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168"/>
  </p:notesMasterIdLst>
  <p:sldIdLst>
    <p:sldId id="256" r:id="rId2"/>
    <p:sldId id="597" r:id="rId3"/>
    <p:sldId id="598" r:id="rId4"/>
    <p:sldId id="599" r:id="rId5"/>
    <p:sldId id="600" r:id="rId6"/>
    <p:sldId id="601" r:id="rId7"/>
    <p:sldId id="602" r:id="rId8"/>
    <p:sldId id="603" r:id="rId9"/>
    <p:sldId id="604" r:id="rId10"/>
    <p:sldId id="606" r:id="rId11"/>
    <p:sldId id="605" r:id="rId12"/>
    <p:sldId id="607" r:id="rId13"/>
    <p:sldId id="608" r:id="rId14"/>
    <p:sldId id="609" r:id="rId15"/>
    <p:sldId id="610" r:id="rId16"/>
    <p:sldId id="611" r:id="rId17"/>
    <p:sldId id="612" r:id="rId18"/>
    <p:sldId id="613" r:id="rId19"/>
    <p:sldId id="614" r:id="rId20"/>
    <p:sldId id="615" r:id="rId21"/>
    <p:sldId id="616" r:id="rId22"/>
    <p:sldId id="563" r:id="rId23"/>
    <p:sldId id="571" r:id="rId24"/>
    <p:sldId id="568" r:id="rId25"/>
    <p:sldId id="569" r:id="rId26"/>
    <p:sldId id="574" r:id="rId27"/>
    <p:sldId id="575" r:id="rId28"/>
    <p:sldId id="576" r:id="rId29"/>
    <p:sldId id="577" r:id="rId30"/>
    <p:sldId id="578" r:id="rId31"/>
    <p:sldId id="579" r:id="rId32"/>
    <p:sldId id="580" r:id="rId33"/>
    <p:sldId id="581" r:id="rId34"/>
    <p:sldId id="582" r:id="rId35"/>
    <p:sldId id="583" r:id="rId36"/>
    <p:sldId id="584" r:id="rId37"/>
    <p:sldId id="570" r:id="rId38"/>
    <p:sldId id="522" r:id="rId39"/>
    <p:sldId id="458" r:id="rId40"/>
    <p:sldId id="523" r:id="rId41"/>
    <p:sldId id="524" r:id="rId42"/>
    <p:sldId id="585" r:id="rId43"/>
    <p:sldId id="586" r:id="rId44"/>
    <p:sldId id="587" r:id="rId45"/>
    <p:sldId id="525" r:id="rId46"/>
    <p:sldId id="299" r:id="rId47"/>
    <p:sldId id="300" r:id="rId48"/>
    <p:sldId id="301" r:id="rId49"/>
    <p:sldId id="302" r:id="rId50"/>
    <p:sldId id="303" r:id="rId51"/>
    <p:sldId id="304" r:id="rId52"/>
    <p:sldId id="564" r:id="rId53"/>
    <p:sldId id="552" r:id="rId54"/>
    <p:sldId id="553" r:id="rId55"/>
    <p:sldId id="554" r:id="rId56"/>
    <p:sldId id="555" r:id="rId57"/>
    <p:sldId id="556" r:id="rId58"/>
    <p:sldId id="573" r:id="rId59"/>
    <p:sldId id="558" r:id="rId60"/>
    <p:sldId id="559" r:id="rId61"/>
    <p:sldId id="572" r:id="rId62"/>
    <p:sldId id="562" r:id="rId63"/>
    <p:sldId id="535" r:id="rId64"/>
    <p:sldId id="533" r:id="rId65"/>
    <p:sldId id="530" r:id="rId66"/>
    <p:sldId id="531" r:id="rId67"/>
    <p:sldId id="536" r:id="rId68"/>
    <p:sldId id="545" r:id="rId69"/>
    <p:sldId id="537" r:id="rId70"/>
    <p:sldId id="538" r:id="rId71"/>
    <p:sldId id="539" r:id="rId72"/>
    <p:sldId id="540" r:id="rId73"/>
    <p:sldId id="544" r:id="rId74"/>
    <p:sldId id="546" r:id="rId75"/>
    <p:sldId id="547" r:id="rId76"/>
    <p:sldId id="548" r:id="rId77"/>
    <p:sldId id="308" r:id="rId78"/>
    <p:sldId id="309" r:id="rId79"/>
    <p:sldId id="310" r:id="rId80"/>
    <p:sldId id="459" r:id="rId81"/>
    <p:sldId id="312" r:id="rId82"/>
    <p:sldId id="461" r:id="rId83"/>
    <p:sldId id="313" r:id="rId84"/>
    <p:sldId id="315" r:id="rId85"/>
    <p:sldId id="316" r:id="rId86"/>
    <p:sldId id="317" r:id="rId87"/>
    <p:sldId id="318" r:id="rId88"/>
    <p:sldId id="319" r:id="rId89"/>
    <p:sldId id="462" r:id="rId90"/>
    <p:sldId id="549" r:id="rId91"/>
    <p:sldId id="334" r:id="rId92"/>
    <p:sldId id="463" r:id="rId93"/>
    <p:sldId id="465" r:id="rId94"/>
    <p:sldId id="464" r:id="rId95"/>
    <p:sldId id="466" r:id="rId96"/>
    <p:sldId id="550" r:id="rId97"/>
    <p:sldId id="467" r:id="rId98"/>
    <p:sldId id="468" r:id="rId99"/>
    <p:sldId id="469" r:id="rId100"/>
    <p:sldId id="340" r:id="rId101"/>
    <p:sldId id="341" r:id="rId102"/>
    <p:sldId id="342" r:id="rId103"/>
    <p:sldId id="343" r:id="rId104"/>
    <p:sldId id="388" r:id="rId105"/>
    <p:sldId id="389" r:id="rId106"/>
    <p:sldId id="475" r:id="rId107"/>
    <p:sldId id="476" r:id="rId108"/>
    <p:sldId id="390" r:id="rId109"/>
    <p:sldId id="477" r:id="rId110"/>
    <p:sldId id="391" r:id="rId111"/>
    <p:sldId id="392" r:id="rId112"/>
    <p:sldId id="393" r:id="rId113"/>
    <p:sldId id="478" r:id="rId114"/>
    <p:sldId id="395" r:id="rId115"/>
    <p:sldId id="396" r:id="rId116"/>
    <p:sldId id="397" r:id="rId117"/>
    <p:sldId id="479" r:id="rId118"/>
    <p:sldId id="480" r:id="rId119"/>
    <p:sldId id="405" r:id="rId120"/>
    <p:sldId id="406" r:id="rId121"/>
    <p:sldId id="407" r:id="rId122"/>
    <p:sldId id="408" r:id="rId123"/>
    <p:sldId id="481" r:id="rId124"/>
    <p:sldId id="409" r:id="rId125"/>
    <p:sldId id="410" r:id="rId126"/>
    <p:sldId id="411" r:id="rId127"/>
    <p:sldId id="412" r:id="rId128"/>
    <p:sldId id="399" r:id="rId129"/>
    <p:sldId id="402" r:id="rId130"/>
    <p:sldId id="403" r:id="rId131"/>
    <p:sldId id="404" r:id="rId132"/>
    <p:sldId id="483" r:id="rId133"/>
    <p:sldId id="482" r:id="rId134"/>
    <p:sldId id="416" r:id="rId135"/>
    <p:sldId id="484" r:id="rId136"/>
    <p:sldId id="417" r:id="rId137"/>
    <p:sldId id="418" r:id="rId138"/>
    <p:sldId id="419" r:id="rId139"/>
    <p:sldId id="420" r:id="rId140"/>
    <p:sldId id="493" r:id="rId141"/>
    <p:sldId id="421" r:id="rId142"/>
    <p:sldId id="494" r:id="rId143"/>
    <p:sldId id="422" r:id="rId144"/>
    <p:sldId id="423" r:id="rId145"/>
    <p:sldId id="424" r:id="rId146"/>
    <p:sldId id="425" r:id="rId147"/>
    <p:sldId id="426" r:id="rId148"/>
    <p:sldId id="495" r:id="rId149"/>
    <p:sldId id="496" r:id="rId150"/>
    <p:sldId id="428" r:id="rId151"/>
    <p:sldId id="497" r:id="rId152"/>
    <p:sldId id="498" r:id="rId153"/>
    <p:sldId id="430" r:id="rId154"/>
    <p:sldId id="432" r:id="rId155"/>
    <p:sldId id="433" r:id="rId156"/>
    <p:sldId id="434" r:id="rId157"/>
    <p:sldId id="435" r:id="rId158"/>
    <p:sldId id="436" r:id="rId159"/>
    <p:sldId id="437" r:id="rId160"/>
    <p:sldId id="438" r:id="rId161"/>
    <p:sldId id="439" r:id="rId162"/>
    <p:sldId id="499" r:id="rId163"/>
    <p:sldId id="440" r:id="rId164"/>
    <p:sldId id="441" r:id="rId165"/>
    <p:sldId id="442" r:id="rId166"/>
    <p:sldId id="443" r:id="rId167"/>
  </p:sldIdLst>
  <p:sldSz cx="9144000" cy="6858000" type="screen4x3"/>
  <p:notesSz cx="6858000" cy="9144000"/>
  <p:defaultTex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FF99"/>
    <a:srgbClr val="66FFFF"/>
    <a:srgbClr val="800080"/>
    <a:srgbClr val="CCFFFF"/>
    <a:srgbClr val="006666"/>
    <a:srgbClr val="000066"/>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2606" autoAdjust="0"/>
  </p:normalViewPr>
  <p:slideViewPr>
    <p:cSldViewPr>
      <p:cViewPr varScale="1">
        <p:scale>
          <a:sx n="71" d="100"/>
          <a:sy n="71" d="100"/>
        </p:scale>
        <p:origin x="1320"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0632"/>
    </p:cViewPr>
  </p:sorter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136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136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36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136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134F8A9-6C1B-4BC0-ADDE-AD4A02025B1D}" type="slidenum">
              <a:rPr lang="en-US" altLang="zh-CN"/>
              <a:pPr/>
              <a:t>‹#›</a:t>
            </a:fld>
            <a:endParaRPr lang="en-US" altLang="zh-CN"/>
          </a:p>
        </p:txBody>
      </p:sp>
    </p:spTree>
    <p:extLst>
      <p:ext uri="{BB962C8B-B14F-4D97-AF65-F5344CB8AC3E}">
        <p14:creationId xmlns:p14="http://schemas.microsoft.com/office/powerpoint/2010/main" val="33666263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34F8A9-6C1B-4BC0-ADDE-AD4A02025B1D}" type="slidenum">
              <a:rPr lang="en-US" altLang="zh-CN" smtClean="0"/>
              <a:pPr/>
              <a:t>4</a:t>
            </a:fld>
            <a:endParaRPr lang="en-US" altLang="zh-CN"/>
          </a:p>
        </p:txBody>
      </p:sp>
    </p:spTree>
    <p:extLst>
      <p:ext uri="{BB962C8B-B14F-4D97-AF65-F5344CB8AC3E}">
        <p14:creationId xmlns:p14="http://schemas.microsoft.com/office/powerpoint/2010/main" val="1715230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endParaRPr lang="en-US" altLang="zh-C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ltLang="zh-C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00AE6CE-DED9-4D9D-A824-0BBBC8E4A3B2}" type="slidenum">
              <a:rPr lang="en-US" altLang="zh-CN" smtClean="0"/>
              <a:pPr/>
              <a:t>‹#›</a:t>
            </a:fld>
            <a:endParaRPr lang="en-US" altLang="zh-C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A0BEC381-709F-4D98-9C36-4786ED449820}"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54571C0F-5CC7-48A4-B860-75542D1664F4}"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6553200" y="6200775"/>
            <a:ext cx="2133600" cy="457200"/>
          </a:xfrm>
        </p:spPr>
        <p:txBody>
          <a:bodyPr/>
          <a:lstStyle>
            <a:lvl1pPr>
              <a:defRPr/>
            </a:lvl1pPr>
          </a:lstStyle>
          <a:p>
            <a:fld id="{7615AA94-8C4E-46FC-B782-E9B632D4A8D7}" type="slidenum">
              <a:rPr lang="en-US" altLang="zh-CN"/>
              <a:pPr/>
              <a:t>‹#›</a:t>
            </a:fld>
            <a:endParaRPr lang="en-US" altLang="zh-CN"/>
          </a:p>
        </p:txBody>
      </p:sp>
      <p:sp>
        <p:nvSpPr>
          <p:cNvPr id="7" name="日期占位符 6"/>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3316317629"/>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0ED072FB-181D-4310-996F-33CDE79D7767}"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36FE7CDC-5BD8-4B1E-9FB3-D847362C614E}"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19F430E7-75B5-4AC9-B144-A7FF0E84910C}" type="slidenum">
              <a:rPr lang="en-US" altLang="zh-CN" smtClean="0"/>
              <a:pPr/>
              <a:t>‹#›</a:t>
            </a:fld>
            <a:endParaRPr lang="en-US" altLang="zh-CN"/>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63C894BD-82D8-424A-989A-C2D0F2EB41A6}"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6A4BFC3A-4775-444A-A2A1-8F570C4CC4DA}"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CN"/>
          </a:p>
        </p:txBody>
      </p:sp>
      <p:sp>
        <p:nvSpPr>
          <p:cNvPr id="3" name="Footer Placeholder 2"/>
          <p:cNvSpPr>
            <a:spLocks noGrp="1"/>
          </p:cNvSpPr>
          <p:nvPr>
            <p:ph type="ftr" sz="quarter" idx="11"/>
          </p:nvPr>
        </p:nvSpPr>
        <p:spPr/>
        <p:txBody>
          <a:bodyPr/>
          <a:lstStyle/>
          <a:p>
            <a:endParaRPr lang="en-US" altLang="zh-CN"/>
          </a:p>
        </p:txBody>
      </p:sp>
      <p:sp>
        <p:nvSpPr>
          <p:cNvPr id="4" name="Slide Number Placeholder 3"/>
          <p:cNvSpPr>
            <a:spLocks noGrp="1"/>
          </p:cNvSpPr>
          <p:nvPr>
            <p:ph type="sldNum" sz="quarter" idx="12"/>
          </p:nvPr>
        </p:nvSpPr>
        <p:spPr/>
        <p:txBody>
          <a:bodyPr/>
          <a:lstStyle/>
          <a:p>
            <a:fld id="{31EE49F6-3749-4A0F-9BEC-ED47A743E2D9}"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en-US" altLang="zh-CN"/>
          </a:p>
        </p:txBody>
      </p:sp>
      <p:sp>
        <p:nvSpPr>
          <p:cNvPr id="7" name="Slide Number Placeholder 6"/>
          <p:cNvSpPr>
            <a:spLocks noGrp="1"/>
          </p:cNvSpPr>
          <p:nvPr>
            <p:ph type="sldNum" sz="quarter" idx="12"/>
          </p:nvPr>
        </p:nvSpPr>
        <p:spPr/>
        <p:txBody>
          <a:bodyPr/>
          <a:lstStyle/>
          <a:p>
            <a:fld id="{F534A5EE-C81F-4B31-ACC3-1F23A688C36E}" type="slidenum">
              <a:rPr lang="en-US" altLang="zh-CN" smtClean="0"/>
              <a:pPr/>
              <a:t>‹#›</a:t>
            </a:fld>
            <a:endParaRPr lang="en-US" altLang="zh-C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ltLang="zh-C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ltLang="zh-CN"/>
          </a:p>
        </p:txBody>
      </p:sp>
      <p:sp>
        <p:nvSpPr>
          <p:cNvPr id="7" name="Slide Number Placeholder 6"/>
          <p:cNvSpPr>
            <a:spLocks noGrp="1"/>
          </p:cNvSpPr>
          <p:nvPr>
            <p:ph type="sldNum" sz="quarter" idx="12"/>
          </p:nvPr>
        </p:nvSpPr>
        <p:spPr/>
        <p:txBody>
          <a:bodyPr/>
          <a:lstStyle/>
          <a:p>
            <a:fld id="{5A025006-F1E8-49B8-A80A-9F81941DC165}"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endParaRPr lang="en-US" altLang="zh-C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ltLang="zh-C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EEBD8B5B-F227-4320-AB43-94BAFDD2850A}" type="slidenum">
              <a:rPr lang="en-US" altLang="zh-CN" smtClean="0"/>
              <a:pPr/>
              <a:t>‹#›</a:t>
            </a:fld>
            <a:endParaRPr lang="en-US" altLang="zh-CN"/>
          </a:p>
        </p:txBody>
      </p:sp>
      <p:sp>
        <p:nvSpPr>
          <p:cNvPr id="61" name="Line 17"/>
          <p:cNvSpPr>
            <a:spLocks noChangeShapeType="1"/>
          </p:cNvSpPr>
          <p:nvPr userDrawn="1"/>
        </p:nvSpPr>
        <p:spPr bwMode="auto">
          <a:xfrm>
            <a:off x="0" y="6453188"/>
            <a:ext cx="777557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ransition>
    <p:wipe dir="r"/>
  </p:transition>
  <p:timing>
    <p:tnLst>
      <p:par>
        <p:cTn id="1" dur="indefinite" restart="never" nodeType="tmRoot"/>
      </p:par>
    </p:tnLst>
  </p:timing>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5.bin"/><Relationship Id="rId3" Type="http://schemas.openxmlformats.org/officeDocument/2006/relationships/oleObject" Target="../embeddings/oleObject1.bin"/><Relationship Id="rId7" Type="http://schemas.openxmlformats.org/officeDocument/2006/relationships/oleObject" Target="../embeddings/oleObject2.bin"/><Relationship Id="rId12"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jpeg"/><Relationship Id="rId11" Type="http://schemas.openxmlformats.org/officeDocument/2006/relationships/oleObject" Target="../embeddings/oleObject4.bin"/><Relationship Id="rId5" Type="http://schemas.openxmlformats.org/officeDocument/2006/relationships/slide" Target="slide3.xml"/><Relationship Id="rId10" Type="http://schemas.openxmlformats.org/officeDocument/2006/relationships/image" Target="../media/image13.wmf"/><Relationship Id="rId4" Type="http://schemas.openxmlformats.org/officeDocument/2006/relationships/image" Target="../media/image11.wmf"/><Relationship Id="rId9" Type="http://schemas.openxmlformats.org/officeDocument/2006/relationships/oleObject" Target="../embeddings/oleObject3.bin"/><Relationship Id="rId14" Type="http://schemas.openxmlformats.org/officeDocument/2006/relationships/image" Target="../media/image15.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7.bin"/><Relationship Id="rId4" Type="http://schemas.openxmlformats.org/officeDocument/2006/relationships/image" Target="../media/image17.wmf"/></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14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oleObject" Target="../embeddings/oleObject13.bin"/><Relationship Id="rId4" Type="http://schemas.openxmlformats.org/officeDocument/2006/relationships/image" Target="../media/image12.wmf"/></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1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hyperlink" Target="ds-06.ppt#-1,1,&#31532;&#20845;&#31456;  &#38598;&#21512;&#19982;&#23383;&#20856; "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3.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4.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slide" Target="slide13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5.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9992" y="2672916"/>
            <a:ext cx="3744416" cy="2209800"/>
          </a:xfrm>
        </p:spPr>
        <p:txBody>
          <a:bodyPr>
            <a:normAutofit fontScale="90000"/>
          </a:bodyPr>
          <a:lstStyle/>
          <a:p>
            <a:pPr algn="ctr"/>
            <a:r>
              <a:rPr lang="zh-CN" altLang="en-US" sz="5400" dirty="0">
                <a:latin typeface="华文彩云" pitchFamily="2" charset="-122"/>
                <a:ea typeface="华文彩云" pitchFamily="2" charset="-122"/>
              </a:rPr>
              <a:t>第五章  </a:t>
            </a:r>
            <a:r>
              <a:rPr lang="en-US" altLang="zh-CN" sz="5400" dirty="0" smtClean="0">
                <a:latin typeface="华文彩云" pitchFamily="2" charset="-122"/>
                <a:ea typeface="华文彩云" pitchFamily="2" charset="-122"/>
              </a:rPr>
              <a:t/>
            </a:r>
            <a:br>
              <a:rPr lang="en-US" altLang="zh-CN" sz="5400" dirty="0" smtClean="0">
                <a:latin typeface="华文彩云" pitchFamily="2" charset="-122"/>
                <a:ea typeface="华文彩云" pitchFamily="2" charset="-122"/>
              </a:rPr>
            </a:br>
            <a:r>
              <a:rPr lang="zh-CN" altLang="en-US" sz="5400" dirty="0" smtClean="0">
                <a:latin typeface="华文彩云" pitchFamily="2" charset="-122"/>
                <a:ea typeface="华文彩云" pitchFamily="2" charset="-122"/>
              </a:rPr>
              <a:t> </a:t>
            </a:r>
            <a:r>
              <a:rPr lang="zh-CN" altLang="en-US" sz="5400" dirty="0">
                <a:latin typeface="华文彩云" pitchFamily="2" charset="-122"/>
                <a:ea typeface="华文彩云" pitchFamily="2" charset="-122"/>
              </a:rPr>
              <a:t>树与二叉树</a:t>
            </a:r>
          </a:p>
        </p:txBody>
      </p:sp>
      <p:sp>
        <p:nvSpPr>
          <p:cNvPr id="2051" name="Rectangle 3"/>
          <p:cNvSpPr>
            <a:spLocks noGrp="1" noChangeArrowheads="1"/>
          </p:cNvSpPr>
          <p:nvPr>
            <p:ph type="subTitle" idx="1"/>
          </p:nvPr>
        </p:nvSpPr>
        <p:spPr>
          <a:xfrm>
            <a:off x="0" y="368660"/>
            <a:ext cx="4615248" cy="865188"/>
          </a:xfrm>
        </p:spPr>
        <p:txBody>
          <a:bodyPr>
            <a:normAutofit fontScale="92500"/>
          </a:bodyPr>
          <a:lstStyle/>
          <a:p>
            <a:r>
              <a:rPr lang="zh-CN" altLang="en-US" sz="4400" b="1" dirty="0">
                <a:solidFill>
                  <a:srgbClr val="000099"/>
                </a:solidFill>
                <a:ea typeface="华文新魏" pitchFamily="2" charset="-122"/>
              </a:rPr>
              <a:t>数据结构电子教案</a:t>
            </a:r>
          </a:p>
        </p:txBody>
      </p:sp>
      <p:sp>
        <p:nvSpPr>
          <p:cNvPr id="7" name="Rectangle 18"/>
          <p:cNvSpPr>
            <a:spLocks noGrp="1" noChangeArrowheads="1"/>
          </p:cNvSpPr>
          <p:nvPr>
            <p:ph type="sldNum" sz="quarter" idx="12"/>
          </p:nvPr>
        </p:nvSpPr>
        <p:spPr/>
        <p:txBody>
          <a:bodyPr/>
          <a:lstStyle/>
          <a:p>
            <a:fld id="{04B104A1-C2BE-4FA0-A87C-0217C2371DDF}" type="slidenum">
              <a:rPr lang="en-US" altLang="zh-CN"/>
              <a:pPr/>
              <a:t>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80" name="Rectangle 52"/>
          <p:cNvSpPr>
            <a:spLocks noGrp="1" noChangeArrowheads="1"/>
          </p:cNvSpPr>
          <p:nvPr>
            <p:ph idx="1"/>
          </p:nvPr>
        </p:nvSpPr>
        <p:spPr>
          <a:xfrm>
            <a:off x="611188" y="766763"/>
            <a:ext cx="8229600" cy="3886200"/>
          </a:xfrm>
        </p:spPr>
        <p:txBody>
          <a:bodyPr/>
          <a:lstStyle/>
          <a:p>
            <a:pPr>
              <a:buClr>
                <a:srgbClr val="800080"/>
              </a:buClr>
              <a:buSzPct val="50000"/>
            </a:pPr>
            <a:r>
              <a:rPr kumimoji="1" lang="zh-CN" altLang="en-US" sz="3000" b="1" u="sng" dirty="0">
                <a:solidFill>
                  <a:schemeClr val="tx2"/>
                </a:solidFill>
                <a:latin typeface="Times New Roman" pitchFamily="18" charset="0"/>
                <a:ea typeface="仿宋_GB2312" pitchFamily="49" charset="-122"/>
              </a:rPr>
              <a:t>定义</a:t>
            </a:r>
            <a:r>
              <a:rPr kumimoji="1" lang="en-US" altLang="zh-CN" sz="3000" b="1" u="sng" dirty="0">
                <a:solidFill>
                  <a:schemeClr val="tx2"/>
                </a:solidFill>
                <a:latin typeface="Times New Roman" pitchFamily="18" charset="0"/>
                <a:ea typeface="仿宋_GB2312" pitchFamily="49" charset="-122"/>
              </a:rPr>
              <a:t>1</a:t>
            </a:r>
            <a:r>
              <a:rPr kumimoji="1" lang="en-US" altLang="zh-CN" sz="3000" b="1" dirty="0">
                <a:latin typeface="Times New Roman" pitchFamily="18" charset="0"/>
                <a:ea typeface="仿宋_GB2312" pitchFamily="49" charset="-122"/>
              </a:rPr>
              <a:t>  </a:t>
            </a:r>
            <a:r>
              <a:rPr kumimoji="1" lang="zh-CN" altLang="en-US" sz="3000" b="1" dirty="0">
                <a:solidFill>
                  <a:srgbClr val="000099"/>
                </a:solidFill>
                <a:latin typeface="Times New Roman" pitchFamily="18" charset="0"/>
                <a:ea typeface="仿宋_GB2312" pitchFamily="49" charset="-122"/>
              </a:rPr>
              <a:t>满二叉树 </a:t>
            </a:r>
            <a:r>
              <a:rPr kumimoji="1" lang="en-US" altLang="zh-CN" sz="3000" b="1" dirty="0">
                <a:solidFill>
                  <a:srgbClr val="000099"/>
                </a:solidFill>
                <a:latin typeface="Times New Roman" pitchFamily="18" charset="0"/>
                <a:ea typeface="仿宋_GB2312" pitchFamily="49" charset="-122"/>
              </a:rPr>
              <a:t>(Full Binary Tree)</a:t>
            </a:r>
            <a:r>
              <a:rPr kumimoji="1" lang="en-US" altLang="zh-CN" sz="3000" dirty="0">
                <a:solidFill>
                  <a:srgbClr val="000099"/>
                </a:solidFill>
                <a:latin typeface="Times New Roman" pitchFamily="18" charset="0"/>
                <a:ea typeface="仿宋_GB2312" pitchFamily="49" charset="-122"/>
              </a:rPr>
              <a:t> </a:t>
            </a:r>
          </a:p>
          <a:p>
            <a:pPr>
              <a:buClr>
                <a:srgbClr val="800080"/>
              </a:buClr>
              <a:buSzPct val="50000"/>
            </a:pPr>
            <a:r>
              <a:rPr kumimoji="1" lang="zh-CN" altLang="en-US" sz="3000" b="1" u="sng" dirty="0">
                <a:solidFill>
                  <a:schemeClr val="tx2"/>
                </a:solidFill>
                <a:latin typeface="Times New Roman" pitchFamily="18" charset="0"/>
                <a:ea typeface="仿宋_GB2312" pitchFamily="49" charset="-122"/>
              </a:rPr>
              <a:t>定义</a:t>
            </a:r>
            <a:r>
              <a:rPr kumimoji="1" lang="en-US" altLang="zh-CN" sz="3000" b="1" u="sng" dirty="0">
                <a:solidFill>
                  <a:schemeClr val="tx2"/>
                </a:solidFill>
                <a:latin typeface="Times New Roman" pitchFamily="18" charset="0"/>
                <a:ea typeface="仿宋_GB2312" pitchFamily="49" charset="-122"/>
              </a:rPr>
              <a:t>2</a:t>
            </a:r>
            <a:r>
              <a:rPr kumimoji="1" lang="en-US" altLang="zh-CN" sz="3000" b="1" dirty="0">
                <a:latin typeface="Times New Roman" pitchFamily="18" charset="0"/>
                <a:ea typeface="仿宋_GB2312" pitchFamily="49" charset="-122"/>
              </a:rPr>
              <a:t>  </a:t>
            </a:r>
            <a:r>
              <a:rPr kumimoji="1" lang="zh-CN" altLang="en-US" sz="3000" b="1" dirty="0">
                <a:solidFill>
                  <a:srgbClr val="000099"/>
                </a:solidFill>
                <a:latin typeface="Times New Roman" pitchFamily="18" charset="0"/>
                <a:ea typeface="仿宋_GB2312" pitchFamily="49" charset="-122"/>
              </a:rPr>
              <a:t>完全二叉树 </a:t>
            </a:r>
            <a:r>
              <a:rPr kumimoji="1" lang="en-US" altLang="zh-CN" sz="3000" b="1" dirty="0">
                <a:solidFill>
                  <a:srgbClr val="000099"/>
                </a:solidFill>
                <a:latin typeface="Times New Roman" pitchFamily="18" charset="0"/>
                <a:ea typeface="仿宋_GB2312" pitchFamily="49" charset="-122"/>
              </a:rPr>
              <a:t>(Complete Binary Tree)</a:t>
            </a:r>
          </a:p>
          <a:p>
            <a:pPr lvl="1">
              <a:buClr>
                <a:srgbClr val="800080"/>
              </a:buClr>
              <a:buSzPct val="50000"/>
              <a:buFont typeface="Wingdings" pitchFamily="2" charset="2"/>
              <a:buNone/>
            </a:pPr>
            <a:r>
              <a:rPr kumimoji="1" lang="en-US" altLang="zh-CN" sz="3000" b="1" dirty="0">
                <a:latin typeface="Times New Roman" pitchFamily="18" charset="0"/>
                <a:ea typeface="仿宋_GB2312" pitchFamily="49" charset="-122"/>
                <a:cs typeface="Times New Roman" pitchFamily="18" charset="0"/>
              </a:rPr>
              <a:t>─ </a:t>
            </a:r>
            <a:r>
              <a:rPr kumimoji="1" lang="zh-CN" altLang="en-US" sz="3000" b="1" dirty="0">
                <a:latin typeface="Times New Roman" pitchFamily="18" charset="0"/>
                <a:ea typeface="仿宋_GB2312" pitchFamily="49" charset="-122"/>
              </a:rPr>
              <a:t>若设二叉树的深度为 </a:t>
            </a:r>
            <a:r>
              <a:rPr kumimoji="1" lang="en-US" altLang="zh-CN" sz="3000" b="1" i="1" dirty="0">
                <a:latin typeface="Times New Roman" pitchFamily="18" charset="0"/>
                <a:ea typeface="仿宋_GB2312" pitchFamily="49" charset="-122"/>
              </a:rPr>
              <a:t>k</a:t>
            </a:r>
            <a:r>
              <a:rPr kumimoji="1" lang="zh-CN" altLang="en-US" sz="3000" b="1" dirty="0">
                <a:latin typeface="Times New Roman" pitchFamily="18" charset="0"/>
                <a:ea typeface="仿宋_GB2312" pitchFamily="49" charset="-122"/>
              </a:rPr>
              <a:t>，则共有 </a:t>
            </a:r>
            <a:r>
              <a:rPr kumimoji="1" lang="en-US" altLang="zh-CN" sz="3000" b="1" i="1" dirty="0">
                <a:latin typeface="Times New Roman" pitchFamily="18" charset="0"/>
                <a:ea typeface="仿宋_GB2312" pitchFamily="49" charset="-122"/>
              </a:rPr>
              <a:t>k </a:t>
            </a:r>
            <a:r>
              <a:rPr kumimoji="1" lang="zh-CN" altLang="en-US" sz="3000" b="1" dirty="0">
                <a:latin typeface="Times New Roman" pitchFamily="18" charset="0"/>
                <a:ea typeface="仿宋_GB2312" pitchFamily="49" charset="-122"/>
              </a:rPr>
              <a:t>层。除第 </a:t>
            </a:r>
            <a:r>
              <a:rPr kumimoji="1" lang="en-US" altLang="zh-CN" sz="3000" b="1" i="1" dirty="0">
                <a:latin typeface="Times New Roman" pitchFamily="18" charset="0"/>
                <a:ea typeface="仿宋_GB2312" pitchFamily="49" charset="-122"/>
              </a:rPr>
              <a:t>k </a:t>
            </a:r>
            <a:r>
              <a:rPr kumimoji="1" lang="zh-CN" altLang="en-US" sz="3000" b="1" dirty="0">
                <a:latin typeface="Times New Roman" pitchFamily="18" charset="0"/>
                <a:ea typeface="仿宋_GB2312" pitchFamily="49" charset="-122"/>
              </a:rPr>
              <a:t>层外，其它各层 </a:t>
            </a:r>
            <a:r>
              <a:rPr kumimoji="1" lang="en-US" altLang="zh-CN" sz="3000" b="1" dirty="0">
                <a:latin typeface="Times New Roman" pitchFamily="18" charset="0"/>
                <a:ea typeface="仿宋_GB2312" pitchFamily="49" charset="-122"/>
              </a:rPr>
              <a:t>(</a:t>
            </a:r>
            <a:r>
              <a:rPr kumimoji="1" lang="en-US" altLang="zh-CN" sz="3000" b="1" dirty="0" smtClean="0">
                <a:latin typeface="Times New Roman" pitchFamily="18" charset="0"/>
                <a:ea typeface="仿宋_GB2312" pitchFamily="49" charset="-122"/>
              </a:rPr>
              <a:t>1—</a:t>
            </a:r>
            <a:r>
              <a:rPr kumimoji="1" lang="en-US" altLang="zh-CN" sz="3000" b="1" i="1" dirty="0" smtClean="0">
                <a:latin typeface="Times New Roman" pitchFamily="18" charset="0"/>
                <a:ea typeface="仿宋_GB2312" pitchFamily="49" charset="-122"/>
                <a:sym typeface="Symbol" pitchFamily="18" charset="2"/>
              </a:rPr>
              <a:t>k</a:t>
            </a:r>
            <a:r>
              <a:rPr kumimoji="1" lang="en-US" altLang="zh-CN" sz="3000" b="1" dirty="0" smtClean="0">
                <a:latin typeface="Courier New" pitchFamily="49" charset="0"/>
                <a:ea typeface="仿宋_GB2312" pitchFamily="49" charset="-122"/>
                <a:sym typeface="Symbol" pitchFamily="18" charset="2"/>
              </a:rPr>
              <a:t>-</a:t>
            </a:r>
            <a:r>
              <a:rPr kumimoji="1" lang="en-US" altLang="zh-CN" sz="3000" b="1" dirty="0" smtClean="0">
                <a:latin typeface="Times New Roman" pitchFamily="18" charset="0"/>
                <a:ea typeface="仿宋_GB2312" pitchFamily="49" charset="-122"/>
                <a:sym typeface="Symbol" pitchFamily="18" charset="2"/>
              </a:rPr>
              <a:t>1</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的结点数都达到最大个数，第</a:t>
            </a:r>
            <a:r>
              <a:rPr kumimoji="1" lang="en-US" altLang="zh-CN" sz="3000" b="1" i="1" dirty="0">
                <a:latin typeface="Times New Roman" pitchFamily="18" charset="0"/>
                <a:ea typeface="仿宋_GB2312" pitchFamily="49" charset="-122"/>
              </a:rPr>
              <a:t>k</a:t>
            </a:r>
            <a:r>
              <a:rPr kumimoji="1" lang="zh-CN" altLang="en-US" sz="3000" b="1" dirty="0">
                <a:latin typeface="Times New Roman" pitchFamily="18" charset="0"/>
                <a:ea typeface="仿宋_GB2312" pitchFamily="49" charset="-122"/>
              </a:rPr>
              <a:t>层从右向左连续缺若干结点，这就是完全二叉树。</a:t>
            </a:r>
            <a:endParaRPr kumimoji="1" lang="zh-CN" altLang="en-US" sz="3000" dirty="0">
              <a:latin typeface="Times New Roman" pitchFamily="18" charset="0"/>
              <a:ea typeface="仿宋_GB2312" pitchFamily="49" charset="-122"/>
            </a:endParaRPr>
          </a:p>
          <a:p>
            <a:endParaRPr lang="en-US" altLang="zh-CN" sz="3000" dirty="0">
              <a:latin typeface="Times New Roman" pitchFamily="18" charset="0"/>
              <a:ea typeface="仿宋_GB2312" pitchFamily="49" charset="-122"/>
            </a:endParaRPr>
          </a:p>
        </p:txBody>
      </p:sp>
      <p:sp>
        <p:nvSpPr>
          <p:cNvPr id="52" name="灯片编号占位符 4"/>
          <p:cNvSpPr>
            <a:spLocks noGrp="1"/>
          </p:cNvSpPr>
          <p:nvPr>
            <p:ph type="sldNum" sz="quarter" idx="12"/>
          </p:nvPr>
        </p:nvSpPr>
        <p:spPr/>
        <p:txBody>
          <a:bodyPr/>
          <a:lstStyle/>
          <a:p>
            <a:fld id="{D98D0FA3-ED50-44CA-B220-75EE33FEF56E}" type="slidenum">
              <a:rPr lang="en-US" altLang="zh-CN"/>
              <a:pPr/>
              <a:t>10</a:t>
            </a:fld>
            <a:endParaRPr lang="en-US" altLang="zh-CN"/>
          </a:p>
        </p:txBody>
      </p:sp>
      <p:sp>
        <p:nvSpPr>
          <p:cNvPr id="124930" name="Line 2"/>
          <p:cNvSpPr>
            <a:spLocks noChangeShapeType="1"/>
          </p:cNvSpPr>
          <p:nvPr/>
        </p:nvSpPr>
        <p:spPr bwMode="auto">
          <a:xfrm>
            <a:off x="7696200" y="4800600"/>
            <a:ext cx="304800" cy="3810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1" name="Line 3"/>
          <p:cNvSpPr>
            <a:spLocks noChangeShapeType="1"/>
          </p:cNvSpPr>
          <p:nvPr/>
        </p:nvSpPr>
        <p:spPr bwMode="auto">
          <a:xfrm flipH="1">
            <a:off x="7239000" y="47244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2" name="Line 4"/>
          <p:cNvSpPr>
            <a:spLocks noChangeShapeType="1"/>
          </p:cNvSpPr>
          <p:nvPr/>
        </p:nvSpPr>
        <p:spPr bwMode="auto">
          <a:xfrm>
            <a:off x="5867400" y="4724400"/>
            <a:ext cx="3048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3" name="Line 5"/>
          <p:cNvSpPr>
            <a:spLocks noChangeShapeType="1"/>
          </p:cNvSpPr>
          <p:nvPr/>
        </p:nvSpPr>
        <p:spPr bwMode="auto">
          <a:xfrm flipH="1">
            <a:off x="5334000" y="48006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4" name="Line 6"/>
          <p:cNvSpPr>
            <a:spLocks noChangeShapeType="1"/>
          </p:cNvSpPr>
          <p:nvPr/>
        </p:nvSpPr>
        <p:spPr bwMode="auto">
          <a:xfrm>
            <a:off x="6858000" y="41910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5" name="Line 7"/>
          <p:cNvSpPr>
            <a:spLocks noChangeShapeType="1"/>
          </p:cNvSpPr>
          <p:nvPr/>
        </p:nvSpPr>
        <p:spPr bwMode="auto">
          <a:xfrm flipH="1">
            <a:off x="5867400" y="41910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6" name="Oval 8"/>
          <p:cNvSpPr>
            <a:spLocks noChangeArrowheads="1"/>
          </p:cNvSpPr>
          <p:nvPr/>
        </p:nvSpPr>
        <p:spPr bwMode="auto">
          <a:xfrm>
            <a:off x="6553200" y="3962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7" name="Line 9"/>
          <p:cNvSpPr>
            <a:spLocks noChangeShapeType="1"/>
          </p:cNvSpPr>
          <p:nvPr/>
        </p:nvSpPr>
        <p:spPr bwMode="auto">
          <a:xfrm>
            <a:off x="2819400" y="41910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8" name="Line 10"/>
          <p:cNvSpPr>
            <a:spLocks noChangeShapeType="1"/>
          </p:cNvSpPr>
          <p:nvPr/>
        </p:nvSpPr>
        <p:spPr bwMode="auto">
          <a:xfrm flipH="1">
            <a:off x="1828800" y="41910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9" name="Line 11"/>
          <p:cNvSpPr>
            <a:spLocks noChangeShapeType="1"/>
          </p:cNvSpPr>
          <p:nvPr/>
        </p:nvSpPr>
        <p:spPr bwMode="auto">
          <a:xfrm>
            <a:off x="3657600" y="4800600"/>
            <a:ext cx="304800" cy="3810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0" name="Line 12"/>
          <p:cNvSpPr>
            <a:spLocks noChangeShapeType="1"/>
          </p:cNvSpPr>
          <p:nvPr/>
        </p:nvSpPr>
        <p:spPr bwMode="auto">
          <a:xfrm flipH="1">
            <a:off x="3200400" y="47244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1" name="Line 13"/>
          <p:cNvSpPr>
            <a:spLocks noChangeShapeType="1"/>
          </p:cNvSpPr>
          <p:nvPr/>
        </p:nvSpPr>
        <p:spPr bwMode="auto">
          <a:xfrm>
            <a:off x="1828800" y="4724400"/>
            <a:ext cx="3048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2" name="Line 14"/>
          <p:cNvSpPr>
            <a:spLocks noChangeShapeType="1"/>
          </p:cNvSpPr>
          <p:nvPr/>
        </p:nvSpPr>
        <p:spPr bwMode="auto">
          <a:xfrm flipH="1">
            <a:off x="1295400" y="48006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3" name="Line 15"/>
          <p:cNvSpPr>
            <a:spLocks noChangeShapeType="1"/>
          </p:cNvSpPr>
          <p:nvPr/>
        </p:nvSpPr>
        <p:spPr bwMode="auto">
          <a:xfrm flipH="1">
            <a:off x="5943600" y="53340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4" name="Line 16"/>
          <p:cNvSpPr>
            <a:spLocks noChangeShapeType="1"/>
          </p:cNvSpPr>
          <p:nvPr/>
        </p:nvSpPr>
        <p:spPr bwMode="auto">
          <a:xfrm>
            <a:off x="5410200" y="54102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5" name="Line 17"/>
          <p:cNvSpPr>
            <a:spLocks noChangeShapeType="1"/>
          </p:cNvSpPr>
          <p:nvPr/>
        </p:nvSpPr>
        <p:spPr bwMode="auto">
          <a:xfrm flipH="1">
            <a:off x="5029200" y="5334000"/>
            <a:ext cx="3048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6" name="Line 18"/>
          <p:cNvSpPr>
            <a:spLocks noChangeShapeType="1"/>
          </p:cNvSpPr>
          <p:nvPr/>
        </p:nvSpPr>
        <p:spPr bwMode="auto">
          <a:xfrm>
            <a:off x="4038600" y="53340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7" name="Line 19"/>
          <p:cNvSpPr>
            <a:spLocks noChangeShapeType="1"/>
          </p:cNvSpPr>
          <p:nvPr/>
        </p:nvSpPr>
        <p:spPr bwMode="auto">
          <a:xfrm flipH="1">
            <a:off x="3733800" y="53340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8" name="Line 20"/>
          <p:cNvSpPr>
            <a:spLocks noChangeShapeType="1"/>
          </p:cNvSpPr>
          <p:nvPr/>
        </p:nvSpPr>
        <p:spPr bwMode="auto">
          <a:xfrm>
            <a:off x="3200400" y="54102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9" name="Line 21"/>
          <p:cNvSpPr>
            <a:spLocks noChangeShapeType="1"/>
          </p:cNvSpPr>
          <p:nvPr/>
        </p:nvSpPr>
        <p:spPr bwMode="auto">
          <a:xfrm flipH="1">
            <a:off x="2819400" y="5334000"/>
            <a:ext cx="3048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50" name="Line 22"/>
          <p:cNvSpPr>
            <a:spLocks noChangeShapeType="1"/>
          </p:cNvSpPr>
          <p:nvPr/>
        </p:nvSpPr>
        <p:spPr bwMode="auto">
          <a:xfrm>
            <a:off x="2209800" y="53340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51" name="Line 23"/>
          <p:cNvSpPr>
            <a:spLocks noChangeShapeType="1"/>
          </p:cNvSpPr>
          <p:nvPr/>
        </p:nvSpPr>
        <p:spPr bwMode="auto">
          <a:xfrm flipH="1">
            <a:off x="1905000" y="53340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52" name="Line 24"/>
          <p:cNvSpPr>
            <a:spLocks noChangeShapeType="1"/>
          </p:cNvSpPr>
          <p:nvPr/>
        </p:nvSpPr>
        <p:spPr bwMode="auto">
          <a:xfrm>
            <a:off x="1371600" y="54102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53" name="Line 25"/>
          <p:cNvSpPr>
            <a:spLocks noChangeShapeType="1"/>
          </p:cNvSpPr>
          <p:nvPr/>
        </p:nvSpPr>
        <p:spPr bwMode="auto">
          <a:xfrm flipH="1">
            <a:off x="990600" y="5334000"/>
            <a:ext cx="3048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55" name="Oval 27"/>
          <p:cNvSpPr>
            <a:spLocks noChangeArrowheads="1"/>
          </p:cNvSpPr>
          <p:nvPr/>
        </p:nvSpPr>
        <p:spPr bwMode="auto">
          <a:xfrm>
            <a:off x="8382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56" name="Oval 28"/>
          <p:cNvSpPr>
            <a:spLocks noChangeArrowheads="1"/>
          </p:cNvSpPr>
          <p:nvPr/>
        </p:nvSpPr>
        <p:spPr bwMode="auto">
          <a:xfrm>
            <a:off x="12954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57" name="Oval 29"/>
          <p:cNvSpPr>
            <a:spLocks noChangeArrowheads="1"/>
          </p:cNvSpPr>
          <p:nvPr/>
        </p:nvSpPr>
        <p:spPr bwMode="auto">
          <a:xfrm>
            <a:off x="17526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58" name="Oval 30"/>
          <p:cNvSpPr>
            <a:spLocks noChangeArrowheads="1"/>
          </p:cNvSpPr>
          <p:nvPr/>
        </p:nvSpPr>
        <p:spPr bwMode="auto">
          <a:xfrm>
            <a:off x="22098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59" name="Oval 31"/>
          <p:cNvSpPr>
            <a:spLocks noChangeArrowheads="1"/>
          </p:cNvSpPr>
          <p:nvPr/>
        </p:nvSpPr>
        <p:spPr bwMode="auto">
          <a:xfrm>
            <a:off x="26670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60" name="Oval 32"/>
          <p:cNvSpPr>
            <a:spLocks noChangeArrowheads="1"/>
          </p:cNvSpPr>
          <p:nvPr/>
        </p:nvSpPr>
        <p:spPr bwMode="auto">
          <a:xfrm>
            <a:off x="31242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61" name="Oval 33"/>
          <p:cNvSpPr>
            <a:spLocks noChangeArrowheads="1"/>
          </p:cNvSpPr>
          <p:nvPr/>
        </p:nvSpPr>
        <p:spPr bwMode="auto">
          <a:xfrm>
            <a:off x="35814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62" name="Oval 34"/>
          <p:cNvSpPr>
            <a:spLocks noChangeArrowheads="1"/>
          </p:cNvSpPr>
          <p:nvPr/>
        </p:nvSpPr>
        <p:spPr bwMode="auto">
          <a:xfrm>
            <a:off x="40386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63" name="Oval 35"/>
          <p:cNvSpPr>
            <a:spLocks noChangeArrowheads="1"/>
          </p:cNvSpPr>
          <p:nvPr/>
        </p:nvSpPr>
        <p:spPr bwMode="auto">
          <a:xfrm>
            <a:off x="48768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64" name="Oval 36"/>
          <p:cNvSpPr>
            <a:spLocks noChangeArrowheads="1"/>
          </p:cNvSpPr>
          <p:nvPr/>
        </p:nvSpPr>
        <p:spPr bwMode="auto">
          <a:xfrm>
            <a:off x="53340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65" name="Oval 37"/>
          <p:cNvSpPr>
            <a:spLocks noChangeArrowheads="1"/>
          </p:cNvSpPr>
          <p:nvPr/>
        </p:nvSpPr>
        <p:spPr bwMode="auto">
          <a:xfrm>
            <a:off x="57912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66" name="Oval 38"/>
          <p:cNvSpPr>
            <a:spLocks noChangeArrowheads="1"/>
          </p:cNvSpPr>
          <p:nvPr/>
        </p:nvSpPr>
        <p:spPr bwMode="auto">
          <a:xfrm>
            <a:off x="11430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67" name="Oval 39"/>
          <p:cNvSpPr>
            <a:spLocks noChangeArrowheads="1"/>
          </p:cNvSpPr>
          <p:nvPr/>
        </p:nvSpPr>
        <p:spPr bwMode="auto">
          <a:xfrm>
            <a:off x="19812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68" name="Oval 40"/>
          <p:cNvSpPr>
            <a:spLocks noChangeArrowheads="1"/>
          </p:cNvSpPr>
          <p:nvPr/>
        </p:nvSpPr>
        <p:spPr bwMode="auto">
          <a:xfrm>
            <a:off x="29718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69" name="Oval 41"/>
          <p:cNvSpPr>
            <a:spLocks noChangeArrowheads="1"/>
          </p:cNvSpPr>
          <p:nvPr/>
        </p:nvSpPr>
        <p:spPr bwMode="auto">
          <a:xfrm>
            <a:off x="38100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70" name="Oval 42"/>
          <p:cNvSpPr>
            <a:spLocks noChangeArrowheads="1"/>
          </p:cNvSpPr>
          <p:nvPr/>
        </p:nvSpPr>
        <p:spPr bwMode="auto">
          <a:xfrm>
            <a:off x="51816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71" name="Oval 43"/>
          <p:cNvSpPr>
            <a:spLocks noChangeArrowheads="1"/>
          </p:cNvSpPr>
          <p:nvPr/>
        </p:nvSpPr>
        <p:spPr bwMode="auto">
          <a:xfrm>
            <a:off x="60198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72" name="Oval 44"/>
          <p:cNvSpPr>
            <a:spLocks noChangeArrowheads="1"/>
          </p:cNvSpPr>
          <p:nvPr/>
        </p:nvSpPr>
        <p:spPr bwMode="auto">
          <a:xfrm>
            <a:off x="70104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73" name="Oval 45"/>
          <p:cNvSpPr>
            <a:spLocks noChangeArrowheads="1"/>
          </p:cNvSpPr>
          <p:nvPr/>
        </p:nvSpPr>
        <p:spPr bwMode="auto">
          <a:xfrm>
            <a:off x="78486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74" name="Oval 46"/>
          <p:cNvSpPr>
            <a:spLocks noChangeArrowheads="1"/>
          </p:cNvSpPr>
          <p:nvPr/>
        </p:nvSpPr>
        <p:spPr bwMode="auto">
          <a:xfrm>
            <a:off x="1600200" y="4495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75" name="Oval 47"/>
          <p:cNvSpPr>
            <a:spLocks noChangeArrowheads="1"/>
          </p:cNvSpPr>
          <p:nvPr/>
        </p:nvSpPr>
        <p:spPr bwMode="auto">
          <a:xfrm>
            <a:off x="3429000" y="4495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76" name="Oval 48"/>
          <p:cNvSpPr>
            <a:spLocks noChangeArrowheads="1"/>
          </p:cNvSpPr>
          <p:nvPr/>
        </p:nvSpPr>
        <p:spPr bwMode="auto">
          <a:xfrm>
            <a:off x="5638800" y="4495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77" name="Oval 49"/>
          <p:cNvSpPr>
            <a:spLocks noChangeArrowheads="1"/>
          </p:cNvSpPr>
          <p:nvPr/>
        </p:nvSpPr>
        <p:spPr bwMode="auto">
          <a:xfrm>
            <a:off x="7467600" y="4495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78" name="Oval 50"/>
          <p:cNvSpPr>
            <a:spLocks noChangeArrowheads="1"/>
          </p:cNvSpPr>
          <p:nvPr/>
        </p:nvSpPr>
        <p:spPr bwMode="auto">
          <a:xfrm>
            <a:off x="2514600" y="3962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7995165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713" name="Rectangle 57"/>
          <p:cNvSpPr>
            <a:spLocks noGrp="1" noChangeArrowheads="1"/>
          </p:cNvSpPr>
          <p:nvPr>
            <p:ph idx="1"/>
          </p:nvPr>
        </p:nvSpPr>
        <p:spPr>
          <a:xfrm>
            <a:off x="735013" y="763588"/>
            <a:ext cx="7940675" cy="5545137"/>
          </a:xfrm>
        </p:spPr>
        <p:txBody>
          <a:bodyPr/>
          <a:lstStyle/>
          <a:p>
            <a:pPr>
              <a:lnSpc>
                <a:spcPct val="110000"/>
              </a:lnSpc>
              <a:spcBef>
                <a:spcPct val="10000"/>
              </a:spcBef>
              <a:buClr>
                <a:srgbClr val="800080"/>
              </a:buClr>
              <a:buSzPct val="50000"/>
            </a:pPr>
            <a:r>
              <a:rPr kumimoji="1" lang="zh-CN" altLang="en-US" sz="3000" b="1">
                <a:ea typeface="仿宋_GB2312" pitchFamily="49" charset="-122"/>
              </a:rPr>
              <a:t>如果前序序列固定不变，给出不同的中序序列，可得到不同的二叉树。</a:t>
            </a:r>
          </a:p>
          <a:p>
            <a:pPr>
              <a:lnSpc>
                <a:spcPct val="110000"/>
              </a:lnSpc>
              <a:spcBef>
                <a:spcPct val="10000"/>
              </a:spcBef>
              <a:buClr>
                <a:srgbClr val="800080"/>
              </a:buClr>
              <a:buSzPct val="50000"/>
            </a:pPr>
            <a:endParaRPr kumimoji="1" lang="zh-CN" altLang="en-US" sz="2800" b="1">
              <a:ea typeface="仿宋_GB2312" pitchFamily="49" charset="-122"/>
            </a:endParaRPr>
          </a:p>
          <a:p>
            <a:pPr>
              <a:lnSpc>
                <a:spcPct val="110000"/>
              </a:lnSpc>
              <a:spcBef>
                <a:spcPct val="10000"/>
              </a:spcBef>
              <a:buClr>
                <a:srgbClr val="800080"/>
              </a:buClr>
              <a:buSzPct val="50000"/>
            </a:pPr>
            <a:endParaRPr kumimoji="1" lang="zh-CN" altLang="en-US" sz="2800" b="1">
              <a:ea typeface="仿宋_GB2312" pitchFamily="49" charset="-122"/>
            </a:endParaRPr>
          </a:p>
          <a:p>
            <a:pPr>
              <a:lnSpc>
                <a:spcPct val="110000"/>
              </a:lnSpc>
              <a:spcBef>
                <a:spcPct val="10000"/>
              </a:spcBef>
              <a:buClr>
                <a:srgbClr val="800080"/>
              </a:buClr>
              <a:buSzPct val="50000"/>
            </a:pPr>
            <a:endParaRPr kumimoji="1" lang="zh-CN" altLang="en-US" sz="2800" b="1">
              <a:ea typeface="仿宋_GB2312" pitchFamily="49" charset="-122"/>
            </a:endParaRPr>
          </a:p>
          <a:p>
            <a:pPr>
              <a:lnSpc>
                <a:spcPct val="110000"/>
              </a:lnSpc>
              <a:spcBef>
                <a:spcPct val="10000"/>
              </a:spcBef>
              <a:buClr>
                <a:srgbClr val="800080"/>
              </a:buClr>
              <a:buSzPct val="50000"/>
            </a:pPr>
            <a:endParaRPr kumimoji="1" lang="zh-CN" altLang="en-US" sz="2800" b="1">
              <a:ea typeface="仿宋_GB2312" pitchFamily="49" charset="-122"/>
            </a:endParaRPr>
          </a:p>
          <a:p>
            <a:pPr>
              <a:lnSpc>
                <a:spcPct val="110000"/>
              </a:lnSpc>
              <a:spcBef>
                <a:spcPct val="10000"/>
              </a:spcBef>
              <a:buClr>
                <a:srgbClr val="800080"/>
              </a:buClr>
              <a:buSzPct val="50000"/>
            </a:pPr>
            <a:endParaRPr kumimoji="1" lang="zh-CN" altLang="en-US" sz="2800" b="1">
              <a:ea typeface="仿宋_GB2312" pitchFamily="49" charset="-122"/>
            </a:endParaRPr>
          </a:p>
          <a:p>
            <a:pPr>
              <a:lnSpc>
                <a:spcPct val="110000"/>
              </a:lnSpc>
              <a:spcBef>
                <a:spcPct val="10000"/>
              </a:spcBef>
              <a:buClr>
                <a:srgbClr val="800080"/>
              </a:buClr>
              <a:buSzPct val="50000"/>
            </a:pPr>
            <a:endParaRPr kumimoji="1" lang="zh-CN" altLang="en-GB" sz="2800" b="1">
              <a:solidFill>
                <a:srgbClr val="000099"/>
              </a:solidFill>
              <a:effectLst>
                <a:outerShdw blurRad="38100" dist="38100" dir="2700000" algn="tl">
                  <a:srgbClr val="C0C0C0"/>
                </a:outerShdw>
              </a:effectLst>
              <a:latin typeface="仿宋_GB2312" pitchFamily="49" charset="-122"/>
              <a:ea typeface="仿宋_GB2312" pitchFamily="49" charset="-122"/>
            </a:endParaRPr>
          </a:p>
          <a:p>
            <a:pPr>
              <a:lnSpc>
                <a:spcPct val="110000"/>
              </a:lnSpc>
              <a:spcBef>
                <a:spcPct val="10000"/>
              </a:spcBef>
              <a:buClr>
                <a:srgbClr val="800080"/>
              </a:buClr>
              <a:buSzPct val="50000"/>
            </a:pPr>
            <a:r>
              <a:rPr kumimoji="1" lang="zh-CN" altLang="en-GB" sz="3000" b="1">
                <a:solidFill>
                  <a:srgbClr val="000099"/>
                </a:solidFill>
                <a:effectLst>
                  <a:outerShdw blurRad="38100" dist="38100" dir="2700000" algn="tl">
                    <a:srgbClr val="C0C0C0"/>
                  </a:outerShdw>
                </a:effectLst>
                <a:latin typeface="仿宋_GB2312" pitchFamily="49" charset="-122"/>
                <a:ea typeface="仿宋_GB2312" pitchFamily="49" charset="-122"/>
              </a:rPr>
              <a:t>固定前序排列，选择所有可能的中序排列，可能构造多少种不同的二叉树？</a:t>
            </a:r>
            <a:endParaRPr kumimoji="1" lang="zh-CN" altLang="en-US" sz="3000" b="1">
              <a:solidFill>
                <a:srgbClr val="000099"/>
              </a:solidFill>
              <a:effectLst>
                <a:outerShdw blurRad="38100" dist="38100" dir="2700000" algn="tl">
                  <a:srgbClr val="C0C0C0"/>
                </a:outerShdw>
              </a:effectLst>
              <a:latin typeface="仿宋_GB2312" pitchFamily="49" charset="-122"/>
              <a:ea typeface="仿宋_GB2312" pitchFamily="49" charset="-122"/>
            </a:endParaRPr>
          </a:p>
        </p:txBody>
      </p:sp>
      <p:sp>
        <p:nvSpPr>
          <p:cNvPr id="57" name="灯片编号占位符 4"/>
          <p:cNvSpPr>
            <a:spLocks noGrp="1"/>
          </p:cNvSpPr>
          <p:nvPr>
            <p:ph type="sldNum" sz="quarter" idx="12"/>
          </p:nvPr>
        </p:nvSpPr>
        <p:spPr/>
        <p:txBody>
          <a:bodyPr/>
          <a:lstStyle/>
          <a:p>
            <a:fld id="{92B8A22A-B2B8-48FB-A093-4BA4AF41BDC8}" type="slidenum">
              <a:rPr lang="en-US" altLang="zh-CN"/>
              <a:pPr/>
              <a:t>100</a:t>
            </a:fld>
            <a:endParaRPr lang="en-US" altLang="zh-CN"/>
          </a:p>
        </p:txBody>
      </p:sp>
      <p:grpSp>
        <p:nvGrpSpPr>
          <p:cNvPr id="198714" name="Group 58"/>
          <p:cNvGrpSpPr>
            <a:grpSpLocks/>
          </p:cNvGrpSpPr>
          <p:nvPr/>
        </p:nvGrpSpPr>
        <p:grpSpPr bwMode="auto">
          <a:xfrm>
            <a:off x="925513" y="1981200"/>
            <a:ext cx="7318375" cy="2743200"/>
            <a:chOff x="526" y="1152"/>
            <a:chExt cx="4610" cy="1728"/>
          </a:xfrm>
        </p:grpSpPr>
        <p:sp>
          <p:nvSpPr>
            <p:cNvPr id="198658" name="Line 2"/>
            <p:cNvSpPr>
              <a:spLocks noChangeShapeType="1"/>
            </p:cNvSpPr>
            <p:nvPr/>
          </p:nvSpPr>
          <p:spPr bwMode="auto">
            <a:xfrm>
              <a:off x="3362" y="2304"/>
              <a:ext cx="192" cy="345"/>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59" name="Line 3"/>
            <p:cNvSpPr>
              <a:spLocks noChangeShapeType="1"/>
            </p:cNvSpPr>
            <p:nvPr/>
          </p:nvSpPr>
          <p:spPr bwMode="auto">
            <a:xfrm flipH="1">
              <a:off x="3120" y="2343"/>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1" name="Line 5"/>
            <p:cNvSpPr>
              <a:spLocks noChangeShapeType="1"/>
            </p:cNvSpPr>
            <p:nvPr/>
          </p:nvSpPr>
          <p:spPr bwMode="auto">
            <a:xfrm>
              <a:off x="1726" y="1824"/>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2" name="Line 6"/>
            <p:cNvSpPr>
              <a:spLocks noChangeShapeType="1"/>
            </p:cNvSpPr>
            <p:nvPr/>
          </p:nvSpPr>
          <p:spPr bwMode="auto">
            <a:xfrm>
              <a:off x="1006" y="1872"/>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3" name="Line 7"/>
            <p:cNvSpPr>
              <a:spLocks noChangeShapeType="1"/>
            </p:cNvSpPr>
            <p:nvPr/>
          </p:nvSpPr>
          <p:spPr bwMode="auto">
            <a:xfrm flipH="1">
              <a:off x="718" y="1872"/>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4" name="Line 8"/>
            <p:cNvSpPr>
              <a:spLocks noChangeShapeType="1"/>
            </p:cNvSpPr>
            <p:nvPr/>
          </p:nvSpPr>
          <p:spPr bwMode="auto">
            <a:xfrm flipH="1">
              <a:off x="1006" y="1440"/>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5" name="Line 9"/>
            <p:cNvSpPr>
              <a:spLocks noChangeShapeType="1"/>
            </p:cNvSpPr>
            <p:nvPr/>
          </p:nvSpPr>
          <p:spPr bwMode="auto">
            <a:xfrm>
              <a:off x="1390" y="1392"/>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6" name="Oval 10"/>
            <p:cNvSpPr>
              <a:spLocks noChangeArrowheads="1"/>
            </p:cNvSpPr>
            <p:nvPr/>
          </p:nvSpPr>
          <p:spPr bwMode="auto">
            <a:xfrm>
              <a:off x="1198"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7" name="Oval 11"/>
            <p:cNvSpPr>
              <a:spLocks noChangeArrowheads="1"/>
            </p:cNvSpPr>
            <p:nvPr/>
          </p:nvSpPr>
          <p:spPr bwMode="auto">
            <a:xfrm>
              <a:off x="1534" y="163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8" name="Text Box 12"/>
            <p:cNvSpPr txBox="1">
              <a:spLocks noChangeArrowheads="1"/>
            </p:cNvSpPr>
            <p:nvPr/>
          </p:nvSpPr>
          <p:spPr bwMode="auto">
            <a:xfrm>
              <a:off x="1560" y="15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6</a:t>
              </a:r>
              <a:endParaRPr kumimoji="1" lang="en-US" altLang="zh-CN" sz="2400">
                <a:latin typeface="Times New Roman" pitchFamily="18" charset="0"/>
              </a:endParaRPr>
            </a:p>
          </p:txBody>
        </p:sp>
        <p:sp>
          <p:nvSpPr>
            <p:cNvPr id="198669" name="Text Box 13"/>
            <p:cNvSpPr txBox="1">
              <a:spLocks noChangeArrowheads="1"/>
            </p:cNvSpPr>
            <p:nvPr/>
          </p:nvSpPr>
          <p:spPr bwMode="auto">
            <a:xfrm>
              <a:off x="1233" y="115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1</a:t>
              </a:r>
              <a:endParaRPr kumimoji="1" lang="en-US" altLang="zh-CN" sz="2400">
                <a:latin typeface="Times New Roman" pitchFamily="18" charset="0"/>
              </a:endParaRPr>
            </a:p>
          </p:txBody>
        </p:sp>
        <p:sp>
          <p:nvSpPr>
            <p:cNvPr id="198670" name="Oval 14"/>
            <p:cNvSpPr>
              <a:spLocks noChangeArrowheads="1"/>
            </p:cNvSpPr>
            <p:nvPr/>
          </p:nvSpPr>
          <p:spPr bwMode="auto">
            <a:xfrm>
              <a:off x="814" y="163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1" name="Text Box 15"/>
            <p:cNvSpPr txBox="1">
              <a:spLocks noChangeArrowheads="1"/>
            </p:cNvSpPr>
            <p:nvPr/>
          </p:nvSpPr>
          <p:spPr bwMode="auto">
            <a:xfrm>
              <a:off x="828" y="15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198672" name="Oval 16"/>
            <p:cNvSpPr>
              <a:spLocks noChangeArrowheads="1"/>
            </p:cNvSpPr>
            <p:nvPr/>
          </p:nvSpPr>
          <p:spPr bwMode="auto">
            <a:xfrm>
              <a:off x="526" y="210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3" name="Text Box 17"/>
            <p:cNvSpPr txBox="1">
              <a:spLocks noChangeArrowheads="1"/>
            </p:cNvSpPr>
            <p:nvPr/>
          </p:nvSpPr>
          <p:spPr bwMode="auto">
            <a:xfrm>
              <a:off x="561" y="206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3</a:t>
              </a:r>
              <a:endParaRPr kumimoji="1" lang="en-US" altLang="zh-CN" sz="2400">
                <a:latin typeface="Times New Roman" pitchFamily="18" charset="0"/>
              </a:endParaRPr>
            </a:p>
          </p:txBody>
        </p:sp>
        <p:sp>
          <p:nvSpPr>
            <p:cNvPr id="198674" name="Oval 18"/>
            <p:cNvSpPr>
              <a:spLocks noChangeArrowheads="1"/>
            </p:cNvSpPr>
            <p:nvPr/>
          </p:nvSpPr>
          <p:spPr bwMode="auto">
            <a:xfrm>
              <a:off x="1054" y="209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5" name="Text Box 19"/>
            <p:cNvSpPr txBox="1">
              <a:spLocks noChangeArrowheads="1"/>
            </p:cNvSpPr>
            <p:nvPr/>
          </p:nvSpPr>
          <p:spPr bwMode="auto">
            <a:xfrm>
              <a:off x="1004" y="2064"/>
              <a:ext cx="3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198676" name="Line 20"/>
            <p:cNvSpPr>
              <a:spLocks noChangeShapeType="1"/>
            </p:cNvSpPr>
            <p:nvPr/>
          </p:nvSpPr>
          <p:spPr bwMode="auto">
            <a:xfrm flipH="1">
              <a:off x="1006" y="2352"/>
              <a:ext cx="144" cy="29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7" name="Oval 21"/>
            <p:cNvSpPr>
              <a:spLocks noChangeArrowheads="1"/>
            </p:cNvSpPr>
            <p:nvPr/>
          </p:nvSpPr>
          <p:spPr bwMode="auto">
            <a:xfrm>
              <a:off x="814" y="259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8" name="Text Box 22"/>
            <p:cNvSpPr txBox="1">
              <a:spLocks noChangeArrowheads="1"/>
            </p:cNvSpPr>
            <p:nvPr/>
          </p:nvSpPr>
          <p:spPr bwMode="auto">
            <a:xfrm>
              <a:off x="849" y="255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198679" name="Line 23"/>
            <p:cNvSpPr>
              <a:spLocks noChangeShapeType="1"/>
            </p:cNvSpPr>
            <p:nvPr/>
          </p:nvSpPr>
          <p:spPr bwMode="auto">
            <a:xfrm>
              <a:off x="2014" y="2304"/>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80" name="Line 24"/>
            <p:cNvSpPr>
              <a:spLocks noChangeShapeType="1"/>
            </p:cNvSpPr>
            <p:nvPr/>
          </p:nvSpPr>
          <p:spPr bwMode="auto">
            <a:xfrm flipH="1">
              <a:off x="1726" y="2343"/>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81" name="Oval 25"/>
            <p:cNvSpPr>
              <a:spLocks noChangeArrowheads="1"/>
            </p:cNvSpPr>
            <p:nvPr/>
          </p:nvSpPr>
          <p:spPr bwMode="auto">
            <a:xfrm>
              <a:off x="1822" y="210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82" name="Text Box 26"/>
            <p:cNvSpPr txBox="1">
              <a:spLocks noChangeArrowheads="1"/>
            </p:cNvSpPr>
            <p:nvPr/>
          </p:nvSpPr>
          <p:spPr bwMode="auto">
            <a:xfrm>
              <a:off x="1872" y="207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198683" name="Oval 27"/>
            <p:cNvSpPr>
              <a:spLocks noChangeArrowheads="1"/>
            </p:cNvSpPr>
            <p:nvPr/>
          </p:nvSpPr>
          <p:spPr bwMode="auto">
            <a:xfrm>
              <a:off x="1534" y="257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84" name="Text Box 28"/>
            <p:cNvSpPr txBox="1">
              <a:spLocks noChangeArrowheads="1"/>
            </p:cNvSpPr>
            <p:nvPr/>
          </p:nvSpPr>
          <p:spPr bwMode="auto">
            <a:xfrm>
              <a:off x="1569" y="255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8</a:t>
              </a:r>
              <a:endParaRPr kumimoji="1" lang="en-US" altLang="zh-CN" sz="2400">
                <a:latin typeface="Times New Roman" pitchFamily="18" charset="0"/>
              </a:endParaRPr>
            </a:p>
          </p:txBody>
        </p:sp>
        <p:sp>
          <p:nvSpPr>
            <p:cNvPr id="198685" name="Oval 29"/>
            <p:cNvSpPr>
              <a:spLocks noChangeArrowheads="1"/>
            </p:cNvSpPr>
            <p:nvPr/>
          </p:nvSpPr>
          <p:spPr bwMode="auto">
            <a:xfrm>
              <a:off x="2110" y="256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86" name="Text Box 30"/>
            <p:cNvSpPr txBox="1">
              <a:spLocks noChangeArrowheads="1"/>
            </p:cNvSpPr>
            <p:nvPr/>
          </p:nvSpPr>
          <p:spPr bwMode="auto">
            <a:xfrm>
              <a:off x="2062" y="2535"/>
              <a:ext cx="38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9</a:t>
              </a:r>
              <a:endParaRPr kumimoji="1" lang="en-US" altLang="zh-CN" sz="2400">
                <a:latin typeface="Times New Roman" pitchFamily="18" charset="0"/>
              </a:endParaRPr>
            </a:p>
          </p:txBody>
        </p:sp>
        <p:sp>
          <p:nvSpPr>
            <p:cNvPr id="198687" name="Line 31"/>
            <p:cNvSpPr>
              <a:spLocks noChangeShapeType="1"/>
            </p:cNvSpPr>
            <p:nvPr/>
          </p:nvSpPr>
          <p:spPr bwMode="auto">
            <a:xfrm>
              <a:off x="4414" y="1824"/>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88" name="Line 32"/>
            <p:cNvSpPr>
              <a:spLocks noChangeShapeType="1"/>
            </p:cNvSpPr>
            <p:nvPr/>
          </p:nvSpPr>
          <p:spPr bwMode="auto">
            <a:xfrm flipH="1">
              <a:off x="4080" y="1824"/>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89" name="Line 33"/>
            <p:cNvSpPr>
              <a:spLocks noChangeShapeType="1"/>
            </p:cNvSpPr>
            <p:nvPr/>
          </p:nvSpPr>
          <p:spPr bwMode="auto">
            <a:xfrm flipH="1">
              <a:off x="3406" y="1872"/>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0" name="Line 34"/>
            <p:cNvSpPr>
              <a:spLocks noChangeShapeType="1"/>
            </p:cNvSpPr>
            <p:nvPr/>
          </p:nvSpPr>
          <p:spPr bwMode="auto">
            <a:xfrm flipH="1">
              <a:off x="3694" y="1440"/>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1" name="Line 35"/>
            <p:cNvSpPr>
              <a:spLocks noChangeShapeType="1"/>
            </p:cNvSpPr>
            <p:nvPr/>
          </p:nvSpPr>
          <p:spPr bwMode="auto">
            <a:xfrm>
              <a:off x="4078" y="1392"/>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2" name="Oval 36"/>
            <p:cNvSpPr>
              <a:spLocks noChangeArrowheads="1"/>
            </p:cNvSpPr>
            <p:nvPr/>
          </p:nvSpPr>
          <p:spPr bwMode="auto">
            <a:xfrm>
              <a:off x="3886"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3" name="Oval 37"/>
            <p:cNvSpPr>
              <a:spLocks noChangeArrowheads="1"/>
            </p:cNvSpPr>
            <p:nvPr/>
          </p:nvSpPr>
          <p:spPr bwMode="auto">
            <a:xfrm>
              <a:off x="4222" y="163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4" name="Text Box 38"/>
            <p:cNvSpPr txBox="1">
              <a:spLocks noChangeArrowheads="1"/>
            </p:cNvSpPr>
            <p:nvPr/>
          </p:nvSpPr>
          <p:spPr bwMode="auto">
            <a:xfrm>
              <a:off x="4248" y="15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6</a:t>
              </a:r>
              <a:endParaRPr kumimoji="1" lang="en-US" altLang="zh-CN" sz="2400">
                <a:latin typeface="Times New Roman" pitchFamily="18" charset="0"/>
              </a:endParaRPr>
            </a:p>
          </p:txBody>
        </p:sp>
        <p:sp>
          <p:nvSpPr>
            <p:cNvPr id="198695" name="Text Box 39"/>
            <p:cNvSpPr txBox="1">
              <a:spLocks noChangeArrowheads="1"/>
            </p:cNvSpPr>
            <p:nvPr/>
          </p:nvSpPr>
          <p:spPr bwMode="auto">
            <a:xfrm>
              <a:off x="3921" y="115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1</a:t>
              </a:r>
              <a:endParaRPr kumimoji="1" lang="en-US" altLang="zh-CN" sz="2400">
                <a:latin typeface="Times New Roman" pitchFamily="18" charset="0"/>
              </a:endParaRPr>
            </a:p>
          </p:txBody>
        </p:sp>
        <p:sp>
          <p:nvSpPr>
            <p:cNvPr id="198696" name="Oval 40"/>
            <p:cNvSpPr>
              <a:spLocks noChangeArrowheads="1"/>
            </p:cNvSpPr>
            <p:nvPr/>
          </p:nvSpPr>
          <p:spPr bwMode="auto">
            <a:xfrm>
              <a:off x="3502" y="163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7" name="Text Box 41"/>
            <p:cNvSpPr txBox="1">
              <a:spLocks noChangeArrowheads="1"/>
            </p:cNvSpPr>
            <p:nvPr/>
          </p:nvSpPr>
          <p:spPr bwMode="auto">
            <a:xfrm>
              <a:off x="3536" y="15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198698" name="Oval 42"/>
            <p:cNvSpPr>
              <a:spLocks noChangeArrowheads="1"/>
            </p:cNvSpPr>
            <p:nvPr/>
          </p:nvSpPr>
          <p:spPr bwMode="auto">
            <a:xfrm>
              <a:off x="3214" y="210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9" name="Text Box 43"/>
            <p:cNvSpPr txBox="1">
              <a:spLocks noChangeArrowheads="1"/>
            </p:cNvSpPr>
            <p:nvPr/>
          </p:nvSpPr>
          <p:spPr bwMode="auto">
            <a:xfrm>
              <a:off x="3249" y="206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3</a:t>
              </a:r>
              <a:endParaRPr kumimoji="1" lang="en-US" altLang="zh-CN" sz="2400">
                <a:latin typeface="Times New Roman" pitchFamily="18" charset="0"/>
              </a:endParaRPr>
            </a:p>
          </p:txBody>
        </p:sp>
        <p:sp>
          <p:nvSpPr>
            <p:cNvPr id="198700" name="Oval 44"/>
            <p:cNvSpPr>
              <a:spLocks noChangeArrowheads="1"/>
            </p:cNvSpPr>
            <p:nvPr/>
          </p:nvSpPr>
          <p:spPr bwMode="auto">
            <a:xfrm>
              <a:off x="3936" y="209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01" name="Text Box 45"/>
            <p:cNvSpPr txBox="1">
              <a:spLocks noChangeArrowheads="1"/>
            </p:cNvSpPr>
            <p:nvPr/>
          </p:nvSpPr>
          <p:spPr bwMode="auto">
            <a:xfrm>
              <a:off x="3886" y="2064"/>
              <a:ext cx="38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198702" name="Oval 46"/>
            <p:cNvSpPr>
              <a:spLocks noChangeArrowheads="1"/>
            </p:cNvSpPr>
            <p:nvPr/>
          </p:nvSpPr>
          <p:spPr bwMode="auto">
            <a:xfrm>
              <a:off x="3456" y="259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03" name="Text Box 47"/>
            <p:cNvSpPr txBox="1">
              <a:spLocks noChangeArrowheads="1"/>
            </p:cNvSpPr>
            <p:nvPr/>
          </p:nvSpPr>
          <p:spPr bwMode="auto">
            <a:xfrm>
              <a:off x="3491" y="255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198704" name="Line 48"/>
            <p:cNvSpPr>
              <a:spLocks noChangeShapeType="1"/>
            </p:cNvSpPr>
            <p:nvPr/>
          </p:nvSpPr>
          <p:spPr bwMode="auto">
            <a:xfrm>
              <a:off x="4702" y="2304"/>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05" name="Oval 49"/>
            <p:cNvSpPr>
              <a:spLocks noChangeArrowheads="1"/>
            </p:cNvSpPr>
            <p:nvPr/>
          </p:nvSpPr>
          <p:spPr bwMode="auto">
            <a:xfrm>
              <a:off x="4510" y="210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06" name="Text Box 50"/>
            <p:cNvSpPr txBox="1">
              <a:spLocks noChangeArrowheads="1"/>
            </p:cNvSpPr>
            <p:nvPr/>
          </p:nvSpPr>
          <p:spPr bwMode="auto">
            <a:xfrm>
              <a:off x="4545" y="206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8</a:t>
              </a:r>
              <a:endParaRPr kumimoji="1" lang="en-US" altLang="zh-CN" sz="2400">
                <a:latin typeface="Times New Roman" pitchFamily="18" charset="0"/>
              </a:endParaRPr>
            </a:p>
          </p:txBody>
        </p:sp>
        <p:sp>
          <p:nvSpPr>
            <p:cNvPr id="198707" name="Oval 51"/>
            <p:cNvSpPr>
              <a:spLocks noChangeArrowheads="1"/>
            </p:cNvSpPr>
            <p:nvPr/>
          </p:nvSpPr>
          <p:spPr bwMode="auto">
            <a:xfrm>
              <a:off x="2928" y="257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08" name="Text Box 52"/>
            <p:cNvSpPr txBox="1">
              <a:spLocks noChangeArrowheads="1"/>
            </p:cNvSpPr>
            <p:nvPr/>
          </p:nvSpPr>
          <p:spPr bwMode="auto">
            <a:xfrm>
              <a:off x="2940" y="255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198709" name="Oval 53"/>
            <p:cNvSpPr>
              <a:spLocks noChangeArrowheads="1"/>
            </p:cNvSpPr>
            <p:nvPr/>
          </p:nvSpPr>
          <p:spPr bwMode="auto">
            <a:xfrm>
              <a:off x="4798" y="256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10" name="Text Box 54"/>
            <p:cNvSpPr txBox="1">
              <a:spLocks noChangeArrowheads="1"/>
            </p:cNvSpPr>
            <p:nvPr/>
          </p:nvSpPr>
          <p:spPr bwMode="auto">
            <a:xfrm>
              <a:off x="4750" y="2535"/>
              <a:ext cx="38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9</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23" name="Rectangle 43"/>
          <p:cNvSpPr>
            <a:spLocks noGrp="1" noChangeArrowheads="1"/>
          </p:cNvSpPr>
          <p:nvPr>
            <p:ph idx="1"/>
          </p:nvPr>
        </p:nvSpPr>
        <p:spPr>
          <a:xfrm>
            <a:off x="555625" y="873125"/>
            <a:ext cx="8120063" cy="5292725"/>
          </a:xfrm>
        </p:spPr>
        <p:txBody>
          <a:bodyPr/>
          <a:lstStyle/>
          <a:p>
            <a:pPr>
              <a:buClr>
                <a:srgbClr val="800080"/>
              </a:buClr>
              <a:buSzPct val="50000"/>
            </a:pPr>
            <a:r>
              <a:rPr kumimoji="1" lang="zh-CN" altLang="en-US" sz="3000" b="1">
                <a:latin typeface="Times New Roman" pitchFamily="18" charset="0"/>
                <a:ea typeface="仿宋_GB2312" pitchFamily="49" charset="-122"/>
              </a:rPr>
              <a:t>例如</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有 </a:t>
            </a:r>
            <a:r>
              <a:rPr kumimoji="1" lang="en-US" altLang="zh-CN" sz="3000" b="1">
                <a:latin typeface="Times New Roman" pitchFamily="18" charset="0"/>
                <a:ea typeface="仿宋_GB2312" pitchFamily="49" charset="-122"/>
              </a:rPr>
              <a:t>3 </a:t>
            </a:r>
            <a:r>
              <a:rPr kumimoji="1" lang="zh-CN" altLang="en-US" sz="3000" b="1">
                <a:latin typeface="Times New Roman" pitchFamily="18" charset="0"/>
                <a:ea typeface="仿宋_GB2312" pitchFamily="49" charset="-122"/>
              </a:rPr>
              <a:t>个数据 </a:t>
            </a:r>
            <a:r>
              <a:rPr kumimoji="1" lang="en-US" altLang="zh-CN" sz="3000" b="1">
                <a:solidFill>
                  <a:schemeClr val="tx2"/>
                </a:solidFill>
                <a:latin typeface="Times New Roman" pitchFamily="18" charset="0"/>
                <a:ea typeface="仿宋_GB2312" pitchFamily="49" charset="-122"/>
              </a:rPr>
              <a:t>{ 1</a:t>
            </a:r>
            <a:r>
              <a:rPr kumimoji="1" lang="zh-CN" altLang="en-GB"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2, 3</a:t>
            </a:r>
            <a:r>
              <a:rPr kumimoji="1" lang="en-US" altLang="zh-CN" sz="3000" b="1">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a:t>
            </a:r>
            <a:r>
              <a:rPr kumimoji="1" lang="zh-CN" altLang="en-US" sz="3000" b="1">
                <a:latin typeface="Times New Roman" pitchFamily="18" charset="0"/>
                <a:ea typeface="仿宋_GB2312" pitchFamily="49" charset="-122"/>
              </a:rPr>
              <a:t>，可得 </a:t>
            </a:r>
            <a:r>
              <a:rPr kumimoji="1" lang="en-US" altLang="zh-CN" sz="3000" b="1">
                <a:latin typeface="Times New Roman" pitchFamily="18" charset="0"/>
                <a:ea typeface="仿宋_GB2312" pitchFamily="49" charset="-122"/>
              </a:rPr>
              <a:t>5 </a:t>
            </a:r>
            <a:r>
              <a:rPr kumimoji="1" lang="zh-CN" altLang="en-US" sz="3000" b="1">
                <a:latin typeface="Times New Roman" pitchFamily="18" charset="0"/>
                <a:ea typeface="仿宋_GB2312" pitchFamily="49" charset="-122"/>
              </a:rPr>
              <a:t>种不同的二叉树。它们的前序排列均为</a:t>
            </a:r>
            <a:r>
              <a:rPr kumimoji="1" lang="zh-CN" altLang="en-US" sz="3000">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123</a:t>
            </a:r>
            <a:r>
              <a:rPr kumimoji="1" lang="zh-CN" altLang="en-US" sz="3000" b="1">
                <a:latin typeface="Times New Roman" pitchFamily="18" charset="0"/>
                <a:ea typeface="仿宋_GB2312" pitchFamily="49" charset="-122"/>
              </a:rPr>
              <a:t>，中序序列可能是 </a:t>
            </a:r>
            <a:r>
              <a:rPr kumimoji="1" lang="en-US" altLang="zh-CN" sz="3000" b="1">
                <a:solidFill>
                  <a:schemeClr val="tx2"/>
                </a:solidFill>
                <a:latin typeface="Times New Roman" pitchFamily="18" charset="0"/>
                <a:ea typeface="仿宋_GB2312" pitchFamily="49" charset="-122"/>
              </a:rPr>
              <a:t>321</a:t>
            </a:r>
            <a:r>
              <a:rPr kumimoji="1" lang="zh-CN" altLang="en-US" sz="3000" b="1">
                <a:latin typeface="Times New Roman" pitchFamily="18" charset="0"/>
                <a:ea typeface="仿宋_GB2312" pitchFamily="49" charset="-122"/>
              </a:rPr>
              <a:t>，</a:t>
            </a:r>
            <a:r>
              <a:rPr kumimoji="1" lang="en-US" altLang="zh-CN" sz="3000" b="1">
                <a:solidFill>
                  <a:schemeClr val="tx2"/>
                </a:solidFill>
                <a:latin typeface="Times New Roman" pitchFamily="18" charset="0"/>
                <a:ea typeface="仿宋_GB2312" pitchFamily="49" charset="-122"/>
              </a:rPr>
              <a:t>231</a:t>
            </a:r>
            <a:r>
              <a:rPr kumimoji="1" lang="zh-CN" altLang="en-US" sz="3000" b="1">
                <a:latin typeface="Times New Roman" pitchFamily="18" charset="0"/>
                <a:ea typeface="仿宋_GB2312" pitchFamily="49" charset="-122"/>
              </a:rPr>
              <a:t>，</a:t>
            </a:r>
            <a:r>
              <a:rPr kumimoji="1" lang="en-US" altLang="zh-CN" sz="3000" b="1">
                <a:solidFill>
                  <a:schemeClr val="tx2"/>
                </a:solidFill>
                <a:latin typeface="Times New Roman" pitchFamily="18" charset="0"/>
                <a:ea typeface="仿宋_GB2312" pitchFamily="49" charset="-122"/>
              </a:rPr>
              <a:t>213</a:t>
            </a:r>
            <a:r>
              <a:rPr kumimoji="1" lang="zh-CN" altLang="en-US" sz="3000" b="1">
                <a:latin typeface="Times New Roman" pitchFamily="18" charset="0"/>
                <a:ea typeface="仿宋_GB2312" pitchFamily="49" charset="-122"/>
              </a:rPr>
              <a:t>，</a:t>
            </a:r>
            <a:r>
              <a:rPr kumimoji="1" lang="en-US" altLang="zh-CN" sz="3000" b="1">
                <a:solidFill>
                  <a:schemeClr val="tx2"/>
                </a:solidFill>
                <a:latin typeface="Times New Roman" pitchFamily="18" charset="0"/>
                <a:ea typeface="仿宋_GB2312" pitchFamily="49" charset="-122"/>
              </a:rPr>
              <a:t>132</a:t>
            </a:r>
            <a:r>
              <a:rPr kumimoji="1" lang="zh-CN" altLang="en-US" sz="3000" b="1">
                <a:latin typeface="Times New Roman" pitchFamily="18" charset="0"/>
                <a:ea typeface="仿宋_GB2312" pitchFamily="49" charset="-122"/>
              </a:rPr>
              <a:t>，</a:t>
            </a:r>
            <a:r>
              <a:rPr kumimoji="1" lang="en-US" altLang="zh-CN" sz="3000" b="1">
                <a:solidFill>
                  <a:schemeClr val="tx2"/>
                </a:solidFill>
                <a:latin typeface="Times New Roman" pitchFamily="18" charset="0"/>
                <a:ea typeface="仿宋_GB2312" pitchFamily="49" charset="-122"/>
              </a:rPr>
              <a:t>123</a:t>
            </a:r>
            <a:r>
              <a:rPr kumimoji="1" lang="zh-CN" altLang="en-US" sz="3000" b="1">
                <a:latin typeface="Times New Roman" pitchFamily="18" charset="0"/>
                <a:ea typeface="仿宋_GB2312" pitchFamily="49" charset="-122"/>
              </a:rPr>
              <a:t>。</a:t>
            </a:r>
          </a:p>
          <a:p>
            <a:pPr>
              <a:buClr>
                <a:srgbClr val="800080"/>
              </a:buClr>
              <a:buSzPct val="50000"/>
            </a:pPr>
            <a:endParaRPr kumimoji="1" lang="zh-CN" altLang="en-US" sz="3000" b="1">
              <a:latin typeface="Times New Roman" pitchFamily="18" charset="0"/>
              <a:ea typeface="仿宋_GB2312" pitchFamily="49" charset="-122"/>
            </a:endParaRPr>
          </a:p>
          <a:p>
            <a:pPr>
              <a:buClr>
                <a:srgbClr val="800080"/>
              </a:buClr>
              <a:buSzPct val="50000"/>
            </a:pPr>
            <a:endParaRPr kumimoji="1" lang="zh-CN" altLang="en-US" sz="3000" b="1">
              <a:latin typeface="Times New Roman" pitchFamily="18" charset="0"/>
              <a:ea typeface="仿宋_GB2312" pitchFamily="49" charset="-122"/>
            </a:endParaRPr>
          </a:p>
          <a:p>
            <a:pPr>
              <a:buClr>
                <a:srgbClr val="800080"/>
              </a:buClr>
              <a:buSzPct val="50000"/>
            </a:pPr>
            <a:endParaRPr kumimoji="1" lang="zh-CN" altLang="en-US" sz="3000" b="1">
              <a:latin typeface="Times New Roman" pitchFamily="18" charset="0"/>
              <a:ea typeface="仿宋_GB2312" pitchFamily="49" charset="-122"/>
            </a:endParaRPr>
          </a:p>
          <a:p>
            <a:pPr>
              <a:buClr>
                <a:srgbClr val="800080"/>
              </a:buClr>
              <a:buSzPct val="50000"/>
            </a:pPr>
            <a:endParaRPr kumimoji="1" lang="zh-CN" altLang="en-US" sz="3000" b="1">
              <a:latin typeface="Times New Roman" pitchFamily="18" charset="0"/>
              <a:ea typeface="仿宋_GB2312" pitchFamily="49" charset="-122"/>
            </a:endParaRPr>
          </a:p>
          <a:p>
            <a:pPr>
              <a:buClr>
                <a:srgbClr val="800080"/>
              </a:buClr>
              <a:buSzPct val="50000"/>
            </a:pPr>
            <a:endParaRPr kumimoji="1" lang="zh-CN" altLang="en-US" sz="3000" b="1">
              <a:latin typeface="Times New Roman" pitchFamily="18" charset="0"/>
              <a:ea typeface="仿宋_GB2312" pitchFamily="49" charset="-122"/>
            </a:endParaRPr>
          </a:p>
          <a:p>
            <a:pPr>
              <a:buClr>
                <a:srgbClr val="800080"/>
              </a:buClr>
              <a:buSzPct val="50000"/>
            </a:pPr>
            <a:r>
              <a:rPr kumimoji="1" lang="zh-CN" altLang="en-US" sz="3000" b="1">
                <a:latin typeface="Times New Roman" pitchFamily="18" charset="0"/>
                <a:ea typeface="仿宋_GB2312" pitchFamily="49" charset="-122"/>
              </a:rPr>
              <a:t>前序序列为 </a:t>
            </a:r>
            <a:r>
              <a:rPr kumimoji="1" lang="en-US" altLang="zh-CN" sz="3000" b="1">
                <a:solidFill>
                  <a:schemeClr val="tx2"/>
                </a:solidFill>
                <a:latin typeface="Times New Roman" pitchFamily="18" charset="0"/>
                <a:ea typeface="仿宋_GB2312" pitchFamily="49" charset="-122"/>
              </a:rPr>
              <a:t>123</a:t>
            </a:r>
            <a:r>
              <a:rPr kumimoji="1" lang="zh-CN" altLang="en-US" sz="3000" b="1">
                <a:latin typeface="Times New Roman" pitchFamily="18" charset="0"/>
                <a:ea typeface="仿宋_GB2312" pitchFamily="49" charset="-122"/>
              </a:rPr>
              <a:t>，中序序列为</a:t>
            </a:r>
            <a:r>
              <a:rPr kumimoji="1" lang="zh-CN" altLang="en-US"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312</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的二叉树不存在。</a:t>
            </a:r>
          </a:p>
        </p:txBody>
      </p:sp>
      <p:sp>
        <p:nvSpPr>
          <p:cNvPr id="43" name="灯片编号占位符 4"/>
          <p:cNvSpPr>
            <a:spLocks noGrp="1"/>
          </p:cNvSpPr>
          <p:nvPr>
            <p:ph type="sldNum" sz="quarter" idx="12"/>
          </p:nvPr>
        </p:nvSpPr>
        <p:spPr/>
        <p:txBody>
          <a:bodyPr/>
          <a:lstStyle/>
          <a:p>
            <a:fld id="{12EF4348-C228-49B8-9D17-8341D79BFA58}" type="slidenum">
              <a:rPr lang="en-US" altLang="zh-CN"/>
              <a:pPr/>
              <a:t>101</a:t>
            </a:fld>
            <a:endParaRPr lang="en-US" altLang="zh-CN"/>
          </a:p>
        </p:txBody>
      </p:sp>
      <p:grpSp>
        <p:nvGrpSpPr>
          <p:cNvPr id="199721" name="Group 41"/>
          <p:cNvGrpSpPr>
            <a:grpSpLocks/>
          </p:cNvGrpSpPr>
          <p:nvPr/>
        </p:nvGrpSpPr>
        <p:grpSpPr bwMode="auto">
          <a:xfrm>
            <a:off x="935038" y="2636838"/>
            <a:ext cx="7239000" cy="2057400"/>
            <a:chOff x="576" y="1536"/>
            <a:chExt cx="4560" cy="1296"/>
          </a:xfrm>
        </p:grpSpPr>
        <p:sp>
          <p:nvSpPr>
            <p:cNvPr id="199682" name="Line 2"/>
            <p:cNvSpPr>
              <a:spLocks noChangeShapeType="1"/>
            </p:cNvSpPr>
            <p:nvPr/>
          </p:nvSpPr>
          <p:spPr bwMode="auto">
            <a:xfrm>
              <a:off x="2928" y="1776"/>
              <a:ext cx="192" cy="33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3" name="Line 3"/>
            <p:cNvSpPr>
              <a:spLocks noChangeShapeType="1"/>
            </p:cNvSpPr>
            <p:nvPr/>
          </p:nvSpPr>
          <p:spPr bwMode="auto">
            <a:xfrm>
              <a:off x="1776" y="2304"/>
              <a:ext cx="192" cy="33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4" name="Line 4"/>
            <p:cNvSpPr>
              <a:spLocks noChangeShapeType="1"/>
            </p:cNvSpPr>
            <p:nvPr/>
          </p:nvSpPr>
          <p:spPr bwMode="auto">
            <a:xfrm flipH="1">
              <a:off x="3696" y="2304"/>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6" name="Line 6"/>
            <p:cNvSpPr>
              <a:spLocks noChangeShapeType="1"/>
            </p:cNvSpPr>
            <p:nvPr/>
          </p:nvSpPr>
          <p:spPr bwMode="auto">
            <a:xfrm flipH="1">
              <a:off x="768" y="1776"/>
              <a:ext cx="480" cy="79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7" name="Oval 7"/>
            <p:cNvSpPr>
              <a:spLocks noChangeArrowheads="1"/>
            </p:cNvSpPr>
            <p:nvPr/>
          </p:nvSpPr>
          <p:spPr bwMode="auto">
            <a:xfrm>
              <a:off x="1150"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8" name="Text Box 8"/>
            <p:cNvSpPr txBox="1">
              <a:spLocks noChangeArrowheads="1"/>
            </p:cNvSpPr>
            <p:nvPr/>
          </p:nvSpPr>
          <p:spPr bwMode="auto">
            <a:xfrm>
              <a:off x="1164"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1</a:t>
              </a:r>
              <a:endParaRPr kumimoji="1" lang="en-US" altLang="zh-CN" sz="2400">
                <a:latin typeface="Times New Roman" pitchFamily="18" charset="0"/>
              </a:endParaRPr>
            </a:p>
          </p:txBody>
        </p:sp>
        <p:sp>
          <p:nvSpPr>
            <p:cNvPr id="199689" name="Oval 9"/>
            <p:cNvSpPr>
              <a:spLocks noChangeArrowheads="1"/>
            </p:cNvSpPr>
            <p:nvPr/>
          </p:nvSpPr>
          <p:spPr bwMode="auto">
            <a:xfrm>
              <a:off x="862"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0" name="Text Box 10"/>
            <p:cNvSpPr txBox="1">
              <a:spLocks noChangeArrowheads="1"/>
            </p:cNvSpPr>
            <p:nvPr/>
          </p:nvSpPr>
          <p:spPr bwMode="auto">
            <a:xfrm>
              <a:off x="897"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199691" name="Oval 11"/>
            <p:cNvSpPr>
              <a:spLocks noChangeArrowheads="1"/>
            </p:cNvSpPr>
            <p:nvPr/>
          </p:nvSpPr>
          <p:spPr bwMode="auto">
            <a:xfrm>
              <a:off x="576" y="254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2" name="Text Box 12"/>
            <p:cNvSpPr txBox="1">
              <a:spLocks noChangeArrowheads="1"/>
            </p:cNvSpPr>
            <p:nvPr/>
          </p:nvSpPr>
          <p:spPr bwMode="auto">
            <a:xfrm>
              <a:off x="624" y="250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3</a:t>
              </a:r>
              <a:endParaRPr kumimoji="1" lang="en-US" altLang="zh-CN" sz="2400">
                <a:latin typeface="Times New Roman" pitchFamily="18" charset="0"/>
              </a:endParaRPr>
            </a:p>
          </p:txBody>
        </p:sp>
        <p:sp>
          <p:nvSpPr>
            <p:cNvPr id="199693" name="Line 13"/>
            <p:cNvSpPr>
              <a:spLocks noChangeShapeType="1"/>
            </p:cNvSpPr>
            <p:nvPr/>
          </p:nvSpPr>
          <p:spPr bwMode="auto">
            <a:xfrm flipH="1">
              <a:off x="1776" y="1776"/>
              <a:ext cx="192" cy="33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4" name="Oval 14"/>
            <p:cNvSpPr>
              <a:spLocks noChangeArrowheads="1"/>
            </p:cNvSpPr>
            <p:nvPr/>
          </p:nvSpPr>
          <p:spPr bwMode="auto">
            <a:xfrm>
              <a:off x="1870"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5" name="Text Box 15"/>
            <p:cNvSpPr txBox="1">
              <a:spLocks noChangeArrowheads="1"/>
            </p:cNvSpPr>
            <p:nvPr/>
          </p:nvSpPr>
          <p:spPr bwMode="auto">
            <a:xfrm>
              <a:off x="1884"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1</a:t>
              </a:r>
              <a:endParaRPr kumimoji="1" lang="en-US" altLang="zh-CN" sz="2400">
                <a:latin typeface="Times New Roman" pitchFamily="18" charset="0"/>
              </a:endParaRPr>
            </a:p>
          </p:txBody>
        </p:sp>
        <p:sp>
          <p:nvSpPr>
            <p:cNvPr id="199696" name="Oval 16"/>
            <p:cNvSpPr>
              <a:spLocks noChangeArrowheads="1"/>
            </p:cNvSpPr>
            <p:nvPr/>
          </p:nvSpPr>
          <p:spPr bwMode="auto">
            <a:xfrm>
              <a:off x="1582"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7" name="Text Box 17"/>
            <p:cNvSpPr txBox="1">
              <a:spLocks noChangeArrowheads="1"/>
            </p:cNvSpPr>
            <p:nvPr/>
          </p:nvSpPr>
          <p:spPr bwMode="auto">
            <a:xfrm>
              <a:off x="1617"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199698" name="Oval 18"/>
            <p:cNvSpPr>
              <a:spLocks noChangeArrowheads="1"/>
            </p:cNvSpPr>
            <p:nvPr/>
          </p:nvSpPr>
          <p:spPr bwMode="auto">
            <a:xfrm>
              <a:off x="1824" y="254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9" name="Text Box 19"/>
            <p:cNvSpPr txBox="1">
              <a:spLocks noChangeArrowheads="1"/>
            </p:cNvSpPr>
            <p:nvPr/>
          </p:nvSpPr>
          <p:spPr bwMode="auto">
            <a:xfrm>
              <a:off x="1872" y="250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3</a:t>
              </a:r>
              <a:endParaRPr kumimoji="1" lang="en-US" altLang="zh-CN" sz="2400">
                <a:latin typeface="Times New Roman" pitchFamily="18" charset="0"/>
              </a:endParaRPr>
            </a:p>
          </p:txBody>
        </p:sp>
        <p:sp>
          <p:nvSpPr>
            <p:cNvPr id="199700" name="Line 20"/>
            <p:cNvSpPr>
              <a:spLocks noChangeShapeType="1"/>
            </p:cNvSpPr>
            <p:nvPr/>
          </p:nvSpPr>
          <p:spPr bwMode="auto">
            <a:xfrm flipH="1">
              <a:off x="2640" y="1776"/>
              <a:ext cx="194" cy="33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01" name="Oval 21"/>
            <p:cNvSpPr>
              <a:spLocks noChangeArrowheads="1"/>
            </p:cNvSpPr>
            <p:nvPr/>
          </p:nvSpPr>
          <p:spPr bwMode="auto">
            <a:xfrm>
              <a:off x="2736"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02" name="Text Box 22"/>
            <p:cNvSpPr txBox="1">
              <a:spLocks noChangeArrowheads="1"/>
            </p:cNvSpPr>
            <p:nvPr/>
          </p:nvSpPr>
          <p:spPr bwMode="auto">
            <a:xfrm>
              <a:off x="2750"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1</a:t>
              </a:r>
              <a:endParaRPr kumimoji="1" lang="en-US" altLang="zh-CN" sz="2400">
                <a:latin typeface="Times New Roman" pitchFamily="18" charset="0"/>
              </a:endParaRPr>
            </a:p>
          </p:txBody>
        </p:sp>
        <p:sp>
          <p:nvSpPr>
            <p:cNvPr id="199703" name="Oval 23"/>
            <p:cNvSpPr>
              <a:spLocks noChangeArrowheads="1"/>
            </p:cNvSpPr>
            <p:nvPr/>
          </p:nvSpPr>
          <p:spPr bwMode="auto">
            <a:xfrm>
              <a:off x="2448"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04" name="Text Box 24"/>
            <p:cNvSpPr txBox="1">
              <a:spLocks noChangeArrowheads="1"/>
            </p:cNvSpPr>
            <p:nvPr/>
          </p:nvSpPr>
          <p:spPr bwMode="auto">
            <a:xfrm>
              <a:off x="2483"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199705" name="Oval 25"/>
            <p:cNvSpPr>
              <a:spLocks noChangeArrowheads="1"/>
            </p:cNvSpPr>
            <p:nvPr/>
          </p:nvSpPr>
          <p:spPr bwMode="auto">
            <a:xfrm>
              <a:off x="3024" y="205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06" name="Text Box 26"/>
            <p:cNvSpPr txBox="1">
              <a:spLocks noChangeArrowheads="1"/>
            </p:cNvSpPr>
            <p:nvPr/>
          </p:nvSpPr>
          <p:spPr bwMode="auto">
            <a:xfrm>
              <a:off x="3072" y="201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3</a:t>
              </a:r>
              <a:endParaRPr kumimoji="1" lang="en-US" altLang="zh-CN" sz="2400">
                <a:latin typeface="Times New Roman" pitchFamily="18" charset="0"/>
              </a:endParaRPr>
            </a:p>
          </p:txBody>
        </p:sp>
        <p:sp>
          <p:nvSpPr>
            <p:cNvPr id="199707" name="Line 27"/>
            <p:cNvSpPr>
              <a:spLocks noChangeShapeType="1"/>
            </p:cNvSpPr>
            <p:nvPr/>
          </p:nvSpPr>
          <p:spPr bwMode="auto">
            <a:xfrm>
              <a:off x="3744" y="1776"/>
              <a:ext cx="288" cy="43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08" name="Oval 28"/>
            <p:cNvSpPr>
              <a:spLocks noChangeArrowheads="1"/>
            </p:cNvSpPr>
            <p:nvPr/>
          </p:nvSpPr>
          <p:spPr bwMode="auto">
            <a:xfrm>
              <a:off x="3600"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09" name="Text Box 29"/>
            <p:cNvSpPr txBox="1">
              <a:spLocks noChangeArrowheads="1"/>
            </p:cNvSpPr>
            <p:nvPr/>
          </p:nvSpPr>
          <p:spPr bwMode="auto">
            <a:xfrm>
              <a:off x="3614"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1</a:t>
              </a:r>
              <a:endParaRPr kumimoji="1" lang="en-US" altLang="zh-CN" sz="2400">
                <a:latin typeface="Times New Roman" pitchFamily="18" charset="0"/>
              </a:endParaRPr>
            </a:p>
          </p:txBody>
        </p:sp>
        <p:sp>
          <p:nvSpPr>
            <p:cNvPr id="199710" name="Oval 30"/>
            <p:cNvSpPr>
              <a:spLocks noChangeArrowheads="1"/>
            </p:cNvSpPr>
            <p:nvPr/>
          </p:nvSpPr>
          <p:spPr bwMode="auto">
            <a:xfrm>
              <a:off x="3840"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11" name="Text Box 31"/>
            <p:cNvSpPr txBox="1">
              <a:spLocks noChangeArrowheads="1"/>
            </p:cNvSpPr>
            <p:nvPr/>
          </p:nvSpPr>
          <p:spPr bwMode="auto">
            <a:xfrm>
              <a:off x="3875"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199712" name="Oval 32"/>
            <p:cNvSpPr>
              <a:spLocks noChangeArrowheads="1"/>
            </p:cNvSpPr>
            <p:nvPr/>
          </p:nvSpPr>
          <p:spPr bwMode="auto">
            <a:xfrm>
              <a:off x="3600" y="254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13" name="Text Box 33"/>
            <p:cNvSpPr txBox="1">
              <a:spLocks noChangeArrowheads="1"/>
            </p:cNvSpPr>
            <p:nvPr/>
          </p:nvSpPr>
          <p:spPr bwMode="auto">
            <a:xfrm>
              <a:off x="3648" y="250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3</a:t>
              </a:r>
              <a:endParaRPr kumimoji="1" lang="en-US" altLang="zh-CN" sz="2400">
                <a:latin typeface="Times New Roman" pitchFamily="18" charset="0"/>
              </a:endParaRPr>
            </a:p>
          </p:txBody>
        </p:sp>
        <p:sp>
          <p:nvSpPr>
            <p:cNvPr id="199714" name="Line 34"/>
            <p:cNvSpPr>
              <a:spLocks noChangeShapeType="1"/>
            </p:cNvSpPr>
            <p:nvPr/>
          </p:nvSpPr>
          <p:spPr bwMode="auto">
            <a:xfrm>
              <a:off x="4464" y="1776"/>
              <a:ext cx="478" cy="81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15" name="Oval 35"/>
            <p:cNvSpPr>
              <a:spLocks noChangeArrowheads="1"/>
            </p:cNvSpPr>
            <p:nvPr/>
          </p:nvSpPr>
          <p:spPr bwMode="auto">
            <a:xfrm>
              <a:off x="4320"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16" name="Text Box 36"/>
            <p:cNvSpPr txBox="1">
              <a:spLocks noChangeArrowheads="1"/>
            </p:cNvSpPr>
            <p:nvPr/>
          </p:nvSpPr>
          <p:spPr bwMode="auto">
            <a:xfrm>
              <a:off x="4334"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1</a:t>
              </a:r>
              <a:endParaRPr kumimoji="1" lang="en-US" altLang="zh-CN" sz="2400">
                <a:latin typeface="Times New Roman" pitchFamily="18" charset="0"/>
              </a:endParaRPr>
            </a:p>
          </p:txBody>
        </p:sp>
        <p:sp>
          <p:nvSpPr>
            <p:cNvPr id="199717" name="Oval 37"/>
            <p:cNvSpPr>
              <a:spLocks noChangeArrowheads="1"/>
            </p:cNvSpPr>
            <p:nvPr/>
          </p:nvSpPr>
          <p:spPr bwMode="auto">
            <a:xfrm>
              <a:off x="4560"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18" name="Text Box 38"/>
            <p:cNvSpPr txBox="1">
              <a:spLocks noChangeArrowheads="1"/>
            </p:cNvSpPr>
            <p:nvPr/>
          </p:nvSpPr>
          <p:spPr bwMode="auto">
            <a:xfrm>
              <a:off x="4595"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199719" name="Oval 39"/>
            <p:cNvSpPr>
              <a:spLocks noChangeArrowheads="1"/>
            </p:cNvSpPr>
            <p:nvPr/>
          </p:nvSpPr>
          <p:spPr bwMode="auto">
            <a:xfrm>
              <a:off x="4848" y="254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20" name="Text Box 40"/>
            <p:cNvSpPr txBox="1">
              <a:spLocks noChangeArrowheads="1"/>
            </p:cNvSpPr>
            <p:nvPr/>
          </p:nvSpPr>
          <p:spPr bwMode="auto">
            <a:xfrm>
              <a:off x="4896" y="250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3</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灯片编号占位符 2"/>
          <p:cNvSpPr>
            <a:spLocks noGrp="1"/>
          </p:cNvSpPr>
          <p:nvPr>
            <p:ph type="sldNum" sz="quarter" idx="12"/>
          </p:nvPr>
        </p:nvSpPr>
        <p:spPr/>
        <p:txBody>
          <a:bodyPr/>
          <a:lstStyle/>
          <a:p>
            <a:fld id="{9C24C76C-B2EA-487D-9F18-3C969AA4581C}" type="slidenum">
              <a:rPr lang="en-US" altLang="zh-CN"/>
              <a:pPr/>
              <a:t>102</a:t>
            </a:fld>
            <a:endParaRPr lang="en-US" altLang="zh-CN"/>
          </a:p>
        </p:txBody>
      </p:sp>
      <p:sp>
        <p:nvSpPr>
          <p:cNvPr id="200719" name="Text Box 15"/>
          <p:cNvSpPr txBox="1">
            <a:spLocks noChangeArrowheads="1"/>
          </p:cNvSpPr>
          <p:nvPr/>
        </p:nvSpPr>
        <p:spPr bwMode="auto">
          <a:xfrm>
            <a:off x="468313" y="688975"/>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
                <a:srgbClr val="800080"/>
              </a:buClr>
              <a:buSzPct val="50000"/>
              <a:buFont typeface="Wingdings" pitchFamily="2" charset="2"/>
              <a:buNone/>
            </a:pPr>
            <a:r>
              <a:rPr kumimoji="1" lang="zh-CN" altLang="en-US" sz="3200" b="1">
                <a:latin typeface="Times New Roman" pitchFamily="18" charset="0"/>
                <a:ea typeface="仿宋_GB2312" pitchFamily="49" charset="-122"/>
              </a:rPr>
              <a:t>有</a:t>
            </a:r>
            <a:r>
              <a:rPr kumimoji="1" lang="en-US" altLang="zh-CN" sz="3200" b="1">
                <a:latin typeface="Times New Roman" pitchFamily="18" charset="0"/>
                <a:ea typeface="仿宋_GB2312" pitchFamily="49" charset="-122"/>
              </a:rPr>
              <a:t>0</a:t>
            </a:r>
            <a:r>
              <a:rPr kumimoji="1" lang="zh-CN" altLang="en-US" sz="3200" b="1">
                <a:latin typeface="Times New Roman" pitchFamily="18" charset="0"/>
                <a:ea typeface="仿宋_GB2312" pitchFamily="49" charset="-122"/>
              </a:rPr>
              <a:t>个</a:t>
            </a:r>
            <a:r>
              <a:rPr kumimoji="1" lang="en-US" altLang="zh-CN" sz="3200" b="1">
                <a:latin typeface="Times New Roman" pitchFamily="18" charset="0"/>
                <a:ea typeface="仿宋_GB2312" pitchFamily="49" charset="-122"/>
              </a:rPr>
              <a:t>, 1</a:t>
            </a:r>
            <a:r>
              <a:rPr kumimoji="1" lang="zh-CN" altLang="en-US" sz="3200" b="1">
                <a:latin typeface="Times New Roman" pitchFamily="18" charset="0"/>
                <a:ea typeface="仿宋_GB2312" pitchFamily="49" charset="-122"/>
              </a:rPr>
              <a:t>个</a:t>
            </a:r>
            <a:r>
              <a:rPr kumimoji="1" lang="en-US" altLang="zh-CN" sz="3200" b="1">
                <a:latin typeface="Times New Roman" pitchFamily="18" charset="0"/>
                <a:ea typeface="仿宋_GB2312" pitchFamily="49" charset="-122"/>
              </a:rPr>
              <a:t>, 2</a:t>
            </a:r>
            <a:r>
              <a:rPr kumimoji="1" lang="zh-CN" altLang="en-US" sz="3200" b="1">
                <a:latin typeface="Times New Roman" pitchFamily="18" charset="0"/>
                <a:ea typeface="仿宋_GB2312" pitchFamily="49" charset="-122"/>
              </a:rPr>
              <a:t>个</a:t>
            </a:r>
            <a:r>
              <a:rPr kumimoji="1" lang="en-US" altLang="zh-CN" sz="3200" b="1">
                <a:latin typeface="Times New Roman" pitchFamily="18" charset="0"/>
                <a:ea typeface="仿宋_GB2312" pitchFamily="49" charset="-122"/>
              </a:rPr>
              <a:t>, 3</a:t>
            </a:r>
            <a:r>
              <a:rPr kumimoji="1" lang="zh-CN" altLang="en-US" sz="3200" b="1">
                <a:latin typeface="Times New Roman" pitchFamily="18" charset="0"/>
                <a:ea typeface="仿宋_GB2312" pitchFamily="49" charset="-122"/>
              </a:rPr>
              <a:t>个结点的不同二叉树如下</a:t>
            </a:r>
            <a:endParaRPr kumimoji="1" lang="zh-CN" altLang="en-US" sz="2000">
              <a:latin typeface="Times New Roman" pitchFamily="18" charset="0"/>
            </a:endParaRPr>
          </a:p>
        </p:txBody>
      </p:sp>
      <p:grpSp>
        <p:nvGrpSpPr>
          <p:cNvPr id="200835" name="Group 131"/>
          <p:cNvGrpSpPr>
            <a:grpSpLocks/>
          </p:cNvGrpSpPr>
          <p:nvPr/>
        </p:nvGrpSpPr>
        <p:grpSpPr bwMode="auto">
          <a:xfrm>
            <a:off x="395288" y="1484313"/>
            <a:ext cx="8353425" cy="6934200"/>
            <a:chOff x="249" y="912"/>
            <a:chExt cx="5262" cy="4368"/>
          </a:xfrm>
        </p:grpSpPr>
        <p:sp>
          <p:nvSpPr>
            <p:cNvPr id="200770" name="Line 66"/>
            <p:cNvSpPr>
              <a:spLocks noChangeShapeType="1"/>
            </p:cNvSpPr>
            <p:nvPr/>
          </p:nvSpPr>
          <p:spPr bwMode="auto">
            <a:xfrm flipH="1">
              <a:off x="4560" y="2931"/>
              <a:ext cx="89" cy="285"/>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3" name="Line 89"/>
            <p:cNvSpPr>
              <a:spLocks noChangeShapeType="1"/>
            </p:cNvSpPr>
            <p:nvPr/>
          </p:nvSpPr>
          <p:spPr bwMode="auto">
            <a:xfrm flipH="1">
              <a:off x="3120" y="2928"/>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1" name="Line 117"/>
            <p:cNvSpPr>
              <a:spLocks noChangeShapeType="1"/>
            </p:cNvSpPr>
            <p:nvPr/>
          </p:nvSpPr>
          <p:spPr bwMode="auto">
            <a:xfrm>
              <a:off x="1088" y="2908"/>
              <a:ext cx="114" cy="31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06" name="Line 2"/>
            <p:cNvSpPr>
              <a:spLocks noChangeShapeType="1"/>
            </p:cNvSpPr>
            <p:nvPr/>
          </p:nvSpPr>
          <p:spPr bwMode="auto">
            <a:xfrm flipH="1">
              <a:off x="4320" y="2928"/>
              <a:ext cx="48"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07" name="Line 3"/>
            <p:cNvSpPr>
              <a:spLocks noChangeShapeType="1"/>
            </p:cNvSpPr>
            <p:nvPr/>
          </p:nvSpPr>
          <p:spPr bwMode="auto">
            <a:xfrm flipH="1">
              <a:off x="960" y="2928"/>
              <a:ext cx="96" cy="288"/>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08" name="Line 4"/>
            <p:cNvSpPr>
              <a:spLocks noChangeShapeType="1"/>
            </p:cNvSpPr>
            <p:nvPr/>
          </p:nvSpPr>
          <p:spPr bwMode="auto">
            <a:xfrm flipH="1">
              <a:off x="720" y="2544"/>
              <a:ext cx="192" cy="67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09" name="Line 5"/>
            <p:cNvSpPr>
              <a:spLocks noChangeShapeType="1"/>
            </p:cNvSpPr>
            <p:nvPr/>
          </p:nvSpPr>
          <p:spPr bwMode="auto">
            <a:xfrm>
              <a:off x="2688" y="2544"/>
              <a:ext cx="48"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0" name="Line 6"/>
            <p:cNvSpPr>
              <a:spLocks noChangeShapeType="1"/>
            </p:cNvSpPr>
            <p:nvPr/>
          </p:nvSpPr>
          <p:spPr bwMode="auto">
            <a:xfrm>
              <a:off x="2517" y="2931"/>
              <a:ext cx="96" cy="288"/>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1" name="Line 7"/>
            <p:cNvSpPr>
              <a:spLocks noChangeShapeType="1"/>
            </p:cNvSpPr>
            <p:nvPr/>
          </p:nvSpPr>
          <p:spPr bwMode="auto">
            <a:xfrm flipH="1">
              <a:off x="2496" y="2544"/>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2" name="Line 8"/>
            <p:cNvSpPr>
              <a:spLocks noChangeShapeType="1"/>
            </p:cNvSpPr>
            <p:nvPr/>
          </p:nvSpPr>
          <p:spPr bwMode="auto">
            <a:xfrm flipH="1">
              <a:off x="3470" y="2546"/>
              <a:ext cx="68" cy="294"/>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3" name="Line 9"/>
            <p:cNvSpPr>
              <a:spLocks noChangeShapeType="1"/>
            </p:cNvSpPr>
            <p:nvPr/>
          </p:nvSpPr>
          <p:spPr bwMode="auto">
            <a:xfrm flipH="1">
              <a:off x="1392" y="3312"/>
              <a:ext cx="48"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4" name="Line 10"/>
            <p:cNvSpPr>
              <a:spLocks noChangeShapeType="1"/>
            </p:cNvSpPr>
            <p:nvPr/>
          </p:nvSpPr>
          <p:spPr bwMode="auto">
            <a:xfrm flipH="1">
              <a:off x="1584" y="2496"/>
              <a:ext cx="4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5" name="Line 11"/>
            <p:cNvSpPr>
              <a:spLocks noChangeShapeType="1"/>
            </p:cNvSpPr>
            <p:nvPr/>
          </p:nvSpPr>
          <p:spPr bwMode="auto">
            <a:xfrm flipH="1">
              <a:off x="4944" y="3312"/>
              <a:ext cx="96"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6" name="Line 12"/>
            <p:cNvSpPr>
              <a:spLocks noChangeShapeType="1"/>
            </p:cNvSpPr>
            <p:nvPr/>
          </p:nvSpPr>
          <p:spPr bwMode="auto">
            <a:xfrm flipH="1">
              <a:off x="4704" y="1440"/>
              <a:ext cx="96"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7" name="Line 13"/>
            <p:cNvSpPr>
              <a:spLocks noChangeShapeType="1"/>
            </p:cNvSpPr>
            <p:nvPr/>
          </p:nvSpPr>
          <p:spPr bwMode="auto">
            <a:xfrm>
              <a:off x="4704" y="1056"/>
              <a:ext cx="80"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8" name="Line 14"/>
            <p:cNvSpPr>
              <a:spLocks noChangeShapeType="1"/>
            </p:cNvSpPr>
            <p:nvPr/>
          </p:nvSpPr>
          <p:spPr bwMode="auto">
            <a:xfrm>
              <a:off x="5040" y="1056"/>
              <a:ext cx="192" cy="67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0" name="Oval 16"/>
            <p:cNvSpPr>
              <a:spLocks noChangeArrowheads="1"/>
            </p:cNvSpPr>
            <p:nvPr/>
          </p:nvSpPr>
          <p:spPr bwMode="auto">
            <a:xfrm>
              <a:off x="4944" y="912"/>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1" name="Oval 17"/>
            <p:cNvSpPr>
              <a:spLocks noChangeArrowheads="1"/>
            </p:cNvSpPr>
            <p:nvPr/>
          </p:nvSpPr>
          <p:spPr bwMode="auto">
            <a:xfrm>
              <a:off x="5040" y="1296"/>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2" name="Oval 18"/>
            <p:cNvSpPr>
              <a:spLocks noChangeArrowheads="1"/>
            </p:cNvSpPr>
            <p:nvPr/>
          </p:nvSpPr>
          <p:spPr bwMode="auto">
            <a:xfrm>
              <a:off x="5136" y="1680"/>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3" name="Oval 19"/>
            <p:cNvSpPr>
              <a:spLocks noChangeArrowheads="1"/>
            </p:cNvSpPr>
            <p:nvPr/>
          </p:nvSpPr>
          <p:spPr bwMode="auto">
            <a:xfrm>
              <a:off x="4608" y="912"/>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4" name="Oval 20"/>
            <p:cNvSpPr>
              <a:spLocks noChangeArrowheads="1"/>
            </p:cNvSpPr>
            <p:nvPr/>
          </p:nvSpPr>
          <p:spPr bwMode="auto">
            <a:xfrm>
              <a:off x="4704" y="1296"/>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5" name="Oval 21"/>
            <p:cNvSpPr>
              <a:spLocks noChangeArrowheads="1"/>
            </p:cNvSpPr>
            <p:nvPr/>
          </p:nvSpPr>
          <p:spPr bwMode="auto">
            <a:xfrm>
              <a:off x="4608" y="1680"/>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6" name="Line 22"/>
            <p:cNvSpPr>
              <a:spLocks noChangeShapeType="1"/>
            </p:cNvSpPr>
            <p:nvPr/>
          </p:nvSpPr>
          <p:spPr bwMode="auto">
            <a:xfrm>
              <a:off x="4354" y="1049"/>
              <a:ext cx="114" cy="295"/>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8" name="Oval 24"/>
            <p:cNvSpPr>
              <a:spLocks noChangeArrowheads="1"/>
            </p:cNvSpPr>
            <p:nvPr/>
          </p:nvSpPr>
          <p:spPr bwMode="auto">
            <a:xfrm>
              <a:off x="4368" y="1296"/>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0" name="Line 26"/>
            <p:cNvSpPr>
              <a:spLocks noChangeShapeType="1"/>
            </p:cNvSpPr>
            <p:nvPr/>
          </p:nvSpPr>
          <p:spPr bwMode="auto">
            <a:xfrm flipH="1">
              <a:off x="4176" y="1049"/>
              <a:ext cx="110" cy="295"/>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1" name="Line 27"/>
            <p:cNvSpPr>
              <a:spLocks noChangeShapeType="1"/>
            </p:cNvSpPr>
            <p:nvPr/>
          </p:nvSpPr>
          <p:spPr bwMode="auto">
            <a:xfrm>
              <a:off x="3792" y="1440"/>
              <a:ext cx="96"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2" name="Line 28"/>
            <p:cNvSpPr>
              <a:spLocks noChangeShapeType="1"/>
            </p:cNvSpPr>
            <p:nvPr/>
          </p:nvSpPr>
          <p:spPr bwMode="auto">
            <a:xfrm flipH="1">
              <a:off x="3787" y="1049"/>
              <a:ext cx="103" cy="317"/>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3" name="Line 29"/>
            <p:cNvSpPr>
              <a:spLocks noChangeShapeType="1"/>
            </p:cNvSpPr>
            <p:nvPr/>
          </p:nvSpPr>
          <p:spPr bwMode="auto">
            <a:xfrm flipH="1">
              <a:off x="3312" y="1056"/>
              <a:ext cx="192" cy="67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4" name="Oval 30"/>
            <p:cNvSpPr>
              <a:spLocks noChangeArrowheads="1"/>
            </p:cNvSpPr>
            <p:nvPr/>
          </p:nvSpPr>
          <p:spPr bwMode="auto">
            <a:xfrm flipH="1">
              <a:off x="3408" y="912"/>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5" name="Oval 31"/>
            <p:cNvSpPr>
              <a:spLocks noChangeArrowheads="1"/>
            </p:cNvSpPr>
            <p:nvPr/>
          </p:nvSpPr>
          <p:spPr bwMode="auto">
            <a:xfrm flipH="1">
              <a:off x="3312" y="1296"/>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6" name="Oval 32"/>
            <p:cNvSpPr>
              <a:spLocks noChangeArrowheads="1"/>
            </p:cNvSpPr>
            <p:nvPr/>
          </p:nvSpPr>
          <p:spPr bwMode="auto">
            <a:xfrm flipH="1">
              <a:off x="3216" y="1680"/>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7" name="Oval 33"/>
            <p:cNvSpPr>
              <a:spLocks noChangeArrowheads="1"/>
            </p:cNvSpPr>
            <p:nvPr/>
          </p:nvSpPr>
          <p:spPr bwMode="auto">
            <a:xfrm flipH="1">
              <a:off x="3792" y="912"/>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8" name="Oval 34"/>
            <p:cNvSpPr>
              <a:spLocks noChangeArrowheads="1"/>
            </p:cNvSpPr>
            <p:nvPr/>
          </p:nvSpPr>
          <p:spPr bwMode="auto">
            <a:xfrm flipH="1">
              <a:off x="3696" y="1296"/>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9" name="Oval 35"/>
            <p:cNvSpPr>
              <a:spLocks noChangeArrowheads="1"/>
            </p:cNvSpPr>
            <p:nvPr/>
          </p:nvSpPr>
          <p:spPr bwMode="auto">
            <a:xfrm flipH="1">
              <a:off x="3792" y="1680"/>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0" name="Line 36"/>
            <p:cNvSpPr>
              <a:spLocks noChangeShapeType="1"/>
            </p:cNvSpPr>
            <p:nvPr/>
          </p:nvSpPr>
          <p:spPr bwMode="auto">
            <a:xfrm>
              <a:off x="2699" y="1162"/>
              <a:ext cx="68" cy="25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1" name="Oval 37"/>
            <p:cNvSpPr>
              <a:spLocks noChangeArrowheads="1"/>
            </p:cNvSpPr>
            <p:nvPr/>
          </p:nvSpPr>
          <p:spPr bwMode="auto">
            <a:xfrm>
              <a:off x="2592" y="1008"/>
              <a:ext cx="192" cy="192"/>
            </a:xfrm>
            <a:prstGeom prst="ellipse">
              <a:avLst/>
            </a:prstGeom>
            <a:gradFill rotWithShape="0">
              <a:gsLst>
                <a:gs pos="0">
                  <a:srgbClr val="FF6600"/>
                </a:gs>
                <a:gs pos="100000">
                  <a:srgbClr val="FF6600">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2" name="Oval 38"/>
            <p:cNvSpPr>
              <a:spLocks noChangeArrowheads="1"/>
            </p:cNvSpPr>
            <p:nvPr/>
          </p:nvSpPr>
          <p:spPr bwMode="auto">
            <a:xfrm>
              <a:off x="2688" y="1392"/>
              <a:ext cx="192" cy="192"/>
            </a:xfrm>
            <a:prstGeom prst="ellipse">
              <a:avLst/>
            </a:prstGeom>
            <a:gradFill rotWithShape="0">
              <a:gsLst>
                <a:gs pos="0">
                  <a:srgbClr val="FF6600"/>
                </a:gs>
                <a:gs pos="100000">
                  <a:srgbClr val="FF6600">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3" name="Line 39"/>
            <p:cNvSpPr>
              <a:spLocks noChangeShapeType="1"/>
            </p:cNvSpPr>
            <p:nvPr/>
          </p:nvSpPr>
          <p:spPr bwMode="auto">
            <a:xfrm flipH="1">
              <a:off x="2154" y="1152"/>
              <a:ext cx="86" cy="26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4" name="Oval 40"/>
            <p:cNvSpPr>
              <a:spLocks noChangeArrowheads="1"/>
            </p:cNvSpPr>
            <p:nvPr/>
          </p:nvSpPr>
          <p:spPr bwMode="auto">
            <a:xfrm flipH="1">
              <a:off x="2160" y="1008"/>
              <a:ext cx="192" cy="192"/>
            </a:xfrm>
            <a:prstGeom prst="ellipse">
              <a:avLst/>
            </a:prstGeom>
            <a:gradFill rotWithShape="0">
              <a:gsLst>
                <a:gs pos="0">
                  <a:srgbClr val="FF6600"/>
                </a:gs>
                <a:gs pos="100000">
                  <a:srgbClr val="FF6600">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5" name="Oval 41"/>
            <p:cNvSpPr>
              <a:spLocks noChangeArrowheads="1"/>
            </p:cNvSpPr>
            <p:nvPr/>
          </p:nvSpPr>
          <p:spPr bwMode="auto">
            <a:xfrm flipH="1">
              <a:off x="2016" y="1392"/>
              <a:ext cx="192" cy="192"/>
            </a:xfrm>
            <a:prstGeom prst="ellipse">
              <a:avLst/>
            </a:prstGeom>
            <a:gradFill rotWithShape="0">
              <a:gsLst>
                <a:gs pos="0">
                  <a:srgbClr val="FF6600"/>
                </a:gs>
                <a:gs pos="100000">
                  <a:srgbClr val="FF6600">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6" name="Oval 42"/>
            <p:cNvSpPr>
              <a:spLocks noChangeArrowheads="1"/>
            </p:cNvSpPr>
            <p:nvPr/>
          </p:nvSpPr>
          <p:spPr bwMode="auto">
            <a:xfrm flipH="1">
              <a:off x="1440" y="1200"/>
              <a:ext cx="192" cy="192"/>
            </a:xfrm>
            <a:prstGeom prst="ellipse">
              <a:avLst/>
            </a:prstGeom>
            <a:gradFill rotWithShape="0">
              <a:gsLst>
                <a:gs pos="0">
                  <a:srgbClr val="FFFFCC"/>
                </a:gs>
                <a:gs pos="100000">
                  <a:srgbClr val="FFFFCC">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7" name="Oval 43"/>
            <p:cNvSpPr>
              <a:spLocks noChangeArrowheads="1"/>
            </p:cNvSpPr>
            <p:nvPr/>
          </p:nvSpPr>
          <p:spPr bwMode="auto">
            <a:xfrm>
              <a:off x="624" y="1200"/>
              <a:ext cx="192" cy="144"/>
            </a:xfrm>
            <a:prstGeom prst="ellipse">
              <a:avLst/>
            </a:prstGeom>
            <a:noFill/>
            <a:ln w="38100">
              <a:solidFill>
                <a:srgbClr val="9900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8" name="Line 44"/>
            <p:cNvSpPr>
              <a:spLocks noChangeShapeType="1"/>
            </p:cNvSpPr>
            <p:nvPr/>
          </p:nvSpPr>
          <p:spPr bwMode="auto">
            <a:xfrm flipH="1">
              <a:off x="720" y="1152"/>
              <a:ext cx="0" cy="240"/>
            </a:xfrm>
            <a:prstGeom prst="line">
              <a:avLst/>
            </a:prstGeom>
            <a:noFill/>
            <a:ln w="3810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9" name="Text Box 45"/>
            <p:cNvSpPr txBox="1">
              <a:spLocks noChangeArrowheads="1"/>
            </p:cNvSpPr>
            <p:nvPr/>
          </p:nvSpPr>
          <p:spPr bwMode="auto">
            <a:xfrm>
              <a:off x="432" y="1632"/>
              <a:ext cx="58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b</a:t>
              </a:r>
              <a:r>
                <a:rPr kumimoji="1" lang="en-US" altLang="zh-CN" sz="2800" b="1" baseline="-25000">
                  <a:solidFill>
                    <a:srgbClr val="009900"/>
                  </a:solidFill>
                  <a:latin typeface="Times New Roman" pitchFamily="18" charset="0"/>
                </a:rPr>
                <a:t>0 </a:t>
              </a:r>
              <a:r>
                <a:rPr kumimoji="1" lang="en-US" altLang="zh-CN" sz="2800" b="1">
                  <a:solidFill>
                    <a:srgbClr val="009900"/>
                  </a:solidFill>
                  <a:latin typeface="Times New Roman" pitchFamily="18" charset="0"/>
                </a:rPr>
                <a:t>=1</a:t>
              </a:r>
              <a:endParaRPr kumimoji="1" lang="en-US" altLang="zh-CN" sz="2400">
                <a:latin typeface="Times New Roman" pitchFamily="18" charset="0"/>
              </a:endParaRPr>
            </a:p>
          </p:txBody>
        </p:sp>
        <p:sp>
          <p:nvSpPr>
            <p:cNvPr id="200750" name="Text Box 46"/>
            <p:cNvSpPr txBox="1">
              <a:spLocks noChangeArrowheads="1"/>
            </p:cNvSpPr>
            <p:nvPr/>
          </p:nvSpPr>
          <p:spPr bwMode="auto">
            <a:xfrm>
              <a:off x="1194" y="1632"/>
              <a:ext cx="58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b</a:t>
              </a:r>
              <a:r>
                <a:rPr kumimoji="1" lang="en-US" altLang="zh-CN" sz="2800" b="1" baseline="-25000">
                  <a:solidFill>
                    <a:srgbClr val="009900"/>
                  </a:solidFill>
                  <a:latin typeface="Times New Roman" pitchFamily="18" charset="0"/>
                </a:rPr>
                <a:t>1 </a:t>
              </a:r>
              <a:r>
                <a:rPr kumimoji="1" lang="en-US" altLang="zh-CN" sz="2800" b="1">
                  <a:solidFill>
                    <a:srgbClr val="009900"/>
                  </a:solidFill>
                  <a:latin typeface="Times New Roman" pitchFamily="18" charset="0"/>
                </a:rPr>
                <a:t>=1</a:t>
              </a:r>
              <a:endParaRPr kumimoji="1" lang="en-US" altLang="zh-CN" sz="2400">
                <a:latin typeface="Times New Roman" pitchFamily="18" charset="0"/>
              </a:endParaRPr>
            </a:p>
          </p:txBody>
        </p:sp>
        <p:sp>
          <p:nvSpPr>
            <p:cNvPr id="200751" name="Text Box 47"/>
            <p:cNvSpPr txBox="1">
              <a:spLocks noChangeArrowheads="1"/>
            </p:cNvSpPr>
            <p:nvPr/>
          </p:nvSpPr>
          <p:spPr bwMode="auto">
            <a:xfrm>
              <a:off x="2202" y="1632"/>
              <a:ext cx="58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b</a:t>
              </a:r>
              <a:r>
                <a:rPr kumimoji="1" lang="en-US" altLang="zh-CN" sz="2800" b="1" baseline="-25000">
                  <a:solidFill>
                    <a:srgbClr val="009900"/>
                  </a:solidFill>
                  <a:latin typeface="Times New Roman" pitchFamily="18" charset="0"/>
                </a:rPr>
                <a:t>2 </a:t>
              </a:r>
              <a:r>
                <a:rPr kumimoji="1" lang="en-US" altLang="zh-CN" sz="2800" b="1">
                  <a:solidFill>
                    <a:srgbClr val="009900"/>
                  </a:solidFill>
                  <a:latin typeface="Times New Roman" pitchFamily="18" charset="0"/>
                </a:rPr>
                <a:t>=2</a:t>
              </a:r>
              <a:endParaRPr kumimoji="1" lang="en-US" altLang="zh-CN" sz="2400">
                <a:latin typeface="Times New Roman" pitchFamily="18" charset="0"/>
              </a:endParaRPr>
            </a:p>
          </p:txBody>
        </p:sp>
        <p:sp>
          <p:nvSpPr>
            <p:cNvPr id="200752" name="Text Box 48"/>
            <p:cNvSpPr txBox="1">
              <a:spLocks noChangeArrowheads="1"/>
            </p:cNvSpPr>
            <p:nvPr/>
          </p:nvSpPr>
          <p:spPr bwMode="auto">
            <a:xfrm>
              <a:off x="4026" y="1872"/>
              <a:ext cx="58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b</a:t>
              </a:r>
              <a:r>
                <a:rPr kumimoji="1" lang="en-US" altLang="zh-CN" sz="2800" b="1" baseline="-25000">
                  <a:solidFill>
                    <a:srgbClr val="009900"/>
                  </a:solidFill>
                  <a:latin typeface="Times New Roman" pitchFamily="18" charset="0"/>
                </a:rPr>
                <a:t>3 </a:t>
              </a:r>
              <a:r>
                <a:rPr kumimoji="1" lang="en-US" altLang="zh-CN" sz="2800" b="1">
                  <a:solidFill>
                    <a:srgbClr val="009900"/>
                  </a:solidFill>
                  <a:latin typeface="Times New Roman" pitchFamily="18" charset="0"/>
                </a:rPr>
                <a:t>=5</a:t>
              </a:r>
              <a:endParaRPr kumimoji="1" lang="en-US" altLang="zh-CN" sz="2400">
                <a:latin typeface="Times New Roman" pitchFamily="18" charset="0"/>
              </a:endParaRPr>
            </a:p>
          </p:txBody>
        </p:sp>
        <p:sp>
          <p:nvSpPr>
            <p:cNvPr id="200753" name="Line 49"/>
            <p:cNvSpPr>
              <a:spLocks noChangeShapeType="1"/>
            </p:cNvSpPr>
            <p:nvPr/>
          </p:nvSpPr>
          <p:spPr bwMode="auto">
            <a:xfrm>
              <a:off x="5088" y="2544"/>
              <a:ext cx="332" cy="115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4" name="Oval 50"/>
            <p:cNvSpPr>
              <a:spLocks noChangeArrowheads="1"/>
            </p:cNvSpPr>
            <p:nvPr/>
          </p:nvSpPr>
          <p:spPr bwMode="auto">
            <a:xfrm>
              <a:off x="4992"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5" name="Oval 51"/>
            <p:cNvSpPr>
              <a:spLocks noChangeArrowheads="1"/>
            </p:cNvSpPr>
            <p:nvPr/>
          </p:nvSpPr>
          <p:spPr bwMode="auto">
            <a:xfrm>
              <a:off x="5088"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6" name="Oval 52"/>
            <p:cNvSpPr>
              <a:spLocks noChangeArrowheads="1"/>
            </p:cNvSpPr>
            <p:nvPr/>
          </p:nvSpPr>
          <p:spPr bwMode="auto">
            <a:xfrm>
              <a:off x="518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7" name="Oval 53"/>
            <p:cNvSpPr>
              <a:spLocks noChangeArrowheads="1"/>
            </p:cNvSpPr>
            <p:nvPr/>
          </p:nvSpPr>
          <p:spPr bwMode="auto">
            <a:xfrm>
              <a:off x="5319" y="36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8" name="Oval 54"/>
            <p:cNvSpPr>
              <a:spLocks noChangeArrowheads="1"/>
            </p:cNvSpPr>
            <p:nvPr/>
          </p:nvSpPr>
          <p:spPr bwMode="auto">
            <a:xfrm>
              <a:off x="4848" y="36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9" name="Line 55"/>
            <p:cNvSpPr>
              <a:spLocks noChangeShapeType="1"/>
            </p:cNvSpPr>
            <p:nvPr/>
          </p:nvSpPr>
          <p:spPr bwMode="auto">
            <a:xfrm>
              <a:off x="4848" y="2544"/>
              <a:ext cx="192" cy="67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0" name="Oval 56"/>
            <p:cNvSpPr>
              <a:spLocks noChangeArrowheads="1"/>
            </p:cNvSpPr>
            <p:nvPr/>
          </p:nvSpPr>
          <p:spPr bwMode="auto">
            <a:xfrm>
              <a:off x="4752"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1" name="Oval 57"/>
            <p:cNvSpPr>
              <a:spLocks noChangeArrowheads="1"/>
            </p:cNvSpPr>
            <p:nvPr/>
          </p:nvSpPr>
          <p:spPr bwMode="auto">
            <a:xfrm>
              <a:off x="4848"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2" name="Oval 58"/>
            <p:cNvSpPr>
              <a:spLocks noChangeArrowheads="1"/>
            </p:cNvSpPr>
            <p:nvPr/>
          </p:nvSpPr>
          <p:spPr bwMode="auto">
            <a:xfrm>
              <a:off x="494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3" name="Oval 59"/>
            <p:cNvSpPr>
              <a:spLocks noChangeArrowheads="1"/>
            </p:cNvSpPr>
            <p:nvPr/>
          </p:nvSpPr>
          <p:spPr bwMode="auto">
            <a:xfrm>
              <a:off x="4704" y="5088"/>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4" name="Line 60"/>
            <p:cNvSpPr>
              <a:spLocks noChangeShapeType="1"/>
            </p:cNvSpPr>
            <p:nvPr/>
          </p:nvSpPr>
          <p:spPr bwMode="auto">
            <a:xfrm>
              <a:off x="4560" y="2544"/>
              <a:ext cx="80"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5" name="Oval 61"/>
            <p:cNvSpPr>
              <a:spLocks noChangeArrowheads="1"/>
            </p:cNvSpPr>
            <p:nvPr/>
          </p:nvSpPr>
          <p:spPr bwMode="auto">
            <a:xfrm>
              <a:off x="4464"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6" name="Oval 62"/>
            <p:cNvSpPr>
              <a:spLocks noChangeArrowheads="1"/>
            </p:cNvSpPr>
            <p:nvPr/>
          </p:nvSpPr>
          <p:spPr bwMode="auto">
            <a:xfrm>
              <a:off x="456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7" name="Line 63"/>
            <p:cNvSpPr>
              <a:spLocks noChangeShapeType="1"/>
            </p:cNvSpPr>
            <p:nvPr/>
          </p:nvSpPr>
          <p:spPr bwMode="auto">
            <a:xfrm>
              <a:off x="4694" y="2931"/>
              <a:ext cx="91" cy="25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8" name="Oval 64"/>
            <p:cNvSpPr>
              <a:spLocks noChangeArrowheads="1"/>
            </p:cNvSpPr>
            <p:nvPr/>
          </p:nvSpPr>
          <p:spPr bwMode="auto">
            <a:xfrm>
              <a:off x="470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9" name="Oval 65"/>
            <p:cNvSpPr>
              <a:spLocks noChangeArrowheads="1"/>
            </p:cNvSpPr>
            <p:nvPr/>
          </p:nvSpPr>
          <p:spPr bwMode="auto">
            <a:xfrm>
              <a:off x="446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1" name="Line 67"/>
            <p:cNvSpPr>
              <a:spLocks noChangeShapeType="1"/>
            </p:cNvSpPr>
            <p:nvPr/>
          </p:nvSpPr>
          <p:spPr bwMode="auto">
            <a:xfrm>
              <a:off x="1584" y="2928"/>
              <a:ext cx="192" cy="76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2" name="Oval 68"/>
            <p:cNvSpPr>
              <a:spLocks noChangeArrowheads="1"/>
            </p:cNvSpPr>
            <p:nvPr/>
          </p:nvSpPr>
          <p:spPr bwMode="auto">
            <a:xfrm>
              <a:off x="1488"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3" name="Oval 69"/>
            <p:cNvSpPr>
              <a:spLocks noChangeArrowheads="1"/>
            </p:cNvSpPr>
            <p:nvPr/>
          </p:nvSpPr>
          <p:spPr bwMode="auto">
            <a:xfrm>
              <a:off x="158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itchFamily="18" charset="0"/>
                </a:rPr>
                <a:t>  </a:t>
              </a:r>
            </a:p>
          </p:txBody>
        </p:sp>
        <p:sp>
          <p:nvSpPr>
            <p:cNvPr id="200774" name="Oval 70"/>
            <p:cNvSpPr>
              <a:spLocks noChangeArrowheads="1"/>
            </p:cNvSpPr>
            <p:nvPr/>
          </p:nvSpPr>
          <p:spPr bwMode="auto">
            <a:xfrm>
              <a:off x="1680" y="3552"/>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5" name="Oval 71"/>
            <p:cNvSpPr>
              <a:spLocks noChangeArrowheads="1"/>
            </p:cNvSpPr>
            <p:nvPr/>
          </p:nvSpPr>
          <p:spPr bwMode="auto">
            <a:xfrm>
              <a:off x="153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6" name="Line 72"/>
            <p:cNvSpPr>
              <a:spLocks noChangeShapeType="1"/>
            </p:cNvSpPr>
            <p:nvPr/>
          </p:nvSpPr>
          <p:spPr bwMode="auto">
            <a:xfrm flipH="1">
              <a:off x="1344" y="2496"/>
              <a:ext cx="4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7" name="Line 73"/>
            <p:cNvSpPr>
              <a:spLocks noChangeShapeType="1"/>
            </p:cNvSpPr>
            <p:nvPr/>
          </p:nvSpPr>
          <p:spPr bwMode="auto">
            <a:xfrm>
              <a:off x="1344" y="2928"/>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8" name="Oval 74"/>
            <p:cNvSpPr>
              <a:spLocks noChangeArrowheads="1"/>
            </p:cNvSpPr>
            <p:nvPr/>
          </p:nvSpPr>
          <p:spPr bwMode="auto">
            <a:xfrm>
              <a:off x="1248"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9" name="Oval 75"/>
            <p:cNvSpPr>
              <a:spLocks noChangeArrowheads="1"/>
            </p:cNvSpPr>
            <p:nvPr/>
          </p:nvSpPr>
          <p:spPr bwMode="auto">
            <a:xfrm>
              <a:off x="134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0" name="Oval 76"/>
            <p:cNvSpPr>
              <a:spLocks noChangeArrowheads="1"/>
            </p:cNvSpPr>
            <p:nvPr/>
          </p:nvSpPr>
          <p:spPr bwMode="auto">
            <a:xfrm>
              <a:off x="1296" y="3552"/>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1" name="Oval 77"/>
            <p:cNvSpPr>
              <a:spLocks noChangeArrowheads="1"/>
            </p:cNvSpPr>
            <p:nvPr/>
          </p:nvSpPr>
          <p:spPr bwMode="auto">
            <a:xfrm>
              <a:off x="129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2" name="Oval 78"/>
            <p:cNvSpPr>
              <a:spLocks noChangeArrowheads="1"/>
            </p:cNvSpPr>
            <p:nvPr/>
          </p:nvSpPr>
          <p:spPr bwMode="auto">
            <a:xfrm>
              <a:off x="345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3" name="Line 79"/>
            <p:cNvSpPr>
              <a:spLocks noChangeShapeType="1"/>
            </p:cNvSpPr>
            <p:nvPr/>
          </p:nvSpPr>
          <p:spPr bwMode="auto">
            <a:xfrm>
              <a:off x="3583" y="2568"/>
              <a:ext cx="250" cy="65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4" name="Oval 80"/>
            <p:cNvSpPr>
              <a:spLocks noChangeArrowheads="1"/>
            </p:cNvSpPr>
            <p:nvPr/>
          </p:nvSpPr>
          <p:spPr bwMode="auto">
            <a:xfrm>
              <a:off x="360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5" name="Oval 81"/>
            <p:cNvSpPr>
              <a:spLocks noChangeArrowheads="1"/>
            </p:cNvSpPr>
            <p:nvPr/>
          </p:nvSpPr>
          <p:spPr bwMode="auto">
            <a:xfrm>
              <a:off x="336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7" name="Oval 83"/>
            <p:cNvSpPr>
              <a:spLocks noChangeArrowheads="1"/>
            </p:cNvSpPr>
            <p:nvPr/>
          </p:nvSpPr>
          <p:spPr bwMode="auto">
            <a:xfrm>
              <a:off x="374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8" name="Line 84"/>
            <p:cNvSpPr>
              <a:spLocks noChangeShapeType="1"/>
            </p:cNvSpPr>
            <p:nvPr/>
          </p:nvSpPr>
          <p:spPr bwMode="auto">
            <a:xfrm flipH="1">
              <a:off x="2976" y="2546"/>
              <a:ext cx="85" cy="286"/>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9" name="Oval 85"/>
            <p:cNvSpPr>
              <a:spLocks noChangeArrowheads="1"/>
            </p:cNvSpPr>
            <p:nvPr/>
          </p:nvSpPr>
          <p:spPr bwMode="auto">
            <a:xfrm>
              <a:off x="297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0" name="Line 86"/>
            <p:cNvSpPr>
              <a:spLocks noChangeShapeType="1"/>
            </p:cNvSpPr>
            <p:nvPr/>
          </p:nvSpPr>
          <p:spPr bwMode="auto">
            <a:xfrm>
              <a:off x="3107" y="2568"/>
              <a:ext cx="80"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1" name="Oval 87"/>
            <p:cNvSpPr>
              <a:spLocks noChangeArrowheads="1"/>
            </p:cNvSpPr>
            <p:nvPr/>
          </p:nvSpPr>
          <p:spPr bwMode="auto">
            <a:xfrm>
              <a:off x="312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2" name="Oval 88"/>
            <p:cNvSpPr>
              <a:spLocks noChangeArrowheads="1"/>
            </p:cNvSpPr>
            <p:nvPr/>
          </p:nvSpPr>
          <p:spPr bwMode="auto">
            <a:xfrm>
              <a:off x="288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4" name="Oval 90"/>
            <p:cNvSpPr>
              <a:spLocks noChangeArrowheads="1"/>
            </p:cNvSpPr>
            <p:nvPr/>
          </p:nvSpPr>
          <p:spPr bwMode="auto">
            <a:xfrm>
              <a:off x="302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5" name="Oval 91"/>
            <p:cNvSpPr>
              <a:spLocks noChangeArrowheads="1"/>
            </p:cNvSpPr>
            <p:nvPr/>
          </p:nvSpPr>
          <p:spPr bwMode="auto">
            <a:xfrm>
              <a:off x="2544"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6" name="Oval 92"/>
            <p:cNvSpPr>
              <a:spLocks noChangeArrowheads="1"/>
            </p:cNvSpPr>
            <p:nvPr/>
          </p:nvSpPr>
          <p:spPr bwMode="auto">
            <a:xfrm>
              <a:off x="264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7" name="Oval 93"/>
            <p:cNvSpPr>
              <a:spLocks noChangeArrowheads="1"/>
            </p:cNvSpPr>
            <p:nvPr/>
          </p:nvSpPr>
          <p:spPr bwMode="auto">
            <a:xfrm>
              <a:off x="240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8" name="Oval 94"/>
            <p:cNvSpPr>
              <a:spLocks noChangeArrowheads="1"/>
            </p:cNvSpPr>
            <p:nvPr/>
          </p:nvSpPr>
          <p:spPr bwMode="auto">
            <a:xfrm>
              <a:off x="254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9" name="Line 95"/>
            <p:cNvSpPr>
              <a:spLocks noChangeShapeType="1"/>
            </p:cNvSpPr>
            <p:nvPr/>
          </p:nvSpPr>
          <p:spPr bwMode="auto">
            <a:xfrm>
              <a:off x="2177" y="2546"/>
              <a:ext cx="91" cy="27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1" name="Line 97"/>
            <p:cNvSpPr>
              <a:spLocks noChangeShapeType="1"/>
            </p:cNvSpPr>
            <p:nvPr/>
          </p:nvSpPr>
          <p:spPr bwMode="auto">
            <a:xfrm flipH="1">
              <a:off x="1927" y="2546"/>
              <a:ext cx="210" cy="703"/>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2" name="Oval 98"/>
            <p:cNvSpPr>
              <a:spLocks noChangeArrowheads="1"/>
            </p:cNvSpPr>
            <p:nvPr/>
          </p:nvSpPr>
          <p:spPr bwMode="auto">
            <a:xfrm>
              <a:off x="2064"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3" name="Oval 99"/>
            <p:cNvSpPr>
              <a:spLocks noChangeArrowheads="1"/>
            </p:cNvSpPr>
            <p:nvPr/>
          </p:nvSpPr>
          <p:spPr bwMode="auto">
            <a:xfrm>
              <a:off x="2166"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4" name="Oval 100"/>
            <p:cNvSpPr>
              <a:spLocks noChangeArrowheads="1"/>
            </p:cNvSpPr>
            <p:nvPr/>
          </p:nvSpPr>
          <p:spPr bwMode="auto">
            <a:xfrm>
              <a:off x="194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5" name="Oval 101"/>
            <p:cNvSpPr>
              <a:spLocks noChangeArrowheads="1"/>
            </p:cNvSpPr>
            <p:nvPr/>
          </p:nvSpPr>
          <p:spPr bwMode="auto">
            <a:xfrm>
              <a:off x="182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6" name="Line 102"/>
            <p:cNvSpPr>
              <a:spLocks noChangeShapeType="1"/>
            </p:cNvSpPr>
            <p:nvPr/>
          </p:nvSpPr>
          <p:spPr bwMode="auto">
            <a:xfrm>
              <a:off x="4320" y="3312"/>
              <a:ext cx="48"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7" name="Line 103"/>
            <p:cNvSpPr>
              <a:spLocks noChangeShapeType="1"/>
            </p:cNvSpPr>
            <p:nvPr/>
          </p:nvSpPr>
          <p:spPr bwMode="auto">
            <a:xfrm>
              <a:off x="4320" y="2496"/>
              <a:ext cx="4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8" name="Line 104"/>
            <p:cNvSpPr>
              <a:spLocks noChangeShapeType="1"/>
            </p:cNvSpPr>
            <p:nvPr/>
          </p:nvSpPr>
          <p:spPr bwMode="auto">
            <a:xfrm flipH="1">
              <a:off x="4032" y="2928"/>
              <a:ext cx="96" cy="7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9" name="Oval 105"/>
            <p:cNvSpPr>
              <a:spLocks noChangeArrowheads="1"/>
            </p:cNvSpPr>
            <p:nvPr/>
          </p:nvSpPr>
          <p:spPr bwMode="auto">
            <a:xfrm>
              <a:off x="4272"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0" name="Oval 106"/>
            <p:cNvSpPr>
              <a:spLocks noChangeArrowheads="1"/>
            </p:cNvSpPr>
            <p:nvPr/>
          </p:nvSpPr>
          <p:spPr bwMode="auto">
            <a:xfrm>
              <a:off x="422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itchFamily="18" charset="0"/>
                </a:rPr>
                <a:t>  </a:t>
              </a:r>
            </a:p>
          </p:txBody>
        </p:sp>
        <p:sp>
          <p:nvSpPr>
            <p:cNvPr id="200811" name="Oval 107"/>
            <p:cNvSpPr>
              <a:spLocks noChangeArrowheads="1"/>
            </p:cNvSpPr>
            <p:nvPr/>
          </p:nvSpPr>
          <p:spPr bwMode="auto">
            <a:xfrm>
              <a:off x="4272" y="3552"/>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2" name="Oval 108"/>
            <p:cNvSpPr>
              <a:spLocks noChangeArrowheads="1"/>
            </p:cNvSpPr>
            <p:nvPr/>
          </p:nvSpPr>
          <p:spPr bwMode="auto">
            <a:xfrm>
              <a:off x="4224"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3" name="Line 109"/>
            <p:cNvSpPr>
              <a:spLocks noChangeShapeType="1"/>
            </p:cNvSpPr>
            <p:nvPr/>
          </p:nvSpPr>
          <p:spPr bwMode="auto">
            <a:xfrm>
              <a:off x="4080" y="2496"/>
              <a:ext cx="4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4" name="Oval 110"/>
            <p:cNvSpPr>
              <a:spLocks noChangeArrowheads="1"/>
            </p:cNvSpPr>
            <p:nvPr/>
          </p:nvSpPr>
          <p:spPr bwMode="auto">
            <a:xfrm>
              <a:off x="4032"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5" name="Oval 111"/>
            <p:cNvSpPr>
              <a:spLocks noChangeArrowheads="1"/>
            </p:cNvSpPr>
            <p:nvPr/>
          </p:nvSpPr>
          <p:spPr bwMode="auto">
            <a:xfrm>
              <a:off x="398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6" name="Oval 112"/>
            <p:cNvSpPr>
              <a:spLocks noChangeArrowheads="1"/>
            </p:cNvSpPr>
            <p:nvPr/>
          </p:nvSpPr>
          <p:spPr bwMode="auto">
            <a:xfrm>
              <a:off x="3936" y="3552"/>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7" name="Oval 113"/>
            <p:cNvSpPr>
              <a:spLocks noChangeArrowheads="1"/>
            </p:cNvSpPr>
            <p:nvPr/>
          </p:nvSpPr>
          <p:spPr bwMode="auto">
            <a:xfrm>
              <a:off x="3984"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8" name="Line 114"/>
            <p:cNvSpPr>
              <a:spLocks noChangeShapeType="1"/>
            </p:cNvSpPr>
            <p:nvPr/>
          </p:nvSpPr>
          <p:spPr bwMode="auto">
            <a:xfrm flipH="1">
              <a:off x="1088" y="2544"/>
              <a:ext cx="64"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9" name="Oval 115"/>
            <p:cNvSpPr>
              <a:spLocks noChangeArrowheads="1"/>
            </p:cNvSpPr>
            <p:nvPr/>
          </p:nvSpPr>
          <p:spPr bwMode="auto">
            <a:xfrm>
              <a:off x="105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0" name="Oval 116"/>
            <p:cNvSpPr>
              <a:spLocks noChangeArrowheads="1"/>
            </p:cNvSpPr>
            <p:nvPr/>
          </p:nvSpPr>
          <p:spPr bwMode="auto">
            <a:xfrm>
              <a:off x="975"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2" name="Oval 118"/>
            <p:cNvSpPr>
              <a:spLocks noChangeArrowheads="1"/>
            </p:cNvSpPr>
            <p:nvPr/>
          </p:nvSpPr>
          <p:spPr bwMode="auto">
            <a:xfrm>
              <a:off x="110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3" name="Oval 119"/>
            <p:cNvSpPr>
              <a:spLocks noChangeArrowheads="1"/>
            </p:cNvSpPr>
            <p:nvPr/>
          </p:nvSpPr>
          <p:spPr bwMode="auto">
            <a:xfrm>
              <a:off x="86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4" name="Line 120"/>
            <p:cNvSpPr>
              <a:spLocks noChangeShapeType="1"/>
            </p:cNvSpPr>
            <p:nvPr/>
          </p:nvSpPr>
          <p:spPr bwMode="auto">
            <a:xfrm>
              <a:off x="720" y="3312"/>
              <a:ext cx="96"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5" name="Line 121"/>
            <p:cNvSpPr>
              <a:spLocks noChangeShapeType="1"/>
            </p:cNvSpPr>
            <p:nvPr/>
          </p:nvSpPr>
          <p:spPr bwMode="auto">
            <a:xfrm flipH="1">
              <a:off x="363" y="2544"/>
              <a:ext cx="309" cy="106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6" name="Oval 122"/>
            <p:cNvSpPr>
              <a:spLocks noChangeArrowheads="1"/>
            </p:cNvSpPr>
            <p:nvPr/>
          </p:nvSpPr>
          <p:spPr bwMode="auto">
            <a:xfrm flipH="1">
              <a:off x="81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7" name="Oval 123"/>
            <p:cNvSpPr>
              <a:spLocks noChangeArrowheads="1"/>
            </p:cNvSpPr>
            <p:nvPr/>
          </p:nvSpPr>
          <p:spPr bwMode="auto">
            <a:xfrm flipH="1">
              <a:off x="72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8" name="Oval 124"/>
            <p:cNvSpPr>
              <a:spLocks noChangeArrowheads="1"/>
            </p:cNvSpPr>
            <p:nvPr/>
          </p:nvSpPr>
          <p:spPr bwMode="auto">
            <a:xfrm flipH="1">
              <a:off x="363"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9" name="Oval 125"/>
            <p:cNvSpPr>
              <a:spLocks noChangeArrowheads="1"/>
            </p:cNvSpPr>
            <p:nvPr/>
          </p:nvSpPr>
          <p:spPr bwMode="auto">
            <a:xfrm flipH="1">
              <a:off x="249" y="3552"/>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30" name="Oval 126"/>
            <p:cNvSpPr>
              <a:spLocks noChangeArrowheads="1"/>
            </p:cNvSpPr>
            <p:nvPr/>
          </p:nvSpPr>
          <p:spPr bwMode="auto">
            <a:xfrm flipH="1">
              <a:off x="720" y="3552"/>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31" name="Oval 127"/>
            <p:cNvSpPr>
              <a:spLocks noChangeArrowheads="1"/>
            </p:cNvSpPr>
            <p:nvPr/>
          </p:nvSpPr>
          <p:spPr bwMode="auto">
            <a:xfrm flipH="1">
              <a:off x="57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32" name="Oval 128"/>
            <p:cNvSpPr>
              <a:spLocks noChangeArrowheads="1"/>
            </p:cNvSpPr>
            <p:nvPr/>
          </p:nvSpPr>
          <p:spPr bwMode="auto">
            <a:xfrm flipH="1">
              <a:off x="48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33" name="Oval 129"/>
            <p:cNvSpPr>
              <a:spLocks noChangeArrowheads="1"/>
            </p:cNvSpPr>
            <p:nvPr/>
          </p:nvSpPr>
          <p:spPr bwMode="auto">
            <a:xfrm flipH="1">
              <a:off x="62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34" name="Text Box 130"/>
            <p:cNvSpPr txBox="1">
              <a:spLocks noChangeArrowheads="1"/>
            </p:cNvSpPr>
            <p:nvPr/>
          </p:nvSpPr>
          <p:spPr bwMode="auto">
            <a:xfrm>
              <a:off x="2488" y="3513"/>
              <a:ext cx="69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b</a:t>
              </a:r>
              <a:r>
                <a:rPr kumimoji="1" lang="en-US" altLang="zh-CN" sz="2800" b="1" baseline="-25000">
                  <a:solidFill>
                    <a:srgbClr val="009900"/>
                  </a:solidFill>
                  <a:latin typeface="Times New Roman" pitchFamily="18" charset="0"/>
                </a:rPr>
                <a:t>4 </a:t>
              </a:r>
              <a:r>
                <a:rPr kumimoji="1" lang="en-US" altLang="zh-CN" sz="2800" b="1">
                  <a:solidFill>
                    <a:srgbClr val="009900"/>
                  </a:solidFill>
                  <a:latin typeface="Times New Roman" pitchFamily="18" charset="0"/>
                </a:rPr>
                <a:t>=14</a:t>
              </a:r>
              <a:endParaRPr kumimoji="1" lang="en-US" altLang="zh-CN" sz="2400">
                <a:latin typeface="Times New Roman" pitchFamily="18" charset="0"/>
              </a:endParaRPr>
            </a:p>
          </p:txBody>
        </p:sp>
        <p:sp>
          <p:nvSpPr>
            <p:cNvPr id="200729" name="Oval 25"/>
            <p:cNvSpPr>
              <a:spLocks noChangeArrowheads="1"/>
            </p:cNvSpPr>
            <p:nvPr/>
          </p:nvSpPr>
          <p:spPr bwMode="auto">
            <a:xfrm>
              <a:off x="4080" y="1296"/>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7" name="Oval 23"/>
            <p:cNvSpPr>
              <a:spLocks noChangeArrowheads="1"/>
            </p:cNvSpPr>
            <p:nvPr/>
          </p:nvSpPr>
          <p:spPr bwMode="auto">
            <a:xfrm>
              <a:off x="4224" y="912"/>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2"/>
          <p:cNvSpPr>
            <a:spLocks noGrp="1"/>
          </p:cNvSpPr>
          <p:nvPr>
            <p:ph type="sldNum" sz="quarter" idx="12"/>
          </p:nvPr>
        </p:nvSpPr>
        <p:spPr/>
        <p:txBody>
          <a:bodyPr/>
          <a:lstStyle/>
          <a:p>
            <a:fld id="{D8C0F68E-A79C-45C5-B41B-BDD34737CABE}" type="slidenum">
              <a:rPr lang="en-US" altLang="zh-CN"/>
              <a:pPr/>
              <a:t>103</a:t>
            </a:fld>
            <a:endParaRPr lang="en-US" altLang="zh-CN"/>
          </a:p>
        </p:txBody>
      </p:sp>
      <p:sp>
        <p:nvSpPr>
          <p:cNvPr id="201730" name="Line 2"/>
          <p:cNvSpPr>
            <a:spLocks noChangeShapeType="1"/>
          </p:cNvSpPr>
          <p:nvPr/>
        </p:nvSpPr>
        <p:spPr bwMode="auto">
          <a:xfrm>
            <a:off x="6934200" y="1752600"/>
            <a:ext cx="533400" cy="533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1" name="Line 3"/>
          <p:cNvSpPr>
            <a:spLocks noChangeShapeType="1"/>
          </p:cNvSpPr>
          <p:nvPr/>
        </p:nvSpPr>
        <p:spPr bwMode="auto">
          <a:xfrm flipH="1">
            <a:off x="6096000" y="1752600"/>
            <a:ext cx="533400" cy="533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1732" name="Object 4"/>
          <p:cNvGraphicFramePr>
            <a:graphicFrameLocks noChangeAspect="1"/>
          </p:cNvGraphicFramePr>
          <p:nvPr/>
        </p:nvGraphicFramePr>
        <p:xfrm>
          <a:off x="1223963" y="3249613"/>
          <a:ext cx="4876800" cy="960437"/>
        </p:xfrm>
        <a:graphic>
          <a:graphicData uri="http://schemas.openxmlformats.org/presentationml/2006/ole">
            <mc:AlternateContent xmlns:mc="http://schemas.openxmlformats.org/markup-compatibility/2006">
              <mc:Choice xmlns:v="urn:schemas-microsoft-com:vml" Requires="v">
                <p:oleObj spid="_x0000_s202133" name="公式" r:id="rId3" imgW="1739880" imgH="393480" progId="Equation.3">
                  <p:embed/>
                </p:oleObj>
              </mc:Choice>
              <mc:Fallback>
                <p:oleObj name="公式" r:id="rId3" imgW="173988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63" y="3249613"/>
                        <a:ext cx="4876800" cy="9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1733" name="Text Box 5"/>
          <p:cNvSpPr txBox="1">
            <a:spLocks noChangeArrowheads="1"/>
          </p:cNvSpPr>
          <p:nvPr/>
        </p:nvSpPr>
        <p:spPr bwMode="auto">
          <a:xfrm>
            <a:off x="755650" y="549275"/>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a:solidFill>
                  <a:srgbClr val="CC3300"/>
                </a:solidFill>
                <a:latin typeface="华文新魏" pitchFamily="2" charset="-122"/>
                <a:ea typeface="华文新魏" pitchFamily="2" charset="-122"/>
              </a:rPr>
              <a:t>计算具有</a:t>
            </a:r>
            <a:r>
              <a:rPr kumimoji="1" lang="en-US" altLang="en-GB" sz="3600" b="1">
                <a:solidFill>
                  <a:srgbClr val="CC3300"/>
                </a:solidFill>
                <a:latin typeface="华文新魏" pitchFamily="2" charset="-122"/>
                <a:ea typeface="华文新魏" pitchFamily="2" charset="-122"/>
              </a:rPr>
              <a:t>n</a:t>
            </a:r>
            <a:r>
              <a:rPr kumimoji="1" lang="zh-CN" altLang="en-GB" sz="3600" b="1">
                <a:solidFill>
                  <a:srgbClr val="CC3300"/>
                </a:solidFill>
                <a:latin typeface="华文新魏" pitchFamily="2" charset="-122"/>
                <a:ea typeface="华文新魏" pitchFamily="2" charset="-122"/>
              </a:rPr>
              <a:t>个结点的不同二叉树的棵数</a:t>
            </a:r>
            <a:endParaRPr kumimoji="1" lang="zh-CN" altLang="en-US" sz="2400">
              <a:latin typeface="华文新魏" pitchFamily="2" charset="-122"/>
              <a:ea typeface="华文新魏" pitchFamily="2" charset="-122"/>
            </a:endParaRPr>
          </a:p>
        </p:txBody>
      </p:sp>
      <p:sp>
        <p:nvSpPr>
          <p:cNvPr id="201734" name="Text Box 6"/>
          <p:cNvSpPr txBox="1">
            <a:spLocks noChangeArrowheads="1"/>
          </p:cNvSpPr>
          <p:nvPr/>
        </p:nvSpPr>
        <p:spPr bwMode="auto">
          <a:xfrm>
            <a:off x="712788" y="2559050"/>
            <a:ext cx="2603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GB" sz="3600" b="1" i="1">
                <a:solidFill>
                  <a:srgbClr val="008000"/>
                </a:solidFill>
                <a:effectLst>
                  <a:outerShdw blurRad="38100" dist="38100" dir="2700000" algn="tl">
                    <a:srgbClr val="C0C0C0"/>
                  </a:outerShdw>
                </a:effectLst>
                <a:latin typeface="Times New Roman" pitchFamily="18" charset="0"/>
                <a:ea typeface="仿宋_GB2312" pitchFamily="49" charset="-122"/>
              </a:rPr>
              <a:t>Catalan</a:t>
            </a:r>
            <a:r>
              <a:rPr kumimoji="1" lang="zh-CN" altLang="en-GB" sz="3600" b="1">
                <a:solidFill>
                  <a:srgbClr val="008000"/>
                </a:solidFill>
                <a:effectLst>
                  <a:outerShdw blurRad="38100" dist="38100" dir="2700000" algn="tl">
                    <a:srgbClr val="C0C0C0"/>
                  </a:outerShdw>
                </a:effectLst>
                <a:latin typeface="Times New Roman" pitchFamily="18" charset="0"/>
                <a:ea typeface="仿宋_GB2312" pitchFamily="49" charset="-122"/>
              </a:rPr>
              <a:t>函数</a:t>
            </a:r>
            <a:endParaRPr kumimoji="1" lang="zh-CN" altLang="en-US" sz="2400">
              <a:ea typeface="黑体" pitchFamily="2" charset="-122"/>
            </a:endParaRPr>
          </a:p>
        </p:txBody>
      </p:sp>
      <p:sp>
        <p:nvSpPr>
          <p:cNvPr id="201735" name="AutoShape 7">
            <a:hlinkClick r:id="rId5" action="ppaction://hlinksldjump" highlightClick="1"/>
          </p:cNvPr>
          <p:cNvSpPr>
            <a:spLocks noChangeArrowheads="1"/>
          </p:cNvSpPr>
          <p:nvPr/>
        </p:nvSpPr>
        <p:spPr bwMode="auto">
          <a:xfrm>
            <a:off x="8153400" y="6172200"/>
            <a:ext cx="609600" cy="381000"/>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6" name="Oval 8" descr="羊皮纸"/>
          <p:cNvSpPr>
            <a:spLocks noChangeArrowheads="1"/>
          </p:cNvSpPr>
          <p:nvPr/>
        </p:nvSpPr>
        <p:spPr bwMode="auto">
          <a:xfrm>
            <a:off x="6553200" y="1371600"/>
            <a:ext cx="533400" cy="533400"/>
          </a:xfrm>
          <a:prstGeom prst="ellipse">
            <a:avLst/>
          </a:prstGeom>
          <a:blipFill dpi="0" rotWithShape="0">
            <a:blip r:embed="rId6"/>
            <a:srcRect/>
            <a:tile tx="0" ty="0" sx="100000" sy="100000" flip="none" algn="tl"/>
          </a:blip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01737" name="Oval 9" descr="羊皮纸"/>
          <p:cNvSpPr>
            <a:spLocks noChangeArrowheads="1"/>
          </p:cNvSpPr>
          <p:nvPr/>
        </p:nvSpPr>
        <p:spPr bwMode="auto">
          <a:xfrm>
            <a:off x="5181600" y="2209800"/>
            <a:ext cx="1447800" cy="609600"/>
          </a:xfrm>
          <a:prstGeom prst="ellipse">
            <a:avLst/>
          </a:prstGeom>
          <a:blipFill dpi="0" rotWithShape="0">
            <a:blip r:embed="rId6"/>
            <a:srcRect/>
            <a:tile tx="0" ty="0" sx="100000" sy="100000" flip="none" algn="tl"/>
          </a:blip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01738" name="Oval 10" descr="羊皮纸"/>
          <p:cNvSpPr>
            <a:spLocks noChangeArrowheads="1"/>
          </p:cNvSpPr>
          <p:nvPr/>
        </p:nvSpPr>
        <p:spPr bwMode="auto">
          <a:xfrm>
            <a:off x="6934200" y="2209800"/>
            <a:ext cx="1524000" cy="609600"/>
          </a:xfrm>
          <a:prstGeom prst="ellipse">
            <a:avLst/>
          </a:prstGeom>
          <a:blipFill dpi="0" rotWithShape="0">
            <a:blip r:embed="rId6"/>
            <a:srcRect/>
            <a:tile tx="0" ty="0" sx="100000" sy="100000" flip="none" algn="tl"/>
          </a:blip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01739" name="Text Box 11"/>
          <p:cNvSpPr txBox="1">
            <a:spLocks noChangeArrowheads="1"/>
          </p:cNvSpPr>
          <p:nvPr/>
        </p:nvSpPr>
        <p:spPr bwMode="auto">
          <a:xfrm>
            <a:off x="5637213" y="2133600"/>
            <a:ext cx="534987"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600" b="1" i="1">
                <a:solidFill>
                  <a:schemeClr val="accent2"/>
                </a:solidFill>
                <a:effectLst>
                  <a:outerShdw blurRad="38100" dist="38100" dir="2700000" algn="tl">
                    <a:srgbClr val="C0C0C0"/>
                  </a:outerShdw>
                </a:effectLst>
                <a:latin typeface="Times New Roman" pitchFamily="18" charset="0"/>
              </a:rPr>
              <a:t>b</a:t>
            </a:r>
            <a:r>
              <a:rPr kumimoji="1" lang="en-US" altLang="zh-CN" sz="3600" b="1" i="1" baseline="-25000">
                <a:solidFill>
                  <a:schemeClr val="accent2"/>
                </a:solidFill>
                <a:effectLst>
                  <a:outerShdw blurRad="38100" dist="38100" dir="2700000" algn="tl">
                    <a:srgbClr val="C0C0C0"/>
                  </a:outerShdw>
                </a:effectLst>
                <a:latin typeface="Times New Roman" pitchFamily="18" charset="0"/>
              </a:rPr>
              <a:t>i</a:t>
            </a:r>
            <a:endParaRPr kumimoji="1" lang="en-US" altLang="zh-CN" sz="3600" b="1" i="1">
              <a:effectLst>
                <a:outerShdw blurRad="38100" dist="38100" dir="2700000" algn="tl">
                  <a:srgbClr val="C0C0C0"/>
                </a:outerShdw>
              </a:effectLst>
              <a:latin typeface="Times New Roman" pitchFamily="18" charset="0"/>
            </a:endParaRPr>
          </a:p>
        </p:txBody>
      </p:sp>
      <p:sp>
        <p:nvSpPr>
          <p:cNvPr id="201740" name="Text Box 12"/>
          <p:cNvSpPr txBox="1">
            <a:spLocks noChangeArrowheads="1"/>
          </p:cNvSpPr>
          <p:nvPr/>
        </p:nvSpPr>
        <p:spPr bwMode="auto">
          <a:xfrm>
            <a:off x="7086600" y="2133600"/>
            <a:ext cx="12192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600" b="1" i="1">
                <a:solidFill>
                  <a:schemeClr val="accent2"/>
                </a:solidFill>
                <a:effectLst>
                  <a:outerShdw blurRad="38100" dist="38100" dir="2700000" algn="tl">
                    <a:srgbClr val="C0C0C0"/>
                  </a:outerShdw>
                </a:effectLst>
                <a:latin typeface="Times New Roman" pitchFamily="18" charset="0"/>
              </a:rPr>
              <a:t>b</a:t>
            </a:r>
            <a:r>
              <a:rPr kumimoji="1" lang="en-US" altLang="zh-CN" sz="3600" b="1" i="1" baseline="-25000">
                <a:solidFill>
                  <a:schemeClr val="accent2"/>
                </a:solidFill>
                <a:effectLst>
                  <a:outerShdw blurRad="38100" dist="38100" dir="2700000" algn="tl">
                    <a:srgbClr val="C0C0C0"/>
                  </a:outerShdw>
                </a:effectLst>
                <a:latin typeface="Times New Roman" pitchFamily="18" charset="0"/>
              </a:rPr>
              <a:t>n-i-</a:t>
            </a:r>
            <a:r>
              <a:rPr kumimoji="1" lang="en-US" altLang="zh-CN" sz="3600" b="1" baseline="-25000">
                <a:solidFill>
                  <a:schemeClr val="accent2"/>
                </a:solidFill>
                <a:effectLst>
                  <a:outerShdw blurRad="38100" dist="38100" dir="2700000" algn="tl">
                    <a:srgbClr val="C0C0C0"/>
                  </a:outerShdw>
                </a:effectLst>
                <a:latin typeface="Times New Roman" pitchFamily="18" charset="0"/>
              </a:rPr>
              <a:t>1</a:t>
            </a:r>
            <a:endParaRPr kumimoji="1" lang="en-US" altLang="zh-CN" sz="3200" b="1" i="1">
              <a:effectLst>
                <a:outerShdw blurRad="38100" dist="38100" dir="2700000" algn="tl">
                  <a:srgbClr val="C0C0C0"/>
                </a:outerShdw>
              </a:effectLst>
              <a:latin typeface="Times New Roman" pitchFamily="18" charset="0"/>
            </a:endParaRPr>
          </a:p>
        </p:txBody>
      </p:sp>
      <p:sp>
        <p:nvSpPr>
          <p:cNvPr id="201741" name="Text Box 13"/>
          <p:cNvSpPr txBox="1">
            <a:spLocks noChangeArrowheads="1"/>
          </p:cNvSpPr>
          <p:nvPr/>
        </p:nvSpPr>
        <p:spPr bwMode="auto">
          <a:xfrm>
            <a:off x="6629400" y="132556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itchFamily="18" charset="0"/>
              </a:rPr>
              <a:t>1</a:t>
            </a:r>
            <a:endParaRPr kumimoji="1" lang="en-US" altLang="zh-CN" sz="2400">
              <a:latin typeface="Times New Roman" pitchFamily="18" charset="0"/>
            </a:endParaRPr>
          </a:p>
        </p:txBody>
      </p:sp>
      <p:graphicFrame>
        <p:nvGraphicFramePr>
          <p:cNvPr id="201742" name="Object 14"/>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202134" name="公式" r:id="rId7" imgW="114120" imgH="215640" progId="Equation.3">
                  <p:embed/>
                </p:oleObj>
              </mc:Choice>
              <mc:Fallback>
                <p:oleObj name="公式" r:id="rId7" imgW="114120" imgH="21564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43" name="Object 15"/>
          <p:cNvGraphicFramePr>
            <a:graphicFrameLocks noChangeAspect="1"/>
          </p:cNvGraphicFramePr>
          <p:nvPr/>
        </p:nvGraphicFramePr>
        <p:xfrm>
          <a:off x="1331913" y="1304925"/>
          <a:ext cx="2743200" cy="1206500"/>
        </p:xfrm>
        <a:graphic>
          <a:graphicData uri="http://schemas.openxmlformats.org/presentationml/2006/ole">
            <mc:AlternateContent xmlns:mc="http://schemas.openxmlformats.org/markup-compatibility/2006">
              <mc:Choice xmlns:v="urn:schemas-microsoft-com:vml" Requires="v">
                <p:oleObj spid="_x0000_s202135" name="公式" r:id="rId9" imgW="1028520" imgH="431640" progId="Equation.3">
                  <p:embed/>
                </p:oleObj>
              </mc:Choice>
              <mc:Fallback>
                <p:oleObj name="公式" r:id="rId9" imgW="1028520" imgH="43164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1304925"/>
                        <a:ext cx="27432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44" name="Object 16"/>
          <p:cNvGraphicFramePr>
            <a:graphicFrameLocks noChangeAspect="1"/>
          </p:cNvGraphicFramePr>
          <p:nvPr/>
        </p:nvGraphicFramePr>
        <p:xfrm>
          <a:off x="1258888" y="4365625"/>
          <a:ext cx="4343400" cy="914400"/>
        </p:xfrm>
        <a:graphic>
          <a:graphicData uri="http://schemas.openxmlformats.org/presentationml/2006/ole">
            <mc:AlternateContent xmlns:mc="http://schemas.openxmlformats.org/markup-compatibility/2006">
              <mc:Choice xmlns:v="urn:schemas-microsoft-com:vml" Requires="v">
                <p:oleObj spid="_x0000_s202136" name="公式" r:id="rId11" imgW="1701720" imgH="393480" progId="Equation.3">
                  <p:embed/>
                </p:oleObj>
              </mc:Choice>
              <mc:Fallback>
                <p:oleObj name="公式" r:id="rId11" imgW="1701720" imgH="39348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8888" y="4365625"/>
                        <a:ext cx="4343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45" name="Object 17"/>
          <p:cNvGraphicFramePr>
            <a:graphicFrameLocks noChangeAspect="1"/>
          </p:cNvGraphicFramePr>
          <p:nvPr/>
        </p:nvGraphicFramePr>
        <p:xfrm>
          <a:off x="1150938" y="5373688"/>
          <a:ext cx="4495800" cy="914400"/>
        </p:xfrm>
        <a:graphic>
          <a:graphicData uri="http://schemas.openxmlformats.org/presentationml/2006/ole">
            <mc:AlternateContent xmlns:mc="http://schemas.openxmlformats.org/markup-compatibility/2006">
              <mc:Choice xmlns:v="urn:schemas-microsoft-com:vml" Requires="v">
                <p:oleObj spid="_x0000_s202137" name="公式" r:id="rId13" imgW="1917360" imgH="393480" progId="Equation.3">
                  <p:embed/>
                </p:oleObj>
              </mc:Choice>
              <mc:Fallback>
                <p:oleObj name="公式" r:id="rId13" imgW="1917360" imgH="39348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0938" y="5373688"/>
                        <a:ext cx="44958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8" name="Rectangle 10"/>
          <p:cNvSpPr>
            <a:spLocks noGrp="1" noChangeArrowheads="1"/>
          </p:cNvSpPr>
          <p:nvPr>
            <p:ph type="title"/>
          </p:nvPr>
        </p:nvSpPr>
        <p:spPr>
          <a:xfrm>
            <a:off x="2663825" y="476250"/>
            <a:ext cx="3600450" cy="828675"/>
          </a:xfrm>
        </p:spPr>
        <p:txBody>
          <a:bodyPr/>
          <a:lstStyle/>
          <a:p>
            <a:pPr algn="ctr"/>
            <a:r>
              <a:rPr lang="zh-CN" altLang="en-US" sz="4000" b="1">
                <a:solidFill>
                  <a:srgbClr val="CC3300"/>
                </a:solidFill>
                <a:ea typeface="华文新魏" pitchFamily="2" charset="-122"/>
              </a:rPr>
              <a:t>树与森林</a:t>
            </a:r>
            <a:endParaRPr lang="zh-CN" altLang="en-US" sz="5400">
              <a:ea typeface="华文新魏" pitchFamily="2" charset="-122"/>
            </a:endParaRPr>
          </a:p>
        </p:txBody>
      </p:sp>
      <p:sp>
        <p:nvSpPr>
          <p:cNvPr id="61" name="灯片编号占位符 4"/>
          <p:cNvSpPr>
            <a:spLocks noGrp="1"/>
          </p:cNvSpPr>
          <p:nvPr>
            <p:ph type="sldNum" sz="quarter" idx="12"/>
          </p:nvPr>
        </p:nvSpPr>
        <p:spPr/>
        <p:txBody>
          <a:bodyPr/>
          <a:lstStyle/>
          <a:p>
            <a:fld id="{AFEB2B82-A3E7-4DFD-84A2-22407ADA0495}" type="slidenum">
              <a:rPr lang="en-US" altLang="zh-CN"/>
              <a:pPr/>
              <a:t>104</a:t>
            </a:fld>
            <a:endParaRPr lang="en-US" altLang="zh-CN"/>
          </a:p>
        </p:txBody>
      </p:sp>
      <p:sp>
        <p:nvSpPr>
          <p:cNvPr id="247816" name="Text Box 8"/>
          <p:cNvSpPr txBox="1">
            <a:spLocks noChangeArrowheads="1"/>
          </p:cNvSpPr>
          <p:nvPr/>
        </p:nvSpPr>
        <p:spPr bwMode="auto">
          <a:xfrm>
            <a:off x="1476375" y="1382713"/>
            <a:ext cx="594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3600" b="1">
                <a:solidFill>
                  <a:schemeClr val="tx2"/>
                </a:solidFill>
                <a:latin typeface="华文新魏" pitchFamily="2" charset="-122"/>
                <a:ea typeface="华文新魏" pitchFamily="2" charset="-122"/>
              </a:rPr>
              <a:t>树的存储表示</a:t>
            </a:r>
            <a:endParaRPr kumimoji="1" lang="zh-CN" altLang="en-US" sz="3200" b="1">
              <a:solidFill>
                <a:schemeClr val="tx2"/>
              </a:solidFill>
              <a:latin typeface="华文新魏" pitchFamily="2" charset="-122"/>
              <a:ea typeface="华文新魏" pitchFamily="2" charset="-122"/>
            </a:endParaRPr>
          </a:p>
        </p:txBody>
      </p:sp>
      <p:sp>
        <p:nvSpPr>
          <p:cNvPr id="247817" name="Text Box 9"/>
          <p:cNvSpPr txBox="1">
            <a:spLocks noChangeArrowheads="1"/>
          </p:cNvSpPr>
          <p:nvPr/>
        </p:nvSpPr>
        <p:spPr bwMode="auto">
          <a:xfrm>
            <a:off x="539750" y="5472113"/>
            <a:ext cx="8001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000" b="1">
                <a:solidFill>
                  <a:schemeClr val="tx2"/>
                </a:solidFill>
                <a:latin typeface="Times New Roman" pitchFamily="18" charset="0"/>
                <a:ea typeface="仿宋_GB2312" pitchFamily="49" charset="-122"/>
              </a:rPr>
              <a:t>A(B(E, F), C, D(G))</a:t>
            </a:r>
            <a:r>
              <a:rPr kumimoji="1" lang="en-US" altLang="zh-CN" sz="3000" b="1">
                <a:effectLst>
                  <a:outerShdw blurRad="38100" dist="38100" dir="2700000" algn="tl">
                    <a:srgbClr val="C0C0C0"/>
                  </a:outerShdw>
                </a:effectLst>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结点的</a:t>
            </a:r>
            <a:r>
              <a:rPr kumimoji="1" lang="en-US" altLang="zh-CN" sz="3000" b="1">
                <a:latin typeface="Times New Roman" pitchFamily="18" charset="0"/>
                <a:ea typeface="仿宋_GB2312" pitchFamily="49" charset="-122"/>
              </a:rPr>
              <a:t>utype</a:t>
            </a:r>
            <a:r>
              <a:rPr kumimoji="1" lang="zh-CN" altLang="en-US" sz="3000" b="1">
                <a:latin typeface="Times New Roman" pitchFamily="18" charset="0"/>
                <a:ea typeface="仿宋_GB2312" pitchFamily="49" charset="-122"/>
              </a:rPr>
              <a:t>域没有画出</a:t>
            </a:r>
          </a:p>
        </p:txBody>
      </p:sp>
      <p:grpSp>
        <p:nvGrpSpPr>
          <p:cNvPr id="247868" name="Group 60"/>
          <p:cNvGrpSpPr>
            <a:grpSpLocks/>
          </p:cNvGrpSpPr>
          <p:nvPr/>
        </p:nvGrpSpPr>
        <p:grpSpPr bwMode="auto">
          <a:xfrm>
            <a:off x="812800" y="2960688"/>
            <a:ext cx="7467600" cy="2271712"/>
            <a:chOff x="512" y="1865"/>
            <a:chExt cx="4704" cy="1431"/>
          </a:xfrm>
        </p:grpSpPr>
        <p:sp>
          <p:nvSpPr>
            <p:cNvPr id="247810" name="Line 2"/>
            <p:cNvSpPr>
              <a:spLocks noChangeShapeType="1"/>
            </p:cNvSpPr>
            <p:nvPr/>
          </p:nvSpPr>
          <p:spPr bwMode="auto">
            <a:xfrm>
              <a:off x="1712" y="2691"/>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1" name="Line 3"/>
            <p:cNvSpPr>
              <a:spLocks noChangeShapeType="1"/>
            </p:cNvSpPr>
            <p:nvPr/>
          </p:nvSpPr>
          <p:spPr bwMode="auto">
            <a:xfrm>
              <a:off x="1376" y="2163"/>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2" name="Line 4"/>
            <p:cNvSpPr>
              <a:spLocks noChangeShapeType="1"/>
            </p:cNvSpPr>
            <p:nvPr/>
          </p:nvSpPr>
          <p:spPr bwMode="auto">
            <a:xfrm>
              <a:off x="896" y="2691"/>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3" name="Line 5"/>
            <p:cNvSpPr>
              <a:spLocks noChangeShapeType="1"/>
            </p:cNvSpPr>
            <p:nvPr/>
          </p:nvSpPr>
          <p:spPr bwMode="auto">
            <a:xfrm flipH="1">
              <a:off x="656" y="2691"/>
              <a:ext cx="144"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4" name="Line 6"/>
            <p:cNvSpPr>
              <a:spLocks noChangeShapeType="1"/>
            </p:cNvSpPr>
            <p:nvPr/>
          </p:nvSpPr>
          <p:spPr bwMode="auto">
            <a:xfrm flipH="1">
              <a:off x="896" y="2211"/>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5" name="Line 7"/>
            <p:cNvSpPr>
              <a:spLocks noChangeShapeType="1"/>
            </p:cNvSpPr>
            <p:nvPr/>
          </p:nvSpPr>
          <p:spPr bwMode="auto">
            <a:xfrm>
              <a:off x="1280" y="2211"/>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9" name="Oval 11"/>
            <p:cNvSpPr>
              <a:spLocks noChangeArrowheads="1"/>
            </p:cNvSpPr>
            <p:nvPr/>
          </p:nvSpPr>
          <p:spPr bwMode="auto">
            <a:xfrm>
              <a:off x="1136" y="197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7820" name="Oval 12"/>
            <p:cNvSpPr>
              <a:spLocks noChangeArrowheads="1"/>
            </p:cNvSpPr>
            <p:nvPr/>
          </p:nvSpPr>
          <p:spPr bwMode="auto">
            <a:xfrm>
              <a:off x="1136" y="245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7821" name="Oval 13"/>
            <p:cNvSpPr>
              <a:spLocks noChangeArrowheads="1"/>
            </p:cNvSpPr>
            <p:nvPr/>
          </p:nvSpPr>
          <p:spPr bwMode="auto">
            <a:xfrm>
              <a:off x="896" y="293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7822" name="Oval 14"/>
            <p:cNvSpPr>
              <a:spLocks noChangeArrowheads="1"/>
            </p:cNvSpPr>
            <p:nvPr/>
          </p:nvSpPr>
          <p:spPr bwMode="auto">
            <a:xfrm>
              <a:off x="512" y="293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7823" name="Oval 15"/>
            <p:cNvSpPr>
              <a:spLocks noChangeArrowheads="1"/>
            </p:cNvSpPr>
            <p:nvPr/>
          </p:nvSpPr>
          <p:spPr bwMode="auto">
            <a:xfrm>
              <a:off x="704" y="245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7824" name="Oval 16"/>
            <p:cNvSpPr>
              <a:spLocks noChangeArrowheads="1"/>
            </p:cNvSpPr>
            <p:nvPr/>
          </p:nvSpPr>
          <p:spPr bwMode="auto">
            <a:xfrm>
              <a:off x="1568" y="245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7825" name="Oval 17"/>
            <p:cNvSpPr>
              <a:spLocks noChangeArrowheads="1"/>
            </p:cNvSpPr>
            <p:nvPr/>
          </p:nvSpPr>
          <p:spPr bwMode="auto">
            <a:xfrm>
              <a:off x="1568" y="293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7826" name="Text Box 18"/>
            <p:cNvSpPr txBox="1">
              <a:spLocks noChangeArrowheads="1"/>
            </p:cNvSpPr>
            <p:nvPr/>
          </p:nvSpPr>
          <p:spPr bwMode="auto">
            <a:xfrm>
              <a:off x="1146" y="193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247827" name="Text Box 19"/>
            <p:cNvSpPr txBox="1">
              <a:spLocks noChangeArrowheads="1"/>
            </p:cNvSpPr>
            <p:nvPr/>
          </p:nvSpPr>
          <p:spPr bwMode="auto">
            <a:xfrm>
              <a:off x="720" y="242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247828" name="Text Box 20"/>
            <p:cNvSpPr txBox="1">
              <a:spLocks noChangeArrowheads="1"/>
            </p:cNvSpPr>
            <p:nvPr/>
          </p:nvSpPr>
          <p:spPr bwMode="auto">
            <a:xfrm>
              <a:off x="1146" y="242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247829" name="Text Box 21"/>
            <p:cNvSpPr txBox="1">
              <a:spLocks noChangeArrowheads="1"/>
            </p:cNvSpPr>
            <p:nvPr/>
          </p:nvSpPr>
          <p:spPr bwMode="auto">
            <a:xfrm>
              <a:off x="1587" y="242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247830" name="Text Box 22"/>
            <p:cNvSpPr txBox="1">
              <a:spLocks noChangeArrowheads="1"/>
            </p:cNvSpPr>
            <p:nvPr/>
          </p:nvSpPr>
          <p:spPr bwMode="auto">
            <a:xfrm>
              <a:off x="528" y="2899"/>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247831" name="Text Box 23"/>
            <p:cNvSpPr txBox="1">
              <a:spLocks noChangeArrowheads="1"/>
            </p:cNvSpPr>
            <p:nvPr/>
          </p:nvSpPr>
          <p:spPr bwMode="auto">
            <a:xfrm>
              <a:off x="918" y="2899"/>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247832" name="Text Box 24"/>
            <p:cNvSpPr txBox="1">
              <a:spLocks noChangeArrowheads="1"/>
            </p:cNvSpPr>
            <p:nvPr/>
          </p:nvSpPr>
          <p:spPr bwMode="auto">
            <a:xfrm>
              <a:off x="1565" y="2899"/>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sp>
          <p:nvSpPr>
            <p:cNvPr id="247833" name="Rectangle 25"/>
            <p:cNvSpPr>
              <a:spLocks noChangeArrowheads="1"/>
            </p:cNvSpPr>
            <p:nvPr/>
          </p:nvSpPr>
          <p:spPr bwMode="auto">
            <a:xfrm>
              <a:off x="2528" y="1923"/>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34" name="Line 26"/>
            <p:cNvSpPr>
              <a:spLocks noChangeShapeType="1"/>
            </p:cNvSpPr>
            <p:nvPr/>
          </p:nvSpPr>
          <p:spPr bwMode="auto">
            <a:xfrm>
              <a:off x="2768" y="1923"/>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35" name="Line 27"/>
            <p:cNvSpPr>
              <a:spLocks noChangeShapeType="1"/>
            </p:cNvSpPr>
            <p:nvPr/>
          </p:nvSpPr>
          <p:spPr bwMode="auto">
            <a:xfrm>
              <a:off x="2864" y="2067"/>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36" name="Rectangle 28"/>
            <p:cNvSpPr>
              <a:spLocks noChangeArrowheads="1"/>
            </p:cNvSpPr>
            <p:nvPr/>
          </p:nvSpPr>
          <p:spPr bwMode="auto">
            <a:xfrm>
              <a:off x="3104" y="1923"/>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37" name="Line 29"/>
            <p:cNvSpPr>
              <a:spLocks noChangeShapeType="1"/>
            </p:cNvSpPr>
            <p:nvPr/>
          </p:nvSpPr>
          <p:spPr bwMode="auto">
            <a:xfrm>
              <a:off x="3344" y="1923"/>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38" name="Line 30"/>
            <p:cNvSpPr>
              <a:spLocks noChangeShapeType="1"/>
            </p:cNvSpPr>
            <p:nvPr/>
          </p:nvSpPr>
          <p:spPr bwMode="auto">
            <a:xfrm>
              <a:off x="3440" y="2067"/>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39" name="Rectangle 31"/>
            <p:cNvSpPr>
              <a:spLocks noChangeArrowheads="1"/>
            </p:cNvSpPr>
            <p:nvPr/>
          </p:nvSpPr>
          <p:spPr bwMode="auto">
            <a:xfrm>
              <a:off x="3680" y="1923"/>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40" name="Line 32"/>
            <p:cNvSpPr>
              <a:spLocks noChangeShapeType="1"/>
            </p:cNvSpPr>
            <p:nvPr/>
          </p:nvSpPr>
          <p:spPr bwMode="auto">
            <a:xfrm>
              <a:off x="3920" y="1923"/>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41" name="Line 33"/>
            <p:cNvSpPr>
              <a:spLocks noChangeShapeType="1"/>
            </p:cNvSpPr>
            <p:nvPr/>
          </p:nvSpPr>
          <p:spPr bwMode="auto">
            <a:xfrm>
              <a:off x="4016" y="2067"/>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42" name="Rectangle 34"/>
            <p:cNvSpPr>
              <a:spLocks noChangeArrowheads="1"/>
            </p:cNvSpPr>
            <p:nvPr/>
          </p:nvSpPr>
          <p:spPr bwMode="auto">
            <a:xfrm>
              <a:off x="4256" y="1923"/>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43" name="Line 35"/>
            <p:cNvSpPr>
              <a:spLocks noChangeShapeType="1"/>
            </p:cNvSpPr>
            <p:nvPr/>
          </p:nvSpPr>
          <p:spPr bwMode="auto">
            <a:xfrm>
              <a:off x="4496" y="1923"/>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44" name="Rectangle 36"/>
            <p:cNvSpPr>
              <a:spLocks noChangeArrowheads="1"/>
            </p:cNvSpPr>
            <p:nvPr/>
          </p:nvSpPr>
          <p:spPr bwMode="auto">
            <a:xfrm>
              <a:off x="4256" y="2451"/>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45" name="Line 37"/>
            <p:cNvSpPr>
              <a:spLocks noChangeShapeType="1"/>
            </p:cNvSpPr>
            <p:nvPr/>
          </p:nvSpPr>
          <p:spPr bwMode="auto">
            <a:xfrm>
              <a:off x="4496" y="2451"/>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46" name="Line 38"/>
            <p:cNvSpPr>
              <a:spLocks noChangeShapeType="1"/>
            </p:cNvSpPr>
            <p:nvPr/>
          </p:nvSpPr>
          <p:spPr bwMode="auto">
            <a:xfrm>
              <a:off x="4592" y="2595"/>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47" name="Rectangle 39"/>
            <p:cNvSpPr>
              <a:spLocks noChangeArrowheads="1"/>
            </p:cNvSpPr>
            <p:nvPr/>
          </p:nvSpPr>
          <p:spPr bwMode="auto">
            <a:xfrm>
              <a:off x="4832" y="2451"/>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48" name="Line 40"/>
            <p:cNvSpPr>
              <a:spLocks noChangeShapeType="1"/>
            </p:cNvSpPr>
            <p:nvPr/>
          </p:nvSpPr>
          <p:spPr bwMode="auto">
            <a:xfrm>
              <a:off x="5072" y="2451"/>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49" name="Rectangle 41"/>
            <p:cNvSpPr>
              <a:spLocks noChangeArrowheads="1"/>
            </p:cNvSpPr>
            <p:nvPr/>
          </p:nvSpPr>
          <p:spPr bwMode="auto">
            <a:xfrm>
              <a:off x="3104" y="2979"/>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50" name="Line 42"/>
            <p:cNvSpPr>
              <a:spLocks noChangeShapeType="1"/>
            </p:cNvSpPr>
            <p:nvPr/>
          </p:nvSpPr>
          <p:spPr bwMode="auto">
            <a:xfrm>
              <a:off x="3344" y="2979"/>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51" name="Line 43"/>
            <p:cNvSpPr>
              <a:spLocks noChangeShapeType="1"/>
            </p:cNvSpPr>
            <p:nvPr/>
          </p:nvSpPr>
          <p:spPr bwMode="auto">
            <a:xfrm>
              <a:off x="3248" y="2067"/>
              <a:ext cx="0" cy="912"/>
            </a:xfrm>
            <a:prstGeom prst="line">
              <a:avLst/>
            </a:prstGeom>
            <a:noFill/>
            <a:ln w="28575">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52" name="Line 44"/>
            <p:cNvSpPr>
              <a:spLocks noChangeShapeType="1"/>
            </p:cNvSpPr>
            <p:nvPr/>
          </p:nvSpPr>
          <p:spPr bwMode="auto">
            <a:xfrm>
              <a:off x="4400" y="2067"/>
              <a:ext cx="0" cy="384"/>
            </a:xfrm>
            <a:prstGeom prst="line">
              <a:avLst/>
            </a:prstGeom>
            <a:noFill/>
            <a:ln w="28575">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53" name="Rectangle 45"/>
            <p:cNvSpPr>
              <a:spLocks noChangeArrowheads="1"/>
            </p:cNvSpPr>
            <p:nvPr/>
          </p:nvSpPr>
          <p:spPr bwMode="auto">
            <a:xfrm>
              <a:off x="3680" y="2979"/>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54" name="Line 46"/>
            <p:cNvSpPr>
              <a:spLocks noChangeShapeType="1"/>
            </p:cNvSpPr>
            <p:nvPr/>
          </p:nvSpPr>
          <p:spPr bwMode="auto">
            <a:xfrm>
              <a:off x="3920" y="2979"/>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55" name="Line 47"/>
            <p:cNvSpPr>
              <a:spLocks noChangeShapeType="1"/>
            </p:cNvSpPr>
            <p:nvPr/>
          </p:nvSpPr>
          <p:spPr bwMode="auto">
            <a:xfrm>
              <a:off x="4016" y="3123"/>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56" name="Rectangle 48"/>
            <p:cNvSpPr>
              <a:spLocks noChangeArrowheads="1"/>
            </p:cNvSpPr>
            <p:nvPr/>
          </p:nvSpPr>
          <p:spPr bwMode="auto">
            <a:xfrm>
              <a:off x="4256" y="2979"/>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57" name="Line 49"/>
            <p:cNvSpPr>
              <a:spLocks noChangeShapeType="1"/>
            </p:cNvSpPr>
            <p:nvPr/>
          </p:nvSpPr>
          <p:spPr bwMode="auto">
            <a:xfrm>
              <a:off x="4496" y="2979"/>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58" name="Line 50"/>
            <p:cNvSpPr>
              <a:spLocks noChangeShapeType="1"/>
            </p:cNvSpPr>
            <p:nvPr/>
          </p:nvSpPr>
          <p:spPr bwMode="auto">
            <a:xfrm>
              <a:off x="3440" y="3123"/>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59" name="Text Box 51"/>
            <p:cNvSpPr txBox="1">
              <a:spLocks noChangeArrowheads="1"/>
            </p:cNvSpPr>
            <p:nvPr/>
          </p:nvSpPr>
          <p:spPr bwMode="auto">
            <a:xfrm>
              <a:off x="2517" y="186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A</a:t>
              </a:r>
              <a:endParaRPr kumimoji="1" lang="en-US" altLang="zh-CN" sz="2400">
                <a:latin typeface="Times New Roman" pitchFamily="18" charset="0"/>
              </a:endParaRPr>
            </a:p>
          </p:txBody>
        </p:sp>
        <p:sp>
          <p:nvSpPr>
            <p:cNvPr id="247860" name="Text Box 52"/>
            <p:cNvSpPr txBox="1">
              <a:spLocks noChangeArrowheads="1"/>
            </p:cNvSpPr>
            <p:nvPr/>
          </p:nvSpPr>
          <p:spPr bwMode="auto">
            <a:xfrm>
              <a:off x="3093" y="2921"/>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B</a:t>
              </a:r>
              <a:endParaRPr kumimoji="1" lang="en-US" altLang="zh-CN" sz="2400">
                <a:latin typeface="Times New Roman" pitchFamily="18" charset="0"/>
              </a:endParaRPr>
            </a:p>
          </p:txBody>
        </p:sp>
        <p:sp>
          <p:nvSpPr>
            <p:cNvPr id="247861" name="Text Box 53"/>
            <p:cNvSpPr txBox="1">
              <a:spLocks noChangeArrowheads="1"/>
            </p:cNvSpPr>
            <p:nvPr/>
          </p:nvSpPr>
          <p:spPr bwMode="auto">
            <a:xfrm>
              <a:off x="3681" y="2931"/>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E</a:t>
              </a:r>
              <a:endParaRPr kumimoji="1" lang="en-US" altLang="zh-CN" sz="2400">
                <a:latin typeface="Times New Roman" pitchFamily="18" charset="0"/>
              </a:endParaRPr>
            </a:p>
          </p:txBody>
        </p:sp>
        <p:sp>
          <p:nvSpPr>
            <p:cNvPr id="247862" name="Text Box 54"/>
            <p:cNvSpPr txBox="1">
              <a:spLocks noChangeArrowheads="1"/>
            </p:cNvSpPr>
            <p:nvPr/>
          </p:nvSpPr>
          <p:spPr bwMode="auto">
            <a:xfrm>
              <a:off x="4234" y="2931"/>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F</a:t>
              </a:r>
              <a:endParaRPr kumimoji="1" lang="en-US" altLang="zh-CN" sz="2400">
                <a:latin typeface="Times New Roman" pitchFamily="18" charset="0"/>
              </a:endParaRPr>
            </a:p>
          </p:txBody>
        </p:sp>
        <p:sp>
          <p:nvSpPr>
            <p:cNvPr id="247863" name="Text Box 55"/>
            <p:cNvSpPr txBox="1">
              <a:spLocks noChangeArrowheads="1"/>
            </p:cNvSpPr>
            <p:nvPr/>
          </p:nvSpPr>
          <p:spPr bwMode="auto">
            <a:xfrm>
              <a:off x="3667" y="187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C</a:t>
              </a:r>
              <a:endParaRPr kumimoji="1" lang="en-US" altLang="zh-CN" sz="2400">
                <a:latin typeface="Times New Roman" pitchFamily="18" charset="0"/>
              </a:endParaRPr>
            </a:p>
          </p:txBody>
        </p:sp>
        <p:sp>
          <p:nvSpPr>
            <p:cNvPr id="247864" name="Text Box 56"/>
            <p:cNvSpPr txBox="1">
              <a:spLocks noChangeArrowheads="1"/>
            </p:cNvSpPr>
            <p:nvPr/>
          </p:nvSpPr>
          <p:spPr bwMode="auto">
            <a:xfrm>
              <a:off x="4243" y="2393"/>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D</a:t>
              </a:r>
              <a:endParaRPr kumimoji="1" lang="en-US" altLang="zh-CN" sz="2400">
                <a:latin typeface="Times New Roman" pitchFamily="18" charset="0"/>
              </a:endParaRPr>
            </a:p>
          </p:txBody>
        </p:sp>
        <p:sp>
          <p:nvSpPr>
            <p:cNvPr id="247865" name="Text Box 57"/>
            <p:cNvSpPr txBox="1">
              <a:spLocks noChangeArrowheads="1"/>
            </p:cNvSpPr>
            <p:nvPr/>
          </p:nvSpPr>
          <p:spPr bwMode="auto">
            <a:xfrm>
              <a:off x="4784" y="2384"/>
              <a:ext cx="31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G</a:t>
              </a:r>
              <a:endParaRPr kumimoji="1" lang="en-US" altLang="zh-CN" sz="2400">
                <a:latin typeface="Times New Roman" pitchFamily="18" charset="0"/>
              </a:endParaRPr>
            </a:p>
          </p:txBody>
        </p:sp>
      </p:grpSp>
      <p:sp>
        <p:nvSpPr>
          <p:cNvPr id="247867" name="Text Box 59"/>
          <p:cNvSpPr txBox="1">
            <a:spLocks noChangeArrowheads="1"/>
          </p:cNvSpPr>
          <p:nvPr/>
        </p:nvSpPr>
        <p:spPr bwMode="auto">
          <a:xfrm>
            <a:off x="1547813" y="2139950"/>
            <a:ext cx="594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chemeClr val="tx2"/>
                </a:solidFill>
                <a:latin typeface="华文新魏" pitchFamily="2" charset="-122"/>
                <a:ea typeface="华文新魏" pitchFamily="2" charset="-122"/>
              </a:rPr>
              <a:t>1</a:t>
            </a:r>
            <a:r>
              <a:rPr kumimoji="1" lang="zh-CN" altLang="en-US" sz="3600" b="1">
                <a:solidFill>
                  <a:schemeClr val="tx2"/>
                </a:solidFill>
                <a:latin typeface="华文新魏" pitchFamily="2" charset="-122"/>
                <a:ea typeface="华文新魏" pitchFamily="2" charset="-122"/>
              </a:rPr>
              <a:t>、广义表表示</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81" name="Rectangle 49"/>
          <p:cNvSpPr>
            <a:spLocks noGrp="1" noChangeArrowheads="1"/>
          </p:cNvSpPr>
          <p:nvPr>
            <p:ph type="title"/>
          </p:nvPr>
        </p:nvSpPr>
        <p:spPr>
          <a:xfrm>
            <a:off x="358775" y="493713"/>
            <a:ext cx="8229600" cy="919162"/>
          </a:xfrm>
        </p:spPr>
        <p:txBody>
          <a:bodyPr/>
          <a:lstStyle/>
          <a:p>
            <a:pPr algn="ctr"/>
            <a:r>
              <a:rPr lang="en-US" altLang="zh-CN" sz="4000" b="1">
                <a:solidFill>
                  <a:schemeClr val="tx2"/>
                </a:solidFill>
                <a:latin typeface="华文新魏" pitchFamily="2" charset="-122"/>
                <a:ea typeface="华文新魏" pitchFamily="2" charset="-122"/>
              </a:rPr>
              <a:t>2</a:t>
            </a:r>
            <a:r>
              <a:rPr lang="zh-CN" altLang="en-US" sz="4000" b="1">
                <a:solidFill>
                  <a:schemeClr val="tx2"/>
                </a:solidFill>
                <a:latin typeface="华文新魏" pitchFamily="2" charset="-122"/>
                <a:ea typeface="华文新魏" pitchFamily="2" charset="-122"/>
              </a:rPr>
              <a:t>、双亲表示</a:t>
            </a:r>
          </a:p>
        </p:txBody>
      </p:sp>
      <p:sp>
        <p:nvSpPr>
          <p:cNvPr id="248882" name="Rectangle 50"/>
          <p:cNvSpPr>
            <a:spLocks noGrp="1" noChangeArrowheads="1"/>
          </p:cNvSpPr>
          <p:nvPr>
            <p:ph idx="1"/>
          </p:nvPr>
        </p:nvSpPr>
        <p:spPr>
          <a:xfrm>
            <a:off x="627063" y="3719513"/>
            <a:ext cx="7940675" cy="2481262"/>
          </a:xfrm>
        </p:spPr>
        <p:txBody>
          <a:bodyPr/>
          <a:lstStyle/>
          <a:p>
            <a:pPr>
              <a:buClr>
                <a:srgbClr val="800080"/>
              </a:buClr>
              <a:buSzPct val="50000"/>
            </a:pPr>
            <a:r>
              <a:rPr lang="zh-CN" altLang="en-US" sz="3000" b="1">
                <a:latin typeface="Times New Roman" pitchFamily="18" charset="0"/>
                <a:ea typeface="仿宋_GB2312" pitchFamily="49" charset="-122"/>
              </a:rPr>
              <a:t>树中结点的存放顺序一般不做特殊要求，但为了操作实现的方便，有时也会规定结点的存放顺序。例如，可以规定按树的前序次序存放树中的各个结点，或规定按树的层次次序安排所有结点。</a:t>
            </a:r>
            <a:r>
              <a:rPr lang="zh-CN" altLang="en-US"/>
              <a:t> </a:t>
            </a:r>
          </a:p>
        </p:txBody>
      </p:sp>
      <p:sp>
        <p:nvSpPr>
          <p:cNvPr id="40" name="灯片编号占位符 4"/>
          <p:cNvSpPr>
            <a:spLocks noGrp="1"/>
          </p:cNvSpPr>
          <p:nvPr>
            <p:ph type="sldNum" sz="quarter" idx="12"/>
          </p:nvPr>
        </p:nvSpPr>
        <p:spPr/>
        <p:txBody>
          <a:bodyPr/>
          <a:lstStyle/>
          <a:p>
            <a:fld id="{74B0EFE7-676E-4ECB-8DDB-26A1FFA2808C}" type="slidenum">
              <a:rPr lang="en-US" altLang="zh-CN"/>
              <a:pPr/>
              <a:t>105</a:t>
            </a:fld>
            <a:endParaRPr lang="en-US" altLang="zh-CN"/>
          </a:p>
        </p:txBody>
      </p:sp>
      <p:grpSp>
        <p:nvGrpSpPr>
          <p:cNvPr id="248884" name="Group 52"/>
          <p:cNvGrpSpPr>
            <a:grpSpLocks/>
          </p:cNvGrpSpPr>
          <p:nvPr/>
        </p:nvGrpSpPr>
        <p:grpSpPr bwMode="auto">
          <a:xfrm>
            <a:off x="854075" y="1385888"/>
            <a:ext cx="2143125" cy="2057400"/>
            <a:chOff x="538" y="873"/>
            <a:chExt cx="1350" cy="1296"/>
          </a:xfrm>
        </p:grpSpPr>
        <p:sp>
          <p:nvSpPr>
            <p:cNvPr id="248835" name="Line 3"/>
            <p:cNvSpPr>
              <a:spLocks noChangeShapeType="1"/>
            </p:cNvSpPr>
            <p:nvPr/>
          </p:nvSpPr>
          <p:spPr bwMode="auto">
            <a:xfrm>
              <a:off x="1738" y="1632"/>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36" name="Line 4"/>
            <p:cNvSpPr>
              <a:spLocks noChangeShapeType="1"/>
            </p:cNvSpPr>
            <p:nvPr/>
          </p:nvSpPr>
          <p:spPr bwMode="auto">
            <a:xfrm>
              <a:off x="1402" y="1104"/>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37" name="Line 5"/>
            <p:cNvSpPr>
              <a:spLocks noChangeShapeType="1"/>
            </p:cNvSpPr>
            <p:nvPr/>
          </p:nvSpPr>
          <p:spPr bwMode="auto">
            <a:xfrm>
              <a:off x="922" y="1632"/>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38" name="Line 6"/>
            <p:cNvSpPr>
              <a:spLocks noChangeShapeType="1"/>
            </p:cNvSpPr>
            <p:nvPr/>
          </p:nvSpPr>
          <p:spPr bwMode="auto">
            <a:xfrm flipH="1">
              <a:off x="682" y="1632"/>
              <a:ext cx="144"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39" name="Line 7"/>
            <p:cNvSpPr>
              <a:spLocks noChangeShapeType="1"/>
            </p:cNvSpPr>
            <p:nvPr/>
          </p:nvSpPr>
          <p:spPr bwMode="auto">
            <a:xfrm flipH="1">
              <a:off x="922" y="1152"/>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40" name="Line 8"/>
            <p:cNvSpPr>
              <a:spLocks noChangeShapeType="1"/>
            </p:cNvSpPr>
            <p:nvPr/>
          </p:nvSpPr>
          <p:spPr bwMode="auto">
            <a:xfrm>
              <a:off x="1306" y="1152"/>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41" name="Oval 9"/>
            <p:cNvSpPr>
              <a:spLocks noChangeArrowheads="1"/>
            </p:cNvSpPr>
            <p:nvPr/>
          </p:nvSpPr>
          <p:spPr bwMode="auto">
            <a:xfrm>
              <a:off x="1162" y="9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8842" name="Oval 10"/>
            <p:cNvSpPr>
              <a:spLocks noChangeArrowheads="1"/>
            </p:cNvSpPr>
            <p:nvPr/>
          </p:nvSpPr>
          <p:spPr bwMode="auto">
            <a:xfrm>
              <a:off x="1162"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8843" name="Oval 11"/>
            <p:cNvSpPr>
              <a:spLocks noChangeArrowheads="1"/>
            </p:cNvSpPr>
            <p:nvPr/>
          </p:nvSpPr>
          <p:spPr bwMode="auto">
            <a:xfrm>
              <a:off x="922"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8844" name="Oval 12"/>
            <p:cNvSpPr>
              <a:spLocks noChangeArrowheads="1"/>
            </p:cNvSpPr>
            <p:nvPr/>
          </p:nvSpPr>
          <p:spPr bwMode="auto">
            <a:xfrm>
              <a:off x="538"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8845" name="Oval 13"/>
            <p:cNvSpPr>
              <a:spLocks noChangeArrowheads="1"/>
            </p:cNvSpPr>
            <p:nvPr/>
          </p:nvSpPr>
          <p:spPr bwMode="auto">
            <a:xfrm>
              <a:off x="730"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8846" name="Oval 14"/>
            <p:cNvSpPr>
              <a:spLocks noChangeArrowheads="1"/>
            </p:cNvSpPr>
            <p:nvPr/>
          </p:nvSpPr>
          <p:spPr bwMode="auto">
            <a:xfrm>
              <a:off x="1594"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8847" name="Oval 15"/>
            <p:cNvSpPr>
              <a:spLocks noChangeArrowheads="1"/>
            </p:cNvSpPr>
            <p:nvPr/>
          </p:nvSpPr>
          <p:spPr bwMode="auto">
            <a:xfrm>
              <a:off x="1594"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8848" name="Text Box 16"/>
            <p:cNvSpPr txBox="1">
              <a:spLocks noChangeArrowheads="1"/>
            </p:cNvSpPr>
            <p:nvPr/>
          </p:nvSpPr>
          <p:spPr bwMode="auto">
            <a:xfrm>
              <a:off x="1172" y="87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248849" name="Text Box 17"/>
            <p:cNvSpPr txBox="1">
              <a:spLocks noChangeArrowheads="1"/>
            </p:cNvSpPr>
            <p:nvPr/>
          </p:nvSpPr>
          <p:spPr bwMode="auto">
            <a:xfrm>
              <a:off x="746" y="135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248850" name="Text Box 18"/>
            <p:cNvSpPr txBox="1">
              <a:spLocks noChangeArrowheads="1"/>
            </p:cNvSpPr>
            <p:nvPr/>
          </p:nvSpPr>
          <p:spPr bwMode="auto">
            <a:xfrm>
              <a:off x="1172" y="135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248851" name="Text Box 19"/>
            <p:cNvSpPr txBox="1">
              <a:spLocks noChangeArrowheads="1"/>
            </p:cNvSpPr>
            <p:nvPr/>
          </p:nvSpPr>
          <p:spPr bwMode="auto">
            <a:xfrm>
              <a:off x="1610" y="135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248852" name="Text Box 20"/>
            <p:cNvSpPr txBox="1">
              <a:spLocks noChangeArrowheads="1"/>
            </p:cNvSpPr>
            <p:nvPr/>
          </p:nvSpPr>
          <p:spPr bwMode="auto">
            <a:xfrm>
              <a:off x="554" y="183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248853" name="Text Box 21"/>
            <p:cNvSpPr txBox="1">
              <a:spLocks noChangeArrowheads="1"/>
            </p:cNvSpPr>
            <p:nvPr/>
          </p:nvSpPr>
          <p:spPr bwMode="auto">
            <a:xfrm>
              <a:off x="944" y="1842"/>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248854" name="Text Box 22"/>
            <p:cNvSpPr txBox="1">
              <a:spLocks noChangeArrowheads="1"/>
            </p:cNvSpPr>
            <p:nvPr/>
          </p:nvSpPr>
          <p:spPr bwMode="auto">
            <a:xfrm>
              <a:off x="1592" y="184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grpSp>
      <p:grpSp>
        <p:nvGrpSpPr>
          <p:cNvPr id="248883" name="Group 51"/>
          <p:cNvGrpSpPr>
            <a:grpSpLocks/>
          </p:cNvGrpSpPr>
          <p:nvPr/>
        </p:nvGrpSpPr>
        <p:grpSpPr bwMode="auto">
          <a:xfrm>
            <a:off x="3311525" y="1484313"/>
            <a:ext cx="4953000" cy="1554162"/>
            <a:chOff x="2064" y="749"/>
            <a:chExt cx="3120" cy="979"/>
          </a:xfrm>
        </p:grpSpPr>
        <p:sp>
          <p:nvSpPr>
            <p:cNvPr id="248855" name="Rectangle 23"/>
            <p:cNvSpPr>
              <a:spLocks noChangeArrowheads="1"/>
            </p:cNvSpPr>
            <p:nvPr/>
          </p:nvSpPr>
          <p:spPr bwMode="auto">
            <a:xfrm>
              <a:off x="2784" y="1056"/>
              <a:ext cx="2400" cy="672"/>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48856" name="Line 24"/>
            <p:cNvSpPr>
              <a:spLocks noChangeShapeType="1"/>
            </p:cNvSpPr>
            <p:nvPr/>
          </p:nvSpPr>
          <p:spPr bwMode="auto">
            <a:xfrm>
              <a:off x="2784" y="1392"/>
              <a:ext cx="24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57" name="Text Box 25"/>
            <p:cNvSpPr txBox="1">
              <a:spLocks noChangeArrowheads="1"/>
            </p:cNvSpPr>
            <p:nvPr/>
          </p:nvSpPr>
          <p:spPr bwMode="auto">
            <a:xfrm>
              <a:off x="2244" y="1056"/>
              <a:ext cx="5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data</a:t>
              </a:r>
              <a:endParaRPr kumimoji="1" lang="en-US" altLang="zh-CN" sz="2400">
                <a:latin typeface="Times New Roman" pitchFamily="18" charset="0"/>
              </a:endParaRPr>
            </a:p>
          </p:txBody>
        </p:sp>
        <p:sp>
          <p:nvSpPr>
            <p:cNvPr id="248858" name="Text Box 26"/>
            <p:cNvSpPr txBox="1">
              <a:spLocks noChangeArrowheads="1"/>
            </p:cNvSpPr>
            <p:nvPr/>
          </p:nvSpPr>
          <p:spPr bwMode="auto">
            <a:xfrm>
              <a:off x="2064" y="1392"/>
              <a:ext cx="7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parent</a:t>
              </a:r>
              <a:endParaRPr kumimoji="1" lang="en-US" altLang="zh-CN" sz="2400">
                <a:latin typeface="Times New Roman" pitchFamily="18" charset="0"/>
              </a:endParaRPr>
            </a:p>
          </p:txBody>
        </p:sp>
        <p:sp>
          <p:nvSpPr>
            <p:cNvPr id="248859" name="Text Box 27"/>
            <p:cNvSpPr txBox="1">
              <a:spLocks noChangeArrowheads="1"/>
            </p:cNvSpPr>
            <p:nvPr/>
          </p:nvSpPr>
          <p:spPr bwMode="auto">
            <a:xfrm>
              <a:off x="2833" y="1056"/>
              <a:ext cx="22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A   B   C   D   E    F   G</a:t>
              </a:r>
              <a:endParaRPr kumimoji="1" lang="en-US" altLang="zh-CN" sz="2400">
                <a:latin typeface="Times New Roman" pitchFamily="18" charset="0"/>
              </a:endParaRPr>
            </a:p>
          </p:txBody>
        </p:sp>
        <p:sp>
          <p:nvSpPr>
            <p:cNvPr id="248860" name="Text Box 28"/>
            <p:cNvSpPr txBox="1">
              <a:spLocks noChangeArrowheads="1"/>
            </p:cNvSpPr>
            <p:nvPr/>
          </p:nvSpPr>
          <p:spPr bwMode="auto">
            <a:xfrm>
              <a:off x="2832" y="1401"/>
              <a:ext cx="230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仿宋_GB2312" pitchFamily="49" charset="-122"/>
                  <a:ea typeface="仿宋_GB2312" pitchFamily="49" charset="-122"/>
                </a:rPr>
                <a:t>-</a:t>
              </a:r>
              <a:r>
                <a:rPr kumimoji="1" lang="en-US" altLang="zh-CN" sz="2800" b="1">
                  <a:solidFill>
                    <a:schemeClr val="tx2"/>
                  </a:solidFill>
                  <a:latin typeface="Times New Roman" pitchFamily="18" charset="0"/>
                </a:rPr>
                <a:t>1   0    0    0    1    1    3</a:t>
              </a:r>
              <a:endParaRPr kumimoji="1" lang="en-US" altLang="zh-CN" sz="2400">
                <a:solidFill>
                  <a:schemeClr val="tx2"/>
                </a:solidFill>
                <a:latin typeface="Times New Roman" pitchFamily="18" charset="0"/>
              </a:endParaRPr>
            </a:p>
          </p:txBody>
        </p:sp>
        <p:sp>
          <p:nvSpPr>
            <p:cNvPr id="248861" name="Line 29"/>
            <p:cNvSpPr>
              <a:spLocks noChangeShapeType="1"/>
            </p:cNvSpPr>
            <p:nvPr/>
          </p:nvSpPr>
          <p:spPr bwMode="auto">
            <a:xfrm>
              <a:off x="4848"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62" name="Line 30"/>
            <p:cNvSpPr>
              <a:spLocks noChangeShapeType="1"/>
            </p:cNvSpPr>
            <p:nvPr/>
          </p:nvSpPr>
          <p:spPr bwMode="auto">
            <a:xfrm>
              <a:off x="4512"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63" name="Line 31"/>
            <p:cNvSpPr>
              <a:spLocks noChangeShapeType="1"/>
            </p:cNvSpPr>
            <p:nvPr/>
          </p:nvSpPr>
          <p:spPr bwMode="auto">
            <a:xfrm>
              <a:off x="4176"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64" name="Line 32"/>
            <p:cNvSpPr>
              <a:spLocks noChangeShapeType="1"/>
            </p:cNvSpPr>
            <p:nvPr/>
          </p:nvSpPr>
          <p:spPr bwMode="auto">
            <a:xfrm>
              <a:off x="3840"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65" name="Line 33"/>
            <p:cNvSpPr>
              <a:spLocks noChangeShapeType="1"/>
            </p:cNvSpPr>
            <p:nvPr/>
          </p:nvSpPr>
          <p:spPr bwMode="auto">
            <a:xfrm>
              <a:off x="3504"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66" name="Line 34"/>
            <p:cNvSpPr>
              <a:spLocks noChangeShapeType="1"/>
            </p:cNvSpPr>
            <p:nvPr/>
          </p:nvSpPr>
          <p:spPr bwMode="auto">
            <a:xfrm>
              <a:off x="3168"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67" name="Text Box 35"/>
            <p:cNvSpPr txBox="1">
              <a:spLocks noChangeArrowheads="1"/>
            </p:cNvSpPr>
            <p:nvPr/>
          </p:nvSpPr>
          <p:spPr bwMode="auto">
            <a:xfrm>
              <a:off x="2828" y="749"/>
              <a:ext cx="22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rgbClr val="009900"/>
                  </a:solidFill>
                  <a:latin typeface="Times New Roman" pitchFamily="18" charset="0"/>
                </a:rPr>
                <a:t>0    1    2    3    4    5    6</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457200" y="457200"/>
            <a:ext cx="8229600" cy="847725"/>
          </a:xfrm>
        </p:spPr>
        <p:txBody>
          <a:bodyPr/>
          <a:lstStyle/>
          <a:p>
            <a:pPr algn="ctr"/>
            <a:r>
              <a:rPr lang="en-US" altLang="zh-CN" sz="4000" b="1">
                <a:solidFill>
                  <a:schemeClr val="tx2"/>
                </a:solidFill>
                <a:latin typeface="华文新魏" pitchFamily="2" charset="-122"/>
                <a:ea typeface="华文新魏" pitchFamily="2" charset="-122"/>
              </a:rPr>
              <a:t>3</a:t>
            </a:r>
            <a:r>
              <a:rPr lang="zh-CN" altLang="en-US" sz="4000" b="1">
                <a:solidFill>
                  <a:schemeClr val="tx2"/>
                </a:solidFill>
                <a:latin typeface="华文新魏" pitchFamily="2" charset="-122"/>
                <a:ea typeface="华文新魏" pitchFamily="2" charset="-122"/>
              </a:rPr>
              <a:t>、子女链表表示</a:t>
            </a:r>
          </a:p>
        </p:txBody>
      </p:sp>
      <p:sp>
        <p:nvSpPr>
          <p:cNvPr id="382979" name="Rectangle 3"/>
          <p:cNvSpPr>
            <a:spLocks noGrp="1" noChangeArrowheads="1"/>
          </p:cNvSpPr>
          <p:nvPr>
            <p:ph idx="1"/>
          </p:nvPr>
        </p:nvSpPr>
        <p:spPr>
          <a:xfrm>
            <a:off x="647700" y="5084763"/>
            <a:ext cx="8013700" cy="1189037"/>
          </a:xfrm>
        </p:spPr>
        <p:txBody>
          <a:bodyPr/>
          <a:lstStyle/>
          <a:p>
            <a:pPr>
              <a:lnSpc>
                <a:spcPct val="105000"/>
              </a:lnSpc>
              <a:spcBef>
                <a:spcPct val="0"/>
              </a:spcBef>
              <a:buClr>
                <a:srgbClr val="800080"/>
              </a:buClr>
              <a:buSzPct val="50000"/>
            </a:pPr>
            <a:r>
              <a:rPr lang="zh-CN" altLang="en-US" sz="3000" b="1">
                <a:ea typeface="仿宋_GB2312" pitchFamily="49" charset="-122"/>
              </a:rPr>
              <a:t>无序树情形链表中各结点顺序任意，有序树必须自左向右链接各个子女结点。</a:t>
            </a:r>
          </a:p>
        </p:txBody>
      </p:sp>
      <p:sp>
        <p:nvSpPr>
          <p:cNvPr id="92" name="灯片编号占位符 4"/>
          <p:cNvSpPr>
            <a:spLocks noGrp="1"/>
          </p:cNvSpPr>
          <p:nvPr>
            <p:ph type="sldNum" sz="quarter" idx="12"/>
          </p:nvPr>
        </p:nvSpPr>
        <p:spPr/>
        <p:txBody>
          <a:bodyPr/>
          <a:lstStyle/>
          <a:p>
            <a:fld id="{A3B5EDB8-149B-4948-A109-B6BE0B4D4B4C}" type="slidenum">
              <a:rPr lang="en-US" altLang="zh-CN"/>
              <a:pPr/>
              <a:t>106</a:t>
            </a:fld>
            <a:endParaRPr lang="en-US" altLang="zh-CN"/>
          </a:p>
        </p:txBody>
      </p:sp>
      <p:grpSp>
        <p:nvGrpSpPr>
          <p:cNvPr id="382980" name="Group 4"/>
          <p:cNvGrpSpPr>
            <a:grpSpLocks/>
          </p:cNvGrpSpPr>
          <p:nvPr/>
        </p:nvGrpSpPr>
        <p:grpSpPr bwMode="auto">
          <a:xfrm>
            <a:off x="989013" y="1479550"/>
            <a:ext cx="2143125" cy="2057400"/>
            <a:chOff x="538" y="873"/>
            <a:chExt cx="1350" cy="1296"/>
          </a:xfrm>
        </p:grpSpPr>
        <p:sp>
          <p:nvSpPr>
            <p:cNvPr id="382981" name="Line 5"/>
            <p:cNvSpPr>
              <a:spLocks noChangeShapeType="1"/>
            </p:cNvSpPr>
            <p:nvPr/>
          </p:nvSpPr>
          <p:spPr bwMode="auto">
            <a:xfrm>
              <a:off x="1738" y="1632"/>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982" name="Line 6"/>
            <p:cNvSpPr>
              <a:spLocks noChangeShapeType="1"/>
            </p:cNvSpPr>
            <p:nvPr/>
          </p:nvSpPr>
          <p:spPr bwMode="auto">
            <a:xfrm>
              <a:off x="1402" y="1104"/>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983" name="Line 7"/>
            <p:cNvSpPr>
              <a:spLocks noChangeShapeType="1"/>
            </p:cNvSpPr>
            <p:nvPr/>
          </p:nvSpPr>
          <p:spPr bwMode="auto">
            <a:xfrm>
              <a:off x="922" y="1632"/>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984" name="Line 8"/>
            <p:cNvSpPr>
              <a:spLocks noChangeShapeType="1"/>
            </p:cNvSpPr>
            <p:nvPr/>
          </p:nvSpPr>
          <p:spPr bwMode="auto">
            <a:xfrm flipH="1">
              <a:off x="682" y="1632"/>
              <a:ext cx="144"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985" name="Line 9"/>
            <p:cNvSpPr>
              <a:spLocks noChangeShapeType="1"/>
            </p:cNvSpPr>
            <p:nvPr/>
          </p:nvSpPr>
          <p:spPr bwMode="auto">
            <a:xfrm flipH="1">
              <a:off x="922" y="1152"/>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986" name="Line 10"/>
            <p:cNvSpPr>
              <a:spLocks noChangeShapeType="1"/>
            </p:cNvSpPr>
            <p:nvPr/>
          </p:nvSpPr>
          <p:spPr bwMode="auto">
            <a:xfrm>
              <a:off x="1306" y="1152"/>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987" name="Oval 11"/>
            <p:cNvSpPr>
              <a:spLocks noChangeArrowheads="1"/>
            </p:cNvSpPr>
            <p:nvPr/>
          </p:nvSpPr>
          <p:spPr bwMode="auto">
            <a:xfrm>
              <a:off x="1162" y="9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382988" name="Oval 12"/>
            <p:cNvSpPr>
              <a:spLocks noChangeArrowheads="1"/>
            </p:cNvSpPr>
            <p:nvPr/>
          </p:nvSpPr>
          <p:spPr bwMode="auto">
            <a:xfrm>
              <a:off x="1162"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382989" name="Oval 13"/>
            <p:cNvSpPr>
              <a:spLocks noChangeArrowheads="1"/>
            </p:cNvSpPr>
            <p:nvPr/>
          </p:nvSpPr>
          <p:spPr bwMode="auto">
            <a:xfrm>
              <a:off x="922"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382990" name="Oval 14"/>
            <p:cNvSpPr>
              <a:spLocks noChangeArrowheads="1"/>
            </p:cNvSpPr>
            <p:nvPr/>
          </p:nvSpPr>
          <p:spPr bwMode="auto">
            <a:xfrm>
              <a:off x="538"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382991" name="Oval 15"/>
            <p:cNvSpPr>
              <a:spLocks noChangeArrowheads="1"/>
            </p:cNvSpPr>
            <p:nvPr/>
          </p:nvSpPr>
          <p:spPr bwMode="auto">
            <a:xfrm>
              <a:off x="730"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382992" name="Oval 16"/>
            <p:cNvSpPr>
              <a:spLocks noChangeArrowheads="1"/>
            </p:cNvSpPr>
            <p:nvPr/>
          </p:nvSpPr>
          <p:spPr bwMode="auto">
            <a:xfrm>
              <a:off x="1594"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382993" name="Oval 17"/>
            <p:cNvSpPr>
              <a:spLocks noChangeArrowheads="1"/>
            </p:cNvSpPr>
            <p:nvPr/>
          </p:nvSpPr>
          <p:spPr bwMode="auto">
            <a:xfrm>
              <a:off x="1594"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382994" name="Text Box 18"/>
            <p:cNvSpPr txBox="1">
              <a:spLocks noChangeArrowheads="1"/>
            </p:cNvSpPr>
            <p:nvPr/>
          </p:nvSpPr>
          <p:spPr bwMode="auto">
            <a:xfrm>
              <a:off x="1172" y="87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382995" name="Text Box 19"/>
            <p:cNvSpPr txBox="1">
              <a:spLocks noChangeArrowheads="1"/>
            </p:cNvSpPr>
            <p:nvPr/>
          </p:nvSpPr>
          <p:spPr bwMode="auto">
            <a:xfrm>
              <a:off x="746" y="135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382996" name="Text Box 20"/>
            <p:cNvSpPr txBox="1">
              <a:spLocks noChangeArrowheads="1"/>
            </p:cNvSpPr>
            <p:nvPr/>
          </p:nvSpPr>
          <p:spPr bwMode="auto">
            <a:xfrm>
              <a:off x="1172" y="135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382997" name="Text Box 21"/>
            <p:cNvSpPr txBox="1">
              <a:spLocks noChangeArrowheads="1"/>
            </p:cNvSpPr>
            <p:nvPr/>
          </p:nvSpPr>
          <p:spPr bwMode="auto">
            <a:xfrm>
              <a:off x="1610" y="135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382998" name="Text Box 22"/>
            <p:cNvSpPr txBox="1">
              <a:spLocks noChangeArrowheads="1"/>
            </p:cNvSpPr>
            <p:nvPr/>
          </p:nvSpPr>
          <p:spPr bwMode="auto">
            <a:xfrm>
              <a:off x="554" y="183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382999" name="Text Box 23"/>
            <p:cNvSpPr txBox="1">
              <a:spLocks noChangeArrowheads="1"/>
            </p:cNvSpPr>
            <p:nvPr/>
          </p:nvSpPr>
          <p:spPr bwMode="auto">
            <a:xfrm>
              <a:off x="944" y="1842"/>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383000" name="Text Box 24"/>
            <p:cNvSpPr txBox="1">
              <a:spLocks noChangeArrowheads="1"/>
            </p:cNvSpPr>
            <p:nvPr/>
          </p:nvSpPr>
          <p:spPr bwMode="auto">
            <a:xfrm>
              <a:off x="1592" y="184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grpSp>
      <p:grpSp>
        <p:nvGrpSpPr>
          <p:cNvPr id="383067" name="Group 91"/>
          <p:cNvGrpSpPr>
            <a:grpSpLocks/>
          </p:cNvGrpSpPr>
          <p:nvPr/>
        </p:nvGrpSpPr>
        <p:grpSpPr bwMode="auto">
          <a:xfrm>
            <a:off x="3779838" y="1412875"/>
            <a:ext cx="4464050" cy="3552825"/>
            <a:chOff x="2449" y="1192"/>
            <a:chExt cx="2812" cy="2238"/>
          </a:xfrm>
        </p:grpSpPr>
        <p:sp>
          <p:nvSpPr>
            <p:cNvPr id="383041" name="Rectangle 65"/>
            <p:cNvSpPr>
              <a:spLocks noChangeArrowheads="1"/>
            </p:cNvSpPr>
            <p:nvPr/>
          </p:nvSpPr>
          <p:spPr bwMode="auto">
            <a:xfrm>
              <a:off x="2699" y="1207"/>
              <a:ext cx="521" cy="2223"/>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grpSp>
          <p:nvGrpSpPr>
            <p:cNvPr id="383006" name="Group 30"/>
            <p:cNvGrpSpPr>
              <a:grpSpLocks/>
            </p:cNvGrpSpPr>
            <p:nvPr/>
          </p:nvGrpSpPr>
          <p:grpSpPr bwMode="auto">
            <a:xfrm>
              <a:off x="3424" y="1194"/>
              <a:ext cx="658" cy="308"/>
              <a:chOff x="3424" y="1194"/>
              <a:chExt cx="658" cy="308"/>
            </a:xfrm>
          </p:grpSpPr>
          <p:grpSp>
            <p:nvGrpSpPr>
              <p:cNvPr id="383003" name="Group 27"/>
              <p:cNvGrpSpPr>
                <a:grpSpLocks/>
              </p:cNvGrpSpPr>
              <p:nvPr/>
            </p:nvGrpSpPr>
            <p:grpSpPr bwMode="auto">
              <a:xfrm>
                <a:off x="3424" y="1230"/>
                <a:ext cx="477" cy="250"/>
                <a:chOff x="3424" y="1230"/>
                <a:chExt cx="477" cy="250"/>
              </a:xfrm>
            </p:grpSpPr>
            <p:sp>
              <p:nvSpPr>
                <p:cNvPr id="383001" name="Rectangle 25"/>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83002" name="Line 26"/>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3004" name="Line 28"/>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05" name="Text Box 29"/>
              <p:cNvSpPr txBox="1">
                <a:spLocks noChangeArrowheads="1"/>
              </p:cNvSpPr>
              <p:nvPr/>
            </p:nvSpPr>
            <p:spPr bwMode="auto">
              <a:xfrm>
                <a:off x="3442"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1</a:t>
                </a:r>
              </a:p>
            </p:txBody>
          </p:sp>
        </p:grpSp>
        <p:grpSp>
          <p:nvGrpSpPr>
            <p:cNvPr id="383007" name="Group 31"/>
            <p:cNvGrpSpPr>
              <a:grpSpLocks/>
            </p:cNvGrpSpPr>
            <p:nvPr/>
          </p:nvGrpSpPr>
          <p:grpSpPr bwMode="auto">
            <a:xfrm>
              <a:off x="4082" y="1194"/>
              <a:ext cx="658" cy="308"/>
              <a:chOff x="3424" y="1194"/>
              <a:chExt cx="658" cy="308"/>
            </a:xfrm>
          </p:grpSpPr>
          <p:grpSp>
            <p:nvGrpSpPr>
              <p:cNvPr id="383008" name="Group 32"/>
              <p:cNvGrpSpPr>
                <a:grpSpLocks/>
              </p:cNvGrpSpPr>
              <p:nvPr/>
            </p:nvGrpSpPr>
            <p:grpSpPr bwMode="auto">
              <a:xfrm>
                <a:off x="3424" y="1230"/>
                <a:ext cx="477" cy="250"/>
                <a:chOff x="3424" y="1230"/>
                <a:chExt cx="477" cy="250"/>
              </a:xfrm>
            </p:grpSpPr>
            <p:sp>
              <p:nvSpPr>
                <p:cNvPr id="383009" name="Rectangle 33"/>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83010" name="Line 34"/>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3011" name="Line 35"/>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12" name="Text Box 36"/>
              <p:cNvSpPr txBox="1">
                <a:spLocks noChangeArrowheads="1"/>
              </p:cNvSpPr>
              <p:nvPr/>
            </p:nvSpPr>
            <p:spPr bwMode="auto">
              <a:xfrm>
                <a:off x="3442"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2</a:t>
                </a:r>
              </a:p>
            </p:txBody>
          </p:sp>
        </p:grpSp>
        <p:sp>
          <p:nvSpPr>
            <p:cNvPr id="383017" name="Line 41"/>
            <p:cNvSpPr>
              <a:spLocks noChangeShapeType="1"/>
            </p:cNvSpPr>
            <p:nvPr/>
          </p:nvSpPr>
          <p:spPr bwMode="auto">
            <a:xfrm>
              <a:off x="3107" y="134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3020" name="Group 44"/>
            <p:cNvGrpSpPr>
              <a:grpSpLocks/>
            </p:cNvGrpSpPr>
            <p:nvPr/>
          </p:nvGrpSpPr>
          <p:grpSpPr bwMode="auto">
            <a:xfrm>
              <a:off x="4740" y="1192"/>
              <a:ext cx="521" cy="310"/>
              <a:chOff x="4740" y="1192"/>
              <a:chExt cx="521" cy="310"/>
            </a:xfrm>
          </p:grpSpPr>
          <p:grpSp>
            <p:nvGrpSpPr>
              <p:cNvPr id="383014" name="Group 38"/>
              <p:cNvGrpSpPr>
                <a:grpSpLocks/>
              </p:cNvGrpSpPr>
              <p:nvPr/>
            </p:nvGrpSpPr>
            <p:grpSpPr bwMode="auto">
              <a:xfrm>
                <a:off x="4740" y="1230"/>
                <a:ext cx="477" cy="250"/>
                <a:chOff x="3424" y="1230"/>
                <a:chExt cx="477" cy="250"/>
              </a:xfrm>
            </p:grpSpPr>
            <p:sp>
              <p:nvSpPr>
                <p:cNvPr id="383015" name="Rectangle 39"/>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83016" name="Line 40"/>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3018" name="Text Box 42"/>
              <p:cNvSpPr txBox="1">
                <a:spLocks noChangeArrowheads="1"/>
              </p:cNvSpPr>
              <p:nvPr/>
            </p:nvSpPr>
            <p:spPr bwMode="auto">
              <a:xfrm>
                <a:off x="4758"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3</a:t>
                </a:r>
              </a:p>
            </p:txBody>
          </p:sp>
          <p:sp>
            <p:nvSpPr>
              <p:cNvPr id="383019" name="Text Box 43"/>
              <p:cNvSpPr txBox="1">
                <a:spLocks noChangeArrowheads="1"/>
              </p:cNvSpPr>
              <p:nvPr/>
            </p:nvSpPr>
            <p:spPr bwMode="auto">
              <a:xfrm>
                <a:off x="4953" y="119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itchFamily="2" charset="-122"/>
                  </a:rPr>
                  <a:t>∧</a:t>
                </a:r>
              </a:p>
            </p:txBody>
          </p:sp>
        </p:grpSp>
        <p:grpSp>
          <p:nvGrpSpPr>
            <p:cNvPr id="383021" name="Group 45"/>
            <p:cNvGrpSpPr>
              <a:grpSpLocks/>
            </p:cNvGrpSpPr>
            <p:nvPr/>
          </p:nvGrpSpPr>
          <p:grpSpPr bwMode="auto">
            <a:xfrm>
              <a:off x="3424" y="1504"/>
              <a:ext cx="658" cy="308"/>
              <a:chOff x="3424" y="1194"/>
              <a:chExt cx="658" cy="308"/>
            </a:xfrm>
          </p:grpSpPr>
          <p:grpSp>
            <p:nvGrpSpPr>
              <p:cNvPr id="383022" name="Group 46"/>
              <p:cNvGrpSpPr>
                <a:grpSpLocks/>
              </p:cNvGrpSpPr>
              <p:nvPr/>
            </p:nvGrpSpPr>
            <p:grpSpPr bwMode="auto">
              <a:xfrm>
                <a:off x="3424" y="1230"/>
                <a:ext cx="477" cy="250"/>
                <a:chOff x="3424" y="1230"/>
                <a:chExt cx="477" cy="250"/>
              </a:xfrm>
            </p:grpSpPr>
            <p:sp>
              <p:nvSpPr>
                <p:cNvPr id="383023" name="Rectangle 47"/>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83024" name="Line 48"/>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3025" name="Line 49"/>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26" name="Text Box 50"/>
              <p:cNvSpPr txBox="1">
                <a:spLocks noChangeArrowheads="1"/>
              </p:cNvSpPr>
              <p:nvPr/>
            </p:nvSpPr>
            <p:spPr bwMode="auto">
              <a:xfrm>
                <a:off x="3442"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4</a:t>
                </a:r>
              </a:p>
            </p:txBody>
          </p:sp>
        </p:grpSp>
        <p:sp>
          <p:nvSpPr>
            <p:cNvPr id="383027" name="Line 51"/>
            <p:cNvSpPr>
              <a:spLocks noChangeShapeType="1"/>
            </p:cNvSpPr>
            <p:nvPr/>
          </p:nvSpPr>
          <p:spPr bwMode="auto">
            <a:xfrm>
              <a:off x="3107" y="165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3028" name="Group 52"/>
            <p:cNvGrpSpPr>
              <a:grpSpLocks/>
            </p:cNvGrpSpPr>
            <p:nvPr/>
          </p:nvGrpSpPr>
          <p:grpSpPr bwMode="auto">
            <a:xfrm>
              <a:off x="4082" y="1502"/>
              <a:ext cx="521" cy="310"/>
              <a:chOff x="4740" y="1192"/>
              <a:chExt cx="521" cy="310"/>
            </a:xfrm>
          </p:grpSpPr>
          <p:grpSp>
            <p:nvGrpSpPr>
              <p:cNvPr id="383029" name="Group 53"/>
              <p:cNvGrpSpPr>
                <a:grpSpLocks/>
              </p:cNvGrpSpPr>
              <p:nvPr/>
            </p:nvGrpSpPr>
            <p:grpSpPr bwMode="auto">
              <a:xfrm>
                <a:off x="4740" y="1230"/>
                <a:ext cx="477" cy="250"/>
                <a:chOff x="3424" y="1230"/>
                <a:chExt cx="477" cy="250"/>
              </a:xfrm>
            </p:grpSpPr>
            <p:sp>
              <p:nvSpPr>
                <p:cNvPr id="383030" name="Rectangle 54"/>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83031" name="Line 55"/>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3032" name="Text Box 56"/>
              <p:cNvSpPr txBox="1">
                <a:spLocks noChangeArrowheads="1"/>
              </p:cNvSpPr>
              <p:nvPr/>
            </p:nvSpPr>
            <p:spPr bwMode="auto">
              <a:xfrm>
                <a:off x="4758"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5</a:t>
                </a:r>
              </a:p>
            </p:txBody>
          </p:sp>
          <p:sp>
            <p:nvSpPr>
              <p:cNvPr id="383033" name="Text Box 57"/>
              <p:cNvSpPr txBox="1">
                <a:spLocks noChangeArrowheads="1"/>
              </p:cNvSpPr>
              <p:nvPr/>
            </p:nvSpPr>
            <p:spPr bwMode="auto">
              <a:xfrm>
                <a:off x="4953" y="119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itchFamily="2" charset="-122"/>
                  </a:rPr>
                  <a:t>∧</a:t>
                </a:r>
              </a:p>
            </p:txBody>
          </p:sp>
        </p:grpSp>
        <p:sp>
          <p:nvSpPr>
            <p:cNvPr id="383034" name="Line 58"/>
            <p:cNvSpPr>
              <a:spLocks noChangeShapeType="1"/>
            </p:cNvSpPr>
            <p:nvPr/>
          </p:nvSpPr>
          <p:spPr bwMode="auto">
            <a:xfrm>
              <a:off x="3107" y="2289"/>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3035" name="Group 59"/>
            <p:cNvGrpSpPr>
              <a:grpSpLocks/>
            </p:cNvGrpSpPr>
            <p:nvPr/>
          </p:nvGrpSpPr>
          <p:grpSpPr bwMode="auto">
            <a:xfrm>
              <a:off x="3424" y="2137"/>
              <a:ext cx="521" cy="310"/>
              <a:chOff x="4740" y="1192"/>
              <a:chExt cx="521" cy="310"/>
            </a:xfrm>
          </p:grpSpPr>
          <p:grpSp>
            <p:nvGrpSpPr>
              <p:cNvPr id="383036" name="Group 60"/>
              <p:cNvGrpSpPr>
                <a:grpSpLocks/>
              </p:cNvGrpSpPr>
              <p:nvPr/>
            </p:nvGrpSpPr>
            <p:grpSpPr bwMode="auto">
              <a:xfrm>
                <a:off x="4740" y="1230"/>
                <a:ext cx="477" cy="250"/>
                <a:chOff x="3424" y="1230"/>
                <a:chExt cx="477" cy="250"/>
              </a:xfrm>
            </p:grpSpPr>
            <p:sp>
              <p:nvSpPr>
                <p:cNvPr id="383037" name="Rectangle 61"/>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83038" name="Line 62"/>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3039" name="Text Box 63"/>
              <p:cNvSpPr txBox="1">
                <a:spLocks noChangeArrowheads="1"/>
              </p:cNvSpPr>
              <p:nvPr/>
            </p:nvSpPr>
            <p:spPr bwMode="auto">
              <a:xfrm>
                <a:off x="4758"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6</a:t>
                </a:r>
              </a:p>
            </p:txBody>
          </p:sp>
          <p:sp>
            <p:nvSpPr>
              <p:cNvPr id="383040" name="Text Box 64"/>
              <p:cNvSpPr txBox="1">
                <a:spLocks noChangeArrowheads="1"/>
              </p:cNvSpPr>
              <p:nvPr/>
            </p:nvSpPr>
            <p:spPr bwMode="auto">
              <a:xfrm>
                <a:off x="4953" y="119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itchFamily="2" charset="-122"/>
                  </a:rPr>
                  <a:t>∧</a:t>
                </a:r>
              </a:p>
            </p:txBody>
          </p:sp>
        </p:grpSp>
        <p:sp>
          <p:nvSpPr>
            <p:cNvPr id="383042" name="Line 66"/>
            <p:cNvSpPr>
              <a:spLocks noChangeShapeType="1"/>
            </p:cNvSpPr>
            <p:nvPr/>
          </p:nvSpPr>
          <p:spPr bwMode="auto">
            <a:xfrm flipH="1">
              <a:off x="2699" y="1502"/>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43" name="Line 67"/>
            <p:cNvSpPr>
              <a:spLocks noChangeShapeType="1"/>
            </p:cNvSpPr>
            <p:nvPr/>
          </p:nvSpPr>
          <p:spPr bwMode="auto">
            <a:xfrm flipH="1">
              <a:off x="2699" y="1820"/>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44" name="Line 68"/>
            <p:cNvSpPr>
              <a:spLocks noChangeShapeType="1"/>
            </p:cNvSpPr>
            <p:nvPr/>
          </p:nvSpPr>
          <p:spPr bwMode="auto">
            <a:xfrm flipH="1">
              <a:off x="2699" y="2137"/>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45" name="Line 69"/>
            <p:cNvSpPr>
              <a:spLocks noChangeShapeType="1"/>
            </p:cNvSpPr>
            <p:nvPr/>
          </p:nvSpPr>
          <p:spPr bwMode="auto">
            <a:xfrm flipH="1">
              <a:off x="2699" y="2455"/>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46" name="Line 70"/>
            <p:cNvSpPr>
              <a:spLocks noChangeShapeType="1"/>
            </p:cNvSpPr>
            <p:nvPr/>
          </p:nvSpPr>
          <p:spPr bwMode="auto">
            <a:xfrm flipH="1">
              <a:off x="2699" y="2772"/>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47" name="Line 71"/>
            <p:cNvSpPr>
              <a:spLocks noChangeShapeType="1"/>
            </p:cNvSpPr>
            <p:nvPr/>
          </p:nvSpPr>
          <p:spPr bwMode="auto">
            <a:xfrm flipH="1">
              <a:off x="2699" y="3090"/>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48" name="Line 72"/>
            <p:cNvSpPr>
              <a:spLocks noChangeShapeType="1"/>
            </p:cNvSpPr>
            <p:nvPr/>
          </p:nvSpPr>
          <p:spPr bwMode="auto">
            <a:xfrm>
              <a:off x="2971" y="1207"/>
              <a:ext cx="0" cy="222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49" name="Text Box 73"/>
            <p:cNvSpPr txBox="1">
              <a:spLocks noChangeArrowheads="1"/>
            </p:cNvSpPr>
            <p:nvPr/>
          </p:nvSpPr>
          <p:spPr bwMode="auto">
            <a:xfrm>
              <a:off x="2948" y="2455"/>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itchFamily="2" charset="-122"/>
                </a:rPr>
                <a:t>∧</a:t>
              </a:r>
            </a:p>
          </p:txBody>
        </p:sp>
        <p:sp>
          <p:nvSpPr>
            <p:cNvPr id="383050" name="Text Box 74"/>
            <p:cNvSpPr txBox="1">
              <a:spLocks noChangeArrowheads="1"/>
            </p:cNvSpPr>
            <p:nvPr/>
          </p:nvSpPr>
          <p:spPr bwMode="auto">
            <a:xfrm>
              <a:off x="2948" y="182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itchFamily="2" charset="-122"/>
                </a:rPr>
                <a:t>∧</a:t>
              </a:r>
            </a:p>
          </p:txBody>
        </p:sp>
        <p:sp>
          <p:nvSpPr>
            <p:cNvPr id="383051" name="Text Box 75"/>
            <p:cNvSpPr txBox="1">
              <a:spLocks noChangeArrowheads="1"/>
            </p:cNvSpPr>
            <p:nvPr/>
          </p:nvSpPr>
          <p:spPr bwMode="auto">
            <a:xfrm>
              <a:off x="2948" y="275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itchFamily="2" charset="-122"/>
                </a:rPr>
                <a:t>∧</a:t>
              </a:r>
            </a:p>
          </p:txBody>
        </p:sp>
        <p:sp>
          <p:nvSpPr>
            <p:cNvPr id="383052" name="Text Box 76"/>
            <p:cNvSpPr txBox="1">
              <a:spLocks noChangeArrowheads="1"/>
            </p:cNvSpPr>
            <p:nvPr/>
          </p:nvSpPr>
          <p:spPr bwMode="auto">
            <a:xfrm>
              <a:off x="2948" y="307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itchFamily="2" charset="-122"/>
                </a:rPr>
                <a:t>∧</a:t>
              </a:r>
            </a:p>
          </p:txBody>
        </p:sp>
        <p:sp>
          <p:nvSpPr>
            <p:cNvPr id="383053" name="Text Box 77"/>
            <p:cNvSpPr txBox="1">
              <a:spLocks noChangeArrowheads="1"/>
            </p:cNvSpPr>
            <p:nvPr/>
          </p:nvSpPr>
          <p:spPr bwMode="auto">
            <a:xfrm>
              <a:off x="2699" y="1194"/>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A</a:t>
              </a:r>
            </a:p>
          </p:txBody>
        </p:sp>
        <p:sp>
          <p:nvSpPr>
            <p:cNvPr id="383054" name="Text Box 78"/>
            <p:cNvSpPr txBox="1">
              <a:spLocks noChangeArrowheads="1"/>
            </p:cNvSpPr>
            <p:nvPr/>
          </p:nvSpPr>
          <p:spPr bwMode="auto">
            <a:xfrm>
              <a:off x="2699" y="1489"/>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B</a:t>
              </a:r>
            </a:p>
          </p:txBody>
        </p:sp>
        <p:sp>
          <p:nvSpPr>
            <p:cNvPr id="383055" name="Text Box 79"/>
            <p:cNvSpPr txBox="1">
              <a:spLocks noChangeArrowheads="1"/>
            </p:cNvSpPr>
            <p:nvPr/>
          </p:nvSpPr>
          <p:spPr bwMode="auto">
            <a:xfrm>
              <a:off x="2699" y="1820"/>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C</a:t>
              </a:r>
            </a:p>
          </p:txBody>
        </p:sp>
        <p:sp>
          <p:nvSpPr>
            <p:cNvPr id="383056" name="Text Box 80"/>
            <p:cNvSpPr txBox="1">
              <a:spLocks noChangeArrowheads="1"/>
            </p:cNvSpPr>
            <p:nvPr/>
          </p:nvSpPr>
          <p:spPr bwMode="auto">
            <a:xfrm>
              <a:off x="2699" y="2137"/>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D</a:t>
              </a:r>
            </a:p>
          </p:txBody>
        </p:sp>
        <p:sp>
          <p:nvSpPr>
            <p:cNvPr id="383057" name="Text Box 81"/>
            <p:cNvSpPr txBox="1">
              <a:spLocks noChangeArrowheads="1"/>
            </p:cNvSpPr>
            <p:nvPr/>
          </p:nvSpPr>
          <p:spPr bwMode="auto">
            <a:xfrm>
              <a:off x="2699" y="2455"/>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E</a:t>
              </a:r>
            </a:p>
          </p:txBody>
        </p:sp>
        <p:sp>
          <p:nvSpPr>
            <p:cNvPr id="383058" name="Text Box 82"/>
            <p:cNvSpPr txBox="1">
              <a:spLocks noChangeArrowheads="1"/>
            </p:cNvSpPr>
            <p:nvPr/>
          </p:nvSpPr>
          <p:spPr bwMode="auto">
            <a:xfrm>
              <a:off x="2721" y="2782"/>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F</a:t>
              </a:r>
            </a:p>
          </p:txBody>
        </p:sp>
        <p:sp>
          <p:nvSpPr>
            <p:cNvPr id="383059" name="Text Box 83"/>
            <p:cNvSpPr txBox="1">
              <a:spLocks noChangeArrowheads="1"/>
            </p:cNvSpPr>
            <p:nvPr/>
          </p:nvSpPr>
          <p:spPr bwMode="auto">
            <a:xfrm>
              <a:off x="2699" y="3077"/>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G</a:t>
              </a:r>
            </a:p>
          </p:txBody>
        </p:sp>
        <p:sp>
          <p:nvSpPr>
            <p:cNvPr id="383060" name="Text Box 84"/>
            <p:cNvSpPr txBox="1">
              <a:spLocks noChangeArrowheads="1"/>
            </p:cNvSpPr>
            <p:nvPr/>
          </p:nvSpPr>
          <p:spPr bwMode="auto">
            <a:xfrm>
              <a:off x="2479" y="1204"/>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itchFamily="18" charset="0"/>
                </a:rPr>
                <a:t>0</a:t>
              </a:r>
            </a:p>
          </p:txBody>
        </p:sp>
        <p:sp>
          <p:nvSpPr>
            <p:cNvPr id="383061" name="Text Box 85"/>
            <p:cNvSpPr txBox="1">
              <a:spLocks noChangeArrowheads="1"/>
            </p:cNvSpPr>
            <p:nvPr/>
          </p:nvSpPr>
          <p:spPr bwMode="auto">
            <a:xfrm>
              <a:off x="2479" y="1489"/>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itchFamily="18" charset="0"/>
                </a:rPr>
                <a:t>1</a:t>
              </a:r>
            </a:p>
          </p:txBody>
        </p:sp>
        <p:sp>
          <p:nvSpPr>
            <p:cNvPr id="383062" name="Text Box 86"/>
            <p:cNvSpPr txBox="1">
              <a:spLocks noChangeArrowheads="1"/>
            </p:cNvSpPr>
            <p:nvPr/>
          </p:nvSpPr>
          <p:spPr bwMode="auto">
            <a:xfrm>
              <a:off x="2472" y="1807"/>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itchFamily="18" charset="0"/>
                </a:rPr>
                <a:t>2</a:t>
              </a:r>
            </a:p>
          </p:txBody>
        </p:sp>
        <p:sp>
          <p:nvSpPr>
            <p:cNvPr id="383063" name="Text Box 87"/>
            <p:cNvSpPr txBox="1">
              <a:spLocks noChangeArrowheads="1"/>
            </p:cNvSpPr>
            <p:nvPr/>
          </p:nvSpPr>
          <p:spPr bwMode="auto">
            <a:xfrm>
              <a:off x="2479" y="2147"/>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itchFamily="18" charset="0"/>
                </a:rPr>
                <a:t>3</a:t>
              </a:r>
            </a:p>
          </p:txBody>
        </p:sp>
        <p:sp>
          <p:nvSpPr>
            <p:cNvPr id="383064" name="Text Box 88"/>
            <p:cNvSpPr txBox="1">
              <a:spLocks noChangeArrowheads="1"/>
            </p:cNvSpPr>
            <p:nvPr/>
          </p:nvSpPr>
          <p:spPr bwMode="auto">
            <a:xfrm>
              <a:off x="2449" y="2455"/>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itchFamily="18" charset="0"/>
                </a:rPr>
                <a:t>4</a:t>
              </a:r>
            </a:p>
          </p:txBody>
        </p:sp>
        <p:sp>
          <p:nvSpPr>
            <p:cNvPr id="383065" name="Text Box 89"/>
            <p:cNvSpPr txBox="1">
              <a:spLocks noChangeArrowheads="1"/>
            </p:cNvSpPr>
            <p:nvPr/>
          </p:nvSpPr>
          <p:spPr bwMode="auto">
            <a:xfrm>
              <a:off x="2456" y="2772"/>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itchFamily="18" charset="0"/>
                </a:rPr>
                <a:t>5</a:t>
              </a:r>
            </a:p>
          </p:txBody>
        </p:sp>
        <p:sp>
          <p:nvSpPr>
            <p:cNvPr id="383066" name="Text Box 90"/>
            <p:cNvSpPr txBox="1">
              <a:spLocks noChangeArrowheads="1"/>
            </p:cNvSpPr>
            <p:nvPr/>
          </p:nvSpPr>
          <p:spPr bwMode="auto">
            <a:xfrm>
              <a:off x="2449" y="3077"/>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itchFamily="18" charset="0"/>
                </a:rPr>
                <a:t>6</a:t>
              </a: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457200" y="457200"/>
            <a:ext cx="8229600" cy="955675"/>
          </a:xfrm>
        </p:spPr>
        <p:txBody>
          <a:bodyPr/>
          <a:lstStyle/>
          <a:p>
            <a:pPr algn="ctr"/>
            <a:r>
              <a:rPr lang="en-US" altLang="zh-CN" sz="4000" b="1">
                <a:solidFill>
                  <a:schemeClr val="tx2"/>
                </a:solidFill>
                <a:latin typeface="华文新魏" pitchFamily="2" charset="-122"/>
                <a:ea typeface="华文新魏" pitchFamily="2" charset="-122"/>
              </a:rPr>
              <a:t>4</a:t>
            </a:r>
            <a:r>
              <a:rPr lang="zh-CN" altLang="en-US" sz="4000" b="1">
                <a:solidFill>
                  <a:schemeClr val="tx2"/>
                </a:solidFill>
                <a:latin typeface="华文新魏" pitchFamily="2" charset="-122"/>
                <a:ea typeface="华文新魏" pitchFamily="2" charset="-122"/>
              </a:rPr>
              <a:t>、子女指针表示</a:t>
            </a:r>
          </a:p>
        </p:txBody>
      </p:sp>
      <p:sp>
        <p:nvSpPr>
          <p:cNvPr id="385027" name="Rectangle 3"/>
          <p:cNvSpPr>
            <a:spLocks noGrp="1" noChangeArrowheads="1"/>
          </p:cNvSpPr>
          <p:nvPr>
            <p:ph idx="1"/>
          </p:nvPr>
        </p:nvSpPr>
        <p:spPr>
          <a:xfrm>
            <a:off x="698500" y="1376363"/>
            <a:ext cx="7834313" cy="4932362"/>
          </a:xfrm>
        </p:spPr>
        <p:txBody>
          <a:bodyPr/>
          <a:lstStyle/>
          <a:p>
            <a:pPr>
              <a:lnSpc>
                <a:spcPct val="105000"/>
              </a:lnSpc>
              <a:spcBef>
                <a:spcPct val="15000"/>
              </a:spcBef>
              <a:buClr>
                <a:srgbClr val="800080"/>
              </a:buClr>
              <a:buSzPct val="50000"/>
            </a:pPr>
            <a:r>
              <a:rPr lang="zh-CN" altLang="en-US" sz="3000" b="1">
                <a:latin typeface="Times New Roman" pitchFamily="18" charset="0"/>
                <a:ea typeface="仿宋_GB2312" pitchFamily="49" charset="-122"/>
              </a:rPr>
              <a:t>一个合理的想法是在结点中存放指向每一个子女结点的指针。但由于各个结点的子女数不同，每个结点设置数目不等的指针，将很难管理。</a:t>
            </a:r>
          </a:p>
          <a:p>
            <a:pPr>
              <a:lnSpc>
                <a:spcPct val="105000"/>
              </a:lnSpc>
              <a:spcBef>
                <a:spcPct val="15000"/>
              </a:spcBef>
              <a:buClr>
                <a:srgbClr val="800080"/>
              </a:buClr>
              <a:buSzPct val="50000"/>
            </a:pPr>
            <a:r>
              <a:rPr lang="zh-CN" altLang="en-US" sz="3000" b="1">
                <a:latin typeface="Times New Roman" pitchFamily="18" charset="0"/>
                <a:ea typeface="仿宋_GB2312" pitchFamily="49" charset="-122"/>
              </a:rPr>
              <a:t>为此，设置等长的结点，每个结点包含的指针个数相等，等于树的度（</a:t>
            </a:r>
            <a:r>
              <a:rPr lang="en-US" altLang="zh-CN" sz="3000" b="1">
                <a:latin typeface="Times New Roman" pitchFamily="18" charset="0"/>
                <a:ea typeface="仿宋_GB2312" pitchFamily="49" charset="-122"/>
              </a:rPr>
              <a:t>degree</a:t>
            </a:r>
            <a:r>
              <a:rPr lang="zh-CN" altLang="en-US" sz="3000" b="1">
                <a:latin typeface="Times New Roman" pitchFamily="18" charset="0"/>
                <a:ea typeface="仿宋_GB2312" pitchFamily="49" charset="-122"/>
              </a:rPr>
              <a:t>）。</a:t>
            </a:r>
          </a:p>
          <a:p>
            <a:pPr>
              <a:lnSpc>
                <a:spcPct val="105000"/>
              </a:lnSpc>
              <a:spcBef>
                <a:spcPct val="15000"/>
              </a:spcBef>
              <a:buClr>
                <a:srgbClr val="800080"/>
              </a:buClr>
              <a:buSzPct val="50000"/>
            </a:pPr>
            <a:r>
              <a:rPr lang="zh-CN" altLang="en-US" sz="3000" b="1">
                <a:latin typeface="Times New Roman" pitchFamily="18" charset="0"/>
                <a:ea typeface="仿宋_GB2312" pitchFamily="49" charset="-122"/>
              </a:rPr>
              <a:t>这保证结点有足够的指针指向它的所有子女结点。但可能产生很多空闲指针，造成存储浪费。</a:t>
            </a:r>
          </a:p>
        </p:txBody>
      </p:sp>
      <p:sp>
        <p:nvSpPr>
          <p:cNvPr id="5" name="灯片编号占位符 4"/>
          <p:cNvSpPr>
            <a:spLocks noGrp="1"/>
          </p:cNvSpPr>
          <p:nvPr>
            <p:ph type="sldNum" sz="quarter" idx="12"/>
          </p:nvPr>
        </p:nvSpPr>
        <p:spPr/>
        <p:txBody>
          <a:bodyPr/>
          <a:lstStyle/>
          <a:p>
            <a:fld id="{42DCB369-B0C6-4722-8536-94BEA1BD1FE3}" type="slidenum">
              <a:rPr lang="en-US" altLang="zh-CN"/>
              <a:pPr/>
              <a:t>107</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灯片编号占位符 2"/>
          <p:cNvSpPr>
            <a:spLocks noGrp="1"/>
          </p:cNvSpPr>
          <p:nvPr>
            <p:ph type="sldNum" sz="quarter" idx="12"/>
          </p:nvPr>
        </p:nvSpPr>
        <p:spPr/>
        <p:txBody>
          <a:bodyPr/>
          <a:lstStyle/>
          <a:p>
            <a:fld id="{EDEE8708-122F-47B0-8A83-7635E463401B}" type="slidenum">
              <a:rPr lang="en-US" altLang="zh-CN"/>
              <a:pPr/>
              <a:t>108</a:t>
            </a:fld>
            <a:endParaRPr lang="en-US" altLang="zh-CN"/>
          </a:p>
        </p:txBody>
      </p:sp>
      <p:sp>
        <p:nvSpPr>
          <p:cNvPr id="249878" name="Text Box 22"/>
          <p:cNvSpPr txBox="1">
            <a:spLocks noChangeArrowheads="1"/>
          </p:cNvSpPr>
          <p:nvPr/>
        </p:nvSpPr>
        <p:spPr bwMode="auto">
          <a:xfrm>
            <a:off x="1066800" y="4267200"/>
            <a:ext cx="708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000099"/>
                </a:solidFill>
                <a:latin typeface="Times New Roman" pitchFamily="18" charset="0"/>
                <a:ea typeface="隶书" pitchFamily="49" charset="-122"/>
              </a:rPr>
              <a:t>等数量的链域</a:t>
            </a:r>
            <a:endParaRPr kumimoji="1" lang="zh-CN" altLang="en-US" sz="2100">
              <a:latin typeface="Times New Roman" pitchFamily="18" charset="0"/>
            </a:endParaRPr>
          </a:p>
        </p:txBody>
      </p:sp>
      <p:grpSp>
        <p:nvGrpSpPr>
          <p:cNvPr id="249939" name="Group 83"/>
          <p:cNvGrpSpPr>
            <a:grpSpLocks/>
          </p:cNvGrpSpPr>
          <p:nvPr/>
        </p:nvGrpSpPr>
        <p:grpSpPr bwMode="auto">
          <a:xfrm>
            <a:off x="863600" y="549275"/>
            <a:ext cx="7778750" cy="4922838"/>
            <a:chOff x="538" y="355"/>
            <a:chExt cx="4900" cy="3101"/>
          </a:xfrm>
        </p:grpSpPr>
        <p:sp>
          <p:nvSpPr>
            <p:cNvPr id="249858" name="Line 2"/>
            <p:cNvSpPr>
              <a:spLocks noChangeShapeType="1"/>
            </p:cNvSpPr>
            <p:nvPr/>
          </p:nvSpPr>
          <p:spPr bwMode="auto">
            <a:xfrm>
              <a:off x="1738" y="1536"/>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59" name="Line 3"/>
            <p:cNvSpPr>
              <a:spLocks noChangeShapeType="1"/>
            </p:cNvSpPr>
            <p:nvPr/>
          </p:nvSpPr>
          <p:spPr bwMode="auto">
            <a:xfrm>
              <a:off x="1402" y="1008"/>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60" name="Line 4"/>
            <p:cNvSpPr>
              <a:spLocks noChangeShapeType="1"/>
            </p:cNvSpPr>
            <p:nvPr/>
          </p:nvSpPr>
          <p:spPr bwMode="auto">
            <a:xfrm>
              <a:off x="922" y="1536"/>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61" name="Line 5"/>
            <p:cNvSpPr>
              <a:spLocks noChangeShapeType="1"/>
            </p:cNvSpPr>
            <p:nvPr/>
          </p:nvSpPr>
          <p:spPr bwMode="auto">
            <a:xfrm flipH="1">
              <a:off x="682" y="1536"/>
              <a:ext cx="144"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62" name="Line 6"/>
            <p:cNvSpPr>
              <a:spLocks noChangeShapeType="1"/>
            </p:cNvSpPr>
            <p:nvPr/>
          </p:nvSpPr>
          <p:spPr bwMode="auto">
            <a:xfrm flipH="1">
              <a:off x="922" y="1056"/>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63" name="Line 7"/>
            <p:cNvSpPr>
              <a:spLocks noChangeShapeType="1"/>
            </p:cNvSpPr>
            <p:nvPr/>
          </p:nvSpPr>
          <p:spPr bwMode="auto">
            <a:xfrm>
              <a:off x="1306" y="1056"/>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64" name="Oval 8"/>
            <p:cNvSpPr>
              <a:spLocks noChangeArrowheads="1"/>
            </p:cNvSpPr>
            <p:nvPr/>
          </p:nvSpPr>
          <p:spPr bwMode="auto">
            <a:xfrm>
              <a:off x="1162" y="81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9865" name="Oval 9"/>
            <p:cNvSpPr>
              <a:spLocks noChangeArrowheads="1"/>
            </p:cNvSpPr>
            <p:nvPr/>
          </p:nvSpPr>
          <p:spPr bwMode="auto">
            <a:xfrm>
              <a:off x="1162" y="129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9866" name="Oval 10"/>
            <p:cNvSpPr>
              <a:spLocks noChangeArrowheads="1"/>
            </p:cNvSpPr>
            <p:nvPr/>
          </p:nvSpPr>
          <p:spPr bwMode="auto">
            <a:xfrm>
              <a:off x="922" y="177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9867" name="Oval 11"/>
            <p:cNvSpPr>
              <a:spLocks noChangeArrowheads="1"/>
            </p:cNvSpPr>
            <p:nvPr/>
          </p:nvSpPr>
          <p:spPr bwMode="auto">
            <a:xfrm>
              <a:off x="538" y="177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9868" name="Oval 12"/>
            <p:cNvSpPr>
              <a:spLocks noChangeArrowheads="1"/>
            </p:cNvSpPr>
            <p:nvPr/>
          </p:nvSpPr>
          <p:spPr bwMode="auto">
            <a:xfrm>
              <a:off x="730" y="129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9869" name="Oval 13"/>
            <p:cNvSpPr>
              <a:spLocks noChangeArrowheads="1"/>
            </p:cNvSpPr>
            <p:nvPr/>
          </p:nvSpPr>
          <p:spPr bwMode="auto">
            <a:xfrm>
              <a:off x="1594" y="129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9870" name="Oval 14"/>
            <p:cNvSpPr>
              <a:spLocks noChangeArrowheads="1"/>
            </p:cNvSpPr>
            <p:nvPr/>
          </p:nvSpPr>
          <p:spPr bwMode="auto">
            <a:xfrm>
              <a:off x="1594" y="177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9871" name="Text Box 15"/>
            <p:cNvSpPr txBox="1">
              <a:spLocks noChangeArrowheads="1"/>
            </p:cNvSpPr>
            <p:nvPr/>
          </p:nvSpPr>
          <p:spPr bwMode="auto">
            <a:xfrm>
              <a:off x="1172" y="77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249872" name="Text Box 16"/>
            <p:cNvSpPr txBox="1">
              <a:spLocks noChangeArrowheads="1"/>
            </p:cNvSpPr>
            <p:nvPr/>
          </p:nvSpPr>
          <p:spPr bwMode="auto">
            <a:xfrm>
              <a:off x="746" y="125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249873" name="Text Box 17"/>
            <p:cNvSpPr txBox="1">
              <a:spLocks noChangeArrowheads="1"/>
            </p:cNvSpPr>
            <p:nvPr/>
          </p:nvSpPr>
          <p:spPr bwMode="auto">
            <a:xfrm>
              <a:off x="1172" y="125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249874" name="Text Box 18"/>
            <p:cNvSpPr txBox="1">
              <a:spLocks noChangeArrowheads="1"/>
            </p:cNvSpPr>
            <p:nvPr/>
          </p:nvSpPr>
          <p:spPr bwMode="auto">
            <a:xfrm>
              <a:off x="1610" y="125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249875" name="Text Box 19"/>
            <p:cNvSpPr txBox="1">
              <a:spLocks noChangeArrowheads="1"/>
            </p:cNvSpPr>
            <p:nvPr/>
          </p:nvSpPr>
          <p:spPr bwMode="auto">
            <a:xfrm>
              <a:off x="554" y="1752"/>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249876" name="Text Box 20"/>
            <p:cNvSpPr txBox="1">
              <a:spLocks noChangeArrowheads="1"/>
            </p:cNvSpPr>
            <p:nvPr/>
          </p:nvSpPr>
          <p:spPr bwMode="auto">
            <a:xfrm>
              <a:off x="944" y="1752"/>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249877" name="Text Box 21"/>
            <p:cNvSpPr txBox="1">
              <a:spLocks noChangeArrowheads="1"/>
            </p:cNvSpPr>
            <p:nvPr/>
          </p:nvSpPr>
          <p:spPr bwMode="auto">
            <a:xfrm>
              <a:off x="1598" y="1737"/>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sp>
          <p:nvSpPr>
            <p:cNvPr id="249879" name="Rectangle 23"/>
            <p:cNvSpPr>
              <a:spLocks noChangeArrowheads="1"/>
            </p:cNvSpPr>
            <p:nvPr/>
          </p:nvSpPr>
          <p:spPr bwMode="auto">
            <a:xfrm>
              <a:off x="696" y="3120"/>
              <a:ext cx="4440"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p>
              <a:r>
                <a:rPr kumimoji="1" lang="en-US" altLang="zh-CN" sz="2800" b="1" i="1">
                  <a:latin typeface="Times New Roman" pitchFamily="18" charset="0"/>
                  <a:ea typeface="黑体" pitchFamily="2" charset="-122"/>
                </a:rPr>
                <a:t> </a:t>
              </a:r>
              <a:r>
                <a:rPr kumimoji="1" lang="en-US" altLang="zh-CN" sz="2800" b="1">
                  <a:latin typeface="Times New Roman" pitchFamily="18" charset="0"/>
                  <a:ea typeface="黑体" pitchFamily="2" charset="-122"/>
                </a:rPr>
                <a:t>data </a:t>
              </a:r>
            </a:p>
          </p:txBody>
        </p:sp>
        <p:sp>
          <p:nvSpPr>
            <p:cNvPr id="249880" name="Text Box 24"/>
            <p:cNvSpPr txBox="1">
              <a:spLocks noChangeArrowheads="1"/>
            </p:cNvSpPr>
            <p:nvPr/>
          </p:nvSpPr>
          <p:spPr bwMode="auto">
            <a:xfrm>
              <a:off x="1382" y="3129"/>
              <a:ext cx="6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itchFamily="18" charset="0"/>
                  <a:ea typeface="黑体" pitchFamily="2" charset="-122"/>
                </a:rPr>
                <a:t>child</a:t>
              </a:r>
              <a:r>
                <a:rPr kumimoji="1" lang="en-US" altLang="zh-CN" sz="2800" b="1" baseline="-25000">
                  <a:latin typeface="Times New Roman" pitchFamily="18" charset="0"/>
                  <a:ea typeface="黑体" pitchFamily="2" charset="-122"/>
                </a:rPr>
                <a:t>1</a:t>
              </a:r>
              <a:endParaRPr kumimoji="1" lang="en-US" altLang="zh-CN" sz="2400">
                <a:ea typeface="黑体" pitchFamily="2" charset="-122"/>
              </a:endParaRPr>
            </a:p>
          </p:txBody>
        </p:sp>
        <p:sp>
          <p:nvSpPr>
            <p:cNvPr id="249881" name="Line 25"/>
            <p:cNvSpPr>
              <a:spLocks noChangeShapeType="1"/>
            </p:cNvSpPr>
            <p:nvPr/>
          </p:nvSpPr>
          <p:spPr bwMode="auto">
            <a:xfrm>
              <a:off x="1344"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82" name="Line 26"/>
            <p:cNvSpPr>
              <a:spLocks noChangeShapeType="1"/>
            </p:cNvSpPr>
            <p:nvPr/>
          </p:nvSpPr>
          <p:spPr bwMode="auto">
            <a:xfrm>
              <a:off x="2064"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83" name="Line 27"/>
            <p:cNvSpPr>
              <a:spLocks noChangeShapeType="1"/>
            </p:cNvSpPr>
            <p:nvPr/>
          </p:nvSpPr>
          <p:spPr bwMode="auto">
            <a:xfrm>
              <a:off x="4368"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84" name="Text Box 28"/>
            <p:cNvSpPr txBox="1">
              <a:spLocks noChangeArrowheads="1"/>
            </p:cNvSpPr>
            <p:nvPr/>
          </p:nvSpPr>
          <p:spPr bwMode="auto">
            <a:xfrm>
              <a:off x="2112" y="3129"/>
              <a:ext cx="6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黑体" pitchFamily="2" charset="-122"/>
                </a:rPr>
                <a:t>child</a:t>
              </a:r>
              <a:r>
                <a:rPr kumimoji="1" lang="en-US" altLang="zh-CN" sz="2800" b="1" baseline="-25000">
                  <a:latin typeface="Times New Roman" pitchFamily="18" charset="0"/>
                  <a:ea typeface="黑体" pitchFamily="2" charset="-122"/>
                </a:rPr>
                <a:t>2</a:t>
              </a:r>
              <a:endParaRPr kumimoji="1" lang="en-US" altLang="zh-CN" sz="2400">
                <a:ea typeface="黑体" pitchFamily="2" charset="-122"/>
              </a:endParaRPr>
            </a:p>
          </p:txBody>
        </p:sp>
        <p:sp>
          <p:nvSpPr>
            <p:cNvPr id="249885" name="Text Box 29"/>
            <p:cNvSpPr txBox="1">
              <a:spLocks noChangeArrowheads="1"/>
            </p:cNvSpPr>
            <p:nvPr/>
          </p:nvSpPr>
          <p:spPr bwMode="auto">
            <a:xfrm>
              <a:off x="2832" y="3129"/>
              <a:ext cx="6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黑体" pitchFamily="2" charset="-122"/>
                </a:rPr>
                <a:t>child</a:t>
              </a:r>
              <a:r>
                <a:rPr kumimoji="1" lang="en-US" altLang="zh-CN" sz="2800" b="1" baseline="-25000">
                  <a:latin typeface="Times New Roman" pitchFamily="18" charset="0"/>
                  <a:ea typeface="黑体" pitchFamily="2" charset="-122"/>
                </a:rPr>
                <a:t>3</a:t>
              </a:r>
              <a:endParaRPr kumimoji="1" lang="en-US" altLang="zh-CN" sz="2400">
                <a:ea typeface="黑体" pitchFamily="2" charset="-122"/>
              </a:endParaRPr>
            </a:p>
          </p:txBody>
        </p:sp>
        <p:sp>
          <p:nvSpPr>
            <p:cNvPr id="249886" name="Line 30"/>
            <p:cNvSpPr>
              <a:spLocks noChangeShapeType="1"/>
            </p:cNvSpPr>
            <p:nvPr/>
          </p:nvSpPr>
          <p:spPr bwMode="auto">
            <a:xfrm>
              <a:off x="3744" y="3312"/>
              <a:ext cx="480" cy="0"/>
            </a:xfrm>
            <a:prstGeom prst="line">
              <a:avLst/>
            </a:prstGeom>
            <a:noFill/>
            <a:ln w="762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87" name="Text Box 31"/>
            <p:cNvSpPr txBox="1">
              <a:spLocks noChangeArrowheads="1"/>
            </p:cNvSpPr>
            <p:nvPr/>
          </p:nvSpPr>
          <p:spPr bwMode="auto">
            <a:xfrm>
              <a:off x="4416" y="3129"/>
              <a:ext cx="6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黑体" pitchFamily="2" charset="-122"/>
                </a:rPr>
                <a:t>child</a:t>
              </a:r>
              <a:r>
                <a:rPr kumimoji="1" lang="en-US" altLang="zh-CN" sz="2800" b="1" i="1" baseline="-25000">
                  <a:latin typeface="Times New Roman" pitchFamily="18" charset="0"/>
                  <a:ea typeface="黑体" pitchFamily="2" charset="-122"/>
                </a:rPr>
                <a:t>d</a:t>
              </a:r>
              <a:endParaRPr kumimoji="1" lang="en-US" altLang="zh-CN" sz="2400">
                <a:ea typeface="黑体" pitchFamily="2" charset="-122"/>
              </a:endParaRPr>
            </a:p>
          </p:txBody>
        </p:sp>
        <p:sp>
          <p:nvSpPr>
            <p:cNvPr id="249888" name="Line 32"/>
            <p:cNvSpPr>
              <a:spLocks noChangeShapeType="1"/>
            </p:cNvSpPr>
            <p:nvPr/>
          </p:nvSpPr>
          <p:spPr bwMode="auto">
            <a:xfrm>
              <a:off x="2784"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89" name="Line 33"/>
            <p:cNvSpPr>
              <a:spLocks noChangeShapeType="1"/>
            </p:cNvSpPr>
            <p:nvPr/>
          </p:nvSpPr>
          <p:spPr bwMode="auto">
            <a:xfrm>
              <a:off x="3552"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90" name="Rectangle 34"/>
            <p:cNvSpPr>
              <a:spLocks noChangeArrowheads="1"/>
            </p:cNvSpPr>
            <p:nvPr/>
          </p:nvSpPr>
          <p:spPr bwMode="auto">
            <a:xfrm>
              <a:off x="3264" y="595"/>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49891" name="Line 35"/>
            <p:cNvSpPr>
              <a:spLocks noChangeShapeType="1"/>
            </p:cNvSpPr>
            <p:nvPr/>
          </p:nvSpPr>
          <p:spPr bwMode="auto">
            <a:xfrm>
              <a:off x="3792" y="595"/>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92" name="Line 36"/>
            <p:cNvSpPr>
              <a:spLocks noChangeShapeType="1"/>
            </p:cNvSpPr>
            <p:nvPr/>
          </p:nvSpPr>
          <p:spPr bwMode="auto">
            <a:xfrm>
              <a:off x="3552" y="595"/>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93" name="Line 37"/>
            <p:cNvSpPr>
              <a:spLocks noChangeShapeType="1"/>
            </p:cNvSpPr>
            <p:nvPr/>
          </p:nvSpPr>
          <p:spPr bwMode="auto">
            <a:xfrm>
              <a:off x="4032" y="595"/>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94" name="Rectangle 38"/>
            <p:cNvSpPr>
              <a:spLocks noChangeArrowheads="1"/>
            </p:cNvSpPr>
            <p:nvPr/>
          </p:nvSpPr>
          <p:spPr bwMode="auto">
            <a:xfrm>
              <a:off x="4416" y="136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49895" name="Line 39"/>
            <p:cNvSpPr>
              <a:spLocks noChangeShapeType="1"/>
            </p:cNvSpPr>
            <p:nvPr/>
          </p:nvSpPr>
          <p:spPr bwMode="auto">
            <a:xfrm>
              <a:off x="4704"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96" name="Line 40"/>
            <p:cNvSpPr>
              <a:spLocks noChangeShapeType="1"/>
            </p:cNvSpPr>
            <p:nvPr/>
          </p:nvSpPr>
          <p:spPr bwMode="auto">
            <a:xfrm>
              <a:off x="5184"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97" name="Rectangle 41"/>
            <p:cNvSpPr>
              <a:spLocks noChangeArrowheads="1"/>
            </p:cNvSpPr>
            <p:nvPr/>
          </p:nvSpPr>
          <p:spPr bwMode="auto">
            <a:xfrm>
              <a:off x="4416" y="208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49898" name="Line 42"/>
            <p:cNvSpPr>
              <a:spLocks noChangeShapeType="1"/>
            </p:cNvSpPr>
            <p:nvPr/>
          </p:nvSpPr>
          <p:spPr bwMode="auto">
            <a:xfrm>
              <a:off x="470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99" name="Line 43"/>
            <p:cNvSpPr>
              <a:spLocks noChangeShapeType="1"/>
            </p:cNvSpPr>
            <p:nvPr/>
          </p:nvSpPr>
          <p:spPr bwMode="auto">
            <a:xfrm>
              <a:off x="518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0" name="Line 44"/>
            <p:cNvSpPr>
              <a:spLocks noChangeShapeType="1"/>
            </p:cNvSpPr>
            <p:nvPr/>
          </p:nvSpPr>
          <p:spPr bwMode="auto">
            <a:xfrm>
              <a:off x="4944"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1" name="Line 45"/>
            <p:cNvSpPr>
              <a:spLocks noChangeShapeType="1"/>
            </p:cNvSpPr>
            <p:nvPr/>
          </p:nvSpPr>
          <p:spPr bwMode="auto">
            <a:xfrm>
              <a:off x="494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2" name="Rectangle 46"/>
            <p:cNvSpPr>
              <a:spLocks noChangeArrowheads="1"/>
            </p:cNvSpPr>
            <p:nvPr/>
          </p:nvSpPr>
          <p:spPr bwMode="auto">
            <a:xfrm>
              <a:off x="3264" y="136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49903" name="Line 47"/>
            <p:cNvSpPr>
              <a:spLocks noChangeShapeType="1"/>
            </p:cNvSpPr>
            <p:nvPr/>
          </p:nvSpPr>
          <p:spPr bwMode="auto">
            <a:xfrm>
              <a:off x="3792"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4" name="Line 48"/>
            <p:cNvSpPr>
              <a:spLocks noChangeShapeType="1"/>
            </p:cNvSpPr>
            <p:nvPr/>
          </p:nvSpPr>
          <p:spPr bwMode="auto">
            <a:xfrm>
              <a:off x="3552"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5" name="Line 49"/>
            <p:cNvSpPr>
              <a:spLocks noChangeShapeType="1"/>
            </p:cNvSpPr>
            <p:nvPr/>
          </p:nvSpPr>
          <p:spPr bwMode="auto">
            <a:xfrm>
              <a:off x="4032"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6" name="Rectangle 50"/>
            <p:cNvSpPr>
              <a:spLocks noChangeArrowheads="1"/>
            </p:cNvSpPr>
            <p:nvPr/>
          </p:nvSpPr>
          <p:spPr bwMode="auto">
            <a:xfrm>
              <a:off x="2112" y="136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49907" name="Line 51"/>
            <p:cNvSpPr>
              <a:spLocks noChangeShapeType="1"/>
            </p:cNvSpPr>
            <p:nvPr/>
          </p:nvSpPr>
          <p:spPr bwMode="auto">
            <a:xfrm>
              <a:off x="2640"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8" name="Line 52"/>
            <p:cNvSpPr>
              <a:spLocks noChangeShapeType="1"/>
            </p:cNvSpPr>
            <p:nvPr/>
          </p:nvSpPr>
          <p:spPr bwMode="auto">
            <a:xfrm>
              <a:off x="2400"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9" name="Line 53"/>
            <p:cNvSpPr>
              <a:spLocks noChangeShapeType="1"/>
            </p:cNvSpPr>
            <p:nvPr/>
          </p:nvSpPr>
          <p:spPr bwMode="auto">
            <a:xfrm>
              <a:off x="2880"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10" name="Rectangle 54"/>
            <p:cNvSpPr>
              <a:spLocks noChangeArrowheads="1"/>
            </p:cNvSpPr>
            <p:nvPr/>
          </p:nvSpPr>
          <p:spPr bwMode="auto">
            <a:xfrm>
              <a:off x="3168" y="208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49911" name="Line 55"/>
            <p:cNvSpPr>
              <a:spLocks noChangeShapeType="1"/>
            </p:cNvSpPr>
            <p:nvPr/>
          </p:nvSpPr>
          <p:spPr bwMode="auto">
            <a:xfrm>
              <a:off x="3696"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12" name="Line 56"/>
            <p:cNvSpPr>
              <a:spLocks noChangeShapeType="1"/>
            </p:cNvSpPr>
            <p:nvPr/>
          </p:nvSpPr>
          <p:spPr bwMode="auto">
            <a:xfrm>
              <a:off x="3456"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13" name="Line 57"/>
            <p:cNvSpPr>
              <a:spLocks noChangeShapeType="1"/>
            </p:cNvSpPr>
            <p:nvPr/>
          </p:nvSpPr>
          <p:spPr bwMode="auto">
            <a:xfrm>
              <a:off x="3936"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14" name="Rectangle 58"/>
            <p:cNvSpPr>
              <a:spLocks noChangeArrowheads="1"/>
            </p:cNvSpPr>
            <p:nvPr/>
          </p:nvSpPr>
          <p:spPr bwMode="auto">
            <a:xfrm>
              <a:off x="2016" y="208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49915" name="Line 59"/>
            <p:cNvSpPr>
              <a:spLocks noChangeShapeType="1"/>
            </p:cNvSpPr>
            <p:nvPr/>
          </p:nvSpPr>
          <p:spPr bwMode="auto">
            <a:xfrm>
              <a:off x="254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16" name="Line 60"/>
            <p:cNvSpPr>
              <a:spLocks noChangeShapeType="1"/>
            </p:cNvSpPr>
            <p:nvPr/>
          </p:nvSpPr>
          <p:spPr bwMode="auto">
            <a:xfrm>
              <a:off x="230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17" name="Line 61"/>
            <p:cNvSpPr>
              <a:spLocks noChangeShapeType="1"/>
            </p:cNvSpPr>
            <p:nvPr/>
          </p:nvSpPr>
          <p:spPr bwMode="auto">
            <a:xfrm>
              <a:off x="278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18" name="Text Box 62"/>
            <p:cNvSpPr txBox="1">
              <a:spLocks noChangeArrowheads="1"/>
            </p:cNvSpPr>
            <p:nvPr/>
          </p:nvSpPr>
          <p:spPr bwMode="auto">
            <a:xfrm>
              <a:off x="3274" y="556"/>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249919" name="Text Box 63"/>
            <p:cNvSpPr txBox="1">
              <a:spLocks noChangeArrowheads="1"/>
            </p:cNvSpPr>
            <p:nvPr/>
          </p:nvSpPr>
          <p:spPr bwMode="auto">
            <a:xfrm>
              <a:off x="2112" y="1324"/>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249920" name="Text Box 64"/>
            <p:cNvSpPr txBox="1">
              <a:spLocks noChangeArrowheads="1"/>
            </p:cNvSpPr>
            <p:nvPr/>
          </p:nvSpPr>
          <p:spPr bwMode="auto">
            <a:xfrm>
              <a:off x="3274" y="1324"/>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249921" name="Text Box 65"/>
            <p:cNvSpPr txBox="1">
              <a:spLocks noChangeArrowheads="1"/>
            </p:cNvSpPr>
            <p:nvPr/>
          </p:nvSpPr>
          <p:spPr bwMode="auto">
            <a:xfrm>
              <a:off x="4426" y="1324"/>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249922" name="Text Box 66"/>
            <p:cNvSpPr txBox="1">
              <a:spLocks noChangeArrowheads="1"/>
            </p:cNvSpPr>
            <p:nvPr/>
          </p:nvSpPr>
          <p:spPr bwMode="auto">
            <a:xfrm>
              <a:off x="2026" y="2044"/>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249923" name="Text Box 67"/>
            <p:cNvSpPr txBox="1">
              <a:spLocks noChangeArrowheads="1"/>
            </p:cNvSpPr>
            <p:nvPr/>
          </p:nvSpPr>
          <p:spPr bwMode="auto">
            <a:xfrm>
              <a:off x="3168" y="2044"/>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249924" name="Text Box 68"/>
            <p:cNvSpPr txBox="1">
              <a:spLocks noChangeArrowheads="1"/>
            </p:cNvSpPr>
            <p:nvPr/>
          </p:nvSpPr>
          <p:spPr bwMode="auto">
            <a:xfrm>
              <a:off x="4414" y="2044"/>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sp>
          <p:nvSpPr>
            <p:cNvPr id="249925" name="Line 69"/>
            <p:cNvSpPr>
              <a:spLocks noChangeShapeType="1"/>
            </p:cNvSpPr>
            <p:nvPr/>
          </p:nvSpPr>
          <p:spPr bwMode="auto">
            <a:xfrm flipH="1">
              <a:off x="2208" y="1507"/>
              <a:ext cx="336" cy="576"/>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26" name="Line 70"/>
            <p:cNvSpPr>
              <a:spLocks noChangeShapeType="1"/>
            </p:cNvSpPr>
            <p:nvPr/>
          </p:nvSpPr>
          <p:spPr bwMode="auto">
            <a:xfrm>
              <a:off x="2784" y="1507"/>
              <a:ext cx="528" cy="576"/>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27" name="Line 71"/>
            <p:cNvSpPr>
              <a:spLocks noChangeShapeType="1"/>
            </p:cNvSpPr>
            <p:nvPr/>
          </p:nvSpPr>
          <p:spPr bwMode="auto">
            <a:xfrm flipH="1">
              <a:off x="4608" y="1507"/>
              <a:ext cx="240" cy="576"/>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28" name="Line 72"/>
            <p:cNvSpPr>
              <a:spLocks noChangeShapeType="1"/>
            </p:cNvSpPr>
            <p:nvPr/>
          </p:nvSpPr>
          <p:spPr bwMode="auto">
            <a:xfrm flipH="1">
              <a:off x="2352" y="739"/>
              <a:ext cx="1344" cy="624"/>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29" name="Line 73"/>
            <p:cNvSpPr>
              <a:spLocks noChangeShapeType="1"/>
            </p:cNvSpPr>
            <p:nvPr/>
          </p:nvSpPr>
          <p:spPr bwMode="auto">
            <a:xfrm flipH="1">
              <a:off x="3408" y="739"/>
              <a:ext cx="528" cy="624"/>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30" name="Line 74"/>
            <p:cNvSpPr>
              <a:spLocks noChangeShapeType="1"/>
            </p:cNvSpPr>
            <p:nvPr/>
          </p:nvSpPr>
          <p:spPr bwMode="auto">
            <a:xfrm>
              <a:off x="4128" y="739"/>
              <a:ext cx="432" cy="624"/>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31" name="Line 75"/>
            <p:cNvSpPr>
              <a:spLocks noChangeShapeType="1"/>
            </p:cNvSpPr>
            <p:nvPr/>
          </p:nvSpPr>
          <p:spPr bwMode="auto">
            <a:xfrm flipH="1">
              <a:off x="3504" y="355"/>
              <a:ext cx="192" cy="24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32" name="Text Box 76"/>
            <p:cNvSpPr txBox="1">
              <a:spLocks noChangeArrowheads="1"/>
            </p:cNvSpPr>
            <p:nvPr/>
          </p:nvSpPr>
          <p:spPr bwMode="auto">
            <a:xfrm>
              <a:off x="3516" y="1248"/>
              <a:ext cx="78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tx2"/>
                  </a:solidFill>
                  <a:latin typeface="Times New Roman" pitchFamily="18" charset="0"/>
                  <a:sym typeface="Symbol" pitchFamily="18" charset="2"/>
                </a:rPr>
                <a:t>  </a:t>
              </a:r>
              <a:endParaRPr kumimoji="1" lang="en-US" altLang="zh-CN" sz="3200" b="1">
                <a:solidFill>
                  <a:schemeClr val="tx2"/>
                </a:solidFill>
                <a:latin typeface="Times New Roman" pitchFamily="18" charset="0"/>
                <a:sym typeface="Symbol" pitchFamily="18" charset="2"/>
              </a:endParaRPr>
            </a:p>
          </p:txBody>
        </p:sp>
        <p:sp>
          <p:nvSpPr>
            <p:cNvPr id="249933" name="Text Box 77"/>
            <p:cNvSpPr txBox="1">
              <a:spLocks noChangeArrowheads="1"/>
            </p:cNvSpPr>
            <p:nvPr/>
          </p:nvSpPr>
          <p:spPr bwMode="auto">
            <a:xfrm>
              <a:off x="3408" y="1967"/>
              <a:ext cx="78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tx2"/>
                  </a:solidFill>
                  <a:latin typeface="Times New Roman" pitchFamily="18" charset="0"/>
                  <a:sym typeface="Symbol" pitchFamily="18" charset="2"/>
                </a:rPr>
                <a:t>  </a:t>
              </a:r>
              <a:endParaRPr kumimoji="1" lang="en-US" altLang="zh-CN" sz="3200" b="1">
                <a:solidFill>
                  <a:schemeClr val="tx2"/>
                </a:solidFill>
                <a:latin typeface="Times New Roman" pitchFamily="18" charset="0"/>
                <a:sym typeface="Symbol" pitchFamily="18" charset="2"/>
              </a:endParaRPr>
            </a:p>
          </p:txBody>
        </p:sp>
        <p:sp>
          <p:nvSpPr>
            <p:cNvPr id="249934" name="Text Box 78"/>
            <p:cNvSpPr txBox="1">
              <a:spLocks noChangeArrowheads="1"/>
            </p:cNvSpPr>
            <p:nvPr/>
          </p:nvSpPr>
          <p:spPr bwMode="auto">
            <a:xfrm>
              <a:off x="2256" y="1967"/>
              <a:ext cx="78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tx2"/>
                  </a:solidFill>
                  <a:latin typeface="Times New Roman" pitchFamily="18" charset="0"/>
                  <a:sym typeface="Symbol" pitchFamily="18" charset="2"/>
                </a:rPr>
                <a:t>  </a:t>
              </a:r>
              <a:endParaRPr kumimoji="1" lang="en-US" altLang="zh-CN" sz="3200" b="1">
                <a:solidFill>
                  <a:schemeClr val="tx2"/>
                </a:solidFill>
                <a:latin typeface="Times New Roman" pitchFamily="18" charset="0"/>
                <a:sym typeface="Symbol" pitchFamily="18" charset="2"/>
              </a:endParaRPr>
            </a:p>
          </p:txBody>
        </p:sp>
        <p:sp>
          <p:nvSpPr>
            <p:cNvPr id="249935" name="Text Box 79"/>
            <p:cNvSpPr txBox="1">
              <a:spLocks noChangeArrowheads="1"/>
            </p:cNvSpPr>
            <p:nvPr/>
          </p:nvSpPr>
          <p:spPr bwMode="auto">
            <a:xfrm>
              <a:off x="4656" y="1967"/>
              <a:ext cx="78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tx2"/>
                  </a:solidFill>
                  <a:latin typeface="Times New Roman" pitchFamily="18" charset="0"/>
                  <a:sym typeface="Symbol" pitchFamily="18" charset="2"/>
                </a:rPr>
                <a:t>  </a:t>
              </a:r>
              <a:endParaRPr kumimoji="1" lang="en-US" altLang="zh-CN" sz="3200" b="1">
                <a:solidFill>
                  <a:schemeClr val="tx2"/>
                </a:solidFill>
                <a:latin typeface="Times New Roman" pitchFamily="18" charset="0"/>
                <a:sym typeface="Symbol" pitchFamily="18" charset="2"/>
              </a:endParaRPr>
            </a:p>
          </p:txBody>
        </p:sp>
        <p:sp>
          <p:nvSpPr>
            <p:cNvPr id="249936" name="Text Box 80"/>
            <p:cNvSpPr txBox="1">
              <a:spLocks noChangeArrowheads="1"/>
            </p:cNvSpPr>
            <p:nvPr/>
          </p:nvSpPr>
          <p:spPr bwMode="auto">
            <a:xfrm>
              <a:off x="4896" y="1267"/>
              <a:ext cx="536"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tx2"/>
                  </a:solidFill>
                  <a:latin typeface="Times New Roman" pitchFamily="18" charset="0"/>
                  <a:sym typeface="Symbol" pitchFamily="18" charset="2"/>
                </a:rPr>
                <a:t> </a:t>
              </a:r>
              <a:endParaRPr kumimoji="1" lang="en-US" altLang="zh-CN" sz="3200" b="1">
                <a:solidFill>
                  <a:schemeClr val="tx2"/>
                </a:solidFill>
                <a:latin typeface="Times New Roman" pitchFamily="18" charset="0"/>
                <a:sym typeface="Symbol" pitchFamily="18" charset="2"/>
              </a:endParaRPr>
            </a:p>
          </p:txBody>
        </p:sp>
        <p:sp>
          <p:nvSpPr>
            <p:cNvPr id="249937" name="Text Box 81"/>
            <p:cNvSpPr txBox="1">
              <a:spLocks noChangeArrowheads="1"/>
            </p:cNvSpPr>
            <p:nvPr/>
          </p:nvSpPr>
          <p:spPr bwMode="auto">
            <a:xfrm>
              <a:off x="2832" y="1267"/>
              <a:ext cx="29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tx2"/>
                  </a:solidFill>
                  <a:latin typeface="Times New Roman" pitchFamily="18" charset="0"/>
                  <a:sym typeface="Symbol" pitchFamily="18" charset="2"/>
                </a:rPr>
                <a:t></a:t>
              </a:r>
              <a:endParaRPr kumimoji="1" lang="en-US" altLang="zh-CN" sz="3200" b="1">
                <a:solidFill>
                  <a:schemeClr val="tx2"/>
                </a:solidFill>
                <a:latin typeface="Times New Roman" pitchFamily="18" charset="0"/>
                <a:sym typeface="Symbol" pitchFamily="18" charset="2"/>
              </a:endParaRPr>
            </a:p>
          </p:txBody>
        </p:sp>
      </p:grpSp>
      <p:sp>
        <p:nvSpPr>
          <p:cNvPr id="249938" name="Text Box 82" descr="白色大理石"/>
          <p:cNvSpPr txBox="1">
            <a:spLocks noChangeArrowheads="1"/>
          </p:cNvSpPr>
          <p:nvPr/>
        </p:nvSpPr>
        <p:spPr bwMode="auto">
          <a:xfrm>
            <a:off x="381000" y="3489325"/>
            <a:ext cx="2651125" cy="579438"/>
          </a:xfrm>
          <a:prstGeom prst="rect">
            <a:avLst/>
          </a:prstGeom>
          <a:blipFill dpi="0" rotWithShape="0">
            <a:blip r:embed="rId2"/>
            <a:srcRect/>
            <a:tile tx="0" ty="0" sx="100000" sy="100000" flip="none" algn="tl"/>
          </a:blip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spAutoFit/>
          </a:bodyPr>
          <a:lstStyle/>
          <a:p>
            <a:pPr algn="ctr"/>
            <a:r>
              <a:rPr kumimoji="1" lang="zh-CN" altLang="en-US" sz="3200">
                <a:latin typeface="Times New Roman" pitchFamily="18" charset="0"/>
                <a:ea typeface="隶书" pitchFamily="49" charset="-122"/>
              </a:rPr>
              <a:t>空链域</a:t>
            </a:r>
            <a:r>
              <a:rPr kumimoji="1" lang="en-US" altLang="zh-CN" sz="3200">
                <a:latin typeface="Times New Roman" pitchFamily="18" charset="0"/>
                <a:ea typeface="隶书" pitchFamily="49" charset="-122"/>
              </a:rPr>
              <a:t>2</a:t>
            </a:r>
            <a:r>
              <a:rPr kumimoji="1" lang="en-US" altLang="zh-CN" sz="3200" i="1">
                <a:latin typeface="Times New Roman" pitchFamily="18" charset="0"/>
                <a:ea typeface="隶书" pitchFamily="49" charset="-122"/>
              </a:rPr>
              <a:t>n</a:t>
            </a:r>
            <a:r>
              <a:rPr kumimoji="1" lang="en-US" altLang="zh-CN" sz="3200" b="1">
                <a:latin typeface="Times New Roman" pitchFamily="18" charset="0"/>
                <a:ea typeface="隶书" pitchFamily="49" charset="-122"/>
              </a:rPr>
              <a:t>+</a:t>
            </a:r>
            <a:r>
              <a:rPr kumimoji="1" lang="en-US" altLang="zh-CN" sz="3200">
                <a:latin typeface="Times New Roman" pitchFamily="18" charset="0"/>
                <a:ea typeface="隶书" pitchFamily="49" charset="-122"/>
              </a:rPr>
              <a:t>1</a:t>
            </a:r>
            <a:r>
              <a:rPr kumimoji="1" lang="zh-CN" altLang="zh-CN" sz="3200">
                <a:latin typeface="Times New Roman" pitchFamily="18" charset="0"/>
                <a:ea typeface="隶书" pitchFamily="49" charset="-122"/>
              </a:rPr>
              <a:t>个</a:t>
            </a:r>
            <a:endParaRPr kumimoji="1" lang="zh-CN" altLang="en-US"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457200" y="457200"/>
            <a:ext cx="8229600" cy="919163"/>
          </a:xfrm>
        </p:spPr>
        <p:txBody>
          <a:bodyPr/>
          <a:lstStyle/>
          <a:p>
            <a:pPr algn="ctr"/>
            <a:r>
              <a:rPr lang="en-US" altLang="zh-CN" sz="4000" b="1">
                <a:solidFill>
                  <a:schemeClr val="tx2"/>
                </a:solidFill>
                <a:latin typeface="华文新魏" pitchFamily="2" charset="-122"/>
                <a:ea typeface="华文新魏" pitchFamily="2" charset="-122"/>
              </a:rPr>
              <a:t>5</a:t>
            </a:r>
            <a:r>
              <a:rPr lang="zh-CN" altLang="en-US" sz="4000" b="1">
                <a:solidFill>
                  <a:schemeClr val="tx2"/>
                </a:solidFill>
                <a:latin typeface="华文新魏" pitchFamily="2" charset="-122"/>
                <a:ea typeface="华文新魏" pitchFamily="2" charset="-122"/>
              </a:rPr>
              <a:t>、子女</a:t>
            </a:r>
            <a:r>
              <a:rPr lang="en-US" altLang="zh-CN" sz="4000" b="1">
                <a:solidFill>
                  <a:schemeClr val="tx2"/>
                </a:solidFill>
                <a:latin typeface="华文新魏" pitchFamily="2" charset="-122"/>
                <a:ea typeface="华文新魏" pitchFamily="2" charset="-122"/>
              </a:rPr>
              <a:t>-</a:t>
            </a:r>
            <a:r>
              <a:rPr lang="zh-CN" altLang="en-US" sz="4000" b="1">
                <a:solidFill>
                  <a:schemeClr val="tx2"/>
                </a:solidFill>
                <a:latin typeface="华文新魏" pitchFamily="2" charset="-122"/>
                <a:ea typeface="华文新魏" pitchFamily="2" charset="-122"/>
              </a:rPr>
              <a:t>兄弟表示</a:t>
            </a:r>
          </a:p>
        </p:txBody>
      </p:sp>
      <p:sp>
        <p:nvSpPr>
          <p:cNvPr id="386051" name="Rectangle 3"/>
          <p:cNvSpPr>
            <a:spLocks noGrp="1" noChangeArrowheads="1"/>
          </p:cNvSpPr>
          <p:nvPr>
            <p:ph idx="1"/>
          </p:nvPr>
        </p:nvSpPr>
        <p:spPr>
          <a:xfrm>
            <a:off x="590550" y="1376363"/>
            <a:ext cx="8194675" cy="5002212"/>
          </a:xfrm>
        </p:spPr>
        <p:txBody>
          <a:bodyPr/>
          <a:lstStyle/>
          <a:p>
            <a:pPr>
              <a:buClr>
                <a:srgbClr val="800080"/>
              </a:buClr>
              <a:buSzPct val="50000"/>
            </a:pPr>
            <a:r>
              <a:rPr lang="zh-CN" altLang="en-US" sz="3000" b="1">
                <a:latin typeface="Times New Roman" pitchFamily="18" charset="0"/>
                <a:ea typeface="仿宋_GB2312" pitchFamily="49" charset="-122"/>
              </a:rPr>
              <a:t>也称为树的二叉树表示。结点构造为：</a:t>
            </a:r>
          </a:p>
          <a:p>
            <a:pPr>
              <a:buClr>
                <a:srgbClr val="800080"/>
              </a:buClr>
              <a:buSzPct val="50000"/>
            </a:pPr>
            <a:endParaRPr lang="zh-CN" altLang="en-US" sz="2800" b="1">
              <a:latin typeface="Times New Roman" pitchFamily="18" charset="0"/>
              <a:ea typeface="仿宋_GB2312" pitchFamily="49" charset="-122"/>
            </a:endParaRPr>
          </a:p>
          <a:p>
            <a:pPr>
              <a:buClr>
                <a:srgbClr val="800080"/>
              </a:buClr>
              <a:buSzPct val="50000"/>
            </a:pPr>
            <a:endParaRPr lang="zh-CN" altLang="en-US" sz="2800" b="1">
              <a:latin typeface="Times New Roman" pitchFamily="18" charset="0"/>
              <a:ea typeface="仿宋_GB2312" pitchFamily="49" charset="-122"/>
            </a:endParaRPr>
          </a:p>
          <a:p>
            <a:pPr>
              <a:buClr>
                <a:srgbClr val="800080"/>
              </a:buClr>
              <a:buSzPct val="50000"/>
            </a:pPr>
            <a:r>
              <a:rPr lang="en-US" altLang="zh-CN" sz="3000" b="1">
                <a:latin typeface="Times New Roman" pitchFamily="18" charset="0"/>
                <a:ea typeface="仿宋_GB2312" pitchFamily="49" charset="-122"/>
              </a:rPr>
              <a:t>firstChild </a:t>
            </a:r>
            <a:r>
              <a:rPr lang="zh-CN" altLang="en-US" sz="3000" b="1">
                <a:latin typeface="Times New Roman" pitchFamily="18" charset="0"/>
                <a:ea typeface="仿宋_GB2312" pitchFamily="49" charset="-122"/>
              </a:rPr>
              <a:t>指向该结点的第一个子女结点。无序树时，可任意指定一个结点为第一个子女。</a:t>
            </a:r>
          </a:p>
          <a:p>
            <a:pPr>
              <a:buClr>
                <a:srgbClr val="800080"/>
              </a:buClr>
              <a:buSzPct val="50000"/>
            </a:pPr>
            <a:r>
              <a:rPr lang="en-US" altLang="zh-CN" sz="3000" b="1">
                <a:latin typeface="Times New Roman" pitchFamily="18" charset="0"/>
                <a:ea typeface="仿宋_GB2312" pitchFamily="49" charset="-122"/>
              </a:rPr>
              <a:t>nextSibling </a:t>
            </a:r>
            <a:r>
              <a:rPr lang="zh-CN" altLang="en-US" sz="3000" b="1">
                <a:latin typeface="Times New Roman" pitchFamily="18" charset="0"/>
                <a:ea typeface="仿宋_GB2312" pitchFamily="49" charset="-122"/>
              </a:rPr>
              <a:t>指向该结点的下一个兄弟。任一结点在存储时总是有顺序的。</a:t>
            </a:r>
          </a:p>
          <a:p>
            <a:pPr>
              <a:buClr>
                <a:srgbClr val="800080"/>
              </a:buClr>
              <a:buSzPct val="50000"/>
            </a:pPr>
            <a:r>
              <a:rPr lang="zh-CN" altLang="en-US" sz="3000" b="1">
                <a:latin typeface="Times New Roman" pitchFamily="18" charset="0"/>
                <a:ea typeface="仿宋_GB2312" pitchFamily="49" charset="-122"/>
              </a:rPr>
              <a:t>若想找某结点的所有子女，可先找</a:t>
            </a:r>
            <a:r>
              <a:rPr lang="en-US" altLang="zh-CN" sz="3000" b="1">
                <a:latin typeface="Times New Roman" pitchFamily="18" charset="0"/>
                <a:ea typeface="仿宋_GB2312" pitchFamily="49" charset="-122"/>
              </a:rPr>
              <a:t>firstChild,</a:t>
            </a:r>
            <a:r>
              <a:rPr lang="zh-CN" altLang="en-US" sz="3000" b="1">
                <a:latin typeface="Times New Roman" pitchFamily="18" charset="0"/>
                <a:ea typeface="仿宋_GB2312" pitchFamily="49" charset="-122"/>
              </a:rPr>
              <a:t>再反复用 </a:t>
            </a:r>
            <a:r>
              <a:rPr lang="en-US" altLang="zh-CN" sz="3000" b="1">
                <a:latin typeface="Times New Roman" pitchFamily="18" charset="0"/>
                <a:ea typeface="仿宋_GB2312" pitchFamily="49" charset="-122"/>
              </a:rPr>
              <a:t>nextSibling </a:t>
            </a:r>
            <a:r>
              <a:rPr lang="zh-CN" altLang="en-US" sz="3000" b="1">
                <a:latin typeface="Times New Roman" pitchFamily="18" charset="0"/>
                <a:ea typeface="仿宋_GB2312" pitchFamily="49" charset="-122"/>
              </a:rPr>
              <a:t>沿链扫描。</a:t>
            </a:r>
          </a:p>
        </p:txBody>
      </p:sp>
      <p:sp>
        <p:nvSpPr>
          <p:cNvPr id="11" name="灯片编号占位符 4"/>
          <p:cNvSpPr>
            <a:spLocks noGrp="1"/>
          </p:cNvSpPr>
          <p:nvPr>
            <p:ph type="sldNum" sz="quarter" idx="12"/>
          </p:nvPr>
        </p:nvSpPr>
        <p:spPr/>
        <p:txBody>
          <a:bodyPr/>
          <a:lstStyle/>
          <a:p>
            <a:fld id="{32B31D28-5680-4CC3-BC0D-9831E7BB5A10}" type="slidenum">
              <a:rPr lang="en-US" altLang="zh-CN"/>
              <a:pPr/>
              <a:t>109</a:t>
            </a:fld>
            <a:endParaRPr lang="en-US" altLang="zh-CN"/>
          </a:p>
        </p:txBody>
      </p:sp>
      <p:grpSp>
        <p:nvGrpSpPr>
          <p:cNvPr id="386052" name="Group 4"/>
          <p:cNvGrpSpPr>
            <a:grpSpLocks/>
          </p:cNvGrpSpPr>
          <p:nvPr/>
        </p:nvGrpSpPr>
        <p:grpSpPr bwMode="auto">
          <a:xfrm>
            <a:off x="1905000" y="2124075"/>
            <a:ext cx="5181600" cy="549275"/>
            <a:chOff x="1200" y="758"/>
            <a:chExt cx="3264" cy="346"/>
          </a:xfrm>
        </p:grpSpPr>
        <p:sp>
          <p:nvSpPr>
            <p:cNvPr id="386053" name="Rectangle 5"/>
            <p:cNvSpPr>
              <a:spLocks noChangeArrowheads="1"/>
            </p:cNvSpPr>
            <p:nvPr/>
          </p:nvSpPr>
          <p:spPr bwMode="auto">
            <a:xfrm>
              <a:off x="1200" y="758"/>
              <a:ext cx="3264"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p>
              <a:r>
                <a:rPr kumimoji="1" lang="en-US" altLang="en-US" sz="2400" b="1" i="1">
                  <a:latin typeface="Times New Roman" pitchFamily="18" charset="0"/>
                  <a:ea typeface="黑体" pitchFamily="2" charset="-122"/>
                </a:rPr>
                <a:t>  </a:t>
              </a:r>
              <a:r>
                <a:rPr kumimoji="1" lang="en-US" altLang="zh-CN" sz="2800" b="1">
                  <a:latin typeface="Times New Roman" pitchFamily="18" charset="0"/>
                  <a:ea typeface="黑体" pitchFamily="2" charset="-122"/>
                </a:rPr>
                <a:t>data</a:t>
              </a:r>
              <a:endParaRPr kumimoji="1" lang="en-US" altLang="zh-CN" sz="2400">
                <a:ea typeface="黑体" pitchFamily="2" charset="-122"/>
              </a:endParaRPr>
            </a:p>
          </p:txBody>
        </p:sp>
        <p:sp>
          <p:nvSpPr>
            <p:cNvPr id="386054" name="Line 6"/>
            <p:cNvSpPr>
              <a:spLocks noChangeShapeType="1"/>
            </p:cNvSpPr>
            <p:nvPr/>
          </p:nvSpPr>
          <p:spPr bwMode="auto">
            <a:xfrm>
              <a:off x="1920" y="768"/>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86055" name="Line 7"/>
            <p:cNvSpPr>
              <a:spLocks noChangeShapeType="1"/>
            </p:cNvSpPr>
            <p:nvPr/>
          </p:nvSpPr>
          <p:spPr bwMode="auto">
            <a:xfrm>
              <a:off x="3120" y="768"/>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86056" name="Text Box 8"/>
            <p:cNvSpPr txBox="1">
              <a:spLocks noChangeArrowheads="1"/>
            </p:cNvSpPr>
            <p:nvPr/>
          </p:nvSpPr>
          <p:spPr bwMode="auto">
            <a:xfrm>
              <a:off x="2022" y="768"/>
              <a:ext cx="10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黑体" pitchFamily="2" charset="-122"/>
                </a:rPr>
                <a:t>firstChild</a:t>
              </a:r>
              <a:endParaRPr kumimoji="1" lang="en-US" altLang="zh-CN" sz="2400">
                <a:ea typeface="黑体" pitchFamily="2" charset="-122"/>
              </a:endParaRPr>
            </a:p>
          </p:txBody>
        </p:sp>
        <p:sp>
          <p:nvSpPr>
            <p:cNvPr id="386057" name="Text Box 9"/>
            <p:cNvSpPr txBox="1">
              <a:spLocks noChangeArrowheads="1"/>
            </p:cNvSpPr>
            <p:nvPr/>
          </p:nvSpPr>
          <p:spPr bwMode="auto">
            <a:xfrm>
              <a:off x="3206" y="768"/>
              <a:ext cx="12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黑体" pitchFamily="2" charset="-122"/>
                </a:rPr>
                <a:t>nextSibling</a:t>
              </a:r>
              <a:endParaRPr kumimoji="1" lang="en-US" altLang="zh-CN" sz="2400">
                <a:ea typeface="黑体"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9" name="Rectangle 5"/>
          <p:cNvSpPr>
            <a:spLocks noGrp="1" noChangeArrowheads="1"/>
          </p:cNvSpPr>
          <p:nvPr>
            <p:ph idx="1"/>
          </p:nvPr>
        </p:nvSpPr>
        <p:spPr>
          <a:xfrm>
            <a:off x="611188" y="873125"/>
            <a:ext cx="8229600" cy="5508625"/>
          </a:xfrm>
        </p:spPr>
        <p:txBody>
          <a:bodyPr/>
          <a:lstStyle/>
          <a:p>
            <a:pPr>
              <a:lnSpc>
                <a:spcPct val="105000"/>
              </a:lnSpc>
              <a:spcBef>
                <a:spcPct val="15000"/>
              </a:spcBef>
              <a:buClr>
                <a:srgbClr val="800080"/>
              </a:buClr>
              <a:buSzPct val="50000"/>
            </a:pPr>
            <a:r>
              <a:rPr kumimoji="1" lang="zh-CN" altLang="en-US" sz="3000" b="1" u="sng">
                <a:solidFill>
                  <a:srgbClr val="FF3300"/>
                </a:solidFill>
                <a:latin typeface="Times New Roman" pitchFamily="18" charset="0"/>
                <a:ea typeface="仿宋_GB2312" pitchFamily="49" charset="-122"/>
              </a:rPr>
              <a:t>性质</a:t>
            </a:r>
            <a:r>
              <a:rPr kumimoji="1" lang="en-US" altLang="zh-CN" sz="3000" b="1" u="sng">
                <a:solidFill>
                  <a:srgbClr val="FF3300"/>
                </a:solidFill>
                <a:latin typeface="Times New Roman" pitchFamily="18" charset="0"/>
                <a:ea typeface="仿宋_GB2312" pitchFamily="49" charset="-122"/>
              </a:rPr>
              <a:t>3</a:t>
            </a:r>
            <a:r>
              <a:rPr kumimoji="1" lang="en-US" altLang="zh-CN" sz="3000" b="1">
                <a:solidFill>
                  <a:srgbClr val="008000"/>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对任何一棵二叉树，如果其叶结点有 </a:t>
            </a:r>
            <a:r>
              <a:rPr kumimoji="1" lang="en-US" altLang="zh-CN" sz="3000" b="1" i="1">
                <a:solidFill>
                  <a:srgbClr val="000099"/>
                </a:solidFill>
                <a:latin typeface="Times New Roman" pitchFamily="18" charset="0"/>
                <a:ea typeface="仿宋_GB2312" pitchFamily="49" charset="-122"/>
              </a:rPr>
              <a:t>n</a:t>
            </a:r>
            <a:r>
              <a:rPr kumimoji="1" lang="en-US" altLang="zh-CN" sz="3000" b="1" baseline="-25000">
                <a:solidFill>
                  <a:srgbClr val="000099"/>
                </a:solidFill>
                <a:latin typeface="Times New Roman" pitchFamily="18" charset="0"/>
                <a:ea typeface="仿宋_GB2312" pitchFamily="49" charset="-122"/>
              </a:rPr>
              <a:t>0 </a:t>
            </a:r>
            <a:r>
              <a:rPr kumimoji="1" lang="zh-CN" altLang="en-US" sz="3000" b="1">
                <a:solidFill>
                  <a:srgbClr val="000099"/>
                </a:solidFill>
                <a:latin typeface="Times New Roman" pitchFamily="18" charset="0"/>
                <a:ea typeface="仿宋_GB2312" pitchFamily="49" charset="-122"/>
              </a:rPr>
              <a:t>个</a:t>
            </a:r>
            <a:r>
              <a:rPr kumimoji="1" lang="en-US" altLang="zh-CN" sz="3000" b="1">
                <a:solidFill>
                  <a:srgbClr val="000099"/>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度为 </a:t>
            </a:r>
            <a:r>
              <a:rPr kumimoji="1" lang="en-US" altLang="zh-CN" sz="3000" b="1">
                <a:solidFill>
                  <a:srgbClr val="000099"/>
                </a:solidFill>
                <a:latin typeface="Times New Roman" pitchFamily="18" charset="0"/>
                <a:ea typeface="仿宋_GB2312" pitchFamily="49" charset="-122"/>
              </a:rPr>
              <a:t>2 </a:t>
            </a:r>
            <a:r>
              <a:rPr kumimoji="1" lang="zh-CN" altLang="en-US" sz="3000" b="1">
                <a:solidFill>
                  <a:srgbClr val="000099"/>
                </a:solidFill>
                <a:latin typeface="Times New Roman" pitchFamily="18" charset="0"/>
                <a:ea typeface="仿宋_GB2312" pitchFamily="49" charset="-122"/>
              </a:rPr>
              <a:t>的非叶结点有 </a:t>
            </a:r>
            <a:r>
              <a:rPr kumimoji="1" lang="en-US" altLang="zh-CN" sz="3000" b="1" i="1">
                <a:solidFill>
                  <a:srgbClr val="000099"/>
                </a:solidFill>
                <a:latin typeface="Times New Roman" pitchFamily="18" charset="0"/>
                <a:ea typeface="仿宋_GB2312" pitchFamily="49" charset="-122"/>
              </a:rPr>
              <a:t>n</a:t>
            </a:r>
            <a:r>
              <a:rPr kumimoji="1" lang="en-US" altLang="zh-CN" sz="3000" b="1" baseline="-25000">
                <a:solidFill>
                  <a:srgbClr val="000099"/>
                </a:solidFill>
                <a:latin typeface="Times New Roman" pitchFamily="18" charset="0"/>
                <a:ea typeface="仿宋_GB2312" pitchFamily="49" charset="-122"/>
              </a:rPr>
              <a:t>2 </a:t>
            </a:r>
            <a:r>
              <a:rPr kumimoji="1" lang="zh-CN" altLang="en-US" sz="3000" b="1">
                <a:solidFill>
                  <a:srgbClr val="000099"/>
                </a:solidFill>
                <a:latin typeface="Times New Roman" pitchFamily="18" charset="0"/>
                <a:ea typeface="仿宋_GB2312" pitchFamily="49" charset="-122"/>
              </a:rPr>
              <a:t>个</a:t>
            </a:r>
            <a:r>
              <a:rPr kumimoji="1" lang="en-US" altLang="zh-CN" sz="3000" b="1">
                <a:solidFill>
                  <a:srgbClr val="000099"/>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则有</a:t>
            </a:r>
          </a:p>
          <a:p>
            <a:pPr>
              <a:lnSpc>
                <a:spcPct val="105000"/>
              </a:lnSpc>
              <a:spcBef>
                <a:spcPct val="15000"/>
              </a:spcBef>
              <a:buFont typeface="Wingdings" pitchFamily="2" charset="2"/>
              <a:buNone/>
            </a:pPr>
            <a:r>
              <a:rPr kumimoji="1" lang="zh-CN" altLang="en-US" sz="3000" b="1">
                <a:solidFill>
                  <a:srgbClr val="008000"/>
                </a:solidFill>
                <a:latin typeface="Times New Roman" pitchFamily="18" charset="0"/>
                <a:ea typeface="仿宋_GB2312" pitchFamily="49" charset="-122"/>
              </a:rPr>
              <a:t>                         </a:t>
            </a:r>
            <a:r>
              <a:rPr kumimoji="1" lang="en-US" altLang="zh-CN" sz="3000" b="1" i="1">
                <a:solidFill>
                  <a:srgbClr val="FF3300"/>
                </a:solidFill>
                <a:latin typeface="Times New Roman" pitchFamily="18" charset="0"/>
                <a:ea typeface="仿宋_GB2312" pitchFamily="49" charset="-122"/>
              </a:rPr>
              <a:t>n</a:t>
            </a:r>
            <a:r>
              <a:rPr kumimoji="1" lang="en-US" altLang="zh-CN" sz="3000" b="1" baseline="-25000">
                <a:solidFill>
                  <a:srgbClr val="FF3300"/>
                </a:solidFill>
                <a:latin typeface="Times New Roman" pitchFamily="18" charset="0"/>
                <a:ea typeface="仿宋_GB2312" pitchFamily="49" charset="-122"/>
              </a:rPr>
              <a:t>0</a:t>
            </a:r>
            <a:r>
              <a:rPr kumimoji="1" lang="zh-CN" altLang="en-US" sz="3000" b="1">
                <a:solidFill>
                  <a:srgbClr val="FF3300"/>
                </a:solidFill>
                <a:latin typeface="Times New Roman" pitchFamily="18" charset="0"/>
                <a:ea typeface="仿宋_GB2312" pitchFamily="49" charset="-122"/>
              </a:rPr>
              <a:t>＝</a:t>
            </a:r>
            <a:r>
              <a:rPr kumimoji="1" lang="en-US" altLang="zh-CN" sz="3000" b="1" i="1">
                <a:solidFill>
                  <a:srgbClr val="FF3300"/>
                </a:solidFill>
                <a:latin typeface="Times New Roman" pitchFamily="18" charset="0"/>
                <a:ea typeface="仿宋_GB2312" pitchFamily="49" charset="-122"/>
              </a:rPr>
              <a:t>n</a:t>
            </a:r>
            <a:r>
              <a:rPr kumimoji="1" lang="en-US" altLang="zh-CN" sz="3000" b="1" baseline="-25000">
                <a:solidFill>
                  <a:srgbClr val="FF3300"/>
                </a:solidFill>
                <a:latin typeface="Times New Roman" pitchFamily="18" charset="0"/>
                <a:ea typeface="仿宋_GB2312" pitchFamily="49" charset="-122"/>
              </a:rPr>
              <a:t>2</a:t>
            </a:r>
            <a:r>
              <a:rPr kumimoji="1" lang="zh-CN" altLang="en-US" sz="3000" b="1">
                <a:solidFill>
                  <a:srgbClr val="FF3300"/>
                </a:solidFill>
                <a:latin typeface="Times New Roman" pitchFamily="18" charset="0"/>
                <a:ea typeface="仿宋_GB2312" pitchFamily="49" charset="-122"/>
              </a:rPr>
              <a:t>＋</a:t>
            </a:r>
            <a:r>
              <a:rPr kumimoji="1" lang="en-US" altLang="zh-CN" sz="3000" b="1">
                <a:solidFill>
                  <a:srgbClr val="FF3300"/>
                </a:solidFill>
                <a:latin typeface="Times New Roman" pitchFamily="18" charset="0"/>
                <a:ea typeface="仿宋_GB2312" pitchFamily="49" charset="-122"/>
              </a:rPr>
              <a:t>1</a:t>
            </a:r>
          </a:p>
          <a:p>
            <a:pPr>
              <a:lnSpc>
                <a:spcPct val="105000"/>
              </a:lnSpc>
              <a:spcBef>
                <a:spcPct val="15000"/>
              </a:spcBef>
              <a:buFont typeface="Wingdings" pitchFamily="2" charset="2"/>
              <a:buNone/>
            </a:pPr>
            <a:endParaRPr kumimoji="1" lang="en-US" altLang="zh-CN" sz="800" b="1">
              <a:solidFill>
                <a:srgbClr val="000099"/>
              </a:solidFill>
              <a:latin typeface="Times New Roman" pitchFamily="18" charset="0"/>
              <a:ea typeface="仿宋_GB2312" pitchFamily="49" charset="-122"/>
            </a:endParaRPr>
          </a:p>
          <a:p>
            <a:pPr>
              <a:lnSpc>
                <a:spcPct val="105000"/>
              </a:lnSpc>
              <a:spcBef>
                <a:spcPct val="15000"/>
              </a:spcBef>
              <a:buFont typeface="Wingdings" pitchFamily="2" charset="2"/>
              <a:buNone/>
            </a:pPr>
            <a:r>
              <a:rPr kumimoji="1" lang="en-US" altLang="zh-CN" sz="3000" b="1">
                <a:solidFill>
                  <a:srgbClr val="000099"/>
                </a:solidFill>
                <a:latin typeface="Times New Roman" pitchFamily="18" charset="0"/>
                <a:ea typeface="仿宋_GB2312" pitchFamily="49" charset="-122"/>
              </a:rPr>
              <a:t>	  </a:t>
            </a:r>
            <a:r>
              <a:rPr kumimoji="1" lang="zh-CN" altLang="en-US" sz="3000" b="1">
                <a:solidFill>
                  <a:srgbClr val="006600"/>
                </a:solidFill>
                <a:latin typeface="Times New Roman" pitchFamily="18" charset="0"/>
                <a:ea typeface="仿宋_GB2312" pitchFamily="49" charset="-122"/>
              </a:rPr>
              <a:t>若设度为 </a:t>
            </a:r>
            <a:r>
              <a:rPr kumimoji="1" lang="en-US" altLang="zh-CN" sz="3000" b="1">
                <a:solidFill>
                  <a:srgbClr val="006600"/>
                </a:solidFill>
                <a:latin typeface="Times New Roman" pitchFamily="18" charset="0"/>
                <a:ea typeface="仿宋_GB2312" pitchFamily="49" charset="-122"/>
              </a:rPr>
              <a:t>1 </a:t>
            </a:r>
            <a:r>
              <a:rPr kumimoji="1" lang="zh-CN" altLang="en-US" sz="3000" b="1">
                <a:solidFill>
                  <a:srgbClr val="006600"/>
                </a:solidFill>
                <a:latin typeface="Times New Roman" pitchFamily="18" charset="0"/>
                <a:ea typeface="仿宋_GB2312" pitchFamily="49" charset="-122"/>
              </a:rPr>
              <a:t>的结点有 </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1 </a:t>
            </a:r>
            <a:r>
              <a:rPr kumimoji="1" lang="zh-CN" altLang="en-US" sz="3000" b="1">
                <a:solidFill>
                  <a:srgbClr val="006600"/>
                </a:solidFill>
                <a:latin typeface="Times New Roman" pitchFamily="18" charset="0"/>
                <a:ea typeface="仿宋_GB2312" pitchFamily="49" charset="-122"/>
              </a:rPr>
              <a:t>个，总结点数为</a:t>
            </a:r>
            <a:r>
              <a:rPr kumimoji="1" lang="en-US" altLang="zh-CN" sz="3000" b="1" i="1">
                <a:solidFill>
                  <a:srgbClr val="006600"/>
                </a:solidFill>
                <a:latin typeface="Times New Roman" pitchFamily="18" charset="0"/>
                <a:ea typeface="仿宋_GB2312" pitchFamily="49" charset="-122"/>
              </a:rPr>
              <a:t>n</a:t>
            </a:r>
            <a:r>
              <a:rPr kumimoji="1" lang="zh-CN" altLang="en-US" sz="3000" b="1">
                <a:solidFill>
                  <a:srgbClr val="006600"/>
                </a:solidFill>
                <a:latin typeface="Times New Roman" pitchFamily="18" charset="0"/>
                <a:ea typeface="仿宋_GB2312" pitchFamily="49" charset="-122"/>
              </a:rPr>
              <a:t>，</a:t>
            </a:r>
          </a:p>
          <a:p>
            <a:pPr>
              <a:lnSpc>
                <a:spcPct val="105000"/>
              </a:lnSpc>
              <a:spcBef>
                <a:spcPct val="15000"/>
              </a:spcBef>
              <a:buFont typeface="Wingdings" pitchFamily="2" charset="2"/>
              <a:buNone/>
            </a:pPr>
            <a:r>
              <a:rPr kumimoji="1" lang="zh-CN" altLang="en-US" sz="3000" b="1">
                <a:solidFill>
                  <a:srgbClr val="006600"/>
                </a:solidFill>
                <a:latin typeface="Times New Roman" pitchFamily="18" charset="0"/>
                <a:ea typeface="仿宋_GB2312" pitchFamily="49" charset="-122"/>
              </a:rPr>
              <a:t>  	  总边数为</a:t>
            </a:r>
            <a:r>
              <a:rPr kumimoji="1" lang="en-US" altLang="zh-CN" sz="3000" b="1" i="1">
                <a:solidFill>
                  <a:srgbClr val="006600"/>
                </a:solidFill>
                <a:latin typeface="Times New Roman" pitchFamily="18" charset="0"/>
                <a:ea typeface="仿宋_GB2312" pitchFamily="49" charset="-122"/>
              </a:rPr>
              <a:t>e</a:t>
            </a:r>
            <a:r>
              <a:rPr kumimoji="1" lang="zh-CN" altLang="en-US" sz="3000" b="1">
                <a:solidFill>
                  <a:srgbClr val="006600"/>
                </a:solidFill>
                <a:latin typeface="Times New Roman" pitchFamily="18" charset="0"/>
                <a:ea typeface="仿宋_GB2312" pitchFamily="49" charset="-122"/>
              </a:rPr>
              <a:t>，则根据二叉树的定义，</a:t>
            </a:r>
          </a:p>
          <a:p>
            <a:pPr>
              <a:lnSpc>
                <a:spcPct val="105000"/>
              </a:lnSpc>
              <a:spcBef>
                <a:spcPct val="15000"/>
              </a:spcBef>
              <a:buFont typeface="Wingdings" pitchFamily="2" charset="2"/>
              <a:buNone/>
            </a:pPr>
            <a:r>
              <a:rPr kumimoji="1" lang="zh-CN" altLang="en-US" sz="3000" b="1">
                <a:solidFill>
                  <a:srgbClr val="006600"/>
                </a:solidFill>
                <a:latin typeface="Times New Roman" pitchFamily="18" charset="0"/>
                <a:ea typeface="仿宋_GB2312" pitchFamily="49" charset="-122"/>
              </a:rPr>
              <a:t>           </a:t>
            </a:r>
            <a:r>
              <a:rPr kumimoji="1" lang="en-US" altLang="zh-CN" sz="3000" b="1" i="1">
                <a:solidFill>
                  <a:srgbClr val="006600"/>
                </a:solidFill>
                <a:latin typeface="Times New Roman" pitchFamily="18" charset="0"/>
                <a:ea typeface="仿宋_GB2312" pitchFamily="49" charset="-122"/>
              </a:rPr>
              <a:t>n</a:t>
            </a:r>
            <a:r>
              <a:rPr kumimoji="1" lang="en-US" altLang="zh-CN" sz="3000" b="1">
                <a:solidFill>
                  <a:srgbClr val="006600"/>
                </a:solidFill>
                <a:latin typeface="Times New Roman" pitchFamily="18" charset="0"/>
                <a:ea typeface="仿宋_GB2312" pitchFamily="49" charset="-122"/>
              </a:rPr>
              <a:t> = </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0</a:t>
            </a:r>
            <a:r>
              <a:rPr kumimoji="1" lang="en-US" altLang="zh-CN" sz="3000" b="1">
                <a:solidFill>
                  <a:srgbClr val="006600"/>
                </a:solidFill>
                <a:latin typeface="Times New Roman" pitchFamily="18" charset="0"/>
                <a:ea typeface="仿宋_GB2312" pitchFamily="49" charset="-122"/>
              </a:rPr>
              <a:t>+</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1</a:t>
            </a:r>
            <a:r>
              <a:rPr kumimoji="1" lang="en-US" altLang="zh-CN" sz="3000" b="1">
                <a:solidFill>
                  <a:srgbClr val="006600"/>
                </a:solidFill>
                <a:latin typeface="Times New Roman" pitchFamily="18" charset="0"/>
                <a:ea typeface="仿宋_GB2312" pitchFamily="49" charset="-122"/>
              </a:rPr>
              <a:t>+</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2</a:t>
            </a:r>
            <a:r>
              <a:rPr kumimoji="1" lang="en-US" altLang="zh-CN" sz="3000" b="1">
                <a:solidFill>
                  <a:srgbClr val="006600"/>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e</a:t>
            </a:r>
            <a:r>
              <a:rPr kumimoji="1" lang="en-US" altLang="zh-CN" sz="3000" b="1">
                <a:solidFill>
                  <a:schemeClr val="tx2"/>
                </a:solidFill>
                <a:latin typeface="Times New Roman" pitchFamily="18" charset="0"/>
                <a:ea typeface="仿宋_GB2312" pitchFamily="49" charset="-122"/>
              </a:rPr>
              <a:t> </a:t>
            </a:r>
            <a:r>
              <a:rPr kumimoji="1" lang="en-US" altLang="zh-CN" sz="3000" b="1">
                <a:solidFill>
                  <a:srgbClr val="006600"/>
                </a:solidFill>
                <a:latin typeface="Times New Roman" pitchFamily="18" charset="0"/>
                <a:ea typeface="仿宋_GB2312" pitchFamily="49" charset="-122"/>
              </a:rPr>
              <a:t>= 2</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2</a:t>
            </a:r>
            <a:r>
              <a:rPr kumimoji="1" lang="en-US" altLang="zh-CN" sz="3000" b="1">
                <a:solidFill>
                  <a:srgbClr val="006600"/>
                </a:solidFill>
                <a:latin typeface="Times New Roman" pitchFamily="18" charset="0"/>
                <a:ea typeface="仿宋_GB2312" pitchFamily="49" charset="-122"/>
              </a:rPr>
              <a:t>+</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1 </a:t>
            </a:r>
            <a:r>
              <a:rPr kumimoji="1" lang="en-US" altLang="zh-CN" sz="3000" b="1">
                <a:solidFill>
                  <a:srgbClr val="006600"/>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n</a:t>
            </a:r>
            <a:r>
              <a:rPr kumimoji="1" lang="en-US" altLang="zh-CN" sz="3000" b="1">
                <a:solidFill>
                  <a:schemeClr val="tx2"/>
                </a:solidFill>
                <a:latin typeface="Courier New" pitchFamily="49" charset="0"/>
                <a:ea typeface="仿宋_GB2312" pitchFamily="49" charset="-122"/>
              </a:rPr>
              <a:t>-</a:t>
            </a:r>
            <a:r>
              <a:rPr kumimoji="1" lang="en-US" altLang="zh-CN" sz="3000" b="1">
                <a:solidFill>
                  <a:schemeClr val="tx2"/>
                </a:solidFill>
                <a:latin typeface="Times New Roman" pitchFamily="18" charset="0"/>
                <a:ea typeface="仿宋_GB2312" pitchFamily="49" charset="-122"/>
              </a:rPr>
              <a:t>1</a:t>
            </a:r>
          </a:p>
          <a:p>
            <a:pPr>
              <a:lnSpc>
                <a:spcPct val="105000"/>
              </a:lnSpc>
              <a:spcBef>
                <a:spcPct val="15000"/>
              </a:spcBef>
              <a:buFont typeface="Wingdings" pitchFamily="2" charset="2"/>
              <a:buNone/>
            </a:pPr>
            <a:r>
              <a:rPr kumimoji="1" lang="en-US" altLang="zh-CN" sz="3000" b="1">
                <a:solidFill>
                  <a:srgbClr val="006600"/>
                </a:solidFill>
                <a:latin typeface="Times New Roman" pitchFamily="18" charset="0"/>
                <a:ea typeface="仿宋_GB2312" pitchFamily="49" charset="-122"/>
              </a:rPr>
              <a:t>	  </a:t>
            </a:r>
            <a:r>
              <a:rPr kumimoji="1" lang="zh-CN" altLang="en-US" sz="3000" b="1">
                <a:solidFill>
                  <a:srgbClr val="006600"/>
                </a:solidFill>
                <a:latin typeface="Times New Roman" pitchFamily="18" charset="0"/>
                <a:ea typeface="仿宋_GB2312" pitchFamily="49" charset="-122"/>
              </a:rPr>
              <a:t>因此，有  </a:t>
            </a:r>
            <a:r>
              <a:rPr kumimoji="1" lang="en-US" altLang="en-US" sz="3000" b="1">
                <a:solidFill>
                  <a:srgbClr val="006600"/>
                </a:solidFill>
                <a:latin typeface="Times New Roman" pitchFamily="18" charset="0"/>
                <a:ea typeface="仿宋_GB2312" pitchFamily="49" charset="-122"/>
              </a:rPr>
              <a:t>2</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2</a:t>
            </a:r>
            <a:r>
              <a:rPr kumimoji="1" lang="en-US" altLang="zh-CN" sz="3000" b="1">
                <a:solidFill>
                  <a:srgbClr val="006600"/>
                </a:solidFill>
                <a:latin typeface="Times New Roman" pitchFamily="18" charset="0"/>
                <a:ea typeface="仿宋_GB2312" pitchFamily="49" charset="-122"/>
              </a:rPr>
              <a:t>+</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1 </a:t>
            </a:r>
            <a:r>
              <a:rPr kumimoji="1" lang="en-US" altLang="zh-CN" sz="3000" b="1">
                <a:solidFill>
                  <a:srgbClr val="006600"/>
                </a:solidFill>
                <a:latin typeface="Times New Roman" pitchFamily="18" charset="0"/>
                <a:ea typeface="仿宋_GB2312" pitchFamily="49" charset="-122"/>
              </a:rPr>
              <a:t>= </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0</a:t>
            </a:r>
            <a:r>
              <a:rPr kumimoji="1" lang="en-US" altLang="zh-CN" sz="3000" b="1">
                <a:solidFill>
                  <a:srgbClr val="006600"/>
                </a:solidFill>
                <a:latin typeface="Times New Roman" pitchFamily="18" charset="0"/>
                <a:ea typeface="仿宋_GB2312" pitchFamily="49" charset="-122"/>
              </a:rPr>
              <a:t>+</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1</a:t>
            </a:r>
            <a:r>
              <a:rPr kumimoji="1" lang="en-US" altLang="zh-CN" sz="3000" b="1">
                <a:solidFill>
                  <a:srgbClr val="006600"/>
                </a:solidFill>
                <a:latin typeface="Times New Roman" pitchFamily="18" charset="0"/>
                <a:ea typeface="仿宋_GB2312" pitchFamily="49" charset="-122"/>
              </a:rPr>
              <a:t>+</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2</a:t>
            </a:r>
            <a:r>
              <a:rPr kumimoji="1" lang="en-US" altLang="zh-CN" sz="3000" b="1">
                <a:solidFill>
                  <a:srgbClr val="006600"/>
                </a:solidFill>
                <a:latin typeface="Courier New" pitchFamily="49" charset="0"/>
                <a:ea typeface="仿宋_GB2312" pitchFamily="49" charset="-122"/>
              </a:rPr>
              <a:t>-</a:t>
            </a:r>
            <a:r>
              <a:rPr kumimoji="1" lang="en-US" altLang="zh-CN" sz="3000" b="1">
                <a:solidFill>
                  <a:srgbClr val="006600"/>
                </a:solidFill>
                <a:latin typeface="Times New Roman" pitchFamily="18" charset="0"/>
                <a:ea typeface="仿宋_GB2312" pitchFamily="49" charset="-122"/>
              </a:rPr>
              <a:t>1</a:t>
            </a:r>
          </a:p>
          <a:p>
            <a:pPr>
              <a:lnSpc>
                <a:spcPct val="105000"/>
              </a:lnSpc>
              <a:spcBef>
                <a:spcPct val="15000"/>
              </a:spcBef>
              <a:buFont typeface="Wingdings" pitchFamily="2" charset="2"/>
              <a:buNone/>
            </a:pPr>
            <a:r>
              <a:rPr kumimoji="1" lang="en-US" altLang="zh-CN" sz="3000" b="1">
                <a:solidFill>
                  <a:srgbClr val="006600"/>
                </a:solidFill>
                <a:latin typeface="Times New Roman" pitchFamily="18" charset="0"/>
                <a:ea typeface="仿宋_GB2312" pitchFamily="49" charset="-122"/>
              </a:rPr>
              <a:t>           </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2</a:t>
            </a:r>
            <a:r>
              <a:rPr kumimoji="1" lang="en-US" altLang="zh-CN" sz="3000" b="1">
                <a:solidFill>
                  <a:srgbClr val="006600"/>
                </a:solidFill>
                <a:latin typeface="Times New Roman" pitchFamily="18" charset="0"/>
                <a:ea typeface="仿宋_GB2312" pitchFamily="49" charset="-122"/>
              </a:rPr>
              <a:t> = </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0</a:t>
            </a:r>
            <a:r>
              <a:rPr kumimoji="1" lang="en-US" altLang="zh-CN" sz="3000" b="1">
                <a:solidFill>
                  <a:srgbClr val="006600"/>
                </a:solidFill>
                <a:latin typeface="Courier New" pitchFamily="49" charset="0"/>
                <a:ea typeface="仿宋_GB2312" pitchFamily="49" charset="-122"/>
              </a:rPr>
              <a:t>-</a:t>
            </a:r>
            <a:r>
              <a:rPr kumimoji="1" lang="en-US" altLang="zh-CN" sz="3000" b="1">
                <a:solidFill>
                  <a:srgbClr val="006600"/>
                </a:solidFill>
                <a:latin typeface="Times New Roman" pitchFamily="18" charset="0"/>
                <a:ea typeface="仿宋_GB2312" pitchFamily="49" charset="-122"/>
              </a:rPr>
              <a:t>1         </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0 </a:t>
            </a:r>
            <a:r>
              <a:rPr kumimoji="1" lang="en-US" altLang="zh-CN" sz="3000" b="1">
                <a:solidFill>
                  <a:srgbClr val="006600"/>
                </a:solidFill>
                <a:latin typeface="Times New Roman" pitchFamily="18" charset="0"/>
                <a:ea typeface="仿宋_GB2312" pitchFamily="49" charset="-122"/>
              </a:rPr>
              <a:t>= </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2</a:t>
            </a:r>
            <a:r>
              <a:rPr kumimoji="1" lang="en-US" altLang="zh-CN" sz="3000" b="1">
                <a:solidFill>
                  <a:srgbClr val="006600"/>
                </a:solidFill>
                <a:latin typeface="Times New Roman" pitchFamily="18" charset="0"/>
                <a:ea typeface="仿宋_GB2312" pitchFamily="49" charset="-122"/>
              </a:rPr>
              <a:t>+1 </a:t>
            </a:r>
          </a:p>
          <a:p>
            <a:pPr>
              <a:lnSpc>
                <a:spcPct val="80000"/>
              </a:lnSpc>
            </a:pPr>
            <a:endParaRPr lang="en-US" altLang="zh-CN" sz="3000">
              <a:solidFill>
                <a:srgbClr val="006600"/>
              </a:solidFill>
              <a:latin typeface="Times New Roman" pitchFamily="18" charset="0"/>
              <a:ea typeface="仿宋_GB2312" pitchFamily="49" charset="-122"/>
            </a:endParaRPr>
          </a:p>
        </p:txBody>
      </p:sp>
      <p:sp>
        <p:nvSpPr>
          <p:cNvPr id="9" name="灯片编号占位符 4"/>
          <p:cNvSpPr>
            <a:spLocks noGrp="1"/>
          </p:cNvSpPr>
          <p:nvPr>
            <p:ph type="sldNum" sz="quarter" idx="12"/>
          </p:nvPr>
        </p:nvSpPr>
        <p:spPr/>
        <p:txBody>
          <a:bodyPr/>
          <a:lstStyle/>
          <a:p>
            <a:fld id="{6C5182A4-0583-4134-A84B-6FB407689A24}" type="slidenum">
              <a:rPr lang="en-US" altLang="zh-CN"/>
              <a:pPr/>
              <a:t>11</a:t>
            </a:fld>
            <a:endParaRPr lang="en-US" altLang="zh-CN"/>
          </a:p>
        </p:txBody>
      </p:sp>
      <p:sp>
        <p:nvSpPr>
          <p:cNvPr id="123907" name="AutoShape 3"/>
          <p:cNvSpPr>
            <a:spLocks noChangeArrowheads="1"/>
          </p:cNvSpPr>
          <p:nvPr/>
        </p:nvSpPr>
        <p:spPr bwMode="auto">
          <a:xfrm>
            <a:off x="3563938" y="4976813"/>
            <a:ext cx="457200" cy="228600"/>
          </a:xfrm>
          <a:prstGeom prst="rightArrow">
            <a:avLst>
              <a:gd name="adj1" fmla="val 50000"/>
              <a:gd name="adj2" fmla="val 50000"/>
            </a:avLst>
          </a:prstGeom>
          <a:solidFill>
            <a:srgbClr val="CC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0" name="Line 6"/>
          <p:cNvSpPr>
            <a:spLocks noChangeShapeType="1"/>
          </p:cNvSpPr>
          <p:nvPr/>
        </p:nvSpPr>
        <p:spPr bwMode="auto">
          <a:xfrm flipH="1">
            <a:off x="2987675" y="4364038"/>
            <a:ext cx="179388" cy="360362"/>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1" name="Line 7"/>
          <p:cNvSpPr>
            <a:spLocks noChangeShapeType="1"/>
          </p:cNvSpPr>
          <p:nvPr/>
        </p:nvSpPr>
        <p:spPr bwMode="auto">
          <a:xfrm flipH="1">
            <a:off x="5651500" y="4400550"/>
            <a:ext cx="179388" cy="360363"/>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2" name="Line 8"/>
          <p:cNvSpPr>
            <a:spLocks noChangeShapeType="1"/>
          </p:cNvSpPr>
          <p:nvPr/>
        </p:nvSpPr>
        <p:spPr bwMode="auto">
          <a:xfrm flipH="1">
            <a:off x="3779838" y="4365625"/>
            <a:ext cx="215900" cy="395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3" name="Line 9"/>
          <p:cNvSpPr>
            <a:spLocks noChangeShapeType="1"/>
          </p:cNvSpPr>
          <p:nvPr/>
        </p:nvSpPr>
        <p:spPr bwMode="auto">
          <a:xfrm flipH="1">
            <a:off x="5076825" y="4400550"/>
            <a:ext cx="215900" cy="395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193934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123910"/>
                                        </p:tgtEl>
                                        <p:attrNameLst>
                                          <p:attrName>style.visibility</p:attrName>
                                        </p:attrNameLst>
                                      </p:cBhvr>
                                      <p:to>
                                        <p:strVal val="visible"/>
                                      </p:to>
                                    </p:set>
                                    <p:animEffect transition="in" filter="circle(out)">
                                      <p:cBhvr>
                                        <p:cTn id="7" dur="1000"/>
                                        <p:tgtEl>
                                          <p:spTgt spid="123910"/>
                                        </p:tgtEl>
                                      </p:cBhvr>
                                    </p:animEffect>
                                  </p:childTnLst>
                                </p:cTn>
                              </p:par>
                            </p:childTnLst>
                          </p:cTn>
                        </p:par>
                        <p:par>
                          <p:cTn id="8" fill="hold" nodeType="afterGroup">
                            <p:stCondLst>
                              <p:cond delay="1000"/>
                            </p:stCondLst>
                            <p:childTnLst>
                              <p:par>
                                <p:cTn id="9" presetID="6" presetClass="entr" presetSubtype="32" fill="hold" grpId="0" nodeType="afterEffect">
                                  <p:stCondLst>
                                    <p:cond delay="0"/>
                                  </p:stCondLst>
                                  <p:childTnLst>
                                    <p:set>
                                      <p:cBhvr>
                                        <p:cTn id="10" dur="1" fill="hold">
                                          <p:stCondLst>
                                            <p:cond delay="0"/>
                                          </p:stCondLst>
                                        </p:cTn>
                                        <p:tgtEl>
                                          <p:spTgt spid="123911"/>
                                        </p:tgtEl>
                                        <p:attrNameLst>
                                          <p:attrName>style.visibility</p:attrName>
                                        </p:attrNameLst>
                                      </p:cBhvr>
                                      <p:to>
                                        <p:strVal val="visible"/>
                                      </p:to>
                                    </p:set>
                                    <p:animEffect transition="in" filter="circle(out)">
                                      <p:cBhvr>
                                        <p:cTn id="11" dur="1000"/>
                                        <p:tgtEl>
                                          <p:spTgt spid="1239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6" presetClass="entr" presetSubtype="32" fill="hold" grpId="0" nodeType="clickEffect">
                                  <p:stCondLst>
                                    <p:cond delay="0"/>
                                  </p:stCondLst>
                                  <p:childTnLst>
                                    <p:set>
                                      <p:cBhvr>
                                        <p:cTn id="15" dur="1" fill="hold">
                                          <p:stCondLst>
                                            <p:cond delay="0"/>
                                          </p:stCondLst>
                                        </p:cTn>
                                        <p:tgtEl>
                                          <p:spTgt spid="123912"/>
                                        </p:tgtEl>
                                        <p:attrNameLst>
                                          <p:attrName>style.visibility</p:attrName>
                                        </p:attrNameLst>
                                      </p:cBhvr>
                                      <p:to>
                                        <p:strVal val="visible"/>
                                      </p:to>
                                    </p:set>
                                    <p:animEffect transition="in" filter="circle(out)">
                                      <p:cBhvr>
                                        <p:cTn id="16" dur="1000"/>
                                        <p:tgtEl>
                                          <p:spTgt spid="123912"/>
                                        </p:tgtEl>
                                      </p:cBhvr>
                                    </p:animEffect>
                                  </p:childTnLst>
                                </p:cTn>
                              </p:par>
                            </p:childTnLst>
                          </p:cTn>
                        </p:par>
                        <p:par>
                          <p:cTn id="17" fill="hold" nodeType="afterGroup">
                            <p:stCondLst>
                              <p:cond delay="1000"/>
                            </p:stCondLst>
                            <p:childTnLst>
                              <p:par>
                                <p:cTn id="18" presetID="6" presetClass="entr" presetSubtype="32" fill="hold" grpId="0" nodeType="afterEffect">
                                  <p:stCondLst>
                                    <p:cond delay="0"/>
                                  </p:stCondLst>
                                  <p:childTnLst>
                                    <p:set>
                                      <p:cBhvr>
                                        <p:cTn id="19" dur="1" fill="hold">
                                          <p:stCondLst>
                                            <p:cond delay="0"/>
                                          </p:stCondLst>
                                        </p:cTn>
                                        <p:tgtEl>
                                          <p:spTgt spid="123913"/>
                                        </p:tgtEl>
                                        <p:attrNameLst>
                                          <p:attrName>style.visibility</p:attrName>
                                        </p:attrNameLst>
                                      </p:cBhvr>
                                      <p:to>
                                        <p:strVal val="visible"/>
                                      </p:to>
                                    </p:set>
                                    <p:animEffect transition="in" filter="circle(out)">
                                      <p:cBhvr>
                                        <p:cTn id="20" dur="1000"/>
                                        <p:tgtEl>
                                          <p:spTgt spid="123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0" grpId="0" animBg="1"/>
      <p:bldP spid="123911" grpId="0" animBg="1"/>
      <p:bldP spid="123912" grpId="0" animBg="1"/>
      <p:bldP spid="123913"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2"/>
          <p:cNvSpPr>
            <a:spLocks noGrp="1"/>
          </p:cNvSpPr>
          <p:nvPr>
            <p:ph type="sldNum" sz="quarter" idx="12"/>
          </p:nvPr>
        </p:nvSpPr>
        <p:spPr/>
        <p:txBody>
          <a:bodyPr/>
          <a:lstStyle/>
          <a:p>
            <a:fld id="{20BD2C64-7F78-426B-A3AF-835FAC7D3B41}" type="slidenum">
              <a:rPr lang="en-US" altLang="zh-CN"/>
              <a:pPr/>
              <a:t>110</a:t>
            </a:fld>
            <a:endParaRPr lang="en-US" altLang="zh-CN"/>
          </a:p>
        </p:txBody>
      </p:sp>
      <p:sp>
        <p:nvSpPr>
          <p:cNvPr id="250883" name="Text Box 3"/>
          <p:cNvSpPr txBox="1">
            <a:spLocks noChangeArrowheads="1"/>
          </p:cNvSpPr>
          <p:nvPr/>
        </p:nvSpPr>
        <p:spPr bwMode="auto">
          <a:xfrm>
            <a:off x="611188" y="2097088"/>
            <a:ext cx="3124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000" b="1">
                <a:latin typeface="仿宋_GB2312" pitchFamily="49" charset="-122"/>
                <a:ea typeface="仿宋_GB2312" pitchFamily="49" charset="-122"/>
              </a:rPr>
              <a:t>树的子女 </a:t>
            </a:r>
            <a:r>
              <a:rPr kumimoji="1" lang="en-US" altLang="zh-CN" sz="3000" b="1">
                <a:latin typeface="仿宋_GB2312" pitchFamily="49" charset="-122"/>
                <a:ea typeface="仿宋_GB2312" pitchFamily="49" charset="-122"/>
              </a:rPr>
              <a:t>-</a:t>
            </a:r>
          </a:p>
          <a:p>
            <a:r>
              <a:rPr kumimoji="1" lang="en-US" altLang="zh-CN" sz="3000" b="1">
                <a:latin typeface="仿宋_GB2312" pitchFamily="49" charset="-122"/>
                <a:ea typeface="仿宋_GB2312" pitchFamily="49" charset="-122"/>
              </a:rPr>
              <a:t>    </a:t>
            </a:r>
            <a:r>
              <a:rPr kumimoji="1" lang="zh-CN" altLang="en-US" sz="3000" b="1">
                <a:latin typeface="仿宋_GB2312" pitchFamily="49" charset="-122"/>
                <a:ea typeface="仿宋_GB2312" pitchFamily="49" charset="-122"/>
              </a:rPr>
              <a:t>兄弟表示</a:t>
            </a:r>
            <a:endParaRPr kumimoji="1" lang="zh-CN" altLang="en-US" sz="3000">
              <a:latin typeface="仿宋_GB2312" pitchFamily="49" charset="-122"/>
              <a:ea typeface="仿宋_GB2312" pitchFamily="49" charset="-122"/>
            </a:endParaRPr>
          </a:p>
        </p:txBody>
      </p:sp>
      <p:grpSp>
        <p:nvGrpSpPr>
          <p:cNvPr id="250945" name="Group 65"/>
          <p:cNvGrpSpPr>
            <a:grpSpLocks/>
          </p:cNvGrpSpPr>
          <p:nvPr/>
        </p:nvGrpSpPr>
        <p:grpSpPr bwMode="auto">
          <a:xfrm>
            <a:off x="1905000" y="1160463"/>
            <a:ext cx="5181600" cy="549275"/>
            <a:chOff x="1200" y="758"/>
            <a:chExt cx="3264" cy="346"/>
          </a:xfrm>
        </p:grpSpPr>
        <p:sp>
          <p:nvSpPr>
            <p:cNvPr id="250884" name="Rectangle 4"/>
            <p:cNvSpPr>
              <a:spLocks noChangeArrowheads="1"/>
            </p:cNvSpPr>
            <p:nvPr/>
          </p:nvSpPr>
          <p:spPr bwMode="auto">
            <a:xfrm>
              <a:off x="1200" y="758"/>
              <a:ext cx="3264"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p>
              <a:r>
                <a:rPr kumimoji="1" lang="en-US" altLang="en-US" sz="2400" b="1" i="1">
                  <a:latin typeface="Times New Roman" pitchFamily="18" charset="0"/>
                  <a:ea typeface="黑体" pitchFamily="2" charset="-122"/>
                </a:rPr>
                <a:t>  </a:t>
              </a:r>
              <a:r>
                <a:rPr kumimoji="1" lang="en-US" altLang="zh-CN" sz="2800" b="1">
                  <a:latin typeface="Times New Roman" pitchFamily="18" charset="0"/>
                  <a:ea typeface="黑体" pitchFamily="2" charset="-122"/>
                </a:rPr>
                <a:t>data</a:t>
              </a:r>
              <a:endParaRPr kumimoji="1" lang="en-US" altLang="zh-CN" sz="2400">
                <a:ea typeface="黑体" pitchFamily="2" charset="-122"/>
              </a:endParaRPr>
            </a:p>
          </p:txBody>
        </p:sp>
        <p:sp>
          <p:nvSpPr>
            <p:cNvPr id="250885" name="Line 5"/>
            <p:cNvSpPr>
              <a:spLocks noChangeShapeType="1"/>
            </p:cNvSpPr>
            <p:nvPr/>
          </p:nvSpPr>
          <p:spPr bwMode="auto">
            <a:xfrm>
              <a:off x="1920" y="768"/>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250887" name="Line 7"/>
            <p:cNvSpPr>
              <a:spLocks noChangeShapeType="1"/>
            </p:cNvSpPr>
            <p:nvPr/>
          </p:nvSpPr>
          <p:spPr bwMode="auto">
            <a:xfrm>
              <a:off x="3120" y="768"/>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250886" name="Text Box 6"/>
            <p:cNvSpPr txBox="1">
              <a:spLocks noChangeArrowheads="1"/>
            </p:cNvSpPr>
            <p:nvPr/>
          </p:nvSpPr>
          <p:spPr bwMode="auto">
            <a:xfrm>
              <a:off x="2022" y="768"/>
              <a:ext cx="10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黑体" pitchFamily="2" charset="-122"/>
                </a:rPr>
                <a:t>firstChild</a:t>
              </a:r>
              <a:endParaRPr kumimoji="1" lang="en-US" altLang="zh-CN" sz="2400">
                <a:ea typeface="黑体" pitchFamily="2" charset="-122"/>
              </a:endParaRPr>
            </a:p>
          </p:txBody>
        </p:sp>
        <p:sp>
          <p:nvSpPr>
            <p:cNvPr id="250888" name="Text Box 8"/>
            <p:cNvSpPr txBox="1">
              <a:spLocks noChangeArrowheads="1"/>
            </p:cNvSpPr>
            <p:nvPr/>
          </p:nvSpPr>
          <p:spPr bwMode="auto">
            <a:xfrm>
              <a:off x="3206" y="768"/>
              <a:ext cx="12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黑体" pitchFamily="2" charset="-122"/>
                </a:rPr>
                <a:t>nextSibling</a:t>
              </a:r>
              <a:endParaRPr kumimoji="1" lang="en-US" altLang="zh-CN" sz="2400">
                <a:ea typeface="黑体" pitchFamily="2" charset="-122"/>
              </a:endParaRPr>
            </a:p>
          </p:txBody>
        </p:sp>
      </p:grpSp>
      <p:grpSp>
        <p:nvGrpSpPr>
          <p:cNvPr id="250946" name="Group 66"/>
          <p:cNvGrpSpPr>
            <a:grpSpLocks/>
          </p:cNvGrpSpPr>
          <p:nvPr/>
        </p:nvGrpSpPr>
        <p:grpSpPr bwMode="auto">
          <a:xfrm>
            <a:off x="627063" y="2097088"/>
            <a:ext cx="7832725" cy="3733800"/>
            <a:chOff x="346" y="1440"/>
            <a:chExt cx="4934" cy="2352"/>
          </a:xfrm>
        </p:grpSpPr>
        <p:sp>
          <p:nvSpPr>
            <p:cNvPr id="250889" name="Line 9"/>
            <p:cNvSpPr>
              <a:spLocks noChangeShapeType="1"/>
            </p:cNvSpPr>
            <p:nvPr/>
          </p:nvSpPr>
          <p:spPr bwMode="auto">
            <a:xfrm>
              <a:off x="1546" y="3072"/>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890" name="Line 10"/>
            <p:cNvSpPr>
              <a:spLocks noChangeShapeType="1"/>
            </p:cNvSpPr>
            <p:nvPr/>
          </p:nvSpPr>
          <p:spPr bwMode="auto">
            <a:xfrm>
              <a:off x="1210" y="2544"/>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891" name="Line 11"/>
            <p:cNvSpPr>
              <a:spLocks noChangeShapeType="1"/>
            </p:cNvSpPr>
            <p:nvPr/>
          </p:nvSpPr>
          <p:spPr bwMode="auto">
            <a:xfrm>
              <a:off x="730" y="3072"/>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892" name="Line 12"/>
            <p:cNvSpPr>
              <a:spLocks noChangeShapeType="1"/>
            </p:cNvSpPr>
            <p:nvPr/>
          </p:nvSpPr>
          <p:spPr bwMode="auto">
            <a:xfrm flipH="1">
              <a:off x="511" y="3072"/>
              <a:ext cx="123"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893" name="Line 13"/>
            <p:cNvSpPr>
              <a:spLocks noChangeShapeType="1"/>
            </p:cNvSpPr>
            <p:nvPr/>
          </p:nvSpPr>
          <p:spPr bwMode="auto">
            <a:xfrm flipH="1">
              <a:off x="730" y="2592"/>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894" name="Line 14"/>
            <p:cNvSpPr>
              <a:spLocks noChangeShapeType="1"/>
            </p:cNvSpPr>
            <p:nvPr/>
          </p:nvSpPr>
          <p:spPr bwMode="auto">
            <a:xfrm>
              <a:off x="1114" y="2592"/>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895" name="Oval 15"/>
            <p:cNvSpPr>
              <a:spLocks noChangeArrowheads="1"/>
            </p:cNvSpPr>
            <p:nvPr/>
          </p:nvSpPr>
          <p:spPr bwMode="auto">
            <a:xfrm>
              <a:off x="970" y="235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50896" name="Oval 16"/>
            <p:cNvSpPr>
              <a:spLocks noChangeArrowheads="1"/>
            </p:cNvSpPr>
            <p:nvPr/>
          </p:nvSpPr>
          <p:spPr bwMode="auto">
            <a:xfrm>
              <a:off x="970" y="283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50897" name="Oval 17"/>
            <p:cNvSpPr>
              <a:spLocks noChangeArrowheads="1"/>
            </p:cNvSpPr>
            <p:nvPr/>
          </p:nvSpPr>
          <p:spPr bwMode="auto">
            <a:xfrm>
              <a:off x="730" y="33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50898" name="Oval 18"/>
            <p:cNvSpPr>
              <a:spLocks noChangeArrowheads="1"/>
            </p:cNvSpPr>
            <p:nvPr/>
          </p:nvSpPr>
          <p:spPr bwMode="auto">
            <a:xfrm>
              <a:off x="346" y="33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50899" name="Oval 19"/>
            <p:cNvSpPr>
              <a:spLocks noChangeArrowheads="1"/>
            </p:cNvSpPr>
            <p:nvPr/>
          </p:nvSpPr>
          <p:spPr bwMode="auto">
            <a:xfrm>
              <a:off x="538" y="283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50900" name="Oval 20"/>
            <p:cNvSpPr>
              <a:spLocks noChangeArrowheads="1"/>
            </p:cNvSpPr>
            <p:nvPr/>
          </p:nvSpPr>
          <p:spPr bwMode="auto">
            <a:xfrm>
              <a:off x="1402" y="283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50901" name="Oval 21"/>
            <p:cNvSpPr>
              <a:spLocks noChangeArrowheads="1"/>
            </p:cNvSpPr>
            <p:nvPr/>
          </p:nvSpPr>
          <p:spPr bwMode="auto">
            <a:xfrm>
              <a:off x="1402" y="33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50902" name="Text Box 22"/>
            <p:cNvSpPr txBox="1">
              <a:spLocks noChangeArrowheads="1"/>
            </p:cNvSpPr>
            <p:nvPr/>
          </p:nvSpPr>
          <p:spPr bwMode="auto">
            <a:xfrm>
              <a:off x="980" y="231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250903" name="Text Box 23"/>
            <p:cNvSpPr txBox="1">
              <a:spLocks noChangeArrowheads="1"/>
            </p:cNvSpPr>
            <p:nvPr/>
          </p:nvSpPr>
          <p:spPr bwMode="auto">
            <a:xfrm>
              <a:off x="554" y="279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250904" name="Text Box 24"/>
            <p:cNvSpPr txBox="1">
              <a:spLocks noChangeArrowheads="1"/>
            </p:cNvSpPr>
            <p:nvPr/>
          </p:nvSpPr>
          <p:spPr bwMode="auto">
            <a:xfrm>
              <a:off x="980" y="279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250905" name="Text Box 25"/>
            <p:cNvSpPr txBox="1">
              <a:spLocks noChangeArrowheads="1"/>
            </p:cNvSpPr>
            <p:nvPr/>
          </p:nvSpPr>
          <p:spPr bwMode="auto">
            <a:xfrm>
              <a:off x="1423" y="279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250906" name="Text Box 26"/>
            <p:cNvSpPr txBox="1">
              <a:spLocks noChangeArrowheads="1"/>
            </p:cNvSpPr>
            <p:nvPr/>
          </p:nvSpPr>
          <p:spPr bwMode="auto">
            <a:xfrm>
              <a:off x="363" y="328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250907" name="Text Box 27"/>
            <p:cNvSpPr txBox="1">
              <a:spLocks noChangeArrowheads="1"/>
            </p:cNvSpPr>
            <p:nvPr/>
          </p:nvSpPr>
          <p:spPr bwMode="auto">
            <a:xfrm>
              <a:off x="753" y="3285"/>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250908" name="Text Box 28"/>
            <p:cNvSpPr txBox="1">
              <a:spLocks noChangeArrowheads="1"/>
            </p:cNvSpPr>
            <p:nvPr/>
          </p:nvSpPr>
          <p:spPr bwMode="auto">
            <a:xfrm>
              <a:off x="1406" y="3285"/>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sp>
          <p:nvSpPr>
            <p:cNvPr id="250909" name="Rectangle 29"/>
            <p:cNvSpPr>
              <a:spLocks noChangeArrowheads="1"/>
            </p:cNvSpPr>
            <p:nvPr/>
          </p:nvSpPr>
          <p:spPr bwMode="auto">
            <a:xfrm>
              <a:off x="3312" y="1488"/>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50910" name="Line 30"/>
            <p:cNvSpPr>
              <a:spLocks noChangeShapeType="1"/>
            </p:cNvSpPr>
            <p:nvPr/>
          </p:nvSpPr>
          <p:spPr bwMode="auto">
            <a:xfrm>
              <a:off x="3552" y="1488"/>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11" name="Line 31"/>
            <p:cNvSpPr>
              <a:spLocks noChangeShapeType="1"/>
            </p:cNvSpPr>
            <p:nvPr/>
          </p:nvSpPr>
          <p:spPr bwMode="auto">
            <a:xfrm>
              <a:off x="3792" y="1488"/>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12" name="Rectangle 32"/>
            <p:cNvSpPr>
              <a:spLocks noChangeArrowheads="1"/>
            </p:cNvSpPr>
            <p:nvPr/>
          </p:nvSpPr>
          <p:spPr bwMode="auto">
            <a:xfrm>
              <a:off x="2688" y="1968"/>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50913" name="Line 33"/>
            <p:cNvSpPr>
              <a:spLocks noChangeShapeType="1"/>
            </p:cNvSpPr>
            <p:nvPr/>
          </p:nvSpPr>
          <p:spPr bwMode="auto">
            <a:xfrm>
              <a:off x="2928" y="1968"/>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14" name="Line 34"/>
            <p:cNvSpPr>
              <a:spLocks noChangeShapeType="1"/>
            </p:cNvSpPr>
            <p:nvPr/>
          </p:nvSpPr>
          <p:spPr bwMode="auto">
            <a:xfrm>
              <a:off x="3168" y="1968"/>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15" name="Rectangle 35"/>
            <p:cNvSpPr>
              <a:spLocks noChangeArrowheads="1"/>
            </p:cNvSpPr>
            <p:nvPr/>
          </p:nvSpPr>
          <p:spPr bwMode="auto">
            <a:xfrm>
              <a:off x="2064" y="2496"/>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50916" name="Line 36"/>
            <p:cNvSpPr>
              <a:spLocks noChangeShapeType="1"/>
            </p:cNvSpPr>
            <p:nvPr/>
          </p:nvSpPr>
          <p:spPr bwMode="auto">
            <a:xfrm>
              <a:off x="2304" y="249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17" name="Line 37"/>
            <p:cNvSpPr>
              <a:spLocks noChangeShapeType="1"/>
            </p:cNvSpPr>
            <p:nvPr/>
          </p:nvSpPr>
          <p:spPr bwMode="auto">
            <a:xfrm>
              <a:off x="2544" y="249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18" name="Line 38"/>
            <p:cNvSpPr>
              <a:spLocks noChangeShapeType="1"/>
            </p:cNvSpPr>
            <p:nvPr/>
          </p:nvSpPr>
          <p:spPr bwMode="auto">
            <a:xfrm flipH="1">
              <a:off x="3024" y="1632"/>
              <a:ext cx="432" cy="336"/>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19" name="Line 39"/>
            <p:cNvSpPr>
              <a:spLocks noChangeShapeType="1"/>
            </p:cNvSpPr>
            <p:nvPr/>
          </p:nvSpPr>
          <p:spPr bwMode="auto">
            <a:xfrm flipH="1">
              <a:off x="2400" y="2112"/>
              <a:ext cx="432" cy="384"/>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20" name="Rectangle 40"/>
            <p:cNvSpPr>
              <a:spLocks noChangeArrowheads="1"/>
            </p:cNvSpPr>
            <p:nvPr/>
          </p:nvSpPr>
          <p:spPr bwMode="auto">
            <a:xfrm>
              <a:off x="3552" y="2496"/>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50921" name="Line 41"/>
            <p:cNvSpPr>
              <a:spLocks noChangeShapeType="1"/>
            </p:cNvSpPr>
            <p:nvPr/>
          </p:nvSpPr>
          <p:spPr bwMode="auto">
            <a:xfrm>
              <a:off x="3792" y="249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22" name="Line 42"/>
            <p:cNvSpPr>
              <a:spLocks noChangeShapeType="1"/>
            </p:cNvSpPr>
            <p:nvPr/>
          </p:nvSpPr>
          <p:spPr bwMode="auto">
            <a:xfrm>
              <a:off x="4032" y="249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23" name="Rectangle 43"/>
            <p:cNvSpPr>
              <a:spLocks noChangeArrowheads="1"/>
            </p:cNvSpPr>
            <p:nvPr/>
          </p:nvSpPr>
          <p:spPr bwMode="auto">
            <a:xfrm>
              <a:off x="4560" y="2976"/>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50924" name="Line 44"/>
            <p:cNvSpPr>
              <a:spLocks noChangeShapeType="1"/>
            </p:cNvSpPr>
            <p:nvPr/>
          </p:nvSpPr>
          <p:spPr bwMode="auto">
            <a:xfrm>
              <a:off x="4800" y="297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25" name="Line 45"/>
            <p:cNvSpPr>
              <a:spLocks noChangeShapeType="1"/>
            </p:cNvSpPr>
            <p:nvPr/>
          </p:nvSpPr>
          <p:spPr bwMode="auto">
            <a:xfrm>
              <a:off x="5040" y="297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26" name="Rectangle 46"/>
            <p:cNvSpPr>
              <a:spLocks noChangeArrowheads="1"/>
            </p:cNvSpPr>
            <p:nvPr/>
          </p:nvSpPr>
          <p:spPr bwMode="auto">
            <a:xfrm>
              <a:off x="3792" y="3456"/>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50927" name="Line 47"/>
            <p:cNvSpPr>
              <a:spLocks noChangeShapeType="1"/>
            </p:cNvSpPr>
            <p:nvPr/>
          </p:nvSpPr>
          <p:spPr bwMode="auto">
            <a:xfrm>
              <a:off x="4032" y="345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28" name="Line 48"/>
            <p:cNvSpPr>
              <a:spLocks noChangeShapeType="1"/>
            </p:cNvSpPr>
            <p:nvPr/>
          </p:nvSpPr>
          <p:spPr bwMode="auto">
            <a:xfrm>
              <a:off x="4272" y="345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29" name="Rectangle 49"/>
            <p:cNvSpPr>
              <a:spLocks noChangeArrowheads="1"/>
            </p:cNvSpPr>
            <p:nvPr/>
          </p:nvSpPr>
          <p:spPr bwMode="auto">
            <a:xfrm>
              <a:off x="2688" y="3024"/>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50930" name="Line 50"/>
            <p:cNvSpPr>
              <a:spLocks noChangeShapeType="1"/>
            </p:cNvSpPr>
            <p:nvPr/>
          </p:nvSpPr>
          <p:spPr bwMode="auto">
            <a:xfrm>
              <a:off x="2928" y="3024"/>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31" name="Line 51"/>
            <p:cNvSpPr>
              <a:spLocks noChangeShapeType="1"/>
            </p:cNvSpPr>
            <p:nvPr/>
          </p:nvSpPr>
          <p:spPr bwMode="auto">
            <a:xfrm>
              <a:off x="3168" y="3024"/>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32" name="Line 52"/>
            <p:cNvSpPr>
              <a:spLocks noChangeShapeType="1"/>
            </p:cNvSpPr>
            <p:nvPr/>
          </p:nvSpPr>
          <p:spPr bwMode="auto">
            <a:xfrm flipH="1">
              <a:off x="4224" y="3120"/>
              <a:ext cx="480" cy="336"/>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33" name="Line 53"/>
            <p:cNvSpPr>
              <a:spLocks noChangeShapeType="1"/>
            </p:cNvSpPr>
            <p:nvPr/>
          </p:nvSpPr>
          <p:spPr bwMode="auto">
            <a:xfrm>
              <a:off x="2688" y="2640"/>
              <a:ext cx="336" cy="384"/>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34" name="Line 54"/>
            <p:cNvSpPr>
              <a:spLocks noChangeShapeType="1"/>
            </p:cNvSpPr>
            <p:nvPr/>
          </p:nvSpPr>
          <p:spPr bwMode="auto">
            <a:xfrm>
              <a:off x="3312" y="2112"/>
              <a:ext cx="576" cy="384"/>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35" name="Line 55"/>
            <p:cNvSpPr>
              <a:spLocks noChangeShapeType="1"/>
            </p:cNvSpPr>
            <p:nvPr/>
          </p:nvSpPr>
          <p:spPr bwMode="auto">
            <a:xfrm>
              <a:off x="4176" y="2640"/>
              <a:ext cx="624" cy="336"/>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36" name="Text Box 56"/>
            <p:cNvSpPr txBox="1">
              <a:spLocks noChangeArrowheads="1"/>
            </p:cNvSpPr>
            <p:nvPr/>
          </p:nvSpPr>
          <p:spPr bwMode="auto">
            <a:xfrm>
              <a:off x="3539" y="1440"/>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A</a:t>
              </a:r>
              <a:endParaRPr kumimoji="1" lang="en-US" altLang="zh-CN" sz="2400">
                <a:latin typeface="Times New Roman" pitchFamily="18" charset="0"/>
              </a:endParaRPr>
            </a:p>
          </p:txBody>
        </p:sp>
        <p:sp>
          <p:nvSpPr>
            <p:cNvPr id="250937" name="Text Box 57"/>
            <p:cNvSpPr txBox="1">
              <a:spLocks noChangeArrowheads="1"/>
            </p:cNvSpPr>
            <p:nvPr/>
          </p:nvSpPr>
          <p:spPr bwMode="auto">
            <a:xfrm>
              <a:off x="2880" y="1920"/>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B</a:t>
              </a:r>
              <a:endParaRPr kumimoji="1" lang="en-US" altLang="zh-CN" sz="2400">
                <a:latin typeface="Times New Roman" pitchFamily="18" charset="0"/>
              </a:endParaRPr>
            </a:p>
          </p:txBody>
        </p:sp>
        <p:sp>
          <p:nvSpPr>
            <p:cNvPr id="250938" name="Text Box 58"/>
            <p:cNvSpPr txBox="1">
              <a:spLocks noChangeArrowheads="1"/>
            </p:cNvSpPr>
            <p:nvPr/>
          </p:nvSpPr>
          <p:spPr bwMode="auto">
            <a:xfrm>
              <a:off x="3779" y="2467"/>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C</a:t>
              </a:r>
              <a:endParaRPr kumimoji="1" lang="en-US" altLang="zh-CN" sz="2400">
                <a:latin typeface="Times New Roman" pitchFamily="18" charset="0"/>
              </a:endParaRPr>
            </a:p>
          </p:txBody>
        </p:sp>
        <p:sp>
          <p:nvSpPr>
            <p:cNvPr id="250939" name="Text Box 59"/>
            <p:cNvSpPr txBox="1">
              <a:spLocks noChangeArrowheads="1"/>
            </p:cNvSpPr>
            <p:nvPr/>
          </p:nvSpPr>
          <p:spPr bwMode="auto">
            <a:xfrm>
              <a:off x="4752" y="2947"/>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D</a:t>
              </a:r>
              <a:endParaRPr kumimoji="1" lang="en-US" altLang="zh-CN" sz="2400">
                <a:latin typeface="Times New Roman" pitchFamily="18" charset="0"/>
              </a:endParaRPr>
            </a:p>
          </p:txBody>
        </p:sp>
        <p:sp>
          <p:nvSpPr>
            <p:cNvPr id="250940" name="Text Box 60"/>
            <p:cNvSpPr txBox="1">
              <a:spLocks noChangeArrowheads="1"/>
            </p:cNvSpPr>
            <p:nvPr/>
          </p:nvSpPr>
          <p:spPr bwMode="auto">
            <a:xfrm>
              <a:off x="3984" y="3427"/>
              <a:ext cx="31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G</a:t>
              </a:r>
              <a:endParaRPr kumimoji="1" lang="en-US" altLang="zh-CN" sz="2400">
                <a:latin typeface="Times New Roman" pitchFamily="18" charset="0"/>
              </a:endParaRPr>
            </a:p>
          </p:txBody>
        </p:sp>
        <p:sp>
          <p:nvSpPr>
            <p:cNvPr id="250941" name="Text Box 61"/>
            <p:cNvSpPr txBox="1">
              <a:spLocks noChangeArrowheads="1"/>
            </p:cNvSpPr>
            <p:nvPr/>
          </p:nvSpPr>
          <p:spPr bwMode="auto">
            <a:xfrm>
              <a:off x="2896" y="2976"/>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F</a:t>
              </a:r>
              <a:endParaRPr kumimoji="1" lang="en-US" altLang="zh-CN" sz="2400">
                <a:latin typeface="Times New Roman" pitchFamily="18" charset="0"/>
              </a:endParaRPr>
            </a:p>
          </p:txBody>
        </p:sp>
        <p:sp>
          <p:nvSpPr>
            <p:cNvPr id="250942" name="Text Box 62"/>
            <p:cNvSpPr txBox="1">
              <a:spLocks noChangeArrowheads="1"/>
            </p:cNvSpPr>
            <p:nvPr/>
          </p:nvSpPr>
          <p:spPr bwMode="auto">
            <a:xfrm>
              <a:off x="2256" y="2467"/>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E</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7" name="Rectangle 3"/>
          <p:cNvSpPr>
            <a:spLocks noGrp="1" noChangeArrowheads="1"/>
          </p:cNvSpPr>
          <p:nvPr>
            <p:ph type="title"/>
          </p:nvPr>
        </p:nvSpPr>
        <p:spPr>
          <a:xfrm>
            <a:off x="503238" y="441325"/>
            <a:ext cx="8229600" cy="1371600"/>
          </a:xfrm>
        </p:spPr>
        <p:txBody>
          <a:bodyPr/>
          <a:lstStyle/>
          <a:p>
            <a:pPr algn="ctr"/>
            <a:r>
              <a:rPr kumimoji="1" lang="zh-CN" altLang="en-US" sz="4000" b="1">
                <a:solidFill>
                  <a:schemeClr val="tx2"/>
                </a:solidFill>
                <a:latin typeface="华文新魏" pitchFamily="2" charset="-122"/>
                <a:ea typeface="华文新魏" pitchFamily="2" charset="-122"/>
              </a:rPr>
              <a:t>用子女</a:t>
            </a:r>
            <a:r>
              <a:rPr kumimoji="1" lang="en-US" altLang="zh-CN" sz="4000" b="1">
                <a:solidFill>
                  <a:schemeClr val="tx2"/>
                </a:solidFill>
                <a:latin typeface="华文新魏" pitchFamily="2" charset="-122"/>
                <a:ea typeface="华文新魏" pitchFamily="2" charset="-122"/>
              </a:rPr>
              <a:t>-</a:t>
            </a:r>
            <a:r>
              <a:rPr kumimoji="1" lang="zh-CN" altLang="en-US" sz="4000" b="1">
                <a:solidFill>
                  <a:schemeClr val="tx2"/>
                </a:solidFill>
                <a:latin typeface="华文新魏" pitchFamily="2" charset="-122"/>
                <a:ea typeface="华文新魏" pitchFamily="2" charset="-122"/>
              </a:rPr>
              <a:t>兄弟表示实现的</a:t>
            </a:r>
            <a:br>
              <a:rPr kumimoji="1" lang="zh-CN" altLang="en-US" sz="4000" b="1">
                <a:solidFill>
                  <a:schemeClr val="tx2"/>
                </a:solidFill>
                <a:latin typeface="华文新魏" pitchFamily="2" charset="-122"/>
                <a:ea typeface="华文新魏" pitchFamily="2" charset="-122"/>
              </a:rPr>
            </a:br>
            <a:r>
              <a:rPr kumimoji="1" lang="zh-CN" altLang="en-US" sz="4000" b="1">
                <a:solidFill>
                  <a:schemeClr val="tx2"/>
                </a:solidFill>
                <a:latin typeface="华文新魏" pitchFamily="2" charset="-122"/>
                <a:ea typeface="华文新魏" pitchFamily="2" charset="-122"/>
              </a:rPr>
              <a:t>树的类定义</a:t>
            </a:r>
          </a:p>
        </p:txBody>
      </p:sp>
      <p:sp>
        <p:nvSpPr>
          <p:cNvPr id="251908" name="Rectangle 4"/>
          <p:cNvSpPr>
            <a:spLocks noGrp="1" noChangeArrowheads="1"/>
          </p:cNvSpPr>
          <p:nvPr>
            <p:ph idx="1"/>
          </p:nvPr>
        </p:nvSpPr>
        <p:spPr>
          <a:xfrm>
            <a:off x="647700" y="1847850"/>
            <a:ext cx="8229600" cy="4533900"/>
          </a:xfrm>
        </p:spPr>
        <p:txBody>
          <a:bodyPr/>
          <a:lstStyle/>
          <a:p>
            <a:pPr>
              <a:lnSpc>
                <a:spcPct val="105000"/>
              </a:lnSpc>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struct</a:t>
            </a:r>
            <a:r>
              <a:rPr lang="en-US" altLang="zh-CN" sz="2800">
                <a:latin typeface="Times New Roman" pitchFamily="18" charset="0"/>
                <a:ea typeface="隶书" pitchFamily="49" charset="-122"/>
              </a:rPr>
              <a:t> TreeNode</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树的结点类</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T data</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结点数据</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firstChild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nextSibling</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子女及兄弟指针</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TreeNode (T value = 0</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fc = NULL</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ns = NULL)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构造函数</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data (value)</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firstChild (fc)</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nextSibling (ns)</a:t>
            </a:r>
            <a:r>
              <a:rPr lang="en-US" altLang="zh-CN" sz="2800" b="1">
                <a:latin typeface="Times New Roman" pitchFamily="18" charset="0"/>
                <a:ea typeface="隶书" pitchFamily="49" charset="-122"/>
              </a:rPr>
              <a:t> {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fld id="{A172D96F-CBA7-492D-96D6-7E41B398DEA5}" type="slidenum">
              <a:rPr lang="en-US" altLang="zh-CN"/>
              <a:pPr/>
              <a:t>111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2" name="Rectangle 4"/>
          <p:cNvSpPr>
            <a:spLocks noGrp="1" noChangeArrowheads="1"/>
          </p:cNvSpPr>
          <p:nvPr>
            <p:ph idx="1"/>
          </p:nvPr>
        </p:nvSpPr>
        <p:spPr>
          <a:xfrm>
            <a:off x="627063" y="803275"/>
            <a:ext cx="8229600" cy="5541963"/>
          </a:xfrm>
        </p:spPr>
        <p:txBody>
          <a:bodyPr/>
          <a:lstStyle/>
          <a:p>
            <a:pPr>
              <a:spcBef>
                <a:spcPct val="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spcBef>
                <a:spcPct val="0"/>
              </a:spcBef>
              <a:buFont typeface="Wingdings" pitchFamily="2" charset="2"/>
              <a:buNone/>
            </a:pPr>
            <a:r>
              <a:rPr lang="en-US" altLang="zh-CN" sz="2800" b="1">
                <a:latin typeface="Times New Roman" pitchFamily="18" charset="0"/>
                <a:ea typeface="隶书" pitchFamily="49" charset="-122"/>
              </a:rPr>
              <a:t>class </a:t>
            </a:r>
            <a:r>
              <a:rPr lang="en-US" altLang="zh-CN" sz="2800">
                <a:latin typeface="Times New Roman" pitchFamily="18" charset="0"/>
                <a:ea typeface="隶书" pitchFamily="49" charset="-122"/>
              </a:rPr>
              <a:t>Tree</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树类</a:t>
            </a:r>
          </a:p>
          <a:p>
            <a:pPr>
              <a:spcBef>
                <a:spcPct val="0"/>
              </a:spcBef>
              <a:buFont typeface="Wingdings" pitchFamily="2" charset="2"/>
              <a:buNone/>
            </a:pPr>
            <a:r>
              <a:rPr lang="en-US" altLang="zh-CN" sz="2800" b="1">
                <a:latin typeface="Times New Roman" pitchFamily="18" charset="0"/>
                <a:ea typeface="隶书" pitchFamily="49" charset="-122"/>
              </a:rPr>
              <a:t>private:</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root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current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根指针及当前指针</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Find (TreeNode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 value)</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在以</a:t>
            </a:r>
            <a:r>
              <a:rPr lang="en-US" altLang="zh-CN" sz="2800" b="1">
                <a:solidFill>
                  <a:schemeClr val="tx2"/>
                </a:solidFill>
                <a:latin typeface="Times New Roman" pitchFamily="18" charset="0"/>
                <a:ea typeface="隶书" pitchFamily="49" charset="-122"/>
              </a:rPr>
              <a:t>p</a:t>
            </a:r>
            <a:r>
              <a:rPr lang="zh-CN" altLang="en-US" sz="2800">
                <a:solidFill>
                  <a:schemeClr val="tx2"/>
                </a:solidFill>
                <a:latin typeface="Times New Roman" pitchFamily="18" charset="0"/>
                <a:ea typeface="隶书" pitchFamily="49" charset="-122"/>
              </a:rPr>
              <a:t>为根的树中搜索</a:t>
            </a:r>
            <a:r>
              <a:rPr lang="en-US" altLang="zh-CN" sz="2800" b="1">
                <a:solidFill>
                  <a:schemeClr val="tx2"/>
                </a:solidFill>
                <a:latin typeface="Times New Roman" pitchFamily="18" charset="0"/>
                <a:ea typeface="隶书" pitchFamily="49" charset="-122"/>
              </a:rPr>
              <a:t>value</a:t>
            </a:r>
          </a:p>
          <a:p>
            <a:pPr>
              <a:spcBef>
                <a:spcPct val="0"/>
              </a:spcBef>
              <a:buFont typeface="Wingdings" pitchFamily="2" charset="2"/>
              <a:buNone/>
            </a:pPr>
            <a:r>
              <a:rPr lang="en-US" altLang="zh-CN" sz="2800" b="1">
                <a:latin typeface="Times New Roman" pitchFamily="18" charset="0"/>
                <a:ea typeface="隶书" pitchFamily="49" charset="-122"/>
              </a:rPr>
              <a:t>     void </a:t>
            </a:r>
            <a:r>
              <a:rPr lang="en-US" altLang="zh-CN" sz="2800">
                <a:latin typeface="Times New Roman" pitchFamily="18" charset="0"/>
                <a:ea typeface="隶书" pitchFamily="49" charset="-122"/>
              </a:rPr>
              <a:t>RemovesubTree (TreeNode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删除以</a:t>
            </a:r>
            <a:r>
              <a:rPr lang="en-US" altLang="zh-CN" sz="2800" b="1">
                <a:solidFill>
                  <a:schemeClr val="tx2"/>
                </a:solidFill>
                <a:latin typeface="Times New Roman" pitchFamily="18" charset="0"/>
                <a:ea typeface="隶书" pitchFamily="49" charset="-122"/>
              </a:rPr>
              <a:t>p</a:t>
            </a:r>
            <a:r>
              <a:rPr lang="zh-CN" altLang="en-US" sz="2800">
                <a:solidFill>
                  <a:schemeClr val="tx2"/>
                </a:solidFill>
                <a:latin typeface="Times New Roman" pitchFamily="18" charset="0"/>
                <a:ea typeface="隶书" pitchFamily="49" charset="-122"/>
              </a:rPr>
              <a:t>为根的子树</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FindParent (TreeNode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public:</a:t>
            </a:r>
          </a:p>
        </p:txBody>
      </p:sp>
      <p:sp>
        <p:nvSpPr>
          <p:cNvPr id="4" name="灯片编号占位符 4"/>
          <p:cNvSpPr>
            <a:spLocks noGrp="1"/>
          </p:cNvSpPr>
          <p:nvPr>
            <p:ph type="sldNum" sz="quarter" idx="12"/>
          </p:nvPr>
        </p:nvSpPr>
        <p:spPr/>
        <p:txBody>
          <a:bodyPr/>
          <a:lstStyle/>
          <a:p>
            <a:fld id="{EBC6CB2C-E22C-48B3-A795-ABBAF7967FD9}" type="slidenum">
              <a:rPr lang="en-US" altLang="zh-CN"/>
              <a:pPr/>
              <a:t>112</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idx="1"/>
          </p:nvPr>
        </p:nvSpPr>
        <p:spPr>
          <a:xfrm>
            <a:off x="611188" y="692150"/>
            <a:ext cx="8229600" cy="5541963"/>
          </a:xfrm>
        </p:spPr>
        <p:txBody>
          <a:bodyPr>
            <a:normAutofit lnSpcReduction="10000"/>
          </a:bodyPr>
          <a:lstStyle/>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Tree ()</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root = current = NULL</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构造函数</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Root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置根结点为当前结点</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IsEmpty ()</a:t>
            </a:r>
            <a:r>
              <a:rPr lang="en-US" altLang="zh-CN" sz="2800" b="1">
                <a:latin typeface="Times New Roman" pitchFamily="18" charset="0"/>
                <a:ea typeface="隶书" pitchFamily="49" charset="-122"/>
              </a:rPr>
              <a:t> { return </a:t>
            </a:r>
            <a:r>
              <a:rPr lang="en-US" altLang="zh-CN" sz="2800">
                <a:latin typeface="Times New Roman" pitchFamily="18" charset="0"/>
                <a:ea typeface="隶书" pitchFamily="49" charset="-122"/>
              </a:rPr>
              <a:t>root == NULL</a:t>
            </a:r>
            <a:r>
              <a:rPr lang="en-US" altLang="zh-CN" sz="2800" b="1">
                <a:latin typeface="Times New Roman" pitchFamily="18" charset="0"/>
                <a:ea typeface="隶书" pitchFamily="49" charset="-122"/>
              </a:rPr>
              <a:t>; }</a:t>
            </a:r>
            <a:endParaRPr lang="en-US" altLang="zh-CN" sz="2800">
              <a:solidFill>
                <a:schemeClr val="tx2"/>
              </a:solidFill>
              <a:latin typeface="Times New Roman" pitchFamily="18" charset="0"/>
              <a:ea typeface="隶书" pitchFamily="49" charset="-122"/>
            </a:endParaRPr>
          </a:p>
          <a:p>
            <a:pPr>
              <a:spcBef>
                <a:spcPct val="0"/>
              </a:spcBef>
              <a:buFont typeface="Wingdings" pitchFamily="2" charset="2"/>
              <a:buNone/>
            </a:pPr>
            <a:r>
              <a:rPr lang="en-US" altLang="zh-CN" sz="2800" b="1">
                <a:latin typeface="Times New Roman" pitchFamily="18" charset="0"/>
                <a:ea typeface="隶书" pitchFamily="49" charset="-122"/>
              </a:rPr>
              <a:t>     bool </a:t>
            </a:r>
            <a:r>
              <a:rPr lang="en-US" altLang="zh-CN" sz="2800">
                <a:latin typeface="Times New Roman" pitchFamily="18" charset="0"/>
                <a:ea typeface="隶书" pitchFamily="49" charset="-122"/>
              </a:rPr>
              <a:t>FirstChild ()</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将当前结点的第一个子女置为当前结点</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NextSibling ()</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将当前结点的下一个兄弟置为当前结点</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Parent ()</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将当前结点的双亲置为当前结点</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Find (T value)</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搜索含</a:t>
            </a:r>
            <a:r>
              <a:rPr lang="en-US" altLang="zh-CN" sz="2800">
                <a:solidFill>
                  <a:schemeClr val="tx2"/>
                </a:solidFill>
                <a:latin typeface="Times New Roman" pitchFamily="18" charset="0"/>
                <a:ea typeface="隶书" pitchFamily="49" charset="-122"/>
              </a:rPr>
              <a:t>value</a:t>
            </a:r>
            <a:r>
              <a:rPr lang="zh-CN" altLang="en-US" sz="2800">
                <a:solidFill>
                  <a:schemeClr val="tx2"/>
                </a:solidFill>
                <a:latin typeface="Times New Roman" pitchFamily="18" charset="0"/>
                <a:ea typeface="隶书" pitchFamily="49" charset="-122"/>
              </a:rPr>
              <a:t>的结点</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使之成为当前结点</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树的其他公共操作</a:t>
            </a:r>
          </a:p>
          <a:p>
            <a:pPr>
              <a:spcBef>
                <a:spcPct val="0"/>
              </a:spcBef>
              <a:buFont typeface="Wingdings" pitchFamily="2" charset="2"/>
              <a:buNone/>
            </a:pPr>
            <a:r>
              <a:rPr lang="en-US" altLang="zh-CN" sz="2800" b="1">
                <a:latin typeface="Times New Roman" pitchFamily="18" charset="0"/>
                <a:ea typeface="隶书" pitchFamily="49" charset="-122"/>
              </a:rPr>
              <a:t>};</a:t>
            </a:r>
          </a:p>
        </p:txBody>
      </p:sp>
      <p:sp>
        <p:nvSpPr>
          <p:cNvPr id="4" name="灯片编号占位符 4"/>
          <p:cNvSpPr>
            <a:spLocks noGrp="1"/>
          </p:cNvSpPr>
          <p:nvPr>
            <p:ph type="sldNum" sz="quarter" idx="12"/>
          </p:nvPr>
        </p:nvSpPr>
        <p:spPr/>
        <p:txBody>
          <a:bodyPr/>
          <a:lstStyle/>
          <a:p>
            <a:fld id="{6F357F38-B6AE-4C47-9C86-B19A900F70EA}" type="slidenum">
              <a:rPr lang="en-US" altLang="zh-CN"/>
              <a:pPr/>
              <a:t>113</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Grp="1" noChangeArrowheads="1"/>
          </p:cNvSpPr>
          <p:nvPr>
            <p:ph type="title"/>
          </p:nvPr>
        </p:nvSpPr>
        <p:spPr>
          <a:xfrm>
            <a:off x="457200" y="457200"/>
            <a:ext cx="8229600" cy="992188"/>
          </a:xfrm>
        </p:spPr>
        <p:txBody>
          <a:bodyPr/>
          <a:lstStyle/>
          <a:p>
            <a:pPr algn="ctr"/>
            <a:r>
              <a:rPr lang="zh-CN" altLang="en-US" sz="4000" b="1">
                <a:solidFill>
                  <a:schemeClr val="tx2"/>
                </a:solidFill>
                <a:latin typeface="华文新魏" pitchFamily="2" charset="-122"/>
                <a:ea typeface="华文新魏" pitchFamily="2" charset="-122"/>
              </a:rPr>
              <a:t>子女</a:t>
            </a:r>
            <a:r>
              <a:rPr lang="en-US" altLang="zh-CN" sz="4000" b="1">
                <a:solidFill>
                  <a:schemeClr val="tx2"/>
                </a:solidFill>
                <a:latin typeface="华文新魏" pitchFamily="2" charset="-122"/>
                <a:ea typeface="华文新魏" pitchFamily="2" charset="-122"/>
              </a:rPr>
              <a:t>-</a:t>
            </a:r>
            <a:r>
              <a:rPr lang="zh-CN" altLang="en-US" sz="4000" b="1">
                <a:solidFill>
                  <a:schemeClr val="tx2"/>
                </a:solidFill>
                <a:latin typeface="华文新魏" pitchFamily="2" charset="-122"/>
                <a:ea typeface="华文新魏" pitchFamily="2" charset="-122"/>
              </a:rPr>
              <a:t>兄弟链表常用操作的实现</a:t>
            </a:r>
          </a:p>
        </p:txBody>
      </p:sp>
      <p:sp>
        <p:nvSpPr>
          <p:cNvPr id="254980" name="Rectangle 4"/>
          <p:cNvSpPr>
            <a:spLocks noGrp="1" noChangeArrowheads="1"/>
          </p:cNvSpPr>
          <p:nvPr>
            <p:ph idx="1"/>
          </p:nvPr>
        </p:nvSpPr>
        <p:spPr>
          <a:xfrm>
            <a:off x="663575" y="1450975"/>
            <a:ext cx="8229600" cy="5038725"/>
          </a:xfrm>
        </p:spPr>
        <p:txBody>
          <a:bodyPr/>
          <a:lstStyle/>
          <a:p>
            <a:pPr>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p>
          <a:p>
            <a:pPr>
              <a:spcBef>
                <a:spcPct val="5000"/>
              </a:spcBef>
              <a:buFont typeface="Wingdings" pitchFamily="2" charset="2"/>
              <a:buNone/>
            </a:pP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Root ()</a:t>
            </a: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让树的根结点成为树的当前结点</a:t>
            </a:r>
            <a:endParaRPr lang="zh-CN" altLang="en-US" sz="2800" b="1">
              <a:latin typeface="Times New Roman" pitchFamily="18" charset="0"/>
              <a:ea typeface="隶书" pitchFamily="49" charset="-122"/>
            </a:endParaRP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if </a:t>
            </a:r>
            <a:r>
              <a:rPr lang="en-US" altLang="zh-CN" sz="2800">
                <a:latin typeface="Times New Roman" pitchFamily="18" charset="0"/>
                <a:ea typeface="隶书" pitchFamily="49" charset="-122"/>
              </a:rPr>
              <a:t>(root </a:t>
            </a:r>
            <a:r>
              <a:rPr lang="en-US" altLang="zh-CN" sz="2800" i="1">
                <a:latin typeface="Times New Roman" pitchFamily="18" charset="0"/>
                <a:ea typeface="隶书" pitchFamily="49" charset="-122"/>
              </a:rPr>
              <a:t>==</a:t>
            </a:r>
            <a:r>
              <a:rPr lang="en-US" altLang="zh-CN" sz="2800">
                <a:latin typeface="Times New Roman" pitchFamily="18" charset="0"/>
                <a:ea typeface="隶书" pitchFamily="49" charset="-122"/>
              </a:rPr>
              <a:t> NULL)</a:t>
            </a: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current = NULL</a:t>
            </a: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false</a:t>
            </a:r>
            <a:r>
              <a:rPr lang="en-US" altLang="zh-CN" sz="2800" b="1">
                <a:latin typeface="Times New Roman" pitchFamily="18" charset="0"/>
                <a:ea typeface="隶书" pitchFamily="49" charset="-122"/>
              </a:rPr>
              <a:t>;</a:t>
            </a:r>
          </a:p>
          <a:p>
            <a:pPr>
              <a:spcBef>
                <a:spcPct val="5000"/>
              </a:spcBef>
              <a:buFont typeface="Wingdings" pitchFamily="2" charset="2"/>
              <a:buNone/>
            </a:pP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     else {</a:t>
            </a:r>
          </a:p>
          <a:p>
            <a:pPr>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current = root</a:t>
            </a: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true</a:t>
            </a:r>
            <a:r>
              <a:rPr lang="en-US" altLang="zh-CN" sz="2800" b="1">
                <a:latin typeface="Times New Roman" pitchFamily="18" charset="0"/>
                <a:ea typeface="隶书" pitchFamily="49" charset="-122"/>
              </a:rPr>
              <a:t>;</a:t>
            </a:r>
          </a:p>
          <a:p>
            <a:pPr>
              <a:spcBef>
                <a:spcPct val="5000"/>
              </a:spcBef>
              <a:buFont typeface="Wingdings" pitchFamily="2" charset="2"/>
              <a:buNone/>
            </a:pP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fld id="{19364F88-DD30-40CE-B9CD-8492283040DC}" type="slidenum">
              <a:rPr lang="en-US" altLang="zh-CN"/>
              <a:pPr/>
              <a:t>114</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4" name="Rectangle 4"/>
          <p:cNvSpPr>
            <a:spLocks noGrp="1" noChangeArrowheads="1"/>
          </p:cNvSpPr>
          <p:nvPr>
            <p:ph idx="1"/>
          </p:nvPr>
        </p:nvSpPr>
        <p:spPr>
          <a:xfrm>
            <a:off x="627063" y="800100"/>
            <a:ext cx="8229600" cy="5724525"/>
          </a:xfrm>
        </p:spPr>
        <p:txBody>
          <a:bodyPr/>
          <a:lstStyle/>
          <a:p>
            <a:pPr>
              <a:lnSpc>
                <a:spcPct val="105000"/>
              </a:lnSpc>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Parent ()</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置当前结点的双亲结点为当前结点</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 = current</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(current </a:t>
            </a:r>
            <a:r>
              <a:rPr lang="en-US" altLang="zh-CN" sz="2800" i="1">
                <a:latin typeface="Times New Roman" pitchFamily="18" charset="0"/>
                <a:ea typeface="隶书" pitchFamily="49" charset="-122"/>
              </a:rPr>
              <a:t>==</a:t>
            </a:r>
            <a:r>
              <a:rPr lang="en-US" altLang="zh-CN" sz="2800">
                <a:latin typeface="Times New Roman" pitchFamily="18" charset="0"/>
                <a:ea typeface="隶书" pitchFamily="49" charset="-122"/>
              </a:rPr>
              <a:t> NULL</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current </a:t>
            </a:r>
            <a:r>
              <a:rPr lang="en-US" altLang="zh-CN" sz="2800" i="1">
                <a:latin typeface="Times New Roman" pitchFamily="18" charset="0"/>
                <a:ea typeface="隶书" pitchFamily="49" charset="-122"/>
              </a:rPr>
              <a:t>==</a:t>
            </a:r>
            <a:r>
              <a:rPr lang="en-US" altLang="zh-CN" sz="2800">
                <a:latin typeface="Times New Roman" pitchFamily="18" charset="0"/>
                <a:ea typeface="隶书" pitchFamily="49" charset="-122"/>
              </a:rPr>
              <a:t> root) </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current = NULL</a:t>
            </a: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false</a:t>
            </a:r>
            <a:r>
              <a:rPr lang="en-US" altLang="zh-CN" sz="2800" b="1">
                <a:latin typeface="Times New Roman" pitchFamily="18" charset="0"/>
                <a:ea typeface="隶书" pitchFamily="49" charset="-122"/>
              </a:rPr>
              <a:t>; }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空树或根无双亲</a:t>
            </a:r>
            <a:endParaRPr lang="zh-CN" altLang="en-US" sz="2800" b="1">
              <a:latin typeface="Times New Roman" pitchFamily="18" charset="0"/>
              <a:ea typeface="隶书" pitchFamily="49" charset="-122"/>
            </a:endParaRP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return </a:t>
            </a:r>
            <a:r>
              <a:rPr lang="en-US" altLang="zh-CN" sz="2800">
                <a:latin typeface="Times New Roman" pitchFamily="18" charset="0"/>
                <a:ea typeface="隶书" pitchFamily="49" charset="-122"/>
              </a:rPr>
              <a:t>FindParent (root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从根开始找</a:t>
            </a:r>
            <a:r>
              <a:rPr lang="zh-CN" altLang="en-US" sz="2800" b="1">
                <a:solidFill>
                  <a:schemeClr val="tx2"/>
                </a:solidFill>
                <a:latin typeface="Times New Roman" pitchFamily="18" charset="0"/>
                <a:ea typeface="隶书" pitchFamily="49" charset="-122"/>
              </a:rPr>
              <a:t>*</a:t>
            </a:r>
            <a:r>
              <a:rPr lang="en-US" altLang="zh-CN" sz="2800" b="1">
                <a:solidFill>
                  <a:schemeClr val="tx2"/>
                </a:solidFill>
                <a:latin typeface="Times New Roman" pitchFamily="18" charset="0"/>
                <a:ea typeface="隶书" pitchFamily="49" charset="-122"/>
              </a:rPr>
              <a:t>p</a:t>
            </a:r>
            <a:r>
              <a:rPr lang="zh-CN" altLang="en-US" sz="2800">
                <a:solidFill>
                  <a:schemeClr val="tx2"/>
                </a:solidFill>
                <a:latin typeface="Times New Roman" pitchFamily="18" charset="0"/>
                <a:ea typeface="隶书" pitchFamily="49" charset="-122"/>
              </a:rPr>
              <a:t>的双亲结点</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a:t>
            </a:r>
          </a:p>
        </p:txBody>
      </p:sp>
      <p:sp>
        <p:nvSpPr>
          <p:cNvPr id="4" name="灯片编号占位符 4"/>
          <p:cNvSpPr>
            <a:spLocks noGrp="1"/>
          </p:cNvSpPr>
          <p:nvPr>
            <p:ph type="sldNum" sz="quarter" idx="12"/>
          </p:nvPr>
        </p:nvSpPr>
        <p:spPr/>
        <p:txBody>
          <a:bodyPr/>
          <a:lstStyle/>
          <a:p>
            <a:fld id="{2D219ECF-BA2A-4CA1-873D-9A0FC2F1B2EB}" type="slidenum">
              <a:rPr lang="en-US" altLang="zh-CN"/>
              <a:pPr/>
              <a:t>115</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8" name="Rectangle 4"/>
          <p:cNvSpPr>
            <a:spLocks noGrp="1" noChangeArrowheads="1"/>
          </p:cNvSpPr>
          <p:nvPr>
            <p:ph idx="1"/>
          </p:nvPr>
        </p:nvSpPr>
        <p:spPr>
          <a:xfrm>
            <a:off x="663575" y="765175"/>
            <a:ext cx="8229600" cy="5613400"/>
          </a:xfrm>
        </p:spPr>
        <p:txBody>
          <a:bodyPr/>
          <a:lstStyle/>
          <a:p>
            <a:pPr>
              <a:lnSpc>
                <a:spcPct val="105000"/>
              </a:lnSpc>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FindParent (TreeNode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在根为*</a:t>
            </a:r>
            <a:r>
              <a:rPr lang="en-US" altLang="zh-CN" sz="2800" b="1">
                <a:solidFill>
                  <a:schemeClr val="tx2"/>
                </a:solidFill>
                <a:latin typeface="Times New Roman" pitchFamily="18" charset="0"/>
                <a:ea typeface="隶书" pitchFamily="49" charset="-122"/>
              </a:rPr>
              <a:t>t</a:t>
            </a:r>
            <a:r>
              <a:rPr lang="zh-CN" altLang="en-US" sz="2800">
                <a:solidFill>
                  <a:schemeClr val="tx2"/>
                </a:solidFill>
                <a:latin typeface="Times New Roman" pitchFamily="18" charset="0"/>
                <a:ea typeface="隶书" pitchFamily="49" charset="-122"/>
              </a:rPr>
              <a:t>的树中找*</a:t>
            </a:r>
            <a:r>
              <a:rPr lang="en-US" altLang="zh-CN" sz="2800" b="1">
                <a:solidFill>
                  <a:schemeClr val="tx2"/>
                </a:solidFill>
                <a:latin typeface="Times New Roman" pitchFamily="18" charset="0"/>
                <a:ea typeface="隶书" pitchFamily="49" charset="-122"/>
              </a:rPr>
              <a:t>p</a:t>
            </a:r>
            <a:r>
              <a:rPr lang="zh-CN" altLang="en-US" sz="2800">
                <a:solidFill>
                  <a:schemeClr val="tx2"/>
                </a:solidFill>
                <a:latin typeface="Times New Roman" pitchFamily="18" charset="0"/>
                <a:ea typeface="隶书" pitchFamily="49" charset="-122"/>
              </a:rPr>
              <a:t>的双亲</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并置为当前结点</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q = 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firstChild</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en-US" altLang="zh-CN" sz="2800">
                <a:solidFill>
                  <a:schemeClr val="tx2"/>
                </a:solidFill>
                <a:latin typeface="Times New Roman" pitchFamily="18" charset="0"/>
                <a:ea typeface="隶书" pitchFamily="49" charset="-122"/>
              </a:rPr>
              <a:t>*q</a:t>
            </a:r>
            <a:r>
              <a:rPr lang="zh-CN" altLang="en-US" sz="2800">
                <a:solidFill>
                  <a:schemeClr val="tx2"/>
                </a:solidFill>
                <a:latin typeface="Times New Roman" pitchFamily="18" charset="0"/>
                <a:ea typeface="隶书" pitchFamily="49" charset="-122"/>
              </a:rPr>
              <a:t>是*</a:t>
            </a:r>
            <a:r>
              <a:rPr lang="en-US" altLang="zh-CN" sz="2800">
                <a:solidFill>
                  <a:schemeClr val="tx2"/>
                </a:solidFill>
                <a:latin typeface="Times New Roman" pitchFamily="18" charset="0"/>
                <a:ea typeface="隶书" pitchFamily="49" charset="-122"/>
              </a:rPr>
              <a:t>t</a:t>
            </a:r>
            <a:r>
              <a:rPr lang="zh-CN" altLang="en-US" sz="2800">
                <a:solidFill>
                  <a:schemeClr val="tx2"/>
                </a:solidFill>
                <a:latin typeface="Times New Roman" pitchFamily="18" charset="0"/>
                <a:ea typeface="隶书" pitchFamily="49" charset="-122"/>
              </a:rPr>
              <a:t>长子</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succ</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while </a:t>
            </a:r>
            <a:r>
              <a:rPr lang="en-US" altLang="zh-CN" sz="2800">
                <a:latin typeface="Times New Roman" pitchFamily="18" charset="0"/>
                <a:ea typeface="隶书" pitchFamily="49" charset="-122"/>
              </a:rPr>
              <a:t>(q != NULL</a:t>
            </a:r>
            <a:r>
              <a:rPr lang="en-US" altLang="zh-CN" sz="2800" b="1">
                <a:latin typeface="Times New Roman" pitchFamily="18" charset="0"/>
                <a:ea typeface="隶书" pitchFamily="49" charset="-122"/>
              </a:rPr>
              <a:t> &amp;&amp; </a:t>
            </a:r>
            <a:r>
              <a:rPr lang="en-US" altLang="zh-CN" sz="2800">
                <a:latin typeface="Times New Roman" pitchFamily="18" charset="0"/>
                <a:ea typeface="隶书" pitchFamily="49" charset="-122"/>
              </a:rPr>
              <a:t>q != p)</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扫描兄弟链</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if </a:t>
            </a:r>
            <a:r>
              <a:rPr lang="en-US" altLang="zh-CN" sz="2800">
                <a:latin typeface="Times New Roman" pitchFamily="18" charset="0"/>
                <a:ea typeface="隶书" pitchFamily="49" charset="-122"/>
              </a:rPr>
              <a:t>((succ = FindParent (q, p)) == true)</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succ</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递归搜索以*</a:t>
            </a:r>
            <a:r>
              <a:rPr lang="en-US" altLang="zh-CN" sz="2800">
                <a:solidFill>
                  <a:schemeClr val="tx2"/>
                </a:solidFill>
                <a:latin typeface="Times New Roman" pitchFamily="18" charset="0"/>
                <a:ea typeface="隶书" pitchFamily="49" charset="-122"/>
              </a:rPr>
              <a:t>q</a:t>
            </a:r>
            <a:r>
              <a:rPr lang="zh-CN" altLang="en-US" sz="2800">
                <a:solidFill>
                  <a:schemeClr val="tx2"/>
                </a:solidFill>
                <a:latin typeface="Times New Roman" pitchFamily="18" charset="0"/>
                <a:ea typeface="隶书" pitchFamily="49" charset="-122"/>
              </a:rPr>
              <a:t>为根的子树</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q = q</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nextSibling</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p>
        </p:txBody>
      </p:sp>
      <p:sp>
        <p:nvSpPr>
          <p:cNvPr id="4" name="灯片编号占位符 4"/>
          <p:cNvSpPr>
            <a:spLocks noGrp="1"/>
          </p:cNvSpPr>
          <p:nvPr>
            <p:ph type="sldNum" sz="quarter" idx="12"/>
          </p:nvPr>
        </p:nvSpPr>
        <p:spPr/>
        <p:txBody>
          <a:bodyPr/>
          <a:lstStyle/>
          <a:p>
            <a:fld id="{8B0EE6F1-B19D-48B0-B3CA-A2BCD9E227ED}" type="slidenum">
              <a:rPr lang="en-US" altLang="zh-CN"/>
              <a:pPr/>
              <a:t>116</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idx="1"/>
          </p:nvPr>
        </p:nvSpPr>
        <p:spPr>
          <a:xfrm>
            <a:off x="663575" y="765175"/>
            <a:ext cx="8229600" cy="5613400"/>
          </a:xfrm>
        </p:spPr>
        <p:txBody>
          <a:bodyPr/>
          <a:lstStyle/>
          <a:p>
            <a:pPr>
              <a:lnSpc>
                <a:spcPct val="105000"/>
              </a:lnSpc>
              <a:spcBef>
                <a:spcPct val="5000"/>
              </a:spcBef>
              <a:buFont typeface="Wingdings"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(q != NULL</a:t>
            </a:r>
            <a:r>
              <a:rPr lang="en-US" altLang="zh-CN" sz="2800" b="1">
                <a:latin typeface="Times New Roman" pitchFamily="18" charset="0"/>
                <a:ea typeface="隶书" pitchFamily="49" charset="-122"/>
              </a:rPr>
              <a:t> &amp;&amp; </a:t>
            </a:r>
            <a:r>
              <a:rPr lang="en-US" altLang="zh-CN" sz="2800">
                <a:latin typeface="Times New Roman" pitchFamily="18" charset="0"/>
                <a:ea typeface="隶书" pitchFamily="49" charset="-122"/>
              </a:rPr>
              <a:t>q </a:t>
            </a:r>
            <a:r>
              <a:rPr lang="en-US" altLang="zh-CN" sz="2800" i="1">
                <a:latin typeface="Times New Roman" pitchFamily="18" charset="0"/>
                <a:ea typeface="隶书" pitchFamily="49" charset="-122"/>
              </a:rPr>
              <a:t>==</a:t>
            </a:r>
            <a:r>
              <a:rPr lang="en-US" altLang="zh-CN" sz="2800">
                <a:latin typeface="Times New Roman" pitchFamily="18" charset="0"/>
                <a:ea typeface="隶书" pitchFamily="49" charset="-122"/>
              </a:rPr>
              <a:t> p)</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current = t</a:t>
            </a: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true</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else { </a:t>
            </a:r>
            <a:r>
              <a:rPr lang="en-US" altLang="zh-CN" sz="2800">
                <a:latin typeface="Times New Roman" pitchFamily="18" charset="0"/>
                <a:ea typeface="隶书" pitchFamily="49" charset="-122"/>
              </a:rPr>
              <a:t>current = NULL</a:t>
            </a: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false</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未找到</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endParaRPr lang="en-US" altLang="zh-CN" sz="2800" b="1">
              <a:latin typeface="Times New Roman" pitchFamily="18" charset="0"/>
              <a:ea typeface="隶书" pitchFamily="49" charset="-122"/>
            </a:endParaRP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Tree</a:t>
            </a:r>
            <a:r>
              <a:rPr lang="en-US" altLang="zh-CN" sz="2800" b="1">
                <a:latin typeface="Times New Roman" pitchFamily="18" charset="0"/>
                <a:ea typeface="隶书" pitchFamily="49" charset="-122"/>
              </a:rPr>
              <a:t>&lt;T&gt;::</a:t>
            </a:r>
            <a:r>
              <a:rPr lang="en-US" altLang="zh-CN" sz="2800">
                <a:latin typeface="Times New Roman" pitchFamily="18" charset="0"/>
                <a:ea typeface="隶书" pitchFamily="49" charset="-122"/>
              </a:rPr>
              <a:t>FirstChild ()</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在树中找当前结点的长子</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并置为当前结点</a:t>
            </a:r>
            <a:endParaRPr lang="zh-CN" altLang="en-US" sz="2800" b="1">
              <a:solidFill>
                <a:schemeClr val="tx2"/>
              </a:solidFill>
              <a:latin typeface="Times New Roman" pitchFamily="18" charset="0"/>
              <a:ea typeface="隶书" pitchFamily="49" charset="-122"/>
            </a:endParaRP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if </a:t>
            </a:r>
            <a:r>
              <a:rPr lang="en-US" altLang="zh-CN" sz="2800">
                <a:latin typeface="Times New Roman" pitchFamily="18" charset="0"/>
                <a:ea typeface="隶书" pitchFamily="49" charset="-122"/>
              </a:rPr>
              <a:t>(current </a:t>
            </a:r>
            <a:r>
              <a:rPr lang="en-US" altLang="zh-CN" sz="2800" b="1">
                <a:latin typeface="Times New Roman" pitchFamily="18" charset="0"/>
                <a:ea typeface="隶书" pitchFamily="49" charset="-122"/>
              </a:rPr>
              <a:t>&amp;&amp; </a:t>
            </a:r>
            <a:r>
              <a:rPr lang="en-US" altLang="zh-CN" sz="2800">
                <a:latin typeface="Times New Roman" pitchFamily="18" charset="0"/>
                <a:ea typeface="隶书" pitchFamily="49" charset="-122"/>
              </a:rPr>
              <a:t>current</a:t>
            </a:r>
            <a:r>
              <a:rPr lang="en-US" altLang="zh-CN" sz="2800">
                <a:latin typeface="楷体_GB2312" pitchFamily="49" charset="-122"/>
                <a:ea typeface="楷体_GB2312" pitchFamily="49" charset="-122"/>
              </a:rPr>
              <a:t>-</a:t>
            </a:r>
            <a:r>
              <a:rPr lang="en-US" altLang="zh-CN" sz="2800">
                <a:latin typeface="Times New Roman" pitchFamily="18" charset="0"/>
                <a:ea typeface="隶书" pitchFamily="49" charset="-122"/>
              </a:rPr>
              <a:t>&gt;firstChild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current = current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firstChild</a:t>
            </a: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true</a:t>
            </a:r>
            <a:r>
              <a:rPr lang="en-US" altLang="zh-CN" sz="2800" b="1">
                <a:latin typeface="Times New Roman" pitchFamily="18" charset="0"/>
                <a:ea typeface="隶书" pitchFamily="49" charset="-122"/>
              </a:rPr>
              <a:t>; }</a:t>
            </a:r>
          </a:p>
        </p:txBody>
      </p:sp>
      <p:sp>
        <p:nvSpPr>
          <p:cNvPr id="4" name="灯片编号占位符 4"/>
          <p:cNvSpPr>
            <a:spLocks noGrp="1"/>
          </p:cNvSpPr>
          <p:nvPr>
            <p:ph type="sldNum" sz="quarter" idx="12"/>
          </p:nvPr>
        </p:nvSpPr>
        <p:spPr/>
        <p:txBody>
          <a:bodyPr/>
          <a:lstStyle/>
          <a:p>
            <a:fld id="{8C1B41B0-4141-469B-B058-DDB619825DD4}" type="slidenum">
              <a:rPr lang="en-US" altLang="zh-CN"/>
              <a:pPr/>
              <a:t>117</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idx="1"/>
          </p:nvPr>
        </p:nvSpPr>
        <p:spPr>
          <a:xfrm>
            <a:off x="663575" y="765175"/>
            <a:ext cx="8229600" cy="5613400"/>
          </a:xfrm>
        </p:spPr>
        <p:txBody>
          <a:bodyPr/>
          <a:lstStyle/>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current = NULL</a:t>
            </a: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false</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endParaRPr lang="en-US" altLang="zh-CN" sz="2800" b="1">
              <a:latin typeface="Times New Roman" pitchFamily="18" charset="0"/>
              <a:ea typeface="隶书" pitchFamily="49" charset="-122"/>
            </a:endParaRPr>
          </a:p>
          <a:p>
            <a:pPr>
              <a:lnSpc>
                <a:spcPct val="105000"/>
              </a:lnSpc>
              <a:spcBef>
                <a:spcPct val="0"/>
              </a:spcBef>
              <a:buFont typeface="Wingdings" pitchFamily="2" charset="2"/>
              <a:buNone/>
            </a:pPr>
            <a:r>
              <a:rPr lang="en-US" altLang="zh-CN" sz="2800" b="1">
                <a:latin typeface="Times New Roman" pitchFamily="18" charset="0"/>
                <a:ea typeface="隶书" pitchFamily="49" charset="-122"/>
              </a:rPr>
              <a:t>template &lt;class</a:t>
            </a:r>
            <a:r>
              <a:rPr lang="en-US" altLang="zh-CN" sz="2800">
                <a:latin typeface="Times New Roman" pitchFamily="18" charset="0"/>
                <a:ea typeface="隶书" pitchFamily="49" charset="-122"/>
              </a:rPr>
              <a:t> T</a:t>
            </a:r>
            <a:r>
              <a:rPr lang="en-US" altLang="zh-CN" sz="2800" b="1">
                <a:latin typeface="Times New Roman" pitchFamily="18" charset="0"/>
                <a:ea typeface="隶书" pitchFamily="49" charset="-122"/>
              </a:rPr>
              <a:t>&gt;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NextSibling ()</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在树中找当前结点的兄弟</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并置为当前结点</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if </a:t>
            </a:r>
            <a:r>
              <a:rPr lang="en-US" altLang="zh-CN" sz="2800">
                <a:latin typeface="Times New Roman" pitchFamily="18" charset="0"/>
                <a:ea typeface="隶书" pitchFamily="49" charset="-122"/>
              </a:rPr>
              <a:t>(current</a:t>
            </a:r>
            <a:r>
              <a:rPr lang="en-US" altLang="zh-CN" sz="2800" b="1">
                <a:latin typeface="Times New Roman" pitchFamily="18" charset="0"/>
                <a:ea typeface="隶书" pitchFamily="49" charset="-122"/>
              </a:rPr>
              <a:t> &amp;&amp; </a:t>
            </a:r>
            <a:r>
              <a:rPr lang="en-US" altLang="zh-CN" sz="2800">
                <a:latin typeface="Times New Roman" pitchFamily="18" charset="0"/>
                <a:ea typeface="隶书" pitchFamily="49" charset="-122"/>
              </a:rPr>
              <a:t>current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nextSibling) </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current = current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nextSibling</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true</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current = NULL</a:t>
            </a: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false</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a:t>
            </a:r>
          </a:p>
        </p:txBody>
      </p:sp>
      <p:sp>
        <p:nvSpPr>
          <p:cNvPr id="4" name="灯片编号占位符 4"/>
          <p:cNvSpPr>
            <a:spLocks noGrp="1"/>
          </p:cNvSpPr>
          <p:nvPr>
            <p:ph type="sldNum" sz="quarter" idx="12"/>
          </p:nvPr>
        </p:nvSpPr>
        <p:spPr/>
        <p:txBody>
          <a:bodyPr/>
          <a:lstStyle/>
          <a:p>
            <a:fld id="{DC0E0650-51E4-4588-B1F6-978BFDCFFCD6}" type="slidenum">
              <a:rPr lang="en-US" altLang="zh-CN"/>
              <a:pPr/>
              <a:t>118</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7" name="Rectangle 11"/>
          <p:cNvSpPr>
            <a:spLocks noGrp="1" noChangeArrowheads="1"/>
          </p:cNvSpPr>
          <p:nvPr>
            <p:ph type="title"/>
          </p:nvPr>
        </p:nvSpPr>
        <p:spPr>
          <a:xfrm>
            <a:off x="457200" y="457200"/>
            <a:ext cx="8229600" cy="847725"/>
          </a:xfrm>
        </p:spPr>
        <p:txBody>
          <a:bodyPr/>
          <a:lstStyle/>
          <a:p>
            <a:pPr algn="ctr"/>
            <a:r>
              <a:rPr lang="zh-CN" altLang="en-US" sz="4000" b="1">
                <a:solidFill>
                  <a:schemeClr val="tx2"/>
                </a:solidFill>
                <a:ea typeface="华文新魏" pitchFamily="2" charset="-122"/>
              </a:rPr>
              <a:t>树的遍历</a:t>
            </a:r>
            <a:endParaRPr lang="zh-CN" altLang="en-US" sz="6000" b="1">
              <a:solidFill>
                <a:schemeClr val="tx2"/>
              </a:solidFill>
              <a:ea typeface="华文新魏" pitchFamily="2" charset="-122"/>
            </a:endParaRPr>
          </a:p>
        </p:txBody>
      </p:sp>
      <p:sp>
        <p:nvSpPr>
          <p:cNvPr id="265228" name="Rectangle 12"/>
          <p:cNvSpPr>
            <a:spLocks noGrp="1" noChangeArrowheads="1"/>
          </p:cNvSpPr>
          <p:nvPr>
            <p:ph idx="1"/>
          </p:nvPr>
        </p:nvSpPr>
        <p:spPr>
          <a:xfrm>
            <a:off x="735013" y="1376363"/>
            <a:ext cx="8229600" cy="2376487"/>
          </a:xfrm>
        </p:spPr>
        <p:txBody>
          <a:bodyPr/>
          <a:lstStyle/>
          <a:p>
            <a:pPr>
              <a:spcBef>
                <a:spcPct val="10000"/>
              </a:spcBef>
              <a:buClr>
                <a:srgbClr val="800080"/>
              </a:buClr>
              <a:buSzPct val="50000"/>
            </a:pPr>
            <a:r>
              <a:rPr lang="zh-CN" altLang="en-US" b="1">
                <a:ea typeface="仿宋_GB2312" pitchFamily="49" charset="-122"/>
              </a:rPr>
              <a:t>深度优先遍历</a:t>
            </a:r>
          </a:p>
          <a:p>
            <a:pPr lvl="1">
              <a:spcBef>
                <a:spcPct val="10000"/>
              </a:spcBef>
              <a:buClr>
                <a:srgbClr val="006666"/>
              </a:buClr>
              <a:buSzPct val="50000"/>
              <a:buFont typeface="Wingdings" pitchFamily="2" charset="2"/>
              <a:buChar char="u"/>
            </a:pPr>
            <a:r>
              <a:rPr lang="zh-CN" altLang="en-US" sz="3200" b="1">
                <a:ea typeface="仿宋_GB2312" pitchFamily="49" charset="-122"/>
              </a:rPr>
              <a:t>先根次序遍历</a:t>
            </a:r>
          </a:p>
          <a:p>
            <a:pPr lvl="1">
              <a:spcBef>
                <a:spcPct val="10000"/>
              </a:spcBef>
              <a:buClr>
                <a:srgbClr val="006666"/>
              </a:buClr>
              <a:buSzPct val="50000"/>
              <a:buFont typeface="Wingdings" pitchFamily="2" charset="2"/>
              <a:buChar char="u"/>
            </a:pPr>
            <a:r>
              <a:rPr lang="zh-CN" altLang="en-US" sz="3200" b="1">
                <a:ea typeface="仿宋_GB2312" pitchFamily="49" charset="-122"/>
              </a:rPr>
              <a:t>后根次序遍历</a:t>
            </a:r>
          </a:p>
          <a:p>
            <a:pPr>
              <a:spcBef>
                <a:spcPct val="10000"/>
              </a:spcBef>
              <a:buClr>
                <a:srgbClr val="800080"/>
              </a:buClr>
              <a:buSzPct val="50000"/>
            </a:pPr>
            <a:r>
              <a:rPr lang="zh-CN" altLang="en-US" b="1">
                <a:ea typeface="仿宋_GB2312" pitchFamily="49" charset="-122"/>
              </a:rPr>
              <a:t>广度优先遍历</a:t>
            </a:r>
          </a:p>
        </p:txBody>
      </p:sp>
      <p:sp>
        <p:nvSpPr>
          <p:cNvPr id="51" name="灯片编号占位符 4"/>
          <p:cNvSpPr>
            <a:spLocks noGrp="1"/>
          </p:cNvSpPr>
          <p:nvPr>
            <p:ph type="sldNum" sz="quarter" idx="12"/>
          </p:nvPr>
        </p:nvSpPr>
        <p:spPr/>
        <p:txBody>
          <a:bodyPr/>
          <a:lstStyle/>
          <a:p>
            <a:fld id="{846627D6-6824-4F8E-9851-A5E5BB3A0F91}" type="slidenum">
              <a:rPr lang="en-US" altLang="zh-CN"/>
              <a:pPr/>
              <a:t>119</a:t>
            </a:fld>
            <a:endParaRPr lang="en-US" altLang="zh-CN"/>
          </a:p>
        </p:txBody>
      </p:sp>
      <p:sp>
        <p:nvSpPr>
          <p:cNvPr id="265226" name="Text Box 10"/>
          <p:cNvSpPr txBox="1">
            <a:spLocks noChangeArrowheads="1"/>
          </p:cNvSpPr>
          <p:nvPr/>
        </p:nvSpPr>
        <p:spPr bwMode="auto">
          <a:xfrm>
            <a:off x="4967288" y="2057400"/>
            <a:ext cx="3124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006666"/>
                </a:solidFill>
                <a:latin typeface="Times New Roman" pitchFamily="18" charset="0"/>
                <a:ea typeface="隶书" pitchFamily="49" charset="-122"/>
              </a:rPr>
              <a:t>树的二叉树表示</a:t>
            </a:r>
            <a:endParaRPr kumimoji="1" lang="zh-CN" altLang="en-US" sz="2000">
              <a:solidFill>
                <a:srgbClr val="006666"/>
              </a:solidFill>
              <a:latin typeface="Times New Roman" pitchFamily="18" charset="0"/>
              <a:ea typeface="隶书" pitchFamily="49" charset="-122"/>
            </a:endParaRPr>
          </a:p>
        </p:txBody>
      </p:sp>
      <p:grpSp>
        <p:nvGrpSpPr>
          <p:cNvPr id="265265" name="Group 49"/>
          <p:cNvGrpSpPr>
            <a:grpSpLocks/>
          </p:cNvGrpSpPr>
          <p:nvPr/>
        </p:nvGrpSpPr>
        <p:grpSpPr bwMode="auto">
          <a:xfrm>
            <a:off x="1828800" y="2781300"/>
            <a:ext cx="5867400" cy="3124200"/>
            <a:chOff x="1152" y="1824"/>
            <a:chExt cx="3696" cy="1968"/>
          </a:xfrm>
        </p:grpSpPr>
        <p:sp>
          <p:nvSpPr>
            <p:cNvPr id="265218" name="Line 2"/>
            <p:cNvSpPr>
              <a:spLocks noChangeShapeType="1"/>
            </p:cNvSpPr>
            <p:nvPr/>
          </p:nvSpPr>
          <p:spPr bwMode="auto">
            <a:xfrm>
              <a:off x="3456" y="2832"/>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19" name="Line 3"/>
            <p:cNvSpPr>
              <a:spLocks noChangeShapeType="1"/>
            </p:cNvSpPr>
            <p:nvPr/>
          </p:nvSpPr>
          <p:spPr bwMode="auto">
            <a:xfrm flipH="1">
              <a:off x="4368" y="3312"/>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20" name="Line 4"/>
            <p:cNvSpPr>
              <a:spLocks noChangeShapeType="1"/>
            </p:cNvSpPr>
            <p:nvPr/>
          </p:nvSpPr>
          <p:spPr bwMode="auto">
            <a:xfrm>
              <a:off x="2352" y="3264"/>
              <a:ext cx="0"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21" name="Line 5"/>
            <p:cNvSpPr>
              <a:spLocks noChangeShapeType="1"/>
            </p:cNvSpPr>
            <p:nvPr/>
          </p:nvSpPr>
          <p:spPr bwMode="auto">
            <a:xfrm>
              <a:off x="1536" y="3264"/>
              <a:ext cx="144"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22" name="Line 6"/>
            <p:cNvSpPr>
              <a:spLocks noChangeShapeType="1"/>
            </p:cNvSpPr>
            <p:nvPr/>
          </p:nvSpPr>
          <p:spPr bwMode="auto">
            <a:xfrm flipH="1">
              <a:off x="1344" y="3312"/>
              <a:ext cx="96"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23" name="Line 7"/>
            <p:cNvSpPr>
              <a:spLocks noChangeShapeType="1"/>
            </p:cNvSpPr>
            <p:nvPr/>
          </p:nvSpPr>
          <p:spPr bwMode="auto">
            <a:xfrm>
              <a:off x="2016" y="2784"/>
              <a:ext cx="336"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24" name="Line 8"/>
            <p:cNvSpPr>
              <a:spLocks noChangeShapeType="1"/>
            </p:cNvSpPr>
            <p:nvPr/>
          </p:nvSpPr>
          <p:spPr bwMode="auto">
            <a:xfrm>
              <a:off x="1920" y="2832"/>
              <a:ext cx="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25" name="Line 9"/>
            <p:cNvSpPr>
              <a:spLocks noChangeShapeType="1"/>
            </p:cNvSpPr>
            <p:nvPr/>
          </p:nvSpPr>
          <p:spPr bwMode="auto">
            <a:xfrm flipH="1">
              <a:off x="1536" y="2784"/>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29" name="Line 13"/>
            <p:cNvSpPr>
              <a:spLocks noChangeShapeType="1"/>
            </p:cNvSpPr>
            <p:nvPr/>
          </p:nvSpPr>
          <p:spPr bwMode="auto">
            <a:xfrm flipH="1">
              <a:off x="3456" y="2064"/>
              <a:ext cx="672"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30" name="Line 14"/>
            <p:cNvSpPr>
              <a:spLocks noChangeShapeType="1"/>
            </p:cNvSpPr>
            <p:nvPr/>
          </p:nvSpPr>
          <p:spPr bwMode="auto">
            <a:xfrm>
              <a:off x="3888" y="2487"/>
              <a:ext cx="768" cy="72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31" name="Oval 15"/>
            <p:cNvSpPr>
              <a:spLocks noChangeArrowheads="1"/>
            </p:cNvSpPr>
            <p:nvPr/>
          </p:nvSpPr>
          <p:spPr bwMode="auto">
            <a:xfrm>
              <a:off x="4032" y="187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5232" name="Oval 16"/>
            <p:cNvSpPr>
              <a:spLocks noChangeArrowheads="1"/>
            </p:cNvSpPr>
            <p:nvPr/>
          </p:nvSpPr>
          <p:spPr bwMode="auto">
            <a:xfrm>
              <a:off x="3648" y="225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5233" name="Oval 17"/>
            <p:cNvSpPr>
              <a:spLocks noChangeArrowheads="1"/>
            </p:cNvSpPr>
            <p:nvPr/>
          </p:nvSpPr>
          <p:spPr bwMode="auto">
            <a:xfrm>
              <a:off x="4560" y="311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5234" name="Oval 18"/>
            <p:cNvSpPr>
              <a:spLocks noChangeArrowheads="1"/>
            </p:cNvSpPr>
            <p:nvPr/>
          </p:nvSpPr>
          <p:spPr bwMode="auto">
            <a:xfrm>
              <a:off x="4128" y="268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5235" name="Oval 19"/>
            <p:cNvSpPr>
              <a:spLocks noChangeArrowheads="1"/>
            </p:cNvSpPr>
            <p:nvPr/>
          </p:nvSpPr>
          <p:spPr bwMode="auto">
            <a:xfrm>
              <a:off x="3264" y="264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5236" name="Text Box 20"/>
            <p:cNvSpPr txBox="1">
              <a:spLocks noChangeArrowheads="1"/>
            </p:cNvSpPr>
            <p:nvPr/>
          </p:nvSpPr>
          <p:spPr bwMode="auto">
            <a:xfrm>
              <a:off x="4042" y="1824"/>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65237" name="Text Box 21"/>
            <p:cNvSpPr txBox="1">
              <a:spLocks noChangeArrowheads="1"/>
            </p:cNvSpPr>
            <p:nvPr/>
          </p:nvSpPr>
          <p:spPr bwMode="auto">
            <a:xfrm>
              <a:off x="3671" y="221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65238" name="Text Box 22"/>
            <p:cNvSpPr txBox="1">
              <a:spLocks noChangeArrowheads="1"/>
            </p:cNvSpPr>
            <p:nvPr/>
          </p:nvSpPr>
          <p:spPr bwMode="auto">
            <a:xfrm>
              <a:off x="4128" y="2649"/>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65239" name="Text Box 23"/>
            <p:cNvSpPr txBox="1">
              <a:spLocks noChangeArrowheads="1"/>
            </p:cNvSpPr>
            <p:nvPr/>
          </p:nvSpPr>
          <p:spPr bwMode="auto">
            <a:xfrm>
              <a:off x="3280" y="260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65240" name="Text Box 24"/>
            <p:cNvSpPr txBox="1">
              <a:spLocks noChangeArrowheads="1"/>
            </p:cNvSpPr>
            <p:nvPr/>
          </p:nvSpPr>
          <p:spPr bwMode="auto">
            <a:xfrm>
              <a:off x="4570" y="307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65241" name="Line 25"/>
            <p:cNvSpPr>
              <a:spLocks noChangeShapeType="1"/>
            </p:cNvSpPr>
            <p:nvPr/>
          </p:nvSpPr>
          <p:spPr bwMode="auto">
            <a:xfrm>
              <a:off x="2352" y="3264"/>
              <a:ext cx="0" cy="33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42" name="Line 26"/>
            <p:cNvSpPr>
              <a:spLocks noChangeShapeType="1"/>
            </p:cNvSpPr>
            <p:nvPr/>
          </p:nvSpPr>
          <p:spPr bwMode="auto">
            <a:xfrm>
              <a:off x="2016" y="2736"/>
              <a:ext cx="336" cy="43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43" name="Line 27"/>
            <p:cNvSpPr>
              <a:spLocks noChangeShapeType="1"/>
            </p:cNvSpPr>
            <p:nvPr/>
          </p:nvSpPr>
          <p:spPr bwMode="auto">
            <a:xfrm>
              <a:off x="1536" y="3264"/>
              <a:ext cx="144"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44" name="Line 28"/>
            <p:cNvSpPr>
              <a:spLocks noChangeShapeType="1"/>
            </p:cNvSpPr>
            <p:nvPr/>
          </p:nvSpPr>
          <p:spPr bwMode="auto">
            <a:xfrm flipH="1">
              <a:off x="1317" y="3264"/>
              <a:ext cx="123"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45" name="Line 29"/>
            <p:cNvSpPr>
              <a:spLocks noChangeShapeType="1"/>
            </p:cNvSpPr>
            <p:nvPr/>
          </p:nvSpPr>
          <p:spPr bwMode="auto">
            <a:xfrm flipH="1">
              <a:off x="1536" y="2784"/>
              <a:ext cx="288"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46" name="Line 30"/>
            <p:cNvSpPr>
              <a:spLocks noChangeShapeType="1"/>
            </p:cNvSpPr>
            <p:nvPr/>
          </p:nvSpPr>
          <p:spPr bwMode="auto">
            <a:xfrm>
              <a:off x="1920" y="2784"/>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47" name="Oval 31"/>
            <p:cNvSpPr>
              <a:spLocks noChangeArrowheads="1"/>
            </p:cNvSpPr>
            <p:nvPr/>
          </p:nvSpPr>
          <p:spPr bwMode="auto">
            <a:xfrm>
              <a:off x="1776" y="254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65248" name="Oval 32"/>
            <p:cNvSpPr>
              <a:spLocks noChangeArrowheads="1"/>
            </p:cNvSpPr>
            <p:nvPr/>
          </p:nvSpPr>
          <p:spPr bwMode="auto">
            <a:xfrm>
              <a:off x="1776" y="30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65249" name="Oval 33"/>
            <p:cNvSpPr>
              <a:spLocks noChangeArrowheads="1"/>
            </p:cNvSpPr>
            <p:nvPr/>
          </p:nvSpPr>
          <p:spPr bwMode="auto">
            <a:xfrm>
              <a:off x="1536"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65250" name="Oval 34"/>
            <p:cNvSpPr>
              <a:spLocks noChangeArrowheads="1"/>
            </p:cNvSpPr>
            <p:nvPr/>
          </p:nvSpPr>
          <p:spPr bwMode="auto">
            <a:xfrm>
              <a:off x="1152"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65251" name="Oval 35"/>
            <p:cNvSpPr>
              <a:spLocks noChangeArrowheads="1"/>
            </p:cNvSpPr>
            <p:nvPr/>
          </p:nvSpPr>
          <p:spPr bwMode="auto">
            <a:xfrm>
              <a:off x="1344" y="30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65252" name="Oval 36"/>
            <p:cNvSpPr>
              <a:spLocks noChangeArrowheads="1"/>
            </p:cNvSpPr>
            <p:nvPr/>
          </p:nvSpPr>
          <p:spPr bwMode="auto">
            <a:xfrm>
              <a:off x="2208" y="30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65253" name="Oval 37"/>
            <p:cNvSpPr>
              <a:spLocks noChangeArrowheads="1"/>
            </p:cNvSpPr>
            <p:nvPr/>
          </p:nvSpPr>
          <p:spPr bwMode="auto">
            <a:xfrm>
              <a:off x="2208"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65254" name="Text Box 38"/>
            <p:cNvSpPr txBox="1">
              <a:spLocks noChangeArrowheads="1"/>
            </p:cNvSpPr>
            <p:nvPr/>
          </p:nvSpPr>
          <p:spPr bwMode="auto">
            <a:xfrm>
              <a:off x="1786" y="250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265255" name="Text Box 39"/>
            <p:cNvSpPr txBox="1">
              <a:spLocks noChangeArrowheads="1"/>
            </p:cNvSpPr>
            <p:nvPr/>
          </p:nvSpPr>
          <p:spPr bwMode="auto">
            <a:xfrm>
              <a:off x="1360" y="298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265256" name="Text Box 40"/>
            <p:cNvSpPr txBox="1">
              <a:spLocks noChangeArrowheads="1"/>
            </p:cNvSpPr>
            <p:nvPr/>
          </p:nvSpPr>
          <p:spPr bwMode="auto">
            <a:xfrm>
              <a:off x="1786" y="298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265257" name="Text Box 41"/>
            <p:cNvSpPr txBox="1">
              <a:spLocks noChangeArrowheads="1"/>
            </p:cNvSpPr>
            <p:nvPr/>
          </p:nvSpPr>
          <p:spPr bwMode="auto">
            <a:xfrm>
              <a:off x="2256" y="298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265258" name="Text Box 42"/>
            <p:cNvSpPr txBox="1">
              <a:spLocks noChangeArrowheads="1"/>
            </p:cNvSpPr>
            <p:nvPr/>
          </p:nvSpPr>
          <p:spPr bwMode="auto">
            <a:xfrm>
              <a:off x="1168" y="346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265259" name="Text Box 43"/>
            <p:cNvSpPr txBox="1">
              <a:spLocks noChangeArrowheads="1"/>
            </p:cNvSpPr>
            <p:nvPr/>
          </p:nvSpPr>
          <p:spPr bwMode="auto">
            <a:xfrm>
              <a:off x="1558" y="3465"/>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265260" name="Text Box 44"/>
            <p:cNvSpPr txBox="1">
              <a:spLocks noChangeArrowheads="1"/>
            </p:cNvSpPr>
            <p:nvPr/>
          </p:nvSpPr>
          <p:spPr bwMode="auto">
            <a:xfrm>
              <a:off x="2212" y="3465"/>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sp>
          <p:nvSpPr>
            <p:cNvPr id="265261" name="Oval 45"/>
            <p:cNvSpPr>
              <a:spLocks noChangeArrowheads="1"/>
            </p:cNvSpPr>
            <p:nvPr/>
          </p:nvSpPr>
          <p:spPr bwMode="auto">
            <a:xfrm>
              <a:off x="4176"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5262" name="Text Box 46"/>
            <p:cNvSpPr txBox="1">
              <a:spLocks noChangeArrowheads="1"/>
            </p:cNvSpPr>
            <p:nvPr/>
          </p:nvSpPr>
          <p:spPr bwMode="auto">
            <a:xfrm>
              <a:off x="4180" y="3465"/>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65263" name="Oval 47"/>
            <p:cNvSpPr>
              <a:spLocks noChangeArrowheads="1"/>
            </p:cNvSpPr>
            <p:nvPr/>
          </p:nvSpPr>
          <p:spPr bwMode="auto">
            <a:xfrm>
              <a:off x="3696" y="307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5264" name="Text Box 48"/>
            <p:cNvSpPr txBox="1">
              <a:spLocks noChangeArrowheads="1"/>
            </p:cNvSpPr>
            <p:nvPr/>
          </p:nvSpPr>
          <p:spPr bwMode="auto">
            <a:xfrm>
              <a:off x="3718" y="3072"/>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99" name="Rectangle 47"/>
          <p:cNvSpPr>
            <a:spLocks noGrp="1" noChangeArrowheads="1"/>
          </p:cNvSpPr>
          <p:nvPr>
            <p:ph idx="1"/>
          </p:nvPr>
        </p:nvSpPr>
        <p:spPr>
          <a:xfrm>
            <a:off x="555625" y="838200"/>
            <a:ext cx="8229600" cy="5507038"/>
          </a:xfrm>
        </p:spPr>
        <p:txBody>
          <a:bodyPr/>
          <a:lstStyle/>
          <a:p>
            <a:pPr>
              <a:lnSpc>
                <a:spcPct val="105000"/>
              </a:lnSpc>
              <a:spcBef>
                <a:spcPct val="10000"/>
              </a:spcBef>
              <a:buClr>
                <a:srgbClr val="800080"/>
              </a:buClr>
              <a:buSzPct val="50000"/>
            </a:pPr>
            <a:r>
              <a:rPr kumimoji="1" lang="zh-CN" altLang="en-US" sz="3000" b="1" u="sng">
                <a:solidFill>
                  <a:schemeClr val="tx2"/>
                </a:solidFill>
                <a:latin typeface="Times New Roman" pitchFamily="18" charset="0"/>
                <a:ea typeface="仿宋_GB2312" pitchFamily="49" charset="-122"/>
              </a:rPr>
              <a:t>性质</a:t>
            </a:r>
            <a:r>
              <a:rPr kumimoji="1" lang="en-US" altLang="zh-CN" sz="3000" b="1" u="sng">
                <a:solidFill>
                  <a:schemeClr val="tx2"/>
                </a:solidFill>
                <a:latin typeface="Times New Roman" pitchFamily="18" charset="0"/>
                <a:ea typeface="仿宋_GB2312" pitchFamily="49" charset="-122"/>
              </a:rPr>
              <a:t>4</a:t>
            </a:r>
            <a:r>
              <a:rPr kumimoji="1" lang="en-US" altLang="zh-CN" sz="3000">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具有 </a:t>
            </a:r>
            <a:r>
              <a:rPr kumimoji="1" lang="en-US" altLang="zh-CN" sz="3000" b="1" i="1">
                <a:latin typeface="Times New Roman" pitchFamily="18" charset="0"/>
                <a:ea typeface="仿宋_GB2312" pitchFamily="49" charset="-122"/>
              </a:rPr>
              <a:t>n </a:t>
            </a:r>
            <a:r>
              <a:rPr kumimoji="1" lang="en-US" altLang="zh-CN" sz="3000" b="1">
                <a:latin typeface="Times New Roman" pitchFamily="18" charset="0"/>
                <a:ea typeface="仿宋_GB2312" pitchFamily="49" charset="-122"/>
              </a:rPr>
              <a:t>(</a:t>
            </a:r>
            <a:r>
              <a:rPr kumimoji="1" lang="en-US" altLang="zh-CN" sz="3000" b="1" i="1">
                <a:latin typeface="Times New Roman" pitchFamily="18" charset="0"/>
                <a:ea typeface="仿宋_GB2312" pitchFamily="49" charset="-122"/>
              </a:rPr>
              <a:t>n</a:t>
            </a:r>
            <a:r>
              <a:rPr kumimoji="1" lang="en-US" altLang="zh-CN" sz="3000" b="1">
                <a:latin typeface="宋体" pitchFamily="2" charset="-122"/>
              </a:rPr>
              <a:t>≥</a:t>
            </a:r>
            <a:r>
              <a:rPr kumimoji="1" lang="en-US" altLang="zh-CN" sz="3000" b="1">
                <a:latin typeface="Times New Roman" pitchFamily="18" charset="0"/>
                <a:ea typeface="仿宋_GB2312" pitchFamily="49" charset="-122"/>
              </a:rPr>
              <a:t>0) </a:t>
            </a:r>
            <a:r>
              <a:rPr kumimoji="1" lang="zh-CN" altLang="en-US" sz="3000" b="1">
                <a:latin typeface="Times New Roman" pitchFamily="18" charset="0"/>
                <a:ea typeface="仿宋_GB2312" pitchFamily="49" charset="-122"/>
              </a:rPr>
              <a:t>个结点的完全二叉树的深度为 </a:t>
            </a:r>
            <a:r>
              <a:rPr kumimoji="1" lang="zh-CN" altLang="en-US" sz="3000" b="1">
                <a:solidFill>
                  <a:schemeClr val="tx2"/>
                </a:solidFill>
                <a:latin typeface="Times New Roman" pitchFamily="18" charset="0"/>
                <a:ea typeface="仿宋_GB2312" pitchFamily="49" charset="-122"/>
                <a:sym typeface="Symbol" pitchFamily="18" charset="2"/>
              </a:rPr>
              <a:t></a:t>
            </a:r>
            <a:r>
              <a:rPr kumimoji="1" lang="en-US" altLang="zh-CN" sz="3000" b="1">
                <a:solidFill>
                  <a:schemeClr val="tx2"/>
                </a:solidFill>
                <a:latin typeface="Times New Roman" pitchFamily="18" charset="0"/>
                <a:ea typeface="仿宋_GB2312" pitchFamily="49" charset="-122"/>
              </a:rPr>
              <a:t>log</a:t>
            </a:r>
            <a:r>
              <a:rPr kumimoji="1" lang="en-US" altLang="zh-CN" sz="3000" b="1" baseline="-25000">
                <a:solidFill>
                  <a:schemeClr val="tx2"/>
                </a:solidFill>
                <a:latin typeface="Times New Roman" pitchFamily="18" charset="0"/>
                <a:ea typeface="仿宋_GB2312" pitchFamily="49" charset="-122"/>
              </a:rPr>
              <a:t>2</a:t>
            </a:r>
            <a:r>
              <a:rPr kumimoji="1" lang="en-US" altLang="zh-CN" sz="3000" b="1">
                <a:solidFill>
                  <a:schemeClr val="tx2"/>
                </a:solidFill>
                <a:latin typeface="Times New Roman" pitchFamily="18" charset="0"/>
                <a:ea typeface="仿宋_GB2312" pitchFamily="49" charset="-122"/>
              </a:rPr>
              <a:t>(</a:t>
            </a:r>
            <a:r>
              <a:rPr kumimoji="1" lang="en-US" altLang="zh-CN" sz="3000" b="1" i="1">
                <a:solidFill>
                  <a:schemeClr val="tx2"/>
                </a:solidFill>
                <a:latin typeface="Times New Roman" pitchFamily="18" charset="0"/>
                <a:ea typeface="仿宋_GB2312" pitchFamily="49" charset="-122"/>
              </a:rPr>
              <a:t>n</a:t>
            </a:r>
            <a:r>
              <a:rPr kumimoji="1" lang="en-US" altLang="zh-CN" sz="3000" b="1">
                <a:solidFill>
                  <a:schemeClr val="tx2"/>
                </a:solidFill>
                <a:latin typeface="Times New Roman" pitchFamily="18" charset="0"/>
                <a:ea typeface="仿宋_GB2312" pitchFamily="49" charset="-122"/>
              </a:rPr>
              <a:t>+1)</a:t>
            </a:r>
            <a:r>
              <a:rPr kumimoji="1" lang="en-US" altLang="zh-CN" sz="3000" b="1">
                <a:solidFill>
                  <a:schemeClr val="tx2"/>
                </a:solidFill>
                <a:latin typeface="Times New Roman" pitchFamily="18" charset="0"/>
                <a:ea typeface="仿宋_GB2312" pitchFamily="49" charset="-122"/>
                <a:sym typeface="Symbol" pitchFamily="18" charset="2"/>
              </a:rPr>
              <a:t></a:t>
            </a:r>
            <a:r>
              <a:rPr kumimoji="1" lang="en-US" altLang="zh-CN" sz="3000" b="1">
                <a:latin typeface="Times New Roman" pitchFamily="18" charset="0"/>
                <a:ea typeface="仿宋_GB2312" pitchFamily="49" charset="-122"/>
              </a:rPr>
              <a:t>     </a:t>
            </a:r>
          </a:p>
          <a:p>
            <a:pPr>
              <a:lnSpc>
                <a:spcPct val="105000"/>
              </a:lnSpc>
              <a:spcBef>
                <a:spcPct val="10000"/>
              </a:spcBef>
              <a:buClr>
                <a:srgbClr val="800080"/>
              </a:buClr>
              <a:buSzPct val="50000"/>
              <a:buFont typeface="Wingdings" pitchFamily="2" charset="2"/>
              <a:buNone/>
            </a:pPr>
            <a:r>
              <a:rPr kumimoji="1" lang="en-US" altLang="zh-CN" sz="3000" b="1">
                <a:latin typeface="Times New Roman" pitchFamily="18" charset="0"/>
                <a:ea typeface="仿宋_GB2312" pitchFamily="49" charset="-122"/>
              </a:rPr>
              <a:t>	    </a:t>
            </a:r>
            <a:r>
              <a:rPr kumimoji="1" lang="zh-CN" altLang="en-US" sz="3000" b="1">
                <a:solidFill>
                  <a:srgbClr val="006600"/>
                </a:solidFill>
                <a:latin typeface="Times New Roman" pitchFamily="18" charset="0"/>
                <a:ea typeface="仿宋_GB2312" pitchFamily="49" charset="-122"/>
              </a:rPr>
              <a:t>设完全二叉树的深度为</a:t>
            </a:r>
            <a:r>
              <a:rPr kumimoji="1" lang="en-US" altLang="zh-CN" sz="3000" b="1" i="1">
                <a:solidFill>
                  <a:srgbClr val="006600"/>
                </a:solidFill>
                <a:latin typeface="Times New Roman" pitchFamily="18" charset="0"/>
                <a:ea typeface="仿宋_GB2312" pitchFamily="49" charset="-122"/>
              </a:rPr>
              <a:t>k</a:t>
            </a:r>
            <a:r>
              <a:rPr kumimoji="1" lang="zh-CN" altLang="en-US" sz="3000" b="1">
                <a:solidFill>
                  <a:srgbClr val="006600"/>
                </a:solidFill>
                <a:latin typeface="Times New Roman" pitchFamily="18" charset="0"/>
                <a:ea typeface="仿宋_GB2312" pitchFamily="49" charset="-122"/>
              </a:rPr>
              <a:t>，则有</a:t>
            </a:r>
          </a:p>
          <a:p>
            <a:pPr>
              <a:lnSpc>
                <a:spcPct val="105000"/>
              </a:lnSpc>
              <a:spcBef>
                <a:spcPct val="10000"/>
              </a:spcBef>
              <a:buClr>
                <a:srgbClr val="800080"/>
              </a:buClr>
              <a:buSzPct val="50000"/>
              <a:buFont typeface="Wingdings" pitchFamily="2" charset="2"/>
              <a:buNone/>
            </a:pPr>
            <a:r>
              <a:rPr kumimoji="1" lang="zh-CN" altLang="en-US" sz="3000" b="1">
                <a:solidFill>
                  <a:srgbClr val="006600"/>
                </a:solidFill>
                <a:latin typeface="Times New Roman" pitchFamily="18" charset="0"/>
                <a:ea typeface="仿宋_GB2312" pitchFamily="49" charset="-122"/>
              </a:rPr>
              <a:t>             </a:t>
            </a:r>
            <a:r>
              <a:rPr kumimoji="1" lang="en-US" altLang="zh-CN" sz="3000" b="1">
                <a:solidFill>
                  <a:srgbClr val="006600"/>
                </a:solidFill>
                <a:latin typeface="Times New Roman" pitchFamily="18" charset="0"/>
                <a:ea typeface="仿宋_GB2312" pitchFamily="49" charset="-122"/>
              </a:rPr>
              <a:t>2</a:t>
            </a:r>
            <a:r>
              <a:rPr kumimoji="1" lang="en-US" altLang="zh-CN" sz="3000" b="1" i="1" baseline="30000">
                <a:solidFill>
                  <a:srgbClr val="006600"/>
                </a:solidFill>
                <a:latin typeface="Times New Roman" pitchFamily="18" charset="0"/>
                <a:ea typeface="仿宋_GB2312" pitchFamily="49" charset="-122"/>
              </a:rPr>
              <a:t>k</a:t>
            </a:r>
            <a:r>
              <a:rPr kumimoji="1" lang="en-US" altLang="zh-CN" sz="3000" b="1" baseline="30000">
                <a:solidFill>
                  <a:srgbClr val="006600"/>
                </a:solidFill>
                <a:latin typeface="Courier New" pitchFamily="49" charset="0"/>
                <a:ea typeface="仿宋_GB2312" pitchFamily="49" charset="-122"/>
              </a:rPr>
              <a:t>-</a:t>
            </a:r>
            <a:r>
              <a:rPr kumimoji="1" lang="en-US" altLang="zh-CN" sz="3000" b="1" baseline="30000">
                <a:solidFill>
                  <a:srgbClr val="006600"/>
                </a:solidFill>
                <a:latin typeface="Times New Roman" pitchFamily="18" charset="0"/>
                <a:ea typeface="仿宋_GB2312" pitchFamily="49" charset="-122"/>
              </a:rPr>
              <a:t>1</a:t>
            </a:r>
            <a:r>
              <a:rPr kumimoji="1" lang="en-US" altLang="zh-CN" sz="3000">
                <a:solidFill>
                  <a:srgbClr val="006600"/>
                </a:solidFill>
                <a:latin typeface="Courier New" pitchFamily="49" charset="0"/>
                <a:ea typeface="仿宋_GB2312" pitchFamily="49" charset="-122"/>
              </a:rPr>
              <a:t>-</a:t>
            </a:r>
            <a:r>
              <a:rPr kumimoji="1" lang="en-US" altLang="zh-CN" sz="3000" b="1">
                <a:solidFill>
                  <a:srgbClr val="006600"/>
                </a:solidFill>
                <a:latin typeface="Times New Roman" pitchFamily="18" charset="0"/>
                <a:ea typeface="仿宋_GB2312" pitchFamily="49" charset="-122"/>
              </a:rPr>
              <a:t>1 &lt; </a:t>
            </a:r>
            <a:r>
              <a:rPr kumimoji="1" lang="en-US" altLang="zh-CN" sz="3000" b="1" i="1">
                <a:solidFill>
                  <a:srgbClr val="006600"/>
                </a:solidFill>
                <a:latin typeface="Times New Roman" pitchFamily="18" charset="0"/>
                <a:ea typeface="仿宋_GB2312" pitchFamily="49" charset="-122"/>
              </a:rPr>
              <a:t>n</a:t>
            </a:r>
            <a:r>
              <a:rPr kumimoji="1" lang="en-US" altLang="zh-CN" sz="3000" b="1">
                <a:solidFill>
                  <a:srgbClr val="006600"/>
                </a:solidFill>
                <a:latin typeface="Times New Roman" pitchFamily="18" charset="0"/>
                <a:ea typeface="仿宋_GB2312" pitchFamily="49" charset="-122"/>
              </a:rPr>
              <a:t> </a:t>
            </a:r>
            <a:r>
              <a:rPr kumimoji="1" lang="en-US" altLang="zh-CN" sz="3000" b="1">
                <a:solidFill>
                  <a:srgbClr val="006600"/>
                </a:solidFill>
                <a:latin typeface="宋体" pitchFamily="2" charset="-122"/>
              </a:rPr>
              <a:t>≤</a:t>
            </a:r>
            <a:r>
              <a:rPr kumimoji="1" lang="en-US" altLang="zh-CN" sz="3000" b="1">
                <a:solidFill>
                  <a:srgbClr val="006600"/>
                </a:solidFill>
                <a:latin typeface="Times New Roman" pitchFamily="18" charset="0"/>
                <a:ea typeface="仿宋_GB2312" pitchFamily="49" charset="-122"/>
                <a:sym typeface="Symbol" pitchFamily="18" charset="2"/>
              </a:rPr>
              <a:t> 2</a:t>
            </a:r>
            <a:r>
              <a:rPr kumimoji="1" lang="en-US" altLang="zh-CN" sz="3000" b="1" i="1" baseline="30000">
                <a:solidFill>
                  <a:srgbClr val="006600"/>
                </a:solidFill>
                <a:latin typeface="Times New Roman" pitchFamily="18" charset="0"/>
                <a:ea typeface="仿宋_GB2312" pitchFamily="49" charset="-122"/>
                <a:sym typeface="Symbol" pitchFamily="18" charset="2"/>
              </a:rPr>
              <a:t>k</a:t>
            </a:r>
            <a:r>
              <a:rPr kumimoji="1" lang="en-US" altLang="zh-CN" sz="3000">
                <a:solidFill>
                  <a:srgbClr val="006600"/>
                </a:solidFill>
                <a:latin typeface="Courier New" pitchFamily="49" charset="0"/>
                <a:ea typeface="仿宋_GB2312" pitchFamily="49" charset="-122"/>
                <a:sym typeface="Symbol" pitchFamily="18" charset="2"/>
              </a:rPr>
              <a:t>-</a:t>
            </a:r>
            <a:r>
              <a:rPr kumimoji="1" lang="en-US" altLang="zh-CN" sz="3000" b="1">
                <a:solidFill>
                  <a:srgbClr val="006600"/>
                </a:solidFill>
                <a:latin typeface="Times New Roman" pitchFamily="18" charset="0"/>
                <a:ea typeface="仿宋_GB2312" pitchFamily="49" charset="-122"/>
                <a:sym typeface="Symbol" pitchFamily="18" charset="2"/>
              </a:rPr>
              <a:t>1</a:t>
            </a:r>
          </a:p>
          <a:p>
            <a:pPr>
              <a:lnSpc>
                <a:spcPct val="105000"/>
              </a:lnSpc>
              <a:spcBef>
                <a:spcPct val="10000"/>
              </a:spcBef>
              <a:buClr>
                <a:srgbClr val="800080"/>
              </a:buClr>
              <a:buSzPct val="50000"/>
            </a:pPr>
            <a:endParaRPr kumimoji="1" lang="en-US" altLang="zh-CN" sz="3000" b="1">
              <a:solidFill>
                <a:srgbClr val="006600"/>
              </a:solidFill>
              <a:latin typeface="Times New Roman" pitchFamily="18" charset="0"/>
              <a:ea typeface="仿宋_GB2312" pitchFamily="49" charset="-122"/>
              <a:sym typeface="Symbol" pitchFamily="18" charset="2"/>
            </a:endParaRPr>
          </a:p>
          <a:p>
            <a:pPr>
              <a:lnSpc>
                <a:spcPct val="105000"/>
              </a:lnSpc>
              <a:spcBef>
                <a:spcPct val="10000"/>
              </a:spcBef>
              <a:buClr>
                <a:srgbClr val="800080"/>
              </a:buClr>
              <a:buSzPct val="50000"/>
              <a:buFont typeface="Wingdings" pitchFamily="2" charset="2"/>
              <a:buNone/>
            </a:pPr>
            <a:r>
              <a:rPr kumimoji="1" lang="en-US" altLang="zh-CN" sz="800" b="1">
                <a:solidFill>
                  <a:srgbClr val="006600"/>
                </a:solidFill>
                <a:latin typeface="Times New Roman" pitchFamily="18" charset="0"/>
                <a:ea typeface="仿宋_GB2312" pitchFamily="49" charset="-122"/>
                <a:sym typeface="Symbol" pitchFamily="18" charset="2"/>
              </a:rPr>
              <a:t>	</a:t>
            </a:r>
          </a:p>
          <a:p>
            <a:pPr>
              <a:lnSpc>
                <a:spcPct val="105000"/>
              </a:lnSpc>
              <a:spcBef>
                <a:spcPct val="10000"/>
              </a:spcBef>
              <a:buClr>
                <a:srgbClr val="800080"/>
              </a:buClr>
              <a:buSzPct val="50000"/>
              <a:buFont typeface="Wingdings" pitchFamily="2" charset="2"/>
              <a:buNone/>
            </a:pPr>
            <a:r>
              <a:rPr kumimoji="1" lang="en-US" altLang="zh-CN" sz="3000" b="1">
                <a:solidFill>
                  <a:srgbClr val="006600"/>
                </a:solidFill>
                <a:latin typeface="Times New Roman" pitchFamily="18" charset="0"/>
                <a:ea typeface="仿宋_GB2312" pitchFamily="49" charset="-122"/>
                <a:sym typeface="Symbol" pitchFamily="18" charset="2"/>
              </a:rPr>
              <a:t>       </a:t>
            </a:r>
            <a:r>
              <a:rPr kumimoji="1" lang="zh-CN" altLang="en-US" sz="3000" b="1">
                <a:solidFill>
                  <a:srgbClr val="006600"/>
                </a:solidFill>
                <a:latin typeface="Times New Roman" pitchFamily="18" charset="0"/>
                <a:ea typeface="仿宋_GB2312" pitchFamily="49" charset="-122"/>
                <a:sym typeface="Symbol" pitchFamily="18" charset="2"/>
              </a:rPr>
              <a:t>变形 </a:t>
            </a:r>
            <a:r>
              <a:rPr kumimoji="1" lang="en-US" altLang="zh-CN" sz="3000" b="1">
                <a:solidFill>
                  <a:srgbClr val="006600"/>
                </a:solidFill>
                <a:latin typeface="Times New Roman" pitchFamily="18" charset="0"/>
                <a:ea typeface="仿宋_GB2312" pitchFamily="49" charset="-122"/>
              </a:rPr>
              <a:t>2</a:t>
            </a:r>
            <a:r>
              <a:rPr kumimoji="1" lang="en-US" altLang="zh-CN" sz="3000" b="1" i="1" baseline="30000">
                <a:solidFill>
                  <a:srgbClr val="006600"/>
                </a:solidFill>
                <a:latin typeface="Times New Roman" pitchFamily="18" charset="0"/>
                <a:ea typeface="仿宋_GB2312" pitchFamily="49" charset="-122"/>
              </a:rPr>
              <a:t>k</a:t>
            </a:r>
            <a:r>
              <a:rPr kumimoji="1" lang="en-US" altLang="zh-CN" sz="3000" b="1" baseline="30000">
                <a:solidFill>
                  <a:srgbClr val="006600"/>
                </a:solidFill>
                <a:latin typeface="Courier New" pitchFamily="49" charset="0"/>
                <a:ea typeface="仿宋_GB2312" pitchFamily="49" charset="-122"/>
              </a:rPr>
              <a:t>-</a:t>
            </a:r>
            <a:r>
              <a:rPr kumimoji="1" lang="en-US" altLang="zh-CN" sz="3000" b="1" baseline="30000">
                <a:solidFill>
                  <a:srgbClr val="006600"/>
                </a:solidFill>
                <a:latin typeface="Times New Roman" pitchFamily="18" charset="0"/>
                <a:ea typeface="仿宋_GB2312" pitchFamily="49" charset="-122"/>
              </a:rPr>
              <a:t>1 </a:t>
            </a:r>
            <a:r>
              <a:rPr kumimoji="1" lang="en-US" altLang="zh-CN" sz="3000" b="1">
                <a:solidFill>
                  <a:srgbClr val="006600"/>
                </a:solidFill>
                <a:latin typeface="Times New Roman" pitchFamily="18" charset="0"/>
                <a:ea typeface="仿宋_GB2312" pitchFamily="49" charset="-122"/>
              </a:rPr>
              <a:t>&lt; </a:t>
            </a:r>
            <a:r>
              <a:rPr kumimoji="1" lang="en-US" altLang="zh-CN" sz="3000" b="1" i="1">
                <a:solidFill>
                  <a:srgbClr val="006600"/>
                </a:solidFill>
                <a:latin typeface="Times New Roman" pitchFamily="18" charset="0"/>
                <a:ea typeface="仿宋_GB2312" pitchFamily="49" charset="-122"/>
              </a:rPr>
              <a:t>n+</a:t>
            </a:r>
            <a:r>
              <a:rPr kumimoji="1" lang="en-US" altLang="zh-CN" sz="3000" b="1">
                <a:solidFill>
                  <a:srgbClr val="006600"/>
                </a:solidFill>
                <a:latin typeface="Times New Roman" pitchFamily="18" charset="0"/>
                <a:ea typeface="仿宋_GB2312" pitchFamily="49" charset="-122"/>
              </a:rPr>
              <a:t>1</a:t>
            </a:r>
            <a:r>
              <a:rPr kumimoji="1" lang="en-US" altLang="zh-CN" sz="3000" b="1">
                <a:solidFill>
                  <a:srgbClr val="006600"/>
                </a:solidFill>
                <a:latin typeface="宋体" pitchFamily="2" charset="-122"/>
              </a:rPr>
              <a:t>≤</a:t>
            </a:r>
            <a:r>
              <a:rPr kumimoji="1" lang="en-US" altLang="zh-CN" sz="3000" b="1">
                <a:solidFill>
                  <a:srgbClr val="006600"/>
                </a:solidFill>
                <a:latin typeface="Times New Roman" pitchFamily="18" charset="0"/>
                <a:ea typeface="仿宋_GB2312" pitchFamily="49" charset="-122"/>
                <a:sym typeface="Symbol" pitchFamily="18" charset="2"/>
              </a:rPr>
              <a:t>2</a:t>
            </a:r>
            <a:r>
              <a:rPr kumimoji="1" lang="en-US" altLang="zh-CN" sz="3000" b="1" i="1" baseline="30000">
                <a:solidFill>
                  <a:srgbClr val="006600"/>
                </a:solidFill>
                <a:latin typeface="Times New Roman" pitchFamily="18" charset="0"/>
                <a:ea typeface="仿宋_GB2312" pitchFamily="49" charset="-122"/>
                <a:sym typeface="Symbol" pitchFamily="18" charset="2"/>
              </a:rPr>
              <a:t>k</a:t>
            </a:r>
            <a:r>
              <a:rPr kumimoji="1" lang="en-US" altLang="zh-CN" sz="3000" b="1">
                <a:solidFill>
                  <a:srgbClr val="006600"/>
                </a:solidFill>
                <a:latin typeface="Times New Roman" pitchFamily="18" charset="0"/>
                <a:ea typeface="仿宋_GB2312" pitchFamily="49" charset="-122"/>
                <a:sym typeface="Symbol" pitchFamily="18" charset="2"/>
              </a:rPr>
              <a:t>  </a:t>
            </a:r>
          </a:p>
          <a:p>
            <a:pPr>
              <a:lnSpc>
                <a:spcPct val="105000"/>
              </a:lnSpc>
              <a:spcBef>
                <a:spcPct val="10000"/>
              </a:spcBef>
              <a:buClr>
                <a:srgbClr val="800080"/>
              </a:buClr>
              <a:buSzPct val="50000"/>
              <a:buFont typeface="Wingdings" pitchFamily="2" charset="2"/>
              <a:buNone/>
            </a:pPr>
            <a:r>
              <a:rPr kumimoji="1" lang="en-US" altLang="zh-CN" sz="3000" b="1">
                <a:solidFill>
                  <a:srgbClr val="006600"/>
                </a:solidFill>
                <a:latin typeface="Times New Roman" pitchFamily="18" charset="0"/>
                <a:ea typeface="仿宋_GB2312" pitchFamily="49" charset="-122"/>
                <a:sym typeface="Symbol" pitchFamily="18" charset="2"/>
              </a:rPr>
              <a:t>	   </a:t>
            </a:r>
            <a:r>
              <a:rPr kumimoji="1" lang="zh-CN" altLang="en-US" sz="3000" b="1">
                <a:solidFill>
                  <a:srgbClr val="006600"/>
                </a:solidFill>
                <a:latin typeface="Times New Roman" pitchFamily="18" charset="0"/>
                <a:ea typeface="仿宋_GB2312" pitchFamily="49" charset="-122"/>
                <a:sym typeface="Symbol" pitchFamily="18" charset="2"/>
              </a:rPr>
              <a:t>取对数 </a:t>
            </a:r>
          </a:p>
          <a:p>
            <a:pPr>
              <a:lnSpc>
                <a:spcPct val="105000"/>
              </a:lnSpc>
              <a:spcBef>
                <a:spcPct val="10000"/>
              </a:spcBef>
              <a:buClr>
                <a:srgbClr val="800080"/>
              </a:buClr>
              <a:buSzPct val="50000"/>
              <a:buFont typeface="Wingdings" pitchFamily="2" charset="2"/>
              <a:buNone/>
            </a:pPr>
            <a:r>
              <a:rPr kumimoji="1" lang="zh-CN" altLang="en-US" sz="3000" b="1">
                <a:solidFill>
                  <a:srgbClr val="006600"/>
                </a:solidFill>
                <a:latin typeface="Times New Roman" pitchFamily="18" charset="0"/>
                <a:ea typeface="仿宋_GB2312" pitchFamily="49" charset="-122"/>
                <a:sym typeface="Symbol" pitchFamily="18" charset="2"/>
              </a:rPr>
              <a:t>	     </a:t>
            </a:r>
            <a:r>
              <a:rPr kumimoji="1" lang="en-US" altLang="zh-CN" sz="3000" b="1" i="1">
                <a:solidFill>
                  <a:srgbClr val="006600"/>
                </a:solidFill>
                <a:latin typeface="Times New Roman" pitchFamily="18" charset="0"/>
                <a:ea typeface="仿宋_GB2312" pitchFamily="49" charset="-122"/>
                <a:sym typeface="Symbol" pitchFamily="18" charset="2"/>
              </a:rPr>
              <a:t>k</a:t>
            </a:r>
            <a:r>
              <a:rPr kumimoji="1" lang="en-US" altLang="zh-CN" sz="3000" b="1">
                <a:solidFill>
                  <a:srgbClr val="006600"/>
                </a:solidFill>
                <a:latin typeface="Courier New" pitchFamily="49" charset="0"/>
                <a:ea typeface="仿宋_GB2312" pitchFamily="49" charset="-122"/>
                <a:sym typeface="Symbol" pitchFamily="18" charset="2"/>
              </a:rPr>
              <a:t>-</a:t>
            </a:r>
            <a:r>
              <a:rPr kumimoji="1" lang="en-US" altLang="zh-CN" sz="3000" b="1">
                <a:solidFill>
                  <a:srgbClr val="006600"/>
                </a:solidFill>
                <a:latin typeface="Times New Roman" pitchFamily="18" charset="0"/>
                <a:ea typeface="仿宋_GB2312" pitchFamily="49" charset="-122"/>
                <a:sym typeface="Symbol" pitchFamily="18" charset="2"/>
              </a:rPr>
              <a:t>1&lt; log</a:t>
            </a:r>
            <a:r>
              <a:rPr kumimoji="1" lang="en-US" altLang="zh-CN" sz="3000" b="1" baseline="-25000">
                <a:solidFill>
                  <a:srgbClr val="006600"/>
                </a:solidFill>
                <a:latin typeface="Times New Roman" pitchFamily="18" charset="0"/>
                <a:ea typeface="仿宋_GB2312" pitchFamily="49" charset="-122"/>
                <a:sym typeface="Symbol" pitchFamily="18" charset="2"/>
              </a:rPr>
              <a:t>2</a:t>
            </a:r>
            <a:r>
              <a:rPr kumimoji="1" lang="en-US" altLang="zh-CN" sz="3000" b="1">
                <a:solidFill>
                  <a:srgbClr val="006600"/>
                </a:solidFill>
                <a:latin typeface="Times New Roman" pitchFamily="18" charset="0"/>
                <a:ea typeface="仿宋_GB2312" pitchFamily="49" charset="-122"/>
                <a:sym typeface="Symbol" pitchFamily="18" charset="2"/>
              </a:rPr>
              <a:t>(</a:t>
            </a:r>
            <a:r>
              <a:rPr kumimoji="1" lang="en-US" altLang="zh-CN" sz="3000" b="1" i="1">
                <a:solidFill>
                  <a:srgbClr val="006600"/>
                </a:solidFill>
                <a:latin typeface="Times New Roman" pitchFamily="18" charset="0"/>
                <a:ea typeface="仿宋_GB2312" pitchFamily="49" charset="-122"/>
                <a:sym typeface="Symbol" pitchFamily="18" charset="2"/>
              </a:rPr>
              <a:t>n</a:t>
            </a:r>
            <a:r>
              <a:rPr kumimoji="1" lang="en-US" altLang="zh-CN" sz="3000" b="1">
                <a:solidFill>
                  <a:srgbClr val="006600"/>
                </a:solidFill>
                <a:latin typeface="Times New Roman" pitchFamily="18" charset="0"/>
                <a:ea typeface="仿宋_GB2312" pitchFamily="49" charset="-122"/>
                <a:sym typeface="Symbol" pitchFamily="18" charset="2"/>
              </a:rPr>
              <a:t>+1) </a:t>
            </a:r>
            <a:r>
              <a:rPr kumimoji="1" lang="en-US" altLang="zh-CN" sz="3000" b="1">
                <a:solidFill>
                  <a:srgbClr val="006600"/>
                </a:solidFill>
                <a:latin typeface="宋体" pitchFamily="2" charset="-122"/>
                <a:sym typeface="Symbol" pitchFamily="18" charset="2"/>
              </a:rPr>
              <a:t>≤</a:t>
            </a:r>
            <a:r>
              <a:rPr kumimoji="1" lang="en-US" altLang="zh-CN" sz="3000" b="1" i="1">
                <a:solidFill>
                  <a:srgbClr val="006600"/>
                </a:solidFill>
                <a:latin typeface="Times New Roman" pitchFamily="18" charset="0"/>
                <a:ea typeface="仿宋_GB2312" pitchFamily="49" charset="-122"/>
                <a:sym typeface="Symbol" pitchFamily="18" charset="2"/>
              </a:rPr>
              <a:t>k</a:t>
            </a:r>
            <a:r>
              <a:rPr kumimoji="1" lang="en-US" altLang="zh-CN" sz="3000" b="1">
                <a:solidFill>
                  <a:srgbClr val="006600"/>
                </a:solidFill>
                <a:latin typeface="Times New Roman" pitchFamily="18" charset="0"/>
                <a:ea typeface="仿宋_GB2312" pitchFamily="49" charset="-122"/>
                <a:sym typeface="Symbol" pitchFamily="18" charset="2"/>
              </a:rPr>
              <a:t> </a:t>
            </a:r>
          </a:p>
          <a:p>
            <a:pPr>
              <a:lnSpc>
                <a:spcPct val="105000"/>
              </a:lnSpc>
              <a:spcBef>
                <a:spcPct val="10000"/>
              </a:spcBef>
              <a:buClr>
                <a:srgbClr val="800080"/>
              </a:buClr>
              <a:buSzPct val="50000"/>
              <a:buFont typeface="Wingdings" pitchFamily="2" charset="2"/>
              <a:buNone/>
            </a:pPr>
            <a:r>
              <a:rPr kumimoji="1" lang="en-US" altLang="zh-CN" sz="3000" b="1">
                <a:solidFill>
                  <a:srgbClr val="006600"/>
                </a:solidFill>
                <a:latin typeface="Times New Roman" pitchFamily="18" charset="0"/>
                <a:ea typeface="仿宋_GB2312" pitchFamily="49" charset="-122"/>
                <a:sym typeface="Symbol" pitchFamily="18" charset="2"/>
              </a:rPr>
              <a:t>	   </a:t>
            </a:r>
            <a:r>
              <a:rPr kumimoji="1" lang="zh-CN" altLang="en-US" sz="3000" b="1">
                <a:solidFill>
                  <a:srgbClr val="006600"/>
                </a:solidFill>
                <a:latin typeface="Times New Roman" pitchFamily="18" charset="0"/>
                <a:ea typeface="仿宋_GB2312" pitchFamily="49" charset="-122"/>
                <a:sym typeface="Symbol" pitchFamily="18" charset="2"/>
              </a:rPr>
              <a:t>有</a:t>
            </a:r>
          </a:p>
          <a:p>
            <a:pPr>
              <a:lnSpc>
                <a:spcPct val="105000"/>
              </a:lnSpc>
              <a:spcBef>
                <a:spcPct val="10000"/>
              </a:spcBef>
              <a:buClr>
                <a:srgbClr val="800080"/>
              </a:buClr>
              <a:buSzPct val="50000"/>
              <a:buFont typeface="Wingdings" pitchFamily="2" charset="2"/>
              <a:buNone/>
            </a:pPr>
            <a:r>
              <a:rPr kumimoji="1" lang="zh-CN" altLang="en-US" sz="3000" b="1">
                <a:solidFill>
                  <a:srgbClr val="006600"/>
                </a:solidFill>
                <a:latin typeface="Times New Roman" pitchFamily="18" charset="0"/>
                <a:ea typeface="仿宋_GB2312" pitchFamily="49" charset="-122"/>
                <a:sym typeface="Symbol" pitchFamily="18" charset="2"/>
              </a:rPr>
              <a:t>         </a:t>
            </a:r>
            <a:r>
              <a:rPr kumimoji="1" lang="zh-CN" altLang="en-US" sz="3000" b="1">
                <a:solidFill>
                  <a:schemeClr val="tx2"/>
                </a:solidFill>
                <a:latin typeface="Times New Roman" pitchFamily="18" charset="0"/>
                <a:ea typeface="仿宋_GB2312" pitchFamily="49" charset="-122"/>
                <a:sym typeface="Symbol" pitchFamily="18" charset="2"/>
              </a:rPr>
              <a:t></a:t>
            </a:r>
            <a:r>
              <a:rPr kumimoji="1" lang="en-US" altLang="zh-CN" sz="3000" b="1">
                <a:solidFill>
                  <a:schemeClr val="tx2"/>
                </a:solidFill>
                <a:latin typeface="Times New Roman" pitchFamily="18" charset="0"/>
                <a:ea typeface="仿宋_GB2312" pitchFamily="49" charset="-122"/>
              </a:rPr>
              <a:t>log</a:t>
            </a:r>
            <a:r>
              <a:rPr kumimoji="1" lang="en-US" altLang="zh-CN" sz="3000" b="1" baseline="-25000">
                <a:solidFill>
                  <a:schemeClr val="tx2"/>
                </a:solidFill>
                <a:latin typeface="Times New Roman" pitchFamily="18" charset="0"/>
                <a:ea typeface="仿宋_GB2312" pitchFamily="49" charset="-122"/>
              </a:rPr>
              <a:t>2</a:t>
            </a:r>
            <a:r>
              <a:rPr kumimoji="1" lang="en-US" altLang="zh-CN" sz="3000" b="1">
                <a:solidFill>
                  <a:schemeClr val="tx2"/>
                </a:solidFill>
                <a:latin typeface="Times New Roman" pitchFamily="18" charset="0"/>
                <a:ea typeface="仿宋_GB2312" pitchFamily="49" charset="-122"/>
              </a:rPr>
              <a:t>(</a:t>
            </a:r>
            <a:r>
              <a:rPr kumimoji="1" lang="en-US" altLang="zh-CN" sz="3000" b="1" i="1">
                <a:solidFill>
                  <a:schemeClr val="tx2"/>
                </a:solidFill>
                <a:latin typeface="Times New Roman" pitchFamily="18" charset="0"/>
                <a:ea typeface="仿宋_GB2312" pitchFamily="49" charset="-122"/>
              </a:rPr>
              <a:t>n</a:t>
            </a:r>
            <a:r>
              <a:rPr kumimoji="1" lang="en-US" altLang="zh-CN" sz="3000" b="1">
                <a:solidFill>
                  <a:schemeClr val="tx2"/>
                </a:solidFill>
                <a:latin typeface="Times New Roman" pitchFamily="18" charset="0"/>
                <a:ea typeface="仿宋_GB2312" pitchFamily="49" charset="-122"/>
              </a:rPr>
              <a:t>+1)</a:t>
            </a:r>
            <a:r>
              <a:rPr kumimoji="1" lang="en-US" altLang="zh-CN" sz="3000" b="1">
                <a:solidFill>
                  <a:schemeClr val="tx2"/>
                </a:solidFill>
                <a:latin typeface="Times New Roman" pitchFamily="18" charset="0"/>
                <a:ea typeface="仿宋_GB2312" pitchFamily="49" charset="-122"/>
                <a:sym typeface="Symbol" pitchFamily="18" charset="2"/>
              </a:rPr>
              <a:t></a:t>
            </a:r>
            <a:r>
              <a:rPr kumimoji="1" lang="en-US" altLang="zh-CN" sz="3000" b="1">
                <a:solidFill>
                  <a:schemeClr val="tx2"/>
                </a:solidFill>
                <a:latin typeface="Times New Roman" pitchFamily="18" charset="0"/>
                <a:ea typeface="仿宋_GB2312" pitchFamily="49" charset="-122"/>
              </a:rPr>
              <a:t> = </a:t>
            </a:r>
            <a:r>
              <a:rPr kumimoji="1" lang="en-US" altLang="zh-CN" sz="3000" b="1" i="1">
                <a:solidFill>
                  <a:schemeClr val="tx2"/>
                </a:solidFill>
                <a:latin typeface="Times New Roman" pitchFamily="18" charset="0"/>
                <a:ea typeface="仿宋_GB2312" pitchFamily="49" charset="-122"/>
              </a:rPr>
              <a:t>k</a:t>
            </a:r>
            <a:endParaRPr lang="en-US" altLang="zh-CN" sz="3000">
              <a:solidFill>
                <a:schemeClr val="tx2"/>
              </a:solidFill>
              <a:latin typeface="Times New Roman" pitchFamily="18" charset="0"/>
              <a:ea typeface="仿宋_GB2312" pitchFamily="49" charset="-122"/>
            </a:endParaRPr>
          </a:p>
        </p:txBody>
      </p:sp>
      <p:sp>
        <p:nvSpPr>
          <p:cNvPr id="47" name="灯片编号占位符 4"/>
          <p:cNvSpPr>
            <a:spLocks noGrp="1"/>
          </p:cNvSpPr>
          <p:nvPr>
            <p:ph type="sldNum" sz="quarter" idx="12"/>
          </p:nvPr>
        </p:nvSpPr>
        <p:spPr/>
        <p:txBody>
          <a:bodyPr/>
          <a:lstStyle/>
          <a:p>
            <a:fld id="{269462A0-6E33-40D0-9313-F240269CC710}" type="slidenum">
              <a:rPr lang="en-US" altLang="zh-CN"/>
              <a:pPr/>
              <a:t>12</a:t>
            </a:fld>
            <a:endParaRPr lang="en-US" altLang="zh-CN"/>
          </a:p>
        </p:txBody>
      </p:sp>
      <p:sp>
        <p:nvSpPr>
          <p:cNvPr id="125954" name="Line 2"/>
          <p:cNvSpPr>
            <a:spLocks noChangeShapeType="1"/>
          </p:cNvSpPr>
          <p:nvPr/>
        </p:nvSpPr>
        <p:spPr bwMode="auto">
          <a:xfrm>
            <a:off x="8001000" y="5410200"/>
            <a:ext cx="152400" cy="457200"/>
          </a:xfrm>
          <a:prstGeom prst="line">
            <a:avLst/>
          </a:prstGeom>
          <a:noFill/>
          <a:ln w="38100" cap="rnd">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55" name="Line 3"/>
          <p:cNvSpPr>
            <a:spLocks noChangeShapeType="1"/>
          </p:cNvSpPr>
          <p:nvPr/>
        </p:nvSpPr>
        <p:spPr bwMode="auto">
          <a:xfrm flipH="1">
            <a:off x="7696200" y="5334000"/>
            <a:ext cx="228600" cy="533400"/>
          </a:xfrm>
          <a:prstGeom prst="line">
            <a:avLst/>
          </a:prstGeom>
          <a:noFill/>
          <a:ln w="38100" cap="rnd">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56" name="Line 4"/>
          <p:cNvSpPr>
            <a:spLocks noChangeShapeType="1"/>
          </p:cNvSpPr>
          <p:nvPr/>
        </p:nvSpPr>
        <p:spPr bwMode="auto">
          <a:xfrm>
            <a:off x="7162800" y="5410200"/>
            <a:ext cx="152400" cy="457200"/>
          </a:xfrm>
          <a:prstGeom prst="line">
            <a:avLst/>
          </a:prstGeom>
          <a:noFill/>
          <a:ln w="38100" cap="rnd">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57" name="Line 5"/>
          <p:cNvSpPr>
            <a:spLocks noChangeShapeType="1"/>
          </p:cNvSpPr>
          <p:nvPr/>
        </p:nvSpPr>
        <p:spPr bwMode="auto">
          <a:xfrm flipH="1">
            <a:off x="6781800" y="5334000"/>
            <a:ext cx="304800" cy="533400"/>
          </a:xfrm>
          <a:prstGeom prst="line">
            <a:avLst/>
          </a:prstGeom>
          <a:noFill/>
          <a:ln w="38100" cap="rnd">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58" name="Oval 6"/>
          <p:cNvSpPr>
            <a:spLocks noChangeArrowheads="1"/>
          </p:cNvSpPr>
          <p:nvPr/>
        </p:nvSpPr>
        <p:spPr bwMode="auto">
          <a:xfrm>
            <a:off x="6629400" y="5715000"/>
            <a:ext cx="381000" cy="381000"/>
          </a:xfrm>
          <a:prstGeom prst="ellipse">
            <a:avLst/>
          </a:prstGeom>
          <a:solidFill>
            <a:srgbClr val="FFFFCC"/>
          </a:solidFill>
          <a:ln w="3810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59" name="Oval 7"/>
          <p:cNvSpPr>
            <a:spLocks noChangeArrowheads="1"/>
          </p:cNvSpPr>
          <p:nvPr/>
        </p:nvSpPr>
        <p:spPr bwMode="auto">
          <a:xfrm>
            <a:off x="7086600" y="5715000"/>
            <a:ext cx="381000" cy="381000"/>
          </a:xfrm>
          <a:prstGeom prst="ellipse">
            <a:avLst/>
          </a:prstGeom>
          <a:solidFill>
            <a:srgbClr val="FFFFCC"/>
          </a:solidFill>
          <a:ln w="3810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0" name="Oval 8"/>
          <p:cNvSpPr>
            <a:spLocks noChangeArrowheads="1"/>
          </p:cNvSpPr>
          <p:nvPr/>
        </p:nvSpPr>
        <p:spPr bwMode="auto">
          <a:xfrm>
            <a:off x="7543800" y="5715000"/>
            <a:ext cx="381000" cy="381000"/>
          </a:xfrm>
          <a:prstGeom prst="ellipse">
            <a:avLst/>
          </a:prstGeom>
          <a:solidFill>
            <a:srgbClr val="FFFFCC"/>
          </a:solidFill>
          <a:ln w="3810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1" name="Oval 9"/>
          <p:cNvSpPr>
            <a:spLocks noChangeArrowheads="1"/>
          </p:cNvSpPr>
          <p:nvPr/>
        </p:nvSpPr>
        <p:spPr bwMode="auto">
          <a:xfrm>
            <a:off x="8001000" y="5715000"/>
            <a:ext cx="381000" cy="381000"/>
          </a:xfrm>
          <a:prstGeom prst="ellipse">
            <a:avLst/>
          </a:prstGeom>
          <a:solidFill>
            <a:srgbClr val="FFFFCC"/>
          </a:solidFill>
          <a:ln w="3810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2" name="Line 10"/>
          <p:cNvSpPr>
            <a:spLocks noChangeShapeType="1"/>
          </p:cNvSpPr>
          <p:nvPr/>
        </p:nvSpPr>
        <p:spPr bwMode="auto">
          <a:xfrm>
            <a:off x="6172200" y="5410200"/>
            <a:ext cx="152400" cy="457200"/>
          </a:xfrm>
          <a:prstGeom prst="line">
            <a:avLst/>
          </a:prstGeom>
          <a:noFill/>
          <a:ln w="38100" cap="rnd">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4" name="AutoShape 12"/>
          <p:cNvSpPr>
            <a:spLocks/>
          </p:cNvSpPr>
          <p:nvPr/>
        </p:nvSpPr>
        <p:spPr bwMode="auto">
          <a:xfrm rot="-5400000">
            <a:off x="2327275" y="2433638"/>
            <a:ext cx="152400" cy="990600"/>
          </a:xfrm>
          <a:prstGeom prst="leftBrace">
            <a:avLst>
              <a:gd name="adj1" fmla="val 54167"/>
              <a:gd name="adj2" fmla="val 50000"/>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5" name="Text Box 13"/>
          <p:cNvSpPr txBox="1">
            <a:spLocks noChangeArrowheads="1"/>
          </p:cNvSpPr>
          <p:nvPr/>
        </p:nvSpPr>
        <p:spPr bwMode="auto">
          <a:xfrm>
            <a:off x="858838" y="3017838"/>
            <a:ext cx="28956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u="sng">
                <a:latin typeface="Times New Roman" pitchFamily="18" charset="0"/>
                <a:ea typeface="仿宋_GB2312" pitchFamily="49" charset="-122"/>
              </a:rPr>
              <a:t>上面</a:t>
            </a:r>
            <a:r>
              <a:rPr kumimoji="1" lang="en-US" altLang="zh-CN" sz="2800" b="1" i="1" u="sng">
                <a:latin typeface="Times New Roman" pitchFamily="18" charset="0"/>
                <a:ea typeface="仿宋_GB2312" pitchFamily="49" charset="-122"/>
              </a:rPr>
              <a:t>k</a:t>
            </a:r>
            <a:r>
              <a:rPr kumimoji="1" lang="en-US" altLang="zh-CN" sz="2800" b="1" u="sng">
                <a:latin typeface="Courier New" pitchFamily="49" charset="0"/>
                <a:ea typeface="仿宋_GB2312" pitchFamily="49" charset="-122"/>
              </a:rPr>
              <a:t>-</a:t>
            </a:r>
            <a:r>
              <a:rPr kumimoji="1" lang="en-US" altLang="zh-CN" sz="2800" b="1" u="sng">
                <a:latin typeface="Times New Roman" pitchFamily="18" charset="0"/>
                <a:ea typeface="仿宋_GB2312" pitchFamily="49" charset="-122"/>
              </a:rPr>
              <a:t>1</a:t>
            </a:r>
            <a:r>
              <a:rPr kumimoji="1" lang="zh-CN" altLang="en-US" sz="2800" b="1" u="sng">
                <a:latin typeface="Times New Roman" pitchFamily="18" charset="0"/>
                <a:ea typeface="仿宋_GB2312" pitchFamily="49" charset="-122"/>
              </a:rPr>
              <a:t>层结点数</a:t>
            </a:r>
            <a:endParaRPr kumimoji="1" lang="zh-CN" altLang="en-US" sz="2400">
              <a:latin typeface="Times New Roman" pitchFamily="18" charset="0"/>
            </a:endParaRPr>
          </a:p>
        </p:txBody>
      </p:sp>
      <p:sp>
        <p:nvSpPr>
          <p:cNvPr id="125966" name="Text Box 14"/>
          <p:cNvSpPr txBox="1">
            <a:spLocks noChangeArrowheads="1"/>
          </p:cNvSpPr>
          <p:nvPr/>
        </p:nvSpPr>
        <p:spPr bwMode="auto">
          <a:xfrm>
            <a:off x="3860800" y="2997200"/>
            <a:ext cx="39338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u="sng">
                <a:latin typeface="Times New Roman" pitchFamily="18" charset="0"/>
                <a:ea typeface="仿宋_GB2312" pitchFamily="49" charset="-122"/>
              </a:rPr>
              <a:t>包括第</a:t>
            </a:r>
            <a:r>
              <a:rPr kumimoji="1" lang="en-US" altLang="zh-CN" sz="2800" b="1" i="1" u="sng">
                <a:latin typeface="Times New Roman" pitchFamily="18" charset="0"/>
                <a:ea typeface="仿宋_GB2312" pitchFamily="49" charset="-122"/>
              </a:rPr>
              <a:t>k</a:t>
            </a:r>
            <a:r>
              <a:rPr kumimoji="1" lang="zh-CN" altLang="en-US" sz="2800" b="1" u="sng">
                <a:latin typeface="Times New Roman" pitchFamily="18" charset="0"/>
                <a:ea typeface="仿宋_GB2312" pitchFamily="49" charset="-122"/>
              </a:rPr>
              <a:t>层的最大结点数</a:t>
            </a:r>
            <a:endParaRPr kumimoji="1" lang="zh-CN" altLang="en-US" sz="2400">
              <a:latin typeface="Times New Roman" pitchFamily="18" charset="0"/>
            </a:endParaRPr>
          </a:p>
        </p:txBody>
      </p:sp>
      <p:sp>
        <p:nvSpPr>
          <p:cNvPr id="125967" name="AutoShape 15"/>
          <p:cNvSpPr>
            <a:spLocks/>
          </p:cNvSpPr>
          <p:nvPr/>
        </p:nvSpPr>
        <p:spPr bwMode="auto">
          <a:xfrm rot="-5400000">
            <a:off x="4391820" y="2564606"/>
            <a:ext cx="144462" cy="720725"/>
          </a:xfrm>
          <a:prstGeom prst="leftBrace">
            <a:avLst>
              <a:gd name="adj1" fmla="val 41575"/>
              <a:gd name="adj2" fmla="val 50000"/>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8" name="Line 16"/>
          <p:cNvSpPr>
            <a:spLocks noChangeShapeType="1"/>
          </p:cNvSpPr>
          <p:nvPr/>
        </p:nvSpPr>
        <p:spPr bwMode="auto">
          <a:xfrm>
            <a:off x="7620000" y="4800600"/>
            <a:ext cx="304800" cy="3810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9" name="Line 17"/>
          <p:cNvSpPr>
            <a:spLocks noChangeShapeType="1"/>
          </p:cNvSpPr>
          <p:nvPr/>
        </p:nvSpPr>
        <p:spPr bwMode="auto">
          <a:xfrm flipH="1">
            <a:off x="7162800" y="47244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0" name="Line 18"/>
          <p:cNvSpPr>
            <a:spLocks noChangeShapeType="1"/>
          </p:cNvSpPr>
          <p:nvPr/>
        </p:nvSpPr>
        <p:spPr bwMode="auto">
          <a:xfrm>
            <a:off x="5791200" y="4724400"/>
            <a:ext cx="3048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1" name="Line 19"/>
          <p:cNvSpPr>
            <a:spLocks noChangeShapeType="1"/>
          </p:cNvSpPr>
          <p:nvPr/>
        </p:nvSpPr>
        <p:spPr bwMode="auto">
          <a:xfrm flipH="1">
            <a:off x="5257800" y="48006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2" name="Line 20"/>
          <p:cNvSpPr>
            <a:spLocks noChangeShapeType="1"/>
          </p:cNvSpPr>
          <p:nvPr/>
        </p:nvSpPr>
        <p:spPr bwMode="auto">
          <a:xfrm>
            <a:off x="6781800" y="41910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3" name="Line 21"/>
          <p:cNvSpPr>
            <a:spLocks noChangeShapeType="1"/>
          </p:cNvSpPr>
          <p:nvPr/>
        </p:nvSpPr>
        <p:spPr bwMode="auto">
          <a:xfrm flipH="1">
            <a:off x="5791200" y="41910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4" name="Oval 22"/>
          <p:cNvSpPr>
            <a:spLocks noChangeArrowheads="1"/>
          </p:cNvSpPr>
          <p:nvPr/>
        </p:nvSpPr>
        <p:spPr bwMode="auto">
          <a:xfrm>
            <a:off x="6477000" y="3962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5" name="Line 23"/>
          <p:cNvSpPr>
            <a:spLocks noChangeShapeType="1"/>
          </p:cNvSpPr>
          <p:nvPr/>
        </p:nvSpPr>
        <p:spPr bwMode="auto">
          <a:xfrm flipH="1">
            <a:off x="5867400" y="53340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6" name="Line 24"/>
          <p:cNvSpPr>
            <a:spLocks noChangeShapeType="1"/>
          </p:cNvSpPr>
          <p:nvPr/>
        </p:nvSpPr>
        <p:spPr bwMode="auto">
          <a:xfrm>
            <a:off x="5334000" y="54102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7" name="Line 25"/>
          <p:cNvSpPr>
            <a:spLocks noChangeShapeType="1"/>
          </p:cNvSpPr>
          <p:nvPr/>
        </p:nvSpPr>
        <p:spPr bwMode="auto">
          <a:xfrm flipH="1">
            <a:off x="4953000" y="5334000"/>
            <a:ext cx="3048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8" name="Oval 26"/>
          <p:cNvSpPr>
            <a:spLocks noChangeArrowheads="1"/>
          </p:cNvSpPr>
          <p:nvPr/>
        </p:nvSpPr>
        <p:spPr bwMode="auto">
          <a:xfrm>
            <a:off x="48006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9" name="Oval 27"/>
          <p:cNvSpPr>
            <a:spLocks noChangeArrowheads="1"/>
          </p:cNvSpPr>
          <p:nvPr/>
        </p:nvSpPr>
        <p:spPr bwMode="auto">
          <a:xfrm>
            <a:off x="52578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0" name="Oval 28"/>
          <p:cNvSpPr>
            <a:spLocks noChangeArrowheads="1"/>
          </p:cNvSpPr>
          <p:nvPr/>
        </p:nvSpPr>
        <p:spPr bwMode="auto">
          <a:xfrm>
            <a:off x="57150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1" name="Oval 29"/>
          <p:cNvSpPr>
            <a:spLocks noChangeArrowheads="1"/>
          </p:cNvSpPr>
          <p:nvPr/>
        </p:nvSpPr>
        <p:spPr bwMode="auto">
          <a:xfrm>
            <a:off x="51054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2" name="Oval 30"/>
          <p:cNvSpPr>
            <a:spLocks noChangeArrowheads="1"/>
          </p:cNvSpPr>
          <p:nvPr/>
        </p:nvSpPr>
        <p:spPr bwMode="auto">
          <a:xfrm>
            <a:off x="59436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3" name="Oval 31"/>
          <p:cNvSpPr>
            <a:spLocks noChangeArrowheads="1"/>
          </p:cNvSpPr>
          <p:nvPr/>
        </p:nvSpPr>
        <p:spPr bwMode="auto">
          <a:xfrm>
            <a:off x="69342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4" name="Oval 32"/>
          <p:cNvSpPr>
            <a:spLocks noChangeArrowheads="1"/>
          </p:cNvSpPr>
          <p:nvPr/>
        </p:nvSpPr>
        <p:spPr bwMode="auto">
          <a:xfrm>
            <a:off x="77724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5" name="Oval 33"/>
          <p:cNvSpPr>
            <a:spLocks noChangeArrowheads="1"/>
          </p:cNvSpPr>
          <p:nvPr/>
        </p:nvSpPr>
        <p:spPr bwMode="auto">
          <a:xfrm>
            <a:off x="5562600" y="4495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6" name="Oval 34"/>
          <p:cNvSpPr>
            <a:spLocks noChangeArrowheads="1"/>
          </p:cNvSpPr>
          <p:nvPr/>
        </p:nvSpPr>
        <p:spPr bwMode="auto">
          <a:xfrm>
            <a:off x="7391400" y="4495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7" name="Oval 35"/>
          <p:cNvSpPr>
            <a:spLocks noChangeArrowheads="1"/>
          </p:cNvSpPr>
          <p:nvPr/>
        </p:nvSpPr>
        <p:spPr bwMode="auto">
          <a:xfrm>
            <a:off x="6172200" y="5715000"/>
            <a:ext cx="381000" cy="381000"/>
          </a:xfrm>
          <a:prstGeom prst="ellipse">
            <a:avLst/>
          </a:prstGeom>
          <a:solidFill>
            <a:srgbClr val="FFFFCC"/>
          </a:solidFill>
          <a:ln w="3810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8" name="Line 36"/>
          <p:cNvSpPr>
            <a:spLocks noChangeShapeType="1"/>
          </p:cNvSpPr>
          <p:nvPr/>
        </p:nvSpPr>
        <p:spPr bwMode="auto">
          <a:xfrm>
            <a:off x="8382000" y="4038600"/>
            <a:ext cx="1524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9" name="Line 37"/>
          <p:cNvSpPr>
            <a:spLocks noChangeShapeType="1"/>
          </p:cNvSpPr>
          <p:nvPr/>
        </p:nvSpPr>
        <p:spPr bwMode="auto">
          <a:xfrm>
            <a:off x="8610600" y="4038600"/>
            <a:ext cx="1524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0" name="Line 38"/>
          <p:cNvSpPr>
            <a:spLocks noChangeShapeType="1"/>
          </p:cNvSpPr>
          <p:nvPr/>
        </p:nvSpPr>
        <p:spPr bwMode="auto">
          <a:xfrm>
            <a:off x="8382000" y="5486400"/>
            <a:ext cx="1524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1" name="Line 39"/>
          <p:cNvSpPr>
            <a:spLocks noChangeShapeType="1"/>
          </p:cNvSpPr>
          <p:nvPr/>
        </p:nvSpPr>
        <p:spPr bwMode="auto">
          <a:xfrm>
            <a:off x="8458200" y="4876800"/>
            <a:ext cx="0" cy="609600"/>
          </a:xfrm>
          <a:prstGeom prst="line">
            <a:avLst/>
          </a:prstGeom>
          <a:noFill/>
          <a:ln w="19050">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2" name="Line 40"/>
          <p:cNvSpPr>
            <a:spLocks noChangeShapeType="1"/>
          </p:cNvSpPr>
          <p:nvPr/>
        </p:nvSpPr>
        <p:spPr bwMode="auto">
          <a:xfrm>
            <a:off x="8610600" y="6096000"/>
            <a:ext cx="1524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3" name="Line 41"/>
          <p:cNvSpPr>
            <a:spLocks noChangeShapeType="1"/>
          </p:cNvSpPr>
          <p:nvPr/>
        </p:nvSpPr>
        <p:spPr bwMode="auto">
          <a:xfrm>
            <a:off x="8686800" y="5257800"/>
            <a:ext cx="0" cy="838200"/>
          </a:xfrm>
          <a:prstGeom prst="line">
            <a:avLst/>
          </a:prstGeom>
          <a:noFill/>
          <a:ln w="19050">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4" name="Line 42"/>
          <p:cNvSpPr>
            <a:spLocks noChangeShapeType="1"/>
          </p:cNvSpPr>
          <p:nvPr/>
        </p:nvSpPr>
        <p:spPr bwMode="auto">
          <a:xfrm flipV="1">
            <a:off x="8458200" y="4038600"/>
            <a:ext cx="0" cy="533400"/>
          </a:xfrm>
          <a:prstGeom prst="line">
            <a:avLst/>
          </a:prstGeom>
          <a:noFill/>
          <a:ln w="19050">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5" name="Text Box 43"/>
          <p:cNvSpPr txBox="1">
            <a:spLocks noChangeArrowheads="1"/>
          </p:cNvSpPr>
          <p:nvPr/>
        </p:nvSpPr>
        <p:spPr bwMode="auto">
          <a:xfrm>
            <a:off x="8077200" y="4495800"/>
            <a:ext cx="638175"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a:solidFill>
                  <a:schemeClr val="tx2"/>
                </a:solidFill>
                <a:latin typeface="Arial Narrow" pitchFamily="34" charset="0"/>
              </a:rPr>
              <a:t>2</a:t>
            </a:r>
            <a:r>
              <a:rPr kumimoji="1" lang="en-US" altLang="zh-CN" sz="2400" b="1" baseline="30000">
                <a:solidFill>
                  <a:schemeClr val="tx2"/>
                </a:solidFill>
                <a:latin typeface="Arial Narrow" pitchFamily="34" charset="0"/>
              </a:rPr>
              <a:t>3</a:t>
            </a:r>
            <a:r>
              <a:rPr kumimoji="1" lang="en-US" altLang="zh-CN" sz="2400">
                <a:solidFill>
                  <a:schemeClr val="tx2"/>
                </a:solidFill>
                <a:latin typeface="Arial Narrow" pitchFamily="34" charset="0"/>
              </a:rPr>
              <a:t>-1</a:t>
            </a:r>
            <a:endParaRPr kumimoji="1" lang="en-US" altLang="zh-CN" sz="2400">
              <a:latin typeface="Times New Roman" pitchFamily="18" charset="0"/>
            </a:endParaRPr>
          </a:p>
        </p:txBody>
      </p:sp>
      <p:sp>
        <p:nvSpPr>
          <p:cNvPr id="125996" name="Text Box 44"/>
          <p:cNvSpPr txBox="1">
            <a:spLocks noChangeArrowheads="1"/>
          </p:cNvSpPr>
          <p:nvPr/>
        </p:nvSpPr>
        <p:spPr bwMode="auto">
          <a:xfrm>
            <a:off x="8429625" y="4876800"/>
            <a:ext cx="638175"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a:solidFill>
                  <a:schemeClr val="tx2"/>
                </a:solidFill>
                <a:latin typeface="Arial Narrow" pitchFamily="34" charset="0"/>
              </a:rPr>
              <a:t>2</a:t>
            </a:r>
            <a:r>
              <a:rPr kumimoji="1" lang="en-US" altLang="zh-CN" sz="2400" b="1" baseline="30000">
                <a:solidFill>
                  <a:schemeClr val="tx2"/>
                </a:solidFill>
                <a:latin typeface="Arial Narrow" pitchFamily="34" charset="0"/>
              </a:rPr>
              <a:t>4</a:t>
            </a:r>
            <a:r>
              <a:rPr kumimoji="1" lang="en-US" altLang="zh-CN" sz="2400">
                <a:solidFill>
                  <a:schemeClr val="tx2"/>
                </a:solidFill>
                <a:latin typeface="Arial Narrow" pitchFamily="34" charset="0"/>
              </a:rPr>
              <a:t>-1</a:t>
            </a:r>
            <a:endParaRPr kumimoji="1" lang="en-US" altLang="zh-CN" sz="2400">
              <a:latin typeface="Times New Roman" pitchFamily="18" charset="0"/>
            </a:endParaRPr>
          </a:p>
        </p:txBody>
      </p:sp>
      <p:sp>
        <p:nvSpPr>
          <p:cNvPr id="125997" name="Line 45"/>
          <p:cNvSpPr>
            <a:spLocks noChangeShapeType="1"/>
          </p:cNvSpPr>
          <p:nvPr/>
        </p:nvSpPr>
        <p:spPr bwMode="auto">
          <a:xfrm flipV="1">
            <a:off x="8686800" y="4038600"/>
            <a:ext cx="0" cy="914400"/>
          </a:xfrm>
          <a:prstGeom prst="line">
            <a:avLst/>
          </a:prstGeom>
          <a:noFill/>
          <a:ln w="19050">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3044374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4" name="Rectangle 24"/>
          <p:cNvSpPr>
            <a:spLocks noGrp="1" noChangeArrowheads="1"/>
          </p:cNvSpPr>
          <p:nvPr>
            <p:ph type="title"/>
          </p:nvPr>
        </p:nvSpPr>
        <p:spPr>
          <a:xfrm>
            <a:off x="457200" y="404813"/>
            <a:ext cx="8229600" cy="900112"/>
          </a:xfrm>
        </p:spPr>
        <p:txBody>
          <a:bodyPr/>
          <a:lstStyle/>
          <a:p>
            <a:pPr algn="ctr"/>
            <a:r>
              <a:rPr lang="zh-CN" altLang="en-US" sz="4000" b="1">
                <a:solidFill>
                  <a:schemeClr val="tx2"/>
                </a:solidFill>
                <a:ea typeface="华文新魏" pitchFamily="2" charset="-122"/>
              </a:rPr>
              <a:t>树的先根次序遍历</a:t>
            </a:r>
          </a:p>
        </p:txBody>
      </p:sp>
      <p:sp>
        <p:nvSpPr>
          <p:cNvPr id="266265" name="Rectangle 25"/>
          <p:cNvSpPr>
            <a:spLocks noGrp="1" noChangeArrowheads="1"/>
          </p:cNvSpPr>
          <p:nvPr>
            <p:ph idx="1"/>
          </p:nvPr>
        </p:nvSpPr>
        <p:spPr>
          <a:xfrm>
            <a:off x="590550" y="1304925"/>
            <a:ext cx="8050213" cy="4859338"/>
          </a:xfrm>
        </p:spPr>
        <p:txBody>
          <a:bodyPr/>
          <a:lstStyle/>
          <a:p>
            <a:pPr>
              <a:spcBef>
                <a:spcPct val="5000"/>
              </a:spcBef>
              <a:buClr>
                <a:srgbClr val="800080"/>
              </a:buClr>
              <a:buSzPct val="50000"/>
            </a:pPr>
            <a:r>
              <a:rPr lang="zh-CN" altLang="en-US" sz="3000" b="1">
                <a:latin typeface="Times New Roman" pitchFamily="18" charset="0"/>
                <a:ea typeface="仿宋_GB2312" pitchFamily="49" charset="-122"/>
              </a:rPr>
              <a:t>当树非空时</a:t>
            </a:r>
          </a:p>
          <a:p>
            <a:pPr lvl="1">
              <a:spcBef>
                <a:spcPct val="5000"/>
              </a:spcBef>
              <a:buClr>
                <a:schemeClr val="tx2"/>
              </a:buClr>
              <a:buSzPct val="50000"/>
              <a:buFont typeface="Wingdings" pitchFamily="2" charset="2"/>
              <a:buChar char="u"/>
            </a:pPr>
            <a:r>
              <a:rPr lang="zh-CN" altLang="en-US" sz="3000" b="1">
                <a:latin typeface="Times New Roman" pitchFamily="18" charset="0"/>
                <a:ea typeface="仿宋_GB2312" pitchFamily="49" charset="-122"/>
              </a:rPr>
              <a:t> 访问根结点</a:t>
            </a:r>
          </a:p>
          <a:p>
            <a:pPr lvl="1">
              <a:spcBef>
                <a:spcPct val="5000"/>
              </a:spcBef>
              <a:buClr>
                <a:schemeClr val="tx2"/>
              </a:buClr>
              <a:buSzPct val="50000"/>
              <a:buFont typeface="Wingdings" pitchFamily="2" charset="2"/>
              <a:buChar char="u"/>
            </a:pPr>
            <a:r>
              <a:rPr lang="zh-CN" altLang="en-US" sz="3000" b="1">
                <a:latin typeface="Times New Roman" pitchFamily="18" charset="0"/>
                <a:ea typeface="仿宋_GB2312" pitchFamily="49" charset="-122"/>
              </a:rPr>
              <a:t> 依次先根遍历根的各棵</a:t>
            </a:r>
          </a:p>
          <a:p>
            <a:pPr lvl="1">
              <a:spcBef>
                <a:spcPct val="5000"/>
              </a:spcBef>
              <a:buClr>
                <a:schemeClr val="tx2"/>
              </a:buClr>
              <a:buSzPct val="50000"/>
              <a:buFont typeface="Wingdings" pitchFamily="2" charset="2"/>
              <a:buNone/>
            </a:pPr>
            <a:r>
              <a:rPr lang="zh-CN" altLang="en-US" sz="3000" b="1">
                <a:latin typeface="Times New Roman" pitchFamily="18" charset="0"/>
                <a:ea typeface="仿宋_GB2312" pitchFamily="49" charset="-122"/>
              </a:rPr>
              <a:t>    子树</a:t>
            </a:r>
          </a:p>
          <a:p>
            <a:pPr>
              <a:spcBef>
                <a:spcPct val="5000"/>
              </a:spcBef>
              <a:buClr>
                <a:srgbClr val="800080"/>
              </a:buClr>
              <a:buSzPct val="50000"/>
            </a:pPr>
            <a:r>
              <a:rPr lang="zh-CN" altLang="en-US" sz="3000" b="1">
                <a:latin typeface="Times New Roman" pitchFamily="18" charset="0"/>
                <a:ea typeface="仿宋_GB2312" pitchFamily="49" charset="-122"/>
              </a:rPr>
              <a:t>树先根遍历 </a:t>
            </a:r>
            <a:r>
              <a:rPr lang="en-US" altLang="zh-CN" sz="3000" b="1">
                <a:solidFill>
                  <a:schemeClr val="tx2"/>
                </a:solidFill>
                <a:latin typeface="Times New Roman" pitchFamily="18" charset="0"/>
                <a:ea typeface="仿宋_GB2312" pitchFamily="49" charset="-122"/>
              </a:rPr>
              <a:t>ABEFCDG</a:t>
            </a:r>
          </a:p>
          <a:p>
            <a:pPr>
              <a:spcBef>
                <a:spcPct val="5000"/>
              </a:spcBef>
              <a:buClr>
                <a:srgbClr val="800080"/>
              </a:buClr>
              <a:buSzPct val="50000"/>
            </a:pPr>
            <a:r>
              <a:rPr lang="zh-CN" altLang="en-US" sz="3000" b="1">
                <a:latin typeface="Times New Roman" pitchFamily="18" charset="0"/>
                <a:ea typeface="仿宋_GB2312" pitchFamily="49" charset="-122"/>
              </a:rPr>
              <a:t>对应二叉树前序遍历 </a:t>
            </a:r>
            <a:r>
              <a:rPr lang="en-US" altLang="zh-CN" sz="3000" b="1">
                <a:solidFill>
                  <a:schemeClr val="tx2"/>
                </a:solidFill>
                <a:latin typeface="Times New Roman" pitchFamily="18" charset="0"/>
                <a:ea typeface="仿宋_GB2312" pitchFamily="49" charset="-122"/>
              </a:rPr>
              <a:t>ABEFCDG</a:t>
            </a:r>
          </a:p>
          <a:p>
            <a:pPr>
              <a:spcBef>
                <a:spcPct val="5000"/>
              </a:spcBef>
              <a:buClr>
                <a:srgbClr val="800080"/>
              </a:buClr>
              <a:buSzPct val="50000"/>
            </a:pPr>
            <a:r>
              <a:rPr lang="zh-CN" altLang="en-US" sz="3000" b="1">
                <a:solidFill>
                  <a:srgbClr val="006600"/>
                </a:solidFill>
                <a:latin typeface="Times New Roman" pitchFamily="18" charset="0"/>
                <a:ea typeface="仿宋_GB2312" pitchFamily="49" charset="-122"/>
              </a:rPr>
              <a:t>树的先根遍历结果与其对应二叉树</a:t>
            </a:r>
          </a:p>
          <a:p>
            <a:pPr>
              <a:spcBef>
                <a:spcPct val="5000"/>
              </a:spcBef>
              <a:buClr>
                <a:srgbClr val="800080"/>
              </a:buClr>
              <a:buSzPct val="50000"/>
              <a:buFont typeface="Wingdings" pitchFamily="2" charset="2"/>
              <a:buNone/>
            </a:pPr>
            <a:r>
              <a:rPr lang="zh-CN" altLang="en-US" sz="3000" b="1">
                <a:solidFill>
                  <a:srgbClr val="006600"/>
                </a:solidFill>
                <a:latin typeface="Times New Roman" pitchFamily="18" charset="0"/>
                <a:ea typeface="仿宋_GB2312" pitchFamily="49" charset="-122"/>
              </a:rPr>
              <a:t>   表示的前序遍历结果相同</a:t>
            </a:r>
          </a:p>
          <a:p>
            <a:pPr>
              <a:spcBef>
                <a:spcPct val="5000"/>
              </a:spcBef>
              <a:buClr>
                <a:srgbClr val="800080"/>
              </a:buClr>
              <a:buSzPct val="50000"/>
            </a:pPr>
            <a:r>
              <a:rPr lang="zh-CN" altLang="en-US" sz="3000" b="1">
                <a:latin typeface="Times New Roman" pitchFamily="18" charset="0"/>
                <a:ea typeface="仿宋_GB2312" pitchFamily="49" charset="-122"/>
              </a:rPr>
              <a:t>树的先根遍历可以借助对应二叉树的前序遍历算法实现</a:t>
            </a:r>
            <a:endParaRPr lang="zh-CN" altLang="en-US" sz="3000">
              <a:latin typeface="Times New Roman" pitchFamily="18" charset="0"/>
            </a:endParaRPr>
          </a:p>
        </p:txBody>
      </p:sp>
      <p:sp>
        <p:nvSpPr>
          <p:cNvPr id="26" name="灯片编号占位符 4"/>
          <p:cNvSpPr>
            <a:spLocks noGrp="1"/>
          </p:cNvSpPr>
          <p:nvPr>
            <p:ph type="sldNum" sz="quarter" idx="12"/>
          </p:nvPr>
        </p:nvSpPr>
        <p:spPr/>
        <p:txBody>
          <a:bodyPr/>
          <a:lstStyle/>
          <a:p>
            <a:fld id="{B379B43A-A16B-4CA2-B9FF-BEC819EF8845}" type="slidenum">
              <a:rPr lang="en-US" altLang="zh-CN"/>
              <a:pPr/>
              <a:t>120</a:t>
            </a:fld>
            <a:endParaRPr lang="en-US" altLang="zh-CN"/>
          </a:p>
        </p:txBody>
      </p:sp>
      <p:grpSp>
        <p:nvGrpSpPr>
          <p:cNvPr id="266266" name="Group 26"/>
          <p:cNvGrpSpPr>
            <a:grpSpLocks/>
          </p:cNvGrpSpPr>
          <p:nvPr/>
        </p:nvGrpSpPr>
        <p:grpSpPr bwMode="auto">
          <a:xfrm>
            <a:off x="2843213" y="1384300"/>
            <a:ext cx="5605462" cy="3124200"/>
            <a:chOff x="1797" y="720"/>
            <a:chExt cx="3531" cy="1968"/>
          </a:xfrm>
        </p:grpSpPr>
        <p:sp>
          <p:nvSpPr>
            <p:cNvPr id="266242" name="Line 2"/>
            <p:cNvSpPr>
              <a:spLocks noChangeShapeType="1"/>
            </p:cNvSpPr>
            <p:nvPr/>
          </p:nvSpPr>
          <p:spPr bwMode="auto">
            <a:xfrm>
              <a:off x="3936" y="172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43" name="Line 3"/>
            <p:cNvSpPr>
              <a:spLocks noChangeShapeType="1"/>
            </p:cNvSpPr>
            <p:nvPr/>
          </p:nvSpPr>
          <p:spPr bwMode="auto">
            <a:xfrm flipH="1">
              <a:off x="4848" y="2208"/>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46" name="Line 6"/>
            <p:cNvSpPr>
              <a:spLocks noChangeShapeType="1"/>
            </p:cNvSpPr>
            <p:nvPr/>
          </p:nvSpPr>
          <p:spPr bwMode="auto">
            <a:xfrm flipH="1">
              <a:off x="3936" y="960"/>
              <a:ext cx="672"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47" name="Line 7"/>
            <p:cNvSpPr>
              <a:spLocks noChangeShapeType="1"/>
            </p:cNvSpPr>
            <p:nvPr/>
          </p:nvSpPr>
          <p:spPr bwMode="auto">
            <a:xfrm>
              <a:off x="4368" y="1383"/>
              <a:ext cx="768" cy="72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48" name="Oval 8"/>
            <p:cNvSpPr>
              <a:spLocks noChangeArrowheads="1"/>
            </p:cNvSpPr>
            <p:nvPr/>
          </p:nvSpPr>
          <p:spPr bwMode="auto">
            <a:xfrm>
              <a:off x="4512" y="76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6249" name="Oval 9"/>
            <p:cNvSpPr>
              <a:spLocks noChangeArrowheads="1"/>
            </p:cNvSpPr>
            <p:nvPr/>
          </p:nvSpPr>
          <p:spPr bwMode="auto">
            <a:xfrm>
              <a:off x="4128" y="115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6250" name="Oval 10"/>
            <p:cNvSpPr>
              <a:spLocks noChangeArrowheads="1"/>
            </p:cNvSpPr>
            <p:nvPr/>
          </p:nvSpPr>
          <p:spPr bwMode="auto">
            <a:xfrm>
              <a:off x="5040" y="200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6251" name="Oval 11"/>
            <p:cNvSpPr>
              <a:spLocks noChangeArrowheads="1"/>
            </p:cNvSpPr>
            <p:nvPr/>
          </p:nvSpPr>
          <p:spPr bwMode="auto">
            <a:xfrm>
              <a:off x="4608" y="158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6252" name="Oval 12"/>
            <p:cNvSpPr>
              <a:spLocks noChangeArrowheads="1"/>
            </p:cNvSpPr>
            <p:nvPr/>
          </p:nvSpPr>
          <p:spPr bwMode="auto">
            <a:xfrm>
              <a:off x="3744" y="153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6253" name="Text Box 13"/>
            <p:cNvSpPr txBox="1">
              <a:spLocks noChangeArrowheads="1"/>
            </p:cNvSpPr>
            <p:nvPr/>
          </p:nvSpPr>
          <p:spPr bwMode="auto">
            <a:xfrm>
              <a:off x="4522"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66254" name="Text Box 14"/>
            <p:cNvSpPr txBox="1">
              <a:spLocks noChangeArrowheads="1"/>
            </p:cNvSpPr>
            <p:nvPr/>
          </p:nvSpPr>
          <p:spPr bwMode="auto">
            <a:xfrm>
              <a:off x="4151" y="111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66255" name="Text Box 15"/>
            <p:cNvSpPr txBox="1">
              <a:spLocks noChangeArrowheads="1"/>
            </p:cNvSpPr>
            <p:nvPr/>
          </p:nvSpPr>
          <p:spPr bwMode="auto">
            <a:xfrm>
              <a:off x="4608" y="154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66256" name="Text Box 16"/>
            <p:cNvSpPr txBox="1">
              <a:spLocks noChangeArrowheads="1"/>
            </p:cNvSpPr>
            <p:nvPr/>
          </p:nvSpPr>
          <p:spPr bwMode="auto">
            <a:xfrm>
              <a:off x="3760" y="149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66257" name="Text Box 17"/>
            <p:cNvSpPr txBox="1">
              <a:spLocks noChangeArrowheads="1"/>
            </p:cNvSpPr>
            <p:nvPr/>
          </p:nvSpPr>
          <p:spPr bwMode="auto">
            <a:xfrm>
              <a:off x="5050" y="1968"/>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66258" name="Line 18"/>
            <p:cNvSpPr>
              <a:spLocks noChangeShapeType="1"/>
            </p:cNvSpPr>
            <p:nvPr/>
          </p:nvSpPr>
          <p:spPr bwMode="auto">
            <a:xfrm>
              <a:off x="2016" y="2160"/>
              <a:ext cx="144"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59" name="Line 19"/>
            <p:cNvSpPr>
              <a:spLocks noChangeShapeType="1"/>
            </p:cNvSpPr>
            <p:nvPr/>
          </p:nvSpPr>
          <p:spPr bwMode="auto">
            <a:xfrm flipH="1">
              <a:off x="1797" y="2160"/>
              <a:ext cx="123"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60" name="Oval 20"/>
            <p:cNvSpPr>
              <a:spLocks noChangeArrowheads="1"/>
            </p:cNvSpPr>
            <p:nvPr/>
          </p:nvSpPr>
          <p:spPr bwMode="auto">
            <a:xfrm>
              <a:off x="4656" y="240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6261" name="Text Box 21"/>
            <p:cNvSpPr txBox="1">
              <a:spLocks noChangeArrowheads="1"/>
            </p:cNvSpPr>
            <p:nvPr/>
          </p:nvSpPr>
          <p:spPr bwMode="auto">
            <a:xfrm>
              <a:off x="4660" y="2361"/>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66262" name="Oval 22"/>
            <p:cNvSpPr>
              <a:spLocks noChangeArrowheads="1"/>
            </p:cNvSpPr>
            <p:nvPr/>
          </p:nvSpPr>
          <p:spPr bwMode="auto">
            <a:xfrm>
              <a:off x="4176" y="196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6263" name="Text Box 23"/>
            <p:cNvSpPr txBox="1">
              <a:spLocks noChangeArrowheads="1"/>
            </p:cNvSpPr>
            <p:nvPr/>
          </p:nvSpPr>
          <p:spPr bwMode="auto">
            <a:xfrm>
              <a:off x="4198" y="1968"/>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89" name="Rectangle 25"/>
          <p:cNvSpPr>
            <a:spLocks noGrp="1" noChangeArrowheads="1"/>
          </p:cNvSpPr>
          <p:nvPr>
            <p:ph type="title"/>
          </p:nvPr>
        </p:nvSpPr>
        <p:spPr>
          <a:xfrm>
            <a:off x="457200" y="457200"/>
            <a:ext cx="8229600" cy="884238"/>
          </a:xfrm>
        </p:spPr>
        <p:txBody>
          <a:bodyPr/>
          <a:lstStyle/>
          <a:p>
            <a:pPr algn="ctr"/>
            <a:r>
              <a:rPr lang="zh-CN" altLang="en-US" sz="4000" b="1">
                <a:solidFill>
                  <a:schemeClr val="tx2"/>
                </a:solidFill>
                <a:ea typeface="华文新魏" pitchFamily="2" charset="-122"/>
              </a:rPr>
              <a:t>树的后根次序遍历</a:t>
            </a:r>
          </a:p>
        </p:txBody>
      </p:sp>
      <p:sp>
        <p:nvSpPr>
          <p:cNvPr id="267290" name="Rectangle 26"/>
          <p:cNvSpPr>
            <a:spLocks noGrp="1" noChangeArrowheads="1"/>
          </p:cNvSpPr>
          <p:nvPr>
            <p:ph idx="1"/>
          </p:nvPr>
        </p:nvSpPr>
        <p:spPr>
          <a:xfrm>
            <a:off x="539750" y="1268413"/>
            <a:ext cx="7869238" cy="5148262"/>
          </a:xfrm>
        </p:spPr>
        <p:txBody>
          <a:bodyPr/>
          <a:lstStyle/>
          <a:p>
            <a:pPr>
              <a:lnSpc>
                <a:spcPct val="105000"/>
              </a:lnSpc>
              <a:spcBef>
                <a:spcPct val="0"/>
              </a:spcBef>
              <a:buClr>
                <a:srgbClr val="800080"/>
              </a:buClr>
              <a:buSzPct val="50000"/>
            </a:pPr>
            <a:r>
              <a:rPr lang="zh-CN" altLang="en-US" sz="3000" b="1">
                <a:ea typeface="仿宋_GB2312" pitchFamily="49" charset="-122"/>
              </a:rPr>
              <a:t>当树非空时</a:t>
            </a:r>
          </a:p>
          <a:p>
            <a:pPr lvl="1">
              <a:lnSpc>
                <a:spcPct val="105000"/>
              </a:lnSpc>
              <a:spcBef>
                <a:spcPct val="0"/>
              </a:spcBef>
              <a:buClr>
                <a:schemeClr val="tx2"/>
              </a:buClr>
              <a:buSzPct val="50000"/>
              <a:buFont typeface="Wingdings" pitchFamily="2" charset="2"/>
              <a:buChar char="u"/>
            </a:pPr>
            <a:r>
              <a:rPr lang="zh-CN" altLang="en-US" sz="3000" b="1">
                <a:ea typeface="仿宋_GB2312" pitchFamily="49" charset="-122"/>
              </a:rPr>
              <a:t>依次后根遍历根的各棵</a:t>
            </a:r>
          </a:p>
          <a:p>
            <a:pPr lvl="1">
              <a:lnSpc>
                <a:spcPct val="105000"/>
              </a:lnSpc>
              <a:spcBef>
                <a:spcPct val="0"/>
              </a:spcBef>
              <a:buClr>
                <a:schemeClr val="tx2"/>
              </a:buClr>
              <a:buSzPct val="50000"/>
              <a:buFont typeface="Wingdings" pitchFamily="2" charset="2"/>
              <a:buNone/>
            </a:pPr>
            <a:r>
              <a:rPr lang="zh-CN" altLang="en-US" sz="3000" b="1">
                <a:ea typeface="仿宋_GB2312" pitchFamily="49" charset="-122"/>
              </a:rPr>
              <a:t>   子树</a:t>
            </a:r>
          </a:p>
          <a:p>
            <a:pPr lvl="1">
              <a:lnSpc>
                <a:spcPct val="105000"/>
              </a:lnSpc>
              <a:spcBef>
                <a:spcPct val="0"/>
              </a:spcBef>
              <a:buClr>
                <a:schemeClr val="tx2"/>
              </a:buClr>
              <a:buSzPct val="50000"/>
              <a:buFont typeface="Wingdings" pitchFamily="2" charset="2"/>
              <a:buChar char="u"/>
            </a:pPr>
            <a:r>
              <a:rPr lang="zh-CN" altLang="en-US" sz="3000" b="1">
                <a:ea typeface="仿宋_GB2312" pitchFamily="49" charset="-122"/>
              </a:rPr>
              <a:t>访问根结点</a:t>
            </a:r>
          </a:p>
          <a:p>
            <a:pPr>
              <a:lnSpc>
                <a:spcPct val="105000"/>
              </a:lnSpc>
              <a:spcBef>
                <a:spcPct val="0"/>
              </a:spcBef>
              <a:buClr>
                <a:srgbClr val="800080"/>
              </a:buClr>
              <a:buSzPct val="50000"/>
            </a:pPr>
            <a:r>
              <a:rPr lang="zh-CN" altLang="en-US" sz="3000" b="1">
                <a:ea typeface="仿宋_GB2312" pitchFamily="49" charset="-122"/>
              </a:rPr>
              <a:t>树后根遍历 </a:t>
            </a:r>
            <a:r>
              <a:rPr lang="en-US" altLang="zh-CN" sz="3000" b="1">
                <a:solidFill>
                  <a:schemeClr val="tx2"/>
                </a:solidFill>
                <a:latin typeface="Times New Roman" pitchFamily="18" charset="0"/>
                <a:ea typeface="仿宋_GB2312" pitchFamily="49" charset="-122"/>
              </a:rPr>
              <a:t>EFBCGDA</a:t>
            </a:r>
          </a:p>
          <a:p>
            <a:pPr>
              <a:lnSpc>
                <a:spcPct val="105000"/>
              </a:lnSpc>
              <a:spcBef>
                <a:spcPct val="0"/>
              </a:spcBef>
              <a:buClr>
                <a:srgbClr val="800080"/>
              </a:buClr>
              <a:buSzPct val="50000"/>
            </a:pPr>
            <a:r>
              <a:rPr lang="zh-CN" altLang="en-US" sz="3000" b="1">
                <a:latin typeface="Times New Roman" pitchFamily="18" charset="0"/>
                <a:ea typeface="仿宋_GB2312" pitchFamily="49" charset="-122"/>
              </a:rPr>
              <a:t>对应二叉树中序遍历 </a:t>
            </a:r>
            <a:r>
              <a:rPr lang="en-US" altLang="zh-CN" sz="3000" b="1">
                <a:solidFill>
                  <a:schemeClr val="tx2"/>
                </a:solidFill>
                <a:latin typeface="Times New Roman" pitchFamily="18" charset="0"/>
                <a:ea typeface="仿宋_GB2312" pitchFamily="49" charset="-122"/>
              </a:rPr>
              <a:t>EFBCGDA</a:t>
            </a:r>
          </a:p>
          <a:p>
            <a:pPr>
              <a:lnSpc>
                <a:spcPct val="105000"/>
              </a:lnSpc>
              <a:spcBef>
                <a:spcPct val="0"/>
              </a:spcBef>
              <a:buClr>
                <a:srgbClr val="800080"/>
              </a:buClr>
              <a:buSzPct val="50000"/>
            </a:pPr>
            <a:r>
              <a:rPr lang="zh-CN" altLang="en-US" sz="3000" b="1">
                <a:solidFill>
                  <a:srgbClr val="006600"/>
                </a:solidFill>
                <a:ea typeface="仿宋_GB2312" pitchFamily="49" charset="-122"/>
              </a:rPr>
              <a:t>树的后根遍历结果与其对应二叉树</a:t>
            </a:r>
          </a:p>
          <a:p>
            <a:pPr>
              <a:lnSpc>
                <a:spcPct val="105000"/>
              </a:lnSpc>
              <a:spcBef>
                <a:spcPct val="0"/>
              </a:spcBef>
              <a:buClr>
                <a:srgbClr val="800080"/>
              </a:buClr>
              <a:buSzPct val="50000"/>
              <a:buFont typeface="Wingdings" pitchFamily="2" charset="2"/>
              <a:buNone/>
            </a:pPr>
            <a:r>
              <a:rPr lang="zh-CN" altLang="en-US" sz="3000" b="1">
                <a:solidFill>
                  <a:srgbClr val="006600"/>
                </a:solidFill>
                <a:ea typeface="仿宋_GB2312" pitchFamily="49" charset="-122"/>
              </a:rPr>
              <a:t>   表示的中序遍历结果相同</a:t>
            </a:r>
          </a:p>
          <a:p>
            <a:pPr>
              <a:lnSpc>
                <a:spcPct val="105000"/>
              </a:lnSpc>
              <a:spcBef>
                <a:spcPct val="0"/>
              </a:spcBef>
              <a:buClr>
                <a:srgbClr val="800080"/>
              </a:buClr>
              <a:buSzPct val="50000"/>
            </a:pPr>
            <a:r>
              <a:rPr lang="zh-CN" altLang="en-US" sz="3000" b="1">
                <a:ea typeface="仿宋_GB2312" pitchFamily="49" charset="-122"/>
              </a:rPr>
              <a:t>树的后根遍历可以借助对应二叉树的中序遍历算法实现</a:t>
            </a:r>
            <a:endParaRPr lang="zh-CN" altLang="en-US" sz="3000" b="1"/>
          </a:p>
        </p:txBody>
      </p:sp>
      <p:sp>
        <p:nvSpPr>
          <p:cNvPr id="26" name="灯片编号占位符 4"/>
          <p:cNvSpPr>
            <a:spLocks noGrp="1"/>
          </p:cNvSpPr>
          <p:nvPr>
            <p:ph type="sldNum" sz="quarter" idx="12"/>
          </p:nvPr>
        </p:nvSpPr>
        <p:spPr/>
        <p:txBody>
          <a:bodyPr/>
          <a:lstStyle/>
          <a:p>
            <a:fld id="{F9ECF5F5-29DC-497D-9459-2BBD69FCA157}" type="slidenum">
              <a:rPr lang="en-US" altLang="zh-CN"/>
              <a:pPr/>
              <a:t>121</a:t>
            </a:fld>
            <a:endParaRPr lang="en-US" altLang="zh-CN"/>
          </a:p>
        </p:txBody>
      </p:sp>
      <p:grpSp>
        <p:nvGrpSpPr>
          <p:cNvPr id="267288" name="Group 24"/>
          <p:cNvGrpSpPr>
            <a:grpSpLocks/>
          </p:cNvGrpSpPr>
          <p:nvPr/>
        </p:nvGrpSpPr>
        <p:grpSpPr bwMode="auto">
          <a:xfrm>
            <a:off x="2746375" y="1376363"/>
            <a:ext cx="5605463" cy="3124200"/>
            <a:chOff x="1797" y="720"/>
            <a:chExt cx="3531" cy="1968"/>
          </a:xfrm>
        </p:grpSpPr>
        <p:sp>
          <p:nvSpPr>
            <p:cNvPr id="267266" name="Line 2"/>
            <p:cNvSpPr>
              <a:spLocks noChangeShapeType="1"/>
            </p:cNvSpPr>
            <p:nvPr/>
          </p:nvSpPr>
          <p:spPr bwMode="auto">
            <a:xfrm>
              <a:off x="3936" y="172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67" name="Line 3"/>
            <p:cNvSpPr>
              <a:spLocks noChangeShapeType="1"/>
            </p:cNvSpPr>
            <p:nvPr/>
          </p:nvSpPr>
          <p:spPr bwMode="auto">
            <a:xfrm flipH="1">
              <a:off x="4848" y="2208"/>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70" name="Line 6"/>
            <p:cNvSpPr>
              <a:spLocks noChangeShapeType="1"/>
            </p:cNvSpPr>
            <p:nvPr/>
          </p:nvSpPr>
          <p:spPr bwMode="auto">
            <a:xfrm flipH="1">
              <a:off x="3936" y="960"/>
              <a:ext cx="672"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71" name="Line 7"/>
            <p:cNvSpPr>
              <a:spLocks noChangeShapeType="1"/>
            </p:cNvSpPr>
            <p:nvPr/>
          </p:nvSpPr>
          <p:spPr bwMode="auto">
            <a:xfrm>
              <a:off x="4368" y="1383"/>
              <a:ext cx="768" cy="72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72" name="Oval 8"/>
            <p:cNvSpPr>
              <a:spLocks noChangeArrowheads="1"/>
            </p:cNvSpPr>
            <p:nvPr/>
          </p:nvSpPr>
          <p:spPr bwMode="auto">
            <a:xfrm>
              <a:off x="4512" y="76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7273" name="Oval 9"/>
            <p:cNvSpPr>
              <a:spLocks noChangeArrowheads="1"/>
            </p:cNvSpPr>
            <p:nvPr/>
          </p:nvSpPr>
          <p:spPr bwMode="auto">
            <a:xfrm>
              <a:off x="4128" y="115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7274" name="Oval 10"/>
            <p:cNvSpPr>
              <a:spLocks noChangeArrowheads="1"/>
            </p:cNvSpPr>
            <p:nvPr/>
          </p:nvSpPr>
          <p:spPr bwMode="auto">
            <a:xfrm>
              <a:off x="5040" y="200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7275" name="Oval 11"/>
            <p:cNvSpPr>
              <a:spLocks noChangeArrowheads="1"/>
            </p:cNvSpPr>
            <p:nvPr/>
          </p:nvSpPr>
          <p:spPr bwMode="auto">
            <a:xfrm>
              <a:off x="4608" y="158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7276" name="Oval 12"/>
            <p:cNvSpPr>
              <a:spLocks noChangeArrowheads="1"/>
            </p:cNvSpPr>
            <p:nvPr/>
          </p:nvSpPr>
          <p:spPr bwMode="auto">
            <a:xfrm>
              <a:off x="3744" y="153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7277" name="Text Box 13"/>
            <p:cNvSpPr txBox="1">
              <a:spLocks noChangeArrowheads="1"/>
            </p:cNvSpPr>
            <p:nvPr/>
          </p:nvSpPr>
          <p:spPr bwMode="auto">
            <a:xfrm>
              <a:off x="4522"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67278" name="Text Box 14"/>
            <p:cNvSpPr txBox="1">
              <a:spLocks noChangeArrowheads="1"/>
            </p:cNvSpPr>
            <p:nvPr/>
          </p:nvSpPr>
          <p:spPr bwMode="auto">
            <a:xfrm>
              <a:off x="4151" y="111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67279" name="Text Box 15"/>
            <p:cNvSpPr txBox="1">
              <a:spLocks noChangeArrowheads="1"/>
            </p:cNvSpPr>
            <p:nvPr/>
          </p:nvSpPr>
          <p:spPr bwMode="auto">
            <a:xfrm>
              <a:off x="4608" y="154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67280" name="Text Box 16"/>
            <p:cNvSpPr txBox="1">
              <a:spLocks noChangeArrowheads="1"/>
            </p:cNvSpPr>
            <p:nvPr/>
          </p:nvSpPr>
          <p:spPr bwMode="auto">
            <a:xfrm>
              <a:off x="3760" y="149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67281" name="Text Box 17"/>
            <p:cNvSpPr txBox="1">
              <a:spLocks noChangeArrowheads="1"/>
            </p:cNvSpPr>
            <p:nvPr/>
          </p:nvSpPr>
          <p:spPr bwMode="auto">
            <a:xfrm>
              <a:off x="5050" y="1968"/>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67282" name="Line 18"/>
            <p:cNvSpPr>
              <a:spLocks noChangeShapeType="1"/>
            </p:cNvSpPr>
            <p:nvPr/>
          </p:nvSpPr>
          <p:spPr bwMode="auto">
            <a:xfrm>
              <a:off x="2016" y="2160"/>
              <a:ext cx="144"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83" name="Line 19"/>
            <p:cNvSpPr>
              <a:spLocks noChangeShapeType="1"/>
            </p:cNvSpPr>
            <p:nvPr/>
          </p:nvSpPr>
          <p:spPr bwMode="auto">
            <a:xfrm flipH="1">
              <a:off x="1797" y="2160"/>
              <a:ext cx="123"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84" name="Oval 20"/>
            <p:cNvSpPr>
              <a:spLocks noChangeArrowheads="1"/>
            </p:cNvSpPr>
            <p:nvPr/>
          </p:nvSpPr>
          <p:spPr bwMode="auto">
            <a:xfrm>
              <a:off x="4656" y="240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7285" name="Text Box 21"/>
            <p:cNvSpPr txBox="1">
              <a:spLocks noChangeArrowheads="1"/>
            </p:cNvSpPr>
            <p:nvPr/>
          </p:nvSpPr>
          <p:spPr bwMode="auto">
            <a:xfrm>
              <a:off x="4660" y="2361"/>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67286" name="Oval 22"/>
            <p:cNvSpPr>
              <a:spLocks noChangeArrowheads="1"/>
            </p:cNvSpPr>
            <p:nvPr/>
          </p:nvSpPr>
          <p:spPr bwMode="auto">
            <a:xfrm>
              <a:off x="4176" y="196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7287" name="Text Box 23"/>
            <p:cNvSpPr txBox="1">
              <a:spLocks noChangeArrowheads="1"/>
            </p:cNvSpPr>
            <p:nvPr/>
          </p:nvSpPr>
          <p:spPr bwMode="auto">
            <a:xfrm>
              <a:off x="4198" y="1968"/>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457200"/>
            <a:ext cx="8229600" cy="919163"/>
          </a:xfrm>
        </p:spPr>
        <p:txBody>
          <a:bodyPr/>
          <a:lstStyle/>
          <a:p>
            <a:pPr algn="ctr"/>
            <a:r>
              <a:rPr kumimoji="1" lang="zh-CN" altLang="en-US" sz="4000" b="1">
                <a:solidFill>
                  <a:schemeClr val="tx2"/>
                </a:solidFill>
                <a:ea typeface="华文新魏" pitchFamily="2" charset="-122"/>
              </a:rPr>
              <a:t>树的先根次序遍历的递归算法</a:t>
            </a:r>
          </a:p>
        </p:txBody>
      </p:sp>
      <p:sp>
        <p:nvSpPr>
          <p:cNvPr id="268292" name="Rectangle 4"/>
          <p:cNvSpPr>
            <a:spLocks noGrp="1" noChangeArrowheads="1"/>
          </p:cNvSpPr>
          <p:nvPr>
            <p:ph idx="1"/>
          </p:nvPr>
        </p:nvSpPr>
        <p:spPr>
          <a:xfrm>
            <a:off x="590550" y="1268413"/>
            <a:ext cx="8229600" cy="5040312"/>
          </a:xfrm>
        </p:spPr>
        <p:txBody>
          <a:bodyPr/>
          <a:lstStyle/>
          <a:p>
            <a:pPr>
              <a:spcBef>
                <a:spcPct val="5000"/>
              </a:spcBef>
              <a:buFont typeface="Wingdings" pitchFamily="2" charset="2"/>
              <a:buNone/>
            </a:pPr>
            <a:r>
              <a:rPr kumimoji="1" lang="en-US" altLang="zh-CN" sz="2800" b="1">
                <a:latin typeface="Times New Roman" pitchFamily="18" charset="0"/>
                <a:ea typeface="隶书" pitchFamily="49" charset="-122"/>
              </a:rPr>
              <a:t>template &lt;class </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 </a:t>
            </a:r>
          </a:p>
          <a:p>
            <a:pPr>
              <a:spcBef>
                <a:spcPct val="5000"/>
              </a:spcBef>
              <a:buFont typeface="Wingdings" pitchFamily="2" charset="2"/>
              <a:buNone/>
            </a:pPr>
            <a:r>
              <a:rPr kumimoji="1" lang="en-US" altLang="zh-CN" sz="2800" b="1">
                <a:latin typeface="Times New Roman" pitchFamily="18" charset="0"/>
                <a:ea typeface="隶书" pitchFamily="49" charset="-122"/>
              </a:rPr>
              <a:t>void</a:t>
            </a:r>
            <a:r>
              <a:rPr kumimoji="1" lang="en-US" altLang="zh-CN" sz="2800">
                <a:latin typeface="Times New Roman" pitchFamily="18" charset="0"/>
                <a:ea typeface="隶书" pitchFamily="49" charset="-122"/>
              </a:rPr>
              <a:t> Tree</a:t>
            </a:r>
            <a:r>
              <a:rPr kumimoji="1" lang="en-US" altLang="zh-CN" sz="2800" b="1">
                <a:latin typeface="Times New Roman" pitchFamily="18" charset="0"/>
                <a:ea typeface="隶书" pitchFamily="49" charset="-122"/>
              </a:rPr>
              <a:t>&lt;</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a:t>
            </a:r>
          </a:p>
          <a:p>
            <a:pPr>
              <a:spcBef>
                <a:spcPct val="5000"/>
              </a:spcBef>
              <a:buFont typeface="Wingdings" pitchFamily="2" charset="2"/>
              <a:buNone/>
            </a:pPr>
            <a:r>
              <a:rPr kumimoji="1" lang="en-US" altLang="zh-CN" sz="2800">
                <a:latin typeface="Times New Roman" pitchFamily="18" charset="0"/>
                <a:ea typeface="隶书" pitchFamily="49" charset="-122"/>
              </a:rPr>
              <a:t>PreOrder</a:t>
            </a:r>
            <a:r>
              <a:rPr kumimoji="1" lang="en-US" altLang="zh-CN" sz="2800" i="1">
                <a:latin typeface="Times New Roman" pitchFamily="18" charset="0"/>
                <a:ea typeface="隶书" pitchFamily="49" charset="-122"/>
              </a:rPr>
              <a:t> </a:t>
            </a:r>
            <a:r>
              <a:rPr kumimoji="1" lang="en-US" altLang="zh-CN" sz="2800">
                <a:latin typeface="Times New Roman" pitchFamily="18" charset="0"/>
                <a:ea typeface="隶书" pitchFamily="49" charset="-122"/>
              </a:rPr>
              <a:t>( </a:t>
            </a:r>
            <a:r>
              <a:rPr lang="en-US" altLang="zh-CN" sz="2800" b="1">
                <a:latin typeface="Times New Roman" pitchFamily="18" charset="0"/>
              </a:rPr>
              <a:t>void</a:t>
            </a:r>
            <a:r>
              <a:rPr lang="en-US" altLang="zh-CN" sz="2800">
                <a:latin typeface="Times New Roman" pitchFamily="18" charset="0"/>
              </a:rPr>
              <a:t> (*visit) (BinTreeNode</a:t>
            </a:r>
            <a:r>
              <a:rPr lang="en-US" altLang="zh-CN" sz="2800" b="1">
                <a:latin typeface="Times New Roman" pitchFamily="18" charset="0"/>
              </a:rPr>
              <a:t>&lt;</a:t>
            </a:r>
            <a:r>
              <a:rPr lang="en-US" altLang="zh-CN" sz="2800">
                <a:latin typeface="Times New Roman" pitchFamily="18" charset="0"/>
              </a:rPr>
              <a:t>T</a:t>
            </a:r>
            <a:r>
              <a:rPr lang="en-US" altLang="zh-CN" sz="2800" b="1">
                <a:latin typeface="Times New Roman" pitchFamily="18" charset="0"/>
              </a:rPr>
              <a:t>&gt;</a:t>
            </a:r>
            <a:r>
              <a:rPr lang="en-US" altLang="zh-CN" sz="2800">
                <a:latin typeface="Times New Roman" pitchFamily="18" charset="0"/>
              </a:rPr>
              <a:t> *t)</a:t>
            </a:r>
            <a:r>
              <a:rPr kumimoji="1" lang="en-US" altLang="zh-CN" sz="2800">
                <a:latin typeface="Times New Roman" pitchFamily="18" charset="0"/>
                <a:ea typeface="隶书" pitchFamily="49" charset="-122"/>
              </a:rPr>
              <a:t> ) </a:t>
            </a:r>
            <a:r>
              <a:rPr kumimoji="1" lang="en-US" altLang="zh-CN" sz="2800" b="1">
                <a:latin typeface="Times New Roman" pitchFamily="18" charset="0"/>
                <a:ea typeface="隶书" pitchFamily="49" charset="-122"/>
              </a:rPr>
              <a:t>{	</a:t>
            </a:r>
            <a:endParaRPr kumimoji="1" lang="en-US" altLang="zh-CN" sz="2800">
              <a:latin typeface="Times New Roman" pitchFamily="18" charset="0"/>
              <a:ea typeface="隶书" pitchFamily="49" charset="-122"/>
            </a:endParaRPr>
          </a:p>
          <a:p>
            <a:pPr>
              <a:spcBef>
                <a:spcPct val="5000"/>
              </a:spcBef>
              <a:buFont typeface="Wingdings" pitchFamily="2" charset="2"/>
              <a:buNone/>
            </a:pP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以当前指针</a:t>
            </a:r>
            <a:r>
              <a:rPr kumimoji="1" lang="en-US" altLang="zh-CN" sz="2800">
                <a:solidFill>
                  <a:schemeClr val="tx2"/>
                </a:solidFill>
                <a:latin typeface="Times New Roman" pitchFamily="18" charset="0"/>
                <a:ea typeface="隶书" pitchFamily="49" charset="-122"/>
              </a:rPr>
              <a:t>current</a:t>
            </a:r>
            <a:r>
              <a:rPr kumimoji="1" lang="zh-CN" altLang="en-US" sz="2800">
                <a:solidFill>
                  <a:schemeClr val="tx2"/>
                </a:solidFill>
                <a:latin typeface="Times New Roman" pitchFamily="18" charset="0"/>
                <a:ea typeface="隶书" pitchFamily="49" charset="-122"/>
              </a:rPr>
              <a:t>为根</a:t>
            </a:r>
            <a:r>
              <a:rPr kumimoji="1" lang="en-US" altLang="zh-CN" sz="2800">
                <a:solidFill>
                  <a:schemeClr val="tx2"/>
                </a:solidFill>
                <a:latin typeface="Times New Roman" pitchFamily="18" charset="0"/>
                <a:ea typeface="隶书" pitchFamily="49" charset="-122"/>
              </a:rPr>
              <a:t>, </a:t>
            </a:r>
            <a:r>
              <a:rPr kumimoji="1" lang="zh-CN" altLang="en-US" sz="2800">
                <a:solidFill>
                  <a:schemeClr val="tx2"/>
                </a:solidFill>
                <a:latin typeface="Times New Roman" pitchFamily="18" charset="0"/>
                <a:ea typeface="隶书" pitchFamily="49" charset="-122"/>
              </a:rPr>
              <a:t>先根次序遍历</a:t>
            </a:r>
          </a:p>
          <a:p>
            <a:pPr>
              <a:spcBef>
                <a:spcPct val="5000"/>
              </a:spcBef>
              <a:buFont typeface="Wingdings" pitchFamily="2" charset="2"/>
              <a:buNone/>
            </a:pPr>
            <a:r>
              <a:rPr kumimoji="1" lang="zh-CN" altLang="en-US" sz="2800" b="1">
                <a:latin typeface="Times New Roman" pitchFamily="18" charset="0"/>
                <a:ea typeface="隶书" pitchFamily="49" charset="-122"/>
              </a:rPr>
              <a:t>     </a:t>
            </a:r>
            <a:r>
              <a:rPr kumimoji="1" lang="en-US" altLang="zh-CN" sz="2800" b="1">
                <a:latin typeface="Times New Roman" pitchFamily="18" charset="0"/>
                <a:ea typeface="隶书" pitchFamily="49" charset="-122"/>
              </a:rPr>
              <a:t>if </a:t>
            </a:r>
            <a:r>
              <a:rPr kumimoji="1" lang="en-US" altLang="zh-CN" sz="2800">
                <a:latin typeface="Times New Roman" pitchFamily="18" charset="0"/>
                <a:ea typeface="隶书" pitchFamily="49" charset="-122"/>
              </a:rPr>
              <a:t>(!IsEmpty ()) </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树非空</a:t>
            </a:r>
          </a:p>
          <a:p>
            <a:pPr>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visit (current)</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访问根结点</a:t>
            </a:r>
          </a:p>
          <a:p>
            <a:pPr>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TreeNode</a:t>
            </a:r>
            <a:r>
              <a:rPr kumimoji="1" lang="en-US" altLang="zh-CN" sz="2800" b="1">
                <a:latin typeface="Times New Roman" pitchFamily="18" charset="0"/>
                <a:ea typeface="隶书" pitchFamily="49" charset="-122"/>
              </a:rPr>
              <a:t>&lt;</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a:t>
            </a:r>
            <a:r>
              <a:rPr kumimoji="1" lang="en-US" altLang="zh-CN" sz="2800">
                <a:latin typeface="Times New Roman" pitchFamily="18" charset="0"/>
                <a:ea typeface="隶书" pitchFamily="49" charset="-122"/>
              </a:rPr>
              <a:t> *p</a:t>
            </a:r>
            <a:r>
              <a:rPr kumimoji="1" lang="en-US" altLang="zh-CN" sz="2800" i="1">
                <a:latin typeface="Times New Roman" pitchFamily="18" charset="0"/>
                <a:ea typeface="隶书" pitchFamily="49" charset="-122"/>
              </a:rPr>
              <a:t> </a:t>
            </a:r>
            <a:r>
              <a:rPr kumimoji="1" lang="en-US" altLang="zh-CN" sz="2800">
                <a:latin typeface="Times New Roman" pitchFamily="18" charset="0"/>
                <a:ea typeface="隶书" pitchFamily="49" charset="-122"/>
              </a:rPr>
              <a:t>= current</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暂存当前指针</a:t>
            </a:r>
          </a:p>
          <a:p>
            <a:pPr>
              <a:spcBef>
                <a:spcPct val="5000"/>
              </a:spcBef>
              <a:buFont typeface="Wingdings" pitchFamily="2" charset="2"/>
              <a:buNone/>
            </a:pPr>
            <a:r>
              <a:rPr kumimoji="1" lang="zh-CN" altLang="en-US" sz="2800" b="1">
                <a:latin typeface="Times New Roman" pitchFamily="18" charset="0"/>
                <a:ea typeface="隶书" pitchFamily="49" charset="-122"/>
              </a:rPr>
              <a:t>          </a:t>
            </a:r>
            <a:r>
              <a:rPr kumimoji="1" lang="en-US" altLang="zh-CN" sz="2800">
                <a:latin typeface="Times New Roman" pitchFamily="18" charset="0"/>
                <a:ea typeface="隶书" pitchFamily="49" charset="-122"/>
              </a:rPr>
              <a:t>current = current</a:t>
            </a:r>
            <a:r>
              <a:rPr kumimoji="1" lang="en-US" altLang="zh-CN" sz="2800">
                <a:latin typeface="楷体_GB2312" pitchFamily="49" charset="-122"/>
                <a:ea typeface="楷体_GB2312" pitchFamily="49" charset="-122"/>
              </a:rPr>
              <a:t>-&gt;</a:t>
            </a:r>
            <a:r>
              <a:rPr kumimoji="1" lang="en-US" altLang="zh-CN" sz="2800">
                <a:latin typeface="Times New Roman" pitchFamily="18" charset="0"/>
                <a:ea typeface="隶书" pitchFamily="49" charset="-122"/>
              </a:rPr>
              <a:t>firstChild</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第一棵子树</a:t>
            </a:r>
          </a:p>
          <a:p>
            <a:pPr>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while</a:t>
            </a:r>
            <a:r>
              <a:rPr kumimoji="1" lang="en-US" altLang="zh-CN" sz="2800">
                <a:latin typeface="Times New Roman" pitchFamily="18" charset="0"/>
                <a:ea typeface="隶书" pitchFamily="49" charset="-122"/>
              </a:rPr>
              <a:t> (current != NULL) </a:t>
            </a:r>
            <a:r>
              <a:rPr kumimoji="1" lang="en-US" altLang="zh-CN" sz="2800" b="1">
                <a:latin typeface="Times New Roman" pitchFamily="18" charset="0"/>
                <a:ea typeface="隶书" pitchFamily="49" charset="-122"/>
              </a:rPr>
              <a:t>{ </a:t>
            </a:r>
          </a:p>
          <a:p>
            <a:pPr>
              <a:spcBef>
                <a:spcPct val="5000"/>
              </a:spcBef>
              <a:buFont typeface="Wingdings" pitchFamily="2" charset="2"/>
              <a:buNone/>
            </a:pP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PreOrder (visit)</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递归先根遍历子树</a:t>
            </a:r>
            <a:endParaRPr kumimoji="1" lang="zh-CN" altLang="en-US" sz="2800" b="1">
              <a:solidFill>
                <a:schemeClr val="tx2"/>
              </a:solidFill>
              <a:latin typeface="Times New Roman" pitchFamily="18" charset="0"/>
              <a:ea typeface="隶书" pitchFamily="49" charset="-122"/>
            </a:endParaRPr>
          </a:p>
          <a:p>
            <a:pPr>
              <a:spcBef>
                <a:spcPct val="5000"/>
              </a:spcBef>
              <a:buFont typeface="Wingdings" pitchFamily="2" charset="2"/>
              <a:buNone/>
            </a:pPr>
            <a:r>
              <a:rPr kumimoji="1" lang="zh-CN" altLang="en-US" sz="2800" b="1">
                <a:latin typeface="Times New Roman" pitchFamily="18" charset="0"/>
                <a:ea typeface="隶书" pitchFamily="49" charset="-122"/>
              </a:rPr>
              <a:t>               </a:t>
            </a:r>
            <a:r>
              <a:rPr kumimoji="1" lang="en-US" altLang="zh-CN" sz="2800">
                <a:latin typeface="Times New Roman" pitchFamily="18" charset="0"/>
                <a:ea typeface="隶书" pitchFamily="49" charset="-122"/>
              </a:rPr>
              <a:t>current = current</a:t>
            </a:r>
            <a:r>
              <a:rPr kumimoji="1" lang="en-US" altLang="zh-CN" sz="2800">
                <a:latin typeface="楷体_GB2312" pitchFamily="49" charset="-122"/>
                <a:ea typeface="楷体_GB2312" pitchFamily="49" charset="-122"/>
              </a:rPr>
              <a:t>-&gt;</a:t>
            </a:r>
            <a:r>
              <a:rPr kumimoji="1" lang="en-US" altLang="zh-CN" sz="2800">
                <a:latin typeface="Times New Roman" pitchFamily="18" charset="0"/>
                <a:ea typeface="隶书" pitchFamily="49" charset="-122"/>
              </a:rPr>
              <a:t>nextSibling</a:t>
            </a:r>
            <a:r>
              <a:rPr kumimoji="1" lang="en-US" altLang="zh-CN" sz="2800" b="1">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fld id="{D2C02A18-C863-4C26-AC19-D528390D80AD}" type="slidenum">
              <a:rPr lang="en-US" altLang="zh-CN"/>
              <a:pPr/>
              <a:t>122</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457200" y="2870200"/>
            <a:ext cx="8229600" cy="919163"/>
          </a:xfrm>
        </p:spPr>
        <p:txBody>
          <a:bodyPr/>
          <a:lstStyle/>
          <a:p>
            <a:pPr algn="ctr"/>
            <a:r>
              <a:rPr kumimoji="1" lang="zh-CN" altLang="en-US" sz="4000" b="1">
                <a:solidFill>
                  <a:schemeClr val="tx2"/>
                </a:solidFill>
                <a:ea typeface="华文新魏" pitchFamily="2" charset="-122"/>
              </a:rPr>
              <a:t>树的后根次序遍历的递归算法</a:t>
            </a:r>
          </a:p>
        </p:txBody>
      </p:sp>
      <p:sp>
        <p:nvSpPr>
          <p:cNvPr id="401411" name="Rectangle 3"/>
          <p:cNvSpPr>
            <a:spLocks noGrp="1" noChangeArrowheads="1"/>
          </p:cNvSpPr>
          <p:nvPr>
            <p:ph idx="1"/>
          </p:nvPr>
        </p:nvSpPr>
        <p:spPr>
          <a:xfrm>
            <a:off x="627063" y="800100"/>
            <a:ext cx="8229600" cy="5581650"/>
          </a:xfrm>
        </p:spPr>
        <p:txBody>
          <a:bodyPr/>
          <a:lstStyle/>
          <a:p>
            <a:pPr>
              <a:spcBef>
                <a:spcPct val="5000"/>
              </a:spcBef>
              <a:buFont typeface="Wingdings" pitchFamily="2" charset="2"/>
              <a:buNone/>
            </a:pPr>
            <a:r>
              <a:rPr kumimoji="1" lang="en-US" altLang="zh-CN" sz="2800" b="1">
                <a:latin typeface="Times New Roman" pitchFamily="18" charset="0"/>
                <a:ea typeface="隶书" pitchFamily="49" charset="-122"/>
              </a:rPr>
              <a:t>          }</a:t>
            </a:r>
          </a:p>
          <a:p>
            <a:pPr>
              <a:spcBef>
                <a:spcPct val="5000"/>
              </a:spcBef>
              <a:buFont typeface="Wingdings" pitchFamily="2" charset="2"/>
              <a:buNone/>
            </a:pPr>
            <a:r>
              <a:rPr kumimoji="1" lang="en-US" altLang="zh-CN" sz="2800">
                <a:latin typeface="Times New Roman" pitchFamily="18" charset="0"/>
                <a:ea typeface="隶书" pitchFamily="49" charset="-122"/>
              </a:rPr>
              <a:t>          current = p</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恢复当前指针</a:t>
            </a:r>
          </a:p>
          <a:p>
            <a:pPr>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a:t>
            </a:r>
          </a:p>
          <a:p>
            <a:pPr>
              <a:spcBef>
                <a:spcPct val="5000"/>
              </a:spcBef>
              <a:buFont typeface="Wingdings" pitchFamily="2" charset="2"/>
              <a:buNone/>
            </a:pPr>
            <a:r>
              <a:rPr kumimoji="1" lang="en-US" altLang="zh-CN" sz="2800" b="1">
                <a:latin typeface="Times New Roman" pitchFamily="18" charset="0"/>
                <a:ea typeface="隶书" pitchFamily="49" charset="-122"/>
              </a:rPr>
              <a:t>};</a:t>
            </a:r>
          </a:p>
          <a:p>
            <a:pPr>
              <a:spcBef>
                <a:spcPct val="5000"/>
              </a:spcBef>
              <a:buFont typeface="Wingdings" pitchFamily="2" charset="2"/>
              <a:buNone/>
            </a:pPr>
            <a:endParaRPr kumimoji="1" lang="en-US" altLang="zh-CN" sz="2800" b="1">
              <a:latin typeface="Times New Roman" pitchFamily="18" charset="0"/>
              <a:ea typeface="隶书" pitchFamily="49" charset="-122"/>
            </a:endParaRPr>
          </a:p>
          <a:p>
            <a:pPr>
              <a:spcBef>
                <a:spcPct val="5000"/>
              </a:spcBef>
              <a:buFont typeface="Wingdings" pitchFamily="2" charset="2"/>
              <a:buNone/>
            </a:pPr>
            <a:endParaRPr kumimoji="1" lang="en-US" altLang="zh-CN" sz="2800" b="1">
              <a:latin typeface="Times New Roman" pitchFamily="18" charset="0"/>
              <a:ea typeface="隶书" pitchFamily="49" charset="-122"/>
            </a:endParaRPr>
          </a:p>
          <a:p>
            <a:pPr>
              <a:spcBef>
                <a:spcPct val="5000"/>
              </a:spcBef>
              <a:buFont typeface="Wingdings" pitchFamily="2" charset="2"/>
              <a:buNone/>
            </a:pPr>
            <a:endParaRPr kumimoji="1" lang="en-US" altLang="zh-CN" sz="2800" b="1">
              <a:latin typeface="Times New Roman" pitchFamily="18" charset="0"/>
              <a:ea typeface="隶书" pitchFamily="49" charset="-122"/>
            </a:endParaRPr>
          </a:p>
          <a:p>
            <a:pPr>
              <a:lnSpc>
                <a:spcPct val="90000"/>
              </a:lnSpc>
              <a:buFont typeface="Wingdings" pitchFamily="2" charset="2"/>
              <a:buNone/>
            </a:pPr>
            <a:r>
              <a:rPr kumimoji="1" lang="en-US" altLang="zh-CN" sz="2800" b="1">
                <a:latin typeface="Times New Roman" pitchFamily="18" charset="0"/>
                <a:ea typeface="隶书" pitchFamily="49" charset="-122"/>
              </a:rPr>
              <a:t>template &lt;class </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a:t>
            </a:r>
          </a:p>
          <a:p>
            <a:pPr>
              <a:lnSpc>
                <a:spcPct val="90000"/>
              </a:lnSpc>
              <a:buFont typeface="Wingdings" pitchFamily="2" charset="2"/>
              <a:buNone/>
            </a:pPr>
            <a:r>
              <a:rPr kumimoji="1" lang="en-US" altLang="zh-CN" sz="2800" b="1">
                <a:latin typeface="Times New Roman" pitchFamily="18" charset="0"/>
                <a:ea typeface="隶书" pitchFamily="49" charset="-122"/>
              </a:rPr>
              <a:t>void </a:t>
            </a:r>
            <a:r>
              <a:rPr kumimoji="1" lang="en-US" altLang="zh-CN" sz="2800">
                <a:latin typeface="Times New Roman" pitchFamily="18" charset="0"/>
                <a:ea typeface="隶书" pitchFamily="49" charset="-122"/>
              </a:rPr>
              <a:t>Tree</a:t>
            </a:r>
            <a:r>
              <a:rPr kumimoji="1" lang="en-US" altLang="zh-CN" sz="2800" b="1">
                <a:latin typeface="Times New Roman" pitchFamily="18" charset="0"/>
                <a:ea typeface="隶书" pitchFamily="49" charset="-122"/>
              </a:rPr>
              <a:t>&lt;</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 :: </a:t>
            </a:r>
          </a:p>
          <a:p>
            <a:pPr>
              <a:lnSpc>
                <a:spcPct val="90000"/>
              </a:lnSpc>
              <a:buFont typeface="Wingdings" pitchFamily="2" charset="2"/>
              <a:buNone/>
            </a:pPr>
            <a:r>
              <a:rPr kumimoji="1" lang="en-US" altLang="zh-CN" sz="2800">
                <a:latin typeface="Times New Roman" pitchFamily="18" charset="0"/>
                <a:ea typeface="隶书" pitchFamily="49" charset="-122"/>
              </a:rPr>
              <a:t>PostOrder (</a:t>
            </a:r>
            <a:r>
              <a:rPr lang="en-US" altLang="zh-CN" sz="2800" b="1">
                <a:latin typeface="Times New Roman" pitchFamily="18" charset="0"/>
              </a:rPr>
              <a:t>void</a:t>
            </a:r>
            <a:r>
              <a:rPr lang="en-US" altLang="zh-CN" sz="2800">
                <a:latin typeface="Times New Roman" pitchFamily="18" charset="0"/>
              </a:rPr>
              <a:t> (*visit) (BinTreeNode</a:t>
            </a:r>
            <a:r>
              <a:rPr lang="en-US" altLang="zh-CN" sz="2800" b="1">
                <a:latin typeface="Times New Roman" pitchFamily="18" charset="0"/>
              </a:rPr>
              <a:t>&lt;</a:t>
            </a:r>
            <a:r>
              <a:rPr lang="en-US" altLang="zh-CN" sz="2800">
                <a:latin typeface="Times New Roman" pitchFamily="18" charset="0"/>
              </a:rPr>
              <a:t>T</a:t>
            </a:r>
            <a:r>
              <a:rPr lang="en-US" altLang="zh-CN" sz="2800" b="1">
                <a:latin typeface="Times New Roman" pitchFamily="18" charset="0"/>
              </a:rPr>
              <a:t>&gt;</a:t>
            </a:r>
            <a:r>
              <a:rPr lang="en-US" altLang="zh-CN" sz="2800">
                <a:latin typeface="Times New Roman" pitchFamily="18" charset="0"/>
              </a:rPr>
              <a:t> *t)</a:t>
            </a:r>
            <a:r>
              <a:rPr kumimoji="1" lang="en-US" altLang="zh-CN" sz="2800">
                <a:latin typeface="Times New Roman" pitchFamily="18" charset="0"/>
                <a:ea typeface="隶书" pitchFamily="49" charset="-122"/>
              </a:rPr>
              <a:t>) </a:t>
            </a:r>
            <a:r>
              <a:rPr kumimoji="1" lang="en-US" altLang="zh-CN" sz="2800" b="1">
                <a:latin typeface="Times New Roman" pitchFamily="18" charset="0"/>
                <a:ea typeface="隶书" pitchFamily="49" charset="-122"/>
              </a:rPr>
              <a:t>{</a:t>
            </a:r>
          </a:p>
          <a:p>
            <a:pPr>
              <a:lnSpc>
                <a:spcPct val="90000"/>
              </a:lnSpc>
              <a:buFont typeface="Wingdings" pitchFamily="2" charset="2"/>
              <a:buNone/>
            </a:pP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以当前指针</a:t>
            </a:r>
            <a:r>
              <a:rPr kumimoji="1" lang="en-US" altLang="zh-CN" sz="2800">
                <a:solidFill>
                  <a:schemeClr val="tx2"/>
                </a:solidFill>
                <a:latin typeface="Times New Roman" pitchFamily="18" charset="0"/>
                <a:ea typeface="隶书" pitchFamily="49" charset="-122"/>
              </a:rPr>
              <a:t>current</a:t>
            </a:r>
            <a:r>
              <a:rPr kumimoji="1" lang="zh-CN" altLang="en-US" sz="2800">
                <a:solidFill>
                  <a:schemeClr val="tx2"/>
                </a:solidFill>
                <a:latin typeface="Times New Roman" pitchFamily="18" charset="0"/>
                <a:ea typeface="隶书" pitchFamily="49" charset="-122"/>
              </a:rPr>
              <a:t>为根</a:t>
            </a:r>
            <a:r>
              <a:rPr kumimoji="1" lang="en-US" altLang="zh-CN" sz="2800">
                <a:solidFill>
                  <a:schemeClr val="tx2"/>
                </a:solidFill>
                <a:latin typeface="Times New Roman" pitchFamily="18" charset="0"/>
                <a:ea typeface="隶书" pitchFamily="49" charset="-122"/>
              </a:rPr>
              <a:t>, </a:t>
            </a:r>
            <a:r>
              <a:rPr kumimoji="1" lang="zh-CN" altLang="en-US" sz="2800">
                <a:solidFill>
                  <a:schemeClr val="tx2"/>
                </a:solidFill>
                <a:latin typeface="Times New Roman" pitchFamily="18" charset="0"/>
                <a:ea typeface="隶书" pitchFamily="49" charset="-122"/>
              </a:rPr>
              <a:t>按后根次序遍历树</a:t>
            </a:r>
            <a:endParaRPr kumimoji="1" lang="zh-CN" altLang="en-US" sz="2800" b="1">
              <a:solidFill>
                <a:schemeClr val="tx2"/>
              </a:solidFill>
              <a:latin typeface="Times New Roman" pitchFamily="18" charset="0"/>
              <a:ea typeface="隶书" pitchFamily="49" charset="-122"/>
            </a:endParaRPr>
          </a:p>
          <a:p>
            <a:pPr>
              <a:lnSpc>
                <a:spcPct val="105000"/>
              </a:lnSpc>
              <a:spcBef>
                <a:spcPct val="0"/>
              </a:spcBef>
              <a:buFont typeface="Wingdings" pitchFamily="2" charset="2"/>
              <a:buNone/>
            </a:pPr>
            <a:r>
              <a:rPr kumimoji="1" lang="zh-CN" altLang="en-US" sz="2800" b="1">
                <a:solidFill>
                  <a:schemeClr val="tx2"/>
                </a:solidFill>
                <a:latin typeface="Times New Roman" pitchFamily="18" charset="0"/>
                <a:ea typeface="隶书" pitchFamily="49" charset="-122"/>
              </a:rPr>
              <a:t>	</a:t>
            </a:r>
          </a:p>
        </p:txBody>
      </p:sp>
      <p:sp>
        <p:nvSpPr>
          <p:cNvPr id="5" name="灯片编号占位符 4"/>
          <p:cNvSpPr>
            <a:spLocks noGrp="1"/>
          </p:cNvSpPr>
          <p:nvPr>
            <p:ph type="sldNum" sz="quarter" idx="12"/>
          </p:nvPr>
        </p:nvSpPr>
        <p:spPr/>
        <p:txBody>
          <a:bodyPr/>
          <a:lstStyle/>
          <a:p>
            <a:fld id="{F0628F79-BB74-49D9-A0BB-8FD60390D27E}" type="slidenum">
              <a:rPr lang="en-US" altLang="zh-CN"/>
              <a:pPr/>
              <a:t>123</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Rectangle 4"/>
          <p:cNvSpPr>
            <a:spLocks noGrp="1" noChangeArrowheads="1"/>
          </p:cNvSpPr>
          <p:nvPr>
            <p:ph idx="1"/>
          </p:nvPr>
        </p:nvSpPr>
        <p:spPr>
          <a:xfrm>
            <a:off x="698500" y="836613"/>
            <a:ext cx="8229600" cy="5580062"/>
          </a:xfrm>
        </p:spPr>
        <p:txBody>
          <a:bodyPr/>
          <a:lstStyle/>
          <a:p>
            <a:pPr>
              <a:lnSpc>
                <a:spcPct val="105000"/>
              </a:lnSpc>
              <a:spcBef>
                <a:spcPct val="5000"/>
              </a:spcBef>
              <a:buFont typeface="Wingdings" pitchFamily="2" charset="2"/>
              <a:buNone/>
            </a:pPr>
            <a:r>
              <a:rPr kumimoji="1" lang="en-US" altLang="zh-CN" sz="2800" b="1">
                <a:latin typeface="Times New Roman" pitchFamily="18" charset="0"/>
                <a:ea typeface="隶书" pitchFamily="49" charset="-122"/>
              </a:rPr>
              <a:t>     if</a:t>
            </a:r>
            <a:r>
              <a:rPr kumimoji="1" lang="en-US" altLang="zh-CN" sz="2800">
                <a:latin typeface="Times New Roman" pitchFamily="18" charset="0"/>
                <a:ea typeface="隶书" pitchFamily="49" charset="-122"/>
              </a:rPr>
              <a:t> ( ! IsEmpty () ) </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树非空</a:t>
            </a:r>
          </a:p>
          <a:p>
            <a:pPr>
              <a:lnSpc>
                <a:spcPct val="105000"/>
              </a:lnSpc>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TreeNode</a:t>
            </a:r>
            <a:r>
              <a:rPr kumimoji="1" lang="en-US" altLang="zh-CN" sz="2800" b="1">
                <a:latin typeface="Times New Roman" pitchFamily="18" charset="0"/>
                <a:ea typeface="隶书" pitchFamily="49" charset="-122"/>
              </a:rPr>
              <a:t>&lt;</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 </a:t>
            </a:r>
            <a:r>
              <a:rPr kumimoji="1" lang="en-US" altLang="zh-CN" sz="2800">
                <a:latin typeface="Times New Roman" pitchFamily="18" charset="0"/>
                <a:ea typeface="隶书" pitchFamily="49" charset="-122"/>
              </a:rPr>
              <a:t>*p = current</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保存当前指针</a:t>
            </a:r>
          </a:p>
          <a:p>
            <a:pPr>
              <a:lnSpc>
                <a:spcPct val="105000"/>
              </a:lnSpc>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current = current</a:t>
            </a:r>
            <a:r>
              <a:rPr kumimoji="1" lang="en-US" altLang="zh-CN" sz="2800">
                <a:latin typeface="楷体_GB2312" pitchFamily="49" charset="-122"/>
                <a:ea typeface="楷体_GB2312" pitchFamily="49" charset="-122"/>
              </a:rPr>
              <a:t>-&gt;</a:t>
            </a:r>
            <a:r>
              <a:rPr kumimoji="1" lang="en-US" altLang="zh-CN" sz="2800">
                <a:latin typeface="Times New Roman" pitchFamily="18" charset="0"/>
                <a:ea typeface="隶书" pitchFamily="49" charset="-122"/>
              </a:rPr>
              <a:t>firstChild</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第一棵子树</a:t>
            </a:r>
            <a:r>
              <a:rPr kumimoji="1" lang="zh-CN" altLang="en-US" sz="2800" b="1">
                <a:latin typeface="Times New Roman" pitchFamily="18" charset="0"/>
                <a:ea typeface="隶书" pitchFamily="49" charset="-122"/>
              </a:rPr>
              <a:t> </a:t>
            </a:r>
          </a:p>
          <a:p>
            <a:pPr>
              <a:lnSpc>
                <a:spcPct val="105000"/>
              </a:lnSpc>
              <a:spcBef>
                <a:spcPct val="5000"/>
              </a:spcBef>
              <a:buFont typeface="Wingdings" pitchFamily="2" charset="2"/>
              <a:buNone/>
            </a:pPr>
            <a:r>
              <a:rPr kumimoji="1" lang="zh-CN" altLang="en-US" sz="2800" b="1">
                <a:latin typeface="Times New Roman" pitchFamily="18" charset="0"/>
                <a:ea typeface="隶书" pitchFamily="49" charset="-122"/>
              </a:rPr>
              <a:t>          </a:t>
            </a:r>
            <a:r>
              <a:rPr kumimoji="1" lang="en-US" altLang="zh-CN" sz="2800" b="1">
                <a:latin typeface="Times New Roman" pitchFamily="18" charset="0"/>
                <a:ea typeface="隶书" pitchFamily="49" charset="-122"/>
              </a:rPr>
              <a:t>while</a:t>
            </a:r>
            <a:r>
              <a:rPr kumimoji="1" lang="en-US" altLang="zh-CN" sz="2800">
                <a:latin typeface="Times New Roman" pitchFamily="18" charset="0"/>
                <a:ea typeface="隶书" pitchFamily="49" charset="-122"/>
              </a:rPr>
              <a:t> (current != NULL) </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逐棵子树</a:t>
            </a:r>
            <a:r>
              <a:rPr kumimoji="1" lang="zh-CN" altLang="en-US" sz="2800" b="1">
                <a:latin typeface="Times New Roman" pitchFamily="18" charset="0"/>
                <a:ea typeface="隶书" pitchFamily="49" charset="-122"/>
              </a:rPr>
              <a:t>	</a:t>
            </a:r>
          </a:p>
          <a:p>
            <a:pPr>
              <a:lnSpc>
                <a:spcPct val="105000"/>
              </a:lnSpc>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PostOrder (visit)</a:t>
            </a:r>
            <a:r>
              <a:rPr kumimoji="1"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      current = current</a:t>
            </a:r>
            <a:r>
              <a:rPr kumimoji="1" lang="en-US" altLang="zh-CN" sz="2800">
                <a:latin typeface="楷体_GB2312" pitchFamily="49" charset="-122"/>
                <a:ea typeface="楷体_GB2312" pitchFamily="49" charset="-122"/>
              </a:rPr>
              <a:t>-&gt;</a:t>
            </a:r>
            <a:r>
              <a:rPr kumimoji="1" lang="en-US" altLang="zh-CN" sz="2800">
                <a:latin typeface="Times New Roman" pitchFamily="18" charset="0"/>
                <a:ea typeface="隶书" pitchFamily="49" charset="-122"/>
              </a:rPr>
              <a:t>nextSibling</a:t>
            </a:r>
            <a:r>
              <a:rPr kumimoji="1"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   </a:t>
            </a:r>
            <a:r>
              <a:rPr kumimoji="1"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kumimoji="1" lang="en-US" altLang="zh-CN" sz="2800">
                <a:latin typeface="Times New Roman" pitchFamily="18" charset="0"/>
                <a:ea typeface="隶书" pitchFamily="49" charset="-122"/>
              </a:rPr>
              <a:t>          current = p</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恢复当前指针</a:t>
            </a:r>
          </a:p>
          <a:p>
            <a:pPr>
              <a:lnSpc>
                <a:spcPct val="105000"/>
              </a:lnSpc>
              <a:spcBef>
                <a:spcPct val="5000"/>
              </a:spcBef>
              <a:buFont typeface="Wingdings" pitchFamily="2" charset="2"/>
              <a:buNone/>
            </a:pPr>
            <a:r>
              <a:rPr kumimoji="1" lang="zh-CN" altLang="en-US" sz="2800">
                <a:solidFill>
                  <a:schemeClr val="tx2"/>
                </a:solidFill>
                <a:latin typeface="Times New Roman" pitchFamily="18" charset="0"/>
                <a:ea typeface="隶书" pitchFamily="49" charset="-122"/>
              </a:rPr>
              <a:t>          </a:t>
            </a:r>
            <a:r>
              <a:rPr kumimoji="1" lang="en-US" altLang="zh-CN" sz="2800">
                <a:latin typeface="Times New Roman" pitchFamily="18" charset="0"/>
                <a:ea typeface="隶书" pitchFamily="49" charset="-122"/>
              </a:rPr>
              <a:t>visit (current)</a:t>
            </a:r>
            <a:r>
              <a:rPr kumimoji="1" lang="en-US" altLang="zh-CN" sz="2800" b="1">
                <a:latin typeface="Times New Roman" pitchFamily="18" charset="0"/>
                <a:ea typeface="隶书" pitchFamily="49" charset="-122"/>
              </a:rPr>
              <a:t>;</a:t>
            </a:r>
            <a:r>
              <a:rPr kumimoji="1" lang="en-US" altLang="zh-CN" sz="2800" b="1">
                <a:solidFill>
                  <a:schemeClr val="tx2"/>
                </a:solidFill>
                <a:latin typeface="Times New Roman" pitchFamily="18" charset="0"/>
                <a:ea typeface="隶书" pitchFamily="49" charset="-122"/>
              </a:rPr>
              <a:t>                            //</a:t>
            </a:r>
            <a:r>
              <a:rPr kumimoji="1" lang="zh-CN" altLang="en-US" sz="2800">
                <a:solidFill>
                  <a:schemeClr val="tx2"/>
                </a:solidFill>
                <a:latin typeface="Times New Roman" pitchFamily="18" charset="0"/>
                <a:ea typeface="隶书" pitchFamily="49" charset="-122"/>
              </a:rPr>
              <a:t>访问根结点</a:t>
            </a:r>
          </a:p>
          <a:p>
            <a:pPr>
              <a:lnSpc>
                <a:spcPct val="105000"/>
              </a:lnSpc>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kumimoji="1" lang="en-US" altLang="zh-CN" sz="2800" b="1">
                <a:latin typeface="Times New Roman" pitchFamily="18" charset="0"/>
                <a:ea typeface="隶书" pitchFamily="49" charset="-122"/>
              </a:rPr>
              <a:t>};</a:t>
            </a:r>
          </a:p>
        </p:txBody>
      </p:sp>
      <p:sp>
        <p:nvSpPr>
          <p:cNvPr id="4" name="灯片编号占位符 4"/>
          <p:cNvSpPr>
            <a:spLocks noGrp="1"/>
          </p:cNvSpPr>
          <p:nvPr>
            <p:ph type="sldNum" sz="quarter" idx="12"/>
          </p:nvPr>
        </p:nvSpPr>
        <p:spPr/>
        <p:txBody>
          <a:bodyPr/>
          <a:lstStyle/>
          <a:p>
            <a:fld id="{D918CC95-B9B7-4C25-B3F2-760F075A7679}" type="slidenum">
              <a:rPr lang="en-US" altLang="zh-CN"/>
              <a:pPr/>
              <a:t>124</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59" name="Rectangle 23"/>
          <p:cNvSpPr>
            <a:spLocks noGrp="1" noChangeArrowheads="1"/>
          </p:cNvSpPr>
          <p:nvPr>
            <p:ph type="title"/>
          </p:nvPr>
        </p:nvSpPr>
        <p:spPr>
          <a:xfrm>
            <a:off x="457200" y="457200"/>
            <a:ext cx="8229600" cy="1135063"/>
          </a:xfrm>
        </p:spPr>
        <p:txBody>
          <a:bodyPr/>
          <a:lstStyle/>
          <a:p>
            <a:pPr algn="ctr"/>
            <a:r>
              <a:rPr kumimoji="1" lang="zh-CN" altLang="en-US" sz="4000" b="1">
                <a:solidFill>
                  <a:schemeClr val="tx2"/>
                </a:solidFill>
                <a:latin typeface="华文新魏" pitchFamily="2" charset="-122"/>
                <a:ea typeface="华文新魏" pitchFamily="2" charset="-122"/>
              </a:rPr>
              <a:t>广度优先（层次次序）遍历</a:t>
            </a:r>
          </a:p>
        </p:txBody>
      </p:sp>
      <p:sp>
        <p:nvSpPr>
          <p:cNvPr id="270360" name="Rectangle 24"/>
          <p:cNvSpPr>
            <a:spLocks noGrp="1" noChangeArrowheads="1"/>
          </p:cNvSpPr>
          <p:nvPr>
            <p:ph idx="1"/>
          </p:nvPr>
        </p:nvSpPr>
        <p:spPr>
          <a:xfrm>
            <a:off x="684213" y="1593850"/>
            <a:ext cx="7632700" cy="4787900"/>
          </a:xfrm>
        </p:spPr>
        <p:txBody>
          <a:bodyPr/>
          <a:lstStyle/>
          <a:p>
            <a:pPr>
              <a:buClr>
                <a:srgbClr val="800080"/>
              </a:buClr>
              <a:buSzPct val="50000"/>
            </a:pPr>
            <a:r>
              <a:rPr kumimoji="1" lang="zh-CN" altLang="zh-CN" sz="2800" b="1">
                <a:solidFill>
                  <a:srgbClr val="000099"/>
                </a:solidFill>
                <a:latin typeface="Times New Roman" pitchFamily="18" charset="0"/>
                <a:ea typeface="仿宋_GB2312" pitchFamily="49" charset="-122"/>
              </a:rPr>
              <a:t>按广度优先次序遍历树的结果</a:t>
            </a:r>
            <a:endParaRPr kumimoji="1" lang="zh-CN" altLang="zh-CN" sz="2800" b="1">
              <a:solidFill>
                <a:srgbClr val="CC3300"/>
              </a:solidFill>
              <a:latin typeface="Times New Roman" pitchFamily="18" charset="0"/>
              <a:ea typeface="仿宋_GB2312" pitchFamily="49" charset="-122"/>
            </a:endParaRPr>
          </a:p>
          <a:p>
            <a:pPr>
              <a:buClr>
                <a:srgbClr val="800080"/>
              </a:buClr>
              <a:buSzPct val="50000"/>
              <a:buFont typeface="Wingdings" pitchFamily="2" charset="2"/>
              <a:buNone/>
            </a:pPr>
            <a:r>
              <a:rPr kumimoji="1" lang="zh-CN" altLang="zh-CN" sz="2800" b="1">
                <a:solidFill>
                  <a:srgbClr val="CC3300"/>
                </a:solidFill>
                <a:latin typeface="Times New Roman" pitchFamily="18" charset="0"/>
                <a:ea typeface="仿宋_GB2312" pitchFamily="49" charset="-122"/>
              </a:rPr>
              <a:t>       </a:t>
            </a:r>
            <a:r>
              <a:rPr kumimoji="1" lang="en-US" altLang="zh-CN" sz="2800" b="1">
                <a:solidFill>
                  <a:srgbClr val="CC3300"/>
                </a:solidFill>
                <a:latin typeface="Times New Roman" pitchFamily="18" charset="0"/>
                <a:ea typeface="仿宋_GB2312" pitchFamily="49" charset="-122"/>
              </a:rPr>
              <a:t>ABCDEFG</a:t>
            </a:r>
          </a:p>
          <a:p>
            <a:pPr>
              <a:buClr>
                <a:srgbClr val="800080"/>
              </a:buClr>
              <a:buSzPct val="50000"/>
            </a:pPr>
            <a:r>
              <a:rPr kumimoji="1" lang="zh-CN" altLang="en-US" sz="2800" b="1">
                <a:latin typeface="Times New Roman" pitchFamily="18" charset="0"/>
                <a:ea typeface="仿宋_GB2312" pitchFamily="49" charset="-122"/>
              </a:rPr>
              <a:t>遍历算法用到一个队列。</a:t>
            </a:r>
          </a:p>
          <a:p>
            <a:pPr>
              <a:buClr>
                <a:srgbClr val="800080"/>
              </a:buClr>
              <a:buSzPct val="50000"/>
            </a:pPr>
            <a:endParaRPr kumimoji="1" lang="zh-CN" altLang="en-US" b="1">
              <a:latin typeface="Times New Roman" pitchFamily="18" charset="0"/>
              <a:ea typeface="仿宋_GB2312" pitchFamily="49" charset="-122"/>
            </a:endParaRPr>
          </a:p>
          <a:p>
            <a:pPr>
              <a:lnSpc>
                <a:spcPct val="105000"/>
              </a:lnSpc>
              <a:spcBef>
                <a:spcPct val="5000"/>
              </a:spcBef>
              <a:buFont typeface="Wingdings" pitchFamily="2" charset="2"/>
              <a:buNone/>
            </a:pPr>
            <a:r>
              <a:rPr kumimoji="1" lang="en-US" altLang="zh-CN" sz="2800" b="1">
                <a:latin typeface="Times New Roman" pitchFamily="18" charset="0"/>
                <a:ea typeface="仿宋_GB2312" pitchFamily="49" charset="-122"/>
              </a:rPr>
              <a:t>template &lt;class T&gt; </a:t>
            </a:r>
          </a:p>
          <a:p>
            <a:pPr>
              <a:lnSpc>
                <a:spcPct val="105000"/>
              </a:lnSpc>
              <a:spcBef>
                <a:spcPct val="5000"/>
              </a:spcBef>
              <a:buFont typeface="Wingdings" pitchFamily="2" charset="2"/>
              <a:buNone/>
            </a:pPr>
            <a:r>
              <a:rPr kumimoji="1" lang="en-US" altLang="zh-CN" sz="2800" b="1">
                <a:latin typeface="Times New Roman" pitchFamily="18" charset="0"/>
                <a:ea typeface="仿宋_GB2312" pitchFamily="49" charset="-122"/>
              </a:rPr>
              <a:t>void </a:t>
            </a:r>
            <a:r>
              <a:rPr kumimoji="1" lang="en-US" altLang="zh-CN" sz="2800">
                <a:latin typeface="Times New Roman" pitchFamily="18" charset="0"/>
                <a:ea typeface="仿宋_GB2312" pitchFamily="49" charset="-122"/>
              </a:rPr>
              <a:t>Tree</a:t>
            </a:r>
            <a:r>
              <a:rPr kumimoji="1" lang="en-US" altLang="zh-CN" sz="2800" b="1">
                <a:latin typeface="Times New Roman" pitchFamily="18" charset="0"/>
                <a:ea typeface="仿宋_GB2312" pitchFamily="49" charset="-122"/>
              </a:rPr>
              <a:t>&lt;T&gt;::</a:t>
            </a:r>
          </a:p>
          <a:p>
            <a:pPr>
              <a:lnSpc>
                <a:spcPct val="105000"/>
              </a:lnSpc>
              <a:spcBef>
                <a:spcPct val="5000"/>
              </a:spcBef>
              <a:buFont typeface="Wingdings" pitchFamily="2" charset="2"/>
              <a:buNone/>
            </a:pPr>
            <a:r>
              <a:rPr kumimoji="1" lang="en-US" altLang="zh-CN" sz="2800">
                <a:latin typeface="Times New Roman" pitchFamily="18" charset="0"/>
                <a:ea typeface="仿宋_GB2312" pitchFamily="49" charset="-122"/>
              </a:rPr>
              <a:t>LevelOrder(</a:t>
            </a:r>
            <a:r>
              <a:rPr lang="en-US" altLang="zh-CN" sz="2800" b="1">
                <a:latin typeface="Times New Roman" pitchFamily="18" charset="0"/>
              </a:rPr>
              <a:t>void</a:t>
            </a:r>
            <a:r>
              <a:rPr lang="en-US" altLang="zh-CN" sz="2800">
                <a:latin typeface="Times New Roman" pitchFamily="18" charset="0"/>
              </a:rPr>
              <a:t> (*visit) (BinTreeNode</a:t>
            </a:r>
            <a:r>
              <a:rPr lang="en-US" altLang="zh-CN" sz="2800" b="1">
                <a:latin typeface="Times New Roman" pitchFamily="18" charset="0"/>
              </a:rPr>
              <a:t>&lt;</a:t>
            </a:r>
            <a:r>
              <a:rPr lang="en-US" altLang="zh-CN" sz="2800">
                <a:latin typeface="Times New Roman" pitchFamily="18" charset="0"/>
              </a:rPr>
              <a:t>T</a:t>
            </a:r>
            <a:r>
              <a:rPr lang="en-US" altLang="zh-CN" sz="2800" b="1">
                <a:latin typeface="Times New Roman" pitchFamily="18" charset="0"/>
              </a:rPr>
              <a:t>&gt;</a:t>
            </a:r>
            <a:r>
              <a:rPr lang="en-US" altLang="zh-CN" sz="2800">
                <a:latin typeface="Times New Roman" pitchFamily="18" charset="0"/>
              </a:rPr>
              <a:t> *t)</a:t>
            </a:r>
            <a:r>
              <a:rPr kumimoji="1" lang="en-US" altLang="zh-CN" sz="2800">
                <a:latin typeface="Times New Roman" pitchFamily="18" charset="0"/>
                <a:ea typeface="仿宋_GB2312" pitchFamily="49" charset="-122"/>
              </a:rPr>
              <a:t> ) </a:t>
            </a:r>
            <a:r>
              <a:rPr kumimoji="1" lang="en-US" altLang="zh-CN" sz="2800" b="1">
                <a:latin typeface="Times New Roman" pitchFamily="18" charset="0"/>
                <a:ea typeface="仿宋_GB2312" pitchFamily="49" charset="-122"/>
              </a:rPr>
              <a:t>{</a:t>
            </a:r>
            <a:endParaRPr kumimoji="1" lang="en-US" altLang="zh-CN" sz="2800">
              <a:latin typeface="Times New Roman" pitchFamily="18" charset="0"/>
              <a:ea typeface="仿宋_GB2312" pitchFamily="49" charset="-122"/>
            </a:endParaRPr>
          </a:p>
          <a:p>
            <a:pPr>
              <a:lnSpc>
                <a:spcPct val="105000"/>
              </a:lnSpc>
              <a:spcBef>
                <a:spcPct val="5000"/>
              </a:spcBef>
              <a:buFont typeface="Wingdings" pitchFamily="2" charset="2"/>
              <a:buNone/>
            </a:pP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按广度优先次序分层遍历树</a:t>
            </a:r>
            <a:r>
              <a:rPr kumimoji="1" lang="en-US" altLang="zh-CN" sz="2800">
                <a:solidFill>
                  <a:schemeClr val="tx2"/>
                </a:solidFill>
                <a:latin typeface="Times New Roman" pitchFamily="18" charset="0"/>
                <a:ea typeface="隶书" pitchFamily="49" charset="-122"/>
              </a:rPr>
              <a:t>, </a:t>
            </a:r>
            <a:r>
              <a:rPr kumimoji="1" lang="zh-CN" altLang="en-US" sz="2800">
                <a:solidFill>
                  <a:schemeClr val="tx2"/>
                </a:solidFill>
                <a:latin typeface="Times New Roman" pitchFamily="18" charset="0"/>
                <a:ea typeface="隶书" pitchFamily="49" charset="-122"/>
              </a:rPr>
              <a:t>树的根结点是</a:t>
            </a:r>
          </a:p>
          <a:p>
            <a:pPr>
              <a:lnSpc>
                <a:spcPct val="105000"/>
              </a:lnSpc>
              <a:spcBef>
                <a:spcPct val="5000"/>
              </a:spcBef>
              <a:buFont typeface="Wingdings" pitchFamily="2" charset="2"/>
              <a:buNone/>
            </a:pP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当前指针</a:t>
            </a:r>
            <a:r>
              <a:rPr kumimoji="1" lang="en-US" altLang="zh-CN" sz="2800">
                <a:solidFill>
                  <a:schemeClr val="tx2"/>
                </a:solidFill>
                <a:latin typeface="Times New Roman" pitchFamily="18" charset="0"/>
                <a:ea typeface="隶书" pitchFamily="49" charset="-122"/>
              </a:rPr>
              <a:t>current</a:t>
            </a:r>
            <a:r>
              <a:rPr kumimoji="1" lang="zh-CN" altLang="en-US" sz="2800">
                <a:solidFill>
                  <a:schemeClr val="tx2"/>
                </a:solidFill>
                <a:latin typeface="Times New Roman" pitchFamily="18" charset="0"/>
                <a:ea typeface="隶书" pitchFamily="49" charset="-122"/>
              </a:rPr>
              <a:t>。</a:t>
            </a:r>
            <a:r>
              <a:rPr kumimoji="1" lang="zh-CN" altLang="en-US" sz="2800">
                <a:solidFill>
                  <a:srgbClr val="CC3300"/>
                </a:solidFill>
                <a:latin typeface="Times New Roman" pitchFamily="18" charset="0"/>
                <a:ea typeface="仿宋_GB2312" pitchFamily="49" charset="-122"/>
              </a:rPr>
              <a:t>   </a:t>
            </a:r>
          </a:p>
        </p:txBody>
      </p:sp>
      <p:sp>
        <p:nvSpPr>
          <p:cNvPr id="28" name="灯片编号占位符 4"/>
          <p:cNvSpPr>
            <a:spLocks noGrp="1"/>
          </p:cNvSpPr>
          <p:nvPr>
            <p:ph type="sldNum" sz="quarter" idx="12"/>
          </p:nvPr>
        </p:nvSpPr>
        <p:spPr/>
        <p:txBody>
          <a:bodyPr/>
          <a:lstStyle/>
          <a:p>
            <a:fld id="{4E674266-D5B7-4498-9548-AE7504C55B35}" type="slidenum">
              <a:rPr lang="en-US" altLang="zh-CN"/>
              <a:pPr/>
              <a:t>125</a:t>
            </a:fld>
            <a:endParaRPr lang="en-US" altLang="zh-CN"/>
          </a:p>
        </p:txBody>
      </p:sp>
      <p:grpSp>
        <p:nvGrpSpPr>
          <p:cNvPr id="270369" name="Group 33"/>
          <p:cNvGrpSpPr>
            <a:grpSpLocks/>
          </p:cNvGrpSpPr>
          <p:nvPr/>
        </p:nvGrpSpPr>
        <p:grpSpPr bwMode="auto">
          <a:xfrm>
            <a:off x="5976938" y="1520825"/>
            <a:ext cx="2514600" cy="3124200"/>
            <a:chOff x="3765" y="1003"/>
            <a:chExt cx="1584" cy="1968"/>
          </a:xfrm>
        </p:grpSpPr>
        <p:grpSp>
          <p:nvGrpSpPr>
            <p:cNvPr id="270361" name="Group 25"/>
            <p:cNvGrpSpPr>
              <a:grpSpLocks/>
            </p:cNvGrpSpPr>
            <p:nvPr/>
          </p:nvGrpSpPr>
          <p:grpSpPr bwMode="auto">
            <a:xfrm>
              <a:off x="3765" y="1003"/>
              <a:ext cx="1584" cy="1968"/>
              <a:chOff x="3792" y="2112"/>
              <a:chExt cx="1584" cy="1968"/>
            </a:xfrm>
          </p:grpSpPr>
          <p:sp>
            <p:nvSpPr>
              <p:cNvPr id="270340" name="Line 4"/>
              <p:cNvSpPr>
                <a:spLocks noChangeShapeType="1"/>
              </p:cNvSpPr>
              <p:nvPr/>
            </p:nvSpPr>
            <p:spPr bwMode="auto">
              <a:xfrm flipH="1">
                <a:off x="4896" y="3600"/>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342" name="Line 6"/>
              <p:cNvSpPr>
                <a:spLocks noChangeShapeType="1"/>
              </p:cNvSpPr>
              <p:nvPr/>
            </p:nvSpPr>
            <p:spPr bwMode="auto">
              <a:xfrm>
                <a:off x="3984" y="3120"/>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343" name="Line 7"/>
              <p:cNvSpPr>
                <a:spLocks noChangeShapeType="1"/>
              </p:cNvSpPr>
              <p:nvPr/>
            </p:nvSpPr>
            <p:spPr bwMode="auto">
              <a:xfrm flipH="1">
                <a:off x="3984" y="2352"/>
                <a:ext cx="672"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344" name="Line 8"/>
              <p:cNvSpPr>
                <a:spLocks noChangeShapeType="1"/>
              </p:cNvSpPr>
              <p:nvPr/>
            </p:nvSpPr>
            <p:spPr bwMode="auto">
              <a:xfrm>
                <a:off x="4416" y="2775"/>
                <a:ext cx="768" cy="72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345" name="Oval 9"/>
              <p:cNvSpPr>
                <a:spLocks noChangeArrowheads="1"/>
              </p:cNvSpPr>
              <p:nvPr/>
            </p:nvSpPr>
            <p:spPr bwMode="auto">
              <a:xfrm>
                <a:off x="4560" y="216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0346" name="Oval 10"/>
              <p:cNvSpPr>
                <a:spLocks noChangeArrowheads="1"/>
              </p:cNvSpPr>
              <p:nvPr/>
            </p:nvSpPr>
            <p:spPr bwMode="auto">
              <a:xfrm>
                <a:off x="4176" y="254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0347" name="Oval 11"/>
              <p:cNvSpPr>
                <a:spLocks noChangeArrowheads="1"/>
              </p:cNvSpPr>
              <p:nvPr/>
            </p:nvSpPr>
            <p:spPr bwMode="auto">
              <a:xfrm>
                <a:off x="5088" y="3399"/>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0348" name="Oval 12"/>
              <p:cNvSpPr>
                <a:spLocks noChangeArrowheads="1"/>
              </p:cNvSpPr>
              <p:nvPr/>
            </p:nvSpPr>
            <p:spPr bwMode="auto">
              <a:xfrm>
                <a:off x="4656" y="297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0349" name="Oval 13"/>
              <p:cNvSpPr>
                <a:spLocks noChangeArrowheads="1"/>
              </p:cNvSpPr>
              <p:nvPr/>
            </p:nvSpPr>
            <p:spPr bwMode="auto">
              <a:xfrm>
                <a:off x="3792" y="292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0350" name="Text Box 14"/>
              <p:cNvSpPr txBox="1">
                <a:spLocks noChangeArrowheads="1"/>
              </p:cNvSpPr>
              <p:nvPr/>
            </p:nvSpPr>
            <p:spPr bwMode="auto">
              <a:xfrm>
                <a:off x="4570" y="211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70351" name="Text Box 15"/>
              <p:cNvSpPr txBox="1">
                <a:spLocks noChangeArrowheads="1"/>
              </p:cNvSpPr>
              <p:nvPr/>
            </p:nvSpPr>
            <p:spPr bwMode="auto">
              <a:xfrm>
                <a:off x="4199" y="250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70352" name="Text Box 16"/>
              <p:cNvSpPr txBox="1">
                <a:spLocks noChangeArrowheads="1"/>
              </p:cNvSpPr>
              <p:nvPr/>
            </p:nvSpPr>
            <p:spPr bwMode="auto">
              <a:xfrm>
                <a:off x="4656" y="293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70353" name="Text Box 17"/>
              <p:cNvSpPr txBox="1">
                <a:spLocks noChangeArrowheads="1"/>
              </p:cNvSpPr>
              <p:nvPr/>
            </p:nvSpPr>
            <p:spPr bwMode="auto">
              <a:xfrm>
                <a:off x="3808" y="2889"/>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70354" name="Text Box 18"/>
              <p:cNvSpPr txBox="1">
                <a:spLocks noChangeArrowheads="1"/>
              </p:cNvSpPr>
              <p:nvPr/>
            </p:nvSpPr>
            <p:spPr bwMode="auto">
              <a:xfrm>
                <a:off x="5098" y="336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70355" name="Oval 19"/>
              <p:cNvSpPr>
                <a:spLocks noChangeArrowheads="1"/>
              </p:cNvSpPr>
              <p:nvPr/>
            </p:nvSpPr>
            <p:spPr bwMode="auto">
              <a:xfrm>
                <a:off x="4704" y="379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0356" name="Text Box 20"/>
              <p:cNvSpPr txBox="1">
                <a:spLocks noChangeArrowheads="1"/>
              </p:cNvSpPr>
              <p:nvPr/>
            </p:nvSpPr>
            <p:spPr bwMode="auto">
              <a:xfrm>
                <a:off x="4708" y="3753"/>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70357" name="Oval 21"/>
              <p:cNvSpPr>
                <a:spLocks noChangeArrowheads="1"/>
              </p:cNvSpPr>
              <p:nvPr/>
            </p:nvSpPr>
            <p:spPr bwMode="auto">
              <a:xfrm>
                <a:off x="4224" y="336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0358" name="Text Box 22"/>
              <p:cNvSpPr txBox="1">
                <a:spLocks noChangeArrowheads="1"/>
              </p:cNvSpPr>
              <p:nvPr/>
            </p:nvSpPr>
            <p:spPr bwMode="auto">
              <a:xfrm>
                <a:off x="4246" y="3360"/>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grpSp>
        <p:sp>
          <p:nvSpPr>
            <p:cNvPr id="270362" name="Freeform 26"/>
            <p:cNvSpPr>
              <a:spLocks/>
            </p:cNvSpPr>
            <p:nvPr/>
          </p:nvSpPr>
          <p:spPr bwMode="auto">
            <a:xfrm>
              <a:off x="4600" y="1434"/>
              <a:ext cx="639" cy="794"/>
            </a:xfrm>
            <a:custGeom>
              <a:avLst/>
              <a:gdLst>
                <a:gd name="T0" fmla="*/ 94 w 639"/>
                <a:gd name="T1" fmla="*/ 0 h 794"/>
                <a:gd name="T2" fmla="*/ 4 w 639"/>
                <a:gd name="T3" fmla="*/ 159 h 794"/>
                <a:gd name="T4" fmla="*/ 72 w 639"/>
                <a:gd name="T5" fmla="*/ 295 h 794"/>
                <a:gd name="T6" fmla="*/ 298 w 639"/>
                <a:gd name="T7" fmla="*/ 363 h 794"/>
                <a:gd name="T8" fmla="*/ 412 w 639"/>
                <a:gd name="T9" fmla="*/ 499 h 794"/>
                <a:gd name="T10" fmla="*/ 435 w 639"/>
                <a:gd name="T11" fmla="*/ 613 h 794"/>
                <a:gd name="T12" fmla="*/ 639 w 639"/>
                <a:gd name="T13" fmla="*/ 794 h 794"/>
              </a:gdLst>
              <a:ahLst/>
              <a:cxnLst>
                <a:cxn ang="0">
                  <a:pos x="T0" y="T1"/>
                </a:cxn>
                <a:cxn ang="0">
                  <a:pos x="T2" y="T3"/>
                </a:cxn>
                <a:cxn ang="0">
                  <a:pos x="T4" y="T5"/>
                </a:cxn>
                <a:cxn ang="0">
                  <a:pos x="T6" y="T7"/>
                </a:cxn>
                <a:cxn ang="0">
                  <a:pos x="T8" y="T9"/>
                </a:cxn>
                <a:cxn ang="0">
                  <a:pos x="T10" y="T11"/>
                </a:cxn>
                <a:cxn ang="0">
                  <a:pos x="T12" y="T13"/>
                </a:cxn>
              </a:cxnLst>
              <a:rect l="0" t="0" r="r" b="b"/>
              <a:pathLst>
                <a:path w="639" h="794">
                  <a:moveTo>
                    <a:pt x="94" y="0"/>
                  </a:moveTo>
                  <a:cubicBezTo>
                    <a:pt x="51" y="55"/>
                    <a:pt x="8" y="110"/>
                    <a:pt x="4" y="159"/>
                  </a:cubicBezTo>
                  <a:cubicBezTo>
                    <a:pt x="0" y="208"/>
                    <a:pt x="23" y="261"/>
                    <a:pt x="72" y="295"/>
                  </a:cubicBezTo>
                  <a:cubicBezTo>
                    <a:pt x="121" y="329"/>
                    <a:pt x="241" y="329"/>
                    <a:pt x="298" y="363"/>
                  </a:cubicBezTo>
                  <a:cubicBezTo>
                    <a:pt x="355" y="397"/>
                    <a:pt x="389" y="457"/>
                    <a:pt x="412" y="499"/>
                  </a:cubicBezTo>
                  <a:cubicBezTo>
                    <a:pt x="435" y="541"/>
                    <a:pt x="397" y="564"/>
                    <a:pt x="435" y="613"/>
                  </a:cubicBezTo>
                  <a:cubicBezTo>
                    <a:pt x="473" y="662"/>
                    <a:pt x="605" y="764"/>
                    <a:pt x="639" y="794"/>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0367" name="Freeform 31"/>
            <p:cNvSpPr>
              <a:spLocks/>
            </p:cNvSpPr>
            <p:nvPr/>
          </p:nvSpPr>
          <p:spPr bwMode="auto">
            <a:xfrm>
              <a:off x="4127" y="1778"/>
              <a:ext cx="840" cy="654"/>
            </a:xfrm>
            <a:custGeom>
              <a:avLst/>
              <a:gdLst>
                <a:gd name="T0" fmla="*/ 840 w 840"/>
                <a:gd name="T1" fmla="*/ 654 h 654"/>
                <a:gd name="T2" fmla="*/ 726 w 840"/>
                <a:gd name="T3" fmla="*/ 518 h 654"/>
                <a:gd name="T4" fmla="*/ 545 w 840"/>
                <a:gd name="T5" fmla="*/ 450 h 654"/>
                <a:gd name="T6" fmla="*/ 431 w 840"/>
                <a:gd name="T7" fmla="*/ 314 h 654"/>
                <a:gd name="T8" fmla="*/ 409 w 840"/>
                <a:gd name="T9" fmla="*/ 155 h 654"/>
                <a:gd name="T10" fmla="*/ 273 w 840"/>
                <a:gd name="T11" fmla="*/ 19 h 654"/>
                <a:gd name="T12" fmla="*/ 68 w 840"/>
                <a:gd name="T13" fmla="*/ 42 h 654"/>
                <a:gd name="T14" fmla="*/ 0 w 840"/>
                <a:gd name="T15" fmla="*/ 155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0" h="654">
                  <a:moveTo>
                    <a:pt x="840" y="654"/>
                  </a:moveTo>
                  <a:cubicBezTo>
                    <a:pt x="807" y="603"/>
                    <a:pt x="775" y="552"/>
                    <a:pt x="726" y="518"/>
                  </a:cubicBezTo>
                  <a:cubicBezTo>
                    <a:pt x="677" y="484"/>
                    <a:pt x="594" y="484"/>
                    <a:pt x="545" y="450"/>
                  </a:cubicBezTo>
                  <a:cubicBezTo>
                    <a:pt x="496" y="416"/>
                    <a:pt x="454" y="363"/>
                    <a:pt x="431" y="314"/>
                  </a:cubicBezTo>
                  <a:cubicBezTo>
                    <a:pt x="408" y="265"/>
                    <a:pt x="435" y="204"/>
                    <a:pt x="409" y="155"/>
                  </a:cubicBezTo>
                  <a:cubicBezTo>
                    <a:pt x="383" y="106"/>
                    <a:pt x="330" y="38"/>
                    <a:pt x="273" y="19"/>
                  </a:cubicBezTo>
                  <a:cubicBezTo>
                    <a:pt x="216" y="0"/>
                    <a:pt x="113" y="19"/>
                    <a:pt x="68" y="42"/>
                  </a:cubicBezTo>
                  <a:cubicBezTo>
                    <a:pt x="23" y="65"/>
                    <a:pt x="11" y="136"/>
                    <a:pt x="0" y="155"/>
                  </a:cubicBezTo>
                </a:path>
              </a:pathLst>
            </a:custGeom>
            <a:noFill/>
            <a:ln w="25400" cap="flat">
              <a:solidFill>
                <a:srgbClr val="00800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0368" name="Freeform 32"/>
            <p:cNvSpPr>
              <a:spLocks/>
            </p:cNvSpPr>
            <p:nvPr/>
          </p:nvSpPr>
          <p:spPr bwMode="auto">
            <a:xfrm rot="-346687">
              <a:off x="4150" y="1979"/>
              <a:ext cx="748" cy="673"/>
            </a:xfrm>
            <a:custGeom>
              <a:avLst/>
              <a:gdLst>
                <a:gd name="T0" fmla="*/ 0 w 748"/>
                <a:gd name="T1" fmla="*/ 0 h 651"/>
                <a:gd name="T2" fmla="*/ 136 w 748"/>
                <a:gd name="T3" fmla="*/ 159 h 651"/>
                <a:gd name="T4" fmla="*/ 272 w 748"/>
                <a:gd name="T5" fmla="*/ 182 h 651"/>
                <a:gd name="T6" fmla="*/ 363 w 748"/>
                <a:gd name="T7" fmla="*/ 272 h 651"/>
                <a:gd name="T8" fmla="*/ 408 w 748"/>
                <a:gd name="T9" fmla="*/ 408 h 651"/>
                <a:gd name="T10" fmla="*/ 567 w 748"/>
                <a:gd name="T11" fmla="*/ 613 h 651"/>
                <a:gd name="T12" fmla="*/ 748 w 748"/>
                <a:gd name="T13" fmla="*/ 635 h 651"/>
              </a:gdLst>
              <a:ahLst/>
              <a:cxnLst>
                <a:cxn ang="0">
                  <a:pos x="T0" y="T1"/>
                </a:cxn>
                <a:cxn ang="0">
                  <a:pos x="T2" y="T3"/>
                </a:cxn>
                <a:cxn ang="0">
                  <a:pos x="T4" y="T5"/>
                </a:cxn>
                <a:cxn ang="0">
                  <a:pos x="T6" y="T7"/>
                </a:cxn>
                <a:cxn ang="0">
                  <a:pos x="T8" y="T9"/>
                </a:cxn>
                <a:cxn ang="0">
                  <a:pos x="T10" y="T11"/>
                </a:cxn>
                <a:cxn ang="0">
                  <a:pos x="T12" y="T13"/>
                </a:cxn>
              </a:cxnLst>
              <a:rect l="0" t="0" r="r" b="b"/>
              <a:pathLst>
                <a:path w="748" h="651">
                  <a:moveTo>
                    <a:pt x="0" y="0"/>
                  </a:moveTo>
                  <a:cubicBezTo>
                    <a:pt x="45" y="64"/>
                    <a:pt x="91" y="129"/>
                    <a:pt x="136" y="159"/>
                  </a:cubicBezTo>
                  <a:cubicBezTo>
                    <a:pt x="181" y="189"/>
                    <a:pt x="234" y="163"/>
                    <a:pt x="272" y="182"/>
                  </a:cubicBezTo>
                  <a:cubicBezTo>
                    <a:pt x="310" y="201"/>
                    <a:pt x="340" y="235"/>
                    <a:pt x="363" y="272"/>
                  </a:cubicBezTo>
                  <a:cubicBezTo>
                    <a:pt x="386" y="309"/>
                    <a:pt x="374" y="351"/>
                    <a:pt x="408" y="408"/>
                  </a:cubicBezTo>
                  <a:cubicBezTo>
                    <a:pt x="442" y="465"/>
                    <a:pt x="510" y="575"/>
                    <a:pt x="567" y="613"/>
                  </a:cubicBezTo>
                  <a:cubicBezTo>
                    <a:pt x="624" y="651"/>
                    <a:pt x="718" y="631"/>
                    <a:pt x="748" y="635"/>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Rectangle 4"/>
          <p:cNvSpPr>
            <a:spLocks noGrp="1" noChangeArrowheads="1"/>
          </p:cNvSpPr>
          <p:nvPr>
            <p:ph idx="1"/>
          </p:nvPr>
        </p:nvSpPr>
        <p:spPr>
          <a:xfrm>
            <a:off x="627063" y="549275"/>
            <a:ext cx="8229600" cy="5867400"/>
          </a:xfrm>
        </p:spPr>
        <p:txBody>
          <a:bodyPr/>
          <a:lstStyle/>
          <a:p>
            <a:pPr>
              <a:spcBef>
                <a:spcPct val="0"/>
              </a:spcBef>
              <a:buSzTx/>
              <a:buFont typeface="Wingdings" pitchFamily="2" charset="2"/>
              <a:buNone/>
            </a:pPr>
            <a:r>
              <a:rPr kumimoji="1" lang="en-US" altLang="zh-CN" sz="2800">
                <a:latin typeface="Times New Roman" pitchFamily="18" charset="0"/>
                <a:ea typeface="隶书" pitchFamily="49" charset="-122"/>
              </a:rPr>
              <a:t>     Queue&lt;TreeNode</a:t>
            </a:r>
            <a:r>
              <a:rPr kumimoji="1" lang="en-US" altLang="zh-CN" sz="2800" b="1">
                <a:latin typeface="Times New Roman" pitchFamily="18" charset="0"/>
                <a:ea typeface="隶书" pitchFamily="49" charset="-122"/>
              </a:rPr>
              <a:t>&lt;</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a:t>
            </a:r>
            <a:r>
              <a:rPr kumimoji="1" lang="en-US" altLang="zh-CN" sz="2800">
                <a:latin typeface="Times New Roman" pitchFamily="18" charset="0"/>
                <a:ea typeface="隶书" pitchFamily="49" charset="-122"/>
              </a:rPr>
              <a:t>*&gt; Q</a:t>
            </a:r>
            <a:r>
              <a:rPr kumimoji="1" lang="en-US" altLang="zh-CN" sz="2800" b="1">
                <a:latin typeface="Times New Roman" pitchFamily="18" charset="0"/>
                <a:ea typeface="隶书" pitchFamily="49" charset="-122"/>
              </a:rPr>
              <a:t>;</a:t>
            </a:r>
          </a:p>
          <a:p>
            <a:pPr>
              <a:spcBef>
                <a:spcPct val="0"/>
              </a:spcBef>
              <a:buSzTx/>
              <a:buFont typeface="Wingdings" pitchFamily="2" charset="2"/>
              <a:buNone/>
            </a:pP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TreeNode</a:t>
            </a:r>
            <a:r>
              <a:rPr kumimoji="1" lang="en-US" altLang="zh-CN" sz="2800" b="1">
                <a:latin typeface="Times New Roman" pitchFamily="18" charset="0"/>
                <a:ea typeface="隶书" pitchFamily="49" charset="-122"/>
              </a:rPr>
              <a:t>&lt;</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a:t>
            </a:r>
            <a:r>
              <a:rPr kumimoji="1" lang="en-US" altLang="zh-CN" sz="2800">
                <a:latin typeface="Times New Roman" pitchFamily="18" charset="0"/>
                <a:ea typeface="隶书" pitchFamily="49" charset="-122"/>
              </a:rPr>
              <a:t> *p</a:t>
            </a:r>
            <a:r>
              <a:rPr kumimoji="1" lang="en-US" altLang="zh-CN" sz="2800" b="1">
                <a:latin typeface="Times New Roman" pitchFamily="18" charset="0"/>
                <a:ea typeface="隶书" pitchFamily="49" charset="-122"/>
              </a:rPr>
              <a:t>;</a:t>
            </a:r>
            <a:endParaRPr kumimoji="1" lang="en-US" altLang="zh-CN" sz="2800">
              <a:latin typeface="Times New Roman" pitchFamily="18" charset="0"/>
              <a:ea typeface="隶书" pitchFamily="49" charset="-122"/>
            </a:endParaRPr>
          </a:p>
          <a:p>
            <a:pPr>
              <a:spcBef>
                <a:spcPct val="0"/>
              </a:spcBef>
              <a:buSzTx/>
              <a:buFont typeface="Wingdings" pitchFamily="2" charset="2"/>
              <a:buNone/>
            </a:pPr>
            <a:r>
              <a:rPr kumimoji="1" lang="en-US" altLang="zh-CN" sz="2800" b="1">
                <a:latin typeface="Times New Roman" pitchFamily="18" charset="0"/>
                <a:ea typeface="隶书" pitchFamily="49" charset="-122"/>
              </a:rPr>
              <a:t>     if </a:t>
            </a:r>
            <a:r>
              <a:rPr kumimoji="1" lang="en-US" altLang="zh-CN" sz="2800">
                <a:latin typeface="Times New Roman" pitchFamily="18" charset="0"/>
                <a:ea typeface="隶书" pitchFamily="49" charset="-122"/>
              </a:rPr>
              <a:t>(current != NULL) </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树不空</a:t>
            </a:r>
            <a:r>
              <a:rPr kumimoji="1" lang="zh-CN" altLang="en-US" sz="2800" b="1">
                <a:latin typeface="Times New Roman" pitchFamily="18" charset="0"/>
                <a:ea typeface="隶书" pitchFamily="49" charset="-122"/>
              </a:rPr>
              <a:t> </a:t>
            </a:r>
            <a:endParaRPr kumimoji="1" lang="zh-CN" altLang="en-US" sz="2800">
              <a:latin typeface="Times New Roman" pitchFamily="18" charset="0"/>
              <a:ea typeface="隶书" pitchFamily="49" charset="-122"/>
            </a:endParaRPr>
          </a:p>
          <a:p>
            <a:pPr>
              <a:spcBef>
                <a:spcPct val="0"/>
              </a:spcBef>
              <a:buSzTx/>
              <a:buFont typeface="Wingdings" pitchFamily="2" charset="2"/>
              <a:buNone/>
            </a:pPr>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p = current</a:t>
            </a:r>
            <a:r>
              <a:rPr kumimoji="1" lang="en-US" altLang="zh-CN" sz="2800" b="1">
                <a:latin typeface="Times New Roman" pitchFamily="18" charset="0"/>
                <a:ea typeface="隶书" pitchFamily="49" charset="-122"/>
              </a:rPr>
              <a:t>;</a:t>
            </a:r>
            <a:r>
              <a:rPr kumimoji="1" lang="en-US" altLang="zh-CN" sz="2800">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保存当前指针</a:t>
            </a:r>
          </a:p>
          <a:p>
            <a:pPr>
              <a:spcBef>
                <a:spcPct val="0"/>
              </a:spcBef>
              <a:buSzTx/>
              <a:buFont typeface="Wingdings" pitchFamily="2" charset="2"/>
              <a:buNone/>
            </a:pPr>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Q.EnQueue (current)</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根结点进队列</a:t>
            </a:r>
          </a:p>
          <a:p>
            <a:pPr>
              <a:spcBef>
                <a:spcPct val="0"/>
              </a:spcBef>
              <a:buSzTx/>
              <a:buFont typeface="Wingdings" pitchFamily="2" charset="2"/>
              <a:buNone/>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while </a:t>
            </a:r>
            <a:r>
              <a:rPr kumimoji="1" lang="en-US" altLang="zh-CN" sz="2800">
                <a:latin typeface="Times New Roman" pitchFamily="18" charset="0"/>
                <a:ea typeface="隶书" pitchFamily="49" charset="-122"/>
              </a:rPr>
              <a:t>(!Q.IsEmpty ())</a:t>
            </a:r>
            <a:r>
              <a:rPr kumimoji="1" lang="en-US" altLang="zh-CN" sz="2800" b="1">
                <a:latin typeface="Times New Roman" pitchFamily="18" charset="0"/>
                <a:ea typeface="隶书" pitchFamily="49" charset="-122"/>
              </a:rPr>
              <a:t> {</a:t>
            </a:r>
          </a:p>
          <a:p>
            <a:pPr>
              <a:spcBef>
                <a:spcPct val="0"/>
              </a:spcBef>
              <a:buSzTx/>
              <a:buFont typeface="Wingdings" pitchFamily="2" charset="2"/>
              <a:buNone/>
            </a:pPr>
            <a:r>
              <a:rPr kumimoji="1" lang="en-US" altLang="zh-CN" sz="2800">
                <a:latin typeface="Times New Roman" pitchFamily="18" charset="0"/>
                <a:ea typeface="隶书" pitchFamily="49" charset="-122"/>
              </a:rPr>
              <a:t>               Q.DeQueue (current)</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退出队列</a:t>
            </a:r>
          </a:p>
          <a:p>
            <a:pPr>
              <a:spcBef>
                <a:spcPct val="0"/>
              </a:spcBef>
              <a:buSzTx/>
              <a:buFont typeface="Wingdings" pitchFamily="2" charset="2"/>
              <a:buNone/>
            </a:pPr>
            <a:r>
              <a:rPr kumimoji="1" lang="zh-CN" altLang="en-US" sz="2800" b="1">
                <a:latin typeface="Times New Roman" pitchFamily="18" charset="0"/>
                <a:ea typeface="隶书" pitchFamily="49" charset="-122"/>
              </a:rPr>
              <a:t>               </a:t>
            </a:r>
            <a:r>
              <a:rPr kumimoji="1" lang="en-US" altLang="zh-CN" sz="2800">
                <a:latin typeface="Times New Roman" pitchFamily="18" charset="0"/>
                <a:ea typeface="隶书" pitchFamily="49" charset="-122"/>
              </a:rPr>
              <a:t>visit (current)</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访问之</a:t>
            </a:r>
            <a:endParaRPr kumimoji="1" lang="zh-CN" altLang="en-US" sz="2800" b="1">
              <a:solidFill>
                <a:schemeClr val="tx2"/>
              </a:solidFill>
              <a:latin typeface="Times New Roman" pitchFamily="18" charset="0"/>
              <a:ea typeface="隶书" pitchFamily="49" charset="-122"/>
            </a:endParaRPr>
          </a:p>
          <a:p>
            <a:pPr lvl="2">
              <a:spcBef>
                <a:spcPct val="0"/>
              </a:spcBef>
              <a:buSzTx/>
              <a:buFont typeface="Wingdings" pitchFamily="2" charset="2"/>
              <a:buNone/>
            </a:pPr>
            <a:r>
              <a:rPr kumimoji="1" lang="zh-CN" altLang="en-US" sz="2800" b="1">
                <a:latin typeface="Times New Roman" pitchFamily="18" charset="0"/>
                <a:ea typeface="隶书" pitchFamily="49" charset="-122"/>
              </a:rPr>
              <a:t>     </a:t>
            </a:r>
            <a:r>
              <a:rPr kumimoji="1" lang="en-US" altLang="zh-CN" sz="2800">
                <a:latin typeface="Times New Roman" pitchFamily="18" charset="0"/>
                <a:ea typeface="隶书" pitchFamily="49" charset="-122"/>
              </a:rPr>
              <a:t>current = current</a:t>
            </a:r>
            <a:r>
              <a:rPr kumimoji="1" lang="en-US" altLang="zh-CN" sz="2800">
                <a:latin typeface="楷体_GB2312" pitchFamily="49" charset="-122"/>
                <a:ea typeface="楷体_GB2312" pitchFamily="49" charset="-122"/>
              </a:rPr>
              <a:t>-&gt;</a:t>
            </a:r>
            <a:r>
              <a:rPr kumimoji="1" lang="en-US" altLang="zh-CN" sz="2800">
                <a:latin typeface="Times New Roman" pitchFamily="18" charset="0"/>
                <a:ea typeface="隶书" pitchFamily="49" charset="-122"/>
              </a:rPr>
              <a:t>firstChild</a:t>
            </a:r>
            <a:r>
              <a:rPr kumimoji="1" lang="en-US" altLang="zh-CN" sz="2800" b="1">
                <a:latin typeface="Times New Roman" pitchFamily="18" charset="0"/>
                <a:ea typeface="隶书" pitchFamily="49" charset="-122"/>
              </a:rPr>
              <a:t>;</a:t>
            </a:r>
          </a:p>
          <a:p>
            <a:pPr lvl="2">
              <a:spcBef>
                <a:spcPct val="0"/>
              </a:spcBef>
              <a:buSzTx/>
              <a:buFont typeface="Wingdings" pitchFamily="2" charset="2"/>
              <a:buNone/>
            </a:pPr>
            <a:r>
              <a:rPr kumimoji="1" lang="en-US" altLang="zh-CN" sz="2800" b="1">
                <a:latin typeface="Times New Roman" pitchFamily="18" charset="0"/>
                <a:ea typeface="隶书" pitchFamily="49" charset="-122"/>
              </a:rPr>
              <a:t>     while</a:t>
            </a:r>
            <a:r>
              <a:rPr kumimoji="1" lang="en-US" altLang="zh-CN" sz="2800">
                <a:latin typeface="Times New Roman" pitchFamily="18" charset="0"/>
                <a:ea typeface="隶书" pitchFamily="49" charset="-122"/>
              </a:rPr>
              <a:t> (current != NULL) </a:t>
            </a:r>
            <a:r>
              <a:rPr kumimoji="1" lang="en-US" altLang="zh-CN" sz="2800" b="1">
                <a:latin typeface="Times New Roman" pitchFamily="18" charset="0"/>
                <a:ea typeface="隶书" pitchFamily="49" charset="-122"/>
              </a:rPr>
              <a:t>{</a:t>
            </a:r>
            <a:r>
              <a:rPr kumimoji="1" lang="en-US" altLang="zh-CN" sz="2800">
                <a:latin typeface="Times New Roman" pitchFamily="18" charset="0"/>
                <a:ea typeface="隶书" pitchFamily="49" charset="-122"/>
              </a:rPr>
              <a:t> </a:t>
            </a:r>
          </a:p>
          <a:p>
            <a:pPr lvl="3">
              <a:spcBef>
                <a:spcPct val="0"/>
              </a:spcBef>
              <a:buSzTx/>
              <a:buFont typeface="Wingdings" pitchFamily="2" charset="2"/>
              <a:buNone/>
            </a:pPr>
            <a:r>
              <a:rPr kumimoji="1" lang="en-US" altLang="zh-CN" sz="2800">
                <a:latin typeface="Times New Roman" pitchFamily="18" charset="0"/>
                <a:ea typeface="隶书" pitchFamily="49" charset="-122"/>
              </a:rPr>
              <a:t>     Q.EnQueue (current)</a:t>
            </a:r>
            <a:r>
              <a:rPr kumimoji="1" lang="en-US" altLang="zh-CN" sz="2800" b="1">
                <a:latin typeface="Times New Roman" pitchFamily="18" charset="0"/>
                <a:ea typeface="隶书" pitchFamily="49" charset="-122"/>
              </a:rPr>
              <a:t>;</a:t>
            </a:r>
          </a:p>
          <a:p>
            <a:pPr lvl="3">
              <a:lnSpc>
                <a:spcPct val="105000"/>
              </a:lnSpc>
              <a:spcBef>
                <a:spcPct val="0"/>
              </a:spcBef>
              <a:buSzTx/>
              <a:buFont typeface="Wingdings" pitchFamily="2" charset="2"/>
              <a:buNone/>
            </a:pPr>
            <a:r>
              <a:rPr kumimoji="1" lang="en-US" altLang="zh-CN" sz="2800">
                <a:latin typeface="Times New Roman" pitchFamily="18" charset="0"/>
                <a:ea typeface="隶书" pitchFamily="49" charset="-122"/>
              </a:rPr>
              <a:t>     current = current</a:t>
            </a:r>
            <a:r>
              <a:rPr kumimoji="1" lang="en-US" altLang="zh-CN" sz="2800">
                <a:latin typeface="楷体_GB2312" pitchFamily="49" charset="-122"/>
                <a:ea typeface="楷体_GB2312" pitchFamily="49" charset="-122"/>
              </a:rPr>
              <a:t>-&gt;</a:t>
            </a:r>
            <a:r>
              <a:rPr kumimoji="1" lang="en-US" altLang="zh-CN" sz="2800">
                <a:latin typeface="Times New Roman" pitchFamily="18" charset="0"/>
                <a:ea typeface="隶书" pitchFamily="49" charset="-122"/>
              </a:rPr>
              <a:t>nextSibling</a:t>
            </a:r>
            <a:r>
              <a:rPr kumimoji="1" lang="en-US" altLang="zh-CN" sz="2800" b="1">
                <a:latin typeface="Times New Roman" pitchFamily="18" charset="0"/>
                <a:ea typeface="隶书" pitchFamily="49" charset="-122"/>
              </a:rPr>
              <a:t>;</a:t>
            </a:r>
          </a:p>
          <a:p>
            <a:pPr lvl="3">
              <a:lnSpc>
                <a:spcPct val="105000"/>
              </a:lnSpc>
              <a:spcBef>
                <a:spcPct val="0"/>
              </a:spcBef>
              <a:buSzTx/>
              <a:buFont typeface="Wingdings" pitchFamily="2" charset="2"/>
              <a:buNone/>
            </a:pPr>
            <a:r>
              <a:rPr kumimoji="1" lang="en-US" altLang="zh-CN" sz="2800" b="1">
                <a:latin typeface="Times New Roman" pitchFamily="18" charset="0"/>
                <a:ea typeface="隶书" pitchFamily="49" charset="-122"/>
              </a:rPr>
              <a:t>}</a:t>
            </a:r>
            <a:endParaRPr kumimoji="1" lang="en-US" altLang="zh-CN" sz="2800">
              <a:latin typeface="Times New Roman" pitchFamily="18" charset="0"/>
              <a:ea typeface="隶书" pitchFamily="49" charset="-122"/>
            </a:endParaRPr>
          </a:p>
        </p:txBody>
      </p:sp>
      <p:sp>
        <p:nvSpPr>
          <p:cNvPr id="4" name="灯片编号占位符 4"/>
          <p:cNvSpPr>
            <a:spLocks noGrp="1"/>
          </p:cNvSpPr>
          <p:nvPr>
            <p:ph type="sldNum" sz="quarter" idx="12"/>
          </p:nvPr>
        </p:nvSpPr>
        <p:spPr/>
        <p:txBody>
          <a:bodyPr/>
          <a:lstStyle/>
          <a:p>
            <a:fld id="{1AD3F283-03AA-4CB1-8FCF-2EA500E11277}" type="slidenum">
              <a:rPr lang="en-US" altLang="zh-CN"/>
              <a:pPr/>
              <a:t>126</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9" name="Rectangle 5"/>
          <p:cNvSpPr>
            <a:spLocks noGrp="1" noChangeArrowheads="1"/>
          </p:cNvSpPr>
          <p:nvPr>
            <p:ph idx="1"/>
          </p:nvPr>
        </p:nvSpPr>
        <p:spPr>
          <a:xfrm>
            <a:off x="576263" y="766763"/>
            <a:ext cx="8229600" cy="5541962"/>
          </a:xfrm>
        </p:spPr>
        <p:txBody>
          <a:bodyPr/>
          <a:lstStyle/>
          <a:p>
            <a:pPr>
              <a:buFont typeface="Wingdings" pitchFamily="2" charset="2"/>
              <a:buNone/>
            </a:pPr>
            <a:r>
              <a:rPr kumimoji="1" lang="en-US" altLang="zh-CN" sz="2800" b="1">
                <a:latin typeface="Times New Roman" pitchFamily="18" charset="0"/>
                <a:ea typeface="隶书" pitchFamily="49" charset="-122"/>
              </a:rPr>
              <a:t>          }</a:t>
            </a:r>
          </a:p>
          <a:p>
            <a:pPr>
              <a:buFont typeface="Wingdings" pitchFamily="2" charset="2"/>
              <a:buNone/>
            </a:pPr>
            <a:r>
              <a:rPr kumimoji="1" lang="en-US" altLang="zh-CN" sz="2800">
                <a:latin typeface="Times New Roman" pitchFamily="18" charset="0"/>
                <a:ea typeface="隶书" pitchFamily="49" charset="-122"/>
              </a:rPr>
              <a:t>          current = p</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恢复算法开始的当前指针</a:t>
            </a:r>
          </a:p>
          <a:p>
            <a:pPr>
              <a:buFont typeface="Wingdings" pitchFamily="2" charset="2"/>
              <a:buNone/>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a:t>
            </a:r>
          </a:p>
          <a:p>
            <a:pPr>
              <a:buFont typeface="Wingdings" pitchFamily="2" charset="2"/>
              <a:buNone/>
            </a:pPr>
            <a:r>
              <a:rPr kumimoji="1" lang="en-US" altLang="zh-CN" sz="2800" b="1">
                <a:latin typeface="Times New Roman" pitchFamily="18" charset="0"/>
                <a:ea typeface="隶书" pitchFamily="49" charset="-122"/>
              </a:rPr>
              <a:t>};</a:t>
            </a:r>
          </a:p>
          <a:p>
            <a:endParaRPr lang="en-US" altLang="zh-CN" sz="2800" b="1">
              <a:latin typeface="Times New Roman" pitchFamily="18" charset="0"/>
              <a:ea typeface="隶书" pitchFamily="49" charset="-122"/>
            </a:endParaRPr>
          </a:p>
        </p:txBody>
      </p:sp>
      <p:sp>
        <p:nvSpPr>
          <p:cNvPr id="4" name="灯片编号占位符 4"/>
          <p:cNvSpPr>
            <a:spLocks noGrp="1"/>
          </p:cNvSpPr>
          <p:nvPr>
            <p:ph type="sldNum" sz="quarter" idx="12"/>
          </p:nvPr>
        </p:nvSpPr>
        <p:spPr/>
        <p:txBody>
          <a:bodyPr/>
          <a:lstStyle/>
          <a:p>
            <a:fld id="{DFC2CD40-2668-4AB5-AA06-D8AD1CCEA9D2}" type="slidenum">
              <a:rPr lang="en-US" altLang="zh-CN"/>
              <a:pPr/>
              <a:t>127</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8" name="Rectangle 6"/>
          <p:cNvSpPr>
            <a:spLocks noGrp="1" noChangeArrowheads="1"/>
          </p:cNvSpPr>
          <p:nvPr>
            <p:ph type="title"/>
          </p:nvPr>
        </p:nvSpPr>
        <p:spPr>
          <a:xfrm>
            <a:off x="457200" y="2816225"/>
            <a:ext cx="8229600" cy="1079500"/>
          </a:xfrm>
        </p:spPr>
        <p:txBody>
          <a:bodyPr/>
          <a:lstStyle/>
          <a:p>
            <a:pPr algn="ctr"/>
            <a:r>
              <a:rPr lang="zh-CN" altLang="en-US" sz="4000" b="1">
                <a:solidFill>
                  <a:schemeClr val="tx2"/>
                </a:solidFill>
                <a:ea typeface="华文新魏" pitchFamily="2" charset="-122"/>
              </a:rPr>
              <a:t>森林与二叉树的转换</a:t>
            </a:r>
          </a:p>
        </p:txBody>
      </p:sp>
      <p:sp>
        <p:nvSpPr>
          <p:cNvPr id="259077" name="Rectangle 5"/>
          <p:cNvSpPr>
            <a:spLocks noGrp="1" noChangeArrowheads="1"/>
          </p:cNvSpPr>
          <p:nvPr>
            <p:ph idx="1"/>
          </p:nvPr>
        </p:nvSpPr>
        <p:spPr>
          <a:xfrm>
            <a:off x="611188" y="873125"/>
            <a:ext cx="8229600" cy="5435600"/>
          </a:xfrm>
        </p:spPr>
        <p:txBody>
          <a:bodyPr/>
          <a:lstStyle/>
          <a:p>
            <a:pPr>
              <a:lnSpc>
                <a:spcPct val="105000"/>
              </a:lnSpc>
              <a:spcBef>
                <a:spcPct val="5000"/>
              </a:spcBef>
              <a:buFont typeface="Wingdings" pitchFamily="2" charset="2"/>
              <a:buNone/>
            </a:pPr>
            <a:r>
              <a:rPr kumimoji="1"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kumimoji="1" lang="en-US" altLang="zh-CN" sz="2800">
                <a:latin typeface="Times New Roman" pitchFamily="18" charset="0"/>
                <a:ea typeface="隶书" pitchFamily="49" charset="-122"/>
              </a:rPr>
              <a:t>          current = p</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恢复算法开始的当前指针</a:t>
            </a:r>
          </a:p>
          <a:p>
            <a:pPr>
              <a:lnSpc>
                <a:spcPct val="105000"/>
              </a:lnSpc>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kumimoji="1"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endParaRPr kumimoji="1" lang="en-US" altLang="zh-CN" sz="2800" b="1">
              <a:latin typeface="Times New Roman" pitchFamily="18" charset="0"/>
              <a:ea typeface="隶书" pitchFamily="49" charset="-122"/>
            </a:endParaRPr>
          </a:p>
          <a:p>
            <a:pPr>
              <a:lnSpc>
                <a:spcPct val="105000"/>
              </a:lnSpc>
              <a:spcBef>
                <a:spcPct val="5000"/>
              </a:spcBef>
              <a:buFont typeface="Wingdings" pitchFamily="2" charset="2"/>
              <a:buNone/>
            </a:pPr>
            <a:endParaRPr kumimoji="1" lang="en-US" altLang="zh-CN" sz="2400" b="1">
              <a:latin typeface="Times New Roman" pitchFamily="18" charset="0"/>
              <a:ea typeface="隶书" pitchFamily="49" charset="-122"/>
            </a:endParaRPr>
          </a:p>
          <a:p>
            <a:pPr>
              <a:lnSpc>
                <a:spcPct val="105000"/>
              </a:lnSpc>
              <a:spcBef>
                <a:spcPct val="5000"/>
              </a:spcBef>
              <a:buFont typeface="Wingdings" pitchFamily="2" charset="2"/>
              <a:buNone/>
            </a:pPr>
            <a:endParaRPr kumimoji="1" lang="en-US" altLang="zh-CN" sz="2400" b="1">
              <a:latin typeface="Times New Roman" pitchFamily="18" charset="0"/>
              <a:ea typeface="隶书" pitchFamily="49" charset="-122"/>
            </a:endParaRPr>
          </a:p>
          <a:p>
            <a:pPr>
              <a:lnSpc>
                <a:spcPct val="105000"/>
              </a:lnSpc>
              <a:spcBef>
                <a:spcPct val="5000"/>
              </a:spcBef>
              <a:buClr>
                <a:srgbClr val="800080"/>
              </a:buClr>
              <a:buSzPct val="50000"/>
            </a:pPr>
            <a:r>
              <a:rPr lang="zh-CN" altLang="en-US" sz="3000" b="1">
                <a:latin typeface="Times New Roman" pitchFamily="18" charset="0"/>
                <a:ea typeface="仿宋_GB2312" pitchFamily="49" charset="-122"/>
              </a:rPr>
              <a:t>将一般树化为二叉树表示就是用树的子女</a:t>
            </a:r>
            <a:r>
              <a:rPr lang="en-US" altLang="zh-CN" sz="3000" b="1">
                <a:latin typeface="Courier New" pitchFamily="49" charset="0"/>
                <a:ea typeface="仿宋_GB2312" pitchFamily="49" charset="-122"/>
              </a:rPr>
              <a:t>-</a:t>
            </a:r>
            <a:r>
              <a:rPr lang="zh-CN" altLang="en-US" sz="3000" b="1">
                <a:latin typeface="Times New Roman" pitchFamily="18" charset="0"/>
                <a:ea typeface="仿宋_GB2312" pitchFamily="49" charset="-122"/>
              </a:rPr>
              <a:t>兄弟表示来存储树的结构。</a:t>
            </a:r>
          </a:p>
          <a:p>
            <a:pPr>
              <a:lnSpc>
                <a:spcPct val="105000"/>
              </a:lnSpc>
              <a:spcBef>
                <a:spcPct val="5000"/>
              </a:spcBef>
              <a:buClr>
                <a:srgbClr val="800080"/>
              </a:buClr>
              <a:buSzPct val="50000"/>
            </a:pPr>
            <a:r>
              <a:rPr lang="zh-CN" altLang="en-US" sz="3000" b="1">
                <a:latin typeface="Times New Roman" pitchFamily="18" charset="0"/>
                <a:ea typeface="仿宋_GB2312" pitchFamily="49" charset="-122"/>
              </a:rPr>
              <a:t>森林与二叉树表示的转换可以借助树的二叉树表示来实现。</a:t>
            </a:r>
          </a:p>
        </p:txBody>
      </p:sp>
      <p:sp>
        <p:nvSpPr>
          <p:cNvPr id="5" name="灯片编号占位符 4"/>
          <p:cNvSpPr>
            <a:spLocks noGrp="1"/>
          </p:cNvSpPr>
          <p:nvPr>
            <p:ph type="sldNum" sz="quarter" idx="12"/>
          </p:nvPr>
        </p:nvSpPr>
        <p:spPr/>
        <p:txBody>
          <a:bodyPr/>
          <a:lstStyle/>
          <a:p>
            <a:fld id="{EEC44896-44EC-4F34-9B40-41626AE5E19C}" type="slidenum">
              <a:rPr lang="en-US" altLang="zh-CN"/>
              <a:pPr/>
              <a:t>128</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灯片编号占位符 2"/>
          <p:cNvSpPr>
            <a:spLocks noGrp="1"/>
          </p:cNvSpPr>
          <p:nvPr>
            <p:ph type="sldNum" sz="quarter" idx="12"/>
          </p:nvPr>
        </p:nvSpPr>
        <p:spPr/>
        <p:txBody>
          <a:bodyPr/>
          <a:lstStyle/>
          <a:p>
            <a:fld id="{26FF7136-7B33-49D4-A7AC-C7ED69601EFF}" type="slidenum">
              <a:rPr lang="en-US" altLang="zh-CN"/>
              <a:pPr/>
              <a:t>129</a:t>
            </a:fld>
            <a:endParaRPr lang="en-US" altLang="zh-CN"/>
          </a:p>
        </p:txBody>
      </p:sp>
      <p:sp>
        <p:nvSpPr>
          <p:cNvPr id="262146" name="Line 2"/>
          <p:cNvSpPr>
            <a:spLocks noChangeShapeType="1"/>
          </p:cNvSpPr>
          <p:nvPr/>
        </p:nvSpPr>
        <p:spPr bwMode="auto">
          <a:xfrm>
            <a:off x="5791200" y="1600200"/>
            <a:ext cx="2133600" cy="17526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47" name="Line 3"/>
          <p:cNvSpPr>
            <a:spLocks noChangeShapeType="1"/>
          </p:cNvSpPr>
          <p:nvPr/>
        </p:nvSpPr>
        <p:spPr bwMode="auto">
          <a:xfrm flipH="1">
            <a:off x="5715000" y="3109913"/>
            <a:ext cx="3810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48" name="Line 4"/>
          <p:cNvSpPr>
            <a:spLocks noChangeShapeType="1"/>
          </p:cNvSpPr>
          <p:nvPr/>
        </p:nvSpPr>
        <p:spPr bwMode="auto">
          <a:xfrm>
            <a:off x="3505200" y="1295400"/>
            <a:ext cx="228600" cy="533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49" name="Line 5"/>
          <p:cNvSpPr>
            <a:spLocks noChangeShapeType="1"/>
          </p:cNvSpPr>
          <p:nvPr/>
        </p:nvSpPr>
        <p:spPr bwMode="auto">
          <a:xfrm flipH="1">
            <a:off x="3124200" y="1295400"/>
            <a:ext cx="228600" cy="533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0" name="Line 6"/>
          <p:cNvSpPr>
            <a:spLocks noChangeShapeType="1"/>
          </p:cNvSpPr>
          <p:nvPr/>
        </p:nvSpPr>
        <p:spPr bwMode="auto">
          <a:xfrm>
            <a:off x="1447800" y="1295400"/>
            <a:ext cx="3810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1" name="Line 7"/>
          <p:cNvSpPr>
            <a:spLocks noChangeShapeType="1"/>
          </p:cNvSpPr>
          <p:nvPr/>
        </p:nvSpPr>
        <p:spPr bwMode="auto">
          <a:xfrm flipH="1">
            <a:off x="914400" y="1295400"/>
            <a:ext cx="3810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2" name="Line 8"/>
          <p:cNvSpPr>
            <a:spLocks noChangeShapeType="1"/>
          </p:cNvSpPr>
          <p:nvPr/>
        </p:nvSpPr>
        <p:spPr bwMode="auto">
          <a:xfrm>
            <a:off x="3124200" y="2057400"/>
            <a:ext cx="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3" name="Line 9"/>
          <p:cNvSpPr>
            <a:spLocks noChangeShapeType="1"/>
          </p:cNvSpPr>
          <p:nvPr/>
        </p:nvSpPr>
        <p:spPr bwMode="auto">
          <a:xfrm>
            <a:off x="1905000" y="2057400"/>
            <a:ext cx="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4" name="Line 10"/>
          <p:cNvSpPr>
            <a:spLocks noChangeShapeType="1"/>
          </p:cNvSpPr>
          <p:nvPr/>
        </p:nvSpPr>
        <p:spPr bwMode="auto">
          <a:xfrm>
            <a:off x="2514600" y="1295400"/>
            <a:ext cx="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5" name="Line 11"/>
          <p:cNvSpPr>
            <a:spLocks noChangeShapeType="1"/>
          </p:cNvSpPr>
          <p:nvPr/>
        </p:nvSpPr>
        <p:spPr bwMode="auto">
          <a:xfrm>
            <a:off x="1371600" y="1295400"/>
            <a:ext cx="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6" name="Line 12"/>
          <p:cNvSpPr>
            <a:spLocks noChangeShapeType="1"/>
          </p:cNvSpPr>
          <p:nvPr/>
        </p:nvSpPr>
        <p:spPr bwMode="auto">
          <a:xfrm>
            <a:off x="914400" y="4495800"/>
            <a:ext cx="990600" cy="914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7" name="Line 13"/>
          <p:cNvSpPr>
            <a:spLocks noChangeShapeType="1"/>
          </p:cNvSpPr>
          <p:nvPr/>
        </p:nvSpPr>
        <p:spPr bwMode="auto">
          <a:xfrm flipH="1">
            <a:off x="1524000" y="5562600"/>
            <a:ext cx="3810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8" name="Line 14"/>
          <p:cNvSpPr>
            <a:spLocks noChangeShapeType="1"/>
          </p:cNvSpPr>
          <p:nvPr/>
        </p:nvSpPr>
        <p:spPr bwMode="auto">
          <a:xfrm>
            <a:off x="3429000" y="4648200"/>
            <a:ext cx="381000" cy="304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9" name="Line 15"/>
          <p:cNvSpPr>
            <a:spLocks noChangeShapeType="1"/>
          </p:cNvSpPr>
          <p:nvPr/>
        </p:nvSpPr>
        <p:spPr bwMode="auto">
          <a:xfrm flipH="1">
            <a:off x="914400" y="4038600"/>
            <a:ext cx="457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60" name="Oval 16"/>
          <p:cNvSpPr>
            <a:spLocks noChangeArrowheads="1"/>
          </p:cNvSpPr>
          <p:nvPr/>
        </p:nvSpPr>
        <p:spPr bwMode="auto">
          <a:xfrm>
            <a:off x="6096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1" name="Oval 17"/>
          <p:cNvSpPr>
            <a:spLocks noChangeArrowheads="1"/>
          </p:cNvSpPr>
          <p:nvPr/>
        </p:nvSpPr>
        <p:spPr bwMode="auto">
          <a:xfrm>
            <a:off x="11430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2" name="Oval 18"/>
          <p:cNvSpPr>
            <a:spLocks noChangeArrowheads="1"/>
          </p:cNvSpPr>
          <p:nvPr/>
        </p:nvSpPr>
        <p:spPr bwMode="auto">
          <a:xfrm>
            <a:off x="16764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3" name="Oval 19"/>
          <p:cNvSpPr>
            <a:spLocks noChangeArrowheads="1"/>
          </p:cNvSpPr>
          <p:nvPr/>
        </p:nvSpPr>
        <p:spPr bwMode="auto">
          <a:xfrm>
            <a:off x="22860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4" name="Oval 20"/>
          <p:cNvSpPr>
            <a:spLocks noChangeArrowheads="1"/>
          </p:cNvSpPr>
          <p:nvPr/>
        </p:nvSpPr>
        <p:spPr bwMode="auto">
          <a:xfrm>
            <a:off x="28956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5" name="Oval 21"/>
          <p:cNvSpPr>
            <a:spLocks noChangeArrowheads="1"/>
          </p:cNvSpPr>
          <p:nvPr/>
        </p:nvSpPr>
        <p:spPr bwMode="auto">
          <a:xfrm>
            <a:off x="35052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6" name="Oval 22"/>
          <p:cNvSpPr>
            <a:spLocks noChangeArrowheads="1"/>
          </p:cNvSpPr>
          <p:nvPr/>
        </p:nvSpPr>
        <p:spPr bwMode="auto">
          <a:xfrm>
            <a:off x="1676400" y="2438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7" name="Oval 23"/>
          <p:cNvSpPr>
            <a:spLocks noChangeArrowheads="1"/>
          </p:cNvSpPr>
          <p:nvPr/>
        </p:nvSpPr>
        <p:spPr bwMode="auto">
          <a:xfrm>
            <a:off x="2895600" y="2438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8" name="Oval 24"/>
          <p:cNvSpPr>
            <a:spLocks noChangeArrowheads="1"/>
          </p:cNvSpPr>
          <p:nvPr/>
        </p:nvSpPr>
        <p:spPr bwMode="auto">
          <a:xfrm>
            <a:off x="11430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9" name="Oval 25"/>
          <p:cNvSpPr>
            <a:spLocks noChangeArrowheads="1"/>
          </p:cNvSpPr>
          <p:nvPr/>
        </p:nvSpPr>
        <p:spPr bwMode="auto">
          <a:xfrm>
            <a:off x="22860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0" name="Oval 26"/>
          <p:cNvSpPr>
            <a:spLocks noChangeArrowheads="1"/>
          </p:cNvSpPr>
          <p:nvPr/>
        </p:nvSpPr>
        <p:spPr bwMode="auto">
          <a:xfrm>
            <a:off x="32004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1" name="Text Box 27"/>
          <p:cNvSpPr txBox="1">
            <a:spLocks noChangeArrowheads="1"/>
          </p:cNvSpPr>
          <p:nvPr/>
        </p:nvSpPr>
        <p:spPr bwMode="auto">
          <a:xfrm>
            <a:off x="744538" y="547688"/>
            <a:ext cx="258921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rgbClr val="CC0099"/>
                </a:solidFill>
                <a:latin typeface="Times New Roman" pitchFamily="18" charset="0"/>
              </a:rPr>
              <a:t>T</a:t>
            </a:r>
            <a:r>
              <a:rPr kumimoji="1" lang="en-US" altLang="zh-CN" sz="2800" b="1" baseline="-25000">
                <a:solidFill>
                  <a:srgbClr val="CC0099"/>
                </a:solidFill>
                <a:latin typeface="Times New Roman" pitchFamily="18" charset="0"/>
              </a:rPr>
              <a:t>1</a:t>
            </a:r>
            <a:r>
              <a:rPr kumimoji="1" lang="en-US" altLang="zh-CN" sz="2800" b="1">
                <a:solidFill>
                  <a:srgbClr val="CC0099"/>
                </a:solidFill>
                <a:latin typeface="Times New Roman" pitchFamily="18" charset="0"/>
              </a:rPr>
              <a:t>        T</a:t>
            </a:r>
            <a:r>
              <a:rPr kumimoji="1" lang="en-US" altLang="zh-CN" sz="2800" b="1" baseline="-25000">
                <a:solidFill>
                  <a:srgbClr val="CC0099"/>
                </a:solidFill>
                <a:latin typeface="Times New Roman" pitchFamily="18" charset="0"/>
              </a:rPr>
              <a:t>2</a:t>
            </a:r>
            <a:r>
              <a:rPr kumimoji="1" lang="en-US" altLang="zh-CN" sz="2800" b="1">
                <a:solidFill>
                  <a:srgbClr val="CC0099"/>
                </a:solidFill>
                <a:latin typeface="Times New Roman" pitchFamily="18" charset="0"/>
              </a:rPr>
              <a:t>       T</a:t>
            </a:r>
            <a:r>
              <a:rPr kumimoji="1" lang="en-US" altLang="zh-CN" sz="2800" b="1" baseline="-25000">
                <a:solidFill>
                  <a:srgbClr val="CC0099"/>
                </a:solidFill>
                <a:latin typeface="Times New Roman" pitchFamily="18" charset="0"/>
              </a:rPr>
              <a:t>3</a:t>
            </a:r>
            <a:endParaRPr kumimoji="1" lang="en-US" altLang="zh-CN" sz="2800" b="1">
              <a:solidFill>
                <a:srgbClr val="CC0099"/>
              </a:solidFill>
              <a:latin typeface="Times New Roman" pitchFamily="18" charset="0"/>
            </a:endParaRPr>
          </a:p>
        </p:txBody>
      </p:sp>
      <p:sp>
        <p:nvSpPr>
          <p:cNvPr id="262172" name="Text Box 28"/>
          <p:cNvSpPr txBox="1">
            <a:spLocks noChangeArrowheads="1"/>
          </p:cNvSpPr>
          <p:nvPr/>
        </p:nvSpPr>
        <p:spPr bwMode="auto">
          <a:xfrm>
            <a:off x="1158875" y="8524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62173" name="Text Box 29"/>
          <p:cNvSpPr txBox="1">
            <a:spLocks noChangeArrowheads="1"/>
          </p:cNvSpPr>
          <p:nvPr/>
        </p:nvSpPr>
        <p:spPr bwMode="auto">
          <a:xfrm>
            <a:off x="2341563" y="838200"/>
            <a:ext cx="40163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262174" name="Text Box 30"/>
          <p:cNvSpPr txBox="1">
            <a:spLocks noChangeArrowheads="1"/>
          </p:cNvSpPr>
          <p:nvPr/>
        </p:nvSpPr>
        <p:spPr bwMode="auto">
          <a:xfrm>
            <a:off x="3206750" y="8382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262175" name="Oval 31"/>
          <p:cNvSpPr>
            <a:spLocks noChangeArrowheads="1"/>
          </p:cNvSpPr>
          <p:nvPr/>
        </p:nvSpPr>
        <p:spPr bwMode="auto">
          <a:xfrm>
            <a:off x="12192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6" name="Oval 32"/>
          <p:cNvSpPr>
            <a:spLocks noChangeArrowheads="1"/>
          </p:cNvSpPr>
          <p:nvPr/>
        </p:nvSpPr>
        <p:spPr bwMode="auto">
          <a:xfrm>
            <a:off x="6096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7" name="Oval 33"/>
          <p:cNvSpPr>
            <a:spLocks noChangeArrowheads="1"/>
          </p:cNvSpPr>
          <p:nvPr/>
        </p:nvSpPr>
        <p:spPr bwMode="auto">
          <a:xfrm>
            <a:off x="1752600" y="5257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8" name="Oval 34"/>
          <p:cNvSpPr>
            <a:spLocks noChangeArrowheads="1"/>
          </p:cNvSpPr>
          <p:nvPr/>
        </p:nvSpPr>
        <p:spPr bwMode="auto">
          <a:xfrm>
            <a:off x="1219200" y="472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9" name="Oval 35"/>
          <p:cNvSpPr>
            <a:spLocks noChangeArrowheads="1"/>
          </p:cNvSpPr>
          <p:nvPr/>
        </p:nvSpPr>
        <p:spPr bwMode="auto">
          <a:xfrm>
            <a:off x="1219200" y="5791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0" name="Line 36"/>
          <p:cNvSpPr>
            <a:spLocks noChangeShapeType="1"/>
          </p:cNvSpPr>
          <p:nvPr/>
        </p:nvSpPr>
        <p:spPr bwMode="auto">
          <a:xfrm flipH="1">
            <a:off x="2209800" y="4038600"/>
            <a:ext cx="457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81" name="Oval 37"/>
          <p:cNvSpPr>
            <a:spLocks noChangeArrowheads="1"/>
          </p:cNvSpPr>
          <p:nvPr/>
        </p:nvSpPr>
        <p:spPr bwMode="auto">
          <a:xfrm>
            <a:off x="25146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2" name="Oval 38"/>
          <p:cNvSpPr>
            <a:spLocks noChangeArrowheads="1"/>
          </p:cNvSpPr>
          <p:nvPr/>
        </p:nvSpPr>
        <p:spPr bwMode="auto">
          <a:xfrm>
            <a:off x="19050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3" name="Line 39"/>
          <p:cNvSpPr>
            <a:spLocks noChangeShapeType="1"/>
          </p:cNvSpPr>
          <p:nvPr/>
        </p:nvSpPr>
        <p:spPr bwMode="auto">
          <a:xfrm flipH="1">
            <a:off x="2819400" y="4038600"/>
            <a:ext cx="990600" cy="838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84" name="Oval 40"/>
          <p:cNvSpPr>
            <a:spLocks noChangeArrowheads="1"/>
          </p:cNvSpPr>
          <p:nvPr/>
        </p:nvSpPr>
        <p:spPr bwMode="auto">
          <a:xfrm>
            <a:off x="36576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5" name="Oval 41"/>
          <p:cNvSpPr>
            <a:spLocks noChangeArrowheads="1"/>
          </p:cNvSpPr>
          <p:nvPr/>
        </p:nvSpPr>
        <p:spPr bwMode="auto">
          <a:xfrm>
            <a:off x="30480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6" name="Oval 42"/>
          <p:cNvSpPr>
            <a:spLocks noChangeArrowheads="1"/>
          </p:cNvSpPr>
          <p:nvPr/>
        </p:nvSpPr>
        <p:spPr bwMode="auto">
          <a:xfrm>
            <a:off x="2438400" y="4800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7" name="Oval 43"/>
          <p:cNvSpPr>
            <a:spLocks noChangeArrowheads="1"/>
          </p:cNvSpPr>
          <p:nvPr/>
        </p:nvSpPr>
        <p:spPr bwMode="auto">
          <a:xfrm>
            <a:off x="3657600" y="4800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8" name="Text Box 44"/>
          <p:cNvSpPr txBox="1">
            <a:spLocks noChangeArrowheads="1"/>
          </p:cNvSpPr>
          <p:nvPr/>
        </p:nvSpPr>
        <p:spPr bwMode="auto">
          <a:xfrm>
            <a:off x="763588" y="3505200"/>
            <a:ext cx="294481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rgbClr val="CC0099"/>
                </a:solidFill>
                <a:latin typeface="Times New Roman" pitchFamily="18" charset="0"/>
              </a:rPr>
              <a:t>T</a:t>
            </a:r>
            <a:r>
              <a:rPr kumimoji="1" lang="en-US" altLang="zh-CN" sz="2800" b="1" baseline="-25000">
                <a:solidFill>
                  <a:srgbClr val="CC0099"/>
                </a:solidFill>
                <a:latin typeface="Times New Roman" pitchFamily="18" charset="0"/>
              </a:rPr>
              <a:t>1</a:t>
            </a:r>
            <a:r>
              <a:rPr kumimoji="1" lang="en-US" altLang="zh-CN" sz="2800" b="1">
                <a:solidFill>
                  <a:srgbClr val="CC0099"/>
                </a:solidFill>
                <a:latin typeface="Times New Roman" pitchFamily="18" charset="0"/>
              </a:rPr>
              <a:t>          T</a:t>
            </a:r>
            <a:r>
              <a:rPr kumimoji="1" lang="en-US" altLang="zh-CN" sz="2800" b="1" baseline="-25000">
                <a:solidFill>
                  <a:srgbClr val="CC0099"/>
                </a:solidFill>
                <a:latin typeface="Times New Roman" pitchFamily="18" charset="0"/>
              </a:rPr>
              <a:t>2</a:t>
            </a:r>
            <a:r>
              <a:rPr kumimoji="1" lang="en-US" altLang="zh-CN" sz="2800" b="1">
                <a:solidFill>
                  <a:srgbClr val="CC0099"/>
                </a:solidFill>
                <a:latin typeface="Times New Roman" pitchFamily="18" charset="0"/>
              </a:rPr>
              <a:t>         T</a:t>
            </a:r>
            <a:r>
              <a:rPr kumimoji="1" lang="en-US" altLang="zh-CN" sz="2800" b="1" baseline="-25000">
                <a:solidFill>
                  <a:srgbClr val="CC0099"/>
                </a:solidFill>
                <a:latin typeface="Times New Roman" pitchFamily="18" charset="0"/>
              </a:rPr>
              <a:t>3</a:t>
            </a:r>
            <a:endParaRPr kumimoji="1" lang="en-US" altLang="zh-CN" sz="2800" b="1">
              <a:solidFill>
                <a:srgbClr val="CC0099"/>
              </a:solidFill>
              <a:latin typeface="Times New Roman" pitchFamily="18" charset="0"/>
            </a:endParaRPr>
          </a:p>
        </p:txBody>
      </p:sp>
      <p:sp>
        <p:nvSpPr>
          <p:cNvPr id="262189" name="Text Box 45"/>
          <p:cNvSpPr txBox="1">
            <a:spLocks noChangeArrowheads="1"/>
          </p:cNvSpPr>
          <p:nvPr/>
        </p:nvSpPr>
        <p:spPr bwMode="auto">
          <a:xfrm>
            <a:off x="1235075" y="36718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62190" name="Text Box 46"/>
          <p:cNvSpPr txBox="1">
            <a:spLocks noChangeArrowheads="1"/>
          </p:cNvSpPr>
          <p:nvPr/>
        </p:nvSpPr>
        <p:spPr bwMode="auto">
          <a:xfrm>
            <a:off x="635000" y="1614488"/>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62191" name="Text Box 47"/>
          <p:cNvSpPr txBox="1">
            <a:spLocks noChangeArrowheads="1"/>
          </p:cNvSpPr>
          <p:nvPr/>
        </p:nvSpPr>
        <p:spPr bwMode="auto">
          <a:xfrm>
            <a:off x="1158875" y="16144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62192" name="Text Box 48"/>
          <p:cNvSpPr txBox="1">
            <a:spLocks noChangeArrowheads="1"/>
          </p:cNvSpPr>
          <p:nvPr/>
        </p:nvSpPr>
        <p:spPr bwMode="auto">
          <a:xfrm>
            <a:off x="1692275" y="16144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62193" name="Text Box 49"/>
          <p:cNvSpPr txBox="1">
            <a:spLocks noChangeArrowheads="1"/>
          </p:cNvSpPr>
          <p:nvPr/>
        </p:nvSpPr>
        <p:spPr bwMode="auto">
          <a:xfrm>
            <a:off x="2292350" y="16144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62194" name="Text Box 50"/>
          <p:cNvSpPr txBox="1">
            <a:spLocks noChangeArrowheads="1"/>
          </p:cNvSpPr>
          <p:nvPr/>
        </p:nvSpPr>
        <p:spPr bwMode="auto">
          <a:xfrm>
            <a:off x="2970213" y="1614488"/>
            <a:ext cx="3222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262195" name="Text Box 51"/>
          <p:cNvSpPr txBox="1">
            <a:spLocks noChangeArrowheads="1"/>
          </p:cNvSpPr>
          <p:nvPr/>
        </p:nvSpPr>
        <p:spPr bwMode="auto">
          <a:xfrm>
            <a:off x="3560763" y="161448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262196" name="Text Box 52"/>
          <p:cNvSpPr txBox="1">
            <a:spLocks noChangeArrowheads="1"/>
          </p:cNvSpPr>
          <p:nvPr/>
        </p:nvSpPr>
        <p:spPr bwMode="auto">
          <a:xfrm>
            <a:off x="1701800" y="2376488"/>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62197" name="Text Box 53"/>
          <p:cNvSpPr txBox="1">
            <a:spLocks noChangeArrowheads="1"/>
          </p:cNvSpPr>
          <p:nvPr/>
        </p:nvSpPr>
        <p:spPr bwMode="auto">
          <a:xfrm>
            <a:off x="2901950" y="23764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262198" name="Text Box 54"/>
          <p:cNvSpPr txBox="1">
            <a:spLocks noChangeArrowheads="1"/>
          </p:cNvSpPr>
          <p:nvPr/>
        </p:nvSpPr>
        <p:spPr bwMode="auto">
          <a:xfrm>
            <a:off x="2549525" y="3657600"/>
            <a:ext cx="4016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262199" name="Text Box 55"/>
          <p:cNvSpPr txBox="1">
            <a:spLocks noChangeArrowheads="1"/>
          </p:cNvSpPr>
          <p:nvPr/>
        </p:nvSpPr>
        <p:spPr bwMode="auto">
          <a:xfrm>
            <a:off x="635000" y="4205288"/>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62200" name="Text Box 56"/>
          <p:cNvSpPr txBox="1">
            <a:spLocks noChangeArrowheads="1"/>
          </p:cNvSpPr>
          <p:nvPr/>
        </p:nvSpPr>
        <p:spPr bwMode="auto">
          <a:xfrm>
            <a:off x="1235075" y="46624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62201" name="Text Box 57"/>
          <p:cNvSpPr txBox="1">
            <a:spLocks noChangeArrowheads="1"/>
          </p:cNvSpPr>
          <p:nvPr/>
        </p:nvSpPr>
        <p:spPr bwMode="auto">
          <a:xfrm>
            <a:off x="1768475" y="51958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62202" name="Text Box 58"/>
          <p:cNvSpPr txBox="1">
            <a:spLocks noChangeArrowheads="1"/>
          </p:cNvSpPr>
          <p:nvPr/>
        </p:nvSpPr>
        <p:spPr bwMode="auto">
          <a:xfrm>
            <a:off x="1244600" y="5729288"/>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62203" name="Text Box 59"/>
          <p:cNvSpPr txBox="1">
            <a:spLocks noChangeArrowheads="1"/>
          </p:cNvSpPr>
          <p:nvPr/>
        </p:nvSpPr>
        <p:spPr bwMode="auto">
          <a:xfrm>
            <a:off x="1911350" y="42052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62204" name="Text Box 60"/>
          <p:cNvSpPr txBox="1">
            <a:spLocks noChangeArrowheads="1"/>
          </p:cNvSpPr>
          <p:nvPr/>
        </p:nvSpPr>
        <p:spPr bwMode="auto">
          <a:xfrm>
            <a:off x="3684588" y="36576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262205" name="Text Box 61"/>
          <p:cNvSpPr txBox="1">
            <a:spLocks noChangeArrowheads="1"/>
          </p:cNvSpPr>
          <p:nvPr/>
        </p:nvSpPr>
        <p:spPr bwMode="auto">
          <a:xfrm>
            <a:off x="3143250" y="4205288"/>
            <a:ext cx="3222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262206" name="Text Box 62"/>
          <p:cNvSpPr txBox="1">
            <a:spLocks noChangeArrowheads="1"/>
          </p:cNvSpPr>
          <p:nvPr/>
        </p:nvSpPr>
        <p:spPr bwMode="auto">
          <a:xfrm>
            <a:off x="2465388" y="47244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262207" name="Text Box 63"/>
          <p:cNvSpPr txBox="1">
            <a:spLocks noChangeArrowheads="1"/>
          </p:cNvSpPr>
          <p:nvPr/>
        </p:nvSpPr>
        <p:spPr bwMode="auto">
          <a:xfrm>
            <a:off x="3732213" y="473868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262208" name="Line 64"/>
          <p:cNvSpPr>
            <a:spLocks noChangeShapeType="1"/>
          </p:cNvSpPr>
          <p:nvPr/>
        </p:nvSpPr>
        <p:spPr bwMode="auto">
          <a:xfrm>
            <a:off x="5105400" y="2043113"/>
            <a:ext cx="990600" cy="914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209" name="Line 65"/>
          <p:cNvSpPr>
            <a:spLocks noChangeShapeType="1"/>
          </p:cNvSpPr>
          <p:nvPr/>
        </p:nvSpPr>
        <p:spPr bwMode="auto">
          <a:xfrm flipH="1">
            <a:off x="5105400" y="1585913"/>
            <a:ext cx="457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210" name="Oval 66"/>
          <p:cNvSpPr>
            <a:spLocks noChangeArrowheads="1"/>
          </p:cNvSpPr>
          <p:nvPr/>
        </p:nvSpPr>
        <p:spPr bwMode="auto">
          <a:xfrm>
            <a:off x="5410200" y="12811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1" name="Oval 67"/>
          <p:cNvSpPr>
            <a:spLocks noChangeArrowheads="1"/>
          </p:cNvSpPr>
          <p:nvPr/>
        </p:nvSpPr>
        <p:spPr bwMode="auto">
          <a:xfrm>
            <a:off x="4800600" y="18145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2" name="Oval 68"/>
          <p:cNvSpPr>
            <a:spLocks noChangeArrowheads="1"/>
          </p:cNvSpPr>
          <p:nvPr/>
        </p:nvSpPr>
        <p:spPr bwMode="auto">
          <a:xfrm>
            <a:off x="5943600" y="28051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3" name="Oval 69"/>
          <p:cNvSpPr>
            <a:spLocks noChangeArrowheads="1"/>
          </p:cNvSpPr>
          <p:nvPr/>
        </p:nvSpPr>
        <p:spPr bwMode="auto">
          <a:xfrm>
            <a:off x="5410200" y="2271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4" name="Oval 70"/>
          <p:cNvSpPr>
            <a:spLocks noChangeArrowheads="1"/>
          </p:cNvSpPr>
          <p:nvPr/>
        </p:nvSpPr>
        <p:spPr bwMode="auto">
          <a:xfrm>
            <a:off x="5410200" y="33385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5" name="Text Box 71"/>
          <p:cNvSpPr txBox="1">
            <a:spLocks noChangeArrowheads="1"/>
          </p:cNvSpPr>
          <p:nvPr/>
        </p:nvSpPr>
        <p:spPr bwMode="auto">
          <a:xfrm>
            <a:off x="5426075" y="12192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62216" name="Text Box 72"/>
          <p:cNvSpPr txBox="1">
            <a:spLocks noChangeArrowheads="1"/>
          </p:cNvSpPr>
          <p:nvPr/>
        </p:nvSpPr>
        <p:spPr bwMode="auto">
          <a:xfrm>
            <a:off x="4826000" y="1752600"/>
            <a:ext cx="420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62217" name="Text Box 73"/>
          <p:cNvSpPr txBox="1">
            <a:spLocks noChangeArrowheads="1"/>
          </p:cNvSpPr>
          <p:nvPr/>
        </p:nvSpPr>
        <p:spPr bwMode="auto">
          <a:xfrm>
            <a:off x="5426075" y="22098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62218" name="Text Box 74"/>
          <p:cNvSpPr txBox="1">
            <a:spLocks noChangeArrowheads="1"/>
          </p:cNvSpPr>
          <p:nvPr/>
        </p:nvSpPr>
        <p:spPr bwMode="auto">
          <a:xfrm>
            <a:off x="5435600" y="3276600"/>
            <a:ext cx="420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62219" name="Text Box 75"/>
          <p:cNvSpPr txBox="1">
            <a:spLocks noChangeArrowheads="1"/>
          </p:cNvSpPr>
          <p:nvPr/>
        </p:nvSpPr>
        <p:spPr bwMode="auto">
          <a:xfrm>
            <a:off x="5959475" y="27432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62220" name="Line 76"/>
          <p:cNvSpPr>
            <a:spLocks noChangeShapeType="1"/>
          </p:cNvSpPr>
          <p:nvPr/>
        </p:nvSpPr>
        <p:spPr bwMode="auto">
          <a:xfrm>
            <a:off x="7543800" y="4114800"/>
            <a:ext cx="381000" cy="304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221" name="Line 77"/>
          <p:cNvSpPr>
            <a:spLocks noChangeShapeType="1"/>
          </p:cNvSpPr>
          <p:nvPr/>
        </p:nvSpPr>
        <p:spPr bwMode="auto">
          <a:xfrm flipH="1">
            <a:off x="6934200" y="3505200"/>
            <a:ext cx="990600" cy="838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222" name="Oval 78"/>
          <p:cNvSpPr>
            <a:spLocks noChangeArrowheads="1"/>
          </p:cNvSpPr>
          <p:nvPr/>
        </p:nvSpPr>
        <p:spPr bwMode="auto">
          <a:xfrm>
            <a:off x="7772400" y="3200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23" name="Oval 79"/>
          <p:cNvSpPr>
            <a:spLocks noChangeArrowheads="1"/>
          </p:cNvSpPr>
          <p:nvPr/>
        </p:nvSpPr>
        <p:spPr bwMode="auto">
          <a:xfrm>
            <a:off x="71628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24" name="Oval 80"/>
          <p:cNvSpPr>
            <a:spLocks noChangeArrowheads="1"/>
          </p:cNvSpPr>
          <p:nvPr/>
        </p:nvSpPr>
        <p:spPr bwMode="auto">
          <a:xfrm>
            <a:off x="65532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25" name="Oval 81"/>
          <p:cNvSpPr>
            <a:spLocks noChangeArrowheads="1"/>
          </p:cNvSpPr>
          <p:nvPr/>
        </p:nvSpPr>
        <p:spPr bwMode="auto">
          <a:xfrm>
            <a:off x="77724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26" name="Text Box 82"/>
          <p:cNvSpPr txBox="1">
            <a:spLocks noChangeArrowheads="1"/>
          </p:cNvSpPr>
          <p:nvPr/>
        </p:nvSpPr>
        <p:spPr bwMode="auto">
          <a:xfrm>
            <a:off x="7799388" y="31242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262227" name="Text Box 83"/>
          <p:cNvSpPr txBox="1">
            <a:spLocks noChangeArrowheads="1"/>
          </p:cNvSpPr>
          <p:nvPr/>
        </p:nvSpPr>
        <p:spPr bwMode="auto">
          <a:xfrm>
            <a:off x="7258050" y="3671888"/>
            <a:ext cx="3222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262228" name="Text Box 84"/>
          <p:cNvSpPr txBox="1">
            <a:spLocks noChangeArrowheads="1"/>
          </p:cNvSpPr>
          <p:nvPr/>
        </p:nvSpPr>
        <p:spPr bwMode="auto">
          <a:xfrm>
            <a:off x="6580188" y="41910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262229" name="Text Box 85"/>
          <p:cNvSpPr txBox="1">
            <a:spLocks noChangeArrowheads="1"/>
          </p:cNvSpPr>
          <p:nvPr/>
        </p:nvSpPr>
        <p:spPr bwMode="auto">
          <a:xfrm>
            <a:off x="7847013" y="420528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262230" name="Line 86"/>
          <p:cNvSpPr>
            <a:spLocks noChangeShapeType="1"/>
          </p:cNvSpPr>
          <p:nvPr/>
        </p:nvSpPr>
        <p:spPr bwMode="auto">
          <a:xfrm flipH="1">
            <a:off x="6858000" y="2971800"/>
            <a:ext cx="4572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231" name="Oval 87"/>
          <p:cNvSpPr>
            <a:spLocks noChangeArrowheads="1"/>
          </p:cNvSpPr>
          <p:nvPr/>
        </p:nvSpPr>
        <p:spPr bwMode="auto">
          <a:xfrm>
            <a:off x="7162800" y="26670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32" name="Oval 88"/>
          <p:cNvSpPr>
            <a:spLocks noChangeArrowheads="1"/>
          </p:cNvSpPr>
          <p:nvPr/>
        </p:nvSpPr>
        <p:spPr bwMode="auto">
          <a:xfrm>
            <a:off x="6553200" y="3276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33" name="Text Box 89"/>
          <p:cNvSpPr txBox="1">
            <a:spLocks noChangeArrowheads="1"/>
          </p:cNvSpPr>
          <p:nvPr/>
        </p:nvSpPr>
        <p:spPr bwMode="auto">
          <a:xfrm>
            <a:off x="7197725" y="2667000"/>
            <a:ext cx="4016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262234" name="Text Box 90"/>
          <p:cNvSpPr txBox="1">
            <a:spLocks noChangeArrowheads="1"/>
          </p:cNvSpPr>
          <p:nvPr/>
        </p:nvSpPr>
        <p:spPr bwMode="auto">
          <a:xfrm>
            <a:off x="6559550" y="32146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62235" name="Text Box 91"/>
          <p:cNvSpPr txBox="1">
            <a:spLocks noChangeArrowheads="1"/>
          </p:cNvSpPr>
          <p:nvPr/>
        </p:nvSpPr>
        <p:spPr bwMode="auto">
          <a:xfrm>
            <a:off x="1257300" y="2895600"/>
            <a:ext cx="24955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hlink"/>
                </a:solidFill>
                <a:latin typeface="Times New Roman" pitchFamily="18" charset="0"/>
                <a:ea typeface="隶书" pitchFamily="49" charset="-122"/>
              </a:rPr>
              <a:t>3</a:t>
            </a:r>
            <a:r>
              <a:rPr kumimoji="1" lang="en-US" altLang="zh-CN" sz="3200">
                <a:solidFill>
                  <a:schemeClr val="hlink"/>
                </a:solidFill>
                <a:latin typeface="Times New Roman" pitchFamily="18" charset="0"/>
                <a:ea typeface="隶书" pitchFamily="49" charset="-122"/>
              </a:rPr>
              <a:t> </a:t>
            </a:r>
            <a:r>
              <a:rPr kumimoji="1" lang="zh-CN" altLang="en-US" sz="3200">
                <a:solidFill>
                  <a:schemeClr val="hlink"/>
                </a:solidFill>
                <a:latin typeface="Times New Roman" pitchFamily="18" charset="0"/>
                <a:ea typeface="隶书" pitchFamily="49" charset="-122"/>
              </a:rPr>
              <a:t>棵树的森林</a:t>
            </a:r>
            <a:endParaRPr kumimoji="1" lang="zh-CN" altLang="en-US" sz="2400">
              <a:latin typeface="Times New Roman" pitchFamily="18" charset="0"/>
            </a:endParaRPr>
          </a:p>
        </p:txBody>
      </p:sp>
      <p:sp>
        <p:nvSpPr>
          <p:cNvPr id="262236" name="Text Box 92"/>
          <p:cNvSpPr txBox="1">
            <a:spLocks noChangeArrowheads="1"/>
          </p:cNvSpPr>
          <p:nvPr/>
        </p:nvSpPr>
        <p:spPr bwMode="auto">
          <a:xfrm>
            <a:off x="2101850" y="5668963"/>
            <a:ext cx="3841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solidFill>
                  <a:schemeClr val="hlink"/>
                </a:solidFill>
                <a:latin typeface="Times New Roman" pitchFamily="18" charset="0"/>
                <a:ea typeface="隶书" pitchFamily="49" charset="-122"/>
              </a:rPr>
              <a:t>各棵树的二叉树表示</a:t>
            </a:r>
            <a:endParaRPr kumimoji="1" lang="zh-CN" altLang="en-US" sz="2400">
              <a:latin typeface="Times New Roman" pitchFamily="18" charset="0"/>
            </a:endParaRPr>
          </a:p>
        </p:txBody>
      </p:sp>
      <p:sp>
        <p:nvSpPr>
          <p:cNvPr id="262237" name="Text Box 93"/>
          <p:cNvSpPr txBox="1">
            <a:spLocks noChangeArrowheads="1"/>
          </p:cNvSpPr>
          <p:nvPr/>
        </p:nvSpPr>
        <p:spPr bwMode="auto">
          <a:xfrm>
            <a:off x="5029200" y="4876800"/>
            <a:ext cx="3435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solidFill>
                  <a:schemeClr val="hlink"/>
                </a:solidFill>
                <a:latin typeface="Times New Roman" pitchFamily="18" charset="0"/>
                <a:ea typeface="隶书" pitchFamily="49" charset="-122"/>
              </a:rPr>
              <a:t>森林的二叉树表示</a:t>
            </a:r>
            <a:endParaRPr kumimoji="1" lang="zh-CN" altLang="en-US"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09" name="Rectangle 33"/>
          <p:cNvSpPr>
            <a:spLocks noGrp="1" noChangeArrowheads="1"/>
          </p:cNvSpPr>
          <p:nvPr>
            <p:ph idx="1"/>
          </p:nvPr>
        </p:nvSpPr>
        <p:spPr>
          <a:xfrm>
            <a:off x="539750" y="657225"/>
            <a:ext cx="8064500" cy="5649913"/>
          </a:xfrm>
        </p:spPr>
        <p:txBody>
          <a:bodyPr/>
          <a:lstStyle/>
          <a:p>
            <a:pPr marL="457200" indent="-457200">
              <a:spcBef>
                <a:spcPct val="5000"/>
              </a:spcBef>
              <a:buClr>
                <a:srgbClr val="800080"/>
              </a:buClr>
              <a:buSzPct val="50000"/>
            </a:pPr>
            <a:r>
              <a:rPr kumimoji="1" lang="zh-CN" altLang="en-US" sz="3000" b="1" u="sng">
                <a:solidFill>
                  <a:schemeClr val="tx2"/>
                </a:solidFill>
                <a:latin typeface="Times New Roman" pitchFamily="18" charset="0"/>
                <a:ea typeface="仿宋_GB2312" pitchFamily="49" charset="-122"/>
              </a:rPr>
              <a:t>性质</a:t>
            </a:r>
            <a:r>
              <a:rPr kumimoji="1" lang="en-US" altLang="zh-CN" sz="3000" b="1" u="sng">
                <a:solidFill>
                  <a:schemeClr val="tx2"/>
                </a:solidFill>
                <a:latin typeface="Times New Roman" pitchFamily="18" charset="0"/>
                <a:ea typeface="仿宋_GB2312" pitchFamily="49" charset="-122"/>
              </a:rPr>
              <a:t>5</a:t>
            </a:r>
            <a:r>
              <a:rPr kumimoji="1" lang="en-US" altLang="zh-CN" sz="3000" b="1">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如将一棵有</a:t>
            </a:r>
            <a:r>
              <a:rPr kumimoji="1" lang="en-US" altLang="zh-CN" sz="3000" b="1" i="1">
                <a:solidFill>
                  <a:srgbClr val="000099"/>
                </a:solidFill>
                <a:latin typeface="Times New Roman" pitchFamily="18" charset="0"/>
                <a:ea typeface="仿宋_GB2312" pitchFamily="49" charset="-122"/>
              </a:rPr>
              <a:t>n</a:t>
            </a:r>
            <a:r>
              <a:rPr kumimoji="1" lang="zh-CN" altLang="en-US" sz="3000" b="1">
                <a:solidFill>
                  <a:srgbClr val="000099"/>
                </a:solidFill>
                <a:latin typeface="Times New Roman" pitchFamily="18" charset="0"/>
                <a:ea typeface="仿宋_GB2312" pitchFamily="49" charset="-122"/>
              </a:rPr>
              <a:t>个结点的完全二叉树自顶向下，同一层自左向右连续给结点编号</a:t>
            </a:r>
            <a:r>
              <a:rPr kumimoji="1" lang="en-US" altLang="zh-CN" sz="3000" b="1">
                <a:solidFill>
                  <a:srgbClr val="000099"/>
                </a:solidFill>
                <a:latin typeface="Times New Roman" pitchFamily="18" charset="0"/>
                <a:ea typeface="仿宋_GB2312" pitchFamily="49" charset="-122"/>
              </a:rPr>
              <a:t>1, 2, …, </a:t>
            </a:r>
            <a:r>
              <a:rPr kumimoji="1" lang="en-US" altLang="zh-CN" sz="3000" b="1" i="1">
                <a:solidFill>
                  <a:srgbClr val="000099"/>
                </a:solidFill>
                <a:latin typeface="Times New Roman" pitchFamily="18" charset="0"/>
                <a:ea typeface="仿宋_GB2312" pitchFamily="49" charset="-122"/>
              </a:rPr>
              <a:t>n</a:t>
            </a:r>
            <a:r>
              <a:rPr kumimoji="1" lang="zh-CN" altLang="en-US" sz="3000" b="1">
                <a:solidFill>
                  <a:srgbClr val="000099"/>
                </a:solidFill>
                <a:latin typeface="Times New Roman" pitchFamily="18" charset="0"/>
                <a:ea typeface="仿宋_GB2312" pitchFamily="49" charset="-122"/>
              </a:rPr>
              <a:t>，则有以下关系：</a:t>
            </a:r>
            <a:r>
              <a:rPr kumimoji="1" lang="zh-CN" altLang="en-US" sz="3000" b="1">
                <a:latin typeface="Times New Roman" pitchFamily="18" charset="0"/>
                <a:ea typeface="仿宋_GB2312" pitchFamily="49" charset="-122"/>
              </a:rPr>
              <a:t> </a:t>
            </a:r>
          </a:p>
          <a:p>
            <a:pPr marL="838200" lvl="1" indent="-381000">
              <a:spcBef>
                <a:spcPct val="5000"/>
              </a:spcBef>
              <a:buClr>
                <a:schemeClr val="tx2"/>
              </a:buClr>
              <a:buSzTx/>
              <a:buFont typeface="Wingdings" pitchFamily="2" charset="2"/>
              <a:buChar char="ü"/>
            </a:pPr>
            <a:r>
              <a:rPr kumimoji="1" lang="zh-CN" altLang="en-US" sz="3000" b="1">
                <a:latin typeface="Times New Roman" pitchFamily="18" charset="0"/>
                <a:ea typeface="仿宋_GB2312" pitchFamily="49" charset="-122"/>
              </a:rPr>
              <a:t>若</a:t>
            </a:r>
            <a:r>
              <a:rPr kumimoji="1" lang="en-US" altLang="zh-CN" sz="3000" b="1" i="1">
                <a:latin typeface="Times New Roman" pitchFamily="18" charset="0"/>
                <a:ea typeface="仿宋_GB2312" pitchFamily="49" charset="-122"/>
              </a:rPr>
              <a:t>i = </a:t>
            </a:r>
            <a:r>
              <a:rPr kumimoji="1" lang="en-US" altLang="zh-CN" sz="3000" b="1">
                <a:latin typeface="Times New Roman" pitchFamily="18" charset="0"/>
                <a:ea typeface="仿宋_GB2312" pitchFamily="49" charset="-122"/>
              </a:rPr>
              <a:t>1, </a:t>
            </a:r>
            <a:r>
              <a:rPr kumimoji="1" lang="zh-CN" altLang="en-US" sz="3000" b="1">
                <a:latin typeface="Times New Roman" pitchFamily="18" charset="0"/>
                <a:ea typeface="仿宋_GB2312" pitchFamily="49" charset="-122"/>
              </a:rPr>
              <a:t>则 </a:t>
            </a:r>
            <a:r>
              <a:rPr kumimoji="1" lang="en-US" altLang="zh-CN" sz="3000" b="1" i="1">
                <a:latin typeface="Times New Roman" pitchFamily="18" charset="0"/>
                <a:ea typeface="仿宋_GB2312" pitchFamily="49" charset="-122"/>
              </a:rPr>
              <a:t>i </a:t>
            </a:r>
            <a:r>
              <a:rPr kumimoji="1" lang="zh-CN" altLang="en-US" sz="3000" b="1">
                <a:latin typeface="Times New Roman" pitchFamily="18" charset="0"/>
                <a:ea typeface="仿宋_GB2312" pitchFamily="49" charset="-122"/>
              </a:rPr>
              <a:t>无双亲</a:t>
            </a:r>
          </a:p>
          <a:p>
            <a:pPr marL="838200" lvl="1" indent="-381000">
              <a:spcBef>
                <a:spcPct val="5000"/>
              </a:spcBef>
              <a:buClr>
                <a:schemeClr val="tx2"/>
              </a:buClr>
              <a:buSzTx/>
              <a:buFont typeface="Wingdings" pitchFamily="2" charset="2"/>
              <a:buChar char="ü"/>
            </a:pPr>
            <a:r>
              <a:rPr kumimoji="1" lang="zh-CN" altLang="en-US" sz="3000" b="1">
                <a:latin typeface="Times New Roman" pitchFamily="18" charset="0"/>
                <a:ea typeface="仿宋_GB2312" pitchFamily="49" charset="-122"/>
              </a:rPr>
              <a:t>若</a:t>
            </a:r>
            <a:r>
              <a:rPr kumimoji="1" lang="en-US" altLang="zh-CN" sz="3000" b="1" i="1">
                <a:latin typeface="Times New Roman" pitchFamily="18" charset="0"/>
                <a:ea typeface="仿宋_GB2312" pitchFamily="49" charset="-122"/>
              </a:rPr>
              <a:t>i </a:t>
            </a:r>
            <a:r>
              <a:rPr kumimoji="1" lang="en-US" altLang="zh-CN" sz="3000" b="1">
                <a:latin typeface="Times New Roman" pitchFamily="18" charset="0"/>
                <a:ea typeface="仿宋_GB2312" pitchFamily="49" charset="-122"/>
              </a:rPr>
              <a:t>&gt; 1, </a:t>
            </a:r>
            <a:r>
              <a:rPr kumimoji="1" lang="zh-CN" altLang="en-US" sz="3000" b="1">
                <a:latin typeface="Times New Roman" pitchFamily="18" charset="0"/>
                <a:ea typeface="仿宋_GB2312" pitchFamily="49" charset="-122"/>
              </a:rPr>
              <a:t>则 </a:t>
            </a:r>
            <a:r>
              <a:rPr kumimoji="1" lang="en-US" altLang="zh-CN" sz="3000" b="1" i="1">
                <a:latin typeface="Times New Roman" pitchFamily="18" charset="0"/>
                <a:ea typeface="仿宋_GB2312" pitchFamily="49" charset="-122"/>
              </a:rPr>
              <a:t>i </a:t>
            </a:r>
            <a:r>
              <a:rPr kumimoji="1" lang="zh-CN" altLang="en-US" sz="3000" b="1">
                <a:latin typeface="Times New Roman" pitchFamily="18" charset="0"/>
                <a:ea typeface="仿宋_GB2312" pitchFamily="49" charset="-122"/>
              </a:rPr>
              <a:t>的双亲为</a:t>
            </a:r>
            <a:r>
              <a:rPr kumimoji="1" lang="zh-CN" altLang="en-US" sz="3000" b="1">
                <a:solidFill>
                  <a:schemeClr val="tx2"/>
                </a:solidFill>
                <a:latin typeface="Times New Roman" pitchFamily="18" charset="0"/>
                <a:ea typeface="仿宋_GB2312" pitchFamily="49" charset="-122"/>
                <a:sym typeface="Symbol" pitchFamily="18" charset="2"/>
              </a:rPr>
              <a:t></a:t>
            </a:r>
            <a:r>
              <a:rPr kumimoji="1" lang="en-US" altLang="zh-CN" sz="3000" b="1" i="1">
                <a:solidFill>
                  <a:schemeClr val="tx2"/>
                </a:solidFill>
                <a:latin typeface="Times New Roman" pitchFamily="18" charset="0"/>
                <a:ea typeface="仿宋_GB2312" pitchFamily="49" charset="-122"/>
              </a:rPr>
              <a:t>i</a:t>
            </a:r>
            <a:r>
              <a:rPr kumimoji="1" lang="zh-CN" altLang="en-US" sz="3000" b="1">
                <a:solidFill>
                  <a:schemeClr val="tx2"/>
                </a:solidFill>
                <a:latin typeface="Times New Roman" pitchFamily="18" charset="0"/>
                <a:ea typeface="仿宋_GB2312" pitchFamily="49" charset="-122"/>
                <a:cs typeface="Arial" charset="0"/>
              </a:rPr>
              <a:t>／</a:t>
            </a:r>
            <a:r>
              <a:rPr kumimoji="1" lang="en-US" altLang="zh-CN" sz="3000" b="1">
                <a:solidFill>
                  <a:schemeClr val="tx2"/>
                </a:solidFill>
                <a:latin typeface="Times New Roman" pitchFamily="18" charset="0"/>
                <a:ea typeface="仿宋_GB2312" pitchFamily="49" charset="-122"/>
              </a:rPr>
              <a:t>2</a:t>
            </a:r>
            <a:r>
              <a:rPr kumimoji="1" lang="en-US" altLang="zh-CN" sz="3000" b="1">
                <a:solidFill>
                  <a:schemeClr val="tx2"/>
                </a:solidFill>
                <a:latin typeface="Times New Roman" pitchFamily="18" charset="0"/>
                <a:ea typeface="仿宋_GB2312" pitchFamily="49" charset="-122"/>
                <a:sym typeface="Symbol" pitchFamily="18" charset="2"/>
              </a:rPr>
              <a:t></a:t>
            </a:r>
            <a:endParaRPr kumimoji="1" lang="en-US" altLang="zh-CN" sz="3000" b="1">
              <a:solidFill>
                <a:schemeClr val="tx2"/>
              </a:solidFill>
              <a:latin typeface="Times New Roman" pitchFamily="18" charset="0"/>
              <a:ea typeface="仿宋_GB2312" pitchFamily="49" charset="-122"/>
            </a:endParaRPr>
          </a:p>
          <a:p>
            <a:pPr marL="838200" lvl="1" indent="-381000">
              <a:spcBef>
                <a:spcPct val="5000"/>
              </a:spcBef>
              <a:buClr>
                <a:schemeClr val="tx2"/>
              </a:buClr>
              <a:buSzTx/>
              <a:buFont typeface="Wingdings" pitchFamily="2" charset="2"/>
              <a:buChar char="ü"/>
            </a:pPr>
            <a:r>
              <a:rPr kumimoji="1" lang="zh-CN" altLang="en-US" sz="3000" b="1">
                <a:latin typeface="Times New Roman" pitchFamily="18" charset="0"/>
                <a:ea typeface="仿宋_GB2312" pitchFamily="49" charset="-122"/>
              </a:rPr>
              <a:t>若</a:t>
            </a:r>
            <a:r>
              <a:rPr kumimoji="1" lang="en-US" altLang="zh-CN" sz="3000" b="1">
                <a:latin typeface="Times New Roman" pitchFamily="18" charset="0"/>
                <a:ea typeface="仿宋_GB2312" pitchFamily="49" charset="-122"/>
              </a:rPr>
              <a:t>2*</a:t>
            </a:r>
            <a:r>
              <a:rPr kumimoji="1" lang="en-US" altLang="zh-CN" sz="3000" b="1" i="1">
                <a:latin typeface="Times New Roman" pitchFamily="18" charset="0"/>
                <a:ea typeface="仿宋_GB2312" pitchFamily="49" charset="-122"/>
              </a:rPr>
              <a:t>i</a:t>
            </a:r>
            <a:r>
              <a:rPr kumimoji="1" lang="en-US" altLang="zh-CN" sz="3000" b="1">
                <a:latin typeface="Times New Roman" pitchFamily="18" charset="0"/>
                <a:ea typeface="仿宋_GB2312" pitchFamily="49" charset="-122"/>
              </a:rPr>
              <a:t> &lt;=</a:t>
            </a:r>
            <a:r>
              <a:rPr kumimoji="1" lang="en-US" altLang="zh-CN" sz="3000" b="1" i="1">
                <a:latin typeface="Times New Roman" pitchFamily="18" charset="0"/>
                <a:ea typeface="仿宋_GB2312" pitchFamily="49" charset="-122"/>
              </a:rPr>
              <a:t> n</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则 </a:t>
            </a:r>
            <a:r>
              <a:rPr kumimoji="1" lang="en-US" altLang="zh-CN" sz="3000" b="1" i="1">
                <a:latin typeface="Times New Roman" pitchFamily="18" charset="0"/>
                <a:ea typeface="仿宋_GB2312" pitchFamily="49" charset="-122"/>
              </a:rPr>
              <a:t>i </a:t>
            </a:r>
            <a:r>
              <a:rPr kumimoji="1" lang="zh-CN" altLang="en-US" sz="3000" b="1">
                <a:latin typeface="Times New Roman" pitchFamily="18" charset="0"/>
                <a:ea typeface="仿宋_GB2312" pitchFamily="49" charset="-122"/>
              </a:rPr>
              <a:t>的左子女为</a:t>
            </a:r>
            <a:r>
              <a:rPr kumimoji="1" lang="zh-CN" altLang="en-US"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2*</a:t>
            </a:r>
            <a:r>
              <a:rPr kumimoji="1" lang="en-US" altLang="zh-CN" sz="3000" b="1" i="1">
                <a:solidFill>
                  <a:schemeClr val="tx2"/>
                </a:solidFill>
                <a:latin typeface="Times New Roman" pitchFamily="18" charset="0"/>
                <a:ea typeface="仿宋_GB2312" pitchFamily="49" charset="-122"/>
              </a:rPr>
              <a:t>i</a:t>
            </a:r>
            <a:r>
              <a:rPr kumimoji="1" lang="zh-CN" altLang="en-US" sz="3000" b="1">
                <a:latin typeface="Times New Roman" pitchFamily="18" charset="0"/>
                <a:ea typeface="仿宋_GB2312" pitchFamily="49" charset="-122"/>
              </a:rPr>
              <a:t>，</a:t>
            </a:r>
          </a:p>
          <a:p>
            <a:pPr marL="838200" lvl="1" indent="-381000">
              <a:spcBef>
                <a:spcPct val="5000"/>
              </a:spcBef>
              <a:buClr>
                <a:schemeClr val="tx2"/>
              </a:buClr>
              <a:buSzTx/>
              <a:buFont typeface="Wingdings" pitchFamily="2" charset="2"/>
              <a:buNone/>
            </a:pPr>
            <a:r>
              <a:rPr kumimoji="1" lang="zh-CN" altLang="en-US" sz="3000" b="1">
                <a:latin typeface="Times New Roman" pitchFamily="18" charset="0"/>
                <a:ea typeface="仿宋_GB2312" pitchFamily="49" charset="-122"/>
              </a:rPr>
              <a:t>	若</a:t>
            </a:r>
            <a:r>
              <a:rPr kumimoji="1" lang="en-US" altLang="zh-CN" sz="3000" b="1">
                <a:latin typeface="Times New Roman" pitchFamily="18" charset="0"/>
                <a:ea typeface="仿宋_GB2312" pitchFamily="49" charset="-122"/>
              </a:rPr>
              <a:t>2*</a:t>
            </a:r>
            <a:r>
              <a:rPr kumimoji="1" lang="en-US" altLang="zh-CN" sz="3000" b="1" i="1">
                <a:latin typeface="Times New Roman" pitchFamily="18" charset="0"/>
                <a:ea typeface="仿宋_GB2312" pitchFamily="49" charset="-122"/>
              </a:rPr>
              <a:t>i</a:t>
            </a:r>
            <a:r>
              <a:rPr kumimoji="1" lang="en-US" altLang="zh-CN" sz="3000" b="1">
                <a:latin typeface="Times New Roman" pitchFamily="18" charset="0"/>
                <a:ea typeface="仿宋_GB2312" pitchFamily="49" charset="-122"/>
              </a:rPr>
              <a:t>+1 &lt;= </a:t>
            </a:r>
            <a:r>
              <a:rPr kumimoji="1" lang="en-US" altLang="zh-CN" sz="3000" b="1" i="1">
                <a:latin typeface="Times New Roman" pitchFamily="18" charset="0"/>
                <a:ea typeface="仿宋_GB2312" pitchFamily="49" charset="-122"/>
              </a:rPr>
              <a:t>n</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则 </a:t>
            </a:r>
            <a:r>
              <a:rPr kumimoji="1" lang="en-US" altLang="zh-CN" sz="3000" b="1" i="1">
                <a:latin typeface="Times New Roman" pitchFamily="18" charset="0"/>
                <a:ea typeface="仿宋_GB2312" pitchFamily="49" charset="-122"/>
              </a:rPr>
              <a:t>i </a:t>
            </a:r>
            <a:r>
              <a:rPr kumimoji="1" lang="zh-CN" altLang="en-US" sz="3000" b="1">
                <a:latin typeface="Times New Roman" pitchFamily="18" charset="0"/>
                <a:ea typeface="仿宋_GB2312" pitchFamily="49" charset="-122"/>
              </a:rPr>
              <a:t>的右子女为</a:t>
            </a:r>
            <a:r>
              <a:rPr kumimoji="1" lang="en-US" altLang="zh-CN" sz="3000" b="1">
                <a:solidFill>
                  <a:schemeClr val="tx2"/>
                </a:solidFill>
                <a:latin typeface="Times New Roman" pitchFamily="18" charset="0"/>
                <a:ea typeface="仿宋_GB2312" pitchFamily="49" charset="-122"/>
              </a:rPr>
              <a:t>2*</a:t>
            </a:r>
            <a:r>
              <a:rPr kumimoji="1" lang="en-US" altLang="zh-CN" sz="3000" b="1" i="1">
                <a:solidFill>
                  <a:schemeClr val="tx2"/>
                </a:solidFill>
                <a:latin typeface="Times New Roman" pitchFamily="18" charset="0"/>
                <a:ea typeface="仿宋_GB2312" pitchFamily="49" charset="-122"/>
              </a:rPr>
              <a:t>i</a:t>
            </a:r>
            <a:r>
              <a:rPr kumimoji="1" lang="en-US" altLang="zh-CN" sz="3000" b="1">
                <a:solidFill>
                  <a:schemeClr val="tx2"/>
                </a:solidFill>
                <a:latin typeface="Times New Roman" pitchFamily="18" charset="0"/>
                <a:ea typeface="仿宋_GB2312" pitchFamily="49" charset="-122"/>
              </a:rPr>
              <a:t>+1</a:t>
            </a:r>
          </a:p>
          <a:p>
            <a:pPr marL="838200" lvl="1" indent="-381000">
              <a:spcBef>
                <a:spcPct val="5000"/>
              </a:spcBef>
              <a:buClr>
                <a:schemeClr val="tx2"/>
              </a:buClr>
              <a:buSzTx/>
              <a:buFont typeface="Wingdings" pitchFamily="2" charset="2"/>
              <a:buChar char="ü"/>
            </a:pPr>
            <a:r>
              <a:rPr kumimoji="1" lang="zh-CN" altLang="en-US" sz="3000" b="1">
                <a:latin typeface="Times New Roman" pitchFamily="18" charset="0"/>
                <a:ea typeface="仿宋_GB2312" pitchFamily="49" charset="-122"/>
              </a:rPr>
              <a:t>若 </a:t>
            </a:r>
            <a:r>
              <a:rPr kumimoji="1" lang="en-US" altLang="zh-CN" sz="3000" b="1" i="1">
                <a:latin typeface="Times New Roman" pitchFamily="18" charset="0"/>
                <a:ea typeface="仿宋_GB2312" pitchFamily="49" charset="-122"/>
              </a:rPr>
              <a:t>i </a:t>
            </a:r>
            <a:r>
              <a:rPr kumimoji="1" lang="zh-CN" altLang="en-US" sz="3000" b="1">
                <a:latin typeface="Times New Roman" pitchFamily="18" charset="0"/>
                <a:ea typeface="仿宋_GB2312" pitchFamily="49" charset="-122"/>
              </a:rPr>
              <a:t>为奇数</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且</a:t>
            </a:r>
            <a:r>
              <a:rPr kumimoji="1" lang="en-US" altLang="zh-CN" sz="3000" b="1" i="1">
                <a:latin typeface="Times New Roman" pitchFamily="18" charset="0"/>
                <a:ea typeface="仿宋_GB2312" pitchFamily="49" charset="-122"/>
              </a:rPr>
              <a:t>i</a:t>
            </a:r>
            <a:r>
              <a:rPr kumimoji="1" lang="en-US" altLang="zh-CN" sz="3000" b="1">
                <a:latin typeface="Times New Roman" pitchFamily="18" charset="0"/>
                <a:ea typeface="仿宋_GB2312" pitchFamily="49" charset="-122"/>
              </a:rPr>
              <a:t> != 1, </a:t>
            </a:r>
          </a:p>
          <a:p>
            <a:pPr marL="838200" lvl="1" indent="-381000">
              <a:spcBef>
                <a:spcPct val="5000"/>
              </a:spcBef>
              <a:buClr>
                <a:schemeClr val="tx2"/>
              </a:buClr>
              <a:buSzTx/>
              <a:buFont typeface="Wingdings" pitchFamily="2" charset="2"/>
              <a:buNone/>
            </a:pP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则其左兄弟为</a:t>
            </a:r>
            <a:r>
              <a:rPr kumimoji="1" lang="en-US" altLang="zh-CN" sz="3000" b="1" i="1">
                <a:solidFill>
                  <a:schemeClr val="tx2"/>
                </a:solidFill>
                <a:latin typeface="Times New Roman" pitchFamily="18" charset="0"/>
                <a:ea typeface="仿宋_GB2312" pitchFamily="49" charset="-122"/>
              </a:rPr>
              <a:t>i</a:t>
            </a:r>
            <a:r>
              <a:rPr kumimoji="1" lang="en-US" altLang="zh-CN" sz="3000" b="1">
                <a:solidFill>
                  <a:schemeClr val="tx2"/>
                </a:solidFill>
                <a:latin typeface="Courier New" pitchFamily="49" charset="0"/>
                <a:ea typeface="仿宋_GB2312" pitchFamily="49" charset="-122"/>
              </a:rPr>
              <a:t>-</a:t>
            </a:r>
            <a:r>
              <a:rPr kumimoji="1" lang="en-US" altLang="zh-CN" sz="3000" b="1">
                <a:solidFill>
                  <a:schemeClr val="tx2"/>
                </a:solidFill>
                <a:latin typeface="Times New Roman" pitchFamily="18" charset="0"/>
                <a:ea typeface="仿宋_GB2312" pitchFamily="49" charset="-122"/>
              </a:rPr>
              <a:t>1</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若</a:t>
            </a:r>
          </a:p>
          <a:p>
            <a:pPr marL="838200" lvl="1" indent="-381000">
              <a:spcBef>
                <a:spcPct val="5000"/>
              </a:spcBef>
              <a:buClr>
                <a:schemeClr val="tx2"/>
              </a:buClr>
              <a:buSzTx/>
              <a:buFont typeface="Wingdings" pitchFamily="2" charset="2"/>
              <a:buChar char="ü"/>
            </a:pPr>
            <a:r>
              <a:rPr kumimoji="1" lang="zh-CN" altLang="en-US" sz="3000" b="1">
                <a:latin typeface="Times New Roman" pitchFamily="18" charset="0"/>
                <a:ea typeface="仿宋_GB2312" pitchFamily="49" charset="-122"/>
              </a:rPr>
              <a:t>若</a:t>
            </a:r>
            <a:r>
              <a:rPr kumimoji="1" lang="zh-CN" altLang="en-US" sz="3000" b="1" i="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i </a:t>
            </a:r>
            <a:r>
              <a:rPr kumimoji="1" lang="zh-CN" altLang="en-US" sz="3000" b="1">
                <a:latin typeface="Times New Roman" pitchFamily="18" charset="0"/>
                <a:ea typeface="仿宋_GB2312" pitchFamily="49" charset="-122"/>
              </a:rPr>
              <a:t>为偶数</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且</a:t>
            </a:r>
            <a:r>
              <a:rPr kumimoji="1" lang="en-US" altLang="zh-CN" sz="3000" b="1" i="1">
                <a:latin typeface="Times New Roman" pitchFamily="18" charset="0"/>
                <a:ea typeface="仿宋_GB2312" pitchFamily="49" charset="-122"/>
              </a:rPr>
              <a:t>i</a:t>
            </a:r>
            <a:r>
              <a:rPr kumimoji="1" lang="en-US" altLang="zh-CN" sz="3000" b="1">
                <a:latin typeface="Times New Roman" pitchFamily="18" charset="0"/>
                <a:ea typeface="仿宋_GB2312" pitchFamily="49" charset="-122"/>
              </a:rPr>
              <a:t> != </a:t>
            </a:r>
            <a:r>
              <a:rPr kumimoji="1" lang="en-US" altLang="zh-CN" sz="3000" b="1" i="1">
                <a:latin typeface="Times New Roman" pitchFamily="18" charset="0"/>
                <a:ea typeface="仿宋_GB2312" pitchFamily="49" charset="-122"/>
              </a:rPr>
              <a:t>n</a:t>
            </a:r>
            <a:r>
              <a:rPr kumimoji="1" lang="en-US" altLang="zh-CN" sz="3000" b="1">
                <a:latin typeface="Times New Roman" pitchFamily="18" charset="0"/>
                <a:ea typeface="仿宋_GB2312" pitchFamily="49" charset="-122"/>
              </a:rPr>
              <a:t>, </a:t>
            </a:r>
          </a:p>
          <a:p>
            <a:pPr marL="838200" lvl="1" indent="-381000">
              <a:spcBef>
                <a:spcPct val="5000"/>
              </a:spcBef>
              <a:buClr>
                <a:schemeClr val="tx2"/>
              </a:buClr>
              <a:buSzTx/>
              <a:buFont typeface="Wingdings" pitchFamily="2" charset="2"/>
              <a:buNone/>
            </a:pP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则其右兄弟为</a:t>
            </a:r>
            <a:r>
              <a:rPr kumimoji="1" lang="en-US" altLang="zh-CN" sz="3000" b="1" i="1">
                <a:solidFill>
                  <a:schemeClr val="tx2"/>
                </a:solidFill>
                <a:latin typeface="Times New Roman" pitchFamily="18" charset="0"/>
                <a:ea typeface="仿宋_GB2312" pitchFamily="49" charset="-122"/>
              </a:rPr>
              <a:t>i</a:t>
            </a:r>
            <a:r>
              <a:rPr kumimoji="1" lang="en-US" altLang="zh-CN" sz="3000" b="1">
                <a:solidFill>
                  <a:schemeClr val="tx2"/>
                </a:solidFill>
                <a:latin typeface="Times New Roman" pitchFamily="18" charset="0"/>
                <a:ea typeface="仿宋_GB2312" pitchFamily="49" charset="-122"/>
              </a:rPr>
              <a:t>+1</a:t>
            </a:r>
            <a:endParaRPr lang="en-US" altLang="zh-CN" sz="3000">
              <a:solidFill>
                <a:schemeClr val="tx2"/>
              </a:solidFill>
              <a:latin typeface="Times New Roman" pitchFamily="18" charset="0"/>
              <a:ea typeface="仿宋_GB2312" pitchFamily="49" charset="-122"/>
            </a:endParaRPr>
          </a:p>
        </p:txBody>
      </p:sp>
      <p:sp>
        <p:nvSpPr>
          <p:cNvPr id="34" name="灯片编号占位符 4"/>
          <p:cNvSpPr>
            <a:spLocks noGrp="1"/>
          </p:cNvSpPr>
          <p:nvPr>
            <p:ph type="sldNum" sz="quarter" idx="12"/>
          </p:nvPr>
        </p:nvSpPr>
        <p:spPr/>
        <p:txBody>
          <a:bodyPr/>
          <a:lstStyle/>
          <a:p>
            <a:fld id="{332A1AD4-B90C-44D4-82B4-06FB60728850}" type="slidenum">
              <a:rPr lang="en-US" altLang="zh-CN"/>
              <a:pPr/>
              <a:t>13</a:t>
            </a:fld>
            <a:endParaRPr lang="en-US" altLang="zh-CN"/>
          </a:p>
        </p:txBody>
      </p:sp>
      <p:grpSp>
        <p:nvGrpSpPr>
          <p:cNvPr id="127010" name="Group 34"/>
          <p:cNvGrpSpPr>
            <a:grpSpLocks/>
          </p:cNvGrpSpPr>
          <p:nvPr/>
        </p:nvGrpSpPr>
        <p:grpSpPr bwMode="auto">
          <a:xfrm>
            <a:off x="5076825" y="3962400"/>
            <a:ext cx="3352800" cy="2271713"/>
            <a:chOff x="3120" y="2496"/>
            <a:chExt cx="2112" cy="1431"/>
          </a:xfrm>
        </p:grpSpPr>
        <p:sp>
          <p:nvSpPr>
            <p:cNvPr id="126979" name="Line 3"/>
            <p:cNvSpPr>
              <a:spLocks noChangeShapeType="1"/>
            </p:cNvSpPr>
            <p:nvPr/>
          </p:nvSpPr>
          <p:spPr bwMode="auto">
            <a:xfrm>
              <a:off x="4896" y="3072"/>
              <a:ext cx="192"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0" name="Line 4"/>
            <p:cNvSpPr>
              <a:spLocks noChangeShapeType="1"/>
            </p:cNvSpPr>
            <p:nvPr/>
          </p:nvSpPr>
          <p:spPr bwMode="auto">
            <a:xfrm flipH="1">
              <a:off x="4608" y="3024"/>
              <a:ext cx="24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1" name="Line 5"/>
            <p:cNvSpPr>
              <a:spLocks noChangeShapeType="1"/>
            </p:cNvSpPr>
            <p:nvPr/>
          </p:nvSpPr>
          <p:spPr bwMode="auto">
            <a:xfrm>
              <a:off x="3744" y="3024"/>
              <a:ext cx="192"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2" name="Line 6"/>
            <p:cNvSpPr>
              <a:spLocks noChangeShapeType="1"/>
            </p:cNvSpPr>
            <p:nvPr/>
          </p:nvSpPr>
          <p:spPr bwMode="auto">
            <a:xfrm flipH="1">
              <a:off x="3408" y="3072"/>
              <a:ext cx="24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3" name="Line 7"/>
            <p:cNvSpPr>
              <a:spLocks noChangeShapeType="1"/>
            </p:cNvSpPr>
            <p:nvPr/>
          </p:nvSpPr>
          <p:spPr bwMode="auto">
            <a:xfrm>
              <a:off x="4368" y="2688"/>
              <a:ext cx="48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4" name="Line 8"/>
            <p:cNvSpPr>
              <a:spLocks noChangeShapeType="1"/>
            </p:cNvSpPr>
            <p:nvPr/>
          </p:nvSpPr>
          <p:spPr bwMode="auto">
            <a:xfrm flipH="1">
              <a:off x="3744" y="2688"/>
              <a:ext cx="48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5" name="Oval 9"/>
            <p:cNvSpPr>
              <a:spLocks noChangeArrowheads="1"/>
            </p:cNvSpPr>
            <p:nvPr/>
          </p:nvSpPr>
          <p:spPr bwMode="auto">
            <a:xfrm>
              <a:off x="4176" y="2544"/>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6" name="Line 10"/>
            <p:cNvSpPr>
              <a:spLocks noChangeShapeType="1"/>
            </p:cNvSpPr>
            <p:nvPr/>
          </p:nvSpPr>
          <p:spPr bwMode="auto">
            <a:xfrm flipH="1">
              <a:off x="3792" y="3408"/>
              <a:ext cx="144"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7" name="Line 11"/>
            <p:cNvSpPr>
              <a:spLocks noChangeShapeType="1"/>
            </p:cNvSpPr>
            <p:nvPr/>
          </p:nvSpPr>
          <p:spPr bwMode="auto">
            <a:xfrm>
              <a:off x="3456" y="3456"/>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8" name="Line 12"/>
            <p:cNvSpPr>
              <a:spLocks noChangeShapeType="1"/>
            </p:cNvSpPr>
            <p:nvPr/>
          </p:nvSpPr>
          <p:spPr bwMode="auto">
            <a:xfrm flipH="1">
              <a:off x="3243" y="3408"/>
              <a:ext cx="165"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9" name="Oval 13"/>
            <p:cNvSpPr>
              <a:spLocks noChangeArrowheads="1"/>
            </p:cNvSpPr>
            <p:nvPr/>
          </p:nvSpPr>
          <p:spPr bwMode="auto">
            <a:xfrm>
              <a:off x="3120" y="3648"/>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90" name="Oval 14"/>
            <p:cNvSpPr>
              <a:spLocks noChangeArrowheads="1"/>
            </p:cNvSpPr>
            <p:nvPr/>
          </p:nvSpPr>
          <p:spPr bwMode="auto">
            <a:xfrm>
              <a:off x="3408" y="3648"/>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91" name="Oval 15"/>
            <p:cNvSpPr>
              <a:spLocks noChangeArrowheads="1"/>
            </p:cNvSpPr>
            <p:nvPr/>
          </p:nvSpPr>
          <p:spPr bwMode="auto">
            <a:xfrm>
              <a:off x="3696" y="3648"/>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92" name="Oval 16"/>
            <p:cNvSpPr>
              <a:spLocks noChangeArrowheads="1"/>
            </p:cNvSpPr>
            <p:nvPr/>
          </p:nvSpPr>
          <p:spPr bwMode="auto">
            <a:xfrm>
              <a:off x="3312" y="3264"/>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93" name="Oval 17"/>
            <p:cNvSpPr>
              <a:spLocks noChangeArrowheads="1"/>
            </p:cNvSpPr>
            <p:nvPr/>
          </p:nvSpPr>
          <p:spPr bwMode="auto">
            <a:xfrm>
              <a:off x="3840" y="3264"/>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94" name="Oval 18"/>
            <p:cNvSpPr>
              <a:spLocks noChangeArrowheads="1"/>
            </p:cNvSpPr>
            <p:nvPr/>
          </p:nvSpPr>
          <p:spPr bwMode="auto">
            <a:xfrm>
              <a:off x="4464" y="3264"/>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95" name="Oval 19"/>
            <p:cNvSpPr>
              <a:spLocks noChangeArrowheads="1"/>
            </p:cNvSpPr>
            <p:nvPr/>
          </p:nvSpPr>
          <p:spPr bwMode="auto">
            <a:xfrm>
              <a:off x="4992" y="3264"/>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96" name="Oval 20"/>
            <p:cNvSpPr>
              <a:spLocks noChangeArrowheads="1"/>
            </p:cNvSpPr>
            <p:nvPr/>
          </p:nvSpPr>
          <p:spPr bwMode="auto">
            <a:xfrm>
              <a:off x="3600" y="2880"/>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97" name="Oval 21"/>
            <p:cNvSpPr>
              <a:spLocks noChangeArrowheads="1"/>
            </p:cNvSpPr>
            <p:nvPr/>
          </p:nvSpPr>
          <p:spPr bwMode="auto">
            <a:xfrm>
              <a:off x="4752" y="2880"/>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98" name="Text Box 22"/>
            <p:cNvSpPr txBox="1">
              <a:spLocks noChangeArrowheads="1"/>
            </p:cNvSpPr>
            <p:nvPr/>
          </p:nvSpPr>
          <p:spPr bwMode="auto">
            <a:xfrm>
              <a:off x="4176" y="249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1</a:t>
              </a:r>
              <a:endParaRPr kumimoji="1" lang="en-US" altLang="zh-CN" sz="2400">
                <a:latin typeface="Times New Roman" pitchFamily="18" charset="0"/>
              </a:endParaRPr>
            </a:p>
          </p:txBody>
        </p:sp>
        <p:sp>
          <p:nvSpPr>
            <p:cNvPr id="126999" name="Text Box 23"/>
            <p:cNvSpPr txBox="1">
              <a:spLocks noChangeArrowheads="1"/>
            </p:cNvSpPr>
            <p:nvPr/>
          </p:nvSpPr>
          <p:spPr bwMode="auto">
            <a:xfrm>
              <a:off x="3600" y="283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2</a:t>
              </a:r>
              <a:endParaRPr kumimoji="1" lang="en-US" altLang="zh-CN" sz="2400">
                <a:latin typeface="Times New Roman" pitchFamily="18" charset="0"/>
              </a:endParaRPr>
            </a:p>
          </p:txBody>
        </p:sp>
        <p:sp>
          <p:nvSpPr>
            <p:cNvPr id="127000" name="Text Box 24"/>
            <p:cNvSpPr txBox="1">
              <a:spLocks noChangeArrowheads="1"/>
            </p:cNvSpPr>
            <p:nvPr/>
          </p:nvSpPr>
          <p:spPr bwMode="auto">
            <a:xfrm>
              <a:off x="4752" y="283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3</a:t>
              </a:r>
              <a:endParaRPr kumimoji="1" lang="en-US" altLang="zh-CN" sz="2400">
                <a:latin typeface="Times New Roman" pitchFamily="18" charset="0"/>
              </a:endParaRPr>
            </a:p>
          </p:txBody>
        </p:sp>
        <p:sp>
          <p:nvSpPr>
            <p:cNvPr id="127001" name="Text Box 25"/>
            <p:cNvSpPr txBox="1">
              <a:spLocks noChangeArrowheads="1"/>
            </p:cNvSpPr>
            <p:nvPr/>
          </p:nvSpPr>
          <p:spPr bwMode="auto">
            <a:xfrm>
              <a:off x="3312" y="321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4</a:t>
              </a:r>
              <a:endParaRPr kumimoji="1" lang="en-US" altLang="zh-CN" sz="2400">
                <a:latin typeface="Times New Roman" pitchFamily="18" charset="0"/>
              </a:endParaRPr>
            </a:p>
          </p:txBody>
        </p:sp>
        <p:sp>
          <p:nvSpPr>
            <p:cNvPr id="127002" name="Text Box 26"/>
            <p:cNvSpPr txBox="1">
              <a:spLocks noChangeArrowheads="1"/>
            </p:cNvSpPr>
            <p:nvPr/>
          </p:nvSpPr>
          <p:spPr bwMode="auto">
            <a:xfrm>
              <a:off x="3120" y="360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8</a:t>
              </a:r>
              <a:endParaRPr kumimoji="1" lang="en-US" altLang="zh-CN" sz="2400">
                <a:latin typeface="Times New Roman" pitchFamily="18" charset="0"/>
              </a:endParaRPr>
            </a:p>
          </p:txBody>
        </p:sp>
        <p:sp>
          <p:nvSpPr>
            <p:cNvPr id="127003" name="Text Box 27"/>
            <p:cNvSpPr txBox="1">
              <a:spLocks noChangeArrowheads="1"/>
            </p:cNvSpPr>
            <p:nvPr/>
          </p:nvSpPr>
          <p:spPr bwMode="auto">
            <a:xfrm>
              <a:off x="3840" y="321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5</a:t>
              </a:r>
              <a:endParaRPr kumimoji="1" lang="en-US" altLang="zh-CN" sz="2400">
                <a:latin typeface="Times New Roman" pitchFamily="18" charset="0"/>
              </a:endParaRPr>
            </a:p>
          </p:txBody>
        </p:sp>
        <p:sp>
          <p:nvSpPr>
            <p:cNvPr id="127004" name="Text Box 28"/>
            <p:cNvSpPr txBox="1">
              <a:spLocks noChangeArrowheads="1"/>
            </p:cNvSpPr>
            <p:nvPr/>
          </p:nvSpPr>
          <p:spPr bwMode="auto">
            <a:xfrm>
              <a:off x="4464" y="321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6</a:t>
              </a:r>
              <a:endParaRPr kumimoji="1" lang="en-US" altLang="zh-CN" sz="2400">
                <a:latin typeface="Times New Roman" pitchFamily="18" charset="0"/>
              </a:endParaRPr>
            </a:p>
          </p:txBody>
        </p:sp>
        <p:sp>
          <p:nvSpPr>
            <p:cNvPr id="127005" name="Text Box 29"/>
            <p:cNvSpPr txBox="1">
              <a:spLocks noChangeArrowheads="1"/>
            </p:cNvSpPr>
            <p:nvPr/>
          </p:nvSpPr>
          <p:spPr bwMode="auto">
            <a:xfrm>
              <a:off x="4992" y="321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7</a:t>
              </a:r>
              <a:endParaRPr kumimoji="1" lang="en-US" altLang="zh-CN" sz="2400">
                <a:latin typeface="Times New Roman" pitchFamily="18" charset="0"/>
              </a:endParaRPr>
            </a:p>
          </p:txBody>
        </p:sp>
        <p:sp>
          <p:nvSpPr>
            <p:cNvPr id="127006" name="Text Box 30"/>
            <p:cNvSpPr txBox="1">
              <a:spLocks noChangeArrowheads="1"/>
            </p:cNvSpPr>
            <p:nvPr/>
          </p:nvSpPr>
          <p:spPr bwMode="auto">
            <a:xfrm>
              <a:off x="3408" y="360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9</a:t>
              </a:r>
              <a:endParaRPr kumimoji="1" lang="en-US" altLang="zh-CN" sz="2400">
                <a:latin typeface="Times New Roman" pitchFamily="18" charset="0"/>
              </a:endParaRPr>
            </a:p>
          </p:txBody>
        </p:sp>
        <p:sp>
          <p:nvSpPr>
            <p:cNvPr id="127007" name="Text Box 31"/>
            <p:cNvSpPr txBox="1">
              <a:spLocks noChangeArrowheads="1"/>
            </p:cNvSpPr>
            <p:nvPr/>
          </p:nvSpPr>
          <p:spPr bwMode="auto">
            <a:xfrm>
              <a:off x="3656" y="3619"/>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chemeClr val="bg1"/>
                  </a:solidFill>
                  <a:latin typeface="Times New Roman" pitchFamily="18" charset="0"/>
                </a:rPr>
                <a:t>10</a:t>
              </a:r>
              <a:endParaRPr kumimoji="1" lang="en-US" altLang="zh-CN" sz="2400">
                <a:latin typeface="Times New Roman" pitchFamily="18" charset="0"/>
              </a:endParaRPr>
            </a:p>
          </p:txBody>
        </p:sp>
      </p:grpSp>
    </p:spTree>
    <p:extLst>
      <p:ext uri="{BB962C8B-B14F-4D97-AF65-F5344CB8AC3E}">
        <p14:creationId xmlns:p14="http://schemas.microsoft.com/office/powerpoint/2010/main" val="33410419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title"/>
          </p:nvPr>
        </p:nvSpPr>
        <p:spPr>
          <a:xfrm>
            <a:off x="358775" y="512763"/>
            <a:ext cx="8229600" cy="755650"/>
          </a:xfrm>
        </p:spPr>
        <p:txBody>
          <a:bodyPr/>
          <a:lstStyle/>
          <a:p>
            <a:pPr algn="ctr"/>
            <a:r>
              <a:rPr kumimoji="1" lang="zh-CN" altLang="en-US" sz="4000" b="1">
                <a:solidFill>
                  <a:schemeClr val="tx2"/>
                </a:solidFill>
                <a:ea typeface="华文新魏" pitchFamily="2" charset="-122"/>
              </a:rPr>
              <a:t>森林转化成二叉树的规则</a:t>
            </a:r>
          </a:p>
        </p:txBody>
      </p:sp>
      <p:sp>
        <p:nvSpPr>
          <p:cNvPr id="263172" name="Rectangle 4"/>
          <p:cNvSpPr>
            <a:spLocks noGrp="1" noChangeArrowheads="1"/>
          </p:cNvSpPr>
          <p:nvPr>
            <p:ph idx="1"/>
          </p:nvPr>
        </p:nvSpPr>
        <p:spPr>
          <a:xfrm>
            <a:off x="590550" y="1341438"/>
            <a:ext cx="7869238" cy="5003800"/>
          </a:xfrm>
        </p:spPr>
        <p:txBody>
          <a:bodyPr/>
          <a:lstStyle/>
          <a:p>
            <a:pPr marL="533400" indent="-533400">
              <a:lnSpc>
                <a:spcPct val="115000"/>
              </a:lnSpc>
              <a:buClr>
                <a:schemeClr val="tx2"/>
              </a:buClr>
              <a:buSzTx/>
              <a:buFont typeface="Wingdings" pitchFamily="2" charset="2"/>
              <a:buChar char=""/>
            </a:pPr>
            <a:r>
              <a:rPr kumimoji="1" lang="zh-CN" altLang="en-US" sz="3000" b="1">
                <a:latin typeface="Times New Roman" pitchFamily="18" charset="0"/>
                <a:ea typeface="仿宋_GB2312" pitchFamily="49" charset="-122"/>
              </a:rPr>
              <a:t>若 </a:t>
            </a:r>
            <a:r>
              <a:rPr kumimoji="1" lang="en-US" altLang="zh-CN" sz="3000" b="1" i="1">
                <a:latin typeface="Times New Roman" pitchFamily="18" charset="0"/>
                <a:ea typeface="仿宋_GB2312" pitchFamily="49" charset="-122"/>
              </a:rPr>
              <a:t>F</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为空，即 </a:t>
            </a:r>
            <a:r>
              <a:rPr kumimoji="1" lang="en-US" altLang="zh-CN" sz="3000" b="1" i="1">
                <a:latin typeface="Times New Roman" pitchFamily="18" charset="0"/>
                <a:ea typeface="仿宋_GB2312" pitchFamily="49" charset="-122"/>
              </a:rPr>
              <a:t>n</a:t>
            </a:r>
            <a:r>
              <a:rPr kumimoji="1" lang="en-US" altLang="zh-CN" sz="3000" b="1">
                <a:latin typeface="Times New Roman" pitchFamily="18" charset="0"/>
                <a:ea typeface="仿宋_GB2312" pitchFamily="49" charset="-122"/>
              </a:rPr>
              <a:t> = 0</a:t>
            </a:r>
            <a:r>
              <a:rPr kumimoji="1" lang="zh-CN" altLang="en-US" sz="3000" b="1">
                <a:latin typeface="Times New Roman" pitchFamily="18" charset="0"/>
                <a:ea typeface="仿宋_GB2312" pitchFamily="49" charset="-122"/>
              </a:rPr>
              <a:t>，则对应的二叉树 </a:t>
            </a:r>
            <a:r>
              <a:rPr kumimoji="1" lang="en-US" altLang="zh-CN" sz="3000" b="1" i="1">
                <a:latin typeface="Times New Roman" pitchFamily="18" charset="0"/>
                <a:ea typeface="仿宋_GB2312" pitchFamily="49" charset="-122"/>
              </a:rPr>
              <a:t>B</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为空树。</a:t>
            </a:r>
          </a:p>
          <a:p>
            <a:pPr marL="533400" indent="-533400">
              <a:lnSpc>
                <a:spcPct val="115000"/>
              </a:lnSpc>
              <a:buClr>
                <a:schemeClr val="tx2"/>
              </a:buClr>
              <a:buSzTx/>
              <a:buFont typeface="Wingdings" pitchFamily="2" charset="2"/>
              <a:buChar char=""/>
            </a:pPr>
            <a:r>
              <a:rPr kumimoji="1" lang="zh-CN" altLang="en-US" sz="3000" b="1">
                <a:latin typeface="Times New Roman" pitchFamily="18" charset="0"/>
                <a:ea typeface="仿宋_GB2312" pitchFamily="49" charset="-122"/>
              </a:rPr>
              <a:t>若 </a:t>
            </a:r>
            <a:r>
              <a:rPr kumimoji="1" lang="en-US" altLang="zh-CN" sz="3000" b="1" i="1">
                <a:latin typeface="Times New Roman" pitchFamily="18" charset="0"/>
                <a:ea typeface="仿宋_GB2312" pitchFamily="49" charset="-122"/>
              </a:rPr>
              <a:t>F </a:t>
            </a:r>
            <a:r>
              <a:rPr kumimoji="1" lang="zh-CN" altLang="en-US" sz="3000" b="1">
                <a:latin typeface="Times New Roman" pitchFamily="18" charset="0"/>
                <a:ea typeface="仿宋_GB2312" pitchFamily="49" charset="-122"/>
              </a:rPr>
              <a:t>不空，则</a:t>
            </a:r>
          </a:p>
          <a:p>
            <a:pPr marL="914400" lvl="1" indent="-457200">
              <a:lnSpc>
                <a:spcPct val="115000"/>
              </a:lnSpc>
              <a:buClr>
                <a:schemeClr val="tx2"/>
              </a:buClr>
              <a:buSzTx/>
              <a:buFont typeface="Wingdings" pitchFamily="2" charset="2"/>
              <a:buChar char="ü"/>
            </a:pPr>
            <a:r>
              <a:rPr kumimoji="1" lang="zh-CN" altLang="en-US" sz="3000" b="1">
                <a:latin typeface="Times New Roman" pitchFamily="18" charset="0"/>
                <a:ea typeface="仿宋_GB2312" pitchFamily="49" charset="-122"/>
              </a:rPr>
              <a:t>二叉树 </a:t>
            </a:r>
            <a:r>
              <a:rPr kumimoji="1" lang="en-US" altLang="zh-CN" sz="3000" b="1" i="1">
                <a:latin typeface="Times New Roman" pitchFamily="18" charset="0"/>
                <a:ea typeface="仿宋_GB2312" pitchFamily="49" charset="-122"/>
              </a:rPr>
              <a:t>B </a:t>
            </a:r>
            <a:r>
              <a:rPr kumimoji="1" lang="zh-CN" altLang="en-US" sz="3000" b="1">
                <a:latin typeface="Times New Roman" pitchFamily="18" charset="0"/>
                <a:ea typeface="仿宋_GB2312" pitchFamily="49" charset="-122"/>
              </a:rPr>
              <a:t>的根是 </a:t>
            </a:r>
            <a:r>
              <a:rPr kumimoji="1" lang="en-US" altLang="zh-CN" sz="3000" b="1" i="1">
                <a:latin typeface="Times New Roman" pitchFamily="18" charset="0"/>
                <a:ea typeface="仿宋_GB2312" pitchFamily="49" charset="-122"/>
              </a:rPr>
              <a:t>F </a:t>
            </a:r>
            <a:r>
              <a:rPr kumimoji="1" lang="zh-CN" altLang="en-US" sz="3000" b="1">
                <a:latin typeface="Times New Roman" pitchFamily="18" charset="0"/>
                <a:ea typeface="仿宋_GB2312" pitchFamily="49" charset="-122"/>
              </a:rPr>
              <a:t>第一棵树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的根；</a:t>
            </a:r>
          </a:p>
          <a:p>
            <a:pPr marL="914400" lvl="1" indent="-457200">
              <a:lnSpc>
                <a:spcPct val="115000"/>
              </a:lnSpc>
              <a:buClr>
                <a:schemeClr val="tx2"/>
              </a:buClr>
              <a:buSzTx/>
              <a:buFont typeface="Wingdings" pitchFamily="2" charset="2"/>
              <a:buChar char="ü"/>
            </a:pPr>
            <a:r>
              <a:rPr kumimoji="1" lang="zh-CN" altLang="en-US" sz="3000" b="1">
                <a:latin typeface="Times New Roman" pitchFamily="18" charset="0"/>
                <a:ea typeface="仿宋_GB2312" pitchFamily="49" charset="-122"/>
              </a:rPr>
              <a:t>其左子树为</a:t>
            </a:r>
            <a:r>
              <a:rPr kumimoji="1" lang="en-US" altLang="zh-CN" sz="3000" b="1" i="1">
                <a:latin typeface="Times New Roman" pitchFamily="18" charset="0"/>
                <a:ea typeface="仿宋_GB2312" pitchFamily="49" charset="-122"/>
              </a:rPr>
              <a:t>B</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11</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12</a:t>
            </a:r>
            <a:r>
              <a:rPr kumimoji="1" lang="en-US" altLang="zh-CN" sz="3000" b="1">
                <a:latin typeface="Times New Roman" pitchFamily="18" charset="0"/>
                <a:ea typeface="仿宋_GB2312" pitchFamily="49" charset="-122"/>
              </a:rPr>
              <a:t>, …,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a:t>
            </a:r>
            <a:r>
              <a:rPr kumimoji="1" lang="en-US" altLang="zh-CN" sz="3000" b="1" i="1" baseline="-25000">
                <a:latin typeface="Times New Roman" pitchFamily="18" charset="0"/>
                <a:ea typeface="仿宋_GB2312" pitchFamily="49" charset="-122"/>
              </a:rPr>
              <a:t>m</a:t>
            </a:r>
            <a:r>
              <a:rPr kumimoji="1" lang="en-US" altLang="zh-CN" sz="3000" b="1">
                <a:latin typeface="Times New Roman" pitchFamily="18" charset="0"/>
                <a:ea typeface="仿宋_GB2312" pitchFamily="49" charset="-122"/>
              </a:rPr>
              <a:t>)</a:t>
            </a:r>
            <a:r>
              <a:rPr kumimoji="1" lang="zh-CN" altLang="en-US" sz="3000" b="1">
                <a:latin typeface="Times New Roman" pitchFamily="18" charset="0"/>
                <a:ea typeface="仿宋_GB2312" pitchFamily="49" charset="-122"/>
              </a:rPr>
              <a:t>，其中，</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11</a:t>
            </a:r>
            <a:r>
              <a:rPr kumimoji="1" lang="en-US" altLang="zh-CN" sz="3000" b="1">
                <a:latin typeface="Times New Roman" pitchFamily="18" charset="0"/>
                <a:ea typeface="仿宋_GB2312" pitchFamily="49" charset="-122"/>
              </a:rPr>
              <a:t>,</a:t>
            </a:r>
            <a:r>
              <a:rPr kumimoji="1" lang="en-US" altLang="zh-CN" sz="3000" b="1" i="1">
                <a:latin typeface="Times New Roman" pitchFamily="18" charset="0"/>
                <a:ea typeface="仿宋_GB2312" pitchFamily="49" charset="-122"/>
              </a:rPr>
              <a:t> T</a:t>
            </a:r>
            <a:r>
              <a:rPr kumimoji="1" lang="en-US" altLang="zh-CN" sz="3000" b="1" baseline="-25000">
                <a:latin typeface="Times New Roman" pitchFamily="18" charset="0"/>
                <a:ea typeface="仿宋_GB2312" pitchFamily="49" charset="-122"/>
              </a:rPr>
              <a:t>12</a:t>
            </a:r>
            <a:r>
              <a:rPr kumimoji="1" lang="en-US" altLang="zh-CN" sz="3000" b="1">
                <a:latin typeface="Times New Roman" pitchFamily="18" charset="0"/>
                <a:ea typeface="仿宋_GB2312" pitchFamily="49" charset="-122"/>
              </a:rPr>
              <a:t>, …,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a:t>
            </a:r>
            <a:r>
              <a:rPr kumimoji="1" lang="en-US" altLang="zh-CN" sz="3000" b="1" i="1" baseline="-25000">
                <a:latin typeface="Times New Roman" pitchFamily="18" charset="0"/>
                <a:ea typeface="仿宋_GB2312" pitchFamily="49" charset="-122"/>
              </a:rPr>
              <a:t>m</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是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 </a:t>
            </a:r>
            <a:r>
              <a:rPr kumimoji="1" lang="zh-CN" altLang="en-US" sz="3000" b="1">
                <a:latin typeface="Times New Roman" pitchFamily="18" charset="0"/>
                <a:ea typeface="仿宋_GB2312" pitchFamily="49" charset="-122"/>
              </a:rPr>
              <a:t>的根的子树；</a:t>
            </a:r>
          </a:p>
          <a:p>
            <a:pPr marL="914400" lvl="1" indent="-457200">
              <a:lnSpc>
                <a:spcPct val="115000"/>
              </a:lnSpc>
              <a:buClr>
                <a:schemeClr val="tx2"/>
              </a:buClr>
              <a:buSzTx/>
              <a:buFont typeface="Wingdings" pitchFamily="2" charset="2"/>
              <a:buChar char="ü"/>
            </a:pPr>
            <a:r>
              <a:rPr kumimoji="1" lang="zh-CN" altLang="en-US" sz="3000" b="1">
                <a:latin typeface="Times New Roman" pitchFamily="18" charset="0"/>
                <a:ea typeface="仿宋_GB2312" pitchFamily="49" charset="-122"/>
              </a:rPr>
              <a:t>其右子树为 </a:t>
            </a:r>
            <a:r>
              <a:rPr kumimoji="1" lang="en-US" altLang="zh-CN" sz="3000" b="1" i="1">
                <a:latin typeface="Times New Roman" pitchFamily="18" charset="0"/>
                <a:ea typeface="仿宋_GB2312" pitchFamily="49" charset="-122"/>
              </a:rPr>
              <a:t>B</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2</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3</a:t>
            </a:r>
            <a:r>
              <a:rPr kumimoji="1" lang="en-US" altLang="zh-CN" sz="3000" b="1">
                <a:latin typeface="Times New Roman" pitchFamily="18" charset="0"/>
                <a:ea typeface="仿宋_GB2312" pitchFamily="49" charset="-122"/>
              </a:rPr>
              <a:t>, …, </a:t>
            </a:r>
            <a:r>
              <a:rPr kumimoji="1" lang="en-US" altLang="zh-CN" sz="3000" b="1" i="1">
                <a:latin typeface="Times New Roman" pitchFamily="18" charset="0"/>
                <a:ea typeface="仿宋_GB2312" pitchFamily="49" charset="-122"/>
              </a:rPr>
              <a:t>T</a:t>
            </a:r>
            <a:r>
              <a:rPr kumimoji="1" lang="en-US" altLang="zh-CN" sz="3000" b="1" i="1" baseline="-25000">
                <a:latin typeface="Times New Roman" pitchFamily="18" charset="0"/>
                <a:ea typeface="仿宋_GB2312" pitchFamily="49" charset="-122"/>
              </a:rPr>
              <a:t>n</a:t>
            </a:r>
            <a:r>
              <a:rPr kumimoji="1" lang="en-US" altLang="zh-CN" sz="3000" b="1">
                <a:latin typeface="Times New Roman" pitchFamily="18" charset="0"/>
                <a:ea typeface="仿宋_GB2312" pitchFamily="49" charset="-122"/>
              </a:rPr>
              <a:t>)</a:t>
            </a:r>
            <a:r>
              <a:rPr kumimoji="1" lang="zh-CN" altLang="en-US" sz="3000" b="1">
                <a:latin typeface="Times New Roman" pitchFamily="18" charset="0"/>
                <a:ea typeface="仿宋_GB2312" pitchFamily="49" charset="-122"/>
              </a:rPr>
              <a:t>，其中，</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2</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3</a:t>
            </a:r>
            <a:r>
              <a:rPr kumimoji="1" lang="en-US" altLang="zh-CN" sz="3000" b="1">
                <a:latin typeface="Times New Roman" pitchFamily="18" charset="0"/>
                <a:ea typeface="仿宋_GB2312" pitchFamily="49" charset="-122"/>
              </a:rPr>
              <a:t>, …, </a:t>
            </a:r>
            <a:r>
              <a:rPr kumimoji="1" lang="en-US" altLang="zh-CN" sz="3000" b="1" i="1">
                <a:latin typeface="Times New Roman" pitchFamily="18" charset="0"/>
                <a:ea typeface="仿宋_GB2312" pitchFamily="49" charset="-122"/>
              </a:rPr>
              <a:t>T</a:t>
            </a:r>
            <a:r>
              <a:rPr kumimoji="1" lang="en-US" altLang="zh-CN" sz="3000" b="1" i="1" baseline="-25000">
                <a:latin typeface="Times New Roman" pitchFamily="18" charset="0"/>
                <a:ea typeface="仿宋_GB2312" pitchFamily="49" charset="-122"/>
              </a:rPr>
              <a:t>n</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是除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外其它树构成的森林。</a:t>
            </a:r>
            <a:endParaRPr lang="zh-CN" altLang="en-US" sz="300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37F167FE-8661-4851-8F9E-434026EF60A0}" type="slidenum">
              <a:rPr lang="en-US" altLang="zh-CN"/>
              <a:pPr/>
              <a:t>130</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p:cNvSpPr>
            <a:spLocks noGrp="1" noChangeArrowheads="1"/>
          </p:cNvSpPr>
          <p:nvPr>
            <p:ph type="title"/>
          </p:nvPr>
        </p:nvSpPr>
        <p:spPr>
          <a:xfrm>
            <a:off x="457200" y="457200"/>
            <a:ext cx="8229600" cy="919163"/>
          </a:xfrm>
        </p:spPr>
        <p:txBody>
          <a:bodyPr/>
          <a:lstStyle/>
          <a:p>
            <a:pPr algn="ctr"/>
            <a:r>
              <a:rPr kumimoji="1" lang="zh-CN" altLang="en-US" sz="4000" b="1">
                <a:solidFill>
                  <a:schemeClr val="tx2"/>
                </a:solidFill>
                <a:ea typeface="华文新魏" pitchFamily="2" charset="-122"/>
              </a:rPr>
              <a:t>二叉树转换为森林的规则</a:t>
            </a:r>
          </a:p>
        </p:txBody>
      </p:sp>
      <p:sp>
        <p:nvSpPr>
          <p:cNvPr id="264196" name="Rectangle 4"/>
          <p:cNvSpPr>
            <a:spLocks noGrp="1" noChangeArrowheads="1"/>
          </p:cNvSpPr>
          <p:nvPr>
            <p:ph idx="1"/>
          </p:nvPr>
        </p:nvSpPr>
        <p:spPr>
          <a:xfrm>
            <a:off x="590550" y="1449388"/>
            <a:ext cx="7942263" cy="4895850"/>
          </a:xfrm>
        </p:spPr>
        <p:txBody>
          <a:bodyPr/>
          <a:lstStyle/>
          <a:p>
            <a:pPr marL="533400" indent="-533400">
              <a:lnSpc>
                <a:spcPct val="115000"/>
              </a:lnSpc>
              <a:buClr>
                <a:schemeClr val="tx2"/>
              </a:buClr>
              <a:buSzTx/>
              <a:buFont typeface="Wingdings" pitchFamily="2" charset="2"/>
              <a:buChar char=""/>
            </a:pPr>
            <a:r>
              <a:rPr kumimoji="1" lang="zh-CN" altLang="en-US" sz="3000" b="1">
                <a:latin typeface="Times New Roman" pitchFamily="18" charset="0"/>
                <a:ea typeface="仿宋_GB2312" pitchFamily="49" charset="-122"/>
              </a:rPr>
              <a:t>如果 </a:t>
            </a:r>
            <a:r>
              <a:rPr kumimoji="1" lang="en-US" altLang="zh-CN" sz="3000" b="1" i="1">
                <a:latin typeface="Times New Roman" pitchFamily="18" charset="0"/>
                <a:ea typeface="仿宋_GB2312" pitchFamily="49" charset="-122"/>
              </a:rPr>
              <a:t>B</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为空，则对应的森林 </a:t>
            </a:r>
            <a:r>
              <a:rPr kumimoji="1" lang="en-US" altLang="zh-CN" sz="3000" b="1" i="1">
                <a:latin typeface="Times New Roman" pitchFamily="18" charset="0"/>
                <a:ea typeface="仿宋_GB2312" pitchFamily="49" charset="-122"/>
              </a:rPr>
              <a:t>F</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也为空。</a:t>
            </a:r>
          </a:p>
          <a:p>
            <a:pPr marL="533400" indent="-533400">
              <a:lnSpc>
                <a:spcPct val="115000"/>
              </a:lnSpc>
              <a:buClr>
                <a:schemeClr val="tx2"/>
              </a:buClr>
              <a:buSzTx/>
              <a:buFont typeface="Wingdings" pitchFamily="2" charset="2"/>
              <a:buChar char=""/>
            </a:pPr>
            <a:r>
              <a:rPr kumimoji="1" lang="zh-CN" altLang="en-US" sz="3000" b="1">
                <a:latin typeface="Times New Roman" pitchFamily="18" charset="0"/>
                <a:ea typeface="仿宋_GB2312" pitchFamily="49" charset="-122"/>
              </a:rPr>
              <a:t>如果 </a:t>
            </a:r>
            <a:r>
              <a:rPr kumimoji="1" lang="en-US" altLang="zh-CN" sz="3000" b="1" i="1">
                <a:latin typeface="Times New Roman" pitchFamily="18" charset="0"/>
                <a:ea typeface="仿宋_GB2312" pitchFamily="49" charset="-122"/>
              </a:rPr>
              <a:t>B</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非空，则</a:t>
            </a:r>
          </a:p>
          <a:p>
            <a:pPr marL="914400" lvl="1" indent="-457200">
              <a:lnSpc>
                <a:spcPct val="115000"/>
              </a:lnSpc>
              <a:buClr>
                <a:schemeClr val="tx2"/>
              </a:buClr>
              <a:buSzTx/>
              <a:buFont typeface="Wingdings" pitchFamily="2" charset="2"/>
              <a:buChar char="ü"/>
            </a:pPr>
            <a:r>
              <a:rPr kumimoji="1" lang="en-US" altLang="zh-CN" sz="3000" b="1" i="1">
                <a:latin typeface="Times New Roman" pitchFamily="18" charset="0"/>
                <a:ea typeface="仿宋_GB2312" pitchFamily="49" charset="-122"/>
              </a:rPr>
              <a:t>F </a:t>
            </a:r>
            <a:r>
              <a:rPr kumimoji="1" lang="zh-CN" altLang="en-US" sz="3000" b="1">
                <a:latin typeface="Times New Roman" pitchFamily="18" charset="0"/>
                <a:ea typeface="仿宋_GB2312" pitchFamily="49" charset="-122"/>
              </a:rPr>
              <a:t>中第一棵树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的根为 </a:t>
            </a:r>
            <a:r>
              <a:rPr kumimoji="1" lang="en-US" altLang="zh-CN" sz="3000" b="1" i="1">
                <a:latin typeface="Times New Roman" pitchFamily="18" charset="0"/>
                <a:ea typeface="仿宋_GB2312" pitchFamily="49" charset="-122"/>
              </a:rPr>
              <a:t>B</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的根；</a:t>
            </a:r>
          </a:p>
          <a:p>
            <a:pPr marL="914400" lvl="1" indent="-457200">
              <a:lnSpc>
                <a:spcPct val="115000"/>
              </a:lnSpc>
              <a:buClr>
                <a:schemeClr val="tx2"/>
              </a:buClr>
              <a:buSzTx/>
              <a:buFont typeface="Wingdings" pitchFamily="2" charset="2"/>
              <a:buChar char="ü"/>
            </a:pP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 </a:t>
            </a:r>
            <a:r>
              <a:rPr kumimoji="1" lang="zh-CN" altLang="en-US" sz="3000" b="1">
                <a:latin typeface="Times New Roman" pitchFamily="18" charset="0"/>
                <a:ea typeface="仿宋_GB2312" pitchFamily="49" charset="-122"/>
              </a:rPr>
              <a:t>的根的子树森林 </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11</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12</a:t>
            </a:r>
            <a:r>
              <a:rPr kumimoji="1" lang="en-US" altLang="zh-CN" sz="3000" b="1">
                <a:latin typeface="Times New Roman" pitchFamily="18" charset="0"/>
                <a:ea typeface="仿宋_GB2312" pitchFamily="49" charset="-122"/>
              </a:rPr>
              <a:t>, …,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a:t>
            </a:r>
            <a:r>
              <a:rPr kumimoji="1" lang="en-US" altLang="zh-CN" sz="3000" b="1" i="1" baseline="-25000">
                <a:latin typeface="Times New Roman" pitchFamily="18" charset="0"/>
                <a:ea typeface="仿宋_GB2312" pitchFamily="49" charset="-122"/>
              </a:rPr>
              <a:t>m</a:t>
            </a:r>
            <a:r>
              <a:rPr kumimoji="1" lang="en-US" altLang="zh-CN" sz="3000" b="1">
                <a:latin typeface="Times New Roman" pitchFamily="18" charset="0"/>
                <a:ea typeface="仿宋_GB2312" pitchFamily="49" charset="-122"/>
              </a:rPr>
              <a:t> } </a:t>
            </a:r>
            <a:r>
              <a:rPr kumimoji="1" lang="zh-CN" altLang="en-US" sz="3000" b="1">
                <a:latin typeface="Times New Roman" pitchFamily="18" charset="0"/>
                <a:ea typeface="仿宋_GB2312" pitchFamily="49" charset="-122"/>
              </a:rPr>
              <a:t>是由 </a:t>
            </a:r>
            <a:r>
              <a:rPr kumimoji="1" lang="en-US" altLang="zh-CN" sz="3000" b="1" i="1">
                <a:latin typeface="Times New Roman" pitchFamily="18" charset="0"/>
                <a:ea typeface="仿宋_GB2312" pitchFamily="49" charset="-122"/>
              </a:rPr>
              <a:t>B</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的根的左子树</a:t>
            </a:r>
            <a:r>
              <a:rPr kumimoji="1" lang="zh-CN" altLang="en-US" sz="3000" b="1" i="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LB</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转换而来；</a:t>
            </a:r>
          </a:p>
          <a:p>
            <a:pPr marL="914400" lvl="1" indent="-457200">
              <a:lnSpc>
                <a:spcPct val="115000"/>
              </a:lnSpc>
              <a:buClr>
                <a:schemeClr val="tx2"/>
              </a:buClr>
              <a:buSzTx/>
              <a:buFont typeface="Wingdings" pitchFamily="2" charset="2"/>
              <a:buChar char="ü"/>
            </a:pPr>
            <a:r>
              <a:rPr kumimoji="1" lang="en-US" altLang="zh-CN" sz="3000" b="1" i="1">
                <a:latin typeface="Times New Roman" pitchFamily="18" charset="0"/>
                <a:ea typeface="仿宋_GB2312" pitchFamily="49" charset="-122"/>
              </a:rPr>
              <a:t>F </a:t>
            </a:r>
            <a:r>
              <a:rPr kumimoji="1" lang="zh-CN" altLang="en-US" sz="3000" b="1">
                <a:latin typeface="Times New Roman" pitchFamily="18" charset="0"/>
                <a:ea typeface="仿宋_GB2312" pitchFamily="49" charset="-122"/>
              </a:rPr>
              <a:t>中除了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之外其余的树组成的森林 </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2</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3</a:t>
            </a:r>
            <a:r>
              <a:rPr kumimoji="1" lang="en-US" altLang="zh-CN" sz="3000" b="1">
                <a:latin typeface="Times New Roman" pitchFamily="18" charset="0"/>
                <a:ea typeface="仿宋_GB2312" pitchFamily="49" charset="-122"/>
              </a:rPr>
              <a:t>, …, </a:t>
            </a:r>
            <a:r>
              <a:rPr kumimoji="1" lang="en-US" altLang="zh-CN" sz="3000" b="1" i="1">
                <a:latin typeface="Times New Roman" pitchFamily="18" charset="0"/>
                <a:ea typeface="仿宋_GB2312" pitchFamily="49" charset="-122"/>
              </a:rPr>
              <a:t>T</a:t>
            </a:r>
            <a:r>
              <a:rPr kumimoji="1" lang="en-US" altLang="zh-CN" sz="3000" b="1" i="1" baseline="-25000">
                <a:latin typeface="Times New Roman" pitchFamily="18" charset="0"/>
                <a:ea typeface="仿宋_GB2312" pitchFamily="49" charset="-122"/>
              </a:rPr>
              <a:t>n</a:t>
            </a:r>
            <a:r>
              <a:rPr kumimoji="1" lang="en-US" altLang="zh-CN" sz="3000" b="1" i="1">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是由 </a:t>
            </a:r>
            <a:r>
              <a:rPr kumimoji="1" lang="en-US" altLang="zh-CN" sz="3000" b="1" i="1">
                <a:latin typeface="Times New Roman" pitchFamily="18" charset="0"/>
                <a:ea typeface="仿宋_GB2312" pitchFamily="49" charset="-122"/>
              </a:rPr>
              <a:t>B</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的根的右子树 </a:t>
            </a:r>
            <a:r>
              <a:rPr kumimoji="1" lang="en-US" altLang="zh-CN" sz="3000" b="1" i="1">
                <a:latin typeface="Times New Roman" pitchFamily="18" charset="0"/>
                <a:ea typeface="仿宋_GB2312" pitchFamily="49" charset="-122"/>
              </a:rPr>
              <a:t>RB</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转换而成的森林。</a:t>
            </a:r>
            <a:endParaRPr lang="zh-CN" altLang="en-US" sz="260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B1358371-B5DB-403C-8C20-E36A2CA580E3}" type="slidenum">
              <a:rPr lang="en-US" altLang="zh-CN"/>
              <a:pPr/>
              <a:t>131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a:xfrm>
            <a:off x="457200" y="457200"/>
            <a:ext cx="8229600" cy="919163"/>
          </a:xfrm>
        </p:spPr>
        <p:txBody>
          <a:bodyPr/>
          <a:lstStyle/>
          <a:p>
            <a:pPr algn="ctr"/>
            <a:r>
              <a:rPr lang="zh-CN" altLang="en-US" sz="4000" b="1">
                <a:solidFill>
                  <a:schemeClr val="tx2"/>
                </a:solidFill>
                <a:ea typeface="华文新魏" pitchFamily="2" charset="-122"/>
              </a:rPr>
              <a:t>森林的遍历</a:t>
            </a:r>
          </a:p>
        </p:txBody>
      </p:sp>
      <p:sp>
        <p:nvSpPr>
          <p:cNvPr id="409603" name="Rectangle 3"/>
          <p:cNvSpPr>
            <a:spLocks noGrp="1" noChangeArrowheads="1"/>
          </p:cNvSpPr>
          <p:nvPr>
            <p:ph idx="1"/>
          </p:nvPr>
        </p:nvSpPr>
        <p:spPr>
          <a:xfrm>
            <a:off x="663575" y="1303338"/>
            <a:ext cx="7904163" cy="5005387"/>
          </a:xfrm>
        </p:spPr>
        <p:txBody>
          <a:bodyPr/>
          <a:lstStyle/>
          <a:p>
            <a:pPr>
              <a:lnSpc>
                <a:spcPct val="110000"/>
              </a:lnSpc>
              <a:spcBef>
                <a:spcPct val="15000"/>
              </a:spcBef>
              <a:buClr>
                <a:srgbClr val="800080"/>
              </a:buClr>
              <a:buSzPct val="50000"/>
            </a:pPr>
            <a:r>
              <a:rPr lang="zh-CN" altLang="en-US" sz="3000" b="1">
                <a:latin typeface="Times New Roman" pitchFamily="18" charset="0"/>
                <a:ea typeface="仿宋_GB2312" pitchFamily="49" charset="-122"/>
              </a:rPr>
              <a:t>森林的遍历也分为</a:t>
            </a:r>
            <a:r>
              <a:rPr lang="zh-CN" altLang="en-US" sz="3000" b="1">
                <a:solidFill>
                  <a:schemeClr val="tx2"/>
                </a:solidFill>
                <a:latin typeface="Times New Roman" pitchFamily="18" charset="0"/>
                <a:ea typeface="仿宋_GB2312" pitchFamily="49" charset="-122"/>
              </a:rPr>
              <a:t>深度优先遍历</a:t>
            </a:r>
            <a:r>
              <a:rPr lang="zh-CN" altLang="en-US" sz="3000" b="1">
                <a:latin typeface="Times New Roman" pitchFamily="18" charset="0"/>
                <a:ea typeface="仿宋_GB2312" pitchFamily="49" charset="-122"/>
              </a:rPr>
              <a:t>和</a:t>
            </a:r>
            <a:r>
              <a:rPr lang="zh-CN" altLang="en-US" sz="3000" b="1">
                <a:solidFill>
                  <a:schemeClr val="tx2"/>
                </a:solidFill>
                <a:latin typeface="Times New Roman" pitchFamily="18" charset="0"/>
                <a:ea typeface="仿宋_GB2312" pitchFamily="49" charset="-122"/>
              </a:rPr>
              <a:t>广度优先遍历</a:t>
            </a:r>
            <a:r>
              <a:rPr lang="zh-CN" altLang="en-US" sz="3000" b="1">
                <a:latin typeface="Times New Roman" pitchFamily="18" charset="0"/>
                <a:ea typeface="仿宋_GB2312" pitchFamily="49" charset="-122"/>
              </a:rPr>
              <a:t>，深度优先遍历又可分为</a:t>
            </a:r>
            <a:r>
              <a:rPr lang="zh-CN" altLang="en-US" sz="3000" b="1">
                <a:solidFill>
                  <a:schemeClr val="tx2"/>
                </a:solidFill>
                <a:latin typeface="Times New Roman" pitchFamily="18" charset="0"/>
                <a:ea typeface="仿宋_GB2312" pitchFamily="49" charset="-122"/>
              </a:rPr>
              <a:t>先根次序遍历</a:t>
            </a:r>
            <a:r>
              <a:rPr lang="zh-CN" altLang="en-US" sz="3000" b="1">
                <a:latin typeface="Times New Roman" pitchFamily="18" charset="0"/>
                <a:ea typeface="仿宋_GB2312" pitchFamily="49" charset="-122"/>
              </a:rPr>
              <a:t>和</a:t>
            </a:r>
            <a:r>
              <a:rPr lang="zh-CN" altLang="en-US" sz="3000" b="1">
                <a:solidFill>
                  <a:schemeClr val="tx2"/>
                </a:solidFill>
                <a:latin typeface="Times New Roman" pitchFamily="18" charset="0"/>
                <a:ea typeface="仿宋_GB2312" pitchFamily="49" charset="-122"/>
              </a:rPr>
              <a:t>后根次序遍历</a:t>
            </a:r>
            <a:r>
              <a:rPr lang="zh-CN" altLang="en-US" sz="3000" b="1">
                <a:latin typeface="Times New Roman" pitchFamily="18" charset="0"/>
                <a:ea typeface="仿宋_GB2312" pitchFamily="49" charset="-122"/>
              </a:rPr>
              <a:t>。</a:t>
            </a:r>
          </a:p>
          <a:p>
            <a:pPr>
              <a:lnSpc>
                <a:spcPct val="110000"/>
              </a:lnSpc>
              <a:spcBef>
                <a:spcPct val="15000"/>
              </a:spcBef>
              <a:buClr>
                <a:srgbClr val="800080"/>
              </a:buClr>
              <a:buSzPct val="50000"/>
            </a:pPr>
            <a:endParaRPr lang="zh-CN" altLang="en-US" sz="3000" b="1">
              <a:latin typeface="Times New Roman" pitchFamily="18" charset="0"/>
              <a:ea typeface="仿宋_GB2312" pitchFamily="49" charset="-122"/>
            </a:endParaRPr>
          </a:p>
          <a:p>
            <a:pPr>
              <a:lnSpc>
                <a:spcPct val="110000"/>
              </a:lnSpc>
              <a:spcBef>
                <a:spcPct val="15000"/>
              </a:spcBef>
              <a:buClr>
                <a:srgbClr val="800080"/>
              </a:buClr>
              <a:buSzPct val="50000"/>
            </a:pPr>
            <a:endParaRPr lang="zh-CN" altLang="en-US" sz="3000" b="1">
              <a:latin typeface="Times New Roman" pitchFamily="18" charset="0"/>
              <a:ea typeface="仿宋_GB2312" pitchFamily="49" charset="-122"/>
            </a:endParaRPr>
          </a:p>
          <a:p>
            <a:pPr>
              <a:lnSpc>
                <a:spcPct val="110000"/>
              </a:lnSpc>
              <a:spcBef>
                <a:spcPct val="15000"/>
              </a:spcBef>
              <a:buClr>
                <a:srgbClr val="800080"/>
              </a:buClr>
              <a:buSzPct val="50000"/>
            </a:pPr>
            <a:r>
              <a:rPr lang="zh-CN" altLang="en-US" sz="3000" b="1">
                <a:latin typeface="Times New Roman" pitchFamily="18" charset="0"/>
                <a:ea typeface="仿宋_GB2312" pitchFamily="49" charset="-122"/>
              </a:rPr>
              <a:t>给定森林 </a:t>
            </a:r>
            <a:r>
              <a:rPr lang="en-US" altLang="zh-CN" sz="3000" b="1" i="1">
                <a:latin typeface="Times New Roman" pitchFamily="18" charset="0"/>
                <a:ea typeface="仿宋_GB2312" pitchFamily="49" charset="-122"/>
              </a:rPr>
              <a:t>F</a:t>
            </a:r>
            <a:r>
              <a:rPr lang="zh-CN" altLang="en-US" sz="3000" b="1">
                <a:latin typeface="Times New Roman" pitchFamily="18" charset="0"/>
                <a:ea typeface="仿宋_GB2312" pitchFamily="49" charset="-122"/>
              </a:rPr>
              <a:t>，若 </a:t>
            </a:r>
            <a:r>
              <a:rPr lang="en-US" altLang="zh-CN" sz="3000" b="1" i="1">
                <a:latin typeface="Times New Roman" pitchFamily="18" charset="0"/>
                <a:ea typeface="仿宋_GB2312" pitchFamily="49" charset="-122"/>
              </a:rPr>
              <a:t>F</a:t>
            </a:r>
            <a:r>
              <a:rPr lang="en-US" altLang="zh-CN" sz="3000" b="1">
                <a:latin typeface="Times New Roman" pitchFamily="18" charset="0"/>
                <a:ea typeface="仿宋_GB2312" pitchFamily="49" charset="-122"/>
              </a:rPr>
              <a:t> = Ø</a:t>
            </a:r>
            <a:r>
              <a:rPr lang="zh-CN" altLang="en-US" sz="3000" b="1">
                <a:latin typeface="Times New Roman" pitchFamily="18" charset="0"/>
                <a:ea typeface="仿宋_GB2312" pitchFamily="49" charset="-122"/>
              </a:rPr>
              <a:t>，则遍历结束。否则</a:t>
            </a:r>
          </a:p>
          <a:p>
            <a:pPr>
              <a:lnSpc>
                <a:spcPct val="110000"/>
              </a:lnSpc>
              <a:spcBef>
                <a:spcPct val="15000"/>
              </a:spcBef>
              <a:buClr>
                <a:srgbClr val="800080"/>
              </a:buClr>
              <a:buSzPct val="50000"/>
            </a:pPr>
            <a:r>
              <a:rPr lang="zh-CN" altLang="en-US" sz="3000" b="1">
                <a:latin typeface="Times New Roman" pitchFamily="18" charset="0"/>
                <a:ea typeface="仿宋_GB2312" pitchFamily="49" charset="-122"/>
              </a:rPr>
              <a:t>若</a:t>
            </a:r>
            <a:r>
              <a:rPr lang="en-US" altLang="zh-CN" sz="3000" b="1" i="1">
                <a:latin typeface="Times New Roman" pitchFamily="18" charset="0"/>
                <a:ea typeface="仿宋_GB2312" pitchFamily="49" charset="-122"/>
              </a:rPr>
              <a:t>F</a:t>
            </a:r>
            <a:r>
              <a:rPr lang="en-US" altLang="zh-CN" sz="3000" b="1">
                <a:latin typeface="Times New Roman" pitchFamily="18" charset="0"/>
                <a:ea typeface="仿宋_GB2312" pitchFamily="49" charset="-122"/>
              </a:rPr>
              <a:t> = {{</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a:t>
            </a:r>
            <a:r>
              <a:rPr lang="en-US" altLang="zh-CN" sz="3000" b="1">
                <a:latin typeface="Times New Roman" pitchFamily="18" charset="0"/>
                <a:ea typeface="仿宋_GB2312" pitchFamily="49" charset="-122"/>
              </a:rPr>
              <a:t> = { </a:t>
            </a:r>
            <a:r>
              <a:rPr lang="en-US" altLang="zh-CN" sz="3000" b="1" i="1">
                <a:latin typeface="Times New Roman" pitchFamily="18" charset="0"/>
                <a:ea typeface="仿宋_GB2312" pitchFamily="49" charset="-122"/>
              </a:rPr>
              <a:t>r</a:t>
            </a:r>
            <a:r>
              <a:rPr lang="en-US" altLang="zh-CN" sz="3000" b="1" baseline="-25000">
                <a:latin typeface="Times New Roman" pitchFamily="18" charset="0"/>
                <a:ea typeface="仿宋_GB2312" pitchFamily="49" charset="-122"/>
              </a:rPr>
              <a:t>1</a:t>
            </a:r>
            <a:r>
              <a:rPr lang="en-US" altLang="zh-CN" sz="3000" b="1">
                <a:latin typeface="Times New Roman" pitchFamily="18" charset="0"/>
                <a:ea typeface="仿宋_GB2312" pitchFamily="49" charset="-122"/>
              </a:rPr>
              <a:t>, </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11</a:t>
            </a:r>
            <a:r>
              <a:rPr lang="en-US" altLang="zh-CN" sz="3000" b="1">
                <a:latin typeface="Times New Roman" pitchFamily="18" charset="0"/>
                <a:ea typeface="仿宋_GB2312" pitchFamily="49" charset="-122"/>
              </a:rPr>
              <a:t>, …, </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a:t>
            </a:r>
            <a:r>
              <a:rPr lang="en-US" altLang="zh-CN" sz="3000" b="1" i="1" baseline="-25000">
                <a:latin typeface="Times New Roman" pitchFamily="18" charset="0"/>
                <a:ea typeface="仿宋_GB2312" pitchFamily="49" charset="-122"/>
              </a:rPr>
              <a:t>k </a:t>
            </a:r>
            <a:r>
              <a:rPr lang="en-US" altLang="zh-CN" sz="3000" b="1">
                <a:latin typeface="Times New Roman" pitchFamily="18" charset="0"/>
                <a:ea typeface="仿宋_GB2312" pitchFamily="49" charset="-122"/>
              </a:rPr>
              <a:t>}, </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2</a:t>
            </a:r>
            <a:r>
              <a:rPr lang="en-US" altLang="zh-CN" sz="3000" b="1">
                <a:latin typeface="Times New Roman" pitchFamily="18" charset="0"/>
                <a:ea typeface="仿宋_GB2312" pitchFamily="49" charset="-122"/>
              </a:rPr>
              <a:t>, ..., </a:t>
            </a:r>
            <a:r>
              <a:rPr lang="en-US" altLang="zh-CN" sz="3000" b="1" i="1">
                <a:latin typeface="Times New Roman" pitchFamily="18" charset="0"/>
                <a:ea typeface="仿宋_GB2312" pitchFamily="49" charset="-122"/>
              </a:rPr>
              <a:t>T</a:t>
            </a:r>
            <a:r>
              <a:rPr lang="en-US" altLang="zh-CN" sz="3000" b="1" i="1" baseline="-25000">
                <a:latin typeface="Times New Roman" pitchFamily="18" charset="0"/>
                <a:ea typeface="仿宋_GB2312" pitchFamily="49" charset="-122"/>
              </a:rPr>
              <a:t>m</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，则可以导出先根遍历、后根遍历两种方法。其中，</a:t>
            </a:r>
            <a:r>
              <a:rPr lang="en-US" altLang="zh-CN" sz="3000" b="1" i="1">
                <a:latin typeface="Times New Roman" pitchFamily="18" charset="0"/>
                <a:ea typeface="仿宋_GB2312" pitchFamily="49" charset="-122"/>
              </a:rPr>
              <a:t>r</a:t>
            </a:r>
            <a:r>
              <a:rPr lang="en-US" altLang="zh-CN" sz="3000" b="1" baseline="-25000">
                <a:latin typeface="Times New Roman" pitchFamily="18" charset="0"/>
                <a:ea typeface="仿宋_GB2312" pitchFamily="49" charset="-122"/>
              </a:rPr>
              <a:t>1</a:t>
            </a:r>
            <a:r>
              <a:rPr lang="zh-CN" altLang="en-US" sz="3000" b="1">
                <a:latin typeface="Times New Roman" pitchFamily="18" charset="0"/>
                <a:ea typeface="仿宋_GB2312" pitchFamily="49" charset="-122"/>
              </a:rPr>
              <a:t>是第一棵树的根结点，</a:t>
            </a:r>
            <a:r>
              <a:rPr lang="en-US" altLang="zh-CN"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11</a:t>
            </a:r>
            <a:r>
              <a:rPr lang="en-US" altLang="zh-CN" sz="3000" b="1">
                <a:latin typeface="Times New Roman" pitchFamily="18" charset="0"/>
                <a:ea typeface="仿宋_GB2312" pitchFamily="49" charset="-122"/>
              </a:rPr>
              <a:t>, …, </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a:t>
            </a:r>
            <a:r>
              <a:rPr lang="en-US" altLang="zh-CN" sz="3000" b="1" i="1" baseline="-25000">
                <a:latin typeface="Times New Roman" pitchFamily="18" charset="0"/>
                <a:ea typeface="仿宋_GB2312" pitchFamily="49" charset="-122"/>
              </a:rPr>
              <a:t>k</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是</a:t>
            </a:r>
          </a:p>
        </p:txBody>
      </p:sp>
      <p:sp>
        <p:nvSpPr>
          <p:cNvPr id="6" name="灯片编号占位符 4"/>
          <p:cNvSpPr>
            <a:spLocks noGrp="1"/>
          </p:cNvSpPr>
          <p:nvPr>
            <p:ph type="sldNum" sz="quarter" idx="12"/>
          </p:nvPr>
        </p:nvSpPr>
        <p:spPr/>
        <p:txBody>
          <a:bodyPr/>
          <a:lstStyle/>
          <a:p>
            <a:fld id="{3689479A-050F-4546-9210-219C11938239}" type="slidenum">
              <a:rPr lang="en-US" altLang="zh-CN"/>
              <a:pPr/>
              <a:t>132</a:t>
            </a:fld>
            <a:endParaRPr lang="en-US" altLang="zh-CN"/>
          </a:p>
        </p:txBody>
      </p:sp>
      <p:sp>
        <p:nvSpPr>
          <p:cNvPr id="409604" name="Text Box 4"/>
          <p:cNvSpPr txBox="1">
            <a:spLocks noChangeArrowheads="1"/>
          </p:cNvSpPr>
          <p:nvPr/>
        </p:nvSpPr>
        <p:spPr bwMode="auto">
          <a:xfrm>
            <a:off x="2995613" y="3033713"/>
            <a:ext cx="323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u="sng">
                <a:solidFill>
                  <a:schemeClr val="tx2"/>
                </a:solidFill>
                <a:ea typeface="华文新魏" pitchFamily="2" charset="-122"/>
              </a:rPr>
              <a:t>深度优先遍历</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323850" y="1989138"/>
            <a:ext cx="8229600" cy="919162"/>
          </a:xfrm>
        </p:spPr>
        <p:txBody>
          <a:bodyPr/>
          <a:lstStyle/>
          <a:p>
            <a:pPr algn="ctr"/>
            <a:r>
              <a:rPr lang="zh-CN" altLang="en-US" sz="4000" b="1">
                <a:solidFill>
                  <a:schemeClr val="tx2"/>
                </a:solidFill>
                <a:ea typeface="华文新魏" pitchFamily="2" charset="-122"/>
              </a:rPr>
              <a:t>森林的先根次序遍历</a:t>
            </a:r>
          </a:p>
        </p:txBody>
      </p:sp>
      <p:sp>
        <p:nvSpPr>
          <p:cNvPr id="408579" name="Rectangle 3"/>
          <p:cNvSpPr>
            <a:spLocks noGrp="1" noChangeArrowheads="1"/>
          </p:cNvSpPr>
          <p:nvPr>
            <p:ph idx="1"/>
          </p:nvPr>
        </p:nvSpPr>
        <p:spPr>
          <a:xfrm>
            <a:off x="663575" y="809625"/>
            <a:ext cx="7940675" cy="5499100"/>
          </a:xfrm>
        </p:spPr>
        <p:txBody>
          <a:bodyPr/>
          <a:lstStyle/>
          <a:p>
            <a:pPr>
              <a:lnSpc>
                <a:spcPct val="110000"/>
              </a:lnSpc>
              <a:spcBef>
                <a:spcPct val="10000"/>
              </a:spcBef>
              <a:buClr>
                <a:srgbClr val="800080"/>
              </a:buClr>
              <a:buSzPct val="50000"/>
            </a:pPr>
            <a:r>
              <a:rPr lang="zh-CN" altLang="en-US" sz="3000" b="1">
                <a:latin typeface="Times New Roman" pitchFamily="18" charset="0"/>
                <a:ea typeface="仿宋_GB2312" pitchFamily="49" charset="-122"/>
              </a:rPr>
              <a:t>第一棵树的子树森林，</a:t>
            </a:r>
            <a:r>
              <a:rPr lang="en-US" altLang="zh-CN"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2</a:t>
            </a:r>
            <a:r>
              <a:rPr lang="en-US" altLang="zh-CN" sz="3000" b="1">
                <a:latin typeface="Times New Roman" pitchFamily="18" charset="0"/>
                <a:ea typeface="仿宋_GB2312" pitchFamily="49" charset="-122"/>
              </a:rPr>
              <a:t>, ...,</a:t>
            </a:r>
            <a:r>
              <a:rPr lang="en-US" altLang="zh-CN" sz="3000" b="1" i="1">
                <a:latin typeface="Times New Roman" pitchFamily="18" charset="0"/>
                <a:ea typeface="仿宋_GB2312" pitchFamily="49" charset="-122"/>
              </a:rPr>
              <a:t>T</a:t>
            </a:r>
            <a:r>
              <a:rPr lang="en-US" altLang="zh-CN" sz="3000" b="1" i="1" baseline="-25000">
                <a:latin typeface="Times New Roman" pitchFamily="18" charset="0"/>
                <a:ea typeface="仿宋_GB2312" pitchFamily="49" charset="-122"/>
              </a:rPr>
              <a:t>m</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是除去第一棵树之后剩余的树构成的森林。</a:t>
            </a:r>
          </a:p>
          <a:p>
            <a:pPr>
              <a:lnSpc>
                <a:spcPct val="110000"/>
              </a:lnSpc>
              <a:spcBef>
                <a:spcPct val="10000"/>
              </a:spcBef>
              <a:buClr>
                <a:srgbClr val="800080"/>
              </a:buClr>
              <a:buSzPct val="50000"/>
            </a:pPr>
            <a:endParaRPr lang="zh-CN" altLang="en-US" sz="3000" b="1">
              <a:latin typeface="Times New Roman" pitchFamily="18" charset="0"/>
              <a:ea typeface="仿宋_GB2312" pitchFamily="49" charset="-122"/>
            </a:endParaRPr>
          </a:p>
          <a:p>
            <a:pPr>
              <a:lnSpc>
                <a:spcPct val="110000"/>
              </a:lnSpc>
              <a:spcBef>
                <a:spcPct val="10000"/>
              </a:spcBef>
              <a:buClr>
                <a:srgbClr val="800080"/>
              </a:buClr>
              <a:buSzPct val="50000"/>
            </a:pPr>
            <a:endParaRPr lang="zh-CN" altLang="en-US" sz="3000" b="1">
              <a:latin typeface="Times New Roman" pitchFamily="18" charset="0"/>
              <a:ea typeface="仿宋_GB2312" pitchFamily="49" charset="-122"/>
            </a:endParaRPr>
          </a:p>
          <a:p>
            <a:pPr>
              <a:lnSpc>
                <a:spcPct val="110000"/>
              </a:lnSpc>
              <a:spcBef>
                <a:spcPct val="10000"/>
              </a:spcBef>
              <a:buClr>
                <a:srgbClr val="800080"/>
              </a:buClr>
              <a:buSzPct val="50000"/>
            </a:pPr>
            <a:r>
              <a:rPr lang="zh-CN" altLang="en-US" sz="3000" b="1">
                <a:latin typeface="Times New Roman" pitchFamily="18" charset="0"/>
                <a:ea typeface="仿宋_GB2312" pitchFamily="49" charset="-122"/>
              </a:rPr>
              <a:t>若森林</a:t>
            </a:r>
            <a:r>
              <a:rPr lang="en-US" altLang="zh-CN" sz="3000" b="1">
                <a:latin typeface="Times New Roman" pitchFamily="18" charset="0"/>
                <a:ea typeface="仿宋_GB2312" pitchFamily="49" charset="-122"/>
              </a:rPr>
              <a:t>F = Ø</a:t>
            </a:r>
            <a:r>
              <a:rPr lang="zh-CN" altLang="en-US" sz="3000" b="1">
                <a:latin typeface="Times New Roman" pitchFamily="18" charset="0"/>
                <a:ea typeface="仿宋_GB2312" pitchFamily="49" charset="-122"/>
              </a:rPr>
              <a:t>，返回；否则</a:t>
            </a:r>
            <a:endParaRPr lang="zh-CN" altLang="en-US" sz="3000" b="1">
              <a:latin typeface="Times New Roman" pitchFamily="18" charset="0"/>
              <a:ea typeface="仿宋_GB2312" pitchFamily="49" charset="-122"/>
              <a:sym typeface="Wingdings" pitchFamily="2" charset="2"/>
            </a:endParaRPr>
          </a:p>
          <a:p>
            <a:pPr lvl="1">
              <a:lnSpc>
                <a:spcPct val="110000"/>
              </a:lnSpc>
              <a:spcBef>
                <a:spcPct val="10000"/>
              </a:spcBef>
              <a:buClr>
                <a:schemeClr val="tx2"/>
              </a:buClr>
              <a:buSzTx/>
              <a:buFont typeface="Wingdings" pitchFamily="2" charset="2"/>
              <a:buChar char="ü"/>
            </a:pPr>
            <a:r>
              <a:rPr lang="zh-CN" altLang="en-US" sz="3000" b="1">
                <a:latin typeface="Times New Roman" pitchFamily="18" charset="0"/>
                <a:ea typeface="仿宋_GB2312" pitchFamily="49" charset="-122"/>
              </a:rPr>
              <a:t>访问森林的根（也是第一棵树的根）</a:t>
            </a:r>
            <a:r>
              <a:rPr lang="en-US" altLang="zh-CN" sz="3000" b="1" i="1">
                <a:latin typeface="Times New Roman" pitchFamily="18" charset="0"/>
                <a:ea typeface="仿宋_GB2312" pitchFamily="49" charset="-122"/>
              </a:rPr>
              <a:t>r</a:t>
            </a:r>
            <a:r>
              <a:rPr lang="en-US" altLang="zh-CN" sz="3000" b="1" baseline="-25000">
                <a:latin typeface="Times New Roman" pitchFamily="18" charset="0"/>
                <a:ea typeface="仿宋_GB2312" pitchFamily="49" charset="-122"/>
              </a:rPr>
              <a:t>1</a:t>
            </a:r>
            <a:r>
              <a:rPr lang="zh-CN" altLang="en-US" sz="3000" b="1">
                <a:latin typeface="Times New Roman" pitchFamily="18" charset="0"/>
                <a:ea typeface="仿宋_GB2312" pitchFamily="49" charset="-122"/>
              </a:rPr>
              <a:t>；</a:t>
            </a:r>
            <a:endParaRPr lang="zh-CN" altLang="en-US" sz="3000" b="1">
              <a:latin typeface="Times New Roman" pitchFamily="18" charset="0"/>
              <a:ea typeface="仿宋_GB2312" pitchFamily="49" charset="-122"/>
              <a:sym typeface="Wingdings" pitchFamily="2" charset="2"/>
            </a:endParaRPr>
          </a:p>
          <a:p>
            <a:pPr lvl="1">
              <a:lnSpc>
                <a:spcPct val="110000"/>
              </a:lnSpc>
              <a:spcBef>
                <a:spcPct val="10000"/>
              </a:spcBef>
              <a:buClr>
                <a:schemeClr val="tx2"/>
              </a:buClr>
              <a:buSzTx/>
              <a:buFont typeface="Wingdings" pitchFamily="2" charset="2"/>
              <a:buChar char="ü"/>
            </a:pPr>
            <a:r>
              <a:rPr lang="zh-CN" altLang="en-US" sz="3000" b="1">
                <a:latin typeface="Times New Roman" pitchFamily="18" charset="0"/>
                <a:ea typeface="仿宋_GB2312" pitchFamily="49" charset="-122"/>
              </a:rPr>
              <a:t>先根遍历森林第一棵树的根的子树森林</a:t>
            </a:r>
            <a:r>
              <a:rPr lang="en-US" altLang="zh-CN"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11</a:t>
            </a:r>
            <a:r>
              <a:rPr lang="en-US" altLang="zh-CN" sz="3000" b="1">
                <a:latin typeface="Times New Roman" pitchFamily="18" charset="0"/>
                <a:ea typeface="仿宋_GB2312" pitchFamily="49" charset="-122"/>
              </a:rPr>
              <a:t>, …, </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a:t>
            </a:r>
            <a:r>
              <a:rPr lang="en-US" altLang="zh-CN" sz="3000" b="1" i="1" baseline="-25000">
                <a:latin typeface="Times New Roman" pitchFamily="18" charset="0"/>
                <a:ea typeface="仿宋_GB2312" pitchFamily="49" charset="-122"/>
              </a:rPr>
              <a:t>k</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a:t>
            </a:r>
            <a:endParaRPr lang="zh-CN" altLang="en-US" sz="3000" b="1">
              <a:latin typeface="Times New Roman" pitchFamily="18" charset="0"/>
              <a:ea typeface="仿宋_GB2312" pitchFamily="49" charset="-122"/>
              <a:sym typeface="Wingdings" pitchFamily="2" charset="2"/>
            </a:endParaRPr>
          </a:p>
          <a:p>
            <a:pPr lvl="1">
              <a:lnSpc>
                <a:spcPct val="110000"/>
              </a:lnSpc>
              <a:spcBef>
                <a:spcPct val="10000"/>
              </a:spcBef>
              <a:buClr>
                <a:schemeClr val="tx2"/>
              </a:buClr>
              <a:buSzTx/>
              <a:buFont typeface="Wingdings" pitchFamily="2" charset="2"/>
              <a:buChar char="ü"/>
            </a:pPr>
            <a:r>
              <a:rPr lang="zh-CN" altLang="en-US" sz="3000" b="1">
                <a:latin typeface="Times New Roman" pitchFamily="18" charset="0"/>
                <a:ea typeface="仿宋_GB2312" pitchFamily="49" charset="-122"/>
              </a:rPr>
              <a:t>先根遍历森林中除第一棵树外其他树组成的森林</a:t>
            </a:r>
            <a:r>
              <a:rPr lang="en-US" altLang="zh-CN"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2</a:t>
            </a:r>
            <a:r>
              <a:rPr lang="en-US" altLang="zh-CN" sz="3000" b="1">
                <a:latin typeface="Times New Roman" pitchFamily="18" charset="0"/>
                <a:ea typeface="仿宋_GB2312" pitchFamily="49" charset="-122"/>
              </a:rPr>
              <a:t>, ...,</a:t>
            </a:r>
            <a:r>
              <a:rPr lang="en-US" altLang="zh-CN" sz="3000" b="1" i="1">
                <a:latin typeface="Times New Roman" pitchFamily="18" charset="0"/>
                <a:ea typeface="仿宋_GB2312" pitchFamily="49" charset="-122"/>
              </a:rPr>
              <a:t>T</a:t>
            </a:r>
            <a:r>
              <a:rPr lang="en-US" altLang="zh-CN" sz="3000" b="1" i="1" baseline="-25000">
                <a:latin typeface="Times New Roman" pitchFamily="18" charset="0"/>
                <a:ea typeface="仿宋_GB2312" pitchFamily="49" charset="-122"/>
              </a:rPr>
              <a:t>m</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 </a:t>
            </a:r>
          </a:p>
        </p:txBody>
      </p:sp>
      <p:sp>
        <p:nvSpPr>
          <p:cNvPr id="5" name="灯片编号占位符 4"/>
          <p:cNvSpPr>
            <a:spLocks noGrp="1"/>
          </p:cNvSpPr>
          <p:nvPr>
            <p:ph type="sldNum" sz="quarter" idx="12"/>
          </p:nvPr>
        </p:nvSpPr>
        <p:spPr/>
        <p:txBody>
          <a:bodyPr/>
          <a:lstStyle/>
          <a:p>
            <a:fld id="{B6D435C3-2BF9-4C84-9F86-E7DEC01D242E}" type="slidenum">
              <a:rPr lang="en-US" altLang="zh-CN"/>
              <a:pPr/>
              <a:t>133</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6" name="Rectangle 46"/>
          <p:cNvSpPr>
            <a:spLocks noGrp="1" noChangeArrowheads="1"/>
          </p:cNvSpPr>
          <p:nvPr>
            <p:ph idx="1"/>
          </p:nvPr>
        </p:nvSpPr>
        <p:spPr>
          <a:xfrm>
            <a:off x="684213" y="4438650"/>
            <a:ext cx="8229600" cy="1835150"/>
          </a:xfrm>
        </p:spPr>
        <p:txBody>
          <a:bodyPr/>
          <a:lstStyle/>
          <a:p>
            <a:pPr>
              <a:spcBef>
                <a:spcPct val="15000"/>
              </a:spcBef>
              <a:buClr>
                <a:srgbClr val="800080"/>
              </a:buClr>
              <a:buSzPct val="50000"/>
            </a:pPr>
            <a:r>
              <a:rPr kumimoji="1" lang="zh-CN" altLang="en-US" sz="3000" b="1">
                <a:latin typeface="Times New Roman" pitchFamily="18" charset="0"/>
                <a:ea typeface="仿宋_GB2312" pitchFamily="49" charset="-122"/>
              </a:rPr>
              <a:t>森林的先根次序遍历的结果序列</a:t>
            </a:r>
          </a:p>
          <a:p>
            <a:pPr>
              <a:spcBef>
                <a:spcPct val="15000"/>
              </a:spcBef>
              <a:buClr>
                <a:srgbClr val="800080"/>
              </a:buClr>
              <a:buSzPct val="50000"/>
              <a:buFont typeface="Wingdings" pitchFamily="2" charset="2"/>
              <a:buNone/>
            </a:pPr>
            <a:r>
              <a:rPr kumimoji="1" lang="zh-CN" altLang="en-US"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ABCDE  FG  HIKJ</a:t>
            </a:r>
          </a:p>
          <a:p>
            <a:pPr>
              <a:spcBef>
                <a:spcPct val="15000"/>
              </a:spcBef>
              <a:buClr>
                <a:srgbClr val="800080"/>
              </a:buClr>
              <a:buSzPct val="50000"/>
            </a:pPr>
            <a:r>
              <a:rPr kumimoji="1" lang="zh-CN" altLang="en-US" sz="3000" b="1">
                <a:latin typeface="Times New Roman" pitchFamily="18" charset="0"/>
                <a:ea typeface="仿宋_GB2312" pitchFamily="49" charset="-122"/>
              </a:rPr>
              <a:t>这相当于对应二叉树的前序遍历结果。</a:t>
            </a:r>
            <a:endParaRPr lang="zh-CN" altLang="en-US">
              <a:latin typeface="Times New Roman" pitchFamily="18" charset="0"/>
              <a:ea typeface="仿宋_GB2312" pitchFamily="49" charset="-122"/>
            </a:endParaRPr>
          </a:p>
        </p:txBody>
      </p:sp>
      <p:sp>
        <p:nvSpPr>
          <p:cNvPr id="44" name="灯片编号占位符 4"/>
          <p:cNvSpPr>
            <a:spLocks noGrp="1"/>
          </p:cNvSpPr>
          <p:nvPr>
            <p:ph type="sldNum" sz="quarter" idx="12"/>
          </p:nvPr>
        </p:nvSpPr>
        <p:spPr/>
        <p:txBody>
          <a:bodyPr/>
          <a:lstStyle/>
          <a:p>
            <a:fld id="{4E6A0CDF-67A5-4637-B034-4A3A5B8AF312}" type="slidenum">
              <a:rPr lang="en-US" altLang="zh-CN"/>
              <a:pPr/>
              <a:t>134</a:t>
            </a:fld>
            <a:endParaRPr lang="en-US" altLang="zh-CN"/>
          </a:p>
        </p:txBody>
      </p:sp>
      <p:grpSp>
        <p:nvGrpSpPr>
          <p:cNvPr id="276527" name="Group 47"/>
          <p:cNvGrpSpPr>
            <a:grpSpLocks/>
          </p:cNvGrpSpPr>
          <p:nvPr/>
        </p:nvGrpSpPr>
        <p:grpSpPr bwMode="auto">
          <a:xfrm>
            <a:off x="2808288" y="728663"/>
            <a:ext cx="3459162" cy="3505200"/>
            <a:chOff x="1973" y="526"/>
            <a:chExt cx="2179" cy="2208"/>
          </a:xfrm>
        </p:grpSpPr>
        <p:sp>
          <p:nvSpPr>
            <p:cNvPr id="276485" name="Line 5"/>
            <p:cNvSpPr>
              <a:spLocks noChangeShapeType="1"/>
            </p:cNvSpPr>
            <p:nvPr/>
          </p:nvSpPr>
          <p:spPr bwMode="auto">
            <a:xfrm>
              <a:off x="2597" y="766"/>
              <a:ext cx="1344" cy="110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486" name="Line 6"/>
            <p:cNvSpPr>
              <a:spLocks noChangeShapeType="1"/>
            </p:cNvSpPr>
            <p:nvPr/>
          </p:nvSpPr>
          <p:spPr bwMode="auto">
            <a:xfrm flipH="1">
              <a:off x="2549" y="1717"/>
              <a:ext cx="24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487" name="Line 7"/>
            <p:cNvSpPr>
              <a:spLocks noChangeShapeType="1"/>
            </p:cNvSpPr>
            <p:nvPr/>
          </p:nvSpPr>
          <p:spPr bwMode="auto">
            <a:xfrm>
              <a:off x="2165" y="1045"/>
              <a:ext cx="624" cy="57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488" name="Line 8"/>
            <p:cNvSpPr>
              <a:spLocks noChangeShapeType="1"/>
            </p:cNvSpPr>
            <p:nvPr/>
          </p:nvSpPr>
          <p:spPr bwMode="auto">
            <a:xfrm flipH="1">
              <a:off x="2165" y="757"/>
              <a:ext cx="288"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489" name="Oval 9"/>
            <p:cNvSpPr>
              <a:spLocks noChangeArrowheads="1"/>
            </p:cNvSpPr>
            <p:nvPr/>
          </p:nvSpPr>
          <p:spPr bwMode="auto">
            <a:xfrm>
              <a:off x="2357" y="565"/>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490" name="Oval 10"/>
            <p:cNvSpPr>
              <a:spLocks noChangeArrowheads="1"/>
            </p:cNvSpPr>
            <p:nvPr/>
          </p:nvSpPr>
          <p:spPr bwMode="auto">
            <a:xfrm>
              <a:off x="1973" y="90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491" name="Oval 11"/>
            <p:cNvSpPr>
              <a:spLocks noChangeArrowheads="1"/>
            </p:cNvSpPr>
            <p:nvPr/>
          </p:nvSpPr>
          <p:spPr bwMode="auto">
            <a:xfrm>
              <a:off x="2693" y="1525"/>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492" name="Oval 12"/>
            <p:cNvSpPr>
              <a:spLocks noChangeArrowheads="1"/>
            </p:cNvSpPr>
            <p:nvPr/>
          </p:nvSpPr>
          <p:spPr bwMode="auto">
            <a:xfrm>
              <a:off x="2357" y="1189"/>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493" name="Oval 13"/>
            <p:cNvSpPr>
              <a:spLocks noChangeArrowheads="1"/>
            </p:cNvSpPr>
            <p:nvPr/>
          </p:nvSpPr>
          <p:spPr bwMode="auto">
            <a:xfrm>
              <a:off x="2357" y="186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494" name="Text Box 14"/>
            <p:cNvSpPr txBox="1">
              <a:spLocks noChangeArrowheads="1"/>
            </p:cNvSpPr>
            <p:nvPr/>
          </p:nvSpPr>
          <p:spPr bwMode="auto">
            <a:xfrm>
              <a:off x="2367" y="526"/>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76495" name="Text Box 15"/>
            <p:cNvSpPr txBox="1">
              <a:spLocks noChangeArrowheads="1"/>
            </p:cNvSpPr>
            <p:nvPr/>
          </p:nvSpPr>
          <p:spPr bwMode="auto">
            <a:xfrm>
              <a:off x="1989" y="862"/>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76496" name="Text Box 16"/>
            <p:cNvSpPr txBox="1">
              <a:spLocks noChangeArrowheads="1"/>
            </p:cNvSpPr>
            <p:nvPr/>
          </p:nvSpPr>
          <p:spPr bwMode="auto">
            <a:xfrm>
              <a:off x="2367" y="115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76497" name="Text Box 17"/>
            <p:cNvSpPr txBox="1">
              <a:spLocks noChangeArrowheads="1"/>
            </p:cNvSpPr>
            <p:nvPr/>
          </p:nvSpPr>
          <p:spPr bwMode="auto">
            <a:xfrm>
              <a:off x="2373" y="1822"/>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76498" name="Text Box 18"/>
            <p:cNvSpPr txBox="1">
              <a:spLocks noChangeArrowheads="1"/>
            </p:cNvSpPr>
            <p:nvPr/>
          </p:nvSpPr>
          <p:spPr bwMode="auto">
            <a:xfrm>
              <a:off x="2703" y="1486"/>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76499" name="Line 19"/>
            <p:cNvSpPr>
              <a:spLocks noChangeShapeType="1"/>
            </p:cNvSpPr>
            <p:nvPr/>
          </p:nvSpPr>
          <p:spPr bwMode="auto">
            <a:xfrm>
              <a:off x="3701" y="2350"/>
              <a:ext cx="240" cy="1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00" name="Line 20"/>
            <p:cNvSpPr>
              <a:spLocks noChangeShapeType="1"/>
            </p:cNvSpPr>
            <p:nvPr/>
          </p:nvSpPr>
          <p:spPr bwMode="auto">
            <a:xfrm flipH="1">
              <a:off x="3317" y="1966"/>
              <a:ext cx="624" cy="52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01" name="Oval 21"/>
            <p:cNvSpPr>
              <a:spLocks noChangeArrowheads="1"/>
            </p:cNvSpPr>
            <p:nvPr/>
          </p:nvSpPr>
          <p:spPr bwMode="auto">
            <a:xfrm>
              <a:off x="3845" y="177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502" name="Oval 22"/>
            <p:cNvSpPr>
              <a:spLocks noChangeArrowheads="1"/>
            </p:cNvSpPr>
            <p:nvPr/>
          </p:nvSpPr>
          <p:spPr bwMode="auto">
            <a:xfrm>
              <a:off x="3461" y="211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503" name="Oval 23"/>
            <p:cNvSpPr>
              <a:spLocks noChangeArrowheads="1"/>
            </p:cNvSpPr>
            <p:nvPr/>
          </p:nvSpPr>
          <p:spPr bwMode="auto">
            <a:xfrm>
              <a:off x="3077" y="244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504" name="Oval 24"/>
            <p:cNvSpPr>
              <a:spLocks noChangeArrowheads="1"/>
            </p:cNvSpPr>
            <p:nvPr/>
          </p:nvSpPr>
          <p:spPr bwMode="auto">
            <a:xfrm>
              <a:off x="3845" y="244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505" name="Text Box 25"/>
            <p:cNvSpPr txBox="1">
              <a:spLocks noChangeArrowheads="1"/>
            </p:cNvSpPr>
            <p:nvPr/>
          </p:nvSpPr>
          <p:spPr bwMode="auto">
            <a:xfrm>
              <a:off x="3862" y="1726"/>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276506" name="Text Box 26"/>
            <p:cNvSpPr txBox="1">
              <a:spLocks noChangeArrowheads="1"/>
            </p:cNvSpPr>
            <p:nvPr/>
          </p:nvSpPr>
          <p:spPr bwMode="auto">
            <a:xfrm>
              <a:off x="3521" y="2071"/>
              <a:ext cx="2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276507" name="Text Box 27"/>
            <p:cNvSpPr txBox="1">
              <a:spLocks noChangeArrowheads="1"/>
            </p:cNvSpPr>
            <p:nvPr/>
          </p:nvSpPr>
          <p:spPr bwMode="auto">
            <a:xfrm>
              <a:off x="3094" y="2398"/>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276508" name="Text Box 28"/>
            <p:cNvSpPr txBox="1">
              <a:spLocks noChangeArrowheads="1"/>
            </p:cNvSpPr>
            <p:nvPr/>
          </p:nvSpPr>
          <p:spPr bwMode="auto">
            <a:xfrm>
              <a:off x="3892" y="24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276509" name="Line 29"/>
            <p:cNvSpPr>
              <a:spLocks noChangeShapeType="1"/>
            </p:cNvSpPr>
            <p:nvPr/>
          </p:nvSpPr>
          <p:spPr bwMode="auto">
            <a:xfrm flipH="1">
              <a:off x="3269" y="1630"/>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10" name="Oval 30"/>
            <p:cNvSpPr>
              <a:spLocks noChangeArrowheads="1"/>
            </p:cNvSpPr>
            <p:nvPr/>
          </p:nvSpPr>
          <p:spPr bwMode="auto">
            <a:xfrm>
              <a:off x="3461" y="143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511" name="Oval 31"/>
            <p:cNvSpPr>
              <a:spLocks noChangeArrowheads="1"/>
            </p:cNvSpPr>
            <p:nvPr/>
          </p:nvSpPr>
          <p:spPr bwMode="auto">
            <a:xfrm>
              <a:off x="3077" y="182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512" name="Text Box 32"/>
            <p:cNvSpPr txBox="1">
              <a:spLocks noChangeArrowheads="1"/>
            </p:cNvSpPr>
            <p:nvPr/>
          </p:nvSpPr>
          <p:spPr bwMode="auto">
            <a:xfrm>
              <a:off x="3483" y="1438"/>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276513" name="Text Box 33"/>
            <p:cNvSpPr txBox="1">
              <a:spLocks noChangeArrowheads="1"/>
            </p:cNvSpPr>
            <p:nvPr/>
          </p:nvSpPr>
          <p:spPr bwMode="auto">
            <a:xfrm>
              <a:off x="3081" y="1783"/>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76515" name="Freeform 35"/>
            <p:cNvSpPr>
              <a:spLocks/>
            </p:cNvSpPr>
            <p:nvPr/>
          </p:nvSpPr>
          <p:spPr bwMode="auto">
            <a:xfrm>
              <a:off x="2064" y="663"/>
              <a:ext cx="181" cy="159"/>
            </a:xfrm>
            <a:custGeom>
              <a:avLst/>
              <a:gdLst>
                <a:gd name="T0" fmla="*/ 181 w 181"/>
                <a:gd name="T1" fmla="*/ 0 h 159"/>
                <a:gd name="T2" fmla="*/ 0 w 181"/>
                <a:gd name="T3" fmla="*/ 159 h 159"/>
              </a:gdLst>
              <a:ahLst/>
              <a:cxnLst>
                <a:cxn ang="0">
                  <a:pos x="T0" y="T1"/>
                </a:cxn>
                <a:cxn ang="0">
                  <a:pos x="T2" y="T3"/>
                </a:cxn>
              </a:cxnLst>
              <a:rect l="0" t="0" r="r" b="b"/>
              <a:pathLst>
                <a:path w="181" h="159">
                  <a:moveTo>
                    <a:pt x="181" y="0"/>
                  </a:moveTo>
                  <a:cubicBezTo>
                    <a:pt x="105" y="66"/>
                    <a:pt x="30" y="133"/>
                    <a:pt x="0" y="159"/>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16" name="Line 36"/>
            <p:cNvSpPr>
              <a:spLocks noChangeShapeType="1"/>
            </p:cNvSpPr>
            <p:nvPr/>
          </p:nvSpPr>
          <p:spPr bwMode="auto">
            <a:xfrm>
              <a:off x="2064" y="1275"/>
              <a:ext cx="204" cy="182"/>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17" name="Line 37"/>
            <p:cNvSpPr>
              <a:spLocks noChangeShapeType="1"/>
            </p:cNvSpPr>
            <p:nvPr/>
          </p:nvSpPr>
          <p:spPr bwMode="auto">
            <a:xfrm>
              <a:off x="2336" y="1502"/>
              <a:ext cx="204" cy="182"/>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18" name="Line 38"/>
            <p:cNvSpPr>
              <a:spLocks noChangeShapeType="1"/>
            </p:cNvSpPr>
            <p:nvPr/>
          </p:nvSpPr>
          <p:spPr bwMode="auto">
            <a:xfrm flipH="1">
              <a:off x="2313" y="1729"/>
              <a:ext cx="159" cy="159"/>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19" name="Line 39"/>
            <p:cNvSpPr>
              <a:spLocks noChangeShapeType="1"/>
            </p:cNvSpPr>
            <p:nvPr/>
          </p:nvSpPr>
          <p:spPr bwMode="auto">
            <a:xfrm>
              <a:off x="2585" y="913"/>
              <a:ext cx="771" cy="635"/>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20" name="Line 40"/>
            <p:cNvSpPr>
              <a:spLocks noChangeShapeType="1"/>
            </p:cNvSpPr>
            <p:nvPr/>
          </p:nvSpPr>
          <p:spPr bwMode="auto">
            <a:xfrm flipH="1">
              <a:off x="3243" y="1616"/>
              <a:ext cx="136" cy="136"/>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21" name="Line 41"/>
            <p:cNvSpPr>
              <a:spLocks noChangeShapeType="1"/>
            </p:cNvSpPr>
            <p:nvPr/>
          </p:nvSpPr>
          <p:spPr bwMode="auto">
            <a:xfrm>
              <a:off x="3515" y="1752"/>
              <a:ext cx="181" cy="136"/>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22" name="Line 42"/>
            <p:cNvSpPr>
              <a:spLocks noChangeShapeType="1"/>
            </p:cNvSpPr>
            <p:nvPr/>
          </p:nvSpPr>
          <p:spPr bwMode="auto">
            <a:xfrm flipH="1">
              <a:off x="3538" y="1933"/>
              <a:ext cx="136" cy="136"/>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23" name="Line 43"/>
            <p:cNvSpPr>
              <a:spLocks noChangeShapeType="1"/>
            </p:cNvSpPr>
            <p:nvPr/>
          </p:nvSpPr>
          <p:spPr bwMode="auto">
            <a:xfrm flipH="1">
              <a:off x="3243" y="2228"/>
              <a:ext cx="158" cy="159"/>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24" name="Line 44"/>
            <p:cNvSpPr>
              <a:spLocks noChangeShapeType="1"/>
            </p:cNvSpPr>
            <p:nvPr/>
          </p:nvSpPr>
          <p:spPr bwMode="auto">
            <a:xfrm>
              <a:off x="3628" y="2478"/>
              <a:ext cx="182" cy="136"/>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457200" y="457200"/>
            <a:ext cx="8229600" cy="955675"/>
          </a:xfrm>
        </p:spPr>
        <p:txBody>
          <a:bodyPr/>
          <a:lstStyle/>
          <a:p>
            <a:pPr algn="ctr"/>
            <a:r>
              <a:rPr lang="zh-CN" altLang="en-US" sz="4000" b="1">
                <a:solidFill>
                  <a:schemeClr val="tx2"/>
                </a:solidFill>
                <a:ea typeface="华文新魏" pitchFamily="2" charset="-122"/>
              </a:rPr>
              <a:t>森林的后根次序遍历</a:t>
            </a:r>
          </a:p>
        </p:txBody>
      </p:sp>
      <p:sp>
        <p:nvSpPr>
          <p:cNvPr id="411651" name="Rectangle 3"/>
          <p:cNvSpPr>
            <a:spLocks noGrp="1" noChangeArrowheads="1"/>
          </p:cNvSpPr>
          <p:nvPr>
            <p:ph idx="1"/>
          </p:nvPr>
        </p:nvSpPr>
        <p:spPr>
          <a:xfrm>
            <a:off x="663575" y="1414463"/>
            <a:ext cx="7832725" cy="3886200"/>
          </a:xfrm>
        </p:spPr>
        <p:txBody>
          <a:bodyPr/>
          <a:lstStyle/>
          <a:p>
            <a:pPr marL="609600" indent="-609600">
              <a:lnSpc>
                <a:spcPct val="105000"/>
              </a:lnSpc>
              <a:spcBef>
                <a:spcPct val="15000"/>
              </a:spcBef>
              <a:buClr>
                <a:srgbClr val="800080"/>
              </a:buClr>
              <a:buSzPct val="50000"/>
            </a:pPr>
            <a:r>
              <a:rPr lang="zh-CN" altLang="en-US" sz="3000" b="1">
                <a:latin typeface="Times New Roman" pitchFamily="18" charset="0"/>
                <a:ea typeface="仿宋_GB2312" pitchFamily="49" charset="-122"/>
              </a:rPr>
              <a:t>若森林 </a:t>
            </a:r>
            <a:r>
              <a:rPr lang="en-US" altLang="zh-CN" sz="3000" b="1" i="1">
                <a:latin typeface="Times New Roman" pitchFamily="18" charset="0"/>
                <a:ea typeface="仿宋_GB2312" pitchFamily="49" charset="-122"/>
              </a:rPr>
              <a:t>F</a:t>
            </a:r>
            <a:r>
              <a:rPr lang="en-US" altLang="zh-CN" sz="3000" b="1">
                <a:latin typeface="Times New Roman" pitchFamily="18" charset="0"/>
                <a:ea typeface="仿宋_GB2312" pitchFamily="49" charset="-122"/>
              </a:rPr>
              <a:t> = Ø</a:t>
            </a:r>
            <a:r>
              <a:rPr lang="zh-CN" altLang="en-US" sz="3000" b="1">
                <a:latin typeface="Times New Roman" pitchFamily="18" charset="0"/>
                <a:ea typeface="仿宋_GB2312" pitchFamily="49" charset="-122"/>
              </a:rPr>
              <a:t>，返回；否则</a:t>
            </a:r>
            <a:endParaRPr lang="zh-CN" altLang="en-US" sz="3000" b="1">
              <a:latin typeface="Times New Roman" pitchFamily="18" charset="0"/>
              <a:ea typeface="仿宋_GB2312" pitchFamily="49" charset="-122"/>
              <a:sym typeface="Wingdings" pitchFamily="2" charset="2"/>
            </a:endParaRPr>
          </a:p>
          <a:p>
            <a:pPr marL="990600" lvl="1" indent="-533400">
              <a:lnSpc>
                <a:spcPct val="105000"/>
              </a:lnSpc>
              <a:spcBef>
                <a:spcPct val="15000"/>
              </a:spcBef>
              <a:buClr>
                <a:schemeClr val="tx2"/>
              </a:buClr>
              <a:buSzTx/>
              <a:buFont typeface="Wingdings" pitchFamily="2" charset="2"/>
              <a:buChar char="ü"/>
            </a:pPr>
            <a:r>
              <a:rPr lang="zh-CN" altLang="en-US" sz="3000" b="1">
                <a:latin typeface="Times New Roman" pitchFamily="18" charset="0"/>
                <a:ea typeface="仿宋_GB2312" pitchFamily="49" charset="-122"/>
              </a:rPr>
              <a:t>后根遍历森林</a:t>
            </a:r>
            <a:r>
              <a:rPr lang="zh-CN" altLang="en-US" sz="3000" b="1" i="1">
                <a:latin typeface="Times New Roman" pitchFamily="18" charset="0"/>
                <a:ea typeface="仿宋_GB2312" pitchFamily="49" charset="-122"/>
              </a:rPr>
              <a:t> </a:t>
            </a:r>
            <a:r>
              <a:rPr lang="en-US" altLang="zh-CN" sz="3000" b="1" i="1">
                <a:latin typeface="Times New Roman" pitchFamily="18" charset="0"/>
                <a:ea typeface="仿宋_GB2312" pitchFamily="49" charset="-122"/>
              </a:rPr>
              <a:t>F</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第一棵树的根结点的子树森林</a:t>
            </a:r>
            <a:r>
              <a:rPr lang="en-US" altLang="zh-CN"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11</a:t>
            </a:r>
            <a:r>
              <a:rPr lang="en-US" altLang="zh-CN" sz="3000" b="1">
                <a:latin typeface="Times New Roman" pitchFamily="18" charset="0"/>
                <a:ea typeface="仿宋_GB2312" pitchFamily="49" charset="-122"/>
              </a:rPr>
              <a:t>, …, </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a:t>
            </a:r>
            <a:r>
              <a:rPr lang="en-US" altLang="zh-CN" sz="3000" b="1" i="1" baseline="-25000">
                <a:latin typeface="Times New Roman" pitchFamily="18" charset="0"/>
                <a:ea typeface="仿宋_GB2312" pitchFamily="49" charset="-122"/>
              </a:rPr>
              <a:t>k</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a:t>
            </a:r>
            <a:endParaRPr lang="zh-CN" altLang="en-US" sz="3000" b="1">
              <a:latin typeface="Times New Roman" pitchFamily="18" charset="0"/>
              <a:ea typeface="仿宋_GB2312" pitchFamily="49" charset="-122"/>
              <a:sym typeface="Wingdings" pitchFamily="2" charset="2"/>
            </a:endParaRPr>
          </a:p>
          <a:p>
            <a:pPr marL="990600" lvl="1" indent="-533400">
              <a:lnSpc>
                <a:spcPct val="105000"/>
              </a:lnSpc>
              <a:spcBef>
                <a:spcPct val="15000"/>
              </a:spcBef>
              <a:buClr>
                <a:schemeClr val="tx2"/>
              </a:buClr>
              <a:buSzTx/>
              <a:buFont typeface="Wingdings" pitchFamily="2" charset="2"/>
              <a:buChar char="ü"/>
            </a:pPr>
            <a:r>
              <a:rPr lang="zh-CN" altLang="en-US" sz="3000" b="1">
                <a:latin typeface="Times New Roman" pitchFamily="18" charset="0"/>
                <a:ea typeface="仿宋_GB2312" pitchFamily="49" charset="-122"/>
              </a:rPr>
              <a:t>访问森林的根结点 </a:t>
            </a:r>
            <a:r>
              <a:rPr lang="en-US" altLang="zh-CN" sz="3000" b="1" i="1">
                <a:latin typeface="Times New Roman" pitchFamily="18" charset="0"/>
                <a:ea typeface="仿宋_GB2312" pitchFamily="49" charset="-122"/>
              </a:rPr>
              <a:t>r</a:t>
            </a:r>
            <a:r>
              <a:rPr lang="en-US" altLang="zh-CN" sz="3000" b="1" baseline="-25000">
                <a:latin typeface="Times New Roman" pitchFamily="18" charset="0"/>
                <a:ea typeface="仿宋_GB2312" pitchFamily="49" charset="-122"/>
              </a:rPr>
              <a:t>1</a:t>
            </a:r>
            <a:r>
              <a:rPr lang="zh-CN" altLang="en-US" sz="3000" b="1">
                <a:latin typeface="Times New Roman" pitchFamily="18" charset="0"/>
                <a:ea typeface="仿宋_GB2312" pitchFamily="49" charset="-122"/>
              </a:rPr>
              <a:t>；</a:t>
            </a:r>
            <a:endParaRPr lang="zh-CN" altLang="en-US" sz="3000" b="1">
              <a:latin typeface="Times New Roman" pitchFamily="18" charset="0"/>
              <a:ea typeface="仿宋_GB2312" pitchFamily="49" charset="-122"/>
              <a:sym typeface="Wingdings" pitchFamily="2" charset="2"/>
            </a:endParaRPr>
          </a:p>
          <a:p>
            <a:pPr marL="990600" lvl="1" indent="-533400">
              <a:lnSpc>
                <a:spcPct val="105000"/>
              </a:lnSpc>
              <a:spcBef>
                <a:spcPct val="15000"/>
              </a:spcBef>
              <a:buClr>
                <a:schemeClr val="tx2"/>
              </a:buClr>
              <a:buSzTx/>
              <a:buFont typeface="Wingdings" pitchFamily="2" charset="2"/>
              <a:buChar char="ü"/>
            </a:pPr>
            <a:r>
              <a:rPr lang="zh-CN" altLang="en-US" sz="3000" b="1">
                <a:latin typeface="Times New Roman" pitchFamily="18" charset="0"/>
                <a:ea typeface="仿宋_GB2312" pitchFamily="49" charset="-122"/>
              </a:rPr>
              <a:t>后根遍历森林中除第一棵树外其他树组成的森林</a:t>
            </a:r>
            <a:r>
              <a:rPr lang="en-US" altLang="zh-CN"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2</a:t>
            </a:r>
            <a:r>
              <a:rPr lang="en-US" altLang="zh-CN" sz="3000" b="1">
                <a:latin typeface="Times New Roman" pitchFamily="18" charset="0"/>
                <a:ea typeface="仿宋_GB2312" pitchFamily="49" charset="-122"/>
              </a:rPr>
              <a:t>, ..., </a:t>
            </a:r>
            <a:r>
              <a:rPr lang="en-US" altLang="zh-CN" sz="3000" b="1" i="1">
                <a:latin typeface="Times New Roman" pitchFamily="18" charset="0"/>
                <a:ea typeface="仿宋_GB2312" pitchFamily="49" charset="-122"/>
              </a:rPr>
              <a:t>T</a:t>
            </a:r>
            <a:r>
              <a:rPr lang="en-US" altLang="zh-CN" sz="3000" b="1" i="1" baseline="-25000">
                <a:latin typeface="Times New Roman" pitchFamily="18" charset="0"/>
                <a:ea typeface="仿宋_GB2312" pitchFamily="49" charset="-122"/>
              </a:rPr>
              <a:t>m</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a:t>
            </a:r>
          </a:p>
          <a:p>
            <a:pPr marL="609600" indent="-609600">
              <a:lnSpc>
                <a:spcPct val="90000"/>
              </a:lnSpc>
            </a:pPr>
            <a:endParaRPr lang="en-US" altLang="zh-CN" sz="3000"/>
          </a:p>
        </p:txBody>
      </p:sp>
      <p:sp>
        <p:nvSpPr>
          <p:cNvPr id="5" name="灯片编号占位符 4"/>
          <p:cNvSpPr>
            <a:spLocks noGrp="1"/>
          </p:cNvSpPr>
          <p:nvPr>
            <p:ph type="sldNum" sz="quarter" idx="12"/>
          </p:nvPr>
        </p:nvSpPr>
        <p:spPr/>
        <p:txBody>
          <a:bodyPr/>
          <a:lstStyle/>
          <a:p>
            <a:fld id="{2202D4C5-0E10-48DD-9BBB-5F6518350B47}" type="slidenum">
              <a:rPr lang="en-US" altLang="zh-CN"/>
              <a:pPr/>
              <a:t>135</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40" name="Rectangle 36"/>
          <p:cNvSpPr>
            <a:spLocks noGrp="1" noChangeArrowheads="1"/>
          </p:cNvSpPr>
          <p:nvPr>
            <p:ph idx="1"/>
          </p:nvPr>
        </p:nvSpPr>
        <p:spPr>
          <a:xfrm>
            <a:off x="611188" y="4508500"/>
            <a:ext cx="8229600" cy="1871663"/>
          </a:xfrm>
        </p:spPr>
        <p:txBody>
          <a:bodyPr/>
          <a:lstStyle/>
          <a:p>
            <a:pPr>
              <a:buClr>
                <a:srgbClr val="800080"/>
              </a:buClr>
              <a:buSzPct val="50000"/>
            </a:pPr>
            <a:r>
              <a:rPr kumimoji="1" lang="zh-CN" altLang="en-US" sz="3000" b="1">
                <a:latin typeface="Times New Roman" pitchFamily="18" charset="0"/>
                <a:ea typeface="仿宋_GB2312" pitchFamily="49" charset="-122"/>
              </a:rPr>
              <a:t>森林的后根次序遍历的结果序列</a:t>
            </a:r>
          </a:p>
          <a:p>
            <a:pPr>
              <a:buClr>
                <a:srgbClr val="800080"/>
              </a:buClr>
              <a:buSzPct val="50000"/>
              <a:buFont typeface="Wingdings" pitchFamily="2" charset="2"/>
              <a:buNone/>
            </a:pPr>
            <a:r>
              <a:rPr kumimoji="1" lang="zh-CN" altLang="en-US" sz="3000" b="1">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BCEDA GF KIJH</a:t>
            </a:r>
          </a:p>
          <a:p>
            <a:pPr>
              <a:buClr>
                <a:srgbClr val="800080"/>
              </a:buClr>
              <a:buSzPct val="50000"/>
            </a:pPr>
            <a:r>
              <a:rPr kumimoji="1" lang="zh-CN" altLang="en-US" sz="3000" b="1">
                <a:latin typeface="Times New Roman" pitchFamily="18" charset="0"/>
                <a:ea typeface="仿宋_GB2312" pitchFamily="49" charset="-122"/>
              </a:rPr>
              <a:t>这相当于对应二叉树中序遍历的结果。</a:t>
            </a:r>
          </a:p>
        </p:txBody>
      </p:sp>
      <p:sp>
        <p:nvSpPr>
          <p:cNvPr id="34" name="灯片编号占位符 4"/>
          <p:cNvSpPr>
            <a:spLocks noGrp="1"/>
          </p:cNvSpPr>
          <p:nvPr>
            <p:ph type="sldNum" sz="quarter" idx="12"/>
          </p:nvPr>
        </p:nvSpPr>
        <p:spPr/>
        <p:txBody>
          <a:bodyPr/>
          <a:lstStyle/>
          <a:p>
            <a:fld id="{AF392BDF-72EA-4EB7-A6F1-60F169164B45}" type="slidenum">
              <a:rPr lang="en-US" altLang="zh-CN"/>
              <a:pPr/>
              <a:t>136</a:t>
            </a:fld>
            <a:endParaRPr lang="en-US" altLang="zh-CN"/>
          </a:p>
        </p:txBody>
      </p:sp>
      <p:grpSp>
        <p:nvGrpSpPr>
          <p:cNvPr id="277538" name="Group 34"/>
          <p:cNvGrpSpPr>
            <a:grpSpLocks/>
          </p:cNvGrpSpPr>
          <p:nvPr/>
        </p:nvGrpSpPr>
        <p:grpSpPr bwMode="auto">
          <a:xfrm>
            <a:off x="3024188" y="728663"/>
            <a:ext cx="3459162" cy="3505200"/>
            <a:chOff x="3245" y="912"/>
            <a:chExt cx="2179" cy="2208"/>
          </a:xfrm>
        </p:grpSpPr>
        <p:sp>
          <p:nvSpPr>
            <p:cNvPr id="277509" name="Line 5"/>
            <p:cNvSpPr>
              <a:spLocks noChangeShapeType="1"/>
            </p:cNvSpPr>
            <p:nvPr/>
          </p:nvSpPr>
          <p:spPr bwMode="auto">
            <a:xfrm>
              <a:off x="3869" y="1152"/>
              <a:ext cx="1344" cy="110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10" name="Line 6"/>
            <p:cNvSpPr>
              <a:spLocks noChangeShapeType="1"/>
            </p:cNvSpPr>
            <p:nvPr/>
          </p:nvSpPr>
          <p:spPr bwMode="auto">
            <a:xfrm flipH="1">
              <a:off x="3821" y="2103"/>
              <a:ext cx="24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11" name="Line 7"/>
            <p:cNvSpPr>
              <a:spLocks noChangeShapeType="1"/>
            </p:cNvSpPr>
            <p:nvPr/>
          </p:nvSpPr>
          <p:spPr bwMode="auto">
            <a:xfrm>
              <a:off x="3437" y="1431"/>
              <a:ext cx="624" cy="57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12" name="Line 8"/>
            <p:cNvSpPr>
              <a:spLocks noChangeShapeType="1"/>
            </p:cNvSpPr>
            <p:nvPr/>
          </p:nvSpPr>
          <p:spPr bwMode="auto">
            <a:xfrm flipH="1">
              <a:off x="3437" y="1143"/>
              <a:ext cx="288"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13" name="Oval 9"/>
            <p:cNvSpPr>
              <a:spLocks noChangeArrowheads="1"/>
            </p:cNvSpPr>
            <p:nvPr/>
          </p:nvSpPr>
          <p:spPr bwMode="auto">
            <a:xfrm>
              <a:off x="3629" y="95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14" name="Oval 10"/>
            <p:cNvSpPr>
              <a:spLocks noChangeArrowheads="1"/>
            </p:cNvSpPr>
            <p:nvPr/>
          </p:nvSpPr>
          <p:spPr bwMode="auto">
            <a:xfrm>
              <a:off x="3245" y="128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15" name="Oval 11"/>
            <p:cNvSpPr>
              <a:spLocks noChangeArrowheads="1"/>
            </p:cNvSpPr>
            <p:nvPr/>
          </p:nvSpPr>
          <p:spPr bwMode="auto">
            <a:xfrm>
              <a:off x="3965" y="191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16" name="Oval 12"/>
            <p:cNvSpPr>
              <a:spLocks noChangeArrowheads="1"/>
            </p:cNvSpPr>
            <p:nvPr/>
          </p:nvSpPr>
          <p:spPr bwMode="auto">
            <a:xfrm>
              <a:off x="3629" y="1575"/>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17" name="Oval 13"/>
            <p:cNvSpPr>
              <a:spLocks noChangeArrowheads="1"/>
            </p:cNvSpPr>
            <p:nvPr/>
          </p:nvSpPr>
          <p:spPr bwMode="auto">
            <a:xfrm>
              <a:off x="3629" y="224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18" name="Text Box 14"/>
            <p:cNvSpPr txBox="1">
              <a:spLocks noChangeArrowheads="1"/>
            </p:cNvSpPr>
            <p:nvPr/>
          </p:nvSpPr>
          <p:spPr bwMode="auto">
            <a:xfrm>
              <a:off x="3639" y="91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77519" name="Text Box 15"/>
            <p:cNvSpPr txBox="1">
              <a:spLocks noChangeArrowheads="1"/>
            </p:cNvSpPr>
            <p:nvPr/>
          </p:nvSpPr>
          <p:spPr bwMode="auto">
            <a:xfrm>
              <a:off x="3261" y="1248"/>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77520" name="Text Box 16"/>
            <p:cNvSpPr txBox="1">
              <a:spLocks noChangeArrowheads="1"/>
            </p:cNvSpPr>
            <p:nvPr/>
          </p:nvSpPr>
          <p:spPr bwMode="auto">
            <a:xfrm>
              <a:off x="3639" y="1536"/>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77521" name="Text Box 17"/>
            <p:cNvSpPr txBox="1">
              <a:spLocks noChangeArrowheads="1"/>
            </p:cNvSpPr>
            <p:nvPr/>
          </p:nvSpPr>
          <p:spPr bwMode="auto">
            <a:xfrm>
              <a:off x="3645" y="2208"/>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77522" name="Text Box 18"/>
            <p:cNvSpPr txBox="1">
              <a:spLocks noChangeArrowheads="1"/>
            </p:cNvSpPr>
            <p:nvPr/>
          </p:nvSpPr>
          <p:spPr bwMode="auto">
            <a:xfrm>
              <a:off x="3975" y="187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77523" name="Line 19"/>
            <p:cNvSpPr>
              <a:spLocks noChangeShapeType="1"/>
            </p:cNvSpPr>
            <p:nvPr/>
          </p:nvSpPr>
          <p:spPr bwMode="auto">
            <a:xfrm>
              <a:off x="4973" y="2736"/>
              <a:ext cx="240" cy="1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24" name="Line 20"/>
            <p:cNvSpPr>
              <a:spLocks noChangeShapeType="1"/>
            </p:cNvSpPr>
            <p:nvPr/>
          </p:nvSpPr>
          <p:spPr bwMode="auto">
            <a:xfrm flipH="1">
              <a:off x="4589" y="2352"/>
              <a:ext cx="624" cy="52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25" name="Oval 21"/>
            <p:cNvSpPr>
              <a:spLocks noChangeArrowheads="1"/>
            </p:cNvSpPr>
            <p:nvPr/>
          </p:nvSpPr>
          <p:spPr bwMode="auto">
            <a:xfrm>
              <a:off x="5117" y="216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26" name="Oval 22"/>
            <p:cNvSpPr>
              <a:spLocks noChangeArrowheads="1"/>
            </p:cNvSpPr>
            <p:nvPr/>
          </p:nvSpPr>
          <p:spPr bwMode="auto">
            <a:xfrm>
              <a:off x="4733" y="249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27" name="Oval 23"/>
            <p:cNvSpPr>
              <a:spLocks noChangeArrowheads="1"/>
            </p:cNvSpPr>
            <p:nvPr/>
          </p:nvSpPr>
          <p:spPr bwMode="auto">
            <a:xfrm>
              <a:off x="4349" y="283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28" name="Oval 24"/>
            <p:cNvSpPr>
              <a:spLocks noChangeArrowheads="1"/>
            </p:cNvSpPr>
            <p:nvPr/>
          </p:nvSpPr>
          <p:spPr bwMode="auto">
            <a:xfrm>
              <a:off x="5117" y="283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29" name="Text Box 25"/>
            <p:cNvSpPr txBox="1">
              <a:spLocks noChangeArrowheads="1"/>
            </p:cNvSpPr>
            <p:nvPr/>
          </p:nvSpPr>
          <p:spPr bwMode="auto">
            <a:xfrm>
              <a:off x="5134" y="211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277530" name="Text Box 26"/>
            <p:cNvSpPr txBox="1">
              <a:spLocks noChangeArrowheads="1"/>
            </p:cNvSpPr>
            <p:nvPr/>
          </p:nvSpPr>
          <p:spPr bwMode="auto">
            <a:xfrm>
              <a:off x="4793" y="2457"/>
              <a:ext cx="2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277531" name="Text Box 27"/>
            <p:cNvSpPr txBox="1">
              <a:spLocks noChangeArrowheads="1"/>
            </p:cNvSpPr>
            <p:nvPr/>
          </p:nvSpPr>
          <p:spPr bwMode="auto">
            <a:xfrm>
              <a:off x="4366" y="2784"/>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277532" name="Text Box 28"/>
            <p:cNvSpPr txBox="1">
              <a:spLocks noChangeArrowheads="1"/>
            </p:cNvSpPr>
            <p:nvPr/>
          </p:nvSpPr>
          <p:spPr bwMode="auto">
            <a:xfrm>
              <a:off x="5164" y="27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277533" name="Line 29"/>
            <p:cNvSpPr>
              <a:spLocks noChangeShapeType="1"/>
            </p:cNvSpPr>
            <p:nvPr/>
          </p:nvSpPr>
          <p:spPr bwMode="auto">
            <a:xfrm flipH="1">
              <a:off x="4541" y="2016"/>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34" name="Oval 30"/>
            <p:cNvSpPr>
              <a:spLocks noChangeArrowheads="1"/>
            </p:cNvSpPr>
            <p:nvPr/>
          </p:nvSpPr>
          <p:spPr bwMode="auto">
            <a:xfrm>
              <a:off x="4733" y="18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35" name="Oval 31"/>
            <p:cNvSpPr>
              <a:spLocks noChangeArrowheads="1"/>
            </p:cNvSpPr>
            <p:nvPr/>
          </p:nvSpPr>
          <p:spPr bwMode="auto">
            <a:xfrm>
              <a:off x="4349" y="220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36" name="Text Box 32"/>
            <p:cNvSpPr txBox="1">
              <a:spLocks noChangeArrowheads="1"/>
            </p:cNvSpPr>
            <p:nvPr/>
          </p:nvSpPr>
          <p:spPr bwMode="auto">
            <a:xfrm>
              <a:off x="4755" y="1824"/>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277537" name="Text Box 33"/>
            <p:cNvSpPr txBox="1">
              <a:spLocks noChangeArrowheads="1"/>
            </p:cNvSpPr>
            <p:nvPr/>
          </p:nvSpPr>
          <p:spPr bwMode="auto">
            <a:xfrm>
              <a:off x="4353" y="2169"/>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63" name="Rectangle 35"/>
          <p:cNvSpPr>
            <a:spLocks noGrp="1" noChangeArrowheads="1"/>
          </p:cNvSpPr>
          <p:nvPr>
            <p:ph type="title"/>
          </p:nvPr>
        </p:nvSpPr>
        <p:spPr>
          <a:xfrm>
            <a:off x="519113" y="420688"/>
            <a:ext cx="8229600" cy="1100137"/>
          </a:xfrm>
        </p:spPr>
        <p:txBody>
          <a:bodyPr/>
          <a:lstStyle/>
          <a:p>
            <a:pPr algn="ctr"/>
            <a:r>
              <a:rPr kumimoji="1" lang="zh-CN" altLang="en-US" b="1">
                <a:solidFill>
                  <a:schemeClr val="tx2"/>
                </a:solidFill>
                <a:ea typeface="华文新魏" pitchFamily="2" charset="-122"/>
              </a:rPr>
              <a:t>广度优先遍历（层次序遍历）</a:t>
            </a:r>
          </a:p>
        </p:txBody>
      </p:sp>
      <p:sp>
        <p:nvSpPr>
          <p:cNvPr id="278565" name="Text Box 37"/>
          <p:cNvSpPr txBox="1">
            <a:spLocks noGrp="1" noChangeArrowheads="1"/>
          </p:cNvSpPr>
          <p:nvPr>
            <p:ph idx="1"/>
          </p:nvPr>
        </p:nvSpPr>
        <p:spPr>
          <a:xfrm>
            <a:off x="647700" y="1557338"/>
            <a:ext cx="4916488" cy="4608512"/>
          </a:xfrm>
          <a:noFill/>
          <a:ln/>
        </p:spPr>
        <p:txBody>
          <a:bodyPr/>
          <a:lstStyle>
            <a:lvl1pPr marL="533400" indent="-533400"/>
            <a:lvl2pPr marL="914400" indent="-457200"/>
            <a:lvl3pPr marL="1295400" indent="-381000"/>
            <a:lvl4pPr marL="1714500" indent="-342900"/>
            <a:lvl5pPr marL="2171700" indent="-342900"/>
            <a:lvl6pPr marL="2628900" indent="-342900"/>
            <a:lvl7pPr marL="3086100" indent="-342900"/>
            <a:lvl8pPr marL="3543300" indent="-342900"/>
            <a:lvl9pPr marL="4000500" indent="-342900"/>
          </a:lstStyle>
          <a:p>
            <a:pPr>
              <a:lnSpc>
                <a:spcPct val="90000"/>
              </a:lnSpc>
              <a:buClr>
                <a:srgbClr val="800080"/>
              </a:buClr>
              <a:buSzPct val="50000"/>
            </a:pPr>
            <a:r>
              <a:rPr kumimoji="1" lang="zh-CN" altLang="en-US" sz="3000" b="1">
                <a:latin typeface="Times New Roman" pitchFamily="18" charset="0"/>
                <a:ea typeface="仿宋_GB2312" pitchFamily="49" charset="-122"/>
              </a:rPr>
              <a:t>若森林 </a:t>
            </a:r>
            <a:r>
              <a:rPr kumimoji="1" lang="en-US" altLang="zh-CN" sz="3000" b="1" i="1">
                <a:latin typeface="Times New Roman" pitchFamily="18" charset="0"/>
                <a:ea typeface="仿宋_GB2312" pitchFamily="49" charset="-122"/>
              </a:rPr>
              <a:t>F</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为空，返回；</a:t>
            </a:r>
          </a:p>
          <a:p>
            <a:pPr>
              <a:lnSpc>
                <a:spcPct val="90000"/>
              </a:lnSpc>
              <a:buClr>
                <a:schemeClr val="tx2"/>
              </a:buClr>
              <a:buSzTx/>
              <a:buFont typeface="Wingdings" pitchFamily="2" charset="2"/>
              <a:buNone/>
            </a:pPr>
            <a:r>
              <a:rPr kumimoji="1" lang="zh-CN" altLang="en-US" sz="3000" b="1">
                <a:latin typeface="Times New Roman" pitchFamily="18" charset="0"/>
                <a:ea typeface="仿宋_GB2312" pitchFamily="49" charset="-122"/>
              </a:rPr>
              <a:t>	否则</a:t>
            </a:r>
          </a:p>
          <a:p>
            <a:pPr lvl="1">
              <a:lnSpc>
                <a:spcPct val="90000"/>
              </a:lnSpc>
              <a:buClr>
                <a:schemeClr val="tx2"/>
              </a:buClr>
              <a:buSzTx/>
              <a:buFont typeface="Wingdings" pitchFamily="2" charset="2"/>
              <a:buChar char="ü"/>
            </a:pPr>
            <a:r>
              <a:rPr kumimoji="1" lang="zh-CN" altLang="en-US" sz="3000" b="1">
                <a:latin typeface="Times New Roman" pitchFamily="18" charset="0"/>
                <a:ea typeface="仿宋_GB2312" pitchFamily="49" charset="-122"/>
              </a:rPr>
              <a:t>依次遍历各棵树的</a:t>
            </a:r>
          </a:p>
          <a:p>
            <a:pPr lvl="1">
              <a:lnSpc>
                <a:spcPct val="90000"/>
              </a:lnSpc>
              <a:buClr>
                <a:schemeClr val="tx2"/>
              </a:buClr>
              <a:buSzTx/>
              <a:buFont typeface="Wingdings" pitchFamily="2" charset="2"/>
              <a:buNone/>
            </a:pPr>
            <a:r>
              <a:rPr kumimoji="1" lang="zh-CN" altLang="en-US" sz="3000" b="1">
                <a:latin typeface="Times New Roman" pitchFamily="18" charset="0"/>
                <a:ea typeface="仿宋_GB2312" pitchFamily="49" charset="-122"/>
              </a:rPr>
              <a:t>	根结点；</a:t>
            </a:r>
          </a:p>
          <a:p>
            <a:pPr lvl="1">
              <a:lnSpc>
                <a:spcPct val="90000"/>
              </a:lnSpc>
              <a:buClr>
                <a:schemeClr val="tx2"/>
              </a:buClr>
              <a:buSzTx/>
              <a:buFont typeface="Wingdings" pitchFamily="2" charset="2"/>
              <a:buChar char="ü"/>
            </a:pPr>
            <a:r>
              <a:rPr kumimoji="1" lang="zh-CN" altLang="en-US" sz="3000" b="1">
                <a:latin typeface="Times New Roman" pitchFamily="18" charset="0"/>
                <a:ea typeface="仿宋_GB2312" pitchFamily="49" charset="-122"/>
              </a:rPr>
              <a:t>依次遍历各棵树根</a:t>
            </a:r>
          </a:p>
          <a:p>
            <a:pPr lvl="1">
              <a:lnSpc>
                <a:spcPct val="90000"/>
              </a:lnSpc>
              <a:buClr>
                <a:schemeClr val="tx2"/>
              </a:buClr>
              <a:buSzTx/>
              <a:buFont typeface="Wingdings" pitchFamily="2" charset="2"/>
              <a:buNone/>
            </a:pPr>
            <a:r>
              <a:rPr kumimoji="1" lang="zh-CN" altLang="en-US" sz="3000" b="1">
                <a:latin typeface="Times New Roman" pitchFamily="18" charset="0"/>
                <a:ea typeface="仿宋_GB2312" pitchFamily="49" charset="-122"/>
              </a:rPr>
              <a:t>	结点的所有子女；</a:t>
            </a:r>
          </a:p>
          <a:p>
            <a:pPr lvl="1">
              <a:lnSpc>
                <a:spcPct val="90000"/>
              </a:lnSpc>
              <a:buClr>
                <a:schemeClr val="tx2"/>
              </a:buClr>
              <a:buSzTx/>
              <a:buFont typeface="Wingdings" pitchFamily="2" charset="2"/>
              <a:buChar char="ü"/>
            </a:pPr>
            <a:r>
              <a:rPr kumimoji="1" lang="zh-CN" altLang="en-US" sz="3000" b="1">
                <a:latin typeface="Times New Roman" pitchFamily="18" charset="0"/>
                <a:ea typeface="仿宋_GB2312" pitchFamily="49" charset="-122"/>
              </a:rPr>
              <a:t>依次遍历这些子女</a:t>
            </a:r>
          </a:p>
          <a:p>
            <a:pPr lvl="1">
              <a:lnSpc>
                <a:spcPct val="90000"/>
              </a:lnSpc>
              <a:buClr>
                <a:schemeClr val="tx2"/>
              </a:buClr>
              <a:buSzTx/>
              <a:buFont typeface="Wingdings" pitchFamily="2" charset="2"/>
              <a:buNone/>
            </a:pPr>
            <a:r>
              <a:rPr kumimoji="1" lang="zh-CN" altLang="en-US" sz="3000" b="1">
                <a:latin typeface="Times New Roman" pitchFamily="18" charset="0"/>
                <a:ea typeface="仿宋_GB2312" pitchFamily="49" charset="-122"/>
              </a:rPr>
              <a:t>	结点的子女结点</a:t>
            </a:r>
            <a:r>
              <a:rPr kumimoji="1" lang="zh-CN" altLang="en-US" sz="3000">
                <a:latin typeface="Times New Roman" pitchFamily="18" charset="0"/>
                <a:ea typeface="仿宋_GB2312" pitchFamily="49" charset="-122"/>
              </a:rPr>
              <a:t>；</a:t>
            </a:r>
          </a:p>
          <a:p>
            <a:pPr lvl="1">
              <a:lnSpc>
                <a:spcPct val="90000"/>
              </a:lnSpc>
              <a:buClr>
                <a:schemeClr val="tx2"/>
              </a:buClr>
              <a:buSzTx/>
              <a:buFont typeface="Wingdings" pitchFamily="2" charset="2"/>
              <a:buChar char="ü"/>
            </a:pPr>
            <a:r>
              <a:rPr kumimoji="1" lang="zh-CN" altLang="en-US" sz="3000">
                <a:latin typeface="Times New Roman" pitchFamily="18" charset="0"/>
                <a:ea typeface="仿宋_GB2312" pitchFamily="49" charset="-122"/>
                <a:sym typeface="Symbol" pitchFamily="18" charset="2"/>
              </a:rPr>
              <a:t></a:t>
            </a:r>
          </a:p>
        </p:txBody>
      </p:sp>
      <p:sp>
        <p:nvSpPr>
          <p:cNvPr id="36" name="灯片编号占位符 4"/>
          <p:cNvSpPr>
            <a:spLocks noGrp="1"/>
          </p:cNvSpPr>
          <p:nvPr>
            <p:ph type="sldNum" sz="quarter" idx="12"/>
          </p:nvPr>
        </p:nvSpPr>
        <p:spPr/>
        <p:txBody>
          <a:bodyPr/>
          <a:lstStyle/>
          <a:p>
            <a:fld id="{D2496E88-84C4-4C82-B671-DC5A694D026C}" type="slidenum">
              <a:rPr lang="en-US" altLang="zh-CN"/>
              <a:pPr/>
              <a:t>137</a:t>
            </a:fld>
            <a:endParaRPr lang="en-US" altLang="zh-CN"/>
          </a:p>
        </p:txBody>
      </p:sp>
      <p:sp>
        <p:nvSpPr>
          <p:cNvPr id="278531" name="Text Box 3"/>
          <p:cNvSpPr txBox="1">
            <a:spLocks noChangeArrowheads="1"/>
          </p:cNvSpPr>
          <p:nvPr/>
        </p:nvSpPr>
        <p:spPr bwMode="auto">
          <a:xfrm>
            <a:off x="5111750" y="5300663"/>
            <a:ext cx="3467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008000"/>
                </a:solidFill>
                <a:latin typeface="Times New Roman" pitchFamily="18" charset="0"/>
                <a:ea typeface="仿宋_GB2312" pitchFamily="49" charset="-122"/>
              </a:rPr>
              <a:t>AFH BCDGIJ EK</a:t>
            </a:r>
            <a:endParaRPr kumimoji="1" lang="en-US" altLang="zh-CN" sz="2000">
              <a:latin typeface="Times New Roman" pitchFamily="18" charset="0"/>
            </a:endParaRPr>
          </a:p>
        </p:txBody>
      </p:sp>
      <p:sp>
        <p:nvSpPr>
          <p:cNvPr id="278533" name="AutoShape 5">
            <a:hlinkClick r:id="rId2" action="ppaction://hlinksldjump" highlightClick="1"/>
          </p:cNvPr>
          <p:cNvSpPr>
            <a:spLocks noChangeArrowheads="1"/>
          </p:cNvSpPr>
          <p:nvPr/>
        </p:nvSpPr>
        <p:spPr bwMode="auto">
          <a:xfrm>
            <a:off x="8243888" y="6237288"/>
            <a:ext cx="595312" cy="392112"/>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34" name="Line 6"/>
          <p:cNvSpPr>
            <a:spLocks noChangeShapeType="1"/>
          </p:cNvSpPr>
          <p:nvPr/>
        </p:nvSpPr>
        <p:spPr bwMode="auto">
          <a:xfrm>
            <a:off x="6142038" y="1981200"/>
            <a:ext cx="2133600" cy="17526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35" name="Line 7"/>
          <p:cNvSpPr>
            <a:spLocks noChangeShapeType="1"/>
          </p:cNvSpPr>
          <p:nvPr/>
        </p:nvSpPr>
        <p:spPr bwMode="auto">
          <a:xfrm flipH="1">
            <a:off x="6065838" y="3490913"/>
            <a:ext cx="3810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36" name="Line 8"/>
          <p:cNvSpPr>
            <a:spLocks noChangeShapeType="1"/>
          </p:cNvSpPr>
          <p:nvPr/>
        </p:nvSpPr>
        <p:spPr bwMode="auto">
          <a:xfrm>
            <a:off x="5456238" y="2424113"/>
            <a:ext cx="990600" cy="914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37" name="Line 9"/>
          <p:cNvSpPr>
            <a:spLocks noChangeShapeType="1"/>
          </p:cNvSpPr>
          <p:nvPr/>
        </p:nvSpPr>
        <p:spPr bwMode="auto">
          <a:xfrm flipH="1">
            <a:off x="5456238" y="1966913"/>
            <a:ext cx="457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38" name="Oval 10"/>
          <p:cNvSpPr>
            <a:spLocks noChangeArrowheads="1"/>
          </p:cNvSpPr>
          <p:nvPr/>
        </p:nvSpPr>
        <p:spPr bwMode="auto">
          <a:xfrm>
            <a:off x="5761038" y="16621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39" name="Oval 11"/>
          <p:cNvSpPr>
            <a:spLocks noChangeArrowheads="1"/>
          </p:cNvSpPr>
          <p:nvPr/>
        </p:nvSpPr>
        <p:spPr bwMode="auto">
          <a:xfrm>
            <a:off x="5151438" y="21955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40" name="Oval 12"/>
          <p:cNvSpPr>
            <a:spLocks noChangeArrowheads="1"/>
          </p:cNvSpPr>
          <p:nvPr/>
        </p:nvSpPr>
        <p:spPr bwMode="auto">
          <a:xfrm>
            <a:off x="6294438" y="31861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41" name="Oval 13"/>
          <p:cNvSpPr>
            <a:spLocks noChangeArrowheads="1"/>
          </p:cNvSpPr>
          <p:nvPr/>
        </p:nvSpPr>
        <p:spPr bwMode="auto">
          <a:xfrm>
            <a:off x="5761038" y="2652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42" name="Oval 14"/>
          <p:cNvSpPr>
            <a:spLocks noChangeArrowheads="1"/>
          </p:cNvSpPr>
          <p:nvPr/>
        </p:nvSpPr>
        <p:spPr bwMode="auto">
          <a:xfrm>
            <a:off x="5761038" y="37195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43" name="Text Box 15"/>
          <p:cNvSpPr txBox="1">
            <a:spLocks noChangeArrowheads="1"/>
          </p:cNvSpPr>
          <p:nvPr/>
        </p:nvSpPr>
        <p:spPr bwMode="auto">
          <a:xfrm>
            <a:off x="5776913" y="16002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78544" name="Text Box 16"/>
          <p:cNvSpPr txBox="1">
            <a:spLocks noChangeArrowheads="1"/>
          </p:cNvSpPr>
          <p:nvPr/>
        </p:nvSpPr>
        <p:spPr bwMode="auto">
          <a:xfrm>
            <a:off x="5176838" y="2133600"/>
            <a:ext cx="4206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78545" name="Text Box 17"/>
          <p:cNvSpPr txBox="1">
            <a:spLocks noChangeArrowheads="1"/>
          </p:cNvSpPr>
          <p:nvPr/>
        </p:nvSpPr>
        <p:spPr bwMode="auto">
          <a:xfrm>
            <a:off x="5776913" y="25908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78546" name="Text Box 18"/>
          <p:cNvSpPr txBox="1">
            <a:spLocks noChangeArrowheads="1"/>
          </p:cNvSpPr>
          <p:nvPr/>
        </p:nvSpPr>
        <p:spPr bwMode="auto">
          <a:xfrm>
            <a:off x="5786438" y="3657600"/>
            <a:ext cx="4206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78547" name="Text Box 19"/>
          <p:cNvSpPr txBox="1">
            <a:spLocks noChangeArrowheads="1"/>
          </p:cNvSpPr>
          <p:nvPr/>
        </p:nvSpPr>
        <p:spPr bwMode="auto">
          <a:xfrm>
            <a:off x="6310313" y="31242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78548" name="Line 20"/>
          <p:cNvSpPr>
            <a:spLocks noChangeShapeType="1"/>
          </p:cNvSpPr>
          <p:nvPr/>
        </p:nvSpPr>
        <p:spPr bwMode="auto">
          <a:xfrm>
            <a:off x="7894638" y="4495800"/>
            <a:ext cx="381000" cy="304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9" name="Line 21"/>
          <p:cNvSpPr>
            <a:spLocks noChangeShapeType="1"/>
          </p:cNvSpPr>
          <p:nvPr/>
        </p:nvSpPr>
        <p:spPr bwMode="auto">
          <a:xfrm flipH="1">
            <a:off x="7285038" y="3886200"/>
            <a:ext cx="990600" cy="838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0" name="Oval 22"/>
          <p:cNvSpPr>
            <a:spLocks noChangeArrowheads="1"/>
          </p:cNvSpPr>
          <p:nvPr/>
        </p:nvSpPr>
        <p:spPr bwMode="auto">
          <a:xfrm>
            <a:off x="8123238" y="3581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51" name="Oval 23"/>
          <p:cNvSpPr>
            <a:spLocks noChangeArrowheads="1"/>
          </p:cNvSpPr>
          <p:nvPr/>
        </p:nvSpPr>
        <p:spPr bwMode="auto">
          <a:xfrm>
            <a:off x="7513638" y="4114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52" name="Oval 24"/>
          <p:cNvSpPr>
            <a:spLocks noChangeArrowheads="1"/>
          </p:cNvSpPr>
          <p:nvPr/>
        </p:nvSpPr>
        <p:spPr bwMode="auto">
          <a:xfrm>
            <a:off x="6904038" y="4648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53" name="Oval 25"/>
          <p:cNvSpPr>
            <a:spLocks noChangeArrowheads="1"/>
          </p:cNvSpPr>
          <p:nvPr/>
        </p:nvSpPr>
        <p:spPr bwMode="auto">
          <a:xfrm>
            <a:off x="8123238" y="4648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54" name="Text Box 26"/>
          <p:cNvSpPr txBox="1">
            <a:spLocks noChangeArrowheads="1"/>
          </p:cNvSpPr>
          <p:nvPr/>
        </p:nvSpPr>
        <p:spPr bwMode="auto">
          <a:xfrm>
            <a:off x="8150225" y="35052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278555" name="Text Box 27"/>
          <p:cNvSpPr txBox="1">
            <a:spLocks noChangeArrowheads="1"/>
          </p:cNvSpPr>
          <p:nvPr/>
        </p:nvSpPr>
        <p:spPr bwMode="auto">
          <a:xfrm>
            <a:off x="7608888" y="4052888"/>
            <a:ext cx="3222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278556" name="Text Box 28"/>
          <p:cNvSpPr txBox="1">
            <a:spLocks noChangeArrowheads="1"/>
          </p:cNvSpPr>
          <p:nvPr/>
        </p:nvSpPr>
        <p:spPr bwMode="auto">
          <a:xfrm>
            <a:off x="6931025" y="45720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278557" name="Text Box 29"/>
          <p:cNvSpPr txBox="1">
            <a:spLocks noChangeArrowheads="1"/>
          </p:cNvSpPr>
          <p:nvPr/>
        </p:nvSpPr>
        <p:spPr bwMode="auto">
          <a:xfrm>
            <a:off x="8197850" y="458628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278558" name="Line 30"/>
          <p:cNvSpPr>
            <a:spLocks noChangeShapeType="1"/>
          </p:cNvSpPr>
          <p:nvPr/>
        </p:nvSpPr>
        <p:spPr bwMode="auto">
          <a:xfrm flipH="1">
            <a:off x="7208838" y="3352800"/>
            <a:ext cx="4572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9" name="Oval 31"/>
          <p:cNvSpPr>
            <a:spLocks noChangeArrowheads="1"/>
          </p:cNvSpPr>
          <p:nvPr/>
        </p:nvSpPr>
        <p:spPr bwMode="auto">
          <a:xfrm>
            <a:off x="7513638" y="30480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60" name="Oval 32"/>
          <p:cNvSpPr>
            <a:spLocks noChangeArrowheads="1"/>
          </p:cNvSpPr>
          <p:nvPr/>
        </p:nvSpPr>
        <p:spPr bwMode="auto">
          <a:xfrm>
            <a:off x="6904038" y="3657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61" name="Text Box 33"/>
          <p:cNvSpPr txBox="1">
            <a:spLocks noChangeArrowheads="1"/>
          </p:cNvSpPr>
          <p:nvPr/>
        </p:nvSpPr>
        <p:spPr bwMode="auto">
          <a:xfrm>
            <a:off x="7548563" y="3048000"/>
            <a:ext cx="40163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278562" name="Text Box 34"/>
          <p:cNvSpPr txBox="1">
            <a:spLocks noChangeArrowheads="1"/>
          </p:cNvSpPr>
          <p:nvPr/>
        </p:nvSpPr>
        <p:spPr bwMode="auto">
          <a:xfrm>
            <a:off x="6910388" y="35956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1428750" y="657225"/>
            <a:ext cx="6096000" cy="685800"/>
          </a:xfrm>
        </p:spPr>
        <p:txBody>
          <a:bodyPr>
            <a:normAutofit fontScale="90000"/>
          </a:bodyPr>
          <a:lstStyle/>
          <a:p>
            <a:pPr algn="ctr"/>
            <a:r>
              <a:rPr lang="en-US" altLang="zh-CN" sz="4000" b="1">
                <a:solidFill>
                  <a:srgbClr val="CC3300"/>
                </a:solidFill>
                <a:latin typeface="华文新魏" pitchFamily="2" charset="-122"/>
                <a:ea typeface="华文新魏" pitchFamily="2" charset="-122"/>
              </a:rPr>
              <a:t>Huffman</a:t>
            </a:r>
            <a:r>
              <a:rPr lang="zh-CN" altLang="en-US" sz="4000" b="1">
                <a:solidFill>
                  <a:srgbClr val="CC3300"/>
                </a:solidFill>
                <a:latin typeface="华文新魏" pitchFamily="2" charset="-122"/>
                <a:ea typeface="华文新魏" pitchFamily="2" charset="-122"/>
              </a:rPr>
              <a:t>树</a:t>
            </a:r>
            <a:endParaRPr lang="zh-CN" altLang="en-US" sz="5400">
              <a:latin typeface="华文新魏" pitchFamily="2" charset="-122"/>
              <a:ea typeface="华文新魏" pitchFamily="2" charset="-122"/>
            </a:endParaRPr>
          </a:p>
        </p:txBody>
      </p:sp>
      <p:sp>
        <p:nvSpPr>
          <p:cNvPr id="279556" name="Rectangle 4"/>
          <p:cNvSpPr>
            <a:spLocks noGrp="1" noChangeArrowheads="1"/>
          </p:cNvSpPr>
          <p:nvPr>
            <p:ph idx="1"/>
          </p:nvPr>
        </p:nvSpPr>
        <p:spPr>
          <a:xfrm>
            <a:off x="625475" y="2206625"/>
            <a:ext cx="7942263" cy="3886200"/>
          </a:xfrm>
        </p:spPr>
        <p:txBody>
          <a:bodyPr/>
          <a:lstStyle/>
          <a:p>
            <a:pPr>
              <a:lnSpc>
                <a:spcPct val="105000"/>
              </a:lnSpc>
              <a:spcBef>
                <a:spcPct val="15000"/>
              </a:spcBef>
              <a:buClr>
                <a:srgbClr val="800080"/>
              </a:buClr>
              <a:buSzPct val="50000"/>
            </a:pPr>
            <a:r>
              <a:rPr kumimoji="1" lang="zh-CN" altLang="en-US" sz="3000" b="1">
                <a:latin typeface="Times New Roman" pitchFamily="18" charset="0"/>
                <a:ea typeface="仿宋_GB2312" pitchFamily="49" charset="-122"/>
              </a:rPr>
              <a:t>两个结点之间的路径长度 </a:t>
            </a:r>
            <a:r>
              <a:rPr kumimoji="1" lang="en-US" altLang="zh-CN" sz="3000" b="1">
                <a:solidFill>
                  <a:schemeClr val="tx2"/>
                </a:solidFill>
                <a:latin typeface="Times New Roman" pitchFamily="18" charset="0"/>
                <a:ea typeface="仿宋_GB2312" pitchFamily="49" charset="-122"/>
              </a:rPr>
              <a:t>PL</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是连接两结点的路径上的分支数。</a:t>
            </a:r>
          </a:p>
          <a:p>
            <a:pPr>
              <a:lnSpc>
                <a:spcPct val="105000"/>
              </a:lnSpc>
              <a:spcBef>
                <a:spcPct val="15000"/>
              </a:spcBef>
              <a:buClr>
                <a:srgbClr val="800080"/>
              </a:buClr>
              <a:buSzPct val="50000"/>
            </a:pPr>
            <a:r>
              <a:rPr kumimoji="1" lang="zh-CN" altLang="en-US" sz="3000" b="1">
                <a:latin typeface="Times New Roman" pitchFamily="18" charset="0"/>
                <a:ea typeface="仿宋_GB2312" pitchFamily="49" charset="-122"/>
              </a:rPr>
              <a:t>树的</a:t>
            </a:r>
            <a:r>
              <a:rPr kumimoji="1" lang="zh-CN" altLang="en-US" sz="3000" b="1">
                <a:solidFill>
                  <a:schemeClr val="tx2"/>
                </a:solidFill>
                <a:latin typeface="Times New Roman" pitchFamily="18" charset="0"/>
                <a:ea typeface="仿宋_GB2312" pitchFamily="49" charset="-122"/>
              </a:rPr>
              <a:t>外部路径长度</a:t>
            </a:r>
            <a:r>
              <a:rPr kumimoji="1" lang="zh-CN" altLang="en-US" sz="3000" b="1">
                <a:latin typeface="Times New Roman" pitchFamily="18" charset="0"/>
                <a:ea typeface="仿宋_GB2312" pitchFamily="49" charset="-122"/>
              </a:rPr>
              <a:t>是各叶结点（外结点）到根结点的路径长度之和 </a:t>
            </a:r>
            <a:r>
              <a:rPr kumimoji="1" lang="en-US" altLang="zh-CN" sz="3000" b="1">
                <a:solidFill>
                  <a:schemeClr val="tx2"/>
                </a:solidFill>
                <a:latin typeface="Times New Roman" pitchFamily="18" charset="0"/>
                <a:ea typeface="仿宋_GB2312" pitchFamily="49" charset="-122"/>
              </a:rPr>
              <a:t>EPL</a:t>
            </a:r>
            <a:r>
              <a:rPr kumimoji="1" lang="zh-CN" altLang="en-US" sz="3000" b="1">
                <a:latin typeface="Times New Roman" pitchFamily="18" charset="0"/>
                <a:ea typeface="仿宋_GB2312" pitchFamily="49" charset="-122"/>
              </a:rPr>
              <a:t>。</a:t>
            </a:r>
          </a:p>
          <a:p>
            <a:pPr>
              <a:lnSpc>
                <a:spcPct val="105000"/>
              </a:lnSpc>
              <a:spcBef>
                <a:spcPct val="15000"/>
              </a:spcBef>
              <a:buClr>
                <a:srgbClr val="800080"/>
              </a:buClr>
              <a:buSzPct val="50000"/>
            </a:pPr>
            <a:r>
              <a:rPr kumimoji="1" lang="zh-CN" altLang="en-US" sz="3000" b="1">
                <a:latin typeface="Times New Roman" pitchFamily="18" charset="0"/>
                <a:ea typeface="仿宋_GB2312" pitchFamily="49" charset="-122"/>
              </a:rPr>
              <a:t>树的</a:t>
            </a:r>
            <a:r>
              <a:rPr kumimoji="1" lang="zh-CN" altLang="en-US" sz="3000" b="1">
                <a:solidFill>
                  <a:schemeClr val="tx2"/>
                </a:solidFill>
                <a:latin typeface="Times New Roman" pitchFamily="18" charset="0"/>
                <a:ea typeface="仿宋_GB2312" pitchFamily="49" charset="-122"/>
              </a:rPr>
              <a:t>内部路径长度</a:t>
            </a:r>
            <a:r>
              <a:rPr kumimoji="1" lang="zh-CN" altLang="en-US" sz="3000" b="1">
                <a:latin typeface="Times New Roman" pitchFamily="18" charset="0"/>
                <a:ea typeface="仿宋_GB2312" pitchFamily="49" charset="-122"/>
              </a:rPr>
              <a:t>是各非叶结点（内结点）到根结点的路径长度之和 </a:t>
            </a:r>
            <a:r>
              <a:rPr kumimoji="1" lang="en-US" altLang="zh-CN" sz="3000" b="1">
                <a:solidFill>
                  <a:schemeClr val="tx2"/>
                </a:solidFill>
                <a:latin typeface="Times New Roman" pitchFamily="18" charset="0"/>
                <a:ea typeface="仿宋_GB2312" pitchFamily="49" charset="-122"/>
              </a:rPr>
              <a:t>IPL</a:t>
            </a:r>
            <a:r>
              <a:rPr kumimoji="1" lang="zh-CN" altLang="en-US" sz="3000" b="1">
                <a:latin typeface="Times New Roman" pitchFamily="18" charset="0"/>
                <a:ea typeface="仿宋_GB2312" pitchFamily="49" charset="-122"/>
              </a:rPr>
              <a:t>。</a:t>
            </a:r>
          </a:p>
          <a:p>
            <a:pPr>
              <a:lnSpc>
                <a:spcPct val="105000"/>
              </a:lnSpc>
              <a:spcBef>
                <a:spcPct val="15000"/>
              </a:spcBef>
              <a:buClr>
                <a:srgbClr val="800080"/>
              </a:buClr>
              <a:buSzPct val="50000"/>
            </a:pPr>
            <a:r>
              <a:rPr kumimoji="1" lang="zh-CN" altLang="en-US" sz="3000" b="1">
                <a:latin typeface="Times New Roman" pitchFamily="18" charset="0"/>
                <a:ea typeface="仿宋_GB2312" pitchFamily="49" charset="-122"/>
              </a:rPr>
              <a:t>树的路径长度 </a:t>
            </a:r>
            <a:r>
              <a:rPr kumimoji="1" lang="en-US" altLang="zh-CN" sz="3000" b="1">
                <a:solidFill>
                  <a:schemeClr val="tx2"/>
                </a:solidFill>
                <a:latin typeface="Times New Roman" pitchFamily="18" charset="0"/>
                <a:ea typeface="仿宋_GB2312" pitchFamily="49" charset="-122"/>
              </a:rPr>
              <a:t>PL = EPL + IPL</a:t>
            </a:r>
            <a:r>
              <a:rPr kumimoji="1" lang="zh-CN" altLang="en-US" sz="3000" b="1">
                <a:latin typeface="Times New Roman" pitchFamily="18" charset="0"/>
                <a:ea typeface="仿宋_GB2312" pitchFamily="49" charset="-122"/>
              </a:rPr>
              <a:t>。</a:t>
            </a:r>
            <a:endParaRPr lang="zh-CN" altLang="en-US" sz="3000">
              <a:latin typeface="Times New Roman" pitchFamily="18" charset="0"/>
              <a:ea typeface="仿宋_GB2312" pitchFamily="49" charset="-122"/>
            </a:endParaRPr>
          </a:p>
        </p:txBody>
      </p:sp>
      <p:sp>
        <p:nvSpPr>
          <p:cNvPr id="6" name="灯片编号占位符 4"/>
          <p:cNvSpPr>
            <a:spLocks noGrp="1"/>
          </p:cNvSpPr>
          <p:nvPr>
            <p:ph type="sldNum" sz="quarter" idx="12"/>
          </p:nvPr>
        </p:nvSpPr>
        <p:spPr/>
        <p:txBody>
          <a:bodyPr/>
          <a:lstStyle/>
          <a:p>
            <a:fld id="{FE7D790B-F820-4E4E-835B-C3B938C9E747}" type="slidenum">
              <a:rPr lang="en-US" altLang="zh-CN"/>
              <a:pPr/>
              <a:t>138</a:t>
            </a:fld>
            <a:endParaRPr lang="en-US" altLang="zh-CN"/>
          </a:p>
        </p:txBody>
      </p:sp>
      <p:sp>
        <p:nvSpPr>
          <p:cNvPr id="279555" name="Rectangle 3"/>
          <p:cNvSpPr>
            <a:spLocks noChangeArrowheads="1"/>
          </p:cNvSpPr>
          <p:nvPr/>
        </p:nvSpPr>
        <p:spPr bwMode="auto">
          <a:xfrm>
            <a:off x="647700" y="1455738"/>
            <a:ext cx="784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3600" b="1">
                <a:solidFill>
                  <a:schemeClr val="tx2"/>
                </a:solidFill>
                <a:latin typeface="华文新魏" pitchFamily="2" charset="-122"/>
                <a:ea typeface="华文新魏" pitchFamily="2" charset="-122"/>
              </a:rPr>
              <a:t>路径长度 </a:t>
            </a:r>
            <a:r>
              <a:rPr kumimoji="1" lang="en-US" altLang="zh-CN" sz="3600" b="1">
                <a:solidFill>
                  <a:schemeClr val="tx2"/>
                </a:solidFill>
                <a:latin typeface="华文新魏" pitchFamily="2" charset="-122"/>
                <a:ea typeface="华文新魏" pitchFamily="2" charset="-122"/>
              </a:rPr>
              <a:t>(Path Length)</a:t>
            </a:r>
            <a:r>
              <a:rPr kumimoji="1" lang="en-US" altLang="zh-CN" sz="3200" b="1">
                <a:effectLst>
                  <a:outerShdw blurRad="38100" dist="38100" dir="2700000" algn="tl">
                    <a:srgbClr val="C0C0C0"/>
                  </a:outerShdw>
                </a:effectLst>
                <a:latin typeface="Times New Roman" pitchFamily="18" charset="0"/>
                <a:ea typeface="仿宋_GB2312" pitchFamily="49" charset="-122"/>
              </a:rPr>
              <a:t>    </a:t>
            </a:r>
            <a:endParaRPr kumimoji="1" lang="en-US" altLang="zh-CN"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4"/>
          <p:cNvSpPr>
            <a:spLocks noGrp="1"/>
          </p:cNvSpPr>
          <p:nvPr>
            <p:ph type="sldNum" sz="quarter" idx="12"/>
          </p:nvPr>
        </p:nvSpPr>
        <p:spPr/>
        <p:txBody>
          <a:bodyPr/>
          <a:lstStyle/>
          <a:p>
            <a:fld id="{B32A37E7-E1DA-4268-9EBC-26228C77A7C2}" type="slidenum">
              <a:rPr lang="en-US" altLang="zh-CN"/>
              <a:pPr/>
              <a:t>139</a:t>
            </a:fld>
            <a:endParaRPr lang="en-US" altLang="zh-CN"/>
          </a:p>
        </p:txBody>
      </p:sp>
      <p:grpSp>
        <p:nvGrpSpPr>
          <p:cNvPr id="280621" name="Group 45"/>
          <p:cNvGrpSpPr>
            <a:grpSpLocks/>
          </p:cNvGrpSpPr>
          <p:nvPr/>
        </p:nvGrpSpPr>
        <p:grpSpPr bwMode="auto">
          <a:xfrm>
            <a:off x="831850" y="785813"/>
            <a:ext cx="7397750" cy="3398837"/>
            <a:chOff x="524" y="494"/>
            <a:chExt cx="4660" cy="2141"/>
          </a:xfrm>
        </p:grpSpPr>
        <p:sp>
          <p:nvSpPr>
            <p:cNvPr id="280578" name="Line 2"/>
            <p:cNvSpPr>
              <a:spLocks noChangeShapeType="1"/>
            </p:cNvSpPr>
            <p:nvPr/>
          </p:nvSpPr>
          <p:spPr bwMode="auto">
            <a:xfrm flipH="1">
              <a:off x="1920" y="1166"/>
              <a:ext cx="240" cy="38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79" name="Line 3"/>
            <p:cNvSpPr>
              <a:spLocks noChangeShapeType="1"/>
            </p:cNvSpPr>
            <p:nvPr/>
          </p:nvSpPr>
          <p:spPr bwMode="auto">
            <a:xfrm>
              <a:off x="1392" y="1214"/>
              <a:ext cx="96"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80" name="Line 4"/>
            <p:cNvSpPr>
              <a:spLocks noChangeShapeType="1"/>
            </p:cNvSpPr>
            <p:nvPr/>
          </p:nvSpPr>
          <p:spPr bwMode="auto">
            <a:xfrm>
              <a:off x="1824" y="782"/>
              <a:ext cx="672" cy="7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81" name="Line 5"/>
            <p:cNvSpPr>
              <a:spLocks noChangeShapeType="1"/>
            </p:cNvSpPr>
            <p:nvPr/>
          </p:nvSpPr>
          <p:spPr bwMode="auto">
            <a:xfrm flipH="1">
              <a:off x="624" y="734"/>
              <a:ext cx="1056" cy="129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82" name="Oval 6"/>
            <p:cNvSpPr>
              <a:spLocks noChangeArrowheads="1"/>
            </p:cNvSpPr>
            <p:nvPr/>
          </p:nvSpPr>
          <p:spPr bwMode="auto">
            <a:xfrm>
              <a:off x="1584" y="54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83" name="Oval 7"/>
            <p:cNvSpPr>
              <a:spLocks noChangeArrowheads="1"/>
            </p:cNvSpPr>
            <p:nvPr/>
          </p:nvSpPr>
          <p:spPr bwMode="auto">
            <a:xfrm>
              <a:off x="1200"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84" name="Oval 8"/>
            <p:cNvSpPr>
              <a:spLocks noChangeArrowheads="1"/>
            </p:cNvSpPr>
            <p:nvPr/>
          </p:nvSpPr>
          <p:spPr bwMode="auto">
            <a:xfrm>
              <a:off x="2016"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85" name="Oval 9"/>
            <p:cNvSpPr>
              <a:spLocks noChangeArrowheads="1"/>
            </p:cNvSpPr>
            <p:nvPr/>
          </p:nvSpPr>
          <p:spPr bwMode="auto">
            <a:xfrm>
              <a:off x="864"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86" name="Oval 10"/>
            <p:cNvSpPr>
              <a:spLocks noChangeArrowheads="1"/>
            </p:cNvSpPr>
            <p:nvPr/>
          </p:nvSpPr>
          <p:spPr bwMode="auto">
            <a:xfrm>
              <a:off x="1392"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87" name="Oval 11"/>
            <p:cNvSpPr>
              <a:spLocks noChangeArrowheads="1"/>
            </p:cNvSpPr>
            <p:nvPr/>
          </p:nvSpPr>
          <p:spPr bwMode="auto">
            <a:xfrm>
              <a:off x="1776"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88" name="Oval 12"/>
            <p:cNvSpPr>
              <a:spLocks noChangeArrowheads="1"/>
            </p:cNvSpPr>
            <p:nvPr/>
          </p:nvSpPr>
          <p:spPr bwMode="auto">
            <a:xfrm>
              <a:off x="2352"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89" name="Oval 13"/>
            <p:cNvSpPr>
              <a:spLocks noChangeArrowheads="1"/>
            </p:cNvSpPr>
            <p:nvPr/>
          </p:nvSpPr>
          <p:spPr bwMode="auto">
            <a:xfrm>
              <a:off x="528" y="183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90" name="Line 14"/>
            <p:cNvSpPr>
              <a:spLocks noChangeShapeType="1"/>
            </p:cNvSpPr>
            <p:nvPr/>
          </p:nvSpPr>
          <p:spPr bwMode="auto">
            <a:xfrm flipH="1">
              <a:off x="3984" y="1166"/>
              <a:ext cx="240" cy="38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91" name="Line 15"/>
            <p:cNvSpPr>
              <a:spLocks noChangeShapeType="1"/>
            </p:cNvSpPr>
            <p:nvPr/>
          </p:nvSpPr>
          <p:spPr bwMode="auto">
            <a:xfrm flipH="1">
              <a:off x="4176" y="1646"/>
              <a:ext cx="384" cy="7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92" name="Line 16"/>
            <p:cNvSpPr>
              <a:spLocks noChangeShapeType="1"/>
            </p:cNvSpPr>
            <p:nvPr/>
          </p:nvSpPr>
          <p:spPr bwMode="auto">
            <a:xfrm>
              <a:off x="3984" y="782"/>
              <a:ext cx="1008" cy="115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93" name="Line 17"/>
            <p:cNvSpPr>
              <a:spLocks noChangeShapeType="1"/>
            </p:cNvSpPr>
            <p:nvPr/>
          </p:nvSpPr>
          <p:spPr bwMode="auto">
            <a:xfrm flipH="1">
              <a:off x="3552" y="734"/>
              <a:ext cx="28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94" name="Oval 18"/>
            <p:cNvSpPr>
              <a:spLocks noChangeArrowheads="1"/>
            </p:cNvSpPr>
            <p:nvPr/>
          </p:nvSpPr>
          <p:spPr bwMode="auto">
            <a:xfrm>
              <a:off x="3744" y="54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95" name="Oval 19"/>
            <p:cNvSpPr>
              <a:spLocks noChangeArrowheads="1"/>
            </p:cNvSpPr>
            <p:nvPr/>
          </p:nvSpPr>
          <p:spPr bwMode="auto">
            <a:xfrm>
              <a:off x="3360"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96" name="Oval 20"/>
            <p:cNvSpPr>
              <a:spLocks noChangeArrowheads="1"/>
            </p:cNvSpPr>
            <p:nvPr/>
          </p:nvSpPr>
          <p:spPr bwMode="auto">
            <a:xfrm>
              <a:off x="4128"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97" name="Oval 21"/>
            <p:cNvSpPr>
              <a:spLocks noChangeArrowheads="1"/>
            </p:cNvSpPr>
            <p:nvPr/>
          </p:nvSpPr>
          <p:spPr bwMode="auto">
            <a:xfrm>
              <a:off x="4224" y="183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98" name="Oval 22"/>
            <p:cNvSpPr>
              <a:spLocks noChangeArrowheads="1"/>
            </p:cNvSpPr>
            <p:nvPr/>
          </p:nvSpPr>
          <p:spPr bwMode="auto">
            <a:xfrm>
              <a:off x="3840"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99" name="Oval 23"/>
            <p:cNvSpPr>
              <a:spLocks noChangeArrowheads="1"/>
            </p:cNvSpPr>
            <p:nvPr/>
          </p:nvSpPr>
          <p:spPr bwMode="auto">
            <a:xfrm>
              <a:off x="4464"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600" name="Oval 24"/>
            <p:cNvSpPr>
              <a:spLocks noChangeArrowheads="1"/>
            </p:cNvSpPr>
            <p:nvPr/>
          </p:nvSpPr>
          <p:spPr bwMode="auto">
            <a:xfrm>
              <a:off x="4848" y="183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601" name="Oval 25"/>
            <p:cNvSpPr>
              <a:spLocks noChangeArrowheads="1"/>
            </p:cNvSpPr>
            <p:nvPr/>
          </p:nvSpPr>
          <p:spPr bwMode="auto">
            <a:xfrm>
              <a:off x="3984" y="231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602" name="Text Box 26"/>
            <p:cNvSpPr txBox="1">
              <a:spLocks noChangeArrowheads="1"/>
            </p:cNvSpPr>
            <p:nvPr/>
          </p:nvSpPr>
          <p:spPr bwMode="auto">
            <a:xfrm>
              <a:off x="1580" y="494"/>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1</a:t>
              </a:r>
              <a:endParaRPr kumimoji="1" lang="en-US" altLang="zh-CN" sz="2400">
                <a:latin typeface="Times New Roman" pitchFamily="18" charset="0"/>
              </a:endParaRPr>
            </a:p>
          </p:txBody>
        </p:sp>
        <p:sp>
          <p:nvSpPr>
            <p:cNvPr id="280603" name="Text Box 27"/>
            <p:cNvSpPr txBox="1">
              <a:spLocks noChangeArrowheads="1"/>
            </p:cNvSpPr>
            <p:nvPr/>
          </p:nvSpPr>
          <p:spPr bwMode="auto">
            <a:xfrm>
              <a:off x="3740" y="494"/>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1</a:t>
              </a:r>
              <a:endParaRPr kumimoji="1" lang="en-US" altLang="zh-CN" sz="2400">
                <a:latin typeface="Times New Roman" pitchFamily="18" charset="0"/>
              </a:endParaRPr>
            </a:p>
          </p:txBody>
        </p:sp>
        <p:sp>
          <p:nvSpPr>
            <p:cNvPr id="280604" name="Text Box 28"/>
            <p:cNvSpPr txBox="1">
              <a:spLocks noChangeArrowheads="1"/>
            </p:cNvSpPr>
            <p:nvPr/>
          </p:nvSpPr>
          <p:spPr bwMode="auto">
            <a:xfrm>
              <a:off x="1200" y="926"/>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2</a:t>
              </a:r>
              <a:endParaRPr kumimoji="1" lang="en-US" altLang="zh-CN" sz="2400">
                <a:latin typeface="Times New Roman" pitchFamily="18" charset="0"/>
              </a:endParaRPr>
            </a:p>
          </p:txBody>
        </p:sp>
        <p:sp>
          <p:nvSpPr>
            <p:cNvPr id="280605" name="Text Box 29"/>
            <p:cNvSpPr txBox="1">
              <a:spLocks noChangeArrowheads="1"/>
            </p:cNvSpPr>
            <p:nvPr/>
          </p:nvSpPr>
          <p:spPr bwMode="auto">
            <a:xfrm>
              <a:off x="3356" y="926"/>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2</a:t>
              </a:r>
              <a:endParaRPr kumimoji="1" lang="en-US" altLang="zh-CN" sz="2400">
                <a:latin typeface="Times New Roman" pitchFamily="18" charset="0"/>
              </a:endParaRPr>
            </a:p>
          </p:txBody>
        </p:sp>
        <p:sp>
          <p:nvSpPr>
            <p:cNvPr id="280606" name="Text Box 30"/>
            <p:cNvSpPr txBox="1">
              <a:spLocks noChangeArrowheads="1"/>
            </p:cNvSpPr>
            <p:nvPr/>
          </p:nvSpPr>
          <p:spPr bwMode="auto">
            <a:xfrm>
              <a:off x="2012" y="926"/>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3</a:t>
              </a:r>
              <a:endParaRPr kumimoji="1" lang="en-US" altLang="zh-CN" sz="2400">
                <a:latin typeface="Times New Roman" pitchFamily="18" charset="0"/>
              </a:endParaRPr>
            </a:p>
          </p:txBody>
        </p:sp>
        <p:sp>
          <p:nvSpPr>
            <p:cNvPr id="280607" name="Text Box 31"/>
            <p:cNvSpPr txBox="1">
              <a:spLocks noChangeArrowheads="1"/>
            </p:cNvSpPr>
            <p:nvPr/>
          </p:nvSpPr>
          <p:spPr bwMode="auto">
            <a:xfrm>
              <a:off x="4124" y="926"/>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3</a:t>
              </a:r>
              <a:endParaRPr kumimoji="1" lang="en-US" altLang="zh-CN" sz="2400">
                <a:latin typeface="Times New Roman" pitchFamily="18" charset="0"/>
              </a:endParaRPr>
            </a:p>
          </p:txBody>
        </p:sp>
        <p:sp>
          <p:nvSpPr>
            <p:cNvPr id="280608" name="Text Box 32"/>
            <p:cNvSpPr txBox="1">
              <a:spLocks noChangeArrowheads="1"/>
            </p:cNvSpPr>
            <p:nvPr/>
          </p:nvSpPr>
          <p:spPr bwMode="auto">
            <a:xfrm>
              <a:off x="816"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4</a:t>
              </a:r>
              <a:endParaRPr kumimoji="1" lang="en-US" altLang="zh-CN" sz="2400">
                <a:latin typeface="Times New Roman" pitchFamily="18" charset="0"/>
              </a:endParaRPr>
            </a:p>
          </p:txBody>
        </p:sp>
        <p:sp>
          <p:nvSpPr>
            <p:cNvPr id="280609" name="Text Box 33"/>
            <p:cNvSpPr txBox="1">
              <a:spLocks noChangeArrowheads="1"/>
            </p:cNvSpPr>
            <p:nvPr/>
          </p:nvSpPr>
          <p:spPr bwMode="auto">
            <a:xfrm>
              <a:off x="3792"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4</a:t>
              </a:r>
              <a:endParaRPr kumimoji="1" lang="en-US" altLang="zh-CN" sz="2400">
                <a:latin typeface="Times New Roman" pitchFamily="18" charset="0"/>
              </a:endParaRPr>
            </a:p>
          </p:txBody>
        </p:sp>
        <p:sp>
          <p:nvSpPr>
            <p:cNvPr id="280610" name="Text Box 34"/>
            <p:cNvSpPr txBox="1">
              <a:spLocks noChangeArrowheads="1"/>
            </p:cNvSpPr>
            <p:nvPr/>
          </p:nvSpPr>
          <p:spPr bwMode="auto">
            <a:xfrm>
              <a:off x="1344"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5</a:t>
              </a:r>
              <a:endParaRPr kumimoji="1" lang="en-US" altLang="zh-CN" sz="2400">
                <a:latin typeface="Times New Roman" pitchFamily="18" charset="0"/>
              </a:endParaRPr>
            </a:p>
          </p:txBody>
        </p:sp>
        <p:sp>
          <p:nvSpPr>
            <p:cNvPr id="280611" name="Text Box 35"/>
            <p:cNvSpPr txBox="1">
              <a:spLocks noChangeArrowheads="1"/>
            </p:cNvSpPr>
            <p:nvPr/>
          </p:nvSpPr>
          <p:spPr bwMode="auto">
            <a:xfrm>
              <a:off x="4416"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5</a:t>
              </a:r>
              <a:endParaRPr kumimoji="1" lang="en-US" altLang="zh-CN" sz="2400">
                <a:latin typeface="Times New Roman" pitchFamily="18" charset="0"/>
              </a:endParaRPr>
            </a:p>
          </p:txBody>
        </p:sp>
        <p:sp>
          <p:nvSpPr>
            <p:cNvPr id="280612" name="Text Box 36"/>
            <p:cNvSpPr txBox="1">
              <a:spLocks noChangeArrowheads="1"/>
            </p:cNvSpPr>
            <p:nvPr/>
          </p:nvSpPr>
          <p:spPr bwMode="auto">
            <a:xfrm>
              <a:off x="1772"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6</a:t>
              </a:r>
              <a:endParaRPr kumimoji="1" lang="en-US" altLang="zh-CN" sz="2400">
                <a:latin typeface="Times New Roman" pitchFamily="18" charset="0"/>
              </a:endParaRPr>
            </a:p>
          </p:txBody>
        </p:sp>
        <p:sp>
          <p:nvSpPr>
            <p:cNvPr id="280613" name="Text Box 37"/>
            <p:cNvSpPr txBox="1">
              <a:spLocks noChangeArrowheads="1"/>
            </p:cNvSpPr>
            <p:nvPr/>
          </p:nvSpPr>
          <p:spPr bwMode="auto">
            <a:xfrm>
              <a:off x="4176" y="1790"/>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6</a:t>
              </a:r>
              <a:endParaRPr kumimoji="1" lang="en-US" altLang="zh-CN" sz="2400">
                <a:latin typeface="Times New Roman" pitchFamily="18" charset="0"/>
              </a:endParaRPr>
            </a:p>
          </p:txBody>
        </p:sp>
        <p:sp>
          <p:nvSpPr>
            <p:cNvPr id="280614" name="Text Box 38"/>
            <p:cNvSpPr txBox="1">
              <a:spLocks noChangeArrowheads="1"/>
            </p:cNvSpPr>
            <p:nvPr/>
          </p:nvSpPr>
          <p:spPr bwMode="auto">
            <a:xfrm>
              <a:off x="2348"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7</a:t>
              </a:r>
              <a:endParaRPr kumimoji="1" lang="en-US" altLang="zh-CN" sz="2400">
                <a:latin typeface="Times New Roman" pitchFamily="18" charset="0"/>
              </a:endParaRPr>
            </a:p>
          </p:txBody>
        </p:sp>
        <p:sp>
          <p:nvSpPr>
            <p:cNvPr id="280615" name="Text Box 39"/>
            <p:cNvSpPr txBox="1">
              <a:spLocks noChangeArrowheads="1"/>
            </p:cNvSpPr>
            <p:nvPr/>
          </p:nvSpPr>
          <p:spPr bwMode="auto">
            <a:xfrm>
              <a:off x="4844" y="1790"/>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7</a:t>
              </a:r>
              <a:endParaRPr kumimoji="1" lang="en-US" altLang="zh-CN" sz="2400">
                <a:latin typeface="Times New Roman" pitchFamily="18" charset="0"/>
              </a:endParaRPr>
            </a:p>
          </p:txBody>
        </p:sp>
        <p:sp>
          <p:nvSpPr>
            <p:cNvPr id="280616" name="Text Box 40"/>
            <p:cNvSpPr txBox="1">
              <a:spLocks noChangeArrowheads="1"/>
            </p:cNvSpPr>
            <p:nvPr/>
          </p:nvSpPr>
          <p:spPr bwMode="auto">
            <a:xfrm>
              <a:off x="524" y="1809"/>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8</a:t>
              </a:r>
              <a:endParaRPr kumimoji="1" lang="en-US" altLang="zh-CN" sz="2400">
                <a:latin typeface="Times New Roman" pitchFamily="18" charset="0"/>
              </a:endParaRPr>
            </a:p>
          </p:txBody>
        </p:sp>
        <p:sp>
          <p:nvSpPr>
            <p:cNvPr id="280617" name="Text Box 41"/>
            <p:cNvSpPr txBox="1">
              <a:spLocks noChangeArrowheads="1"/>
            </p:cNvSpPr>
            <p:nvPr/>
          </p:nvSpPr>
          <p:spPr bwMode="auto">
            <a:xfrm>
              <a:off x="3980" y="2270"/>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8</a:t>
              </a:r>
              <a:endParaRPr kumimoji="1" lang="en-US" altLang="zh-CN" sz="2400">
                <a:latin typeface="Times New Roman" pitchFamily="18" charset="0"/>
              </a:endParaRPr>
            </a:p>
          </p:txBody>
        </p:sp>
      </p:grpSp>
      <p:sp>
        <p:nvSpPr>
          <p:cNvPr id="280618" name="Text Box 42"/>
          <p:cNvSpPr txBox="1">
            <a:spLocks noChangeArrowheads="1"/>
          </p:cNvSpPr>
          <p:nvPr/>
        </p:nvSpPr>
        <p:spPr bwMode="auto">
          <a:xfrm>
            <a:off x="1117600" y="3657600"/>
            <a:ext cx="3346450"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3000" b="1">
                <a:solidFill>
                  <a:schemeClr val="tx2"/>
                </a:solidFill>
                <a:latin typeface="Times New Roman" pitchFamily="18" charset="0"/>
                <a:ea typeface="仿宋_GB2312" pitchFamily="49" charset="-122"/>
              </a:rPr>
              <a:t>IPL = 0+1+1+2 = 4</a:t>
            </a:r>
          </a:p>
          <a:p>
            <a:r>
              <a:rPr kumimoji="1" lang="en-US" altLang="zh-CN" sz="3000" b="1">
                <a:solidFill>
                  <a:schemeClr val="tx2"/>
                </a:solidFill>
                <a:latin typeface="Times New Roman" pitchFamily="18" charset="0"/>
                <a:ea typeface="仿宋_GB2312" pitchFamily="49" charset="-122"/>
              </a:rPr>
              <a:t>EPL = 2+2+2+3 = 9</a:t>
            </a:r>
          </a:p>
          <a:p>
            <a:r>
              <a:rPr kumimoji="1" lang="en-US" altLang="zh-CN" sz="3000" b="1">
                <a:solidFill>
                  <a:schemeClr val="tx2"/>
                </a:solidFill>
                <a:latin typeface="Times New Roman" pitchFamily="18" charset="0"/>
                <a:ea typeface="仿宋_GB2312" pitchFamily="49" charset="-122"/>
              </a:rPr>
              <a:t>PL = 13</a:t>
            </a:r>
          </a:p>
        </p:txBody>
      </p:sp>
      <p:sp>
        <p:nvSpPr>
          <p:cNvPr id="280619" name="Text Box 43"/>
          <p:cNvSpPr txBox="1">
            <a:spLocks noChangeArrowheads="1"/>
          </p:cNvSpPr>
          <p:nvPr/>
        </p:nvSpPr>
        <p:spPr bwMode="auto">
          <a:xfrm>
            <a:off x="4787900" y="4329113"/>
            <a:ext cx="3759200" cy="140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90000"/>
              </a:lnSpc>
            </a:pPr>
            <a:r>
              <a:rPr kumimoji="1" lang="en-US" altLang="zh-CN" sz="3200" b="1">
                <a:solidFill>
                  <a:schemeClr val="tx2"/>
                </a:solidFill>
                <a:latin typeface="Times New Roman" pitchFamily="18" charset="0"/>
                <a:ea typeface="仿宋_GB2312" pitchFamily="49" charset="-122"/>
              </a:rPr>
              <a:t>IPL = 0+1+2+3 = 6</a:t>
            </a:r>
          </a:p>
          <a:p>
            <a:pPr>
              <a:lnSpc>
                <a:spcPct val="90000"/>
              </a:lnSpc>
            </a:pPr>
            <a:r>
              <a:rPr kumimoji="1" lang="en-US" altLang="zh-CN" sz="3200" b="1">
                <a:solidFill>
                  <a:schemeClr val="tx2"/>
                </a:solidFill>
                <a:latin typeface="Times New Roman" pitchFamily="18" charset="0"/>
                <a:ea typeface="仿宋_GB2312" pitchFamily="49" charset="-122"/>
              </a:rPr>
              <a:t>EPL = 1+2+3+4 = 10</a:t>
            </a:r>
          </a:p>
          <a:p>
            <a:pPr>
              <a:lnSpc>
                <a:spcPct val="90000"/>
              </a:lnSpc>
            </a:pPr>
            <a:r>
              <a:rPr lang="en-US" altLang="zh-CN" sz="3200" b="1">
                <a:solidFill>
                  <a:schemeClr val="tx2"/>
                </a:solidFill>
                <a:latin typeface="Times New Roman" pitchFamily="18" charset="0"/>
                <a:ea typeface="仿宋_GB2312" pitchFamily="49" charset="-122"/>
              </a:rPr>
              <a:t>PL = 16</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type="title"/>
          </p:nvPr>
        </p:nvSpPr>
        <p:spPr>
          <a:xfrm>
            <a:off x="503238" y="441325"/>
            <a:ext cx="8229600" cy="865188"/>
          </a:xfrm>
        </p:spPr>
        <p:txBody>
          <a:bodyPr/>
          <a:lstStyle/>
          <a:p>
            <a:pPr algn="ctr"/>
            <a:r>
              <a:rPr kumimoji="1" lang="zh-CN" altLang="en-US" sz="4000" b="1">
                <a:solidFill>
                  <a:schemeClr val="tx2"/>
                </a:solidFill>
                <a:ea typeface="华文新魏" pitchFamily="2" charset="-122"/>
              </a:rPr>
              <a:t>二叉树的抽象数据类型</a:t>
            </a:r>
          </a:p>
        </p:txBody>
      </p:sp>
      <p:sp>
        <p:nvSpPr>
          <p:cNvPr id="128005" name="Rectangle 5"/>
          <p:cNvSpPr>
            <a:spLocks noGrp="1" noChangeArrowheads="1"/>
          </p:cNvSpPr>
          <p:nvPr>
            <p:ph idx="1"/>
          </p:nvPr>
        </p:nvSpPr>
        <p:spPr>
          <a:xfrm>
            <a:off x="627063" y="1268413"/>
            <a:ext cx="8229600" cy="5076825"/>
          </a:xfrm>
        </p:spPr>
        <p:txBody>
          <a:bodyPr/>
          <a:lstStyle/>
          <a:p>
            <a:pPr>
              <a:spcBef>
                <a:spcPct val="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spcBef>
                <a:spcPct val="0"/>
              </a:spcBef>
              <a:buFont typeface="Wingdings" pitchFamily="2" charset="2"/>
              <a:buNone/>
            </a:pPr>
            <a:r>
              <a:rPr lang="en-US" altLang="zh-CN" sz="2800" b="1">
                <a:latin typeface="Times New Roman" pitchFamily="18" charset="0"/>
                <a:ea typeface="隶书" pitchFamily="49" charset="-122"/>
              </a:rPr>
              <a:t>class </a:t>
            </a:r>
            <a:r>
              <a:rPr lang="en-US" altLang="zh-CN" sz="2800">
                <a:latin typeface="Times New Roman" pitchFamily="18" charset="0"/>
                <a:ea typeface="隶书" pitchFamily="49" charset="-122"/>
              </a:rPr>
              <a:t>BinaryTree </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对象</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结点的有限集合</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二叉树是有序树</a:t>
            </a:r>
          </a:p>
          <a:p>
            <a:pPr>
              <a:spcBef>
                <a:spcPct val="0"/>
              </a:spcBef>
              <a:buFont typeface="Wingdings" pitchFamily="2" charset="2"/>
              <a:buNone/>
            </a:pPr>
            <a:r>
              <a:rPr lang="en-US" altLang="zh-CN" sz="2800" b="1">
                <a:latin typeface="Times New Roman" pitchFamily="18" charset="0"/>
                <a:ea typeface="隶书" pitchFamily="49" charset="-122"/>
              </a:rPr>
              <a:t>public:</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BinaryTree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构造函数</a:t>
            </a:r>
            <a:endParaRPr lang="zh-CN" altLang="en-US" sz="2800">
              <a:latin typeface="Times New Roman" pitchFamily="18" charset="0"/>
              <a:ea typeface="隶书" pitchFamily="49" charset="-122"/>
            </a:endParaRP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BinaryTree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lch</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rch</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 item)</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构造函数</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以</a:t>
            </a:r>
            <a:r>
              <a:rPr lang="en-US" altLang="zh-CN" sz="2800" b="1">
                <a:solidFill>
                  <a:schemeClr val="tx2"/>
                </a:solidFill>
                <a:latin typeface="Times New Roman" pitchFamily="18" charset="0"/>
                <a:ea typeface="隶书" pitchFamily="49" charset="-122"/>
              </a:rPr>
              <a:t>item</a:t>
            </a:r>
            <a:r>
              <a:rPr lang="zh-CN" altLang="en-US" sz="2800">
                <a:solidFill>
                  <a:schemeClr val="tx2"/>
                </a:solidFill>
                <a:latin typeface="Times New Roman" pitchFamily="18" charset="0"/>
                <a:ea typeface="隶书" pitchFamily="49" charset="-122"/>
              </a:rPr>
              <a:t>为根</a:t>
            </a:r>
            <a:r>
              <a:rPr lang="en-US" altLang="zh-CN" sz="2800">
                <a:solidFill>
                  <a:schemeClr val="tx2"/>
                </a:solidFill>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lch</a:t>
            </a:r>
            <a:r>
              <a:rPr lang="zh-CN" altLang="en-US" sz="2800">
                <a:solidFill>
                  <a:schemeClr val="tx2"/>
                </a:solidFill>
                <a:latin typeface="Times New Roman" pitchFamily="18" charset="0"/>
                <a:ea typeface="隶书" pitchFamily="49" charset="-122"/>
              </a:rPr>
              <a:t>和</a:t>
            </a:r>
            <a:r>
              <a:rPr lang="en-US" altLang="zh-CN" sz="2800" b="1">
                <a:solidFill>
                  <a:schemeClr val="tx2"/>
                </a:solidFill>
                <a:latin typeface="Times New Roman" pitchFamily="18" charset="0"/>
                <a:ea typeface="隶书" pitchFamily="49" charset="-122"/>
              </a:rPr>
              <a:t>rch</a:t>
            </a:r>
            <a:r>
              <a:rPr lang="zh-CN" altLang="en-US" sz="2800">
                <a:solidFill>
                  <a:schemeClr val="tx2"/>
                </a:solidFill>
                <a:latin typeface="Times New Roman" pitchFamily="18" charset="0"/>
                <a:ea typeface="隶书" pitchFamily="49" charset="-122"/>
              </a:rPr>
              <a:t>为左、右子</a:t>
            </a:r>
          </a:p>
          <a:p>
            <a:pPr>
              <a:spcBef>
                <a:spcPct val="0"/>
              </a:spcBef>
              <a:buFont typeface="Wingdings" pitchFamily="2" charset="2"/>
              <a:buNone/>
            </a:pPr>
            <a:r>
              <a:rPr lang="zh-CN" altLang="en-US" sz="2800" b="1">
                <a:solidFill>
                  <a:schemeClr val="tx2"/>
                </a:solidFill>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树构造一棵二叉树</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Height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求树深度或高度</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Size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求树中结点个数</a:t>
            </a:r>
          </a:p>
        </p:txBody>
      </p:sp>
      <p:sp>
        <p:nvSpPr>
          <p:cNvPr id="5" name="灯片编号占位符 4"/>
          <p:cNvSpPr>
            <a:spLocks noGrp="1"/>
          </p:cNvSpPr>
          <p:nvPr>
            <p:ph type="sldNum" sz="quarter" idx="12"/>
          </p:nvPr>
        </p:nvSpPr>
        <p:spPr/>
        <p:txBody>
          <a:bodyPr/>
          <a:lstStyle/>
          <a:p>
            <a:fld id="{943B5A37-3F75-493B-AD41-1A812FEA1F80}" type="slidenum">
              <a:rPr lang="en-US" altLang="zh-CN"/>
              <a:pPr/>
              <a:t>14</a:t>
            </a:fld>
            <a:endParaRPr lang="en-US" altLang="zh-CN"/>
          </a:p>
        </p:txBody>
      </p:sp>
    </p:spTree>
    <p:extLst>
      <p:ext uri="{BB962C8B-B14F-4D97-AF65-F5344CB8AC3E}">
        <p14:creationId xmlns:p14="http://schemas.microsoft.com/office/powerpoint/2010/main" val="24484424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p:cNvSpPr>
            <a:spLocks noGrp="1" noChangeArrowheads="1"/>
          </p:cNvSpPr>
          <p:nvPr>
            <p:ph type="body" sz="half" idx="1"/>
          </p:nvPr>
        </p:nvSpPr>
        <p:spPr>
          <a:xfrm>
            <a:off x="611188" y="836613"/>
            <a:ext cx="7956550" cy="5545137"/>
          </a:xfrm>
        </p:spPr>
        <p:txBody>
          <a:bodyPr/>
          <a:lstStyle/>
          <a:p>
            <a:pPr>
              <a:lnSpc>
                <a:spcPct val="105000"/>
              </a:lnSpc>
              <a:spcBef>
                <a:spcPct val="15000"/>
              </a:spcBef>
              <a:buClr>
                <a:srgbClr val="800080"/>
              </a:buClr>
              <a:buSzPct val="50000"/>
            </a:pPr>
            <a:r>
              <a:rPr kumimoji="1" lang="en-US" altLang="zh-CN" sz="3000" b="1" i="1">
                <a:solidFill>
                  <a:srgbClr val="000099"/>
                </a:solidFill>
                <a:latin typeface="Times New Roman" pitchFamily="18" charset="0"/>
                <a:ea typeface="仿宋_GB2312" pitchFamily="49" charset="-122"/>
              </a:rPr>
              <a:t>n </a:t>
            </a:r>
            <a:r>
              <a:rPr kumimoji="1" lang="zh-CN" altLang="en-US" sz="3000" b="1">
                <a:solidFill>
                  <a:srgbClr val="000099"/>
                </a:solidFill>
                <a:latin typeface="Times New Roman" pitchFamily="18" charset="0"/>
                <a:ea typeface="仿宋_GB2312" pitchFamily="49" charset="-122"/>
              </a:rPr>
              <a:t>个结点的二叉树的路径长度不小于下述数列前 </a:t>
            </a:r>
            <a:r>
              <a:rPr kumimoji="1" lang="en-US" altLang="zh-CN" sz="3000" b="1" i="1">
                <a:solidFill>
                  <a:srgbClr val="000099"/>
                </a:solidFill>
                <a:latin typeface="Times New Roman" pitchFamily="18" charset="0"/>
                <a:ea typeface="仿宋_GB2312" pitchFamily="49" charset="-122"/>
              </a:rPr>
              <a:t>n </a:t>
            </a:r>
            <a:r>
              <a:rPr kumimoji="1" lang="zh-CN" altLang="en-US" sz="3000" b="1">
                <a:solidFill>
                  <a:srgbClr val="000099"/>
                </a:solidFill>
                <a:latin typeface="Times New Roman" pitchFamily="18" charset="0"/>
                <a:ea typeface="仿宋_GB2312" pitchFamily="49" charset="-122"/>
              </a:rPr>
              <a:t>项的和，即</a:t>
            </a:r>
          </a:p>
          <a:p>
            <a:pPr>
              <a:lnSpc>
                <a:spcPct val="105000"/>
              </a:lnSpc>
              <a:spcBef>
                <a:spcPct val="15000"/>
              </a:spcBef>
              <a:buClr>
                <a:srgbClr val="800080"/>
              </a:buClr>
              <a:buSzPct val="50000"/>
            </a:pPr>
            <a:endParaRPr kumimoji="1" lang="zh-CN" altLang="en-US" sz="3000" b="1">
              <a:solidFill>
                <a:srgbClr val="000099"/>
              </a:solidFill>
              <a:latin typeface="Times New Roman" pitchFamily="18" charset="0"/>
              <a:ea typeface="仿宋_GB2312" pitchFamily="49" charset="-122"/>
            </a:endParaRPr>
          </a:p>
          <a:p>
            <a:pPr>
              <a:lnSpc>
                <a:spcPct val="105000"/>
              </a:lnSpc>
              <a:spcBef>
                <a:spcPct val="15000"/>
              </a:spcBef>
              <a:buClr>
                <a:srgbClr val="800080"/>
              </a:buClr>
              <a:buSzPct val="50000"/>
            </a:pPr>
            <a:endParaRPr kumimoji="1" lang="zh-CN" altLang="en-US" sz="3000" b="1">
              <a:solidFill>
                <a:srgbClr val="000099"/>
              </a:solidFill>
              <a:latin typeface="Times New Roman" pitchFamily="18" charset="0"/>
              <a:ea typeface="仿宋_GB2312" pitchFamily="49" charset="-122"/>
            </a:endParaRPr>
          </a:p>
          <a:p>
            <a:pPr>
              <a:lnSpc>
                <a:spcPct val="105000"/>
              </a:lnSpc>
              <a:spcBef>
                <a:spcPct val="15000"/>
              </a:spcBef>
              <a:buClr>
                <a:srgbClr val="800080"/>
              </a:buClr>
              <a:buSzPct val="50000"/>
            </a:pPr>
            <a:endParaRPr kumimoji="1" lang="zh-CN" altLang="en-US" sz="3000" b="1">
              <a:solidFill>
                <a:srgbClr val="000099"/>
              </a:solidFill>
              <a:latin typeface="Times New Roman" pitchFamily="18" charset="0"/>
              <a:ea typeface="仿宋_GB2312" pitchFamily="49" charset="-122"/>
            </a:endParaRPr>
          </a:p>
          <a:p>
            <a:pPr>
              <a:lnSpc>
                <a:spcPct val="105000"/>
              </a:lnSpc>
              <a:spcBef>
                <a:spcPct val="15000"/>
              </a:spcBef>
              <a:buClr>
                <a:srgbClr val="800080"/>
              </a:buClr>
              <a:buSzPct val="50000"/>
            </a:pPr>
            <a:r>
              <a:rPr kumimoji="1" lang="zh-CN" altLang="en-US" sz="3000" b="1">
                <a:ea typeface="仿宋_GB2312" pitchFamily="49" charset="-122"/>
              </a:rPr>
              <a:t>其路径长度最小者为</a:t>
            </a:r>
          </a:p>
          <a:p>
            <a:pPr>
              <a:lnSpc>
                <a:spcPct val="105000"/>
              </a:lnSpc>
              <a:spcBef>
                <a:spcPct val="15000"/>
              </a:spcBef>
              <a:buClr>
                <a:srgbClr val="800080"/>
              </a:buClr>
              <a:buSzPct val="50000"/>
            </a:pPr>
            <a:endParaRPr kumimoji="1" lang="zh-CN" altLang="en-US" sz="3000" b="1">
              <a:ea typeface="仿宋_GB2312" pitchFamily="49" charset="-122"/>
            </a:endParaRPr>
          </a:p>
          <a:p>
            <a:pPr>
              <a:lnSpc>
                <a:spcPct val="105000"/>
              </a:lnSpc>
              <a:spcBef>
                <a:spcPct val="15000"/>
              </a:spcBef>
              <a:buClr>
                <a:srgbClr val="800080"/>
              </a:buClr>
              <a:buSzPct val="50000"/>
            </a:pPr>
            <a:endParaRPr kumimoji="1" lang="zh-CN" altLang="en-US" sz="3000" b="1">
              <a:ea typeface="仿宋_GB2312" pitchFamily="49" charset="-122"/>
            </a:endParaRPr>
          </a:p>
          <a:p>
            <a:pPr>
              <a:lnSpc>
                <a:spcPct val="105000"/>
              </a:lnSpc>
              <a:spcBef>
                <a:spcPct val="15000"/>
              </a:spcBef>
              <a:buClr>
                <a:srgbClr val="800080"/>
              </a:buClr>
              <a:buSzPct val="50000"/>
            </a:pPr>
            <a:r>
              <a:rPr kumimoji="1" lang="zh-CN" altLang="en-US" sz="3000" b="1">
                <a:ea typeface="仿宋_GB2312" pitchFamily="49" charset="-122"/>
              </a:rPr>
              <a:t>完全二叉树或理想平衡树满足这个要求。</a:t>
            </a:r>
          </a:p>
        </p:txBody>
      </p:sp>
      <p:graphicFrame>
        <p:nvGraphicFramePr>
          <p:cNvPr id="430086" name="Object 6"/>
          <p:cNvGraphicFramePr>
            <a:graphicFrameLocks noGrp="1" noChangeAspect="1"/>
          </p:cNvGraphicFramePr>
          <p:nvPr>
            <p:ph sz="half" idx="2"/>
          </p:nvPr>
        </p:nvGraphicFramePr>
        <p:xfrm>
          <a:off x="2268538" y="4056063"/>
          <a:ext cx="2573337" cy="1122362"/>
        </p:xfrm>
        <a:graphic>
          <a:graphicData uri="http://schemas.openxmlformats.org/presentationml/2006/ole">
            <mc:AlternateContent xmlns:mc="http://schemas.openxmlformats.org/markup-compatibility/2006">
              <mc:Choice xmlns:v="urn:schemas-microsoft-com:vml" Requires="v">
                <p:oleObj spid="_x0000_s430322" name="公式" r:id="rId3" imgW="990360" imgH="431640" progId="Equation.3">
                  <p:embed/>
                </p:oleObj>
              </mc:Choice>
              <mc:Fallback>
                <p:oleObj name="公式" r:id="rId3" imgW="990360" imgH="431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056063"/>
                        <a:ext cx="2573337" cy="112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灯片编号占位符 5"/>
          <p:cNvSpPr>
            <a:spLocks noGrp="1"/>
          </p:cNvSpPr>
          <p:nvPr>
            <p:ph type="sldNum" sz="quarter" idx="11"/>
          </p:nvPr>
        </p:nvSpPr>
        <p:spPr/>
        <p:txBody>
          <a:bodyPr/>
          <a:lstStyle/>
          <a:p>
            <a:fld id="{0933B61D-6CD3-4734-881E-D96DC6B202D9}" type="slidenum">
              <a:rPr lang="en-US" altLang="zh-CN"/>
              <a:pPr/>
              <a:t>140</a:t>
            </a:fld>
            <a:endParaRPr lang="en-US" altLang="zh-CN"/>
          </a:p>
        </p:txBody>
      </p:sp>
      <p:graphicFrame>
        <p:nvGraphicFramePr>
          <p:cNvPr id="430084" name="Object 4"/>
          <p:cNvGraphicFramePr>
            <a:graphicFrameLocks noChangeAspect="1"/>
          </p:cNvGraphicFramePr>
          <p:nvPr/>
        </p:nvGraphicFramePr>
        <p:xfrm>
          <a:off x="1931988" y="1773238"/>
          <a:ext cx="2711450" cy="1079500"/>
        </p:xfrm>
        <a:graphic>
          <a:graphicData uri="http://schemas.openxmlformats.org/presentationml/2006/ole">
            <mc:AlternateContent xmlns:mc="http://schemas.openxmlformats.org/markup-compatibility/2006">
              <mc:Choice xmlns:v="urn:schemas-microsoft-com:vml" Requires="v">
                <p:oleObj spid="_x0000_s430323" name="公式" r:id="rId5" imgW="990360" imgH="431640" progId="Equation.3">
                  <p:embed/>
                </p:oleObj>
              </mc:Choice>
              <mc:Fallback>
                <p:oleObj name="公式" r:id="rId5" imgW="990360" imgH="431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1988" y="1773238"/>
                        <a:ext cx="27114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085" name="Object 5"/>
          <p:cNvGraphicFramePr>
            <a:graphicFrameLocks noChangeAspect="1"/>
          </p:cNvGraphicFramePr>
          <p:nvPr/>
        </p:nvGraphicFramePr>
        <p:xfrm>
          <a:off x="2016125" y="2859088"/>
          <a:ext cx="5508625" cy="498475"/>
        </p:xfrm>
        <a:graphic>
          <a:graphicData uri="http://schemas.openxmlformats.org/presentationml/2006/ole">
            <mc:AlternateContent xmlns:mc="http://schemas.openxmlformats.org/markup-compatibility/2006">
              <mc:Choice xmlns:v="urn:schemas-microsoft-com:vml" Requires="v">
                <p:oleObj spid="_x0000_s430324" name="公式" r:id="rId7" imgW="2120760" imgH="177480" progId="Equation.3">
                  <p:embed/>
                </p:oleObj>
              </mc:Choice>
              <mc:Fallback>
                <p:oleObj name="公式" r:id="rId7" imgW="2120760" imgH="1774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6125" y="2859088"/>
                        <a:ext cx="550862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11" name="Rectangle 11"/>
          <p:cNvSpPr>
            <a:spLocks noGrp="1" noChangeArrowheads="1"/>
          </p:cNvSpPr>
          <p:nvPr>
            <p:ph type="title"/>
          </p:nvPr>
        </p:nvSpPr>
        <p:spPr>
          <a:xfrm>
            <a:off x="395288" y="509588"/>
            <a:ext cx="8229600" cy="1371600"/>
          </a:xfrm>
        </p:spPr>
        <p:txBody>
          <a:bodyPr/>
          <a:lstStyle/>
          <a:p>
            <a:pPr algn="ctr"/>
            <a:r>
              <a:rPr kumimoji="1" lang="zh-CN" altLang="en-US" sz="4000" b="1">
                <a:solidFill>
                  <a:schemeClr val="tx2"/>
                </a:solidFill>
                <a:latin typeface="华文新魏" pitchFamily="2" charset="-122"/>
                <a:ea typeface="华文新魏" pitchFamily="2" charset="-122"/>
              </a:rPr>
              <a:t>带权路径长度 </a:t>
            </a:r>
            <a:br>
              <a:rPr kumimoji="1" lang="zh-CN" altLang="en-US" sz="4000" b="1">
                <a:solidFill>
                  <a:schemeClr val="tx2"/>
                </a:solidFill>
                <a:latin typeface="华文新魏" pitchFamily="2" charset="-122"/>
                <a:ea typeface="华文新魏" pitchFamily="2" charset="-122"/>
              </a:rPr>
            </a:br>
            <a:r>
              <a:rPr kumimoji="1" lang="zh-CN" altLang="en-GB" sz="4000" b="1">
                <a:solidFill>
                  <a:schemeClr val="tx2"/>
                </a:solidFill>
                <a:latin typeface="华文新魏" pitchFamily="2" charset="-122"/>
                <a:ea typeface="华文新魏" pitchFamily="2" charset="-122"/>
              </a:rPr>
              <a:t>(</a:t>
            </a:r>
            <a:r>
              <a:rPr kumimoji="1" lang="en-GB" altLang="zh-CN" sz="4000" b="1">
                <a:solidFill>
                  <a:schemeClr val="tx2"/>
                </a:solidFill>
                <a:latin typeface="华文新魏" pitchFamily="2" charset="-122"/>
                <a:ea typeface="华文新魏" pitchFamily="2" charset="-122"/>
              </a:rPr>
              <a:t>Weighted Path Length, WPL)</a:t>
            </a:r>
            <a:endParaRPr kumimoji="1" lang="en-US" altLang="zh-CN" sz="4000" b="1">
              <a:solidFill>
                <a:schemeClr val="tx2"/>
              </a:solidFill>
              <a:latin typeface="华文新魏" pitchFamily="2" charset="-122"/>
              <a:ea typeface="华文新魏" pitchFamily="2" charset="-122"/>
            </a:endParaRPr>
          </a:p>
        </p:txBody>
      </p:sp>
      <p:sp>
        <p:nvSpPr>
          <p:cNvPr id="281612" name="Rectangle 12"/>
          <p:cNvSpPr>
            <a:spLocks noGrp="1" noChangeArrowheads="1"/>
          </p:cNvSpPr>
          <p:nvPr>
            <p:ph idx="1"/>
          </p:nvPr>
        </p:nvSpPr>
        <p:spPr>
          <a:xfrm>
            <a:off x="611188" y="1916113"/>
            <a:ext cx="7942262" cy="4533900"/>
          </a:xfrm>
        </p:spPr>
        <p:txBody>
          <a:bodyPr/>
          <a:lstStyle/>
          <a:p>
            <a:pPr>
              <a:lnSpc>
                <a:spcPct val="105000"/>
              </a:lnSpc>
              <a:buClr>
                <a:srgbClr val="800080"/>
              </a:buClr>
              <a:buSzPct val="50000"/>
            </a:pPr>
            <a:r>
              <a:rPr lang="zh-CN" altLang="en-US" sz="3000" b="1">
                <a:latin typeface="Times New Roman" pitchFamily="18" charset="0"/>
                <a:ea typeface="仿宋_GB2312" pitchFamily="49" charset="-122"/>
              </a:rPr>
              <a:t>在很多应用问题中为树的叶结点赋予一个权值，用于表示出现频度、概率值等。因此，在问题处理中把叶结点定义得不同于非叶结点，把叶结点看成“</a:t>
            </a:r>
            <a:r>
              <a:rPr lang="zh-CN" altLang="en-US" sz="3000" b="1">
                <a:solidFill>
                  <a:schemeClr val="tx2"/>
                </a:solidFill>
                <a:latin typeface="Times New Roman" pitchFamily="18" charset="0"/>
                <a:ea typeface="仿宋_GB2312" pitchFamily="49" charset="-122"/>
              </a:rPr>
              <a:t>外结点</a:t>
            </a:r>
            <a:r>
              <a:rPr lang="zh-CN" altLang="en-US" sz="3000" b="1">
                <a:latin typeface="Times New Roman" pitchFamily="18" charset="0"/>
                <a:ea typeface="仿宋_GB2312" pitchFamily="49" charset="-122"/>
              </a:rPr>
              <a:t>”，非叶结点看成“</a:t>
            </a:r>
            <a:r>
              <a:rPr lang="zh-CN" altLang="en-US" sz="3000" b="1">
                <a:solidFill>
                  <a:schemeClr val="tx2"/>
                </a:solidFill>
                <a:latin typeface="Times New Roman" pitchFamily="18" charset="0"/>
                <a:ea typeface="仿宋_GB2312" pitchFamily="49" charset="-122"/>
              </a:rPr>
              <a:t>内结点</a:t>
            </a:r>
            <a:r>
              <a:rPr lang="zh-CN" altLang="en-US" sz="3000" b="1">
                <a:latin typeface="Times New Roman" pitchFamily="18" charset="0"/>
                <a:ea typeface="仿宋_GB2312" pitchFamily="49" charset="-122"/>
              </a:rPr>
              <a:t>”。这样的二叉树称为</a:t>
            </a:r>
            <a:r>
              <a:rPr lang="zh-CN" altLang="en-US" sz="3000" b="1">
                <a:solidFill>
                  <a:srgbClr val="006600"/>
                </a:solidFill>
                <a:latin typeface="Times New Roman" pitchFamily="18" charset="0"/>
                <a:ea typeface="仿宋_GB2312" pitchFamily="49" charset="-122"/>
              </a:rPr>
              <a:t>扩充二叉树</a:t>
            </a:r>
            <a:r>
              <a:rPr lang="zh-CN" altLang="en-US" sz="3000" b="1">
                <a:latin typeface="Times New Roman" pitchFamily="18" charset="0"/>
                <a:ea typeface="仿宋_GB2312" pitchFamily="49" charset="-122"/>
              </a:rPr>
              <a:t>。</a:t>
            </a:r>
          </a:p>
          <a:p>
            <a:pPr>
              <a:lnSpc>
                <a:spcPct val="105000"/>
              </a:lnSpc>
              <a:buClr>
                <a:srgbClr val="800080"/>
              </a:buClr>
              <a:buSzPct val="50000"/>
            </a:pPr>
            <a:r>
              <a:rPr lang="zh-CN" altLang="en-US" sz="3000" b="1">
                <a:latin typeface="Times New Roman" pitchFamily="18" charset="0"/>
                <a:ea typeface="仿宋_GB2312" pitchFamily="49" charset="-122"/>
              </a:rPr>
              <a:t>扩充二叉树中只有度为 </a:t>
            </a:r>
            <a:r>
              <a:rPr lang="en-US" altLang="zh-CN" sz="3000" b="1">
                <a:latin typeface="Times New Roman" pitchFamily="18" charset="0"/>
                <a:ea typeface="仿宋_GB2312" pitchFamily="49" charset="-122"/>
              </a:rPr>
              <a:t>2 </a:t>
            </a:r>
            <a:r>
              <a:rPr lang="zh-CN" altLang="en-US" sz="3000" b="1">
                <a:latin typeface="Times New Roman" pitchFamily="18" charset="0"/>
                <a:ea typeface="仿宋_GB2312" pitchFamily="49" charset="-122"/>
              </a:rPr>
              <a:t>的内结点和度为 </a:t>
            </a:r>
            <a:r>
              <a:rPr lang="en-US" altLang="zh-CN" sz="3000" b="1">
                <a:latin typeface="Times New Roman" pitchFamily="18" charset="0"/>
                <a:ea typeface="仿宋_GB2312" pitchFamily="49" charset="-122"/>
              </a:rPr>
              <a:t>0</a:t>
            </a:r>
            <a:r>
              <a:rPr lang="zh-CN" altLang="en-US" sz="3000" b="1">
                <a:latin typeface="Times New Roman" pitchFamily="18" charset="0"/>
                <a:ea typeface="仿宋_GB2312" pitchFamily="49" charset="-122"/>
              </a:rPr>
              <a:t>的外结点。根据二叉树的性质，有 </a:t>
            </a:r>
            <a:r>
              <a:rPr lang="en-US" altLang="zh-CN" sz="3000" b="1" i="1">
                <a:latin typeface="Times New Roman" pitchFamily="18" charset="0"/>
                <a:ea typeface="仿宋_GB2312" pitchFamily="49" charset="-122"/>
              </a:rPr>
              <a:t>n</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个外结点就有 </a:t>
            </a:r>
            <a:r>
              <a:rPr lang="en-US" altLang="zh-CN" sz="3000" b="1" i="1">
                <a:latin typeface="Times New Roman" pitchFamily="18" charset="0"/>
                <a:ea typeface="仿宋_GB2312" pitchFamily="49" charset="-122"/>
              </a:rPr>
              <a:t>n</a:t>
            </a:r>
            <a:r>
              <a:rPr lang="en-US" altLang="zh-CN" sz="3000" b="1">
                <a:latin typeface="Courier New" pitchFamily="49" charset="0"/>
                <a:ea typeface="仿宋_GB2312" pitchFamily="49" charset="-122"/>
              </a:rPr>
              <a:t>-</a:t>
            </a:r>
            <a:r>
              <a:rPr lang="en-US" altLang="zh-CN" sz="3000" b="1">
                <a:latin typeface="Times New Roman" pitchFamily="18" charset="0"/>
                <a:ea typeface="仿宋_GB2312" pitchFamily="49" charset="-122"/>
              </a:rPr>
              <a:t>1 </a:t>
            </a:r>
            <a:r>
              <a:rPr lang="zh-CN" altLang="en-US" sz="3000" b="1">
                <a:latin typeface="Times New Roman" pitchFamily="18" charset="0"/>
                <a:ea typeface="仿宋_GB2312" pitchFamily="49" charset="-122"/>
              </a:rPr>
              <a:t>个内结点，总结点数为</a:t>
            </a:r>
            <a:r>
              <a:rPr lang="en-US" altLang="zh-CN" sz="3000" b="1">
                <a:latin typeface="Times New Roman" pitchFamily="18" charset="0"/>
                <a:ea typeface="仿宋_GB2312" pitchFamily="49" charset="-122"/>
              </a:rPr>
              <a:t>2</a:t>
            </a:r>
            <a:r>
              <a:rPr lang="en-US" altLang="zh-CN" sz="3000" b="1" i="1">
                <a:latin typeface="Times New Roman" pitchFamily="18" charset="0"/>
                <a:ea typeface="仿宋_GB2312" pitchFamily="49" charset="-122"/>
              </a:rPr>
              <a:t>n</a:t>
            </a:r>
            <a:r>
              <a:rPr lang="en-US" altLang="zh-CN" sz="3000" b="1">
                <a:latin typeface="Courier New" pitchFamily="49" charset="0"/>
                <a:ea typeface="仿宋_GB2312" pitchFamily="49" charset="-122"/>
              </a:rPr>
              <a:t>-</a:t>
            </a:r>
            <a:r>
              <a:rPr lang="en-US" altLang="zh-CN" sz="3000" b="1">
                <a:latin typeface="Times New Roman" pitchFamily="18" charset="0"/>
                <a:ea typeface="仿宋_GB2312" pitchFamily="49" charset="-122"/>
              </a:rPr>
              <a:t>1</a:t>
            </a:r>
            <a:r>
              <a:rPr lang="zh-CN" altLang="en-US" sz="3000" b="1">
                <a:latin typeface="Times New Roman" pitchFamily="18" charset="0"/>
                <a:ea typeface="仿宋_GB2312" pitchFamily="49" charset="-122"/>
              </a:rPr>
              <a:t>。</a:t>
            </a:r>
          </a:p>
        </p:txBody>
      </p:sp>
      <p:sp>
        <p:nvSpPr>
          <p:cNvPr id="8" name="灯片编号占位符 4"/>
          <p:cNvSpPr>
            <a:spLocks noGrp="1"/>
          </p:cNvSpPr>
          <p:nvPr>
            <p:ph type="sldNum" sz="quarter" idx="12"/>
          </p:nvPr>
        </p:nvSpPr>
        <p:spPr/>
        <p:txBody>
          <a:bodyPr/>
          <a:lstStyle/>
          <a:p>
            <a:fld id="{D29790A3-65EA-41C7-8319-D414A188AE9A}" type="slidenum">
              <a:rPr lang="en-US" altLang="zh-CN"/>
              <a:pPr/>
              <a:t>141</a:t>
            </a:fld>
            <a:endParaRPr lang="en-US" altLang="zh-CN"/>
          </a:p>
        </p:txBody>
      </p:sp>
      <p:graphicFrame>
        <p:nvGraphicFramePr>
          <p:cNvPr id="281602" name="Object 2"/>
          <p:cNvGraphicFramePr>
            <a:graphicFrameLocks noChangeAspect="1"/>
          </p:cNvGraphicFramePr>
          <p:nvPr/>
        </p:nvGraphicFramePr>
        <p:xfrm>
          <a:off x="4527550" y="1439863"/>
          <a:ext cx="287338" cy="511175"/>
        </p:xfrm>
        <a:graphic>
          <a:graphicData uri="http://schemas.openxmlformats.org/presentationml/2006/ole">
            <mc:AlternateContent xmlns:mc="http://schemas.openxmlformats.org/markup-compatibility/2006">
              <mc:Choice xmlns:v="urn:schemas-microsoft-com:vml" Requires="v">
                <p:oleObj spid="_x0000_s281846" name="公式" r:id="rId3" imgW="114120" imgH="215640" progId="Equation.3">
                  <p:embed/>
                </p:oleObj>
              </mc:Choice>
              <mc:Fallback>
                <p:oleObj name="公式"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550" y="1439863"/>
                        <a:ext cx="28733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1607" name="Object 7"/>
          <p:cNvGraphicFramePr>
            <a:graphicFrameLocks noChangeAspect="1"/>
          </p:cNvGraphicFramePr>
          <p:nvPr/>
        </p:nvGraphicFramePr>
        <p:xfrm>
          <a:off x="2686050" y="1487488"/>
          <a:ext cx="319088" cy="530225"/>
        </p:xfrm>
        <a:graphic>
          <a:graphicData uri="http://schemas.openxmlformats.org/presentationml/2006/ole">
            <mc:AlternateContent xmlns:mc="http://schemas.openxmlformats.org/markup-compatibility/2006">
              <mc:Choice xmlns:v="urn:schemas-microsoft-com:vml" Requires="v">
                <p:oleObj spid="_x0000_s281847" name="公式" r:id="rId5" imgW="114120" imgH="215640" progId="Equation.3">
                  <p:embed/>
                </p:oleObj>
              </mc:Choice>
              <mc:Fallback>
                <p:oleObj name="公式" r:id="rId5" imgW="114120" imgH="2156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050" y="1487488"/>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1608" name="Object 8"/>
          <p:cNvGraphicFramePr>
            <a:graphicFrameLocks noChangeAspect="1"/>
          </p:cNvGraphicFramePr>
          <p:nvPr/>
        </p:nvGraphicFramePr>
        <p:xfrm>
          <a:off x="2762250" y="1411288"/>
          <a:ext cx="319088" cy="530225"/>
        </p:xfrm>
        <a:graphic>
          <a:graphicData uri="http://schemas.openxmlformats.org/presentationml/2006/ole">
            <mc:AlternateContent xmlns:mc="http://schemas.openxmlformats.org/markup-compatibility/2006">
              <mc:Choice xmlns:v="urn:schemas-microsoft-com:vml" Requires="v">
                <p:oleObj spid="_x0000_s281848" name="公式" r:id="rId6" imgW="114120" imgH="215640" progId="Equation.3">
                  <p:embed/>
                </p:oleObj>
              </mc:Choice>
              <mc:Fallback>
                <p:oleObj name="公式" r:id="rId6" imgW="114120" imgH="2156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1411288"/>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60" name="Rectangle 8"/>
          <p:cNvSpPr>
            <a:spLocks noGrp="1" noChangeArrowheads="1"/>
          </p:cNvSpPr>
          <p:nvPr>
            <p:ph idx="1"/>
          </p:nvPr>
        </p:nvSpPr>
        <p:spPr>
          <a:xfrm>
            <a:off x="625475" y="836613"/>
            <a:ext cx="7942263" cy="4860925"/>
          </a:xfrm>
        </p:spPr>
        <p:txBody>
          <a:bodyPr/>
          <a:lstStyle/>
          <a:p>
            <a:pPr>
              <a:lnSpc>
                <a:spcPct val="105000"/>
              </a:lnSpc>
              <a:buClr>
                <a:srgbClr val="800080"/>
              </a:buClr>
              <a:buSzPct val="50000"/>
            </a:pPr>
            <a:r>
              <a:rPr lang="zh-CN" altLang="en-US" sz="3000" b="1">
                <a:latin typeface="Times New Roman" pitchFamily="18" charset="0"/>
                <a:ea typeface="仿宋_GB2312" pitchFamily="49" charset="-122"/>
              </a:rPr>
              <a:t>若一棵扩充二叉树有 </a:t>
            </a:r>
            <a:r>
              <a:rPr lang="en-US" altLang="zh-CN" sz="3000" b="1" i="1">
                <a:latin typeface="Times New Roman" pitchFamily="18" charset="0"/>
                <a:ea typeface="仿宋_GB2312" pitchFamily="49" charset="-122"/>
              </a:rPr>
              <a:t>n </a:t>
            </a:r>
            <a:r>
              <a:rPr lang="zh-CN" altLang="en-US" sz="3000" b="1">
                <a:latin typeface="Times New Roman" pitchFamily="18" charset="0"/>
                <a:ea typeface="仿宋_GB2312" pitchFamily="49" charset="-122"/>
              </a:rPr>
              <a:t>个外结点，第 </a:t>
            </a:r>
            <a:r>
              <a:rPr lang="en-US" altLang="zh-CN" sz="3000" b="1" i="1">
                <a:latin typeface="Times New Roman" pitchFamily="18" charset="0"/>
                <a:ea typeface="仿宋_GB2312" pitchFamily="49" charset="-122"/>
              </a:rPr>
              <a:t>i </a:t>
            </a:r>
            <a:r>
              <a:rPr lang="zh-CN" altLang="en-US" sz="3000" b="1">
                <a:latin typeface="Times New Roman" pitchFamily="18" charset="0"/>
                <a:ea typeface="仿宋_GB2312" pitchFamily="49" charset="-122"/>
              </a:rPr>
              <a:t>个外结点的权值为</a:t>
            </a:r>
            <a:r>
              <a:rPr lang="en-US" altLang="zh-CN" sz="3000" b="1" i="1">
                <a:solidFill>
                  <a:schemeClr val="tx2"/>
                </a:solidFill>
                <a:latin typeface="Times New Roman" pitchFamily="18" charset="0"/>
                <a:ea typeface="仿宋_GB2312" pitchFamily="49" charset="-122"/>
              </a:rPr>
              <a:t>w</a:t>
            </a:r>
            <a:r>
              <a:rPr lang="en-US" altLang="zh-CN" sz="3000" b="1" i="1" baseline="-25000">
                <a:solidFill>
                  <a:schemeClr val="tx2"/>
                </a:solidFill>
                <a:latin typeface="Times New Roman" pitchFamily="18" charset="0"/>
                <a:ea typeface="仿宋_GB2312" pitchFamily="49" charset="-122"/>
              </a:rPr>
              <a:t>i</a:t>
            </a:r>
            <a:r>
              <a:rPr lang="zh-CN" altLang="en-US" sz="3000" b="1">
                <a:latin typeface="Times New Roman" pitchFamily="18" charset="0"/>
                <a:ea typeface="仿宋_GB2312" pitchFamily="49" charset="-122"/>
              </a:rPr>
              <a:t>，它到根的路径长度为</a:t>
            </a:r>
            <a:r>
              <a:rPr lang="en-US" altLang="zh-CN" sz="3000" b="1" i="1">
                <a:solidFill>
                  <a:schemeClr val="tx2"/>
                </a:solidFill>
                <a:latin typeface="Times New Roman" pitchFamily="18" charset="0"/>
                <a:ea typeface="仿宋_GB2312" pitchFamily="49" charset="-122"/>
              </a:rPr>
              <a:t>l</a:t>
            </a:r>
            <a:r>
              <a:rPr lang="en-US" altLang="zh-CN" sz="3000" b="1" i="1" baseline="-25000">
                <a:solidFill>
                  <a:schemeClr val="tx2"/>
                </a:solidFill>
                <a:latin typeface="Times New Roman" pitchFamily="18" charset="0"/>
                <a:ea typeface="仿宋_GB2312" pitchFamily="49" charset="-122"/>
              </a:rPr>
              <a:t>i</a:t>
            </a:r>
            <a:r>
              <a:rPr lang="zh-CN" altLang="en-US" sz="3000" b="1">
                <a:latin typeface="Times New Roman" pitchFamily="18" charset="0"/>
                <a:ea typeface="仿宋_GB2312" pitchFamily="49" charset="-122"/>
              </a:rPr>
              <a:t>，则该外结点到根的带权路径长度为</a:t>
            </a:r>
            <a:r>
              <a:rPr lang="en-US" altLang="zh-CN" sz="3000" b="1" i="1">
                <a:solidFill>
                  <a:schemeClr val="tx2"/>
                </a:solidFill>
                <a:latin typeface="Times New Roman" pitchFamily="18" charset="0"/>
                <a:ea typeface="仿宋_GB2312" pitchFamily="49" charset="-122"/>
              </a:rPr>
              <a:t>w</a:t>
            </a:r>
            <a:r>
              <a:rPr lang="en-US" altLang="zh-CN" sz="3000" b="1" i="1" baseline="-25000">
                <a:solidFill>
                  <a:schemeClr val="tx2"/>
                </a:solidFill>
                <a:latin typeface="Times New Roman" pitchFamily="18" charset="0"/>
                <a:ea typeface="仿宋_GB2312" pitchFamily="49" charset="-122"/>
              </a:rPr>
              <a:t>i</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l</a:t>
            </a:r>
            <a:r>
              <a:rPr lang="en-US" altLang="zh-CN" sz="3000" b="1" i="1" baseline="-25000">
                <a:solidFill>
                  <a:schemeClr val="tx2"/>
                </a:solidFill>
                <a:latin typeface="Times New Roman" pitchFamily="18" charset="0"/>
                <a:ea typeface="仿宋_GB2312" pitchFamily="49" charset="-122"/>
              </a:rPr>
              <a:t>i</a:t>
            </a:r>
            <a:r>
              <a:rPr lang="zh-CN" altLang="en-US" sz="3000" b="1">
                <a:latin typeface="Times New Roman" pitchFamily="18" charset="0"/>
                <a:ea typeface="仿宋_GB2312" pitchFamily="49" charset="-122"/>
              </a:rPr>
              <a:t>。</a:t>
            </a:r>
          </a:p>
          <a:p>
            <a:pPr>
              <a:lnSpc>
                <a:spcPct val="105000"/>
              </a:lnSpc>
              <a:spcBef>
                <a:spcPct val="15000"/>
              </a:spcBef>
              <a:buClr>
                <a:srgbClr val="800080"/>
              </a:buClr>
              <a:buSzPct val="50000"/>
            </a:pPr>
            <a:r>
              <a:rPr kumimoji="1" lang="zh-CN" altLang="en-GB" sz="3000" b="1">
                <a:solidFill>
                  <a:srgbClr val="000099"/>
                </a:solidFill>
                <a:ea typeface="仿宋_GB2312" pitchFamily="49" charset="-122"/>
              </a:rPr>
              <a:t>扩充二叉树的带权路径长度定义为树的各外结点到根的带权路径长度之和。</a:t>
            </a:r>
          </a:p>
          <a:p>
            <a:pPr>
              <a:lnSpc>
                <a:spcPct val="105000"/>
              </a:lnSpc>
              <a:spcBef>
                <a:spcPct val="15000"/>
              </a:spcBef>
              <a:buClr>
                <a:srgbClr val="800080"/>
              </a:buClr>
              <a:buSzPct val="50000"/>
            </a:pPr>
            <a:endParaRPr kumimoji="1" lang="zh-CN" altLang="en-GB" sz="2800" b="1">
              <a:solidFill>
                <a:srgbClr val="000099"/>
              </a:solidFill>
              <a:ea typeface="仿宋_GB2312" pitchFamily="49" charset="-122"/>
            </a:endParaRPr>
          </a:p>
          <a:p>
            <a:pPr>
              <a:lnSpc>
                <a:spcPct val="105000"/>
              </a:lnSpc>
              <a:spcBef>
                <a:spcPct val="15000"/>
              </a:spcBef>
              <a:buClr>
                <a:srgbClr val="800080"/>
              </a:buClr>
              <a:buSzPct val="50000"/>
            </a:pPr>
            <a:endParaRPr kumimoji="1" lang="zh-CN" altLang="en-GB" sz="2800" b="1">
              <a:solidFill>
                <a:srgbClr val="000099"/>
              </a:solidFill>
              <a:ea typeface="仿宋_GB2312" pitchFamily="49" charset="-122"/>
            </a:endParaRPr>
          </a:p>
          <a:p>
            <a:pPr>
              <a:lnSpc>
                <a:spcPct val="105000"/>
              </a:lnSpc>
              <a:spcBef>
                <a:spcPct val="15000"/>
              </a:spcBef>
              <a:buClr>
                <a:srgbClr val="800080"/>
              </a:buClr>
              <a:buSzPct val="50000"/>
            </a:pPr>
            <a:r>
              <a:rPr kumimoji="1" lang="zh-CN" altLang="en-GB" sz="3000" b="1">
                <a:solidFill>
                  <a:srgbClr val="000099"/>
                </a:solidFill>
                <a:ea typeface="仿宋_GB2312" pitchFamily="49" charset="-122"/>
              </a:rPr>
              <a:t>对于同样一组权值，如果放在外结点上，组织方式不同，带权路径长度也不同。</a:t>
            </a:r>
            <a:endParaRPr lang="zh-CN" altLang="en-US" sz="3000" b="1">
              <a:latin typeface="Times New Roman" pitchFamily="18" charset="0"/>
              <a:ea typeface="仿宋_GB2312" pitchFamily="49" charset="-122"/>
            </a:endParaRPr>
          </a:p>
        </p:txBody>
      </p:sp>
      <p:sp>
        <p:nvSpPr>
          <p:cNvPr id="8" name="灯片编号占位符 4"/>
          <p:cNvSpPr>
            <a:spLocks noGrp="1"/>
          </p:cNvSpPr>
          <p:nvPr>
            <p:ph type="sldNum" sz="quarter" idx="12"/>
          </p:nvPr>
        </p:nvSpPr>
        <p:spPr/>
        <p:txBody>
          <a:bodyPr/>
          <a:lstStyle/>
          <a:p>
            <a:fld id="{C91F3811-74E7-4687-9B43-0428A7C9B518}" type="slidenum">
              <a:rPr lang="en-US" altLang="zh-CN"/>
              <a:pPr/>
              <a:t>142</a:t>
            </a:fld>
            <a:endParaRPr lang="en-US" altLang="zh-CN"/>
          </a:p>
        </p:txBody>
      </p:sp>
      <p:graphicFrame>
        <p:nvGraphicFramePr>
          <p:cNvPr id="433154" name="Object 2"/>
          <p:cNvGraphicFramePr>
            <a:graphicFrameLocks noChangeAspect="1"/>
          </p:cNvGraphicFramePr>
          <p:nvPr/>
        </p:nvGraphicFramePr>
        <p:xfrm>
          <a:off x="4527550" y="1439863"/>
          <a:ext cx="287338" cy="511175"/>
        </p:xfrm>
        <a:graphic>
          <a:graphicData uri="http://schemas.openxmlformats.org/presentationml/2006/ole">
            <mc:AlternateContent xmlns:mc="http://schemas.openxmlformats.org/markup-compatibility/2006">
              <mc:Choice xmlns:v="urn:schemas-microsoft-com:vml" Requires="v">
                <p:oleObj spid="_x0000_s433472" name="公式" r:id="rId3" imgW="114120" imgH="215640" progId="Equation.3">
                  <p:embed/>
                </p:oleObj>
              </mc:Choice>
              <mc:Fallback>
                <p:oleObj name="公式"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550" y="1439863"/>
                        <a:ext cx="28733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3156" name="Object 4"/>
          <p:cNvGraphicFramePr>
            <a:graphicFrameLocks noChangeAspect="1"/>
          </p:cNvGraphicFramePr>
          <p:nvPr/>
        </p:nvGraphicFramePr>
        <p:xfrm>
          <a:off x="2339975" y="3321050"/>
          <a:ext cx="2736850" cy="1116013"/>
        </p:xfrm>
        <a:graphic>
          <a:graphicData uri="http://schemas.openxmlformats.org/presentationml/2006/ole">
            <mc:AlternateContent xmlns:mc="http://schemas.openxmlformats.org/markup-compatibility/2006">
              <mc:Choice xmlns:v="urn:schemas-microsoft-com:vml" Requires="v">
                <p:oleObj spid="_x0000_s433473" name="公式" r:id="rId5" imgW="1054080" imgH="431640" progId="Equation.3">
                  <p:embed/>
                </p:oleObj>
              </mc:Choice>
              <mc:Fallback>
                <p:oleObj name="公式" r:id="rId5" imgW="1054080" imgH="431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3321050"/>
                        <a:ext cx="2736850"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3157" name="Object 5"/>
          <p:cNvGraphicFramePr>
            <a:graphicFrameLocks noChangeAspect="1"/>
          </p:cNvGraphicFramePr>
          <p:nvPr/>
        </p:nvGraphicFramePr>
        <p:xfrm>
          <a:off x="2686050" y="1487488"/>
          <a:ext cx="319088" cy="530225"/>
        </p:xfrm>
        <a:graphic>
          <a:graphicData uri="http://schemas.openxmlformats.org/presentationml/2006/ole">
            <mc:AlternateContent xmlns:mc="http://schemas.openxmlformats.org/markup-compatibility/2006">
              <mc:Choice xmlns:v="urn:schemas-microsoft-com:vml" Requires="v">
                <p:oleObj spid="_x0000_s433474" name="公式" r:id="rId7" imgW="114120" imgH="215640" progId="Equation.3">
                  <p:embed/>
                </p:oleObj>
              </mc:Choice>
              <mc:Fallback>
                <p:oleObj name="公式" r:id="rId7" imgW="114120" imgH="215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050" y="1487488"/>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3158" name="Object 6"/>
          <p:cNvGraphicFramePr>
            <a:graphicFrameLocks noChangeAspect="1"/>
          </p:cNvGraphicFramePr>
          <p:nvPr/>
        </p:nvGraphicFramePr>
        <p:xfrm>
          <a:off x="2762250" y="1411288"/>
          <a:ext cx="319088" cy="530225"/>
        </p:xfrm>
        <a:graphic>
          <a:graphicData uri="http://schemas.openxmlformats.org/presentationml/2006/ole">
            <mc:AlternateContent xmlns:mc="http://schemas.openxmlformats.org/markup-compatibility/2006">
              <mc:Choice xmlns:v="urn:schemas-microsoft-com:vml" Requires="v">
                <p:oleObj spid="_x0000_s433475" name="公式" r:id="rId8" imgW="114120" imgH="215640" progId="Equation.3">
                  <p:embed/>
                </p:oleObj>
              </mc:Choice>
              <mc:Fallback>
                <p:oleObj name="公式" r:id="rId8" imgW="114120" imgH="215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1411288"/>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2"/>
          <p:cNvSpPr>
            <a:spLocks noGrp="1"/>
          </p:cNvSpPr>
          <p:nvPr>
            <p:ph type="sldNum" sz="quarter" idx="12"/>
          </p:nvPr>
        </p:nvSpPr>
        <p:spPr/>
        <p:txBody>
          <a:bodyPr/>
          <a:lstStyle/>
          <a:p>
            <a:fld id="{B880AFB8-69C8-45FF-ACBB-BDDA2680CD79}" type="slidenum">
              <a:rPr lang="en-US" altLang="zh-CN"/>
              <a:pPr/>
              <a:t>143</a:t>
            </a:fld>
            <a:endParaRPr lang="en-US" altLang="zh-CN"/>
          </a:p>
        </p:txBody>
      </p:sp>
      <p:sp>
        <p:nvSpPr>
          <p:cNvPr id="282626" name="Line 2"/>
          <p:cNvSpPr>
            <a:spLocks noChangeShapeType="1"/>
          </p:cNvSpPr>
          <p:nvPr/>
        </p:nvSpPr>
        <p:spPr bwMode="auto">
          <a:xfrm flipH="1">
            <a:off x="6324600" y="17335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27" name="Line 3"/>
          <p:cNvSpPr>
            <a:spLocks noChangeShapeType="1"/>
          </p:cNvSpPr>
          <p:nvPr/>
        </p:nvSpPr>
        <p:spPr bwMode="auto">
          <a:xfrm flipH="1">
            <a:off x="6858000" y="23431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28" name="Line 4"/>
          <p:cNvSpPr>
            <a:spLocks noChangeShapeType="1"/>
          </p:cNvSpPr>
          <p:nvPr/>
        </p:nvSpPr>
        <p:spPr bwMode="auto">
          <a:xfrm flipH="1">
            <a:off x="7315200" y="29527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29" name="Line 5"/>
          <p:cNvSpPr>
            <a:spLocks noChangeShapeType="1"/>
          </p:cNvSpPr>
          <p:nvPr/>
        </p:nvSpPr>
        <p:spPr bwMode="auto">
          <a:xfrm>
            <a:off x="1981200" y="1885950"/>
            <a:ext cx="914400" cy="1219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30" name="Line 6"/>
          <p:cNvSpPr>
            <a:spLocks noChangeShapeType="1"/>
          </p:cNvSpPr>
          <p:nvPr/>
        </p:nvSpPr>
        <p:spPr bwMode="auto">
          <a:xfrm flipH="1">
            <a:off x="2286000" y="2647950"/>
            <a:ext cx="152400" cy="3810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31" name="Line 7"/>
          <p:cNvSpPr>
            <a:spLocks noChangeShapeType="1"/>
          </p:cNvSpPr>
          <p:nvPr/>
        </p:nvSpPr>
        <p:spPr bwMode="auto">
          <a:xfrm>
            <a:off x="1524000" y="2571750"/>
            <a:ext cx="152400" cy="5334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32" name="Line 8"/>
          <p:cNvSpPr>
            <a:spLocks noChangeShapeType="1"/>
          </p:cNvSpPr>
          <p:nvPr/>
        </p:nvSpPr>
        <p:spPr bwMode="auto">
          <a:xfrm flipH="1">
            <a:off x="990600" y="2038350"/>
            <a:ext cx="838200" cy="11430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33" name="Text Box 9"/>
          <p:cNvSpPr txBox="1">
            <a:spLocks noChangeArrowheads="1"/>
          </p:cNvSpPr>
          <p:nvPr/>
        </p:nvSpPr>
        <p:spPr bwMode="auto">
          <a:xfrm>
            <a:off x="719138" y="677863"/>
            <a:ext cx="7620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solidFill>
                  <a:srgbClr val="003399"/>
                </a:solidFill>
                <a:latin typeface="Times New Roman" pitchFamily="18" charset="0"/>
                <a:ea typeface="华文新魏" pitchFamily="2" charset="-122"/>
              </a:rPr>
              <a:t>具有不同带权路径长度的扩充二叉树</a:t>
            </a:r>
            <a:endParaRPr kumimoji="1" lang="zh-CN" altLang="en-US" sz="2000" b="1">
              <a:latin typeface="Times New Roman" pitchFamily="18" charset="0"/>
              <a:ea typeface="华文新魏" pitchFamily="2" charset="-122"/>
            </a:endParaRPr>
          </a:p>
        </p:txBody>
      </p:sp>
      <p:sp>
        <p:nvSpPr>
          <p:cNvPr id="282634" name="Rectangle 10"/>
          <p:cNvSpPr>
            <a:spLocks noChangeArrowheads="1"/>
          </p:cNvSpPr>
          <p:nvPr/>
        </p:nvSpPr>
        <p:spPr bwMode="auto">
          <a:xfrm>
            <a:off x="762000" y="3867150"/>
            <a:ext cx="77724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000" b="1">
                <a:solidFill>
                  <a:schemeClr val="tx2"/>
                </a:solidFill>
                <a:latin typeface="Times New Roman" pitchFamily="18" charset="0"/>
                <a:ea typeface="仿宋_GB2312" pitchFamily="49" charset="-122"/>
              </a:rPr>
              <a:t>WPL = 2*2+       WPL = 2*1+      WPL = 7*1+</a:t>
            </a:r>
          </a:p>
          <a:p>
            <a:r>
              <a:rPr kumimoji="1" lang="en-US" altLang="zh-CN" sz="3000" b="1">
                <a:solidFill>
                  <a:schemeClr val="tx2"/>
                </a:solidFill>
                <a:latin typeface="Times New Roman" pitchFamily="18" charset="0"/>
                <a:ea typeface="仿宋_GB2312" pitchFamily="49" charset="-122"/>
              </a:rPr>
              <a:t>     4*2+5*2+             4*2+5*3+           5*2+2*3+</a:t>
            </a:r>
          </a:p>
          <a:p>
            <a:r>
              <a:rPr kumimoji="1" lang="en-US" altLang="zh-CN" sz="3000" b="1">
                <a:solidFill>
                  <a:schemeClr val="tx2"/>
                </a:solidFill>
                <a:latin typeface="Times New Roman" pitchFamily="18" charset="0"/>
                <a:ea typeface="仿宋_GB2312" pitchFamily="49" charset="-122"/>
              </a:rPr>
              <a:t>     7*2 = 36                7*3 = 46             4*3 = 35  </a:t>
            </a:r>
          </a:p>
          <a:p>
            <a:endParaRPr kumimoji="1" lang="en-US" altLang="zh-CN" sz="1800" b="1">
              <a:solidFill>
                <a:schemeClr val="tx2"/>
              </a:solidFill>
              <a:latin typeface="仿宋_GB2312" pitchFamily="49" charset="-122"/>
              <a:ea typeface="仿宋_GB2312" pitchFamily="49" charset="-122"/>
            </a:endParaRPr>
          </a:p>
          <a:p>
            <a:r>
              <a:rPr kumimoji="1" lang="en-US" altLang="zh-CN" sz="3200" b="1">
                <a:latin typeface="仿宋_GB2312" pitchFamily="49" charset="-122"/>
                <a:ea typeface="仿宋_GB2312" pitchFamily="49" charset="-122"/>
              </a:rPr>
              <a:t>      </a:t>
            </a:r>
            <a:r>
              <a:rPr kumimoji="1" lang="zh-CN" altLang="en-US" sz="3200" b="1">
                <a:latin typeface="仿宋_GB2312" pitchFamily="49" charset="-122"/>
                <a:ea typeface="仿宋_GB2312" pitchFamily="49" charset="-122"/>
              </a:rPr>
              <a:t>带权路径长度达到最小</a:t>
            </a:r>
            <a:endParaRPr kumimoji="1" lang="zh-CN" altLang="en-US" sz="2400">
              <a:latin typeface="仿宋_GB2312" pitchFamily="49" charset="-122"/>
              <a:ea typeface="仿宋_GB2312" pitchFamily="49" charset="-122"/>
            </a:endParaRPr>
          </a:p>
        </p:txBody>
      </p:sp>
      <p:sp>
        <p:nvSpPr>
          <p:cNvPr id="282635" name="Oval 11"/>
          <p:cNvSpPr>
            <a:spLocks noChangeArrowheads="1"/>
          </p:cNvSpPr>
          <p:nvPr/>
        </p:nvSpPr>
        <p:spPr bwMode="auto">
          <a:xfrm>
            <a:off x="1752600" y="1733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36" name="Oval 12"/>
          <p:cNvSpPr>
            <a:spLocks noChangeArrowheads="1"/>
          </p:cNvSpPr>
          <p:nvPr/>
        </p:nvSpPr>
        <p:spPr bwMode="auto">
          <a:xfrm>
            <a:off x="8382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37" name="Oval 13"/>
          <p:cNvSpPr>
            <a:spLocks noChangeArrowheads="1"/>
          </p:cNvSpPr>
          <p:nvPr/>
        </p:nvSpPr>
        <p:spPr bwMode="auto">
          <a:xfrm>
            <a:off x="14478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38" name="Oval 14"/>
          <p:cNvSpPr>
            <a:spLocks noChangeArrowheads="1"/>
          </p:cNvSpPr>
          <p:nvPr/>
        </p:nvSpPr>
        <p:spPr bwMode="auto">
          <a:xfrm>
            <a:off x="20574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39" name="Oval 15"/>
          <p:cNvSpPr>
            <a:spLocks noChangeArrowheads="1"/>
          </p:cNvSpPr>
          <p:nvPr/>
        </p:nvSpPr>
        <p:spPr bwMode="auto">
          <a:xfrm>
            <a:off x="26670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0" name="Oval 16"/>
          <p:cNvSpPr>
            <a:spLocks noChangeArrowheads="1"/>
          </p:cNvSpPr>
          <p:nvPr/>
        </p:nvSpPr>
        <p:spPr bwMode="auto">
          <a:xfrm>
            <a:off x="1295400" y="23431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1" name="Oval 17"/>
          <p:cNvSpPr>
            <a:spLocks noChangeArrowheads="1"/>
          </p:cNvSpPr>
          <p:nvPr/>
        </p:nvSpPr>
        <p:spPr bwMode="auto">
          <a:xfrm>
            <a:off x="2286000" y="23431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2" name="Line 18"/>
          <p:cNvSpPr>
            <a:spLocks noChangeShapeType="1"/>
          </p:cNvSpPr>
          <p:nvPr/>
        </p:nvSpPr>
        <p:spPr bwMode="auto">
          <a:xfrm>
            <a:off x="6858000" y="1581150"/>
            <a:ext cx="1295400" cy="18288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43" name="Oval 19"/>
          <p:cNvSpPr>
            <a:spLocks noChangeArrowheads="1"/>
          </p:cNvSpPr>
          <p:nvPr/>
        </p:nvSpPr>
        <p:spPr bwMode="auto">
          <a:xfrm>
            <a:off x="6629400" y="1428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4" name="Oval 20"/>
          <p:cNvSpPr>
            <a:spLocks noChangeArrowheads="1"/>
          </p:cNvSpPr>
          <p:nvPr/>
        </p:nvSpPr>
        <p:spPr bwMode="auto">
          <a:xfrm>
            <a:off x="75438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5" name="Oval 21"/>
          <p:cNvSpPr>
            <a:spLocks noChangeArrowheads="1"/>
          </p:cNvSpPr>
          <p:nvPr/>
        </p:nvSpPr>
        <p:spPr bwMode="auto">
          <a:xfrm>
            <a:off x="70866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6" name="Oval 22"/>
          <p:cNvSpPr>
            <a:spLocks noChangeArrowheads="1"/>
          </p:cNvSpPr>
          <p:nvPr/>
        </p:nvSpPr>
        <p:spPr bwMode="auto">
          <a:xfrm>
            <a:off x="79248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7" name="Oval 23"/>
          <p:cNvSpPr>
            <a:spLocks noChangeArrowheads="1"/>
          </p:cNvSpPr>
          <p:nvPr/>
        </p:nvSpPr>
        <p:spPr bwMode="auto">
          <a:xfrm>
            <a:off x="61722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8" name="Oval 24"/>
          <p:cNvSpPr>
            <a:spLocks noChangeArrowheads="1"/>
          </p:cNvSpPr>
          <p:nvPr/>
        </p:nvSpPr>
        <p:spPr bwMode="auto">
          <a:xfrm>
            <a:off x="70866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9" name="Oval 25"/>
          <p:cNvSpPr>
            <a:spLocks noChangeArrowheads="1"/>
          </p:cNvSpPr>
          <p:nvPr/>
        </p:nvSpPr>
        <p:spPr bwMode="auto">
          <a:xfrm>
            <a:off x="66294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50" name="Line 26"/>
          <p:cNvSpPr>
            <a:spLocks noChangeShapeType="1"/>
          </p:cNvSpPr>
          <p:nvPr/>
        </p:nvSpPr>
        <p:spPr bwMode="auto">
          <a:xfrm flipH="1">
            <a:off x="3886200" y="17335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51" name="Line 27"/>
          <p:cNvSpPr>
            <a:spLocks noChangeShapeType="1"/>
          </p:cNvSpPr>
          <p:nvPr/>
        </p:nvSpPr>
        <p:spPr bwMode="auto">
          <a:xfrm flipH="1">
            <a:off x="4419600" y="23431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52" name="Line 28"/>
          <p:cNvSpPr>
            <a:spLocks noChangeShapeType="1"/>
          </p:cNvSpPr>
          <p:nvPr/>
        </p:nvSpPr>
        <p:spPr bwMode="auto">
          <a:xfrm flipH="1">
            <a:off x="4876800" y="29527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53" name="Line 29"/>
          <p:cNvSpPr>
            <a:spLocks noChangeShapeType="1"/>
          </p:cNvSpPr>
          <p:nvPr/>
        </p:nvSpPr>
        <p:spPr bwMode="auto">
          <a:xfrm>
            <a:off x="4419600" y="1581150"/>
            <a:ext cx="1295400" cy="18288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54" name="Oval 30"/>
          <p:cNvSpPr>
            <a:spLocks noChangeArrowheads="1"/>
          </p:cNvSpPr>
          <p:nvPr/>
        </p:nvSpPr>
        <p:spPr bwMode="auto">
          <a:xfrm>
            <a:off x="4191000" y="1428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55" name="Oval 31"/>
          <p:cNvSpPr>
            <a:spLocks noChangeArrowheads="1"/>
          </p:cNvSpPr>
          <p:nvPr/>
        </p:nvSpPr>
        <p:spPr bwMode="auto">
          <a:xfrm>
            <a:off x="51054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56" name="Oval 32"/>
          <p:cNvSpPr>
            <a:spLocks noChangeArrowheads="1"/>
          </p:cNvSpPr>
          <p:nvPr/>
        </p:nvSpPr>
        <p:spPr bwMode="auto">
          <a:xfrm>
            <a:off x="46482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57" name="Oval 33"/>
          <p:cNvSpPr>
            <a:spLocks noChangeArrowheads="1"/>
          </p:cNvSpPr>
          <p:nvPr/>
        </p:nvSpPr>
        <p:spPr bwMode="auto">
          <a:xfrm>
            <a:off x="54864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58" name="Oval 34"/>
          <p:cNvSpPr>
            <a:spLocks noChangeArrowheads="1"/>
          </p:cNvSpPr>
          <p:nvPr/>
        </p:nvSpPr>
        <p:spPr bwMode="auto">
          <a:xfrm>
            <a:off x="37338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59" name="Oval 35"/>
          <p:cNvSpPr>
            <a:spLocks noChangeArrowheads="1"/>
          </p:cNvSpPr>
          <p:nvPr/>
        </p:nvSpPr>
        <p:spPr bwMode="auto">
          <a:xfrm>
            <a:off x="46482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60" name="Oval 36"/>
          <p:cNvSpPr>
            <a:spLocks noChangeArrowheads="1"/>
          </p:cNvSpPr>
          <p:nvPr/>
        </p:nvSpPr>
        <p:spPr bwMode="auto">
          <a:xfrm>
            <a:off x="41910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61" name="Text Box 37"/>
          <p:cNvSpPr txBox="1">
            <a:spLocks noChangeArrowheads="1"/>
          </p:cNvSpPr>
          <p:nvPr/>
        </p:nvSpPr>
        <p:spPr bwMode="auto">
          <a:xfrm>
            <a:off x="838200" y="28765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282662" name="Text Box 38"/>
          <p:cNvSpPr txBox="1">
            <a:spLocks noChangeArrowheads="1"/>
          </p:cNvSpPr>
          <p:nvPr/>
        </p:nvSpPr>
        <p:spPr bwMode="auto">
          <a:xfrm>
            <a:off x="3752850" y="19621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282663" name="Text Box 39"/>
          <p:cNvSpPr txBox="1">
            <a:spLocks noChangeArrowheads="1"/>
          </p:cNvSpPr>
          <p:nvPr/>
        </p:nvSpPr>
        <p:spPr bwMode="auto">
          <a:xfrm>
            <a:off x="7105650" y="31813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282664" name="Text Box 40"/>
          <p:cNvSpPr txBox="1">
            <a:spLocks noChangeArrowheads="1"/>
          </p:cNvSpPr>
          <p:nvPr/>
        </p:nvSpPr>
        <p:spPr bwMode="auto">
          <a:xfrm>
            <a:off x="1466850" y="28765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282665" name="Text Box 41"/>
          <p:cNvSpPr txBox="1">
            <a:spLocks noChangeArrowheads="1"/>
          </p:cNvSpPr>
          <p:nvPr/>
        </p:nvSpPr>
        <p:spPr bwMode="auto">
          <a:xfrm>
            <a:off x="4210050" y="25717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282666" name="Text Box 42"/>
          <p:cNvSpPr txBox="1">
            <a:spLocks noChangeArrowheads="1"/>
          </p:cNvSpPr>
          <p:nvPr/>
        </p:nvSpPr>
        <p:spPr bwMode="auto">
          <a:xfrm>
            <a:off x="7924800" y="31813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282667" name="Text Box 43"/>
          <p:cNvSpPr txBox="1">
            <a:spLocks noChangeArrowheads="1"/>
          </p:cNvSpPr>
          <p:nvPr/>
        </p:nvSpPr>
        <p:spPr bwMode="auto">
          <a:xfrm>
            <a:off x="2076450" y="28765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282668" name="Text Box 44"/>
          <p:cNvSpPr txBox="1">
            <a:spLocks noChangeArrowheads="1"/>
          </p:cNvSpPr>
          <p:nvPr/>
        </p:nvSpPr>
        <p:spPr bwMode="auto">
          <a:xfrm>
            <a:off x="4667250" y="31813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282669" name="Text Box 45"/>
          <p:cNvSpPr txBox="1">
            <a:spLocks noChangeArrowheads="1"/>
          </p:cNvSpPr>
          <p:nvPr/>
        </p:nvSpPr>
        <p:spPr bwMode="auto">
          <a:xfrm>
            <a:off x="6648450" y="25717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282670" name="Text Box 46"/>
          <p:cNvSpPr txBox="1">
            <a:spLocks noChangeArrowheads="1"/>
          </p:cNvSpPr>
          <p:nvPr/>
        </p:nvSpPr>
        <p:spPr bwMode="auto">
          <a:xfrm>
            <a:off x="5505450" y="31813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282671" name="Text Box 47"/>
          <p:cNvSpPr txBox="1">
            <a:spLocks noChangeArrowheads="1"/>
          </p:cNvSpPr>
          <p:nvPr/>
        </p:nvSpPr>
        <p:spPr bwMode="auto">
          <a:xfrm>
            <a:off x="6191250" y="197643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282672" name="Text Box 48"/>
          <p:cNvSpPr txBox="1">
            <a:spLocks noChangeArrowheads="1"/>
          </p:cNvSpPr>
          <p:nvPr/>
        </p:nvSpPr>
        <p:spPr bwMode="auto">
          <a:xfrm>
            <a:off x="2686050" y="28765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282673" name="Line 49"/>
          <p:cNvSpPr>
            <a:spLocks noChangeShapeType="1"/>
          </p:cNvSpPr>
          <p:nvPr/>
        </p:nvSpPr>
        <p:spPr bwMode="auto">
          <a:xfrm flipV="1">
            <a:off x="5940425" y="5141913"/>
            <a:ext cx="757238" cy="396875"/>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3124200" y="549275"/>
            <a:ext cx="2819400" cy="771525"/>
          </a:xfrm>
        </p:spPr>
        <p:txBody>
          <a:bodyPr/>
          <a:lstStyle/>
          <a:p>
            <a:r>
              <a:rPr lang="en-US" altLang="zh-CN" sz="4000" b="1">
                <a:solidFill>
                  <a:schemeClr val="tx2"/>
                </a:solidFill>
                <a:latin typeface="华文新魏" pitchFamily="2" charset="-122"/>
                <a:ea typeface="华文新魏" pitchFamily="2" charset="-122"/>
              </a:rPr>
              <a:t>Huffman</a:t>
            </a:r>
            <a:r>
              <a:rPr lang="zh-CN" altLang="en-US" sz="4000" b="1">
                <a:solidFill>
                  <a:schemeClr val="tx2"/>
                </a:solidFill>
                <a:latin typeface="华文新魏" pitchFamily="2" charset="-122"/>
                <a:ea typeface="华文新魏" pitchFamily="2" charset="-122"/>
              </a:rPr>
              <a:t>树</a:t>
            </a:r>
          </a:p>
        </p:txBody>
      </p:sp>
      <p:sp>
        <p:nvSpPr>
          <p:cNvPr id="283651" name="Rectangle 3"/>
          <p:cNvSpPr>
            <a:spLocks noGrp="1" noChangeArrowheads="1"/>
          </p:cNvSpPr>
          <p:nvPr>
            <p:ph idx="1"/>
          </p:nvPr>
        </p:nvSpPr>
        <p:spPr>
          <a:xfrm>
            <a:off x="679450" y="1389063"/>
            <a:ext cx="7924800" cy="1752600"/>
          </a:xfrm>
        </p:spPr>
        <p:txBody>
          <a:bodyPr/>
          <a:lstStyle/>
          <a:p>
            <a:pPr>
              <a:lnSpc>
                <a:spcPct val="105000"/>
              </a:lnSpc>
              <a:spcBef>
                <a:spcPct val="15000"/>
              </a:spcBef>
              <a:buClr>
                <a:srgbClr val="800080"/>
              </a:buClr>
              <a:buSzPct val="50000"/>
            </a:pPr>
            <a:r>
              <a:rPr lang="zh-CN" altLang="en-US" sz="3000" b="1">
                <a:solidFill>
                  <a:srgbClr val="000099"/>
                </a:solidFill>
                <a:latin typeface="Times New Roman" pitchFamily="18" charset="0"/>
                <a:ea typeface="仿宋_GB2312" pitchFamily="49" charset="-122"/>
              </a:rPr>
              <a:t>带权路径长度达到最小的扩充二叉树即为</a:t>
            </a:r>
            <a:r>
              <a:rPr lang="en-US" altLang="zh-CN" sz="3000" b="1">
                <a:solidFill>
                  <a:srgbClr val="000099"/>
                </a:solidFill>
                <a:latin typeface="Times New Roman" pitchFamily="18" charset="0"/>
                <a:ea typeface="仿宋_GB2312" pitchFamily="49" charset="-122"/>
              </a:rPr>
              <a:t>Huffman</a:t>
            </a:r>
            <a:r>
              <a:rPr lang="zh-CN" altLang="en-US" sz="3000" b="1">
                <a:solidFill>
                  <a:srgbClr val="000099"/>
                </a:solidFill>
                <a:latin typeface="Times New Roman" pitchFamily="18" charset="0"/>
                <a:ea typeface="仿宋_GB2312" pitchFamily="49" charset="-122"/>
              </a:rPr>
              <a:t>树。</a:t>
            </a:r>
          </a:p>
          <a:p>
            <a:pPr>
              <a:lnSpc>
                <a:spcPct val="105000"/>
              </a:lnSpc>
              <a:spcBef>
                <a:spcPct val="15000"/>
              </a:spcBef>
              <a:buClr>
                <a:srgbClr val="800080"/>
              </a:buClr>
              <a:buSzPct val="50000"/>
            </a:pPr>
            <a:r>
              <a:rPr lang="zh-CN" altLang="en-US" sz="3000" b="1">
                <a:solidFill>
                  <a:srgbClr val="000099"/>
                </a:solidFill>
                <a:latin typeface="Times New Roman" pitchFamily="18" charset="0"/>
                <a:ea typeface="仿宋_GB2312" pitchFamily="49" charset="-122"/>
              </a:rPr>
              <a:t>在</a:t>
            </a:r>
            <a:r>
              <a:rPr lang="en-US" altLang="zh-CN" sz="3000" b="1">
                <a:solidFill>
                  <a:srgbClr val="000099"/>
                </a:solidFill>
                <a:latin typeface="Times New Roman" pitchFamily="18" charset="0"/>
                <a:ea typeface="仿宋_GB2312" pitchFamily="49" charset="-122"/>
              </a:rPr>
              <a:t>Huffman</a:t>
            </a:r>
            <a:r>
              <a:rPr lang="zh-CN" altLang="en-US" sz="3000" b="1">
                <a:solidFill>
                  <a:srgbClr val="000099"/>
                </a:solidFill>
                <a:latin typeface="Times New Roman" pitchFamily="18" charset="0"/>
                <a:ea typeface="仿宋_GB2312" pitchFamily="49" charset="-122"/>
              </a:rPr>
              <a:t>树中，权值大的结点离根最近。</a:t>
            </a:r>
          </a:p>
        </p:txBody>
      </p:sp>
      <p:sp>
        <p:nvSpPr>
          <p:cNvPr id="6" name="灯片编号占位符 4"/>
          <p:cNvSpPr>
            <a:spLocks noGrp="1"/>
          </p:cNvSpPr>
          <p:nvPr>
            <p:ph type="sldNum" sz="quarter" idx="12"/>
          </p:nvPr>
        </p:nvSpPr>
        <p:spPr/>
        <p:txBody>
          <a:bodyPr/>
          <a:lstStyle/>
          <a:p>
            <a:fld id="{73A77CCB-8701-4B4E-9598-AC9AEB7AAB58}" type="slidenum">
              <a:rPr lang="en-US" altLang="zh-CN"/>
              <a:pPr/>
              <a:t>144</a:t>
            </a:fld>
            <a:endParaRPr lang="en-US" altLang="zh-CN"/>
          </a:p>
        </p:txBody>
      </p:sp>
      <p:sp>
        <p:nvSpPr>
          <p:cNvPr id="283652" name="Text Box 4"/>
          <p:cNvSpPr txBox="1">
            <a:spLocks noChangeArrowheads="1"/>
          </p:cNvSpPr>
          <p:nvPr/>
        </p:nvSpPr>
        <p:spPr bwMode="auto">
          <a:xfrm>
            <a:off x="619125" y="3200400"/>
            <a:ext cx="7985125"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ea typeface="宋体" pitchFamily="2" charset="-122"/>
              </a:defRPr>
            </a:lvl1pPr>
            <a:lvl2pPr marL="800100" indent="-342900">
              <a:defRPr>
                <a:solidFill>
                  <a:schemeClr val="tx1"/>
                </a:solidFill>
                <a:latin typeface="Arial" charset="0"/>
                <a:ea typeface="宋体" pitchFamily="2" charset="-122"/>
              </a:defRPr>
            </a:lvl2pPr>
            <a:lvl3pPr marL="1257300" indent="-342900">
              <a:defRPr>
                <a:solidFill>
                  <a:schemeClr val="tx1"/>
                </a:solidFill>
                <a:latin typeface="Arial" charset="0"/>
                <a:ea typeface="宋体" pitchFamily="2" charset="-122"/>
              </a:defRPr>
            </a:lvl3pPr>
            <a:lvl4pPr marL="1714500" indent="-342900">
              <a:defRPr>
                <a:solidFill>
                  <a:schemeClr val="tx1"/>
                </a:solidFill>
                <a:latin typeface="Arial" charset="0"/>
                <a:ea typeface="宋体" pitchFamily="2" charset="-122"/>
              </a:defRPr>
            </a:lvl4pPr>
            <a:lvl5pPr marL="2171700" indent="-342900">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gn="ctr"/>
            <a:r>
              <a:rPr kumimoji="1" lang="en-US" altLang="zh-CN" sz="3600" b="1">
                <a:solidFill>
                  <a:schemeClr val="tx2"/>
                </a:solidFill>
                <a:latin typeface="华文新魏" pitchFamily="2" charset="-122"/>
                <a:ea typeface="华文新魏" pitchFamily="2" charset="-122"/>
              </a:rPr>
              <a:t>Huffman</a:t>
            </a:r>
            <a:r>
              <a:rPr kumimoji="1" lang="zh-CN" altLang="en-US" sz="3600" b="1">
                <a:solidFill>
                  <a:schemeClr val="tx2"/>
                </a:solidFill>
                <a:latin typeface="华文新魏" pitchFamily="2" charset="-122"/>
                <a:ea typeface="华文新魏" pitchFamily="2" charset="-122"/>
              </a:rPr>
              <a:t>树的构造算法</a:t>
            </a:r>
          </a:p>
          <a:p>
            <a:endParaRPr kumimoji="1" lang="zh-CN" altLang="en-US" sz="1200" b="1">
              <a:effectLst>
                <a:outerShdw blurRad="38100" dist="38100" dir="2700000" algn="tl">
                  <a:srgbClr val="C0C0C0"/>
                </a:outerShdw>
              </a:effectLst>
              <a:latin typeface="Times New Roman" pitchFamily="18" charset="0"/>
              <a:ea typeface="仿宋_GB2312" pitchFamily="49" charset="-122"/>
            </a:endParaRPr>
          </a:p>
          <a:p>
            <a:pPr>
              <a:lnSpc>
                <a:spcPct val="110000"/>
              </a:lnSpc>
              <a:buFontTx/>
              <a:buAutoNum type="arabicPeriod"/>
            </a:pPr>
            <a:r>
              <a:rPr kumimoji="1" lang="zh-CN" altLang="en-US" sz="3000" b="1">
                <a:solidFill>
                  <a:srgbClr val="000099"/>
                </a:solidFill>
                <a:latin typeface="Times New Roman" pitchFamily="18" charset="0"/>
                <a:ea typeface="仿宋_GB2312" pitchFamily="49" charset="-122"/>
              </a:rPr>
              <a:t>由给定</a:t>
            </a:r>
            <a:r>
              <a:rPr kumimoji="1" lang="zh-CN" altLang="en-US" sz="3000" b="1">
                <a:solidFill>
                  <a:schemeClr val="tx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n</a:t>
            </a:r>
            <a:r>
              <a:rPr kumimoji="1" lang="en-US" altLang="zh-CN" sz="3000" b="1" i="1">
                <a:solidFill>
                  <a:schemeClr val="accent2"/>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个权值</a:t>
            </a:r>
            <a:r>
              <a:rPr kumimoji="1" lang="zh-CN" altLang="en-US" sz="3000" b="1">
                <a:solidFill>
                  <a:schemeClr val="accent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a:t>
            </a:r>
            <a:r>
              <a:rPr kumimoji="1" lang="en-US" altLang="zh-CN" sz="3000" b="1" i="1">
                <a:solidFill>
                  <a:schemeClr val="tx2"/>
                </a:solidFill>
                <a:latin typeface="Times New Roman" pitchFamily="18" charset="0"/>
                <a:ea typeface="仿宋_GB2312" pitchFamily="49" charset="-122"/>
              </a:rPr>
              <a:t>w</a:t>
            </a:r>
            <a:r>
              <a:rPr kumimoji="1" lang="en-US" altLang="zh-CN" sz="3000" b="1" baseline="-25000">
                <a:solidFill>
                  <a:schemeClr val="tx2"/>
                </a:solidFill>
                <a:latin typeface="Times New Roman" pitchFamily="18" charset="0"/>
                <a:ea typeface="仿宋_GB2312" pitchFamily="49" charset="-122"/>
              </a:rPr>
              <a:t>0</a:t>
            </a:r>
            <a:r>
              <a:rPr kumimoji="1" lang="en-US" altLang="zh-CN" sz="3000" b="1">
                <a:solidFill>
                  <a:schemeClr val="tx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w</a:t>
            </a:r>
            <a:r>
              <a:rPr kumimoji="1" lang="en-US" altLang="zh-CN" sz="3000" b="1" baseline="-25000">
                <a:solidFill>
                  <a:schemeClr val="tx2"/>
                </a:solidFill>
                <a:latin typeface="Times New Roman" pitchFamily="18" charset="0"/>
                <a:ea typeface="仿宋_GB2312" pitchFamily="49" charset="-122"/>
              </a:rPr>
              <a:t>1</a:t>
            </a:r>
            <a:r>
              <a:rPr kumimoji="1" lang="en-US" altLang="zh-CN" sz="3000" b="1">
                <a:solidFill>
                  <a:schemeClr val="tx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w</a:t>
            </a:r>
            <a:r>
              <a:rPr kumimoji="1" lang="en-US" altLang="zh-CN" sz="3000" b="1" baseline="-25000">
                <a:solidFill>
                  <a:schemeClr val="tx2"/>
                </a:solidFill>
                <a:latin typeface="Times New Roman" pitchFamily="18" charset="0"/>
                <a:ea typeface="仿宋_GB2312" pitchFamily="49" charset="-122"/>
              </a:rPr>
              <a:t>2</a:t>
            </a:r>
            <a:r>
              <a:rPr kumimoji="1" lang="en-US" altLang="zh-CN" sz="3000" b="1">
                <a:solidFill>
                  <a:schemeClr val="tx2"/>
                </a:solidFill>
                <a:latin typeface="Times New Roman" pitchFamily="18" charset="0"/>
                <a:ea typeface="仿宋_GB2312" pitchFamily="49" charset="-122"/>
              </a:rPr>
              <a:t>, …, </a:t>
            </a:r>
            <a:r>
              <a:rPr kumimoji="1" lang="en-US" altLang="zh-CN" sz="3000" b="1" i="1">
                <a:solidFill>
                  <a:schemeClr val="tx2"/>
                </a:solidFill>
                <a:latin typeface="Times New Roman" pitchFamily="18" charset="0"/>
                <a:ea typeface="仿宋_GB2312" pitchFamily="49" charset="-122"/>
              </a:rPr>
              <a:t>w</a:t>
            </a:r>
            <a:r>
              <a:rPr kumimoji="1" lang="en-US" altLang="zh-CN" sz="3000" b="1" i="1" baseline="-25000">
                <a:solidFill>
                  <a:schemeClr val="tx2"/>
                </a:solidFill>
                <a:latin typeface="Times New Roman" pitchFamily="18" charset="0"/>
                <a:ea typeface="仿宋_GB2312" pitchFamily="49" charset="-122"/>
              </a:rPr>
              <a:t>n</a:t>
            </a:r>
            <a:r>
              <a:rPr kumimoji="1" lang="en-US" altLang="zh-CN" sz="3000" b="1" baseline="-25000">
                <a:solidFill>
                  <a:schemeClr val="tx2"/>
                </a:solidFill>
                <a:latin typeface="Times New Roman" pitchFamily="18" charset="0"/>
                <a:ea typeface="仿宋_GB2312" pitchFamily="49" charset="-122"/>
              </a:rPr>
              <a:t>-1</a:t>
            </a:r>
            <a:r>
              <a:rPr kumimoji="1" lang="en-US" altLang="zh-CN" sz="3000" b="1">
                <a:solidFill>
                  <a:schemeClr val="tx2"/>
                </a:solidFill>
                <a:latin typeface="Times New Roman" pitchFamily="18" charset="0"/>
                <a:ea typeface="仿宋_GB2312" pitchFamily="49" charset="-122"/>
              </a:rPr>
              <a:t>}</a:t>
            </a:r>
            <a:r>
              <a:rPr kumimoji="1" lang="zh-CN" altLang="en-US" sz="3000" b="1">
                <a:solidFill>
                  <a:schemeClr val="tx2"/>
                </a:solidFill>
                <a:latin typeface="Times New Roman" pitchFamily="18" charset="0"/>
                <a:ea typeface="仿宋_GB2312" pitchFamily="49" charset="-122"/>
              </a:rPr>
              <a:t>，</a:t>
            </a:r>
            <a:r>
              <a:rPr kumimoji="1" lang="zh-CN" altLang="en-US" sz="3000" b="1">
                <a:solidFill>
                  <a:srgbClr val="000099"/>
                </a:solidFill>
                <a:latin typeface="Times New Roman" pitchFamily="18" charset="0"/>
                <a:ea typeface="仿宋_GB2312" pitchFamily="49" charset="-122"/>
              </a:rPr>
              <a:t>构造 具有</a:t>
            </a:r>
            <a:r>
              <a:rPr kumimoji="1" lang="zh-CN" altLang="en-US" sz="3000" b="1">
                <a:solidFill>
                  <a:schemeClr val="accent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n</a:t>
            </a:r>
            <a:r>
              <a:rPr kumimoji="1" lang="en-US" altLang="zh-CN" sz="3000" b="1" i="1">
                <a:solidFill>
                  <a:schemeClr val="accent2"/>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棵扩充二叉树的森林</a:t>
            </a:r>
            <a:r>
              <a:rPr kumimoji="1" lang="zh-CN" altLang="en-US" sz="3000" b="1" i="1">
                <a:solidFill>
                  <a:schemeClr val="accent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F</a:t>
            </a:r>
            <a:r>
              <a:rPr kumimoji="1" lang="en-US" altLang="zh-CN" sz="3000" b="1">
                <a:solidFill>
                  <a:schemeClr val="tx2"/>
                </a:solidFill>
                <a:latin typeface="Times New Roman" pitchFamily="18" charset="0"/>
                <a:ea typeface="仿宋_GB2312" pitchFamily="49" charset="-122"/>
              </a:rPr>
              <a:t> = { </a:t>
            </a:r>
            <a:r>
              <a:rPr kumimoji="1" lang="en-US" altLang="zh-CN" sz="3000" b="1" i="1">
                <a:solidFill>
                  <a:schemeClr val="tx2"/>
                </a:solidFill>
                <a:latin typeface="Times New Roman" pitchFamily="18" charset="0"/>
                <a:ea typeface="仿宋_GB2312" pitchFamily="49" charset="-122"/>
              </a:rPr>
              <a:t>T</a:t>
            </a:r>
            <a:r>
              <a:rPr kumimoji="1" lang="en-US" altLang="zh-CN" sz="3000" b="1" baseline="-25000">
                <a:solidFill>
                  <a:schemeClr val="tx2"/>
                </a:solidFill>
                <a:latin typeface="Times New Roman" pitchFamily="18" charset="0"/>
                <a:ea typeface="仿宋_GB2312" pitchFamily="49" charset="-122"/>
              </a:rPr>
              <a:t>0</a:t>
            </a:r>
            <a:r>
              <a:rPr kumimoji="1" lang="en-US" altLang="zh-CN" sz="3000" b="1">
                <a:solidFill>
                  <a:schemeClr val="tx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T</a:t>
            </a:r>
            <a:r>
              <a:rPr kumimoji="1" lang="en-US" altLang="zh-CN" sz="3000" b="1" baseline="-25000">
                <a:solidFill>
                  <a:schemeClr val="tx2"/>
                </a:solidFill>
                <a:latin typeface="Times New Roman" pitchFamily="18" charset="0"/>
                <a:ea typeface="仿宋_GB2312" pitchFamily="49" charset="-122"/>
              </a:rPr>
              <a:t>1</a:t>
            </a:r>
            <a:r>
              <a:rPr kumimoji="1" lang="en-US" altLang="zh-CN" sz="3000" b="1">
                <a:solidFill>
                  <a:schemeClr val="tx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T</a:t>
            </a:r>
            <a:r>
              <a:rPr kumimoji="1" lang="en-US" altLang="zh-CN" sz="3000" b="1" baseline="-25000">
                <a:solidFill>
                  <a:schemeClr val="tx2"/>
                </a:solidFill>
                <a:latin typeface="Times New Roman" pitchFamily="18" charset="0"/>
                <a:ea typeface="仿宋_GB2312" pitchFamily="49" charset="-122"/>
              </a:rPr>
              <a:t>2</a:t>
            </a:r>
            <a:r>
              <a:rPr kumimoji="1" lang="en-US" altLang="zh-CN" sz="3000" b="1">
                <a:solidFill>
                  <a:schemeClr val="tx2"/>
                </a:solidFill>
                <a:latin typeface="Times New Roman" pitchFamily="18" charset="0"/>
                <a:ea typeface="仿宋_GB2312" pitchFamily="49" charset="-122"/>
              </a:rPr>
              <a:t>, </a:t>
            </a:r>
          </a:p>
          <a:p>
            <a:pPr>
              <a:lnSpc>
                <a:spcPct val="110000"/>
              </a:lnSpc>
            </a:pPr>
            <a:r>
              <a:rPr kumimoji="1" lang="en-US" altLang="zh-CN" sz="3000" b="1">
                <a:solidFill>
                  <a:schemeClr val="tx2"/>
                </a:solidFill>
                <a:latin typeface="Times New Roman" pitchFamily="18" charset="0"/>
                <a:ea typeface="仿宋_GB2312" pitchFamily="49" charset="-122"/>
              </a:rPr>
              <a:t>	…, </a:t>
            </a:r>
            <a:r>
              <a:rPr kumimoji="1" lang="en-US" altLang="zh-CN" sz="3000" b="1" i="1">
                <a:solidFill>
                  <a:schemeClr val="tx2"/>
                </a:solidFill>
                <a:latin typeface="Times New Roman" pitchFamily="18" charset="0"/>
                <a:ea typeface="仿宋_GB2312" pitchFamily="49" charset="-122"/>
              </a:rPr>
              <a:t>T</a:t>
            </a:r>
            <a:r>
              <a:rPr kumimoji="1" lang="en-US" altLang="zh-CN" sz="3000" b="1" i="1" baseline="-25000">
                <a:solidFill>
                  <a:schemeClr val="tx2"/>
                </a:solidFill>
                <a:latin typeface="Times New Roman" pitchFamily="18" charset="0"/>
                <a:ea typeface="仿宋_GB2312" pitchFamily="49" charset="-122"/>
              </a:rPr>
              <a:t>n</a:t>
            </a:r>
            <a:r>
              <a:rPr kumimoji="1" lang="en-US" altLang="zh-CN" sz="3000" b="1" baseline="-25000">
                <a:solidFill>
                  <a:schemeClr val="tx2"/>
                </a:solidFill>
                <a:latin typeface="Times New Roman" pitchFamily="18" charset="0"/>
                <a:ea typeface="仿宋_GB2312" pitchFamily="49" charset="-122"/>
              </a:rPr>
              <a:t>-1 </a:t>
            </a:r>
            <a:r>
              <a:rPr kumimoji="1" lang="en-US" altLang="zh-CN" sz="3000" b="1">
                <a:solidFill>
                  <a:schemeClr val="tx2"/>
                </a:solidFill>
                <a:latin typeface="Times New Roman" pitchFamily="18" charset="0"/>
                <a:ea typeface="仿宋_GB2312" pitchFamily="49" charset="-122"/>
              </a:rPr>
              <a:t>}</a:t>
            </a:r>
            <a:r>
              <a:rPr kumimoji="1" lang="zh-CN" altLang="en-US" sz="3000" b="1">
                <a:latin typeface="Times New Roman" pitchFamily="18" charset="0"/>
                <a:ea typeface="仿宋_GB2312" pitchFamily="49" charset="-122"/>
              </a:rPr>
              <a:t>，</a:t>
            </a:r>
            <a:r>
              <a:rPr kumimoji="1" lang="zh-CN" altLang="en-US" sz="3000" b="1">
                <a:solidFill>
                  <a:srgbClr val="000099"/>
                </a:solidFill>
                <a:latin typeface="Times New Roman" pitchFamily="18" charset="0"/>
                <a:ea typeface="仿宋_GB2312" pitchFamily="49" charset="-122"/>
              </a:rPr>
              <a:t>其中每棵扩充二叉树</a:t>
            </a:r>
            <a:r>
              <a:rPr kumimoji="1" lang="zh-CN" altLang="en-US" sz="3000" b="1">
                <a:solidFill>
                  <a:schemeClr val="accent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T</a:t>
            </a:r>
            <a:r>
              <a:rPr kumimoji="1" lang="en-US" altLang="zh-CN" sz="3000" b="1" i="1" baseline="-25000">
                <a:solidFill>
                  <a:schemeClr val="tx2"/>
                </a:solidFill>
                <a:latin typeface="Times New Roman" pitchFamily="18" charset="0"/>
                <a:ea typeface="仿宋_GB2312" pitchFamily="49" charset="-122"/>
              </a:rPr>
              <a:t>i </a:t>
            </a:r>
            <a:r>
              <a:rPr kumimoji="1" lang="zh-CN" altLang="en-US" sz="3000" b="1">
                <a:solidFill>
                  <a:srgbClr val="000099"/>
                </a:solidFill>
                <a:latin typeface="Times New Roman" pitchFamily="18" charset="0"/>
                <a:ea typeface="仿宋_GB2312" pitchFamily="49" charset="-122"/>
              </a:rPr>
              <a:t>只有一个带权值</a:t>
            </a:r>
            <a:r>
              <a:rPr kumimoji="1" lang="zh-CN" altLang="en-US" sz="3000" b="1">
                <a:solidFill>
                  <a:schemeClr val="accent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w</a:t>
            </a:r>
            <a:r>
              <a:rPr kumimoji="1" lang="en-US" altLang="zh-CN" sz="3000" b="1" i="1" baseline="-25000">
                <a:solidFill>
                  <a:schemeClr val="tx2"/>
                </a:solidFill>
                <a:latin typeface="Times New Roman" pitchFamily="18" charset="0"/>
                <a:ea typeface="仿宋_GB2312" pitchFamily="49" charset="-122"/>
              </a:rPr>
              <a:t>i </a:t>
            </a:r>
            <a:r>
              <a:rPr kumimoji="1" lang="zh-CN" altLang="en-US" sz="3000" b="1">
                <a:solidFill>
                  <a:srgbClr val="000099"/>
                </a:solidFill>
                <a:latin typeface="Times New Roman" pitchFamily="18" charset="0"/>
                <a:ea typeface="仿宋_GB2312" pitchFamily="49" charset="-122"/>
              </a:rPr>
              <a:t>的根结点</a:t>
            </a:r>
            <a:r>
              <a:rPr kumimoji="1" lang="en-US" altLang="zh-CN" sz="3000" b="1">
                <a:solidFill>
                  <a:srgbClr val="000099"/>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其左、右子树均为空。</a:t>
            </a:r>
            <a:r>
              <a:rPr kumimoji="1" lang="zh-CN" altLang="en-US" sz="3200" b="1">
                <a:effectLst>
                  <a:outerShdw blurRad="38100" dist="38100" dir="2700000" algn="tl">
                    <a:srgbClr val="C0C0C0"/>
                  </a:outerShdw>
                </a:effectLst>
                <a:latin typeface="Times New Roman" pitchFamily="18" charset="0"/>
                <a:ea typeface="仿宋_GB2312" pitchFamily="49" charset="-122"/>
              </a:rPr>
              <a:t>    </a:t>
            </a:r>
            <a:endParaRPr kumimoji="1" lang="zh-CN" altLang="en-US" sz="2400">
              <a:latin typeface="Times New Roman" pitchFamily="18" charset="0"/>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fld id="{51B2F0E4-C751-4B5F-A09B-419B003117E8}" type="slidenum">
              <a:rPr lang="en-US" altLang="zh-CN"/>
              <a:pPr/>
              <a:t>145</a:t>
            </a:fld>
            <a:endParaRPr lang="en-US" altLang="zh-CN"/>
          </a:p>
        </p:txBody>
      </p:sp>
      <p:sp>
        <p:nvSpPr>
          <p:cNvPr id="284674" name="Text Box 2"/>
          <p:cNvSpPr txBox="1">
            <a:spLocks noChangeArrowheads="1"/>
          </p:cNvSpPr>
          <p:nvPr/>
        </p:nvSpPr>
        <p:spPr bwMode="auto">
          <a:xfrm>
            <a:off x="571500" y="800100"/>
            <a:ext cx="7924800" cy="471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ea typeface="宋体" pitchFamily="2" charset="-122"/>
              </a:defRPr>
            </a:lvl1pPr>
            <a:lvl2pPr marL="800100" indent="-342900">
              <a:defRPr>
                <a:solidFill>
                  <a:schemeClr val="tx1"/>
                </a:solidFill>
                <a:latin typeface="Arial" charset="0"/>
                <a:ea typeface="宋体" pitchFamily="2" charset="-122"/>
              </a:defRPr>
            </a:lvl2pPr>
            <a:lvl3pPr marL="1257300" indent="-342900">
              <a:defRPr>
                <a:solidFill>
                  <a:schemeClr val="tx1"/>
                </a:solidFill>
                <a:latin typeface="Arial" charset="0"/>
                <a:ea typeface="宋体" pitchFamily="2" charset="-122"/>
              </a:defRPr>
            </a:lvl3pPr>
            <a:lvl4pPr marL="1714500" indent="-342900">
              <a:defRPr>
                <a:solidFill>
                  <a:schemeClr val="tx1"/>
                </a:solidFill>
                <a:latin typeface="Arial" charset="0"/>
                <a:ea typeface="宋体" pitchFamily="2" charset="-122"/>
              </a:defRPr>
            </a:lvl4pPr>
            <a:lvl5pPr marL="2171700" indent="-342900">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105000"/>
              </a:lnSpc>
              <a:spcBef>
                <a:spcPct val="10000"/>
              </a:spcBef>
              <a:buClr>
                <a:schemeClr val="tx2"/>
              </a:buClr>
              <a:buFontTx/>
              <a:buAutoNum type="arabicPeriod" startAt="2"/>
            </a:pPr>
            <a:r>
              <a:rPr kumimoji="1" lang="zh-CN" altLang="en-US" sz="3000" b="1">
                <a:latin typeface="Times New Roman" pitchFamily="18" charset="0"/>
                <a:ea typeface="仿宋_GB2312" pitchFamily="49" charset="-122"/>
              </a:rPr>
              <a:t>重复以下步骤</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直到</a:t>
            </a:r>
            <a:r>
              <a:rPr kumimoji="1" lang="zh-CN" altLang="en-US" sz="3000" b="1">
                <a:solidFill>
                  <a:schemeClr val="tx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F</a:t>
            </a:r>
            <a:r>
              <a:rPr kumimoji="1" lang="en-US" altLang="zh-CN" sz="3000" b="1" i="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中仅剩一棵树为止：</a:t>
            </a:r>
          </a:p>
          <a:p>
            <a:pPr lvl="1">
              <a:lnSpc>
                <a:spcPct val="105000"/>
              </a:lnSpc>
              <a:spcBef>
                <a:spcPct val="10000"/>
              </a:spcBef>
              <a:buClr>
                <a:schemeClr val="tx2"/>
              </a:buClr>
              <a:buFontTx/>
              <a:buAutoNum type="alphaLcParenR"/>
            </a:pPr>
            <a:r>
              <a:rPr kumimoji="1" lang="zh-CN" altLang="en-US" sz="3000" b="1">
                <a:latin typeface="Times New Roman" pitchFamily="18" charset="0"/>
                <a:ea typeface="仿宋_GB2312" pitchFamily="49" charset="-122"/>
              </a:rPr>
              <a:t>在 </a:t>
            </a:r>
            <a:r>
              <a:rPr kumimoji="1" lang="en-US" altLang="zh-CN" sz="3000" b="1" i="1">
                <a:solidFill>
                  <a:schemeClr val="tx2"/>
                </a:solidFill>
                <a:latin typeface="Times New Roman" pitchFamily="18" charset="0"/>
                <a:ea typeface="仿宋_GB2312" pitchFamily="49" charset="-122"/>
              </a:rPr>
              <a:t>F </a:t>
            </a:r>
            <a:r>
              <a:rPr kumimoji="1" lang="zh-CN" altLang="en-US" sz="3000" b="1">
                <a:latin typeface="Times New Roman" pitchFamily="18" charset="0"/>
                <a:ea typeface="仿宋_GB2312" pitchFamily="49" charset="-122"/>
              </a:rPr>
              <a:t>中选取两棵根结点的权值最小的扩充二叉树</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做为左、右子树构造一棵新的二叉树。置新的二叉树的根结点的权值为其左、右子树上根结点的权值之和。</a:t>
            </a:r>
          </a:p>
          <a:p>
            <a:pPr lvl="1">
              <a:lnSpc>
                <a:spcPct val="105000"/>
              </a:lnSpc>
              <a:spcBef>
                <a:spcPct val="10000"/>
              </a:spcBef>
              <a:buClr>
                <a:schemeClr val="tx2"/>
              </a:buClr>
              <a:buFontTx/>
              <a:buAutoNum type="alphaLcParenR"/>
            </a:pPr>
            <a:r>
              <a:rPr kumimoji="1" lang="zh-CN" altLang="en-US" sz="3000" b="1">
                <a:latin typeface="Times New Roman" pitchFamily="18" charset="0"/>
                <a:ea typeface="仿宋_GB2312" pitchFamily="49" charset="-122"/>
              </a:rPr>
              <a:t>在 </a:t>
            </a:r>
            <a:r>
              <a:rPr kumimoji="1" lang="en-US" altLang="zh-CN" sz="3000" b="1" i="1">
                <a:latin typeface="Times New Roman" pitchFamily="18" charset="0"/>
                <a:ea typeface="仿宋_GB2312" pitchFamily="49" charset="-122"/>
              </a:rPr>
              <a:t>F </a:t>
            </a:r>
            <a:r>
              <a:rPr kumimoji="1" lang="zh-CN" altLang="en-US" sz="3000" b="1">
                <a:latin typeface="Times New Roman" pitchFamily="18" charset="0"/>
                <a:ea typeface="仿宋_GB2312" pitchFamily="49" charset="-122"/>
              </a:rPr>
              <a:t>中删去这两棵二叉树。</a:t>
            </a:r>
          </a:p>
          <a:p>
            <a:pPr lvl="1">
              <a:lnSpc>
                <a:spcPct val="105000"/>
              </a:lnSpc>
              <a:spcBef>
                <a:spcPct val="10000"/>
              </a:spcBef>
              <a:buClr>
                <a:schemeClr val="tx2"/>
              </a:buClr>
              <a:buFontTx/>
              <a:buAutoNum type="alphaLcParenR"/>
            </a:pPr>
            <a:r>
              <a:rPr kumimoji="1" lang="zh-CN" altLang="en-US" sz="3000" b="1">
                <a:latin typeface="Times New Roman" pitchFamily="18" charset="0"/>
                <a:ea typeface="仿宋_GB2312" pitchFamily="49" charset="-122"/>
              </a:rPr>
              <a:t>把新的二叉树加入 </a:t>
            </a:r>
            <a:r>
              <a:rPr kumimoji="1" lang="en-US" altLang="zh-CN" sz="3000" b="1" i="1">
                <a:latin typeface="Times New Roman" pitchFamily="18" charset="0"/>
                <a:ea typeface="仿宋_GB2312" pitchFamily="49" charset="-122"/>
              </a:rPr>
              <a:t>F</a:t>
            </a:r>
            <a:r>
              <a:rPr kumimoji="1" lang="zh-CN" altLang="en-US" sz="3000" b="1">
                <a:latin typeface="Times New Roman" pitchFamily="18" charset="0"/>
                <a:ea typeface="仿宋_GB2312" pitchFamily="49" charset="-122"/>
              </a:rPr>
              <a:t>。</a:t>
            </a:r>
          </a:p>
          <a:p>
            <a:pPr>
              <a:lnSpc>
                <a:spcPct val="110000"/>
              </a:lnSpc>
              <a:spcBef>
                <a:spcPct val="10000"/>
              </a:spcBef>
            </a:pPr>
            <a:endParaRPr kumimoji="1" lang="zh-CN" altLang="en-US" sz="3000" b="1">
              <a:latin typeface="Times New Roman" pitchFamily="18" charset="0"/>
              <a:ea typeface="仿宋_GB2312" pitchFamily="49" charset="-122"/>
            </a:endParaRPr>
          </a:p>
          <a:p>
            <a:pPr>
              <a:lnSpc>
                <a:spcPct val="105000"/>
              </a:lnSpc>
            </a:pPr>
            <a:r>
              <a:rPr kumimoji="1" lang="zh-CN" altLang="en-US" sz="3600" b="1">
                <a:solidFill>
                  <a:srgbClr val="CC3300"/>
                </a:solidFill>
                <a:effectLst>
                  <a:outerShdw blurRad="38100" dist="38100" dir="2700000" algn="tl">
                    <a:srgbClr val="C0C0C0"/>
                  </a:outerShdw>
                </a:effectLst>
                <a:latin typeface="Times New Roman" pitchFamily="18" charset="0"/>
                <a:ea typeface="仿宋_GB2312" pitchFamily="49" charset="-122"/>
              </a:rPr>
              <a:t>              </a:t>
            </a:r>
            <a:r>
              <a:rPr kumimoji="1" lang="en-US" altLang="zh-CN" sz="3600" b="1">
                <a:solidFill>
                  <a:schemeClr val="tx2"/>
                </a:solidFill>
                <a:latin typeface="华文新魏" pitchFamily="2" charset="-122"/>
                <a:ea typeface="华文新魏" pitchFamily="2" charset="-122"/>
              </a:rPr>
              <a:t>Huffman</a:t>
            </a:r>
            <a:r>
              <a:rPr kumimoji="1" lang="zh-CN" altLang="en-US" sz="3600" b="1">
                <a:solidFill>
                  <a:schemeClr val="tx2"/>
                </a:solidFill>
                <a:latin typeface="华文新魏" pitchFamily="2" charset="-122"/>
                <a:ea typeface="华文新魏" pitchFamily="2" charset="-122"/>
              </a:rPr>
              <a:t>树的构造过程</a:t>
            </a:r>
            <a:endParaRPr kumimoji="1" lang="zh-CN" altLang="en-US" sz="3200" b="1">
              <a:solidFill>
                <a:schemeClr val="tx2"/>
              </a:solidFill>
              <a:latin typeface="华文新魏" pitchFamily="2" charset="-122"/>
              <a:ea typeface="华文新魏"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2"/>
          <p:cNvSpPr>
            <a:spLocks noGrp="1"/>
          </p:cNvSpPr>
          <p:nvPr>
            <p:ph type="sldNum" sz="quarter" idx="12"/>
          </p:nvPr>
        </p:nvSpPr>
        <p:spPr/>
        <p:txBody>
          <a:bodyPr/>
          <a:lstStyle/>
          <a:p>
            <a:fld id="{9ECCA6FA-9E92-4E0B-968C-C5F810BC4567}" type="slidenum">
              <a:rPr lang="en-US" altLang="zh-CN"/>
              <a:pPr/>
              <a:t>146</a:t>
            </a:fld>
            <a:endParaRPr lang="en-US" altLang="zh-CN"/>
          </a:p>
        </p:txBody>
      </p:sp>
      <p:sp>
        <p:nvSpPr>
          <p:cNvPr id="285702" name="Text Box 6"/>
          <p:cNvSpPr txBox="1">
            <a:spLocks noChangeArrowheads="1"/>
          </p:cNvSpPr>
          <p:nvPr/>
        </p:nvSpPr>
        <p:spPr bwMode="auto">
          <a:xfrm>
            <a:off x="152400" y="182563"/>
            <a:ext cx="411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000">
              <a:latin typeface="Times New Roman" pitchFamily="18" charset="0"/>
            </a:endParaRPr>
          </a:p>
        </p:txBody>
      </p:sp>
      <p:grpSp>
        <p:nvGrpSpPr>
          <p:cNvPr id="285763" name="Group 67"/>
          <p:cNvGrpSpPr>
            <a:grpSpLocks/>
          </p:cNvGrpSpPr>
          <p:nvPr/>
        </p:nvGrpSpPr>
        <p:grpSpPr bwMode="auto">
          <a:xfrm>
            <a:off x="808038" y="441325"/>
            <a:ext cx="7040562" cy="5837238"/>
            <a:chOff x="384" y="211"/>
            <a:chExt cx="4435" cy="3677"/>
          </a:xfrm>
        </p:grpSpPr>
        <p:sp>
          <p:nvSpPr>
            <p:cNvPr id="285698" name="Line 2"/>
            <p:cNvSpPr>
              <a:spLocks noChangeShapeType="1"/>
            </p:cNvSpPr>
            <p:nvPr/>
          </p:nvSpPr>
          <p:spPr bwMode="auto">
            <a:xfrm flipH="1">
              <a:off x="1344" y="2496"/>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699" name="Line 3"/>
            <p:cNvSpPr>
              <a:spLocks noChangeShapeType="1"/>
            </p:cNvSpPr>
            <p:nvPr/>
          </p:nvSpPr>
          <p:spPr bwMode="auto">
            <a:xfrm>
              <a:off x="1584" y="2496"/>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00" name="Line 4"/>
            <p:cNvSpPr>
              <a:spLocks noChangeShapeType="1"/>
            </p:cNvSpPr>
            <p:nvPr/>
          </p:nvSpPr>
          <p:spPr bwMode="auto">
            <a:xfrm>
              <a:off x="4416" y="912"/>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01" name="Line 5"/>
            <p:cNvSpPr>
              <a:spLocks noChangeShapeType="1"/>
            </p:cNvSpPr>
            <p:nvPr/>
          </p:nvSpPr>
          <p:spPr bwMode="auto">
            <a:xfrm flipH="1">
              <a:off x="4176" y="912"/>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03" name="Text Box 7"/>
            <p:cNvSpPr txBox="1">
              <a:spLocks noChangeArrowheads="1"/>
            </p:cNvSpPr>
            <p:nvPr/>
          </p:nvSpPr>
          <p:spPr bwMode="auto">
            <a:xfrm>
              <a:off x="384" y="221"/>
              <a:ext cx="199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F : {7} {5} {2} {4}</a:t>
              </a:r>
              <a:endParaRPr kumimoji="1" lang="en-US" altLang="zh-CN" sz="2400">
                <a:latin typeface="Times New Roman" pitchFamily="18" charset="0"/>
              </a:endParaRPr>
            </a:p>
          </p:txBody>
        </p:sp>
        <p:sp>
          <p:nvSpPr>
            <p:cNvPr id="285704" name="Rectangle 8"/>
            <p:cNvSpPr>
              <a:spLocks noChangeArrowheads="1"/>
            </p:cNvSpPr>
            <p:nvPr/>
          </p:nvSpPr>
          <p:spPr bwMode="auto">
            <a:xfrm>
              <a:off x="672"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05" name="Rectangle 9"/>
            <p:cNvSpPr>
              <a:spLocks noChangeArrowheads="1"/>
            </p:cNvSpPr>
            <p:nvPr/>
          </p:nvSpPr>
          <p:spPr bwMode="auto">
            <a:xfrm>
              <a:off x="1056"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06" name="Rectangle 10"/>
            <p:cNvSpPr>
              <a:spLocks noChangeArrowheads="1"/>
            </p:cNvSpPr>
            <p:nvPr/>
          </p:nvSpPr>
          <p:spPr bwMode="auto">
            <a:xfrm>
              <a:off x="1440"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07" name="Rectangle 11"/>
            <p:cNvSpPr>
              <a:spLocks noChangeArrowheads="1"/>
            </p:cNvSpPr>
            <p:nvPr/>
          </p:nvSpPr>
          <p:spPr bwMode="auto">
            <a:xfrm>
              <a:off x="1824"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08" name="Text Box 12"/>
            <p:cNvSpPr txBox="1">
              <a:spLocks noChangeArrowheads="1"/>
            </p:cNvSpPr>
            <p:nvPr/>
          </p:nvSpPr>
          <p:spPr bwMode="auto">
            <a:xfrm>
              <a:off x="3216" y="211"/>
              <a:ext cx="1603"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F : {7} {5} {6}</a:t>
              </a:r>
              <a:endParaRPr kumimoji="1" lang="en-US" altLang="zh-CN" sz="2400">
                <a:latin typeface="Times New Roman" pitchFamily="18" charset="0"/>
              </a:endParaRPr>
            </a:p>
          </p:txBody>
        </p:sp>
        <p:sp>
          <p:nvSpPr>
            <p:cNvPr id="285709" name="Rectangle 13"/>
            <p:cNvSpPr>
              <a:spLocks noChangeArrowheads="1"/>
            </p:cNvSpPr>
            <p:nvPr/>
          </p:nvSpPr>
          <p:spPr bwMode="auto">
            <a:xfrm>
              <a:off x="3360"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10" name="Rectangle 14"/>
            <p:cNvSpPr>
              <a:spLocks noChangeArrowheads="1"/>
            </p:cNvSpPr>
            <p:nvPr/>
          </p:nvSpPr>
          <p:spPr bwMode="auto">
            <a:xfrm>
              <a:off x="3744"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11" name="Rectangle 15"/>
            <p:cNvSpPr>
              <a:spLocks noChangeArrowheads="1"/>
            </p:cNvSpPr>
            <p:nvPr/>
          </p:nvSpPr>
          <p:spPr bwMode="auto">
            <a:xfrm>
              <a:off x="4032" y="1152"/>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12" name="Rectangle 16"/>
            <p:cNvSpPr>
              <a:spLocks noChangeArrowheads="1"/>
            </p:cNvSpPr>
            <p:nvPr/>
          </p:nvSpPr>
          <p:spPr bwMode="auto">
            <a:xfrm>
              <a:off x="4464" y="1152"/>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13" name="Oval 17"/>
            <p:cNvSpPr>
              <a:spLocks noChangeArrowheads="1"/>
            </p:cNvSpPr>
            <p:nvPr/>
          </p:nvSpPr>
          <p:spPr bwMode="auto">
            <a:xfrm>
              <a:off x="4224" y="67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5714" name="Text Box 18"/>
            <p:cNvSpPr txBox="1">
              <a:spLocks noChangeArrowheads="1"/>
            </p:cNvSpPr>
            <p:nvPr/>
          </p:nvSpPr>
          <p:spPr bwMode="auto">
            <a:xfrm>
              <a:off x="672" y="681"/>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285715" name="Text Box 19"/>
            <p:cNvSpPr txBox="1">
              <a:spLocks noChangeArrowheads="1"/>
            </p:cNvSpPr>
            <p:nvPr/>
          </p:nvSpPr>
          <p:spPr bwMode="auto">
            <a:xfrm>
              <a:off x="1068" y="67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285716" name="Text Box 20"/>
            <p:cNvSpPr txBox="1">
              <a:spLocks noChangeArrowheads="1"/>
            </p:cNvSpPr>
            <p:nvPr/>
          </p:nvSpPr>
          <p:spPr bwMode="auto">
            <a:xfrm>
              <a:off x="1452" y="67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285717" name="Text Box 21"/>
            <p:cNvSpPr txBox="1">
              <a:spLocks noChangeArrowheads="1"/>
            </p:cNvSpPr>
            <p:nvPr/>
          </p:nvSpPr>
          <p:spPr bwMode="auto">
            <a:xfrm>
              <a:off x="1836" y="67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285718" name="Text Box 22"/>
            <p:cNvSpPr txBox="1">
              <a:spLocks noChangeArrowheads="1"/>
            </p:cNvSpPr>
            <p:nvPr/>
          </p:nvSpPr>
          <p:spPr bwMode="auto">
            <a:xfrm>
              <a:off x="1100" y="1008"/>
              <a:ext cx="62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latin typeface="Times New Roman" pitchFamily="18" charset="0"/>
                  <a:ea typeface="隶书" pitchFamily="49" charset="-122"/>
                </a:rPr>
                <a:t>初始</a:t>
              </a:r>
              <a:endParaRPr kumimoji="1" lang="zh-CN" altLang="en-US" sz="2400">
                <a:latin typeface="Times New Roman" pitchFamily="18" charset="0"/>
              </a:endParaRPr>
            </a:p>
          </p:txBody>
        </p:sp>
        <p:sp>
          <p:nvSpPr>
            <p:cNvPr id="285719" name="Text Box 23"/>
            <p:cNvSpPr txBox="1">
              <a:spLocks noChangeArrowheads="1"/>
            </p:cNvSpPr>
            <p:nvPr/>
          </p:nvSpPr>
          <p:spPr bwMode="auto">
            <a:xfrm>
              <a:off x="3396" y="1363"/>
              <a:ext cx="126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latin typeface="Times New Roman" pitchFamily="18" charset="0"/>
                  <a:ea typeface="隶书" pitchFamily="49" charset="-122"/>
                </a:rPr>
                <a:t>合并</a:t>
              </a:r>
              <a:r>
                <a:rPr kumimoji="1" lang="en-US" altLang="zh-CN" sz="2800" b="1">
                  <a:solidFill>
                    <a:schemeClr val="tx2"/>
                  </a:solidFill>
                  <a:latin typeface="Times New Roman" pitchFamily="18" charset="0"/>
                </a:rPr>
                <a:t>{2} {4}</a:t>
              </a:r>
              <a:endParaRPr kumimoji="1" lang="en-US" altLang="zh-CN" sz="2400">
                <a:latin typeface="Times New Roman" pitchFamily="18" charset="0"/>
              </a:endParaRPr>
            </a:p>
          </p:txBody>
        </p:sp>
        <p:sp>
          <p:nvSpPr>
            <p:cNvPr id="285720" name="Text Box 24"/>
            <p:cNvSpPr txBox="1">
              <a:spLocks noChangeArrowheads="1"/>
            </p:cNvSpPr>
            <p:nvPr/>
          </p:nvSpPr>
          <p:spPr bwMode="auto">
            <a:xfrm>
              <a:off x="680" y="1776"/>
              <a:ext cx="14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F : {7} {11} </a:t>
              </a:r>
              <a:endParaRPr kumimoji="1" lang="en-US" altLang="zh-CN" sz="2400">
                <a:latin typeface="Times New Roman" pitchFamily="18" charset="0"/>
              </a:endParaRPr>
            </a:p>
          </p:txBody>
        </p:sp>
        <p:sp>
          <p:nvSpPr>
            <p:cNvPr id="285721" name="Line 25"/>
            <p:cNvSpPr>
              <a:spLocks noChangeShapeType="1"/>
            </p:cNvSpPr>
            <p:nvPr/>
          </p:nvSpPr>
          <p:spPr bwMode="auto">
            <a:xfrm>
              <a:off x="1824" y="2976"/>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22" name="Line 26"/>
            <p:cNvSpPr>
              <a:spLocks noChangeShapeType="1"/>
            </p:cNvSpPr>
            <p:nvPr/>
          </p:nvSpPr>
          <p:spPr bwMode="auto">
            <a:xfrm flipH="1">
              <a:off x="1584" y="2919"/>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23" name="Rectangle 27"/>
            <p:cNvSpPr>
              <a:spLocks noChangeArrowheads="1"/>
            </p:cNvSpPr>
            <p:nvPr/>
          </p:nvSpPr>
          <p:spPr bwMode="auto">
            <a:xfrm>
              <a:off x="768" y="2688"/>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24" name="Rectangle 28"/>
            <p:cNvSpPr>
              <a:spLocks noChangeArrowheads="1"/>
            </p:cNvSpPr>
            <p:nvPr/>
          </p:nvSpPr>
          <p:spPr bwMode="auto">
            <a:xfrm>
              <a:off x="1200" y="2688"/>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25" name="Rectangle 29"/>
            <p:cNvSpPr>
              <a:spLocks noChangeArrowheads="1"/>
            </p:cNvSpPr>
            <p:nvPr/>
          </p:nvSpPr>
          <p:spPr bwMode="auto">
            <a:xfrm>
              <a:off x="1440" y="3159"/>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26" name="Rectangle 30"/>
            <p:cNvSpPr>
              <a:spLocks noChangeArrowheads="1"/>
            </p:cNvSpPr>
            <p:nvPr/>
          </p:nvSpPr>
          <p:spPr bwMode="auto">
            <a:xfrm>
              <a:off x="1824" y="3159"/>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27" name="Oval 31"/>
            <p:cNvSpPr>
              <a:spLocks noChangeArrowheads="1"/>
            </p:cNvSpPr>
            <p:nvPr/>
          </p:nvSpPr>
          <p:spPr bwMode="auto">
            <a:xfrm>
              <a:off x="1632" y="2679"/>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5728" name="Oval 32"/>
            <p:cNvSpPr>
              <a:spLocks noChangeArrowheads="1"/>
            </p:cNvSpPr>
            <p:nvPr/>
          </p:nvSpPr>
          <p:spPr bwMode="auto">
            <a:xfrm>
              <a:off x="1392" y="225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5729" name="Text Box 33"/>
            <p:cNvSpPr txBox="1">
              <a:spLocks noChangeArrowheads="1"/>
            </p:cNvSpPr>
            <p:nvPr/>
          </p:nvSpPr>
          <p:spPr bwMode="auto">
            <a:xfrm>
              <a:off x="3372" y="681"/>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285730" name="Text Box 34"/>
            <p:cNvSpPr txBox="1">
              <a:spLocks noChangeArrowheads="1"/>
            </p:cNvSpPr>
            <p:nvPr/>
          </p:nvSpPr>
          <p:spPr bwMode="auto">
            <a:xfrm>
              <a:off x="3756" y="67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285731" name="Text Box 35"/>
            <p:cNvSpPr txBox="1">
              <a:spLocks noChangeArrowheads="1"/>
            </p:cNvSpPr>
            <p:nvPr/>
          </p:nvSpPr>
          <p:spPr bwMode="auto">
            <a:xfrm>
              <a:off x="4032" y="111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285732" name="Text Box 36"/>
            <p:cNvSpPr txBox="1">
              <a:spLocks noChangeArrowheads="1"/>
            </p:cNvSpPr>
            <p:nvPr/>
          </p:nvSpPr>
          <p:spPr bwMode="auto">
            <a:xfrm>
              <a:off x="4476" y="111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285733" name="Text Box 37"/>
            <p:cNvSpPr txBox="1">
              <a:spLocks noChangeArrowheads="1"/>
            </p:cNvSpPr>
            <p:nvPr/>
          </p:nvSpPr>
          <p:spPr bwMode="auto">
            <a:xfrm>
              <a:off x="780" y="263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285734" name="Text Box 38"/>
            <p:cNvSpPr txBox="1">
              <a:spLocks noChangeArrowheads="1"/>
            </p:cNvSpPr>
            <p:nvPr/>
          </p:nvSpPr>
          <p:spPr bwMode="auto">
            <a:xfrm>
              <a:off x="1212" y="263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285735" name="Text Box 39"/>
            <p:cNvSpPr txBox="1">
              <a:spLocks noChangeArrowheads="1"/>
            </p:cNvSpPr>
            <p:nvPr/>
          </p:nvSpPr>
          <p:spPr bwMode="auto">
            <a:xfrm>
              <a:off x="1440" y="312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285736" name="Text Box 40"/>
            <p:cNvSpPr txBox="1">
              <a:spLocks noChangeArrowheads="1"/>
            </p:cNvSpPr>
            <p:nvPr/>
          </p:nvSpPr>
          <p:spPr bwMode="auto">
            <a:xfrm>
              <a:off x="1836" y="312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285737" name="Text Box 41"/>
            <p:cNvSpPr txBox="1">
              <a:spLocks noChangeArrowheads="1"/>
            </p:cNvSpPr>
            <p:nvPr/>
          </p:nvSpPr>
          <p:spPr bwMode="auto">
            <a:xfrm>
              <a:off x="4232" y="64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accent2"/>
                  </a:solidFill>
                  <a:latin typeface="Times New Roman" pitchFamily="18" charset="0"/>
                </a:rPr>
                <a:t>6</a:t>
              </a:r>
              <a:endParaRPr kumimoji="1" lang="en-US" altLang="zh-CN" sz="2400">
                <a:latin typeface="Times New Roman" pitchFamily="18" charset="0"/>
              </a:endParaRPr>
            </a:p>
          </p:txBody>
        </p:sp>
        <p:sp>
          <p:nvSpPr>
            <p:cNvPr id="285738" name="Text Box 42"/>
            <p:cNvSpPr txBox="1">
              <a:spLocks noChangeArrowheads="1"/>
            </p:cNvSpPr>
            <p:nvPr/>
          </p:nvSpPr>
          <p:spPr bwMode="auto">
            <a:xfrm>
              <a:off x="1584" y="2649"/>
              <a:ext cx="3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latin typeface="Times New Roman" pitchFamily="18" charset="0"/>
                </a:rPr>
                <a:t>6</a:t>
              </a:r>
              <a:endParaRPr kumimoji="1" lang="en-US" altLang="zh-CN" sz="2400">
                <a:latin typeface="Times New Roman" pitchFamily="18" charset="0"/>
              </a:endParaRPr>
            </a:p>
          </p:txBody>
        </p:sp>
        <p:sp>
          <p:nvSpPr>
            <p:cNvPr id="285739" name="Text Box 43"/>
            <p:cNvSpPr txBox="1">
              <a:spLocks noChangeArrowheads="1"/>
            </p:cNvSpPr>
            <p:nvPr/>
          </p:nvSpPr>
          <p:spPr bwMode="auto">
            <a:xfrm>
              <a:off x="1344" y="2217"/>
              <a:ext cx="3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latin typeface="Times New Roman" pitchFamily="18" charset="0"/>
                </a:rPr>
                <a:t>11</a:t>
              </a:r>
              <a:endParaRPr kumimoji="1" lang="en-US" altLang="zh-CN" sz="2400">
                <a:latin typeface="Times New Roman" pitchFamily="18" charset="0"/>
              </a:endParaRPr>
            </a:p>
          </p:txBody>
        </p:sp>
        <p:sp>
          <p:nvSpPr>
            <p:cNvPr id="285740" name="Text Box 44"/>
            <p:cNvSpPr txBox="1">
              <a:spLocks noChangeArrowheads="1"/>
            </p:cNvSpPr>
            <p:nvPr/>
          </p:nvSpPr>
          <p:spPr bwMode="auto">
            <a:xfrm>
              <a:off x="816" y="3379"/>
              <a:ext cx="126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latin typeface="Times New Roman" pitchFamily="18" charset="0"/>
                  <a:ea typeface="隶书" pitchFamily="49" charset="-122"/>
                </a:rPr>
                <a:t>合并</a:t>
              </a:r>
              <a:r>
                <a:rPr kumimoji="1" lang="en-US" altLang="zh-CN" sz="2800" b="1">
                  <a:solidFill>
                    <a:schemeClr val="tx2"/>
                  </a:solidFill>
                  <a:latin typeface="Times New Roman" pitchFamily="18" charset="0"/>
                </a:rPr>
                <a:t>{5} {6}</a:t>
              </a:r>
              <a:endParaRPr kumimoji="1" lang="en-US" altLang="zh-CN" sz="2400">
                <a:latin typeface="Times New Roman" pitchFamily="18" charset="0"/>
              </a:endParaRPr>
            </a:p>
          </p:txBody>
        </p:sp>
        <p:sp>
          <p:nvSpPr>
            <p:cNvPr id="285741" name="Text Box 45"/>
            <p:cNvSpPr txBox="1">
              <a:spLocks noChangeArrowheads="1"/>
            </p:cNvSpPr>
            <p:nvPr/>
          </p:nvSpPr>
          <p:spPr bwMode="auto">
            <a:xfrm>
              <a:off x="3547" y="1776"/>
              <a:ext cx="100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F : {18} </a:t>
              </a:r>
              <a:endParaRPr kumimoji="1" lang="en-US" altLang="zh-CN" sz="2400">
                <a:latin typeface="Times New Roman" pitchFamily="18" charset="0"/>
              </a:endParaRPr>
            </a:p>
          </p:txBody>
        </p:sp>
        <p:sp>
          <p:nvSpPr>
            <p:cNvPr id="285742" name="Line 46"/>
            <p:cNvSpPr>
              <a:spLocks noChangeShapeType="1"/>
            </p:cNvSpPr>
            <p:nvPr/>
          </p:nvSpPr>
          <p:spPr bwMode="auto">
            <a:xfrm flipH="1">
              <a:off x="3792" y="2496"/>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43" name="Line 47"/>
            <p:cNvSpPr>
              <a:spLocks noChangeShapeType="1"/>
            </p:cNvSpPr>
            <p:nvPr/>
          </p:nvSpPr>
          <p:spPr bwMode="auto">
            <a:xfrm>
              <a:off x="4032" y="2448"/>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44" name="Line 48"/>
            <p:cNvSpPr>
              <a:spLocks noChangeShapeType="1"/>
            </p:cNvSpPr>
            <p:nvPr/>
          </p:nvSpPr>
          <p:spPr bwMode="auto">
            <a:xfrm>
              <a:off x="4272" y="2928"/>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45" name="Line 49"/>
            <p:cNvSpPr>
              <a:spLocks noChangeShapeType="1"/>
            </p:cNvSpPr>
            <p:nvPr/>
          </p:nvSpPr>
          <p:spPr bwMode="auto">
            <a:xfrm flipH="1">
              <a:off x="4032" y="2919"/>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46" name="Rectangle 50"/>
            <p:cNvSpPr>
              <a:spLocks noChangeArrowheads="1"/>
            </p:cNvSpPr>
            <p:nvPr/>
          </p:nvSpPr>
          <p:spPr bwMode="auto">
            <a:xfrm>
              <a:off x="3648" y="2688"/>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47" name="Rectangle 51"/>
            <p:cNvSpPr>
              <a:spLocks noChangeArrowheads="1"/>
            </p:cNvSpPr>
            <p:nvPr/>
          </p:nvSpPr>
          <p:spPr bwMode="auto">
            <a:xfrm>
              <a:off x="3888" y="3159"/>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48" name="Oval 52"/>
            <p:cNvSpPr>
              <a:spLocks noChangeArrowheads="1"/>
            </p:cNvSpPr>
            <p:nvPr/>
          </p:nvSpPr>
          <p:spPr bwMode="auto">
            <a:xfrm>
              <a:off x="4080" y="2679"/>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5749" name="Oval 53"/>
            <p:cNvSpPr>
              <a:spLocks noChangeArrowheads="1"/>
            </p:cNvSpPr>
            <p:nvPr/>
          </p:nvSpPr>
          <p:spPr bwMode="auto">
            <a:xfrm>
              <a:off x="3840" y="225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5750" name="Text Box 54"/>
            <p:cNvSpPr txBox="1">
              <a:spLocks noChangeArrowheads="1"/>
            </p:cNvSpPr>
            <p:nvPr/>
          </p:nvSpPr>
          <p:spPr bwMode="auto">
            <a:xfrm>
              <a:off x="3888" y="312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285751" name="Text Box 55"/>
            <p:cNvSpPr txBox="1">
              <a:spLocks noChangeArrowheads="1"/>
            </p:cNvSpPr>
            <p:nvPr/>
          </p:nvSpPr>
          <p:spPr bwMode="auto">
            <a:xfrm>
              <a:off x="2628" y="3379"/>
              <a:ext cx="126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latin typeface="Times New Roman" pitchFamily="18" charset="0"/>
                  <a:ea typeface="隶书" pitchFamily="49" charset="-122"/>
                </a:rPr>
                <a:t>合并</a:t>
              </a:r>
              <a:r>
                <a:rPr kumimoji="1" lang="en-US" altLang="zh-CN" sz="2800" b="1">
                  <a:solidFill>
                    <a:schemeClr val="tx2"/>
                  </a:solidFill>
                  <a:latin typeface="Times New Roman" pitchFamily="18" charset="0"/>
                </a:rPr>
                <a:t>{5} {6}</a:t>
              </a:r>
              <a:endParaRPr kumimoji="1" lang="en-US" altLang="zh-CN" sz="2400">
                <a:latin typeface="Times New Roman" pitchFamily="18" charset="0"/>
              </a:endParaRPr>
            </a:p>
          </p:txBody>
        </p:sp>
        <p:sp>
          <p:nvSpPr>
            <p:cNvPr id="285752" name="Line 56"/>
            <p:cNvSpPr>
              <a:spLocks noChangeShapeType="1"/>
            </p:cNvSpPr>
            <p:nvPr/>
          </p:nvSpPr>
          <p:spPr bwMode="auto">
            <a:xfrm>
              <a:off x="4500" y="3360"/>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53" name="Line 57"/>
            <p:cNvSpPr>
              <a:spLocks noChangeShapeType="1"/>
            </p:cNvSpPr>
            <p:nvPr/>
          </p:nvSpPr>
          <p:spPr bwMode="auto">
            <a:xfrm flipH="1">
              <a:off x="4260" y="3360"/>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54" name="Rectangle 58"/>
            <p:cNvSpPr>
              <a:spLocks noChangeArrowheads="1"/>
            </p:cNvSpPr>
            <p:nvPr/>
          </p:nvSpPr>
          <p:spPr bwMode="auto">
            <a:xfrm>
              <a:off x="4116" y="360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55" name="Rectangle 59"/>
            <p:cNvSpPr>
              <a:spLocks noChangeArrowheads="1"/>
            </p:cNvSpPr>
            <p:nvPr/>
          </p:nvSpPr>
          <p:spPr bwMode="auto">
            <a:xfrm>
              <a:off x="4560" y="360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56" name="Oval 60"/>
            <p:cNvSpPr>
              <a:spLocks noChangeArrowheads="1"/>
            </p:cNvSpPr>
            <p:nvPr/>
          </p:nvSpPr>
          <p:spPr bwMode="auto">
            <a:xfrm>
              <a:off x="4308" y="3120"/>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5757" name="Text Box 61"/>
            <p:cNvSpPr txBox="1">
              <a:spLocks noChangeArrowheads="1"/>
            </p:cNvSpPr>
            <p:nvPr/>
          </p:nvSpPr>
          <p:spPr bwMode="auto">
            <a:xfrm>
              <a:off x="4116" y="3561"/>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285758" name="Text Box 62"/>
            <p:cNvSpPr txBox="1">
              <a:spLocks noChangeArrowheads="1"/>
            </p:cNvSpPr>
            <p:nvPr/>
          </p:nvSpPr>
          <p:spPr bwMode="auto">
            <a:xfrm>
              <a:off x="3648" y="264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285759" name="Text Box 63"/>
            <p:cNvSpPr txBox="1">
              <a:spLocks noChangeArrowheads="1"/>
            </p:cNvSpPr>
            <p:nvPr/>
          </p:nvSpPr>
          <p:spPr bwMode="auto">
            <a:xfrm>
              <a:off x="4572" y="3561"/>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285760" name="Text Box 64"/>
            <p:cNvSpPr txBox="1">
              <a:spLocks noChangeArrowheads="1"/>
            </p:cNvSpPr>
            <p:nvPr/>
          </p:nvSpPr>
          <p:spPr bwMode="auto">
            <a:xfrm>
              <a:off x="4276" y="3081"/>
              <a:ext cx="3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latin typeface="Times New Roman" pitchFamily="18" charset="0"/>
                </a:rPr>
                <a:t>6</a:t>
              </a:r>
              <a:endParaRPr kumimoji="1" lang="en-US" altLang="zh-CN" sz="2400">
                <a:latin typeface="Times New Roman" pitchFamily="18" charset="0"/>
              </a:endParaRPr>
            </a:p>
          </p:txBody>
        </p:sp>
        <p:sp>
          <p:nvSpPr>
            <p:cNvPr id="285761" name="Text Box 65"/>
            <p:cNvSpPr txBox="1">
              <a:spLocks noChangeArrowheads="1"/>
            </p:cNvSpPr>
            <p:nvPr/>
          </p:nvSpPr>
          <p:spPr bwMode="auto">
            <a:xfrm>
              <a:off x="4036" y="2649"/>
              <a:ext cx="3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latin typeface="Times New Roman" pitchFamily="18" charset="0"/>
                </a:rPr>
                <a:t>11</a:t>
              </a:r>
              <a:endParaRPr kumimoji="1" lang="en-US" altLang="zh-CN" sz="2400">
                <a:latin typeface="Times New Roman" pitchFamily="18" charset="0"/>
              </a:endParaRPr>
            </a:p>
          </p:txBody>
        </p:sp>
        <p:sp>
          <p:nvSpPr>
            <p:cNvPr id="285762" name="Text Box 66"/>
            <p:cNvSpPr txBox="1">
              <a:spLocks noChangeArrowheads="1"/>
            </p:cNvSpPr>
            <p:nvPr/>
          </p:nvSpPr>
          <p:spPr bwMode="auto">
            <a:xfrm>
              <a:off x="3792" y="2217"/>
              <a:ext cx="3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latin typeface="Times New Roman" pitchFamily="18" charset="0"/>
                </a:rPr>
                <a:t>18</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type="title"/>
          </p:nvPr>
        </p:nvSpPr>
        <p:spPr>
          <a:xfrm>
            <a:off x="457200" y="457200"/>
            <a:ext cx="8229600" cy="884238"/>
          </a:xfrm>
        </p:spPr>
        <p:txBody>
          <a:bodyPr/>
          <a:lstStyle/>
          <a:p>
            <a:pPr algn="ctr"/>
            <a:r>
              <a:rPr lang="en-US" altLang="zh-CN" sz="4000" b="1">
                <a:solidFill>
                  <a:schemeClr val="tx2"/>
                </a:solidFill>
                <a:latin typeface="华文新魏" pitchFamily="2" charset="-122"/>
                <a:ea typeface="华文新魏" pitchFamily="2" charset="-122"/>
              </a:rPr>
              <a:t>Huffman</a:t>
            </a:r>
            <a:r>
              <a:rPr lang="zh-CN" altLang="en-US" sz="4000" b="1">
                <a:solidFill>
                  <a:schemeClr val="tx2"/>
                </a:solidFill>
                <a:latin typeface="华文新魏" pitchFamily="2" charset="-122"/>
                <a:ea typeface="华文新魏" pitchFamily="2" charset="-122"/>
              </a:rPr>
              <a:t>树的类定义</a:t>
            </a:r>
          </a:p>
        </p:txBody>
      </p:sp>
      <p:sp>
        <p:nvSpPr>
          <p:cNvPr id="286724" name="Rectangle 4"/>
          <p:cNvSpPr>
            <a:spLocks noGrp="1" noChangeArrowheads="1"/>
          </p:cNvSpPr>
          <p:nvPr>
            <p:ph idx="1"/>
          </p:nvPr>
        </p:nvSpPr>
        <p:spPr>
          <a:xfrm>
            <a:off x="663575" y="1304925"/>
            <a:ext cx="8229600" cy="5040313"/>
          </a:xfrm>
        </p:spPr>
        <p:txBody>
          <a:bodyPr/>
          <a:lstStyle/>
          <a:p>
            <a:pPr>
              <a:lnSpc>
                <a:spcPct val="105000"/>
              </a:lnSpc>
              <a:spcBef>
                <a:spcPct val="5000"/>
              </a:spcBef>
              <a:buFont typeface="Wingdings" pitchFamily="2" charset="2"/>
              <a:buNone/>
            </a:pPr>
            <a:r>
              <a:rPr lang="en-US" altLang="zh-CN" sz="2800" b="1">
                <a:latin typeface="Times New Roman" pitchFamily="18" charset="0"/>
                <a:ea typeface="隶书" pitchFamily="49" charset="-122"/>
              </a:rPr>
              <a:t>#include </a:t>
            </a:r>
            <a:r>
              <a:rPr lang="en-US" altLang="zh-CN" sz="2800">
                <a:latin typeface="Times New Roman" pitchFamily="18" charset="0"/>
                <a:ea typeface="隶书" pitchFamily="49" charset="-122"/>
              </a:rPr>
              <a:t>"heap.h"</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const  int </a:t>
            </a:r>
            <a:r>
              <a:rPr lang="en-US" altLang="zh-CN" sz="2800">
                <a:latin typeface="Times New Roman" pitchFamily="18" charset="0"/>
                <a:ea typeface="隶书" pitchFamily="49" charset="-122"/>
              </a:rPr>
              <a:t>DefaultSize = 20</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缺省权值集合大小</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template &lt;class</a:t>
            </a:r>
            <a:r>
              <a:rPr lang="en-US" altLang="zh-CN" sz="2800">
                <a:latin typeface="Times New Roman" pitchFamily="18" charset="0"/>
                <a:ea typeface="隶书" pitchFamily="49" charset="-122"/>
              </a:rPr>
              <a:t> T</a:t>
            </a:r>
            <a:r>
              <a:rPr lang="en-US" altLang="zh-CN" sz="2800" b="1">
                <a:latin typeface="Times New Roman" pitchFamily="18" charset="0"/>
                <a:ea typeface="隶书" pitchFamily="49" charset="-122"/>
              </a:rPr>
              <a:t>, class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struct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树结点的类定义</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E data</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结点数据</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parent</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左、右子女和父结点指针</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HuffmanNode ()</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Parent(NULL)</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leftChild(NULL)</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rightChild(NULL) </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构造函数</a:t>
            </a:r>
            <a:r>
              <a:rPr lang="zh-CN" altLang="en-US" sz="2800" b="1">
                <a:latin typeface="Times New Roman" pitchFamily="18" charset="0"/>
                <a:ea typeface="隶书" pitchFamily="49" charset="-122"/>
              </a:rPr>
              <a:t>	</a:t>
            </a:r>
          </a:p>
        </p:txBody>
      </p:sp>
      <p:sp>
        <p:nvSpPr>
          <p:cNvPr id="5" name="灯片编号占位符 4"/>
          <p:cNvSpPr>
            <a:spLocks noGrp="1"/>
          </p:cNvSpPr>
          <p:nvPr>
            <p:ph type="sldNum" sz="quarter" idx="12"/>
          </p:nvPr>
        </p:nvSpPr>
        <p:spPr/>
        <p:txBody>
          <a:bodyPr/>
          <a:lstStyle/>
          <a:p>
            <a:fld id="{5985C095-EDA5-43B8-8180-277FE9C8E075}" type="slidenum">
              <a:rPr lang="en-US" altLang="zh-CN"/>
              <a:pPr/>
              <a:t>147</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7" name="Rectangle 3"/>
          <p:cNvSpPr>
            <a:spLocks noGrp="1" noChangeArrowheads="1"/>
          </p:cNvSpPr>
          <p:nvPr>
            <p:ph idx="1"/>
          </p:nvPr>
        </p:nvSpPr>
        <p:spPr>
          <a:xfrm>
            <a:off x="611188" y="765175"/>
            <a:ext cx="8229600" cy="5400675"/>
          </a:xfrm>
        </p:spPr>
        <p:txBody>
          <a:bodyPr>
            <a:normAutofit lnSpcReduction="10000"/>
          </a:bodyPr>
          <a:lstStyle/>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 (E elem</a:t>
            </a:r>
            <a:r>
              <a:rPr lang="en-US" altLang="zh-CN" sz="2800" b="1">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构造函数</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pr = NULL</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left = NULL</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right = NULL</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data (elem)</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parent (pr)</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leftChild (left)</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rightChild (right)</a:t>
            </a:r>
            <a:r>
              <a:rPr lang="en-US" altLang="zh-CN" sz="2800" b="1">
                <a:latin typeface="Times New Roman" pitchFamily="18" charset="0"/>
                <a:ea typeface="隶书" pitchFamily="49" charset="-122"/>
              </a:rPr>
              <a:t> { }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endParaRPr lang="en-US" altLang="zh-CN" sz="2400" b="1">
              <a:latin typeface="Times New Roman" pitchFamily="18" charset="0"/>
              <a:ea typeface="隶书" pitchFamily="49" charset="-122"/>
            </a:endParaRPr>
          </a:p>
          <a:p>
            <a:pPr>
              <a:lnSpc>
                <a:spcPct val="105000"/>
              </a:lnSpc>
              <a:spcBef>
                <a:spcPct val="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 class</a:t>
            </a:r>
            <a:r>
              <a:rPr lang="en-US" altLang="zh-CN" sz="2800">
                <a:latin typeface="Times New Roman" pitchFamily="18" charset="0"/>
                <a:ea typeface="隶书" pitchFamily="49" charset="-122"/>
              </a:rPr>
              <a:t> E</a:t>
            </a:r>
            <a:r>
              <a:rPr lang="en-US" altLang="zh-CN" sz="2800" b="1">
                <a:latin typeface="Times New Roman" pitchFamily="18" charset="0"/>
                <a:ea typeface="隶书" pitchFamily="49" charset="-122"/>
              </a:rPr>
              <a:t>&gt;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class </a:t>
            </a:r>
            <a:r>
              <a:rPr lang="en-US" altLang="zh-CN" sz="2800">
                <a:latin typeface="Times New Roman" pitchFamily="18" charset="0"/>
                <a:ea typeface="隶书" pitchFamily="49" charset="-122"/>
              </a:rPr>
              <a:t>HuffmanTree</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//Huffman</a:t>
            </a:r>
            <a:r>
              <a:rPr lang="zh-CN" altLang="en-US" sz="2800">
                <a:solidFill>
                  <a:schemeClr val="tx2"/>
                </a:solidFill>
                <a:latin typeface="Times New Roman" pitchFamily="18" charset="0"/>
                <a:ea typeface="隶书" pitchFamily="49" charset="-122"/>
              </a:rPr>
              <a:t>树类定义</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public:</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HuffmanTree (E w[]</a:t>
            </a: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n)</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构造函数</a:t>
            </a:r>
            <a:endParaRPr lang="zh-CN" altLang="en-US" sz="2800" b="1">
              <a:latin typeface="Times New Roman" pitchFamily="18" charset="0"/>
              <a:ea typeface="隶书" pitchFamily="49" charset="-122"/>
            </a:endParaRPr>
          </a:p>
        </p:txBody>
      </p:sp>
      <p:sp>
        <p:nvSpPr>
          <p:cNvPr id="4" name="灯片编号占位符 4"/>
          <p:cNvSpPr>
            <a:spLocks noGrp="1"/>
          </p:cNvSpPr>
          <p:nvPr>
            <p:ph type="sldNum" sz="quarter" idx="12"/>
          </p:nvPr>
        </p:nvSpPr>
        <p:spPr/>
        <p:txBody>
          <a:bodyPr/>
          <a:lstStyle/>
          <a:p>
            <a:fld id="{01D50B27-08C6-4ABA-B0E4-70DA81C0C98B}" type="slidenum">
              <a:rPr lang="en-US" altLang="zh-CN"/>
              <a:pPr/>
              <a:t>148</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idx="1"/>
          </p:nvPr>
        </p:nvSpPr>
        <p:spPr>
          <a:xfrm>
            <a:off x="611188" y="765175"/>
            <a:ext cx="8229600" cy="5400675"/>
          </a:xfrm>
        </p:spPr>
        <p:txBody>
          <a:bodyPr/>
          <a:lstStyle/>
          <a:p>
            <a:pPr>
              <a:lnSpc>
                <a:spcPct val="105000"/>
              </a:lnSpc>
              <a:spcBef>
                <a:spcPct val="0"/>
              </a:spcBef>
              <a:buFont typeface="Wingdings" pitchFamily="2" charset="2"/>
              <a:buNone/>
            </a:pPr>
            <a:r>
              <a:rPr lang="en-US" altLang="zh-CN" sz="2800" b="1">
                <a:latin typeface="Times New Roman" pitchFamily="18" charset="0"/>
              </a:rPr>
              <a:t>     </a:t>
            </a:r>
            <a:r>
              <a:rPr lang="zh-CN" altLang="en-US" sz="2800" b="1">
                <a:latin typeface="Times New Roman" pitchFamily="18" charset="0"/>
              </a:rPr>
              <a:t>～</a:t>
            </a:r>
            <a:r>
              <a:rPr lang="en-US" altLang="zh-CN" sz="2800">
                <a:latin typeface="Times New Roman" pitchFamily="18" charset="0"/>
                <a:ea typeface="隶书" pitchFamily="49" charset="-122"/>
              </a:rPr>
              <a:t>HuffmanTree()</a:t>
            </a:r>
            <a:r>
              <a:rPr lang="en-US" altLang="zh-CN" sz="2800" b="1">
                <a:latin typeface="Times New Roman" pitchFamily="18" charset="0"/>
                <a:ea typeface="隶书" pitchFamily="49" charset="-122"/>
              </a:rPr>
              <a:t> { delete </a:t>
            </a:r>
            <a:r>
              <a:rPr lang="en-US" altLang="zh-CN" sz="2800">
                <a:latin typeface="Times New Roman" pitchFamily="18" charset="0"/>
                <a:ea typeface="隶书" pitchFamily="49" charset="-122"/>
              </a:rPr>
              <a:t>Tree(root)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析构函数</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protected:</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root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树的根</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deleteTree (HuffmanNode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删除以 </a:t>
            </a:r>
            <a:r>
              <a:rPr lang="en-US" altLang="zh-CN" sz="2800">
                <a:solidFill>
                  <a:schemeClr val="tx2"/>
                </a:solidFill>
                <a:latin typeface="Times New Roman" pitchFamily="18" charset="0"/>
                <a:ea typeface="隶书" pitchFamily="49" charset="-122"/>
              </a:rPr>
              <a:t>t </a:t>
            </a:r>
            <a:r>
              <a:rPr lang="zh-CN" altLang="en-US" sz="2800">
                <a:solidFill>
                  <a:schemeClr val="tx2"/>
                </a:solidFill>
                <a:latin typeface="Times New Roman" pitchFamily="18" charset="0"/>
                <a:ea typeface="隶书" pitchFamily="49" charset="-122"/>
              </a:rPr>
              <a:t>为根的子树</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mergeTree (HuffmanNode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&gt;&amp;</a:t>
            </a:r>
            <a:r>
              <a:rPr lang="en-US" altLang="zh-CN" sz="2800">
                <a:latin typeface="Times New Roman" pitchFamily="18" charset="0"/>
                <a:ea typeface="隶书" pitchFamily="49" charset="-122"/>
              </a:rPr>
              <a:t> ht1</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&gt;&amp; </a:t>
            </a:r>
            <a:r>
              <a:rPr lang="en-US" altLang="zh-CN" sz="2800">
                <a:latin typeface="Times New Roman" pitchFamily="18" charset="0"/>
                <a:ea typeface="隶书" pitchFamily="49" charset="-122"/>
              </a:rPr>
              <a:t>ht2</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*&amp; </a:t>
            </a:r>
            <a:r>
              <a:rPr lang="en-US" altLang="zh-CN" sz="2800">
                <a:latin typeface="Times New Roman" pitchFamily="18" charset="0"/>
                <a:ea typeface="隶书" pitchFamily="49" charset="-122"/>
              </a:rPr>
              <a:t>parent)</a:t>
            </a:r>
            <a:r>
              <a:rPr lang="zh-CN" altLang="en-US"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a:t>
            </a:r>
          </a:p>
        </p:txBody>
      </p:sp>
      <p:sp>
        <p:nvSpPr>
          <p:cNvPr id="4" name="灯片编号占位符 4"/>
          <p:cNvSpPr>
            <a:spLocks noGrp="1"/>
          </p:cNvSpPr>
          <p:nvPr>
            <p:ph type="sldNum" sz="quarter" idx="12"/>
          </p:nvPr>
        </p:nvSpPr>
        <p:spPr/>
        <p:txBody>
          <a:bodyPr/>
          <a:lstStyle/>
          <a:p>
            <a:fld id="{F7DBB83E-F0B3-4709-9C03-24A4739FB6FD}" type="slidenum">
              <a:rPr lang="en-US" altLang="zh-CN"/>
              <a:pPr/>
              <a:t>149</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idx="1"/>
          </p:nvPr>
        </p:nvSpPr>
        <p:spPr>
          <a:xfrm>
            <a:off x="503238" y="765175"/>
            <a:ext cx="8389937" cy="5580063"/>
          </a:xfrm>
        </p:spPr>
        <p:txBody>
          <a:bodyPr/>
          <a:lstStyle/>
          <a:p>
            <a:pPr>
              <a:spcBef>
                <a:spcPct val="10000"/>
              </a:spcBef>
              <a:buFont typeface="Wingdings" pitchFamily="2" charset="2"/>
              <a:buNone/>
            </a:pPr>
            <a:r>
              <a:rPr lang="en-US" altLang="zh-CN" sz="30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IsEmpty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判二叉树空否？</a:t>
            </a:r>
            <a:r>
              <a:rPr lang="zh-CN" altLang="en-US" sz="2800" b="1">
                <a:latin typeface="Times New Roman" pitchFamily="18" charset="0"/>
                <a:ea typeface="隶书" pitchFamily="49" charset="-122"/>
              </a:rPr>
              <a:t> </a:t>
            </a:r>
          </a:p>
          <a:p>
            <a:pPr>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Parent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t>
            </a:r>
          </a:p>
          <a:p>
            <a:pPr>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求结点 </a:t>
            </a:r>
            <a:r>
              <a:rPr lang="en-US" altLang="zh-CN" sz="2800">
                <a:solidFill>
                  <a:schemeClr val="tx2"/>
                </a:solidFill>
                <a:latin typeface="Times New Roman" pitchFamily="18" charset="0"/>
                <a:ea typeface="隶书" pitchFamily="49" charset="-122"/>
              </a:rPr>
              <a:t>t </a:t>
            </a:r>
            <a:r>
              <a:rPr lang="zh-CN" altLang="en-US" sz="2800">
                <a:solidFill>
                  <a:schemeClr val="tx2"/>
                </a:solidFill>
                <a:latin typeface="Times New Roman" pitchFamily="18" charset="0"/>
                <a:ea typeface="隶书" pitchFamily="49" charset="-122"/>
              </a:rPr>
              <a:t>的双亲</a:t>
            </a:r>
          </a:p>
          <a:p>
            <a:pPr>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t>
            </a:r>
          </a:p>
          <a:p>
            <a:pPr>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求结点 </a:t>
            </a:r>
            <a:r>
              <a:rPr lang="en-US" altLang="zh-CN" sz="2800">
                <a:solidFill>
                  <a:schemeClr val="tx2"/>
                </a:solidFill>
                <a:latin typeface="Times New Roman" pitchFamily="18" charset="0"/>
                <a:ea typeface="隶书" pitchFamily="49" charset="-122"/>
              </a:rPr>
              <a:t>t </a:t>
            </a:r>
            <a:r>
              <a:rPr lang="zh-CN" altLang="en-US" sz="2800">
                <a:solidFill>
                  <a:schemeClr val="tx2"/>
                </a:solidFill>
                <a:latin typeface="Times New Roman" pitchFamily="18" charset="0"/>
                <a:ea typeface="隶书" pitchFamily="49" charset="-122"/>
              </a:rPr>
              <a:t>的左子女</a:t>
            </a:r>
          </a:p>
          <a:p>
            <a:pPr>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RightChild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t>
            </a:r>
          </a:p>
          <a:p>
            <a:pPr>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求结点 </a:t>
            </a:r>
            <a:r>
              <a:rPr lang="en-US" altLang="zh-CN" sz="2800">
                <a:solidFill>
                  <a:schemeClr val="tx2"/>
                </a:solidFill>
                <a:latin typeface="Times New Roman" pitchFamily="18" charset="0"/>
                <a:ea typeface="隶书" pitchFamily="49" charset="-122"/>
              </a:rPr>
              <a:t>t </a:t>
            </a:r>
            <a:r>
              <a:rPr lang="zh-CN" altLang="en-US" sz="2800">
                <a:solidFill>
                  <a:schemeClr val="tx2"/>
                </a:solidFill>
                <a:latin typeface="Times New Roman" pitchFamily="18" charset="0"/>
                <a:ea typeface="隶书" pitchFamily="49" charset="-122"/>
              </a:rPr>
              <a:t>的右子女</a:t>
            </a:r>
          </a:p>
          <a:p>
            <a:pPr>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Insert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 item)</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在树中插入新元素</a:t>
            </a:r>
            <a:endParaRPr lang="zh-CN" altLang="en-US" sz="2800" b="1">
              <a:latin typeface="Times New Roman" pitchFamily="18" charset="0"/>
              <a:ea typeface="隶书" pitchFamily="49" charset="-122"/>
            </a:endParaRPr>
          </a:p>
          <a:p>
            <a:pPr>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Remove (T item)</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在树中删除元素</a:t>
            </a:r>
            <a:endParaRPr lang="zh-CN" altLang="en-US" sz="2800" b="1">
              <a:latin typeface="Times New Roman" pitchFamily="18" charset="0"/>
              <a:ea typeface="隶书" pitchFamily="49" charset="-122"/>
            </a:endParaRPr>
          </a:p>
          <a:p>
            <a:pPr>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Find (T</a:t>
            </a:r>
            <a:r>
              <a:rPr lang="en-US" altLang="zh-CN" sz="2800" b="1">
                <a:latin typeface="Times New Roman" pitchFamily="18" charset="0"/>
                <a:ea typeface="隶书" pitchFamily="49" charset="-122"/>
              </a:rPr>
              <a:t>&amp; </a:t>
            </a:r>
            <a:r>
              <a:rPr lang="en-US" altLang="zh-CN" sz="2800">
                <a:latin typeface="Times New Roman" pitchFamily="18" charset="0"/>
                <a:ea typeface="隶书" pitchFamily="49" charset="-122"/>
              </a:rPr>
              <a:t>item)</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判断</a:t>
            </a:r>
            <a:r>
              <a:rPr lang="en-US" altLang="zh-CN" sz="2800">
                <a:solidFill>
                  <a:schemeClr val="tx2"/>
                </a:solidFill>
                <a:latin typeface="Times New Roman" pitchFamily="18" charset="0"/>
                <a:ea typeface="隶书" pitchFamily="49" charset="-122"/>
              </a:rPr>
              <a:t>item</a:t>
            </a:r>
            <a:r>
              <a:rPr lang="zh-CN" altLang="en-US" sz="2800">
                <a:solidFill>
                  <a:schemeClr val="tx2"/>
                </a:solidFill>
                <a:latin typeface="Times New Roman" pitchFamily="18" charset="0"/>
                <a:ea typeface="隶书" pitchFamily="49" charset="-122"/>
              </a:rPr>
              <a:t>是否在树中</a:t>
            </a:r>
          </a:p>
          <a:p>
            <a:pPr>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getData (T</a:t>
            </a:r>
            <a:r>
              <a:rPr lang="en-US" altLang="zh-CN" sz="2800" b="1">
                <a:latin typeface="Times New Roman" pitchFamily="18" charset="0"/>
                <a:ea typeface="隶书" pitchFamily="49" charset="-122"/>
              </a:rPr>
              <a:t>&amp; </a:t>
            </a:r>
            <a:r>
              <a:rPr lang="en-US" altLang="zh-CN" sz="2800">
                <a:latin typeface="Times New Roman" pitchFamily="18" charset="0"/>
                <a:ea typeface="隶书" pitchFamily="49" charset="-122"/>
              </a:rPr>
              <a:t>item)</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取得结点数据</a:t>
            </a:r>
            <a:endParaRPr lang="zh-CN" altLang="en-US" sz="2800" b="1">
              <a:latin typeface="Times New Roman" pitchFamily="18" charset="0"/>
              <a:ea typeface="隶书" pitchFamily="49" charset="-122"/>
            </a:endParaRPr>
          </a:p>
        </p:txBody>
      </p:sp>
      <p:sp>
        <p:nvSpPr>
          <p:cNvPr id="4" name="灯片编号占位符 4"/>
          <p:cNvSpPr>
            <a:spLocks noGrp="1"/>
          </p:cNvSpPr>
          <p:nvPr>
            <p:ph type="sldNum" sz="quarter" idx="12"/>
          </p:nvPr>
        </p:nvSpPr>
        <p:spPr/>
        <p:txBody>
          <a:bodyPr/>
          <a:lstStyle/>
          <a:p>
            <a:fld id="{B02E2AAB-6A41-4692-9C56-D5E0D5F799A2}" type="slidenum">
              <a:rPr lang="en-US" altLang="zh-CN"/>
              <a:pPr/>
              <a:t>15</a:t>
            </a:fld>
            <a:endParaRPr lang="en-US" altLang="zh-CN"/>
          </a:p>
        </p:txBody>
      </p:sp>
    </p:spTree>
    <p:extLst>
      <p:ext uri="{BB962C8B-B14F-4D97-AF65-F5344CB8AC3E}">
        <p14:creationId xmlns:p14="http://schemas.microsoft.com/office/powerpoint/2010/main" val="36344018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Rectangle 3"/>
          <p:cNvSpPr>
            <a:spLocks noGrp="1" noChangeArrowheads="1"/>
          </p:cNvSpPr>
          <p:nvPr>
            <p:ph type="title"/>
          </p:nvPr>
        </p:nvSpPr>
        <p:spPr>
          <a:xfrm>
            <a:off x="663575" y="512763"/>
            <a:ext cx="8229600" cy="863600"/>
          </a:xfrm>
        </p:spPr>
        <p:txBody>
          <a:bodyPr/>
          <a:lstStyle/>
          <a:p>
            <a:pPr algn="ctr"/>
            <a:r>
              <a:rPr kumimoji="1" lang="zh-CN" altLang="en-US" sz="4000" b="1">
                <a:solidFill>
                  <a:schemeClr val="tx2"/>
                </a:solidFill>
                <a:latin typeface="华文新魏" pitchFamily="2" charset="-122"/>
                <a:ea typeface="华文新魏" pitchFamily="2" charset="-122"/>
              </a:rPr>
              <a:t>建立</a:t>
            </a:r>
            <a:r>
              <a:rPr kumimoji="1" lang="en-US" altLang="zh-CN" sz="4000" b="1">
                <a:solidFill>
                  <a:schemeClr val="tx2"/>
                </a:solidFill>
                <a:latin typeface="华文新魏" pitchFamily="2" charset="-122"/>
                <a:ea typeface="华文新魏" pitchFamily="2" charset="-122"/>
              </a:rPr>
              <a:t>Huffman</a:t>
            </a:r>
            <a:r>
              <a:rPr kumimoji="1" lang="zh-CN" altLang="en-US" sz="4000" b="1">
                <a:solidFill>
                  <a:schemeClr val="tx2"/>
                </a:solidFill>
                <a:latin typeface="华文新魏" pitchFamily="2" charset="-122"/>
                <a:ea typeface="华文新魏" pitchFamily="2" charset="-122"/>
              </a:rPr>
              <a:t>树的算法</a:t>
            </a:r>
          </a:p>
        </p:txBody>
      </p:sp>
      <p:sp>
        <p:nvSpPr>
          <p:cNvPr id="288772" name="Rectangle 4"/>
          <p:cNvSpPr>
            <a:spLocks noGrp="1" noChangeArrowheads="1"/>
          </p:cNvSpPr>
          <p:nvPr>
            <p:ph idx="1"/>
          </p:nvPr>
        </p:nvSpPr>
        <p:spPr>
          <a:xfrm>
            <a:off x="627063" y="1377950"/>
            <a:ext cx="8229600" cy="5003800"/>
          </a:xfrm>
        </p:spPr>
        <p:txBody>
          <a:bodyPr/>
          <a:lstStyle/>
          <a:p>
            <a:pPr>
              <a:lnSpc>
                <a:spcPct val="105000"/>
              </a:lnSpc>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class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HuffmanTree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HuffmanTree (E w[]</a:t>
            </a: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n)</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给出</a:t>
            </a:r>
            <a:r>
              <a:rPr lang="zh-CN" altLang="en-US" sz="2800" b="1">
                <a:solidFill>
                  <a:schemeClr val="tx2"/>
                </a:solidFill>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n </a:t>
            </a:r>
            <a:r>
              <a:rPr lang="zh-CN" altLang="en-US" sz="2800">
                <a:solidFill>
                  <a:schemeClr val="tx2"/>
                </a:solidFill>
                <a:latin typeface="Times New Roman" pitchFamily="18" charset="0"/>
                <a:ea typeface="隶书" pitchFamily="49" charset="-122"/>
              </a:rPr>
              <a:t>个权值</a:t>
            </a:r>
            <a:r>
              <a:rPr lang="en-US" altLang="zh-CN" sz="2800">
                <a:solidFill>
                  <a:schemeClr val="tx2"/>
                </a:solidFill>
                <a:latin typeface="Times New Roman" pitchFamily="18" charset="0"/>
                <a:ea typeface="隶书" pitchFamily="49" charset="-122"/>
              </a:rPr>
              <a:t>w[1]</a:t>
            </a:r>
            <a:r>
              <a:rPr lang="zh-CN" altLang="en-US" sz="2800" b="1">
                <a:solidFill>
                  <a:schemeClr val="tx2"/>
                </a:solidFill>
                <a:latin typeface="Times New Roman" pitchFamily="18" charset="0"/>
              </a:rPr>
              <a:t>～</a:t>
            </a:r>
            <a:r>
              <a:rPr lang="en-US" altLang="zh-CN" sz="2800">
                <a:solidFill>
                  <a:schemeClr val="tx2"/>
                </a:solidFill>
                <a:latin typeface="Times New Roman" pitchFamily="18" charset="0"/>
                <a:ea typeface="隶书" pitchFamily="49" charset="-122"/>
              </a:rPr>
              <a:t>w[n], </a:t>
            </a:r>
            <a:r>
              <a:rPr lang="zh-CN" altLang="en-US" sz="2800">
                <a:solidFill>
                  <a:schemeClr val="tx2"/>
                </a:solidFill>
                <a:latin typeface="Times New Roman" pitchFamily="18" charset="0"/>
                <a:ea typeface="隶书" pitchFamily="49" charset="-122"/>
              </a:rPr>
              <a:t>构造</a:t>
            </a:r>
            <a:r>
              <a:rPr lang="en-US" altLang="zh-CN" sz="2800">
                <a:solidFill>
                  <a:schemeClr val="tx2"/>
                </a:solidFill>
                <a:latin typeface="Times New Roman" pitchFamily="18" charset="0"/>
                <a:ea typeface="隶书" pitchFamily="49" charset="-122"/>
              </a:rPr>
              <a:t>Huffman</a:t>
            </a:r>
            <a:r>
              <a:rPr lang="zh-CN" altLang="en-US" sz="2800">
                <a:solidFill>
                  <a:schemeClr val="tx2"/>
                </a:solidFill>
                <a:latin typeface="Times New Roman" pitchFamily="18" charset="0"/>
                <a:ea typeface="隶书" pitchFamily="49" charset="-122"/>
              </a:rPr>
              <a:t>树</a:t>
            </a:r>
            <a:endParaRPr lang="zh-CN" altLang="en-US" sz="2800" b="1">
              <a:solidFill>
                <a:schemeClr val="tx2"/>
              </a:solidFill>
              <a:latin typeface="Times New Roman" pitchFamily="18" charset="0"/>
              <a:ea typeface="隶书" pitchFamily="49" charset="-122"/>
            </a:endParaRP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minHeap</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hp</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使用最小堆存放森林</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parent</a:t>
            </a:r>
            <a:r>
              <a:rPr lang="en-US" altLang="zh-CN" sz="2800" b="1">
                <a:latin typeface="Times New Roman" pitchFamily="18" charset="0"/>
                <a:ea typeface="隶书" pitchFamily="49" charset="-122"/>
              </a:rPr>
              <a:t>, &amp;</a:t>
            </a:r>
            <a:r>
              <a:rPr lang="en-US" altLang="zh-CN" sz="2800">
                <a:latin typeface="Times New Roman" pitchFamily="18" charset="0"/>
                <a:ea typeface="隶书" pitchFamily="49" charset="-122"/>
              </a:rPr>
              <a:t>first</a:t>
            </a:r>
            <a:r>
              <a:rPr lang="en-US" altLang="zh-CN" sz="2800" b="1">
                <a:latin typeface="Times New Roman" pitchFamily="18" charset="0"/>
                <a:ea typeface="隶书" pitchFamily="49" charset="-122"/>
              </a:rPr>
              <a:t>, &amp;</a:t>
            </a:r>
            <a:r>
              <a:rPr lang="en-US" altLang="zh-CN" sz="2800">
                <a:latin typeface="Times New Roman" pitchFamily="18" charset="0"/>
                <a:ea typeface="隶书" pitchFamily="49" charset="-122"/>
              </a:rPr>
              <a:t>second</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NodeList =</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new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[n]</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森林</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for </a:t>
            </a:r>
            <a:r>
              <a:rPr lang="en-US" altLang="zh-CN" sz="2800">
                <a:latin typeface="Times New Roman" pitchFamily="18" charset="0"/>
                <a:ea typeface="隶书" pitchFamily="49" charset="-122"/>
              </a:rPr>
              <a:t>(</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i = 0</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 </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 n</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 {</a:t>
            </a:r>
            <a:endParaRPr lang="en-US" altLang="zh-CN" sz="2800">
              <a:latin typeface="Times New Roman" pitchFamily="18" charset="0"/>
              <a:ea typeface="隶书" pitchFamily="49" charset="-122"/>
            </a:endParaRP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NodeList[i].data = w[i+1]</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NodeList[i].leftChild = NULL</a:t>
            </a:r>
            <a:r>
              <a:rPr lang="en-US" altLang="zh-CN" sz="2800" b="1">
                <a:latin typeface="Times New Roman" pitchFamily="18" charset="0"/>
                <a:ea typeface="隶书" pitchFamily="49" charset="-122"/>
              </a:rPr>
              <a:t>;         </a:t>
            </a:r>
            <a:endParaRPr lang="en-US" altLang="zh-CN" sz="2800">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fld id="{F0CEEAA9-66E8-46FD-8102-E99A38C968D9}" type="slidenum">
              <a:rPr lang="en-US" altLang="zh-CN"/>
              <a:pPr/>
              <a:t>150</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5" name="Rectangle 3"/>
          <p:cNvSpPr>
            <a:spLocks noGrp="1" noChangeArrowheads="1"/>
          </p:cNvSpPr>
          <p:nvPr>
            <p:ph idx="1"/>
          </p:nvPr>
        </p:nvSpPr>
        <p:spPr>
          <a:xfrm>
            <a:off x="627063" y="730250"/>
            <a:ext cx="8229600" cy="5651500"/>
          </a:xfrm>
        </p:spPr>
        <p:txBody>
          <a:bodyPr>
            <a:normAutofit lnSpcReduction="10000"/>
          </a:bodyPr>
          <a:lstStyle/>
          <a:p>
            <a:pPr>
              <a:lnSpc>
                <a:spcPct val="105000"/>
              </a:lnSpc>
              <a:spcBef>
                <a:spcPct val="5000"/>
              </a:spcBef>
              <a:buFont typeface="Wingdings" pitchFamily="2" charset="2"/>
              <a:buNone/>
            </a:pPr>
            <a:r>
              <a:rPr lang="en-US" altLang="zh-CN" sz="2800">
                <a:latin typeface="Times New Roman" pitchFamily="18" charset="0"/>
                <a:ea typeface="隶书" pitchFamily="49" charset="-122"/>
              </a:rPr>
              <a:t>          NodeList[i].rightChild = NULL</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NodeList[i].parent = NULL</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hp.Insert(NodeList[i])</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插入最小堆中</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for </a:t>
            </a:r>
            <a:r>
              <a:rPr lang="en-US" altLang="zh-CN" sz="2800">
                <a:latin typeface="Times New Roman" pitchFamily="18" charset="0"/>
                <a:ea typeface="隶书" pitchFamily="49" charset="-122"/>
              </a:rPr>
              <a:t>(i = 0</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 </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 n</a:t>
            </a:r>
            <a:r>
              <a:rPr lang="en-US" altLang="zh-CN" sz="2800">
                <a:latin typeface="Courier New" pitchFamily="49" charset="0"/>
                <a:ea typeface="隶书" pitchFamily="49" charset="-122"/>
              </a:rPr>
              <a:t>-</a:t>
            </a:r>
            <a:r>
              <a:rPr lang="en-US" altLang="zh-CN" sz="2800">
                <a:latin typeface="Times New Roman" pitchFamily="18" charset="0"/>
                <a:ea typeface="隶书" pitchFamily="49" charset="-122"/>
              </a:rPr>
              <a:t>1</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en-US" altLang="zh-CN" sz="2800">
                <a:solidFill>
                  <a:schemeClr val="tx2"/>
                </a:solidFill>
                <a:latin typeface="Times New Roman" pitchFamily="18" charset="0"/>
                <a:ea typeface="隶书" pitchFamily="49" charset="-122"/>
              </a:rPr>
              <a:t>n-1</a:t>
            </a:r>
            <a:r>
              <a:rPr lang="zh-CN" altLang="en-US" sz="2800">
                <a:solidFill>
                  <a:schemeClr val="tx2"/>
                </a:solidFill>
                <a:latin typeface="Times New Roman" pitchFamily="18" charset="0"/>
                <a:ea typeface="隶书" pitchFamily="49" charset="-122"/>
              </a:rPr>
              <a:t>趟</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建</a:t>
            </a:r>
            <a:r>
              <a:rPr lang="en-US" altLang="zh-CN" sz="2800">
                <a:solidFill>
                  <a:schemeClr val="tx2"/>
                </a:solidFill>
                <a:latin typeface="Times New Roman" pitchFamily="18" charset="0"/>
                <a:ea typeface="隶书" pitchFamily="49" charset="-122"/>
              </a:rPr>
              <a:t>Huffman</a:t>
            </a:r>
            <a:r>
              <a:rPr lang="zh-CN" altLang="en-US" sz="2800">
                <a:solidFill>
                  <a:schemeClr val="tx2"/>
                </a:solidFill>
                <a:latin typeface="Times New Roman" pitchFamily="18" charset="0"/>
                <a:ea typeface="隶书" pitchFamily="49" charset="-122"/>
              </a:rPr>
              <a:t>树</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hp.Remove (first)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根权值最小的树</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hp.Remove (second)</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根权值次小的树</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merge (first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second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parent)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合并</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hp.Insert (*parent)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重新插入堆中</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root = parent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建立根结点</a:t>
            </a:r>
          </a:p>
          <a:p>
            <a:pPr>
              <a:lnSpc>
                <a:spcPct val="105000"/>
              </a:lnSpc>
              <a:spcBef>
                <a:spcPct val="0"/>
              </a:spcBef>
              <a:buFont typeface="Wingdings" pitchFamily="2" charset="2"/>
              <a:buNone/>
            </a:pPr>
            <a:r>
              <a:rPr lang="zh-CN" altLang="en-US" sz="2800">
                <a:latin typeface="Times New Roman" pitchFamily="18" charset="0"/>
                <a:ea typeface="隶书" pitchFamily="49" charset="-122"/>
              </a:rPr>
              <a:t>     </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a:t>
            </a:r>
          </a:p>
        </p:txBody>
      </p:sp>
      <p:sp>
        <p:nvSpPr>
          <p:cNvPr id="4" name="灯片编号占位符 4"/>
          <p:cNvSpPr>
            <a:spLocks noGrp="1"/>
          </p:cNvSpPr>
          <p:nvPr>
            <p:ph type="sldNum" sz="quarter" idx="12"/>
          </p:nvPr>
        </p:nvSpPr>
        <p:spPr/>
        <p:txBody>
          <a:bodyPr/>
          <a:lstStyle/>
          <a:p>
            <a:fld id="{B3155852-7F64-4738-87D0-850AD93E4017}" type="slidenum">
              <a:rPr lang="en-US" altLang="zh-CN"/>
              <a:pPr/>
              <a:t>151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idx="1"/>
          </p:nvPr>
        </p:nvSpPr>
        <p:spPr>
          <a:xfrm>
            <a:off x="627063" y="730250"/>
            <a:ext cx="8229600" cy="5651500"/>
          </a:xfrm>
        </p:spPr>
        <p:txBody>
          <a:bodyPr/>
          <a:lstStyle/>
          <a:p>
            <a:pPr>
              <a:lnSpc>
                <a:spcPct val="105000"/>
              </a:lnSpc>
              <a:spcBef>
                <a:spcPct val="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class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HuffmanTree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t>
            </a:r>
          </a:p>
          <a:p>
            <a:pPr>
              <a:lnSpc>
                <a:spcPct val="105000"/>
              </a:lnSpc>
              <a:spcBef>
                <a:spcPct val="0"/>
              </a:spcBef>
              <a:buFont typeface="Wingdings" pitchFamily="2" charset="2"/>
              <a:buNone/>
            </a:pPr>
            <a:r>
              <a:rPr lang="en-US" altLang="zh-CN" sz="2800">
                <a:latin typeface="Times New Roman" pitchFamily="18" charset="0"/>
                <a:ea typeface="隶书" pitchFamily="49" charset="-122"/>
              </a:rPr>
              <a:t>mergeTree (HuffmanNode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&gt;&amp; </a:t>
            </a:r>
            <a:r>
              <a:rPr lang="en-US" altLang="zh-CN" sz="2800">
                <a:latin typeface="Times New Roman" pitchFamily="18" charset="0"/>
                <a:ea typeface="隶书" pitchFamily="49" charset="-122"/>
              </a:rPr>
              <a:t>bt1</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&gt;&amp; </a:t>
            </a:r>
            <a:r>
              <a:rPr lang="en-US" altLang="zh-CN" sz="2800">
                <a:latin typeface="Times New Roman" pitchFamily="18" charset="0"/>
                <a:ea typeface="隶书" pitchFamily="49" charset="-122"/>
              </a:rPr>
              <a:t>bt2</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*&amp; </a:t>
            </a:r>
            <a:r>
              <a:rPr lang="en-US" altLang="zh-CN" sz="2800">
                <a:latin typeface="Times New Roman" pitchFamily="18" charset="0"/>
                <a:ea typeface="隶书" pitchFamily="49" charset="-122"/>
              </a:rPr>
              <a:t>parent)</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parent =</a:t>
            </a:r>
            <a:r>
              <a:rPr lang="en-US" altLang="zh-CN" sz="2800" b="1">
                <a:latin typeface="Times New Roman" pitchFamily="18" charset="0"/>
                <a:ea typeface="隶书" pitchFamily="49" charset="-122"/>
              </a:rPr>
              <a:t> new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parent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 =</a:t>
            </a:r>
            <a:r>
              <a:rPr lang="en-US" altLang="zh-CN" sz="2800" b="1">
                <a:latin typeface="Times New Roman" pitchFamily="18" charset="0"/>
                <a:ea typeface="隶书" pitchFamily="49" charset="-122"/>
              </a:rPr>
              <a:t> &amp;</a:t>
            </a:r>
            <a:r>
              <a:rPr lang="en-US" altLang="zh-CN" sz="2800">
                <a:latin typeface="Times New Roman" pitchFamily="18" charset="0"/>
                <a:ea typeface="隶书" pitchFamily="49" charset="-122"/>
              </a:rPr>
              <a:t>bt1</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parent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a:t>
            </a:r>
            <a:r>
              <a:rPr lang="en-US" altLang="zh-CN" sz="2800" b="1">
                <a:latin typeface="Times New Roman" pitchFamily="18" charset="0"/>
                <a:ea typeface="隶书" pitchFamily="49" charset="-122"/>
              </a:rPr>
              <a:t> &amp;</a:t>
            </a:r>
            <a:r>
              <a:rPr lang="en-US" altLang="zh-CN" sz="2800">
                <a:latin typeface="Times New Roman" pitchFamily="18" charset="0"/>
                <a:ea typeface="隶书" pitchFamily="49" charset="-122"/>
              </a:rPr>
              <a:t>bt2</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parent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data.key =</a:t>
            </a:r>
          </a:p>
          <a:p>
            <a:pPr>
              <a:lnSpc>
                <a:spcPct val="105000"/>
              </a:lnSpc>
              <a:spcBef>
                <a:spcPct val="0"/>
              </a:spcBef>
              <a:buFont typeface="Wingdings" pitchFamily="2" charset="2"/>
              <a:buNone/>
            </a:pPr>
            <a:r>
              <a:rPr lang="en-US" altLang="zh-CN" sz="2800">
                <a:latin typeface="Times New Roman" pitchFamily="18" charset="0"/>
                <a:ea typeface="隶书" pitchFamily="49" charset="-122"/>
              </a:rPr>
              <a:t> 	        bt1.root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data.key+bt2.root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data.key</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bt1.root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parent = bt2.root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parent = parent</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p>
        </p:txBody>
      </p:sp>
      <p:sp>
        <p:nvSpPr>
          <p:cNvPr id="4" name="灯片编号占位符 4"/>
          <p:cNvSpPr>
            <a:spLocks noGrp="1"/>
          </p:cNvSpPr>
          <p:nvPr>
            <p:ph type="sldNum" sz="quarter" idx="12"/>
          </p:nvPr>
        </p:nvSpPr>
        <p:spPr/>
        <p:txBody>
          <a:bodyPr/>
          <a:lstStyle/>
          <a:p>
            <a:fld id="{371274D8-45A0-4DA7-8663-BA81C3EBA554}" type="slidenum">
              <a:rPr lang="en-US" altLang="zh-CN"/>
              <a:pPr/>
              <a:t>152</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1" name="Rectangle 5"/>
          <p:cNvSpPr>
            <a:spLocks noGrp="1" noChangeArrowheads="1"/>
          </p:cNvSpPr>
          <p:nvPr>
            <p:ph type="title"/>
          </p:nvPr>
        </p:nvSpPr>
        <p:spPr>
          <a:xfrm>
            <a:off x="457200" y="457200"/>
            <a:ext cx="8229600" cy="919163"/>
          </a:xfrm>
        </p:spPr>
        <p:txBody>
          <a:bodyPr/>
          <a:lstStyle/>
          <a:p>
            <a:pPr algn="ctr"/>
            <a:r>
              <a:rPr kumimoji="1" lang="zh-CN" altLang="en-US" sz="4000" b="1">
                <a:solidFill>
                  <a:schemeClr val="tx2"/>
                </a:solidFill>
                <a:latin typeface="华文新魏" pitchFamily="2" charset="-122"/>
                <a:ea typeface="华文新魏" pitchFamily="2" charset="-122"/>
              </a:rPr>
              <a:t>采用静态链表的</a:t>
            </a:r>
            <a:r>
              <a:rPr kumimoji="1" lang="en-US" altLang="zh-CN" sz="4000" b="1">
                <a:solidFill>
                  <a:schemeClr val="tx2"/>
                </a:solidFill>
                <a:latin typeface="华文新魏" pitchFamily="2" charset="-122"/>
                <a:ea typeface="华文新魏" pitchFamily="2" charset="-122"/>
              </a:rPr>
              <a:t>Huffman</a:t>
            </a:r>
            <a:r>
              <a:rPr kumimoji="1" lang="zh-CN" altLang="en-US" sz="4000" b="1">
                <a:solidFill>
                  <a:schemeClr val="tx2"/>
                </a:solidFill>
                <a:latin typeface="华文新魏" pitchFamily="2" charset="-122"/>
                <a:ea typeface="华文新魏" pitchFamily="2" charset="-122"/>
              </a:rPr>
              <a:t>树</a:t>
            </a:r>
          </a:p>
        </p:txBody>
      </p:sp>
      <p:sp>
        <p:nvSpPr>
          <p:cNvPr id="290822" name="Rectangle 6"/>
          <p:cNvSpPr>
            <a:spLocks noGrp="1" noChangeArrowheads="1"/>
          </p:cNvSpPr>
          <p:nvPr>
            <p:ph idx="1"/>
          </p:nvPr>
        </p:nvSpPr>
        <p:spPr>
          <a:xfrm>
            <a:off x="627063" y="1414463"/>
            <a:ext cx="7832725" cy="4967287"/>
          </a:xfrm>
        </p:spPr>
        <p:txBody>
          <a:bodyPr/>
          <a:lstStyle/>
          <a:p>
            <a:pPr>
              <a:lnSpc>
                <a:spcPct val="90000"/>
              </a:lnSpc>
              <a:buClr>
                <a:srgbClr val="800080"/>
              </a:buClr>
              <a:buSzPct val="50000"/>
            </a:pPr>
            <a:r>
              <a:rPr kumimoji="1" lang="zh-CN" altLang="en-US" sz="3000" b="1">
                <a:latin typeface="Times New Roman" pitchFamily="18" charset="0"/>
                <a:ea typeface="仿宋_GB2312" pitchFamily="49" charset="-122"/>
              </a:rPr>
              <a:t>可以采用静态链表方式存储</a:t>
            </a:r>
            <a:r>
              <a:rPr kumimoji="1" lang="en-US" altLang="zh-CN" sz="3000" b="1">
                <a:latin typeface="Times New Roman" pitchFamily="18" charset="0"/>
                <a:ea typeface="仿宋_GB2312" pitchFamily="49" charset="-122"/>
              </a:rPr>
              <a:t>Huffman</a:t>
            </a:r>
            <a:r>
              <a:rPr kumimoji="1" lang="zh-CN" altLang="en-US" sz="3000" b="1">
                <a:latin typeface="Times New Roman" pitchFamily="18" charset="0"/>
                <a:ea typeface="仿宋_GB2312" pitchFamily="49" charset="-122"/>
              </a:rPr>
              <a:t>树，其类定义如下：</a:t>
            </a:r>
          </a:p>
          <a:p>
            <a:pPr>
              <a:lnSpc>
                <a:spcPct val="90000"/>
              </a:lnSpc>
              <a:buClr>
                <a:srgbClr val="800080"/>
              </a:buClr>
              <a:buSzPct val="50000"/>
            </a:pPr>
            <a:endParaRPr kumimoji="1" lang="zh-CN" altLang="en-US" sz="800" b="1">
              <a:latin typeface="Times New Roman" pitchFamily="18" charset="0"/>
              <a:ea typeface="仿宋_GB2312" pitchFamily="49" charset="-122"/>
            </a:endParaRPr>
          </a:p>
          <a:p>
            <a:pPr>
              <a:lnSpc>
                <a:spcPct val="90000"/>
              </a:lnSpc>
              <a:buFont typeface="Wingdings" pitchFamily="2" charset="2"/>
              <a:buNone/>
            </a:pPr>
            <a:r>
              <a:rPr kumimoji="1" lang="zh-CN" altLang="en-US" sz="2800" b="1">
                <a:solidFill>
                  <a:srgbClr val="CC3300"/>
                </a:solidFill>
                <a:latin typeface="Times New Roman" pitchFamily="18" charset="0"/>
                <a:ea typeface="华文新魏" pitchFamily="2" charset="-122"/>
              </a:rPr>
              <a:t>     </a:t>
            </a:r>
            <a:r>
              <a:rPr kumimoji="1" lang="en-US" altLang="zh-CN" sz="2800" b="1">
                <a:solidFill>
                  <a:schemeClr val="tx2"/>
                </a:solidFill>
                <a:latin typeface="Times New Roman" pitchFamily="18" charset="0"/>
                <a:ea typeface="华文新魏" pitchFamily="2" charset="-122"/>
              </a:rPr>
              <a:t>const </a:t>
            </a:r>
            <a:r>
              <a:rPr kumimoji="1" lang="en-US" altLang="zh-CN" sz="2800">
                <a:solidFill>
                  <a:schemeClr val="tx2"/>
                </a:solidFill>
                <a:latin typeface="Times New Roman" pitchFamily="18" charset="0"/>
                <a:ea typeface="华文新魏" pitchFamily="2" charset="-122"/>
              </a:rPr>
              <a:t> </a:t>
            </a:r>
            <a:r>
              <a:rPr kumimoji="1" lang="en-US" altLang="zh-CN" sz="2800" b="1">
                <a:solidFill>
                  <a:schemeClr val="tx2"/>
                </a:solidFill>
                <a:latin typeface="Times New Roman" pitchFamily="18" charset="0"/>
                <a:ea typeface="华文新魏" pitchFamily="2" charset="-122"/>
              </a:rPr>
              <a:t>int</a:t>
            </a:r>
            <a:r>
              <a:rPr kumimoji="1" lang="en-US" altLang="zh-CN" sz="2800">
                <a:solidFill>
                  <a:schemeClr val="tx2"/>
                </a:solidFill>
                <a:latin typeface="Times New Roman" pitchFamily="18" charset="0"/>
                <a:ea typeface="华文新魏" pitchFamily="2" charset="-122"/>
              </a:rPr>
              <a:t> n = 20</a:t>
            </a:r>
            <a:r>
              <a:rPr kumimoji="1" lang="en-US" altLang="zh-CN" sz="2800" b="1">
                <a:solidFill>
                  <a:schemeClr val="tx2"/>
                </a:solidFill>
                <a:latin typeface="Times New Roman" pitchFamily="18" charset="0"/>
                <a:ea typeface="华文新魏" pitchFamily="2" charset="-122"/>
              </a:rPr>
              <a:t>;</a:t>
            </a:r>
          </a:p>
          <a:p>
            <a:pPr>
              <a:lnSpc>
                <a:spcPct val="90000"/>
              </a:lnSpc>
              <a:buFont typeface="Wingdings" pitchFamily="2" charset="2"/>
              <a:buNone/>
            </a:pPr>
            <a:r>
              <a:rPr kumimoji="1" lang="en-US" altLang="zh-CN" sz="2800" b="1">
                <a:solidFill>
                  <a:schemeClr val="tx2"/>
                </a:solidFill>
                <a:latin typeface="Times New Roman" pitchFamily="18" charset="0"/>
                <a:ea typeface="华文新魏" pitchFamily="2" charset="-122"/>
              </a:rPr>
              <a:t>     const int </a:t>
            </a:r>
            <a:r>
              <a:rPr kumimoji="1" lang="en-US" altLang="zh-CN" sz="2800">
                <a:solidFill>
                  <a:schemeClr val="tx2"/>
                </a:solidFill>
                <a:latin typeface="Times New Roman" pitchFamily="18" charset="0"/>
                <a:ea typeface="华文新魏" pitchFamily="2" charset="-122"/>
              </a:rPr>
              <a:t>m = 2*n</a:t>
            </a:r>
            <a:r>
              <a:rPr kumimoji="1" lang="en-US" altLang="zh-CN" sz="2800">
                <a:solidFill>
                  <a:schemeClr val="tx2"/>
                </a:solidFill>
                <a:latin typeface="Courier New" pitchFamily="49" charset="0"/>
                <a:ea typeface="华文新魏" pitchFamily="2" charset="-122"/>
              </a:rPr>
              <a:t>-</a:t>
            </a:r>
            <a:r>
              <a:rPr kumimoji="1" lang="en-US" altLang="zh-CN" sz="2800">
                <a:solidFill>
                  <a:schemeClr val="tx2"/>
                </a:solidFill>
                <a:latin typeface="Times New Roman" pitchFamily="18" charset="0"/>
                <a:ea typeface="华文新魏" pitchFamily="2" charset="-122"/>
              </a:rPr>
              <a:t>1</a:t>
            </a:r>
            <a:r>
              <a:rPr kumimoji="1" lang="en-US" altLang="zh-CN" sz="2800" b="1">
                <a:solidFill>
                  <a:schemeClr val="tx2"/>
                </a:solidFill>
                <a:latin typeface="Times New Roman" pitchFamily="18" charset="0"/>
                <a:ea typeface="华文新魏" pitchFamily="2" charset="-122"/>
              </a:rPr>
              <a:t>;</a:t>
            </a:r>
          </a:p>
          <a:p>
            <a:pPr>
              <a:lnSpc>
                <a:spcPct val="90000"/>
              </a:lnSpc>
              <a:buFont typeface="Wingdings" pitchFamily="2" charset="2"/>
              <a:buNone/>
            </a:pPr>
            <a:r>
              <a:rPr kumimoji="1" lang="en-US" altLang="zh-CN" sz="800" b="1">
                <a:solidFill>
                  <a:schemeClr val="tx2"/>
                </a:solidFill>
                <a:latin typeface="Times New Roman" pitchFamily="18" charset="0"/>
                <a:ea typeface="华文新魏" pitchFamily="2" charset="-122"/>
              </a:rPr>
              <a:t> </a:t>
            </a:r>
          </a:p>
          <a:p>
            <a:pPr>
              <a:lnSpc>
                <a:spcPct val="90000"/>
              </a:lnSpc>
              <a:buFont typeface="Wingdings" pitchFamily="2" charset="2"/>
              <a:buNone/>
            </a:pPr>
            <a:r>
              <a:rPr kumimoji="1" lang="en-US" altLang="zh-CN" sz="2800" b="1">
                <a:solidFill>
                  <a:schemeClr val="tx2"/>
                </a:solidFill>
                <a:latin typeface="Times New Roman" pitchFamily="18" charset="0"/>
                <a:ea typeface="华文新魏" pitchFamily="2" charset="-122"/>
              </a:rPr>
              <a:t>     typedef struct {</a:t>
            </a:r>
            <a:endParaRPr kumimoji="1" lang="en-US" altLang="zh-CN" sz="2800">
              <a:solidFill>
                <a:schemeClr val="tx2"/>
              </a:solidFill>
              <a:latin typeface="Times New Roman" pitchFamily="18" charset="0"/>
              <a:ea typeface="华文新魏" pitchFamily="2" charset="-122"/>
            </a:endParaRPr>
          </a:p>
          <a:p>
            <a:pPr>
              <a:lnSpc>
                <a:spcPct val="90000"/>
              </a:lnSpc>
              <a:buFont typeface="Wingdings" pitchFamily="2" charset="2"/>
              <a:buNone/>
            </a:pPr>
            <a:r>
              <a:rPr kumimoji="1" lang="en-US" altLang="zh-CN" sz="2800">
                <a:solidFill>
                  <a:schemeClr val="tx2"/>
                </a:solidFill>
                <a:latin typeface="Times New Roman" pitchFamily="18" charset="0"/>
                <a:ea typeface="华文新魏" pitchFamily="2" charset="-122"/>
              </a:rPr>
              <a:t>         </a:t>
            </a:r>
            <a:r>
              <a:rPr kumimoji="1" lang="en-US" altLang="zh-CN" sz="2800" b="1">
                <a:solidFill>
                  <a:schemeClr val="tx2"/>
                </a:solidFill>
                <a:latin typeface="Times New Roman" pitchFamily="18" charset="0"/>
                <a:ea typeface="华文新魏" pitchFamily="2" charset="-122"/>
              </a:rPr>
              <a:t>float </a:t>
            </a:r>
            <a:r>
              <a:rPr kumimoji="1" lang="en-US" altLang="zh-CN" sz="2800">
                <a:solidFill>
                  <a:schemeClr val="tx2"/>
                </a:solidFill>
                <a:latin typeface="Times New Roman" pitchFamily="18" charset="0"/>
                <a:ea typeface="华文新魏" pitchFamily="2" charset="-122"/>
              </a:rPr>
              <a:t>weight</a:t>
            </a:r>
            <a:r>
              <a:rPr kumimoji="1" lang="en-US" altLang="zh-CN" sz="2800" b="1">
                <a:solidFill>
                  <a:schemeClr val="tx2"/>
                </a:solidFill>
                <a:latin typeface="Times New Roman" pitchFamily="18" charset="0"/>
                <a:ea typeface="华文新魏" pitchFamily="2" charset="-122"/>
              </a:rPr>
              <a:t>;</a:t>
            </a:r>
          </a:p>
          <a:p>
            <a:pPr>
              <a:lnSpc>
                <a:spcPct val="90000"/>
              </a:lnSpc>
              <a:buFont typeface="Wingdings" pitchFamily="2" charset="2"/>
              <a:buNone/>
            </a:pPr>
            <a:r>
              <a:rPr kumimoji="1" lang="en-US" altLang="zh-CN" sz="2800">
                <a:solidFill>
                  <a:schemeClr val="tx2"/>
                </a:solidFill>
                <a:latin typeface="Times New Roman" pitchFamily="18" charset="0"/>
                <a:ea typeface="华文新魏" pitchFamily="2" charset="-122"/>
              </a:rPr>
              <a:t>   </a:t>
            </a:r>
            <a:r>
              <a:rPr kumimoji="1" lang="en-US" altLang="zh-CN" sz="2800" b="1">
                <a:solidFill>
                  <a:schemeClr val="tx2"/>
                </a:solidFill>
                <a:latin typeface="Times New Roman" pitchFamily="18" charset="0"/>
                <a:ea typeface="华文新魏" pitchFamily="2" charset="-122"/>
              </a:rPr>
              <a:t>      int</a:t>
            </a:r>
            <a:r>
              <a:rPr kumimoji="1" lang="en-US" altLang="zh-CN" sz="2800">
                <a:solidFill>
                  <a:schemeClr val="tx2"/>
                </a:solidFill>
                <a:latin typeface="Times New Roman" pitchFamily="18" charset="0"/>
                <a:ea typeface="华文新魏" pitchFamily="2" charset="-122"/>
              </a:rPr>
              <a:t> parent, lchild, rchild</a:t>
            </a:r>
            <a:r>
              <a:rPr kumimoji="1" lang="en-US" altLang="zh-CN" sz="2800" b="1">
                <a:solidFill>
                  <a:schemeClr val="tx2"/>
                </a:solidFill>
                <a:latin typeface="Times New Roman" pitchFamily="18" charset="0"/>
                <a:ea typeface="华文新魏" pitchFamily="2" charset="-122"/>
              </a:rPr>
              <a:t>;</a:t>
            </a:r>
          </a:p>
          <a:p>
            <a:pPr>
              <a:lnSpc>
                <a:spcPct val="90000"/>
              </a:lnSpc>
              <a:buFont typeface="Wingdings" pitchFamily="2" charset="2"/>
              <a:buNone/>
            </a:pPr>
            <a:r>
              <a:rPr kumimoji="1" lang="en-US" altLang="zh-CN" sz="2800" b="1">
                <a:solidFill>
                  <a:schemeClr val="tx2"/>
                </a:solidFill>
                <a:latin typeface="Times New Roman" pitchFamily="18" charset="0"/>
                <a:ea typeface="华文新魏" pitchFamily="2" charset="-122"/>
              </a:rPr>
              <a:t>     } </a:t>
            </a:r>
            <a:r>
              <a:rPr kumimoji="1" lang="en-US" altLang="zh-CN" sz="2800">
                <a:solidFill>
                  <a:schemeClr val="tx2"/>
                </a:solidFill>
                <a:latin typeface="Times New Roman" pitchFamily="18" charset="0"/>
                <a:ea typeface="华文新魏" pitchFamily="2" charset="-122"/>
              </a:rPr>
              <a:t>HTNode</a:t>
            </a:r>
            <a:r>
              <a:rPr kumimoji="1" lang="en-US" altLang="zh-CN" sz="2800" b="1">
                <a:solidFill>
                  <a:schemeClr val="tx2"/>
                </a:solidFill>
                <a:latin typeface="Times New Roman" pitchFamily="18" charset="0"/>
                <a:ea typeface="华文新魏" pitchFamily="2" charset="-122"/>
              </a:rPr>
              <a:t>;</a:t>
            </a:r>
          </a:p>
          <a:p>
            <a:pPr>
              <a:lnSpc>
                <a:spcPct val="90000"/>
              </a:lnSpc>
              <a:buFont typeface="Wingdings" pitchFamily="2" charset="2"/>
              <a:buNone/>
            </a:pPr>
            <a:endParaRPr kumimoji="1" lang="en-US" altLang="zh-CN" sz="800" b="1">
              <a:solidFill>
                <a:schemeClr val="tx2"/>
              </a:solidFill>
              <a:latin typeface="Times New Roman" pitchFamily="18" charset="0"/>
              <a:ea typeface="华文新魏" pitchFamily="2" charset="-122"/>
            </a:endParaRPr>
          </a:p>
          <a:p>
            <a:pPr>
              <a:lnSpc>
                <a:spcPct val="90000"/>
              </a:lnSpc>
              <a:buFont typeface="Wingdings" pitchFamily="2" charset="2"/>
              <a:buNone/>
            </a:pPr>
            <a:r>
              <a:rPr kumimoji="1" lang="en-US" altLang="zh-CN" sz="2800" b="1">
                <a:solidFill>
                  <a:schemeClr val="tx2"/>
                </a:solidFill>
                <a:latin typeface="Times New Roman" pitchFamily="18" charset="0"/>
                <a:ea typeface="华文新魏" pitchFamily="2" charset="-122"/>
              </a:rPr>
              <a:t>     typedef </a:t>
            </a:r>
            <a:r>
              <a:rPr kumimoji="1" lang="en-US" altLang="zh-CN" sz="2800">
                <a:solidFill>
                  <a:schemeClr val="tx2"/>
                </a:solidFill>
                <a:latin typeface="Times New Roman" pitchFamily="18" charset="0"/>
                <a:ea typeface="华文新魏" pitchFamily="2" charset="-122"/>
              </a:rPr>
              <a:t>HTNode HuffmanTree[m]</a:t>
            </a:r>
            <a:r>
              <a:rPr kumimoji="1" lang="en-US" altLang="zh-CN" sz="2800" b="1">
                <a:solidFill>
                  <a:schemeClr val="tx2"/>
                </a:solidFill>
                <a:latin typeface="Times New Roman" pitchFamily="18" charset="0"/>
                <a:ea typeface="华文新魏" pitchFamily="2" charset="-122"/>
              </a:rPr>
              <a:t>;</a:t>
            </a:r>
          </a:p>
        </p:txBody>
      </p:sp>
      <p:sp>
        <p:nvSpPr>
          <p:cNvPr id="5" name="灯片编号占位符 4"/>
          <p:cNvSpPr>
            <a:spLocks noGrp="1"/>
          </p:cNvSpPr>
          <p:nvPr>
            <p:ph type="sldNum" sz="quarter" idx="12"/>
          </p:nvPr>
        </p:nvSpPr>
        <p:spPr/>
        <p:txBody>
          <a:bodyPr/>
          <a:lstStyle/>
          <a:p>
            <a:fld id="{E88DE1A1-744A-4778-AB76-1DD498620FE0}" type="slidenum">
              <a:rPr lang="en-US" altLang="zh-CN"/>
              <a:pPr/>
              <a:t>153</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2"/>
          <p:cNvSpPr>
            <a:spLocks noGrp="1"/>
          </p:cNvSpPr>
          <p:nvPr>
            <p:ph type="sldNum" sz="quarter" idx="12"/>
          </p:nvPr>
        </p:nvSpPr>
        <p:spPr/>
        <p:txBody>
          <a:bodyPr/>
          <a:lstStyle/>
          <a:p>
            <a:fld id="{8B19B47D-3314-4AF7-80CA-AC9FD23AA867}" type="slidenum">
              <a:rPr lang="en-US" altLang="zh-CN"/>
              <a:pPr/>
              <a:t>154</a:t>
            </a:fld>
            <a:endParaRPr lang="en-US" altLang="zh-CN"/>
          </a:p>
        </p:txBody>
      </p:sp>
      <p:sp>
        <p:nvSpPr>
          <p:cNvPr id="292866" name="Rectangle 2"/>
          <p:cNvSpPr>
            <a:spLocks noChangeArrowheads="1"/>
          </p:cNvSpPr>
          <p:nvPr/>
        </p:nvSpPr>
        <p:spPr bwMode="auto">
          <a:xfrm>
            <a:off x="542925" y="16906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2867" name="Rectangle 3"/>
          <p:cNvSpPr>
            <a:spLocks noChangeArrowheads="1"/>
          </p:cNvSpPr>
          <p:nvPr/>
        </p:nvSpPr>
        <p:spPr bwMode="auto">
          <a:xfrm>
            <a:off x="1152525" y="16906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2868" name="Text Box 4"/>
          <p:cNvSpPr txBox="1">
            <a:spLocks noChangeArrowheads="1"/>
          </p:cNvSpPr>
          <p:nvPr/>
        </p:nvSpPr>
        <p:spPr bwMode="auto">
          <a:xfrm>
            <a:off x="1143000" y="16287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5</a:t>
            </a:r>
            <a:endParaRPr kumimoji="1" lang="en-US" altLang="zh-CN" sz="2400">
              <a:latin typeface="Times New Roman" pitchFamily="18" charset="0"/>
            </a:endParaRPr>
          </a:p>
        </p:txBody>
      </p:sp>
      <p:sp>
        <p:nvSpPr>
          <p:cNvPr id="292869" name="Rectangle 5"/>
          <p:cNvSpPr>
            <a:spLocks noChangeArrowheads="1"/>
          </p:cNvSpPr>
          <p:nvPr/>
        </p:nvSpPr>
        <p:spPr bwMode="auto">
          <a:xfrm>
            <a:off x="1722438" y="16906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2870" name="Rectangle 6"/>
          <p:cNvSpPr>
            <a:spLocks noChangeArrowheads="1"/>
          </p:cNvSpPr>
          <p:nvPr/>
        </p:nvSpPr>
        <p:spPr bwMode="auto">
          <a:xfrm>
            <a:off x="2286000" y="16906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2871" name="Text Box 7"/>
          <p:cNvSpPr txBox="1">
            <a:spLocks noChangeArrowheads="1"/>
          </p:cNvSpPr>
          <p:nvPr/>
        </p:nvSpPr>
        <p:spPr bwMode="auto">
          <a:xfrm>
            <a:off x="1712913" y="1628775"/>
            <a:ext cx="3825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2</a:t>
            </a:r>
            <a:endParaRPr kumimoji="1" lang="en-US" altLang="zh-CN" sz="2400">
              <a:latin typeface="Times New Roman" pitchFamily="18" charset="0"/>
            </a:endParaRPr>
          </a:p>
        </p:txBody>
      </p:sp>
      <p:sp>
        <p:nvSpPr>
          <p:cNvPr id="292872" name="Text Box 8"/>
          <p:cNvSpPr txBox="1">
            <a:spLocks noChangeArrowheads="1"/>
          </p:cNvSpPr>
          <p:nvPr/>
        </p:nvSpPr>
        <p:spPr bwMode="auto">
          <a:xfrm>
            <a:off x="533400" y="1614488"/>
            <a:ext cx="382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7</a:t>
            </a:r>
            <a:endParaRPr kumimoji="1" lang="en-US" altLang="zh-CN" sz="2400">
              <a:latin typeface="Times New Roman" pitchFamily="18" charset="0"/>
            </a:endParaRPr>
          </a:p>
        </p:txBody>
      </p:sp>
      <p:sp>
        <p:nvSpPr>
          <p:cNvPr id="292873" name="Text Box 9"/>
          <p:cNvSpPr txBox="1">
            <a:spLocks noChangeArrowheads="1"/>
          </p:cNvSpPr>
          <p:nvPr/>
        </p:nvSpPr>
        <p:spPr bwMode="auto">
          <a:xfrm>
            <a:off x="2295525" y="16287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4</a:t>
            </a:r>
            <a:endParaRPr kumimoji="1" lang="en-US" altLang="zh-CN" sz="2400">
              <a:latin typeface="Times New Roman" pitchFamily="18" charset="0"/>
            </a:endParaRPr>
          </a:p>
        </p:txBody>
      </p:sp>
      <p:sp>
        <p:nvSpPr>
          <p:cNvPr id="292874" name="Rectangle 10"/>
          <p:cNvSpPr>
            <a:spLocks noChangeArrowheads="1"/>
          </p:cNvSpPr>
          <p:nvPr/>
        </p:nvSpPr>
        <p:spPr bwMode="auto">
          <a:xfrm>
            <a:off x="3352800" y="1538288"/>
            <a:ext cx="5181600" cy="4267200"/>
          </a:xfrm>
          <a:prstGeom prst="rect">
            <a:avLst/>
          </a:prstGeom>
          <a:noFill/>
          <a:ln w="38100">
            <a:solidFill>
              <a:srgbClr val="000099"/>
            </a:solidFill>
            <a:miter lim="800000"/>
            <a:headEnd/>
            <a:tailEnd/>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75" name="Line 11"/>
          <p:cNvSpPr>
            <a:spLocks noChangeShapeType="1"/>
          </p:cNvSpPr>
          <p:nvPr/>
        </p:nvSpPr>
        <p:spPr bwMode="auto">
          <a:xfrm>
            <a:off x="57150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76" name="Line 12"/>
          <p:cNvSpPr>
            <a:spLocks noChangeShapeType="1"/>
          </p:cNvSpPr>
          <p:nvPr/>
        </p:nvSpPr>
        <p:spPr bwMode="auto">
          <a:xfrm>
            <a:off x="70866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77" name="Line 13"/>
          <p:cNvSpPr>
            <a:spLocks noChangeShapeType="1"/>
          </p:cNvSpPr>
          <p:nvPr/>
        </p:nvSpPr>
        <p:spPr bwMode="auto">
          <a:xfrm>
            <a:off x="44958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78" name="Text Box 14"/>
          <p:cNvSpPr txBox="1">
            <a:spLocks noChangeArrowheads="1"/>
          </p:cNvSpPr>
          <p:nvPr/>
        </p:nvSpPr>
        <p:spPr bwMode="auto">
          <a:xfrm>
            <a:off x="3352800" y="928688"/>
            <a:ext cx="4729163" cy="519112"/>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Arial Narrow" pitchFamily="34" charset="0"/>
              </a:rPr>
              <a:t>Weight    parent     lchild     rchild</a:t>
            </a:r>
            <a:endParaRPr kumimoji="1" lang="en-US" altLang="zh-CN" sz="2800">
              <a:latin typeface="Arial Narrow" pitchFamily="34" charset="0"/>
            </a:endParaRPr>
          </a:p>
        </p:txBody>
      </p:sp>
      <p:sp>
        <p:nvSpPr>
          <p:cNvPr id="292879" name="Text Box 15"/>
          <p:cNvSpPr txBox="1">
            <a:spLocks noChangeArrowheads="1"/>
          </p:cNvSpPr>
          <p:nvPr/>
        </p:nvSpPr>
        <p:spPr bwMode="auto">
          <a:xfrm>
            <a:off x="3686175" y="1533525"/>
            <a:ext cx="4464050" cy="419576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spcBef>
                <a:spcPct val="20000"/>
              </a:spcBef>
            </a:pPr>
            <a:r>
              <a:rPr kumimoji="1" lang="en-US" altLang="zh-CN" sz="2800">
                <a:solidFill>
                  <a:srgbClr val="CC0000"/>
                </a:solidFill>
              </a:rPr>
              <a:t>7</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5</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2</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4</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p:txBody>
      </p:sp>
      <p:sp>
        <p:nvSpPr>
          <p:cNvPr id="292880" name="Line 16"/>
          <p:cNvSpPr>
            <a:spLocks noChangeShapeType="1"/>
          </p:cNvSpPr>
          <p:nvPr/>
        </p:nvSpPr>
        <p:spPr bwMode="auto">
          <a:xfrm>
            <a:off x="3352800" y="2147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81" name="Line 17"/>
          <p:cNvSpPr>
            <a:spLocks noChangeShapeType="1"/>
          </p:cNvSpPr>
          <p:nvPr/>
        </p:nvSpPr>
        <p:spPr bwMode="auto">
          <a:xfrm>
            <a:off x="3352800" y="27574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82" name="Line 18"/>
          <p:cNvSpPr>
            <a:spLocks noChangeShapeType="1"/>
          </p:cNvSpPr>
          <p:nvPr/>
        </p:nvSpPr>
        <p:spPr bwMode="auto">
          <a:xfrm>
            <a:off x="3352800" y="33670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83" name="Line 19"/>
          <p:cNvSpPr>
            <a:spLocks noChangeShapeType="1"/>
          </p:cNvSpPr>
          <p:nvPr/>
        </p:nvSpPr>
        <p:spPr bwMode="auto">
          <a:xfrm>
            <a:off x="3352800" y="39766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84" name="Line 20"/>
          <p:cNvSpPr>
            <a:spLocks noChangeShapeType="1"/>
          </p:cNvSpPr>
          <p:nvPr/>
        </p:nvSpPr>
        <p:spPr bwMode="auto">
          <a:xfrm>
            <a:off x="3352800" y="45862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85" name="Line 21"/>
          <p:cNvSpPr>
            <a:spLocks noChangeShapeType="1"/>
          </p:cNvSpPr>
          <p:nvPr/>
        </p:nvSpPr>
        <p:spPr bwMode="auto">
          <a:xfrm>
            <a:off x="3352800" y="5195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86" name="Text Box 22"/>
          <p:cNvSpPr txBox="1">
            <a:spLocks noChangeArrowheads="1"/>
          </p:cNvSpPr>
          <p:nvPr/>
        </p:nvSpPr>
        <p:spPr bwMode="auto">
          <a:xfrm>
            <a:off x="2914650" y="1617663"/>
            <a:ext cx="361950" cy="41211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5000"/>
              </a:lnSpc>
              <a:spcBef>
                <a:spcPct val="35000"/>
              </a:spcBef>
            </a:pPr>
            <a:r>
              <a:rPr kumimoji="1" lang="en-US" altLang="zh-CN" sz="2800" b="1">
                <a:solidFill>
                  <a:srgbClr val="000099"/>
                </a:solidFill>
                <a:latin typeface="Times New Roman" pitchFamily="18" charset="0"/>
              </a:rPr>
              <a:t>0</a:t>
            </a:r>
          </a:p>
          <a:p>
            <a:pPr algn="ctr">
              <a:lnSpc>
                <a:spcPct val="105000"/>
              </a:lnSpc>
              <a:spcBef>
                <a:spcPct val="35000"/>
              </a:spcBef>
            </a:pPr>
            <a:r>
              <a:rPr kumimoji="1" lang="en-US" altLang="zh-CN" sz="2800" b="1">
                <a:solidFill>
                  <a:srgbClr val="000099"/>
                </a:solidFill>
                <a:latin typeface="Times New Roman" pitchFamily="18" charset="0"/>
              </a:rPr>
              <a:t>1</a:t>
            </a:r>
          </a:p>
          <a:p>
            <a:pPr algn="ctr">
              <a:lnSpc>
                <a:spcPct val="105000"/>
              </a:lnSpc>
              <a:spcBef>
                <a:spcPct val="35000"/>
              </a:spcBef>
            </a:pPr>
            <a:r>
              <a:rPr kumimoji="1" lang="en-US" altLang="zh-CN" sz="2800" b="1">
                <a:solidFill>
                  <a:srgbClr val="000099"/>
                </a:solidFill>
                <a:latin typeface="Times New Roman" pitchFamily="18" charset="0"/>
              </a:rPr>
              <a:t>2</a:t>
            </a:r>
          </a:p>
          <a:p>
            <a:pPr algn="ctr">
              <a:lnSpc>
                <a:spcPct val="105000"/>
              </a:lnSpc>
              <a:spcBef>
                <a:spcPct val="35000"/>
              </a:spcBef>
            </a:pPr>
            <a:r>
              <a:rPr kumimoji="1" lang="en-US" altLang="zh-CN" sz="2800" b="1">
                <a:solidFill>
                  <a:srgbClr val="000099"/>
                </a:solidFill>
                <a:latin typeface="Times New Roman" pitchFamily="18" charset="0"/>
              </a:rPr>
              <a:t>3</a:t>
            </a:r>
          </a:p>
          <a:p>
            <a:pPr algn="ctr">
              <a:lnSpc>
                <a:spcPct val="105000"/>
              </a:lnSpc>
              <a:spcBef>
                <a:spcPct val="35000"/>
              </a:spcBef>
            </a:pPr>
            <a:r>
              <a:rPr kumimoji="1" lang="en-US" altLang="zh-CN" sz="2800" b="1">
                <a:solidFill>
                  <a:srgbClr val="000099"/>
                </a:solidFill>
                <a:latin typeface="Times New Roman" pitchFamily="18" charset="0"/>
              </a:rPr>
              <a:t>4</a:t>
            </a:r>
          </a:p>
          <a:p>
            <a:pPr algn="ctr">
              <a:lnSpc>
                <a:spcPct val="105000"/>
              </a:lnSpc>
              <a:spcBef>
                <a:spcPct val="35000"/>
              </a:spcBef>
            </a:pPr>
            <a:r>
              <a:rPr kumimoji="1" lang="en-US" altLang="zh-CN" sz="2800" b="1">
                <a:solidFill>
                  <a:srgbClr val="000099"/>
                </a:solidFill>
                <a:latin typeface="Times New Roman" pitchFamily="18" charset="0"/>
              </a:rPr>
              <a:t>5</a:t>
            </a:r>
          </a:p>
          <a:p>
            <a:pPr algn="ctr">
              <a:lnSpc>
                <a:spcPct val="105000"/>
              </a:lnSpc>
              <a:spcBef>
                <a:spcPct val="35000"/>
              </a:spcBef>
            </a:pPr>
            <a:r>
              <a:rPr kumimoji="1" lang="en-US" altLang="zh-CN" sz="2800" b="1">
                <a:solidFill>
                  <a:srgbClr val="000099"/>
                </a:solidFill>
                <a:latin typeface="Times New Roman" pitchFamily="18" charset="0"/>
              </a:rPr>
              <a:t>6</a:t>
            </a:r>
            <a:endParaRPr kumimoji="1" lang="en-US" altLang="zh-CN"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2"/>
          <p:cNvSpPr>
            <a:spLocks noGrp="1"/>
          </p:cNvSpPr>
          <p:nvPr>
            <p:ph type="sldNum" sz="quarter" idx="12"/>
          </p:nvPr>
        </p:nvSpPr>
        <p:spPr/>
        <p:txBody>
          <a:bodyPr/>
          <a:lstStyle/>
          <a:p>
            <a:fld id="{E3457998-4F16-440C-80FE-17FBDCDBA517}" type="slidenum">
              <a:rPr lang="en-US" altLang="zh-CN"/>
              <a:pPr/>
              <a:t>155</a:t>
            </a:fld>
            <a:endParaRPr lang="en-US" altLang="zh-CN"/>
          </a:p>
        </p:txBody>
      </p:sp>
      <p:sp>
        <p:nvSpPr>
          <p:cNvPr id="293890" name="Rectangle 2"/>
          <p:cNvSpPr>
            <a:spLocks noChangeArrowheads="1"/>
          </p:cNvSpPr>
          <p:nvPr/>
        </p:nvSpPr>
        <p:spPr bwMode="auto">
          <a:xfrm>
            <a:off x="609600" y="45100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3891" name="Rectangle 3"/>
          <p:cNvSpPr>
            <a:spLocks noChangeArrowheads="1"/>
          </p:cNvSpPr>
          <p:nvPr/>
        </p:nvSpPr>
        <p:spPr bwMode="auto">
          <a:xfrm>
            <a:off x="1228725" y="45100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3892" name="Text Box 4"/>
          <p:cNvSpPr txBox="1">
            <a:spLocks noChangeArrowheads="1"/>
          </p:cNvSpPr>
          <p:nvPr/>
        </p:nvSpPr>
        <p:spPr bwMode="auto">
          <a:xfrm>
            <a:off x="1219200" y="44481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5</a:t>
            </a:r>
            <a:endParaRPr kumimoji="1" lang="en-US" altLang="zh-CN" sz="2400">
              <a:latin typeface="Times New Roman" pitchFamily="18" charset="0"/>
            </a:endParaRPr>
          </a:p>
        </p:txBody>
      </p:sp>
      <p:sp>
        <p:nvSpPr>
          <p:cNvPr id="293893" name="Line 5"/>
          <p:cNvSpPr>
            <a:spLocks noChangeShapeType="1"/>
          </p:cNvSpPr>
          <p:nvPr/>
        </p:nvSpPr>
        <p:spPr bwMode="auto">
          <a:xfrm>
            <a:off x="2143125" y="48910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4" name="Line 6"/>
          <p:cNvSpPr>
            <a:spLocks noChangeShapeType="1"/>
          </p:cNvSpPr>
          <p:nvPr/>
        </p:nvSpPr>
        <p:spPr bwMode="auto">
          <a:xfrm flipH="1">
            <a:off x="1762125" y="48910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5" name="Rectangle 7"/>
          <p:cNvSpPr>
            <a:spLocks noChangeArrowheads="1"/>
          </p:cNvSpPr>
          <p:nvPr/>
        </p:nvSpPr>
        <p:spPr bwMode="auto">
          <a:xfrm>
            <a:off x="1533525" y="52720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3896" name="Rectangle 8"/>
          <p:cNvSpPr>
            <a:spLocks noChangeArrowheads="1"/>
          </p:cNvSpPr>
          <p:nvPr/>
        </p:nvSpPr>
        <p:spPr bwMode="auto">
          <a:xfrm>
            <a:off x="2238375" y="52720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3897" name="Oval 9"/>
          <p:cNvSpPr>
            <a:spLocks noChangeArrowheads="1"/>
          </p:cNvSpPr>
          <p:nvPr/>
        </p:nvSpPr>
        <p:spPr bwMode="auto">
          <a:xfrm>
            <a:off x="1838325" y="4510088"/>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93898" name="Text Box 10"/>
          <p:cNvSpPr txBox="1">
            <a:spLocks noChangeArrowheads="1"/>
          </p:cNvSpPr>
          <p:nvPr/>
        </p:nvSpPr>
        <p:spPr bwMode="auto">
          <a:xfrm>
            <a:off x="1524000" y="52101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2</a:t>
            </a:r>
            <a:endParaRPr kumimoji="1" lang="en-US" altLang="zh-CN" sz="2400">
              <a:latin typeface="Times New Roman" pitchFamily="18" charset="0"/>
            </a:endParaRPr>
          </a:p>
        </p:txBody>
      </p:sp>
      <p:sp>
        <p:nvSpPr>
          <p:cNvPr id="293899" name="Text Box 11"/>
          <p:cNvSpPr txBox="1">
            <a:spLocks noChangeArrowheads="1"/>
          </p:cNvSpPr>
          <p:nvPr/>
        </p:nvSpPr>
        <p:spPr bwMode="auto">
          <a:xfrm>
            <a:off x="600075" y="4433888"/>
            <a:ext cx="382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7</a:t>
            </a:r>
            <a:endParaRPr kumimoji="1" lang="en-US" altLang="zh-CN" sz="2400">
              <a:latin typeface="Times New Roman" pitchFamily="18" charset="0"/>
            </a:endParaRPr>
          </a:p>
        </p:txBody>
      </p:sp>
      <p:sp>
        <p:nvSpPr>
          <p:cNvPr id="293900" name="Text Box 12"/>
          <p:cNvSpPr txBox="1">
            <a:spLocks noChangeArrowheads="1"/>
          </p:cNvSpPr>
          <p:nvPr/>
        </p:nvSpPr>
        <p:spPr bwMode="auto">
          <a:xfrm>
            <a:off x="2247900" y="52101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4</a:t>
            </a:r>
            <a:endParaRPr kumimoji="1" lang="en-US" altLang="zh-CN" sz="2400">
              <a:latin typeface="Times New Roman" pitchFamily="18" charset="0"/>
            </a:endParaRPr>
          </a:p>
        </p:txBody>
      </p:sp>
      <p:sp>
        <p:nvSpPr>
          <p:cNvPr id="293901" name="Text Box 13"/>
          <p:cNvSpPr txBox="1">
            <a:spLocks noChangeArrowheads="1"/>
          </p:cNvSpPr>
          <p:nvPr/>
        </p:nvSpPr>
        <p:spPr bwMode="auto">
          <a:xfrm>
            <a:off x="1787525" y="4510088"/>
            <a:ext cx="527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a:solidFill>
                  <a:schemeClr val="accent2"/>
                </a:solidFill>
              </a:rPr>
              <a:t>6</a:t>
            </a:r>
            <a:endParaRPr kumimoji="1" lang="en-US" altLang="zh-CN" sz="2400">
              <a:latin typeface="Times New Roman" pitchFamily="18" charset="0"/>
            </a:endParaRPr>
          </a:p>
        </p:txBody>
      </p:sp>
      <p:sp>
        <p:nvSpPr>
          <p:cNvPr id="293902" name="Rectangle 14"/>
          <p:cNvSpPr>
            <a:spLocks noChangeArrowheads="1"/>
          </p:cNvSpPr>
          <p:nvPr/>
        </p:nvSpPr>
        <p:spPr bwMode="auto">
          <a:xfrm>
            <a:off x="3352800" y="1538288"/>
            <a:ext cx="5181600" cy="4267200"/>
          </a:xfrm>
          <a:prstGeom prst="rect">
            <a:avLst/>
          </a:prstGeom>
          <a:noFill/>
          <a:ln w="38100">
            <a:solidFill>
              <a:srgbClr val="000099"/>
            </a:solidFill>
            <a:miter lim="800000"/>
            <a:headEnd/>
            <a:tailEnd/>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3" name="Line 15"/>
          <p:cNvSpPr>
            <a:spLocks noChangeShapeType="1"/>
          </p:cNvSpPr>
          <p:nvPr/>
        </p:nvSpPr>
        <p:spPr bwMode="auto">
          <a:xfrm>
            <a:off x="57150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4" name="Line 16"/>
          <p:cNvSpPr>
            <a:spLocks noChangeShapeType="1"/>
          </p:cNvSpPr>
          <p:nvPr/>
        </p:nvSpPr>
        <p:spPr bwMode="auto">
          <a:xfrm>
            <a:off x="70866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5" name="Line 17"/>
          <p:cNvSpPr>
            <a:spLocks noChangeShapeType="1"/>
          </p:cNvSpPr>
          <p:nvPr/>
        </p:nvSpPr>
        <p:spPr bwMode="auto">
          <a:xfrm>
            <a:off x="44958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6" name="Text Box 18"/>
          <p:cNvSpPr txBox="1">
            <a:spLocks noChangeArrowheads="1"/>
          </p:cNvSpPr>
          <p:nvPr/>
        </p:nvSpPr>
        <p:spPr bwMode="auto">
          <a:xfrm>
            <a:off x="3429000" y="942975"/>
            <a:ext cx="4648200"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Arial Narrow" pitchFamily="34" charset="0"/>
              </a:rPr>
              <a:t>Weight   parent     lchild     rchild</a:t>
            </a:r>
            <a:endParaRPr kumimoji="1" lang="en-US" altLang="zh-CN" sz="2800">
              <a:latin typeface="Arial Narrow" pitchFamily="34" charset="0"/>
            </a:endParaRPr>
          </a:p>
        </p:txBody>
      </p:sp>
      <p:sp>
        <p:nvSpPr>
          <p:cNvPr id="293907" name="Text Box 19"/>
          <p:cNvSpPr txBox="1">
            <a:spLocks noChangeArrowheads="1"/>
          </p:cNvSpPr>
          <p:nvPr/>
        </p:nvSpPr>
        <p:spPr bwMode="auto">
          <a:xfrm>
            <a:off x="3686175" y="1533525"/>
            <a:ext cx="4464050" cy="419576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spcBef>
                <a:spcPct val="20000"/>
              </a:spcBef>
            </a:pPr>
            <a:r>
              <a:rPr kumimoji="1" lang="en-US" altLang="zh-CN" sz="2800">
                <a:solidFill>
                  <a:srgbClr val="CC0000"/>
                </a:solidFill>
              </a:rPr>
              <a:t> 7</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5</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2</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4</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0099"/>
                </a:solidFill>
              </a:rPr>
              <a:t> 6</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p:txBody>
      </p:sp>
      <p:sp>
        <p:nvSpPr>
          <p:cNvPr id="293908" name="Line 20"/>
          <p:cNvSpPr>
            <a:spLocks noChangeShapeType="1"/>
          </p:cNvSpPr>
          <p:nvPr/>
        </p:nvSpPr>
        <p:spPr bwMode="auto">
          <a:xfrm>
            <a:off x="3352800" y="2147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9" name="Line 21"/>
          <p:cNvSpPr>
            <a:spLocks noChangeShapeType="1"/>
          </p:cNvSpPr>
          <p:nvPr/>
        </p:nvSpPr>
        <p:spPr bwMode="auto">
          <a:xfrm>
            <a:off x="3352800" y="27574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0" name="Line 22"/>
          <p:cNvSpPr>
            <a:spLocks noChangeShapeType="1"/>
          </p:cNvSpPr>
          <p:nvPr/>
        </p:nvSpPr>
        <p:spPr bwMode="auto">
          <a:xfrm>
            <a:off x="3352800" y="33670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1" name="Line 23"/>
          <p:cNvSpPr>
            <a:spLocks noChangeShapeType="1"/>
          </p:cNvSpPr>
          <p:nvPr/>
        </p:nvSpPr>
        <p:spPr bwMode="auto">
          <a:xfrm>
            <a:off x="3352800" y="39766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2" name="Line 24"/>
          <p:cNvSpPr>
            <a:spLocks noChangeShapeType="1"/>
          </p:cNvSpPr>
          <p:nvPr/>
        </p:nvSpPr>
        <p:spPr bwMode="auto">
          <a:xfrm>
            <a:off x="3352800" y="45862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3" name="Line 25"/>
          <p:cNvSpPr>
            <a:spLocks noChangeShapeType="1"/>
          </p:cNvSpPr>
          <p:nvPr/>
        </p:nvSpPr>
        <p:spPr bwMode="auto">
          <a:xfrm>
            <a:off x="3352800" y="5195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4" name="Text Box 26"/>
          <p:cNvSpPr txBox="1">
            <a:spLocks noChangeArrowheads="1"/>
          </p:cNvSpPr>
          <p:nvPr/>
        </p:nvSpPr>
        <p:spPr bwMode="auto">
          <a:xfrm>
            <a:off x="2914650" y="1617663"/>
            <a:ext cx="361950" cy="41211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5000"/>
              </a:lnSpc>
              <a:spcBef>
                <a:spcPct val="35000"/>
              </a:spcBef>
            </a:pPr>
            <a:r>
              <a:rPr kumimoji="1" lang="en-US" altLang="zh-CN" sz="2800" b="1">
                <a:solidFill>
                  <a:srgbClr val="000099"/>
                </a:solidFill>
                <a:latin typeface="Times New Roman" pitchFamily="18" charset="0"/>
              </a:rPr>
              <a:t>0</a:t>
            </a:r>
          </a:p>
          <a:p>
            <a:pPr algn="ctr">
              <a:lnSpc>
                <a:spcPct val="105000"/>
              </a:lnSpc>
              <a:spcBef>
                <a:spcPct val="35000"/>
              </a:spcBef>
            </a:pPr>
            <a:r>
              <a:rPr kumimoji="1" lang="en-US" altLang="zh-CN" sz="2800" b="1">
                <a:solidFill>
                  <a:srgbClr val="000099"/>
                </a:solidFill>
                <a:latin typeface="Times New Roman" pitchFamily="18" charset="0"/>
              </a:rPr>
              <a:t>1</a:t>
            </a:r>
          </a:p>
          <a:p>
            <a:pPr algn="ctr">
              <a:lnSpc>
                <a:spcPct val="105000"/>
              </a:lnSpc>
              <a:spcBef>
                <a:spcPct val="35000"/>
              </a:spcBef>
            </a:pPr>
            <a:r>
              <a:rPr kumimoji="1" lang="en-US" altLang="zh-CN" sz="2800" b="1">
                <a:solidFill>
                  <a:srgbClr val="000099"/>
                </a:solidFill>
                <a:latin typeface="Times New Roman" pitchFamily="18" charset="0"/>
              </a:rPr>
              <a:t>2</a:t>
            </a:r>
          </a:p>
          <a:p>
            <a:pPr algn="ctr">
              <a:lnSpc>
                <a:spcPct val="105000"/>
              </a:lnSpc>
              <a:spcBef>
                <a:spcPct val="35000"/>
              </a:spcBef>
            </a:pPr>
            <a:r>
              <a:rPr kumimoji="1" lang="en-US" altLang="zh-CN" sz="2800" b="1">
                <a:solidFill>
                  <a:srgbClr val="000099"/>
                </a:solidFill>
                <a:latin typeface="Times New Roman" pitchFamily="18" charset="0"/>
              </a:rPr>
              <a:t>3</a:t>
            </a:r>
          </a:p>
          <a:p>
            <a:pPr algn="ctr">
              <a:lnSpc>
                <a:spcPct val="105000"/>
              </a:lnSpc>
              <a:spcBef>
                <a:spcPct val="35000"/>
              </a:spcBef>
            </a:pPr>
            <a:r>
              <a:rPr kumimoji="1" lang="en-US" altLang="zh-CN" sz="2800" b="1">
                <a:solidFill>
                  <a:srgbClr val="000099"/>
                </a:solidFill>
                <a:latin typeface="Times New Roman" pitchFamily="18" charset="0"/>
              </a:rPr>
              <a:t>4</a:t>
            </a:r>
          </a:p>
          <a:p>
            <a:pPr algn="ctr">
              <a:lnSpc>
                <a:spcPct val="105000"/>
              </a:lnSpc>
              <a:spcBef>
                <a:spcPct val="35000"/>
              </a:spcBef>
            </a:pPr>
            <a:r>
              <a:rPr kumimoji="1" lang="en-US" altLang="zh-CN" sz="2800" b="1">
                <a:solidFill>
                  <a:srgbClr val="000099"/>
                </a:solidFill>
                <a:latin typeface="Times New Roman" pitchFamily="18" charset="0"/>
              </a:rPr>
              <a:t>5</a:t>
            </a:r>
          </a:p>
          <a:p>
            <a:pPr algn="ctr">
              <a:lnSpc>
                <a:spcPct val="105000"/>
              </a:lnSpc>
              <a:spcBef>
                <a:spcPct val="35000"/>
              </a:spcBef>
            </a:pPr>
            <a:r>
              <a:rPr kumimoji="1" lang="en-US" altLang="zh-CN" sz="2800" b="1">
                <a:solidFill>
                  <a:srgbClr val="000099"/>
                </a:solidFill>
                <a:latin typeface="Times New Roman" pitchFamily="18" charset="0"/>
              </a:rPr>
              <a:t>6</a:t>
            </a:r>
            <a:endParaRPr kumimoji="1" lang="en-US" altLang="zh-CN" sz="2400">
              <a:latin typeface="Times New Roman" pitchFamily="18" charset="0"/>
            </a:endParaRPr>
          </a:p>
        </p:txBody>
      </p:sp>
      <p:sp>
        <p:nvSpPr>
          <p:cNvPr id="293915" name="Line 27"/>
          <p:cNvSpPr>
            <a:spLocks noChangeShapeType="1"/>
          </p:cNvSpPr>
          <p:nvPr/>
        </p:nvSpPr>
        <p:spPr bwMode="auto">
          <a:xfrm>
            <a:off x="2590800" y="3062288"/>
            <a:ext cx="381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6" name="Line 28"/>
          <p:cNvSpPr>
            <a:spLocks noChangeShapeType="1"/>
          </p:cNvSpPr>
          <p:nvPr/>
        </p:nvSpPr>
        <p:spPr bwMode="auto">
          <a:xfrm>
            <a:off x="2590800" y="3671888"/>
            <a:ext cx="381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7" name="Text Box 29"/>
          <p:cNvSpPr txBox="1">
            <a:spLocks noChangeArrowheads="1"/>
          </p:cNvSpPr>
          <p:nvPr/>
        </p:nvSpPr>
        <p:spPr bwMode="auto">
          <a:xfrm>
            <a:off x="2362200" y="2605088"/>
            <a:ext cx="506413"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FF33CC"/>
                </a:solidFill>
                <a:latin typeface="Times New Roman" pitchFamily="18" charset="0"/>
              </a:rPr>
              <a:t>p1</a:t>
            </a:r>
            <a:endParaRPr kumimoji="1" lang="en-US" altLang="zh-CN" sz="2400">
              <a:latin typeface="Times New Roman" pitchFamily="18" charset="0"/>
            </a:endParaRPr>
          </a:p>
        </p:txBody>
      </p:sp>
      <p:sp>
        <p:nvSpPr>
          <p:cNvPr id="293918" name="Text Box 30"/>
          <p:cNvSpPr txBox="1">
            <a:spLocks noChangeArrowheads="1"/>
          </p:cNvSpPr>
          <p:nvPr/>
        </p:nvSpPr>
        <p:spPr bwMode="auto">
          <a:xfrm>
            <a:off x="2362200" y="3214688"/>
            <a:ext cx="506413"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FF33CC"/>
                </a:solidFill>
                <a:latin typeface="Times New Roman" pitchFamily="18" charset="0"/>
              </a:rPr>
              <a:t>p2</a:t>
            </a:r>
            <a:endParaRPr kumimoji="1" lang="en-US" altLang="zh-CN" sz="2400">
              <a:latin typeface="Times New Roman" pitchFamily="18" charset="0"/>
            </a:endParaRPr>
          </a:p>
        </p:txBody>
      </p:sp>
      <p:sp>
        <p:nvSpPr>
          <p:cNvPr id="293919" name="Line 31"/>
          <p:cNvSpPr>
            <a:spLocks noChangeShapeType="1"/>
          </p:cNvSpPr>
          <p:nvPr/>
        </p:nvSpPr>
        <p:spPr bwMode="auto">
          <a:xfrm>
            <a:off x="4953000" y="29098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20" name="Line 32"/>
          <p:cNvSpPr>
            <a:spLocks noChangeShapeType="1"/>
          </p:cNvSpPr>
          <p:nvPr/>
        </p:nvSpPr>
        <p:spPr bwMode="auto">
          <a:xfrm>
            <a:off x="4953000" y="35194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21" name="Line 33"/>
          <p:cNvSpPr>
            <a:spLocks noChangeShapeType="1"/>
          </p:cNvSpPr>
          <p:nvPr/>
        </p:nvSpPr>
        <p:spPr bwMode="auto">
          <a:xfrm>
            <a:off x="6248400" y="41290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22" name="Line 34"/>
          <p:cNvSpPr>
            <a:spLocks noChangeShapeType="1"/>
          </p:cNvSpPr>
          <p:nvPr/>
        </p:nvSpPr>
        <p:spPr bwMode="auto">
          <a:xfrm>
            <a:off x="7696200" y="41290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23" name="Text Box 35"/>
          <p:cNvSpPr txBox="1">
            <a:spLocks noChangeArrowheads="1"/>
          </p:cNvSpPr>
          <p:nvPr/>
        </p:nvSpPr>
        <p:spPr bwMode="auto">
          <a:xfrm>
            <a:off x="4570413" y="280352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4</a:t>
            </a:r>
            <a:endParaRPr kumimoji="1" lang="en-US" altLang="zh-CN" sz="2400">
              <a:latin typeface="Times New Roman" pitchFamily="18" charset="0"/>
            </a:endParaRPr>
          </a:p>
        </p:txBody>
      </p:sp>
      <p:sp>
        <p:nvSpPr>
          <p:cNvPr id="293924" name="Text Box 36"/>
          <p:cNvSpPr txBox="1">
            <a:spLocks noChangeArrowheads="1"/>
          </p:cNvSpPr>
          <p:nvPr/>
        </p:nvSpPr>
        <p:spPr bwMode="auto">
          <a:xfrm>
            <a:off x="4572000" y="3443288"/>
            <a:ext cx="382588" cy="519112"/>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4</a:t>
            </a:r>
            <a:endParaRPr kumimoji="1" lang="en-US" altLang="zh-CN" sz="2400">
              <a:latin typeface="Times New Roman" pitchFamily="18" charset="0"/>
            </a:endParaRPr>
          </a:p>
        </p:txBody>
      </p:sp>
      <p:sp>
        <p:nvSpPr>
          <p:cNvPr id="293925" name="Text Box 37"/>
          <p:cNvSpPr txBox="1">
            <a:spLocks noChangeArrowheads="1"/>
          </p:cNvSpPr>
          <p:nvPr/>
        </p:nvSpPr>
        <p:spPr bwMode="auto">
          <a:xfrm>
            <a:off x="5865813" y="399097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2</a:t>
            </a:r>
            <a:endParaRPr kumimoji="1" lang="en-US" altLang="zh-CN" sz="2400">
              <a:latin typeface="Times New Roman" pitchFamily="18" charset="0"/>
            </a:endParaRPr>
          </a:p>
        </p:txBody>
      </p:sp>
      <p:sp>
        <p:nvSpPr>
          <p:cNvPr id="293926" name="Text Box 38"/>
          <p:cNvSpPr txBox="1">
            <a:spLocks noChangeArrowheads="1"/>
          </p:cNvSpPr>
          <p:nvPr/>
        </p:nvSpPr>
        <p:spPr bwMode="auto">
          <a:xfrm>
            <a:off x="7313613" y="399097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3</a:t>
            </a:r>
            <a:endParaRPr kumimoji="1" lang="en-US" altLang="zh-CN" sz="2400">
              <a:latin typeface="Times New Roman" pitchFamily="18" charset="0"/>
            </a:endParaRPr>
          </a:p>
        </p:txBody>
      </p:sp>
      <p:sp>
        <p:nvSpPr>
          <p:cNvPr id="293927" name="Line 39"/>
          <p:cNvSpPr>
            <a:spLocks noChangeShapeType="1"/>
          </p:cNvSpPr>
          <p:nvPr/>
        </p:nvSpPr>
        <p:spPr bwMode="auto">
          <a:xfrm>
            <a:off x="2590800" y="4281488"/>
            <a:ext cx="38100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28" name="Text Box 40"/>
          <p:cNvSpPr txBox="1">
            <a:spLocks noChangeArrowheads="1"/>
          </p:cNvSpPr>
          <p:nvPr/>
        </p:nvSpPr>
        <p:spPr bwMode="auto">
          <a:xfrm>
            <a:off x="2474913" y="3794125"/>
            <a:ext cx="282575"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CC0000"/>
                </a:solidFill>
                <a:latin typeface="Times New Roman" pitchFamily="18" charset="0"/>
              </a:rPr>
              <a:t>i</a:t>
            </a:r>
            <a:endParaRPr kumimoji="1" lang="en-US" altLang="zh-CN"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2"/>
          <p:cNvSpPr>
            <a:spLocks noGrp="1"/>
          </p:cNvSpPr>
          <p:nvPr>
            <p:ph type="sldNum" sz="quarter" idx="12"/>
          </p:nvPr>
        </p:nvSpPr>
        <p:spPr/>
        <p:txBody>
          <a:bodyPr/>
          <a:lstStyle/>
          <a:p>
            <a:fld id="{23CD5A2C-8127-4836-A002-05C9781A48D1}" type="slidenum">
              <a:rPr lang="en-US" altLang="zh-CN"/>
              <a:pPr/>
              <a:t>156</a:t>
            </a:fld>
            <a:endParaRPr lang="en-US" altLang="zh-CN"/>
          </a:p>
        </p:txBody>
      </p:sp>
      <p:sp>
        <p:nvSpPr>
          <p:cNvPr id="294914" name="Line 2"/>
          <p:cNvSpPr>
            <a:spLocks noChangeShapeType="1"/>
          </p:cNvSpPr>
          <p:nvPr/>
        </p:nvSpPr>
        <p:spPr bwMode="auto">
          <a:xfrm>
            <a:off x="1676400" y="20716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15" name="Line 3"/>
          <p:cNvSpPr>
            <a:spLocks noChangeShapeType="1"/>
          </p:cNvSpPr>
          <p:nvPr/>
        </p:nvSpPr>
        <p:spPr bwMode="auto">
          <a:xfrm flipH="1">
            <a:off x="1295400" y="2057400"/>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16" name="Rectangle 4"/>
          <p:cNvSpPr>
            <a:spLocks noChangeArrowheads="1"/>
          </p:cNvSpPr>
          <p:nvPr/>
        </p:nvSpPr>
        <p:spPr bwMode="auto">
          <a:xfrm>
            <a:off x="685800" y="16906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4917" name="Rectangle 5"/>
          <p:cNvSpPr>
            <a:spLocks noChangeArrowheads="1"/>
          </p:cNvSpPr>
          <p:nvPr/>
        </p:nvSpPr>
        <p:spPr bwMode="auto">
          <a:xfrm>
            <a:off x="1066800" y="2438400"/>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4918" name="Oval 6"/>
          <p:cNvSpPr>
            <a:spLocks noChangeArrowheads="1"/>
          </p:cNvSpPr>
          <p:nvPr/>
        </p:nvSpPr>
        <p:spPr bwMode="auto">
          <a:xfrm>
            <a:off x="1371600" y="16764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94919" name="Text Box 7"/>
          <p:cNvSpPr txBox="1">
            <a:spLocks noChangeArrowheads="1"/>
          </p:cNvSpPr>
          <p:nvPr/>
        </p:nvSpPr>
        <p:spPr bwMode="auto">
          <a:xfrm>
            <a:off x="1057275" y="2376488"/>
            <a:ext cx="382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5</a:t>
            </a:r>
            <a:endParaRPr kumimoji="1" lang="en-US" altLang="zh-CN" sz="2400">
              <a:latin typeface="Times New Roman" pitchFamily="18" charset="0"/>
            </a:endParaRPr>
          </a:p>
        </p:txBody>
      </p:sp>
      <p:sp>
        <p:nvSpPr>
          <p:cNvPr id="294920" name="Line 8"/>
          <p:cNvSpPr>
            <a:spLocks noChangeShapeType="1"/>
          </p:cNvSpPr>
          <p:nvPr/>
        </p:nvSpPr>
        <p:spPr bwMode="auto">
          <a:xfrm>
            <a:off x="2038350" y="27574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21" name="Line 9"/>
          <p:cNvSpPr>
            <a:spLocks noChangeShapeType="1"/>
          </p:cNvSpPr>
          <p:nvPr/>
        </p:nvSpPr>
        <p:spPr bwMode="auto">
          <a:xfrm flipH="1">
            <a:off x="1657350" y="27574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22" name="Rectangle 10"/>
          <p:cNvSpPr>
            <a:spLocks noChangeArrowheads="1"/>
          </p:cNvSpPr>
          <p:nvPr/>
        </p:nvSpPr>
        <p:spPr bwMode="auto">
          <a:xfrm>
            <a:off x="1428750" y="31384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4923" name="Rectangle 11"/>
          <p:cNvSpPr>
            <a:spLocks noChangeArrowheads="1"/>
          </p:cNvSpPr>
          <p:nvPr/>
        </p:nvSpPr>
        <p:spPr bwMode="auto">
          <a:xfrm>
            <a:off x="2133600" y="31384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4924" name="Oval 12"/>
          <p:cNvSpPr>
            <a:spLocks noChangeArrowheads="1"/>
          </p:cNvSpPr>
          <p:nvPr/>
        </p:nvSpPr>
        <p:spPr bwMode="auto">
          <a:xfrm>
            <a:off x="1733550" y="2376488"/>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94925" name="Text Box 13"/>
          <p:cNvSpPr txBox="1">
            <a:spLocks noChangeArrowheads="1"/>
          </p:cNvSpPr>
          <p:nvPr/>
        </p:nvSpPr>
        <p:spPr bwMode="auto">
          <a:xfrm>
            <a:off x="1419225" y="30765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2</a:t>
            </a:r>
            <a:endParaRPr kumimoji="1" lang="en-US" altLang="zh-CN" sz="2400">
              <a:latin typeface="Times New Roman" pitchFamily="18" charset="0"/>
            </a:endParaRPr>
          </a:p>
        </p:txBody>
      </p:sp>
      <p:sp>
        <p:nvSpPr>
          <p:cNvPr id="294926" name="Text Box 14"/>
          <p:cNvSpPr txBox="1">
            <a:spLocks noChangeArrowheads="1"/>
          </p:cNvSpPr>
          <p:nvPr/>
        </p:nvSpPr>
        <p:spPr bwMode="auto">
          <a:xfrm>
            <a:off x="676275" y="1614488"/>
            <a:ext cx="382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7</a:t>
            </a:r>
            <a:endParaRPr kumimoji="1" lang="en-US" altLang="zh-CN" sz="2400">
              <a:latin typeface="Times New Roman" pitchFamily="18" charset="0"/>
            </a:endParaRPr>
          </a:p>
        </p:txBody>
      </p:sp>
      <p:sp>
        <p:nvSpPr>
          <p:cNvPr id="294927" name="Text Box 15"/>
          <p:cNvSpPr txBox="1">
            <a:spLocks noChangeArrowheads="1"/>
          </p:cNvSpPr>
          <p:nvPr/>
        </p:nvSpPr>
        <p:spPr bwMode="auto">
          <a:xfrm>
            <a:off x="2143125" y="30765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4</a:t>
            </a:r>
            <a:endParaRPr kumimoji="1" lang="en-US" altLang="zh-CN" sz="2400">
              <a:latin typeface="Times New Roman" pitchFamily="18" charset="0"/>
            </a:endParaRPr>
          </a:p>
        </p:txBody>
      </p:sp>
      <p:sp>
        <p:nvSpPr>
          <p:cNvPr id="294928" name="Text Box 16"/>
          <p:cNvSpPr txBox="1">
            <a:spLocks noChangeArrowheads="1"/>
          </p:cNvSpPr>
          <p:nvPr/>
        </p:nvSpPr>
        <p:spPr bwMode="auto">
          <a:xfrm>
            <a:off x="1682750" y="2376488"/>
            <a:ext cx="527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a:solidFill>
                  <a:schemeClr val="accent2"/>
                </a:solidFill>
              </a:rPr>
              <a:t>6</a:t>
            </a:r>
            <a:endParaRPr kumimoji="1" lang="en-US" altLang="zh-CN" sz="2400">
              <a:latin typeface="Times New Roman" pitchFamily="18" charset="0"/>
            </a:endParaRPr>
          </a:p>
        </p:txBody>
      </p:sp>
      <p:sp>
        <p:nvSpPr>
          <p:cNvPr id="294929" name="Text Box 17"/>
          <p:cNvSpPr txBox="1">
            <a:spLocks noChangeArrowheads="1"/>
          </p:cNvSpPr>
          <p:nvPr/>
        </p:nvSpPr>
        <p:spPr bwMode="auto">
          <a:xfrm>
            <a:off x="1301750" y="1658938"/>
            <a:ext cx="615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a:solidFill>
                  <a:schemeClr val="accent2"/>
                </a:solidFill>
                <a:latin typeface="Arial Narrow" pitchFamily="34" charset="0"/>
              </a:rPr>
              <a:t>11</a:t>
            </a:r>
            <a:endParaRPr kumimoji="1" lang="en-US" altLang="zh-CN" sz="2400">
              <a:latin typeface="Times New Roman" pitchFamily="18" charset="0"/>
            </a:endParaRPr>
          </a:p>
        </p:txBody>
      </p:sp>
      <p:sp>
        <p:nvSpPr>
          <p:cNvPr id="294930" name="Rectangle 18"/>
          <p:cNvSpPr>
            <a:spLocks noChangeArrowheads="1"/>
          </p:cNvSpPr>
          <p:nvPr/>
        </p:nvSpPr>
        <p:spPr bwMode="auto">
          <a:xfrm>
            <a:off x="3352800" y="1538288"/>
            <a:ext cx="5181600" cy="4267200"/>
          </a:xfrm>
          <a:prstGeom prst="rect">
            <a:avLst/>
          </a:prstGeom>
          <a:noFill/>
          <a:ln w="38100">
            <a:solidFill>
              <a:srgbClr val="000099"/>
            </a:solidFill>
            <a:miter lim="800000"/>
            <a:headEnd/>
            <a:tailEnd/>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31" name="Line 19"/>
          <p:cNvSpPr>
            <a:spLocks noChangeShapeType="1"/>
          </p:cNvSpPr>
          <p:nvPr/>
        </p:nvSpPr>
        <p:spPr bwMode="auto">
          <a:xfrm>
            <a:off x="57150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32" name="Line 20"/>
          <p:cNvSpPr>
            <a:spLocks noChangeShapeType="1"/>
          </p:cNvSpPr>
          <p:nvPr/>
        </p:nvSpPr>
        <p:spPr bwMode="auto">
          <a:xfrm>
            <a:off x="70866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33" name="Line 21"/>
          <p:cNvSpPr>
            <a:spLocks noChangeShapeType="1"/>
          </p:cNvSpPr>
          <p:nvPr/>
        </p:nvSpPr>
        <p:spPr bwMode="auto">
          <a:xfrm>
            <a:off x="44958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34" name="Text Box 22"/>
          <p:cNvSpPr txBox="1">
            <a:spLocks noChangeArrowheads="1"/>
          </p:cNvSpPr>
          <p:nvPr/>
        </p:nvSpPr>
        <p:spPr bwMode="auto">
          <a:xfrm>
            <a:off x="3392488" y="942975"/>
            <a:ext cx="4648200"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Arial Narrow" pitchFamily="34" charset="0"/>
              </a:rPr>
              <a:t>Weight    parent     lchild    rchild</a:t>
            </a:r>
            <a:endParaRPr kumimoji="1" lang="en-US" altLang="zh-CN" sz="2800">
              <a:latin typeface="Arial Narrow" pitchFamily="34" charset="0"/>
            </a:endParaRPr>
          </a:p>
        </p:txBody>
      </p:sp>
      <p:sp>
        <p:nvSpPr>
          <p:cNvPr id="294935" name="Text Box 23"/>
          <p:cNvSpPr txBox="1">
            <a:spLocks noChangeArrowheads="1"/>
          </p:cNvSpPr>
          <p:nvPr/>
        </p:nvSpPr>
        <p:spPr bwMode="auto">
          <a:xfrm>
            <a:off x="3598863" y="1533525"/>
            <a:ext cx="4581525" cy="419576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spcBef>
                <a:spcPct val="20000"/>
              </a:spcBef>
            </a:pPr>
            <a:r>
              <a:rPr kumimoji="1" lang="en-US" altLang="zh-CN" sz="2800">
                <a:solidFill>
                  <a:srgbClr val="CC0000"/>
                </a:solidFill>
              </a:rPr>
              <a:t>  7</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5</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2</a:t>
            </a:r>
            <a:r>
              <a:rPr kumimoji="1" lang="en-US" altLang="zh-CN" sz="2800"/>
              <a:t>          </a:t>
            </a:r>
            <a:r>
              <a:rPr kumimoji="1" lang="en-US" altLang="zh-CN" sz="2800">
                <a:solidFill>
                  <a:srgbClr val="000099"/>
                </a:solidFill>
              </a:rPr>
              <a:t>4</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4</a:t>
            </a:r>
            <a:r>
              <a:rPr kumimoji="1" lang="en-US" altLang="zh-CN" sz="2800"/>
              <a:t>          </a:t>
            </a:r>
            <a:r>
              <a:rPr kumimoji="1" lang="en-US" altLang="zh-CN" sz="2800">
                <a:solidFill>
                  <a:srgbClr val="000099"/>
                </a:solidFill>
              </a:rPr>
              <a:t>4</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0099"/>
                </a:solidFill>
              </a:rPr>
              <a:t>  6</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0099"/>
                </a:solidFill>
              </a:rPr>
              <a:t>2</a:t>
            </a:r>
            <a:r>
              <a:rPr kumimoji="1" lang="en-US" altLang="zh-CN" sz="2800">
                <a:solidFill>
                  <a:srgbClr val="009900"/>
                </a:solidFill>
              </a:rPr>
              <a:t>             </a:t>
            </a:r>
            <a:r>
              <a:rPr kumimoji="1" lang="en-US" altLang="zh-CN" sz="2800">
                <a:solidFill>
                  <a:srgbClr val="000099"/>
                </a:solidFill>
              </a:rPr>
              <a:t>3</a:t>
            </a:r>
            <a:endParaRPr kumimoji="1" lang="en-US" altLang="zh-CN" sz="2800">
              <a:solidFill>
                <a:srgbClr val="009900"/>
              </a:solidFill>
            </a:endParaRPr>
          </a:p>
          <a:p>
            <a:pPr>
              <a:lnSpc>
                <a:spcPct val="120000"/>
              </a:lnSpc>
              <a:spcBef>
                <a:spcPct val="20000"/>
              </a:spcBef>
            </a:pPr>
            <a:r>
              <a:rPr kumimoji="1" lang="en-US" altLang="zh-CN" sz="2800">
                <a:solidFill>
                  <a:srgbClr val="000099"/>
                </a:solidFill>
              </a:rPr>
              <a:t>11</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p:txBody>
      </p:sp>
      <p:sp>
        <p:nvSpPr>
          <p:cNvPr id="294936" name="Line 24"/>
          <p:cNvSpPr>
            <a:spLocks noChangeShapeType="1"/>
          </p:cNvSpPr>
          <p:nvPr/>
        </p:nvSpPr>
        <p:spPr bwMode="auto">
          <a:xfrm>
            <a:off x="3352800" y="2147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37" name="Line 25"/>
          <p:cNvSpPr>
            <a:spLocks noChangeShapeType="1"/>
          </p:cNvSpPr>
          <p:nvPr/>
        </p:nvSpPr>
        <p:spPr bwMode="auto">
          <a:xfrm>
            <a:off x="3352800" y="27574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38" name="Line 26"/>
          <p:cNvSpPr>
            <a:spLocks noChangeShapeType="1"/>
          </p:cNvSpPr>
          <p:nvPr/>
        </p:nvSpPr>
        <p:spPr bwMode="auto">
          <a:xfrm>
            <a:off x="3352800" y="33670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39" name="Line 27"/>
          <p:cNvSpPr>
            <a:spLocks noChangeShapeType="1"/>
          </p:cNvSpPr>
          <p:nvPr/>
        </p:nvSpPr>
        <p:spPr bwMode="auto">
          <a:xfrm>
            <a:off x="3352800" y="39766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40" name="Line 28"/>
          <p:cNvSpPr>
            <a:spLocks noChangeShapeType="1"/>
          </p:cNvSpPr>
          <p:nvPr/>
        </p:nvSpPr>
        <p:spPr bwMode="auto">
          <a:xfrm>
            <a:off x="3352800" y="45862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41" name="Line 29"/>
          <p:cNvSpPr>
            <a:spLocks noChangeShapeType="1"/>
          </p:cNvSpPr>
          <p:nvPr/>
        </p:nvSpPr>
        <p:spPr bwMode="auto">
          <a:xfrm>
            <a:off x="3352800" y="5195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42" name="Text Box 30"/>
          <p:cNvSpPr txBox="1">
            <a:spLocks noChangeArrowheads="1"/>
          </p:cNvSpPr>
          <p:nvPr/>
        </p:nvSpPr>
        <p:spPr bwMode="auto">
          <a:xfrm>
            <a:off x="2914650" y="1617663"/>
            <a:ext cx="361950" cy="41211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5000"/>
              </a:lnSpc>
              <a:spcBef>
                <a:spcPct val="35000"/>
              </a:spcBef>
            </a:pPr>
            <a:r>
              <a:rPr kumimoji="1" lang="en-US" altLang="zh-CN" sz="2800" b="1">
                <a:solidFill>
                  <a:srgbClr val="000099"/>
                </a:solidFill>
                <a:latin typeface="Times New Roman" pitchFamily="18" charset="0"/>
              </a:rPr>
              <a:t>0</a:t>
            </a:r>
          </a:p>
          <a:p>
            <a:pPr algn="ctr">
              <a:lnSpc>
                <a:spcPct val="105000"/>
              </a:lnSpc>
              <a:spcBef>
                <a:spcPct val="35000"/>
              </a:spcBef>
            </a:pPr>
            <a:r>
              <a:rPr kumimoji="1" lang="en-US" altLang="zh-CN" sz="2800" b="1">
                <a:solidFill>
                  <a:srgbClr val="000099"/>
                </a:solidFill>
                <a:latin typeface="Times New Roman" pitchFamily="18" charset="0"/>
              </a:rPr>
              <a:t>1</a:t>
            </a:r>
          </a:p>
          <a:p>
            <a:pPr algn="ctr">
              <a:lnSpc>
                <a:spcPct val="105000"/>
              </a:lnSpc>
              <a:spcBef>
                <a:spcPct val="35000"/>
              </a:spcBef>
            </a:pPr>
            <a:r>
              <a:rPr kumimoji="1" lang="en-US" altLang="zh-CN" sz="2800" b="1">
                <a:solidFill>
                  <a:srgbClr val="000099"/>
                </a:solidFill>
                <a:latin typeface="Times New Roman" pitchFamily="18" charset="0"/>
              </a:rPr>
              <a:t>2</a:t>
            </a:r>
          </a:p>
          <a:p>
            <a:pPr algn="ctr">
              <a:lnSpc>
                <a:spcPct val="105000"/>
              </a:lnSpc>
              <a:spcBef>
                <a:spcPct val="35000"/>
              </a:spcBef>
            </a:pPr>
            <a:r>
              <a:rPr kumimoji="1" lang="en-US" altLang="zh-CN" sz="2800" b="1">
                <a:solidFill>
                  <a:srgbClr val="000099"/>
                </a:solidFill>
                <a:latin typeface="Times New Roman" pitchFamily="18" charset="0"/>
              </a:rPr>
              <a:t>3</a:t>
            </a:r>
          </a:p>
          <a:p>
            <a:pPr algn="ctr">
              <a:lnSpc>
                <a:spcPct val="105000"/>
              </a:lnSpc>
              <a:spcBef>
                <a:spcPct val="35000"/>
              </a:spcBef>
            </a:pPr>
            <a:r>
              <a:rPr kumimoji="1" lang="en-US" altLang="zh-CN" sz="2800" b="1">
                <a:solidFill>
                  <a:srgbClr val="000099"/>
                </a:solidFill>
                <a:latin typeface="Times New Roman" pitchFamily="18" charset="0"/>
              </a:rPr>
              <a:t>4</a:t>
            </a:r>
          </a:p>
          <a:p>
            <a:pPr algn="ctr">
              <a:lnSpc>
                <a:spcPct val="105000"/>
              </a:lnSpc>
              <a:spcBef>
                <a:spcPct val="35000"/>
              </a:spcBef>
            </a:pPr>
            <a:r>
              <a:rPr kumimoji="1" lang="en-US" altLang="zh-CN" sz="2800" b="1">
                <a:solidFill>
                  <a:srgbClr val="000099"/>
                </a:solidFill>
                <a:latin typeface="Times New Roman" pitchFamily="18" charset="0"/>
              </a:rPr>
              <a:t>5</a:t>
            </a:r>
          </a:p>
          <a:p>
            <a:pPr algn="ctr">
              <a:lnSpc>
                <a:spcPct val="105000"/>
              </a:lnSpc>
              <a:spcBef>
                <a:spcPct val="35000"/>
              </a:spcBef>
            </a:pPr>
            <a:r>
              <a:rPr kumimoji="1" lang="en-US" altLang="zh-CN" sz="2800" b="1">
                <a:solidFill>
                  <a:srgbClr val="000099"/>
                </a:solidFill>
                <a:latin typeface="Times New Roman" pitchFamily="18" charset="0"/>
              </a:rPr>
              <a:t>6</a:t>
            </a:r>
            <a:endParaRPr kumimoji="1" lang="en-US" altLang="zh-CN" sz="2400">
              <a:latin typeface="Times New Roman" pitchFamily="18" charset="0"/>
            </a:endParaRPr>
          </a:p>
        </p:txBody>
      </p:sp>
      <p:sp>
        <p:nvSpPr>
          <p:cNvPr id="294943" name="Line 31"/>
          <p:cNvSpPr>
            <a:spLocks noChangeShapeType="1"/>
          </p:cNvSpPr>
          <p:nvPr/>
        </p:nvSpPr>
        <p:spPr bwMode="auto">
          <a:xfrm>
            <a:off x="2590800" y="2528888"/>
            <a:ext cx="381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44" name="Line 32"/>
          <p:cNvSpPr>
            <a:spLocks noChangeShapeType="1"/>
          </p:cNvSpPr>
          <p:nvPr/>
        </p:nvSpPr>
        <p:spPr bwMode="auto">
          <a:xfrm>
            <a:off x="2590800" y="4281488"/>
            <a:ext cx="381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45" name="Text Box 33"/>
          <p:cNvSpPr txBox="1">
            <a:spLocks noChangeArrowheads="1"/>
          </p:cNvSpPr>
          <p:nvPr/>
        </p:nvSpPr>
        <p:spPr bwMode="auto">
          <a:xfrm>
            <a:off x="2362200" y="2071688"/>
            <a:ext cx="506413"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FF33CC"/>
                </a:solidFill>
                <a:latin typeface="Times New Roman" pitchFamily="18" charset="0"/>
              </a:rPr>
              <a:t>p1</a:t>
            </a:r>
            <a:endParaRPr kumimoji="1" lang="en-US" altLang="zh-CN" sz="2400">
              <a:latin typeface="Times New Roman" pitchFamily="18" charset="0"/>
            </a:endParaRPr>
          </a:p>
        </p:txBody>
      </p:sp>
      <p:sp>
        <p:nvSpPr>
          <p:cNvPr id="294946" name="Text Box 34"/>
          <p:cNvSpPr txBox="1">
            <a:spLocks noChangeArrowheads="1"/>
          </p:cNvSpPr>
          <p:nvPr/>
        </p:nvSpPr>
        <p:spPr bwMode="auto">
          <a:xfrm>
            <a:off x="2362200" y="3824288"/>
            <a:ext cx="506413"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FF33CC"/>
                </a:solidFill>
                <a:latin typeface="Times New Roman" pitchFamily="18" charset="0"/>
              </a:rPr>
              <a:t>p2</a:t>
            </a:r>
            <a:endParaRPr kumimoji="1" lang="en-US" altLang="zh-CN" sz="2400">
              <a:latin typeface="Times New Roman" pitchFamily="18" charset="0"/>
            </a:endParaRPr>
          </a:p>
        </p:txBody>
      </p:sp>
      <p:sp>
        <p:nvSpPr>
          <p:cNvPr id="294947" name="Line 35"/>
          <p:cNvSpPr>
            <a:spLocks noChangeShapeType="1"/>
          </p:cNvSpPr>
          <p:nvPr/>
        </p:nvSpPr>
        <p:spPr bwMode="auto">
          <a:xfrm>
            <a:off x="4953000" y="23002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48" name="Line 36"/>
          <p:cNvSpPr>
            <a:spLocks noChangeShapeType="1"/>
          </p:cNvSpPr>
          <p:nvPr/>
        </p:nvSpPr>
        <p:spPr bwMode="auto">
          <a:xfrm>
            <a:off x="4953000" y="41290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49" name="Line 37"/>
          <p:cNvSpPr>
            <a:spLocks noChangeShapeType="1"/>
          </p:cNvSpPr>
          <p:nvPr/>
        </p:nvSpPr>
        <p:spPr bwMode="auto">
          <a:xfrm>
            <a:off x="6248400" y="47386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50" name="Line 38"/>
          <p:cNvSpPr>
            <a:spLocks noChangeShapeType="1"/>
          </p:cNvSpPr>
          <p:nvPr/>
        </p:nvSpPr>
        <p:spPr bwMode="auto">
          <a:xfrm>
            <a:off x="7696200" y="47386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51" name="Text Box 39"/>
          <p:cNvSpPr txBox="1">
            <a:spLocks noChangeArrowheads="1"/>
          </p:cNvSpPr>
          <p:nvPr/>
        </p:nvSpPr>
        <p:spPr bwMode="auto">
          <a:xfrm>
            <a:off x="4646613" y="2224088"/>
            <a:ext cx="382587" cy="519112"/>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5</a:t>
            </a:r>
            <a:endParaRPr kumimoji="1" lang="en-US" altLang="zh-CN" sz="2400">
              <a:latin typeface="Times New Roman" pitchFamily="18" charset="0"/>
            </a:endParaRPr>
          </a:p>
        </p:txBody>
      </p:sp>
      <p:sp>
        <p:nvSpPr>
          <p:cNvPr id="294952" name="Text Box 40"/>
          <p:cNvSpPr txBox="1">
            <a:spLocks noChangeArrowheads="1"/>
          </p:cNvSpPr>
          <p:nvPr/>
        </p:nvSpPr>
        <p:spPr bwMode="auto">
          <a:xfrm>
            <a:off x="4646613" y="399097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5</a:t>
            </a:r>
            <a:endParaRPr kumimoji="1" lang="en-US" altLang="zh-CN" sz="2400">
              <a:latin typeface="Times New Roman" pitchFamily="18" charset="0"/>
            </a:endParaRPr>
          </a:p>
        </p:txBody>
      </p:sp>
      <p:sp>
        <p:nvSpPr>
          <p:cNvPr id="294953" name="Text Box 41"/>
          <p:cNvSpPr txBox="1">
            <a:spLocks noChangeArrowheads="1"/>
          </p:cNvSpPr>
          <p:nvPr/>
        </p:nvSpPr>
        <p:spPr bwMode="auto">
          <a:xfrm>
            <a:off x="5942013" y="460057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1</a:t>
            </a:r>
            <a:endParaRPr kumimoji="1" lang="en-US" altLang="zh-CN" sz="2400">
              <a:latin typeface="Times New Roman" pitchFamily="18" charset="0"/>
            </a:endParaRPr>
          </a:p>
        </p:txBody>
      </p:sp>
      <p:sp>
        <p:nvSpPr>
          <p:cNvPr id="294954" name="Text Box 42"/>
          <p:cNvSpPr txBox="1">
            <a:spLocks noChangeArrowheads="1"/>
          </p:cNvSpPr>
          <p:nvPr/>
        </p:nvSpPr>
        <p:spPr bwMode="auto">
          <a:xfrm>
            <a:off x="7315200" y="4600575"/>
            <a:ext cx="382588"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4</a:t>
            </a:r>
            <a:endParaRPr kumimoji="1" lang="en-US" altLang="zh-CN" sz="2400">
              <a:latin typeface="Times New Roman" pitchFamily="18" charset="0"/>
            </a:endParaRPr>
          </a:p>
        </p:txBody>
      </p:sp>
      <p:sp>
        <p:nvSpPr>
          <p:cNvPr id="294955" name="Line 43"/>
          <p:cNvSpPr>
            <a:spLocks noChangeShapeType="1"/>
          </p:cNvSpPr>
          <p:nvPr/>
        </p:nvSpPr>
        <p:spPr bwMode="auto">
          <a:xfrm>
            <a:off x="2590800" y="4859338"/>
            <a:ext cx="38100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56" name="Text Box 44"/>
          <p:cNvSpPr txBox="1">
            <a:spLocks noChangeArrowheads="1"/>
          </p:cNvSpPr>
          <p:nvPr/>
        </p:nvSpPr>
        <p:spPr bwMode="auto">
          <a:xfrm>
            <a:off x="2474913" y="4371975"/>
            <a:ext cx="282575"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CC0000"/>
                </a:solidFill>
                <a:latin typeface="Times New Roman" pitchFamily="18" charset="0"/>
              </a:rPr>
              <a:t>i</a:t>
            </a:r>
            <a:endParaRPr kumimoji="1" lang="en-US" altLang="zh-CN"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2"/>
          <p:cNvSpPr>
            <a:spLocks noGrp="1"/>
          </p:cNvSpPr>
          <p:nvPr>
            <p:ph type="sldNum" sz="quarter" idx="12"/>
          </p:nvPr>
        </p:nvSpPr>
        <p:spPr/>
        <p:txBody>
          <a:bodyPr/>
          <a:lstStyle/>
          <a:p>
            <a:fld id="{DE0D8E70-5304-40C7-BFF4-F71CF991F9B2}" type="slidenum">
              <a:rPr lang="en-US" altLang="zh-CN"/>
              <a:pPr/>
              <a:t>157</a:t>
            </a:fld>
            <a:endParaRPr lang="en-US" altLang="zh-CN"/>
          </a:p>
        </p:txBody>
      </p:sp>
      <p:sp>
        <p:nvSpPr>
          <p:cNvPr id="295938" name="Line 2"/>
          <p:cNvSpPr>
            <a:spLocks noChangeShapeType="1"/>
          </p:cNvSpPr>
          <p:nvPr/>
        </p:nvSpPr>
        <p:spPr bwMode="auto">
          <a:xfrm>
            <a:off x="1304925" y="2085975"/>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39" name="Line 3"/>
          <p:cNvSpPr>
            <a:spLocks noChangeShapeType="1"/>
          </p:cNvSpPr>
          <p:nvPr/>
        </p:nvSpPr>
        <p:spPr bwMode="auto">
          <a:xfrm flipH="1">
            <a:off x="923925" y="20716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40" name="Oval 4"/>
          <p:cNvSpPr>
            <a:spLocks noChangeArrowheads="1"/>
          </p:cNvSpPr>
          <p:nvPr/>
        </p:nvSpPr>
        <p:spPr bwMode="auto">
          <a:xfrm>
            <a:off x="1000125" y="1690688"/>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95941" name="Line 5"/>
          <p:cNvSpPr>
            <a:spLocks noChangeShapeType="1"/>
          </p:cNvSpPr>
          <p:nvPr/>
        </p:nvSpPr>
        <p:spPr bwMode="auto">
          <a:xfrm>
            <a:off x="1685925" y="28336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42" name="Line 6"/>
          <p:cNvSpPr>
            <a:spLocks noChangeShapeType="1"/>
          </p:cNvSpPr>
          <p:nvPr/>
        </p:nvSpPr>
        <p:spPr bwMode="auto">
          <a:xfrm flipH="1">
            <a:off x="1304925" y="2819400"/>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43" name="Rectangle 7"/>
          <p:cNvSpPr>
            <a:spLocks noChangeArrowheads="1"/>
          </p:cNvSpPr>
          <p:nvPr/>
        </p:nvSpPr>
        <p:spPr bwMode="auto">
          <a:xfrm>
            <a:off x="695325" y="24526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5944" name="Rectangle 8"/>
          <p:cNvSpPr>
            <a:spLocks noChangeArrowheads="1"/>
          </p:cNvSpPr>
          <p:nvPr/>
        </p:nvSpPr>
        <p:spPr bwMode="auto">
          <a:xfrm>
            <a:off x="1076325" y="3200400"/>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5945" name="Oval 9"/>
          <p:cNvSpPr>
            <a:spLocks noChangeArrowheads="1"/>
          </p:cNvSpPr>
          <p:nvPr/>
        </p:nvSpPr>
        <p:spPr bwMode="auto">
          <a:xfrm>
            <a:off x="1381125" y="24384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95946" name="Text Box 10"/>
          <p:cNvSpPr txBox="1">
            <a:spLocks noChangeArrowheads="1"/>
          </p:cNvSpPr>
          <p:nvPr/>
        </p:nvSpPr>
        <p:spPr bwMode="auto">
          <a:xfrm>
            <a:off x="1066800" y="3138488"/>
            <a:ext cx="382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5</a:t>
            </a:r>
            <a:endParaRPr kumimoji="1" lang="en-US" altLang="zh-CN" sz="2400">
              <a:latin typeface="Times New Roman" pitchFamily="18" charset="0"/>
            </a:endParaRPr>
          </a:p>
        </p:txBody>
      </p:sp>
      <p:sp>
        <p:nvSpPr>
          <p:cNvPr id="295947" name="Line 11"/>
          <p:cNvSpPr>
            <a:spLocks noChangeShapeType="1"/>
          </p:cNvSpPr>
          <p:nvPr/>
        </p:nvSpPr>
        <p:spPr bwMode="auto">
          <a:xfrm>
            <a:off x="2047875" y="35194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48" name="Line 12"/>
          <p:cNvSpPr>
            <a:spLocks noChangeShapeType="1"/>
          </p:cNvSpPr>
          <p:nvPr/>
        </p:nvSpPr>
        <p:spPr bwMode="auto">
          <a:xfrm flipH="1">
            <a:off x="1666875" y="35194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49" name="Rectangle 13"/>
          <p:cNvSpPr>
            <a:spLocks noChangeArrowheads="1"/>
          </p:cNvSpPr>
          <p:nvPr/>
        </p:nvSpPr>
        <p:spPr bwMode="auto">
          <a:xfrm>
            <a:off x="1438275" y="39004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5950" name="Rectangle 14"/>
          <p:cNvSpPr>
            <a:spLocks noChangeArrowheads="1"/>
          </p:cNvSpPr>
          <p:nvPr/>
        </p:nvSpPr>
        <p:spPr bwMode="auto">
          <a:xfrm>
            <a:off x="2143125" y="39004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5951" name="Oval 15"/>
          <p:cNvSpPr>
            <a:spLocks noChangeArrowheads="1"/>
          </p:cNvSpPr>
          <p:nvPr/>
        </p:nvSpPr>
        <p:spPr bwMode="auto">
          <a:xfrm>
            <a:off x="1743075" y="3138488"/>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95952" name="Text Box 16"/>
          <p:cNvSpPr txBox="1">
            <a:spLocks noChangeArrowheads="1"/>
          </p:cNvSpPr>
          <p:nvPr/>
        </p:nvSpPr>
        <p:spPr bwMode="auto">
          <a:xfrm>
            <a:off x="1428750" y="38385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2</a:t>
            </a:r>
            <a:endParaRPr kumimoji="1" lang="en-US" altLang="zh-CN" sz="2400">
              <a:latin typeface="Times New Roman" pitchFamily="18" charset="0"/>
            </a:endParaRPr>
          </a:p>
        </p:txBody>
      </p:sp>
      <p:sp>
        <p:nvSpPr>
          <p:cNvPr id="295953" name="Text Box 17"/>
          <p:cNvSpPr txBox="1">
            <a:spLocks noChangeArrowheads="1"/>
          </p:cNvSpPr>
          <p:nvPr/>
        </p:nvSpPr>
        <p:spPr bwMode="auto">
          <a:xfrm>
            <a:off x="685800" y="2376488"/>
            <a:ext cx="382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7</a:t>
            </a:r>
            <a:endParaRPr kumimoji="1" lang="en-US" altLang="zh-CN" sz="2400">
              <a:latin typeface="Times New Roman" pitchFamily="18" charset="0"/>
            </a:endParaRPr>
          </a:p>
        </p:txBody>
      </p:sp>
      <p:sp>
        <p:nvSpPr>
          <p:cNvPr id="295954" name="Text Box 18"/>
          <p:cNvSpPr txBox="1">
            <a:spLocks noChangeArrowheads="1"/>
          </p:cNvSpPr>
          <p:nvPr/>
        </p:nvSpPr>
        <p:spPr bwMode="auto">
          <a:xfrm>
            <a:off x="2152650" y="38385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4</a:t>
            </a:r>
            <a:endParaRPr kumimoji="1" lang="en-US" altLang="zh-CN" sz="2400">
              <a:latin typeface="Times New Roman" pitchFamily="18" charset="0"/>
            </a:endParaRPr>
          </a:p>
        </p:txBody>
      </p:sp>
      <p:sp>
        <p:nvSpPr>
          <p:cNvPr id="295955" name="Text Box 19"/>
          <p:cNvSpPr txBox="1">
            <a:spLocks noChangeArrowheads="1"/>
          </p:cNvSpPr>
          <p:nvPr/>
        </p:nvSpPr>
        <p:spPr bwMode="auto">
          <a:xfrm>
            <a:off x="1692275" y="3138488"/>
            <a:ext cx="527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a:solidFill>
                  <a:schemeClr val="accent2"/>
                </a:solidFill>
              </a:rPr>
              <a:t>6</a:t>
            </a:r>
            <a:endParaRPr kumimoji="1" lang="en-US" altLang="zh-CN" sz="2400">
              <a:latin typeface="Times New Roman" pitchFamily="18" charset="0"/>
            </a:endParaRPr>
          </a:p>
        </p:txBody>
      </p:sp>
      <p:sp>
        <p:nvSpPr>
          <p:cNvPr id="295956" name="Text Box 20"/>
          <p:cNvSpPr txBox="1">
            <a:spLocks noChangeArrowheads="1"/>
          </p:cNvSpPr>
          <p:nvPr/>
        </p:nvSpPr>
        <p:spPr bwMode="auto">
          <a:xfrm>
            <a:off x="1311275" y="2420938"/>
            <a:ext cx="615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a:solidFill>
                  <a:schemeClr val="accent2"/>
                </a:solidFill>
                <a:latin typeface="Arial Narrow" pitchFamily="34" charset="0"/>
              </a:rPr>
              <a:t>11</a:t>
            </a:r>
            <a:endParaRPr kumimoji="1" lang="en-US" altLang="zh-CN" sz="2400">
              <a:latin typeface="Times New Roman" pitchFamily="18" charset="0"/>
            </a:endParaRPr>
          </a:p>
        </p:txBody>
      </p:sp>
      <p:sp>
        <p:nvSpPr>
          <p:cNvPr id="295957" name="Rectangle 21"/>
          <p:cNvSpPr>
            <a:spLocks noChangeArrowheads="1"/>
          </p:cNvSpPr>
          <p:nvPr/>
        </p:nvSpPr>
        <p:spPr bwMode="auto">
          <a:xfrm>
            <a:off x="3352800" y="1538288"/>
            <a:ext cx="5181600" cy="4267200"/>
          </a:xfrm>
          <a:prstGeom prst="rect">
            <a:avLst/>
          </a:prstGeom>
          <a:noFill/>
          <a:ln w="38100">
            <a:solidFill>
              <a:srgbClr val="000099"/>
            </a:solidFill>
            <a:miter lim="800000"/>
            <a:headEnd/>
            <a:tailEnd/>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58" name="Line 22"/>
          <p:cNvSpPr>
            <a:spLocks noChangeShapeType="1"/>
          </p:cNvSpPr>
          <p:nvPr/>
        </p:nvSpPr>
        <p:spPr bwMode="auto">
          <a:xfrm>
            <a:off x="57150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59" name="Line 23"/>
          <p:cNvSpPr>
            <a:spLocks noChangeShapeType="1"/>
          </p:cNvSpPr>
          <p:nvPr/>
        </p:nvSpPr>
        <p:spPr bwMode="auto">
          <a:xfrm>
            <a:off x="70866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60" name="Line 24"/>
          <p:cNvSpPr>
            <a:spLocks noChangeShapeType="1"/>
          </p:cNvSpPr>
          <p:nvPr/>
        </p:nvSpPr>
        <p:spPr bwMode="auto">
          <a:xfrm>
            <a:off x="44958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61" name="Text Box 25"/>
          <p:cNvSpPr txBox="1">
            <a:spLocks noChangeArrowheads="1"/>
          </p:cNvSpPr>
          <p:nvPr/>
        </p:nvSpPr>
        <p:spPr bwMode="auto">
          <a:xfrm>
            <a:off x="3352800" y="942975"/>
            <a:ext cx="4729163"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Arial Narrow" pitchFamily="34" charset="0"/>
              </a:rPr>
              <a:t>Weight    parent     lchild     rchild</a:t>
            </a:r>
            <a:endParaRPr kumimoji="1" lang="en-US" altLang="zh-CN" sz="2800">
              <a:latin typeface="Arial Narrow" pitchFamily="34" charset="0"/>
            </a:endParaRPr>
          </a:p>
        </p:txBody>
      </p:sp>
      <p:sp>
        <p:nvSpPr>
          <p:cNvPr id="295962" name="Text Box 26"/>
          <p:cNvSpPr txBox="1">
            <a:spLocks noChangeArrowheads="1"/>
          </p:cNvSpPr>
          <p:nvPr/>
        </p:nvSpPr>
        <p:spPr bwMode="auto">
          <a:xfrm>
            <a:off x="3686175" y="1533525"/>
            <a:ext cx="4483100" cy="419576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spcBef>
                <a:spcPct val="20000"/>
              </a:spcBef>
            </a:pPr>
            <a:r>
              <a:rPr kumimoji="1" lang="en-US" altLang="zh-CN" sz="2800">
                <a:solidFill>
                  <a:srgbClr val="CC0000"/>
                </a:solidFill>
              </a:rPr>
              <a:t> 7</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5</a:t>
            </a:r>
            <a:r>
              <a:rPr kumimoji="1" lang="en-US" altLang="zh-CN" sz="2800"/>
              <a:t>          </a:t>
            </a:r>
            <a:r>
              <a:rPr kumimoji="1" lang="en-US" altLang="zh-CN" sz="2800">
                <a:solidFill>
                  <a:srgbClr val="000099"/>
                </a:solidFill>
              </a:rPr>
              <a:t>5</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2</a:t>
            </a:r>
            <a:r>
              <a:rPr kumimoji="1" lang="en-US" altLang="zh-CN" sz="2800"/>
              <a:t>          </a:t>
            </a:r>
            <a:r>
              <a:rPr kumimoji="1" lang="en-US" altLang="zh-CN" sz="2800">
                <a:solidFill>
                  <a:srgbClr val="000099"/>
                </a:solidFill>
              </a:rPr>
              <a:t>4</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4</a:t>
            </a:r>
            <a:r>
              <a:rPr kumimoji="1" lang="en-US" altLang="zh-CN" sz="2800"/>
              <a:t>          </a:t>
            </a:r>
            <a:r>
              <a:rPr kumimoji="1" lang="en-US" altLang="zh-CN" sz="2800">
                <a:solidFill>
                  <a:srgbClr val="000099"/>
                </a:solidFill>
              </a:rPr>
              <a:t>4</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0099"/>
                </a:solidFill>
              </a:rPr>
              <a:t> 6</a:t>
            </a:r>
            <a:r>
              <a:rPr kumimoji="1" lang="en-US" altLang="zh-CN" sz="2800">
                <a:solidFill>
                  <a:srgbClr val="009900"/>
                </a:solidFill>
              </a:rPr>
              <a:t>          </a:t>
            </a:r>
            <a:r>
              <a:rPr kumimoji="1" lang="en-US" altLang="zh-CN" sz="2800">
                <a:solidFill>
                  <a:srgbClr val="000099"/>
                </a:solidFill>
              </a:rPr>
              <a:t>5</a:t>
            </a:r>
            <a:r>
              <a:rPr kumimoji="1" lang="en-US" altLang="zh-CN" sz="2800">
                <a:solidFill>
                  <a:srgbClr val="009900"/>
                </a:solidFill>
              </a:rPr>
              <a:t>           </a:t>
            </a:r>
            <a:r>
              <a:rPr kumimoji="1" lang="en-US" altLang="zh-CN" sz="2800">
                <a:solidFill>
                  <a:srgbClr val="000099"/>
                </a:solidFill>
              </a:rPr>
              <a:t>2</a:t>
            </a:r>
            <a:r>
              <a:rPr kumimoji="1" lang="en-US" altLang="zh-CN" sz="2800">
                <a:solidFill>
                  <a:srgbClr val="009900"/>
                </a:solidFill>
              </a:rPr>
              <a:t>             </a:t>
            </a:r>
            <a:r>
              <a:rPr kumimoji="1" lang="en-US" altLang="zh-CN" sz="2800">
                <a:solidFill>
                  <a:srgbClr val="000099"/>
                </a:solidFill>
              </a:rPr>
              <a:t>3</a:t>
            </a:r>
            <a:endParaRPr kumimoji="1" lang="en-US" altLang="zh-CN" sz="2800">
              <a:solidFill>
                <a:srgbClr val="009900"/>
              </a:solidFill>
            </a:endParaRPr>
          </a:p>
          <a:p>
            <a:pPr>
              <a:lnSpc>
                <a:spcPct val="120000"/>
              </a:lnSpc>
              <a:spcBef>
                <a:spcPct val="20000"/>
              </a:spcBef>
            </a:pPr>
            <a:r>
              <a:rPr kumimoji="1" lang="en-US" altLang="zh-CN" sz="2800">
                <a:solidFill>
                  <a:srgbClr val="000099"/>
                </a:solidFill>
              </a:rPr>
              <a:t>11</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0099"/>
                </a:solidFill>
              </a:rPr>
              <a:t>1</a:t>
            </a:r>
            <a:r>
              <a:rPr kumimoji="1" lang="en-US" altLang="zh-CN" sz="2800">
                <a:solidFill>
                  <a:srgbClr val="009900"/>
                </a:solidFill>
              </a:rPr>
              <a:t>             </a:t>
            </a:r>
            <a:r>
              <a:rPr kumimoji="1" lang="en-US" altLang="zh-CN" sz="2800">
                <a:solidFill>
                  <a:srgbClr val="000099"/>
                </a:solidFill>
              </a:rPr>
              <a:t>4</a:t>
            </a:r>
            <a:endParaRPr kumimoji="1" lang="en-US" altLang="zh-CN" sz="2800">
              <a:solidFill>
                <a:srgbClr val="009900"/>
              </a:solidFill>
            </a:endParaRPr>
          </a:p>
          <a:p>
            <a:pPr>
              <a:lnSpc>
                <a:spcPct val="120000"/>
              </a:lnSpc>
              <a:spcBef>
                <a:spcPct val="20000"/>
              </a:spcBef>
            </a:pPr>
            <a:r>
              <a:rPr kumimoji="1" lang="en-US" altLang="zh-CN" sz="2800">
                <a:solidFill>
                  <a:srgbClr val="000099"/>
                </a:solidFill>
              </a:rPr>
              <a:t>18</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p:txBody>
      </p:sp>
      <p:sp>
        <p:nvSpPr>
          <p:cNvPr id="295963" name="Line 27"/>
          <p:cNvSpPr>
            <a:spLocks noChangeShapeType="1"/>
          </p:cNvSpPr>
          <p:nvPr/>
        </p:nvSpPr>
        <p:spPr bwMode="auto">
          <a:xfrm>
            <a:off x="3352800" y="2147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64" name="Line 28"/>
          <p:cNvSpPr>
            <a:spLocks noChangeShapeType="1"/>
          </p:cNvSpPr>
          <p:nvPr/>
        </p:nvSpPr>
        <p:spPr bwMode="auto">
          <a:xfrm>
            <a:off x="3352800" y="27574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65" name="Line 29"/>
          <p:cNvSpPr>
            <a:spLocks noChangeShapeType="1"/>
          </p:cNvSpPr>
          <p:nvPr/>
        </p:nvSpPr>
        <p:spPr bwMode="auto">
          <a:xfrm>
            <a:off x="3352800" y="33670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66" name="Line 30"/>
          <p:cNvSpPr>
            <a:spLocks noChangeShapeType="1"/>
          </p:cNvSpPr>
          <p:nvPr/>
        </p:nvSpPr>
        <p:spPr bwMode="auto">
          <a:xfrm>
            <a:off x="3352800" y="39766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67" name="Line 31"/>
          <p:cNvSpPr>
            <a:spLocks noChangeShapeType="1"/>
          </p:cNvSpPr>
          <p:nvPr/>
        </p:nvSpPr>
        <p:spPr bwMode="auto">
          <a:xfrm>
            <a:off x="3352800" y="45862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68" name="Line 32"/>
          <p:cNvSpPr>
            <a:spLocks noChangeShapeType="1"/>
          </p:cNvSpPr>
          <p:nvPr/>
        </p:nvSpPr>
        <p:spPr bwMode="auto">
          <a:xfrm>
            <a:off x="3352800" y="5195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69" name="Text Box 33"/>
          <p:cNvSpPr txBox="1">
            <a:spLocks noChangeArrowheads="1"/>
          </p:cNvSpPr>
          <p:nvPr/>
        </p:nvSpPr>
        <p:spPr bwMode="auto">
          <a:xfrm>
            <a:off x="2914650" y="1617663"/>
            <a:ext cx="361950" cy="41211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5000"/>
              </a:lnSpc>
              <a:spcBef>
                <a:spcPct val="35000"/>
              </a:spcBef>
            </a:pPr>
            <a:r>
              <a:rPr kumimoji="1" lang="en-US" altLang="zh-CN" sz="2800" b="1">
                <a:solidFill>
                  <a:srgbClr val="000099"/>
                </a:solidFill>
                <a:latin typeface="Times New Roman" pitchFamily="18" charset="0"/>
              </a:rPr>
              <a:t>0</a:t>
            </a:r>
          </a:p>
          <a:p>
            <a:pPr algn="ctr">
              <a:lnSpc>
                <a:spcPct val="105000"/>
              </a:lnSpc>
              <a:spcBef>
                <a:spcPct val="35000"/>
              </a:spcBef>
            </a:pPr>
            <a:r>
              <a:rPr kumimoji="1" lang="en-US" altLang="zh-CN" sz="2800" b="1">
                <a:solidFill>
                  <a:srgbClr val="000099"/>
                </a:solidFill>
                <a:latin typeface="Times New Roman" pitchFamily="18" charset="0"/>
              </a:rPr>
              <a:t>1</a:t>
            </a:r>
          </a:p>
          <a:p>
            <a:pPr algn="ctr">
              <a:lnSpc>
                <a:spcPct val="105000"/>
              </a:lnSpc>
              <a:spcBef>
                <a:spcPct val="35000"/>
              </a:spcBef>
            </a:pPr>
            <a:r>
              <a:rPr kumimoji="1" lang="en-US" altLang="zh-CN" sz="2800" b="1">
                <a:solidFill>
                  <a:srgbClr val="000099"/>
                </a:solidFill>
                <a:latin typeface="Times New Roman" pitchFamily="18" charset="0"/>
              </a:rPr>
              <a:t>2</a:t>
            </a:r>
          </a:p>
          <a:p>
            <a:pPr algn="ctr">
              <a:lnSpc>
                <a:spcPct val="105000"/>
              </a:lnSpc>
              <a:spcBef>
                <a:spcPct val="35000"/>
              </a:spcBef>
            </a:pPr>
            <a:r>
              <a:rPr kumimoji="1" lang="en-US" altLang="zh-CN" sz="2800" b="1">
                <a:solidFill>
                  <a:srgbClr val="000099"/>
                </a:solidFill>
                <a:latin typeface="Times New Roman" pitchFamily="18" charset="0"/>
              </a:rPr>
              <a:t>3</a:t>
            </a:r>
          </a:p>
          <a:p>
            <a:pPr algn="ctr">
              <a:lnSpc>
                <a:spcPct val="105000"/>
              </a:lnSpc>
              <a:spcBef>
                <a:spcPct val="35000"/>
              </a:spcBef>
            </a:pPr>
            <a:r>
              <a:rPr kumimoji="1" lang="en-US" altLang="zh-CN" sz="2800" b="1">
                <a:solidFill>
                  <a:srgbClr val="000099"/>
                </a:solidFill>
                <a:latin typeface="Times New Roman" pitchFamily="18" charset="0"/>
              </a:rPr>
              <a:t>4</a:t>
            </a:r>
          </a:p>
          <a:p>
            <a:pPr algn="ctr">
              <a:lnSpc>
                <a:spcPct val="105000"/>
              </a:lnSpc>
              <a:spcBef>
                <a:spcPct val="35000"/>
              </a:spcBef>
            </a:pPr>
            <a:r>
              <a:rPr kumimoji="1" lang="en-US" altLang="zh-CN" sz="2800" b="1">
                <a:solidFill>
                  <a:srgbClr val="000099"/>
                </a:solidFill>
                <a:latin typeface="Times New Roman" pitchFamily="18" charset="0"/>
              </a:rPr>
              <a:t>5</a:t>
            </a:r>
          </a:p>
          <a:p>
            <a:pPr algn="ctr">
              <a:lnSpc>
                <a:spcPct val="105000"/>
              </a:lnSpc>
              <a:spcBef>
                <a:spcPct val="35000"/>
              </a:spcBef>
            </a:pPr>
            <a:r>
              <a:rPr kumimoji="1" lang="en-US" altLang="zh-CN" sz="2800" b="1">
                <a:solidFill>
                  <a:srgbClr val="000099"/>
                </a:solidFill>
                <a:latin typeface="Times New Roman" pitchFamily="18" charset="0"/>
              </a:rPr>
              <a:t>6</a:t>
            </a:r>
            <a:endParaRPr kumimoji="1" lang="en-US" altLang="zh-CN" sz="2400">
              <a:latin typeface="Times New Roman" pitchFamily="18" charset="0"/>
            </a:endParaRPr>
          </a:p>
        </p:txBody>
      </p:sp>
      <p:sp>
        <p:nvSpPr>
          <p:cNvPr id="295970" name="Line 34"/>
          <p:cNvSpPr>
            <a:spLocks noChangeShapeType="1"/>
          </p:cNvSpPr>
          <p:nvPr/>
        </p:nvSpPr>
        <p:spPr bwMode="auto">
          <a:xfrm>
            <a:off x="2590800" y="1919288"/>
            <a:ext cx="381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71" name="Line 35"/>
          <p:cNvSpPr>
            <a:spLocks noChangeShapeType="1"/>
          </p:cNvSpPr>
          <p:nvPr/>
        </p:nvSpPr>
        <p:spPr bwMode="auto">
          <a:xfrm>
            <a:off x="2590800" y="4891088"/>
            <a:ext cx="381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72" name="Text Box 36"/>
          <p:cNvSpPr txBox="1">
            <a:spLocks noChangeArrowheads="1"/>
          </p:cNvSpPr>
          <p:nvPr/>
        </p:nvSpPr>
        <p:spPr bwMode="auto">
          <a:xfrm>
            <a:off x="2362200" y="1462088"/>
            <a:ext cx="506413"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FF33CC"/>
                </a:solidFill>
                <a:latin typeface="Times New Roman" pitchFamily="18" charset="0"/>
              </a:rPr>
              <a:t>p1</a:t>
            </a:r>
            <a:endParaRPr kumimoji="1" lang="en-US" altLang="zh-CN" sz="2400">
              <a:latin typeface="Times New Roman" pitchFamily="18" charset="0"/>
            </a:endParaRPr>
          </a:p>
        </p:txBody>
      </p:sp>
      <p:sp>
        <p:nvSpPr>
          <p:cNvPr id="295973" name="Text Box 37"/>
          <p:cNvSpPr txBox="1">
            <a:spLocks noChangeArrowheads="1"/>
          </p:cNvSpPr>
          <p:nvPr/>
        </p:nvSpPr>
        <p:spPr bwMode="auto">
          <a:xfrm>
            <a:off x="2362200" y="4433888"/>
            <a:ext cx="506413"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FF33CC"/>
                </a:solidFill>
                <a:latin typeface="Times New Roman" pitchFamily="18" charset="0"/>
              </a:rPr>
              <a:t>p2</a:t>
            </a:r>
            <a:endParaRPr kumimoji="1" lang="en-US" altLang="zh-CN" sz="2400">
              <a:latin typeface="Times New Roman" pitchFamily="18" charset="0"/>
            </a:endParaRPr>
          </a:p>
        </p:txBody>
      </p:sp>
      <p:sp>
        <p:nvSpPr>
          <p:cNvPr id="295974" name="Line 38"/>
          <p:cNvSpPr>
            <a:spLocks noChangeShapeType="1"/>
          </p:cNvSpPr>
          <p:nvPr/>
        </p:nvSpPr>
        <p:spPr bwMode="auto">
          <a:xfrm>
            <a:off x="4953000" y="16906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75" name="Line 39"/>
          <p:cNvSpPr>
            <a:spLocks noChangeShapeType="1"/>
          </p:cNvSpPr>
          <p:nvPr/>
        </p:nvSpPr>
        <p:spPr bwMode="auto">
          <a:xfrm>
            <a:off x="4953000" y="47386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76" name="Line 40"/>
          <p:cNvSpPr>
            <a:spLocks noChangeShapeType="1"/>
          </p:cNvSpPr>
          <p:nvPr/>
        </p:nvSpPr>
        <p:spPr bwMode="auto">
          <a:xfrm>
            <a:off x="6248400" y="53482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77" name="Line 41"/>
          <p:cNvSpPr>
            <a:spLocks noChangeShapeType="1"/>
          </p:cNvSpPr>
          <p:nvPr/>
        </p:nvSpPr>
        <p:spPr bwMode="auto">
          <a:xfrm>
            <a:off x="7696200" y="53482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78" name="Text Box 42"/>
          <p:cNvSpPr txBox="1">
            <a:spLocks noChangeArrowheads="1"/>
          </p:cNvSpPr>
          <p:nvPr/>
        </p:nvSpPr>
        <p:spPr bwMode="auto">
          <a:xfrm>
            <a:off x="4570413" y="1614488"/>
            <a:ext cx="382587" cy="519112"/>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6</a:t>
            </a:r>
            <a:endParaRPr kumimoji="1" lang="en-US" altLang="zh-CN" sz="2400">
              <a:latin typeface="Times New Roman" pitchFamily="18" charset="0"/>
            </a:endParaRPr>
          </a:p>
        </p:txBody>
      </p:sp>
      <p:sp>
        <p:nvSpPr>
          <p:cNvPr id="295979" name="Text Box 43"/>
          <p:cNvSpPr txBox="1">
            <a:spLocks noChangeArrowheads="1"/>
          </p:cNvSpPr>
          <p:nvPr/>
        </p:nvSpPr>
        <p:spPr bwMode="auto">
          <a:xfrm>
            <a:off x="4572000" y="4600575"/>
            <a:ext cx="382588"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6</a:t>
            </a:r>
            <a:endParaRPr kumimoji="1" lang="en-US" altLang="zh-CN" sz="2400">
              <a:latin typeface="Times New Roman" pitchFamily="18" charset="0"/>
            </a:endParaRPr>
          </a:p>
        </p:txBody>
      </p:sp>
      <p:sp>
        <p:nvSpPr>
          <p:cNvPr id="295980" name="Text Box 44"/>
          <p:cNvSpPr txBox="1">
            <a:spLocks noChangeArrowheads="1"/>
          </p:cNvSpPr>
          <p:nvPr/>
        </p:nvSpPr>
        <p:spPr bwMode="auto">
          <a:xfrm>
            <a:off x="5865813" y="521017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0</a:t>
            </a:r>
            <a:endParaRPr kumimoji="1" lang="en-US" altLang="zh-CN" sz="2400">
              <a:latin typeface="Times New Roman" pitchFamily="18" charset="0"/>
            </a:endParaRPr>
          </a:p>
        </p:txBody>
      </p:sp>
      <p:sp>
        <p:nvSpPr>
          <p:cNvPr id="295981" name="Text Box 45"/>
          <p:cNvSpPr txBox="1">
            <a:spLocks noChangeArrowheads="1"/>
          </p:cNvSpPr>
          <p:nvPr/>
        </p:nvSpPr>
        <p:spPr bwMode="auto">
          <a:xfrm>
            <a:off x="7313613" y="521017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5</a:t>
            </a:r>
            <a:endParaRPr kumimoji="1" lang="en-US" altLang="zh-CN" sz="2400">
              <a:latin typeface="Times New Roman" pitchFamily="18" charset="0"/>
            </a:endParaRPr>
          </a:p>
        </p:txBody>
      </p:sp>
      <p:sp>
        <p:nvSpPr>
          <p:cNvPr id="295982" name="Line 46"/>
          <p:cNvSpPr>
            <a:spLocks noChangeShapeType="1"/>
          </p:cNvSpPr>
          <p:nvPr/>
        </p:nvSpPr>
        <p:spPr bwMode="auto">
          <a:xfrm>
            <a:off x="2590800" y="5468938"/>
            <a:ext cx="38100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83" name="Text Box 47"/>
          <p:cNvSpPr txBox="1">
            <a:spLocks noChangeArrowheads="1"/>
          </p:cNvSpPr>
          <p:nvPr/>
        </p:nvSpPr>
        <p:spPr bwMode="auto">
          <a:xfrm>
            <a:off x="2474913" y="4981575"/>
            <a:ext cx="282575"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CC0000"/>
                </a:solidFill>
                <a:latin typeface="Times New Roman" pitchFamily="18" charset="0"/>
              </a:rPr>
              <a:t>i</a:t>
            </a:r>
            <a:endParaRPr kumimoji="1" lang="en-US" altLang="zh-CN" sz="2400">
              <a:latin typeface="Times New Roman" pitchFamily="18" charset="0"/>
            </a:endParaRPr>
          </a:p>
        </p:txBody>
      </p:sp>
      <p:sp>
        <p:nvSpPr>
          <p:cNvPr id="295984" name="Text Box 48"/>
          <p:cNvSpPr txBox="1">
            <a:spLocks noChangeArrowheads="1"/>
          </p:cNvSpPr>
          <p:nvPr/>
        </p:nvSpPr>
        <p:spPr bwMode="auto">
          <a:xfrm>
            <a:off x="923925" y="1690688"/>
            <a:ext cx="615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a:solidFill>
                  <a:schemeClr val="accent2"/>
                </a:solidFill>
                <a:latin typeface="Arial Narrow" pitchFamily="34" charset="0"/>
              </a:rPr>
              <a:t>18</a:t>
            </a:r>
            <a:endParaRPr kumimoji="1" lang="en-US" altLang="zh-CN"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Rectangle 3"/>
          <p:cNvSpPr>
            <a:spLocks noGrp="1" noChangeArrowheads="1"/>
          </p:cNvSpPr>
          <p:nvPr>
            <p:ph type="title"/>
          </p:nvPr>
        </p:nvSpPr>
        <p:spPr>
          <a:xfrm>
            <a:off x="446088" y="476250"/>
            <a:ext cx="8229600" cy="973138"/>
          </a:xfrm>
        </p:spPr>
        <p:txBody>
          <a:bodyPr/>
          <a:lstStyle/>
          <a:p>
            <a:pPr algn="ctr"/>
            <a:r>
              <a:rPr kumimoji="1" lang="zh-CN" altLang="en-US" sz="4000" b="1">
                <a:solidFill>
                  <a:schemeClr val="tx2"/>
                </a:solidFill>
                <a:latin typeface="华文新魏" pitchFamily="2" charset="-122"/>
                <a:ea typeface="华文新魏" pitchFamily="2" charset="-122"/>
              </a:rPr>
              <a:t>建立</a:t>
            </a:r>
            <a:r>
              <a:rPr kumimoji="1" lang="en-US" altLang="zh-CN" sz="4000" b="1">
                <a:solidFill>
                  <a:schemeClr val="tx2"/>
                </a:solidFill>
                <a:latin typeface="华文新魏" pitchFamily="2" charset="-122"/>
                <a:ea typeface="华文新魏" pitchFamily="2" charset="-122"/>
              </a:rPr>
              <a:t>Huffman</a:t>
            </a:r>
            <a:r>
              <a:rPr kumimoji="1" lang="zh-CN" altLang="en-US" sz="4000" b="1">
                <a:solidFill>
                  <a:schemeClr val="tx2"/>
                </a:solidFill>
                <a:latin typeface="华文新魏" pitchFamily="2" charset="-122"/>
                <a:ea typeface="华文新魏" pitchFamily="2" charset="-122"/>
              </a:rPr>
              <a:t>树的算法</a:t>
            </a:r>
          </a:p>
        </p:txBody>
      </p:sp>
      <p:sp>
        <p:nvSpPr>
          <p:cNvPr id="296964" name="Rectangle 4"/>
          <p:cNvSpPr>
            <a:spLocks noGrp="1" noChangeArrowheads="1"/>
          </p:cNvSpPr>
          <p:nvPr>
            <p:ph idx="1"/>
          </p:nvPr>
        </p:nvSpPr>
        <p:spPr>
          <a:xfrm>
            <a:off x="663575" y="1376363"/>
            <a:ext cx="8229600" cy="4824412"/>
          </a:xfrm>
        </p:spPr>
        <p:txBody>
          <a:bodyPr/>
          <a:lstStyle/>
          <a:p>
            <a:pPr>
              <a:lnSpc>
                <a:spcPct val="105000"/>
              </a:lnSpc>
              <a:spcBef>
                <a:spcPct val="5000"/>
              </a:spcBef>
              <a:buFont typeface="Wingdings" pitchFamily="2" charset="2"/>
              <a:buNone/>
            </a:pPr>
            <a:r>
              <a:rPr kumimoji="1" lang="en-US" altLang="zh-CN" sz="2800" b="1">
                <a:latin typeface="Times New Roman" pitchFamily="18" charset="0"/>
              </a:rPr>
              <a:t>void </a:t>
            </a:r>
            <a:r>
              <a:rPr kumimoji="1" lang="en-US" altLang="zh-CN" sz="2800">
                <a:latin typeface="Times New Roman" pitchFamily="18" charset="0"/>
              </a:rPr>
              <a:t>CreateHuffmanTree (HuffmanTree T, </a:t>
            </a:r>
            <a:r>
              <a:rPr kumimoji="1" lang="en-US" altLang="zh-CN" sz="2800" b="1">
                <a:latin typeface="Times New Roman" pitchFamily="18" charset="0"/>
              </a:rPr>
              <a:t> </a:t>
            </a:r>
          </a:p>
          <a:p>
            <a:pPr>
              <a:lnSpc>
                <a:spcPct val="105000"/>
              </a:lnSpc>
              <a:spcBef>
                <a:spcPct val="5000"/>
              </a:spcBef>
              <a:buFont typeface="Wingdings" pitchFamily="2" charset="2"/>
              <a:buNone/>
            </a:pPr>
            <a:r>
              <a:rPr kumimoji="1" lang="en-US" altLang="zh-CN" sz="2800">
                <a:latin typeface="Times New Roman" pitchFamily="18" charset="0"/>
              </a:rPr>
              <a:t>        </a:t>
            </a:r>
            <a:r>
              <a:rPr kumimoji="1" lang="en-US" altLang="zh-CN" sz="2800" b="1">
                <a:latin typeface="Times New Roman" pitchFamily="18" charset="0"/>
              </a:rPr>
              <a:t>float</a:t>
            </a:r>
            <a:r>
              <a:rPr kumimoji="1" lang="en-US" altLang="zh-CN" sz="2800">
                <a:latin typeface="Times New Roman" pitchFamily="18" charset="0"/>
              </a:rPr>
              <a:t> fr[ ], </a:t>
            </a:r>
            <a:r>
              <a:rPr kumimoji="1" lang="en-US" altLang="zh-CN" sz="2800" b="1">
                <a:latin typeface="Times New Roman" pitchFamily="18" charset="0"/>
              </a:rPr>
              <a:t>int</a:t>
            </a:r>
            <a:r>
              <a:rPr kumimoji="1" lang="en-US" altLang="zh-CN" sz="2800">
                <a:latin typeface="Times New Roman" pitchFamily="18" charset="0"/>
              </a:rPr>
              <a:t> n) </a:t>
            </a:r>
            <a:r>
              <a:rPr kumimoji="1" lang="en-US" altLang="zh-CN" sz="2800" b="1">
                <a:latin typeface="Times New Roman" pitchFamily="18" charset="0"/>
              </a:rPr>
              <a:t>{</a:t>
            </a:r>
            <a:endParaRPr kumimoji="1" lang="en-US" altLang="zh-CN" sz="2800">
              <a:latin typeface="Times New Roman" pitchFamily="18" charset="0"/>
            </a:endParaRPr>
          </a:p>
          <a:p>
            <a:pPr>
              <a:lnSpc>
                <a:spcPct val="105000"/>
              </a:lnSpc>
              <a:spcBef>
                <a:spcPct val="5000"/>
              </a:spcBef>
              <a:buFont typeface="Wingdings" pitchFamily="2" charset="2"/>
              <a:buNone/>
            </a:pPr>
            <a:r>
              <a:rPr kumimoji="1" lang="en-US" altLang="zh-CN" sz="2800" b="1">
                <a:latin typeface="Times New Roman" pitchFamily="18" charset="0"/>
              </a:rPr>
              <a:t>     for</a:t>
            </a:r>
            <a:r>
              <a:rPr kumimoji="1" lang="en-US" altLang="zh-CN" sz="2800">
                <a:latin typeface="Times New Roman" pitchFamily="18" charset="0"/>
              </a:rPr>
              <a:t> (</a:t>
            </a:r>
            <a:r>
              <a:rPr kumimoji="1" lang="en-US" altLang="zh-CN" sz="2800" b="1">
                <a:latin typeface="Times New Roman" pitchFamily="18" charset="0"/>
              </a:rPr>
              <a:t>int</a:t>
            </a:r>
            <a:r>
              <a:rPr kumimoji="1" lang="en-US" altLang="zh-CN" sz="2800">
                <a:latin typeface="Times New Roman" pitchFamily="18" charset="0"/>
              </a:rPr>
              <a:t> i = 0</a:t>
            </a:r>
            <a:r>
              <a:rPr kumimoji="1" lang="en-US" altLang="zh-CN" sz="2800" b="1">
                <a:latin typeface="Times New Roman" pitchFamily="18" charset="0"/>
              </a:rPr>
              <a:t>;</a:t>
            </a:r>
            <a:r>
              <a:rPr kumimoji="1" lang="en-US" altLang="zh-CN" sz="2800">
                <a:latin typeface="Times New Roman" pitchFamily="18" charset="0"/>
              </a:rPr>
              <a:t> i </a:t>
            </a:r>
            <a:r>
              <a:rPr kumimoji="1" lang="en-US" altLang="zh-CN" sz="2800" b="1">
                <a:latin typeface="Times New Roman" pitchFamily="18" charset="0"/>
              </a:rPr>
              <a:t>&lt;</a:t>
            </a:r>
            <a:r>
              <a:rPr kumimoji="1" lang="en-US" altLang="zh-CN" sz="2800">
                <a:latin typeface="Times New Roman" pitchFamily="18" charset="0"/>
              </a:rPr>
              <a:t> n</a:t>
            </a:r>
            <a:r>
              <a:rPr kumimoji="1" lang="en-US" altLang="zh-CN" sz="2800" b="1">
                <a:latin typeface="Times New Roman" pitchFamily="18" charset="0"/>
              </a:rPr>
              <a:t>;</a:t>
            </a:r>
            <a:r>
              <a:rPr kumimoji="1" lang="en-US" altLang="zh-CN" sz="2800">
                <a:latin typeface="Times New Roman" pitchFamily="18" charset="0"/>
              </a:rPr>
              <a:t> i++) T[i].weight = fr[i]</a:t>
            </a:r>
            <a:r>
              <a:rPr kumimoji="1" lang="en-US" altLang="zh-CN" sz="2800" b="1">
                <a:latin typeface="Times New Roman" pitchFamily="18" charset="0"/>
              </a:rPr>
              <a:t>;</a:t>
            </a:r>
            <a:endParaRPr kumimoji="1" lang="en-US" altLang="zh-CN" sz="2800">
              <a:latin typeface="Times New Roman" pitchFamily="18" charset="0"/>
            </a:endParaRPr>
          </a:p>
          <a:p>
            <a:pPr>
              <a:lnSpc>
                <a:spcPct val="105000"/>
              </a:lnSpc>
              <a:spcBef>
                <a:spcPct val="5000"/>
              </a:spcBef>
              <a:buFont typeface="Wingdings" pitchFamily="2" charset="2"/>
              <a:buNone/>
            </a:pPr>
            <a:r>
              <a:rPr kumimoji="1" lang="en-US" altLang="zh-CN" sz="2800">
                <a:latin typeface="Times New Roman" pitchFamily="18" charset="0"/>
              </a:rPr>
              <a:t>     </a:t>
            </a:r>
            <a:r>
              <a:rPr kumimoji="1" lang="en-US" altLang="zh-CN" sz="2800" b="1">
                <a:latin typeface="Times New Roman" pitchFamily="18" charset="0"/>
              </a:rPr>
              <a:t>for</a:t>
            </a:r>
            <a:r>
              <a:rPr kumimoji="1" lang="en-US" altLang="zh-CN" sz="2800">
                <a:latin typeface="Times New Roman" pitchFamily="18" charset="0"/>
              </a:rPr>
              <a:t> (i = 0</a:t>
            </a:r>
            <a:r>
              <a:rPr kumimoji="1" lang="en-US" altLang="zh-CN" sz="2800" b="1">
                <a:latin typeface="Times New Roman" pitchFamily="18" charset="0"/>
              </a:rPr>
              <a:t>;</a:t>
            </a:r>
            <a:r>
              <a:rPr kumimoji="1" lang="en-US" altLang="zh-CN" sz="2800">
                <a:latin typeface="Times New Roman" pitchFamily="18" charset="0"/>
              </a:rPr>
              <a:t> i </a:t>
            </a:r>
            <a:r>
              <a:rPr kumimoji="1" lang="en-US" altLang="zh-CN" sz="2800" b="1">
                <a:latin typeface="Times New Roman" pitchFamily="18" charset="0"/>
              </a:rPr>
              <a:t>&lt;</a:t>
            </a:r>
            <a:r>
              <a:rPr kumimoji="1" lang="en-US" altLang="zh-CN" sz="2800">
                <a:latin typeface="Times New Roman" pitchFamily="18" charset="0"/>
              </a:rPr>
              <a:t> m</a:t>
            </a:r>
            <a:r>
              <a:rPr kumimoji="1" lang="en-US" altLang="zh-CN" sz="2800" b="1">
                <a:latin typeface="Times New Roman" pitchFamily="18" charset="0"/>
              </a:rPr>
              <a:t>;</a:t>
            </a:r>
            <a:r>
              <a:rPr kumimoji="1" lang="en-US" altLang="zh-CN" sz="2800">
                <a:latin typeface="Times New Roman" pitchFamily="18" charset="0"/>
              </a:rPr>
              <a:t> i++) </a:t>
            </a:r>
            <a:r>
              <a:rPr kumimoji="1" lang="en-US" altLang="zh-CN" sz="2800" b="1">
                <a:latin typeface="Times New Roman" pitchFamily="18" charset="0"/>
              </a:rPr>
              <a:t>{</a:t>
            </a:r>
            <a:endParaRPr kumimoji="1" lang="en-US" altLang="zh-CN" sz="2800">
              <a:latin typeface="Times New Roman" pitchFamily="18" charset="0"/>
            </a:endParaRPr>
          </a:p>
          <a:p>
            <a:pPr>
              <a:lnSpc>
                <a:spcPct val="105000"/>
              </a:lnSpc>
              <a:spcBef>
                <a:spcPct val="5000"/>
              </a:spcBef>
              <a:buFont typeface="Wingdings" pitchFamily="2" charset="2"/>
              <a:buNone/>
            </a:pPr>
            <a:r>
              <a:rPr kumimoji="1" lang="en-US" altLang="zh-CN" sz="2800">
                <a:latin typeface="Times New Roman" pitchFamily="18" charset="0"/>
              </a:rPr>
              <a:t>        T[i].parent = T[i].lchild = T[i].rchild = </a:t>
            </a:r>
            <a:r>
              <a:rPr kumimoji="1" lang="en-US" altLang="zh-CN" sz="2800">
                <a:latin typeface="Courier New" pitchFamily="49" charset="0"/>
              </a:rPr>
              <a:t>-</a:t>
            </a:r>
            <a:r>
              <a:rPr kumimoji="1" lang="en-US" altLang="zh-CN" sz="2800">
                <a:latin typeface="Times New Roman" pitchFamily="18" charset="0"/>
              </a:rPr>
              <a:t>1</a:t>
            </a:r>
            <a:r>
              <a:rPr kumimoji="1" lang="en-US" altLang="zh-CN" sz="2800" b="1">
                <a:latin typeface="Times New Roman" pitchFamily="18" charset="0"/>
              </a:rPr>
              <a:t>;</a:t>
            </a:r>
            <a:endParaRPr kumimoji="1" lang="en-US" altLang="zh-CN" sz="2800">
              <a:latin typeface="Times New Roman" pitchFamily="18" charset="0"/>
            </a:endParaRPr>
          </a:p>
          <a:p>
            <a:pPr>
              <a:lnSpc>
                <a:spcPct val="105000"/>
              </a:lnSpc>
              <a:spcBef>
                <a:spcPct val="5000"/>
              </a:spcBef>
              <a:buFont typeface="Wingdings" pitchFamily="2" charset="2"/>
              <a:buNone/>
            </a:pPr>
            <a:r>
              <a:rPr kumimoji="1" lang="en-US" altLang="zh-CN" sz="2800">
                <a:latin typeface="Times New Roman" pitchFamily="18" charset="0"/>
              </a:rPr>
              <a:t>     </a:t>
            </a:r>
            <a:r>
              <a:rPr kumimoji="1" lang="en-US" altLang="zh-CN" sz="2800" b="1">
                <a:latin typeface="Times New Roman" pitchFamily="18" charset="0"/>
              </a:rPr>
              <a:t>} </a:t>
            </a:r>
          </a:p>
          <a:p>
            <a:pPr>
              <a:lnSpc>
                <a:spcPct val="105000"/>
              </a:lnSpc>
              <a:spcBef>
                <a:spcPct val="5000"/>
              </a:spcBef>
              <a:buFont typeface="Wingdings" pitchFamily="2" charset="2"/>
              <a:buNone/>
            </a:pPr>
            <a:r>
              <a:rPr kumimoji="1" lang="en-US" altLang="zh-CN" sz="2800" b="1">
                <a:latin typeface="Times New Roman" pitchFamily="18" charset="0"/>
              </a:rPr>
              <a:t>     for</a:t>
            </a:r>
            <a:r>
              <a:rPr kumimoji="1" lang="en-US" altLang="zh-CN" sz="2800">
                <a:latin typeface="Times New Roman" pitchFamily="18" charset="0"/>
              </a:rPr>
              <a:t> (i = n</a:t>
            </a:r>
            <a:r>
              <a:rPr kumimoji="1" lang="en-US" altLang="zh-CN" sz="2800" b="1">
                <a:latin typeface="Times New Roman" pitchFamily="18" charset="0"/>
              </a:rPr>
              <a:t>;</a:t>
            </a:r>
            <a:r>
              <a:rPr kumimoji="1" lang="en-US" altLang="zh-CN" sz="2800">
                <a:latin typeface="Times New Roman" pitchFamily="18" charset="0"/>
              </a:rPr>
              <a:t> i </a:t>
            </a:r>
            <a:r>
              <a:rPr kumimoji="1" lang="en-US" altLang="zh-CN" sz="2800" b="1">
                <a:latin typeface="Times New Roman" pitchFamily="18" charset="0"/>
              </a:rPr>
              <a:t>&lt;</a:t>
            </a:r>
            <a:r>
              <a:rPr kumimoji="1" lang="en-US" altLang="zh-CN" sz="2800">
                <a:latin typeface="Times New Roman" pitchFamily="18" charset="0"/>
              </a:rPr>
              <a:t> m</a:t>
            </a:r>
            <a:r>
              <a:rPr kumimoji="1" lang="en-US" altLang="zh-CN" sz="2800" b="1">
                <a:latin typeface="Times New Roman" pitchFamily="18" charset="0"/>
              </a:rPr>
              <a:t>;</a:t>
            </a:r>
            <a:r>
              <a:rPr kumimoji="1" lang="en-US" altLang="zh-CN" sz="2800">
                <a:latin typeface="Times New Roman" pitchFamily="18" charset="0"/>
              </a:rPr>
              <a:t> i++) </a:t>
            </a:r>
            <a:r>
              <a:rPr kumimoji="1" lang="en-US" altLang="zh-CN" sz="2800" b="1">
                <a:latin typeface="Times New Roman" pitchFamily="18" charset="0"/>
              </a:rPr>
              <a:t>{           </a:t>
            </a:r>
            <a:r>
              <a:rPr kumimoji="1" lang="en-US" altLang="zh-CN" sz="2800" b="1">
                <a:solidFill>
                  <a:schemeClr val="tx2"/>
                </a:solidFill>
                <a:latin typeface="Times New Roman" pitchFamily="18" charset="0"/>
              </a:rPr>
              <a:t>//</a:t>
            </a:r>
            <a:r>
              <a:rPr kumimoji="1" lang="zh-CN" altLang="en-US" sz="2800">
                <a:solidFill>
                  <a:schemeClr val="tx2"/>
                </a:solidFill>
                <a:latin typeface="Times New Roman" pitchFamily="18" charset="0"/>
                <a:ea typeface="隶书" pitchFamily="49" charset="-122"/>
              </a:rPr>
              <a:t>求</a:t>
            </a:r>
            <a:r>
              <a:rPr kumimoji="1" lang="en-US" altLang="zh-CN" sz="2800">
                <a:solidFill>
                  <a:schemeClr val="tx2"/>
                </a:solidFill>
                <a:latin typeface="Times New Roman" pitchFamily="18" charset="0"/>
                <a:ea typeface="隶书" pitchFamily="49" charset="-122"/>
              </a:rPr>
              <a:t>n</a:t>
            </a:r>
            <a:r>
              <a:rPr kumimoji="1" lang="en-US" altLang="zh-CN" sz="2800">
                <a:solidFill>
                  <a:schemeClr val="tx2"/>
                </a:solidFill>
                <a:latin typeface="Courier New" pitchFamily="49" charset="0"/>
                <a:ea typeface="隶书" pitchFamily="49" charset="-122"/>
              </a:rPr>
              <a:t>-</a:t>
            </a:r>
            <a:r>
              <a:rPr kumimoji="1" lang="en-US" altLang="zh-CN" sz="2800">
                <a:solidFill>
                  <a:schemeClr val="tx2"/>
                </a:solidFill>
                <a:latin typeface="Times New Roman" pitchFamily="18" charset="0"/>
                <a:ea typeface="隶书" pitchFamily="49" charset="-122"/>
              </a:rPr>
              <a:t>1</a:t>
            </a:r>
            <a:r>
              <a:rPr kumimoji="1" lang="zh-CN" altLang="en-US" sz="2800">
                <a:solidFill>
                  <a:schemeClr val="tx2"/>
                </a:solidFill>
                <a:latin typeface="Times New Roman" pitchFamily="18" charset="0"/>
                <a:ea typeface="隶书" pitchFamily="49" charset="-122"/>
              </a:rPr>
              <a:t>次根</a:t>
            </a:r>
          </a:p>
          <a:p>
            <a:pPr>
              <a:lnSpc>
                <a:spcPct val="105000"/>
              </a:lnSpc>
              <a:spcBef>
                <a:spcPct val="5000"/>
              </a:spcBef>
              <a:buFont typeface="Wingdings" pitchFamily="2" charset="2"/>
              <a:buNone/>
            </a:pPr>
            <a:r>
              <a:rPr kumimoji="1" lang="zh-CN" altLang="en-US" sz="2800" b="1">
                <a:latin typeface="Times New Roman" pitchFamily="18" charset="0"/>
              </a:rPr>
              <a:t>          </a:t>
            </a:r>
            <a:r>
              <a:rPr kumimoji="1" lang="en-US" altLang="zh-CN" sz="2800" b="1">
                <a:latin typeface="Times New Roman" pitchFamily="18" charset="0"/>
              </a:rPr>
              <a:t>int</a:t>
            </a:r>
            <a:r>
              <a:rPr kumimoji="1" lang="en-US" altLang="zh-CN" sz="2800">
                <a:latin typeface="Times New Roman" pitchFamily="18" charset="0"/>
              </a:rPr>
              <a:t> min1 = min2 = </a:t>
            </a:r>
            <a:r>
              <a:rPr kumimoji="1" lang="en-US" altLang="zh-CN" sz="2800" b="1">
                <a:latin typeface="Times New Roman" pitchFamily="18" charset="0"/>
              </a:rPr>
              <a:t>MaxNum;</a:t>
            </a:r>
            <a:endParaRPr kumimoji="1" lang="en-US" altLang="zh-CN" sz="2800">
              <a:latin typeface="Times New Roman" pitchFamily="18" charset="0"/>
            </a:endParaRPr>
          </a:p>
          <a:p>
            <a:pPr>
              <a:lnSpc>
                <a:spcPct val="105000"/>
              </a:lnSpc>
              <a:spcBef>
                <a:spcPct val="5000"/>
              </a:spcBef>
              <a:buFont typeface="Wingdings" pitchFamily="2" charset="2"/>
              <a:buNone/>
            </a:pPr>
            <a:r>
              <a:rPr kumimoji="1" lang="en-US" altLang="zh-CN" sz="2800">
                <a:latin typeface="Times New Roman" pitchFamily="18" charset="0"/>
              </a:rPr>
              <a:t>          </a:t>
            </a:r>
            <a:r>
              <a:rPr kumimoji="1" lang="en-US" altLang="zh-CN" sz="2800" b="1">
                <a:latin typeface="Times New Roman" pitchFamily="18" charset="0"/>
              </a:rPr>
              <a:t>int</a:t>
            </a:r>
            <a:r>
              <a:rPr kumimoji="1" lang="en-US" altLang="zh-CN" sz="2800">
                <a:latin typeface="Times New Roman" pitchFamily="18" charset="0"/>
              </a:rPr>
              <a:t> pos1, pos2</a:t>
            </a:r>
            <a:r>
              <a:rPr kumimoji="1" lang="en-US" altLang="zh-CN" sz="2800" b="1">
                <a:latin typeface="Times New Roman" pitchFamily="18" charset="0"/>
              </a:rPr>
              <a:t>;</a:t>
            </a:r>
            <a:endParaRPr kumimoji="1" lang="en-US" altLang="zh-CN" sz="2800">
              <a:latin typeface="Times New Roman" pitchFamily="18" charset="0"/>
            </a:endParaRPr>
          </a:p>
          <a:p>
            <a:pPr>
              <a:lnSpc>
                <a:spcPct val="105000"/>
              </a:lnSpc>
              <a:spcBef>
                <a:spcPct val="5000"/>
              </a:spcBef>
              <a:buFont typeface="Wingdings" pitchFamily="2" charset="2"/>
              <a:buNone/>
            </a:pPr>
            <a:r>
              <a:rPr kumimoji="1" lang="en-US" altLang="zh-CN" sz="2800">
                <a:latin typeface="Times New Roman" pitchFamily="18" charset="0"/>
              </a:rPr>
              <a:t>          </a:t>
            </a:r>
            <a:r>
              <a:rPr kumimoji="1" lang="en-US" altLang="zh-CN" sz="2800" b="1">
                <a:latin typeface="Times New Roman" pitchFamily="18" charset="0"/>
              </a:rPr>
              <a:t>for</a:t>
            </a:r>
            <a:r>
              <a:rPr kumimoji="1" lang="en-US" altLang="zh-CN" sz="2800">
                <a:latin typeface="Times New Roman" pitchFamily="18" charset="0"/>
              </a:rPr>
              <a:t> (</a:t>
            </a:r>
            <a:r>
              <a:rPr kumimoji="1" lang="en-US" altLang="zh-CN" sz="2800" b="1">
                <a:latin typeface="Times New Roman" pitchFamily="18" charset="0"/>
              </a:rPr>
              <a:t>int</a:t>
            </a:r>
            <a:r>
              <a:rPr kumimoji="1" lang="en-US" altLang="zh-CN" sz="2800">
                <a:latin typeface="Times New Roman" pitchFamily="18" charset="0"/>
              </a:rPr>
              <a:t> j = 0</a:t>
            </a:r>
            <a:r>
              <a:rPr kumimoji="1" lang="en-US" altLang="zh-CN" sz="2800" b="1">
                <a:latin typeface="Times New Roman" pitchFamily="18" charset="0"/>
              </a:rPr>
              <a:t>;</a:t>
            </a:r>
            <a:r>
              <a:rPr kumimoji="1" lang="en-US" altLang="zh-CN" sz="2800">
                <a:latin typeface="Times New Roman" pitchFamily="18" charset="0"/>
              </a:rPr>
              <a:t> j </a:t>
            </a:r>
            <a:r>
              <a:rPr kumimoji="1" lang="en-US" altLang="zh-CN" sz="2800" b="1">
                <a:latin typeface="Times New Roman" pitchFamily="18" charset="0"/>
              </a:rPr>
              <a:t>&lt;</a:t>
            </a:r>
            <a:r>
              <a:rPr kumimoji="1" lang="en-US" altLang="zh-CN" sz="2800">
                <a:latin typeface="Times New Roman" pitchFamily="18" charset="0"/>
              </a:rPr>
              <a:t> i</a:t>
            </a:r>
            <a:r>
              <a:rPr kumimoji="1" lang="en-US" altLang="zh-CN" sz="2800" b="1">
                <a:latin typeface="Times New Roman" pitchFamily="18" charset="0"/>
              </a:rPr>
              <a:t>;</a:t>
            </a:r>
            <a:r>
              <a:rPr kumimoji="1" lang="en-US" altLang="zh-CN" sz="2800">
                <a:latin typeface="Times New Roman" pitchFamily="18" charset="0"/>
              </a:rPr>
              <a:t> j++)    </a:t>
            </a:r>
            <a:r>
              <a:rPr kumimoji="1" lang="en-US" altLang="zh-CN" sz="2800" b="1">
                <a:solidFill>
                  <a:schemeClr val="tx2"/>
                </a:solidFill>
                <a:latin typeface="Times New Roman" pitchFamily="18" charset="0"/>
              </a:rPr>
              <a:t>//</a:t>
            </a:r>
            <a:r>
              <a:rPr kumimoji="1" lang="zh-CN" altLang="en-US" sz="2800">
                <a:solidFill>
                  <a:schemeClr val="tx2"/>
                </a:solidFill>
                <a:latin typeface="Times New Roman" pitchFamily="18" charset="0"/>
                <a:ea typeface="隶书" pitchFamily="49" charset="-122"/>
              </a:rPr>
              <a:t>检测前 </a:t>
            </a:r>
            <a:r>
              <a:rPr kumimoji="1" lang="en-US" altLang="zh-CN" sz="2800">
                <a:solidFill>
                  <a:schemeClr val="tx2"/>
                </a:solidFill>
                <a:latin typeface="Times New Roman" pitchFamily="18" charset="0"/>
                <a:ea typeface="隶书" pitchFamily="49" charset="-122"/>
              </a:rPr>
              <a:t>i </a:t>
            </a:r>
            <a:r>
              <a:rPr kumimoji="1" lang="zh-CN" altLang="en-US" sz="2800">
                <a:solidFill>
                  <a:schemeClr val="tx2"/>
                </a:solidFill>
                <a:latin typeface="Times New Roman" pitchFamily="18" charset="0"/>
                <a:ea typeface="隶书" pitchFamily="49" charset="-122"/>
              </a:rPr>
              <a:t>棵树</a:t>
            </a:r>
            <a:endParaRPr kumimoji="1" lang="zh-CN" altLang="en-US" sz="2400" b="1">
              <a:solidFill>
                <a:schemeClr val="tx2"/>
              </a:solidFill>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fld id="{1F524693-1C96-466E-84DF-B2014289AA9E}" type="slidenum">
              <a:rPr lang="en-US" altLang="zh-CN"/>
              <a:pPr/>
              <a:t>158</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fld id="{BA2B4EED-F15D-458E-8FA1-67054D8EB9BD}" type="slidenum">
              <a:rPr lang="en-US" altLang="zh-CN"/>
              <a:pPr/>
              <a:t>159</a:t>
            </a:fld>
            <a:endParaRPr lang="en-US" altLang="zh-CN"/>
          </a:p>
        </p:txBody>
      </p:sp>
      <p:sp>
        <p:nvSpPr>
          <p:cNvPr id="297986" name="Text Box 2"/>
          <p:cNvSpPr txBox="1">
            <a:spLocks noChangeArrowheads="1"/>
          </p:cNvSpPr>
          <p:nvPr/>
        </p:nvSpPr>
        <p:spPr bwMode="auto">
          <a:xfrm>
            <a:off x="609600" y="657225"/>
            <a:ext cx="7924800" cy="546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
              </a:spcBef>
            </a:pPr>
            <a:r>
              <a:rPr kumimoji="1" lang="en-US" altLang="zh-CN" sz="2800" b="1">
                <a:latin typeface="Times New Roman" pitchFamily="18" charset="0"/>
              </a:rPr>
              <a:t>               if</a:t>
            </a:r>
            <a:r>
              <a:rPr kumimoji="1" lang="en-US" altLang="zh-CN" sz="2800">
                <a:latin typeface="Times New Roman" pitchFamily="18" charset="0"/>
              </a:rPr>
              <a:t> (T[j].parent == </a:t>
            </a:r>
            <a:r>
              <a:rPr kumimoji="1" lang="en-US" altLang="zh-CN" sz="2800">
                <a:latin typeface="Courier New" pitchFamily="49" charset="0"/>
                <a:ea typeface="楷体_GB2312" pitchFamily="49" charset="-122"/>
              </a:rPr>
              <a:t>-</a:t>
            </a:r>
            <a:r>
              <a:rPr kumimoji="1" lang="en-US" altLang="zh-CN" sz="2800">
                <a:latin typeface="Times New Roman" pitchFamily="18" charset="0"/>
              </a:rPr>
              <a:t>1)          </a:t>
            </a:r>
            <a:r>
              <a:rPr kumimoji="1" lang="en-US" altLang="zh-CN" sz="2800" b="1">
                <a:solidFill>
                  <a:schemeClr val="tx2"/>
                </a:solidFill>
                <a:latin typeface="Times New Roman" pitchFamily="18" charset="0"/>
              </a:rPr>
              <a:t>//</a:t>
            </a:r>
            <a:r>
              <a:rPr kumimoji="1" lang="zh-CN" altLang="en-US" sz="2800">
                <a:solidFill>
                  <a:schemeClr val="tx2"/>
                </a:solidFill>
                <a:latin typeface="Times New Roman" pitchFamily="18" charset="0"/>
                <a:ea typeface="隶书" pitchFamily="49" charset="-122"/>
              </a:rPr>
              <a:t>可参选的树根</a:t>
            </a:r>
          </a:p>
          <a:p>
            <a:pPr>
              <a:spcBef>
                <a:spcPct val="5000"/>
              </a:spcBef>
            </a:pPr>
            <a:r>
              <a:rPr kumimoji="1" lang="zh-CN" altLang="en-US" sz="2800">
                <a:latin typeface="Times New Roman" pitchFamily="18" charset="0"/>
              </a:rPr>
              <a:t>                    </a:t>
            </a:r>
            <a:r>
              <a:rPr kumimoji="1" lang="en-US" altLang="zh-CN" sz="2800" b="1">
                <a:latin typeface="Times New Roman" pitchFamily="18" charset="0"/>
              </a:rPr>
              <a:t>if </a:t>
            </a:r>
            <a:r>
              <a:rPr kumimoji="1" lang="en-US" altLang="zh-CN" sz="2800">
                <a:latin typeface="Times New Roman" pitchFamily="18" charset="0"/>
              </a:rPr>
              <a:t>(T[j].weight </a:t>
            </a:r>
            <a:r>
              <a:rPr kumimoji="1" lang="en-US" altLang="zh-CN" sz="2800" b="1">
                <a:latin typeface="Times New Roman" pitchFamily="18" charset="0"/>
              </a:rPr>
              <a:t>&lt;</a:t>
            </a:r>
            <a:r>
              <a:rPr kumimoji="1" lang="en-US" altLang="zh-CN" sz="2800">
                <a:latin typeface="Times New Roman" pitchFamily="18" charset="0"/>
              </a:rPr>
              <a:t> min1) </a:t>
            </a:r>
            <a:r>
              <a:rPr kumimoji="1" lang="en-US" altLang="zh-CN" sz="2800" b="1">
                <a:latin typeface="Times New Roman" pitchFamily="18" charset="0"/>
              </a:rPr>
              <a:t>{</a:t>
            </a:r>
            <a:r>
              <a:rPr kumimoji="1" lang="en-US" altLang="zh-CN" sz="2800">
                <a:latin typeface="Times New Roman" pitchFamily="18" charset="0"/>
              </a:rPr>
              <a:t>            </a:t>
            </a:r>
            <a:r>
              <a:rPr kumimoji="1" lang="en-US" altLang="zh-CN" sz="2800" b="1">
                <a:solidFill>
                  <a:schemeClr val="tx2"/>
                </a:solidFill>
                <a:latin typeface="Times New Roman" pitchFamily="18" charset="0"/>
              </a:rPr>
              <a:t>//</a:t>
            </a:r>
            <a:r>
              <a:rPr kumimoji="1" lang="zh-CN" altLang="en-US" sz="2800">
                <a:solidFill>
                  <a:schemeClr val="tx2"/>
                </a:solidFill>
                <a:latin typeface="Times New Roman" pitchFamily="18" charset="0"/>
                <a:ea typeface="隶书" pitchFamily="49" charset="-122"/>
              </a:rPr>
              <a:t>选最小</a:t>
            </a:r>
          </a:p>
          <a:p>
            <a:pPr>
              <a:spcBef>
                <a:spcPct val="5000"/>
              </a:spcBef>
            </a:pPr>
            <a:r>
              <a:rPr kumimoji="1" lang="zh-CN" altLang="en-US" sz="2800">
                <a:latin typeface="Times New Roman" pitchFamily="18" charset="0"/>
              </a:rPr>
              <a:t>                         </a:t>
            </a:r>
            <a:r>
              <a:rPr kumimoji="1" lang="en-US" altLang="zh-CN" sz="2800">
                <a:latin typeface="Times New Roman" pitchFamily="18" charset="0"/>
              </a:rPr>
              <a:t>pos2 = pos1</a:t>
            </a:r>
            <a:r>
              <a:rPr kumimoji="1" lang="en-US" altLang="zh-CN" sz="2800" b="1">
                <a:latin typeface="Times New Roman" pitchFamily="18" charset="0"/>
              </a:rPr>
              <a:t>;</a:t>
            </a:r>
            <a:r>
              <a:rPr kumimoji="1" lang="en-US" altLang="zh-CN" sz="2800">
                <a:latin typeface="Times New Roman" pitchFamily="18" charset="0"/>
              </a:rPr>
              <a:t>  min2 = min1</a:t>
            </a:r>
            <a:r>
              <a:rPr kumimoji="1" lang="en-US" altLang="zh-CN" sz="2800" b="1">
                <a:latin typeface="Times New Roman" pitchFamily="18" charset="0"/>
              </a:rPr>
              <a:t>;</a:t>
            </a:r>
            <a:endParaRPr kumimoji="1" lang="en-US" altLang="zh-CN" sz="2800">
              <a:latin typeface="Times New Roman" pitchFamily="18" charset="0"/>
            </a:endParaRPr>
          </a:p>
          <a:p>
            <a:pPr>
              <a:spcBef>
                <a:spcPct val="5000"/>
              </a:spcBef>
            </a:pPr>
            <a:r>
              <a:rPr kumimoji="1" lang="en-US" altLang="zh-CN" sz="2800">
                <a:latin typeface="Times New Roman" pitchFamily="18" charset="0"/>
              </a:rPr>
              <a:t>                         pos1 = j</a:t>
            </a:r>
            <a:r>
              <a:rPr kumimoji="1" lang="en-US" altLang="zh-CN" sz="2800" b="1">
                <a:latin typeface="Times New Roman" pitchFamily="18" charset="0"/>
              </a:rPr>
              <a:t>;</a:t>
            </a:r>
            <a:r>
              <a:rPr kumimoji="1" lang="en-US" altLang="zh-CN" sz="2800">
                <a:latin typeface="Times New Roman" pitchFamily="18" charset="0"/>
              </a:rPr>
              <a:t>  min1 = T[j].weight</a:t>
            </a:r>
            <a:r>
              <a:rPr kumimoji="1" lang="en-US" altLang="zh-CN" sz="2800" b="1">
                <a:latin typeface="Times New Roman" pitchFamily="18" charset="0"/>
              </a:rPr>
              <a:t>;</a:t>
            </a:r>
          </a:p>
          <a:p>
            <a:pPr>
              <a:spcBef>
                <a:spcPct val="5000"/>
              </a:spcBef>
            </a:pPr>
            <a:r>
              <a:rPr kumimoji="1" lang="en-US" altLang="zh-CN" sz="2800" b="1">
                <a:latin typeface="Times New Roman" pitchFamily="18" charset="0"/>
              </a:rPr>
              <a:t>                    }</a:t>
            </a:r>
          </a:p>
          <a:p>
            <a:pPr>
              <a:spcBef>
                <a:spcPct val="5000"/>
              </a:spcBef>
            </a:pPr>
            <a:r>
              <a:rPr kumimoji="1" lang="en-US" altLang="zh-CN" sz="2800" b="1">
                <a:latin typeface="Times New Roman" pitchFamily="18" charset="0"/>
              </a:rPr>
              <a:t>                    else if</a:t>
            </a:r>
            <a:r>
              <a:rPr kumimoji="1" lang="en-US" altLang="zh-CN" sz="2800">
                <a:latin typeface="Times New Roman" pitchFamily="18" charset="0"/>
              </a:rPr>
              <a:t> (T[j].weight </a:t>
            </a:r>
            <a:r>
              <a:rPr kumimoji="1" lang="en-US" altLang="zh-CN" sz="2800" b="1">
                <a:latin typeface="Times New Roman" pitchFamily="18" charset="0"/>
              </a:rPr>
              <a:t>&lt;</a:t>
            </a:r>
            <a:r>
              <a:rPr kumimoji="1" lang="en-US" altLang="zh-CN" sz="2800">
                <a:latin typeface="Times New Roman" pitchFamily="18" charset="0"/>
              </a:rPr>
              <a:t> min2) </a:t>
            </a:r>
            <a:r>
              <a:rPr kumimoji="1" lang="en-US" altLang="zh-CN" sz="2800" b="1">
                <a:latin typeface="Times New Roman" pitchFamily="18" charset="0"/>
              </a:rPr>
              <a:t>     </a:t>
            </a:r>
            <a:r>
              <a:rPr kumimoji="1" lang="en-US" altLang="zh-CN" sz="2800" b="1">
                <a:solidFill>
                  <a:schemeClr val="tx2"/>
                </a:solidFill>
                <a:latin typeface="Times New Roman" pitchFamily="18" charset="0"/>
              </a:rPr>
              <a:t>//</a:t>
            </a:r>
            <a:r>
              <a:rPr kumimoji="1" lang="zh-CN" altLang="en-US" sz="2800">
                <a:solidFill>
                  <a:schemeClr val="tx2"/>
                </a:solidFill>
                <a:latin typeface="Times New Roman" pitchFamily="18" charset="0"/>
                <a:ea typeface="隶书" pitchFamily="49" charset="-122"/>
              </a:rPr>
              <a:t>选次小</a:t>
            </a:r>
          </a:p>
          <a:p>
            <a:pPr>
              <a:spcBef>
                <a:spcPct val="5000"/>
              </a:spcBef>
            </a:pPr>
            <a:r>
              <a:rPr kumimoji="1" lang="zh-CN" altLang="en-US" sz="2800">
                <a:latin typeface="Times New Roman" pitchFamily="18" charset="0"/>
              </a:rPr>
              <a:t>                         </a:t>
            </a:r>
            <a:r>
              <a:rPr kumimoji="1" lang="en-US" altLang="zh-CN" sz="2800" b="1">
                <a:latin typeface="Times New Roman" pitchFamily="18" charset="0"/>
              </a:rPr>
              <a:t>{</a:t>
            </a:r>
            <a:r>
              <a:rPr kumimoji="1" lang="en-US" altLang="zh-CN" sz="2800">
                <a:latin typeface="Times New Roman" pitchFamily="18" charset="0"/>
              </a:rPr>
              <a:t> pos2 = j</a:t>
            </a:r>
            <a:r>
              <a:rPr kumimoji="1" lang="en-US" altLang="zh-CN" sz="2800" b="1">
                <a:latin typeface="Times New Roman" pitchFamily="18" charset="0"/>
              </a:rPr>
              <a:t>;</a:t>
            </a:r>
            <a:r>
              <a:rPr kumimoji="1" lang="en-US" altLang="zh-CN" sz="2800">
                <a:latin typeface="Times New Roman" pitchFamily="18" charset="0"/>
              </a:rPr>
              <a:t>  min2 = T[j].weight</a:t>
            </a:r>
            <a:r>
              <a:rPr kumimoji="1" lang="en-US" altLang="zh-CN" sz="2800" b="1">
                <a:latin typeface="Times New Roman" pitchFamily="18" charset="0"/>
              </a:rPr>
              <a:t>; }</a:t>
            </a:r>
            <a:endParaRPr kumimoji="1" lang="en-US" altLang="zh-CN" sz="2800">
              <a:latin typeface="Times New Roman" pitchFamily="18" charset="0"/>
            </a:endParaRPr>
          </a:p>
          <a:p>
            <a:pPr>
              <a:spcBef>
                <a:spcPct val="5000"/>
              </a:spcBef>
            </a:pPr>
            <a:r>
              <a:rPr kumimoji="1" lang="en-US" altLang="zh-CN" sz="2800">
                <a:latin typeface="Times New Roman" pitchFamily="18" charset="0"/>
              </a:rPr>
              <a:t>          T[i].lchild = pos1</a:t>
            </a:r>
            <a:r>
              <a:rPr kumimoji="1" lang="en-US" altLang="zh-CN" sz="2800" b="1">
                <a:latin typeface="Times New Roman" pitchFamily="18" charset="0"/>
              </a:rPr>
              <a:t>;</a:t>
            </a:r>
            <a:r>
              <a:rPr kumimoji="1" lang="en-US" altLang="zh-CN" sz="2800">
                <a:latin typeface="Times New Roman" pitchFamily="18" charset="0"/>
              </a:rPr>
              <a:t>  T[i].rchild = pos2</a:t>
            </a:r>
            <a:r>
              <a:rPr kumimoji="1" lang="en-US" altLang="zh-CN" sz="2800" b="1">
                <a:latin typeface="Times New Roman" pitchFamily="18" charset="0"/>
              </a:rPr>
              <a:t>;</a:t>
            </a:r>
          </a:p>
          <a:p>
            <a:pPr>
              <a:spcBef>
                <a:spcPct val="5000"/>
              </a:spcBef>
            </a:pPr>
            <a:r>
              <a:rPr kumimoji="1" lang="en-US" altLang="zh-CN" sz="2800">
                <a:latin typeface="Times New Roman" pitchFamily="18" charset="0"/>
              </a:rPr>
              <a:t>          T[i].weight = T[pos1].weight+T[pos2].weight</a:t>
            </a:r>
            <a:r>
              <a:rPr kumimoji="1" lang="en-US" altLang="zh-CN" sz="2800" b="1">
                <a:latin typeface="Times New Roman" pitchFamily="18" charset="0"/>
              </a:rPr>
              <a:t>;</a:t>
            </a:r>
            <a:endParaRPr kumimoji="1" lang="en-US" altLang="zh-CN" sz="2800">
              <a:latin typeface="Times New Roman" pitchFamily="18" charset="0"/>
            </a:endParaRPr>
          </a:p>
          <a:p>
            <a:pPr>
              <a:spcBef>
                <a:spcPct val="5000"/>
              </a:spcBef>
            </a:pPr>
            <a:r>
              <a:rPr kumimoji="1" lang="en-US" altLang="zh-CN" sz="2800">
                <a:latin typeface="Times New Roman" pitchFamily="18" charset="0"/>
              </a:rPr>
              <a:t>          T[pos1].parent = T[pos2].parent = i</a:t>
            </a:r>
            <a:r>
              <a:rPr kumimoji="1" lang="en-US" altLang="zh-CN" sz="2800" b="1">
                <a:latin typeface="Times New Roman" pitchFamily="18" charset="0"/>
              </a:rPr>
              <a:t>;</a:t>
            </a:r>
          </a:p>
          <a:p>
            <a:pPr>
              <a:spcBef>
                <a:spcPct val="5000"/>
              </a:spcBef>
            </a:pPr>
            <a:r>
              <a:rPr kumimoji="1" lang="en-US" altLang="zh-CN" sz="2800" b="1">
                <a:latin typeface="Times New Roman" pitchFamily="18" charset="0"/>
              </a:rPr>
              <a:t>    }</a:t>
            </a:r>
          </a:p>
          <a:p>
            <a:pPr>
              <a:spcBef>
                <a:spcPct val="10000"/>
              </a:spcBef>
            </a:pPr>
            <a:r>
              <a:rPr kumimoji="1" lang="en-US" altLang="zh-CN" sz="2800" b="1">
                <a:latin typeface="Times New Roman" pitchFamily="18" charset="0"/>
              </a:rPr>
              <a:t>};</a:t>
            </a:r>
            <a:endParaRPr kumimoji="1" lang="en-US" altLang="zh-CN" sz="28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idx="1"/>
          </p:nvPr>
        </p:nvSpPr>
        <p:spPr>
          <a:xfrm>
            <a:off x="503238" y="765175"/>
            <a:ext cx="8389937" cy="5580063"/>
          </a:xfrm>
        </p:spPr>
        <p:txBody>
          <a:bodyPr/>
          <a:lstStyle/>
          <a:p>
            <a:pPr>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getRoot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取根</a:t>
            </a:r>
          </a:p>
          <a:p>
            <a:pPr>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preOrder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前序遍历</a:t>
            </a:r>
            <a:r>
              <a:rPr lang="en-US" altLang="zh-CN" sz="2800">
                <a:solidFill>
                  <a:schemeClr val="tx2"/>
                </a:solidFill>
                <a:latin typeface="Times New Roman" pitchFamily="18" charset="0"/>
                <a:ea typeface="隶书" pitchFamily="49" charset="-122"/>
              </a:rPr>
              <a:t>, visit</a:t>
            </a:r>
            <a:r>
              <a:rPr lang="zh-CN" altLang="en-US" sz="2800">
                <a:solidFill>
                  <a:schemeClr val="tx2"/>
                </a:solidFill>
                <a:latin typeface="Times New Roman" pitchFamily="18" charset="0"/>
                <a:ea typeface="隶书" pitchFamily="49" charset="-122"/>
              </a:rPr>
              <a:t>是访问函数</a:t>
            </a:r>
          </a:p>
          <a:p>
            <a:pPr>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inOrder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t>
            </a:r>
          </a:p>
          <a:p>
            <a:pPr>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中序遍历</a:t>
            </a:r>
            <a:r>
              <a:rPr lang="en-US" altLang="zh-CN" sz="2800">
                <a:solidFill>
                  <a:schemeClr val="tx2"/>
                </a:solidFill>
                <a:latin typeface="Times New Roman" pitchFamily="18" charset="0"/>
                <a:ea typeface="隶书" pitchFamily="49" charset="-122"/>
              </a:rPr>
              <a:t>, visit</a:t>
            </a:r>
            <a:r>
              <a:rPr lang="zh-CN" altLang="en-US" sz="2800">
                <a:solidFill>
                  <a:schemeClr val="tx2"/>
                </a:solidFill>
                <a:latin typeface="Times New Roman" pitchFamily="18" charset="0"/>
                <a:ea typeface="隶书" pitchFamily="49" charset="-122"/>
              </a:rPr>
              <a:t>是访问函数</a:t>
            </a:r>
          </a:p>
          <a:p>
            <a:pPr>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postOrder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t>
            </a:r>
          </a:p>
          <a:p>
            <a:pPr>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后序遍历</a:t>
            </a:r>
            <a:r>
              <a:rPr lang="en-US" altLang="zh-CN" sz="2800">
                <a:solidFill>
                  <a:schemeClr val="tx2"/>
                </a:solidFill>
                <a:latin typeface="Times New Roman" pitchFamily="18" charset="0"/>
                <a:ea typeface="隶书" pitchFamily="49" charset="-122"/>
              </a:rPr>
              <a:t>, (*visit)</a:t>
            </a:r>
            <a:r>
              <a:rPr lang="zh-CN" altLang="en-US" sz="2800">
                <a:solidFill>
                  <a:schemeClr val="tx2"/>
                </a:solidFill>
                <a:latin typeface="Times New Roman" pitchFamily="18" charset="0"/>
                <a:ea typeface="隶书" pitchFamily="49" charset="-122"/>
              </a:rPr>
              <a:t>是访问函数</a:t>
            </a:r>
          </a:p>
          <a:p>
            <a:pPr>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levelOrder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visit)(BinTreeNode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t>
            </a:r>
          </a:p>
          <a:p>
            <a:pPr>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层次序遍历</a:t>
            </a:r>
            <a:r>
              <a:rPr lang="en-US" altLang="zh-CN" sz="2800">
                <a:solidFill>
                  <a:schemeClr val="tx2"/>
                </a:solidFill>
                <a:latin typeface="Times New Roman" pitchFamily="18" charset="0"/>
                <a:ea typeface="隶书" pitchFamily="49" charset="-122"/>
              </a:rPr>
              <a:t>, visit</a:t>
            </a:r>
            <a:r>
              <a:rPr lang="zh-CN" altLang="en-US" sz="2800">
                <a:solidFill>
                  <a:schemeClr val="tx2"/>
                </a:solidFill>
                <a:latin typeface="Times New Roman" pitchFamily="18" charset="0"/>
                <a:ea typeface="隶书" pitchFamily="49" charset="-122"/>
              </a:rPr>
              <a:t>是访问函数</a:t>
            </a:r>
          </a:p>
          <a:p>
            <a:pPr>
              <a:spcBef>
                <a:spcPct val="10000"/>
              </a:spcBef>
              <a:buFont typeface="Wingdings" pitchFamily="2" charset="2"/>
              <a:buNone/>
            </a:pPr>
            <a:r>
              <a:rPr lang="en-US" altLang="zh-CN" sz="2800" b="1">
                <a:latin typeface="Times New Roman" pitchFamily="18" charset="0"/>
                <a:ea typeface="隶书" pitchFamily="49" charset="-122"/>
              </a:rPr>
              <a:t>};</a:t>
            </a:r>
          </a:p>
        </p:txBody>
      </p:sp>
      <p:sp>
        <p:nvSpPr>
          <p:cNvPr id="4" name="灯片编号占位符 4"/>
          <p:cNvSpPr>
            <a:spLocks noGrp="1"/>
          </p:cNvSpPr>
          <p:nvPr>
            <p:ph type="sldNum" sz="quarter" idx="12"/>
          </p:nvPr>
        </p:nvSpPr>
        <p:spPr/>
        <p:txBody>
          <a:bodyPr/>
          <a:lstStyle/>
          <a:p>
            <a:fld id="{8E0A0256-F65D-484E-AC27-09C082DBFCDD}" type="slidenum">
              <a:rPr lang="en-US" altLang="zh-CN"/>
              <a:pPr/>
              <a:t>16</a:t>
            </a:fld>
            <a:endParaRPr lang="en-US" altLang="zh-CN"/>
          </a:p>
        </p:txBody>
      </p:sp>
    </p:spTree>
    <p:extLst>
      <p:ext uri="{BB962C8B-B14F-4D97-AF65-F5344CB8AC3E}">
        <p14:creationId xmlns:p14="http://schemas.microsoft.com/office/powerpoint/2010/main" val="4586294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4" name="Rectangle 6"/>
          <p:cNvSpPr>
            <a:spLocks noGrp="1" noChangeArrowheads="1"/>
          </p:cNvSpPr>
          <p:nvPr>
            <p:ph type="title"/>
          </p:nvPr>
        </p:nvSpPr>
        <p:spPr>
          <a:xfrm>
            <a:off x="457200" y="512763"/>
            <a:ext cx="8229600" cy="1100137"/>
          </a:xfrm>
        </p:spPr>
        <p:txBody>
          <a:bodyPr/>
          <a:lstStyle/>
          <a:p>
            <a:pPr algn="ctr"/>
            <a:r>
              <a:rPr kumimoji="1" lang="zh-CN" altLang="en-US" sz="4000" b="1">
                <a:solidFill>
                  <a:schemeClr val="tx2"/>
                </a:solidFill>
                <a:ea typeface="华文新魏" pitchFamily="2" charset="-122"/>
              </a:rPr>
              <a:t>最佳判定树</a:t>
            </a:r>
          </a:p>
        </p:txBody>
      </p:sp>
      <p:sp>
        <p:nvSpPr>
          <p:cNvPr id="299015" name="Rectangle 7"/>
          <p:cNvSpPr>
            <a:spLocks noGrp="1" noChangeArrowheads="1"/>
          </p:cNvSpPr>
          <p:nvPr>
            <p:ph idx="1"/>
          </p:nvPr>
        </p:nvSpPr>
        <p:spPr>
          <a:xfrm>
            <a:off x="647700" y="1541463"/>
            <a:ext cx="8029575" cy="2159000"/>
          </a:xfrm>
        </p:spPr>
        <p:txBody>
          <a:bodyPr/>
          <a:lstStyle/>
          <a:p>
            <a:pPr>
              <a:lnSpc>
                <a:spcPct val="105000"/>
              </a:lnSpc>
              <a:buClr>
                <a:srgbClr val="800080"/>
              </a:buClr>
              <a:buSzPct val="50000"/>
            </a:pPr>
            <a:r>
              <a:rPr lang="zh-CN" altLang="en-US" sz="2800" b="1">
                <a:latin typeface="Times New Roman" pitchFamily="18" charset="0"/>
                <a:ea typeface="仿宋_GB2312" pitchFamily="49" charset="-122"/>
              </a:rPr>
              <a:t>利用</a:t>
            </a:r>
            <a:r>
              <a:rPr lang="en-US" altLang="zh-CN" sz="2800" b="1">
                <a:latin typeface="Times New Roman" pitchFamily="18" charset="0"/>
                <a:ea typeface="仿宋_GB2312" pitchFamily="49" charset="-122"/>
              </a:rPr>
              <a:t>Huffman</a:t>
            </a:r>
            <a:r>
              <a:rPr lang="zh-CN" altLang="en-US" sz="2800" b="1">
                <a:latin typeface="Times New Roman" pitchFamily="18" charset="0"/>
                <a:ea typeface="仿宋_GB2312" pitchFamily="49" charset="-122"/>
              </a:rPr>
              <a:t>树，可以在构造判定树（决策树）时让平均判定（比较）次数达到最小。</a:t>
            </a:r>
          </a:p>
          <a:p>
            <a:pPr>
              <a:lnSpc>
                <a:spcPct val="105000"/>
              </a:lnSpc>
              <a:buClr>
                <a:srgbClr val="800080"/>
              </a:buClr>
              <a:buSzPct val="50000"/>
            </a:pPr>
            <a:r>
              <a:rPr lang="zh-CN" altLang="en-US" sz="2800" b="1">
                <a:latin typeface="Times New Roman" pitchFamily="18" charset="0"/>
                <a:ea typeface="仿宋_GB2312" pitchFamily="49" charset="-122"/>
              </a:rPr>
              <a:t>判定树是一棵扩展二叉树，外结点是比较结果，内结点是比较过程，外结点所带权值是概率。</a:t>
            </a:r>
          </a:p>
        </p:txBody>
      </p:sp>
      <p:sp>
        <p:nvSpPr>
          <p:cNvPr id="7" name="灯片编号占位符 4"/>
          <p:cNvSpPr>
            <a:spLocks noGrp="1"/>
          </p:cNvSpPr>
          <p:nvPr>
            <p:ph type="sldNum" sz="quarter" idx="12"/>
          </p:nvPr>
        </p:nvSpPr>
        <p:spPr/>
        <p:txBody>
          <a:bodyPr/>
          <a:lstStyle/>
          <a:p>
            <a:fld id="{49C13454-F212-4CB5-9C6E-D9178BFAFE43}" type="slidenum">
              <a:rPr lang="en-US" altLang="zh-CN"/>
              <a:pPr/>
              <a:t>160</a:t>
            </a:fld>
            <a:endParaRPr lang="en-US" altLang="zh-CN"/>
          </a:p>
        </p:txBody>
      </p:sp>
      <p:sp>
        <p:nvSpPr>
          <p:cNvPr id="299012" name="Text Box 4"/>
          <p:cNvSpPr txBox="1">
            <a:spLocks noChangeArrowheads="1"/>
          </p:cNvSpPr>
          <p:nvPr/>
        </p:nvSpPr>
        <p:spPr bwMode="auto">
          <a:xfrm>
            <a:off x="2965450" y="3636963"/>
            <a:ext cx="320675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kumimoji="1" lang="zh-CN" altLang="en-US" sz="3200" b="1">
                <a:solidFill>
                  <a:srgbClr val="009900"/>
                </a:solidFill>
                <a:effectLst>
                  <a:outerShdw blurRad="38100" dist="38100" dir="2700000" algn="tl">
                    <a:srgbClr val="C0C0C0"/>
                  </a:outerShdw>
                </a:effectLst>
                <a:latin typeface="Times New Roman" pitchFamily="18" charset="0"/>
                <a:ea typeface="隶书" pitchFamily="49" charset="-122"/>
              </a:rPr>
              <a:t>考试成绩分布表</a:t>
            </a:r>
            <a:r>
              <a:rPr kumimoji="1" lang="zh-CN" altLang="en-US" sz="2800" b="1">
                <a:solidFill>
                  <a:schemeClr val="bg2"/>
                </a:solidFill>
                <a:latin typeface="Times New Roman" pitchFamily="18" charset="0"/>
                <a:ea typeface="仿宋_GB2312" pitchFamily="49" charset="-122"/>
              </a:rPr>
              <a:t>    </a:t>
            </a:r>
            <a:endParaRPr kumimoji="1" lang="zh-CN" altLang="en-US" sz="3200" b="1">
              <a:effectLst>
                <a:outerShdw blurRad="38100" dist="38100" dir="2700000" algn="tl">
                  <a:srgbClr val="C0C0C0"/>
                </a:outerShdw>
              </a:effectLst>
              <a:latin typeface="Times New Roman" pitchFamily="18" charset="0"/>
              <a:ea typeface="楷体_GB2312" pitchFamily="49" charset="-122"/>
            </a:endParaRPr>
          </a:p>
        </p:txBody>
      </p:sp>
      <p:graphicFrame>
        <p:nvGraphicFramePr>
          <p:cNvPr id="299013" name="Object 5"/>
          <p:cNvGraphicFramePr>
            <a:graphicFrameLocks noChangeAspect="1"/>
          </p:cNvGraphicFramePr>
          <p:nvPr/>
        </p:nvGraphicFramePr>
        <p:xfrm>
          <a:off x="917575" y="4313238"/>
          <a:ext cx="7289800" cy="1998662"/>
        </p:xfrm>
        <a:graphic>
          <a:graphicData uri="http://schemas.openxmlformats.org/presentationml/2006/ole">
            <mc:AlternateContent xmlns:mc="http://schemas.openxmlformats.org/markup-compatibility/2006">
              <mc:Choice xmlns:v="urn:schemas-microsoft-com:vml" Requires="v">
                <p:oleObj spid="_x0000_s299095" name="文档" r:id="rId3" imgW="8101800" imgH="2229480" progId="Word.Document.8">
                  <p:embed/>
                </p:oleObj>
              </mc:Choice>
              <mc:Fallback>
                <p:oleObj name="文档" r:id="rId3" imgW="8101800" imgH="222948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575" y="4313238"/>
                        <a:ext cx="7289800" cy="199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2"/>
          <p:cNvSpPr>
            <a:spLocks noGrp="1"/>
          </p:cNvSpPr>
          <p:nvPr>
            <p:ph type="sldNum" sz="quarter" idx="12"/>
          </p:nvPr>
        </p:nvSpPr>
        <p:spPr/>
        <p:txBody>
          <a:bodyPr/>
          <a:lstStyle/>
          <a:p>
            <a:fld id="{BE45F3B9-2552-43E7-9E89-A6A2C399B50F}" type="slidenum">
              <a:rPr lang="en-US" altLang="zh-CN"/>
              <a:pPr/>
              <a:t>161</a:t>
            </a:fld>
            <a:endParaRPr lang="en-US" altLang="zh-CN"/>
          </a:p>
        </p:txBody>
      </p:sp>
      <p:sp>
        <p:nvSpPr>
          <p:cNvPr id="300041" name="Text Box 9"/>
          <p:cNvSpPr txBox="1">
            <a:spLocks noChangeArrowheads="1"/>
          </p:cNvSpPr>
          <p:nvPr/>
        </p:nvSpPr>
        <p:spPr bwMode="auto">
          <a:xfrm>
            <a:off x="3736975" y="631825"/>
            <a:ext cx="1708150" cy="701675"/>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b="1" u="sng">
                <a:solidFill>
                  <a:srgbClr val="006600"/>
                </a:solidFill>
                <a:latin typeface="Times New Roman" pitchFamily="18" charset="0"/>
                <a:ea typeface="华文新魏" pitchFamily="2" charset="-122"/>
              </a:rPr>
              <a:t>判定树</a:t>
            </a:r>
            <a:endParaRPr kumimoji="1" lang="zh-CN" altLang="en-US" u="sng">
              <a:solidFill>
                <a:srgbClr val="006600"/>
              </a:solidFill>
              <a:latin typeface="Times New Roman" pitchFamily="18" charset="0"/>
              <a:ea typeface="华文新魏" pitchFamily="2" charset="-122"/>
            </a:endParaRPr>
          </a:p>
        </p:txBody>
      </p:sp>
      <p:grpSp>
        <p:nvGrpSpPr>
          <p:cNvPr id="300084" name="Group 52"/>
          <p:cNvGrpSpPr>
            <a:grpSpLocks/>
          </p:cNvGrpSpPr>
          <p:nvPr/>
        </p:nvGrpSpPr>
        <p:grpSpPr bwMode="auto">
          <a:xfrm>
            <a:off x="793750" y="1271588"/>
            <a:ext cx="7359650" cy="3733800"/>
            <a:chOff x="500" y="801"/>
            <a:chExt cx="4636" cy="2352"/>
          </a:xfrm>
        </p:grpSpPr>
        <p:sp>
          <p:nvSpPr>
            <p:cNvPr id="300034" name="Line 2"/>
            <p:cNvSpPr>
              <a:spLocks noChangeShapeType="1"/>
            </p:cNvSpPr>
            <p:nvPr/>
          </p:nvSpPr>
          <p:spPr bwMode="auto">
            <a:xfrm flipH="1">
              <a:off x="3264" y="2337"/>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35" name="Line 3"/>
            <p:cNvSpPr>
              <a:spLocks noChangeShapeType="1"/>
            </p:cNvSpPr>
            <p:nvPr/>
          </p:nvSpPr>
          <p:spPr bwMode="auto">
            <a:xfrm flipH="1">
              <a:off x="3744" y="1953"/>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36" name="Line 4"/>
            <p:cNvSpPr>
              <a:spLocks noChangeShapeType="1"/>
            </p:cNvSpPr>
            <p:nvPr/>
          </p:nvSpPr>
          <p:spPr bwMode="auto">
            <a:xfrm>
              <a:off x="4032" y="1947"/>
              <a:ext cx="0" cy="190"/>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37" name="Line 5"/>
            <p:cNvSpPr>
              <a:spLocks noChangeShapeType="1"/>
            </p:cNvSpPr>
            <p:nvPr/>
          </p:nvSpPr>
          <p:spPr bwMode="auto">
            <a:xfrm flipH="1">
              <a:off x="2496" y="1953"/>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38" name="Line 6"/>
            <p:cNvSpPr>
              <a:spLocks noChangeShapeType="1"/>
            </p:cNvSpPr>
            <p:nvPr/>
          </p:nvSpPr>
          <p:spPr bwMode="auto">
            <a:xfrm flipH="1">
              <a:off x="1728" y="1569"/>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39" name="Line 7"/>
            <p:cNvSpPr>
              <a:spLocks noChangeShapeType="1"/>
            </p:cNvSpPr>
            <p:nvPr/>
          </p:nvSpPr>
          <p:spPr bwMode="auto">
            <a:xfrm flipH="1">
              <a:off x="2208" y="1185"/>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0" name="Line 8"/>
            <p:cNvSpPr>
              <a:spLocks noChangeShapeType="1"/>
            </p:cNvSpPr>
            <p:nvPr/>
          </p:nvSpPr>
          <p:spPr bwMode="auto">
            <a:xfrm flipH="1">
              <a:off x="960" y="1185"/>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2" name="AutoShape 10" descr="羊皮纸"/>
            <p:cNvSpPr>
              <a:spLocks noChangeArrowheads="1"/>
            </p:cNvSpPr>
            <p:nvPr/>
          </p:nvSpPr>
          <p:spPr bwMode="auto">
            <a:xfrm>
              <a:off x="1200" y="993"/>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3" name="AutoShape 11" descr="羊皮纸"/>
            <p:cNvSpPr>
              <a:spLocks noChangeArrowheads="1"/>
            </p:cNvSpPr>
            <p:nvPr/>
          </p:nvSpPr>
          <p:spPr bwMode="auto">
            <a:xfrm>
              <a:off x="1968" y="1377"/>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4" name="AutoShape 12" descr="羊皮纸"/>
            <p:cNvSpPr>
              <a:spLocks noChangeArrowheads="1"/>
            </p:cNvSpPr>
            <p:nvPr/>
          </p:nvSpPr>
          <p:spPr bwMode="auto">
            <a:xfrm>
              <a:off x="2736" y="1761"/>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5" name="AutoShape 13" descr="羊皮纸"/>
            <p:cNvSpPr>
              <a:spLocks noChangeArrowheads="1"/>
            </p:cNvSpPr>
            <p:nvPr/>
          </p:nvSpPr>
          <p:spPr bwMode="auto">
            <a:xfrm>
              <a:off x="3504" y="2145"/>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6" name="Line 14"/>
            <p:cNvSpPr>
              <a:spLocks noChangeShapeType="1"/>
            </p:cNvSpPr>
            <p:nvPr/>
          </p:nvSpPr>
          <p:spPr bwMode="auto">
            <a:xfrm>
              <a:off x="1728" y="801"/>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7" name="Line 15"/>
            <p:cNvSpPr>
              <a:spLocks noChangeShapeType="1"/>
            </p:cNvSpPr>
            <p:nvPr/>
          </p:nvSpPr>
          <p:spPr bwMode="auto">
            <a:xfrm>
              <a:off x="960" y="1174"/>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8" name="Rectangle 16"/>
            <p:cNvSpPr>
              <a:spLocks noChangeArrowheads="1"/>
            </p:cNvSpPr>
            <p:nvPr/>
          </p:nvSpPr>
          <p:spPr bwMode="auto">
            <a:xfrm>
              <a:off x="576" y="1377"/>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0049" name="Text Box 17"/>
            <p:cNvSpPr txBox="1">
              <a:spLocks noChangeArrowheads="1"/>
            </p:cNvSpPr>
            <p:nvPr/>
          </p:nvSpPr>
          <p:spPr bwMode="auto">
            <a:xfrm>
              <a:off x="599" y="1377"/>
              <a:ext cx="695"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不及格</a:t>
              </a:r>
              <a:endParaRPr kumimoji="1" lang="zh-CN" altLang="en-US" sz="2400">
                <a:solidFill>
                  <a:srgbClr val="000099"/>
                </a:solidFill>
                <a:latin typeface="Times New Roman" pitchFamily="18" charset="0"/>
              </a:endParaRPr>
            </a:p>
          </p:txBody>
        </p:sp>
        <p:sp>
          <p:nvSpPr>
            <p:cNvPr id="300050" name="Line 18"/>
            <p:cNvSpPr>
              <a:spLocks noChangeShapeType="1"/>
            </p:cNvSpPr>
            <p:nvPr/>
          </p:nvSpPr>
          <p:spPr bwMode="auto">
            <a:xfrm>
              <a:off x="2496" y="1174"/>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51" name="Line 19"/>
            <p:cNvSpPr>
              <a:spLocks noChangeShapeType="1"/>
            </p:cNvSpPr>
            <p:nvPr/>
          </p:nvSpPr>
          <p:spPr bwMode="auto">
            <a:xfrm>
              <a:off x="1728" y="1563"/>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52" name="Rectangle 20"/>
            <p:cNvSpPr>
              <a:spLocks noChangeArrowheads="1"/>
            </p:cNvSpPr>
            <p:nvPr/>
          </p:nvSpPr>
          <p:spPr bwMode="auto">
            <a:xfrm>
              <a:off x="1344" y="1761"/>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0053" name="Text Box 21"/>
            <p:cNvSpPr txBox="1">
              <a:spLocks noChangeArrowheads="1"/>
            </p:cNvSpPr>
            <p:nvPr/>
          </p:nvSpPr>
          <p:spPr bwMode="auto">
            <a:xfrm>
              <a:off x="1463" y="1761"/>
              <a:ext cx="504"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及格</a:t>
              </a:r>
              <a:endParaRPr kumimoji="1" lang="zh-CN" altLang="en-US" sz="2400">
                <a:solidFill>
                  <a:srgbClr val="000099"/>
                </a:solidFill>
                <a:latin typeface="Times New Roman" pitchFamily="18" charset="0"/>
              </a:endParaRPr>
            </a:p>
          </p:txBody>
        </p:sp>
        <p:sp>
          <p:nvSpPr>
            <p:cNvPr id="300054" name="Line 22"/>
            <p:cNvSpPr>
              <a:spLocks noChangeShapeType="1"/>
            </p:cNvSpPr>
            <p:nvPr/>
          </p:nvSpPr>
          <p:spPr bwMode="auto">
            <a:xfrm flipH="1">
              <a:off x="2976" y="1569"/>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55" name="Line 23"/>
            <p:cNvSpPr>
              <a:spLocks noChangeShapeType="1"/>
            </p:cNvSpPr>
            <p:nvPr/>
          </p:nvSpPr>
          <p:spPr bwMode="auto">
            <a:xfrm>
              <a:off x="3264" y="1563"/>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56" name="Line 24"/>
            <p:cNvSpPr>
              <a:spLocks noChangeShapeType="1"/>
            </p:cNvSpPr>
            <p:nvPr/>
          </p:nvSpPr>
          <p:spPr bwMode="auto">
            <a:xfrm>
              <a:off x="2496" y="1947"/>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57" name="Rectangle 25"/>
            <p:cNvSpPr>
              <a:spLocks noChangeArrowheads="1"/>
            </p:cNvSpPr>
            <p:nvPr/>
          </p:nvSpPr>
          <p:spPr bwMode="auto">
            <a:xfrm>
              <a:off x="2112" y="2145"/>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0058" name="Text Box 26"/>
            <p:cNvSpPr txBox="1">
              <a:spLocks noChangeArrowheads="1"/>
            </p:cNvSpPr>
            <p:nvPr/>
          </p:nvSpPr>
          <p:spPr bwMode="auto">
            <a:xfrm>
              <a:off x="2328" y="2145"/>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中</a:t>
              </a:r>
              <a:endParaRPr kumimoji="1" lang="zh-CN" altLang="en-US" sz="2400">
                <a:solidFill>
                  <a:srgbClr val="000099"/>
                </a:solidFill>
                <a:latin typeface="Times New Roman" pitchFamily="18" charset="0"/>
              </a:endParaRPr>
            </a:p>
          </p:txBody>
        </p:sp>
        <p:sp>
          <p:nvSpPr>
            <p:cNvPr id="300059" name="Line 27"/>
            <p:cNvSpPr>
              <a:spLocks noChangeShapeType="1"/>
            </p:cNvSpPr>
            <p:nvPr/>
          </p:nvSpPr>
          <p:spPr bwMode="auto">
            <a:xfrm>
              <a:off x="3264" y="2331"/>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60" name="Rectangle 28"/>
            <p:cNvSpPr>
              <a:spLocks noChangeArrowheads="1"/>
            </p:cNvSpPr>
            <p:nvPr/>
          </p:nvSpPr>
          <p:spPr bwMode="auto">
            <a:xfrm>
              <a:off x="2880" y="2529"/>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0061" name="Text Box 29"/>
            <p:cNvSpPr txBox="1">
              <a:spLocks noChangeArrowheads="1"/>
            </p:cNvSpPr>
            <p:nvPr/>
          </p:nvSpPr>
          <p:spPr bwMode="auto">
            <a:xfrm>
              <a:off x="3095" y="2529"/>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良</a:t>
              </a:r>
              <a:endParaRPr kumimoji="1" lang="zh-CN" altLang="en-US" sz="2400">
                <a:solidFill>
                  <a:srgbClr val="000099"/>
                </a:solidFill>
                <a:latin typeface="Times New Roman" pitchFamily="18" charset="0"/>
              </a:endParaRPr>
            </a:p>
          </p:txBody>
        </p:sp>
        <p:sp>
          <p:nvSpPr>
            <p:cNvPr id="300062" name="Line 30"/>
            <p:cNvSpPr>
              <a:spLocks noChangeShapeType="1"/>
            </p:cNvSpPr>
            <p:nvPr/>
          </p:nvSpPr>
          <p:spPr bwMode="auto">
            <a:xfrm flipH="1">
              <a:off x="4512" y="2337"/>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63" name="Line 31"/>
            <p:cNvSpPr>
              <a:spLocks noChangeShapeType="1"/>
            </p:cNvSpPr>
            <p:nvPr/>
          </p:nvSpPr>
          <p:spPr bwMode="auto">
            <a:xfrm>
              <a:off x="4800" y="2331"/>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64" name="Rectangle 32"/>
            <p:cNvSpPr>
              <a:spLocks noChangeArrowheads="1"/>
            </p:cNvSpPr>
            <p:nvPr/>
          </p:nvSpPr>
          <p:spPr bwMode="auto">
            <a:xfrm>
              <a:off x="4416" y="2529"/>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0065" name="Text Box 33"/>
            <p:cNvSpPr txBox="1">
              <a:spLocks noChangeArrowheads="1"/>
            </p:cNvSpPr>
            <p:nvPr/>
          </p:nvSpPr>
          <p:spPr bwMode="auto">
            <a:xfrm>
              <a:off x="4631" y="2529"/>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优</a:t>
              </a:r>
              <a:endParaRPr kumimoji="1" lang="zh-CN" altLang="en-US" sz="2400">
                <a:solidFill>
                  <a:srgbClr val="000099"/>
                </a:solidFill>
                <a:latin typeface="Times New Roman" pitchFamily="18" charset="0"/>
              </a:endParaRPr>
            </a:p>
          </p:txBody>
        </p:sp>
        <p:sp>
          <p:nvSpPr>
            <p:cNvPr id="300066" name="Text Box 34"/>
            <p:cNvSpPr txBox="1">
              <a:spLocks noChangeArrowheads="1"/>
            </p:cNvSpPr>
            <p:nvPr/>
          </p:nvSpPr>
          <p:spPr bwMode="auto">
            <a:xfrm>
              <a:off x="1416" y="1017"/>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&lt;60?</a:t>
              </a:r>
              <a:endParaRPr kumimoji="1" lang="en-US" altLang="zh-CN" sz="2400">
                <a:latin typeface="Times New Roman" pitchFamily="18" charset="0"/>
              </a:endParaRPr>
            </a:p>
          </p:txBody>
        </p:sp>
        <p:sp>
          <p:nvSpPr>
            <p:cNvPr id="300067" name="Text Box 35"/>
            <p:cNvSpPr txBox="1">
              <a:spLocks noChangeArrowheads="1"/>
            </p:cNvSpPr>
            <p:nvPr/>
          </p:nvSpPr>
          <p:spPr bwMode="auto">
            <a:xfrm>
              <a:off x="2164" y="1402"/>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&lt;70?</a:t>
              </a:r>
              <a:endParaRPr kumimoji="1" lang="en-US" altLang="zh-CN" sz="2400">
                <a:latin typeface="Times New Roman" pitchFamily="18" charset="0"/>
              </a:endParaRPr>
            </a:p>
          </p:txBody>
        </p:sp>
        <p:sp>
          <p:nvSpPr>
            <p:cNvPr id="300068" name="Text Box 36"/>
            <p:cNvSpPr txBox="1">
              <a:spLocks noChangeArrowheads="1"/>
            </p:cNvSpPr>
            <p:nvPr/>
          </p:nvSpPr>
          <p:spPr bwMode="auto">
            <a:xfrm>
              <a:off x="2935" y="1788"/>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&lt;80?</a:t>
              </a:r>
              <a:endParaRPr kumimoji="1" lang="en-US" altLang="zh-CN" sz="2400">
                <a:latin typeface="Times New Roman" pitchFamily="18" charset="0"/>
              </a:endParaRPr>
            </a:p>
          </p:txBody>
        </p:sp>
        <p:sp>
          <p:nvSpPr>
            <p:cNvPr id="300069" name="Text Box 37"/>
            <p:cNvSpPr txBox="1">
              <a:spLocks noChangeArrowheads="1"/>
            </p:cNvSpPr>
            <p:nvPr/>
          </p:nvSpPr>
          <p:spPr bwMode="auto">
            <a:xfrm>
              <a:off x="3740" y="2173"/>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&lt;90?</a:t>
              </a:r>
              <a:endParaRPr kumimoji="1" lang="en-US" altLang="zh-CN" sz="2400">
                <a:latin typeface="Times New Roman" pitchFamily="18" charset="0"/>
              </a:endParaRPr>
            </a:p>
          </p:txBody>
        </p:sp>
        <p:sp>
          <p:nvSpPr>
            <p:cNvPr id="300070" name="Text Box 38"/>
            <p:cNvSpPr txBox="1">
              <a:spLocks noChangeArrowheads="1"/>
            </p:cNvSpPr>
            <p:nvPr/>
          </p:nvSpPr>
          <p:spPr bwMode="auto">
            <a:xfrm>
              <a:off x="500" y="1674"/>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0.10</a:t>
              </a:r>
              <a:endParaRPr kumimoji="1" lang="en-US" altLang="zh-CN" sz="2400">
                <a:latin typeface="Times New Roman" pitchFamily="18" charset="0"/>
              </a:endParaRPr>
            </a:p>
          </p:txBody>
        </p:sp>
        <p:sp>
          <p:nvSpPr>
            <p:cNvPr id="300071" name="Text Box 39"/>
            <p:cNvSpPr txBox="1">
              <a:spLocks noChangeArrowheads="1"/>
            </p:cNvSpPr>
            <p:nvPr/>
          </p:nvSpPr>
          <p:spPr bwMode="auto">
            <a:xfrm>
              <a:off x="1268" y="2058"/>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0.15</a:t>
              </a:r>
              <a:endParaRPr kumimoji="1" lang="en-US" altLang="zh-CN" sz="2400">
                <a:latin typeface="Times New Roman" pitchFamily="18" charset="0"/>
              </a:endParaRPr>
            </a:p>
          </p:txBody>
        </p:sp>
        <p:sp>
          <p:nvSpPr>
            <p:cNvPr id="300072" name="Text Box 40"/>
            <p:cNvSpPr txBox="1">
              <a:spLocks noChangeArrowheads="1"/>
            </p:cNvSpPr>
            <p:nvPr/>
          </p:nvSpPr>
          <p:spPr bwMode="auto">
            <a:xfrm>
              <a:off x="2036" y="2442"/>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0.25</a:t>
              </a:r>
              <a:endParaRPr kumimoji="1" lang="en-US" altLang="zh-CN" sz="2400">
                <a:latin typeface="Times New Roman" pitchFamily="18" charset="0"/>
              </a:endParaRPr>
            </a:p>
          </p:txBody>
        </p:sp>
        <p:sp>
          <p:nvSpPr>
            <p:cNvPr id="300073" name="Text Box 41"/>
            <p:cNvSpPr txBox="1">
              <a:spLocks noChangeArrowheads="1"/>
            </p:cNvSpPr>
            <p:nvPr/>
          </p:nvSpPr>
          <p:spPr bwMode="auto">
            <a:xfrm>
              <a:off x="2804" y="2826"/>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0.35</a:t>
              </a:r>
              <a:endParaRPr kumimoji="1" lang="en-US" altLang="zh-CN" sz="2400">
                <a:latin typeface="Times New Roman" pitchFamily="18" charset="0"/>
              </a:endParaRPr>
            </a:p>
          </p:txBody>
        </p:sp>
        <p:sp>
          <p:nvSpPr>
            <p:cNvPr id="300074" name="Text Box 42"/>
            <p:cNvSpPr txBox="1">
              <a:spLocks noChangeArrowheads="1"/>
            </p:cNvSpPr>
            <p:nvPr/>
          </p:nvSpPr>
          <p:spPr bwMode="auto">
            <a:xfrm>
              <a:off x="4368" y="2817"/>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0.15</a:t>
              </a:r>
              <a:endParaRPr kumimoji="1" lang="en-US" altLang="zh-CN" sz="2400">
                <a:latin typeface="Times New Roman" pitchFamily="18" charset="0"/>
              </a:endParaRPr>
            </a:p>
          </p:txBody>
        </p:sp>
        <p:sp>
          <p:nvSpPr>
            <p:cNvPr id="300075" name="Text Box 43"/>
            <p:cNvSpPr txBox="1">
              <a:spLocks noChangeArrowheads="1"/>
            </p:cNvSpPr>
            <p:nvPr/>
          </p:nvSpPr>
          <p:spPr bwMode="auto">
            <a:xfrm>
              <a:off x="2159" y="897"/>
              <a:ext cx="309"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0076" name="Text Box 44"/>
            <p:cNvSpPr txBox="1">
              <a:spLocks noChangeArrowheads="1"/>
            </p:cNvSpPr>
            <p:nvPr/>
          </p:nvSpPr>
          <p:spPr bwMode="auto">
            <a:xfrm>
              <a:off x="2927" y="1281"/>
              <a:ext cx="309"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0077" name="Text Box 45"/>
            <p:cNvSpPr txBox="1">
              <a:spLocks noChangeArrowheads="1"/>
            </p:cNvSpPr>
            <p:nvPr/>
          </p:nvSpPr>
          <p:spPr bwMode="auto">
            <a:xfrm>
              <a:off x="3695" y="1665"/>
              <a:ext cx="309"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0078" name="Text Box 46"/>
            <p:cNvSpPr txBox="1">
              <a:spLocks noChangeArrowheads="1"/>
            </p:cNvSpPr>
            <p:nvPr/>
          </p:nvSpPr>
          <p:spPr bwMode="auto">
            <a:xfrm>
              <a:off x="4493" y="2049"/>
              <a:ext cx="309"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0079" name="Text Box 47"/>
            <p:cNvSpPr txBox="1">
              <a:spLocks noChangeArrowheads="1"/>
            </p:cNvSpPr>
            <p:nvPr/>
          </p:nvSpPr>
          <p:spPr bwMode="auto">
            <a:xfrm>
              <a:off x="3312" y="2058"/>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300080" name="Text Box 48"/>
            <p:cNvSpPr txBox="1">
              <a:spLocks noChangeArrowheads="1"/>
            </p:cNvSpPr>
            <p:nvPr/>
          </p:nvSpPr>
          <p:spPr bwMode="auto">
            <a:xfrm>
              <a:off x="2496" y="1674"/>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300081" name="Text Box 49"/>
            <p:cNvSpPr txBox="1">
              <a:spLocks noChangeArrowheads="1"/>
            </p:cNvSpPr>
            <p:nvPr/>
          </p:nvSpPr>
          <p:spPr bwMode="auto">
            <a:xfrm>
              <a:off x="1776" y="1281"/>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300082" name="Text Box 50"/>
            <p:cNvSpPr txBox="1">
              <a:spLocks noChangeArrowheads="1"/>
            </p:cNvSpPr>
            <p:nvPr/>
          </p:nvSpPr>
          <p:spPr bwMode="auto">
            <a:xfrm>
              <a:off x="960" y="897"/>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grpSp>
      <p:sp>
        <p:nvSpPr>
          <p:cNvPr id="300083" name="Text Box 51"/>
          <p:cNvSpPr txBox="1">
            <a:spLocks noChangeArrowheads="1"/>
          </p:cNvSpPr>
          <p:nvPr/>
        </p:nvSpPr>
        <p:spPr bwMode="auto">
          <a:xfrm>
            <a:off x="566738" y="5121275"/>
            <a:ext cx="7569200" cy="10985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20000"/>
              </a:spcBef>
            </a:pPr>
            <a:r>
              <a:rPr kumimoji="1" lang="en-US" altLang="zh-CN" sz="3000" b="1">
                <a:solidFill>
                  <a:srgbClr val="000099"/>
                </a:solidFill>
                <a:latin typeface="Times New Roman" pitchFamily="18" charset="0"/>
              </a:rPr>
              <a:t>WPL = 0.10*1+0.15*2+0.25*3+0.35*4+0.15*4</a:t>
            </a:r>
          </a:p>
          <a:p>
            <a:pPr>
              <a:spcBef>
                <a:spcPct val="20000"/>
              </a:spcBef>
            </a:pPr>
            <a:r>
              <a:rPr kumimoji="1" lang="en-US" altLang="zh-CN" sz="3000" b="1">
                <a:solidFill>
                  <a:srgbClr val="000099"/>
                </a:solidFill>
                <a:latin typeface="Times New Roman" pitchFamily="18" charset="0"/>
              </a:rPr>
              <a:t>         = 3.15 </a:t>
            </a:r>
            <a:endParaRPr kumimoji="1" lang="en-US" altLang="zh-CN" sz="30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2"/>
          <p:cNvSpPr>
            <a:spLocks noGrp="1"/>
          </p:cNvSpPr>
          <p:nvPr>
            <p:ph type="sldNum" sz="quarter" idx="12"/>
          </p:nvPr>
        </p:nvSpPr>
        <p:spPr/>
        <p:txBody>
          <a:bodyPr/>
          <a:lstStyle/>
          <a:p>
            <a:fld id="{FEDCDBB4-B87C-42A0-B393-2D98C9621A45}" type="slidenum">
              <a:rPr lang="en-US" altLang="zh-CN"/>
              <a:pPr/>
              <a:t>162</a:t>
            </a:fld>
            <a:endParaRPr lang="en-US" altLang="zh-CN"/>
          </a:p>
        </p:txBody>
      </p:sp>
      <p:sp>
        <p:nvSpPr>
          <p:cNvPr id="444418" name="Line 2"/>
          <p:cNvSpPr>
            <a:spLocks noChangeShapeType="1"/>
          </p:cNvSpPr>
          <p:nvPr/>
        </p:nvSpPr>
        <p:spPr bwMode="auto">
          <a:xfrm flipH="1">
            <a:off x="5181600" y="3709988"/>
            <a:ext cx="457200"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0" name="Line 4"/>
          <p:cNvSpPr>
            <a:spLocks noChangeShapeType="1"/>
          </p:cNvSpPr>
          <p:nvPr/>
        </p:nvSpPr>
        <p:spPr bwMode="auto">
          <a:xfrm>
            <a:off x="6985000" y="2528888"/>
            <a:ext cx="0" cy="376237"/>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2" name="Line 6"/>
          <p:cNvSpPr>
            <a:spLocks noChangeShapeType="1"/>
          </p:cNvSpPr>
          <p:nvPr/>
        </p:nvSpPr>
        <p:spPr bwMode="auto">
          <a:xfrm flipH="1">
            <a:off x="2232025" y="1989138"/>
            <a:ext cx="4679950" cy="36512"/>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4" name="Line 8"/>
          <p:cNvSpPr>
            <a:spLocks noChangeShapeType="1"/>
          </p:cNvSpPr>
          <p:nvPr/>
        </p:nvSpPr>
        <p:spPr bwMode="auto">
          <a:xfrm flipH="1" flipV="1">
            <a:off x="935038" y="2781300"/>
            <a:ext cx="2592387" cy="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5" name="Text Box 9"/>
          <p:cNvSpPr txBox="1">
            <a:spLocks noChangeArrowheads="1"/>
          </p:cNvSpPr>
          <p:nvPr/>
        </p:nvSpPr>
        <p:spPr bwMode="auto">
          <a:xfrm>
            <a:off x="1481138" y="631825"/>
            <a:ext cx="6226175" cy="701675"/>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b="1" u="sng">
                <a:solidFill>
                  <a:srgbClr val="006600"/>
                </a:solidFill>
                <a:latin typeface="Times New Roman" pitchFamily="18" charset="0"/>
                <a:ea typeface="华文新魏" pitchFamily="2" charset="-122"/>
              </a:rPr>
              <a:t>按</a:t>
            </a:r>
            <a:r>
              <a:rPr kumimoji="1" lang="en-US" altLang="zh-CN" b="1" u="sng">
                <a:solidFill>
                  <a:srgbClr val="006600"/>
                </a:solidFill>
                <a:latin typeface="Times New Roman" pitchFamily="18" charset="0"/>
                <a:ea typeface="华文新魏" pitchFamily="2" charset="-122"/>
              </a:rPr>
              <a:t>Huffman</a:t>
            </a:r>
            <a:r>
              <a:rPr kumimoji="1" lang="zh-CN" altLang="en-US" b="1" u="sng">
                <a:solidFill>
                  <a:srgbClr val="006600"/>
                </a:solidFill>
                <a:latin typeface="Times New Roman" pitchFamily="18" charset="0"/>
                <a:ea typeface="华文新魏" pitchFamily="2" charset="-122"/>
              </a:rPr>
              <a:t>算法改造判定树</a:t>
            </a:r>
            <a:endParaRPr kumimoji="1" lang="zh-CN" altLang="en-US" u="sng">
              <a:solidFill>
                <a:srgbClr val="006600"/>
              </a:solidFill>
              <a:latin typeface="Times New Roman" pitchFamily="18" charset="0"/>
              <a:ea typeface="华文新魏" pitchFamily="2" charset="-122"/>
            </a:endParaRPr>
          </a:p>
        </p:txBody>
      </p:sp>
      <p:sp>
        <p:nvSpPr>
          <p:cNvPr id="444438" name="Line 22"/>
          <p:cNvSpPr>
            <a:spLocks noChangeShapeType="1"/>
          </p:cNvSpPr>
          <p:nvPr/>
        </p:nvSpPr>
        <p:spPr bwMode="auto">
          <a:xfrm flipH="1">
            <a:off x="5616575" y="2709863"/>
            <a:ext cx="2627313" cy="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30" name="Line 14"/>
          <p:cNvSpPr>
            <a:spLocks noChangeShapeType="1"/>
          </p:cNvSpPr>
          <p:nvPr/>
        </p:nvSpPr>
        <p:spPr bwMode="auto">
          <a:xfrm>
            <a:off x="4608513" y="1341438"/>
            <a:ext cx="0" cy="304800"/>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40" name="Line 24"/>
          <p:cNvSpPr>
            <a:spLocks noChangeShapeType="1"/>
          </p:cNvSpPr>
          <p:nvPr/>
        </p:nvSpPr>
        <p:spPr bwMode="auto">
          <a:xfrm>
            <a:off x="5616575" y="2709863"/>
            <a:ext cx="0" cy="468312"/>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4488" name="Group 72"/>
          <p:cNvGrpSpPr>
            <a:grpSpLocks/>
          </p:cNvGrpSpPr>
          <p:nvPr/>
        </p:nvGrpSpPr>
        <p:grpSpPr bwMode="auto">
          <a:xfrm>
            <a:off x="4932363" y="3194050"/>
            <a:ext cx="1235075" cy="1031875"/>
            <a:chOff x="2054" y="2145"/>
            <a:chExt cx="778" cy="650"/>
          </a:xfrm>
        </p:grpSpPr>
        <p:sp>
          <p:nvSpPr>
            <p:cNvPr id="444441" name="Rectangle 25"/>
            <p:cNvSpPr>
              <a:spLocks noChangeArrowheads="1"/>
            </p:cNvSpPr>
            <p:nvPr/>
          </p:nvSpPr>
          <p:spPr bwMode="auto">
            <a:xfrm>
              <a:off x="2112" y="2145"/>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444442" name="Text Box 26"/>
            <p:cNvSpPr txBox="1">
              <a:spLocks noChangeArrowheads="1"/>
            </p:cNvSpPr>
            <p:nvPr/>
          </p:nvSpPr>
          <p:spPr bwMode="auto">
            <a:xfrm>
              <a:off x="2328" y="2145"/>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中</a:t>
              </a:r>
              <a:endParaRPr kumimoji="1" lang="zh-CN" altLang="en-US" sz="2400">
                <a:solidFill>
                  <a:srgbClr val="000099"/>
                </a:solidFill>
                <a:latin typeface="Times New Roman" pitchFamily="18" charset="0"/>
              </a:endParaRPr>
            </a:p>
          </p:txBody>
        </p:sp>
        <p:sp>
          <p:nvSpPr>
            <p:cNvPr id="444456" name="Text Box 40"/>
            <p:cNvSpPr txBox="1">
              <a:spLocks noChangeArrowheads="1"/>
            </p:cNvSpPr>
            <p:nvPr/>
          </p:nvSpPr>
          <p:spPr bwMode="auto">
            <a:xfrm>
              <a:off x="2054" y="2468"/>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0.25</a:t>
              </a:r>
              <a:endParaRPr kumimoji="1" lang="en-US" altLang="zh-CN" sz="2400">
                <a:latin typeface="Times New Roman" pitchFamily="18" charset="0"/>
              </a:endParaRPr>
            </a:p>
          </p:txBody>
        </p:sp>
      </p:grpSp>
      <p:sp>
        <p:nvSpPr>
          <p:cNvPr id="444443" name="Line 27"/>
          <p:cNvSpPr>
            <a:spLocks noChangeShapeType="1"/>
          </p:cNvSpPr>
          <p:nvPr/>
        </p:nvSpPr>
        <p:spPr bwMode="auto">
          <a:xfrm flipH="1">
            <a:off x="8243888" y="2709863"/>
            <a:ext cx="0" cy="466725"/>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4487" name="Group 71"/>
          <p:cNvGrpSpPr>
            <a:grpSpLocks/>
          </p:cNvGrpSpPr>
          <p:nvPr/>
        </p:nvGrpSpPr>
        <p:grpSpPr bwMode="auto">
          <a:xfrm>
            <a:off x="7559675" y="3194050"/>
            <a:ext cx="1228725" cy="1035050"/>
            <a:chOff x="2826" y="2529"/>
            <a:chExt cx="774" cy="652"/>
          </a:xfrm>
        </p:grpSpPr>
        <p:sp>
          <p:nvSpPr>
            <p:cNvPr id="444444" name="Rectangle 28"/>
            <p:cNvSpPr>
              <a:spLocks noChangeArrowheads="1"/>
            </p:cNvSpPr>
            <p:nvPr/>
          </p:nvSpPr>
          <p:spPr bwMode="auto">
            <a:xfrm>
              <a:off x="2880" y="2529"/>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444445" name="Text Box 29"/>
            <p:cNvSpPr txBox="1">
              <a:spLocks noChangeArrowheads="1"/>
            </p:cNvSpPr>
            <p:nvPr/>
          </p:nvSpPr>
          <p:spPr bwMode="auto">
            <a:xfrm>
              <a:off x="3095" y="2529"/>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良</a:t>
              </a:r>
              <a:endParaRPr kumimoji="1" lang="zh-CN" altLang="en-US" sz="2400">
                <a:solidFill>
                  <a:srgbClr val="000099"/>
                </a:solidFill>
                <a:latin typeface="Times New Roman" pitchFamily="18" charset="0"/>
              </a:endParaRPr>
            </a:p>
          </p:txBody>
        </p:sp>
        <p:sp>
          <p:nvSpPr>
            <p:cNvPr id="444457" name="Text Box 41"/>
            <p:cNvSpPr txBox="1">
              <a:spLocks noChangeArrowheads="1"/>
            </p:cNvSpPr>
            <p:nvPr/>
          </p:nvSpPr>
          <p:spPr bwMode="auto">
            <a:xfrm>
              <a:off x="2826" y="2854"/>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0.35</a:t>
              </a:r>
              <a:endParaRPr kumimoji="1" lang="en-US" altLang="zh-CN" sz="2400">
                <a:latin typeface="Times New Roman" pitchFamily="18" charset="0"/>
              </a:endParaRPr>
            </a:p>
          </p:txBody>
        </p:sp>
      </p:grpSp>
      <p:sp>
        <p:nvSpPr>
          <p:cNvPr id="444447" name="Line 31"/>
          <p:cNvSpPr>
            <a:spLocks noChangeShapeType="1"/>
          </p:cNvSpPr>
          <p:nvPr/>
        </p:nvSpPr>
        <p:spPr bwMode="auto">
          <a:xfrm flipH="1">
            <a:off x="935038" y="2781300"/>
            <a:ext cx="0" cy="468313"/>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4486" name="Group 70"/>
          <p:cNvGrpSpPr>
            <a:grpSpLocks/>
          </p:cNvGrpSpPr>
          <p:nvPr/>
        </p:nvGrpSpPr>
        <p:grpSpPr bwMode="auto">
          <a:xfrm>
            <a:off x="250825" y="3275013"/>
            <a:ext cx="1241425" cy="1035050"/>
            <a:chOff x="4354" y="2529"/>
            <a:chExt cx="782" cy="652"/>
          </a:xfrm>
        </p:grpSpPr>
        <p:sp>
          <p:nvSpPr>
            <p:cNvPr id="444448" name="Rectangle 32"/>
            <p:cNvSpPr>
              <a:spLocks noChangeArrowheads="1"/>
            </p:cNvSpPr>
            <p:nvPr/>
          </p:nvSpPr>
          <p:spPr bwMode="auto">
            <a:xfrm>
              <a:off x="4416" y="2529"/>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444449" name="Text Box 33"/>
            <p:cNvSpPr txBox="1">
              <a:spLocks noChangeArrowheads="1"/>
            </p:cNvSpPr>
            <p:nvPr/>
          </p:nvSpPr>
          <p:spPr bwMode="auto">
            <a:xfrm>
              <a:off x="4631" y="2529"/>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优</a:t>
              </a:r>
              <a:endParaRPr kumimoji="1" lang="zh-CN" altLang="en-US" sz="2400">
                <a:solidFill>
                  <a:srgbClr val="000099"/>
                </a:solidFill>
                <a:latin typeface="Times New Roman" pitchFamily="18" charset="0"/>
              </a:endParaRPr>
            </a:p>
          </p:txBody>
        </p:sp>
        <p:sp>
          <p:nvSpPr>
            <p:cNvPr id="444458" name="Text Box 42"/>
            <p:cNvSpPr txBox="1">
              <a:spLocks noChangeArrowheads="1"/>
            </p:cNvSpPr>
            <p:nvPr/>
          </p:nvSpPr>
          <p:spPr bwMode="auto">
            <a:xfrm>
              <a:off x="4354" y="2854"/>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0.15</a:t>
              </a:r>
              <a:endParaRPr kumimoji="1" lang="en-US" altLang="zh-CN" sz="2400">
                <a:latin typeface="Times New Roman" pitchFamily="18" charset="0"/>
              </a:endParaRPr>
            </a:p>
          </p:txBody>
        </p:sp>
      </p:grpSp>
      <p:sp>
        <p:nvSpPr>
          <p:cNvPr id="444459" name="Text Box 43"/>
          <p:cNvSpPr txBox="1">
            <a:spLocks noChangeArrowheads="1"/>
          </p:cNvSpPr>
          <p:nvPr/>
        </p:nvSpPr>
        <p:spPr bwMode="auto">
          <a:xfrm>
            <a:off x="755650" y="2292350"/>
            <a:ext cx="533400"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itchFamily="18" charset="0"/>
              </a:rPr>
              <a:t>no</a:t>
            </a:r>
          </a:p>
        </p:txBody>
      </p:sp>
      <p:sp>
        <p:nvSpPr>
          <p:cNvPr id="444466" name="Text Box 50"/>
          <p:cNvSpPr txBox="1">
            <a:spLocks noChangeArrowheads="1"/>
          </p:cNvSpPr>
          <p:nvPr/>
        </p:nvSpPr>
        <p:spPr bwMode="auto">
          <a:xfrm>
            <a:off x="3192463" y="2276475"/>
            <a:ext cx="623887"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itchFamily="18" charset="0"/>
              </a:rPr>
              <a:t>yes</a:t>
            </a:r>
          </a:p>
        </p:txBody>
      </p:sp>
      <p:sp>
        <p:nvSpPr>
          <p:cNvPr id="444467" name="Text Box 51"/>
          <p:cNvSpPr txBox="1">
            <a:spLocks noChangeArrowheads="1"/>
          </p:cNvSpPr>
          <p:nvPr/>
        </p:nvSpPr>
        <p:spPr bwMode="auto">
          <a:xfrm>
            <a:off x="495300" y="5192713"/>
            <a:ext cx="7569200" cy="1133475"/>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20000"/>
              </a:spcBef>
            </a:pPr>
            <a:r>
              <a:rPr kumimoji="1" lang="en-US" altLang="zh-CN" sz="3000" b="1">
                <a:solidFill>
                  <a:srgbClr val="000099"/>
                </a:solidFill>
                <a:latin typeface="Times New Roman" pitchFamily="18" charset="0"/>
              </a:rPr>
              <a:t>WPL = 0.10*3+0.15*3+0.25*2+0.35*2+0.15*2</a:t>
            </a:r>
          </a:p>
          <a:p>
            <a:pPr>
              <a:spcBef>
                <a:spcPct val="20000"/>
              </a:spcBef>
            </a:pPr>
            <a:r>
              <a:rPr kumimoji="1" lang="en-US" altLang="zh-CN" sz="3000" b="1">
                <a:solidFill>
                  <a:srgbClr val="000099"/>
                </a:solidFill>
                <a:latin typeface="Times New Roman" pitchFamily="18" charset="0"/>
              </a:rPr>
              <a:t>         = 0.3+0.45+0.5+0.7+0.3 = 2.25</a:t>
            </a:r>
            <a:r>
              <a:rPr kumimoji="1" lang="en-US" altLang="zh-CN" sz="3200" b="1">
                <a:solidFill>
                  <a:srgbClr val="000099"/>
                </a:solidFill>
                <a:latin typeface="Times New Roman" pitchFamily="18" charset="0"/>
              </a:rPr>
              <a:t> </a:t>
            </a:r>
            <a:endParaRPr kumimoji="1" lang="en-US" altLang="zh-CN" sz="3200">
              <a:latin typeface="Times New Roman" pitchFamily="18" charset="0"/>
            </a:endParaRPr>
          </a:p>
        </p:txBody>
      </p:sp>
      <p:sp>
        <p:nvSpPr>
          <p:cNvPr id="444476" name="AutoShape 60"/>
          <p:cNvSpPr>
            <a:spLocks noChangeArrowheads="1"/>
          </p:cNvSpPr>
          <p:nvPr/>
        </p:nvSpPr>
        <p:spPr bwMode="auto">
          <a:xfrm>
            <a:off x="5940425" y="2349500"/>
            <a:ext cx="1943100" cy="700088"/>
          </a:xfrm>
          <a:prstGeom prst="flowChartDecision">
            <a:avLst/>
          </a:prstGeom>
          <a:solidFill>
            <a:srgbClr val="FFFFCC"/>
          </a:solid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77" name="Text Box 61"/>
          <p:cNvSpPr txBox="1">
            <a:spLocks noChangeArrowheads="1"/>
          </p:cNvSpPr>
          <p:nvPr/>
        </p:nvSpPr>
        <p:spPr bwMode="auto">
          <a:xfrm>
            <a:off x="6402388" y="2441575"/>
            <a:ext cx="1049337"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chemeClr val="tx2"/>
                </a:solidFill>
                <a:latin typeface="宋体" pitchFamily="2" charset="-122"/>
              </a:rPr>
              <a:t>≥</a:t>
            </a:r>
            <a:r>
              <a:rPr kumimoji="1" lang="en-US" altLang="zh-CN" sz="2800" b="1">
                <a:solidFill>
                  <a:schemeClr val="tx2"/>
                </a:solidFill>
                <a:latin typeface="Times New Roman" pitchFamily="18" charset="0"/>
              </a:rPr>
              <a:t>80?</a:t>
            </a:r>
            <a:endParaRPr kumimoji="1" lang="en-US" altLang="zh-CN" sz="2800">
              <a:latin typeface="Times New Roman" pitchFamily="18" charset="0"/>
            </a:endParaRPr>
          </a:p>
        </p:txBody>
      </p:sp>
      <p:sp>
        <p:nvSpPr>
          <p:cNvPr id="444479" name="AutoShape 63"/>
          <p:cNvSpPr>
            <a:spLocks noChangeArrowheads="1"/>
          </p:cNvSpPr>
          <p:nvPr/>
        </p:nvSpPr>
        <p:spPr bwMode="auto">
          <a:xfrm>
            <a:off x="1262063" y="2455863"/>
            <a:ext cx="1978025" cy="649287"/>
          </a:xfrm>
          <a:prstGeom prst="flowChartDecision">
            <a:avLst/>
          </a:prstGeom>
          <a:solidFill>
            <a:srgbClr val="FFFFCC"/>
          </a:solid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80" name="Text Box 64"/>
          <p:cNvSpPr txBox="1">
            <a:spLocks noChangeArrowheads="1"/>
          </p:cNvSpPr>
          <p:nvPr/>
        </p:nvSpPr>
        <p:spPr bwMode="auto">
          <a:xfrm>
            <a:off x="1727200" y="2484438"/>
            <a:ext cx="987425" cy="5191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a:t>
            </a:r>
            <a:r>
              <a:rPr kumimoji="1" lang="en-US" altLang="zh-CN" sz="2800">
                <a:solidFill>
                  <a:schemeClr val="tx2"/>
                </a:solidFill>
                <a:latin typeface="Times New Roman" pitchFamily="18" charset="0"/>
              </a:rPr>
              <a:t> </a:t>
            </a:r>
            <a:r>
              <a:rPr kumimoji="1" lang="en-US" altLang="zh-CN" sz="2800" b="1">
                <a:solidFill>
                  <a:schemeClr val="tx2"/>
                </a:solidFill>
                <a:latin typeface="Times New Roman" pitchFamily="18" charset="0"/>
              </a:rPr>
              <a:t>70</a:t>
            </a:r>
            <a:r>
              <a:rPr kumimoji="1" lang="en-US" altLang="zh-CN" sz="2500" b="1">
                <a:solidFill>
                  <a:schemeClr val="tx2"/>
                </a:solidFill>
                <a:latin typeface="Times New Roman" pitchFamily="18" charset="0"/>
              </a:rPr>
              <a:t>?</a:t>
            </a:r>
            <a:endParaRPr kumimoji="1" lang="en-US" altLang="zh-CN" sz="2500">
              <a:latin typeface="Times New Roman" pitchFamily="18" charset="0"/>
            </a:endParaRPr>
          </a:p>
        </p:txBody>
      </p:sp>
      <p:sp>
        <p:nvSpPr>
          <p:cNvPr id="444496" name="Line 80"/>
          <p:cNvSpPr>
            <a:spLocks noChangeShapeType="1"/>
          </p:cNvSpPr>
          <p:nvPr/>
        </p:nvSpPr>
        <p:spPr bwMode="auto">
          <a:xfrm>
            <a:off x="2376488" y="3573463"/>
            <a:ext cx="2282825" cy="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4439" name="Line 23"/>
          <p:cNvSpPr>
            <a:spLocks noChangeShapeType="1"/>
          </p:cNvSpPr>
          <p:nvPr/>
        </p:nvSpPr>
        <p:spPr bwMode="auto">
          <a:xfrm flipH="1">
            <a:off x="3527425" y="2781300"/>
            <a:ext cx="0" cy="468313"/>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31" name="Line 15"/>
          <p:cNvSpPr>
            <a:spLocks noChangeShapeType="1"/>
          </p:cNvSpPr>
          <p:nvPr/>
        </p:nvSpPr>
        <p:spPr bwMode="auto">
          <a:xfrm flipH="1">
            <a:off x="2376488" y="3573463"/>
            <a:ext cx="0" cy="647700"/>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4490" name="Group 74"/>
          <p:cNvGrpSpPr>
            <a:grpSpLocks/>
          </p:cNvGrpSpPr>
          <p:nvPr/>
        </p:nvGrpSpPr>
        <p:grpSpPr bwMode="auto">
          <a:xfrm>
            <a:off x="1763713" y="4238625"/>
            <a:ext cx="1244600" cy="1027113"/>
            <a:chOff x="512" y="1377"/>
            <a:chExt cx="784" cy="647"/>
          </a:xfrm>
        </p:grpSpPr>
        <p:sp>
          <p:nvSpPr>
            <p:cNvPr id="444432" name="Rectangle 16"/>
            <p:cNvSpPr>
              <a:spLocks noChangeArrowheads="1"/>
            </p:cNvSpPr>
            <p:nvPr/>
          </p:nvSpPr>
          <p:spPr bwMode="auto">
            <a:xfrm>
              <a:off x="576" y="1377"/>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444433" name="Text Box 17"/>
            <p:cNvSpPr txBox="1">
              <a:spLocks noChangeArrowheads="1"/>
            </p:cNvSpPr>
            <p:nvPr/>
          </p:nvSpPr>
          <p:spPr bwMode="auto">
            <a:xfrm>
              <a:off x="599" y="1377"/>
              <a:ext cx="695"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不及格</a:t>
              </a:r>
              <a:endParaRPr kumimoji="1" lang="zh-CN" altLang="en-US" sz="2400">
                <a:solidFill>
                  <a:srgbClr val="000099"/>
                </a:solidFill>
                <a:latin typeface="Times New Roman" pitchFamily="18" charset="0"/>
              </a:endParaRPr>
            </a:p>
          </p:txBody>
        </p:sp>
        <p:sp>
          <p:nvSpPr>
            <p:cNvPr id="444454" name="Text Box 38"/>
            <p:cNvSpPr txBox="1">
              <a:spLocks noChangeArrowheads="1"/>
            </p:cNvSpPr>
            <p:nvPr/>
          </p:nvSpPr>
          <p:spPr bwMode="auto">
            <a:xfrm>
              <a:off x="512" y="1697"/>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0.10</a:t>
              </a:r>
              <a:endParaRPr kumimoji="1" lang="en-US" altLang="zh-CN" sz="2400">
                <a:latin typeface="Times New Roman" pitchFamily="18" charset="0"/>
              </a:endParaRPr>
            </a:p>
          </p:txBody>
        </p:sp>
      </p:grpSp>
      <p:sp>
        <p:nvSpPr>
          <p:cNvPr id="444435" name="Line 19"/>
          <p:cNvSpPr>
            <a:spLocks noChangeShapeType="1"/>
          </p:cNvSpPr>
          <p:nvPr/>
        </p:nvSpPr>
        <p:spPr bwMode="auto">
          <a:xfrm>
            <a:off x="4643438" y="3571875"/>
            <a:ext cx="0" cy="612775"/>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4489" name="Group 73"/>
          <p:cNvGrpSpPr>
            <a:grpSpLocks/>
          </p:cNvGrpSpPr>
          <p:nvPr/>
        </p:nvGrpSpPr>
        <p:grpSpPr bwMode="auto">
          <a:xfrm>
            <a:off x="3816350" y="4221163"/>
            <a:ext cx="1239838" cy="1028700"/>
            <a:chOff x="1283" y="1761"/>
            <a:chExt cx="781" cy="648"/>
          </a:xfrm>
        </p:grpSpPr>
        <p:sp>
          <p:nvSpPr>
            <p:cNvPr id="444436" name="Rectangle 20"/>
            <p:cNvSpPr>
              <a:spLocks noChangeArrowheads="1"/>
            </p:cNvSpPr>
            <p:nvPr/>
          </p:nvSpPr>
          <p:spPr bwMode="auto">
            <a:xfrm>
              <a:off x="1344" y="1761"/>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444437" name="Text Box 21"/>
            <p:cNvSpPr txBox="1">
              <a:spLocks noChangeArrowheads="1"/>
            </p:cNvSpPr>
            <p:nvPr/>
          </p:nvSpPr>
          <p:spPr bwMode="auto">
            <a:xfrm>
              <a:off x="1463" y="1761"/>
              <a:ext cx="504"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及格</a:t>
              </a:r>
              <a:endParaRPr kumimoji="1" lang="zh-CN" altLang="en-US" sz="2400">
                <a:solidFill>
                  <a:srgbClr val="000099"/>
                </a:solidFill>
                <a:latin typeface="Times New Roman" pitchFamily="18" charset="0"/>
              </a:endParaRPr>
            </a:p>
          </p:txBody>
        </p:sp>
        <p:sp>
          <p:nvSpPr>
            <p:cNvPr id="444455" name="Text Box 39"/>
            <p:cNvSpPr txBox="1">
              <a:spLocks noChangeArrowheads="1"/>
            </p:cNvSpPr>
            <p:nvPr/>
          </p:nvSpPr>
          <p:spPr bwMode="auto">
            <a:xfrm>
              <a:off x="1283" y="2082"/>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0.15</a:t>
              </a:r>
              <a:endParaRPr kumimoji="1" lang="en-US" altLang="zh-CN" sz="2400">
                <a:latin typeface="Times New Roman" pitchFamily="18" charset="0"/>
              </a:endParaRPr>
            </a:p>
          </p:txBody>
        </p:sp>
      </p:grpSp>
      <p:sp>
        <p:nvSpPr>
          <p:cNvPr id="444483" name="AutoShape 67"/>
          <p:cNvSpPr>
            <a:spLocks noChangeArrowheads="1"/>
          </p:cNvSpPr>
          <p:nvPr/>
        </p:nvSpPr>
        <p:spPr bwMode="auto">
          <a:xfrm>
            <a:off x="2627313" y="3246438"/>
            <a:ext cx="1800225" cy="650875"/>
          </a:xfrm>
          <a:prstGeom prst="flowChartDecision">
            <a:avLst/>
          </a:prstGeom>
          <a:solidFill>
            <a:srgbClr val="FFFFCC"/>
          </a:solid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84" name="Text Box 68"/>
          <p:cNvSpPr txBox="1">
            <a:spLocks noChangeArrowheads="1"/>
          </p:cNvSpPr>
          <p:nvPr/>
        </p:nvSpPr>
        <p:spPr bwMode="auto">
          <a:xfrm>
            <a:off x="2982913" y="3321050"/>
            <a:ext cx="1049337"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chemeClr val="tx2"/>
                </a:solidFill>
              </a:rPr>
              <a:t>≥</a:t>
            </a:r>
            <a:r>
              <a:rPr kumimoji="1" lang="en-US" altLang="zh-CN" sz="2800" b="1">
                <a:solidFill>
                  <a:schemeClr val="tx2"/>
                </a:solidFill>
                <a:latin typeface="Times New Roman" pitchFamily="18" charset="0"/>
              </a:rPr>
              <a:t>60?</a:t>
            </a:r>
          </a:p>
        </p:txBody>
      </p:sp>
      <p:grpSp>
        <p:nvGrpSpPr>
          <p:cNvPr id="444498" name="Group 82"/>
          <p:cNvGrpSpPr>
            <a:grpSpLocks/>
          </p:cNvGrpSpPr>
          <p:nvPr/>
        </p:nvGrpSpPr>
        <p:grpSpPr bwMode="auto">
          <a:xfrm>
            <a:off x="3635375" y="1649413"/>
            <a:ext cx="1943100" cy="700087"/>
            <a:chOff x="2064" y="1026"/>
            <a:chExt cx="1204" cy="441"/>
          </a:xfrm>
        </p:grpSpPr>
        <p:sp>
          <p:nvSpPr>
            <p:cNvPr id="444499" name="AutoShape 83"/>
            <p:cNvSpPr>
              <a:spLocks noChangeArrowheads="1"/>
            </p:cNvSpPr>
            <p:nvPr/>
          </p:nvSpPr>
          <p:spPr bwMode="auto">
            <a:xfrm>
              <a:off x="2064" y="1026"/>
              <a:ext cx="1204" cy="441"/>
            </a:xfrm>
            <a:prstGeom prst="flowChartDecision">
              <a:avLst/>
            </a:prstGeom>
            <a:solidFill>
              <a:srgbClr val="FFFFCC"/>
            </a:solid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500" name="Text Box 84"/>
            <p:cNvSpPr txBox="1">
              <a:spLocks noChangeArrowheads="1"/>
            </p:cNvSpPr>
            <p:nvPr/>
          </p:nvSpPr>
          <p:spPr bwMode="auto">
            <a:xfrm>
              <a:off x="2312" y="1071"/>
              <a:ext cx="719" cy="29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500">
                  <a:solidFill>
                    <a:schemeClr val="tx2"/>
                  </a:solidFill>
                  <a:latin typeface="Arial Narrow" pitchFamily="34" charset="0"/>
                </a:rPr>
                <a:t>[</a:t>
              </a:r>
              <a:r>
                <a:rPr kumimoji="1" lang="en-US" altLang="zh-CN" sz="2500" b="1">
                  <a:solidFill>
                    <a:schemeClr val="tx2"/>
                  </a:solidFill>
                  <a:latin typeface="Arial Narrow" pitchFamily="34" charset="0"/>
                </a:rPr>
                <a:t>70</a:t>
              </a:r>
              <a:r>
                <a:rPr kumimoji="1" lang="en-US" altLang="zh-CN" sz="2500" b="1">
                  <a:solidFill>
                    <a:schemeClr val="tx2"/>
                  </a:solidFill>
                  <a:latin typeface="Times New Roman" pitchFamily="18" charset="0"/>
                </a:rPr>
                <a:t>,</a:t>
              </a:r>
              <a:r>
                <a:rPr kumimoji="1" lang="en-US" altLang="zh-CN" sz="2500" b="1">
                  <a:solidFill>
                    <a:schemeClr val="tx2"/>
                  </a:solidFill>
                  <a:latin typeface="Arial Narrow" pitchFamily="34" charset="0"/>
                </a:rPr>
                <a:t>90</a:t>
              </a:r>
              <a:r>
                <a:rPr kumimoji="1" lang="en-US" altLang="zh-CN" sz="2500">
                  <a:solidFill>
                    <a:schemeClr val="tx2"/>
                  </a:solidFill>
                  <a:latin typeface="Arial Narrow" pitchFamily="34" charset="0"/>
                </a:rPr>
                <a:t>)</a:t>
              </a:r>
              <a:r>
                <a:rPr kumimoji="1" lang="en-US" altLang="zh-CN" sz="2500" b="1">
                  <a:solidFill>
                    <a:schemeClr val="tx2"/>
                  </a:solidFill>
                  <a:latin typeface="Times New Roman" pitchFamily="18" charset="0"/>
                </a:rPr>
                <a:t>?</a:t>
              </a:r>
              <a:endParaRPr kumimoji="1" lang="en-US" altLang="zh-CN" sz="2500">
                <a:latin typeface="Times New Roman" pitchFamily="18" charset="0"/>
              </a:endParaRPr>
            </a:p>
          </p:txBody>
        </p:sp>
      </p:grpSp>
      <p:sp>
        <p:nvSpPr>
          <p:cNvPr id="444501" name="Text Box 85"/>
          <p:cNvSpPr txBox="1">
            <a:spLocks noChangeArrowheads="1"/>
          </p:cNvSpPr>
          <p:nvPr/>
        </p:nvSpPr>
        <p:spPr bwMode="auto">
          <a:xfrm>
            <a:off x="7835900" y="2184400"/>
            <a:ext cx="623888"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itchFamily="18" charset="0"/>
              </a:rPr>
              <a:t>yes</a:t>
            </a:r>
          </a:p>
        </p:txBody>
      </p:sp>
      <p:sp>
        <p:nvSpPr>
          <p:cNvPr id="444502" name="Line 86"/>
          <p:cNvSpPr>
            <a:spLocks noChangeShapeType="1"/>
          </p:cNvSpPr>
          <p:nvPr/>
        </p:nvSpPr>
        <p:spPr bwMode="auto">
          <a:xfrm>
            <a:off x="2246313" y="2025650"/>
            <a:ext cx="0" cy="376238"/>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503" name="Line 87"/>
          <p:cNvSpPr>
            <a:spLocks noChangeShapeType="1"/>
          </p:cNvSpPr>
          <p:nvPr/>
        </p:nvSpPr>
        <p:spPr bwMode="auto">
          <a:xfrm>
            <a:off x="6911975" y="1989138"/>
            <a:ext cx="0" cy="360362"/>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505" name="Text Box 89"/>
          <p:cNvSpPr txBox="1">
            <a:spLocks noChangeArrowheads="1"/>
          </p:cNvSpPr>
          <p:nvPr/>
        </p:nvSpPr>
        <p:spPr bwMode="auto">
          <a:xfrm>
            <a:off x="4284663" y="3033713"/>
            <a:ext cx="623887"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itchFamily="18" charset="0"/>
              </a:rPr>
              <a:t>yes</a:t>
            </a:r>
          </a:p>
        </p:txBody>
      </p:sp>
      <p:sp>
        <p:nvSpPr>
          <p:cNvPr id="444506" name="Text Box 90"/>
          <p:cNvSpPr txBox="1">
            <a:spLocks noChangeArrowheads="1"/>
          </p:cNvSpPr>
          <p:nvPr/>
        </p:nvSpPr>
        <p:spPr bwMode="auto">
          <a:xfrm>
            <a:off x="2159000" y="3068638"/>
            <a:ext cx="533400"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itchFamily="18" charset="0"/>
              </a:rPr>
              <a:t>no</a:t>
            </a:r>
          </a:p>
        </p:txBody>
      </p:sp>
      <p:sp>
        <p:nvSpPr>
          <p:cNvPr id="444507" name="Text Box 91"/>
          <p:cNvSpPr txBox="1">
            <a:spLocks noChangeArrowheads="1"/>
          </p:cNvSpPr>
          <p:nvPr/>
        </p:nvSpPr>
        <p:spPr bwMode="auto">
          <a:xfrm>
            <a:off x="5508625" y="2205038"/>
            <a:ext cx="533400"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itchFamily="18" charset="0"/>
              </a:rPr>
              <a:t>no</a:t>
            </a:r>
          </a:p>
        </p:txBody>
      </p:sp>
      <p:sp>
        <p:nvSpPr>
          <p:cNvPr id="444508" name="Text Box 92"/>
          <p:cNvSpPr txBox="1">
            <a:spLocks noChangeArrowheads="1"/>
          </p:cNvSpPr>
          <p:nvPr/>
        </p:nvSpPr>
        <p:spPr bwMode="auto">
          <a:xfrm>
            <a:off x="3030538" y="1520825"/>
            <a:ext cx="533400"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itchFamily="18" charset="0"/>
              </a:rPr>
              <a:t>no</a:t>
            </a:r>
          </a:p>
        </p:txBody>
      </p:sp>
      <p:sp>
        <p:nvSpPr>
          <p:cNvPr id="444509" name="Text Box 93"/>
          <p:cNvSpPr txBox="1">
            <a:spLocks noChangeArrowheads="1"/>
          </p:cNvSpPr>
          <p:nvPr/>
        </p:nvSpPr>
        <p:spPr bwMode="auto">
          <a:xfrm>
            <a:off x="5603875" y="1484313"/>
            <a:ext cx="623888"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itchFamily="18" charset="0"/>
              </a:rPr>
              <a:t>yes</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2"/>
          <p:cNvSpPr>
            <a:spLocks noGrp="1"/>
          </p:cNvSpPr>
          <p:nvPr>
            <p:ph type="sldNum" sz="quarter" idx="12"/>
          </p:nvPr>
        </p:nvSpPr>
        <p:spPr/>
        <p:txBody>
          <a:bodyPr/>
          <a:lstStyle/>
          <a:p>
            <a:fld id="{C6784465-6ED2-4BAD-B117-CCC1471F65FD}" type="slidenum">
              <a:rPr lang="en-US" altLang="zh-CN"/>
              <a:pPr/>
              <a:t>163</a:t>
            </a:fld>
            <a:endParaRPr lang="en-US" altLang="zh-CN"/>
          </a:p>
        </p:txBody>
      </p:sp>
      <p:sp>
        <p:nvSpPr>
          <p:cNvPr id="301065" name="Text Box 9"/>
          <p:cNvSpPr txBox="1">
            <a:spLocks noChangeArrowheads="1"/>
          </p:cNvSpPr>
          <p:nvPr/>
        </p:nvSpPr>
        <p:spPr bwMode="auto">
          <a:xfrm>
            <a:off x="3184525" y="674688"/>
            <a:ext cx="2724150" cy="701675"/>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b="1">
                <a:solidFill>
                  <a:srgbClr val="006600"/>
                </a:solidFill>
                <a:latin typeface="Times New Roman" pitchFamily="18" charset="0"/>
                <a:ea typeface="华文新魏" pitchFamily="2" charset="-122"/>
              </a:rPr>
              <a:t>最佳判定树</a:t>
            </a:r>
            <a:endParaRPr kumimoji="1" lang="zh-CN" altLang="en-US">
              <a:solidFill>
                <a:srgbClr val="006600"/>
              </a:solidFill>
              <a:latin typeface="Times New Roman" pitchFamily="18" charset="0"/>
              <a:ea typeface="华文新魏" pitchFamily="2" charset="-122"/>
            </a:endParaRPr>
          </a:p>
        </p:txBody>
      </p:sp>
      <p:grpSp>
        <p:nvGrpSpPr>
          <p:cNvPr id="301109" name="Group 53"/>
          <p:cNvGrpSpPr>
            <a:grpSpLocks/>
          </p:cNvGrpSpPr>
          <p:nvPr/>
        </p:nvGrpSpPr>
        <p:grpSpPr bwMode="auto">
          <a:xfrm>
            <a:off x="350838" y="1557338"/>
            <a:ext cx="8361362" cy="3124200"/>
            <a:chOff x="309" y="958"/>
            <a:chExt cx="5267" cy="1968"/>
          </a:xfrm>
        </p:grpSpPr>
        <p:sp>
          <p:nvSpPr>
            <p:cNvPr id="301078" name="Line 22"/>
            <p:cNvSpPr>
              <a:spLocks noChangeShapeType="1"/>
            </p:cNvSpPr>
            <p:nvPr/>
          </p:nvSpPr>
          <p:spPr bwMode="auto">
            <a:xfrm flipH="1">
              <a:off x="2653" y="1726"/>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86" name="Line 30"/>
            <p:cNvSpPr>
              <a:spLocks noChangeShapeType="1"/>
            </p:cNvSpPr>
            <p:nvPr/>
          </p:nvSpPr>
          <p:spPr bwMode="auto">
            <a:xfrm flipH="1">
              <a:off x="4951" y="1726"/>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58" name="Line 2"/>
            <p:cNvSpPr>
              <a:spLocks noChangeShapeType="1"/>
            </p:cNvSpPr>
            <p:nvPr/>
          </p:nvSpPr>
          <p:spPr bwMode="auto">
            <a:xfrm flipH="1">
              <a:off x="3777" y="1726"/>
              <a:ext cx="19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59" name="Line 3"/>
            <p:cNvSpPr>
              <a:spLocks noChangeShapeType="1"/>
            </p:cNvSpPr>
            <p:nvPr/>
          </p:nvSpPr>
          <p:spPr bwMode="auto">
            <a:xfrm flipH="1">
              <a:off x="3835" y="1342"/>
              <a:ext cx="67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0" name="Line 4"/>
            <p:cNvSpPr>
              <a:spLocks noChangeShapeType="1"/>
            </p:cNvSpPr>
            <p:nvPr/>
          </p:nvSpPr>
          <p:spPr bwMode="auto">
            <a:xfrm>
              <a:off x="4507" y="1342"/>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1" name="Line 5"/>
            <p:cNvSpPr>
              <a:spLocks noChangeShapeType="1"/>
            </p:cNvSpPr>
            <p:nvPr/>
          </p:nvSpPr>
          <p:spPr bwMode="auto">
            <a:xfrm flipH="1">
              <a:off x="1791" y="2110"/>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2" name="Line 6"/>
            <p:cNvSpPr>
              <a:spLocks noChangeShapeType="1"/>
            </p:cNvSpPr>
            <p:nvPr/>
          </p:nvSpPr>
          <p:spPr bwMode="auto">
            <a:xfrm flipH="1">
              <a:off x="1413" y="1726"/>
              <a:ext cx="384"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3" name="Line 7"/>
            <p:cNvSpPr>
              <a:spLocks noChangeShapeType="1"/>
            </p:cNvSpPr>
            <p:nvPr/>
          </p:nvSpPr>
          <p:spPr bwMode="auto">
            <a:xfrm flipH="1" flipV="1">
              <a:off x="2229" y="1342"/>
              <a:ext cx="606" cy="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4" name="Line 8"/>
            <p:cNvSpPr>
              <a:spLocks noChangeShapeType="1"/>
            </p:cNvSpPr>
            <p:nvPr/>
          </p:nvSpPr>
          <p:spPr bwMode="auto">
            <a:xfrm flipH="1">
              <a:off x="721" y="2119"/>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6" name="AutoShape 10" descr="羊皮纸"/>
            <p:cNvSpPr>
              <a:spLocks noChangeArrowheads="1"/>
            </p:cNvSpPr>
            <p:nvPr/>
          </p:nvSpPr>
          <p:spPr bwMode="auto">
            <a:xfrm>
              <a:off x="885" y="1918"/>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7" name="AutoShape 11" descr="羊皮纸"/>
            <p:cNvSpPr>
              <a:spLocks noChangeArrowheads="1"/>
            </p:cNvSpPr>
            <p:nvPr/>
          </p:nvSpPr>
          <p:spPr bwMode="auto">
            <a:xfrm>
              <a:off x="1701" y="1534"/>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8" name="AutoShape 12" descr="羊皮纸"/>
            <p:cNvSpPr>
              <a:spLocks noChangeArrowheads="1"/>
            </p:cNvSpPr>
            <p:nvPr/>
          </p:nvSpPr>
          <p:spPr bwMode="auto">
            <a:xfrm>
              <a:off x="2827" y="1150"/>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9" name="AutoShape 13" descr="羊皮纸"/>
            <p:cNvSpPr>
              <a:spLocks noChangeArrowheads="1"/>
            </p:cNvSpPr>
            <p:nvPr/>
          </p:nvSpPr>
          <p:spPr bwMode="auto">
            <a:xfrm>
              <a:off x="3979" y="1534"/>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70" name="Line 14"/>
            <p:cNvSpPr>
              <a:spLocks noChangeShapeType="1"/>
            </p:cNvSpPr>
            <p:nvPr/>
          </p:nvSpPr>
          <p:spPr bwMode="auto">
            <a:xfrm>
              <a:off x="3355" y="958"/>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71" name="Line 15"/>
            <p:cNvSpPr>
              <a:spLocks noChangeShapeType="1"/>
            </p:cNvSpPr>
            <p:nvPr/>
          </p:nvSpPr>
          <p:spPr bwMode="auto">
            <a:xfrm>
              <a:off x="721" y="2119"/>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72" name="Rectangle 16"/>
            <p:cNvSpPr>
              <a:spLocks noChangeArrowheads="1"/>
            </p:cNvSpPr>
            <p:nvPr/>
          </p:nvSpPr>
          <p:spPr bwMode="auto">
            <a:xfrm>
              <a:off x="337" y="2302"/>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1073" name="Text Box 17"/>
            <p:cNvSpPr txBox="1">
              <a:spLocks noChangeArrowheads="1"/>
            </p:cNvSpPr>
            <p:nvPr/>
          </p:nvSpPr>
          <p:spPr bwMode="auto">
            <a:xfrm>
              <a:off x="360" y="2302"/>
              <a:ext cx="695" cy="288"/>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100000">
                        <a:schemeClr val="bg1"/>
                      </a:gs>
                    </a:gsLst>
                    <a:lin ang="2700000" scaled="1"/>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不及格</a:t>
              </a:r>
              <a:endParaRPr kumimoji="1" lang="zh-CN" altLang="en-US" sz="2400">
                <a:solidFill>
                  <a:srgbClr val="000099"/>
                </a:solidFill>
                <a:latin typeface="Times New Roman" pitchFamily="18" charset="0"/>
              </a:endParaRPr>
            </a:p>
          </p:txBody>
        </p:sp>
        <p:sp>
          <p:nvSpPr>
            <p:cNvPr id="301074" name="Line 18"/>
            <p:cNvSpPr>
              <a:spLocks noChangeShapeType="1"/>
            </p:cNvSpPr>
            <p:nvPr/>
          </p:nvSpPr>
          <p:spPr bwMode="auto">
            <a:xfrm>
              <a:off x="2086" y="2115"/>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75" name="Line 19"/>
            <p:cNvSpPr>
              <a:spLocks noChangeShapeType="1"/>
            </p:cNvSpPr>
            <p:nvPr/>
          </p:nvSpPr>
          <p:spPr bwMode="auto">
            <a:xfrm>
              <a:off x="1413" y="1726"/>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76" name="Rectangle 20"/>
            <p:cNvSpPr>
              <a:spLocks noChangeArrowheads="1"/>
            </p:cNvSpPr>
            <p:nvPr/>
          </p:nvSpPr>
          <p:spPr bwMode="auto">
            <a:xfrm>
              <a:off x="1701" y="2302"/>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1077" name="Text Box 21"/>
            <p:cNvSpPr txBox="1">
              <a:spLocks noChangeArrowheads="1"/>
            </p:cNvSpPr>
            <p:nvPr/>
          </p:nvSpPr>
          <p:spPr bwMode="auto">
            <a:xfrm>
              <a:off x="1821" y="2302"/>
              <a:ext cx="504"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及格</a:t>
              </a:r>
              <a:endParaRPr kumimoji="1" lang="zh-CN" altLang="en-US" sz="2400">
                <a:solidFill>
                  <a:srgbClr val="000099"/>
                </a:solidFill>
                <a:latin typeface="Times New Roman" pitchFamily="18" charset="0"/>
              </a:endParaRPr>
            </a:p>
          </p:txBody>
        </p:sp>
        <p:sp>
          <p:nvSpPr>
            <p:cNvPr id="301079" name="Line 23"/>
            <p:cNvSpPr>
              <a:spLocks noChangeShapeType="1"/>
            </p:cNvSpPr>
            <p:nvPr/>
          </p:nvSpPr>
          <p:spPr bwMode="auto">
            <a:xfrm>
              <a:off x="2948" y="1726"/>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80" name="Line 24"/>
            <p:cNvSpPr>
              <a:spLocks noChangeShapeType="1"/>
            </p:cNvSpPr>
            <p:nvPr/>
          </p:nvSpPr>
          <p:spPr bwMode="auto">
            <a:xfrm>
              <a:off x="2229" y="1342"/>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81" name="Rectangle 25"/>
            <p:cNvSpPr>
              <a:spLocks noChangeArrowheads="1"/>
            </p:cNvSpPr>
            <p:nvPr/>
          </p:nvSpPr>
          <p:spPr bwMode="auto">
            <a:xfrm>
              <a:off x="2565" y="1918"/>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1082" name="Text Box 26"/>
            <p:cNvSpPr txBox="1">
              <a:spLocks noChangeArrowheads="1"/>
            </p:cNvSpPr>
            <p:nvPr/>
          </p:nvSpPr>
          <p:spPr bwMode="auto">
            <a:xfrm>
              <a:off x="2781" y="1918"/>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中</a:t>
              </a:r>
              <a:endParaRPr kumimoji="1" lang="zh-CN" altLang="en-US" sz="2400">
                <a:solidFill>
                  <a:srgbClr val="000099"/>
                </a:solidFill>
                <a:latin typeface="Times New Roman" pitchFamily="18" charset="0"/>
              </a:endParaRPr>
            </a:p>
          </p:txBody>
        </p:sp>
        <p:sp>
          <p:nvSpPr>
            <p:cNvPr id="301083" name="Line 27"/>
            <p:cNvSpPr>
              <a:spLocks noChangeShapeType="1"/>
            </p:cNvSpPr>
            <p:nvPr/>
          </p:nvSpPr>
          <p:spPr bwMode="auto">
            <a:xfrm>
              <a:off x="3777" y="1726"/>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84" name="Rectangle 28"/>
            <p:cNvSpPr>
              <a:spLocks noChangeArrowheads="1"/>
            </p:cNvSpPr>
            <p:nvPr/>
          </p:nvSpPr>
          <p:spPr bwMode="auto">
            <a:xfrm>
              <a:off x="3441" y="1918"/>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1085" name="Text Box 29"/>
            <p:cNvSpPr txBox="1">
              <a:spLocks noChangeArrowheads="1"/>
            </p:cNvSpPr>
            <p:nvPr/>
          </p:nvSpPr>
          <p:spPr bwMode="auto">
            <a:xfrm>
              <a:off x="3636" y="1918"/>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良</a:t>
              </a:r>
              <a:endParaRPr kumimoji="1" lang="zh-CN" altLang="en-US" sz="2400">
                <a:solidFill>
                  <a:srgbClr val="000099"/>
                </a:solidFill>
                <a:latin typeface="Times New Roman" pitchFamily="18" charset="0"/>
              </a:endParaRPr>
            </a:p>
          </p:txBody>
        </p:sp>
        <p:sp>
          <p:nvSpPr>
            <p:cNvPr id="301087" name="Line 31"/>
            <p:cNvSpPr>
              <a:spLocks noChangeShapeType="1"/>
            </p:cNvSpPr>
            <p:nvPr/>
          </p:nvSpPr>
          <p:spPr bwMode="auto">
            <a:xfrm>
              <a:off x="5240" y="1726"/>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88" name="Rectangle 32"/>
            <p:cNvSpPr>
              <a:spLocks noChangeArrowheads="1"/>
            </p:cNvSpPr>
            <p:nvPr/>
          </p:nvSpPr>
          <p:spPr bwMode="auto">
            <a:xfrm>
              <a:off x="4856" y="1918"/>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1089" name="Text Box 33"/>
            <p:cNvSpPr txBox="1">
              <a:spLocks noChangeArrowheads="1"/>
            </p:cNvSpPr>
            <p:nvPr/>
          </p:nvSpPr>
          <p:spPr bwMode="auto">
            <a:xfrm>
              <a:off x="5065" y="1918"/>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优</a:t>
              </a:r>
              <a:endParaRPr kumimoji="1" lang="zh-CN" altLang="en-US" sz="2400">
                <a:solidFill>
                  <a:srgbClr val="000099"/>
                </a:solidFill>
                <a:latin typeface="Times New Roman" pitchFamily="18" charset="0"/>
              </a:endParaRPr>
            </a:p>
          </p:txBody>
        </p:sp>
        <p:sp>
          <p:nvSpPr>
            <p:cNvPr id="301090" name="Text Box 34"/>
            <p:cNvSpPr txBox="1">
              <a:spLocks noChangeArrowheads="1"/>
            </p:cNvSpPr>
            <p:nvPr/>
          </p:nvSpPr>
          <p:spPr bwMode="auto">
            <a:xfrm>
              <a:off x="1088" y="1946"/>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&lt;60?</a:t>
              </a:r>
              <a:endParaRPr kumimoji="1" lang="en-US" altLang="zh-CN" sz="2400">
                <a:latin typeface="Times New Roman" pitchFamily="18" charset="0"/>
              </a:endParaRPr>
            </a:p>
          </p:txBody>
        </p:sp>
        <p:sp>
          <p:nvSpPr>
            <p:cNvPr id="301091" name="Text Box 35"/>
            <p:cNvSpPr txBox="1">
              <a:spLocks noChangeArrowheads="1"/>
            </p:cNvSpPr>
            <p:nvPr/>
          </p:nvSpPr>
          <p:spPr bwMode="auto">
            <a:xfrm>
              <a:off x="1889" y="1561"/>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&lt;70?</a:t>
              </a:r>
              <a:endParaRPr kumimoji="1" lang="en-US" altLang="zh-CN" sz="2400">
                <a:latin typeface="Times New Roman" pitchFamily="18" charset="0"/>
              </a:endParaRPr>
            </a:p>
          </p:txBody>
        </p:sp>
        <p:sp>
          <p:nvSpPr>
            <p:cNvPr id="301092" name="Text Box 36"/>
            <p:cNvSpPr txBox="1">
              <a:spLocks noChangeArrowheads="1"/>
            </p:cNvSpPr>
            <p:nvPr/>
          </p:nvSpPr>
          <p:spPr bwMode="auto">
            <a:xfrm>
              <a:off x="3019" y="1168"/>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&lt;80?</a:t>
              </a:r>
              <a:endParaRPr kumimoji="1" lang="en-US" altLang="zh-CN" sz="2400">
                <a:latin typeface="Times New Roman" pitchFamily="18" charset="0"/>
              </a:endParaRPr>
            </a:p>
          </p:txBody>
        </p:sp>
        <p:sp>
          <p:nvSpPr>
            <p:cNvPr id="301093" name="Text Box 37"/>
            <p:cNvSpPr txBox="1">
              <a:spLocks noChangeArrowheads="1"/>
            </p:cNvSpPr>
            <p:nvPr/>
          </p:nvSpPr>
          <p:spPr bwMode="auto">
            <a:xfrm>
              <a:off x="4145" y="1561"/>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&lt;90?</a:t>
              </a:r>
              <a:endParaRPr kumimoji="1" lang="en-US" altLang="zh-CN" sz="2400">
                <a:latin typeface="Times New Roman" pitchFamily="18" charset="0"/>
              </a:endParaRPr>
            </a:p>
          </p:txBody>
        </p:sp>
        <p:sp>
          <p:nvSpPr>
            <p:cNvPr id="301094" name="Text Box 38"/>
            <p:cNvSpPr txBox="1">
              <a:spLocks noChangeArrowheads="1"/>
            </p:cNvSpPr>
            <p:nvPr/>
          </p:nvSpPr>
          <p:spPr bwMode="auto">
            <a:xfrm>
              <a:off x="309" y="2599"/>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0.10</a:t>
              </a:r>
              <a:endParaRPr kumimoji="1" lang="en-US" altLang="zh-CN" sz="2400">
                <a:latin typeface="Times New Roman" pitchFamily="18" charset="0"/>
              </a:endParaRPr>
            </a:p>
          </p:txBody>
        </p:sp>
        <p:sp>
          <p:nvSpPr>
            <p:cNvPr id="301095" name="Text Box 39"/>
            <p:cNvSpPr txBox="1">
              <a:spLocks noChangeArrowheads="1"/>
            </p:cNvSpPr>
            <p:nvPr/>
          </p:nvSpPr>
          <p:spPr bwMode="auto">
            <a:xfrm>
              <a:off x="1817" y="2599"/>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0.15</a:t>
              </a:r>
              <a:endParaRPr kumimoji="1" lang="en-US" altLang="zh-CN" sz="2400">
                <a:latin typeface="Times New Roman" pitchFamily="18" charset="0"/>
              </a:endParaRPr>
            </a:p>
          </p:txBody>
        </p:sp>
        <p:sp>
          <p:nvSpPr>
            <p:cNvPr id="301096" name="Text Box 40"/>
            <p:cNvSpPr txBox="1">
              <a:spLocks noChangeArrowheads="1"/>
            </p:cNvSpPr>
            <p:nvPr/>
          </p:nvSpPr>
          <p:spPr bwMode="auto">
            <a:xfrm>
              <a:off x="2489" y="2215"/>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0.25</a:t>
              </a:r>
              <a:endParaRPr kumimoji="1" lang="en-US" altLang="zh-CN" sz="2400">
                <a:latin typeface="Times New Roman" pitchFamily="18" charset="0"/>
              </a:endParaRPr>
            </a:p>
          </p:txBody>
        </p:sp>
        <p:sp>
          <p:nvSpPr>
            <p:cNvPr id="301097" name="Text Box 41"/>
            <p:cNvSpPr txBox="1">
              <a:spLocks noChangeArrowheads="1"/>
            </p:cNvSpPr>
            <p:nvPr/>
          </p:nvSpPr>
          <p:spPr bwMode="auto">
            <a:xfrm>
              <a:off x="3379" y="2228"/>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0.35</a:t>
              </a:r>
              <a:endParaRPr kumimoji="1" lang="en-US" altLang="zh-CN" sz="2400">
                <a:latin typeface="Times New Roman" pitchFamily="18" charset="0"/>
              </a:endParaRPr>
            </a:p>
          </p:txBody>
        </p:sp>
        <p:sp>
          <p:nvSpPr>
            <p:cNvPr id="301098" name="Text Box 42"/>
            <p:cNvSpPr txBox="1">
              <a:spLocks noChangeArrowheads="1"/>
            </p:cNvSpPr>
            <p:nvPr/>
          </p:nvSpPr>
          <p:spPr bwMode="auto">
            <a:xfrm>
              <a:off x="4808" y="2219"/>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0.15</a:t>
              </a:r>
              <a:endParaRPr kumimoji="1" lang="en-US" altLang="zh-CN" sz="2400">
                <a:latin typeface="Times New Roman" pitchFamily="18" charset="0"/>
              </a:endParaRPr>
            </a:p>
          </p:txBody>
        </p:sp>
        <p:sp>
          <p:nvSpPr>
            <p:cNvPr id="301099" name="Text Box 43"/>
            <p:cNvSpPr txBox="1">
              <a:spLocks noChangeArrowheads="1"/>
            </p:cNvSpPr>
            <p:nvPr/>
          </p:nvSpPr>
          <p:spPr bwMode="auto">
            <a:xfrm>
              <a:off x="1774" y="1822"/>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1100" name="Text Box 44"/>
            <p:cNvSpPr txBox="1">
              <a:spLocks noChangeArrowheads="1"/>
            </p:cNvSpPr>
            <p:nvPr/>
          </p:nvSpPr>
          <p:spPr bwMode="auto">
            <a:xfrm>
              <a:off x="2661" y="1438"/>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1101" name="Text Box 45"/>
            <p:cNvSpPr txBox="1">
              <a:spLocks noChangeArrowheads="1"/>
            </p:cNvSpPr>
            <p:nvPr/>
          </p:nvSpPr>
          <p:spPr bwMode="auto">
            <a:xfrm>
              <a:off x="3785" y="1054"/>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1102" name="Text Box 46"/>
            <p:cNvSpPr txBox="1">
              <a:spLocks noChangeArrowheads="1"/>
            </p:cNvSpPr>
            <p:nvPr/>
          </p:nvSpPr>
          <p:spPr bwMode="auto">
            <a:xfrm>
              <a:off x="4974" y="1464"/>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1103" name="Text Box 47"/>
            <p:cNvSpPr txBox="1">
              <a:spLocks noChangeArrowheads="1"/>
            </p:cNvSpPr>
            <p:nvPr/>
          </p:nvSpPr>
          <p:spPr bwMode="auto">
            <a:xfrm>
              <a:off x="3761" y="1434"/>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301104" name="Text Box 48"/>
            <p:cNvSpPr txBox="1">
              <a:spLocks noChangeArrowheads="1"/>
            </p:cNvSpPr>
            <p:nvPr/>
          </p:nvSpPr>
          <p:spPr bwMode="auto">
            <a:xfrm>
              <a:off x="2587" y="1026"/>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301105" name="Text Box 49"/>
            <p:cNvSpPr txBox="1">
              <a:spLocks noChangeArrowheads="1"/>
            </p:cNvSpPr>
            <p:nvPr/>
          </p:nvSpPr>
          <p:spPr bwMode="auto">
            <a:xfrm>
              <a:off x="721" y="1822"/>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301106" name="Text Box 50"/>
            <p:cNvSpPr txBox="1">
              <a:spLocks noChangeArrowheads="1"/>
            </p:cNvSpPr>
            <p:nvPr/>
          </p:nvSpPr>
          <p:spPr bwMode="auto">
            <a:xfrm>
              <a:off x="1553" y="1399"/>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grpSp>
      <p:sp>
        <p:nvSpPr>
          <p:cNvPr id="301107" name="Text Box 51"/>
          <p:cNvSpPr txBox="1">
            <a:spLocks noChangeArrowheads="1"/>
          </p:cNvSpPr>
          <p:nvPr/>
        </p:nvSpPr>
        <p:spPr bwMode="auto">
          <a:xfrm>
            <a:off x="639763" y="4959350"/>
            <a:ext cx="7569200" cy="10985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20000"/>
              </a:spcBef>
            </a:pPr>
            <a:r>
              <a:rPr kumimoji="1" lang="en-US" altLang="zh-CN" sz="3000" b="1">
                <a:solidFill>
                  <a:srgbClr val="000099"/>
                </a:solidFill>
                <a:latin typeface="Times New Roman" pitchFamily="18" charset="0"/>
              </a:rPr>
              <a:t>WPL = 0.10*3+0.15*3+0.25*2+0.35*2+0.15*2</a:t>
            </a:r>
          </a:p>
          <a:p>
            <a:pPr>
              <a:spcBef>
                <a:spcPct val="20000"/>
              </a:spcBef>
            </a:pPr>
            <a:r>
              <a:rPr kumimoji="1" lang="en-US" altLang="zh-CN" sz="3000" b="1">
                <a:solidFill>
                  <a:srgbClr val="000099"/>
                </a:solidFill>
                <a:latin typeface="Times New Roman" pitchFamily="18" charset="0"/>
              </a:rPr>
              <a:t>         = 0.3+0.45+0.5+0.7+0.3 = 2.25</a:t>
            </a:r>
            <a:r>
              <a:rPr kumimoji="1" lang="en-US" altLang="zh-CN" sz="2800" b="1">
                <a:solidFill>
                  <a:srgbClr val="000099"/>
                </a:solidFill>
                <a:latin typeface="Times New Roman" pitchFamily="18" charset="0"/>
              </a:rPr>
              <a:t> </a:t>
            </a:r>
            <a:endParaRPr kumimoji="1" lang="en-US" altLang="zh-CN" sz="28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5" name="Rectangle 5"/>
          <p:cNvSpPr>
            <a:spLocks noGrp="1" noChangeArrowheads="1"/>
          </p:cNvSpPr>
          <p:nvPr>
            <p:ph type="title"/>
          </p:nvPr>
        </p:nvSpPr>
        <p:spPr>
          <a:xfrm>
            <a:off x="503238" y="512763"/>
            <a:ext cx="8229600" cy="971550"/>
          </a:xfrm>
        </p:spPr>
        <p:txBody>
          <a:bodyPr/>
          <a:lstStyle/>
          <a:p>
            <a:pPr algn="ctr"/>
            <a:r>
              <a:rPr kumimoji="1" lang="en-US" altLang="zh-CN" sz="4000" b="1">
                <a:solidFill>
                  <a:schemeClr val="tx2"/>
                </a:solidFill>
                <a:latin typeface="华文新魏" pitchFamily="2" charset="-122"/>
                <a:ea typeface="华文新魏" pitchFamily="2" charset="-122"/>
              </a:rPr>
              <a:t>Huffman</a:t>
            </a:r>
            <a:r>
              <a:rPr kumimoji="1" lang="zh-CN" altLang="en-US" sz="4000" b="1">
                <a:solidFill>
                  <a:schemeClr val="tx2"/>
                </a:solidFill>
                <a:latin typeface="华文新魏" pitchFamily="2" charset="-122"/>
                <a:ea typeface="华文新魏" pitchFamily="2" charset="-122"/>
              </a:rPr>
              <a:t>编码</a:t>
            </a:r>
          </a:p>
        </p:txBody>
      </p:sp>
      <p:sp>
        <p:nvSpPr>
          <p:cNvPr id="302086" name="Rectangle 6"/>
          <p:cNvSpPr>
            <a:spLocks noGrp="1" noChangeArrowheads="1"/>
          </p:cNvSpPr>
          <p:nvPr>
            <p:ph idx="1"/>
          </p:nvPr>
        </p:nvSpPr>
        <p:spPr>
          <a:xfrm>
            <a:off x="590550" y="1484313"/>
            <a:ext cx="8229600" cy="4860925"/>
          </a:xfrm>
        </p:spPr>
        <p:txBody>
          <a:bodyPr/>
          <a:lstStyle/>
          <a:p>
            <a:pPr>
              <a:spcBef>
                <a:spcPct val="15000"/>
              </a:spcBef>
              <a:buClr>
                <a:srgbClr val="800080"/>
              </a:buClr>
              <a:buSzPct val="50000"/>
            </a:pPr>
            <a:r>
              <a:rPr kumimoji="1" lang="zh-CN" altLang="en-US" sz="3000" b="1">
                <a:solidFill>
                  <a:srgbClr val="000099"/>
                </a:solidFill>
                <a:latin typeface="Times New Roman" pitchFamily="18" charset="0"/>
                <a:ea typeface="仿宋_GB2312" pitchFamily="49" charset="-122"/>
              </a:rPr>
              <a:t>主要用途是实现数据压缩。设给出一段报文：</a:t>
            </a:r>
            <a:r>
              <a:rPr kumimoji="1" lang="zh-CN" altLang="en-US" sz="3000" b="1">
                <a:latin typeface="Times New Roman" pitchFamily="18" charset="0"/>
                <a:ea typeface="仿宋_GB2312" pitchFamily="49" charset="-122"/>
              </a:rPr>
              <a:t> </a:t>
            </a:r>
          </a:p>
          <a:p>
            <a:pPr>
              <a:spcBef>
                <a:spcPct val="15000"/>
              </a:spcBef>
              <a:buClr>
                <a:srgbClr val="800080"/>
              </a:buClr>
              <a:buSzPct val="50000"/>
              <a:buFont typeface="Wingdings" pitchFamily="2" charset="2"/>
              <a:buNone/>
            </a:pPr>
            <a:r>
              <a:rPr kumimoji="1" lang="zh-CN" altLang="en-US" sz="3000" b="1">
                <a:solidFill>
                  <a:schemeClr val="bg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CAST  CAST  SAT  AT  A  TASA</a:t>
            </a:r>
          </a:p>
          <a:p>
            <a:pPr>
              <a:spcBef>
                <a:spcPct val="15000"/>
              </a:spcBef>
              <a:buClr>
                <a:srgbClr val="800080"/>
              </a:buClr>
              <a:buSzPct val="50000"/>
            </a:pPr>
            <a:r>
              <a:rPr kumimoji="1" lang="zh-CN" altLang="en-US" sz="3000" b="1">
                <a:solidFill>
                  <a:srgbClr val="000099"/>
                </a:solidFill>
                <a:latin typeface="Times New Roman" pitchFamily="18" charset="0"/>
                <a:ea typeface="仿宋_GB2312" pitchFamily="49" charset="-122"/>
              </a:rPr>
              <a:t>字符集合是 </a:t>
            </a:r>
            <a:r>
              <a:rPr kumimoji="1" lang="en-US" altLang="zh-CN" sz="3000" b="1">
                <a:solidFill>
                  <a:srgbClr val="000099"/>
                </a:solidFill>
                <a:latin typeface="Times New Roman" pitchFamily="18" charset="0"/>
                <a:ea typeface="仿宋_GB2312" pitchFamily="49" charset="-122"/>
              </a:rPr>
              <a:t>{ C, A, S, T }</a:t>
            </a:r>
            <a:r>
              <a:rPr kumimoji="1" lang="zh-CN" altLang="en-US" sz="3000" b="1">
                <a:solidFill>
                  <a:srgbClr val="000099"/>
                </a:solidFill>
                <a:latin typeface="Times New Roman" pitchFamily="18" charset="0"/>
                <a:ea typeface="仿宋_GB2312" pitchFamily="49" charset="-122"/>
              </a:rPr>
              <a:t>，各个字符出现的频度（次数）是 </a:t>
            </a:r>
            <a:r>
              <a:rPr kumimoji="1" lang="en-US" altLang="zh-CN" sz="3000" b="1" i="1">
                <a:solidFill>
                  <a:srgbClr val="000099"/>
                </a:solidFill>
                <a:latin typeface="Times New Roman" pitchFamily="18" charset="0"/>
                <a:ea typeface="仿宋_GB2312" pitchFamily="49" charset="-122"/>
              </a:rPr>
              <a:t>W</a:t>
            </a:r>
            <a:r>
              <a:rPr kumimoji="1" lang="zh-CN" altLang="en-US" sz="3000" b="1">
                <a:solidFill>
                  <a:srgbClr val="000099"/>
                </a:solidFill>
                <a:latin typeface="Times New Roman" pitchFamily="18" charset="0"/>
                <a:ea typeface="仿宋_GB2312" pitchFamily="49" charset="-122"/>
              </a:rPr>
              <a:t>＝</a:t>
            </a:r>
            <a:r>
              <a:rPr kumimoji="1" lang="en-US" altLang="zh-CN" sz="3000" b="1">
                <a:solidFill>
                  <a:srgbClr val="000099"/>
                </a:solidFill>
                <a:latin typeface="Times New Roman" pitchFamily="18" charset="0"/>
                <a:ea typeface="仿宋_GB2312" pitchFamily="49" charset="-122"/>
              </a:rPr>
              <a:t>{ 2, 7, 4, 5 }</a:t>
            </a:r>
            <a:r>
              <a:rPr kumimoji="1" lang="zh-CN" altLang="en-US" sz="3000" b="1">
                <a:solidFill>
                  <a:srgbClr val="000099"/>
                </a:solidFill>
                <a:latin typeface="Times New Roman" pitchFamily="18" charset="0"/>
                <a:ea typeface="仿宋_GB2312" pitchFamily="49" charset="-122"/>
              </a:rPr>
              <a:t>。</a:t>
            </a:r>
          </a:p>
          <a:p>
            <a:pPr>
              <a:spcBef>
                <a:spcPct val="15000"/>
              </a:spcBef>
              <a:buClr>
                <a:srgbClr val="800080"/>
              </a:buClr>
              <a:buSzPct val="50000"/>
            </a:pPr>
            <a:r>
              <a:rPr kumimoji="1" lang="zh-CN" altLang="en-US" sz="3000" b="1">
                <a:solidFill>
                  <a:srgbClr val="000099"/>
                </a:solidFill>
                <a:latin typeface="Times New Roman" pitchFamily="18" charset="0"/>
                <a:ea typeface="仿宋_GB2312" pitchFamily="49" charset="-122"/>
              </a:rPr>
              <a:t>若给每个字符以等长编码（</a:t>
            </a:r>
            <a:r>
              <a:rPr kumimoji="1" lang="en-US" altLang="zh-CN" sz="3000" b="1">
                <a:solidFill>
                  <a:srgbClr val="000099"/>
                </a:solidFill>
                <a:latin typeface="Times New Roman" pitchFamily="18" charset="0"/>
                <a:ea typeface="仿宋_GB2312" pitchFamily="49" charset="-122"/>
              </a:rPr>
              <a:t>2</a:t>
            </a:r>
            <a:r>
              <a:rPr kumimoji="1" lang="zh-CN" altLang="en-US" sz="3000" b="1">
                <a:solidFill>
                  <a:srgbClr val="000099"/>
                </a:solidFill>
                <a:latin typeface="Times New Roman" pitchFamily="18" charset="0"/>
                <a:ea typeface="仿宋_GB2312" pitchFamily="49" charset="-122"/>
              </a:rPr>
              <a:t>位二进制足够）</a:t>
            </a:r>
          </a:p>
          <a:p>
            <a:pPr>
              <a:spcBef>
                <a:spcPct val="15000"/>
              </a:spcBef>
              <a:buClr>
                <a:srgbClr val="800080"/>
              </a:buClr>
              <a:buSzPct val="50000"/>
              <a:buFont typeface="Wingdings" pitchFamily="2" charset="2"/>
              <a:buNone/>
            </a:pPr>
            <a:r>
              <a:rPr kumimoji="1" lang="zh-CN" altLang="en-US" sz="3000" b="1">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A</a:t>
            </a:r>
            <a:r>
              <a:rPr kumimoji="1" lang="en-GB" altLang="zh-CN" sz="3000" b="1">
                <a:solidFill>
                  <a:schemeClr val="tx2"/>
                </a:solidFill>
                <a:latin typeface="Times New Roman" pitchFamily="18" charset="0"/>
                <a:ea typeface="仿宋_GB2312" pitchFamily="49" charset="-122"/>
              </a:rPr>
              <a:t> : 00   T : 10    C : 01    S : 11</a:t>
            </a:r>
            <a:endParaRPr kumimoji="1" lang="en-US" altLang="zh-CN" sz="3000" b="1">
              <a:solidFill>
                <a:schemeClr val="tx2"/>
              </a:solidFill>
              <a:latin typeface="Times New Roman" pitchFamily="18" charset="0"/>
              <a:ea typeface="仿宋_GB2312" pitchFamily="49" charset="-122"/>
            </a:endParaRPr>
          </a:p>
          <a:p>
            <a:pPr>
              <a:spcBef>
                <a:spcPct val="15000"/>
              </a:spcBef>
              <a:buClr>
                <a:srgbClr val="800080"/>
              </a:buClr>
              <a:buSzPct val="50000"/>
            </a:pPr>
            <a:r>
              <a:rPr kumimoji="1" lang="zh-CN" altLang="en-US" sz="3000" b="1">
                <a:solidFill>
                  <a:srgbClr val="000099"/>
                </a:solidFill>
                <a:latin typeface="Times New Roman" pitchFamily="18" charset="0"/>
                <a:ea typeface="仿宋_GB2312" pitchFamily="49" charset="-122"/>
              </a:rPr>
              <a:t>则总编码长度为</a:t>
            </a:r>
            <a:r>
              <a:rPr kumimoji="1" lang="zh-CN" altLang="en-US" sz="3000" b="1">
                <a:latin typeface="Times New Roman" pitchFamily="18" charset="0"/>
                <a:ea typeface="仿宋_GB2312" pitchFamily="49" charset="-122"/>
              </a:rPr>
              <a:t> </a:t>
            </a:r>
            <a:r>
              <a:rPr kumimoji="1" lang="en-US" altLang="zh-CN" sz="3000" b="1">
                <a:solidFill>
                  <a:srgbClr val="006600"/>
                </a:solidFill>
                <a:latin typeface="Times New Roman" pitchFamily="18" charset="0"/>
                <a:ea typeface="仿宋_GB2312" pitchFamily="49" charset="-122"/>
              </a:rPr>
              <a:t>( 2+7+4+5 ) * 2 = 36</a:t>
            </a:r>
            <a:r>
              <a:rPr kumimoji="1" lang="zh-CN" altLang="en-US" sz="3000" b="1">
                <a:latin typeface="Times New Roman" pitchFamily="18" charset="0"/>
                <a:ea typeface="仿宋_GB2312" pitchFamily="49" charset="-122"/>
              </a:rPr>
              <a:t>。</a:t>
            </a:r>
          </a:p>
          <a:p>
            <a:pPr>
              <a:spcBef>
                <a:spcPct val="15000"/>
              </a:spcBef>
              <a:buClr>
                <a:srgbClr val="800080"/>
              </a:buClr>
              <a:buSzPct val="50000"/>
            </a:pPr>
            <a:r>
              <a:rPr kumimoji="1" lang="zh-CN" altLang="en-US" sz="3000" b="1">
                <a:latin typeface="Times New Roman" pitchFamily="18" charset="0"/>
                <a:ea typeface="仿宋_GB2312" pitchFamily="49" charset="-122"/>
              </a:rPr>
              <a:t>能否减少总编码长度，使得发出同样报文，可以用最少的二进制代码？</a:t>
            </a:r>
          </a:p>
        </p:txBody>
      </p:sp>
      <p:sp>
        <p:nvSpPr>
          <p:cNvPr id="5" name="灯片编号占位符 4"/>
          <p:cNvSpPr>
            <a:spLocks noGrp="1"/>
          </p:cNvSpPr>
          <p:nvPr>
            <p:ph type="sldNum" sz="quarter" idx="12"/>
          </p:nvPr>
        </p:nvSpPr>
        <p:spPr/>
        <p:txBody>
          <a:bodyPr/>
          <a:lstStyle/>
          <a:p>
            <a:fld id="{83AFC8C9-5C64-4B1D-A8F9-82E3596FD36D}" type="slidenum">
              <a:rPr lang="en-US" altLang="zh-CN"/>
              <a:pPr/>
              <a:t>164</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2"/>
          <p:cNvSpPr>
            <a:spLocks noGrp="1"/>
          </p:cNvSpPr>
          <p:nvPr>
            <p:ph type="sldNum" sz="quarter" idx="12"/>
          </p:nvPr>
        </p:nvSpPr>
        <p:spPr/>
        <p:txBody>
          <a:bodyPr/>
          <a:lstStyle/>
          <a:p>
            <a:fld id="{7A4132F7-D27D-4BD1-82EB-0AEB4E9AC3B3}" type="slidenum">
              <a:rPr lang="en-US" altLang="zh-CN"/>
              <a:pPr/>
              <a:t>165</a:t>
            </a:fld>
            <a:endParaRPr lang="en-US" altLang="zh-CN"/>
          </a:p>
        </p:txBody>
      </p:sp>
      <p:sp>
        <p:nvSpPr>
          <p:cNvPr id="303107" name="Text Box 3"/>
          <p:cNvSpPr txBox="1">
            <a:spLocks noChangeArrowheads="1"/>
          </p:cNvSpPr>
          <p:nvPr/>
        </p:nvSpPr>
        <p:spPr bwMode="auto">
          <a:xfrm>
            <a:off x="708025" y="3055938"/>
            <a:ext cx="8077200"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ea typeface="宋体" pitchFamily="2" charset="-122"/>
              </a:defRPr>
            </a:lvl1pPr>
            <a:lvl2pPr marL="800100" indent="-342900">
              <a:defRPr>
                <a:solidFill>
                  <a:schemeClr val="tx1"/>
                </a:solidFill>
                <a:latin typeface="Arial" charset="0"/>
                <a:ea typeface="宋体" pitchFamily="2" charset="-122"/>
              </a:defRPr>
            </a:lvl2pPr>
            <a:lvl3pPr marL="1257300" indent="-342900">
              <a:defRPr>
                <a:solidFill>
                  <a:schemeClr val="tx1"/>
                </a:solidFill>
                <a:latin typeface="Arial" charset="0"/>
                <a:ea typeface="宋体" pitchFamily="2" charset="-122"/>
              </a:defRPr>
            </a:lvl3pPr>
            <a:lvl4pPr marL="1714500" indent="-342900">
              <a:defRPr>
                <a:solidFill>
                  <a:schemeClr val="tx1"/>
                </a:solidFill>
                <a:latin typeface="Arial" charset="0"/>
                <a:ea typeface="宋体" pitchFamily="2" charset="-122"/>
              </a:defRPr>
            </a:lvl4pPr>
            <a:lvl5pPr marL="2171700" indent="-342900">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105000"/>
              </a:lnSpc>
              <a:spcBef>
                <a:spcPct val="15000"/>
              </a:spcBef>
              <a:buClr>
                <a:srgbClr val="800080"/>
              </a:buClr>
              <a:buSzPct val="50000"/>
              <a:buFont typeface="Wingdings" pitchFamily="2" charset="2"/>
              <a:buChar char="n"/>
            </a:pPr>
            <a:r>
              <a:rPr kumimoji="1" lang="zh-CN" altLang="en-US" sz="3000" b="1">
                <a:solidFill>
                  <a:srgbClr val="000099"/>
                </a:solidFill>
                <a:latin typeface="Times New Roman" pitchFamily="18" charset="0"/>
                <a:ea typeface="仿宋_GB2312" pitchFamily="49" charset="-122"/>
              </a:rPr>
              <a:t>若按各个字符出现的概率不同而给予不等长编码，可望减少总编码长度。</a:t>
            </a:r>
          </a:p>
          <a:p>
            <a:pPr>
              <a:lnSpc>
                <a:spcPct val="105000"/>
              </a:lnSpc>
              <a:spcBef>
                <a:spcPct val="15000"/>
              </a:spcBef>
              <a:buClr>
                <a:srgbClr val="800080"/>
              </a:buClr>
              <a:buSzPct val="50000"/>
              <a:buFont typeface="Wingdings" pitchFamily="2" charset="2"/>
              <a:buChar char="n"/>
            </a:pPr>
            <a:r>
              <a:rPr kumimoji="1" lang="zh-CN" altLang="en-US" sz="3000" b="1">
                <a:solidFill>
                  <a:srgbClr val="000099"/>
                </a:solidFill>
                <a:latin typeface="Times New Roman" pitchFamily="18" charset="0"/>
                <a:ea typeface="仿宋_GB2312" pitchFamily="49" charset="-122"/>
              </a:rPr>
              <a:t>各字符出现概率为</a:t>
            </a:r>
            <a:r>
              <a:rPr kumimoji="1" lang="en-US" altLang="zh-CN" sz="3000" b="1">
                <a:solidFill>
                  <a:schemeClr val="tx2"/>
                </a:solidFill>
                <a:latin typeface="Times New Roman" pitchFamily="18" charset="0"/>
                <a:ea typeface="仿宋_GB2312" pitchFamily="49" charset="-122"/>
              </a:rPr>
              <a:t>{ 2/18, 7/18, 4/18, 5/18</a:t>
            </a:r>
            <a:r>
              <a:rPr kumimoji="1" lang="en-US" altLang="zh-CN" sz="3000" b="1">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a:t>
            </a:r>
            <a:r>
              <a:rPr kumimoji="1" lang="en-US" altLang="zh-CN" sz="3000" b="1">
                <a:solidFill>
                  <a:schemeClr val="accent2"/>
                </a:solidFill>
                <a:latin typeface="Times New Roman" pitchFamily="18" charset="0"/>
                <a:ea typeface="仿宋_GB2312" pitchFamily="49" charset="-122"/>
              </a:rPr>
              <a:t>,</a:t>
            </a:r>
            <a:r>
              <a:rPr kumimoji="1" lang="zh-CN" altLang="en-US" sz="3000" b="1">
                <a:solidFill>
                  <a:srgbClr val="000099"/>
                </a:solidFill>
                <a:latin typeface="Times New Roman" pitchFamily="18" charset="0"/>
                <a:ea typeface="仿宋_GB2312" pitchFamily="49" charset="-122"/>
              </a:rPr>
              <a:t>化整为</a:t>
            </a:r>
            <a:r>
              <a:rPr kumimoji="1" lang="zh-CN" altLang="en-US" sz="3000" b="1">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 2, 7, 4</a:t>
            </a:r>
            <a:r>
              <a:rPr kumimoji="1" lang="zh-CN" altLang="en-GB"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5 }</a:t>
            </a:r>
            <a:r>
              <a:rPr kumimoji="1" lang="zh-CN" altLang="en-US" sz="3000" b="1">
                <a:solidFill>
                  <a:srgbClr val="000099"/>
                </a:solidFill>
                <a:latin typeface="Times New Roman" pitchFamily="18" charset="0"/>
                <a:ea typeface="仿宋_GB2312" pitchFamily="49" charset="-122"/>
              </a:rPr>
              <a:t>。以它们为各叶结点上的权值</a:t>
            </a:r>
            <a:r>
              <a:rPr kumimoji="1" lang="en-US" altLang="zh-CN" sz="3000" b="1">
                <a:solidFill>
                  <a:srgbClr val="000099"/>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建立</a:t>
            </a:r>
            <a:r>
              <a:rPr kumimoji="1" lang="en-US" altLang="zh-CN" sz="3000" b="1">
                <a:solidFill>
                  <a:srgbClr val="000099"/>
                </a:solidFill>
                <a:latin typeface="Times New Roman" pitchFamily="18" charset="0"/>
                <a:ea typeface="仿宋_GB2312" pitchFamily="49" charset="-122"/>
              </a:rPr>
              <a:t>Huffman</a:t>
            </a:r>
            <a:r>
              <a:rPr kumimoji="1" lang="zh-CN" altLang="en-US" sz="3000" b="1">
                <a:solidFill>
                  <a:srgbClr val="000099"/>
                </a:solidFill>
                <a:latin typeface="Times New Roman" pitchFamily="18" charset="0"/>
                <a:ea typeface="仿宋_GB2312" pitchFamily="49" charset="-122"/>
              </a:rPr>
              <a:t>树。</a:t>
            </a:r>
            <a:r>
              <a:rPr kumimoji="1" lang="zh-CN" altLang="en-US" sz="3000" b="1">
                <a:solidFill>
                  <a:srgbClr val="009900"/>
                </a:solidFill>
                <a:latin typeface="Times New Roman" pitchFamily="18" charset="0"/>
                <a:ea typeface="仿宋_GB2312" pitchFamily="49" charset="-122"/>
              </a:rPr>
              <a:t>左分支</a:t>
            </a:r>
            <a:r>
              <a:rPr kumimoji="1" lang="zh-CN" altLang="en-US" sz="3000" b="1">
                <a:solidFill>
                  <a:srgbClr val="000099"/>
                </a:solidFill>
                <a:latin typeface="Times New Roman" pitchFamily="18" charset="0"/>
                <a:ea typeface="仿宋_GB2312" pitchFamily="49" charset="-122"/>
              </a:rPr>
              <a:t>赋</a:t>
            </a:r>
            <a:r>
              <a:rPr kumimoji="1" lang="zh-CN" altLang="en-US" sz="3000" b="1">
                <a:solidFill>
                  <a:schemeClr val="accent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0</a:t>
            </a:r>
            <a:r>
              <a:rPr kumimoji="1" lang="zh-CN" altLang="en-US" sz="3000" b="1">
                <a:solidFill>
                  <a:srgbClr val="000099"/>
                </a:solidFill>
                <a:latin typeface="Times New Roman" pitchFamily="18" charset="0"/>
                <a:ea typeface="仿宋_GB2312" pitchFamily="49" charset="-122"/>
              </a:rPr>
              <a:t>，</a:t>
            </a:r>
            <a:r>
              <a:rPr kumimoji="1" lang="zh-CN" altLang="en-US" sz="3000" b="1">
                <a:solidFill>
                  <a:srgbClr val="009900"/>
                </a:solidFill>
                <a:latin typeface="Times New Roman" pitchFamily="18" charset="0"/>
                <a:ea typeface="仿宋_GB2312" pitchFamily="49" charset="-122"/>
              </a:rPr>
              <a:t>右分支</a:t>
            </a:r>
            <a:r>
              <a:rPr kumimoji="1" lang="zh-CN" altLang="en-US" sz="3000" b="1">
                <a:solidFill>
                  <a:srgbClr val="000099"/>
                </a:solidFill>
                <a:latin typeface="Times New Roman" pitchFamily="18" charset="0"/>
                <a:ea typeface="仿宋_GB2312" pitchFamily="49" charset="-122"/>
              </a:rPr>
              <a:t>赋</a:t>
            </a:r>
            <a:r>
              <a:rPr kumimoji="1" lang="zh-CN" altLang="en-US"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1</a:t>
            </a:r>
            <a:r>
              <a:rPr kumimoji="1" lang="zh-CN" altLang="en-US" sz="3000" b="1">
                <a:solidFill>
                  <a:srgbClr val="000099"/>
                </a:solidFill>
                <a:latin typeface="Times New Roman" pitchFamily="18" charset="0"/>
                <a:ea typeface="仿宋_GB2312" pitchFamily="49" charset="-122"/>
              </a:rPr>
              <a:t>，得</a:t>
            </a:r>
            <a:r>
              <a:rPr kumimoji="1" lang="en-US" altLang="zh-CN" sz="3000" b="1">
                <a:solidFill>
                  <a:srgbClr val="000099"/>
                </a:solidFill>
                <a:latin typeface="Times New Roman" pitchFamily="18" charset="0"/>
                <a:ea typeface="仿宋_GB2312" pitchFamily="49" charset="-122"/>
              </a:rPr>
              <a:t>Huffman</a:t>
            </a:r>
            <a:r>
              <a:rPr kumimoji="1" lang="zh-CN" altLang="en-US" sz="3000" b="1">
                <a:solidFill>
                  <a:srgbClr val="000099"/>
                </a:solidFill>
                <a:latin typeface="Times New Roman" pitchFamily="18" charset="0"/>
                <a:ea typeface="仿宋_GB2312" pitchFamily="49" charset="-122"/>
              </a:rPr>
              <a:t>编码</a:t>
            </a:r>
            <a:r>
              <a:rPr kumimoji="1" lang="zh-CN" altLang="en-GB" sz="3000" b="1">
                <a:solidFill>
                  <a:srgbClr val="000099"/>
                </a:solidFill>
                <a:latin typeface="Times New Roman" pitchFamily="18" charset="0"/>
                <a:ea typeface="仿宋_GB2312" pitchFamily="49" charset="-122"/>
              </a:rPr>
              <a:t>(变长编码)</a:t>
            </a:r>
            <a:r>
              <a:rPr kumimoji="1" lang="zh-CN" altLang="en-US" sz="3000" b="1">
                <a:solidFill>
                  <a:srgbClr val="000099"/>
                </a:solidFill>
                <a:latin typeface="Times New Roman" pitchFamily="18" charset="0"/>
                <a:ea typeface="仿宋_GB2312" pitchFamily="49" charset="-122"/>
              </a:rPr>
              <a:t>。</a:t>
            </a:r>
          </a:p>
        </p:txBody>
      </p:sp>
      <p:grpSp>
        <p:nvGrpSpPr>
          <p:cNvPr id="303132" name="Group 28"/>
          <p:cNvGrpSpPr>
            <a:grpSpLocks/>
          </p:cNvGrpSpPr>
          <p:nvPr/>
        </p:nvGrpSpPr>
        <p:grpSpPr bwMode="auto">
          <a:xfrm>
            <a:off x="3352800" y="773113"/>
            <a:ext cx="2514600" cy="2212975"/>
            <a:chOff x="2112" y="487"/>
            <a:chExt cx="1584" cy="1394"/>
          </a:xfrm>
        </p:grpSpPr>
        <p:sp>
          <p:nvSpPr>
            <p:cNvPr id="303106" name="Line 2"/>
            <p:cNvSpPr>
              <a:spLocks noChangeShapeType="1"/>
            </p:cNvSpPr>
            <p:nvPr/>
          </p:nvSpPr>
          <p:spPr bwMode="auto">
            <a:xfrm flipH="1">
              <a:off x="3120" y="1159"/>
              <a:ext cx="96" cy="2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08" name="Line 4"/>
            <p:cNvSpPr>
              <a:spLocks noChangeShapeType="1"/>
            </p:cNvSpPr>
            <p:nvPr/>
          </p:nvSpPr>
          <p:spPr bwMode="auto">
            <a:xfrm>
              <a:off x="2928" y="583"/>
              <a:ext cx="576" cy="76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09" name="Line 5"/>
            <p:cNvSpPr>
              <a:spLocks noChangeShapeType="1"/>
            </p:cNvSpPr>
            <p:nvPr/>
          </p:nvSpPr>
          <p:spPr bwMode="auto">
            <a:xfrm>
              <a:off x="2640" y="1015"/>
              <a:ext cx="96" cy="336"/>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10" name="Line 6"/>
            <p:cNvSpPr>
              <a:spLocks noChangeShapeType="1"/>
            </p:cNvSpPr>
            <p:nvPr/>
          </p:nvSpPr>
          <p:spPr bwMode="auto">
            <a:xfrm flipH="1">
              <a:off x="2304" y="679"/>
              <a:ext cx="528" cy="72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11" name="Oval 7"/>
            <p:cNvSpPr>
              <a:spLocks noChangeArrowheads="1"/>
            </p:cNvSpPr>
            <p:nvPr/>
          </p:nvSpPr>
          <p:spPr bwMode="auto">
            <a:xfrm>
              <a:off x="2784" y="487"/>
              <a:ext cx="288" cy="288"/>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endParaRPr lang="zh-CN" altLang="en-US"/>
            </a:p>
          </p:txBody>
        </p:sp>
        <p:sp>
          <p:nvSpPr>
            <p:cNvPr id="303112" name="Oval 8"/>
            <p:cNvSpPr>
              <a:spLocks noChangeArrowheads="1"/>
            </p:cNvSpPr>
            <p:nvPr/>
          </p:nvSpPr>
          <p:spPr bwMode="auto">
            <a:xfrm>
              <a:off x="2448" y="871"/>
              <a:ext cx="288" cy="288"/>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endParaRPr lang="zh-CN" altLang="en-US"/>
            </a:p>
          </p:txBody>
        </p:sp>
        <p:sp>
          <p:nvSpPr>
            <p:cNvPr id="303113" name="Oval 9"/>
            <p:cNvSpPr>
              <a:spLocks noChangeArrowheads="1"/>
            </p:cNvSpPr>
            <p:nvPr/>
          </p:nvSpPr>
          <p:spPr bwMode="auto">
            <a:xfrm>
              <a:off x="3120" y="871"/>
              <a:ext cx="288" cy="288"/>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endParaRPr lang="zh-CN" altLang="en-US"/>
            </a:p>
          </p:txBody>
        </p:sp>
        <p:sp>
          <p:nvSpPr>
            <p:cNvPr id="303114" name="Rectangle 10"/>
            <p:cNvSpPr>
              <a:spLocks noChangeArrowheads="1"/>
            </p:cNvSpPr>
            <p:nvPr/>
          </p:nvSpPr>
          <p:spPr bwMode="auto">
            <a:xfrm>
              <a:off x="2112" y="1351"/>
              <a:ext cx="288" cy="24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9900"/>
                  </a:solidFill>
                  <a:miter lim="800000"/>
                  <a:headEnd/>
                  <a:tailEnd/>
                </a14:hiddenLine>
              </a:ext>
            </a:extLst>
          </p:spPr>
          <p:txBody>
            <a:bodyPr wrap="none" anchor="ctr"/>
            <a:lstStyle/>
            <a:p>
              <a:endParaRPr lang="zh-CN" altLang="en-US"/>
            </a:p>
          </p:txBody>
        </p:sp>
        <p:sp>
          <p:nvSpPr>
            <p:cNvPr id="303115" name="Text Box 11"/>
            <p:cNvSpPr txBox="1">
              <a:spLocks noChangeArrowheads="1"/>
            </p:cNvSpPr>
            <p:nvPr/>
          </p:nvSpPr>
          <p:spPr bwMode="auto">
            <a:xfrm>
              <a:off x="2160" y="130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303116" name="Rectangle 12"/>
            <p:cNvSpPr>
              <a:spLocks noChangeArrowheads="1"/>
            </p:cNvSpPr>
            <p:nvPr/>
          </p:nvSpPr>
          <p:spPr bwMode="auto">
            <a:xfrm>
              <a:off x="2544" y="1351"/>
              <a:ext cx="288" cy="24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9900"/>
                  </a:solidFill>
                  <a:miter lim="800000"/>
                  <a:headEnd/>
                  <a:tailEnd/>
                </a14:hiddenLine>
              </a:ext>
            </a:extLst>
          </p:spPr>
          <p:txBody>
            <a:bodyPr wrap="none" anchor="ctr"/>
            <a:lstStyle/>
            <a:p>
              <a:endParaRPr lang="zh-CN" altLang="en-US"/>
            </a:p>
          </p:txBody>
        </p:sp>
        <p:sp>
          <p:nvSpPr>
            <p:cNvPr id="303117" name="Rectangle 13"/>
            <p:cNvSpPr>
              <a:spLocks noChangeArrowheads="1"/>
            </p:cNvSpPr>
            <p:nvPr/>
          </p:nvSpPr>
          <p:spPr bwMode="auto">
            <a:xfrm>
              <a:off x="3408" y="1351"/>
              <a:ext cx="288" cy="24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9900"/>
                  </a:solidFill>
                  <a:miter lim="800000"/>
                  <a:headEnd/>
                  <a:tailEnd/>
                </a14:hiddenLine>
              </a:ext>
            </a:extLst>
          </p:spPr>
          <p:txBody>
            <a:bodyPr wrap="none" anchor="ctr"/>
            <a:lstStyle/>
            <a:p>
              <a:endParaRPr lang="zh-CN" altLang="en-US"/>
            </a:p>
          </p:txBody>
        </p:sp>
        <p:sp>
          <p:nvSpPr>
            <p:cNvPr id="303118" name="Rectangle 14"/>
            <p:cNvSpPr>
              <a:spLocks noChangeArrowheads="1"/>
            </p:cNvSpPr>
            <p:nvPr/>
          </p:nvSpPr>
          <p:spPr bwMode="auto">
            <a:xfrm>
              <a:off x="2976" y="1351"/>
              <a:ext cx="288" cy="24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9900"/>
                  </a:solidFill>
                  <a:miter lim="800000"/>
                  <a:headEnd/>
                  <a:tailEnd/>
                </a14:hiddenLine>
              </a:ext>
            </a:extLst>
          </p:spPr>
          <p:txBody>
            <a:bodyPr wrap="none" anchor="ctr"/>
            <a:lstStyle/>
            <a:p>
              <a:endParaRPr lang="zh-CN" altLang="en-US"/>
            </a:p>
          </p:txBody>
        </p:sp>
        <p:sp>
          <p:nvSpPr>
            <p:cNvPr id="303119" name="Text Box 15"/>
            <p:cNvSpPr txBox="1">
              <a:spLocks noChangeArrowheads="1"/>
            </p:cNvSpPr>
            <p:nvPr/>
          </p:nvSpPr>
          <p:spPr bwMode="auto">
            <a:xfrm>
              <a:off x="2556" y="130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303120" name="Text Box 16"/>
            <p:cNvSpPr txBox="1">
              <a:spLocks noChangeArrowheads="1"/>
            </p:cNvSpPr>
            <p:nvPr/>
          </p:nvSpPr>
          <p:spPr bwMode="auto">
            <a:xfrm>
              <a:off x="3024" y="130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303121" name="Text Box 17"/>
            <p:cNvSpPr txBox="1">
              <a:spLocks noChangeArrowheads="1"/>
            </p:cNvSpPr>
            <p:nvPr/>
          </p:nvSpPr>
          <p:spPr bwMode="auto">
            <a:xfrm>
              <a:off x="3420" y="131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303122" name="Text Box 18"/>
            <p:cNvSpPr txBox="1">
              <a:spLocks noChangeArrowheads="1"/>
            </p:cNvSpPr>
            <p:nvPr/>
          </p:nvSpPr>
          <p:spPr bwMode="auto">
            <a:xfrm>
              <a:off x="2556" y="54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303123" name="Text Box 19"/>
            <p:cNvSpPr txBox="1">
              <a:spLocks noChangeArrowheads="1"/>
            </p:cNvSpPr>
            <p:nvPr/>
          </p:nvSpPr>
          <p:spPr bwMode="auto">
            <a:xfrm>
              <a:off x="3132" y="53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303124" name="Text Box 20"/>
            <p:cNvSpPr txBox="1">
              <a:spLocks noChangeArrowheads="1"/>
            </p:cNvSpPr>
            <p:nvPr/>
          </p:nvSpPr>
          <p:spPr bwMode="auto">
            <a:xfrm>
              <a:off x="2976" y="101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303125" name="Text Box 21"/>
            <p:cNvSpPr txBox="1">
              <a:spLocks noChangeArrowheads="1"/>
            </p:cNvSpPr>
            <p:nvPr/>
          </p:nvSpPr>
          <p:spPr bwMode="auto">
            <a:xfrm>
              <a:off x="2208" y="101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303126" name="Text Box 22"/>
            <p:cNvSpPr txBox="1">
              <a:spLocks noChangeArrowheads="1"/>
            </p:cNvSpPr>
            <p:nvPr/>
          </p:nvSpPr>
          <p:spPr bwMode="auto">
            <a:xfrm>
              <a:off x="3420" y="101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303127" name="Text Box 23"/>
            <p:cNvSpPr txBox="1">
              <a:spLocks noChangeArrowheads="1"/>
            </p:cNvSpPr>
            <p:nvPr/>
          </p:nvSpPr>
          <p:spPr bwMode="auto">
            <a:xfrm>
              <a:off x="2688" y="101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303128" name="Text Box 24"/>
            <p:cNvSpPr txBox="1">
              <a:spLocks noChangeArrowheads="1"/>
            </p:cNvSpPr>
            <p:nvPr/>
          </p:nvSpPr>
          <p:spPr bwMode="auto">
            <a:xfrm>
              <a:off x="2160" y="154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effectLst>
                    <a:outerShdw blurRad="38100" dist="38100" dir="2700000" algn="tl">
                      <a:srgbClr val="C0C0C0"/>
                    </a:outerShdw>
                  </a:effectLst>
                  <a:latin typeface="Times New Roman" pitchFamily="18" charset="0"/>
                </a:rPr>
                <a:t>A</a:t>
              </a:r>
              <a:endParaRPr kumimoji="1" lang="en-US" altLang="zh-CN" sz="2400">
                <a:latin typeface="Times New Roman" pitchFamily="18" charset="0"/>
              </a:endParaRPr>
            </a:p>
          </p:txBody>
        </p:sp>
        <p:sp>
          <p:nvSpPr>
            <p:cNvPr id="303129" name="Text Box 25"/>
            <p:cNvSpPr txBox="1">
              <a:spLocks noChangeArrowheads="1"/>
            </p:cNvSpPr>
            <p:nvPr/>
          </p:nvSpPr>
          <p:spPr bwMode="auto">
            <a:xfrm>
              <a:off x="2544" y="154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effectLst>
                    <a:outerShdw blurRad="38100" dist="38100" dir="2700000" algn="tl">
                      <a:srgbClr val="C0C0C0"/>
                    </a:outerShdw>
                  </a:effectLst>
                  <a:latin typeface="Times New Roman" pitchFamily="18" charset="0"/>
                </a:rPr>
                <a:t>C</a:t>
              </a:r>
              <a:endParaRPr kumimoji="1" lang="en-US" altLang="zh-CN" sz="2400">
                <a:latin typeface="Times New Roman" pitchFamily="18" charset="0"/>
              </a:endParaRPr>
            </a:p>
          </p:txBody>
        </p:sp>
        <p:sp>
          <p:nvSpPr>
            <p:cNvPr id="303130" name="Text Box 26"/>
            <p:cNvSpPr txBox="1">
              <a:spLocks noChangeArrowheads="1"/>
            </p:cNvSpPr>
            <p:nvPr/>
          </p:nvSpPr>
          <p:spPr bwMode="auto">
            <a:xfrm>
              <a:off x="2992" y="1554"/>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effectLst>
                    <a:outerShdw blurRad="38100" dist="38100" dir="2700000" algn="tl">
                      <a:srgbClr val="C0C0C0"/>
                    </a:outerShdw>
                  </a:effectLst>
                  <a:latin typeface="Times New Roman" pitchFamily="18" charset="0"/>
                </a:rPr>
                <a:t>T</a:t>
              </a:r>
              <a:endParaRPr kumimoji="1" lang="en-US" altLang="zh-CN" sz="2400">
                <a:latin typeface="Times New Roman" pitchFamily="18" charset="0"/>
              </a:endParaRPr>
            </a:p>
          </p:txBody>
        </p:sp>
        <p:sp>
          <p:nvSpPr>
            <p:cNvPr id="303131" name="Text Box 27"/>
            <p:cNvSpPr txBox="1">
              <a:spLocks noChangeArrowheads="1"/>
            </p:cNvSpPr>
            <p:nvPr/>
          </p:nvSpPr>
          <p:spPr bwMode="auto">
            <a:xfrm>
              <a:off x="3408" y="1545"/>
              <a:ext cx="2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effectLst>
                    <a:outerShdw blurRad="38100" dist="38100" dir="2700000" algn="tl">
                      <a:srgbClr val="C0C0C0"/>
                    </a:outerShdw>
                  </a:effectLst>
                  <a:latin typeface="Times New Roman" pitchFamily="18" charset="0"/>
                </a:rPr>
                <a:t>S</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2"/>
          <p:cNvSpPr>
            <a:spLocks noGrp="1"/>
          </p:cNvSpPr>
          <p:nvPr>
            <p:ph type="sldNum" sz="quarter" idx="12"/>
          </p:nvPr>
        </p:nvSpPr>
        <p:spPr/>
        <p:txBody>
          <a:bodyPr/>
          <a:lstStyle/>
          <a:p>
            <a:fld id="{2A05B2D2-0F71-4EF5-B409-E94367DD3779}" type="slidenum">
              <a:rPr lang="en-US" altLang="zh-CN"/>
              <a:pPr/>
              <a:t>166</a:t>
            </a:fld>
            <a:endParaRPr lang="en-US" altLang="zh-CN"/>
          </a:p>
        </p:txBody>
      </p:sp>
      <p:sp>
        <p:nvSpPr>
          <p:cNvPr id="304130" name="Rectangle 2"/>
          <p:cNvSpPr>
            <a:spLocks noChangeArrowheads="1"/>
          </p:cNvSpPr>
          <p:nvPr/>
        </p:nvSpPr>
        <p:spPr bwMode="auto">
          <a:xfrm>
            <a:off x="576263" y="676275"/>
            <a:ext cx="800100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15000"/>
              </a:spcBef>
            </a:pPr>
            <a:r>
              <a:rPr kumimoji="1" lang="en-US" altLang="zh-CN" sz="3200" b="1">
                <a:effectLst>
                  <a:outerShdw blurRad="38100" dist="38100" dir="2700000" algn="tl">
                    <a:srgbClr val="C0C0C0"/>
                  </a:outerShdw>
                </a:effectLst>
                <a:latin typeface="Times New Roman" pitchFamily="18" charset="0"/>
                <a:ea typeface="仿宋_GB2312" pitchFamily="49" charset="-122"/>
              </a:rPr>
              <a:t>         </a:t>
            </a:r>
            <a:r>
              <a:rPr kumimoji="1" lang="en-US" altLang="zh-CN" sz="3200" b="1">
                <a:solidFill>
                  <a:schemeClr val="tx2"/>
                </a:solidFill>
                <a:latin typeface="Times New Roman" pitchFamily="18" charset="0"/>
                <a:ea typeface="仿宋_GB2312" pitchFamily="49" charset="-122"/>
              </a:rPr>
              <a:t>A</a:t>
            </a:r>
            <a:r>
              <a:rPr kumimoji="1" lang="en-GB" altLang="zh-CN" sz="3200" b="1">
                <a:solidFill>
                  <a:schemeClr val="tx2"/>
                </a:solidFill>
                <a:latin typeface="Times New Roman" pitchFamily="18" charset="0"/>
                <a:ea typeface="仿宋_GB2312" pitchFamily="49" charset="-122"/>
              </a:rPr>
              <a:t> : 0    T : 10     C : 110    S : 111</a:t>
            </a:r>
          </a:p>
          <a:p>
            <a:pPr marL="342900" indent="-342900">
              <a:spcBef>
                <a:spcPct val="15000"/>
              </a:spcBef>
              <a:buClr>
                <a:srgbClr val="800080"/>
              </a:buClr>
              <a:buSzPct val="50000"/>
              <a:buFont typeface="Wingdings" pitchFamily="2" charset="2"/>
              <a:buChar char="n"/>
            </a:pPr>
            <a:r>
              <a:rPr kumimoji="1" lang="zh-CN" altLang="en-GB" sz="3000" b="1">
                <a:solidFill>
                  <a:srgbClr val="000099"/>
                </a:solidFill>
                <a:latin typeface="Times New Roman" pitchFamily="18" charset="0"/>
                <a:ea typeface="仿宋_GB2312" pitchFamily="49" charset="-122"/>
              </a:rPr>
              <a:t>它的总</a:t>
            </a:r>
            <a:r>
              <a:rPr kumimoji="1" lang="zh-CN" altLang="en-GB" sz="3000" b="1">
                <a:solidFill>
                  <a:srgbClr val="000099"/>
                </a:solidFill>
                <a:latin typeface="Times New Roman" pitchFamily="18" charset="0"/>
                <a:ea typeface="仿宋_GB2312" pitchFamily="49" charset="-122"/>
                <a:sym typeface="Symbol" pitchFamily="18" charset="2"/>
              </a:rPr>
              <a:t>编码长度</a:t>
            </a:r>
            <a:r>
              <a:rPr kumimoji="1" lang="zh-CN" altLang="en-GB" sz="3000" b="1">
                <a:latin typeface="Times New Roman" pitchFamily="18" charset="0"/>
                <a:ea typeface="仿宋_GB2312" pitchFamily="49" charset="-122"/>
                <a:sym typeface="Symbol" pitchFamily="18" charset="2"/>
              </a:rPr>
              <a:t>：</a:t>
            </a:r>
            <a:r>
              <a:rPr kumimoji="1" lang="zh-CN" altLang="en-GB" sz="3000" b="1">
                <a:solidFill>
                  <a:schemeClr val="tx2"/>
                </a:solidFill>
                <a:latin typeface="Times New Roman" pitchFamily="18" charset="0"/>
                <a:ea typeface="仿宋_GB2312" pitchFamily="49" charset="-122"/>
                <a:sym typeface="Symbol" pitchFamily="18" charset="2"/>
              </a:rPr>
              <a:t>7*1+5*2+</a:t>
            </a:r>
            <a:r>
              <a:rPr kumimoji="1" lang="en-US" altLang="zh-CN" sz="3000" b="1">
                <a:solidFill>
                  <a:schemeClr val="tx2"/>
                </a:solidFill>
                <a:latin typeface="Times New Roman" pitchFamily="18" charset="0"/>
                <a:ea typeface="仿宋_GB2312" pitchFamily="49" charset="-122"/>
                <a:sym typeface="Symbol" pitchFamily="18" charset="2"/>
              </a:rPr>
              <a:t>( 2+4 )*3 = 35</a:t>
            </a:r>
            <a:r>
              <a:rPr kumimoji="1" lang="zh-CN" altLang="en-US" sz="3000" b="1">
                <a:solidFill>
                  <a:schemeClr val="accent2"/>
                </a:solidFill>
                <a:latin typeface="Times New Roman" pitchFamily="18" charset="0"/>
                <a:ea typeface="仿宋_GB2312" pitchFamily="49" charset="-122"/>
                <a:sym typeface="Symbol" pitchFamily="18" charset="2"/>
              </a:rPr>
              <a:t>。</a:t>
            </a:r>
            <a:r>
              <a:rPr kumimoji="1" lang="zh-CN" altLang="en-US" sz="3000" b="1">
                <a:solidFill>
                  <a:srgbClr val="000099"/>
                </a:solidFill>
                <a:latin typeface="Times New Roman" pitchFamily="18" charset="0"/>
                <a:ea typeface="仿宋_GB2312" pitchFamily="49" charset="-122"/>
                <a:sym typeface="Symbol" pitchFamily="18" charset="2"/>
              </a:rPr>
              <a:t>比等长编码的情形要短</a:t>
            </a:r>
            <a:r>
              <a:rPr kumimoji="1" lang="zh-CN" altLang="en-US" sz="3000" b="1">
                <a:solidFill>
                  <a:schemeClr val="accent2"/>
                </a:solidFill>
                <a:latin typeface="Times New Roman" pitchFamily="18" charset="0"/>
                <a:ea typeface="仿宋_GB2312" pitchFamily="49" charset="-122"/>
                <a:sym typeface="Symbol" pitchFamily="18" charset="2"/>
              </a:rPr>
              <a:t>。</a:t>
            </a:r>
          </a:p>
          <a:p>
            <a:pPr marL="342900" indent="-342900">
              <a:spcBef>
                <a:spcPct val="15000"/>
              </a:spcBef>
              <a:buClr>
                <a:srgbClr val="800080"/>
              </a:buClr>
              <a:buSzPct val="50000"/>
              <a:buFont typeface="Wingdings" pitchFamily="2" charset="2"/>
              <a:buChar char="n"/>
            </a:pPr>
            <a:r>
              <a:rPr kumimoji="1" lang="zh-CN" altLang="en-US" sz="3000" b="1">
                <a:solidFill>
                  <a:srgbClr val="000099"/>
                </a:solidFill>
                <a:latin typeface="Times New Roman" pitchFamily="18" charset="0"/>
                <a:ea typeface="仿宋_GB2312" pitchFamily="49" charset="-122"/>
                <a:sym typeface="Symbol" pitchFamily="18" charset="2"/>
              </a:rPr>
              <a:t>总编码长度正好等于</a:t>
            </a:r>
            <a:r>
              <a:rPr kumimoji="1" lang="en-US" altLang="zh-CN" sz="3000" b="1">
                <a:solidFill>
                  <a:srgbClr val="000099"/>
                </a:solidFill>
                <a:latin typeface="Times New Roman" pitchFamily="18" charset="0"/>
                <a:ea typeface="仿宋_GB2312" pitchFamily="49" charset="-122"/>
                <a:sym typeface="Symbol" pitchFamily="18" charset="2"/>
              </a:rPr>
              <a:t>Huffman</a:t>
            </a:r>
            <a:r>
              <a:rPr kumimoji="1" lang="zh-CN" altLang="en-US" sz="3000" b="1">
                <a:solidFill>
                  <a:srgbClr val="000099"/>
                </a:solidFill>
                <a:latin typeface="Times New Roman" pitchFamily="18" charset="0"/>
                <a:ea typeface="仿宋_GB2312" pitchFamily="49" charset="-122"/>
                <a:sym typeface="Symbol" pitchFamily="18" charset="2"/>
              </a:rPr>
              <a:t>树的带权路径长度</a:t>
            </a:r>
            <a:r>
              <a:rPr kumimoji="1" lang="en-US" altLang="zh-CN" sz="3000" b="1">
                <a:solidFill>
                  <a:srgbClr val="000099"/>
                </a:solidFill>
                <a:latin typeface="Times New Roman" pitchFamily="18" charset="0"/>
                <a:ea typeface="仿宋_GB2312" pitchFamily="49" charset="-122"/>
                <a:sym typeface="Symbol" pitchFamily="18" charset="2"/>
              </a:rPr>
              <a:t>WPL</a:t>
            </a:r>
            <a:r>
              <a:rPr kumimoji="1" lang="zh-CN" altLang="en-US" sz="3000" b="1">
                <a:solidFill>
                  <a:srgbClr val="000099"/>
                </a:solidFill>
                <a:latin typeface="Times New Roman" pitchFamily="18" charset="0"/>
                <a:ea typeface="仿宋_GB2312" pitchFamily="49" charset="-122"/>
                <a:sym typeface="Symbol" pitchFamily="18" charset="2"/>
              </a:rPr>
              <a:t>。</a:t>
            </a:r>
          </a:p>
          <a:p>
            <a:pPr marL="342900" indent="-342900">
              <a:spcBef>
                <a:spcPct val="15000"/>
              </a:spcBef>
              <a:buClr>
                <a:srgbClr val="800080"/>
              </a:buClr>
              <a:buSzPct val="50000"/>
              <a:buFont typeface="Wingdings" pitchFamily="2" charset="2"/>
              <a:buChar char="n"/>
            </a:pPr>
            <a:r>
              <a:rPr kumimoji="1" lang="en-US" altLang="zh-CN" sz="3000" b="1">
                <a:solidFill>
                  <a:srgbClr val="000099"/>
                </a:solidFill>
                <a:latin typeface="Times New Roman" pitchFamily="18" charset="0"/>
                <a:ea typeface="仿宋_GB2312" pitchFamily="49" charset="-122"/>
                <a:sym typeface="Symbol" pitchFamily="18" charset="2"/>
              </a:rPr>
              <a:t>Huffman</a:t>
            </a:r>
            <a:r>
              <a:rPr kumimoji="1" lang="zh-CN" altLang="en-US" sz="3000" b="1">
                <a:solidFill>
                  <a:srgbClr val="000099"/>
                </a:solidFill>
                <a:latin typeface="Times New Roman" pitchFamily="18" charset="0"/>
                <a:ea typeface="仿宋_GB2312" pitchFamily="49" charset="-122"/>
                <a:sym typeface="Symbol" pitchFamily="18" charset="2"/>
              </a:rPr>
              <a:t>编码是一种</a:t>
            </a:r>
          </a:p>
          <a:p>
            <a:pPr marL="342900" indent="-342900">
              <a:spcBef>
                <a:spcPct val="15000"/>
              </a:spcBef>
              <a:buClr>
                <a:srgbClr val="800080"/>
              </a:buClr>
              <a:buSzPct val="50000"/>
              <a:buFont typeface="Wingdings" pitchFamily="2" charset="2"/>
              <a:buNone/>
            </a:pPr>
            <a:r>
              <a:rPr kumimoji="1" lang="zh-CN" altLang="en-GB" sz="3000" b="1">
                <a:solidFill>
                  <a:srgbClr val="000099"/>
                </a:solidFill>
                <a:latin typeface="Times New Roman" pitchFamily="18" charset="0"/>
                <a:ea typeface="仿宋_GB2312" pitchFamily="49" charset="-122"/>
              </a:rPr>
              <a:t>	前缀编码，即任一个</a:t>
            </a:r>
          </a:p>
          <a:p>
            <a:pPr marL="342900" indent="-342900">
              <a:spcBef>
                <a:spcPct val="15000"/>
              </a:spcBef>
              <a:buClr>
                <a:srgbClr val="800080"/>
              </a:buClr>
              <a:buSzPct val="50000"/>
              <a:buFont typeface="Wingdings" pitchFamily="2" charset="2"/>
              <a:buNone/>
            </a:pPr>
            <a:r>
              <a:rPr kumimoji="1" lang="zh-CN" altLang="en-GB" sz="3000" b="1">
                <a:solidFill>
                  <a:srgbClr val="000099"/>
                </a:solidFill>
                <a:latin typeface="Times New Roman" pitchFamily="18" charset="0"/>
                <a:ea typeface="仿宋_GB2312" pitchFamily="49" charset="-122"/>
              </a:rPr>
              <a:t>	二进制编码不是其他</a:t>
            </a:r>
          </a:p>
          <a:p>
            <a:pPr marL="342900" indent="-342900">
              <a:spcBef>
                <a:spcPct val="15000"/>
              </a:spcBef>
              <a:buClr>
                <a:srgbClr val="800080"/>
              </a:buClr>
              <a:buSzPct val="50000"/>
              <a:buFont typeface="Wingdings" pitchFamily="2" charset="2"/>
              <a:buNone/>
            </a:pPr>
            <a:r>
              <a:rPr kumimoji="1" lang="zh-CN" altLang="en-GB" sz="3000" b="1">
                <a:solidFill>
                  <a:srgbClr val="000099"/>
                </a:solidFill>
                <a:latin typeface="Times New Roman" pitchFamily="18" charset="0"/>
                <a:ea typeface="仿宋_GB2312" pitchFamily="49" charset="-122"/>
              </a:rPr>
              <a:t>	二进制编码的前缀</a:t>
            </a:r>
            <a:r>
              <a:rPr kumimoji="1" lang="zh-CN" altLang="en-US" sz="3000" b="1">
                <a:solidFill>
                  <a:srgbClr val="000099"/>
                </a:solidFill>
                <a:latin typeface="Times New Roman" pitchFamily="18" charset="0"/>
                <a:ea typeface="仿宋_GB2312" pitchFamily="49" charset="-122"/>
              </a:rPr>
              <a:t>。</a:t>
            </a:r>
          </a:p>
          <a:p>
            <a:pPr marL="342900" indent="-342900">
              <a:spcBef>
                <a:spcPct val="15000"/>
              </a:spcBef>
              <a:buClr>
                <a:srgbClr val="800080"/>
              </a:buClr>
              <a:buSzPct val="50000"/>
              <a:buFont typeface="Wingdings" pitchFamily="2" charset="2"/>
              <a:buNone/>
            </a:pPr>
            <a:r>
              <a:rPr kumimoji="1" lang="zh-CN" altLang="en-US" sz="3000" b="1">
                <a:solidFill>
                  <a:srgbClr val="000099"/>
                </a:solidFill>
                <a:latin typeface="Times New Roman" pitchFamily="18" charset="0"/>
                <a:ea typeface="仿宋_GB2312" pitchFamily="49" charset="-122"/>
              </a:rPr>
              <a:t>	解码时不会混淆。</a:t>
            </a:r>
          </a:p>
        </p:txBody>
      </p:sp>
      <p:grpSp>
        <p:nvGrpSpPr>
          <p:cNvPr id="304131" name="Group 3"/>
          <p:cNvGrpSpPr>
            <a:grpSpLocks/>
          </p:cNvGrpSpPr>
          <p:nvPr/>
        </p:nvGrpSpPr>
        <p:grpSpPr bwMode="auto">
          <a:xfrm>
            <a:off x="5148263" y="2971800"/>
            <a:ext cx="3048000" cy="3200400"/>
            <a:chOff x="3456" y="1872"/>
            <a:chExt cx="1920" cy="2016"/>
          </a:xfrm>
        </p:grpSpPr>
        <p:sp>
          <p:nvSpPr>
            <p:cNvPr id="304132" name="Text Box 4"/>
            <p:cNvSpPr txBox="1">
              <a:spLocks noChangeArrowheads="1"/>
            </p:cNvSpPr>
            <p:nvPr/>
          </p:nvSpPr>
          <p:spPr bwMode="auto">
            <a:xfrm>
              <a:off x="3456" y="3523"/>
              <a:ext cx="19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008000"/>
                  </a:solidFill>
                  <a:latin typeface="Times New Roman" pitchFamily="18" charset="0"/>
                  <a:ea typeface="隶书" pitchFamily="49" charset="-122"/>
                </a:rPr>
                <a:t>Huffman</a:t>
              </a:r>
              <a:r>
                <a:rPr kumimoji="1" lang="zh-CN" altLang="en-US" sz="3200" b="1">
                  <a:solidFill>
                    <a:srgbClr val="008000"/>
                  </a:solidFill>
                  <a:latin typeface="Times New Roman" pitchFamily="18" charset="0"/>
                  <a:ea typeface="隶书" pitchFamily="49" charset="-122"/>
                </a:rPr>
                <a:t>编码树</a:t>
              </a:r>
              <a:endParaRPr kumimoji="1" lang="zh-CN" altLang="en-US" sz="2000">
                <a:latin typeface="Times New Roman" pitchFamily="18" charset="0"/>
                <a:ea typeface="仿宋_GB2312" pitchFamily="49" charset="-122"/>
              </a:endParaRPr>
            </a:p>
          </p:txBody>
        </p:sp>
        <p:sp>
          <p:nvSpPr>
            <p:cNvPr id="304133" name="Line 5"/>
            <p:cNvSpPr>
              <a:spLocks noChangeShapeType="1"/>
            </p:cNvSpPr>
            <p:nvPr/>
          </p:nvSpPr>
          <p:spPr bwMode="auto">
            <a:xfrm flipH="1">
              <a:off x="3840" y="2121"/>
              <a:ext cx="240"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34" name="Line 6"/>
            <p:cNvSpPr>
              <a:spLocks noChangeShapeType="1"/>
            </p:cNvSpPr>
            <p:nvPr/>
          </p:nvSpPr>
          <p:spPr bwMode="auto">
            <a:xfrm flipH="1">
              <a:off x="4176" y="2505"/>
              <a:ext cx="240"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35" name="Line 7"/>
            <p:cNvSpPr>
              <a:spLocks noChangeShapeType="1"/>
            </p:cNvSpPr>
            <p:nvPr/>
          </p:nvSpPr>
          <p:spPr bwMode="auto">
            <a:xfrm flipH="1">
              <a:off x="4464" y="2889"/>
              <a:ext cx="240"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36" name="Line 8"/>
            <p:cNvSpPr>
              <a:spLocks noChangeShapeType="1"/>
            </p:cNvSpPr>
            <p:nvPr/>
          </p:nvSpPr>
          <p:spPr bwMode="auto">
            <a:xfrm>
              <a:off x="4176" y="2025"/>
              <a:ext cx="816" cy="115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37" name="Oval 9"/>
            <p:cNvSpPr>
              <a:spLocks noChangeArrowheads="1"/>
            </p:cNvSpPr>
            <p:nvPr/>
          </p:nvSpPr>
          <p:spPr bwMode="auto">
            <a:xfrm>
              <a:off x="3984" y="1872"/>
              <a:ext cx="288" cy="297"/>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endParaRPr lang="zh-CN" altLang="en-US"/>
            </a:p>
          </p:txBody>
        </p:sp>
        <p:sp>
          <p:nvSpPr>
            <p:cNvPr id="304138" name="Oval 10"/>
            <p:cNvSpPr>
              <a:spLocks noChangeArrowheads="1"/>
            </p:cNvSpPr>
            <p:nvPr/>
          </p:nvSpPr>
          <p:spPr bwMode="auto">
            <a:xfrm>
              <a:off x="4608" y="2745"/>
              <a:ext cx="288" cy="279"/>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endParaRPr lang="zh-CN" altLang="en-US"/>
            </a:p>
          </p:txBody>
        </p:sp>
        <p:sp>
          <p:nvSpPr>
            <p:cNvPr id="304139" name="Oval 11"/>
            <p:cNvSpPr>
              <a:spLocks noChangeArrowheads="1"/>
            </p:cNvSpPr>
            <p:nvPr/>
          </p:nvSpPr>
          <p:spPr bwMode="auto">
            <a:xfrm>
              <a:off x="4320" y="2313"/>
              <a:ext cx="288" cy="279"/>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endParaRPr lang="zh-CN" altLang="en-US"/>
            </a:p>
          </p:txBody>
        </p:sp>
        <p:sp>
          <p:nvSpPr>
            <p:cNvPr id="304140" name="Text Box 12"/>
            <p:cNvSpPr txBox="1">
              <a:spLocks noChangeArrowheads="1"/>
            </p:cNvSpPr>
            <p:nvPr/>
          </p:nvSpPr>
          <p:spPr bwMode="auto">
            <a:xfrm>
              <a:off x="3744" y="197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304141" name="Text Box 13"/>
            <p:cNvSpPr txBox="1">
              <a:spLocks noChangeArrowheads="1"/>
            </p:cNvSpPr>
            <p:nvPr/>
          </p:nvSpPr>
          <p:spPr bwMode="auto">
            <a:xfrm>
              <a:off x="4092" y="240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304142" name="Text Box 14"/>
            <p:cNvSpPr txBox="1">
              <a:spLocks noChangeArrowheads="1"/>
            </p:cNvSpPr>
            <p:nvPr/>
          </p:nvSpPr>
          <p:spPr bwMode="auto">
            <a:xfrm>
              <a:off x="4380" y="278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304143" name="Text Box 15"/>
            <p:cNvSpPr txBox="1">
              <a:spLocks noChangeArrowheads="1"/>
            </p:cNvSpPr>
            <p:nvPr/>
          </p:nvSpPr>
          <p:spPr bwMode="auto">
            <a:xfrm>
              <a:off x="4320" y="196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304144" name="Text Box 16"/>
            <p:cNvSpPr txBox="1">
              <a:spLocks noChangeArrowheads="1"/>
            </p:cNvSpPr>
            <p:nvPr/>
          </p:nvSpPr>
          <p:spPr bwMode="auto">
            <a:xfrm>
              <a:off x="4620" y="240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304145" name="Text Box 17"/>
            <p:cNvSpPr txBox="1">
              <a:spLocks noChangeArrowheads="1"/>
            </p:cNvSpPr>
            <p:nvPr/>
          </p:nvSpPr>
          <p:spPr bwMode="auto">
            <a:xfrm>
              <a:off x="4848" y="278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304146" name="Rectangle 18"/>
            <p:cNvSpPr>
              <a:spLocks noChangeArrowheads="1"/>
            </p:cNvSpPr>
            <p:nvPr/>
          </p:nvSpPr>
          <p:spPr bwMode="auto">
            <a:xfrm>
              <a:off x="3696" y="2313"/>
              <a:ext cx="288" cy="288"/>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4147" name="Rectangle 19"/>
            <p:cNvSpPr>
              <a:spLocks noChangeArrowheads="1"/>
            </p:cNvSpPr>
            <p:nvPr/>
          </p:nvSpPr>
          <p:spPr bwMode="auto">
            <a:xfrm>
              <a:off x="3984" y="2745"/>
              <a:ext cx="288" cy="288"/>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4148" name="Rectangle 20"/>
            <p:cNvSpPr>
              <a:spLocks noChangeArrowheads="1"/>
            </p:cNvSpPr>
            <p:nvPr/>
          </p:nvSpPr>
          <p:spPr bwMode="auto">
            <a:xfrm>
              <a:off x="4272" y="3177"/>
              <a:ext cx="288" cy="288"/>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4149" name="Rectangle 21"/>
            <p:cNvSpPr>
              <a:spLocks noChangeArrowheads="1"/>
            </p:cNvSpPr>
            <p:nvPr/>
          </p:nvSpPr>
          <p:spPr bwMode="auto">
            <a:xfrm>
              <a:off x="4896" y="3177"/>
              <a:ext cx="288" cy="288"/>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4150" name="Text Box 22"/>
            <p:cNvSpPr txBox="1">
              <a:spLocks noChangeArrowheads="1"/>
            </p:cNvSpPr>
            <p:nvPr/>
          </p:nvSpPr>
          <p:spPr bwMode="auto">
            <a:xfrm>
              <a:off x="4320" y="313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800">
                <a:latin typeface="Times New Roman" pitchFamily="18" charset="0"/>
              </a:endParaRPr>
            </a:p>
          </p:txBody>
        </p:sp>
        <p:sp>
          <p:nvSpPr>
            <p:cNvPr id="304151" name="Text Box 23"/>
            <p:cNvSpPr txBox="1">
              <a:spLocks noChangeArrowheads="1"/>
            </p:cNvSpPr>
            <p:nvPr/>
          </p:nvSpPr>
          <p:spPr bwMode="auto">
            <a:xfrm>
              <a:off x="4908" y="313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800">
                <a:latin typeface="Times New Roman" pitchFamily="18" charset="0"/>
              </a:endParaRPr>
            </a:p>
          </p:txBody>
        </p:sp>
        <p:sp>
          <p:nvSpPr>
            <p:cNvPr id="304152" name="Text Box 24"/>
            <p:cNvSpPr txBox="1">
              <a:spLocks noChangeArrowheads="1"/>
            </p:cNvSpPr>
            <p:nvPr/>
          </p:nvSpPr>
          <p:spPr bwMode="auto">
            <a:xfrm>
              <a:off x="4044" y="270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800">
                <a:latin typeface="Times New Roman" pitchFamily="18" charset="0"/>
              </a:endParaRPr>
            </a:p>
          </p:txBody>
        </p:sp>
        <p:sp>
          <p:nvSpPr>
            <p:cNvPr id="304153" name="Text Box 25"/>
            <p:cNvSpPr txBox="1">
              <a:spLocks noChangeArrowheads="1"/>
            </p:cNvSpPr>
            <p:nvPr/>
          </p:nvSpPr>
          <p:spPr bwMode="auto">
            <a:xfrm>
              <a:off x="3744" y="227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800">
                <a:latin typeface="Times New Roman" pitchFamily="18" charset="0"/>
              </a:endParaRPr>
            </a:p>
          </p:txBody>
        </p:sp>
      </p:grpSp>
      <p:sp>
        <p:nvSpPr>
          <p:cNvPr id="304154" name="AutoShape 26">
            <a:hlinkClick r:id="rId2" action="ppaction://hlinkpres?slideindex=1&amp;slidetitle=第六章  集合与字典 " highlightClick="1"/>
          </p:cNvPr>
          <p:cNvSpPr>
            <a:spLocks noChangeArrowheads="1"/>
          </p:cNvSpPr>
          <p:nvPr/>
        </p:nvSpPr>
        <p:spPr bwMode="auto">
          <a:xfrm>
            <a:off x="576263" y="6200775"/>
            <a:ext cx="574675" cy="368300"/>
          </a:xfrm>
          <a:prstGeom prst="actionButtonEnd">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2"/>
          <p:cNvSpPr>
            <a:spLocks noGrp="1"/>
          </p:cNvSpPr>
          <p:nvPr>
            <p:ph type="sldNum" sz="quarter" idx="12"/>
          </p:nvPr>
        </p:nvSpPr>
        <p:spPr/>
        <p:txBody>
          <a:bodyPr/>
          <a:lstStyle/>
          <a:p>
            <a:fld id="{FF486126-DD17-41FF-A871-AFCB169E4BF5}" type="slidenum">
              <a:rPr lang="en-US" altLang="zh-CN"/>
              <a:pPr/>
              <a:t>17</a:t>
            </a:fld>
            <a:endParaRPr lang="en-US" altLang="zh-CN"/>
          </a:p>
        </p:txBody>
      </p:sp>
      <p:sp>
        <p:nvSpPr>
          <p:cNvPr id="130050" name="Line 2"/>
          <p:cNvSpPr>
            <a:spLocks noChangeShapeType="1"/>
          </p:cNvSpPr>
          <p:nvPr/>
        </p:nvSpPr>
        <p:spPr bwMode="auto">
          <a:xfrm flipH="1">
            <a:off x="1447800" y="2590800"/>
            <a:ext cx="3048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1" name="Oval 3"/>
          <p:cNvSpPr>
            <a:spLocks noChangeArrowheads="1"/>
          </p:cNvSpPr>
          <p:nvPr/>
        </p:nvSpPr>
        <p:spPr bwMode="auto">
          <a:xfrm>
            <a:off x="1219200" y="2971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2" name="Line 4"/>
          <p:cNvSpPr>
            <a:spLocks noChangeShapeType="1"/>
          </p:cNvSpPr>
          <p:nvPr/>
        </p:nvSpPr>
        <p:spPr bwMode="auto">
          <a:xfrm>
            <a:off x="6172200" y="3200400"/>
            <a:ext cx="3810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3" name="Line 5"/>
          <p:cNvSpPr>
            <a:spLocks noChangeShapeType="1"/>
          </p:cNvSpPr>
          <p:nvPr/>
        </p:nvSpPr>
        <p:spPr bwMode="auto">
          <a:xfrm>
            <a:off x="7696200" y="2667000"/>
            <a:ext cx="304800" cy="3810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4" name="Line 6"/>
          <p:cNvSpPr>
            <a:spLocks noChangeShapeType="1"/>
          </p:cNvSpPr>
          <p:nvPr/>
        </p:nvSpPr>
        <p:spPr bwMode="auto">
          <a:xfrm flipH="1">
            <a:off x="7239000" y="25908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5" name="Line 7"/>
          <p:cNvSpPr>
            <a:spLocks noChangeShapeType="1"/>
          </p:cNvSpPr>
          <p:nvPr/>
        </p:nvSpPr>
        <p:spPr bwMode="auto">
          <a:xfrm>
            <a:off x="5867400" y="2590800"/>
            <a:ext cx="3048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6" name="Line 8"/>
          <p:cNvSpPr>
            <a:spLocks noChangeShapeType="1"/>
          </p:cNvSpPr>
          <p:nvPr/>
        </p:nvSpPr>
        <p:spPr bwMode="auto">
          <a:xfrm flipH="1">
            <a:off x="5334000" y="26670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7" name="Line 9"/>
          <p:cNvSpPr>
            <a:spLocks noChangeShapeType="1"/>
          </p:cNvSpPr>
          <p:nvPr/>
        </p:nvSpPr>
        <p:spPr bwMode="auto">
          <a:xfrm>
            <a:off x="6858000" y="20574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8" name="Line 10"/>
          <p:cNvSpPr>
            <a:spLocks noChangeShapeType="1"/>
          </p:cNvSpPr>
          <p:nvPr/>
        </p:nvSpPr>
        <p:spPr bwMode="auto">
          <a:xfrm flipH="1">
            <a:off x="5867400" y="20574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9" name="Oval 11"/>
          <p:cNvSpPr>
            <a:spLocks noChangeArrowheads="1"/>
          </p:cNvSpPr>
          <p:nvPr/>
        </p:nvSpPr>
        <p:spPr bwMode="auto">
          <a:xfrm>
            <a:off x="6553200" y="1828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0" name="Line 12"/>
          <p:cNvSpPr>
            <a:spLocks noChangeShapeType="1"/>
          </p:cNvSpPr>
          <p:nvPr/>
        </p:nvSpPr>
        <p:spPr bwMode="auto">
          <a:xfrm>
            <a:off x="2819400" y="20574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1" name="Line 13"/>
          <p:cNvSpPr>
            <a:spLocks noChangeShapeType="1"/>
          </p:cNvSpPr>
          <p:nvPr/>
        </p:nvSpPr>
        <p:spPr bwMode="auto">
          <a:xfrm flipH="1">
            <a:off x="1828800" y="20574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2" name="Line 14"/>
          <p:cNvSpPr>
            <a:spLocks noChangeShapeType="1"/>
          </p:cNvSpPr>
          <p:nvPr/>
        </p:nvSpPr>
        <p:spPr bwMode="auto">
          <a:xfrm>
            <a:off x="3657600" y="2667000"/>
            <a:ext cx="304800" cy="3810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3" name="Line 15"/>
          <p:cNvSpPr>
            <a:spLocks noChangeShapeType="1"/>
          </p:cNvSpPr>
          <p:nvPr/>
        </p:nvSpPr>
        <p:spPr bwMode="auto">
          <a:xfrm flipH="1">
            <a:off x="3200400" y="25908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4" name="Line 16"/>
          <p:cNvSpPr>
            <a:spLocks noChangeShapeType="1"/>
          </p:cNvSpPr>
          <p:nvPr/>
        </p:nvSpPr>
        <p:spPr bwMode="auto">
          <a:xfrm>
            <a:off x="1828800" y="2590800"/>
            <a:ext cx="3048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5" name="Line 17"/>
          <p:cNvSpPr>
            <a:spLocks noChangeShapeType="1"/>
          </p:cNvSpPr>
          <p:nvPr/>
        </p:nvSpPr>
        <p:spPr bwMode="auto">
          <a:xfrm>
            <a:off x="7239000" y="3276600"/>
            <a:ext cx="3810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6" name="Line 18"/>
          <p:cNvSpPr>
            <a:spLocks noChangeShapeType="1"/>
          </p:cNvSpPr>
          <p:nvPr/>
        </p:nvSpPr>
        <p:spPr bwMode="auto">
          <a:xfrm flipH="1">
            <a:off x="5029200" y="3200400"/>
            <a:ext cx="3048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7" name="Line 19"/>
          <p:cNvSpPr>
            <a:spLocks noChangeShapeType="1"/>
          </p:cNvSpPr>
          <p:nvPr/>
        </p:nvSpPr>
        <p:spPr bwMode="auto">
          <a:xfrm>
            <a:off x="4038600" y="32004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8" name="Line 20"/>
          <p:cNvSpPr>
            <a:spLocks noChangeShapeType="1"/>
          </p:cNvSpPr>
          <p:nvPr/>
        </p:nvSpPr>
        <p:spPr bwMode="auto">
          <a:xfrm flipH="1">
            <a:off x="3733800" y="32004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9" name="Line 21"/>
          <p:cNvSpPr>
            <a:spLocks noChangeShapeType="1"/>
          </p:cNvSpPr>
          <p:nvPr/>
        </p:nvSpPr>
        <p:spPr bwMode="auto">
          <a:xfrm>
            <a:off x="2209800" y="32004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0" name="Line 22"/>
          <p:cNvSpPr>
            <a:spLocks noChangeShapeType="1"/>
          </p:cNvSpPr>
          <p:nvPr/>
        </p:nvSpPr>
        <p:spPr bwMode="auto">
          <a:xfrm flipH="1">
            <a:off x="1905000" y="32004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1" name="Text Box 23"/>
          <p:cNvSpPr txBox="1">
            <a:spLocks noChangeArrowheads="1"/>
          </p:cNvSpPr>
          <p:nvPr/>
        </p:nvSpPr>
        <p:spPr bwMode="auto">
          <a:xfrm>
            <a:off x="1147763" y="800100"/>
            <a:ext cx="73850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zh-CN" altLang="en-US" sz="3600" b="1">
                <a:solidFill>
                  <a:schemeClr val="tx2"/>
                </a:solidFill>
                <a:latin typeface="华文新魏" pitchFamily="2" charset="-122"/>
                <a:ea typeface="华文新魏" pitchFamily="2" charset="-122"/>
              </a:rPr>
              <a:t>正则二叉树             理想平衡二叉树</a:t>
            </a:r>
            <a:endParaRPr kumimoji="1" lang="zh-CN" altLang="en-US" sz="3600">
              <a:solidFill>
                <a:schemeClr val="tx2"/>
              </a:solidFill>
              <a:latin typeface="华文新魏" pitchFamily="2" charset="-122"/>
              <a:ea typeface="华文新魏" pitchFamily="2" charset="-122"/>
            </a:endParaRPr>
          </a:p>
        </p:txBody>
      </p:sp>
      <p:sp>
        <p:nvSpPr>
          <p:cNvPr id="130072" name="Oval 24"/>
          <p:cNvSpPr>
            <a:spLocks noChangeArrowheads="1"/>
          </p:cNvSpPr>
          <p:nvPr/>
        </p:nvSpPr>
        <p:spPr bwMode="auto">
          <a:xfrm>
            <a:off x="1752600" y="3581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3" name="Oval 25"/>
          <p:cNvSpPr>
            <a:spLocks noChangeArrowheads="1"/>
          </p:cNvSpPr>
          <p:nvPr/>
        </p:nvSpPr>
        <p:spPr bwMode="auto">
          <a:xfrm>
            <a:off x="2209800" y="3581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4" name="Oval 26"/>
          <p:cNvSpPr>
            <a:spLocks noChangeArrowheads="1"/>
          </p:cNvSpPr>
          <p:nvPr/>
        </p:nvSpPr>
        <p:spPr bwMode="auto">
          <a:xfrm>
            <a:off x="3581400" y="3581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5" name="Oval 27"/>
          <p:cNvSpPr>
            <a:spLocks noChangeArrowheads="1"/>
          </p:cNvSpPr>
          <p:nvPr/>
        </p:nvSpPr>
        <p:spPr bwMode="auto">
          <a:xfrm>
            <a:off x="4038600" y="3581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6" name="Oval 28"/>
          <p:cNvSpPr>
            <a:spLocks noChangeArrowheads="1"/>
          </p:cNvSpPr>
          <p:nvPr/>
        </p:nvSpPr>
        <p:spPr bwMode="auto">
          <a:xfrm>
            <a:off x="4876800" y="3581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7" name="Oval 29"/>
          <p:cNvSpPr>
            <a:spLocks noChangeArrowheads="1"/>
          </p:cNvSpPr>
          <p:nvPr/>
        </p:nvSpPr>
        <p:spPr bwMode="auto">
          <a:xfrm>
            <a:off x="7391400" y="3581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8" name="Oval 30"/>
          <p:cNvSpPr>
            <a:spLocks noChangeArrowheads="1"/>
          </p:cNvSpPr>
          <p:nvPr/>
        </p:nvSpPr>
        <p:spPr bwMode="auto">
          <a:xfrm>
            <a:off x="1981200" y="2971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9" name="Oval 31"/>
          <p:cNvSpPr>
            <a:spLocks noChangeArrowheads="1"/>
          </p:cNvSpPr>
          <p:nvPr/>
        </p:nvSpPr>
        <p:spPr bwMode="auto">
          <a:xfrm>
            <a:off x="2971800" y="2971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0" name="Oval 32"/>
          <p:cNvSpPr>
            <a:spLocks noChangeArrowheads="1"/>
          </p:cNvSpPr>
          <p:nvPr/>
        </p:nvSpPr>
        <p:spPr bwMode="auto">
          <a:xfrm>
            <a:off x="3810000" y="2971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1" name="Oval 33"/>
          <p:cNvSpPr>
            <a:spLocks noChangeArrowheads="1"/>
          </p:cNvSpPr>
          <p:nvPr/>
        </p:nvSpPr>
        <p:spPr bwMode="auto">
          <a:xfrm>
            <a:off x="5181600" y="2971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2" name="Oval 34"/>
          <p:cNvSpPr>
            <a:spLocks noChangeArrowheads="1"/>
          </p:cNvSpPr>
          <p:nvPr/>
        </p:nvSpPr>
        <p:spPr bwMode="auto">
          <a:xfrm>
            <a:off x="6019800" y="2971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3" name="Oval 35"/>
          <p:cNvSpPr>
            <a:spLocks noChangeArrowheads="1"/>
          </p:cNvSpPr>
          <p:nvPr/>
        </p:nvSpPr>
        <p:spPr bwMode="auto">
          <a:xfrm>
            <a:off x="7010400" y="2971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4" name="Oval 36"/>
          <p:cNvSpPr>
            <a:spLocks noChangeArrowheads="1"/>
          </p:cNvSpPr>
          <p:nvPr/>
        </p:nvSpPr>
        <p:spPr bwMode="auto">
          <a:xfrm>
            <a:off x="7848600" y="2971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5" name="Oval 37"/>
          <p:cNvSpPr>
            <a:spLocks noChangeArrowheads="1"/>
          </p:cNvSpPr>
          <p:nvPr/>
        </p:nvSpPr>
        <p:spPr bwMode="auto">
          <a:xfrm>
            <a:off x="1600200" y="23622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6" name="Oval 38"/>
          <p:cNvSpPr>
            <a:spLocks noChangeArrowheads="1"/>
          </p:cNvSpPr>
          <p:nvPr/>
        </p:nvSpPr>
        <p:spPr bwMode="auto">
          <a:xfrm>
            <a:off x="3429000" y="23622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7" name="Oval 39"/>
          <p:cNvSpPr>
            <a:spLocks noChangeArrowheads="1"/>
          </p:cNvSpPr>
          <p:nvPr/>
        </p:nvSpPr>
        <p:spPr bwMode="auto">
          <a:xfrm>
            <a:off x="5638800" y="23622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8" name="Oval 40"/>
          <p:cNvSpPr>
            <a:spLocks noChangeArrowheads="1"/>
          </p:cNvSpPr>
          <p:nvPr/>
        </p:nvSpPr>
        <p:spPr bwMode="auto">
          <a:xfrm>
            <a:off x="7467600" y="23622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9" name="Oval 41"/>
          <p:cNvSpPr>
            <a:spLocks noChangeArrowheads="1"/>
          </p:cNvSpPr>
          <p:nvPr/>
        </p:nvSpPr>
        <p:spPr bwMode="auto">
          <a:xfrm>
            <a:off x="2514600" y="1828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0" name="Oval 42"/>
          <p:cNvSpPr>
            <a:spLocks noChangeArrowheads="1"/>
          </p:cNvSpPr>
          <p:nvPr/>
        </p:nvSpPr>
        <p:spPr bwMode="auto">
          <a:xfrm>
            <a:off x="6324600" y="3581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1" name="Line 43"/>
          <p:cNvSpPr>
            <a:spLocks noChangeShapeType="1"/>
          </p:cNvSpPr>
          <p:nvPr/>
        </p:nvSpPr>
        <p:spPr bwMode="auto">
          <a:xfrm>
            <a:off x="1981200" y="38862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2" name="Line 44"/>
          <p:cNvSpPr>
            <a:spLocks noChangeShapeType="1"/>
          </p:cNvSpPr>
          <p:nvPr/>
        </p:nvSpPr>
        <p:spPr bwMode="auto">
          <a:xfrm flipH="1">
            <a:off x="1676400" y="38100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3" name="Oval 45"/>
          <p:cNvSpPr>
            <a:spLocks noChangeArrowheads="1"/>
          </p:cNvSpPr>
          <p:nvPr/>
        </p:nvSpPr>
        <p:spPr bwMode="auto">
          <a:xfrm>
            <a:off x="1524000" y="4191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4" name="Oval 46"/>
          <p:cNvSpPr>
            <a:spLocks noChangeArrowheads="1"/>
          </p:cNvSpPr>
          <p:nvPr/>
        </p:nvSpPr>
        <p:spPr bwMode="auto">
          <a:xfrm>
            <a:off x="1981200" y="4191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5" name="Oval 47"/>
          <p:cNvSpPr>
            <a:spLocks noChangeArrowheads="1"/>
          </p:cNvSpPr>
          <p:nvPr/>
        </p:nvSpPr>
        <p:spPr bwMode="auto">
          <a:xfrm>
            <a:off x="1752600" y="3581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6" name="Freeform 48"/>
          <p:cNvSpPr>
            <a:spLocks/>
          </p:cNvSpPr>
          <p:nvPr/>
        </p:nvSpPr>
        <p:spPr bwMode="auto">
          <a:xfrm>
            <a:off x="4953000" y="1600200"/>
            <a:ext cx="3581400" cy="1981200"/>
          </a:xfrm>
          <a:custGeom>
            <a:avLst/>
            <a:gdLst>
              <a:gd name="T0" fmla="*/ 736 w 2256"/>
              <a:gd name="T1" fmla="*/ 1200 h 1248"/>
              <a:gd name="T2" fmla="*/ 1984 w 2256"/>
              <a:gd name="T3" fmla="*/ 1200 h 1248"/>
              <a:gd name="T4" fmla="*/ 2224 w 2256"/>
              <a:gd name="T5" fmla="*/ 912 h 1248"/>
              <a:gd name="T6" fmla="*/ 1792 w 2256"/>
              <a:gd name="T7" fmla="*/ 384 h 1248"/>
              <a:gd name="T8" fmla="*/ 1312 w 2256"/>
              <a:gd name="T9" fmla="*/ 48 h 1248"/>
              <a:gd name="T10" fmla="*/ 928 w 2256"/>
              <a:gd name="T11" fmla="*/ 96 h 1248"/>
              <a:gd name="T12" fmla="*/ 352 w 2256"/>
              <a:gd name="T13" fmla="*/ 480 h 1248"/>
              <a:gd name="T14" fmla="*/ 64 w 2256"/>
              <a:gd name="T15" fmla="*/ 864 h 1248"/>
              <a:gd name="T16" fmla="*/ 64 w 2256"/>
              <a:gd name="T17" fmla="*/ 1152 h 1248"/>
              <a:gd name="T18" fmla="*/ 448 w 2256"/>
              <a:gd name="T19" fmla="*/ 1200 h 1248"/>
              <a:gd name="T20" fmla="*/ 736 w 2256"/>
              <a:gd name="T21" fmla="*/ 120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6" h="1248">
                <a:moveTo>
                  <a:pt x="736" y="1200"/>
                </a:moveTo>
                <a:cubicBezTo>
                  <a:pt x="992" y="1200"/>
                  <a:pt x="1736" y="1248"/>
                  <a:pt x="1984" y="1200"/>
                </a:cubicBezTo>
                <a:cubicBezTo>
                  <a:pt x="2232" y="1152"/>
                  <a:pt x="2256" y="1048"/>
                  <a:pt x="2224" y="912"/>
                </a:cubicBezTo>
                <a:cubicBezTo>
                  <a:pt x="2192" y="776"/>
                  <a:pt x="1944" y="528"/>
                  <a:pt x="1792" y="384"/>
                </a:cubicBezTo>
                <a:cubicBezTo>
                  <a:pt x="1640" y="240"/>
                  <a:pt x="1456" y="96"/>
                  <a:pt x="1312" y="48"/>
                </a:cubicBezTo>
                <a:cubicBezTo>
                  <a:pt x="1168" y="0"/>
                  <a:pt x="1088" y="24"/>
                  <a:pt x="928" y="96"/>
                </a:cubicBezTo>
                <a:cubicBezTo>
                  <a:pt x="768" y="168"/>
                  <a:pt x="496" y="352"/>
                  <a:pt x="352" y="480"/>
                </a:cubicBezTo>
                <a:cubicBezTo>
                  <a:pt x="208" y="608"/>
                  <a:pt x="112" y="752"/>
                  <a:pt x="64" y="864"/>
                </a:cubicBezTo>
                <a:cubicBezTo>
                  <a:pt x="16" y="976"/>
                  <a:pt x="0" y="1096"/>
                  <a:pt x="64" y="1152"/>
                </a:cubicBezTo>
                <a:cubicBezTo>
                  <a:pt x="128" y="1208"/>
                  <a:pt x="328" y="1192"/>
                  <a:pt x="448" y="1200"/>
                </a:cubicBezTo>
                <a:cubicBezTo>
                  <a:pt x="568" y="1208"/>
                  <a:pt x="480" y="1200"/>
                  <a:pt x="736" y="1200"/>
                </a:cubicBezTo>
                <a:close/>
              </a:path>
            </a:pathLst>
          </a:custGeom>
          <a:noFill/>
          <a:ln w="28575" cap="flat" cmpd="sng">
            <a:solidFill>
              <a:srgbClr val="00990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7" name="Line 49"/>
          <p:cNvSpPr>
            <a:spLocks noChangeShapeType="1"/>
          </p:cNvSpPr>
          <p:nvPr/>
        </p:nvSpPr>
        <p:spPr bwMode="auto">
          <a:xfrm flipV="1">
            <a:off x="5334000" y="3505200"/>
            <a:ext cx="457200" cy="106680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8" name="Text Box 50"/>
          <p:cNvSpPr txBox="1">
            <a:spLocks noChangeArrowheads="1"/>
          </p:cNvSpPr>
          <p:nvPr/>
        </p:nvSpPr>
        <p:spPr bwMode="auto">
          <a:xfrm>
            <a:off x="4298950" y="4664075"/>
            <a:ext cx="10033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b="1">
                <a:solidFill>
                  <a:srgbClr val="000099"/>
                </a:solidFill>
                <a:latin typeface="Times New Roman" pitchFamily="18" charset="0"/>
                <a:ea typeface="仿宋_GB2312" pitchFamily="49" charset="-122"/>
              </a:rPr>
              <a:t>满的</a:t>
            </a:r>
            <a:endParaRPr kumimoji="1" lang="zh-CN" altLang="en-US" sz="2400" b="1">
              <a:latin typeface="Times New Roman" pitchFamily="18" charset="0"/>
            </a:endParaRPr>
          </a:p>
        </p:txBody>
      </p:sp>
    </p:spTree>
    <p:extLst>
      <p:ext uri="{BB962C8B-B14F-4D97-AF65-F5344CB8AC3E}">
        <p14:creationId xmlns:p14="http://schemas.microsoft.com/office/powerpoint/2010/main" val="29176572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灯片编号占位符 2"/>
          <p:cNvSpPr>
            <a:spLocks noGrp="1"/>
          </p:cNvSpPr>
          <p:nvPr>
            <p:ph type="sldNum" sz="quarter" idx="12"/>
          </p:nvPr>
        </p:nvSpPr>
        <p:spPr/>
        <p:txBody>
          <a:bodyPr/>
          <a:lstStyle/>
          <a:p>
            <a:fld id="{9356B3B7-A379-4678-9C85-619996EB145E}" type="slidenum">
              <a:rPr lang="en-US" altLang="zh-CN"/>
              <a:pPr/>
              <a:t>18</a:t>
            </a:fld>
            <a:endParaRPr lang="en-US" altLang="zh-CN"/>
          </a:p>
        </p:txBody>
      </p:sp>
      <p:sp>
        <p:nvSpPr>
          <p:cNvPr id="131075" name="Text Box 3"/>
          <p:cNvSpPr txBox="1">
            <a:spLocks noChangeArrowheads="1"/>
          </p:cNvSpPr>
          <p:nvPr/>
        </p:nvSpPr>
        <p:spPr bwMode="auto">
          <a:xfrm>
            <a:off x="1146175" y="4941888"/>
            <a:ext cx="6629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latin typeface="隶书" pitchFamily="49" charset="-122"/>
                <a:ea typeface="隶书" pitchFamily="49" charset="-122"/>
              </a:rPr>
              <a:t>完全二叉树           一般二叉树</a:t>
            </a:r>
          </a:p>
          <a:p>
            <a:r>
              <a:rPr kumimoji="1" lang="zh-CN" altLang="en-US" sz="3200">
                <a:latin typeface="隶书" pitchFamily="49" charset="-122"/>
                <a:ea typeface="隶书" pitchFamily="49" charset="-122"/>
              </a:rPr>
              <a:t>的顺序表示           的顺序表示</a:t>
            </a:r>
            <a:endParaRPr kumimoji="1" lang="zh-CN" altLang="en-US" sz="3200">
              <a:latin typeface="仿宋_GB2312" pitchFamily="49" charset="-122"/>
              <a:ea typeface="仿宋_GB2312" pitchFamily="49" charset="-122"/>
            </a:endParaRPr>
          </a:p>
        </p:txBody>
      </p:sp>
      <p:sp>
        <p:nvSpPr>
          <p:cNvPr id="131076" name="Rectangle 4"/>
          <p:cNvSpPr>
            <a:spLocks noChangeArrowheads="1"/>
          </p:cNvSpPr>
          <p:nvPr/>
        </p:nvSpPr>
        <p:spPr bwMode="auto">
          <a:xfrm>
            <a:off x="2232025" y="719138"/>
            <a:ext cx="4572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50000"/>
              </a:spcBef>
            </a:pPr>
            <a:r>
              <a:rPr kumimoji="1" lang="zh-CN" altLang="en-US" b="1">
                <a:solidFill>
                  <a:schemeClr val="tx2"/>
                </a:solidFill>
                <a:latin typeface="Times New Roman" pitchFamily="18" charset="0"/>
                <a:ea typeface="华文新魏" pitchFamily="2" charset="-122"/>
              </a:rPr>
              <a:t>二叉树的顺序表示</a:t>
            </a:r>
            <a:endParaRPr kumimoji="1" lang="zh-CN" altLang="en-US">
              <a:solidFill>
                <a:schemeClr val="tx2"/>
              </a:solidFill>
              <a:latin typeface="Times New Roman" pitchFamily="18" charset="0"/>
              <a:ea typeface="华文新魏" pitchFamily="2" charset="-122"/>
            </a:endParaRPr>
          </a:p>
        </p:txBody>
      </p:sp>
      <p:grpSp>
        <p:nvGrpSpPr>
          <p:cNvPr id="131189" name="Group 117"/>
          <p:cNvGrpSpPr>
            <a:grpSpLocks/>
          </p:cNvGrpSpPr>
          <p:nvPr/>
        </p:nvGrpSpPr>
        <p:grpSpPr bwMode="auto">
          <a:xfrm>
            <a:off x="527050" y="1704975"/>
            <a:ext cx="8083550" cy="3271838"/>
            <a:chOff x="332" y="1017"/>
            <a:chExt cx="5092" cy="2061"/>
          </a:xfrm>
        </p:grpSpPr>
        <p:sp>
          <p:nvSpPr>
            <p:cNvPr id="131074" name="Line 2"/>
            <p:cNvSpPr>
              <a:spLocks noChangeShapeType="1"/>
            </p:cNvSpPr>
            <p:nvPr/>
          </p:nvSpPr>
          <p:spPr bwMode="auto">
            <a:xfrm>
              <a:off x="3552" y="1632"/>
              <a:ext cx="144" cy="240"/>
            </a:xfrm>
            <a:prstGeom prst="line">
              <a:avLst/>
            </a:prstGeom>
            <a:noFill/>
            <a:ln w="38100" cap="rnd">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77" name="Line 5"/>
            <p:cNvSpPr>
              <a:spLocks noChangeShapeType="1"/>
            </p:cNvSpPr>
            <p:nvPr/>
          </p:nvSpPr>
          <p:spPr bwMode="auto">
            <a:xfrm>
              <a:off x="2280" y="1611"/>
              <a:ext cx="192"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78" name="Line 6"/>
            <p:cNvSpPr>
              <a:spLocks noChangeShapeType="1"/>
            </p:cNvSpPr>
            <p:nvPr/>
          </p:nvSpPr>
          <p:spPr bwMode="auto">
            <a:xfrm flipH="1">
              <a:off x="1992" y="1584"/>
              <a:ext cx="223" cy="267"/>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79" name="Line 7"/>
            <p:cNvSpPr>
              <a:spLocks noChangeShapeType="1"/>
            </p:cNvSpPr>
            <p:nvPr/>
          </p:nvSpPr>
          <p:spPr bwMode="auto">
            <a:xfrm>
              <a:off x="1128" y="1563"/>
              <a:ext cx="216" cy="26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0" name="Line 8"/>
            <p:cNvSpPr>
              <a:spLocks noChangeShapeType="1"/>
            </p:cNvSpPr>
            <p:nvPr/>
          </p:nvSpPr>
          <p:spPr bwMode="auto">
            <a:xfrm flipH="1">
              <a:off x="792" y="1611"/>
              <a:ext cx="24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1" name="Line 9"/>
            <p:cNvSpPr>
              <a:spLocks noChangeShapeType="1"/>
            </p:cNvSpPr>
            <p:nvPr/>
          </p:nvSpPr>
          <p:spPr bwMode="auto">
            <a:xfrm>
              <a:off x="1752" y="1227"/>
              <a:ext cx="456" cy="27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2" name="Line 10"/>
            <p:cNvSpPr>
              <a:spLocks noChangeShapeType="1"/>
            </p:cNvSpPr>
            <p:nvPr/>
          </p:nvSpPr>
          <p:spPr bwMode="auto">
            <a:xfrm flipH="1">
              <a:off x="1128" y="1227"/>
              <a:ext cx="48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3" name="Oval 11"/>
            <p:cNvSpPr>
              <a:spLocks noChangeArrowheads="1"/>
            </p:cNvSpPr>
            <p:nvPr/>
          </p:nvSpPr>
          <p:spPr bwMode="auto">
            <a:xfrm>
              <a:off x="1536" y="105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4" name="Line 12"/>
            <p:cNvSpPr>
              <a:spLocks noChangeShapeType="1"/>
            </p:cNvSpPr>
            <p:nvPr/>
          </p:nvSpPr>
          <p:spPr bwMode="auto">
            <a:xfrm flipH="1">
              <a:off x="1281" y="1947"/>
              <a:ext cx="111" cy="26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5" name="Line 13"/>
            <p:cNvSpPr>
              <a:spLocks noChangeShapeType="1"/>
            </p:cNvSpPr>
            <p:nvPr/>
          </p:nvSpPr>
          <p:spPr bwMode="auto">
            <a:xfrm>
              <a:off x="840" y="1995"/>
              <a:ext cx="87" cy="26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6" name="Line 14"/>
            <p:cNvSpPr>
              <a:spLocks noChangeShapeType="1"/>
            </p:cNvSpPr>
            <p:nvPr/>
          </p:nvSpPr>
          <p:spPr bwMode="auto">
            <a:xfrm flipH="1">
              <a:off x="627" y="1947"/>
              <a:ext cx="165"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7" name="Text Box 15"/>
            <p:cNvSpPr txBox="1">
              <a:spLocks noChangeArrowheads="1"/>
            </p:cNvSpPr>
            <p:nvPr/>
          </p:nvSpPr>
          <p:spPr bwMode="auto">
            <a:xfrm>
              <a:off x="1563" y="101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1</a:t>
              </a:r>
              <a:endParaRPr kumimoji="1" lang="en-US" altLang="zh-CN" sz="2400">
                <a:latin typeface="Times New Roman" pitchFamily="18" charset="0"/>
              </a:endParaRPr>
            </a:p>
          </p:txBody>
        </p:sp>
        <p:sp>
          <p:nvSpPr>
            <p:cNvPr id="131088" name="Rectangle 16"/>
            <p:cNvSpPr>
              <a:spLocks noChangeArrowheads="1"/>
            </p:cNvSpPr>
            <p:nvPr/>
          </p:nvSpPr>
          <p:spPr bwMode="auto">
            <a:xfrm>
              <a:off x="336" y="2755"/>
              <a:ext cx="1977" cy="288"/>
            </a:xfrm>
            <a:prstGeom prst="rect">
              <a:avLst/>
            </a:prstGeom>
            <a:solidFill>
              <a:srgbClr val="FF7C80"/>
            </a:solidFill>
            <a:ln w="19050">
              <a:miter lim="800000"/>
              <a:headEnd/>
              <a:tailEnd/>
            </a:ln>
            <a:effectLst/>
            <a:scene3d>
              <a:camera prst="legacyObliqueTopRight"/>
              <a:lightRig rig="legacyFlat3" dir="b"/>
            </a:scene3d>
            <a:sp3d extrusionH="430200" prstMaterial="legacyMatte">
              <a:bevelT w="13500" h="13500" prst="angle"/>
              <a:bevelB w="13500" h="13500" prst="angle"/>
              <a:extrusionClr>
                <a:srgbClr val="FF7C80"/>
              </a:extrusion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p>
              <a:endParaRPr lang="zh-CN" altLang="en-US"/>
            </a:p>
          </p:txBody>
        </p:sp>
        <p:sp>
          <p:nvSpPr>
            <p:cNvPr id="131089" name="Line 17"/>
            <p:cNvSpPr>
              <a:spLocks noChangeShapeType="1"/>
            </p:cNvSpPr>
            <p:nvPr/>
          </p:nvSpPr>
          <p:spPr bwMode="auto">
            <a:xfrm>
              <a:off x="528"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0" name="Text Box 18"/>
            <p:cNvSpPr txBox="1">
              <a:spLocks noChangeArrowheads="1"/>
            </p:cNvSpPr>
            <p:nvPr/>
          </p:nvSpPr>
          <p:spPr bwMode="auto">
            <a:xfrm>
              <a:off x="332" y="2707"/>
              <a:ext cx="209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3100" b="1">
                  <a:solidFill>
                    <a:schemeClr val="bg1"/>
                  </a:solidFill>
                  <a:latin typeface="Times New Roman" pitchFamily="18" charset="0"/>
                </a:rPr>
                <a:t>1 2 3 4 5 6 7 8 9</a:t>
              </a:r>
              <a:r>
                <a:rPr kumimoji="1" lang="en-US" altLang="zh-CN" sz="2800" b="1">
                  <a:solidFill>
                    <a:schemeClr val="bg1"/>
                  </a:solidFill>
                  <a:latin typeface="Times New Roman" pitchFamily="18" charset="0"/>
                </a:rPr>
                <a:t> </a:t>
              </a:r>
              <a:r>
                <a:rPr kumimoji="1" lang="en-US" altLang="zh-CN" sz="900" b="1">
                  <a:solidFill>
                    <a:schemeClr val="bg1"/>
                  </a:solidFill>
                  <a:latin typeface="Times New Roman" pitchFamily="18" charset="0"/>
                </a:rPr>
                <a:t> </a:t>
              </a:r>
              <a:r>
                <a:rPr kumimoji="1" lang="en-US" altLang="zh-CN" sz="2800" b="1">
                  <a:solidFill>
                    <a:schemeClr val="bg1"/>
                  </a:solidFill>
                  <a:latin typeface="Times New Roman" pitchFamily="18" charset="0"/>
                </a:rPr>
                <a:t>10</a:t>
              </a:r>
              <a:r>
                <a:rPr kumimoji="1" lang="en-US" altLang="zh-CN" sz="3200" b="1">
                  <a:solidFill>
                    <a:schemeClr val="bg1"/>
                  </a:solidFill>
                  <a:latin typeface="Times New Roman" pitchFamily="18" charset="0"/>
                </a:rPr>
                <a:t> </a:t>
              </a:r>
              <a:endParaRPr kumimoji="1" lang="en-US" altLang="zh-CN" sz="2800">
                <a:latin typeface="Times New Roman" pitchFamily="18" charset="0"/>
              </a:endParaRPr>
            </a:p>
          </p:txBody>
        </p:sp>
        <p:sp>
          <p:nvSpPr>
            <p:cNvPr id="131091" name="Line 19"/>
            <p:cNvSpPr>
              <a:spLocks noChangeShapeType="1"/>
            </p:cNvSpPr>
            <p:nvPr/>
          </p:nvSpPr>
          <p:spPr bwMode="auto">
            <a:xfrm>
              <a:off x="720"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2" name="Line 20"/>
            <p:cNvSpPr>
              <a:spLocks noChangeShapeType="1"/>
            </p:cNvSpPr>
            <p:nvPr/>
          </p:nvSpPr>
          <p:spPr bwMode="auto">
            <a:xfrm>
              <a:off x="912"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3" name="Line 21"/>
            <p:cNvSpPr>
              <a:spLocks noChangeShapeType="1"/>
            </p:cNvSpPr>
            <p:nvPr/>
          </p:nvSpPr>
          <p:spPr bwMode="auto">
            <a:xfrm>
              <a:off x="1104"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4" name="Line 22"/>
            <p:cNvSpPr>
              <a:spLocks noChangeShapeType="1"/>
            </p:cNvSpPr>
            <p:nvPr/>
          </p:nvSpPr>
          <p:spPr bwMode="auto">
            <a:xfrm>
              <a:off x="1296"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5" name="Line 23"/>
            <p:cNvSpPr>
              <a:spLocks noChangeShapeType="1"/>
            </p:cNvSpPr>
            <p:nvPr/>
          </p:nvSpPr>
          <p:spPr bwMode="auto">
            <a:xfrm>
              <a:off x="1488"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6" name="Line 24"/>
            <p:cNvSpPr>
              <a:spLocks noChangeShapeType="1"/>
            </p:cNvSpPr>
            <p:nvPr/>
          </p:nvSpPr>
          <p:spPr bwMode="auto">
            <a:xfrm>
              <a:off x="1680"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7" name="Line 25"/>
            <p:cNvSpPr>
              <a:spLocks noChangeShapeType="1"/>
            </p:cNvSpPr>
            <p:nvPr/>
          </p:nvSpPr>
          <p:spPr bwMode="auto">
            <a:xfrm>
              <a:off x="1872"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8" name="Line 26"/>
            <p:cNvSpPr>
              <a:spLocks noChangeShapeType="1"/>
            </p:cNvSpPr>
            <p:nvPr/>
          </p:nvSpPr>
          <p:spPr bwMode="auto">
            <a:xfrm>
              <a:off x="2064"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9" name="Line 27"/>
            <p:cNvSpPr>
              <a:spLocks noChangeShapeType="1"/>
            </p:cNvSpPr>
            <p:nvPr/>
          </p:nvSpPr>
          <p:spPr bwMode="auto">
            <a:xfrm flipV="1">
              <a:off x="528"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0" name="Line 28"/>
            <p:cNvSpPr>
              <a:spLocks noChangeShapeType="1"/>
            </p:cNvSpPr>
            <p:nvPr/>
          </p:nvSpPr>
          <p:spPr bwMode="auto">
            <a:xfrm flipV="1">
              <a:off x="720"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1" name="Line 29"/>
            <p:cNvSpPr>
              <a:spLocks noChangeShapeType="1"/>
            </p:cNvSpPr>
            <p:nvPr/>
          </p:nvSpPr>
          <p:spPr bwMode="auto">
            <a:xfrm flipV="1">
              <a:off x="912"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2" name="Line 30"/>
            <p:cNvSpPr>
              <a:spLocks noChangeShapeType="1"/>
            </p:cNvSpPr>
            <p:nvPr/>
          </p:nvSpPr>
          <p:spPr bwMode="auto">
            <a:xfrm flipV="1">
              <a:off x="1104"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3" name="Line 31"/>
            <p:cNvSpPr>
              <a:spLocks noChangeShapeType="1"/>
            </p:cNvSpPr>
            <p:nvPr/>
          </p:nvSpPr>
          <p:spPr bwMode="auto">
            <a:xfrm flipV="1">
              <a:off x="1296"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4" name="Line 32"/>
            <p:cNvSpPr>
              <a:spLocks noChangeShapeType="1"/>
            </p:cNvSpPr>
            <p:nvPr/>
          </p:nvSpPr>
          <p:spPr bwMode="auto">
            <a:xfrm flipV="1">
              <a:off x="1488"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5" name="Line 33"/>
            <p:cNvSpPr>
              <a:spLocks noChangeShapeType="1"/>
            </p:cNvSpPr>
            <p:nvPr/>
          </p:nvSpPr>
          <p:spPr bwMode="auto">
            <a:xfrm flipV="1">
              <a:off x="1680"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6" name="Line 34"/>
            <p:cNvSpPr>
              <a:spLocks noChangeShapeType="1"/>
            </p:cNvSpPr>
            <p:nvPr/>
          </p:nvSpPr>
          <p:spPr bwMode="auto">
            <a:xfrm flipV="1">
              <a:off x="1872"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7" name="Line 35"/>
            <p:cNvSpPr>
              <a:spLocks noChangeShapeType="1"/>
            </p:cNvSpPr>
            <p:nvPr/>
          </p:nvSpPr>
          <p:spPr bwMode="auto">
            <a:xfrm flipV="1">
              <a:off x="2064"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8" name="Line 36"/>
            <p:cNvSpPr>
              <a:spLocks noChangeShapeType="1"/>
            </p:cNvSpPr>
            <p:nvPr/>
          </p:nvSpPr>
          <p:spPr bwMode="auto">
            <a:xfrm>
              <a:off x="4656" y="1632"/>
              <a:ext cx="192"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9" name="Line 37"/>
            <p:cNvSpPr>
              <a:spLocks noChangeShapeType="1"/>
            </p:cNvSpPr>
            <p:nvPr/>
          </p:nvSpPr>
          <p:spPr bwMode="auto">
            <a:xfrm flipH="1">
              <a:off x="4368" y="1605"/>
              <a:ext cx="223" cy="267"/>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10" name="Line 38"/>
            <p:cNvSpPr>
              <a:spLocks noChangeShapeType="1"/>
            </p:cNvSpPr>
            <p:nvPr/>
          </p:nvSpPr>
          <p:spPr bwMode="auto">
            <a:xfrm flipH="1">
              <a:off x="2928" y="1968"/>
              <a:ext cx="192"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11" name="Line 39"/>
            <p:cNvSpPr>
              <a:spLocks noChangeShapeType="1"/>
            </p:cNvSpPr>
            <p:nvPr/>
          </p:nvSpPr>
          <p:spPr bwMode="auto">
            <a:xfrm flipH="1">
              <a:off x="3168" y="1632"/>
              <a:ext cx="24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12" name="Line 40"/>
            <p:cNvSpPr>
              <a:spLocks noChangeShapeType="1"/>
            </p:cNvSpPr>
            <p:nvPr/>
          </p:nvSpPr>
          <p:spPr bwMode="auto">
            <a:xfrm>
              <a:off x="4128" y="1248"/>
              <a:ext cx="456" cy="27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13" name="Line 41"/>
            <p:cNvSpPr>
              <a:spLocks noChangeShapeType="1"/>
            </p:cNvSpPr>
            <p:nvPr/>
          </p:nvSpPr>
          <p:spPr bwMode="auto">
            <a:xfrm flipH="1">
              <a:off x="3504" y="1248"/>
              <a:ext cx="48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14" name="Line 42"/>
            <p:cNvSpPr>
              <a:spLocks noChangeShapeType="1"/>
            </p:cNvSpPr>
            <p:nvPr/>
          </p:nvSpPr>
          <p:spPr bwMode="auto">
            <a:xfrm flipH="1">
              <a:off x="4224" y="1968"/>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15" name="Line 43"/>
            <p:cNvSpPr>
              <a:spLocks noChangeShapeType="1"/>
            </p:cNvSpPr>
            <p:nvPr/>
          </p:nvSpPr>
          <p:spPr bwMode="auto">
            <a:xfrm>
              <a:off x="3216" y="2016"/>
              <a:ext cx="87" cy="26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16" name="Line 44"/>
            <p:cNvSpPr>
              <a:spLocks noChangeShapeType="1"/>
            </p:cNvSpPr>
            <p:nvPr/>
          </p:nvSpPr>
          <p:spPr bwMode="auto">
            <a:xfrm flipH="1">
              <a:off x="4752" y="2016"/>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17" name="Oval 45"/>
            <p:cNvSpPr>
              <a:spLocks noChangeArrowheads="1"/>
            </p:cNvSpPr>
            <p:nvPr/>
          </p:nvSpPr>
          <p:spPr bwMode="auto">
            <a:xfrm>
              <a:off x="4600" y="2208"/>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18" name="Text Box 46"/>
            <p:cNvSpPr txBox="1">
              <a:spLocks noChangeArrowheads="1"/>
            </p:cNvSpPr>
            <p:nvPr/>
          </p:nvSpPr>
          <p:spPr bwMode="auto">
            <a:xfrm>
              <a:off x="4564" y="2192"/>
              <a:ext cx="32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chemeClr val="bg1"/>
                  </a:solidFill>
                  <a:latin typeface="Times New Roman" pitchFamily="18" charset="0"/>
                </a:rPr>
                <a:t>14</a:t>
              </a:r>
              <a:endParaRPr kumimoji="1" lang="en-US" altLang="zh-CN" sz="2600">
                <a:latin typeface="Times New Roman" pitchFamily="18" charset="0"/>
              </a:endParaRPr>
            </a:p>
          </p:txBody>
        </p:sp>
        <p:sp>
          <p:nvSpPr>
            <p:cNvPr id="131119" name="Rectangle 47"/>
            <p:cNvSpPr>
              <a:spLocks noChangeArrowheads="1"/>
            </p:cNvSpPr>
            <p:nvPr/>
          </p:nvSpPr>
          <p:spPr bwMode="auto">
            <a:xfrm>
              <a:off x="2592" y="2755"/>
              <a:ext cx="2832" cy="288"/>
            </a:xfrm>
            <a:prstGeom prst="rect">
              <a:avLst/>
            </a:prstGeom>
            <a:solidFill>
              <a:srgbClr val="FF7C80"/>
            </a:solidFill>
            <a:ln w="19050">
              <a:miter lim="800000"/>
              <a:headEnd/>
              <a:tailEnd/>
            </a:ln>
            <a:effectLst/>
            <a:scene3d>
              <a:camera prst="legacyObliqueTopRight"/>
              <a:lightRig rig="legacyFlat3" dir="b"/>
            </a:scene3d>
            <a:sp3d extrusionH="430200" prstMaterial="legacyMatte">
              <a:bevelT w="13500" h="13500" prst="angle"/>
              <a:bevelB w="13500" h="13500" prst="angle"/>
              <a:extrusionClr>
                <a:srgbClr val="FF7C80"/>
              </a:extrusion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p>
              <a:endParaRPr lang="zh-CN" altLang="en-US"/>
            </a:p>
          </p:txBody>
        </p:sp>
        <p:sp>
          <p:nvSpPr>
            <p:cNvPr id="131120" name="Line 48"/>
            <p:cNvSpPr>
              <a:spLocks noChangeShapeType="1"/>
            </p:cNvSpPr>
            <p:nvPr/>
          </p:nvSpPr>
          <p:spPr bwMode="auto">
            <a:xfrm>
              <a:off x="2784"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21" name="Text Box 49"/>
            <p:cNvSpPr txBox="1">
              <a:spLocks noChangeArrowheads="1"/>
            </p:cNvSpPr>
            <p:nvPr/>
          </p:nvSpPr>
          <p:spPr bwMode="auto">
            <a:xfrm>
              <a:off x="2588" y="2636"/>
              <a:ext cx="2834"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3100" b="1">
                  <a:solidFill>
                    <a:schemeClr val="bg1"/>
                  </a:solidFill>
                  <a:latin typeface="Times New Roman" pitchFamily="18" charset="0"/>
                </a:rPr>
                <a:t>1 2 3 4    6 7 8 9   </a:t>
              </a:r>
              <a:r>
                <a:rPr kumimoji="1" lang="en-US" altLang="zh-CN" sz="3200" b="1">
                  <a:solidFill>
                    <a:schemeClr val="bg1"/>
                  </a:solidFill>
                  <a:latin typeface="Times New Roman" pitchFamily="18" charset="0"/>
                </a:rPr>
                <a:t>    </a:t>
              </a:r>
              <a:r>
                <a:rPr kumimoji="1" lang="en-US" altLang="zh-CN" sz="2800" b="1">
                  <a:solidFill>
                    <a:schemeClr val="bg1"/>
                  </a:solidFill>
                  <a:latin typeface="Times New Roman" pitchFamily="18" charset="0"/>
                </a:rPr>
                <a:t>12 </a:t>
              </a:r>
              <a:r>
                <a:rPr kumimoji="1" lang="en-US" altLang="zh-CN" b="1">
                  <a:solidFill>
                    <a:schemeClr val="bg1"/>
                  </a:solidFill>
                  <a:latin typeface="Times New Roman" pitchFamily="18" charset="0"/>
                </a:rPr>
                <a:t>  </a:t>
              </a:r>
              <a:r>
                <a:rPr kumimoji="1" lang="en-US" altLang="zh-CN" sz="2800" b="1">
                  <a:solidFill>
                    <a:schemeClr val="bg1"/>
                  </a:solidFill>
                  <a:latin typeface="Times New Roman" pitchFamily="18" charset="0"/>
                </a:rPr>
                <a:t>14</a:t>
              </a:r>
              <a:endParaRPr kumimoji="1" lang="en-US" altLang="zh-CN" sz="2800">
                <a:latin typeface="Times New Roman" pitchFamily="18" charset="0"/>
              </a:endParaRPr>
            </a:p>
          </p:txBody>
        </p:sp>
        <p:sp>
          <p:nvSpPr>
            <p:cNvPr id="131122" name="Line 50"/>
            <p:cNvSpPr>
              <a:spLocks noChangeShapeType="1"/>
            </p:cNvSpPr>
            <p:nvPr/>
          </p:nvSpPr>
          <p:spPr bwMode="auto">
            <a:xfrm>
              <a:off x="2976"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23" name="Line 51"/>
            <p:cNvSpPr>
              <a:spLocks noChangeShapeType="1"/>
            </p:cNvSpPr>
            <p:nvPr/>
          </p:nvSpPr>
          <p:spPr bwMode="auto">
            <a:xfrm>
              <a:off x="3168"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24" name="Line 52"/>
            <p:cNvSpPr>
              <a:spLocks noChangeShapeType="1"/>
            </p:cNvSpPr>
            <p:nvPr/>
          </p:nvSpPr>
          <p:spPr bwMode="auto">
            <a:xfrm>
              <a:off x="3360"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25" name="Line 53"/>
            <p:cNvSpPr>
              <a:spLocks noChangeShapeType="1"/>
            </p:cNvSpPr>
            <p:nvPr/>
          </p:nvSpPr>
          <p:spPr bwMode="auto">
            <a:xfrm>
              <a:off x="3552"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26" name="Line 54"/>
            <p:cNvSpPr>
              <a:spLocks noChangeShapeType="1"/>
            </p:cNvSpPr>
            <p:nvPr/>
          </p:nvSpPr>
          <p:spPr bwMode="auto">
            <a:xfrm>
              <a:off x="3744"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27" name="Line 55"/>
            <p:cNvSpPr>
              <a:spLocks noChangeShapeType="1"/>
            </p:cNvSpPr>
            <p:nvPr/>
          </p:nvSpPr>
          <p:spPr bwMode="auto">
            <a:xfrm>
              <a:off x="3936"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28" name="Line 56"/>
            <p:cNvSpPr>
              <a:spLocks noChangeShapeType="1"/>
            </p:cNvSpPr>
            <p:nvPr/>
          </p:nvSpPr>
          <p:spPr bwMode="auto">
            <a:xfrm>
              <a:off x="4128"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29" name="Line 57"/>
            <p:cNvSpPr>
              <a:spLocks noChangeShapeType="1"/>
            </p:cNvSpPr>
            <p:nvPr/>
          </p:nvSpPr>
          <p:spPr bwMode="auto">
            <a:xfrm>
              <a:off x="4320"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30" name="Line 58"/>
            <p:cNvSpPr>
              <a:spLocks noChangeShapeType="1"/>
            </p:cNvSpPr>
            <p:nvPr/>
          </p:nvSpPr>
          <p:spPr bwMode="auto">
            <a:xfrm flipV="1">
              <a:off x="2784"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31" name="Line 59"/>
            <p:cNvSpPr>
              <a:spLocks noChangeShapeType="1"/>
            </p:cNvSpPr>
            <p:nvPr/>
          </p:nvSpPr>
          <p:spPr bwMode="auto">
            <a:xfrm flipV="1">
              <a:off x="2976"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32" name="Line 60"/>
            <p:cNvSpPr>
              <a:spLocks noChangeShapeType="1"/>
            </p:cNvSpPr>
            <p:nvPr/>
          </p:nvSpPr>
          <p:spPr bwMode="auto">
            <a:xfrm flipV="1">
              <a:off x="3168"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33" name="Line 61"/>
            <p:cNvSpPr>
              <a:spLocks noChangeShapeType="1"/>
            </p:cNvSpPr>
            <p:nvPr/>
          </p:nvSpPr>
          <p:spPr bwMode="auto">
            <a:xfrm flipV="1">
              <a:off x="3360"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34" name="Line 62"/>
            <p:cNvSpPr>
              <a:spLocks noChangeShapeType="1"/>
            </p:cNvSpPr>
            <p:nvPr/>
          </p:nvSpPr>
          <p:spPr bwMode="auto">
            <a:xfrm flipV="1">
              <a:off x="3552"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35" name="Line 63"/>
            <p:cNvSpPr>
              <a:spLocks noChangeShapeType="1"/>
            </p:cNvSpPr>
            <p:nvPr/>
          </p:nvSpPr>
          <p:spPr bwMode="auto">
            <a:xfrm flipV="1">
              <a:off x="3744"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36" name="Line 64"/>
            <p:cNvSpPr>
              <a:spLocks noChangeShapeType="1"/>
            </p:cNvSpPr>
            <p:nvPr/>
          </p:nvSpPr>
          <p:spPr bwMode="auto">
            <a:xfrm flipV="1">
              <a:off x="3936"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37" name="Line 65"/>
            <p:cNvSpPr>
              <a:spLocks noChangeShapeType="1"/>
            </p:cNvSpPr>
            <p:nvPr/>
          </p:nvSpPr>
          <p:spPr bwMode="auto">
            <a:xfrm flipV="1">
              <a:off x="4128"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38" name="Line 66"/>
            <p:cNvSpPr>
              <a:spLocks noChangeShapeType="1"/>
            </p:cNvSpPr>
            <p:nvPr/>
          </p:nvSpPr>
          <p:spPr bwMode="auto">
            <a:xfrm flipV="1">
              <a:off x="4320"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39" name="Line 67"/>
            <p:cNvSpPr>
              <a:spLocks noChangeShapeType="1"/>
            </p:cNvSpPr>
            <p:nvPr/>
          </p:nvSpPr>
          <p:spPr bwMode="auto">
            <a:xfrm>
              <a:off x="4512"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40" name="Line 68"/>
            <p:cNvSpPr>
              <a:spLocks noChangeShapeType="1"/>
            </p:cNvSpPr>
            <p:nvPr/>
          </p:nvSpPr>
          <p:spPr bwMode="auto">
            <a:xfrm flipV="1">
              <a:off x="4512"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41" name="Line 69"/>
            <p:cNvSpPr>
              <a:spLocks noChangeShapeType="1"/>
            </p:cNvSpPr>
            <p:nvPr/>
          </p:nvSpPr>
          <p:spPr bwMode="auto">
            <a:xfrm>
              <a:off x="4704"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42" name="Line 70"/>
            <p:cNvSpPr>
              <a:spLocks noChangeShapeType="1"/>
            </p:cNvSpPr>
            <p:nvPr/>
          </p:nvSpPr>
          <p:spPr bwMode="auto">
            <a:xfrm flipV="1">
              <a:off x="4704"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43" name="Line 71"/>
            <p:cNvSpPr>
              <a:spLocks noChangeShapeType="1"/>
            </p:cNvSpPr>
            <p:nvPr/>
          </p:nvSpPr>
          <p:spPr bwMode="auto">
            <a:xfrm>
              <a:off x="4944"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44" name="Line 72"/>
            <p:cNvSpPr>
              <a:spLocks noChangeShapeType="1"/>
            </p:cNvSpPr>
            <p:nvPr/>
          </p:nvSpPr>
          <p:spPr bwMode="auto">
            <a:xfrm flipV="1">
              <a:off x="4944"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45" name="Line 73"/>
            <p:cNvSpPr>
              <a:spLocks noChangeShapeType="1"/>
            </p:cNvSpPr>
            <p:nvPr/>
          </p:nvSpPr>
          <p:spPr bwMode="auto">
            <a:xfrm>
              <a:off x="5136"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46" name="Line 74"/>
            <p:cNvSpPr>
              <a:spLocks noChangeShapeType="1"/>
            </p:cNvSpPr>
            <p:nvPr/>
          </p:nvSpPr>
          <p:spPr bwMode="auto">
            <a:xfrm flipV="1">
              <a:off x="5136"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47" name="Oval 75"/>
            <p:cNvSpPr>
              <a:spLocks noChangeArrowheads="1"/>
            </p:cNvSpPr>
            <p:nvPr/>
          </p:nvSpPr>
          <p:spPr bwMode="auto">
            <a:xfrm>
              <a:off x="960" y="1392"/>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48" name="Oval 76"/>
            <p:cNvSpPr>
              <a:spLocks noChangeArrowheads="1"/>
            </p:cNvSpPr>
            <p:nvPr/>
          </p:nvSpPr>
          <p:spPr bwMode="auto">
            <a:xfrm>
              <a:off x="672" y="177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49" name="Oval 77"/>
            <p:cNvSpPr>
              <a:spLocks noChangeArrowheads="1"/>
            </p:cNvSpPr>
            <p:nvPr/>
          </p:nvSpPr>
          <p:spPr bwMode="auto">
            <a:xfrm>
              <a:off x="431" y="2205"/>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50" name="Oval 78"/>
            <p:cNvSpPr>
              <a:spLocks noChangeArrowheads="1"/>
            </p:cNvSpPr>
            <p:nvPr/>
          </p:nvSpPr>
          <p:spPr bwMode="auto">
            <a:xfrm>
              <a:off x="768" y="2208"/>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51" name="Oval 79"/>
            <p:cNvSpPr>
              <a:spLocks noChangeArrowheads="1"/>
            </p:cNvSpPr>
            <p:nvPr/>
          </p:nvSpPr>
          <p:spPr bwMode="auto">
            <a:xfrm>
              <a:off x="1104" y="2208"/>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52" name="Oval 80"/>
            <p:cNvSpPr>
              <a:spLocks noChangeArrowheads="1"/>
            </p:cNvSpPr>
            <p:nvPr/>
          </p:nvSpPr>
          <p:spPr bwMode="auto">
            <a:xfrm>
              <a:off x="1248" y="177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53" name="Text Box 81"/>
            <p:cNvSpPr txBox="1">
              <a:spLocks noChangeArrowheads="1"/>
            </p:cNvSpPr>
            <p:nvPr/>
          </p:nvSpPr>
          <p:spPr bwMode="auto">
            <a:xfrm>
              <a:off x="996" y="135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2</a:t>
              </a:r>
              <a:endParaRPr kumimoji="1" lang="en-US" altLang="zh-CN" sz="2400">
                <a:latin typeface="Times New Roman" pitchFamily="18" charset="0"/>
              </a:endParaRPr>
            </a:p>
          </p:txBody>
        </p:sp>
        <p:sp>
          <p:nvSpPr>
            <p:cNvPr id="131154" name="Text Box 82"/>
            <p:cNvSpPr txBox="1">
              <a:spLocks noChangeArrowheads="1"/>
            </p:cNvSpPr>
            <p:nvPr/>
          </p:nvSpPr>
          <p:spPr bwMode="auto">
            <a:xfrm>
              <a:off x="702" y="17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4</a:t>
              </a:r>
              <a:endParaRPr kumimoji="1" lang="en-US" altLang="zh-CN" sz="2400">
                <a:latin typeface="Times New Roman" pitchFamily="18" charset="0"/>
              </a:endParaRPr>
            </a:p>
          </p:txBody>
        </p:sp>
        <p:sp>
          <p:nvSpPr>
            <p:cNvPr id="131155" name="Text Box 83"/>
            <p:cNvSpPr txBox="1">
              <a:spLocks noChangeArrowheads="1"/>
            </p:cNvSpPr>
            <p:nvPr/>
          </p:nvSpPr>
          <p:spPr bwMode="auto">
            <a:xfrm>
              <a:off x="453" y="218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8</a:t>
              </a:r>
              <a:endParaRPr kumimoji="1" lang="en-US" altLang="zh-CN" sz="2400">
                <a:latin typeface="Times New Roman" pitchFamily="18" charset="0"/>
              </a:endParaRPr>
            </a:p>
          </p:txBody>
        </p:sp>
        <p:sp>
          <p:nvSpPr>
            <p:cNvPr id="131156" name="Text Box 84"/>
            <p:cNvSpPr txBox="1">
              <a:spLocks noChangeArrowheads="1"/>
            </p:cNvSpPr>
            <p:nvPr/>
          </p:nvSpPr>
          <p:spPr bwMode="auto">
            <a:xfrm>
              <a:off x="792" y="218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9</a:t>
              </a:r>
              <a:endParaRPr kumimoji="1" lang="en-US" altLang="zh-CN" sz="2400">
                <a:latin typeface="Times New Roman" pitchFamily="18" charset="0"/>
              </a:endParaRPr>
            </a:p>
          </p:txBody>
        </p:sp>
        <p:sp>
          <p:nvSpPr>
            <p:cNvPr id="131157" name="Text Box 85"/>
            <p:cNvSpPr txBox="1">
              <a:spLocks noChangeArrowheads="1"/>
            </p:cNvSpPr>
            <p:nvPr/>
          </p:nvSpPr>
          <p:spPr bwMode="auto">
            <a:xfrm>
              <a:off x="1098" y="2212"/>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chemeClr val="bg1"/>
                  </a:solidFill>
                  <a:latin typeface="Times New Roman" pitchFamily="18" charset="0"/>
                </a:rPr>
                <a:t>10</a:t>
              </a:r>
              <a:endParaRPr kumimoji="1" lang="en-US" altLang="zh-CN" sz="2400">
                <a:latin typeface="Times New Roman" pitchFamily="18" charset="0"/>
              </a:endParaRPr>
            </a:p>
          </p:txBody>
        </p:sp>
        <p:sp>
          <p:nvSpPr>
            <p:cNvPr id="131158" name="Text Box 86"/>
            <p:cNvSpPr txBox="1">
              <a:spLocks noChangeArrowheads="1"/>
            </p:cNvSpPr>
            <p:nvPr/>
          </p:nvSpPr>
          <p:spPr bwMode="auto">
            <a:xfrm>
              <a:off x="1270" y="17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5</a:t>
              </a:r>
              <a:endParaRPr kumimoji="1" lang="en-US" altLang="zh-CN" sz="2400">
                <a:latin typeface="Times New Roman" pitchFamily="18" charset="0"/>
              </a:endParaRPr>
            </a:p>
          </p:txBody>
        </p:sp>
        <p:sp>
          <p:nvSpPr>
            <p:cNvPr id="131159" name="Oval 87"/>
            <p:cNvSpPr>
              <a:spLocks noChangeArrowheads="1"/>
            </p:cNvSpPr>
            <p:nvPr/>
          </p:nvSpPr>
          <p:spPr bwMode="auto">
            <a:xfrm>
              <a:off x="1824" y="177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60" name="Oval 88"/>
            <p:cNvSpPr>
              <a:spLocks noChangeArrowheads="1"/>
            </p:cNvSpPr>
            <p:nvPr/>
          </p:nvSpPr>
          <p:spPr bwMode="auto">
            <a:xfrm>
              <a:off x="2112" y="1392"/>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61" name="Oval 89"/>
            <p:cNvSpPr>
              <a:spLocks noChangeArrowheads="1"/>
            </p:cNvSpPr>
            <p:nvPr/>
          </p:nvSpPr>
          <p:spPr bwMode="auto">
            <a:xfrm>
              <a:off x="2352" y="177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62" name="Text Box 90"/>
            <p:cNvSpPr txBox="1">
              <a:spLocks noChangeArrowheads="1"/>
            </p:cNvSpPr>
            <p:nvPr/>
          </p:nvSpPr>
          <p:spPr bwMode="auto">
            <a:xfrm>
              <a:off x="1858" y="17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6</a:t>
              </a:r>
              <a:endParaRPr kumimoji="1" lang="en-US" altLang="zh-CN" sz="2400">
                <a:latin typeface="Times New Roman" pitchFamily="18" charset="0"/>
              </a:endParaRPr>
            </a:p>
          </p:txBody>
        </p:sp>
        <p:sp>
          <p:nvSpPr>
            <p:cNvPr id="131163" name="Text Box 91"/>
            <p:cNvSpPr txBox="1">
              <a:spLocks noChangeArrowheads="1"/>
            </p:cNvSpPr>
            <p:nvPr/>
          </p:nvSpPr>
          <p:spPr bwMode="auto">
            <a:xfrm>
              <a:off x="2364" y="17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7</a:t>
              </a:r>
              <a:endParaRPr kumimoji="1" lang="en-US" altLang="zh-CN" sz="2400">
                <a:latin typeface="Times New Roman" pitchFamily="18" charset="0"/>
              </a:endParaRPr>
            </a:p>
          </p:txBody>
        </p:sp>
        <p:sp>
          <p:nvSpPr>
            <p:cNvPr id="131164" name="Text Box 92"/>
            <p:cNvSpPr txBox="1">
              <a:spLocks noChangeArrowheads="1"/>
            </p:cNvSpPr>
            <p:nvPr/>
          </p:nvSpPr>
          <p:spPr bwMode="auto">
            <a:xfrm>
              <a:off x="2153" y="135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3</a:t>
              </a:r>
              <a:endParaRPr kumimoji="1" lang="en-US" altLang="zh-CN" sz="2400">
                <a:latin typeface="Times New Roman" pitchFamily="18" charset="0"/>
              </a:endParaRPr>
            </a:p>
          </p:txBody>
        </p:sp>
        <p:sp>
          <p:nvSpPr>
            <p:cNvPr id="131165" name="Oval 93"/>
            <p:cNvSpPr>
              <a:spLocks noChangeArrowheads="1"/>
            </p:cNvSpPr>
            <p:nvPr/>
          </p:nvSpPr>
          <p:spPr bwMode="auto">
            <a:xfrm>
              <a:off x="3936" y="105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66" name="Oval 94"/>
            <p:cNvSpPr>
              <a:spLocks noChangeArrowheads="1"/>
            </p:cNvSpPr>
            <p:nvPr/>
          </p:nvSpPr>
          <p:spPr bwMode="auto">
            <a:xfrm>
              <a:off x="3360" y="1392"/>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67" name="Oval 95"/>
            <p:cNvSpPr>
              <a:spLocks noChangeArrowheads="1"/>
            </p:cNvSpPr>
            <p:nvPr/>
          </p:nvSpPr>
          <p:spPr bwMode="auto">
            <a:xfrm>
              <a:off x="4464" y="1392"/>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68" name="Text Box 96"/>
            <p:cNvSpPr txBox="1">
              <a:spLocks noChangeArrowheads="1"/>
            </p:cNvSpPr>
            <p:nvPr/>
          </p:nvSpPr>
          <p:spPr bwMode="auto">
            <a:xfrm>
              <a:off x="3969" y="101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1</a:t>
              </a:r>
              <a:endParaRPr kumimoji="1" lang="en-US" altLang="zh-CN" sz="2400">
                <a:latin typeface="Times New Roman" pitchFamily="18" charset="0"/>
              </a:endParaRPr>
            </a:p>
          </p:txBody>
        </p:sp>
        <p:sp>
          <p:nvSpPr>
            <p:cNvPr id="131169" name="Text Box 97"/>
            <p:cNvSpPr txBox="1">
              <a:spLocks noChangeArrowheads="1"/>
            </p:cNvSpPr>
            <p:nvPr/>
          </p:nvSpPr>
          <p:spPr bwMode="auto">
            <a:xfrm>
              <a:off x="3400" y="135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2</a:t>
              </a:r>
              <a:endParaRPr kumimoji="1" lang="en-US" altLang="zh-CN" sz="2400">
                <a:latin typeface="Times New Roman" pitchFamily="18" charset="0"/>
              </a:endParaRPr>
            </a:p>
          </p:txBody>
        </p:sp>
        <p:sp>
          <p:nvSpPr>
            <p:cNvPr id="131170" name="Text Box 98"/>
            <p:cNvSpPr txBox="1">
              <a:spLocks noChangeArrowheads="1"/>
            </p:cNvSpPr>
            <p:nvPr/>
          </p:nvSpPr>
          <p:spPr bwMode="auto">
            <a:xfrm>
              <a:off x="4490" y="135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3</a:t>
              </a:r>
              <a:endParaRPr kumimoji="1" lang="en-US" altLang="zh-CN" sz="2400">
                <a:latin typeface="Times New Roman" pitchFamily="18" charset="0"/>
              </a:endParaRPr>
            </a:p>
          </p:txBody>
        </p:sp>
        <p:sp>
          <p:nvSpPr>
            <p:cNvPr id="131171" name="Oval 99"/>
            <p:cNvSpPr>
              <a:spLocks noChangeArrowheads="1"/>
            </p:cNvSpPr>
            <p:nvPr/>
          </p:nvSpPr>
          <p:spPr bwMode="auto">
            <a:xfrm>
              <a:off x="4224" y="177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72" name="Oval 100"/>
            <p:cNvSpPr>
              <a:spLocks noChangeArrowheads="1"/>
            </p:cNvSpPr>
            <p:nvPr/>
          </p:nvSpPr>
          <p:spPr bwMode="auto">
            <a:xfrm>
              <a:off x="4752" y="177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73" name="Text Box 101"/>
            <p:cNvSpPr txBox="1">
              <a:spLocks noChangeArrowheads="1"/>
            </p:cNvSpPr>
            <p:nvPr/>
          </p:nvSpPr>
          <p:spPr bwMode="auto">
            <a:xfrm>
              <a:off x="4785" y="175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7</a:t>
              </a:r>
              <a:endParaRPr kumimoji="1" lang="en-US" altLang="zh-CN" sz="2400">
                <a:latin typeface="Times New Roman" pitchFamily="18" charset="0"/>
              </a:endParaRPr>
            </a:p>
          </p:txBody>
        </p:sp>
        <p:sp>
          <p:nvSpPr>
            <p:cNvPr id="131174" name="Text Box 102"/>
            <p:cNvSpPr txBox="1">
              <a:spLocks noChangeArrowheads="1"/>
            </p:cNvSpPr>
            <p:nvPr/>
          </p:nvSpPr>
          <p:spPr bwMode="auto">
            <a:xfrm>
              <a:off x="4240" y="17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6</a:t>
              </a:r>
              <a:endParaRPr kumimoji="1" lang="en-US" altLang="zh-CN" sz="2400">
                <a:latin typeface="Times New Roman" pitchFamily="18" charset="0"/>
              </a:endParaRPr>
            </a:p>
          </p:txBody>
        </p:sp>
        <p:sp>
          <p:nvSpPr>
            <p:cNvPr id="131175" name="Oval 103"/>
            <p:cNvSpPr>
              <a:spLocks noChangeArrowheads="1"/>
            </p:cNvSpPr>
            <p:nvPr/>
          </p:nvSpPr>
          <p:spPr bwMode="auto">
            <a:xfrm>
              <a:off x="3024" y="177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76" name="Text Box 104"/>
            <p:cNvSpPr txBox="1">
              <a:spLocks noChangeArrowheads="1"/>
            </p:cNvSpPr>
            <p:nvPr/>
          </p:nvSpPr>
          <p:spPr bwMode="auto">
            <a:xfrm>
              <a:off x="3060" y="17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4</a:t>
              </a:r>
              <a:endParaRPr kumimoji="1" lang="en-US" altLang="zh-CN" sz="2400">
                <a:latin typeface="Times New Roman" pitchFamily="18" charset="0"/>
              </a:endParaRPr>
            </a:p>
          </p:txBody>
        </p:sp>
        <p:sp>
          <p:nvSpPr>
            <p:cNvPr id="131177" name="Oval 105"/>
            <p:cNvSpPr>
              <a:spLocks noChangeArrowheads="1"/>
            </p:cNvSpPr>
            <p:nvPr/>
          </p:nvSpPr>
          <p:spPr bwMode="auto">
            <a:xfrm>
              <a:off x="2784" y="2208"/>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78" name="Text Box 106"/>
            <p:cNvSpPr txBox="1">
              <a:spLocks noChangeArrowheads="1"/>
            </p:cNvSpPr>
            <p:nvPr/>
          </p:nvSpPr>
          <p:spPr bwMode="auto">
            <a:xfrm>
              <a:off x="2811" y="217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8</a:t>
              </a:r>
              <a:endParaRPr kumimoji="1" lang="en-US" altLang="zh-CN" sz="2400">
                <a:latin typeface="Times New Roman" pitchFamily="18" charset="0"/>
              </a:endParaRPr>
            </a:p>
          </p:txBody>
        </p:sp>
        <p:sp>
          <p:nvSpPr>
            <p:cNvPr id="131179" name="Oval 107"/>
            <p:cNvSpPr>
              <a:spLocks noChangeArrowheads="1"/>
            </p:cNvSpPr>
            <p:nvPr/>
          </p:nvSpPr>
          <p:spPr bwMode="auto">
            <a:xfrm>
              <a:off x="3168" y="2208"/>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80" name="Text Box 108"/>
            <p:cNvSpPr txBox="1">
              <a:spLocks noChangeArrowheads="1"/>
            </p:cNvSpPr>
            <p:nvPr/>
          </p:nvSpPr>
          <p:spPr bwMode="auto">
            <a:xfrm>
              <a:off x="3196" y="217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9</a:t>
              </a:r>
              <a:endParaRPr kumimoji="1" lang="en-US" altLang="zh-CN" sz="2400">
                <a:latin typeface="Times New Roman" pitchFamily="18" charset="0"/>
              </a:endParaRPr>
            </a:p>
          </p:txBody>
        </p:sp>
        <p:sp>
          <p:nvSpPr>
            <p:cNvPr id="131181" name="Oval 109"/>
            <p:cNvSpPr>
              <a:spLocks noChangeArrowheads="1"/>
            </p:cNvSpPr>
            <p:nvPr/>
          </p:nvSpPr>
          <p:spPr bwMode="auto">
            <a:xfrm>
              <a:off x="4024" y="2208"/>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82" name="Text Box 110"/>
            <p:cNvSpPr txBox="1">
              <a:spLocks noChangeArrowheads="1"/>
            </p:cNvSpPr>
            <p:nvPr/>
          </p:nvSpPr>
          <p:spPr bwMode="auto">
            <a:xfrm>
              <a:off x="4008" y="2183"/>
              <a:ext cx="32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chemeClr val="bg1"/>
                  </a:solidFill>
                  <a:latin typeface="Times New Roman" pitchFamily="18" charset="0"/>
                </a:rPr>
                <a:t>12</a:t>
              </a:r>
              <a:endParaRPr kumimoji="1" lang="en-US" altLang="zh-CN" sz="2600">
                <a:latin typeface="Times New Roman" pitchFamily="18" charset="0"/>
              </a:endParaRPr>
            </a:p>
          </p:txBody>
        </p:sp>
        <p:sp>
          <p:nvSpPr>
            <p:cNvPr id="131183" name="Text Box 111"/>
            <p:cNvSpPr txBox="1">
              <a:spLocks noChangeArrowheads="1"/>
            </p:cNvSpPr>
            <p:nvPr/>
          </p:nvSpPr>
          <p:spPr bwMode="auto">
            <a:xfrm>
              <a:off x="3612" y="1785"/>
              <a:ext cx="22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dirty="0">
                  <a:latin typeface="Times New Roman" pitchFamily="18" charset="0"/>
                </a:rPr>
                <a:t>5</a:t>
              </a:r>
              <a:endParaRPr kumimoji="1" lang="en-US" altLang="zh-CN" sz="2400" dirty="0">
                <a:latin typeface="Times New Roman" pitchFamily="18" charset="0"/>
              </a:endParaRPr>
            </a:p>
          </p:txBody>
        </p:sp>
        <p:sp>
          <p:nvSpPr>
            <p:cNvPr id="131184" name="Text Box 112"/>
            <p:cNvSpPr txBox="1">
              <a:spLocks noChangeArrowheads="1"/>
            </p:cNvSpPr>
            <p:nvPr/>
          </p:nvSpPr>
          <p:spPr bwMode="auto">
            <a:xfrm>
              <a:off x="3430" y="2178"/>
              <a:ext cx="584" cy="30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dirty="0">
                  <a:latin typeface="Times New Roman" pitchFamily="18" charset="0"/>
                </a:rPr>
                <a:t>10 11</a:t>
              </a:r>
            </a:p>
          </p:txBody>
        </p:sp>
        <p:sp>
          <p:nvSpPr>
            <p:cNvPr id="131185" name="Text Box 113"/>
            <p:cNvSpPr txBox="1">
              <a:spLocks noChangeArrowheads="1"/>
            </p:cNvSpPr>
            <p:nvPr/>
          </p:nvSpPr>
          <p:spPr bwMode="auto">
            <a:xfrm>
              <a:off x="4302" y="2192"/>
              <a:ext cx="324" cy="30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dirty="0">
                  <a:latin typeface="Times New Roman" pitchFamily="18" charset="0"/>
                </a:rPr>
                <a:t>13</a:t>
              </a:r>
            </a:p>
          </p:txBody>
        </p:sp>
        <p:sp>
          <p:nvSpPr>
            <p:cNvPr id="131186" name="Line 114"/>
            <p:cNvSpPr>
              <a:spLocks noChangeShapeType="1"/>
            </p:cNvSpPr>
            <p:nvPr/>
          </p:nvSpPr>
          <p:spPr bwMode="auto">
            <a:xfrm flipH="1">
              <a:off x="3648" y="2064"/>
              <a:ext cx="48" cy="144"/>
            </a:xfrm>
            <a:prstGeom prst="line">
              <a:avLst/>
            </a:prstGeom>
            <a:noFill/>
            <a:ln w="38100" cap="rnd">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87" name="Line 115"/>
            <p:cNvSpPr>
              <a:spLocks noChangeShapeType="1"/>
            </p:cNvSpPr>
            <p:nvPr/>
          </p:nvSpPr>
          <p:spPr bwMode="auto">
            <a:xfrm>
              <a:off x="3792" y="2064"/>
              <a:ext cx="96" cy="192"/>
            </a:xfrm>
            <a:prstGeom prst="line">
              <a:avLst/>
            </a:prstGeom>
            <a:noFill/>
            <a:ln w="38100" cap="rnd">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88" name="Line 116"/>
            <p:cNvSpPr>
              <a:spLocks noChangeShapeType="1"/>
            </p:cNvSpPr>
            <p:nvPr/>
          </p:nvSpPr>
          <p:spPr bwMode="auto">
            <a:xfrm>
              <a:off x="4416" y="2064"/>
              <a:ext cx="48" cy="192"/>
            </a:xfrm>
            <a:prstGeom prst="line">
              <a:avLst/>
            </a:prstGeom>
            <a:noFill/>
            <a:ln w="38100" cap="rnd">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7809158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灯片编号占位符 2"/>
          <p:cNvSpPr>
            <a:spLocks noGrp="1"/>
          </p:cNvSpPr>
          <p:nvPr>
            <p:ph type="sldNum" sz="quarter" idx="12"/>
          </p:nvPr>
        </p:nvSpPr>
        <p:spPr/>
        <p:txBody>
          <a:bodyPr/>
          <a:lstStyle/>
          <a:p>
            <a:fld id="{44C6ACBA-3E73-4EB2-8302-7D4CB672E30C}" type="slidenum">
              <a:rPr lang="en-US" altLang="zh-CN"/>
              <a:pPr/>
              <a:t>19</a:t>
            </a:fld>
            <a:endParaRPr lang="en-US" altLang="zh-CN"/>
          </a:p>
        </p:txBody>
      </p:sp>
      <p:grpSp>
        <p:nvGrpSpPr>
          <p:cNvPr id="132179" name="Group 83"/>
          <p:cNvGrpSpPr>
            <a:grpSpLocks/>
          </p:cNvGrpSpPr>
          <p:nvPr/>
        </p:nvGrpSpPr>
        <p:grpSpPr bwMode="auto">
          <a:xfrm>
            <a:off x="4487863" y="1592263"/>
            <a:ext cx="3036887" cy="2881312"/>
            <a:chOff x="2532" y="768"/>
            <a:chExt cx="1913" cy="1815"/>
          </a:xfrm>
        </p:grpSpPr>
        <p:sp>
          <p:nvSpPr>
            <p:cNvPr id="132099" name="Line 3"/>
            <p:cNvSpPr>
              <a:spLocks noChangeShapeType="1"/>
            </p:cNvSpPr>
            <p:nvPr/>
          </p:nvSpPr>
          <p:spPr bwMode="auto">
            <a:xfrm>
              <a:off x="2736" y="1008"/>
              <a:ext cx="1536" cy="139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2" name="Oval 6"/>
            <p:cNvSpPr>
              <a:spLocks noChangeArrowheads="1"/>
            </p:cNvSpPr>
            <p:nvPr/>
          </p:nvSpPr>
          <p:spPr bwMode="auto">
            <a:xfrm>
              <a:off x="2532" y="807"/>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3" name="Oval 7"/>
            <p:cNvSpPr>
              <a:spLocks noChangeArrowheads="1"/>
            </p:cNvSpPr>
            <p:nvPr/>
          </p:nvSpPr>
          <p:spPr bwMode="auto">
            <a:xfrm>
              <a:off x="2928" y="1152"/>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4" name="Text Box 8"/>
            <p:cNvSpPr txBox="1">
              <a:spLocks noChangeArrowheads="1"/>
            </p:cNvSpPr>
            <p:nvPr/>
          </p:nvSpPr>
          <p:spPr bwMode="auto">
            <a:xfrm>
              <a:off x="2561" y="76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1</a:t>
              </a:r>
              <a:endParaRPr kumimoji="1" lang="en-US" altLang="zh-CN" sz="2400">
                <a:latin typeface="Times New Roman" pitchFamily="18" charset="0"/>
              </a:endParaRPr>
            </a:p>
          </p:txBody>
        </p:sp>
        <p:sp>
          <p:nvSpPr>
            <p:cNvPr id="132105" name="Text Box 9"/>
            <p:cNvSpPr txBox="1">
              <a:spLocks noChangeArrowheads="1"/>
            </p:cNvSpPr>
            <p:nvPr/>
          </p:nvSpPr>
          <p:spPr bwMode="auto">
            <a:xfrm>
              <a:off x="2970" y="111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3</a:t>
              </a:r>
              <a:endParaRPr kumimoji="1" lang="en-US" altLang="zh-CN" sz="2400">
                <a:latin typeface="Times New Roman" pitchFamily="18" charset="0"/>
              </a:endParaRPr>
            </a:p>
          </p:txBody>
        </p:sp>
        <p:sp>
          <p:nvSpPr>
            <p:cNvPr id="132106" name="Oval 10"/>
            <p:cNvSpPr>
              <a:spLocks noChangeArrowheads="1"/>
            </p:cNvSpPr>
            <p:nvPr/>
          </p:nvSpPr>
          <p:spPr bwMode="auto">
            <a:xfrm>
              <a:off x="3744" y="1920"/>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7" name="Oval 11"/>
            <p:cNvSpPr>
              <a:spLocks noChangeArrowheads="1"/>
            </p:cNvSpPr>
            <p:nvPr/>
          </p:nvSpPr>
          <p:spPr bwMode="auto">
            <a:xfrm>
              <a:off x="3312" y="1527"/>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8" name="Text Box 12"/>
            <p:cNvSpPr txBox="1">
              <a:spLocks noChangeArrowheads="1"/>
            </p:cNvSpPr>
            <p:nvPr/>
          </p:nvSpPr>
          <p:spPr bwMode="auto">
            <a:xfrm>
              <a:off x="3332" y="150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7</a:t>
              </a:r>
              <a:endParaRPr kumimoji="1" lang="en-US" altLang="zh-CN" sz="2400">
                <a:latin typeface="Times New Roman" pitchFamily="18" charset="0"/>
              </a:endParaRPr>
            </a:p>
          </p:txBody>
        </p:sp>
        <p:sp>
          <p:nvSpPr>
            <p:cNvPr id="132109" name="Text Box 13"/>
            <p:cNvSpPr txBox="1">
              <a:spLocks noChangeArrowheads="1"/>
            </p:cNvSpPr>
            <p:nvPr/>
          </p:nvSpPr>
          <p:spPr bwMode="auto">
            <a:xfrm>
              <a:off x="3719" y="1897"/>
              <a:ext cx="32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chemeClr val="bg1"/>
                  </a:solidFill>
                  <a:latin typeface="Times New Roman" pitchFamily="18" charset="0"/>
                </a:rPr>
                <a:t>15</a:t>
              </a:r>
              <a:endParaRPr kumimoji="1" lang="en-US" altLang="zh-CN" sz="2600">
                <a:latin typeface="Times New Roman" pitchFamily="18" charset="0"/>
              </a:endParaRPr>
            </a:p>
          </p:txBody>
        </p:sp>
        <p:sp>
          <p:nvSpPr>
            <p:cNvPr id="132163" name="Oval 67"/>
            <p:cNvSpPr>
              <a:spLocks noChangeArrowheads="1"/>
            </p:cNvSpPr>
            <p:nvPr/>
          </p:nvSpPr>
          <p:spPr bwMode="auto">
            <a:xfrm>
              <a:off x="4128" y="2295"/>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64" name="Text Box 68"/>
            <p:cNvSpPr txBox="1">
              <a:spLocks noChangeArrowheads="1"/>
            </p:cNvSpPr>
            <p:nvPr/>
          </p:nvSpPr>
          <p:spPr bwMode="auto">
            <a:xfrm>
              <a:off x="4121" y="2273"/>
              <a:ext cx="32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chemeClr val="bg1"/>
                  </a:solidFill>
                  <a:latin typeface="Times New Roman" pitchFamily="18" charset="0"/>
                </a:rPr>
                <a:t>31</a:t>
              </a:r>
              <a:endParaRPr kumimoji="1" lang="en-US" altLang="zh-CN" sz="2600">
                <a:latin typeface="Times New Roman" pitchFamily="18" charset="0"/>
              </a:endParaRPr>
            </a:p>
          </p:txBody>
        </p:sp>
      </p:grpSp>
      <p:sp>
        <p:nvSpPr>
          <p:cNvPr id="132165" name="Text Box 69"/>
          <p:cNvSpPr txBox="1">
            <a:spLocks noChangeArrowheads="1"/>
          </p:cNvSpPr>
          <p:nvPr/>
        </p:nvSpPr>
        <p:spPr bwMode="auto">
          <a:xfrm>
            <a:off x="1181100" y="836613"/>
            <a:ext cx="6415088" cy="6413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600" b="1">
                <a:solidFill>
                  <a:srgbClr val="000099"/>
                </a:solidFill>
                <a:latin typeface="Times New Roman" pitchFamily="18" charset="0"/>
                <a:ea typeface="仿宋_GB2312" pitchFamily="49" charset="-122"/>
              </a:rPr>
              <a:t>极端情形</a:t>
            </a:r>
            <a:r>
              <a:rPr kumimoji="1" lang="en-US" altLang="zh-CN" sz="3600" b="1">
                <a:solidFill>
                  <a:srgbClr val="000099"/>
                </a:solidFill>
                <a:latin typeface="Times New Roman" pitchFamily="18" charset="0"/>
                <a:ea typeface="仿宋_GB2312" pitchFamily="49" charset="-122"/>
              </a:rPr>
              <a:t>: </a:t>
            </a:r>
            <a:r>
              <a:rPr kumimoji="1" lang="zh-CN" altLang="en-US" sz="3600" b="1">
                <a:solidFill>
                  <a:srgbClr val="000099"/>
                </a:solidFill>
                <a:latin typeface="Times New Roman" pitchFamily="18" charset="0"/>
                <a:ea typeface="仿宋_GB2312" pitchFamily="49" charset="-122"/>
              </a:rPr>
              <a:t>只有右单支的二叉树</a:t>
            </a:r>
            <a:endParaRPr kumimoji="1" lang="zh-CN" altLang="en-US" sz="3600">
              <a:latin typeface="Times New Roman" pitchFamily="18" charset="0"/>
            </a:endParaRPr>
          </a:p>
        </p:txBody>
      </p:sp>
      <p:grpSp>
        <p:nvGrpSpPr>
          <p:cNvPr id="132180" name="Group 84"/>
          <p:cNvGrpSpPr>
            <a:grpSpLocks/>
          </p:cNvGrpSpPr>
          <p:nvPr/>
        </p:nvGrpSpPr>
        <p:grpSpPr bwMode="auto">
          <a:xfrm>
            <a:off x="855663" y="4292600"/>
            <a:ext cx="7029450" cy="1600200"/>
            <a:chOff x="228" y="2832"/>
            <a:chExt cx="4428" cy="1008"/>
          </a:xfrm>
        </p:grpSpPr>
        <p:sp>
          <p:nvSpPr>
            <p:cNvPr id="132098" name="Rectangle 2"/>
            <p:cNvSpPr>
              <a:spLocks noChangeArrowheads="1"/>
            </p:cNvSpPr>
            <p:nvPr/>
          </p:nvSpPr>
          <p:spPr bwMode="auto">
            <a:xfrm>
              <a:off x="1488" y="3552"/>
              <a:ext cx="3168" cy="288"/>
            </a:xfrm>
            <a:prstGeom prst="rect">
              <a:avLst/>
            </a:prstGeom>
            <a:solidFill>
              <a:srgbClr val="FF7C80"/>
            </a:solidFill>
            <a:ln w="19050">
              <a:miter lim="800000"/>
              <a:headEnd/>
              <a:tailEnd/>
            </a:ln>
            <a:effectLst/>
            <a:scene3d>
              <a:camera prst="legacyObliqueTopRight"/>
              <a:lightRig rig="legacyFlat3" dir="b"/>
            </a:scene3d>
            <a:sp3d extrusionH="430200" prstMaterial="legacyMatte">
              <a:bevelT w="13500" h="13500" prst="angle"/>
              <a:bevelB w="13500" h="13500" prst="angle"/>
              <a:extrusionClr>
                <a:srgbClr val="FF7C80"/>
              </a:extrusion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p>
              <a:endParaRPr lang="zh-CN" altLang="en-US"/>
            </a:p>
          </p:txBody>
        </p:sp>
        <p:sp>
          <p:nvSpPr>
            <p:cNvPr id="132100" name="Rectangle 4"/>
            <p:cNvSpPr>
              <a:spLocks noChangeArrowheads="1"/>
            </p:cNvSpPr>
            <p:nvPr/>
          </p:nvSpPr>
          <p:spPr bwMode="auto">
            <a:xfrm>
              <a:off x="244" y="2928"/>
              <a:ext cx="2924" cy="288"/>
            </a:xfrm>
            <a:prstGeom prst="rect">
              <a:avLst/>
            </a:prstGeom>
            <a:solidFill>
              <a:srgbClr val="FF7C80"/>
            </a:solidFill>
            <a:ln w="19050">
              <a:miter lim="800000"/>
              <a:headEnd/>
              <a:tailEnd/>
            </a:ln>
            <a:effectLst/>
            <a:scene3d>
              <a:camera prst="legacyObliqueTopRight"/>
              <a:lightRig rig="legacyFlat3" dir="b"/>
            </a:scene3d>
            <a:sp3d extrusionH="430200" prstMaterial="legacyMatte">
              <a:bevelT w="13500" h="13500" prst="angle"/>
              <a:bevelB w="13500" h="13500" prst="angle"/>
              <a:extrusionClr>
                <a:srgbClr val="FF7C80"/>
              </a:extrusion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p>
              <a:endParaRPr lang="zh-CN" altLang="en-US"/>
            </a:p>
          </p:txBody>
        </p:sp>
        <p:sp>
          <p:nvSpPr>
            <p:cNvPr id="132101" name="Text Box 5"/>
            <p:cNvSpPr txBox="1">
              <a:spLocks noChangeArrowheads="1"/>
            </p:cNvSpPr>
            <p:nvPr/>
          </p:nvSpPr>
          <p:spPr bwMode="auto">
            <a:xfrm>
              <a:off x="228" y="289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chemeClr val="bg1"/>
                  </a:solidFill>
                  <a:latin typeface="Times New Roman" pitchFamily="18" charset="0"/>
                </a:rPr>
                <a:t>1</a:t>
              </a:r>
              <a:endParaRPr kumimoji="1" lang="en-US" altLang="zh-CN" sz="2400">
                <a:latin typeface="Times New Roman" pitchFamily="18" charset="0"/>
              </a:endParaRPr>
            </a:p>
          </p:txBody>
        </p:sp>
        <p:sp>
          <p:nvSpPr>
            <p:cNvPr id="132110" name="Line 14"/>
            <p:cNvSpPr>
              <a:spLocks noChangeShapeType="1"/>
            </p:cNvSpPr>
            <p:nvPr/>
          </p:nvSpPr>
          <p:spPr bwMode="auto">
            <a:xfrm>
              <a:off x="432"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1" name="Line 15"/>
            <p:cNvSpPr>
              <a:spLocks noChangeShapeType="1"/>
            </p:cNvSpPr>
            <p:nvPr/>
          </p:nvSpPr>
          <p:spPr bwMode="auto">
            <a:xfrm flipV="1">
              <a:off x="432"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2" name="Line 16"/>
            <p:cNvSpPr>
              <a:spLocks noChangeShapeType="1"/>
            </p:cNvSpPr>
            <p:nvPr/>
          </p:nvSpPr>
          <p:spPr bwMode="auto">
            <a:xfrm>
              <a:off x="624"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3" name="Line 17"/>
            <p:cNvSpPr>
              <a:spLocks noChangeShapeType="1"/>
            </p:cNvSpPr>
            <p:nvPr/>
          </p:nvSpPr>
          <p:spPr bwMode="auto">
            <a:xfrm flipV="1">
              <a:off x="624"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4" name="Line 18"/>
            <p:cNvSpPr>
              <a:spLocks noChangeShapeType="1"/>
            </p:cNvSpPr>
            <p:nvPr/>
          </p:nvSpPr>
          <p:spPr bwMode="auto">
            <a:xfrm>
              <a:off x="816"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5" name="Line 19"/>
            <p:cNvSpPr>
              <a:spLocks noChangeShapeType="1"/>
            </p:cNvSpPr>
            <p:nvPr/>
          </p:nvSpPr>
          <p:spPr bwMode="auto">
            <a:xfrm flipV="1">
              <a:off x="816"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6" name="Line 20"/>
            <p:cNvSpPr>
              <a:spLocks noChangeShapeType="1"/>
            </p:cNvSpPr>
            <p:nvPr/>
          </p:nvSpPr>
          <p:spPr bwMode="auto">
            <a:xfrm>
              <a:off x="1008"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7" name="Line 21"/>
            <p:cNvSpPr>
              <a:spLocks noChangeShapeType="1"/>
            </p:cNvSpPr>
            <p:nvPr/>
          </p:nvSpPr>
          <p:spPr bwMode="auto">
            <a:xfrm flipV="1">
              <a:off x="1008"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8" name="Line 22"/>
            <p:cNvSpPr>
              <a:spLocks noChangeShapeType="1"/>
            </p:cNvSpPr>
            <p:nvPr/>
          </p:nvSpPr>
          <p:spPr bwMode="auto">
            <a:xfrm>
              <a:off x="1200"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9" name="Line 23"/>
            <p:cNvSpPr>
              <a:spLocks noChangeShapeType="1"/>
            </p:cNvSpPr>
            <p:nvPr/>
          </p:nvSpPr>
          <p:spPr bwMode="auto">
            <a:xfrm flipV="1">
              <a:off x="1200"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0" name="Line 24"/>
            <p:cNvSpPr>
              <a:spLocks noChangeShapeType="1"/>
            </p:cNvSpPr>
            <p:nvPr/>
          </p:nvSpPr>
          <p:spPr bwMode="auto">
            <a:xfrm>
              <a:off x="1392"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1" name="Line 25"/>
            <p:cNvSpPr>
              <a:spLocks noChangeShapeType="1"/>
            </p:cNvSpPr>
            <p:nvPr/>
          </p:nvSpPr>
          <p:spPr bwMode="auto">
            <a:xfrm flipV="1">
              <a:off x="1392"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2" name="Line 26"/>
            <p:cNvSpPr>
              <a:spLocks noChangeShapeType="1"/>
            </p:cNvSpPr>
            <p:nvPr/>
          </p:nvSpPr>
          <p:spPr bwMode="auto">
            <a:xfrm>
              <a:off x="1584"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3" name="Line 27"/>
            <p:cNvSpPr>
              <a:spLocks noChangeShapeType="1"/>
            </p:cNvSpPr>
            <p:nvPr/>
          </p:nvSpPr>
          <p:spPr bwMode="auto">
            <a:xfrm flipV="1">
              <a:off x="1584"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4" name="Line 28"/>
            <p:cNvSpPr>
              <a:spLocks noChangeShapeType="1"/>
            </p:cNvSpPr>
            <p:nvPr/>
          </p:nvSpPr>
          <p:spPr bwMode="auto">
            <a:xfrm>
              <a:off x="1776"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5" name="Line 29"/>
            <p:cNvSpPr>
              <a:spLocks noChangeShapeType="1"/>
            </p:cNvSpPr>
            <p:nvPr/>
          </p:nvSpPr>
          <p:spPr bwMode="auto">
            <a:xfrm flipV="1">
              <a:off x="1776"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6" name="Line 30"/>
            <p:cNvSpPr>
              <a:spLocks noChangeShapeType="1"/>
            </p:cNvSpPr>
            <p:nvPr/>
          </p:nvSpPr>
          <p:spPr bwMode="auto">
            <a:xfrm>
              <a:off x="1968"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7" name="Line 31"/>
            <p:cNvSpPr>
              <a:spLocks noChangeShapeType="1"/>
            </p:cNvSpPr>
            <p:nvPr/>
          </p:nvSpPr>
          <p:spPr bwMode="auto">
            <a:xfrm flipV="1">
              <a:off x="1968"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8" name="Line 32"/>
            <p:cNvSpPr>
              <a:spLocks noChangeShapeType="1"/>
            </p:cNvSpPr>
            <p:nvPr/>
          </p:nvSpPr>
          <p:spPr bwMode="auto">
            <a:xfrm>
              <a:off x="2160"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9" name="Line 33"/>
            <p:cNvSpPr>
              <a:spLocks noChangeShapeType="1"/>
            </p:cNvSpPr>
            <p:nvPr/>
          </p:nvSpPr>
          <p:spPr bwMode="auto">
            <a:xfrm flipV="1">
              <a:off x="2160"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0" name="Line 34"/>
            <p:cNvSpPr>
              <a:spLocks noChangeShapeType="1"/>
            </p:cNvSpPr>
            <p:nvPr/>
          </p:nvSpPr>
          <p:spPr bwMode="auto">
            <a:xfrm>
              <a:off x="2352"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1" name="Line 35"/>
            <p:cNvSpPr>
              <a:spLocks noChangeShapeType="1"/>
            </p:cNvSpPr>
            <p:nvPr/>
          </p:nvSpPr>
          <p:spPr bwMode="auto">
            <a:xfrm flipV="1">
              <a:off x="2352"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2" name="Line 36"/>
            <p:cNvSpPr>
              <a:spLocks noChangeShapeType="1"/>
            </p:cNvSpPr>
            <p:nvPr/>
          </p:nvSpPr>
          <p:spPr bwMode="auto">
            <a:xfrm>
              <a:off x="2544"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3" name="Line 37"/>
            <p:cNvSpPr>
              <a:spLocks noChangeShapeType="1"/>
            </p:cNvSpPr>
            <p:nvPr/>
          </p:nvSpPr>
          <p:spPr bwMode="auto">
            <a:xfrm flipV="1">
              <a:off x="2544"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4" name="Line 38"/>
            <p:cNvSpPr>
              <a:spLocks noChangeShapeType="1"/>
            </p:cNvSpPr>
            <p:nvPr/>
          </p:nvSpPr>
          <p:spPr bwMode="auto">
            <a:xfrm>
              <a:off x="2736"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5" name="Line 39"/>
            <p:cNvSpPr>
              <a:spLocks noChangeShapeType="1"/>
            </p:cNvSpPr>
            <p:nvPr/>
          </p:nvSpPr>
          <p:spPr bwMode="auto">
            <a:xfrm flipV="1">
              <a:off x="2736"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6" name="Line 40"/>
            <p:cNvSpPr>
              <a:spLocks noChangeShapeType="1"/>
            </p:cNvSpPr>
            <p:nvPr/>
          </p:nvSpPr>
          <p:spPr bwMode="auto">
            <a:xfrm>
              <a:off x="2928"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7" name="Line 41"/>
            <p:cNvSpPr>
              <a:spLocks noChangeShapeType="1"/>
            </p:cNvSpPr>
            <p:nvPr/>
          </p:nvSpPr>
          <p:spPr bwMode="auto">
            <a:xfrm flipV="1">
              <a:off x="2928"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8" name="Line 42"/>
            <p:cNvSpPr>
              <a:spLocks noChangeShapeType="1"/>
            </p:cNvSpPr>
            <p:nvPr/>
          </p:nvSpPr>
          <p:spPr bwMode="auto">
            <a:xfrm>
              <a:off x="3120"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9" name="Line 43"/>
            <p:cNvSpPr>
              <a:spLocks noChangeShapeType="1"/>
            </p:cNvSpPr>
            <p:nvPr/>
          </p:nvSpPr>
          <p:spPr bwMode="auto">
            <a:xfrm flipV="1">
              <a:off x="3120"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40" name="Text Box 44"/>
            <p:cNvSpPr txBox="1">
              <a:spLocks noChangeArrowheads="1"/>
            </p:cNvSpPr>
            <p:nvPr/>
          </p:nvSpPr>
          <p:spPr bwMode="auto">
            <a:xfrm>
              <a:off x="624" y="289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chemeClr val="bg1"/>
                  </a:solidFill>
                  <a:latin typeface="Times New Roman" pitchFamily="18" charset="0"/>
                </a:rPr>
                <a:t>3</a:t>
              </a:r>
              <a:endParaRPr kumimoji="1" lang="en-US" altLang="zh-CN" sz="2800">
                <a:latin typeface="Times New Roman" pitchFamily="18" charset="0"/>
              </a:endParaRPr>
            </a:p>
          </p:txBody>
        </p:sp>
        <p:sp>
          <p:nvSpPr>
            <p:cNvPr id="132141" name="Text Box 45"/>
            <p:cNvSpPr txBox="1">
              <a:spLocks noChangeArrowheads="1"/>
            </p:cNvSpPr>
            <p:nvPr/>
          </p:nvSpPr>
          <p:spPr bwMode="auto">
            <a:xfrm>
              <a:off x="1366" y="289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chemeClr val="bg1"/>
                  </a:solidFill>
                  <a:latin typeface="Times New Roman" pitchFamily="18" charset="0"/>
                </a:rPr>
                <a:t>7</a:t>
              </a:r>
              <a:endParaRPr kumimoji="1" lang="en-US" altLang="zh-CN" sz="2800">
                <a:latin typeface="Times New Roman" pitchFamily="18" charset="0"/>
              </a:endParaRPr>
            </a:p>
          </p:txBody>
        </p:sp>
        <p:sp>
          <p:nvSpPr>
            <p:cNvPr id="132142" name="Text Box 46"/>
            <p:cNvSpPr txBox="1">
              <a:spLocks noChangeArrowheads="1"/>
            </p:cNvSpPr>
            <p:nvPr/>
          </p:nvSpPr>
          <p:spPr bwMode="auto">
            <a:xfrm>
              <a:off x="2874" y="2898"/>
              <a:ext cx="32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600" b="1">
                  <a:solidFill>
                    <a:schemeClr val="bg1"/>
                  </a:solidFill>
                  <a:latin typeface="Times New Roman" pitchFamily="18" charset="0"/>
                </a:rPr>
                <a:t>15</a:t>
              </a:r>
              <a:endParaRPr kumimoji="1" lang="en-US" altLang="zh-CN" sz="2600">
                <a:latin typeface="Times New Roman" pitchFamily="18" charset="0"/>
              </a:endParaRPr>
            </a:p>
          </p:txBody>
        </p:sp>
        <p:sp>
          <p:nvSpPr>
            <p:cNvPr id="132143" name="Line 47"/>
            <p:cNvSpPr>
              <a:spLocks noChangeShapeType="1"/>
            </p:cNvSpPr>
            <p:nvPr/>
          </p:nvSpPr>
          <p:spPr bwMode="auto">
            <a:xfrm>
              <a:off x="1680"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44" name="Line 48"/>
            <p:cNvSpPr>
              <a:spLocks noChangeShapeType="1"/>
            </p:cNvSpPr>
            <p:nvPr/>
          </p:nvSpPr>
          <p:spPr bwMode="auto">
            <a:xfrm flipV="1">
              <a:off x="1680"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45" name="Line 49"/>
            <p:cNvSpPr>
              <a:spLocks noChangeShapeType="1"/>
            </p:cNvSpPr>
            <p:nvPr/>
          </p:nvSpPr>
          <p:spPr bwMode="auto">
            <a:xfrm>
              <a:off x="1872"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46" name="Line 50"/>
            <p:cNvSpPr>
              <a:spLocks noChangeShapeType="1"/>
            </p:cNvSpPr>
            <p:nvPr/>
          </p:nvSpPr>
          <p:spPr bwMode="auto">
            <a:xfrm flipV="1">
              <a:off x="1872"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47" name="Line 51"/>
            <p:cNvSpPr>
              <a:spLocks noChangeShapeType="1"/>
            </p:cNvSpPr>
            <p:nvPr/>
          </p:nvSpPr>
          <p:spPr bwMode="auto">
            <a:xfrm>
              <a:off x="2064"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48" name="Line 52"/>
            <p:cNvSpPr>
              <a:spLocks noChangeShapeType="1"/>
            </p:cNvSpPr>
            <p:nvPr/>
          </p:nvSpPr>
          <p:spPr bwMode="auto">
            <a:xfrm flipV="1">
              <a:off x="2064"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49" name="Line 53"/>
            <p:cNvSpPr>
              <a:spLocks noChangeShapeType="1"/>
            </p:cNvSpPr>
            <p:nvPr/>
          </p:nvSpPr>
          <p:spPr bwMode="auto">
            <a:xfrm>
              <a:off x="2256"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50" name="Line 54"/>
            <p:cNvSpPr>
              <a:spLocks noChangeShapeType="1"/>
            </p:cNvSpPr>
            <p:nvPr/>
          </p:nvSpPr>
          <p:spPr bwMode="auto">
            <a:xfrm flipV="1">
              <a:off x="2256"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51" name="Line 55"/>
            <p:cNvSpPr>
              <a:spLocks noChangeShapeType="1"/>
            </p:cNvSpPr>
            <p:nvPr/>
          </p:nvSpPr>
          <p:spPr bwMode="auto">
            <a:xfrm>
              <a:off x="2448"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52" name="Line 56"/>
            <p:cNvSpPr>
              <a:spLocks noChangeShapeType="1"/>
            </p:cNvSpPr>
            <p:nvPr/>
          </p:nvSpPr>
          <p:spPr bwMode="auto">
            <a:xfrm flipV="1">
              <a:off x="2448"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53" name="Line 57"/>
            <p:cNvSpPr>
              <a:spLocks noChangeShapeType="1"/>
            </p:cNvSpPr>
            <p:nvPr/>
          </p:nvSpPr>
          <p:spPr bwMode="auto">
            <a:xfrm>
              <a:off x="2640"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54" name="Line 58"/>
            <p:cNvSpPr>
              <a:spLocks noChangeShapeType="1"/>
            </p:cNvSpPr>
            <p:nvPr/>
          </p:nvSpPr>
          <p:spPr bwMode="auto">
            <a:xfrm flipV="1">
              <a:off x="2640"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55" name="Line 59"/>
            <p:cNvSpPr>
              <a:spLocks noChangeShapeType="1"/>
            </p:cNvSpPr>
            <p:nvPr/>
          </p:nvSpPr>
          <p:spPr bwMode="auto">
            <a:xfrm flipV="1">
              <a:off x="2832"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56" name="Line 60"/>
            <p:cNvSpPr>
              <a:spLocks noChangeShapeType="1"/>
            </p:cNvSpPr>
            <p:nvPr/>
          </p:nvSpPr>
          <p:spPr bwMode="auto">
            <a:xfrm>
              <a:off x="3024"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57" name="Line 61"/>
            <p:cNvSpPr>
              <a:spLocks noChangeShapeType="1"/>
            </p:cNvSpPr>
            <p:nvPr/>
          </p:nvSpPr>
          <p:spPr bwMode="auto">
            <a:xfrm flipV="1">
              <a:off x="3024"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58" name="Line 62"/>
            <p:cNvSpPr>
              <a:spLocks noChangeShapeType="1"/>
            </p:cNvSpPr>
            <p:nvPr/>
          </p:nvSpPr>
          <p:spPr bwMode="auto">
            <a:xfrm>
              <a:off x="3216"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59" name="Line 63"/>
            <p:cNvSpPr>
              <a:spLocks noChangeShapeType="1"/>
            </p:cNvSpPr>
            <p:nvPr/>
          </p:nvSpPr>
          <p:spPr bwMode="auto">
            <a:xfrm flipV="1">
              <a:off x="3216"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60" name="Line 64"/>
            <p:cNvSpPr>
              <a:spLocks noChangeShapeType="1"/>
            </p:cNvSpPr>
            <p:nvPr/>
          </p:nvSpPr>
          <p:spPr bwMode="auto">
            <a:xfrm>
              <a:off x="3408"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61" name="Line 65"/>
            <p:cNvSpPr>
              <a:spLocks noChangeShapeType="1"/>
            </p:cNvSpPr>
            <p:nvPr/>
          </p:nvSpPr>
          <p:spPr bwMode="auto">
            <a:xfrm flipV="1">
              <a:off x="3408"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62" name="Line 66"/>
            <p:cNvSpPr>
              <a:spLocks noChangeShapeType="1"/>
            </p:cNvSpPr>
            <p:nvPr/>
          </p:nvSpPr>
          <p:spPr bwMode="auto">
            <a:xfrm>
              <a:off x="2832"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66" name="Line 70"/>
            <p:cNvSpPr>
              <a:spLocks noChangeShapeType="1"/>
            </p:cNvSpPr>
            <p:nvPr/>
          </p:nvSpPr>
          <p:spPr bwMode="auto">
            <a:xfrm>
              <a:off x="3600"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67" name="Line 71"/>
            <p:cNvSpPr>
              <a:spLocks noChangeShapeType="1"/>
            </p:cNvSpPr>
            <p:nvPr/>
          </p:nvSpPr>
          <p:spPr bwMode="auto">
            <a:xfrm flipV="1">
              <a:off x="3600"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68" name="Line 72"/>
            <p:cNvSpPr>
              <a:spLocks noChangeShapeType="1"/>
            </p:cNvSpPr>
            <p:nvPr/>
          </p:nvSpPr>
          <p:spPr bwMode="auto">
            <a:xfrm>
              <a:off x="3792"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69" name="Line 73"/>
            <p:cNvSpPr>
              <a:spLocks noChangeShapeType="1"/>
            </p:cNvSpPr>
            <p:nvPr/>
          </p:nvSpPr>
          <p:spPr bwMode="auto">
            <a:xfrm flipV="1">
              <a:off x="3792"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70" name="Line 74"/>
            <p:cNvSpPr>
              <a:spLocks noChangeShapeType="1"/>
            </p:cNvSpPr>
            <p:nvPr/>
          </p:nvSpPr>
          <p:spPr bwMode="auto">
            <a:xfrm>
              <a:off x="3984"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71" name="Line 75"/>
            <p:cNvSpPr>
              <a:spLocks noChangeShapeType="1"/>
            </p:cNvSpPr>
            <p:nvPr/>
          </p:nvSpPr>
          <p:spPr bwMode="auto">
            <a:xfrm flipV="1">
              <a:off x="3984"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72" name="Line 76"/>
            <p:cNvSpPr>
              <a:spLocks noChangeShapeType="1"/>
            </p:cNvSpPr>
            <p:nvPr/>
          </p:nvSpPr>
          <p:spPr bwMode="auto">
            <a:xfrm>
              <a:off x="4176"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73" name="Line 77"/>
            <p:cNvSpPr>
              <a:spLocks noChangeShapeType="1"/>
            </p:cNvSpPr>
            <p:nvPr/>
          </p:nvSpPr>
          <p:spPr bwMode="auto">
            <a:xfrm flipV="1">
              <a:off x="4176"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74" name="Line 78"/>
            <p:cNvSpPr>
              <a:spLocks noChangeShapeType="1"/>
            </p:cNvSpPr>
            <p:nvPr/>
          </p:nvSpPr>
          <p:spPr bwMode="auto">
            <a:xfrm>
              <a:off x="4368"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75" name="Line 79"/>
            <p:cNvSpPr>
              <a:spLocks noChangeShapeType="1"/>
            </p:cNvSpPr>
            <p:nvPr/>
          </p:nvSpPr>
          <p:spPr bwMode="auto">
            <a:xfrm flipV="1">
              <a:off x="4368"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76" name="Line 80"/>
            <p:cNvSpPr>
              <a:spLocks noChangeShapeType="1"/>
            </p:cNvSpPr>
            <p:nvPr/>
          </p:nvSpPr>
          <p:spPr bwMode="auto">
            <a:xfrm>
              <a:off x="4560"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77" name="Line 81"/>
            <p:cNvSpPr>
              <a:spLocks noChangeShapeType="1"/>
            </p:cNvSpPr>
            <p:nvPr/>
          </p:nvSpPr>
          <p:spPr bwMode="auto">
            <a:xfrm flipV="1">
              <a:off x="4560"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78" name="Text Box 82"/>
            <p:cNvSpPr txBox="1">
              <a:spLocks noChangeArrowheads="1"/>
            </p:cNvSpPr>
            <p:nvPr/>
          </p:nvSpPr>
          <p:spPr bwMode="auto">
            <a:xfrm>
              <a:off x="4325" y="3522"/>
              <a:ext cx="32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600" b="1">
                  <a:solidFill>
                    <a:schemeClr val="bg1"/>
                  </a:solidFill>
                  <a:latin typeface="Times New Roman" pitchFamily="18" charset="0"/>
                </a:rPr>
                <a:t>31</a:t>
              </a:r>
              <a:endParaRPr kumimoji="1" lang="en-US" altLang="zh-CN" sz="2600">
                <a:latin typeface="Times New Roman" pitchFamily="18" charset="0"/>
              </a:endParaRPr>
            </a:p>
          </p:txBody>
        </p:sp>
      </p:grpSp>
    </p:spTree>
    <p:extLst>
      <p:ext uri="{BB962C8B-B14F-4D97-AF65-F5344CB8AC3E}">
        <p14:creationId xmlns:p14="http://schemas.microsoft.com/office/powerpoint/2010/main" val="18268139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Rot="1" noChangeArrowheads="1"/>
          </p:cNvSpPr>
          <p:nvPr>
            <p:ph type="title"/>
          </p:nvPr>
        </p:nvSpPr>
        <p:spPr>
          <a:xfrm>
            <a:off x="381000" y="332656"/>
            <a:ext cx="3581400" cy="609600"/>
          </a:xfrm>
        </p:spPr>
        <p:txBody>
          <a:bodyPr>
            <a:normAutofit fontScale="90000"/>
          </a:bodyPr>
          <a:lstStyle/>
          <a:p>
            <a:pPr algn="l" eaLnBrk="1" hangingPunct="1">
              <a:defRPr/>
            </a:pPr>
            <a:r>
              <a:rPr lang="en-US" altLang="zh-CN" sz="2800" b="0" smtClean="0">
                <a:solidFill>
                  <a:schemeClr val="tx1"/>
                </a:solidFill>
                <a:ea typeface="楷体_GB2312" pitchFamily="49" charset="-122"/>
              </a:rPr>
              <a:t>3. </a:t>
            </a:r>
            <a:r>
              <a:rPr lang="zh-CN" altLang="en-US" sz="2800" b="0" smtClean="0">
                <a:solidFill>
                  <a:schemeClr val="tx1"/>
                </a:solidFill>
                <a:ea typeface="楷体_GB2312" pitchFamily="49" charset="-122"/>
              </a:rPr>
              <a:t>树的逻辑结构</a:t>
            </a:r>
            <a:r>
              <a:rPr lang="zh-CN" altLang="en-US" smtClean="0">
                <a:solidFill>
                  <a:schemeClr val="tx1"/>
                </a:solidFill>
              </a:rPr>
              <a:t> </a:t>
            </a:r>
          </a:p>
        </p:txBody>
      </p:sp>
      <p:sp>
        <p:nvSpPr>
          <p:cNvPr id="171011" name="Rectangle 3"/>
          <p:cNvSpPr>
            <a:spLocks noGrp="1" noChangeArrowheads="1"/>
          </p:cNvSpPr>
          <p:nvPr>
            <p:ph type="body" idx="1"/>
          </p:nvPr>
        </p:nvSpPr>
        <p:spPr>
          <a:xfrm>
            <a:off x="381000" y="1094656"/>
            <a:ext cx="8077200" cy="1447800"/>
          </a:xfrm>
        </p:spPr>
        <p:txBody>
          <a:bodyPr/>
          <a:lstStyle/>
          <a:p>
            <a:pPr marL="1619250" indent="-1619250" eaLnBrk="1" hangingPunct="1">
              <a:buFont typeface="Wingdings" pitchFamily="2" charset="2"/>
              <a:buNone/>
              <a:defRPr/>
            </a:pPr>
            <a:r>
              <a:rPr lang="en-US" altLang="zh-CN" sz="2600" b="0" smtClean="0">
                <a:solidFill>
                  <a:schemeClr val="tx1"/>
                </a:solidFill>
                <a:latin typeface="宋体" pitchFamily="2" charset="-122"/>
              </a:rPr>
              <a:t>(</a:t>
            </a:r>
            <a:r>
              <a:rPr lang="zh-CN" altLang="en-US" sz="2600" b="0" smtClean="0">
                <a:solidFill>
                  <a:schemeClr val="tx1"/>
                </a:solidFill>
                <a:latin typeface="宋体" pitchFamily="2" charset="-122"/>
              </a:rPr>
              <a:t>特点</a:t>
            </a:r>
            <a:r>
              <a:rPr lang="en-US" altLang="zh-CN" sz="2600" b="0" smtClean="0">
                <a:solidFill>
                  <a:schemeClr val="tx1"/>
                </a:solidFill>
                <a:latin typeface="宋体" pitchFamily="2" charset="-122"/>
              </a:rPr>
              <a:t>)</a:t>
            </a:r>
            <a:r>
              <a:rPr lang="zh-CN" altLang="en-US" sz="2600" b="0" smtClean="0">
                <a:solidFill>
                  <a:schemeClr val="tx1"/>
                </a:solidFill>
                <a:latin typeface="宋体" pitchFamily="2" charset="-122"/>
              </a:rPr>
              <a:t>： 一对多（</a:t>
            </a:r>
            <a:r>
              <a:rPr lang="en-US" altLang="zh-CN" sz="2600" b="0" smtClean="0">
                <a:solidFill>
                  <a:schemeClr val="tx1"/>
                </a:solidFill>
                <a:latin typeface="宋体" pitchFamily="2" charset="-122"/>
              </a:rPr>
              <a:t>1:n</a:t>
            </a:r>
            <a:r>
              <a:rPr lang="zh-CN" altLang="en-US" sz="2600" b="0" smtClean="0">
                <a:solidFill>
                  <a:schemeClr val="tx1"/>
                </a:solidFill>
                <a:latin typeface="宋体" pitchFamily="2" charset="-122"/>
              </a:rPr>
              <a:t>），有多个直接后继（如家谱树、目录树等等），但只有一个根结点，且子树之间互不相交。 </a:t>
            </a:r>
          </a:p>
        </p:txBody>
      </p:sp>
      <p:sp>
        <p:nvSpPr>
          <p:cNvPr id="171012" name="Rectangle 4"/>
          <p:cNvSpPr>
            <a:spLocks noChangeArrowheads="1"/>
          </p:cNvSpPr>
          <p:nvPr/>
        </p:nvSpPr>
        <p:spPr bwMode="auto">
          <a:xfrm>
            <a:off x="304800" y="2847256"/>
            <a:ext cx="3581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en-US" altLang="zh-CN" sz="2800" b="1">
                <a:latin typeface="Times New Roman" pitchFamily="18" charset="0"/>
                <a:ea typeface="楷体_GB2312" pitchFamily="49" charset="-122"/>
              </a:rPr>
              <a:t>4. </a:t>
            </a:r>
            <a:r>
              <a:rPr kumimoji="1" lang="zh-CN" altLang="en-US" sz="2800" b="1">
                <a:latin typeface="Times New Roman" pitchFamily="18" charset="0"/>
                <a:ea typeface="楷体_GB2312" pitchFamily="49" charset="-122"/>
              </a:rPr>
              <a:t>树的存储结构</a:t>
            </a:r>
            <a:r>
              <a:rPr kumimoji="1" lang="zh-CN" altLang="en-US" sz="4400">
                <a:latin typeface="Times New Roman" pitchFamily="18" charset="0"/>
              </a:rPr>
              <a:t> </a:t>
            </a:r>
          </a:p>
        </p:txBody>
      </p:sp>
      <p:sp>
        <p:nvSpPr>
          <p:cNvPr id="171013" name="Text Box 5"/>
          <p:cNvSpPr txBox="1">
            <a:spLocks noChangeArrowheads="1"/>
          </p:cNvSpPr>
          <p:nvPr/>
        </p:nvSpPr>
        <p:spPr bwMode="auto">
          <a:xfrm>
            <a:off x="457200" y="3685456"/>
            <a:ext cx="84582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spcBef>
                <a:spcPct val="50000"/>
              </a:spcBef>
            </a:pPr>
            <a:r>
              <a:rPr kumimoji="1" lang="zh-CN" altLang="en-US" sz="2800" b="1">
                <a:latin typeface="Times New Roman" pitchFamily="18" charset="0"/>
              </a:rPr>
              <a:t>讨论</a:t>
            </a:r>
            <a:r>
              <a:rPr kumimoji="1" lang="en-US" altLang="zh-CN" sz="2800" b="1">
                <a:latin typeface="Times New Roman" pitchFamily="18" charset="0"/>
              </a:rPr>
              <a:t>1</a:t>
            </a:r>
            <a:r>
              <a:rPr kumimoji="1" lang="zh-CN" altLang="en-US" sz="2800" b="1">
                <a:latin typeface="Times New Roman" pitchFamily="18" charset="0"/>
              </a:rPr>
              <a:t>：树是非线性结构，该怎样存储？</a:t>
            </a:r>
          </a:p>
          <a:p>
            <a:pPr eaLnBrk="1" hangingPunct="1">
              <a:spcBef>
                <a:spcPct val="50000"/>
              </a:spcBef>
            </a:pPr>
            <a:r>
              <a:rPr kumimoji="1" lang="zh-CN" altLang="en-US" sz="2800" b="1">
                <a:latin typeface="楷体_GB2312" pitchFamily="49" charset="-122"/>
                <a:ea typeface="楷体_GB2312" pitchFamily="49" charset="-122"/>
              </a:rPr>
              <a:t>        </a:t>
            </a:r>
            <a:r>
              <a:rPr kumimoji="1" lang="en-US" altLang="zh-CN" sz="2800" b="1">
                <a:latin typeface="Times New Roman" pitchFamily="18" charset="0"/>
                <a:ea typeface="楷体_GB2312" pitchFamily="49" charset="-122"/>
              </a:rPr>
              <a:t>——</a:t>
            </a:r>
            <a:r>
              <a:rPr kumimoji="1" lang="zh-CN" altLang="en-US" sz="2800" b="1">
                <a:latin typeface="楷体_GB2312" pitchFamily="49" charset="-122"/>
                <a:ea typeface="楷体_GB2312" pitchFamily="49" charset="-122"/>
              </a:rPr>
              <a:t>仍然有顺序存储、链式存储等方式。 </a:t>
            </a:r>
          </a:p>
        </p:txBody>
      </p:sp>
    </p:spTree>
    <p:extLst>
      <p:ext uri="{BB962C8B-B14F-4D97-AF65-F5344CB8AC3E}">
        <p14:creationId xmlns:p14="http://schemas.microsoft.com/office/powerpoint/2010/main" val="301723087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1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10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101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10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p:bldP spid="171012" grpId="0" autoUpdateAnimBg="0"/>
      <p:bldP spid="17101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2A1E8AFF-0113-4AAC-B6A5-96EA995AB28B}" type="slidenum">
              <a:rPr lang="en-US" altLang="zh-CN" smtClean="0">
                <a:latin typeface="Arial" pitchFamily="34" charset="0"/>
              </a:rPr>
              <a:pPr eaLnBrk="1" hangingPunct="1"/>
              <a:t>20</a:t>
            </a:fld>
            <a:endParaRPr lang="en-US" altLang="zh-CN" smtClean="0">
              <a:latin typeface="Arial" pitchFamily="34" charset="0"/>
            </a:endParaRPr>
          </a:p>
        </p:txBody>
      </p:sp>
      <p:sp>
        <p:nvSpPr>
          <p:cNvPr id="181253" name="Rectangle 5"/>
          <p:cNvSpPr>
            <a:spLocks noGrp="1" noRot="1" noChangeArrowheads="1"/>
          </p:cNvSpPr>
          <p:nvPr>
            <p:ph type="title"/>
          </p:nvPr>
        </p:nvSpPr>
        <p:spPr>
          <a:xfrm>
            <a:off x="503548" y="512676"/>
            <a:ext cx="3810000" cy="609600"/>
          </a:xfrm>
        </p:spPr>
        <p:txBody>
          <a:bodyPr/>
          <a:lstStyle/>
          <a:p>
            <a:pPr algn="l" eaLnBrk="1" hangingPunct="1">
              <a:defRPr/>
            </a:pPr>
            <a:r>
              <a:rPr lang="zh-CN" altLang="en-US" sz="2800" b="0" dirty="0" smtClean="0"/>
              <a:t>课堂讨论：</a:t>
            </a:r>
          </a:p>
        </p:txBody>
      </p:sp>
      <p:sp>
        <p:nvSpPr>
          <p:cNvPr id="181254" name="Text Box 6"/>
          <p:cNvSpPr txBox="1">
            <a:spLocks noChangeArrowheads="1"/>
          </p:cNvSpPr>
          <p:nvPr/>
        </p:nvSpPr>
        <p:spPr bwMode="auto">
          <a:xfrm>
            <a:off x="683568" y="1448780"/>
            <a:ext cx="776378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r>
              <a:rPr kumimoji="1" lang="en-US" altLang="zh-CN" sz="3200" b="1" dirty="0">
                <a:solidFill>
                  <a:srgbClr val="0070C0"/>
                </a:solidFill>
                <a:latin typeface="楷体_GB2312" pitchFamily="49" charset="-122"/>
                <a:ea typeface="楷体_GB2312" pitchFamily="49" charset="-122"/>
              </a:rPr>
              <a:t>① </a:t>
            </a:r>
            <a:r>
              <a:rPr kumimoji="1" lang="zh-CN" altLang="en-US" sz="3200" b="1" dirty="0" smtClean="0">
                <a:solidFill>
                  <a:srgbClr val="0070C0"/>
                </a:solidFill>
                <a:latin typeface="楷体_GB2312" pitchFamily="49" charset="-122"/>
                <a:ea typeface="楷体_GB2312" pitchFamily="49" charset="-122"/>
              </a:rPr>
              <a:t>：</a:t>
            </a:r>
            <a:r>
              <a:rPr kumimoji="1" lang="zh-CN" altLang="en-US" sz="3200" b="1" dirty="0">
                <a:solidFill>
                  <a:srgbClr val="0070C0"/>
                </a:solidFill>
                <a:latin typeface="楷体_GB2312" pitchFamily="49" charset="-122"/>
                <a:ea typeface="楷体_GB2312" pitchFamily="49" charset="-122"/>
              </a:rPr>
              <a:t>满二叉树和完全二叉树有什么区别？</a:t>
            </a:r>
          </a:p>
          <a:p>
            <a:pPr algn="just" eaLnBrk="1" hangingPunct="1"/>
            <a:r>
              <a:rPr kumimoji="1" lang="zh-CN" altLang="en-US" sz="3200" b="1" dirty="0">
                <a:solidFill>
                  <a:schemeClr val="tx2"/>
                </a:solidFill>
                <a:latin typeface="楷体_GB2312" pitchFamily="49" charset="-122"/>
                <a:ea typeface="楷体_GB2312" pitchFamily="49" charset="-122"/>
              </a:rPr>
              <a:t>答：</a:t>
            </a:r>
            <a:r>
              <a:rPr kumimoji="1" lang="zh-CN" altLang="en-US" sz="3200" b="1" dirty="0">
                <a:latin typeface="楷体_GB2312" pitchFamily="49" charset="-122"/>
                <a:ea typeface="楷体_GB2312" pitchFamily="49" charset="-122"/>
              </a:rPr>
              <a:t>满二叉树是叶子一个也不少的树，而完全二叉树虽然前</a:t>
            </a:r>
            <a:r>
              <a:rPr kumimoji="1" lang="en-US" altLang="zh-CN" sz="3200" b="1" dirty="0">
                <a:latin typeface="楷体_GB2312" pitchFamily="49" charset="-122"/>
                <a:ea typeface="楷体_GB2312" pitchFamily="49" charset="-122"/>
              </a:rPr>
              <a:t>n-1</a:t>
            </a:r>
            <a:r>
              <a:rPr kumimoji="1" lang="zh-CN" altLang="en-US" sz="3200" b="1" dirty="0">
                <a:latin typeface="楷体_GB2312" pitchFamily="49" charset="-122"/>
                <a:ea typeface="楷体_GB2312" pitchFamily="49" charset="-122"/>
              </a:rPr>
              <a:t>层是满的，但最底层却允许在右边缺少连续若干个结点。满二叉树是完全二叉树的一个特例。</a:t>
            </a:r>
          </a:p>
        </p:txBody>
      </p:sp>
    </p:spTree>
    <p:extLst>
      <p:ext uri="{BB962C8B-B14F-4D97-AF65-F5344CB8AC3E}">
        <p14:creationId xmlns:p14="http://schemas.microsoft.com/office/powerpoint/2010/main" val="35273117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12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125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4"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4"/>
          <p:cNvSpPr>
            <a:spLocks noGrp="1"/>
          </p:cNvSpPr>
          <p:nvPr>
            <p:ph type="sldNum" sz="quarter" idx="11"/>
          </p:nvPr>
        </p:nvSpPr>
        <p:spPr>
          <a:xfrm>
            <a:off x="4811310" y="6076057"/>
            <a:ext cx="3502152" cy="365125"/>
          </a:xfrm>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62F286CA-9BFE-435B-AECD-D60FA94BA169}" type="slidenum">
              <a:rPr lang="en-US" altLang="zh-CN" smtClean="0">
                <a:latin typeface="Arial" pitchFamily="34" charset="0"/>
              </a:rPr>
              <a:pPr eaLnBrk="1" hangingPunct="1"/>
              <a:t>21</a:t>
            </a:fld>
            <a:endParaRPr lang="en-US" altLang="zh-CN" smtClean="0">
              <a:latin typeface="Arial" pitchFamily="34" charset="0"/>
            </a:endParaRPr>
          </a:p>
        </p:txBody>
      </p:sp>
      <p:sp>
        <p:nvSpPr>
          <p:cNvPr id="40963" name="Rectangle 4"/>
          <p:cNvSpPr>
            <a:spLocks noChangeArrowheads="1"/>
          </p:cNvSpPr>
          <p:nvPr/>
        </p:nvSpPr>
        <p:spPr bwMode="auto">
          <a:xfrm>
            <a:off x="398462" y="4643497"/>
            <a:ext cx="838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楷体_GB2312" pitchFamily="49" charset="-122"/>
                <a:ea typeface="楷体_GB2312" pitchFamily="49" charset="-122"/>
              </a:rPr>
              <a:t>3. </a:t>
            </a:r>
            <a:r>
              <a:rPr kumimoji="1" lang="zh-CN" altLang="en-US" sz="3200" b="1">
                <a:latin typeface="楷体_GB2312" pitchFamily="49" charset="-122"/>
                <a:ea typeface="楷体_GB2312" pitchFamily="49" charset="-122"/>
              </a:rPr>
              <a:t>深度为</a:t>
            </a:r>
            <a:r>
              <a:rPr kumimoji="1" lang="en-US" altLang="zh-CN" sz="3200" b="1">
                <a:latin typeface="楷体_GB2312" pitchFamily="49" charset="-122"/>
                <a:ea typeface="楷体_GB2312" pitchFamily="49" charset="-122"/>
              </a:rPr>
              <a:t>9</a:t>
            </a:r>
            <a:r>
              <a:rPr kumimoji="1" lang="zh-CN" altLang="en-US" sz="3200" b="1">
                <a:latin typeface="楷体_GB2312" pitchFamily="49" charset="-122"/>
                <a:ea typeface="楷体_GB2312" pitchFamily="49" charset="-122"/>
              </a:rPr>
              <a:t>的二叉树中至少有</a:t>
            </a:r>
            <a:r>
              <a:rPr kumimoji="1" lang="zh-CN" altLang="en-US" sz="3200" b="1" u="sng">
                <a:latin typeface="楷体_GB2312" pitchFamily="49" charset="-122"/>
                <a:ea typeface="楷体_GB2312" pitchFamily="49" charset="-122"/>
              </a:rPr>
              <a:t>     </a:t>
            </a:r>
            <a:r>
              <a:rPr kumimoji="1" lang="zh-CN" altLang="en-US" sz="3200" b="1">
                <a:latin typeface="楷体_GB2312" pitchFamily="49" charset="-122"/>
                <a:ea typeface="楷体_GB2312" pitchFamily="49" charset="-122"/>
              </a:rPr>
              <a:t>个结点。</a:t>
            </a:r>
          </a:p>
          <a:p>
            <a:r>
              <a:rPr kumimoji="1" lang="zh-CN" altLang="en-US" sz="3200" b="1">
                <a:latin typeface="楷体_GB2312" pitchFamily="49" charset="-122"/>
                <a:ea typeface="楷体_GB2312" pitchFamily="49" charset="-122"/>
              </a:rPr>
              <a:t>Ａ</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２</a:t>
            </a:r>
            <a:r>
              <a:rPr kumimoji="1" lang="en-US" altLang="zh-CN" sz="3200" b="1" baseline="30000">
                <a:latin typeface="楷体_GB2312" pitchFamily="49" charset="-122"/>
                <a:ea typeface="楷体_GB2312" pitchFamily="49" charset="-122"/>
              </a:rPr>
              <a:t>9</a:t>
            </a:r>
            <a:r>
              <a:rPr kumimoji="1" lang="en-US" altLang="zh-CN" sz="3200" b="1">
                <a:latin typeface="楷体_GB2312" pitchFamily="49" charset="-122"/>
                <a:ea typeface="楷体_GB2312" pitchFamily="49" charset="-122"/>
              </a:rPr>
              <a:t>     </a:t>
            </a:r>
            <a:r>
              <a:rPr kumimoji="1" lang="zh-CN" altLang="en-US" sz="3200" b="1">
                <a:latin typeface="楷体_GB2312" pitchFamily="49" charset="-122"/>
                <a:ea typeface="楷体_GB2312" pitchFamily="49" charset="-122"/>
              </a:rPr>
              <a:t>Ｂ</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２</a:t>
            </a:r>
            <a:r>
              <a:rPr kumimoji="1" lang="en-US" altLang="zh-CN" sz="3200" b="1" baseline="30000">
                <a:latin typeface="楷体_GB2312" pitchFamily="49" charset="-122"/>
                <a:ea typeface="楷体_GB2312" pitchFamily="49" charset="-122"/>
              </a:rPr>
              <a:t>8</a:t>
            </a:r>
            <a:r>
              <a:rPr kumimoji="1" lang="en-US" altLang="zh-CN" sz="3200" b="1">
                <a:latin typeface="楷体_GB2312" pitchFamily="49" charset="-122"/>
                <a:ea typeface="楷体_GB2312" pitchFamily="49" charset="-122"/>
              </a:rPr>
              <a:t>    </a:t>
            </a:r>
            <a:r>
              <a:rPr kumimoji="1" lang="zh-CN" altLang="en-US" sz="3200" b="1">
                <a:latin typeface="楷体_GB2312" pitchFamily="49" charset="-122"/>
                <a:ea typeface="楷体_GB2312" pitchFamily="49" charset="-122"/>
              </a:rPr>
              <a:t>Ｃ</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９    Ｄ</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２</a:t>
            </a:r>
            <a:r>
              <a:rPr kumimoji="1" lang="en-US" altLang="zh-CN" sz="3200" b="1" baseline="30000">
                <a:latin typeface="楷体_GB2312" pitchFamily="49" charset="-122"/>
                <a:ea typeface="楷体_GB2312" pitchFamily="49" charset="-122"/>
              </a:rPr>
              <a:t>9</a:t>
            </a:r>
            <a:r>
              <a:rPr kumimoji="1" lang="zh-CN" altLang="en-US" sz="3200" b="1">
                <a:latin typeface="楷体_GB2312" pitchFamily="49" charset="-122"/>
                <a:ea typeface="楷体_GB2312" pitchFamily="49" charset="-122"/>
              </a:rPr>
              <a:t>－</a:t>
            </a:r>
            <a:r>
              <a:rPr kumimoji="1" lang="en-US" altLang="zh-CN" sz="3200" b="1">
                <a:latin typeface="楷体_GB2312" pitchFamily="49" charset="-122"/>
                <a:ea typeface="楷体_GB2312" pitchFamily="49" charset="-122"/>
              </a:rPr>
              <a:t>1</a:t>
            </a:r>
          </a:p>
        </p:txBody>
      </p:sp>
      <p:sp>
        <p:nvSpPr>
          <p:cNvPr id="40964" name="Rectangle 5"/>
          <p:cNvSpPr>
            <a:spLocks noChangeArrowheads="1"/>
          </p:cNvSpPr>
          <p:nvPr/>
        </p:nvSpPr>
        <p:spPr bwMode="auto">
          <a:xfrm>
            <a:off x="550862" y="2509897"/>
            <a:ext cx="8229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楷体_GB2312" pitchFamily="49" charset="-122"/>
                <a:ea typeface="楷体_GB2312" pitchFamily="49" charset="-122"/>
              </a:rPr>
              <a:t>2.</a:t>
            </a:r>
            <a:r>
              <a:rPr kumimoji="1" lang="zh-CN" altLang="en-US" sz="3200" b="1">
                <a:latin typeface="楷体_GB2312" pitchFamily="49" charset="-122"/>
                <a:ea typeface="楷体_GB2312" pitchFamily="49" charset="-122"/>
              </a:rPr>
              <a:t>深度为</a:t>
            </a:r>
            <a:r>
              <a:rPr kumimoji="1" lang="en-US" altLang="zh-CN" sz="3200" b="1">
                <a:latin typeface="Times New Roman" pitchFamily="18" charset="0"/>
                <a:ea typeface="楷体_GB2312" pitchFamily="49" charset="-122"/>
              </a:rPr>
              <a:t>k </a:t>
            </a:r>
            <a:r>
              <a:rPr kumimoji="1" lang="zh-CN" altLang="en-US" sz="3200" b="1">
                <a:latin typeface="楷体_GB2312" pitchFamily="49" charset="-122"/>
                <a:ea typeface="楷体_GB2312" pitchFamily="49" charset="-122"/>
              </a:rPr>
              <a:t>的二叉树的结点总数，最多为</a:t>
            </a:r>
            <a:r>
              <a:rPr kumimoji="1" lang="zh-CN" altLang="en-US" sz="3200" b="1" u="sng">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个。</a:t>
            </a:r>
          </a:p>
          <a:p>
            <a:r>
              <a:rPr kumimoji="1" lang="zh-CN" altLang="en-US" sz="3200" b="1">
                <a:latin typeface="楷体_GB2312" pitchFamily="49" charset="-122"/>
                <a:ea typeface="楷体_GB2312" pitchFamily="49" charset="-122"/>
              </a:rPr>
              <a:t>Ａ</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２</a:t>
            </a:r>
            <a:r>
              <a:rPr kumimoji="1" lang="en-US" altLang="zh-CN" sz="3200" b="1" baseline="30000">
                <a:latin typeface="楷体_GB2312" pitchFamily="49" charset="-122"/>
                <a:ea typeface="楷体_GB2312" pitchFamily="49" charset="-122"/>
              </a:rPr>
              <a:t>k-1 </a:t>
            </a:r>
            <a:r>
              <a:rPr kumimoji="1" lang="en-US" altLang="zh-CN" sz="3200" b="1">
                <a:latin typeface="楷体_GB2312" pitchFamily="49" charset="-122"/>
                <a:ea typeface="楷体_GB2312" pitchFamily="49" charset="-122"/>
              </a:rPr>
              <a:t> </a:t>
            </a:r>
            <a:r>
              <a:rPr kumimoji="1" lang="zh-CN" altLang="en-US" sz="3200" b="1">
                <a:latin typeface="楷体_GB2312" pitchFamily="49" charset="-122"/>
                <a:ea typeface="楷体_GB2312" pitchFamily="49" charset="-122"/>
              </a:rPr>
              <a:t>Ｂ</a:t>
            </a:r>
            <a:r>
              <a:rPr kumimoji="1" lang="en-US" altLang="zh-CN" sz="3200" b="1">
                <a:latin typeface="楷体_GB2312" pitchFamily="49" charset="-122"/>
                <a:ea typeface="楷体_GB2312" pitchFamily="49" charset="-122"/>
              </a:rPr>
              <a:t>) log</a:t>
            </a:r>
            <a:r>
              <a:rPr kumimoji="1" lang="en-US" altLang="zh-CN" sz="3200" b="1" baseline="-30000">
                <a:latin typeface="楷体_GB2312" pitchFamily="49" charset="-122"/>
                <a:ea typeface="楷体_GB2312" pitchFamily="49" charset="-122"/>
              </a:rPr>
              <a:t>2</a:t>
            </a:r>
            <a:r>
              <a:rPr kumimoji="1" lang="en-US" altLang="zh-CN" sz="3200" b="1">
                <a:latin typeface="楷体_GB2312" pitchFamily="49" charset="-122"/>
                <a:ea typeface="楷体_GB2312" pitchFamily="49" charset="-122"/>
              </a:rPr>
              <a:t>k  </a:t>
            </a:r>
            <a:r>
              <a:rPr kumimoji="1" lang="zh-CN" altLang="en-US" sz="3200" b="1">
                <a:latin typeface="楷体_GB2312" pitchFamily="49" charset="-122"/>
                <a:ea typeface="楷体_GB2312" pitchFamily="49" charset="-122"/>
              </a:rPr>
              <a:t>Ｃ</a:t>
            </a:r>
            <a:r>
              <a:rPr kumimoji="1" lang="en-US" altLang="zh-CN" sz="3200" b="1">
                <a:latin typeface="楷体_GB2312" pitchFamily="49" charset="-122"/>
                <a:ea typeface="楷体_GB2312" pitchFamily="49" charset="-122"/>
              </a:rPr>
              <a:t>) </a:t>
            </a:r>
            <a:r>
              <a:rPr kumimoji="1" lang="zh-CN" altLang="en-US" sz="3200" b="1">
                <a:latin typeface="楷体_GB2312" pitchFamily="49" charset="-122"/>
                <a:ea typeface="楷体_GB2312" pitchFamily="49" charset="-122"/>
              </a:rPr>
              <a:t>２</a:t>
            </a:r>
            <a:r>
              <a:rPr kumimoji="1" lang="en-US" altLang="zh-CN" sz="3200" b="1" baseline="30000">
                <a:latin typeface="楷体_GB2312" pitchFamily="49" charset="-122"/>
                <a:ea typeface="楷体_GB2312" pitchFamily="49" charset="-122"/>
              </a:rPr>
              <a:t>k</a:t>
            </a:r>
            <a:r>
              <a:rPr kumimoji="1" lang="zh-CN" altLang="en-US" sz="3200" b="1">
                <a:latin typeface="楷体_GB2312" pitchFamily="49" charset="-122"/>
                <a:ea typeface="楷体_GB2312" pitchFamily="49" charset="-122"/>
              </a:rPr>
              <a:t>－１  Ｄ</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２</a:t>
            </a:r>
            <a:r>
              <a:rPr kumimoji="1" lang="en-US" altLang="zh-CN" sz="3200" b="1" baseline="30000">
                <a:latin typeface="楷体_GB2312" pitchFamily="49" charset="-122"/>
                <a:ea typeface="楷体_GB2312" pitchFamily="49" charset="-122"/>
              </a:rPr>
              <a:t>k</a:t>
            </a:r>
          </a:p>
        </p:txBody>
      </p:sp>
      <p:sp>
        <p:nvSpPr>
          <p:cNvPr id="40965" name="Rectangle 6"/>
          <p:cNvSpPr>
            <a:spLocks noChangeArrowheads="1"/>
          </p:cNvSpPr>
          <p:nvPr/>
        </p:nvSpPr>
        <p:spPr bwMode="auto">
          <a:xfrm>
            <a:off x="398462" y="223897"/>
            <a:ext cx="85344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dirty="0">
                <a:latin typeface="楷体_GB2312" pitchFamily="49" charset="-122"/>
                <a:ea typeface="楷体_GB2312" pitchFamily="49" charset="-122"/>
              </a:rPr>
              <a:t>课堂练习：</a:t>
            </a:r>
          </a:p>
          <a:p>
            <a:r>
              <a:rPr kumimoji="1" lang="en-US" altLang="zh-CN" sz="3200" b="1" dirty="0">
                <a:latin typeface="楷体_GB2312" pitchFamily="49" charset="-122"/>
                <a:ea typeface="楷体_GB2312" pitchFamily="49" charset="-122"/>
              </a:rPr>
              <a:t>1. </a:t>
            </a:r>
            <a:r>
              <a:rPr kumimoji="1" lang="zh-CN" altLang="en-US" sz="3200" b="1" dirty="0">
                <a:latin typeface="楷体_GB2312" pitchFamily="49" charset="-122"/>
                <a:ea typeface="楷体_GB2312" pitchFamily="49" charset="-122"/>
              </a:rPr>
              <a:t>树Ｔ中各结点的度的最大值称为树Ｔ的</a:t>
            </a:r>
            <a:r>
              <a:rPr kumimoji="1" lang="zh-CN" altLang="en-US" sz="3200" b="1" u="sng" dirty="0">
                <a:latin typeface="楷体_GB2312" pitchFamily="49" charset="-122"/>
                <a:ea typeface="楷体_GB2312" pitchFamily="49" charset="-122"/>
              </a:rPr>
              <a:t>     </a:t>
            </a:r>
            <a:r>
              <a:rPr kumimoji="1" lang="zh-CN" altLang="en-US" sz="3200" b="1" dirty="0">
                <a:latin typeface="楷体_GB2312" pitchFamily="49" charset="-122"/>
                <a:ea typeface="楷体_GB2312" pitchFamily="49" charset="-122"/>
              </a:rPr>
              <a:t>。</a:t>
            </a:r>
            <a:endParaRPr kumimoji="1" lang="zh-CN" altLang="en-US" sz="3200" b="1" u="sng" dirty="0">
              <a:latin typeface="楷体_GB2312" pitchFamily="49" charset="-122"/>
              <a:ea typeface="楷体_GB2312" pitchFamily="49" charset="-122"/>
            </a:endParaRPr>
          </a:p>
          <a:p>
            <a:r>
              <a:rPr kumimoji="1" lang="zh-CN" altLang="en-US" sz="3200" b="1" dirty="0">
                <a:latin typeface="楷体_GB2312" pitchFamily="49" charset="-122"/>
                <a:ea typeface="楷体_GB2312" pitchFamily="49" charset="-122"/>
              </a:rPr>
              <a:t>Ａ</a:t>
            </a:r>
            <a:r>
              <a:rPr kumimoji="1" lang="en-US" altLang="zh-CN" sz="3200" b="1" dirty="0">
                <a:latin typeface="楷体_GB2312" pitchFamily="49" charset="-122"/>
                <a:ea typeface="楷体_GB2312" pitchFamily="49" charset="-122"/>
              </a:rPr>
              <a:t>) </a:t>
            </a:r>
            <a:r>
              <a:rPr kumimoji="1" lang="zh-CN" altLang="en-US" sz="3200" b="1" dirty="0">
                <a:latin typeface="楷体_GB2312" pitchFamily="49" charset="-122"/>
                <a:ea typeface="楷体_GB2312" pitchFamily="49" charset="-122"/>
              </a:rPr>
              <a:t>高度    Ｂ</a:t>
            </a:r>
            <a:r>
              <a:rPr kumimoji="1" lang="en-US" altLang="zh-CN" sz="3200" b="1" dirty="0">
                <a:latin typeface="楷体_GB2312" pitchFamily="49" charset="-122"/>
                <a:ea typeface="楷体_GB2312" pitchFamily="49" charset="-122"/>
              </a:rPr>
              <a:t>) </a:t>
            </a:r>
            <a:r>
              <a:rPr kumimoji="1" lang="zh-CN" altLang="en-US" sz="3200" b="1" dirty="0">
                <a:latin typeface="楷体_GB2312" pitchFamily="49" charset="-122"/>
                <a:ea typeface="楷体_GB2312" pitchFamily="49" charset="-122"/>
              </a:rPr>
              <a:t>层次  Ｃ</a:t>
            </a:r>
            <a:r>
              <a:rPr kumimoji="1" lang="en-US" altLang="zh-CN" sz="3200" b="1" dirty="0">
                <a:latin typeface="楷体_GB2312" pitchFamily="49" charset="-122"/>
                <a:ea typeface="楷体_GB2312" pitchFamily="49" charset="-122"/>
              </a:rPr>
              <a:t>) </a:t>
            </a:r>
            <a:r>
              <a:rPr kumimoji="1" lang="zh-CN" altLang="en-US" sz="3200" b="1" dirty="0">
                <a:latin typeface="楷体_GB2312" pitchFamily="49" charset="-122"/>
                <a:ea typeface="楷体_GB2312" pitchFamily="49" charset="-122"/>
              </a:rPr>
              <a:t>深度   Ｄ</a:t>
            </a:r>
            <a:r>
              <a:rPr kumimoji="1" lang="en-US" altLang="zh-CN" sz="3200" b="1" dirty="0">
                <a:latin typeface="楷体_GB2312" pitchFamily="49" charset="-122"/>
                <a:ea typeface="楷体_GB2312" pitchFamily="49" charset="-122"/>
              </a:rPr>
              <a:t>) </a:t>
            </a:r>
            <a:r>
              <a:rPr kumimoji="1" lang="zh-CN" altLang="en-US" sz="3200" b="1" dirty="0">
                <a:latin typeface="楷体_GB2312" pitchFamily="49" charset="-122"/>
                <a:ea typeface="楷体_GB2312" pitchFamily="49" charset="-122"/>
              </a:rPr>
              <a:t>度</a:t>
            </a:r>
          </a:p>
        </p:txBody>
      </p:sp>
      <p:sp>
        <p:nvSpPr>
          <p:cNvPr id="183303" name="Rectangle 7"/>
          <p:cNvSpPr>
            <a:spLocks noChangeArrowheads="1"/>
          </p:cNvSpPr>
          <p:nvPr/>
        </p:nvSpPr>
        <p:spPr bwMode="auto">
          <a:xfrm>
            <a:off x="4665662" y="5481697"/>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楷体_GB2312" pitchFamily="49" charset="-122"/>
                <a:ea typeface="楷体_GB2312" pitchFamily="49" charset="-122"/>
              </a:rPr>
              <a:t>√</a:t>
            </a:r>
          </a:p>
        </p:txBody>
      </p:sp>
      <p:sp>
        <p:nvSpPr>
          <p:cNvPr id="183304" name="Rectangle 8"/>
          <p:cNvSpPr>
            <a:spLocks noChangeArrowheads="1"/>
          </p:cNvSpPr>
          <p:nvPr/>
        </p:nvSpPr>
        <p:spPr bwMode="auto">
          <a:xfrm>
            <a:off x="4589462" y="3881497"/>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楷体_GB2312" pitchFamily="49" charset="-122"/>
                <a:ea typeface="楷体_GB2312" pitchFamily="49" charset="-122"/>
              </a:rPr>
              <a:t>√</a:t>
            </a:r>
          </a:p>
        </p:txBody>
      </p:sp>
      <p:sp>
        <p:nvSpPr>
          <p:cNvPr id="183305" name="Rectangle 9"/>
          <p:cNvSpPr>
            <a:spLocks noChangeArrowheads="1"/>
          </p:cNvSpPr>
          <p:nvPr/>
        </p:nvSpPr>
        <p:spPr bwMode="auto">
          <a:xfrm>
            <a:off x="7332662" y="1930460"/>
            <a:ext cx="5921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楷体_GB2312" pitchFamily="49" charset="-122"/>
                <a:ea typeface="楷体_GB2312" pitchFamily="49" charset="-122"/>
              </a:rPr>
              <a:t>√</a:t>
            </a:r>
          </a:p>
        </p:txBody>
      </p:sp>
    </p:spTree>
    <p:extLst>
      <p:ext uri="{BB962C8B-B14F-4D97-AF65-F5344CB8AC3E}">
        <p14:creationId xmlns:p14="http://schemas.microsoft.com/office/powerpoint/2010/main" val="419439765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33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33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3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3" grpId="0" autoUpdateAnimBg="0"/>
      <p:bldP spid="183304" grpId="0" autoUpdateAnimBg="0"/>
      <p:bldP spid="18330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899592" y="2240868"/>
            <a:ext cx="6777317" cy="3508977"/>
          </a:xfrm>
        </p:spPr>
        <p:txBody>
          <a:bodyPr>
            <a:normAutofit/>
          </a:bodyPr>
          <a:lstStyle/>
          <a:p>
            <a:r>
              <a:rPr lang="zh-CN" altLang="en-US" dirty="0" smtClean="0"/>
              <a:t>一</a:t>
            </a:r>
            <a:r>
              <a:rPr lang="zh-CN" altLang="en-US" dirty="0"/>
              <a:t>棵含有</a:t>
            </a:r>
            <a:r>
              <a:rPr lang="en-US" altLang="zh-CN" dirty="0"/>
              <a:t>n</a:t>
            </a:r>
            <a:r>
              <a:rPr lang="zh-CN" altLang="en-US" dirty="0"/>
              <a:t>个结点的</a:t>
            </a:r>
            <a:r>
              <a:rPr lang="en-US" altLang="zh-CN" dirty="0"/>
              <a:t>k</a:t>
            </a:r>
            <a:r>
              <a:rPr lang="zh-CN" altLang="en-US" dirty="0"/>
              <a:t>叉树，可能达到的最大深度为  </a:t>
            </a:r>
            <a:r>
              <a:rPr lang="zh-CN" altLang="en-US" dirty="0" smtClean="0"/>
              <a:t>？</a:t>
            </a:r>
            <a:r>
              <a:rPr lang="en-US" altLang="zh-CN" dirty="0" smtClean="0"/>
              <a:t> </a:t>
            </a:r>
            <a:r>
              <a:rPr lang="zh-CN" altLang="en-US" dirty="0"/>
              <a:t>，最小深度为 </a:t>
            </a:r>
            <a:r>
              <a:rPr lang="zh-CN" altLang="en-US" dirty="0" smtClean="0"/>
              <a:t>？</a:t>
            </a:r>
            <a:r>
              <a:rPr lang="en-US" altLang="zh-CN" dirty="0" smtClean="0"/>
              <a:t> </a:t>
            </a:r>
            <a:r>
              <a:rPr lang="zh-CN" altLang="en-US" dirty="0" smtClean="0"/>
              <a:t>。</a:t>
            </a:r>
            <a:endParaRPr lang="en-US" altLang="zh-CN" dirty="0" smtClean="0"/>
          </a:p>
          <a:p>
            <a:endParaRPr lang="en-US" altLang="zh-CN" dirty="0" smtClean="0"/>
          </a:p>
          <a:p>
            <a:pPr lvl="0"/>
            <a:r>
              <a:rPr lang="zh-CN" altLang="en-US" dirty="0"/>
              <a:t>一棵度为</a:t>
            </a:r>
            <a:r>
              <a:rPr lang="en-US" altLang="zh-CN" dirty="0"/>
              <a:t>2</a:t>
            </a:r>
            <a:r>
              <a:rPr lang="zh-CN" altLang="en-US" dirty="0"/>
              <a:t>的树与一棵二叉树有何区别？</a:t>
            </a:r>
            <a:endParaRPr lang="zh-CN" altLang="zh-CN" dirty="0"/>
          </a:p>
          <a:p>
            <a:endParaRPr lang="en-US" altLang="zh-CN" dirty="0" smtClean="0"/>
          </a:p>
          <a:p>
            <a:r>
              <a:rPr lang="zh-CN" altLang="en-US" dirty="0" smtClean="0"/>
              <a:t>由</a:t>
            </a:r>
            <a:r>
              <a:rPr lang="en-US" altLang="zh-CN" dirty="0" smtClean="0"/>
              <a:t>n</a:t>
            </a:r>
            <a:r>
              <a:rPr lang="zh-CN" altLang="en-US" dirty="0" smtClean="0"/>
              <a:t>个</a:t>
            </a:r>
            <a:r>
              <a:rPr lang="zh-CN" altLang="en-US" dirty="0"/>
              <a:t>结点所构成的二叉树有 ？</a:t>
            </a:r>
            <a:r>
              <a:rPr lang="en-US" altLang="zh-CN" dirty="0"/>
              <a:t>  </a:t>
            </a:r>
            <a:r>
              <a:rPr lang="zh-CN" altLang="en-US" dirty="0"/>
              <a:t>种形态。</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ED072FB-181D-4310-996F-33CDE79D7767}" type="slidenum">
              <a:rPr lang="en-US" altLang="zh-CN" smtClean="0"/>
              <a:pPr/>
              <a:t>22</a:t>
            </a:fld>
            <a:endParaRPr lang="en-US" altLang="zh-CN"/>
          </a:p>
        </p:txBody>
      </p:sp>
    </p:spTree>
    <p:extLst>
      <p:ext uri="{BB962C8B-B14F-4D97-AF65-F5344CB8AC3E}">
        <p14:creationId xmlns:p14="http://schemas.microsoft.com/office/powerpoint/2010/main" val="3682329673"/>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一棵含有</a:t>
            </a:r>
            <a:r>
              <a:rPr lang="en-US" altLang="zh-CN" dirty="0"/>
              <a:t>n</a:t>
            </a:r>
            <a:r>
              <a:rPr lang="zh-CN" altLang="en-US" dirty="0"/>
              <a:t>个结点的</a:t>
            </a:r>
            <a:r>
              <a:rPr lang="en-US" altLang="zh-CN" dirty="0"/>
              <a:t>k</a:t>
            </a:r>
            <a:r>
              <a:rPr lang="zh-CN" altLang="en-US" dirty="0"/>
              <a:t>叉树，可能达到的最大深度为  ？</a:t>
            </a:r>
            <a:r>
              <a:rPr lang="en-US" altLang="zh-CN" dirty="0"/>
              <a:t> </a:t>
            </a:r>
            <a:r>
              <a:rPr lang="zh-CN" altLang="en-US" dirty="0"/>
              <a:t>，最小深度为 ？</a:t>
            </a:r>
            <a:r>
              <a:rPr lang="en-US" altLang="zh-CN" dirty="0"/>
              <a:t> </a:t>
            </a:r>
            <a:r>
              <a:rPr lang="zh-CN" altLang="en-US" dirty="0" smtClean="0"/>
              <a:t>。</a:t>
            </a:r>
            <a:endParaRPr lang="en-US" dirty="0"/>
          </a:p>
        </p:txBody>
      </p:sp>
      <p:sp>
        <p:nvSpPr>
          <p:cNvPr id="3" name="Content Placeholder 2"/>
          <p:cNvSpPr>
            <a:spLocks noGrp="1"/>
          </p:cNvSpPr>
          <p:nvPr>
            <p:ph idx="1"/>
          </p:nvPr>
        </p:nvSpPr>
        <p:spPr/>
        <p:txBody>
          <a:bodyPr>
            <a:normAutofit lnSpcReduction="10000"/>
          </a:bodyPr>
          <a:lstStyle/>
          <a:p>
            <a:r>
              <a:rPr lang="zh-CN" altLang="en-US" dirty="0" smtClean="0"/>
              <a:t>假设</a:t>
            </a:r>
            <a:r>
              <a:rPr lang="en-US" altLang="zh-CN" dirty="0" smtClean="0"/>
              <a:t>m</a:t>
            </a:r>
            <a:r>
              <a:rPr lang="zh-CN" altLang="en-US" dirty="0" smtClean="0"/>
              <a:t>为层高</a:t>
            </a:r>
            <a:endParaRPr lang="en-US" altLang="zh-CN" dirty="0" smtClean="0"/>
          </a:p>
          <a:p>
            <a:r>
              <a:rPr lang="zh-CN" altLang="en-US" dirty="0" smtClean="0"/>
              <a:t>满</a:t>
            </a:r>
            <a:r>
              <a:rPr lang="en-US" altLang="zh-CN" dirty="0" smtClean="0"/>
              <a:t>K</a:t>
            </a:r>
            <a:r>
              <a:rPr lang="zh-CN" altLang="en-US" dirty="0" smtClean="0"/>
              <a:t>叉树</a:t>
            </a:r>
            <a:r>
              <a:rPr lang="en-US" altLang="zh-CN" dirty="0" smtClean="0"/>
              <a:t>m</a:t>
            </a:r>
            <a:r>
              <a:rPr lang="zh-CN" altLang="en-US" dirty="0" smtClean="0"/>
              <a:t>层节点数目为</a:t>
            </a:r>
            <a:r>
              <a:rPr lang="en-US" altLang="zh-CN" dirty="0" smtClean="0"/>
              <a:t>k^(</a:t>
            </a:r>
            <a:r>
              <a:rPr lang="en-US" altLang="zh-CN" smtClean="0"/>
              <a:t>m-1)   k&gt;=2</a:t>
            </a:r>
            <a:endParaRPr lang="en-US" altLang="zh-CN" dirty="0" smtClean="0"/>
          </a:p>
          <a:p>
            <a:r>
              <a:rPr lang="en-US" altLang="zh-CN" dirty="0" smtClean="0"/>
              <a:t>k^(2-1)+k^(1-1)&lt;k^2</a:t>
            </a:r>
          </a:p>
          <a:p>
            <a:r>
              <a:rPr lang="en-US" altLang="zh-CN" dirty="0" smtClean="0"/>
              <a:t>K^(m-1)+K^(m-2)+…+k^(m-m)&lt;</a:t>
            </a:r>
            <a:r>
              <a:rPr lang="en-US" altLang="zh-CN" dirty="0" err="1" smtClean="0"/>
              <a:t>K^m</a:t>
            </a:r>
            <a:endParaRPr lang="en-US" altLang="zh-CN" dirty="0" smtClean="0"/>
          </a:p>
          <a:p>
            <a:r>
              <a:rPr lang="en-US" altLang="zh-CN" dirty="0" smtClean="0"/>
              <a:t>K^(m-2)&lt;n&lt;</a:t>
            </a:r>
            <a:r>
              <a:rPr lang="en-US" altLang="zh-CN" dirty="0" err="1" smtClean="0"/>
              <a:t>k^m</a:t>
            </a:r>
            <a:endParaRPr lang="en-US" altLang="zh-CN" dirty="0" smtClean="0"/>
          </a:p>
          <a:p>
            <a:r>
              <a:rPr lang="en-US" altLang="zh-CN" dirty="0" smtClean="0"/>
              <a:t>m-2&lt;</a:t>
            </a:r>
            <a:r>
              <a:rPr lang="en-US" altLang="zh-CN" dirty="0" err="1" smtClean="0"/>
              <a:t>logn</a:t>
            </a:r>
            <a:r>
              <a:rPr lang="en-US" altLang="zh-CN" dirty="0" smtClean="0"/>
              <a:t>&lt;m</a:t>
            </a:r>
          </a:p>
          <a:p>
            <a:endParaRPr lang="en-US" dirty="0"/>
          </a:p>
          <a:p>
            <a:r>
              <a:rPr lang="zh-CN" altLang="en-US" dirty="0" smtClean="0"/>
              <a:t>怎么保证求出</a:t>
            </a:r>
            <a:r>
              <a:rPr lang="en-US" altLang="zh-CN" dirty="0" smtClean="0"/>
              <a:t>m?</a:t>
            </a:r>
            <a:endParaRPr lang="en-US" dirty="0"/>
          </a:p>
          <a:p>
            <a:endParaRPr lang="en-US" dirty="0"/>
          </a:p>
        </p:txBody>
      </p:sp>
      <p:sp>
        <p:nvSpPr>
          <p:cNvPr id="4" name="Slide Number Placeholder 3"/>
          <p:cNvSpPr>
            <a:spLocks noGrp="1"/>
          </p:cNvSpPr>
          <p:nvPr>
            <p:ph type="sldNum" sz="quarter" idx="12"/>
          </p:nvPr>
        </p:nvSpPr>
        <p:spPr/>
        <p:txBody>
          <a:bodyPr/>
          <a:lstStyle/>
          <a:p>
            <a:fld id="{0ED072FB-181D-4310-996F-33CDE79D7767}" type="slidenum">
              <a:rPr lang="en-US" altLang="zh-CN" smtClean="0"/>
              <a:pPr/>
              <a:t>23</a:t>
            </a:fld>
            <a:endParaRPr lang="en-US" altLang="zh-CN"/>
          </a:p>
        </p:txBody>
      </p:sp>
    </p:spTree>
    <p:extLst>
      <p:ext uri="{BB962C8B-B14F-4D97-AF65-F5344CB8AC3E}">
        <p14:creationId xmlns:p14="http://schemas.microsoft.com/office/powerpoint/2010/main" val="451595852"/>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997180"/>
          </a:xfrm>
        </p:spPr>
        <p:txBody>
          <a:bodyPr>
            <a:normAutofit fontScale="90000"/>
          </a:bodyPr>
          <a:lstStyle/>
          <a:p>
            <a:r>
              <a:rPr lang="zh-CN" altLang="en-US" dirty="0"/>
              <a:t>由</a:t>
            </a:r>
            <a:r>
              <a:rPr lang="en-US" altLang="zh-CN" dirty="0"/>
              <a:t>n</a:t>
            </a:r>
            <a:r>
              <a:rPr lang="zh-CN" altLang="en-US" dirty="0"/>
              <a:t>个结点所构成的二叉树有 ？</a:t>
            </a:r>
            <a:r>
              <a:rPr lang="en-US" altLang="zh-CN" dirty="0"/>
              <a:t>  </a:t>
            </a:r>
            <a:r>
              <a:rPr lang="zh-CN" altLang="en-US" dirty="0"/>
              <a:t>种形态</a:t>
            </a:r>
            <a:r>
              <a:rPr lang="zh-CN" altLang="en-US" dirty="0" smtClean="0"/>
              <a:t>。</a:t>
            </a:r>
            <a:endParaRPr lang="en-US" dirty="0"/>
          </a:p>
        </p:txBody>
      </p:sp>
      <p:sp>
        <p:nvSpPr>
          <p:cNvPr id="3" name="Content Placeholder 2"/>
          <p:cNvSpPr>
            <a:spLocks noGrp="1"/>
          </p:cNvSpPr>
          <p:nvPr>
            <p:ph idx="1"/>
          </p:nvPr>
        </p:nvSpPr>
        <p:spPr>
          <a:xfrm>
            <a:off x="825223" y="2049438"/>
            <a:ext cx="7461277" cy="3807785"/>
          </a:xfrm>
        </p:spPr>
        <p:txBody>
          <a:bodyPr>
            <a:normAutofit/>
          </a:bodyPr>
          <a:lstStyle/>
          <a:p>
            <a:r>
              <a:rPr lang="zh-CN" altLang="en-US" dirty="0" smtClean="0"/>
              <a:t>什么类型的问题？</a:t>
            </a:r>
            <a:r>
              <a:rPr lang="en-US" altLang="zh-CN" dirty="0" smtClean="0"/>
              <a:t>------</a:t>
            </a:r>
            <a:r>
              <a:rPr lang="zh-CN" altLang="en-US" dirty="0" smtClean="0"/>
              <a:t>归类，从而寻找方法</a:t>
            </a:r>
            <a:endParaRPr lang="en-US" altLang="zh-CN" dirty="0" smtClean="0"/>
          </a:p>
          <a:p>
            <a:r>
              <a:rPr lang="zh-CN" altLang="en-US" dirty="0" smtClean="0"/>
              <a:t>该问题的基本思路是什么？</a:t>
            </a:r>
            <a:r>
              <a:rPr lang="en-US" altLang="zh-CN" dirty="0" smtClean="0"/>
              <a:t>-----</a:t>
            </a:r>
            <a:r>
              <a:rPr lang="zh-CN" altLang="en-US" dirty="0" smtClean="0"/>
              <a:t>先左子树</a:t>
            </a:r>
            <a:r>
              <a:rPr lang="zh-CN" altLang="en-US" smtClean="0"/>
              <a:t>，再右子树</a:t>
            </a:r>
            <a:endParaRPr lang="en-US" altLang="zh-CN" dirty="0" smtClean="0"/>
          </a:p>
          <a:p>
            <a:endParaRPr lang="en-US" dirty="0"/>
          </a:p>
          <a:p>
            <a:r>
              <a:rPr lang="en-US" altLang="zh-CN" dirty="0" smtClean="0"/>
              <a:t>F(1)-----1</a:t>
            </a:r>
          </a:p>
          <a:p>
            <a:r>
              <a:rPr lang="en-US" altLang="zh-CN" dirty="0" smtClean="0"/>
              <a:t>F(2)=2------</a:t>
            </a:r>
            <a:r>
              <a:rPr lang="zh-CN" altLang="en-US" dirty="0" smtClean="0"/>
              <a:t>与</a:t>
            </a:r>
            <a:r>
              <a:rPr lang="en-US" altLang="zh-CN" dirty="0" smtClean="0"/>
              <a:t>f(1)</a:t>
            </a:r>
            <a:r>
              <a:rPr lang="zh-CN" altLang="en-US" dirty="0" smtClean="0"/>
              <a:t>关系</a:t>
            </a:r>
            <a:r>
              <a:rPr lang="en-US" altLang="zh-CN" dirty="0" smtClean="0"/>
              <a:t>==</a:t>
            </a:r>
            <a:r>
              <a:rPr lang="zh-CN" altLang="en-US" dirty="0" smtClean="0"/>
              <a:t>除根之外的</a:t>
            </a:r>
            <a:r>
              <a:rPr lang="en-US" altLang="zh-CN" dirty="0" smtClean="0"/>
              <a:t>f(1)+f(1)</a:t>
            </a:r>
          </a:p>
          <a:p>
            <a:r>
              <a:rPr lang="en-US" altLang="zh-CN" dirty="0" smtClean="0"/>
              <a:t>F(3)=5----</a:t>
            </a:r>
            <a:r>
              <a:rPr lang="zh-CN" altLang="en-US" dirty="0" smtClean="0"/>
              <a:t>与前面的关系</a:t>
            </a:r>
            <a:r>
              <a:rPr lang="en-US" altLang="zh-CN" dirty="0" smtClean="0"/>
              <a:t>==f(2)+f(1)</a:t>
            </a:r>
            <a:r>
              <a:rPr lang="zh-CN" altLang="en-US" dirty="0" smtClean="0"/>
              <a:t>*</a:t>
            </a:r>
            <a:r>
              <a:rPr lang="en-US" altLang="zh-CN" dirty="0" smtClean="0"/>
              <a:t>f(1)+f(2)</a:t>
            </a:r>
          </a:p>
          <a:p>
            <a:r>
              <a:rPr lang="en-US" altLang="zh-CN" dirty="0" smtClean="0"/>
              <a:t>F(4)==?----f(3)f(1)+f(2)f(2)+f(3)f(1)=14</a:t>
            </a:r>
            <a:endParaRPr lang="en-US" dirty="0"/>
          </a:p>
          <a:p>
            <a:r>
              <a:rPr lang="en-US" altLang="zh-CN" dirty="0" smtClean="0"/>
              <a:t>F(n)=?===f(n-1)f(0)+</a:t>
            </a:r>
            <a:r>
              <a:rPr lang="mr-IN" altLang="zh-CN" dirty="0" smtClean="0"/>
              <a:t>……</a:t>
            </a:r>
            <a:r>
              <a:rPr lang="en-US" altLang="zh-CN" dirty="0" smtClean="0"/>
              <a:t>+f(0)f(n-1)</a:t>
            </a:r>
            <a:endParaRPr lang="en-US" dirty="0"/>
          </a:p>
        </p:txBody>
      </p:sp>
      <p:sp>
        <p:nvSpPr>
          <p:cNvPr id="4" name="Slide Number Placeholder 3"/>
          <p:cNvSpPr>
            <a:spLocks noGrp="1"/>
          </p:cNvSpPr>
          <p:nvPr>
            <p:ph type="sldNum" sz="quarter" idx="12"/>
          </p:nvPr>
        </p:nvSpPr>
        <p:spPr/>
        <p:txBody>
          <a:bodyPr/>
          <a:lstStyle/>
          <a:p>
            <a:fld id="{0ED072FB-181D-4310-996F-33CDE79D7767}" type="slidenum">
              <a:rPr lang="en-US" altLang="zh-CN" smtClean="0"/>
              <a:pPr/>
              <a:t>24</a:t>
            </a:fld>
            <a:endParaRPr lang="en-US" altLang="zh-CN"/>
          </a:p>
        </p:txBody>
      </p:sp>
    </p:spTree>
    <p:extLst>
      <p:ext uri="{BB962C8B-B14F-4D97-AF65-F5344CB8AC3E}">
        <p14:creationId xmlns:p14="http://schemas.microsoft.com/office/powerpoint/2010/main" val="14444840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ED072FB-181D-4310-996F-33CDE79D7767}" type="slidenum">
              <a:rPr lang="en-US" altLang="zh-CN" smtClean="0"/>
              <a:pPr/>
              <a:t>25</a:t>
            </a:fld>
            <a:endParaRPr lang="en-US" altLang="zh-CN"/>
          </a:p>
        </p:txBody>
      </p:sp>
      <p:sp>
        <p:nvSpPr>
          <p:cNvPr id="5" name="Rectangle 1"/>
          <p:cNvSpPr>
            <a:spLocks noChangeArrowheads="1"/>
          </p:cNvSpPr>
          <p:nvPr/>
        </p:nvSpPr>
        <p:spPr bwMode="auto">
          <a:xfrm>
            <a:off x="863588" y="1261356"/>
            <a:ext cx="691175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2800" b="0" i="0" u="none" strike="noStrike" cap="none" normalizeH="0" baseline="0" dirty="0" smtClean="0">
                <a:ln>
                  <a:noFill/>
                </a:ln>
                <a:solidFill>
                  <a:schemeClr val="tx1"/>
                </a:solidFill>
                <a:effectLst/>
                <a:latin typeface="Arial" charset="0"/>
              </a:rPr>
              <a:t>该数列称为卡特兰数（Catalan数），该递推关系的解为：</a:t>
            </a:r>
            <a:r>
              <a:rPr kumimoji="0" lang="x-none" altLang="x-none" sz="2800" b="0" i="0" u="none" strike="noStrike" cap="none" normalizeH="0" baseline="0" dirty="0">
                <a:ln>
                  <a:noFill/>
                </a:ln>
                <a:solidFill>
                  <a:schemeClr val="tx1"/>
                </a:solidFill>
                <a:effectLst/>
                <a:latin typeface="Arial" charset="0"/>
              </a:rPr>
              <a:t> </a:t>
            </a:r>
            <a:br>
              <a:rPr kumimoji="0" lang="x-none" altLang="x-none" sz="2800" b="0" i="0" u="none" strike="noStrike" cap="none" normalizeH="0" baseline="0" dirty="0">
                <a:ln>
                  <a:noFill/>
                </a:ln>
                <a:solidFill>
                  <a:schemeClr val="tx1"/>
                </a:solidFill>
                <a:effectLst/>
                <a:latin typeface="Arial" charset="0"/>
              </a:rPr>
            </a:br>
            <a:r>
              <a:rPr kumimoji="0" lang="x-none" altLang="x-none" sz="2800" b="0" i="0" u="none" strike="noStrike" cap="none" normalizeH="0" baseline="0" dirty="0">
                <a:ln>
                  <a:noFill/>
                </a:ln>
                <a:solidFill>
                  <a:schemeClr val="tx1"/>
                </a:solidFill>
                <a:effectLst/>
                <a:latin typeface="Arial" charset="0"/>
              </a:rPr>
              <a:t>   </a:t>
            </a:r>
          </a:p>
        </p:txBody>
      </p:sp>
      <p:pic>
        <p:nvPicPr>
          <p:cNvPr id="1026" name="Picture 2" descr="里写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899610"/>
            <a:ext cx="3960440" cy="1384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777377"/>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60A9EA66-F73B-4B96-B242-8AA51A21A56C}" type="slidenum">
              <a:rPr lang="en-US" altLang="zh-CN" smtClean="0">
                <a:latin typeface="Arial" pitchFamily="34" charset="0"/>
              </a:rPr>
              <a:pPr eaLnBrk="1" hangingPunct="1"/>
              <a:t>26</a:t>
            </a:fld>
            <a:endParaRPr lang="en-US" altLang="zh-CN" smtClean="0">
              <a:latin typeface="Arial" pitchFamily="34" charset="0"/>
            </a:endParaRPr>
          </a:p>
        </p:txBody>
      </p:sp>
      <p:sp>
        <p:nvSpPr>
          <p:cNvPr id="93186" name="Rectangle 2"/>
          <p:cNvSpPr>
            <a:spLocks noGrp="1" noRot="1" noChangeArrowheads="1"/>
          </p:cNvSpPr>
          <p:nvPr>
            <p:ph type="title"/>
          </p:nvPr>
        </p:nvSpPr>
        <p:spPr/>
        <p:txBody>
          <a:bodyPr/>
          <a:lstStyle/>
          <a:p>
            <a:pPr eaLnBrk="1" hangingPunct="1">
              <a:defRPr/>
            </a:pPr>
            <a:r>
              <a:rPr lang="zh-CN" altLang="en-US" b="0" smtClean="0">
                <a:solidFill>
                  <a:srgbClr val="00FF00"/>
                </a:solidFill>
              </a:rPr>
              <a:t>二、链式存储结构</a:t>
            </a:r>
          </a:p>
        </p:txBody>
      </p:sp>
      <p:sp>
        <p:nvSpPr>
          <p:cNvPr id="93187" name="Rectangle 3"/>
          <p:cNvSpPr>
            <a:spLocks noGrp="1" noChangeArrowheads="1"/>
          </p:cNvSpPr>
          <p:nvPr>
            <p:ph type="body" idx="1"/>
          </p:nvPr>
        </p:nvSpPr>
        <p:spPr/>
        <p:txBody>
          <a:bodyPr/>
          <a:lstStyle/>
          <a:p>
            <a:pPr eaLnBrk="1" hangingPunct="1">
              <a:defRPr/>
            </a:pPr>
            <a:r>
              <a:rPr lang="zh-CN" altLang="en-US" b="1" dirty="0" smtClean="0"/>
              <a:t>用二叉链表即可方便表示。</a:t>
            </a:r>
          </a:p>
          <a:p>
            <a:pPr eaLnBrk="1" hangingPunct="1">
              <a:defRPr/>
            </a:pPr>
            <a:r>
              <a:rPr lang="zh-CN" altLang="en-US" b="1" dirty="0" smtClean="0"/>
              <a:t> 二叉树的二叉链表存储</a:t>
            </a:r>
            <a:r>
              <a:rPr lang="zh-CN" altLang="en-US" b="1" dirty="0" smtClean="0">
                <a:solidFill>
                  <a:srgbClr val="FF0000"/>
                </a:solidFill>
              </a:rPr>
              <a:t>简单</a:t>
            </a:r>
            <a:r>
              <a:rPr lang="zh-CN" altLang="en-US" b="1" dirty="0" smtClean="0"/>
              <a:t>可以表示 </a:t>
            </a:r>
            <a:br>
              <a:rPr lang="zh-CN" altLang="en-US" b="1" dirty="0" smtClean="0"/>
            </a:br>
            <a:r>
              <a:rPr lang="zh-CN" altLang="en-US" b="1" dirty="0" smtClean="0"/>
              <a:t>　　</a:t>
            </a:r>
            <a:r>
              <a:rPr lang="en-US" altLang="zh-CN" b="1" dirty="0" smtClean="0"/>
              <a:t>class </a:t>
            </a:r>
            <a:r>
              <a:rPr lang="en-US" altLang="zh-CN" b="1" dirty="0" err="1" smtClean="0"/>
              <a:t>BiTNode</a:t>
            </a:r>
            <a:r>
              <a:rPr lang="en-US" altLang="zh-CN" b="1" dirty="0" smtClean="0"/>
              <a:t> { </a:t>
            </a:r>
            <a:br>
              <a:rPr lang="en-US" altLang="zh-CN" b="1" dirty="0" smtClean="0"/>
            </a:br>
            <a:r>
              <a:rPr lang="zh-CN" altLang="en-US" b="1" dirty="0" smtClean="0"/>
              <a:t>　　　</a:t>
            </a:r>
            <a:r>
              <a:rPr lang="en-US" altLang="zh-CN" b="1" dirty="0" err="1" smtClean="0"/>
              <a:t>ElemType</a:t>
            </a:r>
            <a:r>
              <a:rPr lang="en-US" altLang="zh-CN" b="1" dirty="0" smtClean="0"/>
              <a:t> data; </a:t>
            </a:r>
            <a:br>
              <a:rPr lang="en-US" altLang="zh-CN" b="1" dirty="0" smtClean="0"/>
            </a:br>
            <a:r>
              <a:rPr lang="zh-CN" altLang="en-US" b="1" dirty="0" smtClean="0"/>
              <a:t>　　　</a:t>
            </a:r>
            <a:r>
              <a:rPr lang="en-US" altLang="zh-CN" b="1" dirty="0" err="1" smtClean="0"/>
              <a:t>struct</a:t>
            </a:r>
            <a:r>
              <a:rPr lang="en-US" altLang="zh-CN" b="1" dirty="0" smtClean="0"/>
              <a:t> </a:t>
            </a:r>
            <a:r>
              <a:rPr lang="en-US" altLang="zh-CN" b="1" dirty="0" err="1" smtClean="0"/>
              <a:t>BiTNode</a:t>
            </a:r>
            <a:r>
              <a:rPr lang="en-US" altLang="zh-CN" b="1" dirty="0" smtClean="0"/>
              <a:t> *</a:t>
            </a:r>
            <a:r>
              <a:rPr lang="en-US" altLang="zh-CN" b="1" dirty="0" err="1" smtClean="0"/>
              <a:t>Lchild</a:t>
            </a:r>
            <a:r>
              <a:rPr lang="en-US" altLang="zh-CN" b="1" dirty="0" smtClean="0"/>
              <a:t>, *</a:t>
            </a:r>
            <a:r>
              <a:rPr lang="en-US" altLang="zh-CN" b="1" dirty="0" err="1" smtClean="0"/>
              <a:t>Rchild</a:t>
            </a:r>
            <a:r>
              <a:rPr lang="en-US" altLang="zh-CN" b="1" dirty="0" smtClean="0"/>
              <a:t>; // </a:t>
            </a:r>
            <a:r>
              <a:rPr lang="zh-CN" altLang="en-US" b="1" dirty="0" smtClean="0"/>
              <a:t>左、右孩子指针 </a:t>
            </a:r>
            <a:br>
              <a:rPr lang="zh-CN" altLang="en-US" b="1" dirty="0" smtClean="0"/>
            </a:br>
            <a:r>
              <a:rPr lang="zh-CN" altLang="en-US" b="1" dirty="0" smtClean="0"/>
              <a:t>　　</a:t>
            </a:r>
            <a:r>
              <a:rPr lang="en-US" altLang="zh-CN" b="1" dirty="0" smtClean="0"/>
              <a:t>} *</a:t>
            </a:r>
            <a:r>
              <a:rPr lang="en-US" altLang="zh-CN" b="1" dirty="0" err="1" smtClean="0"/>
              <a:t>BiTree</a:t>
            </a:r>
            <a:r>
              <a:rPr lang="en-US" altLang="zh-CN" b="1" dirty="0" smtClean="0"/>
              <a:t>;</a:t>
            </a:r>
            <a:br>
              <a:rPr lang="en-US" altLang="zh-CN" b="1" dirty="0" smtClean="0"/>
            </a:br>
            <a:endParaRPr lang="en-US" altLang="zh-CN" b="1" dirty="0" smtClean="0"/>
          </a:p>
        </p:txBody>
      </p:sp>
    </p:spTree>
    <p:extLst>
      <p:ext uri="{BB962C8B-B14F-4D97-AF65-F5344CB8AC3E}">
        <p14:creationId xmlns:p14="http://schemas.microsoft.com/office/powerpoint/2010/main" val="276913507"/>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4" name="Rectangle 24"/>
          <p:cNvSpPr>
            <a:spLocks noGrp="1" noChangeArrowheads="1"/>
          </p:cNvSpPr>
          <p:nvPr>
            <p:ph type="title"/>
          </p:nvPr>
        </p:nvSpPr>
        <p:spPr>
          <a:xfrm>
            <a:off x="519113" y="476250"/>
            <a:ext cx="8229600" cy="1008063"/>
          </a:xfrm>
        </p:spPr>
        <p:txBody>
          <a:bodyPr/>
          <a:lstStyle/>
          <a:p>
            <a:pPr algn="ctr"/>
            <a:r>
              <a:rPr kumimoji="1" lang="zh-CN" altLang="en-US" sz="4000" b="1">
                <a:solidFill>
                  <a:schemeClr val="tx2"/>
                </a:solidFill>
                <a:ea typeface="华文新魏" pitchFamily="2" charset="-122"/>
              </a:rPr>
              <a:t>二叉树的链表表示（二叉链表）</a:t>
            </a:r>
          </a:p>
        </p:txBody>
      </p:sp>
      <p:sp>
        <p:nvSpPr>
          <p:cNvPr id="133145" name="Rectangle 25"/>
          <p:cNvSpPr>
            <a:spLocks noGrp="1" noChangeArrowheads="1"/>
          </p:cNvSpPr>
          <p:nvPr>
            <p:ph idx="1"/>
          </p:nvPr>
        </p:nvSpPr>
        <p:spPr>
          <a:xfrm>
            <a:off x="647700" y="1412875"/>
            <a:ext cx="8101013" cy="1584325"/>
          </a:xfrm>
        </p:spPr>
        <p:txBody>
          <a:bodyPr/>
          <a:lstStyle/>
          <a:p>
            <a:pPr>
              <a:lnSpc>
                <a:spcPct val="105000"/>
              </a:lnSpc>
              <a:buClr>
                <a:srgbClr val="800080"/>
              </a:buClr>
              <a:buSzPct val="50000"/>
            </a:pPr>
            <a:r>
              <a:rPr lang="zh-CN" altLang="en-US" sz="3000" b="1">
                <a:latin typeface="Times New Roman" pitchFamily="18" charset="0"/>
                <a:ea typeface="仿宋_GB2312" pitchFamily="49" charset="-122"/>
              </a:rPr>
              <a:t>二叉树结点定义：每个结点有</a:t>
            </a:r>
            <a:r>
              <a:rPr lang="en-US" altLang="zh-CN" sz="3000" b="1">
                <a:latin typeface="Times New Roman" pitchFamily="18" charset="0"/>
                <a:ea typeface="仿宋_GB2312" pitchFamily="49" charset="-122"/>
              </a:rPr>
              <a:t>3</a:t>
            </a:r>
            <a:r>
              <a:rPr lang="zh-CN" altLang="en-US" sz="3000" b="1">
                <a:latin typeface="Times New Roman" pitchFamily="18" charset="0"/>
                <a:ea typeface="仿宋_GB2312" pitchFamily="49" charset="-122"/>
              </a:rPr>
              <a:t>个数据成员，</a:t>
            </a:r>
            <a:r>
              <a:rPr lang="en-US" altLang="zh-CN" sz="3000" b="1">
                <a:solidFill>
                  <a:schemeClr val="tx2"/>
                </a:solidFill>
                <a:latin typeface="Times New Roman" pitchFamily="18" charset="0"/>
                <a:ea typeface="仿宋_GB2312" pitchFamily="49" charset="-122"/>
              </a:rPr>
              <a:t>data</a:t>
            </a:r>
            <a:r>
              <a:rPr lang="zh-CN" altLang="en-US" sz="3000" b="1">
                <a:latin typeface="Times New Roman" pitchFamily="18" charset="0"/>
                <a:ea typeface="仿宋_GB2312" pitchFamily="49" charset="-122"/>
              </a:rPr>
              <a:t>域存储结点数据，</a:t>
            </a:r>
            <a:r>
              <a:rPr lang="en-US" altLang="zh-CN" sz="3000" b="1">
                <a:solidFill>
                  <a:schemeClr val="tx2"/>
                </a:solidFill>
                <a:latin typeface="Times New Roman" pitchFamily="18" charset="0"/>
                <a:ea typeface="仿宋_GB2312" pitchFamily="49" charset="-122"/>
              </a:rPr>
              <a:t>leftChild</a:t>
            </a:r>
            <a:r>
              <a:rPr lang="zh-CN" altLang="en-US" sz="3000" b="1">
                <a:latin typeface="Times New Roman" pitchFamily="18" charset="0"/>
                <a:ea typeface="仿宋_GB2312" pitchFamily="49" charset="-122"/>
              </a:rPr>
              <a:t>和</a:t>
            </a:r>
            <a:r>
              <a:rPr lang="en-US" altLang="zh-CN" sz="3000" b="1">
                <a:solidFill>
                  <a:schemeClr val="tx2"/>
                </a:solidFill>
                <a:latin typeface="Times New Roman" pitchFamily="18" charset="0"/>
                <a:ea typeface="仿宋_GB2312" pitchFamily="49" charset="-122"/>
              </a:rPr>
              <a:t>rightChild</a:t>
            </a:r>
            <a:r>
              <a:rPr lang="zh-CN" altLang="en-US" sz="3000" b="1">
                <a:latin typeface="Times New Roman" pitchFamily="18" charset="0"/>
                <a:ea typeface="仿宋_GB2312" pitchFamily="49" charset="-122"/>
              </a:rPr>
              <a:t>分别存放指向左子女和右子女的指针。</a:t>
            </a:r>
          </a:p>
        </p:txBody>
      </p:sp>
      <p:sp>
        <p:nvSpPr>
          <p:cNvPr id="27" name="灯片编号占位符 4"/>
          <p:cNvSpPr>
            <a:spLocks noGrp="1"/>
          </p:cNvSpPr>
          <p:nvPr>
            <p:ph type="sldNum" sz="quarter" idx="12"/>
          </p:nvPr>
        </p:nvSpPr>
        <p:spPr/>
        <p:txBody>
          <a:bodyPr/>
          <a:lstStyle/>
          <a:p>
            <a:fld id="{D39FBFE9-9EF7-442E-8F08-20D655D3B764}" type="slidenum">
              <a:rPr lang="en-US" altLang="zh-CN"/>
              <a:pPr/>
              <a:t>27</a:t>
            </a:fld>
            <a:endParaRPr lang="en-US" altLang="zh-CN"/>
          </a:p>
        </p:txBody>
      </p:sp>
      <p:grpSp>
        <p:nvGrpSpPr>
          <p:cNvPr id="133146" name="Group 26"/>
          <p:cNvGrpSpPr>
            <a:grpSpLocks/>
          </p:cNvGrpSpPr>
          <p:nvPr/>
        </p:nvGrpSpPr>
        <p:grpSpPr bwMode="auto">
          <a:xfrm>
            <a:off x="2160588" y="3152775"/>
            <a:ext cx="5256212" cy="2868613"/>
            <a:chOff x="1134" y="1056"/>
            <a:chExt cx="3311" cy="1807"/>
          </a:xfrm>
        </p:grpSpPr>
        <p:sp>
          <p:nvSpPr>
            <p:cNvPr id="133123" name="Rectangle 3"/>
            <p:cNvSpPr>
              <a:spLocks noChangeArrowheads="1"/>
            </p:cNvSpPr>
            <p:nvPr/>
          </p:nvSpPr>
          <p:spPr bwMode="auto">
            <a:xfrm>
              <a:off x="1270" y="1152"/>
              <a:ext cx="2877" cy="396"/>
            </a:xfrm>
            <a:prstGeom prst="rect">
              <a:avLst/>
            </a:prstGeom>
            <a:solidFill>
              <a:schemeClr val="bg1"/>
            </a:solidFill>
            <a:ln w="38100">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3124" name="Text Box 4"/>
            <p:cNvSpPr txBox="1">
              <a:spLocks noChangeArrowheads="1"/>
            </p:cNvSpPr>
            <p:nvPr/>
          </p:nvSpPr>
          <p:spPr bwMode="auto">
            <a:xfrm>
              <a:off x="1323" y="1152"/>
              <a:ext cx="27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leftChild   data   rightChild</a:t>
              </a:r>
              <a:endParaRPr kumimoji="1" lang="en-US" altLang="zh-CN" sz="2400">
                <a:latin typeface="Times New Roman" pitchFamily="18" charset="0"/>
              </a:endParaRPr>
            </a:p>
          </p:txBody>
        </p:sp>
        <p:sp>
          <p:nvSpPr>
            <p:cNvPr id="133125" name="Line 5"/>
            <p:cNvSpPr>
              <a:spLocks noChangeShapeType="1"/>
            </p:cNvSpPr>
            <p:nvPr/>
          </p:nvSpPr>
          <p:spPr bwMode="auto">
            <a:xfrm flipH="1" flipV="1">
              <a:off x="2290" y="1162"/>
              <a:ext cx="0" cy="38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26" name="Line 6"/>
            <p:cNvSpPr>
              <a:spLocks noChangeShapeType="1"/>
            </p:cNvSpPr>
            <p:nvPr/>
          </p:nvSpPr>
          <p:spPr bwMode="auto">
            <a:xfrm flipV="1">
              <a:off x="2880" y="1152"/>
              <a:ext cx="0" cy="3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27" name="Line 7"/>
            <p:cNvSpPr>
              <a:spLocks noChangeShapeType="1"/>
            </p:cNvSpPr>
            <p:nvPr/>
          </p:nvSpPr>
          <p:spPr bwMode="auto">
            <a:xfrm flipV="1">
              <a:off x="2290" y="1066"/>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28" name="Line 8"/>
            <p:cNvSpPr>
              <a:spLocks noChangeShapeType="1"/>
            </p:cNvSpPr>
            <p:nvPr/>
          </p:nvSpPr>
          <p:spPr bwMode="auto">
            <a:xfrm flipV="1">
              <a:off x="2880" y="1056"/>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29" name="AutoShape 9"/>
            <p:cNvSpPr>
              <a:spLocks noChangeArrowheads="1"/>
            </p:cNvSpPr>
            <p:nvPr/>
          </p:nvSpPr>
          <p:spPr bwMode="auto">
            <a:xfrm>
              <a:off x="1968" y="1968"/>
              <a:ext cx="1584" cy="283"/>
            </a:xfrm>
            <a:prstGeom prst="roundRect">
              <a:avLst>
                <a:gd name="adj" fmla="val 16667"/>
              </a:avLst>
            </a:prstGeom>
            <a:solidFill>
              <a:schemeClr val="bg1"/>
            </a:solid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3130" name="AutoShape 10"/>
            <p:cNvSpPr>
              <a:spLocks noChangeArrowheads="1"/>
            </p:cNvSpPr>
            <p:nvPr/>
          </p:nvSpPr>
          <p:spPr bwMode="auto">
            <a:xfrm>
              <a:off x="3204" y="2552"/>
              <a:ext cx="1241" cy="311"/>
            </a:xfrm>
            <a:prstGeom prst="roundRect">
              <a:avLst>
                <a:gd name="adj" fmla="val 16667"/>
              </a:avLst>
            </a:prstGeom>
            <a:solidFill>
              <a:schemeClr val="bg1"/>
            </a:solid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3131" name="AutoShape 11"/>
            <p:cNvSpPr>
              <a:spLocks noChangeArrowheads="1"/>
            </p:cNvSpPr>
            <p:nvPr/>
          </p:nvSpPr>
          <p:spPr bwMode="auto">
            <a:xfrm>
              <a:off x="1134" y="2544"/>
              <a:ext cx="1113" cy="296"/>
            </a:xfrm>
            <a:prstGeom prst="roundRect">
              <a:avLst>
                <a:gd name="adj" fmla="val 16667"/>
              </a:avLst>
            </a:prstGeom>
            <a:solidFill>
              <a:schemeClr val="bg1"/>
            </a:solid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3132" name="Text Box 12"/>
            <p:cNvSpPr txBox="1">
              <a:spLocks noChangeArrowheads="1"/>
            </p:cNvSpPr>
            <p:nvPr/>
          </p:nvSpPr>
          <p:spPr bwMode="auto">
            <a:xfrm>
              <a:off x="2484" y="1929"/>
              <a:ext cx="5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data</a:t>
              </a:r>
              <a:endParaRPr kumimoji="1" lang="en-US" altLang="zh-CN" sz="2400">
                <a:latin typeface="Times New Roman" pitchFamily="18" charset="0"/>
              </a:endParaRPr>
            </a:p>
          </p:txBody>
        </p:sp>
        <p:sp>
          <p:nvSpPr>
            <p:cNvPr id="133133" name="Text Box 13"/>
            <p:cNvSpPr txBox="1">
              <a:spLocks noChangeArrowheads="1"/>
            </p:cNvSpPr>
            <p:nvPr/>
          </p:nvSpPr>
          <p:spPr bwMode="auto">
            <a:xfrm>
              <a:off x="1200" y="2505"/>
              <a:ext cx="96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leftChild</a:t>
              </a:r>
              <a:endParaRPr kumimoji="1" lang="en-US" altLang="zh-CN" sz="2400">
                <a:latin typeface="Times New Roman" pitchFamily="18" charset="0"/>
              </a:endParaRPr>
            </a:p>
          </p:txBody>
        </p:sp>
        <p:sp>
          <p:nvSpPr>
            <p:cNvPr id="133134" name="Line 14"/>
            <p:cNvSpPr>
              <a:spLocks noChangeShapeType="1"/>
            </p:cNvSpPr>
            <p:nvPr/>
          </p:nvSpPr>
          <p:spPr bwMode="auto">
            <a:xfrm flipV="1">
              <a:off x="3072" y="1968"/>
              <a:ext cx="0" cy="288"/>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35" name="Line 15"/>
            <p:cNvSpPr>
              <a:spLocks noChangeShapeType="1"/>
            </p:cNvSpPr>
            <p:nvPr/>
          </p:nvSpPr>
          <p:spPr bwMode="auto">
            <a:xfrm flipV="1">
              <a:off x="3072" y="1872"/>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36" name="Line 16"/>
            <p:cNvSpPr>
              <a:spLocks noChangeShapeType="1"/>
            </p:cNvSpPr>
            <p:nvPr/>
          </p:nvSpPr>
          <p:spPr bwMode="auto">
            <a:xfrm flipV="1">
              <a:off x="2448" y="1968"/>
              <a:ext cx="0" cy="288"/>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37" name="Line 17"/>
            <p:cNvSpPr>
              <a:spLocks noChangeShapeType="1"/>
            </p:cNvSpPr>
            <p:nvPr/>
          </p:nvSpPr>
          <p:spPr bwMode="auto">
            <a:xfrm flipV="1">
              <a:off x="2448" y="1872"/>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38" name="Text Box 18"/>
            <p:cNvSpPr txBox="1">
              <a:spLocks noChangeArrowheads="1"/>
            </p:cNvSpPr>
            <p:nvPr/>
          </p:nvSpPr>
          <p:spPr bwMode="auto">
            <a:xfrm>
              <a:off x="3264" y="2513"/>
              <a:ext cx="112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rightChild</a:t>
              </a:r>
              <a:endParaRPr kumimoji="1" lang="en-US" altLang="zh-CN" sz="2400">
                <a:latin typeface="Times New Roman" pitchFamily="18" charset="0"/>
              </a:endParaRPr>
            </a:p>
          </p:txBody>
        </p:sp>
        <p:sp>
          <p:nvSpPr>
            <p:cNvPr id="133139" name="Line 19"/>
            <p:cNvSpPr>
              <a:spLocks noChangeShapeType="1"/>
            </p:cNvSpPr>
            <p:nvPr/>
          </p:nvSpPr>
          <p:spPr bwMode="auto">
            <a:xfrm flipH="1">
              <a:off x="1872" y="2256"/>
              <a:ext cx="192" cy="192"/>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40" name="Line 20"/>
            <p:cNvSpPr>
              <a:spLocks noChangeShapeType="1"/>
            </p:cNvSpPr>
            <p:nvPr/>
          </p:nvSpPr>
          <p:spPr bwMode="auto">
            <a:xfrm flipV="1">
              <a:off x="2064" y="2112"/>
              <a:ext cx="144" cy="144"/>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41" name="Line 21"/>
            <p:cNvSpPr>
              <a:spLocks noChangeShapeType="1"/>
            </p:cNvSpPr>
            <p:nvPr/>
          </p:nvSpPr>
          <p:spPr bwMode="auto">
            <a:xfrm flipH="1" flipV="1">
              <a:off x="3504" y="2256"/>
              <a:ext cx="192" cy="192"/>
            </a:xfrm>
            <a:prstGeom prst="line">
              <a:avLst/>
            </a:prstGeom>
            <a:noFill/>
            <a:ln w="38100">
              <a:solidFill>
                <a:schemeClr val="tx2"/>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42" name="Line 22"/>
            <p:cNvSpPr>
              <a:spLocks noChangeShapeType="1"/>
            </p:cNvSpPr>
            <p:nvPr/>
          </p:nvSpPr>
          <p:spPr bwMode="auto">
            <a:xfrm>
              <a:off x="3360" y="2112"/>
              <a:ext cx="144" cy="144"/>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143" name="Text Box 23"/>
          <p:cNvSpPr txBox="1">
            <a:spLocks noChangeArrowheads="1"/>
          </p:cNvSpPr>
          <p:nvPr/>
        </p:nvSpPr>
        <p:spPr bwMode="auto">
          <a:xfrm>
            <a:off x="962025" y="4251325"/>
            <a:ext cx="18161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b="1" u="sng">
                <a:solidFill>
                  <a:schemeClr val="tx2"/>
                </a:solidFill>
                <a:latin typeface="Times New Roman" pitchFamily="18" charset="0"/>
                <a:ea typeface="仿宋_GB2312" pitchFamily="49" charset="-122"/>
              </a:rPr>
              <a:t>二叉链表</a:t>
            </a:r>
          </a:p>
        </p:txBody>
      </p:sp>
    </p:spTree>
    <p:extLst>
      <p:ext uri="{BB962C8B-B14F-4D97-AF65-F5344CB8AC3E}">
        <p14:creationId xmlns:p14="http://schemas.microsoft.com/office/powerpoint/2010/main" val="27472754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灯片编号占位符 2"/>
          <p:cNvSpPr>
            <a:spLocks noGrp="1"/>
          </p:cNvSpPr>
          <p:nvPr>
            <p:ph type="sldNum" sz="quarter" idx="12"/>
          </p:nvPr>
        </p:nvSpPr>
        <p:spPr/>
        <p:txBody>
          <a:bodyPr/>
          <a:lstStyle/>
          <a:p>
            <a:fld id="{AB328B5A-6D9D-4CFA-A04D-551F8F892984}" type="slidenum">
              <a:rPr lang="en-US" altLang="zh-CN"/>
              <a:pPr/>
              <a:t>28</a:t>
            </a:fld>
            <a:endParaRPr lang="en-US" altLang="zh-CN"/>
          </a:p>
        </p:txBody>
      </p:sp>
      <p:sp>
        <p:nvSpPr>
          <p:cNvPr id="135173" name="Text Box 5"/>
          <p:cNvSpPr txBox="1">
            <a:spLocks noChangeArrowheads="1"/>
          </p:cNvSpPr>
          <p:nvPr/>
        </p:nvSpPr>
        <p:spPr bwMode="auto">
          <a:xfrm>
            <a:off x="2209800" y="5330825"/>
            <a:ext cx="487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effectLst>
                  <a:outerShdw blurRad="38100" dist="38100" dir="2700000" algn="tl">
                    <a:srgbClr val="C0C0C0"/>
                  </a:outerShdw>
                </a:effectLst>
                <a:latin typeface="Times New Roman" pitchFamily="18" charset="0"/>
                <a:ea typeface="仿宋_GB2312" pitchFamily="49" charset="-122"/>
              </a:rPr>
              <a:t>二叉树链表表示的示例</a:t>
            </a:r>
            <a:endParaRPr kumimoji="1" lang="zh-CN" altLang="en-US" sz="2000" b="1">
              <a:effectLst>
                <a:outerShdw blurRad="38100" dist="38100" dir="2700000" algn="tl">
                  <a:srgbClr val="C0C0C0"/>
                </a:outerShdw>
              </a:effectLst>
              <a:latin typeface="Times New Roman" pitchFamily="18" charset="0"/>
              <a:ea typeface="仿宋_GB2312" pitchFamily="49" charset="-122"/>
            </a:endParaRPr>
          </a:p>
        </p:txBody>
      </p:sp>
      <p:grpSp>
        <p:nvGrpSpPr>
          <p:cNvPr id="135277" name="Group 109"/>
          <p:cNvGrpSpPr>
            <a:grpSpLocks/>
          </p:cNvGrpSpPr>
          <p:nvPr/>
        </p:nvGrpSpPr>
        <p:grpSpPr bwMode="auto">
          <a:xfrm>
            <a:off x="787400" y="692150"/>
            <a:ext cx="7637463" cy="3856038"/>
            <a:chOff x="432" y="259"/>
            <a:chExt cx="4811" cy="2429"/>
          </a:xfrm>
        </p:grpSpPr>
        <p:sp>
          <p:nvSpPr>
            <p:cNvPr id="135170" name="Line 2"/>
            <p:cNvSpPr>
              <a:spLocks noChangeShapeType="1"/>
            </p:cNvSpPr>
            <p:nvPr/>
          </p:nvSpPr>
          <p:spPr bwMode="auto">
            <a:xfrm flipH="1">
              <a:off x="816" y="2016"/>
              <a:ext cx="192" cy="48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1" name="Line 3"/>
            <p:cNvSpPr>
              <a:spLocks noChangeShapeType="1"/>
            </p:cNvSpPr>
            <p:nvPr/>
          </p:nvSpPr>
          <p:spPr bwMode="auto">
            <a:xfrm>
              <a:off x="864" y="1536"/>
              <a:ext cx="384" cy="86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2" name="Line 4"/>
            <p:cNvSpPr>
              <a:spLocks noChangeShapeType="1"/>
            </p:cNvSpPr>
            <p:nvPr/>
          </p:nvSpPr>
          <p:spPr bwMode="auto">
            <a:xfrm flipH="1">
              <a:off x="624" y="1056"/>
              <a:ext cx="336" cy="81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4" name="Oval 6" descr="羊皮纸"/>
            <p:cNvSpPr>
              <a:spLocks noChangeArrowheads="1"/>
            </p:cNvSpPr>
            <p:nvPr/>
          </p:nvSpPr>
          <p:spPr bwMode="auto">
            <a:xfrm>
              <a:off x="864" y="816"/>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5" name="Oval 7" descr="羊皮纸"/>
            <p:cNvSpPr>
              <a:spLocks noChangeArrowheads="1"/>
            </p:cNvSpPr>
            <p:nvPr/>
          </p:nvSpPr>
          <p:spPr bwMode="auto">
            <a:xfrm>
              <a:off x="672" y="1296"/>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6" name="Oval 8" descr="羊皮纸"/>
            <p:cNvSpPr>
              <a:spLocks noChangeArrowheads="1"/>
            </p:cNvSpPr>
            <p:nvPr/>
          </p:nvSpPr>
          <p:spPr bwMode="auto">
            <a:xfrm>
              <a:off x="432" y="1824"/>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7" name="Oval 9" descr="羊皮纸"/>
            <p:cNvSpPr>
              <a:spLocks noChangeArrowheads="1"/>
            </p:cNvSpPr>
            <p:nvPr/>
          </p:nvSpPr>
          <p:spPr bwMode="auto">
            <a:xfrm>
              <a:off x="912" y="1824"/>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8" name="Oval 10" descr="羊皮纸"/>
            <p:cNvSpPr>
              <a:spLocks noChangeArrowheads="1"/>
            </p:cNvSpPr>
            <p:nvPr/>
          </p:nvSpPr>
          <p:spPr bwMode="auto">
            <a:xfrm>
              <a:off x="1152" y="2352"/>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9" name="Oval 11" descr="羊皮纸"/>
            <p:cNvSpPr>
              <a:spLocks noChangeArrowheads="1"/>
            </p:cNvSpPr>
            <p:nvPr/>
          </p:nvSpPr>
          <p:spPr bwMode="auto">
            <a:xfrm>
              <a:off x="672" y="2352"/>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0" name="Rectangle 12" descr="羊皮纸"/>
            <p:cNvSpPr>
              <a:spLocks noChangeArrowheads="1"/>
            </p:cNvSpPr>
            <p:nvPr/>
          </p:nvSpPr>
          <p:spPr bwMode="auto">
            <a:xfrm>
              <a:off x="2256" y="768"/>
              <a:ext cx="624"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1" name="Line 13"/>
            <p:cNvSpPr>
              <a:spLocks noChangeShapeType="1"/>
            </p:cNvSpPr>
            <p:nvPr/>
          </p:nvSpPr>
          <p:spPr bwMode="auto">
            <a:xfrm>
              <a:off x="2448" y="768"/>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2" name="Line 14"/>
            <p:cNvSpPr>
              <a:spLocks noChangeShapeType="1"/>
            </p:cNvSpPr>
            <p:nvPr/>
          </p:nvSpPr>
          <p:spPr bwMode="auto">
            <a:xfrm>
              <a:off x="2688" y="768"/>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3" name="Rectangle 15" descr="羊皮纸"/>
            <p:cNvSpPr>
              <a:spLocks noChangeArrowheads="1"/>
            </p:cNvSpPr>
            <p:nvPr/>
          </p:nvSpPr>
          <p:spPr bwMode="auto">
            <a:xfrm>
              <a:off x="1920" y="1296"/>
              <a:ext cx="624"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4" name="Line 16"/>
            <p:cNvSpPr>
              <a:spLocks noChangeShapeType="1"/>
            </p:cNvSpPr>
            <p:nvPr/>
          </p:nvSpPr>
          <p:spPr bwMode="auto">
            <a:xfrm>
              <a:off x="2112" y="1296"/>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5" name="Line 17"/>
            <p:cNvSpPr>
              <a:spLocks noChangeShapeType="1"/>
            </p:cNvSpPr>
            <p:nvPr/>
          </p:nvSpPr>
          <p:spPr bwMode="auto">
            <a:xfrm>
              <a:off x="2352" y="1296"/>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6" name="Rectangle 18" descr="羊皮纸"/>
            <p:cNvSpPr>
              <a:spLocks noChangeArrowheads="1"/>
            </p:cNvSpPr>
            <p:nvPr/>
          </p:nvSpPr>
          <p:spPr bwMode="auto">
            <a:xfrm>
              <a:off x="1872" y="2352"/>
              <a:ext cx="624"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7" name="Line 19"/>
            <p:cNvSpPr>
              <a:spLocks noChangeShapeType="1"/>
            </p:cNvSpPr>
            <p:nvPr/>
          </p:nvSpPr>
          <p:spPr bwMode="auto">
            <a:xfrm>
              <a:off x="2064" y="2352"/>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8" name="Line 20"/>
            <p:cNvSpPr>
              <a:spLocks noChangeShapeType="1"/>
            </p:cNvSpPr>
            <p:nvPr/>
          </p:nvSpPr>
          <p:spPr bwMode="auto">
            <a:xfrm>
              <a:off x="2304" y="2352"/>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9" name="Rectangle 21" descr="羊皮纸"/>
            <p:cNvSpPr>
              <a:spLocks noChangeArrowheads="1"/>
            </p:cNvSpPr>
            <p:nvPr/>
          </p:nvSpPr>
          <p:spPr bwMode="auto">
            <a:xfrm>
              <a:off x="2592" y="2352"/>
              <a:ext cx="624"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0" name="Line 22"/>
            <p:cNvSpPr>
              <a:spLocks noChangeShapeType="1"/>
            </p:cNvSpPr>
            <p:nvPr/>
          </p:nvSpPr>
          <p:spPr bwMode="auto">
            <a:xfrm>
              <a:off x="2784" y="2352"/>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1" name="Line 23"/>
            <p:cNvSpPr>
              <a:spLocks noChangeShapeType="1"/>
            </p:cNvSpPr>
            <p:nvPr/>
          </p:nvSpPr>
          <p:spPr bwMode="auto">
            <a:xfrm>
              <a:off x="3024" y="2352"/>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2" name="Rectangle 24" descr="羊皮纸"/>
            <p:cNvSpPr>
              <a:spLocks noChangeArrowheads="1"/>
            </p:cNvSpPr>
            <p:nvPr/>
          </p:nvSpPr>
          <p:spPr bwMode="auto">
            <a:xfrm>
              <a:off x="2256" y="1824"/>
              <a:ext cx="624"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3" name="Line 25"/>
            <p:cNvSpPr>
              <a:spLocks noChangeShapeType="1"/>
            </p:cNvSpPr>
            <p:nvPr/>
          </p:nvSpPr>
          <p:spPr bwMode="auto">
            <a:xfrm>
              <a:off x="2448" y="1824"/>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4" name="Line 26"/>
            <p:cNvSpPr>
              <a:spLocks noChangeShapeType="1"/>
            </p:cNvSpPr>
            <p:nvPr/>
          </p:nvSpPr>
          <p:spPr bwMode="auto">
            <a:xfrm>
              <a:off x="2688" y="1824"/>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5" name="Rectangle 27" descr="羊皮纸"/>
            <p:cNvSpPr>
              <a:spLocks noChangeArrowheads="1"/>
            </p:cNvSpPr>
            <p:nvPr/>
          </p:nvSpPr>
          <p:spPr bwMode="auto">
            <a:xfrm>
              <a:off x="1536" y="1824"/>
              <a:ext cx="624"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6" name="Line 28"/>
            <p:cNvSpPr>
              <a:spLocks noChangeShapeType="1"/>
            </p:cNvSpPr>
            <p:nvPr/>
          </p:nvSpPr>
          <p:spPr bwMode="auto">
            <a:xfrm flipH="1">
              <a:off x="1728" y="1824"/>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7" name="Line 29"/>
            <p:cNvSpPr>
              <a:spLocks noChangeShapeType="1"/>
            </p:cNvSpPr>
            <p:nvPr/>
          </p:nvSpPr>
          <p:spPr bwMode="auto">
            <a:xfrm>
              <a:off x="1968" y="1824"/>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8" name="Rectangle 30" descr="羊皮纸"/>
            <p:cNvSpPr>
              <a:spLocks noChangeArrowheads="1"/>
            </p:cNvSpPr>
            <p:nvPr/>
          </p:nvSpPr>
          <p:spPr bwMode="auto">
            <a:xfrm>
              <a:off x="4416" y="2352"/>
              <a:ext cx="816"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9" name="Line 31"/>
            <p:cNvSpPr>
              <a:spLocks noChangeShapeType="1"/>
            </p:cNvSpPr>
            <p:nvPr/>
          </p:nvSpPr>
          <p:spPr bwMode="auto">
            <a:xfrm>
              <a:off x="4847" y="2352"/>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00" name="Line 32"/>
            <p:cNvSpPr>
              <a:spLocks noChangeShapeType="1"/>
            </p:cNvSpPr>
            <p:nvPr/>
          </p:nvSpPr>
          <p:spPr bwMode="auto">
            <a:xfrm>
              <a:off x="5040" y="2352"/>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01" name="Line 33"/>
            <p:cNvSpPr>
              <a:spLocks noChangeShapeType="1"/>
            </p:cNvSpPr>
            <p:nvPr/>
          </p:nvSpPr>
          <p:spPr bwMode="auto">
            <a:xfrm>
              <a:off x="4608" y="2352"/>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02" name="Rectangle 34" descr="羊皮纸"/>
            <p:cNvSpPr>
              <a:spLocks noChangeArrowheads="1"/>
            </p:cNvSpPr>
            <p:nvPr/>
          </p:nvSpPr>
          <p:spPr bwMode="auto">
            <a:xfrm>
              <a:off x="3504" y="2352"/>
              <a:ext cx="816"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03" name="Line 35"/>
            <p:cNvSpPr>
              <a:spLocks noChangeShapeType="1"/>
            </p:cNvSpPr>
            <p:nvPr/>
          </p:nvSpPr>
          <p:spPr bwMode="auto">
            <a:xfrm>
              <a:off x="3935" y="2352"/>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04" name="Line 36"/>
            <p:cNvSpPr>
              <a:spLocks noChangeShapeType="1"/>
            </p:cNvSpPr>
            <p:nvPr/>
          </p:nvSpPr>
          <p:spPr bwMode="auto">
            <a:xfrm>
              <a:off x="4127" y="2352"/>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05" name="Line 37"/>
            <p:cNvSpPr>
              <a:spLocks noChangeShapeType="1"/>
            </p:cNvSpPr>
            <p:nvPr/>
          </p:nvSpPr>
          <p:spPr bwMode="auto">
            <a:xfrm>
              <a:off x="3696" y="2352"/>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06" name="Rectangle 38" descr="羊皮纸"/>
            <p:cNvSpPr>
              <a:spLocks noChangeArrowheads="1"/>
            </p:cNvSpPr>
            <p:nvPr/>
          </p:nvSpPr>
          <p:spPr bwMode="auto">
            <a:xfrm>
              <a:off x="4080" y="1824"/>
              <a:ext cx="816"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07" name="Line 39"/>
            <p:cNvSpPr>
              <a:spLocks noChangeShapeType="1"/>
            </p:cNvSpPr>
            <p:nvPr/>
          </p:nvSpPr>
          <p:spPr bwMode="auto">
            <a:xfrm>
              <a:off x="4511" y="1824"/>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08" name="Line 40"/>
            <p:cNvSpPr>
              <a:spLocks noChangeShapeType="1"/>
            </p:cNvSpPr>
            <p:nvPr/>
          </p:nvSpPr>
          <p:spPr bwMode="auto">
            <a:xfrm>
              <a:off x="4704" y="1824"/>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09" name="Line 41"/>
            <p:cNvSpPr>
              <a:spLocks noChangeShapeType="1"/>
            </p:cNvSpPr>
            <p:nvPr/>
          </p:nvSpPr>
          <p:spPr bwMode="auto">
            <a:xfrm>
              <a:off x="4271" y="1824"/>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10" name="Rectangle 42" descr="羊皮纸"/>
            <p:cNvSpPr>
              <a:spLocks noChangeArrowheads="1"/>
            </p:cNvSpPr>
            <p:nvPr/>
          </p:nvSpPr>
          <p:spPr bwMode="auto">
            <a:xfrm>
              <a:off x="3168" y="1824"/>
              <a:ext cx="816"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11" name="Line 43"/>
            <p:cNvSpPr>
              <a:spLocks noChangeShapeType="1"/>
            </p:cNvSpPr>
            <p:nvPr/>
          </p:nvSpPr>
          <p:spPr bwMode="auto">
            <a:xfrm>
              <a:off x="3599" y="1824"/>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12" name="Line 44"/>
            <p:cNvSpPr>
              <a:spLocks noChangeShapeType="1"/>
            </p:cNvSpPr>
            <p:nvPr/>
          </p:nvSpPr>
          <p:spPr bwMode="auto">
            <a:xfrm>
              <a:off x="3791" y="1824"/>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13" name="Line 45"/>
            <p:cNvSpPr>
              <a:spLocks noChangeShapeType="1"/>
            </p:cNvSpPr>
            <p:nvPr/>
          </p:nvSpPr>
          <p:spPr bwMode="auto">
            <a:xfrm>
              <a:off x="3360" y="1824"/>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14" name="Rectangle 46" descr="羊皮纸"/>
            <p:cNvSpPr>
              <a:spLocks noChangeArrowheads="1"/>
            </p:cNvSpPr>
            <p:nvPr/>
          </p:nvSpPr>
          <p:spPr bwMode="auto">
            <a:xfrm>
              <a:off x="3600" y="1296"/>
              <a:ext cx="816"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15" name="Line 47"/>
            <p:cNvSpPr>
              <a:spLocks noChangeShapeType="1"/>
            </p:cNvSpPr>
            <p:nvPr/>
          </p:nvSpPr>
          <p:spPr bwMode="auto">
            <a:xfrm>
              <a:off x="4031" y="1296"/>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16" name="Line 48"/>
            <p:cNvSpPr>
              <a:spLocks noChangeShapeType="1"/>
            </p:cNvSpPr>
            <p:nvPr/>
          </p:nvSpPr>
          <p:spPr bwMode="auto">
            <a:xfrm>
              <a:off x="4224" y="1296"/>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17" name="Line 49"/>
            <p:cNvSpPr>
              <a:spLocks noChangeShapeType="1"/>
            </p:cNvSpPr>
            <p:nvPr/>
          </p:nvSpPr>
          <p:spPr bwMode="auto">
            <a:xfrm>
              <a:off x="3791" y="1296"/>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18" name="Rectangle 50" descr="羊皮纸"/>
            <p:cNvSpPr>
              <a:spLocks noChangeArrowheads="1"/>
            </p:cNvSpPr>
            <p:nvPr/>
          </p:nvSpPr>
          <p:spPr bwMode="auto">
            <a:xfrm>
              <a:off x="3888" y="768"/>
              <a:ext cx="816"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19" name="Line 51"/>
            <p:cNvSpPr>
              <a:spLocks noChangeShapeType="1"/>
            </p:cNvSpPr>
            <p:nvPr/>
          </p:nvSpPr>
          <p:spPr bwMode="auto">
            <a:xfrm>
              <a:off x="4319" y="768"/>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20" name="Line 52"/>
            <p:cNvSpPr>
              <a:spLocks noChangeShapeType="1"/>
            </p:cNvSpPr>
            <p:nvPr/>
          </p:nvSpPr>
          <p:spPr bwMode="auto">
            <a:xfrm>
              <a:off x="4512" y="768"/>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21" name="Line 53"/>
            <p:cNvSpPr>
              <a:spLocks noChangeShapeType="1"/>
            </p:cNvSpPr>
            <p:nvPr/>
          </p:nvSpPr>
          <p:spPr bwMode="auto">
            <a:xfrm>
              <a:off x="4079" y="768"/>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22" name="Line 54"/>
            <p:cNvSpPr>
              <a:spLocks noChangeShapeType="1"/>
            </p:cNvSpPr>
            <p:nvPr/>
          </p:nvSpPr>
          <p:spPr bwMode="auto">
            <a:xfrm flipH="1">
              <a:off x="2160" y="912"/>
              <a:ext cx="192"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23" name="Line 55"/>
            <p:cNvSpPr>
              <a:spLocks noChangeShapeType="1"/>
            </p:cNvSpPr>
            <p:nvPr/>
          </p:nvSpPr>
          <p:spPr bwMode="auto">
            <a:xfrm flipH="1">
              <a:off x="1824" y="1440"/>
              <a:ext cx="192"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24" name="Line 56"/>
            <p:cNvSpPr>
              <a:spLocks noChangeShapeType="1"/>
            </p:cNvSpPr>
            <p:nvPr/>
          </p:nvSpPr>
          <p:spPr bwMode="auto">
            <a:xfrm flipH="1">
              <a:off x="2160" y="1968"/>
              <a:ext cx="192"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25" name="Line 57"/>
            <p:cNvSpPr>
              <a:spLocks noChangeShapeType="1"/>
            </p:cNvSpPr>
            <p:nvPr/>
          </p:nvSpPr>
          <p:spPr bwMode="auto">
            <a:xfrm flipH="1">
              <a:off x="3792" y="912"/>
              <a:ext cx="192"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26" name="Line 58"/>
            <p:cNvSpPr>
              <a:spLocks noChangeShapeType="1"/>
            </p:cNvSpPr>
            <p:nvPr/>
          </p:nvSpPr>
          <p:spPr bwMode="auto">
            <a:xfrm flipH="1">
              <a:off x="3504" y="1440"/>
              <a:ext cx="192"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27" name="Line 59"/>
            <p:cNvSpPr>
              <a:spLocks noChangeShapeType="1"/>
            </p:cNvSpPr>
            <p:nvPr/>
          </p:nvSpPr>
          <p:spPr bwMode="auto">
            <a:xfrm flipH="1">
              <a:off x="3984" y="1968"/>
              <a:ext cx="192"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28" name="Line 60"/>
            <p:cNvSpPr>
              <a:spLocks noChangeShapeType="1"/>
            </p:cNvSpPr>
            <p:nvPr/>
          </p:nvSpPr>
          <p:spPr bwMode="auto">
            <a:xfrm>
              <a:off x="4320" y="1440"/>
              <a:ext cx="384"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29" name="Line 61"/>
            <p:cNvSpPr>
              <a:spLocks noChangeShapeType="1"/>
            </p:cNvSpPr>
            <p:nvPr/>
          </p:nvSpPr>
          <p:spPr bwMode="auto">
            <a:xfrm>
              <a:off x="4800" y="1968"/>
              <a:ext cx="288"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30" name="Line 62"/>
            <p:cNvSpPr>
              <a:spLocks noChangeShapeType="1"/>
            </p:cNvSpPr>
            <p:nvPr/>
          </p:nvSpPr>
          <p:spPr bwMode="auto">
            <a:xfrm>
              <a:off x="2448" y="1440"/>
              <a:ext cx="144"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31" name="Line 63"/>
            <p:cNvSpPr>
              <a:spLocks noChangeShapeType="1"/>
            </p:cNvSpPr>
            <p:nvPr/>
          </p:nvSpPr>
          <p:spPr bwMode="auto">
            <a:xfrm>
              <a:off x="2784" y="1968"/>
              <a:ext cx="144"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32" name="Line 64"/>
            <p:cNvSpPr>
              <a:spLocks noChangeShapeType="1"/>
            </p:cNvSpPr>
            <p:nvPr/>
          </p:nvSpPr>
          <p:spPr bwMode="auto">
            <a:xfrm>
              <a:off x="4224" y="1584"/>
              <a:ext cx="384" cy="384"/>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33" name="Line 65"/>
            <p:cNvSpPr>
              <a:spLocks noChangeShapeType="1"/>
            </p:cNvSpPr>
            <p:nvPr/>
          </p:nvSpPr>
          <p:spPr bwMode="auto">
            <a:xfrm>
              <a:off x="4608" y="2112"/>
              <a:ext cx="336" cy="384"/>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34" name="Line 66"/>
            <p:cNvSpPr>
              <a:spLocks noChangeShapeType="1"/>
            </p:cNvSpPr>
            <p:nvPr/>
          </p:nvSpPr>
          <p:spPr bwMode="auto">
            <a:xfrm flipH="1">
              <a:off x="4128" y="1056"/>
              <a:ext cx="192" cy="384"/>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35" name="Line 67"/>
            <p:cNvSpPr>
              <a:spLocks noChangeShapeType="1"/>
            </p:cNvSpPr>
            <p:nvPr/>
          </p:nvSpPr>
          <p:spPr bwMode="auto">
            <a:xfrm flipH="1">
              <a:off x="4032" y="2112"/>
              <a:ext cx="192" cy="384"/>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36" name="Line 68"/>
            <p:cNvSpPr>
              <a:spLocks noChangeShapeType="1"/>
            </p:cNvSpPr>
            <p:nvPr/>
          </p:nvSpPr>
          <p:spPr bwMode="auto">
            <a:xfrm flipH="1">
              <a:off x="3696" y="1584"/>
              <a:ext cx="240" cy="384"/>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37" name="Text Box 69"/>
            <p:cNvSpPr txBox="1">
              <a:spLocks noChangeArrowheads="1"/>
            </p:cNvSpPr>
            <p:nvPr/>
          </p:nvSpPr>
          <p:spPr bwMode="auto">
            <a:xfrm>
              <a:off x="2640" y="720"/>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38" name="Text Box 70"/>
            <p:cNvSpPr txBox="1">
              <a:spLocks noChangeArrowheads="1"/>
            </p:cNvSpPr>
            <p:nvPr/>
          </p:nvSpPr>
          <p:spPr bwMode="auto">
            <a:xfrm>
              <a:off x="1488" y="1785"/>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39" name="Text Box 71"/>
            <p:cNvSpPr txBox="1">
              <a:spLocks noChangeArrowheads="1"/>
            </p:cNvSpPr>
            <p:nvPr/>
          </p:nvSpPr>
          <p:spPr bwMode="auto">
            <a:xfrm>
              <a:off x="1920" y="1776"/>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40" name="Text Box 72"/>
            <p:cNvSpPr txBox="1">
              <a:spLocks noChangeArrowheads="1"/>
            </p:cNvSpPr>
            <p:nvPr/>
          </p:nvSpPr>
          <p:spPr bwMode="auto">
            <a:xfrm>
              <a:off x="1824"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41" name="Text Box 73"/>
            <p:cNvSpPr txBox="1">
              <a:spLocks noChangeArrowheads="1"/>
            </p:cNvSpPr>
            <p:nvPr/>
          </p:nvSpPr>
          <p:spPr bwMode="auto">
            <a:xfrm>
              <a:off x="2256"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42" name="Text Box 74"/>
            <p:cNvSpPr txBox="1">
              <a:spLocks noChangeArrowheads="1"/>
            </p:cNvSpPr>
            <p:nvPr/>
          </p:nvSpPr>
          <p:spPr bwMode="auto">
            <a:xfrm>
              <a:off x="2544"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43" name="Text Box 75"/>
            <p:cNvSpPr txBox="1">
              <a:spLocks noChangeArrowheads="1"/>
            </p:cNvSpPr>
            <p:nvPr/>
          </p:nvSpPr>
          <p:spPr bwMode="auto">
            <a:xfrm>
              <a:off x="2976"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44" name="Text Box 76"/>
            <p:cNvSpPr txBox="1">
              <a:spLocks noChangeArrowheads="1"/>
            </p:cNvSpPr>
            <p:nvPr/>
          </p:nvSpPr>
          <p:spPr bwMode="auto">
            <a:xfrm>
              <a:off x="3456"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45" name="Text Box 77"/>
            <p:cNvSpPr txBox="1">
              <a:spLocks noChangeArrowheads="1"/>
            </p:cNvSpPr>
            <p:nvPr/>
          </p:nvSpPr>
          <p:spPr bwMode="auto">
            <a:xfrm>
              <a:off x="4080"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46" name="Text Box 78"/>
            <p:cNvSpPr txBox="1">
              <a:spLocks noChangeArrowheads="1"/>
            </p:cNvSpPr>
            <p:nvPr/>
          </p:nvSpPr>
          <p:spPr bwMode="auto">
            <a:xfrm>
              <a:off x="4368"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47" name="Text Box 79"/>
            <p:cNvSpPr txBox="1">
              <a:spLocks noChangeArrowheads="1"/>
            </p:cNvSpPr>
            <p:nvPr/>
          </p:nvSpPr>
          <p:spPr bwMode="auto">
            <a:xfrm>
              <a:off x="4992"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48" name="Text Box 80"/>
            <p:cNvSpPr txBox="1">
              <a:spLocks noChangeArrowheads="1"/>
            </p:cNvSpPr>
            <p:nvPr/>
          </p:nvSpPr>
          <p:spPr bwMode="auto">
            <a:xfrm>
              <a:off x="3744" y="1776"/>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49" name="Text Box 81"/>
            <p:cNvSpPr txBox="1">
              <a:spLocks noChangeArrowheads="1"/>
            </p:cNvSpPr>
            <p:nvPr/>
          </p:nvSpPr>
          <p:spPr bwMode="auto">
            <a:xfrm>
              <a:off x="3120" y="1776"/>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50" name="Text Box 82"/>
            <p:cNvSpPr txBox="1">
              <a:spLocks noChangeArrowheads="1"/>
            </p:cNvSpPr>
            <p:nvPr/>
          </p:nvSpPr>
          <p:spPr bwMode="auto">
            <a:xfrm>
              <a:off x="4272" y="720"/>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51" name="Text Box 83"/>
            <p:cNvSpPr txBox="1">
              <a:spLocks noChangeArrowheads="1"/>
            </p:cNvSpPr>
            <p:nvPr/>
          </p:nvSpPr>
          <p:spPr bwMode="auto">
            <a:xfrm>
              <a:off x="4464" y="720"/>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52" name="Text Box 84"/>
            <p:cNvSpPr txBox="1">
              <a:spLocks noChangeArrowheads="1"/>
            </p:cNvSpPr>
            <p:nvPr/>
          </p:nvSpPr>
          <p:spPr bwMode="auto">
            <a:xfrm>
              <a:off x="863" y="758"/>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A</a:t>
              </a:r>
              <a:endParaRPr kumimoji="1" lang="en-US" altLang="zh-CN" sz="2400">
                <a:latin typeface="Times New Roman" pitchFamily="18" charset="0"/>
              </a:endParaRPr>
            </a:p>
          </p:txBody>
        </p:sp>
        <p:sp>
          <p:nvSpPr>
            <p:cNvPr id="135253" name="Text Box 85"/>
            <p:cNvSpPr txBox="1">
              <a:spLocks noChangeArrowheads="1"/>
            </p:cNvSpPr>
            <p:nvPr/>
          </p:nvSpPr>
          <p:spPr bwMode="auto">
            <a:xfrm>
              <a:off x="2400" y="710"/>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A</a:t>
              </a:r>
              <a:endParaRPr kumimoji="1" lang="en-US" altLang="zh-CN" sz="2400">
                <a:latin typeface="Times New Roman" pitchFamily="18" charset="0"/>
              </a:endParaRPr>
            </a:p>
          </p:txBody>
        </p:sp>
        <p:sp>
          <p:nvSpPr>
            <p:cNvPr id="135254" name="Text Box 86"/>
            <p:cNvSpPr txBox="1">
              <a:spLocks noChangeArrowheads="1"/>
            </p:cNvSpPr>
            <p:nvPr/>
          </p:nvSpPr>
          <p:spPr bwMode="auto">
            <a:xfrm>
              <a:off x="4032" y="720"/>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A</a:t>
              </a:r>
              <a:endParaRPr kumimoji="1" lang="en-US" altLang="zh-CN" sz="2400">
                <a:latin typeface="Times New Roman" pitchFamily="18" charset="0"/>
              </a:endParaRPr>
            </a:p>
          </p:txBody>
        </p:sp>
        <p:sp>
          <p:nvSpPr>
            <p:cNvPr id="135255" name="Text Box 87"/>
            <p:cNvSpPr txBox="1">
              <a:spLocks noChangeArrowheads="1"/>
            </p:cNvSpPr>
            <p:nvPr/>
          </p:nvSpPr>
          <p:spPr bwMode="auto">
            <a:xfrm>
              <a:off x="666" y="1248"/>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B</a:t>
              </a:r>
              <a:endParaRPr kumimoji="1" lang="en-US" altLang="zh-CN" sz="2400">
                <a:latin typeface="Times New Roman" pitchFamily="18" charset="0"/>
              </a:endParaRPr>
            </a:p>
          </p:txBody>
        </p:sp>
        <p:sp>
          <p:nvSpPr>
            <p:cNvPr id="135256" name="Text Box 88"/>
            <p:cNvSpPr txBox="1">
              <a:spLocks noChangeArrowheads="1"/>
            </p:cNvSpPr>
            <p:nvPr/>
          </p:nvSpPr>
          <p:spPr bwMode="auto">
            <a:xfrm>
              <a:off x="2065" y="1248"/>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B</a:t>
              </a:r>
              <a:endParaRPr kumimoji="1" lang="en-US" altLang="zh-CN" sz="2400">
                <a:latin typeface="Times New Roman" pitchFamily="18" charset="0"/>
              </a:endParaRPr>
            </a:p>
          </p:txBody>
        </p:sp>
        <p:sp>
          <p:nvSpPr>
            <p:cNvPr id="135257" name="Text Box 89"/>
            <p:cNvSpPr txBox="1">
              <a:spLocks noChangeArrowheads="1"/>
            </p:cNvSpPr>
            <p:nvPr/>
          </p:nvSpPr>
          <p:spPr bwMode="auto">
            <a:xfrm>
              <a:off x="3744" y="1248"/>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B</a:t>
              </a:r>
              <a:endParaRPr kumimoji="1" lang="en-US" altLang="zh-CN" sz="2400">
                <a:latin typeface="Times New Roman" pitchFamily="18" charset="0"/>
              </a:endParaRPr>
            </a:p>
          </p:txBody>
        </p:sp>
        <p:sp>
          <p:nvSpPr>
            <p:cNvPr id="135258" name="Text Box 90"/>
            <p:cNvSpPr txBox="1">
              <a:spLocks noChangeArrowheads="1"/>
            </p:cNvSpPr>
            <p:nvPr/>
          </p:nvSpPr>
          <p:spPr bwMode="auto">
            <a:xfrm>
              <a:off x="3305" y="179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C</a:t>
              </a:r>
              <a:endParaRPr kumimoji="1" lang="en-US" altLang="zh-CN" sz="2400">
                <a:latin typeface="Times New Roman" pitchFamily="18" charset="0"/>
              </a:endParaRPr>
            </a:p>
          </p:txBody>
        </p:sp>
        <p:sp>
          <p:nvSpPr>
            <p:cNvPr id="135259" name="Text Box 91"/>
            <p:cNvSpPr txBox="1">
              <a:spLocks noChangeArrowheads="1"/>
            </p:cNvSpPr>
            <p:nvPr/>
          </p:nvSpPr>
          <p:spPr bwMode="auto">
            <a:xfrm>
              <a:off x="1680" y="179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C</a:t>
              </a:r>
              <a:endParaRPr kumimoji="1" lang="en-US" altLang="zh-CN" sz="2400">
                <a:latin typeface="Times New Roman" pitchFamily="18" charset="0"/>
              </a:endParaRPr>
            </a:p>
          </p:txBody>
        </p:sp>
        <p:sp>
          <p:nvSpPr>
            <p:cNvPr id="135260" name="Text Box 92"/>
            <p:cNvSpPr txBox="1">
              <a:spLocks noChangeArrowheads="1"/>
            </p:cNvSpPr>
            <p:nvPr/>
          </p:nvSpPr>
          <p:spPr bwMode="auto">
            <a:xfrm>
              <a:off x="432" y="179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C</a:t>
              </a:r>
              <a:endParaRPr kumimoji="1" lang="en-US" altLang="zh-CN" sz="2400">
                <a:latin typeface="Times New Roman" pitchFamily="18" charset="0"/>
              </a:endParaRPr>
            </a:p>
          </p:txBody>
        </p:sp>
        <p:sp>
          <p:nvSpPr>
            <p:cNvPr id="135261" name="Text Box 93"/>
            <p:cNvSpPr txBox="1">
              <a:spLocks noChangeArrowheads="1"/>
            </p:cNvSpPr>
            <p:nvPr/>
          </p:nvSpPr>
          <p:spPr bwMode="auto">
            <a:xfrm>
              <a:off x="899" y="179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D</a:t>
              </a:r>
              <a:endParaRPr kumimoji="1" lang="en-US" altLang="zh-CN" sz="2400">
                <a:latin typeface="Times New Roman" pitchFamily="18" charset="0"/>
              </a:endParaRPr>
            </a:p>
          </p:txBody>
        </p:sp>
        <p:sp>
          <p:nvSpPr>
            <p:cNvPr id="135262" name="Text Box 94"/>
            <p:cNvSpPr txBox="1">
              <a:spLocks noChangeArrowheads="1"/>
            </p:cNvSpPr>
            <p:nvPr/>
          </p:nvSpPr>
          <p:spPr bwMode="auto">
            <a:xfrm>
              <a:off x="2400" y="1776"/>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D</a:t>
              </a:r>
              <a:endParaRPr kumimoji="1" lang="en-US" altLang="zh-CN" sz="2400">
                <a:latin typeface="Times New Roman" pitchFamily="18" charset="0"/>
              </a:endParaRPr>
            </a:p>
          </p:txBody>
        </p:sp>
        <p:sp>
          <p:nvSpPr>
            <p:cNvPr id="135263" name="Text Box 95"/>
            <p:cNvSpPr txBox="1">
              <a:spLocks noChangeArrowheads="1"/>
            </p:cNvSpPr>
            <p:nvPr/>
          </p:nvSpPr>
          <p:spPr bwMode="auto">
            <a:xfrm>
              <a:off x="4224" y="1776"/>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D</a:t>
              </a:r>
              <a:endParaRPr kumimoji="1" lang="en-US" altLang="zh-CN" sz="2400">
                <a:latin typeface="Times New Roman" pitchFamily="18" charset="0"/>
              </a:endParaRPr>
            </a:p>
          </p:txBody>
        </p:sp>
        <p:sp>
          <p:nvSpPr>
            <p:cNvPr id="135264" name="Text Box 96"/>
            <p:cNvSpPr txBox="1">
              <a:spLocks noChangeArrowheads="1"/>
            </p:cNvSpPr>
            <p:nvPr/>
          </p:nvSpPr>
          <p:spPr bwMode="auto">
            <a:xfrm>
              <a:off x="4574" y="2323"/>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F</a:t>
              </a:r>
              <a:endParaRPr kumimoji="1" lang="en-US" altLang="zh-CN" sz="2400">
                <a:latin typeface="Times New Roman" pitchFamily="18" charset="0"/>
              </a:endParaRPr>
            </a:p>
          </p:txBody>
        </p:sp>
        <p:sp>
          <p:nvSpPr>
            <p:cNvPr id="135265" name="Text Box 97"/>
            <p:cNvSpPr txBox="1">
              <a:spLocks noChangeArrowheads="1"/>
            </p:cNvSpPr>
            <p:nvPr/>
          </p:nvSpPr>
          <p:spPr bwMode="auto">
            <a:xfrm>
              <a:off x="2752" y="2323"/>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F</a:t>
              </a:r>
              <a:endParaRPr kumimoji="1" lang="en-US" altLang="zh-CN" sz="2400">
                <a:latin typeface="Times New Roman" pitchFamily="18" charset="0"/>
              </a:endParaRPr>
            </a:p>
          </p:txBody>
        </p:sp>
        <p:sp>
          <p:nvSpPr>
            <p:cNvPr id="135266" name="Text Box 98"/>
            <p:cNvSpPr txBox="1">
              <a:spLocks noChangeArrowheads="1"/>
            </p:cNvSpPr>
            <p:nvPr/>
          </p:nvSpPr>
          <p:spPr bwMode="auto">
            <a:xfrm>
              <a:off x="1168" y="2323"/>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F</a:t>
              </a:r>
              <a:endParaRPr kumimoji="1" lang="en-US" altLang="zh-CN" sz="2400">
                <a:latin typeface="Times New Roman" pitchFamily="18" charset="0"/>
              </a:endParaRPr>
            </a:p>
          </p:txBody>
        </p:sp>
        <p:sp>
          <p:nvSpPr>
            <p:cNvPr id="135267" name="Text Box 99"/>
            <p:cNvSpPr txBox="1">
              <a:spLocks noChangeArrowheads="1"/>
            </p:cNvSpPr>
            <p:nvPr/>
          </p:nvSpPr>
          <p:spPr bwMode="auto">
            <a:xfrm>
              <a:off x="681" y="2323"/>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E</a:t>
              </a:r>
              <a:endParaRPr kumimoji="1" lang="en-US" altLang="zh-CN" sz="2400">
                <a:latin typeface="Times New Roman" pitchFamily="18" charset="0"/>
              </a:endParaRPr>
            </a:p>
          </p:txBody>
        </p:sp>
        <p:sp>
          <p:nvSpPr>
            <p:cNvPr id="135268" name="Text Box 100"/>
            <p:cNvSpPr txBox="1">
              <a:spLocks noChangeArrowheads="1"/>
            </p:cNvSpPr>
            <p:nvPr/>
          </p:nvSpPr>
          <p:spPr bwMode="auto">
            <a:xfrm>
              <a:off x="2016" y="2323"/>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E</a:t>
              </a:r>
              <a:endParaRPr kumimoji="1" lang="en-US" altLang="zh-CN" sz="2400">
                <a:latin typeface="Times New Roman" pitchFamily="18" charset="0"/>
              </a:endParaRPr>
            </a:p>
          </p:txBody>
        </p:sp>
        <p:sp>
          <p:nvSpPr>
            <p:cNvPr id="135269" name="Text Box 101"/>
            <p:cNvSpPr txBox="1">
              <a:spLocks noChangeArrowheads="1"/>
            </p:cNvSpPr>
            <p:nvPr/>
          </p:nvSpPr>
          <p:spPr bwMode="auto">
            <a:xfrm>
              <a:off x="3648" y="2323"/>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E</a:t>
              </a:r>
              <a:endParaRPr kumimoji="1" lang="en-US" altLang="zh-CN" sz="2400">
                <a:latin typeface="Times New Roman" pitchFamily="18" charset="0"/>
              </a:endParaRPr>
            </a:p>
          </p:txBody>
        </p:sp>
        <p:sp>
          <p:nvSpPr>
            <p:cNvPr id="135270" name="Line 102"/>
            <p:cNvSpPr>
              <a:spLocks noChangeShapeType="1"/>
            </p:cNvSpPr>
            <p:nvPr/>
          </p:nvSpPr>
          <p:spPr bwMode="auto">
            <a:xfrm flipH="1">
              <a:off x="1056" y="624"/>
              <a:ext cx="144" cy="19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71" name="Text Box 103"/>
            <p:cNvSpPr txBox="1">
              <a:spLocks noChangeArrowheads="1"/>
            </p:cNvSpPr>
            <p:nvPr/>
          </p:nvSpPr>
          <p:spPr bwMode="auto">
            <a:xfrm>
              <a:off x="1028" y="288"/>
              <a:ext cx="57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root</a:t>
              </a:r>
              <a:endParaRPr kumimoji="1" lang="en-US" altLang="zh-CN" sz="2400">
                <a:latin typeface="Times New Roman" pitchFamily="18" charset="0"/>
              </a:endParaRPr>
            </a:p>
          </p:txBody>
        </p:sp>
        <p:sp>
          <p:nvSpPr>
            <p:cNvPr id="135272" name="Line 104"/>
            <p:cNvSpPr>
              <a:spLocks noChangeShapeType="1"/>
            </p:cNvSpPr>
            <p:nvPr/>
          </p:nvSpPr>
          <p:spPr bwMode="auto">
            <a:xfrm flipH="1">
              <a:off x="2529" y="576"/>
              <a:ext cx="144" cy="19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73" name="Text Box 105"/>
            <p:cNvSpPr txBox="1">
              <a:spLocks noChangeArrowheads="1"/>
            </p:cNvSpPr>
            <p:nvPr/>
          </p:nvSpPr>
          <p:spPr bwMode="auto">
            <a:xfrm>
              <a:off x="2501" y="259"/>
              <a:ext cx="57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root</a:t>
              </a:r>
              <a:endParaRPr kumimoji="1" lang="en-US" altLang="zh-CN" sz="2400">
                <a:latin typeface="Times New Roman" pitchFamily="18" charset="0"/>
              </a:endParaRPr>
            </a:p>
          </p:txBody>
        </p:sp>
        <p:sp>
          <p:nvSpPr>
            <p:cNvPr id="135274" name="Line 106"/>
            <p:cNvSpPr>
              <a:spLocks noChangeShapeType="1"/>
            </p:cNvSpPr>
            <p:nvPr/>
          </p:nvSpPr>
          <p:spPr bwMode="auto">
            <a:xfrm flipH="1">
              <a:off x="4161" y="576"/>
              <a:ext cx="144" cy="19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75" name="Text Box 107"/>
            <p:cNvSpPr txBox="1">
              <a:spLocks noChangeArrowheads="1"/>
            </p:cNvSpPr>
            <p:nvPr/>
          </p:nvSpPr>
          <p:spPr bwMode="auto">
            <a:xfrm>
              <a:off x="4133" y="259"/>
              <a:ext cx="57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root</a:t>
              </a:r>
              <a:endParaRPr kumimoji="1" lang="en-US" altLang="zh-CN" sz="2400">
                <a:latin typeface="Times New Roman" pitchFamily="18" charset="0"/>
              </a:endParaRPr>
            </a:p>
          </p:txBody>
        </p:sp>
      </p:grpSp>
      <p:sp>
        <p:nvSpPr>
          <p:cNvPr id="135276" name="Text Box 108"/>
          <p:cNvSpPr txBox="1">
            <a:spLocks noChangeArrowheads="1"/>
          </p:cNvSpPr>
          <p:nvPr/>
        </p:nvSpPr>
        <p:spPr bwMode="auto">
          <a:xfrm>
            <a:off x="984250" y="4592638"/>
            <a:ext cx="70421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3600">
                <a:solidFill>
                  <a:schemeClr val="tx2"/>
                </a:solidFill>
                <a:latin typeface="隶书" pitchFamily="49" charset="-122"/>
                <a:ea typeface="隶书" pitchFamily="49" charset="-122"/>
              </a:rPr>
              <a:t>二叉树   二叉链表     三叉链表</a:t>
            </a:r>
          </a:p>
        </p:txBody>
      </p:sp>
    </p:spTree>
    <p:extLst>
      <p:ext uri="{BB962C8B-B14F-4D97-AF65-F5344CB8AC3E}">
        <p14:creationId xmlns:p14="http://schemas.microsoft.com/office/powerpoint/2010/main" val="27683691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title"/>
          </p:nvPr>
        </p:nvSpPr>
        <p:spPr>
          <a:xfrm>
            <a:off x="468313" y="512763"/>
            <a:ext cx="8229600" cy="828675"/>
          </a:xfrm>
        </p:spPr>
        <p:txBody>
          <a:bodyPr/>
          <a:lstStyle/>
          <a:p>
            <a:pPr algn="ctr"/>
            <a:r>
              <a:rPr kumimoji="1" lang="zh-CN" altLang="en-US" sz="4000" b="1">
                <a:solidFill>
                  <a:schemeClr val="tx2"/>
                </a:solidFill>
                <a:ea typeface="华文新魏" pitchFamily="2" charset="-122"/>
              </a:rPr>
              <a:t>二叉树的类定义</a:t>
            </a:r>
          </a:p>
        </p:txBody>
      </p:sp>
      <p:sp>
        <p:nvSpPr>
          <p:cNvPr id="137221" name="Rectangle 5"/>
          <p:cNvSpPr>
            <a:spLocks noGrp="1" noChangeArrowheads="1"/>
          </p:cNvSpPr>
          <p:nvPr>
            <p:ph idx="1"/>
          </p:nvPr>
        </p:nvSpPr>
        <p:spPr>
          <a:xfrm>
            <a:off x="590550" y="1341438"/>
            <a:ext cx="8229600" cy="5254625"/>
          </a:xfrm>
        </p:spPr>
        <p:txBody>
          <a:bodyPr/>
          <a:lstStyle/>
          <a:p>
            <a:pPr>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p>
          <a:p>
            <a:pPr>
              <a:spcBef>
                <a:spcPct val="5000"/>
              </a:spcBef>
              <a:buFont typeface="Wingdings" pitchFamily="2" charset="2"/>
              <a:buNone/>
            </a:pPr>
            <a:r>
              <a:rPr lang="en-US" altLang="zh-CN" sz="2800" b="1">
                <a:latin typeface="Times New Roman" pitchFamily="18" charset="0"/>
                <a:ea typeface="隶书" pitchFamily="49" charset="-122"/>
              </a:rPr>
              <a:t>struct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二叉树结点类定义</a:t>
            </a: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T </a:t>
            </a:r>
            <a:r>
              <a:rPr lang="en-US" altLang="zh-CN" sz="2800">
                <a:latin typeface="Times New Roman" pitchFamily="18" charset="0"/>
                <a:ea typeface="隶书" pitchFamily="49" charset="-122"/>
              </a:rPr>
              <a:t>data</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数据域</a:t>
            </a: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a:t>
            </a:r>
          </a:p>
          <a:p>
            <a:pPr>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左子女、右子女链域</a:t>
            </a: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BinTreeNode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构造函数</a:t>
            </a:r>
            <a:endParaRPr lang="zh-CN" altLang="en-US" sz="2800">
              <a:latin typeface="Times New Roman" pitchFamily="18" charset="0"/>
              <a:ea typeface="隶书" pitchFamily="49" charset="-122"/>
            </a:endParaRPr>
          </a:p>
          <a:p>
            <a:pPr>
              <a:spcBef>
                <a:spcPct val="5000"/>
              </a:spcBef>
              <a:buFont typeface="Wingdings" pitchFamily="2" charset="2"/>
              <a:buNone/>
            </a:pPr>
            <a:r>
              <a:rPr lang="zh-CN" altLang="en-US" sz="2800">
                <a:latin typeface="Times New Roman" pitchFamily="18" charset="0"/>
                <a:ea typeface="隶书" pitchFamily="49" charset="-122"/>
              </a:rPr>
              <a:t>        </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leftChild = NULL</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rightChild = NULL</a:t>
            </a:r>
            <a:r>
              <a:rPr lang="en-US" altLang="zh-CN" sz="2800" b="1">
                <a:latin typeface="Times New Roman" pitchFamily="18" charset="0"/>
                <a:ea typeface="隶书" pitchFamily="49" charset="-122"/>
              </a:rPr>
              <a:t>; }</a:t>
            </a:r>
            <a:endParaRPr lang="en-US" altLang="zh-CN" sz="2800">
              <a:solidFill>
                <a:schemeClr val="tx2"/>
              </a:solidFill>
              <a:latin typeface="Times New Roman" pitchFamily="18" charset="0"/>
              <a:ea typeface="隶书" pitchFamily="49" charset="-122"/>
            </a:endParaRPr>
          </a:p>
          <a:p>
            <a:pPr>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 (T x</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l = NULL</a:t>
            </a: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&lt;T&gt; *</a:t>
            </a:r>
            <a:r>
              <a:rPr lang="en-US" altLang="zh-CN" sz="2800">
                <a:latin typeface="Times New Roman" pitchFamily="18" charset="0"/>
                <a:ea typeface="隶书" pitchFamily="49" charset="-122"/>
              </a:rPr>
              <a:t>r = NULL)</a:t>
            </a:r>
          </a:p>
          <a:p>
            <a:pPr>
              <a:spcBef>
                <a:spcPct val="5000"/>
              </a:spcBef>
              <a:buFont typeface="Wingdings" pitchFamily="2" charset="2"/>
              <a:buNone/>
            </a:pP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data = x</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leftChild = l</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rightChild = r</a:t>
            </a: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fld id="{C258C227-A03A-45EA-91AF-E59949759E26}" type="slidenum">
              <a:rPr lang="en-US" altLang="zh-CN"/>
              <a:pPr/>
              <a:t>29</a:t>
            </a:fld>
            <a:endParaRPr lang="en-US" altLang="zh-CN"/>
          </a:p>
        </p:txBody>
      </p:sp>
    </p:spTree>
    <p:extLst>
      <p:ext uri="{BB962C8B-B14F-4D97-AF65-F5344CB8AC3E}">
        <p14:creationId xmlns:p14="http://schemas.microsoft.com/office/powerpoint/2010/main" val="7186073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灯片编号占位符 4"/>
          <p:cNvSpPr>
            <a:spLocks noGrp="1"/>
          </p:cNvSpPr>
          <p:nvPr>
            <p:ph type="sldNum" sz="quarter" idx="11"/>
          </p:nvPr>
        </p:nvSpPr>
        <p:spPr>
          <a:xfrm>
            <a:off x="4997178" y="5816687"/>
            <a:ext cx="3502152" cy="365125"/>
          </a:xfrm>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BC97F221-AF88-435C-BCA3-EE5BE0029B70}" type="slidenum">
              <a:rPr lang="en-US" altLang="zh-CN" smtClean="0">
                <a:latin typeface="Arial" pitchFamily="34" charset="0"/>
              </a:rPr>
              <a:pPr eaLnBrk="1" hangingPunct="1"/>
              <a:t>3</a:t>
            </a:fld>
            <a:endParaRPr lang="en-US" altLang="zh-CN" smtClean="0">
              <a:latin typeface="Arial" pitchFamily="34" charset="0"/>
            </a:endParaRPr>
          </a:p>
        </p:txBody>
      </p:sp>
      <p:sp>
        <p:nvSpPr>
          <p:cNvPr id="172034" name="Rectangle 2"/>
          <p:cNvSpPr>
            <a:spLocks noGrp="1" noRot="1" noChangeArrowheads="1"/>
          </p:cNvSpPr>
          <p:nvPr>
            <p:ph type="title"/>
          </p:nvPr>
        </p:nvSpPr>
        <p:spPr>
          <a:xfrm>
            <a:off x="736730" y="1717127"/>
            <a:ext cx="7543800" cy="762000"/>
          </a:xfrm>
        </p:spPr>
        <p:txBody>
          <a:bodyPr/>
          <a:lstStyle/>
          <a:p>
            <a:pPr algn="l" eaLnBrk="1" hangingPunct="1">
              <a:defRPr/>
            </a:pPr>
            <a:r>
              <a:rPr lang="zh-CN" altLang="en-US" sz="2800" b="0" smtClean="0">
                <a:solidFill>
                  <a:schemeClr val="tx1"/>
                </a:solidFill>
              </a:rPr>
              <a:t>讨论</a:t>
            </a:r>
            <a:r>
              <a:rPr lang="en-US" altLang="zh-CN" sz="2800" b="0" smtClean="0">
                <a:solidFill>
                  <a:schemeClr val="tx1"/>
                </a:solidFill>
              </a:rPr>
              <a:t>3</a:t>
            </a:r>
            <a:r>
              <a:rPr lang="zh-CN" altLang="en-US" sz="2800" b="0" smtClean="0">
                <a:solidFill>
                  <a:schemeClr val="tx1"/>
                </a:solidFill>
              </a:rPr>
              <a:t>：树的链式存储方案应该怎样制定？</a:t>
            </a:r>
          </a:p>
        </p:txBody>
      </p:sp>
      <p:sp>
        <p:nvSpPr>
          <p:cNvPr id="172035" name="Rectangle 3"/>
          <p:cNvSpPr>
            <a:spLocks noGrp="1" noChangeArrowheads="1"/>
          </p:cNvSpPr>
          <p:nvPr>
            <p:ph type="body" idx="1"/>
          </p:nvPr>
        </p:nvSpPr>
        <p:spPr>
          <a:xfrm>
            <a:off x="539552" y="838200"/>
            <a:ext cx="8534400" cy="990600"/>
          </a:xfrm>
        </p:spPr>
        <p:txBody>
          <a:bodyPr/>
          <a:lstStyle/>
          <a:p>
            <a:pPr algn="just" eaLnBrk="1" hangingPunct="1">
              <a:buFont typeface="Wingdings" pitchFamily="2" charset="2"/>
              <a:buNone/>
              <a:defRPr/>
            </a:pPr>
            <a:r>
              <a:rPr lang="zh-CN" altLang="en-US" sz="2400" dirty="0" smtClean="0">
                <a:solidFill>
                  <a:schemeClr val="tx1"/>
                </a:solidFill>
                <a:latin typeface="楷体_GB2312" pitchFamily="49" charset="-122"/>
              </a:rPr>
              <a:t>可规定为：从上至下、从左至右将树的结点依次存入内存。</a:t>
            </a:r>
          </a:p>
          <a:p>
            <a:pPr algn="just" eaLnBrk="1" hangingPunct="1">
              <a:buFont typeface="Wingdings" pitchFamily="2" charset="2"/>
              <a:buNone/>
              <a:defRPr/>
            </a:pPr>
            <a:r>
              <a:rPr lang="zh-CN" altLang="en-US" sz="2400" dirty="0" smtClean="0">
                <a:solidFill>
                  <a:schemeClr val="tx1"/>
                </a:solidFill>
                <a:latin typeface="楷体_GB2312" pitchFamily="49" charset="-122"/>
              </a:rPr>
              <a:t>重大缺陷：复原困难（不能唯一复原就没有实用价值）。</a:t>
            </a:r>
          </a:p>
        </p:txBody>
      </p:sp>
      <p:sp>
        <p:nvSpPr>
          <p:cNvPr id="172036" name="Rectangle 4"/>
          <p:cNvSpPr>
            <a:spLocks noChangeArrowheads="1"/>
          </p:cNvSpPr>
          <p:nvPr/>
        </p:nvSpPr>
        <p:spPr bwMode="auto">
          <a:xfrm>
            <a:off x="304800" y="0"/>
            <a:ext cx="8407660" cy="838200"/>
          </a:xfrm>
          <a:prstGeom prst="rect">
            <a:avLst/>
          </a:prstGeom>
          <a:solidFill>
            <a:schemeClr val="bg2"/>
          </a:solidFill>
          <a:ln>
            <a:noFill/>
          </a:ln>
          <a:effectLst/>
        </p:spPr>
        <p:txBody>
          <a:bodyPr anchor="ctr"/>
          <a:lstStyle/>
          <a:p>
            <a:r>
              <a:rPr kumimoji="1" lang="zh-CN" altLang="en-US" sz="2800" b="1" dirty="0">
                <a:latin typeface="Times New Roman" pitchFamily="18" charset="0"/>
              </a:rPr>
              <a:t>讨论</a:t>
            </a:r>
            <a:r>
              <a:rPr kumimoji="1" lang="en-US" altLang="zh-CN" sz="2800" b="1" dirty="0">
                <a:latin typeface="Times New Roman" pitchFamily="18" charset="0"/>
              </a:rPr>
              <a:t>2</a:t>
            </a:r>
            <a:r>
              <a:rPr kumimoji="1" lang="zh-CN" altLang="en-US" sz="2800" b="1" dirty="0">
                <a:latin typeface="Times New Roman" pitchFamily="18" charset="0"/>
              </a:rPr>
              <a:t>：树的顺序存储方案应该怎样制定？</a:t>
            </a:r>
          </a:p>
        </p:txBody>
      </p:sp>
      <p:sp>
        <p:nvSpPr>
          <p:cNvPr id="172037" name="Rectangle 5"/>
          <p:cNvSpPr>
            <a:spLocks noChangeArrowheads="1"/>
          </p:cNvSpPr>
          <p:nvPr/>
        </p:nvSpPr>
        <p:spPr bwMode="auto">
          <a:xfrm>
            <a:off x="736730" y="2325140"/>
            <a:ext cx="79248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楷体_GB2312" pitchFamily="49" charset="-122"/>
                <a:ea typeface="楷体_GB2312" pitchFamily="49" charset="-122"/>
              </a:rPr>
              <a:t>可用多重链表：一个前趋指针，</a:t>
            </a:r>
            <a:r>
              <a:rPr kumimoji="1" lang="en-US" altLang="zh-CN" sz="2800" b="1">
                <a:latin typeface="楷体_GB2312" pitchFamily="49" charset="-122"/>
                <a:ea typeface="楷体_GB2312" pitchFamily="49" charset="-122"/>
              </a:rPr>
              <a:t>n</a:t>
            </a:r>
            <a:r>
              <a:rPr kumimoji="1" lang="zh-CN" altLang="en-US" sz="2400" b="1">
                <a:latin typeface="楷体_GB2312" pitchFamily="49" charset="-122"/>
                <a:ea typeface="楷体_GB2312" pitchFamily="49" charset="-122"/>
              </a:rPr>
              <a:t>个后继指针。</a:t>
            </a:r>
          </a:p>
          <a:p>
            <a:r>
              <a:rPr kumimoji="1" lang="zh-CN" altLang="en-US" sz="2400" b="1">
                <a:latin typeface="楷体_GB2312" pitchFamily="49" charset="-122"/>
                <a:ea typeface="楷体_GB2312" pitchFamily="49" charset="-122"/>
              </a:rPr>
              <a:t>细节问题：树中结点的结构类型样式该如何设计？</a:t>
            </a:r>
          </a:p>
          <a:p>
            <a:r>
              <a:rPr kumimoji="1" lang="zh-CN" altLang="en-US" sz="2400" b="1">
                <a:latin typeface="楷体_GB2312" pitchFamily="49" charset="-122"/>
                <a:ea typeface="楷体_GB2312" pitchFamily="49" charset="-122"/>
              </a:rPr>
              <a:t>          即应该设计成</a:t>
            </a:r>
            <a:r>
              <a:rPr kumimoji="1" lang="zh-CN" altLang="en-US" sz="2400" b="1">
                <a:latin typeface="Times New Roman" pitchFamily="18" charset="0"/>
                <a:ea typeface="楷体_GB2312" pitchFamily="49" charset="-122"/>
              </a:rPr>
              <a:t>“</a:t>
            </a:r>
            <a:r>
              <a:rPr kumimoji="1" lang="zh-CN" altLang="en-US" sz="2400" b="1">
                <a:latin typeface="楷体_GB2312" pitchFamily="49" charset="-122"/>
                <a:ea typeface="楷体_GB2312" pitchFamily="49" charset="-122"/>
              </a:rPr>
              <a:t>等长</a:t>
            </a:r>
            <a:r>
              <a:rPr kumimoji="1" lang="zh-CN" altLang="en-US" sz="2400" b="1">
                <a:latin typeface="Times New Roman" pitchFamily="18" charset="0"/>
                <a:ea typeface="楷体_GB2312" pitchFamily="49" charset="-122"/>
              </a:rPr>
              <a:t>”</a:t>
            </a:r>
            <a:r>
              <a:rPr kumimoji="1" lang="zh-CN" altLang="en-US" sz="2400" b="1">
                <a:latin typeface="楷体_GB2312" pitchFamily="49" charset="-122"/>
                <a:ea typeface="楷体_GB2312" pitchFamily="49" charset="-122"/>
              </a:rPr>
              <a:t>还是</a:t>
            </a:r>
            <a:r>
              <a:rPr kumimoji="1" lang="zh-CN" altLang="en-US" sz="2400" b="1">
                <a:latin typeface="Times New Roman" pitchFamily="18" charset="0"/>
                <a:ea typeface="楷体_GB2312" pitchFamily="49" charset="-122"/>
              </a:rPr>
              <a:t>“</a:t>
            </a:r>
            <a:r>
              <a:rPr kumimoji="1" lang="zh-CN" altLang="en-US" sz="2400" b="1">
                <a:latin typeface="楷体_GB2312" pitchFamily="49" charset="-122"/>
                <a:ea typeface="楷体_GB2312" pitchFamily="49" charset="-122"/>
              </a:rPr>
              <a:t>不等长</a:t>
            </a:r>
            <a:r>
              <a:rPr kumimoji="1" lang="zh-CN" altLang="en-US" sz="2400" b="1">
                <a:latin typeface="Times New Roman" pitchFamily="18" charset="0"/>
                <a:ea typeface="楷体_GB2312" pitchFamily="49" charset="-122"/>
              </a:rPr>
              <a:t>”</a:t>
            </a:r>
            <a:r>
              <a:rPr kumimoji="1" lang="zh-CN" altLang="en-US" sz="2400" b="1">
                <a:latin typeface="楷体_GB2312" pitchFamily="49" charset="-122"/>
                <a:ea typeface="楷体_GB2312" pitchFamily="49" charset="-122"/>
              </a:rPr>
              <a:t>？</a:t>
            </a:r>
          </a:p>
          <a:p>
            <a:r>
              <a:rPr kumimoji="1" lang="zh-CN" altLang="en-US" sz="2400" b="1">
                <a:latin typeface="楷体_GB2312" pitchFamily="49" charset="-122"/>
                <a:ea typeface="楷体_GB2312" pitchFamily="49" charset="-122"/>
              </a:rPr>
              <a:t>缺点：等长结构太浪费（每个结点的度不一定相同）；</a:t>
            </a:r>
          </a:p>
          <a:p>
            <a:r>
              <a:rPr kumimoji="1" lang="zh-CN" altLang="en-US" sz="2400" b="1">
                <a:latin typeface="楷体_GB2312" pitchFamily="49" charset="-122"/>
                <a:ea typeface="楷体_GB2312" pitchFamily="49" charset="-122"/>
              </a:rPr>
              <a:t>      不等长结构太复杂（要定义好多种结构类型）。</a:t>
            </a:r>
          </a:p>
        </p:txBody>
      </p:sp>
      <p:sp>
        <p:nvSpPr>
          <p:cNvPr id="172038" name="Rectangle 6"/>
          <p:cNvSpPr>
            <a:spLocks noChangeArrowheads="1"/>
          </p:cNvSpPr>
          <p:nvPr/>
        </p:nvSpPr>
        <p:spPr bwMode="auto">
          <a:xfrm>
            <a:off x="660530" y="4688927"/>
            <a:ext cx="7620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524000" indent="-1524000"/>
            <a:r>
              <a:rPr kumimoji="1" lang="zh-CN" altLang="en-US" sz="2400" b="1">
                <a:latin typeface="楷体_GB2312" pitchFamily="49" charset="-122"/>
                <a:ea typeface="楷体_GB2312" pitchFamily="49" charset="-122"/>
              </a:rPr>
              <a:t>解决思路：先研究最简单、最有规律的树，然后设法把一般的树转化为简单树。</a:t>
            </a:r>
          </a:p>
        </p:txBody>
      </p:sp>
      <p:sp>
        <p:nvSpPr>
          <p:cNvPr id="172040" name="AutoShape 8"/>
          <p:cNvSpPr>
            <a:spLocks noChangeArrowheads="1"/>
          </p:cNvSpPr>
          <p:nvPr/>
        </p:nvSpPr>
        <p:spPr bwMode="auto">
          <a:xfrm>
            <a:off x="5918330" y="5527127"/>
            <a:ext cx="1752600" cy="609600"/>
          </a:xfrm>
          <a:prstGeom prst="wedgeRoundRectCallout">
            <a:avLst>
              <a:gd name="adj1" fmla="val -70560"/>
              <a:gd name="adj2" fmla="val -115884"/>
              <a:gd name="adj3" fmla="val 16667"/>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kumimoji="1" lang="zh-CN" altLang="en-US" sz="2800" b="1">
                <a:effectLst>
                  <a:outerShdw blurRad="38100" dist="38100" dir="2700000" algn="tl">
                    <a:srgbClr val="000000"/>
                  </a:outerShdw>
                </a:effectLst>
                <a:latin typeface="Times New Roman" pitchFamily="18" charset="0"/>
                <a:ea typeface="楷体_GB2312" pitchFamily="49" charset="-122"/>
              </a:rPr>
              <a:t>二叉树</a:t>
            </a:r>
          </a:p>
        </p:txBody>
      </p:sp>
    </p:spTree>
    <p:extLst>
      <p:ext uri="{BB962C8B-B14F-4D97-AF65-F5344CB8AC3E}">
        <p14:creationId xmlns:p14="http://schemas.microsoft.com/office/powerpoint/2010/main" val="320150890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wd">
                                    <p:tmAbs val="300"/>
                                  </p:iterate>
                                  <p:childTnLst>
                                    <p:set>
                                      <p:cBhvr>
                                        <p:cTn id="6" dur="1" fill="hold">
                                          <p:stCondLst>
                                            <p:cond delay="299"/>
                                          </p:stCondLst>
                                        </p:cTn>
                                        <p:tgtEl>
                                          <p:spTgt spid="1720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172035">
                                            <p:txEl>
                                              <p:pRg st="0" end="0"/>
                                            </p:txEl>
                                          </p:spTgt>
                                        </p:tgtEl>
                                        <p:attrNameLst>
                                          <p:attrName>style.visibility</p:attrName>
                                        </p:attrNameLst>
                                      </p:cBhvr>
                                      <p:to>
                                        <p:strVal val="visible"/>
                                      </p:to>
                                    </p:set>
                                    <p:animEffect transition="in" filter="strips(downRight)">
                                      <p:cBhvr>
                                        <p:cTn id="11" dur="500"/>
                                        <p:tgtEl>
                                          <p:spTgt spid="17203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72035">
                                            <p:txEl>
                                              <p:pRg st="1" end="1"/>
                                            </p:txEl>
                                          </p:spTgt>
                                        </p:tgtEl>
                                        <p:attrNameLst>
                                          <p:attrName>style.visibility</p:attrName>
                                        </p:attrNameLst>
                                      </p:cBhvr>
                                      <p:to>
                                        <p:strVal val="visible"/>
                                      </p:to>
                                    </p:set>
                                    <p:animEffect transition="in" filter="strips(downRight)">
                                      <p:cBhvr>
                                        <p:cTn id="16" dur="500"/>
                                        <p:tgtEl>
                                          <p:spTgt spid="17203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iterate type="wd">
                                    <p:tmAbs val="300"/>
                                  </p:iterate>
                                  <p:childTnLst>
                                    <p:set>
                                      <p:cBhvr>
                                        <p:cTn id="20" dur="1" fill="hold">
                                          <p:stCondLst>
                                            <p:cond delay="299"/>
                                          </p:stCondLst>
                                        </p:cTn>
                                        <p:tgtEl>
                                          <p:spTgt spid="17203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72037">
                                            <p:txEl>
                                              <p:pRg st="0" end="0"/>
                                            </p:txEl>
                                          </p:spTgt>
                                        </p:tgtEl>
                                        <p:attrNameLst>
                                          <p:attrName>style.visibility</p:attrName>
                                        </p:attrNameLst>
                                      </p:cBhvr>
                                      <p:to>
                                        <p:strVal val="visible"/>
                                      </p:to>
                                    </p:set>
                                    <p:animEffect transition="in" filter="strips(downRight)">
                                      <p:cBhvr>
                                        <p:cTn id="25" dur="500"/>
                                        <p:tgtEl>
                                          <p:spTgt spid="172037">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72037">
                                            <p:txEl>
                                              <p:pRg st="1" end="1"/>
                                            </p:txEl>
                                          </p:spTgt>
                                        </p:tgtEl>
                                        <p:attrNameLst>
                                          <p:attrName>style.visibility</p:attrName>
                                        </p:attrNameLst>
                                      </p:cBhvr>
                                      <p:to>
                                        <p:strVal val="visible"/>
                                      </p:to>
                                    </p:set>
                                    <p:animEffect transition="in" filter="strips(downRight)">
                                      <p:cBhvr>
                                        <p:cTn id="30" dur="500"/>
                                        <p:tgtEl>
                                          <p:spTgt spid="172037">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172037">
                                            <p:txEl>
                                              <p:pRg st="2" end="2"/>
                                            </p:txEl>
                                          </p:spTgt>
                                        </p:tgtEl>
                                        <p:attrNameLst>
                                          <p:attrName>style.visibility</p:attrName>
                                        </p:attrNameLst>
                                      </p:cBhvr>
                                      <p:to>
                                        <p:strVal val="visible"/>
                                      </p:to>
                                    </p:set>
                                    <p:animEffect transition="in" filter="strips(downRight)">
                                      <p:cBhvr>
                                        <p:cTn id="35" dur="500"/>
                                        <p:tgtEl>
                                          <p:spTgt spid="172037">
                                            <p:txEl>
                                              <p:pRg st="2" end="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72037">
                                            <p:txEl>
                                              <p:pRg st="3" end="3"/>
                                            </p:txEl>
                                          </p:spTgt>
                                        </p:tgtEl>
                                        <p:attrNameLst>
                                          <p:attrName>style.visibility</p:attrName>
                                        </p:attrNameLst>
                                      </p:cBhvr>
                                      <p:to>
                                        <p:strVal val="visible"/>
                                      </p:to>
                                    </p:set>
                                    <p:animEffect transition="in" filter="strips(downRight)">
                                      <p:cBhvr>
                                        <p:cTn id="40" dur="500"/>
                                        <p:tgtEl>
                                          <p:spTgt spid="172037">
                                            <p:txEl>
                                              <p:pRg st="3" end="3"/>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72037">
                                            <p:txEl>
                                              <p:pRg st="4" end="4"/>
                                            </p:txEl>
                                          </p:spTgt>
                                        </p:tgtEl>
                                        <p:attrNameLst>
                                          <p:attrName>style.visibility</p:attrName>
                                        </p:attrNameLst>
                                      </p:cBhvr>
                                      <p:to>
                                        <p:strVal val="visible"/>
                                      </p:to>
                                    </p:set>
                                    <p:animEffect transition="in" filter="strips(downRight)">
                                      <p:cBhvr>
                                        <p:cTn id="45" dur="500"/>
                                        <p:tgtEl>
                                          <p:spTgt spid="172037">
                                            <p:txEl>
                                              <p:pRg st="4" end="4"/>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iterate type="wd">
                                    <p:tmAbs val="300"/>
                                  </p:iterate>
                                  <p:childTnLst>
                                    <p:set>
                                      <p:cBhvr>
                                        <p:cTn id="49" dur="1" fill="hold">
                                          <p:stCondLst>
                                            <p:cond delay="299"/>
                                          </p:stCondLst>
                                        </p:cTn>
                                        <p:tgtEl>
                                          <p:spTgt spid="172038"/>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72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autoUpdateAnimBg="0"/>
      <p:bldP spid="172035" grpId="0" build="p" autoUpdateAnimBg="0"/>
      <p:bldP spid="172036" grpId="0" animBg="1" autoUpdateAnimBg="0"/>
      <p:bldP spid="172037" grpId="0" build="p" autoUpdateAnimBg="0"/>
      <p:bldP spid="172038" grpId="0" autoUpdateAnimBg="0"/>
      <p:bldP spid="172040"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idx="1"/>
          </p:nvPr>
        </p:nvSpPr>
        <p:spPr>
          <a:xfrm>
            <a:off x="590550" y="728663"/>
            <a:ext cx="8229600" cy="5724525"/>
          </a:xfrm>
        </p:spPr>
        <p:txBody>
          <a:bodyPr/>
          <a:lstStyle/>
          <a:p>
            <a:pPr>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p>
          <a:p>
            <a:pPr>
              <a:spcBef>
                <a:spcPct val="5000"/>
              </a:spcBef>
              <a:buFont typeface="Wingdings" pitchFamily="2" charset="2"/>
              <a:buNone/>
            </a:pPr>
            <a:r>
              <a:rPr lang="en-US" altLang="zh-CN" sz="2800" b="1">
                <a:latin typeface="Times New Roman" pitchFamily="18" charset="0"/>
                <a:ea typeface="隶书" pitchFamily="49" charset="-122"/>
              </a:rPr>
              <a:t>class </a:t>
            </a:r>
            <a:r>
              <a:rPr lang="en-US" altLang="zh-CN" sz="2800">
                <a:latin typeface="Times New Roman" pitchFamily="18" charset="0"/>
                <a:ea typeface="隶书" pitchFamily="49" charset="-122"/>
              </a:rPr>
              <a:t>BinaryTree</a:t>
            </a:r>
            <a:r>
              <a:rPr lang="en-US" altLang="zh-CN" sz="2800" b="1" i="1">
                <a:latin typeface="Times New Roman" pitchFamily="18" charset="0"/>
                <a:ea typeface="隶书" pitchFamily="49" charset="-122"/>
              </a:rPr>
              <a:t>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二叉树类定义</a:t>
            </a:r>
          </a:p>
          <a:p>
            <a:pPr>
              <a:spcBef>
                <a:spcPct val="5000"/>
              </a:spcBef>
              <a:buFont typeface="Wingdings" pitchFamily="2" charset="2"/>
              <a:buNone/>
            </a:pPr>
            <a:r>
              <a:rPr lang="en-US" altLang="zh-CN" sz="2800" b="1">
                <a:latin typeface="Times New Roman" pitchFamily="18" charset="0"/>
                <a:ea typeface="隶书" pitchFamily="49" charset="-122"/>
              </a:rPr>
              <a:t>public:</a:t>
            </a:r>
          </a:p>
          <a:p>
            <a:pPr>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BinaryTree ()</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root (NULL)</a:t>
            </a:r>
            <a:r>
              <a:rPr lang="en-US" altLang="zh-CN" sz="2800" b="1">
                <a:latin typeface="Times New Roman" pitchFamily="18" charset="0"/>
                <a:ea typeface="隶书" pitchFamily="49" charset="-122"/>
              </a:rPr>
              <a:t> {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构造函数</a:t>
            </a: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BinaryTree (T value)</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RefValue(value)</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root(NULL</a:t>
            </a: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           {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构造函数</a:t>
            </a: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BinaryTree (BinaryTree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&gt;&amp; </a:t>
            </a:r>
            <a:r>
              <a:rPr lang="en-US" altLang="zh-CN" sz="2800">
                <a:latin typeface="Times New Roman" pitchFamily="18" charset="0"/>
                <a:ea typeface="隶书" pitchFamily="49" charset="-122"/>
              </a:rPr>
              <a:t>s)</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复制构造函数</a:t>
            </a:r>
          </a:p>
          <a:p>
            <a:pPr>
              <a:spcBef>
                <a:spcPct val="5000"/>
              </a:spcBef>
              <a:buFont typeface="Wingdings" pitchFamily="2" charset="2"/>
              <a:buNone/>
            </a:pPr>
            <a:r>
              <a:rPr lang="zh-CN" altLang="en-US" sz="2800" b="1">
                <a:latin typeface="Times New Roman" pitchFamily="18" charset="0"/>
                <a:ea typeface="隶书" pitchFamily="49" charset="-122"/>
              </a:rPr>
              <a:t>     </a:t>
            </a:r>
            <a:r>
              <a:rPr lang="zh-CN" altLang="en-US" sz="2800" b="1">
                <a:latin typeface="Times New Roman" pitchFamily="18" charset="0"/>
              </a:rPr>
              <a:t>～</a:t>
            </a:r>
            <a:r>
              <a:rPr lang="en-US" altLang="zh-CN" sz="2800">
                <a:latin typeface="Times New Roman" pitchFamily="18" charset="0"/>
                <a:ea typeface="隶书" pitchFamily="49" charset="-122"/>
              </a:rPr>
              <a:t>BinaryTree ()</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destroy(root)</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析构函数</a:t>
            </a: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IsEmpty ()</a:t>
            </a:r>
            <a:r>
              <a:rPr lang="en-US" altLang="zh-CN" sz="2800" b="1">
                <a:latin typeface="Times New Roman" pitchFamily="18" charset="0"/>
                <a:ea typeface="隶书" pitchFamily="49" charset="-122"/>
              </a:rPr>
              <a:t> { return </a:t>
            </a:r>
            <a:r>
              <a:rPr lang="en-US" altLang="zh-CN" sz="2800">
                <a:latin typeface="Times New Roman" pitchFamily="18" charset="0"/>
                <a:ea typeface="隶书" pitchFamily="49" charset="-122"/>
              </a:rPr>
              <a:t>root == NULL</a:t>
            </a:r>
            <a:r>
              <a:rPr lang="en-US" altLang="zh-CN" sz="2800" b="1">
                <a:latin typeface="Times New Roman" pitchFamily="18" charset="0"/>
                <a:ea typeface="隶书" pitchFamily="49" charset="-122"/>
              </a:rPr>
              <a:t>;}</a:t>
            </a:r>
          </a:p>
          <a:p>
            <a:pPr>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判二叉树空否</a:t>
            </a: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Height ()</a:t>
            </a:r>
            <a:r>
              <a:rPr lang="en-US" altLang="zh-CN" sz="2800" b="1">
                <a:latin typeface="Times New Roman" pitchFamily="18" charset="0"/>
                <a:ea typeface="隶书" pitchFamily="49" charset="-122"/>
              </a:rPr>
              <a:t> { return </a:t>
            </a:r>
            <a:r>
              <a:rPr lang="en-US" altLang="zh-CN" sz="2800">
                <a:latin typeface="Times New Roman" pitchFamily="18" charset="0"/>
                <a:ea typeface="隶书" pitchFamily="49" charset="-122"/>
              </a:rPr>
              <a:t>Height(root)</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求树高度</a:t>
            </a: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Size ()</a:t>
            </a:r>
            <a:r>
              <a:rPr lang="en-US" altLang="zh-CN" sz="2800" b="1">
                <a:latin typeface="Times New Roman" pitchFamily="18" charset="0"/>
                <a:ea typeface="隶书" pitchFamily="49" charset="-122"/>
              </a:rPr>
              <a:t> { return </a:t>
            </a:r>
            <a:r>
              <a:rPr lang="en-US" altLang="zh-CN" sz="2800">
                <a:latin typeface="Times New Roman" pitchFamily="18" charset="0"/>
                <a:ea typeface="隶书" pitchFamily="49" charset="-122"/>
              </a:rPr>
              <a:t>Size(root)</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求结点数</a:t>
            </a:r>
          </a:p>
        </p:txBody>
      </p:sp>
      <p:sp>
        <p:nvSpPr>
          <p:cNvPr id="4" name="灯片编号占位符 4"/>
          <p:cNvSpPr>
            <a:spLocks noGrp="1"/>
          </p:cNvSpPr>
          <p:nvPr>
            <p:ph type="sldNum" sz="quarter" idx="12"/>
          </p:nvPr>
        </p:nvSpPr>
        <p:spPr/>
        <p:txBody>
          <a:bodyPr/>
          <a:lstStyle/>
          <a:p>
            <a:fld id="{8774F086-5970-4EE7-A2C8-A6AC5F09FDE9}" type="slidenum">
              <a:rPr lang="en-US" altLang="zh-CN"/>
              <a:pPr/>
              <a:t>30</a:t>
            </a:fld>
            <a:endParaRPr lang="en-US" altLang="zh-CN"/>
          </a:p>
        </p:txBody>
      </p:sp>
    </p:spTree>
    <p:extLst>
      <p:ext uri="{BB962C8B-B14F-4D97-AF65-F5344CB8AC3E}">
        <p14:creationId xmlns:p14="http://schemas.microsoft.com/office/powerpoint/2010/main" val="28591451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idx="1"/>
          </p:nvPr>
        </p:nvSpPr>
        <p:spPr>
          <a:xfrm>
            <a:off x="590550" y="728663"/>
            <a:ext cx="8229600" cy="5724525"/>
          </a:xfrm>
        </p:spPr>
        <p:txBody>
          <a:bodyPr/>
          <a:lstStyle/>
          <a:p>
            <a:pPr>
              <a:spcBef>
                <a:spcPct val="10000"/>
              </a:spcBef>
              <a:buFont typeface="Wingdings" pitchFamily="2" charset="2"/>
              <a:buNone/>
            </a:pPr>
            <a:r>
              <a:rPr lang="en-US" altLang="zh-CN" sz="2800" b="1" dirty="0">
                <a:latin typeface="Times New Roman" pitchFamily="18" charset="0"/>
                <a:ea typeface="隶书" pitchFamily="49" charset="-122"/>
              </a:rPr>
              <a:t>     </a:t>
            </a:r>
            <a:r>
              <a:rPr lang="en-US" altLang="zh-CN" sz="2800" dirty="0" err="1">
                <a:latin typeface="Times New Roman" pitchFamily="18" charset="0"/>
                <a:ea typeface="隶书" pitchFamily="49" charset="-122"/>
              </a:rPr>
              <a:t>BinTreeNode</a:t>
            </a:r>
            <a:r>
              <a:rPr lang="en-US" altLang="zh-CN" sz="2800" b="1" dirty="0">
                <a:latin typeface="Times New Roman" pitchFamily="18" charset="0"/>
                <a:ea typeface="隶书" pitchFamily="49" charset="-122"/>
              </a:rPr>
              <a:t>&lt;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 *</a:t>
            </a:r>
            <a:r>
              <a:rPr lang="en-US" altLang="zh-CN" sz="2800" dirty="0">
                <a:latin typeface="Times New Roman" pitchFamily="18" charset="0"/>
                <a:ea typeface="隶书" pitchFamily="49" charset="-122"/>
              </a:rPr>
              <a:t>Parent (</a:t>
            </a:r>
            <a:r>
              <a:rPr lang="en-US" altLang="zh-CN" sz="2800" dirty="0" err="1">
                <a:latin typeface="Times New Roman" pitchFamily="18" charset="0"/>
                <a:ea typeface="隶书" pitchFamily="49" charset="-122"/>
              </a:rPr>
              <a:t>BinTreeNode</a:t>
            </a:r>
            <a:r>
              <a:rPr lang="en-US" altLang="zh-CN" sz="2800" b="1" dirty="0">
                <a:latin typeface="Times New Roman" pitchFamily="18" charset="0"/>
                <a:ea typeface="隶书" pitchFamily="49" charset="-122"/>
              </a:rPr>
              <a:t> &lt;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 *</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  </a:t>
            </a:r>
          </a:p>
          <a:p>
            <a:pPr>
              <a:spcBef>
                <a:spcPct val="10000"/>
              </a:spcBef>
              <a:buFont typeface="Wingdings" pitchFamily="2" charset="2"/>
              <a:buNone/>
            </a:pPr>
            <a:r>
              <a:rPr lang="en-US" altLang="zh-CN" sz="2800" b="1" dirty="0">
                <a:latin typeface="Times New Roman" pitchFamily="18" charset="0"/>
                <a:ea typeface="隶书" pitchFamily="49" charset="-122"/>
              </a:rPr>
              <a:t>       { return </a:t>
            </a:r>
            <a:r>
              <a:rPr lang="en-US" altLang="zh-CN" sz="2800" dirty="0">
                <a:latin typeface="Times New Roman" pitchFamily="18" charset="0"/>
                <a:ea typeface="隶书" pitchFamily="49" charset="-122"/>
              </a:rPr>
              <a:t>(root </a:t>
            </a:r>
            <a:r>
              <a:rPr lang="en-US" altLang="zh-CN" sz="2800" i="1" dirty="0">
                <a:latin typeface="Times New Roman" pitchFamily="18" charset="0"/>
                <a:ea typeface="隶书" pitchFamily="49" charset="-122"/>
              </a:rPr>
              <a:t>==</a:t>
            </a:r>
            <a:r>
              <a:rPr lang="en-US" altLang="zh-CN" sz="2800" dirty="0">
                <a:latin typeface="Times New Roman" pitchFamily="18" charset="0"/>
                <a:ea typeface="隶书" pitchFamily="49" charset="-122"/>
              </a:rPr>
              <a:t> NULL</a:t>
            </a:r>
            <a:r>
              <a:rPr lang="en-US" altLang="zh-CN" sz="2800" b="1" dirty="0">
                <a:latin typeface="Times New Roman" pitchFamily="18" charset="0"/>
                <a:ea typeface="隶书" pitchFamily="49" charset="-122"/>
              </a:rPr>
              <a:t> || </a:t>
            </a:r>
            <a:r>
              <a:rPr lang="en-US" altLang="zh-CN" sz="2800" dirty="0">
                <a:latin typeface="Times New Roman" pitchFamily="18" charset="0"/>
                <a:ea typeface="隶书" pitchFamily="49" charset="-122"/>
              </a:rPr>
              <a:t>root </a:t>
            </a:r>
            <a:r>
              <a:rPr lang="en-US" altLang="zh-CN" sz="2800" i="1" dirty="0">
                <a:latin typeface="Times New Roman" pitchFamily="18" charset="0"/>
                <a:ea typeface="隶书" pitchFamily="49" charset="-122"/>
              </a:rPr>
              <a:t>==</a:t>
            </a:r>
            <a:r>
              <a:rPr lang="en-US" altLang="zh-CN" sz="2800" dirty="0">
                <a:latin typeface="Times New Roman" pitchFamily="18" charset="0"/>
                <a:ea typeface="隶书" pitchFamily="49" charset="-122"/>
              </a:rPr>
              <a:t>  t)</a:t>
            </a:r>
            <a:r>
              <a:rPr lang="en-US" altLang="zh-CN" sz="2800" b="1" dirty="0">
                <a:latin typeface="Times New Roman" pitchFamily="18" charset="0"/>
                <a:ea typeface="隶书" pitchFamily="49" charset="-122"/>
              </a:rPr>
              <a:t> ?</a:t>
            </a:r>
          </a:p>
          <a:p>
            <a:pPr>
              <a:spcBef>
                <a:spcPct val="10000"/>
              </a:spcBef>
              <a:buFont typeface="Wingdings" pitchFamily="2" charset="2"/>
              <a:buNone/>
            </a:pPr>
            <a:r>
              <a:rPr lang="en-US" altLang="zh-CN" sz="2800" b="1" dirty="0">
                <a:latin typeface="Times New Roman" pitchFamily="18" charset="0"/>
                <a:ea typeface="隶书" pitchFamily="49" charset="-122"/>
              </a:rPr>
              <a:t>             </a:t>
            </a:r>
            <a:r>
              <a:rPr lang="en-US" altLang="zh-CN" sz="2800" dirty="0">
                <a:latin typeface="Times New Roman" pitchFamily="18" charset="0"/>
                <a:ea typeface="隶书" pitchFamily="49" charset="-122"/>
              </a:rPr>
              <a:t>NULL</a:t>
            </a:r>
            <a:r>
              <a:rPr lang="en-US" altLang="zh-CN" sz="2800" b="1" dirty="0">
                <a:latin typeface="Times New Roman" pitchFamily="18" charset="0"/>
                <a:ea typeface="隶书" pitchFamily="49" charset="-122"/>
              </a:rPr>
              <a:t> : </a:t>
            </a:r>
            <a:r>
              <a:rPr lang="en-US" altLang="zh-CN" sz="2800" dirty="0">
                <a:latin typeface="Times New Roman" pitchFamily="18" charset="0"/>
                <a:ea typeface="隶书" pitchFamily="49" charset="-122"/>
              </a:rPr>
              <a:t>Parent (root, t)</a:t>
            </a:r>
            <a:r>
              <a:rPr lang="en-US" altLang="zh-CN" sz="2800" b="1" dirty="0">
                <a:latin typeface="Times New Roman" pitchFamily="18" charset="0"/>
                <a:ea typeface="隶书" pitchFamily="49" charset="-122"/>
              </a:rPr>
              <a:t>; }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返回双亲结点</a:t>
            </a:r>
          </a:p>
          <a:p>
            <a:pPr>
              <a:spcBef>
                <a:spcPct val="10000"/>
              </a:spcBef>
              <a:buFont typeface="Wingdings" pitchFamily="2" charset="2"/>
              <a:buNone/>
            </a:pPr>
            <a:r>
              <a:rPr lang="zh-CN" altLang="en-US" sz="2800" dirty="0">
                <a:latin typeface="Times New Roman" pitchFamily="18" charset="0"/>
                <a:ea typeface="隶书" pitchFamily="49" charset="-122"/>
              </a:rPr>
              <a:t>     </a:t>
            </a:r>
            <a:r>
              <a:rPr lang="en-US" altLang="zh-CN" sz="2800" dirty="0" err="1">
                <a:latin typeface="Times New Roman" pitchFamily="18" charset="0"/>
                <a:ea typeface="隶书" pitchFamily="49" charset="-122"/>
              </a:rPr>
              <a:t>BinTreeNode</a:t>
            </a:r>
            <a:r>
              <a:rPr lang="en-US" altLang="zh-CN" sz="2800" b="1" dirty="0">
                <a:latin typeface="Times New Roman" pitchFamily="18" charset="0"/>
                <a:ea typeface="隶书" pitchFamily="49" charset="-122"/>
              </a:rPr>
              <a:t>&lt;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a:t>
            </a:r>
            <a:r>
              <a:rPr lang="en-US" altLang="zh-CN" sz="2800" dirty="0">
                <a:latin typeface="Times New Roman" pitchFamily="18" charset="0"/>
                <a:ea typeface="隶书" pitchFamily="49" charset="-122"/>
              </a:rPr>
              <a:t> *</a:t>
            </a:r>
            <a:r>
              <a:rPr lang="en-US" altLang="zh-CN" sz="2800" dirty="0" err="1">
                <a:latin typeface="Times New Roman" pitchFamily="18" charset="0"/>
                <a:ea typeface="隶书" pitchFamily="49" charset="-122"/>
              </a:rPr>
              <a:t>LeftChild</a:t>
            </a:r>
            <a:r>
              <a:rPr lang="en-US" altLang="zh-CN" sz="2800" dirty="0">
                <a:latin typeface="Times New Roman" pitchFamily="18" charset="0"/>
                <a:ea typeface="隶书" pitchFamily="49" charset="-122"/>
              </a:rPr>
              <a:t> (</a:t>
            </a:r>
            <a:r>
              <a:rPr lang="en-US" altLang="zh-CN" sz="2800" dirty="0" err="1">
                <a:latin typeface="Times New Roman" pitchFamily="18" charset="0"/>
                <a:ea typeface="隶书" pitchFamily="49" charset="-122"/>
              </a:rPr>
              <a:t>BinTreeNode</a:t>
            </a:r>
            <a:r>
              <a:rPr lang="en-US" altLang="zh-CN" sz="2800" b="1" dirty="0">
                <a:latin typeface="Times New Roman" pitchFamily="18" charset="0"/>
                <a:ea typeface="隶书" pitchFamily="49" charset="-122"/>
              </a:rPr>
              <a:t>&lt;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a:t>
            </a:r>
            <a:r>
              <a:rPr lang="en-US" altLang="zh-CN" sz="2800" dirty="0">
                <a:latin typeface="Times New Roman" pitchFamily="18" charset="0"/>
                <a:ea typeface="隶书" pitchFamily="49" charset="-122"/>
              </a:rPr>
              <a:t> *t)</a:t>
            </a:r>
          </a:p>
          <a:p>
            <a:pPr>
              <a:spcBef>
                <a:spcPct val="10000"/>
              </a:spcBef>
              <a:buFont typeface="Wingdings" pitchFamily="2" charset="2"/>
              <a:buNone/>
            </a:pPr>
            <a:r>
              <a:rPr lang="en-US" altLang="zh-CN" sz="2800" dirty="0">
                <a:latin typeface="Times New Roman" pitchFamily="18" charset="0"/>
                <a:ea typeface="隶书" pitchFamily="49" charset="-122"/>
              </a:rPr>
              <a:t>       </a:t>
            </a:r>
            <a:r>
              <a:rPr lang="en-US" altLang="zh-CN" sz="2800" b="1" dirty="0">
                <a:latin typeface="Times New Roman" pitchFamily="18" charset="0"/>
                <a:ea typeface="隶书" pitchFamily="49" charset="-122"/>
              </a:rPr>
              <a:t>{ return</a:t>
            </a:r>
            <a:r>
              <a:rPr lang="en-US" altLang="zh-CN" sz="2800" dirty="0">
                <a:latin typeface="Times New Roman" pitchFamily="18" charset="0"/>
                <a:ea typeface="隶书" pitchFamily="49" charset="-122"/>
              </a:rPr>
              <a:t> (t != NULL)</a:t>
            </a:r>
            <a:r>
              <a:rPr lang="zh-CN" altLang="en-US" sz="2800" dirty="0">
                <a:latin typeface="Times New Roman" pitchFamily="18" charset="0"/>
                <a:ea typeface="隶书" pitchFamily="49" charset="-122"/>
              </a:rPr>
              <a:t>？</a:t>
            </a:r>
            <a:r>
              <a:rPr lang="en-US" altLang="zh-CN" sz="2800" dirty="0">
                <a:latin typeface="Times New Roman" pitchFamily="18" charset="0"/>
                <a:ea typeface="隶书" pitchFamily="49" charset="-122"/>
              </a:rPr>
              <a:t>t</a:t>
            </a:r>
            <a:r>
              <a:rPr lang="en-US" altLang="zh-CN" sz="2800" dirty="0">
                <a:latin typeface="楷体_GB2312" pitchFamily="49" charset="-122"/>
                <a:ea typeface="楷体_GB2312" pitchFamily="49" charset="-122"/>
              </a:rPr>
              <a:t>-&gt;</a:t>
            </a:r>
            <a:r>
              <a:rPr lang="en-US" altLang="zh-CN" sz="2800" dirty="0" err="1">
                <a:latin typeface="Times New Roman" pitchFamily="18" charset="0"/>
                <a:ea typeface="隶书" pitchFamily="49" charset="-122"/>
              </a:rPr>
              <a:t>leftChild</a:t>
            </a:r>
            <a:r>
              <a:rPr lang="en-US" altLang="zh-CN" sz="2800" dirty="0">
                <a:latin typeface="Times New Roman" pitchFamily="18" charset="0"/>
                <a:ea typeface="隶书" pitchFamily="49" charset="-122"/>
              </a:rPr>
              <a:t> </a:t>
            </a:r>
            <a:r>
              <a:rPr lang="en-US" altLang="zh-CN" sz="2800" b="1" dirty="0">
                <a:latin typeface="Times New Roman" pitchFamily="18" charset="0"/>
                <a:ea typeface="隶书" pitchFamily="49" charset="-122"/>
              </a:rPr>
              <a:t>:</a:t>
            </a:r>
            <a:r>
              <a:rPr lang="en-US" altLang="zh-CN" sz="2800" dirty="0">
                <a:latin typeface="Times New Roman" pitchFamily="18" charset="0"/>
                <a:ea typeface="隶书" pitchFamily="49" charset="-122"/>
              </a:rPr>
              <a:t> NULL</a:t>
            </a:r>
            <a:r>
              <a:rPr lang="en-US" altLang="zh-CN" sz="2800" b="1" dirty="0">
                <a:latin typeface="Times New Roman" pitchFamily="18" charset="0"/>
                <a:ea typeface="隶书" pitchFamily="49" charset="-122"/>
              </a:rPr>
              <a:t>; }</a:t>
            </a:r>
          </a:p>
          <a:p>
            <a:pPr>
              <a:spcBef>
                <a:spcPct val="10000"/>
              </a:spcBef>
              <a:buFont typeface="Wingdings" pitchFamily="2" charset="2"/>
              <a:buNone/>
            </a:pPr>
            <a:r>
              <a:rPr lang="en-US" altLang="zh-CN" sz="2800" b="1" dirty="0">
                <a:solidFill>
                  <a:schemeClr val="tx2"/>
                </a:solidFill>
                <a:latin typeface="Times New Roman" pitchFamily="18" charset="0"/>
                <a:ea typeface="隶书" pitchFamily="49" charset="-122"/>
              </a:rPr>
              <a:t>                                                          //</a:t>
            </a:r>
            <a:r>
              <a:rPr lang="zh-CN" altLang="en-US" sz="2800" dirty="0">
                <a:solidFill>
                  <a:schemeClr val="tx2"/>
                </a:solidFill>
                <a:latin typeface="Times New Roman" pitchFamily="18" charset="0"/>
                <a:ea typeface="隶书" pitchFamily="49" charset="-122"/>
              </a:rPr>
              <a:t>返回左子女</a:t>
            </a:r>
          </a:p>
          <a:p>
            <a:pPr>
              <a:spcBef>
                <a:spcPct val="10000"/>
              </a:spcBef>
              <a:buFont typeface="Wingdings" pitchFamily="2" charset="2"/>
              <a:buNone/>
            </a:pPr>
            <a:r>
              <a:rPr lang="zh-CN" altLang="en-US" sz="2800" dirty="0">
                <a:latin typeface="Times New Roman" pitchFamily="18" charset="0"/>
                <a:ea typeface="隶书" pitchFamily="49" charset="-122"/>
              </a:rPr>
              <a:t>     </a:t>
            </a:r>
            <a:r>
              <a:rPr lang="en-US" altLang="zh-CN" sz="2800" dirty="0" err="1">
                <a:latin typeface="Times New Roman" pitchFamily="18" charset="0"/>
                <a:ea typeface="隶书" pitchFamily="49" charset="-122"/>
              </a:rPr>
              <a:t>BinTreeNode</a:t>
            </a:r>
            <a:r>
              <a:rPr lang="en-US" altLang="zh-CN" sz="2800" b="1" dirty="0">
                <a:latin typeface="Times New Roman" pitchFamily="18" charset="0"/>
                <a:ea typeface="隶书" pitchFamily="49" charset="-122"/>
              </a:rPr>
              <a:t>&lt;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a:t>
            </a:r>
            <a:r>
              <a:rPr lang="en-US" altLang="zh-CN" sz="2800" dirty="0">
                <a:latin typeface="Times New Roman" pitchFamily="18" charset="0"/>
                <a:ea typeface="隶书" pitchFamily="49" charset="-122"/>
              </a:rPr>
              <a:t> *</a:t>
            </a:r>
            <a:r>
              <a:rPr lang="en-US" altLang="zh-CN" sz="2800" dirty="0" err="1">
                <a:latin typeface="Times New Roman" pitchFamily="18" charset="0"/>
                <a:ea typeface="隶书" pitchFamily="49" charset="-122"/>
              </a:rPr>
              <a:t>RightChild</a:t>
            </a:r>
            <a:r>
              <a:rPr lang="en-US" altLang="zh-CN" sz="2800" dirty="0">
                <a:latin typeface="Times New Roman" pitchFamily="18" charset="0"/>
                <a:ea typeface="隶书" pitchFamily="49" charset="-122"/>
              </a:rPr>
              <a:t> (</a:t>
            </a:r>
            <a:r>
              <a:rPr lang="en-US" altLang="zh-CN" sz="2800" dirty="0" err="1">
                <a:latin typeface="Times New Roman" pitchFamily="18" charset="0"/>
                <a:ea typeface="隶书" pitchFamily="49" charset="-122"/>
              </a:rPr>
              <a:t>BinTreeNode</a:t>
            </a:r>
            <a:r>
              <a:rPr lang="en-US" altLang="zh-CN" sz="2800" b="1" dirty="0">
                <a:latin typeface="Times New Roman" pitchFamily="18" charset="0"/>
                <a:ea typeface="隶书" pitchFamily="49" charset="-122"/>
              </a:rPr>
              <a:t>&lt;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a:t>
            </a:r>
            <a:r>
              <a:rPr lang="en-US" altLang="zh-CN" sz="2800" dirty="0">
                <a:latin typeface="Times New Roman" pitchFamily="18" charset="0"/>
                <a:ea typeface="隶书" pitchFamily="49" charset="-122"/>
              </a:rPr>
              <a:t> *t)</a:t>
            </a:r>
          </a:p>
          <a:p>
            <a:pPr>
              <a:spcBef>
                <a:spcPct val="10000"/>
              </a:spcBef>
              <a:buFont typeface="Wingdings" pitchFamily="2" charset="2"/>
              <a:buNone/>
            </a:pPr>
            <a:r>
              <a:rPr lang="en-US" altLang="zh-CN" sz="2800" dirty="0">
                <a:latin typeface="Times New Roman" pitchFamily="18" charset="0"/>
                <a:ea typeface="隶书" pitchFamily="49" charset="-122"/>
              </a:rPr>
              <a:t>       { </a:t>
            </a:r>
            <a:r>
              <a:rPr lang="en-US" altLang="zh-CN" sz="2800" b="1" dirty="0">
                <a:latin typeface="Times New Roman" pitchFamily="18" charset="0"/>
                <a:ea typeface="隶书" pitchFamily="49" charset="-122"/>
              </a:rPr>
              <a:t>return </a:t>
            </a:r>
            <a:r>
              <a:rPr lang="en-US" altLang="zh-CN" sz="2800" dirty="0">
                <a:latin typeface="Times New Roman" pitchFamily="18" charset="0"/>
                <a:ea typeface="隶书" pitchFamily="49" charset="-122"/>
              </a:rPr>
              <a:t>(t != NULL)</a:t>
            </a:r>
            <a:r>
              <a:rPr lang="zh-CN" altLang="en-US" sz="2800" dirty="0">
                <a:latin typeface="Times New Roman" pitchFamily="18" charset="0"/>
                <a:ea typeface="隶书" pitchFamily="49" charset="-122"/>
              </a:rPr>
              <a:t>？</a:t>
            </a:r>
            <a:r>
              <a:rPr lang="en-US" altLang="zh-CN" sz="2800" dirty="0">
                <a:latin typeface="Times New Roman" pitchFamily="18" charset="0"/>
                <a:ea typeface="隶书" pitchFamily="49" charset="-122"/>
              </a:rPr>
              <a:t>t</a:t>
            </a:r>
            <a:r>
              <a:rPr lang="en-US" altLang="zh-CN" sz="2800" dirty="0">
                <a:latin typeface="楷体_GB2312" pitchFamily="49" charset="-122"/>
                <a:ea typeface="楷体_GB2312" pitchFamily="49" charset="-122"/>
              </a:rPr>
              <a:t>-&gt;</a:t>
            </a:r>
            <a:r>
              <a:rPr lang="en-US" altLang="zh-CN" sz="2800" dirty="0" err="1">
                <a:latin typeface="Times New Roman" pitchFamily="18" charset="0"/>
                <a:ea typeface="隶书" pitchFamily="49" charset="-122"/>
              </a:rPr>
              <a:t>rightChild</a:t>
            </a:r>
            <a:r>
              <a:rPr lang="en-US" altLang="zh-CN" sz="2800" dirty="0">
                <a:latin typeface="Times New Roman" pitchFamily="18" charset="0"/>
                <a:ea typeface="隶书" pitchFamily="49" charset="-122"/>
              </a:rPr>
              <a:t> </a:t>
            </a:r>
            <a:r>
              <a:rPr lang="en-US" altLang="zh-CN" sz="2800" b="1" dirty="0">
                <a:latin typeface="Times New Roman" pitchFamily="18" charset="0"/>
                <a:ea typeface="隶书" pitchFamily="49" charset="-122"/>
              </a:rPr>
              <a:t>:</a:t>
            </a:r>
            <a:r>
              <a:rPr lang="en-US" altLang="zh-CN" sz="2800" dirty="0">
                <a:latin typeface="Times New Roman" pitchFamily="18" charset="0"/>
                <a:ea typeface="隶书" pitchFamily="49" charset="-122"/>
              </a:rPr>
              <a:t> NULL</a:t>
            </a:r>
            <a:r>
              <a:rPr lang="en-US" altLang="zh-CN" sz="2800" b="1" dirty="0">
                <a:latin typeface="Times New Roman" pitchFamily="18" charset="0"/>
                <a:ea typeface="隶书" pitchFamily="49" charset="-122"/>
              </a:rPr>
              <a:t>; }</a:t>
            </a:r>
            <a:r>
              <a:rPr lang="en-US" altLang="zh-CN" sz="2800" dirty="0">
                <a:latin typeface="Times New Roman" pitchFamily="18" charset="0"/>
                <a:ea typeface="隶书" pitchFamily="49" charset="-122"/>
              </a:rPr>
              <a:t>  </a:t>
            </a:r>
          </a:p>
          <a:p>
            <a:pPr>
              <a:spcBef>
                <a:spcPct val="10000"/>
              </a:spcBef>
              <a:buFont typeface="Wingdings" pitchFamily="2" charset="2"/>
              <a:buNone/>
            </a:pPr>
            <a:r>
              <a:rPr lang="en-US" altLang="zh-CN" sz="2800" b="1"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返回右子女</a:t>
            </a:r>
          </a:p>
          <a:p>
            <a:pPr>
              <a:spcBef>
                <a:spcPct val="10000"/>
              </a:spcBef>
              <a:buFont typeface="Wingdings" pitchFamily="2" charset="2"/>
              <a:buNone/>
            </a:pPr>
            <a:r>
              <a:rPr lang="zh-CN" altLang="en-US" sz="2800" dirty="0">
                <a:latin typeface="Times New Roman" pitchFamily="18" charset="0"/>
                <a:ea typeface="隶书" pitchFamily="49" charset="-122"/>
              </a:rPr>
              <a:t>     </a:t>
            </a:r>
            <a:r>
              <a:rPr lang="en-US" altLang="zh-CN" sz="2800" dirty="0" err="1">
                <a:latin typeface="Times New Roman" pitchFamily="18" charset="0"/>
                <a:ea typeface="隶书" pitchFamily="49" charset="-122"/>
              </a:rPr>
              <a:t>BinTreeNode</a:t>
            </a:r>
            <a:r>
              <a:rPr lang="en-US" altLang="zh-CN" sz="2800" b="1" dirty="0">
                <a:latin typeface="Times New Roman" pitchFamily="18" charset="0"/>
                <a:ea typeface="隶书" pitchFamily="49" charset="-122"/>
              </a:rPr>
              <a:t>&lt;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a:t>
            </a:r>
            <a:r>
              <a:rPr lang="en-US" altLang="zh-CN" sz="2800" dirty="0">
                <a:latin typeface="Times New Roman" pitchFamily="18" charset="0"/>
                <a:ea typeface="隶书" pitchFamily="49" charset="-122"/>
              </a:rPr>
              <a:t> *</a:t>
            </a:r>
            <a:r>
              <a:rPr lang="en-US" altLang="zh-CN" sz="2800" dirty="0" err="1">
                <a:latin typeface="Times New Roman" pitchFamily="18" charset="0"/>
                <a:ea typeface="隶书" pitchFamily="49" charset="-122"/>
              </a:rPr>
              <a:t>getRoot</a:t>
            </a:r>
            <a:r>
              <a:rPr lang="en-US" altLang="zh-CN" sz="2800" dirty="0">
                <a:latin typeface="Times New Roman" pitchFamily="18" charset="0"/>
                <a:ea typeface="隶书" pitchFamily="49" charset="-122"/>
              </a:rPr>
              <a:t> () </a:t>
            </a:r>
            <a:r>
              <a:rPr lang="en-US" altLang="zh-CN" sz="2800" b="1" dirty="0" err="1">
                <a:latin typeface="Times New Roman" pitchFamily="18" charset="0"/>
                <a:ea typeface="隶书" pitchFamily="49" charset="-122"/>
              </a:rPr>
              <a:t>const</a:t>
            </a:r>
            <a:r>
              <a:rPr lang="en-US" altLang="zh-CN" sz="2800" b="1" dirty="0">
                <a:latin typeface="Times New Roman" pitchFamily="18" charset="0"/>
                <a:ea typeface="隶书" pitchFamily="49" charset="-122"/>
              </a:rPr>
              <a:t> { return</a:t>
            </a:r>
            <a:r>
              <a:rPr lang="en-US" altLang="zh-CN" sz="2800" dirty="0">
                <a:latin typeface="Times New Roman" pitchFamily="18" charset="0"/>
                <a:ea typeface="隶书" pitchFamily="49" charset="-122"/>
              </a:rPr>
              <a:t> root</a:t>
            </a:r>
            <a:r>
              <a:rPr lang="en-US" altLang="zh-CN" sz="2800" b="1" dirty="0">
                <a:latin typeface="Times New Roman" pitchFamily="18" charset="0"/>
                <a:ea typeface="隶书" pitchFamily="49" charset="-122"/>
              </a:rPr>
              <a:t>; }</a:t>
            </a:r>
          </a:p>
          <a:p>
            <a:pPr>
              <a:spcBef>
                <a:spcPct val="10000"/>
              </a:spcBef>
              <a:buFont typeface="Wingdings" pitchFamily="2" charset="2"/>
              <a:buNone/>
            </a:pPr>
            <a:r>
              <a:rPr lang="en-US" altLang="zh-CN" sz="2800" b="1" dirty="0">
                <a:latin typeface="Times New Roman" pitchFamily="18" charset="0"/>
                <a:ea typeface="隶书" pitchFamily="49" charset="-122"/>
              </a:rPr>
              <a:t> </a:t>
            </a:r>
            <a:r>
              <a:rPr lang="en-US" altLang="zh-CN" sz="2800"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取根</a:t>
            </a:r>
          </a:p>
        </p:txBody>
      </p:sp>
      <p:sp>
        <p:nvSpPr>
          <p:cNvPr id="4" name="灯片编号占位符 4"/>
          <p:cNvSpPr>
            <a:spLocks noGrp="1"/>
          </p:cNvSpPr>
          <p:nvPr>
            <p:ph type="sldNum" sz="quarter" idx="12"/>
          </p:nvPr>
        </p:nvSpPr>
        <p:spPr/>
        <p:txBody>
          <a:bodyPr/>
          <a:lstStyle/>
          <a:p>
            <a:fld id="{A1F65DFE-00CE-473D-BD04-CFF382D70E3F}" type="slidenum">
              <a:rPr lang="en-US" altLang="zh-CN"/>
              <a:pPr/>
              <a:t>31</a:t>
            </a:fld>
            <a:endParaRPr lang="en-US" altLang="zh-CN"/>
          </a:p>
        </p:txBody>
      </p:sp>
    </p:spTree>
    <p:extLst>
      <p:ext uri="{BB962C8B-B14F-4D97-AF65-F5344CB8AC3E}">
        <p14:creationId xmlns:p14="http://schemas.microsoft.com/office/powerpoint/2010/main" val="18170362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Rectangle 4"/>
          <p:cNvSpPr>
            <a:spLocks noGrp="1" noChangeArrowheads="1"/>
          </p:cNvSpPr>
          <p:nvPr>
            <p:ph idx="1"/>
          </p:nvPr>
        </p:nvSpPr>
        <p:spPr>
          <a:xfrm>
            <a:off x="519113" y="765175"/>
            <a:ext cx="8229600" cy="5903913"/>
          </a:xfrm>
        </p:spPr>
        <p:txBody>
          <a:bodyPr/>
          <a:lstStyle/>
          <a:p>
            <a:pPr>
              <a:lnSpc>
                <a:spcPct val="105000"/>
              </a:lnSpc>
              <a:spcBef>
                <a:spcPct val="15000"/>
              </a:spcBef>
              <a:buFont typeface="Wingdings" pitchFamily="2" charset="2"/>
              <a:buNone/>
            </a:pPr>
            <a:r>
              <a:rPr lang="en-US" altLang="zh-CN" sz="1800">
                <a:latin typeface="Times New Roman" pitchFamily="18" charset="0"/>
                <a:ea typeface="隶书" pitchFamily="49" charset="-122"/>
              </a:rPr>
              <a:t>    </a:t>
            </a:r>
            <a:r>
              <a:rPr lang="en-US" altLang="zh-CN" sz="1800" b="1">
                <a:latin typeface="Times New Roman" pitchFamily="18" charset="0"/>
                <a:ea typeface="隶书" pitchFamily="49" charset="-122"/>
              </a:rPr>
              <a:t>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preOrder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*t))  </a:t>
            </a:r>
          </a:p>
          <a:p>
            <a:pPr>
              <a:lnSpc>
                <a:spcPct val="105000"/>
              </a:lnSpc>
              <a:spcBef>
                <a:spcPct val="15000"/>
              </a:spcBef>
              <a:buFont typeface="Wingdings" pitchFamily="2" charset="2"/>
              <a:buNone/>
            </a:pP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preOrder (root</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visit)</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前序遍历</a:t>
            </a:r>
          </a:p>
          <a:p>
            <a:pPr>
              <a:lnSpc>
                <a:spcPct val="105000"/>
              </a:lnSpc>
              <a:spcBef>
                <a:spcPct val="15000"/>
              </a:spcBef>
              <a:buFont typeface="Wingdings" pitchFamily="2" charset="2"/>
              <a:buNone/>
            </a:pPr>
            <a:r>
              <a:rPr lang="zh-CN" altLang="en-US" sz="2800">
                <a:latin typeface="Times New Roman" pitchFamily="18" charset="0"/>
                <a:ea typeface="隶书" pitchFamily="49" charset="-122"/>
              </a:rPr>
              <a:t>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inOrder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*t))</a:t>
            </a:r>
          </a:p>
          <a:p>
            <a:pPr>
              <a:lnSpc>
                <a:spcPct val="105000"/>
              </a:lnSpc>
              <a:spcBef>
                <a:spcPct val="15000"/>
              </a:spcBef>
              <a:buFont typeface="Wingdings" pitchFamily="2" charset="2"/>
              <a:buNone/>
            </a:pP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inOrder (root</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visit)</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中序遍历</a:t>
            </a:r>
          </a:p>
          <a:p>
            <a:pPr>
              <a:lnSpc>
                <a:spcPct val="105000"/>
              </a:lnSpc>
              <a:spcBef>
                <a:spcPct val="15000"/>
              </a:spcBef>
              <a:buFont typeface="Wingdings" pitchFamily="2" charset="2"/>
              <a:buNone/>
            </a:pPr>
            <a:r>
              <a:rPr lang="zh-CN" altLang="en-US" sz="2800">
                <a:latin typeface="Times New Roman" pitchFamily="18" charset="0"/>
                <a:ea typeface="隶书" pitchFamily="49" charset="-122"/>
              </a:rPr>
              <a:t>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postOrder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*t))</a:t>
            </a:r>
          </a:p>
          <a:p>
            <a:pPr>
              <a:lnSpc>
                <a:spcPct val="105000"/>
              </a:lnSpc>
              <a:spcBef>
                <a:spcPct val="15000"/>
              </a:spcBef>
              <a:buFont typeface="Wingdings" pitchFamily="2" charset="2"/>
              <a:buNone/>
            </a:pP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postOrder (root</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visit)</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后序遍历</a:t>
            </a:r>
            <a:endParaRPr lang="zh-CN" altLang="en-US" sz="2800">
              <a:latin typeface="Times New Roman" pitchFamily="18" charset="0"/>
              <a:ea typeface="隶书" pitchFamily="49" charset="-122"/>
            </a:endParaRPr>
          </a:p>
          <a:p>
            <a:pPr>
              <a:lnSpc>
                <a:spcPct val="105000"/>
              </a:lnSpc>
              <a:spcBef>
                <a:spcPct val="15000"/>
              </a:spcBef>
              <a:buFont typeface="Wingdings" pitchFamily="2" charset="2"/>
              <a:buNone/>
            </a:pPr>
            <a:r>
              <a:rPr lang="zh-CN" altLang="en-US" sz="2800">
                <a:latin typeface="Times New Roman" pitchFamily="18" charset="0"/>
                <a:ea typeface="隶书" pitchFamily="49" charset="-122"/>
              </a:rPr>
              <a:t>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levelOrder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(*visit)(BinTreeNode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*t))</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层次序遍历</a:t>
            </a:r>
          </a:p>
          <a:p>
            <a:pPr>
              <a:lnSpc>
                <a:spcPct val="105000"/>
              </a:lnSpc>
              <a:spcBef>
                <a:spcPct val="1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Insert (</a:t>
            </a:r>
            <a:r>
              <a:rPr lang="en-US" altLang="zh-CN" sz="2800" b="1">
                <a:latin typeface="Times New Roman" pitchFamily="18" charset="0"/>
                <a:ea typeface="隶书" pitchFamily="49" charset="-122"/>
              </a:rPr>
              <a:t>const </a:t>
            </a:r>
            <a:r>
              <a:rPr lang="en-US" altLang="zh-CN" sz="2800">
                <a:latin typeface="Times New Roman" pitchFamily="18" charset="0"/>
                <a:ea typeface="隶书" pitchFamily="49" charset="-122"/>
              </a:rPr>
              <a:t>T item)</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插入新元素</a:t>
            </a:r>
            <a:r>
              <a:rPr lang="zh-CN" altLang="en-US" sz="2800" b="1">
                <a:latin typeface="Times New Roman" pitchFamily="18" charset="0"/>
                <a:ea typeface="隶书" pitchFamily="49" charset="-122"/>
              </a:rPr>
              <a:t>	</a:t>
            </a:r>
          </a:p>
          <a:p>
            <a:pPr>
              <a:lnSpc>
                <a:spcPct val="105000"/>
              </a:lnSpc>
              <a:spcBef>
                <a:spcPct val="1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Find (T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item)</a:t>
            </a:r>
            <a:r>
              <a:rPr lang="en-US" altLang="zh-CN" sz="2800" b="1">
                <a:latin typeface="Times New Roman" pitchFamily="18" charset="0"/>
                <a:ea typeface="隶书" pitchFamily="49" charset="-122"/>
              </a:rPr>
              <a:t> const;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搜索</a:t>
            </a:r>
          </a:p>
        </p:txBody>
      </p:sp>
      <p:sp>
        <p:nvSpPr>
          <p:cNvPr id="4" name="灯片编号占位符 4"/>
          <p:cNvSpPr>
            <a:spLocks noGrp="1"/>
          </p:cNvSpPr>
          <p:nvPr>
            <p:ph type="sldNum" sz="quarter" idx="12"/>
          </p:nvPr>
        </p:nvSpPr>
        <p:spPr/>
        <p:txBody>
          <a:bodyPr/>
          <a:lstStyle/>
          <a:p>
            <a:fld id="{654D9A4D-3CF9-4862-ABAC-6A7A257B77C0}" type="slidenum">
              <a:rPr lang="en-US" altLang="zh-CN"/>
              <a:pPr/>
              <a:t>32</a:t>
            </a:fld>
            <a:endParaRPr lang="en-US" altLang="zh-CN"/>
          </a:p>
        </p:txBody>
      </p:sp>
    </p:spTree>
    <p:extLst>
      <p:ext uri="{BB962C8B-B14F-4D97-AF65-F5344CB8AC3E}">
        <p14:creationId xmlns:p14="http://schemas.microsoft.com/office/powerpoint/2010/main" val="5233869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idx="1"/>
          </p:nvPr>
        </p:nvSpPr>
        <p:spPr>
          <a:xfrm>
            <a:off x="519113" y="695325"/>
            <a:ext cx="8229600" cy="5757863"/>
          </a:xfrm>
        </p:spPr>
        <p:txBody>
          <a:bodyPr/>
          <a:lstStyle/>
          <a:p>
            <a:pPr>
              <a:lnSpc>
                <a:spcPct val="105000"/>
              </a:lnSpc>
              <a:spcBef>
                <a:spcPct val="0"/>
              </a:spcBef>
              <a:buFont typeface="Wingdings" pitchFamily="2" charset="2"/>
              <a:buNone/>
            </a:pPr>
            <a:r>
              <a:rPr lang="en-US" altLang="zh-CN" sz="2800" b="1">
                <a:latin typeface="Times New Roman" pitchFamily="18" charset="0"/>
                <a:ea typeface="隶书" pitchFamily="49" charset="-122"/>
              </a:rPr>
              <a:t>protected:</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root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二叉树的根指针</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T RefValue</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数据输入停止标志</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CreateBinTree (</a:t>
            </a:r>
            <a:r>
              <a:rPr lang="en-US" altLang="zh-CN" sz="2800" b="1">
                <a:latin typeface="Times New Roman" pitchFamily="18" charset="0"/>
                <a:ea typeface="隶书" pitchFamily="49" charset="-122"/>
              </a:rPr>
              <a:t>istream&amp; </a:t>
            </a:r>
            <a:r>
              <a:rPr lang="en-US" altLang="zh-CN" sz="2800">
                <a:latin typeface="Times New Roman" pitchFamily="18" charset="0"/>
                <a:ea typeface="隶书" pitchFamily="49" charset="-122"/>
              </a:rPr>
              <a:t>in</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*&amp;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从文件读入建树</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Insert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*&amp;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&amp;</a:t>
            </a:r>
            <a:r>
              <a:rPr lang="en-US" altLang="zh-CN" sz="2800">
                <a:latin typeface="Times New Roman" pitchFamily="18" charset="0"/>
                <a:ea typeface="隶书" pitchFamily="49" charset="-122"/>
              </a:rPr>
              <a:t> x)</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插入</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destroy (BinTreeNode</a:t>
            </a:r>
            <a:r>
              <a:rPr lang="en-US" altLang="zh-CN" sz="2800" b="1">
                <a:latin typeface="Times New Roman" pitchFamily="18" charset="0"/>
                <a:ea typeface="隶书" pitchFamily="49" charset="-122"/>
              </a:rPr>
              <a:t>&lt;T&gt; *&amp;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删除</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Find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&amp; </a:t>
            </a:r>
            <a:r>
              <a:rPr lang="en-US" altLang="zh-CN" sz="2800">
                <a:latin typeface="Times New Roman" pitchFamily="18" charset="0"/>
                <a:ea typeface="隶书" pitchFamily="49" charset="-122"/>
              </a:rPr>
              <a:t>x)</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查找</a:t>
            </a:r>
            <a:r>
              <a:rPr lang="zh-CN" altLang="en-US" sz="2800" b="1">
                <a:latin typeface="Times New Roman" pitchFamily="18" charset="0"/>
                <a:ea typeface="隶书" pitchFamily="49" charset="-122"/>
              </a:rPr>
              <a:t>	</a:t>
            </a:r>
          </a:p>
        </p:txBody>
      </p:sp>
      <p:sp>
        <p:nvSpPr>
          <p:cNvPr id="4" name="灯片编号占位符 4"/>
          <p:cNvSpPr>
            <a:spLocks noGrp="1"/>
          </p:cNvSpPr>
          <p:nvPr>
            <p:ph type="sldNum" sz="quarter" idx="12"/>
          </p:nvPr>
        </p:nvSpPr>
        <p:spPr/>
        <p:txBody>
          <a:bodyPr/>
          <a:lstStyle/>
          <a:p>
            <a:fld id="{2A33A78E-67CD-46B0-9438-217B34E07CCD}" type="slidenum">
              <a:rPr lang="en-US" altLang="zh-CN"/>
              <a:pPr/>
              <a:t>33</a:t>
            </a:fld>
            <a:endParaRPr lang="en-US" altLang="zh-CN"/>
          </a:p>
        </p:txBody>
      </p:sp>
    </p:spTree>
    <p:extLst>
      <p:ext uri="{BB962C8B-B14F-4D97-AF65-F5344CB8AC3E}">
        <p14:creationId xmlns:p14="http://schemas.microsoft.com/office/powerpoint/2010/main" val="6177648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idx="1"/>
          </p:nvPr>
        </p:nvSpPr>
        <p:spPr>
          <a:xfrm>
            <a:off x="519113" y="695325"/>
            <a:ext cx="8229600" cy="5757863"/>
          </a:xfrm>
        </p:spPr>
        <p:txBody>
          <a:bodyPr/>
          <a:lstStyle/>
          <a:p>
            <a:pPr>
              <a:lnSpc>
                <a:spcPct val="105000"/>
              </a:lnSpc>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Copy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r)</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复制</a:t>
            </a:r>
          </a:p>
          <a:p>
            <a:pPr>
              <a:lnSpc>
                <a:spcPct val="105000"/>
              </a:lnSpc>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Height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返回树高度</a:t>
            </a:r>
          </a:p>
          <a:p>
            <a:pPr>
              <a:lnSpc>
                <a:spcPct val="105000"/>
              </a:lnSpc>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Size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返回结点数</a:t>
            </a:r>
          </a:p>
          <a:p>
            <a:pPr>
              <a:lnSpc>
                <a:spcPct val="105000"/>
              </a:lnSpc>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Parent (BinTreeNode</a:t>
            </a:r>
            <a:r>
              <a:rPr lang="en-US" altLang="zh-CN" sz="2800" b="1">
                <a:latin typeface="Times New Roman" pitchFamily="18" charset="0"/>
                <a:ea typeface="隶书" pitchFamily="49" charset="-122"/>
              </a:rPr>
              <a:t>&lt;T&gt; *  </a:t>
            </a:r>
          </a:p>
          <a:p>
            <a:pPr>
              <a:lnSpc>
                <a:spcPct val="105000"/>
              </a:lnSpc>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返回父结点</a:t>
            </a:r>
          </a:p>
          <a:p>
            <a:pPr>
              <a:lnSpc>
                <a:spcPct val="105000"/>
              </a:lnSpc>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Find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  </a:t>
            </a:r>
          </a:p>
          <a:p>
            <a:pPr>
              <a:lnSpc>
                <a:spcPct val="105000"/>
              </a:lnSpc>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&amp; </a:t>
            </a:r>
            <a:r>
              <a:rPr lang="en-US" altLang="zh-CN" sz="2800">
                <a:latin typeface="Times New Roman" pitchFamily="18" charset="0"/>
                <a:ea typeface="隶书" pitchFamily="49" charset="-122"/>
              </a:rPr>
              <a:t>x)</a:t>
            </a:r>
            <a:r>
              <a:rPr lang="en-US" altLang="zh-CN" sz="2800" b="1">
                <a:latin typeface="Times New Roman" pitchFamily="18" charset="0"/>
                <a:ea typeface="隶书" pitchFamily="49" charset="-122"/>
              </a:rPr>
              <a:t> const;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搜寻</a:t>
            </a:r>
            <a:r>
              <a:rPr lang="en-US" altLang="zh-CN" sz="2800" b="1">
                <a:solidFill>
                  <a:schemeClr val="tx2"/>
                </a:solidFill>
                <a:latin typeface="Times New Roman" pitchFamily="18" charset="0"/>
                <a:ea typeface="隶书" pitchFamily="49" charset="-122"/>
              </a:rPr>
              <a:t>x</a:t>
            </a:r>
            <a:endParaRPr lang="en-US" altLang="zh-CN" sz="800"/>
          </a:p>
        </p:txBody>
      </p:sp>
      <p:sp>
        <p:nvSpPr>
          <p:cNvPr id="4" name="灯片编号占位符 4"/>
          <p:cNvSpPr>
            <a:spLocks noGrp="1"/>
          </p:cNvSpPr>
          <p:nvPr>
            <p:ph type="sldNum" sz="quarter" idx="12"/>
          </p:nvPr>
        </p:nvSpPr>
        <p:spPr/>
        <p:txBody>
          <a:bodyPr/>
          <a:lstStyle/>
          <a:p>
            <a:fld id="{6F3FC6BE-C230-4584-8F89-FD2156DC7774}" type="slidenum">
              <a:rPr lang="en-US" altLang="zh-CN"/>
              <a:pPr/>
              <a:t>34</a:t>
            </a:fld>
            <a:endParaRPr lang="en-US" altLang="zh-CN"/>
          </a:p>
        </p:txBody>
      </p:sp>
    </p:spTree>
    <p:extLst>
      <p:ext uri="{BB962C8B-B14F-4D97-AF65-F5344CB8AC3E}">
        <p14:creationId xmlns:p14="http://schemas.microsoft.com/office/powerpoint/2010/main" val="28304697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idx="1"/>
          </p:nvPr>
        </p:nvSpPr>
        <p:spPr>
          <a:xfrm>
            <a:off x="519113" y="695325"/>
            <a:ext cx="8229600" cy="5757863"/>
          </a:xfrm>
        </p:spPr>
        <p:txBody>
          <a:bodyPr/>
          <a:lstStyle/>
          <a:p>
            <a:pPr>
              <a:lnSpc>
                <a:spcPct val="105000"/>
              </a:lnSpc>
              <a:spcBef>
                <a:spcPct val="10000"/>
              </a:spcBef>
              <a:buFont typeface="Wingdings" pitchFamily="2" charset="2"/>
              <a:buNone/>
            </a:pPr>
            <a:r>
              <a:rPr lang="en-US" altLang="zh-CN" sz="2800" b="1" dirty="0">
                <a:latin typeface="Times New Roman" pitchFamily="18" charset="0"/>
                <a:ea typeface="隶书" pitchFamily="49" charset="-122"/>
              </a:rPr>
              <a:t>	 void </a:t>
            </a:r>
            <a:r>
              <a:rPr lang="en-US" altLang="zh-CN" sz="2800" dirty="0">
                <a:latin typeface="Times New Roman" pitchFamily="18" charset="0"/>
                <a:ea typeface="隶书" pitchFamily="49" charset="-122"/>
              </a:rPr>
              <a:t>Traverse (</a:t>
            </a:r>
            <a:r>
              <a:rPr lang="en-US" altLang="zh-CN" sz="2800" dirty="0" err="1">
                <a:latin typeface="Times New Roman" pitchFamily="18" charset="0"/>
                <a:ea typeface="隶书" pitchFamily="49" charset="-122"/>
              </a:rPr>
              <a:t>BinTreeNode</a:t>
            </a:r>
            <a:r>
              <a:rPr lang="en-US" altLang="zh-CN" sz="2800" b="1" dirty="0">
                <a:latin typeface="Times New Roman" pitchFamily="18" charset="0"/>
                <a:ea typeface="隶书" pitchFamily="49" charset="-122"/>
              </a:rPr>
              <a:t>&lt;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 *</a:t>
            </a:r>
            <a:r>
              <a:rPr lang="en-US" altLang="zh-CN" sz="2800" dirty="0" err="1">
                <a:latin typeface="Times New Roman" pitchFamily="18" charset="0"/>
                <a:ea typeface="隶书" pitchFamily="49" charset="-122"/>
              </a:rPr>
              <a:t>subTree</a:t>
            </a:r>
            <a:r>
              <a:rPr lang="en-US" altLang="zh-CN" sz="2800" b="1" dirty="0">
                <a:latin typeface="Times New Roman" pitchFamily="18" charset="0"/>
                <a:ea typeface="隶书" pitchFamily="49" charset="-122"/>
              </a:rPr>
              <a:t>, </a:t>
            </a:r>
          </a:p>
          <a:p>
            <a:pPr>
              <a:lnSpc>
                <a:spcPct val="105000"/>
              </a:lnSpc>
              <a:spcBef>
                <a:spcPct val="10000"/>
              </a:spcBef>
              <a:buFont typeface="Wingdings" pitchFamily="2" charset="2"/>
              <a:buNone/>
            </a:pPr>
            <a:r>
              <a:rPr lang="en-US" altLang="zh-CN" sz="2800" b="1" dirty="0">
                <a:latin typeface="Times New Roman" pitchFamily="18" charset="0"/>
                <a:ea typeface="隶书" pitchFamily="49" charset="-122"/>
              </a:rPr>
              <a:t>           </a:t>
            </a:r>
            <a:r>
              <a:rPr lang="en-US" altLang="zh-CN" sz="2800" b="1" dirty="0" err="1">
                <a:latin typeface="Times New Roman" pitchFamily="18" charset="0"/>
                <a:ea typeface="隶书" pitchFamily="49" charset="-122"/>
              </a:rPr>
              <a:t>ostream</a:t>
            </a:r>
            <a:r>
              <a:rPr lang="en-US" altLang="zh-CN" sz="2800" b="1" dirty="0">
                <a:latin typeface="Times New Roman" pitchFamily="18" charset="0"/>
                <a:ea typeface="隶书" pitchFamily="49" charset="-122"/>
              </a:rPr>
              <a:t>&amp; </a:t>
            </a:r>
            <a:r>
              <a:rPr lang="en-US" altLang="zh-CN" sz="2800" dirty="0">
                <a:latin typeface="Times New Roman" pitchFamily="18" charset="0"/>
                <a:ea typeface="隶书" pitchFamily="49" charset="-122"/>
              </a:rPr>
              <a:t>out)</a:t>
            </a:r>
            <a:r>
              <a:rPr lang="en-US" altLang="zh-CN" sz="2800" b="1"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前序遍历输出</a:t>
            </a:r>
          </a:p>
          <a:p>
            <a:pPr>
              <a:lnSpc>
                <a:spcPct val="105000"/>
              </a:lnSpc>
              <a:spcBef>
                <a:spcPct val="10000"/>
              </a:spcBef>
              <a:buFont typeface="Wingdings" pitchFamily="2" charset="2"/>
              <a:buNone/>
            </a:pPr>
            <a:r>
              <a:rPr lang="zh-CN" altLang="en-US" sz="2800" dirty="0">
                <a:latin typeface="Times New Roman" pitchFamily="18" charset="0"/>
                <a:ea typeface="隶书" pitchFamily="49" charset="-122"/>
              </a:rPr>
              <a:t>     </a:t>
            </a:r>
            <a:r>
              <a:rPr lang="en-US" altLang="zh-CN" sz="2800" b="1" dirty="0">
                <a:latin typeface="Times New Roman" pitchFamily="18" charset="0"/>
                <a:ea typeface="隶书" pitchFamily="49" charset="-122"/>
              </a:rPr>
              <a:t>void</a:t>
            </a:r>
            <a:r>
              <a:rPr lang="en-US" altLang="zh-CN" sz="2800" dirty="0">
                <a:latin typeface="Times New Roman" pitchFamily="18" charset="0"/>
                <a:ea typeface="隶书" pitchFamily="49" charset="-122"/>
              </a:rPr>
              <a:t> </a:t>
            </a:r>
            <a:r>
              <a:rPr lang="en-US" altLang="zh-CN" sz="2800" dirty="0" err="1">
                <a:latin typeface="Times New Roman" pitchFamily="18" charset="0"/>
                <a:ea typeface="隶书" pitchFamily="49" charset="-122"/>
              </a:rPr>
              <a:t>preOrder</a:t>
            </a:r>
            <a:r>
              <a:rPr lang="en-US" altLang="zh-CN" sz="2800" dirty="0">
                <a:latin typeface="Times New Roman" pitchFamily="18" charset="0"/>
                <a:ea typeface="隶书" pitchFamily="49" charset="-122"/>
              </a:rPr>
              <a:t> (</a:t>
            </a:r>
            <a:r>
              <a:rPr lang="en-US" altLang="zh-CN" sz="2800" dirty="0" err="1">
                <a:latin typeface="Times New Roman" pitchFamily="18" charset="0"/>
                <a:ea typeface="隶书" pitchFamily="49" charset="-122"/>
              </a:rPr>
              <a:t>BinTreeNode</a:t>
            </a:r>
            <a:r>
              <a:rPr lang="en-US" altLang="zh-CN" sz="2800" b="1" dirty="0">
                <a:latin typeface="Times New Roman" pitchFamily="18" charset="0"/>
                <a:ea typeface="隶书" pitchFamily="49" charset="-122"/>
              </a:rPr>
              <a:t>&lt;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&gt;&amp;</a:t>
            </a:r>
            <a:r>
              <a:rPr lang="en-US" altLang="zh-CN" sz="2800" dirty="0">
                <a:latin typeface="Times New Roman" pitchFamily="18" charset="0"/>
                <a:ea typeface="隶书" pitchFamily="49" charset="-122"/>
              </a:rPr>
              <a:t> </a:t>
            </a:r>
            <a:r>
              <a:rPr lang="en-US" altLang="zh-CN" sz="2800" dirty="0" err="1">
                <a:latin typeface="Times New Roman" pitchFamily="18" charset="0"/>
                <a:ea typeface="隶书" pitchFamily="49" charset="-122"/>
              </a:rPr>
              <a:t>subTree</a:t>
            </a:r>
            <a:r>
              <a:rPr lang="en-US" altLang="zh-CN" sz="2800" b="1" dirty="0">
                <a:latin typeface="Times New Roman" pitchFamily="18" charset="0"/>
                <a:ea typeface="隶书" pitchFamily="49" charset="-122"/>
              </a:rPr>
              <a:t>,</a:t>
            </a:r>
            <a:r>
              <a:rPr lang="en-US" altLang="zh-CN" sz="2800" dirty="0">
                <a:latin typeface="Times New Roman" pitchFamily="18" charset="0"/>
                <a:ea typeface="隶书" pitchFamily="49" charset="-122"/>
              </a:rPr>
              <a:t> </a:t>
            </a:r>
          </a:p>
          <a:p>
            <a:pPr>
              <a:lnSpc>
                <a:spcPct val="105000"/>
              </a:lnSpc>
              <a:spcBef>
                <a:spcPct val="10000"/>
              </a:spcBef>
              <a:buFont typeface="Wingdings" pitchFamily="2" charset="2"/>
              <a:buNone/>
            </a:pPr>
            <a:r>
              <a:rPr lang="en-US" altLang="zh-CN" sz="2800" dirty="0">
                <a:latin typeface="Times New Roman" pitchFamily="18" charset="0"/>
                <a:ea typeface="隶书" pitchFamily="49" charset="-122"/>
              </a:rPr>
              <a:t>           </a:t>
            </a:r>
            <a:r>
              <a:rPr lang="en-US" altLang="zh-CN" sz="2800" b="1" dirty="0">
                <a:latin typeface="Times New Roman" pitchFamily="18" charset="0"/>
                <a:ea typeface="隶书" pitchFamily="49" charset="-122"/>
              </a:rPr>
              <a:t>void</a:t>
            </a:r>
            <a:r>
              <a:rPr lang="en-US" altLang="zh-CN" sz="2800" dirty="0">
                <a:latin typeface="Times New Roman" pitchFamily="18" charset="0"/>
                <a:ea typeface="隶书" pitchFamily="49" charset="-122"/>
              </a:rPr>
              <a:t> </a:t>
            </a:r>
            <a:r>
              <a:rPr lang="en-US" altLang="zh-CN" sz="2800" dirty="0">
                <a:solidFill>
                  <a:srgbClr val="FF0000"/>
                </a:solidFill>
                <a:latin typeface="Times New Roman" pitchFamily="18" charset="0"/>
                <a:ea typeface="隶书" pitchFamily="49" charset="-122"/>
              </a:rPr>
              <a:t>(*visit) </a:t>
            </a:r>
            <a:r>
              <a:rPr lang="en-US" altLang="zh-CN" sz="2800" dirty="0">
                <a:latin typeface="Times New Roman" pitchFamily="18" charset="0"/>
                <a:ea typeface="隶书" pitchFamily="49" charset="-122"/>
              </a:rPr>
              <a:t>(</a:t>
            </a:r>
            <a:r>
              <a:rPr lang="en-US" altLang="zh-CN" sz="2800" dirty="0" err="1">
                <a:latin typeface="Times New Roman" pitchFamily="18" charset="0"/>
                <a:ea typeface="隶书" pitchFamily="49" charset="-122"/>
              </a:rPr>
              <a:t>BinTreeNode</a:t>
            </a:r>
            <a:r>
              <a:rPr lang="en-US" altLang="zh-CN" sz="2800" b="1" dirty="0">
                <a:latin typeface="Times New Roman" pitchFamily="18" charset="0"/>
                <a:ea typeface="隶书" pitchFamily="49" charset="-122"/>
              </a:rPr>
              <a:t>&lt;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a:t>
            </a:r>
            <a:r>
              <a:rPr lang="en-US" altLang="zh-CN" sz="2800" dirty="0">
                <a:latin typeface="Times New Roman" pitchFamily="18" charset="0"/>
                <a:ea typeface="隶书" pitchFamily="49" charset="-122"/>
              </a:rPr>
              <a:t> *t))</a:t>
            </a:r>
            <a:r>
              <a:rPr lang="en-US" altLang="zh-CN" sz="2800" b="1"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前序遍历</a:t>
            </a:r>
          </a:p>
          <a:p>
            <a:pPr>
              <a:lnSpc>
                <a:spcPct val="105000"/>
              </a:lnSpc>
              <a:spcBef>
                <a:spcPct val="10000"/>
              </a:spcBef>
              <a:buFont typeface="Wingdings" pitchFamily="2" charset="2"/>
              <a:buNone/>
            </a:pPr>
            <a:r>
              <a:rPr lang="zh-CN" altLang="en-US" sz="2800" dirty="0">
                <a:latin typeface="Times New Roman" pitchFamily="18" charset="0"/>
                <a:ea typeface="隶书" pitchFamily="49" charset="-122"/>
              </a:rPr>
              <a:t>     </a:t>
            </a:r>
            <a:r>
              <a:rPr lang="en-US" altLang="zh-CN" sz="2800" b="1" dirty="0">
                <a:latin typeface="Times New Roman" pitchFamily="18" charset="0"/>
                <a:ea typeface="隶书" pitchFamily="49" charset="-122"/>
              </a:rPr>
              <a:t>void</a:t>
            </a:r>
            <a:r>
              <a:rPr lang="en-US" altLang="zh-CN" sz="2800" dirty="0">
                <a:latin typeface="Times New Roman" pitchFamily="18" charset="0"/>
                <a:ea typeface="隶书" pitchFamily="49" charset="-122"/>
              </a:rPr>
              <a:t> </a:t>
            </a:r>
            <a:r>
              <a:rPr lang="en-US" altLang="zh-CN" sz="2800" dirty="0" err="1">
                <a:latin typeface="Times New Roman" pitchFamily="18" charset="0"/>
                <a:ea typeface="隶书" pitchFamily="49" charset="-122"/>
              </a:rPr>
              <a:t>inOrder</a:t>
            </a:r>
            <a:r>
              <a:rPr lang="en-US" altLang="zh-CN" sz="2800" dirty="0">
                <a:latin typeface="Times New Roman" pitchFamily="18" charset="0"/>
                <a:ea typeface="隶书" pitchFamily="49" charset="-122"/>
              </a:rPr>
              <a:t> (</a:t>
            </a:r>
            <a:r>
              <a:rPr lang="en-US" altLang="zh-CN" sz="2800" dirty="0" err="1">
                <a:latin typeface="Times New Roman" pitchFamily="18" charset="0"/>
                <a:ea typeface="隶书" pitchFamily="49" charset="-122"/>
              </a:rPr>
              <a:t>BinTreeNode</a:t>
            </a:r>
            <a:r>
              <a:rPr lang="en-US" altLang="zh-CN" sz="2800" b="1" dirty="0">
                <a:latin typeface="Times New Roman" pitchFamily="18" charset="0"/>
                <a:ea typeface="隶书" pitchFamily="49" charset="-122"/>
              </a:rPr>
              <a:t>&lt;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&gt;&amp;</a:t>
            </a:r>
            <a:r>
              <a:rPr lang="en-US" altLang="zh-CN" sz="2800" dirty="0">
                <a:latin typeface="Times New Roman" pitchFamily="18" charset="0"/>
                <a:ea typeface="隶书" pitchFamily="49" charset="-122"/>
              </a:rPr>
              <a:t> </a:t>
            </a:r>
            <a:r>
              <a:rPr lang="en-US" altLang="zh-CN" sz="2800" dirty="0" err="1">
                <a:latin typeface="Times New Roman" pitchFamily="18" charset="0"/>
                <a:ea typeface="隶书" pitchFamily="49" charset="-122"/>
              </a:rPr>
              <a:t>subTree</a:t>
            </a:r>
            <a:r>
              <a:rPr lang="en-US" altLang="zh-CN" sz="2800" b="1" dirty="0">
                <a:latin typeface="Times New Roman" pitchFamily="18" charset="0"/>
                <a:ea typeface="隶书" pitchFamily="49" charset="-122"/>
              </a:rPr>
              <a:t>, </a:t>
            </a:r>
          </a:p>
          <a:p>
            <a:pPr>
              <a:lnSpc>
                <a:spcPct val="105000"/>
              </a:lnSpc>
              <a:spcBef>
                <a:spcPct val="10000"/>
              </a:spcBef>
              <a:buFont typeface="Wingdings" pitchFamily="2" charset="2"/>
              <a:buNone/>
            </a:pPr>
            <a:r>
              <a:rPr lang="en-US" altLang="zh-CN" sz="2800" dirty="0">
                <a:latin typeface="Times New Roman" pitchFamily="18" charset="0"/>
                <a:ea typeface="隶书" pitchFamily="49" charset="-122"/>
              </a:rPr>
              <a:t>          </a:t>
            </a:r>
            <a:r>
              <a:rPr lang="en-US" altLang="zh-CN" sz="2800" b="1" dirty="0">
                <a:latin typeface="Times New Roman" pitchFamily="18" charset="0"/>
                <a:ea typeface="隶书" pitchFamily="49" charset="-122"/>
              </a:rPr>
              <a:t> void</a:t>
            </a:r>
            <a:r>
              <a:rPr lang="en-US" altLang="zh-CN" sz="2800" dirty="0">
                <a:latin typeface="Times New Roman" pitchFamily="18" charset="0"/>
                <a:ea typeface="隶书" pitchFamily="49" charset="-122"/>
              </a:rPr>
              <a:t> (*visit) (</a:t>
            </a:r>
            <a:r>
              <a:rPr lang="en-US" altLang="zh-CN" sz="2800" dirty="0" err="1">
                <a:latin typeface="Times New Roman" pitchFamily="18" charset="0"/>
                <a:ea typeface="隶书" pitchFamily="49" charset="-122"/>
              </a:rPr>
              <a:t>BinTreeNode</a:t>
            </a:r>
            <a:r>
              <a:rPr lang="en-US" altLang="zh-CN" sz="2800" b="1" dirty="0">
                <a:latin typeface="Times New Roman" pitchFamily="18" charset="0"/>
                <a:ea typeface="隶书" pitchFamily="49" charset="-122"/>
              </a:rPr>
              <a:t>&lt;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a:t>
            </a:r>
            <a:r>
              <a:rPr lang="en-US" altLang="zh-CN" sz="2800" dirty="0">
                <a:latin typeface="Times New Roman" pitchFamily="18" charset="0"/>
                <a:ea typeface="隶书" pitchFamily="49" charset="-122"/>
              </a:rPr>
              <a:t> *t))</a:t>
            </a:r>
            <a:r>
              <a:rPr lang="en-US" altLang="zh-CN" sz="2800" b="1"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中序遍历</a:t>
            </a:r>
          </a:p>
          <a:p>
            <a:pPr>
              <a:lnSpc>
                <a:spcPct val="105000"/>
              </a:lnSpc>
              <a:spcBef>
                <a:spcPct val="10000"/>
              </a:spcBef>
              <a:buFont typeface="Wingdings" pitchFamily="2" charset="2"/>
              <a:buNone/>
            </a:pPr>
            <a:r>
              <a:rPr lang="zh-CN" altLang="en-US" sz="2800" dirty="0">
                <a:latin typeface="Times New Roman" pitchFamily="18" charset="0"/>
                <a:ea typeface="隶书" pitchFamily="49" charset="-122"/>
              </a:rPr>
              <a:t>     </a:t>
            </a:r>
            <a:r>
              <a:rPr lang="en-US" altLang="zh-CN" sz="2800" b="1" dirty="0">
                <a:latin typeface="Times New Roman" pitchFamily="18" charset="0"/>
                <a:ea typeface="隶书" pitchFamily="49" charset="-122"/>
              </a:rPr>
              <a:t>void</a:t>
            </a:r>
            <a:r>
              <a:rPr lang="en-US" altLang="zh-CN" sz="2800" dirty="0">
                <a:latin typeface="Times New Roman" pitchFamily="18" charset="0"/>
                <a:ea typeface="隶书" pitchFamily="49" charset="-122"/>
              </a:rPr>
              <a:t> </a:t>
            </a:r>
            <a:r>
              <a:rPr lang="en-US" altLang="zh-CN" sz="2800" dirty="0" err="1">
                <a:latin typeface="Times New Roman" pitchFamily="18" charset="0"/>
                <a:ea typeface="隶书" pitchFamily="49" charset="-122"/>
              </a:rPr>
              <a:t>postOrder</a:t>
            </a:r>
            <a:r>
              <a:rPr lang="en-US" altLang="zh-CN" sz="2800" dirty="0">
                <a:latin typeface="Times New Roman" pitchFamily="18" charset="0"/>
                <a:ea typeface="隶书" pitchFamily="49" charset="-122"/>
              </a:rPr>
              <a:t> (</a:t>
            </a:r>
            <a:r>
              <a:rPr lang="en-US" altLang="zh-CN" sz="2800" dirty="0" err="1">
                <a:latin typeface="Times New Roman" pitchFamily="18" charset="0"/>
                <a:ea typeface="隶书" pitchFamily="49" charset="-122"/>
              </a:rPr>
              <a:t>BinTreeNode</a:t>
            </a:r>
            <a:r>
              <a:rPr lang="en-US" altLang="zh-CN" sz="2800" b="1" dirty="0">
                <a:latin typeface="Times New Roman" pitchFamily="18" charset="0"/>
                <a:ea typeface="隶书" pitchFamily="49" charset="-122"/>
              </a:rPr>
              <a:t>&lt;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&gt;&amp;</a:t>
            </a:r>
            <a:r>
              <a:rPr lang="en-US" altLang="zh-CN" sz="2800" dirty="0">
                <a:latin typeface="Times New Roman" pitchFamily="18" charset="0"/>
                <a:ea typeface="隶书" pitchFamily="49" charset="-122"/>
              </a:rPr>
              <a:t> Tree</a:t>
            </a:r>
            <a:r>
              <a:rPr lang="en-US" altLang="zh-CN" sz="2800" b="1" dirty="0">
                <a:latin typeface="Times New Roman" pitchFamily="18" charset="0"/>
                <a:ea typeface="隶书" pitchFamily="49" charset="-122"/>
              </a:rPr>
              <a:t>,</a:t>
            </a:r>
            <a:r>
              <a:rPr lang="en-US" altLang="zh-CN" sz="2800" dirty="0">
                <a:latin typeface="Times New Roman" pitchFamily="18" charset="0"/>
                <a:ea typeface="隶书" pitchFamily="49" charset="-122"/>
              </a:rPr>
              <a:t> </a:t>
            </a:r>
          </a:p>
          <a:p>
            <a:pPr>
              <a:lnSpc>
                <a:spcPct val="105000"/>
              </a:lnSpc>
              <a:spcBef>
                <a:spcPct val="10000"/>
              </a:spcBef>
              <a:buFont typeface="Wingdings" pitchFamily="2" charset="2"/>
              <a:buNone/>
            </a:pPr>
            <a:r>
              <a:rPr lang="en-US" altLang="zh-CN" sz="2800" dirty="0">
                <a:latin typeface="Times New Roman" pitchFamily="18" charset="0"/>
                <a:ea typeface="隶书" pitchFamily="49" charset="-122"/>
              </a:rPr>
              <a:t>           </a:t>
            </a:r>
            <a:r>
              <a:rPr lang="en-US" altLang="zh-CN" sz="2800" b="1" dirty="0">
                <a:latin typeface="Times New Roman" pitchFamily="18" charset="0"/>
                <a:ea typeface="隶书" pitchFamily="49" charset="-122"/>
              </a:rPr>
              <a:t>void</a:t>
            </a:r>
            <a:r>
              <a:rPr lang="en-US" altLang="zh-CN" sz="2800" dirty="0">
                <a:latin typeface="Times New Roman" pitchFamily="18" charset="0"/>
                <a:ea typeface="隶书" pitchFamily="49" charset="-122"/>
              </a:rPr>
              <a:t> (*visit) (</a:t>
            </a:r>
            <a:r>
              <a:rPr lang="en-US" altLang="zh-CN" sz="2800" dirty="0" err="1">
                <a:latin typeface="Times New Roman" pitchFamily="18" charset="0"/>
                <a:ea typeface="隶书" pitchFamily="49" charset="-122"/>
              </a:rPr>
              <a:t>BinTreeNode</a:t>
            </a:r>
            <a:r>
              <a:rPr lang="en-US" altLang="zh-CN" sz="2800" b="1" dirty="0">
                <a:latin typeface="Times New Roman" pitchFamily="18" charset="0"/>
                <a:ea typeface="隶书" pitchFamily="49" charset="-122"/>
              </a:rPr>
              <a:t>&lt;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a:t>
            </a:r>
            <a:r>
              <a:rPr lang="en-US" altLang="zh-CN" sz="2800" dirty="0">
                <a:latin typeface="Times New Roman" pitchFamily="18" charset="0"/>
                <a:ea typeface="隶书" pitchFamily="49" charset="-122"/>
              </a:rPr>
              <a:t> *t))</a:t>
            </a:r>
            <a:r>
              <a:rPr lang="en-US" altLang="zh-CN" sz="2800" b="1"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后序遍历</a:t>
            </a:r>
          </a:p>
        </p:txBody>
      </p:sp>
      <p:sp>
        <p:nvSpPr>
          <p:cNvPr id="4" name="灯片编号占位符 4"/>
          <p:cNvSpPr>
            <a:spLocks noGrp="1"/>
          </p:cNvSpPr>
          <p:nvPr>
            <p:ph type="sldNum" sz="quarter" idx="12"/>
          </p:nvPr>
        </p:nvSpPr>
        <p:spPr/>
        <p:txBody>
          <a:bodyPr/>
          <a:lstStyle/>
          <a:p>
            <a:fld id="{0BB8EBC4-C9A4-494F-B5E2-83F26F9A7512}" type="slidenum">
              <a:rPr lang="en-US" altLang="zh-CN"/>
              <a:pPr/>
              <a:t>35</a:t>
            </a:fld>
            <a:endParaRPr lang="en-US" altLang="zh-CN"/>
          </a:p>
        </p:txBody>
      </p:sp>
    </p:spTree>
    <p:extLst>
      <p:ext uri="{BB962C8B-B14F-4D97-AF65-F5344CB8AC3E}">
        <p14:creationId xmlns:p14="http://schemas.microsoft.com/office/powerpoint/2010/main" val="11369917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idx="1"/>
          </p:nvPr>
        </p:nvSpPr>
        <p:spPr>
          <a:xfrm>
            <a:off x="519113" y="695325"/>
            <a:ext cx="8229600" cy="2877691"/>
          </a:xfrm>
        </p:spPr>
        <p:txBody>
          <a:bodyPr/>
          <a:lstStyle/>
          <a:p>
            <a:pPr>
              <a:lnSpc>
                <a:spcPct val="105000"/>
              </a:lnSpc>
              <a:spcBef>
                <a:spcPct val="10000"/>
              </a:spcBef>
              <a:buFont typeface="Wingdings" pitchFamily="2" charset="2"/>
              <a:buNone/>
            </a:pPr>
            <a:r>
              <a:rPr lang="en-US" altLang="zh-CN" sz="2800" b="1" dirty="0">
                <a:latin typeface="Times New Roman" pitchFamily="18" charset="0"/>
                <a:ea typeface="隶书" pitchFamily="49" charset="-122"/>
              </a:rPr>
              <a:t>     friend </a:t>
            </a:r>
            <a:r>
              <a:rPr lang="en-US" altLang="zh-CN" sz="2800" b="1" dirty="0" err="1">
                <a:latin typeface="Times New Roman" pitchFamily="18" charset="0"/>
                <a:ea typeface="隶书" pitchFamily="49" charset="-122"/>
              </a:rPr>
              <a:t>istream</a:t>
            </a:r>
            <a:r>
              <a:rPr lang="en-US" altLang="zh-CN" sz="2800" b="1" dirty="0">
                <a:latin typeface="Times New Roman" pitchFamily="18" charset="0"/>
                <a:ea typeface="隶书" pitchFamily="49" charset="-122"/>
              </a:rPr>
              <a:t>&amp; operator &gt;&gt;</a:t>
            </a:r>
            <a:r>
              <a:rPr lang="en-US" altLang="zh-CN" sz="2800" dirty="0">
                <a:latin typeface="Times New Roman" pitchFamily="18" charset="0"/>
                <a:ea typeface="隶书" pitchFamily="49" charset="-122"/>
              </a:rPr>
              <a:t> (</a:t>
            </a:r>
            <a:r>
              <a:rPr lang="en-US" altLang="zh-CN" sz="2800" b="1" dirty="0" err="1">
                <a:latin typeface="Times New Roman" pitchFamily="18" charset="0"/>
                <a:ea typeface="隶书" pitchFamily="49" charset="-122"/>
              </a:rPr>
              <a:t>istream</a:t>
            </a:r>
            <a:r>
              <a:rPr lang="en-US" altLang="zh-CN" sz="2800" b="1" dirty="0">
                <a:latin typeface="Times New Roman" pitchFamily="18" charset="0"/>
                <a:ea typeface="隶书" pitchFamily="49" charset="-122"/>
              </a:rPr>
              <a:t>&amp;</a:t>
            </a:r>
            <a:r>
              <a:rPr lang="en-US" altLang="zh-CN" sz="2800" dirty="0">
                <a:latin typeface="Times New Roman" pitchFamily="18" charset="0"/>
                <a:ea typeface="隶书" pitchFamily="49" charset="-122"/>
              </a:rPr>
              <a:t> in</a:t>
            </a:r>
            <a:r>
              <a:rPr lang="en-US" altLang="zh-CN" sz="2800" b="1" dirty="0">
                <a:latin typeface="Times New Roman" pitchFamily="18" charset="0"/>
                <a:ea typeface="隶书" pitchFamily="49" charset="-122"/>
              </a:rPr>
              <a:t>,  </a:t>
            </a:r>
          </a:p>
          <a:p>
            <a:pPr>
              <a:lnSpc>
                <a:spcPct val="105000"/>
              </a:lnSpc>
              <a:spcBef>
                <a:spcPct val="10000"/>
              </a:spcBef>
              <a:buFont typeface="Wingdings" pitchFamily="2" charset="2"/>
              <a:buNone/>
            </a:pPr>
            <a:r>
              <a:rPr lang="en-US" altLang="zh-CN" sz="2800" b="1" dirty="0">
                <a:latin typeface="Times New Roman" pitchFamily="18" charset="0"/>
                <a:ea typeface="隶书" pitchFamily="49" charset="-122"/>
              </a:rPr>
              <a:t>             </a:t>
            </a:r>
            <a:r>
              <a:rPr lang="en-US" altLang="zh-CN" sz="2800" dirty="0" err="1">
                <a:latin typeface="Times New Roman" pitchFamily="18" charset="0"/>
                <a:ea typeface="隶书" pitchFamily="49" charset="-122"/>
              </a:rPr>
              <a:t>BinaryTree</a:t>
            </a:r>
            <a:r>
              <a:rPr lang="en-US" altLang="zh-CN" sz="2800" b="1" dirty="0">
                <a:latin typeface="Times New Roman" pitchFamily="18" charset="0"/>
                <a:ea typeface="隶书" pitchFamily="49" charset="-122"/>
              </a:rPr>
              <a:t>&lt;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&gt;&amp;</a:t>
            </a:r>
            <a:r>
              <a:rPr lang="en-US" altLang="zh-CN" sz="2800" dirty="0">
                <a:latin typeface="Times New Roman" pitchFamily="18" charset="0"/>
                <a:ea typeface="隶书" pitchFamily="49" charset="-122"/>
              </a:rPr>
              <a:t> Tree)</a:t>
            </a:r>
            <a:r>
              <a:rPr lang="en-US" altLang="zh-CN" sz="2800" b="1"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重载操作：输入</a:t>
            </a:r>
          </a:p>
          <a:p>
            <a:pPr>
              <a:lnSpc>
                <a:spcPct val="105000"/>
              </a:lnSpc>
              <a:spcBef>
                <a:spcPct val="10000"/>
              </a:spcBef>
              <a:buFont typeface="Wingdings" pitchFamily="2" charset="2"/>
              <a:buNone/>
            </a:pPr>
            <a:r>
              <a:rPr lang="zh-CN" altLang="en-US" sz="2800" dirty="0">
                <a:latin typeface="Times New Roman" pitchFamily="18" charset="0"/>
                <a:ea typeface="隶书" pitchFamily="49" charset="-122"/>
              </a:rPr>
              <a:t>     </a:t>
            </a:r>
            <a:r>
              <a:rPr lang="en-US" altLang="zh-CN" sz="2800" b="1" dirty="0">
                <a:latin typeface="Times New Roman" pitchFamily="18" charset="0"/>
                <a:ea typeface="隶书" pitchFamily="49" charset="-122"/>
              </a:rPr>
              <a:t>friend </a:t>
            </a:r>
            <a:r>
              <a:rPr lang="en-US" altLang="zh-CN" sz="2800" b="1" dirty="0" err="1">
                <a:latin typeface="Times New Roman" pitchFamily="18" charset="0"/>
                <a:ea typeface="隶书" pitchFamily="49" charset="-122"/>
              </a:rPr>
              <a:t>ostream</a:t>
            </a:r>
            <a:r>
              <a:rPr lang="en-US" altLang="zh-CN" sz="2800" b="1" dirty="0">
                <a:latin typeface="Times New Roman" pitchFamily="18" charset="0"/>
                <a:ea typeface="隶书" pitchFamily="49" charset="-122"/>
              </a:rPr>
              <a:t>&amp; operator &lt;&lt;</a:t>
            </a:r>
            <a:r>
              <a:rPr lang="en-US" altLang="zh-CN" sz="2800" dirty="0">
                <a:latin typeface="Times New Roman" pitchFamily="18" charset="0"/>
                <a:ea typeface="隶书" pitchFamily="49" charset="-122"/>
              </a:rPr>
              <a:t> (</a:t>
            </a:r>
            <a:r>
              <a:rPr lang="en-US" altLang="zh-CN" sz="2800" b="1" dirty="0" err="1">
                <a:latin typeface="Times New Roman" pitchFamily="18" charset="0"/>
                <a:ea typeface="隶书" pitchFamily="49" charset="-122"/>
              </a:rPr>
              <a:t>ostream</a:t>
            </a:r>
            <a:r>
              <a:rPr lang="en-US" altLang="zh-CN" sz="2800" b="1" dirty="0">
                <a:latin typeface="Times New Roman" pitchFamily="18" charset="0"/>
                <a:ea typeface="隶书" pitchFamily="49" charset="-122"/>
              </a:rPr>
              <a:t>&amp;</a:t>
            </a:r>
            <a:r>
              <a:rPr lang="en-US" altLang="zh-CN" sz="2800" dirty="0">
                <a:latin typeface="Times New Roman" pitchFamily="18" charset="0"/>
                <a:ea typeface="隶书" pitchFamily="49" charset="-122"/>
              </a:rPr>
              <a:t> out</a:t>
            </a:r>
            <a:r>
              <a:rPr lang="en-US" altLang="zh-CN" sz="2800" b="1" dirty="0">
                <a:latin typeface="Times New Roman" pitchFamily="18" charset="0"/>
                <a:ea typeface="隶书" pitchFamily="49" charset="-122"/>
              </a:rPr>
              <a:t>,</a:t>
            </a:r>
            <a:r>
              <a:rPr lang="en-US" altLang="zh-CN" sz="2800" dirty="0">
                <a:latin typeface="Times New Roman" pitchFamily="18" charset="0"/>
                <a:ea typeface="隶书" pitchFamily="49" charset="-122"/>
              </a:rPr>
              <a:t> </a:t>
            </a:r>
          </a:p>
          <a:p>
            <a:pPr>
              <a:lnSpc>
                <a:spcPct val="105000"/>
              </a:lnSpc>
              <a:spcBef>
                <a:spcPct val="10000"/>
              </a:spcBef>
              <a:buFont typeface="Wingdings" pitchFamily="2" charset="2"/>
              <a:buNone/>
            </a:pPr>
            <a:r>
              <a:rPr lang="en-US" altLang="zh-CN" sz="2800" dirty="0">
                <a:latin typeface="Times New Roman" pitchFamily="18" charset="0"/>
                <a:ea typeface="隶书" pitchFamily="49" charset="-122"/>
              </a:rPr>
              <a:t>             </a:t>
            </a:r>
            <a:r>
              <a:rPr lang="en-US" altLang="zh-CN" sz="2800" dirty="0" err="1">
                <a:latin typeface="Times New Roman" pitchFamily="18" charset="0"/>
                <a:ea typeface="隶书" pitchFamily="49" charset="-122"/>
              </a:rPr>
              <a:t>BinaryTree</a:t>
            </a:r>
            <a:r>
              <a:rPr lang="en-US" altLang="zh-CN" sz="2800" b="1" dirty="0">
                <a:latin typeface="Times New Roman" pitchFamily="18" charset="0"/>
                <a:ea typeface="隶书" pitchFamily="49" charset="-122"/>
              </a:rPr>
              <a:t>&lt;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&gt;&amp;</a:t>
            </a:r>
            <a:r>
              <a:rPr lang="en-US" altLang="zh-CN" sz="2800" dirty="0">
                <a:latin typeface="Times New Roman" pitchFamily="18" charset="0"/>
                <a:ea typeface="隶书" pitchFamily="49" charset="-122"/>
              </a:rPr>
              <a:t> Tree)</a:t>
            </a:r>
            <a:r>
              <a:rPr lang="en-US" altLang="zh-CN" sz="2800" b="1"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重载操作：输出</a:t>
            </a:r>
          </a:p>
          <a:p>
            <a:pPr>
              <a:lnSpc>
                <a:spcPct val="105000"/>
              </a:lnSpc>
              <a:spcBef>
                <a:spcPct val="10000"/>
              </a:spcBef>
              <a:buFont typeface="Wingdings" pitchFamily="2" charset="2"/>
              <a:buNone/>
            </a:pPr>
            <a:r>
              <a:rPr lang="en-US" altLang="zh-CN" sz="2800" b="1" dirty="0">
                <a:latin typeface="Times New Roman" pitchFamily="18" charset="0"/>
                <a:ea typeface="隶书" pitchFamily="49" charset="-122"/>
              </a:rPr>
              <a:t>};</a:t>
            </a:r>
          </a:p>
          <a:p>
            <a:pPr>
              <a:lnSpc>
                <a:spcPct val="105000"/>
              </a:lnSpc>
              <a:spcBef>
                <a:spcPct val="10000"/>
              </a:spcBef>
              <a:buFont typeface="Wingdings" pitchFamily="2" charset="2"/>
              <a:buNone/>
            </a:pPr>
            <a:endParaRPr lang="en-US" altLang="zh-CN" sz="2200" b="1" dirty="0">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fld id="{CBB00939-5A21-490A-BFBF-4361AC9381AD}" type="slidenum">
              <a:rPr lang="en-US" altLang="zh-CN"/>
              <a:pPr/>
              <a:t>36</a:t>
            </a:fld>
            <a:endParaRPr lang="en-US" altLang="zh-CN"/>
          </a:p>
        </p:txBody>
      </p:sp>
    </p:spTree>
    <p:extLst>
      <p:ext uri="{BB962C8B-B14F-4D97-AF65-F5344CB8AC3E}">
        <p14:creationId xmlns:p14="http://schemas.microsoft.com/office/powerpoint/2010/main" val="1705150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3" y="2323652"/>
            <a:ext cx="5724752" cy="3508977"/>
          </a:xfrm>
        </p:spPr>
        <p:txBody>
          <a:bodyPr/>
          <a:lstStyle/>
          <a:p>
            <a:r>
              <a:rPr lang="zh-CN" altLang="en-US" dirty="0" smtClean="0"/>
              <a:t>查找文件</a:t>
            </a:r>
            <a:r>
              <a:rPr lang="en-US" altLang="zh-CN" dirty="0" smtClean="0"/>
              <a:t>XXX</a:t>
            </a:r>
          </a:p>
          <a:p>
            <a:endParaRPr lang="en-US" dirty="0"/>
          </a:p>
          <a:p>
            <a:r>
              <a:rPr lang="zh-CN" altLang="en-US" dirty="0" smtClean="0"/>
              <a:t>锦标赛</a:t>
            </a:r>
            <a:r>
              <a:rPr lang="en-US" altLang="zh-CN" dirty="0" smtClean="0"/>
              <a:t>32</a:t>
            </a:r>
            <a:r>
              <a:rPr lang="zh-CN" altLang="en-US" dirty="0" smtClean="0"/>
              <a:t>强决战</a:t>
            </a:r>
            <a:endParaRPr lang="en-US" altLang="zh-CN" dirty="0" smtClean="0"/>
          </a:p>
          <a:p>
            <a:endParaRPr lang="en-US" dirty="0"/>
          </a:p>
          <a:p>
            <a:r>
              <a:rPr lang="zh-CN" altLang="en-US" dirty="0" smtClean="0"/>
              <a:t>在数据中查找</a:t>
            </a:r>
            <a:endParaRPr lang="en-US" altLang="zh-CN" dirty="0" smtClean="0"/>
          </a:p>
          <a:p>
            <a:r>
              <a:rPr lang="zh-CN" altLang="en-US" dirty="0" smtClean="0"/>
              <a:t>折半查找</a:t>
            </a:r>
            <a:endParaRPr lang="en-US" altLang="zh-CN" dirty="0" smtClean="0"/>
          </a:p>
          <a:p>
            <a:r>
              <a:rPr lang="en-US" altLang="zh-CN" dirty="0" smtClean="0"/>
              <a:t>----</a:t>
            </a:r>
            <a:r>
              <a:rPr lang="zh-CN" altLang="en-US" dirty="0" smtClean="0"/>
              <a:t>提升为动态的折半查找</a:t>
            </a:r>
            <a:r>
              <a:rPr lang="en-US" altLang="zh-CN" dirty="0" smtClean="0"/>
              <a:t>(</a:t>
            </a:r>
            <a:r>
              <a:rPr lang="zh-CN" altLang="en-US" dirty="0" smtClean="0"/>
              <a:t>操作中存在插入和删除）</a:t>
            </a:r>
            <a:endParaRPr lang="en-US" dirty="0"/>
          </a:p>
        </p:txBody>
      </p:sp>
      <p:sp>
        <p:nvSpPr>
          <p:cNvPr id="4" name="Slide Number Placeholder 3"/>
          <p:cNvSpPr>
            <a:spLocks noGrp="1"/>
          </p:cNvSpPr>
          <p:nvPr>
            <p:ph type="sldNum" sz="quarter" idx="12"/>
          </p:nvPr>
        </p:nvSpPr>
        <p:spPr/>
        <p:txBody>
          <a:bodyPr/>
          <a:lstStyle/>
          <a:p>
            <a:fld id="{0ED072FB-181D-4310-996F-33CDE79D7767}" type="slidenum">
              <a:rPr lang="en-US" altLang="zh-CN" smtClean="0"/>
              <a:pPr/>
              <a:t>37</a:t>
            </a:fld>
            <a:endParaRPr lang="en-US" altLang="zh-CN"/>
          </a:p>
        </p:txBody>
      </p:sp>
      <p:sp>
        <p:nvSpPr>
          <p:cNvPr id="5" name="Rectangle 2"/>
          <p:cNvSpPr txBox="1">
            <a:spLocks noRot="1" noChangeArrowheads="1"/>
          </p:cNvSpPr>
          <p:nvPr/>
        </p:nvSpPr>
        <p:spPr>
          <a:xfrm>
            <a:off x="668697" y="913709"/>
            <a:ext cx="4875411" cy="859107"/>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kumimoji="1" lang="zh-CN" altLang="en-US" dirty="0" smtClean="0">
                <a:solidFill>
                  <a:srgbClr val="FF0000"/>
                </a:solidFill>
              </a:rPr>
              <a:t>现实问题的提出</a:t>
            </a:r>
          </a:p>
        </p:txBody>
      </p:sp>
      <p:pic>
        <p:nvPicPr>
          <p:cNvPr id="6" name="Picture 5"/>
          <p:cNvPicPr>
            <a:picLocks noChangeAspect="1"/>
          </p:cNvPicPr>
          <p:nvPr/>
        </p:nvPicPr>
        <p:blipFill>
          <a:blip r:embed="rId2"/>
          <a:stretch>
            <a:fillRect/>
          </a:stretch>
        </p:blipFill>
        <p:spPr>
          <a:xfrm>
            <a:off x="4480265" y="269534"/>
            <a:ext cx="3671342" cy="2378839"/>
          </a:xfrm>
          <a:prstGeom prst="rect">
            <a:avLst/>
          </a:prstGeom>
        </p:spPr>
      </p:pic>
      <p:pic>
        <p:nvPicPr>
          <p:cNvPr id="7" name="Picture 6"/>
          <p:cNvPicPr>
            <a:picLocks noChangeAspect="1"/>
          </p:cNvPicPr>
          <p:nvPr/>
        </p:nvPicPr>
        <p:blipFill>
          <a:blip r:embed="rId3"/>
          <a:stretch>
            <a:fillRect/>
          </a:stretch>
        </p:blipFill>
        <p:spPr>
          <a:xfrm>
            <a:off x="5148064" y="2203775"/>
            <a:ext cx="3513106" cy="2177545"/>
          </a:xfrm>
          <a:prstGeom prst="rect">
            <a:avLst/>
          </a:prstGeom>
        </p:spPr>
      </p:pic>
      <p:pic>
        <p:nvPicPr>
          <p:cNvPr id="8" name="Picture 7"/>
          <p:cNvPicPr>
            <a:picLocks noChangeAspect="1"/>
          </p:cNvPicPr>
          <p:nvPr/>
        </p:nvPicPr>
        <p:blipFill>
          <a:blip r:embed="rId4"/>
          <a:stretch>
            <a:fillRect/>
          </a:stretch>
        </p:blipFill>
        <p:spPr>
          <a:xfrm>
            <a:off x="7138786" y="4808248"/>
            <a:ext cx="1721036" cy="1721036"/>
          </a:xfrm>
          <a:prstGeom prst="rect">
            <a:avLst/>
          </a:prstGeom>
        </p:spPr>
      </p:pic>
    </p:spTree>
    <p:extLst>
      <p:ext uri="{BB962C8B-B14F-4D97-AF65-F5344CB8AC3E}">
        <p14:creationId xmlns:p14="http://schemas.microsoft.com/office/powerpoint/2010/main" val="16757776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1D2B1E0D-FA81-47E0-A18B-FEF5B1C5C237}" type="slidenum">
              <a:rPr lang="en-US" altLang="zh-CN" smtClean="0">
                <a:latin typeface="Arial" pitchFamily="34" charset="0"/>
              </a:rPr>
              <a:pPr eaLnBrk="1" hangingPunct="1"/>
              <a:t>38</a:t>
            </a:fld>
            <a:endParaRPr lang="en-US" altLang="zh-CN" smtClean="0">
              <a:latin typeface="Arial" pitchFamily="34" charset="0"/>
            </a:endParaRPr>
          </a:p>
        </p:txBody>
      </p:sp>
      <p:sp>
        <p:nvSpPr>
          <p:cNvPr id="190467" name="Rectangle 3"/>
          <p:cNvSpPr>
            <a:spLocks noGrp="1" noChangeArrowheads="1"/>
          </p:cNvSpPr>
          <p:nvPr>
            <p:ph type="body" idx="1"/>
          </p:nvPr>
        </p:nvSpPr>
        <p:spPr>
          <a:xfrm>
            <a:off x="457200" y="1295400"/>
            <a:ext cx="8305800" cy="5334000"/>
          </a:xfrm>
          <a:ln>
            <a:solidFill>
              <a:srgbClr val="00FF00"/>
            </a:solidFill>
            <a:miter lim="800000"/>
            <a:headEnd/>
            <a:tailEnd/>
          </a:ln>
        </p:spPr>
        <p:txBody>
          <a:bodyPr/>
          <a:lstStyle/>
          <a:p>
            <a:pPr eaLnBrk="1" hangingPunct="1">
              <a:defRPr/>
            </a:pPr>
            <a:r>
              <a:rPr kumimoji="1" lang="zh-CN" altLang="en-US" dirty="0" smtClean="0">
                <a:solidFill>
                  <a:srgbClr val="0070C0"/>
                </a:solidFill>
                <a:effectLst/>
              </a:rPr>
              <a:t>遍历</a:t>
            </a:r>
            <a:r>
              <a:rPr kumimoji="1" lang="en-US" altLang="zh-CN" b="0" dirty="0" smtClean="0">
                <a:effectLst/>
                <a:latin typeface="华文细黑"/>
              </a:rPr>
              <a:t>——</a:t>
            </a:r>
            <a:r>
              <a:rPr kumimoji="1" lang="zh-CN" altLang="en-US" dirty="0" smtClean="0">
                <a:effectLst/>
              </a:rPr>
              <a:t>指按某条搜索路线遍访每个结点，使得每个结点均被</a:t>
            </a:r>
            <a:r>
              <a:rPr kumimoji="1" lang="zh-CN" altLang="en-US" dirty="0" smtClean="0">
                <a:solidFill>
                  <a:srgbClr val="FF0000"/>
                </a:solidFill>
                <a:effectLst/>
              </a:rPr>
              <a:t>访问</a:t>
            </a:r>
            <a:r>
              <a:rPr kumimoji="1" lang="zh-CN" altLang="en-US" dirty="0" smtClean="0">
                <a:effectLst/>
              </a:rPr>
              <a:t>一次，而且仅被访问一次（又称周游）。</a:t>
            </a:r>
          </a:p>
          <a:p>
            <a:pPr eaLnBrk="1" hangingPunct="1">
              <a:defRPr/>
            </a:pPr>
            <a:r>
              <a:rPr kumimoji="1" lang="zh-CN" altLang="en-US" dirty="0" smtClean="0">
                <a:solidFill>
                  <a:srgbClr val="0070C0"/>
                </a:solidFill>
                <a:effectLst/>
              </a:rPr>
              <a:t>遍历用途</a:t>
            </a:r>
            <a:r>
              <a:rPr kumimoji="1" lang="en-US" altLang="zh-CN" dirty="0" smtClean="0">
                <a:effectLst/>
                <a:latin typeface="华文细黑"/>
              </a:rPr>
              <a:t>——</a:t>
            </a:r>
          </a:p>
          <a:p>
            <a:pPr marL="68580" indent="0" eaLnBrk="1" hangingPunct="1">
              <a:buNone/>
              <a:defRPr/>
            </a:pPr>
            <a:r>
              <a:rPr kumimoji="1" lang="zh-CN" altLang="en-US" dirty="0" smtClean="0">
                <a:effectLst/>
              </a:rPr>
              <a:t>    它是树结构插入、删除、修改、查找和排序运算的前提，是二叉树一切运算的基础和核心。</a:t>
            </a:r>
            <a:r>
              <a:rPr kumimoji="1" lang="zh-CN" altLang="en-US" b="0" dirty="0" smtClean="0">
                <a:effectLst/>
              </a:rPr>
              <a:t>  </a:t>
            </a:r>
          </a:p>
          <a:p>
            <a:pPr eaLnBrk="1" hangingPunct="1">
              <a:defRPr/>
            </a:pPr>
            <a:r>
              <a:rPr kumimoji="1" lang="zh-CN" altLang="en-US" dirty="0" smtClean="0">
                <a:solidFill>
                  <a:srgbClr val="0070C0"/>
                </a:solidFill>
                <a:effectLst/>
              </a:rPr>
              <a:t>遍历方法</a:t>
            </a:r>
            <a:r>
              <a:rPr kumimoji="1" lang="en-US" altLang="zh-CN" dirty="0" smtClean="0">
                <a:solidFill>
                  <a:schemeClr val="accent1"/>
                </a:solidFill>
                <a:effectLst/>
                <a:latin typeface="华文细黑"/>
              </a:rPr>
              <a:t>——</a:t>
            </a:r>
            <a:r>
              <a:rPr kumimoji="1" lang="zh-CN" altLang="en-US" dirty="0" smtClean="0">
                <a:effectLst/>
              </a:rPr>
              <a:t>牢记一种约定，对每个结点的查看都是</a:t>
            </a:r>
            <a:r>
              <a:rPr kumimoji="1" lang="zh-CN" altLang="en-US" dirty="0" smtClean="0">
                <a:solidFill>
                  <a:srgbClr val="FF0000"/>
                </a:solidFill>
                <a:effectLst/>
                <a:latin typeface="华文细黑"/>
              </a:rPr>
              <a:t>“</a:t>
            </a:r>
            <a:r>
              <a:rPr kumimoji="1" lang="zh-CN" altLang="en-US" sz="4400" u="sng" dirty="0" smtClean="0">
                <a:solidFill>
                  <a:srgbClr val="FF0000"/>
                </a:solidFill>
                <a:effectLst/>
              </a:rPr>
              <a:t>先左后右</a:t>
            </a:r>
            <a:r>
              <a:rPr kumimoji="1" lang="zh-CN" altLang="en-US" dirty="0" smtClean="0">
                <a:solidFill>
                  <a:srgbClr val="FF0000"/>
                </a:solidFill>
                <a:effectLst/>
                <a:latin typeface="华文细黑"/>
              </a:rPr>
              <a:t>”</a:t>
            </a:r>
            <a:r>
              <a:rPr kumimoji="1" lang="zh-CN" altLang="en-US" dirty="0" smtClean="0">
                <a:solidFill>
                  <a:srgbClr val="FF0000"/>
                </a:solidFill>
                <a:effectLst/>
              </a:rPr>
              <a:t> </a:t>
            </a:r>
            <a:r>
              <a:rPr kumimoji="1" lang="zh-CN" altLang="en-US" dirty="0" smtClean="0">
                <a:effectLst/>
              </a:rPr>
              <a:t>。</a:t>
            </a:r>
          </a:p>
          <a:p>
            <a:pPr eaLnBrk="1" hangingPunct="1">
              <a:defRPr/>
            </a:pPr>
            <a:r>
              <a:rPr kumimoji="1" lang="zh-CN" altLang="en-US" sz="4000" dirty="0" smtClean="0">
                <a:solidFill>
                  <a:srgbClr val="FF0000"/>
                </a:solidFill>
                <a:effectLst/>
              </a:rPr>
              <a:t>访问</a:t>
            </a:r>
            <a:r>
              <a:rPr kumimoji="1" lang="zh-CN" altLang="en-US" dirty="0" smtClean="0">
                <a:solidFill>
                  <a:srgbClr val="FF0000"/>
                </a:solidFill>
                <a:effectLst/>
              </a:rPr>
              <a:t>的</a:t>
            </a:r>
            <a:r>
              <a:rPr kumimoji="1" lang="zh-CN" altLang="en-US" dirty="0" smtClean="0">
                <a:effectLst/>
              </a:rPr>
              <a:t>含义可以很广，</a:t>
            </a:r>
            <a:r>
              <a:rPr kumimoji="1" lang="zh-CN" altLang="en-US" sz="2800" dirty="0" smtClean="0">
                <a:solidFill>
                  <a:srgbClr val="FF0000"/>
                </a:solidFill>
                <a:effectLst/>
              </a:rPr>
              <a:t>如输出结点的信息等</a:t>
            </a:r>
            <a:endParaRPr lang="zh-CN" altLang="en-US" sz="2800" dirty="0" smtClean="0">
              <a:solidFill>
                <a:srgbClr val="FF0000"/>
              </a:solidFill>
            </a:endParaRPr>
          </a:p>
        </p:txBody>
      </p:sp>
    </p:spTree>
    <p:extLst>
      <p:ext uri="{BB962C8B-B14F-4D97-AF65-F5344CB8AC3E}">
        <p14:creationId xmlns:p14="http://schemas.microsoft.com/office/powerpoint/2010/main" val="242881143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0467">
                                            <p:bg/>
                                          </p:spTgt>
                                        </p:tgtEl>
                                        <p:attrNameLst>
                                          <p:attrName>style.visibility</p:attrName>
                                        </p:attrNameLst>
                                      </p:cBhvr>
                                      <p:to>
                                        <p:strVal val="visible"/>
                                      </p:to>
                                    </p:set>
                                    <p:anim calcmode="lin" valueType="num">
                                      <p:cBhvr additive="base">
                                        <p:cTn id="7" dur="500" fill="hold"/>
                                        <p:tgtEl>
                                          <p:spTgt spid="19046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0467">
                                            <p:txEl>
                                              <p:pRg st="0" end="0"/>
                                            </p:txEl>
                                          </p:spTgt>
                                        </p:tgtEl>
                                        <p:attrNameLst>
                                          <p:attrName>style.visibility</p:attrName>
                                        </p:attrNameLst>
                                      </p:cBhvr>
                                      <p:to>
                                        <p:strVal val="visible"/>
                                      </p:to>
                                    </p:set>
                                    <p:anim calcmode="lin" valueType="num">
                                      <p:cBhvr additive="base">
                                        <p:cTn id="13"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0467">
                                            <p:txEl>
                                              <p:pRg st="1" end="1"/>
                                            </p:txEl>
                                          </p:spTgt>
                                        </p:tgtEl>
                                        <p:attrNameLst>
                                          <p:attrName>style.visibility</p:attrName>
                                        </p:attrNameLst>
                                      </p:cBhvr>
                                      <p:to>
                                        <p:strVal val="visible"/>
                                      </p:to>
                                    </p:set>
                                    <p:anim calcmode="lin" valueType="num">
                                      <p:cBhvr additive="base">
                                        <p:cTn id="19"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0467">
                                            <p:txEl>
                                              <p:pRg st="2" end="2"/>
                                            </p:txEl>
                                          </p:spTgt>
                                        </p:tgtEl>
                                        <p:attrNameLst>
                                          <p:attrName>style.visibility</p:attrName>
                                        </p:attrNameLst>
                                      </p:cBhvr>
                                      <p:to>
                                        <p:strVal val="visible"/>
                                      </p:to>
                                    </p:set>
                                    <p:anim calcmode="lin" valueType="num">
                                      <p:cBhvr additive="base">
                                        <p:cTn id="25" dur="500" fill="hold"/>
                                        <p:tgtEl>
                                          <p:spTgt spid="1904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0467">
                                            <p:txEl>
                                              <p:pRg st="3" end="3"/>
                                            </p:txEl>
                                          </p:spTgt>
                                        </p:tgtEl>
                                        <p:attrNameLst>
                                          <p:attrName>style.visibility</p:attrName>
                                        </p:attrNameLst>
                                      </p:cBhvr>
                                      <p:to>
                                        <p:strVal val="visible"/>
                                      </p:to>
                                    </p:set>
                                    <p:anim calcmode="lin" valueType="num">
                                      <p:cBhvr additive="base">
                                        <p:cTn id="31" dur="500" fill="hold"/>
                                        <p:tgtEl>
                                          <p:spTgt spid="1904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0467">
                                            <p:txEl>
                                              <p:pRg st="4" end="4"/>
                                            </p:txEl>
                                          </p:spTgt>
                                        </p:tgtEl>
                                        <p:attrNameLst>
                                          <p:attrName>style.visibility</p:attrName>
                                        </p:attrNameLst>
                                      </p:cBhvr>
                                      <p:to>
                                        <p:strVal val="visible"/>
                                      </p:to>
                                    </p:set>
                                    <p:anim calcmode="lin" valueType="num">
                                      <p:cBhvr additive="base">
                                        <p:cTn id="37" dur="500" fill="hold"/>
                                        <p:tgtEl>
                                          <p:spTgt spid="190467">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04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457200" y="457200"/>
            <a:ext cx="8229600" cy="1027113"/>
          </a:xfrm>
        </p:spPr>
        <p:txBody>
          <a:bodyPr/>
          <a:lstStyle/>
          <a:p>
            <a:pPr algn="ctr"/>
            <a:r>
              <a:rPr lang="zh-CN" altLang="en-US" sz="4000" b="1">
                <a:solidFill>
                  <a:schemeClr val="tx2"/>
                </a:solidFill>
                <a:ea typeface="华文新魏" pitchFamily="2" charset="-122"/>
              </a:rPr>
              <a:t>二叉树遍历</a:t>
            </a:r>
          </a:p>
        </p:txBody>
      </p:sp>
      <p:sp>
        <p:nvSpPr>
          <p:cNvPr id="339971" name="Rectangle 3"/>
          <p:cNvSpPr>
            <a:spLocks noGrp="1" noChangeArrowheads="1"/>
          </p:cNvSpPr>
          <p:nvPr>
            <p:ph idx="1"/>
          </p:nvPr>
        </p:nvSpPr>
        <p:spPr>
          <a:xfrm>
            <a:off x="684213" y="1341438"/>
            <a:ext cx="8229600" cy="4932362"/>
          </a:xfrm>
        </p:spPr>
        <p:txBody>
          <a:bodyPr/>
          <a:lstStyle/>
          <a:p>
            <a:pPr>
              <a:lnSpc>
                <a:spcPct val="105000"/>
              </a:lnSpc>
              <a:spcBef>
                <a:spcPct val="10000"/>
              </a:spcBef>
              <a:buClr>
                <a:srgbClr val="800080"/>
              </a:buClr>
              <a:buSzPct val="50000"/>
            </a:pPr>
            <a:r>
              <a:rPr lang="zh-CN" altLang="en-US" sz="3000" b="1">
                <a:solidFill>
                  <a:srgbClr val="000099"/>
                </a:solidFill>
                <a:ea typeface="仿宋_GB2312" pitchFamily="49" charset="-122"/>
              </a:rPr>
              <a:t>二叉树的遍历就是按某种次序访问树中的结点，要求每个结点访问一次且仅访问一次。</a:t>
            </a:r>
            <a:endParaRPr lang="zh-CN" altLang="en-US" sz="3000" b="1">
              <a:ea typeface="仿宋_GB2312" pitchFamily="49" charset="-122"/>
            </a:endParaRPr>
          </a:p>
          <a:p>
            <a:pPr>
              <a:lnSpc>
                <a:spcPct val="105000"/>
              </a:lnSpc>
              <a:spcBef>
                <a:spcPct val="10000"/>
              </a:spcBef>
              <a:buClr>
                <a:srgbClr val="800080"/>
              </a:buClr>
              <a:buSzPct val="50000"/>
            </a:pPr>
            <a:r>
              <a:rPr lang="zh-CN" altLang="en-US" sz="3000" b="1">
                <a:solidFill>
                  <a:srgbClr val="000099"/>
                </a:solidFill>
                <a:ea typeface="仿宋_GB2312" pitchFamily="49" charset="-122"/>
              </a:rPr>
              <a:t>设</a:t>
            </a:r>
            <a:r>
              <a:rPr lang="zh-CN" altLang="en-US" sz="3000" b="1">
                <a:solidFill>
                  <a:srgbClr val="FF3300"/>
                </a:solidFill>
                <a:ea typeface="仿宋_GB2312" pitchFamily="49" charset="-122"/>
              </a:rPr>
              <a:t>访问根结点</a:t>
            </a:r>
            <a:r>
              <a:rPr lang="zh-CN" altLang="en-US" sz="3000" b="1">
                <a:solidFill>
                  <a:srgbClr val="000099"/>
                </a:solidFill>
                <a:ea typeface="仿宋_GB2312" pitchFamily="49" charset="-122"/>
              </a:rPr>
              <a:t>记作</a:t>
            </a:r>
            <a:r>
              <a:rPr lang="zh-CN" altLang="en-US" sz="3000" b="1">
                <a:ea typeface="仿宋_GB2312" pitchFamily="49" charset="-122"/>
              </a:rPr>
              <a:t> </a:t>
            </a:r>
            <a:r>
              <a:rPr lang="en-US" altLang="zh-CN" sz="3000">
                <a:solidFill>
                  <a:srgbClr val="FF3300"/>
                </a:solidFill>
                <a:ea typeface="仿宋_GB2312" pitchFamily="49" charset="-122"/>
              </a:rPr>
              <a:t>V</a:t>
            </a:r>
            <a:endParaRPr lang="en-US" altLang="zh-CN" sz="3000">
              <a:ea typeface="仿宋_GB2312" pitchFamily="49" charset="-122"/>
            </a:endParaRPr>
          </a:p>
          <a:p>
            <a:pPr>
              <a:lnSpc>
                <a:spcPct val="105000"/>
              </a:lnSpc>
              <a:spcBef>
                <a:spcPct val="10000"/>
              </a:spcBef>
              <a:buClr>
                <a:srgbClr val="800080"/>
              </a:buClr>
              <a:buSzPct val="50000"/>
              <a:buFont typeface="Wingdings" pitchFamily="2" charset="2"/>
              <a:buNone/>
            </a:pPr>
            <a:r>
              <a:rPr lang="en-US" altLang="zh-CN" sz="3000" b="1">
                <a:ea typeface="仿宋_GB2312" pitchFamily="49" charset="-122"/>
              </a:rPr>
              <a:t> 	    </a:t>
            </a:r>
            <a:r>
              <a:rPr lang="zh-CN" altLang="en-US" sz="3000" b="1">
                <a:solidFill>
                  <a:srgbClr val="FF3300"/>
                </a:solidFill>
                <a:ea typeface="仿宋_GB2312" pitchFamily="49" charset="-122"/>
              </a:rPr>
              <a:t>遍历根的左子树</a:t>
            </a:r>
            <a:r>
              <a:rPr lang="zh-CN" altLang="en-US" sz="3000" b="1">
                <a:solidFill>
                  <a:srgbClr val="000099"/>
                </a:solidFill>
                <a:ea typeface="仿宋_GB2312" pitchFamily="49" charset="-122"/>
              </a:rPr>
              <a:t>记作</a:t>
            </a:r>
            <a:r>
              <a:rPr lang="zh-CN" altLang="en-US" sz="3000" b="1">
                <a:ea typeface="仿宋_GB2312" pitchFamily="49" charset="-122"/>
              </a:rPr>
              <a:t> </a:t>
            </a:r>
            <a:r>
              <a:rPr lang="en-US" altLang="zh-CN" sz="3000">
                <a:solidFill>
                  <a:srgbClr val="FF3300"/>
                </a:solidFill>
                <a:ea typeface="仿宋_GB2312" pitchFamily="49" charset="-122"/>
              </a:rPr>
              <a:t>L</a:t>
            </a:r>
            <a:endParaRPr lang="en-US" altLang="zh-CN" sz="3000">
              <a:ea typeface="仿宋_GB2312" pitchFamily="49" charset="-122"/>
            </a:endParaRPr>
          </a:p>
          <a:p>
            <a:pPr>
              <a:lnSpc>
                <a:spcPct val="105000"/>
              </a:lnSpc>
              <a:spcBef>
                <a:spcPct val="10000"/>
              </a:spcBef>
              <a:buClr>
                <a:srgbClr val="800080"/>
              </a:buClr>
              <a:buSzPct val="50000"/>
              <a:buFont typeface="Wingdings" pitchFamily="2" charset="2"/>
              <a:buNone/>
            </a:pPr>
            <a:r>
              <a:rPr lang="en-US" altLang="zh-CN" sz="3000" b="1">
                <a:ea typeface="仿宋_GB2312" pitchFamily="49" charset="-122"/>
              </a:rPr>
              <a:t>       </a:t>
            </a:r>
            <a:r>
              <a:rPr lang="zh-CN" altLang="en-US" sz="3000" b="1">
                <a:solidFill>
                  <a:srgbClr val="FF3300"/>
                </a:solidFill>
                <a:ea typeface="仿宋_GB2312" pitchFamily="49" charset="-122"/>
              </a:rPr>
              <a:t>遍历根的右子树</a:t>
            </a:r>
            <a:r>
              <a:rPr lang="zh-CN" altLang="en-US" sz="3000" b="1">
                <a:solidFill>
                  <a:srgbClr val="000099"/>
                </a:solidFill>
                <a:ea typeface="仿宋_GB2312" pitchFamily="49" charset="-122"/>
              </a:rPr>
              <a:t>记作</a:t>
            </a:r>
            <a:r>
              <a:rPr lang="zh-CN" altLang="en-US" sz="3000" b="1">
                <a:ea typeface="仿宋_GB2312" pitchFamily="49" charset="-122"/>
              </a:rPr>
              <a:t> </a:t>
            </a:r>
            <a:r>
              <a:rPr lang="en-US" altLang="zh-CN" sz="3000">
                <a:solidFill>
                  <a:srgbClr val="FF3300"/>
                </a:solidFill>
                <a:ea typeface="仿宋_GB2312" pitchFamily="49" charset="-122"/>
              </a:rPr>
              <a:t>R</a:t>
            </a:r>
            <a:endParaRPr lang="en-US" altLang="zh-CN" sz="3000">
              <a:ea typeface="仿宋_GB2312" pitchFamily="49" charset="-122"/>
            </a:endParaRPr>
          </a:p>
          <a:p>
            <a:pPr>
              <a:lnSpc>
                <a:spcPct val="105000"/>
              </a:lnSpc>
              <a:spcBef>
                <a:spcPct val="10000"/>
              </a:spcBef>
              <a:buClr>
                <a:srgbClr val="800080"/>
              </a:buClr>
              <a:buSzPct val="50000"/>
            </a:pPr>
            <a:r>
              <a:rPr lang="zh-CN" altLang="en-US" sz="3000" b="1">
                <a:solidFill>
                  <a:srgbClr val="000099"/>
                </a:solidFill>
                <a:ea typeface="仿宋_GB2312" pitchFamily="49" charset="-122"/>
              </a:rPr>
              <a:t>则可能的遍历次序有</a:t>
            </a:r>
            <a:endParaRPr lang="zh-CN" altLang="en-US" sz="3000" b="1">
              <a:ea typeface="仿宋_GB2312" pitchFamily="49" charset="-122"/>
            </a:endParaRPr>
          </a:p>
          <a:p>
            <a:pPr>
              <a:lnSpc>
                <a:spcPct val="105000"/>
              </a:lnSpc>
              <a:spcBef>
                <a:spcPct val="10000"/>
              </a:spcBef>
              <a:buClr>
                <a:srgbClr val="800080"/>
              </a:buClr>
              <a:buSzPct val="50000"/>
              <a:buFont typeface="Wingdings" pitchFamily="2" charset="2"/>
              <a:buNone/>
            </a:pPr>
            <a:r>
              <a:rPr lang="zh-CN" altLang="en-US" sz="3000" b="1">
                <a:ea typeface="仿宋_GB2312" pitchFamily="49" charset="-122"/>
              </a:rPr>
              <a:t>       </a:t>
            </a:r>
            <a:r>
              <a:rPr lang="zh-CN" altLang="en-US" sz="3000" b="1">
                <a:solidFill>
                  <a:srgbClr val="008000"/>
                </a:solidFill>
                <a:ea typeface="仿宋_GB2312" pitchFamily="49" charset="-122"/>
              </a:rPr>
              <a:t>前序   </a:t>
            </a:r>
            <a:r>
              <a:rPr lang="en-US" altLang="zh-CN" sz="3000">
                <a:solidFill>
                  <a:schemeClr val="tx2"/>
                </a:solidFill>
                <a:ea typeface="仿宋_GB2312" pitchFamily="49" charset="-122"/>
              </a:rPr>
              <a:t>VLR</a:t>
            </a:r>
            <a:r>
              <a:rPr lang="en-US" altLang="zh-CN" sz="3000" b="1">
                <a:solidFill>
                  <a:srgbClr val="008000"/>
                </a:solidFill>
                <a:ea typeface="仿宋_GB2312" pitchFamily="49" charset="-122"/>
              </a:rPr>
              <a:t>     </a:t>
            </a:r>
            <a:r>
              <a:rPr lang="zh-CN" altLang="en-US" sz="3000" b="1">
                <a:solidFill>
                  <a:srgbClr val="008000"/>
                </a:solidFill>
                <a:ea typeface="仿宋_GB2312" pitchFamily="49" charset="-122"/>
              </a:rPr>
              <a:t>镜像     </a:t>
            </a:r>
            <a:r>
              <a:rPr lang="en-US" altLang="zh-CN" sz="3000">
                <a:solidFill>
                  <a:schemeClr val="tx2"/>
                </a:solidFill>
                <a:ea typeface="仿宋_GB2312" pitchFamily="49" charset="-122"/>
              </a:rPr>
              <a:t>VRL</a:t>
            </a:r>
          </a:p>
          <a:p>
            <a:pPr>
              <a:lnSpc>
                <a:spcPct val="105000"/>
              </a:lnSpc>
              <a:spcBef>
                <a:spcPct val="10000"/>
              </a:spcBef>
              <a:buClr>
                <a:srgbClr val="800080"/>
              </a:buClr>
              <a:buSzPct val="50000"/>
              <a:buFont typeface="Wingdings" pitchFamily="2" charset="2"/>
              <a:buNone/>
            </a:pPr>
            <a:r>
              <a:rPr lang="en-US" altLang="zh-CN" sz="3000" b="1">
                <a:solidFill>
                  <a:srgbClr val="008000"/>
                </a:solidFill>
                <a:ea typeface="仿宋_GB2312" pitchFamily="49" charset="-122"/>
              </a:rPr>
              <a:t>       </a:t>
            </a:r>
            <a:r>
              <a:rPr lang="zh-CN" altLang="en-US" sz="3000" b="1">
                <a:solidFill>
                  <a:srgbClr val="008000"/>
                </a:solidFill>
                <a:ea typeface="仿宋_GB2312" pitchFamily="49" charset="-122"/>
              </a:rPr>
              <a:t>中序  </a:t>
            </a:r>
            <a:r>
              <a:rPr lang="zh-CN" altLang="en-US" sz="3000">
                <a:solidFill>
                  <a:schemeClr val="tx2"/>
                </a:solidFill>
                <a:ea typeface="仿宋_GB2312" pitchFamily="49" charset="-122"/>
              </a:rPr>
              <a:t> </a:t>
            </a:r>
            <a:r>
              <a:rPr lang="en-US" altLang="zh-CN" sz="3000">
                <a:solidFill>
                  <a:schemeClr val="tx2"/>
                </a:solidFill>
                <a:ea typeface="仿宋_GB2312" pitchFamily="49" charset="-122"/>
              </a:rPr>
              <a:t>LVR</a:t>
            </a:r>
            <a:r>
              <a:rPr lang="en-US" altLang="zh-CN" sz="3000" b="1">
                <a:solidFill>
                  <a:srgbClr val="008000"/>
                </a:solidFill>
                <a:ea typeface="仿宋_GB2312" pitchFamily="49" charset="-122"/>
              </a:rPr>
              <a:t>     </a:t>
            </a:r>
            <a:r>
              <a:rPr lang="zh-CN" altLang="en-US" sz="3000" b="1">
                <a:solidFill>
                  <a:srgbClr val="008000"/>
                </a:solidFill>
                <a:ea typeface="仿宋_GB2312" pitchFamily="49" charset="-122"/>
              </a:rPr>
              <a:t>镜像     </a:t>
            </a:r>
            <a:r>
              <a:rPr lang="en-US" altLang="zh-CN" sz="3000">
                <a:solidFill>
                  <a:schemeClr val="tx2"/>
                </a:solidFill>
                <a:ea typeface="仿宋_GB2312" pitchFamily="49" charset="-122"/>
              </a:rPr>
              <a:t>RVL</a:t>
            </a:r>
          </a:p>
          <a:p>
            <a:pPr>
              <a:lnSpc>
                <a:spcPct val="105000"/>
              </a:lnSpc>
              <a:spcBef>
                <a:spcPct val="10000"/>
              </a:spcBef>
              <a:buClr>
                <a:srgbClr val="800080"/>
              </a:buClr>
              <a:buSzPct val="50000"/>
              <a:buFont typeface="Wingdings" pitchFamily="2" charset="2"/>
              <a:buNone/>
            </a:pPr>
            <a:r>
              <a:rPr lang="en-US" altLang="zh-CN" sz="3000" b="1">
                <a:solidFill>
                  <a:srgbClr val="008000"/>
                </a:solidFill>
                <a:ea typeface="仿宋_GB2312" pitchFamily="49" charset="-122"/>
              </a:rPr>
              <a:t>       </a:t>
            </a:r>
            <a:r>
              <a:rPr lang="zh-CN" altLang="en-US" sz="3000" b="1">
                <a:solidFill>
                  <a:srgbClr val="008000"/>
                </a:solidFill>
                <a:ea typeface="仿宋_GB2312" pitchFamily="49" charset="-122"/>
              </a:rPr>
              <a:t>后序   </a:t>
            </a:r>
            <a:r>
              <a:rPr lang="en-US" altLang="zh-CN" sz="3000">
                <a:solidFill>
                  <a:schemeClr val="tx2"/>
                </a:solidFill>
                <a:ea typeface="仿宋_GB2312" pitchFamily="49" charset="-122"/>
              </a:rPr>
              <a:t>LRV</a:t>
            </a:r>
            <a:r>
              <a:rPr lang="en-US" altLang="zh-CN" sz="3000" b="1">
                <a:solidFill>
                  <a:srgbClr val="008000"/>
                </a:solidFill>
                <a:ea typeface="仿宋_GB2312" pitchFamily="49" charset="-122"/>
              </a:rPr>
              <a:t>     </a:t>
            </a:r>
            <a:r>
              <a:rPr lang="zh-CN" altLang="en-US" sz="3000" b="1">
                <a:solidFill>
                  <a:srgbClr val="008000"/>
                </a:solidFill>
                <a:ea typeface="仿宋_GB2312" pitchFamily="49" charset="-122"/>
              </a:rPr>
              <a:t>镜像     </a:t>
            </a:r>
            <a:r>
              <a:rPr lang="en-US" altLang="zh-CN" sz="3000">
                <a:solidFill>
                  <a:schemeClr val="tx2"/>
                </a:solidFill>
                <a:ea typeface="仿宋_GB2312" pitchFamily="49" charset="-122"/>
              </a:rPr>
              <a:t>RLV</a:t>
            </a:r>
          </a:p>
        </p:txBody>
      </p:sp>
      <p:sp>
        <p:nvSpPr>
          <p:cNvPr id="5" name="灯片编号占位符 4"/>
          <p:cNvSpPr>
            <a:spLocks noGrp="1"/>
          </p:cNvSpPr>
          <p:nvPr>
            <p:ph type="sldNum" sz="quarter" idx="12"/>
          </p:nvPr>
        </p:nvSpPr>
        <p:spPr/>
        <p:txBody>
          <a:bodyPr/>
          <a:lstStyle/>
          <a:p>
            <a:fld id="{8EA67E29-3CB3-47F5-B4DC-F5E2DC95AF73}" type="slidenum">
              <a:rPr lang="en-US" altLang="zh-CN"/>
              <a:pPr/>
              <a:t>39</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B8B9CB07-835E-4670-A17C-FFF2C5FAD4AE}" type="slidenum">
              <a:rPr lang="en-US" altLang="zh-CN" sz="1600" smtClean="0">
                <a:latin typeface="Arial" pitchFamily="34" charset="0"/>
              </a:rPr>
              <a:pPr eaLnBrk="1" hangingPunct="1"/>
              <a:t>4</a:t>
            </a:fld>
            <a:endParaRPr lang="en-US" altLang="zh-CN" sz="1600" smtClean="0">
              <a:latin typeface="Arial" pitchFamily="34" charset="0"/>
            </a:endParaRPr>
          </a:p>
        </p:txBody>
      </p:sp>
      <p:sp>
        <p:nvSpPr>
          <p:cNvPr id="19458" name="Rectangle 2"/>
          <p:cNvSpPr>
            <a:spLocks noGrp="1" noRot="1" noChangeArrowheads="1"/>
          </p:cNvSpPr>
          <p:nvPr>
            <p:ph type="title"/>
          </p:nvPr>
        </p:nvSpPr>
        <p:spPr>
          <a:xfrm>
            <a:off x="457200" y="0"/>
            <a:ext cx="8229600" cy="685800"/>
          </a:xfrm>
        </p:spPr>
        <p:txBody>
          <a:bodyPr>
            <a:normAutofit fontScale="90000"/>
          </a:bodyPr>
          <a:lstStyle/>
          <a:p>
            <a:pPr eaLnBrk="1" hangingPunct="1">
              <a:defRPr/>
            </a:pPr>
            <a:r>
              <a:rPr lang="zh-CN" altLang="en-US" sz="4000" b="1" dirty="0" smtClean="0">
                <a:solidFill>
                  <a:schemeClr val="tx1"/>
                </a:solidFill>
              </a:rPr>
              <a:t>有向树</a:t>
            </a:r>
          </a:p>
        </p:txBody>
      </p:sp>
      <p:sp>
        <p:nvSpPr>
          <p:cNvPr id="19459" name="Rectangle 3"/>
          <p:cNvSpPr>
            <a:spLocks noGrp="1" noChangeArrowheads="1"/>
          </p:cNvSpPr>
          <p:nvPr>
            <p:ph type="body" idx="1"/>
          </p:nvPr>
        </p:nvSpPr>
        <p:spPr>
          <a:xfrm>
            <a:off x="381000" y="609600"/>
            <a:ext cx="8229600" cy="1371600"/>
          </a:xfrm>
        </p:spPr>
        <p:txBody>
          <a:bodyPr/>
          <a:lstStyle/>
          <a:p>
            <a:pPr eaLnBrk="1" hangingPunct="1">
              <a:defRPr/>
            </a:pPr>
            <a:r>
              <a:rPr lang="en-US" altLang="zh-CN" smtClean="0">
                <a:latin typeface="楷体_GB2312" pitchFamily="49" charset="-122"/>
              </a:rPr>
              <a:t>1</a:t>
            </a:r>
            <a:r>
              <a:rPr lang="zh-CN" altLang="en-US" smtClean="0">
                <a:latin typeface="楷体_GB2312" pitchFamily="49" charset="-122"/>
              </a:rPr>
              <a:t>）有确定的根</a:t>
            </a:r>
          </a:p>
          <a:p>
            <a:pPr eaLnBrk="1" hangingPunct="1">
              <a:defRPr/>
            </a:pPr>
            <a:r>
              <a:rPr lang="en-US" altLang="zh-CN" smtClean="0">
                <a:latin typeface="楷体_GB2312" pitchFamily="49" charset="-122"/>
              </a:rPr>
              <a:t>2</a:t>
            </a:r>
            <a:r>
              <a:rPr lang="zh-CN" altLang="en-US" smtClean="0">
                <a:latin typeface="楷体_GB2312" pitchFamily="49" charset="-122"/>
              </a:rPr>
              <a:t>）树根和子树根之间为有向关系</a:t>
            </a:r>
          </a:p>
        </p:txBody>
      </p:sp>
      <p:sp>
        <p:nvSpPr>
          <p:cNvPr id="19462" name="Rectangle 6"/>
          <p:cNvSpPr>
            <a:spLocks noChangeArrowheads="1"/>
          </p:cNvSpPr>
          <p:nvPr/>
        </p:nvSpPr>
        <p:spPr bwMode="auto">
          <a:xfrm>
            <a:off x="685800" y="1752600"/>
            <a:ext cx="63246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3200" b="1" dirty="0">
                <a:effectLst>
                  <a:outerShdw blurRad="38100" dist="38100" dir="2700000" algn="tl">
                    <a:srgbClr val="000000"/>
                  </a:outerShdw>
                </a:effectLst>
                <a:ea typeface="楷体_GB2312" pitchFamily="49" charset="-122"/>
              </a:rPr>
              <a:t>有序树和无序树的区别在于：</a:t>
            </a:r>
          </a:p>
          <a:p>
            <a:pPr>
              <a:defRPr/>
            </a:pPr>
            <a:endParaRPr lang="zh-CN" altLang="en-US" sz="3200" b="1" dirty="0">
              <a:effectLst>
                <a:outerShdw blurRad="38100" dist="38100" dir="2700000" algn="tl">
                  <a:srgbClr val="000000"/>
                </a:outerShdw>
              </a:effectLst>
              <a:ea typeface="楷体_GB2312" pitchFamily="49" charset="-122"/>
            </a:endParaRPr>
          </a:p>
          <a:p>
            <a:pPr>
              <a:defRPr/>
            </a:pPr>
            <a:r>
              <a:rPr lang="zh-CN" altLang="en-US" sz="3200" b="1" dirty="0">
                <a:effectLst>
                  <a:outerShdw blurRad="38100" dist="38100" dir="2700000" algn="tl">
                    <a:srgbClr val="000000"/>
                  </a:outerShdw>
                </a:effectLst>
                <a:ea typeface="楷体_GB2312" pitchFamily="49" charset="-122"/>
              </a:rPr>
              <a:t>      子树之间是否存在次序关系？</a:t>
            </a:r>
          </a:p>
        </p:txBody>
      </p:sp>
      <p:grpSp>
        <p:nvGrpSpPr>
          <p:cNvPr id="19463" name="Group 7"/>
          <p:cNvGrpSpPr>
            <a:grpSpLocks/>
          </p:cNvGrpSpPr>
          <p:nvPr/>
        </p:nvGrpSpPr>
        <p:grpSpPr bwMode="auto">
          <a:xfrm>
            <a:off x="303300" y="3430588"/>
            <a:ext cx="3887699" cy="2452688"/>
            <a:chOff x="3023" y="97"/>
            <a:chExt cx="2593" cy="1545"/>
          </a:xfrm>
        </p:grpSpPr>
        <p:grpSp>
          <p:nvGrpSpPr>
            <p:cNvPr id="28733" name="Group 8"/>
            <p:cNvGrpSpPr>
              <a:grpSpLocks/>
            </p:cNvGrpSpPr>
            <p:nvPr/>
          </p:nvGrpSpPr>
          <p:grpSpPr bwMode="auto">
            <a:xfrm>
              <a:off x="4166" y="97"/>
              <a:ext cx="275" cy="250"/>
              <a:chOff x="4229" y="1348"/>
              <a:chExt cx="362" cy="373"/>
            </a:xfrm>
          </p:grpSpPr>
          <p:sp>
            <p:nvSpPr>
              <p:cNvPr id="28782" name="Oval 9"/>
              <p:cNvSpPr>
                <a:spLocks noChangeArrowheads="1"/>
              </p:cNvSpPr>
              <p:nvPr/>
            </p:nvSpPr>
            <p:spPr bwMode="auto">
              <a:xfrm>
                <a:off x="4229" y="1348"/>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83" name="Rectangle 10"/>
              <p:cNvSpPr>
                <a:spLocks noChangeArrowheads="1"/>
              </p:cNvSpPr>
              <p:nvPr/>
            </p:nvSpPr>
            <p:spPr bwMode="auto">
              <a:xfrm>
                <a:off x="4299" y="1402"/>
                <a:ext cx="292"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A</a:t>
                </a:r>
              </a:p>
            </p:txBody>
          </p:sp>
        </p:grpSp>
        <p:grpSp>
          <p:nvGrpSpPr>
            <p:cNvPr id="28734" name="Group 11"/>
            <p:cNvGrpSpPr>
              <a:grpSpLocks/>
            </p:cNvGrpSpPr>
            <p:nvPr/>
          </p:nvGrpSpPr>
          <p:grpSpPr bwMode="auto">
            <a:xfrm>
              <a:off x="3603" y="482"/>
              <a:ext cx="275" cy="249"/>
              <a:chOff x="3618" y="2067"/>
              <a:chExt cx="360" cy="372"/>
            </a:xfrm>
          </p:grpSpPr>
          <p:sp>
            <p:nvSpPr>
              <p:cNvPr id="28780" name="Oval 12"/>
              <p:cNvSpPr>
                <a:spLocks noChangeArrowheads="1"/>
              </p:cNvSpPr>
              <p:nvPr/>
            </p:nvSpPr>
            <p:spPr bwMode="auto">
              <a:xfrm>
                <a:off x="3618" y="2067"/>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81" name="Rectangle 13"/>
              <p:cNvSpPr>
                <a:spLocks noChangeArrowheads="1"/>
              </p:cNvSpPr>
              <p:nvPr/>
            </p:nvSpPr>
            <p:spPr bwMode="auto">
              <a:xfrm>
                <a:off x="3688" y="2119"/>
                <a:ext cx="282"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B</a:t>
                </a:r>
              </a:p>
            </p:txBody>
          </p:sp>
        </p:grpSp>
        <p:sp>
          <p:nvSpPr>
            <p:cNvPr id="28735" name="Line 14"/>
            <p:cNvSpPr>
              <a:spLocks noChangeShapeType="1"/>
            </p:cNvSpPr>
            <p:nvPr/>
          </p:nvSpPr>
          <p:spPr bwMode="auto">
            <a:xfrm flipH="1">
              <a:off x="3744" y="303"/>
              <a:ext cx="471" cy="1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8736" name="Group 15"/>
            <p:cNvGrpSpPr>
              <a:grpSpLocks/>
            </p:cNvGrpSpPr>
            <p:nvPr/>
          </p:nvGrpSpPr>
          <p:grpSpPr bwMode="auto">
            <a:xfrm>
              <a:off x="4223" y="485"/>
              <a:ext cx="276" cy="249"/>
              <a:chOff x="4809" y="2088"/>
              <a:chExt cx="362" cy="371"/>
            </a:xfrm>
          </p:grpSpPr>
          <p:sp>
            <p:nvSpPr>
              <p:cNvPr id="28778" name="Oval 16"/>
              <p:cNvSpPr>
                <a:spLocks noChangeArrowheads="1"/>
              </p:cNvSpPr>
              <p:nvPr/>
            </p:nvSpPr>
            <p:spPr bwMode="auto">
              <a:xfrm>
                <a:off x="4809" y="2088"/>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79" name="Rectangle 17"/>
              <p:cNvSpPr>
                <a:spLocks noChangeArrowheads="1"/>
              </p:cNvSpPr>
              <p:nvPr/>
            </p:nvSpPr>
            <p:spPr bwMode="auto">
              <a:xfrm>
                <a:off x="4879" y="2140"/>
                <a:ext cx="292"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C</a:t>
                </a:r>
              </a:p>
            </p:txBody>
          </p:sp>
        </p:grpSp>
        <p:grpSp>
          <p:nvGrpSpPr>
            <p:cNvPr id="28737" name="Group 18"/>
            <p:cNvGrpSpPr>
              <a:grpSpLocks/>
            </p:cNvGrpSpPr>
            <p:nvPr/>
          </p:nvGrpSpPr>
          <p:grpSpPr bwMode="auto">
            <a:xfrm>
              <a:off x="4219" y="915"/>
              <a:ext cx="281" cy="248"/>
              <a:chOff x="5130" y="2764"/>
              <a:chExt cx="369" cy="371"/>
            </a:xfrm>
          </p:grpSpPr>
          <p:sp>
            <p:nvSpPr>
              <p:cNvPr id="28776" name="Oval 19"/>
              <p:cNvSpPr>
                <a:spLocks noChangeArrowheads="1"/>
              </p:cNvSpPr>
              <p:nvPr/>
            </p:nvSpPr>
            <p:spPr bwMode="auto">
              <a:xfrm>
                <a:off x="5130" y="2764"/>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77" name="Rectangle 20"/>
              <p:cNvSpPr>
                <a:spLocks noChangeArrowheads="1"/>
              </p:cNvSpPr>
              <p:nvPr/>
            </p:nvSpPr>
            <p:spPr bwMode="auto">
              <a:xfrm>
                <a:off x="5196" y="2815"/>
                <a:ext cx="30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G</a:t>
                </a:r>
              </a:p>
            </p:txBody>
          </p:sp>
        </p:grpSp>
        <p:sp>
          <p:nvSpPr>
            <p:cNvPr id="28738" name="Line 21"/>
            <p:cNvSpPr>
              <a:spLocks noChangeShapeType="1"/>
            </p:cNvSpPr>
            <p:nvPr/>
          </p:nvSpPr>
          <p:spPr bwMode="auto">
            <a:xfrm>
              <a:off x="5184" y="720"/>
              <a:ext cx="28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8739" name="Group 22"/>
            <p:cNvGrpSpPr>
              <a:grpSpLocks/>
            </p:cNvGrpSpPr>
            <p:nvPr/>
          </p:nvGrpSpPr>
          <p:grpSpPr bwMode="auto">
            <a:xfrm>
              <a:off x="3307" y="915"/>
              <a:ext cx="274" cy="247"/>
              <a:chOff x="3951" y="2795"/>
              <a:chExt cx="360" cy="370"/>
            </a:xfrm>
          </p:grpSpPr>
          <p:sp>
            <p:nvSpPr>
              <p:cNvPr id="28774" name="Oval 23"/>
              <p:cNvSpPr>
                <a:spLocks noChangeArrowheads="1"/>
              </p:cNvSpPr>
              <p:nvPr/>
            </p:nvSpPr>
            <p:spPr bwMode="auto">
              <a:xfrm>
                <a:off x="3951" y="2795"/>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75" name="Rectangle 24"/>
              <p:cNvSpPr>
                <a:spLocks noChangeArrowheads="1"/>
              </p:cNvSpPr>
              <p:nvPr/>
            </p:nvSpPr>
            <p:spPr bwMode="auto">
              <a:xfrm>
                <a:off x="4019" y="2844"/>
                <a:ext cx="282"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E</a:t>
                </a:r>
              </a:p>
            </p:txBody>
          </p:sp>
        </p:grpSp>
        <p:grpSp>
          <p:nvGrpSpPr>
            <p:cNvPr id="28740" name="Group 25"/>
            <p:cNvGrpSpPr>
              <a:grpSpLocks/>
            </p:cNvGrpSpPr>
            <p:nvPr/>
          </p:nvGrpSpPr>
          <p:grpSpPr bwMode="auto">
            <a:xfrm>
              <a:off x="4992" y="916"/>
              <a:ext cx="273" cy="249"/>
              <a:chOff x="3662" y="3556"/>
              <a:chExt cx="360" cy="372"/>
            </a:xfrm>
          </p:grpSpPr>
          <p:sp>
            <p:nvSpPr>
              <p:cNvPr id="28772" name="Oval 26"/>
              <p:cNvSpPr>
                <a:spLocks noChangeArrowheads="1"/>
              </p:cNvSpPr>
              <p:nvPr/>
            </p:nvSpPr>
            <p:spPr bwMode="auto">
              <a:xfrm>
                <a:off x="3662" y="3556"/>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73" name="Rectangle 27"/>
              <p:cNvSpPr>
                <a:spLocks noChangeArrowheads="1"/>
              </p:cNvSpPr>
              <p:nvPr/>
            </p:nvSpPr>
            <p:spPr bwMode="auto">
              <a:xfrm>
                <a:off x="3731" y="3608"/>
                <a:ext cx="23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I</a:t>
                </a:r>
              </a:p>
            </p:txBody>
          </p:sp>
        </p:grpSp>
        <p:sp>
          <p:nvSpPr>
            <p:cNvPr id="28741" name="Line 28"/>
            <p:cNvSpPr>
              <a:spLocks noChangeShapeType="1"/>
            </p:cNvSpPr>
            <p:nvPr/>
          </p:nvSpPr>
          <p:spPr bwMode="auto">
            <a:xfrm>
              <a:off x="3504" y="1152"/>
              <a:ext cx="204" cy="2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8742" name="Group 29"/>
            <p:cNvGrpSpPr>
              <a:grpSpLocks/>
            </p:cNvGrpSpPr>
            <p:nvPr/>
          </p:nvGrpSpPr>
          <p:grpSpPr bwMode="auto">
            <a:xfrm>
              <a:off x="4951" y="486"/>
              <a:ext cx="274" cy="249"/>
              <a:chOff x="3328" y="2784"/>
              <a:chExt cx="360" cy="371"/>
            </a:xfrm>
          </p:grpSpPr>
          <p:sp>
            <p:nvSpPr>
              <p:cNvPr id="28770" name="Oval 30"/>
              <p:cNvSpPr>
                <a:spLocks noChangeArrowheads="1"/>
              </p:cNvSpPr>
              <p:nvPr/>
            </p:nvSpPr>
            <p:spPr bwMode="auto">
              <a:xfrm>
                <a:off x="3328" y="2784"/>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71" name="Rectangle 31"/>
              <p:cNvSpPr>
                <a:spLocks noChangeArrowheads="1"/>
              </p:cNvSpPr>
              <p:nvPr/>
            </p:nvSpPr>
            <p:spPr bwMode="auto">
              <a:xfrm>
                <a:off x="3394" y="2836"/>
                <a:ext cx="292"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D</a:t>
                </a:r>
              </a:p>
            </p:txBody>
          </p:sp>
        </p:grpSp>
        <p:grpSp>
          <p:nvGrpSpPr>
            <p:cNvPr id="28743" name="Group 32"/>
            <p:cNvGrpSpPr>
              <a:grpSpLocks/>
            </p:cNvGrpSpPr>
            <p:nvPr/>
          </p:nvGrpSpPr>
          <p:grpSpPr bwMode="auto">
            <a:xfrm>
              <a:off x="4653" y="916"/>
              <a:ext cx="282" cy="249"/>
              <a:chOff x="2975" y="3533"/>
              <a:chExt cx="371" cy="372"/>
            </a:xfrm>
          </p:grpSpPr>
          <p:sp>
            <p:nvSpPr>
              <p:cNvPr id="28768" name="Oval 33"/>
              <p:cNvSpPr>
                <a:spLocks noChangeArrowheads="1"/>
              </p:cNvSpPr>
              <p:nvPr/>
            </p:nvSpPr>
            <p:spPr bwMode="auto">
              <a:xfrm>
                <a:off x="2975" y="353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69" name="Rectangle 34"/>
              <p:cNvSpPr>
                <a:spLocks noChangeArrowheads="1"/>
              </p:cNvSpPr>
              <p:nvPr/>
            </p:nvSpPr>
            <p:spPr bwMode="auto">
              <a:xfrm>
                <a:off x="3043" y="3585"/>
                <a:ext cx="30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H</a:t>
                </a:r>
              </a:p>
            </p:txBody>
          </p:sp>
        </p:grpSp>
        <p:grpSp>
          <p:nvGrpSpPr>
            <p:cNvPr id="28744" name="Group 35"/>
            <p:cNvGrpSpPr>
              <a:grpSpLocks/>
            </p:cNvGrpSpPr>
            <p:nvPr/>
          </p:nvGrpSpPr>
          <p:grpSpPr bwMode="auto">
            <a:xfrm>
              <a:off x="3888" y="915"/>
              <a:ext cx="274" cy="247"/>
              <a:chOff x="4518" y="2763"/>
              <a:chExt cx="360" cy="369"/>
            </a:xfrm>
          </p:grpSpPr>
          <p:sp>
            <p:nvSpPr>
              <p:cNvPr id="28766" name="Oval 36"/>
              <p:cNvSpPr>
                <a:spLocks noChangeArrowheads="1"/>
              </p:cNvSpPr>
              <p:nvPr/>
            </p:nvSpPr>
            <p:spPr bwMode="auto">
              <a:xfrm>
                <a:off x="4518" y="276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67" name="Rectangle 37"/>
              <p:cNvSpPr>
                <a:spLocks noChangeArrowheads="1"/>
              </p:cNvSpPr>
              <p:nvPr/>
            </p:nvSpPr>
            <p:spPr bwMode="auto">
              <a:xfrm>
                <a:off x="4585" y="2812"/>
                <a:ext cx="27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F</a:t>
                </a:r>
              </a:p>
            </p:txBody>
          </p:sp>
        </p:grpSp>
        <p:sp>
          <p:nvSpPr>
            <p:cNvPr id="28745" name="Line 38"/>
            <p:cNvSpPr>
              <a:spLocks noChangeShapeType="1"/>
            </p:cNvSpPr>
            <p:nvPr/>
          </p:nvSpPr>
          <p:spPr bwMode="auto">
            <a:xfrm>
              <a:off x="4368" y="72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46" name="Line 39"/>
            <p:cNvSpPr>
              <a:spLocks noChangeShapeType="1"/>
            </p:cNvSpPr>
            <p:nvPr/>
          </p:nvSpPr>
          <p:spPr bwMode="auto">
            <a:xfrm>
              <a:off x="3840" y="720"/>
              <a:ext cx="192"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47" name="Line 40"/>
            <p:cNvSpPr>
              <a:spLocks noChangeShapeType="1"/>
            </p:cNvSpPr>
            <p:nvPr/>
          </p:nvSpPr>
          <p:spPr bwMode="auto">
            <a:xfrm flipH="1">
              <a:off x="3456" y="672"/>
              <a:ext cx="192" cy="2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48" name="Line 41"/>
            <p:cNvSpPr>
              <a:spLocks noChangeShapeType="1"/>
            </p:cNvSpPr>
            <p:nvPr/>
          </p:nvSpPr>
          <p:spPr bwMode="auto">
            <a:xfrm flipH="1">
              <a:off x="4800" y="720"/>
              <a:ext cx="192"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49" name="Line 42"/>
            <p:cNvSpPr>
              <a:spLocks noChangeShapeType="1"/>
            </p:cNvSpPr>
            <p:nvPr/>
          </p:nvSpPr>
          <p:spPr bwMode="auto">
            <a:xfrm>
              <a:off x="4394" y="310"/>
              <a:ext cx="694" cy="1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50" name="Line 43"/>
            <p:cNvSpPr>
              <a:spLocks noChangeShapeType="1"/>
            </p:cNvSpPr>
            <p:nvPr/>
          </p:nvSpPr>
          <p:spPr bwMode="auto">
            <a:xfrm>
              <a:off x="4330" y="336"/>
              <a:ext cx="38"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8751" name="Group 44"/>
            <p:cNvGrpSpPr>
              <a:grpSpLocks/>
            </p:cNvGrpSpPr>
            <p:nvPr/>
          </p:nvGrpSpPr>
          <p:grpSpPr bwMode="auto">
            <a:xfrm>
              <a:off x="5343" y="916"/>
              <a:ext cx="273" cy="249"/>
              <a:chOff x="3662" y="3556"/>
              <a:chExt cx="360" cy="372"/>
            </a:xfrm>
          </p:grpSpPr>
          <p:sp>
            <p:nvSpPr>
              <p:cNvPr id="28764" name="Oval 45"/>
              <p:cNvSpPr>
                <a:spLocks noChangeArrowheads="1"/>
              </p:cNvSpPr>
              <p:nvPr/>
            </p:nvSpPr>
            <p:spPr bwMode="auto">
              <a:xfrm>
                <a:off x="3662" y="3556"/>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65" name="Rectangle 46"/>
              <p:cNvSpPr>
                <a:spLocks noChangeArrowheads="1"/>
              </p:cNvSpPr>
              <p:nvPr/>
            </p:nvSpPr>
            <p:spPr bwMode="auto">
              <a:xfrm>
                <a:off x="3731" y="3608"/>
                <a:ext cx="25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J</a:t>
                </a:r>
              </a:p>
            </p:txBody>
          </p:sp>
        </p:grpSp>
        <p:sp>
          <p:nvSpPr>
            <p:cNvPr id="28752" name="Line 47"/>
            <p:cNvSpPr>
              <a:spLocks noChangeShapeType="1"/>
            </p:cNvSpPr>
            <p:nvPr/>
          </p:nvSpPr>
          <p:spPr bwMode="auto">
            <a:xfrm>
              <a:off x="5136" y="72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53" name="Line 48"/>
            <p:cNvSpPr>
              <a:spLocks noChangeShapeType="1"/>
            </p:cNvSpPr>
            <p:nvPr/>
          </p:nvSpPr>
          <p:spPr bwMode="auto">
            <a:xfrm flipH="1">
              <a:off x="3168" y="1152"/>
              <a:ext cx="192" cy="2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8754" name="Group 49"/>
            <p:cNvGrpSpPr>
              <a:grpSpLocks/>
            </p:cNvGrpSpPr>
            <p:nvPr/>
          </p:nvGrpSpPr>
          <p:grpSpPr bwMode="auto">
            <a:xfrm>
              <a:off x="4667" y="1395"/>
              <a:ext cx="304" cy="247"/>
              <a:chOff x="4518" y="2763"/>
              <a:chExt cx="400" cy="369"/>
            </a:xfrm>
          </p:grpSpPr>
          <p:sp>
            <p:nvSpPr>
              <p:cNvPr id="28762" name="Oval 50"/>
              <p:cNvSpPr>
                <a:spLocks noChangeArrowheads="1"/>
              </p:cNvSpPr>
              <p:nvPr/>
            </p:nvSpPr>
            <p:spPr bwMode="auto">
              <a:xfrm>
                <a:off x="4518" y="276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63" name="Rectangle 51"/>
              <p:cNvSpPr>
                <a:spLocks noChangeArrowheads="1"/>
              </p:cNvSpPr>
              <p:nvPr/>
            </p:nvSpPr>
            <p:spPr bwMode="auto">
              <a:xfrm>
                <a:off x="4585" y="2812"/>
                <a:ext cx="33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M</a:t>
                </a:r>
              </a:p>
            </p:txBody>
          </p:sp>
        </p:grpSp>
        <p:grpSp>
          <p:nvGrpSpPr>
            <p:cNvPr id="28755" name="Group 52"/>
            <p:cNvGrpSpPr>
              <a:grpSpLocks/>
            </p:cNvGrpSpPr>
            <p:nvPr/>
          </p:nvGrpSpPr>
          <p:grpSpPr bwMode="auto">
            <a:xfrm>
              <a:off x="3648" y="1395"/>
              <a:ext cx="274" cy="247"/>
              <a:chOff x="4518" y="2763"/>
              <a:chExt cx="360" cy="369"/>
            </a:xfrm>
          </p:grpSpPr>
          <p:sp>
            <p:nvSpPr>
              <p:cNvPr id="28760" name="Oval 53"/>
              <p:cNvSpPr>
                <a:spLocks noChangeArrowheads="1"/>
              </p:cNvSpPr>
              <p:nvPr/>
            </p:nvSpPr>
            <p:spPr bwMode="auto">
              <a:xfrm>
                <a:off x="4518" y="276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61" name="Rectangle 54"/>
              <p:cNvSpPr>
                <a:spLocks noChangeArrowheads="1"/>
              </p:cNvSpPr>
              <p:nvPr/>
            </p:nvSpPr>
            <p:spPr bwMode="auto">
              <a:xfrm>
                <a:off x="4582" y="2812"/>
                <a:ext cx="282"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L</a:t>
                </a:r>
              </a:p>
            </p:txBody>
          </p:sp>
        </p:grpSp>
        <p:grpSp>
          <p:nvGrpSpPr>
            <p:cNvPr id="28756" name="Group 55"/>
            <p:cNvGrpSpPr>
              <a:grpSpLocks/>
            </p:cNvGrpSpPr>
            <p:nvPr/>
          </p:nvGrpSpPr>
          <p:grpSpPr bwMode="auto">
            <a:xfrm>
              <a:off x="3023" y="1395"/>
              <a:ext cx="282" cy="247"/>
              <a:chOff x="4518" y="2763"/>
              <a:chExt cx="370" cy="369"/>
            </a:xfrm>
          </p:grpSpPr>
          <p:sp>
            <p:nvSpPr>
              <p:cNvPr id="28758" name="Oval 56"/>
              <p:cNvSpPr>
                <a:spLocks noChangeArrowheads="1"/>
              </p:cNvSpPr>
              <p:nvPr/>
            </p:nvSpPr>
            <p:spPr bwMode="auto">
              <a:xfrm>
                <a:off x="4518" y="276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59" name="Rectangle 57"/>
              <p:cNvSpPr>
                <a:spLocks noChangeArrowheads="1"/>
              </p:cNvSpPr>
              <p:nvPr/>
            </p:nvSpPr>
            <p:spPr bwMode="auto">
              <a:xfrm>
                <a:off x="4585" y="2812"/>
                <a:ext cx="30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K</a:t>
                </a:r>
              </a:p>
            </p:txBody>
          </p:sp>
        </p:grpSp>
        <p:sp>
          <p:nvSpPr>
            <p:cNvPr id="28757" name="Line 58"/>
            <p:cNvSpPr>
              <a:spLocks noChangeShapeType="1"/>
            </p:cNvSpPr>
            <p:nvPr/>
          </p:nvSpPr>
          <p:spPr bwMode="auto">
            <a:xfrm>
              <a:off x="4800" y="1152"/>
              <a:ext cx="0"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grpSp>
        <p:nvGrpSpPr>
          <p:cNvPr id="19571" name="Group 115"/>
          <p:cNvGrpSpPr>
            <a:grpSpLocks/>
          </p:cNvGrpSpPr>
          <p:nvPr/>
        </p:nvGrpSpPr>
        <p:grpSpPr bwMode="auto">
          <a:xfrm>
            <a:off x="5030787" y="3430588"/>
            <a:ext cx="3457575" cy="2452688"/>
            <a:chOff x="3169" y="2161"/>
            <a:chExt cx="2178" cy="1545"/>
          </a:xfrm>
        </p:grpSpPr>
        <p:grpSp>
          <p:nvGrpSpPr>
            <p:cNvPr id="28680" name="Group 60"/>
            <p:cNvGrpSpPr>
              <a:grpSpLocks/>
            </p:cNvGrpSpPr>
            <p:nvPr/>
          </p:nvGrpSpPr>
          <p:grpSpPr bwMode="auto">
            <a:xfrm>
              <a:off x="4011" y="2161"/>
              <a:ext cx="260" cy="250"/>
              <a:chOff x="4229" y="1348"/>
              <a:chExt cx="362" cy="373"/>
            </a:xfrm>
          </p:grpSpPr>
          <p:sp>
            <p:nvSpPr>
              <p:cNvPr id="28731" name="Oval 61"/>
              <p:cNvSpPr>
                <a:spLocks noChangeArrowheads="1"/>
              </p:cNvSpPr>
              <p:nvPr/>
            </p:nvSpPr>
            <p:spPr bwMode="auto">
              <a:xfrm>
                <a:off x="4229" y="1348"/>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32" name="Rectangle 62"/>
              <p:cNvSpPr>
                <a:spLocks noChangeArrowheads="1"/>
              </p:cNvSpPr>
              <p:nvPr/>
            </p:nvSpPr>
            <p:spPr bwMode="auto">
              <a:xfrm>
                <a:off x="4299" y="1402"/>
                <a:ext cx="292"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A</a:t>
                </a:r>
              </a:p>
            </p:txBody>
          </p:sp>
        </p:grpSp>
        <p:grpSp>
          <p:nvGrpSpPr>
            <p:cNvPr id="28681" name="Group 67"/>
            <p:cNvGrpSpPr>
              <a:grpSpLocks/>
            </p:cNvGrpSpPr>
            <p:nvPr/>
          </p:nvGrpSpPr>
          <p:grpSpPr bwMode="auto">
            <a:xfrm>
              <a:off x="4066" y="2549"/>
              <a:ext cx="261" cy="249"/>
              <a:chOff x="4809" y="2088"/>
              <a:chExt cx="362" cy="371"/>
            </a:xfrm>
          </p:grpSpPr>
          <p:sp>
            <p:nvSpPr>
              <p:cNvPr id="28729" name="Oval 68"/>
              <p:cNvSpPr>
                <a:spLocks noChangeArrowheads="1"/>
              </p:cNvSpPr>
              <p:nvPr/>
            </p:nvSpPr>
            <p:spPr bwMode="auto">
              <a:xfrm>
                <a:off x="4809" y="2088"/>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30" name="Rectangle 69"/>
              <p:cNvSpPr>
                <a:spLocks noChangeArrowheads="1"/>
              </p:cNvSpPr>
              <p:nvPr/>
            </p:nvSpPr>
            <p:spPr bwMode="auto">
              <a:xfrm>
                <a:off x="4879" y="2140"/>
                <a:ext cx="292"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C</a:t>
                </a:r>
              </a:p>
            </p:txBody>
          </p:sp>
        </p:grpSp>
        <p:grpSp>
          <p:nvGrpSpPr>
            <p:cNvPr id="28682" name="Group 70"/>
            <p:cNvGrpSpPr>
              <a:grpSpLocks/>
            </p:cNvGrpSpPr>
            <p:nvPr/>
          </p:nvGrpSpPr>
          <p:grpSpPr bwMode="auto">
            <a:xfrm>
              <a:off x="4141" y="2979"/>
              <a:ext cx="266" cy="248"/>
              <a:chOff x="5130" y="2764"/>
              <a:chExt cx="369" cy="371"/>
            </a:xfrm>
          </p:grpSpPr>
          <p:sp>
            <p:nvSpPr>
              <p:cNvPr id="28727" name="Oval 71"/>
              <p:cNvSpPr>
                <a:spLocks noChangeArrowheads="1"/>
              </p:cNvSpPr>
              <p:nvPr/>
            </p:nvSpPr>
            <p:spPr bwMode="auto">
              <a:xfrm>
                <a:off x="5130" y="2764"/>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28" name="Rectangle 72"/>
              <p:cNvSpPr>
                <a:spLocks noChangeArrowheads="1"/>
              </p:cNvSpPr>
              <p:nvPr/>
            </p:nvSpPr>
            <p:spPr bwMode="auto">
              <a:xfrm>
                <a:off x="5196" y="2815"/>
                <a:ext cx="30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G</a:t>
                </a:r>
              </a:p>
            </p:txBody>
          </p:sp>
        </p:grpSp>
        <p:sp>
          <p:nvSpPr>
            <p:cNvPr id="28683" name="Line 90"/>
            <p:cNvSpPr>
              <a:spLocks noChangeShapeType="1"/>
            </p:cNvSpPr>
            <p:nvPr/>
          </p:nvSpPr>
          <p:spPr bwMode="auto">
            <a:xfrm>
              <a:off x="4197" y="2784"/>
              <a:ext cx="27"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684" name="Line 95"/>
            <p:cNvSpPr>
              <a:spLocks noChangeShapeType="1"/>
            </p:cNvSpPr>
            <p:nvPr/>
          </p:nvSpPr>
          <p:spPr bwMode="auto">
            <a:xfrm>
              <a:off x="4161" y="2400"/>
              <a:ext cx="36"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685" name="Line 66"/>
            <p:cNvSpPr>
              <a:spLocks noChangeShapeType="1"/>
            </p:cNvSpPr>
            <p:nvPr/>
          </p:nvSpPr>
          <p:spPr bwMode="auto">
            <a:xfrm flipH="1">
              <a:off x="3608" y="2367"/>
              <a:ext cx="445" cy="1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8686" name="Group 114"/>
            <p:cNvGrpSpPr>
              <a:grpSpLocks/>
            </p:cNvGrpSpPr>
            <p:nvPr/>
          </p:nvGrpSpPr>
          <p:grpSpPr bwMode="auto">
            <a:xfrm>
              <a:off x="4276" y="2546"/>
              <a:ext cx="1071" cy="1160"/>
              <a:chOff x="2932" y="2546"/>
              <a:chExt cx="1071" cy="1160"/>
            </a:xfrm>
          </p:grpSpPr>
          <p:grpSp>
            <p:nvGrpSpPr>
              <p:cNvPr id="28708" name="Group 63"/>
              <p:cNvGrpSpPr>
                <a:grpSpLocks/>
              </p:cNvGrpSpPr>
              <p:nvPr/>
            </p:nvGrpSpPr>
            <p:grpSpPr bwMode="auto">
              <a:xfrm>
                <a:off x="3474" y="2546"/>
                <a:ext cx="260" cy="249"/>
                <a:chOff x="3618" y="2067"/>
                <a:chExt cx="360" cy="372"/>
              </a:xfrm>
            </p:grpSpPr>
            <p:sp>
              <p:nvSpPr>
                <p:cNvPr id="28725" name="Oval 64"/>
                <p:cNvSpPr>
                  <a:spLocks noChangeArrowheads="1"/>
                </p:cNvSpPr>
                <p:nvPr/>
              </p:nvSpPr>
              <p:spPr bwMode="auto">
                <a:xfrm>
                  <a:off x="3618" y="2067"/>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26" name="Rectangle 65"/>
                <p:cNvSpPr>
                  <a:spLocks noChangeArrowheads="1"/>
                </p:cNvSpPr>
                <p:nvPr/>
              </p:nvSpPr>
              <p:spPr bwMode="auto">
                <a:xfrm>
                  <a:off x="3688" y="2119"/>
                  <a:ext cx="28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B</a:t>
                  </a:r>
                </a:p>
              </p:txBody>
            </p:sp>
          </p:grpSp>
          <p:grpSp>
            <p:nvGrpSpPr>
              <p:cNvPr id="28709" name="Group 74"/>
              <p:cNvGrpSpPr>
                <a:grpSpLocks/>
              </p:cNvGrpSpPr>
              <p:nvPr/>
            </p:nvGrpSpPr>
            <p:grpSpPr bwMode="auto">
              <a:xfrm>
                <a:off x="3205" y="2979"/>
                <a:ext cx="260" cy="247"/>
                <a:chOff x="3951" y="2795"/>
                <a:chExt cx="360" cy="370"/>
              </a:xfrm>
            </p:grpSpPr>
            <p:sp>
              <p:nvSpPr>
                <p:cNvPr id="28723" name="Oval 75"/>
                <p:cNvSpPr>
                  <a:spLocks noChangeArrowheads="1"/>
                </p:cNvSpPr>
                <p:nvPr/>
              </p:nvSpPr>
              <p:spPr bwMode="auto">
                <a:xfrm>
                  <a:off x="3951" y="2795"/>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24" name="Rectangle 76"/>
                <p:cNvSpPr>
                  <a:spLocks noChangeArrowheads="1"/>
                </p:cNvSpPr>
                <p:nvPr/>
              </p:nvSpPr>
              <p:spPr bwMode="auto">
                <a:xfrm>
                  <a:off x="4019" y="2844"/>
                  <a:ext cx="282"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E</a:t>
                  </a:r>
                </a:p>
              </p:txBody>
            </p:sp>
          </p:grpSp>
          <p:sp>
            <p:nvSpPr>
              <p:cNvPr id="28710" name="Line 80"/>
              <p:cNvSpPr>
                <a:spLocks noChangeShapeType="1"/>
              </p:cNvSpPr>
              <p:nvPr/>
            </p:nvSpPr>
            <p:spPr bwMode="auto">
              <a:xfrm>
                <a:off x="3381" y="3216"/>
                <a:ext cx="193" cy="2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8711" name="Group 87"/>
              <p:cNvGrpSpPr>
                <a:grpSpLocks/>
              </p:cNvGrpSpPr>
              <p:nvPr/>
            </p:nvGrpSpPr>
            <p:grpSpPr bwMode="auto">
              <a:xfrm>
                <a:off x="3744" y="2979"/>
                <a:ext cx="259" cy="247"/>
                <a:chOff x="4518" y="2763"/>
                <a:chExt cx="360" cy="369"/>
              </a:xfrm>
            </p:grpSpPr>
            <p:sp>
              <p:nvSpPr>
                <p:cNvPr id="28721" name="Oval 88"/>
                <p:cNvSpPr>
                  <a:spLocks noChangeArrowheads="1"/>
                </p:cNvSpPr>
                <p:nvPr/>
              </p:nvSpPr>
              <p:spPr bwMode="auto">
                <a:xfrm>
                  <a:off x="4518" y="276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22" name="Rectangle 89"/>
                <p:cNvSpPr>
                  <a:spLocks noChangeArrowheads="1"/>
                </p:cNvSpPr>
                <p:nvPr/>
              </p:nvSpPr>
              <p:spPr bwMode="auto">
                <a:xfrm>
                  <a:off x="4585" y="2812"/>
                  <a:ext cx="272"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F</a:t>
                  </a:r>
                </a:p>
              </p:txBody>
            </p:sp>
          </p:grpSp>
          <p:sp>
            <p:nvSpPr>
              <p:cNvPr id="28712" name="Line 91"/>
              <p:cNvSpPr>
                <a:spLocks noChangeShapeType="1"/>
              </p:cNvSpPr>
              <p:nvPr/>
            </p:nvSpPr>
            <p:spPr bwMode="auto">
              <a:xfrm>
                <a:off x="3699" y="2784"/>
                <a:ext cx="181"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13" name="Line 92"/>
              <p:cNvSpPr>
                <a:spLocks noChangeShapeType="1"/>
              </p:cNvSpPr>
              <p:nvPr/>
            </p:nvSpPr>
            <p:spPr bwMode="auto">
              <a:xfrm flipH="1">
                <a:off x="3336" y="2736"/>
                <a:ext cx="181" cy="2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14" name="Line 100"/>
              <p:cNvSpPr>
                <a:spLocks noChangeShapeType="1"/>
              </p:cNvSpPr>
              <p:nvPr/>
            </p:nvSpPr>
            <p:spPr bwMode="auto">
              <a:xfrm flipH="1">
                <a:off x="3064" y="3216"/>
                <a:ext cx="181" cy="2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8715" name="Group 104"/>
              <p:cNvGrpSpPr>
                <a:grpSpLocks/>
              </p:cNvGrpSpPr>
              <p:nvPr/>
            </p:nvGrpSpPr>
            <p:grpSpPr bwMode="auto">
              <a:xfrm>
                <a:off x="3517" y="3459"/>
                <a:ext cx="259" cy="247"/>
                <a:chOff x="4518" y="2763"/>
                <a:chExt cx="360" cy="369"/>
              </a:xfrm>
            </p:grpSpPr>
            <p:sp>
              <p:nvSpPr>
                <p:cNvPr id="28719" name="Oval 105"/>
                <p:cNvSpPr>
                  <a:spLocks noChangeArrowheads="1"/>
                </p:cNvSpPr>
                <p:nvPr/>
              </p:nvSpPr>
              <p:spPr bwMode="auto">
                <a:xfrm>
                  <a:off x="4518" y="276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20" name="Rectangle 106"/>
                <p:cNvSpPr>
                  <a:spLocks noChangeArrowheads="1"/>
                </p:cNvSpPr>
                <p:nvPr/>
              </p:nvSpPr>
              <p:spPr bwMode="auto">
                <a:xfrm>
                  <a:off x="4582" y="2812"/>
                  <a:ext cx="282"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L</a:t>
                  </a:r>
                </a:p>
              </p:txBody>
            </p:sp>
          </p:grpSp>
          <p:grpSp>
            <p:nvGrpSpPr>
              <p:cNvPr id="28716" name="Group 107"/>
              <p:cNvGrpSpPr>
                <a:grpSpLocks/>
              </p:cNvGrpSpPr>
              <p:nvPr/>
            </p:nvGrpSpPr>
            <p:grpSpPr bwMode="auto">
              <a:xfrm>
                <a:off x="2932" y="3459"/>
                <a:ext cx="267" cy="247"/>
                <a:chOff x="4518" y="2763"/>
                <a:chExt cx="370" cy="369"/>
              </a:xfrm>
            </p:grpSpPr>
            <p:sp>
              <p:nvSpPr>
                <p:cNvPr id="28717" name="Oval 108"/>
                <p:cNvSpPr>
                  <a:spLocks noChangeArrowheads="1"/>
                </p:cNvSpPr>
                <p:nvPr/>
              </p:nvSpPr>
              <p:spPr bwMode="auto">
                <a:xfrm>
                  <a:off x="4518" y="276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18" name="Rectangle 109"/>
                <p:cNvSpPr>
                  <a:spLocks noChangeArrowheads="1"/>
                </p:cNvSpPr>
                <p:nvPr/>
              </p:nvSpPr>
              <p:spPr bwMode="auto">
                <a:xfrm>
                  <a:off x="4585" y="2812"/>
                  <a:ext cx="30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K</a:t>
                  </a:r>
                </a:p>
              </p:txBody>
            </p:sp>
          </p:grpSp>
        </p:grpSp>
        <p:sp>
          <p:nvSpPr>
            <p:cNvPr id="28687" name="Line 94"/>
            <p:cNvSpPr>
              <a:spLocks noChangeShapeType="1"/>
            </p:cNvSpPr>
            <p:nvPr/>
          </p:nvSpPr>
          <p:spPr bwMode="auto">
            <a:xfrm>
              <a:off x="4222" y="2374"/>
              <a:ext cx="655" cy="1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8688" name="Group 113"/>
            <p:cNvGrpSpPr>
              <a:grpSpLocks/>
            </p:cNvGrpSpPr>
            <p:nvPr/>
          </p:nvGrpSpPr>
          <p:grpSpPr bwMode="auto">
            <a:xfrm>
              <a:off x="3169" y="2547"/>
              <a:ext cx="906" cy="1156"/>
              <a:chOff x="4470" y="2550"/>
              <a:chExt cx="906" cy="1156"/>
            </a:xfrm>
          </p:grpSpPr>
          <p:sp>
            <p:nvSpPr>
              <p:cNvPr id="28689" name="Line 73"/>
              <p:cNvSpPr>
                <a:spLocks noChangeShapeType="1"/>
              </p:cNvSpPr>
              <p:nvPr/>
            </p:nvSpPr>
            <p:spPr bwMode="auto">
              <a:xfrm>
                <a:off x="4968" y="2784"/>
                <a:ext cx="272"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8690" name="Group 77"/>
              <p:cNvGrpSpPr>
                <a:grpSpLocks/>
              </p:cNvGrpSpPr>
              <p:nvPr/>
            </p:nvGrpSpPr>
            <p:grpSpPr bwMode="auto">
              <a:xfrm>
                <a:off x="4787" y="2980"/>
                <a:ext cx="258" cy="249"/>
                <a:chOff x="3662" y="3556"/>
                <a:chExt cx="360" cy="372"/>
              </a:xfrm>
            </p:grpSpPr>
            <p:sp>
              <p:nvSpPr>
                <p:cNvPr id="28706" name="Oval 78"/>
                <p:cNvSpPr>
                  <a:spLocks noChangeArrowheads="1"/>
                </p:cNvSpPr>
                <p:nvPr/>
              </p:nvSpPr>
              <p:spPr bwMode="auto">
                <a:xfrm>
                  <a:off x="3662" y="3556"/>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07" name="Rectangle 79"/>
                <p:cNvSpPr>
                  <a:spLocks noChangeArrowheads="1"/>
                </p:cNvSpPr>
                <p:nvPr/>
              </p:nvSpPr>
              <p:spPr bwMode="auto">
                <a:xfrm>
                  <a:off x="3731" y="3608"/>
                  <a:ext cx="23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I</a:t>
                  </a:r>
                </a:p>
              </p:txBody>
            </p:sp>
          </p:grpSp>
          <p:grpSp>
            <p:nvGrpSpPr>
              <p:cNvPr id="28691" name="Group 81"/>
              <p:cNvGrpSpPr>
                <a:grpSpLocks/>
              </p:cNvGrpSpPr>
              <p:nvPr/>
            </p:nvGrpSpPr>
            <p:grpSpPr bwMode="auto">
              <a:xfrm>
                <a:off x="4743" y="2550"/>
                <a:ext cx="258" cy="249"/>
                <a:chOff x="3328" y="2784"/>
                <a:chExt cx="360" cy="371"/>
              </a:xfrm>
            </p:grpSpPr>
            <p:sp>
              <p:nvSpPr>
                <p:cNvPr id="28704" name="Oval 82"/>
                <p:cNvSpPr>
                  <a:spLocks noChangeArrowheads="1"/>
                </p:cNvSpPr>
                <p:nvPr/>
              </p:nvSpPr>
              <p:spPr bwMode="auto">
                <a:xfrm>
                  <a:off x="3328" y="2784"/>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05" name="Rectangle 83"/>
                <p:cNvSpPr>
                  <a:spLocks noChangeArrowheads="1"/>
                </p:cNvSpPr>
                <p:nvPr/>
              </p:nvSpPr>
              <p:spPr bwMode="auto">
                <a:xfrm>
                  <a:off x="3394" y="2836"/>
                  <a:ext cx="293"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D</a:t>
                  </a:r>
                </a:p>
              </p:txBody>
            </p:sp>
          </p:grpSp>
          <p:grpSp>
            <p:nvGrpSpPr>
              <p:cNvPr id="28692" name="Group 84"/>
              <p:cNvGrpSpPr>
                <a:grpSpLocks/>
              </p:cNvGrpSpPr>
              <p:nvPr/>
            </p:nvGrpSpPr>
            <p:grpSpPr bwMode="auto">
              <a:xfrm>
                <a:off x="4470" y="2980"/>
                <a:ext cx="267" cy="249"/>
                <a:chOff x="2975" y="3533"/>
                <a:chExt cx="371" cy="372"/>
              </a:xfrm>
            </p:grpSpPr>
            <p:sp>
              <p:nvSpPr>
                <p:cNvPr id="28702" name="Oval 85"/>
                <p:cNvSpPr>
                  <a:spLocks noChangeArrowheads="1"/>
                </p:cNvSpPr>
                <p:nvPr/>
              </p:nvSpPr>
              <p:spPr bwMode="auto">
                <a:xfrm>
                  <a:off x="2975" y="353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03" name="Rectangle 86"/>
                <p:cNvSpPr>
                  <a:spLocks noChangeArrowheads="1"/>
                </p:cNvSpPr>
                <p:nvPr/>
              </p:nvSpPr>
              <p:spPr bwMode="auto">
                <a:xfrm>
                  <a:off x="3043" y="3585"/>
                  <a:ext cx="30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H</a:t>
                  </a:r>
                </a:p>
              </p:txBody>
            </p:sp>
          </p:grpSp>
          <p:sp>
            <p:nvSpPr>
              <p:cNvPr id="28693" name="Line 93"/>
              <p:cNvSpPr>
                <a:spLocks noChangeShapeType="1"/>
              </p:cNvSpPr>
              <p:nvPr/>
            </p:nvSpPr>
            <p:spPr bwMode="auto">
              <a:xfrm flipH="1">
                <a:off x="4605" y="2784"/>
                <a:ext cx="182"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8694" name="Group 96"/>
              <p:cNvGrpSpPr>
                <a:grpSpLocks/>
              </p:cNvGrpSpPr>
              <p:nvPr/>
            </p:nvGrpSpPr>
            <p:grpSpPr bwMode="auto">
              <a:xfrm>
                <a:off x="5118" y="2980"/>
                <a:ext cx="258" cy="249"/>
                <a:chOff x="3662" y="3556"/>
                <a:chExt cx="360" cy="372"/>
              </a:xfrm>
            </p:grpSpPr>
            <p:sp>
              <p:nvSpPr>
                <p:cNvPr id="28700" name="Oval 97"/>
                <p:cNvSpPr>
                  <a:spLocks noChangeArrowheads="1"/>
                </p:cNvSpPr>
                <p:nvPr/>
              </p:nvSpPr>
              <p:spPr bwMode="auto">
                <a:xfrm>
                  <a:off x="3662" y="3556"/>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01" name="Rectangle 98"/>
                <p:cNvSpPr>
                  <a:spLocks noChangeArrowheads="1"/>
                </p:cNvSpPr>
                <p:nvPr/>
              </p:nvSpPr>
              <p:spPr bwMode="auto">
                <a:xfrm>
                  <a:off x="3731" y="3608"/>
                  <a:ext cx="25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J</a:t>
                  </a:r>
                </a:p>
              </p:txBody>
            </p:sp>
          </p:grpSp>
          <p:sp>
            <p:nvSpPr>
              <p:cNvPr id="28695" name="Line 99"/>
              <p:cNvSpPr>
                <a:spLocks noChangeShapeType="1"/>
              </p:cNvSpPr>
              <p:nvPr/>
            </p:nvSpPr>
            <p:spPr bwMode="auto">
              <a:xfrm>
                <a:off x="4923" y="278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8696" name="Group 101"/>
              <p:cNvGrpSpPr>
                <a:grpSpLocks/>
              </p:cNvGrpSpPr>
              <p:nvPr/>
            </p:nvGrpSpPr>
            <p:grpSpPr bwMode="auto">
              <a:xfrm>
                <a:off x="4482" y="3459"/>
                <a:ext cx="287" cy="247"/>
                <a:chOff x="4518" y="2763"/>
                <a:chExt cx="400" cy="369"/>
              </a:xfrm>
            </p:grpSpPr>
            <p:sp>
              <p:nvSpPr>
                <p:cNvPr id="28698" name="Oval 102"/>
                <p:cNvSpPr>
                  <a:spLocks noChangeArrowheads="1"/>
                </p:cNvSpPr>
                <p:nvPr/>
              </p:nvSpPr>
              <p:spPr bwMode="auto">
                <a:xfrm>
                  <a:off x="4518" y="276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699" name="Rectangle 103"/>
                <p:cNvSpPr>
                  <a:spLocks noChangeArrowheads="1"/>
                </p:cNvSpPr>
                <p:nvPr/>
              </p:nvSpPr>
              <p:spPr bwMode="auto">
                <a:xfrm>
                  <a:off x="4585" y="2812"/>
                  <a:ext cx="33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M</a:t>
                  </a:r>
                </a:p>
              </p:txBody>
            </p:sp>
          </p:grpSp>
          <p:sp>
            <p:nvSpPr>
              <p:cNvPr id="28697" name="Line 110"/>
              <p:cNvSpPr>
                <a:spLocks noChangeShapeType="1"/>
              </p:cNvSpPr>
              <p:nvPr/>
            </p:nvSpPr>
            <p:spPr bwMode="auto">
              <a:xfrm>
                <a:off x="4605" y="3216"/>
                <a:ext cx="0"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grpSp>
    </p:spTree>
    <p:extLst>
      <p:ext uri="{BB962C8B-B14F-4D97-AF65-F5344CB8AC3E}">
        <p14:creationId xmlns:p14="http://schemas.microsoft.com/office/powerpoint/2010/main" val="25859144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dissolve">
                                      <p:cBhvr>
                                        <p:cTn id="7" dur="500"/>
                                        <p:tgtEl>
                                          <p:spTgt spid="194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2" presetClass="entr" presetSubtype="0" fill="hold" nodeType="clickEffect">
                                  <p:stCondLst>
                                    <p:cond delay="0"/>
                                  </p:stCondLst>
                                  <p:childTnLst>
                                    <p:set>
                                      <p:cBhvr>
                                        <p:cTn id="11" dur="1" fill="hold">
                                          <p:stCondLst>
                                            <p:cond delay="0"/>
                                          </p:stCondLst>
                                        </p:cTn>
                                        <p:tgtEl>
                                          <p:spTgt spid="19571"/>
                                        </p:tgtEl>
                                        <p:attrNameLst>
                                          <p:attrName>style.visibility</p:attrName>
                                        </p:attrNameLst>
                                      </p:cBhvr>
                                      <p:to>
                                        <p:strVal val="visible"/>
                                      </p:to>
                                    </p:set>
                                    <p:animScale>
                                      <p:cBhvr>
                                        <p:cTn id="12" dur="1000" decel="50000" fill="hold">
                                          <p:stCondLst>
                                            <p:cond delay="0"/>
                                          </p:stCondLst>
                                        </p:cTn>
                                        <p:tgtEl>
                                          <p:spTgt spid="195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9571"/>
                                        </p:tgtEl>
                                        <p:attrNameLst>
                                          <p:attrName>ppt_x</p:attrName>
                                          <p:attrName>ppt_y</p:attrName>
                                        </p:attrNameLst>
                                      </p:cBhvr>
                                    </p:animMotion>
                                    <p:animEffect transition="in" filter="fade">
                                      <p:cBhvr>
                                        <p:cTn id="14" dur="1000"/>
                                        <p:tgtEl>
                                          <p:spTgt spid="19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FD5CB5F4-2B99-4ACC-B9F9-C99CA73F5725}" type="slidenum">
              <a:rPr lang="en-US" altLang="zh-CN" smtClean="0">
                <a:latin typeface="Arial" pitchFamily="34" charset="0"/>
              </a:rPr>
              <a:pPr eaLnBrk="1" hangingPunct="1"/>
              <a:t>40</a:t>
            </a:fld>
            <a:endParaRPr lang="en-US" altLang="zh-CN" smtClean="0">
              <a:latin typeface="Arial" pitchFamily="34" charset="0"/>
            </a:endParaRPr>
          </a:p>
        </p:txBody>
      </p:sp>
      <p:sp>
        <p:nvSpPr>
          <p:cNvPr id="191491" name="Rectangle 3"/>
          <p:cNvSpPr>
            <a:spLocks noGrp="1" noChangeArrowheads="1"/>
          </p:cNvSpPr>
          <p:nvPr>
            <p:ph type="body" idx="1"/>
          </p:nvPr>
        </p:nvSpPr>
        <p:spPr>
          <a:xfrm>
            <a:off x="457200" y="609600"/>
            <a:ext cx="8229600" cy="5516563"/>
          </a:xfrm>
        </p:spPr>
        <p:txBody>
          <a:bodyPr/>
          <a:lstStyle/>
          <a:p>
            <a:pPr eaLnBrk="1" hangingPunct="1">
              <a:defRPr/>
            </a:pPr>
            <a:r>
              <a:rPr kumimoji="1" lang="zh-CN" altLang="en-US" sz="2800" b="1" dirty="0" smtClean="0">
                <a:effectLst/>
              </a:rPr>
              <a:t>二叉树由根、左子树、右子树构成，定义为</a:t>
            </a:r>
            <a:r>
              <a:rPr kumimoji="1" lang="en-US" altLang="zh-CN" sz="2800" b="1" dirty="0" smtClean="0">
                <a:solidFill>
                  <a:srgbClr val="00FF00"/>
                </a:solidFill>
                <a:effectLst/>
              </a:rPr>
              <a:t>D</a:t>
            </a:r>
            <a:r>
              <a:rPr kumimoji="1" lang="zh-CN" altLang="en-US" sz="2800" b="1" dirty="0" smtClean="0">
                <a:solidFill>
                  <a:srgbClr val="00FF00"/>
                </a:solidFill>
                <a:effectLst/>
              </a:rPr>
              <a:t>、 </a:t>
            </a:r>
            <a:r>
              <a:rPr kumimoji="1" lang="en-US" altLang="zh-CN" sz="2800" b="1" dirty="0" smtClean="0">
                <a:solidFill>
                  <a:srgbClr val="00FF00"/>
                </a:solidFill>
                <a:effectLst/>
              </a:rPr>
              <a:t>L</a:t>
            </a:r>
            <a:r>
              <a:rPr kumimoji="1" lang="zh-CN" altLang="en-US" sz="2800" b="1" dirty="0" smtClean="0">
                <a:solidFill>
                  <a:srgbClr val="00FF00"/>
                </a:solidFill>
                <a:effectLst/>
              </a:rPr>
              <a:t>、</a:t>
            </a:r>
            <a:r>
              <a:rPr kumimoji="1" lang="en-US" altLang="zh-CN" sz="2800" b="1" dirty="0" smtClean="0">
                <a:solidFill>
                  <a:srgbClr val="00FF00"/>
                </a:solidFill>
                <a:effectLst/>
              </a:rPr>
              <a:t>R</a:t>
            </a:r>
            <a:endParaRPr kumimoji="1" lang="en-US" altLang="zh-TW" sz="2800" b="1" dirty="0" smtClean="0">
              <a:solidFill>
                <a:srgbClr val="00FF00"/>
              </a:solidFill>
              <a:effectLst/>
            </a:endParaRPr>
          </a:p>
          <a:p>
            <a:pPr eaLnBrk="1" hangingPunct="1">
              <a:defRPr/>
            </a:pPr>
            <a:r>
              <a:rPr kumimoji="1" lang="en-US" altLang="zh-CN" sz="2800" b="1" dirty="0" smtClean="0">
                <a:effectLst/>
              </a:rPr>
              <a:t>D</a:t>
            </a:r>
            <a:r>
              <a:rPr kumimoji="1" lang="zh-CN" altLang="en-US" sz="2800" b="1" dirty="0" smtClean="0">
                <a:effectLst/>
              </a:rPr>
              <a:t>、 </a:t>
            </a:r>
            <a:r>
              <a:rPr kumimoji="1" lang="en-US" altLang="zh-CN" sz="2800" b="1" dirty="0" smtClean="0">
                <a:effectLst/>
              </a:rPr>
              <a:t>L</a:t>
            </a:r>
            <a:r>
              <a:rPr kumimoji="1" lang="zh-CN" altLang="en-US" sz="2800" b="1" dirty="0" smtClean="0">
                <a:effectLst/>
              </a:rPr>
              <a:t>、</a:t>
            </a:r>
            <a:r>
              <a:rPr kumimoji="1" lang="en-US" altLang="zh-CN" sz="2800" b="1" dirty="0" smtClean="0">
                <a:effectLst/>
              </a:rPr>
              <a:t>R</a:t>
            </a:r>
            <a:r>
              <a:rPr kumimoji="1" lang="zh-CN" altLang="en-US" sz="2800" b="1" dirty="0" smtClean="0">
                <a:effectLst/>
              </a:rPr>
              <a:t>的组合定义了六种可能的遍历方案：</a:t>
            </a:r>
            <a:endParaRPr kumimoji="1" lang="en-US" altLang="zh-TW" sz="2800" b="1" dirty="0" smtClean="0">
              <a:effectLst/>
            </a:endParaRPr>
          </a:p>
          <a:p>
            <a:pPr lvl="1" eaLnBrk="1" hangingPunct="1">
              <a:defRPr/>
            </a:pPr>
            <a:r>
              <a:rPr kumimoji="1" lang="en-US" altLang="zh-TW" sz="2600" b="1" dirty="0" smtClean="0">
                <a:effectLst/>
              </a:rPr>
              <a:t> L</a:t>
            </a:r>
            <a:r>
              <a:rPr kumimoji="1" lang="en-US" altLang="zh-CN" sz="2600" b="1" dirty="0" smtClean="0">
                <a:effectLst/>
              </a:rPr>
              <a:t>D</a:t>
            </a:r>
            <a:r>
              <a:rPr kumimoji="1" lang="en-US" altLang="zh-TW" sz="2600" b="1" dirty="0" smtClean="0">
                <a:effectLst/>
              </a:rPr>
              <a:t>R,   LR</a:t>
            </a:r>
            <a:r>
              <a:rPr kumimoji="1" lang="en-US" altLang="zh-CN" sz="2600" b="1" dirty="0" smtClean="0">
                <a:effectLst/>
              </a:rPr>
              <a:t>D</a:t>
            </a:r>
            <a:r>
              <a:rPr kumimoji="1" lang="en-US" altLang="zh-TW" sz="2600" b="1" dirty="0" smtClean="0">
                <a:effectLst/>
              </a:rPr>
              <a:t>,   </a:t>
            </a:r>
            <a:r>
              <a:rPr kumimoji="1" lang="en-US" altLang="zh-CN" sz="2600" b="1" dirty="0" smtClean="0">
                <a:effectLst/>
              </a:rPr>
              <a:t>D</a:t>
            </a:r>
            <a:r>
              <a:rPr kumimoji="1" lang="en-US" altLang="zh-TW" sz="2600" b="1" dirty="0" smtClean="0">
                <a:effectLst/>
              </a:rPr>
              <a:t>LR,   </a:t>
            </a:r>
            <a:r>
              <a:rPr kumimoji="1" lang="en-US" altLang="zh-CN" sz="2600" b="1" dirty="0" smtClean="0">
                <a:effectLst/>
              </a:rPr>
              <a:t>D</a:t>
            </a:r>
            <a:r>
              <a:rPr kumimoji="1" lang="en-US" altLang="zh-TW" sz="2600" b="1" dirty="0" smtClean="0">
                <a:effectLst/>
              </a:rPr>
              <a:t>RL,   R</a:t>
            </a:r>
            <a:r>
              <a:rPr kumimoji="1" lang="en-US" altLang="zh-CN" sz="2600" b="1" dirty="0" smtClean="0">
                <a:effectLst/>
              </a:rPr>
              <a:t>D</a:t>
            </a:r>
            <a:r>
              <a:rPr kumimoji="1" lang="en-US" altLang="zh-TW" sz="2600" b="1" dirty="0" smtClean="0">
                <a:effectLst/>
              </a:rPr>
              <a:t>L,   RL</a:t>
            </a:r>
            <a:r>
              <a:rPr kumimoji="1" lang="en-US" altLang="zh-CN" sz="2600" b="1" dirty="0" smtClean="0">
                <a:effectLst/>
              </a:rPr>
              <a:t>D</a:t>
            </a:r>
            <a:endParaRPr kumimoji="1" lang="en-US" altLang="zh-TW" sz="2600" b="1" dirty="0" smtClean="0">
              <a:effectLst/>
            </a:endParaRPr>
          </a:p>
          <a:p>
            <a:pPr eaLnBrk="1" hangingPunct="1">
              <a:defRPr/>
            </a:pPr>
            <a:r>
              <a:rPr kumimoji="1" lang="zh-CN" altLang="en-US" sz="2800" b="1" dirty="0" smtClean="0">
                <a:solidFill>
                  <a:srgbClr val="0070C0"/>
                </a:solidFill>
                <a:effectLst/>
              </a:rPr>
              <a:t>若限定先左后右，则有三种实现方案：</a:t>
            </a:r>
            <a:endParaRPr kumimoji="1" lang="zh-TW" altLang="en-US" sz="2800" b="1" dirty="0" smtClean="0">
              <a:solidFill>
                <a:srgbClr val="0070C0"/>
              </a:solidFill>
              <a:effectLst/>
            </a:endParaRPr>
          </a:p>
          <a:p>
            <a:pPr lvl="1" eaLnBrk="1" hangingPunct="1">
              <a:defRPr/>
            </a:pPr>
            <a:r>
              <a:rPr kumimoji="1" lang="zh-CN" altLang="en-US" sz="2600" b="1" dirty="0" smtClean="0">
                <a:solidFill>
                  <a:srgbClr val="0070C0"/>
                </a:solidFill>
                <a:effectLst/>
              </a:rPr>
              <a:t>         </a:t>
            </a:r>
            <a:r>
              <a:rPr kumimoji="1" lang="en-US" altLang="zh-CN" sz="2600" b="1" dirty="0" smtClean="0">
                <a:solidFill>
                  <a:srgbClr val="0070C0"/>
                </a:solidFill>
                <a:effectLst/>
              </a:rPr>
              <a:t>D</a:t>
            </a:r>
            <a:r>
              <a:rPr kumimoji="1" lang="en-US" altLang="zh-TW" sz="2600" b="1" dirty="0" smtClean="0">
                <a:solidFill>
                  <a:srgbClr val="0070C0"/>
                </a:solidFill>
                <a:effectLst/>
              </a:rPr>
              <a:t>LR                    L</a:t>
            </a:r>
            <a:r>
              <a:rPr kumimoji="1" lang="en-US" altLang="zh-CN" sz="2600" b="1" dirty="0" smtClean="0">
                <a:solidFill>
                  <a:srgbClr val="0070C0"/>
                </a:solidFill>
                <a:effectLst/>
              </a:rPr>
              <a:t>D</a:t>
            </a:r>
            <a:r>
              <a:rPr kumimoji="1" lang="en-US" altLang="zh-TW" sz="2600" b="1" dirty="0" smtClean="0">
                <a:solidFill>
                  <a:srgbClr val="0070C0"/>
                </a:solidFill>
                <a:effectLst/>
              </a:rPr>
              <a:t>R                     LR</a:t>
            </a:r>
            <a:r>
              <a:rPr kumimoji="1" lang="en-US" altLang="zh-CN" sz="2600" b="1" dirty="0" smtClean="0">
                <a:solidFill>
                  <a:srgbClr val="0070C0"/>
                </a:solidFill>
                <a:effectLst/>
              </a:rPr>
              <a:t>D</a:t>
            </a:r>
            <a:endParaRPr kumimoji="1" lang="en-US" altLang="zh-TW" sz="2600" b="1" dirty="0" smtClean="0">
              <a:solidFill>
                <a:srgbClr val="0070C0"/>
              </a:solidFill>
              <a:effectLst/>
            </a:endParaRPr>
          </a:p>
          <a:p>
            <a:pPr lvl="1" eaLnBrk="1" hangingPunct="1">
              <a:defRPr/>
            </a:pPr>
            <a:r>
              <a:rPr kumimoji="1" lang="zh-CN" altLang="en-US" sz="2600" b="1" dirty="0" smtClean="0">
                <a:solidFill>
                  <a:srgbClr val="FF33CC"/>
                </a:solidFill>
                <a:effectLst/>
              </a:rPr>
              <a:t>先 </a:t>
            </a:r>
            <a:r>
              <a:rPr kumimoji="1" lang="en-US" altLang="zh-CN" sz="2600" b="1" dirty="0" smtClean="0">
                <a:effectLst/>
              </a:rPr>
              <a:t>(</a:t>
            </a:r>
            <a:r>
              <a:rPr kumimoji="1" lang="zh-CN" altLang="en-US" sz="2600" b="1" dirty="0" smtClean="0">
                <a:effectLst/>
              </a:rPr>
              <a:t>根</a:t>
            </a:r>
            <a:r>
              <a:rPr kumimoji="1" lang="en-US" altLang="zh-CN" sz="2600" b="1" dirty="0" smtClean="0">
                <a:effectLst/>
              </a:rPr>
              <a:t>)</a:t>
            </a:r>
            <a:r>
              <a:rPr kumimoji="1" lang="zh-CN" altLang="en-US" sz="2600" b="1" dirty="0" smtClean="0">
                <a:effectLst/>
              </a:rPr>
              <a:t>序遍历       </a:t>
            </a:r>
            <a:r>
              <a:rPr kumimoji="1" lang="zh-CN" altLang="en-US" sz="2600" b="1" dirty="0" smtClean="0">
                <a:solidFill>
                  <a:srgbClr val="FF33CC"/>
                </a:solidFill>
                <a:effectLst/>
              </a:rPr>
              <a:t>中 </a:t>
            </a:r>
            <a:r>
              <a:rPr kumimoji="1" lang="en-US" altLang="zh-CN" sz="2600" b="1" dirty="0" smtClean="0">
                <a:effectLst/>
              </a:rPr>
              <a:t>(</a:t>
            </a:r>
            <a:r>
              <a:rPr kumimoji="1" lang="zh-CN" altLang="en-US" sz="2600" b="1" dirty="0" smtClean="0">
                <a:effectLst/>
              </a:rPr>
              <a:t>根</a:t>
            </a:r>
            <a:r>
              <a:rPr kumimoji="1" lang="en-US" altLang="zh-CN" sz="2600" b="1" dirty="0" smtClean="0">
                <a:effectLst/>
              </a:rPr>
              <a:t>)</a:t>
            </a:r>
            <a:r>
              <a:rPr kumimoji="1" lang="zh-CN" altLang="en-US" sz="2600" b="1" dirty="0" smtClean="0">
                <a:effectLst/>
              </a:rPr>
              <a:t>序遍历        </a:t>
            </a:r>
            <a:r>
              <a:rPr kumimoji="1" lang="zh-CN" altLang="en-US" sz="2600" b="1" dirty="0" smtClean="0">
                <a:solidFill>
                  <a:srgbClr val="FF33CC"/>
                </a:solidFill>
                <a:effectLst/>
              </a:rPr>
              <a:t>后</a:t>
            </a:r>
            <a:r>
              <a:rPr kumimoji="1" lang="en-US" altLang="zh-CN" sz="2600" b="1" dirty="0" smtClean="0">
                <a:effectLst/>
              </a:rPr>
              <a:t>(</a:t>
            </a:r>
            <a:r>
              <a:rPr kumimoji="1" lang="zh-CN" altLang="en-US" sz="2600" b="1" dirty="0" smtClean="0">
                <a:effectLst/>
              </a:rPr>
              <a:t>根</a:t>
            </a:r>
            <a:r>
              <a:rPr kumimoji="1" lang="en-US" altLang="zh-CN" sz="2600" b="1" dirty="0" smtClean="0">
                <a:effectLst/>
              </a:rPr>
              <a:t>)</a:t>
            </a:r>
            <a:r>
              <a:rPr kumimoji="1" lang="zh-CN" altLang="en-US" sz="2600" b="1" dirty="0" smtClean="0">
                <a:effectLst/>
              </a:rPr>
              <a:t>序遍历</a:t>
            </a:r>
            <a:r>
              <a:rPr kumimoji="1" lang="zh-TW" altLang="en-US" sz="2600" b="1" dirty="0" smtClean="0">
                <a:effectLst/>
              </a:rPr>
              <a:t> </a:t>
            </a:r>
          </a:p>
          <a:p>
            <a:pPr lvl="1" eaLnBrk="1" hangingPunct="1">
              <a:defRPr/>
            </a:pPr>
            <a:endParaRPr kumimoji="1" lang="zh-CN" altLang="en-US" sz="2600" b="1" dirty="0" smtClean="0">
              <a:solidFill>
                <a:srgbClr val="0070C0"/>
              </a:solidFill>
              <a:effectLst/>
            </a:endParaRPr>
          </a:p>
          <a:p>
            <a:pPr lvl="1" eaLnBrk="1" hangingPunct="1">
              <a:defRPr/>
            </a:pPr>
            <a:r>
              <a:rPr kumimoji="1" lang="zh-CN" altLang="en-US" sz="2600" b="1" dirty="0" smtClean="0">
                <a:solidFill>
                  <a:srgbClr val="0070C0"/>
                </a:solidFill>
                <a:effectLst/>
              </a:rPr>
              <a:t>注：</a:t>
            </a:r>
            <a:r>
              <a:rPr kumimoji="1" lang="zh-CN" altLang="en-US" sz="2600" b="1" dirty="0" smtClean="0">
                <a:solidFill>
                  <a:srgbClr val="0070C0"/>
                </a:solidFill>
                <a:effectLst/>
                <a:latin typeface="Arial"/>
              </a:rPr>
              <a:t>“</a:t>
            </a:r>
            <a:r>
              <a:rPr kumimoji="1" lang="zh-CN" altLang="en-US" sz="2600" b="1" dirty="0" smtClean="0">
                <a:solidFill>
                  <a:srgbClr val="0070C0"/>
                </a:solidFill>
                <a:effectLst/>
              </a:rPr>
              <a:t>先、中、后</a:t>
            </a:r>
            <a:r>
              <a:rPr kumimoji="1" lang="zh-CN" altLang="en-US" sz="2600" b="1" dirty="0" smtClean="0">
                <a:solidFill>
                  <a:srgbClr val="0070C0"/>
                </a:solidFill>
                <a:effectLst/>
                <a:latin typeface="Arial"/>
              </a:rPr>
              <a:t>”</a:t>
            </a:r>
            <a:r>
              <a:rPr kumimoji="1" lang="zh-CN" altLang="en-US" sz="2600" b="1" dirty="0" smtClean="0">
                <a:solidFill>
                  <a:srgbClr val="0070C0"/>
                </a:solidFill>
                <a:effectLst/>
              </a:rPr>
              <a:t>的意思是指访问的结点</a:t>
            </a:r>
            <a:r>
              <a:rPr kumimoji="1" lang="en-US" altLang="zh-CN" sz="2600" b="1" dirty="0" smtClean="0">
                <a:solidFill>
                  <a:srgbClr val="0070C0"/>
                </a:solidFill>
                <a:effectLst/>
              </a:rPr>
              <a:t>D</a:t>
            </a:r>
            <a:r>
              <a:rPr kumimoji="1" lang="zh-CN" altLang="en-US" sz="2600" b="1" dirty="0" smtClean="0">
                <a:solidFill>
                  <a:srgbClr val="0070C0"/>
                </a:solidFill>
                <a:effectLst/>
              </a:rPr>
              <a:t>是先于子树出现还是后于子树出现。</a:t>
            </a:r>
            <a:endParaRPr lang="zh-CN" altLang="en-US" sz="2600" b="1" dirty="0" smtClean="0">
              <a:solidFill>
                <a:srgbClr val="0070C0"/>
              </a:solidFill>
            </a:endParaRPr>
          </a:p>
        </p:txBody>
      </p:sp>
    </p:spTree>
    <p:extLst>
      <p:ext uri="{BB962C8B-B14F-4D97-AF65-F5344CB8AC3E}">
        <p14:creationId xmlns:p14="http://schemas.microsoft.com/office/powerpoint/2010/main" val="3738617581"/>
      </p:ext>
    </p:extLst>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8256032D-AEE1-45E9-8A1E-257D5DB2A91A}" type="slidenum">
              <a:rPr lang="en-US" altLang="zh-CN" smtClean="0">
                <a:solidFill>
                  <a:srgbClr val="0070C0"/>
                </a:solidFill>
                <a:latin typeface="Arial" pitchFamily="34" charset="0"/>
              </a:rPr>
              <a:pPr eaLnBrk="1" hangingPunct="1"/>
              <a:t>41</a:t>
            </a:fld>
            <a:endParaRPr lang="en-US" altLang="zh-CN" smtClean="0">
              <a:solidFill>
                <a:srgbClr val="0070C0"/>
              </a:solidFill>
              <a:latin typeface="Arial" pitchFamily="34" charset="0"/>
            </a:endParaRPr>
          </a:p>
        </p:txBody>
      </p:sp>
      <p:sp>
        <p:nvSpPr>
          <p:cNvPr id="192514" name="Rectangle 2"/>
          <p:cNvSpPr>
            <a:spLocks noGrp="1" noRot="1" noChangeArrowheads="1"/>
          </p:cNvSpPr>
          <p:nvPr>
            <p:ph type="title"/>
          </p:nvPr>
        </p:nvSpPr>
        <p:spPr>
          <a:xfrm>
            <a:off x="571500" y="381000"/>
            <a:ext cx="1295400" cy="609600"/>
          </a:xfrm>
        </p:spPr>
        <p:txBody>
          <a:bodyPr/>
          <a:lstStyle/>
          <a:p>
            <a:pPr algn="l" eaLnBrk="1" hangingPunct="1">
              <a:defRPr/>
            </a:pPr>
            <a:r>
              <a:rPr lang="zh-CN" altLang="en-US" sz="3200" b="0" dirty="0" smtClean="0">
                <a:solidFill>
                  <a:srgbClr val="0070C0"/>
                </a:solidFill>
              </a:rPr>
              <a:t>例 </a:t>
            </a:r>
            <a:r>
              <a:rPr lang="en-US" altLang="zh-CN" sz="3200" b="0" dirty="0" smtClean="0">
                <a:solidFill>
                  <a:srgbClr val="0070C0"/>
                </a:solidFill>
              </a:rPr>
              <a:t>1</a:t>
            </a:r>
            <a:r>
              <a:rPr lang="zh-CN" altLang="en-US" sz="3200" b="0" dirty="0" smtClean="0">
                <a:solidFill>
                  <a:srgbClr val="0070C0"/>
                </a:solidFill>
              </a:rPr>
              <a:t>：</a:t>
            </a:r>
          </a:p>
        </p:txBody>
      </p:sp>
      <p:sp>
        <p:nvSpPr>
          <p:cNvPr id="53252" name="Text Box 3"/>
          <p:cNvSpPr txBox="1">
            <a:spLocks noChangeArrowheads="1"/>
          </p:cNvSpPr>
          <p:nvPr/>
        </p:nvSpPr>
        <p:spPr bwMode="auto">
          <a:xfrm>
            <a:off x="2590800" y="1066800"/>
            <a:ext cx="35814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spcBef>
                <a:spcPct val="50000"/>
              </a:spcBef>
            </a:pPr>
            <a:r>
              <a:rPr kumimoji="1" lang="zh-CN" altLang="en-US" sz="2800" b="1">
                <a:solidFill>
                  <a:srgbClr val="0070C0"/>
                </a:solidFill>
                <a:latin typeface="Times New Roman" pitchFamily="18" charset="0"/>
              </a:rPr>
              <a:t>先序遍历的结果是：</a:t>
            </a:r>
          </a:p>
          <a:p>
            <a:pPr algn="just" eaLnBrk="1" hangingPunct="1">
              <a:spcBef>
                <a:spcPct val="50000"/>
              </a:spcBef>
            </a:pPr>
            <a:r>
              <a:rPr kumimoji="1" lang="zh-CN" altLang="en-US" sz="2800" b="1">
                <a:solidFill>
                  <a:srgbClr val="0070C0"/>
                </a:solidFill>
                <a:latin typeface="Times New Roman" pitchFamily="18" charset="0"/>
              </a:rPr>
              <a:t>中序遍历的结果是：</a:t>
            </a:r>
          </a:p>
          <a:p>
            <a:pPr algn="just" eaLnBrk="1" hangingPunct="1">
              <a:spcBef>
                <a:spcPct val="50000"/>
              </a:spcBef>
            </a:pPr>
            <a:r>
              <a:rPr kumimoji="1" lang="zh-CN" altLang="en-US" sz="2800" b="1">
                <a:solidFill>
                  <a:srgbClr val="0070C0"/>
                </a:solidFill>
                <a:latin typeface="Times New Roman" pitchFamily="18" charset="0"/>
              </a:rPr>
              <a:t>后序遍历的结果是：</a:t>
            </a:r>
          </a:p>
        </p:txBody>
      </p:sp>
      <p:grpSp>
        <p:nvGrpSpPr>
          <p:cNvPr id="53253" name="Group 4"/>
          <p:cNvGrpSpPr>
            <a:grpSpLocks/>
          </p:cNvGrpSpPr>
          <p:nvPr/>
        </p:nvGrpSpPr>
        <p:grpSpPr bwMode="auto">
          <a:xfrm>
            <a:off x="228600" y="990600"/>
            <a:ext cx="2514600" cy="1801813"/>
            <a:chOff x="144" y="624"/>
            <a:chExt cx="1584" cy="1135"/>
          </a:xfrm>
        </p:grpSpPr>
        <p:sp>
          <p:nvSpPr>
            <p:cNvPr id="53259" name="Rectangle 5"/>
            <p:cNvSpPr>
              <a:spLocks noChangeArrowheads="1"/>
            </p:cNvSpPr>
            <p:nvPr/>
          </p:nvSpPr>
          <p:spPr bwMode="auto">
            <a:xfrm>
              <a:off x="144" y="624"/>
              <a:ext cx="1584" cy="11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dirty="0">
                  <a:solidFill>
                    <a:srgbClr val="0070C0"/>
                  </a:solidFill>
                  <a:latin typeface="Times New Roman" pitchFamily="18" charset="0"/>
                </a:rPr>
                <a:t>          A </a:t>
              </a:r>
            </a:p>
            <a:p>
              <a:pPr>
                <a:spcBef>
                  <a:spcPct val="50000"/>
                </a:spcBef>
              </a:pPr>
              <a:r>
                <a:rPr kumimoji="1" lang="en-US" altLang="zh-CN" sz="2800" dirty="0">
                  <a:solidFill>
                    <a:srgbClr val="0070C0"/>
                  </a:solidFill>
                  <a:latin typeface="Times New Roman" pitchFamily="18" charset="0"/>
                </a:rPr>
                <a:t>    B          C</a:t>
              </a:r>
            </a:p>
            <a:p>
              <a:pPr>
                <a:spcBef>
                  <a:spcPct val="50000"/>
                </a:spcBef>
              </a:pPr>
              <a:r>
                <a:rPr kumimoji="1" lang="en-US" altLang="zh-CN" sz="2800" dirty="0">
                  <a:solidFill>
                    <a:srgbClr val="0070C0"/>
                  </a:solidFill>
                  <a:latin typeface="Times New Roman" pitchFamily="18" charset="0"/>
                </a:rPr>
                <a:t>D      E</a:t>
              </a:r>
            </a:p>
          </p:txBody>
        </p:sp>
        <p:sp>
          <p:nvSpPr>
            <p:cNvPr id="53260" name="Line 6"/>
            <p:cNvSpPr>
              <a:spLocks noChangeShapeType="1"/>
            </p:cNvSpPr>
            <p:nvPr/>
          </p:nvSpPr>
          <p:spPr bwMode="auto">
            <a:xfrm flipH="1">
              <a:off x="576" y="912"/>
              <a:ext cx="192"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sp>
          <p:nvSpPr>
            <p:cNvPr id="53261" name="Line 7"/>
            <p:cNvSpPr>
              <a:spLocks noChangeShapeType="1"/>
            </p:cNvSpPr>
            <p:nvPr/>
          </p:nvSpPr>
          <p:spPr bwMode="auto">
            <a:xfrm>
              <a:off x="912" y="864"/>
              <a:ext cx="24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sp>
          <p:nvSpPr>
            <p:cNvPr id="53262" name="Line 8"/>
            <p:cNvSpPr>
              <a:spLocks noChangeShapeType="1"/>
            </p:cNvSpPr>
            <p:nvPr/>
          </p:nvSpPr>
          <p:spPr bwMode="auto">
            <a:xfrm>
              <a:off x="576" y="1296"/>
              <a:ext cx="14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sp>
          <p:nvSpPr>
            <p:cNvPr id="53263" name="Line 9"/>
            <p:cNvSpPr>
              <a:spLocks noChangeShapeType="1"/>
            </p:cNvSpPr>
            <p:nvPr/>
          </p:nvSpPr>
          <p:spPr bwMode="auto">
            <a:xfrm flipH="1">
              <a:off x="240" y="1296"/>
              <a:ext cx="192"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grpSp>
      <p:sp>
        <p:nvSpPr>
          <p:cNvPr id="192522" name="Rectangle 10"/>
          <p:cNvSpPr>
            <a:spLocks noChangeArrowheads="1"/>
          </p:cNvSpPr>
          <p:nvPr/>
        </p:nvSpPr>
        <p:spPr bwMode="auto">
          <a:xfrm>
            <a:off x="6477000" y="1093788"/>
            <a:ext cx="1981200"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800" b="1">
                <a:solidFill>
                  <a:srgbClr val="0070C0"/>
                </a:solidFill>
                <a:effectLst>
                  <a:outerShdw blurRad="38100" dist="38100" dir="2700000" algn="tl">
                    <a:srgbClr val="000000"/>
                  </a:outerShdw>
                </a:effectLst>
                <a:latin typeface="Times New Roman" pitchFamily="18" charset="0"/>
              </a:rPr>
              <a:t>A B D E C</a:t>
            </a:r>
          </a:p>
          <a:p>
            <a:pPr>
              <a:spcBef>
                <a:spcPct val="50000"/>
              </a:spcBef>
              <a:defRPr/>
            </a:pPr>
            <a:r>
              <a:rPr kumimoji="1" lang="en-US" altLang="zh-CN" sz="2800" b="1">
                <a:solidFill>
                  <a:srgbClr val="0070C0"/>
                </a:solidFill>
                <a:effectLst>
                  <a:outerShdw blurRad="38100" dist="38100" dir="2700000" algn="tl">
                    <a:srgbClr val="000000"/>
                  </a:outerShdw>
                </a:effectLst>
                <a:latin typeface="Times New Roman" pitchFamily="18" charset="0"/>
              </a:rPr>
              <a:t>D B E A C</a:t>
            </a:r>
          </a:p>
          <a:p>
            <a:pPr>
              <a:spcBef>
                <a:spcPct val="50000"/>
              </a:spcBef>
              <a:defRPr/>
            </a:pPr>
            <a:r>
              <a:rPr kumimoji="1" lang="en-US" altLang="zh-CN" sz="2800" b="1">
                <a:solidFill>
                  <a:srgbClr val="0070C0"/>
                </a:solidFill>
                <a:effectLst>
                  <a:outerShdw blurRad="38100" dist="38100" dir="2700000" algn="tl">
                    <a:srgbClr val="000000"/>
                  </a:outerShdw>
                </a:effectLst>
                <a:latin typeface="Times New Roman" pitchFamily="18" charset="0"/>
              </a:rPr>
              <a:t>D E B C A</a:t>
            </a:r>
          </a:p>
        </p:txBody>
      </p:sp>
      <p:sp>
        <p:nvSpPr>
          <p:cNvPr id="53255" name="Rectangle 11"/>
          <p:cNvSpPr>
            <a:spLocks noChangeArrowheads="1"/>
          </p:cNvSpPr>
          <p:nvPr/>
        </p:nvSpPr>
        <p:spPr bwMode="auto">
          <a:xfrm>
            <a:off x="1143000" y="3505200"/>
            <a:ext cx="60960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0070C0"/>
                </a:solidFill>
                <a:latin typeface="Times New Roman" pitchFamily="18" charset="0"/>
              </a:rPr>
              <a:t>口诀：</a:t>
            </a:r>
          </a:p>
          <a:p>
            <a:pPr>
              <a:spcBef>
                <a:spcPct val="50000"/>
              </a:spcBef>
            </a:pPr>
            <a:r>
              <a:rPr kumimoji="1" lang="en-US" altLang="zh-CN" sz="2800" b="1">
                <a:solidFill>
                  <a:srgbClr val="0070C0"/>
                </a:solidFill>
                <a:latin typeface="Times New Roman" pitchFamily="18" charset="0"/>
              </a:rPr>
              <a:t>DLR—</a:t>
            </a:r>
            <a:r>
              <a:rPr kumimoji="1" lang="zh-CN" altLang="en-US" sz="2800" b="1">
                <a:solidFill>
                  <a:srgbClr val="0070C0"/>
                </a:solidFill>
                <a:latin typeface="Times New Roman" pitchFamily="18" charset="0"/>
              </a:rPr>
              <a:t>先序遍历，即先根再左再右</a:t>
            </a:r>
          </a:p>
          <a:p>
            <a:pPr>
              <a:spcBef>
                <a:spcPct val="50000"/>
              </a:spcBef>
            </a:pPr>
            <a:r>
              <a:rPr kumimoji="1" lang="en-US" altLang="zh-CN" sz="2800" b="1">
                <a:solidFill>
                  <a:srgbClr val="0070C0"/>
                </a:solidFill>
                <a:latin typeface="Times New Roman" pitchFamily="18" charset="0"/>
              </a:rPr>
              <a:t>LDR—</a:t>
            </a:r>
            <a:r>
              <a:rPr kumimoji="1" lang="zh-CN" altLang="en-US" sz="2800" b="1">
                <a:solidFill>
                  <a:srgbClr val="0070C0"/>
                </a:solidFill>
                <a:latin typeface="Times New Roman" pitchFamily="18" charset="0"/>
              </a:rPr>
              <a:t>中序遍历，即先左再根再右</a:t>
            </a:r>
          </a:p>
          <a:p>
            <a:pPr>
              <a:spcBef>
                <a:spcPct val="50000"/>
              </a:spcBef>
            </a:pPr>
            <a:r>
              <a:rPr kumimoji="1" lang="en-US" altLang="zh-CN" sz="2800" b="1">
                <a:solidFill>
                  <a:srgbClr val="0070C0"/>
                </a:solidFill>
                <a:latin typeface="Times New Roman" pitchFamily="18" charset="0"/>
              </a:rPr>
              <a:t>LRD—</a:t>
            </a:r>
            <a:r>
              <a:rPr kumimoji="1" lang="zh-CN" altLang="en-US" sz="2800" b="1">
                <a:solidFill>
                  <a:srgbClr val="0070C0"/>
                </a:solidFill>
                <a:latin typeface="Times New Roman" pitchFamily="18" charset="0"/>
              </a:rPr>
              <a:t>后序遍历，即先左再右再根</a:t>
            </a:r>
          </a:p>
        </p:txBody>
      </p:sp>
      <p:sp>
        <p:nvSpPr>
          <p:cNvPr id="53256" name="AutoShape 12">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0070C0"/>
              </a:solidFill>
            </a:endParaRPr>
          </a:p>
        </p:txBody>
      </p:sp>
      <p:sp>
        <p:nvSpPr>
          <p:cNvPr id="53257" name="Line 13"/>
          <p:cNvSpPr>
            <a:spLocks noChangeShapeType="1"/>
          </p:cNvSpPr>
          <p:nvPr/>
        </p:nvSpPr>
        <p:spPr bwMode="auto">
          <a:xfrm>
            <a:off x="457200" y="6400800"/>
            <a:ext cx="19812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sp>
        <p:nvSpPr>
          <p:cNvPr id="53258" name="Rectangle 14"/>
          <p:cNvSpPr>
            <a:spLocks noChangeArrowheads="1"/>
          </p:cNvSpPr>
          <p:nvPr/>
        </p:nvSpPr>
        <p:spPr bwMode="auto">
          <a:xfrm>
            <a:off x="2438400" y="6096000"/>
            <a:ext cx="3962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4000">
                <a:solidFill>
                  <a:srgbClr val="0070C0"/>
                </a:solidFill>
              </a:rPr>
              <a:t>根在哪里</a:t>
            </a:r>
          </a:p>
        </p:txBody>
      </p:sp>
    </p:spTree>
    <p:extLst>
      <p:ext uri="{BB962C8B-B14F-4D97-AF65-F5344CB8AC3E}">
        <p14:creationId xmlns:p14="http://schemas.microsoft.com/office/powerpoint/2010/main" val="2476744252"/>
      </p:ext>
    </p:extLst>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2"/>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EADCFF4F-9D52-4EEE-A88A-30E426E6A5F6}" type="slidenum">
              <a:rPr lang="en-US" altLang="zh-CN" smtClean="0">
                <a:latin typeface="Arial" pitchFamily="34" charset="0"/>
              </a:rPr>
              <a:pPr eaLnBrk="1" hangingPunct="1"/>
              <a:t>42</a:t>
            </a:fld>
            <a:endParaRPr lang="en-US" altLang="zh-CN" smtClean="0">
              <a:latin typeface="Arial" pitchFamily="34" charset="0"/>
            </a:endParaRPr>
          </a:p>
        </p:txBody>
      </p:sp>
    </p:spTree>
    <p:controls>
      <mc:AlternateContent xmlns:mc="http://schemas.openxmlformats.org/markup-compatibility/2006">
        <mc:Choice xmlns:v="urn:schemas-microsoft-com:vml" Requires="v">
          <p:control spid="436228" name="ShockwaveFlash1" r:id="rId2" imgW="1828800" imgH="1828800"/>
        </mc:Choice>
        <mc:Fallback>
          <p:control name="ShockwaveFlash1" r:id="rId2" imgW="1828800" imgH="1828800">
            <p:pic>
              <p:nvPicPr>
                <p:cNvPr id="2" name="ShockwaveFlash1"/>
                <p:cNvPicPr preferRelativeResize="0">
                  <a:picLocks noChangeArrowheads="1" noChangeShapeType="1"/>
                </p:cNvPicPr>
                <p:nvPr/>
              </p:nvPicPr>
              <p:blipFill>
                <a:blip r:embed="rId4"/>
                <a:srcRect/>
                <a:stretch>
                  <a:fillRect/>
                </a:stretch>
              </p:blipFill>
              <p:spPr bwMode="auto">
                <a:xfrm>
                  <a:off x="0" y="0"/>
                  <a:ext cx="9142413" cy="68564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55987058"/>
      </p:ext>
    </p:extLst>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2"/>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7590B5BA-4D16-43B5-A933-C1DDCEAC8E11}" type="slidenum">
              <a:rPr lang="en-US" altLang="zh-CN" smtClean="0">
                <a:latin typeface="Arial" pitchFamily="34" charset="0"/>
              </a:rPr>
              <a:pPr eaLnBrk="1" hangingPunct="1"/>
              <a:t>43</a:t>
            </a:fld>
            <a:endParaRPr lang="en-US" altLang="zh-CN" smtClean="0">
              <a:latin typeface="Arial" pitchFamily="34" charset="0"/>
            </a:endParaRPr>
          </a:p>
        </p:txBody>
      </p:sp>
    </p:spTree>
    <p:controls>
      <mc:AlternateContent xmlns:mc="http://schemas.openxmlformats.org/markup-compatibility/2006">
        <mc:Choice xmlns:v="urn:schemas-microsoft-com:vml" Requires="v">
          <p:control spid="437252" name="ShockwaveFlash1" r:id="rId2" imgW="1828800" imgH="1828800"/>
        </mc:Choice>
        <mc:Fallback>
          <p:control name="ShockwaveFlash1" r:id="rId2" imgW="1828800" imgH="1828800">
            <p:pic>
              <p:nvPicPr>
                <p:cNvPr id="2" name="ShockwaveFlash1"/>
                <p:cNvPicPr preferRelativeResize="0">
                  <a:picLocks noChangeArrowheads="1" noChangeShapeType="1"/>
                </p:cNvPicPr>
                <p:nvPr/>
              </p:nvPicPr>
              <p:blipFill>
                <a:blip r:embed="rId4"/>
                <a:srcRect/>
                <a:stretch>
                  <a:fillRect/>
                </a:stretch>
              </p:blipFill>
              <p:spPr bwMode="auto">
                <a:xfrm>
                  <a:off x="0" y="0"/>
                  <a:ext cx="9142413" cy="68564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895681734"/>
      </p:ext>
    </p:extLst>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2"/>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E6EF5DE9-1B42-4931-81BF-3E68658A8B76}" type="slidenum">
              <a:rPr lang="en-US" altLang="zh-CN" smtClean="0">
                <a:latin typeface="Arial" pitchFamily="34" charset="0"/>
              </a:rPr>
              <a:pPr eaLnBrk="1" hangingPunct="1"/>
              <a:t>44</a:t>
            </a:fld>
            <a:endParaRPr lang="en-US" altLang="zh-CN" smtClean="0">
              <a:latin typeface="Arial" pitchFamily="34" charset="0"/>
            </a:endParaRPr>
          </a:p>
        </p:txBody>
      </p:sp>
    </p:spTree>
    <p:controls>
      <mc:AlternateContent xmlns:mc="http://schemas.openxmlformats.org/markup-compatibility/2006">
        <mc:Choice xmlns:v="urn:schemas-microsoft-com:vml" Requires="v">
          <p:control spid="438276" name="ShockwaveFlash1" r:id="rId2" imgW="1828800" imgH="1828800"/>
        </mc:Choice>
        <mc:Fallback>
          <p:control name="ShockwaveFlash1" r:id="rId2" imgW="1828800" imgH="1828800">
            <p:pic>
              <p:nvPicPr>
                <p:cNvPr id="2" name="ShockwaveFlash1"/>
                <p:cNvPicPr preferRelativeResize="0">
                  <a:picLocks noChangeArrowheads="1" noChangeShapeType="1"/>
                </p:cNvPicPr>
                <p:nvPr/>
              </p:nvPicPr>
              <p:blipFill>
                <a:blip r:embed="rId4"/>
                <a:srcRect/>
                <a:stretch>
                  <a:fillRect/>
                </a:stretch>
              </p:blipFill>
              <p:spPr bwMode="auto">
                <a:xfrm>
                  <a:off x="0" y="0"/>
                  <a:ext cx="9142413" cy="68564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215169008"/>
      </p:ext>
    </p:extLst>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C27A5A35-4EB9-464C-B8B3-C2643CC2E095}" type="slidenum">
              <a:rPr lang="en-US" altLang="zh-CN" smtClean="0">
                <a:latin typeface="Arial" pitchFamily="34" charset="0"/>
              </a:rPr>
              <a:pPr eaLnBrk="1" hangingPunct="1"/>
              <a:t>45</a:t>
            </a:fld>
            <a:endParaRPr lang="en-US" altLang="zh-CN" smtClean="0">
              <a:latin typeface="Arial" pitchFamily="34" charset="0"/>
            </a:endParaRPr>
          </a:p>
        </p:txBody>
      </p:sp>
      <p:sp>
        <p:nvSpPr>
          <p:cNvPr id="103427" name="Rectangle 3"/>
          <p:cNvSpPr>
            <a:spLocks noGrp="1" noChangeArrowheads="1"/>
          </p:cNvSpPr>
          <p:nvPr>
            <p:ph type="body" idx="1"/>
          </p:nvPr>
        </p:nvSpPr>
        <p:spPr>
          <a:xfrm>
            <a:off x="304800" y="1471613"/>
            <a:ext cx="2819400" cy="533400"/>
          </a:xfrm>
        </p:spPr>
        <p:txBody>
          <a:bodyPr/>
          <a:lstStyle/>
          <a:p>
            <a:pPr eaLnBrk="1" hangingPunct="1">
              <a:buFont typeface="Wingdings" pitchFamily="2" charset="2"/>
              <a:buNone/>
              <a:defRPr/>
            </a:pPr>
            <a:r>
              <a:rPr lang="zh-CN" altLang="en-US" sz="2800" b="1" smtClean="0"/>
              <a:t>先序遍历二叉树</a:t>
            </a:r>
          </a:p>
        </p:txBody>
      </p:sp>
      <p:sp>
        <p:nvSpPr>
          <p:cNvPr id="103429" name="Rectangle 5"/>
          <p:cNvSpPr>
            <a:spLocks noChangeArrowheads="1"/>
          </p:cNvSpPr>
          <p:nvPr/>
        </p:nvSpPr>
        <p:spPr bwMode="auto">
          <a:xfrm>
            <a:off x="3109913" y="2133600"/>
            <a:ext cx="2895600" cy="2879725"/>
          </a:xfrm>
          <a:prstGeom prst="rect">
            <a:avLst/>
          </a:prstGeom>
          <a:noFill/>
          <a:ln w="9525">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SzPct val="70000"/>
              <a:buFont typeface="Wingdings" pitchFamily="2" charset="2"/>
              <a:buChar char="n"/>
              <a:defRPr/>
            </a:pPr>
            <a:r>
              <a:rPr lang="zh-CN" altLang="en-US" sz="2600" b="1">
                <a:latin typeface="楷体_GB2312" pitchFamily="49" charset="-122"/>
                <a:ea typeface="楷体_GB2312" pitchFamily="49" charset="-122"/>
              </a:rPr>
              <a:t>若二叉树为空，则空操作；否则</a:t>
            </a:r>
            <a:br>
              <a:rPr lang="zh-CN" altLang="en-US" sz="2600" b="1">
                <a:latin typeface="楷体_GB2312" pitchFamily="49" charset="-122"/>
                <a:ea typeface="楷体_GB2312" pitchFamily="49" charset="-122"/>
              </a:rPr>
            </a:br>
            <a:r>
              <a:rPr lang="en-US" altLang="zh-CN" sz="2600" b="1">
                <a:latin typeface="楷体_GB2312" pitchFamily="49" charset="-122"/>
                <a:ea typeface="楷体_GB2312" pitchFamily="49" charset="-122"/>
              </a:rPr>
              <a:t>(1) </a:t>
            </a:r>
            <a:r>
              <a:rPr lang="zh-CN" altLang="en-US" sz="2600" b="1">
                <a:latin typeface="楷体_GB2312" pitchFamily="49" charset="-122"/>
                <a:ea typeface="楷体_GB2312" pitchFamily="49" charset="-122"/>
              </a:rPr>
              <a:t>中序遍历	左子树；</a:t>
            </a:r>
            <a:br>
              <a:rPr lang="zh-CN" altLang="en-US" sz="2600" b="1">
                <a:latin typeface="楷体_GB2312" pitchFamily="49" charset="-122"/>
                <a:ea typeface="楷体_GB2312" pitchFamily="49" charset="-122"/>
              </a:rPr>
            </a:br>
            <a:r>
              <a:rPr lang="en-US" altLang="zh-CN" sz="2600" b="1">
                <a:latin typeface="楷体_GB2312" pitchFamily="49" charset="-122"/>
                <a:ea typeface="楷体_GB2312" pitchFamily="49" charset="-122"/>
              </a:rPr>
              <a:t>(2) </a:t>
            </a:r>
            <a:r>
              <a:rPr lang="zh-CN" altLang="en-US" sz="2600" b="1">
                <a:latin typeface="楷体_GB2312" pitchFamily="49" charset="-122"/>
                <a:ea typeface="楷体_GB2312" pitchFamily="49" charset="-122"/>
              </a:rPr>
              <a:t>访问根结点；</a:t>
            </a:r>
            <a:br>
              <a:rPr lang="zh-CN" altLang="en-US" sz="2600" b="1">
                <a:latin typeface="楷体_GB2312" pitchFamily="49" charset="-122"/>
                <a:ea typeface="楷体_GB2312" pitchFamily="49" charset="-122"/>
              </a:rPr>
            </a:br>
            <a:r>
              <a:rPr lang="en-US" altLang="zh-CN" sz="2600" b="1">
                <a:latin typeface="楷体_GB2312" pitchFamily="49" charset="-122"/>
                <a:ea typeface="楷体_GB2312" pitchFamily="49" charset="-122"/>
              </a:rPr>
              <a:t>(3) </a:t>
            </a:r>
            <a:r>
              <a:rPr lang="zh-CN" altLang="en-US" sz="2600" b="1">
                <a:latin typeface="楷体_GB2312" pitchFamily="49" charset="-122"/>
                <a:ea typeface="楷体_GB2312" pitchFamily="49" charset="-122"/>
              </a:rPr>
              <a:t>中序遍历	右子树。</a:t>
            </a:r>
          </a:p>
        </p:txBody>
      </p:sp>
      <p:sp>
        <p:nvSpPr>
          <p:cNvPr id="103430" name="Rectangle 6"/>
          <p:cNvSpPr>
            <a:spLocks noChangeArrowheads="1"/>
          </p:cNvSpPr>
          <p:nvPr/>
        </p:nvSpPr>
        <p:spPr bwMode="auto">
          <a:xfrm>
            <a:off x="6005513" y="2133600"/>
            <a:ext cx="2971800" cy="2879725"/>
          </a:xfrm>
          <a:prstGeom prst="rect">
            <a:avLst/>
          </a:prstGeom>
          <a:noFill/>
          <a:ln w="9525">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600" b="1">
                <a:latin typeface="楷体_GB2312" pitchFamily="49" charset="-122"/>
                <a:ea typeface="楷体_GB2312" pitchFamily="49" charset="-122"/>
              </a:rPr>
              <a:t>若二叉树为空，则空操作；否则</a:t>
            </a:r>
            <a:br>
              <a:rPr lang="zh-CN" altLang="en-US" sz="2600" b="1">
                <a:latin typeface="楷体_GB2312" pitchFamily="49" charset="-122"/>
                <a:ea typeface="楷体_GB2312" pitchFamily="49" charset="-122"/>
              </a:rPr>
            </a:br>
            <a:r>
              <a:rPr lang="en-US" altLang="zh-CN" sz="2600" b="1">
                <a:latin typeface="楷体_GB2312" pitchFamily="49" charset="-122"/>
                <a:ea typeface="楷体_GB2312" pitchFamily="49" charset="-122"/>
              </a:rPr>
              <a:t>(1) </a:t>
            </a:r>
            <a:r>
              <a:rPr lang="zh-CN" altLang="en-US" sz="2600" b="1">
                <a:latin typeface="楷体_GB2312" pitchFamily="49" charset="-122"/>
                <a:ea typeface="楷体_GB2312" pitchFamily="49" charset="-122"/>
              </a:rPr>
              <a:t>后序遍历	左子树；</a:t>
            </a:r>
            <a:br>
              <a:rPr lang="zh-CN" altLang="en-US" sz="2600" b="1">
                <a:latin typeface="楷体_GB2312" pitchFamily="49" charset="-122"/>
                <a:ea typeface="楷体_GB2312" pitchFamily="49" charset="-122"/>
              </a:rPr>
            </a:br>
            <a:r>
              <a:rPr lang="en-US" altLang="zh-CN" sz="2600" b="1">
                <a:latin typeface="楷体_GB2312" pitchFamily="49" charset="-122"/>
                <a:ea typeface="楷体_GB2312" pitchFamily="49" charset="-122"/>
              </a:rPr>
              <a:t>(2) </a:t>
            </a:r>
            <a:r>
              <a:rPr lang="zh-CN" altLang="en-US" sz="2600" b="1">
                <a:latin typeface="楷体_GB2312" pitchFamily="49" charset="-122"/>
                <a:ea typeface="楷体_GB2312" pitchFamily="49" charset="-122"/>
              </a:rPr>
              <a:t>后序遍历	右子树；</a:t>
            </a:r>
            <a:br>
              <a:rPr lang="zh-CN" altLang="en-US" sz="2600" b="1">
                <a:latin typeface="楷体_GB2312" pitchFamily="49" charset="-122"/>
                <a:ea typeface="楷体_GB2312" pitchFamily="49" charset="-122"/>
              </a:rPr>
            </a:br>
            <a:r>
              <a:rPr lang="en-US" altLang="zh-CN" sz="2600" b="1">
                <a:latin typeface="楷体_GB2312" pitchFamily="49" charset="-122"/>
                <a:ea typeface="楷体_GB2312" pitchFamily="49" charset="-122"/>
              </a:rPr>
              <a:t>(3) </a:t>
            </a:r>
            <a:r>
              <a:rPr lang="zh-CN" altLang="en-US" sz="2600" b="1">
                <a:latin typeface="楷体_GB2312" pitchFamily="49" charset="-122"/>
                <a:ea typeface="楷体_GB2312" pitchFamily="49" charset="-122"/>
              </a:rPr>
              <a:t>访问根结点。</a:t>
            </a:r>
          </a:p>
        </p:txBody>
      </p:sp>
      <p:sp>
        <p:nvSpPr>
          <p:cNvPr id="103431" name="Rectangle 7"/>
          <p:cNvSpPr>
            <a:spLocks noChangeArrowheads="1"/>
          </p:cNvSpPr>
          <p:nvPr/>
        </p:nvSpPr>
        <p:spPr bwMode="auto">
          <a:xfrm>
            <a:off x="152400" y="2133600"/>
            <a:ext cx="2946400" cy="2879725"/>
          </a:xfrm>
          <a:prstGeom prst="rect">
            <a:avLst/>
          </a:prstGeom>
          <a:noFill/>
          <a:ln w="9525">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600" b="1">
                <a:latin typeface="楷体_GB2312" pitchFamily="49" charset="-122"/>
                <a:ea typeface="楷体_GB2312" pitchFamily="49" charset="-122"/>
              </a:rPr>
              <a:t>若二叉树为空，则空操作；否则</a:t>
            </a:r>
            <a:br>
              <a:rPr lang="zh-CN" altLang="en-US" sz="2600" b="1">
                <a:latin typeface="楷体_GB2312" pitchFamily="49" charset="-122"/>
                <a:ea typeface="楷体_GB2312" pitchFamily="49" charset="-122"/>
              </a:rPr>
            </a:br>
            <a:r>
              <a:rPr lang="en-US" altLang="zh-CN" sz="2600" b="1">
                <a:latin typeface="楷体_GB2312" pitchFamily="49" charset="-122"/>
                <a:ea typeface="楷体_GB2312" pitchFamily="49" charset="-122"/>
              </a:rPr>
              <a:t>(1) </a:t>
            </a:r>
            <a:r>
              <a:rPr lang="zh-CN" altLang="en-US" sz="2600" b="1">
                <a:latin typeface="楷体_GB2312" pitchFamily="49" charset="-122"/>
                <a:ea typeface="楷体_GB2312" pitchFamily="49" charset="-122"/>
              </a:rPr>
              <a:t>访问根结点；</a:t>
            </a:r>
            <a:br>
              <a:rPr lang="zh-CN" altLang="en-US" sz="2600" b="1">
                <a:latin typeface="楷体_GB2312" pitchFamily="49" charset="-122"/>
                <a:ea typeface="楷体_GB2312" pitchFamily="49" charset="-122"/>
              </a:rPr>
            </a:br>
            <a:r>
              <a:rPr lang="en-US" altLang="zh-CN" sz="2600" b="1">
                <a:latin typeface="楷体_GB2312" pitchFamily="49" charset="-122"/>
                <a:ea typeface="楷体_GB2312" pitchFamily="49" charset="-122"/>
              </a:rPr>
              <a:t>(2) </a:t>
            </a:r>
            <a:r>
              <a:rPr lang="zh-CN" altLang="en-US" sz="2600" b="1">
                <a:latin typeface="楷体_GB2312" pitchFamily="49" charset="-122"/>
                <a:ea typeface="楷体_GB2312" pitchFamily="49" charset="-122"/>
              </a:rPr>
              <a:t>先序遍历		左子树；</a:t>
            </a:r>
            <a:br>
              <a:rPr lang="zh-CN" altLang="en-US" sz="2600" b="1">
                <a:latin typeface="楷体_GB2312" pitchFamily="49" charset="-122"/>
                <a:ea typeface="楷体_GB2312" pitchFamily="49" charset="-122"/>
              </a:rPr>
            </a:br>
            <a:r>
              <a:rPr lang="en-US" altLang="zh-CN" sz="2600" b="1">
                <a:latin typeface="楷体_GB2312" pitchFamily="49" charset="-122"/>
                <a:ea typeface="楷体_GB2312" pitchFamily="49" charset="-122"/>
              </a:rPr>
              <a:t>(3) </a:t>
            </a:r>
            <a:r>
              <a:rPr lang="zh-CN" altLang="en-US" sz="2600" b="1">
                <a:latin typeface="楷体_GB2312" pitchFamily="49" charset="-122"/>
                <a:ea typeface="楷体_GB2312" pitchFamily="49" charset="-122"/>
              </a:rPr>
              <a:t>先序遍历	右子树。</a:t>
            </a:r>
          </a:p>
        </p:txBody>
      </p:sp>
      <p:sp>
        <p:nvSpPr>
          <p:cNvPr id="103432" name="Rectangle 8"/>
          <p:cNvSpPr>
            <a:spLocks noChangeArrowheads="1"/>
          </p:cNvSpPr>
          <p:nvPr/>
        </p:nvSpPr>
        <p:spPr bwMode="auto">
          <a:xfrm>
            <a:off x="3200400" y="1470025"/>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dirty="0">
                <a:solidFill>
                  <a:srgbClr val="0070C0"/>
                </a:solidFill>
              </a:rPr>
              <a:t>中序遍历二叉树</a:t>
            </a:r>
          </a:p>
        </p:txBody>
      </p:sp>
      <p:sp>
        <p:nvSpPr>
          <p:cNvPr id="103433" name="Rectangle 9"/>
          <p:cNvSpPr>
            <a:spLocks noChangeArrowheads="1"/>
          </p:cNvSpPr>
          <p:nvPr/>
        </p:nvSpPr>
        <p:spPr bwMode="auto">
          <a:xfrm>
            <a:off x="6248400" y="1460500"/>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a:t>后序遍历二叉树</a:t>
            </a:r>
          </a:p>
        </p:txBody>
      </p:sp>
    </p:spTree>
    <p:extLst>
      <p:ext uri="{BB962C8B-B14F-4D97-AF65-F5344CB8AC3E}">
        <p14:creationId xmlns:p14="http://schemas.microsoft.com/office/powerpoint/2010/main" val="117038307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 calcmode="lin" valueType="num">
                                      <p:cBhvr additive="base">
                                        <p:cTn id="7" dur="500" fill="hold"/>
                                        <p:tgtEl>
                                          <p:spTgt spid="1034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4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3431"/>
                                        </p:tgtEl>
                                        <p:attrNameLst>
                                          <p:attrName>style.visibility</p:attrName>
                                        </p:attrNameLst>
                                      </p:cBhvr>
                                      <p:to>
                                        <p:strVal val="visible"/>
                                      </p:to>
                                    </p:set>
                                    <p:anim calcmode="lin" valueType="num">
                                      <p:cBhvr additive="base">
                                        <p:cTn id="11" dur="500" fill="hold"/>
                                        <p:tgtEl>
                                          <p:spTgt spid="103431"/>
                                        </p:tgtEl>
                                        <p:attrNameLst>
                                          <p:attrName>ppt_x</p:attrName>
                                        </p:attrNameLst>
                                      </p:cBhvr>
                                      <p:tavLst>
                                        <p:tav tm="0">
                                          <p:val>
                                            <p:strVal val="#ppt_x"/>
                                          </p:val>
                                        </p:tav>
                                        <p:tav tm="100000">
                                          <p:val>
                                            <p:strVal val="#ppt_x"/>
                                          </p:val>
                                        </p:tav>
                                      </p:tavLst>
                                    </p:anim>
                                    <p:anim calcmode="lin" valueType="num">
                                      <p:cBhvr additive="base">
                                        <p:cTn id="12" dur="500" fill="hold"/>
                                        <p:tgtEl>
                                          <p:spTgt spid="10343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52" presetClass="entr" presetSubtype="0" fill="hold" grpId="0" nodeType="clickEffect">
                                  <p:stCondLst>
                                    <p:cond delay="0"/>
                                  </p:stCondLst>
                                  <p:childTnLst>
                                    <p:set>
                                      <p:cBhvr>
                                        <p:cTn id="16" dur="1" fill="hold">
                                          <p:stCondLst>
                                            <p:cond delay="0"/>
                                          </p:stCondLst>
                                        </p:cTn>
                                        <p:tgtEl>
                                          <p:spTgt spid="103432"/>
                                        </p:tgtEl>
                                        <p:attrNameLst>
                                          <p:attrName>style.visibility</p:attrName>
                                        </p:attrNameLst>
                                      </p:cBhvr>
                                      <p:to>
                                        <p:strVal val="visible"/>
                                      </p:to>
                                    </p:set>
                                    <p:animScale>
                                      <p:cBhvr>
                                        <p:cTn id="17" dur="1000" decel="50000" fill="hold">
                                          <p:stCondLst>
                                            <p:cond delay="0"/>
                                          </p:stCondLst>
                                        </p:cTn>
                                        <p:tgtEl>
                                          <p:spTgt spid="1034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03432"/>
                                        </p:tgtEl>
                                        <p:attrNameLst>
                                          <p:attrName>ppt_x</p:attrName>
                                          <p:attrName>ppt_y</p:attrName>
                                        </p:attrNameLst>
                                      </p:cBhvr>
                                    </p:animMotion>
                                    <p:animEffect transition="in" filter="fade">
                                      <p:cBhvr>
                                        <p:cTn id="19" dur="1000"/>
                                        <p:tgtEl>
                                          <p:spTgt spid="103432"/>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103429"/>
                                        </p:tgtEl>
                                        <p:attrNameLst>
                                          <p:attrName>style.visibility</p:attrName>
                                        </p:attrNameLst>
                                      </p:cBhvr>
                                      <p:to>
                                        <p:strVal val="visible"/>
                                      </p:to>
                                    </p:set>
                                    <p:animScale>
                                      <p:cBhvr>
                                        <p:cTn id="22" dur="1000" decel="50000" fill="hold">
                                          <p:stCondLst>
                                            <p:cond delay="0"/>
                                          </p:stCondLst>
                                        </p:cTn>
                                        <p:tgtEl>
                                          <p:spTgt spid="1034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103429"/>
                                        </p:tgtEl>
                                        <p:attrNameLst>
                                          <p:attrName>ppt_x</p:attrName>
                                          <p:attrName>ppt_y</p:attrName>
                                        </p:attrNameLst>
                                      </p:cBhvr>
                                    </p:animMotion>
                                    <p:animEffect transition="in" filter="fade">
                                      <p:cBhvr>
                                        <p:cTn id="24" dur="1000"/>
                                        <p:tgtEl>
                                          <p:spTgt spid="10342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103430"/>
                                        </p:tgtEl>
                                        <p:attrNameLst>
                                          <p:attrName>style.visibility</p:attrName>
                                        </p:attrNameLst>
                                      </p:cBhvr>
                                      <p:to>
                                        <p:strVal val="visible"/>
                                      </p:to>
                                    </p:set>
                                    <p:anim calcmode="lin" valueType="num">
                                      <p:cBhvr>
                                        <p:cTn id="29" dur="1000" fill="hold"/>
                                        <p:tgtEl>
                                          <p:spTgt spid="103430"/>
                                        </p:tgtEl>
                                        <p:attrNameLst>
                                          <p:attrName>ppt_w</p:attrName>
                                        </p:attrNameLst>
                                      </p:cBhvr>
                                      <p:tavLst>
                                        <p:tav tm="0">
                                          <p:val>
                                            <p:fltVal val="0"/>
                                          </p:val>
                                        </p:tav>
                                        <p:tav tm="100000">
                                          <p:val>
                                            <p:strVal val="#ppt_w"/>
                                          </p:val>
                                        </p:tav>
                                      </p:tavLst>
                                    </p:anim>
                                    <p:anim calcmode="lin" valueType="num">
                                      <p:cBhvr>
                                        <p:cTn id="30" dur="1000" fill="hold"/>
                                        <p:tgtEl>
                                          <p:spTgt spid="103430"/>
                                        </p:tgtEl>
                                        <p:attrNameLst>
                                          <p:attrName>ppt_h</p:attrName>
                                        </p:attrNameLst>
                                      </p:cBhvr>
                                      <p:tavLst>
                                        <p:tav tm="0">
                                          <p:val>
                                            <p:fltVal val="0"/>
                                          </p:val>
                                        </p:tav>
                                        <p:tav tm="100000">
                                          <p:val>
                                            <p:strVal val="#ppt_h"/>
                                          </p:val>
                                        </p:tav>
                                      </p:tavLst>
                                    </p:anim>
                                    <p:anim calcmode="lin" valueType="num">
                                      <p:cBhvr>
                                        <p:cTn id="31" dur="1000" fill="hold"/>
                                        <p:tgtEl>
                                          <p:spTgt spid="103430"/>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03430"/>
                                        </p:tgtEl>
                                        <p:attrNameLst>
                                          <p:attrName>ppt_y</p:attrName>
                                        </p:attrNameLst>
                                      </p:cBhvr>
                                      <p:tavLst>
                                        <p:tav tm="0" fmla="#ppt_y+(sin(-2*pi*(1-$))*-#ppt_x+cos(-2*pi*(1-$))*(1-#ppt_y))*(1-$)">
                                          <p:val>
                                            <p:fltVal val="0"/>
                                          </p:val>
                                        </p:tav>
                                        <p:tav tm="100000">
                                          <p:val>
                                            <p:fltVal val="1"/>
                                          </p:val>
                                        </p:tav>
                                      </p:tavLst>
                                    </p:anim>
                                  </p:childTnLst>
                                </p:cTn>
                              </p:par>
                              <p:par>
                                <p:cTn id="33" presetID="15" presetClass="entr" presetSubtype="0" fill="hold" grpId="0" nodeType="withEffect">
                                  <p:stCondLst>
                                    <p:cond delay="0"/>
                                  </p:stCondLst>
                                  <p:childTnLst>
                                    <p:set>
                                      <p:cBhvr>
                                        <p:cTn id="34" dur="1" fill="hold">
                                          <p:stCondLst>
                                            <p:cond delay="0"/>
                                          </p:stCondLst>
                                        </p:cTn>
                                        <p:tgtEl>
                                          <p:spTgt spid="103433"/>
                                        </p:tgtEl>
                                        <p:attrNameLst>
                                          <p:attrName>style.visibility</p:attrName>
                                        </p:attrNameLst>
                                      </p:cBhvr>
                                      <p:to>
                                        <p:strVal val="visible"/>
                                      </p:to>
                                    </p:set>
                                    <p:anim calcmode="lin" valueType="num">
                                      <p:cBhvr>
                                        <p:cTn id="35" dur="1000" fill="hold"/>
                                        <p:tgtEl>
                                          <p:spTgt spid="103433"/>
                                        </p:tgtEl>
                                        <p:attrNameLst>
                                          <p:attrName>ppt_w</p:attrName>
                                        </p:attrNameLst>
                                      </p:cBhvr>
                                      <p:tavLst>
                                        <p:tav tm="0">
                                          <p:val>
                                            <p:fltVal val="0"/>
                                          </p:val>
                                        </p:tav>
                                        <p:tav tm="100000">
                                          <p:val>
                                            <p:strVal val="#ppt_w"/>
                                          </p:val>
                                        </p:tav>
                                      </p:tavLst>
                                    </p:anim>
                                    <p:anim calcmode="lin" valueType="num">
                                      <p:cBhvr>
                                        <p:cTn id="36" dur="1000" fill="hold"/>
                                        <p:tgtEl>
                                          <p:spTgt spid="103433"/>
                                        </p:tgtEl>
                                        <p:attrNameLst>
                                          <p:attrName>ppt_h</p:attrName>
                                        </p:attrNameLst>
                                      </p:cBhvr>
                                      <p:tavLst>
                                        <p:tav tm="0">
                                          <p:val>
                                            <p:fltVal val="0"/>
                                          </p:val>
                                        </p:tav>
                                        <p:tav tm="100000">
                                          <p:val>
                                            <p:strVal val="#ppt_h"/>
                                          </p:val>
                                        </p:tav>
                                      </p:tavLst>
                                    </p:anim>
                                    <p:anim calcmode="lin" valueType="num">
                                      <p:cBhvr>
                                        <p:cTn id="37" dur="1000" fill="hold"/>
                                        <p:tgtEl>
                                          <p:spTgt spid="103433"/>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10343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P spid="103429" grpId="0" animBg="1"/>
      <p:bldP spid="103430" grpId="0" animBg="1"/>
      <p:bldP spid="103431" grpId="0" animBg="1"/>
      <p:bldP spid="103432" grpId="0"/>
      <p:bldP spid="10343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85" name="Rectangle 13"/>
          <p:cNvSpPr>
            <a:spLocks noGrp="1" noChangeArrowheads="1"/>
          </p:cNvSpPr>
          <p:nvPr>
            <p:ph type="title"/>
          </p:nvPr>
        </p:nvSpPr>
        <p:spPr>
          <a:xfrm>
            <a:off x="1052513" y="523875"/>
            <a:ext cx="7156450" cy="960438"/>
          </a:xfrm>
        </p:spPr>
        <p:txBody>
          <a:bodyPr/>
          <a:lstStyle/>
          <a:p>
            <a:pPr algn="ctr"/>
            <a:r>
              <a:rPr lang="zh-CN" altLang="en-US" sz="4000" b="1">
                <a:solidFill>
                  <a:srgbClr val="CC3300"/>
                </a:solidFill>
                <a:latin typeface="华文新魏" pitchFamily="2" charset="-122"/>
                <a:ea typeface="华文新魏" pitchFamily="2" charset="-122"/>
              </a:rPr>
              <a:t>中序遍历 </a:t>
            </a:r>
            <a:r>
              <a:rPr lang="en-US" altLang="zh-CN" sz="4000" b="1">
                <a:solidFill>
                  <a:srgbClr val="CC3300"/>
                </a:solidFill>
                <a:latin typeface="华文新魏" pitchFamily="2" charset="-122"/>
                <a:ea typeface="华文新魏" pitchFamily="2" charset="-122"/>
              </a:rPr>
              <a:t>(Inorder Traversal)</a:t>
            </a:r>
            <a:endParaRPr lang="en-US" altLang="zh-CN" sz="4000">
              <a:latin typeface="华文新魏" pitchFamily="2" charset="-122"/>
              <a:ea typeface="华文新魏" pitchFamily="2" charset="-122"/>
            </a:endParaRPr>
          </a:p>
        </p:txBody>
      </p:sp>
      <p:sp>
        <p:nvSpPr>
          <p:cNvPr id="156684" name="Rectangle 12"/>
          <p:cNvSpPr>
            <a:spLocks noGrp="1" noChangeArrowheads="1"/>
          </p:cNvSpPr>
          <p:nvPr>
            <p:ph idx="1"/>
          </p:nvPr>
        </p:nvSpPr>
        <p:spPr>
          <a:xfrm>
            <a:off x="661988" y="1460500"/>
            <a:ext cx="5638800" cy="5029200"/>
          </a:xfrm>
        </p:spPr>
        <p:txBody>
          <a:bodyPr/>
          <a:lstStyle/>
          <a:p>
            <a:pPr>
              <a:buFont typeface="Wingdings" pitchFamily="2" charset="2"/>
              <a:buNone/>
            </a:pPr>
            <a:r>
              <a:rPr lang="zh-CN" altLang="en-US" sz="3000" b="1">
                <a:solidFill>
                  <a:schemeClr val="tx2"/>
                </a:solidFill>
                <a:ea typeface="仿宋_GB2312" pitchFamily="49" charset="-122"/>
              </a:rPr>
              <a:t>中序遍历二叉树算法的框架是：</a:t>
            </a:r>
            <a:endParaRPr lang="zh-CN" altLang="en-US" sz="3000" b="1">
              <a:ea typeface="仿宋_GB2312" pitchFamily="49" charset="-122"/>
            </a:endParaRPr>
          </a:p>
          <a:p>
            <a:pPr>
              <a:buClr>
                <a:srgbClr val="009900"/>
              </a:buClr>
              <a:buSzPct val="50000"/>
            </a:pPr>
            <a:r>
              <a:rPr lang="zh-CN" altLang="en-US" sz="3000" b="1">
                <a:solidFill>
                  <a:srgbClr val="000099"/>
                </a:solidFill>
                <a:ea typeface="仿宋_GB2312" pitchFamily="49" charset="-122"/>
              </a:rPr>
              <a:t>若二叉树为空，则空操作；</a:t>
            </a:r>
          </a:p>
          <a:p>
            <a:pPr>
              <a:buClr>
                <a:srgbClr val="009900"/>
              </a:buClr>
              <a:buSzPct val="50000"/>
            </a:pPr>
            <a:r>
              <a:rPr lang="zh-CN" altLang="en-US" sz="3000" b="1">
                <a:solidFill>
                  <a:srgbClr val="000099"/>
                </a:solidFill>
                <a:ea typeface="仿宋_GB2312" pitchFamily="49" charset="-122"/>
              </a:rPr>
              <a:t>否则</a:t>
            </a:r>
          </a:p>
          <a:p>
            <a:pPr lvl="1">
              <a:buClr>
                <a:srgbClr val="FF6600"/>
              </a:buClr>
              <a:buSzPct val="50000"/>
              <a:buFont typeface="Wingdings" pitchFamily="2" charset="2"/>
              <a:buChar char="u"/>
            </a:pPr>
            <a:r>
              <a:rPr lang="zh-CN" altLang="en-US" sz="3000" b="1">
                <a:solidFill>
                  <a:srgbClr val="000099"/>
                </a:solidFill>
                <a:ea typeface="仿宋_GB2312" pitchFamily="49" charset="-122"/>
              </a:rPr>
              <a:t>中序遍历左子树 </a:t>
            </a:r>
            <a:r>
              <a:rPr lang="en-US" altLang="zh-CN" sz="3000" b="1">
                <a:solidFill>
                  <a:srgbClr val="000099"/>
                </a:solidFill>
                <a:ea typeface="仿宋_GB2312" pitchFamily="49" charset="-122"/>
              </a:rPr>
              <a:t>(L)</a:t>
            </a:r>
            <a:r>
              <a:rPr lang="zh-CN" altLang="en-US" sz="3000" b="1">
                <a:solidFill>
                  <a:srgbClr val="000099"/>
                </a:solidFill>
                <a:ea typeface="仿宋_GB2312" pitchFamily="49" charset="-122"/>
              </a:rPr>
              <a:t>；</a:t>
            </a:r>
          </a:p>
          <a:p>
            <a:pPr lvl="1">
              <a:buClr>
                <a:srgbClr val="FF6600"/>
              </a:buClr>
              <a:buSzPct val="50000"/>
              <a:buFont typeface="Wingdings" pitchFamily="2" charset="2"/>
              <a:buChar char="u"/>
            </a:pPr>
            <a:r>
              <a:rPr lang="zh-CN" altLang="en-US" sz="3000" b="1">
                <a:solidFill>
                  <a:srgbClr val="000099"/>
                </a:solidFill>
                <a:ea typeface="仿宋_GB2312" pitchFamily="49" charset="-122"/>
              </a:rPr>
              <a:t>访问根结点 </a:t>
            </a:r>
            <a:r>
              <a:rPr lang="en-US" altLang="zh-CN" sz="3000" b="1">
                <a:solidFill>
                  <a:srgbClr val="000099"/>
                </a:solidFill>
                <a:ea typeface="仿宋_GB2312" pitchFamily="49" charset="-122"/>
              </a:rPr>
              <a:t>(V)</a:t>
            </a:r>
            <a:r>
              <a:rPr lang="zh-CN" altLang="en-US" sz="3000" b="1">
                <a:solidFill>
                  <a:srgbClr val="000099"/>
                </a:solidFill>
                <a:ea typeface="仿宋_GB2312" pitchFamily="49" charset="-122"/>
              </a:rPr>
              <a:t>；</a:t>
            </a:r>
          </a:p>
          <a:p>
            <a:pPr lvl="1">
              <a:buClr>
                <a:srgbClr val="FF6600"/>
              </a:buClr>
              <a:buSzPct val="50000"/>
              <a:buFont typeface="Wingdings" pitchFamily="2" charset="2"/>
              <a:buChar char="u"/>
            </a:pPr>
            <a:r>
              <a:rPr lang="zh-CN" altLang="en-US" sz="3000" b="1">
                <a:solidFill>
                  <a:srgbClr val="000099"/>
                </a:solidFill>
                <a:ea typeface="仿宋_GB2312" pitchFamily="49" charset="-122"/>
              </a:rPr>
              <a:t>中序遍历右子树 </a:t>
            </a:r>
            <a:r>
              <a:rPr lang="en-US" altLang="zh-CN" sz="3000" b="1">
                <a:solidFill>
                  <a:srgbClr val="000099"/>
                </a:solidFill>
                <a:ea typeface="仿宋_GB2312" pitchFamily="49" charset="-122"/>
              </a:rPr>
              <a:t>(R)</a:t>
            </a:r>
            <a:r>
              <a:rPr lang="zh-CN" altLang="en-US" sz="3000" b="1">
                <a:solidFill>
                  <a:schemeClr val="accent2"/>
                </a:solidFill>
                <a:ea typeface="仿宋_GB2312" pitchFamily="49" charset="-122"/>
              </a:rPr>
              <a:t>。</a:t>
            </a:r>
          </a:p>
          <a:p>
            <a:pPr lvl="1"/>
            <a:endParaRPr lang="zh-CN" altLang="en-US" sz="800" b="1">
              <a:solidFill>
                <a:schemeClr val="accent2"/>
              </a:solidFill>
              <a:effectLst>
                <a:outerShdw blurRad="38100" dist="38100" dir="2700000" algn="tl">
                  <a:srgbClr val="C0C0C0"/>
                </a:outerShdw>
              </a:effectLst>
              <a:ea typeface="仿宋_GB2312" pitchFamily="49" charset="-122"/>
            </a:endParaRPr>
          </a:p>
          <a:p>
            <a:pPr lvl="1">
              <a:buFont typeface="Wingdings" pitchFamily="2" charset="2"/>
              <a:buNone/>
            </a:pPr>
            <a:r>
              <a:rPr lang="zh-CN" altLang="en-US" sz="3000" b="1">
                <a:solidFill>
                  <a:schemeClr val="tx2"/>
                </a:solidFill>
                <a:latin typeface="Times New Roman" pitchFamily="18" charset="0"/>
                <a:ea typeface="仿宋_GB2312" pitchFamily="49" charset="-122"/>
              </a:rPr>
              <a:t>遍历结果</a:t>
            </a:r>
            <a:endParaRPr lang="zh-CN" altLang="en-US" sz="3000" b="1">
              <a:latin typeface="Times New Roman" pitchFamily="18" charset="0"/>
              <a:ea typeface="仿宋_GB2312" pitchFamily="49" charset="-122"/>
            </a:endParaRPr>
          </a:p>
          <a:p>
            <a:pPr lvl="1">
              <a:buFont typeface="Wingdings" pitchFamily="2" charset="2"/>
              <a:buNone/>
            </a:pPr>
            <a:r>
              <a:rPr lang="en-US" altLang="en-US" sz="3000" b="1">
                <a:latin typeface="Times New Roman" pitchFamily="18" charset="0"/>
                <a:ea typeface="仿宋_GB2312" pitchFamily="49" charset="-122"/>
              </a:rPr>
              <a:t>  </a:t>
            </a:r>
            <a:r>
              <a:rPr lang="en-US" altLang="zh-CN" sz="3200" b="1" i="1">
                <a:latin typeface="Times New Roman" pitchFamily="18" charset="0"/>
                <a:ea typeface="仿宋_GB2312" pitchFamily="49" charset="-122"/>
              </a:rPr>
              <a:t>a</a:t>
            </a:r>
            <a:r>
              <a:rPr lang="en-US" altLang="zh-CN" sz="3200" b="1">
                <a:latin typeface="Times New Roman" pitchFamily="18" charset="0"/>
                <a:ea typeface="仿宋_GB2312" pitchFamily="49" charset="-122"/>
              </a:rPr>
              <a:t> + </a:t>
            </a:r>
            <a:r>
              <a:rPr lang="en-US" altLang="zh-CN" sz="3200" b="1" i="1">
                <a:latin typeface="Times New Roman" pitchFamily="18" charset="0"/>
                <a:ea typeface="仿宋_GB2312" pitchFamily="49" charset="-122"/>
              </a:rPr>
              <a:t>b</a:t>
            </a:r>
            <a:r>
              <a:rPr lang="en-US" altLang="zh-CN" sz="3200" b="1">
                <a:latin typeface="Times New Roman" pitchFamily="18" charset="0"/>
                <a:ea typeface="仿宋_GB2312" pitchFamily="49" charset="-122"/>
              </a:rPr>
              <a:t> * </a:t>
            </a:r>
            <a:r>
              <a:rPr lang="en-US" altLang="zh-CN" sz="3200" b="1" i="1">
                <a:latin typeface="Times New Roman" pitchFamily="18" charset="0"/>
                <a:ea typeface="仿宋_GB2312" pitchFamily="49" charset="-122"/>
              </a:rPr>
              <a:t>c</a:t>
            </a:r>
            <a:r>
              <a:rPr lang="en-US" altLang="zh-CN" sz="3200" b="1">
                <a:latin typeface="Times New Roman" pitchFamily="18" charset="0"/>
                <a:ea typeface="仿宋_GB2312" pitchFamily="49" charset="-122"/>
              </a:rPr>
              <a:t> </a:t>
            </a:r>
            <a:r>
              <a:rPr lang="en-US" altLang="zh-CN" sz="3200" b="1">
                <a:latin typeface="Courier New" pitchFamily="49" charset="0"/>
                <a:ea typeface="仿宋_GB2312" pitchFamily="49" charset="-122"/>
              </a:rPr>
              <a:t>-</a:t>
            </a:r>
            <a:r>
              <a:rPr lang="en-US" altLang="zh-CN" sz="3200" b="1">
                <a:latin typeface="Times New Roman" pitchFamily="18" charset="0"/>
                <a:ea typeface="仿宋_GB2312" pitchFamily="49" charset="-122"/>
              </a:rPr>
              <a:t> </a:t>
            </a:r>
            <a:r>
              <a:rPr lang="en-US" altLang="zh-CN" sz="3200" b="1" i="1">
                <a:latin typeface="Times New Roman" pitchFamily="18" charset="0"/>
                <a:ea typeface="仿宋_GB2312" pitchFamily="49" charset="-122"/>
              </a:rPr>
              <a:t>d</a:t>
            </a:r>
            <a:r>
              <a:rPr lang="en-US" altLang="zh-CN" sz="3200" b="1">
                <a:latin typeface="Times New Roman" pitchFamily="18" charset="0"/>
                <a:ea typeface="仿宋_GB2312" pitchFamily="49" charset="-122"/>
              </a:rPr>
              <a:t> </a:t>
            </a:r>
            <a:r>
              <a:rPr lang="en-US" altLang="zh-CN" sz="3200" b="1">
                <a:latin typeface="Courier New" pitchFamily="49" charset="0"/>
                <a:ea typeface="仿宋_GB2312" pitchFamily="49" charset="-122"/>
              </a:rPr>
              <a:t>-</a:t>
            </a:r>
            <a:r>
              <a:rPr lang="en-US" altLang="zh-CN" sz="3200" b="1">
                <a:latin typeface="Times New Roman" pitchFamily="18" charset="0"/>
                <a:ea typeface="仿宋_GB2312" pitchFamily="49" charset="-122"/>
              </a:rPr>
              <a:t> </a:t>
            </a:r>
            <a:r>
              <a:rPr lang="en-US" altLang="zh-CN" sz="3200" b="1" i="1">
                <a:latin typeface="Times New Roman" pitchFamily="18" charset="0"/>
                <a:ea typeface="仿宋_GB2312" pitchFamily="49" charset="-122"/>
              </a:rPr>
              <a:t>e</a:t>
            </a:r>
            <a:r>
              <a:rPr lang="en-US" altLang="zh-CN" sz="3200" b="1">
                <a:latin typeface="Times New Roman" pitchFamily="18" charset="0"/>
                <a:ea typeface="仿宋_GB2312" pitchFamily="49" charset="-122"/>
              </a:rPr>
              <a:t> / </a:t>
            </a:r>
            <a:r>
              <a:rPr lang="en-US" altLang="zh-CN" sz="3200" b="1" i="1">
                <a:latin typeface="Times New Roman" pitchFamily="18" charset="0"/>
                <a:ea typeface="仿宋_GB2312" pitchFamily="49" charset="-122"/>
              </a:rPr>
              <a:t>f</a:t>
            </a:r>
            <a:endParaRPr lang="en-US" altLang="zh-CN" sz="3200" b="1">
              <a:latin typeface="Times New Roman" pitchFamily="18" charset="0"/>
              <a:ea typeface="仿宋_GB2312" pitchFamily="49" charset="-122"/>
            </a:endParaRPr>
          </a:p>
        </p:txBody>
      </p:sp>
      <p:sp>
        <p:nvSpPr>
          <p:cNvPr id="37" name="灯片编号占位符 4"/>
          <p:cNvSpPr>
            <a:spLocks noGrp="1"/>
          </p:cNvSpPr>
          <p:nvPr>
            <p:ph type="sldNum" sz="quarter" idx="12"/>
          </p:nvPr>
        </p:nvSpPr>
        <p:spPr/>
        <p:txBody>
          <a:bodyPr/>
          <a:lstStyle/>
          <a:p>
            <a:fld id="{FFE75AA9-D329-4053-A874-C83CD4444B62}" type="slidenum">
              <a:rPr lang="en-US" altLang="zh-CN"/>
              <a:pPr/>
              <a:t>46</a:t>
            </a:fld>
            <a:endParaRPr lang="en-US" altLang="zh-CN"/>
          </a:p>
        </p:txBody>
      </p:sp>
      <p:sp>
        <p:nvSpPr>
          <p:cNvPr id="156674" name="Line 2"/>
          <p:cNvSpPr>
            <a:spLocks noChangeShapeType="1"/>
          </p:cNvSpPr>
          <p:nvPr/>
        </p:nvSpPr>
        <p:spPr bwMode="auto">
          <a:xfrm>
            <a:off x="7086600" y="50292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5" name="Line 3"/>
          <p:cNvSpPr>
            <a:spLocks noChangeShapeType="1"/>
          </p:cNvSpPr>
          <p:nvPr/>
        </p:nvSpPr>
        <p:spPr bwMode="auto">
          <a:xfrm>
            <a:off x="7924800" y="3200400"/>
            <a:ext cx="3048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6" name="Line 4"/>
          <p:cNvSpPr>
            <a:spLocks noChangeShapeType="1"/>
          </p:cNvSpPr>
          <p:nvPr/>
        </p:nvSpPr>
        <p:spPr bwMode="auto">
          <a:xfrm>
            <a:off x="6172200" y="32004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7" name="Line 5"/>
          <p:cNvSpPr>
            <a:spLocks noChangeShapeType="1"/>
          </p:cNvSpPr>
          <p:nvPr/>
        </p:nvSpPr>
        <p:spPr bwMode="auto">
          <a:xfrm>
            <a:off x="6629400" y="41148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8" name="Line 6"/>
          <p:cNvSpPr>
            <a:spLocks noChangeShapeType="1"/>
          </p:cNvSpPr>
          <p:nvPr/>
        </p:nvSpPr>
        <p:spPr bwMode="auto">
          <a:xfrm flipH="1">
            <a:off x="7391400" y="32004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9" name="Line 7"/>
          <p:cNvSpPr>
            <a:spLocks noChangeShapeType="1"/>
          </p:cNvSpPr>
          <p:nvPr/>
        </p:nvSpPr>
        <p:spPr bwMode="auto">
          <a:xfrm flipH="1">
            <a:off x="6629400" y="50292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0" name="Line 8"/>
          <p:cNvSpPr>
            <a:spLocks noChangeShapeType="1"/>
          </p:cNvSpPr>
          <p:nvPr/>
        </p:nvSpPr>
        <p:spPr bwMode="auto">
          <a:xfrm flipH="1">
            <a:off x="6248400" y="41148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1" name="Line 9"/>
          <p:cNvSpPr>
            <a:spLocks noChangeShapeType="1"/>
          </p:cNvSpPr>
          <p:nvPr/>
        </p:nvSpPr>
        <p:spPr bwMode="auto">
          <a:xfrm flipH="1">
            <a:off x="5715000" y="32766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2" name="Line 10"/>
          <p:cNvSpPr>
            <a:spLocks noChangeShapeType="1"/>
          </p:cNvSpPr>
          <p:nvPr/>
        </p:nvSpPr>
        <p:spPr bwMode="auto">
          <a:xfrm>
            <a:off x="7010400" y="2362200"/>
            <a:ext cx="685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3" name="Line 11"/>
          <p:cNvSpPr>
            <a:spLocks noChangeShapeType="1"/>
          </p:cNvSpPr>
          <p:nvPr/>
        </p:nvSpPr>
        <p:spPr bwMode="auto">
          <a:xfrm flipH="1">
            <a:off x="6248400" y="2362200"/>
            <a:ext cx="6096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6" name="Oval 14"/>
          <p:cNvSpPr>
            <a:spLocks noChangeArrowheads="1"/>
          </p:cNvSpPr>
          <p:nvPr/>
        </p:nvSpPr>
        <p:spPr bwMode="auto">
          <a:xfrm>
            <a:off x="6705600" y="1981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7" name="Oval 15"/>
          <p:cNvSpPr>
            <a:spLocks noChangeArrowheads="1"/>
          </p:cNvSpPr>
          <p:nvPr/>
        </p:nvSpPr>
        <p:spPr bwMode="auto">
          <a:xfrm>
            <a:off x="54102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8" name="Oval 16"/>
          <p:cNvSpPr>
            <a:spLocks noChangeArrowheads="1"/>
          </p:cNvSpPr>
          <p:nvPr/>
        </p:nvSpPr>
        <p:spPr bwMode="auto">
          <a:xfrm>
            <a:off x="6324600" y="37338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9" name="Oval 17"/>
          <p:cNvSpPr>
            <a:spLocks noChangeArrowheads="1"/>
          </p:cNvSpPr>
          <p:nvPr/>
        </p:nvSpPr>
        <p:spPr bwMode="auto">
          <a:xfrm>
            <a:off x="70866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0" name="Oval 18"/>
          <p:cNvSpPr>
            <a:spLocks noChangeArrowheads="1"/>
          </p:cNvSpPr>
          <p:nvPr/>
        </p:nvSpPr>
        <p:spPr bwMode="auto">
          <a:xfrm>
            <a:off x="80010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1" name="Oval 19"/>
          <p:cNvSpPr>
            <a:spLocks noChangeArrowheads="1"/>
          </p:cNvSpPr>
          <p:nvPr/>
        </p:nvSpPr>
        <p:spPr bwMode="auto">
          <a:xfrm>
            <a:off x="58674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2" name="Oval 20"/>
          <p:cNvSpPr>
            <a:spLocks noChangeArrowheads="1"/>
          </p:cNvSpPr>
          <p:nvPr/>
        </p:nvSpPr>
        <p:spPr bwMode="auto">
          <a:xfrm>
            <a:off x="75438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3" name="Oval 21"/>
          <p:cNvSpPr>
            <a:spLocks noChangeArrowheads="1"/>
          </p:cNvSpPr>
          <p:nvPr/>
        </p:nvSpPr>
        <p:spPr bwMode="auto">
          <a:xfrm>
            <a:off x="5867400" y="46482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4" name="Oval 22"/>
          <p:cNvSpPr>
            <a:spLocks noChangeArrowheads="1"/>
          </p:cNvSpPr>
          <p:nvPr/>
        </p:nvSpPr>
        <p:spPr bwMode="auto">
          <a:xfrm>
            <a:off x="6781800" y="4648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5" name="Oval 23"/>
          <p:cNvSpPr>
            <a:spLocks noChangeArrowheads="1"/>
          </p:cNvSpPr>
          <p:nvPr/>
        </p:nvSpPr>
        <p:spPr bwMode="auto">
          <a:xfrm>
            <a:off x="63246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6" name="Oval 24"/>
          <p:cNvSpPr>
            <a:spLocks noChangeArrowheads="1"/>
          </p:cNvSpPr>
          <p:nvPr/>
        </p:nvSpPr>
        <p:spPr bwMode="auto">
          <a:xfrm>
            <a:off x="72390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7" name="Text Box 25"/>
          <p:cNvSpPr txBox="1">
            <a:spLocks noChangeArrowheads="1"/>
          </p:cNvSpPr>
          <p:nvPr/>
        </p:nvSpPr>
        <p:spPr bwMode="auto">
          <a:xfrm>
            <a:off x="6750050" y="1873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156698" name="Text Box 26"/>
          <p:cNvSpPr txBox="1">
            <a:spLocks noChangeArrowheads="1"/>
          </p:cNvSpPr>
          <p:nvPr/>
        </p:nvSpPr>
        <p:spPr bwMode="auto">
          <a:xfrm>
            <a:off x="6826250" y="45720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156699" name="Text Box 27"/>
          <p:cNvSpPr txBox="1">
            <a:spLocks noChangeArrowheads="1"/>
          </p:cNvSpPr>
          <p:nvPr/>
        </p:nvSpPr>
        <p:spPr bwMode="auto">
          <a:xfrm>
            <a:off x="7600950" y="277336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156700" name="Text Box 28"/>
          <p:cNvSpPr txBox="1">
            <a:spLocks noChangeArrowheads="1"/>
          </p:cNvSpPr>
          <p:nvPr/>
        </p:nvSpPr>
        <p:spPr bwMode="auto">
          <a:xfrm>
            <a:off x="5899150" y="26812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1" name="Text Box 29"/>
          <p:cNvSpPr txBox="1">
            <a:spLocks noChangeArrowheads="1"/>
          </p:cNvSpPr>
          <p:nvPr/>
        </p:nvSpPr>
        <p:spPr bwMode="auto">
          <a:xfrm>
            <a:off x="6356350" y="35956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2" name="Text Box 30"/>
          <p:cNvSpPr txBox="1">
            <a:spLocks noChangeArrowheads="1"/>
          </p:cNvSpPr>
          <p:nvPr/>
        </p:nvSpPr>
        <p:spPr bwMode="auto">
          <a:xfrm>
            <a:off x="5454650" y="36258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a</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3" name="Text Box 31"/>
          <p:cNvSpPr txBox="1">
            <a:spLocks noChangeArrowheads="1"/>
          </p:cNvSpPr>
          <p:nvPr/>
        </p:nvSpPr>
        <p:spPr bwMode="auto">
          <a:xfrm>
            <a:off x="5943600" y="4540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b</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4" name="Text Box 32"/>
          <p:cNvSpPr txBox="1">
            <a:spLocks noChangeArrowheads="1"/>
          </p:cNvSpPr>
          <p:nvPr/>
        </p:nvSpPr>
        <p:spPr bwMode="auto">
          <a:xfrm>
            <a:off x="6394450" y="53784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c</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5" name="Text Box 33"/>
          <p:cNvSpPr txBox="1">
            <a:spLocks noChangeArrowheads="1"/>
          </p:cNvSpPr>
          <p:nvPr/>
        </p:nvSpPr>
        <p:spPr bwMode="auto">
          <a:xfrm>
            <a:off x="7239000" y="54102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d</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6" name="Text Box 34"/>
          <p:cNvSpPr txBox="1">
            <a:spLocks noChangeArrowheads="1"/>
          </p:cNvSpPr>
          <p:nvPr/>
        </p:nvSpPr>
        <p:spPr bwMode="auto">
          <a:xfrm>
            <a:off x="7156450" y="36258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e</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7" name="Text Box 35"/>
          <p:cNvSpPr txBox="1">
            <a:spLocks noChangeArrowheads="1"/>
          </p:cNvSpPr>
          <p:nvPr/>
        </p:nvSpPr>
        <p:spPr bwMode="auto">
          <a:xfrm>
            <a:off x="8121650" y="3657600"/>
            <a:ext cx="336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f</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title"/>
          </p:nvPr>
        </p:nvSpPr>
        <p:spPr>
          <a:xfrm>
            <a:off x="431800" y="476250"/>
            <a:ext cx="8229600" cy="863600"/>
          </a:xfrm>
        </p:spPr>
        <p:txBody>
          <a:bodyPr/>
          <a:lstStyle/>
          <a:p>
            <a:pPr algn="ctr"/>
            <a:r>
              <a:rPr kumimoji="1" lang="zh-CN" altLang="en-US" sz="4000" b="1">
                <a:solidFill>
                  <a:schemeClr val="tx2"/>
                </a:solidFill>
                <a:ea typeface="华文新魏" pitchFamily="2" charset="-122"/>
              </a:rPr>
              <a:t>二叉树递归的中序遍历算法</a:t>
            </a:r>
          </a:p>
        </p:txBody>
      </p:sp>
      <p:sp>
        <p:nvSpPr>
          <p:cNvPr id="157700" name="Rectangle 4"/>
          <p:cNvSpPr>
            <a:spLocks noGrp="1" noChangeArrowheads="1"/>
          </p:cNvSpPr>
          <p:nvPr>
            <p:ph idx="1"/>
          </p:nvPr>
        </p:nvSpPr>
        <p:spPr>
          <a:xfrm>
            <a:off x="590550" y="1304925"/>
            <a:ext cx="8229600" cy="4824413"/>
          </a:xfrm>
        </p:spPr>
        <p:txBody>
          <a:bodyPr/>
          <a:lstStyle/>
          <a:p>
            <a:pPr>
              <a:spcBef>
                <a:spcPct val="0"/>
              </a:spcBef>
              <a:buFont typeface="Wingdings" pitchFamily="2" charset="2"/>
              <a:buNone/>
            </a:pPr>
            <a:r>
              <a:rPr lang="en-US" altLang="zh-CN" sz="2800" b="1" dirty="0">
                <a:latin typeface="Times New Roman" pitchFamily="18" charset="0"/>
                <a:ea typeface="隶书" pitchFamily="49" charset="-122"/>
              </a:rPr>
              <a:t>template &lt;class </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a:t>
            </a:r>
          </a:p>
          <a:p>
            <a:pPr>
              <a:spcBef>
                <a:spcPct val="0"/>
              </a:spcBef>
              <a:buFont typeface="Wingdings" pitchFamily="2" charset="2"/>
              <a:buNone/>
            </a:pPr>
            <a:r>
              <a:rPr lang="en-US" altLang="zh-CN" sz="2800" b="1" dirty="0">
                <a:latin typeface="Times New Roman" pitchFamily="18" charset="0"/>
                <a:ea typeface="隶书" pitchFamily="49" charset="-122"/>
              </a:rPr>
              <a:t>void </a:t>
            </a:r>
            <a:r>
              <a:rPr lang="en-US" altLang="zh-CN" sz="2800" dirty="0" err="1">
                <a:latin typeface="Times New Roman" pitchFamily="18" charset="0"/>
                <a:ea typeface="隶书" pitchFamily="49" charset="-122"/>
              </a:rPr>
              <a:t>BinaryTree</a:t>
            </a:r>
            <a:r>
              <a:rPr lang="en-US" altLang="zh-CN" sz="2800" b="1" dirty="0">
                <a:latin typeface="Times New Roman" pitchFamily="18" charset="0"/>
                <a:ea typeface="隶书" pitchFamily="49" charset="-122"/>
              </a:rPr>
              <a:t>&lt;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a:t>
            </a:r>
            <a:r>
              <a:rPr lang="en-US" altLang="zh-CN" sz="2800" dirty="0" err="1">
                <a:latin typeface="Times New Roman" pitchFamily="18" charset="0"/>
                <a:ea typeface="隶书" pitchFamily="49" charset="-122"/>
              </a:rPr>
              <a:t>InOrder</a:t>
            </a:r>
            <a:r>
              <a:rPr lang="en-US" altLang="zh-CN" sz="2800" dirty="0">
                <a:latin typeface="Times New Roman" pitchFamily="18" charset="0"/>
                <a:ea typeface="隶书" pitchFamily="49" charset="-122"/>
              </a:rPr>
              <a:t> (</a:t>
            </a:r>
            <a:r>
              <a:rPr lang="en-US" altLang="zh-CN" sz="2800" dirty="0" err="1">
                <a:latin typeface="Times New Roman" pitchFamily="18" charset="0"/>
                <a:ea typeface="隶书" pitchFamily="49" charset="-122"/>
              </a:rPr>
              <a:t>BinTreeNode</a:t>
            </a:r>
            <a:r>
              <a:rPr lang="en-US" altLang="zh-CN" sz="2800" b="1" dirty="0">
                <a:latin typeface="Times New Roman" pitchFamily="18" charset="0"/>
                <a:ea typeface="隶书" pitchFamily="49" charset="-122"/>
              </a:rPr>
              <a:t>&lt;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 * </a:t>
            </a:r>
            <a:r>
              <a:rPr lang="en-US" altLang="zh-CN" sz="2800" dirty="0" err="1">
                <a:latin typeface="Times New Roman" pitchFamily="18" charset="0"/>
                <a:ea typeface="隶书" pitchFamily="49" charset="-122"/>
              </a:rPr>
              <a:t>subTree</a:t>
            </a:r>
            <a:r>
              <a:rPr lang="en-US" altLang="zh-CN" sz="2800" b="1" dirty="0">
                <a:latin typeface="Times New Roman" pitchFamily="18" charset="0"/>
                <a:ea typeface="隶书" pitchFamily="49" charset="-122"/>
              </a:rPr>
              <a:t>, void </a:t>
            </a:r>
            <a:r>
              <a:rPr lang="en-US" altLang="zh-CN" sz="2800" dirty="0">
                <a:latin typeface="Times New Roman" pitchFamily="18" charset="0"/>
                <a:ea typeface="隶书" pitchFamily="49" charset="-122"/>
              </a:rPr>
              <a:t>(*visit) (</a:t>
            </a:r>
            <a:r>
              <a:rPr lang="en-US" altLang="zh-CN" sz="2800" dirty="0" err="1">
                <a:latin typeface="Times New Roman" pitchFamily="18" charset="0"/>
                <a:ea typeface="隶书" pitchFamily="49" charset="-122"/>
              </a:rPr>
              <a:t>BinTreeNode</a:t>
            </a:r>
            <a:r>
              <a:rPr lang="en-US" altLang="zh-CN" sz="2800" b="1" dirty="0">
                <a:latin typeface="Times New Roman" pitchFamily="18" charset="0"/>
                <a:ea typeface="隶书" pitchFamily="49" charset="-122"/>
              </a:rPr>
              <a:t>&lt;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 *</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 {</a:t>
            </a:r>
          </a:p>
          <a:p>
            <a:pPr>
              <a:spcBef>
                <a:spcPct val="0"/>
              </a:spcBef>
              <a:buFont typeface="Wingdings" pitchFamily="2" charset="2"/>
              <a:buNone/>
            </a:pPr>
            <a:r>
              <a:rPr lang="en-US" altLang="zh-CN" sz="2800" b="1" dirty="0">
                <a:latin typeface="Times New Roman" pitchFamily="18" charset="0"/>
                <a:ea typeface="隶书" pitchFamily="49" charset="-122"/>
              </a:rPr>
              <a:t>     if </a:t>
            </a:r>
            <a:r>
              <a:rPr lang="en-US" altLang="zh-CN" sz="2800" dirty="0">
                <a:latin typeface="Times New Roman" pitchFamily="18" charset="0"/>
                <a:ea typeface="隶书" pitchFamily="49" charset="-122"/>
              </a:rPr>
              <a:t>(</a:t>
            </a:r>
            <a:r>
              <a:rPr lang="en-US" altLang="zh-CN" sz="2800" dirty="0" err="1">
                <a:latin typeface="Times New Roman" pitchFamily="18" charset="0"/>
                <a:ea typeface="隶书" pitchFamily="49" charset="-122"/>
              </a:rPr>
              <a:t>subTree</a:t>
            </a:r>
            <a:r>
              <a:rPr lang="en-US" altLang="zh-CN" sz="2800" dirty="0">
                <a:latin typeface="Times New Roman" pitchFamily="18" charset="0"/>
                <a:ea typeface="隶书" pitchFamily="49" charset="-122"/>
              </a:rPr>
              <a:t> != NULL)</a:t>
            </a:r>
            <a:r>
              <a:rPr lang="en-US" altLang="zh-CN" sz="2800" b="1" dirty="0">
                <a:latin typeface="Times New Roman" pitchFamily="18" charset="0"/>
                <a:ea typeface="隶书" pitchFamily="49" charset="-122"/>
              </a:rPr>
              <a:t> {</a:t>
            </a:r>
          </a:p>
          <a:p>
            <a:pPr>
              <a:spcBef>
                <a:spcPct val="0"/>
              </a:spcBef>
              <a:buFont typeface="Wingdings" pitchFamily="2" charset="2"/>
              <a:buNone/>
            </a:pPr>
            <a:r>
              <a:rPr lang="en-US" altLang="zh-CN" sz="2800" b="1" dirty="0">
                <a:latin typeface="Times New Roman" pitchFamily="18" charset="0"/>
                <a:ea typeface="隶书" pitchFamily="49" charset="-122"/>
              </a:rPr>
              <a:t>         </a:t>
            </a:r>
            <a:r>
              <a:rPr lang="en-US" altLang="zh-CN" sz="2800" b="1" dirty="0">
                <a:solidFill>
                  <a:srgbClr val="FF0000"/>
                </a:solidFill>
                <a:latin typeface="Times New Roman" pitchFamily="18" charset="0"/>
                <a:ea typeface="隶书" pitchFamily="49" charset="-122"/>
              </a:rPr>
              <a:t> </a:t>
            </a:r>
            <a:r>
              <a:rPr lang="en-US" altLang="zh-CN" sz="2800" dirty="0" err="1">
                <a:solidFill>
                  <a:srgbClr val="FF0000"/>
                </a:solidFill>
                <a:latin typeface="Times New Roman" pitchFamily="18" charset="0"/>
                <a:ea typeface="隶书" pitchFamily="49" charset="-122"/>
              </a:rPr>
              <a:t>InOrder</a:t>
            </a:r>
            <a:r>
              <a:rPr lang="en-US" altLang="zh-CN" sz="2800" dirty="0">
                <a:solidFill>
                  <a:srgbClr val="FF0000"/>
                </a:solidFill>
                <a:latin typeface="Times New Roman" pitchFamily="18" charset="0"/>
                <a:ea typeface="隶书" pitchFamily="49" charset="-122"/>
              </a:rPr>
              <a:t> </a:t>
            </a:r>
            <a:r>
              <a:rPr lang="en-US" altLang="zh-CN" sz="2800" dirty="0">
                <a:latin typeface="Times New Roman" pitchFamily="18" charset="0"/>
                <a:ea typeface="隶书" pitchFamily="49" charset="-122"/>
              </a:rPr>
              <a:t>(</a:t>
            </a:r>
            <a:r>
              <a:rPr lang="en-US" altLang="zh-CN" sz="2800" dirty="0" err="1">
                <a:latin typeface="Times New Roman" pitchFamily="18" charset="0"/>
                <a:ea typeface="隶书" pitchFamily="49" charset="-122"/>
              </a:rPr>
              <a:t>subTree</a:t>
            </a:r>
            <a:r>
              <a:rPr lang="en-US" altLang="zh-CN" sz="2800" dirty="0">
                <a:latin typeface="楷体_GB2312" pitchFamily="49" charset="-122"/>
                <a:ea typeface="楷体_GB2312" pitchFamily="49" charset="-122"/>
              </a:rPr>
              <a:t>-&gt;</a:t>
            </a:r>
            <a:r>
              <a:rPr lang="en-US" altLang="zh-CN" sz="2800" dirty="0" err="1">
                <a:latin typeface="Times New Roman" pitchFamily="18" charset="0"/>
                <a:ea typeface="隶书" pitchFamily="49" charset="-122"/>
              </a:rPr>
              <a:t>leftChild</a:t>
            </a:r>
            <a:r>
              <a:rPr lang="en-US" altLang="zh-CN" sz="2800" b="1" dirty="0">
                <a:latin typeface="Times New Roman" pitchFamily="18" charset="0"/>
                <a:ea typeface="隶书" pitchFamily="49" charset="-122"/>
              </a:rPr>
              <a:t>, </a:t>
            </a:r>
            <a:r>
              <a:rPr lang="en-US" altLang="zh-CN" sz="2800" dirty="0">
                <a:latin typeface="Times New Roman" pitchFamily="18" charset="0"/>
                <a:ea typeface="隶书" pitchFamily="49" charset="-122"/>
              </a:rPr>
              <a:t>visit)</a:t>
            </a:r>
            <a:r>
              <a:rPr lang="en-US" altLang="zh-CN" sz="2800" b="1" dirty="0">
                <a:latin typeface="Times New Roman" pitchFamily="18" charset="0"/>
                <a:ea typeface="隶书" pitchFamily="49" charset="-122"/>
              </a:rPr>
              <a:t>; </a:t>
            </a:r>
          </a:p>
          <a:p>
            <a:pPr>
              <a:spcBef>
                <a:spcPct val="0"/>
              </a:spcBef>
              <a:buFont typeface="Wingdings" pitchFamily="2" charset="2"/>
              <a:buNone/>
            </a:pPr>
            <a:r>
              <a:rPr lang="en-US" altLang="zh-CN" sz="2800" b="1"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遍历左子树</a:t>
            </a:r>
          </a:p>
          <a:p>
            <a:pPr>
              <a:spcBef>
                <a:spcPct val="0"/>
              </a:spcBef>
              <a:buFont typeface="Wingdings" pitchFamily="2" charset="2"/>
              <a:buNone/>
            </a:pPr>
            <a:r>
              <a:rPr lang="zh-CN" altLang="en-US" sz="2800" b="1" dirty="0">
                <a:latin typeface="Times New Roman" pitchFamily="18" charset="0"/>
                <a:ea typeface="隶书" pitchFamily="49" charset="-122"/>
              </a:rPr>
              <a:t>          </a:t>
            </a:r>
            <a:r>
              <a:rPr lang="en-US" altLang="zh-CN" sz="2800" dirty="0">
                <a:latin typeface="Times New Roman" pitchFamily="18" charset="0"/>
                <a:ea typeface="隶书" pitchFamily="49" charset="-122"/>
              </a:rPr>
              <a:t>visit (</a:t>
            </a:r>
            <a:r>
              <a:rPr lang="en-US" altLang="zh-CN" sz="2800" dirty="0" err="1">
                <a:latin typeface="Times New Roman" pitchFamily="18" charset="0"/>
                <a:ea typeface="隶书" pitchFamily="49" charset="-122"/>
              </a:rPr>
              <a:t>subTree</a:t>
            </a:r>
            <a:r>
              <a:rPr lang="en-US" altLang="zh-CN" sz="2800" dirty="0">
                <a:latin typeface="Times New Roman" pitchFamily="18" charset="0"/>
                <a:ea typeface="隶书" pitchFamily="49" charset="-122"/>
              </a:rPr>
              <a:t>)</a:t>
            </a:r>
            <a:r>
              <a:rPr lang="en-US" altLang="zh-CN" sz="2800" b="1"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访问根结点</a:t>
            </a:r>
          </a:p>
          <a:p>
            <a:pPr>
              <a:spcBef>
                <a:spcPct val="0"/>
              </a:spcBef>
              <a:buFont typeface="Wingdings" pitchFamily="2" charset="2"/>
              <a:buNone/>
            </a:pPr>
            <a:r>
              <a:rPr lang="zh-CN" altLang="en-US" sz="2800" b="1" dirty="0">
                <a:latin typeface="Times New Roman" pitchFamily="18" charset="0"/>
                <a:ea typeface="隶书" pitchFamily="49" charset="-122"/>
              </a:rPr>
              <a:t>          </a:t>
            </a:r>
            <a:r>
              <a:rPr lang="en-US" altLang="zh-CN" sz="2800" dirty="0" err="1">
                <a:solidFill>
                  <a:srgbClr val="FF0000"/>
                </a:solidFill>
                <a:latin typeface="Times New Roman" pitchFamily="18" charset="0"/>
                <a:ea typeface="隶书" pitchFamily="49" charset="-122"/>
              </a:rPr>
              <a:t>InOrder</a:t>
            </a:r>
            <a:r>
              <a:rPr lang="en-US" altLang="zh-CN" sz="2800" dirty="0">
                <a:solidFill>
                  <a:srgbClr val="FF0000"/>
                </a:solidFill>
                <a:latin typeface="Times New Roman" pitchFamily="18" charset="0"/>
                <a:ea typeface="隶书" pitchFamily="49" charset="-122"/>
              </a:rPr>
              <a:t> </a:t>
            </a:r>
            <a:r>
              <a:rPr lang="en-US" altLang="zh-CN" sz="2800" dirty="0">
                <a:latin typeface="Times New Roman" pitchFamily="18" charset="0"/>
                <a:ea typeface="隶书" pitchFamily="49" charset="-122"/>
              </a:rPr>
              <a:t>(</a:t>
            </a:r>
            <a:r>
              <a:rPr lang="en-US" altLang="zh-CN" sz="2800" dirty="0" err="1">
                <a:latin typeface="Times New Roman" pitchFamily="18" charset="0"/>
                <a:ea typeface="隶书" pitchFamily="49" charset="-122"/>
              </a:rPr>
              <a:t>subTree</a:t>
            </a:r>
            <a:r>
              <a:rPr lang="en-US" altLang="zh-CN" sz="2800" dirty="0">
                <a:latin typeface="楷体_GB2312" pitchFamily="49" charset="-122"/>
                <a:ea typeface="楷体_GB2312" pitchFamily="49" charset="-122"/>
              </a:rPr>
              <a:t>-&gt;</a:t>
            </a:r>
            <a:r>
              <a:rPr lang="en-US" altLang="zh-CN" sz="2800" dirty="0" err="1">
                <a:latin typeface="Times New Roman" pitchFamily="18" charset="0"/>
                <a:ea typeface="隶书" pitchFamily="49" charset="-122"/>
              </a:rPr>
              <a:t>rightChild</a:t>
            </a:r>
            <a:r>
              <a:rPr lang="en-US" altLang="zh-CN" sz="2800" b="1" dirty="0">
                <a:latin typeface="Times New Roman" pitchFamily="18" charset="0"/>
                <a:ea typeface="隶书" pitchFamily="49" charset="-122"/>
              </a:rPr>
              <a:t>, </a:t>
            </a:r>
            <a:r>
              <a:rPr lang="en-US" altLang="zh-CN" sz="2800" dirty="0">
                <a:latin typeface="Times New Roman" pitchFamily="18" charset="0"/>
                <a:ea typeface="隶书" pitchFamily="49" charset="-122"/>
              </a:rPr>
              <a:t>visit)</a:t>
            </a:r>
            <a:r>
              <a:rPr lang="en-US" altLang="zh-CN" sz="2800" b="1" dirty="0">
                <a:latin typeface="Times New Roman" pitchFamily="18" charset="0"/>
                <a:ea typeface="隶书" pitchFamily="49" charset="-122"/>
              </a:rPr>
              <a:t>;</a:t>
            </a:r>
          </a:p>
          <a:p>
            <a:pPr>
              <a:spcBef>
                <a:spcPct val="0"/>
              </a:spcBef>
              <a:buFont typeface="Wingdings" pitchFamily="2" charset="2"/>
              <a:buNone/>
            </a:pPr>
            <a:r>
              <a:rPr lang="en-US" altLang="zh-CN" sz="2800" b="1"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遍历右子树</a:t>
            </a:r>
          </a:p>
          <a:p>
            <a:pPr>
              <a:spcBef>
                <a:spcPct val="0"/>
              </a:spcBef>
              <a:buFont typeface="Wingdings" pitchFamily="2" charset="2"/>
              <a:buNone/>
            </a:pPr>
            <a:r>
              <a:rPr lang="zh-CN" altLang="en-US" sz="2800" b="1" dirty="0">
                <a:latin typeface="Times New Roman" pitchFamily="18" charset="0"/>
                <a:ea typeface="隶书" pitchFamily="49" charset="-122"/>
              </a:rPr>
              <a:t>	 </a:t>
            </a:r>
            <a:r>
              <a:rPr lang="en-US" altLang="zh-CN" sz="2800" b="1" dirty="0">
                <a:latin typeface="Times New Roman" pitchFamily="18" charset="0"/>
                <a:ea typeface="隶书" pitchFamily="49" charset="-122"/>
              </a:rPr>
              <a:t>}</a:t>
            </a:r>
          </a:p>
          <a:p>
            <a:pPr>
              <a:spcBef>
                <a:spcPct val="0"/>
              </a:spcBef>
              <a:buFont typeface="Wingdings" pitchFamily="2" charset="2"/>
              <a:buNone/>
            </a:pPr>
            <a:r>
              <a:rPr lang="en-US" altLang="zh-CN" sz="2800" b="1" dirty="0">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fld id="{168BB64E-84C5-4847-9E81-D6675E872965}" type="slidenum">
              <a:rPr lang="en-US" altLang="zh-CN"/>
              <a:pPr/>
              <a:t>47</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3" name="Rectangle 13"/>
          <p:cNvSpPr>
            <a:spLocks noGrp="1" noChangeArrowheads="1"/>
          </p:cNvSpPr>
          <p:nvPr>
            <p:ph type="title"/>
          </p:nvPr>
        </p:nvSpPr>
        <p:spPr>
          <a:xfrm>
            <a:off x="815975" y="152636"/>
            <a:ext cx="7413625" cy="1296988"/>
          </a:xfrm>
        </p:spPr>
        <p:txBody>
          <a:bodyPr/>
          <a:lstStyle/>
          <a:p>
            <a:pPr algn="ctr"/>
            <a:r>
              <a:rPr lang="zh-CN" altLang="en-US" sz="4000" b="1" dirty="0">
                <a:solidFill>
                  <a:srgbClr val="CC3300"/>
                </a:solidFill>
                <a:latin typeface="华文新魏" pitchFamily="2" charset="-122"/>
                <a:ea typeface="华文新魏" pitchFamily="2" charset="-122"/>
              </a:rPr>
              <a:t>前序遍历 </a:t>
            </a:r>
            <a:r>
              <a:rPr lang="en-US" altLang="zh-CN" sz="4000" b="1" dirty="0">
                <a:solidFill>
                  <a:srgbClr val="CC3300"/>
                </a:solidFill>
                <a:latin typeface="华文新魏" pitchFamily="2" charset="-122"/>
                <a:ea typeface="华文新魏" pitchFamily="2" charset="-122"/>
              </a:rPr>
              <a:t>(Preorder Traversal)</a:t>
            </a:r>
            <a:endParaRPr lang="en-US" altLang="zh-CN" sz="4000" dirty="0">
              <a:latin typeface="华文新魏" pitchFamily="2" charset="-122"/>
              <a:ea typeface="华文新魏" pitchFamily="2" charset="-122"/>
            </a:endParaRPr>
          </a:p>
        </p:txBody>
      </p:sp>
      <p:sp>
        <p:nvSpPr>
          <p:cNvPr id="158732" name="Rectangle 12"/>
          <p:cNvSpPr>
            <a:spLocks noGrp="1" noChangeArrowheads="1"/>
          </p:cNvSpPr>
          <p:nvPr>
            <p:ph idx="1"/>
          </p:nvPr>
        </p:nvSpPr>
        <p:spPr>
          <a:xfrm>
            <a:off x="696913" y="1450975"/>
            <a:ext cx="5638800" cy="4749800"/>
          </a:xfrm>
        </p:spPr>
        <p:txBody>
          <a:bodyPr/>
          <a:lstStyle/>
          <a:p>
            <a:pPr>
              <a:lnSpc>
                <a:spcPct val="105000"/>
              </a:lnSpc>
              <a:spcBef>
                <a:spcPct val="15000"/>
              </a:spcBef>
              <a:buFont typeface="Wingdings" pitchFamily="2" charset="2"/>
              <a:buNone/>
            </a:pPr>
            <a:r>
              <a:rPr lang="zh-CN" altLang="en-US" sz="3000" b="1">
                <a:solidFill>
                  <a:schemeClr val="tx2"/>
                </a:solidFill>
                <a:ea typeface="仿宋_GB2312" pitchFamily="49" charset="-122"/>
              </a:rPr>
              <a:t>前序遍历二叉树算法的框架是：</a:t>
            </a:r>
            <a:endParaRPr lang="zh-CN" altLang="en-US" sz="3000" b="1">
              <a:ea typeface="仿宋_GB2312" pitchFamily="49" charset="-122"/>
            </a:endParaRPr>
          </a:p>
          <a:p>
            <a:pPr>
              <a:lnSpc>
                <a:spcPct val="105000"/>
              </a:lnSpc>
              <a:spcBef>
                <a:spcPct val="15000"/>
              </a:spcBef>
              <a:buClr>
                <a:srgbClr val="009900"/>
              </a:buClr>
              <a:buSzPct val="50000"/>
            </a:pPr>
            <a:r>
              <a:rPr lang="zh-CN" altLang="en-US" sz="3000" b="1">
                <a:solidFill>
                  <a:srgbClr val="000099"/>
                </a:solidFill>
                <a:ea typeface="仿宋_GB2312" pitchFamily="49" charset="-122"/>
              </a:rPr>
              <a:t>若二叉树为空，则空操作；</a:t>
            </a:r>
          </a:p>
          <a:p>
            <a:pPr>
              <a:lnSpc>
                <a:spcPct val="105000"/>
              </a:lnSpc>
              <a:spcBef>
                <a:spcPct val="15000"/>
              </a:spcBef>
              <a:buClr>
                <a:srgbClr val="009900"/>
              </a:buClr>
              <a:buSzPct val="50000"/>
            </a:pPr>
            <a:r>
              <a:rPr lang="zh-CN" altLang="en-US" sz="3000" b="1">
                <a:solidFill>
                  <a:srgbClr val="000099"/>
                </a:solidFill>
                <a:ea typeface="仿宋_GB2312" pitchFamily="49" charset="-122"/>
              </a:rPr>
              <a:t>否则</a:t>
            </a:r>
          </a:p>
          <a:p>
            <a:pPr lvl="1">
              <a:lnSpc>
                <a:spcPct val="105000"/>
              </a:lnSpc>
              <a:spcBef>
                <a:spcPct val="15000"/>
              </a:spcBef>
              <a:buClr>
                <a:srgbClr val="FF6600"/>
              </a:buClr>
              <a:buSzPct val="50000"/>
              <a:buFont typeface="Wingdings" pitchFamily="2" charset="2"/>
              <a:buChar char="u"/>
            </a:pPr>
            <a:r>
              <a:rPr lang="zh-CN" altLang="en-US" sz="3000" b="1">
                <a:solidFill>
                  <a:srgbClr val="000099"/>
                </a:solidFill>
                <a:ea typeface="仿宋_GB2312" pitchFamily="49" charset="-122"/>
              </a:rPr>
              <a:t>访问根结点 </a:t>
            </a:r>
            <a:r>
              <a:rPr lang="en-US" altLang="zh-CN" sz="3000" b="1">
                <a:solidFill>
                  <a:srgbClr val="000099"/>
                </a:solidFill>
                <a:ea typeface="仿宋_GB2312" pitchFamily="49" charset="-122"/>
              </a:rPr>
              <a:t>(V)</a:t>
            </a:r>
            <a:r>
              <a:rPr lang="zh-CN" altLang="en-US" sz="3000" b="1">
                <a:solidFill>
                  <a:srgbClr val="000099"/>
                </a:solidFill>
                <a:ea typeface="仿宋_GB2312" pitchFamily="49" charset="-122"/>
              </a:rPr>
              <a:t>；</a:t>
            </a:r>
          </a:p>
          <a:p>
            <a:pPr lvl="1">
              <a:lnSpc>
                <a:spcPct val="105000"/>
              </a:lnSpc>
              <a:spcBef>
                <a:spcPct val="15000"/>
              </a:spcBef>
              <a:buClr>
                <a:srgbClr val="FF6600"/>
              </a:buClr>
              <a:buSzPct val="50000"/>
              <a:buFont typeface="Wingdings" pitchFamily="2" charset="2"/>
              <a:buChar char="u"/>
            </a:pPr>
            <a:r>
              <a:rPr lang="zh-CN" altLang="en-US" sz="3000" b="1">
                <a:solidFill>
                  <a:srgbClr val="000099"/>
                </a:solidFill>
                <a:ea typeface="仿宋_GB2312" pitchFamily="49" charset="-122"/>
              </a:rPr>
              <a:t>前序遍历左子树 </a:t>
            </a:r>
            <a:r>
              <a:rPr lang="en-US" altLang="zh-CN" sz="3000" b="1">
                <a:solidFill>
                  <a:srgbClr val="000099"/>
                </a:solidFill>
                <a:ea typeface="仿宋_GB2312" pitchFamily="49" charset="-122"/>
              </a:rPr>
              <a:t>(L)</a:t>
            </a:r>
            <a:r>
              <a:rPr lang="zh-CN" altLang="en-US" sz="3000" b="1">
                <a:solidFill>
                  <a:srgbClr val="000099"/>
                </a:solidFill>
                <a:ea typeface="仿宋_GB2312" pitchFamily="49" charset="-122"/>
              </a:rPr>
              <a:t>；</a:t>
            </a:r>
          </a:p>
          <a:p>
            <a:pPr lvl="1">
              <a:lnSpc>
                <a:spcPct val="105000"/>
              </a:lnSpc>
              <a:spcBef>
                <a:spcPct val="15000"/>
              </a:spcBef>
              <a:buClr>
                <a:srgbClr val="FF6600"/>
              </a:buClr>
              <a:buSzPct val="50000"/>
              <a:buFont typeface="Wingdings" pitchFamily="2" charset="2"/>
              <a:buChar char="u"/>
            </a:pPr>
            <a:r>
              <a:rPr lang="zh-CN" altLang="en-US" sz="3000" b="1">
                <a:solidFill>
                  <a:srgbClr val="000099"/>
                </a:solidFill>
                <a:ea typeface="仿宋_GB2312" pitchFamily="49" charset="-122"/>
              </a:rPr>
              <a:t>前序遍历右子树 </a:t>
            </a:r>
            <a:r>
              <a:rPr lang="en-US" altLang="zh-CN" sz="3000" b="1">
                <a:solidFill>
                  <a:srgbClr val="000099"/>
                </a:solidFill>
                <a:ea typeface="仿宋_GB2312" pitchFamily="49" charset="-122"/>
              </a:rPr>
              <a:t>(R)</a:t>
            </a:r>
            <a:r>
              <a:rPr lang="zh-CN" altLang="en-US" sz="3000" b="1">
                <a:solidFill>
                  <a:srgbClr val="000099"/>
                </a:solidFill>
                <a:ea typeface="仿宋_GB2312" pitchFamily="49" charset="-122"/>
              </a:rPr>
              <a:t>。</a:t>
            </a:r>
          </a:p>
          <a:p>
            <a:pPr lvl="1">
              <a:lnSpc>
                <a:spcPct val="105000"/>
              </a:lnSpc>
              <a:spcBef>
                <a:spcPct val="15000"/>
              </a:spcBef>
            </a:pPr>
            <a:endParaRPr lang="zh-CN" altLang="en-US" sz="900" b="1">
              <a:solidFill>
                <a:schemeClr val="accent2"/>
              </a:solidFill>
              <a:ea typeface="仿宋_GB2312" pitchFamily="49" charset="-122"/>
            </a:endParaRPr>
          </a:p>
          <a:p>
            <a:pPr lvl="1">
              <a:lnSpc>
                <a:spcPct val="105000"/>
              </a:lnSpc>
              <a:spcBef>
                <a:spcPct val="15000"/>
              </a:spcBef>
              <a:buFont typeface="Wingdings" pitchFamily="2" charset="2"/>
              <a:buNone/>
            </a:pPr>
            <a:r>
              <a:rPr lang="zh-CN" altLang="en-US" sz="3200" b="1">
                <a:solidFill>
                  <a:schemeClr val="tx2"/>
                </a:solidFill>
                <a:latin typeface="Times New Roman" pitchFamily="18" charset="0"/>
                <a:ea typeface="仿宋_GB2312" pitchFamily="49" charset="-122"/>
              </a:rPr>
              <a:t>遍历结果</a:t>
            </a:r>
            <a:endParaRPr lang="zh-CN" altLang="en-US" sz="3200" b="1">
              <a:latin typeface="Times New Roman" pitchFamily="18" charset="0"/>
              <a:ea typeface="仿宋_GB2312" pitchFamily="49" charset="-122"/>
            </a:endParaRPr>
          </a:p>
          <a:p>
            <a:pPr lvl="1">
              <a:lnSpc>
                <a:spcPct val="105000"/>
              </a:lnSpc>
              <a:spcBef>
                <a:spcPct val="15000"/>
              </a:spcBef>
              <a:buFont typeface="Wingdings" pitchFamily="2" charset="2"/>
              <a:buNone/>
            </a:pPr>
            <a:r>
              <a:rPr lang="en-US" altLang="en-US" sz="3200" b="1">
                <a:latin typeface="Times New Roman" pitchFamily="18" charset="0"/>
                <a:ea typeface="仿宋_GB2312" pitchFamily="49" charset="-122"/>
              </a:rPr>
              <a:t> </a:t>
            </a:r>
            <a:r>
              <a:rPr lang="en-US" altLang="zh-CN" sz="3200" b="1">
                <a:latin typeface="Courier New" pitchFamily="49" charset="0"/>
                <a:ea typeface="楷体_GB2312" pitchFamily="49" charset="-122"/>
              </a:rPr>
              <a:t>-</a:t>
            </a:r>
            <a:r>
              <a:rPr lang="en-US" altLang="zh-CN" sz="3200" b="1">
                <a:latin typeface="Times New Roman" pitchFamily="18" charset="0"/>
                <a:ea typeface="仿宋_GB2312" pitchFamily="49" charset="-122"/>
              </a:rPr>
              <a:t> + </a:t>
            </a:r>
            <a:r>
              <a:rPr lang="en-US" altLang="zh-CN" sz="3200" b="1" i="1">
                <a:latin typeface="Times New Roman" pitchFamily="18" charset="0"/>
                <a:ea typeface="仿宋_GB2312" pitchFamily="49" charset="-122"/>
              </a:rPr>
              <a:t>a</a:t>
            </a:r>
            <a:r>
              <a:rPr lang="en-US" altLang="zh-CN" sz="3200" b="1">
                <a:latin typeface="Times New Roman" pitchFamily="18" charset="0"/>
                <a:ea typeface="仿宋_GB2312" pitchFamily="49" charset="-122"/>
              </a:rPr>
              <a:t> * </a:t>
            </a:r>
            <a:r>
              <a:rPr lang="en-US" altLang="zh-CN" sz="3200" b="1" i="1">
                <a:latin typeface="Times New Roman" pitchFamily="18" charset="0"/>
                <a:ea typeface="仿宋_GB2312" pitchFamily="49" charset="-122"/>
              </a:rPr>
              <a:t>b</a:t>
            </a:r>
            <a:r>
              <a:rPr lang="en-US" altLang="zh-CN" sz="3200" b="1">
                <a:latin typeface="Times New Roman" pitchFamily="18" charset="0"/>
                <a:ea typeface="仿宋_GB2312" pitchFamily="49" charset="-122"/>
              </a:rPr>
              <a:t> </a:t>
            </a:r>
            <a:r>
              <a:rPr lang="en-US" altLang="zh-CN" sz="3200" b="1">
                <a:latin typeface="Courier New" pitchFamily="49" charset="0"/>
                <a:ea typeface="楷体_GB2312" pitchFamily="49" charset="-122"/>
              </a:rPr>
              <a:t>-</a:t>
            </a:r>
            <a:r>
              <a:rPr lang="en-US" altLang="zh-CN" sz="3200" b="1">
                <a:latin typeface="Times New Roman" pitchFamily="18" charset="0"/>
                <a:ea typeface="仿宋_GB2312" pitchFamily="49" charset="-122"/>
              </a:rPr>
              <a:t> </a:t>
            </a:r>
            <a:r>
              <a:rPr lang="en-US" altLang="zh-CN" sz="3200" b="1" i="1">
                <a:latin typeface="Times New Roman" pitchFamily="18" charset="0"/>
                <a:ea typeface="仿宋_GB2312" pitchFamily="49" charset="-122"/>
              </a:rPr>
              <a:t>c d</a:t>
            </a:r>
            <a:r>
              <a:rPr lang="en-US" altLang="zh-CN" sz="3200" b="1">
                <a:latin typeface="Times New Roman" pitchFamily="18" charset="0"/>
                <a:ea typeface="仿宋_GB2312" pitchFamily="49" charset="-122"/>
              </a:rPr>
              <a:t> / </a:t>
            </a:r>
            <a:r>
              <a:rPr lang="en-US" altLang="zh-CN" sz="3200" b="1" i="1">
                <a:latin typeface="Times New Roman" pitchFamily="18" charset="0"/>
                <a:ea typeface="仿宋_GB2312" pitchFamily="49" charset="-122"/>
              </a:rPr>
              <a:t>e f</a:t>
            </a:r>
          </a:p>
        </p:txBody>
      </p:sp>
      <p:sp>
        <p:nvSpPr>
          <p:cNvPr id="37" name="灯片编号占位符 4"/>
          <p:cNvSpPr>
            <a:spLocks noGrp="1"/>
          </p:cNvSpPr>
          <p:nvPr>
            <p:ph type="sldNum" sz="quarter" idx="12"/>
          </p:nvPr>
        </p:nvSpPr>
        <p:spPr/>
        <p:txBody>
          <a:bodyPr/>
          <a:lstStyle/>
          <a:p>
            <a:fld id="{4CE57E32-A811-4474-B5F0-073FD39C1F06}" type="slidenum">
              <a:rPr lang="en-US" altLang="zh-CN"/>
              <a:pPr/>
              <a:t>48</a:t>
            </a:fld>
            <a:endParaRPr lang="en-US" altLang="zh-CN"/>
          </a:p>
        </p:txBody>
      </p:sp>
      <p:sp>
        <p:nvSpPr>
          <p:cNvPr id="158722" name="Line 2"/>
          <p:cNvSpPr>
            <a:spLocks noChangeShapeType="1"/>
          </p:cNvSpPr>
          <p:nvPr/>
        </p:nvSpPr>
        <p:spPr bwMode="auto">
          <a:xfrm>
            <a:off x="7086600" y="50292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3" name="Line 3"/>
          <p:cNvSpPr>
            <a:spLocks noChangeShapeType="1"/>
          </p:cNvSpPr>
          <p:nvPr/>
        </p:nvSpPr>
        <p:spPr bwMode="auto">
          <a:xfrm>
            <a:off x="7924800" y="3200400"/>
            <a:ext cx="3048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4" name="Line 4"/>
          <p:cNvSpPr>
            <a:spLocks noChangeShapeType="1"/>
          </p:cNvSpPr>
          <p:nvPr/>
        </p:nvSpPr>
        <p:spPr bwMode="auto">
          <a:xfrm>
            <a:off x="6172200" y="32004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5" name="Line 5"/>
          <p:cNvSpPr>
            <a:spLocks noChangeShapeType="1"/>
          </p:cNvSpPr>
          <p:nvPr/>
        </p:nvSpPr>
        <p:spPr bwMode="auto">
          <a:xfrm>
            <a:off x="6629400" y="41148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6" name="Line 6"/>
          <p:cNvSpPr>
            <a:spLocks noChangeShapeType="1"/>
          </p:cNvSpPr>
          <p:nvPr/>
        </p:nvSpPr>
        <p:spPr bwMode="auto">
          <a:xfrm flipH="1">
            <a:off x="7391400" y="32004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7" name="Line 7"/>
          <p:cNvSpPr>
            <a:spLocks noChangeShapeType="1"/>
          </p:cNvSpPr>
          <p:nvPr/>
        </p:nvSpPr>
        <p:spPr bwMode="auto">
          <a:xfrm flipH="1">
            <a:off x="6629400" y="50292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8" name="Line 8"/>
          <p:cNvSpPr>
            <a:spLocks noChangeShapeType="1"/>
          </p:cNvSpPr>
          <p:nvPr/>
        </p:nvSpPr>
        <p:spPr bwMode="auto">
          <a:xfrm flipH="1">
            <a:off x="6248400" y="41148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9" name="Line 9"/>
          <p:cNvSpPr>
            <a:spLocks noChangeShapeType="1"/>
          </p:cNvSpPr>
          <p:nvPr/>
        </p:nvSpPr>
        <p:spPr bwMode="auto">
          <a:xfrm flipH="1">
            <a:off x="5715000" y="32766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0" name="Line 10"/>
          <p:cNvSpPr>
            <a:spLocks noChangeShapeType="1"/>
          </p:cNvSpPr>
          <p:nvPr/>
        </p:nvSpPr>
        <p:spPr bwMode="auto">
          <a:xfrm>
            <a:off x="7010400" y="2362200"/>
            <a:ext cx="685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1" name="Line 11"/>
          <p:cNvSpPr>
            <a:spLocks noChangeShapeType="1"/>
          </p:cNvSpPr>
          <p:nvPr/>
        </p:nvSpPr>
        <p:spPr bwMode="auto">
          <a:xfrm flipH="1">
            <a:off x="6248400" y="2362200"/>
            <a:ext cx="6096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4" name="Oval 14"/>
          <p:cNvSpPr>
            <a:spLocks noChangeArrowheads="1"/>
          </p:cNvSpPr>
          <p:nvPr/>
        </p:nvSpPr>
        <p:spPr bwMode="auto">
          <a:xfrm>
            <a:off x="6705600" y="1981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5" name="Oval 15"/>
          <p:cNvSpPr>
            <a:spLocks noChangeArrowheads="1"/>
          </p:cNvSpPr>
          <p:nvPr/>
        </p:nvSpPr>
        <p:spPr bwMode="auto">
          <a:xfrm>
            <a:off x="54102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6" name="Oval 16"/>
          <p:cNvSpPr>
            <a:spLocks noChangeArrowheads="1"/>
          </p:cNvSpPr>
          <p:nvPr/>
        </p:nvSpPr>
        <p:spPr bwMode="auto">
          <a:xfrm>
            <a:off x="6324600" y="37338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7" name="Oval 17"/>
          <p:cNvSpPr>
            <a:spLocks noChangeArrowheads="1"/>
          </p:cNvSpPr>
          <p:nvPr/>
        </p:nvSpPr>
        <p:spPr bwMode="auto">
          <a:xfrm>
            <a:off x="70866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8" name="Oval 18"/>
          <p:cNvSpPr>
            <a:spLocks noChangeArrowheads="1"/>
          </p:cNvSpPr>
          <p:nvPr/>
        </p:nvSpPr>
        <p:spPr bwMode="auto">
          <a:xfrm>
            <a:off x="80010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9" name="Oval 19"/>
          <p:cNvSpPr>
            <a:spLocks noChangeArrowheads="1"/>
          </p:cNvSpPr>
          <p:nvPr/>
        </p:nvSpPr>
        <p:spPr bwMode="auto">
          <a:xfrm>
            <a:off x="58674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40" name="Oval 20"/>
          <p:cNvSpPr>
            <a:spLocks noChangeArrowheads="1"/>
          </p:cNvSpPr>
          <p:nvPr/>
        </p:nvSpPr>
        <p:spPr bwMode="auto">
          <a:xfrm>
            <a:off x="75438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41" name="Oval 21"/>
          <p:cNvSpPr>
            <a:spLocks noChangeArrowheads="1"/>
          </p:cNvSpPr>
          <p:nvPr/>
        </p:nvSpPr>
        <p:spPr bwMode="auto">
          <a:xfrm>
            <a:off x="5867400" y="46482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42" name="Oval 22"/>
          <p:cNvSpPr>
            <a:spLocks noChangeArrowheads="1"/>
          </p:cNvSpPr>
          <p:nvPr/>
        </p:nvSpPr>
        <p:spPr bwMode="auto">
          <a:xfrm>
            <a:off x="6781800" y="4648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43" name="Oval 23"/>
          <p:cNvSpPr>
            <a:spLocks noChangeArrowheads="1"/>
          </p:cNvSpPr>
          <p:nvPr/>
        </p:nvSpPr>
        <p:spPr bwMode="auto">
          <a:xfrm>
            <a:off x="63246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44" name="Oval 24"/>
          <p:cNvSpPr>
            <a:spLocks noChangeArrowheads="1"/>
          </p:cNvSpPr>
          <p:nvPr/>
        </p:nvSpPr>
        <p:spPr bwMode="auto">
          <a:xfrm>
            <a:off x="72390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45" name="Text Box 25"/>
          <p:cNvSpPr txBox="1">
            <a:spLocks noChangeArrowheads="1"/>
          </p:cNvSpPr>
          <p:nvPr/>
        </p:nvSpPr>
        <p:spPr bwMode="auto">
          <a:xfrm>
            <a:off x="6750050" y="1873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158746" name="Text Box 26"/>
          <p:cNvSpPr txBox="1">
            <a:spLocks noChangeArrowheads="1"/>
          </p:cNvSpPr>
          <p:nvPr/>
        </p:nvSpPr>
        <p:spPr bwMode="auto">
          <a:xfrm>
            <a:off x="6826250" y="45720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158747" name="Text Box 27"/>
          <p:cNvSpPr txBox="1">
            <a:spLocks noChangeArrowheads="1"/>
          </p:cNvSpPr>
          <p:nvPr/>
        </p:nvSpPr>
        <p:spPr bwMode="auto">
          <a:xfrm>
            <a:off x="7600950" y="277336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158748" name="Text Box 28"/>
          <p:cNvSpPr txBox="1">
            <a:spLocks noChangeArrowheads="1"/>
          </p:cNvSpPr>
          <p:nvPr/>
        </p:nvSpPr>
        <p:spPr bwMode="auto">
          <a:xfrm>
            <a:off x="5899150" y="26812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49" name="Text Box 29"/>
          <p:cNvSpPr txBox="1">
            <a:spLocks noChangeArrowheads="1"/>
          </p:cNvSpPr>
          <p:nvPr/>
        </p:nvSpPr>
        <p:spPr bwMode="auto">
          <a:xfrm>
            <a:off x="6356350" y="35956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50" name="Text Box 30"/>
          <p:cNvSpPr txBox="1">
            <a:spLocks noChangeArrowheads="1"/>
          </p:cNvSpPr>
          <p:nvPr/>
        </p:nvSpPr>
        <p:spPr bwMode="auto">
          <a:xfrm>
            <a:off x="5454650" y="36258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a</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51" name="Text Box 31"/>
          <p:cNvSpPr txBox="1">
            <a:spLocks noChangeArrowheads="1"/>
          </p:cNvSpPr>
          <p:nvPr/>
        </p:nvSpPr>
        <p:spPr bwMode="auto">
          <a:xfrm>
            <a:off x="5943600" y="4540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b</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52" name="Text Box 32"/>
          <p:cNvSpPr txBox="1">
            <a:spLocks noChangeArrowheads="1"/>
          </p:cNvSpPr>
          <p:nvPr/>
        </p:nvSpPr>
        <p:spPr bwMode="auto">
          <a:xfrm>
            <a:off x="6394450" y="53784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c</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53" name="Text Box 33"/>
          <p:cNvSpPr txBox="1">
            <a:spLocks noChangeArrowheads="1"/>
          </p:cNvSpPr>
          <p:nvPr/>
        </p:nvSpPr>
        <p:spPr bwMode="auto">
          <a:xfrm>
            <a:off x="7239000" y="54102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d</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54" name="Text Box 34"/>
          <p:cNvSpPr txBox="1">
            <a:spLocks noChangeArrowheads="1"/>
          </p:cNvSpPr>
          <p:nvPr/>
        </p:nvSpPr>
        <p:spPr bwMode="auto">
          <a:xfrm>
            <a:off x="7156450" y="36258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e</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55" name="Text Box 35"/>
          <p:cNvSpPr txBox="1">
            <a:spLocks noChangeArrowheads="1"/>
          </p:cNvSpPr>
          <p:nvPr/>
        </p:nvSpPr>
        <p:spPr bwMode="auto">
          <a:xfrm>
            <a:off x="8121650" y="3657600"/>
            <a:ext cx="336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f</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type="title"/>
          </p:nvPr>
        </p:nvSpPr>
        <p:spPr>
          <a:xfrm>
            <a:off x="457200" y="473075"/>
            <a:ext cx="8229600" cy="903288"/>
          </a:xfrm>
        </p:spPr>
        <p:txBody>
          <a:bodyPr/>
          <a:lstStyle/>
          <a:p>
            <a:pPr algn="ctr"/>
            <a:r>
              <a:rPr kumimoji="1" lang="zh-CN" altLang="en-US" sz="4000" b="1">
                <a:solidFill>
                  <a:schemeClr val="tx2"/>
                </a:solidFill>
                <a:ea typeface="华文新魏" pitchFamily="2" charset="-122"/>
              </a:rPr>
              <a:t>二叉树递归的前序遍历算法</a:t>
            </a:r>
          </a:p>
        </p:txBody>
      </p:sp>
      <p:sp>
        <p:nvSpPr>
          <p:cNvPr id="159748" name="Rectangle 4"/>
          <p:cNvSpPr>
            <a:spLocks noGrp="1" noChangeArrowheads="1"/>
          </p:cNvSpPr>
          <p:nvPr>
            <p:ph idx="1"/>
          </p:nvPr>
        </p:nvSpPr>
        <p:spPr>
          <a:xfrm>
            <a:off x="663575" y="1304925"/>
            <a:ext cx="8229600" cy="5075238"/>
          </a:xfrm>
        </p:spPr>
        <p:txBody>
          <a:bodyPr/>
          <a:lstStyle/>
          <a:p>
            <a:pPr>
              <a:spcBef>
                <a:spcPct val="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spcBef>
                <a:spcPct val="0"/>
              </a:spcBef>
              <a:buFont typeface="Wingdings" pitchFamily="2" charset="2"/>
              <a:buNone/>
            </a:pP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PreOrder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void </a:t>
            </a:r>
            <a:r>
              <a:rPr lang="en-US" altLang="zh-CN" sz="2800">
                <a:latin typeface="Times New Roman" pitchFamily="18" charset="0"/>
                <a:ea typeface="隶书" pitchFamily="49" charset="-122"/>
              </a:rPr>
              <a:t>(*visit)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(subTree != NULL)</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visit (subTree)</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访问根结点</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PreOrder (subTree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visit)</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遍历左子树</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PreOrder (subTree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visit)</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遍历右子树</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fld id="{2F95D891-64F6-4D56-BE88-9C452E5185D1}" type="slidenum">
              <a:rPr lang="en-US" altLang="zh-CN"/>
              <a:pPr/>
              <a:t>49</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E15BFABC-7A29-49A7-B33F-311C6B3491EF}" type="slidenum">
              <a:rPr lang="en-US" altLang="zh-CN" smtClean="0">
                <a:latin typeface="Arial" pitchFamily="34" charset="0"/>
              </a:rPr>
              <a:pPr eaLnBrk="1" hangingPunct="1"/>
              <a:t>5</a:t>
            </a:fld>
            <a:endParaRPr lang="en-US" altLang="zh-CN" smtClean="0">
              <a:latin typeface="Arial" pitchFamily="34" charset="0"/>
            </a:endParaRPr>
          </a:p>
        </p:txBody>
      </p:sp>
      <p:sp>
        <p:nvSpPr>
          <p:cNvPr id="22530" name="Rectangle 2"/>
          <p:cNvSpPr>
            <a:spLocks noGrp="1" noRot="1" noChangeArrowheads="1"/>
          </p:cNvSpPr>
          <p:nvPr>
            <p:ph type="title"/>
          </p:nvPr>
        </p:nvSpPr>
        <p:spPr>
          <a:xfrm>
            <a:off x="467544" y="366048"/>
            <a:ext cx="7024744" cy="1143000"/>
          </a:xfrm>
        </p:spPr>
        <p:txBody>
          <a:bodyPr/>
          <a:lstStyle/>
          <a:p>
            <a:pPr eaLnBrk="1" hangingPunct="1">
              <a:defRPr/>
            </a:pPr>
            <a:r>
              <a:rPr lang="zh-CN" altLang="en-US" dirty="0" smtClean="0">
                <a:solidFill>
                  <a:schemeClr val="tx1"/>
                </a:solidFill>
              </a:rPr>
              <a:t>和线性结构的比较</a:t>
            </a:r>
          </a:p>
        </p:txBody>
      </p:sp>
      <p:sp>
        <p:nvSpPr>
          <p:cNvPr id="22534" name="Rectangle 6"/>
          <p:cNvSpPr>
            <a:spLocks noGrp="1" noChangeArrowheads="1"/>
          </p:cNvSpPr>
          <p:nvPr>
            <p:ph type="body" sz="half" idx="4294967295"/>
          </p:nvPr>
        </p:nvSpPr>
        <p:spPr>
          <a:xfrm>
            <a:off x="304800" y="1600200"/>
            <a:ext cx="4038600" cy="4525963"/>
          </a:xfrm>
          <a:prstGeom prst="rect">
            <a:avLst/>
          </a:prstGeom>
        </p:spPr>
        <p:txBody>
          <a:bodyPr/>
          <a:lstStyle/>
          <a:p>
            <a:pPr algn="ctr" eaLnBrk="1" hangingPunct="1">
              <a:buFont typeface="Wingdings" pitchFamily="2" charset="2"/>
              <a:buNone/>
              <a:defRPr/>
            </a:pPr>
            <a:r>
              <a:rPr lang="zh-CN" altLang="en-US" sz="3600" dirty="0" smtClean="0">
                <a:solidFill>
                  <a:schemeClr val="tx1"/>
                </a:solidFill>
                <a:latin typeface="隶书" pitchFamily="49" charset="-122"/>
                <a:ea typeface="隶书" pitchFamily="49" charset="-122"/>
              </a:rPr>
              <a:t>线性结构</a:t>
            </a:r>
          </a:p>
          <a:p>
            <a:pPr eaLnBrk="1" hangingPunct="1">
              <a:defRPr/>
            </a:pPr>
            <a:r>
              <a:rPr lang="zh-CN" altLang="en-US" dirty="0" smtClean="0">
                <a:solidFill>
                  <a:schemeClr val="tx1"/>
                </a:solidFill>
                <a:latin typeface="楷体_GB2312" pitchFamily="49" charset="-122"/>
              </a:rPr>
              <a:t>第一个数据元素			（无前驱）</a:t>
            </a:r>
          </a:p>
          <a:p>
            <a:pPr eaLnBrk="1" hangingPunct="1">
              <a:defRPr/>
            </a:pPr>
            <a:r>
              <a:rPr lang="zh-CN" altLang="en-US" dirty="0" smtClean="0">
                <a:solidFill>
                  <a:schemeClr val="tx1"/>
                </a:solidFill>
                <a:latin typeface="楷体_GB2312" pitchFamily="49" charset="-122"/>
              </a:rPr>
              <a:t>最后一个数据元素			（无后继）</a:t>
            </a:r>
          </a:p>
          <a:p>
            <a:pPr eaLnBrk="1" hangingPunct="1">
              <a:defRPr/>
            </a:pPr>
            <a:r>
              <a:rPr lang="zh-CN" altLang="en-US" dirty="0" smtClean="0">
                <a:solidFill>
                  <a:schemeClr val="tx1"/>
                </a:solidFill>
                <a:latin typeface="楷体_GB2312" pitchFamily="49" charset="-122"/>
              </a:rPr>
              <a:t>其它数据元素		（一个前驱，			一个后继）</a:t>
            </a:r>
          </a:p>
        </p:txBody>
      </p:sp>
      <p:sp>
        <p:nvSpPr>
          <p:cNvPr id="22535" name="Rectangle 7"/>
          <p:cNvSpPr>
            <a:spLocks noGrp="1" noChangeArrowheads="1"/>
          </p:cNvSpPr>
          <p:nvPr>
            <p:ph type="body" sz="half" idx="4294967295"/>
          </p:nvPr>
        </p:nvSpPr>
        <p:spPr>
          <a:xfrm>
            <a:off x="4876800" y="1600200"/>
            <a:ext cx="4038600" cy="4525963"/>
          </a:xfrm>
          <a:prstGeom prst="rect">
            <a:avLst/>
          </a:prstGeom>
        </p:spPr>
        <p:txBody>
          <a:bodyPr/>
          <a:lstStyle/>
          <a:p>
            <a:pPr algn="ctr" eaLnBrk="1" hangingPunct="1">
              <a:buFont typeface="Wingdings" pitchFamily="2" charset="2"/>
              <a:buNone/>
              <a:defRPr/>
            </a:pPr>
            <a:r>
              <a:rPr lang="zh-CN" altLang="en-US" sz="3600" smtClean="0">
                <a:solidFill>
                  <a:schemeClr val="tx1"/>
                </a:solidFill>
                <a:latin typeface="隶书" pitchFamily="49" charset="-122"/>
                <a:ea typeface="隶书" pitchFamily="49" charset="-122"/>
              </a:rPr>
              <a:t>树结构</a:t>
            </a:r>
          </a:p>
          <a:p>
            <a:pPr eaLnBrk="1" hangingPunct="1">
              <a:defRPr/>
            </a:pPr>
            <a:r>
              <a:rPr lang="zh-CN" altLang="en-US" smtClean="0">
                <a:solidFill>
                  <a:schemeClr val="tx1"/>
                </a:solidFill>
                <a:latin typeface="楷体_GB2312" pitchFamily="49" charset="-122"/>
              </a:rPr>
              <a:t>根结点					（无前驱）</a:t>
            </a:r>
          </a:p>
          <a:p>
            <a:pPr eaLnBrk="1" hangingPunct="1">
              <a:defRPr/>
            </a:pPr>
            <a:r>
              <a:rPr lang="zh-CN" altLang="en-US" smtClean="0">
                <a:solidFill>
                  <a:schemeClr val="tx1"/>
                </a:solidFill>
                <a:latin typeface="楷体_GB2312" pitchFamily="49" charset="-122"/>
              </a:rPr>
              <a:t>多个叶子结点				（无后继）</a:t>
            </a:r>
          </a:p>
          <a:p>
            <a:pPr eaLnBrk="1" hangingPunct="1">
              <a:defRPr/>
            </a:pPr>
            <a:r>
              <a:rPr lang="zh-CN" altLang="en-US" smtClean="0">
                <a:solidFill>
                  <a:schemeClr val="tx1"/>
                </a:solidFill>
                <a:latin typeface="楷体_GB2312" pitchFamily="49" charset="-122"/>
              </a:rPr>
              <a:t>树中其它结点			（一个前驱，			多个后继）</a:t>
            </a:r>
          </a:p>
        </p:txBody>
      </p:sp>
      <p:sp>
        <p:nvSpPr>
          <p:cNvPr id="29702" name="Film"/>
          <p:cNvSpPr>
            <a:spLocks noEditPoints="1" noChangeArrowheads="1"/>
          </p:cNvSpPr>
          <p:nvPr/>
        </p:nvSpPr>
        <p:spPr bwMode="auto">
          <a:xfrm>
            <a:off x="4267200" y="1524000"/>
            <a:ext cx="457200" cy="4648200"/>
          </a:xfrm>
          <a:custGeom>
            <a:avLst/>
            <a:gdLst>
              <a:gd name="T0" fmla="*/ 0 w 21600"/>
              <a:gd name="T1" fmla="*/ 0 h 21600"/>
              <a:gd name="T2" fmla="*/ 102419150 w 21600"/>
              <a:gd name="T3" fmla="*/ 0 h 21600"/>
              <a:gd name="T4" fmla="*/ 204838300 w 21600"/>
              <a:gd name="T5" fmla="*/ 0 h 21600"/>
              <a:gd name="T6" fmla="*/ 204838300 w 21600"/>
              <a:gd name="T7" fmla="*/ 2147483647 h 21600"/>
              <a:gd name="T8" fmla="*/ 204838300 w 21600"/>
              <a:gd name="T9" fmla="*/ 2147483647 h 21600"/>
              <a:gd name="T10" fmla="*/ 102419150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960 w 21600"/>
              <a:gd name="T25" fmla="*/ 8129 h 21600"/>
              <a:gd name="T26" fmla="*/ 17079 w 21600"/>
              <a:gd name="T27" fmla="*/ 1342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0"/>
                </a:moveTo>
                <a:lnTo>
                  <a:pt x="21600" y="21600"/>
                </a:lnTo>
                <a:lnTo>
                  <a:pt x="0" y="21600"/>
                </a:lnTo>
                <a:lnTo>
                  <a:pt x="0" y="0"/>
                </a:lnTo>
                <a:lnTo>
                  <a:pt x="21600" y="0"/>
                </a:lnTo>
                <a:close/>
              </a:path>
              <a:path w="21600" h="21600" extrusionOk="0">
                <a:moveTo>
                  <a:pt x="3014" y="21600"/>
                </a:moveTo>
                <a:lnTo>
                  <a:pt x="3014" y="0"/>
                </a:lnTo>
                <a:lnTo>
                  <a:pt x="0" y="0"/>
                </a:lnTo>
                <a:lnTo>
                  <a:pt x="0" y="21600"/>
                </a:lnTo>
                <a:lnTo>
                  <a:pt x="3014" y="21600"/>
                </a:lnTo>
                <a:close/>
              </a:path>
              <a:path w="21600" h="21600" extrusionOk="0">
                <a:moveTo>
                  <a:pt x="21600" y="21600"/>
                </a:moveTo>
                <a:lnTo>
                  <a:pt x="21600" y="0"/>
                </a:lnTo>
                <a:lnTo>
                  <a:pt x="18586" y="0"/>
                </a:lnTo>
                <a:lnTo>
                  <a:pt x="18586" y="21600"/>
                </a:lnTo>
                <a:lnTo>
                  <a:pt x="21600" y="21600"/>
                </a:lnTo>
                <a:close/>
              </a:path>
              <a:path w="21600" h="21600" extrusionOk="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extrusionOk="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extrusionOk="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extrusionOk="0">
                <a:moveTo>
                  <a:pt x="753" y="1291"/>
                </a:moveTo>
                <a:lnTo>
                  <a:pt x="2260" y="1291"/>
                </a:lnTo>
                <a:lnTo>
                  <a:pt x="2260" y="235"/>
                </a:lnTo>
                <a:lnTo>
                  <a:pt x="753" y="235"/>
                </a:lnTo>
                <a:lnTo>
                  <a:pt x="753" y="1291"/>
                </a:lnTo>
                <a:close/>
              </a:path>
              <a:path w="21600" h="21600" extrusionOk="0">
                <a:moveTo>
                  <a:pt x="753" y="2700"/>
                </a:moveTo>
                <a:lnTo>
                  <a:pt x="2260" y="2700"/>
                </a:lnTo>
                <a:lnTo>
                  <a:pt x="2260" y="1643"/>
                </a:lnTo>
                <a:lnTo>
                  <a:pt x="753" y="1643"/>
                </a:lnTo>
                <a:lnTo>
                  <a:pt x="753" y="2700"/>
                </a:lnTo>
                <a:close/>
              </a:path>
              <a:path w="21600" h="21600" extrusionOk="0">
                <a:moveTo>
                  <a:pt x="753" y="4109"/>
                </a:moveTo>
                <a:lnTo>
                  <a:pt x="2260" y="4109"/>
                </a:lnTo>
                <a:lnTo>
                  <a:pt x="2260" y="3052"/>
                </a:lnTo>
                <a:lnTo>
                  <a:pt x="753" y="3052"/>
                </a:lnTo>
                <a:lnTo>
                  <a:pt x="753" y="4109"/>
                </a:lnTo>
                <a:close/>
              </a:path>
              <a:path w="21600" h="21600" extrusionOk="0">
                <a:moveTo>
                  <a:pt x="753" y="5517"/>
                </a:moveTo>
                <a:lnTo>
                  <a:pt x="2260" y="5517"/>
                </a:lnTo>
                <a:lnTo>
                  <a:pt x="2260" y="4461"/>
                </a:lnTo>
                <a:lnTo>
                  <a:pt x="753" y="4461"/>
                </a:lnTo>
                <a:lnTo>
                  <a:pt x="753" y="5517"/>
                </a:lnTo>
                <a:close/>
              </a:path>
              <a:path w="21600" h="21600" extrusionOk="0">
                <a:moveTo>
                  <a:pt x="753" y="6926"/>
                </a:moveTo>
                <a:lnTo>
                  <a:pt x="2260" y="6926"/>
                </a:lnTo>
                <a:lnTo>
                  <a:pt x="2260" y="5870"/>
                </a:lnTo>
                <a:lnTo>
                  <a:pt x="753" y="5870"/>
                </a:lnTo>
                <a:lnTo>
                  <a:pt x="753" y="6926"/>
                </a:lnTo>
                <a:close/>
              </a:path>
              <a:path w="21600" h="21600" extrusionOk="0">
                <a:moveTo>
                  <a:pt x="753" y="8335"/>
                </a:moveTo>
                <a:lnTo>
                  <a:pt x="2260" y="8335"/>
                </a:lnTo>
                <a:lnTo>
                  <a:pt x="2260" y="7278"/>
                </a:lnTo>
                <a:lnTo>
                  <a:pt x="753" y="7278"/>
                </a:lnTo>
                <a:lnTo>
                  <a:pt x="753" y="8335"/>
                </a:lnTo>
                <a:close/>
              </a:path>
              <a:path w="21600" h="21600" extrusionOk="0">
                <a:moveTo>
                  <a:pt x="753" y="9743"/>
                </a:moveTo>
                <a:lnTo>
                  <a:pt x="2260" y="9743"/>
                </a:lnTo>
                <a:lnTo>
                  <a:pt x="2260" y="8687"/>
                </a:lnTo>
                <a:lnTo>
                  <a:pt x="753" y="8687"/>
                </a:lnTo>
                <a:lnTo>
                  <a:pt x="753" y="9743"/>
                </a:lnTo>
                <a:close/>
              </a:path>
              <a:path w="21600" h="21600" extrusionOk="0">
                <a:moveTo>
                  <a:pt x="753" y="11152"/>
                </a:moveTo>
                <a:lnTo>
                  <a:pt x="2260" y="11152"/>
                </a:lnTo>
                <a:lnTo>
                  <a:pt x="2260" y="10096"/>
                </a:lnTo>
                <a:lnTo>
                  <a:pt x="753" y="10096"/>
                </a:lnTo>
                <a:lnTo>
                  <a:pt x="753" y="11152"/>
                </a:lnTo>
                <a:close/>
              </a:path>
              <a:path w="21600" h="21600" extrusionOk="0">
                <a:moveTo>
                  <a:pt x="753" y="12561"/>
                </a:moveTo>
                <a:lnTo>
                  <a:pt x="2260" y="12561"/>
                </a:lnTo>
                <a:lnTo>
                  <a:pt x="2260" y="11504"/>
                </a:lnTo>
                <a:lnTo>
                  <a:pt x="753" y="11504"/>
                </a:lnTo>
                <a:lnTo>
                  <a:pt x="753" y="12561"/>
                </a:lnTo>
                <a:close/>
              </a:path>
              <a:path w="21600" h="21600" extrusionOk="0">
                <a:moveTo>
                  <a:pt x="753" y="13970"/>
                </a:moveTo>
                <a:lnTo>
                  <a:pt x="2260" y="13970"/>
                </a:lnTo>
                <a:lnTo>
                  <a:pt x="2260" y="12913"/>
                </a:lnTo>
                <a:lnTo>
                  <a:pt x="753" y="12913"/>
                </a:lnTo>
                <a:lnTo>
                  <a:pt x="753" y="13970"/>
                </a:lnTo>
                <a:close/>
              </a:path>
              <a:path w="21600" h="21600" extrusionOk="0">
                <a:moveTo>
                  <a:pt x="753" y="15378"/>
                </a:moveTo>
                <a:lnTo>
                  <a:pt x="2260" y="15378"/>
                </a:lnTo>
                <a:lnTo>
                  <a:pt x="2260" y="14322"/>
                </a:lnTo>
                <a:lnTo>
                  <a:pt x="753" y="14322"/>
                </a:lnTo>
                <a:lnTo>
                  <a:pt x="753" y="15378"/>
                </a:lnTo>
                <a:close/>
              </a:path>
              <a:path w="21600" h="21600" extrusionOk="0">
                <a:moveTo>
                  <a:pt x="753" y="16787"/>
                </a:moveTo>
                <a:lnTo>
                  <a:pt x="2260" y="16787"/>
                </a:lnTo>
                <a:lnTo>
                  <a:pt x="2260" y="15730"/>
                </a:lnTo>
                <a:lnTo>
                  <a:pt x="753" y="15730"/>
                </a:lnTo>
                <a:lnTo>
                  <a:pt x="753" y="16787"/>
                </a:lnTo>
                <a:close/>
              </a:path>
              <a:path w="21600" h="21600" extrusionOk="0">
                <a:moveTo>
                  <a:pt x="753" y="18196"/>
                </a:moveTo>
                <a:lnTo>
                  <a:pt x="2260" y="18196"/>
                </a:lnTo>
                <a:lnTo>
                  <a:pt x="2260" y="17139"/>
                </a:lnTo>
                <a:lnTo>
                  <a:pt x="753" y="17139"/>
                </a:lnTo>
                <a:lnTo>
                  <a:pt x="753" y="18196"/>
                </a:lnTo>
                <a:close/>
              </a:path>
              <a:path w="21600" h="21600" extrusionOk="0">
                <a:moveTo>
                  <a:pt x="753" y="19604"/>
                </a:moveTo>
                <a:lnTo>
                  <a:pt x="2260" y="19604"/>
                </a:lnTo>
                <a:lnTo>
                  <a:pt x="2260" y="18548"/>
                </a:lnTo>
                <a:lnTo>
                  <a:pt x="753" y="18548"/>
                </a:lnTo>
                <a:lnTo>
                  <a:pt x="753" y="19604"/>
                </a:lnTo>
                <a:close/>
              </a:path>
              <a:path w="21600" h="21600" extrusionOk="0">
                <a:moveTo>
                  <a:pt x="753" y="21013"/>
                </a:moveTo>
                <a:lnTo>
                  <a:pt x="2260" y="21013"/>
                </a:lnTo>
                <a:lnTo>
                  <a:pt x="2260" y="19957"/>
                </a:lnTo>
                <a:lnTo>
                  <a:pt x="753" y="19957"/>
                </a:lnTo>
                <a:lnTo>
                  <a:pt x="753" y="21013"/>
                </a:lnTo>
                <a:close/>
              </a:path>
              <a:path w="21600" h="21600" extrusionOk="0">
                <a:moveTo>
                  <a:pt x="19340" y="1409"/>
                </a:moveTo>
                <a:lnTo>
                  <a:pt x="20595" y="1409"/>
                </a:lnTo>
                <a:lnTo>
                  <a:pt x="20595" y="352"/>
                </a:lnTo>
                <a:lnTo>
                  <a:pt x="19340" y="352"/>
                </a:lnTo>
                <a:lnTo>
                  <a:pt x="19340" y="1409"/>
                </a:lnTo>
                <a:close/>
              </a:path>
              <a:path w="21600" h="21600" extrusionOk="0">
                <a:moveTo>
                  <a:pt x="19340" y="2700"/>
                </a:moveTo>
                <a:lnTo>
                  <a:pt x="20595" y="2700"/>
                </a:lnTo>
                <a:lnTo>
                  <a:pt x="20595" y="1643"/>
                </a:lnTo>
                <a:lnTo>
                  <a:pt x="19340" y="1643"/>
                </a:lnTo>
                <a:lnTo>
                  <a:pt x="19340" y="2700"/>
                </a:lnTo>
                <a:close/>
              </a:path>
              <a:path w="21600" h="21600" extrusionOk="0">
                <a:moveTo>
                  <a:pt x="19340" y="4109"/>
                </a:moveTo>
                <a:lnTo>
                  <a:pt x="20595" y="4109"/>
                </a:lnTo>
                <a:lnTo>
                  <a:pt x="20595" y="3052"/>
                </a:lnTo>
                <a:lnTo>
                  <a:pt x="19340" y="3052"/>
                </a:lnTo>
                <a:lnTo>
                  <a:pt x="19340" y="4109"/>
                </a:lnTo>
                <a:close/>
              </a:path>
              <a:path w="21600" h="21600" extrusionOk="0">
                <a:moveTo>
                  <a:pt x="19340" y="5517"/>
                </a:moveTo>
                <a:lnTo>
                  <a:pt x="20595" y="5517"/>
                </a:lnTo>
                <a:lnTo>
                  <a:pt x="20595" y="4461"/>
                </a:lnTo>
                <a:lnTo>
                  <a:pt x="19340" y="4461"/>
                </a:lnTo>
                <a:lnTo>
                  <a:pt x="19340" y="5517"/>
                </a:lnTo>
                <a:close/>
              </a:path>
              <a:path w="21600" h="21600" extrusionOk="0">
                <a:moveTo>
                  <a:pt x="19340" y="6926"/>
                </a:moveTo>
                <a:lnTo>
                  <a:pt x="20595" y="6926"/>
                </a:lnTo>
                <a:lnTo>
                  <a:pt x="20595" y="5870"/>
                </a:lnTo>
                <a:lnTo>
                  <a:pt x="19340" y="5870"/>
                </a:lnTo>
                <a:lnTo>
                  <a:pt x="19340" y="6926"/>
                </a:lnTo>
                <a:close/>
              </a:path>
              <a:path w="21600" h="21600" extrusionOk="0">
                <a:moveTo>
                  <a:pt x="19340" y="8335"/>
                </a:moveTo>
                <a:lnTo>
                  <a:pt x="20595" y="8335"/>
                </a:lnTo>
                <a:lnTo>
                  <a:pt x="20595" y="7278"/>
                </a:lnTo>
                <a:lnTo>
                  <a:pt x="19340" y="7278"/>
                </a:lnTo>
                <a:lnTo>
                  <a:pt x="19340" y="8335"/>
                </a:lnTo>
                <a:close/>
              </a:path>
              <a:path w="21600" h="21600" extrusionOk="0">
                <a:moveTo>
                  <a:pt x="19340" y="9743"/>
                </a:moveTo>
                <a:lnTo>
                  <a:pt x="20595" y="9743"/>
                </a:lnTo>
                <a:lnTo>
                  <a:pt x="20595" y="8687"/>
                </a:lnTo>
                <a:lnTo>
                  <a:pt x="19340" y="8687"/>
                </a:lnTo>
                <a:lnTo>
                  <a:pt x="19340" y="9743"/>
                </a:lnTo>
                <a:close/>
              </a:path>
              <a:path w="21600" h="21600" extrusionOk="0">
                <a:moveTo>
                  <a:pt x="19340" y="11152"/>
                </a:moveTo>
                <a:lnTo>
                  <a:pt x="20595" y="11152"/>
                </a:lnTo>
                <a:lnTo>
                  <a:pt x="20595" y="10096"/>
                </a:lnTo>
                <a:lnTo>
                  <a:pt x="19340" y="10096"/>
                </a:lnTo>
                <a:lnTo>
                  <a:pt x="19340" y="11152"/>
                </a:lnTo>
                <a:close/>
              </a:path>
              <a:path w="21600" h="21600" extrusionOk="0">
                <a:moveTo>
                  <a:pt x="19340" y="12561"/>
                </a:moveTo>
                <a:lnTo>
                  <a:pt x="20595" y="12561"/>
                </a:lnTo>
                <a:lnTo>
                  <a:pt x="20595" y="11504"/>
                </a:lnTo>
                <a:lnTo>
                  <a:pt x="19340" y="11504"/>
                </a:lnTo>
                <a:lnTo>
                  <a:pt x="19340" y="12561"/>
                </a:lnTo>
                <a:close/>
              </a:path>
              <a:path w="21600" h="21600" extrusionOk="0">
                <a:moveTo>
                  <a:pt x="19340" y="13970"/>
                </a:moveTo>
                <a:lnTo>
                  <a:pt x="20595" y="13970"/>
                </a:lnTo>
                <a:lnTo>
                  <a:pt x="20595" y="12913"/>
                </a:lnTo>
                <a:lnTo>
                  <a:pt x="19340" y="12913"/>
                </a:lnTo>
                <a:lnTo>
                  <a:pt x="19340" y="13970"/>
                </a:lnTo>
                <a:close/>
              </a:path>
              <a:path w="21600" h="21600" extrusionOk="0">
                <a:moveTo>
                  <a:pt x="19340" y="15378"/>
                </a:moveTo>
                <a:lnTo>
                  <a:pt x="20595" y="15378"/>
                </a:lnTo>
                <a:lnTo>
                  <a:pt x="20595" y="14322"/>
                </a:lnTo>
                <a:lnTo>
                  <a:pt x="19340" y="14322"/>
                </a:lnTo>
                <a:lnTo>
                  <a:pt x="19340" y="15378"/>
                </a:lnTo>
                <a:close/>
              </a:path>
              <a:path w="21600" h="21600" extrusionOk="0">
                <a:moveTo>
                  <a:pt x="19340" y="16787"/>
                </a:moveTo>
                <a:lnTo>
                  <a:pt x="20595" y="16787"/>
                </a:lnTo>
                <a:lnTo>
                  <a:pt x="20595" y="15730"/>
                </a:lnTo>
                <a:lnTo>
                  <a:pt x="19340" y="15730"/>
                </a:lnTo>
                <a:lnTo>
                  <a:pt x="19340" y="16787"/>
                </a:lnTo>
                <a:close/>
              </a:path>
              <a:path w="21600" h="21600" extrusionOk="0">
                <a:moveTo>
                  <a:pt x="19340" y="18196"/>
                </a:moveTo>
                <a:lnTo>
                  <a:pt x="20595" y="18196"/>
                </a:lnTo>
                <a:lnTo>
                  <a:pt x="20595" y="17139"/>
                </a:lnTo>
                <a:lnTo>
                  <a:pt x="19340" y="17139"/>
                </a:lnTo>
                <a:lnTo>
                  <a:pt x="19340" y="18196"/>
                </a:lnTo>
                <a:close/>
              </a:path>
              <a:path w="21600" h="21600" extrusionOk="0">
                <a:moveTo>
                  <a:pt x="19340" y="19604"/>
                </a:moveTo>
                <a:lnTo>
                  <a:pt x="20595" y="19604"/>
                </a:lnTo>
                <a:lnTo>
                  <a:pt x="20595" y="18548"/>
                </a:lnTo>
                <a:lnTo>
                  <a:pt x="19340" y="18548"/>
                </a:lnTo>
                <a:lnTo>
                  <a:pt x="19340" y="19604"/>
                </a:lnTo>
                <a:close/>
              </a:path>
              <a:path w="21600" h="21600" extrusionOk="0">
                <a:moveTo>
                  <a:pt x="19340" y="21013"/>
                </a:moveTo>
                <a:lnTo>
                  <a:pt x="20595" y="21013"/>
                </a:lnTo>
                <a:lnTo>
                  <a:pt x="20595" y="19957"/>
                </a:lnTo>
                <a:lnTo>
                  <a:pt x="19340" y="19957"/>
                </a:lnTo>
                <a:lnTo>
                  <a:pt x="19340" y="21013"/>
                </a:lnTo>
                <a:close/>
              </a:path>
            </a:pathLst>
          </a:custGeom>
          <a:solidFill>
            <a:srgbClr val="FFFFCC"/>
          </a:solidFill>
          <a:ln w="9525">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3443157257"/>
      </p:ext>
    </p:extLst>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81" name="Rectangle 13"/>
          <p:cNvSpPr>
            <a:spLocks noGrp="1" noChangeArrowheads="1"/>
          </p:cNvSpPr>
          <p:nvPr>
            <p:ph type="title"/>
          </p:nvPr>
        </p:nvSpPr>
        <p:spPr>
          <a:xfrm>
            <a:off x="1042988" y="506413"/>
            <a:ext cx="7416800" cy="762000"/>
          </a:xfrm>
        </p:spPr>
        <p:txBody>
          <a:bodyPr/>
          <a:lstStyle/>
          <a:p>
            <a:pPr algn="ctr"/>
            <a:r>
              <a:rPr lang="zh-CN" altLang="en-US" sz="4000" b="1">
                <a:solidFill>
                  <a:schemeClr val="tx2"/>
                </a:solidFill>
                <a:latin typeface="华文新魏" pitchFamily="2" charset="-122"/>
                <a:ea typeface="华文新魏" pitchFamily="2" charset="-122"/>
              </a:rPr>
              <a:t>后序遍历 </a:t>
            </a:r>
            <a:r>
              <a:rPr lang="en-US" altLang="zh-CN" sz="4000" b="1">
                <a:solidFill>
                  <a:schemeClr val="tx2"/>
                </a:solidFill>
                <a:latin typeface="华文新魏" pitchFamily="2" charset="-122"/>
                <a:ea typeface="华文新魏" pitchFamily="2" charset="-122"/>
              </a:rPr>
              <a:t>(Postorder Traversal)</a:t>
            </a:r>
            <a:endParaRPr lang="en-US" altLang="zh-CN" sz="4000">
              <a:solidFill>
                <a:schemeClr val="tx2"/>
              </a:solidFill>
              <a:latin typeface="华文新魏" pitchFamily="2" charset="-122"/>
              <a:ea typeface="华文新魏" pitchFamily="2" charset="-122"/>
            </a:endParaRPr>
          </a:p>
        </p:txBody>
      </p:sp>
      <p:sp>
        <p:nvSpPr>
          <p:cNvPr id="160780" name="Rectangle 12"/>
          <p:cNvSpPr>
            <a:spLocks noGrp="1" noChangeArrowheads="1"/>
          </p:cNvSpPr>
          <p:nvPr>
            <p:ph idx="1"/>
          </p:nvPr>
        </p:nvSpPr>
        <p:spPr>
          <a:xfrm>
            <a:off x="647700" y="1371600"/>
            <a:ext cx="5638800" cy="5334000"/>
          </a:xfrm>
        </p:spPr>
        <p:txBody>
          <a:bodyPr/>
          <a:lstStyle/>
          <a:p>
            <a:pPr>
              <a:buFont typeface="Wingdings" pitchFamily="2" charset="2"/>
              <a:buNone/>
            </a:pPr>
            <a:r>
              <a:rPr lang="zh-CN" altLang="en-US" sz="3000" b="1" dirty="0">
                <a:solidFill>
                  <a:schemeClr val="tx2"/>
                </a:solidFill>
                <a:ea typeface="仿宋_GB2312" pitchFamily="49" charset="-122"/>
              </a:rPr>
              <a:t>后序遍历二叉树算法的框架是：</a:t>
            </a:r>
            <a:endParaRPr lang="zh-CN" altLang="en-US" sz="3000" b="1" dirty="0">
              <a:ea typeface="仿宋_GB2312" pitchFamily="49" charset="-122"/>
            </a:endParaRPr>
          </a:p>
          <a:p>
            <a:pPr>
              <a:buClr>
                <a:srgbClr val="009900"/>
              </a:buClr>
              <a:buSzPct val="50000"/>
            </a:pPr>
            <a:r>
              <a:rPr lang="zh-CN" altLang="en-US" sz="3000" b="1" dirty="0">
                <a:solidFill>
                  <a:srgbClr val="000099"/>
                </a:solidFill>
                <a:ea typeface="仿宋_GB2312" pitchFamily="49" charset="-122"/>
              </a:rPr>
              <a:t>若二叉树为空，则空操作；</a:t>
            </a:r>
          </a:p>
          <a:p>
            <a:pPr>
              <a:buClr>
                <a:srgbClr val="009900"/>
              </a:buClr>
              <a:buSzPct val="50000"/>
            </a:pPr>
            <a:r>
              <a:rPr lang="zh-CN" altLang="en-US" sz="3000" b="1" dirty="0">
                <a:solidFill>
                  <a:srgbClr val="000099"/>
                </a:solidFill>
                <a:ea typeface="仿宋_GB2312" pitchFamily="49" charset="-122"/>
              </a:rPr>
              <a:t>否则</a:t>
            </a:r>
          </a:p>
          <a:p>
            <a:pPr lvl="1">
              <a:buClr>
                <a:srgbClr val="FF6600"/>
              </a:buClr>
              <a:buSzPct val="50000"/>
              <a:buFont typeface="Wingdings" pitchFamily="2" charset="2"/>
              <a:buChar char="u"/>
            </a:pPr>
            <a:r>
              <a:rPr lang="zh-CN" altLang="en-US" sz="3000" b="1" dirty="0">
                <a:solidFill>
                  <a:srgbClr val="000099"/>
                </a:solidFill>
                <a:ea typeface="仿宋_GB2312" pitchFamily="49" charset="-122"/>
              </a:rPr>
              <a:t>后序遍历左子树 </a:t>
            </a:r>
            <a:r>
              <a:rPr lang="en-US" altLang="zh-CN" sz="3000" b="1" dirty="0">
                <a:solidFill>
                  <a:srgbClr val="000099"/>
                </a:solidFill>
                <a:ea typeface="仿宋_GB2312" pitchFamily="49" charset="-122"/>
              </a:rPr>
              <a:t>(L)</a:t>
            </a:r>
            <a:r>
              <a:rPr lang="zh-CN" altLang="en-US" sz="3000" b="1" dirty="0">
                <a:solidFill>
                  <a:srgbClr val="000099"/>
                </a:solidFill>
                <a:ea typeface="仿宋_GB2312" pitchFamily="49" charset="-122"/>
              </a:rPr>
              <a:t>；</a:t>
            </a:r>
          </a:p>
          <a:p>
            <a:pPr lvl="1">
              <a:buClr>
                <a:srgbClr val="FF6600"/>
              </a:buClr>
              <a:buSzPct val="50000"/>
              <a:buFont typeface="Wingdings" pitchFamily="2" charset="2"/>
              <a:buChar char="u"/>
            </a:pPr>
            <a:r>
              <a:rPr lang="zh-CN" altLang="en-US" sz="3000" b="1" dirty="0">
                <a:solidFill>
                  <a:srgbClr val="000099"/>
                </a:solidFill>
                <a:ea typeface="仿宋_GB2312" pitchFamily="49" charset="-122"/>
              </a:rPr>
              <a:t>后序遍历右子树 </a:t>
            </a:r>
            <a:r>
              <a:rPr lang="en-US" altLang="zh-CN" sz="3000" b="1" dirty="0">
                <a:solidFill>
                  <a:srgbClr val="000099"/>
                </a:solidFill>
                <a:ea typeface="仿宋_GB2312" pitchFamily="49" charset="-122"/>
              </a:rPr>
              <a:t>(R)</a:t>
            </a:r>
            <a:r>
              <a:rPr lang="zh-CN" altLang="en-US" sz="3000" b="1" dirty="0">
                <a:solidFill>
                  <a:srgbClr val="000099"/>
                </a:solidFill>
                <a:ea typeface="仿宋_GB2312" pitchFamily="49" charset="-122"/>
              </a:rPr>
              <a:t>；</a:t>
            </a:r>
          </a:p>
          <a:p>
            <a:pPr lvl="1">
              <a:buClr>
                <a:srgbClr val="FF6600"/>
              </a:buClr>
              <a:buSzPct val="50000"/>
              <a:buFont typeface="Wingdings" pitchFamily="2" charset="2"/>
              <a:buChar char="u"/>
            </a:pPr>
            <a:r>
              <a:rPr lang="zh-CN" altLang="en-US" sz="3000" b="1" dirty="0">
                <a:solidFill>
                  <a:srgbClr val="000099"/>
                </a:solidFill>
                <a:ea typeface="仿宋_GB2312" pitchFamily="49" charset="-122"/>
              </a:rPr>
              <a:t>访问根结点 </a:t>
            </a:r>
            <a:r>
              <a:rPr lang="en-US" altLang="zh-CN" sz="3000" b="1" dirty="0">
                <a:solidFill>
                  <a:srgbClr val="000099"/>
                </a:solidFill>
                <a:ea typeface="仿宋_GB2312" pitchFamily="49" charset="-122"/>
              </a:rPr>
              <a:t>(V)</a:t>
            </a:r>
            <a:r>
              <a:rPr lang="zh-CN" altLang="en-US" sz="3000" b="1" dirty="0">
                <a:solidFill>
                  <a:srgbClr val="000099"/>
                </a:solidFill>
                <a:ea typeface="仿宋_GB2312" pitchFamily="49" charset="-122"/>
              </a:rPr>
              <a:t>。</a:t>
            </a:r>
          </a:p>
          <a:p>
            <a:pPr lvl="1"/>
            <a:endParaRPr lang="zh-CN" altLang="en-US" sz="900" b="1" dirty="0">
              <a:solidFill>
                <a:srgbClr val="000099"/>
              </a:solidFill>
              <a:ea typeface="仿宋_GB2312" pitchFamily="49" charset="-122"/>
            </a:endParaRPr>
          </a:p>
          <a:p>
            <a:pPr lvl="1">
              <a:buFont typeface="Wingdings" pitchFamily="2" charset="2"/>
              <a:buNone/>
            </a:pPr>
            <a:r>
              <a:rPr lang="zh-CN" altLang="en-US" sz="3200" b="1" dirty="0">
                <a:solidFill>
                  <a:schemeClr val="tx2"/>
                </a:solidFill>
                <a:latin typeface="Times New Roman" pitchFamily="18" charset="0"/>
                <a:ea typeface="仿宋_GB2312" pitchFamily="49" charset="-122"/>
              </a:rPr>
              <a:t>遍历结果</a:t>
            </a:r>
            <a:endParaRPr lang="zh-CN" altLang="en-US" sz="3200" b="1" dirty="0">
              <a:latin typeface="Times New Roman" pitchFamily="18" charset="0"/>
              <a:ea typeface="仿宋_GB2312" pitchFamily="49" charset="-122"/>
            </a:endParaRPr>
          </a:p>
          <a:p>
            <a:pPr lvl="1">
              <a:buFont typeface="Wingdings" pitchFamily="2" charset="2"/>
              <a:buNone/>
            </a:pPr>
            <a:r>
              <a:rPr lang="en-US" altLang="en-US" sz="3200" b="1" dirty="0">
                <a:latin typeface="Times New Roman" pitchFamily="18" charset="0"/>
                <a:ea typeface="仿宋_GB2312" pitchFamily="49" charset="-122"/>
              </a:rPr>
              <a:t> </a:t>
            </a:r>
            <a:r>
              <a:rPr lang="en-US" altLang="zh-CN" sz="3200" b="1" i="1" dirty="0">
                <a:latin typeface="Times New Roman" pitchFamily="18" charset="0"/>
                <a:ea typeface="仿宋_GB2312" pitchFamily="49" charset="-122"/>
              </a:rPr>
              <a:t>a b c d</a:t>
            </a:r>
            <a:r>
              <a:rPr lang="en-US" altLang="zh-CN" sz="3200" b="1" dirty="0">
                <a:latin typeface="Times New Roman" pitchFamily="18" charset="0"/>
                <a:ea typeface="仿宋_GB2312" pitchFamily="49" charset="-122"/>
              </a:rPr>
              <a:t> </a:t>
            </a:r>
            <a:r>
              <a:rPr lang="en-US" altLang="zh-CN" sz="3200" b="1" dirty="0">
                <a:latin typeface="Courier New" pitchFamily="49" charset="0"/>
                <a:ea typeface="楷体_GB2312" pitchFamily="49" charset="-122"/>
              </a:rPr>
              <a:t>-</a:t>
            </a:r>
            <a:r>
              <a:rPr lang="en-US" altLang="zh-CN" sz="3200" b="1" dirty="0">
                <a:latin typeface="Times New Roman" pitchFamily="18" charset="0"/>
                <a:ea typeface="仿宋_GB2312" pitchFamily="49" charset="-122"/>
              </a:rPr>
              <a:t> * + </a:t>
            </a:r>
            <a:r>
              <a:rPr lang="en-US" altLang="zh-CN" sz="3200" b="1" i="1" dirty="0">
                <a:latin typeface="Times New Roman" pitchFamily="18" charset="0"/>
                <a:ea typeface="仿宋_GB2312" pitchFamily="49" charset="-122"/>
              </a:rPr>
              <a:t>e f</a:t>
            </a:r>
            <a:r>
              <a:rPr lang="en-US" altLang="zh-CN" sz="3200" b="1" dirty="0">
                <a:latin typeface="Times New Roman" pitchFamily="18" charset="0"/>
                <a:ea typeface="仿宋_GB2312" pitchFamily="49" charset="-122"/>
              </a:rPr>
              <a:t> / </a:t>
            </a:r>
            <a:r>
              <a:rPr lang="en-US" altLang="zh-CN" sz="3200" b="1" dirty="0">
                <a:latin typeface="Courier New" pitchFamily="49" charset="0"/>
                <a:ea typeface="楷体_GB2312" pitchFamily="49" charset="-122"/>
              </a:rPr>
              <a:t>-</a:t>
            </a:r>
            <a:endParaRPr lang="en-US" altLang="zh-CN" sz="3200" b="1" dirty="0">
              <a:latin typeface="Courier New" pitchFamily="49" charset="0"/>
              <a:ea typeface="仿宋_GB2312" pitchFamily="49" charset="-122"/>
            </a:endParaRPr>
          </a:p>
        </p:txBody>
      </p:sp>
      <p:sp>
        <p:nvSpPr>
          <p:cNvPr id="37" name="灯片编号占位符 4"/>
          <p:cNvSpPr>
            <a:spLocks noGrp="1"/>
          </p:cNvSpPr>
          <p:nvPr>
            <p:ph type="sldNum" sz="quarter" idx="12"/>
          </p:nvPr>
        </p:nvSpPr>
        <p:spPr/>
        <p:txBody>
          <a:bodyPr/>
          <a:lstStyle/>
          <a:p>
            <a:fld id="{B68E7733-2598-4853-8B02-B9C6484F9A5F}" type="slidenum">
              <a:rPr lang="en-US" altLang="zh-CN"/>
              <a:pPr/>
              <a:t>50</a:t>
            </a:fld>
            <a:endParaRPr lang="en-US" altLang="zh-CN"/>
          </a:p>
        </p:txBody>
      </p:sp>
      <p:sp>
        <p:nvSpPr>
          <p:cNvPr id="160770" name="Line 2"/>
          <p:cNvSpPr>
            <a:spLocks noChangeShapeType="1"/>
          </p:cNvSpPr>
          <p:nvPr/>
        </p:nvSpPr>
        <p:spPr bwMode="auto">
          <a:xfrm>
            <a:off x="7086600" y="50292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1" name="Line 3"/>
          <p:cNvSpPr>
            <a:spLocks noChangeShapeType="1"/>
          </p:cNvSpPr>
          <p:nvPr/>
        </p:nvSpPr>
        <p:spPr bwMode="auto">
          <a:xfrm>
            <a:off x="7924800" y="3200400"/>
            <a:ext cx="3048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2" name="Line 4"/>
          <p:cNvSpPr>
            <a:spLocks noChangeShapeType="1"/>
          </p:cNvSpPr>
          <p:nvPr/>
        </p:nvSpPr>
        <p:spPr bwMode="auto">
          <a:xfrm>
            <a:off x="6172200" y="32004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3" name="Line 5"/>
          <p:cNvSpPr>
            <a:spLocks noChangeShapeType="1"/>
          </p:cNvSpPr>
          <p:nvPr/>
        </p:nvSpPr>
        <p:spPr bwMode="auto">
          <a:xfrm>
            <a:off x="6629400" y="41148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4" name="Line 6"/>
          <p:cNvSpPr>
            <a:spLocks noChangeShapeType="1"/>
          </p:cNvSpPr>
          <p:nvPr/>
        </p:nvSpPr>
        <p:spPr bwMode="auto">
          <a:xfrm flipH="1">
            <a:off x="7391400" y="32004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5" name="Line 7"/>
          <p:cNvSpPr>
            <a:spLocks noChangeShapeType="1"/>
          </p:cNvSpPr>
          <p:nvPr/>
        </p:nvSpPr>
        <p:spPr bwMode="auto">
          <a:xfrm flipH="1">
            <a:off x="6629400" y="50292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6" name="Line 8"/>
          <p:cNvSpPr>
            <a:spLocks noChangeShapeType="1"/>
          </p:cNvSpPr>
          <p:nvPr/>
        </p:nvSpPr>
        <p:spPr bwMode="auto">
          <a:xfrm flipH="1">
            <a:off x="6248400" y="41148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7" name="Line 9"/>
          <p:cNvSpPr>
            <a:spLocks noChangeShapeType="1"/>
          </p:cNvSpPr>
          <p:nvPr/>
        </p:nvSpPr>
        <p:spPr bwMode="auto">
          <a:xfrm flipH="1">
            <a:off x="5715000" y="32766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8" name="Line 10"/>
          <p:cNvSpPr>
            <a:spLocks noChangeShapeType="1"/>
          </p:cNvSpPr>
          <p:nvPr/>
        </p:nvSpPr>
        <p:spPr bwMode="auto">
          <a:xfrm>
            <a:off x="7010400" y="2362200"/>
            <a:ext cx="685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9" name="Line 11"/>
          <p:cNvSpPr>
            <a:spLocks noChangeShapeType="1"/>
          </p:cNvSpPr>
          <p:nvPr/>
        </p:nvSpPr>
        <p:spPr bwMode="auto">
          <a:xfrm flipH="1">
            <a:off x="6248400" y="2362200"/>
            <a:ext cx="6096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2" name="Oval 14"/>
          <p:cNvSpPr>
            <a:spLocks noChangeArrowheads="1"/>
          </p:cNvSpPr>
          <p:nvPr/>
        </p:nvSpPr>
        <p:spPr bwMode="auto">
          <a:xfrm>
            <a:off x="6705600" y="1981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3" name="Oval 15"/>
          <p:cNvSpPr>
            <a:spLocks noChangeArrowheads="1"/>
          </p:cNvSpPr>
          <p:nvPr/>
        </p:nvSpPr>
        <p:spPr bwMode="auto">
          <a:xfrm>
            <a:off x="54102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4" name="Oval 16"/>
          <p:cNvSpPr>
            <a:spLocks noChangeArrowheads="1"/>
          </p:cNvSpPr>
          <p:nvPr/>
        </p:nvSpPr>
        <p:spPr bwMode="auto">
          <a:xfrm>
            <a:off x="6324600" y="37338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5" name="Oval 17"/>
          <p:cNvSpPr>
            <a:spLocks noChangeArrowheads="1"/>
          </p:cNvSpPr>
          <p:nvPr/>
        </p:nvSpPr>
        <p:spPr bwMode="auto">
          <a:xfrm>
            <a:off x="70866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6" name="Oval 18"/>
          <p:cNvSpPr>
            <a:spLocks noChangeArrowheads="1"/>
          </p:cNvSpPr>
          <p:nvPr/>
        </p:nvSpPr>
        <p:spPr bwMode="auto">
          <a:xfrm>
            <a:off x="80010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7" name="Oval 19"/>
          <p:cNvSpPr>
            <a:spLocks noChangeArrowheads="1"/>
          </p:cNvSpPr>
          <p:nvPr/>
        </p:nvSpPr>
        <p:spPr bwMode="auto">
          <a:xfrm>
            <a:off x="58674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8" name="Oval 20"/>
          <p:cNvSpPr>
            <a:spLocks noChangeArrowheads="1"/>
          </p:cNvSpPr>
          <p:nvPr/>
        </p:nvSpPr>
        <p:spPr bwMode="auto">
          <a:xfrm>
            <a:off x="75438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9" name="Oval 21"/>
          <p:cNvSpPr>
            <a:spLocks noChangeArrowheads="1"/>
          </p:cNvSpPr>
          <p:nvPr/>
        </p:nvSpPr>
        <p:spPr bwMode="auto">
          <a:xfrm>
            <a:off x="5867400" y="46482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90" name="Oval 22"/>
          <p:cNvSpPr>
            <a:spLocks noChangeArrowheads="1"/>
          </p:cNvSpPr>
          <p:nvPr/>
        </p:nvSpPr>
        <p:spPr bwMode="auto">
          <a:xfrm>
            <a:off x="6781800" y="4648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91" name="Oval 23"/>
          <p:cNvSpPr>
            <a:spLocks noChangeArrowheads="1"/>
          </p:cNvSpPr>
          <p:nvPr/>
        </p:nvSpPr>
        <p:spPr bwMode="auto">
          <a:xfrm>
            <a:off x="63246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92" name="Oval 24"/>
          <p:cNvSpPr>
            <a:spLocks noChangeArrowheads="1"/>
          </p:cNvSpPr>
          <p:nvPr/>
        </p:nvSpPr>
        <p:spPr bwMode="auto">
          <a:xfrm>
            <a:off x="72390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93" name="Text Box 25"/>
          <p:cNvSpPr txBox="1">
            <a:spLocks noChangeArrowheads="1"/>
          </p:cNvSpPr>
          <p:nvPr/>
        </p:nvSpPr>
        <p:spPr bwMode="auto">
          <a:xfrm>
            <a:off x="6750050" y="1873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160794" name="Text Box 26"/>
          <p:cNvSpPr txBox="1">
            <a:spLocks noChangeArrowheads="1"/>
          </p:cNvSpPr>
          <p:nvPr/>
        </p:nvSpPr>
        <p:spPr bwMode="auto">
          <a:xfrm>
            <a:off x="6826250" y="45720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160795" name="Text Box 27"/>
          <p:cNvSpPr txBox="1">
            <a:spLocks noChangeArrowheads="1"/>
          </p:cNvSpPr>
          <p:nvPr/>
        </p:nvSpPr>
        <p:spPr bwMode="auto">
          <a:xfrm>
            <a:off x="7600950" y="277336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160796" name="Text Box 28"/>
          <p:cNvSpPr txBox="1">
            <a:spLocks noChangeArrowheads="1"/>
          </p:cNvSpPr>
          <p:nvPr/>
        </p:nvSpPr>
        <p:spPr bwMode="auto">
          <a:xfrm>
            <a:off x="5899150" y="26812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797" name="Text Box 29"/>
          <p:cNvSpPr txBox="1">
            <a:spLocks noChangeArrowheads="1"/>
          </p:cNvSpPr>
          <p:nvPr/>
        </p:nvSpPr>
        <p:spPr bwMode="auto">
          <a:xfrm>
            <a:off x="6356350" y="35956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798" name="Text Box 30"/>
          <p:cNvSpPr txBox="1">
            <a:spLocks noChangeArrowheads="1"/>
          </p:cNvSpPr>
          <p:nvPr/>
        </p:nvSpPr>
        <p:spPr bwMode="auto">
          <a:xfrm>
            <a:off x="5454650" y="36258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a</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799" name="Text Box 31"/>
          <p:cNvSpPr txBox="1">
            <a:spLocks noChangeArrowheads="1"/>
          </p:cNvSpPr>
          <p:nvPr/>
        </p:nvSpPr>
        <p:spPr bwMode="auto">
          <a:xfrm>
            <a:off x="5943600" y="4540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b</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800" name="Text Box 32"/>
          <p:cNvSpPr txBox="1">
            <a:spLocks noChangeArrowheads="1"/>
          </p:cNvSpPr>
          <p:nvPr/>
        </p:nvSpPr>
        <p:spPr bwMode="auto">
          <a:xfrm>
            <a:off x="6394450" y="53784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c</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801" name="Text Box 33"/>
          <p:cNvSpPr txBox="1">
            <a:spLocks noChangeArrowheads="1"/>
          </p:cNvSpPr>
          <p:nvPr/>
        </p:nvSpPr>
        <p:spPr bwMode="auto">
          <a:xfrm>
            <a:off x="7239000" y="54102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d</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802" name="Text Box 34"/>
          <p:cNvSpPr txBox="1">
            <a:spLocks noChangeArrowheads="1"/>
          </p:cNvSpPr>
          <p:nvPr/>
        </p:nvSpPr>
        <p:spPr bwMode="auto">
          <a:xfrm>
            <a:off x="7156450" y="36258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e</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803" name="Text Box 35"/>
          <p:cNvSpPr txBox="1">
            <a:spLocks noChangeArrowheads="1"/>
          </p:cNvSpPr>
          <p:nvPr/>
        </p:nvSpPr>
        <p:spPr bwMode="auto">
          <a:xfrm>
            <a:off x="8121650" y="3657600"/>
            <a:ext cx="336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f</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type="title"/>
          </p:nvPr>
        </p:nvSpPr>
        <p:spPr>
          <a:xfrm>
            <a:off x="457200" y="457200"/>
            <a:ext cx="8229600" cy="884238"/>
          </a:xfrm>
        </p:spPr>
        <p:txBody>
          <a:bodyPr/>
          <a:lstStyle/>
          <a:p>
            <a:pPr algn="ctr"/>
            <a:r>
              <a:rPr kumimoji="1" lang="zh-CN" altLang="en-US" sz="4000" b="1">
                <a:solidFill>
                  <a:schemeClr val="tx2"/>
                </a:solidFill>
                <a:ea typeface="华文新魏" pitchFamily="2" charset="-122"/>
              </a:rPr>
              <a:t>二叉树递归的后序遍历算法</a:t>
            </a:r>
          </a:p>
        </p:txBody>
      </p:sp>
      <p:sp>
        <p:nvSpPr>
          <p:cNvPr id="161796" name="Rectangle 4"/>
          <p:cNvSpPr>
            <a:spLocks noGrp="1" noChangeArrowheads="1"/>
          </p:cNvSpPr>
          <p:nvPr>
            <p:ph idx="1"/>
          </p:nvPr>
        </p:nvSpPr>
        <p:spPr>
          <a:xfrm>
            <a:off x="719138" y="1341438"/>
            <a:ext cx="7967662" cy="5148262"/>
          </a:xfrm>
        </p:spPr>
        <p:txBody>
          <a:bodyPr/>
          <a:lstStyle/>
          <a:p>
            <a:pPr>
              <a:spcBef>
                <a:spcPct val="0"/>
              </a:spcBef>
              <a:buFont typeface="Wingdings" pitchFamily="2" charset="2"/>
              <a:buNone/>
            </a:pPr>
            <a:r>
              <a:rPr lang="en-US" altLang="zh-CN" sz="2800" b="1">
                <a:latin typeface="Times New Roman" pitchFamily="18" charset="0"/>
                <a:ea typeface="隶书" pitchFamily="49" charset="-122"/>
              </a:rPr>
              <a:t>template &lt;class</a:t>
            </a:r>
            <a:r>
              <a:rPr lang="en-US" altLang="zh-CN" sz="2800">
                <a:latin typeface="Times New Roman" pitchFamily="18" charset="0"/>
                <a:ea typeface="隶书" pitchFamily="49" charset="-122"/>
              </a:rPr>
              <a:t> T</a:t>
            </a:r>
            <a:r>
              <a:rPr lang="en-US" altLang="zh-CN" sz="2800" b="1">
                <a:latin typeface="Times New Roman" pitchFamily="18" charset="0"/>
                <a:ea typeface="隶书" pitchFamily="49" charset="-122"/>
              </a:rPr>
              <a:t>&gt;</a:t>
            </a:r>
          </a:p>
          <a:p>
            <a:pPr>
              <a:spcBef>
                <a:spcPct val="0"/>
              </a:spcBef>
              <a:buFont typeface="Wingdings" pitchFamily="2" charset="2"/>
              <a:buNone/>
            </a:pP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PostOrder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void </a:t>
            </a:r>
            <a:r>
              <a:rPr lang="en-US" altLang="zh-CN" sz="2800">
                <a:latin typeface="Times New Roman" pitchFamily="18" charset="0"/>
                <a:ea typeface="隶书" pitchFamily="49" charset="-122"/>
              </a:rPr>
              <a:t>(</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 )</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(subTree != NULL )</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PostOrder (subTree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visit)</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遍历左子树</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PostOrder (subTree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visit)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遍历右子树</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visit (subTree)</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访问根结点</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fld id="{FC082083-35C9-4629-9602-9B02E3069F19}" type="slidenum">
              <a:rPr lang="en-US" altLang="zh-CN"/>
              <a:pPr/>
              <a:t>51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Rectangle 2"/>
          <p:cNvSpPr>
            <a:spLocks noGrp="1" noRot="1" noChangeArrowheads="1"/>
          </p:cNvSpPr>
          <p:nvPr>
            <p:ph type="title"/>
          </p:nvPr>
        </p:nvSpPr>
        <p:spPr>
          <a:xfrm>
            <a:off x="228600" y="152400"/>
            <a:ext cx="7772400" cy="609600"/>
          </a:xfrm>
        </p:spPr>
        <p:txBody>
          <a:bodyPr/>
          <a:lstStyle/>
          <a:p>
            <a:pPr algn="l" eaLnBrk="1" hangingPunct="1">
              <a:defRPr/>
            </a:pPr>
            <a:r>
              <a:rPr lang="zh-CN" altLang="en-US" sz="2800" b="0" dirty="0" smtClean="0">
                <a:solidFill>
                  <a:schemeClr val="tx1"/>
                </a:solidFill>
              </a:rPr>
              <a:t>对遍历的分析：</a:t>
            </a:r>
          </a:p>
        </p:txBody>
      </p:sp>
      <p:sp>
        <p:nvSpPr>
          <p:cNvPr id="60418" name="灯片编号占位符 4"/>
          <p:cNvSpPr>
            <a:spLocks noGrp="1"/>
          </p:cNvSpPr>
          <p:nvPr>
            <p:ph type="sldNum" sz="quarter" idx="12"/>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A1D6E101-E0EA-4218-B9C1-2A9AFBAC8466}" type="slidenum">
              <a:rPr lang="en-US" altLang="zh-CN" smtClean="0">
                <a:solidFill>
                  <a:srgbClr val="FFFFFF"/>
                </a:solidFill>
                <a:latin typeface="Arial" pitchFamily="34" charset="0"/>
              </a:rPr>
              <a:pPr eaLnBrk="1" hangingPunct="1"/>
              <a:t>52</a:t>
            </a:fld>
            <a:endParaRPr lang="en-US" altLang="zh-CN" smtClean="0">
              <a:solidFill>
                <a:srgbClr val="FFFFFF"/>
              </a:solidFill>
              <a:latin typeface="Arial" pitchFamily="34" charset="0"/>
            </a:endParaRPr>
          </a:p>
        </p:txBody>
      </p:sp>
      <p:sp>
        <p:nvSpPr>
          <p:cNvPr id="202755" name="Rectangle 3"/>
          <p:cNvSpPr>
            <a:spLocks noChangeArrowheads="1"/>
          </p:cNvSpPr>
          <p:nvPr/>
        </p:nvSpPr>
        <p:spPr bwMode="auto">
          <a:xfrm>
            <a:off x="228600" y="762000"/>
            <a:ext cx="8382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smtClean="0">
                <a:latin typeface="Times New Roman" pitchFamily="18" charset="0"/>
                <a:ea typeface="楷体_GB2312" pitchFamily="49" charset="-122"/>
              </a:rPr>
              <a:t>1. </a:t>
            </a:r>
            <a:r>
              <a:rPr kumimoji="1" lang="zh-CN" altLang="en-US" sz="2400" b="1" dirty="0" smtClean="0">
                <a:latin typeface="Times New Roman" pitchFamily="18" charset="0"/>
                <a:ea typeface="楷体_GB2312" pitchFamily="49" charset="-122"/>
              </a:rPr>
              <a:t>从前面的三种遍历算法可以知道：如果将</a:t>
            </a:r>
            <a:r>
              <a:rPr kumimoji="1" lang="en-US" altLang="zh-CN" sz="2400" b="1" dirty="0" smtClean="0">
                <a:latin typeface="Times New Roman" pitchFamily="18" charset="0"/>
                <a:ea typeface="楷体_GB2312" pitchFamily="49" charset="-122"/>
              </a:rPr>
              <a:t>print</a:t>
            </a:r>
            <a:r>
              <a:rPr kumimoji="1" lang="zh-CN" altLang="en-US" sz="2400" b="1" dirty="0" smtClean="0">
                <a:latin typeface="Times New Roman" pitchFamily="18" charset="0"/>
                <a:ea typeface="楷体_GB2312" pitchFamily="49" charset="-122"/>
              </a:rPr>
              <a:t>语句抹去，从递归的角度看，这三种算法是完全相同的，或者说这三种遍历算法的</a:t>
            </a:r>
            <a:r>
              <a:rPr kumimoji="1" lang="zh-CN" altLang="en-US" sz="2400" b="1" dirty="0" smtClean="0">
                <a:solidFill>
                  <a:srgbClr val="00B050"/>
                </a:solidFill>
                <a:latin typeface="Times New Roman" pitchFamily="18" charset="0"/>
                <a:ea typeface="楷体_GB2312" pitchFamily="49" charset="-122"/>
              </a:rPr>
              <a:t>访问路径是相同的，只是访问结点的时机不同</a:t>
            </a:r>
            <a:r>
              <a:rPr kumimoji="1" lang="zh-CN" altLang="en-US" sz="2400" b="1" dirty="0" smtClean="0">
                <a:latin typeface="Times New Roman" pitchFamily="18" charset="0"/>
                <a:ea typeface="楷体_GB2312" pitchFamily="49" charset="-122"/>
              </a:rPr>
              <a:t>。</a:t>
            </a:r>
          </a:p>
        </p:txBody>
      </p:sp>
      <p:sp>
        <p:nvSpPr>
          <p:cNvPr id="202756" name="Rectangle 4"/>
          <p:cNvSpPr>
            <a:spLocks noChangeArrowheads="1"/>
          </p:cNvSpPr>
          <p:nvPr/>
        </p:nvSpPr>
        <p:spPr bwMode="auto">
          <a:xfrm>
            <a:off x="3886200" y="1981200"/>
            <a:ext cx="420660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latin typeface="Times New Roman" pitchFamily="18" charset="0"/>
                <a:ea typeface="楷体_GB2312" pitchFamily="49" charset="-122"/>
              </a:rPr>
              <a:t>从虚线的出发点到终点的路径</a:t>
            </a:r>
          </a:p>
          <a:p>
            <a:r>
              <a:rPr kumimoji="1" lang="zh-CN" altLang="en-US" sz="2400" b="1" dirty="0" smtClean="0">
                <a:latin typeface="Times New Roman" pitchFamily="18" charset="0"/>
                <a:ea typeface="楷体_GB2312" pitchFamily="49" charset="-122"/>
              </a:rPr>
              <a:t>上，每个结点经过</a:t>
            </a:r>
            <a:r>
              <a:rPr kumimoji="1" lang="en-US" altLang="zh-CN" sz="2400" b="1" dirty="0" smtClean="0">
                <a:latin typeface="Times New Roman" pitchFamily="18" charset="0"/>
                <a:ea typeface="楷体_GB2312" pitchFamily="49" charset="-122"/>
              </a:rPr>
              <a:t>3</a:t>
            </a:r>
            <a:r>
              <a:rPr kumimoji="1" lang="zh-CN" altLang="en-US" sz="2400" b="1" dirty="0" smtClean="0">
                <a:latin typeface="Times New Roman" pitchFamily="18" charset="0"/>
                <a:ea typeface="楷体_GB2312" pitchFamily="49" charset="-122"/>
              </a:rPr>
              <a:t>次。</a:t>
            </a:r>
          </a:p>
        </p:txBody>
      </p:sp>
      <p:grpSp>
        <p:nvGrpSpPr>
          <p:cNvPr id="202757" name="Group 5"/>
          <p:cNvGrpSpPr>
            <a:grpSpLocks/>
          </p:cNvGrpSpPr>
          <p:nvPr/>
        </p:nvGrpSpPr>
        <p:grpSpPr bwMode="auto">
          <a:xfrm>
            <a:off x="76200" y="2057400"/>
            <a:ext cx="3581400" cy="3810000"/>
            <a:chOff x="96" y="1488"/>
            <a:chExt cx="2256" cy="2400"/>
          </a:xfrm>
        </p:grpSpPr>
        <p:sp>
          <p:nvSpPr>
            <p:cNvPr id="60426" name="Oval 6"/>
            <p:cNvSpPr>
              <a:spLocks noChangeArrowheads="1"/>
            </p:cNvSpPr>
            <p:nvPr/>
          </p:nvSpPr>
          <p:spPr bwMode="auto">
            <a:xfrm>
              <a:off x="1207" y="1510"/>
              <a:ext cx="231" cy="234"/>
            </a:xfrm>
            <a:prstGeom prst="ellipse">
              <a:avLst/>
            </a:prstGeom>
            <a:solidFill>
              <a:schemeClr val="accent1"/>
            </a:solidFill>
            <a:ln w="381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smtClean="0">
                  <a:solidFill>
                    <a:srgbClr val="FFFFFF"/>
                  </a:solidFill>
                  <a:latin typeface="Times New Roman" pitchFamily="18" charset="0"/>
                </a:rPr>
                <a:t>A</a:t>
              </a:r>
            </a:p>
          </p:txBody>
        </p:sp>
        <p:sp>
          <p:nvSpPr>
            <p:cNvPr id="60427" name="Oval 7"/>
            <p:cNvSpPr>
              <a:spLocks noChangeArrowheads="1"/>
            </p:cNvSpPr>
            <p:nvPr/>
          </p:nvSpPr>
          <p:spPr bwMode="auto">
            <a:xfrm>
              <a:off x="836" y="3155"/>
              <a:ext cx="232" cy="233"/>
            </a:xfrm>
            <a:prstGeom prst="ellipse">
              <a:avLst/>
            </a:prstGeom>
            <a:solidFill>
              <a:schemeClr val="accent1"/>
            </a:solidFill>
            <a:ln w="381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smtClean="0">
                  <a:solidFill>
                    <a:srgbClr val="FFFFFF"/>
                  </a:solidFill>
                  <a:latin typeface="Times New Roman" pitchFamily="18" charset="0"/>
                </a:rPr>
                <a:t>F</a:t>
              </a:r>
            </a:p>
          </p:txBody>
        </p:sp>
        <p:sp>
          <p:nvSpPr>
            <p:cNvPr id="60428" name="Oval 8"/>
            <p:cNvSpPr>
              <a:spLocks noChangeArrowheads="1"/>
            </p:cNvSpPr>
            <p:nvPr/>
          </p:nvSpPr>
          <p:spPr bwMode="auto">
            <a:xfrm>
              <a:off x="1207" y="2599"/>
              <a:ext cx="231" cy="233"/>
            </a:xfrm>
            <a:prstGeom prst="ellipse">
              <a:avLst/>
            </a:prstGeom>
            <a:solidFill>
              <a:schemeClr val="accent1"/>
            </a:solidFill>
            <a:ln w="381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smtClean="0">
                  <a:solidFill>
                    <a:srgbClr val="FFFFFF"/>
                  </a:solidFill>
                  <a:latin typeface="Times New Roman" pitchFamily="18" charset="0"/>
                </a:rPr>
                <a:t>E</a:t>
              </a:r>
            </a:p>
          </p:txBody>
        </p:sp>
        <p:sp>
          <p:nvSpPr>
            <p:cNvPr id="60429" name="Oval 9"/>
            <p:cNvSpPr>
              <a:spLocks noChangeArrowheads="1"/>
            </p:cNvSpPr>
            <p:nvPr/>
          </p:nvSpPr>
          <p:spPr bwMode="auto">
            <a:xfrm>
              <a:off x="489" y="2621"/>
              <a:ext cx="232" cy="234"/>
            </a:xfrm>
            <a:prstGeom prst="ellipse">
              <a:avLst/>
            </a:prstGeom>
            <a:solidFill>
              <a:schemeClr val="accent1"/>
            </a:solidFill>
            <a:ln w="381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smtClean="0">
                  <a:solidFill>
                    <a:srgbClr val="FFFFFF"/>
                  </a:solidFill>
                  <a:latin typeface="Times New Roman" pitchFamily="18" charset="0"/>
                </a:rPr>
                <a:t>D</a:t>
              </a:r>
            </a:p>
          </p:txBody>
        </p:sp>
        <p:sp>
          <p:nvSpPr>
            <p:cNvPr id="60430" name="Oval 10"/>
            <p:cNvSpPr>
              <a:spLocks noChangeArrowheads="1"/>
            </p:cNvSpPr>
            <p:nvPr/>
          </p:nvSpPr>
          <p:spPr bwMode="auto">
            <a:xfrm>
              <a:off x="1727" y="2010"/>
              <a:ext cx="232" cy="234"/>
            </a:xfrm>
            <a:prstGeom prst="ellipse">
              <a:avLst/>
            </a:prstGeom>
            <a:solidFill>
              <a:schemeClr val="accent1"/>
            </a:solidFill>
            <a:ln w="381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smtClean="0">
                  <a:solidFill>
                    <a:srgbClr val="FFFFFF"/>
                  </a:solidFill>
                  <a:latin typeface="Times New Roman" pitchFamily="18" charset="0"/>
                </a:rPr>
                <a:t>C</a:t>
              </a:r>
            </a:p>
          </p:txBody>
        </p:sp>
        <p:sp>
          <p:nvSpPr>
            <p:cNvPr id="60431" name="Oval 11"/>
            <p:cNvSpPr>
              <a:spLocks noChangeArrowheads="1"/>
            </p:cNvSpPr>
            <p:nvPr/>
          </p:nvSpPr>
          <p:spPr bwMode="auto">
            <a:xfrm>
              <a:off x="825" y="2044"/>
              <a:ext cx="231" cy="233"/>
            </a:xfrm>
            <a:prstGeom prst="ellipse">
              <a:avLst/>
            </a:prstGeom>
            <a:solidFill>
              <a:schemeClr val="accent1"/>
            </a:solidFill>
            <a:ln w="381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smtClean="0">
                  <a:solidFill>
                    <a:srgbClr val="FFFFFF"/>
                  </a:solidFill>
                  <a:latin typeface="Times New Roman" pitchFamily="18" charset="0"/>
                </a:rPr>
                <a:t>B</a:t>
              </a:r>
            </a:p>
          </p:txBody>
        </p:sp>
        <p:sp>
          <p:nvSpPr>
            <p:cNvPr id="60432" name="Oval 12"/>
            <p:cNvSpPr>
              <a:spLocks noChangeArrowheads="1"/>
            </p:cNvSpPr>
            <p:nvPr/>
          </p:nvSpPr>
          <p:spPr bwMode="auto">
            <a:xfrm>
              <a:off x="1542" y="3177"/>
              <a:ext cx="232" cy="233"/>
            </a:xfrm>
            <a:prstGeom prst="ellipse">
              <a:avLst/>
            </a:prstGeom>
            <a:solidFill>
              <a:schemeClr val="accent1"/>
            </a:solidFill>
            <a:ln w="381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smtClean="0">
                  <a:solidFill>
                    <a:srgbClr val="FFFFFF"/>
                  </a:solidFill>
                  <a:latin typeface="Times New Roman" pitchFamily="18" charset="0"/>
                </a:rPr>
                <a:t>G</a:t>
              </a:r>
            </a:p>
          </p:txBody>
        </p:sp>
        <p:sp>
          <p:nvSpPr>
            <p:cNvPr id="60433" name="Line 13"/>
            <p:cNvSpPr>
              <a:spLocks noChangeShapeType="1"/>
            </p:cNvSpPr>
            <p:nvPr/>
          </p:nvSpPr>
          <p:spPr bwMode="auto">
            <a:xfrm flipH="1">
              <a:off x="1022" y="1732"/>
              <a:ext cx="242" cy="33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34" name="Line 14"/>
            <p:cNvSpPr>
              <a:spLocks noChangeShapeType="1"/>
            </p:cNvSpPr>
            <p:nvPr/>
          </p:nvSpPr>
          <p:spPr bwMode="auto">
            <a:xfrm flipH="1">
              <a:off x="640" y="2288"/>
              <a:ext cx="243" cy="3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35" name="Line 15"/>
            <p:cNvSpPr>
              <a:spLocks noChangeShapeType="1"/>
            </p:cNvSpPr>
            <p:nvPr/>
          </p:nvSpPr>
          <p:spPr bwMode="auto">
            <a:xfrm flipH="1">
              <a:off x="1010" y="2832"/>
              <a:ext cx="243" cy="33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36" name="Line 16"/>
            <p:cNvSpPr>
              <a:spLocks noChangeShapeType="1"/>
            </p:cNvSpPr>
            <p:nvPr/>
          </p:nvSpPr>
          <p:spPr bwMode="auto">
            <a:xfrm flipH="1">
              <a:off x="1646" y="2221"/>
              <a:ext cx="104" cy="16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37" name="Line 17"/>
            <p:cNvSpPr>
              <a:spLocks noChangeShapeType="1"/>
            </p:cNvSpPr>
            <p:nvPr/>
          </p:nvSpPr>
          <p:spPr bwMode="auto">
            <a:xfrm>
              <a:off x="1403" y="1710"/>
              <a:ext cx="347" cy="33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38" name="Line 18"/>
            <p:cNvSpPr>
              <a:spLocks noChangeShapeType="1"/>
            </p:cNvSpPr>
            <p:nvPr/>
          </p:nvSpPr>
          <p:spPr bwMode="auto">
            <a:xfrm>
              <a:off x="1010" y="2232"/>
              <a:ext cx="231" cy="3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39" name="Line 19"/>
            <p:cNvSpPr>
              <a:spLocks noChangeShapeType="1"/>
            </p:cNvSpPr>
            <p:nvPr/>
          </p:nvSpPr>
          <p:spPr bwMode="auto">
            <a:xfrm>
              <a:off x="1392" y="2799"/>
              <a:ext cx="231" cy="3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40" name="Oval 20"/>
            <p:cNvSpPr>
              <a:spLocks noChangeArrowheads="1"/>
            </p:cNvSpPr>
            <p:nvPr/>
          </p:nvSpPr>
          <p:spPr bwMode="auto">
            <a:xfrm>
              <a:off x="316" y="2999"/>
              <a:ext cx="92" cy="100"/>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smtClean="0">
                <a:solidFill>
                  <a:srgbClr val="FFFFFF"/>
                </a:solidFill>
                <a:latin typeface="Times New Roman" pitchFamily="18" charset="0"/>
              </a:endParaRPr>
            </a:p>
          </p:txBody>
        </p:sp>
        <p:sp>
          <p:nvSpPr>
            <p:cNvPr id="60441" name="Oval 21"/>
            <p:cNvSpPr>
              <a:spLocks noChangeArrowheads="1"/>
            </p:cNvSpPr>
            <p:nvPr/>
          </p:nvSpPr>
          <p:spPr bwMode="auto">
            <a:xfrm>
              <a:off x="709" y="3021"/>
              <a:ext cx="93" cy="100"/>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smtClean="0">
                <a:solidFill>
                  <a:srgbClr val="FFFFFF"/>
                </a:solidFill>
                <a:latin typeface="Times New Roman" pitchFamily="18" charset="0"/>
              </a:endParaRPr>
            </a:p>
          </p:txBody>
        </p:sp>
        <p:sp>
          <p:nvSpPr>
            <p:cNvPr id="60442" name="Oval 22"/>
            <p:cNvSpPr>
              <a:spLocks noChangeArrowheads="1"/>
            </p:cNvSpPr>
            <p:nvPr/>
          </p:nvSpPr>
          <p:spPr bwMode="auto">
            <a:xfrm>
              <a:off x="674" y="3521"/>
              <a:ext cx="93" cy="100"/>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smtClean="0">
                <a:solidFill>
                  <a:srgbClr val="FFFFFF"/>
                </a:solidFill>
                <a:latin typeface="Times New Roman" pitchFamily="18" charset="0"/>
              </a:endParaRPr>
            </a:p>
          </p:txBody>
        </p:sp>
        <p:sp>
          <p:nvSpPr>
            <p:cNvPr id="60443" name="Oval 23"/>
            <p:cNvSpPr>
              <a:spLocks noChangeArrowheads="1"/>
            </p:cNvSpPr>
            <p:nvPr/>
          </p:nvSpPr>
          <p:spPr bwMode="auto">
            <a:xfrm>
              <a:off x="1033" y="3532"/>
              <a:ext cx="93" cy="100"/>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smtClean="0">
                <a:solidFill>
                  <a:srgbClr val="FFFFFF"/>
                </a:solidFill>
                <a:latin typeface="Times New Roman" pitchFamily="18" charset="0"/>
              </a:endParaRPr>
            </a:p>
          </p:txBody>
        </p:sp>
        <p:sp>
          <p:nvSpPr>
            <p:cNvPr id="60444" name="Oval 24"/>
            <p:cNvSpPr>
              <a:spLocks noChangeArrowheads="1"/>
            </p:cNvSpPr>
            <p:nvPr/>
          </p:nvSpPr>
          <p:spPr bwMode="auto">
            <a:xfrm>
              <a:off x="1450" y="3599"/>
              <a:ext cx="92" cy="100"/>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smtClean="0">
                <a:solidFill>
                  <a:srgbClr val="FFFFFF"/>
                </a:solidFill>
                <a:latin typeface="Times New Roman" pitchFamily="18" charset="0"/>
              </a:endParaRPr>
            </a:p>
          </p:txBody>
        </p:sp>
        <p:sp>
          <p:nvSpPr>
            <p:cNvPr id="60445" name="Oval 25"/>
            <p:cNvSpPr>
              <a:spLocks noChangeArrowheads="1"/>
            </p:cNvSpPr>
            <p:nvPr/>
          </p:nvSpPr>
          <p:spPr bwMode="auto">
            <a:xfrm>
              <a:off x="1820" y="3555"/>
              <a:ext cx="92" cy="100"/>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smtClean="0">
                <a:solidFill>
                  <a:srgbClr val="FFFFFF"/>
                </a:solidFill>
                <a:latin typeface="Times New Roman" pitchFamily="18" charset="0"/>
              </a:endParaRPr>
            </a:p>
          </p:txBody>
        </p:sp>
        <p:sp>
          <p:nvSpPr>
            <p:cNvPr id="60446" name="Oval 26"/>
            <p:cNvSpPr>
              <a:spLocks noChangeArrowheads="1"/>
            </p:cNvSpPr>
            <p:nvPr/>
          </p:nvSpPr>
          <p:spPr bwMode="auto">
            <a:xfrm>
              <a:off x="2040" y="2366"/>
              <a:ext cx="92" cy="100"/>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smtClean="0">
                <a:solidFill>
                  <a:srgbClr val="FFFFFF"/>
                </a:solidFill>
                <a:latin typeface="Times New Roman" pitchFamily="18" charset="0"/>
              </a:endParaRPr>
            </a:p>
          </p:txBody>
        </p:sp>
        <p:sp>
          <p:nvSpPr>
            <p:cNvPr id="60447" name="Line 27"/>
            <p:cNvSpPr>
              <a:spLocks noChangeShapeType="1"/>
            </p:cNvSpPr>
            <p:nvPr/>
          </p:nvSpPr>
          <p:spPr bwMode="auto">
            <a:xfrm flipH="1">
              <a:off x="385" y="2844"/>
              <a:ext cx="127" cy="1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48" name="Line 28"/>
            <p:cNvSpPr>
              <a:spLocks noChangeShapeType="1"/>
            </p:cNvSpPr>
            <p:nvPr/>
          </p:nvSpPr>
          <p:spPr bwMode="auto">
            <a:xfrm>
              <a:off x="651" y="2855"/>
              <a:ext cx="81" cy="18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49" name="Line 29"/>
            <p:cNvSpPr>
              <a:spLocks noChangeShapeType="1"/>
            </p:cNvSpPr>
            <p:nvPr/>
          </p:nvSpPr>
          <p:spPr bwMode="auto">
            <a:xfrm flipV="1">
              <a:off x="721" y="3744"/>
              <a:ext cx="58" cy="33"/>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50" name="Line 30"/>
            <p:cNvSpPr>
              <a:spLocks noChangeShapeType="1"/>
            </p:cNvSpPr>
            <p:nvPr/>
          </p:nvSpPr>
          <p:spPr bwMode="auto">
            <a:xfrm>
              <a:off x="1022" y="3766"/>
              <a:ext cx="104" cy="22"/>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51" name="Line 31"/>
            <p:cNvSpPr>
              <a:spLocks noChangeShapeType="1"/>
            </p:cNvSpPr>
            <p:nvPr/>
          </p:nvSpPr>
          <p:spPr bwMode="auto">
            <a:xfrm flipV="1">
              <a:off x="1531" y="3844"/>
              <a:ext cx="57" cy="33"/>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52" name="Line 32"/>
            <p:cNvSpPr>
              <a:spLocks noChangeShapeType="1"/>
            </p:cNvSpPr>
            <p:nvPr/>
          </p:nvSpPr>
          <p:spPr bwMode="auto">
            <a:xfrm>
              <a:off x="96" y="3099"/>
              <a:ext cx="35" cy="100"/>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53" name="Line 33"/>
            <p:cNvSpPr>
              <a:spLocks noChangeShapeType="1"/>
            </p:cNvSpPr>
            <p:nvPr/>
          </p:nvSpPr>
          <p:spPr bwMode="auto">
            <a:xfrm>
              <a:off x="212" y="3288"/>
              <a:ext cx="104" cy="0"/>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54" name="Line 34"/>
            <p:cNvSpPr>
              <a:spLocks noChangeShapeType="1"/>
            </p:cNvSpPr>
            <p:nvPr/>
          </p:nvSpPr>
          <p:spPr bwMode="auto">
            <a:xfrm flipV="1">
              <a:off x="2329" y="2444"/>
              <a:ext cx="11" cy="100"/>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55" name="Line 35"/>
            <p:cNvSpPr>
              <a:spLocks noChangeShapeType="1"/>
            </p:cNvSpPr>
            <p:nvPr/>
          </p:nvSpPr>
          <p:spPr bwMode="auto">
            <a:xfrm flipH="1">
              <a:off x="779" y="1555"/>
              <a:ext cx="381" cy="489"/>
            </a:xfrm>
            <a:prstGeom prst="line">
              <a:avLst/>
            </a:prstGeom>
            <a:noFill/>
            <a:ln w="381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56" name="Line 36"/>
            <p:cNvSpPr>
              <a:spLocks noChangeShapeType="1"/>
            </p:cNvSpPr>
            <p:nvPr/>
          </p:nvSpPr>
          <p:spPr bwMode="auto">
            <a:xfrm flipH="1">
              <a:off x="131" y="2044"/>
              <a:ext cx="671" cy="922"/>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57" name="Line 37"/>
            <p:cNvSpPr>
              <a:spLocks noChangeShapeType="1"/>
            </p:cNvSpPr>
            <p:nvPr/>
          </p:nvSpPr>
          <p:spPr bwMode="auto">
            <a:xfrm flipH="1">
              <a:off x="108" y="2955"/>
              <a:ext cx="23" cy="122"/>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58" name="Line 38"/>
            <p:cNvSpPr>
              <a:spLocks noChangeShapeType="1"/>
            </p:cNvSpPr>
            <p:nvPr/>
          </p:nvSpPr>
          <p:spPr bwMode="auto">
            <a:xfrm>
              <a:off x="131" y="3210"/>
              <a:ext cx="81" cy="67"/>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59" name="Line 39"/>
            <p:cNvSpPr>
              <a:spLocks noChangeShapeType="1"/>
            </p:cNvSpPr>
            <p:nvPr/>
          </p:nvSpPr>
          <p:spPr bwMode="auto">
            <a:xfrm flipV="1">
              <a:off x="339" y="3232"/>
              <a:ext cx="93" cy="56"/>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60" name="Line 40"/>
            <p:cNvSpPr>
              <a:spLocks noChangeShapeType="1"/>
            </p:cNvSpPr>
            <p:nvPr/>
          </p:nvSpPr>
          <p:spPr bwMode="auto">
            <a:xfrm flipV="1">
              <a:off x="432" y="3044"/>
              <a:ext cx="115" cy="200"/>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61" name="Line 41"/>
            <p:cNvSpPr>
              <a:spLocks noChangeShapeType="1"/>
            </p:cNvSpPr>
            <p:nvPr/>
          </p:nvSpPr>
          <p:spPr bwMode="auto">
            <a:xfrm>
              <a:off x="536" y="3055"/>
              <a:ext cx="115" cy="189"/>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62" name="Line 42"/>
            <p:cNvSpPr>
              <a:spLocks noChangeShapeType="1"/>
            </p:cNvSpPr>
            <p:nvPr/>
          </p:nvSpPr>
          <p:spPr bwMode="auto">
            <a:xfrm flipV="1">
              <a:off x="663" y="3210"/>
              <a:ext cx="92" cy="34"/>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63" name="Line 43"/>
            <p:cNvSpPr>
              <a:spLocks noChangeShapeType="1"/>
            </p:cNvSpPr>
            <p:nvPr/>
          </p:nvSpPr>
          <p:spPr bwMode="auto">
            <a:xfrm flipV="1">
              <a:off x="779" y="3088"/>
              <a:ext cx="81" cy="111"/>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64" name="Line 44"/>
            <p:cNvSpPr>
              <a:spLocks noChangeShapeType="1"/>
            </p:cNvSpPr>
            <p:nvPr/>
          </p:nvSpPr>
          <p:spPr bwMode="auto">
            <a:xfrm>
              <a:off x="790" y="2721"/>
              <a:ext cx="81" cy="356"/>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65" name="Line 45"/>
            <p:cNvSpPr>
              <a:spLocks noChangeShapeType="1"/>
            </p:cNvSpPr>
            <p:nvPr/>
          </p:nvSpPr>
          <p:spPr bwMode="auto">
            <a:xfrm flipV="1">
              <a:off x="790" y="2444"/>
              <a:ext cx="174" cy="277"/>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66" name="Line 46"/>
            <p:cNvSpPr>
              <a:spLocks noChangeShapeType="1"/>
            </p:cNvSpPr>
            <p:nvPr/>
          </p:nvSpPr>
          <p:spPr bwMode="auto">
            <a:xfrm>
              <a:off x="975" y="2432"/>
              <a:ext cx="162" cy="267"/>
            </a:xfrm>
            <a:prstGeom prst="line">
              <a:avLst/>
            </a:prstGeom>
            <a:noFill/>
            <a:ln w="381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67" name="Line 47"/>
            <p:cNvSpPr>
              <a:spLocks noChangeShapeType="1"/>
            </p:cNvSpPr>
            <p:nvPr/>
          </p:nvSpPr>
          <p:spPr bwMode="auto">
            <a:xfrm flipH="1">
              <a:off x="570" y="2710"/>
              <a:ext cx="567" cy="867"/>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68" name="Line 48"/>
            <p:cNvSpPr>
              <a:spLocks noChangeShapeType="1"/>
            </p:cNvSpPr>
            <p:nvPr/>
          </p:nvSpPr>
          <p:spPr bwMode="auto">
            <a:xfrm>
              <a:off x="559" y="3599"/>
              <a:ext cx="23" cy="111"/>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69" name="Line 49"/>
            <p:cNvSpPr>
              <a:spLocks noChangeShapeType="1"/>
            </p:cNvSpPr>
            <p:nvPr/>
          </p:nvSpPr>
          <p:spPr bwMode="auto">
            <a:xfrm>
              <a:off x="582" y="3732"/>
              <a:ext cx="127" cy="45"/>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70" name="Line 50"/>
            <p:cNvSpPr>
              <a:spLocks noChangeShapeType="1"/>
            </p:cNvSpPr>
            <p:nvPr/>
          </p:nvSpPr>
          <p:spPr bwMode="auto">
            <a:xfrm flipV="1">
              <a:off x="779" y="3488"/>
              <a:ext cx="150" cy="244"/>
            </a:xfrm>
            <a:prstGeom prst="line">
              <a:avLst/>
            </a:prstGeom>
            <a:noFill/>
            <a:ln w="381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71" name="Line 51"/>
            <p:cNvSpPr>
              <a:spLocks noChangeShapeType="1"/>
            </p:cNvSpPr>
            <p:nvPr/>
          </p:nvSpPr>
          <p:spPr bwMode="auto">
            <a:xfrm>
              <a:off x="929" y="3510"/>
              <a:ext cx="104" cy="267"/>
            </a:xfrm>
            <a:prstGeom prst="line">
              <a:avLst/>
            </a:prstGeom>
            <a:noFill/>
            <a:ln w="381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72" name="Line 52"/>
            <p:cNvSpPr>
              <a:spLocks noChangeShapeType="1"/>
            </p:cNvSpPr>
            <p:nvPr/>
          </p:nvSpPr>
          <p:spPr bwMode="auto">
            <a:xfrm flipV="1">
              <a:off x="1126" y="3744"/>
              <a:ext cx="104" cy="55"/>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73" name="Line 53"/>
            <p:cNvSpPr>
              <a:spLocks noChangeShapeType="1"/>
            </p:cNvSpPr>
            <p:nvPr/>
          </p:nvSpPr>
          <p:spPr bwMode="auto">
            <a:xfrm flipV="1">
              <a:off x="1241" y="3610"/>
              <a:ext cx="47" cy="145"/>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74" name="Line 54"/>
            <p:cNvSpPr>
              <a:spLocks noChangeShapeType="1"/>
            </p:cNvSpPr>
            <p:nvPr/>
          </p:nvSpPr>
          <p:spPr bwMode="auto">
            <a:xfrm flipH="1" flipV="1">
              <a:off x="1137" y="3232"/>
              <a:ext cx="151" cy="400"/>
            </a:xfrm>
            <a:prstGeom prst="line">
              <a:avLst/>
            </a:prstGeom>
            <a:noFill/>
            <a:ln w="381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75" name="Line 55"/>
            <p:cNvSpPr>
              <a:spLocks noChangeShapeType="1"/>
            </p:cNvSpPr>
            <p:nvPr/>
          </p:nvSpPr>
          <p:spPr bwMode="auto">
            <a:xfrm flipV="1">
              <a:off x="1137" y="2944"/>
              <a:ext cx="208" cy="311"/>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76" name="Line 56"/>
            <p:cNvSpPr>
              <a:spLocks noChangeShapeType="1"/>
            </p:cNvSpPr>
            <p:nvPr/>
          </p:nvSpPr>
          <p:spPr bwMode="auto">
            <a:xfrm>
              <a:off x="1334" y="2966"/>
              <a:ext cx="150" cy="311"/>
            </a:xfrm>
            <a:prstGeom prst="line">
              <a:avLst/>
            </a:prstGeom>
            <a:noFill/>
            <a:ln w="38100" cap="rnd">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77" name="Line 57"/>
            <p:cNvSpPr>
              <a:spLocks noChangeShapeType="1"/>
            </p:cNvSpPr>
            <p:nvPr/>
          </p:nvSpPr>
          <p:spPr bwMode="auto">
            <a:xfrm flipH="1">
              <a:off x="1345" y="3244"/>
              <a:ext cx="139" cy="500"/>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78" name="Line 58"/>
            <p:cNvSpPr>
              <a:spLocks noChangeShapeType="1"/>
            </p:cNvSpPr>
            <p:nvPr/>
          </p:nvSpPr>
          <p:spPr bwMode="auto">
            <a:xfrm>
              <a:off x="1345" y="3766"/>
              <a:ext cx="81" cy="89"/>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79" name="Line 59"/>
            <p:cNvSpPr>
              <a:spLocks noChangeShapeType="1"/>
            </p:cNvSpPr>
            <p:nvPr/>
          </p:nvSpPr>
          <p:spPr bwMode="auto">
            <a:xfrm>
              <a:off x="1426" y="3866"/>
              <a:ext cx="105" cy="22"/>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80" name="Line 60"/>
            <p:cNvSpPr>
              <a:spLocks noChangeShapeType="1"/>
            </p:cNvSpPr>
            <p:nvPr/>
          </p:nvSpPr>
          <p:spPr bwMode="auto">
            <a:xfrm flipV="1">
              <a:off x="1577" y="3466"/>
              <a:ext cx="104" cy="378"/>
            </a:xfrm>
            <a:prstGeom prst="line">
              <a:avLst/>
            </a:prstGeom>
            <a:noFill/>
            <a:ln w="381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81" name="Line 61"/>
            <p:cNvSpPr>
              <a:spLocks noChangeShapeType="1"/>
            </p:cNvSpPr>
            <p:nvPr/>
          </p:nvSpPr>
          <p:spPr bwMode="auto">
            <a:xfrm>
              <a:off x="1693" y="3477"/>
              <a:ext cx="185" cy="389"/>
            </a:xfrm>
            <a:prstGeom prst="line">
              <a:avLst/>
            </a:prstGeom>
            <a:noFill/>
            <a:ln w="381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82" name="Line 62"/>
            <p:cNvSpPr>
              <a:spLocks noChangeShapeType="1"/>
            </p:cNvSpPr>
            <p:nvPr/>
          </p:nvSpPr>
          <p:spPr bwMode="auto">
            <a:xfrm flipV="1">
              <a:off x="1866" y="3799"/>
              <a:ext cx="174" cy="56"/>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83" name="Line 63"/>
            <p:cNvSpPr>
              <a:spLocks noChangeShapeType="1"/>
            </p:cNvSpPr>
            <p:nvPr/>
          </p:nvSpPr>
          <p:spPr bwMode="auto">
            <a:xfrm flipV="1">
              <a:off x="2040" y="3677"/>
              <a:ext cx="69" cy="111"/>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84" name="Line 64"/>
            <p:cNvSpPr>
              <a:spLocks noChangeShapeType="1"/>
            </p:cNvSpPr>
            <p:nvPr/>
          </p:nvSpPr>
          <p:spPr bwMode="auto">
            <a:xfrm flipH="1" flipV="1">
              <a:off x="1149" y="2099"/>
              <a:ext cx="960" cy="1567"/>
            </a:xfrm>
            <a:prstGeom prst="line">
              <a:avLst/>
            </a:prstGeom>
            <a:noFill/>
            <a:ln w="381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85" name="Line 65"/>
            <p:cNvSpPr>
              <a:spLocks noChangeShapeType="1"/>
            </p:cNvSpPr>
            <p:nvPr/>
          </p:nvSpPr>
          <p:spPr bwMode="auto">
            <a:xfrm flipV="1">
              <a:off x="1669" y="2332"/>
              <a:ext cx="174" cy="278"/>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86" name="Line 66"/>
            <p:cNvSpPr>
              <a:spLocks noChangeShapeType="1"/>
            </p:cNvSpPr>
            <p:nvPr/>
          </p:nvSpPr>
          <p:spPr bwMode="auto">
            <a:xfrm>
              <a:off x="1866" y="2399"/>
              <a:ext cx="139" cy="200"/>
            </a:xfrm>
            <a:prstGeom prst="line">
              <a:avLst/>
            </a:prstGeom>
            <a:noFill/>
            <a:ln w="381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87" name="Line 67"/>
            <p:cNvSpPr>
              <a:spLocks noChangeShapeType="1"/>
            </p:cNvSpPr>
            <p:nvPr/>
          </p:nvSpPr>
          <p:spPr bwMode="auto">
            <a:xfrm>
              <a:off x="1970" y="2577"/>
              <a:ext cx="162" cy="78"/>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88" name="Line 68"/>
            <p:cNvSpPr>
              <a:spLocks noChangeShapeType="1"/>
            </p:cNvSpPr>
            <p:nvPr/>
          </p:nvSpPr>
          <p:spPr bwMode="auto">
            <a:xfrm flipV="1">
              <a:off x="2190" y="2577"/>
              <a:ext cx="81" cy="67"/>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89" name="Line 69"/>
            <p:cNvSpPr>
              <a:spLocks noChangeShapeType="1"/>
            </p:cNvSpPr>
            <p:nvPr/>
          </p:nvSpPr>
          <p:spPr bwMode="auto">
            <a:xfrm flipH="1" flipV="1">
              <a:off x="1519" y="1488"/>
              <a:ext cx="833" cy="933"/>
            </a:xfrm>
            <a:prstGeom prst="line">
              <a:avLst/>
            </a:prstGeom>
            <a:noFill/>
            <a:ln w="381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90" name="Line 70"/>
            <p:cNvSpPr>
              <a:spLocks noChangeShapeType="1"/>
            </p:cNvSpPr>
            <p:nvPr/>
          </p:nvSpPr>
          <p:spPr bwMode="auto">
            <a:xfrm flipH="1">
              <a:off x="755" y="3366"/>
              <a:ext cx="128" cy="1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91" name="Line 71"/>
            <p:cNvSpPr>
              <a:spLocks noChangeShapeType="1"/>
            </p:cNvSpPr>
            <p:nvPr/>
          </p:nvSpPr>
          <p:spPr bwMode="auto">
            <a:xfrm flipH="1">
              <a:off x="1531" y="3399"/>
              <a:ext cx="104" cy="18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92" name="Line 72"/>
            <p:cNvSpPr>
              <a:spLocks noChangeShapeType="1"/>
            </p:cNvSpPr>
            <p:nvPr/>
          </p:nvSpPr>
          <p:spPr bwMode="auto">
            <a:xfrm>
              <a:off x="998" y="3366"/>
              <a:ext cx="81" cy="18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93" name="Line 73"/>
            <p:cNvSpPr>
              <a:spLocks noChangeShapeType="1"/>
            </p:cNvSpPr>
            <p:nvPr/>
          </p:nvSpPr>
          <p:spPr bwMode="auto">
            <a:xfrm>
              <a:off x="1762" y="3377"/>
              <a:ext cx="81" cy="18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94" name="Line 74"/>
            <p:cNvSpPr>
              <a:spLocks noChangeShapeType="1"/>
            </p:cNvSpPr>
            <p:nvPr/>
          </p:nvSpPr>
          <p:spPr bwMode="auto">
            <a:xfrm>
              <a:off x="1912" y="2210"/>
              <a:ext cx="139" cy="16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95" name="Oval 75"/>
            <p:cNvSpPr>
              <a:spLocks noChangeArrowheads="1"/>
            </p:cNvSpPr>
            <p:nvPr/>
          </p:nvSpPr>
          <p:spPr bwMode="auto">
            <a:xfrm>
              <a:off x="1577" y="2388"/>
              <a:ext cx="92" cy="100"/>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smtClean="0">
                <a:solidFill>
                  <a:srgbClr val="FFFFFF"/>
                </a:solidFill>
                <a:latin typeface="Times New Roman" pitchFamily="18" charset="0"/>
              </a:endParaRPr>
            </a:p>
          </p:txBody>
        </p:sp>
        <p:sp>
          <p:nvSpPr>
            <p:cNvPr id="60496" name="Line 76"/>
            <p:cNvSpPr>
              <a:spLocks noChangeShapeType="1"/>
            </p:cNvSpPr>
            <p:nvPr/>
          </p:nvSpPr>
          <p:spPr bwMode="auto">
            <a:xfrm flipV="1">
              <a:off x="1160" y="1855"/>
              <a:ext cx="174" cy="277"/>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97" name="Line 77"/>
            <p:cNvSpPr>
              <a:spLocks noChangeShapeType="1"/>
            </p:cNvSpPr>
            <p:nvPr/>
          </p:nvSpPr>
          <p:spPr bwMode="auto">
            <a:xfrm>
              <a:off x="1369" y="1910"/>
              <a:ext cx="243" cy="256"/>
            </a:xfrm>
            <a:prstGeom prst="line">
              <a:avLst/>
            </a:prstGeom>
            <a:noFill/>
            <a:ln w="38100" cap="rnd">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98" name="Line 78"/>
            <p:cNvSpPr>
              <a:spLocks noChangeShapeType="1"/>
            </p:cNvSpPr>
            <p:nvPr/>
          </p:nvSpPr>
          <p:spPr bwMode="auto">
            <a:xfrm flipV="1">
              <a:off x="1473" y="2110"/>
              <a:ext cx="173" cy="278"/>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99" name="Line 79"/>
            <p:cNvSpPr>
              <a:spLocks noChangeShapeType="1"/>
            </p:cNvSpPr>
            <p:nvPr/>
          </p:nvSpPr>
          <p:spPr bwMode="auto">
            <a:xfrm>
              <a:off x="1496" y="2432"/>
              <a:ext cx="23" cy="112"/>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500" name="Line 80"/>
            <p:cNvSpPr>
              <a:spLocks noChangeShapeType="1"/>
            </p:cNvSpPr>
            <p:nvPr/>
          </p:nvSpPr>
          <p:spPr bwMode="auto">
            <a:xfrm>
              <a:off x="1519" y="2566"/>
              <a:ext cx="127" cy="44"/>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grpSp>
      <p:sp>
        <p:nvSpPr>
          <p:cNvPr id="202833" name="Rectangle 81"/>
          <p:cNvSpPr>
            <a:spLocks noChangeArrowheads="1"/>
          </p:cNvSpPr>
          <p:nvPr/>
        </p:nvSpPr>
        <p:spPr bwMode="auto">
          <a:xfrm>
            <a:off x="3962400" y="2743200"/>
            <a:ext cx="4267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smtClean="0">
                <a:latin typeface="Times New Roman" pitchFamily="18" charset="0"/>
                <a:ea typeface="楷体_GB2312" pitchFamily="49" charset="-122"/>
              </a:rPr>
              <a:t>第</a:t>
            </a:r>
            <a:r>
              <a:rPr kumimoji="1" lang="en-US" altLang="zh-CN" sz="2400" b="1" dirty="0" smtClean="0">
                <a:latin typeface="Times New Roman" pitchFamily="18" charset="0"/>
                <a:ea typeface="楷体_GB2312" pitchFamily="49" charset="-122"/>
              </a:rPr>
              <a:t>1</a:t>
            </a:r>
            <a:r>
              <a:rPr kumimoji="1" lang="zh-CN" altLang="en-US" sz="2400" b="1" dirty="0" smtClean="0">
                <a:latin typeface="Times New Roman" pitchFamily="18" charset="0"/>
                <a:ea typeface="楷体_GB2312" pitchFamily="49" charset="-122"/>
              </a:rPr>
              <a:t>次经过时访问＝先序遍历</a:t>
            </a:r>
          </a:p>
          <a:p>
            <a:r>
              <a:rPr kumimoji="1" lang="zh-CN" altLang="en-US" sz="2400" b="1" dirty="0" smtClean="0">
                <a:latin typeface="Times New Roman" pitchFamily="18" charset="0"/>
                <a:ea typeface="楷体_GB2312" pitchFamily="49" charset="-122"/>
              </a:rPr>
              <a:t>第</a:t>
            </a:r>
            <a:r>
              <a:rPr kumimoji="1" lang="en-US" altLang="zh-CN" sz="2400" b="1" dirty="0" smtClean="0">
                <a:latin typeface="Times New Roman" pitchFamily="18" charset="0"/>
                <a:ea typeface="楷体_GB2312" pitchFamily="49" charset="-122"/>
              </a:rPr>
              <a:t>2</a:t>
            </a:r>
            <a:r>
              <a:rPr kumimoji="1" lang="zh-CN" altLang="en-US" sz="2400" b="1" dirty="0" smtClean="0">
                <a:latin typeface="Times New Roman" pitchFamily="18" charset="0"/>
                <a:ea typeface="楷体_GB2312" pitchFamily="49" charset="-122"/>
              </a:rPr>
              <a:t>次经过时访问＝中序遍历</a:t>
            </a:r>
          </a:p>
          <a:p>
            <a:r>
              <a:rPr kumimoji="1" lang="zh-CN" altLang="en-US" sz="2400" b="1" dirty="0" smtClean="0">
                <a:latin typeface="Times New Roman" pitchFamily="18" charset="0"/>
                <a:ea typeface="楷体_GB2312" pitchFamily="49" charset="-122"/>
              </a:rPr>
              <a:t>第</a:t>
            </a:r>
            <a:r>
              <a:rPr kumimoji="1" lang="en-US" altLang="zh-CN" sz="2400" b="1" dirty="0" smtClean="0">
                <a:latin typeface="Times New Roman" pitchFamily="18" charset="0"/>
                <a:ea typeface="楷体_GB2312" pitchFamily="49" charset="-122"/>
              </a:rPr>
              <a:t>3</a:t>
            </a:r>
            <a:r>
              <a:rPr kumimoji="1" lang="zh-CN" altLang="en-US" sz="2400" b="1" dirty="0" smtClean="0">
                <a:latin typeface="Times New Roman" pitchFamily="18" charset="0"/>
                <a:ea typeface="楷体_GB2312" pitchFamily="49" charset="-122"/>
              </a:rPr>
              <a:t>次经过时访问＝后序遍历</a:t>
            </a:r>
          </a:p>
        </p:txBody>
      </p:sp>
      <p:sp>
        <p:nvSpPr>
          <p:cNvPr id="202834" name="AutoShape 82">
            <a:hlinkClick r:id="" action="ppaction://hlinkshowjump?jump=nextslide" highlightClick="1"/>
          </p:cNvPr>
          <p:cNvSpPr>
            <a:spLocks noChangeArrowheads="1"/>
          </p:cNvSpPr>
          <p:nvPr/>
        </p:nvSpPr>
        <p:spPr bwMode="auto">
          <a:xfrm>
            <a:off x="8001000" y="5715000"/>
            <a:ext cx="533400" cy="457200"/>
          </a:xfrm>
          <a:prstGeom prst="actionButtonForwardNext">
            <a:avLst/>
          </a:prstGeom>
          <a:noFill/>
          <a:ln w="9525">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smtClean="0">
              <a:solidFill>
                <a:srgbClr val="FFFFFF"/>
              </a:solidFill>
              <a:latin typeface="Garamond" pitchFamily="18" charset="0"/>
            </a:endParaRPr>
          </a:p>
        </p:txBody>
      </p:sp>
      <p:sp>
        <p:nvSpPr>
          <p:cNvPr id="202835" name="Rectangle 83"/>
          <p:cNvSpPr>
            <a:spLocks noChangeArrowheads="1"/>
          </p:cNvSpPr>
          <p:nvPr/>
        </p:nvSpPr>
        <p:spPr bwMode="auto">
          <a:xfrm>
            <a:off x="3429000" y="4038600"/>
            <a:ext cx="5410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400" b="1" dirty="0">
                <a:latin typeface="楷体_GB2312" pitchFamily="49" charset="-122"/>
                <a:ea typeface="楷体_GB2312" pitchFamily="49" charset="-122"/>
              </a:rPr>
              <a:t>2. </a:t>
            </a:r>
            <a:r>
              <a:rPr kumimoji="1" lang="zh-CN" altLang="en-US" sz="2400" b="1" dirty="0">
                <a:latin typeface="楷体_GB2312" pitchFamily="49" charset="-122"/>
                <a:ea typeface="楷体_GB2312" pitchFamily="49" charset="-122"/>
              </a:rPr>
              <a:t>二叉树遍历的时间效率和空间效率</a:t>
            </a:r>
          </a:p>
          <a:p>
            <a:pPr>
              <a:defRPr/>
            </a:pPr>
            <a:r>
              <a:rPr kumimoji="1" lang="zh-CN" altLang="en-US" sz="2400" b="1" dirty="0">
                <a:solidFill>
                  <a:srgbClr val="FF0000"/>
                </a:solidFill>
                <a:latin typeface="楷体_GB2312" pitchFamily="49" charset="-122"/>
                <a:ea typeface="楷体_GB2312" pitchFamily="49" charset="-122"/>
              </a:rPr>
              <a:t>时间效率</a:t>
            </a:r>
            <a:r>
              <a:rPr kumimoji="1" lang="en-US" altLang="zh-CN" sz="2400" b="1" dirty="0">
                <a:solidFill>
                  <a:srgbClr val="FF0000"/>
                </a:solidFill>
                <a:latin typeface="楷体_GB2312" pitchFamily="49" charset="-122"/>
                <a:ea typeface="楷体_GB2312" pitchFamily="49" charset="-122"/>
              </a:rPr>
              <a:t>:</a:t>
            </a:r>
            <a:r>
              <a:rPr kumimoji="1" lang="en-US" altLang="zh-CN" sz="2400" b="1" dirty="0">
                <a:solidFill>
                  <a:srgbClr val="FF0000"/>
                </a:solidFill>
                <a:effectLst>
                  <a:outerShdw blurRad="38100" dist="38100" dir="2700000" algn="tl">
                    <a:srgbClr val="000000"/>
                  </a:outerShdw>
                </a:effectLst>
                <a:latin typeface="楷体_GB2312" pitchFamily="49" charset="-122"/>
                <a:ea typeface="楷体_GB2312" pitchFamily="49" charset="-122"/>
              </a:rPr>
              <a:t>O(n)</a:t>
            </a:r>
            <a:r>
              <a:rPr kumimoji="1" lang="en-US" altLang="zh-CN" sz="2400" b="1" dirty="0">
                <a:solidFill>
                  <a:srgbClr val="FF0000"/>
                </a:solidFill>
                <a:latin typeface="楷体_GB2312" pitchFamily="49" charset="-122"/>
                <a:ea typeface="楷体_GB2312" pitchFamily="49" charset="-122"/>
              </a:rPr>
              <a:t> </a:t>
            </a:r>
            <a:r>
              <a:rPr kumimoji="1" lang="en-US" altLang="zh-CN" sz="2000" b="1" dirty="0">
                <a:latin typeface="楷体_GB2312" pitchFamily="49" charset="-122"/>
                <a:ea typeface="楷体_GB2312" pitchFamily="49" charset="-122"/>
              </a:rPr>
              <a:t>//</a:t>
            </a:r>
            <a:r>
              <a:rPr kumimoji="1" lang="zh-CN" altLang="en-US" sz="2000" b="1" dirty="0">
                <a:latin typeface="楷体_GB2312" pitchFamily="49" charset="-122"/>
                <a:ea typeface="楷体_GB2312" pitchFamily="49" charset="-122"/>
              </a:rPr>
              <a:t>每个结点只访问一次</a:t>
            </a:r>
          </a:p>
          <a:p>
            <a:pPr>
              <a:defRPr/>
            </a:pPr>
            <a:r>
              <a:rPr kumimoji="1" lang="zh-CN" altLang="en-US" sz="2400" b="1" dirty="0">
                <a:solidFill>
                  <a:srgbClr val="FF0000"/>
                </a:solidFill>
                <a:latin typeface="楷体_GB2312" pitchFamily="49" charset="-122"/>
                <a:ea typeface="楷体_GB2312" pitchFamily="49" charset="-122"/>
              </a:rPr>
              <a:t>空间效率</a:t>
            </a:r>
            <a:r>
              <a:rPr kumimoji="1" lang="en-US" altLang="zh-CN" sz="2400" b="1" dirty="0">
                <a:solidFill>
                  <a:srgbClr val="FF0000"/>
                </a:solidFill>
                <a:latin typeface="楷体_GB2312" pitchFamily="49" charset="-122"/>
                <a:ea typeface="楷体_GB2312" pitchFamily="49" charset="-122"/>
              </a:rPr>
              <a:t>:</a:t>
            </a:r>
            <a:r>
              <a:rPr kumimoji="1" lang="en-US" altLang="zh-CN" sz="2400" b="1" dirty="0">
                <a:solidFill>
                  <a:srgbClr val="FF0000"/>
                </a:solidFill>
                <a:effectLst>
                  <a:outerShdw blurRad="38100" dist="38100" dir="2700000" algn="tl">
                    <a:srgbClr val="000000"/>
                  </a:outerShdw>
                </a:effectLst>
                <a:latin typeface="楷体_GB2312" pitchFamily="49" charset="-122"/>
                <a:ea typeface="楷体_GB2312" pitchFamily="49" charset="-122"/>
              </a:rPr>
              <a:t>O(n)</a:t>
            </a:r>
            <a:r>
              <a:rPr kumimoji="1" lang="en-US" altLang="zh-CN" sz="2400" b="1" dirty="0">
                <a:solidFill>
                  <a:srgbClr val="FF0000"/>
                </a:solidFill>
                <a:latin typeface="楷体_GB2312" pitchFamily="49" charset="-122"/>
                <a:ea typeface="楷体_GB2312" pitchFamily="49" charset="-122"/>
              </a:rPr>
              <a:t> </a:t>
            </a:r>
            <a:r>
              <a:rPr kumimoji="1" lang="en-US" altLang="zh-CN" sz="2000" b="1" dirty="0">
                <a:latin typeface="楷体_GB2312" pitchFamily="49" charset="-122"/>
                <a:ea typeface="楷体_GB2312" pitchFamily="49" charset="-122"/>
              </a:rPr>
              <a:t>//</a:t>
            </a:r>
            <a:r>
              <a:rPr kumimoji="1" lang="zh-CN" altLang="en-US" sz="2000" b="1" dirty="0">
                <a:latin typeface="楷体_GB2312" pitchFamily="49" charset="-122"/>
                <a:ea typeface="楷体_GB2312" pitchFamily="49" charset="-122"/>
              </a:rPr>
              <a:t>栈占用的最大辅助空间</a:t>
            </a:r>
            <a:endParaRPr kumimoji="1" lang="zh-CN" altLang="en-US" sz="2400" b="1" dirty="0">
              <a:latin typeface="楷体_GB2312" pitchFamily="49" charset="-122"/>
              <a:ea typeface="楷体_GB2312" pitchFamily="49" charset="-122"/>
            </a:endParaRPr>
          </a:p>
          <a:p>
            <a:pPr>
              <a:defRPr/>
            </a:pPr>
            <a:r>
              <a:rPr kumimoji="1" lang="zh-CN" altLang="en-US" sz="2400" b="1" dirty="0">
                <a:latin typeface="楷体_GB2312" pitchFamily="49" charset="-122"/>
                <a:ea typeface="楷体_GB2312" pitchFamily="49" charset="-122"/>
              </a:rPr>
              <a:t>（精确值：树深为</a:t>
            </a:r>
            <a:r>
              <a:rPr kumimoji="1" lang="en-US" altLang="zh-CN" sz="2400" b="1" dirty="0">
                <a:latin typeface="楷体_GB2312" pitchFamily="49" charset="-122"/>
                <a:ea typeface="楷体_GB2312" pitchFamily="49" charset="-122"/>
              </a:rPr>
              <a:t>k</a:t>
            </a:r>
            <a:r>
              <a:rPr kumimoji="1" lang="zh-CN" altLang="en-US" sz="2400" b="1" dirty="0">
                <a:latin typeface="楷体_GB2312" pitchFamily="49" charset="-122"/>
                <a:ea typeface="楷体_GB2312" pitchFamily="49" charset="-122"/>
              </a:rPr>
              <a:t>的递归遍历需要</a:t>
            </a:r>
            <a:r>
              <a:rPr kumimoji="1" lang="en-US" altLang="zh-CN" sz="2400" b="1" dirty="0">
                <a:latin typeface="楷体_GB2312" pitchFamily="49" charset="-122"/>
                <a:ea typeface="楷体_GB2312" pitchFamily="49" charset="-122"/>
              </a:rPr>
              <a:t>k+1</a:t>
            </a:r>
            <a:r>
              <a:rPr kumimoji="1" lang="zh-CN" altLang="en-US" sz="2400" b="1" dirty="0">
                <a:latin typeface="楷体_GB2312" pitchFamily="49" charset="-122"/>
                <a:ea typeface="楷体_GB2312" pitchFamily="49" charset="-122"/>
              </a:rPr>
              <a:t>个辅助单元！）</a:t>
            </a:r>
          </a:p>
        </p:txBody>
      </p:sp>
    </p:spTree>
    <p:extLst>
      <p:ext uri="{BB962C8B-B14F-4D97-AF65-F5344CB8AC3E}">
        <p14:creationId xmlns:p14="http://schemas.microsoft.com/office/powerpoint/2010/main" val="317995059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2755"/>
                                        </p:tgtEl>
                                        <p:attrNameLst>
                                          <p:attrName>style.visibility</p:attrName>
                                        </p:attrNameLst>
                                      </p:cBhvr>
                                      <p:to>
                                        <p:strVal val="visible"/>
                                      </p:to>
                                    </p:set>
                                    <p:animEffect transition="in" filter="wipe(left)">
                                      <p:cBhvr>
                                        <p:cTn id="7" dur="500"/>
                                        <p:tgtEl>
                                          <p:spTgt spid="2027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02757"/>
                                        </p:tgtEl>
                                        <p:attrNameLst>
                                          <p:attrName>style.visibility</p:attrName>
                                        </p:attrNameLst>
                                      </p:cBhvr>
                                      <p:to>
                                        <p:strVal val="visible"/>
                                      </p:to>
                                    </p:set>
                                    <p:animEffect transition="in" filter="wipe(up)">
                                      <p:cBhvr>
                                        <p:cTn id="12" dur="500"/>
                                        <p:tgtEl>
                                          <p:spTgt spid="2027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02756"/>
                                        </p:tgtEl>
                                        <p:attrNameLst>
                                          <p:attrName>style.visibility</p:attrName>
                                        </p:attrNameLst>
                                      </p:cBhvr>
                                      <p:to>
                                        <p:strVal val="visible"/>
                                      </p:to>
                                    </p:se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02833">
                                            <p:txEl>
                                              <p:pRg st="0" end="0"/>
                                            </p:txEl>
                                          </p:spTgt>
                                        </p:tgtEl>
                                        <p:attrNameLst>
                                          <p:attrName>style.visibility</p:attrName>
                                        </p:attrNameLst>
                                      </p:cBhvr>
                                      <p:to>
                                        <p:strVal val="visible"/>
                                      </p:to>
                                    </p:set>
                                    <p:animEffect transition="in" filter="wipe(left)">
                                      <p:cBhvr>
                                        <p:cTn id="20" dur="500"/>
                                        <p:tgtEl>
                                          <p:spTgt spid="202833">
                                            <p:txEl>
                                              <p:pRg st="0" end="0"/>
                                            </p:txEl>
                                          </p:spTgt>
                                        </p:tgtEl>
                                      </p:cBhvr>
                                    </p:animEffect>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02833">
                                            <p:txEl>
                                              <p:pRg st="1" end="1"/>
                                            </p:txEl>
                                          </p:spTgt>
                                        </p:tgtEl>
                                        <p:attrNameLst>
                                          <p:attrName>style.visibility</p:attrName>
                                        </p:attrNameLst>
                                      </p:cBhvr>
                                      <p:to>
                                        <p:strVal val="visible"/>
                                      </p:to>
                                    </p:set>
                                    <p:animEffect transition="in" filter="wipe(left)">
                                      <p:cBhvr>
                                        <p:cTn id="24" dur="500"/>
                                        <p:tgtEl>
                                          <p:spTgt spid="202833">
                                            <p:txEl>
                                              <p:pRg st="1" end="1"/>
                                            </p:txEl>
                                          </p:spTgt>
                                        </p:tgtEl>
                                      </p:cBhvr>
                                    </p:animEffect>
                                  </p:childTnLst>
                                </p:cTn>
                              </p:par>
                            </p:childTnLst>
                          </p:cTn>
                        </p:par>
                        <p:par>
                          <p:cTn id="25" fill="hold" nodeType="afterGroup">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02833">
                                            <p:txEl>
                                              <p:pRg st="2" end="2"/>
                                            </p:txEl>
                                          </p:spTgt>
                                        </p:tgtEl>
                                        <p:attrNameLst>
                                          <p:attrName>style.visibility</p:attrName>
                                        </p:attrNameLst>
                                      </p:cBhvr>
                                      <p:to>
                                        <p:strVal val="visible"/>
                                      </p:to>
                                    </p:set>
                                    <p:animEffect transition="in" filter="wipe(left)">
                                      <p:cBhvr>
                                        <p:cTn id="28" dur="500"/>
                                        <p:tgtEl>
                                          <p:spTgt spid="202833">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02835">
                                            <p:txEl>
                                              <p:pRg st="0" end="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02835">
                                            <p:txEl>
                                              <p:pRg st="1" end="1"/>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02835">
                                            <p:txEl>
                                              <p:pRg st="2" end="2"/>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02835">
                                            <p:txEl>
                                              <p:pRg st="3" end="3"/>
                                            </p:txEl>
                                          </p:spTgt>
                                        </p:tgtEl>
                                        <p:attrNameLst>
                                          <p:attrName>style.visibility</p:attrName>
                                        </p:attrNameLst>
                                      </p:cBhvr>
                                      <p:to>
                                        <p:strVal val="visible"/>
                                      </p:to>
                                    </p:set>
                                  </p:childTnLst>
                                </p:cTn>
                              </p:par>
                            </p:childTnLst>
                          </p:cTn>
                        </p:par>
                        <p:par>
                          <p:cTn id="45" fill="hold" nodeType="afterGroup">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2028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autoUpdateAnimBg="0"/>
      <p:bldP spid="202756" grpId="0" autoUpdateAnimBg="0"/>
      <p:bldP spid="202833" grpId="0" build="p" autoUpdateAnimBg="0" advAuto="0"/>
      <p:bldP spid="202834" grpId="0" animBg="1"/>
      <p:bldP spid="202835"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180F95F-39A3-4494-B0BA-AEFD8A3F09C4}" type="slidenum">
              <a:rPr lang="en-US" altLang="zh-CN">
                <a:latin typeface="Arial Black" panose="020B0A04020102020204" pitchFamily="34" charset="0"/>
              </a:rPr>
              <a:pPr eaLnBrk="1" hangingPunct="1"/>
              <a:t>53</a:t>
            </a:fld>
            <a:endParaRPr lang="en-US" altLang="zh-CN">
              <a:latin typeface="Arial Black" panose="020B0A04020102020204" pitchFamily="34" charset="0"/>
            </a:endParaRPr>
          </a:p>
        </p:txBody>
      </p:sp>
      <p:sp>
        <p:nvSpPr>
          <p:cNvPr id="63491" name="Rectangle 2"/>
          <p:cNvSpPr>
            <a:spLocks noGrp="1" noChangeArrowheads="1"/>
          </p:cNvSpPr>
          <p:nvPr>
            <p:ph type="title"/>
          </p:nvPr>
        </p:nvSpPr>
        <p:spPr/>
        <p:txBody>
          <a:bodyPr/>
          <a:lstStyle/>
          <a:p>
            <a:pPr eaLnBrk="1" hangingPunct="1"/>
            <a:r>
              <a:rPr lang="zh-CN" altLang="en-US" dirty="0" smtClean="0"/>
              <a:t>例、表达式求值</a:t>
            </a:r>
          </a:p>
        </p:txBody>
      </p:sp>
      <p:sp>
        <p:nvSpPr>
          <p:cNvPr id="39939" name="Rectangle 3"/>
          <p:cNvSpPr>
            <a:spLocks noGrp="1" noChangeArrowheads="1"/>
          </p:cNvSpPr>
          <p:nvPr>
            <p:ph type="body" idx="1"/>
          </p:nvPr>
        </p:nvSpPr>
        <p:spPr/>
        <p:txBody>
          <a:bodyPr/>
          <a:lstStyle/>
          <a:p>
            <a:pPr eaLnBrk="1" hangingPunct="1">
              <a:lnSpc>
                <a:spcPct val="120000"/>
              </a:lnSpc>
            </a:pPr>
            <a:r>
              <a:rPr lang="zh-CN" altLang="en-US" dirty="0" smtClean="0"/>
              <a:t>限于二元运算符的表达式定义：</a:t>
            </a:r>
          </a:p>
          <a:p>
            <a:pPr eaLnBrk="1" hangingPunct="1">
              <a:lnSpc>
                <a:spcPct val="120000"/>
              </a:lnSpc>
            </a:pPr>
            <a:endParaRPr lang="zh-CN" altLang="en-US" dirty="0" smtClean="0"/>
          </a:p>
          <a:p>
            <a:pPr eaLnBrk="1" hangingPunct="1">
              <a:lnSpc>
                <a:spcPct val="120000"/>
              </a:lnSpc>
              <a:buFont typeface="Wingdings" panose="05000000000000000000" pitchFamily="2" charset="2"/>
              <a:buNone/>
            </a:pPr>
            <a:r>
              <a:rPr lang="zh-CN" altLang="en-US" dirty="0" smtClean="0"/>
              <a:t>		表达式</a:t>
            </a:r>
            <a:r>
              <a:rPr lang="en-US" altLang="zh-CN" dirty="0" smtClean="0"/>
              <a:t>::= </a:t>
            </a:r>
            <a:r>
              <a:rPr lang="zh-CN" altLang="en-US" dirty="0" smtClean="0"/>
              <a:t>操作数 </a:t>
            </a:r>
            <a:r>
              <a:rPr lang="zh-CN" altLang="en-US" dirty="0" smtClean="0">
                <a:solidFill>
                  <a:srgbClr val="FF0000"/>
                </a:solidFill>
              </a:rPr>
              <a:t>运算符 </a:t>
            </a:r>
            <a:r>
              <a:rPr lang="zh-CN" altLang="en-US" dirty="0" smtClean="0"/>
              <a:t>操作数 </a:t>
            </a:r>
          </a:p>
          <a:p>
            <a:pPr eaLnBrk="1" hangingPunct="1">
              <a:lnSpc>
                <a:spcPct val="120000"/>
              </a:lnSpc>
              <a:buFont typeface="Wingdings" panose="05000000000000000000" pitchFamily="2" charset="2"/>
              <a:buNone/>
            </a:pPr>
            <a:r>
              <a:rPr lang="zh-CN" altLang="en-US" dirty="0" smtClean="0"/>
              <a:t>		操作数</a:t>
            </a:r>
            <a:r>
              <a:rPr lang="en-US" altLang="zh-CN" dirty="0" smtClean="0"/>
              <a:t>::= </a:t>
            </a:r>
            <a:r>
              <a:rPr lang="zh-CN" altLang="en-US" dirty="0" smtClean="0"/>
              <a:t>简单变量 </a:t>
            </a:r>
            <a:r>
              <a:rPr lang="en-US" altLang="zh-CN" dirty="0" smtClean="0"/>
              <a:t>| </a:t>
            </a:r>
            <a:r>
              <a:rPr lang="zh-CN" altLang="en-US" dirty="0" smtClean="0"/>
              <a:t>表达式</a:t>
            </a:r>
          </a:p>
          <a:p>
            <a:pPr eaLnBrk="1" hangingPunct="1">
              <a:lnSpc>
                <a:spcPct val="120000"/>
              </a:lnSpc>
              <a:buFont typeface="Wingdings" panose="05000000000000000000" pitchFamily="2" charset="2"/>
              <a:buNone/>
            </a:pPr>
            <a:r>
              <a:rPr lang="zh-CN" altLang="en-US" dirty="0" smtClean="0"/>
              <a:t>		简单变量</a:t>
            </a:r>
            <a:r>
              <a:rPr lang="en-US" altLang="zh-CN" dirty="0" smtClean="0"/>
              <a:t>::= </a:t>
            </a:r>
            <a:r>
              <a:rPr lang="zh-CN" altLang="en-US" dirty="0" smtClean="0"/>
              <a:t>标识符 </a:t>
            </a:r>
            <a:r>
              <a:rPr lang="en-US" altLang="zh-CN" dirty="0" smtClean="0"/>
              <a:t>| </a:t>
            </a:r>
            <a:r>
              <a:rPr lang="zh-CN" altLang="en-US" dirty="0" smtClean="0"/>
              <a:t>无符号整数 </a:t>
            </a:r>
          </a:p>
          <a:p>
            <a:pPr eaLnBrk="1" hangingPunct="1">
              <a:lnSpc>
                <a:spcPct val="120000"/>
              </a:lnSpc>
            </a:pPr>
            <a:endParaRPr lang="en-US" altLang="zh-CN" dirty="0" smtClean="0"/>
          </a:p>
        </p:txBody>
      </p:sp>
      <p:sp>
        <p:nvSpPr>
          <p:cNvPr id="5" name="Rectangle 2"/>
          <p:cNvSpPr txBox="1">
            <a:spLocks noChangeArrowheads="1"/>
          </p:cNvSpPr>
          <p:nvPr/>
        </p:nvSpPr>
        <p:spPr>
          <a:xfrm>
            <a:off x="0" y="0"/>
            <a:ext cx="9144000" cy="1143000"/>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rmAutofit fontScale="925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pPr>
            <a:r>
              <a:rPr lang="zh-CN" altLang="en-US" dirty="0" smtClean="0">
                <a:ln w="0">
                  <a:solidFill>
                    <a:schemeClr val="accent1">
                      <a:lumMod val="50000"/>
                    </a:schemeClr>
                  </a:solidFill>
                </a:ln>
                <a:solidFill>
                  <a:schemeClr val="tx2"/>
                </a:solidFill>
                <a:effectLst>
                  <a:reflection blurRad="6350" stA="60000" endA="900" endPos="58000" dir="5400000" sy="-100000" algn="bl" rotWithShape="0"/>
                </a:effectLst>
              </a:rPr>
              <a:t>树结构的利用</a:t>
            </a:r>
            <a:endParaRPr lang="en-US" altLang="zh-CN" dirty="0" smtClean="0">
              <a:ln w="0">
                <a:solidFill>
                  <a:schemeClr val="accent1">
                    <a:lumMod val="50000"/>
                  </a:schemeClr>
                </a:solidFill>
              </a:ln>
              <a:solidFill>
                <a:schemeClr val="tx2"/>
              </a:solidFill>
              <a:effectLst>
                <a:reflection blurRad="6350" stA="60000" endA="900" endPos="58000" dir="5400000" sy="-100000" algn="bl" rotWithShape="0"/>
              </a:effectLst>
            </a:endParaRPr>
          </a:p>
          <a:p>
            <a:pPr algn="ctr" fontAlgn="auto">
              <a:spcAft>
                <a:spcPts val="0"/>
              </a:spcAft>
            </a:pPr>
            <a:r>
              <a:rPr lang="en-US" altLang="zh-CN" dirty="0" smtClean="0">
                <a:ln w="0">
                  <a:solidFill>
                    <a:schemeClr val="accent1">
                      <a:lumMod val="50000"/>
                    </a:schemeClr>
                  </a:solidFill>
                </a:ln>
                <a:solidFill>
                  <a:schemeClr val="tx2"/>
                </a:solidFill>
                <a:effectLst>
                  <a:reflection blurRad="6350" stA="60000" endA="900" endPos="58000" dir="5400000" sy="-100000" algn="bl" rotWithShape="0"/>
                </a:effectLst>
              </a:rPr>
              <a:t>How to use tree?</a:t>
            </a:r>
            <a:endParaRPr lang="zh-CN" altLang="en-US" dirty="0">
              <a:ln w="0">
                <a:solidFill>
                  <a:schemeClr val="accent1">
                    <a:lumMod val="50000"/>
                  </a:schemeClr>
                </a:solidFill>
              </a:ln>
              <a:solidFill>
                <a:schemeClr val="tx2"/>
              </a:solidFill>
              <a:effectLst>
                <a:reflection blurRad="6350" stA="60000" endA="900" endPos="58000" dir="5400000" sy="-100000" algn="bl" rotWithShape="0"/>
              </a:effectLst>
            </a:endParaRPr>
          </a:p>
        </p:txBody>
      </p:sp>
    </p:spTree>
    <p:extLst>
      <p:ext uri="{BB962C8B-B14F-4D97-AF65-F5344CB8AC3E}">
        <p14:creationId xmlns:p14="http://schemas.microsoft.com/office/powerpoint/2010/main" val="11822879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p:cTn id="7" dur="500" fill="hold"/>
                                        <p:tgtEl>
                                          <p:spTgt spid="3993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993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9939">
                                            <p:txEl>
                                              <p:pRg st="0" end="0"/>
                                            </p:txEl>
                                          </p:spTgt>
                                        </p:tgtEl>
                                      </p:cBhvr>
                                    </p:animEffect>
                                  </p:childTnLst>
                                </p:cTn>
                              </p:par>
                            </p:childTnLst>
                          </p:cTn>
                        </p:par>
                        <p:par>
                          <p:cTn id="10" fill="hold" nodeType="afterGroup">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 calcmode="lin" valueType="num">
                                      <p:cBhvr>
                                        <p:cTn id="13" dur="500" fill="hold"/>
                                        <p:tgtEl>
                                          <p:spTgt spid="39939">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39939">
                                            <p:txEl>
                                              <p:pRg st="2" end="2"/>
                                            </p:txEl>
                                          </p:spTgt>
                                        </p:tgtEl>
                                        <p:attrNameLst>
                                          <p:attrName>ppt_h</p:attrName>
                                        </p:attrNameLst>
                                      </p:cBhvr>
                                      <p:tavLst>
                                        <p:tav tm="0">
                                          <p:val>
                                            <p:fltVal val="0"/>
                                          </p:val>
                                        </p:tav>
                                        <p:tav tm="100000">
                                          <p:val>
                                            <p:strVal val="#ppt_h"/>
                                          </p:val>
                                        </p:tav>
                                      </p:tavLst>
                                    </p:anim>
                                    <p:animEffect transition="in" filter="fade">
                                      <p:cBhvr>
                                        <p:cTn id="15" dur="500"/>
                                        <p:tgtEl>
                                          <p:spTgt spid="3993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39939">
                                            <p:txEl>
                                              <p:pRg st="3" end="3"/>
                                            </p:txEl>
                                          </p:spTgt>
                                        </p:tgtEl>
                                        <p:attrNameLst>
                                          <p:attrName>style.visibility</p:attrName>
                                        </p:attrNameLst>
                                      </p:cBhvr>
                                      <p:to>
                                        <p:strVal val="visible"/>
                                      </p:to>
                                    </p:set>
                                    <p:anim calcmode="lin" valueType="num">
                                      <p:cBhvr>
                                        <p:cTn id="20" dur="500" fill="hold"/>
                                        <p:tgtEl>
                                          <p:spTgt spid="39939">
                                            <p:txEl>
                                              <p:pRg st="3" end="3"/>
                                            </p:txEl>
                                          </p:spTgt>
                                        </p:tgtEl>
                                        <p:attrNameLst>
                                          <p:attrName>ppt_w</p:attrName>
                                        </p:attrNameLst>
                                      </p:cBhvr>
                                      <p:tavLst>
                                        <p:tav tm="0">
                                          <p:val>
                                            <p:fltVal val="0"/>
                                          </p:val>
                                        </p:tav>
                                        <p:tav tm="100000">
                                          <p:val>
                                            <p:strVal val="#ppt_w"/>
                                          </p:val>
                                        </p:tav>
                                      </p:tavLst>
                                    </p:anim>
                                    <p:anim calcmode="lin" valueType="num">
                                      <p:cBhvr>
                                        <p:cTn id="21" dur="500" fill="hold"/>
                                        <p:tgtEl>
                                          <p:spTgt spid="39939">
                                            <p:txEl>
                                              <p:pRg st="3" end="3"/>
                                            </p:txEl>
                                          </p:spTgt>
                                        </p:tgtEl>
                                        <p:attrNameLst>
                                          <p:attrName>ppt_h</p:attrName>
                                        </p:attrNameLst>
                                      </p:cBhvr>
                                      <p:tavLst>
                                        <p:tav tm="0">
                                          <p:val>
                                            <p:fltVal val="0"/>
                                          </p:val>
                                        </p:tav>
                                        <p:tav tm="100000">
                                          <p:val>
                                            <p:strVal val="#ppt_h"/>
                                          </p:val>
                                        </p:tav>
                                      </p:tavLst>
                                    </p:anim>
                                    <p:animEffect transition="in" filter="fade">
                                      <p:cBhvr>
                                        <p:cTn id="22" dur="500"/>
                                        <p:tgtEl>
                                          <p:spTgt spid="399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39939">
                                            <p:txEl>
                                              <p:pRg st="4" end="4"/>
                                            </p:txEl>
                                          </p:spTgt>
                                        </p:tgtEl>
                                        <p:attrNameLst>
                                          <p:attrName>style.visibility</p:attrName>
                                        </p:attrNameLst>
                                      </p:cBhvr>
                                      <p:to>
                                        <p:strVal val="visible"/>
                                      </p:to>
                                    </p:set>
                                    <p:anim calcmode="lin" valueType="num">
                                      <p:cBhvr>
                                        <p:cTn id="27" dur="500" fill="hold"/>
                                        <p:tgtEl>
                                          <p:spTgt spid="39939">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9939">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9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DC4718F-921B-452C-BCDE-22574FA388CF}" type="slidenum">
              <a:rPr lang="en-US" altLang="zh-CN">
                <a:latin typeface="Arial Black" panose="020B0A04020102020204" pitchFamily="34" charset="0"/>
              </a:rPr>
              <a:pPr eaLnBrk="1" hangingPunct="1"/>
              <a:t>54</a:t>
            </a:fld>
            <a:endParaRPr lang="en-US" altLang="zh-CN">
              <a:latin typeface="Arial Black" panose="020B0A04020102020204" pitchFamily="34" charset="0"/>
            </a:endParaRPr>
          </a:p>
        </p:txBody>
      </p:sp>
      <p:sp>
        <p:nvSpPr>
          <p:cNvPr id="64515" name="Rectangle 2"/>
          <p:cNvSpPr>
            <a:spLocks noGrp="1" noChangeArrowheads="1"/>
          </p:cNvSpPr>
          <p:nvPr>
            <p:ph type="title"/>
          </p:nvPr>
        </p:nvSpPr>
        <p:spPr/>
        <p:txBody>
          <a:bodyPr/>
          <a:lstStyle/>
          <a:p>
            <a:pPr eaLnBrk="1" hangingPunct="1"/>
            <a:r>
              <a:rPr lang="zh-CN" altLang="en-US" sz="5400" smtClean="0"/>
              <a:t>运算规则</a:t>
            </a:r>
          </a:p>
        </p:txBody>
      </p:sp>
      <p:sp>
        <p:nvSpPr>
          <p:cNvPr id="72707" name="Rectangle 3"/>
          <p:cNvSpPr>
            <a:spLocks noGrp="1" noChangeArrowheads="1"/>
          </p:cNvSpPr>
          <p:nvPr>
            <p:ph type="body" idx="1"/>
          </p:nvPr>
        </p:nvSpPr>
        <p:spPr/>
        <p:txBody>
          <a:bodyPr>
            <a:normAutofit fontScale="92500"/>
          </a:bodyPr>
          <a:lstStyle/>
          <a:p>
            <a:pPr eaLnBrk="1" hangingPunct="1">
              <a:lnSpc>
                <a:spcPct val="110000"/>
              </a:lnSpc>
            </a:pPr>
            <a:r>
              <a:rPr lang="zh-CN" altLang="en-US" sz="4000" smtClean="0"/>
              <a:t>先乘除后加减、先左后右和先括弧内后括弧外</a:t>
            </a:r>
          </a:p>
          <a:p>
            <a:pPr eaLnBrk="1" hangingPunct="1">
              <a:lnSpc>
                <a:spcPct val="110000"/>
              </a:lnSpc>
            </a:pPr>
            <a:r>
              <a:rPr lang="zh-CN" altLang="en-US" sz="4000" smtClean="0">
                <a:ea typeface="楷体_GB2312" pitchFamily="49" charset="-122"/>
              </a:rPr>
              <a:t>对表达式进行运算不能按其中运算符出现的先后次序进行。</a:t>
            </a:r>
          </a:p>
          <a:p>
            <a:pPr eaLnBrk="1" hangingPunct="1">
              <a:lnSpc>
                <a:spcPct val="110000"/>
              </a:lnSpc>
            </a:pPr>
            <a:r>
              <a:rPr lang="zh-CN" altLang="en-US" sz="4000" smtClean="0"/>
              <a:t>那么怎么办？</a:t>
            </a:r>
          </a:p>
        </p:txBody>
      </p:sp>
    </p:spTree>
    <p:extLst>
      <p:ext uri="{BB962C8B-B14F-4D97-AF65-F5344CB8AC3E}">
        <p14:creationId xmlns:p14="http://schemas.microsoft.com/office/powerpoint/2010/main" val="19685856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fade">
                                      <p:cBhvr>
                                        <p:cTn id="7" dur="500"/>
                                        <p:tgtEl>
                                          <p:spTgt spid="72707">
                                            <p:txEl>
                                              <p:pRg st="0" end="0"/>
                                            </p:txEl>
                                          </p:spTgt>
                                        </p:tgtEl>
                                      </p:cBhvr>
                                    </p:animEffect>
                                    <p:anim calcmode="lin" valueType="num">
                                      <p:cBhvr>
                                        <p:cTn id="8" dur="500" fill="hold"/>
                                        <p:tgtEl>
                                          <p:spTgt spid="72707">
                                            <p:txEl>
                                              <p:pRg st="0" end="0"/>
                                            </p:txEl>
                                          </p:spTgt>
                                        </p:tgtEl>
                                        <p:attrNameLst>
                                          <p:attrName>ppt_w</p:attrName>
                                        </p:attrNameLst>
                                      </p:cBhvr>
                                      <p:tavLst>
                                        <p:tav tm="0" fmla="#ppt_w*sin(2.5*pi*$)">
                                          <p:val>
                                            <p:fltVal val="0"/>
                                          </p:val>
                                        </p:tav>
                                        <p:tav tm="100000">
                                          <p:val>
                                            <p:fltVal val="1"/>
                                          </p:val>
                                        </p:tav>
                                      </p:tavLst>
                                    </p:anim>
                                    <p:anim calcmode="lin" valueType="num">
                                      <p:cBhvr>
                                        <p:cTn id="9" dur="500" fill="hold"/>
                                        <p:tgtEl>
                                          <p:spTgt spid="7270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grpId="0" nodeType="clickEffect">
                                  <p:stCondLst>
                                    <p:cond delay="0"/>
                                  </p:stCondLst>
                                  <p:iterate type="lt">
                                    <p:tmPct val="10000"/>
                                  </p:iterate>
                                  <p:childTnLst>
                                    <p:set>
                                      <p:cBhvr>
                                        <p:cTn id="13" dur="1" fill="hold">
                                          <p:stCondLst>
                                            <p:cond delay="0"/>
                                          </p:stCondLst>
                                        </p:cTn>
                                        <p:tgtEl>
                                          <p:spTgt spid="72707">
                                            <p:txEl>
                                              <p:pRg st="1" end="1"/>
                                            </p:txEl>
                                          </p:spTgt>
                                        </p:tgtEl>
                                        <p:attrNameLst>
                                          <p:attrName>style.visibility</p:attrName>
                                        </p:attrNameLst>
                                      </p:cBhvr>
                                      <p:to>
                                        <p:strVal val="visible"/>
                                      </p:to>
                                    </p:set>
                                    <p:animEffect transition="in" filter="fade">
                                      <p:cBhvr>
                                        <p:cTn id="14" dur="500"/>
                                        <p:tgtEl>
                                          <p:spTgt spid="72707">
                                            <p:txEl>
                                              <p:pRg st="1" end="1"/>
                                            </p:txEl>
                                          </p:spTgt>
                                        </p:tgtEl>
                                      </p:cBhvr>
                                    </p:animEffect>
                                    <p:anim calcmode="lin" valueType="num">
                                      <p:cBhvr>
                                        <p:cTn id="15" dur="500" fill="hold"/>
                                        <p:tgtEl>
                                          <p:spTgt spid="72707">
                                            <p:txEl>
                                              <p:pRg st="1" end="1"/>
                                            </p:txEl>
                                          </p:spTgt>
                                        </p:tgtEl>
                                        <p:attrNameLst>
                                          <p:attrName>ppt_w</p:attrName>
                                        </p:attrNameLst>
                                      </p:cBhvr>
                                      <p:tavLst>
                                        <p:tav tm="0" fmla="#ppt_w*sin(2.5*pi*$)">
                                          <p:val>
                                            <p:fltVal val="0"/>
                                          </p:val>
                                        </p:tav>
                                        <p:tav tm="100000">
                                          <p:val>
                                            <p:fltVal val="1"/>
                                          </p:val>
                                        </p:tav>
                                      </p:tavLst>
                                    </p:anim>
                                    <p:anim calcmode="lin" valueType="num">
                                      <p:cBhvr>
                                        <p:cTn id="16" dur="500" fill="hold"/>
                                        <p:tgtEl>
                                          <p:spTgt spid="7270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5" presetClass="entr" presetSubtype="0" fill="hold" grpId="0" nodeType="clickEffect">
                                  <p:stCondLst>
                                    <p:cond delay="0"/>
                                  </p:stCondLst>
                                  <p:iterate type="lt">
                                    <p:tmPct val="10000"/>
                                  </p:iterate>
                                  <p:childTnLst>
                                    <p:set>
                                      <p:cBhvr>
                                        <p:cTn id="20" dur="1" fill="hold">
                                          <p:stCondLst>
                                            <p:cond delay="0"/>
                                          </p:stCondLst>
                                        </p:cTn>
                                        <p:tgtEl>
                                          <p:spTgt spid="72707">
                                            <p:txEl>
                                              <p:pRg st="2" end="2"/>
                                            </p:txEl>
                                          </p:spTgt>
                                        </p:tgtEl>
                                        <p:attrNameLst>
                                          <p:attrName>style.visibility</p:attrName>
                                        </p:attrNameLst>
                                      </p:cBhvr>
                                      <p:to>
                                        <p:strVal val="visible"/>
                                      </p:to>
                                    </p:set>
                                    <p:animEffect transition="in" filter="fade">
                                      <p:cBhvr>
                                        <p:cTn id="21" dur="500"/>
                                        <p:tgtEl>
                                          <p:spTgt spid="72707">
                                            <p:txEl>
                                              <p:pRg st="2" end="2"/>
                                            </p:txEl>
                                          </p:spTgt>
                                        </p:tgtEl>
                                      </p:cBhvr>
                                    </p:animEffect>
                                    <p:anim calcmode="lin" valueType="num">
                                      <p:cBhvr>
                                        <p:cTn id="22" dur="500" fill="hold"/>
                                        <p:tgtEl>
                                          <p:spTgt spid="72707">
                                            <p:txEl>
                                              <p:pRg st="2" end="2"/>
                                            </p:txEl>
                                          </p:spTgt>
                                        </p:tgtEl>
                                        <p:attrNameLst>
                                          <p:attrName>ppt_w</p:attrName>
                                        </p:attrNameLst>
                                      </p:cBhvr>
                                      <p:tavLst>
                                        <p:tav tm="0" fmla="#ppt_w*sin(2.5*pi*$)">
                                          <p:val>
                                            <p:fltVal val="0"/>
                                          </p:val>
                                        </p:tav>
                                        <p:tav tm="100000">
                                          <p:val>
                                            <p:fltVal val="1"/>
                                          </p:val>
                                        </p:tav>
                                      </p:tavLst>
                                    </p:anim>
                                    <p:anim calcmode="lin" valueType="num">
                                      <p:cBhvr>
                                        <p:cTn id="23" dur="500" fill="hold"/>
                                        <p:tgtEl>
                                          <p:spTgt spid="72707">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864A43E-B1A4-4FB7-BC3C-E2BD2F221557}" type="slidenum">
              <a:rPr lang="en-US" altLang="zh-CN">
                <a:latin typeface="Arial Black" panose="020B0A04020102020204" pitchFamily="34" charset="0"/>
              </a:rPr>
              <a:pPr eaLnBrk="1" hangingPunct="1"/>
              <a:t>55</a:t>
            </a:fld>
            <a:endParaRPr lang="en-US" altLang="zh-CN">
              <a:latin typeface="Arial Black" panose="020B0A04020102020204" pitchFamily="34" charset="0"/>
            </a:endParaRPr>
          </a:p>
        </p:txBody>
      </p:sp>
      <p:sp>
        <p:nvSpPr>
          <p:cNvPr id="65539" name="Rectangle 3"/>
          <p:cNvSpPr>
            <a:spLocks noGrp="1" noChangeArrowheads="1"/>
          </p:cNvSpPr>
          <p:nvPr>
            <p:ph type="body" idx="1"/>
          </p:nvPr>
        </p:nvSpPr>
        <p:spPr>
          <a:xfrm>
            <a:off x="0" y="1828800"/>
            <a:ext cx="8534400" cy="4038600"/>
          </a:xfrm>
        </p:spPr>
        <p:txBody>
          <a:bodyPr/>
          <a:lstStyle/>
          <a:p>
            <a:pPr eaLnBrk="1" hangingPunct="1">
              <a:lnSpc>
                <a:spcPct val="90000"/>
              </a:lnSpc>
            </a:pPr>
            <a:r>
              <a:rPr lang="zh-CN" altLang="en-US" smtClean="0"/>
              <a:t>　　假设 </a:t>
            </a:r>
            <a:r>
              <a:rPr lang="en-US" altLang="zh-CN" smtClean="0"/>
              <a:t>Exp = </a:t>
            </a:r>
            <a:r>
              <a:rPr lang="en-US" altLang="zh-CN" u="sng" smtClean="0"/>
              <a:t>S1</a:t>
            </a:r>
            <a:r>
              <a:rPr lang="en-US" altLang="zh-CN" smtClean="0"/>
              <a:t> + OP + </a:t>
            </a:r>
            <a:r>
              <a:rPr lang="en-US" altLang="zh-CN" u="sng" smtClean="0"/>
              <a:t>S2</a:t>
            </a:r>
            <a:r>
              <a:rPr lang="en-US" altLang="zh-CN" smtClean="0"/>
              <a:t/>
            </a:r>
            <a:br>
              <a:rPr lang="en-US" altLang="zh-CN" smtClean="0"/>
            </a:br>
            <a:r>
              <a:rPr lang="zh-CN" altLang="en-US" smtClean="0">
                <a:latin typeface="楷体_GB2312" pitchFamily="49" charset="-122"/>
                <a:ea typeface="楷体_GB2312" pitchFamily="49" charset="-122"/>
              </a:rPr>
              <a:t>　　则称 </a:t>
            </a:r>
            <a:r>
              <a:rPr lang="en-US" altLang="zh-CN" smtClean="0">
                <a:latin typeface="楷体_GB2312" pitchFamily="49" charset="-122"/>
                <a:ea typeface="楷体_GB2312" pitchFamily="49" charset="-122"/>
              </a:rPr>
              <a:t>OP + S1 + S2 </a:t>
            </a:r>
            <a:r>
              <a:rPr lang="zh-CN" altLang="en-US" smtClean="0">
                <a:latin typeface="楷体_GB2312" pitchFamily="49" charset="-122"/>
                <a:ea typeface="楷体_GB2312" pitchFamily="49" charset="-122"/>
              </a:rPr>
              <a:t>为表达式的						前缀表示法</a:t>
            </a:r>
            <a:br>
              <a:rPr lang="zh-CN" altLang="en-US" smtClean="0">
                <a:latin typeface="楷体_GB2312" pitchFamily="49" charset="-122"/>
                <a:ea typeface="楷体_GB2312" pitchFamily="49" charset="-122"/>
              </a:rPr>
            </a:br>
            <a:r>
              <a:rPr lang="zh-CN" altLang="en-US" smtClean="0">
                <a:latin typeface="楷体_GB2312" pitchFamily="49" charset="-122"/>
                <a:ea typeface="楷体_GB2312" pitchFamily="49" charset="-122"/>
              </a:rPr>
              <a:t>　　　称 </a:t>
            </a:r>
            <a:r>
              <a:rPr lang="en-US" altLang="zh-CN" smtClean="0">
                <a:latin typeface="楷体_GB2312" pitchFamily="49" charset="-122"/>
                <a:ea typeface="楷体_GB2312" pitchFamily="49" charset="-122"/>
              </a:rPr>
              <a:t>S1 + OP + S2 </a:t>
            </a:r>
            <a:r>
              <a:rPr lang="zh-CN" altLang="en-US" smtClean="0">
                <a:latin typeface="楷体_GB2312" pitchFamily="49" charset="-122"/>
                <a:ea typeface="楷体_GB2312" pitchFamily="49" charset="-122"/>
              </a:rPr>
              <a:t>为表达式的						中缀表示法</a:t>
            </a:r>
            <a:br>
              <a:rPr lang="zh-CN" altLang="en-US" smtClean="0">
                <a:latin typeface="楷体_GB2312" pitchFamily="49" charset="-122"/>
                <a:ea typeface="楷体_GB2312" pitchFamily="49" charset="-122"/>
              </a:rPr>
            </a:br>
            <a:r>
              <a:rPr lang="zh-CN" altLang="en-US" smtClean="0">
                <a:latin typeface="楷体_GB2312" pitchFamily="49" charset="-122"/>
                <a:ea typeface="楷体_GB2312" pitchFamily="49" charset="-122"/>
              </a:rPr>
              <a:t>　　　称 </a:t>
            </a:r>
            <a:r>
              <a:rPr lang="en-US" altLang="zh-CN" smtClean="0">
                <a:latin typeface="楷体_GB2312" pitchFamily="49" charset="-122"/>
                <a:ea typeface="楷体_GB2312" pitchFamily="49" charset="-122"/>
              </a:rPr>
              <a:t>S1 + S2 + OP </a:t>
            </a:r>
            <a:r>
              <a:rPr lang="zh-CN" altLang="en-US" smtClean="0">
                <a:latin typeface="楷体_GB2312" pitchFamily="49" charset="-122"/>
                <a:ea typeface="楷体_GB2312" pitchFamily="49" charset="-122"/>
              </a:rPr>
              <a:t>为表达式的						后缀表示法</a:t>
            </a:r>
            <a:r>
              <a:rPr lang="zh-CN" altLang="en-US" smtClean="0"/>
              <a:t/>
            </a:r>
            <a:br>
              <a:rPr lang="zh-CN" altLang="en-US" smtClean="0"/>
            </a:br>
            <a:r>
              <a:rPr lang="zh-CN" altLang="en-US" smtClean="0"/>
              <a:t/>
            </a:r>
            <a:br>
              <a:rPr lang="zh-CN" altLang="en-US" smtClean="0"/>
            </a:br>
            <a:r>
              <a:rPr lang="zh-CN" altLang="en-US" smtClean="0"/>
              <a:t>　可见，它以运算符所在不同位置命名的。 </a:t>
            </a:r>
          </a:p>
        </p:txBody>
      </p:sp>
      <p:sp>
        <p:nvSpPr>
          <p:cNvPr id="40965" name="Rectangle 5"/>
          <p:cNvSpPr>
            <a:spLocks noChangeArrowheads="1"/>
          </p:cNvSpPr>
          <p:nvPr/>
        </p:nvSpPr>
        <p:spPr bwMode="auto">
          <a:xfrm>
            <a:off x="533400" y="304800"/>
            <a:ext cx="8337550" cy="1554163"/>
          </a:xfrm>
          <a:prstGeom prst="rect">
            <a:avLst/>
          </a:prstGeom>
          <a:noFill/>
          <a:ln w="9525">
            <a:noFill/>
            <a:miter lim="800000"/>
            <a:headEnd/>
            <a:tailEnd/>
          </a:ln>
          <a:effectLst/>
        </p:spPr>
        <p:txBody>
          <a:bodyPr>
            <a:spAutoFit/>
          </a:bodyPr>
          <a:lstStyle/>
          <a:p>
            <a:pPr>
              <a:defRPr/>
            </a:pPr>
            <a:r>
              <a:rPr lang="en-US" altLang="zh-CN" sz="3200" b="1">
                <a:effectLst>
                  <a:outerShdw blurRad="38100" dist="38100" dir="2700000" algn="tl">
                    <a:srgbClr val="C0C0C0"/>
                  </a:outerShdw>
                </a:effectLst>
                <a:latin typeface="Garamond" pitchFamily="18" charset="0"/>
              </a:rPr>
              <a:t>       </a:t>
            </a:r>
            <a:r>
              <a:rPr lang="zh-CN" altLang="en-US" sz="3200" b="1">
                <a:effectLst>
                  <a:outerShdw blurRad="38100" dist="38100" dir="2700000" algn="tl">
                    <a:srgbClr val="C0C0C0"/>
                  </a:outerShdw>
                </a:effectLst>
                <a:latin typeface="Garamond" pitchFamily="18" charset="0"/>
              </a:rPr>
              <a:t>在计算机中，对这种二元表达式可以有三种不同的标识方法。</a:t>
            </a:r>
            <a:br>
              <a:rPr lang="zh-CN" altLang="en-US" sz="3200" b="1">
                <a:effectLst>
                  <a:outerShdw blurRad="38100" dist="38100" dir="2700000" algn="tl">
                    <a:srgbClr val="C0C0C0"/>
                  </a:outerShdw>
                </a:effectLst>
                <a:latin typeface="Garamond" pitchFamily="18" charset="0"/>
              </a:rPr>
            </a:br>
            <a:endParaRPr lang="zh-CN" altLang="en-US" sz="3200" b="1">
              <a:effectLst>
                <a:outerShdw blurRad="38100" dist="38100" dir="2700000" algn="tl">
                  <a:srgbClr val="C0C0C0"/>
                </a:outerShdw>
              </a:effectLst>
              <a:latin typeface="Garamond" pitchFamily="18" charset="0"/>
            </a:endParaRPr>
          </a:p>
        </p:txBody>
      </p:sp>
    </p:spTree>
    <p:extLst>
      <p:ext uri="{BB962C8B-B14F-4D97-AF65-F5344CB8AC3E}">
        <p14:creationId xmlns:p14="http://schemas.microsoft.com/office/powerpoint/2010/main" val="996435542"/>
      </p:ext>
    </p:extLst>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358E29C-79D0-4081-96CF-13B013DBB056}" type="slidenum">
              <a:rPr lang="en-US" altLang="zh-CN">
                <a:latin typeface="Arial Black" panose="020B0A04020102020204" pitchFamily="34" charset="0"/>
              </a:rPr>
              <a:pPr eaLnBrk="1" hangingPunct="1"/>
              <a:t>56</a:t>
            </a:fld>
            <a:endParaRPr lang="en-US" altLang="zh-CN">
              <a:latin typeface="Arial Black" panose="020B0A04020102020204" pitchFamily="34" charset="0"/>
            </a:endParaRPr>
          </a:p>
        </p:txBody>
      </p:sp>
      <p:sp>
        <p:nvSpPr>
          <p:cNvPr id="73740" name="Rectangle 12"/>
          <p:cNvSpPr>
            <a:spLocks noChangeArrowheads="1"/>
          </p:cNvSpPr>
          <p:nvPr/>
        </p:nvSpPr>
        <p:spPr bwMode="auto">
          <a:xfrm>
            <a:off x="381000" y="3048000"/>
            <a:ext cx="8229600" cy="34290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en-US" altLang="zh-CN" sz="3200">
                <a:latin typeface="楷体_GB2312" pitchFamily="49" charset="-122"/>
                <a:ea typeface="楷体_GB2312" pitchFamily="49" charset="-122"/>
              </a:rPr>
              <a:t>5</a:t>
            </a:r>
            <a:r>
              <a:rPr lang="zh-CN" altLang="en-US" sz="3200">
                <a:latin typeface="楷体_GB2312" pitchFamily="49" charset="-122"/>
                <a:ea typeface="楷体_GB2312" pitchFamily="49" charset="-122"/>
              </a:rPr>
              <a:t>）后缀式的运算规则为：</a:t>
            </a:r>
          </a:p>
          <a:p>
            <a:pPr eaLnBrk="1" hangingPunct="1">
              <a:spcBef>
                <a:spcPct val="20000"/>
              </a:spcBef>
              <a:buClr>
                <a:schemeClr val="bg2"/>
              </a:buClr>
              <a:buSzPct val="75000"/>
              <a:buFont typeface="Wingdings" panose="05000000000000000000" pitchFamily="2" charset="2"/>
              <a:buNone/>
            </a:pPr>
            <a:r>
              <a:rPr lang="zh-CN" altLang="en-US" sz="3200">
                <a:latin typeface="楷体_GB2312" pitchFamily="49" charset="-122"/>
                <a:ea typeface="楷体_GB2312" pitchFamily="49" charset="-122"/>
              </a:rPr>
              <a:t>运算符在式中出现的顺序恰为表达式的运算顺序；</a:t>
            </a:r>
          </a:p>
          <a:p>
            <a:pPr eaLnBrk="1" hangingPunct="1">
              <a:spcBef>
                <a:spcPct val="20000"/>
              </a:spcBef>
              <a:buClr>
                <a:schemeClr val="bg2"/>
              </a:buClr>
              <a:buSzPct val="75000"/>
              <a:buFont typeface="Wingdings" panose="05000000000000000000" pitchFamily="2" charset="2"/>
              <a:buNone/>
            </a:pPr>
            <a:r>
              <a:rPr lang="zh-CN" altLang="en-US" sz="3200">
                <a:latin typeface="楷体_GB2312" pitchFamily="49" charset="-122"/>
                <a:ea typeface="楷体_GB2312" pitchFamily="49" charset="-122"/>
              </a:rPr>
              <a:t>每个运算符和在它之前出现且紧靠它的两个操作数构成一个最小表达式；</a:t>
            </a:r>
          </a:p>
        </p:txBody>
      </p:sp>
      <p:sp>
        <p:nvSpPr>
          <p:cNvPr id="73739" name="Rectangle 11"/>
          <p:cNvSpPr>
            <a:spLocks noChangeArrowheads="1"/>
          </p:cNvSpPr>
          <p:nvPr/>
        </p:nvSpPr>
        <p:spPr bwMode="auto">
          <a:xfrm>
            <a:off x="457200" y="3429000"/>
            <a:ext cx="8229600" cy="22098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en-US" altLang="zh-CN" sz="3200" dirty="0"/>
              <a:t>4</a:t>
            </a:r>
            <a:r>
              <a:rPr lang="zh-CN" altLang="en-US" sz="3200" dirty="0"/>
              <a:t>）前缀式的运算规则为：</a:t>
            </a:r>
          </a:p>
          <a:p>
            <a:pPr eaLnBrk="1" hangingPunct="1">
              <a:spcBef>
                <a:spcPct val="20000"/>
              </a:spcBef>
              <a:buClr>
                <a:schemeClr val="bg2"/>
              </a:buClr>
              <a:buSzPct val="75000"/>
              <a:buFont typeface="Wingdings" panose="05000000000000000000" pitchFamily="2" charset="2"/>
              <a:buNone/>
            </a:pPr>
            <a:r>
              <a:rPr lang="zh-CN" altLang="en-US" sz="3200" dirty="0">
                <a:latin typeface="楷体_GB2312" pitchFamily="49" charset="-122"/>
                <a:ea typeface="楷体_GB2312" pitchFamily="49" charset="-122"/>
              </a:rPr>
              <a:t>	   连续出现的两个操作数和在它们之前且紧靠它们的运算符构成一个最小表达式；</a:t>
            </a:r>
            <a:r>
              <a:rPr lang="zh-CN" altLang="en-US" sz="3200" dirty="0"/>
              <a:t/>
            </a:r>
            <a:br>
              <a:rPr lang="zh-CN" altLang="en-US" sz="3200" dirty="0"/>
            </a:br>
            <a:r>
              <a:rPr lang="zh-CN" altLang="en-US" sz="3200" dirty="0"/>
              <a:t>　</a:t>
            </a:r>
          </a:p>
        </p:txBody>
      </p:sp>
      <p:sp>
        <p:nvSpPr>
          <p:cNvPr id="73738" name="Rectangle 10"/>
          <p:cNvSpPr>
            <a:spLocks noChangeArrowheads="1"/>
          </p:cNvSpPr>
          <p:nvPr/>
        </p:nvSpPr>
        <p:spPr bwMode="auto">
          <a:xfrm>
            <a:off x="457200" y="4343400"/>
            <a:ext cx="8382000" cy="1219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en-US" altLang="zh-CN" sz="3200" dirty="0">
                <a:solidFill>
                  <a:srgbClr val="FF0000"/>
                </a:solidFill>
              </a:rPr>
              <a:t>3</a:t>
            </a:r>
            <a:r>
              <a:rPr lang="zh-CN" altLang="en-US" sz="3200" dirty="0">
                <a:solidFill>
                  <a:srgbClr val="FF0000"/>
                </a:solidFill>
              </a:rPr>
              <a:t>）中缀式丢失了括弧信息，致使运算的次序不确定</a:t>
            </a:r>
            <a:r>
              <a:rPr lang="zh-CN" altLang="en-US" sz="3200" dirty="0">
                <a:solidFill>
                  <a:schemeClr val="bg1"/>
                </a:solidFill>
              </a:rPr>
              <a:t>；  </a:t>
            </a:r>
          </a:p>
        </p:txBody>
      </p:sp>
      <p:sp>
        <p:nvSpPr>
          <p:cNvPr id="66566" name="Rectangle 2"/>
          <p:cNvSpPr>
            <a:spLocks noGrp="1" noChangeArrowheads="1"/>
          </p:cNvSpPr>
          <p:nvPr>
            <p:ph type="title"/>
          </p:nvPr>
        </p:nvSpPr>
        <p:spPr>
          <a:xfrm>
            <a:off x="381000" y="0"/>
            <a:ext cx="8458200" cy="2514600"/>
          </a:xfrm>
        </p:spPr>
        <p:txBody>
          <a:bodyPr/>
          <a:lstStyle/>
          <a:p>
            <a:pPr eaLnBrk="1" hangingPunct="1"/>
            <a:r>
              <a:rPr lang="zh-CN" altLang="en-US" sz="3200" smtClean="0"/>
              <a:t>例如：若  </a:t>
            </a:r>
            <a:r>
              <a:rPr lang="en-US" altLang="zh-CN" sz="3200" smtClean="0"/>
              <a:t>Exp=</a:t>
            </a:r>
            <a:r>
              <a:rPr lang="en-US" altLang="zh-CN" sz="3200" u="sng" smtClean="0"/>
              <a:t>a×b</a:t>
            </a:r>
            <a:r>
              <a:rPr lang="en-US" altLang="zh-CN" sz="3200" smtClean="0">
                <a:latin typeface="Franklin Gothic Medium" panose="020B0603020102020204" pitchFamily="34" charset="0"/>
              </a:rPr>
              <a:t>+</a:t>
            </a:r>
            <a:r>
              <a:rPr lang="en-US" altLang="zh-CN" sz="3200" u="sng" smtClean="0"/>
              <a:t>(c-d/e) ×f</a:t>
            </a:r>
            <a:r>
              <a:rPr lang="en-US" altLang="zh-CN" sz="3200" smtClean="0"/>
              <a:t>	</a:t>
            </a:r>
            <a:br>
              <a:rPr lang="en-US" altLang="zh-CN" sz="3200" smtClean="0"/>
            </a:br>
            <a:r>
              <a:rPr lang="en-US" altLang="zh-CN" sz="3200" smtClean="0"/>
              <a:t>	</a:t>
            </a:r>
            <a:r>
              <a:rPr lang="zh-CN" altLang="en-US" sz="3200" smtClean="0"/>
              <a:t>前缀式为：</a:t>
            </a:r>
            <a:r>
              <a:rPr lang="en-US" altLang="zh-CN" sz="3200" smtClean="0">
                <a:latin typeface="Franklin Gothic Medium" panose="020B0603020102020204" pitchFamily="34" charset="0"/>
              </a:rPr>
              <a:t>+</a:t>
            </a:r>
            <a:r>
              <a:rPr lang="en-US" altLang="zh-CN" sz="3200" u="sng" smtClean="0"/>
              <a:t>×ab</a:t>
            </a:r>
            <a:r>
              <a:rPr lang="en-US" altLang="zh-CN" sz="3200" smtClean="0"/>
              <a:t>×-c/def  </a:t>
            </a:r>
            <a:br>
              <a:rPr lang="en-US" altLang="zh-CN" sz="3200" smtClean="0"/>
            </a:br>
            <a:r>
              <a:rPr lang="en-US" altLang="zh-CN" sz="3200" smtClean="0"/>
              <a:t>	</a:t>
            </a:r>
            <a:r>
              <a:rPr lang="zh-CN" altLang="en-US" sz="3200" smtClean="0"/>
              <a:t>中缀式为： </a:t>
            </a:r>
            <a:r>
              <a:rPr lang="en-US" altLang="zh-CN" sz="3200" u="sng" smtClean="0"/>
              <a:t>a×b</a:t>
            </a:r>
            <a:r>
              <a:rPr lang="en-US" altLang="zh-CN" sz="3200" smtClean="0">
                <a:latin typeface="Franklin Gothic Medium" panose="020B0603020102020204" pitchFamily="34" charset="0"/>
              </a:rPr>
              <a:t>+</a:t>
            </a:r>
            <a:r>
              <a:rPr lang="en-US" altLang="zh-CN" sz="3200" u="sng" smtClean="0"/>
              <a:t>c-d/e ×f</a:t>
            </a:r>
            <a:r>
              <a:rPr lang="en-US" altLang="zh-CN" sz="3200" smtClean="0"/>
              <a:t> </a:t>
            </a:r>
            <a:br>
              <a:rPr lang="en-US" altLang="zh-CN" sz="3200" smtClean="0"/>
            </a:br>
            <a:r>
              <a:rPr lang="en-US" altLang="zh-CN" sz="3200" smtClean="0"/>
              <a:t>	</a:t>
            </a:r>
            <a:r>
              <a:rPr lang="zh-CN" altLang="en-US" sz="3200" smtClean="0"/>
              <a:t>后缀式为： </a:t>
            </a:r>
            <a:r>
              <a:rPr lang="en-US" altLang="zh-CN" sz="3200" u="sng" smtClean="0"/>
              <a:t>ab× </a:t>
            </a:r>
            <a:r>
              <a:rPr lang="en-US" altLang="zh-CN" sz="3200" smtClean="0"/>
              <a:t>cde/-f×</a:t>
            </a:r>
            <a:r>
              <a:rPr lang="en-US" altLang="zh-CN" sz="3200" smtClean="0">
                <a:latin typeface="Franklin Gothic Medium" panose="020B0603020102020204" pitchFamily="34" charset="0"/>
              </a:rPr>
              <a:t>+</a:t>
            </a:r>
          </a:p>
        </p:txBody>
      </p:sp>
      <p:sp>
        <p:nvSpPr>
          <p:cNvPr id="66567" name="Rectangle 3"/>
          <p:cNvSpPr>
            <a:spLocks noGrp="1" noChangeArrowheads="1"/>
          </p:cNvSpPr>
          <p:nvPr>
            <p:ph type="body" idx="1"/>
          </p:nvPr>
        </p:nvSpPr>
        <p:spPr>
          <a:xfrm>
            <a:off x="0" y="2514600"/>
            <a:ext cx="8229600" cy="685800"/>
          </a:xfrm>
        </p:spPr>
        <p:txBody>
          <a:bodyPr/>
          <a:lstStyle/>
          <a:p>
            <a:pPr eaLnBrk="1" hangingPunct="1"/>
            <a:r>
              <a:rPr lang="zh-CN" altLang="en-US" smtClean="0"/>
              <a:t>结论</a:t>
            </a:r>
          </a:p>
        </p:txBody>
      </p:sp>
      <p:sp>
        <p:nvSpPr>
          <p:cNvPr id="73737" name="Rectangle 9"/>
          <p:cNvSpPr>
            <a:spLocks noChangeArrowheads="1"/>
          </p:cNvSpPr>
          <p:nvPr/>
        </p:nvSpPr>
        <p:spPr bwMode="auto">
          <a:xfrm>
            <a:off x="609600" y="4448768"/>
            <a:ext cx="8382000" cy="762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SzPct val="75000"/>
              <a:buFont typeface="Wingdings" panose="05000000000000000000" pitchFamily="2" charset="2"/>
              <a:buNone/>
            </a:pPr>
            <a:r>
              <a:rPr lang="en-US" altLang="zh-CN" sz="3200">
                <a:solidFill>
                  <a:schemeClr val="bg1"/>
                </a:solidFill>
              </a:rPr>
              <a:t>2</a:t>
            </a:r>
            <a:r>
              <a:rPr lang="zh-CN" altLang="en-US" sz="3200">
                <a:solidFill>
                  <a:schemeClr val="bg1"/>
                </a:solidFill>
              </a:rPr>
              <a:t>）运算符之间的的相对次序不同</a:t>
            </a:r>
          </a:p>
        </p:txBody>
      </p:sp>
      <p:sp>
        <p:nvSpPr>
          <p:cNvPr id="73734" name="Rectangle 6"/>
          <p:cNvSpPr>
            <a:spLocks noChangeArrowheads="1"/>
          </p:cNvSpPr>
          <p:nvPr/>
        </p:nvSpPr>
        <p:spPr bwMode="auto">
          <a:xfrm>
            <a:off x="457200" y="4533900"/>
            <a:ext cx="8382000" cy="914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SzPct val="75000"/>
              <a:buFont typeface="Wingdings" panose="05000000000000000000" pitchFamily="2" charset="2"/>
              <a:buNone/>
            </a:pPr>
            <a:r>
              <a:rPr lang="en-US" altLang="zh-CN" sz="3200" dirty="0">
                <a:solidFill>
                  <a:schemeClr val="bg1"/>
                </a:solidFill>
              </a:rPr>
              <a:t>1</a:t>
            </a:r>
            <a:r>
              <a:rPr lang="zh-CN" altLang="en-US" sz="3200" dirty="0">
                <a:solidFill>
                  <a:schemeClr val="bg1"/>
                </a:solidFill>
              </a:rPr>
              <a:t>）操作数之间的相对次序不变</a:t>
            </a:r>
          </a:p>
        </p:txBody>
      </p:sp>
    </p:spTree>
    <p:extLst>
      <p:ext uri="{BB962C8B-B14F-4D97-AF65-F5344CB8AC3E}">
        <p14:creationId xmlns:p14="http://schemas.microsoft.com/office/powerpoint/2010/main" val="329400805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34"/>
                                        </p:tgtEl>
                                        <p:attrNameLst>
                                          <p:attrName>style.visibility</p:attrName>
                                        </p:attrNameLst>
                                      </p:cBhvr>
                                      <p:to>
                                        <p:strVal val="visible"/>
                                      </p:to>
                                    </p:set>
                                    <p:anim calcmode="lin" valueType="num">
                                      <p:cBhvr additive="base">
                                        <p:cTn id="7" dur="500" fill="hold"/>
                                        <p:tgtEl>
                                          <p:spTgt spid="73734"/>
                                        </p:tgtEl>
                                        <p:attrNameLst>
                                          <p:attrName>ppt_x</p:attrName>
                                        </p:attrNameLst>
                                      </p:cBhvr>
                                      <p:tavLst>
                                        <p:tav tm="0">
                                          <p:val>
                                            <p:strVal val="#ppt_x"/>
                                          </p:val>
                                        </p:tav>
                                        <p:tav tm="100000">
                                          <p:val>
                                            <p:strVal val="#ppt_x"/>
                                          </p:val>
                                        </p:tav>
                                      </p:tavLst>
                                    </p:anim>
                                    <p:anim calcmode="lin" valueType="num">
                                      <p:cBhvr additive="base">
                                        <p:cTn id="8" dur="500" fill="hold"/>
                                        <p:tgtEl>
                                          <p:spTgt spid="7373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373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73737"/>
                                        </p:tgtEl>
                                        <p:attrNameLst>
                                          <p:attrName>style.visibility</p:attrName>
                                        </p:attrNameLst>
                                      </p:cBhvr>
                                      <p:to>
                                        <p:strVal val="visible"/>
                                      </p:to>
                                    </p:set>
                                    <p:anim calcmode="lin" valueType="num">
                                      <p:cBhvr>
                                        <p:cTn id="13" dur="500" fill="hold"/>
                                        <p:tgtEl>
                                          <p:spTgt spid="73737"/>
                                        </p:tgtEl>
                                        <p:attrNameLst>
                                          <p:attrName>ppt_w</p:attrName>
                                        </p:attrNameLst>
                                      </p:cBhvr>
                                      <p:tavLst>
                                        <p:tav tm="0">
                                          <p:val>
                                            <p:fltVal val="0"/>
                                          </p:val>
                                        </p:tav>
                                        <p:tav tm="100000">
                                          <p:val>
                                            <p:strVal val="#ppt_w"/>
                                          </p:val>
                                        </p:tav>
                                      </p:tavLst>
                                    </p:anim>
                                    <p:anim calcmode="lin" valueType="num">
                                      <p:cBhvr>
                                        <p:cTn id="14" dur="500" fill="hold"/>
                                        <p:tgtEl>
                                          <p:spTgt spid="73737"/>
                                        </p:tgtEl>
                                        <p:attrNameLst>
                                          <p:attrName>ppt_h</p:attrName>
                                        </p:attrNameLst>
                                      </p:cBhvr>
                                      <p:tavLst>
                                        <p:tav tm="0">
                                          <p:val>
                                            <p:fltVal val="0"/>
                                          </p:val>
                                        </p:tav>
                                        <p:tav tm="100000">
                                          <p:val>
                                            <p:strVal val="#ppt_h"/>
                                          </p:val>
                                        </p:tav>
                                      </p:tavLst>
                                    </p:anim>
                                    <p:animEffect transition="in" filter="fade">
                                      <p:cBhvr>
                                        <p:cTn id="15" dur="500"/>
                                        <p:tgtEl>
                                          <p:spTgt spid="73737"/>
                                        </p:tgtEl>
                                      </p:cBhvr>
                                    </p:animEffect>
                                  </p:childTnLst>
                                  <p:subTnLst>
                                    <p:set>
                                      <p:cBhvr override="childStyle">
                                        <p:cTn dur="1" fill="hold" display="0" masterRel="nextClick" afterEffect="1"/>
                                        <p:tgtEl>
                                          <p:spTgt spid="73737"/>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3738"/>
                                        </p:tgtEl>
                                        <p:attrNameLst>
                                          <p:attrName>style.visibility</p:attrName>
                                        </p:attrNameLst>
                                      </p:cBhvr>
                                      <p:to>
                                        <p:strVal val="visible"/>
                                      </p:to>
                                    </p:set>
                                    <p:anim calcmode="lin" valueType="num">
                                      <p:cBhvr additive="base">
                                        <p:cTn id="20" dur="500" fill="hold"/>
                                        <p:tgtEl>
                                          <p:spTgt spid="73738"/>
                                        </p:tgtEl>
                                        <p:attrNameLst>
                                          <p:attrName>ppt_x</p:attrName>
                                        </p:attrNameLst>
                                      </p:cBhvr>
                                      <p:tavLst>
                                        <p:tav tm="0">
                                          <p:val>
                                            <p:strVal val="#ppt_x"/>
                                          </p:val>
                                        </p:tav>
                                        <p:tav tm="100000">
                                          <p:val>
                                            <p:strVal val="#ppt_x"/>
                                          </p:val>
                                        </p:tav>
                                      </p:tavLst>
                                    </p:anim>
                                    <p:anim calcmode="lin" valueType="num">
                                      <p:cBhvr additive="base">
                                        <p:cTn id="21" dur="500" fill="hold"/>
                                        <p:tgtEl>
                                          <p:spTgt spid="7373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3738"/>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73739"/>
                                        </p:tgtEl>
                                        <p:attrNameLst>
                                          <p:attrName>style.visibility</p:attrName>
                                        </p:attrNameLst>
                                      </p:cBhvr>
                                      <p:to>
                                        <p:strVal val="visible"/>
                                      </p:to>
                                    </p:set>
                                    <p:anim calcmode="lin" valueType="num">
                                      <p:cBhvr>
                                        <p:cTn id="26" dur="500" fill="hold"/>
                                        <p:tgtEl>
                                          <p:spTgt spid="73739"/>
                                        </p:tgtEl>
                                        <p:attrNameLst>
                                          <p:attrName>ppt_w</p:attrName>
                                        </p:attrNameLst>
                                      </p:cBhvr>
                                      <p:tavLst>
                                        <p:tav tm="0">
                                          <p:val>
                                            <p:fltVal val="0"/>
                                          </p:val>
                                        </p:tav>
                                        <p:tav tm="100000">
                                          <p:val>
                                            <p:strVal val="#ppt_w"/>
                                          </p:val>
                                        </p:tav>
                                      </p:tavLst>
                                    </p:anim>
                                    <p:anim calcmode="lin" valueType="num">
                                      <p:cBhvr>
                                        <p:cTn id="27" dur="500" fill="hold"/>
                                        <p:tgtEl>
                                          <p:spTgt spid="73739"/>
                                        </p:tgtEl>
                                        <p:attrNameLst>
                                          <p:attrName>ppt_h</p:attrName>
                                        </p:attrNameLst>
                                      </p:cBhvr>
                                      <p:tavLst>
                                        <p:tav tm="0">
                                          <p:val>
                                            <p:fltVal val="0"/>
                                          </p:val>
                                        </p:tav>
                                        <p:tav tm="100000">
                                          <p:val>
                                            <p:strVal val="#ppt_h"/>
                                          </p:val>
                                        </p:tav>
                                      </p:tavLst>
                                    </p:anim>
                                    <p:animEffect transition="in" filter="fade">
                                      <p:cBhvr>
                                        <p:cTn id="28" dur="500"/>
                                        <p:tgtEl>
                                          <p:spTgt spid="73739"/>
                                        </p:tgtEl>
                                      </p:cBhvr>
                                    </p:animEffect>
                                  </p:childTnLst>
                                  <p:subTnLst>
                                    <p:set>
                                      <p:cBhvr override="childStyle">
                                        <p:cTn dur="1" fill="hold" display="0" masterRel="nextClick" afterEffect="1"/>
                                        <p:tgtEl>
                                          <p:spTgt spid="73739"/>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73740">
                                            <p:bg/>
                                          </p:spTgt>
                                        </p:tgtEl>
                                        <p:attrNameLst>
                                          <p:attrName>style.visibility</p:attrName>
                                        </p:attrNameLst>
                                      </p:cBhvr>
                                      <p:to>
                                        <p:strVal val="visible"/>
                                      </p:to>
                                    </p:set>
                                    <p:anim calcmode="lin" valueType="num">
                                      <p:cBhvr>
                                        <p:cTn id="33" dur="500" fill="hold"/>
                                        <p:tgtEl>
                                          <p:spTgt spid="73740">
                                            <p:bg/>
                                          </p:spTgt>
                                        </p:tgtEl>
                                        <p:attrNameLst>
                                          <p:attrName>ppt_w</p:attrName>
                                        </p:attrNameLst>
                                      </p:cBhvr>
                                      <p:tavLst>
                                        <p:tav tm="0">
                                          <p:val>
                                            <p:fltVal val="0"/>
                                          </p:val>
                                        </p:tav>
                                        <p:tav tm="100000">
                                          <p:val>
                                            <p:strVal val="#ppt_w"/>
                                          </p:val>
                                        </p:tav>
                                      </p:tavLst>
                                    </p:anim>
                                    <p:anim calcmode="lin" valueType="num">
                                      <p:cBhvr>
                                        <p:cTn id="34" dur="500" fill="hold"/>
                                        <p:tgtEl>
                                          <p:spTgt spid="73740">
                                            <p:bg/>
                                          </p:spTgt>
                                        </p:tgtEl>
                                        <p:attrNameLst>
                                          <p:attrName>ppt_h</p:attrName>
                                        </p:attrNameLst>
                                      </p:cBhvr>
                                      <p:tavLst>
                                        <p:tav tm="0">
                                          <p:val>
                                            <p:fltVal val="0"/>
                                          </p:val>
                                        </p:tav>
                                        <p:tav tm="100000">
                                          <p:val>
                                            <p:strVal val="#ppt_h"/>
                                          </p:val>
                                        </p:tav>
                                      </p:tavLst>
                                    </p:anim>
                                    <p:animEffect transition="in" filter="fade">
                                      <p:cBhvr>
                                        <p:cTn id="35" dur="500"/>
                                        <p:tgtEl>
                                          <p:spTgt spid="73740">
                                            <p:bg/>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0" fill="hold" grpId="0" nodeType="clickEffect">
                                  <p:stCondLst>
                                    <p:cond delay="0"/>
                                  </p:stCondLst>
                                  <p:childTnLst>
                                    <p:set>
                                      <p:cBhvr>
                                        <p:cTn id="39" dur="1" fill="hold">
                                          <p:stCondLst>
                                            <p:cond delay="0"/>
                                          </p:stCondLst>
                                        </p:cTn>
                                        <p:tgtEl>
                                          <p:spTgt spid="73740">
                                            <p:txEl>
                                              <p:pRg st="0" end="0"/>
                                            </p:txEl>
                                          </p:spTgt>
                                        </p:tgtEl>
                                        <p:attrNameLst>
                                          <p:attrName>style.visibility</p:attrName>
                                        </p:attrNameLst>
                                      </p:cBhvr>
                                      <p:to>
                                        <p:strVal val="visible"/>
                                      </p:to>
                                    </p:set>
                                    <p:anim calcmode="lin" valueType="num">
                                      <p:cBhvr>
                                        <p:cTn id="40" dur="500" fill="hold"/>
                                        <p:tgtEl>
                                          <p:spTgt spid="73740">
                                            <p:txEl>
                                              <p:pRg st="0" end="0"/>
                                            </p:txEl>
                                          </p:spTgt>
                                        </p:tgtEl>
                                        <p:attrNameLst>
                                          <p:attrName>ppt_w</p:attrName>
                                        </p:attrNameLst>
                                      </p:cBhvr>
                                      <p:tavLst>
                                        <p:tav tm="0">
                                          <p:val>
                                            <p:fltVal val="0"/>
                                          </p:val>
                                        </p:tav>
                                        <p:tav tm="100000">
                                          <p:val>
                                            <p:strVal val="#ppt_w"/>
                                          </p:val>
                                        </p:tav>
                                      </p:tavLst>
                                    </p:anim>
                                    <p:anim calcmode="lin" valueType="num">
                                      <p:cBhvr>
                                        <p:cTn id="41" dur="500" fill="hold"/>
                                        <p:tgtEl>
                                          <p:spTgt spid="73740">
                                            <p:txEl>
                                              <p:pRg st="0" end="0"/>
                                            </p:txEl>
                                          </p:spTgt>
                                        </p:tgtEl>
                                        <p:attrNameLst>
                                          <p:attrName>ppt_h</p:attrName>
                                        </p:attrNameLst>
                                      </p:cBhvr>
                                      <p:tavLst>
                                        <p:tav tm="0">
                                          <p:val>
                                            <p:fltVal val="0"/>
                                          </p:val>
                                        </p:tav>
                                        <p:tav tm="100000">
                                          <p:val>
                                            <p:strVal val="#ppt_h"/>
                                          </p:val>
                                        </p:tav>
                                      </p:tavLst>
                                    </p:anim>
                                    <p:animEffect transition="in" filter="fade">
                                      <p:cBhvr>
                                        <p:cTn id="42" dur="500"/>
                                        <p:tgtEl>
                                          <p:spTgt spid="7374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0" fill="hold" grpId="0" nodeType="clickEffect">
                                  <p:stCondLst>
                                    <p:cond delay="0"/>
                                  </p:stCondLst>
                                  <p:childTnLst>
                                    <p:set>
                                      <p:cBhvr>
                                        <p:cTn id="46" dur="1" fill="hold">
                                          <p:stCondLst>
                                            <p:cond delay="0"/>
                                          </p:stCondLst>
                                        </p:cTn>
                                        <p:tgtEl>
                                          <p:spTgt spid="73740">
                                            <p:txEl>
                                              <p:pRg st="1" end="1"/>
                                            </p:txEl>
                                          </p:spTgt>
                                        </p:tgtEl>
                                        <p:attrNameLst>
                                          <p:attrName>style.visibility</p:attrName>
                                        </p:attrNameLst>
                                      </p:cBhvr>
                                      <p:to>
                                        <p:strVal val="visible"/>
                                      </p:to>
                                    </p:set>
                                    <p:anim calcmode="lin" valueType="num">
                                      <p:cBhvr>
                                        <p:cTn id="47" dur="500" fill="hold"/>
                                        <p:tgtEl>
                                          <p:spTgt spid="73740">
                                            <p:txEl>
                                              <p:pRg st="1" end="1"/>
                                            </p:txEl>
                                          </p:spTgt>
                                        </p:tgtEl>
                                        <p:attrNameLst>
                                          <p:attrName>ppt_w</p:attrName>
                                        </p:attrNameLst>
                                      </p:cBhvr>
                                      <p:tavLst>
                                        <p:tav tm="0">
                                          <p:val>
                                            <p:fltVal val="0"/>
                                          </p:val>
                                        </p:tav>
                                        <p:tav tm="100000">
                                          <p:val>
                                            <p:strVal val="#ppt_w"/>
                                          </p:val>
                                        </p:tav>
                                      </p:tavLst>
                                    </p:anim>
                                    <p:anim calcmode="lin" valueType="num">
                                      <p:cBhvr>
                                        <p:cTn id="48" dur="500" fill="hold"/>
                                        <p:tgtEl>
                                          <p:spTgt spid="73740">
                                            <p:txEl>
                                              <p:pRg st="1" end="1"/>
                                            </p:txEl>
                                          </p:spTgt>
                                        </p:tgtEl>
                                        <p:attrNameLst>
                                          <p:attrName>ppt_h</p:attrName>
                                        </p:attrNameLst>
                                      </p:cBhvr>
                                      <p:tavLst>
                                        <p:tav tm="0">
                                          <p:val>
                                            <p:fltVal val="0"/>
                                          </p:val>
                                        </p:tav>
                                        <p:tav tm="100000">
                                          <p:val>
                                            <p:strVal val="#ppt_h"/>
                                          </p:val>
                                        </p:tav>
                                      </p:tavLst>
                                    </p:anim>
                                    <p:animEffect transition="in" filter="fade">
                                      <p:cBhvr>
                                        <p:cTn id="49" dur="500"/>
                                        <p:tgtEl>
                                          <p:spTgt spid="73740">
                                            <p:txEl>
                                              <p:pRg st="1" end="1"/>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3" presetClass="entr" presetSubtype="0" fill="hold" grpId="0" nodeType="clickEffect">
                                  <p:stCondLst>
                                    <p:cond delay="0"/>
                                  </p:stCondLst>
                                  <p:childTnLst>
                                    <p:set>
                                      <p:cBhvr>
                                        <p:cTn id="53" dur="1" fill="hold">
                                          <p:stCondLst>
                                            <p:cond delay="0"/>
                                          </p:stCondLst>
                                        </p:cTn>
                                        <p:tgtEl>
                                          <p:spTgt spid="73740">
                                            <p:txEl>
                                              <p:pRg st="2" end="2"/>
                                            </p:txEl>
                                          </p:spTgt>
                                        </p:tgtEl>
                                        <p:attrNameLst>
                                          <p:attrName>style.visibility</p:attrName>
                                        </p:attrNameLst>
                                      </p:cBhvr>
                                      <p:to>
                                        <p:strVal val="visible"/>
                                      </p:to>
                                    </p:set>
                                    <p:anim calcmode="lin" valueType="num">
                                      <p:cBhvr>
                                        <p:cTn id="54" dur="500" fill="hold"/>
                                        <p:tgtEl>
                                          <p:spTgt spid="73740">
                                            <p:txEl>
                                              <p:pRg st="2" end="2"/>
                                            </p:txEl>
                                          </p:spTgt>
                                        </p:tgtEl>
                                        <p:attrNameLst>
                                          <p:attrName>ppt_w</p:attrName>
                                        </p:attrNameLst>
                                      </p:cBhvr>
                                      <p:tavLst>
                                        <p:tav tm="0">
                                          <p:val>
                                            <p:fltVal val="0"/>
                                          </p:val>
                                        </p:tav>
                                        <p:tav tm="100000">
                                          <p:val>
                                            <p:strVal val="#ppt_w"/>
                                          </p:val>
                                        </p:tav>
                                      </p:tavLst>
                                    </p:anim>
                                    <p:anim calcmode="lin" valueType="num">
                                      <p:cBhvr>
                                        <p:cTn id="55" dur="500" fill="hold"/>
                                        <p:tgtEl>
                                          <p:spTgt spid="73740">
                                            <p:txEl>
                                              <p:pRg st="2" end="2"/>
                                            </p:txEl>
                                          </p:spTgt>
                                        </p:tgtEl>
                                        <p:attrNameLst>
                                          <p:attrName>ppt_h</p:attrName>
                                        </p:attrNameLst>
                                      </p:cBhvr>
                                      <p:tavLst>
                                        <p:tav tm="0">
                                          <p:val>
                                            <p:fltVal val="0"/>
                                          </p:val>
                                        </p:tav>
                                        <p:tav tm="100000">
                                          <p:val>
                                            <p:strVal val="#ppt_h"/>
                                          </p:val>
                                        </p:tav>
                                      </p:tavLst>
                                    </p:anim>
                                    <p:animEffect transition="in" filter="fade">
                                      <p:cBhvr>
                                        <p:cTn id="56" dur="500"/>
                                        <p:tgtEl>
                                          <p:spTgt spid="737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0" grpId="0" build="p" bldLvl="3" animBg="1"/>
      <p:bldP spid="73739" grpId="0" animBg="1"/>
      <p:bldP spid="73738" grpId="0" animBg="1"/>
      <p:bldP spid="73737" grpId="0" animBg="1"/>
      <p:bldP spid="7373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F8B1BE5-8006-4F19-B1B7-3E159DDB6678}" type="slidenum">
              <a:rPr lang="en-US" altLang="zh-CN">
                <a:latin typeface="Arial Black" panose="020B0A04020102020204" pitchFamily="34" charset="0"/>
              </a:rPr>
              <a:pPr eaLnBrk="1" hangingPunct="1"/>
              <a:t>57</a:t>
            </a:fld>
            <a:endParaRPr lang="en-US" altLang="zh-CN">
              <a:latin typeface="Arial Black" panose="020B0A04020102020204" pitchFamily="34" charset="0"/>
            </a:endParaRPr>
          </a:p>
        </p:txBody>
      </p:sp>
      <p:sp>
        <p:nvSpPr>
          <p:cNvPr id="67587" name="Rectangle 2"/>
          <p:cNvSpPr>
            <a:spLocks noGrp="1" noChangeArrowheads="1"/>
          </p:cNvSpPr>
          <p:nvPr>
            <p:ph type="title"/>
          </p:nvPr>
        </p:nvSpPr>
        <p:spPr/>
        <p:txBody>
          <a:bodyPr/>
          <a:lstStyle/>
          <a:p>
            <a:pPr eaLnBrk="1" hangingPunct="1"/>
            <a:r>
              <a:rPr lang="zh-CN" altLang="en-US" smtClean="0"/>
              <a:t>如何从后缀式求值？</a:t>
            </a:r>
          </a:p>
        </p:txBody>
      </p:sp>
      <p:sp>
        <p:nvSpPr>
          <p:cNvPr id="67588" name="Rectangle 3"/>
          <p:cNvSpPr>
            <a:spLocks noGrp="1" noChangeArrowheads="1"/>
          </p:cNvSpPr>
          <p:nvPr>
            <p:ph type="body" idx="1"/>
          </p:nvPr>
        </p:nvSpPr>
        <p:spPr>
          <a:xfrm>
            <a:off x="457200" y="2178050"/>
            <a:ext cx="8229600" cy="2289175"/>
          </a:xfrm>
        </p:spPr>
        <p:txBody>
          <a:bodyPr/>
          <a:lstStyle/>
          <a:p>
            <a:pPr eaLnBrk="1" hangingPunct="1">
              <a:lnSpc>
                <a:spcPct val="170000"/>
              </a:lnSpc>
              <a:buFont typeface="Wingdings" panose="05000000000000000000" pitchFamily="2" charset="2"/>
              <a:buNone/>
            </a:pPr>
            <a:r>
              <a:rPr lang="en-US" altLang="zh-CN" sz="4000" smtClean="0"/>
              <a:t>		</a:t>
            </a:r>
            <a:r>
              <a:rPr lang="zh-CN" altLang="en-US" sz="4000" smtClean="0"/>
              <a:t>先找运算符，								再找操作数</a:t>
            </a:r>
          </a:p>
        </p:txBody>
      </p:sp>
      <p:sp>
        <p:nvSpPr>
          <p:cNvPr id="43013" name="Rectangle 5"/>
          <p:cNvSpPr>
            <a:spLocks noChangeArrowheads="1"/>
          </p:cNvSpPr>
          <p:nvPr/>
        </p:nvSpPr>
        <p:spPr bwMode="auto">
          <a:xfrm>
            <a:off x="228600" y="4191000"/>
            <a:ext cx="8229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spcBef>
                <a:spcPct val="20000"/>
              </a:spcBef>
              <a:buClr>
                <a:schemeClr val="bg2"/>
              </a:buClr>
              <a:buSzPct val="75000"/>
              <a:buFont typeface="Wingdings" panose="05000000000000000000" pitchFamily="2" charset="2"/>
              <a:buNone/>
            </a:pPr>
            <a:r>
              <a:rPr lang="en-US" altLang="zh-CN" sz="4000"/>
              <a:t>		</a:t>
            </a:r>
            <a:r>
              <a:rPr lang="zh-CN" altLang="en-US" sz="4000"/>
              <a:t>用栈保存操作数，遇运算符相应操作数出栈</a:t>
            </a:r>
          </a:p>
        </p:txBody>
      </p:sp>
    </p:spTree>
    <p:extLst>
      <p:ext uri="{BB962C8B-B14F-4D97-AF65-F5344CB8AC3E}">
        <p14:creationId xmlns:p14="http://schemas.microsoft.com/office/powerpoint/2010/main" val="93592820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animEffect transition="in" filter="strips(downLeft)">
                                      <p:cBhvr>
                                        <p:cTn id="7" dur="500"/>
                                        <p:tgtEl>
                                          <p:spTgt spid="4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fld id="{BDB16F7B-0DFD-4B9D-8254-B6C4E10BEA7A}" type="slidenum">
              <a:rPr lang="en-US" altLang="zh-CN"/>
              <a:pPr/>
              <a:t>58</a:t>
            </a:fld>
            <a:endParaRPr lang="en-US" altLang="zh-CN"/>
          </a:p>
        </p:txBody>
      </p:sp>
    </p:spTree>
    <p:controls>
      <mc:AlternateContent xmlns:mc="http://schemas.openxmlformats.org/markup-compatibility/2006">
        <mc:Choice xmlns:v="urn:schemas-microsoft-com:vml" Requires="v">
          <p:control spid="435208" name="ShockwaveFlash1" r:id="rId2" imgW="9144000" imgH="6858000"/>
        </mc:Choice>
        <mc:Fallback>
          <p:control name="ShockwaveFlash1" r:id="rId2" imgW="9144000" imgH="6858000">
            <p:pic>
              <p:nvPicPr>
                <p:cNvPr id="77828" name="ShockwaveFlash1"/>
                <p:cNvPicPr preferRelativeResize="0">
                  <a:picLocks noChangeArrowheads="1" noChangeShapeType="1"/>
                </p:cNvPicPr>
                <p:nvPr/>
              </p:nvPicPr>
              <p:blipFill>
                <a:blip r:embed="rId4"/>
                <a:srcRect/>
                <a:stretch>
                  <a:fillRect/>
                </a:stretch>
              </p:blipFill>
              <p:spPr bwMode="auto">
                <a:xfrm>
                  <a:off x="0" y="0"/>
                  <a:ext cx="9144000" cy="68580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512575878"/>
      </p:ext>
    </p:extLst>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1CC0548-D3BE-4E25-8185-CA63A170BA2B}" type="slidenum">
              <a:rPr lang="en-US" altLang="zh-CN">
                <a:latin typeface="Arial Black" panose="020B0A04020102020204" pitchFamily="34" charset="0"/>
              </a:rPr>
              <a:pPr eaLnBrk="1" hangingPunct="1"/>
              <a:t>59</a:t>
            </a:fld>
            <a:endParaRPr lang="en-US" altLang="zh-CN">
              <a:latin typeface="Arial Black" panose="020B0A04020102020204" pitchFamily="34" charset="0"/>
            </a:endParaRPr>
          </a:p>
        </p:txBody>
      </p:sp>
      <p:sp>
        <p:nvSpPr>
          <p:cNvPr id="68611" name="Rectangle 2"/>
          <p:cNvSpPr>
            <a:spLocks noGrp="1" noChangeArrowheads="1"/>
          </p:cNvSpPr>
          <p:nvPr>
            <p:ph type="title"/>
          </p:nvPr>
        </p:nvSpPr>
        <p:spPr>
          <a:xfrm>
            <a:off x="457200" y="0"/>
            <a:ext cx="8229600" cy="1143000"/>
          </a:xfrm>
        </p:spPr>
        <p:txBody>
          <a:bodyPr/>
          <a:lstStyle/>
          <a:p>
            <a:pPr eaLnBrk="1" hangingPunct="1"/>
            <a:r>
              <a:rPr lang="zh-CN" altLang="en-US" smtClean="0"/>
              <a:t>如何从原表达式求得后缀式</a:t>
            </a:r>
          </a:p>
        </p:txBody>
      </p:sp>
      <p:sp>
        <p:nvSpPr>
          <p:cNvPr id="44035" name="Rectangle 3"/>
          <p:cNvSpPr>
            <a:spLocks noGrp="1" noChangeArrowheads="1"/>
          </p:cNvSpPr>
          <p:nvPr>
            <p:ph type="body" idx="1"/>
          </p:nvPr>
        </p:nvSpPr>
        <p:spPr>
          <a:xfrm>
            <a:off x="381000" y="1066800"/>
            <a:ext cx="8229600" cy="4114800"/>
          </a:xfrm>
        </p:spPr>
        <p:txBody>
          <a:bodyPr/>
          <a:lstStyle/>
          <a:p>
            <a:pPr eaLnBrk="1" hangingPunct="1"/>
            <a:r>
              <a:rPr lang="zh-CN" altLang="en-US" dirty="0" smtClean="0"/>
              <a:t>先分析一下“原表达式”和“后缀式”两者中运算符出现的次序有什么不同。</a:t>
            </a:r>
            <a:br>
              <a:rPr lang="zh-CN" altLang="en-US" dirty="0" smtClean="0"/>
            </a:br>
            <a:r>
              <a:rPr lang="zh-CN" altLang="en-US" dirty="0" smtClean="0"/>
              <a:t>  例一</a:t>
            </a:r>
            <a:br>
              <a:rPr lang="zh-CN" altLang="en-US" dirty="0" smtClean="0"/>
            </a:br>
            <a:r>
              <a:rPr lang="zh-CN" altLang="en-US" dirty="0" smtClean="0"/>
              <a:t>　　原表达式：</a:t>
            </a:r>
            <a:r>
              <a:rPr lang="en-US" altLang="zh-CN" dirty="0" smtClean="0"/>
              <a:t>a ×b/c × </a:t>
            </a:r>
            <a:r>
              <a:rPr lang="en-US" altLang="zh-CN" dirty="0" err="1" smtClean="0"/>
              <a:t>d-e+f</a:t>
            </a:r>
            <a:r>
              <a:rPr lang="en-US" altLang="zh-CN" dirty="0" smtClean="0"/>
              <a:t>	</a:t>
            </a:r>
          </a:p>
          <a:p>
            <a:pPr eaLnBrk="1" hangingPunct="1"/>
            <a:r>
              <a:rPr lang="en-US" altLang="zh-CN" dirty="0" smtClean="0"/>
              <a:t>	  </a:t>
            </a:r>
            <a:r>
              <a:rPr lang="zh-CN" altLang="en-US" dirty="0" smtClean="0"/>
              <a:t>后缀式：   </a:t>
            </a:r>
            <a:r>
              <a:rPr lang="en-US" altLang="zh-CN" dirty="0" smtClean="0"/>
              <a:t>ab × c/d × e-f+</a:t>
            </a:r>
            <a:br>
              <a:rPr lang="en-US" altLang="zh-CN" dirty="0" smtClean="0"/>
            </a:br>
            <a:r>
              <a:rPr lang="en-US" altLang="zh-CN" dirty="0" smtClean="0"/>
              <a:t>  </a:t>
            </a:r>
            <a:r>
              <a:rPr lang="zh-CN" altLang="en-US" dirty="0" smtClean="0"/>
              <a:t>例二</a:t>
            </a:r>
            <a:br>
              <a:rPr lang="zh-CN" altLang="en-US" dirty="0" smtClean="0"/>
            </a:br>
            <a:r>
              <a:rPr lang="zh-CN" altLang="en-US" dirty="0" smtClean="0"/>
              <a:t>　　原表达式： </a:t>
            </a:r>
            <a:r>
              <a:rPr lang="en-US" altLang="zh-CN" dirty="0" err="1" smtClean="0"/>
              <a:t>a+b</a:t>
            </a:r>
            <a:r>
              <a:rPr lang="en-US" altLang="zh-CN" dirty="0" smtClean="0"/>
              <a:t> × c-d /e × f		</a:t>
            </a:r>
          </a:p>
          <a:p>
            <a:pPr eaLnBrk="1" hangingPunct="1"/>
            <a:r>
              <a:rPr lang="en-US" altLang="zh-CN" dirty="0" smtClean="0"/>
              <a:t>	</a:t>
            </a:r>
            <a:r>
              <a:rPr lang="zh-CN" altLang="en-US" dirty="0" smtClean="0"/>
              <a:t>　后缀式： </a:t>
            </a:r>
            <a:r>
              <a:rPr lang="en-US" altLang="zh-CN" dirty="0" err="1" smtClean="0"/>
              <a:t>abc</a:t>
            </a:r>
            <a:r>
              <a:rPr lang="en-US" altLang="zh-CN" dirty="0" smtClean="0"/>
              <a:t> ×+de/f ×-</a:t>
            </a:r>
          </a:p>
        </p:txBody>
      </p:sp>
      <p:sp>
        <p:nvSpPr>
          <p:cNvPr id="44042" name="Text Box 10"/>
          <p:cNvSpPr txBox="1">
            <a:spLocks noChangeArrowheads="1"/>
          </p:cNvSpPr>
          <p:nvPr/>
        </p:nvSpPr>
        <p:spPr bwMode="auto">
          <a:xfrm>
            <a:off x="1524000" y="5257800"/>
            <a:ext cx="6324600" cy="1311275"/>
          </a:xfrm>
          <a:prstGeom prst="rect">
            <a:avLst/>
          </a:prstGeom>
          <a:noFill/>
          <a:ln w="9525">
            <a:noFill/>
            <a:miter lim="800000"/>
            <a:headEnd/>
            <a:tailEnd/>
          </a:ln>
          <a:effectLst/>
        </p:spPr>
        <p:txBody>
          <a:bodyPr>
            <a:spAutoFit/>
          </a:bodyPr>
          <a:lstStyle/>
          <a:p>
            <a:pPr>
              <a:spcBef>
                <a:spcPct val="50000"/>
              </a:spcBef>
              <a:defRPr/>
            </a:pPr>
            <a:r>
              <a:rPr lang="zh-CN" altLang="en-US" sz="3200" b="1">
                <a:latin typeface="Garamond" pitchFamily="18" charset="0"/>
              </a:rPr>
              <a:t>运算符  </a:t>
            </a:r>
            <a:r>
              <a:rPr lang="en-US" altLang="zh-CN" sz="3200" b="1">
                <a:latin typeface="Garamond" pitchFamily="18" charset="0"/>
              </a:rPr>
              <a:t>#    +   -   ×  /   **</a:t>
            </a:r>
            <a:endParaRPr lang="en-US" altLang="zh-CN" sz="3200" b="1">
              <a:effectLst>
                <a:outerShdw blurRad="38100" dist="38100" dir="2700000" algn="tl">
                  <a:srgbClr val="C0C0C0"/>
                </a:outerShdw>
              </a:effectLst>
              <a:latin typeface="Garamond" pitchFamily="18" charset="0"/>
            </a:endParaRPr>
          </a:p>
          <a:p>
            <a:pPr>
              <a:spcBef>
                <a:spcPct val="50000"/>
              </a:spcBef>
              <a:defRPr/>
            </a:pPr>
            <a:r>
              <a:rPr lang="zh-CN" altLang="en-US" sz="3200" b="1">
                <a:effectLst>
                  <a:outerShdw blurRad="38100" dist="38100" dir="2700000" algn="tl">
                    <a:srgbClr val="C0C0C0"/>
                  </a:outerShdw>
                </a:effectLst>
                <a:latin typeface="Garamond" pitchFamily="18" charset="0"/>
              </a:rPr>
              <a:t>优先级  </a:t>
            </a:r>
            <a:r>
              <a:rPr lang="en-US" altLang="zh-CN" sz="3200" b="1">
                <a:effectLst>
                  <a:outerShdw blurRad="38100" dist="38100" dir="2700000" algn="tl">
                    <a:srgbClr val="C0C0C0"/>
                  </a:outerShdw>
                </a:effectLst>
                <a:latin typeface="Garamond" pitchFamily="18" charset="0"/>
              </a:rPr>
              <a:t>-1    1    1   2    2    3</a:t>
            </a:r>
          </a:p>
        </p:txBody>
      </p:sp>
    </p:spTree>
    <p:extLst>
      <p:ext uri="{BB962C8B-B14F-4D97-AF65-F5344CB8AC3E}">
        <p14:creationId xmlns:p14="http://schemas.microsoft.com/office/powerpoint/2010/main" val="28932916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anim calcmode="lin" valueType="num">
                                      <p:cBhvr additive="base">
                                        <p:cTn id="11"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03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anim calcmode="lin" valueType="num">
                                      <p:cBhvr additive="base">
                                        <p:cTn id="15"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44042"/>
                                        </p:tgtEl>
                                        <p:attrNameLst>
                                          <p:attrName>style.visibility</p:attrName>
                                        </p:attrNameLst>
                                      </p:cBhvr>
                                      <p:to>
                                        <p:strVal val="visible"/>
                                      </p:to>
                                    </p:set>
                                    <p:anim calcmode="lin" valueType="num">
                                      <p:cBhvr>
                                        <p:cTn id="21" dur="500" fill="hold"/>
                                        <p:tgtEl>
                                          <p:spTgt spid="44042"/>
                                        </p:tgtEl>
                                        <p:attrNameLst>
                                          <p:attrName>ppt_w</p:attrName>
                                        </p:attrNameLst>
                                      </p:cBhvr>
                                      <p:tavLst>
                                        <p:tav tm="0">
                                          <p:val>
                                            <p:fltVal val="0"/>
                                          </p:val>
                                        </p:tav>
                                        <p:tav tm="100000">
                                          <p:val>
                                            <p:strVal val="#ppt_w"/>
                                          </p:val>
                                        </p:tav>
                                      </p:tavLst>
                                    </p:anim>
                                    <p:anim calcmode="lin" valueType="num">
                                      <p:cBhvr>
                                        <p:cTn id="22" dur="500" fill="hold"/>
                                        <p:tgtEl>
                                          <p:spTgt spid="44042"/>
                                        </p:tgtEl>
                                        <p:attrNameLst>
                                          <p:attrName>ppt_h</p:attrName>
                                        </p:attrNameLst>
                                      </p:cBhvr>
                                      <p:tavLst>
                                        <p:tav tm="0">
                                          <p:val>
                                            <p:fltVal val="0"/>
                                          </p:val>
                                        </p:tav>
                                        <p:tav tm="100000">
                                          <p:val>
                                            <p:strVal val="#ppt_h"/>
                                          </p:val>
                                        </p:tav>
                                      </p:tavLst>
                                    </p:anim>
                                    <p:animEffect transition="in" filter="fade">
                                      <p:cBhvr>
                                        <p:cTn id="23" dur="500"/>
                                        <p:tgtEl>
                                          <p:spTgt spid="44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44042"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5735B541-FA35-4E22-B814-1539C9EFDA40}" type="slidenum">
              <a:rPr lang="en-US" altLang="zh-CN" smtClean="0">
                <a:latin typeface="Arial" pitchFamily="34" charset="0"/>
              </a:rPr>
              <a:pPr eaLnBrk="1" hangingPunct="1"/>
              <a:t>6</a:t>
            </a:fld>
            <a:endParaRPr lang="en-US" altLang="zh-CN" smtClean="0">
              <a:latin typeface="Arial" pitchFamily="34" charset="0"/>
            </a:endParaRPr>
          </a:p>
        </p:txBody>
      </p:sp>
      <p:sp>
        <p:nvSpPr>
          <p:cNvPr id="175106" name="Rectangle 2"/>
          <p:cNvSpPr>
            <a:spLocks noGrp="1" noRot="1" noChangeArrowheads="1"/>
          </p:cNvSpPr>
          <p:nvPr>
            <p:ph type="title"/>
          </p:nvPr>
        </p:nvSpPr>
        <p:spPr>
          <a:xfrm>
            <a:off x="685800" y="228600"/>
            <a:ext cx="7772400" cy="762000"/>
          </a:xfrm>
        </p:spPr>
        <p:txBody>
          <a:bodyPr>
            <a:normAutofit fontScale="90000"/>
          </a:bodyPr>
          <a:lstStyle/>
          <a:p>
            <a:pPr eaLnBrk="1" hangingPunct="1">
              <a:defRPr/>
            </a:pPr>
            <a:r>
              <a:rPr lang="zh-CN" altLang="en-US" sz="4800" b="0" dirty="0" smtClean="0">
                <a:latin typeface="黑体" pitchFamily="2" charset="-122"/>
              </a:rPr>
              <a:t>二叉树</a:t>
            </a:r>
          </a:p>
        </p:txBody>
      </p:sp>
      <p:sp>
        <p:nvSpPr>
          <p:cNvPr id="175107" name="Rectangle 3"/>
          <p:cNvSpPr>
            <a:spLocks noGrp="1" noChangeArrowheads="1"/>
          </p:cNvSpPr>
          <p:nvPr>
            <p:ph type="body" idx="1"/>
          </p:nvPr>
        </p:nvSpPr>
        <p:spPr>
          <a:xfrm>
            <a:off x="228600" y="1143000"/>
            <a:ext cx="8610600" cy="1752600"/>
          </a:xfrm>
        </p:spPr>
        <p:txBody>
          <a:bodyPr/>
          <a:lstStyle/>
          <a:p>
            <a:pPr marL="476250" indent="-476250" algn="just" eaLnBrk="1" hangingPunct="1">
              <a:buFont typeface="Wingdings" pitchFamily="2" charset="2"/>
              <a:buNone/>
              <a:defRPr/>
            </a:pPr>
            <a:r>
              <a:rPr lang="zh-CN" altLang="en-US" sz="2400" dirty="0" smtClean="0">
                <a:latin typeface="楷体_GB2312" pitchFamily="49" charset="-122"/>
              </a:rPr>
              <a:t>为何要重点研究每结点最多只有两个 </a:t>
            </a:r>
            <a:r>
              <a:rPr lang="zh-CN" altLang="en-US" sz="2400" dirty="0" smtClean="0">
                <a:latin typeface="华文细黑"/>
              </a:rPr>
              <a:t>“</a:t>
            </a:r>
            <a:r>
              <a:rPr lang="zh-CN" altLang="en-US" sz="2400" dirty="0" smtClean="0">
                <a:latin typeface="楷体_GB2312" pitchFamily="49" charset="-122"/>
              </a:rPr>
              <a:t>叉</a:t>
            </a:r>
            <a:r>
              <a:rPr lang="zh-CN" altLang="en-US" sz="2400" dirty="0" smtClean="0">
                <a:latin typeface="华文细黑"/>
              </a:rPr>
              <a:t>”</a:t>
            </a:r>
            <a:r>
              <a:rPr lang="zh-CN" altLang="en-US" sz="2400" dirty="0" smtClean="0">
                <a:latin typeface="楷体_GB2312" pitchFamily="49" charset="-122"/>
              </a:rPr>
              <a:t> 的树？</a:t>
            </a:r>
          </a:p>
          <a:p>
            <a:pPr marL="476250" indent="-476250" eaLnBrk="1" hangingPunct="1">
              <a:buClr>
                <a:schemeClr val="tx1"/>
              </a:buClr>
              <a:buFont typeface="Wingdings" pitchFamily="2" charset="2"/>
              <a:buChar char="ü"/>
              <a:defRPr/>
            </a:pPr>
            <a:r>
              <a:rPr lang="zh-CN" altLang="en-US" sz="2400" dirty="0" smtClean="0">
                <a:latin typeface="楷体_GB2312" pitchFamily="49" charset="-122"/>
              </a:rPr>
              <a:t>二叉树的结构最简单，规律性最强；</a:t>
            </a:r>
          </a:p>
          <a:p>
            <a:pPr marL="476250" indent="-476250" eaLnBrk="1" hangingPunct="1">
              <a:buClr>
                <a:schemeClr val="tx1"/>
              </a:buClr>
              <a:buFont typeface="Wingdings" pitchFamily="2" charset="2"/>
              <a:buChar char="ü"/>
              <a:defRPr/>
            </a:pPr>
            <a:r>
              <a:rPr lang="zh-CN" altLang="en-US" sz="2400" dirty="0" smtClean="0">
                <a:latin typeface="楷体_GB2312" pitchFamily="49" charset="-122"/>
              </a:rPr>
              <a:t>可以证明，所有树都能转为唯一对应的二叉树，不失一般性。</a:t>
            </a:r>
          </a:p>
        </p:txBody>
      </p:sp>
      <p:sp>
        <p:nvSpPr>
          <p:cNvPr id="175108" name="Text Box 4"/>
          <p:cNvSpPr txBox="1">
            <a:spLocks noChangeArrowheads="1"/>
          </p:cNvSpPr>
          <p:nvPr/>
        </p:nvSpPr>
        <p:spPr bwMode="auto">
          <a:xfrm>
            <a:off x="1066800" y="2971800"/>
            <a:ext cx="60960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spcBef>
                <a:spcPct val="50000"/>
              </a:spcBef>
            </a:pPr>
            <a:r>
              <a:rPr kumimoji="1" lang="en-US" altLang="zh-CN" sz="2800" b="1">
                <a:solidFill>
                  <a:schemeClr val="tx2"/>
                </a:solidFill>
                <a:latin typeface="Times New Roman" pitchFamily="18" charset="0"/>
                <a:ea typeface="楷体_GB2312" pitchFamily="49" charset="-122"/>
              </a:rPr>
              <a:t>1. 	</a:t>
            </a:r>
            <a:r>
              <a:rPr kumimoji="1" lang="zh-CN" altLang="en-US" sz="2800" b="1">
                <a:solidFill>
                  <a:schemeClr val="tx2"/>
                </a:solidFill>
                <a:latin typeface="Times New Roman" pitchFamily="18" charset="0"/>
                <a:ea typeface="楷体_GB2312" pitchFamily="49" charset="-122"/>
                <a:hlinkClick r:id="" action="ppaction://hlinkshowjump?jump=nextslide"/>
              </a:rPr>
              <a:t>二叉树的定义</a:t>
            </a:r>
            <a:endParaRPr kumimoji="1" lang="zh-CN" altLang="en-US" sz="2800" b="1">
              <a:solidFill>
                <a:schemeClr val="tx2"/>
              </a:solidFill>
              <a:latin typeface="Times New Roman" pitchFamily="18" charset="0"/>
              <a:ea typeface="楷体_GB2312" pitchFamily="49" charset="-122"/>
            </a:endParaRPr>
          </a:p>
          <a:p>
            <a:pPr eaLnBrk="1" hangingPunct="1">
              <a:spcBef>
                <a:spcPct val="50000"/>
              </a:spcBef>
            </a:pPr>
            <a:r>
              <a:rPr kumimoji="1" lang="en-US" altLang="zh-CN" sz="2800" b="1">
                <a:solidFill>
                  <a:schemeClr val="tx2"/>
                </a:solidFill>
                <a:latin typeface="Times New Roman" pitchFamily="18" charset="0"/>
                <a:ea typeface="楷体_GB2312" pitchFamily="49" charset="-122"/>
              </a:rPr>
              <a:t>2. 	</a:t>
            </a:r>
            <a:r>
              <a:rPr kumimoji="1" lang="zh-CN" altLang="en-US" sz="2800" b="1">
                <a:solidFill>
                  <a:schemeClr val="tx2"/>
                </a:solidFill>
                <a:latin typeface="Times New Roman" pitchFamily="18" charset="0"/>
                <a:ea typeface="楷体_GB2312" pitchFamily="49" charset="-122"/>
                <a:hlinkClick r:id="rId2" action="ppaction://hlinksldjump"/>
              </a:rPr>
              <a:t>二叉树的性质</a:t>
            </a:r>
            <a:endParaRPr kumimoji="1" lang="zh-CN" altLang="en-US" sz="2800" b="1">
              <a:solidFill>
                <a:schemeClr val="tx2"/>
              </a:solidFill>
              <a:latin typeface="Times New Roman" pitchFamily="18" charset="0"/>
              <a:ea typeface="楷体_GB2312" pitchFamily="49" charset="-122"/>
            </a:endParaRPr>
          </a:p>
          <a:p>
            <a:pPr eaLnBrk="1" hangingPunct="1">
              <a:spcBef>
                <a:spcPct val="50000"/>
              </a:spcBef>
            </a:pPr>
            <a:r>
              <a:rPr kumimoji="1" lang="en-US" altLang="zh-CN" sz="2800" b="1">
                <a:solidFill>
                  <a:schemeClr val="tx2"/>
                </a:solidFill>
                <a:latin typeface="Times New Roman" pitchFamily="18" charset="0"/>
                <a:ea typeface="楷体_GB2312" pitchFamily="49" charset="-122"/>
              </a:rPr>
              <a:t>3. 	</a:t>
            </a:r>
            <a:r>
              <a:rPr kumimoji="1" lang="zh-CN" altLang="en-US" sz="2800" b="1">
                <a:solidFill>
                  <a:schemeClr val="tx2"/>
                </a:solidFill>
                <a:latin typeface="Times New Roman" pitchFamily="18" charset="0"/>
                <a:ea typeface="楷体_GB2312" pitchFamily="49" charset="-122"/>
                <a:hlinkClick r:id="rId3" action="ppaction://hlinksldjump"/>
              </a:rPr>
              <a:t>二叉树的存储结构</a:t>
            </a:r>
            <a:endParaRPr kumimoji="1" lang="zh-CN" altLang="en-US" sz="2800" b="1">
              <a:solidFill>
                <a:schemeClr val="tx2"/>
              </a:solidFill>
              <a:latin typeface="Times New Roman" pitchFamily="18" charset="0"/>
              <a:ea typeface="楷体_GB2312" pitchFamily="49" charset="-122"/>
            </a:endParaRPr>
          </a:p>
        </p:txBody>
      </p:sp>
      <p:sp>
        <p:nvSpPr>
          <p:cNvPr id="175109" name="AutoShape 5">
            <a:hlinkClick r:id="rId4" action="ppaction://hlinksldjump" highlightClick="1"/>
          </p:cNvPr>
          <p:cNvSpPr>
            <a:spLocks noChangeArrowheads="1"/>
          </p:cNvSpPr>
          <p:nvPr/>
        </p:nvSpPr>
        <p:spPr bwMode="auto">
          <a:xfrm flipH="1">
            <a:off x="7924800" y="5715000"/>
            <a:ext cx="533400" cy="457200"/>
          </a:xfrm>
          <a:prstGeom prst="actionButtonForwardNext">
            <a:avLst/>
          </a:prstGeom>
          <a:noFill/>
          <a:ln w="9525">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10" name="Rectangle 6"/>
          <p:cNvSpPr>
            <a:spLocks noChangeArrowheads="1"/>
          </p:cNvSpPr>
          <p:nvPr/>
        </p:nvSpPr>
        <p:spPr bwMode="auto">
          <a:xfrm>
            <a:off x="1371600" y="4953000"/>
            <a:ext cx="533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chemeClr val="hlink"/>
                </a:solidFill>
                <a:latin typeface="Times New Roman" pitchFamily="18" charset="0"/>
                <a:ea typeface="楷体_GB2312" pitchFamily="49" charset="-122"/>
              </a:rPr>
              <a:t>（二叉树的</a:t>
            </a:r>
            <a:r>
              <a:rPr kumimoji="1" lang="zh-CN" altLang="en-US" sz="2800" b="1" dirty="0" smtClean="0">
                <a:solidFill>
                  <a:schemeClr val="hlink"/>
                </a:solidFill>
                <a:latin typeface="Times New Roman" pitchFamily="18" charset="0"/>
                <a:ea typeface="楷体_GB2312" pitchFamily="49" charset="-122"/>
              </a:rPr>
              <a:t>运算）</a:t>
            </a:r>
            <a:endParaRPr kumimoji="1" lang="zh-CN" altLang="en-US" sz="2800" b="1" dirty="0">
              <a:solidFill>
                <a:schemeClr val="hlink"/>
              </a:solidFill>
              <a:latin typeface="Times New Roman" pitchFamily="18" charset="0"/>
              <a:ea typeface="楷体_GB2312" pitchFamily="49" charset="-122"/>
            </a:endParaRPr>
          </a:p>
        </p:txBody>
      </p:sp>
    </p:spTree>
    <p:extLst>
      <p:ext uri="{BB962C8B-B14F-4D97-AF65-F5344CB8AC3E}">
        <p14:creationId xmlns:p14="http://schemas.microsoft.com/office/powerpoint/2010/main" val="202615356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5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5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75108"/>
                                        </p:tgtEl>
                                        <p:attrNameLst>
                                          <p:attrName>style.visibility</p:attrName>
                                        </p:attrNameLst>
                                      </p:cBhvr>
                                      <p:to>
                                        <p:strVal val="visible"/>
                                      </p:to>
                                    </p:set>
                                    <p:animEffect transition="in" filter="wipe(up)">
                                      <p:cBhvr>
                                        <p:cTn id="19" dur="500"/>
                                        <p:tgtEl>
                                          <p:spTgt spid="17510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75110"/>
                                        </p:tgtEl>
                                        <p:attrNameLst>
                                          <p:attrName>style.visibility</p:attrName>
                                        </p:attrNameLst>
                                      </p:cBhvr>
                                      <p:to>
                                        <p:strVal val="visible"/>
                                      </p:to>
                                    </p:set>
                                  </p:childTnLst>
                                </p:cTn>
                              </p:par>
                            </p:childTnLst>
                          </p:cTn>
                        </p:par>
                        <p:par>
                          <p:cTn id="24" fill="hold" nodeType="afterGroup">
                            <p:stCondLst>
                              <p:cond delay="500"/>
                            </p:stCondLst>
                            <p:childTnLst>
                              <p:par>
                                <p:cTn id="25" presetID="2" presetClass="entr" presetSubtype="2" fill="hold" grpId="0" nodeType="afterEffect">
                                  <p:stCondLst>
                                    <p:cond delay="0"/>
                                  </p:stCondLst>
                                  <p:childTnLst>
                                    <p:set>
                                      <p:cBhvr>
                                        <p:cTn id="26" dur="1" fill="hold">
                                          <p:stCondLst>
                                            <p:cond delay="0"/>
                                          </p:stCondLst>
                                        </p:cTn>
                                        <p:tgtEl>
                                          <p:spTgt spid="175109"/>
                                        </p:tgtEl>
                                        <p:attrNameLst>
                                          <p:attrName>style.visibility</p:attrName>
                                        </p:attrNameLst>
                                      </p:cBhvr>
                                      <p:to>
                                        <p:strVal val="visible"/>
                                      </p:to>
                                    </p:set>
                                    <p:anim calcmode="lin" valueType="num">
                                      <p:cBhvr additive="base">
                                        <p:cTn id="27" dur="500" fill="hold"/>
                                        <p:tgtEl>
                                          <p:spTgt spid="175109"/>
                                        </p:tgtEl>
                                        <p:attrNameLst>
                                          <p:attrName>ppt_x</p:attrName>
                                        </p:attrNameLst>
                                      </p:cBhvr>
                                      <p:tavLst>
                                        <p:tav tm="0">
                                          <p:val>
                                            <p:strVal val="1+#ppt_w/2"/>
                                          </p:val>
                                        </p:tav>
                                        <p:tav tm="100000">
                                          <p:val>
                                            <p:strVal val="#ppt_x"/>
                                          </p:val>
                                        </p:tav>
                                      </p:tavLst>
                                    </p:anim>
                                    <p:anim calcmode="lin" valueType="num">
                                      <p:cBhvr additive="base">
                                        <p:cTn id="28" dur="500" fill="hold"/>
                                        <p:tgtEl>
                                          <p:spTgt spid="1751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autoUpdateAnimBg="0"/>
      <p:bldP spid="175108" grpId="0" autoUpdateAnimBg="0"/>
      <p:bldP spid="175109" grpId="0" animBg="1"/>
      <p:bldP spid="175110"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B9BB3F-DD87-406F-B00A-2FA7DC5E6D59}" type="slidenum">
              <a:rPr lang="en-US" altLang="zh-CN">
                <a:latin typeface="Arial Black" panose="020B0A04020102020204" pitchFamily="34" charset="0"/>
              </a:rPr>
              <a:pPr eaLnBrk="1" hangingPunct="1"/>
              <a:t>60</a:t>
            </a:fld>
            <a:endParaRPr lang="en-US" altLang="zh-CN">
              <a:latin typeface="Arial Black" panose="020B0A04020102020204" pitchFamily="34" charset="0"/>
            </a:endParaRPr>
          </a:p>
        </p:txBody>
      </p:sp>
      <p:sp>
        <p:nvSpPr>
          <p:cNvPr id="80902" name="Rectangle 6"/>
          <p:cNvSpPr>
            <a:spLocks noGrp="1" noChangeArrowheads="1"/>
          </p:cNvSpPr>
          <p:nvPr>
            <p:ph type="body" idx="1"/>
          </p:nvPr>
        </p:nvSpPr>
        <p:spPr>
          <a:xfrm>
            <a:off x="609600" y="609600"/>
            <a:ext cx="8229600" cy="5867400"/>
          </a:xfrm>
        </p:spPr>
        <p:txBody>
          <a:bodyPr>
            <a:noAutofit/>
          </a:bodyPr>
          <a:lstStyle/>
          <a:p>
            <a:pPr eaLnBrk="1" hangingPunct="1">
              <a:lnSpc>
                <a:spcPct val="110000"/>
              </a:lnSpc>
            </a:pPr>
            <a:r>
              <a:rPr lang="zh-CN" altLang="en-US" sz="3200" dirty="0" smtClean="0">
                <a:latin typeface="楷体_GB2312" pitchFamily="49" charset="-122"/>
                <a:ea typeface="楷体_GB2312" pitchFamily="49" charset="-122"/>
              </a:rPr>
              <a:t>对原表达式中出现的每一个运算符是否即刻进行运算取决于在它后面出现的运算符，如果它的优先数</a:t>
            </a:r>
            <a:r>
              <a:rPr lang="zh-CN" altLang="en-US" sz="3200" dirty="0" smtClean="0">
                <a:ea typeface="楷体_GB2312" pitchFamily="49" charset="-122"/>
              </a:rPr>
              <a:t>“</a:t>
            </a:r>
            <a:r>
              <a:rPr lang="zh-CN" altLang="en-US" sz="3200" dirty="0" smtClean="0">
                <a:solidFill>
                  <a:srgbClr val="FF0000"/>
                </a:solidFill>
                <a:latin typeface="楷体_GB2312" pitchFamily="49" charset="-122"/>
                <a:ea typeface="楷体_GB2312" pitchFamily="49" charset="-122"/>
              </a:rPr>
              <a:t>高或等于</a:t>
            </a:r>
            <a:r>
              <a:rPr lang="zh-CN" altLang="en-US" sz="3200" dirty="0" smtClean="0">
                <a:ea typeface="楷体_GB2312" pitchFamily="49" charset="-122"/>
              </a:rPr>
              <a:t>”</a:t>
            </a:r>
            <a:r>
              <a:rPr lang="zh-CN" altLang="en-US" sz="3200" dirty="0" smtClean="0">
                <a:latin typeface="楷体_GB2312" pitchFamily="49" charset="-122"/>
                <a:ea typeface="楷体_GB2312" pitchFamily="49" charset="-122"/>
              </a:rPr>
              <a:t>后面的运算，则它的运算先进行，否则就得等待在它之后出现的所有优先数高于它的</a:t>
            </a:r>
            <a:r>
              <a:rPr lang="zh-CN" altLang="en-US" sz="3200" dirty="0" smtClean="0">
                <a:ea typeface="楷体_GB2312" pitchFamily="49" charset="-122"/>
              </a:rPr>
              <a:t>“</a:t>
            </a:r>
            <a:r>
              <a:rPr lang="zh-CN" altLang="en-US" sz="3200" dirty="0" smtClean="0">
                <a:latin typeface="楷体_GB2312" pitchFamily="49" charset="-122"/>
                <a:ea typeface="楷体_GB2312" pitchFamily="49" charset="-122"/>
              </a:rPr>
              <a:t>运算</a:t>
            </a:r>
            <a:r>
              <a:rPr lang="zh-CN" altLang="en-US" sz="3200" dirty="0" smtClean="0">
                <a:ea typeface="楷体_GB2312" pitchFamily="49" charset="-122"/>
              </a:rPr>
              <a:t>”</a:t>
            </a:r>
            <a:r>
              <a:rPr lang="zh-CN" altLang="en-US" sz="3200" dirty="0" smtClean="0">
                <a:latin typeface="楷体_GB2312" pitchFamily="49" charset="-122"/>
                <a:ea typeface="楷体_GB2312" pitchFamily="49" charset="-122"/>
              </a:rPr>
              <a:t>都完成之后再进行。</a:t>
            </a:r>
          </a:p>
          <a:p>
            <a:pPr eaLnBrk="1" hangingPunct="1">
              <a:lnSpc>
                <a:spcPct val="110000"/>
              </a:lnSpc>
            </a:pPr>
            <a:r>
              <a:rPr lang="zh-CN" altLang="en-US" sz="3200" dirty="0" smtClean="0">
                <a:latin typeface="楷体_GB2312" pitchFamily="49" charset="-122"/>
                <a:ea typeface="楷体_GB2312" pitchFamily="49" charset="-122"/>
              </a:rPr>
              <a:t>每个运算符的运算次序要由它之后的一个运算符来定，在中缀式中，优先数高的运算符领先于优先数低的运算符 （在它之前出现，因此先计算，避开了优先级比较）</a:t>
            </a:r>
          </a:p>
        </p:txBody>
      </p:sp>
    </p:spTree>
    <p:extLst>
      <p:ext uri="{BB962C8B-B14F-4D97-AF65-F5344CB8AC3E}">
        <p14:creationId xmlns:p14="http://schemas.microsoft.com/office/powerpoint/2010/main" val="99398396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0902">
                                            <p:txEl>
                                              <p:pRg st="0" end="0"/>
                                            </p:txEl>
                                          </p:spTgt>
                                        </p:tgtEl>
                                        <p:attrNameLst>
                                          <p:attrName>style.visibility</p:attrName>
                                        </p:attrNameLst>
                                      </p:cBhvr>
                                      <p:to>
                                        <p:strVal val="visible"/>
                                      </p:to>
                                    </p:set>
                                    <p:anim calcmode="lin" valueType="num">
                                      <p:cBhvr>
                                        <p:cTn id="7" dur="500" fill="hold"/>
                                        <p:tgtEl>
                                          <p:spTgt spid="8090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090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0902">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80902">
                                            <p:txEl>
                                              <p:pRg st="1" end="1"/>
                                            </p:txEl>
                                          </p:spTgt>
                                        </p:tgtEl>
                                        <p:attrNameLst>
                                          <p:attrName>style.visibility</p:attrName>
                                        </p:attrNameLst>
                                      </p:cBhvr>
                                      <p:to>
                                        <p:strVal val="visible"/>
                                      </p:to>
                                    </p:set>
                                    <p:anim calcmode="lin" valueType="num">
                                      <p:cBhvr>
                                        <p:cTn id="14" dur="500" fill="hold"/>
                                        <p:tgtEl>
                                          <p:spTgt spid="8090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8090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809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2"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5B154CC2-8A37-43AA-844F-EAB21571CEC3}" type="slidenum">
              <a:rPr lang="en-US" altLang="zh-CN"/>
              <a:pPr/>
              <a:t>61</a:t>
            </a:fld>
            <a:endParaRPr lang="en-US" altLang="zh-CN"/>
          </a:p>
        </p:txBody>
      </p:sp>
    </p:spTree>
    <p:controls>
      <mc:AlternateContent xmlns:mc="http://schemas.openxmlformats.org/markup-compatibility/2006">
        <mc:Choice xmlns:v="urn:schemas-microsoft-com:vml" Requires="v">
          <p:control spid="434185" name="ShockwaveFlash1" r:id="rId2" imgW="9144000" imgH="6858000"/>
        </mc:Choice>
        <mc:Fallback>
          <p:control name="ShockwaveFlash1" r:id="rId2" imgW="9144000" imgH="6858000">
            <p:pic>
              <p:nvPicPr>
                <p:cNvPr id="79876" name="ShockwaveFlash1"/>
                <p:cNvPicPr preferRelativeResize="0">
                  <a:picLocks noChangeArrowheads="1" noChangeShapeType="1"/>
                </p:cNvPicPr>
                <p:nvPr/>
              </p:nvPicPr>
              <p:blipFill>
                <a:blip r:embed="rId4"/>
                <a:srcRect/>
                <a:stretch>
                  <a:fillRect/>
                </a:stretch>
              </p:blipFill>
              <p:spPr bwMode="auto">
                <a:xfrm>
                  <a:off x="0" y="0"/>
                  <a:ext cx="9144000" cy="68580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652427879"/>
      </p:ext>
    </p:extLst>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5338936" y="1313158"/>
            <a:ext cx="2181680" cy="2310214"/>
            <a:chOff x="5338936" y="1313158"/>
            <a:chExt cx="2181680" cy="2310214"/>
          </a:xfrm>
        </p:grpSpPr>
        <p:sp>
          <p:nvSpPr>
            <p:cNvPr id="7" name="Line 4"/>
            <p:cNvSpPr>
              <a:spLocks noChangeShapeType="1"/>
            </p:cNvSpPr>
            <p:nvPr/>
          </p:nvSpPr>
          <p:spPr bwMode="auto">
            <a:xfrm>
              <a:off x="6101843" y="1812248"/>
              <a:ext cx="383268" cy="68877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8"/>
            <p:cNvSpPr>
              <a:spLocks noChangeShapeType="1"/>
            </p:cNvSpPr>
            <p:nvPr/>
          </p:nvSpPr>
          <p:spPr bwMode="auto">
            <a:xfrm flipH="1">
              <a:off x="6099334" y="2736752"/>
              <a:ext cx="306614" cy="612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9"/>
            <p:cNvSpPr>
              <a:spLocks noChangeShapeType="1"/>
            </p:cNvSpPr>
            <p:nvPr/>
          </p:nvSpPr>
          <p:spPr bwMode="auto">
            <a:xfrm flipH="1">
              <a:off x="5645097" y="1888778"/>
              <a:ext cx="306614" cy="612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0"/>
            <p:cNvSpPr>
              <a:spLocks noChangeShapeType="1"/>
            </p:cNvSpPr>
            <p:nvPr/>
          </p:nvSpPr>
          <p:spPr bwMode="auto">
            <a:xfrm>
              <a:off x="6766274" y="2655128"/>
              <a:ext cx="363663" cy="58916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15"/>
            <p:cNvSpPr>
              <a:spLocks noChangeArrowheads="1"/>
            </p:cNvSpPr>
            <p:nvPr/>
          </p:nvSpPr>
          <p:spPr bwMode="auto">
            <a:xfrm>
              <a:off x="5338936" y="2346308"/>
              <a:ext cx="536575" cy="53571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16"/>
            <p:cNvSpPr>
              <a:spLocks noChangeArrowheads="1"/>
            </p:cNvSpPr>
            <p:nvPr/>
          </p:nvSpPr>
          <p:spPr bwMode="auto">
            <a:xfrm>
              <a:off x="6253336" y="2346308"/>
              <a:ext cx="536575" cy="53571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19"/>
            <p:cNvSpPr>
              <a:spLocks noChangeArrowheads="1"/>
            </p:cNvSpPr>
            <p:nvPr/>
          </p:nvSpPr>
          <p:spPr bwMode="auto">
            <a:xfrm>
              <a:off x="5796136" y="1431908"/>
              <a:ext cx="536575" cy="53571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24"/>
            <p:cNvSpPr>
              <a:spLocks noChangeArrowheads="1"/>
            </p:cNvSpPr>
            <p:nvPr/>
          </p:nvSpPr>
          <p:spPr bwMode="auto">
            <a:xfrm>
              <a:off x="6984041" y="3087169"/>
              <a:ext cx="536575" cy="53571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25"/>
            <p:cNvSpPr txBox="1">
              <a:spLocks noChangeArrowheads="1"/>
            </p:cNvSpPr>
            <p:nvPr/>
          </p:nvSpPr>
          <p:spPr bwMode="auto">
            <a:xfrm>
              <a:off x="6319112" y="2250421"/>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dirty="0">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dirty="0">
                <a:latin typeface="Times New Roman" pitchFamily="18" charset="0"/>
              </a:endParaRPr>
            </a:p>
          </p:txBody>
        </p:sp>
        <p:sp>
          <p:nvSpPr>
            <p:cNvPr id="30" name="Text Box 29"/>
            <p:cNvSpPr txBox="1">
              <a:spLocks noChangeArrowheads="1"/>
            </p:cNvSpPr>
            <p:nvPr/>
          </p:nvSpPr>
          <p:spPr bwMode="auto">
            <a:xfrm>
              <a:off x="5826183" y="131315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dirty="0">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dirty="0">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31" name="Text Box 30"/>
            <p:cNvSpPr txBox="1">
              <a:spLocks noChangeArrowheads="1"/>
            </p:cNvSpPr>
            <p:nvPr/>
          </p:nvSpPr>
          <p:spPr bwMode="auto">
            <a:xfrm>
              <a:off x="5384104" y="2237890"/>
              <a:ext cx="415207" cy="644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a</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36" name="Text Box 35"/>
            <p:cNvSpPr txBox="1">
              <a:spLocks noChangeArrowheads="1"/>
            </p:cNvSpPr>
            <p:nvPr/>
          </p:nvSpPr>
          <p:spPr bwMode="auto">
            <a:xfrm>
              <a:off x="7084053" y="2982022"/>
              <a:ext cx="336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kumimoji="1" lang="en-US" altLang="zh-CN" sz="3600" b="1" i="1" dirty="0">
                  <a:solidFill>
                    <a:schemeClr val="bg1"/>
                  </a:solidFill>
                  <a:effectLst>
                    <a:outerShdw blurRad="38100" dist="38100" dir="2700000" algn="tl">
                      <a:srgbClr val="C0C0C0"/>
                    </a:outerShdw>
                  </a:effectLst>
                  <a:latin typeface="Times New Roman" pitchFamily="18" charset="0"/>
                  <a:ea typeface="仿宋_GB2312" pitchFamily="49" charset="-122"/>
                </a:rPr>
                <a:t>f</a:t>
              </a:r>
              <a:endParaRPr kumimoji="1" lang="en-US" altLang="zh-CN" sz="3600" b="1" dirty="0">
                <a:solidFill>
                  <a:schemeClr val="bg1"/>
                </a:solidFill>
                <a:effectLst>
                  <a:outerShdw blurRad="38100" dist="38100" dir="2700000" algn="tl">
                    <a:srgbClr val="C0C0C0"/>
                  </a:outerShdw>
                </a:effectLst>
                <a:latin typeface="仿宋_GB2312" pitchFamily="49" charset="-122"/>
                <a:ea typeface="仿宋_GB2312" pitchFamily="49" charset="-122"/>
              </a:endParaRPr>
            </a:p>
          </p:txBody>
        </p:sp>
      </p:grpSp>
      <p:grpSp>
        <p:nvGrpSpPr>
          <p:cNvPr id="43" name="组合 42"/>
          <p:cNvGrpSpPr/>
          <p:nvPr/>
        </p:nvGrpSpPr>
        <p:grpSpPr>
          <a:xfrm>
            <a:off x="5145216" y="3116884"/>
            <a:ext cx="1369882" cy="1491787"/>
            <a:chOff x="5109043" y="3102162"/>
            <a:chExt cx="1369882" cy="1491787"/>
          </a:xfrm>
        </p:grpSpPr>
        <p:sp>
          <p:nvSpPr>
            <p:cNvPr id="8" name="Line 5"/>
            <p:cNvSpPr>
              <a:spLocks noChangeShapeType="1"/>
            </p:cNvSpPr>
            <p:nvPr/>
          </p:nvSpPr>
          <p:spPr bwMode="auto">
            <a:xfrm>
              <a:off x="6095657" y="3399315"/>
              <a:ext cx="383268" cy="68877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7"/>
            <p:cNvSpPr>
              <a:spLocks noChangeShapeType="1"/>
            </p:cNvSpPr>
            <p:nvPr/>
          </p:nvSpPr>
          <p:spPr bwMode="auto">
            <a:xfrm flipH="1">
              <a:off x="5478867" y="3628154"/>
              <a:ext cx="306614" cy="612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21"/>
            <p:cNvSpPr>
              <a:spLocks noChangeArrowheads="1"/>
            </p:cNvSpPr>
            <p:nvPr/>
          </p:nvSpPr>
          <p:spPr bwMode="auto">
            <a:xfrm>
              <a:off x="5109043" y="4025011"/>
              <a:ext cx="536575" cy="53571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22"/>
            <p:cNvSpPr>
              <a:spLocks noChangeArrowheads="1"/>
            </p:cNvSpPr>
            <p:nvPr/>
          </p:nvSpPr>
          <p:spPr bwMode="auto">
            <a:xfrm>
              <a:off x="5717880" y="3244296"/>
              <a:ext cx="536575" cy="53571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Text Box 31"/>
            <p:cNvSpPr txBox="1">
              <a:spLocks noChangeArrowheads="1"/>
            </p:cNvSpPr>
            <p:nvPr/>
          </p:nvSpPr>
          <p:spPr bwMode="auto">
            <a:xfrm>
              <a:off x="5216287" y="3949821"/>
              <a:ext cx="415207" cy="644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kumimoji="1" lang="en-US" altLang="zh-CN" sz="3600" b="1" i="1" dirty="0">
                  <a:solidFill>
                    <a:schemeClr val="bg1"/>
                  </a:solidFill>
                  <a:effectLst>
                    <a:outerShdw blurRad="38100" dist="38100" dir="2700000" algn="tl">
                      <a:srgbClr val="C0C0C0"/>
                    </a:outerShdw>
                  </a:effectLst>
                  <a:latin typeface="Times New Roman" pitchFamily="18" charset="0"/>
                  <a:ea typeface="仿宋_GB2312" pitchFamily="49" charset="-122"/>
                </a:rPr>
                <a:t>b</a:t>
              </a:r>
              <a:endParaRPr kumimoji="1" lang="en-US" altLang="zh-CN" sz="3600" b="1" dirty="0">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37" name="Text Box 29"/>
            <p:cNvSpPr txBox="1">
              <a:spLocks noChangeArrowheads="1"/>
            </p:cNvSpPr>
            <p:nvPr/>
          </p:nvSpPr>
          <p:spPr bwMode="auto">
            <a:xfrm>
              <a:off x="5701684" y="3102162"/>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dirty="0">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dirty="0">
                <a:solidFill>
                  <a:schemeClr val="bg1"/>
                </a:solidFill>
                <a:effectLst>
                  <a:outerShdw blurRad="38100" dist="38100" dir="2700000" algn="tl">
                    <a:srgbClr val="C0C0C0"/>
                  </a:outerShdw>
                </a:effectLst>
                <a:latin typeface="仿宋_GB2312" pitchFamily="49" charset="-122"/>
                <a:ea typeface="仿宋_GB2312" pitchFamily="49" charset="-122"/>
              </a:endParaRPr>
            </a:p>
          </p:txBody>
        </p:sp>
      </p:grpSp>
      <p:sp>
        <p:nvSpPr>
          <p:cNvPr id="2" name="标题 1"/>
          <p:cNvSpPr>
            <a:spLocks noGrp="1"/>
          </p:cNvSpPr>
          <p:nvPr>
            <p:ph type="title"/>
          </p:nvPr>
        </p:nvSpPr>
        <p:spPr>
          <a:xfrm>
            <a:off x="467544" y="407053"/>
            <a:ext cx="6264696" cy="889168"/>
          </a:xfrm>
        </p:spPr>
        <p:txBody>
          <a:bodyPr/>
          <a:lstStyle/>
          <a:p>
            <a:r>
              <a:rPr lang="zh-CN" altLang="en-US" dirty="0" smtClean="0"/>
              <a:t>树构造：</a:t>
            </a:r>
            <a:r>
              <a:rPr lang="en-US" altLang="zh-CN" dirty="0" smtClean="0"/>
              <a:t>a*(b*(</a:t>
            </a:r>
            <a:r>
              <a:rPr lang="en-US" altLang="zh-CN" dirty="0" err="1" smtClean="0"/>
              <a:t>c+d</a:t>
            </a:r>
            <a:r>
              <a:rPr lang="en-US" altLang="zh-CN" dirty="0" smtClean="0"/>
              <a:t>/e)-f)</a:t>
            </a:r>
            <a:endParaRPr lang="zh-CN" altLang="en-US" dirty="0"/>
          </a:p>
        </p:txBody>
      </p:sp>
      <p:sp>
        <p:nvSpPr>
          <p:cNvPr id="3" name="内容占位符 2"/>
          <p:cNvSpPr>
            <a:spLocks noGrp="1"/>
          </p:cNvSpPr>
          <p:nvPr>
            <p:ph idx="1"/>
          </p:nvPr>
        </p:nvSpPr>
        <p:spPr>
          <a:xfrm>
            <a:off x="683568" y="1478784"/>
            <a:ext cx="7137241" cy="1879412"/>
          </a:xfrm>
        </p:spPr>
        <p:txBody>
          <a:bodyPr/>
          <a:lstStyle/>
          <a:p>
            <a:r>
              <a:rPr lang="zh-CN" altLang="en-US" dirty="0"/>
              <a:t>其中</a:t>
            </a:r>
            <a:r>
              <a:rPr lang="zh-CN" altLang="en-US" dirty="0" smtClean="0"/>
              <a:t>序树</a:t>
            </a:r>
            <a:endParaRPr lang="en-US" altLang="zh-CN" dirty="0" smtClean="0"/>
          </a:p>
          <a:p>
            <a:r>
              <a:rPr lang="zh-CN" altLang="en-US" dirty="0" smtClean="0"/>
              <a:t>如何构造？</a:t>
            </a:r>
            <a:endParaRPr lang="en-US" altLang="zh-CN" dirty="0" smtClean="0"/>
          </a:p>
          <a:p>
            <a:r>
              <a:rPr lang="zh-CN" altLang="en-US" dirty="0" smtClean="0"/>
              <a:t>通过优先计算来构造</a:t>
            </a:r>
            <a:endParaRPr lang="en-US" altLang="zh-CN" dirty="0" smtClean="0"/>
          </a:p>
          <a:p>
            <a:pPr marL="68580" indent="0">
              <a:buNone/>
            </a:pPr>
            <a:r>
              <a:rPr lang="zh-CN" altLang="en-US" dirty="0" smtClean="0"/>
              <a:t>一个中序树</a:t>
            </a:r>
            <a:endParaRPr lang="en-US" altLang="zh-CN" dirty="0" smtClean="0"/>
          </a:p>
          <a:p>
            <a:endParaRPr lang="en-US" altLang="zh-CN" dirty="0" smtClean="0"/>
          </a:p>
        </p:txBody>
      </p:sp>
      <p:sp>
        <p:nvSpPr>
          <p:cNvPr id="4" name="灯片编号占位符 3"/>
          <p:cNvSpPr>
            <a:spLocks noGrp="1"/>
          </p:cNvSpPr>
          <p:nvPr>
            <p:ph type="sldNum" sz="quarter" idx="12"/>
          </p:nvPr>
        </p:nvSpPr>
        <p:spPr/>
        <p:txBody>
          <a:bodyPr/>
          <a:lstStyle/>
          <a:p>
            <a:fld id="{0ED072FB-181D-4310-996F-33CDE79D7767}" type="slidenum">
              <a:rPr lang="en-US" altLang="zh-CN" smtClean="0"/>
              <a:pPr/>
              <a:t>62</a:t>
            </a:fld>
            <a:endParaRPr lang="en-US" altLang="zh-CN"/>
          </a:p>
        </p:txBody>
      </p:sp>
      <p:grpSp>
        <p:nvGrpSpPr>
          <p:cNvPr id="42" name="组合 41"/>
          <p:cNvGrpSpPr/>
          <p:nvPr/>
        </p:nvGrpSpPr>
        <p:grpSpPr>
          <a:xfrm>
            <a:off x="5658297" y="3840022"/>
            <a:ext cx="1427336" cy="1622066"/>
            <a:chOff x="5701684" y="3687071"/>
            <a:chExt cx="1427336" cy="1622066"/>
          </a:xfrm>
        </p:grpSpPr>
        <p:sp>
          <p:nvSpPr>
            <p:cNvPr id="5" name="Line 2"/>
            <p:cNvSpPr>
              <a:spLocks noChangeShapeType="1"/>
            </p:cNvSpPr>
            <p:nvPr/>
          </p:nvSpPr>
          <p:spPr bwMode="auto">
            <a:xfrm>
              <a:off x="6745752" y="4185620"/>
              <a:ext cx="383268" cy="68877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6"/>
            <p:cNvSpPr>
              <a:spLocks noChangeShapeType="1"/>
            </p:cNvSpPr>
            <p:nvPr/>
          </p:nvSpPr>
          <p:spPr bwMode="auto">
            <a:xfrm flipH="1">
              <a:off x="6138987" y="4255368"/>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14"/>
            <p:cNvSpPr>
              <a:spLocks noChangeArrowheads="1"/>
            </p:cNvSpPr>
            <p:nvPr/>
          </p:nvSpPr>
          <p:spPr bwMode="auto">
            <a:xfrm>
              <a:off x="6386157" y="3814227"/>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3"/>
            <p:cNvSpPr>
              <a:spLocks noChangeArrowheads="1"/>
            </p:cNvSpPr>
            <p:nvPr/>
          </p:nvSpPr>
          <p:spPr bwMode="auto">
            <a:xfrm>
              <a:off x="5701684" y="4773427"/>
              <a:ext cx="536575" cy="53571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Text Box 28"/>
            <p:cNvSpPr txBox="1">
              <a:spLocks noChangeArrowheads="1"/>
            </p:cNvSpPr>
            <p:nvPr/>
          </p:nvSpPr>
          <p:spPr bwMode="auto">
            <a:xfrm>
              <a:off x="6418993" y="3687071"/>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dirty="0">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dirty="0">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33" name="Text Box 32"/>
            <p:cNvSpPr txBox="1">
              <a:spLocks noChangeArrowheads="1"/>
            </p:cNvSpPr>
            <p:nvPr/>
          </p:nvSpPr>
          <p:spPr bwMode="auto">
            <a:xfrm>
              <a:off x="5709678" y="4643511"/>
              <a:ext cx="389656" cy="644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kumimoji="1" lang="en-US" altLang="zh-CN" sz="3600" b="1" i="1" dirty="0">
                  <a:solidFill>
                    <a:schemeClr val="bg1"/>
                  </a:solidFill>
                  <a:effectLst>
                    <a:outerShdw blurRad="38100" dist="38100" dir="2700000" algn="tl">
                      <a:srgbClr val="C0C0C0"/>
                    </a:outerShdw>
                  </a:effectLst>
                  <a:latin typeface="Times New Roman" pitchFamily="18" charset="0"/>
                  <a:ea typeface="仿宋_GB2312" pitchFamily="49" charset="-122"/>
                </a:rPr>
                <a:t>c</a:t>
              </a:r>
              <a:endParaRPr kumimoji="1" lang="en-US" altLang="zh-CN" sz="3600" b="1" dirty="0">
                <a:solidFill>
                  <a:schemeClr val="bg1"/>
                </a:solidFill>
                <a:effectLst>
                  <a:outerShdw blurRad="38100" dist="38100" dir="2700000" algn="tl">
                    <a:srgbClr val="C0C0C0"/>
                  </a:outerShdw>
                </a:effectLst>
                <a:latin typeface="仿宋_GB2312" pitchFamily="49" charset="-122"/>
                <a:ea typeface="仿宋_GB2312" pitchFamily="49" charset="-122"/>
              </a:endParaRPr>
            </a:p>
          </p:txBody>
        </p:sp>
      </p:grpSp>
      <p:sp>
        <p:nvSpPr>
          <p:cNvPr id="38" name="矩形 37"/>
          <p:cNvSpPr/>
          <p:nvPr/>
        </p:nvSpPr>
        <p:spPr>
          <a:xfrm>
            <a:off x="693246" y="3636709"/>
            <a:ext cx="4572000" cy="1938992"/>
          </a:xfrm>
          <a:prstGeom prst="rect">
            <a:avLst/>
          </a:prstGeom>
        </p:spPr>
        <p:txBody>
          <a:bodyPr>
            <a:spAutoFit/>
          </a:bodyPr>
          <a:lstStyle/>
          <a:p>
            <a:r>
              <a:rPr lang="zh-CN" altLang="en-US" dirty="0"/>
              <a:t>得出</a:t>
            </a:r>
            <a:r>
              <a:rPr lang="zh-CN" altLang="en-US" dirty="0" smtClean="0"/>
              <a:t>其树后序遍历</a:t>
            </a:r>
            <a:endParaRPr lang="en-US" altLang="zh-CN" dirty="0"/>
          </a:p>
          <a:p>
            <a:endParaRPr lang="en-US" altLang="zh-CN" dirty="0"/>
          </a:p>
          <a:p>
            <a:r>
              <a:rPr lang="en-US" altLang="zh-CN" dirty="0" err="1"/>
              <a:t>abcde</a:t>
            </a:r>
            <a:r>
              <a:rPr lang="en-US" altLang="zh-CN" dirty="0"/>
              <a:t>/+*f-*</a:t>
            </a:r>
          </a:p>
        </p:txBody>
      </p:sp>
      <p:grpSp>
        <p:nvGrpSpPr>
          <p:cNvPr id="39" name="组合 38"/>
          <p:cNvGrpSpPr/>
          <p:nvPr/>
        </p:nvGrpSpPr>
        <p:grpSpPr>
          <a:xfrm>
            <a:off x="6490979" y="4818006"/>
            <a:ext cx="1479550" cy="1505315"/>
            <a:chOff x="6543146" y="4560168"/>
            <a:chExt cx="1479550" cy="1505315"/>
          </a:xfrm>
        </p:grpSpPr>
        <p:sp>
          <p:nvSpPr>
            <p:cNvPr id="6" name="Line 3"/>
            <p:cNvSpPr>
              <a:spLocks noChangeShapeType="1"/>
            </p:cNvSpPr>
            <p:nvPr/>
          </p:nvSpPr>
          <p:spPr bwMode="auto">
            <a:xfrm>
              <a:off x="7381346" y="4987205"/>
              <a:ext cx="3048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1"/>
            <p:cNvSpPr>
              <a:spLocks noChangeShapeType="1"/>
            </p:cNvSpPr>
            <p:nvPr/>
          </p:nvSpPr>
          <p:spPr bwMode="auto">
            <a:xfrm flipH="1">
              <a:off x="6687229" y="5070213"/>
              <a:ext cx="6096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17"/>
            <p:cNvSpPr>
              <a:spLocks noChangeArrowheads="1"/>
            </p:cNvSpPr>
            <p:nvPr/>
          </p:nvSpPr>
          <p:spPr bwMode="auto">
            <a:xfrm>
              <a:off x="6543146" y="5520605"/>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Oval 18"/>
            <p:cNvSpPr>
              <a:spLocks noChangeArrowheads="1"/>
            </p:cNvSpPr>
            <p:nvPr/>
          </p:nvSpPr>
          <p:spPr bwMode="auto">
            <a:xfrm>
              <a:off x="7489296" y="5532083"/>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20"/>
            <p:cNvSpPr>
              <a:spLocks noChangeArrowheads="1"/>
            </p:cNvSpPr>
            <p:nvPr/>
          </p:nvSpPr>
          <p:spPr bwMode="auto">
            <a:xfrm>
              <a:off x="7000346" y="4606205"/>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Text Box 27"/>
            <p:cNvSpPr txBox="1">
              <a:spLocks noChangeArrowheads="1"/>
            </p:cNvSpPr>
            <p:nvPr/>
          </p:nvSpPr>
          <p:spPr bwMode="auto">
            <a:xfrm>
              <a:off x="7057496" y="456016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dirty="0">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dirty="0">
                <a:latin typeface="Times New Roman" pitchFamily="18" charset="0"/>
              </a:endParaRPr>
            </a:p>
          </p:txBody>
        </p:sp>
        <p:sp>
          <p:nvSpPr>
            <p:cNvPr id="34" name="Text Box 33"/>
            <p:cNvSpPr txBox="1">
              <a:spLocks noChangeArrowheads="1"/>
            </p:cNvSpPr>
            <p:nvPr/>
          </p:nvSpPr>
          <p:spPr bwMode="auto">
            <a:xfrm>
              <a:off x="6553735" y="5409877"/>
              <a:ext cx="415207" cy="644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kumimoji="1" lang="en-US" altLang="zh-CN" sz="3600" b="1" i="1" dirty="0">
                  <a:solidFill>
                    <a:schemeClr val="bg1"/>
                  </a:solidFill>
                  <a:effectLst>
                    <a:outerShdw blurRad="38100" dist="38100" dir="2700000" algn="tl">
                      <a:srgbClr val="C0C0C0"/>
                    </a:outerShdw>
                  </a:effectLst>
                  <a:latin typeface="Times New Roman" pitchFamily="18" charset="0"/>
                  <a:ea typeface="仿宋_GB2312" pitchFamily="49" charset="-122"/>
                </a:rPr>
                <a:t>d</a:t>
              </a:r>
              <a:endParaRPr kumimoji="1" lang="en-US" altLang="zh-CN" sz="3600" b="1" dirty="0">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35" name="Text Box 34"/>
            <p:cNvSpPr txBox="1">
              <a:spLocks noChangeArrowheads="1"/>
            </p:cNvSpPr>
            <p:nvPr/>
          </p:nvSpPr>
          <p:spPr bwMode="auto">
            <a:xfrm>
              <a:off x="7545882" y="5391831"/>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dirty="0">
                  <a:solidFill>
                    <a:schemeClr val="bg1"/>
                  </a:solidFill>
                  <a:effectLst>
                    <a:outerShdw blurRad="38100" dist="38100" dir="2700000" algn="tl">
                      <a:srgbClr val="C0C0C0"/>
                    </a:outerShdw>
                  </a:effectLst>
                  <a:latin typeface="Times New Roman" pitchFamily="18" charset="0"/>
                  <a:ea typeface="仿宋_GB2312" pitchFamily="49" charset="-122"/>
                </a:rPr>
                <a:t>e</a:t>
              </a:r>
              <a:endParaRPr kumimoji="1" lang="en-US" altLang="zh-CN" sz="3600" b="1" dirty="0">
                <a:solidFill>
                  <a:schemeClr val="bg1"/>
                </a:solidFill>
                <a:effectLst>
                  <a:outerShdw blurRad="38100" dist="38100" dir="2700000" algn="tl">
                    <a:srgbClr val="C0C0C0"/>
                  </a:outerShdw>
                </a:effectLst>
                <a:latin typeface="仿宋_GB2312" pitchFamily="49" charset="-122"/>
                <a:ea typeface="仿宋_GB2312" pitchFamily="49" charset="-122"/>
              </a:endParaRPr>
            </a:p>
          </p:txBody>
        </p:sp>
      </p:grpSp>
    </p:spTree>
    <p:extLst>
      <p:ext uri="{BB962C8B-B14F-4D97-AF65-F5344CB8AC3E}">
        <p14:creationId xmlns:p14="http://schemas.microsoft.com/office/powerpoint/2010/main" val="12649056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randombar(horizontal)">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heel(1)">
                                      <p:cBhvr>
                                        <p:cTn id="32" dur="20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circle(in)">
                                      <p:cBhvr>
                                        <p:cTn id="37" dur="20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additive="base">
                                        <p:cTn id="42" dur="500" fill="hold"/>
                                        <p:tgtEl>
                                          <p:spTgt spid="44"/>
                                        </p:tgtEl>
                                        <p:attrNameLst>
                                          <p:attrName>ppt_x</p:attrName>
                                        </p:attrNameLst>
                                      </p:cBhvr>
                                      <p:tavLst>
                                        <p:tav tm="0">
                                          <p:val>
                                            <p:strVal val="#ppt_x"/>
                                          </p:val>
                                        </p:tav>
                                        <p:tav tm="100000">
                                          <p:val>
                                            <p:strVal val="#ppt_x"/>
                                          </p:val>
                                        </p:tav>
                                      </p:tavLst>
                                    </p:anim>
                                    <p:anim calcmode="lin" valueType="num">
                                      <p:cBhvr additive="base">
                                        <p:cTn id="43"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5"/>
          <p:cNvSpPr>
            <a:spLocks noGrp="1" noChangeArrowheads="1"/>
          </p:cNvSpPr>
          <p:nvPr>
            <p:ph type="sldNum" sz="quarter" idx="12"/>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EC458AB4-6CC0-474F-AD69-BEB3E3E05D34}" type="slidenum">
              <a:rPr lang="en-US" altLang="zh-CN" smtClean="0">
                <a:latin typeface="Arial" pitchFamily="34" charset="0"/>
              </a:rPr>
              <a:pPr eaLnBrk="1" hangingPunct="1"/>
              <a:t>63</a:t>
            </a:fld>
            <a:endParaRPr lang="en-US" altLang="zh-CN" smtClean="0">
              <a:latin typeface="Arial" pitchFamily="34" charset="0"/>
            </a:endParaRPr>
          </a:p>
        </p:txBody>
      </p:sp>
      <p:sp>
        <p:nvSpPr>
          <p:cNvPr id="112642" name="Rectangle 2"/>
          <p:cNvSpPr>
            <a:spLocks noGrp="1" noChangeArrowheads="1"/>
          </p:cNvSpPr>
          <p:nvPr>
            <p:ph type="ctrTitle"/>
          </p:nvPr>
        </p:nvSpPr>
        <p:spPr/>
        <p:txBody>
          <a:bodyPr>
            <a:scene3d>
              <a:camera prst="obliqueTopRight"/>
              <a:lightRig rig="threePt" dir="t"/>
            </a:scene3d>
          </a:bodyPr>
          <a:lstStyle/>
          <a:p>
            <a:pPr eaLnBrk="1" hangingPunct="1">
              <a:defRPr/>
            </a:pPr>
            <a:r>
              <a:rPr lang="zh-CN" altLang="en-US" b="1" dirty="0" smtClean="0">
                <a:ln w="13462">
                  <a:solidFill>
                    <a:schemeClr val="accent1">
                      <a:lumMod val="40000"/>
                      <a:lumOff val="60000"/>
                    </a:schemeClr>
                  </a:solidFill>
                  <a:prstDash val="solid"/>
                </a:ln>
                <a:solidFill>
                  <a:schemeClr val="tx1">
                    <a:lumMod val="85000"/>
                    <a:lumOff val="15000"/>
                  </a:schemeClr>
                </a:solidFill>
                <a:effectLst>
                  <a:glow rad="63500">
                    <a:schemeClr val="accent2">
                      <a:satMod val="175000"/>
                      <a:alpha val="40000"/>
                    </a:schemeClr>
                  </a:glow>
                  <a:outerShdw blurRad="50800" dist="38100" dir="13500000" algn="br" rotWithShape="0">
                    <a:prstClr val="black">
                      <a:alpha val="40000"/>
                    </a:prstClr>
                  </a:outerShdw>
                </a:effectLst>
              </a:rPr>
              <a:t>遍历算法的应用举例</a:t>
            </a:r>
          </a:p>
        </p:txBody>
      </p:sp>
      <p:sp>
        <p:nvSpPr>
          <p:cNvPr id="112645" name="Rectangle 5"/>
          <p:cNvSpPr>
            <a:spLocks noGrp="1" noChangeArrowheads="1"/>
          </p:cNvSpPr>
          <p:nvPr>
            <p:ph type="subTitle" idx="1"/>
          </p:nvPr>
        </p:nvSpPr>
        <p:spPr/>
        <p:txBody>
          <a:bodyPr/>
          <a:lstStyle/>
          <a:p>
            <a:pPr eaLnBrk="1" hangingPunct="1">
              <a:defRPr/>
            </a:pPr>
            <a:r>
              <a:rPr lang="zh-CN" altLang="en-US" smtClean="0"/>
              <a:t>如何搜索树上的节点？这是树应用的第一步</a:t>
            </a:r>
            <a:endParaRPr lang="zh-CN" altLang="zh-CN" dirty="0" smtClean="0"/>
          </a:p>
        </p:txBody>
      </p:sp>
    </p:spTree>
    <p:extLst>
      <p:ext uri="{BB962C8B-B14F-4D97-AF65-F5344CB8AC3E}">
        <p14:creationId xmlns:p14="http://schemas.microsoft.com/office/powerpoint/2010/main" val="936540399"/>
      </p:ext>
    </p:extLst>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1EE49F6-3749-4A0F-9BEC-ED47A743E2D9}" type="slidenum">
              <a:rPr lang="en-US" altLang="zh-CN" smtClean="0"/>
              <a:pPr/>
              <a:t>64</a:t>
            </a:fld>
            <a:endParaRPr lang="en-US" altLang="zh-CN"/>
          </a:p>
        </p:txBody>
      </p:sp>
      <p:sp>
        <p:nvSpPr>
          <p:cNvPr id="3" name="矩形 2"/>
          <p:cNvSpPr/>
          <p:nvPr/>
        </p:nvSpPr>
        <p:spPr>
          <a:xfrm>
            <a:off x="540060" y="2168860"/>
            <a:ext cx="7920880" cy="2769989"/>
          </a:xfrm>
          <a:prstGeom prst="rect">
            <a:avLst/>
          </a:prstGeom>
        </p:spPr>
        <p:txBody>
          <a:bodyPr wrap="square">
            <a:spAutoFit/>
          </a:bodyPr>
          <a:lstStyle/>
          <a:p>
            <a:pPr>
              <a:lnSpc>
                <a:spcPct val="105000"/>
              </a:lnSpc>
              <a:spcBef>
                <a:spcPct val="5000"/>
              </a:spcBef>
              <a:buFont typeface="Wingdings" pitchFamily="2" charset="2"/>
              <a:buNone/>
            </a:pPr>
            <a:r>
              <a:rPr lang="en-US" altLang="zh-CN" b="1" dirty="0" smtClean="0">
                <a:latin typeface="Times New Roman" pitchFamily="18" charset="0"/>
                <a:ea typeface="隶书" pitchFamily="49" charset="-122"/>
              </a:rPr>
              <a:t>template </a:t>
            </a:r>
            <a:r>
              <a:rPr lang="en-US" altLang="zh-CN" b="1" dirty="0">
                <a:latin typeface="Times New Roman" pitchFamily="18" charset="0"/>
                <a:ea typeface="隶书" pitchFamily="49" charset="-122"/>
              </a:rPr>
              <a:t>&lt;class </a:t>
            </a:r>
            <a:r>
              <a:rPr lang="en-US" altLang="zh-CN" dirty="0">
                <a:latin typeface="Times New Roman" pitchFamily="18" charset="0"/>
                <a:ea typeface="隶书" pitchFamily="49" charset="-122"/>
              </a:rPr>
              <a:t>T</a:t>
            </a:r>
            <a:r>
              <a:rPr lang="en-US" altLang="zh-CN" b="1" dirty="0">
                <a:latin typeface="Times New Roman" pitchFamily="18" charset="0"/>
                <a:ea typeface="隶书" pitchFamily="49" charset="-122"/>
              </a:rPr>
              <a:t>&gt;</a:t>
            </a:r>
          </a:p>
          <a:p>
            <a:pPr>
              <a:lnSpc>
                <a:spcPct val="105000"/>
              </a:lnSpc>
              <a:spcBef>
                <a:spcPct val="5000"/>
              </a:spcBef>
              <a:buFont typeface="Wingdings" pitchFamily="2" charset="2"/>
              <a:buNone/>
            </a:pPr>
            <a:r>
              <a:rPr lang="en-US" altLang="zh-CN" dirty="0" err="1">
                <a:latin typeface="Times New Roman" pitchFamily="18" charset="0"/>
                <a:ea typeface="隶书" pitchFamily="49" charset="-122"/>
              </a:rPr>
              <a:t>BinTreeNode</a:t>
            </a:r>
            <a:r>
              <a:rPr lang="en-US" altLang="zh-CN" b="1" dirty="0">
                <a:latin typeface="Times New Roman" pitchFamily="18" charset="0"/>
                <a:ea typeface="隶书" pitchFamily="49" charset="-122"/>
              </a:rPr>
              <a:t>&lt;</a:t>
            </a:r>
            <a:r>
              <a:rPr lang="en-US" altLang="zh-CN" dirty="0">
                <a:latin typeface="Times New Roman" pitchFamily="18" charset="0"/>
                <a:ea typeface="隶书" pitchFamily="49" charset="-122"/>
              </a:rPr>
              <a:t>T</a:t>
            </a:r>
            <a:r>
              <a:rPr lang="en-US" altLang="zh-CN" b="1" dirty="0">
                <a:latin typeface="Times New Roman" pitchFamily="18" charset="0"/>
                <a:ea typeface="隶书" pitchFamily="49" charset="-122"/>
              </a:rPr>
              <a:t>&gt; *</a:t>
            </a:r>
            <a:r>
              <a:rPr lang="en-US" altLang="zh-CN" dirty="0" err="1">
                <a:latin typeface="Times New Roman" pitchFamily="18" charset="0"/>
                <a:ea typeface="隶书" pitchFamily="49" charset="-122"/>
              </a:rPr>
              <a:t>BinaryTree</a:t>
            </a:r>
            <a:r>
              <a:rPr lang="en-US" altLang="zh-CN" b="1" dirty="0">
                <a:latin typeface="Times New Roman" pitchFamily="18" charset="0"/>
                <a:ea typeface="隶书" pitchFamily="49" charset="-122"/>
              </a:rPr>
              <a:t>&lt;</a:t>
            </a:r>
            <a:r>
              <a:rPr lang="en-US" altLang="zh-CN" dirty="0">
                <a:latin typeface="Times New Roman" pitchFamily="18" charset="0"/>
                <a:ea typeface="隶书" pitchFamily="49" charset="-122"/>
              </a:rPr>
              <a:t>T</a:t>
            </a:r>
            <a:r>
              <a:rPr lang="en-US" altLang="zh-CN" b="1" dirty="0">
                <a:latin typeface="Times New Roman" pitchFamily="18" charset="0"/>
                <a:ea typeface="隶书" pitchFamily="49" charset="-122"/>
              </a:rPr>
              <a:t>&gt;::</a:t>
            </a:r>
          </a:p>
          <a:p>
            <a:pPr>
              <a:lnSpc>
                <a:spcPct val="105000"/>
              </a:lnSpc>
              <a:spcBef>
                <a:spcPct val="5000"/>
              </a:spcBef>
              <a:buFont typeface="Wingdings" pitchFamily="2" charset="2"/>
              <a:buNone/>
            </a:pPr>
            <a:r>
              <a:rPr lang="en-US" altLang="zh-CN" dirty="0">
                <a:latin typeface="Times New Roman" pitchFamily="18" charset="0"/>
                <a:ea typeface="隶书" pitchFamily="49" charset="-122"/>
              </a:rPr>
              <a:t>Parent (</a:t>
            </a:r>
            <a:r>
              <a:rPr lang="en-US" altLang="zh-CN" dirty="0" err="1">
                <a:latin typeface="Times New Roman" pitchFamily="18" charset="0"/>
                <a:ea typeface="隶书" pitchFamily="49" charset="-122"/>
              </a:rPr>
              <a:t>BinTreeNode</a:t>
            </a:r>
            <a:r>
              <a:rPr lang="en-US" altLang="zh-CN" b="1" dirty="0">
                <a:latin typeface="Times New Roman" pitchFamily="18" charset="0"/>
                <a:ea typeface="隶书" pitchFamily="49" charset="-122"/>
              </a:rPr>
              <a:t> &lt;</a:t>
            </a:r>
            <a:r>
              <a:rPr lang="en-US" altLang="zh-CN" dirty="0">
                <a:latin typeface="Times New Roman" pitchFamily="18" charset="0"/>
                <a:ea typeface="隶书" pitchFamily="49" charset="-122"/>
              </a:rPr>
              <a:t>T</a:t>
            </a:r>
            <a:r>
              <a:rPr lang="en-US" altLang="zh-CN" b="1" dirty="0">
                <a:latin typeface="Times New Roman" pitchFamily="18" charset="0"/>
                <a:ea typeface="隶书" pitchFamily="49" charset="-122"/>
              </a:rPr>
              <a:t>&gt; *</a:t>
            </a:r>
            <a:r>
              <a:rPr lang="en-US" altLang="zh-CN" dirty="0" err="1">
                <a:latin typeface="Times New Roman" pitchFamily="18" charset="0"/>
                <a:ea typeface="隶书" pitchFamily="49" charset="-122"/>
              </a:rPr>
              <a:t>subTree</a:t>
            </a:r>
            <a:r>
              <a:rPr lang="en-US" altLang="zh-CN" b="1" dirty="0">
                <a:latin typeface="Times New Roman" pitchFamily="18" charset="0"/>
                <a:ea typeface="隶书" pitchFamily="49" charset="-122"/>
              </a:rPr>
              <a:t>, </a:t>
            </a:r>
          </a:p>
          <a:p>
            <a:pPr>
              <a:lnSpc>
                <a:spcPct val="105000"/>
              </a:lnSpc>
              <a:spcBef>
                <a:spcPct val="5000"/>
              </a:spcBef>
              <a:buFont typeface="Wingdings" pitchFamily="2" charset="2"/>
              <a:buNone/>
            </a:pPr>
            <a:r>
              <a:rPr lang="en-US" altLang="zh-CN" b="1" dirty="0">
                <a:latin typeface="Times New Roman" pitchFamily="18" charset="0"/>
                <a:ea typeface="隶书" pitchFamily="49" charset="-122"/>
              </a:rPr>
              <a:t>           </a:t>
            </a:r>
            <a:r>
              <a:rPr lang="en-US" altLang="zh-CN" dirty="0" err="1">
                <a:latin typeface="Times New Roman" pitchFamily="18" charset="0"/>
                <a:ea typeface="隶书" pitchFamily="49" charset="-122"/>
              </a:rPr>
              <a:t>BinTreeNode</a:t>
            </a:r>
            <a:r>
              <a:rPr lang="en-US" altLang="zh-CN" dirty="0">
                <a:latin typeface="Times New Roman" pitchFamily="18" charset="0"/>
                <a:ea typeface="隶书" pitchFamily="49" charset="-122"/>
              </a:rPr>
              <a:t> </a:t>
            </a:r>
            <a:r>
              <a:rPr lang="en-US" altLang="zh-CN" b="1" dirty="0">
                <a:latin typeface="Times New Roman" pitchFamily="18" charset="0"/>
                <a:ea typeface="隶书" pitchFamily="49" charset="-122"/>
              </a:rPr>
              <a:t>&lt;</a:t>
            </a:r>
            <a:r>
              <a:rPr lang="en-US" altLang="zh-CN" dirty="0">
                <a:latin typeface="Times New Roman" pitchFamily="18" charset="0"/>
                <a:ea typeface="隶书" pitchFamily="49" charset="-122"/>
              </a:rPr>
              <a:t>T</a:t>
            </a:r>
            <a:r>
              <a:rPr lang="en-US" altLang="zh-CN" b="1" dirty="0">
                <a:latin typeface="Times New Roman" pitchFamily="18" charset="0"/>
                <a:ea typeface="隶书" pitchFamily="49" charset="-122"/>
              </a:rPr>
              <a:t>&gt; *</a:t>
            </a:r>
            <a:r>
              <a:rPr lang="en-US" altLang="zh-CN" dirty="0">
                <a:latin typeface="Times New Roman" pitchFamily="18" charset="0"/>
                <a:ea typeface="隶书" pitchFamily="49" charset="-122"/>
              </a:rPr>
              <a:t>t)</a:t>
            </a:r>
            <a:r>
              <a:rPr lang="en-US" altLang="zh-CN" b="1" dirty="0">
                <a:latin typeface="Times New Roman" pitchFamily="18" charset="0"/>
                <a:ea typeface="隶书" pitchFamily="49" charset="-122"/>
              </a:rPr>
              <a:t> {</a:t>
            </a:r>
          </a:p>
        </p:txBody>
      </p:sp>
      <p:sp>
        <p:nvSpPr>
          <p:cNvPr id="4" name="Rectangle 3"/>
          <p:cNvSpPr txBox="1">
            <a:spLocks noChangeArrowheads="1"/>
          </p:cNvSpPr>
          <p:nvPr/>
        </p:nvSpPr>
        <p:spPr>
          <a:xfrm>
            <a:off x="231340" y="228142"/>
            <a:ext cx="8229600" cy="1008062"/>
          </a:xfrm>
          <a:prstGeom prst="rect">
            <a:avLst/>
          </a:prstGeom>
        </p:spPr>
        <p:txBody>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kumimoji="1" lang="zh-CN" altLang="en-US" b="1" dirty="0" smtClean="0">
                <a:solidFill>
                  <a:schemeClr val="tx2"/>
                </a:solidFill>
                <a:ea typeface="华文新魏" pitchFamily="2" charset="-122"/>
              </a:rPr>
              <a:t>部分成员函数的实现</a:t>
            </a:r>
            <a:endParaRPr kumimoji="1" lang="en-US" altLang="zh-CN" b="1" dirty="0" smtClean="0">
              <a:solidFill>
                <a:schemeClr val="tx2"/>
              </a:solidFill>
              <a:ea typeface="华文新魏" pitchFamily="2" charset="-122"/>
            </a:endParaRPr>
          </a:p>
          <a:p>
            <a:pPr fontAlgn="auto">
              <a:spcAft>
                <a:spcPts val="0"/>
              </a:spcAft>
            </a:pPr>
            <a:endParaRPr kumimoji="1" lang="en-US" altLang="zh-CN" b="1" dirty="0">
              <a:solidFill>
                <a:schemeClr val="tx2"/>
              </a:solidFill>
              <a:ea typeface="华文新魏" pitchFamily="2" charset="-122"/>
            </a:endParaRPr>
          </a:p>
          <a:p>
            <a:pPr fontAlgn="auto">
              <a:spcAft>
                <a:spcPts val="0"/>
              </a:spcAft>
            </a:pPr>
            <a:r>
              <a:rPr kumimoji="1" lang="zh-CN" altLang="en-US" b="1" dirty="0" smtClean="0">
                <a:solidFill>
                  <a:schemeClr val="tx2"/>
                </a:solidFill>
                <a:ea typeface="华文新魏" pitchFamily="2" charset="-122"/>
              </a:rPr>
              <a:t>例子</a:t>
            </a:r>
            <a:r>
              <a:rPr kumimoji="1" lang="en-US" altLang="zh-CN" b="1" dirty="0" smtClean="0">
                <a:solidFill>
                  <a:schemeClr val="tx2"/>
                </a:solidFill>
                <a:ea typeface="华文新魏" pitchFamily="2" charset="-122"/>
              </a:rPr>
              <a:t>2</a:t>
            </a:r>
            <a:r>
              <a:rPr kumimoji="1" lang="zh-CN" altLang="en-US" b="1" dirty="0" smtClean="0">
                <a:solidFill>
                  <a:schemeClr val="tx2"/>
                </a:solidFill>
                <a:ea typeface="华文新魏" pitchFamily="2" charset="-122"/>
              </a:rPr>
              <a:t>：双亲的寻找</a:t>
            </a:r>
            <a:endParaRPr kumimoji="1" lang="zh-CN" altLang="en-US" b="1" dirty="0">
              <a:solidFill>
                <a:schemeClr val="tx2"/>
              </a:solidFill>
              <a:ea typeface="华文新魏" pitchFamily="2" charset="-122"/>
            </a:endParaRPr>
          </a:p>
        </p:txBody>
      </p:sp>
    </p:spTree>
    <p:extLst>
      <p:ext uri="{BB962C8B-B14F-4D97-AF65-F5344CB8AC3E}">
        <p14:creationId xmlns:p14="http://schemas.microsoft.com/office/powerpoint/2010/main" val="3619088222"/>
      </p:ext>
    </p:extLst>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idx="1"/>
          </p:nvPr>
        </p:nvSpPr>
        <p:spPr>
          <a:xfrm>
            <a:off x="519113" y="695325"/>
            <a:ext cx="8229600" cy="5757863"/>
          </a:xfrm>
        </p:spPr>
        <p:txBody>
          <a:bodyPr/>
          <a:lstStyle/>
          <a:p>
            <a:pPr>
              <a:spcBef>
                <a:spcPct val="5000"/>
              </a:spcBef>
              <a:buFont typeface="Wingdings" pitchFamily="2" charset="2"/>
              <a:buNone/>
            </a:pP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私有函数</a:t>
            </a:r>
            <a:r>
              <a:rPr lang="en-US" altLang="zh-CN" sz="2800" dirty="0">
                <a:solidFill>
                  <a:schemeClr val="tx2"/>
                </a:solidFill>
                <a:latin typeface="Times New Roman" pitchFamily="18" charset="0"/>
                <a:ea typeface="隶书" pitchFamily="49" charset="-122"/>
              </a:rPr>
              <a:t>: </a:t>
            </a:r>
            <a:r>
              <a:rPr lang="zh-CN" altLang="en-US" sz="2800" dirty="0">
                <a:solidFill>
                  <a:schemeClr val="tx2"/>
                </a:solidFill>
                <a:latin typeface="Times New Roman" pitchFamily="18" charset="0"/>
                <a:ea typeface="隶书" pitchFamily="49" charset="-122"/>
              </a:rPr>
              <a:t>从结点</a:t>
            </a:r>
            <a:r>
              <a:rPr lang="zh-CN" altLang="en-US" sz="2800" b="1" dirty="0">
                <a:solidFill>
                  <a:schemeClr val="tx2"/>
                </a:solidFill>
                <a:latin typeface="Times New Roman" pitchFamily="18" charset="0"/>
                <a:ea typeface="隶书" pitchFamily="49" charset="-122"/>
              </a:rPr>
              <a:t> </a:t>
            </a:r>
            <a:r>
              <a:rPr lang="en-US" altLang="zh-CN" sz="2800" b="1" dirty="0" err="1">
                <a:solidFill>
                  <a:schemeClr val="tx2"/>
                </a:solidFill>
                <a:latin typeface="Times New Roman" pitchFamily="18" charset="0"/>
                <a:ea typeface="隶书" pitchFamily="49" charset="-122"/>
              </a:rPr>
              <a:t>subTree</a:t>
            </a:r>
            <a:r>
              <a:rPr lang="en-US" altLang="zh-CN" sz="2800" b="1" dirty="0">
                <a:solidFill>
                  <a:schemeClr val="tx2"/>
                </a:solidFill>
                <a:latin typeface="Times New Roman" pitchFamily="18" charset="0"/>
                <a:ea typeface="隶书" pitchFamily="49" charset="-122"/>
              </a:rPr>
              <a:t> </a:t>
            </a:r>
            <a:r>
              <a:rPr lang="zh-CN" altLang="en-US" sz="2800" dirty="0">
                <a:solidFill>
                  <a:schemeClr val="tx2"/>
                </a:solidFill>
                <a:latin typeface="Times New Roman" pitchFamily="18" charset="0"/>
                <a:ea typeface="隶书" pitchFamily="49" charset="-122"/>
              </a:rPr>
              <a:t>开始</a:t>
            </a:r>
            <a:r>
              <a:rPr lang="en-US" altLang="zh-CN" sz="2800" dirty="0">
                <a:solidFill>
                  <a:schemeClr val="tx2"/>
                </a:solidFill>
                <a:latin typeface="Times New Roman" pitchFamily="18" charset="0"/>
                <a:ea typeface="隶书" pitchFamily="49" charset="-122"/>
              </a:rPr>
              <a:t>, </a:t>
            </a:r>
            <a:r>
              <a:rPr lang="zh-CN" altLang="en-US" sz="2800" dirty="0">
                <a:solidFill>
                  <a:schemeClr val="tx2"/>
                </a:solidFill>
                <a:latin typeface="Times New Roman" pitchFamily="18" charset="0"/>
                <a:ea typeface="隶书" pitchFamily="49" charset="-122"/>
              </a:rPr>
              <a:t>搜索结点</a:t>
            </a:r>
            <a:r>
              <a:rPr lang="zh-CN" altLang="en-US" sz="2800" b="1" dirty="0">
                <a:solidFill>
                  <a:schemeClr val="tx2"/>
                </a:solidFill>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t</a:t>
            </a:r>
            <a:r>
              <a:rPr lang="en-US" altLang="zh-CN" sz="2800" dirty="0">
                <a:solidFill>
                  <a:schemeClr val="tx2"/>
                </a:solidFill>
                <a:latin typeface="Times New Roman" pitchFamily="18" charset="0"/>
                <a:ea typeface="隶书" pitchFamily="49" charset="-122"/>
              </a:rPr>
              <a:t> </a:t>
            </a:r>
            <a:r>
              <a:rPr lang="zh-CN" altLang="en-US" sz="2800" dirty="0">
                <a:solidFill>
                  <a:schemeClr val="tx2"/>
                </a:solidFill>
                <a:latin typeface="Times New Roman" pitchFamily="18" charset="0"/>
                <a:ea typeface="隶书" pitchFamily="49" charset="-122"/>
              </a:rPr>
              <a:t>的双</a:t>
            </a:r>
          </a:p>
          <a:p>
            <a:pPr>
              <a:spcBef>
                <a:spcPct val="5000"/>
              </a:spcBef>
              <a:buFont typeface="Wingdings" pitchFamily="2" charset="2"/>
              <a:buNone/>
            </a:pP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亲</a:t>
            </a:r>
            <a:r>
              <a:rPr lang="en-US" altLang="zh-CN" sz="2800" dirty="0">
                <a:solidFill>
                  <a:schemeClr val="tx2"/>
                </a:solidFill>
                <a:latin typeface="Times New Roman" pitchFamily="18" charset="0"/>
                <a:ea typeface="隶书" pitchFamily="49" charset="-122"/>
              </a:rPr>
              <a:t>, </a:t>
            </a:r>
            <a:r>
              <a:rPr lang="zh-CN" altLang="en-US" sz="2800" dirty="0">
                <a:solidFill>
                  <a:schemeClr val="tx2"/>
                </a:solidFill>
                <a:latin typeface="Times New Roman" pitchFamily="18" charset="0"/>
                <a:ea typeface="隶书" pitchFamily="49" charset="-122"/>
              </a:rPr>
              <a:t>若找到则返回双亲结点地址</a:t>
            </a:r>
            <a:r>
              <a:rPr lang="en-US" altLang="zh-CN" sz="2800" dirty="0">
                <a:solidFill>
                  <a:schemeClr val="tx2"/>
                </a:solidFill>
                <a:latin typeface="Times New Roman" pitchFamily="18" charset="0"/>
                <a:ea typeface="隶书" pitchFamily="49" charset="-122"/>
              </a:rPr>
              <a:t>, </a:t>
            </a:r>
            <a:r>
              <a:rPr lang="zh-CN" altLang="en-US" sz="2800" dirty="0">
                <a:solidFill>
                  <a:schemeClr val="tx2"/>
                </a:solidFill>
                <a:latin typeface="Times New Roman" pitchFamily="18" charset="0"/>
                <a:ea typeface="隶书" pitchFamily="49" charset="-122"/>
              </a:rPr>
              <a:t>否则返回</a:t>
            </a:r>
            <a:r>
              <a:rPr lang="en-US" altLang="zh-CN" sz="2800" b="1" dirty="0">
                <a:solidFill>
                  <a:schemeClr val="tx2"/>
                </a:solidFill>
                <a:latin typeface="Times New Roman" pitchFamily="18" charset="0"/>
                <a:ea typeface="隶书" pitchFamily="49" charset="-122"/>
              </a:rPr>
              <a:t>NULL</a:t>
            </a:r>
            <a:endParaRPr lang="en-US" altLang="zh-CN" sz="2800" b="1" dirty="0">
              <a:latin typeface="Times New Roman" pitchFamily="18" charset="0"/>
              <a:ea typeface="隶书" pitchFamily="49" charset="-122"/>
            </a:endParaRPr>
          </a:p>
          <a:p>
            <a:pPr>
              <a:spcBef>
                <a:spcPct val="5000"/>
              </a:spcBef>
              <a:buFont typeface="Wingdings" pitchFamily="2" charset="2"/>
              <a:buNone/>
            </a:pPr>
            <a:r>
              <a:rPr lang="en-US" altLang="zh-CN" sz="2800" b="1" dirty="0">
                <a:latin typeface="Times New Roman" pitchFamily="18" charset="0"/>
                <a:ea typeface="隶书" pitchFamily="49" charset="-122"/>
              </a:rPr>
              <a:t>     if </a:t>
            </a:r>
            <a:r>
              <a:rPr lang="en-US" altLang="zh-CN" sz="2800" dirty="0">
                <a:latin typeface="Times New Roman" pitchFamily="18" charset="0"/>
                <a:ea typeface="隶书" pitchFamily="49" charset="-122"/>
              </a:rPr>
              <a:t>(</a:t>
            </a:r>
            <a:r>
              <a:rPr lang="en-US" altLang="zh-CN" sz="2800" dirty="0" err="1">
                <a:latin typeface="Times New Roman" pitchFamily="18" charset="0"/>
                <a:ea typeface="隶书" pitchFamily="49" charset="-122"/>
              </a:rPr>
              <a:t>subTree</a:t>
            </a:r>
            <a:r>
              <a:rPr lang="en-US" altLang="zh-CN" sz="2800" dirty="0">
                <a:latin typeface="Times New Roman" pitchFamily="18" charset="0"/>
                <a:ea typeface="隶书" pitchFamily="49" charset="-122"/>
              </a:rPr>
              <a:t> == NULL)</a:t>
            </a:r>
            <a:r>
              <a:rPr lang="en-US" altLang="zh-CN" sz="2800" b="1" dirty="0">
                <a:latin typeface="Times New Roman" pitchFamily="18" charset="0"/>
                <a:ea typeface="隶书" pitchFamily="49" charset="-122"/>
              </a:rPr>
              <a:t> return </a:t>
            </a:r>
            <a:r>
              <a:rPr lang="en-US" altLang="zh-CN" sz="2800" dirty="0">
                <a:latin typeface="Times New Roman" pitchFamily="18" charset="0"/>
                <a:ea typeface="隶书" pitchFamily="49" charset="-122"/>
              </a:rPr>
              <a:t>NULL</a:t>
            </a:r>
            <a:r>
              <a:rPr lang="en-US" altLang="zh-CN" sz="2800" b="1" dirty="0">
                <a:latin typeface="Times New Roman" pitchFamily="18" charset="0"/>
                <a:ea typeface="隶书" pitchFamily="49" charset="-122"/>
              </a:rPr>
              <a:t>;</a:t>
            </a:r>
          </a:p>
          <a:p>
            <a:pPr>
              <a:spcBef>
                <a:spcPct val="5000"/>
              </a:spcBef>
              <a:buFont typeface="Wingdings" pitchFamily="2" charset="2"/>
              <a:buNone/>
            </a:pPr>
            <a:r>
              <a:rPr lang="en-US" altLang="zh-CN" sz="2800" b="1" dirty="0">
                <a:latin typeface="Times New Roman" pitchFamily="18" charset="0"/>
                <a:ea typeface="隶书" pitchFamily="49" charset="-122"/>
              </a:rPr>
              <a:t>     if </a:t>
            </a:r>
            <a:r>
              <a:rPr lang="en-US" altLang="zh-CN" sz="2800" dirty="0">
                <a:latin typeface="Times New Roman" pitchFamily="18" charset="0"/>
                <a:ea typeface="隶书" pitchFamily="49" charset="-122"/>
              </a:rPr>
              <a:t>(</a:t>
            </a:r>
            <a:r>
              <a:rPr lang="en-US" altLang="zh-CN" sz="2800" dirty="0" err="1">
                <a:latin typeface="Times New Roman" pitchFamily="18" charset="0"/>
                <a:ea typeface="隶书" pitchFamily="49" charset="-122"/>
              </a:rPr>
              <a:t>subTree</a:t>
            </a:r>
            <a:r>
              <a:rPr lang="en-US" altLang="zh-CN" sz="2800" dirty="0">
                <a:latin typeface="楷体_GB2312" pitchFamily="49" charset="-122"/>
                <a:ea typeface="楷体_GB2312" pitchFamily="49" charset="-122"/>
              </a:rPr>
              <a:t>-&gt;</a:t>
            </a:r>
            <a:r>
              <a:rPr lang="en-US" altLang="zh-CN" sz="2800" dirty="0" err="1">
                <a:latin typeface="Times New Roman" pitchFamily="18" charset="0"/>
                <a:ea typeface="隶书" pitchFamily="49" charset="-122"/>
              </a:rPr>
              <a:t>leftChild</a:t>
            </a:r>
            <a:r>
              <a:rPr lang="en-US" altLang="zh-CN" sz="2800" dirty="0">
                <a:latin typeface="Times New Roman" pitchFamily="18" charset="0"/>
                <a:ea typeface="隶书" pitchFamily="49" charset="-122"/>
              </a:rPr>
              <a:t> == t</a:t>
            </a:r>
            <a:r>
              <a:rPr lang="en-US" altLang="zh-CN" sz="2800" b="1" dirty="0">
                <a:latin typeface="Times New Roman" pitchFamily="18" charset="0"/>
                <a:ea typeface="隶书" pitchFamily="49" charset="-122"/>
              </a:rPr>
              <a:t> || </a:t>
            </a:r>
          </a:p>
          <a:p>
            <a:pPr>
              <a:spcBef>
                <a:spcPct val="5000"/>
              </a:spcBef>
              <a:buFont typeface="Wingdings" pitchFamily="2" charset="2"/>
              <a:buNone/>
            </a:pPr>
            <a:r>
              <a:rPr lang="en-US" altLang="zh-CN" sz="2800" b="1" dirty="0">
                <a:latin typeface="Times New Roman" pitchFamily="18" charset="0"/>
                <a:ea typeface="隶书" pitchFamily="49" charset="-122"/>
              </a:rPr>
              <a:t>                </a:t>
            </a:r>
            <a:r>
              <a:rPr lang="en-US" altLang="zh-CN" sz="2800" dirty="0" err="1">
                <a:latin typeface="Times New Roman" pitchFamily="18" charset="0"/>
                <a:ea typeface="隶书" pitchFamily="49" charset="-122"/>
              </a:rPr>
              <a:t>subTree</a:t>
            </a:r>
            <a:r>
              <a:rPr lang="en-US" altLang="zh-CN" sz="2800" dirty="0">
                <a:latin typeface="楷体_GB2312" pitchFamily="49" charset="-122"/>
                <a:ea typeface="楷体_GB2312" pitchFamily="49" charset="-122"/>
              </a:rPr>
              <a:t>-&gt;</a:t>
            </a:r>
            <a:r>
              <a:rPr lang="en-US" altLang="zh-CN" sz="2800" dirty="0" err="1">
                <a:latin typeface="Times New Roman" pitchFamily="18" charset="0"/>
                <a:ea typeface="隶书" pitchFamily="49" charset="-122"/>
              </a:rPr>
              <a:t>rightChild</a:t>
            </a:r>
            <a:r>
              <a:rPr lang="en-US" altLang="zh-CN" sz="2800" dirty="0">
                <a:latin typeface="Times New Roman" pitchFamily="18" charset="0"/>
                <a:ea typeface="隶书" pitchFamily="49" charset="-122"/>
              </a:rPr>
              <a:t> == t )</a:t>
            </a:r>
            <a:r>
              <a:rPr lang="en-US" altLang="zh-CN" sz="2800" b="1" dirty="0">
                <a:latin typeface="Times New Roman" pitchFamily="18" charset="0"/>
                <a:ea typeface="隶书" pitchFamily="49" charset="-122"/>
              </a:rPr>
              <a:t> </a:t>
            </a:r>
          </a:p>
          <a:p>
            <a:pPr>
              <a:spcBef>
                <a:spcPct val="5000"/>
              </a:spcBef>
              <a:buFont typeface="Wingdings" pitchFamily="2" charset="2"/>
              <a:buNone/>
            </a:pPr>
            <a:r>
              <a:rPr lang="en-US" altLang="zh-CN" sz="2800" b="1" dirty="0">
                <a:latin typeface="Times New Roman" pitchFamily="18" charset="0"/>
                <a:ea typeface="隶书" pitchFamily="49" charset="-122"/>
              </a:rPr>
              <a:t>          return </a:t>
            </a:r>
            <a:r>
              <a:rPr lang="en-US" altLang="zh-CN" sz="2800" dirty="0" err="1">
                <a:latin typeface="Times New Roman" pitchFamily="18" charset="0"/>
                <a:ea typeface="隶书" pitchFamily="49" charset="-122"/>
              </a:rPr>
              <a:t>subTree</a:t>
            </a:r>
            <a:r>
              <a:rPr lang="en-US" altLang="zh-CN" sz="2800" b="1"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找到</a:t>
            </a:r>
            <a:r>
              <a:rPr lang="en-US" altLang="zh-CN" sz="2800" dirty="0">
                <a:solidFill>
                  <a:schemeClr val="tx2"/>
                </a:solidFill>
                <a:latin typeface="Times New Roman" pitchFamily="18" charset="0"/>
                <a:ea typeface="隶书" pitchFamily="49" charset="-122"/>
              </a:rPr>
              <a:t>, </a:t>
            </a:r>
            <a:r>
              <a:rPr lang="zh-CN" altLang="en-US" sz="2800" dirty="0">
                <a:solidFill>
                  <a:schemeClr val="tx2"/>
                </a:solidFill>
                <a:latin typeface="Times New Roman" pitchFamily="18" charset="0"/>
                <a:ea typeface="隶书" pitchFamily="49" charset="-122"/>
              </a:rPr>
              <a:t>返回父结点地址</a:t>
            </a:r>
            <a:endParaRPr lang="zh-CN" altLang="en-US" sz="2800" b="1" dirty="0">
              <a:solidFill>
                <a:schemeClr val="tx2"/>
              </a:solidFill>
              <a:latin typeface="Times New Roman" pitchFamily="18" charset="0"/>
              <a:ea typeface="隶书" pitchFamily="49" charset="-122"/>
            </a:endParaRPr>
          </a:p>
          <a:p>
            <a:pPr>
              <a:spcBef>
                <a:spcPct val="5000"/>
              </a:spcBef>
              <a:buFont typeface="Wingdings" pitchFamily="2" charset="2"/>
              <a:buNone/>
            </a:pPr>
            <a:r>
              <a:rPr lang="zh-CN" altLang="en-US" sz="2800" b="1" dirty="0">
                <a:latin typeface="Times New Roman" pitchFamily="18" charset="0"/>
                <a:ea typeface="隶书" pitchFamily="49" charset="-122"/>
              </a:rPr>
              <a:t>     </a:t>
            </a:r>
            <a:r>
              <a:rPr lang="en-US" altLang="zh-CN" sz="2800" dirty="0" err="1">
                <a:latin typeface="Times New Roman" pitchFamily="18" charset="0"/>
                <a:ea typeface="隶书" pitchFamily="49" charset="-122"/>
              </a:rPr>
              <a:t>BinTreeNode</a:t>
            </a:r>
            <a:r>
              <a:rPr lang="en-US" altLang="zh-CN" sz="2800" b="1" dirty="0">
                <a:latin typeface="Times New Roman" pitchFamily="18" charset="0"/>
                <a:ea typeface="隶书" pitchFamily="49" charset="-122"/>
              </a:rPr>
              <a:t> &lt;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 *</a:t>
            </a:r>
            <a:r>
              <a:rPr lang="en-US" altLang="zh-CN" sz="2800" dirty="0">
                <a:latin typeface="Times New Roman" pitchFamily="18" charset="0"/>
                <a:ea typeface="隶书" pitchFamily="49" charset="-122"/>
              </a:rPr>
              <a:t>p</a:t>
            </a:r>
            <a:r>
              <a:rPr lang="en-US" altLang="zh-CN" sz="2800" b="1" dirty="0">
                <a:latin typeface="Times New Roman" pitchFamily="18" charset="0"/>
                <a:ea typeface="隶书" pitchFamily="49" charset="-122"/>
              </a:rPr>
              <a:t>;</a:t>
            </a:r>
          </a:p>
          <a:p>
            <a:pPr>
              <a:spcBef>
                <a:spcPct val="5000"/>
              </a:spcBef>
              <a:buFont typeface="Wingdings" pitchFamily="2" charset="2"/>
              <a:buNone/>
            </a:pPr>
            <a:r>
              <a:rPr lang="en-US" altLang="zh-CN" sz="2800" b="1" dirty="0">
                <a:latin typeface="Times New Roman" pitchFamily="18" charset="0"/>
                <a:ea typeface="隶书" pitchFamily="49" charset="-122"/>
              </a:rPr>
              <a:t>     if </a:t>
            </a:r>
            <a:r>
              <a:rPr lang="en-US" altLang="zh-CN" sz="2800" dirty="0">
                <a:latin typeface="Times New Roman" pitchFamily="18" charset="0"/>
                <a:ea typeface="隶书" pitchFamily="49" charset="-122"/>
              </a:rPr>
              <a:t>((p = Parent (</a:t>
            </a:r>
            <a:r>
              <a:rPr lang="en-US" altLang="zh-CN" sz="2800" dirty="0" err="1">
                <a:latin typeface="Times New Roman" pitchFamily="18" charset="0"/>
                <a:ea typeface="隶书" pitchFamily="49" charset="-122"/>
              </a:rPr>
              <a:t>subTree</a:t>
            </a:r>
            <a:r>
              <a:rPr lang="en-US" altLang="zh-CN" sz="2800" dirty="0">
                <a:latin typeface="楷体_GB2312" pitchFamily="49" charset="-122"/>
                <a:ea typeface="楷体_GB2312" pitchFamily="49" charset="-122"/>
              </a:rPr>
              <a:t>-&gt;</a:t>
            </a:r>
            <a:r>
              <a:rPr lang="en-US" altLang="zh-CN" sz="2800" dirty="0" err="1">
                <a:latin typeface="Times New Roman" pitchFamily="18" charset="0"/>
                <a:ea typeface="隶书" pitchFamily="49" charset="-122"/>
              </a:rPr>
              <a:t>leftChild</a:t>
            </a:r>
            <a:r>
              <a:rPr lang="en-US" altLang="zh-CN" sz="2800" b="1" dirty="0">
                <a:latin typeface="Times New Roman" pitchFamily="18" charset="0"/>
                <a:ea typeface="隶书" pitchFamily="49" charset="-122"/>
              </a:rPr>
              <a:t>, </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 != </a:t>
            </a:r>
            <a:r>
              <a:rPr lang="en-US" altLang="zh-CN" sz="2800" dirty="0">
                <a:latin typeface="Times New Roman" pitchFamily="18" charset="0"/>
                <a:ea typeface="隶书" pitchFamily="49" charset="-122"/>
              </a:rPr>
              <a:t>NULL</a:t>
            </a:r>
            <a:r>
              <a:rPr lang="en-US" altLang="zh-CN" sz="2800" b="1" dirty="0">
                <a:latin typeface="Times New Roman" pitchFamily="18" charset="0"/>
                <a:ea typeface="隶书" pitchFamily="49" charset="-122"/>
              </a:rPr>
              <a:t>)  </a:t>
            </a:r>
          </a:p>
          <a:p>
            <a:pPr>
              <a:spcBef>
                <a:spcPct val="5000"/>
              </a:spcBef>
              <a:buFont typeface="Wingdings" pitchFamily="2" charset="2"/>
              <a:buNone/>
            </a:pPr>
            <a:r>
              <a:rPr lang="en-US" altLang="zh-CN" sz="2800" b="1" dirty="0">
                <a:latin typeface="Times New Roman" pitchFamily="18" charset="0"/>
                <a:ea typeface="隶书" pitchFamily="49" charset="-122"/>
              </a:rPr>
              <a:t>          return </a:t>
            </a:r>
            <a:r>
              <a:rPr lang="en-US" altLang="zh-CN" sz="2800" dirty="0">
                <a:latin typeface="Times New Roman" pitchFamily="18" charset="0"/>
                <a:ea typeface="隶书" pitchFamily="49" charset="-122"/>
              </a:rPr>
              <a:t>p</a:t>
            </a:r>
            <a:r>
              <a:rPr lang="en-US" altLang="zh-CN" sz="2800" b="1"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递归在左子树中搜索</a:t>
            </a:r>
          </a:p>
          <a:p>
            <a:pPr>
              <a:spcBef>
                <a:spcPct val="5000"/>
              </a:spcBef>
              <a:buFont typeface="Wingdings" pitchFamily="2" charset="2"/>
              <a:buNone/>
            </a:pPr>
            <a:r>
              <a:rPr lang="zh-CN" altLang="en-US" sz="2800" b="1" dirty="0">
                <a:latin typeface="Times New Roman" pitchFamily="18" charset="0"/>
                <a:ea typeface="隶书" pitchFamily="49" charset="-122"/>
              </a:rPr>
              <a:t>     </a:t>
            </a:r>
            <a:r>
              <a:rPr lang="en-US" altLang="zh-CN" sz="2800" b="1" dirty="0">
                <a:latin typeface="Times New Roman" pitchFamily="18" charset="0"/>
                <a:ea typeface="隶书" pitchFamily="49" charset="-122"/>
              </a:rPr>
              <a:t>else return </a:t>
            </a:r>
            <a:r>
              <a:rPr lang="en-US" altLang="zh-CN" sz="2800" dirty="0">
                <a:latin typeface="Times New Roman" pitchFamily="18" charset="0"/>
                <a:ea typeface="隶书" pitchFamily="49" charset="-122"/>
              </a:rPr>
              <a:t>Parent (</a:t>
            </a:r>
            <a:r>
              <a:rPr lang="en-US" altLang="zh-CN" sz="2800" dirty="0" err="1">
                <a:latin typeface="Times New Roman" pitchFamily="18" charset="0"/>
                <a:ea typeface="隶书" pitchFamily="49" charset="-122"/>
              </a:rPr>
              <a:t>subTree</a:t>
            </a:r>
            <a:r>
              <a:rPr lang="en-US" altLang="zh-CN" sz="2800" dirty="0">
                <a:latin typeface="楷体_GB2312" pitchFamily="49" charset="-122"/>
                <a:ea typeface="楷体_GB2312" pitchFamily="49" charset="-122"/>
              </a:rPr>
              <a:t>-&gt;</a:t>
            </a:r>
            <a:r>
              <a:rPr lang="en-US" altLang="zh-CN" sz="2800" dirty="0" err="1">
                <a:latin typeface="Times New Roman" pitchFamily="18" charset="0"/>
                <a:ea typeface="隶书" pitchFamily="49" charset="-122"/>
              </a:rPr>
              <a:t>rightChild</a:t>
            </a:r>
            <a:r>
              <a:rPr lang="en-US" altLang="zh-CN" sz="2800" b="1" dirty="0">
                <a:latin typeface="Times New Roman" pitchFamily="18" charset="0"/>
                <a:ea typeface="隶书" pitchFamily="49" charset="-122"/>
              </a:rPr>
              <a:t>,</a:t>
            </a:r>
            <a:r>
              <a:rPr lang="en-US" altLang="zh-CN" sz="2800" dirty="0">
                <a:latin typeface="Times New Roman" pitchFamily="18" charset="0"/>
                <a:ea typeface="隶书" pitchFamily="49" charset="-122"/>
              </a:rPr>
              <a:t> t)</a:t>
            </a:r>
            <a:r>
              <a:rPr lang="en-US" altLang="zh-CN" sz="2800" b="1" dirty="0">
                <a:latin typeface="Times New Roman" pitchFamily="18" charset="0"/>
                <a:ea typeface="隶书" pitchFamily="49" charset="-122"/>
              </a:rPr>
              <a:t>;</a:t>
            </a:r>
          </a:p>
          <a:p>
            <a:pPr>
              <a:spcBef>
                <a:spcPct val="5000"/>
              </a:spcBef>
              <a:buFont typeface="Wingdings" pitchFamily="2" charset="2"/>
              <a:buNone/>
            </a:pPr>
            <a:r>
              <a:rPr lang="en-US" altLang="zh-CN" sz="2800" b="1"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递归在左子树中搜索</a:t>
            </a:r>
          </a:p>
          <a:p>
            <a:pPr>
              <a:spcBef>
                <a:spcPct val="5000"/>
              </a:spcBef>
              <a:buFont typeface="Wingdings" pitchFamily="2" charset="2"/>
              <a:buNone/>
            </a:pPr>
            <a:r>
              <a:rPr lang="en-US" altLang="zh-CN" sz="2800" b="1" dirty="0">
                <a:latin typeface="Times New Roman" pitchFamily="18" charset="0"/>
                <a:ea typeface="隶书" pitchFamily="49" charset="-122"/>
              </a:rPr>
              <a:t>};</a:t>
            </a:r>
          </a:p>
        </p:txBody>
      </p:sp>
      <p:sp>
        <p:nvSpPr>
          <p:cNvPr id="4" name="灯片编号占位符 4"/>
          <p:cNvSpPr>
            <a:spLocks noGrp="1"/>
          </p:cNvSpPr>
          <p:nvPr>
            <p:ph type="sldNum" sz="quarter" idx="12"/>
          </p:nvPr>
        </p:nvSpPr>
        <p:spPr/>
        <p:txBody>
          <a:bodyPr/>
          <a:lstStyle/>
          <a:p>
            <a:fld id="{2B6E4819-89BD-456A-BB06-79A9A2EEF137}" type="slidenum">
              <a:rPr lang="en-US" altLang="zh-CN"/>
              <a:pPr/>
              <a:t>65</a:t>
            </a:fld>
            <a:endParaRPr lang="en-US" altLang="zh-CN"/>
          </a:p>
        </p:txBody>
      </p:sp>
    </p:spTree>
    <p:extLst>
      <p:ext uri="{BB962C8B-B14F-4D97-AF65-F5344CB8AC3E}">
        <p14:creationId xmlns:p14="http://schemas.microsoft.com/office/powerpoint/2010/main" val="6624197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91" name="Rectangle 7"/>
          <p:cNvSpPr>
            <a:spLocks noGrp="1" noChangeArrowheads="1"/>
          </p:cNvSpPr>
          <p:nvPr>
            <p:ph idx="1"/>
          </p:nvPr>
        </p:nvSpPr>
        <p:spPr>
          <a:xfrm>
            <a:off x="663575" y="765175"/>
            <a:ext cx="8229600" cy="5651500"/>
          </a:xfrm>
        </p:spPr>
        <p:txBody>
          <a:bodyPr/>
          <a:lstStyle/>
          <a:p>
            <a:pPr>
              <a:lnSpc>
                <a:spcPct val="105000"/>
              </a:lnSpc>
              <a:spcBef>
                <a:spcPct val="10000"/>
              </a:spcBef>
              <a:buFont typeface="Wingdings" pitchFamily="2" charset="2"/>
              <a:buNone/>
            </a:pPr>
            <a:r>
              <a:rPr lang="en-US" altLang="zh-CN" sz="2800" b="1">
                <a:latin typeface="Times New Roman" pitchFamily="18" charset="0"/>
                <a:ea typeface="隶书" pitchFamily="49" charset="-122"/>
              </a:rPr>
              <a:t>template&lt;class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p>
          <a:p>
            <a:pPr>
              <a:lnSpc>
                <a:spcPct val="105000"/>
              </a:lnSpc>
              <a:spcBef>
                <a:spcPct val="10000"/>
              </a:spcBef>
              <a:buFont typeface="Wingdings" pitchFamily="2" charset="2"/>
              <a:buNone/>
            </a:pP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lnSpc>
                <a:spcPct val="105000"/>
              </a:lnSpc>
              <a:spcBef>
                <a:spcPct val="10000"/>
              </a:spcBef>
              <a:buFont typeface="Wingdings" pitchFamily="2" charset="2"/>
              <a:buNone/>
            </a:pPr>
            <a:r>
              <a:rPr lang="en-US" altLang="zh-CN" sz="2800">
                <a:latin typeface="Times New Roman" pitchFamily="18" charset="0"/>
                <a:ea typeface="隶书" pitchFamily="49" charset="-122"/>
              </a:rPr>
              <a:t>destroy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p>
          <a:p>
            <a:pPr>
              <a:lnSpc>
                <a:spcPct val="105000"/>
              </a:lnSpc>
              <a:spcBef>
                <a:spcPct val="1000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私有函数</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删除根为</a:t>
            </a:r>
            <a:r>
              <a:rPr lang="en-US" altLang="zh-CN" sz="2800" b="1">
                <a:solidFill>
                  <a:schemeClr val="tx2"/>
                </a:solidFill>
                <a:latin typeface="Times New Roman" pitchFamily="18" charset="0"/>
                <a:ea typeface="隶书" pitchFamily="49" charset="-122"/>
              </a:rPr>
              <a:t>subTree</a:t>
            </a:r>
            <a:r>
              <a:rPr lang="zh-CN" altLang="en-US" sz="2800">
                <a:solidFill>
                  <a:schemeClr val="tx2"/>
                </a:solidFill>
                <a:latin typeface="Times New Roman" pitchFamily="18" charset="0"/>
                <a:ea typeface="隶书" pitchFamily="49" charset="-122"/>
              </a:rPr>
              <a:t>的子树</a:t>
            </a:r>
          </a:p>
          <a:p>
            <a:pPr>
              <a:lnSpc>
                <a:spcPct val="105000"/>
              </a:lnSpc>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if </a:t>
            </a:r>
            <a:r>
              <a:rPr lang="en-US" altLang="zh-CN" sz="2800">
                <a:latin typeface="Times New Roman" pitchFamily="18" charset="0"/>
                <a:ea typeface="隶书" pitchFamily="49" charset="-122"/>
              </a:rPr>
              <a:t>(subTree != NULL)</a:t>
            </a:r>
            <a:r>
              <a:rPr lang="en-US" altLang="zh-CN" sz="2800" b="1">
                <a:latin typeface="Times New Roman" pitchFamily="18" charset="0"/>
                <a:ea typeface="隶书" pitchFamily="49" charset="-122"/>
              </a:rPr>
              <a:t> {</a:t>
            </a:r>
          </a:p>
          <a:p>
            <a:pPr>
              <a:lnSpc>
                <a:spcPct val="105000"/>
              </a:lnSpc>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destroy (subTree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删除左子树</a:t>
            </a:r>
          </a:p>
          <a:p>
            <a:pPr>
              <a:lnSpc>
                <a:spcPct val="105000"/>
              </a:lnSpc>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destroy (subTree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删除右子树</a:t>
            </a:r>
          </a:p>
          <a:p>
            <a:pPr>
              <a:lnSpc>
                <a:spcPct val="105000"/>
              </a:lnSpc>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delete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删除根结点</a:t>
            </a:r>
          </a:p>
          <a:p>
            <a:pPr>
              <a:lnSpc>
                <a:spcPct val="105000"/>
              </a:lnSpc>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p>
          <a:p>
            <a:pPr>
              <a:lnSpc>
                <a:spcPct val="105000"/>
              </a:lnSpc>
              <a:spcBef>
                <a:spcPct val="10000"/>
              </a:spcBef>
              <a:buFont typeface="Wingdings" pitchFamily="2" charset="2"/>
              <a:buNone/>
            </a:pPr>
            <a:r>
              <a:rPr lang="en-US" altLang="zh-CN" sz="2800" b="1">
                <a:latin typeface="Times New Roman" pitchFamily="18" charset="0"/>
                <a:ea typeface="隶书" pitchFamily="49" charset="-122"/>
              </a:rPr>
              <a:t>};</a:t>
            </a:r>
          </a:p>
        </p:txBody>
      </p:sp>
      <p:sp>
        <p:nvSpPr>
          <p:cNvPr id="6" name="灯片编号占位符 4"/>
          <p:cNvSpPr>
            <a:spLocks noGrp="1"/>
          </p:cNvSpPr>
          <p:nvPr>
            <p:ph type="sldNum" sz="quarter" idx="12"/>
          </p:nvPr>
        </p:nvSpPr>
        <p:spPr/>
        <p:txBody>
          <a:bodyPr/>
          <a:lstStyle/>
          <a:p>
            <a:fld id="{2B566AC6-A55A-44D8-A8F7-358E120A7A05}" type="slidenum">
              <a:rPr lang="en-US" altLang="zh-CN"/>
              <a:pPr/>
              <a:t>66</a:t>
            </a:fld>
            <a:endParaRPr lang="en-US" altLang="zh-CN"/>
          </a:p>
        </p:txBody>
      </p:sp>
      <p:sp>
        <p:nvSpPr>
          <p:cNvPr id="144386" name="Text Box 2"/>
          <p:cNvSpPr txBox="1">
            <a:spLocks noChangeArrowheads="1"/>
          </p:cNvSpPr>
          <p:nvPr/>
        </p:nvSpPr>
        <p:spPr bwMode="auto">
          <a:xfrm>
            <a:off x="114300" y="88900"/>
            <a:ext cx="92583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r>
              <a:rPr kumimoji="1" lang="en-US" altLang="zh-CN" sz="3600" b="1">
                <a:solidFill>
                  <a:srgbClr val="CC3300"/>
                </a:solidFill>
                <a:latin typeface="Times New Roman" pitchFamily="18" charset="0"/>
              </a:rPr>
              <a:t>    </a:t>
            </a:r>
            <a:endParaRPr kumimoji="1" lang="en-US" altLang="zh-CN" sz="3200">
              <a:latin typeface="Times New Roman" pitchFamily="18" charset="0"/>
            </a:endParaRPr>
          </a:p>
        </p:txBody>
      </p:sp>
      <p:sp>
        <p:nvSpPr>
          <p:cNvPr id="144388" name="Rectangle 4"/>
          <p:cNvSpPr>
            <a:spLocks noChangeArrowheads="1"/>
          </p:cNvSpPr>
          <p:nvPr/>
        </p:nvSpPr>
        <p:spPr bwMode="auto">
          <a:xfrm>
            <a:off x="76200" y="76200"/>
            <a:ext cx="59055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en-US" altLang="zh-CN" sz="3200" b="1">
                <a:solidFill>
                  <a:srgbClr val="CC3300"/>
                </a:solidFill>
                <a:latin typeface="Times New Roman" pitchFamily="18" charset="0"/>
              </a:rPr>
              <a:t>    </a:t>
            </a:r>
          </a:p>
        </p:txBody>
      </p:sp>
      <p:sp>
        <p:nvSpPr>
          <p:cNvPr id="7" name="Rectangle 3"/>
          <p:cNvSpPr txBox="1">
            <a:spLocks noChangeArrowheads="1"/>
          </p:cNvSpPr>
          <p:nvPr/>
        </p:nvSpPr>
        <p:spPr>
          <a:xfrm>
            <a:off x="231340" y="228142"/>
            <a:ext cx="8229600" cy="1008062"/>
          </a:xfrm>
          <a:prstGeom prst="rect">
            <a:avLst/>
          </a:prstGeom>
        </p:spPr>
        <p:txBody>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kumimoji="1" lang="zh-CN" altLang="en-US" b="1" dirty="0" smtClean="0">
                <a:solidFill>
                  <a:schemeClr val="tx2"/>
                </a:solidFill>
                <a:ea typeface="华文新魏" pitchFamily="2" charset="-122"/>
              </a:rPr>
              <a:t>例子</a:t>
            </a:r>
            <a:r>
              <a:rPr kumimoji="1" lang="en-US" altLang="zh-CN" b="1" dirty="0" smtClean="0">
                <a:solidFill>
                  <a:schemeClr val="tx2"/>
                </a:solidFill>
                <a:ea typeface="华文新魏" pitchFamily="2" charset="-122"/>
              </a:rPr>
              <a:t>3</a:t>
            </a:r>
            <a:r>
              <a:rPr kumimoji="1" lang="zh-CN" altLang="en-US" b="1" dirty="0" smtClean="0">
                <a:solidFill>
                  <a:schemeClr val="tx2"/>
                </a:solidFill>
                <a:ea typeface="华文新魏" pitchFamily="2" charset="-122"/>
              </a:rPr>
              <a:t>：递归删除</a:t>
            </a:r>
            <a:endParaRPr kumimoji="1" lang="zh-CN" altLang="en-US" b="1" dirty="0">
              <a:solidFill>
                <a:schemeClr val="tx2"/>
              </a:solidFill>
              <a:ea typeface="华文新魏" pitchFamily="2" charset="-122"/>
            </a:endParaRPr>
          </a:p>
        </p:txBody>
      </p:sp>
    </p:spTree>
    <p:extLst>
      <p:ext uri="{BB962C8B-B14F-4D97-AF65-F5344CB8AC3E}">
        <p14:creationId xmlns:p14="http://schemas.microsoft.com/office/powerpoint/2010/main" val="7252804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3A876D5E-9F8D-44C4-A242-8DE9CA1738A2}" type="slidenum">
              <a:rPr lang="en-US" altLang="zh-CN" smtClean="0">
                <a:latin typeface="Arial" pitchFamily="34" charset="0"/>
              </a:rPr>
              <a:pPr eaLnBrk="1" hangingPunct="1"/>
              <a:t>67</a:t>
            </a:fld>
            <a:endParaRPr lang="en-US" altLang="zh-CN" smtClean="0">
              <a:latin typeface="Arial" pitchFamily="34" charset="0"/>
            </a:endParaRPr>
          </a:p>
        </p:txBody>
      </p:sp>
      <p:sp>
        <p:nvSpPr>
          <p:cNvPr id="113666" name="Rectangle 2"/>
          <p:cNvSpPr>
            <a:spLocks noGrp="1" noRot="1" noChangeArrowheads="1"/>
          </p:cNvSpPr>
          <p:nvPr>
            <p:ph type="title"/>
          </p:nvPr>
        </p:nvSpPr>
        <p:spPr>
          <a:xfrm>
            <a:off x="0" y="0"/>
            <a:ext cx="8686800" cy="914400"/>
          </a:xfrm>
        </p:spPr>
        <p:txBody>
          <a:bodyPr/>
          <a:lstStyle/>
          <a:p>
            <a:pPr eaLnBrk="1" hangingPunct="1">
              <a:defRPr/>
            </a:pPr>
            <a:r>
              <a:rPr lang="en-US" altLang="zh-CN" sz="3200" dirty="0" smtClean="0"/>
              <a:t>4</a:t>
            </a:r>
            <a:r>
              <a:rPr lang="zh-CN" altLang="en-US" sz="3200" b="1" dirty="0" smtClean="0">
                <a:solidFill>
                  <a:schemeClr val="tx1"/>
                </a:solidFill>
              </a:rPr>
              <a:t>、统计二叉树中叶子结点的个数（先序遍历）</a:t>
            </a:r>
          </a:p>
        </p:txBody>
      </p:sp>
      <p:sp>
        <p:nvSpPr>
          <p:cNvPr id="113667" name="Rectangle 3"/>
          <p:cNvSpPr>
            <a:spLocks noGrp="1" noChangeArrowheads="1"/>
          </p:cNvSpPr>
          <p:nvPr>
            <p:ph type="body" idx="1"/>
          </p:nvPr>
        </p:nvSpPr>
        <p:spPr>
          <a:xfrm>
            <a:off x="533400" y="2438400"/>
            <a:ext cx="8229600" cy="4038600"/>
          </a:xfrm>
        </p:spPr>
        <p:txBody>
          <a:bodyPr/>
          <a:lstStyle/>
          <a:p>
            <a:pPr eaLnBrk="1" hangingPunct="1">
              <a:lnSpc>
                <a:spcPct val="90000"/>
              </a:lnSpc>
              <a:defRPr/>
            </a:pPr>
            <a:r>
              <a:rPr lang="en-US" altLang="zh-CN" sz="2800" dirty="0" smtClean="0"/>
              <a:t>void </a:t>
            </a:r>
            <a:r>
              <a:rPr lang="en-US" altLang="zh-CN" sz="2800" dirty="0" err="1" smtClean="0"/>
              <a:t>CountLeaf</a:t>
            </a:r>
            <a:r>
              <a:rPr lang="en-US" altLang="zh-CN" sz="2800" dirty="0" smtClean="0"/>
              <a:t> (</a:t>
            </a:r>
            <a:r>
              <a:rPr lang="en-US" altLang="zh-CN" sz="2800" b="1" dirty="0" err="1" smtClean="0">
                <a:solidFill>
                  <a:schemeClr val="accent3"/>
                </a:solidFill>
              </a:rPr>
              <a:t>BiTree</a:t>
            </a:r>
            <a:r>
              <a:rPr lang="en-US" altLang="zh-CN" sz="2800" b="1" dirty="0" smtClean="0">
                <a:solidFill>
                  <a:schemeClr val="accent3"/>
                </a:solidFill>
              </a:rPr>
              <a:t> T, </a:t>
            </a:r>
            <a:r>
              <a:rPr lang="en-US" altLang="zh-CN" sz="2800" b="1" dirty="0" err="1" smtClean="0">
                <a:solidFill>
                  <a:schemeClr val="accent3"/>
                </a:solidFill>
              </a:rPr>
              <a:t>int</a:t>
            </a:r>
            <a:r>
              <a:rPr lang="en-US" altLang="zh-CN" sz="2800" b="1" dirty="0" smtClean="0">
                <a:solidFill>
                  <a:schemeClr val="accent3"/>
                </a:solidFill>
              </a:rPr>
              <a:t>&amp; count</a:t>
            </a:r>
            <a:r>
              <a:rPr lang="en-US" altLang="zh-CN" sz="2800" dirty="0" smtClean="0"/>
              <a:t>)</a:t>
            </a:r>
            <a:br>
              <a:rPr lang="en-US" altLang="zh-CN" sz="2800" dirty="0" smtClean="0"/>
            </a:br>
            <a:r>
              <a:rPr lang="zh-CN" altLang="en-US" sz="2800" dirty="0" smtClean="0"/>
              <a:t>　</a:t>
            </a:r>
            <a:r>
              <a:rPr lang="en-US" altLang="zh-CN" sz="2800" dirty="0" smtClean="0"/>
              <a:t>{</a:t>
            </a:r>
            <a:r>
              <a:rPr lang="zh-CN" altLang="en-US" sz="2800" dirty="0" smtClean="0"/>
              <a:t>　</a:t>
            </a:r>
            <a:r>
              <a:rPr lang="en-US" altLang="zh-CN" sz="2800" dirty="0" smtClean="0"/>
              <a:t>// </a:t>
            </a:r>
            <a:r>
              <a:rPr lang="zh-CN" altLang="en-US" sz="2800" dirty="0" smtClean="0"/>
              <a:t>先序遍历二叉树，以 </a:t>
            </a:r>
            <a:r>
              <a:rPr lang="en-US" altLang="zh-CN" sz="2800" dirty="0" smtClean="0"/>
              <a:t>count </a:t>
            </a:r>
            <a:r>
              <a:rPr lang="zh-CN" altLang="en-US" sz="2800" dirty="0" smtClean="0"/>
              <a:t>返回二叉树中叶子结点的数目 </a:t>
            </a:r>
            <a:br>
              <a:rPr lang="zh-CN" altLang="en-US" sz="2800" dirty="0" smtClean="0"/>
            </a:br>
            <a:r>
              <a:rPr lang="zh-CN" altLang="en-US" sz="2800" dirty="0" smtClean="0"/>
              <a:t>　　</a:t>
            </a:r>
            <a:r>
              <a:rPr lang="en-US" altLang="zh-CN" sz="2800" dirty="0" smtClean="0"/>
              <a:t>if ( T ) {</a:t>
            </a:r>
            <a:br>
              <a:rPr lang="en-US" altLang="zh-CN" sz="2800" dirty="0" smtClean="0"/>
            </a:br>
            <a:r>
              <a:rPr lang="zh-CN" altLang="en-US" sz="2800" dirty="0" smtClean="0"/>
              <a:t>　　　</a:t>
            </a:r>
            <a:r>
              <a:rPr lang="en-US" altLang="zh-CN" sz="2800" dirty="0" smtClean="0"/>
              <a:t>if ((!T-&gt;</a:t>
            </a:r>
            <a:r>
              <a:rPr lang="en-US" altLang="zh-CN" sz="2800" dirty="0" err="1" smtClean="0"/>
              <a:t>Lchild</a:t>
            </a:r>
            <a:r>
              <a:rPr lang="en-US" altLang="zh-CN" sz="2800" dirty="0" smtClean="0"/>
              <a:t>)&amp;&amp; (!T-&gt;</a:t>
            </a:r>
            <a:r>
              <a:rPr lang="en-US" altLang="zh-CN" sz="2800" dirty="0" err="1" smtClean="0"/>
              <a:t>Rchild</a:t>
            </a:r>
            <a:r>
              <a:rPr lang="en-US" altLang="zh-CN" sz="2800" dirty="0" smtClean="0"/>
              <a:t>))</a:t>
            </a:r>
            <a:br>
              <a:rPr lang="en-US" altLang="zh-CN" sz="2800" dirty="0" smtClean="0"/>
            </a:br>
            <a:r>
              <a:rPr lang="zh-CN" altLang="en-US" sz="2800" dirty="0" smtClean="0"/>
              <a:t>　　　　</a:t>
            </a:r>
            <a:r>
              <a:rPr lang="en-US" altLang="zh-CN" sz="2800" dirty="0" smtClean="0"/>
              <a:t>count++; </a:t>
            </a:r>
            <a:r>
              <a:rPr lang="zh-CN" altLang="en-US" sz="2800" dirty="0" smtClean="0"/>
              <a:t>　　</a:t>
            </a:r>
            <a:r>
              <a:rPr lang="en-US" altLang="zh-CN" sz="2800" dirty="0" smtClean="0"/>
              <a:t>// </a:t>
            </a:r>
            <a:r>
              <a:rPr lang="zh-CN" altLang="en-US" sz="2800" dirty="0" smtClean="0"/>
              <a:t>对叶子结点计数 </a:t>
            </a:r>
            <a:br>
              <a:rPr lang="zh-CN" altLang="en-US" sz="2800" dirty="0" smtClean="0"/>
            </a:br>
            <a:r>
              <a:rPr lang="zh-CN" altLang="en-US" sz="2800" dirty="0" smtClean="0"/>
              <a:t>　　　　</a:t>
            </a:r>
            <a:r>
              <a:rPr lang="en-US" altLang="zh-CN" sz="2800" dirty="0" err="1" smtClean="0">
                <a:solidFill>
                  <a:schemeClr val="accent3"/>
                </a:solidFill>
              </a:rPr>
              <a:t>CountLeaf</a:t>
            </a:r>
            <a:r>
              <a:rPr lang="en-US" altLang="zh-CN" sz="2800" dirty="0" smtClean="0">
                <a:solidFill>
                  <a:schemeClr val="accent3"/>
                </a:solidFill>
              </a:rPr>
              <a:t>( T-&gt;</a:t>
            </a:r>
            <a:r>
              <a:rPr lang="en-US" altLang="zh-CN" sz="2800" dirty="0" err="1" smtClean="0">
                <a:solidFill>
                  <a:schemeClr val="accent3"/>
                </a:solidFill>
              </a:rPr>
              <a:t>Lchild</a:t>
            </a:r>
            <a:r>
              <a:rPr lang="en-US" altLang="zh-CN" sz="2800" dirty="0" smtClean="0">
                <a:solidFill>
                  <a:schemeClr val="accent3"/>
                </a:solidFill>
              </a:rPr>
              <a:t>, count); </a:t>
            </a:r>
            <a:r>
              <a:rPr lang="en-US" altLang="zh-CN" sz="2800" dirty="0" smtClean="0"/>
              <a:t/>
            </a:r>
            <a:br>
              <a:rPr lang="en-US" altLang="zh-CN" sz="2800" dirty="0" smtClean="0"/>
            </a:br>
            <a:r>
              <a:rPr lang="zh-CN" altLang="en-US" sz="2800" dirty="0" smtClean="0"/>
              <a:t>　　　</a:t>
            </a:r>
            <a:r>
              <a:rPr lang="zh-CN" altLang="en-US" sz="2800" dirty="0" smtClean="0">
                <a:solidFill>
                  <a:srgbClr val="66FFFF"/>
                </a:solidFill>
              </a:rPr>
              <a:t>　</a:t>
            </a:r>
            <a:r>
              <a:rPr lang="en-US" altLang="zh-CN" sz="2800" dirty="0" err="1" smtClean="0">
                <a:solidFill>
                  <a:schemeClr val="accent3"/>
                </a:solidFill>
              </a:rPr>
              <a:t>CountLeaf</a:t>
            </a:r>
            <a:r>
              <a:rPr lang="en-US" altLang="zh-CN" sz="2800" dirty="0" smtClean="0">
                <a:solidFill>
                  <a:schemeClr val="accent3"/>
                </a:solidFill>
              </a:rPr>
              <a:t>( T-&gt;</a:t>
            </a:r>
            <a:r>
              <a:rPr lang="en-US" altLang="zh-CN" sz="2800" dirty="0" err="1" smtClean="0">
                <a:solidFill>
                  <a:schemeClr val="accent3"/>
                </a:solidFill>
              </a:rPr>
              <a:t>Rchild</a:t>
            </a:r>
            <a:r>
              <a:rPr lang="en-US" altLang="zh-CN" sz="2800" dirty="0" smtClean="0">
                <a:solidFill>
                  <a:schemeClr val="accent3"/>
                </a:solidFill>
              </a:rPr>
              <a:t>, count); </a:t>
            </a:r>
            <a:br>
              <a:rPr lang="en-US" altLang="zh-CN" sz="2800" dirty="0" smtClean="0">
                <a:solidFill>
                  <a:schemeClr val="accent3"/>
                </a:solidFill>
              </a:rPr>
            </a:br>
            <a:r>
              <a:rPr lang="zh-CN" altLang="en-US" sz="2800" dirty="0" smtClean="0"/>
              <a:t>　　</a:t>
            </a:r>
            <a:r>
              <a:rPr lang="en-US" altLang="zh-CN" sz="2800" dirty="0" smtClean="0"/>
              <a:t>} // if</a:t>
            </a:r>
            <a:br>
              <a:rPr lang="en-US" altLang="zh-CN" sz="2800" dirty="0" smtClean="0"/>
            </a:br>
            <a:r>
              <a:rPr lang="zh-CN" altLang="en-US" sz="2800" dirty="0" smtClean="0"/>
              <a:t>　</a:t>
            </a:r>
            <a:r>
              <a:rPr lang="en-US" altLang="zh-CN" sz="2800" dirty="0" smtClean="0"/>
              <a:t>} // </a:t>
            </a:r>
            <a:r>
              <a:rPr lang="en-US" altLang="zh-CN" sz="2800" dirty="0" err="1" smtClean="0"/>
              <a:t>CountLeaf</a:t>
            </a:r>
            <a:r>
              <a:rPr lang="en-US" altLang="zh-CN" sz="2800" dirty="0" smtClean="0"/>
              <a:t> </a:t>
            </a:r>
          </a:p>
        </p:txBody>
      </p:sp>
      <p:sp>
        <p:nvSpPr>
          <p:cNvPr id="113669" name="Rectangle 5"/>
          <p:cNvSpPr>
            <a:spLocks noChangeArrowheads="1"/>
          </p:cNvSpPr>
          <p:nvPr/>
        </p:nvSpPr>
        <p:spPr bwMode="auto">
          <a:xfrm>
            <a:off x="533400" y="762000"/>
            <a:ext cx="80772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dirty="0">
                <a:solidFill>
                  <a:srgbClr val="66FF33"/>
                </a:solidFill>
                <a:ea typeface="楷体_GB2312" pitchFamily="49" charset="-122"/>
              </a:rPr>
              <a:t>思路：</a:t>
            </a:r>
            <a:r>
              <a:rPr kumimoji="1" lang="zh-CN" altLang="en-US" sz="3200" b="1" dirty="0">
                <a:ea typeface="楷体_GB2312" pitchFamily="49" charset="-122"/>
              </a:rPr>
              <a:t>输出叶子结点比较简单，用任何一种遍历算法，凡是左右指针均空者，则为叶子，将其统计出来。</a:t>
            </a:r>
          </a:p>
        </p:txBody>
      </p:sp>
    </p:spTree>
    <p:extLst>
      <p:ext uri="{BB962C8B-B14F-4D97-AF65-F5344CB8AC3E}">
        <p14:creationId xmlns:p14="http://schemas.microsoft.com/office/powerpoint/2010/main" val="41977632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113669"/>
                                        </p:tgtEl>
                                        <p:attrNameLst>
                                          <p:attrName>style.visibility</p:attrName>
                                        </p:attrNameLst>
                                      </p:cBhvr>
                                      <p:to>
                                        <p:strVal val="visible"/>
                                      </p:to>
                                    </p:set>
                                    <p:anim calcmode="lin" valueType="num">
                                      <p:cBhvr>
                                        <p:cTn id="7" dur="500" fill="hold"/>
                                        <p:tgtEl>
                                          <p:spTgt spid="113669"/>
                                        </p:tgtEl>
                                        <p:attrNameLst>
                                          <p:attrName>ppt_w</p:attrName>
                                        </p:attrNameLst>
                                      </p:cBhvr>
                                      <p:tavLst>
                                        <p:tav tm="0">
                                          <p:val>
                                            <p:strVal val="#ppt_w*2.5"/>
                                          </p:val>
                                        </p:tav>
                                        <p:tav tm="100000">
                                          <p:val>
                                            <p:strVal val="#ppt_w"/>
                                          </p:val>
                                        </p:tav>
                                      </p:tavLst>
                                    </p:anim>
                                    <p:anim calcmode="lin" valueType="num">
                                      <p:cBhvr>
                                        <p:cTn id="8" dur="500" fill="hold"/>
                                        <p:tgtEl>
                                          <p:spTgt spid="113669"/>
                                        </p:tgtEl>
                                        <p:attrNameLst>
                                          <p:attrName>ppt_h</p:attrName>
                                        </p:attrNameLst>
                                      </p:cBhvr>
                                      <p:tavLst>
                                        <p:tav tm="0">
                                          <p:val>
                                            <p:strVal val="#ppt_h*0.01"/>
                                          </p:val>
                                        </p:tav>
                                        <p:tav tm="100000">
                                          <p:val>
                                            <p:strVal val="#ppt_h"/>
                                          </p:val>
                                        </p:tav>
                                      </p:tavLst>
                                    </p:anim>
                                    <p:anim calcmode="lin" valueType="num">
                                      <p:cBhvr>
                                        <p:cTn id="9" dur="500" fill="hold"/>
                                        <p:tgtEl>
                                          <p:spTgt spid="113669"/>
                                        </p:tgtEl>
                                        <p:attrNameLst>
                                          <p:attrName>ppt_x</p:attrName>
                                        </p:attrNameLst>
                                      </p:cBhvr>
                                      <p:tavLst>
                                        <p:tav tm="0">
                                          <p:val>
                                            <p:strVal val="#ppt_x"/>
                                          </p:val>
                                        </p:tav>
                                        <p:tav tm="100000">
                                          <p:val>
                                            <p:strVal val="#ppt_x"/>
                                          </p:val>
                                        </p:tav>
                                      </p:tavLst>
                                    </p:anim>
                                    <p:anim calcmode="lin" valueType="num">
                                      <p:cBhvr>
                                        <p:cTn id="10" dur="500" fill="hold"/>
                                        <p:tgtEl>
                                          <p:spTgt spid="113669"/>
                                        </p:tgtEl>
                                        <p:attrNameLst>
                                          <p:attrName>ppt_y</p:attrName>
                                        </p:attrNameLst>
                                      </p:cBhvr>
                                      <p:tavLst>
                                        <p:tav tm="0">
                                          <p:val>
                                            <p:strVal val="#ppt_h+1"/>
                                          </p:val>
                                        </p:tav>
                                        <p:tav tm="100000">
                                          <p:val>
                                            <p:strVal val="#ppt_y"/>
                                          </p:val>
                                        </p:tav>
                                      </p:tavLst>
                                    </p:anim>
                                    <p:animEffect transition="in" filter="fade">
                                      <p:cBhvr>
                                        <p:cTn id="11" dur="500"/>
                                        <p:tgtEl>
                                          <p:spTgt spid="11366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8" presetClass="entr" presetSubtype="0" accel="50000" fill="hold" grpId="0" nodeType="clickEffect">
                                  <p:stCondLst>
                                    <p:cond delay="0"/>
                                  </p:stCondLst>
                                  <p:childTnLst>
                                    <p:set>
                                      <p:cBhvr>
                                        <p:cTn id="15" dur="1" fill="hold">
                                          <p:stCondLst>
                                            <p:cond delay="0"/>
                                          </p:stCondLst>
                                        </p:cTn>
                                        <p:tgtEl>
                                          <p:spTgt spid="113667">
                                            <p:txEl>
                                              <p:pRg st="0" end="0"/>
                                            </p:txEl>
                                          </p:spTgt>
                                        </p:tgtEl>
                                        <p:attrNameLst>
                                          <p:attrName>style.visibility</p:attrName>
                                        </p:attrNameLst>
                                      </p:cBhvr>
                                      <p:to>
                                        <p:strVal val="visible"/>
                                      </p:to>
                                    </p:set>
                                    <p:anim calcmode="lin" valueType="num">
                                      <p:cBhvr>
                                        <p:cTn id="16" dur="1000" fill="hold"/>
                                        <p:tgtEl>
                                          <p:spTgt spid="113667">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7" dur="1000" fill="hold"/>
                                        <p:tgtEl>
                                          <p:spTgt spid="113667">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18" dur="1000" fill="hold"/>
                                        <p:tgtEl>
                                          <p:spTgt spid="113667">
                                            <p:txEl>
                                              <p:pRg st="0" end="0"/>
                                            </p:txEl>
                                          </p:spTgt>
                                        </p:tgtEl>
                                        <p:attrNameLst>
                                          <p:attrName>ppt_y</p:attrName>
                                        </p:attrNameLst>
                                      </p:cBhvr>
                                      <p:tavLst>
                                        <p:tav tm="0">
                                          <p:val>
                                            <p:strVal val="#ppt_y"/>
                                          </p:val>
                                        </p:tav>
                                        <p:tav tm="100000">
                                          <p:val>
                                            <p:strVal val="#ppt_y"/>
                                          </p:val>
                                        </p:tav>
                                      </p:tavLst>
                                    </p:anim>
                                    <p:animEffect transition="in" filter="fade">
                                      <p:cBhvr>
                                        <p:cTn id="19" dur="1000"/>
                                        <p:tgtEl>
                                          <p:spTgt spid="1136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P spid="11366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7B5DCFB2-F55E-4781-9B26-5CE30A6E7640}" type="slidenum">
              <a:rPr lang="en-US" altLang="zh-CN"/>
              <a:pPr/>
              <a:t>68</a:t>
            </a:fld>
            <a:endParaRPr lang="en-US" altLang="zh-CN"/>
          </a:p>
        </p:txBody>
      </p:sp>
      <p:sp>
        <p:nvSpPr>
          <p:cNvPr id="163843" name="Text Box 3"/>
          <p:cNvSpPr txBox="1">
            <a:spLocks noChangeArrowheads="1"/>
          </p:cNvSpPr>
          <p:nvPr/>
        </p:nvSpPr>
        <p:spPr bwMode="auto">
          <a:xfrm>
            <a:off x="677863" y="1401763"/>
            <a:ext cx="785495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en-US" altLang="zh-CN" sz="2800" b="1" dirty="0">
                <a:latin typeface="Times New Roman" pitchFamily="18" charset="0"/>
                <a:ea typeface="隶书" pitchFamily="49" charset="-122"/>
              </a:rPr>
              <a:t>template &lt;class </a:t>
            </a:r>
            <a:r>
              <a:rPr kumimoji="1" lang="en-US" altLang="zh-CN" sz="2800" dirty="0">
                <a:latin typeface="Times New Roman" pitchFamily="18" charset="0"/>
                <a:ea typeface="隶书" pitchFamily="49" charset="-122"/>
              </a:rPr>
              <a:t>T</a:t>
            </a:r>
            <a:r>
              <a:rPr kumimoji="1" lang="en-US" altLang="zh-CN" sz="2800" b="1" dirty="0">
                <a:latin typeface="Times New Roman" pitchFamily="18" charset="0"/>
                <a:ea typeface="隶书" pitchFamily="49" charset="-122"/>
              </a:rPr>
              <a:t>&gt;</a:t>
            </a:r>
          </a:p>
          <a:p>
            <a:pPr>
              <a:lnSpc>
                <a:spcPct val="110000"/>
              </a:lnSpc>
            </a:pPr>
            <a:r>
              <a:rPr kumimoji="1" lang="en-US" altLang="zh-CN" sz="2800" b="1" dirty="0" err="1">
                <a:latin typeface="Times New Roman" pitchFamily="18" charset="0"/>
                <a:ea typeface="隶书" pitchFamily="49" charset="-122"/>
              </a:rPr>
              <a:t>int</a:t>
            </a:r>
            <a:r>
              <a:rPr kumimoji="1" lang="en-US" altLang="zh-CN" sz="2800" b="1" dirty="0">
                <a:latin typeface="Times New Roman" pitchFamily="18" charset="0"/>
                <a:ea typeface="隶书" pitchFamily="49" charset="-122"/>
              </a:rPr>
              <a:t> </a:t>
            </a:r>
            <a:r>
              <a:rPr kumimoji="1" lang="en-US" altLang="zh-CN" sz="2800" dirty="0" err="1">
                <a:latin typeface="Times New Roman" pitchFamily="18" charset="0"/>
                <a:ea typeface="隶书" pitchFamily="49" charset="-122"/>
              </a:rPr>
              <a:t>BinaryTree</a:t>
            </a:r>
            <a:r>
              <a:rPr kumimoji="1" lang="en-US" altLang="zh-CN" sz="2800" b="1" dirty="0">
                <a:latin typeface="Times New Roman" pitchFamily="18" charset="0"/>
                <a:ea typeface="隶书" pitchFamily="49" charset="-122"/>
              </a:rPr>
              <a:t>&lt;</a:t>
            </a:r>
            <a:r>
              <a:rPr kumimoji="1" lang="en-US" altLang="zh-CN" sz="2800" dirty="0">
                <a:latin typeface="Times New Roman" pitchFamily="18" charset="0"/>
                <a:ea typeface="隶书" pitchFamily="49" charset="-122"/>
              </a:rPr>
              <a:t>T</a:t>
            </a:r>
            <a:r>
              <a:rPr kumimoji="1" lang="en-US" altLang="zh-CN" sz="2800" b="1" dirty="0">
                <a:latin typeface="Times New Roman" pitchFamily="18" charset="0"/>
                <a:ea typeface="隶书" pitchFamily="49" charset="-122"/>
              </a:rPr>
              <a:t>&gt;::</a:t>
            </a:r>
            <a:r>
              <a:rPr kumimoji="1" lang="en-US" altLang="zh-CN" sz="2800" dirty="0">
                <a:latin typeface="Times New Roman" pitchFamily="18" charset="0"/>
                <a:ea typeface="隶书" pitchFamily="49" charset="-122"/>
              </a:rPr>
              <a:t>Size (</a:t>
            </a:r>
            <a:r>
              <a:rPr kumimoji="1" lang="en-US" altLang="zh-CN" sz="2800" dirty="0" err="1">
                <a:latin typeface="Times New Roman" pitchFamily="18" charset="0"/>
                <a:ea typeface="隶书" pitchFamily="49" charset="-122"/>
              </a:rPr>
              <a:t>BinTreeNode</a:t>
            </a:r>
            <a:r>
              <a:rPr kumimoji="1" lang="en-US" altLang="zh-CN" sz="2800" b="1" dirty="0">
                <a:latin typeface="Times New Roman" pitchFamily="18" charset="0"/>
                <a:ea typeface="隶书" pitchFamily="49" charset="-122"/>
              </a:rPr>
              <a:t>&lt;</a:t>
            </a:r>
            <a:r>
              <a:rPr kumimoji="1" lang="en-US" altLang="zh-CN" sz="2800" dirty="0">
                <a:latin typeface="Times New Roman" pitchFamily="18" charset="0"/>
                <a:ea typeface="隶书" pitchFamily="49" charset="-122"/>
              </a:rPr>
              <a:t>T</a:t>
            </a:r>
            <a:r>
              <a:rPr kumimoji="1" lang="en-US" altLang="zh-CN" sz="2800" b="1" dirty="0">
                <a:latin typeface="Times New Roman" pitchFamily="18" charset="0"/>
                <a:ea typeface="隶书" pitchFamily="49" charset="-122"/>
              </a:rPr>
              <a:t>&gt; *  </a:t>
            </a:r>
          </a:p>
          <a:p>
            <a:pPr>
              <a:lnSpc>
                <a:spcPct val="110000"/>
              </a:lnSpc>
            </a:pPr>
            <a:r>
              <a:rPr kumimoji="1" lang="en-US" altLang="zh-CN" sz="2800" b="1" dirty="0">
                <a:latin typeface="Times New Roman" pitchFamily="18" charset="0"/>
                <a:ea typeface="隶书" pitchFamily="49" charset="-122"/>
              </a:rPr>
              <a:t>     </a:t>
            </a:r>
            <a:r>
              <a:rPr kumimoji="1" lang="en-US" altLang="zh-CN" sz="2800" dirty="0" err="1">
                <a:latin typeface="Times New Roman" pitchFamily="18" charset="0"/>
                <a:ea typeface="隶书" pitchFamily="49" charset="-122"/>
              </a:rPr>
              <a:t>subTree</a:t>
            </a:r>
            <a:r>
              <a:rPr kumimoji="1" lang="en-US" altLang="zh-CN" sz="2800" dirty="0">
                <a:latin typeface="Times New Roman" pitchFamily="18" charset="0"/>
                <a:ea typeface="隶书" pitchFamily="49" charset="-122"/>
              </a:rPr>
              <a:t>)</a:t>
            </a:r>
            <a:r>
              <a:rPr kumimoji="1" lang="en-US" altLang="zh-CN" sz="2800" b="1" dirty="0">
                <a:latin typeface="Times New Roman" pitchFamily="18" charset="0"/>
                <a:ea typeface="隶书" pitchFamily="49" charset="-122"/>
              </a:rPr>
              <a:t> </a:t>
            </a:r>
            <a:r>
              <a:rPr kumimoji="1" lang="en-US" altLang="zh-CN" sz="2800" b="1" dirty="0" err="1">
                <a:latin typeface="Times New Roman" pitchFamily="18" charset="0"/>
                <a:ea typeface="隶书" pitchFamily="49" charset="-122"/>
              </a:rPr>
              <a:t>const</a:t>
            </a:r>
            <a:r>
              <a:rPr kumimoji="1" lang="en-US" altLang="zh-CN" sz="2800" b="1" dirty="0">
                <a:latin typeface="Times New Roman" pitchFamily="18" charset="0"/>
                <a:ea typeface="隶书" pitchFamily="49" charset="-122"/>
              </a:rPr>
              <a:t> {</a:t>
            </a:r>
          </a:p>
          <a:p>
            <a:pPr>
              <a:lnSpc>
                <a:spcPct val="110000"/>
              </a:lnSpc>
            </a:pPr>
            <a:r>
              <a:rPr kumimoji="1" lang="en-US" altLang="zh-CN" sz="2800" b="1" dirty="0">
                <a:solidFill>
                  <a:schemeClr val="tx2"/>
                </a:solidFill>
                <a:latin typeface="Times New Roman" pitchFamily="18" charset="0"/>
                <a:ea typeface="隶书" pitchFamily="49" charset="-122"/>
              </a:rPr>
              <a:t>//</a:t>
            </a:r>
            <a:r>
              <a:rPr kumimoji="1" lang="zh-CN" altLang="en-US" sz="2800" dirty="0">
                <a:solidFill>
                  <a:schemeClr val="tx2"/>
                </a:solidFill>
                <a:latin typeface="Times New Roman" pitchFamily="18" charset="0"/>
                <a:ea typeface="隶书" pitchFamily="49" charset="-122"/>
              </a:rPr>
              <a:t>私有函数：利用二叉树后序遍历算法计算二叉</a:t>
            </a:r>
          </a:p>
          <a:p>
            <a:pPr>
              <a:lnSpc>
                <a:spcPct val="110000"/>
              </a:lnSpc>
            </a:pPr>
            <a:r>
              <a:rPr kumimoji="1" lang="en-US" altLang="zh-CN" sz="2800" b="1" dirty="0">
                <a:solidFill>
                  <a:schemeClr val="tx2"/>
                </a:solidFill>
                <a:latin typeface="Times New Roman" pitchFamily="18" charset="0"/>
                <a:ea typeface="隶书" pitchFamily="49" charset="-122"/>
              </a:rPr>
              <a:t>//</a:t>
            </a:r>
            <a:r>
              <a:rPr kumimoji="1" lang="zh-CN" altLang="en-US" sz="2800" dirty="0">
                <a:solidFill>
                  <a:schemeClr val="tx2"/>
                </a:solidFill>
                <a:latin typeface="Times New Roman" pitchFamily="18" charset="0"/>
                <a:ea typeface="隶书" pitchFamily="49" charset="-122"/>
              </a:rPr>
              <a:t>树的结点个数</a:t>
            </a:r>
          </a:p>
          <a:p>
            <a:pPr>
              <a:lnSpc>
                <a:spcPct val="110000"/>
              </a:lnSpc>
            </a:pPr>
            <a:r>
              <a:rPr kumimoji="1" lang="zh-CN" altLang="en-US" sz="2800" b="1" dirty="0">
                <a:latin typeface="Times New Roman" pitchFamily="18" charset="0"/>
                <a:ea typeface="隶书" pitchFamily="49" charset="-122"/>
              </a:rPr>
              <a:t>     </a:t>
            </a:r>
            <a:r>
              <a:rPr kumimoji="1" lang="en-US" altLang="zh-CN" sz="2800" b="1" dirty="0">
                <a:latin typeface="Times New Roman" pitchFamily="18" charset="0"/>
                <a:ea typeface="隶书" pitchFamily="49" charset="-122"/>
              </a:rPr>
              <a:t>if </a:t>
            </a:r>
            <a:r>
              <a:rPr kumimoji="1" lang="en-US" altLang="zh-CN" sz="2800" dirty="0">
                <a:latin typeface="Times New Roman" pitchFamily="18" charset="0"/>
                <a:ea typeface="隶书" pitchFamily="49" charset="-122"/>
              </a:rPr>
              <a:t>(</a:t>
            </a:r>
            <a:r>
              <a:rPr kumimoji="1" lang="en-US" altLang="zh-CN" sz="2800" dirty="0" err="1">
                <a:latin typeface="Times New Roman" pitchFamily="18" charset="0"/>
                <a:ea typeface="隶书" pitchFamily="49" charset="-122"/>
              </a:rPr>
              <a:t>subTree</a:t>
            </a:r>
            <a:r>
              <a:rPr kumimoji="1" lang="en-US" altLang="zh-CN" sz="2800" i="1" dirty="0">
                <a:latin typeface="Times New Roman" pitchFamily="18" charset="0"/>
                <a:ea typeface="隶书" pitchFamily="49" charset="-122"/>
              </a:rPr>
              <a:t> == </a:t>
            </a:r>
            <a:r>
              <a:rPr kumimoji="1" lang="en-US" altLang="zh-CN" sz="2800" dirty="0">
                <a:latin typeface="Times New Roman" pitchFamily="18" charset="0"/>
                <a:ea typeface="隶书" pitchFamily="49" charset="-122"/>
              </a:rPr>
              <a:t>NULL)</a:t>
            </a:r>
            <a:r>
              <a:rPr kumimoji="1" lang="en-US" altLang="zh-CN" sz="2800" b="1" dirty="0">
                <a:latin typeface="Times New Roman" pitchFamily="18" charset="0"/>
                <a:ea typeface="隶书" pitchFamily="49" charset="-122"/>
              </a:rPr>
              <a:t> return </a:t>
            </a:r>
            <a:r>
              <a:rPr kumimoji="1" lang="en-US" altLang="zh-CN" sz="2800" dirty="0">
                <a:latin typeface="Times New Roman" pitchFamily="18" charset="0"/>
                <a:ea typeface="隶书" pitchFamily="49" charset="-122"/>
              </a:rPr>
              <a:t>0</a:t>
            </a:r>
            <a:r>
              <a:rPr kumimoji="1" lang="en-US" altLang="zh-CN" sz="2800" b="1" dirty="0">
                <a:latin typeface="Times New Roman" pitchFamily="18" charset="0"/>
                <a:ea typeface="隶书" pitchFamily="49" charset="-122"/>
              </a:rPr>
              <a:t>;	       //</a:t>
            </a:r>
            <a:r>
              <a:rPr kumimoji="1" lang="zh-CN" altLang="en-US" sz="2800" b="1" dirty="0">
                <a:latin typeface="Times New Roman" pitchFamily="18" charset="0"/>
                <a:ea typeface="隶书" pitchFamily="49" charset="-122"/>
              </a:rPr>
              <a:t>空树</a:t>
            </a:r>
          </a:p>
          <a:p>
            <a:pPr>
              <a:lnSpc>
                <a:spcPct val="110000"/>
              </a:lnSpc>
            </a:pPr>
            <a:r>
              <a:rPr kumimoji="1" lang="zh-CN" altLang="en-US" sz="2800" b="1" dirty="0">
                <a:latin typeface="Times New Roman" pitchFamily="18" charset="0"/>
                <a:ea typeface="隶书" pitchFamily="49" charset="-122"/>
              </a:rPr>
              <a:t>     </a:t>
            </a:r>
            <a:r>
              <a:rPr kumimoji="1" lang="en-US" altLang="zh-CN" sz="2800" b="1" dirty="0">
                <a:latin typeface="Times New Roman" pitchFamily="18" charset="0"/>
                <a:ea typeface="隶书" pitchFamily="49" charset="-122"/>
              </a:rPr>
              <a:t>else return </a:t>
            </a:r>
            <a:r>
              <a:rPr kumimoji="1" lang="en-US" altLang="zh-CN" sz="2800" dirty="0">
                <a:latin typeface="Times New Roman" pitchFamily="18" charset="0"/>
                <a:ea typeface="隶书" pitchFamily="49" charset="-122"/>
              </a:rPr>
              <a:t>1+Size (</a:t>
            </a:r>
            <a:r>
              <a:rPr kumimoji="1" lang="en-US" altLang="zh-CN" sz="2800" dirty="0" err="1">
                <a:latin typeface="Times New Roman" pitchFamily="18" charset="0"/>
                <a:ea typeface="隶书" pitchFamily="49" charset="-122"/>
              </a:rPr>
              <a:t>subTree</a:t>
            </a:r>
            <a:r>
              <a:rPr kumimoji="1" lang="en-US" altLang="zh-CN" sz="2800" dirty="0">
                <a:latin typeface="楷体_GB2312" pitchFamily="49" charset="-122"/>
                <a:ea typeface="楷体_GB2312" pitchFamily="49" charset="-122"/>
              </a:rPr>
              <a:t>-&gt;</a:t>
            </a:r>
            <a:r>
              <a:rPr kumimoji="1" lang="en-US" altLang="zh-CN" sz="2800" dirty="0" err="1">
                <a:latin typeface="Times New Roman" pitchFamily="18" charset="0"/>
                <a:ea typeface="隶书" pitchFamily="49" charset="-122"/>
              </a:rPr>
              <a:t>leftChild</a:t>
            </a:r>
            <a:r>
              <a:rPr kumimoji="1" lang="en-US" altLang="zh-CN" sz="2800" dirty="0">
                <a:latin typeface="Times New Roman" pitchFamily="18" charset="0"/>
                <a:ea typeface="隶书" pitchFamily="49" charset="-122"/>
              </a:rPr>
              <a:t>)</a:t>
            </a:r>
            <a:r>
              <a:rPr kumimoji="1" lang="en-US" altLang="zh-CN" sz="2800" b="1" dirty="0">
                <a:latin typeface="Times New Roman" pitchFamily="18" charset="0"/>
                <a:ea typeface="隶书" pitchFamily="49" charset="-122"/>
              </a:rPr>
              <a:t> </a:t>
            </a:r>
          </a:p>
          <a:p>
            <a:pPr>
              <a:lnSpc>
                <a:spcPct val="110000"/>
              </a:lnSpc>
            </a:pPr>
            <a:r>
              <a:rPr kumimoji="1" lang="en-US" altLang="zh-CN" sz="2800" b="1" dirty="0">
                <a:latin typeface="Times New Roman" pitchFamily="18" charset="0"/>
                <a:ea typeface="隶书" pitchFamily="49" charset="-122"/>
              </a:rPr>
              <a:t>                          </a:t>
            </a:r>
            <a:r>
              <a:rPr kumimoji="1" lang="en-US" altLang="zh-CN" sz="2800" dirty="0">
                <a:latin typeface="Times New Roman" pitchFamily="18" charset="0"/>
                <a:ea typeface="隶书" pitchFamily="49" charset="-122"/>
              </a:rPr>
              <a:t>+</a:t>
            </a:r>
            <a:r>
              <a:rPr kumimoji="1" lang="en-US" altLang="zh-CN" sz="2800" b="1" dirty="0">
                <a:latin typeface="Times New Roman" pitchFamily="18" charset="0"/>
                <a:ea typeface="隶书" pitchFamily="49" charset="-122"/>
              </a:rPr>
              <a:t> </a:t>
            </a:r>
            <a:r>
              <a:rPr kumimoji="1" lang="en-US" altLang="zh-CN" sz="2800" dirty="0">
                <a:latin typeface="Times New Roman" pitchFamily="18" charset="0"/>
                <a:ea typeface="隶书" pitchFamily="49" charset="-122"/>
              </a:rPr>
              <a:t>Size (</a:t>
            </a:r>
            <a:r>
              <a:rPr kumimoji="1" lang="en-US" altLang="zh-CN" sz="2800" dirty="0" err="1">
                <a:latin typeface="Times New Roman" pitchFamily="18" charset="0"/>
                <a:ea typeface="隶书" pitchFamily="49" charset="-122"/>
              </a:rPr>
              <a:t>subTree</a:t>
            </a:r>
            <a:r>
              <a:rPr kumimoji="1" lang="en-US" altLang="zh-CN" sz="2800" dirty="0">
                <a:latin typeface="楷体_GB2312" pitchFamily="49" charset="-122"/>
                <a:ea typeface="楷体_GB2312" pitchFamily="49" charset="-122"/>
              </a:rPr>
              <a:t>-&gt;</a:t>
            </a:r>
            <a:r>
              <a:rPr kumimoji="1" lang="en-US" altLang="zh-CN" sz="2800" dirty="0" err="1">
                <a:latin typeface="Times New Roman" pitchFamily="18" charset="0"/>
                <a:ea typeface="隶书" pitchFamily="49" charset="-122"/>
              </a:rPr>
              <a:t>rightChild</a:t>
            </a:r>
            <a:r>
              <a:rPr kumimoji="1" lang="en-US" altLang="zh-CN" sz="2800" dirty="0">
                <a:latin typeface="Times New Roman" pitchFamily="18" charset="0"/>
                <a:ea typeface="隶书" pitchFamily="49" charset="-122"/>
              </a:rPr>
              <a:t>)</a:t>
            </a:r>
            <a:r>
              <a:rPr kumimoji="1" lang="en-US" altLang="zh-CN" sz="2800" b="1" dirty="0">
                <a:latin typeface="Times New Roman" pitchFamily="18" charset="0"/>
                <a:ea typeface="隶书" pitchFamily="49" charset="-122"/>
              </a:rPr>
              <a:t>;</a:t>
            </a:r>
          </a:p>
          <a:p>
            <a:pPr>
              <a:lnSpc>
                <a:spcPct val="110000"/>
              </a:lnSpc>
            </a:pPr>
            <a:r>
              <a:rPr kumimoji="1" lang="en-US" altLang="zh-CN" sz="2800" b="1" dirty="0">
                <a:latin typeface="Times New Roman" pitchFamily="18" charset="0"/>
                <a:ea typeface="隶书" pitchFamily="49" charset="-122"/>
              </a:rPr>
              <a:t>};</a:t>
            </a:r>
          </a:p>
        </p:txBody>
      </p:sp>
    </p:spTree>
    <p:extLst>
      <p:ext uri="{BB962C8B-B14F-4D97-AF65-F5344CB8AC3E}">
        <p14:creationId xmlns:p14="http://schemas.microsoft.com/office/powerpoint/2010/main" val="39455142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05D6507-0C4A-4D6C-82AD-69FADB905914}" type="slidenum">
              <a:rPr lang="en-US" altLang="zh-CN" smtClean="0">
                <a:latin typeface="Arial" pitchFamily="34" charset="0"/>
              </a:rPr>
              <a:pPr eaLnBrk="1" hangingPunct="1"/>
              <a:t>69</a:t>
            </a:fld>
            <a:endParaRPr lang="en-US" altLang="zh-CN" smtClean="0">
              <a:latin typeface="Arial" pitchFamily="34" charset="0"/>
            </a:endParaRPr>
          </a:p>
        </p:txBody>
      </p:sp>
      <p:sp>
        <p:nvSpPr>
          <p:cNvPr id="114690" name="Rectangle 2"/>
          <p:cNvSpPr>
            <a:spLocks noGrp="1" noRot="1" noChangeArrowheads="1"/>
          </p:cNvSpPr>
          <p:nvPr>
            <p:ph type="title"/>
          </p:nvPr>
        </p:nvSpPr>
        <p:spPr>
          <a:xfrm>
            <a:off x="228600" y="274638"/>
            <a:ext cx="8915400" cy="1143000"/>
          </a:xfrm>
        </p:spPr>
        <p:txBody>
          <a:bodyPr/>
          <a:lstStyle/>
          <a:p>
            <a:pPr eaLnBrk="1" hangingPunct="1">
              <a:defRPr/>
            </a:pPr>
            <a:r>
              <a:rPr lang="en-US" altLang="zh-CN" sz="4000" dirty="0" smtClean="0"/>
              <a:t>2</a:t>
            </a:r>
            <a:r>
              <a:rPr lang="zh-CN" altLang="en-US" sz="4000" dirty="0" smtClean="0"/>
              <a:t>、求二叉树的深度（先、后序遍历）</a:t>
            </a:r>
          </a:p>
        </p:txBody>
      </p:sp>
      <p:sp>
        <p:nvSpPr>
          <p:cNvPr id="114691" name="Rectangle 3"/>
          <p:cNvSpPr>
            <a:spLocks noGrp="1" noChangeArrowheads="1"/>
          </p:cNvSpPr>
          <p:nvPr>
            <p:ph type="body" idx="1"/>
          </p:nvPr>
        </p:nvSpPr>
        <p:spPr>
          <a:xfrm>
            <a:off x="457200" y="1600200"/>
            <a:ext cx="8458200" cy="3810000"/>
          </a:xfrm>
        </p:spPr>
        <p:txBody>
          <a:bodyPr/>
          <a:lstStyle/>
          <a:p>
            <a:pPr eaLnBrk="1" hangingPunct="1">
              <a:lnSpc>
                <a:spcPct val="90000"/>
              </a:lnSpc>
              <a:defRPr/>
            </a:pPr>
            <a:r>
              <a:rPr lang="zh-CN" altLang="en-US" smtClean="0"/>
              <a:t>树的深度为树中叶子结点所在层次的最大值。</a:t>
            </a:r>
          </a:p>
          <a:p>
            <a:pPr eaLnBrk="1" hangingPunct="1">
              <a:lnSpc>
                <a:spcPct val="90000"/>
              </a:lnSpc>
              <a:defRPr/>
            </a:pPr>
            <a:r>
              <a:rPr lang="zh-CN" altLang="en-US" smtClean="0"/>
              <a:t>而结点的层次需从根结点起递推，根结点为第一层的结点，第 </a:t>
            </a:r>
            <a:r>
              <a:rPr lang="en-US" altLang="zh-CN" smtClean="0"/>
              <a:t>k </a:t>
            </a:r>
            <a:r>
              <a:rPr lang="zh-CN" altLang="en-US" smtClean="0"/>
              <a:t>层结点的子树根在第 </a:t>
            </a:r>
            <a:r>
              <a:rPr lang="en-US" altLang="zh-CN" smtClean="0"/>
              <a:t>k+1 </a:t>
            </a:r>
            <a:r>
              <a:rPr lang="zh-CN" altLang="en-US" smtClean="0"/>
              <a:t>层。</a:t>
            </a:r>
          </a:p>
          <a:p>
            <a:pPr eaLnBrk="1" hangingPunct="1">
              <a:lnSpc>
                <a:spcPct val="90000"/>
              </a:lnSpc>
              <a:defRPr/>
            </a:pPr>
            <a:r>
              <a:rPr lang="zh-CN" altLang="en-US" smtClean="0"/>
              <a:t>由此需要在先序遍历二叉树的过程中求每个结点的层次数，并将其中的最大值设为二叉树的深度。</a:t>
            </a:r>
            <a:br>
              <a:rPr lang="zh-CN" altLang="en-US" smtClean="0"/>
            </a:br>
            <a:endParaRPr lang="zh-CN" altLang="en-US" smtClean="0"/>
          </a:p>
        </p:txBody>
      </p:sp>
      <p:sp>
        <p:nvSpPr>
          <p:cNvPr id="67589" name="Rectangle 5"/>
          <p:cNvSpPr>
            <a:spLocks noChangeArrowheads="1"/>
          </p:cNvSpPr>
          <p:nvPr/>
        </p:nvSpPr>
        <p:spPr bwMode="auto">
          <a:xfrm>
            <a:off x="1143000" y="5410200"/>
            <a:ext cx="7010400" cy="9144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600" b="1">
                <a:solidFill>
                  <a:srgbClr val="FA320A"/>
                </a:solidFill>
              </a:rPr>
              <a:t>为什么需要遍历？不遍历行不行？</a:t>
            </a:r>
          </a:p>
        </p:txBody>
      </p:sp>
    </p:spTree>
    <p:extLst>
      <p:ext uri="{BB962C8B-B14F-4D97-AF65-F5344CB8AC3E}">
        <p14:creationId xmlns:p14="http://schemas.microsoft.com/office/powerpoint/2010/main" val="17122850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p:cTn id="7" dur="1000" fill="hold"/>
                                        <p:tgtEl>
                                          <p:spTgt spid="11469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1469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1469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4691">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15" presetClass="entr" presetSubtype="0" fill="hold" grpId="0" nodeType="afterEffect">
                                  <p:stCondLst>
                                    <p:cond delay="0"/>
                                  </p:stCondLst>
                                  <p:childTnLst>
                                    <p:set>
                                      <p:cBhvr>
                                        <p:cTn id="13" dur="1" fill="hold">
                                          <p:stCondLst>
                                            <p:cond delay="0"/>
                                          </p:stCondLst>
                                        </p:cTn>
                                        <p:tgtEl>
                                          <p:spTgt spid="114691">
                                            <p:txEl>
                                              <p:pRg st="1" end="1"/>
                                            </p:txEl>
                                          </p:spTgt>
                                        </p:tgtEl>
                                        <p:attrNameLst>
                                          <p:attrName>style.visibility</p:attrName>
                                        </p:attrNameLst>
                                      </p:cBhvr>
                                      <p:to>
                                        <p:strVal val="visible"/>
                                      </p:to>
                                    </p:set>
                                    <p:anim calcmode="lin" valueType="num">
                                      <p:cBhvr>
                                        <p:cTn id="14" dur="1000" fill="hold"/>
                                        <p:tgtEl>
                                          <p:spTgt spid="114691">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114691">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11469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114691">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18" fill="hold" nodeType="afterGroup">
                            <p:stCondLst>
                              <p:cond delay="2000"/>
                            </p:stCondLst>
                            <p:childTnLst>
                              <p:par>
                                <p:cTn id="19" presetID="15" presetClass="entr" presetSubtype="0" fill="hold" grpId="0" nodeType="after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anim calcmode="lin" valueType="num">
                                      <p:cBhvr>
                                        <p:cTn id="21" dur="1000" fill="hold"/>
                                        <p:tgtEl>
                                          <p:spTgt spid="114691">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114691">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11469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114691">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58962BCA-27AE-4DDF-8118-CC2FA2472CB4}" type="slidenum">
              <a:rPr lang="en-US" altLang="zh-CN" smtClean="0">
                <a:latin typeface="Arial" pitchFamily="34" charset="0"/>
              </a:rPr>
              <a:pPr eaLnBrk="1" hangingPunct="1"/>
              <a:t>7</a:t>
            </a:fld>
            <a:endParaRPr lang="en-US" altLang="zh-CN" smtClean="0">
              <a:latin typeface="Arial" pitchFamily="34" charset="0"/>
            </a:endParaRPr>
          </a:p>
        </p:txBody>
      </p:sp>
      <p:sp>
        <p:nvSpPr>
          <p:cNvPr id="24578" name="Rectangle 2"/>
          <p:cNvSpPr>
            <a:spLocks noGrp="1" noRot="1" noChangeArrowheads="1"/>
          </p:cNvSpPr>
          <p:nvPr>
            <p:ph type="title"/>
          </p:nvPr>
        </p:nvSpPr>
        <p:spPr>
          <a:xfrm>
            <a:off x="467544" y="476672"/>
            <a:ext cx="7024744" cy="1143000"/>
          </a:xfrm>
        </p:spPr>
        <p:txBody>
          <a:bodyPr/>
          <a:lstStyle/>
          <a:p>
            <a:pPr eaLnBrk="1" hangingPunct="1">
              <a:defRPr/>
            </a:pPr>
            <a:r>
              <a:rPr lang="zh-CN" altLang="en-US" dirty="0" smtClean="0"/>
              <a:t>二叉树的类型定义</a:t>
            </a:r>
          </a:p>
        </p:txBody>
      </p:sp>
      <p:sp>
        <p:nvSpPr>
          <p:cNvPr id="24579" name="Rectangle 3"/>
          <p:cNvSpPr>
            <a:spLocks noGrp="1" noChangeArrowheads="1"/>
          </p:cNvSpPr>
          <p:nvPr>
            <p:ph type="body" idx="1"/>
          </p:nvPr>
        </p:nvSpPr>
        <p:spPr>
          <a:xfrm>
            <a:off x="899592" y="1988840"/>
            <a:ext cx="6777317" cy="3508977"/>
          </a:xfrm>
        </p:spPr>
        <p:txBody>
          <a:bodyPr>
            <a:normAutofit fontScale="77500" lnSpcReduction="20000"/>
          </a:bodyPr>
          <a:lstStyle/>
          <a:p>
            <a:pPr eaLnBrk="1" hangingPunct="1">
              <a:lnSpc>
                <a:spcPct val="180000"/>
              </a:lnSpc>
              <a:defRPr/>
            </a:pPr>
            <a:r>
              <a:rPr lang="zh-CN" altLang="en-US" sz="2800" dirty="0" smtClean="0">
                <a:solidFill>
                  <a:schemeClr val="tx1"/>
                </a:solidFill>
                <a:latin typeface="楷体_GB2312" pitchFamily="49" charset="-122"/>
              </a:rPr>
              <a:t>二叉树或为空树；或是由一个根节点加上两颗分别称为左子树和右子树的、互不交的二叉树组成</a:t>
            </a:r>
          </a:p>
          <a:p>
            <a:pPr eaLnBrk="1" hangingPunct="1">
              <a:defRPr/>
            </a:pPr>
            <a:r>
              <a:rPr kumimoji="1" lang="zh-CN" altLang="en-US" sz="2800" dirty="0" smtClean="0">
                <a:solidFill>
                  <a:schemeClr val="tx1"/>
                </a:solidFill>
                <a:effectLst/>
                <a:latin typeface="楷体_GB2312" pitchFamily="49" charset="-122"/>
              </a:rPr>
              <a:t>逻辑结构：  一对二（</a:t>
            </a:r>
            <a:r>
              <a:rPr kumimoji="1" lang="en-US" altLang="zh-CN" sz="2800" dirty="0" smtClean="0">
                <a:solidFill>
                  <a:schemeClr val="tx1"/>
                </a:solidFill>
                <a:effectLst/>
                <a:latin typeface="楷体_GB2312" pitchFamily="49" charset="-122"/>
              </a:rPr>
              <a:t>1</a:t>
            </a:r>
            <a:r>
              <a:rPr kumimoji="1" lang="zh-CN" altLang="en-US" sz="2800" dirty="0" smtClean="0">
                <a:solidFill>
                  <a:schemeClr val="tx1"/>
                </a:solidFill>
                <a:effectLst/>
                <a:latin typeface="楷体_GB2312" pitchFamily="49" charset="-122"/>
              </a:rPr>
              <a:t>：</a:t>
            </a:r>
            <a:r>
              <a:rPr kumimoji="1" lang="en-US" altLang="zh-CN" sz="2800" dirty="0" smtClean="0">
                <a:solidFill>
                  <a:schemeClr val="tx1"/>
                </a:solidFill>
                <a:effectLst/>
                <a:latin typeface="楷体_GB2312" pitchFamily="49" charset="-122"/>
              </a:rPr>
              <a:t>2</a:t>
            </a:r>
            <a:r>
              <a:rPr kumimoji="1" lang="zh-CN" altLang="en-US" sz="2800" dirty="0" smtClean="0">
                <a:solidFill>
                  <a:schemeClr val="tx1"/>
                </a:solidFill>
                <a:effectLst/>
                <a:latin typeface="楷体_GB2312" pitchFamily="49" charset="-122"/>
              </a:rPr>
              <a:t>） </a:t>
            </a:r>
          </a:p>
          <a:p>
            <a:pPr eaLnBrk="1" hangingPunct="1">
              <a:defRPr/>
            </a:pPr>
            <a:r>
              <a:rPr kumimoji="1" lang="zh-CN" altLang="en-US" sz="2800" dirty="0" smtClean="0">
                <a:solidFill>
                  <a:schemeClr val="tx1"/>
                </a:solidFill>
                <a:effectLst/>
                <a:latin typeface="楷体_GB2312" pitchFamily="49" charset="-122"/>
              </a:rPr>
              <a:t>基本特征</a:t>
            </a:r>
            <a:r>
              <a:rPr kumimoji="1" lang="en-US" altLang="zh-CN" sz="2800" dirty="0" smtClean="0">
                <a:solidFill>
                  <a:schemeClr val="tx1"/>
                </a:solidFill>
                <a:effectLst/>
                <a:latin typeface="楷体_GB2312" pitchFamily="49" charset="-122"/>
              </a:rPr>
              <a:t>:</a:t>
            </a:r>
          </a:p>
          <a:p>
            <a:pPr eaLnBrk="1" hangingPunct="1">
              <a:defRPr/>
            </a:pPr>
            <a:r>
              <a:rPr kumimoji="1" lang="en-US" altLang="zh-CN" sz="2800" dirty="0" smtClean="0">
                <a:solidFill>
                  <a:schemeClr val="tx1"/>
                </a:solidFill>
                <a:effectLst/>
                <a:latin typeface="楷体_GB2312" pitchFamily="49" charset="-122"/>
              </a:rPr>
              <a:t>① </a:t>
            </a:r>
            <a:r>
              <a:rPr kumimoji="1" lang="zh-CN" altLang="en-US" sz="2800" dirty="0" smtClean="0">
                <a:solidFill>
                  <a:schemeClr val="tx1"/>
                </a:solidFill>
                <a:effectLst/>
                <a:latin typeface="楷体_GB2312" pitchFamily="49" charset="-122"/>
              </a:rPr>
              <a:t>每个结点最多只有两棵子树（不存在度大于</a:t>
            </a:r>
            <a:r>
              <a:rPr kumimoji="1" lang="en-US" altLang="zh-CN" sz="2800" dirty="0" smtClean="0">
                <a:solidFill>
                  <a:schemeClr val="tx1"/>
                </a:solidFill>
                <a:effectLst/>
                <a:latin typeface="楷体_GB2312" pitchFamily="49" charset="-122"/>
              </a:rPr>
              <a:t>2</a:t>
            </a:r>
            <a:r>
              <a:rPr kumimoji="1" lang="zh-CN" altLang="en-US" sz="2800" dirty="0" smtClean="0">
                <a:solidFill>
                  <a:schemeClr val="tx1"/>
                </a:solidFill>
                <a:effectLst/>
                <a:latin typeface="楷体_GB2312" pitchFamily="49" charset="-122"/>
              </a:rPr>
              <a:t>的结点）；</a:t>
            </a:r>
          </a:p>
          <a:p>
            <a:pPr eaLnBrk="1" hangingPunct="1">
              <a:defRPr/>
            </a:pPr>
            <a:r>
              <a:rPr kumimoji="1" lang="zh-CN" altLang="en-US" sz="2800" dirty="0" smtClean="0">
                <a:solidFill>
                  <a:schemeClr val="tx1"/>
                </a:solidFill>
                <a:effectLst/>
                <a:latin typeface="楷体_GB2312" pitchFamily="49" charset="-122"/>
              </a:rPr>
              <a:t>② 左子树和右子树次序不能颠倒（有序树）。</a:t>
            </a:r>
            <a:endParaRPr lang="zh-CN" altLang="en-US" sz="2800" dirty="0" smtClean="0">
              <a:solidFill>
                <a:schemeClr val="tx1"/>
              </a:solidFill>
              <a:latin typeface="楷体_GB2312" pitchFamily="49" charset="-122"/>
            </a:endParaRPr>
          </a:p>
        </p:txBody>
      </p:sp>
    </p:spTree>
    <p:extLst>
      <p:ext uri="{BB962C8B-B14F-4D97-AF65-F5344CB8AC3E}">
        <p14:creationId xmlns:p14="http://schemas.microsoft.com/office/powerpoint/2010/main" val="3012400964"/>
      </p:ext>
    </p:extLst>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DCD3EA73-0A5B-4232-8735-B72BBAF329AE}" type="slidenum">
              <a:rPr lang="en-US" altLang="zh-CN" smtClean="0">
                <a:latin typeface="Arial" pitchFamily="34" charset="0"/>
              </a:rPr>
              <a:pPr eaLnBrk="1" hangingPunct="1"/>
              <a:t>70</a:t>
            </a:fld>
            <a:endParaRPr lang="en-US" altLang="zh-CN" smtClean="0">
              <a:latin typeface="Arial" pitchFamily="34" charset="0"/>
            </a:endParaRPr>
          </a:p>
        </p:txBody>
      </p:sp>
      <p:sp>
        <p:nvSpPr>
          <p:cNvPr id="210947" name="Rectangle 3"/>
          <p:cNvSpPr>
            <a:spLocks noGrp="1" noChangeArrowheads="1"/>
          </p:cNvSpPr>
          <p:nvPr>
            <p:ph type="body" idx="1"/>
          </p:nvPr>
        </p:nvSpPr>
        <p:spPr>
          <a:xfrm>
            <a:off x="152400" y="457200"/>
            <a:ext cx="8839200" cy="5943600"/>
          </a:xfrm>
        </p:spPr>
        <p:txBody>
          <a:bodyPr/>
          <a:lstStyle/>
          <a:p>
            <a:pPr eaLnBrk="1" hangingPunct="1">
              <a:lnSpc>
                <a:spcPct val="120000"/>
              </a:lnSpc>
              <a:defRPr/>
            </a:pPr>
            <a:r>
              <a:rPr lang="en-US" altLang="zh-CN" sz="2800" dirty="0" smtClean="0"/>
              <a:t>void </a:t>
            </a:r>
            <a:r>
              <a:rPr lang="en-US" altLang="zh-CN" sz="2800" dirty="0" err="1" smtClean="0"/>
              <a:t>BiTreeDepth</a:t>
            </a:r>
            <a:r>
              <a:rPr lang="en-US" altLang="zh-CN" sz="2800" dirty="0" smtClean="0"/>
              <a:t>(</a:t>
            </a:r>
            <a:r>
              <a:rPr lang="en-US" altLang="zh-CN" sz="2800" dirty="0" err="1" smtClean="0"/>
              <a:t>BiTree</a:t>
            </a:r>
            <a:r>
              <a:rPr lang="en-US" altLang="zh-CN" sz="2800" dirty="0" smtClean="0"/>
              <a:t> T, </a:t>
            </a:r>
            <a:r>
              <a:rPr lang="en-US" altLang="zh-CN" sz="2800" dirty="0" err="1" smtClean="0"/>
              <a:t>int</a:t>
            </a:r>
            <a:r>
              <a:rPr lang="en-US" altLang="zh-CN" sz="2800" dirty="0" smtClean="0"/>
              <a:t> level, </a:t>
            </a:r>
            <a:r>
              <a:rPr lang="en-US" altLang="zh-CN" sz="2800" dirty="0" err="1" smtClean="0"/>
              <a:t>int</a:t>
            </a:r>
            <a:r>
              <a:rPr lang="en-US" altLang="zh-CN" sz="2800" dirty="0" smtClean="0"/>
              <a:t> &amp;depth)</a:t>
            </a:r>
          </a:p>
          <a:p>
            <a:pPr eaLnBrk="1" hangingPunct="1">
              <a:lnSpc>
                <a:spcPct val="120000"/>
              </a:lnSpc>
              <a:defRPr/>
            </a:pPr>
            <a:r>
              <a:rPr lang="en-US" altLang="zh-CN" sz="2800" dirty="0" smtClean="0"/>
              <a:t>{// T</a:t>
            </a:r>
            <a:r>
              <a:rPr lang="zh-CN" altLang="en-US" sz="2800" dirty="0" smtClean="0"/>
              <a:t>指向二叉树的根，</a:t>
            </a:r>
            <a:r>
              <a:rPr lang="en-US" altLang="zh-CN" sz="2800" dirty="0" smtClean="0"/>
              <a:t>level </a:t>
            </a:r>
            <a:r>
              <a:rPr lang="zh-CN" altLang="en-US" sz="2800" dirty="0" smtClean="0"/>
              <a:t>为 </a:t>
            </a:r>
            <a:r>
              <a:rPr lang="en-US" altLang="zh-CN" sz="2800" dirty="0" smtClean="0"/>
              <a:t>T </a:t>
            </a:r>
            <a:r>
              <a:rPr lang="zh-CN" altLang="en-US" sz="2800" dirty="0" smtClean="0"/>
              <a:t>所指结点所在层次， 其初值为</a:t>
            </a:r>
            <a:r>
              <a:rPr lang="en-US" altLang="zh-CN" sz="2800" dirty="0" smtClean="0"/>
              <a:t>1</a:t>
            </a:r>
            <a:r>
              <a:rPr lang="zh-CN" altLang="en-US" sz="2800" dirty="0" smtClean="0"/>
              <a:t>，</a:t>
            </a:r>
            <a:r>
              <a:rPr lang="en-US" altLang="zh-CN" sz="2800" dirty="0" smtClean="0"/>
              <a:t>depth </a:t>
            </a:r>
            <a:r>
              <a:rPr lang="zh-CN" altLang="en-US" sz="2800" dirty="0" smtClean="0"/>
              <a:t>为当前求得的最大层次</a:t>
            </a:r>
            <a:r>
              <a:rPr lang="en-US" altLang="zh-CN" sz="2800" dirty="0" smtClean="0"/>
              <a:t>,</a:t>
            </a:r>
            <a:r>
              <a:rPr lang="zh-CN" altLang="en-US" sz="2800" dirty="0" smtClean="0"/>
              <a:t>其初值为</a:t>
            </a:r>
            <a:r>
              <a:rPr lang="en-US" altLang="zh-CN" sz="2800" dirty="0" smtClean="0"/>
              <a:t>0</a:t>
            </a:r>
            <a:r>
              <a:rPr lang="zh-CN" altLang="en-US" sz="2800" dirty="0" smtClean="0"/>
              <a:t>，先序遍历</a:t>
            </a:r>
            <a:br>
              <a:rPr lang="zh-CN" altLang="en-US" sz="2800" dirty="0" smtClean="0"/>
            </a:br>
            <a:r>
              <a:rPr lang="en-US" altLang="zh-CN" dirty="0" smtClean="0"/>
              <a:t>if (T){</a:t>
            </a:r>
            <a:br>
              <a:rPr lang="en-US" altLang="zh-CN" dirty="0" smtClean="0"/>
            </a:br>
            <a:r>
              <a:rPr lang="zh-CN" altLang="en-US" dirty="0" smtClean="0">
                <a:solidFill>
                  <a:srgbClr val="FFFF00"/>
                </a:solidFill>
              </a:rPr>
              <a:t>　</a:t>
            </a:r>
            <a:r>
              <a:rPr lang="en-US" altLang="zh-CN" dirty="0" smtClean="0">
                <a:solidFill>
                  <a:schemeClr val="accent3"/>
                </a:solidFill>
              </a:rPr>
              <a:t>if (level&gt;depth) depth=level; </a:t>
            </a:r>
            <a:br>
              <a:rPr lang="en-US" altLang="zh-CN" dirty="0" smtClean="0">
                <a:solidFill>
                  <a:schemeClr val="accent3"/>
                </a:solidFill>
              </a:rPr>
            </a:br>
            <a:r>
              <a:rPr lang="zh-CN" altLang="en-US" dirty="0" smtClean="0">
                <a:solidFill>
                  <a:schemeClr val="accent3"/>
                </a:solidFill>
              </a:rPr>
              <a:t>　　</a:t>
            </a:r>
            <a:r>
              <a:rPr lang="en-US" altLang="zh-CN" dirty="0" err="1" smtClean="0">
                <a:solidFill>
                  <a:schemeClr val="accent3"/>
                </a:solidFill>
              </a:rPr>
              <a:t>BiTreeDepth</a:t>
            </a:r>
            <a:r>
              <a:rPr lang="en-US" altLang="zh-CN" dirty="0" smtClean="0">
                <a:solidFill>
                  <a:schemeClr val="accent3"/>
                </a:solidFill>
              </a:rPr>
              <a:t>(T-&gt;</a:t>
            </a:r>
            <a:r>
              <a:rPr lang="en-US" altLang="zh-CN" dirty="0" err="1" smtClean="0">
                <a:solidFill>
                  <a:schemeClr val="accent3"/>
                </a:solidFill>
              </a:rPr>
              <a:t>Lchild</a:t>
            </a:r>
            <a:r>
              <a:rPr lang="en-US" altLang="zh-CN" dirty="0" smtClean="0">
                <a:solidFill>
                  <a:schemeClr val="accent3"/>
                </a:solidFill>
              </a:rPr>
              <a:t>, level+1, depth);</a:t>
            </a:r>
            <a:br>
              <a:rPr lang="en-US" altLang="zh-CN" dirty="0" smtClean="0">
                <a:solidFill>
                  <a:schemeClr val="accent3"/>
                </a:solidFill>
              </a:rPr>
            </a:br>
            <a:r>
              <a:rPr lang="zh-CN" altLang="en-US" dirty="0" smtClean="0">
                <a:solidFill>
                  <a:schemeClr val="accent3"/>
                </a:solidFill>
              </a:rPr>
              <a:t>　　</a:t>
            </a:r>
            <a:r>
              <a:rPr lang="en-US" altLang="zh-CN" dirty="0" err="1" smtClean="0">
                <a:solidFill>
                  <a:schemeClr val="accent3"/>
                </a:solidFill>
              </a:rPr>
              <a:t>BiTreeDepth</a:t>
            </a:r>
            <a:r>
              <a:rPr lang="en-US" altLang="zh-CN" dirty="0" smtClean="0">
                <a:solidFill>
                  <a:schemeClr val="accent3"/>
                </a:solidFill>
              </a:rPr>
              <a:t>(T-&gt;</a:t>
            </a:r>
            <a:r>
              <a:rPr lang="en-US" altLang="zh-CN" dirty="0" err="1" smtClean="0">
                <a:solidFill>
                  <a:schemeClr val="accent3"/>
                </a:solidFill>
              </a:rPr>
              <a:t>Rchild</a:t>
            </a:r>
            <a:r>
              <a:rPr lang="en-US" altLang="zh-CN" dirty="0" smtClean="0">
                <a:solidFill>
                  <a:schemeClr val="accent3"/>
                </a:solidFill>
              </a:rPr>
              <a:t>, level+1, depth);</a:t>
            </a:r>
            <a:br>
              <a:rPr lang="en-US" altLang="zh-CN" dirty="0" smtClean="0">
                <a:solidFill>
                  <a:schemeClr val="accent3"/>
                </a:solidFill>
              </a:rPr>
            </a:br>
            <a:r>
              <a:rPr lang="zh-CN" altLang="en-US" dirty="0" smtClean="0"/>
              <a:t>　　</a:t>
            </a:r>
            <a:r>
              <a:rPr lang="en-US" altLang="zh-CN" dirty="0" smtClean="0"/>
              <a:t>}// if</a:t>
            </a:r>
            <a:br>
              <a:rPr lang="en-US" altLang="zh-CN" dirty="0" smtClean="0"/>
            </a:br>
            <a:r>
              <a:rPr lang="zh-CN" altLang="en-US" dirty="0" smtClean="0"/>
              <a:t>　</a:t>
            </a:r>
            <a:r>
              <a:rPr lang="en-US" altLang="zh-CN" dirty="0" smtClean="0"/>
              <a:t>}// </a:t>
            </a:r>
            <a:r>
              <a:rPr lang="en-US" altLang="zh-CN" dirty="0" err="1" smtClean="0"/>
              <a:t>BiTreeDepth</a:t>
            </a:r>
            <a:endParaRPr lang="en-US" altLang="zh-CN" dirty="0" smtClean="0"/>
          </a:p>
        </p:txBody>
      </p:sp>
    </p:spTree>
    <p:extLst>
      <p:ext uri="{BB962C8B-B14F-4D97-AF65-F5344CB8AC3E}">
        <p14:creationId xmlns:p14="http://schemas.microsoft.com/office/powerpoint/2010/main" val="394258677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 calcmode="lin" valueType="num">
                                      <p:cBhvr>
                                        <p:cTn id="7" dur="1000" fill="hold"/>
                                        <p:tgtEl>
                                          <p:spTgt spid="210947">
                                            <p:txEl>
                                              <p:pRg st="0" end="0"/>
                                            </p:txEl>
                                          </p:spTgt>
                                        </p:tgtEl>
                                        <p:attrNameLst>
                                          <p:attrName>ppt_w</p:attrName>
                                        </p:attrNameLst>
                                      </p:cBhvr>
                                      <p:tavLst>
                                        <p:tav tm="0" fmla="#ppt_w*sin(2.5*pi*$)">
                                          <p:val>
                                            <p:fltVal val="0"/>
                                          </p:val>
                                        </p:tav>
                                        <p:tav tm="100000">
                                          <p:val>
                                            <p:fltVal val="1"/>
                                          </p:val>
                                        </p:tav>
                                      </p:tavLst>
                                    </p:anim>
                                    <p:anim calcmode="lin" valueType="num">
                                      <p:cBhvr>
                                        <p:cTn id="8" dur="1000" fill="hold"/>
                                        <p:tgtEl>
                                          <p:spTgt spid="21094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9" presetClass="entr" presetSubtype="10" fill="hold" grpId="0" nodeType="clickEffect">
                                  <p:stCondLst>
                                    <p:cond delay="0"/>
                                  </p:stCondLst>
                                  <p:childTnLst>
                                    <p:set>
                                      <p:cBhvr>
                                        <p:cTn id="12" dur="1" fill="hold">
                                          <p:stCondLst>
                                            <p:cond delay="0"/>
                                          </p:stCondLst>
                                        </p:cTn>
                                        <p:tgtEl>
                                          <p:spTgt spid="210947">
                                            <p:txEl>
                                              <p:pRg st="1" end="1"/>
                                            </p:txEl>
                                          </p:spTgt>
                                        </p:tgtEl>
                                        <p:attrNameLst>
                                          <p:attrName>style.visibility</p:attrName>
                                        </p:attrNameLst>
                                      </p:cBhvr>
                                      <p:to>
                                        <p:strVal val="visible"/>
                                      </p:to>
                                    </p:set>
                                    <p:anim calcmode="lin" valueType="num">
                                      <p:cBhvr>
                                        <p:cTn id="13" dur="1000" fill="hold"/>
                                        <p:tgtEl>
                                          <p:spTgt spid="210947">
                                            <p:txEl>
                                              <p:pRg st="1" end="1"/>
                                            </p:txEl>
                                          </p:spTgt>
                                        </p:tgtEl>
                                        <p:attrNameLst>
                                          <p:attrName>ppt_w</p:attrName>
                                        </p:attrNameLst>
                                      </p:cBhvr>
                                      <p:tavLst>
                                        <p:tav tm="0" fmla="#ppt_w*sin(2.5*pi*$)">
                                          <p:val>
                                            <p:fltVal val="0"/>
                                          </p:val>
                                        </p:tav>
                                        <p:tav tm="100000">
                                          <p:val>
                                            <p:fltVal val="1"/>
                                          </p:val>
                                        </p:tav>
                                      </p:tavLst>
                                    </p:anim>
                                    <p:anim calcmode="lin" valueType="num">
                                      <p:cBhvr>
                                        <p:cTn id="14" dur="1000" fill="hold"/>
                                        <p:tgtEl>
                                          <p:spTgt spid="210947">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2"/>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705D01F8-1465-496E-85D3-9EB1CBA712A4}" type="slidenum">
              <a:rPr lang="en-US" altLang="zh-CN" smtClean="0">
                <a:latin typeface="Arial" pitchFamily="34" charset="0"/>
              </a:rPr>
              <a:pPr eaLnBrk="1" hangingPunct="1"/>
              <a:t>71</a:t>
            </a:fld>
            <a:endParaRPr lang="en-US" altLang="zh-CN" smtClean="0">
              <a:latin typeface="Arial" pitchFamily="34" charset="0"/>
            </a:endParaRPr>
          </a:p>
        </p:txBody>
      </p:sp>
      <p:pic>
        <p:nvPicPr>
          <p:cNvPr id="438323" name="Object"/>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9081508"/>
      </p:ext>
    </p:extLst>
  </p:cSld>
  <p:clrMapOvr>
    <a:masterClrMapping/>
  </p:clrMapOvr>
  <p:transition>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5D4D7F2B-1F4F-42FA-9037-CB3EBB3F15CB}" type="slidenum">
              <a:rPr lang="en-US" altLang="zh-CN" smtClean="0">
                <a:latin typeface="Arial" pitchFamily="34" charset="0"/>
              </a:rPr>
              <a:pPr eaLnBrk="1" hangingPunct="1"/>
              <a:t>72</a:t>
            </a:fld>
            <a:endParaRPr lang="en-US" altLang="zh-CN" smtClean="0">
              <a:latin typeface="Arial" pitchFamily="34" charset="0"/>
            </a:endParaRPr>
          </a:p>
        </p:txBody>
      </p:sp>
      <p:sp>
        <p:nvSpPr>
          <p:cNvPr id="214018" name="Rectangle 2"/>
          <p:cNvSpPr>
            <a:spLocks noGrp="1" noRot="1" noChangeArrowheads="1"/>
          </p:cNvSpPr>
          <p:nvPr>
            <p:ph type="title"/>
          </p:nvPr>
        </p:nvSpPr>
        <p:spPr>
          <a:xfrm>
            <a:off x="457200" y="0"/>
            <a:ext cx="8229600" cy="838200"/>
          </a:xfrm>
        </p:spPr>
        <p:txBody>
          <a:bodyPr/>
          <a:lstStyle/>
          <a:p>
            <a:pPr eaLnBrk="1" hangingPunct="1">
              <a:defRPr/>
            </a:pPr>
            <a:r>
              <a:rPr lang="zh-CN" altLang="en-US" smtClean="0"/>
              <a:t>求二叉树深度的后序遍历算法</a:t>
            </a:r>
          </a:p>
        </p:txBody>
      </p:sp>
      <p:sp>
        <p:nvSpPr>
          <p:cNvPr id="214019" name="Rectangle 3"/>
          <p:cNvSpPr>
            <a:spLocks noGrp="1" noChangeArrowheads="1"/>
          </p:cNvSpPr>
          <p:nvPr>
            <p:ph type="body" sz="half" idx="1"/>
          </p:nvPr>
        </p:nvSpPr>
        <p:spPr>
          <a:xfrm>
            <a:off x="304800" y="2286000"/>
            <a:ext cx="8305800" cy="4191000"/>
          </a:xfrm>
        </p:spPr>
        <p:txBody>
          <a:bodyPr>
            <a:normAutofit/>
          </a:bodyPr>
          <a:lstStyle/>
          <a:p>
            <a:pPr eaLnBrk="1" hangingPunct="1">
              <a:lnSpc>
                <a:spcPct val="80000"/>
              </a:lnSpc>
              <a:buFont typeface="Wingdings" pitchFamily="2" charset="2"/>
              <a:buNone/>
              <a:defRPr/>
            </a:pPr>
            <a:r>
              <a:rPr lang="en-US" altLang="zh-CN" sz="2800" dirty="0" err="1" smtClean="0">
                <a:latin typeface="Times New Roman" pitchFamily="18" charset="0"/>
                <a:cs typeface="Times New Roman" pitchFamily="18" charset="0"/>
              </a:rPr>
              <a:t>Int</a:t>
            </a:r>
            <a:r>
              <a:rPr lang="en-US" altLang="zh-CN" sz="2800" dirty="0" smtClean="0">
                <a:latin typeface="Times New Roman" pitchFamily="18" charset="0"/>
                <a:cs typeface="Times New Roman" pitchFamily="18" charset="0"/>
              </a:rPr>
              <a:t> Depth</a:t>
            </a:r>
            <a:r>
              <a:rPr lang="zh-CN" altLang="en-US" sz="2800" dirty="0" smtClean="0">
                <a:latin typeface="Times New Roman" pitchFamily="18" charset="0"/>
                <a:cs typeface="Times New Roman" pitchFamily="18" charset="0"/>
              </a:rPr>
              <a:t>（</a:t>
            </a:r>
            <a:r>
              <a:rPr lang="en-US" altLang="zh-CN" sz="2800" dirty="0" err="1" smtClean="0">
                <a:latin typeface="Times New Roman" pitchFamily="18" charset="0"/>
                <a:cs typeface="Times New Roman" pitchFamily="18" charset="0"/>
              </a:rPr>
              <a:t>BitTree</a:t>
            </a:r>
            <a:r>
              <a:rPr lang="en-US" altLang="zh-CN" sz="2800" dirty="0" smtClean="0">
                <a:latin typeface="Times New Roman" pitchFamily="18" charset="0"/>
                <a:cs typeface="Times New Roman" pitchFamily="18" charset="0"/>
              </a:rPr>
              <a:t> T</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a:t>
            </a:r>
          </a:p>
          <a:p>
            <a:pPr eaLnBrk="1" hangingPunct="1">
              <a:lnSpc>
                <a:spcPct val="80000"/>
              </a:lnSpc>
              <a:buFont typeface="Wingdings" pitchFamily="2" charset="2"/>
              <a:buNone/>
              <a:defRPr/>
            </a:pPr>
            <a:r>
              <a:rPr lang="en-US" altLang="zh-CN" sz="2800" dirty="0" smtClean="0">
                <a:latin typeface="Times New Roman" pitchFamily="18" charset="0"/>
                <a:cs typeface="Times New Roman" pitchFamily="18" charset="0"/>
              </a:rPr>
              <a:t>if</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T</a:t>
            </a:r>
            <a:r>
              <a:rPr lang="zh-CN" altLang="en-US" sz="2800" dirty="0" smtClean="0">
                <a:latin typeface="Times New Roman" pitchFamily="18" charset="0"/>
                <a:cs typeface="Times New Roman" pitchFamily="18" charset="0"/>
              </a:rPr>
              <a:t>）</a:t>
            </a:r>
          </a:p>
          <a:p>
            <a:pPr lvl="1" eaLnBrk="1" hangingPunct="1">
              <a:lnSpc>
                <a:spcPct val="80000"/>
              </a:lnSpc>
              <a:buFont typeface="Wingdings" pitchFamily="2" charset="2"/>
              <a:buNone/>
              <a:defRPr/>
            </a:pPr>
            <a:r>
              <a:rPr lang="zh-CN" altLang="en-US"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depthval</a:t>
            </a:r>
            <a:r>
              <a:rPr lang="en-US" altLang="zh-CN" sz="2800" dirty="0" smtClean="0">
                <a:latin typeface="Times New Roman" pitchFamily="18" charset="0"/>
                <a:cs typeface="Times New Roman" pitchFamily="18" charset="0"/>
              </a:rPr>
              <a:t>=0</a:t>
            </a:r>
            <a:r>
              <a:rPr lang="zh-CN" altLang="en-US" sz="2800" dirty="0" smtClean="0">
                <a:latin typeface="Times New Roman" pitchFamily="18" charset="0"/>
                <a:cs typeface="Times New Roman" pitchFamily="18" charset="0"/>
              </a:rPr>
              <a:t>；</a:t>
            </a:r>
          </a:p>
          <a:p>
            <a:pPr lvl="1" eaLnBrk="1" hangingPunct="1">
              <a:lnSpc>
                <a:spcPct val="80000"/>
              </a:lnSpc>
              <a:buFont typeface="Wingdings" pitchFamily="2" charset="2"/>
              <a:buNone/>
              <a:defRPr/>
            </a:pPr>
            <a:r>
              <a:rPr lang="en-US" altLang="zh-CN" sz="2800" dirty="0" smtClean="0">
                <a:latin typeface="Times New Roman" pitchFamily="18" charset="0"/>
                <a:cs typeface="Times New Roman" pitchFamily="18" charset="0"/>
              </a:rPr>
              <a:t>else {</a:t>
            </a:r>
          </a:p>
          <a:p>
            <a:pPr lvl="1" eaLnBrk="1" hangingPunct="1">
              <a:lnSpc>
                <a:spcPct val="80000"/>
              </a:lnSpc>
              <a:buFont typeface="Wingdings" pitchFamily="2" charset="2"/>
              <a:buNone/>
              <a:defRPr/>
            </a:pPr>
            <a:r>
              <a:rPr lang="en-US" altLang="zh-CN"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deptLeft</a:t>
            </a:r>
            <a:r>
              <a:rPr lang="en-US" altLang="zh-CN" sz="2800" dirty="0" smtClean="0">
                <a:latin typeface="Times New Roman" pitchFamily="18" charset="0"/>
                <a:cs typeface="Times New Roman" pitchFamily="18" charset="0"/>
              </a:rPr>
              <a:t>=Depth</a:t>
            </a:r>
            <a:r>
              <a:rPr lang="zh-CN" altLang="en-US" sz="2800" dirty="0" smtClean="0">
                <a:latin typeface="Times New Roman" pitchFamily="18" charset="0"/>
                <a:cs typeface="Times New Roman" pitchFamily="18" charset="0"/>
              </a:rPr>
              <a:t>（</a:t>
            </a:r>
            <a:r>
              <a:rPr lang="en-US" altLang="zh-CN" sz="2800" dirty="0" err="1" smtClean="0">
                <a:latin typeface="Times New Roman" pitchFamily="18" charset="0"/>
                <a:cs typeface="Times New Roman" pitchFamily="18" charset="0"/>
              </a:rPr>
              <a:t>T</a:t>
            </a:r>
            <a:r>
              <a:rPr lang="en-US" altLang="zh-CN" sz="2800" dirty="0" err="1" smtClean="0">
                <a:latin typeface="Times New Roman" pitchFamily="18" charset="0"/>
                <a:cs typeface="Times New Roman" pitchFamily="18" charset="0"/>
                <a:sym typeface="Wingdings" pitchFamily="2" charset="2"/>
              </a:rPr>
              <a:t>lchild</a:t>
            </a:r>
            <a:r>
              <a:rPr lang="zh-CN" altLang="en-US" sz="2800" dirty="0" smtClean="0">
                <a:latin typeface="Times New Roman" pitchFamily="18" charset="0"/>
                <a:cs typeface="Times New Roman" pitchFamily="18" charset="0"/>
              </a:rPr>
              <a:t>）；</a:t>
            </a:r>
          </a:p>
          <a:p>
            <a:pPr lvl="1" eaLnBrk="1" hangingPunct="1">
              <a:lnSpc>
                <a:spcPct val="80000"/>
              </a:lnSpc>
              <a:buFont typeface="Wingdings" pitchFamily="2" charset="2"/>
              <a:buNone/>
              <a:defRPr/>
            </a:pPr>
            <a:r>
              <a:rPr lang="zh-CN" altLang="en-US"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deptRight</a:t>
            </a:r>
            <a:r>
              <a:rPr lang="en-US" altLang="zh-CN" sz="2800" dirty="0" smtClean="0">
                <a:latin typeface="Times New Roman" pitchFamily="18" charset="0"/>
                <a:cs typeface="Times New Roman" pitchFamily="18" charset="0"/>
              </a:rPr>
              <a:t>=Depth(</a:t>
            </a:r>
            <a:r>
              <a:rPr lang="en-US" altLang="zh-CN" sz="2800" dirty="0" err="1" smtClean="0">
                <a:latin typeface="Times New Roman" pitchFamily="18" charset="0"/>
                <a:cs typeface="Times New Roman" pitchFamily="18" charset="0"/>
              </a:rPr>
              <a:t>T</a:t>
            </a:r>
            <a:r>
              <a:rPr lang="en-US" altLang="zh-CN" sz="2800" dirty="0" err="1" smtClean="0">
                <a:latin typeface="Times New Roman" pitchFamily="18" charset="0"/>
                <a:cs typeface="Times New Roman" pitchFamily="18" charset="0"/>
                <a:sym typeface="Wingdings" pitchFamily="2" charset="2"/>
              </a:rPr>
              <a:t>rchild</a:t>
            </a: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a:t>
            </a:r>
          </a:p>
          <a:p>
            <a:pPr lvl="1" eaLnBrk="1" hangingPunct="1">
              <a:lnSpc>
                <a:spcPct val="80000"/>
              </a:lnSpc>
              <a:buFont typeface="Wingdings" pitchFamily="2" charset="2"/>
              <a:buNone/>
              <a:defRPr/>
            </a:pPr>
            <a:r>
              <a:rPr lang="en-US" altLang="zh-CN" sz="2800" dirty="0" err="1" smtClean="0">
                <a:latin typeface="Times New Roman" pitchFamily="18" charset="0"/>
                <a:cs typeface="Times New Roman" pitchFamily="18" charset="0"/>
              </a:rPr>
              <a:t>deptval</a:t>
            </a:r>
            <a:r>
              <a:rPr lang="en-US" altLang="zh-CN" sz="2800" dirty="0" smtClean="0">
                <a:latin typeface="Times New Roman" pitchFamily="18" charset="0"/>
                <a:cs typeface="Times New Roman" pitchFamily="18" charset="0"/>
              </a:rPr>
              <a:t>=1+</a:t>
            </a:r>
            <a:r>
              <a:rPr lang="zh-CN" altLang="en-US" sz="2800" dirty="0" smtClean="0">
                <a:latin typeface="Times New Roman" pitchFamily="18" charset="0"/>
                <a:cs typeface="Times New Roman" pitchFamily="18" charset="0"/>
              </a:rPr>
              <a:t>（</a:t>
            </a:r>
            <a:r>
              <a:rPr lang="en-US" altLang="zh-CN" sz="2800" dirty="0" err="1" smtClean="0">
                <a:latin typeface="Times New Roman" pitchFamily="18" charset="0"/>
                <a:cs typeface="Times New Roman" pitchFamily="18" charset="0"/>
              </a:rPr>
              <a:t>deptLeft</a:t>
            </a:r>
            <a:r>
              <a:rPr lang="en-US" altLang="zh-CN" sz="2800" dirty="0" smtClean="0">
                <a:latin typeface="Times New Roman" pitchFamily="18" charset="0"/>
                <a:cs typeface="Times New Roman" pitchFamily="18" charset="0"/>
              </a:rPr>
              <a:t>&gt;</a:t>
            </a:r>
            <a:r>
              <a:rPr lang="en-US" altLang="zh-CN" sz="2800" dirty="0" err="1" smtClean="0">
                <a:solidFill>
                  <a:schemeClr val="accent3"/>
                </a:solidFill>
                <a:latin typeface="Times New Roman" pitchFamily="18" charset="0"/>
                <a:cs typeface="Times New Roman" pitchFamily="18" charset="0"/>
              </a:rPr>
              <a:t>deptRight</a:t>
            </a:r>
            <a:r>
              <a:rPr lang="en-US" altLang="zh-CN" sz="2800" dirty="0" err="1" smtClean="0">
                <a:solidFill>
                  <a:schemeClr val="accent3"/>
                </a:solidFill>
                <a:latin typeface="Times New Roman" pitchFamily="18" charset="0"/>
                <a:ea typeface="Adobe 仿宋 Std R" pitchFamily="18" charset="-122"/>
                <a:cs typeface="Times New Roman" pitchFamily="18" charset="0"/>
              </a:rPr>
              <a:t>?</a:t>
            </a:r>
            <a:r>
              <a:rPr lang="en-US" altLang="zh-CN" sz="2800" dirty="0" err="1" smtClean="0">
                <a:solidFill>
                  <a:schemeClr val="accent3"/>
                </a:solidFill>
                <a:latin typeface="Times New Roman" pitchFamily="18" charset="0"/>
                <a:cs typeface="Times New Roman" pitchFamily="18" charset="0"/>
              </a:rPr>
              <a:t>deptLeft;deptRight</a:t>
            </a:r>
            <a:r>
              <a:rPr lang="zh-CN" altLang="en-US" sz="2800" dirty="0" smtClean="0">
                <a:latin typeface="Times New Roman" pitchFamily="18" charset="0"/>
                <a:cs typeface="Times New Roman" pitchFamily="18" charset="0"/>
              </a:rPr>
              <a:t>）；</a:t>
            </a:r>
          </a:p>
          <a:p>
            <a:pPr lvl="1" eaLnBrk="1" hangingPunct="1">
              <a:lnSpc>
                <a:spcPct val="80000"/>
              </a:lnSpc>
              <a:buFont typeface="Wingdings" pitchFamily="2" charset="2"/>
              <a:buNone/>
              <a:defRPr/>
            </a:pPr>
            <a:r>
              <a:rPr lang="en-US" altLang="zh-CN" sz="2800" dirty="0" smtClean="0">
                <a:latin typeface="Times New Roman" pitchFamily="18" charset="0"/>
                <a:cs typeface="Times New Roman" pitchFamily="18" charset="0"/>
              </a:rPr>
              <a:t>}return  </a:t>
            </a:r>
            <a:r>
              <a:rPr lang="en-US" altLang="zh-CN" sz="2800" dirty="0" err="1" smtClean="0">
                <a:latin typeface="Times New Roman" pitchFamily="18" charset="0"/>
                <a:cs typeface="Times New Roman" pitchFamily="18" charset="0"/>
              </a:rPr>
              <a:t>depthval</a:t>
            </a:r>
            <a:r>
              <a:rPr lang="zh-CN" altLang="en-US" sz="2800" dirty="0" smtClean="0">
                <a:latin typeface="Times New Roman" pitchFamily="18" charset="0"/>
                <a:cs typeface="Times New Roman" pitchFamily="18" charset="0"/>
              </a:rPr>
              <a:t>；</a:t>
            </a:r>
          </a:p>
          <a:p>
            <a:pPr lvl="1" eaLnBrk="1" hangingPunct="1">
              <a:lnSpc>
                <a:spcPct val="80000"/>
              </a:lnSpc>
              <a:buFont typeface="Wingdings" pitchFamily="2" charset="2"/>
              <a:buNone/>
              <a:defRPr/>
            </a:pPr>
            <a:r>
              <a:rPr lang="en-US" altLang="zh-CN" sz="2800" dirty="0" smtClean="0">
                <a:latin typeface="Times New Roman" pitchFamily="18" charset="0"/>
                <a:cs typeface="Times New Roman" pitchFamily="18" charset="0"/>
              </a:rPr>
              <a:t>}</a:t>
            </a:r>
          </a:p>
        </p:txBody>
      </p:sp>
      <p:sp>
        <p:nvSpPr>
          <p:cNvPr id="214033" name="Text Box 17"/>
          <p:cNvSpPr txBox="1">
            <a:spLocks noChangeArrowheads="1"/>
          </p:cNvSpPr>
          <p:nvPr/>
        </p:nvSpPr>
        <p:spPr bwMode="auto">
          <a:xfrm>
            <a:off x="304800" y="914400"/>
            <a:ext cx="81534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2600" b="1">
                <a:solidFill>
                  <a:srgbClr val="00FF00"/>
                </a:solidFill>
                <a:latin typeface="楷体_GB2312" pitchFamily="49" charset="-122"/>
                <a:ea typeface="楷体_GB2312" pitchFamily="49" charset="-122"/>
              </a:rPr>
              <a:t>算法思想如下：</a:t>
            </a:r>
            <a:br>
              <a:rPr lang="zh-CN" altLang="en-US" sz="2600" b="1">
                <a:solidFill>
                  <a:srgbClr val="00FF00"/>
                </a:solidFill>
                <a:latin typeface="楷体_GB2312" pitchFamily="49" charset="-122"/>
                <a:ea typeface="楷体_GB2312" pitchFamily="49" charset="-122"/>
              </a:rPr>
            </a:br>
            <a:r>
              <a:rPr lang="zh-CN" altLang="en-US" sz="2600" b="1">
                <a:solidFill>
                  <a:srgbClr val="00FF00"/>
                </a:solidFill>
                <a:latin typeface="楷体_GB2312" pitchFamily="49" charset="-122"/>
                <a:ea typeface="楷体_GB2312" pitchFamily="49" charset="-122"/>
              </a:rPr>
              <a:t>　若二叉树为空，则深度为</a:t>
            </a:r>
            <a:r>
              <a:rPr lang="en-US" altLang="zh-CN" sz="2600" b="1">
                <a:solidFill>
                  <a:srgbClr val="00FF00"/>
                </a:solidFill>
                <a:latin typeface="楷体_GB2312" pitchFamily="49" charset="-122"/>
                <a:ea typeface="楷体_GB2312" pitchFamily="49" charset="-122"/>
              </a:rPr>
              <a:t>0</a:t>
            </a:r>
            <a:r>
              <a:rPr lang="zh-CN" altLang="en-US" sz="2600" b="1">
                <a:solidFill>
                  <a:srgbClr val="00FF00"/>
                </a:solidFill>
                <a:latin typeface="楷体_GB2312" pitchFamily="49" charset="-122"/>
                <a:ea typeface="楷体_GB2312" pitchFamily="49" charset="-122"/>
              </a:rPr>
              <a:t>；</a:t>
            </a:r>
            <a:br>
              <a:rPr lang="zh-CN" altLang="en-US" sz="2600" b="1">
                <a:solidFill>
                  <a:srgbClr val="00FF00"/>
                </a:solidFill>
                <a:latin typeface="楷体_GB2312" pitchFamily="49" charset="-122"/>
                <a:ea typeface="楷体_GB2312" pitchFamily="49" charset="-122"/>
              </a:rPr>
            </a:br>
            <a:r>
              <a:rPr lang="zh-CN" altLang="en-US" sz="2600" b="1">
                <a:solidFill>
                  <a:srgbClr val="00FF00"/>
                </a:solidFill>
                <a:latin typeface="楷体_GB2312" pitchFamily="49" charset="-122"/>
                <a:ea typeface="楷体_GB2312" pitchFamily="49" charset="-122"/>
              </a:rPr>
              <a:t>　否则二叉树的深度为其左右子树深度的最大值加</a:t>
            </a:r>
            <a:r>
              <a:rPr lang="en-US" altLang="zh-CN" sz="2600" b="1">
                <a:solidFill>
                  <a:srgbClr val="00FF00"/>
                </a:solidFill>
                <a:latin typeface="楷体_GB2312" pitchFamily="49" charset="-122"/>
                <a:ea typeface="楷体_GB2312" pitchFamily="49" charset="-122"/>
              </a:rPr>
              <a:t>1</a:t>
            </a:r>
            <a:r>
              <a:rPr lang="zh-CN" altLang="en-US" sz="2600" b="1">
                <a:solidFill>
                  <a:srgbClr val="00FF00"/>
                </a:solidFill>
                <a:latin typeface="楷体_GB2312" pitchFamily="49" charset="-122"/>
                <a:ea typeface="楷体_GB2312" pitchFamily="49" charset="-122"/>
              </a:rPr>
              <a:t>。</a:t>
            </a:r>
          </a:p>
        </p:txBody>
      </p:sp>
    </p:spTree>
    <p:extLst>
      <p:ext uri="{BB962C8B-B14F-4D97-AF65-F5344CB8AC3E}">
        <p14:creationId xmlns:p14="http://schemas.microsoft.com/office/powerpoint/2010/main" val="48951196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14033"/>
                                        </p:tgtEl>
                                        <p:attrNameLst>
                                          <p:attrName>style.visibility</p:attrName>
                                        </p:attrNameLst>
                                      </p:cBhvr>
                                      <p:to>
                                        <p:strVal val="visible"/>
                                      </p:to>
                                    </p:set>
                                    <p:anim calcmode="lin" valueType="num">
                                      <p:cBhvr>
                                        <p:cTn id="7" dur="1000" fill="hold"/>
                                        <p:tgtEl>
                                          <p:spTgt spid="214033"/>
                                        </p:tgtEl>
                                        <p:attrNameLst>
                                          <p:attrName>ppt_w</p:attrName>
                                        </p:attrNameLst>
                                      </p:cBhvr>
                                      <p:tavLst>
                                        <p:tav tm="0">
                                          <p:val>
                                            <p:fltVal val="0"/>
                                          </p:val>
                                        </p:tav>
                                        <p:tav tm="100000">
                                          <p:val>
                                            <p:strVal val="#ppt_w"/>
                                          </p:val>
                                        </p:tav>
                                      </p:tavLst>
                                    </p:anim>
                                    <p:anim calcmode="lin" valueType="num">
                                      <p:cBhvr>
                                        <p:cTn id="8" dur="1000" fill="hold"/>
                                        <p:tgtEl>
                                          <p:spTgt spid="214033"/>
                                        </p:tgtEl>
                                        <p:attrNameLst>
                                          <p:attrName>ppt_h</p:attrName>
                                        </p:attrNameLst>
                                      </p:cBhvr>
                                      <p:tavLst>
                                        <p:tav tm="0">
                                          <p:val>
                                            <p:fltVal val="0"/>
                                          </p:val>
                                        </p:tav>
                                        <p:tav tm="100000">
                                          <p:val>
                                            <p:strVal val="#ppt_h"/>
                                          </p:val>
                                        </p:tav>
                                      </p:tavLst>
                                    </p:anim>
                                    <p:anim calcmode="lin" valueType="num">
                                      <p:cBhvr>
                                        <p:cTn id="9" dur="1000" fill="hold"/>
                                        <p:tgtEl>
                                          <p:spTgt spid="21403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140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2" presetClass="entr" presetSubtype="0" fill="hold" grpId="0" nodeType="clickEffect">
                                  <p:stCondLst>
                                    <p:cond delay="0"/>
                                  </p:stCondLst>
                                  <p:childTnLst>
                                    <p:set>
                                      <p:cBhvr>
                                        <p:cTn id="14" dur="1" fill="hold">
                                          <p:stCondLst>
                                            <p:cond delay="0"/>
                                          </p:stCondLst>
                                        </p:cTn>
                                        <p:tgtEl>
                                          <p:spTgt spid="214019">
                                            <p:txEl>
                                              <p:pRg st="0" end="0"/>
                                            </p:txEl>
                                          </p:spTgt>
                                        </p:tgtEl>
                                        <p:attrNameLst>
                                          <p:attrName>style.visibility</p:attrName>
                                        </p:attrNameLst>
                                      </p:cBhvr>
                                      <p:to>
                                        <p:strVal val="visible"/>
                                      </p:to>
                                    </p:set>
                                    <p:animScale>
                                      <p:cBhvr>
                                        <p:cTn id="15" dur="1000" decel="50000" fill="hold">
                                          <p:stCondLst>
                                            <p:cond delay="0"/>
                                          </p:stCondLst>
                                        </p:cTn>
                                        <p:tgtEl>
                                          <p:spTgt spid="21401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 dur="1000" decel="50000" fill="hold">
                                          <p:stCondLst>
                                            <p:cond delay="0"/>
                                          </p:stCondLst>
                                        </p:cTn>
                                        <p:tgtEl>
                                          <p:spTgt spid="214019">
                                            <p:txEl>
                                              <p:pRg st="0" end="0"/>
                                            </p:txEl>
                                          </p:spTgt>
                                        </p:tgtEl>
                                        <p:attrNameLst>
                                          <p:attrName>ppt_x</p:attrName>
                                          <p:attrName>ppt_y</p:attrName>
                                        </p:attrNameLst>
                                      </p:cBhvr>
                                    </p:animMotion>
                                    <p:animEffect transition="in" filter="fade">
                                      <p:cBhvr>
                                        <p:cTn id="17" dur="1000"/>
                                        <p:tgtEl>
                                          <p:spTgt spid="21401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2" presetClass="entr" presetSubtype="0" fill="hold" grpId="0" nodeType="clickEffect">
                                  <p:stCondLst>
                                    <p:cond delay="0"/>
                                  </p:stCondLst>
                                  <p:childTnLst>
                                    <p:set>
                                      <p:cBhvr>
                                        <p:cTn id="21" dur="1" fill="hold">
                                          <p:stCondLst>
                                            <p:cond delay="0"/>
                                          </p:stCondLst>
                                        </p:cTn>
                                        <p:tgtEl>
                                          <p:spTgt spid="214019">
                                            <p:txEl>
                                              <p:pRg st="1" end="1"/>
                                            </p:txEl>
                                          </p:spTgt>
                                        </p:tgtEl>
                                        <p:attrNameLst>
                                          <p:attrName>style.visibility</p:attrName>
                                        </p:attrNameLst>
                                      </p:cBhvr>
                                      <p:to>
                                        <p:strVal val="visible"/>
                                      </p:to>
                                    </p:set>
                                    <p:animScale>
                                      <p:cBhvr>
                                        <p:cTn id="22" dur="1000" decel="50000" fill="hold">
                                          <p:stCondLst>
                                            <p:cond delay="0"/>
                                          </p:stCondLst>
                                        </p:cTn>
                                        <p:tgtEl>
                                          <p:spTgt spid="214019">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214019">
                                            <p:txEl>
                                              <p:pRg st="1" end="1"/>
                                            </p:txEl>
                                          </p:spTgt>
                                        </p:tgtEl>
                                        <p:attrNameLst>
                                          <p:attrName>ppt_x</p:attrName>
                                          <p:attrName>ppt_y</p:attrName>
                                        </p:attrNameLst>
                                      </p:cBhvr>
                                    </p:animMotion>
                                    <p:animEffect transition="in" filter="fade">
                                      <p:cBhvr>
                                        <p:cTn id="24" dur="1000"/>
                                        <p:tgtEl>
                                          <p:spTgt spid="214019">
                                            <p:txEl>
                                              <p:pRg st="1" end="1"/>
                                            </p:txEl>
                                          </p:spTgt>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214019">
                                            <p:txEl>
                                              <p:pRg st="2" end="2"/>
                                            </p:txEl>
                                          </p:spTgt>
                                        </p:tgtEl>
                                        <p:attrNameLst>
                                          <p:attrName>style.visibility</p:attrName>
                                        </p:attrNameLst>
                                      </p:cBhvr>
                                      <p:to>
                                        <p:strVal val="visible"/>
                                      </p:to>
                                    </p:set>
                                    <p:animScale>
                                      <p:cBhvr>
                                        <p:cTn id="27" dur="1000" decel="50000" fill="hold">
                                          <p:stCondLst>
                                            <p:cond delay="0"/>
                                          </p:stCondLst>
                                        </p:cTn>
                                        <p:tgtEl>
                                          <p:spTgt spid="214019">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214019">
                                            <p:txEl>
                                              <p:pRg st="2" end="2"/>
                                            </p:txEl>
                                          </p:spTgt>
                                        </p:tgtEl>
                                        <p:attrNameLst>
                                          <p:attrName>ppt_x</p:attrName>
                                          <p:attrName>ppt_y</p:attrName>
                                        </p:attrNameLst>
                                      </p:cBhvr>
                                    </p:animMotion>
                                    <p:animEffect transition="in" filter="fade">
                                      <p:cBhvr>
                                        <p:cTn id="29" dur="1000"/>
                                        <p:tgtEl>
                                          <p:spTgt spid="214019">
                                            <p:txEl>
                                              <p:pRg st="2" end="2"/>
                                            </p:txEl>
                                          </p:spTgt>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214019">
                                            <p:txEl>
                                              <p:pRg st="3" end="3"/>
                                            </p:txEl>
                                          </p:spTgt>
                                        </p:tgtEl>
                                        <p:attrNameLst>
                                          <p:attrName>style.visibility</p:attrName>
                                        </p:attrNameLst>
                                      </p:cBhvr>
                                      <p:to>
                                        <p:strVal val="visible"/>
                                      </p:to>
                                    </p:set>
                                    <p:animScale>
                                      <p:cBhvr>
                                        <p:cTn id="32" dur="1000" decel="50000" fill="hold">
                                          <p:stCondLst>
                                            <p:cond delay="0"/>
                                          </p:stCondLst>
                                        </p:cTn>
                                        <p:tgtEl>
                                          <p:spTgt spid="214019">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214019">
                                            <p:txEl>
                                              <p:pRg st="3" end="3"/>
                                            </p:txEl>
                                          </p:spTgt>
                                        </p:tgtEl>
                                        <p:attrNameLst>
                                          <p:attrName>ppt_x</p:attrName>
                                          <p:attrName>ppt_y</p:attrName>
                                        </p:attrNameLst>
                                      </p:cBhvr>
                                    </p:animMotion>
                                    <p:animEffect transition="in" filter="fade">
                                      <p:cBhvr>
                                        <p:cTn id="34" dur="1000"/>
                                        <p:tgtEl>
                                          <p:spTgt spid="214019">
                                            <p:txEl>
                                              <p:pRg st="3" end="3"/>
                                            </p:txEl>
                                          </p:spTgt>
                                        </p:tgtEl>
                                      </p:cBhvr>
                                    </p:animEffect>
                                  </p:childTnLst>
                                </p:cTn>
                              </p:par>
                              <p:par>
                                <p:cTn id="35" presetID="52" presetClass="entr" presetSubtype="0" fill="hold" grpId="0" nodeType="withEffect">
                                  <p:stCondLst>
                                    <p:cond delay="0"/>
                                  </p:stCondLst>
                                  <p:childTnLst>
                                    <p:set>
                                      <p:cBhvr>
                                        <p:cTn id="36" dur="1" fill="hold">
                                          <p:stCondLst>
                                            <p:cond delay="0"/>
                                          </p:stCondLst>
                                        </p:cTn>
                                        <p:tgtEl>
                                          <p:spTgt spid="214019">
                                            <p:txEl>
                                              <p:pRg st="4" end="4"/>
                                            </p:txEl>
                                          </p:spTgt>
                                        </p:tgtEl>
                                        <p:attrNameLst>
                                          <p:attrName>style.visibility</p:attrName>
                                        </p:attrNameLst>
                                      </p:cBhvr>
                                      <p:to>
                                        <p:strVal val="visible"/>
                                      </p:to>
                                    </p:set>
                                    <p:animScale>
                                      <p:cBhvr>
                                        <p:cTn id="37" dur="1000" decel="50000" fill="hold">
                                          <p:stCondLst>
                                            <p:cond delay="0"/>
                                          </p:stCondLst>
                                        </p:cTn>
                                        <p:tgtEl>
                                          <p:spTgt spid="214019">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214019">
                                            <p:txEl>
                                              <p:pRg st="4" end="4"/>
                                            </p:txEl>
                                          </p:spTgt>
                                        </p:tgtEl>
                                        <p:attrNameLst>
                                          <p:attrName>ppt_x</p:attrName>
                                          <p:attrName>ppt_y</p:attrName>
                                        </p:attrNameLst>
                                      </p:cBhvr>
                                    </p:animMotion>
                                    <p:animEffect transition="in" filter="fade">
                                      <p:cBhvr>
                                        <p:cTn id="39" dur="1000"/>
                                        <p:tgtEl>
                                          <p:spTgt spid="214019">
                                            <p:txEl>
                                              <p:pRg st="4" end="4"/>
                                            </p:txEl>
                                          </p:spTgt>
                                        </p:tgtEl>
                                      </p:cBhvr>
                                    </p:animEffect>
                                  </p:childTnLst>
                                </p:cTn>
                              </p:par>
                              <p:par>
                                <p:cTn id="40" presetID="52" presetClass="entr" presetSubtype="0" fill="hold" grpId="0" nodeType="withEffect">
                                  <p:stCondLst>
                                    <p:cond delay="0"/>
                                  </p:stCondLst>
                                  <p:childTnLst>
                                    <p:set>
                                      <p:cBhvr>
                                        <p:cTn id="41" dur="1" fill="hold">
                                          <p:stCondLst>
                                            <p:cond delay="0"/>
                                          </p:stCondLst>
                                        </p:cTn>
                                        <p:tgtEl>
                                          <p:spTgt spid="214019">
                                            <p:txEl>
                                              <p:pRg st="5" end="5"/>
                                            </p:txEl>
                                          </p:spTgt>
                                        </p:tgtEl>
                                        <p:attrNameLst>
                                          <p:attrName>style.visibility</p:attrName>
                                        </p:attrNameLst>
                                      </p:cBhvr>
                                      <p:to>
                                        <p:strVal val="visible"/>
                                      </p:to>
                                    </p:set>
                                    <p:animScale>
                                      <p:cBhvr>
                                        <p:cTn id="42" dur="1000" decel="50000" fill="hold">
                                          <p:stCondLst>
                                            <p:cond delay="0"/>
                                          </p:stCondLst>
                                        </p:cTn>
                                        <p:tgtEl>
                                          <p:spTgt spid="214019">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214019">
                                            <p:txEl>
                                              <p:pRg st="5" end="5"/>
                                            </p:txEl>
                                          </p:spTgt>
                                        </p:tgtEl>
                                        <p:attrNameLst>
                                          <p:attrName>ppt_x</p:attrName>
                                          <p:attrName>ppt_y</p:attrName>
                                        </p:attrNameLst>
                                      </p:cBhvr>
                                    </p:animMotion>
                                    <p:animEffect transition="in" filter="fade">
                                      <p:cBhvr>
                                        <p:cTn id="44" dur="1000"/>
                                        <p:tgtEl>
                                          <p:spTgt spid="214019">
                                            <p:txEl>
                                              <p:pRg st="5" end="5"/>
                                            </p:txEl>
                                          </p:spTgt>
                                        </p:tgtEl>
                                      </p:cBhvr>
                                    </p:animEffect>
                                  </p:childTnLst>
                                </p:cTn>
                              </p:par>
                              <p:par>
                                <p:cTn id="45" presetID="52" presetClass="entr" presetSubtype="0" fill="hold" grpId="0" nodeType="withEffect">
                                  <p:stCondLst>
                                    <p:cond delay="0"/>
                                  </p:stCondLst>
                                  <p:childTnLst>
                                    <p:set>
                                      <p:cBhvr>
                                        <p:cTn id="46" dur="1" fill="hold">
                                          <p:stCondLst>
                                            <p:cond delay="0"/>
                                          </p:stCondLst>
                                        </p:cTn>
                                        <p:tgtEl>
                                          <p:spTgt spid="214019">
                                            <p:txEl>
                                              <p:pRg st="6" end="6"/>
                                            </p:txEl>
                                          </p:spTgt>
                                        </p:tgtEl>
                                        <p:attrNameLst>
                                          <p:attrName>style.visibility</p:attrName>
                                        </p:attrNameLst>
                                      </p:cBhvr>
                                      <p:to>
                                        <p:strVal val="visible"/>
                                      </p:to>
                                    </p:set>
                                    <p:animScale>
                                      <p:cBhvr>
                                        <p:cTn id="47" dur="1000" decel="50000" fill="hold">
                                          <p:stCondLst>
                                            <p:cond delay="0"/>
                                          </p:stCondLst>
                                        </p:cTn>
                                        <p:tgtEl>
                                          <p:spTgt spid="214019">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214019">
                                            <p:txEl>
                                              <p:pRg st="6" end="6"/>
                                            </p:txEl>
                                          </p:spTgt>
                                        </p:tgtEl>
                                        <p:attrNameLst>
                                          <p:attrName>ppt_x</p:attrName>
                                          <p:attrName>ppt_y</p:attrName>
                                        </p:attrNameLst>
                                      </p:cBhvr>
                                    </p:animMotion>
                                    <p:animEffect transition="in" filter="fade">
                                      <p:cBhvr>
                                        <p:cTn id="49" dur="1000"/>
                                        <p:tgtEl>
                                          <p:spTgt spid="214019">
                                            <p:txEl>
                                              <p:pRg st="6" end="6"/>
                                            </p:txEl>
                                          </p:spTgt>
                                        </p:tgtEl>
                                      </p:cBhvr>
                                    </p:animEffect>
                                  </p:childTnLst>
                                </p:cTn>
                              </p:par>
                              <p:par>
                                <p:cTn id="50" presetID="52" presetClass="entr" presetSubtype="0" fill="hold" grpId="0" nodeType="withEffect">
                                  <p:stCondLst>
                                    <p:cond delay="0"/>
                                  </p:stCondLst>
                                  <p:childTnLst>
                                    <p:set>
                                      <p:cBhvr>
                                        <p:cTn id="51" dur="1" fill="hold">
                                          <p:stCondLst>
                                            <p:cond delay="0"/>
                                          </p:stCondLst>
                                        </p:cTn>
                                        <p:tgtEl>
                                          <p:spTgt spid="214019">
                                            <p:txEl>
                                              <p:pRg st="7" end="7"/>
                                            </p:txEl>
                                          </p:spTgt>
                                        </p:tgtEl>
                                        <p:attrNameLst>
                                          <p:attrName>style.visibility</p:attrName>
                                        </p:attrNameLst>
                                      </p:cBhvr>
                                      <p:to>
                                        <p:strVal val="visible"/>
                                      </p:to>
                                    </p:set>
                                    <p:animScale>
                                      <p:cBhvr>
                                        <p:cTn id="52" dur="1000" decel="50000" fill="hold">
                                          <p:stCondLst>
                                            <p:cond delay="0"/>
                                          </p:stCondLst>
                                        </p:cTn>
                                        <p:tgtEl>
                                          <p:spTgt spid="214019">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1000" decel="50000" fill="hold">
                                          <p:stCondLst>
                                            <p:cond delay="0"/>
                                          </p:stCondLst>
                                        </p:cTn>
                                        <p:tgtEl>
                                          <p:spTgt spid="214019">
                                            <p:txEl>
                                              <p:pRg st="7" end="7"/>
                                            </p:txEl>
                                          </p:spTgt>
                                        </p:tgtEl>
                                        <p:attrNameLst>
                                          <p:attrName>ppt_x</p:attrName>
                                          <p:attrName>ppt_y</p:attrName>
                                        </p:attrNameLst>
                                      </p:cBhvr>
                                    </p:animMotion>
                                    <p:animEffect transition="in" filter="fade">
                                      <p:cBhvr>
                                        <p:cTn id="54" dur="1000"/>
                                        <p:tgtEl>
                                          <p:spTgt spid="214019">
                                            <p:txEl>
                                              <p:pRg st="7" end="7"/>
                                            </p:txEl>
                                          </p:spTgt>
                                        </p:tgtEl>
                                      </p:cBhvr>
                                    </p:animEffect>
                                  </p:childTnLst>
                                </p:cTn>
                              </p:par>
                              <p:par>
                                <p:cTn id="55" presetID="52" presetClass="entr" presetSubtype="0" fill="hold" grpId="0" nodeType="withEffect">
                                  <p:stCondLst>
                                    <p:cond delay="0"/>
                                  </p:stCondLst>
                                  <p:childTnLst>
                                    <p:set>
                                      <p:cBhvr>
                                        <p:cTn id="56" dur="1" fill="hold">
                                          <p:stCondLst>
                                            <p:cond delay="0"/>
                                          </p:stCondLst>
                                        </p:cTn>
                                        <p:tgtEl>
                                          <p:spTgt spid="214019">
                                            <p:txEl>
                                              <p:pRg st="8" end="8"/>
                                            </p:txEl>
                                          </p:spTgt>
                                        </p:tgtEl>
                                        <p:attrNameLst>
                                          <p:attrName>style.visibility</p:attrName>
                                        </p:attrNameLst>
                                      </p:cBhvr>
                                      <p:to>
                                        <p:strVal val="visible"/>
                                      </p:to>
                                    </p:set>
                                    <p:animScale>
                                      <p:cBhvr>
                                        <p:cTn id="57" dur="1000" decel="50000" fill="hold">
                                          <p:stCondLst>
                                            <p:cond delay="0"/>
                                          </p:stCondLst>
                                        </p:cTn>
                                        <p:tgtEl>
                                          <p:spTgt spid="214019">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8" dur="1000" decel="50000" fill="hold">
                                          <p:stCondLst>
                                            <p:cond delay="0"/>
                                          </p:stCondLst>
                                        </p:cTn>
                                        <p:tgtEl>
                                          <p:spTgt spid="214019">
                                            <p:txEl>
                                              <p:pRg st="8" end="8"/>
                                            </p:txEl>
                                          </p:spTgt>
                                        </p:tgtEl>
                                        <p:attrNameLst>
                                          <p:attrName>ppt_x</p:attrName>
                                          <p:attrName>ppt_y</p:attrName>
                                        </p:attrNameLst>
                                      </p:cBhvr>
                                    </p:animMotion>
                                    <p:animEffect transition="in" filter="fade">
                                      <p:cBhvr>
                                        <p:cTn id="59" dur="1000"/>
                                        <p:tgtEl>
                                          <p:spTgt spid="2140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p:bldP spid="21403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9" name="Rectangle 5"/>
          <p:cNvSpPr>
            <a:spLocks noGrp="1" noChangeArrowheads="1"/>
          </p:cNvSpPr>
          <p:nvPr>
            <p:ph idx="1"/>
          </p:nvPr>
        </p:nvSpPr>
        <p:spPr>
          <a:xfrm>
            <a:off x="627063" y="800100"/>
            <a:ext cx="8229600" cy="5653088"/>
          </a:xfrm>
        </p:spPr>
        <p:txBody>
          <a:bodyPr/>
          <a:lstStyle/>
          <a:p>
            <a:pPr>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spcBef>
                <a:spcPct val="5000"/>
              </a:spcBef>
              <a:buFont typeface="Wingdings" pitchFamily="2" charset="2"/>
              <a:buNone/>
            </a:pP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Height (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const {</a:t>
            </a:r>
          </a:p>
          <a:p>
            <a:pPr>
              <a:spcBef>
                <a:spcPct val="500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私有函数：</a:t>
            </a:r>
            <a:r>
              <a:rPr kumimoji="1" lang="zh-CN" altLang="en-US" sz="2800">
                <a:solidFill>
                  <a:schemeClr val="tx2"/>
                </a:solidFill>
                <a:latin typeface="Times New Roman" pitchFamily="18" charset="0"/>
                <a:ea typeface="隶书" pitchFamily="49" charset="-122"/>
              </a:rPr>
              <a:t>利用二叉树后序遍历算法</a:t>
            </a:r>
            <a:r>
              <a:rPr lang="zh-CN" altLang="en-US" sz="2800">
                <a:solidFill>
                  <a:schemeClr val="tx2"/>
                </a:solidFill>
                <a:latin typeface="Times New Roman" pitchFamily="18" charset="0"/>
                <a:ea typeface="隶书" pitchFamily="49" charset="-122"/>
              </a:rPr>
              <a:t>计算</a:t>
            </a:r>
            <a:r>
              <a:rPr lang="zh-CN" altLang="en-US" sz="2800" b="1">
                <a:solidFill>
                  <a:schemeClr val="tx2"/>
                </a:solidFill>
                <a:latin typeface="Times New Roman" pitchFamily="18" charset="0"/>
                <a:ea typeface="隶书" pitchFamily="49" charset="-122"/>
              </a:rPr>
              <a:t>二叉</a:t>
            </a:r>
          </a:p>
          <a:p>
            <a:pPr>
              <a:spcBef>
                <a:spcPct val="500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树的高度或深度</a:t>
            </a: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if </a:t>
            </a:r>
            <a:r>
              <a:rPr lang="en-US" altLang="zh-CN" sz="2800">
                <a:latin typeface="Times New Roman" pitchFamily="18" charset="0"/>
                <a:ea typeface="隶书" pitchFamily="49" charset="-122"/>
              </a:rPr>
              <a:t>(subTree </a:t>
            </a:r>
            <a:r>
              <a:rPr lang="en-US" altLang="zh-CN" sz="2800" i="1">
                <a:latin typeface="Times New Roman" pitchFamily="18" charset="0"/>
                <a:ea typeface="隶书" pitchFamily="49" charset="-122"/>
              </a:rPr>
              <a:t>== </a:t>
            </a:r>
            <a:r>
              <a:rPr lang="en-US" altLang="zh-CN" sz="2800">
                <a:latin typeface="Times New Roman" pitchFamily="18" charset="0"/>
                <a:ea typeface="隶书" pitchFamily="49" charset="-122"/>
              </a:rPr>
              <a:t>NULL)</a:t>
            </a: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0</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空树高度为</a:t>
            </a:r>
            <a:r>
              <a:rPr lang="en-US" altLang="zh-CN" sz="2800" b="1">
                <a:solidFill>
                  <a:schemeClr val="tx2"/>
                </a:solidFill>
                <a:latin typeface="Times New Roman" pitchFamily="18" charset="0"/>
                <a:ea typeface="隶书" pitchFamily="49" charset="-122"/>
              </a:rPr>
              <a:t>0</a:t>
            </a:r>
          </a:p>
          <a:p>
            <a:pPr>
              <a:spcBef>
                <a:spcPct val="5000"/>
              </a:spcBef>
              <a:buFont typeface="Wingdings" pitchFamily="2" charset="2"/>
              <a:buNone/>
            </a:pPr>
            <a:r>
              <a:rPr lang="en-US" altLang="zh-CN" sz="2800" b="1">
                <a:latin typeface="Times New Roman" pitchFamily="18" charset="0"/>
                <a:ea typeface="隶书" pitchFamily="49" charset="-122"/>
              </a:rPr>
              <a:t>	 else {</a:t>
            </a:r>
          </a:p>
          <a:p>
            <a:pPr>
              <a:spcBef>
                <a:spcPct val="5000"/>
              </a:spcBef>
              <a:buFont typeface="Wingdings" pitchFamily="2" charset="2"/>
              <a:buNone/>
            </a:pP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i = Height (subTree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a:t>
            </a:r>
          </a:p>
          <a:p>
            <a:pPr>
              <a:spcBef>
                <a:spcPct val="5000"/>
              </a:spcBef>
              <a:buFont typeface="Wingdings" pitchFamily="2" charset="2"/>
              <a:buNone/>
            </a:pP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j = Height (subTree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a:t>
            </a:r>
          </a:p>
          <a:p>
            <a:pPr>
              <a:spcBef>
                <a:spcPct val="5000"/>
              </a:spcBef>
              <a:buFont typeface="Wingdings" pitchFamily="2" charset="2"/>
              <a:buNone/>
            </a:pP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(i &lt; j)</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j+1 </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i+1</a:t>
            </a: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	};</a:t>
            </a:r>
          </a:p>
        </p:txBody>
      </p:sp>
      <p:sp>
        <p:nvSpPr>
          <p:cNvPr id="4" name="灯片编号占位符 4"/>
          <p:cNvSpPr>
            <a:spLocks noGrp="1"/>
          </p:cNvSpPr>
          <p:nvPr>
            <p:ph type="sldNum" sz="quarter" idx="12"/>
          </p:nvPr>
        </p:nvSpPr>
        <p:spPr/>
        <p:txBody>
          <a:bodyPr/>
          <a:lstStyle/>
          <a:p>
            <a:fld id="{C13E80F6-2758-4CB6-B198-D8EB39A95110}" type="slidenum">
              <a:rPr lang="en-US" altLang="zh-CN"/>
              <a:pPr/>
              <a:t>73</a:t>
            </a:fld>
            <a:endParaRPr lang="en-US" altLang="zh-CN"/>
          </a:p>
        </p:txBody>
      </p:sp>
    </p:spTree>
    <p:extLst>
      <p:ext uri="{BB962C8B-B14F-4D97-AF65-F5344CB8AC3E}">
        <p14:creationId xmlns:p14="http://schemas.microsoft.com/office/powerpoint/2010/main" val="35866070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931164E2-6760-4016-ADC2-21A3E0DDB23D}" type="slidenum">
              <a:rPr lang="en-US" altLang="zh-CN" smtClean="0">
                <a:latin typeface="Arial" pitchFamily="34" charset="0"/>
              </a:rPr>
              <a:pPr eaLnBrk="1" hangingPunct="1"/>
              <a:t>74</a:t>
            </a:fld>
            <a:endParaRPr lang="en-US" altLang="zh-CN" smtClean="0">
              <a:latin typeface="Arial" pitchFamily="34" charset="0"/>
            </a:endParaRPr>
          </a:p>
        </p:txBody>
      </p:sp>
      <p:sp>
        <p:nvSpPr>
          <p:cNvPr id="218115" name="Rectangle 3"/>
          <p:cNvSpPr>
            <a:spLocks noChangeArrowheads="1"/>
          </p:cNvSpPr>
          <p:nvPr/>
        </p:nvSpPr>
        <p:spPr bwMode="auto">
          <a:xfrm>
            <a:off x="381000" y="609600"/>
            <a:ext cx="8305800" cy="5213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3200" b="1" dirty="0" smtClean="0">
                <a:solidFill>
                  <a:schemeClr val="tx2"/>
                </a:solidFill>
                <a:effectLst>
                  <a:outerShdw blurRad="38100" dist="38100" dir="2700000" algn="tl">
                    <a:srgbClr val="000000"/>
                  </a:outerShdw>
                </a:effectLst>
                <a:latin typeface="楷体_GB2312" pitchFamily="49" charset="-122"/>
                <a:ea typeface="楷体_GB2312" pitchFamily="49" charset="-122"/>
              </a:rPr>
              <a:t>3.</a:t>
            </a:r>
            <a:r>
              <a:rPr kumimoji="1" lang="zh-CN" altLang="en-US" sz="3200" b="1" dirty="0">
                <a:solidFill>
                  <a:schemeClr val="tx2"/>
                </a:solidFill>
                <a:effectLst>
                  <a:outerShdw blurRad="38100" dist="38100" dir="2700000" algn="tl">
                    <a:srgbClr val="000000"/>
                  </a:outerShdw>
                </a:effectLst>
                <a:latin typeface="楷体_GB2312" pitchFamily="49" charset="-122"/>
                <a:ea typeface="楷体_GB2312" pitchFamily="49" charset="-122"/>
              </a:rPr>
              <a:t>判别给定二叉树是否为完全二叉树（即顺序二叉树）。</a:t>
            </a:r>
            <a:r>
              <a:rPr kumimoji="1" lang="zh-CN" altLang="en-US" sz="3200" b="1" dirty="0">
                <a:latin typeface="楷体_GB2312" pitchFamily="49" charset="-122"/>
                <a:ea typeface="楷体_GB2312" pitchFamily="49" charset="-122"/>
              </a:rPr>
              <a:t> </a:t>
            </a:r>
          </a:p>
          <a:p>
            <a:pPr>
              <a:spcBef>
                <a:spcPct val="20000"/>
              </a:spcBef>
              <a:defRPr/>
            </a:pPr>
            <a:r>
              <a:rPr kumimoji="1" lang="zh-CN" altLang="en-US" sz="3200" b="1" dirty="0">
                <a:solidFill>
                  <a:srgbClr val="00FF00"/>
                </a:solidFill>
                <a:latin typeface="楷体_GB2312" pitchFamily="49" charset="-122"/>
                <a:ea typeface="楷体_GB2312" pitchFamily="49" charset="-122"/>
              </a:rPr>
              <a:t>算法思路：</a:t>
            </a:r>
            <a:r>
              <a:rPr kumimoji="1" lang="zh-CN" altLang="en-US" sz="3200" b="1" dirty="0">
                <a:latin typeface="楷体_GB2312" pitchFamily="49" charset="-122"/>
                <a:ea typeface="楷体_GB2312" pitchFamily="49" charset="-122"/>
              </a:rPr>
              <a:t>完全二叉树的特点是：没有左子树空而右子树单独存在的情况</a:t>
            </a:r>
            <a:r>
              <a:rPr kumimoji="1" lang="en-US" altLang="zh-CN" sz="3200" b="1" dirty="0">
                <a:solidFill>
                  <a:schemeClr val="accent3"/>
                </a:solidFill>
                <a:latin typeface="楷体_GB2312" pitchFamily="49" charset="-122"/>
                <a:ea typeface="楷体_GB2312" pitchFamily="49" charset="-122"/>
              </a:rPr>
              <a:t>(</a:t>
            </a:r>
            <a:r>
              <a:rPr kumimoji="1" lang="zh-CN" altLang="en-US" sz="3200" b="1" dirty="0">
                <a:solidFill>
                  <a:schemeClr val="accent3"/>
                </a:solidFill>
                <a:latin typeface="楷体_GB2312" pitchFamily="49" charset="-122"/>
                <a:ea typeface="楷体_GB2312" pitchFamily="49" charset="-122"/>
              </a:rPr>
              <a:t>前</a:t>
            </a:r>
            <a:r>
              <a:rPr kumimoji="1" lang="en-US" altLang="zh-CN" sz="3200" b="1" dirty="0">
                <a:solidFill>
                  <a:schemeClr val="accent3"/>
                </a:solidFill>
                <a:latin typeface="楷体_GB2312" pitchFamily="49" charset="-122"/>
                <a:ea typeface="楷体_GB2312" pitchFamily="49" charset="-122"/>
              </a:rPr>
              <a:t>k-1</a:t>
            </a:r>
            <a:r>
              <a:rPr kumimoji="1" lang="zh-CN" altLang="en-US" sz="3200" b="1" dirty="0">
                <a:solidFill>
                  <a:schemeClr val="accent3"/>
                </a:solidFill>
                <a:latin typeface="楷体_GB2312" pitchFamily="49" charset="-122"/>
                <a:ea typeface="楷体_GB2312" pitchFamily="49" charset="-122"/>
              </a:rPr>
              <a:t>层都是满的，且第</a:t>
            </a:r>
            <a:r>
              <a:rPr kumimoji="1" lang="en-US" altLang="zh-CN" sz="3200" b="1" dirty="0">
                <a:solidFill>
                  <a:schemeClr val="accent3"/>
                </a:solidFill>
                <a:latin typeface="楷体_GB2312" pitchFamily="49" charset="-122"/>
                <a:ea typeface="楷体_GB2312" pitchFamily="49" charset="-122"/>
              </a:rPr>
              <a:t>k</a:t>
            </a:r>
            <a:r>
              <a:rPr kumimoji="1" lang="zh-CN" altLang="en-US" sz="3200" b="1" dirty="0">
                <a:solidFill>
                  <a:schemeClr val="accent3"/>
                </a:solidFill>
                <a:latin typeface="楷体_GB2312" pitchFamily="49" charset="-122"/>
                <a:ea typeface="楷体_GB2312" pitchFamily="49" charset="-122"/>
              </a:rPr>
              <a:t>层左边也满）。</a:t>
            </a:r>
          </a:p>
          <a:p>
            <a:pPr algn="just">
              <a:spcBef>
                <a:spcPct val="20000"/>
              </a:spcBef>
              <a:defRPr/>
            </a:pPr>
            <a:r>
              <a:rPr kumimoji="1" lang="zh-CN" altLang="en-US" sz="3200" b="1" dirty="0">
                <a:solidFill>
                  <a:schemeClr val="accent3"/>
                </a:solidFill>
                <a:latin typeface="楷体_GB2312" pitchFamily="49" charset="-122"/>
                <a:ea typeface="楷体_GB2312" pitchFamily="49" charset="-122"/>
              </a:rPr>
              <a:t>技巧</a:t>
            </a:r>
            <a:r>
              <a:rPr kumimoji="1" lang="en-US" altLang="zh-CN" sz="3200" b="1" dirty="0">
                <a:solidFill>
                  <a:schemeClr val="accent3"/>
                </a:solidFill>
                <a:latin typeface="楷体_GB2312" pitchFamily="49" charset="-122"/>
                <a:ea typeface="楷体_GB2312" pitchFamily="49" charset="-122"/>
              </a:rPr>
              <a:t>:</a:t>
            </a:r>
            <a:r>
              <a:rPr kumimoji="1" lang="zh-CN" altLang="en-US" sz="3200" b="1" dirty="0">
                <a:solidFill>
                  <a:schemeClr val="accent1">
                    <a:lumMod val="75000"/>
                  </a:schemeClr>
                </a:solidFill>
                <a:latin typeface="楷体_GB2312" pitchFamily="49" charset="-122"/>
                <a:ea typeface="楷体_GB2312" pitchFamily="49" charset="-122"/>
              </a:rPr>
              <a:t>按层序遍历方式，先把所有结点</a:t>
            </a:r>
            <a:r>
              <a:rPr kumimoji="1" lang="zh-CN" altLang="en-US" sz="3200" b="1" dirty="0">
                <a:latin typeface="楷体_GB2312" pitchFamily="49" charset="-122"/>
                <a:ea typeface="楷体_GB2312" pitchFamily="49" charset="-122"/>
              </a:rPr>
              <a:t>（不管当前结点是否有左右孩子）</a:t>
            </a:r>
            <a:r>
              <a:rPr kumimoji="1" lang="zh-CN" altLang="en-US" sz="3200" b="1" dirty="0">
                <a:solidFill>
                  <a:schemeClr val="accent1">
                    <a:lumMod val="75000"/>
                  </a:schemeClr>
                </a:solidFill>
                <a:latin typeface="楷体_GB2312" pitchFamily="49" charset="-122"/>
                <a:ea typeface="楷体_GB2312" pitchFamily="49" charset="-122"/>
              </a:rPr>
              <a:t>都入队列</a:t>
            </a:r>
            <a:r>
              <a:rPr kumimoji="1" lang="en-US" altLang="zh-CN" sz="3200" b="1" dirty="0">
                <a:latin typeface="楷体_GB2312" pitchFamily="49" charset="-122"/>
                <a:ea typeface="楷体_GB2312" pitchFamily="49" charset="-122"/>
              </a:rPr>
              <a:t>.</a:t>
            </a:r>
            <a:r>
              <a:rPr kumimoji="1" lang="zh-CN" altLang="en-US" sz="3200" b="1" dirty="0">
                <a:latin typeface="楷体_GB2312" pitchFamily="49" charset="-122"/>
                <a:ea typeface="楷体_GB2312" pitchFamily="49" charset="-122"/>
              </a:rPr>
              <a:t>若为完全二叉树</a:t>
            </a:r>
            <a:r>
              <a:rPr kumimoji="1" lang="en-US" altLang="zh-CN" sz="3200" b="1" dirty="0">
                <a:latin typeface="楷体_GB2312" pitchFamily="49" charset="-122"/>
                <a:ea typeface="楷体_GB2312" pitchFamily="49" charset="-122"/>
              </a:rPr>
              <a:t>,</a:t>
            </a:r>
            <a:r>
              <a:rPr kumimoji="1" lang="zh-CN" altLang="en-US" sz="3200" b="1" dirty="0">
                <a:latin typeface="楷体_GB2312" pitchFamily="49" charset="-122"/>
                <a:ea typeface="楷体_GB2312" pitchFamily="49" charset="-122"/>
              </a:rPr>
              <a:t>则层序遍历时得到的肯定是一个连续的不包含空指针的序列</a:t>
            </a:r>
            <a:r>
              <a:rPr kumimoji="1" lang="en-US" altLang="zh-CN" sz="3200" b="1" dirty="0">
                <a:latin typeface="楷体_GB2312" pitchFamily="49" charset="-122"/>
                <a:ea typeface="楷体_GB2312" pitchFamily="49" charset="-122"/>
              </a:rPr>
              <a:t>.</a:t>
            </a:r>
            <a:r>
              <a:rPr kumimoji="1" lang="zh-CN" altLang="en-US" sz="3200" b="1" dirty="0">
                <a:latin typeface="楷体_GB2312" pitchFamily="49" charset="-122"/>
                <a:ea typeface="楷体_GB2312" pitchFamily="49" charset="-122"/>
              </a:rPr>
              <a:t>如果序列中出现了空指针，则说明不是完全二叉树。</a:t>
            </a:r>
            <a:endParaRPr kumimoji="1" lang="zh-CN" altLang="en-US" sz="3200" b="1" dirty="0">
              <a:solidFill>
                <a:srgbClr val="66FF33"/>
              </a:solidFill>
              <a:latin typeface="楷体_GB2312" pitchFamily="49" charset="-122"/>
              <a:ea typeface="楷体_GB2312" pitchFamily="49" charset="-122"/>
            </a:endParaRPr>
          </a:p>
        </p:txBody>
      </p:sp>
    </p:spTree>
    <p:extLst>
      <p:ext uri="{BB962C8B-B14F-4D97-AF65-F5344CB8AC3E}">
        <p14:creationId xmlns:p14="http://schemas.microsoft.com/office/powerpoint/2010/main" val="37377996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animEffect transition="in" filter="strips(downRight)">
                                      <p:cBhvr>
                                        <p:cTn id="7" dur="500"/>
                                        <p:tgtEl>
                                          <p:spTgt spid="218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8115">
                                            <p:txEl>
                                              <p:pRg st="1" end="1"/>
                                            </p:txEl>
                                          </p:spTgt>
                                        </p:tgtEl>
                                        <p:attrNameLst>
                                          <p:attrName>style.visibility</p:attrName>
                                        </p:attrNameLst>
                                      </p:cBhvr>
                                      <p:to>
                                        <p:strVal val="visible"/>
                                      </p:to>
                                    </p:set>
                                    <p:animEffect transition="in" filter="strips(downRight)">
                                      <p:cBhvr>
                                        <p:cTn id="12" dur="500"/>
                                        <p:tgtEl>
                                          <p:spTgt spid="218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8115">
                                            <p:txEl>
                                              <p:pRg st="2" end="2"/>
                                            </p:txEl>
                                          </p:spTgt>
                                        </p:tgtEl>
                                        <p:attrNameLst>
                                          <p:attrName>style.visibility</p:attrName>
                                        </p:attrNameLst>
                                      </p:cBhvr>
                                      <p:to>
                                        <p:strVal val="visible"/>
                                      </p:to>
                                    </p:set>
                                    <p:animEffect transition="in" filter="strips(downRight)">
                                      <p:cBhvr>
                                        <p:cTn id="17" dur="500"/>
                                        <p:tgtEl>
                                          <p:spTgt spid="2181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3A8E8255-A951-4019-B54B-42480FFB8BA9}" type="slidenum">
              <a:rPr lang="en-US" altLang="zh-CN" smtClean="0">
                <a:latin typeface="Arial" pitchFamily="34" charset="0"/>
              </a:rPr>
              <a:pPr eaLnBrk="1" hangingPunct="1"/>
              <a:t>75</a:t>
            </a:fld>
            <a:endParaRPr lang="en-US" altLang="zh-CN" smtClean="0">
              <a:latin typeface="Arial" pitchFamily="34" charset="0"/>
            </a:endParaRPr>
          </a:p>
        </p:txBody>
      </p:sp>
      <p:sp>
        <p:nvSpPr>
          <p:cNvPr id="216067" name="Rectangle 3"/>
          <p:cNvSpPr>
            <a:spLocks noGrp="1" noChangeArrowheads="1"/>
          </p:cNvSpPr>
          <p:nvPr>
            <p:ph type="body" idx="1"/>
          </p:nvPr>
        </p:nvSpPr>
        <p:spPr>
          <a:xfrm>
            <a:off x="431540" y="476672"/>
            <a:ext cx="8208912" cy="6381328"/>
          </a:xfrm>
        </p:spPr>
        <p:txBody>
          <a:bodyPr>
            <a:normAutofit fontScale="92500"/>
          </a:bodyPr>
          <a:lstStyle/>
          <a:p>
            <a:pPr eaLnBrk="1" hangingPunct="1">
              <a:lnSpc>
                <a:spcPct val="110000"/>
              </a:lnSpc>
              <a:defRPr/>
            </a:pPr>
            <a:r>
              <a:rPr lang="en-US" altLang="zh-CN" sz="2400" dirty="0" err="1" smtClean="0"/>
              <a:t>int</a:t>
            </a:r>
            <a:r>
              <a:rPr lang="en-US" altLang="zh-CN" sz="2400" dirty="0" smtClean="0"/>
              <a:t> </a:t>
            </a:r>
            <a:r>
              <a:rPr lang="en-US" altLang="zh-CN" sz="2400" dirty="0" err="1" smtClean="0"/>
              <a:t>IsFull_Bitree</a:t>
            </a:r>
            <a:r>
              <a:rPr lang="en-US" altLang="zh-CN" sz="2400" dirty="0" smtClean="0"/>
              <a:t>(</a:t>
            </a:r>
            <a:r>
              <a:rPr lang="en-US" altLang="zh-CN" sz="2400" dirty="0" err="1" smtClean="0"/>
              <a:t>Bitree</a:t>
            </a:r>
            <a:r>
              <a:rPr lang="en-US" altLang="zh-CN" sz="2400" dirty="0" smtClean="0"/>
              <a:t> T)//</a:t>
            </a:r>
            <a:r>
              <a:rPr lang="zh-CN" altLang="en-US" sz="2400" dirty="0" smtClean="0"/>
              <a:t>判断二叉树是否完全二叉树</a:t>
            </a:r>
            <a:r>
              <a:rPr lang="en-US" altLang="zh-CN" sz="2400" dirty="0" smtClean="0"/>
              <a:t>,</a:t>
            </a:r>
            <a:r>
              <a:rPr lang="zh-CN" altLang="en-US" sz="2400" dirty="0" smtClean="0"/>
              <a:t>是则返回</a:t>
            </a:r>
            <a:r>
              <a:rPr lang="en-US" altLang="zh-CN" sz="2400" dirty="0" smtClean="0"/>
              <a:t>1,</a:t>
            </a:r>
            <a:r>
              <a:rPr lang="zh-CN" altLang="en-US" sz="2400" dirty="0" smtClean="0"/>
              <a:t>否则返回</a:t>
            </a:r>
            <a:r>
              <a:rPr lang="en-US" altLang="zh-CN" sz="2400" dirty="0" smtClean="0"/>
              <a:t>0</a:t>
            </a:r>
            <a:br>
              <a:rPr lang="en-US" altLang="zh-CN" sz="2400" dirty="0" smtClean="0"/>
            </a:br>
            <a:r>
              <a:rPr lang="en-US" altLang="zh-CN" sz="2400" dirty="0" smtClean="0"/>
              <a:t>{	</a:t>
            </a:r>
            <a:r>
              <a:rPr lang="en-US" altLang="zh-CN" sz="2400" dirty="0" smtClean="0">
                <a:latin typeface="华文细黑"/>
              </a:rPr>
              <a:t> </a:t>
            </a:r>
            <a:r>
              <a:rPr lang="en-US" altLang="zh-CN" sz="2400" dirty="0" err="1" smtClean="0"/>
              <a:t>InitQueue</a:t>
            </a:r>
            <a:r>
              <a:rPr lang="en-US" altLang="zh-CN" sz="2400" dirty="0" smtClean="0"/>
              <a:t>(Q);	</a:t>
            </a:r>
            <a:r>
              <a:rPr lang="en-US" altLang="zh-CN" sz="2400" dirty="0" smtClean="0">
                <a:latin typeface="华文细黑"/>
              </a:rPr>
              <a:t> </a:t>
            </a:r>
            <a:r>
              <a:rPr lang="en-US" altLang="zh-CN" sz="2400" dirty="0" smtClean="0"/>
              <a:t>flag=0;</a:t>
            </a:r>
            <a:br>
              <a:rPr lang="en-US" altLang="zh-CN" sz="2400" dirty="0" smtClean="0"/>
            </a:br>
            <a:r>
              <a:rPr lang="en-US" altLang="zh-CN" sz="2400" dirty="0" smtClean="0">
                <a:latin typeface="华文细黑"/>
              </a:rPr>
              <a:t>  </a:t>
            </a:r>
            <a:r>
              <a:rPr lang="en-US" altLang="zh-CN" sz="2400" dirty="0" err="1" smtClean="0"/>
              <a:t>EnQueue</a:t>
            </a:r>
            <a:r>
              <a:rPr lang="en-US" altLang="zh-CN" sz="2400" dirty="0" smtClean="0"/>
              <a:t>(Q,T); //</a:t>
            </a:r>
            <a:r>
              <a:rPr lang="zh-CN" altLang="en-US" sz="2400" dirty="0" smtClean="0"/>
              <a:t>建立工作队列</a:t>
            </a:r>
            <a:br>
              <a:rPr lang="zh-CN" altLang="en-US" sz="2400" dirty="0" smtClean="0"/>
            </a:br>
            <a:r>
              <a:rPr lang="zh-CN" altLang="en-US" sz="2400" dirty="0" smtClean="0">
                <a:latin typeface="华文细黑"/>
              </a:rPr>
              <a:t>  </a:t>
            </a:r>
            <a:r>
              <a:rPr lang="en-US" altLang="zh-CN" sz="2400" dirty="0" smtClean="0"/>
              <a:t>while(!</a:t>
            </a:r>
            <a:r>
              <a:rPr lang="en-US" altLang="zh-CN" sz="2400" dirty="0" err="1" smtClean="0"/>
              <a:t>QueueEmpty</a:t>
            </a:r>
            <a:r>
              <a:rPr lang="en-US" altLang="zh-CN" sz="2400" dirty="0" smtClean="0"/>
              <a:t>(Q))</a:t>
            </a:r>
            <a:br>
              <a:rPr lang="en-US" altLang="zh-CN" sz="2400" dirty="0" smtClean="0"/>
            </a:br>
            <a:r>
              <a:rPr lang="en-US" altLang="zh-CN" sz="2400" dirty="0" smtClean="0">
                <a:latin typeface="华文细黑"/>
              </a:rPr>
              <a:t>  </a:t>
            </a:r>
            <a:r>
              <a:rPr lang="en-US" altLang="zh-CN" sz="2400" dirty="0" smtClean="0"/>
              <a:t>{		</a:t>
            </a:r>
            <a:r>
              <a:rPr lang="en-US" altLang="zh-CN" sz="2400" dirty="0" err="1" smtClean="0"/>
              <a:t>DeQueue</a:t>
            </a:r>
            <a:r>
              <a:rPr lang="en-US" altLang="zh-CN" sz="2400" dirty="0" smtClean="0"/>
              <a:t>(</a:t>
            </a:r>
            <a:r>
              <a:rPr lang="en-US" altLang="zh-CN" sz="2400" dirty="0" err="1" smtClean="0"/>
              <a:t>Q,p</a:t>
            </a:r>
            <a:r>
              <a:rPr lang="en-US" altLang="zh-CN" sz="2400" dirty="0" smtClean="0"/>
              <a:t>);</a:t>
            </a:r>
            <a:br>
              <a:rPr lang="en-US" altLang="zh-CN" sz="2400" dirty="0" smtClean="0"/>
            </a:br>
            <a:r>
              <a:rPr lang="en-US" altLang="zh-CN" sz="2400" dirty="0" smtClean="0">
                <a:latin typeface="华文细黑"/>
              </a:rPr>
              <a:t>    </a:t>
            </a:r>
            <a:r>
              <a:rPr lang="en-US" altLang="zh-CN" sz="2400" dirty="0" smtClean="0"/>
              <a:t>	if(!p) flag=1;</a:t>
            </a:r>
            <a:br>
              <a:rPr lang="en-US" altLang="zh-CN" sz="2400" dirty="0" smtClean="0"/>
            </a:br>
            <a:r>
              <a:rPr lang="en-US" altLang="zh-CN" sz="2400" dirty="0" smtClean="0">
                <a:latin typeface="华文细黑"/>
              </a:rPr>
              <a:t>   </a:t>
            </a:r>
            <a:r>
              <a:rPr lang="en-US" altLang="zh-CN" sz="2400" dirty="0" smtClean="0"/>
              <a:t>	else if(flag) return 0;</a:t>
            </a:r>
            <a:br>
              <a:rPr lang="en-US" altLang="zh-CN" sz="2400" dirty="0" smtClean="0"/>
            </a:br>
            <a:r>
              <a:rPr lang="en-US" altLang="zh-CN" sz="2400" dirty="0" smtClean="0">
                <a:latin typeface="华文细黑"/>
              </a:rPr>
              <a:t>    </a:t>
            </a:r>
            <a:r>
              <a:rPr lang="en-US" altLang="zh-CN" sz="2400" dirty="0" smtClean="0"/>
              <a:t>else</a:t>
            </a:r>
            <a:br>
              <a:rPr lang="en-US" altLang="zh-CN" sz="2400" dirty="0" smtClean="0"/>
            </a:br>
            <a:r>
              <a:rPr lang="en-US" altLang="zh-CN" sz="2400" dirty="0" smtClean="0">
                <a:latin typeface="华文细黑"/>
              </a:rPr>
              <a:t>    </a:t>
            </a:r>
            <a:r>
              <a:rPr lang="en-US" altLang="zh-CN" sz="2400" dirty="0" smtClean="0"/>
              <a:t>{</a:t>
            </a:r>
            <a:br>
              <a:rPr lang="en-US" altLang="zh-CN" sz="2400" dirty="0" smtClean="0"/>
            </a:br>
            <a:r>
              <a:rPr lang="en-US" altLang="zh-CN" sz="2400" dirty="0" smtClean="0">
                <a:latin typeface="华文细黑"/>
              </a:rPr>
              <a:t>      </a:t>
            </a:r>
            <a:r>
              <a:rPr lang="en-US" altLang="zh-CN" sz="2400" dirty="0" err="1" smtClean="0"/>
              <a:t>EnQueue</a:t>
            </a:r>
            <a:r>
              <a:rPr lang="en-US" altLang="zh-CN" sz="2400" dirty="0" smtClean="0"/>
              <a:t>(</a:t>
            </a:r>
            <a:r>
              <a:rPr lang="en-US" altLang="zh-CN" sz="2400" dirty="0" err="1" smtClean="0"/>
              <a:t>Q,p</a:t>
            </a:r>
            <a:r>
              <a:rPr lang="en-US" altLang="zh-CN" sz="2400" dirty="0" smtClean="0"/>
              <a:t>-&gt;</a:t>
            </a:r>
            <a:r>
              <a:rPr lang="en-US" altLang="zh-CN" sz="2400" dirty="0" err="1" smtClean="0"/>
              <a:t>lchild</a:t>
            </a:r>
            <a:r>
              <a:rPr lang="en-US" altLang="zh-CN" sz="2400" dirty="0" smtClean="0"/>
              <a:t>);</a:t>
            </a:r>
            <a:br>
              <a:rPr lang="en-US" altLang="zh-CN" sz="2400" dirty="0" smtClean="0"/>
            </a:br>
            <a:r>
              <a:rPr lang="en-US" altLang="zh-CN" sz="2400" dirty="0" smtClean="0">
                <a:latin typeface="华文细黑"/>
              </a:rPr>
              <a:t>      </a:t>
            </a:r>
            <a:r>
              <a:rPr lang="en-US" altLang="zh-CN" sz="2400" dirty="0" err="1" smtClean="0"/>
              <a:t>EnQueue</a:t>
            </a:r>
            <a:r>
              <a:rPr lang="en-US" altLang="zh-CN" sz="2400" dirty="0" smtClean="0"/>
              <a:t>(</a:t>
            </a:r>
            <a:r>
              <a:rPr lang="en-US" altLang="zh-CN" sz="2400" dirty="0" err="1" smtClean="0"/>
              <a:t>Q,p</a:t>
            </a:r>
            <a:r>
              <a:rPr lang="en-US" altLang="zh-CN" sz="2400" dirty="0" smtClean="0"/>
              <a:t>-&gt;</a:t>
            </a:r>
            <a:r>
              <a:rPr lang="en-US" altLang="zh-CN" sz="2400" dirty="0" err="1" smtClean="0"/>
              <a:t>rchild</a:t>
            </a:r>
            <a:r>
              <a:rPr lang="en-US" altLang="zh-CN" sz="2400" dirty="0" smtClean="0"/>
              <a:t>); //</a:t>
            </a:r>
            <a:r>
              <a:rPr lang="zh-CN" altLang="en-US" sz="2400" dirty="0" smtClean="0"/>
              <a:t>不管孩子是否为空</a:t>
            </a:r>
            <a:r>
              <a:rPr lang="en-US" altLang="zh-CN" sz="2400" dirty="0" smtClean="0"/>
              <a:t>,</a:t>
            </a:r>
            <a:r>
              <a:rPr lang="zh-CN" altLang="en-US" sz="2400" dirty="0" smtClean="0"/>
              <a:t>都入队列</a:t>
            </a:r>
            <a:br>
              <a:rPr lang="zh-CN" altLang="en-US" sz="2400" dirty="0" smtClean="0"/>
            </a:br>
            <a:r>
              <a:rPr lang="zh-CN" altLang="en-US" sz="2400" dirty="0" smtClean="0">
                <a:latin typeface="华文细黑"/>
              </a:rPr>
              <a:t>    </a:t>
            </a:r>
            <a:r>
              <a:rPr lang="en-US" altLang="zh-CN" sz="2400" dirty="0" smtClean="0"/>
              <a:t>}</a:t>
            </a:r>
            <a:br>
              <a:rPr lang="en-US" altLang="zh-CN" sz="2400" dirty="0" smtClean="0"/>
            </a:br>
            <a:r>
              <a:rPr lang="en-US" altLang="zh-CN" sz="2400" dirty="0" smtClean="0">
                <a:latin typeface="华文细黑"/>
              </a:rPr>
              <a:t>  </a:t>
            </a:r>
            <a:r>
              <a:rPr lang="en-US" altLang="zh-CN" sz="2400" dirty="0" smtClean="0"/>
              <a:t>}//while</a:t>
            </a:r>
            <a:br>
              <a:rPr lang="en-US" altLang="zh-CN" sz="2400" dirty="0" smtClean="0"/>
            </a:br>
            <a:r>
              <a:rPr lang="en-US" altLang="zh-CN" sz="2400" dirty="0" smtClean="0">
                <a:latin typeface="华文细黑"/>
              </a:rPr>
              <a:t>  </a:t>
            </a:r>
            <a:r>
              <a:rPr lang="en-US" altLang="zh-CN" sz="2400" dirty="0" smtClean="0"/>
              <a:t>return 1;</a:t>
            </a:r>
            <a:br>
              <a:rPr lang="en-US" altLang="zh-CN" sz="2400" dirty="0" smtClean="0"/>
            </a:br>
            <a:r>
              <a:rPr lang="en-US" altLang="zh-CN" sz="2400" dirty="0" smtClean="0"/>
              <a:t>}//</a:t>
            </a:r>
            <a:r>
              <a:rPr lang="en-US" altLang="zh-CN" sz="2400" dirty="0" err="1" smtClean="0"/>
              <a:t>IsFull_Bitree</a:t>
            </a:r>
            <a:r>
              <a:rPr lang="en-US" altLang="zh-CN" sz="2400" dirty="0" smtClean="0"/>
              <a:t/>
            </a:r>
            <a:br>
              <a:rPr lang="en-US" altLang="zh-CN" sz="2400" dirty="0" smtClean="0"/>
            </a:br>
            <a:endParaRPr lang="en-US" altLang="zh-CN" sz="2400" dirty="0" smtClean="0"/>
          </a:p>
        </p:txBody>
      </p:sp>
    </p:spTree>
    <p:extLst>
      <p:ext uri="{BB962C8B-B14F-4D97-AF65-F5344CB8AC3E}">
        <p14:creationId xmlns:p14="http://schemas.microsoft.com/office/powerpoint/2010/main" val="3236670755"/>
      </p:ext>
    </p:extLst>
  </p:cSld>
  <p:clrMapOvr>
    <a:masterClrMapping/>
  </p:clrMapOvr>
  <p:transition>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二叉树的存储方法</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ED072FB-181D-4310-996F-33CDE79D7767}" type="slidenum">
              <a:rPr lang="en-US" altLang="zh-CN" smtClean="0"/>
              <a:pPr/>
              <a:t>76</a:t>
            </a:fld>
            <a:endParaRPr lang="en-US" altLang="zh-CN"/>
          </a:p>
        </p:txBody>
      </p:sp>
    </p:spTree>
    <p:extLst>
      <p:ext uri="{BB962C8B-B14F-4D97-AF65-F5344CB8AC3E}">
        <p14:creationId xmlns:p14="http://schemas.microsoft.com/office/powerpoint/2010/main" val="4150787150"/>
      </p:ext>
    </p:extLst>
  </p:cSld>
  <p:clrMapOvr>
    <a:masterClrMapping/>
  </p:clrMapOvr>
  <p:transition>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2" name="Rectangle 4"/>
          <p:cNvSpPr>
            <a:spLocks noGrp="1" noChangeArrowheads="1"/>
          </p:cNvSpPr>
          <p:nvPr>
            <p:ph type="title"/>
          </p:nvPr>
        </p:nvSpPr>
        <p:spPr>
          <a:xfrm>
            <a:off x="468313" y="476250"/>
            <a:ext cx="8229600" cy="955675"/>
          </a:xfrm>
        </p:spPr>
        <p:txBody>
          <a:bodyPr/>
          <a:lstStyle/>
          <a:p>
            <a:pPr algn="ctr"/>
            <a:r>
              <a:rPr kumimoji="1" lang="zh-CN" altLang="en-US" sz="4000" b="1">
                <a:solidFill>
                  <a:schemeClr val="tx2"/>
                </a:solidFill>
                <a:ea typeface="华文新魏" pitchFamily="2" charset="-122"/>
              </a:rPr>
              <a:t>利用二叉树</a:t>
            </a:r>
            <a:r>
              <a:rPr kumimoji="1" lang="zh-CN" altLang="en-US" sz="4000" b="1" u="sng">
                <a:solidFill>
                  <a:schemeClr val="tx2"/>
                </a:solidFill>
                <a:ea typeface="华文新魏" pitchFamily="2" charset="-122"/>
              </a:rPr>
              <a:t>前序遍历</a:t>
            </a:r>
            <a:r>
              <a:rPr kumimoji="1" lang="zh-CN" altLang="en-US" sz="4000" b="1">
                <a:solidFill>
                  <a:schemeClr val="tx2"/>
                </a:solidFill>
                <a:ea typeface="华文新魏" pitchFamily="2" charset="-122"/>
              </a:rPr>
              <a:t>建立二叉树</a:t>
            </a:r>
          </a:p>
        </p:txBody>
      </p:sp>
      <p:sp>
        <p:nvSpPr>
          <p:cNvPr id="165893" name="Rectangle 5"/>
          <p:cNvSpPr>
            <a:spLocks noGrp="1" noChangeArrowheads="1"/>
          </p:cNvSpPr>
          <p:nvPr>
            <p:ph idx="1"/>
          </p:nvPr>
        </p:nvSpPr>
        <p:spPr>
          <a:xfrm>
            <a:off x="647700" y="1414463"/>
            <a:ext cx="7812088" cy="3886200"/>
          </a:xfrm>
        </p:spPr>
        <p:txBody>
          <a:bodyPr/>
          <a:lstStyle/>
          <a:p>
            <a:pPr>
              <a:lnSpc>
                <a:spcPct val="110000"/>
              </a:lnSpc>
              <a:buClr>
                <a:srgbClr val="800080"/>
              </a:buClr>
              <a:buSzPct val="50000"/>
            </a:pPr>
            <a:r>
              <a:rPr lang="zh-CN" altLang="en-US" sz="3000" b="1">
                <a:solidFill>
                  <a:srgbClr val="000099"/>
                </a:solidFill>
                <a:latin typeface="Times New Roman" pitchFamily="18" charset="0"/>
                <a:ea typeface="仿宋_GB2312" pitchFamily="49" charset="-122"/>
              </a:rPr>
              <a:t>以递归方式建立二叉树。</a:t>
            </a:r>
          </a:p>
          <a:p>
            <a:pPr>
              <a:lnSpc>
                <a:spcPct val="110000"/>
              </a:lnSpc>
              <a:buClr>
                <a:srgbClr val="800080"/>
              </a:buClr>
              <a:buSzPct val="50000"/>
            </a:pPr>
            <a:r>
              <a:rPr lang="zh-CN" altLang="en-US" sz="3000" b="1">
                <a:solidFill>
                  <a:srgbClr val="000099"/>
                </a:solidFill>
                <a:latin typeface="Times New Roman" pitchFamily="18" charset="0"/>
                <a:ea typeface="仿宋_GB2312" pitchFamily="49" charset="-122"/>
              </a:rPr>
              <a:t>输入结点值的顺序必须对应二叉树结点前序遍历的顺序。并约定以输入序列中不可能出现的值作为空结点的值以结束递归</a:t>
            </a:r>
            <a:r>
              <a:rPr lang="en-US" altLang="zh-CN" sz="3000" b="1">
                <a:solidFill>
                  <a:srgbClr val="000099"/>
                </a:solidFill>
                <a:latin typeface="Times New Roman" pitchFamily="18" charset="0"/>
                <a:ea typeface="仿宋_GB2312" pitchFamily="49" charset="-122"/>
              </a:rPr>
              <a:t>, </a:t>
            </a:r>
            <a:r>
              <a:rPr lang="zh-CN" altLang="en-US" sz="3000" b="1">
                <a:solidFill>
                  <a:srgbClr val="000099"/>
                </a:solidFill>
                <a:latin typeface="Times New Roman" pitchFamily="18" charset="0"/>
                <a:ea typeface="仿宋_GB2312" pitchFamily="49" charset="-122"/>
              </a:rPr>
              <a:t>此值在</a:t>
            </a:r>
            <a:r>
              <a:rPr lang="en-US" altLang="zh-CN" sz="3000" b="1">
                <a:solidFill>
                  <a:schemeClr val="tx2"/>
                </a:solidFill>
                <a:latin typeface="Times New Roman" pitchFamily="18" charset="0"/>
                <a:ea typeface="仿宋_GB2312" pitchFamily="49" charset="-122"/>
              </a:rPr>
              <a:t>RefValue</a:t>
            </a:r>
            <a:r>
              <a:rPr lang="zh-CN" altLang="en-US" sz="3000" b="1">
                <a:solidFill>
                  <a:srgbClr val="000099"/>
                </a:solidFill>
                <a:latin typeface="Times New Roman" pitchFamily="18" charset="0"/>
                <a:ea typeface="仿宋_GB2312" pitchFamily="49" charset="-122"/>
              </a:rPr>
              <a:t>中。例如用</a:t>
            </a:r>
            <a:r>
              <a:rPr lang="zh-CN" altLang="en-US" sz="3000" b="1">
                <a:solidFill>
                  <a:schemeClr val="tx2"/>
                </a:solidFill>
                <a:latin typeface="Times New Roman" pitchFamily="18" charset="0"/>
                <a:ea typeface="仿宋_GB2312" pitchFamily="49" charset="-122"/>
              </a:rPr>
              <a:t>“</a:t>
            </a:r>
            <a:r>
              <a:rPr lang="en-US" altLang="zh-CN" sz="3000" b="1">
                <a:solidFill>
                  <a:schemeClr val="tx2"/>
                </a:solidFill>
                <a:latin typeface="Times New Roman" pitchFamily="18" charset="0"/>
                <a:ea typeface="仿宋_GB2312" pitchFamily="49" charset="-122"/>
              </a:rPr>
              <a:t>@”</a:t>
            </a:r>
            <a:r>
              <a:rPr lang="zh-CN" altLang="en-US" sz="3000" b="1">
                <a:solidFill>
                  <a:srgbClr val="000099"/>
                </a:solidFill>
                <a:latin typeface="Times New Roman" pitchFamily="18" charset="0"/>
                <a:ea typeface="仿宋_GB2312" pitchFamily="49" charset="-122"/>
              </a:rPr>
              <a:t>或用</a:t>
            </a:r>
            <a:r>
              <a:rPr lang="zh-CN" altLang="en-US" sz="3000" b="1">
                <a:solidFill>
                  <a:schemeClr val="tx2"/>
                </a:solidFill>
                <a:latin typeface="Times New Roman" pitchFamily="18" charset="0"/>
                <a:ea typeface="仿宋_GB2312" pitchFamily="49" charset="-122"/>
              </a:rPr>
              <a:t>“</a:t>
            </a:r>
            <a:r>
              <a:rPr lang="en-US" altLang="zh-CN" sz="3000" b="1">
                <a:solidFill>
                  <a:schemeClr val="tx2"/>
                </a:solidFill>
                <a:latin typeface="Courier New" pitchFamily="49" charset="0"/>
                <a:ea typeface="华文新魏" pitchFamily="2" charset="-122"/>
              </a:rPr>
              <a:t>-</a:t>
            </a:r>
            <a:r>
              <a:rPr lang="en-US" altLang="zh-CN" sz="3000" b="1">
                <a:solidFill>
                  <a:schemeClr val="tx2"/>
                </a:solidFill>
                <a:latin typeface="Times New Roman" pitchFamily="18" charset="0"/>
                <a:ea typeface="仿宋_GB2312" pitchFamily="49" charset="-122"/>
              </a:rPr>
              <a:t>1”</a:t>
            </a:r>
            <a:r>
              <a:rPr lang="zh-CN" altLang="en-US" sz="3000" b="1">
                <a:solidFill>
                  <a:srgbClr val="000099"/>
                </a:solidFill>
                <a:latin typeface="Times New Roman" pitchFamily="18" charset="0"/>
                <a:ea typeface="仿宋_GB2312" pitchFamily="49" charset="-122"/>
              </a:rPr>
              <a:t>表示字符序列或正整数序列空结点。</a:t>
            </a:r>
          </a:p>
        </p:txBody>
      </p:sp>
      <p:sp>
        <p:nvSpPr>
          <p:cNvPr id="5" name="灯片编号占位符 4"/>
          <p:cNvSpPr>
            <a:spLocks noGrp="1"/>
          </p:cNvSpPr>
          <p:nvPr>
            <p:ph type="sldNum" sz="quarter" idx="12"/>
          </p:nvPr>
        </p:nvSpPr>
        <p:spPr/>
        <p:txBody>
          <a:bodyPr/>
          <a:lstStyle/>
          <a:p>
            <a:fld id="{1C27A826-5040-4C85-87C5-383B280556FB}" type="slidenum">
              <a:rPr lang="en-US" altLang="zh-CN"/>
              <a:pPr/>
              <a:t>77</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2"/>
          <p:cNvSpPr>
            <a:spLocks noGrp="1"/>
          </p:cNvSpPr>
          <p:nvPr>
            <p:ph type="sldNum" sz="quarter" idx="12"/>
          </p:nvPr>
        </p:nvSpPr>
        <p:spPr/>
        <p:txBody>
          <a:bodyPr/>
          <a:lstStyle/>
          <a:p>
            <a:fld id="{9BC7D456-7DB2-4188-BCD4-E1EE5CCFC1DB}" type="slidenum">
              <a:rPr lang="en-US" altLang="zh-CN"/>
              <a:pPr/>
              <a:t>78</a:t>
            </a:fld>
            <a:endParaRPr lang="en-US" altLang="zh-CN"/>
          </a:p>
        </p:txBody>
      </p:sp>
      <p:sp>
        <p:nvSpPr>
          <p:cNvPr id="166926" name="Rectangle 14"/>
          <p:cNvSpPr>
            <a:spLocks noChangeArrowheads="1"/>
          </p:cNvSpPr>
          <p:nvPr/>
        </p:nvSpPr>
        <p:spPr bwMode="auto">
          <a:xfrm>
            <a:off x="647700" y="358775"/>
            <a:ext cx="7777163" cy="1233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110000"/>
              </a:lnSpc>
            </a:pPr>
            <a:r>
              <a:rPr kumimoji="1" lang="zh-CN" altLang="en-US" sz="3600" b="1">
                <a:solidFill>
                  <a:srgbClr val="CC3300"/>
                </a:solidFill>
                <a:latin typeface="Times New Roman" pitchFamily="18" charset="0"/>
                <a:ea typeface="仿宋_GB2312" pitchFamily="49" charset="-122"/>
              </a:rPr>
              <a:t>如图所示的二叉树的前序遍历顺序为</a:t>
            </a:r>
            <a:endParaRPr kumimoji="1" lang="zh-CN" altLang="en-US" sz="3600" b="1">
              <a:solidFill>
                <a:schemeClr val="accent2"/>
              </a:solidFill>
              <a:latin typeface="Times New Roman" pitchFamily="18" charset="0"/>
              <a:ea typeface="仿宋_GB2312" pitchFamily="49" charset="-122"/>
            </a:endParaRPr>
          </a:p>
          <a:p>
            <a:pPr algn="ctr">
              <a:lnSpc>
                <a:spcPct val="110000"/>
              </a:lnSpc>
            </a:pPr>
            <a:r>
              <a:rPr kumimoji="1" lang="en-US" altLang="zh-CN" sz="3200" b="1">
                <a:solidFill>
                  <a:srgbClr val="800080"/>
                </a:solidFill>
                <a:latin typeface="Times New Roman" pitchFamily="18" charset="0"/>
                <a:ea typeface="仿宋_GB2312" pitchFamily="49" charset="-122"/>
              </a:rPr>
              <a:t>A B C @ @ D E @ G @ @ F @ @ @</a:t>
            </a:r>
          </a:p>
        </p:txBody>
      </p:sp>
      <p:grpSp>
        <p:nvGrpSpPr>
          <p:cNvPr id="166964" name="Group 52"/>
          <p:cNvGrpSpPr>
            <a:grpSpLocks/>
          </p:cNvGrpSpPr>
          <p:nvPr/>
        </p:nvGrpSpPr>
        <p:grpSpPr bwMode="auto">
          <a:xfrm>
            <a:off x="1619250" y="2198688"/>
            <a:ext cx="5157788" cy="4038600"/>
            <a:chOff x="1152" y="1344"/>
            <a:chExt cx="3024" cy="2544"/>
          </a:xfrm>
        </p:grpSpPr>
        <p:sp>
          <p:nvSpPr>
            <p:cNvPr id="166914" name="Line 2"/>
            <p:cNvSpPr>
              <a:spLocks noChangeShapeType="1"/>
            </p:cNvSpPr>
            <p:nvPr/>
          </p:nvSpPr>
          <p:spPr bwMode="auto">
            <a:xfrm flipH="1">
              <a:off x="2112" y="2832"/>
              <a:ext cx="336" cy="336"/>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15" name="Line 3"/>
            <p:cNvSpPr>
              <a:spLocks noChangeShapeType="1"/>
            </p:cNvSpPr>
            <p:nvPr/>
          </p:nvSpPr>
          <p:spPr bwMode="auto">
            <a:xfrm flipH="1">
              <a:off x="2592" y="3264"/>
              <a:ext cx="240" cy="384"/>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16" name="Line 4"/>
            <p:cNvSpPr>
              <a:spLocks noChangeShapeType="1"/>
            </p:cNvSpPr>
            <p:nvPr/>
          </p:nvSpPr>
          <p:spPr bwMode="auto">
            <a:xfrm>
              <a:off x="2976" y="3312"/>
              <a:ext cx="192" cy="336"/>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17" name="Line 5"/>
            <p:cNvSpPr>
              <a:spLocks noChangeShapeType="1"/>
            </p:cNvSpPr>
            <p:nvPr/>
          </p:nvSpPr>
          <p:spPr bwMode="auto">
            <a:xfrm flipH="1">
              <a:off x="1344" y="2448"/>
              <a:ext cx="192" cy="288"/>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18" name="Line 6"/>
            <p:cNvSpPr>
              <a:spLocks noChangeShapeType="1"/>
            </p:cNvSpPr>
            <p:nvPr/>
          </p:nvSpPr>
          <p:spPr bwMode="auto">
            <a:xfrm>
              <a:off x="1776" y="2448"/>
              <a:ext cx="192" cy="336"/>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19" name="Line 7"/>
            <p:cNvSpPr>
              <a:spLocks noChangeShapeType="1"/>
            </p:cNvSpPr>
            <p:nvPr/>
          </p:nvSpPr>
          <p:spPr bwMode="auto">
            <a:xfrm>
              <a:off x="3744" y="2880"/>
              <a:ext cx="240" cy="288"/>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0" name="Line 8"/>
            <p:cNvSpPr>
              <a:spLocks noChangeShapeType="1"/>
            </p:cNvSpPr>
            <p:nvPr/>
          </p:nvSpPr>
          <p:spPr bwMode="auto">
            <a:xfrm>
              <a:off x="3072" y="1584"/>
              <a:ext cx="384" cy="240"/>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1" name="Line 9"/>
            <p:cNvSpPr>
              <a:spLocks noChangeShapeType="1"/>
            </p:cNvSpPr>
            <p:nvPr/>
          </p:nvSpPr>
          <p:spPr bwMode="auto">
            <a:xfrm flipH="1">
              <a:off x="3408" y="2880"/>
              <a:ext cx="192" cy="288"/>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2" name="Line 10"/>
            <p:cNvSpPr>
              <a:spLocks noChangeShapeType="1"/>
            </p:cNvSpPr>
            <p:nvPr/>
          </p:nvSpPr>
          <p:spPr bwMode="auto">
            <a:xfrm>
              <a:off x="2592" y="2832"/>
              <a:ext cx="24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3" name="Line 11"/>
            <p:cNvSpPr>
              <a:spLocks noChangeShapeType="1"/>
            </p:cNvSpPr>
            <p:nvPr/>
          </p:nvSpPr>
          <p:spPr bwMode="auto">
            <a:xfrm flipH="1">
              <a:off x="2544" y="2400"/>
              <a:ext cx="336"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4" name="Line 12"/>
            <p:cNvSpPr>
              <a:spLocks noChangeShapeType="1"/>
            </p:cNvSpPr>
            <p:nvPr/>
          </p:nvSpPr>
          <p:spPr bwMode="auto">
            <a:xfrm>
              <a:off x="2400" y="1920"/>
              <a:ext cx="1200" cy="76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5" name="Line 13"/>
            <p:cNvSpPr>
              <a:spLocks noChangeShapeType="1"/>
            </p:cNvSpPr>
            <p:nvPr/>
          </p:nvSpPr>
          <p:spPr bwMode="auto">
            <a:xfrm flipH="1">
              <a:off x="1680" y="1584"/>
              <a:ext cx="1152" cy="7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7" name="Oval 15"/>
            <p:cNvSpPr>
              <a:spLocks noChangeArrowheads="1"/>
            </p:cNvSpPr>
            <p:nvPr/>
          </p:nvSpPr>
          <p:spPr bwMode="auto">
            <a:xfrm>
              <a:off x="2784" y="1344"/>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itchFamily="18" charset="0"/>
              </a:endParaRPr>
            </a:p>
          </p:txBody>
        </p:sp>
        <p:sp>
          <p:nvSpPr>
            <p:cNvPr id="166928" name="Oval 16"/>
            <p:cNvSpPr>
              <a:spLocks noChangeArrowheads="1"/>
            </p:cNvSpPr>
            <p:nvPr/>
          </p:nvSpPr>
          <p:spPr bwMode="auto">
            <a:xfrm>
              <a:off x="2160" y="1728"/>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itchFamily="18" charset="0"/>
              </a:endParaRPr>
            </a:p>
          </p:txBody>
        </p:sp>
        <p:sp>
          <p:nvSpPr>
            <p:cNvPr id="166929" name="Oval 17"/>
            <p:cNvSpPr>
              <a:spLocks noChangeArrowheads="1"/>
            </p:cNvSpPr>
            <p:nvPr/>
          </p:nvSpPr>
          <p:spPr bwMode="auto">
            <a:xfrm>
              <a:off x="1488" y="2160"/>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itchFamily="18" charset="0"/>
              </a:endParaRPr>
            </a:p>
          </p:txBody>
        </p:sp>
        <p:sp>
          <p:nvSpPr>
            <p:cNvPr id="166930" name="Oval 18"/>
            <p:cNvSpPr>
              <a:spLocks noChangeArrowheads="1"/>
            </p:cNvSpPr>
            <p:nvPr/>
          </p:nvSpPr>
          <p:spPr bwMode="auto">
            <a:xfrm>
              <a:off x="3504" y="2592"/>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itchFamily="18" charset="0"/>
              </a:endParaRPr>
            </a:p>
          </p:txBody>
        </p:sp>
        <p:sp>
          <p:nvSpPr>
            <p:cNvPr id="166931" name="Oval 19"/>
            <p:cNvSpPr>
              <a:spLocks noChangeArrowheads="1"/>
            </p:cNvSpPr>
            <p:nvPr/>
          </p:nvSpPr>
          <p:spPr bwMode="auto">
            <a:xfrm>
              <a:off x="2832" y="2160"/>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itchFamily="18" charset="0"/>
              </a:endParaRPr>
            </a:p>
          </p:txBody>
        </p:sp>
        <p:sp>
          <p:nvSpPr>
            <p:cNvPr id="166932" name="Oval 20"/>
            <p:cNvSpPr>
              <a:spLocks noChangeArrowheads="1"/>
            </p:cNvSpPr>
            <p:nvPr/>
          </p:nvSpPr>
          <p:spPr bwMode="auto">
            <a:xfrm>
              <a:off x="2352" y="2592"/>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itchFamily="18" charset="0"/>
              </a:endParaRPr>
            </a:p>
          </p:txBody>
        </p:sp>
        <p:sp>
          <p:nvSpPr>
            <p:cNvPr id="166933" name="Oval 21"/>
            <p:cNvSpPr>
              <a:spLocks noChangeArrowheads="1"/>
            </p:cNvSpPr>
            <p:nvPr/>
          </p:nvSpPr>
          <p:spPr bwMode="auto">
            <a:xfrm>
              <a:off x="2736" y="3072"/>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itchFamily="18" charset="0"/>
              </a:endParaRPr>
            </a:p>
          </p:txBody>
        </p:sp>
        <p:sp>
          <p:nvSpPr>
            <p:cNvPr id="166934" name="Text Box 22"/>
            <p:cNvSpPr txBox="1">
              <a:spLocks noChangeArrowheads="1"/>
            </p:cNvSpPr>
            <p:nvPr/>
          </p:nvSpPr>
          <p:spPr bwMode="auto">
            <a:xfrm>
              <a:off x="2784" y="1344"/>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a:t>
              </a:r>
              <a:endParaRPr kumimoji="1" lang="en-US" altLang="zh-CN" sz="2400">
                <a:latin typeface="Times New Roman" pitchFamily="18" charset="0"/>
              </a:endParaRPr>
            </a:p>
          </p:txBody>
        </p:sp>
        <p:sp>
          <p:nvSpPr>
            <p:cNvPr id="166935" name="Text Box 23"/>
            <p:cNvSpPr txBox="1">
              <a:spLocks noChangeArrowheads="1"/>
            </p:cNvSpPr>
            <p:nvPr/>
          </p:nvSpPr>
          <p:spPr bwMode="auto">
            <a:xfrm>
              <a:off x="2160" y="1728"/>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B</a:t>
              </a:r>
              <a:endParaRPr kumimoji="1" lang="en-US" altLang="zh-CN" sz="2400">
                <a:latin typeface="Times New Roman" pitchFamily="18" charset="0"/>
              </a:endParaRPr>
            </a:p>
          </p:txBody>
        </p:sp>
        <p:sp>
          <p:nvSpPr>
            <p:cNvPr id="166936" name="Text Box 24"/>
            <p:cNvSpPr txBox="1">
              <a:spLocks noChangeArrowheads="1"/>
            </p:cNvSpPr>
            <p:nvPr/>
          </p:nvSpPr>
          <p:spPr bwMode="auto">
            <a:xfrm>
              <a:off x="1488" y="2160"/>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C</a:t>
              </a:r>
              <a:endParaRPr kumimoji="1" lang="en-US" altLang="zh-CN" sz="2400">
                <a:latin typeface="Times New Roman" pitchFamily="18" charset="0"/>
              </a:endParaRPr>
            </a:p>
          </p:txBody>
        </p:sp>
        <p:sp>
          <p:nvSpPr>
            <p:cNvPr id="166937" name="Text Box 25"/>
            <p:cNvSpPr txBox="1">
              <a:spLocks noChangeArrowheads="1"/>
            </p:cNvSpPr>
            <p:nvPr/>
          </p:nvSpPr>
          <p:spPr bwMode="auto">
            <a:xfrm>
              <a:off x="2832" y="2160"/>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D</a:t>
              </a:r>
              <a:endParaRPr kumimoji="1" lang="en-US" altLang="zh-CN" sz="2400">
                <a:latin typeface="Times New Roman" pitchFamily="18" charset="0"/>
              </a:endParaRPr>
            </a:p>
          </p:txBody>
        </p:sp>
        <p:sp>
          <p:nvSpPr>
            <p:cNvPr id="166938" name="Text Box 26"/>
            <p:cNvSpPr txBox="1">
              <a:spLocks noChangeArrowheads="1"/>
            </p:cNvSpPr>
            <p:nvPr/>
          </p:nvSpPr>
          <p:spPr bwMode="auto">
            <a:xfrm>
              <a:off x="2352" y="2592"/>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E</a:t>
              </a:r>
              <a:endParaRPr kumimoji="1" lang="en-US" altLang="zh-CN" sz="2400">
                <a:latin typeface="Times New Roman" pitchFamily="18" charset="0"/>
              </a:endParaRPr>
            </a:p>
          </p:txBody>
        </p:sp>
        <p:sp>
          <p:nvSpPr>
            <p:cNvPr id="166939" name="Text Box 27"/>
            <p:cNvSpPr txBox="1">
              <a:spLocks noChangeArrowheads="1"/>
            </p:cNvSpPr>
            <p:nvPr/>
          </p:nvSpPr>
          <p:spPr bwMode="auto">
            <a:xfrm>
              <a:off x="2736" y="308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G</a:t>
              </a:r>
              <a:endParaRPr kumimoji="1" lang="en-US" altLang="zh-CN" sz="2400">
                <a:latin typeface="Times New Roman" pitchFamily="18" charset="0"/>
              </a:endParaRPr>
            </a:p>
          </p:txBody>
        </p:sp>
        <p:sp>
          <p:nvSpPr>
            <p:cNvPr id="166940" name="Text Box 28"/>
            <p:cNvSpPr txBox="1">
              <a:spLocks noChangeArrowheads="1"/>
            </p:cNvSpPr>
            <p:nvPr/>
          </p:nvSpPr>
          <p:spPr bwMode="auto">
            <a:xfrm>
              <a:off x="3504" y="2592"/>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F</a:t>
              </a:r>
              <a:endParaRPr kumimoji="1" lang="en-US" altLang="zh-CN" sz="2400">
                <a:latin typeface="Times New Roman" pitchFamily="18" charset="0"/>
              </a:endParaRPr>
            </a:p>
          </p:txBody>
        </p:sp>
        <p:sp>
          <p:nvSpPr>
            <p:cNvPr id="166941" name="Text Box 29"/>
            <p:cNvSpPr txBox="1">
              <a:spLocks noChangeArrowheads="1"/>
            </p:cNvSpPr>
            <p:nvPr/>
          </p:nvSpPr>
          <p:spPr bwMode="auto">
            <a:xfrm>
              <a:off x="1152" y="260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2" name="Text Box 30"/>
            <p:cNvSpPr txBox="1">
              <a:spLocks noChangeArrowheads="1"/>
            </p:cNvSpPr>
            <p:nvPr/>
          </p:nvSpPr>
          <p:spPr bwMode="auto">
            <a:xfrm>
              <a:off x="1776" y="260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3" name="Text Box 31"/>
            <p:cNvSpPr txBox="1">
              <a:spLocks noChangeArrowheads="1"/>
            </p:cNvSpPr>
            <p:nvPr/>
          </p:nvSpPr>
          <p:spPr bwMode="auto">
            <a:xfrm>
              <a:off x="1920" y="3024"/>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4" name="Text Box 32"/>
            <p:cNvSpPr txBox="1">
              <a:spLocks noChangeArrowheads="1"/>
            </p:cNvSpPr>
            <p:nvPr/>
          </p:nvSpPr>
          <p:spPr bwMode="auto">
            <a:xfrm>
              <a:off x="2352" y="356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5" name="Text Box 33"/>
            <p:cNvSpPr txBox="1">
              <a:spLocks noChangeArrowheads="1"/>
            </p:cNvSpPr>
            <p:nvPr/>
          </p:nvSpPr>
          <p:spPr bwMode="auto">
            <a:xfrm>
              <a:off x="3024" y="356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6" name="Text Box 34"/>
            <p:cNvSpPr txBox="1">
              <a:spLocks noChangeArrowheads="1"/>
            </p:cNvSpPr>
            <p:nvPr/>
          </p:nvSpPr>
          <p:spPr bwMode="auto">
            <a:xfrm>
              <a:off x="3216" y="3033"/>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7" name="Text Box 35"/>
            <p:cNvSpPr txBox="1">
              <a:spLocks noChangeArrowheads="1"/>
            </p:cNvSpPr>
            <p:nvPr/>
          </p:nvSpPr>
          <p:spPr bwMode="auto">
            <a:xfrm>
              <a:off x="3840" y="3033"/>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8" name="Text Box 36"/>
            <p:cNvSpPr txBox="1">
              <a:spLocks noChangeArrowheads="1"/>
            </p:cNvSpPr>
            <p:nvPr/>
          </p:nvSpPr>
          <p:spPr bwMode="auto">
            <a:xfrm>
              <a:off x="3360" y="1689"/>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grpSp>
      <p:grpSp>
        <p:nvGrpSpPr>
          <p:cNvPr id="166965" name="Group 53"/>
          <p:cNvGrpSpPr>
            <a:grpSpLocks/>
          </p:cNvGrpSpPr>
          <p:nvPr/>
        </p:nvGrpSpPr>
        <p:grpSpPr bwMode="auto">
          <a:xfrm>
            <a:off x="1263650" y="1609725"/>
            <a:ext cx="6958013" cy="382588"/>
            <a:chOff x="796" y="1014"/>
            <a:chExt cx="4383" cy="241"/>
          </a:xfrm>
        </p:grpSpPr>
        <p:sp>
          <p:nvSpPr>
            <p:cNvPr id="166949" name="Line 37"/>
            <p:cNvSpPr>
              <a:spLocks noChangeShapeType="1"/>
            </p:cNvSpPr>
            <p:nvPr/>
          </p:nvSpPr>
          <p:spPr bwMode="auto">
            <a:xfrm>
              <a:off x="1036" y="1206"/>
              <a:ext cx="3764" cy="1"/>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0" name="Line 38"/>
            <p:cNvSpPr>
              <a:spLocks noChangeShapeType="1"/>
            </p:cNvSpPr>
            <p:nvPr/>
          </p:nvSpPr>
          <p:spPr bwMode="auto">
            <a:xfrm>
              <a:off x="1324" y="1158"/>
              <a:ext cx="825" cy="1"/>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1" name="Line 39"/>
            <p:cNvSpPr>
              <a:spLocks noChangeShapeType="1"/>
            </p:cNvSpPr>
            <p:nvPr/>
          </p:nvSpPr>
          <p:spPr bwMode="auto">
            <a:xfrm>
              <a:off x="1564" y="1014"/>
              <a:ext cx="220"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2" name="Line 40"/>
            <p:cNvSpPr>
              <a:spLocks noChangeShapeType="1"/>
            </p:cNvSpPr>
            <p:nvPr/>
          </p:nvSpPr>
          <p:spPr bwMode="auto">
            <a:xfrm>
              <a:off x="1852" y="1014"/>
              <a:ext cx="206"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3" name="Line 41"/>
            <p:cNvSpPr>
              <a:spLocks noChangeShapeType="1"/>
            </p:cNvSpPr>
            <p:nvPr/>
          </p:nvSpPr>
          <p:spPr bwMode="auto">
            <a:xfrm>
              <a:off x="2188" y="1158"/>
              <a:ext cx="2527" cy="1"/>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4" name="Line 42"/>
            <p:cNvSpPr>
              <a:spLocks noChangeShapeType="1"/>
            </p:cNvSpPr>
            <p:nvPr/>
          </p:nvSpPr>
          <p:spPr bwMode="auto">
            <a:xfrm>
              <a:off x="2428" y="1110"/>
              <a:ext cx="1392" cy="1"/>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5" name="Line 43"/>
            <p:cNvSpPr>
              <a:spLocks noChangeShapeType="1"/>
            </p:cNvSpPr>
            <p:nvPr/>
          </p:nvSpPr>
          <p:spPr bwMode="auto">
            <a:xfrm>
              <a:off x="2668" y="1062"/>
              <a:ext cx="206"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6" name="Line 44"/>
            <p:cNvSpPr>
              <a:spLocks noChangeShapeType="1"/>
            </p:cNvSpPr>
            <p:nvPr/>
          </p:nvSpPr>
          <p:spPr bwMode="auto">
            <a:xfrm>
              <a:off x="2956" y="1062"/>
              <a:ext cx="825"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7" name="Line 45"/>
            <p:cNvSpPr>
              <a:spLocks noChangeShapeType="1"/>
            </p:cNvSpPr>
            <p:nvPr/>
          </p:nvSpPr>
          <p:spPr bwMode="auto">
            <a:xfrm>
              <a:off x="3243" y="1014"/>
              <a:ext cx="219"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8" name="Line 46"/>
            <p:cNvSpPr>
              <a:spLocks noChangeShapeType="1"/>
            </p:cNvSpPr>
            <p:nvPr/>
          </p:nvSpPr>
          <p:spPr bwMode="auto">
            <a:xfrm>
              <a:off x="3532" y="1014"/>
              <a:ext cx="206"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9" name="Line 47"/>
            <p:cNvSpPr>
              <a:spLocks noChangeShapeType="1"/>
            </p:cNvSpPr>
            <p:nvPr/>
          </p:nvSpPr>
          <p:spPr bwMode="auto">
            <a:xfrm>
              <a:off x="3772" y="1110"/>
              <a:ext cx="825" cy="1"/>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60" name="Line 48"/>
            <p:cNvSpPr>
              <a:spLocks noChangeShapeType="1"/>
            </p:cNvSpPr>
            <p:nvPr/>
          </p:nvSpPr>
          <p:spPr bwMode="auto">
            <a:xfrm>
              <a:off x="4060" y="1014"/>
              <a:ext cx="206"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61" name="Line 49"/>
            <p:cNvSpPr>
              <a:spLocks noChangeShapeType="1"/>
            </p:cNvSpPr>
            <p:nvPr/>
          </p:nvSpPr>
          <p:spPr bwMode="auto">
            <a:xfrm>
              <a:off x="4348" y="1014"/>
              <a:ext cx="206"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62" name="Line 50"/>
            <p:cNvSpPr>
              <a:spLocks noChangeShapeType="1"/>
            </p:cNvSpPr>
            <p:nvPr/>
          </p:nvSpPr>
          <p:spPr bwMode="auto">
            <a:xfrm flipV="1">
              <a:off x="796" y="1254"/>
              <a:ext cx="4383" cy="1"/>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63" name="Line 51"/>
            <p:cNvSpPr>
              <a:spLocks noChangeShapeType="1"/>
            </p:cNvSpPr>
            <p:nvPr/>
          </p:nvSpPr>
          <p:spPr bwMode="auto">
            <a:xfrm>
              <a:off x="4636" y="1206"/>
              <a:ext cx="206" cy="1"/>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2" name="Rectangle 6"/>
          <p:cNvSpPr>
            <a:spLocks noGrp="1" noChangeArrowheads="1"/>
          </p:cNvSpPr>
          <p:nvPr>
            <p:ph idx="1"/>
          </p:nvPr>
        </p:nvSpPr>
        <p:spPr>
          <a:xfrm>
            <a:off x="684213" y="765175"/>
            <a:ext cx="8229600" cy="5651500"/>
          </a:xfrm>
        </p:spPr>
        <p:txBody>
          <a:bodyPr/>
          <a:lstStyle/>
          <a:p>
            <a:pPr>
              <a:spcBef>
                <a:spcPct val="0"/>
              </a:spcBef>
              <a:buFont typeface="Wingdings" pitchFamily="2" charset="2"/>
              <a:buNone/>
            </a:pPr>
            <a:r>
              <a:rPr lang="en-US" altLang="zh-CN" sz="2800" b="1">
                <a:latin typeface="Times New Roman" pitchFamily="18" charset="0"/>
                <a:ea typeface="隶书" pitchFamily="49" charset="-122"/>
              </a:rPr>
              <a:t>template&lt;class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p>
          <a:p>
            <a:pPr>
              <a:spcBef>
                <a:spcPct val="0"/>
              </a:spcBef>
              <a:buFont typeface="Wingdings" pitchFamily="2" charset="2"/>
              <a:buNone/>
            </a:pP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CreateBinTree (</a:t>
            </a:r>
            <a:r>
              <a:rPr lang="en-US" altLang="zh-CN" sz="2800" b="1">
                <a:latin typeface="Times New Roman" pitchFamily="18" charset="0"/>
                <a:ea typeface="隶书" pitchFamily="49" charset="-122"/>
              </a:rPr>
              <a:t>ifstream&amp; </a:t>
            </a:r>
            <a:r>
              <a:rPr lang="en-US" altLang="zh-CN" sz="2800">
                <a:latin typeface="Times New Roman" pitchFamily="18" charset="0"/>
                <a:ea typeface="隶书" pitchFamily="49" charset="-122"/>
              </a:rPr>
              <a:t>in</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*&amp; </a:t>
            </a:r>
            <a:r>
              <a:rPr lang="en-US" altLang="zh-CN" sz="2800">
                <a:latin typeface="Times New Roman" pitchFamily="18" charset="0"/>
                <a:ea typeface="隶书" pitchFamily="49" charset="-122"/>
              </a:rPr>
              <a:t>subTree) </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私有函数</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以递归方式建立二叉树。</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T item</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in.</a:t>
            </a:r>
            <a:r>
              <a:rPr lang="en-US" altLang="zh-CN" sz="2800" b="1">
                <a:latin typeface="Times New Roman" pitchFamily="18" charset="0"/>
                <a:ea typeface="隶书" pitchFamily="49" charset="-122"/>
              </a:rPr>
              <a:t>eof </a:t>
            </a: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未读完</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读入并建树</a:t>
            </a:r>
            <a:r>
              <a:rPr lang="zh-CN" altLang="en-US" sz="2800" b="1">
                <a:latin typeface="Times New Roman" pitchFamily="18" charset="0"/>
                <a:ea typeface="隶书" pitchFamily="49" charset="-122"/>
              </a:rPr>
              <a:t>	</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in</a:t>
            </a:r>
            <a:r>
              <a:rPr lang="en-US" altLang="zh-CN" sz="2800" b="1">
                <a:latin typeface="Times New Roman" pitchFamily="18" charset="0"/>
                <a:ea typeface="隶书" pitchFamily="49" charset="-122"/>
              </a:rPr>
              <a:t> &gt;&gt;</a:t>
            </a:r>
            <a:r>
              <a:rPr lang="en-US" altLang="zh-CN" sz="2800">
                <a:latin typeface="Times New Roman" pitchFamily="18" charset="0"/>
                <a:ea typeface="隶书" pitchFamily="49" charset="-122"/>
              </a:rPr>
              <a:t> item</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读入根结点的值</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if </a:t>
            </a:r>
            <a:r>
              <a:rPr lang="en-US" altLang="zh-CN" sz="2800">
                <a:latin typeface="Times New Roman" pitchFamily="18" charset="0"/>
                <a:ea typeface="隶书" pitchFamily="49" charset="-122"/>
              </a:rPr>
              <a:t>(item != RefValue)</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a:t>
            </a:r>
            <a:r>
              <a:rPr lang="en-US" altLang="zh-CN" sz="2800" b="1">
                <a:latin typeface="Times New Roman" pitchFamily="18" charset="0"/>
                <a:ea typeface="隶书" pitchFamily="49" charset="-122"/>
              </a:rPr>
              <a:t> new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(item)</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建立根结点</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if </a:t>
            </a:r>
            <a:r>
              <a:rPr lang="en-US" altLang="zh-CN" sz="2800">
                <a:latin typeface="Times New Roman" pitchFamily="18" charset="0"/>
                <a:ea typeface="隶书" pitchFamily="49" charset="-122"/>
              </a:rPr>
              <a:t>(subTree == NULL)</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{cerr &lt;&lt; </a:t>
            </a:r>
            <a:r>
              <a:rPr lang="en-US" altLang="zh-CN" sz="2800">
                <a:latin typeface="Times New Roman" pitchFamily="18" charset="0"/>
                <a:ea typeface="隶书" pitchFamily="49" charset="-122"/>
              </a:rPr>
              <a:t>“</a:t>
            </a:r>
            <a:r>
              <a:rPr lang="zh-CN" altLang="en-US" sz="2800">
                <a:latin typeface="Times New Roman" pitchFamily="18" charset="0"/>
                <a:ea typeface="隶书" pitchFamily="49" charset="-122"/>
              </a:rPr>
              <a:t>存储分配错</a:t>
            </a:r>
            <a:r>
              <a:rPr lang="en-US" altLang="zh-CN" sz="2800">
                <a:latin typeface="Times New Roman" pitchFamily="18" charset="0"/>
                <a:ea typeface="隶书" pitchFamily="49" charset="-122"/>
              </a:rPr>
              <a:t>!”</a:t>
            </a:r>
            <a:r>
              <a:rPr lang="en-US" altLang="zh-CN" sz="2800" b="1">
                <a:latin typeface="Times New Roman" pitchFamily="18" charset="0"/>
                <a:ea typeface="隶书" pitchFamily="49" charset="-122"/>
              </a:rPr>
              <a:t> &lt;&lt; endl;  exit </a:t>
            </a:r>
            <a:r>
              <a:rPr lang="en-US" altLang="zh-CN" sz="2800">
                <a:latin typeface="Times New Roman" pitchFamily="18" charset="0"/>
                <a:ea typeface="隶书" pitchFamily="49" charset="-122"/>
              </a:rPr>
              <a:t>(1)</a:t>
            </a:r>
            <a:r>
              <a:rPr lang="en-US" altLang="zh-CN" sz="2800" b="1">
                <a:latin typeface="Times New Roman" pitchFamily="18" charset="0"/>
                <a:ea typeface="隶书" pitchFamily="49" charset="-122"/>
              </a:rPr>
              <a:t>;}</a:t>
            </a:r>
          </a:p>
        </p:txBody>
      </p:sp>
      <p:sp>
        <p:nvSpPr>
          <p:cNvPr id="6" name="灯片编号占位符 4"/>
          <p:cNvSpPr>
            <a:spLocks noGrp="1"/>
          </p:cNvSpPr>
          <p:nvPr>
            <p:ph type="sldNum" sz="quarter" idx="12"/>
          </p:nvPr>
        </p:nvSpPr>
        <p:spPr/>
        <p:txBody>
          <a:bodyPr/>
          <a:lstStyle/>
          <a:p>
            <a:fld id="{D8646673-572E-4288-AE63-B3C44D8A3272}" type="slidenum">
              <a:rPr lang="en-US" altLang="zh-CN"/>
              <a:pPr/>
              <a:t>79</a:t>
            </a:fld>
            <a:endParaRPr lang="en-US" altLang="zh-CN"/>
          </a:p>
        </p:txBody>
      </p:sp>
      <p:sp>
        <p:nvSpPr>
          <p:cNvPr id="167938" name="Text Box 2"/>
          <p:cNvSpPr txBox="1">
            <a:spLocks noChangeArrowheads="1"/>
          </p:cNvSpPr>
          <p:nvPr/>
        </p:nvSpPr>
        <p:spPr bwMode="auto">
          <a:xfrm>
            <a:off x="114300" y="88900"/>
            <a:ext cx="92583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r>
              <a:rPr kumimoji="1" lang="en-US" altLang="zh-CN" sz="3600" b="1">
                <a:solidFill>
                  <a:srgbClr val="CC3300"/>
                </a:solidFill>
                <a:latin typeface="Times New Roman" pitchFamily="18" charset="0"/>
              </a:rPr>
              <a:t>    </a:t>
            </a:r>
            <a:endParaRPr kumimoji="1" lang="en-US" altLang="zh-CN" sz="3200">
              <a:latin typeface="Times New Roman" pitchFamily="18" charset="0"/>
            </a:endParaRPr>
          </a:p>
        </p:txBody>
      </p:sp>
      <p:sp>
        <p:nvSpPr>
          <p:cNvPr id="167939" name="Rectangle 3"/>
          <p:cNvSpPr>
            <a:spLocks noChangeArrowheads="1"/>
          </p:cNvSpPr>
          <p:nvPr/>
        </p:nvSpPr>
        <p:spPr bwMode="auto">
          <a:xfrm>
            <a:off x="76200" y="76200"/>
            <a:ext cx="59055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en-US" altLang="zh-CN" sz="3200" b="1">
                <a:solidFill>
                  <a:srgbClr val="CC3300"/>
                </a:solidFill>
                <a:latin typeface="Times New Roman"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AF04FD8F-D278-4E70-81B2-7B2C3BEB7722}" type="slidenum">
              <a:rPr lang="en-US" altLang="zh-CN" smtClean="0">
                <a:latin typeface="Arial" pitchFamily="34" charset="0"/>
              </a:rPr>
              <a:pPr eaLnBrk="1" hangingPunct="1"/>
              <a:t>8</a:t>
            </a:fld>
            <a:endParaRPr lang="en-US" altLang="zh-CN" smtClean="0">
              <a:latin typeface="Arial" pitchFamily="34" charset="0"/>
            </a:endParaRPr>
          </a:p>
        </p:txBody>
      </p:sp>
      <p:sp>
        <p:nvSpPr>
          <p:cNvPr id="25603" name="Rectangle 3"/>
          <p:cNvSpPr>
            <a:spLocks noGrp="1" noChangeArrowheads="1"/>
          </p:cNvSpPr>
          <p:nvPr>
            <p:ph type="body" idx="1"/>
          </p:nvPr>
        </p:nvSpPr>
        <p:spPr>
          <a:xfrm>
            <a:off x="954881" y="1423068"/>
            <a:ext cx="6777317" cy="3508977"/>
          </a:xfrm>
        </p:spPr>
        <p:txBody>
          <a:bodyPr/>
          <a:lstStyle/>
          <a:p>
            <a:pPr eaLnBrk="1" hangingPunct="1">
              <a:defRPr/>
            </a:pPr>
            <a:r>
              <a:rPr lang="zh-CN" altLang="en-US" dirty="0" smtClean="0"/>
              <a:t>基本形态</a:t>
            </a:r>
          </a:p>
        </p:txBody>
      </p:sp>
      <p:grpSp>
        <p:nvGrpSpPr>
          <p:cNvPr id="25605" name="Group 5"/>
          <p:cNvGrpSpPr>
            <a:grpSpLocks/>
          </p:cNvGrpSpPr>
          <p:nvPr/>
        </p:nvGrpSpPr>
        <p:grpSpPr bwMode="auto">
          <a:xfrm>
            <a:off x="1600200" y="2286000"/>
            <a:ext cx="5940425" cy="838200"/>
            <a:chOff x="1152" y="2064"/>
            <a:chExt cx="3742" cy="528"/>
          </a:xfrm>
        </p:grpSpPr>
        <p:grpSp>
          <p:nvGrpSpPr>
            <p:cNvPr id="32808" name="Group 6"/>
            <p:cNvGrpSpPr>
              <a:grpSpLocks/>
            </p:cNvGrpSpPr>
            <p:nvPr/>
          </p:nvGrpSpPr>
          <p:grpSpPr bwMode="auto">
            <a:xfrm>
              <a:off x="4752" y="2160"/>
              <a:ext cx="142" cy="231"/>
              <a:chOff x="4032" y="2159"/>
              <a:chExt cx="190" cy="279"/>
            </a:xfrm>
          </p:grpSpPr>
          <p:sp>
            <p:nvSpPr>
              <p:cNvPr id="32825" name="Oval 7"/>
              <p:cNvSpPr>
                <a:spLocks noChangeArrowheads="1"/>
              </p:cNvSpPr>
              <p:nvPr/>
            </p:nvSpPr>
            <p:spPr bwMode="auto">
              <a:xfrm>
                <a:off x="4032" y="2205"/>
                <a:ext cx="190" cy="18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6" name="Line 8"/>
              <p:cNvSpPr>
                <a:spLocks noChangeShapeType="1"/>
              </p:cNvSpPr>
              <p:nvPr/>
            </p:nvSpPr>
            <p:spPr bwMode="auto">
              <a:xfrm flipH="1">
                <a:off x="4040" y="2159"/>
                <a:ext cx="174" cy="2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809" name="Oval 9"/>
            <p:cNvSpPr>
              <a:spLocks noChangeArrowheads="1"/>
            </p:cNvSpPr>
            <p:nvPr/>
          </p:nvSpPr>
          <p:spPr bwMode="auto">
            <a:xfrm>
              <a:off x="4176" y="2208"/>
              <a:ext cx="142"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810" name="Group 10"/>
            <p:cNvGrpSpPr>
              <a:grpSpLocks/>
            </p:cNvGrpSpPr>
            <p:nvPr/>
          </p:nvGrpSpPr>
          <p:grpSpPr bwMode="auto">
            <a:xfrm>
              <a:off x="3360" y="2126"/>
              <a:ext cx="432" cy="418"/>
              <a:chOff x="3838" y="2548"/>
              <a:chExt cx="672" cy="514"/>
            </a:xfrm>
          </p:grpSpPr>
          <p:sp>
            <p:nvSpPr>
              <p:cNvPr id="32822" name="Oval 11"/>
              <p:cNvSpPr>
                <a:spLocks noChangeArrowheads="1"/>
              </p:cNvSpPr>
              <p:nvPr/>
            </p:nvSpPr>
            <p:spPr bwMode="auto">
              <a:xfrm>
                <a:off x="3838" y="2548"/>
                <a:ext cx="190" cy="18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latin typeface="Times New Roman" pitchFamily="18" charset="0"/>
                  <a:ea typeface="PMingLiU" pitchFamily="18" charset="-120"/>
                </a:endParaRPr>
              </a:p>
            </p:txBody>
          </p:sp>
          <p:sp>
            <p:nvSpPr>
              <p:cNvPr id="32823" name="Line 12"/>
              <p:cNvSpPr>
                <a:spLocks noChangeShapeType="1"/>
              </p:cNvSpPr>
              <p:nvPr/>
            </p:nvSpPr>
            <p:spPr bwMode="auto">
              <a:xfrm>
                <a:off x="4005" y="2718"/>
                <a:ext cx="369" cy="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4" name="Oval 13"/>
              <p:cNvSpPr>
                <a:spLocks noChangeArrowheads="1"/>
              </p:cNvSpPr>
              <p:nvPr/>
            </p:nvSpPr>
            <p:spPr bwMode="auto">
              <a:xfrm>
                <a:off x="4320" y="2880"/>
                <a:ext cx="190" cy="18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811" name="Group 14"/>
            <p:cNvGrpSpPr>
              <a:grpSpLocks/>
            </p:cNvGrpSpPr>
            <p:nvPr/>
          </p:nvGrpSpPr>
          <p:grpSpPr bwMode="auto">
            <a:xfrm>
              <a:off x="2448" y="2112"/>
              <a:ext cx="382" cy="432"/>
              <a:chOff x="3074" y="2512"/>
              <a:chExt cx="526" cy="550"/>
            </a:xfrm>
          </p:grpSpPr>
          <p:sp>
            <p:nvSpPr>
              <p:cNvPr id="32819" name="Oval 15"/>
              <p:cNvSpPr>
                <a:spLocks noChangeArrowheads="1"/>
              </p:cNvSpPr>
              <p:nvPr/>
            </p:nvSpPr>
            <p:spPr bwMode="auto">
              <a:xfrm>
                <a:off x="3411" y="2512"/>
                <a:ext cx="189" cy="18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latin typeface="Times New Roman" pitchFamily="18" charset="0"/>
                  <a:ea typeface="PMingLiU" pitchFamily="18" charset="-120"/>
                </a:endParaRPr>
              </a:p>
            </p:txBody>
          </p:sp>
          <p:sp>
            <p:nvSpPr>
              <p:cNvPr id="32820" name="Line 16"/>
              <p:cNvSpPr>
                <a:spLocks noChangeShapeType="1"/>
              </p:cNvSpPr>
              <p:nvPr/>
            </p:nvSpPr>
            <p:spPr bwMode="auto">
              <a:xfrm flipH="1">
                <a:off x="3216" y="2684"/>
                <a:ext cx="228"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21" name="Oval 17"/>
              <p:cNvSpPr>
                <a:spLocks noChangeArrowheads="1"/>
              </p:cNvSpPr>
              <p:nvPr/>
            </p:nvSpPr>
            <p:spPr bwMode="auto">
              <a:xfrm>
                <a:off x="3074" y="2880"/>
                <a:ext cx="190" cy="18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812" name="Group 18"/>
            <p:cNvGrpSpPr>
              <a:grpSpLocks/>
            </p:cNvGrpSpPr>
            <p:nvPr/>
          </p:nvGrpSpPr>
          <p:grpSpPr bwMode="auto">
            <a:xfrm>
              <a:off x="1152" y="2064"/>
              <a:ext cx="864" cy="528"/>
              <a:chOff x="2736" y="2526"/>
              <a:chExt cx="960" cy="536"/>
            </a:xfrm>
          </p:grpSpPr>
          <p:sp>
            <p:nvSpPr>
              <p:cNvPr id="32813" name="Oval 19"/>
              <p:cNvSpPr>
                <a:spLocks noChangeArrowheads="1"/>
              </p:cNvSpPr>
              <p:nvPr/>
            </p:nvSpPr>
            <p:spPr bwMode="auto">
              <a:xfrm>
                <a:off x="3096" y="2526"/>
                <a:ext cx="190" cy="18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4" name="Line 20"/>
              <p:cNvSpPr>
                <a:spLocks noChangeShapeType="1"/>
              </p:cNvSpPr>
              <p:nvPr/>
            </p:nvSpPr>
            <p:spPr bwMode="auto">
              <a:xfrm flipH="1">
                <a:off x="2837" y="2682"/>
                <a:ext cx="295" cy="2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5" name="Line 21"/>
              <p:cNvSpPr>
                <a:spLocks noChangeShapeType="1"/>
              </p:cNvSpPr>
              <p:nvPr/>
            </p:nvSpPr>
            <p:spPr bwMode="auto">
              <a:xfrm>
                <a:off x="3267" y="2682"/>
                <a:ext cx="309"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6" name="Text Box 22"/>
              <p:cNvSpPr txBox="1">
                <a:spLocks noChangeArrowheads="1"/>
              </p:cNvSpPr>
              <p:nvPr/>
            </p:nvSpPr>
            <p:spPr bwMode="auto">
              <a:xfrm>
                <a:off x="3106" y="2526"/>
                <a:ext cx="182"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kumimoji="1" lang="zh-TW" altLang="en-US" sz="2400" b="1">
                    <a:latin typeface="Times New Roman" pitchFamily="18" charset="0"/>
                    <a:ea typeface="PMingLiU" pitchFamily="18" charset="-120"/>
                  </a:rPr>
                  <a:t> </a:t>
                </a:r>
              </a:p>
            </p:txBody>
          </p:sp>
          <p:sp>
            <p:nvSpPr>
              <p:cNvPr id="32817" name="Oval 23"/>
              <p:cNvSpPr>
                <a:spLocks noChangeArrowheads="1"/>
              </p:cNvSpPr>
              <p:nvPr/>
            </p:nvSpPr>
            <p:spPr bwMode="auto">
              <a:xfrm>
                <a:off x="3506" y="2880"/>
                <a:ext cx="190" cy="18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8" name="Oval 24"/>
              <p:cNvSpPr>
                <a:spLocks noChangeArrowheads="1"/>
              </p:cNvSpPr>
              <p:nvPr/>
            </p:nvSpPr>
            <p:spPr bwMode="auto">
              <a:xfrm>
                <a:off x="2736" y="2880"/>
                <a:ext cx="190" cy="18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5626" name="Rectangle 26"/>
          <p:cNvSpPr>
            <a:spLocks noChangeArrowheads="1"/>
          </p:cNvSpPr>
          <p:nvPr/>
        </p:nvSpPr>
        <p:spPr bwMode="auto">
          <a:xfrm>
            <a:off x="0" y="38100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defRPr/>
            </a:pPr>
            <a:r>
              <a:rPr kumimoji="1" lang="zh-CN" altLang="en-US" sz="2400" b="1" dirty="0">
                <a:solidFill>
                  <a:schemeClr val="tx2"/>
                </a:solidFill>
                <a:effectLst>
                  <a:outerShdw blurRad="38100" dist="38100" dir="2700000" algn="tl">
                    <a:srgbClr val="000000"/>
                  </a:outerShdw>
                </a:effectLst>
                <a:latin typeface="楷体_GB2312" pitchFamily="49" charset="-122"/>
                <a:ea typeface="楷体_GB2312" pitchFamily="49" charset="-122"/>
              </a:rPr>
              <a:t>问：具有</a:t>
            </a:r>
            <a:r>
              <a:rPr kumimoji="1" lang="en-US" altLang="zh-CN" sz="2400" b="1" dirty="0">
                <a:solidFill>
                  <a:schemeClr val="tx2"/>
                </a:solidFill>
                <a:effectLst>
                  <a:outerShdw blurRad="38100" dist="38100" dir="2700000" algn="tl">
                    <a:srgbClr val="000000"/>
                  </a:outerShdw>
                </a:effectLst>
                <a:latin typeface="楷体_GB2312" pitchFamily="49" charset="-122"/>
                <a:ea typeface="楷体_GB2312" pitchFamily="49" charset="-122"/>
              </a:rPr>
              <a:t>3</a:t>
            </a:r>
            <a:r>
              <a:rPr kumimoji="1" lang="zh-CN" altLang="en-US" sz="2400" b="1" dirty="0">
                <a:solidFill>
                  <a:schemeClr val="tx2"/>
                </a:solidFill>
                <a:effectLst>
                  <a:outerShdw blurRad="38100" dist="38100" dir="2700000" algn="tl">
                    <a:srgbClr val="000000"/>
                  </a:outerShdw>
                </a:effectLst>
                <a:latin typeface="楷体_GB2312" pitchFamily="49" charset="-122"/>
                <a:ea typeface="楷体_GB2312" pitchFamily="49" charset="-122"/>
              </a:rPr>
              <a:t>个结点的二叉树可能有几种不同形态？普通树呢？ </a:t>
            </a:r>
          </a:p>
        </p:txBody>
      </p:sp>
      <p:sp>
        <p:nvSpPr>
          <p:cNvPr id="25634" name="Rectangle 34"/>
          <p:cNvSpPr>
            <a:spLocks noChangeArrowheads="1"/>
          </p:cNvSpPr>
          <p:nvPr/>
        </p:nvSpPr>
        <p:spPr bwMode="auto">
          <a:xfrm>
            <a:off x="7467600" y="4343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400" b="1">
                <a:solidFill>
                  <a:schemeClr val="hlink"/>
                </a:solidFill>
                <a:latin typeface="Times New Roman" pitchFamily="18" charset="0"/>
              </a:rPr>
              <a:t>5</a:t>
            </a:r>
            <a:r>
              <a:rPr kumimoji="1" lang="zh-CN" altLang="en-US" sz="2400" b="1">
                <a:solidFill>
                  <a:schemeClr val="hlink"/>
                </a:solidFill>
                <a:latin typeface="Times New Roman" pitchFamily="18" charset="0"/>
              </a:rPr>
              <a:t>种</a:t>
            </a:r>
          </a:p>
        </p:txBody>
      </p:sp>
      <p:grpSp>
        <p:nvGrpSpPr>
          <p:cNvPr id="25659" name="Group 59"/>
          <p:cNvGrpSpPr>
            <a:grpSpLocks/>
          </p:cNvGrpSpPr>
          <p:nvPr/>
        </p:nvGrpSpPr>
        <p:grpSpPr bwMode="auto">
          <a:xfrm>
            <a:off x="304800" y="4267200"/>
            <a:ext cx="6705600" cy="1295400"/>
            <a:chOff x="192" y="2688"/>
            <a:chExt cx="4224" cy="816"/>
          </a:xfrm>
        </p:grpSpPr>
        <p:grpSp>
          <p:nvGrpSpPr>
            <p:cNvPr id="32777" name="Group 27"/>
            <p:cNvGrpSpPr>
              <a:grpSpLocks/>
            </p:cNvGrpSpPr>
            <p:nvPr/>
          </p:nvGrpSpPr>
          <p:grpSpPr bwMode="auto">
            <a:xfrm>
              <a:off x="192" y="2688"/>
              <a:ext cx="864" cy="528"/>
              <a:chOff x="2736" y="2526"/>
              <a:chExt cx="960" cy="536"/>
            </a:xfrm>
          </p:grpSpPr>
          <p:sp>
            <p:nvSpPr>
              <p:cNvPr id="32802" name="Oval 28"/>
              <p:cNvSpPr>
                <a:spLocks noChangeArrowheads="1"/>
              </p:cNvSpPr>
              <p:nvPr/>
            </p:nvSpPr>
            <p:spPr bwMode="auto">
              <a:xfrm>
                <a:off x="3096" y="2526"/>
                <a:ext cx="190" cy="18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3" name="Line 29"/>
              <p:cNvSpPr>
                <a:spLocks noChangeShapeType="1"/>
              </p:cNvSpPr>
              <p:nvPr/>
            </p:nvSpPr>
            <p:spPr bwMode="auto">
              <a:xfrm flipH="1">
                <a:off x="2837" y="2682"/>
                <a:ext cx="295" cy="2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4" name="Line 30"/>
              <p:cNvSpPr>
                <a:spLocks noChangeShapeType="1"/>
              </p:cNvSpPr>
              <p:nvPr/>
            </p:nvSpPr>
            <p:spPr bwMode="auto">
              <a:xfrm>
                <a:off x="3267" y="2682"/>
                <a:ext cx="309"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5" name="Text Box 31"/>
              <p:cNvSpPr txBox="1">
                <a:spLocks noChangeArrowheads="1"/>
              </p:cNvSpPr>
              <p:nvPr/>
            </p:nvSpPr>
            <p:spPr bwMode="auto">
              <a:xfrm>
                <a:off x="3106" y="2526"/>
                <a:ext cx="182"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kumimoji="1" lang="zh-TW" altLang="en-US" sz="2400" b="1">
                    <a:latin typeface="Times New Roman" pitchFamily="18" charset="0"/>
                    <a:ea typeface="PMingLiU" pitchFamily="18" charset="-120"/>
                  </a:rPr>
                  <a:t> </a:t>
                </a:r>
              </a:p>
            </p:txBody>
          </p:sp>
          <p:sp>
            <p:nvSpPr>
              <p:cNvPr id="32806" name="Oval 32"/>
              <p:cNvSpPr>
                <a:spLocks noChangeArrowheads="1"/>
              </p:cNvSpPr>
              <p:nvPr/>
            </p:nvSpPr>
            <p:spPr bwMode="auto">
              <a:xfrm>
                <a:off x="3506" y="2880"/>
                <a:ext cx="190" cy="18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7" name="Oval 33"/>
              <p:cNvSpPr>
                <a:spLocks noChangeArrowheads="1"/>
              </p:cNvSpPr>
              <p:nvPr/>
            </p:nvSpPr>
            <p:spPr bwMode="auto">
              <a:xfrm>
                <a:off x="2736" y="2880"/>
                <a:ext cx="190" cy="18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778" name="Group 35"/>
            <p:cNvGrpSpPr>
              <a:grpSpLocks/>
            </p:cNvGrpSpPr>
            <p:nvPr/>
          </p:nvGrpSpPr>
          <p:grpSpPr bwMode="auto">
            <a:xfrm>
              <a:off x="1297" y="2688"/>
              <a:ext cx="623" cy="720"/>
              <a:chOff x="1296" y="3360"/>
              <a:chExt cx="623" cy="720"/>
            </a:xfrm>
          </p:grpSpPr>
          <p:sp>
            <p:nvSpPr>
              <p:cNvPr id="32797" name="Oval 36"/>
              <p:cNvSpPr>
                <a:spLocks noChangeArrowheads="1"/>
              </p:cNvSpPr>
              <p:nvPr/>
            </p:nvSpPr>
            <p:spPr bwMode="auto">
              <a:xfrm>
                <a:off x="1776" y="3360"/>
                <a:ext cx="143" cy="1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latin typeface="Times New Roman" pitchFamily="18" charset="0"/>
                  <a:ea typeface="PMingLiU" pitchFamily="18" charset="-120"/>
                </a:endParaRPr>
              </a:p>
            </p:txBody>
          </p:sp>
          <p:sp>
            <p:nvSpPr>
              <p:cNvPr id="32798" name="Line 37"/>
              <p:cNvSpPr>
                <a:spLocks noChangeShapeType="1"/>
              </p:cNvSpPr>
              <p:nvPr/>
            </p:nvSpPr>
            <p:spPr bwMode="auto">
              <a:xfrm flipH="1">
                <a:off x="1632" y="3456"/>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9" name="Oval 38"/>
              <p:cNvSpPr>
                <a:spLocks noChangeArrowheads="1"/>
              </p:cNvSpPr>
              <p:nvPr/>
            </p:nvSpPr>
            <p:spPr bwMode="auto">
              <a:xfrm>
                <a:off x="1536" y="3648"/>
                <a:ext cx="144" cy="1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0" name="Oval 39"/>
              <p:cNvSpPr>
                <a:spLocks noChangeArrowheads="1"/>
              </p:cNvSpPr>
              <p:nvPr/>
            </p:nvSpPr>
            <p:spPr bwMode="auto">
              <a:xfrm>
                <a:off x="1296" y="3936"/>
                <a:ext cx="142"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1" name="Line 40"/>
              <p:cNvSpPr>
                <a:spLocks noChangeShapeType="1"/>
              </p:cNvSpPr>
              <p:nvPr/>
            </p:nvSpPr>
            <p:spPr bwMode="auto">
              <a:xfrm flipH="1">
                <a:off x="1392" y="3744"/>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779" name="Group 41"/>
            <p:cNvGrpSpPr>
              <a:grpSpLocks/>
            </p:cNvGrpSpPr>
            <p:nvPr/>
          </p:nvGrpSpPr>
          <p:grpSpPr bwMode="auto">
            <a:xfrm>
              <a:off x="3026" y="2688"/>
              <a:ext cx="622" cy="816"/>
              <a:chOff x="2352" y="3360"/>
              <a:chExt cx="622" cy="816"/>
            </a:xfrm>
          </p:grpSpPr>
          <p:sp>
            <p:nvSpPr>
              <p:cNvPr id="32792" name="Oval 42"/>
              <p:cNvSpPr>
                <a:spLocks noChangeArrowheads="1"/>
              </p:cNvSpPr>
              <p:nvPr/>
            </p:nvSpPr>
            <p:spPr bwMode="auto">
              <a:xfrm>
                <a:off x="2832" y="4032"/>
                <a:ext cx="142"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3" name="Oval 43"/>
              <p:cNvSpPr>
                <a:spLocks noChangeArrowheads="1"/>
              </p:cNvSpPr>
              <p:nvPr/>
            </p:nvSpPr>
            <p:spPr bwMode="auto">
              <a:xfrm>
                <a:off x="2592" y="3696"/>
                <a:ext cx="142"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4" name="Oval 44"/>
              <p:cNvSpPr>
                <a:spLocks noChangeArrowheads="1"/>
              </p:cNvSpPr>
              <p:nvPr/>
            </p:nvSpPr>
            <p:spPr bwMode="auto">
              <a:xfrm>
                <a:off x="2352" y="3360"/>
                <a:ext cx="142"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5" name="Line 45"/>
              <p:cNvSpPr>
                <a:spLocks noChangeShapeType="1"/>
              </p:cNvSpPr>
              <p:nvPr/>
            </p:nvSpPr>
            <p:spPr bwMode="auto">
              <a:xfrm>
                <a:off x="2496" y="3504"/>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6" name="Line 46"/>
              <p:cNvSpPr>
                <a:spLocks noChangeShapeType="1"/>
              </p:cNvSpPr>
              <p:nvPr/>
            </p:nvSpPr>
            <p:spPr bwMode="auto">
              <a:xfrm>
                <a:off x="2736" y="3840"/>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780" name="Group 47"/>
            <p:cNvGrpSpPr>
              <a:grpSpLocks/>
            </p:cNvGrpSpPr>
            <p:nvPr/>
          </p:nvGrpSpPr>
          <p:grpSpPr bwMode="auto">
            <a:xfrm>
              <a:off x="4032" y="2688"/>
              <a:ext cx="384" cy="768"/>
              <a:chOff x="3744" y="3264"/>
              <a:chExt cx="384" cy="768"/>
            </a:xfrm>
          </p:grpSpPr>
          <p:sp>
            <p:nvSpPr>
              <p:cNvPr id="32787" name="Line 48"/>
              <p:cNvSpPr>
                <a:spLocks noChangeShapeType="1"/>
              </p:cNvSpPr>
              <p:nvPr/>
            </p:nvSpPr>
            <p:spPr bwMode="auto">
              <a:xfrm flipH="1">
                <a:off x="3840" y="3744"/>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8" name="Oval 49"/>
              <p:cNvSpPr>
                <a:spLocks noChangeArrowheads="1"/>
              </p:cNvSpPr>
              <p:nvPr/>
            </p:nvSpPr>
            <p:spPr bwMode="auto">
              <a:xfrm>
                <a:off x="3744" y="3888"/>
                <a:ext cx="142"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9" name="Oval 50"/>
              <p:cNvSpPr>
                <a:spLocks noChangeArrowheads="1"/>
              </p:cNvSpPr>
              <p:nvPr/>
            </p:nvSpPr>
            <p:spPr bwMode="auto">
              <a:xfrm>
                <a:off x="3986" y="3600"/>
                <a:ext cx="142"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0" name="Oval 51"/>
              <p:cNvSpPr>
                <a:spLocks noChangeArrowheads="1"/>
              </p:cNvSpPr>
              <p:nvPr/>
            </p:nvSpPr>
            <p:spPr bwMode="auto">
              <a:xfrm>
                <a:off x="3746" y="3264"/>
                <a:ext cx="142"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1" name="Line 52"/>
              <p:cNvSpPr>
                <a:spLocks noChangeShapeType="1"/>
              </p:cNvSpPr>
              <p:nvPr/>
            </p:nvSpPr>
            <p:spPr bwMode="auto">
              <a:xfrm>
                <a:off x="3890" y="3408"/>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781" name="Group 53"/>
            <p:cNvGrpSpPr>
              <a:grpSpLocks/>
            </p:cNvGrpSpPr>
            <p:nvPr/>
          </p:nvGrpSpPr>
          <p:grpSpPr bwMode="auto">
            <a:xfrm>
              <a:off x="2305" y="2736"/>
              <a:ext cx="383" cy="720"/>
              <a:chOff x="2353" y="3264"/>
              <a:chExt cx="383" cy="720"/>
            </a:xfrm>
          </p:grpSpPr>
          <p:sp>
            <p:nvSpPr>
              <p:cNvPr id="32782" name="Line 54"/>
              <p:cNvSpPr>
                <a:spLocks noChangeShapeType="1"/>
              </p:cNvSpPr>
              <p:nvPr/>
            </p:nvSpPr>
            <p:spPr bwMode="auto">
              <a:xfrm>
                <a:off x="2496" y="3696"/>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3" name="Oval 55"/>
              <p:cNvSpPr>
                <a:spLocks noChangeArrowheads="1"/>
              </p:cNvSpPr>
              <p:nvPr/>
            </p:nvSpPr>
            <p:spPr bwMode="auto">
              <a:xfrm>
                <a:off x="2593" y="3264"/>
                <a:ext cx="143" cy="1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latin typeface="Times New Roman" pitchFamily="18" charset="0"/>
                  <a:ea typeface="PMingLiU" pitchFamily="18" charset="-120"/>
                </a:endParaRPr>
              </a:p>
            </p:txBody>
          </p:sp>
          <p:sp>
            <p:nvSpPr>
              <p:cNvPr id="32784" name="Line 56"/>
              <p:cNvSpPr>
                <a:spLocks noChangeShapeType="1"/>
              </p:cNvSpPr>
              <p:nvPr/>
            </p:nvSpPr>
            <p:spPr bwMode="auto">
              <a:xfrm flipH="1">
                <a:off x="2449" y="3360"/>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5" name="Oval 57"/>
              <p:cNvSpPr>
                <a:spLocks noChangeArrowheads="1"/>
              </p:cNvSpPr>
              <p:nvPr/>
            </p:nvSpPr>
            <p:spPr bwMode="auto">
              <a:xfrm>
                <a:off x="2353" y="3552"/>
                <a:ext cx="144" cy="1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6" name="Oval 58"/>
              <p:cNvSpPr>
                <a:spLocks noChangeArrowheads="1"/>
              </p:cNvSpPr>
              <p:nvPr/>
            </p:nvSpPr>
            <p:spPr bwMode="auto">
              <a:xfrm>
                <a:off x="2592" y="3840"/>
                <a:ext cx="142"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428507442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wipe(left)">
                                      <p:cBhvr>
                                        <p:cTn id="7" dur="500"/>
                                        <p:tgtEl>
                                          <p:spTgt spid="256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wd">
                                    <p:tmAbs val="300"/>
                                  </p:iterate>
                                  <p:childTnLst>
                                    <p:set>
                                      <p:cBhvr>
                                        <p:cTn id="11" dur="1" fill="hold">
                                          <p:stCondLst>
                                            <p:cond delay="299"/>
                                          </p:stCondLst>
                                        </p:cTn>
                                        <p:tgtEl>
                                          <p:spTgt spid="2562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5659"/>
                                        </p:tgtEl>
                                        <p:attrNameLst>
                                          <p:attrName>style.visibility</p:attrName>
                                        </p:attrNameLst>
                                      </p:cBhvr>
                                      <p:to>
                                        <p:strVal val="visible"/>
                                      </p:to>
                                    </p:set>
                                    <p:animEffect transition="in" filter="blinds(horizontal)">
                                      <p:cBhvr>
                                        <p:cTn id="16" dur="500"/>
                                        <p:tgtEl>
                                          <p:spTgt spid="2565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5634"/>
                                        </p:tgtEl>
                                        <p:attrNameLst>
                                          <p:attrName>style.visibility</p:attrName>
                                        </p:attrNameLst>
                                      </p:cBhvr>
                                      <p:to>
                                        <p:strVal val="visible"/>
                                      </p:to>
                                    </p:set>
                                    <p:anim calcmode="lin" valueType="num">
                                      <p:cBhvr additive="base">
                                        <p:cTn id="21" dur="500" fill="hold"/>
                                        <p:tgtEl>
                                          <p:spTgt spid="25634"/>
                                        </p:tgtEl>
                                        <p:attrNameLst>
                                          <p:attrName>ppt_x</p:attrName>
                                        </p:attrNameLst>
                                      </p:cBhvr>
                                      <p:tavLst>
                                        <p:tav tm="0">
                                          <p:val>
                                            <p:strVal val="1+#ppt_w/2"/>
                                          </p:val>
                                        </p:tav>
                                        <p:tav tm="100000">
                                          <p:val>
                                            <p:strVal val="#ppt_x"/>
                                          </p:val>
                                        </p:tav>
                                      </p:tavLst>
                                    </p:anim>
                                    <p:anim calcmode="lin" valueType="num">
                                      <p:cBhvr additive="base">
                                        <p:cTn id="22" dur="500" fill="hold"/>
                                        <p:tgtEl>
                                          <p:spTgt spid="256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6" grpId="0" autoUpdateAnimBg="0"/>
      <p:bldP spid="25634"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0" name="Rectangle 4"/>
          <p:cNvSpPr>
            <a:spLocks noGrp="1" noChangeArrowheads="1"/>
          </p:cNvSpPr>
          <p:nvPr>
            <p:ph idx="1"/>
          </p:nvPr>
        </p:nvSpPr>
        <p:spPr>
          <a:xfrm>
            <a:off x="684213" y="765175"/>
            <a:ext cx="8229600" cy="5651500"/>
          </a:xfrm>
        </p:spPr>
        <p:txBody>
          <a:bodyPr/>
          <a:lstStyle/>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CreateBinTree (in</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递归建立左子树</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CreateBinTree (in</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递归建立右子树</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 		else </a:t>
            </a:r>
            <a:r>
              <a:rPr lang="en-US" altLang="zh-CN" sz="2800">
                <a:latin typeface="Times New Roman" pitchFamily="18" charset="0"/>
                <a:ea typeface="隶书" pitchFamily="49" charset="-122"/>
              </a:rPr>
              <a:t>subTree = NULL</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b="1">
                <a:solidFill>
                  <a:schemeClr val="tx2"/>
                </a:solidFill>
                <a:latin typeface="Times New Roman" pitchFamily="18" charset="0"/>
                <a:ea typeface="隶书" pitchFamily="49" charset="-122"/>
              </a:rPr>
              <a:t>封闭指向空子树的指针</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a:t>
            </a:r>
          </a:p>
        </p:txBody>
      </p:sp>
      <p:sp>
        <p:nvSpPr>
          <p:cNvPr id="6" name="灯片编号占位符 4"/>
          <p:cNvSpPr>
            <a:spLocks noGrp="1"/>
          </p:cNvSpPr>
          <p:nvPr>
            <p:ph type="sldNum" sz="quarter" idx="12"/>
          </p:nvPr>
        </p:nvSpPr>
        <p:spPr/>
        <p:txBody>
          <a:bodyPr/>
          <a:lstStyle/>
          <a:p>
            <a:fld id="{101BC91A-3B9B-4248-94EA-D75A2889E5C7}" type="slidenum">
              <a:rPr lang="en-US" altLang="zh-CN"/>
              <a:pPr/>
              <a:t>80</a:t>
            </a:fld>
            <a:endParaRPr lang="en-US" altLang="zh-CN"/>
          </a:p>
        </p:txBody>
      </p:sp>
      <p:sp>
        <p:nvSpPr>
          <p:cNvPr id="347138" name="Text Box 2"/>
          <p:cNvSpPr txBox="1">
            <a:spLocks noChangeArrowheads="1"/>
          </p:cNvSpPr>
          <p:nvPr/>
        </p:nvSpPr>
        <p:spPr bwMode="auto">
          <a:xfrm>
            <a:off x="114300" y="88900"/>
            <a:ext cx="92583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r>
              <a:rPr kumimoji="1" lang="en-US" altLang="zh-CN" sz="3600" b="1">
                <a:solidFill>
                  <a:srgbClr val="CC3300"/>
                </a:solidFill>
                <a:latin typeface="Times New Roman" pitchFamily="18" charset="0"/>
              </a:rPr>
              <a:t>    </a:t>
            </a:r>
            <a:endParaRPr kumimoji="1" lang="en-US" altLang="zh-CN" sz="3200">
              <a:latin typeface="Times New Roman" pitchFamily="18" charset="0"/>
            </a:endParaRPr>
          </a:p>
        </p:txBody>
      </p:sp>
      <p:sp>
        <p:nvSpPr>
          <p:cNvPr id="347139" name="Rectangle 3"/>
          <p:cNvSpPr>
            <a:spLocks noChangeArrowheads="1"/>
          </p:cNvSpPr>
          <p:nvPr/>
        </p:nvSpPr>
        <p:spPr bwMode="auto">
          <a:xfrm>
            <a:off x="76200" y="76200"/>
            <a:ext cx="59055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en-US" altLang="zh-CN" sz="3200" b="1">
                <a:solidFill>
                  <a:srgbClr val="CC3300"/>
                </a:solidFill>
                <a:latin typeface="Times New Roman"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043" name="Rectangle 59"/>
          <p:cNvSpPr>
            <a:spLocks noGrp="1" noChangeArrowheads="1"/>
          </p:cNvSpPr>
          <p:nvPr>
            <p:ph type="title"/>
          </p:nvPr>
        </p:nvSpPr>
        <p:spPr>
          <a:xfrm>
            <a:off x="457200" y="457200"/>
            <a:ext cx="8229600" cy="955675"/>
          </a:xfrm>
        </p:spPr>
        <p:txBody>
          <a:bodyPr/>
          <a:lstStyle/>
          <a:p>
            <a:pPr algn="ctr"/>
            <a:r>
              <a:rPr lang="zh-CN" altLang="en-US" sz="4000" b="1">
                <a:solidFill>
                  <a:schemeClr val="tx2"/>
                </a:solidFill>
                <a:ea typeface="华文新魏" pitchFamily="2" charset="-122"/>
              </a:rPr>
              <a:t>利用栈的前序遍历非递归算法</a:t>
            </a:r>
          </a:p>
        </p:txBody>
      </p:sp>
      <p:sp>
        <p:nvSpPr>
          <p:cNvPr id="61" name="灯片编号占位符 4"/>
          <p:cNvSpPr>
            <a:spLocks noGrp="1"/>
          </p:cNvSpPr>
          <p:nvPr>
            <p:ph type="sldNum" sz="quarter" idx="12"/>
          </p:nvPr>
        </p:nvSpPr>
        <p:spPr/>
        <p:txBody>
          <a:bodyPr/>
          <a:lstStyle/>
          <a:p>
            <a:fld id="{EB96CB5D-81CC-47C0-ADD6-247E11C34F66}" type="slidenum">
              <a:rPr lang="en-US" altLang="zh-CN"/>
              <a:pPr/>
              <a:t>81</a:t>
            </a:fld>
            <a:endParaRPr lang="en-US" altLang="zh-CN"/>
          </a:p>
        </p:txBody>
      </p:sp>
      <p:sp>
        <p:nvSpPr>
          <p:cNvPr id="169986" name="Rectangle 2"/>
          <p:cNvSpPr>
            <a:spLocks noChangeArrowheads="1"/>
          </p:cNvSpPr>
          <p:nvPr/>
        </p:nvSpPr>
        <p:spPr bwMode="auto">
          <a:xfrm>
            <a:off x="43434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0002" name="Rectangle 18"/>
          <p:cNvSpPr>
            <a:spLocks noChangeArrowheads="1"/>
          </p:cNvSpPr>
          <p:nvPr/>
        </p:nvSpPr>
        <p:spPr bwMode="auto">
          <a:xfrm>
            <a:off x="33528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0003" name="Line 19"/>
          <p:cNvSpPr>
            <a:spLocks noChangeShapeType="1"/>
          </p:cNvSpPr>
          <p:nvPr/>
        </p:nvSpPr>
        <p:spPr bwMode="auto">
          <a:xfrm>
            <a:off x="33528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05" name="Text Box 21"/>
          <p:cNvSpPr txBox="1">
            <a:spLocks noChangeArrowheads="1"/>
          </p:cNvSpPr>
          <p:nvPr/>
        </p:nvSpPr>
        <p:spPr bwMode="auto">
          <a:xfrm>
            <a:off x="3481388" y="2590800"/>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itchFamily="18" charset="0"/>
              </a:rPr>
              <a:t>c</a:t>
            </a:r>
            <a:endParaRPr kumimoji="1" lang="en-US" altLang="zh-CN" sz="2400">
              <a:latin typeface="Times New Roman" pitchFamily="18" charset="0"/>
            </a:endParaRPr>
          </a:p>
        </p:txBody>
      </p:sp>
      <p:grpSp>
        <p:nvGrpSpPr>
          <p:cNvPr id="170046" name="Group 62"/>
          <p:cNvGrpSpPr>
            <a:grpSpLocks/>
          </p:cNvGrpSpPr>
          <p:nvPr/>
        </p:nvGrpSpPr>
        <p:grpSpPr bwMode="auto">
          <a:xfrm>
            <a:off x="682625" y="1627188"/>
            <a:ext cx="2160588" cy="2378075"/>
            <a:chOff x="430" y="1002"/>
            <a:chExt cx="1361" cy="1498"/>
          </a:xfrm>
        </p:grpSpPr>
        <p:sp>
          <p:nvSpPr>
            <p:cNvPr id="169988" name="Line 4"/>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89" name="Line 5"/>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0" name="Line 6"/>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1" name="Line 7"/>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2" name="Oval 8"/>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ndParaRPr>
            </a:p>
          </p:txBody>
        </p:sp>
        <p:sp>
          <p:nvSpPr>
            <p:cNvPr id="169993" name="Oval 9"/>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4" name="Oval 10"/>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5" name="Oval 11"/>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6" name="Oval 12"/>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7" name="Text Box 13"/>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a</a:t>
              </a:r>
              <a:endParaRPr kumimoji="1" lang="en-US" altLang="zh-CN" sz="2400">
                <a:latin typeface="Times New Roman" pitchFamily="18" charset="0"/>
              </a:endParaRPr>
            </a:p>
          </p:txBody>
        </p:sp>
        <p:sp>
          <p:nvSpPr>
            <p:cNvPr id="169998" name="Text Box 14"/>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b</a:t>
              </a:r>
              <a:endParaRPr kumimoji="1" lang="en-US" altLang="zh-CN" sz="2400">
                <a:latin typeface="Times New Roman" pitchFamily="18" charset="0"/>
              </a:endParaRPr>
            </a:p>
          </p:txBody>
        </p:sp>
        <p:sp>
          <p:nvSpPr>
            <p:cNvPr id="169999" name="Text Box 15"/>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c</a:t>
              </a:r>
              <a:endParaRPr kumimoji="1" lang="en-US" altLang="zh-CN" sz="2400">
                <a:latin typeface="Times New Roman" pitchFamily="18" charset="0"/>
              </a:endParaRPr>
            </a:p>
          </p:txBody>
        </p:sp>
        <p:sp>
          <p:nvSpPr>
            <p:cNvPr id="170000" name="Text Box 16"/>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d</a:t>
              </a:r>
              <a:endParaRPr kumimoji="1" lang="en-US" altLang="zh-CN" sz="2400">
                <a:latin typeface="Times New Roman" pitchFamily="18" charset="0"/>
              </a:endParaRPr>
            </a:p>
          </p:txBody>
        </p:sp>
        <p:sp>
          <p:nvSpPr>
            <p:cNvPr id="170001" name="Text Box 17"/>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e</a:t>
              </a:r>
              <a:endParaRPr kumimoji="1" lang="en-US" altLang="zh-CN" sz="2400">
                <a:latin typeface="Times New Roman" pitchFamily="18" charset="0"/>
              </a:endParaRPr>
            </a:p>
          </p:txBody>
        </p:sp>
        <p:sp>
          <p:nvSpPr>
            <p:cNvPr id="170004" name="Line 20"/>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06" name="Line 22"/>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07" name="Line 23"/>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08" name="Line 24"/>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09" name="Line 25"/>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0" name="Line 26"/>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1" name="Line 27"/>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2" name="Line 28"/>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0013" name="Line 29"/>
          <p:cNvSpPr>
            <a:spLocks noChangeShapeType="1"/>
          </p:cNvSpPr>
          <p:nvPr/>
        </p:nvSpPr>
        <p:spPr bwMode="auto">
          <a:xfrm>
            <a:off x="33528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4" name="Line 30"/>
          <p:cNvSpPr>
            <a:spLocks noChangeShapeType="1"/>
          </p:cNvSpPr>
          <p:nvPr/>
        </p:nvSpPr>
        <p:spPr bwMode="auto">
          <a:xfrm>
            <a:off x="39624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5" name="Line 31"/>
          <p:cNvSpPr>
            <a:spLocks noChangeShapeType="1"/>
          </p:cNvSpPr>
          <p:nvPr/>
        </p:nvSpPr>
        <p:spPr bwMode="auto">
          <a:xfrm>
            <a:off x="33528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6" name="Line 32"/>
          <p:cNvSpPr>
            <a:spLocks noChangeShapeType="1"/>
          </p:cNvSpPr>
          <p:nvPr/>
        </p:nvSpPr>
        <p:spPr bwMode="auto">
          <a:xfrm>
            <a:off x="43434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7" name="Text Box 33"/>
          <p:cNvSpPr txBox="1">
            <a:spLocks noChangeArrowheads="1"/>
          </p:cNvSpPr>
          <p:nvPr/>
        </p:nvSpPr>
        <p:spPr bwMode="auto">
          <a:xfrm>
            <a:off x="4460875" y="2133600"/>
            <a:ext cx="38735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itchFamily="18" charset="0"/>
              </a:rPr>
              <a:t>d</a:t>
            </a:r>
          </a:p>
          <a:p>
            <a:pPr algn="ctr"/>
            <a:r>
              <a:rPr kumimoji="1" lang="en-US" altLang="zh-CN" sz="3200" b="1" i="1">
                <a:solidFill>
                  <a:schemeClr val="accent2"/>
                </a:solidFill>
                <a:latin typeface="Times New Roman" pitchFamily="18" charset="0"/>
              </a:rPr>
              <a:t>c</a:t>
            </a:r>
            <a:endParaRPr kumimoji="1" lang="en-US" altLang="zh-CN" sz="2400">
              <a:latin typeface="Times New Roman" pitchFamily="18" charset="0"/>
            </a:endParaRPr>
          </a:p>
        </p:txBody>
      </p:sp>
      <p:sp>
        <p:nvSpPr>
          <p:cNvPr id="170018" name="Line 34"/>
          <p:cNvSpPr>
            <a:spLocks noChangeShapeType="1"/>
          </p:cNvSpPr>
          <p:nvPr/>
        </p:nvSpPr>
        <p:spPr bwMode="auto">
          <a:xfrm>
            <a:off x="43434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9" name="Line 35"/>
          <p:cNvSpPr>
            <a:spLocks noChangeShapeType="1"/>
          </p:cNvSpPr>
          <p:nvPr/>
        </p:nvSpPr>
        <p:spPr bwMode="auto">
          <a:xfrm>
            <a:off x="49530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0" name="Line 36"/>
          <p:cNvSpPr>
            <a:spLocks noChangeShapeType="1"/>
          </p:cNvSpPr>
          <p:nvPr/>
        </p:nvSpPr>
        <p:spPr bwMode="auto">
          <a:xfrm>
            <a:off x="43434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1" name="Line 37"/>
          <p:cNvSpPr>
            <a:spLocks noChangeShapeType="1"/>
          </p:cNvSpPr>
          <p:nvPr/>
        </p:nvSpPr>
        <p:spPr bwMode="auto">
          <a:xfrm>
            <a:off x="4343400" y="22098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2" name="Rectangle 38"/>
          <p:cNvSpPr>
            <a:spLocks noChangeArrowheads="1"/>
          </p:cNvSpPr>
          <p:nvPr/>
        </p:nvSpPr>
        <p:spPr bwMode="auto">
          <a:xfrm>
            <a:off x="53340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0023" name="Line 39"/>
          <p:cNvSpPr>
            <a:spLocks noChangeShapeType="1"/>
          </p:cNvSpPr>
          <p:nvPr/>
        </p:nvSpPr>
        <p:spPr bwMode="auto">
          <a:xfrm>
            <a:off x="53340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4" name="Text Box 40"/>
          <p:cNvSpPr txBox="1">
            <a:spLocks noChangeArrowheads="1"/>
          </p:cNvSpPr>
          <p:nvPr/>
        </p:nvSpPr>
        <p:spPr bwMode="auto">
          <a:xfrm>
            <a:off x="5462588" y="2590800"/>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itchFamily="18" charset="0"/>
              </a:rPr>
              <a:t>c</a:t>
            </a:r>
            <a:endParaRPr kumimoji="1" lang="en-US" altLang="zh-CN" sz="2400">
              <a:latin typeface="Times New Roman" pitchFamily="18" charset="0"/>
            </a:endParaRPr>
          </a:p>
        </p:txBody>
      </p:sp>
      <p:sp>
        <p:nvSpPr>
          <p:cNvPr id="170025" name="Line 41"/>
          <p:cNvSpPr>
            <a:spLocks noChangeShapeType="1"/>
          </p:cNvSpPr>
          <p:nvPr/>
        </p:nvSpPr>
        <p:spPr bwMode="auto">
          <a:xfrm>
            <a:off x="53340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6" name="Line 42"/>
          <p:cNvSpPr>
            <a:spLocks noChangeShapeType="1"/>
          </p:cNvSpPr>
          <p:nvPr/>
        </p:nvSpPr>
        <p:spPr bwMode="auto">
          <a:xfrm>
            <a:off x="59436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7" name="Line 43"/>
          <p:cNvSpPr>
            <a:spLocks noChangeShapeType="1"/>
          </p:cNvSpPr>
          <p:nvPr/>
        </p:nvSpPr>
        <p:spPr bwMode="auto">
          <a:xfrm>
            <a:off x="53340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8" name="Rectangle 44"/>
          <p:cNvSpPr>
            <a:spLocks noChangeArrowheads="1"/>
          </p:cNvSpPr>
          <p:nvPr/>
        </p:nvSpPr>
        <p:spPr bwMode="auto">
          <a:xfrm>
            <a:off x="63246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0029" name="Line 45"/>
          <p:cNvSpPr>
            <a:spLocks noChangeShapeType="1"/>
          </p:cNvSpPr>
          <p:nvPr/>
        </p:nvSpPr>
        <p:spPr bwMode="auto">
          <a:xfrm>
            <a:off x="63246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30" name="Line 46"/>
          <p:cNvSpPr>
            <a:spLocks noChangeShapeType="1"/>
          </p:cNvSpPr>
          <p:nvPr/>
        </p:nvSpPr>
        <p:spPr bwMode="auto">
          <a:xfrm>
            <a:off x="63246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31" name="Line 47"/>
          <p:cNvSpPr>
            <a:spLocks noChangeShapeType="1"/>
          </p:cNvSpPr>
          <p:nvPr/>
        </p:nvSpPr>
        <p:spPr bwMode="auto">
          <a:xfrm>
            <a:off x="69342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32" name="Line 48"/>
          <p:cNvSpPr>
            <a:spLocks noChangeShapeType="1"/>
          </p:cNvSpPr>
          <p:nvPr/>
        </p:nvSpPr>
        <p:spPr bwMode="auto">
          <a:xfrm>
            <a:off x="63246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33" name="Text Box 49"/>
          <p:cNvSpPr txBox="1">
            <a:spLocks noChangeArrowheads="1"/>
          </p:cNvSpPr>
          <p:nvPr/>
        </p:nvSpPr>
        <p:spPr bwMode="auto">
          <a:xfrm>
            <a:off x="32131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访问</a:t>
            </a:r>
          </a:p>
          <a:p>
            <a:pPr algn="ctr"/>
            <a:r>
              <a:rPr kumimoji="1" lang="en-US" altLang="zh-CN" sz="2800" b="1" i="1">
                <a:solidFill>
                  <a:schemeClr val="accent2"/>
                </a:solidFill>
                <a:latin typeface="Times New Roman" pitchFamily="18" charset="0"/>
                <a:ea typeface="仿宋_GB2312" pitchFamily="49" charset="-122"/>
              </a:rPr>
              <a:t>a</a:t>
            </a:r>
            <a:endParaRPr kumimoji="1" lang="en-US" altLang="zh-CN" sz="2800" b="1">
              <a:solidFill>
                <a:srgbClr val="FF5050"/>
              </a:solidFill>
              <a:latin typeface="Times New Roman" pitchFamily="18" charset="0"/>
              <a:ea typeface="仿宋_GB2312" pitchFamily="49" charset="-122"/>
            </a:endParaRPr>
          </a:p>
          <a:p>
            <a:pPr algn="ctr"/>
            <a:r>
              <a:rPr kumimoji="1" lang="zh-CN" altLang="en-US" sz="2800" b="1">
                <a:solidFill>
                  <a:schemeClr val="tx2"/>
                </a:solidFill>
                <a:latin typeface="Times New Roman" pitchFamily="18" charset="0"/>
                <a:ea typeface="仿宋_GB2312" pitchFamily="49" charset="-122"/>
              </a:rPr>
              <a:t>进栈</a:t>
            </a:r>
          </a:p>
          <a:p>
            <a:pPr algn="ctr"/>
            <a:r>
              <a:rPr kumimoji="1" lang="en-US" altLang="zh-CN" sz="2800" b="1" i="1">
                <a:solidFill>
                  <a:schemeClr val="accent2"/>
                </a:solidFill>
                <a:latin typeface="Times New Roman" pitchFamily="18" charset="0"/>
                <a:ea typeface="仿宋_GB2312" pitchFamily="49" charset="-122"/>
              </a:rPr>
              <a:t>c</a:t>
            </a:r>
          </a:p>
          <a:p>
            <a:pPr algn="ctr"/>
            <a:r>
              <a:rPr kumimoji="1" lang="zh-CN" altLang="en-US" sz="2800" b="1">
                <a:solidFill>
                  <a:schemeClr val="tx2"/>
                </a:solidFill>
                <a:latin typeface="Times New Roman" pitchFamily="18" charset="0"/>
                <a:ea typeface="仿宋_GB2312" pitchFamily="49" charset="-122"/>
              </a:rPr>
              <a:t>左进</a:t>
            </a:r>
            <a:endParaRPr kumimoji="1" lang="zh-CN" altLang="en-US" sz="2800" b="1" i="1">
              <a:solidFill>
                <a:schemeClr val="accent2"/>
              </a:solidFill>
              <a:latin typeface="Times New Roman" pitchFamily="18" charset="0"/>
              <a:ea typeface="仿宋_GB2312" pitchFamily="49" charset="-122"/>
            </a:endParaRPr>
          </a:p>
          <a:p>
            <a:pPr algn="ctr"/>
            <a:r>
              <a:rPr kumimoji="1" lang="en-US" altLang="zh-CN" sz="2800" b="1" i="1">
                <a:solidFill>
                  <a:schemeClr val="accent2"/>
                </a:solidFill>
                <a:latin typeface="Times New Roman" pitchFamily="18" charset="0"/>
                <a:ea typeface="仿宋_GB2312" pitchFamily="49" charset="-122"/>
              </a:rPr>
              <a:t>b</a:t>
            </a:r>
            <a:endParaRPr kumimoji="1" lang="en-US" altLang="zh-CN" sz="2800">
              <a:latin typeface="Times New Roman" pitchFamily="18" charset="0"/>
              <a:ea typeface="仿宋_GB2312" pitchFamily="49" charset="-122"/>
            </a:endParaRPr>
          </a:p>
        </p:txBody>
      </p:sp>
      <p:sp>
        <p:nvSpPr>
          <p:cNvPr id="170034" name="Text Box 50"/>
          <p:cNvSpPr txBox="1">
            <a:spLocks noChangeArrowheads="1"/>
          </p:cNvSpPr>
          <p:nvPr/>
        </p:nvSpPr>
        <p:spPr bwMode="auto">
          <a:xfrm>
            <a:off x="42037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访问</a:t>
            </a:r>
          </a:p>
          <a:p>
            <a:pPr algn="ctr"/>
            <a:r>
              <a:rPr kumimoji="1" lang="en-US" altLang="zh-CN" sz="2800" b="1" i="1">
                <a:solidFill>
                  <a:schemeClr val="accent2"/>
                </a:solidFill>
                <a:latin typeface="Times New Roman" pitchFamily="18" charset="0"/>
                <a:ea typeface="仿宋_GB2312" pitchFamily="49" charset="-122"/>
              </a:rPr>
              <a:t>b</a:t>
            </a:r>
            <a:endParaRPr kumimoji="1" lang="en-US" altLang="zh-CN" sz="2800" b="1">
              <a:solidFill>
                <a:srgbClr val="FF5050"/>
              </a:solidFill>
              <a:latin typeface="Times New Roman" pitchFamily="18" charset="0"/>
              <a:ea typeface="仿宋_GB2312" pitchFamily="49" charset="-122"/>
            </a:endParaRPr>
          </a:p>
          <a:p>
            <a:pPr algn="ctr"/>
            <a:r>
              <a:rPr kumimoji="1" lang="zh-CN" altLang="en-US" sz="2800" b="1">
                <a:solidFill>
                  <a:schemeClr val="tx2"/>
                </a:solidFill>
                <a:latin typeface="Times New Roman" pitchFamily="18" charset="0"/>
                <a:ea typeface="仿宋_GB2312" pitchFamily="49" charset="-122"/>
              </a:rPr>
              <a:t>进栈</a:t>
            </a:r>
          </a:p>
          <a:p>
            <a:pPr algn="ctr"/>
            <a:r>
              <a:rPr kumimoji="1" lang="en-US" altLang="zh-CN" sz="2800" b="1" i="1">
                <a:solidFill>
                  <a:schemeClr val="accent2"/>
                </a:solidFill>
                <a:latin typeface="Times New Roman" pitchFamily="18" charset="0"/>
                <a:ea typeface="仿宋_GB2312" pitchFamily="49" charset="-122"/>
              </a:rPr>
              <a:t>d</a:t>
            </a:r>
          </a:p>
          <a:p>
            <a:pPr algn="ctr"/>
            <a:r>
              <a:rPr kumimoji="1" lang="zh-CN" altLang="en-US" sz="2800" b="1">
                <a:solidFill>
                  <a:schemeClr val="tx2"/>
                </a:solidFill>
                <a:latin typeface="Times New Roman" pitchFamily="18" charset="0"/>
                <a:ea typeface="仿宋_GB2312" pitchFamily="49" charset="-122"/>
              </a:rPr>
              <a:t>左进</a:t>
            </a:r>
            <a:endParaRPr kumimoji="1" lang="zh-CN" altLang="en-US" sz="2800" b="1" i="1">
              <a:solidFill>
                <a:schemeClr val="accent2"/>
              </a:solidFill>
              <a:latin typeface="Times New Roman" pitchFamily="18" charset="0"/>
              <a:ea typeface="仿宋_GB2312" pitchFamily="49" charset="-122"/>
            </a:endParaRPr>
          </a:p>
          <a:p>
            <a:pPr algn="ctr"/>
            <a:r>
              <a:rPr kumimoji="1" lang="zh-CN" altLang="en-US" sz="2800" b="1" i="1">
                <a:solidFill>
                  <a:schemeClr val="accent2"/>
                </a:solidFill>
                <a:latin typeface="Times New Roman" pitchFamily="18" charset="0"/>
                <a:ea typeface="仿宋_GB2312" pitchFamily="49" charset="-122"/>
              </a:rPr>
              <a:t>空</a:t>
            </a:r>
            <a:endParaRPr kumimoji="1" lang="zh-CN" altLang="en-US" sz="2800">
              <a:latin typeface="Times New Roman" pitchFamily="18" charset="0"/>
              <a:ea typeface="仿宋_GB2312" pitchFamily="49" charset="-122"/>
            </a:endParaRPr>
          </a:p>
        </p:txBody>
      </p:sp>
      <p:sp>
        <p:nvSpPr>
          <p:cNvPr id="170035" name="Text Box 51"/>
          <p:cNvSpPr txBox="1">
            <a:spLocks noChangeArrowheads="1"/>
          </p:cNvSpPr>
          <p:nvPr/>
        </p:nvSpPr>
        <p:spPr bwMode="auto">
          <a:xfrm>
            <a:off x="51943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退栈</a:t>
            </a:r>
          </a:p>
          <a:p>
            <a:pPr algn="ctr"/>
            <a:r>
              <a:rPr kumimoji="1" lang="en-US" altLang="zh-CN" sz="2800" b="1" i="1">
                <a:solidFill>
                  <a:schemeClr val="accent2"/>
                </a:solidFill>
                <a:latin typeface="Times New Roman" pitchFamily="18" charset="0"/>
                <a:ea typeface="仿宋_GB2312" pitchFamily="49" charset="-122"/>
              </a:rPr>
              <a:t>d</a:t>
            </a:r>
            <a:endParaRPr kumimoji="1" lang="en-US" altLang="zh-CN" sz="2800" b="1">
              <a:solidFill>
                <a:srgbClr val="FF5050"/>
              </a:solidFill>
              <a:latin typeface="Times New Roman" pitchFamily="18" charset="0"/>
              <a:ea typeface="仿宋_GB2312" pitchFamily="49" charset="-122"/>
            </a:endParaRPr>
          </a:p>
          <a:p>
            <a:pPr algn="ctr"/>
            <a:r>
              <a:rPr kumimoji="1" lang="zh-CN" altLang="en-US" sz="2800" b="1">
                <a:solidFill>
                  <a:schemeClr val="tx2"/>
                </a:solidFill>
                <a:latin typeface="Times New Roman" pitchFamily="18" charset="0"/>
                <a:ea typeface="仿宋_GB2312" pitchFamily="49" charset="-122"/>
              </a:rPr>
              <a:t>访问</a:t>
            </a:r>
          </a:p>
          <a:p>
            <a:pPr algn="ctr"/>
            <a:r>
              <a:rPr kumimoji="1" lang="en-US" altLang="zh-CN" sz="2800" b="1" i="1">
                <a:solidFill>
                  <a:schemeClr val="accent2"/>
                </a:solidFill>
                <a:latin typeface="Times New Roman" pitchFamily="18" charset="0"/>
                <a:ea typeface="仿宋_GB2312" pitchFamily="49" charset="-122"/>
              </a:rPr>
              <a:t>d</a:t>
            </a:r>
          </a:p>
          <a:p>
            <a:pPr algn="ctr"/>
            <a:r>
              <a:rPr kumimoji="1" lang="zh-CN" altLang="en-US" sz="2800" b="1">
                <a:solidFill>
                  <a:schemeClr val="tx2"/>
                </a:solidFill>
                <a:latin typeface="Times New Roman" pitchFamily="18" charset="0"/>
                <a:ea typeface="仿宋_GB2312" pitchFamily="49" charset="-122"/>
              </a:rPr>
              <a:t>左进</a:t>
            </a:r>
            <a:endParaRPr kumimoji="1" lang="zh-CN" altLang="en-US" sz="2800" b="1" i="1">
              <a:solidFill>
                <a:schemeClr val="accent2"/>
              </a:solidFill>
              <a:latin typeface="Times New Roman" pitchFamily="18" charset="0"/>
              <a:ea typeface="仿宋_GB2312" pitchFamily="49" charset="-122"/>
            </a:endParaRPr>
          </a:p>
          <a:p>
            <a:pPr algn="ctr"/>
            <a:r>
              <a:rPr kumimoji="1" lang="zh-CN" altLang="en-US" sz="2800" b="1" i="1">
                <a:solidFill>
                  <a:schemeClr val="accent2"/>
                </a:solidFill>
                <a:latin typeface="Times New Roman" pitchFamily="18" charset="0"/>
                <a:ea typeface="仿宋_GB2312" pitchFamily="49" charset="-122"/>
              </a:rPr>
              <a:t>空</a:t>
            </a:r>
            <a:endParaRPr kumimoji="1" lang="zh-CN" altLang="en-US" sz="2800">
              <a:latin typeface="Times New Roman" pitchFamily="18" charset="0"/>
              <a:ea typeface="仿宋_GB2312" pitchFamily="49" charset="-122"/>
            </a:endParaRPr>
          </a:p>
        </p:txBody>
      </p:sp>
      <p:sp>
        <p:nvSpPr>
          <p:cNvPr id="170036" name="Text Box 52"/>
          <p:cNvSpPr txBox="1">
            <a:spLocks noChangeArrowheads="1"/>
          </p:cNvSpPr>
          <p:nvPr/>
        </p:nvSpPr>
        <p:spPr bwMode="auto">
          <a:xfrm>
            <a:off x="61849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退栈</a:t>
            </a:r>
          </a:p>
          <a:p>
            <a:pPr algn="ctr"/>
            <a:r>
              <a:rPr kumimoji="1" lang="en-US" altLang="zh-CN" sz="2800" b="1" i="1">
                <a:solidFill>
                  <a:schemeClr val="accent2"/>
                </a:solidFill>
                <a:latin typeface="Times New Roman" pitchFamily="18" charset="0"/>
                <a:ea typeface="仿宋_GB2312" pitchFamily="49" charset="-122"/>
              </a:rPr>
              <a:t>c</a:t>
            </a:r>
            <a:endParaRPr kumimoji="1" lang="en-US" altLang="zh-CN" sz="2800" b="1">
              <a:solidFill>
                <a:srgbClr val="FF5050"/>
              </a:solidFill>
              <a:latin typeface="Times New Roman" pitchFamily="18" charset="0"/>
              <a:ea typeface="仿宋_GB2312" pitchFamily="49" charset="-122"/>
            </a:endParaRPr>
          </a:p>
          <a:p>
            <a:pPr algn="ctr"/>
            <a:r>
              <a:rPr kumimoji="1" lang="zh-CN" altLang="en-US" sz="2800" b="1">
                <a:solidFill>
                  <a:schemeClr val="tx2"/>
                </a:solidFill>
                <a:latin typeface="Times New Roman" pitchFamily="18" charset="0"/>
                <a:ea typeface="仿宋_GB2312" pitchFamily="49" charset="-122"/>
              </a:rPr>
              <a:t>访问</a:t>
            </a:r>
          </a:p>
          <a:p>
            <a:pPr algn="ctr"/>
            <a:r>
              <a:rPr kumimoji="1" lang="en-US" altLang="zh-CN" sz="2800" b="1" i="1">
                <a:solidFill>
                  <a:schemeClr val="accent2"/>
                </a:solidFill>
                <a:latin typeface="Times New Roman" pitchFamily="18" charset="0"/>
                <a:ea typeface="仿宋_GB2312" pitchFamily="49" charset="-122"/>
              </a:rPr>
              <a:t>c</a:t>
            </a:r>
          </a:p>
          <a:p>
            <a:pPr algn="ctr"/>
            <a:r>
              <a:rPr kumimoji="1" lang="zh-CN" altLang="en-US" sz="2800" b="1">
                <a:solidFill>
                  <a:schemeClr val="tx2"/>
                </a:solidFill>
                <a:latin typeface="Times New Roman" pitchFamily="18" charset="0"/>
                <a:ea typeface="仿宋_GB2312" pitchFamily="49" charset="-122"/>
              </a:rPr>
              <a:t>左进</a:t>
            </a:r>
            <a:endParaRPr kumimoji="1" lang="zh-CN" altLang="en-US" sz="2800" b="1" i="1">
              <a:solidFill>
                <a:schemeClr val="accent2"/>
              </a:solidFill>
              <a:latin typeface="Times New Roman" pitchFamily="18" charset="0"/>
              <a:ea typeface="仿宋_GB2312" pitchFamily="49" charset="-122"/>
            </a:endParaRPr>
          </a:p>
          <a:p>
            <a:pPr algn="ctr"/>
            <a:r>
              <a:rPr kumimoji="1" lang="en-US" altLang="zh-CN" sz="2800" b="1" i="1">
                <a:solidFill>
                  <a:schemeClr val="accent2"/>
                </a:solidFill>
                <a:latin typeface="Times New Roman" pitchFamily="18" charset="0"/>
                <a:ea typeface="仿宋_GB2312" pitchFamily="49" charset="-122"/>
              </a:rPr>
              <a:t>e</a:t>
            </a:r>
            <a:endParaRPr kumimoji="1" lang="en-US" altLang="zh-CN" sz="2800">
              <a:latin typeface="Times New Roman" pitchFamily="18" charset="0"/>
              <a:ea typeface="仿宋_GB2312" pitchFamily="49" charset="-122"/>
            </a:endParaRPr>
          </a:p>
        </p:txBody>
      </p:sp>
      <p:sp>
        <p:nvSpPr>
          <p:cNvPr id="170037" name="Text Box 53"/>
          <p:cNvSpPr txBox="1">
            <a:spLocks noChangeArrowheads="1"/>
          </p:cNvSpPr>
          <p:nvPr/>
        </p:nvSpPr>
        <p:spPr bwMode="auto">
          <a:xfrm>
            <a:off x="71755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访问</a:t>
            </a:r>
          </a:p>
          <a:p>
            <a:pPr algn="ctr"/>
            <a:r>
              <a:rPr kumimoji="1" lang="en-US" altLang="zh-CN" sz="2800" b="1" i="1">
                <a:solidFill>
                  <a:schemeClr val="accent2"/>
                </a:solidFill>
                <a:latin typeface="Times New Roman" pitchFamily="18" charset="0"/>
                <a:ea typeface="仿宋_GB2312" pitchFamily="49" charset="-122"/>
              </a:rPr>
              <a:t>e</a:t>
            </a:r>
            <a:endParaRPr kumimoji="1" lang="en-US" altLang="zh-CN" sz="2800" b="1">
              <a:solidFill>
                <a:srgbClr val="FF5050"/>
              </a:solidFill>
              <a:latin typeface="Times New Roman" pitchFamily="18" charset="0"/>
              <a:ea typeface="仿宋_GB2312" pitchFamily="49" charset="-122"/>
            </a:endParaRPr>
          </a:p>
          <a:p>
            <a:pPr algn="ctr"/>
            <a:r>
              <a:rPr kumimoji="1" lang="zh-CN" altLang="en-US" sz="2800" b="1">
                <a:solidFill>
                  <a:schemeClr val="tx2"/>
                </a:solidFill>
                <a:latin typeface="Times New Roman" pitchFamily="18" charset="0"/>
                <a:ea typeface="仿宋_GB2312" pitchFamily="49" charset="-122"/>
              </a:rPr>
              <a:t>左进</a:t>
            </a:r>
            <a:endParaRPr kumimoji="1" lang="zh-CN" altLang="en-US" sz="2800" b="1" i="1">
              <a:solidFill>
                <a:schemeClr val="accent2"/>
              </a:solidFill>
              <a:latin typeface="Times New Roman" pitchFamily="18" charset="0"/>
              <a:ea typeface="仿宋_GB2312" pitchFamily="49" charset="-122"/>
            </a:endParaRPr>
          </a:p>
          <a:p>
            <a:pPr algn="ctr"/>
            <a:r>
              <a:rPr kumimoji="1" lang="zh-CN" altLang="en-US" sz="2800" b="1" i="1">
                <a:solidFill>
                  <a:schemeClr val="accent2"/>
                </a:solidFill>
                <a:latin typeface="Times New Roman" pitchFamily="18" charset="0"/>
                <a:ea typeface="仿宋_GB2312" pitchFamily="49" charset="-122"/>
              </a:rPr>
              <a:t>空</a:t>
            </a:r>
          </a:p>
          <a:p>
            <a:pPr algn="ctr"/>
            <a:r>
              <a:rPr kumimoji="1" lang="zh-CN" altLang="en-US" sz="2800" b="1">
                <a:solidFill>
                  <a:schemeClr val="tx2"/>
                </a:solidFill>
                <a:latin typeface="Times New Roman" pitchFamily="18" charset="0"/>
                <a:ea typeface="仿宋_GB2312" pitchFamily="49" charset="-122"/>
              </a:rPr>
              <a:t>栈空</a:t>
            </a:r>
          </a:p>
          <a:p>
            <a:pPr algn="ctr"/>
            <a:r>
              <a:rPr kumimoji="1" lang="zh-CN" altLang="en-US" sz="2800" b="1">
                <a:solidFill>
                  <a:schemeClr val="tx2"/>
                </a:solidFill>
                <a:latin typeface="Times New Roman" pitchFamily="18" charset="0"/>
                <a:ea typeface="仿宋_GB2312" pitchFamily="49" charset="-122"/>
              </a:rPr>
              <a:t>结束</a:t>
            </a:r>
            <a:endParaRPr kumimoji="1" lang="zh-CN" altLang="en-US" sz="2800">
              <a:latin typeface="Times New Roman" pitchFamily="18" charset="0"/>
              <a:ea typeface="仿宋_GB2312" pitchFamily="49" charset="-122"/>
            </a:endParaRPr>
          </a:p>
        </p:txBody>
      </p:sp>
      <p:sp>
        <p:nvSpPr>
          <p:cNvPr id="170038" name="Rectangle 54"/>
          <p:cNvSpPr>
            <a:spLocks noChangeArrowheads="1"/>
          </p:cNvSpPr>
          <p:nvPr/>
        </p:nvSpPr>
        <p:spPr bwMode="auto">
          <a:xfrm>
            <a:off x="73152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0039" name="Line 55"/>
          <p:cNvSpPr>
            <a:spLocks noChangeShapeType="1"/>
          </p:cNvSpPr>
          <p:nvPr/>
        </p:nvSpPr>
        <p:spPr bwMode="auto">
          <a:xfrm>
            <a:off x="73152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40" name="Line 56"/>
          <p:cNvSpPr>
            <a:spLocks noChangeShapeType="1"/>
          </p:cNvSpPr>
          <p:nvPr/>
        </p:nvSpPr>
        <p:spPr bwMode="auto">
          <a:xfrm>
            <a:off x="73152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41" name="Line 57"/>
          <p:cNvSpPr>
            <a:spLocks noChangeShapeType="1"/>
          </p:cNvSpPr>
          <p:nvPr/>
        </p:nvSpPr>
        <p:spPr bwMode="auto">
          <a:xfrm>
            <a:off x="79248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42" name="Line 58"/>
          <p:cNvSpPr>
            <a:spLocks noChangeShapeType="1"/>
          </p:cNvSpPr>
          <p:nvPr/>
        </p:nvSpPr>
        <p:spPr bwMode="auto">
          <a:xfrm>
            <a:off x="73152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457200" y="457200"/>
            <a:ext cx="8229600" cy="955675"/>
          </a:xfrm>
        </p:spPr>
        <p:txBody>
          <a:bodyPr/>
          <a:lstStyle/>
          <a:p>
            <a:pPr algn="ctr"/>
            <a:r>
              <a:rPr kumimoji="1" lang="zh-CN" altLang="en-US" sz="4000" b="1">
                <a:solidFill>
                  <a:schemeClr val="tx2"/>
                </a:solidFill>
                <a:ea typeface="华文新魏" pitchFamily="2" charset="-122"/>
              </a:rPr>
              <a:t>利用栈的前序遍历非递归算法</a:t>
            </a:r>
          </a:p>
        </p:txBody>
      </p:sp>
      <p:sp>
        <p:nvSpPr>
          <p:cNvPr id="352259" name="Rectangle 3"/>
          <p:cNvSpPr>
            <a:spLocks noGrp="1" noChangeArrowheads="1"/>
          </p:cNvSpPr>
          <p:nvPr>
            <p:ph idx="1"/>
          </p:nvPr>
        </p:nvSpPr>
        <p:spPr>
          <a:xfrm>
            <a:off x="539750" y="1304925"/>
            <a:ext cx="8229600" cy="4968875"/>
          </a:xfrm>
        </p:spPr>
        <p:txBody>
          <a:bodyPr/>
          <a:lstStyle/>
          <a:p>
            <a:pPr>
              <a:lnSpc>
                <a:spcPct val="105000"/>
              </a:lnSpc>
              <a:spcBef>
                <a:spcPct val="5000"/>
              </a:spcBef>
              <a:buFont typeface="Wingdings" pitchFamily="2" charset="2"/>
              <a:buNone/>
            </a:pPr>
            <a:r>
              <a:rPr lang="en-US" altLang="zh-CN" sz="2800" b="1">
                <a:latin typeface="Times New Roman" pitchFamily="18" charset="0"/>
                <a:ea typeface="隶书" pitchFamily="49" charset="-122"/>
              </a:rPr>
              <a:t>template &lt;class</a:t>
            </a:r>
            <a:r>
              <a:rPr lang="en-US" altLang="zh-CN" sz="2800">
                <a:latin typeface="Times New Roman" pitchFamily="18" charset="0"/>
                <a:ea typeface="隶书" pitchFamily="49" charset="-122"/>
              </a:rPr>
              <a:t> T</a:t>
            </a:r>
            <a:r>
              <a:rPr lang="en-US" altLang="zh-CN" sz="2800" b="1">
                <a:latin typeface="Times New Roman" pitchFamily="18" charset="0"/>
                <a:ea typeface="隶书" pitchFamily="49" charset="-122"/>
              </a:rPr>
              <a:t>&gt;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PreOrder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 )</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stack&lt;BinTreeNode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&gt;*&gt; </a:t>
            </a:r>
            <a:r>
              <a:rPr lang="en-US" altLang="zh-CN" sz="2800">
                <a:latin typeface="Times New Roman" pitchFamily="18" charset="0"/>
                <a:ea typeface="隶书" pitchFamily="49" charset="-122"/>
              </a:rPr>
              <a:t>S</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 = root</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S.Push (NULL)</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while </a:t>
            </a:r>
            <a:r>
              <a:rPr lang="en-US" altLang="zh-CN" sz="2800">
                <a:latin typeface="Times New Roman" pitchFamily="18" charset="0"/>
                <a:ea typeface="隶书" pitchFamily="49" charset="-122"/>
              </a:rPr>
              <a:t>(p != NULL)</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	visit(p)</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访问结点</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if </a:t>
            </a:r>
            <a:r>
              <a:rPr lang="en-US" altLang="zh-CN" sz="2800">
                <a:latin typeface="Times New Roman" pitchFamily="18" charset="0"/>
                <a:ea typeface="隶书" pitchFamily="49" charset="-122"/>
              </a:rPr>
              <a:t>(p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 != NULL)</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               S.Push (p</a:t>
            </a:r>
            <a:r>
              <a:rPr lang="en-US" altLang="zh-CN" sz="2800">
                <a:latin typeface="楷体_GB2312" pitchFamily="49" charset="-122"/>
                <a:ea typeface="楷体_GB2312" pitchFamily="49" charset="-122"/>
              </a:rPr>
              <a:t>-</a:t>
            </a:r>
            <a:r>
              <a:rPr lang="en-US" altLang="zh-CN" sz="2800" b="1">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预留右指针在栈中</a:t>
            </a:r>
            <a:endParaRPr lang="zh-CN" altLang="en-US" sz="2800" b="1">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fld id="{D23590B7-9BA9-4B62-92F0-EBBFB3BFE131}" type="slidenum">
              <a:rPr lang="en-US" altLang="zh-CN"/>
              <a:pPr/>
              <a:t>82</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4"/>
          <p:cNvSpPr>
            <a:spLocks noGrp="1" noChangeArrowheads="1"/>
          </p:cNvSpPr>
          <p:nvPr>
            <p:ph type="title"/>
          </p:nvPr>
        </p:nvSpPr>
        <p:spPr>
          <a:xfrm>
            <a:off x="457200" y="3086100"/>
            <a:ext cx="8229600" cy="955675"/>
          </a:xfrm>
        </p:spPr>
        <p:txBody>
          <a:bodyPr/>
          <a:lstStyle/>
          <a:p>
            <a:pPr algn="ctr"/>
            <a:r>
              <a:rPr kumimoji="1" lang="zh-CN" altLang="en-US" sz="4000" b="1">
                <a:solidFill>
                  <a:schemeClr val="tx2"/>
                </a:solidFill>
                <a:ea typeface="华文新魏" pitchFamily="2" charset="-122"/>
              </a:rPr>
              <a:t>利用栈的中序遍历非递归算法</a:t>
            </a:r>
          </a:p>
        </p:txBody>
      </p:sp>
      <p:sp>
        <p:nvSpPr>
          <p:cNvPr id="171013" name="Rectangle 5"/>
          <p:cNvSpPr>
            <a:spLocks noGrp="1" noChangeArrowheads="1"/>
          </p:cNvSpPr>
          <p:nvPr>
            <p:ph idx="1"/>
          </p:nvPr>
        </p:nvSpPr>
        <p:spPr>
          <a:xfrm>
            <a:off x="590550" y="657225"/>
            <a:ext cx="8229600" cy="5435600"/>
          </a:xfrm>
        </p:spPr>
        <p:txBody>
          <a:bodyPr/>
          <a:lstStyle/>
          <a:p>
            <a:pPr>
              <a:lnSpc>
                <a:spcPct val="105000"/>
              </a:lnSpc>
              <a:spcBef>
                <a:spcPct val="5000"/>
              </a:spcBef>
              <a:buFont typeface="Wingdings"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 != NULL) </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               p =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进左子树</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else </a:t>
            </a:r>
            <a:r>
              <a:rPr lang="en-US" altLang="zh-CN" sz="2800">
                <a:latin typeface="Times New Roman" pitchFamily="18" charset="0"/>
                <a:ea typeface="隶书" pitchFamily="49" charset="-122"/>
              </a:rPr>
              <a:t>S.Pop(p)</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左子树为空</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endParaRPr lang="en-US" altLang="zh-CN" b="1">
              <a:latin typeface="Times New Roman" pitchFamily="18" charset="0"/>
              <a:ea typeface="隶书" pitchFamily="49" charset="-122"/>
            </a:endParaRPr>
          </a:p>
          <a:p>
            <a:pPr>
              <a:lnSpc>
                <a:spcPct val="105000"/>
              </a:lnSpc>
              <a:spcBef>
                <a:spcPct val="5000"/>
              </a:spcBef>
              <a:buFont typeface="Wingdings" pitchFamily="2" charset="2"/>
              <a:buNone/>
            </a:pPr>
            <a:endParaRPr lang="en-US" altLang="zh-CN" b="1">
              <a:latin typeface="Times New Roman" pitchFamily="18" charset="0"/>
              <a:ea typeface="隶书" pitchFamily="49" charset="-122"/>
            </a:endParaRP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InOrder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stack&lt;BinTreeNode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&gt;*&gt; </a:t>
            </a:r>
            <a:r>
              <a:rPr lang="en-US" altLang="zh-CN" sz="2800">
                <a:latin typeface="Times New Roman" pitchFamily="18" charset="0"/>
                <a:ea typeface="隶书" pitchFamily="49" charset="-122"/>
              </a:rPr>
              <a:t>S</a:t>
            </a:r>
            <a:r>
              <a:rPr lang="en-US" altLang="zh-CN" sz="2800" b="1">
                <a:latin typeface="Times New Roman" pitchFamily="18" charset="0"/>
                <a:ea typeface="隶书" pitchFamily="49" charset="-122"/>
              </a:rPr>
              <a:t>;    </a:t>
            </a:r>
            <a:endParaRPr lang="en-US" altLang="zh-CN" sz="2800">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fld id="{F203CC8E-3AF6-4107-A817-F7F038BC04F5}" type="slidenum">
              <a:rPr lang="en-US" altLang="zh-CN"/>
              <a:pPr/>
              <a:t>83</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173" name="Rectangle 117"/>
          <p:cNvSpPr>
            <a:spLocks noGrp="1" noChangeArrowheads="1"/>
          </p:cNvSpPr>
          <p:nvPr>
            <p:ph type="title"/>
          </p:nvPr>
        </p:nvSpPr>
        <p:spPr>
          <a:xfrm>
            <a:off x="395288" y="477838"/>
            <a:ext cx="8229600" cy="827087"/>
          </a:xfrm>
        </p:spPr>
        <p:txBody>
          <a:bodyPr/>
          <a:lstStyle/>
          <a:p>
            <a:pPr algn="ctr"/>
            <a:r>
              <a:rPr kumimoji="1" lang="zh-CN" altLang="en-US" sz="4000" b="1">
                <a:solidFill>
                  <a:schemeClr val="tx2"/>
                </a:solidFill>
                <a:ea typeface="华文新魏" pitchFamily="2" charset="-122"/>
              </a:rPr>
              <a:t>利用栈的中序遍历非递归算法</a:t>
            </a:r>
          </a:p>
        </p:txBody>
      </p:sp>
      <p:sp>
        <p:nvSpPr>
          <p:cNvPr id="100" name="灯片编号占位符 4"/>
          <p:cNvSpPr>
            <a:spLocks noGrp="1"/>
          </p:cNvSpPr>
          <p:nvPr>
            <p:ph type="sldNum" sz="quarter" idx="12"/>
          </p:nvPr>
        </p:nvSpPr>
        <p:spPr/>
        <p:txBody>
          <a:bodyPr/>
          <a:lstStyle/>
          <a:p>
            <a:fld id="{3B119CEB-50B8-4323-BB58-ED4023B0022D}" type="slidenum">
              <a:rPr lang="en-US" altLang="zh-CN"/>
              <a:pPr/>
              <a:t>84</a:t>
            </a:fld>
            <a:endParaRPr lang="en-US" altLang="zh-CN"/>
          </a:p>
        </p:txBody>
      </p:sp>
      <p:sp>
        <p:nvSpPr>
          <p:cNvPr id="173058" name="Rectangle 2"/>
          <p:cNvSpPr>
            <a:spLocks noChangeArrowheads="1"/>
          </p:cNvSpPr>
          <p:nvPr/>
        </p:nvSpPr>
        <p:spPr bwMode="auto">
          <a:xfrm>
            <a:off x="43434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069" name="Text Box 13"/>
          <p:cNvSpPr txBox="1">
            <a:spLocks noChangeArrowheads="1"/>
          </p:cNvSpPr>
          <p:nvPr/>
        </p:nvSpPr>
        <p:spPr bwMode="auto">
          <a:xfrm>
            <a:off x="1504950" y="12795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a</a:t>
            </a:r>
            <a:endParaRPr kumimoji="1" lang="en-US" altLang="zh-CN" sz="2400">
              <a:latin typeface="Times New Roman" pitchFamily="18" charset="0"/>
            </a:endParaRPr>
          </a:p>
        </p:txBody>
      </p:sp>
      <p:sp>
        <p:nvSpPr>
          <p:cNvPr id="173071" name="Text Box 15"/>
          <p:cNvSpPr txBox="1">
            <a:spLocks noChangeArrowheads="1"/>
          </p:cNvSpPr>
          <p:nvPr/>
        </p:nvSpPr>
        <p:spPr bwMode="auto">
          <a:xfrm>
            <a:off x="2282825" y="204152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c</a:t>
            </a:r>
            <a:endParaRPr kumimoji="1" lang="en-US" altLang="zh-CN" sz="2400">
              <a:latin typeface="Times New Roman" pitchFamily="18" charset="0"/>
            </a:endParaRPr>
          </a:p>
        </p:txBody>
      </p:sp>
      <p:sp>
        <p:nvSpPr>
          <p:cNvPr id="173072" name="Text Box 16"/>
          <p:cNvSpPr txBox="1">
            <a:spLocks noChangeArrowheads="1"/>
          </p:cNvSpPr>
          <p:nvPr/>
        </p:nvSpPr>
        <p:spPr bwMode="auto">
          <a:xfrm>
            <a:off x="1200150" y="3078163"/>
            <a:ext cx="3810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d</a:t>
            </a:r>
            <a:endParaRPr kumimoji="1" lang="en-US" altLang="zh-CN" sz="2400">
              <a:latin typeface="Times New Roman" pitchFamily="18" charset="0"/>
            </a:endParaRPr>
          </a:p>
        </p:txBody>
      </p:sp>
      <p:sp>
        <p:nvSpPr>
          <p:cNvPr id="173073" name="Text Box 17"/>
          <p:cNvSpPr txBox="1">
            <a:spLocks noChangeArrowheads="1"/>
          </p:cNvSpPr>
          <p:nvPr/>
        </p:nvSpPr>
        <p:spPr bwMode="auto">
          <a:xfrm>
            <a:off x="1885950" y="3032125"/>
            <a:ext cx="2286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e</a:t>
            </a:r>
            <a:endParaRPr kumimoji="1" lang="en-US" altLang="zh-CN" sz="2400">
              <a:latin typeface="Times New Roman" pitchFamily="18" charset="0"/>
            </a:endParaRPr>
          </a:p>
        </p:txBody>
      </p:sp>
      <p:sp>
        <p:nvSpPr>
          <p:cNvPr id="173074" name="Rectangle 18"/>
          <p:cNvSpPr>
            <a:spLocks noChangeArrowheads="1"/>
          </p:cNvSpPr>
          <p:nvPr/>
        </p:nvSpPr>
        <p:spPr bwMode="auto">
          <a:xfrm>
            <a:off x="33528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075" name="Line 19"/>
          <p:cNvSpPr>
            <a:spLocks noChangeShapeType="1"/>
          </p:cNvSpPr>
          <p:nvPr/>
        </p:nvSpPr>
        <p:spPr bwMode="auto">
          <a:xfrm>
            <a:off x="33528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77" name="Text Box 21"/>
          <p:cNvSpPr txBox="1">
            <a:spLocks noChangeArrowheads="1"/>
          </p:cNvSpPr>
          <p:nvPr/>
        </p:nvSpPr>
        <p:spPr bwMode="auto">
          <a:xfrm>
            <a:off x="3482975" y="1949450"/>
            <a:ext cx="36195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chemeClr val="accent2"/>
                </a:solidFill>
                <a:latin typeface="Times New Roman" pitchFamily="18" charset="0"/>
              </a:rPr>
              <a:t>b</a:t>
            </a:r>
          </a:p>
          <a:p>
            <a:pPr algn="ctr"/>
            <a:r>
              <a:rPr kumimoji="1" lang="en-US" altLang="zh-CN" sz="2800" b="1" i="1">
                <a:solidFill>
                  <a:schemeClr val="accent2"/>
                </a:solidFill>
                <a:latin typeface="Times New Roman" pitchFamily="18" charset="0"/>
              </a:rPr>
              <a:t>a</a:t>
            </a:r>
            <a:endParaRPr kumimoji="1" lang="en-US" altLang="zh-CN" sz="2400">
              <a:latin typeface="Times New Roman" pitchFamily="18" charset="0"/>
            </a:endParaRPr>
          </a:p>
        </p:txBody>
      </p:sp>
      <p:sp>
        <p:nvSpPr>
          <p:cNvPr id="173085" name="Line 29"/>
          <p:cNvSpPr>
            <a:spLocks noChangeShapeType="1"/>
          </p:cNvSpPr>
          <p:nvPr/>
        </p:nvSpPr>
        <p:spPr bwMode="auto">
          <a:xfrm>
            <a:off x="33528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6" name="Line 30"/>
          <p:cNvSpPr>
            <a:spLocks noChangeShapeType="1"/>
          </p:cNvSpPr>
          <p:nvPr/>
        </p:nvSpPr>
        <p:spPr bwMode="auto">
          <a:xfrm>
            <a:off x="39624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7" name="Line 31"/>
          <p:cNvSpPr>
            <a:spLocks noChangeShapeType="1"/>
          </p:cNvSpPr>
          <p:nvPr/>
        </p:nvSpPr>
        <p:spPr bwMode="auto">
          <a:xfrm>
            <a:off x="33528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8" name="Line 32"/>
          <p:cNvSpPr>
            <a:spLocks noChangeShapeType="1"/>
          </p:cNvSpPr>
          <p:nvPr/>
        </p:nvSpPr>
        <p:spPr bwMode="auto">
          <a:xfrm>
            <a:off x="43434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9" name="Text Box 33"/>
          <p:cNvSpPr txBox="1">
            <a:spLocks noChangeArrowheads="1"/>
          </p:cNvSpPr>
          <p:nvPr/>
        </p:nvSpPr>
        <p:spPr bwMode="auto">
          <a:xfrm>
            <a:off x="4460875" y="23622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itchFamily="18" charset="0"/>
              </a:rPr>
              <a:t>a</a:t>
            </a:r>
            <a:endParaRPr kumimoji="1" lang="en-US" altLang="zh-CN" sz="2400">
              <a:latin typeface="Times New Roman" pitchFamily="18" charset="0"/>
            </a:endParaRPr>
          </a:p>
        </p:txBody>
      </p:sp>
      <p:sp>
        <p:nvSpPr>
          <p:cNvPr id="173090" name="Line 34"/>
          <p:cNvSpPr>
            <a:spLocks noChangeShapeType="1"/>
          </p:cNvSpPr>
          <p:nvPr/>
        </p:nvSpPr>
        <p:spPr bwMode="auto">
          <a:xfrm>
            <a:off x="43434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1" name="Line 35"/>
          <p:cNvSpPr>
            <a:spLocks noChangeShapeType="1"/>
          </p:cNvSpPr>
          <p:nvPr/>
        </p:nvSpPr>
        <p:spPr bwMode="auto">
          <a:xfrm>
            <a:off x="49530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2" name="Line 36"/>
          <p:cNvSpPr>
            <a:spLocks noChangeShapeType="1"/>
          </p:cNvSpPr>
          <p:nvPr/>
        </p:nvSpPr>
        <p:spPr bwMode="auto">
          <a:xfrm>
            <a:off x="43434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3" name="Line 37"/>
          <p:cNvSpPr>
            <a:spLocks noChangeShapeType="1"/>
          </p:cNvSpPr>
          <p:nvPr/>
        </p:nvSpPr>
        <p:spPr bwMode="auto">
          <a:xfrm>
            <a:off x="4343400" y="1981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4" name="Rectangle 38"/>
          <p:cNvSpPr>
            <a:spLocks noChangeArrowheads="1"/>
          </p:cNvSpPr>
          <p:nvPr/>
        </p:nvSpPr>
        <p:spPr bwMode="auto">
          <a:xfrm>
            <a:off x="53340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095" name="Line 39"/>
          <p:cNvSpPr>
            <a:spLocks noChangeShapeType="1"/>
          </p:cNvSpPr>
          <p:nvPr/>
        </p:nvSpPr>
        <p:spPr bwMode="auto">
          <a:xfrm>
            <a:off x="53340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6" name="Text Box 40"/>
          <p:cNvSpPr txBox="1">
            <a:spLocks noChangeArrowheads="1"/>
          </p:cNvSpPr>
          <p:nvPr/>
        </p:nvSpPr>
        <p:spPr bwMode="auto">
          <a:xfrm>
            <a:off x="5451475" y="1905000"/>
            <a:ext cx="38735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itchFamily="18" charset="0"/>
              </a:rPr>
              <a:t>d</a:t>
            </a:r>
          </a:p>
          <a:p>
            <a:pPr algn="ctr"/>
            <a:r>
              <a:rPr kumimoji="1" lang="en-US" altLang="zh-CN" sz="3200" b="1" i="1">
                <a:solidFill>
                  <a:schemeClr val="accent2"/>
                </a:solidFill>
                <a:latin typeface="Times New Roman" pitchFamily="18" charset="0"/>
              </a:rPr>
              <a:t>a</a:t>
            </a:r>
            <a:endParaRPr kumimoji="1" lang="en-US" altLang="zh-CN" sz="2400">
              <a:latin typeface="Times New Roman" pitchFamily="18" charset="0"/>
            </a:endParaRPr>
          </a:p>
        </p:txBody>
      </p:sp>
      <p:sp>
        <p:nvSpPr>
          <p:cNvPr id="173097" name="Line 41"/>
          <p:cNvSpPr>
            <a:spLocks noChangeShapeType="1"/>
          </p:cNvSpPr>
          <p:nvPr/>
        </p:nvSpPr>
        <p:spPr bwMode="auto">
          <a:xfrm>
            <a:off x="53340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8" name="Line 42"/>
          <p:cNvSpPr>
            <a:spLocks noChangeShapeType="1"/>
          </p:cNvSpPr>
          <p:nvPr/>
        </p:nvSpPr>
        <p:spPr bwMode="auto">
          <a:xfrm>
            <a:off x="59436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9" name="Line 43"/>
          <p:cNvSpPr>
            <a:spLocks noChangeShapeType="1"/>
          </p:cNvSpPr>
          <p:nvPr/>
        </p:nvSpPr>
        <p:spPr bwMode="auto">
          <a:xfrm>
            <a:off x="53340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0" name="Rectangle 44"/>
          <p:cNvSpPr>
            <a:spLocks noChangeArrowheads="1"/>
          </p:cNvSpPr>
          <p:nvPr/>
        </p:nvSpPr>
        <p:spPr bwMode="auto">
          <a:xfrm>
            <a:off x="63246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101" name="Line 45"/>
          <p:cNvSpPr>
            <a:spLocks noChangeShapeType="1"/>
          </p:cNvSpPr>
          <p:nvPr/>
        </p:nvSpPr>
        <p:spPr bwMode="auto">
          <a:xfrm>
            <a:off x="63246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2" name="Line 46"/>
          <p:cNvSpPr>
            <a:spLocks noChangeShapeType="1"/>
          </p:cNvSpPr>
          <p:nvPr/>
        </p:nvSpPr>
        <p:spPr bwMode="auto">
          <a:xfrm>
            <a:off x="63246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3" name="Line 47"/>
          <p:cNvSpPr>
            <a:spLocks noChangeShapeType="1"/>
          </p:cNvSpPr>
          <p:nvPr/>
        </p:nvSpPr>
        <p:spPr bwMode="auto">
          <a:xfrm>
            <a:off x="69342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4" name="Line 48"/>
          <p:cNvSpPr>
            <a:spLocks noChangeShapeType="1"/>
          </p:cNvSpPr>
          <p:nvPr/>
        </p:nvSpPr>
        <p:spPr bwMode="auto">
          <a:xfrm>
            <a:off x="63246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5" name="Rectangle 49"/>
          <p:cNvSpPr>
            <a:spLocks noChangeArrowheads="1"/>
          </p:cNvSpPr>
          <p:nvPr/>
        </p:nvSpPr>
        <p:spPr bwMode="auto">
          <a:xfrm>
            <a:off x="73152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106" name="Line 50"/>
          <p:cNvSpPr>
            <a:spLocks noChangeShapeType="1"/>
          </p:cNvSpPr>
          <p:nvPr/>
        </p:nvSpPr>
        <p:spPr bwMode="auto">
          <a:xfrm>
            <a:off x="73152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7" name="Line 51"/>
          <p:cNvSpPr>
            <a:spLocks noChangeShapeType="1"/>
          </p:cNvSpPr>
          <p:nvPr/>
        </p:nvSpPr>
        <p:spPr bwMode="auto">
          <a:xfrm>
            <a:off x="73152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8" name="Line 52"/>
          <p:cNvSpPr>
            <a:spLocks noChangeShapeType="1"/>
          </p:cNvSpPr>
          <p:nvPr/>
        </p:nvSpPr>
        <p:spPr bwMode="auto">
          <a:xfrm>
            <a:off x="79248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9" name="Line 53"/>
          <p:cNvSpPr>
            <a:spLocks noChangeShapeType="1"/>
          </p:cNvSpPr>
          <p:nvPr/>
        </p:nvSpPr>
        <p:spPr bwMode="auto">
          <a:xfrm>
            <a:off x="73152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10" name="Line 54"/>
          <p:cNvSpPr>
            <a:spLocks noChangeShapeType="1"/>
          </p:cNvSpPr>
          <p:nvPr/>
        </p:nvSpPr>
        <p:spPr bwMode="auto">
          <a:xfrm>
            <a:off x="3352800" y="1981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11" name="Line 55"/>
          <p:cNvSpPr>
            <a:spLocks noChangeShapeType="1"/>
          </p:cNvSpPr>
          <p:nvPr/>
        </p:nvSpPr>
        <p:spPr bwMode="auto">
          <a:xfrm>
            <a:off x="5334000" y="1981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12" name="Text Box 56"/>
          <p:cNvSpPr txBox="1">
            <a:spLocks noChangeArrowheads="1"/>
          </p:cNvSpPr>
          <p:nvPr/>
        </p:nvSpPr>
        <p:spPr bwMode="auto">
          <a:xfrm>
            <a:off x="6470650" y="23622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itchFamily="18" charset="0"/>
              </a:rPr>
              <a:t>a</a:t>
            </a:r>
            <a:endParaRPr kumimoji="1" lang="en-US" altLang="zh-CN" sz="2400">
              <a:latin typeface="Times New Roman" pitchFamily="18" charset="0"/>
            </a:endParaRPr>
          </a:p>
        </p:txBody>
      </p:sp>
      <p:sp>
        <p:nvSpPr>
          <p:cNvPr id="173113" name="Text Box 57"/>
          <p:cNvSpPr txBox="1">
            <a:spLocks noChangeArrowheads="1"/>
          </p:cNvSpPr>
          <p:nvPr/>
        </p:nvSpPr>
        <p:spPr bwMode="auto">
          <a:xfrm>
            <a:off x="3213100" y="2986088"/>
            <a:ext cx="901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左空</a:t>
            </a:r>
            <a:endParaRPr kumimoji="1" lang="zh-CN" altLang="en-US" sz="2400">
              <a:latin typeface="Times New Roman" pitchFamily="18" charset="0"/>
            </a:endParaRPr>
          </a:p>
        </p:txBody>
      </p:sp>
      <p:sp>
        <p:nvSpPr>
          <p:cNvPr id="173114" name="Text Box 58"/>
          <p:cNvSpPr txBox="1">
            <a:spLocks noChangeArrowheads="1"/>
          </p:cNvSpPr>
          <p:nvPr/>
        </p:nvSpPr>
        <p:spPr bwMode="auto">
          <a:xfrm>
            <a:off x="4203700" y="2971800"/>
            <a:ext cx="9017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退栈</a:t>
            </a:r>
          </a:p>
          <a:p>
            <a:pPr algn="ctr"/>
            <a:r>
              <a:rPr kumimoji="1" lang="zh-CN" altLang="en-US" sz="2800" b="1">
                <a:solidFill>
                  <a:schemeClr val="tx2"/>
                </a:solidFill>
                <a:latin typeface="Times New Roman" pitchFamily="18" charset="0"/>
                <a:ea typeface="仿宋_GB2312" pitchFamily="49" charset="-122"/>
              </a:rPr>
              <a:t>访问</a:t>
            </a:r>
            <a:endParaRPr kumimoji="1" lang="zh-CN" altLang="en-US" sz="2400">
              <a:latin typeface="Times New Roman" pitchFamily="18" charset="0"/>
            </a:endParaRPr>
          </a:p>
        </p:txBody>
      </p:sp>
      <p:sp>
        <p:nvSpPr>
          <p:cNvPr id="173115" name="Text Box 59"/>
          <p:cNvSpPr txBox="1">
            <a:spLocks noChangeArrowheads="1"/>
          </p:cNvSpPr>
          <p:nvPr/>
        </p:nvSpPr>
        <p:spPr bwMode="auto">
          <a:xfrm>
            <a:off x="5194300" y="2986088"/>
            <a:ext cx="901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左空</a:t>
            </a:r>
            <a:endParaRPr kumimoji="1" lang="zh-CN" altLang="en-US" sz="2400">
              <a:latin typeface="Times New Roman" pitchFamily="18" charset="0"/>
            </a:endParaRPr>
          </a:p>
        </p:txBody>
      </p:sp>
      <p:sp>
        <p:nvSpPr>
          <p:cNvPr id="173116" name="Text Box 60"/>
          <p:cNvSpPr txBox="1">
            <a:spLocks noChangeArrowheads="1"/>
          </p:cNvSpPr>
          <p:nvPr/>
        </p:nvSpPr>
        <p:spPr bwMode="auto">
          <a:xfrm>
            <a:off x="6184900" y="2971800"/>
            <a:ext cx="9017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退栈</a:t>
            </a:r>
          </a:p>
          <a:p>
            <a:pPr algn="ctr"/>
            <a:r>
              <a:rPr kumimoji="1" lang="zh-CN" altLang="en-US" sz="2800" b="1">
                <a:solidFill>
                  <a:schemeClr val="tx2"/>
                </a:solidFill>
                <a:latin typeface="Times New Roman" pitchFamily="18" charset="0"/>
                <a:ea typeface="仿宋_GB2312" pitchFamily="49" charset="-122"/>
              </a:rPr>
              <a:t>访问</a:t>
            </a:r>
            <a:endParaRPr kumimoji="1" lang="zh-CN" altLang="en-US" sz="2400">
              <a:latin typeface="Times New Roman" pitchFamily="18" charset="0"/>
            </a:endParaRPr>
          </a:p>
        </p:txBody>
      </p:sp>
      <p:sp>
        <p:nvSpPr>
          <p:cNvPr id="173117" name="Text Box 61"/>
          <p:cNvSpPr txBox="1">
            <a:spLocks noChangeArrowheads="1"/>
          </p:cNvSpPr>
          <p:nvPr/>
        </p:nvSpPr>
        <p:spPr bwMode="auto">
          <a:xfrm>
            <a:off x="7175500" y="2971800"/>
            <a:ext cx="9017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退栈</a:t>
            </a:r>
          </a:p>
          <a:p>
            <a:pPr algn="ctr"/>
            <a:r>
              <a:rPr kumimoji="1" lang="zh-CN" altLang="en-US" sz="2800" b="1">
                <a:solidFill>
                  <a:schemeClr val="tx2"/>
                </a:solidFill>
                <a:latin typeface="Times New Roman" pitchFamily="18" charset="0"/>
                <a:ea typeface="仿宋_GB2312" pitchFamily="49" charset="-122"/>
              </a:rPr>
              <a:t>访问</a:t>
            </a:r>
            <a:endParaRPr kumimoji="1" lang="zh-CN" altLang="en-US" sz="2400">
              <a:latin typeface="Times New Roman" pitchFamily="18" charset="0"/>
            </a:endParaRPr>
          </a:p>
        </p:txBody>
      </p:sp>
      <p:sp>
        <p:nvSpPr>
          <p:cNvPr id="173118" name="Rectangle 62"/>
          <p:cNvSpPr>
            <a:spLocks noChangeArrowheads="1"/>
          </p:cNvSpPr>
          <p:nvPr/>
        </p:nvSpPr>
        <p:spPr bwMode="auto">
          <a:xfrm>
            <a:off x="9144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119" name="Line 63"/>
          <p:cNvSpPr>
            <a:spLocks noChangeShapeType="1"/>
          </p:cNvSpPr>
          <p:nvPr/>
        </p:nvSpPr>
        <p:spPr bwMode="auto">
          <a:xfrm>
            <a:off x="9144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20" name="Line 64"/>
          <p:cNvSpPr>
            <a:spLocks noChangeShapeType="1"/>
          </p:cNvSpPr>
          <p:nvPr/>
        </p:nvSpPr>
        <p:spPr bwMode="auto">
          <a:xfrm>
            <a:off x="9144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21" name="Line 65"/>
          <p:cNvSpPr>
            <a:spLocks noChangeShapeType="1"/>
          </p:cNvSpPr>
          <p:nvPr/>
        </p:nvSpPr>
        <p:spPr bwMode="auto">
          <a:xfrm>
            <a:off x="15240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22" name="Line 66"/>
          <p:cNvSpPr>
            <a:spLocks noChangeShapeType="1"/>
          </p:cNvSpPr>
          <p:nvPr/>
        </p:nvSpPr>
        <p:spPr bwMode="auto">
          <a:xfrm>
            <a:off x="914400" y="5486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23" name="Text Box 67"/>
          <p:cNvSpPr txBox="1">
            <a:spLocks noChangeArrowheads="1"/>
          </p:cNvSpPr>
          <p:nvPr/>
        </p:nvSpPr>
        <p:spPr bwMode="auto">
          <a:xfrm>
            <a:off x="762000" y="5576888"/>
            <a:ext cx="901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左空</a:t>
            </a:r>
            <a:endParaRPr kumimoji="1" lang="zh-CN" altLang="en-US" sz="2400">
              <a:latin typeface="Times New Roman" pitchFamily="18" charset="0"/>
            </a:endParaRPr>
          </a:p>
        </p:txBody>
      </p:sp>
      <p:sp>
        <p:nvSpPr>
          <p:cNvPr id="173124" name="Text Box 68"/>
          <p:cNvSpPr txBox="1">
            <a:spLocks noChangeArrowheads="1"/>
          </p:cNvSpPr>
          <p:nvPr/>
        </p:nvSpPr>
        <p:spPr bwMode="auto">
          <a:xfrm>
            <a:off x="1066800" y="4495800"/>
            <a:ext cx="365125"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itchFamily="18" charset="0"/>
              </a:rPr>
              <a:t>e</a:t>
            </a:r>
          </a:p>
          <a:p>
            <a:pPr algn="ctr"/>
            <a:r>
              <a:rPr kumimoji="1" lang="en-US" altLang="zh-CN" sz="3200" b="1" i="1">
                <a:solidFill>
                  <a:schemeClr val="accent2"/>
                </a:solidFill>
                <a:latin typeface="Times New Roman" pitchFamily="18" charset="0"/>
              </a:rPr>
              <a:t>c</a:t>
            </a:r>
            <a:endParaRPr kumimoji="1" lang="en-US" altLang="zh-CN" sz="2400">
              <a:latin typeface="Times New Roman" pitchFamily="18" charset="0"/>
            </a:endParaRPr>
          </a:p>
        </p:txBody>
      </p:sp>
      <p:sp>
        <p:nvSpPr>
          <p:cNvPr id="173125" name="Line 69"/>
          <p:cNvSpPr>
            <a:spLocks noChangeShapeType="1"/>
          </p:cNvSpPr>
          <p:nvPr/>
        </p:nvSpPr>
        <p:spPr bwMode="auto">
          <a:xfrm>
            <a:off x="914400" y="4572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26" name="Rectangle 70"/>
          <p:cNvSpPr>
            <a:spLocks noChangeArrowheads="1"/>
          </p:cNvSpPr>
          <p:nvPr/>
        </p:nvSpPr>
        <p:spPr bwMode="auto">
          <a:xfrm>
            <a:off x="22098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127" name="Line 71"/>
          <p:cNvSpPr>
            <a:spLocks noChangeShapeType="1"/>
          </p:cNvSpPr>
          <p:nvPr/>
        </p:nvSpPr>
        <p:spPr bwMode="auto">
          <a:xfrm>
            <a:off x="22098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28" name="Line 72"/>
          <p:cNvSpPr>
            <a:spLocks noChangeShapeType="1"/>
          </p:cNvSpPr>
          <p:nvPr/>
        </p:nvSpPr>
        <p:spPr bwMode="auto">
          <a:xfrm>
            <a:off x="22098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29" name="Line 73"/>
          <p:cNvSpPr>
            <a:spLocks noChangeShapeType="1"/>
          </p:cNvSpPr>
          <p:nvPr/>
        </p:nvSpPr>
        <p:spPr bwMode="auto">
          <a:xfrm>
            <a:off x="28194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30" name="Line 74"/>
          <p:cNvSpPr>
            <a:spLocks noChangeShapeType="1"/>
          </p:cNvSpPr>
          <p:nvPr/>
        </p:nvSpPr>
        <p:spPr bwMode="auto">
          <a:xfrm>
            <a:off x="2209800" y="5486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31" name="Rectangle 75"/>
          <p:cNvSpPr>
            <a:spLocks noChangeArrowheads="1"/>
          </p:cNvSpPr>
          <p:nvPr/>
        </p:nvSpPr>
        <p:spPr bwMode="auto">
          <a:xfrm>
            <a:off x="35052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132" name="Line 76"/>
          <p:cNvSpPr>
            <a:spLocks noChangeShapeType="1"/>
          </p:cNvSpPr>
          <p:nvPr/>
        </p:nvSpPr>
        <p:spPr bwMode="auto">
          <a:xfrm>
            <a:off x="35052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33" name="Line 77"/>
          <p:cNvSpPr>
            <a:spLocks noChangeShapeType="1"/>
          </p:cNvSpPr>
          <p:nvPr/>
        </p:nvSpPr>
        <p:spPr bwMode="auto">
          <a:xfrm>
            <a:off x="35052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34" name="Line 78"/>
          <p:cNvSpPr>
            <a:spLocks noChangeShapeType="1"/>
          </p:cNvSpPr>
          <p:nvPr/>
        </p:nvSpPr>
        <p:spPr bwMode="auto">
          <a:xfrm>
            <a:off x="41148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35" name="Line 79"/>
          <p:cNvSpPr>
            <a:spLocks noChangeShapeType="1"/>
          </p:cNvSpPr>
          <p:nvPr/>
        </p:nvSpPr>
        <p:spPr bwMode="auto">
          <a:xfrm>
            <a:off x="3505200" y="5486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36" name="Rectangle 80"/>
          <p:cNvSpPr>
            <a:spLocks noChangeArrowheads="1"/>
          </p:cNvSpPr>
          <p:nvPr/>
        </p:nvSpPr>
        <p:spPr bwMode="auto">
          <a:xfrm>
            <a:off x="48006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137" name="Line 81"/>
          <p:cNvSpPr>
            <a:spLocks noChangeShapeType="1"/>
          </p:cNvSpPr>
          <p:nvPr/>
        </p:nvSpPr>
        <p:spPr bwMode="auto">
          <a:xfrm>
            <a:off x="48006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38" name="Line 82"/>
          <p:cNvSpPr>
            <a:spLocks noChangeShapeType="1"/>
          </p:cNvSpPr>
          <p:nvPr/>
        </p:nvSpPr>
        <p:spPr bwMode="auto">
          <a:xfrm>
            <a:off x="48006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39" name="Line 83"/>
          <p:cNvSpPr>
            <a:spLocks noChangeShapeType="1"/>
          </p:cNvSpPr>
          <p:nvPr/>
        </p:nvSpPr>
        <p:spPr bwMode="auto">
          <a:xfrm>
            <a:off x="54102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40" name="Line 84"/>
          <p:cNvSpPr>
            <a:spLocks noChangeShapeType="1"/>
          </p:cNvSpPr>
          <p:nvPr/>
        </p:nvSpPr>
        <p:spPr bwMode="auto">
          <a:xfrm>
            <a:off x="4800600" y="5486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41" name="Text Box 85"/>
          <p:cNvSpPr txBox="1">
            <a:spLocks noChangeArrowheads="1"/>
          </p:cNvSpPr>
          <p:nvPr/>
        </p:nvSpPr>
        <p:spPr bwMode="auto">
          <a:xfrm>
            <a:off x="1600200" y="5576888"/>
            <a:ext cx="18161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zh-CN" altLang="en-US" sz="2800" b="1">
                <a:solidFill>
                  <a:schemeClr val="tx2"/>
                </a:solidFill>
                <a:latin typeface="Times New Roman" pitchFamily="18" charset="0"/>
                <a:ea typeface="仿宋_GB2312" pitchFamily="49" charset="-122"/>
              </a:rPr>
              <a:t>退栈访问</a:t>
            </a:r>
            <a:endParaRPr kumimoji="1" lang="zh-CN" altLang="en-US" sz="2400">
              <a:latin typeface="Times New Roman" pitchFamily="18" charset="0"/>
            </a:endParaRPr>
          </a:p>
        </p:txBody>
      </p:sp>
      <p:sp>
        <p:nvSpPr>
          <p:cNvPr id="173142" name="Text Box 86"/>
          <p:cNvSpPr txBox="1">
            <a:spLocks noChangeArrowheads="1"/>
          </p:cNvSpPr>
          <p:nvPr/>
        </p:nvSpPr>
        <p:spPr bwMode="auto">
          <a:xfrm>
            <a:off x="2362200" y="4953000"/>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itchFamily="18" charset="0"/>
              </a:rPr>
              <a:t>c</a:t>
            </a:r>
            <a:endParaRPr kumimoji="1" lang="en-US" altLang="zh-CN" sz="2400">
              <a:latin typeface="Times New Roman" pitchFamily="18" charset="0"/>
            </a:endParaRPr>
          </a:p>
        </p:txBody>
      </p:sp>
      <p:sp>
        <p:nvSpPr>
          <p:cNvPr id="173143" name="Text Box 87"/>
          <p:cNvSpPr txBox="1">
            <a:spLocks noChangeArrowheads="1"/>
          </p:cNvSpPr>
          <p:nvPr/>
        </p:nvSpPr>
        <p:spPr bwMode="auto">
          <a:xfrm>
            <a:off x="3657600" y="4953000"/>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itchFamily="18" charset="0"/>
              </a:rPr>
              <a:t>c</a:t>
            </a:r>
            <a:endParaRPr kumimoji="1" lang="en-US" altLang="zh-CN" sz="2400">
              <a:latin typeface="Times New Roman" pitchFamily="18" charset="0"/>
            </a:endParaRPr>
          </a:p>
        </p:txBody>
      </p:sp>
      <p:sp>
        <p:nvSpPr>
          <p:cNvPr id="173144" name="Text Box 88"/>
          <p:cNvSpPr txBox="1">
            <a:spLocks noChangeArrowheads="1"/>
          </p:cNvSpPr>
          <p:nvPr/>
        </p:nvSpPr>
        <p:spPr bwMode="auto">
          <a:xfrm>
            <a:off x="3365500" y="5576888"/>
            <a:ext cx="901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右空</a:t>
            </a:r>
            <a:endParaRPr kumimoji="1" lang="zh-CN" altLang="en-US" sz="2400">
              <a:latin typeface="Times New Roman" pitchFamily="18" charset="0"/>
            </a:endParaRPr>
          </a:p>
        </p:txBody>
      </p:sp>
      <p:sp>
        <p:nvSpPr>
          <p:cNvPr id="173145" name="Text Box 89"/>
          <p:cNvSpPr txBox="1">
            <a:spLocks noChangeArrowheads="1"/>
          </p:cNvSpPr>
          <p:nvPr/>
        </p:nvSpPr>
        <p:spPr bwMode="auto">
          <a:xfrm>
            <a:off x="4114800" y="5576888"/>
            <a:ext cx="37973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zh-CN" altLang="en-US" sz="2800" b="1">
                <a:solidFill>
                  <a:schemeClr val="tx2"/>
                </a:solidFill>
                <a:latin typeface="Times New Roman" pitchFamily="18" charset="0"/>
                <a:ea typeface="仿宋_GB2312" pitchFamily="49" charset="-122"/>
              </a:rPr>
              <a:t>退栈访问    栈空结束</a:t>
            </a:r>
            <a:endParaRPr kumimoji="1" lang="zh-CN" altLang="en-US" sz="2400">
              <a:latin typeface="Times New Roman" pitchFamily="18" charset="0"/>
            </a:endParaRPr>
          </a:p>
        </p:txBody>
      </p:sp>
      <p:sp>
        <p:nvSpPr>
          <p:cNvPr id="173146" name="Rectangle 90"/>
          <p:cNvSpPr>
            <a:spLocks noChangeArrowheads="1"/>
          </p:cNvSpPr>
          <p:nvPr/>
        </p:nvSpPr>
        <p:spPr bwMode="auto">
          <a:xfrm>
            <a:off x="65532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147" name="Line 91"/>
          <p:cNvSpPr>
            <a:spLocks noChangeShapeType="1"/>
          </p:cNvSpPr>
          <p:nvPr/>
        </p:nvSpPr>
        <p:spPr bwMode="auto">
          <a:xfrm>
            <a:off x="65532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48" name="Line 92"/>
          <p:cNvSpPr>
            <a:spLocks noChangeShapeType="1"/>
          </p:cNvSpPr>
          <p:nvPr/>
        </p:nvSpPr>
        <p:spPr bwMode="auto">
          <a:xfrm>
            <a:off x="65532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49" name="Line 93"/>
          <p:cNvSpPr>
            <a:spLocks noChangeShapeType="1"/>
          </p:cNvSpPr>
          <p:nvPr/>
        </p:nvSpPr>
        <p:spPr bwMode="auto">
          <a:xfrm>
            <a:off x="71628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3150" name="Group 94"/>
          <p:cNvGrpSpPr>
            <a:grpSpLocks/>
          </p:cNvGrpSpPr>
          <p:nvPr/>
        </p:nvGrpSpPr>
        <p:grpSpPr bwMode="auto">
          <a:xfrm>
            <a:off x="792163" y="1266825"/>
            <a:ext cx="2160587" cy="2378075"/>
            <a:chOff x="430" y="1002"/>
            <a:chExt cx="1361" cy="1498"/>
          </a:xfrm>
        </p:grpSpPr>
        <p:sp>
          <p:nvSpPr>
            <p:cNvPr id="173151" name="Line 95"/>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52" name="Line 96"/>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53" name="Line 97"/>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54" name="Line 98"/>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55" name="Oval 99"/>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ndParaRPr>
            </a:p>
          </p:txBody>
        </p:sp>
        <p:sp>
          <p:nvSpPr>
            <p:cNvPr id="173156" name="Oval 100"/>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57" name="Oval 101"/>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58" name="Oval 102"/>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59" name="Oval 103"/>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60" name="Text Box 104"/>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a</a:t>
              </a:r>
              <a:endParaRPr kumimoji="1" lang="en-US" altLang="zh-CN" sz="2400">
                <a:latin typeface="Times New Roman" pitchFamily="18" charset="0"/>
              </a:endParaRPr>
            </a:p>
          </p:txBody>
        </p:sp>
        <p:sp>
          <p:nvSpPr>
            <p:cNvPr id="173161" name="Text Box 105"/>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b</a:t>
              </a:r>
              <a:endParaRPr kumimoji="1" lang="en-US" altLang="zh-CN" sz="2400">
                <a:latin typeface="Times New Roman" pitchFamily="18" charset="0"/>
              </a:endParaRPr>
            </a:p>
          </p:txBody>
        </p:sp>
        <p:sp>
          <p:nvSpPr>
            <p:cNvPr id="173162" name="Text Box 106"/>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c</a:t>
              </a:r>
              <a:endParaRPr kumimoji="1" lang="en-US" altLang="zh-CN" sz="2400">
                <a:latin typeface="Times New Roman" pitchFamily="18" charset="0"/>
              </a:endParaRPr>
            </a:p>
          </p:txBody>
        </p:sp>
        <p:sp>
          <p:nvSpPr>
            <p:cNvPr id="173163" name="Text Box 107"/>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d</a:t>
              </a:r>
              <a:endParaRPr kumimoji="1" lang="en-US" altLang="zh-CN" sz="2400">
                <a:latin typeface="Times New Roman" pitchFamily="18" charset="0"/>
              </a:endParaRPr>
            </a:p>
          </p:txBody>
        </p:sp>
        <p:sp>
          <p:nvSpPr>
            <p:cNvPr id="173164" name="Text Box 108"/>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e</a:t>
              </a:r>
              <a:endParaRPr kumimoji="1" lang="en-US" altLang="zh-CN" sz="2400">
                <a:latin typeface="Times New Roman" pitchFamily="18" charset="0"/>
              </a:endParaRPr>
            </a:p>
          </p:txBody>
        </p:sp>
        <p:sp>
          <p:nvSpPr>
            <p:cNvPr id="173165" name="Line 109"/>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66" name="Line 110"/>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67" name="Line 111"/>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68" name="Line 112"/>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69" name="Line 113"/>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70" name="Line 114"/>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71" name="Line 115"/>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72" name="Line 116"/>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zh-CN">
                <a:ea typeface="仿宋_GB2312" pitchFamily="49" charset="-122"/>
              </a:rPr>
              <a:t>       </a:t>
            </a:r>
          </a:p>
        </p:txBody>
      </p:sp>
      <p:sp>
        <p:nvSpPr>
          <p:cNvPr id="174084" name="Rectangle 4"/>
          <p:cNvSpPr>
            <a:spLocks noGrp="1" noChangeArrowheads="1"/>
          </p:cNvSpPr>
          <p:nvPr>
            <p:ph idx="1"/>
          </p:nvPr>
        </p:nvSpPr>
        <p:spPr>
          <a:xfrm>
            <a:off x="539750" y="657225"/>
            <a:ext cx="8229600" cy="5580063"/>
          </a:xfrm>
        </p:spPr>
        <p:txBody>
          <a:bodyPr/>
          <a:lstStyle/>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3000">
                <a:latin typeface="Times New Roman" pitchFamily="18" charset="0"/>
              </a:rPr>
              <a:t>BinTreeNode</a:t>
            </a:r>
            <a:r>
              <a:rPr lang="en-US" altLang="zh-CN" sz="3000" b="1">
                <a:latin typeface="Times New Roman" pitchFamily="18" charset="0"/>
              </a:rPr>
              <a:t>&lt;</a:t>
            </a:r>
            <a:r>
              <a:rPr lang="en-US" altLang="zh-CN" sz="3000">
                <a:latin typeface="Times New Roman" pitchFamily="18" charset="0"/>
              </a:rPr>
              <a:t>T</a:t>
            </a:r>
            <a:r>
              <a:rPr lang="en-US" altLang="zh-CN" sz="3000" b="1">
                <a:latin typeface="Times New Roman" pitchFamily="18" charset="0"/>
              </a:rPr>
              <a:t>&gt; *</a:t>
            </a:r>
            <a:r>
              <a:rPr lang="en-US" altLang="zh-CN" sz="3000">
                <a:latin typeface="Times New Roman" pitchFamily="18" charset="0"/>
              </a:rPr>
              <a:t>p = root</a:t>
            </a:r>
            <a:r>
              <a:rPr lang="en-US" altLang="zh-CN" sz="3000" b="1">
                <a:latin typeface="Times New Roman" pitchFamily="18" charset="0"/>
              </a:rPr>
              <a:t>;</a:t>
            </a:r>
            <a:r>
              <a:rPr lang="en-US" altLang="zh-CN"/>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do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while </a:t>
            </a:r>
            <a:r>
              <a:rPr lang="en-US" altLang="zh-CN" sz="2800">
                <a:latin typeface="Times New Roman" pitchFamily="18" charset="0"/>
                <a:ea typeface="隶书" pitchFamily="49" charset="-122"/>
              </a:rPr>
              <a:t>(p != NULL)</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遍历指针向左下移动</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S.Push (p)</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该子树沿途结点进栈</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p =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(!S.IsEmpty())</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栈不空时退栈</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S.Pop (p)</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visit (p)</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退栈</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访问</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p =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遍历指针进到右子女</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 while </a:t>
            </a:r>
            <a:r>
              <a:rPr lang="en-US" altLang="zh-CN" sz="2800">
                <a:latin typeface="Times New Roman" pitchFamily="18" charset="0"/>
                <a:ea typeface="隶书" pitchFamily="49" charset="-122"/>
              </a:rPr>
              <a:t>(p != NULL </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!S.IsEmpty ())</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fld id="{98C905DA-1D6E-48CD-AC8F-F2F3A3DEA5D1}" type="slidenum">
              <a:rPr lang="en-US" altLang="zh-CN"/>
              <a:pPr/>
              <a:t>85</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11" name="Rectangle 7"/>
          <p:cNvSpPr>
            <a:spLocks noGrp="1" noChangeArrowheads="1"/>
          </p:cNvSpPr>
          <p:nvPr>
            <p:ph type="title"/>
          </p:nvPr>
        </p:nvSpPr>
        <p:spPr>
          <a:xfrm>
            <a:off x="457200" y="368300"/>
            <a:ext cx="8229600" cy="919163"/>
          </a:xfrm>
        </p:spPr>
        <p:txBody>
          <a:bodyPr/>
          <a:lstStyle/>
          <a:p>
            <a:pPr algn="ctr"/>
            <a:r>
              <a:rPr kumimoji="1" lang="zh-CN" altLang="en-US" sz="4000" b="1">
                <a:solidFill>
                  <a:schemeClr val="tx2"/>
                </a:solidFill>
                <a:ea typeface="华文新魏" pitchFamily="2" charset="-122"/>
              </a:rPr>
              <a:t>利用栈的后序遍历非递归算法</a:t>
            </a:r>
          </a:p>
        </p:txBody>
      </p:sp>
      <p:sp>
        <p:nvSpPr>
          <p:cNvPr id="175112" name="Rectangle 8"/>
          <p:cNvSpPr>
            <a:spLocks noGrp="1" noChangeArrowheads="1"/>
          </p:cNvSpPr>
          <p:nvPr>
            <p:ph idx="1"/>
          </p:nvPr>
        </p:nvSpPr>
        <p:spPr>
          <a:xfrm>
            <a:off x="684213" y="1268413"/>
            <a:ext cx="7993062" cy="5148262"/>
          </a:xfrm>
        </p:spPr>
        <p:txBody>
          <a:bodyPr/>
          <a:lstStyle/>
          <a:p>
            <a:pPr>
              <a:spcBef>
                <a:spcPct val="10000"/>
              </a:spcBef>
              <a:buClr>
                <a:srgbClr val="800080"/>
              </a:buClr>
              <a:buSzPct val="50000"/>
            </a:pPr>
            <a:r>
              <a:rPr lang="zh-CN" altLang="en-US" sz="3000" b="1">
                <a:latin typeface="Times New Roman" pitchFamily="18" charset="0"/>
                <a:ea typeface="仿宋_GB2312" pitchFamily="49" charset="-122"/>
              </a:rPr>
              <a:t>在后序遍历过程中所用栈的结点定义</a:t>
            </a:r>
          </a:p>
          <a:p>
            <a:pPr>
              <a:spcBef>
                <a:spcPct val="10000"/>
              </a:spcBef>
              <a:buClr>
                <a:srgbClr val="800080"/>
              </a:buClr>
              <a:buSzPct val="50000"/>
            </a:pPr>
            <a:endParaRPr lang="zh-CN" altLang="en-US" sz="800" b="1">
              <a:latin typeface="Times New Roman" pitchFamily="18" charset="0"/>
              <a:ea typeface="仿宋_GB2312" pitchFamily="49" charset="-122"/>
            </a:endParaRPr>
          </a:p>
          <a:p>
            <a:pPr>
              <a:spcBef>
                <a:spcPct val="5000"/>
              </a:spcBef>
              <a:buFont typeface="Wingdings" pitchFamily="2" charset="2"/>
              <a:buNone/>
            </a:pPr>
            <a:r>
              <a:rPr lang="zh-CN" altLang="en-US" sz="2800" b="1">
                <a:latin typeface="Times New Roman" pitchFamily="18" charset="0"/>
                <a:ea typeface="仿宋_GB2312" pitchFamily="49" charset="-122"/>
              </a:rPr>
              <a:t>	</a:t>
            </a:r>
            <a:r>
              <a:rPr lang="en-US" altLang="zh-CN" sz="2800" b="1">
                <a:latin typeface="Times New Roman" pitchFamily="18" charset="0"/>
                <a:ea typeface="仿宋_GB2312" pitchFamily="49" charset="-122"/>
              </a:rPr>
              <a:t>template &lt;class </a:t>
            </a:r>
            <a:r>
              <a:rPr lang="en-US" altLang="zh-CN" sz="2800">
                <a:latin typeface="Times New Roman" pitchFamily="18" charset="0"/>
                <a:ea typeface="仿宋_GB2312" pitchFamily="49" charset="-122"/>
              </a:rPr>
              <a:t>T</a:t>
            </a:r>
            <a:r>
              <a:rPr lang="en-US" altLang="zh-CN" sz="2800" b="1">
                <a:latin typeface="Times New Roman" pitchFamily="18" charset="0"/>
                <a:ea typeface="仿宋_GB2312" pitchFamily="49" charset="-122"/>
              </a:rPr>
              <a:t>&gt;</a:t>
            </a:r>
          </a:p>
          <a:p>
            <a:pPr>
              <a:spcBef>
                <a:spcPct val="5000"/>
              </a:spcBef>
              <a:buFont typeface="Wingdings" pitchFamily="2" charset="2"/>
              <a:buNone/>
            </a:pPr>
            <a:r>
              <a:rPr lang="en-US" altLang="zh-CN" sz="2800" b="1">
                <a:latin typeface="Times New Roman" pitchFamily="18" charset="0"/>
                <a:ea typeface="仿宋_GB2312" pitchFamily="49" charset="-122"/>
              </a:rPr>
              <a:t>    struct </a:t>
            </a:r>
            <a:r>
              <a:rPr lang="en-US" altLang="zh-CN" sz="2800">
                <a:latin typeface="Times New Roman" pitchFamily="18" charset="0"/>
                <a:ea typeface="仿宋_GB2312" pitchFamily="49" charset="-122"/>
              </a:rPr>
              <a:t>stkNode</a:t>
            </a:r>
            <a:r>
              <a:rPr lang="en-US" altLang="zh-CN" sz="2800" b="1">
                <a:latin typeface="Times New Roman" pitchFamily="18" charset="0"/>
                <a:ea typeface="仿宋_GB2312" pitchFamily="49" charset="-122"/>
              </a:rPr>
              <a:t> {</a:t>
            </a:r>
          </a:p>
          <a:p>
            <a:pPr>
              <a:spcBef>
                <a:spcPct val="5000"/>
              </a:spcBef>
              <a:buFont typeface="Wingdings" pitchFamily="2" charset="2"/>
              <a:buNone/>
            </a:pPr>
            <a:r>
              <a:rPr lang="en-US" altLang="zh-CN" sz="2800" b="1">
                <a:latin typeface="Times New Roman" pitchFamily="18" charset="0"/>
                <a:ea typeface="仿宋_GB2312" pitchFamily="49" charset="-122"/>
              </a:rPr>
              <a:t>	     </a:t>
            </a:r>
            <a:r>
              <a:rPr lang="en-US" altLang="zh-CN" sz="2800">
                <a:latin typeface="Times New Roman" pitchFamily="18" charset="0"/>
                <a:ea typeface="仿宋_GB2312" pitchFamily="49" charset="-122"/>
              </a:rPr>
              <a:t>BinTreeNode</a:t>
            </a:r>
            <a:r>
              <a:rPr lang="en-US" altLang="zh-CN" sz="2800" b="1">
                <a:latin typeface="Times New Roman" pitchFamily="18" charset="0"/>
                <a:ea typeface="仿宋_GB2312" pitchFamily="49" charset="-122"/>
              </a:rPr>
              <a:t>&lt;</a:t>
            </a:r>
            <a:r>
              <a:rPr lang="en-US" altLang="zh-CN" sz="2800">
                <a:latin typeface="Times New Roman" pitchFamily="18" charset="0"/>
                <a:ea typeface="仿宋_GB2312" pitchFamily="49" charset="-122"/>
              </a:rPr>
              <a:t>T</a:t>
            </a:r>
            <a:r>
              <a:rPr lang="en-US" altLang="zh-CN" sz="2800" b="1">
                <a:latin typeface="Times New Roman" pitchFamily="18" charset="0"/>
                <a:ea typeface="仿宋_GB2312" pitchFamily="49" charset="-122"/>
              </a:rPr>
              <a:t>&gt; *</a:t>
            </a:r>
            <a:r>
              <a:rPr lang="en-US" altLang="zh-CN" sz="2800">
                <a:latin typeface="Times New Roman" pitchFamily="18" charset="0"/>
                <a:ea typeface="仿宋_GB2312" pitchFamily="49" charset="-122"/>
              </a:rPr>
              <a:t>ptr</a:t>
            </a:r>
            <a:r>
              <a:rPr lang="en-US" altLang="zh-CN" sz="2800" b="1">
                <a:latin typeface="Times New Roman" pitchFamily="18" charset="0"/>
                <a:ea typeface="仿宋_GB2312" pitchFamily="49" charset="-122"/>
              </a:rPr>
              <a:t>;      </a:t>
            </a:r>
            <a:r>
              <a:rPr lang="en-US" altLang="zh-CN" sz="2800" b="1">
                <a:solidFill>
                  <a:schemeClr val="tx2"/>
                </a:solidFill>
                <a:latin typeface="Times New Roman" pitchFamily="18" charset="0"/>
                <a:ea typeface="仿宋_GB2312" pitchFamily="49" charset="-122"/>
              </a:rPr>
              <a:t>//</a:t>
            </a:r>
            <a:r>
              <a:rPr lang="zh-CN" altLang="en-US" sz="2800">
                <a:solidFill>
                  <a:schemeClr val="tx2"/>
                </a:solidFill>
                <a:latin typeface="Times New Roman" pitchFamily="18" charset="0"/>
                <a:ea typeface="隶书" pitchFamily="49" charset="-122"/>
              </a:rPr>
              <a:t>树结点指针</a:t>
            </a:r>
            <a:r>
              <a:rPr lang="zh-CN" altLang="en-US" sz="2800" b="1">
                <a:latin typeface="Times New Roman" pitchFamily="18" charset="0"/>
                <a:ea typeface="仿宋_GB2312" pitchFamily="49" charset="-122"/>
              </a:rPr>
              <a:t>	        </a:t>
            </a:r>
          </a:p>
          <a:p>
            <a:pPr>
              <a:spcBef>
                <a:spcPct val="5000"/>
              </a:spcBef>
              <a:buFont typeface="Wingdings" pitchFamily="2" charset="2"/>
              <a:buNone/>
            </a:pPr>
            <a:r>
              <a:rPr lang="zh-CN" altLang="en-US" sz="2800" b="1">
                <a:latin typeface="Times New Roman" pitchFamily="18" charset="0"/>
                <a:ea typeface="仿宋_GB2312" pitchFamily="49" charset="-122"/>
              </a:rPr>
              <a:t>         </a:t>
            </a:r>
            <a:r>
              <a:rPr lang="en-US" altLang="zh-CN" sz="2800" b="1">
                <a:latin typeface="Times New Roman" pitchFamily="18" charset="0"/>
                <a:ea typeface="仿宋_GB2312" pitchFamily="49" charset="-122"/>
              </a:rPr>
              <a:t>enum </a:t>
            </a:r>
            <a:r>
              <a:rPr lang="en-US" altLang="zh-CN" sz="2800">
                <a:latin typeface="Times New Roman" pitchFamily="18" charset="0"/>
                <a:ea typeface="仿宋_GB2312" pitchFamily="49" charset="-122"/>
              </a:rPr>
              <a:t>tag </a:t>
            </a:r>
            <a:r>
              <a:rPr lang="en-US" altLang="zh-CN" sz="2800" b="1">
                <a:latin typeface="Times New Roman" pitchFamily="18" charset="0"/>
                <a:ea typeface="仿宋_GB2312" pitchFamily="49" charset="-122"/>
              </a:rPr>
              <a:t>{</a:t>
            </a:r>
            <a:r>
              <a:rPr lang="en-US" altLang="zh-CN" sz="2800">
                <a:latin typeface="Times New Roman" pitchFamily="18" charset="0"/>
                <a:ea typeface="仿宋_GB2312" pitchFamily="49" charset="-122"/>
              </a:rPr>
              <a:t>L</a:t>
            </a:r>
            <a:r>
              <a:rPr lang="en-US" altLang="zh-CN" sz="2800" b="1">
                <a:latin typeface="Times New Roman" pitchFamily="18" charset="0"/>
                <a:ea typeface="仿宋_GB2312" pitchFamily="49" charset="-122"/>
              </a:rPr>
              <a:t>, </a:t>
            </a:r>
            <a:r>
              <a:rPr lang="en-US" altLang="zh-CN" sz="2800">
                <a:latin typeface="Times New Roman" pitchFamily="18" charset="0"/>
                <a:ea typeface="仿宋_GB2312" pitchFamily="49" charset="-122"/>
              </a:rPr>
              <a:t>R</a:t>
            </a:r>
            <a:r>
              <a:rPr lang="en-US" altLang="zh-CN" sz="2800" b="1">
                <a:latin typeface="Times New Roman" pitchFamily="18" charset="0"/>
                <a:ea typeface="仿宋_GB2312" pitchFamily="49" charset="-122"/>
              </a:rPr>
              <a:t>};               </a:t>
            </a:r>
            <a:r>
              <a:rPr lang="en-US" altLang="zh-CN" sz="2800" b="1">
                <a:solidFill>
                  <a:schemeClr val="tx2"/>
                </a:solidFill>
                <a:latin typeface="Times New Roman" pitchFamily="18" charset="0"/>
                <a:ea typeface="仿宋_GB2312" pitchFamily="49" charset="-122"/>
              </a:rPr>
              <a:t>//</a:t>
            </a:r>
            <a:r>
              <a:rPr lang="zh-CN" altLang="en-US" sz="2800">
                <a:solidFill>
                  <a:schemeClr val="tx2"/>
                </a:solidFill>
                <a:latin typeface="Times New Roman" pitchFamily="18" charset="0"/>
                <a:ea typeface="隶书" pitchFamily="49" charset="-122"/>
              </a:rPr>
              <a:t>退栈标记</a:t>
            </a:r>
            <a:endParaRPr lang="zh-CN" altLang="en-US" sz="2800" b="1">
              <a:latin typeface="Times New Roman" pitchFamily="18" charset="0"/>
              <a:ea typeface="仿宋_GB2312" pitchFamily="49" charset="-122"/>
            </a:endParaRPr>
          </a:p>
          <a:p>
            <a:pPr>
              <a:spcBef>
                <a:spcPct val="5000"/>
              </a:spcBef>
              <a:buFont typeface="Wingdings" pitchFamily="2" charset="2"/>
              <a:buNone/>
            </a:pPr>
            <a:r>
              <a:rPr lang="zh-CN" altLang="en-US" sz="2800" b="1">
                <a:latin typeface="Times New Roman" pitchFamily="18" charset="0"/>
                <a:ea typeface="仿宋_GB2312" pitchFamily="49" charset="-122"/>
              </a:rPr>
              <a:t>  	     </a:t>
            </a:r>
            <a:r>
              <a:rPr lang="en-US" altLang="zh-CN" sz="2800">
                <a:latin typeface="Times New Roman" pitchFamily="18" charset="0"/>
                <a:ea typeface="仿宋_GB2312" pitchFamily="49" charset="-122"/>
              </a:rPr>
              <a:t>stkNode (BinTreeNode</a:t>
            </a:r>
            <a:r>
              <a:rPr lang="en-US" altLang="zh-CN" sz="2800" b="1">
                <a:latin typeface="Times New Roman" pitchFamily="18" charset="0"/>
                <a:ea typeface="仿宋_GB2312" pitchFamily="49" charset="-122"/>
              </a:rPr>
              <a:t>&lt;</a:t>
            </a:r>
            <a:r>
              <a:rPr lang="en-US" altLang="zh-CN" sz="2800">
                <a:latin typeface="Times New Roman" pitchFamily="18" charset="0"/>
                <a:ea typeface="仿宋_GB2312" pitchFamily="49" charset="-122"/>
              </a:rPr>
              <a:t>T</a:t>
            </a:r>
            <a:r>
              <a:rPr lang="en-US" altLang="zh-CN" sz="2800" b="1">
                <a:latin typeface="Times New Roman" pitchFamily="18" charset="0"/>
                <a:ea typeface="仿宋_GB2312" pitchFamily="49" charset="-122"/>
              </a:rPr>
              <a:t>&gt; *</a:t>
            </a:r>
            <a:r>
              <a:rPr lang="en-US" altLang="zh-CN" sz="2800">
                <a:latin typeface="Times New Roman" pitchFamily="18" charset="0"/>
                <a:ea typeface="仿宋_GB2312" pitchFamily="49" charset="-122"/>
              </a:rPr>
              <a:t>N = NULL) </a:t>
            </a:r>
            <a:r>
              <a:rPr lang="en-US" altLang="zh-CN" sz="2800" b="1">
                <a:latin typeface="Times New Roman" pitchFamily="18" charset="0"/>
                <a:ea typeface="仿宋_GB2312" pitchFamily="49" charset="-122"/>
              </a:rPr>
              <a:t>:</a:t>
            </a:r>
          </a:p>
          <a:p>
            <a:pPr>
              <a:spcBef>
                <a:spcPct val="5000"/>
              </a:spcBef>
              <a:buFont typeface="Wingdings" pitchFamily="2" charset="2"/>
              <a:buNone/>
            </a:pPr>
            <a:r>
              <a:rPr lang="en-US" altLang="zh-CN" sz="2800" b="1">
                <a:latin typeface="Times New Roman" pitchFamily="18" charset="0"/>
                <a:ea typeface="仿宋_GB2312" pitchFamily="49" charset="-122"/>
              </a:rPr>
              <a:t>             </a:t>
            </a:r>
            <a:r>
              <a:rPr lang="en-US" altLang="zh-CN" sz="2800">
                <a:latin typeface="Times New Roman" pitchFamily="18" charset="0"/>
                <a:ea typeface="仿宋_GB2312" pitchFamily="49" charset="-122"/>
              </a:rPr>
              <a:t>ptr(N)</a:t>
            </a:r>
            <a:r>
              <a:rPr lang="en-US" altLang="zh-CN" sz="2800" b="1">
                <a:latin typeface="Times New Roman" pitchFamily="18" charset="0"/>
                <a:ea typeface="仿宋_GB2312" pitchFamily="49" charset="-122"/>
              </a:rPr>
              <a:t>, </a:t>
            </a:r>
            <a:r>
              <a:rPr lang="en-US" altLang="zh-CN" sz="2800">
                <a:latin typeface="Times New Roman" pitchFamily="18" charset="0"/>
                <a:ea typeface="仿宋_GB2312" pitchFamily="49" charset="-122"/>
              </a:rPr>
              <a:t>tag(L)</a:t>
            </a:r>
            <a:r>
              <a:rPr lang="en-US" altLang="zh-CN" sz="2800" b="1">
                <a:latin typeface="Times New Roman" pitchFamily="18" charset="0"/>
                <a:ea typeface="仿宋_GB2312" pitchFamily="49" charset="-122"/>
              </a:rPr>
              <a:t> { }	           </a:t>
            </a:r>
            <a:r>
              <a:rPr lang="en-US" altLang="zh-CN" sz="2800" b="1">
                <a:solidFill>
                  <a:schemeClr val="tx2"/>
                </a:solidFill>
                <a:latin typeface="Times New Roman" pitchFamily="18" charset="0"/>
                <a:ea typeface="仿宋_GB2312" pitchFamily="49" charset="-122"/>
              </a:rPr>
              <a:t>//</a:t>
            </a:r>
            <a:r>
              <a:rPr lang="zh-CN" altLang="en-US" sz="2800">
                <a:solidFill>
                  <a:schemeClr val="tx2"/>
                </a:solidFill>
                <a:latin typeface="Times New Roman" pitchFamily="18" charset="0"/>
                <a:ea typeface="隶书" pitchFamily="49" charset="-122"/>
              </a:rPr>
              <a:t>构造函数</a:t>
            </a:r>
          </a:p>
          <a:p>
            <a:pPr>
              <a:spcBef>
                <a:spcPct val="5000"/>
              </a:spcBef>
              <a:buFont typeface="Wingdings" pitchFamily="2" charset="2"/>
              <a:buNone/>
            </a:pPr>
            <a:r>
              <a:rPr lang="zh-CN" altLang="en-US" sz="2800" b="1">
                <a:latin typeface="Times New Roman" pitchFamily="18" charset="0"/>
                <a:ea typeface="仿宋_GB2312" pitchFamily="49" charset="-122"/>
              </a:rPr>
              <a:t>	</a:t>
            </a:r>
            <a:r>
              <a:rPr lang="en-US" altLang="zh-CN" sz="2800" b="1">
                <a:latin typeface="Times New Roman" pitchFamily="18" charset="0"/>
                <a:ea typeface="仿宋_GB2312" pitchFamily="49" charset="-122"/>
              </a:rPr>
              <a:t>};</a:t>
            </a:r>
          </a:p>
          <a:p>
            <a:pPr>
              <a:spcBef>
                <a:spcPct val="5000"/>
              </a:spcBef>
              <a:buFont typeface="Wingdings" pitchFamily="2" charset="2"/>
              <a:buNone/>
            </a:pPr>
            <a:endParaRPr lang="en-US" altLang="zh-CN" sz="800" b="1">
              <a:latin typeface="Times New Roman" pitchFamily="18" charset="0"/>
              <a:ea typeface="仿宋_GB2312" pitchFamily="49" charset="-122"/>
            </a:endParaRPr>
          </a:p>
          <a:p>
            <a:pPr>
              <a:spcBef>
                <a:spcPct val="5000"/>
              </a:spcBef>
              <a:buClr>
                <a:srgbClr val="800080"/>
              </a:buClr>
              <a:buSzPct val="50000"/>
            </a:pPr>
            <a:r>
              <a:rPr lang="en-US" altLang="zh-CN" sz="3000" b="1">
                <a:latin typeface="Times New Roman" pitchFamily="18" charset="0"/>
                <a:ea typeface="仿宋_GB2312" pitchFamily="49" charset="-122"/>
              </a:rPr>
              <a:t>tag = L,  </a:t>
            </a:r>
            <a:r>
              <a:rPr lang="zh-CN" altLang="en-US" sz="3000" b="1">
                <a:latin typeface="Times New Roman" pitchFamily="18" charset="0"/>
                <a:ea typeface="仿宋_GB2312" pitchFamily="49" charset="-122"/>
              </a:rPr>
              <a:t>表示从左子树退回还要遍历右子树</a:t>
            </a:r>
            <a:r>
              <a:rPr lang="en-US" altLang="zh-CN" sz="3000" b="1">
                <a:latin typeface="Times New Roman" pitchFamily="18" charset="0"/>
                <a:ea typeface="仿宋_GB2312" pitchFamily="49" charset="-122"/>
              </a:rPr>
              <a:t>; tag = R</a:t>
            </a:r>
            <a:r>
              <a:rPr lang="zh-CN" altLang="en-US" sz="3000" b="1">
                <a:latin typeface="Times New Roman" pitchFamily="18" charset="0"/>
                <a:ea typeface="仿宋_GB2312" pitchFamily="49" charset="-122"/>
              </a:rPr>
              <a:t>，表示从右子树退回要访问根结点。</a:t>
            </a:r>
            <a:r>
              <a:rPr lang="zh-CN" altLang="en-US" sz="3000">
                <a:latin typeface="Times New Roman" pitchFamily="18" charset="0"/>
                <a:ea typeface="仿宋_GB2312" pitchFamily="49" charset="-122"/>
              </a:rPr>
              <a:t> </a:t>
            </a:r>
          </a:p>
        </p:txBody>
      </p:sp>
      <p:sp>
        <p:nvSpPr>
          <p:cNvPr id="9" name="灯片编号占位符 4"/>
          <p:cNvSpPr>
            <a:spLocks noGrp="1"/>
          </p:cNvSpPr>
          <p:nvPr>
            <p:ph type="sldNum" sz="quarter" idx="12"/>
          </p:nvPr>
        </p:nvSpPr>
        <p:spPr/>
        <p:txBody>
          <a:bodyPr/>
          <a:lstStyle/>
          <a:p>
            <a:fld id="{ECEE58D0-B206-498D-B137-1D751C11ABDD}" type="slidenum">
              <a:rPr lang="en-US" altLang="zh-CN"/>
              <a:pPr/>
              <a:t>86</a:t>
            </a:fld>
            <a:endParaRPr lang="en-US" altLang="zh-CN"/>
          </a:p>
        </p:txBody>
      </p:sp>
      <p:grpSp>
        <p:nvGrpSpPr>
          <p:cNvPr id="175113" name="Group 9"/>
          <p:cNvGrpSpPr>
            <a:grpSpLocks/>
          </p:cNvGrpSpPr>
          <p:nvPr/>
        </p:nvGrpSpPr>
        <p:grpSpPr bwMode="auto">
          <a:xfrm>
            <a:off x="5256213" y="2024063"/>
            <a:ext cx="2927350" cy="554037"/>
            <a:chOff x="3311" y="1285"/>
            <a:chExt cx="1844" cy="349"/>
          </a:xfrm>
        </p:grpSpPr>
        <p:sp>
          <p:nvSpPr>
            <p:cNvPr id="175108" name="Rectangle 4"/>
            <p:cNvSpPr>
              <a:spLocks noChangeArrowheads="1"/>
            </p:cNvSpPr>
            <p:nvPr/>
          </p:nvSpPr>
          <p:spPr bwMode="auto">
            <a:xfrm>
              <a:off x="3311" y="1298"/>
              <a:ext cx="1824" cy="336"/>
            </a:xfrm>
            <a:prstGeom prst="rect">
              <a:avLst/>
            </a:prstGeom>
            <a:solidFill>
              <a:srgbClr val="FFFFCC"/>
            </a:solidFill>
            <a:ln w="22225">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75109" name="Line 5"/>
            <p:cNvSpPr>
              <a:spLocks noChangeShapeType="1"/>
            </p:cNvSpPr>
            <p:nvPr/>
          </p:nvSpPr>
          <p:spPr bwMode="auto">
            <a:xfrm flipH="1" flipV="1">
              <a:off x="4037" y="1298"/>
              <a:ext cx="0" cy="336"/>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10" name="Text Box 6"/>
            <p:cNvSpPr txBox="1">
              <a:spLocks noChangeArrowheads="1"/>
            </p:cNvSpPr>
            <p:nvPr/>
          </p:nvSpPr>
          <p:spPr bwMode="auto">
            <a:xfrm>
              <a:off x="3468" y="1285"/>
              <a:ext cx="1687"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000" b="1">
                  <a:solidFill>
                    <a:schemeClr val="tx2"/>
                  </a:solidFill>
                  <a:latin typeface="Times New Roman" pitchFamily="18" charset="0"/>
                </a:rPr>
                <a:t>ptr     tag{L,R}</a:t>
              </a:r>
              <a:r>
                <a:rPr kumimoji="1" lang="en-US" altLang="zh-CN" sz="2400">
                  <a:latin typeface="Times New Roman" pitchFamily="18" charset="0"/>
                </a:rPr>
                <a:t> </a:t>
              </a: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灯片编号占位符 4"/>
          <p:cNvSpPr>
            <a:spLocks noGrp="1"/>
          </p:cNvSpPr>
          <p:nvPr>
            <p:ph type="sldNum" sz="quarter" idx="12"/>
          </p:nvPr>
        </p:nvSpPr>
        <p:spPr/>
        <p:txBody>
          <a:bodyPr/>
          <a:lstStyle/>
          <a:p>
            <a:fld id="{0B3762C1-2442-4033-9745-9D881EF8C005}" type="slidenum">
              <a:rPr lang="en-US" altLang="zh-CN"/>
              <a:pPr/>
              <a:t>87</a:t>
            </a:fld>
            <a:endParaRPr lang="en-US" altLang="zh-CN"/>
          </a:p>
        </p:txBody>
      </p:sp>
      <p:grpSp>
        <p:nvGrpSpPr>
          <p:cNvPr id="176298" name="Group 170"/>
          <p:cNvGrpSpPr>
            <a:grpSpLocks/>
          </p:cNvGrpSpPr>
          <p:nvPr/>
        </p:nvGrpSpPr>
        <p:grpSpPr bwMode="auto">
          <a:xfrm>
            <a:off x="3240088" y="1304925"/>
            <a:ext cx="628650" cy="1539875"/>
            <a:chOff x="2016" y="1019"/>
            <a:chExt cx="396" cy="970"/>
          </a:xfrm>
        </p:grpSpPr>
        <p:sp>
          <p:nvSpPr>
            <p:cNvPr id="176144" name="Rectangle 16"/>
            <p:cNvSpPr>
              <a:spLocks noChangeArrowheads="1"/>
            </p:cNvSpPr>
            <p:nvPr/>
          </p:nvSpPr>
          <p:spPr bwMode="auto">
            <a:xfrm>
              <a:off x="2016"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45" name="Line 17"/>
            <p:cNvSpPr>
              <a:spLocks noChangeShapeType="1"/>
            </p:cNvSpPr>
            <p:nvPr/>
          </p:nvSpPr>
          <p:spPr bwMode="auto">
            <a:xfrm flipH="1">
              <a:off x="2016"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46" name="Line 18"/>
            <p:cNvSpPr>
              <a:spLocks noChangeShapeType="1"/>
            </p:cNvSpPr>
            <p:nvPr/>
          </p:nvSpPr>
          <p:spPr bwMode="auto">
            <a:xfrm flipH="1">
              <a:off x="2400"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47" name="Line 19"/>
            <p:cNvSpPr>
              <a:spLocks noChangeShapeType="1"/>
            </p:cNvSpPr>
            <p:nvPr/>
          </p:nvSpPr>
          <p:spPr bwMode="auto">
            <a:xfrm>
              <a:off x="2016" y="1979"/>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48" name="Line 20"/>
            <p:cNvSpPr>
              <a:spLocks noChangeShapeType="1"/>
            </p:cNvSpPr>
            <p:nvPr/>
          </p:nvSpPr>
          <p:spPr bwMode="auto">
            <a:xfrm>
              <a:off x="2016" y="169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5" name="Text Box 27"/>
            <p:cNvSpPr txBox="1">
              <a:spLocks noChangeArrowheads="1"/>
            </p:cNvSpPr>
            <p:nvPr/>
          </p:nvSpPr>
          <p:spPr bwMode="auto">
            <a:xfrm>
              <a:off x="2035" y="1662"/>
              <a:ext cx="3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a</a:t>
              </a:r>
              <a:r>
                <a:rPr kumimoji="1" lang="en-US" altLang="zh-CN" sz="2800" b="1">
                  <a:solidFill>
                    <a:schemeClr val="accent2"/>
                  </a:solidFill>
                  <a:latin typeface="Times New Roman" pitchFamily="18" charset="0"/>
                </a:rPr>
                <a:t>L</a:t>
              </a:r>
              <a:endParaRPr kumimoji="1" lang="en-US" altLang="zh-CN" sz="2400">
                <a:latin typeface="Times New Roman" pitchFamily="18" charset="0"/>
              </a:endParaRPr>
            </a:p>
          </p:txBody>
        </p:sp>
      </p:grpSp>
      <p:grpSp>
        <p:nvGrpSpPr>
          <p:cNvPr id="176297" name="Group 169"/>
          <p:cNvGrpSpPr>
            <a:grpSpLocks/>
          </p:cNvGrpSpPr>
          <p:nvPr/>
        </p:nvGrpSpPr>
        <p:grpSpPr bwMode="auto">
          <a:xfrm>
            <a:off x="4267200" y="1292225"/>
            <a:ext cx="628650" cy="1524000"/>
            <a:chOff x="2915" y="1019"/>
            <a:chExt cx="396" cy="960"/>
          </a:xfrm>
        </p:grpSpPr>
        <p:sp>
          <p:nvSpPr>
            <p:cNvPr id="176152" name="Line 24"/>
            <p:cNvSpPr>
              <a:spLocks noChangeShapeType="1"/>
            </p:cNvSpPr>
            <p:nvPr/>
          </p:nvSpPr>
          <p:spPr bwMode="auto">
            <a:xfrm>
              <a:off x="2927" y="1979"/>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6296" name="Group 168"/>
            <p:cNvGrpSpPr>
              <a:grpSpLocks/>
            </p:cNvGrpSpPr>
            <p:nvPr/>
          </p:nvGrpSpPr>
          <p:grpSpPr bwMode="auto">
            <a:xfrm>
              <a:off x="2915" y="1019"/>
              <a:ext cx="396" cy="960"/>
              <a:chOff x="2640" y="1019"/>
              <a:chExt cx="396" cy="960"/>
            </a:xfrm>
          </p:grpSpPr>
          <p:sp>
            <p:nvSpPr>
              <p:cNvPr id="176149" name="Rectangle 21"/>
              <p:cNvSpPr>
                <a:spLocks noChangeArrowheads="1"/>
              </p:cNvSpPr>
              <p:nvPr/>
            </p:nvSpPr>
            <p:spPr bwMode="auto">
              <a:xfrm>
                <a:off x="2640"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50" name="Line 22"/>
              <p:cNvSpPr>
                <a:spLocks noChangeShapeType="1"/>
              </p:cNvSpPr>
              <p:nvPr/>
            </p:nvSpPr>
            <p:spPr bwMode="auto">
              <a:xfrm flipH="1">
                <a:off x="2640"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1" name="Line 23"/>
              <p:cNvSpPr>
                <a:spLocks noChangeShapeType="1"/>
              </p:cNvSpPr>
              <p:nvPr/>
            </p:nvSpPr>
            <p:spPr bwMode="auto">
              <a:xfrm flipH="1">
                <a:off x="3024"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3" name="Line 25"/>
              <p:cNvSpPr>
                <a:spLocks noChangeShapeType="1"/>
              </p:cNvSpPr>
              <p:nvPr/>
            </p:nvSpPr>
            <p:spPr bwMode="auto">
              <a:xfrm>
                <a:off x="2640" y="169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61" name="Text Box 33"/>
              <p:cNvSpPr txBox="1">
                <a:spLocks noChangeArrowheads="1"/>
              </p:cNvSpPr>
              <p:nvPr/>
            </p:nvSpPr>
            <p:spPr bwMode="auto">
              <a:xfrm>
                <a:off x="2659" y="1378"/>
                <a:ext cx="377"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b</a:t>
                </a:r>
                <a:r>
                  <a:rPr kumimoji="1" lang="en-US" altLang="zh-CN" sz="2800" b="1">
                    <a:solidFill>
                      <a:schemeClr val="accent2"/>
                    </a:solidFill>
                    <a:latin typeface="Times New Roman" pitchFamily="18" charset="0"/>
                  </a:rPr>
                  <a:t>L</a:t>
                </a:r>
                <a:endParaRPr kumimoji="1" lang="en-US" altLang="zh-CN" sz="2800" b="1">
                  <a:latin typeface="Times New Roman" pitchFamily="18" charset="0"/>
                </a:endParaRPr>
              </a:p>
              <a:p>
                <a:pPr algn="ctr"/>
                <a:r>
                  <a:rPr kumimoji="1" lang="en-US" altLang="zh-CN" sz="2800" b="1" i="1">
                    <a:solidFill>
                      <a:srgbClr val="009900"/>
                    </a:solidFill>
                    <a:latin typeface="Times New Roman" pitchFamily="18" charset="0"/>
                  </a:rPr>
                  <a:t>a</a:t>
                </a:r>
                <a:r>
                  <a:rPr kumimoji="1" lang="en-US" altLang="zh-CN" sz="2800" b="1">
                    <a:solidFill>
                      <a:schemeClr val="accent2"/>
                    </a:solidFill>
                    <a:latin typeface="Times New Roman" pitchFamily="18" charset="0"/>
                  </a:rPr>
                  <a:t>L</a:t>
                </a:r>
                <a:endParaRPr kumimoji="1" lang="en-US" altLang="zh-CN" sz="2400">
                  <a:latin typeface="Times New Roman" pitchFamily="18" charset="0"/>
                </a:endParaRPr>
              </a:p>
            </p:txBody>
          </p:sp>
          <p:sp>
            <p:nvSpPr>
              <p:cNvPr id="176162" name="Line 34"/>
              <p:cNvSpPr>
                <a:spLocks noChangeShapeType="1"/>
              </p:cNvSpPr>
              <p:nvPr/>
            </p:nvSpPr>
            <p:spPr bwMode="auto">
              <a:xfrm>
                <a:off x="2640" y="140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76295" name="Group 167"/>
          <p:cNvGrpSpPr>
            <a:grpSpLocks/>
          </p:cNvGrpSpPr>
          <p:nvPr/>
        </p:nvGrpSpPr>
        <p:grpSpPr bwMode="auto">
          <a:xfrm>
            <a:off x="5178425" y="1292225"/>
            <a:ext cx="833438" cy="1524000"/>
            <a:chOff x="3198" y="1019"/>
            <a:chExt cx="525" cy="960"/>
          </a:xfrm>
        </p:grpSpPr>
        <p:sp>
          <p:nvSpPr>
            <p:cNvPr id="176156" name="Rectangle 28"/>
            <p:cNvSpPr>
              <a:spLocks noChangeArrowheads="1"/>
            </p:cNvSpPr>
            <p:nvPr/>
          </p:nvSpPr>
          <p:spPr bwMode="auto">
            <a:xfrm>
              <a:off x="3264"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57" name="Line 29"/>
            <p:cNvSpPr>
              <a:spLocks noChangeShapeType="1"/>
            </p:cNvSpPr>
            <p:nvPr/>
          </p:nvSpPr>
          <p:spPr bwMode="auto">
            <a:xfrm flipH="1">
              <a:off x="3264"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8" name="Line 30"/>
            <p:cNvSpPr>
              <a:spLocks noChangeShapeType="1"/>
            </p:cNvSpPr>
            <p:nvPr/>
          </p:nvSpPr>
          <p:spPr bwMode="auto">
            <a:xfrm flipH="1">
              <a:off x="3648"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9" name="Line 31"/>
            <p:cNvSpPr>
              <a:spLocks noChangeShapeType="1"/>
            </p:cNvSpPr>
            <p:nvPr/>
          </p:nvSpPr>
          <p:spPr bwMode="auto">
            <a:xfrm>
              <a:off x="3264" y="1979"/>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60" name="Line 32"/>
            <p:cNvSpPr>
              <a:spLocks noChangeShapeType="1"/>
            </p:cNvSpPr>
            <p:nvPr/>
          </p:nvSpPr>
          <p:spPr bwMode="auto">
            <a:xfrm>
              <a:off x="3264" y="169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64" name="Text Box 36"/>
            <p:cNvSpPr txBox="1">
              <a:spLocks noChangeArrowheads="1"/>
            </p:cNvSpPr>
            <p:nvPr/>
          </p:nvSpPr>
          <p:spPr bwMode="auto">
            <a:xfrm>
              <a:off x="3198" y="1378"/>
              <a:ext cx="525"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i="1">
                  <a:solidFill>
                    <a:srgbClr val="009900"/>
                  </a:solidFill>
                  <a:latin typeface="Times New Roman" pitchFamily="18" charset="0"/>
                </a:rPr>
                <a:t>b</a:t>
              </a:r>
              <a:r>
                <a:rPr kumimoji="1" lang="en-US" altLang="zh-CN" sz="2800" b="1">
                  <a:solidFill>
                    <a:schemeClr val="tx2"/>
                  </a:solidFill>
                  <a:latin typeface="Times New Roman" pitchFamily="18" charset="0"/>
                </a:rPr>
                <a:t>R</a:t>
              </a:r>
              <a:endParaRPr kumimoji="1" lang="en-US" altLang="zh-CN" sz="2800" b="1">
                <a:solidFill>
                  <a:srgbClr val="009900"/>
                </a:solidFill>
                <a:latin typeface="Times New Roman" pitchFamily="18" charset="0"/>
              </a:endParaRPr>
            </a:p>
            <a:p>
              <a:pPr algn="ctr"/>
              <a:r>
                <a:rPr kumimoji="1" lang="en-US" altLang="zh-CN" sz="2800" b="1" i="1">
                  <a:solidFill>
                    <a:srgbClr val="009900"/>
                  </a:solidFill>
                  <a:latin typeface="Times New Roman" pitchFamily="18" charset="0"/>
                </a:rPr>
                <a:t>a</a:t>
              </a:r>
              <a:r>
                <a:rPr kumimoji="1" lang="en-US" altLang="zh-CN" sz="2800" b="1">
                  <a:solidFill>
                    <a:schemeClr val="accent2"/>
                  </a:solidFill>
                  <a:latin typeface="Times New Roman" pitchFamily="18" charset="0"/>
                </a:rPr>
                <a:t>L</a:t>
              </a:r>
              <a:endParaRPr kumimoji="1" lang="en-US" altLang="zh-CN" sz="2400">
                <a:latin typeface="Times New Roman" pitchFamily="18" charset="0"/>
              </a:endParaRPr>
            </a:p>
          </p:txBody>
        </p:sp>
        <p:sp>
          <p:nvSpPr>
            <p:cNvPr id="176165" name="Line 37"/>
            <p:cNvSpPr>
              <a:spLocks noChangeShapeType="1"/>
            </p:cNvSpPr>
            <p:nvPr/>
          </p:nvSpPr>
          <p:spPr bwMode="auto">
            <a:xfrm>
              <a:off x="3264" y="140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6172" name="Line 44"/>
          <p:cNvSpPr>
            <a:spLocks noChangeShapeType="1"/>
          </p:cNvSpPr>
          <p:nvPr/>
        </p:nvSpPr>
        <p:spPr bwMode="auto">
          <a:xfrm>
            <a:off x="6172200" y="1770063"/>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6269" name="Group 141"/>
          <p:cNvGrpSpPr>
            <a:grpSpLocks/>
          </p:cNvGrpSpPr>
          <p:nvPr/>
        </p:nvGrpSpPr>
        <p:grpSpPr bwMode="auto">
          <a:xfrm>
            <a:off x="6323013" y="1292225"/>
            <a:ext cx="625475" cy="1524000"/>
            <a:chOff x="3878" y="1019"/>
            <a:chExt cx="394" cy="960"/>
          </a:xfrm>
        </p:grpSpPr>
        <p:sp>
          <p:nvSpPr>
            <p:cNvPr id="176166" name="Rectangle 38"/>
            <p:cNvSpPr>
              <a:spLocks noChangeArrowheads="1"/>
            </p:cNvSpPr>
            <p:nvPr/>
          </p:nvSpPr>
          <p:spPr bwMode="auto">
            <a:xfrm>
              <a:off x="3879"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69" name="Line 41"/>
            <p:cNvSpPr>
              <a:spLocks noChangeShapeType="1"/>
            </p:cNvSpPr>
            <p:nvPr/>
          </p:nvSpPr>
          <p:spPr bwMode="auto">
            <a:xfrm>
              <a:off x="3888" y="1978"/>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6268" name="Group 140"/>
            <p:cNvGrpSpPr>
              <a:grpSpLocks/>
            </p:cNvGrpSpPr>
            <p:nvPr/>
          </p:nvGrpSpPr>
          <p:grpSpPr bwMode="auto">
            <a:xfrm>
              <a:off x="3878" y="1019"/>
              <a:ext cx="390" cy="960"/>
              <a:chOff x="3888" y="1019"/>
              <a:chExt cx="390" cy="960"/>
            </a:xfrm>
          </p:grpSpPr>
          <p:sp>
            <p:nvSpPr>
              <p:cNvPr id="176167" name="Line 39"/>
              <p:cNvSpPr>
                <a:spLocks noChangeShapeType="1"/>
              </p:cNvSpPr>
              <p:nvPr/>
            </p:nvSpPr>
            <p:spPr bwMode="auto">
              <a:xfrm flipH="1">
                <a:off x="3888"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68" name="Line 40"/>
              <p:cNvSpPr>
                <a:spLocks noChangeShapeType="1"/>
              </p:cNvSpPr>
              <p:nvPr/>
            </p:nvSpPr>
            <p:spPr bwMode="auto">
              <a:xfrm flipH="1">
                <a:off x="4272"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70" name="Line 42"/>
              <p:cNvSpPr>
                <a:spLocks noChangeShapeType="1"/>
              </p:cNvSpPr>
              <p:nvPr/>
            </p:nvSpPr>
            <p:spPr bwMode="auto">
              <a:xfrm>
                <a:off x="3888" y="1690"/>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71" name="Line 43"/>
              <p:cNvSpPr>
                <a:spLocks noChangeShapeType="1"/>
              </p:cNvSpPr>
              <p:nvPr/>
            </p:nvSpPr>
            <p:spPr bwMode="auto">
              <a:xfrm>
                <a:off x="3888" y="1402"/>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73" name="Text Box 45"/>
              <p:cNvSpPr txBox="1">
                <a:spLocks noChangeArrowheads="1"/>
              </p:cNvSpPr>
              <p:nvPr/>
            </p:nvSpPr>
            <p:spPr bwMode="auto">
              <a:xfrm>
                <a:off x="3888" y="1114"/>
                <a:ext cx="390"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d</a:t>
                </a:r>
                <a:r>
                  <a:rPr kumimoji="1" lang="en-US" altLang="zh-CN" sz="2800" b="1">
                    <a:solidFill>
                      <a:schemeClr val="accent2"/>
                    </a:solidFill>
                    <a:latin typeface="Times New Roman" pitchFamily="18" charset="0"/>
                  </a:rPr>
                  <a:t>L</a:t>
                </a:r>
              </a:p>
              <a:p>
                <a:pPr algn="ctr"/>
                <a:r>
                  <a:rPr kumimoji="1" lang="en-US" altLang="zh-CN" sz="2800" b="1" i="1">
                    <a:solidFill>
                      <a:srgbClr val="009900"/>
                    </a:solidFill>
                    <a:latin typeface="Times New Roman" pitchFamily="18" charset="0"/>
                  </a:rPr>
                  <a:t>b</a:t>
                </a:r>
                <a:r>
                  <a:rPr kumimoji="1" lang="en-US" altLang="zh-CN" sz="2800" b="1">
                    <a:solidFill>
                      <a:schemeClr val="tx2"/>
                    </a:solidFill>
                    <a:latin typeface="Times New Roman" pitchFamily="18" charset="0"/>
                  </a:rPr>
                  <a:t>R</a:t>
                </a:r>
                <a:endParaRPr kumimoji="1" lang="en-US" altLang="zh-CN" sz="2800" b="1">
                  <a:solidFill>
                    <a:schemeClr val="accent2"/>
                  </a:solidFill>
                  <a:latin typeface="Times New Roman" pitchFamily="18" charset="0"/>
                </a:endParaRPr>
              </a:p>
              <a:p>
                <a:pPr algn="ctr"/>
                <a:r>
                  <a:rPr kumimoji="1" lang="en-US" altLang="zh-CN" sz="2800" b="1" i="1">
                    <a:solidFill>
                      <a:srgbClr val="009900"/>
                    </a:solidFill>
                    <a:latin typeface="Times New Roman" pitchFamily="18" charset="0"/>
                  </a:rPr>
                  <a:t>a</a:t>
                </a:r>
                <a:r>
                  <a:rPr kumimoji="1" lang="en-US" altLang="zh-CN" sz="2800" b="1">
                    <a:solidFill>
                      <a:schemeClr val="accent2"/>
                    </a:solidFill>
                    <a:latin typeface="Times New Roman" pitchFamily="18" charset="0"/>
                  </a:rPr>
                  <a:t>L</a:t>
                </a:r>
                <a:endParaRPr kumimoji="1" lang="en-US" altLang="zh-CN" sz="2400">
                  <a:latin typeface="Times New Roman" pitchFamily="18" charset="0"/>
                </a:endParaRPr>
              </a:p>
            </p:txBody>
          </p:sp>
        </p:grpSp>
      </p:grpSp>
      <p:grpSp>
        <p:nvGrpSpPr>
          <p:cNvPr id="176271" name="Group 143"/>
          <p:cNvGrpSpPr>
            <a:grpSpLocks/>
          </p:cNvGrpSpPr>
          <p:nvPr/>
        </p:nvGrpSpPr>
        <p:grpSpPr bwMode="auto">
          <a:xfrm>
            <a:off x="7337425" y="1290638"/>
            <a:ext cx="619125" cy="1525587"/>
            <a:chOff x="4560" y="1019"/>
            <a:chExt cx="390" cy="961"/>
          </a:xfrm>
        </p:grpSpPr>
        <p:sp>
          <p:nvSpPr>
            <p:cNvPr id="176179" name="Rectangle 51"/>
            <p:cNvSpPr>
              <a:spLocks noChangeArrowheads="1"/>
            </p:cNvSpPr>
            <p:nvPr/>
          </p:nvSpPr>
          <p:spPr bwMode="auto">
            <a:xfrm>
              <a:off x="4560"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83" name="Line 55"/>
            <p:cNvSpPr>
              <a:spLocks noChangeShapeType="1"/>
            </p:cNvSpPr>
            <p:nvPr/>
          </p:nvSpPr>
          <p:spPr bwMode="auto">
            <a:xfrm>
              <a:off x="4560" y="169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76184" name="Text Box 56"/>
            <p:cNvSpPr txBox="1">
              <a:spLocks noChangeArrowheads="1"/>
            </p:cNvSpPr>
            <p:nvPr/>
          </p:nvSpPr>
          <p:spPr bwMode="auto">
            <a:xfrm>
              <a:off x="4560" y="1115"/>
              <a:ext cx="390"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d</a:t>
              </a:r>
              <a:r>
                <a:rPr kumimoji="1" lang="en-US" altLang="zh-CN" sz="2800" b="1">
                  <a:solidFill>
                    <a:schemeClr val="tx2"/>
                  </a:solidFill>
                  <a:latin typeface="Times New Roman" pitchFamily="18" charset="0"/>
                </a:rPr>
                <a:t>R</a:t>
              </a:r>
            </a:p>
            <a:p>
              <a:pPr algn="ctr"/>
              <a:r>
                <a:rPr kumimoji="1" lang="en-US" altLang="zh-CN" sz="2800" b="1" i="1">
                  <a:solidFill>
                    <a:srgbClr val="009900"/>
                  </a:solidFill>
                  <a:latin typeface="Times New Roman" pitchFamily="18" charset="0"/>
                </a:rPr>
                <a:t>b</a:t>
              </a:r>
              <a:r>
                <a:rPr kumimoji="1" lang="en-US" altLang="zh-CN" sz="2800" b="1">
                  <a:solidFill>
                    <a:schemeClr val="tx2"/>
                  </a:solidFill>
                  <a:latin typeface="Times New Roman" pitchFamily="18" charset="0"/>
                </a:rPr>
                <a:t>R</a:t>
              </a:r>
            </a:p>
            <a:p>
              <a:pPr algn="ctr"/>
              <a:r>
                <a:rPr kumimoji="1" lang="en-US" altLang="zh-CN" sz="2800" b="1" i="1">
                  <a:solidFill>
                    <a:srgbClr val="009900"/>
                  </a:solidFill>
                  <a:latin typeface="Times New Roman" pitchFamily="18" charset="0"/>
                </a:rPr>
                <a:t>a</a:t>
              </a:r>
              <a:r>
                <a:rPr kumimoji="1" lang="en-US" altLang="zh-CN" sz="2800" b="1">
                  <a:solidFill>
                    <a:schemeClr val="accent2"/>
                  </a:solidFill>
                  <a:latin typeface="Times New Roman" pitchFamily="18" charset="0"/>
                </a:rPr>
                <a:t>L</a:t>
              </a:r>
              <a:endParaRPr kumimoji="1" lang="en-US" altLang="zh-CN" sz="2400">
                <a:latin typeface="Times New Roman" pitchFamily="18" charset="0"/>
              </a:endParaRPr>
            </a:p>
          </p:txBody>
        </p:sp>
        <p:sp>
          <p:nvSpPr>
            <p:cNvPr id="176185" name="Line 57"/>
            <p:cNvSpPr>
              <a:spLocks noChangeShapeType="1"/>
            </p:cNvSpPr>
            <p:nvPr/>
          </p:nvSpPr>
          <p:spPr bwMode="auto">
            <a:xfrm>
              <a:off x="4560" y="140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76180" name="Line 52"/>
            <p:cNvSpPr>
              <a:spLocks noChangeShapeType="1"/>
            </p:cNvSpPr>
            <p:nvPr/>
          </p:nvSpPr>
          <p:spPr bwMode="auto">
            <a:xfrm flipH="1">
              <a:off x="4560"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81" name="Line 53"/>
            <p:cNvSpPr>
              <a:spLocks noChangeShapeType="1"/>
            </p:cNvSpPr>
            <p:nvPr/>
          </p:nvSpPr>
          <p:spPr bwMode="auto">
            <a:xfrm flipH="1">
              <a:off x="4944"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82" name="Line 54"/>
            <p:cNvSpPr>
              <a:spLocks noChangeShapeType="1"/>
            </p:cNvSpPr>
            <p:nvPr/>
          </p:nvSpPr>
          <p:spPr bwMode="auto">
            <a:xfrm>
              <a:off x="4560" y="1979"/>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86" name="Line 58"/>
            <p:cNvSpPr>
              <a:spLocks noChangeShapeType="1"/>
            </p:cNvSpPr>
            <p:nvPr/>
          </p:nvSpPr>
          <p:spPr bwMode="auto">
            <a:xfrm>
              <a:off x="4560" y="111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6299" name="Group 171"/>
          <p:cNvGrpSpPr>
            <a:grpSpLocks/>
          </p:cNvGrpSpPr>
          <p:nvPr/>
        </p:nvGrpSpPr>
        <p:grpSpPr bwMode="auto">
          <a:xfrm>
            <a:off x="684213" y="3933825"/>
            <a:ext cx="619125" cy="1524000"/>
            <a:chOff x="480" y="2651"/>
            <a:chExt cx="390" cy="960"/>
          </a:xfrm>
        </p:grpSpPr>
        <p:sp>
          <p:nvSpPr>
            <p:cNvPr id="176174" name="Rectangle 46"/>
            <p:cNvSpPr>
              <a:spLocks noChangeArrowheads="1"/>
            </p:cNvSpPr>
            <p:nvPr/>
          </p:nvSpPr>
          <p:spPr bwMode="auto">
            <a:xfrm>
              <a:off x="480"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75" name="Line 47"/>
            <p:cNvSpPr>
              <a:spLocks noChangeShapeType="1"/>
            </p:cNvSpPr>
            <p:nvPr/>
          </p:nvSpPr>
          <p:spPr bwMode="auto">
            <a:xfrm flipH="1">
              <a:off x="480"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76" name="Line 48"/>
            <p:cNvSpPr>
              <a:spLocks noChangeShapeType="1"/>
            </p:cNvSpPr>
            <p:nvPr/>
          </p:nvSpPr>
          <p:spPr bwMode="auto">
            <a:xfrm flipH="1">
              <a:off x="864"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77" name="Line 49"/>
            <p:cNvSpPr>
              <a:spLocks noChangeShapeType="1"/>
            </p:cNvSpPr>
            <p:nvPr/>
          </p:nvSpPr>
          <p:spPr bwMode="auto">
            <a:xfrm>
              <a:off x="480"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78" name="Line 50"/>
            <p:cNvSpPr>
              <a:spLocks noChangeShapeType="1"/>
            </p:cNvSpPr>
            <p:nvPr/>
          </p:nvSpPr>
          <p:spPr bwMode="auto">
            <a:xfrm>
              <a:off x="480"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02" name="Text Box 74"/>
            <p:cNvSpPr txBox="1">
              <a:spLocks noChangeArrowheads="1"/>
            </p:cNvSpPr>
            <p:nvPr/>
          </p:nvSpPr>
          <p:spPr bwMode="auto">
            <a:xfrm>
              <a:off x="480" y="3015"/>
              <a:ext cx="390"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b</a:t>
              </a:r>
              <a:r>
                <a:rPr kumimoji="1" lang="en-US" altLang="zh-CN" sz="2800" b="1">
                  <a:solidFill>
                    <a:schemeClr val="tx2"/>
                  </a:solidFill>
                  <a:latin typeface="Times New Roman" pitchFamily="18" charset="0"/>
                </a:rPr>
                <a:t>R</a:t>
              </a:r>
              <a:endParaRPr kumimoji="1" lang="en-US" altLang="zh-CN" sz="2800" b="1">
                <a:solidFill>
                  <a:schemeClr val="accent2"/>
                </a:solidFill>
                <a:latin typeface="Times New Roman" pitchFamily="18" charset="0"/>
              </a:endParaRPr>
            </a:p>
            <a:p>
              <a:pPr algn="ctr"/>
              <a:r>
                <a:rPr kumimoji="1" lang="en-US" altLang="zh-CN" sz="2800" b="1" i="1">
                  <a:solidFill>
                    <a:srgbClr val="009900"/>
                  </a:solidFill>
                  <a:latin typeface="Times New Roman" pitchFamily="18" charset="0"/>
                </a:rPr>
                <a:t>a</a:t>
              </a:r>
              <a:r>
                <a:rPr kumimoji="1" lang="en-US" altLang="zh-CN" sz="2800" b="1">
                  <a:solidFill>
                    <a:schemeClr val="accent2"/>
                  </a:solidFill>
                  <a:latin typeface="Times New Roman" pitchFamily="18" charset="0"/>
                </a:rPr>
                <a:t>L</a:t>
              </a:r>
              <a:endParaRPr kumimoji="1" lang="en-US" altLang="zh-CN" sz="2400">
                <a:latin typeface="Times New Roman" pitchFamily="18" charset="0"/>
              </a:endParaRPr>
            </a:p>
          </p:txBody>
        </p:sp>
        <p:sp>
          <p:nvSpPr>
            <p:cNvPr id="176203" name="Line 75"/>
            <p:cNvSpPr>
              <a:spLocks noChangeShapeType="1"/>
            </p:cNvSpPr>
            <p:nvPr/>
          </p:nvSpPr>
          <p:spPr bwMode="auto">
            <a:xfrm>
              <a:off x="480"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6300" name="Group 172"/>
          <p:cNvGrpSpPr>
            <a:grpSpLocks/>
          </p:cNvGrpSpPr>
          <p:nvPr/>
        </p:nvGrpSpPr>
        <p:grpSpPr bwMode="auto">
          <a:xfrm>
            <a:off x="1730375" y="3933825"/>
            <a:ext cx="609600" cy="1524000"/>
            <a:chOff x="1104" y="2651"/>
            <a:chExt cx="384" cy="960"/>
          </a:xfrm>
        </p:grpSpPr>
        <p:sp>
          <p:nvSpPr>
            <p:cNvPr id="176187" name="Rectangle 59"/>
            <p:cNvSpPr>
              <a:spLocks noChangeArrowheads="1"/>
            </p:cNvSpPr>
            <p:nvPr/>
          </p:nvSpPr>
          <p:spPr bwMode="auto">
            <a:xfrm>
              <a:off x="1104"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88" name="Line 60"/>
            <p:cNvSpPr>
              <a:spLocks noChangeShapeType="1"/>
            </p:cNvSpPr>
            <p:nvPr/>
          </p:nvSpPr>
          <p:spPr bwMode="auto">
            <a:xfrm flipH="1">
              <a:off x="1104"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89" name="Line 61"/>
            <p:cNvSpPr>
              <a:spLocks noChangeShapeType="1"/>
            </p:cNvSpPr>
            <p:nvPr/>
          </p:nvSpPr>
          <p:spPr bwMode="auto">
            <a:xfrm flipH="1">
              <a:off x="1488"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90" name="Line 62"/>
            <p:cNvSpPr>
              <a:spLocks noChangeShapeType="1"/>
            </p:cNvSpPr>
            <p:nvPr/>
          </p:nvSpPr>
          <p:spPr bwMode="auto">
            <a:xfrm>
              <a:off x="1104"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91" name="Line 63"/>
            <p:cNvSpPr>
              <a:spLocks noChangeShapeType="1"/>
            </p:cNvSpPr>
            <p:nvPr/>
          </p:nvSpPr>
          <p:spPr bwMode="auto">
            <a:xfrm>
              <a:off x="1104"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04" name="Text Box 76"/>
            <p:cNvSpPr txBox="1">
              <a:spLocks noChangeArrowheads="1"/>
            </p:cNvSpPr>
            <p:nvPr/>
          </p:nvSpPr>
          <p:spPr bwMode="auto">
            <a:xfrm>
              <a:off x="1111" y="3284"/>
              <a:ext cx="3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a</a:t>
              </a:r>
              <a:r>
                <a:rPr kumimoji="1" lang="en-US" altLang="zh-CN" sz="2800" b="1">
                  <a:solidFill>
                    <a:schemeClr val="accent2"/>
                  </a:solidFill>
                  <a:latin typeface="Times New Roman" pitchFamily="18" charset="0"/>
                </a:rPr>
                <a:t>L</a:t>
              </a:r>
              <a:endParaRPr kumimoji="1" lang="en-US" altLang="zh-CN" sz="2400">
                <a:latin typeface="Times New Roman" pitchFamily="18" charset="0"/>
              </a:endParaRPr>
            </a:p>
          </p:txBody>
        </p:sp>
      </p:grpSp>
      <p:grpSp>
        <p:nvGrpSpPr>
          <p:cNvPr id="176301" name="Group 173"/>
          <p:cNvGrpSpPr>
            <a:grpSpLocks/>
          </p:cNvGrpSpPr>
          <p:nvPr/>
        </p:nvGrpSpPr>
        <p:grpSpPr bwMode="auto">
          <a:xfrm>
            <a:off x="2735263" y="3957638"/>
            <a:ext cx="619125" cy="1524000"/>
            <a:chOff x="1728" y="2651"/>
            <a:chExt cx="390" cy="960"/>
          </a:xfrm>
        </p:grpSpPr>
        <p:sp>
          <p:nvSpPr>
            <p:cNvPr id="176192" name="Rectangle 64"/>
            <p:cNvSpPr>
              <a:spLocks noChangeArrowheads="1"/>
            </p:cNvSpPr>
            <p:nvPr/>
          </p:nvSpPr>
          <p:spPr bwMode="auto">
            <a:xfrm>
              <a:off x="1728"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93" name="Line 65"/>
            <p:cNvSpPr>
              <a:spLocks noChangeShapeType="1"/>
            </p:cNvSpPr>
            <p:nvPr/>
          </p:nvSpPr>
          <p:spPr bwMode="auto">
            <a:xfrm>
              <a:off x="1728"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94" name="Line 66"/>
            <p:cNvSpPr>
              <a:spLocks noChangeShapeType="1"/>
            </p:cNvSpPr>
            <p:nvPr/>
          </p:nvSpPr>
          <p:spPr bwMode="auto">
            <a:xfrm flipH="1">
              <a:off x="2112"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95" name="Line 67"/>
            <p:cNvSpPr>
              <a:spLocks noChangeShapeType="1"/>
            </p:cNvSpPr>
            <p:nvPr/>
          </p:nvSpPr>
          <p:spPr bwMode="auto">
            <a:xfrm>
              <a:off x="1728"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96" name="Line 68"/>
            <p:cNvSpPr>
              <a:spLocks noChangeShapeType="1"/>
            </p:cNvSpPr>
            <p:nvPr/>
          </p:nvSpPr>
          <p:spPr bwMode="auto">
            <a:xfrm>
              <a:off x="1728"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05" name="Text Box 77"/>
            <p:cNvSpPr txBox="1">
              <a:spLocks noChangeArrowheads="1"/>
            </p:cNvSpPr>
            <p:nvPr/>
          </p:nvSpPr>
          <p:spPr bwMode="auto">
            <a:xfrm>
              <a:off x="1728" y="3284"/>
              <a:ext cx="3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a</a:t>
              </a:r>
              <a:r>
                <a:rPr kumimoji="1" lang="en-US" altLang="zh-CN" sz="2800" b="1">
                  <a:solidFill>
                    <a:schemeClr val="tx2"/>
                  </a:solidFill>
                  <a:latin typeface="Times New Roman" pitchFamily="18" charset="0"/>
                </a:rPr>
                <a:t>R</a:t>
              </a:r>
              <a:endParaRPr kumimoji="1" lang="en-US" altLang="zh-CN" sz="2400">
                <a:latin typeface="Times New Roman" pitchFamily="18" charset="0"/>
              </a:endParaRPr>
            </a:p>
          </p:txBody>
        </p:sp>
      </p:grpSp>
      <p:grpSp>
        <p:nvGrpSpPr>
          <p:cNvPr id="176302" name="Group 174"/>
          <p:cNvGrpSpPr>
            <a:grpSpLocks/>
          </p:cNvGrpSpPr>
          <p:nvPr/>
        </p:nvGrpSpPr>
        <p:grpSpPr bwMode="auto">
          <a:xfrm>
            <a:off x="3733800" y="3956050"/>
            <a:ext cx="619125" cy="1525588"/>
            <a:chOff x="2352" y="2651"/>
            <a:chExt cx="390" cy="961"/>
          </a:xfrm>
        </p:grpSpPr>
        <p:sp>
          <p:nvSpPr>
            <p:cNvPr id="176197" name="Rectangle 69"/>
            <p:cNvSpPr>
              <a:spLocks noChangeArrowheads="1"/>
            </p:cNvSpPr>
            <p:nvPr/>
          </p:nvSpPr>
          <p:spPr bwMode="auto">
            <a:xfrm>
              <a:off x="2352"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98" name="Line 70"/>
            <p:cNvSpPr>
              <a:spLocks noChangeShapeType="1"/>
            </p:cNvSpPr>
            <p:nvPr/>
          </p:nvSpPr>
          <p:spPr bwMode="auto">
            <a:xfrm flipH="1">
              <a:off x="2352"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99" name="Line 71"/>
            <p:cNvSpPr>
              <a:spLocks noChangeShapeType="1"/>
            </p:cNvSpPr>
            <p:nvPr/>
          </p:nvSpPr>
          <p:spPr bwMode="auto">
            <a:xfrm flipH="1">
              <a:off x="2736"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00" name="Line 72"/>
            <p:cNvSpPr>
              <a:spLocks noChangeShapeType="1"/>
            </p:cNvSpPr>
            <p:nvPr/>
          </p:nvSpPr>
          <p:spPr bwMode="auto">
            <a:xfrm>
              <a:off x="2352"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01" name="Line 73"/>
            <p:cNvSpPr>
              <a:spLocks noChangeShapeType="1"/>
            </p:cNvSpPr>
            <p:nvPr/>
          </p:nvSpPr>
          <p:spPr bwMode="auto">
            <a:xfrm>
              <a:off x="2352"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06" name="Text Box 78"/>
            <p:cNvSpPr txBox="1">
              <a:spLocks noChangeArrowheads="1"/>
            </p:cNvSpPr>
            <p:nvPr/>
          </p:nvSpPr>
          <p:spPr bwMode="auto">
            <a:xfrm>
              <a:off x="2352" y="2747"/>
              <a:ext cx="390"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e</a:t>
              </a:r>
              <a:r>
                <a:rPr kumimoji="1" lang="en-US" altLang="zh-CN" sz="2800" b="1">
                  <a:solidFill>
                    <a:schemeClr val="accent2"/>
                  </a:solidFill>
                  <a:latin typeface="Times New Roman" pitchFamily="18" charset="0"/>
                </a:rPr>
                <a:t>L</a:t>
              </a:r>
            </a:p>
            <a:p>
              <a:pPr algn="ctr"/>
              <a:r>
                <a:rPr kumimoji="1" lang="en-US" altLang="zh-CN" sz="2800" b="1" i="1">
                  <a:solidFill>
                    <a:srgbClr val="009900"/>
                  </a:solidFill>
                  <a:latin typeface="Times New Roman" pitchFamily="18" charset="0"/>
                </a:rPr>
                <a:t>c</a:t>
              </a:r>
              <a:r>
                <a:rPr kumimoji="1" lang="en-US" altLang="zh-CN" sz="2800" b="1">
                  <a:solidFill>
                    <a:schemeClr val="accent2"/>
                  </a:solidFill>
                  <a:latin typeface="Times New Roman" pitchFamily="18" charset="0"/>
                </a:rPr>
                <a:t>L</a:t>
              </a:r>
            </a:p>
            <a:p>
              <a:pPr algn="ctr"/>
              <a:r>
                <a:rPr kumimoji="1" lang="en-US" altLang="zh-CN" sz="2800" b="1" i="1">
                  <a:solidFill>
                    <a:srgbClr val="009900"/>
                  </a:solidFill>
                  <a:latin typeface="Times New Roman" pitchFamily="18" charset="0"/>
                </a:rPr>
                <a:t>a</a:t>
              </a:r>
              <a:r>
                <a:rPr kumimoji="1" lang="en-US" altLang="zh-CN" sz="2800" b="1">
                  <a:solidFill>
                    <a:schemeClr val="tx2"/>
                  </a:solidFill>
                  <a:latin typeface="Times New Roman" pitchFamily="18" charset="0"/>
                </a:rPr>
                <a:t>R</a:t>
              </a:r>
              <a:endParaRPr kumimoji="1" lang="en-US" altLang="zh-CN" sz="2400">
                <a:latin typeface="Times New Roman" pitchFamily="18" charset="0"/>
              </a:endParaRPr>
            </a:p>
          </p:txBody>
        </p:sp>
        <p:sp>
          <p:nvSpPr>
            <p:cNvPr id="176207" name="Line 79"/>
            <p:cNvSpPr>
              <a:spLocks noChangeShapeType="1"/>
            </p:cNvSpPr>
            <p:nvPr/>
          </p:nvSpPr>
          <p:spPr bwMode="auto">
            <a:xfrm>
              <a:off x="2352"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08" name="Line 80"/>
            <p:cNvSpPr>
              <a:spLocks noChangeShapeType="1"/>
            </p:cNvSpPr>
            <p:nvPr/>
          </p:nvSpPr>
          <p:spPr bwMode="auto">
            <a:xfrm>
              <a:off x="2352" y="2747"/>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6303" name="Group 175"/>
          <p:cNvGrpSpPr>
            <a:grpSpLocks/>
          </p:cNvGrpSpPr>
          <p:nvPr/>
        </p:nvGrpSpPr>
        <p:grpSpPr bwMode="auto">
          <a:xfrm>
            <a:off x="4714875" y="3968750"/>
            <a:ext cx="619125" cy="1524000"/>
            <a:chOff x="2970" y="2651"/>
            <a:chExt cx="390" cy="960"/>
          </a:xfrm>
        </p:grpSpPr>
        <p:sp>
          <p:nvSpPr>
            <p:cNvPr id="176209" name="Rectangle 81"/>
            <p:cNvSpPr>
              <a:spLocks noChangeArrowheads="1"/>
            </p:cNvSpPr>
            <p:nvPr/>
          </p:nvSpPr>
          <p:spPr bwMode="auto">
            <a:xfrm>
              <a:off x="2976"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210" name="Line 82"/>
            <p:cNvSpPr>
              <a:spLocks noChangeShapeType="1"/>
            </p:cNvSpPr>
            <p:nvPr/>
          </p:nvSpPr>
          <p:spPr bwMode="auto">
            <a:xfrm flipH="1">
              <a:off x="2976"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11" name="Line 83"/>
            <p:cNvSpPr>
              <a:spLocks noChangeShapeType="1"/>
            </p:cNvSpPr>
            <p:nvPr/>
          </p:nvSpPr>
          <p:spPr bwMode="auto">
            <a:xfrm flipH="1">
              <a:off x="3360"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12" name="Line 84"/>
            <p:cNvSpPr>
              <a:spLocks noChangeShapeType="1"/>
            </p:cNvSpPr>
            <p:nvPr/>
          </p:nvSpPr>
          <p:spPr bwMode="auto">
            <a:xfrm>
              <a:off x="2976"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13" name="Line 85"/>
            <p:cNvSpPr>
              <a:spLocks noChangeShapeType="1"/>
            </p:cNvSpPr>
            <p:nvPr/>
          </p:nvSpPr>
          <p:spPr bwMode="auto">
            <a:xfrm>
              <a:off x="2976"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14" name="Text Box 86"/>
            <p:cNvSpPr txBox="1">
              <a:spLocks noChangeArrowheads="1"/>
            </p:cNvSpPr>
            <p:nvPr/>
          </p:nvSpPr>
          <p:spPr bwMode="auto">
            <a:xfrm>
              <a:off x="2970" y="2746"/>
              <a:ext cx="390"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e</a:t>
              </a:r>
              <a:r>
                <a:rPr kumimoji="1" lang="en-US" altLang="zh-CN" sz="2800" b="1">
                  <a:solidFill>
                    <a:schemeClr val="tx2"/>
                  </a:solidFill>
                  <a:latin typeface="Times New Roman" pitchFamily="18" charset="0"/>
                </a:rPr>
                <a:t>R</a:t>
              </a:r>
            </a:p>
            <a:p>
              <a:pPr algn="ctr"/>
              <a:r>
                <a:rPr kumimoji="1" lang="en-US" altLang="zh-CN" sz="2800" b="1" i="1">
                  <a:solidFill>
                    <a:srgbClr val="009900"/>
                  </a:solidFill>
                  <a:latin typeface="Times New Roman" pitchFamily="18" charset="0"/>
                </a:rPr>
                <a:t>c</a:t>
              </a:r>
              <a:r>
                <a:rPr kumimoji="1" lang="en-US" altLang="zh-CN" sz="2800" b="1">
                  <a:solidFill>
                    <a:schemeClr val="accent2"/>
                  </a:solidFill>
                  <a:latin typeface="Times New Roman" pitchFamily="18" charset="0"/>
                </a:rPr>
                <a:t>L</a:t>
              </a:r>
              <a:endParaRPr kumimoji="1" lang="en-US" altLang="zh-CN" sz="2800" b="1">
                <a:solidFill>
                  <a:schemeClr val="tx2"/>
                </a:solidFill>
                <a:latin typeface="Times New Roman" pitchFamily="18" charset="0"/>
              </a:endParaRPr>
            </a:p>
            <a:p>
              <a:pPr algn="ctr"/>
              <a:r>
                <a:rPr kumimoji="1" lang="en-US" altLang="zh-CN" sz="2800" b="1" i="1">
                  <a:solidFill>
                    <a:srgbClr val="009900"/>
                  </a:solidFill>
                  <a:latin typeface="Times New Roman" pitchFamily="18" charset="0"/>
                </a:rPr>
                <a:t>a</a:t>
              </a:r>
              <a:r>
                <a:rPr kumimoji="1" lang="en-US" altLang="zh-CN" sz="2800" b="1">
                  <a:solidFill>
                    <a:schemeClr val="tx2"/>
                  </a:solidFill>
                  <a:latin typeface="Times New Roman" pitchFamily="18" charset="0"/>
                </a:rPr>
                <a:t>R</a:t>
              </a:r>
              <a:endParaRPr kumimoji="1" lang="en-US" altLang="zh-CN" sz="2400">
                <a:latin typeface="Times New Roman" pitchFamily="18" charset="0"/>
              </a:endParaRPr>
            </a:p>
          </p:txBody>
        </p:sp>
        <p:sp>
          <p:nvSpPr>
            <p:cNvPr id="176215" name="Line 87"/>
            <p:cNvSpPr>
              <a:spLocks noChangeShapeType="1"/>
            </p:cNvSpPr>
            <p:nvPr/>
          </p:nvSpPr>
          <p:spPr bwMode="auto">
            <a:xfrm>
              <a:off x="2976"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16" name="Line 88"/>
            <p:cNvSpPr>
              <a:spLocks noChangeShapeType="1"/>
            </p:cNvSpPr>
            <p:nvPr/>
          </p:nvSpPr>
          <p:spPr bwMode="auto">
            <a:xfrm>
              <a:off x="2976" y="2747"/>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6304" name="Group 176"/>
          <p:cNvGrpSpPr>
            <a:grpSpLocks/>
          </p:cNvGrpSpPr>
          <p:nvPr/>
        </p:nvGrpSpPr>
        <p:grpSpPr bwMode="auto">
          <a:xfrm>
            <a:off x="5715000" y="3992563"/>
            <a:ext cx="619125" cy="1524000"/>
            <a:chOff x="3600" y="2651"/>
            <a:chExt cx="390" cy="960"/>
          </a:xfrm>
        </p:grpSpPr>
        <p:sp>
          <p:nvSpPr>
            <p:cNvPr id="176217" name="Rectangle 89"/>
            <p:cNvSpPr>
              <a:spLocks noChangeArrowheads="1"/>
            </p:cNvSpPr>
            <p:nvPr/>
          </p:nvSpPr>
          <p:spPr bwMode="auto">
            <a:xfrm>
              <a:off x="3600"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218" name="Line 90"/>
            <p:cNvSpPr>
              <a:spLocks noChangeShapeType="1"/>
            </p:cNvSpPr>
            <p:nvPr/>
          </p:nvSpPr>
          <p:spPr bwMode="auto">
            <a:xfrm flipH="1">
              <a:off x="3600"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19" name="Line 91"/>
            <p:cNvSpPr>
              <a:spLocks noChangeShapeType="1"/>
            </p:cNvSpPr>
            <p:nvPr/>
          </p:nvSpPr>
          <p:spPr bwMode="auto">
            <a:xfrm flipH="1">
              <a:off x="3984"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20" name="Line 92"/>
            <p:cNvSpPr>
              <a:spLocks noChangeShapeType="1"/>
            </p:cNvSpPr>
            <p:nvPr/>
          </p:nvSpPr>
          <p:spPr bwMode="auto">
            <a:xfrm>
              <a:off x="3600"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21" name="Line 93"/>
            <p:cNvSpPr>
              <a:spLocks noChangeShapeType="1"/>
            </p:cNvSpPr>
            <p:nvPr/>
          </p:nvSpPr>
          <p:spPr bwMode="auto">
            <a:xfrm>
              <a:off x="3600"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32" name="Text Box 104"/>
            <p:cNvSpPr txBox="1">
              <a:spLocks noChangeArrowheads="1"/>
            </p:cNvSpPr>
            <p:nvPr/>
          </p:nvSpPr>
          <p:spPr bwMode="auto">
            <a:xfrm>
              <a:off x="3600" y="3015"/>
              <a:ext cx="390"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c</a:t>
              </a:r>
              <a:r>
                <a:rPr kumimoji="1" lang="en-US" altLang="zh-CN" sz="2800" b="1">
                  <a:solidFill>
                    <a:schemeClr val="accent2"/>
                  </a:solidFill>
                  <a:latin typeface="Times New Roman" pitchFamily="18" charset="0"/>
                </a:rPr>
                <a:t>L</a:t>
              </a:r>
            </a:p>
            <a:p>
              <a:pPr algn="ctr"/>
              <a:r>
                <a:rPr kumimoji="1" lang="en-US" altLang="zh-CN" sz="2800" b="1" i="1">
                  <a:solidFill>
                    <a:srgbClr val="009900"/>
                  </a:solidFill>
                  <a:latin typeface="Times New Roman" pitchFamily="18" charset="0"/>
                </a:rPr>
                <a:t>a</a:t>
              </a:r>
              <a:r>
                <a:rPr kumimoji="1" lang="en-US" altLang="zh-CN" sz="2800" b="1">
                  <a:solidFill>
                    <a:schemeClr val="tx2"/>
                  </a:solidFill>
                  <a:latin typeface="Times New Roman" pitchFamily="18" charset="0"/>
                </a:rPr>
                <a:t>R</a:t>
              </a:r>
              <a:endParaRPr kumimoji="1" lang="en-US" altLang="zh-CN" sz="2400">
                <a:latin typeface="Times New Roman" pitchFamily="18" charset="0"/>
              </a:endParaRPr>
            </a:p>
          </p:txBody>
        </p:sp>
        <p:sp>
          <p:nvSpPr>
            <p:cNvPr id="176233" name="Line 105"/>
            <p:cNvSpPr>
              <a:spLocks noChangeShapeType="1"/>
            </p:cNvSpPr>
            <p:nvPr/>
          </p:nvSpPr>
          <p:spPr bwMode="auto">
            <a:xfrm>
              <a:off x="3600"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6305" name="Group 177"/>
          <p:cNvGrpSpPr>
            <a:grpSpLocks/>
          </p:cNvGrpSpPr>
          <p:nvPr/>
        </p:nvGrpSpPr>
        <p:grpSpPr bwMode="auto">
          <a:xfrm>
            <a:off x="6724650" y="4005263"/>
            <a:ext cx="619125" cy="1524000"/>
            <a:chOff x="4218" y="2651"/>
            <a:chExt cx="390" cy="960"/>
          </a:xfrm>
        </p:grpSpPr>
        <p:sp>
          <p:nvSpPr>
            <p:cNvPr id="176222" name="Rectangle 94"/>
            <p:cNvSpPr>
              <a:spLocks noChangeArrowheads="1"/>
            </p:cNvSpPr>
            <p:nvPr/>
          </p:nvSpPr>
          <p:spPr bwMode="auto">
            <a:xfrm>
              <a:off x="4224"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223" name="Line 95"/>
            <p:cNvSpPr>
              <a:spLocks noChangeShapeType="1"/>
            </p:cNvSpPr>
            <p:nvPr/>
          </p:nvSpPr>
          <p:spPr bwMode="auto">
            <a:xfrm flipH="1">
              <a:off x="4224"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24" name="Line 96"/>
            <p:cNvSpPr>
              <a:spLocks noChangeShapeType="1"/>
            </p:cNvSpPr>
            <p:nvPr/>
          </p:nvSpPr>
          <p:spPr bwMode="auto">
            <a:xfrm flipH="1">
              <a:off x="4608"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25" name="Line 97"/>
            <p:cNvSpPr>
              <a:spLocks noChangeShapeType="1"/>
            </p:cNvSpPr>
            <p:nvPr/>
          </p:nvSpPr>
          <p:spPr bwMode="auto">
            <a:xfrm>
              <a:off x="4224"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26" name="Line 98"/>
            <p:cNvSpPr>
              <a:spLocks noChangeShapeType="1"/>
            </p:cNvSpPr>
            <p:nvPr/>
          </p:nvSpPr>
          <p:spPr bwMode="auto">
            <a:xfrm>
              <a:off x="4224"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34" name="Text Box 106"/>
            <p:cNvSpPr txBox="1">
              <a:spLocks noChangeArrowheads="1"/>
            </p:cNvSpPr>
            <p:nvPr/>
          </p:nvSpPr>
          <p:spPr bwMode="auto">
            <a:xfrm>
              <a:off x="4218" y="3015"/>
              <a:ext cx="390"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c</a:t>
              </a:r>
              <a:r>
                <a:rPr kumimoji="1" lang="en-US" altLang="zh-CN" sz="2800" b="1">
                  <a:solidFill>
                    <a:schemeClr val="tx2"/>
                  </a:solidFill>
                  <a:latin typeface="Times New Roman" pitchFamily="18" charset="0"/>
                </a:rPr>
                <a:t>R</a:t>
              </a:r>
              <a:endParaRPr kumimoji="1" lang="en-US" altLang="zh-CN" sz="2800" b="1">
                <a:solidFill>
                  <a:schemeClr val="accent2"/>
                </a:solidFill>
                <a:latin typeface="Times New Roman" pitchFamily="18" charset="0"/>
              </a:endParaRPr>
            </a:p>
            <a:p>
              <a:pPr algn="ctr"/>
              <a:r>
                <a:rPr kumimoji="1" lang="en-US" altLang="zh-CN" sz="2800" b="1" i="1">
                  <a:solidFill>
                    <a:srgbClr val="009900"/>
                  </a:solidFill>
                  <a:latin typeface="Times New Roman" pitchFamily="18" charset="0"/>
                </a:rPr>
                <a:t>a</a:t>
              </a:r>
              <a:r>
                <a:rPr kumimoji="1" lang="en-US" altLang="zh-CN" sz="2800" b="1">
                  <a:solidFill>
                    <a:schemeClr val="tx2"/>
                  </a:solidFill>
                  <a:latin typeface="Times New Roman" pitchFamily="18" charset="0"/>
                </a:rPr>
                <a:t>R</a:t>
              </a:r>
              <a:endParaRPr kumimoji="1" lang="en-US" altLang="zh-CN" sz="2400">
                <a:latin typeface="Times New Roman" pitchFamily="18" charset="0"/>
              </a:endParaRPr>
            </a:p>
          </p:txBody>
        </p:sp>
        <p:sp>
          <p:nvSpPr>
            <p:cNvPr id="176235" name="Line 107"/>
            <p:cNvSpPr>
              <a:spLocks noChangeShapeType="1"/>
            </p:cNvSpPr>
            <p:nvPr/>
          </p:nvSpPr>
          <p:spPr bwMode="auto">
            <a:xfrm>
              <a:off x="4224"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6306" name="Group 178"/>
          <p:cNvGrpSpPr>
            <a:grpSpLocks/>
          </p:cNvGrpSpPr>
          <p:nvPr/>
        </p:nvGrpSpPr>
        <p:grpSpPr bwMode="auto">
          <a:xfrm>
            <a:off x="7732713" y="4005263"/>
            <a:ext cx="619125" cy="1524000"/>
            <a:chOff x="4848" y="2651"/>
            <a:chExt cx="390" cy="960"/>
          </a:xfrm>
        </p:grpSpPr>
        <p:sp>
          <p:nvSpPr>
            <p:cNvPr id="176227" name="Rectangle 99"/>
            <p:cNvSpPr>
              <a:spLocks noChangeArrowheads="1"/>
            </p:cNvSpPr>
            <p:nvPr/>
          </p:nvSpPr>
          <p:spPr bwMode="auto">
            <a:xfrm>
              <a:off x="4848"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228" name="Line 100"/>
            <p:cNvSpPr>
              <a:spLocks noChangeShapeType="1"/>
            </p:cNvSpPr>
            <p:nvPr/>
          </p:nvSpPr>
          <p:spPr bwMode="auto">
            <a:xfrm flipH="1">
              <a:off x="4848"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29" name="Line 101"/>
            <p:cNvSpPr>
              <a:spLocks noChangeShapeType="1"/>
            </p:cNvSpPr>
            <p:nvPr/>
          </p:nvSpPr>
          <p:spPr bwMode="auto">
            <a:xfrm flipH="1">
              <a:off x="5232"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30" name="Line 102"/>
            <p:cNvSpPr>
              <a:spLocks noChangeShapeType="1"/>
            </p:cNvSpPr>
            <p:nvPr/>
          </p:nvSpPr>
          <p:spPr bwMode="auto">
            <a:xfrm>
              <a:off x="4848"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31" name="Line 103"/>
            <p:cNvSpPr>
              <a:spLocks noChangeShapeType="1"/>
            </p:cNvSpPr>
            <p:nvPr/>
          </p:nvSpPr>
          <p:spPr bwMode="auto">
            <a:xfrm>
              <a:off x="4848"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36" name="Text Box 108"/>
            <p:cNvSpPr txBox="1">
              <a:spLocks noChangeArrowheads="1"/>
            </p:cNvSpPr>
            <p:nvPr/>
          </p:nvSpPr>
          <p:spPr bwMode="auto">
            <a:xfrm>
              <a:off x="4848" y="3284"/>
              <a:ext cx="3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a</a:t>
              </a:r>
              <a:r>
                <a:rPr kumimoji="1" lang="en-US" altLang="zh-CN" sz="2800" b="1">
                  <a:solidFill>
                    <a:schemeClr val="tx2"/>
                  </a:solidFill>
                  <a:latin typeface="Times New Roman" pitchFamily="18" charset="0"/>
                </a:rPr>
                <a:t>R</a:t>
              </a:r>
              <a:endParaRPr kumimoji="1" lang="en-US" altLang="zh-CN" sz="2400">
                <a:latin typeface="Times New Roman" pitchFamily="18" charset="0"/>
              </a:endParaRPr>
            </a:p>
          </p:txBody>
        </p:sp>
      </p:grpSp>
      <p:grpSp>
        <p:nvGrpSpPr>
          <p:cNvPr id="176272" name="Group 144"/>
          <p:cNvGrpSpPr>
            <a:grpSpLocks/>
          </p:cNvGrpSpPr>
          <p:nvPr/>
        </p:nvGrpSpPr>
        <p:grpSpPr bwMode="auto">
          <a:xfrm>
            <a:off x="611188" y="908050"/>
            <a:ext cx="2160587" cy="2378075"/>
            <a:chOff x="430" y="1002"/>
            <a:chExt cx="1361" cy="1498"/>
          </a:xfrm>
        </p:grpSpPr>
        <p:sp>
          <p:nvSpPr>
            <p:cNvPr id="176273" name="Line 145"/>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74" name="Line 146"/>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75" name="Line 147"/>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76" name="Line 148"/>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77" name="Oval 149"/>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ndParaRPr>
            </a:p>
          </p:txBody>
        </p:sp>
        <p:sp>
          <p:nvSpPr>
            <p:cNvPr id="176278" name="Oval 150"/>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79" name="Oval 151"/>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80" name="Oval 152"/>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81" name="Oval 153"/>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82" name="Text Box 154"/>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a</a:t>
              </a:r>
              <a:endParaRPr kumimoji="1" lang="en-US" altLang="zh-CN" sz="2400">
                <a:latin typeface="Times New Roman" pitchFamily="18" charset="0"/>
              </a:endParaRPr>
            </a:p>
          </p:txBody>
        </p:sp>
        <p:sp>
          <p:nvSpPr>
            <p:cNvPr id="176283" name="Text Box 155"/>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b</a:t>
              </a:r>
              <a:endParaRPr kumimoji="1" lang="en-US" altLang="zh-CN" sz="2400">
                <a:latin typeface="Times New Roman" pitchFamily="18" charset="0"/>
              </a:endParaRPr>
            </a:p>
          </p:txBody>
        </p:sp>
        <p:sp>
          <p:nvSpPr>
            <p:cNvPr id="176284" name="Text Box 156"/>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c</a:t>
              </a:r>
              <a:endParaRPr kumimoji="1" lang="en-US" altLang="zh-CN" sz="2400">
                <a:latin typeface="Times New Roman" pitchFamily="18" charset="0"/>
              </a:endParaRPr>
            </a:p>
          </p:txBody>
        </p:sp>
        <p:sp>
          <p:nvSpPr>
            <p:cNvPr id="176285" name="Text Box 157"/>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d</a:t>
              </a:r>
              <a:endParaRPr kumimoji="1" lang="en-US" altLang="zh-CN" sz="2400">
                <a:latin typeface="Times New Roman" pitchFamily="18" charset="0"/>
              </a:endParaRPr>
            </a:p>
          </p:txBody>
        </p:sp>
        <p:sp>
          <p:nvSpPr>
            <p:cNvPr id="176286" name="Text Box 158"/>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e</a:t>
              </a:r>
              <a:endParaRPr kumimoji="1" lang="en-US" altLang="zh-CN" sz="2400">
                <a:latin typeface="Times New Roman" pitchFamily="18" charset="0"/>
              </a:endParaRPr>
            </a:p>
          </p:txBody>
        </p:sp>
        <p:sp>
          <p:nvSpPr>
            <p:cNvPr id="176287" name="Line 159"/>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88" name="Line 160"/>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89" name="Line 161"/>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90" name="Line 162"/>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91" name="Line 163"/>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92" name="Line 164"/>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93" name="Line 165"/>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94" name="Line 166"/>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6" name="Rectangle 4"/>
          <p:cNvSpPr>
            <a:spLocks noGrp="1" noChangeArrowheads="1"/>
          </p:cNvSpPr>
          <p:nvPr>
            <p:ph type="title"/>
          </p:nvPr>
        </p:nvSpPr>
        <p:spPr>
          <a:xfrm>
            <a:off x="395288" y="473075"/>
            <a:ext cx="8229600" cy="903288"/>
          </a:xfrm>
        </p:spPr>
        <p:txBody>
          <a:bodyPr/>
          <a:lstStyle/>
          <a:p>
            <a:pPr algn="ctr"/>
            <a:r>
              <a:rPr lang="zh-CN" altLang="en-US" sz="4000" b="1">
                <a:solidFill>
                  <a:schemeClr val="tx2"/>
                </a:solidFill>
                <a:ea typeface="华文新魏" pitchFamily="2" charset="-122"/>
              </a:rPr>
              <a:t>后序遍历的非递归算法</a:t>
            </a:r>
            <a:r>
              <a:rPr lang="zh-CN" altLang="en-US"/>
              <a:t> </a:t>
            </a:r>
          </a:p>
        </p:txBody>
      </p:sp>
      <p:sp>
        <p:nvSpPr>
          <p:cNvPr id="177157" name="Rectangle 5"/>
          <p:cNvSpPr>
            <a:spLocks noGrp="1" noChangeArrowheads="1"/>
          </p:cNvSpPr>
          <p:nvPr>
            <p:ph idx="1"/>
          </p:nvPr>
        </p:nvSpPr>
        <p:spPr>
          <a:xfrm>
            <a:off x="539750" y="1341438"/>
            <a:ext cx="8229600" cy="4860925"/>
          </a:xfrm>
        </p:spPr>
        <p:txBody>
          <a:bodyPr/>
          <a:lstStyle/>
          <a:p>
            <a:pPr>
              <a:spcBef>
                <a:spcPct val="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spcBef>
                <a:spcPct val="0"/>
              </a:spcBef>
              <a:buFont typeface="Wingdings" pitchFamily="2" charset="2"/>
              <a:buNone/>
            </a:pP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spcBef>
                <a:spcPct val="0"/>
              </a:spcBef>
              <a:buFont typeface="Wingdings" pitchFamily="2" charset="2"/>
              <a:buNone/>
            </a:pPr>
            <a:r>
              <a:rPr lang="en-US" altLang="zh-CN" sz="2800">
                <a:latin typeface="Times New Roman" pitchFamily="18" charset="0"/>
                <a:ea typeface="隶书" pitchFamily="49" charset="-122"/>
              </a:rPr>
              <a:t>PostOrder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 Stack</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stkNode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&gt;&gt;</a:t>
            </a:r>
            <a:r>
              <a:rPr lang="en-US" altLang="zh-CN" sz="2800">
                <a:latin typeface="Times New Roman" pitchFamily="18" charset="0"/>
                <a:ea typeface="隶书" pitchFamily="49" charset="-122"/>
              </a:rPr>
              <a:t> S</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stkNode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w</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 </a:t>
            </a:r>
            <a:r>
              <a:rPr lang="en-US" altLang="zh-CN" sz="2800">
                <a:latin typeface="Times New Roman" pitchFamily="18" charset="0"/>
                <a:ea typeface="隶书" pitchFamily="49" charset="-122"/>
              </a:rPr>
              <a:t>p = root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//p</a:t>
            </a:r>
            <a:r>
              <a:rPr lang="zh-CN" altLang="en-US" sz="2800">
                <a:solidFill>
                  <a:schemeClr val="tx2"/>
                </a:solidFill>
                <a:latin typeface="Times New Roman" pitchFamily="18" charset="0"/>
                <a:ea typeface="隶书" pitchFamily="49" charset="-122"/>
              </a:rPr>
              <a:t>是遍历指针</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do {</a:t>
            </a:r>
          </a:p>
          <a:p>
            <a:pPr>
              <a:spcBef>
                <a:spcPct val="0"/>
              </a:spcBef>
              <a:buFont typeface="Wingdings" pitchFamily="2" charset="2"/>
              <a:buNone/>
            </a:pPr>
            <a:r>
              <a:rPr lang="en-US" altLang="zh-CN" sz="2800" b="1">
                <a:latin typeface="Times New Roman" pitchFamily="18" charset="0"/>
                <a:ea typeface="隶书" pitchFamily="49" charset="-122"/>
              </a:rPr>
              <a:t>		while </a:t>
            </a:r>
            <a:r>
              <a:rPr lang="en-US" altLang="zh-CN" sz="2800">
                <a:latin typeface="Times New Roman" pitchFamily="18" charset="0"/>
                <a:ea typeface="隶书" pitchFamily="49" charset="-122"/>
              </a:rPr>
              <a:t>(p != NULL)</a:t>
            </a:r>
            <a:r>
              <a:rPr lang="en-US" altLang="zh-CN" sz="2800" b="1">
                <a:latin typeface="Times New Roman" pitchFamily="18" charset="0"/>
                <a:ea typeface="隶书" pitchFamily="49" charset="-122"/>
              </a:rPr>
              <a:t> {	</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w.ptr = p</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w.tag = L</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S.Push (w)</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 =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continue1 = 1</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继续循环标记</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用于</a:t>
            </a:r>
            <a:r>
              <a:rPr lang="en-US" altLang="zh-CN" sz="2800" b="1">
                <a:solidFill>
                  <a:schemeClr val="tx2"/>
                </a:solidFill>
                <a:latin typeface="Times New Roman" pitchFamily="18" charset="0"/>
                <a:ea typeface="隶书" pitchFamily="49" charset="-122"/>
              </a:rPr>
              <a:t>R</a:t>
            </a:r>
            <a:endParaRPr lang="en-US" altLang="zh-CN" sz="2800" b="1">
              <a:latin typeface="Times New Roman" pitchFamily="18" charset="0"/>
              <a:ea typeface="隶书" pitchFamily="49" charset="-122"/>
            </a:endParaRPr>
          </a:p>
        </p:txBody>
      </p:sp>
      <p:sp>
        <p:nvSpPr>
          <p:cNvPr id="6" name="灯片编号占位符 4"/>
          <p:cNvSpPr>
            <a:spLocks noGrp="1"/>
          </p:cNvSpPr>
          <p:nvPr>
            <p:ph type="sldNum" sz="quarter" idx="12"/>
          </p:nvPr>
        </p:nvSpPr>
        <p:spPr/>
        <p:txBody>
          <a:bodyPr/>
          <a:lstStyle/>
          <a:p>
            <a:fld id="{2FAD79E0-D060-4F20-86D6-FD20F0203442}" type="slidenum">
              <a:rPr lang="en-US" altLang="zh-CN"/>
              <a:pPr/>
              <a:t>88</a:t>
            </a:fld>
            <a:endParaRPr lang="en-US" altLang="zh-CN"/>
          </a:p>
        </p:txBody>
      </p:sp>
      <p:sp>
        <p:nvSpPr>
          <p:cNvPr id="177154" name="Rectangle 2"/>
          <p:cNvSpPr>
            <a:spLocks noChangeArrowheads="1"/>
          </p:cNvSpPr>
          <p:nvPr/>
        </p:nvSpPr>
        <p:spPr bwMode="auto">
          <a:xfrm>
            <a:off x="228600" y="969963"/>
            <a:ext cx="8915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zh-CN" altLang="zh-CN" sz="3200">
              <a:solidFill>
                <a:schemeClr val="hlink"/>
              </a:solidFill>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6" name="Rectangle 4"/>
          <p:cNvSpPr>
            <a:spLocks noGrp="1" noChangeArrowheads="1"/>
          </p:cNvSpPr>
          <p:nvPr>
            <p:ph idx="1"/>
          </p:nvPr>
        </p:nvSpPr>
        <p:spPr>
          <a:xfrm>
            <a:off x="539750" y="728663"/>
            <a:ext cx="8229600" cy="5508625"/>
          </a:xfrm>
        </p:spPr>
        <p:txBody>
          <a:bodyPr/>
          <a:lstStyle/>
          <a:p>
            <a:pPr>
              <a:spcBef>
                <a:spcPct val="5000"/>
              </a:spcBef>
              <a:buFont typeface="Wingdings" pitchFamily="2" charset="2"/>
              <a:buNone/>
            </a:pPr>
            <a:r>
              <a:rPr lang="en-US" altLang="zh-CN" sz="2800" b="1">
                <a:latin typeface="Times New Roman" pitchFamily="18" charset="0"/>
                <a:ea typeface="隶书" pitchFamily="49" charset="-122"/>
              </a:rPr>
              <a:t>          while </a:t>
            </a:r>
            <a:r>
              <a:rPr lang="en-US" altLang="zh-CN" sz="2800">
                <a:latin typeface="Times New Roman" pitchFamily="18" charset="0"/>
                <a:ea typeface="隶书" pitchFamily="49" charset="-122"/>
              </a:rPr>
              <a:t>(continue1</a:t>
            </a:r>
            <a:r>
              <a:rPr lang="en-US" altLang="zh-CN" sz="2800" b="1">
                <a:latin typeface="Times New Roman" pitchFamily="18" charset="0"/>
                <a:ea typeface="隶书" pitchFamily="49" charset="-122"/>
              </a:rPr>
              <a:t> &amp;&amp; </a:t>
            </a:r>
            <a:r>
              <a:rPr lang="en-US" altLang="zh-CN" sz="2800">
                <a:latin typeface="Times New Roman" pitchFamily="18" charset="0"/>
                <a:ea typeface="隶书" pitchFamily="49" charset="-122"/>
              </a:rPr>
              <a:t>!S.IsEmpty ())</a:t>
            </a: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S.Pop (w)</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 = w.ptr</a:t>
            </a:r>
            <a:r>
              <a:rPr lang="en-US" altLang="zh-CN" sz="2800" b="1">
                <a:latin typeface="Times New Roman" pitchFamily="18" charset="0"/>
                <a:ea typeface="隶书" pitchFamily="49" charset="-122"/>
              </a:rPr>
              <a:t>;</a:t>
            </a:r>
          </a:p>
          <a:p>
            <a:pPr>
              <a:spcBef>
                <a:spcPct val="5000"/>
              </a:spcBef>
              <a:buFont typeface="Wingdings" pitchFamily="2" charset="2"/>
              <a:buNone/>
            </a:pPr>
            <a:r>
              <a:rPr lang="en-US" altLang="zh-CN" sz="2800" b="1">
                <a:latin typeface="Times New Roman" pitchFamily="18" charset="0"/>
                <a:ea typeface="隶书" pitchFamily="49" charset="-122"/>
              </a:rPr>
              <a:t>		     switch </a:t>
            </a:r>
            <a:r>
              <a:rPr lang="en-US" altLang="zh-CN" sz="2800">
                <a:latin typeface="Times New Roman" pitchFamily="18" charset="0"/>
                <a:ea typeface="隶书" pitchFamily="49" charset="-122"/>
              </a:rPr>
              <a:t>(w.tag)</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判断栈顶的</a:t>
            </a:r>
            <a:r>
              <a:rPr lang="en-US" altLang="zh-CN" sz="2800" b="1">
                <a:solidFill>
                  <a:schemeClr val="tx2"/>
                </a:solidFill>
                <a:latin typeface="Times New Roman" pitchFamily="18" charset="0"/>
                <a:ea typeface="隶书" pitchFamily="49" charset="-122"/>
              </a:rPr>
              <a:t>tag</a:t>
            </a:r>
            <a:r>
              <a:rPr lang="zh-CN" altLang="en-US" sz="2800">
                <a:solidFill>
                  <a:schemeClr val="tx2"/>
                </a:solidFill>
                <a:latin typeface="Times New Roman" pitchFamily="18" charset="0"/>
                <a:ea typeface="隶书" pitchFamily="49" charset="-122"/>
              </a:rPr>
              <a:t>标记</a:t>
            </a: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case </a:t>
            </a:r>
            <a:r>
              <a:rPr lang="en-US" altLang="zh-CN" sz="2800">
                <a:latin typeface="Times New Roman" pitchFamily="18" charset="0"/>
                <a:ea typeface="隶书" pitchFamily="49" charset="-122"/>
              </a:rPr>
              <a:t>L</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w.tag =</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R</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S.Push (w)</a:t>
            </a: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continue1 = 0</a:t>
            </a: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 =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  break;</a:t>
            </a:r>
          </a:p>
          <a:p>
            <a:pPr>
              <a:spcBef>
                <a:spcPct val="5000"/>
              </a:spcBef>
              <a:buFont typeface="Wingdings" pitchFamily="2" charset="2"/>
              <a:buNone/>
            </a:pPr>
            <a:r>
              <a:rPr lang="en-US" altLang="zh-CN" sz="2800" b="1">
                <a:latin typeface="Times New Roman" pitchFamily="18" charset="0"/>
                <a:ea typeface="隶书" pitchFamily="49" charset="-122"/>
              </a:rPr>
              <a:t>		          case </a:t>
            </a:r>
            <a:r>
              <a:rPr lang="en-US" altLang="zh-CN" sz="2800">
                <a:latin typeface="Times New Roman" pitchFamily="18" charset="0"/>
                <a:ea typeface="隶书" pitchFamily="49" charset="-122"/>
              </a:rPr>
              <a:t>R</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visit (p)</a:t>
            </a:r>
            <a:r>
              <a:rPr lang="en-US" altLang="zh-CN" sz="2800" b="1">
                <a:latin typeface="Times New Roman" pitchFamily="18" charset="0"/>
                <a:ea typeface="隶书" pitchFamily="49" charset="-122"/>
              </a:rPr>
              <a:t>;   break;	</a:t>
            </a:r>
          </a:p>
          <a:p>
            <a:pPr>
              <a:spcBef>
                <a:spcPct val="5000"/>
              </a:spcBef>
              <a:buFont typeface="Wingdings" pitchFamily="2" charset="2"/>
              <a:buNone/>
            </a:pP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     } while </a:t>
            </a:r>
            <a:r>
              <a:rPr lang="en-US" altLang="zh-CN" sz="2800">
                <a:latin typeface="Times New Roman" pitchFamily="18" charset="0"/>
                <a:ea typeface="隶书" pitchFamily="49" charset="-122"/>
              </a:rPr>
              <a:t>(!S.IsEmpty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继续遍历其他结点</a:t>
            </a: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cout &lt;&lt; endl;</a:t>
            </a:r>
          </a:p>
          <a:p>
            <a:pPr>
              <a:spcBef>
                <a:spcPct val="5000"/>
              </a:spcBef>
              <a:buFont typeface="Wingdings" pitchFamily="2" charset="2"/>
              <a:buNone/>
            </a:pPr>
            <a:r>
              <a:rPr lang="en-US" altLang="zh-CN" sz="2800" b="1">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fld id="{5095B70C-E80A-4C39-A3CC-CD3C6573370E}" type="slidenum">
              <a:rPr lang="en-US" altLang="zh-CN"/>
              <a:pPr/>
              <a:t>89</a:t>
            </a:fld>
            <a:endParaRPr lang="en-US" altLang="zh-CN"/>
          </a:p>
        </p:txBody>
      </p:sp>
      <p:sp>
        <p:nvSpPr>
          <p:cNvPr id="356354" name="Rectangle 2"/>
          <p:cNvSpPr>
            <a:spLocks noChangeArrowheads="1"/>
          </p:cNvSpPr>
          <p:nvPr/>
        </p:nvSpPr>
        <p:spPr bwMode="auto">
          <a:xfrm>
            <a:off x="228600" y="969963"/>
            <a:ext cx="8915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zh-CN" altLang="zh-CN" sz="3200">
              <a:solidFill>
                <a:schemeClr val="hlink"/>
              </a:solidFill>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4"/>
          <p:cNvSpPr>
            <a:spLocks noGrp="1" noChangeArrowheads="1"/>
          </p:cNvSpPr>
          <p:nvPr>
            <p:ph type="title"/>
          </p:nvPr>
        </p:nvSpPr>
        <p:spPr>
          <a:xfrm>
            <a:off x="457200" y="457200"/>
            <a:ext cx="8229600" cy="992188"/>
          </a:xfrm>
        </p:spPr>
        <p:txBody>
          <a:bodyPr/>
          <a:lstStyle/>
          <a:p>
            <a:pPr algn="ctr"/>
            <a:r>
              <a:rPr kumimoji="1" lang="zh-CN" altLang="en-US" sz="4000" b="1">
                <a:solidFill>
                  <a:schemeClr val="tx2"/>
                </a:solidFill>
                <a:ea typeface="华文新魏" pitchFamily="2" charset="-122"/>
              </a:rPr>
              <a:t>二叉树的性质</a:t>
            </a:r>
          </a:p>
        </p:txBody>
      </p:sp>
      <p:sp>
        <p:nvSpPr>
          <p:cNvPr id="122885" name="Rectangle 5"/>
          <p:cNvSpPr>
            <a:spLocks noGrp="1" noChangeArrowheads="1"/>
          </p:cNvSpPr>
          <p:nvPr>
            <p:ph idx="1"/>
          </p:nvPr>
        </p:nvSpPr>
        <p:spPr>
          <a:xfrm>
            <a:off x="661988" y="1447800"/>
            <a:ext cx="8050212" cy="4860925"/>
          </a:xfrm>
        </p:spPr>
        <p:txBody>
          <a:bodyPr/>
          <a:lstStyle/>
          <a:p>
            <a:pPr>
              <a:lnSpc>
                <a:spcPct val="105000"/>
              </a:lnSpc>
              <a:spcBef>
                <a:spcPct val="10000"/>
              </a:spcBef>
              <a:buClr>
                <a:srgbClr val="800080"/>
              </a:buClr>
              <a:buSzPct val="50000"/>
            </a:pPr>
            <a:r>
              <a:rPr kumimoji="1" lang="zh-CN" altLang="en-US" sz="3000" b="1" u="sng">
                <a:solidFill>
                  <a:schemeClr val="tx2"/>
                </a:solidFill>
                <a:latin typeface="Times New Roman" pitchFamily="18" charset="0"/>
                <a:ea typeface="仿宋_GB2312" pitchFamily="49" charset="-122"/>
              </a:rPr>
              <a:t>性质</a:t>
            </a:r>
            <a:r>
              <a:rPr kumimoji="1" lang="en-US" altLang="zh-CN" sz="3000" b="1" u="sng">
                <a:solidFill>
                  <a:schemeClr val="tx2"/>
                </a:solidFill>
                <a:latin typeface="Times New Roman" pitchFamily="18" charset="0"/>
                <a:ea typeface="仿宋_GB2312" pitchFamily="49" charset="-122"/>
              </a:rPr>
              <a:t>1</a:t>
            </a:r>
            <a:r>
              <a:rPr kumimoji="1" lang="en-US" altLang="zh-CN" sz="3000" b="1">
                <a:solidFill>
                  <a:srgbClr val="008000"/>
                </a:solidFill>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若二叉树结点的层次从 </a:t>
            </a:r>
            <a:r>
              <a:rPr kumimoji="1" lang="en-US" altLang="zh-CN" sz="3000" b="1">
                <a:latin typeface="Times New Roman" pitchFamily="18" charset="0"/>
                <a:ea typeface="仿宋_GB2312" pitchFamily="49" charset="-122"/>
              </a:rPr>
              <a:t>1 </a:t>
            </a:r>
            <a:r>
              <a:rPr kumimoji="1" lang="zh-CN" altLang="en-US" sz="3000" b="1">
                <a:latin typeface="Times New Roman" pitchFamily="18" charset="0"/>
                <a:ea typeface="仿宋_GB2312" pitchFamily="49" charset="-122"/>
              </a:rPr>
              <a:t>开始</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则在二叉树的第 </a:t>
            </a:r>
            <a:r>
              <a:rPr kumimoji="1" lang="en-US" altLang="zh-CN" sz="3000" b="1" i="1">
                <a:latin typeface="Times New Roman" pitchFamily="18" charset="0"/>
                <a:ea typeface="仿宋_GB2312" pitchFamily="49" charset="-122"/>
              </a:rPr>
              <a:t>i </a:t>
            </a:r>
            <a:r>
              <a:rPr kumimoji="1" lang="zh-CN" altLang="en-US" sz="3000" b="1">
                <a:latin typeface="Times New Roman" pitchFamily="18" charset="0"/>
                <a:ea typeface="仿宋_GB2312" pitchFamily="49" charset="-122"/>
              </a:rPr>
              <a:t>层最多有</a:t>
            </a:r>
            <a:r>
              <a:rPr kumimoji="1" lang="zh-CN" altLang="en-US"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2</a:t>
            </a:r>
            <a:r>
              <a:rPr kumimoji="1" lang="en-US" altLang="zh-CN" sz="3000" b="1" i="1" baseline="30000">
                <a:solidFill>
                  <a:schemeClr val="tx2"/>
                </a:solidFill>
                <a:latin typeface="Times New Roman" pitchFamily="18" charset="0"/>
                <a:ea typeface="仿宋_GB2312" pitchFamily="49" charset="-122"/>
              </a:rPr>
              <a:t>i</a:t>
            </a:r>
            <a:r>
              <a:rPr kumimoji="1" lang="en-US" altLang="zh-CN" sz="3000" baseline="30000">
                <a:solidFill>
                  <a:schemeClr val="tx2"/>
                </a:solidFill>
                <a:latin typeface="Courier New" pitchFamily="49" charset="0"/>
                <a:ea typeface="仿宋_GB2312" pitchFamily="49" charset="-122"/>
              </a:rPr>
              <a:t>-</a:t>
            </a:r>
            <a:r>
              <a:rPr kumimoji="1" lang="en-US" altLang="zh-CN" sz="3000" b="1" baseline="30000">
                <a:solidFill>
                  <a:schemeClr val="tx2"/>
                </a:solidFill>
                <a:latin typeface="Times New Roman" pitchFamily="18" charset="0"/>
                <a:ea typeface="仿宋_GB2312" pitchFamily="49" charset="-122"/>
              </a:rPr>
              <a:t>1</a:t>
            </a:r>
            <a:r>
              <a:rPr kumimoji="1" lang="en-US" altLang="zh-CN" sz="3000" b="1" i="1" baseline="30000">
                <a:solidFill>
                  <a:schemeClr val="tx2"/>
                </a:solidFill>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个结点。</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i</a:t>
            </a:r>
            <a:r>
              <a:rPr kumimoji="1" lang="en-US" altLang="zh-CN" sz="3000" b="1">
                <a:latin typeface="宋体" pitchFamily="2" charset="-122"/>
              </a:rPr>
              <a:t>≥</a:t>
            </a:r>
            <a:r>
              <a:rPr kumimoji="1" lang="en-US" altLang="zh-CN" sz="3000" b="1">
                <a:latin typeface="Times New Roman" pitchFamily="18" charset="0"/>
                <a:ea typeface="仿宋_GB2312" pitchFamily="49" charset="-122"/>
              </a:rPr>
              <a:t>1)</a:t>
            </a:r>
          </a:p>
          <a:p>
            <a:pPr>
              <a:lnSpc>
                <a:spcPct val="105000"/>
              </a:lnSpc>
              <a:spcBef>
                <a:spcPct val="10000"/>
              </a:spcBef>
              <a:buClr>
                <a:srgbClr val="800080"/>
              </a:buClr>
              <a:buSzPct val="50000"/>
              <a:buFont typeface="Wingdings" pitchFamily="2" charset="2"/>
              <a:buNone/>
            </a:pPr>
            <a:r>
              <a:rPr kumimoji="1" lang="en-US" altLang="zh-CN" sz="3000" b="1">
                <a:latin typeface="Times New Roman" pitchFamily="18" charset="0"/>
                <a:ea typeface="仿宋_GB2312" pitchFamily="49" charset="-122"/>
              </a:rPr>
              <a:t>        </a:t>
            </a:r>
            <a:r>
              <a:rPr kumimoji="1" lang="en-US" altLang="zh-CN" sz="3000" b="1">
                <a:solidFill>
                  <a:srgbClr val="006600"/>
                </a:solidFill>
                <a:latin typeface="Times New Roman" pitchFamily="18" charset="0"/>
                <a:ea typeface="仿宋_GB2312" pitchFamily="49" charset="-122"/>
              </a:rPr>
              <a:t>[</a:t>
            </a:r>
            <a:r>
              <a:rPr kumimoji="1" lang="zh-CN" altLang="en-US" sz="3000" b="1">
                <a:solidFill>
                  <a:srgbClr val="006600"/>
                </a:solidFill>
                <a:latin typeface="Times New Roman" pitchFamily="18" charset="0"/>
                <a:ea typeface="仿宋_GB2312" pitchFamily="49" charset="-122"/>
              </a:rPr>
              <a:t>证明用数学归纳法</a:t>
            </a:r>
            <a:r>
              <a:rPr kumimoji="1" lang="en-US" altLang="zh-CN" sz="3000" b="1">
                <a:solidFill>
                  <a:srgbClr val="006600"/>
                </a:solidFill>
                <a:latin typeface="Times New Roman" pitchFamily="18" charset="0"/>
                <a:ea typeface="仿宋_GB2312" pitchFamily="49" charset="-122"/>
              </a:rPr>
              <a:t>]</a:t>
            </a:r>
          </a:p>
          <a:p>
            <a:pPr>
              <a:lnSpc>
                <a:spcPct val="105000"/>
              </a:lnSpc>
              <a:spcBef>
                <a:spcPct val="10000"/>
              </a:spcBef>
              <a:buClr>
                <a:srgbClr val="800080"/>
              </a:buClr>
              <a:buSzPct val="50000"/>
              <a:buFont typeface="Wingdings" pitchFamily="2" charset="2"/>
              <a:buNone/>
            </a:pPr>
            <a:endParaRPr kumimoji="1" lang="en-US" altLang="zh-CN" sz="900" b="1">
              <a:solidFill>
                <a:srgbClr val="006600"/>
              </a:solidFill>
              <a:latin typeface="Times New Roman" pitchFamily="18" charset="0"/>
              <a:ea typeface="仿宋_GB2312" pitchFamily="49" charset="-122"/>
            </a:endParaRPr>
          </a:p>
          <a:p>
            <a:pPr>
              <a:lnSpc>
                <a:spcPct val="105000"/>
              </a:lnSpc>
              <a:spcBef>
                <a:spcPct val="10000"/>
              </a:spcBef>
              <a:buClr>
                <a:srgbClr val="800080"/>
              </a:buClr>
              <a:buSzPct val="50000"/>
            </a:pPr>
            <a:r>
              <a:rPr kumimoji="1" lang="zh-CN" altLang="en-US" sz="3000" b="1" u="sng">
                <a:solidFill>
                  <a:schemeClr val="tx2"/>
                </a:solidFill>
                <a:latin typeface="Times New Roman" pitchFamily="18" charset="0"/>
                <a:ea typeface="仿宋_GB2312" pitchFamily="49" charset="-122"/>
              </a:rPr>
              <a:t>性质</a:t>
            </a:r>
            <a:r>
              <a:rPr kumimoji="1" lang="en-US" altLang="zh-CN" sz="3000" b="1" u="sng">
                <a:solidFill>
                  <a:schemeClr val="tx2"/>
                </a:solidFill>
                <a:latin typeface="Times New Roman" pitchFamily="18" charset="0"/>
                <a:ea typeface="仿宋_GB2312" pitchFamily="49" charset="-122"/>
              </a:rPr>
              <a:t>2</a:t>
            </a:r>
            <a:r>
              <a:rPr kumimoji="1" lang="en-US" altLang="zh-CN" sz="3000" b="1">
                <a:solidFill>
                  <a:schemeClr val="tx2"/>
                </a:solidFill>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深度为 </a:t>
            </a:r>
            <a:r>
              <a:rPr kumimoji="1" lang="en-US" altLang="zh-CN" sz="3000" b="1" i="1">
                <a:latin typeface="Times New Roman" pitchFamily="18" charset="0"/>
                <a:ea typeface="仿宋_GB2312" pitchFamily="49" charset="-122"/>
              </a:rPr>
              <a:t>k</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的二叉树最少有 </a:t>
            </a:r>
            <a:r>
              <a:rPr kumimoji="1" lang="en-US" altLang="zh-CN" sz="3000" b="1" i="1">
                <a:solidFill>
                  <a:schemeClr val="tx2"/>
                </a:solidFill>
                <a:latin typeface="Times New Roman" pitchFamily="18" charset="0"/>
                <a:ea typeface="仿宋_GB2312" pitchFamily="49" charset="-122"/>
              </a:rPr>
              <a:t>k</a:t>
            </a:r>
            <a:r>
              <a:rPr kumimoji="1" lang="en-US" altLang="zh-CN" sz="3000" b="1" i="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个结点，最多有 </a:t>
            </a:r>
            <a:r>
              <a:rPr kumimoji="1" lang="en-US" altLang="zh-CN" sz="3000" b="1">
                <a:solidFill>
                  <a:schemeClr val="tx2"/>
                </a:solidFill>
                <a:latin typeface="Times New Roman" pitchFamily="18" charset="0"/>
                <a:ea typeface="仿宋_GB2312" pitchFamily="49" charset="-122"/>
              </a:rPr>
              <a:t>2</a:t>
            </a:r>
            <a:r>
              <a:rPr kumimoji="1" lang="en-US" altLang="zh-CN" sz="3000" b="1" i="1" baseline="30000">
                <a:solidFill>
                  <a:schemeClr val="tx2"/>
                </a:solidFill>
                <a:latin typeface="Times New Roman" pitchFamily="18" charset="0"/>
                <a:ea typeface="仿宋_GB2312" pitchFamily="49" charset="-122"/>
              </a:rPr>
              <a:t>k</a:t>
            </a:r>
            <a:r>
              <a:rPr kumimoji="1" lang="en-US" altLang="zh-CN" sz="3000" b="1">
                <a:solidFill>
                  <a:schemeClr val="tx2"/>
                </a:solidFill>
                <a:latin typeface="Courier New" pitchFamily="49" charset="0"/>
                <a:ea typeface="仿宋_GB2312" pitchFamily="49" charset="-122"/>
              </a:rPr>
              <a:t>-</a:t>
            </a:r>
            <a:r>
              <a:rPr kumimoji="1" lang="en-US" altLang="zh-CN" sz="3000" b="1">
                <a:solidFill>
                  <a:schemeClr val="tx2"/>
                </a:solidFill>
                <a:latin typeface="Times New Roman" pitchFamily="18" charset="0"/>
                <a:ea typeface="仿宋_GB2312" pitchFamily="49" charset="-122"/>
              </a:rPr>
              <a:t>1</a:t>
            </a:r>
            <a:r>
              <a:rPr kumimoji="1" lang="zh-CN" altLang="en-US" sz="3000" b="1">
                <a:latin typeface="Times New Roman" pitchFamily="18" charset="0"/>
                <a:ea typeface="仿宋_GB2312" pitchFamily="49" charset="-122"/>
              </a:rPr>
              <a:t>个结点。</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k</a:t>
            </a:r>
            <a:r>
              <a:rPr kumimoji="1" lang="en-US" altLang="zh-CN" sz="3000" b="1">
                <a:latin typeface="宋体" pitchFamily="2" charset="-122"/>
              </a:rPr>
              <a:t>≥</a:t>
            </a:r>
            <a:r>
              <a:rPr kumimoji="1" lang="en-US" altLang="zh-CN" sz="3000" b="1">
                <a:latin typeface="Times New Roman" pitchFamily="18" charset="0"/>
                <a:ea typeface="仿宋_GB2312" pitchFamily="49" charset="-122"/>
              </a:rPr>
              <a:t>1 )</a:t>
            </a:r>
          </a:p>
          <a:p>
            <a:pPr lvl="1">
              <a:lnSpc>
                <a:spcPct val="105000"/>
              </a:lnSpc>
              <a:spcBef>
                <a:spcPct val="10000"/>
              </a:spcBef>
              <a:buClr>
                <a:srgbClr val="800080"/>
              </a:buClr>
              <a:buSzPct val="50000"/>
              <a:buFont typeface="Wingdings" pitchFamily="2" charset="2"/>
              <a:buNone/>
            </a:pPr>
            <a:r>
              <a:rPr kumimoji="1" lang="en-US" altLang="zh-CN" sz="2600" b="1">
                <a:solidFill>
                  <a:srgbClr val="008000"/>
                </a:solidFill>
                <a:latin typeface="Times New Roman" pitchFamily="18" charset="0"/>
                <a:ea typeface="仿宋_GB2312" pitchFamily="49" charset="-122"/>
              </a:rPr>
              <a:t>    </a:t>
            </a:r>
            <a:r>
              <a:rPr kumimoji="1" lang="zh-CN" altLang="en-US" sz="3000" b="1">
                <a:solidFill>
                  <a:srgbClr val="006600"/>
                </a:solidFill>
                <a:latin typeface="Times New Roman" pitchFamily="18" charset="0"/>
                <a:ea typeface="仿宋_GB2312" pitchFamily="49" charset="-122"/>
              </a:rPr>
              <a:t>因为每一层最少要有</a:t>
            </a:r>
            <a:r>
              <a:rPr kumimoji="1" lang="en-US" altLang="zh-CN" sz="3000" b="1">
                <a:solidFill>
                  <a:srgbClr val="006600"/>
                </a:solidFill>
                <a:latin typeface="Times New Roman" pitchFamily="18" charset="0"/>
                <a:ea typeface="仿宋_GB2312" pitchFamily="49" charset="-122"/>
              </a:rPr>
              <a:t>1</a:t>
            </a:r>
            <a:r>
              <a:rPr kumimoji="1" lang="zh-CN" altLang="en-US" sz="3000" b="1">
                <a:solidFill>
                  <a:srgbClr val="006600"/>
                </a:solidFill>
                <a:latin typeface="Times New Roman" pitchFamily="18" charset="0"/>
                <a:ea typeface="仿宋_GB2312" pitchFamily="49" charset="-122"/>
              </a:rPr>
              <a:t>个结点，因此，最少结点数为 </a:t>
            </a:r>
            <a:r>
              <a:rPr kumimoji="1" lang="en-US" altLang="zh-CN" sz="3000" b="1" i="1">
                <a:solidFill>
                  <a:srgbClr val="006600"/>
                </a:solidFill>
                <a:latin typeface="Times New Roman" pitchFamily="18" charset="0"/>
                <a:ea typeface="仿宋_GB2312" pitchFamily="49" charset="-122"/>
              </a:rPr>
              <a:t>k</a:t>
            </a:r>
            <a:r>
              <a:rPr kumimoji="1" lang="zh-CN" altLang="en-US" sz="3000" b="1">
                <a:solidFill>
                  <a:srgbClr val="006600"/>
                </a:solidFill>
                <a:latin typeface="Times New Roman" pitchFamily="18" charset="0"/>
                <a:ea typeface="仿宋_GB2312" pitchFamily="49" charset="-122"/>
              </a:rPr>
              <a:t>。最多结点个数借助性质</a:t>
            </a:r>
            <a:r>
              <a:rPr kumimoji="1" lang="en-US" altLang="zh-CN" sz="3000" b="1">
                <a:solidFill>
                  <a:srgbClr val="006600"/>
                </a:solidFill>
                <a:latin typeface="Times New Roman" pitchFamily="18" charset="0"/>
                <a:ea typeface="仿宋_GB2312" pitchFamily="49" charset="-122"/>
              </a:rPr>
              <a:t>1</a:t>
            </a:r>
            <a:r>
              <a:rPr kumimoji="1" lang="zh-CN" altLang="en-US" sz="3000" b="1">
                <a:solidFill>
                  <a:srgbClr val="006600"/>
                </a:solidFill>
                <a:latin typeface="Times New Roman" pitchFamily="18" charset="0"/>
                <a:ea typeface="仿宋_GB2312" pitchFamily="49" charset="-122"/>
              </a:rPr>
              <a:t>：用求等比级数前</a:t>
            </a:r>
            <a:r>
              <a:rPr kumimoji="1" lang="en-US" altLang="zh-CN" sz="3000" b="1" i="1">
                <a:solidFill>
                  <a:srgbClr val="006600"/>
                </a:solidFill>
                <a:latin typeface="Times New Roman" pitchFamily="18" charset="0"/>
                <a:ea typeface="仿宋_GB2312" pitchFamily="49" charset="-122"/>
              </a:rPr>
              <a:t>k</a:t>
            </a:r>
            <a:r>
              <a:rPr kumimoji="1" lang="zh-CN" altLang="en-US" sz="3000" b="1">
                <a:solidFill>
                  <a:srgbClr val="006600"/>
                </a:solidFill>
                <a:latin typeface="Times New Roman" pitchFamily="18" charset="0"/>
                <a:ea typeface="仿宋_GB2312" pitchFamily="49" charset="-122"/>
              </a:rPr>
              <a:t>项和的公式</a:t>
            </a:r>
          </a:p>
          <a:p>
            <a:pPr>
              <a:lnSpc>
                <a:spcPct val="105000"/>
              </a:lnSpc>
              <a:spcBef>
                <a:spcPct val="10000"/>
              </a:spcBef>
              <a:buClr>
                <a:srgbClr val="800080"/>
              </a:buClr>
              <a:buSzPct val="50000"/>
              <a:buFont typeface="Wingdings" pitchFamily="2" charset="2"/>
              <a:buNone/>
            </a:pPr>
            <a:r>
              <a:rPr kumimoji="1" lang="zh-CN" altLang="en-US" sz="3000" b="1">
                <a:solidFill>
                  <a:srgbClr val="D60093"/>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2</a:t>
            </a:r>
            <a:r>
              <a:rPr kumimoji="1" lang="en-US" altLang="zh-CN" sz="3000" b="1" baseline="30000">
                <a:solidFill>
                  <a:schemeClr val="tx2"/>
                </a:solidFill>
                <a:latin typeface="Times New Roman" pitchFamily="18" charset="0"/>
                <a:ea typeface="仿宋_GB2312" pitchFamily="49" charset="-122"/>
              </a:rPr>
              <a:t>0 </a:t>
            </a:r>
            <a:r>
              <a:rPr kumimoji="1" lang="en-US" altLang="zh-CN" sz="3000" b="1">
                <a:solidFill>
                  <a:schemeClr val="tx2"/>
                </a:solidFill>
                <a:latin typeface="Times New Roman" pitchFamily="18" charset="0"/>
                <a:ea typeface="仿宋_GB2312" pitchFamily="49" charset="-122"/>
              </a:rPr>
              <a:t>+2</a:t>
            </a:r>
            <a:r>
              <a:rPr kumimoji="1" lang="en-US" altLang="zh-CN" sz="3000" b="1" baseline="30000">
                <a:solidFill>
                  <a:schemeClr val="tx2"/>
                </a:solidFill>
                <a:latin typeface="Times New Roman" pitchFamily="18" charset="0"/>
                <a:ea typeface="仿宋_GB2312" pitchFamily="49" charset="-122"/>
              </a:rPr>
              <a:t>1 </a:t>
            </a:r>
            <a:r>
              <a:rPr kumimoji="1" lang="en-US" altLang="zh-CN" sz="3000" b="1">
                <a:solidFill>
                  <a:schemeClr val="tx2"/>
                </a:solidFill>
                <a:latin typeface="Times New Roman" pitchFamily="18" charset="0"/>
                <a:ea typeface="仿宋_GB2312" pitchFamily="49" charset="-122"/>
              </a:rPr>
              <a:t>+2</a:t>
            </a:r>
            <a:r>
              <a:rPr kumimoji="1" lang="en-US" altLang="zh-CN" sz="3000" b="1" baseline="30000">
                <a:solidFill>
                  <a:schemeClr val="tx2"/>
                </a:solidFill>
                <a:latin typeface="Times New Roman" pitchFamily="18" charset="0"/>
                <a:ea typeface="仿宋_GB2312" pitchFamily="49" charset="-122"/>
              </a:rPr>
              <a:t>2 </a:t>
            </a:r>
            <a:r>
              <a:rPr kumimoji="1" lang="en-US" altLang="zh-CN" sz="3000" b="1">
                <a:solidFill>
                  <a:schemeClr val="tx2"/>
                </a:solidFill>
                <a:latin typeface="Times New Roman" pitchFamily="18" charset="0"/>
                <a:ea typeface="仿宋_GB2312" pitchFamily="49" charset="-122"/>
              </a:rPr>
              <a:t>+ …+2</a:t>
            </a:r>
            <a:r>
              <a:rPr kumimoji="1" lang="en-US" altLang="zh-CN" sz="3000" b="1" i="1" baseline="30000">
                <a:solidFill>
                  <a:schemeClr val="tx2"/>
                </a:solidFill>
                <a:latin typeface="Times New Roman" pitchFamily="18" charset="0"/>
                <a:ea typeface="仿宋_GB2312" pitchFamily="49" charset="-122"/>
              </a:rPr>
              <a:t>k</a:t>
            </a:r>
            <a:r>
              <a:rPr kumimoji="1" lang="en-US" altLang="zh-CN" sz="3000" b="1" baseline="30000">
                <a:solidFill>
                  <a:schemeClr val="tx2"/>
                </a:solidFill>
                <a:latin typeface="Courier New" pitchFamily="49" charset="0"/>
                <a:ea typeface="仿宋_GB2312" pitchFamily="49" charset="-122"/>
              </a:rPr>
              <a:t>-</a:t>
            </a:r>
            <a:r>
              <a:rPr kumimoji="1" lang="en-US" altLang="zh-CN" sz="3000" b="1" baseline="30000">
                <a:solidFill>
                  <a:schemeClr val="tx2"/>
                </a:solidFill>
                <a:latin typeface="Times New Roman" pitchFamily="18" charset="0"/>
                <a:ea typeface="仿宋_GB2312" pitchFamily="49" charset="-122"/>
              </a:rPr>
              <a:t>1</a:t>
            </a:r>
            <a:r>
              <a:rPr kumimoji="1" lang="en-US" altLang="zh-CN" sz="3000" b="1">
                <a:solidFill>
                  <a:schemeClr val="tx2"/>
                </a:solidFill>
                <a:latin typeface="Times New Roman" pitchFamily="18" charset="0"/>
                <a:ea typeface="仿宋_GB2312" pitchFamily="49" charset="-122"/>
              </a:rPr>
              <a:t> = 2</a:t>
            </a:r>
            <a:r>
              <a:rPr kumimoji="1" lang="en-US" altLang="zh-CN" sz="3000" b="1" i="1" baseline="30000">
                <a:solidFill>
                  <a:schemeClr val="tx2"/>
                </a:solidFill>
                <a:latin typeface="Times New Roman" pitchFamily="18" charset="0"/>
                <a:ea typeface="仿宋_GB2312" pitchFamily="49" charset="-122"/>
              </a:rPr>
              <a:t>k</a:t>
            </a:r>
            <a:r>
              <a:rPr kumimoji="1" lang="en-US" altLang="zh-CN" sz="3000" b="1">
                <a:solidFill>
                  <a:schemeClr val="tx2"/>
                </a:solidFill>
                <a:latin typeface="Courier New" pitchFamily="49" charset="0"/>
                <a:ea typeface="仿宋_GB2312" pitchFamily="49" charset="-122"/>
              </a:rPr>
              <a:t>-</a:t>
            </a:r>
            <a:r>
              <a:rPr kumimoji="1" lang="en-US" altLang="zh-CN" sz="3000" b="1">
                <a:solidFill>
                  <a:schemeClr val="tx2"/>
                </a:solidFill>
                <a:latin typeface="Times New Roman" pitchFamily="18" charset="0"/>
                <a:ea typeface="仿宋_GB2312" pitchFamily="49" charset="-122"/>
              </a:rPr>
              <a:t>1</a:t>
            </a:r>
          </a:p>
        </p:txBody>
      </p:sp>
      <p:sp>
        <p:nvSpPr>
          <p:cNvPr id="5" name="灯片编号占位符 4"/>
          <p:cNvSpPr>
            <a:spLocks noGrp="1"/>
          </p:cNvSpPr>
          <p:nvPr>
            <p:ph type="sldNum" sz="quarter" idx="12"/>
          </p:nvPr>
        </p:nvSpPr>
        <p:spPr/>
        <p:txBody>
          <a:bodyPr/>
          <a:lstStyle/>
          <a:p>
            <a:fld id="{068E3DB2-E148-4F51-9A13-67E0F05E928D}" type="slidenum">
              <a:rPr lang="en-US" altLang="zh-CN"/>
              <a:pPr/>
              <a:t>9</a:t>
            </a:fld>
            <a:endParaRPr lang="en-US" altLang="zh-CN"/>
          </a:p>
        </p:txBody>
      </p:sp>
    </p:spTree>
    <p:extLst>
      <p:ext uri="{BB962C8B-B14F-4D97-AF65-F5344CB8AC3E}">
        <p14:creationId xmlns:p14="http://schemas.microsoft.com/office/powerpoint/2010/main" val="32320260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6BC4BE85-CCF4-4351-831F-F052A6FAEBD8}" type="slidenum">
              <a:rPr lang="en-US" altLang="zh-CN" smtClean="0">
                <a:latin typeface="Arial" pitchFamily="34" charset="0"/>
              </a:rPr>
              <a:pPr eaLnBrk="1" hangingPunct="1"/>
              <a:t>90</a:t>
            </a:fld>
            <a:endParaRPr lang="en-US" altLang="zh-CN" smtClean="0">
              <a:latin typeface="Arial" pitchFamily="34" charset="0"/>
            </a:endParaRPr>
          </a:p>
        </p:txBody>
      </p:sp>
      <p:sp>
        <p:nvSpPr>
          <p:cNvPr id="217090" name="Rectangle 2"/>
          <p:cNvSpPr>
            <a:spLocks noGrp="1" noRot="1" noChangeArrowheads="1"/>
          </p:cNvSpPr>
          <p:nvPr>
            <p:ph type="title"/>
          </p:nvPr>
        </p:nvSpPr>
        <p:spPr>
          <a:xfrm>
            <a:off x="228600" y="0"/>
            <a:ext cx="2209800" cy="762000"/>
          </a:xfrm>
        </p:spPr>
        <p:style>
          <a:lnRef idx="0">
            <a:schemeClr val="accent6"/>
          </a:lnRef>
          <a:fillRef idx="3">
            <a:schemeClr val="accent6"/>
          </a:fillRef>
          <a:effectRef idx="3">
            <a:schemeClr val="accent6"/>
          </a:effectRef>
          <a:fontRef idx="minor">
            <a:schemeClr val="lt1"/>
          </a:fontRef>
        </p:style>
        <p:txBody>
          <a:bodyPr/>
          <a:lstStyle/>
          <a:p>
            <a:pPr algn="l" eaLnBrk="1" hangingPunct="1">
              <a:defRPr/>
            </a:pPr>
            <a:r>
              <a:rPr lang="zh-CN" altLang="en-US" sz="2800" b="0" dirty="0" smtClean="0"/>
              <a:t>讨论：</a:t>
            </a:r>
          </a:p>
        </p:txBody>
      </p:sp>
      <p:sp>
        <p:nvSpPr>
          <p:cNvPr id="217091" name="Text Box 3"/>
          <p:cNvSpPr txBox="1">
            <a:spLocks noChangeArrowheads="1"/>
          </p:cNvSpPr>
          <p:nvPr/>
        </p:nvSpPr>
        <p:spPr bwMode="auto">
          <a:xfrm>
            <a:off x="304800" y="762000"/>
            <a:ext cx="8305800"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800" b="1" dirty="0">
                <a:solidFill>
                  <a:schemeClr val="tx2"/>
                </a:solidFill>
                <a:effectLst>
                  <a:outerShdw blurRad="38100" dist="38100" dir="2700000" algn="tl">
                    <a:srgbClr val="000000"/>
                  </a:outerShdw>
                </a:effectLst>
                <a:latin typeface="楷体_GB2312" pitchFamily="49" charset="-122"/>
                <a:ea typeface="楷体_GB2312" pitchFamily="49" charset="-122"/>
              </a:rPr>
              <a:t>1. </a:t>
            </a:r>
            <a:r>
              <a:rPr kumimoji="1" lang="zh-CN" altLang="en-US" sz="2800" b="1" dirty="0">
                <a:solidFill>
                  <a:schemeClr val="tx2"/>
                </a:solidFill>
                <a:effectLst>
                  <a:outerShdw blurRad="38100" dist="38100" dir="2700000" algn="tl">
                    <a:srgbClr val="000000"/>
                  </a:outerShdw>
                </a:effectLst>
                <a:latin typeface="楷体_GB2312" pitchFamily="49" charset="-122"/>
                <a:ea typeface="楷体_GB2312" pitchFamily="49" charset="-122"/>
              </a:rPr>
              <a:t>按层次输出二叉树中所有结点。</a:t>
            </a:r>
            <a:r>
              <a:rPr kumimoji="1" lang="zh-CN" altLang="en-US" sz="2800" b="1" dirty="0">
                <a:solidFill>
                  <a:schemeClr val="accent1"/>
                </a:solidFill>
                <a:latin typeface="楷体_GB2312" pitchFamily="49" charset="-122"/>
                <a:ea typeface="楷体_GB2312" pitchFamily="49" charset="-122"/>
              </a:rPr>
              <a:t> </a:t>
            </a:r>
          </a:p>
          <a:p>
            <a:pPr>
              <a:spcBef>
                <a:spcPct val="10000"/>
              </a:spcBef>
              <a:defRPr/>
            </a:pPr>
            <a:r>
              <a:rPr kumimoji="1" lang="zh-CN" altLang="en-US" sz="2800" b="1" dirty="0">
                <a:solidFill>
                  <a:schemeClr val="accent3"/>
                </a:solidFill>
                <a:latin typeface="楷体_GB2312" pitchFamily="49" charset="-122"/>
                <a:ea typeface="楷体_GB2312" pitchFamily="49" charset="-122"/>
              </a:rPr>
              <a:t>算法思路：</a:t>
            </a:r>
            <a:r>
              <a:rPr kumimoji="1" lang="zh-CN" altLang="en-US" sz="2800" b="1" dirty="0">
                <a:latin typeface="楷体_GB2312" pitchFamily="49" charset="-122"/>
                <a:ea typeface="楷体_GB2312" pitchFamily="49" charset="-122"/>
              </a:rPr>
              <a:t>既然要求从上到下，从左到右，则</a:t>
            </a:r>
            <a:r>
              <a:rPr kumimoji="1" lang="zh-CN" altLang="en-US" sz="2800" b="1" dirty="0">
                <a:solidFill>
                  <a:schemeClr val="accent3"/>
                </a:solidFill>
                <a:latin typeface="楷体_GB2312" pitchFamily="49" charset="-122"/>
                <a:ea typeface="楷体_GB2312" pitchFamily="49" charset="-122"/>
              </a:rPr>
              <a:t>利用队列</a:t>
            </a:r>
            <a:r>
              <a:rPr kumimoji="1" lang="zh-CN" altLang="en-US" sz="2800" b="1" dirty="0">
                <a:latin typeface="楷体_GB2312" pitchFamily="49" charset="-122"/>
                <a:ea typeface="楷体_GB2312" pitchFamily="49" charset="-122"/>
              </a:rPr>
              <a:t>存放各子树结点的指针是个好办法，而不必拘泥于递归算法。</a:t>
            </a:r>
          </a:p>
          <a:p>
            <a:pPr algn="just">
              <a:spcBef>
                <a:spcPct val="10000"/>
              </a:spcBef>
              <a:defRPr/>
            </a:pPr>
            <a:r>
              <a:rPr kumimoji="1" lang="zh-CN" altLang="en-US" sz="2800" b="1" dirty="0">
                <a:solidFill>
                  <a:schemeClr val="accent3"/>
                </a:solidFill>
                <a:latin typeface="楷体_GB2312" pitchFamily="49" charset="-122"/>
                <a:ea typeface="楷体_GB2312" pitchFamily="49" charset="-122"/>
              </a:rPr>
              <a:t>技巧：</a:t>
            </a:r>
            <a:r>
              <a:rPr kumimoji="1" lang="zh-CN" altLang="en-US" sz="2800" b="1" dirty="0">
                <a:latin typeface="楷体_GB2312" pitchFamily="49" charset="-122"/>
                <a:ea typeface="楷体_GB2312" pitchFamily="49" charset="-122"/>
              </a:rPr>
              <a:t>当根结点入队后，令其左、右孩子结点入队，而左孩子出队时又令它的左右孩子结点入队，</a:t>
            </a:r>
            <a:r>
              <a:rPr kumimoji="1" lang="en-US" altLang="zh-CN" sz="2800" b="1" dirty="0">
                <a:latin typeface="Times New Roman"/>
                <a:ea typeface="楷体_GB2312" pitchFamily="49" charset="-122"/>
              </a:rPr>
              <a:t>……</a:t>
            </a:r>
            <a:r>
              <a:rPr kumimoji="1" lang="zh-CN" altLang="en-US" sz="2800" b="1" dirty="0">
                <a:latin typeface="楷体_GB2312" pitchFamily="49" charset="-122"/>
                <a:ea typeface="楷体_GB2312" pitchFamily="49" charset="-122"/>
              </a:rPr>
              <a:t>由此便可产生按层次输出的效果。</a:t>
            </a:r>
          </a:p>
        </p:txBody>
      </p:sp>
      <p:grpSp>
        <p:nvGrpSpPr>
          <p:cNvPr id="217093" name="Group 5"/>
          <p:cNvGrpSpPr>
            <a:grpSpLocks/>
          </p:cNvGrpSpPr>
          <p:nvPr/>
        </p:nvGrpSpPr>
        <p:grpSpPr bwMode="auto">
          <a:xfrm>
            <a:off x="3124200" y="4724400"/>
            <a:ext cx="2514600" cy="1801813"/>
            <a:chOff x="144" y="624"/>
            <a:chExt cx="1584" cy="1135"/>
          </a:xfrm>
        </p:grpSpPr>
        <p:sp>
          <p:nvSpPr>
            <p:cNvPr id="70662" name="Rectangle 6"/>
            <p:cNvSpPr>
              <a:spLocks noChangeArrowheads="1"/>
            </p:cNvSpPr>
            <p:nvPr/>
          </p:nvSpPr>
          <p:spPr bwMode="auto">
            <a:xfrm>
              <a:off x="144" y="624"/>
              <a:ext cx="1584" cy="1135"/>
            </a:xfrm>
            <a:prstGeom prst="rect">
              <a:avLst/>
            </a:prstGeom>
            <a:ln/>
          </p:spPr>
          <p:style>
            <a:lnRef idx="0">
              <a:schemeClr val="accent3"/>
            </a:lnRef>
            <a:fillRef idx="3">
              <a:schemeClr val="accent3"/>
            </a:fillRef>
            <a:effectRef idx="3">
              <a:schemeClr val="accent3"/>
            </a:effectRef>
            <a:fontRef idx="minor">
              <a:schemeClr val="lt1"/>
            </a:fontRef>
          </p:style>
          <p:txBody>
            <a:bodyPr>
              <a:spAutoFit/>
            </a:bodyPr>
            <a:lstStyle/>
            <a:p>
              <a:pPr>
                <a:spcBef>
                  <a:spcPct val="50000"/>
                </a:spcBef>
              </a:pPr>
              <a:r>
                <a:rPr kumimoji="1" lang="en-US" altLang="zh-CN" sz="2800" dirty="0">
                  <a:latin typeface="Times New Roman" pitchFamily="18" charset="0"/>
                </a:rPr>
                <a:t>          A </a:t>
              </a:r>
            </a:p>
            <a:p>
              <a:pPr>
                <a:spcBef>
                  <a:spcPct val="50000"/>
                </a:spcBef>
              </a:pPr>
              <a:r>
                <a:rPr kumimoji="1" lang="en-US" altLang="zh-CN" sz="2800" dirty="0">
                  <a:latin typeface="Times New Roman" pitchFamily="18" charset="0"/>
                </a:rPr>
                <a:t>    B          C</a:t>
              </a:r>
            </a:p>
            <a:p>
              <a:pPr>
                <a:spcBef>
                  <a:spcPct val="50000"/>
                </a:spcBef>
              </a:pPr>
              <a:r>
                <a:rPr kumimoji="1" lang="en-US" altLang="zh-CN" sz="2800" dirty="0">
                  <a:latin typeface="Times New Roman" pitchFamily="18" charset="0"/>
                </a:rPr>
                <a:t>D      E</a:t>
              </a:r>
            </a:p>
          </p:txBody>
        </p:sp>
        <p:sp>
          <p:nvSpPr>
            <p:cNvPr id="70663" name="Line 7"/>
            <p:cNvSpPr>
              <a:spLocks noChangeShapeType="1"/>
            </p:cNvSpPr>
            <p:nvPr/>
          </p:nvSpPr>
          <p:spPr bwMode="auto">
            <a:xfrm flipH="1">
              <a:off x="576" y="912"/>
              <a:ext cx="192" cy="240"/>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64" name="Line 8"/>
            <p:cNvSpPr>
              <a:spLocks noChangeShapeType="1"/>
            </p:cNvSpPr>
            <p:nvPr/>
          </p:nvSpPr>
          <p:spPr bwMode="auto">
            <a:xfrm>
              <a:off x="912" y="864"/>
              <a:ext cx="240" cy="240"/>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65" name="Line 9"/>
            <p:cNvSpPr>
              <a:spLocks noChangeShapeType="1"/>
            </p:cNvSpPr>
            <p:nvPr/>
          </p:nvSpPr>
          <p:spPr bwMode="auto">
            <a:xfrm>
              <a:off x="576" y="1296"/>
              <a:ext cx="144" cy="240"/>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66" name="Line 10"/>
            <p:cNvSpPr>
              <a:spLocks noChangeShapeType="1"/>
            </p:cNvSpPr>
            <p:nvPr/>
          </p:nvSpPr>
          <p:spPr bwMode="auto">
            <a:xfrm flipH="1">
              <a:off x="240" y="1296"/>
              <a:ext cx="192" cy="240"/>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422094637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17093"/>
                                        </p:tgtEl>
                                        <p:attrNameLst>
                                          <p:attrName>style.visibility</p:attrName>
                                        </p:attrNameLst>
                                      </p:cBhvr>
                                      <p:to>
                                        <p:strVal val="visible"/>
                                      </p:to>
                                    </p:set>
                                    <p:animEffect transition="in" filter="wipe(up)">
                                      <p:cBhvr>
                                        <p:cTn id="7" dur="500"/>
                                        <p:tgtEl>
                                          <p:spTgt spid="2170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7091">
                                            <p:txEl>
                                              <p:pRg st="0" end="0"/>
                                            </p:txEl>
                                          </p:spTgt>
                                        </p:tgtEl>
                                        <p:attrNameLst>
                                          <p:attrName>style.visibility</p:attrName>
                                        </p:attrNameLst>
                                      </p:cBhvr>
                                      <p:to>
                                        <p:strVal val="visible"/>
                                      </p:to>
                                    </p:set>
                                    <p:animEffect transition="in" filter="strips(downRight)">
                                      <p:cBhvr>
                                        <p:cTn id="12" dur="500"/>
                                        <p:tgtEl>
                                          <p:spTgt spid="2170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7091">
                                            <p:txEl>
                                              <p:pRg st="1" end="1"/>
                                            </p:txEl>
                                          </p:spTgt>
                                        </p:tgtEl>
                                        <p:attrNameLst>
                                          <p:attrName>style.visibility</p:attrName>
                                        </p:attrNameLst>
                                      </p:cBhvr>
                                      <p:to>
                                        <p:strVal val="visible"/>
                                      </p:to>
                                    </p:set>
                                    <p:animEffect transition="in" filter="strips(downRight)">
                                      <p:cBhvr>
                                        <p:cTn id="17" dur="500"/>
                                        <p:tgtEl>
                                          <p:spTgt spid="21709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17091">
                                            <p:txEl>
                                              <p:pRg st="2" end="2"/>
                                            </p:txEl>
                                          </p:spTgt>
                                        </p:tgtEl>
                                        <p:attrNameLst>
                                          <p:attrName>style.visibility</p:attrName>
                                        </p:attrNameLst>
                                      </p:cBhvr>
                                      <p:to>
                                        <p:strVal val="visible"/>
                                      </p:to>
                                    </p:set>
                                    <p:animEffect transition="in" filter="strips(downRight)">
                                      <p:cBhvr>
                                        <p:cTn id="22" dur="500"/>
                                        <p:tgtEl>
                                          <p:spTgt spid="2170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60" name="Rectangle 48"/>
          <p:cNvSpPr>
            <a:spLocks noGrp="1" noChangeArrowheads="1"/>
          </p:cNvSpPr>
          <p:nvPr>
            <p:ph type="title"/>
          </p:nvPr>
        </p:nvSpPr>
        <p:spPr>
          <a:xfrm>
            <a:off x="457200" y="457200"/>
            <a:ext cx="8229600" cy="955675"/>
          </a:xfrm>
        </p:spPr>
        <p:txBody>
          <a:bodyPr/>
          <a:lstStyle/>
          <a:p>
            <a:pPr algn="ctr"/>
            <a:r>
              <a:rPr lang="zh-CN" altLang="en-US" sz="4000" b="1">
                <a:solidFill>
                  <a:schemeClr val="tx2"/>
                </a:solidFill>
                <a:ea typeface="华文新魏" pitchFamily="2" charset="-122"/>
              </a:rPr>
              <a:t>层次序遍历二叉树的算法</a:t>
            </a:r>
          </a:p>
        </p:txBody>
      </p:sp>
      <p:sp>
        <p:nvSpPr>
          <p:cNvPr id="192561" name="Rectangle 49"/>
          <p:cNvSpPr>
            <a:spLocks noGrp="1" noChangeArrowheads="1"/>
          </p:cNvSpPr>
          <p:nvPr>
            <p:ph idx="1"/>
          </p:nvPr>
        </p:nvSpPr>
        <p:spPr>
          <a:xfrm>
            <a:off x="627063" y="1379538"/>
            <a:ext cx="8229600" cy="3886200"/>
          </a:xfrm>
        </p:spPr>
        <p:txBody>
          <a:bodyPr/>
          <a:lstStyle/>
          <a:p>
            <a:pPr>
              <a:lnSpc>
                <a:spcPct val="105000"/>
              </a:lnSpc>
              <a:buClr>
                <a:srgbClr val="800080"/>
              </a:buClr>
              <a:buSzPct val="50000"/>
            </a:pPr>
            <a:r>
              <a:rPr lang="zh-CN" altLang="en-US" sz="3000" b="1">
                <a:latin typeface="Times New Roman" pitchFamily="18" charset="0"/>
                <a:ea typeface="仿宋_GB2312" pitchFamily="49" charset="-122"/>
              </a:rPr>
              <a:t>层次序遍历二叉树就是从根结点开始，按层次逐层遍历，如图：</a:t>
            </a:r>
          </a:p>
        </p:txBody>
      </p:sp>
      <p:sp>
        <p:nvSpPr>
          <p:cNvPr id="50" name="灯片编号占位符 4"/>
          <p:cNvSpPr>
            <a:spLocks noGrp="1"/>
          </p:cNvSpPr>
          <p:nvPr>
            <p:ph type="sldNum" sz="quarter" idx="12"/>
          </p:nvPr>
        </p:nvSpPr>
        <p:spPr/>
        <p:txBody>
          <a:bodyPr/>
          <a:lstStyle/>
          <a:p>
            <a:fld id="{1012FA9D-72C6-4814-A40B-80C4C5AEABD3}" type="slidenum">
              <a:rPr lang="en-US" altLang="zh-CN"/>
              <a:pPr/>
              <a:t>91</a:t>
            </a:fld>
            <a:endParaRPr lang="en-US" altLang="zh-CN"/>
          </a:p>
        </p:txBody>
      </p:sp>
      <p:sp>
        <p:nvSpPr>
          <p:cNvPr id="192516" name="Text Box 4"/>
          <p:cNvSpPr txBox="1">
            <a:spLocks noChangeArrowheads="1"/>
          </p:cNvSpPr>
          <p:nvPr/>
        </p:nvSpPr>
        <p:spPr bwMode="auto">
          <a:xfrm>
            <a:off x="6588125" y="5373688"/>
            <a:ext cx="2057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000" b="1">
                <a:solidFill>
                  <a:schemeClr val="tx2"/>
                </a:solidFill>
                <a:latin typeface="Times New Roman" pitchFamily="18" charset="0"/>
                <a:ea typeface="仿宋_GB2312" pitchFamily="49" charset="-122"/>
              </a:rPr>
              <a:t>遍历顺序</a:t>
            </a:r>
            <a:endParaRPr kumimoji="1" lang="zh-CN" altLang="en-US" sz="3000">
              <a:solidFill>
                <a:schemeClr val="tx2"/>
              </a:solidFill>
              <a:latin typeface="Times New Roman" pitchFamily="18" charset="0"/>
            </a:endParaRPr>
          </a:p>
        </p:txBody>
      </p:sp>
      <p:grpSp>
        <p:nvGrpSpPr>
          <p:cNvPr id="192562" name="Group 50"/>
          <p:cNvGrpSpPr>
            <a:grpSpLocks/>
          </p:cNvGrpSpPr>
          <p:nvPr/>
        </p:nvGrpSpPr>
        <p:grpSpPr bwMode="auto">
          <a:xfrm>
            <a:off x="2268538" y="2470150"/>
            <a:ext cx="4624387" cy="3514725"/>
            <a:chOff x="2580" y="1546"/>
            <a:chExt cx="2913" cy="2214"/>
          </a:xfrm>
        </p:grpSpPr>
        <p:grpSp>
          <p:nvGrpSpPr>
            <p:cNvPr id="192517" name="Group 5"/>
            <p:cNvGrpSpPr>
              <a:grpSpLocks/>
            </p:cNvGrpSpPr>
            <p:nvPr/>
          </p:nvGrpSpPr>
          <p:grpSpPr bwMode="auto">
            <a:xfrm>
              <a:off x="2757" y="1546"/>
              <a:ext cx="2598" cy="2214"/>
              <a:chOff x="2757" y="1546"/>
              <a:chExt cx="2598" cy="2214"/>
            </a:xfrm>
          </p:grpSpPr>
          <p:grpSp>
            <p:nvGrpSpPr>
              <p:cNvPr id="192518" name="Group 6"/>
              <p:cNvGrpSpPr>
                <a:grpSpLocks/>
              </p:cNvGrpSpPr>
              <p:nvPr/>
            </p:nvGrpSpPr>
            <p:grpSpPr bwMode="auto">
              <a:xfrm>
                <a:off x="2757" y="1583"/>
                <a:ext cx="2598" cy="2168"/>
                <a:chOff x="2730" y="1638"/>
                <a:chExt cx="2598" cy="2168"/>
              </a:xfrm>
            </p:grpSpPr>
            <p:sp>
              <p:nvSpPr>
                <p:cNvPr id="192519" name="Line 7"/>
                <p:cNvSpPr>
                  <a:spLocks noChangeShapeType="1"/>
                </p:cNvSpPr>
                <p:nvPr/>
              </p:nvSpPr>
              <p:spPr bwMode="auto">
                <a:xfrm flipH="1">
                  <a:off x="3419" y="1811"/>
                  <a:ext cx="567" cy="33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0" name="Line 8"/>
                <p:cNvSpPr>
                  <a:spLocks noChangeShapeType="1"/>
                </p:cNvSpPr>
                <p:nvPr/>
              </p:nvSpPr>
              <p:spPr bwMode="auto">
                <a:xfrm flipH="1">
                  <a:off x="2953" y="2286"/>
                  <a:ext cx="329" cy="329"/>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1" name="Line 9"/>
                <p:cNvSpPr>
                  <a:spLocks noChangeShapeType="1"/>
                </p:cNvSpPr>
                <p:nvPr/>
              </p:nvSpPr>
              <p:spPr bwMode="auto">
                <a:xfrm>
                  <a:off x="3429" y="2295"/>
                  <a:ext cx="1143" cy="1289"/>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2" name="Line 10"/>
                <p:cNvSpPr>
                  <a:spLocks noChangeShapeType="1"/>
                </p:cNvSpPr>
                <p:nvPr/>
              </p:nvSpPr>
              <p:spPr bwMode="auto">
                <a:xfrm flipH="1">
                  <a:off x="3429" y="2807"/>
                  <a:ext cx="301" cy="30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3" name="Line 11"/>
                <p:cNvSpPr>
                  <a:spLocks noChangeShapeType="1"/>
                </p:cNvSpPr>
                <p:nvPr/>
              </p:nvSpPr>
              <p:spPr bwMode="auto">
                <a:xfrm flipH="1">
                  <a:off x="3849" y="3273"/>
                  <a:ext cx="320" cy="3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4" name="Line 12"/>
                <p:cNvSpPr>
                  <a:spLocks noChangeShapeType="1"/>
                </p:cNvSpPr>
                <p:nvPr/>
              </p:nvSpPr>
              <p:spPr bwMode="auto">
                <a:xfrm flipH="1">
                  <a:off x="4398" y="2304"/>
                  <a:ext cx="283" cy="347"/>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5" name="Line 13"/>
                <p:cNvSpPr>
                  <a:spLocks noChangeShapeType="1"/>
                </p:cNvSpPr>
                <p:nvPr/>
              </p:nvSpPr>
              <p:spPr bwMode="auto">
                <a:xfrm>
                  <a:off x="4133" y="1838"/>
                  <a:ext cx="521" cy="329"/>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6" name="Line 14"/>
                <p:cNvSpPr>
                  <a:spLocks noChangeShapeType="1"/>
                </p:cNvSpPr>
                <p:nvPr/>
              </p:nvSpPr>
              <p:spPr bwMode="auto">
                <a:xfrm>
                  <a:off x="4809" y="2295"/>
                  <a:ext cx="338" cy="33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7" name="Oval 15"/>
                <p:cNvSpPr>
                  <a:spLocks noChangeArrowheads="1"/>
                </p:cNvSpPr>
                <p:nvPr/>
              </p:nvSpPr>
              <p:spPr bwMode="auto">
                <a:xfrm>
                  <a:off x="3904" y="1638"/>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8" name="Oval 16"/>
                <p:cNvSpPr>
                  <a:spLocks noChangeArrowheads="1"/>
                </p:cNvSpPr>
                <p:nvPr/>
              </p:nvSpPr>
              <p:spPr bwMode="auto">
                <a:xfrm>
                  <a:off x="2730" y="2546"/>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9" name="Oval 17"/>
                <p:cNvSpPr>
                  <a:spLocks noChangeArrowheads="1"/>
                </p:cNvSpPr>
                <p:nvPr/>
              </p:nvSpPr>
              <p:spPr bwMode="auto">
                <a:xfrm>
                  <a:off x="3201" y="3017"/>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0" name="Oval 18"/>
                <p:cNvSpPr>
                  <a:spLocks noChangeArrowheads="1"/>
                </p:cNvSpPr>
                <p:nvPr/>
              </p:nvSpPr>
              <p:spPr bwMode="auto">
                <a:xfrm>
                  <a:off x="3672" y="3496"/>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1" name="Oval 19"/>
                <p:cNvSpPr>
                  <a:spLocks noChangeArrowheads="1"/>
                </p:cNvSpPr>
                <p:nvPr/>
              </p:nvSpPr>
              <p:spPr bwMode="auto">
                <a:xfrm>
                  <a:off x="4490" y="3510"/>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2" name="Oval 20"/>
                <p:cNvSpPr>
                  <a:spLocks noChangeArrowheads="1"/>
                </p:cNvSpPr>
                <p:nvPr/>
              </p:nvSpPr>
              <p:spPr bwMode="auto">
                <a:xfrm>
                  <a:off x="5034" y="2582"/>
                  <a:ext cx="294"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3" name="Oval 21"/>
                <p:cNvSpPr>
                  <a:spLocks noChangeArrowheads="1"/>
                </p:cNvSpPr>
                <p:nvPr/>
              </p:nvSpPr>
              <p:spPr bwMode="auto">
                <a:xfrm>
                  <a:off x="4206" y="2578"/>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4" name="Oval 22"/>
                <p:cNvSpPr>
                  <a:spLocks noChangeArrowheads="1"/>
                </p:cNvSpPr>
                <p:nvPr/>
              </p:nvSpPr>
              <p:spPr bwMode="auto">
                <a:xfrm>
                  <a:off x="3205" y="2052"/>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5" name="Oval 23"/>
                <p:cNvSpPr>
                  <a:spLocks noChangeArrowheads="1"/>
                </p:cNvSpPr>
                <p:nvPr/>
              </p:nvSpPr>
              <p:spPr bwMode="auto">
                <a:xfrm>
                  <a:off x="4078" y="3045"/>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6" name="Oval 24"/>
                <p:cNvSpPr>
                  <a:spLocks noChangeArrowheads="1"/>
                </p:cNvSpPr>
                <p:nvPr/>
              </p:nvSpPr>
              <p:spPr bwMode="auto">
                <a:xfrm>
                  <a:off x="3670" y="2583"/>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7" name="Oval 25"/>
                <p:cNvSpPr>
                  <a:spLocks noChangeArrowheads="1"/>
                </p:cNvSpPr>
                <p:nvPr/>
              </p:nvSpPr>
              <p:spPr bwMode="auto">
                <a:xfrm>
                  <a:off x="4590" y="2075"/>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2538" name="Text Box 26"/>
              <p:cNvSpPr txBox="1">
                <a:spLocks noChangeArrowheads="1"/>
              </p:cNvSpPr>
              <p:nvPr/>
            </p:nvSpPr>
            <p:spPr bwMode="auto">
              <a:xfrm>
                <a:off x="2786" y="245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itchFamily="18" charset="0"/>
                  </a:rPr>
                  <a:t>a</a:t>
                </a:r>
              </a:p>
            </p:txBody>
          </p:sp>
          <p:sp>
            <p:nvSpPr>
              <p:cNvPr id="192539" name="Text Box 27"/>
              <p:cNvSpPr txBox="1">
                <a:spLocks noChangeArrowheads="1"/>
              </p:cNvSpPr>
              <p:nvPr/>
            </p:nvSpPr>
            <p:spPr bwMode="auto">
              <a:xfrm>
                <a:off x="3266" y="295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itchFamily="18" charset="0"/>
                  </a:rPr>
                  <a:t>b</a:t>
                </a:r>
              </a:p>
            </p:txBody>
          </p:sp>
          <p:sp>
            <p:nvSpPr>
              <p:cNvPr id="192540" name="Text Box 28"/>
              <p:cNvSpPr txBox="1">
                <a:spLocks noChangeArrowheads="1"/>
              </p:cNvSpPr>
              <p:nvPr/>
            </p:nvSpPr>
            <p:spPr bwMode="auto">
              <a:xfrm>
                <a:off x="3732" y="3407"/>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itchFamily="18" charset="0"/>
                  </a:rPr>
                  <a:t>c</a:t>
                </a:r>
              </a:p>
            </p:txBody>
          </p:sp>
          <p:sp>
            <p:nvSpPr>
              <p:cNvPr id="192541" name="Text Box 29"/>
              <p:cNvSpPr txBox="1">
                <a:spLocks noChangeArrowheads="1"/>
              </p:cNvSpPr>
              <p:nvPr/>
            </p:nvSpPr>
            <p:spPr bwMode="auto">
              <a:xfrm>
                <a:off x="4537" y="343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itchFamily="18" charset="0"/>
                  </a:rPr>
                  <a:t>d</a:t>
                </a:r>
              </a:p>
            </p:txBody>
          </p:sp>
          <p:sp>
            <p:nvSpPr>
              <p:cNvPr id="192542" name="Text Box 30"/>
              <p:cNvSpPr txBox="1">
                <a:spLocks noChangeArrowheads="1"/>
              </p:cNvSpPr>
              <p:nvPr/>
            </p:nvSpPr>
            <p:spPr bwMode="auto">
              <a:xfrm>
                <a:off x="4263" y="2483"/>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itchFamily="18" charset="0"/>
                  </a:rPr>
                  <a:t>e</a:t>
                </a:r>
              </a:p>
            </p:txBody>
          </p:sp>
          <p:sp>
            <p:nvSpPr>
              <p:cNvPr id="192543" name="Text Box 31"/>
              <p:cNvSpPr txBox="1">
                <a:spLocks noChangeArrowheads="1"/>
              </p:cNvSpPr>
              <p:nvPr/>
            </p:nvSpPr>
            <p:spPr bwMode="auto">
              <a:xfrm>
                <a:off x="5113" y="2502"/>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itchFamily="18" charset="0"/>
                  </a:rPr>
                  <a:t>f</a:t>
                </a:r>
              </a:p>
            </p:txBody>
          </p:sp>
          <p:sp>
            <p:nvSpPr>
              <p:cNvPr id="192544" name="Text Box 32"/>
              <p:cNvSpPr txBox="1">
                <a:spLocks noChangeArrowheads="1"/>
              </p:cNvSpPr>
              <p:nvPr/>
            </p:nvSpPr>
            <p:spPr bwMode="auto">
              <a:xfrm>
                <a:off x="3960" y="1546"/>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itchFamily="2" charset="-122"/>
                    <a:ea typeface="黑体" pitchFamily="2" charset="-122"/>
                  </a:rPr>
                  <a:t>-</a:t>
                </a:r>
              </a:p>
            </p:txBody>
          </p:sp>
          <p:sp>
            <p:nvSpPr>
              <p:cNvPr id="192545" name="Text Box 33"/>
              <p:cNvSpPr txBox="1">
                <a:spLocks noChangeArrowheads="1"/>
              </p:cNvSpPr>
              <p:nvPr/>
            </p:nvSpPr>
            <p:spPr bwMode="auto">
              <a:xfrm>
                <a:off x="4139" y="2968"/>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itchFamily="2" charset="-122"/>
                    <a:ea typeface="黑体" pitchFamily="2" charset="-122"/>
                  </a:rPr>
                  <a:t>-</a:t>
                </a:r>
              </a:p>
            </p:txBody>
          </p:sp>
          <p:sp>
            <p:nvSpPr>
              <p:cNvPr id="192546" name="Text Box 34"/>
              <p:cNvSpPr txBox="1">
                <a:spLocks noChangeArrowheads="1"/>
              </p:cNvSpPr>
              <p:nvPr/>
            </p:nvSpPr>
            <p:spPr bwMode="auto">
              <a:xfrm>
                <a:off x="3260" y="1981"/>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itchFamily="2" charset="-122"/>
                    <a:ea typeface="黑体" pitchFamily="2" charset="-122"/>
                  </a:rPr>
                  <a:t>+</a:t>
                </a:r>
              </a:p>
            </p:txBody>
          </p:sp>
          <p:sp>
            <p:nvSpPr>
              <p:cNvPr id="192547" name="Text Box 35"/>
              <p:cNvSpPr txBox="1">
                <a:spLocks noChangeArrowheads="1"/>
              </p:cNvSpPr>
              <p:nvPr/>
            </p:nvSpPr>
            <p:spPr bwMode="auto">
              <a:xfrm>
                <a:off x="4650" y="1999"/>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itchFamily="2" charset="-122"/>
                    <a:ea typeface="黑体" pitchFamily="2" charset="-122"/>
                  </a:rPr>
                  <a:t>/</a:t>
                </a:r>
              </a:p>
            </p:txBody>
          </p:sp>
          <p:sp>
            <p:nvSpPr>
              <p:cNvPr id="192548" name="Text Box 36"/>
              <p:cNvSpPr txBox="1">
                <a:spLocks noChangeArrowheads="1"/>
              </p:cNvSpPr>
              <p:nvPr/>
            </p:nvSpPr>
            <p:spPr bwMode="auto">
              <a:xfrm>
                <a:off x="3726" y="2511"/>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itchFamily="2" charset="-122"/>
                    <a:ea typeface="黑体" pitchFamily="2" charset="-122"/>
                  </a:rPr>
                  <a:t>*</a:t>
                </a:r>
              </a:p>
            </p:txBody>
          </p:sp>
        </p:grpSp>
        <p:sp>
          <p:nvSpPr>
            <p:cNvPr id="192549" name="Line 37"/>
            <p:cNvSpPr>
              <a:spLocks noChangeShapeType="1"/>
            </p:cNvSpPr>
            <p:nvPr/>
          </p:nvSpPr>
          <p:spPr bwMode="auto">
            <a:xfrm flipH="1">
              <a:off x="3502" y="1746"/>
              <a:ext cx="347" cy="22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0" name="Line 38"/>
            <p:cNvSpPr>
              <a:spLocks noChangeShapeType="1"/>
            </p:cNvSpPr>
            <p:nvPr/>
          </p:nvSpPr>
          <p:spPr bwMode="auto">
            <a:xfrm>
              <a:off x="3579" y="2181"/>
              <a:ext cx="1006" cy="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1" name="Line 39"/>
            <p:cNvSpPr>
              <a:spLocks noChangeShapeType="1"/>
            </p:cNvSpPr>
            <p:nvPr/>
          </p:nvSpPr>
          <p:spPr bwMode="auto">
            <a:xfrm flipV="1">
              <a:off x="3071" y="2642"/>
              <a:ext cx="576" cy="1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2" name="Line 40"/>
            <p:cNvSpPr>
              <a:spLocks noChangeShapeType="1"/>
            </p:cNvSpPr>
            <p:nvPr/>
          </p:nvSpPr>
          <p:spPr bwMode="auto">
            <a:xfrm flipV="1">
              <a:off x="3999" y="2656"/>
              <a:ext cx="220" cy="1"/>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3" name="Line 41"/>
            <p:cNvSpPr>
              <a:spLocks noChangeShapeType="1"/>
            </p:cNvSpPr>
            <p:nvPr/>
          </p:nvSpPr>
          <p:spPr bwMode="auto">
            <a:xfrm>
              <a:off x="4530" y="2666"/>
              <a:ext cx="530" cy="8"/>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4" name="Line 42"/>
            <p:cNvSpPr>
              <a:spLocks noChangeShapeType="1"/>
            </p:cNvSpPr>
            <p:nvPr/>
          </p:nvSpPr>
          <p:spPr bwMode="auto">
            <a:xfrm flipV="1">
              <a:off x="3524" y="3149"/>
              <a:ext cx="567" cy="1"/>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5" name="Line 43"/>
            <p:cNvSpPr>
              <a:spLocks noChangeShapeType="1"/>
            </p:cNvSpPr>
            <p:nvPr/>
          </p:nvSpPr>
          <p:spPr bwMode="auto">
            <a:xfrm>
              <a:off x="4017" y="3598"/>
              <a:ext cx="475" cy="8"/>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6" name="Line 44"/>
            <p:cNvSpPr>
              <a:spLocks noChangeShapeType="1"/>
            </p:cNvSpPr>
            <p:nvPr/>
          </p:nvSpPr>
          <p:spPr bwMode="auto">
            <a:xfrm>
              <a:off x="4828" y="3593"/>
              <a:ext cx="257" cy="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7" name="Freeform 45"/>
            <p:cNvSpPr>
              <a:spLocks/>
            </p:cNvSpPr>
            <p:nvPr/>
          </p:nvSpPr>
          <p:spPr bwMode="auto">
            <a:xfrm>
              <a:off x="2580" y="2168"/>
              <a:ext cx="2511" cy="493"/>
            </a:xfrm>
            <a:custGeom>
              <a:avLst/>
              <a:gdLst>
                <a:gd name="T0" fmla="*/ 2339 w 2511"/>
                <a:gd name="T1" fmla="*/ 8 h 493"/>
                <a:gd name="T2" fmla="*/ 2439 w 2511"/>
                <a:gd name="T3" fmla="*/ 17 h 493"/>
                <a:gd name="T4" fmla="*/ 2503 w 2511"/>
                <a:gd name="T5" fmla="*/ 109 h 493"/>
                <a:gd name="T6" fmla="*/ 2485 w 2511"/>
                <a:gd name="T7" fmla="*/ 218 h 493"/>
                <a:gd name="T8" fmla="*/ 2394 w 2511"/>
                <a:gd name="T9" fmla="*/ 264 h 493"/>
                <a:gd name="T10" fmla="*/ 1964 w 2511"/>
                <a:gd name="T11" fmla="*/ 264 h 493"/>
                <a:gd name="T12" fmla="*/ 593 w 2511"/>
                <a:gd name="T13" fmla="*/ 264 h 493"/>
                <a:gd name="T14" fmla="*/ 181 w 2511"/>
                <a:gd name="T15" fmla="*/ 264 h 493"/>
                <a:gd name="T16" fmla="*/ 26 w 2511"/>
                <a:gd name="T17" fmla="*/ 337 h 493"/>
                <a:gd name="T18" fmla="*/ 26 w 2511"/>
                <a:gd name="T19" fmla="*/ 447 h 493"/>
                <a:gd name="T20" fmla="*/ 117 w 2511"/>
                <a:gd name="T21" fmla="*/ 493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1" h="493">
                  <a:moveTo>
                    <a:pt x="2339" y="8"/>
                  </a:moveTo>
                  <a:cubicBezTo>
                    <a:pt x="2375" y="4"/>
                    <a:pt x="2412" y="0"/>
                    <a:pt x="2439" y="17"/>
                  </a:cubicBezTo>
                  <a:cubicBezTo>
                    <a:pt x="2466" y="34"/>
                    <a:pt x="2495" y="76"/>
                    <a:pt x="2503" y="109"/>
                  </a:cubicBezTo>
                  <a:cubicBezTo>
                    <a:pt x="2511" y="142"/>
                    <a:pt x="2503" y="192"/>
                    <a:pt x="2485" y="218"/>
                  </a:cubicBezTo>
                  <a:cubicBezTo>
                    <a:pt x="2467" y="244"/>
                    <a:pt x="2481" y="256"/>
                    <a:pt x="2394" y="264"/>
                  </a:cubicBezTo>
                  <a:cubicBezTo>
                    <a:pt x="2307" y="272"/>
                    <a:pt x="2264" y="264"/>
                    <a:pt x="1964" y="264"/>
                  </a:cubicBezTo>
                  <a:cubicBezTo>
                    <a:pt x="1664" y="264"/>
                    <a:pt x="890" y="264"/>
                    <a:pt x="593" y="264"/>
                  </a:cubicBezTo>
                  <a:cubicBezTo>
                    <a:pt x="296" y="264"/>
                    <a:pt x="275" y="252"/>
                    <a:pt x="181" y="264"/>
                  </a:cubicBezTo>
                  <a:cubicBezTo>
                    <a:pt x="87" y="276"/>
                    <a:pt x="52" y="307"/>
                    <a:pt x="26" y="337"/>
                  </a:cubicBezTo>
                  <a:cubicBezTo>
                    <a:pt x="0" y="367"/>
                    <a:pt x="11" y="421"/>
                    <a:pt x="26" y="447"/>
                  </a:cubicBezTo>
                  <a:cubicBezTo>
                    <a:pt x="41" y="473"/>
                    <a:pt x="94" y="487"/>
                    <a:pt x="117" y="493"/>
                  </a:cubicBezTo>
                </a:path>
              </a:pathLst>
            </a:custGeom>
            <a:noFill/>
            <a:ln w="25400" cap="flat" cmpd="sng">
              <a:solidFill>
                <a:schemeClr val="tx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8" name="Freeform 46"/>
            <p:cNvSpPr>
              <a:spLocks/>
            </p:cNvSpPr>
            <p:nvPr/>
          </p:nvSpPr>
          <p:spPr bwMode="auto">
            <a:xfrm>
              <a:off x="2879" y="2670"/>
              <a:ext cx="2614" cy="429"/>
            </a:xfrm>
            <a:custGeom>
              <a:avLst/>
              <a:gdLst>
                <a:gd name="T0" fmla="*/ 2506 w 2632"/>
                <a:gd name="T1" fmla="*/ 0 h 429"/>
                <a:gd name="T2" fmla="*/ 2588 w 2632"/>
                <a:gd name="T3" fmla="*/ 18 h 429"/>
                <a:gd name="T4" fmla="*/ 2625 w 2632"/>
                <a:gd name="T5" fmla="*/ 109 h 429"/>
                <a:gd name="T6" fmla="*/ 2588 w 2632"/>
                <a:gd name="T7" fmla="*/ 219 h 429"/>
                <a:gd name="T8" fmla="*/ 2360 w 2632"/>
                <a:gd name="T9" fmla="*/ 247 h 429"/>
                <a:gd name="T10" fmla="*/ 1976 w 2632"/>
                <a:gd name="T11" fmla="*/ 247 h 429"/>
                <a:gd name="T12" fmla="*/ 312 w 2632"/>
                <a:gd name="T13" fmla="*/ 247 h 429"/>
                <a:gd name="T14" fmla="*/ 101 w 2632"/>
                <a:gd name="T15" fmla="*/ 347 h 429"/>
                <a:gd name="T16" fmla="*/ 339 w 2632"/>
                <a:gd name="T17" fmla="*/ 42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2" h="429">
                  <a:moveTo>
                    <a:pt x="2506" y="0"/>
                  </a:moveTo>
                  <a:cubicBezTo>
                    <a:pt x="2537" y="0"/>
                    <a:pt x="2568" y="0"/>
                    <a:pt x="2588" y="18"/>
                  </a:cubicBezTo>
                  <a:cubicBezTo>
                    <a:pt x="2608" y="36"/>
                    <a:pt x="2625" y="76"/>
                    <a:pt x="2625" y="109"/>
                  </a:cubicBezTo>
                  <a:cubicBezTo>
                    <a:pt x="2625" y="142"/>
                    <a:pt x="2632" y="196"/>
                    <a:pt x="2588" y="219"/>
                  </a:cubicBezTo>
                  <a:cubicBezTo>
                    <a:pt x="2544" y="242"/>
                    <a:pt x="2462" y="242"/>
                    <a:pt x="2360" y="247"/>
                  </a:cubicBezTo>
                  <a:cubicBezTo>
                    <a:pt x="2258" y="252"/>
                    <a:pt x="2317" y="247"/>
                    <a:pt x="1976" y="247"/>
                  </a:cubicBezTo>
                  <a:cubicBezTo>
                    <a:pt x="1635" y="247"/>
                    <a:pt x="624" y="230"/>
                    <a:pt x="312" y="247"/>
                  </a:cubicBezTo>
                  <a:cubicBezTo>
                    <a:pt x="0" y="264"/>
                    <a:pt x="96" y="317"/>
                    <a:pt x="101" y="347"/>
                  </a:cubicBezTo>
                  <a:cubicBezTo>
                    <a:pt x="106" y="377"/>
                    <a:pt x="299" y="415"/>
                    <a:pt x="339" y="429"/>
                  </a:cubicBezTo>
                </a:path>
              </a:pathLst>
            </a:custGeom>
            <a:noFill/>
            <a:ln w="25400" cap="flat" cmpd="sng">
              <a:solidFill>
                <a:schemeClr val="tx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9" name="Freeform 47"/>
            <p:cNvSpPr>
              <a:spLocks/>
            </p:cNvSpPr>
            <p:nvPr/>
          </p:nvSpPr>
          <p:spPr bwMode="auto">
            <a:xfrm>
              <a:off x="3502" y="3145"/>
              <a:ext cx="984" cy="456"/>
            </a:xfrm>
            <a:custGeom>
              <a:avLst/>
              <a:gdLst>
                <a:gd name="T0" fmla="*/ 905 w 984"/>
                <a:gd name="T1" fmla="*/ 0 h 456"/>
                <a:gd name="T2" fmla="*/ 960 w 984"/>
                <a:gd name="T3" fmla="*/ 37 h 456"/>
                <a:gd name="T4" fmla="*/ 960 w 984"/>
                <a:gd name="T5" fmla="*/ 137 h 456"/>
                <a:gd name="T6" fmla="*/ 813 w 984"/>
                <a:gd name="T7" fmla="*/ 201 h 456"/>
                <a:gd name="T8" fmla="*/ 439 w 984"/>
                <a:gd name="T9" fmla="*/ 201 h 456"/>
                <a:gd name="T10" fmla="*/ 119 w 984"/>
                <a:gd name="T11" fmla="*/ 229 h 456"/>
                <a:gd name="T12" fmla="*/ 9 w 984"/>
                <a:gd name="T13" fmla="*/ 348 h 456"/>
                <a:gd name="T14" fmla="*/ 64 w 984"/>
                <a:gd name="T15" fmla="*/ 439 h 456"/>
                <a:gd name="T16" fmla="*/ 192 w 984"/>
                <a:gd name="T17" fmla="*/ 44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4" h="456">
                  <a:moveTo>
                    <a:pt x="905" y="0"/>
                  </a:moveTo>
                  <a:cubicBezTo>
                    <a:pt x="928" y="7"/>
                    <a:pt x="951" y="14"/>
                    <a:pt x="960" y="37"/>
                  </a:cubicBezTo>
                  <a:cubicBezTo>
                    <a:pt x="969" y="60"/>
                    <a:pt x="984" y="110"/>
                    <a:pt x="960" y="137"/>
                  </a:cubicBezTo>
                  <a:cubicBezTo>
                    <a:pt x="936" y="164"/>
                    <a:pt x="900" y="190"/>
                    <a:pt x="813" y="201"/>
                  </a:cubicBezTo>
                  <a:cubicBezTo>
                    <a:pt x="726" y="212"/>
                    <a:pt x="555" y="196"/>
                    <a:pt x="439" y="201"/>
                  </a:cubicBezTo>
                  <a:cubicBezTo>
                    <a:pt x="323" y="206"/>
                    <a:pt x="191" y="205"/>
                    <a:pt x="119" y="229"/>
                  </a:cubicBezTo>
                  <a:cubicBezTo>
                    <a:pt x="47" y="253"/>
                    <a:pt x="18" y="313"/>
                    <a:pt x="9" y="348"/>
                  </a:cubicBezTo>
                  <a:cubicBezTo>
                    <a:pt x="0" y="383"/>
                    <a:pt x="34" y="422"/>
                    <a:pt x="64" y="439"/>
                  </a:cubicBezTo>
                  <a:cubicBezTo>
                    <a:pt x="94" y="456"/>
                    <a:pt x="171" y="447"/>
                    <a:pt x="192" y="448"/>
                  </a:cubicBezTo>
                </a:path>
              </a:pathLst>
            </a:custGeom>
            <a:noFill/>
            <a:ln w="25400" cap="flat" cmpd="sng">
              <a:solidFill>
                <a:schemeClr val="tx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idx="1"/>
          </p:nvPr>
        </p:nvSpPr>
        <p:spPr>
          <a:xfrm>
            <a:off x="625475" y="763588"/>
            <a:ext cx="8050213" cy="5581650"/>
          </a:xfrm>
        </p:spPr>
        <p:txBody>
          <a:bodyPr/>
          <a:lstStyle/>
          <a:p>
            <a:pPr>
              <a:lnSpc>
                <a:spcPct val="105000"/>
              </a:lnSpc>
              <a:buClr>
                <a:srgbClr val="800080"/>
              </a:buClr>
              <a:buSzPct val="50000"/>
            </a:pPr>
            <a:r>
              <a:rPr lang="zh-CN" altLang="en-US" sz="3000" b="1">
                <a:latin typeface="Times New Roman" pitchFamily="18" charset="0"/>
                <a:ea typeface="仿宋_GB2312" pitchFamily="49" charset="-122"/>
              </a:rPr>
              <a:t>这种遍历需要使用一个</a:t>
            </a:r>
            <a:r>
              <a:rPr lang="zh-CN" altLang="en-US" sz="3000" b="1">
                <a:solidFill>
                  <a:schemeClr val="tx2"/>
                </a:solidFill>
                <a:latin typeface="Times New Roman" pitchFamily="18" charset="0"/>
                <a:ea typeface="仿宋_GB2312" pitchFamily="49" charset="-122"/>
              </a:rPr>
              <a:t>先进先出的队列</a:t>
            </a:r>
            <a:r>
              <a:rPr lang="zh-CN" altLang="en-US" sz="3000" b="1">
                <a:latin typeface="Times New Roman" pitchFamily="18" charset="0"/>
                <a:ea typeface="仿宋_GB2312" pitchFamily="49" charset="-122"/>
              </a:rPr>
              <a:t>，在处理上一层时，将其下一层的结点直接进到队列（的队尾）。在上一层结点遍历完后，下一层结点正好处于队列的队头，可以继续访问它们。</a:t>
            </a:r>
          </a:p>
          <a:p>
            <a:pPr>
              <a:lnSpc>
                <a:spcPct val="105000"/>
              </a:lnSpc>
              <a:buClr>
                <a:srgbClr val="800080"/>
              </a:buClr>
              <a:buSzPct val="50000"/>
            </a:pPr>
            <a:r>
              <a:rPr lang="zh-CN" altLang="en-US" sz="3000" b="1">
                <a:latin typeface="Times New Roman" pitchFamily="18" charset="0"/>
                <a:ea typeface="仿宋_GB2312" pitchFamily="49" charset="-122"/>
              </a:rPr>
              <a:t>算法是非递归的。</a:t>
            </a:r>
          </a:p>
        </p:txBody>
      </p:sp>
      <p:sp>
        <p:nvSpPr>
          <p:cNvPr id="4" name="灯片编号占位符 4"/>
          <p:cNvSpPr>
            <a:spLocks noGrp="1"/>
          </p:cNvSpPr>
          <p:nvPr>
            <p:ph type="sldNum" sz="quarter" idx="12"/>
          </p:nvPr>
        </p:nvSpPr>
        <p:spPr/>
        <p:txBody>
          <a:bodyPr/>
          <a:lstStyle/>
          <a:p>
            <a:fld id="{755FCBE6-2CA4-4383-93A1-B14FFF82BC7B}" type="slidenum">
              <a:rPr lang="en-US" altLang="zh-CN"/>
              <a:pPr/>
              <a:t>92</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灯片编号占位符 4"/>
          <p:cNvSpPr>
            <a:spLocks noGrp="1"/>
          </p:cNvSpPr>
          <p:nvPr>
            <p:ph type="sldNum" sz="quarter" idx="12"/>
          </p:nvPr>
        </p:nvSpPr>
        <p:spPr/>
        <p:txBody>
          <a:bodyPr/>
          <a:lstStyle/>
          <a:p>
            <a:fld id="{FD3EDB96-DA84-4F0A-8272-65C24458DEAB}" type="slidenum">
              <a:rPr lang="en-US" altLang="zh-CN"/>
              <a:pPr/>
              <a:t>93</a:t>
            </a:fld>
            <a:endParaRPr lang="en-US" altLang="zh-CN"/>
          </a:p>
        </p:txBody>
      </p:sp>
      <p:grpSp>
        <p:nvGrpSpPr>
          <p:cNvPr id="360452" name="Group 4"/>
          <p:cNvGrpSpPr>
            <a:grpSpLocks/>
          </p:cNvGrpSpPr>
          <p:nvPr/>
        </p:nvGrpSpPr>
        <p:grpSpPr bwMode="auto">
          <a:xfrm>
            <a:off x="576263" y="1771650"/>
            <a:ext cx="2160587" cy="2378075"/>
            <a:chOff x="430" y="1002"/>
            <a:chExt cx="1361" cy="1498"/>
          </a:xfrm>
        </p:grpSpPr>
        <p:sp>
          <p:nvSpPr>
            <p:cNvPr id="360453" name="Line 5"/>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4" name="Line 6"/>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5" name="Line 7"/>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6" name="Line 8"/>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7" name="Oval 9"/>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ndParaRPr>
            </a:p>
          </p:txBody>
        </p:sp>
        <p:sp>
          <p:nvSpPr>
            <p:cNvPr id="360458" name="Oval 10"/>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9" name="Oval 11"/>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0" name="Oval 12"/>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1" name="Oval 13"/>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2" name="Text Box 14"/>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a</a:t>
              </a:r>
              <a:endParaRPr kumimoji="1" lang="en-US" altLang="zh-CN" sz="2400">
                <a:latin typeface="Times New Roman" pitchFamily="18" charset="0"/>
              </a:endParaRPr>
            </a:p>
          </p:txBody>
        </p:sp>
        <p:sp>
          <p:nvSpPr>
            <p:cNvPr id="360463" name="Text Box 15"/>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b</a:t>
              </a:r>
              <a:endParaRPr kumimoji="1" lang="en-US" altLang="zh-CN" sz="2400">
                <a:latin typeface="Times New Roman" pitchFamily="18" charset="0"/>
              </a:endParaRPr>
            </a:p>
          </p:txBody>
        </p:sp>
        <p:sp>
          <p:nvSpPr>
            <p:cNvPr id="360464" name="Text Box 16"/>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c</a:t>
              </a:r>
              <a:endParaRPr kumimoji="1" lang="en-US" altLang="zh-CN" sz="2400">
                <a:latin typeface="Times New Roman" pitchFamily="18" charset="0"/>
              </a:endParaRPr>
            </a:p>
          </p:txBody>
        </p:sp>
        <p:sp>
          <p:nvSpPr>
            <p:cNvPr id="360465" name="Text Box 17"/>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d</a:t>
              </a:r>
              <a:endParaRPr kumimoji="1" lang="en-US" altLang="zh-CN" sz="2400">
                <a:latin typeface="Times New Roman" pitchFamily="18" charset="0"/>
              </a:endParaRPr>
            </a:p>
          </p:txBody>
        </p:sp>
        <p:sp>
          <p:nvSpPr>
            <p:cNvPr id="360466" name="Text Box 18"/>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e</a:t>
              </a:r>
              <a:endParaRPr kumimoji="1" lang="en-US" altLang="zh-CN" sz="2400">
                <a:latin typeface="Times New Roman" pitchFamily="18" charset="0"/>
              </a:endParaRPr>
            </a:p>
          </p:txBody>
        </p:sp>
        <p:sp>
          <p:nvSpPr>
            <p:cNvPr id="360467" name="Line 19"/>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8" name="Line 20"/>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9" name="Line 21"/>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0" name="Line 22"/>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1" name="Line 23"/>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2" name="Line 24"/>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3" name="Line 25"/>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4" name="Line 26"/>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0486" name="Group 38"/>
          <p:cNvGrpSpPr>
            <a:grpSpLocks/>
          </p:cNvGrpSpPr>
          <p:nvPr/>
        </p:nvGrpSpPr>
        <p:grpSpPr bwMode="auto">
          <a:xfrm>
            <a:off x="2879725" y="692150"/>
            <a:ext cx="3413125" cy="519113"/>
            <a:chOff x="2000" y="484"/>
            <a:chExt cx="2150" cy="327"/>
          </a:xfrm>
        </p:grpSpPr>
        <p:sp>
          <p:nvSpPr>
            <p:cNvPr id="360476" name="Text Box 28"/>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itchFamily="18" charset="0"/>
                </a:rPr>
                <a:t>Q</a:t>
              </a:r>
            </a:p>
          </p:txBody>
        </p:sp>
        <p:grpSp>
          <p:nvGrpSpPr>
            <p:cNvPr id="360485" name="Group 37"/>
            <p:cNvGrpSpPr>
              <a:grpSpLocks/>
            </p:cNvGrpSpPr>
            <p:nvPr/>
          </p:nvGrpSpPr>
          <p:grpSpPr bwMode="auto">
            <a:xfrm>
              <a:off x="2313" y="527"/>
              <a:ext cx="1837" cy="272"/>
              <a:chOff x="2336" y="527"/>
              <a:chExt cx="1837" cy="272"/>
            </a:xfrm>
          </p:grpSpPr>
          <p:sp>
            <p:nvSpPr>
              <p:cNvPr id="360475" name="Rectangle 27"/>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7" name="Line 29"/>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78" name="Line 30"/>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79" name="Line 31"/>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80" name="Line 32"/>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81" name="Line 33"/>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82" name="Line 34"/>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83" name="Line 35"/>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84" name="Line 36"/>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0487" name="Text Box 39"/>
          <p:cNvSpPr txBox="1">
            <a:spLocks noChangeArrowheads="1"/>
          </p:cNvSpPr>
          <p:nvPr/>
        </p:nvSpPr>
        <p:spPr bwMode="auto">
          <a:xfrm>
            <a:off x="3463925" y="64135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itchFamily="18" charset="0"/>
              </a:rPr>
              <a:t>a</a:t>
            </a:r>
          </a:p>
        </p:txBody>
      </p:sp>
      <p:sp>
        <p:nvSpPr>
          <p:cNvPr id="360488" name="Text Box 40"/>
          <p:cNvSpPr txBox="1">
            <a:spLocks noChangeArrowheads="1"/>
          </p:cNvSpPr>
          <p:nvPr/>
        </p:nvSpPr>
        <p:spPr bwMode="auto">
          <a:xfrm>
            <a:off x="6383338" y="712788"/>
            <a:ext cx="1968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latin typeface="Times New Roman" pitchFamily="18" charset="0"/>
                <a:ea typeface="仿宋_GB2312" pitchFamily="49" charset="-122"/>
              </a:rPr>
              <a:t>访问</a:t>
            </a:r>
            <a:r>
              <a:rPr lang="en-US" altLang="zh-CN" sz="2800" b="1" i="1">
                <a:solidFill>
                  <a:schemeClr val="tx2"/>
                </a:solidFill>
                <a:latin typeface="Times New Roman" pitchFamily="18" charset="0"/>
                <a:ea typeface="仿宋_GB2312" pitchFamily="49" charset="-122"/>
              </a:rPr>
              <a:t>a</a:t>
            </a:r>
            <a:r>
              <a:rPr lang="en-US" altLang="zh-CN" sz="2800" b="1">
                <a:latin typeface="Times New Roman" pitchFamily="18" charset="0"/>
                <a:ea typeface="仿宋_GB2312" pitchFamily="49" charset="-122"/>
              </a:rPr>
              <a:t>, </a:t>
            </a:r>
            <a:r>
              <a:rPr lang="zh-CN" altLang="en-US" sz="2800" b="1">
                <a:latin typeface="Times New Roman" pitchFamily="18" charset="0"/>
                <a:ea typeface="仿宋_GB2312" pitchFamily="49" charset="-122"/>
              </a:rPr>
              <a:t>进队</a:t>
            </a:r>
          </a:p>
        </p:txBody>
      </p:sp>
      <p:grpSp>
        <p:nvGrpSpPr>
          <p:cNvPr id="360489" name="Group 41"/>
          <p:cNvGrpSpPr>
            <a:grpSpLocks/>
          </p:cNvGrpSpPr>
          <p:nvPr/>
        </p:nvGrpSpPr>
        <p:grpSpPr bwMode="auto">
          <a:xfrm>
            <a:off x="2887663" y="1379538"/>
            <a:ext cx="3413125" cy="519112"/>
            <a:chOff x="2000" y="484"/>
            <a:chExt cx="2150" cy="327"/>
          </a:xfrm>
        </p:grpSpPr>
        <p:sp>
          <p:nvSpPr>
            <p:cNvPr id="360490" name="Text Box 42"/>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itchFamily="18" charset="0"/>
                </a:rPr>
                <a:t>Q</a:t>
              </a:r>
            </a:p>
          </p:txBody>
        </p:sp>
        <p:grpSp>
          <p:nvGrpSpPr>
            <p:cNvPr id="360491" name="Group 43"/>
            <p:cNvGrpSpPr>
              <a:grpSpLocks/>
            </p:cNvGrpSpPr>
            <p:nvPr/>
          </p:nvGrpSpPr>
          <p:grpSpPr bwMode="auto">
            <a:xfrm>
              <a:off x="2313" y="527"/>
              <a:ext cx="1837" cy="272"/>
              <a:chOff x="2336" y="527"/>
              <a:chExt cx="1837" cy="272"/>
            </a:xfrm>
          </p:grpSpPr>
          <p:sp>
            <p:nvSpPr>
              <p:cNvPr id="360492" name="Rectangle 44"/>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93" name="Line 45"/>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94" name="Line 46"/>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95" name="Line 47"/>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96" name="Line 48"/>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97" name="Line 49"/>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98" name="Line 50"/>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99" name="Line 51"/>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00" name="Line 52"/>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0501" name="Text Box 53"/>
          <p:cNvSpPr txBox="1">
            <a:spLocks noChangeArrowheads="1"/>
          </p:cNvSpPr>
          <p:nvPr/>
        </p:nvSpPr>
        <p:spPr bwMode="auto">
          <a:xfrm>
            <a:off x="6443663" y="1374775"/>
            <a:ext cx="19685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itchFamily="18" charset="0"/>
                <a:ea typeface="仿宋_GB2312" pitchFamily="49" charset="-122"/>
              </a:rPr>
              <a:t>a</a:t>
            </a:r>
            <a:r>
              <a:rPr lang="zh-CN" altLang="en-US" sz="2800" b="1">
                <a:latin typeface="Times New Roman" pitchFamily="18" charset="0"/>
                <a:ea typeface="仿宋_GB2312" pitchFamily="49" charset="-122"/>
              </a:rPr>
              <a:t>出队</a:t>
            </a:r>
          </a:p>
          <a:p>
            <a:r>
              <a:rPr lang="zh-CN" altLang="en-US" sz="2800" b="1">
                <a:latin typeface="Times New Roman" pitchFamily="18" charset="0"/>
                <a:ea typeface="仿宋_GB2312" pitchFamily="49" charset="-122"/>
              </a:rPr>
              <a:t>访问</a:t>
            </a:r>
            <a:r>
              <a:rPr lang="en-US" altLang="zh-CN" sz="2800" b="1" i="1">
                <a:solidFill>
                  <a:schemeClr val="tx2"/>
                </a:solidFill>
                <a:latin typeface="Times New Roman" pitchFamily="18" charset="0"/>
                <a:ea typeface="仿宋_GB2312" pitchFamily="49" charset="-122"/>
              </a:rPr>
              <a:t>b</a:t>
            </a:r>
            <a:r>
              <a:rPr lang="en-US" altLang="zh-CN" sz="2800" b="1">
                <a:latin typeface="Times New Roman" pitchFamily="18" charset="0"/>
                <a:ea typeface="仿宋_GB2312" pitchFamily="49" charset="-122"/>
              </a:rPr>
              <a:t>, </a:t>
            </a:r>
            <a:r>
              <a:rPr lang="zh-CN" altLang="en-US" sz="2800" b="1">
                <a:latin typeface="Times New Roman" pitchFamily="18" charset="0"/>
                <a:ea typeface="仿宋_GB2312" pitchFamily="49" charset="-122"/>
              </a:rPr>
              <a:t>进队</a:t>
            </a:r>
          </a:p>
          <a:p>
            <a:r>
              <a:rPr lang="zh-CN" altLang="en-US" sz="2800" b="1">
                <a:latin typeface="Times New Roman" pitchFamily="18" charset="0"/>
                <a:ea typeface="仿宋_GB2312" pitchFamily="49" charset="-122"/>
              </a:rPr>
              <a:t>访问</a:t>
            </a:r>
            <a:r>
              <a:rPr lang="en-US" altLang="zh-CN" sz="2800" b="1" i="1">
                <a:solidFill>
                  <a:schemeClr val="tx2"/>
                </a:solidFill>
                <a:latin typeface="Times New Roman" pitchFamily="18" charset="0"/>
                <a:ea typeface="仿宋_GB2312" pitchFamily="49" charset="-122"/>
              </a:rPr>
              <a:t>c</a:t>
            </a:r>
            <a:r>
              <a:rPr lang="en-US" altLang="zh-CN" sz="2800" b="1">
                <a:latin typeface="Times New Roman" pitchFamily="18" charset="0"/>
                <a:ea typeface="仿宋_GB2312" pitchFamily="49" charset="-122"/>
              </a:rPr>
              <a:t>, </a:t>
            </a:r>
            <a:r>
              <a:rPr lang="zh-CN" altLang="en-US" sz="2800" b="1">
                <a:latin typeface="Times New Roman" pitchFamily="18" charset="0"/>
                <a:ea typeface="仿宋_GB2312" pitchFamily="49" charset="-122"/>
              </a:rPr>
              <a:t>进队</a:t>
            </a:r>
          </a:p>
        </p:txBody>
      </p:sp>
      <p:sp>
        <p:nvSpPr>
          <p:cNvPr id="360503" name="Text Box 55"/>
          <p:cNvSpPr txBox="1">
            <a:spLocks noChangeArrowheads="1"/>
          </p:cNvSpPr>
          <p:nvPr/>
        </p:nvSpPr>
        <p:spPr bwMode="auto">
          <a:xfrm>
            <a:off x="4040188" y="137636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itchFamily="18" charset="0"/>
              </a:rPr>
              <a:t>b</a:t>
            </a:r>
          </a:p>
        </p:txBody>
      </p:sp>
      <p:sp>
        <p:nvSpPr>
          <p:cNvPr id="360504" name="Text Box 56"/>
          <p:cNvSpPr txBox="1">
            <a:spLocks noChangeArrowheads="1"/>
          </p:cNvSpPr>
          <p:nvPr/>
        </p:nvSpPr>
        <p:spPr bwMode="auto">
          <a:xfrm>
            <a:off x="4638675" y="1339850"/>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itchFamily="18" charset="0"/>
              </a:rPr>
              <a:t>c</a:t>
            </a:r>
          </a:p>
        </p:txBody>
      </p:sp>
      <p:grpSp>
        <p:nvGrpSpPr>
          <p:cNvPr id="360505" name="Group 57"/>
          <p:cNvGrpSpPr>
            <a:grpSpLocks/>
          </p:cNvGrpSpPr>
          <p:nvPr/>
        </p:nvGrpSpPr>
        <p:grpSpPr bwMode="auto">
          <a:xfrm>
            <a:off x="2879725" y="2847975"/>
            <a:ext cx="3413125" cy="519113"/>
            <a:chOff x="2000" y="484"/>
            <a:chExt cx="2150" cy="327"/>
          </a:xfrm>
        </p:grpSpPr>
        <p:sp>
          <p:nvSpPr>
            <p:cNvPr id="360506" name="Text Box 58"/>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itchFamily="18" charset="0"/>
                </a:rPr>
                <a:t>Q</a:t>
              </a:r>
            </a:p>
          </p:txBody>
        </p:sp>
        <p:grpSp>
          <p:nvGrpSpPr>
            <p:cNvPr id="360507" name="Group 59"/>
            <p:cNvGrpSpPr>
              <a:grpSpLocks/>
            </p:cNvGrpSpPr>
            <p:nvPr/>
          </p:nvGrpSpPr>
          <p:grpSpPr bwMode="auto">
            <a:xfrm>
              <a:off x="2313" y="527"/>
              <a:ext cx="1837" cy="272"/>
              <a:chOff x="2336" y="527"/>
              <a:chExt cx="1837" cy="272"/>
            </a:xfrm>
          </p:grpSpPr>
          <p:sp>
            <p:nvSpPr>
              <p:cNvPr id="360508" name="Rectangle 60"/>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509" name="Line 61"/>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0" name="Line 62"/>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1" name="Line 63"/>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2" name="Line 64"/>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3" name="Line 65"/>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4" name="Line 66"/>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5" name="Line 67"/>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6" name="Line 68"/>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0517" name="Text Box 69"/>
          <p:cNvSpPr txBox="1">
            <a:spLocks noChangeArrowheads="1"/>
          </p:cNvSpPr>
          <p:nvPr/>
        </p:nvSpPr>
        <p:spPr bwMode="auto">
          <a:xfrm>
            <a:off x="6456363" y="2843213"/>
            <a:ext cx="19685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itchFamily="18" charset="0"/>
                <a:ea typeface="仿宋_GB2312" pitchFamily="49" charset="-122"/>
              </a:rPr>
              <a:t>b</a:t>
            </a:r>
            <a:r>
              <a:rPr lang="zh-CN" altLang="en-US" sz="2800" b="1">
                <a:latin typeface="Times New Roman" pitchFamily="18" charset="0"/>
                <a:ea typeface="仿宋_GB2312" pitchFamily="49" charset="-122"/>
              </a:rPr>
              <a:t>出队</a:t>
            </a:r>
          </a:p>
          <a:p>
            <a:r>
              <a:rPr lang="zh-CN" altLang="en-US" sz="2800" b="1">
                <a:latin typeface="Times New Roman" pitchFamily="18" charset="0"/>
                <a:ea typeface="仿宋_GB2312" pitchFamily="49" charset="-122"/>
              </a:rPr>
              <a:t>访问</a:t>
            </a:r>
            <a:r>
              <a:rPr lang="en-US" altLang="zh-CN" sz="2800" b="1" i="1">
                <a:solidFill>
                  <a:schemeClr val="tx2"/>
                </a:solidFill>
                <a:latin typeface="Times New Roman" pitchFamily="18" charset="0"/>
                <a:ea typeface="仿宋_GB2312" pitchFamily="49" charset="-122"/>
              </a:rPr>
              <a:t>d</a:t>
            </a:r>
            <a:r>
              <a:rPr lang="en-US" altLang="zh-CN" sz="2800" b="1">
                <a:latin typeface="Times New Roman" pitchFamily="18" charset="0"/>
                <a:ea typeface="仿宋_GB2312" pitchFamily="49" charset="-122"/>
              </a:rPr>
              <a:t>, </a:t>
            </a:r>
            <a:r>
              <a:rPr lang="zh-CN" altLang="en-US" sz="2800" b="1">
                <a:latin typeface="Times New Roman" pitchFamily="18" charset="0"/>
                <a:ea typeface="仿宋_GB2312" pitchFamily="49" charset="-122"/>
              </a:rPr>
              <a:t>进队</a:t>
            </a:r>
          </a:p>
        </p:txBody>
      </p:sp>
      <p:sp>
        <p:nvSpPr>
          <p:cNvPr id="360518" name="Text Box 70"/>
          <p:cNvSpPr txBox="1">
            <a:spLocks noChangeArrowheads="1"/>
          </p:cNvSpPr>
          <p:nvPr/>
        </p:nvSpPr>
        <p:spPr bwMode="auto">
          <a:xfrm>
            <a:off x="4638675" y="2813050"/>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itchFamily="18" charset="0"/>
              </a:rPr>
              <a:t>c</a:t>
            </a:r>
          </a:p>
        </p:txBody>
      </p:sp>
      <p:sp>
        <p:nvSpPr>
          <p:cNvPr id="360519" name="Text Box 71"/>
          <p:cNvSpPr txBox="1">
            <a:spLocks noChangeArrowheads="1"/>
          </p:cNvSpPr>
          <p:nvPr/>
        </p:nvSpPr>
        <p:spPr bwMode="auto">
          <a:xfrm>
            <a:off x="5184775" y="281781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itchFamily="18" charset="0"/>
              </a:rPr>
              <a:t>d</a:t>
            </a:r>
          </a:p>
        </p:txBody>
      </p:sp>
      <p:grpSp>
        <p:nvGrpSpPr>
          <p:cNvPr id="360520" name="Group 72"/>
          <p:cNvGrpSpPr>
            <a:grpSpLocks/>
          </p:cNvGrpSpPr>
          <p:nvPr/>
        </p:nvGrpSpPr>
        <p:grpSpPr bwMode="auto">
          <a:xfrm>
            <a:off x="2879725" y="3927475"/>
            <a:ext cx="3413125" cy="519113"/>
            <a:chOff x="2000" y="484"/>
            <a:chExt cx="2150" cy="327"/>
          </a:xfrm>
        </p:grpSpPr>
        <p:sp>
          <p:nvSpPr>
            <p:cNvPr id="360521" name="Text Box 73"/>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itchFamily="18" charset="0"/>
                </a:rPr>
                <a:t>Q</a:t>
              </a:r>
            </a:p>
          </p:txBody>
        </p:sp>
        <p:grpSp>
          <p:nvGrpSpPr>
            <p:cNvPr id="360522" name="Group 74"/>
            <p:cNvGrpSpPr>
              <a:grpSpLocks/>
            </p:cNvGrpSpPr>
            <p:nvPr/>
          </p:nvGrpSpPr>
          <p:grpSpPr bwMode="auto">
            <a:xfrm>
              <a:off x="2313" y="527"/>
              <a:ext cx="1837" cy="272"/>
              <a:chOff x="2336" y="527"/>
              <a:chExt cx="1837" cy="272"/>
            </a:xfrm>
          </p:grpSpPr>
          <p:sp>
            <p:nvSpPr>
              <p:cNvPr id="360523" name="Rectangle 75"/>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524" name="Line 76"/>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25" name="Line 77"/>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26" name="Line 78"/>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27" name="Line 79"/>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28" name="Line 80"/>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29" name="Line 81"/>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30" name="Line 82"/>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31" name="Line 83"/>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0532" name="Text Box 84"/>
          <p:cNvSpPr txBox="1">
            <a:spLocks noChangeArrowheads="1"/>
          </p:cNvSpPr>
          <p:nvPr/>
        </p:nvSpPr>
        <p:spPr bwMode="auto">
          <a:xfrm>
            <a:off x="6456363" y="3922713"/>
            <a:ext cx="19478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itchFamily="18" charset="0"/>
                <a:ea typeface="仿宋_GB2312" pitchFamily="49" charset="-122"/>
              </a:rPr>
              <a:t>c</a:t>
            </a:r>
            <a:r>
              <a:rPr lang="zh-CN" altLang="en-US" sz="2800" b="1">
                <a:latin typeface="Times New Roman" pitchFamily="18" charset="0"/>
                <a:ea typeface="仿宋_GB2312" pitchFamily="49" charset="-122"/>
              </a:rPr>
              <a:t>出队</a:t>
            </a:r>
          </a:p>
          <a:p>
            <a:r>
              <a:rPr lang="zh-CN" altLang="en-US" sz="2800" b="1">
                <a:latin typeface="Times New Roman" pitchFamily="18" charset="0"/>
                <a:ea typeface="仿宋_GB2312" pitchFamily="49" charset="-122"/>
              </a:rPr>
              <a:t>访问</a:t>
            </a:r>
            <a:r>
              <a:rPr lang="en-US" altLang="zh-CN" sz="2800" b="1" i="1">
                <a:solidFill>
                  <a:schemeClr val="tx2"/>
                </a:solidFill>
                <a:latin typeface="Times New Roman" pitchFamily="18" charset="0"/>
                <a:ea typeface="仿宋_GB2312" pitchFamily="49" charset="-122"/>
              </a:rPr>
              <a:t>e</a:t>
            </a:r>
            <a:r>
              <a:rPr lang="en-US" altLang="zh-CN" sz="2800" b="1">
                <a:latin typeface="Times New Roman" pitchFamily="18" charset="0"/>
                <a:ea typeface="仿宋_GB2312" pitchFamily="49" charset="-122"/>
              </a:rPr>
              <a:t>, </a:t>
            </a:r>
            <a:r>
              <a:rPr lang="zh-CN" altLang="en-US" sz="2800" b="1">
                <a:latin typeface="Times New Roman" pitchFamily="18" charset="0"/>
                <a:ea typeface="仿宋_GB2312" pitchFamily="49" charset="-122"/>
              </a:rPr>
              <a:t>进队</a:t>
            </a:r>
          </a:p>
        </p:txBody>
      </p:sp>
      <p:sp>
        <p:nvSpPr>
          <p:cNvPr id="360533" name="Text Box 85"/>
          <p:cNvSpPr txBox="1">
            <a:spLocks noChangeArrowheads="1"/>
          </p:cNvSpPr>
          <p:nvPr/>
        </p:nvSpPr>
        <p:spPr bwMode="auto">
          <a:xfrm>
            <a:off x="5184775" y="389731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itchFamily="18" charset="0"/>
              </a:rPr>
              <a:t>d</a:t>
            </a:r>
          </a:p>
        </p:txBody>
      </p:sp>
      <p:sp>
        <p:nvSpPr>
          <p:cNvPr id="360534" name="Text Box 86"/>
          <p:cNvSpPr txBox="1">
            <a:spLocks noChangeArrowheads="1"/>
          </p:cNvSpPr>
          <p:nvPr/>
        </p:nvSpPr>
        <p:spPr bwMode="auto">
          <a:xfrm>
            <a:off x="5795963" y="3892550"/>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itchFamily="18" charset="0"/>
              </a:rPr>
              <a:t>e</a:t>
            </a:r>
          </a:p>
        </p:txBody>
      </p:sp>
      <p:grpSp>
        <p:nvGrpSpPr>
          <p:cNvPr id="360535" name="Group 87"/>
          <p:cNvGrpSpPr>
            <a:grpSpLocks/>
          </p:cNvGrpSpPr>
          <p:nvPr/>
        </p:nvGrpSpPr>
        <p:grpSpPr bwMode="auto">
          <a:xfrm>
            <a:off x="2879725" y="4940300"/>
            <a:ext cx="3413125" cy="519113"/>
            <a:chOff x="2000" y="484"/>
            <a:chExt cx="2150" cy="327"/>
          </a:xfrm>
        </p:grpSpPr>
        <p:sp>
          <p:nvSpPr>
            <p:cNvPr id="360536" name="Text Box 88"/>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itchFamily="18" charset="0"/>
                </a:rPr>
                <a:t>Q</a:t>
              </a:r>
            </a:p>
          </p:txBody>
        </p:sp>
        <p:grpSp>
          <p:nvGrpSpPr>
            <p:cNvPr id="360537" name="Group 89"/>
            <p:cNvGrpSpPr>
              <a:grpSpLocks/>
            </p:cNvGrpSpPr>
            <p:nvPr/>
          </p:nvGrpSpPr>
          <p:grpSpPr bwMode="auto">
            <a:xfrm>
              <a:off x="2313" y="527"/>
              <a:ext cx="1837" cy="272"/>
              <a:chOff x="2336" y="527"/>
              <a:chExt cx="1837" cy="272"/>
            </a:xfrm>
          </p:grpSpPr>
          <p:sp>
            <p:nvSpPr>
              <p:cNvPr id="360538" name="Rectangle 90"/>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539" name="Line 91"/>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0" name="Line 92"/>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1" name="Line 93"/>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2" name="Line 94"/>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3" name="Line 95"/>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4" name="Line 96"/>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5" name="Line 97"/>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6" name="Line 98"/>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0547" name="Text Box 99"/>
          <p:cNvSpPr txBox="1">
            <a:spLocks noChangeArrowheads="1"/>
          </p:cNvSpPr>
          <p:nvPr/>
        </p:nvSpPr>
        <p:spPr bwMode="auto">
          <a:xfrm>
            <a:off x="6456363" y="4935538"/>
            <a:ext cx="1076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itchFamily="18" charset="0"/>
                <a:ea typeface="仿宋_GB2312" pitchFamily="49" charset="-122"/>
              </a:rPr>
              <a:t>d</a:t>
            </a:r>
            <a:r>
              <a:rPr lang="zh-CN" altLang="en-US" sz="2800" b="1">
                <a:latin typeface="Times New Roman" pitchFamily="18" charset="0"/>
                <a:ea typeface="仿宋_GB2312" pitchFamily="49" charset="-122"/>
              </a:rPr>
              <a:t>出队</a:t>
            </a:r>
          </a:p>
        </p:txBody>
      </p:sp>
      <p:sp>
        <p:nvSpPr>
          <p:cNvPr id="360548" name="Text Box 100"/>
          <p:cNvSpPr txBox="1">
            <a:spLocks noChangeArrowheads="1"/>
          </p:cNvSpPr>
          <p:nvPr/>
        </p:nvSpPr>
        <p:spPr bwMode="auto">
          <a:xfrm>
            <a:off x="5795963" y="4905375"/>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itchFamily="18" charset="0"/>
              </a:rPr>
              <a:t>e</a:t>
            </a:r>
          </a:p>
        </p:txBody>
      </p:sp>
      <p:grpSp>
        <p:nvGrpSpPr>
          <p:cNvPr id="360549" name="Group 101"/>
          <p:cNvGrpSpPr>
            <a:grpSpLocks/>
          </p:cNvGrpSpPr>
          <p:nvPr/>
        </p:nvGrpSpPr>
        <p:grpSpPr bwMode="auto">
          <a:xfrm>
            <a:off x="2871788" y="5610225"/>
            <a:ext cx="3413125" cy="519113"/>
            <a:chOff x="2000" y="484"/>
            <a:chExt cx="2150" cy="327"/>
          </a:xfrm>
        </p:grpSpPr>
        <p:sp>
          <p:nvSpPr>
            <p:cNvPr id="360550" name="Text Box 102"/>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itchFamily="18" charset="0"/>
                </a:rPr>
                <a:t>Q</a:t>
              </a:r>
            </a:p>
          </p:txBody>
        </p:sp>
        <p:grpSp>
          <p:nvGrpSpPr>
            <p:cNvPr id="360551" name="Group 103"/>
            <p:cNvGrpSpPr>
              <a:grpSpLocks/>
            </p:cNvGrpSpPr>
            <p:nvPr/>
          </p:nvGrpSpPr>
          <p:grpSpPr bwMode="auto">
            <a:xfrm>
              <a:off x="2313" y="527"/>
              <a:ext cx="1837" cy="272"/>
              <a:chOff x="2336" y="527"/>
              <a:chExt cx="1837" cy="272"/>
            </a:xfrm>
          </p:grpSpPr>
          <p:sp>
            <p:nvSpPr>
              <p:cNvPr id="360552" name="Rectangle 104"/>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553" name="Line 105"/>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54" name="Line 106"/>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55" name="Line 107"/>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56" name="Line 108"/>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57" name="Line 109"/>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58" name="Line 110"/>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59" name="Line 111"/>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60" name="Line 112"/>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0561" name="Text Box 113"/>
          <p:cNvSpPr txBox="1">
            <a:spLocks noChangeArrowheads="1"/>
          </p:cNvSpPr>
          <p:nvPr/>
        </p:nvSpPr>
        <p:spPr bwMode="auto">
          <a:xfrm>
            <a:off x="6448425" y="5605463"/>
            <a:ext cx="1055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itchFamily="18" charset="0"/>
                <a:ea typeface="仿宋_GB2312" pitchFamily="49" charset="-122"/>
              </a:rPr>
              <a:t>e</a:t>
            </a:r>
            <a:r>
              <a:rPr lang="zh-CN" altLang="en-US" sz="2800" b="1">
                <a:latin typeface="Times New Roman" pitchFamily="18" charset="0"/>
                <a:ea typeface="仿宋_GB2312" pitchFamily="49" charset="-122"/>
              </a:rPr>
              <a:t>出队</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431800" y="476250"/>
            <a:ext cx="8229600" cy="936625"/>
          </a:xfrm>
        </p:spPr>
        <p:txBody>
          <a:bodyPr/>
          <a:lstStyle/>
          <a:p>
            <a:pPr algn="ctr"/>
            <a:r>
              <a:rPr lang="zh-CN" altLang="en-US" sz="4000" b="1">
                <a:solidFill>
                  <a:schemeClr val="tx2"/>
                </a:solidFill>
                <a:latin typeface="Times New Roman" pitchFamily="18" charset="0"/>
                <a:ea typeface="华文新魏" pitchFamily="2" charset="-122"/>
              </a:rPr>
              <a:t>层次序遍历的（非递归）算法</a:t>
            </a:r>
          </a:p>
        </p:txBody>
      </p:sp>
      <p:sp>
        <p:nvSpPr>
          <p:cNvPr id="359427" name="Rectangle 3"/>
          <p:cNvSpPr>
            <a:spLocks noGrp="1" noChangeArrowheads="1"/>
          </p:cNvSpPr>
          <p:nvPr>
            <p:ph idx="1"/>
          </p:nvPr>
        </p:nvSpPr>
        <p:spPr>
          <a:xfrm>
            <a:off x="555625" y="1341438"/>
            <a:ext cx="8229600" cy="5040312"/>
          </a:xfrm>
        </p:spPr>
        <p:txBody>
          <a:bodyPr/>
          <a:lstStyle/>
          <a:p>
            <a:pPr>
              <a:lnSpc>
                <a:spcPct val="105000"/>
              </a:lnSpc>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levelOrder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*t)) </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(root == NULL)</a:t>
            </a:r>
            <a:r>
              <a:rPr lang="en-US" altLang="zh-CN" sz="2800" b="1">
                <a:latin typeface="Times New Roman" pitchFamily="18" charset="0"/>
                <a:ea typeface="隶书" pitchFamily="49" charset="-122"/>
              </a:rPr>
              <a:t> return;</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Queue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 &gt; </a:t>
            </a:r>
            <a:r>
              <a:rPr lang="en-US" altLang="zh-CN" sz="2800">
                <a:latin typeface="Times New Roman" pitchFamily="18" charset="0"/>
                <a:ea typeface="隶书" pitchFamily="49" charset="-122"/>
              </a:rPr>
              <a:t>Q</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*p = root</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visit (p)</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Q.EnQueue (p)</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while</a:t>
            </a:r>
            <a:r>
              <a:rPr lang="en-US" altLang="zh-CN" sz="2800">
                <a:latin typeface="Times New Roman" pitchFamily="18" charset="0"/>
                <a:ea typeface="隶书" pitchFamily="49" charset="-122"/>
              </a:rPr>
              <a:t> (!Q.IsEmpty ()) </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          Q.DeQueue (p</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if</a:t>
            </a:r>
            <a:r>
              <a:rPr lang="en-US" altLang="zh-CN" sz="2800">
                <a:latin typeface="Times New Roman" pitchFamily="18" charset="0"/>
                <a:ea typeface="隶书" pitchFamily="49" charset="-122"/>
              </a:rPr>
              <a:t>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 != NULL)</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             </a:t>
            </a:r>
          </a:p>
        </p:txBody>
      </p:sp>
      <p:sp>
        <p:nvSpPr>
          <p:cNvPr id="5" name="灯片编号占位符 4"/>
          <p:cNvSpPr>
            <a:spLocks noGrp="1"/>
          </p:cNvSpPr>
          <p:nvPr>
            <p:ph type="sldNum" sz="quarter" idx="12"/>
          </p:nvPr>
        </p:nvSpPr>
        <p:spPr/>
        <p:txBody>
          <a:bodyPr/>
          <a:lstStyle/>
          <a:p>
            <a:fld id="{AB01CAF4-2516-455D-9FEC-975CF78EE91A}" type="slidenum">
              <a:rPr lang="en-US" altLang="zh-CN"/>
              <a:pPr/>
              <a:t>94</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noChangeArrowheads="1"/>
          </p:cNvSpPr>
          <p:nvPr>
            <p:ph idx="1"/>
          </p:nvPr>
        </p:nvSpPr>
        <p:spPr>
          <a:xfrm>
            <a:off x="555625" y="728663"/>
            <a:ext cx="8229600" cy="5040312"/>
          </a:xfrm>
        </p:spPr>
        <p:txBody>
          <a:bodyPr/>
          <a:lstStyle/>
          <a:p>
            <a:pPr>
              <a:lnSpc>
                <a:spcPct val="105000"/>
              </a:lnSpc>
              <a:spcBef>
                <a:spcPct val="0"/>
              </a:spcBef>
              <a:buFont typeface="Wingdings" pitchFamily="2" charset="2"/>
              <a:buNone/>
            </a:pPr>
            <a:r>
              <a:rPr lang="en-US" altLang="zh-CN" sz="2800">
                <a:latin typeface="Times New Roman" pitchFamily="18" charset="0"/>
                <a:ea typeface="隶书" pitchFamily="49" charset="-122"/>
              </a:rPr>
              <a:t>               visit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  Q.EnQueue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 != NULL)</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a:latin typeface="Times New Roman" pitchFamily="18" charset="0"/>
                <a:ea typeface="隶书" pitchFamily="49" charset="-122"/>
              </a:rPr>
              <a:t>               visit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  Q.EnQueue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a:t>
            </a:r>
          </a:p>
          <a:p>
            <a:pPr>
              <a:spcBef>
                <a:spcPct val="0"/>
              </a:spcBef>
              <a:buFont typeface="Wingdings" pitchFamily="2" charset="2"/>
              <a:buNone/>
            </a:pPr>
            <a:endParaRPr lang="en-US" altLang="zh-CN" sz="2800" b="1">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fld id="{F817441F-02CD-4FD2-9792-D594F1D02550}" type="slidenum">
              <a:rPr lang="en-US" altLang="zh-CN"/>
              <a:pPr/>
              <a:t>95</a:t>
            </a:fld>
            <a:endParaRPr lang="en-US" altLang="zh-CN"/>
          </a:p>
        </p:txBody>
      </p:sp>
      <p:sp>
        <p:nvSpPr>
          <p:cNvPr id="361477" name="AutoShape 5">
            <a:hlinkClick r:id="rId2" action="ppaction://hlinksldjump" highlightClick="1"/>
          </p:cNvPr>
          <p:cNvSpPr>
            <a:spLocks noChangeArrowheads="1"/>
          </p:cNvSpPr>
          <p:nvPr/>
        </p:nvSpPr>
        <p:spPr bwMode="auto">
          <a:xfrm>
            <a:off x="8172450" y="6172200"/>
            <a:ext cx="590550" cy="381000"/>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346D315E-DE7E-4CD4-B817-9EA9D3AB6152}" type="slidenum">
              <a:rPr lang="en-US" altLang="zh-CN" smtClean="0">
                <a:latin typeface="Arial" pitchFamily="34" charset="0"/>
              </a:rPr>
              <a:pPr eaLnBrk="1" hangingPunct="1"/>
              <a:t>96</a:t>
            </a:fld>
            <a:endParaRPr lang="en-US" altLang="zh-CN" smtClean="0">
              <a:latin typeface="Arial" pitchFamily="34" charset="0"/>
            </a:endParaRPr>
          </a:p>
        </p:txBody>
      </p:sp>
      <p:sp>
        <p:nvSpPr>
          <p:cNvPr id="219138" name="Rectangle 2"/>
          <p:cNvSpPr>
            <a:spLocks noGrp="1" noRot="1" noChangeArrowheads="1"/>
          </p:cNvSpPr>
          <p:nvPr>
            <p:ph type="title"/>
          </p:nvPr>
        </p:nvSpPr>
        <p:spPr>
          <a:xfrm>
            <a:off x="457200" y="0"/>
            <a:ext cx="8229600" cy="1143000"/>
          </a:xfrm>
        </p:spPr>
        <p:txBody>
          <a:bodyPr/>
          <a:lstStyle/>
          <a:p>
            <a:pPr eaLnBrk="1" hangingPunct="1">
              <a:defRPr/>
            </a:pPr>
            <a:r>
              <a:rPr lang="zh-CN" altLang="en-US" smtClean="0"/>
              <a:t>层序遍历二叉树</a:t>
            </a:r>
          </a:p>
        </p:txBody>
      </p:sp>
      <p:sp>
        <p:nvSpPr>
          <p:cNvPr id="219139" name="Rectangle 3"/>
          <p:cNvSpPr>
            <a:spLocks noGrp="1" noChangeArrowheads="1"/>
          </p:cNvSpPr>
          <p:nvPr>
            <p:ph type="body" idx="1"/>
          </p:nvPr>
        </p:nvSpPr>
        <p:spPr>
          <a:xfrm>
            <a:off x="533400" y="990600"/>
            <a:ext cx="8382000" cy="5638800"/>
          </a:xfrm>
        </p:spPr>
        <p:txBody>
          <a:bodyPr/>
          <a:lstStyle/>
          <a:p>
            <a:pPr eaLnBrk="1" hangingPunct="1">
              <a:defRPr/>
            </a:pPr>
            <a:r>
              <a:rPr lang="en-US" altLang="zh-CN" sz="2800" smtClean="0">
                <a:latin typeface="Arial Unicode MS" pitchFamily="34" charset="-122"/>
                <a:ea typeface="Arial Unicode MS" pitchFamily="34" charset="-122"/>
                <a:cs typeface="Arial Unicode MS" pitchFamily="34" charset="-122"/>
              </a:rPr>
              <a:t>void LayerOrder(Bitree T)</a:t>
            </a:r>
            <a:br>
              <a:rPr lang="en-US" altLang="zh-CN" sz="2800" smtClean="0">
                <a:latin typeface="Arial Unicode MS" pitchFamily="34" charset="-122"/>
                <a:ea typeface="Arial Unicode MS" pitchFamily="34" charset="-122"/>
                <a:cs typeface="Arial Unicode MS" pitchFamily="34" charset="-122"/>
              </a:rPr>
            </a:br>
            <a:r>
              <a:rPr lang="en-US" altLang="zh-CN" sz="2800" smtClean="0">
                <a:latin typeface="Arial Unicode MS" pitchFamily="34" charset="-122"/>
                <a:ea typeface="Arial Unicode MS" pitchFamily="34" charset="-122"/>
                <a:cs typeface="Arial Unicode MS" pitchFamily="34" charset="-122"/>
              </a:rPr>
              <a:t>{</a:t>
            </a:r>
            <a:br>
              <a:rPr lang="en-US" altLang="zh-CN" sz="2800" smtClean="0">
                <a:latin typeface="Arial Unicode MS" pitchFamily="34" charset="-122"/>
                <a:ea typeface="Arial Unicode MS" pitchFamily="34" charset="-122"/>
                <a:cs typeface="Arial Unicode MS" pitchFamily="34" charset="-122"/>
              </a:rPr>
            </a:br>
            <a:r>
              <a:rPr lang="en-US" altLang="zh-CN" sz="2800" smtClean="0">
                <a:latin typeface="Arial Unicode MS" pitchFamily="34" charset="-122"/>
                <a:ea typeface="Arial Unicode MS" pitchFamily="34" charset="-122"/>
                <a:cs typeface="Arial Unicode MS" pitchFamily="34" charset="-122"/>
              </a:rPr>
              <a:t>  InitQueue(Q); //</a:t>
            </a:r>
            <a:r>
              <a:rPr lang="zh-CN" altLang="en-US" sz="2800" smtClean="0">
                <a:latin typeface="Arial Unicode MS" pitchFamily="34" charset="-122"/>
                <a:ea typeface="Arial Unicode MS" pitchFamily="34" charset="-122"/>
                <a:cs typeface="Arial Unicode MS" pitchFamily="34" charset="-122"/>
              </a:rPr>
              <a:t>建立工作队列</a:t>
            </a:r>
            <a:br>
              <a:rPr lang="zh-CN" altLang="en-US" sz="2800" smtClean="0">
                <a:latin typeface="Arial Unicode MS" pitchFamily="34" charset="-122"/>
                <a:ea typeface="Arial Unicode MS" pitchFamily="34" charset="-122"/>
                <a:cs typeface="Arial Unicode MS" pitchFamily="34" charset="-122"/>
              </a:rPr>
            </a:br>
            <a:r>
              <a:rPr lang="zh-CN" altLang="en-US" sz="2800" smtClean="0">
                <a:latin typeface="Arial Unicode MS" pitchFamily="34" charset="-122"/>
                <a:ea typeface="Arial Unicode MS" pitchFamily="34" charset="-122"/>
                <a:cs typeface="Arial Unicode MS" pitchFamily="34" charset="-122"/>
              </a:rPr>
              <a:t>  </a:t>
            </a:r>
            <a:r>
              <a:rPr lang="en-US" altLang="zh-CN" sz="2800" smtClean="0">
                <a:latin typeface="Arial Unicode MS" pitchFamily="34" charset="-122"/>
                <a:ea typeface="Arial Unicode MS" pitchFamily="34" charset="-122"/>
                <a:cs typeface="Arial Unicode MS" pitchFamily="34" charset="-122"/>
              </a:rPr>
              <a:t>EnQueue(Q,T);</a:t>
            </a:r>
            <a:br>
              <a:rPr lang="en-US" altLang="zh-CN" sz="2800" smtClean="0">
                <a:latin typeface="Arial Unicode MS" pitchFamily="34" charset="-122"/>
                <a:ea typeface="Arial Unicode MS" pitchFamily="34" charset="-122"/>
                <a:cs typeface="Arial Unicode MS" pitchFamily="34" charset="-122"/>
              </a:rPr>
            </a:br>
            <a:r>
              <a:rPr lang="en-US" altLang="zh-CN" sz="2800" smtClean="0">
                <a:latin typeface="Arial Unicode MS" pitchFamily="34" charset="-122"/>
                <a:ea typeface="Arial Unicode MS" pitchFamily="34" charset="-122"/>
                <a:cs typeface="Arial Unicode MS" pitchFamily="34" charset="-122"/>
              </a:rPr>
              <a:t>  while(!QueueEmpty(Q))</a:t>
            </a:r>
            <a:br>
              <a:rPr lang="en-US" altLang="zh-CN" sz="2800" smtClean="0">
                <a:latin typeface="Arial Unicode MS" pitchFamily="34" charset="-122"/>
                <a:ea typeface="Arial Unicode MS" pitchFamily="34" charset="-122"/>
                <a:cs typeface="Arial Unicode MS" pitchFamily="34" charset="-122"/>
              </a:rPr>
            </a:br>
            <a:r>
              <a:rPr lang="en-US" altLang="zh-CN" sz="2800" smtClean="0">
                <a:latin typeface="Arial Unicode MS" pitchFamily="34" charset="-122"/>
                <a:ea typeface="Arial Unicode MS" pitchFamily="34" charset="-122"/>
                <a:cs typeface="Arial Unicode MS" pitchFamily="34" charset="-122"/>
              </a:rPr>
              <a:t>  {</a:t>
            </a:r>
            <a:br>
              <a:rPr lang="en-US" altLang="zh-CN" sz="2800" smtClean="0">
                <a:latin typeface="Arial Unicode MS" pitchFamily="34" charset="-122"/>
                <a:ea typeface="Arial Unicode MS" pitchFamily="34" charset="-122"/>
                <a:cs typeface="Arial Unicode MS" pitchFamily="34" charset="-122"/>
              </a:rPr>
            </a:br>
            <a:r>
              <a:rPr lang="en-US" altLang="zh-CN" sz="2800" smtClean="0">
                <a:latin typeface="Arial Unicode MS" pitchFamily="34" charset="-122"/>
                <a:ea typeface="Arial Unicode MS" pitchFamily="34" charset="-122"/>
                <a:cs typeface="Arial Unicode MS" pitchFamily="34" charset="-122"/>
              </a:rPr>
              <a:t>    DeQueue(Q,p);</a:t>
            </a:r>
            <a:br>
              <a:rPr lang="en-US" altLang="zh-CN" sz="2800" smtClean="0">
                <a:latin typeface="Arial Unicode MS" pitchFamily="34" charset="-122"/>
                <a:ea typeface="Arial Unicode MS" pitchFamily="34" charset="-122"/>
                <a:cs typeface="Arial Unicode MS" pitchFamily="34" charset="-122"/>
              </a:rPr>
            </a:br>
            <a:r>
              <a:rPr lang="en-US" altLang="zh-CN" sz="2800" smtClean="0">
                <a:latin typeface="Arial Unicode MS" pitchFamily="34" charset="-122"/>
                <a:ea typeface="Arial Unicode MS" pitchFamily="34" charset="-122"/>
                <a:cs typeface="Arial Unicode MS" pitchFamily="34" charset="-122"/>
              </a:rPr>
              <a:t>    visit(p);</a:t>
            </a:r>
            <a:br>
              <a:rPr lang="en-US" altLang="zh-CN" sz="2800" smtClean="0">
                <a:latin typeface="Arial Unicode MS" pitchFamily="34" charset="-122"/>
                <a:ea typeface="Arial Unicode MS" pitchFamily="34" charset="-122"/>
                <a:cs typeface="Arial Unicode MS" pitchFamily="34" charset="-122"/>
              </a:rPr>
            </a:br>
            <a:r>
              <a:rPr lang="en-US" altLang="zh-CN" sz="2800" smtClean="0">
                <a:latin typeface="Arial Unicode MS" pitchFamily="34" charset="-122"/>
                <a:ea typeface="Arial Unicode MS" pitchFamily="34" charset="-122"/>
                <a:cs typeface="Arial Unicode MS" pitchFamily="34" charset="-122"/>
              </a:rPr>
              <a:t>    if(p-&gt;lchild) EnQueue(Q,p-&gt;lchild);</a:t>
            </a:r>
            <a:br>
              <a:rPr lang="en-US" altLang="zh-CN" sz="2800" smtClean="0">
                <a:latin typeface="Arial Unicode MS" pitchFamily="34" charset="-122"/>
                <a:ea typeface="Arial Unicode MS" pitchFamily="34" charset="-122"/>
                <a:cs typeface="Arial Unicode MS" pitchFamily="34" charset="-122"/>
              </a:rPr>
            </a:br>
            <a:r>
              <a:rPr lang="en-US" altLang="zh-CN" sz="2800" smtClean="0">
                <a:latin typeface="Arial Unicode MS" pitchFamily="34" charset="-122"/>
                <a:ea typeface="Arial Unicode MS" pitchFamily="34" charset="-122"/>
                <a:cs typeface="Arial Unicode MS" pitchFamily="34" charset="-122"/>
              </a:rPr>
              <a:t>    if(p-&gt;rchild) EnQueue(Q,p-&gt;rchild);</a:t>
            </a:r>
            <a:br>
              <a:rPr lang="en-US" altLang="zh-CN" sz="2800" smtClean="0">
                <a:latin typeface="Arial Unicode MS" pitchFamily="34" charset="-122"/>
                <a:ea typeface="Arial Unicode MS" pitchFamily="34" charset="-122"/>
                <a:cs typeface="Arial Unicode MS" pitchFamily="34" charset="-122"/>
              </a:rPr>
            </a:br>
            <a:r>
              <a:rPr lang="en-US" altLang="zh-CN" sz="2800" smtClean="0">
                <a:latin typeface="Arial Unicode MS" pitchFamily="34" charset="-122"/>
                <a:ea typeface="Arial Unicode MS" pitchFamily="34" charset="-122"/>
                <a:cs typeface="Arial Unicode MS" pitchFamily="34" charset="-122"/>
              </a:rPr>
              <a:t>  }</a:t>
            </a:r>
            <a:br>
              <a:rPr lang="en-US" altLang="zh-CN" sz="2800" smtClean="0">
                <a:latin typeface="Arial Unicode MS" pitchFamily="34" charset="-122"/>
                <a:ea typeface="Arial Unicode MS" pitchFamily="34" charset="-122"/>
                <a:cs typeface="Arial Unicode MS" pitchFamily="34" charset="-122"/>
              </a:rPr>
            </a:br>
            <a:r>
              <a:rPr lang="en-US" altLang="zh-CN" sz="2800" smtClean="0">
                <a:latin typeface="Arial Unicode MS" pitchFamily="34" charset="-122"/>
                <a:ea typeface="Arial Unicode MS" pitchFamily="34" charset="-122"/>
                <a:cs typeface="Arial Unicode MS" pitchFamily="34" charset="-122"/>
              </a:rPr>
              <a:t>}//LayerOrder </a:t>
            </a:r>
          </a:p>
        </p:txBody>
      </p:sp>
    </p:spTree>
    <p:extLst>
      <p:ext uri="{BB962C8B-B14F-4D97-AF65-F5344CB8AC3E}">
        <p14:creationId xmlns:p14="http://schemas.microsoft.com/office/powerpoint/2010/main" val="18968715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strips(downLeft)">
                                      <p:cBhvr>
                                        <p:cTn id="7" dur="500"/>
                                        <p:tgtEl>
                                          <p:spTgt spid="2191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468313" y="441325"/>
            <a:ext cx="8229600" cy="971550"/>
          </a:xfrm>
        </p:spPr>
        <p:txBody>
          <a:bodyPr/>
          <a:lstStyle/>
          <a:p>
            <a:pPr algn="ctr"/>
            <a:r>
              <a:rPr lang="zh-CN" altLang="en-US" sz="4000" b="1">
                <a:solidFill>
                  <a:schemeClr val="tx2"/>
                </a:solidFill>
                <a:ea typeface="华文新魏" pitchFamily="2" charset="-122"/>
              </a:rPr>
              <a:t>二叉树的计数</a:t>
            </a:r>
          </a:p>
        </p:txBody>
      </p:sp>
      <p:sp>
        <p:nvSpPr>
          <p:cNvPr id="362499" name="Rectangle 3"/>
          <p:cNvSpPr>
            <a:spLocks noGrp="1" noChangeArrowheads="1"/>
          </p:cNvSpPr>
          <p:nvPr>
            <p:ph idx="1"/>
          </p:nvPr>
        </p:nvSpPr>
        <p:spPr>
          <a:xfrm>
            <a:off x="663575" y="1271588"/>
            <a:ext cx="7796213" cy="5037137"/>
          </a:xfrm>
        </p:spPr>
        <p:txBody>
          <a:bodyPr/>
          <a:lstStyle/>
          <a:p>
            <a:pPr>
              <a:spcBef>
                <a:spcPct val="5000"/>
              </a:spcBef>
              <a:buClr>
                <a:srgbClr val="800080"/>
              </a:buClr>
              <a:buSzPct val="50000"/>
            </a:pPr>
            <a:r>
              <a:rPr lang="zh-CN" altLang="en-US" sz="3000" b="1">
                <a:latin typeface="Times New Roman" pitchFamily="18" charset="0"/>
                <a:ea typeface="仿宋_GB2312" pitchFamily="49" charset="-122"/>
              </a:rPr>
              <a:t>二叉树遍历的结果是将一个非线性结构中的数据通过访问排列到一个</a:t>
            </a:r>
            <a:r>
              <a:rPr lang="zh-CN" altLang="en-US" sz="3000" b="1">
                <a:solidFill>
                  <a:schemeClr val="tx2"/>
                </a:solidFill>
                <a:latin typeface="Times New Roman" pitchFamily="18" charset="0"/>
                <a:ea typeface="仿宋_GB2312" pitchFamily="49" charset="-122"/>
              </a:rPr>
              <a:t>线性序列</a:t>
            </a:r>
            <a:r>
              <a:rPr lang="zh-CN" altLang="en-US" sz="3000" b="1">
                <a:latin typeface="Times New Roman" pitchFamily="18" charset="0"/>
                <a:ea typeface="仿宋_GB2312" pitchFamily="49" charset="-122"/>
              </a:rPr>
              <a:t>中。</a:t>
            </a:r>
          </a:p>
          <a:p>
            <a:pPr>
              <a:spcBef>
                <a:spcPct val="5000"/>
              </a:spcBef>
              <a:buClr>
                <a:srgbClr val="800080"/>
              </a:buClr>
              <a:buSzPct val="50000"/>
            </a:pPr>
            <a:r>
              <a:rPr lang="zh-CN" altLang="en-US" sz="3000" b="1">
                <a:latin typeface="Times New Roman" pitchFamily="18" charset="0"/>
                <a:ea typeface="仿宋_GB2312" pitchFamily="49" charset="-122"/>
              </a:rPr>
              <a:t>前序序列：</a:t>
            </a:r>
            <a:r>
              <a:rPr lang="en-US" altLang="zh-CN" sz="3000" b="1" i="1">
                <a:solidFill>
                  <a:schemeClr val="tx2"/>
                </a:solidFill>
                <a:latin typeface="Times New Roman" pitchFamily="18" charset="0"/>
                <a:ea typeface="仿宋_GB2312" pitchFamily="49" charset="-122"/>
              </a:rPr>
              <a:t>a b d c e</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特点是第一个访问的</a:t>
            </a:r>
            <a:r>
              <a:rPr lang="en-US" altLang="zh-CN" sz="3000" b="1" i="1">
                <a:solidFill>
                  <a:schemeClr val="tx2"/>
                </a:solidFill>
                <a:latin typeface="Times New Roman" pitchFamily="18" charset="0"/>
                <a:ea typeface="仿宋_GB2312" pitchFamily="49" charset="-122"/>
              </a:rPr>
              <a:t>a</a:t>
            </a:r>
            <a:r>
              <a:rPr lang="zh-CN" altLang="en-US" sz="3000" b="1">
                <a:latin typeface="Times New Roman" pitchFamily="18" charset="0"/>
                <a:ea typeface="仿宋_GB2312" pitchFamily="49" charset="-122"/>
              </a:rPr>
              <a:t>一定是树根，只要左子树非空，后面紧跟的</a:t>
            </a:r>
            <a:r>
              <a:rPr lang="en-US" altLang="zh-CN" sz="3000" b="1" i="1">
                <a:solidFill>
                  <a:schemeClr val="tx2"/>
                </a:solidFill>
                <a:latin typeface="Times New Roman" pitchFamily="18" charset="0"/>
                <a:ea typeface="仿宋_GB2312" pitchFamily="49" charset="-122"/>
              </a:rPr>
              <a:t>b </a:t>
            </a:r>
            <a:r>
              <a:rPr lang="zh-CN" altLang="en-US" sz="3000" b="1">
                <a:latin typeface="Times New Roman" pitchFamily="18" charset="0"/>
                <a:ea typeface="仿宋_GB2312" pitchFamily="49" charset="-122"/>
              </a:rPr>
              <a:t>一定是根的左子女，</a:t>
            </a:r>
            <a:r>
              <a:rPr lang="en-US" altLang="zh-CN" sz="3000" b="1">
                <a:latin typeface="Times New Roman" pitchFamily="18" charset="0"/>
                <a:ea typeface="仿宋_GB2312" pitchFamily="49" charset="-122"/>
              </a:rPr>
              <a:t>…</a:t>
            </a:r>
          </a:p>
          <a:p>
            <a:pPr>
              <a:spcBef>
                <a:spcPct val="5000"/>
              </a:spcBef>
              <a:buClr>
                <a:srgbClr val="800080"/>
              </a:buClr>
              <a:buSzPct val="50000"/>
            </a:pPr>
            <a:r>
              <a:rPr lang="zh-CN" altLang="en-US" sz="3000" b="1">
                <a:latin typeface="Times New Roman" pitchFamily="18" charset="0"/>
                <a:ea typeface="仿宋_GB2312" pitchFamily="49" charset="-122"/>
              </a:rPr>
              <a:t>中序序列：</a:t>
            </a:r>
            <a:r>
              <a:rPr lang="en-US" altLang="zh-CN" sz="3000" b="1" i="1">
                <a:solidFill>
                  <a:schemeClr val="tx2"/>
                </a:solidFill>
                <a:latin typeface="Times New Roman" pitchFamily="18" charset="0"/>
                <a:ea typeface="仿宋_GB2312" pitchFamily="49" charset="-122"/>
              </a:rPr>
              <a:t>b d a e c</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特点是树</a:t>
            </a:r>
          </a:p>
          <a:p>
            <a:pPr>
              <a:spcBef>
                <a:spcPct val="5000"/>
              </a:spcBef>
              <a:buClr>
                <a:srgbClr val="800080"/>
              </a:buClr>
              <a:buSzPct val="50000"/>
              <a:buFont typeface="Wingdings" pitchFamily="2" charset="2"/>
              <a:buNone/>
            </a:pPr>
            <a:r>
              <a:rPr lang="zh-CN" altLang="en-US" sz="3000" b="1">
                <a:latin typeface="Times New Roman" pitchFamily="18" charset="0"/>
                <a:ea typeface="仿宋_GB2312" pitchFamily="49" charset="-122"/>
              </a:rPr>
              <a:t>	根 </a:t>
            </a:r>
            <a:r>
              <a:rPr lang="en-US" altLang="zh-CN" sz="3000" b="1" i="1">
                <a:solidFill>
                  <a:schemeClr val="tx2"/>
                </a:solidFill>
                <a:latin typeface="Times New Roman" pitchFamily="18" charset="0"/>
                <a:ea typeface="仿宋_GB2312" pitchFamily="49" charset="-122"/>
              </a:rPr>
              <a:t>a</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把整个中序分成两部分，</a:t>
            </a:r>
          </a:p>
          <a:p>
            <a:pPr>
              <a:spcBef>
                <a:spcPct val="5000"/>
              </a:spcBef>
              <a:buClr>
                <a:srgbClr val="800080"/>
              </a:buClr>
              <a:buSzPct val="50000"/>
              <a:buFont typeface="Wingdings" pitchFamily="2" charset="2"/>
              <a:buNone/>
            </a:pPr>
            <a:r>
              <a:rPr lang="zh-CN" altLang="en-US" sz="3000" b="1">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a </a:t>
            </a:r>
            <a:r>
              <a:rPr lang="zh-CN" altLang="en-US" sz="3000" b="1">
                <a:latin typeface="Times New Roman" pitchFamily="18" charset="0"/>
                <a:ea typeface="仿宋_GB2312" pitchFamily="49" charset="-122"/>
              </a:rPr>
              <a:t>左侧子序列是根的</a:t>
            </a:r>
            <a:r>
              <a:rPr lang="zh-CN" altLang="en-US" sz="3000" b="1">
                <a:solidFill>
                  <a:schemeClr val="tx2"/>
                </a:solidFill>
                <a:latin typeface="Times New Roman" pitchFamily="18" charset="0"/>
                <a:ea typeface="仿宋_GB2312" pitchFamily="49" charset="-122"/>
              </a:rPr>
              <a:t>左子树</a:t>
            </a:r>
            <a:r>
              <a:rPr lang="zh-CN" altLang="en-US" sz="3000" b="1">
                <a:latin typeface="Times New Roman" pitchFamily="18" charset="0"/>
                <a:ea typeface="仿宋_GB2312" pitchFamily="49" charset="-122"/>
              </a:rPr>
              <a:t>上</a:t>
            </a:r>
          </a:p>
          <a:p>
            <a:pPr>
              <a:spcBef>
                <a:spcPct val="5000"/>
              </a:spcBef>
              <a:buClr>
                <a:srgbClr val="800080"/>
              </a:buClr>
              <a:buSzPct val="50000"/>
              <a:buFont typeface="Wingdings" pitchFamily="2" charset="2"/>
              <a:buNone/>
            </a:pPr>
            <a:r>
              <a:rPr lang="zh-CN" altLang="en-US" sz="3000" b="1">
                <a:latin typeface="Times New Roman" pitchFamily="18" charset="0"/>
                <a:ea typeface="仿宋_GB2312" pitchFamily="49" charset="-122"/>
              </a:rPr>
              <a:t>	的结点数据，右侧子序列是根</a:t>
            </a:r>
          </a:p>
          <a:p>
            <a:pPr>
              <a:spcBef>
                <a:spcPct val="5000"/>
              </a:spcBef>
              <a:buClr>
                <a:srgbClr val="800080"/>
              </a:buClr>
              <a:buSzPct val="50000"/>
              <a:buFont typeface="Wingdings" pitchFamily="2" charset="2"/>
              <a:buNone/>
            </a:pPr>
            <a:r>
              <a:rPr lang="zh-CN" altLang="en-US" sz="3000" b="1">
                <a:latin typeface="Times New Roman" pitchFamily="18" charset="0"/>
                <a:ea typeface="仿宋_GB2312" pitchFamily="49" charset="-122"/>
              </a:rPr>
              <a:t>	的右子树上的结点数据。</a:t>
            </a:r>
          </a:p>
        </p:txBody>
      </p:sp>
      <p:sp>
        <p:nvSpPr>
          <p:cNvPr id="28" name="灯片编号占位符 4"/>
          <p:cNvSpPr>
            <a:spLocks noGrp="1"/>
          </p:cNvSpPr>
          <p:nvPr>
            <p:ph type="sldNum" sz="quarter" idx="12"/>
          </p:nvPr>
        </p:nvSpPr>
        <p:spPr/>
        <p:txBody>
          <a:bodyPr/>
          <a:lstStyle/>
          <a:p>
            <a:fld id="{722C73EB-B0E6-48D5-A7E4-1D1F30DF84B1}" type="slidenum">
              <a:rPr lang="en-US" altLang="zh-CN"/>
              <a:pPr/>
              <a:t>97</a:t>
            </a:fld>
            <a:endParaRPr lang="en-US" altLang="zh-CN"/>
          </a:p>
        </p:txBody>
      </p:sp>
      <p:grpSp>
        <p:nvGrpSpPr>
          <p:cNvPr id="362500" name="Group 4"/>
          <p:cNvGrpSpPr>
            <a:grpSpLocks/>
          </p:cNvGrpSpPr>
          <p:nvPr/>
        </p:nvGrpSpPr>
        <p:grpSpPr bwMode="auto">
          <a:xfrm>
            <a:off x="6227763" y="3500438"/>
            <a:ext cx="2160587" cy="2378075"/>
            <a:chOff x="430" y="1002"/>
            <a:chExt cx="1361" cy="1498"/>
          </a:xfrm>
        </p:grpSpPr>
        <p:sp>
          <p:nvSpPr>
            <p:cNvPr id="362501" name="Line 5"/>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2" name="Line 6"/>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3" name="Line 7"/>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4" name="Line 8"/>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5" name="Oval 9"/>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ndParaRPr>
            </a:p>
          </p:txBody>
        </p:sp>
        <p:sp>
          <p:nvSpPr>
            <p:cNvPr id="362506" name="Oval 10"/>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7" name="Oval 11"/>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8" name="Oval 12"/>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9" name="Oval 13"/>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10" name="Text Box 14"/>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a</a:t>
              </a:r>
              <a:endParaRPr kumimoji="1" lang="en-US" altLang="zh-CN" sz="2400">
                <a:latin typeface="Times New Roman" pitchFamily="18" charset="0"/>
              </a:endParaRPr>
            </a:p>
          </p:txBody>
        </p:sp>
        <p:sp>
          <p:nvSpPr>
            <p:cNvPr id="362511" name="Text Box 15"/>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b</a:t>
              </a:r>
              <a:endParaRPr kumimoji="1" lang="en-US" altLang="zh-CN" sz="2400">
                <a:latin typeface="Times New Roman" pitchFamily="18" charset="0"/>
              </a:endParaRPr>
            </a:p>
          </p:txBody>
        </p:sp>
        <p:sp>
          <p:nvSpPr>
            <p:cNvPr id="362512" name="Text Box 16"/>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c</a:t>
              </a:r>
              <a:endParaRPr kumimoji="1" lang="en-US" altLang="zh-CN" sz="2400">
                <a:latin typeface="Times New Roman" pitchFamily="18" charset="0"/>
              </a:endParaRPr>
            </a:p>
          </p:txBody>
        </p:sp>
        <p:sp>
          <p:nvSpPr>
            <p:cNvPr id="362513" name="Text Box 17"/>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d</a:t>
              </a:r>
              <a:endParaRPr kumimoji="1" lang="en-US" altLang="zh-CN" sz="2400">
                <a:latin typeface="Times New Roman" pitchFamily="18" charset="0"/>
              </a:endParaRPr>
            </a:p>
          </p:txBody>
        </p:sp>
        <p:sp>
          <p:nvSpPr>
            <p:cNvPr id="362514" name="Text Box 18"/>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e</a:t>
              </a:r>
              <a:endParaRPr kumimoji="1" lang="en-US" altLang="zh-CN" sz="2400">
                <a:latin typeface="Times New Roman" pitchFamily="18" charset="0"/>
              </a:endParaRPr>
            </a:p>
          </p:txBody>
        </p:sp>
        <p:sp>
          <p:nvSpPr>
            <p:cNvPr id="362515" name="Line 19"/>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16" name="Line 20"/>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17" name="Line 21"/>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18" name="Line 22"/>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19" name="Line 23"/>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20" name="Line 24"/>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21" name="Line 25"/>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22" name="Line 26"/>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3" name="Rectangle 3"/>
          <p:cNvSpPr>
            <a:spLocks noGrp="1" noChangeArrowheads="1"/>
          </p:cNvSpPr>
          <p:nvPr>
            <p:ph idx="1"/>
          </p:nvPr>
        </p:nvSpPr>
        <p:spPr>
          <a:xfrm>
            <a:off x="698500" y="908050"/>
            <a:ext cx="7869238" cy="2628900"/>
          </a:xfrm>
        </p:spPr>
        <p:txBody>
          <a:bodyPr/>
          <a:lstStyle/>
          <a:p>
            <a:pPr>
              <a:buClr>
                <a:srgbClr val="800080"/>
              </a:buClr>
              <a:buSzPct val="50000"/>
            </a:pPr>
            <a:r>
              <a:rPr lang="zh-CN" altLang="en-US" sz="3000" b="1">
                <a:latin typeface="Times New Roman" pitchFamily="18" charset="0"/>
                <a:ea typeface="仿宋_GB2312" pitchFamily="49" charset="-122"/>
              </a:rPr>
              <a:t>由二叉树的前序序列和中序序列可唯一地确定一棵二叉树。</a:t>
            </a:r>
          </a:p>
          <a:p>
            <a:pPr>
              <a:buClr>
                <a:srgbClr val="800080"/>
              </a:buClr>
              <a:buSzPct val="50000"/>
            </a:pPr>
            <a:r>
              <a:rPr lang="zh-CN" altLang="en-US" sz="3000" b="1">
                <a:latin typeface="Times New Roman" pitchFamily="18" charset="0"/>
                <a:ea typeface="仿宋_GB2312" pitchFamily="49" charset="-122"/>
              </a:rPr>
              <a:t>例</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前序序列 </a:t>
            </a:r>
            <a:r>
              <a:rPr lang="en-US" altLang="zh-CN" sz="3000" b="1">
                <a:solidFill>
                  <a:schemeClr val="tx2"/>
                </a:solidFill>
                <a:latin typeface="Times New Roman" pitchFamily="18" charset="0"/>
                <a:ea typeface="仿宋_GB2312" pitchFamily="49" charset="-122"/>
              </a:rPr>
              <a:t>{ </a:t>
            </a:r>
            <a:r>
              <a:rPr lang="en-US" altLang="zh-CN" sz="3000" b="1" u="sng">
                <a:solidFill>
                  <a:schemeClr val="hlink"/>
                </a:solidFill>
                <a:latin typeface="Times New Roman" pitchFamily="18" charset="0"/>
                <a:ea typeface="仿宋_GB2312" pitchFamily="49" charset="-122"/>
              </a:rPr>
              <a:t>A</a:t>
            </a:r>
            <a:r>
              <a:rPr lang="en-US" altLang="zh-CN" sz="3000" b="1">
                <a:solidFill>
                  <a:schemeClr val="tx2"/>
                </a:solidFill>
                <a:latin typeface="Times New Roman" pitchFamily="18" charset="0"/>
                <a:ea typeface="仿宋_GB2312" pitchFamily="49" charset="-122"/>
              </a:rPr>
              <a:t> B H F D E C K G }</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和中序序列 </a:t>
            </a:r>
            <a:r>
              <a:rPr lang="en-US" altLang="zh-CN" sz="3000" b="1">
                <a:solidFill>
                  <a:schemeClr val="tx2"/>
                </a:solidFill>
                <a:latin typeface="Times New Roman" pitchFamily="18" charset="0"/>
                <a:ea typeface="仿宋_GB2312" pitchFamily="49" charset="-122"/>
              </a:rPr>
              <a:t>{ H B D F </a:t>
            </a:r>
            <a:r>
              <a:rPr lang="en-US" altLang="zh-CN" sz="3000" b="1" u="sng">
                <a:solidFill>
                  <a:schemeClr val="hlink"/>
                </a:solidFill>
                <a:latin typeface="Times New Roman" pitchFamily="18" charset="0"/>
                <a:ea typeface="仿宋_GB2312" pitchFamily="49" charset="-122"/>
              </a:rPr>
              <a:t>A</a:t>
            </a:r>
            <a:r>
              <a:rPr lang="en-US" altLang="zh-CN" sz="3000" b="1">
                <a:solidFill>
                  <a:schemeClr val="tx2"/>
                </a:solidFill>
                <a:latin typeface="Times New Roman" pitchFamily="18" charset="0"/>
                <a:ea typeface="仿宋_GB2312" pitchFamily="49" charset="-122"/>
              </a:rPr>
              <a:t> E K C G</a:t>
            </a:r>
            <a:r>
              <a:rPr lang="en-US" altLang="zh-CN" sz="3000" b="1">
                <a:latin typeface="Times New Roman" pitchFamily="18" charset="0"/>
                <a:ea typeface="仿宋_GB2312" pitchFamily="49" charset="-122"/>
              </a:rPr>
              <a:t> </a:t>
            </a:r>
            <a:r>
              <a:rPr lang="en-US" altLang="zh-CN" sz="3000" b="1">
                <a:solidFill>
                  <a:schemeClr val="tx2"/>
                </a:solidFill>
                <a:latin typeface="Times New Roman" pitchFamily="18" charset="0"/>
                <a:ea typeface="仿宋_GB2312" pitchFamily="49" charset="-122"/>
              </a:rPr>
              <a:t>}</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构造二叉树过程如下：</a:t>
            </a:r>
          </a:p>
          <a:p>
            <a:endParaRPr lang="en-US" altLang="zh-CN" sz="3000">
              <a:latin typeface="Times New Roman" pitchFamily="18" charset="0"/>
            </a:endParaRPr>
          </a:p>
        </p:txBody>
      </p:sp>
      <p:sp>
        <p:nvSpPr>
          <p:cNvPr id="28" name="灯片编号占位符 4"/>
          <p:cNvSpPr>
            <a:spLocks noGrp="1"/>
          </p:cNvSpPr>
          <p:nvPr>
            <p:ph type="sldNum" sz="quarter" idx="12"/>
          </p:nvPr>
        </p:nvSpPr>
        <p:spPr/>
        <p:txBody>
          <a:bodyPr/>
          <a:lstStyle/>
          <a:p>
            <a:fld id="{3C7CD4EA-4672-438E-B1BC-C184603BC934}" type="slidenum">
              <a:rPr lang="en-US" altLang="zh-CN"/>
              <a:pPr/>
              <a:t>98</a:t>
            </a:fld>
            <a:endParaRPr lang="en-US" altLang="zh-CN"/>
          </a:p>
        </p:txBody>
      </p:sp>
      <p:grpSp>
        <p:nvGrpSpPr>
          <p:cNvPr id="363548" name="Group 28"/>
          <p:cNvGrpSpPr>
            <a:grpSpLocks/>
          </p:cNvGrpSpPr>
          <p:nvPr/>
        </p:nvGrpSpPr>
        <p:grpSpPr bwMode="auto">
          <a:xfrm>
            <a:off x="1096963" y="3716338"/>
            <a:ext cx="2970212" cy="1371600"/>
            <a:chOff x="521" y="2352"/>
            <a:chExt cx="1871" cy="864"/>
          </a:xfrm>
        </p:grpSpPr>
        <p:sp>
          <p:nvSpPr>
            <p:cNvPr id="363528" name="Line 8"/>
            <p:cNvSpPr>
              <a:spLocks noChangeShapeType="1"/>
            </p:cNvSpPr>
            <p:nvPr/>
          </p:nvSpPr>
          <p:spPr bwMode="auto">
            <a:xfrm>
              <a:off x="1536" y="2640"/>
              <a:ext cx="255" cy="291"/>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29" name="Line 9"/>
            <p:cNvSpPr>
              <a:spLocks noChangeShapeType="1"/>
            </p:cNvSpPr>
            <p:nvPr/>
          </p:nvSpPr>
          <p:spPr bwMode="auto">
            <a:xfrm flipH="1">
              <a:off x="1056" y="2640"/>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2" name="Oval 12"/>
            <p:cNvSpPr>
              <a:spLocks noChangeArrowheads="1"/>
            </p:cNvSpPr>
            <p:nvPr/>
          </p:nvSpPr>
          <p:spPr bwMode="auto">
            <a:xfrm>
              <a:off x="1296" y="2409"/>
              <a:ext cx="288" cy="279"/>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3" name="Oval 13"/>
            <p:cNvSpPr>
              <a:spLocks noChangeArrowheads="1"/>
            </p:cNvSpPr>
            <p:nvPr/>
          </p:nvSpPr>
          <p:spPr bwMode="auto">
            <a:xfrm>
              <a:off x="521" y="2832"/>
              <a:ext cx="816"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4" name="Oval 14"/>
            <p:cNvSpPr>
              <a:spLocks noChangeArrowheads="1"/>
            </p:cNvSpPr>
            <p:nvPr/>
          </p:nvSpPr>
          <p:spPr bwMode="auto">
            <a:xfrm>
              <a:off x="1519" y="2832"/>
              <a:ext cx="873"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5" name="Text Box 15"/>
            <p:cNvSpPr txBox="1">
              <a:spLocks noChangeArrowheads="1"/>
            </p:cNvSpPr>
            <p:nvPr/>
          </p:nvSpPr>
          <p:spPr bwMode="auto">
            <a:xfrm>
              <a:off x="577" y="2854"/>
              <a:ext cx="73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HBDF</a:t>
              </a:r>
              <a:endParaRPr kumimoji="1" lang="en-US" altLang="zh-CN" sz="2400">
                <a:latin typeface="Times New Roman" pitchFamily="18" charset="0"/>
              </a:endParaRPr>
            </a:p>
          </p:txBody>
        </p:sp>
        <p:sp>
          <p:nvSpPr>
            <p:cNvPr id="363536" name="Text Box 16"/>
            <p:cNvSpPr txBox="1">
              <a:spLocks noChangeArrowheads="1"/>
            </p:cNvSpPr>
            <p:nvPr/>
          </p:nvSpPr>
          <p:spPr bwMode="auto">
            <a:xfrm>
              <a:off x="1583" y="2840"/>
              <a:ext cx="7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EKCG</a:t>
              </a:r>
              <a:endParaRPr kumimoji="1" lang="en-US" altLang="zh-CN" sz="2400">
                <a:latin typeface="Times New Roman" pitchFamily="18" charset="0"/>
              </a:endParaRPr>
            </a:p>
          </p:txBody>
        </p:sp>
        <p:sp>
          <p:nvSpPr>
            <p:cNvPr id="363537" name="Text Box 17"/>
            <p:cNvSpPr txBox="1">
              <a:spLocks noChangeArrowheads="1"/>
            </p:cNvSpPr>
            <p:nvPr/>
          </p:nvSpPr>
          <p:spPr bwMode="auto">
            <a:xfrm>
              <a:off x="1306" y="235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grpSp>
      <p:grpSp>
        <p:nvGrpSpPr>
          <p:cNvPr id="363549" name="Group 29"/>
          <p:cNvGrpSpPr>
            <a:grpSpLocks/>
          </p:cNvGrpSpPr>
          <p:nvPr/>
        </p:nvGrpSpPr>
        <p:grpSpPr bwMode="auto">
          <a:xfrm>
            <a:off x="4705350" y="3752850"/>
            <a:ext cx="2819400" cy="2057400"/>
            <a:chOff x="2928" y="2352"/>
            <a:chExt cx="1776" cy="1296"/>
          </a:xfrm>
        </p:grpSpPr>
        <p:sp>
          <p:nvSpPr>
            <p:cNvPr id="363524" name="Line 4"/>
            <p:cNvSpPr>
              <a:spLocks noChangeShapeType="1"/>
            </p:cNvSpPr>
            <p:nvPr/>
          </p:nvSpPr>
          <p:spPr bwMode="auto">
            <a:xfrm>
              <a:off x="3504" y="3120"/>
              <a:ext cx="96"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25" name="Line 5"/>
            <p:cNvSpPr>
              <a:spLocks noChangeShapeType="1"/>
            </p:cNvSpPr>
            <p:nvPr/>
          </p:nvSpPr>
          <p:spPr bwMode="auto">
            <a:xfrm flipH="1">
              <a:off x="3120" y="312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26" name="Line 6"/>
            <p:cNvSpPr>
              <a:spLocks noChangeShapeType="1"/>
            </p:cNvSpPr>
            <p:nvPr/>
          </p:nvSpPr>
          <p:spPr bwMode="auto">
            <a:xfrm flipH="1">
              <a:off x="3456" y="2640"/>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27" name="Line 7"/>
            <p:cNvSpPr>
              <a:spLocks noChangeShapeType="1"/>
            </p:cNvSpPr>
            <p:nvPr/>
          </p:nvSpPr>
          <p:spPr bwMode="auto">
            <a:xfrm>
              <a:off x="3936" y="2640"/>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8" name="Oval 18"/>
            <p:cNvSpPr>
              <a:spLocks noChangeArrowheads="1"/>
            </p:cNvSpPr>
            <p:nvPr/>
          </p:nvSpPr>
          <p:spPr bwMode="auto">
            <a:xfrm>
              <a:off x="3696" y="24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9" name="Oval 19"/>
            <p:cNvSpPr>
              <a:spLocks noChangeArrowheads="1"/>
            </p:cNvSpPr>
            <p:nvPr/>
          </p:nvSpPr>
          <p:spPr bwMode="auto">
            <a:xfrm>
              <a:off x="3840" y="2832"/>
              <a:ext cx="864"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40" name="Text Box 20"/>
            <p:cNvSpPr txBox="1">
              <a:spLocks noChangeArrowheads="1"/>
            </p:cNvSpPr>
            <p:nvPr/>
          </p:nvSpPr>
          <p:spPr bwMode="auto">
            <a:xfrm>
              <a:off x="3881" y="2841"/>
              <a:ext cx="7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EKCG</a:t>
              </a:r>
              <a:endParaRPr kumimoji="1" lang="en-US" altLang="zh-CN" sz="2400">
                <a:latin typeface="Times New Roman" pitchFamily="18" charset="0"/>
              </a:endParaRPr>
            </a:p>
          </p:txBody>
        </p:sp>
        <p:sp>
          <p:nvSpPr>
            <p:cNvPr id="363541" name="Text Box 21"/>
            <p:cNvSpPr txBox="1">
              <a:spLocks noChangeArrowheads="1"/>
            </p:cNvSpPr>
            <p:nvPr/>
          </p:nvSpPr>
          <p:spPr bwMode="auto">
            <a:xfrm>
              <a:off x="3706" y="235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363542" name="Oval 22"/>
            <p:cNvSpPr>
              <a:spLocks noChangeArrowheads="1"/>
            </p:cNvSpPr>
            <p:nvPr/>
          </p:nvSpPr>
          <p:spPr bwMode="auto">
            <a:xfrm>
              <a:off x="3264" y="288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43" name="Text Box 23"/>
            <p:cNvSpPr txBox="1">
              <a:spLocks noChangeArrowheads="1"/>
            </p:cNvSpPr>
            <p:nvPr/>
          </p:nvSpPr>
          <p:spPr bwMode="auto">
            <a:xfrm>
              <a:off x="3280" y="284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363544" name="Oval 24"/>
            <p:cNvSpPr>
              <a:spLocks noChangeArrowheads="1"/>
            </p:cNvSpPr>
            <p:nvPr/>
          </p:nvSpPr>
          <p:spPr bwMode="auto">
            <a:xfrm>
              <a:off x="2928" y="336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45" name="Text Box 25"/>
            <p:cNvSpPr txBox="1">
              <a:spLocks noChangeArrowheads="1"/>
            </p:cNvSpPr>
            <p:nvPr/>
          </p:nvSpPr>
          <p:spPr bwMode="auto">
            <a:xfrm>
              <a:off x="2932" y="3321"/>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H</a:t>
              </a:r>
              <a:endParaRPr kumimoji="1" lang="en-US" altLang="zh-CN" sz="2400">
                <a:latin typeface="Times New Roman" pitchFamily="18" charset="0"/>
              </a:endParaRPr>
            </a:p>
          </p:txBody>
        </p:sp>
        <p:sp>
          <p:nvSpPr>
            <p:cNvPr id="363546" name="Oval 26"/>
            <p:cNvSpPr>
              <a:spLocks noChangeArrowheads="1"/>
            </p:cNvSpPr>
            <p:nvPr/>
          </p:nvSpPr>
          <p:spPr bwMode="auto">
            <a:xfrm>
              <a:off x="3402" y="3351"/>
              <a:ext cx="43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47" name="Text Box 27"/>
            <p:cNvSpPr txBox="1">
              <a:spLocks noChangeArrowheads="1"/>
            </p:cNvSpPr>
            <p:nvPr/>
          </p:nvSpPr>
          <p:spPr bwMode="auto">
            <a:xfrm>
              <a:off x="3406" y="3321"/>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DF</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468313" y="476250"/>
            <a:ext cx="8229600" cy="1008063"/>
          </a:xfrm>
        </p:spPr>
        <p:txBody>
          <a:bodyPr/>
          <a:lstStyle/>
          <a:p>
            <a:r>
              <a:rPr lang="zh-CN" altLang="en-US" sz="3200" b="1">
                <a:latin typeface="Times New Roman" pitchFamily="18" charset="0"/>
                <a:ea typeface="仿宋_GB2312" pitchFamily="49" charset="-122"/>
              </a:rPr>
              <a:t>前序序列 </a:t>
            </a:r>
            <a:r>
              <a:rPr lang="en-US" altLang="zh-CN" sz="3200" b="1">
                <a:solidFill>
                  <a:schemeClr val="tx2"/>
                </a:solidFill>
                <a:latin typeface="Times New Roman" pitchFamily="18" charset="0"/>
                <a:ea typeface="仿宋_GB2312" pitchFamily="49" charset="-122"/>
              </a:rPr>
              <a:t>{ A B H F D E C K G }</a:t>
            </a:r>
          </a:p>
        </p:txBody>
      </p:sp>
      <p:sp>
        <p:nvSpPr>
          <p:cNvPr id="82" name="灯片编号占位符 4"/>
          <p:cNvSpPr>
            <a:spLocks noGrp="1"/>
          </p:cNvSpPr>
          <p:nvPr>
            <p:ph type="sldNum" sz="quarter" idx="12"/>
          </p:nvPr>
        </p:nvSpPr>
        <p:spPr/>
        <p:txBody>
          <a:bodyPr/>
          <a:lstStyle/>
          <a:p>
            <a:fld id="{64D4FAD1-CD2D-4063-B6ED-DE8C77B392DA}" type="slidenum">
              <a:rPr lang="en-US" altLang="zh-CN"/>
              <a:pPr/>
              <a:t>99</a:t>
            </a:fld>
            <a:endParaRPr lang="en-US" altLang="zh-CN"/>
          </a:p>
        </p:txBody>
      </p:sp>
      <p:grpSp>
        <p:nvGrpSpPr>
          <p:cNvPr id="364626" name="Group 82"/>
          <p:cNvGrpSpPr>
            <a:grpSpLocks/>
          </p:cNvGrpSpPr>
          <p:nvPr/>
        </p:nvGrpSpPr>
        <p:grpSpPr bwMode="auto">
          <a:xfrm>
            <a:off x="719138" y="1268413"/>
            <a:ext cx="7696200" cy="5029200"/>
            <a:chOff x="432" y="720"/>
            <a:chExt cx="4848" cy="3168"/>
          </a:xfrm>
        </p:grpSpPr>
        <p:sp>
          <p:nvSpPr>
            <p:cNvPr id="364548" name="Line 4"/>
            <p:cNvSpPr>
              <a:spLocks noChangeShapeType="1"/>
            </p:cNvSpPr>
            <p:nvPr/>
          </p:nvSpPr>
          <p:spPr bwMode="auto">
            <a:xfrm>
              <a:off x="4704" y="1392"/>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49" name="Oval 5"/>
            <p:cNvSpPr>
              <a:spLocks noChangeArrowheads="1"/>
            </p:cNvSpPr>
            <p:nvPr/>
          </p:nvSpPr>
          <p:spPr bwMode="auto">
            <a:xfrm>
              <a:off x="4608" y="1632"/>
              <a:ext cx="672" cy="336"/>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50" name="Text Box 6"/>
            <p:cNvSpPr txBox="1">
              <a:spLocks noChangeArrowheads="1"/>
            </p:cNvSpPr>
            <p:nvPr/>
          </p:nvSpPr>
          <p:spPr bwMode="auto">
            <a:xfrm>
              <a:off x="4627" y="1632"/>
              <a:ext cx="62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KCG</a:t>
              </a:r>
              <a:endParaRPr kumimoji="1" lang="en-US" altLang="zh-CN" sz="2400">
                <a:latin typeface="Times New Roman" pitchFamily="18" charset="0"/>
              </a:endParaRPr>
            </a:p>
          </p:txBody>
        </p:sp>
        <p:sp>
          <p:nvSpPr>
            <p:cNvPr id="364552" name="Line 8"/>
            <p:cNvSpPr>
              <a:spLocks noChangeShapeType="1"/>
            </p:cNvSpPr>
            <p:nvPr/>
          </p:nvSpPr>
          <p:spPr bwMode="auto">
            <a:xfrm>
              <a:off x="912" y="1440"/>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53" name="Line 9"/>
            <p:cNvSpPr>
              <a:spLocks noChangeShapeType="1"/>
            </p:cNvSpPr>
            <p:nvPr/>
          </p:nvSpPr>
          <p:spPr bwMode="auto">
            <a:xfrm flipH="1">
              <a:off x="624" y="144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54" name="Line 10"/>
            <p:cNvSpPr>
              <a:spLocks noChangeShapeType="1"/>
            </p:cNvSpPr>
            <p:nvPr/>
          </p:nvSpPr>
          <p:spPr bwMode="auto">
            <a:xfrm flipH="1">
              <a:off x="864" y="100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55" name="Line 11"/>
            <p:cNvSpPr>
              <a:spLocks noChangeShapeType="1"/>
            </p:cNvSpPr>
            <p:nvPr/>
          </p:nvSpPr>
          <p:spPr bwMode="auto">
            <a:xfrm>
              <a:off x="1344" y="100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56" name="Oval 12"/>
            <p:cNvSpPr>
              <a:spLocks noChangeArrowheads="1"/>
            </p:cNvSpPr>
            <p:nvPr/>
          </p:nvSpPr>
          <p:spPr bwMode="auto">
            <a:xfrm>
              <a:off x="1104" y="768"/>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57" name="Oval 13"/>
            <p:cNvSpPr>
              <a:spLocks noChangeArrowheads="1"/>
            </p:cNvSpPr>
            <p:nvPr/>
          </p:nvSpPr>
          <p:spPr bwMode="auto">
            <a:xfrm>
              <a:off x="1200" y="1152"/>
              <a:ext cx="864"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58" name="Text Box 14"/>
            <p:cNvSpPr txBox="1">
              <a:spLocks noChangeArrowheads="1"/>
            </p:cNvSpPr>
            <p:nvPr/>
          </p:nvSpPr>
          <p:spPr bwMode="auto">
            <a:xfrm>
              <a:off x="1241" y="1161"/>
              <a:ext cx="7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EKCG</a:t>
              </a:r>
              <a:endParaRPr kumimoji="1" lang="en-US" altLang="zh-CN" sz="2400">
                <a:latin typeface="Times New Roman" pitchFamily="18" charset="0"/>
              </a:endParaRPr>
            </a:p>
          </p:txBody>
        </p:sp>
        <p:sp>
          <p:nvSpPr>
            <p:cNvPr id="364559" name="Text Box 15"/>
            <p:cNvSpPr txBox="1">
              <a:spLocks noChangeArrowheads="1"/>
            </p:cNvSpPr>
            <p:nvPr/>
          </p:nvSpPr>
          <p:spPr bwMode="auto">
            <a:xfrm>
              <a:off x="1114"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364560" name="Oval 16"/>
            <p:cNvSpPr>
              <a:spLocks noChangeArrowheads="1"/>
            </p:cNvSpPr>
            <p:nvPr/>
          </p:nvSpPr>
          <p:spPr bwMode="auto">
            <a:xfrm>
              <a:off x="720"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61" name="Text Box 17"/>
            <p:cNvSpPr txBox="1">
              <a:spLocks noChangeArrowheads="1"/>
            </p:cNvSpPr>
            <p:nvPr/>
          </p:nvSpPr>
          <p:spPr bwMode="auto">
            <a:xfrm>
              <a:off x="736" y="116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364562" name="Oval 18"/>
            <p:cNvSpPr>
              <a:spLocks noChangeArrowheads="1"/>
            </p:cNvSpPr>
            <p:nvPr/>
          </p:nvSpPr>
          <p:spPr bwMode="auto">
            <a:xfrm>
              <a:off x="432" y="167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63" name="Text Box 19"/>
            <p:cNvSpPr txBox="1">
              <a:spLocks noChangeArrowheads="1"/>
            </p:cNvSpPr>
            <p:nvPr/>
          </p:nvSpPr>
          <p:spPr bwMode="auto">
            <a:xfrm>
              <a:off x="436" y="163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H</a:t>
              </a:r>
              <a:endParaRPr kumimoji="1" lang="en-US" altLang="zh-CN" sz="2400">
                <a:latin typeface="Times New Roman" pitchFamily="18" charset="0"/>
              </a:endParaRPr>
            </a:p>
          </p:txBody>
        </p:sp>
        <p:sp>
          <p:nvSpPr>
            <p:cNvPr id="364564" name="Oval 20"/>
            <p:cNvSpPr>
              <a:spLocks noChangeArrowheads="1"/>
            </p:cNvSpPr>
            <p:nvPr/>
          </p:nvSpPr>
          <p:spPr bwMode="auto">
            <a:xfrm>
              <a:off x="906" y="1662"/>
              <a:ext cx="43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65" name="Text Box 21"/>
            <p:cNvSpPr txBox="1">
              <a:spLocks noChangeArrowheads="1"/>
            </p:cNvSpPr>
            <p:nvPr/>
          </p:nvSpPr>
          <p:spPr bwMode="auto">
            <a:xfrm>
              <a:off x="910" y="1632"/>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DF</a:t>
              </a:r>
              <a:endParaRPr kumimoji="1" lang="en-US" altLang="zh-CN" sz="2400">
                <a:latin typeface="Times New Roman" pitchFamily="18" charset="0"/>
              </a:endParaRPr>
            </a:p>
          </p:txBody>
        </p:sp>
        <p:sp>
          <p:nvSpPr>
            <p:cNvPr id="364566" name="Line 22"/>
            <p:cNvSpPr>
              <a:spLocks noChangeShapeType="1"/>
            </p:cNvSpPr>
            <p:nvPr/>
          </p:nvSpPr>
          <p:spPr bwMode="auto">
            <a:xfrm>
              <a:off x="2448" y="1440"/>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67" name="Line 23"/>
            <p:cNvSpPr>
              <a:spLocks noChangeShapeType="1"/>
            </p:cNvSpPr>
            <p:nvPr/>
          </p:nvSpPr>
          <p:spPr bwMode="auto">
            <a:xfrm flipH="1">
              <a:off x="2160" y="144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68" name="Line 24"/>
            <p:cNvSpPr>
              <a:spLocks noChangeShapeType="1"/>
            </p:cNvSpPr>
            <p:nvPr/>
          </p:nvSpPr>
          <p:spPr bwMode="auto">
            <a:xfrm flipH="1">
              <a:off x="2448" y="1008"/>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69" name="Line 25"/>
            <p:cNvSpPr>
              <a:spLocks noChangeShapeType="1"/>
            </p:cNvSpPr>
            <p:nvPr/>
          </p:nvSpPr>
          <p:spPr bwMode="auto">
            <a:xfrm>
              <a:off x="2880" y="100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70" name="Oval 26"/>
            <p:cNvSpPr>
              <a:spLocks noChangeArrowheads="1"/>
            </p:cNvSpPr>
            <p:nvPr/>
          </p:nvSpPr>
          <p:spPr bwMode="auto">
            <a:xfrm>
              <a:off x="2640" y="768"/>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71" name="Oval 27"/>
            <p:cNvSpPr>
              <a:spLocks noChangeArrowheads="1"/>
            </p:cNvSpPr>
            <p:nvPr/>
          </p:nvSpPr>
          <p:spPr bwMode="auto">
            <a:xfrm>
              <a:off x="2736" y="1152"/>
              <a:ext cx="864"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72" name="Text Box 28"/>
            <p:cNvSpPr txBox="1">
              <a:spLocks noChangeArrowheads="1"/>
            </p:cNvSpPr>
            <p:nvPr/>
          </p:nvSpPr>
          <p:spPr bwMode="auto">
            <a:xfrm>
              <a:off x="2777" y="1161"/>
              <a:ext cx="7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EKCG</a:t>
              </a:r>
              <a:endParaRPr kumimoji="1" lang="en-US" altLang="zh-CN" sz="2400">
                <a:latin typeface="Times New Roman" pitchFamily="18" charset="0"/>
              </a:endParaRPr>
            </a:p>
          </p:txBody>
        </p:sp>
        <p:sp>
          <p:nvSpPr>
            <p:cNvPr id="364573" name="Text Box 29"/>
            <p:cNvSpPr txBox="1">
              <a:spLocks noChangeArrowheads="1"/>
            </p:cNvSpPr>
            <p:nvPr/>
          </p:nvSpPr>
          <p:spPr bwMode="auto">
            <a:xfrm>
              <a:off x="2650"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364574" name="Oval 30"/>
            <p:cNvSpPr>
              <a:spLocks noChangeArrowheads="1"/>
            </p:cNvSpPr>
            <p:nvPr/>
          </p:nvSpPr>
          <p:spPr bwMode="auto">
            <a:xfrm>
              <a:off x="2256"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75" name="Text Box 31"/>
            <p:cNvSpPr txBox="1">
              <a:spLocks noChangeArrowheads="1"/>
            </p:cNvSpPr>
            <p:nvPr/>
          </p:nvSpPr>
          <p:spPr bwMode="auto">
            <a:xfrm>
              <a:off x="2272" y="116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364576" name="Oval 32"/>
            <p:cNvSpPr>
              <a:spLocks noChangeArrowheads="1"/>
            </p:cNvSpPr>
            <p:nvPr/>
          </p:nvSpPr>
          <p:spPr bwMode="auto">
            <a:xfrm>
              <a:off x="1968" y="167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77" name="Text Box 33"/>
            <p:cNvSpPr txBox="1">
              <a:spLocks noChangeArrowheads="1"/>
            </p:cNvSpPr>
            <p:nvPr/>
          </p:nvSpPr>
          <p:spPr bwMode="auto">
            <a:xfrm>
              <a:off x="1972" y="163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H</a:t>
              </a:r>
              <a:endParaRPr kumimoji="1" lang="en-US" altLang="zh-CN" sz="2400">
                <a:latin typeface="Times New Roman" pitchFamily="18" charset="0"/>
              </a:endParaRPr>
            </a:p>
          </p:txBody>
        </p:sp>
        <p:sp>
          <p:nvSpPr>
            <p:cNvPr id="364578" name="Oval 34"/>
            <p:cNvSpPr>
              <a:spLocks noChangeArrowheads="1"/>
            </p:cNvSpPr>
            <p:nvPr/>
          </p:nvSpPr>
          <p:spPr bwMode="auto">
            <a:xfrm>
              <a:off x="2496" y="166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79" name="Text Box 35"/>
            <p:cNvSpPr txBox="1">
              <a:spLocks noChangeArrowheads="1"/>
            </p:cNvSpPr>
            <p:nvPr/>
          </p:nvSpPr>
          <p:spPr bwMode="auto">
            <a:xfrm>
              <a:off x="2446" y="1632"/>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364580" name="Line 36"/>
            <p:cNvSpPr>
              <a:spLocks noChangeShapeType="1"/>
            </p:cNvSpPr>
            <p:nvPr/>
          </p:nvSpPr>
          <p:spPr bwMode="auto">
            <a:xfrm flipH="1">
              <a:off x="2448" y="1920"/>
              <a:ext cx="144" cy="29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81" name="Oval 37"/>
            <p:cNvSpPr>
              <a:spLocks noChangeArrowheads="1"/>
            </p:cNvSpPr>
            <p:nvPr/>
          </p:nvSpPr>
          <p:spPr bwMode="auto">
            <a:xfrm>
              <a:off x="2256" y="216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82" name="Text Box 38"/>
            <p:cNvSpPr txBox="1">
              <a:spLocks noChangeArrowheads="1"/>
            </p:cNvSpPr>
            <p:nvPr/>
          </p:nvSpPr>
          <p:spPr bwMode="auto">
            <a:xfrm>
              <a:off x="2266" y="212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364583" name="Line 39"/>
            <p:cNvSpPr>
              <a:spLocks noChangeShapeType="1"/>
            </p:cNvSpPr>
            <p:nvPr/>
          </p:nvSpPr>
          <p:spPr bwMode="auto">
            <a:xfrm>
              <a:off x="3984" y="1440"/>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84" name="Line 40"/>
            <p:cNvSpPr>
              <a:spLocks noChangeShapeType="1"/>
            </p:cNvSpPr>
            <p:nvPr/>
          </p:nvSpPr>
          <p:spPr bwMode="auto">
            <a:xfrm flipH="1">
              <a:off x="3696" y="144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85" name="Line 41"/>
            <p:cNvSpPr>
              <a:spLocks noChangeShapeType="1"/>
            </p:cNvSpPr>
            <p:nvPr/>
          </p:nvSpPr>
          <p:spPr bwMode="auto">
            <a:xfrm flipH="1">
              <a:off x="3984" y="1008"/>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86" name="Line 42"/>
            <p:cNvSpPr>
              <a:spLocks noChangeShapeType="1"/>
            </p:cNvSpPr>
            <p:nvPr/>
          </p:nvSpPr>
          <p:spPr bwMode="auto">
            <a:xfrm>
              <a:off x="4368" y="960"/>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87" name="Oval 43"/>
            <p:cNvSpPr>
              <a:spLocks noChangeArrowheads="1"/>
            </p:cNvSpPr>
            <p:nvPr/>
          </p:nvSpPr>
          <p:spPr bwMode="auto">
            <a:xfrm>
              <a:off x="4176" y="768"/>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88" name="Oval 44"/>
            <p:cNvSpPr>
              <a:spLocks noChangeArrowheads="1"/>
            </p:cNvSpPr>
            <p:nvPr/>
          </p:nvSpPr>
          <p:spPr bwMode="auto">
            <a:xfrm>
              <a:off x="4512"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89" name="Text Box 45"/>
            <p:cNvSpPr txBox="1">
              <a:spLocks noChangeArrowheads="1"/>
            </p:cNvSpPr>
            <p:nvPr/>
          </p:nvSpPr>
          <p:spPr bwMode="auto">
            <a:xfrm>
              <a:off x="4520" y="116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364590" name="Text Box 46"/>
            <p:cNvSpPr txBox="1">
              <a:spLocks noChangeArrowheads="1"/>
            </p:cNvSpPr>
            <p:nvPr/>
          </p:nvSpPr>
          <p:spPr bwMode="auto">
            <a:xfrm>
              <a:off x="4186"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364591" name="Oval 47"/>
            <p:cNvSpPr>
              <a:spLocks noChangeArrowheads="1"/>
            </p:cNvSpPr>
            <p:nvPr/>
          </p:nvSpPr>
          <p:spPr bwMode="auto">
            <a:xfrm>
              <a:off x="3792"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92" name="Text Box 48"/>
            <p:cNvSpPr txBox="1">
              <a:spLocks noChangeArrowheads="1"/>
            </p:cNvSpPr>
            <p:nvPr/>
          </p:nvSpPr>
          <p:spPr bwMode="auto">
            <a:xfrm>
              <a:off x="3808" y="116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364593" name="Oval 49"/>
            <p:cNvSpPr>
              <a:spLocks noChangeArrowheads="1"/>
            </p:cNvSpPr>
            <p:nvPr/>
          </p:nvSpPr>
          <p:spPr bwMode="auto">
            <a:xfrm>
              <a:off x="3504" y="167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94" name="Text Box 50"/>
            <p:cNvSpPr txBox="1">
              <a:spLocks noChangeArrowheads="1"/>
            </p:cNvSpPr>
            <p:nvPr/>
          </p:nvSpPr>
          <p:spPr bwMode="auto">
            <a:xfrm>
              <a:off x="3508" y="163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H</a:t>
              </a:r>
              <a:endParaRPr kumimoji="1" lang="en-US" altLang="zh-CN" sz="2400">
                <a:latin typeface="Times New Roman" pitchFamily="18" charset="0"/>
              </a:endParaRPr>
            </a:p>
          </p:txBody>
        </p:sp>
        <p:sp>
          <p:nvSpPr>
            <p:cNvPr id="364595" name="Oval 51"/>
            <p:cNvSpPr>
              <a:spLocks noChangeArrowheads="1"/>
            </p:cNvSpPr>
            <p:nvPr/>
          </p:nvSpPr>
          <p:spPr bwMode="auto">
            <a:xfrm>
              <a:off x="4032" y="166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96" name="Text Box 52"/>
            <p:cNvSpPr txBox="1">
              <a:spLocks noChangeArrowheads="1"/>
            </p:cNvSpPr>
            <p:nvPr/>
          </p:nvSpPr>
          <p:spPr bwMode="auto">
            <a:xfrm>
              <a:off x="3982" y="1632"/>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364597" name="Line 53"/>
            <p:cNvSpPr>
              <a:spLocks noChangeShapeType="1"/>
            </p:cNvSpPr>
            <p:nvPr/>
          </p:nvSpPr>
          <p:spPr bwMode="auto">
            <a:xfrm flipH="1">
              <a:off x="3984" y="1920"/>
              <a:ext cx="144" cy="29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98" name="Oval 54"/>
            <p:cNvSpPr>
              <a:spLocks noChangeArrowheads="1"/>
            </p:cNvSpPr>
            <p:nvPr/>
          </p:nvSpPr>
          <p:spPr bwMode="auto">
            <a:xfrm>
              <a:off x="3792" y="216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99" name="Text Box 55"/>
            <p:cNvSpPr txBox="1">
              <a:spLocks noChangeArrowheads="1"/>
            </p:cNvSpPr>
            <p:nvPr/>
          </p:nvSpPr>
          <p:spPr bwMode="auto">
            <a:xfrm>
              <a:off x="3802" y="212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364600" name="Line 56"/>
            <p:cNvSpPr>
              <a:spLocks noChangeShapeType="1"/>
            </p:cNvSpPr>
            <p:nvPr/>
          </p:nvSpPr>
          <p:spPr bwMode="auto">
            <a:xfrm>
              <a:off x="2016" y="2832"/>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01" name="Line 57"/>
            <p:cNvSpPr>
              <a:spLocks noChangeShapeType="1"/>
            </p:cNvSpPr>
            <p:nvPr/>
          </p:nvSpPr>
          <p:spPr bwMode="auto">
            <a:xfrm>
              <a:off x="1296" y="2880"/>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02" name="Line 58"/>
            <p:cNvSpPr>
              <a:spLocks noChangeShapeType="1"/>
            </p:cNvSpPr>
            <p:nvPr/>
          </p:nvSpPr>
          <p:spPr bwMode="auto">
            <a:xfrm flipH="1">
              <a:off x="1008" y="288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03" name="Line 59"/>
            <p:cNvSpPr>
              <a:spLocks noChangeShapeType="1"/>
            </p:cNvSpPr>
            <p:nvPr/>
          </p:nvSpPr>
          <p:spPr bwMode="auto">
            <a:xfrm flipH="1">
              <a:off x="1296" y="2448"/>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04" name="Line 60"/>
            <p:cNvSpPr>
              <a:spLocks noChangeShapeType="1"/>
            </p:cNvSpPr>
            <p:nvPr/>
          </p:nvSpPr>
          <p:spPr bwMode="auto">
            <a:xfrm>
              <a:off x="1680" y="2400"/>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05" name="Oval 61"/>
            <p:cNvSpPr>
              <a:spLocks noChangeArrowheads="1"/>
            </p:cNvSpPr>
            <p:nvPr/>
          </p:nvSpPr>
          <p:spPr bwMode="auto">
            <a:xfrm>
              <a:off x="1488" y="2208"/>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06" name="Oval 62"/>
            <p:cNvSpPr>
              <a:spLocks noChangeArrowheads="1"/>
            </p:cNvSpPr>
            <p:nvPr/>
          </p:nvSpPr>
          <p:spPr bwMode="auto">
            <a:xfrm>
              <a:off x="1824" y="264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07" name="Text Box 63"/>
            <p:cNvSpPr txBox="1">
              <a:spLocks noChangeArrowheads="1"/>
            </p:cNvSpPr>
            <p:nvPr/>
          </p:nvSpPr>
          <p:spPr bwMode="auto">
            <a:xfrm>
              <a:off x="1832" y="260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364608" name="Text Box 64"/>
            <p:cNvSpPr txBox="1">
              <a:spLocks noChangeArrowheads="1"/>
            </p:cNvSpPr>
            <p:nvPr/>
          </p:nvSpPr>
          <p:spPr bwMode="auto">
            <a:xfrm>
              <a:off x="1498" y="216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364609" name="Oval 65"/>
            <p:cNvSpPr>
              <a:spLocks noChangeArrowheads="1"/>
            </p:cNvSpPr>
            <p:nvPr/>
          </p:nvSpPr>
          <p:spPr bwMode="auto">
            <a:xfrm>
              <a:off x="1104" y="264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10" name="Text Box 66"/>
            <p:cNvSpPr txBox="1">
              <a:spLocks noChangeArrowheads="1"/>
            </p:cNvSpPr>
            <p:nvPr/>
          </p:nvSpPr>
          <p:spPr bwMode="auto">
            <a:xfrm>
              <a:off x="1120" y="260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364611" name="Oval 67"/>
            <p:cNvSpPr>
              <a:spLocks noChangeArrowheads="1"/>
            </p:cNvSpPr>
            <p:nvPr/>
          </p:nvSpPr>
          <p:spPr bwMode="auto">
            <a:xfrm>
              <a:off x="816" y="311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12" name="Text Box 68"/>
            <p:cNvSpPr txBox="1">
              <a:spLocks noChangeArrowheads="1"/>
            </p:cNvSpPr>
            <p:nvPr/>
          </p:nvSpPr>
          <p:spPr bwMode="auto">
            <a:xfrm>
              <a:off x="820" y="307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H</a:t>
              </a:r>
              <a:endParaRPr kumimoji="1" lang="en-US" altLang="zh-CN" sz="2400">
                <a:latin typeface="Times New Roman" pitchFamily="18" charset="0"/>
              </a:endParaRPr>
            </a:p>
          </p:txBody>
        </p:sp>
        <p:sp>
          <p:nvSpPr>
            <p:cNvPr id="364613" name="Oval 69"/>
            <p:cNvSpPr>
              <a:spLocks noChangeArrowheads="1"/>
            </p:cNvSpPr>
            <p:nvPr/>
          </p:nvSpPr>
          <p:spPr bwMode="auto">
            <a:xfrm>
              <a:off x="1344" y="310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14" name="Text Box 70"/>
            <p:cNvSpPr txBox="1">
              <a:spLocks noChangeArrowheads="1"/>
            </p:cNvSpPr>
            <p:nvPr/>
          </p:nvSpPr>
          <p:spPr bwMode="auto">
            <a:xfrm>
              <a:off x="1294" y="3072"/>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364615" name="Line 71"/>
            <p:cNvSpPr>
              <a:spLocks noChangeShapeType="1"/>
            </p:cNvSpPr>
            <p:nvPr/>
          </p:nvSpPr>
          <p:spPr bwMode="auto">
            <a:xfrm flipH="1">
              <a:off x="1296" y="3360"/>
              <a:ext cx="144" cy="29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16" name="Oval 72"/>
            <p:cNvSpPr>
              <a:spLocks noChangeArrowheads="1"/>
            </p:cNvSpPr>
            <p:nvPr/>
          </p:nvSpPr>
          <p:spPr bwMode="auto">
            <a:xfrm>
              <a:off x="1104" y="36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17" name="Text Box 73"/>
            <p:cNvSpPr txBox="1">
              <a:spLocks noChangeArrowheads="1"/>
            </p:cNvSpPr>
            <p:nvPr/>
          </p:nvSpPr>
          <p:spPr bwMode="auto">
            <a:xfrm>
              <a:off x="1114" y="356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364618" name="Line 74"/>
            <p:cNvSpPr>
              <a:spLocks noChangeShapeType="1"/>
            </p:cNvSpPr>
            <p:nvPr/>
          </p:nvSpPr>
          <p:spPr bwMode="auto">
            <a:xfrm>
              <a:off x="2304" y="3312"/>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19" name="Line 75"/>
            <p:cNvSpPr>
              <a:spLocks noChangeShapeType="1"/>
            </p:cNvSpPr>
            <p:nvPr/>
          </p:nvSpPr>
          <p:spPr bwMode="auto">
            <a:xfrm flipH="1">
              <a:off x="2016" y="3351"/>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20" name="Oval 76"/>
            <p:cNvSpPr>
              <a:spLocks noChangeArrowheads="1"/>
            </p:cNvSpPr>
            <p:nvPr/>
          </p:nvSpPr>
          <p:spPr bwMode="auto">
            <a:xfrm>
              <a:off x="2112" y="311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21" name="Text Box 77"/>
            <p:cNvSpPr txBox="1">
              <a:spLocks noChangeArrowheads="1"/>
            </p:cNvSpPr>
            <p:nvPr/>
          </p:nvSpPr>
          <p:spPr bwMode="auto">
            <a:xfrm>
              <a:off x="2122" y="307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364622" name="Oval 78"/>
            <p:cNvSpPr>
              <a:spLocks noChangeArrowheads="1"/>
            </p:cNvSpPr>
            <p:nvPr/>
          </p:nvSpPr>
          <p:spPr bwMode="auto">
            <a:xfrm>
              <a:off x="1824" y="358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23" name="Text Box 79"/>
            <p:cNvSpPr txBox="1">
              <a:spLocks noChangeArrowheads="1"/>
            </p:cNvSpPr>
            <p:nvPr/>
          </p:nvSpPr>
          <p:spPr bwMode="auto">
            <a:xfrm>
              <a:off x="1828" y="3543"/>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K</a:t>
              </a:r>
              <a:endParaRPr kumimoji="1" lang="en-US" altLang="zh-CN" sz="2400">
                <a:latin typeface="Times New Roman" pitchFamily="18" charset="0"/>
              </a:endParaRPr>
            </a:p>
          </p:txBody>
        </p:sp>
        <p:sp>
          <p:nvSpPr>
            <p:cNvPr id="364624" name="Oval 80"/>
            <p:cNvSpPr>
              <a:spLocks noChangeArrowheads="1"/>
            </p:cNvSpPr>
            <p:nvPr/>
          </p:nvSpPr>
          <p:spPr bwMode="auto">
            <a:xfrm>
              <a:off x="2400" y="357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25" name="Text Box 81"/>
            <p:cNvSpPr txBox="1">
              <a:spLocks noChangeArrowheads="1"/>
            </p:cNvSpPr>
            <p:nvPr/>
          </p:nvSpPr>
          <p:spPr bwMode="auto">
            <a:xfrm>
              <a:off x="2304" y="3543"/>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3471</TotalTime>
  <Words>8668</Words>
  <Application>Microsoft Office PowerPoint</Application>
  <PresentationFormat>全屏显示(4:3)</PresentationFormat>
  <Paragraphs>2127</Paragraphs>
  <Slides>166</Slides>
  <Notes>1</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2</vt:i4>
      </vt:variant>
      <vt:variant>
        <vt:lpstr>幻灯片标题</vt:lpstr>
      </vt:variant>
      <vt:variant>
        <vt:i4>166</vt:i4>
      </vt:variant>
    </vt:vector>
  </HeadingPairs>
  <TitlesOfParts>
    <vt:vector size="194" baseType="lpstr">
      <vt:lpstr>Adobe 仿宋 Std R</vt:lpstr>
      <vt:lpstr>Arial Unicode MS</vt:lpstr>
      <vt:lpstr>Mangal</vt:lpstr>
      <vt:lpstr>微軟正黑體</vt:lpstr>
      <vt:lpstr>PMingLiU</vt:lpstr>
      <vt:lpstr>仿宋_GB2312</vt:lpstr>
      <vt:lpstr>黑体</vt:lpstr>
      <vt:lpstr>华文彩云</vt:lpstr>
      <vt:lpstr>华文细黑</vt:lpstr>
      <vt:lpstr>华文新魏</vt:lpstr>
      <vt:lpstr>楷体_GB2312</vt:lpstr>
      <vt:lpstr>隶书</vt:lpstr>
      <vt:lpstr>宋体</vt:lpstr>
      <vt:lpstr>幼圆</vt:lpstr>
      <vt:lpstr>Arial</vt:lpstr>
      <vt:lpstr>Arial Black</vt:lpstr>
      <vt:lpstr>Arial Narrow</vt:lpstr>
      <vt:lpstr>Century Gothic</vt:lpstr>
      <vt:lpstr>Courier New</vt:lpstr>
      <vt:lpstr>Franklin Gothic Medium</vt:lpstr>
      <vt:lpstr>Garamond</vt:lpstr>
      <vt:lpstr>Symbol</vt:lpstr>
      <vt:lpstr>Times New Roman</vt:lpstr>
      <vt:lpstr>Wingdings</vt:lpstr>
      <vt:lpstr>Wingdings 2</vt:lpstr>
      <vt:lpstr>奥斯汀</vt:lpstr>
      <vt:lpstr>公式</vt:lpstr>
      <vt:lpstr>文档</vt:lpstr>
      <vt:lpstr>第五章    树与二叉树</vt:lpstr>
      <vt:lpstr>3. 树的逻辑结构 </vt:lpstr>
      <vt:lpstr>讨论3：树的链式存储方案应该怎样制定？</vt:lpstr>
      <vt:lpstr>有向树</vt:lpstr>
      <vt:lpstr>和线性结构的比较</vt:lpstr>
      <vt:lpstr>二叉树</vt:lpstr>
      <vt:lpstr>二叉树的类型定义</vt:lpstr>
      <vt:lpstr>PowerPoint 演示文稿</vt:lpstr>
      <vt:lpstr>二叉树的性质</vt:lpstr>
      <vt:lpstr>PowerPoint 演示文稿</vt:lpstr>
      <vt:lpstr>PowerPoint 演示文稿</vt:lpstr>
      <vt:lpstr>PowerPoint 演示文稿</vt:lpstr>
      <vt:lpstr>PowerPoint 演示文稿</vt:lpstr>
      <vt:lpstr>二叉树的抽象数据类型</vt:lpstr>
      <vt:lpstr>PowerPoint 演示文稿</vt:lpstr>
      <vt:lpstr>PowerPoint 演示文稿</vt:lpstr>
      <vt:lpstr>PowerPoint 演示文稿</vt:lpstr>
      <vt:lpstr>PowerPoint 演示文稿</vt:lpstr>
      <vt:lpstr>PowerPoint 演示文稿</vt:lpstr>
      <vt:lpstr>课堂讨论：</vt:lpstr>
      <vt:lpstr>PowerPoint 演示文稿</vt:lpstr>
      <vt:lpstr>练习</vt:lpstr>
      <vt:lpstr>一棵含有n个结点的k叉树，可能达到的最大深度为  ？ ，最小深度为 ？ 。</vt:lpstr>
      <vt:lpstr>由n个结点所构成的二叉树有 ？  种形态。</vt:lpstr>
      <vt:lpstr>PowerPoint 演示文稿</vt:lpstr>
      <vt:lpstr>二、链式存储结构</vt:lpstr>
      <vt:lpstr>二叉树的链表表示（二叉链表）</vt:lpstr>
      <vt:lpstr>PowerPoint 演示文稿</vt:lpstr>
      <vt:lpstr>二叉树的类定义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二叉树遍历</vt:lpstr>
      <vt:lpstr>PowerPoint 演示文稿</vt:lpstr>
      <vt:lpstr>例 1：</vt:lpstr>
      <vt:lpstr>PowerPoint 演示文稿</vt:lpstr>
      <vt:lpstr>PowerPoint 演示文稿</vt:lpstr>
      <vt:lpstr>PowerPoint 演示文稿</vt:lpstr>
      <vt:lpstr>PowerPoint 演示文稿</vt:lpstr>
      <vt:lpstr>中序遍历 (Inorder Traversal)</vt:lpstr>
      <vt:lpstr>二叉树递归的中序遍历算法</vt:lpstr>
      <vt:lpstr>前序遍历 (Preorder Traversal)</vt:lpstr>
      <vt:lpstr>二叉树递归的前序遍历算法</vt:lpstr>
      <vt:lpstr>后序遍历 (Postorder Traversal)</vt:lpstr>
      <vt:lpstr>二叉树递归的后序遍历算法</vt:lpstr>
      <vt:lpstr>对遍历的分析：</vt:lpstr>
      <vt:lpstr>例、表达式求值</vt:lpstr>
      <vt:lpstr>运算规则</vt:lpstr>
      <vt:lpstr>PowerPoint 演示文稿</vt:lpstr>
      <vt:lpstr>例如：若  Exp=a×b+(c-d/e) ×f   前缀式为：+×ab×-c/def    中缀式为： a×b+c-d/e ×f   后缀式为： ab× cde/-f×+</vt:lpstr>
      <vt:lpstr>如何从后缀式求值？</vt:lpstr>
      <vt:lpstr>PowerPoint 演示文稿</vt:lpstr>
      <vt:lpstr>如何从原表达式求得后缀式</vt:lpstr>
      <vt:lpstr>PowerPoint 演示文稿</vt:lpstr>
      <vt:lpstr>PowerPoint 演示文稿</vt:lpstr>
      <vt:lpstr>树构造：a*(b*(c+d/e)-f)</vt:lpstr>
      <vt:lpstr>遍历算法的应用举例</vt:lpstr>
      <vt:lpstr>PowerPoint 演示文稿</vt:lpstr>
      <vt:lpstr>PowerPoint 演示文稿</vt:lpstr>
      <vt:lpstr>PowerPoint 演示文稿</vt:lpstr>
      <vt:lpstr>4、统计二叉树中叶子结点的个数（先序遍历）</vt:lpstr>
      <vt:lpstr>PowerPoint 演示文稿</vt:lpstr>
      <vt:lpstr>2、求二叉树的深度（先、后序遍历）</vt:lpstr>
      <vt:lpstr>PowerPoint 演示文稿</vt:lpstr>
      <vt:lpstr>PowerPoint 演示文稿</vt:lpstr>
      <vt:lpstr>求二叉树深度的后序遍历算法</vt:lpstr>
      <vt:lpstr>PowerPoint 演示文稿</vt:lpstr>
      <vt:lpstr>PowerPoint 演示文稿</vt:lpstr>
      <vt:lpstr>PowerPoint 演示文稿</vt:lpstr>
      <vt:lpstr>二叉树的存储方法</vt:lpstr>
      <vt:lpstr>利用二叉树前序遍历建立二叉树</vt:lpstr>
      <vt:lpstr>PowerPoint 演示文稿</vt:lpstr>
      <vt:lpstr>PowerPoint 演示文稿</vt:lpstr>
      <vt:lpstr>PowerPoint 演示文稿</vt:lpstr>
      <vt:lpstr>利用栈的前序遍历非递归算法</vt:lpstr>
      <vt:lpstr>利用栈的前序遍历非递归算法</vt:lpstr>
      <vt:lpstr>利用栈的中序遍历非递归算法</vt:lpstr>
      <vt:lpstr>利用栈的中序遍历非递归算法</vt:lpstr>
      <vt:lpstr>       </vt:lpstr>
      <vt:lpstr>利用栈的后序遍历非递归算法</vt:lpstr>
      <vt:lpstr>PowerPoint 演示文稿</vt:lpstr>
      <vt:lpstr>后序遍历的非递归算法 </vt:lpstr>
      <vt:lpstr>PowerPoint 演示文稿</vt:lpstr>
      <vt:lpstr>讨论：</vt:lpstr>
      <vt:lpstr>层次序遍历二叉树的算法</vt:lpstr>
      <vt:lpstr>PowerPoint 演示文稿</vt:lpstr>
      <vt:lpstr>PowerPoint 演示文稿</vt:lpstr>
      <vt:lpstr>层次序遍历的（非递归）算法</vt:lpstr>
      <vt:lpstr>PowerPoint 演示文稿</vt:lpstr>
      <vt:lpstr>层序遍历二叉树</vt:lpstr>
      <vt:lpstr>二叉树的计数</vt:lpstr>
      <vt:lpstr>PowerPoint 演示文稿</vt:lpstr>
      <vt:lpstr>前序序列 { A B H F D E C K G }</vt:lpstr>
      <vt:lpstr>PowerPoint 演示文稿</vt:lpstr>
      <vt:lpstr>PowerPoint 演示文稿</vt:lpstr>
      <vt:lpstr>PowerPoint 演示文稿</vt:lpstr>
      <vt:lpstr>PowerPoint 演示文稿</vt:lpstr>
      <vt:lpstr>树与森林</vt:lpstr>
      <vt:lpstr>2、双亲表示</vt:lpstr>
      <vt:lpstr>3、子女链表表示</vt:lpstr>
      <vt:lpstr>4、子女指针表示</vt:lpstr>
      <vt:lpstr>PowerPoint 演示文稿</vt:lpstr>
      <vt:lpstr>5、子女-兄弟表示</vt:lpstr>
      <vt:lpstr>PowerPoint 演示文稿</vt:lpstr>
      <vt:lpstr>用子女-兄弟表示实现的 树的类定义</vt:lpstr>
      <vt:lpstr>PowerPoint 演示文稿</vt:lpstr>
      <vt:lpstr>PowerPoint 演示文稿</vt:lpstr>
      <vt:lpstr>子女-兄弟链表常用操作的实现</vt:lpstr>
      <vt:lpstr>PowerPoint 演示文稿</vt:lpstr>
      <vt:lpstr>PowerPoint 演示文稿</vt:lpstr>
      <vt:lpstr>PowerPoint 演示文稿</vt:lpstr>
      <vt:lpstr>PowerPoint 演示文稿</vt:lpstr>
      <vt:lpstr>树的遍历</vt:lpstr>
      <vt:lpstr>树的先根次序遍历</vt:lpstr>
      <vt:lpstr>树的后根次序遍历</vt:lpstr>
      <vt:lpstr>树的先根次序遍历的递归算法</vt:lpstr>
      <vt:lpstr>树的后根次序遍历的递归算法</vt:lpstr>
      <vt:lpstr>PowerPoint 演示文稿</vt:lpstr>
      <vt:lpstr>广度优先（层次次序）遍历</vt:lpstr>
      <vt:lpstr>PowerPoint 演示文稿</vt:lpstr>
      <vt:lpstr>PowerPoint 演示文稿</vt:lpstr>
      <vt:lpstr>森林与二叉树的转换</vt:lpstr>
      <vt:lpstr>PowerPoint 演示文稿</vt:lpstr>
      <vt:lpstr>森林转化成二叉树的规则</vt:lpstr>
      <vt:lpstr>二叉树转换为森林的规则</vt:lpstr>
      <vt:lpstr>森林的遍历</vt:lpstr>
      <vt:lpstr>森林的先根次序遍历</vt:lpstr>
      <vt:lpstr>PowerPoint 演示文稿</vt:lpstr>
      <vt:lpstr>森林的后根次序遍历</vt:lpstr>
      <vt:lpstr>PowerPoint 演示文稿</vt:lpstr>
      <vt:lpstr>广度优先遍历（层次序遍历）</vt:lpstr>
      <vt:lpstr>Huffman树</vt:lpstr>
      <vt:lpstr>PowerPoint 演示文稿</vt:lpstr>
      <vt:lpstr>PowerPoint 演示文稿</vt:lpstr>
      <vt:lpstr>带权路径长度  (Weighted Path Length, WPL)</vt:lpstr>
      <vt:lpstr>PowerPoint 演示文稿</vt:lpstr>
      <vt:lpstr>PowerPoint 演示文稿</vt:lpstr>
      <vt:lpstr>Huffman树</vt:lpstr>
      <vt:lpstr>PowerPoint 演示文稿</vt:lpstr>
      <vt:lpstr>PowerPoint 演示文稿</vt:lpstr>
      <vt:lpstr>Huffman树的类定义</vt:lpstr>
      <vt:lpstr>PowerPoint 演示文稿</vt:lpstr>
      <vt:lpstr>PowerPoint 演示文稿</vt:lpstr>
      <vt:lpstr>建立Huffman树的算法</vt:lpstr>
      <vt:lpstr>PowerPoint 演示文稿</vt:lpstr>
      <vt:lpstr>PowerPoint 演示文稿</vt:lpstr>
      <vt:lpstr>采用静态链表的Huffman树</vt:lpstr>
      <vt:lpstr>PowerPoint 演示文稿</vt:lpstr>
      <vt:lpstr>PowerPoint 演示文稿</vt:lpstr>
      <vt:lpstr>PowerPoint 演示文稿</vt:lpstr>
      <vt:lpstr>PowerPoint 演示文稿</vt:lpstr>
      <vt:lpstr>建立Huffman树的算法</vt:lpstr>
      <vt:lpstr>PowerPoint 演示文稿</vt:lpstr>
      <vt:lpstr>最佳判定树</vt:lpstr>
      <vt:lpstr>PowerPoint 演示文稿</vt:lpstr>
      <vt:lpstr>PowerPoint 演示文稿</vt:lpstr>
      <vt:lpstr>PowerPoint 演示文稿</vt:lpstr>
      <vt:lpstr>Huffman编码</vt:lpstr>
      <vt:lpstr>PowerPoint 演示文稿</vt:lpstr>
      <vt:lpstr>PowerPoint 演示文稿</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bao yu</cp:lastModifiedBy>
  <cp:revision>117</cp:revision>
  <dcterms:created xsi:type="dcterms:W3CDTF">2006-02-16T14:22:17Z</dcterms:created>
  <dcterms:modified xsi:type="dcterms:W3CDTF">2019-05-27T02:38:52Z</dcterms:modified>
</cp:coreProperties>
</file>