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  <p:sldMasterId id="2147483680" r:id="rId3"/>
  </p:sldMasterIdLst>
  <p:notesMasterIdLst>
    <p:notesMasterId r:id="rId117"/>
  </p:notesMasterIdLst>
  <p:sldIdLst>
    <p:sldId id="399" r:id="rId4"/>
    <p:sldId id="263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281" r:id="rId19"/>
    <p:sldId id="381" r:id="rId20"/>
    <p:sldId id="382" r:id="rId21"/>
    <p:sldId id="284" r:id="rId22"/>
    <p:sldId id="397" r:id="rId23"/>
    <p:sldId id="286" r:id="rId24"/>
    <p:sldId id="287" r:id="rId25"/>
    <p:sldId id="379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FF33CC"/>
    <a:srgbClr val="FFFFCC"/>
    <a:srgbClr val="009900"/>
    <a:srgbClr val="FF6600"/>
    <a:srgbClr val="FF5050"/>
    <a:srgbClr val="CC00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0929"/>
  </p:normalViewPr>
  <p:slideViewPr>
    <p:cSldViewPr>
      <p:cViewPr varScale="1">
        <p:scale>
          <a:sx n="69" d="100"/>
          <a:sy n="69" d="100"/>
        </p:scale>
        <p:origin x="12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presProps" Target="pres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viewProps" Target="viewProps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3.xml"/><Relationship Id="rId1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CE16C-C27D-4AEC-8B3E-03E406881971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E0C52A6-59DB-4B68-B3DE-38242B44E841}">
      <dgm:prSet phldrT="[文本]"/>
      <dgm:spPr/>
      <dgm:t>
        <a:bodyPr/>
        <a:lstStyle/>
        <a:p>
          <a:r>
            <a:rPr lang="en-US" altLang="zh-CN" dirty="0" smtClean="0"/>
            <a:t>Q</a:t>
          </a:r>
          <a:r>
            <a:rPr lang="zh-CN" altLang="en-US" dirty="0" smtClean="0"/>
            <a:t>：是不是有更快的方法进行搜索？？？？</a:t>
          </a:r>
          <a:endParaRPr lang="zh-CN" altLang="en-US" dirty="0"/>
        </a:p>
      </dgm:t>
    </dgm:pt>
    <dgm:pt modelId="{A9819E75-8AB2-4AA5-97B4-EE548FE896B7}" type="parTrans" cxnId="{A12F2814-6BF5-479C-B625-8A170726CC4E}">
      <dgm:prSet/>
      <dgm:spPr/>
      <dgm:t>
        <a:bodyPr/>
        <a:lstStyle/>
        <a:p>
          <a:endParaRPr lang="zh-CN" altLang="en-US"/>
        </a:p>
      </dgm:t>
    </dgm:pt>
    <dgm:pt modelId="{C7040E41-2EB4-4E0A-BDD8-524A79EC4233}" type="sibTrans" cxnId="{A12F2814-6BF5-479C-B625-8A170726CC4E}">
      <dgm:prSet/>
      <dgm:spPr/>
      <dgm:t>
        <a:bodyPr/>
        <a:lstStyle/>
        <a:p>
          <a:endParaRPr lang="zh-CN" altLang="en-US"/>
        </a:p>
      </dgm:t>
    </dgm:pt>
    <dgm:pt modelId="{072BFB3F-BF80-4652-8639-24EC951B4200}">
      <dgm:prSet phldrT="[文本]"/>
      <dgm:spPr/>
      <dgm:t>
        <a:bodyPr/>
        <a:lstStyle/>
        <a:p>
          <a:r>
            <a:rPr lang="zh-CN" altLang="en-US" dirty="0" smtClean="0"/>
            <a:t>你学过吗？</a:t>
          </a:r>
          <a:endParaRPr lang="zh-CN" altLang="en-US" dirty="0"/>
        </a:p>
      </dgm:t>
    </dgm:pt>
    <dgm:pt modelId="{4E4BD561-5571-4FBD-A068-F854BAF24BCD}" type="parTrans" cxnId="{7BD0E35E-A230-4483-A468-745CDC8DD952}">
      <dgm:prSet/>
      <dgm:spPr/>
      <dgm:t>
        <a:bodyPr/>
        <a:lstStyle/>
        <a:p>
          <a:endParaRPr lang="zh-CN" altLang="en-US"/>
        </a:p>
      </dgm:t>
    </dgm:pt>
    <dgm:pt modelId="{C36478A2-E1B9-49AF-8B65-AD4AEDC1D0D6}" type="sibTrans" cxnId="{7BD0E35E-A230-4483-A468-745CDC8DD952}">
      <dgm:prSet/>
      <dgm:spPr/>
      <dgm:t>
        <a:bodyPr/>
        <a:lstStyle/>
        <a:p>
          <a:endParaRPr lang="zh-CN" altLang="en-US"/>
        </a:p>
      </dgm:t>
    </dgm:pt>
    <dgm:pt modelId="{091CCE8E-CB46-4367-9C87-C7A7B207760C}">
      <dgm:prSet phldrT="[文本]"/>
      <dgm:spPr/>
      <dgm:t>
        <a:bodyPr/>
        <a:lstStyle/>
        <a:p>
          <a:r>
            <a:rPr lang="en-US" altLang="zh-CN" dirty="0" smtClean="0"/>
            <a:t>Q</a:t>
          </a:r>
          <a:r>
            <a:rPr lang="zh-CN" altLang="en-US" dirty="0" smtClean="0"/>
            <a:t>：是不是做不到比它更快啦？</a:t>
          </a:r>
          <a:endParaRPr lang="zh-CN" altLang="en-US" dirty="0"/>
        </a:p>
      </dgm:t>
    </dgm:pt>
    <dgm:pt modelId="{C1EB3AC9-8ABD-4789-BF25-06654D5E2B86}" type="parTrans" cxnId="{D258E47D-3DA6-4A3D-ADCF-7302C72DF3F3}">
      <dgm:prSet/>
      <dgm:spPr/>
      <dgm:t>
        <a:bodyPr/>
        <a:lstStyle/>
        <a:p>
          <a:endParaRPr lang="zh-CN" altLang="en-US"/>
        </a:p>
      </dgm:t>
    </dgm:pt>
    <dgm:pt modelId="{1D96B1F7-616F-4513-8CA7-B35BECED4B05}" type="sibTrans" cxnId="{D258E47D-3DA6-4A3D-ADCF-7302C72DF3F3}">
      <dgm:prSet/>
      <dgm:spPr/>
      <dgm:t>
        <a:bodyPr/>
        <a:lstStyle/>
        <a:p>
          <a:endParaRPr lang="zh-CN" altLang="en-US"/>
        </a:p>
      </dgm:t>
    </dgm:pt>
    <dgm:pt modelId="{C26E1718-0313-4C2C-98B2-26A1C6BA4EE5}">
      <dgm:prSet phldrT="[文本]"/>
      <dgm:spPr/>
      <dgm:t>
        <a:bodyPr/>
        <a:lstStyle/>
        <a:p>
          <a:r>
            <a:rPr lang="zh-CN" altLang="en-US" dirty="0" smtClean="0"/>
            <a:t>不可能还是有可能？</a:t>
          </a:r>
          <a:endParaRPr lang="zh-CN" altLang="en-US" dirty="0"/>
        </a:p>
      </dgm:t>
    </dgm:pt>
    <dgm:pt modelId="{8D876CC5-CCCA-45FF-B7A8-CC077F66145B}" type="parTrans" cxnId="{7002F84F-A3E8-4404-A5D9-1CA577F649F4}">
      <dgm:prSet/>
      <dgm:spPr/>
      <dgm:t>
        <a:bodyPr/>
        <a:lstStyle/>
        <a:p>
          <a:endParaRPr lang="zh-CN" altLang="en-US"/>
        </a:p>
      </dgm:t>
    </dgm:pt>
    <dgm:pt modelId="{B2AD05E6-4B84-488B-BD57-CCC48C8717B4}" type="sibTrans" cxnId="{7002F84F-A3E8-4404-A5D9-1CA577F649F4}">
      <dgm:prSet/>
      <dgm:spPr/>
      <dgm:t>
        <a:bodyPr/>
        <a:lstStyle/>
        <a:p>
          <a:endParaRPr lang="zh-CN" altLang="en-US"/>
        </a:p>
      </dgm:t>
    </dgm:pt>
    <dgm:pt modelId="{1B09745B-33AF-4057-9135-38C6C1E3770E}" type="pres">
      <dgm:prSet presAssocID="{1C7CE16C-C27D-4AEC-8B3E-03E4068819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EC74AE-0E4E-4795-8219-A446058255AA}" type="pres">
      <dgm:prSet presAssocID="{EE0C52A6-59DB-4B68-B3DE-38242B44E84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977373-5117-4B43-A6F4-F82F36A05186}" type="pres">
      <dgm:prSet presAssocID="{EE0C52A6-59DB-4B68-B3DE-38242B44E84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017F71-1A3F-42EA-84A0-0EC3AAE6B476}" type="pres">
      <dgm:prSet presAssocID="{091CCE8E-CB46-4367-9C87-C7A7B207760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2A0E58-CE9A-425C-8E3E-A2E6A61AAEE8}" type="pres">
      <dgm:prSet presAssocID="{091CCE8E-CB46-4367-9C87-C7A7B207760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9D9431-8C44-4062-B47F-CD03BDA6CC70}" type="presOf" srcId="{072BFB3F-BF80-4652-8639-24EC951B4200}" destId="{A2977373-5117-4B43-A6F4-F82F36A05186}" srcOrd="0" destOrd="0" presId="urn:microsoft.com/office/officeart/2005/8/layout/vList2"/>
    <dgm:cxn modelId="{7BD0E35E-A230-4483-A468-745CDC8DD952}" srcId="{EE0C52A6-59DB-4B68-B3DE-38242B44E841}" destId="{072BFB3F-BF80-4652-8639-24EC951B4200}" srcOrd="0" destOrd="0" parTransId="{4E4BD561-5571-4FBD-A068-F854BAF24BCD}" sibTransId="{C36478A2-E1B9-49AF-8B65-AD4AEDC1D0D6}"/>
    <dgm:cxn modelId="{A12F2814-6BF5-479C-B625-8A170726CC4E}" srcId="{1C7CE16C-C27D-4AEC-8B3E-03E406881971}" destId="{EE0C52A6-59DB-4B68-B3DE-38242B44E841}" srcOrd="0" destOrd="0" parTransId="{A9819E75-8AB2-4AA5-97B4-EE548FE896B7}" sibTransId="{C7040E41-2EB4-4E0A-BDD8-524A79EC4233}"/>
    <dgm:cxn modelId="{711D36C6-7A95-4013-A18F-93CEEAE9E1C1}" type="presOf" srcId="{091CCE8E-CB46-4367-9C87-C7A7B207760C}" destId="{DC017F71-1A3F-42EA-84A0-0EC3AAE6B476}" srcOrd="0" destOrd="0" presId="urn:microsoft.com/office/officeart/2005/8/layout/vList2"/>
    <dgm:cxn modelId="{06C589B3-4D85-4A99-9529-2F33F9424959}" type="presOf" srcId="{1C7CE16C-C27D-4AEC-8B3E-03E406881971}" destId="{1B09745B-33AF-4057-9135-38C6C1E3770E}" srcOrd="0" destOrd="0" presId="urn:microsoft.com/office/officeart/2005/8/layout/vList2"/>
    <dgm:cxn modelId="{D258E47D-3DA6-4A3D-ADCF-7302C72DF3F3}" srcId="{1C7CE16C-C27D-4AEC-8B3E-03E406881971}" destId="{091CCE8E-CB46-4367-9C87-C7A7B207760C}" srcOrd="1" destOrd="0" parTransId="{C1EB3AC9-8ABD-4789-BF25-06654D5E2B86}" sibTransId="{1D96B1F7-616F-4513-8CA7-B35BECED4B05}"/>
    <dgm:cxn modelId="{73268859-53FA-4AC0-BCE3-A8D00FE2F474}" type="presOf" srcId="{EE0C52A6-59DB-4B68-B3DE-38242B44E841}" destId="{B6EC74AE-0E4E-4795-8219-A446058255AA}" srcOrd="0" destOrd="0" presId="urn:microsoft.com/office/officeart/2005/8/layout/vList2"/>
    <dgm:cxn modelId="{4ABB9FE5-2DFC-450E-9DC4-F4FF41A217B4}" type="presOf" srcId="{C26E1718-0313-4C2C-98B2-26A1C6BA4EE5}" destId="{962A0E58-CE9A-425C-8E3E-A2E6A61AAEE8}" srcOrd="0" destOrd="0" presId="urn:microsoft.com/office/officeart/2005/8/layout/vList2"/>
    <dgm:cxn modelId="{7002F84F-A3E8-4404-A5D9-1CA577F649F4}" srcId="{091CCE8E-CB46-4367-9C87-C7A7B207760C}" destId="{C26E1718-0313-4C2C-98B2-26A1C6BA4EE5}" srcOrd="0" destOrd="0" parTransId="{8D876CC5-CCCA-45FF-B7A8-CC077F66145B}" sibTransId="{B2AD05E6-4B84-488B-BD57-CCC48C8717B4}"/>
    <dgm:cxn modelId="{880091C5-089C-4043-A380-71B71C5F7414}" type="presParOf" srcId="{1B09745B-33AF-4057-9135-38C6C1E3770E}" destId="{B6EC74AE-0E4E-4795-8219-A446058255AA}" srcOrd="0" destOrd="0" presId="urn:microsoft.com/office/officeart/2005/8/layout/vList2"/>
    <dgm:cxn modelId="{AADD6A5D-814E-4103-B847-9DED7BB06E42}" type="presParOf" srcId="{1B09745B-33AF-4057-9135-38C6C1E3770E}" destId="{A2977373-5117-4B43-A6F4-F82F36A05186}" srcOrd="1" destOrd="0" presId="urn:microsoft.com/office/officeart/2005/8/layout/vList2"/>
    <dgm:cxn modelId="{BA4FDAC7-76E7-443B-806C-3196083E6B24}" type="presParOf" srcId="{1B09745B-33AF-4057-9135-38C6C1E3770E}" destId="{DC017F71-1A3F-42EA-84A0-0EC3AAE6B476}" srcOrd="2" destOrd="0" presId="urn:microsoft.com/office/officeart/2005/8/layout/vList2"/>
    <dgm:cxn modelId="{1948A635-2646-404E-BB59-6D793576D374}" type="presParOf" srcId="{1B09745B-33AF-4057-9135-38C6C1E3770E}" destId="{962A0E58-CE9A-425C-8E3E-A2E6A61AAEE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A8E92-A0F5-4B54-91DD-3AE2F5931DBC}" type="doc">
      <dgm:prSet loTypeId="urn:microsoft.com/office/officeart/2008/layout/VerticalCircleList" loCatId="list" qsTypeId="urn:microsoft.com/office/officeart/2005/8/quickstyle/3d3" qsCatId="3D" csTypeId="urn:microsoft.com/office/officeart/2005/8/colors/accent1_2" csCatId="accent1" phldr="1"/>
      <dgm:spPr/>
    </dgm:pt>
    <dgm:pt modelId="{AF144F01-9A18-48C8-9AF6-454D117EB959}">
      <dgm:prSet phldrT="[文本]"/>
      <dgm:spPr/>
      <dgm:t>
        <a:bodyPr/>
        <a:lstStyle/>
        <a:p>
          <a:r>
            <a:rPr lang="zh-CN" altLang="en-US" dirty="0" smtClean="0"/>
            <a:t>银行叫号的排队，如何实现？</a:t>
          </a:r>
          <a:endParaRPr lang="zh-CN" altLang="en-US" dirty="0"/>
        </a:p>
      </dgm:t>
    </dgm:pt>
    <dgm:pt modelId="{14C22376-925E-4329-82C7-4EAA689B76F0}" type="parTrans" cxnId="{37D16BEA-9A9B-4808-9727-D9945E1A22B0}">
      <dgm:prSet/>
      <dgm:spPr/>
      <dgm:t>
        <a:bodyPr/>
        <a:lstStyle/>
        <a:p>
          <a:endParaRPr lang="zh-CN" altLang="en-US"/>
        </a:p>
      </dgm:t>
    </dgm:pt>
    <dgm:pt modelId="{73A9A793-185A-4E3C-A389-0D263D73B3B4}" type="sibTrans" cxnId="{37D16BEA-9A9B-4808-9727-D9945E1A22B0}">
      <dgm:prSet/>
      <dgm:spPr/>
      <dgm:t>
        <a:bodyPr/>
        <a:lstStyle/>
        <a:p>
          <a:endParaRPr lang="zh-CN" altLang="en-US"/>
        </a:p>
      </dgm:t>
    </dgm:pt>
    <dgm:pt modelId="{24024E2E-43BF-47F2-8A8B-E3B7AB7EFFBE}">
      <dgm:prSet/>
      <dgm:spPr/>
      <dgm:t>
        <a:bodyPr/>
        <a:lstStyle/>
        <a:p>
          <a:r>
            <a:rPr lang="zh-CN" altLang="en-US" dirty="0" smtClean="0"/>
            <a:t>生产流水线上的产品作为一个队列，当有次品时，需要挑出并转入修复队列，如何实现？</a:t>
          </a:r>
          <a:endParaRPr lang="en-US" altLang="zh-CN" dirty="0" smtClean="0"/>
        </a:p>
      </dgm:t>
    </dgm:pt>
    <dgm:pt modelId="{6BBACC42-F91C-4AC9-ADC9-3CC25E7F9B41}" type="parTrans" cxnId="{EBC8374B-456C-4539-AB2B-FD592CECFFDF}">
      <dgm:prSet/>
      <dgm:spPr/>
      <dgm:t>
        <a:bodyPr/>
        <a:lstStyle/>
        <a:p>
          <a:endParaRPr lang="zh-CN" altLang="en-US"/>
        </a:p>
      </dgm:t>
    </dgm:pt>
    <dgm:pt modelId="{D294BEEB-78D8-4976-BCBC-FEE55D02B22B}" type="sibTrans" cxnId="{EBC8374B-456C-4539-AB2B-FD592CECFFDF}">
      <dgm:prSet/>
      <dgm:spPr/>
      <dgm:t>
        <a:bodyPr/>
        <a:lstStyle/>
        <a:p>
          <a:endParaRPr lang="zh-CN" altLang="en-US"/>
        </a:p>
      </dgm:t>
    </dgm:pt>
    <dgm:pt modelId="{BCBB6F34-724C-4B86-BA12-C73107AC925A}">
      <dgm:prSet/>
      <dgm:spPr/>
      <dgm:t>
        <a:bodyPr/>
        <a:lstStyle/>
        <a:p>
          <a:r>
            <a:rPr lang="zh-CN" altLang="en-US" smtClean="0"/>
            <a:t>进程如何调度？生产进度如何安排？</a:t>
          </a:r>
          <a:endParaRPr lang="zh-CN" altLang="en-US" dirty="0"/>
        </a:p>
      </dgm:t>
    </dgm:pt>
    <dgm:pt modelId="{3005F217-E4B4-4D97-900D-915FE8931AEE}" type="parTrans" cxnId="{91914CF6-C6BB-4509-9E9C-FE1937FE76C9}">
      <dgm:prSet/>
      <dgm:spPr/>
      <dgm:t>
        <a:bodyPr/>
        <a:lstStyle/>
        <a:p>
          <a:endParaRPr lang="zh-CN" altLang="en-US"/>
        </a:p>
      </dgm:t>
    </dgm:pt>
    <dgm:pt modelId="{605F2845-1D50-4309-A3E9-3B0349862A8A}" type="sibTrans" cxnId="{91914CF6-C6BB-4509-9E9C-FE1937FE76C9}">
      <dgm:prSet/>
      <dgm:spPr/>
      <dgm:t>
        <a:bodyPr/>
        <a:lstStyle/>
        <a:p>
          <a:endParaRPr lang="zh-CN" altLang="en-US"/>
        </a:p>
      </dgm:t>
    </dgm:pt>
    <dgm:pt modelId="{42A2BAB8-D372-4553-A671-BE733B7CB9A6}" type="pres">
      <dgm:prSet presAssocID="{1D4A8E92-A0F5-4B54-91DD-3AE2F5931DBC}" presName="Name0" presStyleCnt="0">
        <dgm:presLayoutVars>
          <dgm:dir/>
        </dgm:presLayoutVars>
      </dgm:prSet>
      <dgm:spPr/>
    </dgm:pt>
    <dgm:pt modelId="{CBD5FC93-1B27-4C67-B5E9-E0DE6BF2E577}" type="pres">
      <dgm:prSet presAssocID="{AF144F01-9A18-48C8-9AF6-454D117EB959}" presName="noChildren" presStyleCnt="0"/>
      <dgm:spPr/>
    </dgm:pt>
    <dgm:pt modelId="{353A4F26-F3D3-4890-B8CF-AC066B667E3B}" type="pres">
      <dgm:prSet presAssocID="{AF144F01-9A18-48C8-9AF6-454D117EB959}" presName="gap" presStyleCnt="0"/>
      <dgm:spPr/>
    </dgm:pt>
    <dgm:pt modelId="{A2E88AB2-80FC-4262-95E1-7424C76D1073}" type="pres">
      <dgm:prSet presAssocID="{AF144F01-9A18-48C8-9AF6-454D117EB959}" presName="medCircle2" presStyleLbl="vennNode1" presStyleIdx="0" presStyleCnt="3"/>
      <dgm:spPr/>
    </dgm:pt>
    <dgm:pt modelId="{F77534E6-6406-4750-8227-B2399BA0A01B}" type="pres">
      <dgm:prSet presAssocID="{AF144F01-9A18-48C8-9AF6-454D117EB959}" presName="txLvlOnly1" presStyleLbl="revTx" presStyleIdx="0" presStyleCnt="3"/>
      <dgm:spPr/>
      <dgm:t>
        <a:bodyPr/>
        <a:lstStyle/>
        <a:p>
          <a:endParaRPr lang="zh-CN" altLang="en-US"/>
        </a:p>
      </dgm:t>
    </dgm:pt>
    <dgm:pt modelId="{A1A8B868-5A45-4823-8600-EE18F5D69744}" type="pres">
      <dgm:prSet presAssocID="{24024E2E-43BF-47F2-8A8B-E3B7AB7EFFBE}" presName="noChildren" presStyleCnt="0"/>
      <dgm:spPr/>
    </dgm:pt>
    <dgm:pt modelId="{56BCF70C-7F19-4F6A-9E38-CEE24D93A81C}" type="pres">
      <dgm:prSet presAssocID="{24024E2E-43BF-47F2-8A8B-E3B7AB7EFFBE}" presName="gap" presStyleCnt="0"/>
      <dgm:spPr/>
    </dgm:pt>
    <dgm:pt modelId="{5E53C92D-F70F-422E-831B-5DB7B77A12BE}" type="pres">
      <dgm:prSet presAssocID="{24024E2E-43BF-47F2-8A8B-E3B7AB7EFFBE}" presName="medCircle2" presStyleLbl="vennNode1" presStyleIdx="1" presStyleCnt="3"/>
      <dgm:spPr/>
    </dgm:pt>
    <dgm:pt modelId="{C7E990ED-0A06-4305-8D2A-F6B2FD5E8BA4}" type="pres">
      <dgm:prSet presAssocID="{24024E2E-43BF-47F2-8A8B-E3B7AB7EFFBE}" presName="txLvlOnly1" presStyleLbl="revTx" presStyleIdx="1" presStyleCnt="3"/>
      <dgm:spPr/>
      <dgm:t>
        <a:bodyPr/>
        <a:lstStyle/>
        <a:p>
          <a:endParaRPr lang="zh-CN" altLang="en-US"/>
        </a:p>
      </dgm:t>
    </dgm:pt>
    <dgm:pt modelId="{589E89CF-1E76-4973-9144-BAB95DB82A49}" type="pres">
      <dgm:prSet presAssocID="{BCBB6F34-724C-4B86-BA12-C73107AC925A}" presName="noChildren" presStyleCnt="0"/>
      <dgm:spPr/>
    </dgm:pt>
    <dgm:pt modelId="{46C303BA-4859-48DC-998E-BD119B7B7B75}" type="pres">
      <dgm:prSet presAssocID="{BCBB6F34-724C-4B86-BA12-C73107AC925A}" presName="gap" presStyleCnt="0"/>
      <dgm:spPr/>
    </dgm:pt>
    <dgm:pt modelId="{F347E229-866E-4577-8836-B87AF323F76C}" type="pres">
      <dgm:prSet presAssocID="{BCBB6F34-724C-4B86-BA12-C73107AC925A}" presName="medCircle2" presStyleLbl="vennNode1" presStyleIdx="2" presStyleCnt="3"/>
      <dgm:spPr/>
    </dgm:pt>
    <dgm:pt modelId="{09493BFA-AEC3-4574-BD16-9DB635C59897}" type="pres">
      <dgm:prSet presAssocID="{BCBB6F34-724C-4B86-BA12-C73107AC925A}" presName="txLvlOnly1" presStyleLbl="revTx" presStyleIdx="2" presStyleCnt="3"/>
      <dgm:spPr/>
      <dgm:t>
        <a:bodyPr/>
        <a:lstStyle/>
        <a:p>
          <a:endParaRPr lang="zh-CN" altLang="en-US"/>
        </a:p>
      </dgm:t>
    </dgm:pt>
  </dgm:ptLst>
  <dgm:cxnLst>
    <dgm:cxn modelId="{EBC8374B-456C-4539-AB2B-FD592CECFFDF}" srcId="{1D4A8E92-A0F5-4B54-91DD-3AE2F5931DBC}" destId="{24024E2E-43BF-47F2-8A8B-E3B7AB7EFFBE}" srcOrd="1" destOrd="0" parTransId="{6BBACC42-F91C-4AC9-ADC9-3CC25E7F9B41}" sibTransId="{D294BEEB-78D8-4976-BCBC-FEE55D02B22B}"/>
    <dgm:cxn modelId="{A1809A16-D77E-4608-9CBE-FB94BFA2333C}" type="presOf" srcId="{AF144F01-9A18-48C8-9AF6-454D117EB959}" destId="{F77534E6-6406-4750-8227-B2399BA0A01B}" srcOrd="0" destOrd="0" presId="urn:microsoft.com/office/officeart/2008/layout/VerticalCircleList"/>
    <dgm:cxn modelId="{2641044B-1168-4997-9EAB-E2FBB2FB0A8A}" type="presOf" srcId="{1D4A8E92-A0F5-4B54-91DD-3AE2F5931DBC}" destId="{42A2BAB8-D372-4553-A671-BE733B7CB9A6}" srcOrd="0" destOrd="0" presId="urn:microsoft.com/office/officeart/2008/layout/VerticalCircleList"/>
    <dgm:cxn modelId="{37D16BEA-9A9B-4808-9727-D9945E1A22B0}" srcId="{1D4A8E92-A0F5-4B54-91DD-3AE2F5931DBC}" destId="{AF144F01-9A18-48C8-9AF6-454D117EB959}" srcOrd="0" destOrd="0" parTransId="{14C22376-925E-4329-82C7-4EAA689B76F0}" sibTransId="{73A9A793-185A-4E3C-A389-0D263D73B3B4}"/>
    <dgm:cxn modelId="{B90AE7FF-F047-4C65-B105-2993A2BDD0F7}" type="presOf" srcId="{BCBB6F34-724C-4B86-BA12-C73107AC925A}" destId="{09493BFA-AEC3-4574-BD16-9DB635C59897}" srcOrd="0" destOrd="0" presId="urn:microsoft.com/office/officeart/2008/layout/VerticalCircleList"/>
    <dgm:cxn modelId="{91914CF6-C6BB-4509-9E9C-FE1937FE76C9}" srcId="{1D4A8E92-A0F5-4B54-91DD-3AE2F5931DBC}" destId="{BCBB6F34-724C-4B86-BA12-C73107AC925A}" srcOrd="2" destOrd="0" parTransId="{3005F217-E4B4-4D97-900D-915FE8931AEE}" sibTransId="{605F2845-1D50-4309-A3E9-3B0349862A8A}"/>
    <dgm:cxn modelId="{7B6A007A-0DEE-4346-BA74-94A4B4B54655}" type="presOf" srcId="{24024E2E-43BF-47F2-8A8B-E3B7AB7EFFBE}" destId="{C7E990ED-0A06-4305-8D2A-F6B2FD5E8BA4}" srcOrd="0" destOrd="0" presId="urn:microsoft.com/office/officeart/2008/layout/VerticalCircleList"/>
    <dgm:cxn modelId="{40B79876-757E-49F9-8F66-32AA094A7D6E}" type="presParOf" srcId="{42A2BAB8-D372-4553-A671-BE733B7CB9A6}" destId="{CBD5FC93-1B27-4C67-B5E9-E0DE6BF2E577}" srcOrd="0" destOrd="0" presId="urn:microsoft.com/office/officeart/2008/layout/VerticalCircleList"/>
    <dgm:cxn modelId="{E7EBDBFC-933A-43F7-9937-F96D60B0F5D8}" type="presParOf" srcId="{CBD5FC93-1B27-4C67-B5E9-E0DE6BF2E577}" destId="{353A4F26-F3D3-4890-B8CF-AC066B667E3B}" srcOrd="0" destOrd="0" presId="urn:microsoft.com/office/officeart/2008/layout/VerticalCircleList"/>
    <dgm:cxn modelId="{1D09BE86-7D1F-44C7-ABB6-8F733EE8A711}" type="presParOf" srcId="{CBD5FC93-1B27-4C67-B5E9-E0DE6BF2E577}" destId="{A2E88AB2-80FC-4262-95E1-7424C76D1073}" srcOrd="1" destOrd="0" presId="urn:microsoft.com/office/officeart/2008/layout/VerticalCircleList"/>
    <dgm:cxn modelId="{2036B299-5867-4B9B-924B-561887E7221E}" type="presParOf" srcId="{CBD5FC93-1B27-4C67-B5E9-E0DE6BF2E577}" destId="{F77534E6-6406-4750-8227-B2399BA0A01B}" srcOrd="2" destOrd="0" presId="urn:microsoft.com/office/officeart/2008/layout/VerticalCircleList"/>
    <dgm:cxn modelId="{8B108F6D-E9B9-4B55-95A7-D3B979B38397}" type="presParOf" srcId="{42A2BAB8-D372-4553-A671-BE733B7CB9A6}" destId="{A1A8B868-5A45-4823-8600-EE18F5D69744}" srcOrd="1" destOrd="0" presId="urn:microsoft.com/office/officeart/2008/layout/VerticalCircleList"/>
    <dgm:cxn modelId="{F0488990-A6CD-47BC-9998-A5B484E5F9C1}" type="presParOf" srcId="{A1A8B868-5A45-4823-8600-EE18F5D69744}" destId="{56BCF70C-7F19-4F6A-9E38-CEE24D93A81C}" srcOrd="0" destOrd="0" presId="urn:microsoft.com/office/officeart/2008/layout/VerticalCircleList"/>
    <dgm:cxn modelId="{A6C5E7C5-5DA6-4F35-BB38-1464648F3CC2}" type="presParOf" srcId="{A1A8B868-5A45-4823-8600-EE18F5D69744}" destId="{5E53C92D-F70F-422E-831B-5DB7B77A12BE}" srcOrd="1" destOrd="0" presId="urn:microsoft.com/office/officeart/2008/layout/VerticalCircleList"/>
    <dgm:cxn modelId="{97178E1C-5F61-42CC-B1B7-B5380D9FC379}" type="presParOf" srcId="{A1A8B868-5A45-4823-8600-EE18F5D69744}" destId="{C7E990ED-0A06-4305-8D2A-F6B2FD5E8BA4}" srcOrd="2" destOrd="0" presId="urn:microsoft.com/office/officeart/2008/layout/VerticalCircleList"/>
    <dgm:cxn modelId="{F996B737-FFA1-48A6-80E4-581988965441}" type="presParOf" srcId="{42A2BAB8-D372-4553-A671-BE733B7CB9A6}" destId="{589E89CF-1E76-4973-9144-BAB95DB82A49}" srcOrd="2" destOrd="0" presId="urn:microsoft.com/office/officeart/2008/layout/VerticalCircleList"/>
    <dgm:cxn modelId="{54071DF6-2353-4347-9DA0-7D8F77D77DE6}" type="presParOf" srcId="{589E89CF-1E76-4973-9144-BAB95DB82A49}" destId="{46C303BA-4859-48DC-998E-BD119B7B7B75}" srcOrd="0" destOrd="0" presId="urn:microsoft.com/office/officeart/2008/layout/VerticalCircleList"/>
    <dgm:cxn modelId="{518FF429-22F3-42F2-AA4D-8F0D7CB4FB27}" type="presParOf" srcId="{589E89CF-1E76-4973-9144-BAB95DB82A49}" destId="{F347E229-866E-4577-8836-B87AF323F76C}" srcOrd="1" destOrd="0" presId="urn:microsoft.com/office/officeart/2008/layout/VerticalCircleList"/>
    <dgm:cxn modelId="{2422C763-E93D-4EB0-90BF-0EB79B8AE764}" type="presParOf" srcId="{589E89CF-1E76-4973-9144-BAB95DB82A49}" destId="{09493BFA-AEC3-4574-BD16-9DB635C59897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F96BA3-BE05-4FC0-894E-D9B77D5B9FC8}" type="doc">
      <dgm:prSet loTypeId="urn:microsoft.com/office/officeart/2005/8/layout/vList5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583825C4-472F-4E22-AE0A-9B733ACF5CD6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 smtClean="0"/>
            <a:t>链表操作</a:t>
          </a:r>
          <a:endParaRPr lang="zh-CN" altLang="en-US" sz="2000" dirty="0"/>
        </a:p>
      </dgm:t>
    </dgm:pt>
    <dgm:pt modelId="{73807C51-DA78-481B-BEBA-5EC36A10C292}" type="parTrans" cxnId="{899A002A-CB8A-4027-BBB8-1B04FDD96C61}">
      <dgm:prSet/>
      <dgm:spPr/>
      <dgm:t>
        <a:bodyPr/>
        <a:lstStyle/>
        <a:p>
          <a:endParaRPr lang="zh-CN" altLang="en-US" sz="2000"/>
        </a:p>
      </dgm:t>
    </dgm:pt>
    <dgm:pt modelId="{95C0CEDA-6050-4F39-B405-EC8E3A188672}" type="sibTrans" cxnId="{899A002A-CB8A-4027-BBB8-1B04FDD96C61}">
      <dgm:prSet/>
      <dgm:spPr/>
      <dgm:t>
        <a:bodyPr/>
        <a:lstStyle/>
        <a:p>
          <a:endParaRPr lang="zh-CN" altLang="en-US" sz="2000"/>
        </a:p>
      </dgm:t>
    </dgm:pt>
    <dgm:pt modelId="{C81724FB-BC04-4265-8F08-C699AE26DA1C}">
      <dgm:prSet phldrT="[文本]" custT="1"/>
      <dgm:spPr/>
      <dgm:t>
        <a:bodyPr/>
        <a:lstStyle/>
        <a:p>
          <a:r>
            <a:rPr lang="zh-CN" altLang="en-US" sz="2000" dirty="0" smtClean="0"/>
            <a:t>创建</a:t>
          </a:r>
          <a:endParaRPr lang="zh-CN" altLang="en-US" sz="2000" dirty="0"/>
        </a:p>
      </dgm:t>
    </dgm:pt>
    <dgm:pt modelId="{859E91EE-6936-4AB0-AF5F-87BFD2351B8E}" type="parTrans" cxnId="{9894DC4B-9D2A-449C-B3B9-B07B5F31FD27}">
      <dgm:prSet/>
      <dgm:spPr/>
      <dgm:t>
        <a:bodyPr/>
        <a:lstStyle/>
        <a:p>
          <a:endParaRPr lang="zh-CN" altLang="en-US" sz="2000"/>
        </a:p>
      </dgm:t>
    </dgm:pt>
    <dgm:pt modelId="{833836CC-6DEF-4396-B942-1ACE2B7F07DD}" type="sibTrans" cxnId="{9894DC4B-9D2A-449C-B3B9-B07B5F31FD27}">
      <dgm:prSet/>
      <dgm:spPr/>
      <dgm:t>
        <a:bodyPr/>
        <a:lstStyle/>
        <a:p>
          <a:endParaRPr lang="zh-CN" altLang="en-US" sz="2000"/>
        </a:p>
      </dgm:t>
    </dgm:pt>
    <dgm:pt modelId="{25143AC9-D07C-4C3A-85AB-0ABBDCD16705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 smtClean="0"/>
            <a:t>指针复习</a:t>
          </a:r>
          <a:endParaRPr lang="zh-CN" altLang="en-US" sz="2000" dirty="0"/>
        </a:p>
      </dgm:t>
    </dgm:pt>
    <dgm:pt modelId="{3CBA355A-6310-468C-9678-84EB6F743180}" type="parTrans" cxnId="{44DBC0E6-A8C3-4A36-952E-99AB5F8E07FE}">
      <dgm:prSet/>
      <dgm:spPr/>
      <dgm:t>
        <a:bodyPr/>
        <a:lstStyle/>
        <a:p>
          <a:endParaRPr lang="zh-CN" altLang="en-US" sz="2000"/>
        </a:p>
      </dgm:t>
    </dgm:pt>
    <dgm:pt modelId="{A3841D38-DCDB-4DA6-94D3-4EDCECBDA535}" type="sibTrans" cxnId="{44DBC0E6-A8C3-4A36-952E-99AB5F8E07FE}">
      <dgm:prSet/>
      <dgm:spPr/>
      <dgm:t>
        <a:bodyPr/>
        <a:lstStyle/>
        <a:p>
          <a:endParaRPr lang="zh-CN" altLang="en-US" sz="2000"/>
        </a:p>
      </dgm:t>
    </dgm:pt>
    <dgm:pt modelId="{A7954A08-E600-41EF-AE02-234DA3F5B4D5}">
      <dgm:prSet phldrT="[文本]" custT="1"/>
      <dgm:spPr/>
      <dgm:t>
        <a:bodyPr/>
        <a:lstStyle/>
        <a:p>
          <a:r>
            <a:rPr lang="zh-CN" altLang="en-US" sz="2000" dirty="0" smtClean="0"/>
            <a:t>指针创建方式</a:t>
          </a:r>
          <a:endParaRPr lang="zh-CN" altLang="en-US" sz="2000" dirty="0"/>
        </a:p>
      </dgm:t>
    </dgm:pt>
    <dgm:pt modelId="{5B9EFF86-81E1-45B2-B1F1-66B430B8BDFA}" type="parTrans" cxnId="{D9ED5907-6473-4D99-A653-7EB4F8E493F5}">
      <dgm:prSet/>
      <dgm:spPr/>
      <dgm:t>
        <a:bodyPr/>
        <a:lstStyle/>
        <a:p>
          <a:endParaRPr lang="zh-CN" altLang="en-US" sz="2000"/>
        </a:p>
      </dgm:t>
    </dgm:pt>
    <dgm:pt modelId="{03DB9466-E7F7-4A1D-802D-AB70CC9337BC}" type="sibTrans" cxnId="{D9ED5907-6473-4D99-A653-7EB4F8E493F5}">
      <dgm:prSet/>
      <dgm:spPr/>
      <dgm:t>
        <a:bodyPr/>
        <a:lstStyle/>
        <a:p>
          <a:endParaRPr lang="zh-CN" altLang="en-US" sz="2000"/>
        </a:p>
      </dgm:t>
    </dgm:pt>
    <dgm:pt modelId="{C8FAF03B-005C-4D51-ACDF-B9C9B7092081}">
      <dgm:prSet phldrT="[文本]" custT="1"/>
      <dgm:spPr/>
      <dgm:t>
        <a:bodyPr/>
        <a:lstStyle/>
        <a:p>
          <a:r>
            <a:rPr lang="zh-CN" altLang="en-US" sz="2000" dirty="0" smtClean="0"/>
            <a:t>指针删除</a:t>
          </a:r>
          <a:endParaRPr lang="zh-CN" altLang="en-US" sz="2000" dirty="0"/>
        </a:p>
      </dgm:t>
    </dgm:pt>
    <dgm:pt modelId="{05387F44-F0D4-469D-9DC7-FF43D18DB3AD}" type="parTrans" cxnId="{4AD5982D-F934-4A6E-957A-291D92DA3B1F}">
      <dgm:prSet/>
      <dgm:spPr/>
      <dgm:t>
        <a:bodyPr/>
        <a:lstStyle/>
        <a:p>
          <a:endParaRPr lang="zh-CN" altLang="en-US" sz="2000"/>
        </a:p>
      </dgm:t>
    </dgm:pt>
    <dgm:pt modelId="{684397A6-F071-45CE-92CE-73D15B7FFA93}" type="sibTrans" cxnId="{4AD5982D-F934-4A6E-957A-291D92DA3B1F}">
      <dgm:prSet/>
      <dgm:spPr/>
      <dgm:t>
        <a:bodyPr/>
        <a:lstStyle/>
        <a:p>
          <a:endParaRPr lang="zh-CN" altLang="en-US" sz="2000"/>
        </a:p>
      </dgm:t>
    </dgm:pt>
    <dgm:pt modelId="{739D04FD-1099-4E4D-8B59-3E5CA9B14E47}">
      <dgm:prSet phldrT="[文本]" custT="1"/>
      <dgm:spPr/>
      <dgm:t>
        <a:bodyPr/>
        <a:lstStyle/>
        <a:p>
          <a:r>
            <a:rPr lang="zh-CN" altLang="en-US" sz="2000" dirty="0" smtClean="0"/>
            <a:t>指针计算</a:t>
          </a:r>
          <a:endParaRPr lang="zh-CN" altLang="en-US" sz="2000" dirty="0"/>
        </a:p>
      </dgm:t>
    </dgm:pt>
    <dgm:pt modelId="{B0E699FD-66C3-4478-ACF3-615134172E08}" type="parTrans" cxnId="{51E9E540-5582-4A71-A265-BED626616A24}">
      <dgm:prSet/>
      <dgm:spPr/>
      <dgm:t>
        <a:bodyPr/>
        <a:lstStyle/>
        <a:p>
          <a:endParaRPr lang="zh-CN" altLang="en-US" sz="2000"/>
        </a:p>
      </dgm:t>
    </dgm:pt>
    <dgm:pt modelId="{EC375DE1-18EF-4CBD-9927-458FCF6D6578}" type="sibTrans" cxnId="{51E9E540-5582-4A71-A265-BED626616A24}">
      <dgm:prSet/>
      <dgm:spPr/>
      <dgm:t>
        <a:bodyPr/>
        <a:lstStyle/>
        <a:p>
          <a:endParaRPr lang="zh-CN" altLang="en-US" sz="2000"/>
        </a:p>
      </dgm:t>
    </dgm:pt>
    <dgm:pt modelId="{7F1A1613-C01B-41DA-B12B-E57854000CD3}">
      <dgm:prSet phldrT="[文本]" custT="1"/>
      <dgm:spPr/>
      <dgm:t>
        <a:bodyPr/>
        <a:lstStyle/>
        <a:p>
          <a:r>
            <a:rPr lang="zh-CN" altLang="en-US" sz="2000" dirty="0" smtClean="0"/>
            <a:t>与顺序表的不同</a:t>
          </a:r>
          <a:endParaRPr lang="zh-CN" altLang="en-US" sz="2000" dirty="0"/>
        </a:p>
      </dgm:t>
    </dgm:pt>
    <dgm:pt modelId="{6493B417-74DA-4C11-B84E-70506F04BB56}" type="parTrans" cxnId="{FEAE8C3E-2C24-4B18-96FE-EE4B9D0E71D5}">
      <dgm:prSet/>
      <dgm:spPr/>
      <dgm:t>
        <a:bodyPr/>
        <a:lstStyle/>
        <a:p>
          <a:endParaRPr lang="zh-CN" altLang="en-US" sz="2000"/>
        </a:p>
      </dgm:t>
    </dgm:pt>
    <dgm:pt modelId="{2889E459-6438-4C19-9DD0-AFF8839DA0C9}" type="sibTrans" cxnId="{FEAE8C3E-2C24-4B18-96FE-EE4B9D0E71D5}">
      <dgm:prSet/>
      <dgm:spPr/>
      <dgm:t>
        <a:bodyPr/>
        <a:lstStyle/>
        <a:p>
          <a:endParaRPr lang="zh-CN" altLang="en-US" sz="2000"/>
        </a:p>
      </dgm:t>
    </dgm:pt>
    <dgm:pt modelId="{0E414BEE-281D-4C9E-8F14-4DF8CEB914B4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 smtClean="0"/>
            <a:t>注重的内容</a:t>
          </a:r>
          <a:endParaRPr lang="zh-CN" altLang="en-US" sz="2000" dirty="0"/>
        </a:p>
      </dgm:t>
    </dgm:pt>
    <dgm:pt modelId="{8A4EB6F4-01A1-4D9E-9EEF-C2D40DE5BCBE}" type="parTrans" cxnId="{D505821E-CC2B-4C68-A3A1-B32DFAEC050A}">
      <dgm:prSet/>
      <dgm:spPr/>
      <dgm:t>
        <a:bodyPr/>
        <a:lstStyle/>
        <a:p>
          <a:endParaRPr lang="zh-CN" altLang="en-US"/>
        </a:p>
      </dgm:t>
    </dgm:pt>
    <dgm:pt modelId="{17D2C98E-F6EF-4510-929A-03558417C01B}" type="sibTrans" cxnId="{D505821E-CC2B-4C68-A3A1-B32DFAEC050A}">
      <dgm:prSet/>
      <dgm:spPr/>
      <dgm:t>
        <a:bodyPr/>
        <a:lstStyle/>
        <a:p>
          <a:endParaRPr lang="zh-CN" altLang="en-US"/>
        </a:p>
      </dgm:t>
    </dgm:pt>
    <dgm:pt modelId="{BB3FF68D-EF65-47CB-9526-D740D3A72412}" type="pres">
      <dgm:prSet presAssocID="{DCF96BA3-BE05-4FC0-894E-D9B77D5B9F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4B9760-5022-4099-A92D-E605FE02CC68}" type="pres">
      <dgm:prSet presAssocID="{0E414BEE-281D-4C9E-8F14-4DF8CEB914B4}" presName="linNode" presStyleCnt="0"/>
      <dgm:spPr/>
    </dgm:pt>
    <dgm:pt modelId="{816D9FAC-5718-456F-989A-1382BB5D1031}" type="pres">
      <dgm:prSet presAssocID="{0E414BEE-281D-4C9E-8F14-4DF8CEB914B4}" presName="parentText" presStyleLbl="node1" presStyleIdx="0" presStyleCnt="3" custLinFactNeighborX="-3187" custLinFactNeighborY="-744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D9A98D-149C-4179-8955-D06C0005FC26}" type="pres">
      <dgm:prSet presAssocID="{17D2C98E-F6EF-4510-929A-03558417C01B}" presName="sp" presStyleCnt="0"/>
      <dgm:spPr/>
    </dgm:pt>
    <dgm:pt modelId="{8DC4E41E-5075-4F0A-A5DA-CB7A217370CA}" type="pres">
      <dgm:prSet presAssocID="{583825C4-472F-4E22-AE0A-9B733ACF5CD6}" presName="linNode" presStyleCnt="0"/>
      <dgm:spPr/>
    </dgm:pt>
    <dgm:pt modelId="{D3704638-4012-46F8-8704-CDD3CE3A72AC}" type="pres">
      <dgm:prSet presAssocID="{583825C4-472F-4E22-AE0A-9B733ACF5CD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23D2D-3FA0-47C6-98B2-CDEE9D8FDA24}" type="pres">
      <dgm:prSet presAssocID="{583825C4-472F-4E22-AE0A-9B733ACF5CD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34E14F-6796-4B0A-B602-60EAA052F3D4}" type="pres">
      <dgm:prSet presAssocID="{95C0CEDA-6050-4F39-B405-EC8E3A188672}" presName="sp" presStyleCnt="0"/>
      <dgm:spPr/>
    </dgm:pt>
    <dgm:pt modelId="{DA1C3E1B-AAE8-4167-81D2-55FD1F8933F2}" type="pres">
      <dgm:prSet presAssocID="{25143AC9-D07C-4C3A-85AB-0ABBDCD16705}" presName="linNode" presStyleCnt="0"/>
      <dgm:spPr/>
    </dgm:pt>
    <dgm:pt modelId="{C45B452B-1638-4511-936D-9C549328C0AF}" type="pres">
      <dgm:prSet presAssocID="{25143AC9-D07C-4C3A-85AB-0ABBDCD167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96680-AF53-4C21-98FC-A6663946D3D3}" type="pres">
      <dgm:prSet presAssocID="{25143AC9-D07C-4C3A-85AB-0ABBDCD1670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DBC0E6-A8C3-4A36-952E-99AB5F8E07FE}" srcId="{DCF96BA3-BE05-4FC0-894E-D9B77D5B9FC8}" destId="{25143AC9-D07C-4C3A-85AB-0ABBDCD16705}" srcOrd="2" destOrd="0" parTransId="{3CBA355A-6310-468C-9678-84EB6F743180}" sibTransId="{A3841D38-DCDB-4DA6-94D3-4EDCECBDA535}"/>
    <dgm:cxn modelId="{6E838CFA-7A3A-46BD-A308-9FC080CD5266}" type="presOf" srcId="{0E414BEE-281D-4C9E-8F14-4DF8CEB914B4}" destId="{816D9FAC-5718-456F-989A-1382BB5D1031}" srcOrd="0" destOrd="0" presId="urn:microsoft.com/office/officeart/2005/8/layout/vList5"/>
    <dgm:cxn modelId="{2634407C-1885-41D8-81FE-6C32BDB26B0B}" type="presOf" srcId="{DCF96BA3-BE05-4FC0-894E-D9B77D5B9FC8}" destId="{BB3FF68D-EF65-47CB-9526-D740D3A72412}" srcOrd="0" destOrd="0" presId="urn:microsoft.com/office/officeart/2005/8/layout/vList5"/>
    <dgm:cxn modelId="{5D58B97E-AA7E-4B4E-A23F-870F27BEBDA0}" type="presOf" srcId="{A7954A08-E600-41EF-AE02-234DA3F5B4D5}" destId="{D5796680-AF53-4C21-98FC-A6663946D3D3}" srcOrd="0" destOrd="0" presId="urn:microsoft.com/office/officeart/2005/8/layout/vList5"/>
    <dgm:cxn modelId="{51E9E540-5582-4A71-A265-BED626616A24}" srcId="{25143AC9-D07C-4C3A-85AB-0ABBDCD16705}" destId="{739D04FD-1099-4E4D-8B59-3E5CA9B14E47}" srcOrd="1" destOrd="0" parTransId="{B0E699FD-66C3-4478-ACF3-615134172E08}" sibTransId="{EC375DE1-18EF-4CBD-9927-458FCF6D6578}"/>
    <dgm:cxn modelId="{AF61B955-44FC-4522-9C40-90EE24392B92}" type="presOf" srcId="{7F1A1613-C01B-41DA-B12B-E57854000CD3}" destId="{B6923D2D-3FA0-47C6-98B2-CDEE9D8FDA24}" srcOrd="0" destOrd="1" presId="urn:microsoft.com/office/officeart/2005/8/layout/vList5"/>
    <dgm:cxn modelId="{D505821E-CC2B-4C68-A3A1-B32DFAEC050A}" srcId="{DCF96BA3-BE05-4FC0-894E-D9B77D5B9FC8}" destId="{0E414BEE-281D-4C9E-8F14-4DF8CEB914B4}" srcOrd="0" destOrd="0" parTransId="{8A4EB6F4-01A1-4D9E-9EEF-C2D40DE5BCBE}" sibTransId="{17D2C98E-F6EF-4510-929A-03558417C01B}"/>
    <dgm:cxn modelId="{D9ED5907-6473-4D99-A653-7EB4F8E493F5}" srcId="{25143AC9-D07C-4C3A-85AB-0ABBDCD16705}" destId="{A7954A08-E600-41EF-AE02-234DA3F5B4D5}" srcOrd="0" destOrd="0" parTransId="{5B9EFF86-81E1-45B2-B1F1-66B430B8BDFA}" sibTransId="{03DB9466-E7F7-4A1D-802D-AB70CC9337BC}"/>
    <dgm:cxn modelId="{9FADD4D8-4DF9-4296-9B48-46082DEBE931}" type="presOf" srcId="{583825C4-472F-4E22-AE0A-9B733ACF5CD6}" destId="{D3704638-4012-46F8-8704-CDD3CE3A72AC}" srcOrd="0" destOrd="0" presId="urn:microsoft.com/office/officeart/2005/8/layout/vList5"/>
    <dgm:cxn modelId="{96876414-3636-4F62-90C1-5315D4589B1B}" type="presOf" srcId="{C81724FB-BC04-4265-8F08-C699AE26DA1C}" destId="{B6923D2D-3FA0-47C6-98B2-CDEE9D8FDA24}" srcOrd="0" destOrd="0" presId="urn:microsoft.com/office/officeart/2005/8/layout/vList5"/>
    <dgm:cxn modelId="{9894DC4B-9D2A-449C-B3B9-B07B5F31FD27}" srcId="{583825C4-472F-4E22-AE0A-9B733ACF5CD6}" destId="{C81724FB-BC04-4265-8F08-C699AE26DA1C}" srcOrd="0" destOrd="0" parTransId="{859E91EE-6936-4AB0-AF5F-87BFD2351B8E}" sibTransId="{833836CC-6DEF-4396-B942-1ACE2B7F07DD}"/>
    <dgm:cxn modelId="{FEAE8C3E-2C24-4B18-96FE-EE4B9D0E71D5}" srcId="{583825C4-472F-4E22-AE0A-9B733ACF5CD6}" destId="{7F1A1613-C01B-41DA-B12B-E57854000CD3}" srcOrd="1" destOrd="0" parTransId="{6493B417-74DA-4C11-B84E-70506F04BB56}" sibTransId="{2889E459-6438-4C19-9DD0-AFF8839DA0C9}"/>
    <dgm:cxn modelId="{4107B3EC-D3F3-46B1-A0FB-2C859FAA9228}" type="presOf" srcId="{739D04FD-1099-4E4D-8B59-3E5CA9B14E47}" destId="{D5796680-AF53-4C21-98FC-A6663946D3D3}" srcOrd="0" destOrd="1" presId="urn:microsoft.com/office/officeart/2005/8/layout/vList5"/>
    <dgm:cxn modelId="{4AD5982D-F934-4A6E-957A-291D92DA3B1F}" srcId="{25143AC9-D07C-4C3A-85AB-0ABBDCD16705}" destId="{C8FAF03B-005C-4D51-ACDF-B9C9B7092081}" srcOrd="2" destOrd="0" parTransId="{05387F44-F0D4-469D-9DC7-FF43D18DB3AD}" sibTransId="{684397A6-F071-45CE-92CE-73D15B7FFA93}"/>
    <dgm:cxn modelId="{FF872E8F-63E2-4315-8089-D3564A344A8C}" type="presOf" srcId="{C8FAF03B-005C-4D51-ACDF-B9C9B7092081}" destId="{D5796680-AF53-4C21-98FC-A6663946D3D3}" srcOrd="0" destOrd="2" presId="urn:microsoft.com/office/officeart/2005/8/layout/vList5"/>
    <dgm:cxn modelId="{899A002A-CB8A-4027-BBB8-1B04FDD96C61}" srcId="{DCF96BA3-BE05-4FC0-894E-D9B77D5B9FC8}" destId="{583825C4-472F-4E22-AE0A-9B733ACF5CD6}" srcOrd="1" destOrd="0" parTransId="{73807C51-DA78-481B-BEBA-5EC36A10C292}" sibTransId="{95C0CEDA-6050-4F39-B405-EC8E3A188672}"/>
    <dgm:cxn modelId="{11E3959F-5DDE-4CBB-AA5B-7223F65DC23C}" type="presOf" srcId="{25143AC9-D07C-4C3A-85AB-0ABBDCD16705}" destId="{C45B452B-1638-4511-936D-9C549328C0AF}" srcOrd="0" destOrd="0" presId="urn:microsoft.com/office/officeart/2005/8/layout/vList5"/>
    <dgm:cxn modelId="{7EDD4203-25D0-4B64-9644-FDA5133A75EA}" type="presParOf" srcId="{BB3FF68D-EF65-47CB-9526-D740D3A72412}" destId="{354B9760-5022-4099-A92D-E605FE02CC68}" srcOrd="0" destOrd="0" presId="urn:microsoft.com/office/officeart/2005/8/layout/vList5"/>
    <dgm:cxn modelId="{A01207AB-1D29-4D73-95A2-26EFDE657C9A}" type="presParOf" srcId="{354B9760-5022-4099-A92D-E605FE02CC68}" destId="{816D9FAC-5718-456F-989A-1382BB5D1031}" srcOrd="0" destOrd="0" presId="urn:microsoft.com/office/officeart/2005/8/layout/vList5"/>
    <dgm:cxn modelId="{6FCEFBC1-2576-4FCF-9F10-54C9B57DA883}" type="presParOf" srcId="{BB3FF68D-EF65-47CB-9526-D740D3A72412}" destId="{93D9A98D-149C-4179-8955-D06C0005FC26}" srcOrd="1" destOrd="0" presId="urn:microsoft.com/office/officeart/2005/8/layout/vList5"/>
    <dgm:cxn modelId="{115F7D61-7781-4B98-809B-D34A4ABE460F}" type="presParOf" srcId="{BB3FF68D-EF65-47CB-9526-D740D3A72412}" destId="{8DC4E41E-5075-4F0A-A5DA-CB7A217370CA}" srcOrd="2" destOrd="0" presId="urn:microsoft.com/office/officeart/2005/8/layout/vList5"/>
    <dgm:cxn modelId="{158F49EF-BEB6-4FDB-B7E9-771EDDE94131}" type="presParOf" srcId="{8DC4E41E-5075-4F0A-A5DA-CB7A217370CA}" destId="{D3704638-4012-46F8-8704-CDD3CE3A72AC}" srcOrd="0" destOrd="0" presId="urn:microsoft.com/office/officeart/2005/8/layout/vList5"/>
    <dgm:cxn modelId="{AED0A411-AC48-41D3-B159-DEB12CEF9ED7}" type="presParOf" srcId="{8DC4E41E-5075-4F0A-A5DA-CB7A217370CA}" destId="{B6923D2D-3FA0-47C6-98B2-CDEE9D8FDA24}" srcOrd="1" destOrd="0" presId="urn:microsoft.com/office/officeart/2005/8/layout/vList5"/>
    <dgm:cxn modelId="{000EFC8A-A554-4739-9C50-D20245F4A262}" type="presParOf" srcId="{BB3FF68D-EF65-47CB-9526-D740D3A72412}" destId="{0634E14F-6796-4B0A-B602-60EAA052F3D4}" srcOrd="3" destOrd="0" presId="urn:microsoft.com/office/officeart/2005/8/layout/vList5"/>
    <dgm:cxn modelId="{642C4E9B-C88E-43BD-BF43-39A72076312D}" type="presParOf" srcId="{BB3FF68D-EF65-47CB-9526-D740D3A72412}" destId="{DA1C3E1B-AAE8-4167-81D2-55FD1F8933F2}" srcOrd="4" destOrd="0" presId="urn:microsoft.com/office/officeart/2005/8/layout/vList5"/>
    <dgm:cxn modelId="{AC008CB7-4113-4C80-A39E-E4BE1033A49C}" type="presParOf" srcId="{DA1C3E1B-AAE8-4167-81D2-55FD1F8933F2}" destId="{C45B452B-1638-4511-936D-9C549328C0AF}" srcOrd="0" destOrd="0" presId="urn:microsoft.com/office/officeart/2005/8/layout/vList5"/>
    <dgm:cxn modelId="{1B16EAF1-A9DF-4EDD-B04D-740AEE1C19B2}" type="presParOf" srcId="{DA1C3E1B-AAE8-4167-81D2-55FD1F8933F2}" destId="{D5796680-AF53-4C21-98FC-A6663946D3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C74AE-0E4E-4795-8219-A446058255AA}">
      <dsp:nvSpPr>
        <dsp:cNvPr id="0" name=""/>
        <dsp:cNvSpPr/>
      </dsp:nvSpPr>
      <dsp:spPr>
        <a:xfrm>
          <a:off x="0" y="3600"/>
          <a:ext cx="7772400" cy="1474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Q</a:t>
          </a:r>
          <a:r>
            <a:rPr lang="zh-CN" altLang="en-US" sz="3500" kern="1200" dirty="0" smtClean="0"/>
            <a:t>：是不是有更快的方法进行搜索？？？？</a:t>
          </a:r>
          <a:endParaRPr lang="zh-CN" altLang="en-US" sz="3500" kern="1200" dirty="0"/>
        </a:p>
      </dsp:txBody>
      <dsp:txXfrm>
        <a:off x="71964" y="75564"/>
        <a:ext cx="7628472" cy="1330271"/>
      </dsp:txXfrm>
    </dsp:sp>
    <dsp:sp modelId="{A2977373-5117-4B43-A6F4-F82F36A05186}">
      <dsp:nvSpPr>
        <dsp:cNvPr id="0" name=""/>
        <dsp:cNvSpPr/>
      </dsp:nvSpPr>
      <dsp:spPr>
        <a:xfrm>
          <a:off x="0" y="1477799"/>
          <a:ext cx="77724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你学过吗？</a:t>
          </a:r>
          <a:endParaRPr lang="zh-CN" altLang="en-US" sz="2700" kern="1200" dirty="0"/>
        </a:p>
      </dsp:txBody>
      <dsp:txXfrm>
        <a:off x="0" y="1477799"/>
        <a:ext cx="7772400" cy="579600"/>
      </dsp:txXfrm>
    </dsp:sp>
    <dsp:sp modelId="{DC017F71-1A3F-42EA-84A0-0EC3AAE6B476}">
      <dsp:nvSpPr>
        <dsp:cNvPr id="0" name=""/>
        <dsp:cNvSpPr/>
      </dsp:nvSpPr>
      <dsp:spPr>
        <a:xfrm>
          <a:off x="0" y="2057400"/>
          <a:ext cx="7772400" cy="1474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Q</a:t>
          </a:r>
          <a:r>
            <a:rPr lang="zh-CN" altLang="en-US" sz="3500" kern="1200" dirty="0" smtClean="0"/>
            <a:t>：是不是做不到比它更快啦？</a:t>
          </a:r>
          <a:endParaRPr lang="zh-CN" altLang="en-US" sz="3500" kern="1200" dirty="0"/>
        </a:p>
      </dsp:txBody>
      <dsp:txXfrm>
        <a:off x="71964" y="2129364"/>
        <a:ext cx="7628472" cy="1330271"/>
      </dsp:txXfrm>
    </dsp:sp>
    <dsp:sp modelId="{962A0E58-CE9A-425C-8E3E-A2E6A61AAEE8}">
      <dsp:nvSpPr>
        <dsp:cNvPr id="0" name=""/>
        <dsp:cNvSpPr/>
      </dsp:nvSpPr>
      <dsp:spPr>
        <a:xfrm>
          <a:off x="0" y="3531600"/>
          <a:ext cx="77724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不可能还是有可能？</a:t>
          </a:r>
          <a:endParaRPr lang="zh-CN" altLang="en-US" sz="2700" kern="1200" dirty="0"/>
        </a:p>
      </dsp:txBody>
      <dsp:txXfrm>
        <a:off x="0" y="3531600"/>
        <a:ext cx="7772400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88AB2-80FC-4262-95E1-7424C76D1073}">
      <dsp:nvSpPr>
        <dsp:cNvPr id="0" name=""/>
        <dsp:cNvSpPr/>
      </dsp:nvSpPr>
      <dsp:spPr>
        <a:xfrm>
          <a:off x="383946" y="467763"/>
          <a:ext cx="1464354" cy="14643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7534E6-6406-4750-8227-B2399BA0A01B}">
      <dsp:nvSpPr>
        <dsp:cNvPr id="0" name=""/>
        <dsp:cNvSpPr/>
      </dsp:nvSpPr>
      <dsp:spPr>
        <a:xfrm>
          <a:off x="1116124" y="467763"/>
          <a:ext cx="7812868" cy="1464354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银行叫号的排队，如何实现？</a:t>
          </a:r>
          <a:endParaRPr lang="zh-CN" altLang="en-US" sz="3200" kern="1200" dirty="0"/>
        </a:p>
      </dsp:txBody>
      <dsp:txXfrm>
        <a:off x="1116124" y="467763"/>
        <a:ext cx="7812868" cy="1464354"/>
      </dsp:txXfrm>
    </dsp:sp>
    <dsp:sp modelId="{5E53C92D-F70F-422E-831B-5DB7B77A12BE}">
      <dsp:nvSpPr>
        <dsp:cNvPr id="0" name=""/>
        <dsp:cNvSpPr/>
      </dsp:nvSpPr>
      <dsp:spPr>
        <a:xfrm>
          <a:off x="383946" y="1932118"/>
          <a:ext cx="1464354" cy="14643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E990ED-0A06-4305-8D2A-F6B2FD5E8BA4}">
      <dsp:nvSpPr>
        <dsp:cNvPr id="0" name=""/>
        <dsp:cNvSpPr/>
      </dsp:nvSpPr>
      <dsp:spPr>
        <a:xfrm>
          <a:off x="1116124" y="1932118"/>
          <a:ext cx="7812868" cy="1464354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生产流水线上的产品作为一个队列，当有次品时，需要挑出并转入修复队列，如何实现？</a:t>
          </a:r>
          <a:endParaRPr lang="en-US" altLang="zh-CN" sz="3200" kern="1200" dirty="0" smtClean="0"/>
        </a:p>
      </dsp:txBody>
      <dsp:txXfrm>
        <a:off x="1116124" y="1932118"/>
        <a:ext cx="7812868" cy="1464354"/>
      </dsp:txXfrm>
    </dsp:sp>
    <dsp:sp modelId="{F347E229-866E-4577-8836-B87AF323F76C}">
      <dsp:nvSpPr>
        <dsp:cNvPr id="0" name=""/>
        <dsp:cNvSpPr/>
      </dsp:nvSpPr>
      <dsp:spPr>
        <a:xfrm>
          <a:off x="383946" y="3396473"/>
          <a:ext cx="1464354" cy="14643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493BFA-AEC3-4574-BD16-9DB635C59897}">
      <dsp:nvSpPr>
        <dsp:cNvPr id="0" name=""/>
        <dsp:cNvSpPr/>
      </dsp:nvSpPr>
      <dsp:spPr>
        <a:xfrm>
          <a:off x="1116124" y="3396473"/>
          <a:ext cx="7812868" cy="1464354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进程如何调度？生产进度如何安排？</a:t>
          </a:r>
          <a:endParaRPr lang="zh-CN" altLang="en-US" sz="3200" kern="1200" dirty="0"/>
        </a:p>
      </dsp:txBody>
      <dsp:txXfrm>
        <a:off x="1116124" y="3396473"/>
        <a:ext cx="7812868" cy="1464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D9FAC-5718-456F-989A-1382BB5D1031}">
      <dsp:nvSpPr>
        <dsp:cNvPr id="0" name=""/>
        <dsp:cNvSpPr/>
      </dsp:nvSpPr>
      <dsp:spPr>
        <a:xfrm>
          <a:off x="0" y="0"/>
          <a:ext cx="2482747" cy="1785816"/>
        </a:xfrm>
        <a:prstGeom prst="round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注重的内容</a:t>
          </a:r>
          <a:endParaRPr lang="zh-CN" altLang="en-US" sz="2000" kern="1200" dirty="0"/>
        </a:p>
      </dsp:txBody>
      <dsp:txXfrm>
        <a:off x="87176" y="87176"/>
        <a:ext cx="2308395" cy="1611464"/>
      </dsp:txXfrm>
    </dsp:sp>
    <dsp:sp modelId="{B6923D2D-3FA0-47C6-98B2-CDEE9D8FDA24}">
      <dsp:nvSpPr>
        <dsp:cNvPr id="0" name=""/>
        <dsp:cNvSpPr/>
      </dsp:nvSpPr>
      <dsp:spPr>
        <a:xfrm rot="5400000">
          <a:off x="3975308" y="563833"/>
          <a:ext cx="1428653" cy="441377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创建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与顺序表的不同</a:t>
          </a:r>
          <a:endParaRPr lang="zh-CN" altLang="en-US" sz="2000" kern="1200" dirty="0"/>
        </a:p>
      </dsp:txBody>
      <dsp:txXfrm rot="-5400000">
        <a:off x="2482748" y="2126135"/>
        <a:ext cx="4344033" cy="1289171"/>
      </dsp:txXfrm>
    </dsp:sp>
    <dsp:sp modelId="{D3704638-4012-46F8-8704-CDD3CE3A72AC}">
      <dsp:nvSpPr>
        <dsp:cNvPr id="0" name=""/>
        <dsp:cNvSpPr/>
      </dsp:nvSpPr>
      <dsp:spPr>
        <a:xfrm>
          <a:off x="0" y="1877812"/>
          <a:ext cx="2482747" cy="1785816"/>
        </a:xfrm>
        <a:prstGeom prst="round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链表操作</a:t>
          </a:r>
          <a:endParaRPr lang="zh-CN" altLang="en-US" sz="2000" kern="1200" dirty="0"/>
        </a:p>
      </dsp:txBody>
      <dsp:txXfrm>
        <a:off x="87176" y="1964988"/>
        <a:ext cx="2308395" cy="1611464"/>
      </dsp:txXfrm>
    </dsp:sp>
    <dsp:sp modelId="{D5796680-AF53-4C21-98FC-A6663946D3D3}">
      <dsp:nvSpPr>
        <dsp:cNvPr id="0" name=""/>
        <dsp:cNvSpPr/>
      </dsp:nvSpPr>
      <dsp:spPr>
        <a:xfrm rot="5400000">
          <a:off x="3975308" y="2438941"/>
          <a:ext cx="1428653" cy="441377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指针创建方式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指针计算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指针删除</a:t>
          </a:r>
          <a:endParaRPr lang="zh-CN" altLang="en-US" sz="2000" kern="1200" dirty="0"/>
        </a:p>
      </dsp:txBody>
      <dsp:txXfrm rot="-5400000">
        <a:off x="2482748" y="4001243"/>
        <a:ext cx="4344033" cy="1289171"/>
      </dsp:txXfrm>
    </dsp:sp>
    <dsp:sp modelId="{C45B452B-1638-4511-936D-9C549328C0AF}">
      <dsp:nvSpPr>
        <dsp:cNvPr id="0" name=""/>
        <dsp:cNvSpPr/>
      </dsp:nvSpPr>
      <dsp:spPr>
        <a:xfrm>
          <a:off x="0" y="3752919"/>
          <a:ext cx="2482747" cy="1785816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指针复习</a:t>
          </a:r>
          <a:endParaRPr lang="zh-CN" altLang="en-US" sz="2000" kern="1200" dirty="0"/>
        </a:p>
      </dsp:txBody>
      <dsp:txXfrm>
        <a:off x="87176" y="3840095"/>
        <a:ext cx="2308395" cy="1611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1C5B4A-7C4E-47B4-AC57-E54C302A2C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281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0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”</a:t>
            </a:r>
            <a:endParaRPr kumimoji="0" lang="en-US" sz="135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039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35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9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1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12D5-E5F3-413F-83EA-15BAB47F46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8447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E6F1-8E74-4E63-AABD-AFC4E73AEC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450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8FA-92C4-48C8-8E6A-7868CE45F1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0758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40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C892-89DC-4B7C-B1E8-82BDFAD68F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5731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43B-A57A-4E41-9F08-5AEBAF21B5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4870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C40-F331-44B3-94EE-0CDA48669D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4158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FCE-D7DD-4405-9DD0-A7A8D338A7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1214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F81-0D6D-480A-83CF-ABBB40A5E2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8439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815E-0383-4A37-8195-8BD83BB1EA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4504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4E04-21B2-49F7-B836-B39033873F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9423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877F-70D6-42F0-A51A-D1FD9AA6DD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7305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007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D8346-87BF-425E-B360-962E9B098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13768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E4A7B-01CA-4A46-80C4-F9D25ACE32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819721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4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9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8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998B-61F0-4902-82E1-C2A2A936A6E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EE59-4936-45D3-86B6-AC0843846D03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532998B-61F0-4902-82E1-C2A2A936A6E3}" type="datetimeFigureOut">
              <a:rPr kumimoji="0" lang="zh-CN" altLang="en-US" smtClean="0">
                <a:solidFill>
                  <a:prstClr val="black">
                    <a:tint val="7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2019/5/9</a:t>
            </a:fld>
            <a:endParaRPr kumimoji="0" lang="zh-CN" altLang="en-US">
              <a:solidFill>
                <a:prstClr val="black">
                  <a:tint val="7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>
              <a:solidFill>
                <a:prstClr val="black">
                  <a:tint val="7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6B3EE59-4936-45D3-86B6-AC0843846D03}" type="slidenum">
              <a:rPr kumimoji="0" lang="zh-CN" altLang="en-US" smtClean="0">
                <a:solidFill>
                  <a:srgbClr val="90C226"/>
                </a:solidFill>
                <a:latin typeface="Trebuchet MS" panose="020B0603020202020204"/>
                <a:ea typeface="华文新魏" panose="0201080004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>
              <a:solidFill>
                <a:srgbClr val="90C226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5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0B02-9AA4-4E58-9DFF-A9CB2C5F33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53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73.163/JudgeOnline/" TargetMode="Externa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8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Relationship Id="rId4" Type="http://schemas.openxmlformats.org/officeDocument/2006/relationships/slide" Target="slide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问题：实现顺序表的插入函数，只给顺序表和插入元素（</a:t>
            </a:r>
            <a:r>
              <a:rPr lang="en-US" altLang="zh-CN" dirty="0" smtClean="0"/>
              <a:t>32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/>
              <a:t>为什么要写删除？</a:t>
            </a:r>
            <a:r>
              <a:rPr lang="en-US" altLang="zh-CN" sz="3200" dirty="0"/>
              <a:t>5</a:t>
            </a:r>
            <a:endParaRPr lang="en-US" altLang="zh-CN" sz="3200" dirty="0" smtClean="0"/>
          </a:p>
          <a:p>
            <a:r>
              <a:rPr lang="zh-CN" altLang="en-US" sz="3200" dirty="0" smtClean="0"/>
              <a:t>不会定位  </a:t>
            </a:r>
            <a:r>
              <a:rPr lang="en-US" altLang="zh-CN" sz="3200" dirty="0" smtClean="0"/>
              <a:t>8</a:t>
            </a:r>
          </a:p>
          <a:p>
            <a:r>
              <a:rPr lang="zh-CN" altLang="en-US" sz="3200" dirty="0" smtClean="0"/>
              <a:t>没有函数名 </a:t>
            </a:r>
            <a:r>
              <a:rPr lang="en-US" altLang="zh-CN" sz="3200" dirty="0" smtClean="0"/>
              <a:t>11</a:t>
            </a:r>
          </a:p>
          <a:p>
            <a:r>
              <a:rPr lang="zh-CN" altLang="en-US" sz="3200" dirty="0" smtClean="0"/>
              <a:t>没有函数调用 </a:t>
            </a:r>
            <a:r>
              <a:rPr lang="en-US" altLang="zh-CN" sz="3200" dirty="0" smtClean="0"/>
              <a:t>17</a:t>
            </a:r>
          </a:p>
          <a:p>
            <a:r>
              <a:rPr lang="en-US" altLang="zh-CN" sz="3200" dirty="0" smtClean="0"/>
              <a:t>Template</a:t>
            </a:r>
            <a:r>
              <a:rPr lang="zh-CN" altLang="en-US" sz="3200" dirty="0" smtClean="0"/>
              <a:t>丢了或</a:t>
            </a:r>
            <a:r>
              <a:rPr lang="en-US" altLang="zh-CN" sz="3200" dirty="0" smtClean="0"/>
              <a:t>《》</a:t>
            </a:r>
            <a:r>
              <a:rPr lang="zh-CN" altLang="en-US" sz="3200" dirty="0" smtClean="0"/>
              <a:t>少了 </a:t>
            </a:r>
            <a:r>
              <a:rPr lang="en-US" altLang="zh-CN" sz="3200" dirty="0" smtClean="0"/>
              <a:t>2</a:t>
            </a:r>
            <a:r>
              <a:rPr lang="zh-CN" altLang="en-US" sz="3200" dirty="0"/>
              <a:t> </a:t>
            </a:r>
            <a:r>
              <a:rPr lang="zh-CN" altLang="en-US" sz="3200" dirty="0" smtClean="0"/>
              <a:t>  </a:t>
            </a:r>
            <a:endParaRPr lang="en-US" altLang="zh-CN" sz="3200" dirty="0" smtClean="0"/>
          </a:p>
          <a:p>
            <a:r>
              <a:rPr lang="zh-CN" altLang="en-US" sz="3200" dirty="0"/>
              <a:t>比较</a:t>
            </a:r>
            <a:r>
              <a:rPr lang="zh-CN" altLang="en-US" sz="3200" dirty="0" smtClean="0"/>
              <a:t>好的  </a:t>
            </a:r>
            <a:r>
              <a:rPr lang="en-US" altLang="zh-CN" sz="3200" dirty="0" smtClean="0"/>
              <a:t>2</a:t>
            </a:r>
          </a:p>
          <a:p>
            <a:r>
              <a:rPr lang="zh-CN" altLang="en-US" sz="3200" dirty="0"/>
              <a:t>少</a:t>
            </a:r>
            <a:r>
              <a:rPr lang="zh-CN" altLang="en-US" sz="3200" dirty="0" smtClean="0"/>
              <a:t>了参数  </a:t>
            </a:r>
            <a:r>
              <a:rPr lang="en-US" altLang="zh-CN" sz="3200" dirty="0" smtClean="0"/>
              <a:t>1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1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B576F07C-9949-4B37-B9EC-FF367450C669}" type="slidenum">
              <a:rPr lang="en-US" altLang="zh-CN" sz="1400" smtClean="0"/>
              <a:pPr algn="ctr" eaLnBrk="1" hangingPunct="1"/>
              <a:t>10</a:t>
            </a:fld>
            <a:endParaRPr lang="en-US" altLang="zh-CN" sz="14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282700"/>
            <a:ext cx="8229600" cy="49228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template &lt;class</a:t>
            </a:r>
            <a:r>
              <a:rPr lang="en-US" altLang="zh-CN" sz="2800" smtClean="0">
                <a:ea typeface="隶书" pitchFamily="49" charset="-122"/>
              </a:rPr>
              <a:t> T</a:t>
            </a:r>
            <a:r>
              <a:rPr lang="en-US" altLang="zh-CN" sz="2800" b="1" smtClean="0">
                <a:ea typeface="隶书" pitchFamily="49" charset="-122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ea typeface="隶书" pitchFamily="49" charset="-122"/>
              </a:rPr>
              <a:t>SeqList&lt;T&gt;</a:t>
            </a:r>
            <a:r>
              <a:rPr lang="en-US" altLang="zh-CN" sz="2800" b="1" smtClean="0">
                <a:ea typeface="隶书" pitchFamily="49" charset="-122"/>
              </a:rPr>
              <a:t>::</a:t>
            </a:r>
            <a:r>
              <a:rPr lang="en-US" altLang="zh-CN" sz="2800" smtClean="0">
                <a:ea typeface="隶书" pitchFamily="49" charset="-122"/>
              </a:rPr>
              <a:t>SeqList ( SeqList&lt;T&gt;</a:t>
            </a:r>
            <a:r>
              <a:rPr lang="en-US" altLang="zh-CN" sz="2800" b="1" smtClean="0">
                <a:ea typeface="隶书" pitchFamily="49" charset="-122"/>
              </a:rPr>
              <a:t>&amp;</a:t>
            </a:r>
            <a:r>
              <a:rPr lang="en-US" altLang="zh-CN" sz="2800" smtClean="0">
                <a:ea typeface="隶书" pitchFamily="49" charset="-122"/>
              </a:rPr>
              <a:t> L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ea typeface="隶书" pitchFamily="49" charset="-122"/>
              </a:rPr>
              <a:t>	 maxSize = L.Size()</a:t>
            </a:r>
            <a:r>
              <a:rPr lang="en-US" altLang="zh-CN" sz="2800" b="1" smtClean="0">
                <a:ea typeface="隶书" pitchFamily="49" charset="-122"/>
              </a:rPr>
              <a:t>; </a:t>
            </a:r>
            <a:r>
              <a:rPr lang="en-US" altLang="zh-CN" sz="2800" smtClean="0">
                <a:ea typeface="隶书" pitchFamily="49" charset="-122"/>
              </a:rPr>
              <a:t>  last = L.Length()-1</a:t>
            </a:r>
            <a:r>
              <a:rPr lang="en-US" altLang="zh-CN" sz="2800" b="1" smtClean="0">
                <a:ea typeface="隶书" pitchFamily="49" charset="-122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ea typeface="隶书" pitchFamily="49" charset="-122"/>
              </a:rPr>
              <a:t>	 data = </a:t>
            </a:r>
            <a:r>
              <a:rPr lang="en-US" altLang="zh-CN" sz="2800" b="1" smtClean="0">
                <a:ea typeface="隶书" pitchFamily="49" charset="-122"/>
              </a:rPr>
              <a:t>new</a:t>
            </a:r>
            <a:r>
              <a:rPr lang="en-US" altLang="zh-CN" sz="2800" smtClean="0">
                <a:ea typeface="隶书" pitchFamily="49" charset="-122"/>
              </a:rPr>
              <a:t> E[maxSize]</a:t>
            </a:r>
            <a:r>
              <a:rPr lang="en-US" altLang="zh-CN" sz="2800" b="1" smtClean="0">
                <a:ea typeface="隶书" pitchFamily="49" charset="-122"/>
              </a:rPr>
              <a:t>;</a:t>
            </a:r>
            <a:r>
              <a:rPr lang="en-US" altLang="zh-CN" sz="2800" smtClean="0">
                <a:ea typeface="隶书" pitchFamily="49" charset="-122"/>
              </a:rPr>
              <a:t>	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创建存储数组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ea typeface="隶书" pitchFamily="49" charset="-122"/>
              </a:rPr>
              <a:t>    </a:t>
            </a:r>
            <a:r>
              <a:rPr lang="zh-CN" altLang="en-US" sz="2800" b="1" smtClean="0">
                <a:ea typeface="隶书" pitchFamily="49" charset="-122"/>
              </a:rPr>
              <a:t> </a:t>
            </a:r>
            <a:r>
              <a:rPr lang="en-US" altLang="zh-CN" sz="2800" b="1" smtClean="0">
                <a:ea typeface="隶书" pitchFamily="49" charset="-122"/>
              </a:rPr>
              <a:t>if </a:t>
            </a:r>
            <a:r>
              <a:rPr lang="en-US" altLang="zh-CN" sz="2800" smtClean="0">
                <a:ea typeface="隶书" pitchFamily="49" charset="-122"/>
              </a:rPr>
              <a:t>(data == NULL)		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动态分配失败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ea typeface="隶书" pitchFamily="49" charset="-122"/>
              </a:rPr>
              <a:t>        </a:t>
            </a:r>
            <a:r>
              <a:rPr lang="en-US" altLang="zh-CN" sz="2800" smtClean="0">
                <a:ea typeface="隶书" pitchFamily="49" charset="-122"/>
              </a:rPr>
              <a:t>{</a:t>
            </a:r>
            <a:r>
              <a:rPr lang="en-US" altLang="zh-CN" sz="2800" b="1" smtClean="0">
                <a:ea typeface="隶书" pitchFamily="49" charset="-122"/>
              </a:rPr>
              <a:t>cerr </a:t>
            </a:r>
            <a:r>
              <a:rPr lang="en-US" altLang="zh-CN" sz="2800" smtClean="0">
                <a:ea typeface="隶书" pitchFamily="49" charset="-122"/>
              </a:rPr>
              <a:t>&lt;&lt; "</a:t>
            </a:r>
            <a:r>
              <a:rPr lang="zh-CN" altLang="en-US" sz="2800" smtClean="0">
                <a:ea typeface="隶书" pitchFamily="49" charset="-122"/>
              </a:rPr>
              <a:t>存储分配错误！</a:t>
            </a:r>
            <a:r>
              <a:rPr lang="en-US" altLang="zh-CN" sz="2800" smtClean="0">
                <a:ea typeface="隶书" pitchFamily="49" charset="-122"/>
              </a:rPr>
              <a:t>" &lt;&lt; </a:t>
            </a:r>
            <a:r>
              <a:rPr lang="en-US" altLang="zh-CN" sz="2800" b="1" smtClean="0">
                <a:ea typeface="隶书" pitchFamily="49" charset="-122"/>
              </a:rPr>
              <a:t>endl;</a:t>
            </a:r>
            <a:r>
              <a:rPr lang="en-US" altLang="zh-CN" sz="2800" smtClean="0">
                <a:ea typeface="隶书" pitchFamily="49" charset="-122"/>
              </a:rPr>
              <a:t>  exit(1)</a:t>
            </a:r>
            <a:r>
              <a:rPr lang="en-US" altLang="zh-CN" sz="2800" b="1" smtClean="0">
                <a:ea typeface="隶书" pitchFamily="49" charset="-122"/>
              </a:rPr>
              <a:t>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ea typeface="隶书" pitchFamily="49" charset="-122"/>
              </a:rPr>
              <a:t>	 </a:t>
            </a:r>
            <a:r>
              <a:rPr lang="en-US" altLang="zh-CN" sz="2800" b="1" smtClean="0">
                <a:ea typeface="隶书" pitchFamily="49" charset="-122"/>
              </a:rPr>
              <a:t>for </a:t>
            </a:r>
            <a:r>
              <a:rPr lang="en-US" altLang="zh-CN" sz="2800" smtClean="0">
                <a:ea typeface="隶书" pitchFamily="49" charset="-122"/>
              </a:rPr>
              <a:t>(</a:t>
            </a:r>
            <a:r>
              <a:rPr lang="en-US" altLang="zh-CN" sz="2800" b="1" smtClean="0">
                <a:ea typeface="隶书" pitchFamily="49" charset="-122"/>
              </a:rPr>
              <a:t>int </a:t>
            </a:r>
            <a:r>
              <a:rPr lang="en-US" altLang="zh-CN" sz="2800" smtClean="0">
                <a:ea typeface="隶书" pitchFamily="49" charset="-122"/>
              </a:rPr>
              <a:t>i = 1</a:t>
            </a:r>
            <a:r>
              <a:rPr lang="en-US" altLang="zh-CN" sz="2800" b="1" smtClean="0">
                <a:ea typeface="隶书" pitchFamily="49" charset="-122"/>
              </a:rPr>
              <a:t>;</a:t>
            </a:r>
            <a:r>
              <a:rPr lang="en-US" altLang="zh-CN" sz="2800" smtClean="0">
                <a:ea typeface="隶书" pitchFamily="49" charset="-122"/>
              </a:rPr>
              <a:t> i &lt;= last+1</a:t>
            </a:r>
            <a:r>
              <a:rPr lang="en-US" altLang="zh-CN" sz="2800" b="1" smtClean="0">
                <a:ea typeface="隶书" pitchFamily="49" charset="-122"/>
              </a:rPr>
              <a:t>;</a:t>
            </a:r>
            <a:r>
              <a:rPr lang="en-US" altLang="zh-CN" sz="2800" smtClean="0">
                <a:ea typeface="隶书" pitchFamily="49" charset="-122"/>
              </a:rPr>
              <a:t> i++)    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传送各个表项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ea typeface="隶书" pitchFamily="49" charset="-122"/>
              </a:rPr>
              <a:t>		</a:t>
            </a:r>
            <a:r>
              <a:rPr lang="en-US" altLang="zh-CN" sz="2800" smtClean="0">
                <a:ea typeface="隶书" pitchFamily="49" charset="-122"/>
              </a:rPr>
              <a:t>data[i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ea typeface="隶书" pitchFamily="49" charset="-122"/>
              </a:rPr>
              <a:t>1] = L.getData(i);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};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676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itchFamily="2" charset="-122"/>
              </a:rPr>
              <a:t>复制构造函数</a:t>
            </a:r>
          </a:p>
        </p:txBody>
      </p:sp>
      <p:sp>
        <p:nvSpPr>
          <p:cNvPr id="19461" name="矩形 1"/>
          <p:cNvSpPr>
            <a:spLocks noChangeArrowheads="1"/>
          </p:cNvSpPr>
          <p:nvPr/>
        </p:nvSpPr>
        <p:spPr bwMode="auto">
          <a:xfrm>
            <a:off x="1763713" y="5732463"/>
            <a:ext cx="604837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注意：同</a:t>
            </a:r>
            <a:r>
              <a:rPr lang="en-US" altLang="zh-CN"/>
              <a:t>resize</a:t>
            </a:r>
            <a:r>
              <a:rPr lang="zh-CN" altLang="en-US"/>
              <a:t>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244839000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2628900"/>
            <a:ext cx="8229600" cy="121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  <a:defRPr/>
            </a:pPr>
            <a:r>
              <a:rPr lang="zh-CN" altLang="en-US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结点指向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/>
            </a:r>
            <a:b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</a:b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p == p</a:t>
            </a:r>
            <a:r>
              <a:rPr lang="en-US" altLang="zh-CN" sz="2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lLink</a:t>
            </a:r>
            <a:r>
              <a:rPr lang="en-US" altLang="zh-CN" sz="2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rLink == p</a:t>
            </a:r>
            <a:r>
              <a:rPr lang="en-US" altLang="zh-CN" sz="2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rLink</a:t>
            </a:r>
            <a:r>
              <a:rPr lang="en-US" altLang="zh-CN" sz="2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lLink</a:t>
            </a:r>
            <a:endParaRPr lang="en-US" altLang="zh-CN" sz="2800" smtClean="0">
              <a:ea typeface="仿宋_GB2312" pitchFamily="49" charset="-122"/>
            </a:endParaRPr>
          </a:p>
        </p:txBody>
      </p:sp>
      <p:sp>
        <p:nvSpPr>
          <p:cNvPr id="8909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CEB84BF-1E79-44F9-B5B6-072104479D91}" type="slidenum">
              <a:rPr lang="en-US" altLang="zh-CN" sz="1400"/>
              <a:pPr algn="ctr" eaLnBrk="1" hangingPunct="1"/>
              <a:t>100</a:t>
            </a:fld>
            <a:endParaRPr lang="en-US" altLang="zh-CN" sz="1400"/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209800" y="1914525"/>
            <a:ext cx="5721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0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非空表</a:t>
            </a:r>
            <a:r>
              <a:rPr lang="zh-CN" altLang="en-US" sz="300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	             </a:t>
            </a:r>
            <a:r>
              <a:rPr lang="zh-CN" altLang="en-US" sz="30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空表</a:t>
            </a:r>
            <a:endParaRPr lang="zh-CN" altLang="en-US" sz="300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grpSp>
        <p:nvGrpSpPr>
          <p:cNvPr id="89093" name="Group 86"/>
          <p:cNvGrpSpPr>
            <a:grpSpLocks/>
          </p:cNvGrpSpPr>
          <p:nvPr/>
        </p:nvGrpSpPr>
        <p:grpSpPr bwMode="auto">
          <a:xfrm>
            <a:off x="914400" y="3840163"/>
            <a:ext cx="6934200" cy="2103437"/>
            <a:chOff x="576" y="2419"/>
            <a:chExt cx="4368" cy="1325"/>
          </a:xfrm>
        </p:grpSpPr>
        <p:sp>
          <p:nvSpPr>
            <p:cNvPr id="89145" name="Rectangle 4" descr="羊皮纸"/>
            <p:cNvSpPr>
              <a:spLocks noChangeArrowheads="1"/>
            </p:cNvSpPr>
            <p:nvPr/>
          </p:nvSpPr>
          <p:spPr bwMode="auto">
            <a:xfrm>
              <a:off x="1056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46" name="Line 5"/>
            <p:cNvSpPr>
              <a:spLocks noChangeShapeType="1"/>
            </p:cNvSpPr>
            <p:nvPr/>
          </p:nvSpPr>
          <p:spPr bwMode="auto">
            <a:xfrm>
              <a:off x="129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7" name="Line 6"/>
            <p:cNvSpPr>
              <a:spLocks noChangeShapeType="1"/>
            </p:cNvSpPr>
            <p:nvPr/>
          </p:nvSpPr>
          <p:spPr bwMode="auto">
            <a:xfrm>
              <a:off x="1584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8" name="Line 7"/>
            <p:cNvSpPr>
              <a:spLocks noChangeShapeType="1"/>
            </p:cNvSpPr>
            <p:nvPr/>
          </p:nvSpPr>
          <p:spPr bwMode="auto">
            <a:xfrm flipV="1">
              <a:off x="129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9" name="Line 8"/>
            <p:cNvSpPr>
              <a:spLocks noChangeShapeType="1"/>
            </p:cNvSpPr>
            <p:nvPr/>
          </p:nvSpPr>
          <p:spPr bwMode="auto">
            <a:xfrm flipV="1">
              <a:off x="1584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0" name="Rectangle 9" descr="羊皮纸"/>
            <p:cNvSpPr>
              <a:spLocks noChangeArrowheads="1"/>
            </p:cNvSpPr>
            <p:nvPr/>
          </p:nvSpPr>
          <p:spPr bwMode="auto">
            <a:xfrm>
              <a:off x="2352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51" name="Line 10"/>
            <p:cNvSpPr>
              <a:spLocks noChangeShapeType="1"/>
            </p:cNvSpPr>
            <p:nvPr/>
          </p:nvSpPr>
          <p:spPr bwMode="auto">
            <a:xfrm>
              <a:off x="2592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2" name="Line 11"/>
            <p:cNvSpPr>
              <a:spLocks noChangeShapeType="1"/>
            </p:cNvSpPr>
            <p:nvPr/>
          </p:nvSpPr>
          <p:spPr bwMode="auto">
            <a:xfrm>
              <a:off x="2880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3" name="Line 12"/>
            <p:cNvSpPr>
              <a:spLocks noChangeShapeType="1"/>
            </p:cNvSpPr>
            <p:nvPr/>
          </p:nvSpPr>
          <p:spPr bwMode="auto">
            <a:xfrm flipV="1">
              <a:off x="259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4" name="Line 13"/>
            <p:cNvSpPr>
              <a:spLocks noChangeShapeType="1"/>
            </p:cNvSpPr>
            <p:nvPr/>
          </p:nvSpPr>
          <p:spPr bwMode="auto">
            <a:xfrm flipV="1">
              <a:off x="2880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5" name="Rectangle 14" descr="羊皮纸"/>
            <p:cNvSpPr>
              <a:spLocks noChangeArrowheads="1"/>
            </p:cNvSpPr>
            <p:nvPr/>
          </p:nvSpPr>
          <p:spPr bwMode="auto">
            <a:xfrm>
              <a:off x="3648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56" name="Line 15"/>
            <p:cNvSpPr>
              <a:spLocks noChangeShapeType="1"/>
            </p:cNvSpPr>
            <p:nvPr/>
          </p:nvSpPr>
          <p:spPr bwMode="auto">
            <a:xfrm>
              <a:off x="3888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7" name="Line 16"/>
            <p:cNvSpPr>
              <a:spLocks noChangeShapeType="1"/>
            </p:cNvSpPr>
            <p:nvPr/>
          </p:nvSpPr>
          <p:spPr bwMode="auto">
            <a:xfrm>
              <a:off x="417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8" name="Line 17"/>
            <p:cNvSpPr>
              <a:spLocks noChangeShapeType="1"/>
            </p:cNvSpPr>
            <p:nvPr/>
          </p:nvSpPr>
          <p:spPr bwMode="auto">
            <a:xfrm flipV="1">
              <a:off x="388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9" name="Line 18"/>
            <p:cNvSpPr>
              <a:spLocks noChangeShapeType="1"/>
            </p:cNvSpPr>
            <p:nvPr/>
          </p:nvSpPr>
          <p:spPr bwMode="auto">
            <a:xfrm flipV="1">
              <a:off x="417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0" name="Line 19"/>
            <p:cNvSpPr>
              <a:spLocks noChangeShapeType="1"/>
            </p:cNvSpPr>
            <p:nvPr/>
          </p:nvSpPr>
          <p:spPr bwMode="auto">
            <a:xfrm>
              <a:off x="1872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1" name="Line 20"/>
            <p:cNvSpPr>
              <a:spLocks noChangeShapeType="1"/>
            </p:cNvSpPr>
            <p:nvPr/>
          </p:nvSpPr>
          <p:spPr bwMode="auto">
            <a:xfrm>
              <a:off x="576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2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3" name="Line 22"/>
            <p:cNvSpPr>
              <a:spLocks noChangeShapeType="1"/>
            </p:cNvSpPr>
            <p:nvPr/>
          </p:nvSpPr>
          <p:spPr bwMode="auto">
            <a:xfrm>
              <a:off x="4464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4" name="Line 23"/>
            <p:cNvSpPr>
              <a:spLocks noChangeShapeType="1"/>
            </p:cNvSpPr>
            <p:nvPr/>
          </p:nvSpPr>
          <p:spPr bwMode="auto">
            <a:xfrm>
              <a:off x="576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5" name="Line 24"/>
            <p:cNvSpPr>
              <a:spLocks noChangeShapeType="1"/>
            </p:cNvSpPr>
            <p:nvPr/>
          </p:nvSpPr>
          <p:spPr bwMode="auto">
            <a:xfrm>
              <a:off x="1872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6" name="Line 25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7" name="Line 26"/>
            <p:cNvSpPr>
              <a:spLocks noChangeShapeType="1"/>
            </p:cNvSpPr>
            <p:nvPr/>
          </p:nvSpPr>
          <p:spPr bwMode="auto">
            <a:xfrm>
              <a:off x="446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8" name="Line 27"/>
            <p:cNvSpPr>
              <a:spLocks noChangeShapeType="1"/>
            </p:cNvSpPr>
            <p:nvPr/>
          </p:nvSpPr>
          <p:spPr bwMode="auto">
            <a:xfrm flipV="1">
              <a:off x="1200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9" name="Line 28"/>
            <p:cNvSpPr>
              <a:spLocks noChangeShapeType="1"/>
            </p:cNvSpPr>
            <p:nvPr/>
          </p:nvSpPr>
          <p:spPr bwMode="auto">
            <a:xfrm flipV="1">
              <a:off x="2496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0" name="Line 29"/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1" name="Text Box 30"/>
            <p:cNvSpPr txBox="1">
              <a:spLocks noChangeArrowheads="1"/>
            </p:cNvSpPr>
            <p:nvPr/>
          </p:nvSpPr>
          <p:spPr bwMode="auto">
            <a:xfrm>
              <a:off x="864" y="3379"/>
              <a:ext cx="11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p</a:t>
              </a:r>
              <a:r>
                <a:rPr lang="en-US" altLang="zh-CN" sz="3200">
                  <a:solidFill>
                    <a:srgbClr val="800080"/>
                  </a:solidFill>
                  <a:latin typeface="楷体_GB2312" pitchFamily="49" charset="-122"/>
                  <a:ea typeface="楷体_GB2312" pitchFamily="49" charset="-122"/>
                </a:rPr>
                <a:t>-&gt;</a:t>
              </a:r>
              <a:r>
                <a:rPr lang="en-US" altLang="zh-CN" sz="3200">
                  <a:solidFill>
                    <a:srgbClr val="800080"/>
                  </a:solidFill>
                </a:rPr>
                <a:t>lLink</a:t>
              </a:r>
            </a:p>
          </p:txBody>
        </p:sp>
        <p:sp>
          <p:nvSpPr>
            <p:cNvPr id="89172" name="Text Box 31"/>
            <p:cNvSpPr txBox="1">
              <a:spLocks noChangeArrowheads="1"/>
            </p:cNvSpPr>
            <p:nvPr/>
          </p:nvSpPr>
          <p:spPr bwMode="auto">
            <a:xfrm>
              <a:off x="3540" y="3379"/>
              <a:ext cx="1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p</a:t>
              </a:r>
              <a:r>
                <a:rPr lang="en-US" altLang="zh-CN" sz="3200">
                  <a:solidFill>
                    <a:srgbClr val="800080"/>
                  </a:solidFill>
                  <a:latin typeface="楷体_GB2312" pitchFamily="49" charset="-122"/>
                  <a:ea typeface="楷体_GB2312" pitchFamily="49" charset="-122"/>
                </a:rPr>
                <a:t>-&gt;</a:t>
              </a:r>
              <a:r>
                <a:rPr lang="en-US" altLang="zh-CN" sz="3200">
                  <a:solidFill>
                    <a:srgbClr val="800080"/>
                  </a:solidFill>
                </a:rPr>
                <a:t>rLink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89173" name="Text Box 32"/>
            <p:cNvSpPr txBox="1">
              <a:spLocks noChangeArrowheads="1"/>
            </p:cNvSpPr>
            <p:nvPr/>
          </p:nvSpPr>
          <p:spPr bwMode="auto">
            <a:xfrm>
              <a:off x="2388" y="3379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p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89174" name="Text Box 33"/>
            <p:cNvSpPr txBox="1">
              <a:spLocks noChangeArrowheads="1"/>
            </p:cNvSpPr>
            <p:nvPr/>
          </p:nvSpPr>
          <p:spPr bwMode="auto">
            <a:xfrm>
              <a:off x="3492" y="2419"/>
              <a:ext cx="7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lLink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89175" name="Text Box 34"/>
            <p:cNvSpPr txBox="1">
              <a:spLocks noChangeArrowheads="1"/>
            </p:cNvSpPr>
            <p:nvPr/>
          </p:nvSpPr>
          <p:spPr bwMode="auto">
            <a:xfrm>
              <a:off x="1440" y="2419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rLink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</p:grpSp>
      <p:grpSp>
        <p:nvGrpSpPr>
          <p:cNvPr id="89094" name="Group 85"/>
          <p:cNvGrpSpPr>
            <a:grpSpLocks/>
          </p:cNvGrpSpPr>
          <p:nvPr/>
        </p:nvGrpSpPr>
        <p:grpSpPr bwMode="auto">
          <a:xfrm>
            <a:off x="457200" y="850900"/>
            <a:ext cx="7848600" cy="990600"/>
            <a:chOff x="288" y="384"/>
            <a:chExt cx="4944" cy="624"/>
          </a:xfrm>
        </p:grpSpPr>
        <p:sp>
          <p:nvSpPr>
            <p:cNvPr id="89095" name="Rectangle 35" descr="羊皮纸"/>
            <p:cNvSpPr>
              <a:spLocks noChangeArrowheads="1"/>
            </p:cNvSpPr>
            <p:nvPr/>
          </p:nvSpPr>
          <p:spPr bwMode="auto">
            <a:xfrm>
              <a:off x="960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096" name="Line 36"/>
            <p:cNvSpPr>
              <a:spLocks noChangeShapeType="1"/>
            </p:cNvSpPr>
            <p:nvPr/>
          </p:nvSpPr>
          <p:spPr bwMode="auto">
            <a:xfrm>
              <a:off x="110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7" name="Line 37"/>
            <p:cNvSpPr>
              <a:spLocks noChangeShapeType="1"/>
            </p:cNvSpPr>
            <p:nvPr/>
          </p:nvSpPr>
          <p:spPr bwMode="auto">
            <a:xfrm>
              <a:off x="1392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8" name="Line 38"/>
            <p:cNvSpPr>
              <a:spLocks noChangeShapeType="1"/>
            </p:cNvSpPr>
            <p:nvPr/>
          </p:nvSpPr>
          <p:spPr bwMode="auto">
            <a:xfrm flipV="1">
              <a:off x="1104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9" name="Line 39"/>
            <p:cNvSpPr>
              <a:spLocks noChangeShapeType="1"/>
            </p:cNvSpPr>
            <p:nvPr/>
          </p:nvSpPr>
          <p:spPr bwMode="auto">
            <a:xfrm flipV="1">
              <a:off x="1392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0" name="Rectangle 40" descr="羊皮纸"/>
            <p:cNvSpPr>
              <a:spLocks noChangeArrowheads="1"/>
            </p:cNvSpPr>
            <p:nvPr/>
          </p:nvSpPr>
          <p:spPr bwMode="auto">
            <a:xfrm>
              <a:off x="1776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1" name="Line 41"/>
            <p:cNvSpPr>
              <a:spLocks noChangeShapeType="1"/>
            </p:cNvSpPr>
            <p:nvPr/>
          </p:nvSpPr>
          <p:spPr bwMode="auto">
            <a:xfrm>
              <a:off x="1920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2" name="Line 42"/>
            <p:cNvSpPr>
              <a:spLocks noChangeShapeType="1"/>
            </p:cNvSpPr>
            <p:nvPr/>
          </p:nvSpPr>
          <p:spPr bwMode="auto">
            <a:xfrm>
              <a:off x="2208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3" name="Line 43"/>
            <p:cNvSpPr>
              <a:spLocks noChangeShapeType="1"/>
            </p:cNvSpPr>
            <p:nvPr/>
          </p:nvSpPr>
          <p:spPr bwMode="auto">
            <a:xfrm flipV="1">
              <a:off x="1920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4" name="Line 44"/>
            <p:cNvSpPr>
              <a:spLocks noChangeShapeType="1"/>
            </p:cNvSpPr>
            <p:nvPr/>
          </p:nvSpPr>
          <p:spPr bwMode="auto">
            <a:xfrm flipV="1">
              <a:off x="2208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5" name="Rectangle 45" descr="羊皮纸"/>
            <p:cNvSpPr>
              <a:spLocks noChangeArrowheads="1"/>
            </p:cNvSpPr>
            <p:nvPr/>
          </p:nvSpPr>
          <p:spPr bwMode="auto">
            <a:xfrm>
              <a:off x="2832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6" name="Line 46"/>
            <p:cNvSpPr>
              <a:spLocks noChangeShapeType="1"/>
            </p:cNvSpPr>
            <p:nvPr/>
          </p:nvSpPr>
          <p:spPr bwMode="auto">
            <a:xfrm>
              <a:off x="2976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7" name="Line 47"/>
            <p:cNvSpPr>
              <a:spLocks noChangeShapeType="1"/>
            </p:cNvSpPr>
            <p:nvPr/>
          </p:nvSpPr>
          <p:spPr bwMode="auto">
            <a:xfrm>
              <a:off x="326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8" name="Line 48"/>
            <p:cNvSpPr>
              <a:spLocks noChangeShapeType="1"/>
            </p:cNvSpPr>
            <p:nvPr/>
          </p:nvSpPr>
          <p:spPr bwMode="auto">
            <a:xfrm flipV="1">
              <a:off x="2976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9" name="Line 49"/>
            <p:cNvSpPr>
              <a:spLocks noChangeShapeType="1"/>
            </p:cNvSpPr>
            <p:nvPr/>
          </p:nvSpPr>
          <p:spPr bwMode="auto">
            <a:xfrm flipV="1">
              <a:off x="3264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0" name="Rectangle 50" descr="羊皮纸"/>
            <p:cNvSpPr>
              <a:spLocks noChangeArrowheads="1"/>
            </p:cNvSpPr>
            <p:nvPr/>
          </p:nvSpPr>
          <p:spPr bwMode="auto">
            <a:xfrm>
              <a:off x="4416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11" name="Line 51"/>
            <p:cNvSpPr>
              <a:spLocks noChangeShapeType="1"/>
            </p:cNvSpPr>
            <p:nvPr/>
          </p:nvSpPr>
          <p:spPr bwMode="auto">
            <a:xfrm>
              <a:off x="4560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2" name="Line 52"/>
            <p:cNvSpPr>
              <a:spLocks noChangeShapeType="1"/>
            </p:cNvSpPr>
            <p:nvPr/>
          </p:nvSpPr>
          <p:spPr bwMode="auto">
            <a:xfrm>
              <a:off x="4848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3" name="Line 53"/>
            <p:cNvSpPr>
              <a:spLocks noChangeShapeType="1"/>
            </p:cNvSpPr>
            <p:nvPr/>
          </p:nvSpPr>
          <p:spPr bwMode="auto">
            <a:xfrm flipV="1">
              <a:off x="4560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4" name="Line 54"/>
            <p:cNvSpPr>
              <a:spLocks noChangeShapeType="1"/>
            </p:cNvSpPr>
            <p:nvPr/>
          </p:nvSpPr>
          <p:spPr bwMode="auto">
            <a:xfrm flipV="1">
              <a:off x="4848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5" name="Line 55"/>
            <p:cNvSpPr>
              <a:spLocks noChangeShapeType="1"/>
            </p:cNvSpPr>
            <p:nvPr/>
          </p:nvSpPr>
          <p:spPr bwMode="auto">
            <a:xfrm>
              <a:off x="768" y="72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6" name="Line 56"/>
            <p:cNvSpPr>
              <a:spLocks noChangeShapeType="1"/>
            </p:cNvSpPr>
            <p:nvPr/>
          </p:nvSpPr>
          <p:spPr bwMode="auto">
            <a:xfrm>
              <a:off x="15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7" name="Line 57"/>
            <p:cNvSpPr>
              <a:spLocks noChangeShapeType="1"/>
            </p:cNvSpPr>
            <p:nvPr/>
          </p:nvSpPr>
          <p:spPr bwMode="auto">
            <a:xfrm>
              <a:off x="2400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8" name="Line 58"/>
            <p:cNvSpPr>
              <a:spLocks noChangeShapeType="1"/>
            </p:cNvSpPr>
            <p:nvPr/>
          </p:nvSpPr>
          <p:spPr bwMode="auto">
            <a:xfrm>
              <a:off x="2640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9" name="Line 59"/>
            <p:cNvSpPr>
              <a:spLocks noChangeShapeType="1"/>
            </p:cNvSpPr>
            <p:nvPr/>
          </p:nvSpPr>
          <p:spPr bwMode="auto">
            <a:xfrm>
              <a:off x="3456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0" name="Line 60"/>
            <p:cNvSpPr>
              <a:spLocks noChangeShapeType="1"/>
            </p:cNvSpPr>
            <p:nvPr/>
          </p:nvSpPr>
          <p:spPr bwMode="auto">
            <a:xfrm>
              <a:off x="4128" y="72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1" name="Line 61"/>
            <p:cNvSpPr>
              <a:spLocks noChangeShapeType="1"/>
            </p:cNvSpPr>
            <p:nvPr/>
          </p:nvSpPr>
          <p:spPr bwMode="auto">
            <a:xfrm>
              <a:off x="4224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2" name="Line 62"/>
            <p:cNvSpPr>
              <a:spLocks noChangeShapeType="1"/>
            </p:cNvSpPr>
            <p:nvPr/>
          </p:nvSpPr>
          <p:spPr bwMode="auto">
            <a:xfrm>
              <a:off x="816" y="624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3" name="Line 63"/>
            <p:cNvSpPr>
              <a:spLocks noChangeShapeType="1"/>
            </p:cNvSpPr>
            <p:nvPr/>
          </p:nvSpPr>
          <p:spPr bwMode="auto">
            <a:xfrm>
              <a:off x="504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4" name="Line 64"/>
            <p:cNvSpPr>
              <a:spLocks noChangeShapeType="1"/>
            </p:cNvSpPr>
            <p:nvPr/>
          </p:nvSpPr>
          <p:spPr bwMode="auto">
            <a:xfrm>
              <a:off x="264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5" name="Line 65"/>
            <p:cNvSpPr>
              <a:spLocks noChangeShapeType="1"/>
            </p:cNvSpPr>
            <p:nvPr/>
          </p:nvSpPr>
          <p:spPr bwMode="auto">
            <a:xfrm>
              <a:off x="240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6" name="Line 66"/>
            <p:cNvSpPr>
              <a:spLocks noChangeShapeType="1"/>
            </p:cNvSpPr>
            <p:nvPr/>
          </p:nvSpPr>
          <p:spPr bwMode="auto">
            <a:xfrm>
              <a:off x="1584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7" name="Line 67"/>
            <p:cNvSpPr>
              <a:spLocks noChangeShapeType="1"/>
            </p:cNvSpPr>
            <p:nvPr/>
          </p:nvSpPr>
          <p:spPr bwMode="auto">
            <a:xfrm flipH="1">
              <a:off x="816" y="816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8" name="Line 68"/>
            <p:cNvSpPr>
              <a:spLocks noChangeShapeType="1"/>
            </p:cNvSpPr>
            <p:nvPr/>
          </p:nvSpPr>
          <p:spPr bwMode="auto">
            <a:xfrm>
              <a:off x="816" y="81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9" name="Line 69"/>
            <p:cNvSpPr>
              <a:spLocks noChangeShapeType="1"/>
            </p:cNvSpPr>
            <p:nvPr/>
          </p:nvSpPr>
          <p:spPr bwMode="auto">
            <a:xfrm>
              <a:off x="816" y="1008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0" name="Line 70"/>
            <p:cNvSpPr>
              <a:spLocks noChangeShapeType="1"/>
            </p:cNvSpPr>
            <p:nvPr/>
          </p:nvSpPr>
          <p:spPr bwMode="auto">
            <a:xfrm>
              <a:off x="3648" y="76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1" name="Line 71"/>
            <p:cNvSpPr>
              <a:spLocks noChangeShapeType="1"/>
            </p:cNvSpPr>
            <p:nvPr/>
          </p:nvSpPr>
          <p:spPr bwMode="auto">
            <a:xfrm>
              <a:off x="816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2" name="Line 72"/>
            <p:cNvSpPr>
              <a:spLocks noChangeShapeType="1"/>
            </p:cNvSpPr>
            <p:nvPr/>
          </p:nvSpPr>
          <p:spPr bwMode="auto">
            <a:xfrm>
              <a:off x="816" y="384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3" name="Line 73"/>
            <p:cNvSpPr>
              <a:spLocks noChangeShapeType="1"/>
            </p:cNvSpPr>
            <p:nvPr/>
          </p:nvSpPr>
          <p:spPr bwMode="auto">
            <a:xfrm>
              <a:off x="3648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4" name="Line 74"/>
            <p:cNvSpPr>
              <a:spLocks noChangeShapeType="1"/>
            </p:cNvSpPr>
            <p:nvPr/>
          </p:nvSpPr>
          <p:spPr bwMode="auto">
            <a:xfrm flipH="1">
              <a:off x="3456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5" name="Line 75"/>
            <p:cNvSpPr>
              <a:spLocks noChangeShapeType="1"/>
            </p:cNvSpPr>
            <p:nvPr/>
          </p:nvSpPr>
          <p:spPr bwMode="auto">
            <a:xfrm>
              <a:off x="4224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6" name="Line 76"/>
            <p:cNvSpPr>
              <a:spLocks noChangeShapeType="1"/>
            </p:cNvSpPr>
            <p:nvPr/>
          </p:nvSpPr>
          <p:spPr bwMode="auto">
            <a:xfrm>
              <a:off x="5232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7" name="Line 77"/>
            <p:cNvSpPr>
              <a:spLocks noChangeShapeType="1"/>
            </p:cNvSpPr>
            <p:nvPr/>
          </p:nvSpPr>
          <p:spPr bwMode="auto">
            <a:xfrm flipH="1">
              <a:off x="5040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8" name="Line 78"/>
            <p:cNvSpPr>
              <a:spLocks noChangeShapeType="1"/>
            </p:cNvSpPr>
            <p:nvPr/>
          </p:nvSpPr>
          <p:spPr bwMode="auto">
            <a:xfrm>
              <a:off x="4224" y="384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9" name="Line 79"/>
            <p:cNvSpPr>
              <a:spLocks noChangeShapeType="1"/>
            </p:cNvSpPr>
            <p:nvPr/>
          </p:nvSpPr>
          <p:spPr bwMode="auto">
            <a:xfrm>
              <a:off x="4224" y="81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0" name="Line 80"/>
            <p:cNvSpPr>
              <a:spLocks noChangeShapeType="1"/>
            </p:cNvSpPr>
            <p:nvPr/>
          </p:nvSpPr>
          <p:spPr bwMode="auto">
            <a:xfrm>
              <a:off x="4224" y="1008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1" name="Line 81"/>
            <p:cNvSpPr>
              <a:spLocks noChangeShapeType="1"/>
            </p:cNvSpPr>
            <p:nvPr/>
          </p:nvSpPr>
          <p:spPr bwMode="auto">
            <a:xfrm>
              <a:off x="5232" y="76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2" name="Line 82"/>
            <p:cNvSpPr>
              <a:spLocks noChangeShapeType="1"/>
            </p:cNvSpPr>
            <p:nvPr/>
          </p:nvSpPr>
          <p:spPr bwMode="auto">
            <a:xfrm flipH="1">
              <a:off x="4224" y="81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3" name="Text Box 83"/>
            <p:cNvSpPr txBox="1">
              <a:spLocks noChangeArrowheads="1"/>
            </p:cNvSpPr>
            <p:nvPr/>
          </p:nvSpPr>
          <p:spPr bwMode="auto">
            <a:xfrm>
              <a:off x="288" y="52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89144" name="Text Box 84"/>
            <p:cNvSpPr txBox="1">
              <a:spLocks noChangeArrowheads="1"/>
            </p:cNvSpPr>
            <p:nvPr/>
          </p:nvSpPr>
          <p:spPr bwMode="auto">
            <a:xfrm>
              <a:off x="3662" y="52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67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双向循环链表类的定义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idx="1"/>
          </p:nvPr>
        </p:nvSpPr>
        <p:spPr>
          <a:xfrm>
            <a:off x="690563" y="1239838"/>
            <a:ext cx="8229600" cy="53260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T&gt; </a:t>
            </a:r>
            <a:endParaRPr lang="en-US" altLang="zh-CN" sz="2800" b="1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struct</a:t>
            </a:r>
            <a:r>
              <a:rPr lang="en-US" altLang="zh-CN" sz="2800" smtClean="0">
                <a:ea typeface="隶书" panose="02010509060101010101" pitchFamily="49" charset="-122"/>
              </a:rPr>
              <a:t> DblNode </a:t>
            </a:r>
            <a:r>
              <a:rPr lang="en-US" altLang="zh-CN" sz="2800" b="1" smtClean="0">
                <a:ea typeface="隶书" panose="02010509060101010101" pitchFamily="49" charset="-122"/>
              </a:rPr>
              <a:t>{	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链表结点类定义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T data</a:t>
            </a:r>
            <a:r>
              <a:rPr lang="en-US" altLang="zh-CN" sz="2800" b="1" smtClean="0">
                <a:ea typeface="隶书" panose="02010509060101010101" pitchFamily="49" charset="-122"/>
              </a:rPr>
              <a:t>;		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链表结点数据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DblNode&lt;T&gt; *lLink, *rLink</a:t>
            </a:r>
            <a:r>
              <a:rPr lang="en-US" altLang="zh-CN" sz="2800" b="1" smtClean="0">
                <a:ea typeface="隶书" panose="02010509060101010101" pitchFamily="49" charset="-122"/>
              </a:rPr>
              <a:t>;	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前驱、后继指针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 ( DblNode&lt;T&gt; *l = NULL,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DblNode&lt;T&gt; *r = NULL 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{ </a:t>
            </a:r>
            <a:r>
              <a:rPr lang="en-US" altLang="zh-CN" sz="2800" smtClean="0">
                <a:ea typeface="隶书" panose="02010509060101010101" pitchFamily="49" charset="-122"/>
              </a:rPr>
              <a:t>lLink = l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  <a:r>
              <a:rPr lang="en-US" altLang="zh-CN" sz="2800" smtClean="0">
                <a:ea typeface="隶书" panose="02010509060101010101" pitchFamily="49" charset="-122"/>
              </a:rPr>
              <a:t> rLink = r</a:t>
            </a:r>
            <a:r>
              <a:rPr lang="en-US" altLang="zh-CN" sz="2800" b="1" smtClean="0">
                <a:ea typeface="隶书" panose="02010509060101010101" pitchFamily="49" charset="-122"/>
              </a:rPr>
              <a:t>; }    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 ( T value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DblNode&lt;T&gt; *l = NULL, DblNode&lt;T&gt; *r = NULL)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</a:t>
            </a:r>
            <a:r>
              <a:rPr lang="en-US" altLang="zh-CN" sz="2800" b="1" smtClean="0">
                <a:ea typeface="隶书" panose="02010509060101010101" pitchFamily="49" charset="-122"/>
              </a:rPr>
              <a:t>{ </a:t>
            </a:r>
            <a:r>
              <a:rPr lang="en-US" altLang="zh-CN" sz="2800" smtClean="0">
                <a:ea typeface="隶书" panose="02010509060101010101" pitchFamily="49" charset="-122"/>
              </a:rPr>
              <a:t>data = value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lLink = l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rLink = r</a:t>
            </a:r>
            <a:r>
              <a:rPr lang="en-US" altLang="zh-CN" sz="2800" b="1" smtClean="0">
                <a:ea typeface="隶书" panose="02010509060101010101" pitchFamily="49" charset="-122"/>
              </a:rPr>
              <a:t>; }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901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F5E8E65-5D7D-4A8B-9760-EA7BF87D3508}" type="slidenum">
              <a:rPr lang="en-US" altLang="zh-CN" sz="1400"/>
              <a:pPr algn="ctr" eaLnBrk="1" hangingPunct="1"/>
              <a:t>101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769938"/>
            <a:ext cx="8229600" cy="532606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class</a:t>
            </a:r>
            <a:r>
              <a:rPr lang="en-US" altLang="zh-CN" sz="2800" smtClean="0">
                <a:ea typeface="隶书" panose="02010509060101010101" pitchFamily="49" charset="-122"/>
              </a:rPr>
              <a:t> DblList </a:t>
            </a:r>
            <a:r>
              <a:rPr lang="en-US" altLang="zh-CN" sz="2800" b="1" smtClean="0">
                <a:ea typeface="隶书" panose="02010509060101010101" pitchFamily="49" charset="-122"/>
              </a:rPr>
              <a:t>{	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链表类定义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public: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DblList ( T uniqueVal ) </a:t>
            </a:r>
            <a:r>
              <a:rPr lang="en-US" altLang="zh-CN" sz="2800" b="1" smtClean="0">
                <a:ea typeface="隶书" panose="02010509060101010101" pitchFamily="49" charset="-122"/>
              </a:rPr>
              <a:t>{	        //</a:t>
            </a:r>
            <a:r>
              <a:rPr lang="zh-CN" altLang="en-US" sz="2800" smtClean="0"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</a:t>
            </a:r>
            <a:r>
              <a:rPr lang="en-US" altLang="zh-CN" sz="2800" smtClean="0">
                <a:ea typeface="隶书" panose="02010509060101010101" pitchFamily="49" charset="-122"/>
              </a:rPr>
              <a:t>first = </a:t>
            </a:r>
            <a:r>
              <a:rPr lang="en-US" altLang="zh-CN" sz="2800" b="1" smtClean="0">
                <a:ea typeface="隶书" panose="02010509060101010101" pitchFamily="49" charset="-122"/>
              </a:rPr>
              <a:t>new</a:t>
            </a:r>
            <a:r>
              <a:rPr lang="en-US" altLang="zh-CN" sz="2800" smtClean="0">
                <a:ea typeface="隶书" panose="02010509060101010101" pitchFamily="49" charset="-122"/>
              </a:rPr>
              <a:t> DblNode&lt;T&gt; (uniqueVal)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 =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 = first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80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DblNode&lt;T&gt; *getFirst () </a:t>
            </a:r>
            <a:r>
              <a:rPr lang="en-US" altLang="zh-CN" sz="2800" b="1" smtClean="0">
                <a:ea typeface="隶书" panose="02010509060101010101" pitchFamily="49" charset="-122"/>
              </a:rPr>
              <a:t>const { return</a:t>
            </a:r>
            <a:r>
              <a:rPr lang="en-US" altLang="zh-CN" sz="2800" smtClean="0">
                <a:ea typeface="隶书" panose="02010509060101010101" pitchFamily="49" charset="-122"/>
              </a:rPr>
              <a:t> first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void </a:t>
            </a:r>
            <a:r>
              <a:rPr lang="en-US" altLang="zh-CN" sz="2800" smtClean="0">
                <a:ea typeface="隶书" panose="02010509060101010101" pitchFamily="49" charset="-122"/>
              </a:rPr>
              <a:t>setFirst ( DblNode&lt;T, E&gt; *ptr 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 first = ptr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DblNode&lt;T&gt; *Search ( T x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d)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在链表中按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d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指示方向寻找等于给定值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的结点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 //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d=0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按前驱方向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,d≠0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按后继方向</a:t>
            </a:r>
          </a:p>
        </p:txBody>
      </p:sp>
      <p:sp>
        <p:nvSpPr>
          <p:cNvPr id="911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C3CF5DA-9822-47DC-9217-C6A4358C257F}" type="slidenum">
              <a:rPr lang="en-US" altLang="zh-CN" sz="1400"/>
              <a:pPr algn="ctr" eaLnBrk="1" hangingPunct="1"/>
              <a:t>102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769938"/>
            <a:ext cx="8229600" cy="53260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DblNode&lt;T&gt; *Locate (</a:t>
            </a:r>
            <a:r>
              <a:rPr lang="en-US" altLang="zh-CN" sz="2800" b="1" smtClean="0">
                <a:ea typeface="隶书" panose="02010509060101010101" pitchFamily="49" charset="-122"/>
              </a:rPr>
              <a:t> 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d </a:t>
            </a:r>
            <a:r>
              <a:rPr lang="en-US" altLang="zh-CN" sz="2800" b="1" smtClean="0">
                <a:ea typeface="隶书" panose="02010509060101010101" pitchFamily="49" charset="-122"/>
              </a:rPr>
              <a:t>);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  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在链表中定位序号为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i(≥0)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的结点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 d=0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按前驱方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向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,d≠0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按后继方向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Insert ( </a:t>
            </a:r>
            <a:r>
              <a:rPr lang="en-US" altLang="zh-CN" sz="2800" b="1" smtClean="0">
                <a:ea typeface="隶书" panose="02010509060101010101" pitchFamily="49" charset="-122"/>
              </a:rPr>
              <a:t>int </a:t>
            </a:r>
            <a:r>
              <a:rPr lang="en-US" altLang="zh-CN" sz="2800" smtClean="0">
                <a:ea typeface="隶书" panose="02010509060101010101" pitchFamily="49" charset="-122"/>
              </a:rPr>
              <a:t>i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T x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d </a:t>
            </a:r>
            <a:r>
              <a:rPr lang="en-US" altLang="zh-CN" sz="2800" b="1" smtClean="0">
                <a:ea typeface="隶书" panose="02010509060101010101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在第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个结点后插入一个包含有值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的新结点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,d=0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按前驱方向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,d≠0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按后继方向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Remove (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x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d </a:t>
            </a:r>
            <a:r>
              <a:rPr lang="en-US" altLang="zh-CN" sz="2800" b="1" smtClean="0">
                <a:ea typeface="隶书" panose="02010509060101010101" pitchFamily="49" charset="-122"/>
              </a:rPr>
              <a:t>);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删除第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IsEmpty() </a:t>
            </a:r>
            <a:r>
              <a:rPr lang="en-US" altLang="zh-CN" sz="2800" b="1" smtClean="0">
                <a:ea typeface="隶书" panose="02010509060101010101" pitchFamily="49" charset="-122"/>
              </a:rPr>
              <a:t>{ return</a:t>
            </a:r>
            <a:r>
              <a:rPr lang="en-US" altLang="zh-CN" sz="2800" smtClean="0">
                <a:ea typeface="隶书" panose="02010509060101010101" pitchFamily="49" charset="-122"/>
              </a:rPr>
              <a:t>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 == first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判双链表空否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private: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DblNode&lt;T&gt; *first</a:t>
            </a:r>
            <a:r>
              <a:rPr lang="en-US" altLang="zh-CN" sz="2800" b="1" smtClean="0">
                <a:ea typeface="隶书" panose="02010509060101010101" pitchFamily="49" charset="-122"/>
              </a:rPr>
              <a:t>;          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表头指针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921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A270BC1-4DE1-46D4-9A81-9C6A6E76FAA0}" type="slidenum">
              <a:rPr lang="en-US" altLang="zh-CN" sz="1400"/>
              <a:pPr algn="ctr" eaLnBrk="1" hangingPunct="1"/>
              <a:t>103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27FADE7-9404-4419-9A20-1AAEDA9D00DB}" type="slidenum">
              <a:rPr lang="en-US" altLang="zh-CN" sz="1400"/>
              <a:pPr algn="ctr" eaLnBrk="1" hangingPunct="1"/>
              <a:t>104</a:t>
            </a:fld>
            <a:endParaRPr lang="en-US" altLang="zh-CN" sz="1400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430338" y="6604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华文新魏" pitchFamily="2" charset="-122"/>
              </a:rPr>
              <a:t>双向循环链表的搜索算法</a:t>
            </a:r>
            <a:endParaRPr lang="zh-CN" altLang="en-US" sz="3000" smtClean="0">
              <a:solidFill>
                <a:schemeClr val="tx2"/>
              </a:solidFill>
              <a:latin typeface="Times New Roman" charset="0"/>
              <a:ea typeface="华文新魏" pitchFamily="2" charset="-122"/>
            </a:endParaRPr>
          </a:p>
        </p:txBody>
      </p:sp>
      <p:grpSp>
        <p:nvGrpSpPr>
          <p:cNvPr id="93188" name="Group 119"/>
          <p:cNvGrpSpPr>
            <a:grpSpLocks/>
          </p:cNvGrpSpPr>
          <p:nvPr/>
        </p:nvGrpSpPr>
        <p:grpSpPr bwMode="auto">
          <a:xfrm>
            <a:off x="619125" y="1676400"/>
            <a:ext cx="7515225" cy="4333875"/>
            <a:chOff x="286" y="864"/>
            <a:chExt cx="4734" cy="2730"/>
          </a:xfrm>
        </p:grpSpPr>
        <p:sp>
          <p:nvSpPr>
            <p:cNvPr id="93189" name="Text Box 2"/>
            <p:cNvSpPr txBox="1">
              <a:spLocks noChangeArrowheads="1"/>
            </p:cNvSpPr>
            <p:nvPr/>
          </p:nvSpPr>
          <p:spPr bwMode="auto">
            <a:xfrm>
              <a:off x="3850" y="1599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u="sng">
                  <a:ea typeface="隶书" panose="02010509060101010101" pitchFamily="49" charset="-122"/>
                </a:rPr>
                <a:t>搜索成功</a:t>
              </a:r>
              <a:endParaRPr lang="zh-CN" altLang="en-US" sz="3200"/>
            </a:p>
          </p:txBody>
        </p:sp>
        <p:sp>
          <p:nvSpPr>
            <p:cNvPr id="93190" name="Text Box 3"/>
            <p:cNvSpPr txBox="1">
              <a:spLocks noChangeArrowheads="1"/>
            </p:cNvSpPr>
            <p:nvPr/>
          </p:nvSpPr>
          <p:spPr bwMode="auto">
            <a:xfrm>
              <a:off x="3552" y="3215"/>
              <a:ext cx="142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u="sng">
                  <a:ea typeface="隶书" panose="02010509060101010101" pitchFamily="49" charset="-122"/>
                </a:rPr>
                <a:t>搜索不成功</a:t>
              </a:r>
              <a:endParaRPr lang="zh-CN" altLang="en-US" sz="3200"/>
            </a:p>
          </p:txBody>
        </p:sp>
        <p:sp>
          <p:nvSpPr>
            <p:cNvPr id="93191" name="Rectangle 5" descr="白色大理石"/>
            <p:cNvSpPr>
              <a:spLocks noChangeArrowheads="1"/>
            </p:cNvSpPr>
            <p:nvPr/>
          </p:nvSpPr>
          <p:spPr bwMode="auto">
            <a:xfrm>
              <a:off x="1056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192" name="Line 6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3" name="Line 7"/>
            <p:cNvSpPr>
              <a:spLocks noChangeShapeType="1"/>
            </p:cNvSpPr>
            <p:nvPr/>
          </p:nvSpPr>
          <p:spPr bwMode="auto">
            <a:xfrm>
              <a:off x="144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4" name="Line 8"/>
            <p:cNvSpPr>
              <a:spLocks noChangeShapeType="1"/>
            </p:cNvSpPr>
            <p:nvPr/>
          </p:nvSpPr>
          <p:spPr bwMode="auto">
            <a:xfrm flipV="1">
              <a:off x="120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5" name="Line 9"/>
            <p:cNvSpPr>
              <a:spLocks noChangeShapeType="1"/>
            </p:cNvSpPr>
            <p:nvPr/>
          </p:nvSpPr>
          <p:spPr bwMode="auto">
            <a:xfrm flipV="1">
              <a:off x="144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6" name="Rectangle 10" descr="白色大理石"/>
            <p:cNvSpPr>
              <a:spLocks noChangeArrowheads="1"/>
            </p:cNvSpPr>
            <p:nvPr/>
          </p:nvSpPr>
          <p:spPr bwMode="auto">
            <a:xfrm>
              <a:off x="1824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197" name="Line 11"/>
            <p:cNvSpPr>
              <a:spLocks noChangeShapeType="1"/>
            </p:cNvSpPr>
            <p:nvPr/>
          </p:nvSpPr>
          <p:spPr bwMode="auto">
            <a:xfrm>
              <a:off x="220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8" name="Line 12"/>
            <p:cNvSpPr>
              <a:spLocks noChangeShapeType="1"/>
            </p:cNvSpPr>
            <p:nvPr/>
          </p:nvSpPr>
          <p:spPr bwMode="auto">
            <a:xfrm flipV="1">
              <a:off x="196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9" name="Line 13"/>
            <p:cNvSpPr>
              <a:spLocks noChangeShapeType="1"/>
            </p:cNvSpPr>
            <p:nvPr/>
          </p:nvSpPr>
          <p:spPr bwMode="auto">
            <a:xfrm flipV="1">
              <a:off x="220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0" name="Line 14"/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1" name="Rectangle 15" descr="白色大理石"/>
            <p:cNvSpPr>
              <a:spLocks noChangeArrowheads="1"/>
            </p:cNvSpPr>
            <p:nvPr/>
          </p:nvSpPr>
          <p:spPr bwMode="auto">
            <a:xfrm>
              <a:off x="2592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02" name="Line 16"/>
            <p:cNvSpPr>
              <a:spLocks noChangeShapeType="1"/>
            </p:cNvSpPr>
            <p:nvPr/>
          </p:nvSpPr>
          <p:spPr bwMode="auto">
            <a:xfrm>
              <a:off x="297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3" name="Line 17"/>
            <p:cNvSpPr>
              <a:spLocks noChangeShapeType="1"/>
            </p:cNvSpPr>
            <p:nvPr/>
          </p:nvSpPr>
          <p:spPr bwMode="auto">
            <a:xfrm flipV="1">
              <a:off x="273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4" name="Line 18"/>
            <p:cNvSpPr>
              <a:spLocks noChangeShapeType="1"/>
            </p:cNvSpPr>
            <p:nvPr/>
          </p:nvSpPr>
          <p:spPr bwMode="auto">
            <a:xfrm flipV="1">
              <a:off x="297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5" name="Line 19"/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6" name="Rectangle 20" descr="白色大理石"/>
            <p:cNvSpPr>
              <a:spLocks noChangeArrowheads="1"/>
            </p:cNvSpPr>
            <p:nvPr/>
          </p:nvSpPr>
          <p:spPr bwMode="auto">
            <a:xfrm>
              <a:off x="3360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07" name="Line 21"/>
            <p:cNvSpPr>
              <a:spLocks noChangeShapeType="1"/>
            </p:cNvSpPr>
            <p:nvPr/>
          </p:nvSpPr>
          <p:spPr bwMode="auto">
            <a:xfrm>
              <a:off x="374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8" name="Line 2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9" name="Line 23"/>
            <p:cNvSpPr>
              <a:spLocks noChangeShapeType="1"/>
            </p:cNvSpPr>
            <p:nvPr/>
          </p:nvSpPr>
          <p:spPr bwMode="auto">
            <a:xfrm flipV="1">
              <a:off x="374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0" name="Line 24"/>
            <p:cNvSpPr>
              <a:spLocks noChangeShapeType="1"/>
            </p:cNvSpPr>
            <p:nvPr/>
          </p:nvSpPr>
          <p:spPr bwMode="auto">
            <a:xfrm>
              <a:off x="350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1" name="Rectangle 25" descr="白色大理石"/>
            <p:cNvSpPr>
              <a:spLocks noChangeArrowheads="1"/>
            </p:cNvSpPr>
            <p:nvPr/>
          </p:nvSpPr>
          <p:spPr bwMode="auto">
            <a:xfrm>
              <a:off x="4128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12" name="Line 26"/>
            <p:cNvSpPr>
              <a:spLocks noChangeShapeType="1"/>
            </p:cNvSpPr>
            <p:nvPr/>
          </p:nvSpPr>
          <p:spPr bwMode="auto">
            <a:xfrm>
              <a:off x="451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3" name="Line 27"/>
            <p:cNvSpPr>
              <a:spLocks noChangeShapeType="1"/>
            </p:cNvSpPr>
            <p:nvPr/>
          </p:nvSpPr>
          <p:spPr bwMode="auto">
            <a:xfrm flipV="1">
              <a:off x="427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4" name="Line 28"/>
            <p:cNvSpPr>
              <a:spLocks noChangeShapeType="1"/>
            </p:cNvSpPr>
            <p:nvPr/>
          </p:nvSpPr>
          <p:spPr bwMode="auto">
            <a:xfrm flipV="1">
              <a:off x="451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5" name="Line 29"/>
            <p:cNvSpPr>
              <a:spLocks noChangeShapeType="1"/>
            </p:cNvSpPr>
            <p:nvPr/>
          </p:nvSpPr>
          <p:spPr bwMode="auto">
            <a:xfrm>
              <a:off x="427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6" name="Line 30"/>
            <p:cNvSpPr>
              <a:spLocks noChangeShapeType="1"/>
            </p:cNvSpPr>
            <p:nvPr/>
          </p:nvSpPr>
          <p:spPr bwMode="auto">
            <a:xfrm>
              <a:off x="1632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7" name="Line 31"/>
            <p:cNvSpPr>
              <a:spLocks noChangeShapeType="1"/>
            </p:cNvSpPr>
            <p:nvPr/>
          </p:nvSpPr>
          <p:spPr bwMode="auto">
            <a:xfrm>
              <a:off x="2400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8" name="Line 32"/>
            <p:cNvSpPr>
              <a:spLocks noChangeShapeType="1"/>
            </p:cNvSpPr>
            <p:nvPr/>
          </p:nvSpPr>
          <p:spPr bwMode="auto">
            <a:xfrm>
              <a:off x="3168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9" name="Line 33"/>
            <p:cNvSpPr>
              <a:spLocks noChangeShapeType="1"/>
            </p:cNvSpPr>
            <p:nvPr/>
          </p:nvSpPr>
          <p:spPr bwMode="auto">
            <a:xfrm>
              <a:off x="3936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0" name="Line 34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1" name="Line 35"/>
            <p:cNvSpPr>
              <a:spLocks noChangeShapeType="1"/>
            </p:cNvSpPr>
            <p:nvPr/>
          </p:nvSpPr>
          <p:spPr bwMode="auto">
            <a:xfrm>
              <a:off x="1632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2" name="Line 36"/>
            <p:cNvSpPr>
              <a:spLocks noChangeShapeType="1"/>
            </p:cNvSpPr>
            <p:nvPr/>
          </p:nvSpPr>
          <p:spPr bwMode="auto">
            <a:xfrm flipV="1">
              <a:off x="768" y="120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3" name="Line 37"/>
            <p:cNvSpPr>
              <a:spLocks noChangeShapeType="1"/>
            </p:cNvSpPr>
            <p:nvPr/>
          </p:nvSpPr>
          <p:spPr bwMode="auto">
            <a:xfrm>
              <a:off x="2400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4" name="Line 38"/>
            <p:cNvSpPr>
              <a:spLocks noChangeShapeType="1"/>
            </p:cNvSpPr>
            <p:nvPr/>
          </p:nvSpPr>
          <p:spPr bwMode="auto">
            <a:xfrm>
              <a:off x="3168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5" name="Line 39"/>
            <p:cNvSpPr>
              <a:spLocks noChangeShapeType="1"/>
            </p:cNvSpPr>
            <p:nvPr/>
          </p:nvSpPr>
          <p:spPr bwMode="auto">
            <a:xfrm>
              <a:off x="3936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6" name="Line 40"/>
            <p:cNvSpPr>
              <a:spLocks noChangeShapeType="1"/>
            </p:cNvSpPr>
            <p:nvPr/>
          </p:nvSpPr>
          <p:spPr bwMode="auto">
            <a:xfrm>
              <a:off x="4704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7" name="Line 41"/>
            <p:cNvSpPr>
              <a:spLocks noChangeShapeType="1"/>
            </p:cNvSpPr>
            <p:nvPr/>
          </p:nvSpPr>
          <p:spPr bwMode="auto">
            <a:xfrm>
              <a:off x="4896" y="124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8" name="Line 42"/>
            <p:cNvSpPr>
              <a:spLocks noChangeShapeType="1"/>
            </p:cNvSpPr>
            <p:nvPr/>
          </p:nvSpPr>
          <p:spPr bwMode="auto">
            <a:xfrm>
              <a:off x="912" y="129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9" name="Line 43"/>
            <p:cNvSpPr>
              <a:spLocks noChangeShapeType="1"/>
            </p:cNvSpPr>
            <p:nvPr/>
          </p:nvSpPr>
          <p:spPr bwMode="auto">
            <a:xfrm flipH="1">
              <a:off x="912" y="148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0" name="Line 44"/>
            <p:cNvSpPr>
              <a:spLocks noChangeShapeType="1"/>
            </p:cNvSpPr>
            <p:nvPr/>
          </p:nvSpPr>
          <p:spPr bwMode="auto">
            <a:xfrm>
              <a:off x="912" y="129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1" name="Line 45"/>
            <p:cNvSpPr>
              <a:spLocks noChangeShapeType="1"/>
            </p:cNvSpPr>
            <p:nvPr/>
          </p:nvSpPr>
          <p:spPr bwMode="auto">
            <a:xfrm flipH="1">
              <a:off x="912" y="86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2" name="Line 46"/>
            <p:cNvSpPr>
              <a:spLocks noChangeShapeType="1"/>
            </p:cNvSpPr>
            <p:nvPr/>
          </p:nvSpPr>
          <p:spPr bwMode="auto">
            <a:xfrm>
              <a:off x="912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3" name="Line 47"/>
            <p:cNvSpPr>
              <a:spLocks noChangeShapeType="1"/>
            </p:cNvSpPr>
            <p:nvPr/>
          </p:nvSpPr>
          <p:spPr bwMode="auto">
            <a:xfrm>
              <a:off x="4896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4" name="Line 48"/>
            <p:cNvSpPr>
              <a:spLocks noChangeShapeType="1"/>
            </p:cNvSpPr>
            <p:nvPr/>
          </p:nvSpPr>
          <p:spPr bwMode="auto">
            <a:xfrm>
              <a:off x="4704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5" name="Text Box 49"/>
            <p:cNvSpPr txBox="1">
              <a:spLocks noChangeArrowheads="1"/>
            </p:cNvSpPr>
            <p:nvPr/>
          </p:nvSpPr>
          <p:spPr bwMode="auto">
            <a:xfrm>
              <a:off x="302" y="100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93236" name="Rectangle 50" descr="白色大理石"/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37" name="Line 51"/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8" name="Line 52"/>
            <p:cNvSpPr>
              <a:spLocks noChangeShapeType="1"/>
            </p:cNvSpPr>
            <p:nvPr/>
          </p:nvSpPr>
          <p:spPr bwMode="auto">
            <a:xfrm flipV="1">
              <a:off x="120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9" name="Line 53"/>
            <p:cNvSpPr>
              <a:spLocks noChangeShapeType="1"/>
            </p:cNvSpPr>
            <p:nvPr/>
          </p:nvSpPr>
          <p:spPr bwMode="auto">
            <a:xfrm flipV="1">
              <a:off x="144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0" name="Line 54"/>
            <p:cNvSpPr>
              <a:spLocks noChangeShapeType="1"/>
            </p:cNvSpPr>
            <p:nvPr/>
          </p:nvSpPr>
          <p:spPr bwMode="auto">
            <a:xfrm>
              <a:off x="120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1" name="Rectangle 55" descr="白色大理石"/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42" name="Line 56"/>
            <p:cNvSpPr>
              <a:spLocks noChangeShapeType="1"/>
            </p:cNvSpPr>
            <p:nvPr/>
          </p:nvSpPr>
          <p:spPr bwMode="auto">
            <a:xfrm>
              <a:off x="220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3" name="Line 57"/>
            <p:cNvSpPr>
              <a:spLocks noChangeShapeType="1"/>
            </p:cNvSpPr>
            <p:nvPr/>
          </p:nvSpPr>
          <p:spPr bwMode="auto">
            <a:xfrm flipV="1">
              <a:off x="196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4" name="Line 58"/>
            <p:cNvSpPr>
              <a:spLocks noChangeShapeType="1"/>
            </p:cNvSpPr>
            <p:nvPr/>
          </p:nvSpPr>
          <p:spPr bwMode="auto">
            <a:xfrm flipV="1">
              <a:off x="220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5" name="Line 59"/>
            <p:cNvSpPr>
              <a:spLocks noChangeShapeType="1"/>
            </p:cNvSpPr>
            <p:nvPr/>
          </p:nvSpPr>
          <p:spPr bwMode="auto">
            <a:xfrm>
              <a:off x="196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6" name="Rectangle 60" descr="白色大理石"/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47" name="Line 61"/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8" name="Line 62"/>
            <p:cNvSpPr>
              <a:spLocks noChangeShapeType="1"/>
            </p:cNvSpPr>
            <p:nvPr/>
          </p:nvSpPr>
          <p:spPr bwMode="auto">
            <a:xfrm flipV="1">
              <a:off x="273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9" name="Line 63"/>
            <p:cNvSpPr>
              <a:spLocks noChangeShapeType="1"/>
            </p:cNvSpPr>
            <p:nvPr/>
          </p:nvSpPr>
          <p:spPr bwMode="auto">
            <a:xfrm flipV="1">
              <a:off x="297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0" name="Line 64"/>
            <p:cNvSpPr>
              <a:spLocks noChangeShapeType="1"/>
            </p:cNvSpPr>
            <p:nvPr/>
          </p:nvSpPr>
          <p:spPr bwMode="auto">
            <a:xfrm>
              <a:off x="273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1" name="Rectangle 65" descr="白色大理石"/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52" name="Line 66"/>
            <p:cNvSpPr>
              <a:spLocks noChangeShapeType="1"/>
            </p:cNvSpPr>
            <p:nvPr/>
          </p:nvSpPr>
          <p:spPr bwMode="auto">
            <a:xfrm>
              <a:off x="37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3" name="Line 67"/>
            <p:cNvSpPr>
              <a:spLocks noChangeShapeType="1"/>
            </p:cNvSpPr>
            <p:nvPr/>
          </p:nvSpPr>
          <p:spPr bwMode="auto">
            <a:xfrm flipV="1">
              <a:off x="350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4" name="Line 68"/>
            <p:cNvSpPr>
              <a:spLocks noChangeShapeType="1"/>
            </p:cNvSpPr>
            <p:nvPr/>
          </p:nvSpPr>
          <p:spPr bwMode="auto">
            <a:xfrm flipV="1">
              <a:off x="37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5" name="Line 69"/>
            <p:cNvSpPr>
              <a:spLocks noChangeShapeType="1"/>
            </p:cNvSpPr>
            <p:nvPr/>
          </p:nvSpPr>
          <p:spPr bwMode="auto">
            <a:xfrm>
              <a:off x="35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6" name="Rectangle 70" descr="白色大理石"/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57" name="Line 71"/>
            <p:cNvSpPr>
              <a:spLocks noChangeShapeType="1"/>
            </p:cNvSpPr>
            <p:nvPr/>
          </p:nvSpPr>
          <p:spPr bwMode="auto">
            <a:xfrm>
              <a:off x="45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8" name="Line 72"/>
            <p:cNvSpPr>
              <a:spLocks noChangeShapeType="1"/>
            </p:cNvSpPr>
            <p:nvPr/>
          </p:nvSpPr>
          <p:spPr bwMode="auto">
            <a:xfrm flipV="1">
              <a:off x="427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9" name="Line 73"/>
            <p:cNvSpPr>
              <a:spLocks noChangeShapeType="1"/>
            </p:cNvSpPr>
            <p:nvPr/>
          </p:nvSpPr>
          <p:spPr bwMode="auto">
            <a:xfrm flipV="1">
              <a:off x="45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0" name="Line 74"/>
            <p:cNvSpPr>
              <a:spLocks noChangeShapeType="1"/>
            </p:cNvSpPr>
            <p:nvPr/>
          </p:nvSpPr>
          <p:spPr bwMode="auto">
            <a:xfrm>
              <a:off x="427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1" name="Line 75"/>
            <p:cNvSpPr>
              <a:spLocks noChangeShapeType="1"/>
            </p:cNvSpPr>
            <p:nvPr/>
          </p:nvSpPr>
          <p:spPr bwMode="auto">
            <a:xfrm>
              <a:off x="1632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2" name="Line 76"/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3" name="Line 77"/>
            <p:cNvSpPr>
              <a:spLocks noChangeShapeType="1"/>
            </p:cNvSpPr>
            <p:nvPr/>
          </p:nvSpPr>
          <p:spPr bwMode="auto">
            <a:xfrm>
              <a:off x="3168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4" name="Line 78"/>
            <p:cNvSpPr>
              <a:spLocks noChangeShapeType="1"/>
            </p:cNvSpPr>
            <p:nvPr/>
          </p:nvSpPr>
          <p:spPr bwMode="auto">
            <a:xfrm>
              <a:off x="3936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5" name="Line 79"/>
            <p:cNvSpPr>
              <a:spLocks noChangeShapeType="1"/>
            </p:cNvSpPr>
            <p:nvPr/>
          </p:nvSpPr>
          <p:spPr bwMode="auto">
            <a:xfrm>
              <a:off x="912" y="254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6" name="Line 80"/>
            <p:cNvSpPr>
              <a:spLocks noChangeShapeType="1"/>
            </p:cNvSpPr>
            <p:nvPr/>
          </p:nvSpPr>
          <p:spPr bwMode="auto">
            <a:xfrm>
              <a:off x="1632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7" name="Line 81"/>
            <p:cNvSpPr>
              <a:spLocks noChangeShapeType="1"/>
            </p:cNvSpPr>
            <p:nvPr/>
          </p:nvSpPr>
          <p:spPr bwMode="auto">
            <a:xfrm flipV="1">
              <a:off x="768" y="26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8" name="Line 82"/>
            <p:cNvSpPr>
              <a:spLocks noChangeShapeType="1"/>
            </p:cNvSpPr>
            <p:nvPr/>
          </p:nvSpPr>
          <p:spPr bwMode="auto">
            <a:xfrm>
              <a:off x="2400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9" name="Line 83"/>
            <p:cNvSpPr>
              <a:spLocks noChangeShapeType="1"/>
            </p:cNvSpPr>
            <p:nvPr/>
          </p:nvSpPr>
          <p:spPr bwMode="auto">
            <a:xfrm>
              <a:off x="3168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0" name="Line 84"/>
            <p:cNvSpPr>
              <a:spLocks noChangeShapeType="1"/>
            </p:cNvSpPr>
            <p:nvPr/>
          </p:nvSpPr>
          <p:spPr bwMode="auto">
            <a:xfrm>
              <a:off x="3936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1" name="Line 85"/>
            <p:cNvSpPr>
              <a:spLocks noChangeShapeType="1"/>
            </p:cNvSpPr>
            <p:nvPr/>
          </p:nvSpPr>
          <p:spPr bwMode="auto">
            <a:xfrm>
              <a:off x="4704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2" name="Line 86"/>
            <p:cNvSpPr>
              <a:spLocks noChangeShapeType="1"/>
            </p:cNvSpPr>
            <p:nvPr/>
          </p:nvSpPr>
          <p:spPr bwMode="auto">
            <a:xfrm>
              <a:off x="4896" y="268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3" name="Line 87"/>
            <p:cNvSpPr>
              <a:spLocks noChangeShapeType="1"/>
            </p:cNvSpPr>
            <p:nvPr/>
          </p:nvSpPr>
          <p:spPr bwMode="auto">
            <a:xfrm>
              <a:off x="912" y="273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4" name="Line 88"/>
            <p:cNvSpPr>
              <a:spLocks noChangeShapeType="1"/>
            </p:cNvSpPr>
            <p:nvPr/>
          </p:nvSpPr>
          <p:spPr bwMode="auto">
            <a:xfrm flipH="1">
              <a:off x="912" y="292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5" name="Line 89"/>
            <p:cNvSpPr>
              <a:spLocks noChangeShapeType="1"/>
            </p:cNvSpPr>
            <p:nvPr/>
          </p:nvSpPr>
          <p:spPr bwMode="auto">
            <a:xfrm>
              <a:off x="912" y="273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6" name="Line 90"/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7" name="Line 91"/>
            <p:cNvSpPr>
              <a:spLocks noChangeShapeType="1"/>
            </p:cNvSpPr>
            <p:nvPr/>
          </p:nvSpPr>
          <p:spPr bwMode="auto">
            <a:xfrm>
              <a:off x="912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8" name="Line 92"/>
            <p:cNvSpPr>
              <a:spLocks noChangeShapeType="1"/>
            </p:cNvSpPr>
            <p:nvPr/>
          </p:nvSpPr>
          <p:spPr bwMode="auto">
            <a:xfrm>
              <a:off x="4896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9" name="Line 93"/>
            <p:cNvSpPr>
              <a:spLocks noChangeShapeType="1"/>
            </p:cNvSpPr>
            <p:nvPr/>
          </p:nvSpPr>
          <p:spPr bwMode="auto">
            <a:xfrm>
              <a:off x="4704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0" name="Text Box 94"/>
            <p:cNvSpPr txBox="1">
              <a:spLocks noChangeArrowheads="1"/>
            </p:cNvSpPr>
            <p:nvPr/>
          </p:nvSpPr>
          <p:spPr bwMode="auto">
            <a:xfrm>
              <a:off x="302" y="244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93281" name="Text Box 95"/>
            <p:cNvSpPr txBox="1">
              <a:spLocks noChangeArrowheads="1"/>
            </p:cNvSpPr>
            <p:nvPr/>
          </p:nvSpPr>
          <p:spPr bwMode="auto">
            <a:xfrm>
              <a:off x="1936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93282" name="Text Box 96"/>
            <p:cNvSpPr txBox="1">
              <a:spLocks noChangeArrowheads="1"/>
            </p:cNvSpPr>
            <p:nvPr/>
          </p:nvSpPr>
          <p:spPr bwMode="auto">
            <a:xfrm>
              <a:off x="1936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93283" name="Text Box 97"/>
            <p:cNvSpPr txBox="1">
              <a:spLocks noChangeArrowheads="1"/>
            </p:cNvSpPr>
            <p:nvPr/>
          </p:nvSpPr>
          <p:spPr bwMode="auto">
            <a:xfrm>
              <a:off x="2704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93284" name="Text Box 98"/>
            <p:cNvSpPr txBox="1">
              <a:spLocks noChangeArrowheads="1"/>
            </p:cNvSpPr>
            <p:nvPr/>
          </p:nvSpPr>
          <p:spPr bwMode="auto">
            <a:xfrm>
              <a:off x="270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93285" name="Text Box 99"/>
            <p:cNvSpPr txBox="1">
              <a:spLocks noChangeArrowheads="1"/>
            </p:cNvSpPr>
            <p:nvPr/>
          </p:nvSpPr>
          <p:spPr bwMode="auto">
            <a:xfrm>
              <a:off x="3472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93286" name="Text Box 100"/>
            <p:cNvSpPr txBox="1">
              <a:spLocks noChangeArrowheads="1"/>
            </p:cNvSpPr>
            <p:nvPr/>
          </p:nvSpPr>
          <p:spPr bwMode="auto">
            <a:xfrm>
              <a:off x="347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93287" name="Text Box 101"/>
            <p:cNvSpPr txBox="1">
              <a:spLocks noChangeArrowheads="1"/>
            </p:cNvSpPr>
            <p:nvPr/>
          </p:nvSpPr>
          <p:spPr bwMode="auto">
            <a:xfrm>
              <a:off x="4240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lang="en-US" altLang="zh-CN" sz="2800"/>
            </a:p>
          </p:txBody>
        </p:sp>
        <p:sp>
          <p:nvSpPr>
            <p:cNvPr id="93288" name="Text Box 102"/>
            <p:cNvSpPr txBox="1">
              <a:spLocks noChangeArrowheads="1"/>
            </p:cNvSpPr>
            <p:nvPr/>
          </p:nvSpPr>
          <p:spPr bwMode="auto">
            <a:xfrm>
              <a:off x="424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lang="en-US" altLang="zh-CN" sz="2800"/>
            </a:p>
          </p:txBody>
        </p:sp>
        <p:sp>
          <p:nvSpPr>
            <p:cNvPr id="93289" name="Text Box 103"/>
            <p:cNvSpPr txBox="1">
              <a:spLocks noChangeArrowheads="1"/>
            </p:cNvSpPr>
            <p:nvPr/>
          </p:nvSpPr>
          <p:spPr bwMode="auto">
            <a:xfrm>
              <a:off x="286" y="155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sz="320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lang="en-US" altLang="zh-CN"/>
            </a:p>
          </p:txBody>
        </p:sp>
        <p:sp>
          <p:nvSpPr>
            <p:cNvPr id="93290" name="Line 104"/>
            <p:cNvSpPr>
              <a:spLocks noChangeShapeType="1"/>
            </p:cNvSpPr>
            <p:nvPr/>
          </p:nvSpPr>
          <p:spPr bwMode="auto">
            <a:xfrm flipV="1">
              <a:off x="2064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1" name="Line 105"/>
            <p:cNvSpPr>
              <a:spLocks noChangeShapeType="1"/>
            </p:cNvSpPr>
            <p:nvPr/>
          </p:nvSpPr>
          <p:spPr bwMode="auto">
            <a:xfrm flipV="1">
              <a:off x="2832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2" name="Line 106"/>
            <p:cNvSpPr>
              <a:spLocks noChangeShapeType="1"/>
            </p:cNvSpPr>
            <p:nvPr/>
          </p:nvSpPr>
          <p:spPr bwMode="auto">
            <a:xfrm flipV="1">
              <a:off x="3600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3" name="Text Box 107"/>
            <p:cNvSpPr txBox="1">
              <a:spLocks noChangeArrowheads="1"/>
            </p:cNvSpPr>
            <p:nvPr/>
          </p:nvSpPr>
          <p:spPr bwMode="auto">
            <a:xfrm>
              <a:off x="2095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93294" name="Text Box 108"/>
            <p:cNvSpPr txBox="1">
              <a:spLocks noChangeArrowheads="1"/>
            </p:cNvSpPr>
            <p:nvPr/>
          </p:nvSpPr>
          <p:spPr bwMode="auto">
            <a:xfrm>
              <a:off x="2863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93295" name="Text Box 109"/>
            <p:cNvSpPr txBox="1">
              <a:spLocks noChangeArrowheads="1"/>
            </p:cNvSpPr>
            <p:nvPr/>
          </p:nvSpPr>
          <p:spPr bwMode="auto">
            <a:xfrm>
              <a:off x="3609" y="1497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sym typeface="Symbol" panose="05050102010706020507" pitchFamily="18" charset="2"/>
                </a:rPr>
                <a:t></a:t>
              </a:r>
              <a:endParaRPr lang="en-US" altLang="zh-CN"/>
            </a:p>
          </p:txBody>
        </p:sp>
        <p:sp>
          <p:nvSpPr>
            <p:cNvPr id="93296" name="Text Box 110"/>
            <p:cNvSpPr txBox="1">
              <a:spLocks noChangeArrowheads="1"/>
            </p:cNvSpPr>
            <p:nvPr/>
          </p:nvSpPr>
          <p:spPr bwMode="auto">
            <a:xfrm>
              <a:off x="288" y="299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sz="3200">
                  <a:latin typeface="Arial Narrow" panose="020B0606020202030204" pitchFamily="34" charset="0"/>
                  <a:ea typeface="仿宋_GB2312" pitchFamily="49" charset="-122"/>
                </a:rPr>
                <a:t>25</a:t>
              </a:r>
              <a:endParaRPr lang="en-US" altLang="zh-CN"/>
            </a:p>
          </p:txBody>
        </p:sp>
        <p:sp>
          <p:nvSpPr>
            <p:cNvPr id="93297" name="Line 111"/>
            <p:cNvSpPr>
              <a:spLocks noChangeShapeType="1"/>
            </p:cNvSpPr>
            <p:nvPr/>
          </p:nvSpPr>
          <p:spPr bwMode="auto">
            <a:xfrm flipV="1">
              <a:off x="206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8" name="Text Box 112"/>
            <p:cNvSpPr txBox="1">
              <a:spLocks noChangeArrowheads="1"/>
            </p:cNvSpPr>
            <p:nvPr/>
          </p:nvSpPr>
          <p:spPr bwMode="auto">
            <a:xfrm>
              <a:off x="2095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93299" name="Line 113"/>
            <p:cNvSpPr>
              <a:spLocks noChangeShapeType="1"/>
            </p:cNvSpPr>
            <p:nvPr/>
          </p:nvSpPr>
          <p:spPr bwMode="auto">
            <a:xfrm flipV="1">
              <a:off x="283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0" name="Text Box 114"/>
            <p:cNvSpPr txBox="1">
              <a:spLocks noChangeArrowheads="1"/>
            </p:cNvSpPr>
            <p:nvPr/>
          </p:nvSpPr>
          <p:spPr bwMode="auto">
            <a:xfrm>
              <a:off x="2863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93301" name="Line 115"/>
            <p:cNvSpPr>
              <a:spLocks noChangeShapeType="1"/>
            </p:cNvSpPr>
            <p:nvPr/>
          </p:nvSpPr>
          <p:spPr bwMode="auto">
            <a:xfrm flipV="1">
              <a:off x="36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2" name="Text Box 116"/>
            <p:cNvSpPr txBox="1">
              <a:spLocks noChangeArrowheads="1"/>
            </p:cNvSpPr>
            <p:nvPr/>
          </p:nvSpPr>
          <p:spPr bwMode="auto">
            <a:xfrm>
              <a:off x="3631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93303" name="Line 117"/>
            <p:cNvSpPr>
              <a:spLocks noChangeShapeType="1"/>
            </p:cNvSpPr>
            <p:nvPr/>
          </p:nvSpPr>
          <p:spPr bwMode="auto">
            <a:xfrm flipV="1">
              <a:off x="43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4" name="Text Box 118"/>
            <p:cNvSpPr txBox="1">
              <a:spLocks noChangeArrowheads="1"/>
            </p:cNvSpPr>
            <p:nvPr/>
          </p:nvSpPr>
          <p:spPr bwMode="auto">
            <a:xfrm>
              <a:off x="4399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6400"/>
            <a:ext cx="8229600" cy="99536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双向循环链表的搜索算法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idx="1"/>
          </p:nvPr>
        </p:nvSpPr>
        <p:spPr>
          <a:xfrm>
            <a:off x="622300" y="1276350"/>
            <a:ext cx="8229600" cy="51514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DblNode&lt;T&gt; *DblList&lt;T&gt;</a:t>
            </a:r>
            <a:r>
              <a:rPr lang="en-US" altLang="zh-CN" sz="2800" b="1" smtClean="0">
                <a:ea typeface="隶书" panose="02010509060101010101" pitchFamily="49" charset="-122"/>
              </a:rPr>
              <a:t>::</a:t>
            </a:r>
            <a:r>
              <a:rPr lang="en-US" altLang="zh-CN" sz="2800" smtClean="0">
                <a:ea typeface="隶书" panose="02010509060101010101" pitchFamily="49" charset="-122"/>
              </a:rPr>
              <a:t>Search (T x,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d)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endParaRPr lang="en-US" altLang="zh-CN" sz="280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在双向循环链表中寻找其值等于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的结点。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ea typeface="隶书" panose="02010509060101010101" pitchFamily="49" charset="-122"/>
              </a:rPr>
              <a:t>DblNode&lt;T&gt; *current = (d == 0)</a:t>
            </a:r>
            <a:r>
              <a:rPr lang="en-US" altLang="zh-CN" sz="2800" b="1" smtClean="0">
                <a:ea typeface="隶书" panose="02010509060101010101" pitchFamily="49" charset="-122"/>
              </a:rPr>
              <a:t>?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 </a:t>
            </a:r>
            <a:r>
              <a:rPr lang="en-US" altLang="zh-CN" sz="2800" b="1" smtClean="0">
                <a:ea typeface="隶书" panose="02010509060101010101" pitchFamily="49" charset="-122"/>
              </a:rPr>
              <a:t>: </a:t>
            </a:r>
            <a:r>
              <a:rPr lang="en-US" altLang="zh-CN" sz="2800" smtClean="0">
                <a:ea typeface="隶书" panose="02010509060101010101" pitchFamily="49" charset="-122"/>
              </a:rPr>
              <a:t>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d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确定搜索方向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ea typeface="隶书" panose="02010509060101010101" pitchFamily="49" charset="-122"/>
              </a:rPr>
              <a:t>while </a:t>
            </a:r>
            <a:r>
              <a:rPr lang="en-US" altLang="zh-CN" sz="2800" smtClean="0">
                <a:ea typeface="隶书" panose="02010509060101010101" pitchFamily="49" charset="-122"/>
              </a:rPr>
              <a:t>( </a:t>
            </a:r>
            <a:r>
              <a:rPr lang="en-US" altLang="zh-CN" sz="2800" smtClean="0">
                <a:solidFill>
                  <a:srgbClr val="006600"/>
                </a:solidFill>
                <a:ea typeface="隶书" panose="02010509060101010101" pitchFamily="49" charset="-122"/>
              </a:rPr>
              <a:t>current != first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  <a:r>
              <a:rPr lang="en-US" altLang="zh-CN" sz="2800" b="1" smtClean="0">
                <a:ea typeface="隶书" panose="02010509060101010101" pitchFamily="49" charset="-122"/>
              </a:rPr>
              <a:t>&amp;&amp;</a:t>
            </a:r>
            <a:r>
              <a:rPr lang="en-US" altLang="zh-CN" sz="2800" smtClean="0">
                <a:ea typeface="隶书" panose="02010509060101010101" pitchFamily="49" charset="-122"/>
              </a:rPr>
              <a:t>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data != x )	current = (d == 0) </a:t>
            </a:r>
            <a:r>
              <a:rPr lang="en-US" altLang="zh-CN" sz="2800" b="1" smtClean="0">
                <a:ea typeface="隶书" panose="02010509060101010101" pitchFamily="49" charset="-122"/>
              </a:rPr>
              <a:t>?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    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 </a:t>
            </a:r>
            <a:r>
              <a:rPr lang="en-US" altLang="zh-CN" sz="2800" b="1" smtClean="0">
                <a:ea typeface="隶书" panose="02010509060101010101" pitchFamily="49" charset="-122"/>
              </a:rPr>
              <a:t>:</a:t>
            </a:r>
            <a:r>
              <a:rPr lang="en-US" altLang="zh-CN" sz="2800" smtClean="0">
                <a:ea typeface="隶书" panose="02010509060101010101" pitchFamily="49" charset="-122"/>
              </a:rPr>
              <a:t>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endParaRPr lang="en-US" altLang="zh-CN" sz="280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 current != first ) </a:t>
            </a:r>
            <a:r>
              <a:rPr lang="en-US" altLang="zh-CN" sz="2800" b="1" smtClean="0">
                <a:ea typeface="隶书" panose="02010509060101010101" pitchFamily="49" charset="-122"/>
              </a:rPr>
              <a:t>return </a:t>
            </a:r>
            <a:r>
              <a:rPr lang="en-US" altLang="zh-CN" sz="2800" smtClean="0">
                <a:ea typeface="隶书" panose="02010509060101010101" pitchFamily="49" charset="-122"/>
              </a:rPr>
              <a:t>current</a:t>
            </a:r>
            <a:r>
              <a:rPr lang="en-US" altLang="zh-CN" sz="2800" b="1" smtClean="0">
                <a:ea typeface="隶书" panose="02010509060101010101" pitchFamily="49" charset="-122"/>
              </a:rPr>
              <a:t>;	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搜索成功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ea typeface="隶书" panose="02010509060101010101" pitchFamily="49" charset="-122"/>
              </a:rPr>
              <a:t>else return</a:t>
            </a:r>
            <a:r>
              <a:rPr lang="en-US" altLang="zh-CN" sz="2800" smtClean="0">
                <a:ea typeface="隶书" panose="02010509060101010101" pitchFamily="49" charset="-122"/>
              </a:rPr>
              <a:t> NULL</a:t>
            </a:r>
            <a:r>
              <a:rPr lang="en-US" altLang="zh-CN" sz="2800" b="1" smtClean="0">
                <a:ea typeface="隶书" panose="02010509060101010101" pitchFamily="49" charset="-122"/>
              </a:rPr>
              <a:t>;			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搜索失败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942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EA19EF2-FCDA-4D63-B481-64149D635730}" type="slidenum">
              <a:rPr lang="en-US" altLang="zh-CN" sz="1400"/>
              <a:pPr algn="ctr" eaLnBrk="1" hangingPunct="1"/>
              <a:t>105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AE4242B-616B-40AC-A0CE-AF65C16189CC}" type="slidenum">
              <a:rPr lang="en-US" altLang="zh-CN" sz="1400"/>
              <a:pPr algn="ctr" eaLnBrk="1" hangingPunct="1"/>
              <a:t>106</a:t>
            </a:fld>
            <a:endParaRPr lang="en-US" altLang="zh-CN" sz="1400"/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896938" y="508000"/>
            <a:ext cx="71802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非空表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95236" name="Text Box 99"/>
          <p:cNvSpPr txBox="1">
            <a:spLocks noChangeArrowheads="1"/>
          </p:cNvSpPr>
          <p:nvPr/>
        </p:nvSpPr>
        <p:spPr bwMode="auto">
          <a:xfrm>
            <a:off x="1282700" y="4349750"/>
            <a:ext cx="6226175" cy="19431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rLink;  </a:t>
            </a:r>
            <a:endParaRPr lang="en-US" altLang="zh-CN" sz="3000">
              <a:solidFill>
                <a:srgbClr val="008000"/>
              </a:solidFill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newNode;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newNode;   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current;</a:t>
            </a:r>
          </a:p>
        </p:txBody>
      </p:sp>
      <p:grpSp>
        <p:nvGrpSpPr>
          <p:cNvPr id="95237" name="Group 102"/>
          <p:cNvGrpSpPr>
            <a:grpSpLocks/>
          </p:cNvGrpSpPr>
          <p:nvPr/>
        </p:nvGrpSpPr>
        <p:grpSpPr bwMode="auto">
          <a:xfrm>
            <a:off x="479425" y="1295400"/>
            <a:ext cx="7292975" cy="3082925"/>
            <a:chOff x="302" y="816"/>
            <a:chExt cx="4594" cy="1942"/>
          </a:xfrm>
        </p:grpSpPr>
        <p:sp>
          <p:nvSpPr>
            <p:cNvPr id="95238" name="Rectangle 3" descr="白色大理石"/>
            <p:cNvSpPr>
              <a:spLocks noChangeArrowheads="1"/>
            </p:cNvSpPr>
            <p:nvPr/>
          </p:nvSpPr>
          <p:spPr bwMode="auto">
            <a:xfrm>
              <a:off x="1056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39" name="Line 4"/>
            <p:cNvSpPr>
              <a:spLocks noChangeShapeType="1"/>
            </p:cNvSpPr>
            <p:nvPr/>
          </p:nvSpPr>
          <p:spPr bwMode="auto">
            <a:xfrm>
              <a:off x="12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0" name="Line 5"/>
            <p:cNvSpPr>
              <a:spLocks noChangeShapeType="1"/>
            </p:cNvSpPr>
            <p:nvPr/>
          </p:nvSpPr>
          <p:spPr bwMode="auto">
            <a:xfrm>
              <a:off x="144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1" name="Line 6"/>
            <p:cNvSpPr>
              <a:spLocks noChangeShapeType="1"/>
            </p:cNvSpPr>
            <p:nvPr/>
          </p:nvSpPr>
          <p:spPr bwMode="auto">
            <a:xfrm flipV="1">
              <a:off x="120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2" name="Line 7"/>
            <p:cNvSpPr>
              <a:spLocks noChangeShapeType="1"/>
            </p:cNvSpPr>
            <p:nvPr/>
          </p:nvSpPr>
          <p:spPr bwMode="auto">
            <a:xfrm flipV="1">
              <a:off x="144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Line 8"/>
            <p:cNvSpPr>
              <a:spLocks noChangeShapeType="1"/>
            </p:cNvSpPr>
            <p:nvPr/>
          </p:nvSpPr>
          <p:spPr bwMode="auto">
            <a:xfrm>
              <a:off x="120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4" name="Rectangle 9" descr="白色大理石"/>
            <p:cNvSpPr>
              <a:spLocks noChangeArrowheads="1"/>
            </p:cNvSpPr>
            <p:nvPr/>
          </p:nvSpPr>
          <p:spPr bwMode="auto">
            <a:xfrm>
              <a:off x="1824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45" name="Line 10"/>
            <p:cNvSpPr>
              <a:spLocks noChangeShapeType="1"/>
            </p:cNvSpPr>
            <p:nvPr/>
          </p:nvSpPr>
          <p:spPr bwMode="auto">
            <a:xfrm>
              <a:off x="220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6" name="Line 11"/>
            <p:cNvSpPr>
              <a:spLocks noChangeShapeType="1"/>
            </p:cNvSpPr>
            <p:nvPr/>
          </p:nvSpPr>
          <p:spPr bwMode="auto">
            <a:xfrm flipV="1">
              <a:off x="196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7" name="Line 12"/>
            <p:cNvSpPr>
              <a:spLocks noChangeShapeType="1"/>
            </p:cNvSpPr>
            <p:nvPr/>
          </p:nvSpPr>
          <p:spPr bwMode="auto">
            <a:xfrm flipV="1">
              <a:off x="220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8" name="Line 13"/>
            <p:cNvSpPr>
              <a:spLocks noChangeShapeType="1"/>
            </p:cNvSpPr>
            <p:nvPr/>
          </p:nvSpPr>
          <p:spPr bwMode="auto">
            <a:xfrm>
              <a:off x="196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9" name="Rectangle 14" descr="白色大理石"/>
            <p:cNvSpPr>
              <a:spLocks noChangeArrowheads="1"/>
            </p:cNvSpPr>
            <p:nvPr/>
          </p:nvSpPr>
          <p:spPr bwMode="auto">
            <a:xfrm>
              <a:off x="2592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50" name="Line 15"/>
            <p:cNvSpPr>
              <a:spLocks noChangeShapeType="1"/>
            </p:cNvSpPr>
            <p:nvPr/>
          </p:nvSpPr>
          <p:spPr bwMode="auto">
            <a:xfrm>
              <a:off x="297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1" name="Line 16"/>
            <p:cNvSpPr>
              <a:spLocks noChangeShapeType="1"/>
            </p:cNvSpPr>
            <p:nvPr/>
          </p:nvSpPr>
          <p:spPr bwMode="auto">
            <a:xfrm flipV="1">
              <a:off x="273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2" name="Line 17"/>
            <p:cNvSpPr>
              <a:spLocks noChangeShapeType="1"/>
            </p:cNvSpPr>
            <p:nvPr/>
          </p:nvSpPr>
          <p:spPr bwMode="auto">
            <a:xfrm flipV="1">
              <a:off x="297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3" name="Line 18"/>
            <p:cNvSpPr>
              <a:spLocks noChangeShapeType="1"/>
            </p:cNvSpPr>
            <p:nvPr/>
          </p:nvSpPr>
          <p:spPr bwMode="auto">
            <a:xfrm>
              <a:off x="273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4" name="Rectangle 19" descr="白色大理石"/>
            <p:cNvSpPr>
              <a:spLocks noChangeArrowheads="1"/>
            </p:cNvSpPr>
            <p:nvPr/>
          </p:nvSpPr>
          <p:spPr bwMode="auto">
            <a:xfrm>
              <a:off x="3360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55" name="Line 20"/>
            <p:cNvSpPr>
              <a:spLocks noChangeShapeType="1"/>
            </p:cNvSpPr>
            <p:nvPr/>
          </p:nvSpPr>
          <p:spPr bwMode="auto">
            <a:xfrm>
              <a:off x="374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6" name="Line 21"/>
            <p:cNvSpPr>
              <a:spLocks noChangeShapeType="1"/>
            </p:cNvSpPr>
            <p:nvPr/>
          </p:nvSpPr>
          <p:spPr bwMode="auto">
            <a:xfrm flipV="1">
              <a:off x="350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7" name="Line 22"/>
            <p:cNvSpPr>
              <a:spLocks noChangeShapeType="1"/>
            </p:cNvSpPr>
            <p:nvPr/>
          </p:nvSpPr>
          <p:spPr bwMode="auto">
            <a:xfrm flipV="1">
              <a:off x="374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8" name="Line 23"/>
            <p:cNvSpPr>
              <a:spLocks noChangeShapeType="1"/>
            </p:cNvSpPr>
            <p:nvPr/>
          </p:nvSpPr>
          <p:spPr bwMode="auto">
            <a:xfrm>
              <a:off x="350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9" name="Line 24"/>
            <p:cNvSpPr>
              <a:spLocks noChangeShapeType="1"/>
            </p:cNvSpPr>
            <p:nvPr/>
          </p:nvSpPr>
          <p:spPr bwMode="auto">
            <a:xfrm>
              <a:off x="1632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0" name="Line 25"/>
            <p:cNvSpPr>
              <a:spLocks noChangeShapeType="1"/>
            </p:cNvSpPr>
            <p:nvPr/>
          </p:nvSpPr>
          <p:spPr bwMode="auto">
            <a:xfrm>
              <a:off x="2400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1" name="Line 26"/>
            <p:cNvSpPr>
              <a:spLocks noChangeShapeType="1"/>
            </p:cNvSpPr>
            <p:nvPr/>
          </p:nvSpPr>
          <p:spPr bwMode="auto">
            <a:xfrm>
              <a:off x="3168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2" name="Line 27"/>
            <p:cNvSpPr>
              <a:spLocks noChangeShapeType="1"/>
            </p:cNvSpPr>
            <p:nvPr/>
          </p:nvSpPr>
          <p:spPr bwMode="auto">
            <a:xfrm>
              <a:off x="912" y="10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3" name="Line 28"/>
            <p:cNvSpPr>
              <a:spLocks noChangeShapeType="1"/>
            </p:cNvSpPr>
            <p:nvPr/>
          </p:nvSpPr>
          <p:spPr bwMode="auto">
            <a:xfrm>
              <a:off x="1632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4" name="Line 29"/>
            <p:cNvSpPr>
              <a:spLocks noChangeShapeType="1"/>
            </p:cNvSpPr>
            <p:nvPr/>
          </p:nvSpPr>
          <p:spPr bwMode="auto">
            <a:xfrm flipV="1">
              <a:off x="768" y="115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5" name="Line 30"/>
            <p:cNvSpPr>
              <a:spLocks noChangeShapeType="1"/>
            </p:cNvSpPr>
            <p:nvPr/>
          </p:nvSpPr>
          <p:spPr bwMode="auto">
            <a:xfrm>
              <a:off x="2400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6" name="Line 31"/>
            <p:cNvSpPr>
              <a:spLocks noChangeShapeType="1"/>
            </p:cNvSpPr>
            <p:nvPr/>
          </p:nvSpPr>
          <p:spPr bwMode="auto">
            <a:xfrm>
              <a:off x="3168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7" name="Line 32"/>
            <p:cNvSpPr>
              <a:spLocks noChangeShapeType="1"/>
            </p:cNvSpPr>
            <p:nvPr/>
          </p:nvSpPr>
          <p:spPr bwMode="auto">
            <a:xfrm>
              <a:off x="3936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8" name="Line 33"/>
            <p:cNvSpPr>
              <a:spLocks noChangeShapeType="1"/>
            </p:cNvSpPr>
            <p:nvPr/>
          </p:nvSpPr>
          <p:spPr bwMode="auto">
            <a:xfrm>
              <a:off x="4128" y="120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9" name="Line 34"/>
            <p:cNvSpPr>
              <a:spLocks noChangeShapeType="1"/>
            </p:cNvSpPr>
            <p:nvPr/>
          </p:nvSpPr>
          <p:spPr bwMode="auto">
            <a:xfrm>
              <a:off x="912" y="1248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0" name="Line 35"/>
            <p:cNvSpPr>
              <a:spLocks noChangeShapeType="1"/>
            </p:cNvSpPr>
            <p:nvPr/>
          </p:nvSpPr>
          <p:spPr bwMode="auto">
            <a:xfrm flipH="1">
              <a:off x="912" y="1440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1" name="Line 36"/>
            <p:cNvSpPr>
              <a:spLocks noChangeShapeType="1"/>
            </p:cNvSpPr>
            <p:nvPr/>
          </p:nvSpPr>
          <p:spPr bwMode="auto">
            <a:xfrm>
              <a:off x="912" y="124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2" name="Line 37"/>
            <p:cNvSpPr>
              <a:spLocks noChangeShapeType="1"/>
            </p:cNvSpPr>
            <p:nvPr/>
          </p:nvSpPr>
          <p:spPr bwMode="auto">
            <a:xfrm flipH="1">
              <a:off x="912" y="816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3" name="Line 38"/>
            <p:cNvSpPr>
              <a:spLocks noChangeShapeType="1"/>
            </p:cNvSpPr>
            <p:nvPr/>
          </p:nvSpPr>
          <p:spPr bwMode="auto">
            <a:xfrm>
              <a:off x="912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4" name="Line 39"/>
            <p:cNvSpPr>
              <a:spLocks noChangeShapeType="1"/>
            </p:cNvSpPr>
            <p:nvPr/>
          </p:nvSpPr>
          <p:spPr bwMode="auto">
            <a:xfrm>
              <a:off x="4128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5" name="Line 40"/>
            <p:cNvSpPr>
              <a:spLocks noChangeShapeType="1"/>
            </p:cNvSpPr>
            <p:nvPr/>
          </p:nvSpPr>
          <p:spPr bwMode="auto">
            <a:xfrm>
              <a:off x="3936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6" name="Text Box 41"/>
            <p:cNvSpPr txBox="1">
              <a:spLocks noChangeArrowheads="1"/>
            </p:cNvSpPr>
            <p:nvPr/>
          </p:nvSpPr>
          <p:spPr bwMode="auto">
            <a:xfrm>
              <a:off x="302" y="960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95277" name="Rectangle 42" descr="白色大理石"/>
            <p:cNvSpPr>
              <a:spLocks noChangeArrowheads="1"/>
            </p:cNvSpPr>
            <p:nvPr/>
          </p:nvSpPr>
          <p:spPr bwMode="auto">
            <a:xfrm>
              <a:off x="1056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78" name="Line 43"/>
            <p:cNvSpPr>
              <a:spLocks noChangeShapeType="1"/>
            </p:cNvSpPr>
            <p:nvPr/>
          </p:nvSpPr>
          <p:spPr bwMode="auto">
            <a:xfrm>
              <a:off x="144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9" name="Line 44"/>
            <p:cNvSpPr>
              <a:spLocks noChangeShapeType="1"/>
            </p:cNvSpPr>
            <p:nvPr/>
          </p:nvSpPr>
          <p:spPr bwMode="auto">
            <a:xfrm flipV="1">
              <a:off x="12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0" name="Line 45"/>
            <p:cNvSpPr>
              <a:spLocks noChangeShapeType="1"/>
            </p:cNvSpPr>
            <p:nvPr/>
          </p:nvSpPr>
          <p:spPr bwMode="auto">
            <a:xfrm flipV="1">
              <a:off x="144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1" name="Line 46"/>
            <p:cNvSpPr>
              <a:spLocks noChangeShapeType="1"/>
            </p:cNvSpPr>
            <p:nvPr/>
          </p:nvSpPr>
          <p:spPr bwMode="auto">
            <a:xfrm>
              <a:off x="120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2" name="Rectangle 47" descr="白色大理石"/>
            <p:cNvSpPr>
              <a:spLocks noChangeArrowheads="1"/>
            </p:cNvSpPr>
            <p:nvPr/>
          </p:nvSpPr>
          <p:spPr bwMode="auto">
            <a:xfrm>
              <a:off x="1824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83" name="Line 48"/>
            <p:cNvSpPr>
              <a:spLocks noChangeShapeType="1"/>
            </p:cNvSpPr>
            <p:nvPr/>
          </p:nvSpPr>
          <p:spPr bwMode="auto">
            <a:xfrm>
              <a:off x="22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4" name="Line 49"/>
            <p:cNvSpPr>
              <a:spLocks noChangeShapeType="1"/>
            </p:cNvSpPr>
            <p:nvPr/>
          </p:nvSpPr>
          <p:spPr bwMode="auto">
            <a:xfrm flipV="1">
              <a:off x="196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5" name="Line 50"/>
            <p:cNvSpPr>
              <a:spLocks noChangeShapeType="1"/>
            </p:cNvSpPr>
            <p:nvPr/>
          </p:nvSpPr>
          <p:spPr bwMode="auto">
            <a:xfrm flipV="1">
              <a:off x="220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6" name="Line 51"/>
            <p:cNvSpPr>
              <a:spLocks noChangeShapeType="1"/>
            </p:cNvSpPr>
            <p:nvPr/>
          </p:nvSpPr>
          <p:spPr bwMode="auto">
            <a:xfrm>
              <a:off x="196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7" name="Rectangle 52" descr="白色大理石"/>
            <p:cNvSpPr>
              <a:spLocks noChangeArrowheads="1"/>
            </p:cNvSpPr>
            <p:nvPr/>
          </p:nvSpPr>
          <p:spPr bwMode="auto">
            <a:xfrm>
              <a:off x="2592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88" name="Line 53"/>
            <p:cNvSpPr>
              <a:spLocks noChangeShapeType="1"/>
            </p:cNvSpPr>
            <p:nvPr/>
          </p:nvSpPr>
          <p:spPr bwMode="auto">
            <a:xfrm>
              <a:off x="297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9" name="Line 54"/>
            <p:cNvSpPr>
              <a:spLocks noChangeShapeType="1"/>
            </p:cNvSpPr>
            <p:nvPr/>
          </p:nvSpPr>
          <p:spPr bwMode="auto">
            <a:xfrm flipV="1">
              <a:off x="273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0" name="Line 55"/>
            <p:cNvSpPr>
              <a:spLocks noChangeShapeType="1"/>
            </p:cNvSpPr>
            <p:nvPr/>
          </p:nvSpPr>
          <p:spPr bwMode="auto">
            <a:xfrm flipV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1" name="Line 56"/>
            <p:cNvSpPr>
              <a:spLocks noChangeShapeType="1"/>
            </p:cNvSpPr>
            <p:nvPr/>
          </p:nvSpPr>
          <p:spPr bwMode="auto">
            <a:xfrm>
              <a:off x="273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2" name="Rectangle 57" descr="羊皮纸"/>
            <p:cNvSpPr>
              <a:spLocks noChangeArrowheads="1"/>
            </p:cNvSpPr>
            <p:nvPr/>
          </p:nvSpPr>
          <p:spPr bwMode="auto">
            <a:xfrm>
              <a:off x="3360" y="2016"/>
              <a:ext cx="528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93" name="Line 58"/>
            <p:cNvSpPr>
              <a:spLocks noChangeShapeType="1"/>
            </p:cNvSpPr>
            <p:nvPr/>
          </p:nvSpPr>
          <p:spPr bwMode="auto">
            <a:xfrm>
              <a:off x="374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4" name="Line 59"/>
            <p:cNvSpPr>
              <a:spLocks noChangeShapeType="1"/>
            </p:cNvSpPr>
            <p:nvPr/>
          </p:nvSpPr>
          <p:spPr bwMode="auto">
            <a:xfrm flipV="1">
              <a:off x="350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5" name="Line 60"/>
            <p:cNvSpPr>
              <a:spLocks noChangeShapeType="1"/>
            </p:cNvSpPr>
            <p:nvPr/>
          </p:nvSpPr>
          <p:spPr bwMode="auto">
            <a:xfrm flipV="1">
              <a:off x="374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6" name="Line 61"/>
            <p:cNvSpPr>
              <a:spLocks noChangeShapeType="1"/>
            </p:cNvSpPr>
            <p:nvPr/>
          </p:nvSpPr>
          <p:spPr bwMode="auto">
            <a:xfrm>
              <a:off x="350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7" name="Rectangle 62" descr="白色大理石"/>
            <p:cNvSpPr>
              <a:spLocks noChangeArrowheads="1"/>
            </p:cNvSpPr>
            <p:nvPr/>
          </p:nvSpPr>
          <p:spPr bwMode="auto">
            <a:xfrm>
              <a:off x="4128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98" name="Line 63"/>
            <p:cNvSpPr>
              <a:spLocks noChangeShapeType="1"/>
            </p:cNvSpPr>
            <p:nvPr/>
          </p:nvSpPr>
          <p:spPr bwMode="auto">
            <a:xfrm>
              <a:off x="4512" y="2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9" name="Line 64"/>
            <p:cNvSpPr>
              <a:spLocks noChangeShapeType="1"/>
            </p:cNvSpPr>
            <p:nvPr/>
          </p:nvSpPr>
          <p:spPr bwMode="auto">
            <a:xfrm flipV="1">
              <a:off x="427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0" name="Line 65"/>
            <p:cNvSpPr>
              <a:spLocks noChangeShapeType="1"/>
            </p:cNvSpPr>
            <p:nvPr/>
          </p:nvSpPr>
          <p:spPr bwMode="auto">
            <a:xfrm flipV="1">
              <a:off x="45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1" name="Line 66"/>
            <p:cNvSpPr>
              <a:spLocks noChangeShapeType="1"/>
            </p:cNvSpPr>
            <p:nvPr/>
          </p:nvSpPr>
          <p:spPr bwMode="auto">
            <a:xfrm>
              <a:off x="4272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2" name="Line 67"/>
            <p:cNvSpPr>
              <a:spLocks noChangeShapeType="1"/>
            </p:cNvSpPr>
            <p:nvPr/>
          </p:nvSpPr>
          <p:spPr bwMode="auto">
            <a:xfrm>
              <a:off x="1632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3" name="Line 68"/>
            <p:cNvSpPr>
              <a:spLocks noChangeShapeType="1"/>
            </p:cNvSpPr>
            <p:nvPr/>
          </p:nvSpPr>
          <p:spPr bwMode="auto">
            <a:xfrm>
              <a:off x="2400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4" name="Line 69"/>
            <p:cNvSpPr>
              <a:spLocks noChangeShapeType="1"/>
            </p:cNvSpPr>
            <p:nvPr/>
          </p:nvSpPr>
          <p:spPr bwMode="auto">
            <a:xfrm>
              <a:off x="3168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5" name="Line 70"/>
            <p:cNvSpPr>
              <a:spLocks noChangeShapeType="1"/>
            </p:cNvSpPr>
            <p:nvPr/>
          </p:nvSpPr>
          <p:spPr bwMode="auto">
            <a:xfrm>
              <a:off x="3936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6" name="Line 71"/>
            <p:cNvSpPr>
              <a:spLocks noChangeShapeType="1"/>
            </p:cNvSpPr>
            <p:nvPr/>
          </p:nvSpPr>
          <p:spPr bwMode="auto">
            <a:xfrm>
              <a:off x="912" y="206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7" name="Line 72"/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8" name="Line 73"/>
            <p:cNvSpPr>
              <a:spLocks noChangeShapeType="1"/>
            </p:cNvSpPr>
            <p:nvPr/>
          </p:nvSpPr>
          <p:spPr bwMode="auto">
            <a:xfrm flipV="1">
              <a:off x="768" y="216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9" name="Line 74"/>
            <p:cNvSpPr>
              <a:spLocks noChangeShapeType="1"/>
            </p:cNvSpPr>
            <p:nvPr/>
          </p:nvSpPr>
          <p:spPr bwMode="auto">
            <a:xfrm>
              <a:off x="2400" y="2352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10" name="Line 75"/>
            <p:cNvSpPr>
              <a:spLocks noChangeShapeType="1"/>
            </p:cNvSpPr>
            <p:nvPr/>
          </p:nvSpPr>
          <p:spPr bwMode="auto">
            <a:xfrm>
              <a:off x="3168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11" name="Line 76"/>
            <p:cNvSpPr>
              <a:spLocks noChangeShapeType="1"/>
            </p:cNvSpPr>
            <p:nvPr/>
          </p:nvSpPr>
          <p:spPr bwMode="auto">
            <a:xfrm>
              <a:off x="3936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12" name="Line 77"/>
            <p:cNvSpPr>
              <a:spLocks noChangeShapeType="1"/>
            </p:cNvSpPr>
            <p:nvPr/>
          </p:nvSpPr>
          <p:spPr bwMode="auto">
            <a:xfrm>
              <a:off x="4704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13" name="Line 78"/>
            <p:cNvSpPr>
              <a:spLocks noChangeShapeType="1"/>
            </p:cNvSpPr>
            <p:nvPr/>
          </p:nvSpPr>
          <p:spPr bwMode="auto">
            <a:xfrm>
              <a:off x="4896" y="220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14" name="Line 79"/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15" name="Line 80"/>
            <p:cNvSpPr>
              <a:spLocks noChangeShapeType="1"/>
            </p:cNvSpPr>
            <p:nvPr/>
          </p:nvSpPr>
          <p:spPr bwMode="auto">
            <a:xfrm flipH="1">
              <a:off x="912" y="244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16" name="Line 81"/>
            <p:cNvSpPr>
              <a:spLocks noChangeShapeType="1"/>
            </p:cNvSpPr>
            <p:nvPr/>
          </p:nvSpPr>
          <p:spPr bwMode="auto">
            <a:xfrm>
              <a:off x="912" y="225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17" name="Line 82"/>
            <p:cNvSpPr>
              <a:spLocks noChangeShapeType="1"/>
            </p:cNvSpPr>
            <p:nvPr/>
          </p:nvSpPr>
          <p:spPr bwMode="auto">
            <a:xfrm flipH="1">
              <a:off x="912" y="182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18" name="Line 83"/>
            <p:cNvSpPr>
              <a:spLocks noChangeShapeType="1"/>
            </p:cNvSpPr>
            <p:nvPr/>
          </p:nvSpPr>
          <p:spPr bwMode="auto">
            <a:xfrm>
              <a:off x="912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19" name="Line 84"/>
            <p:cNvSpPr>
              <a:spLocks noChangeShapeType="1"/>
            </p:cNvSpPr>
            <p:nvPr/>
          </p:nvSpPr>
          <p:spPr bwMode="auto">
            <a:xfrm>
              <a:off x="4896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20" name="Line 85"/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21" name="Text Box 86"/>
            <p:cNvSpPr txBox="1">
              <a:spLocks noChangeArrowheads="1"/>
            </p:cNvSpPr>
            <p:nvPr/>
          </p:nvSpPr>
          <p:spPr bwMode="auto">
            <a:xfrm>
              <a:off x="302" y="196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95322" name="Line 87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23" name="Text Box 88"/>
            <p:cNvSpPr txBox="1">
              <a:spLocks noChangeArrowheads="1"/>
            </p:cNvSpPr>
            <p:nvPr/>
          </p:nvSpPr>
          <p:spPr bwMode="auto">
            <a:xfrm>
              <a:off x="1936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95324" name="Text Box 89"/>
            <p:cNvSpPr txBox="1">
              <a:spLocks noChangeArrowheads="1"/>
            </p:cNvSpPr>
            <p:nvPr/>
          </p:nvSpPr>
          <p:spPr bwMode="auto">
            <a:xfrm>
              <a:off x="27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95325" name="Text Box 90"/>
            <p:cNvSpPr txBox="1">
              <a:spLocks noChangeArrowheads="1"/>
            </p:cNvSpPr>
            <p:nvPr/>
          </p:nvSpPr>
          <p:spPr bwMode="auto">
            <a:xfrm>
              <a:off x="3472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324699" name="Text Box 91"/>
            <p:cNvSpPr txBox="1">
              <a:spLocks noChangeArrowheads="1"/>
            </p:cNvSpPr>
            <p:nvPr/>
          </p:nvSpPr>
          <p:spPr bwMode="auto">
            <a:xfrm>
              <a:off x="332" y="1459"/>
              <a:ext cx="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ea typeface="仿宋_GB2312" pitchFamily="49" charset="-122"/>
                </a:rPr>
                <a:t>后插入</a:t>
              </a:r>
              <a:r>
                <a:rPr lang="en-US" altLang="zh-CN" sz="2800">
                  <a:latin typeface="Arial Narrow" pitchFamily="34" charset="0"/>
                  <a:ea typeface="仿宋_GB2312" pitchFamily="49" charset="-122"/>
                </a:rPr>
                <a:t>25</a:t>
              </a:r>
              <a:endParaRPr lang="en-US" altLang="zh-CN" sz="2800">
                <a:latin typeface="Times New Roman" charset="0"/>
                <a:ea typeface="宋体" charset="-122"/>
              </a:endParaRPr>
            </a:p>
          </p:txBody>
        </p:sp>
        <p:sp>
          <p:nvSpPr>
            <p:cNvPr id="95327" name="Text Box 92"/>
            <p:cNvSpPr txBox="1">
              <a:spLocks noChangeArrowheads="1"/>
            </p:cNvSpPr>
            <p:nvPr/>
          </p:nvSpPr>
          <p:spPr bwMode="auto">
            <a:xfrm>
              <a:off x="2855" y="142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</a:p>
          </p:txBody>
        </p:sp>
        <p:sp>
          <p:nvSpPr>
            <p:cNvPr id="95328" name="Line 93"/>
            <p:cNvSpPr>
              <a:spLocks noChangeShapeType="1"/>
            </p:cNvSpPr>
            <p:nvPr/>
          </p:nvSpPr>
          <p:spPr bwMode="auto">
            <a:xfrm flipV="1">
              <a:off x="3600" y="235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29" name="Text Box 94"/>
            <p:cNvSpPr txBox="1">
              <a:spLocks noChangeArrowheads="1"/>
            </p:cNvSpPr>
            <p:nvPr/>
          </p:nvSpPr>
          <p:spPr bwMode="auto">
            <a:xfrm>
              <a:off x="3619" y="2430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newNode</a:t>
              </a:r>
            </a:p>
          </p:txBody>
        </p:sp>
        <p:sp>
          <p:nvSpPr>
            <p:cNvPr id="95330" name="Text Box 95"/>
            <p:cNvSpPr txBox="1">
              <a:spLocks noChangeArrowheads="1"/>
            </p:cNvSpPr>
            <p:nvPr/>
          </p:nvSpPr>
          <p:spPr bwMode="auto">
            <a:xfrm>
              <a:off x="1936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95331" name="Text Box 96"/>
            <p:cNvSpPr txBox="1">
              <a:spLocks noChangeArrowheads="1"/>
            </p:cNvSpPr>
            <p:nvPr/>
          </p:nvSpPr>
          <p:spPr bwMode="auto">
            <a:xfrm>
              <a:off x="2704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95332" name="Text Box 97"/>
            <p:cNvSpPr txBox="1">
              <a:spLocks noChangeArrowheads="1"/>
            </p:cNvSpPr>
            <p:nvPr/>
          </p:nvSpPr>
          <p:spPr bwMode="auto">
            <a:xfrm>
              <a:off x="3472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25</a:t>
              </a:r>
              <a:endParaRPr lang="en-US" altLang="zh-CN" sz="2800"/>
            </a:p>
          </p:txBody>
        </p:sp>
        <p:sp>
          <p:nvSpPr>
            <p:cNvPr id="95333" name="Text Box 98"/>
            <p:cNvSpPr txBox="1">
              <a:spLocks noChangeArrowheads="1"/>
            </p:cNvSpPr>
            <p:nvPr/>
          </p:nvSpPr>
          <p:spPr bwMode="auto">
            <a:xfrm>
              <a:off x="4224" y="201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95334" name="Line 100"/>
            <p:cNvSpPr>
              <a:spLocks noChangeShapeType="1"/>
            </p:cNvSpPr>
            <p:nvPr/>
          </p:nvSpPr>
          <p:spPr bwMode="auto">
            <a:xfrm flipV="1">
              <a:off x="2825" y="2353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35" name="Text Box 101"/>
            <p:cNvSpPr txBox="1">
              <a:spLocks noChangeArrowheads="1"/>
            </p:cNvSpPr>
            <p:nvPr/>
          </p:nvSpPr>
          <p:spPr bwMode="auto">
            <a:xfrm>
              <a:off x="1976" y="243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535E41-8FBD-4602-85C2-FE56C1E2E8BA}" type="slidenum">
              <a:rPr lang="en-US" altLang="zh-CN" sz="1400"/>
              <a:pPr algn="ctr" eaLnBrk="1" hangingPunct="1"/>
              <a:t>107</a:t>
            </a:fld>
            <a:endParaRPr lang="en-US" altLang="zh-CN" sz="1400"/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66468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空表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3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6260" name="Rectangle 3" descr="白色大理石"/>
          <p:cNvSpPr>
            <a:spLocks noChangeArrowheads="1"/>
          </p:cNvSpPr>
          <p:nvPr/>
        </p:nvSpPr>
        <p:spPr bwMode="auto">
          <a:xfrm>
            <a:off x="2416175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1" name="Line 4"/>
          <p:cNvSpPr>
            <a:spLocks noChangeShapeType="1"/>
          </p:cNvSpPr>
          <p:nvPr/>
        </p:nvSpPr>
        <p:spPr bwMode="auto">
          <a:xfrm>
            <a:off x="3025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2" name="Line 5"/>
          <p:cNvSpPr>
            <a:spLocks noChangeShapeType="1"/>
          </p:cNvSpPr>
          <p:nvPr/>
        </p:nvSpPr>
        <p:spPr bwMode="auto">
          <a:xfrm flipV="1">
            <a:off x="2644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3" name="Line 6"/>
          <p:cNvSpPr>
            <a:spLocks noChangeShapeType="1"/>
          </p:cNvSpPr>
          <p:nvPr/>
        </p:nvSpPr>
        <p:spPr bwMode="auto">
          <a:xfrm flipV="1">
            <a:off x="3025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4" name="Line 7"/>
          <p:cNvSpPr>
            <a:spLocks noChangeShapeType="1"/>
          </p:cNvSpPr>
          <p:nvPr/>
        </p:nvSpPr>
        <p:spPr bwMode="auto">
          <a:xfrm>
            <a:off x="2644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Line 8"/>
          <p:cNvSpPr>
            <a:spLocks noChangeShapeType="1"/>
          </p:cNvSpPr>
          <p:nvPr/>
        </p:nvSpPr>
        <p:spPr bwMode="auto">
          <a:xfrm>
            <a:off x="2209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6" name="Line 9"/>
          <p:cNvSpPr>
            <a:spLocks noChangeShapeType="1"/>
          </p:cNvSpPr>
          <p:nvPr/>
        </p:nvSpPr>
        <p:spPr bwMode="auto">
          <a:xfrm flipV="1">
            <a:off x="1958975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7" name="Line 10"/>
          <p:cNvSpPr>
            <a:spLocks noChangeShapeType="1"/>
          </p:cNvSpPr>
          <p:nvPr/>
        </p:nvSpPr>
        <p:spPr bwMode="auto">
          <a:xfrm>
            <a:off x="3352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8" name="Line 11"/>
          <p:cNvSpPr>
            <a:spLocks noChangeShapeType="1"/>
          </p:cNvSpPr>
          <p:nvPr/>
        </p:nvSpPr>
        <p:spPr bwMode="auto">
          <a:xfrm>
            <a:off x="3657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9" name="Line 12"/>
          <p:cNvSpPr>
            <a:spLocks noChangeShapeType="1"/>
          </p:cNvSpPr>
          <p:nvPr/>
        </p:nvSpPr>
        <p:spPr bwMode="auto">
          <a:xfrm>
            <a:off x="2209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0" name="Line 13"/>
          <p:cNvSpPr>
            <a:spLocks noChangeShapeType="1"/>
          </p:cNvSpPr>
          <p:nvPr/>
        </p:nvSpPr>
        <p:spPr bwMode="auto">
          <a:xfrm flipH="1">
            <a:off x="2187575" y="22860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1" name="Line 14"/>
          <p:cNvSpPr>
            <a:spLocks noChangeShapeType="1"/>
          </p:cNvSpPr>
          <p:nvPr/>
        </p:nvSpPr>
        <p:spPr bwMode="auto">
          <a:xfrm>
            <a:off x="2187575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2" name="Line 15"/>
          <p:cNvSpPr>
            <a:spLocks noChangeShapeType="1"/>
          </p:cNvSpPr>
          <p:nvPr/>
        </p:nvSpPr>
        <p:spPr bwMode="auto">
          <a:xfrm flipH="1">
            <a:off x="2187575" y="12954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3" name="Line 16"/>
          <p:cNvSpPr>
            <a:spLocks noChangeShapeType="1"/>
          </p:cNvSpPr>
          <p:nvPr/>
        </p:nvSpPr>
        <p:spPr bwMode="auto">
          <a:xfrm>
            <a:off x="2187575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4" name="Line 17"/>
          <p:cNvSpPr>
            <a:spLocks noChangeShapeType="1"/>
          </p:cNvSpPr>
          <p:nvPr/>
        </p:nvSpPr>
        <p:spPr bwMode="auto">
          <a:xfrm>
            <a:off x="3657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5" name="Line 18"/>
          <p:cNvSpPr>
            <a:spLocks noChangeShapeType="1"/>
          </p:cNvSpPr>
          <p:nvPr/>
        </p:nvSpPr>
        <p:spPr bwMode="auto">
          <a:xfrm>
            <a:off x="3352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6" name="Rectangle 19" descr="白色大理石"/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7" name="Line 20"/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8" name="Line 21"/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9" name="Line 22"/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0" name="Line 23"/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1" name="Rectangle 24" descr="羊皮纸"/>
          <p:cNvSpPr>
            <a:spLocks noChangeArrowheads="1"/>
          </p:cNvSpPr>
          <p:nvPr/>
        </p:nvSpPr>
        <p:spPr bwMode="auto">
          <a:xfrm>
            <a:off x="65532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2" name="Line 25"/>
          <p:cNvSpPr>
            <a:spLocks noChangeShapeType="1"/>
          </p:cNvSpPr>
          <p:nvPr/>
        </p:nvSpPr>
        <p:spPr bwMode="auto">
          <a:xfrm>
            <a:off x="7162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3" name="Line 26"/>
          <p:cNvSpPr>
            <a:spLocks noChangeShapeType="1"/>
          </p:cNvSpPr>
          <p:nvPr/>
        </p:nvSpPr>
        <p:spPr bwMode="auto">
          <a:xfrm flipV="1">
            <a:off x="6781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27"/>
          <p:cNvSpPr>
            <a:spLocks noChangeShapeType="1"/>
          </p:cNvSpPr>
          <p:nvPr/>
        </p:nvSpPr>
        <p:spPr bwMode="auto">
          <a:xfrm flipV="1">
            <a:off x="7162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5" name="Line 28"/>
          <p:cNvSpPr>
            <a:spLocks noChangeShapeType="1"/>
          </p:cNvSpPr>
          <p:nvPr/>
        </p:nvSpPr>
        <p:spPr bwMode="auto">
          <a:xfrm>
            <a:off x="6781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6" name="Line 29"/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7" name="Line 30"/>
          <p:cNvSpPr>
            <a:spLocks noChangeShapeType="1"/>
          </p:cNvSpPr>
          <p:nvPr/>
        </p:nvSpPr>
        <p:spPr bwMode="auto">
          <a:xfrm>
            <a:off x="51054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8" name="Line 31"/>
          <p:cNvSpPr>
            <a:spLocks noChangeShapeType="1"/>
          </p:cNvSpPr>
          <p:nvPr/>
        </p:nvSpPr>
        <p:spPr bwMode="auto">
          <a:xfrm flipV="1">
            <a:off x="48768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Line 32"/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0" name="Line 33"/>
          <p:cNvSpPr>
            <a:spLocks noChangeShapeType="1"/>
          </p:cNvSpPr>
          <p:nvPr/>
        </p:nvSpPr>
        <p:spPr bwMode="auto">
          <a:xfrm>
            <a:off x="7543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1" name="Line 34"/>
          <p:cNvSpPr>
            <a:spLocks noChangeShapeType="1"/>
          </p:cNvSpPr>
          <p:nvPr/>
        </p:nvSpPr>
        <p:spPr bwMode="auto">
          <a:xfrm>
            <a:off x="7848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2" name="Line 35"/>
          <p:cNvSpPr>
            <a:spLocks noChangeShapeType="1"/>
          </p:cNvSpPr>
          <p:nvPr/>
        </p:nvSpPr>
        <p:spPr bwMode="auto">
          <a:xfrm>
            <a:off x="51054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3" name="Line 36"/>
          <p:cNvSpPr>
            <a:spLocks noChangeShapeType="1"/>
          </p:cNvSpPr>
          <p:nvPr/>
        </p:nvSpPr>
        <p:spPr bwMode="auto">
          <a:xfrm flipH="1">
            <a:off x="5105400" y="22860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4" name="Line 37"/>
          <p:cNvSpPr>
            <a:spLocks noChangeShapeType="1"/>
          </p:cNvSpPr>
          <p:nvPr/>
        </p:nvSpPr>
        <p:spPr bwMode="auto">
          <a:xfrm>
            <a:off x="51054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5" name="Line 38"/>
          <p:cNvSpPr>
            <a:spLocks noChangeShapeType="1"/>
          </p:cNvSpPr>
          <p:nvPr/>
        </p:nvSpPr>
        <p:spPr bwMode="auto">
          <a:xfrm flipH="1">
            <a:off x="5105400" y="12954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6" name="Line 39"/>
          <p:cNvSpPr>
            <a:spLocks noChangeShapeType="1"/>
          </p:cNvSpPr>
          <p:nvPr/>
        </p:nvSpPr>
        <p:spPr bwMode="auto">
          <a:xfrm>
            <a:off x="51054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7" name="Line 40"/>
          <p:cNvSpPr>
            <a:spLocks noChangeShapeType="1"/>
          </p:cNvSpPr>
          <p:nvPr/>
        </p:nvSpPr>
        <p:spPr bwMode="auto">
          <a:xfrm>
            <a:off x="7848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8" name="Line 41"/>
          <p:cNvSpPr>
            <a:spLocks noChangeShapeType="1"/>
          </p:cNvSpPr>
          <p:nvPr/>
        </p:nvSpPr>
        <p:spPr bwMode="auto">
          <a:xfrm>
            <a:off x="7543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9" name="Text Box 42"/>
          <p:cNvSpPr txBox="1">
            <a:spLocks noChangeArrowheads="1"/>
          </p:cNvSpPr>
          <p:nvPr/>
        </p:nvSpPr>
        <p:spPr bwMode="auto">
          <a:xfrm>
            <a:off x="4114800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96300" name="Line 43"/>
          <p:cNvSpPr>
            <a:spLocks noChangeShapeType="1"/>
          </p:cNvSpPr>
          <p:nvPr/>
        </p:nvSpPr>
        <p:spPr bwMode="auto">
          <a:xfrm flipV="1">
            <a:off x="28194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76" name="Text Box 44"/>
          <p:cNvSpPr txBox="1">
            <a:spLocks noChangeArrowheads="1"/>
          </p:cNvSpPr>
          <p:nvPr/>
        </p:nvSpPr>
        <p:spPr bwMode="auto">
          <a:xfrm>
            <a:off x="482600" y="2441575"/>
            <a:ext cx="167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仿宋_GB2312" pitchFamily="49" charset="-122"/>
              </a:rPr>
              <a:t>后插入</a:t>
            </a:r>
            <a:r>
              <a:rPr lang="en-US" altLang="zh-CN" sz="3000">
                <a:latin typeface="Arial Narrow" pitchFamily="34" charset="0"/>
                <a:ea typeface="仿宋_GB2312" pitchFamily="49" charset="-122"/>
              </a:rPr>
              <a:t>25</a:t>
            </a:r>
            <a:endParaRPr lang="en-US" altLang="zh-CN" sz="3000">
              <a:latin typeface="Times New Roman" charset="0"/>
              <a:ea typeface="宋体" charset="-122"/>
            </a:endParaRPr>
          </a:p>
        </p:txBody>
      </p:sp>
      <p:sp>
        <p:nvSpPr>
          <p:cNvPr id="96302" name="Text Box 45"/>
          <p:cNvSpPr txBox="1">
            <a:spLocks noChangeArrowheads="1"/>
          </p:cNvSpPr>
          <p:nvPr/>
        </p:nvSpPr>
        <p:spPr bwMode="auto">
          <a:xfrm>
            <a:off x="2170113" y="2468563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96303" name="Line 46"/>
          <p:cNvSpPr>
            <a:spLocks noChangeShapeType="1"/>
          </p:cNvSpPr>
          <p:nvPr/>
        </p:nvSpPr>
        <p:spPr bwMode="auto">
          <a:xfrm flipV="1">
            <a:off x="69342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4" name="Text Box 47"/>
          <p:cNvSpPr txBox="1">
            <a:spLocks noChangeArrowheads="1"/>
          </p:cNvSpPr>
          <p:nvPr/>
        </p:nvSpPr>
        <p:spPr bwMode="auto">
          <a:xfrm>
            <a:off x="6799263" y="2455863"/>
            <a:ext cx="158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newNode</a:t>
            </a:r>
          </a:p>
        </p:txBody>
      </p:sp>
      <p:sp>
        <p:nvSpPr>
          <p:cNvPr id="96305" name="Text Box 48"/>
          <p:cNvSpPr txBox="1">
            <a:spLocks noChangeArrowheads="1"/>
          </p:cNvSpPr>
          <p:nvPr/>
        </p:nvSpPr>
        <p:spPr bwMode="auto">
          <a:xfrm>
            <a:off x="6731000" y="16144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25</a:t>
            </a:r>
            <a:endParaRPr lang="en-US" altLang="zh-CN" sz="2800"/>
          </a:p>
        </p:txBody>
      </p:sp>
      <p:sp>
        <p:nvSpPr>
          <p:cNvPr id="96306" name="Text Box 50"/>
          <p:cNvSpPr txBox="1">
            <a:spLocks noChangeArrowheads="1"/>
          </p:cNvSpPr>
          <p:nvPr/>
        </p:nvSpPr>
        <p:spPr bwMode="auto">
          <a:xfrm>
            <a:off x="11652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96307" name="Line 51"/>
          <p:cNvSpPr>
            <a:spLocks noChangeShapeType="1"/>
          </p:cNvSpPr>
          <p:nvPr/>
        </p:nvSpPr>
        <p:spPr bwMode="auto">
          <a:xfrm flipV="1">
            <a:off x="5715000" y="2124075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8" name="Text Box 52"/>
          <p:cNvSpPr txBox="1">
            <a:spLocks noChangeArrowheads="1"/>
          </p:cNvSpPr>
          <p:nvPr/>
        </p:nvSpPr>
        <p:spPr bwMode="auto">
          <a:xfrm>
            <a:off x="5065713" y="2459038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96309" name="Text Box 53"/>
          <p:cNvSpPr txBox="1">
            <a:spLocks noChangeArrowheads="1"/>
          </p:cNvSpPr>
          <p:nvPr/>
        </p:nvSpPr>
        <p:spPr bwMode="auto">
          <a:xfrm>
            <a:off x="1087438" y="3205163"/>
            <a:ext cx="7369175" cy="28575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       </a:t>
            </a:r>
            <a:r>
              <a:rPr lang="en-US" altLang="zh-CN" sz="3000"/>
              <a:t>(newNode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/>
              <a:t>rLink = first);</a:t>
            </a:r>
            <a:r>
              <a:rPr lang="en-US" altLang="zh-CN" sz="3000">
                <a:solidFill>
                  <a:schemeClr val="tx2"/>
                </a:solidFill>
              </a:rPr>
              <a:t> </a:t>
            </a:r>
            <a:endParaRPr lang="en-US" altLang="zh-CN" sz="3000">
              <a:solidFill>
                <a:srgbClr val="008000"/>
              </a:solidFill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newNode;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newNode;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                 </a:t>
            </a:r>
            <a:r>
              <a:rPr lang="en-US" altLang="zh-CN" sz="3000"/>
              <a:t>( first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/>
              <a:t>lLink = newNode )</a:t>
            </a:r>
            <a:r>
              <a:rPr lang="en-US" altLang="zh-CN" sz="3000">
                <a:solidFill>
                  <a:schemeClr val="tx2"/>
                </a:solidFill>
              </a:rPr>
              <a:t>    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current;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31800"/>
            <a:ext cx="8229600" cy="8064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双向循环链表的插入算法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idx="1"/>
          </p:nvPr>
        </p:nvSpPr>
        <p:spPr>
          <a:xfrm>
            <a:off x="558800" y="1252538"/>
            <a:ext cx="8229600" cy="48815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DblList&lt;T&gt;</a:t>
            </a:r>
            <a:r>
              <a:rPr lang="en-US" altLang="zh-CN" sz="2800" b="1" smtClean="0">
                <a:ea typeface="隶书" panose="02010509060101010101" pitchFamily="49" charset="-122"/>
              </a:rPr>
              <a:t>::</a:t>
            </a:r>
            <a:r>
              <a:rPr lang="en-US" altLang="zh-CN" sz="2800" smtClean="0">
                <a:ea typeface="隶书" panose="02010509060101010101" pitchFamily="49" charset="-122"/>
              </a:rPr>
              <a:t>Insert (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 </a:t>
            </a:r>
            <a:r>
              <a:rPr lang="en-US" altLang="zh-CN" sz="2800" smtClean="0">
                <a:ea typeface="隶书" panose="02010509060101010101" pitchFamily="49" charset="-122"/>
              </a:rPr>
              <a:t>T x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d 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建立一个包含有值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的新结点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 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并将其按 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d 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指定的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方向插入到第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个结点之后。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ea typeface="隶书" panose="02010509060101010101" pitchFamily="49" charset="-122"/>
              </a:rPr>
              <a:t>DblNode&lt;T&gt; *current = Locate(i, d)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	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d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指示方向查找第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 current == NULL ) </a:t>
            </a:r>
            <a:r>
              <a:rPr lang="en-US" altLang="zh-CN" sz="2800" b="1" smtClean="0">
                <a:ea typeface="隶书" panose="02010509060101010101" pitchFamily="49" charset="-122"/>
              </a:rPr>
              <a:t>return </a:t>
            </a:r>
            <a:r>
              <a:rPr lang="en-US" altLang="zh-CN" sz="2800" smtClean="0">
                <a:ea typeface="隶书" panose="02010509060101010101" pitchFamily="49" charset="-122"/>
              </a:rPr>
              <a:t>false</a:t>
            </a:r>
            <a:r>
              <a:rPr lang="en-US" altLang="zh-CN" sz="2800" b="1" smtClean="0">
                <a:ea typeface="隶书" panose="02010509060101010101" pitchFamily="49" charset="-122"/>
              </a:rPr>
              <a:t>;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插入失败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ea typeface="隶书" panose="02010509060101010101" pitchFamily="49" charset="-122"/>
              </a:rPr>
              <a:t>DblNode&lt;T&gt; *newNd = </a:t>
            </a:r>
            <a:r>
              <a:rPr lang="en-US" altLang="zh-CN" sz="2800" b="1" smtClean="0">
                <a:ea typeface="隶书" panose="02010509060101010101" pitchFamily="49" charset="-122"/>
              </a:rPr>
              <a:t>new</a:t>
            </a:r>
            <a:r>
              <a:rPr lang="en-US" altLang="zh-CN" sz="2800" smtClean="0">
                <a:ea typeface="隶书" panose="02010509060101010101" pitchFamily="49" charset="-122"/>
              </a:rPr>
              <a:t> DblNode&lt;T&gt;(x)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(d == 0)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	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前驱方向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: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插在第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个结点左侧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	</a:t>
            </a:r>
            <a:r>
              <a:rPr lang="en-US" altLang="zh-CN" sz="2800" smtClean="0">
                <a:ea typeface="隶书" panose="02010509060101010101" pitchFamily="49" charset="-122"/>
              </a:rPr>
              <a:t>newNd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链入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lLink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     </a:t>
            </a:r>
            <a:r>
              <a:rPr lang="en-US" altLang="zh-CN" sz="2800" smtClean="0">
                <a:ea typeface="隶书" panose="02010509060101010101" pitchFamily="49" charset="-122"/>
              </a:rPr>
              <a:t>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 = newNd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</p:txBody>
      </p:sp>
      <p:sp>
        <p:nvSpPr>
          <p:cNvPr id="9728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F6A5FBC-198B-4CB5-BBAD-B1100990FE90}" type="slidenum">
              <a:rPr lang="en-US" altLang="zh-CN" sz="1400"/>
              <a:pPr algn="ctr" eaLnBrk="1" hangingPunct="1"/>
              <a:t>108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744538"/>
            <a:ext cx="8229600" cy="57023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newNd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 = newNd</a:t>
            </a:r>
            <a:r>
              <a:rPr lang="en-US" altLang="zh-CN" sz="2800" b="1" smtClean="0">
                <a:ea typeface="隶书" panose="02010509060101010101" pitchFamily="49" charset="-122"/>
              </a:rPr>
              <a:t>;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链入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rLink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    </a:t>
            </a:r>
            <a:r>
              <a:rPr lang="en-US" altLang="zh-CN" sz="2800" smtClean="0">
                <a:ea typeface="隶书" panose="02010509060101010101" pitchFamily="49" charset="-122"/>
              </a:rPr>
              <a:t>newNd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 = current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} else {	</a:t>
            </a:r>
            <a:r>
              <a:rPr lang="en-US" altLang="zh-CN" sz="2800" smtClean="0">
                <a:ea typeface="隶书" panose="02010509060101010101" pitchFamily="49" charset="-122"/>
              </a:rPr>
              <a:t>	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后继方向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: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插在第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个结点后面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    </a:t>
            </a:r>
            <a:r>
              <a:rPr lang="en-US" altLang="zh-CN" sz="2800" smtClean="0">
                <a:ea typeface="隶书" panose="02010509060101010101" pitchFamily="49" charset="-122"/>
              </a:rPr>
              <a:t>newNd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</a:t>
            </a:r>
            <a:r>
              <a:rPr lang="en-US" altLang="zh-CN" sz="2800" b="1" smtClean="0">
                <a:ea typeface="隶书" panose="02010509060101010101" pitchFamily="49" charset="-122"/>
              </a:rPr>
              <a:t>;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链入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rLink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    </a:t>
            </a:r>
            <a:r>
              <a:rPr lang="en-US" altLang="zh-CN" sz="2800" smtClean="0">
                <a:ea typeface="隶书" panose="02010509060101010101" pitchFamily="49" charset="-122"/>
              </a:rPr>
              <a:t>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 = newNd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    newNd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 = newNd</a:t>
            </a:r>
            <a:r>
              <a:rPr lang="en-US" altLang="zh-CN" sz="2800" b="1" smtClean="0">
                <a:ea typeface="隶书" panose="02010509060101010101" pitchFamily="49" charset="-122"/>
              </a:rPr>
              <a:t>;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链入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lLink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    </a:t>
            </a:r>
            <a:r>
              <a:rPr lang="en-US" altLang="zh-CN" sz="2800" smtClean="0">
                <a:ea typeface="隶书" panose="02010509060101010101" pitchFamily="49" charset="-122"/>
              </a:rPr>
              <a:t>newNd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 = current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return</a:t>
            </a:r>
            <a:r>
              <a:rPr lang="en-US" altLang="zh-CN" sz="2800" smtClean="0">
                <a:ea typeface="隶书" panose="02010509060101010101" pitchFamily="49" charset="-122"/>
              </a:rPr>
              <a:t> true</a:t>
            </a:r>
            <a:r>
              <a:rPr lang="en-US" altLang="zh-CN" sz="2800" b="1" smtClean="0">
                <a:ea typeface="隶书" panose="02010509060101010101" pitchFamily="49" charset="-122"/>
              </a:rPr>
              <a:t>; 	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插入成功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 </a:t>
            </a:r>
          </a:p>
        </p:txBody>
      </p:sp>
      <p:sp>
        <p:nvSpPr>
          <p:cNvPr id="9830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2EADB7D-A1E2-4233-9615-51D36FD36E64}" type="slidenum">
              <a:rPr lang="en-US" altLang="zh-CN" sz="1400"/>
              <a:pPr algn="ctr" eaLnBrk="1" hangingPunct="1"/>
              <a:t>109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2E556C5B-1B91-4BDE-90C7-4C9AD3FC2F88}" type="slidenum">
              <a:rPr lang="en-US" altLang="zh-CN" sz="1400" smtClean="0"/>
              <a:pPr algn="ctr" eaLnBrk="1" hangingPunct="1"/>
              <a:t>11</a:t>
            </a:fld>
            <a:endParaRPr lang="en-US" altLang="zh-CN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itchFamily="2" charset="-122"/>
              </a:rPr>
              <a:t>顺序表的搜索算法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3" y="1363663"/>
            <a:ext cx="8229600" cy="45974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template &lt;class</a:t>
            </a:r>
            <a:r>
              <a:rPr lang="en-US" altLang="zh-CN" sz="2800" smtClean="0">
                <a:ea typeface="隶书" pitchFamily="49" charset="-122"/>
              </a:rPr>
              <a:t> T</a:t>
            </a:r>
            <a:r>
              <a:rPr lang="en-US" altLang="zh-CN" sz="2800" b="1" smtClean="0">
                <a:ea typeface="隶书" pitchFamily="49" charset="-122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int</a:t>
            </a:r>
            <a:r>
              <a:rPr lang="en-US" altLang="zh-CN" sz="2800" smtClean="0">
                <a:ea typeface="隶书" pitchFamily="49" charset="-122"/>
              </a:rPr>
              <a:t> SeqList&lt;T&gt;</a:t>
            </a:r>
            <a:r>
              <a:rPr lang="en-US" altLang="zh-CN" sz="2800" b="1" smtClean="0">
                <a:ea typeface="隶书" pitchFamily="49" charset="-122"/>
              </a:rPr>
              <a:t>::</a:t>
            </a:r>
            <a:r>
              <a:rPr lang="en-US" altLang="zh-CN" sz="2800" smtClean="0">
                <a:ea typeface="隶书" pitchFamily="49" charset="-122"/>
              </a:rPr>
              <a:t>search(T</a:t>
            </a:r>
            <a:r>
              <a:rPr lang="en-US" altLang="zh-CN" sz="2800" b="1" smtClean="0">
                <a:ea typeface="隶书" pitchFamily="49" charset="-122"/>
              </a:rPr>
              <a:t>&amp;</a:t>
            </a:r>
            <a:r>
              <a:rPr lang="en-US" altLang="zh-CN" sz="2800" smtClean="0">
                <a:ea typeface="隶书" pitchFamily="49" charset="-122"/>
              </a:rPr>
              <a:t> x) </a:t>
            </a:r>
            <a:r>
              <a:rPr lang="en-US" altLang="zh-CN" sz="2800" b="1" smtClean="0">
                <a:ea typeface="隶书" pitchFamily="49" charset="-122"/>
              </a:rPr>
              <a:t>const {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在表中顺序搜索与给定值 </a:t>
            </a:r>
            <a:r>
              <a:rPr lang="en-US" altLang="zh-CN" sz="2800" smtClean="0">
                <a:solidFill>
                  <a:srgbClr val="CC0000"/>
                </a:solidFill>
                <a:ea typeface="隶书" pitchFamily="49" charset="-122"/>
              </a:rPr>
              <a:t>x 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匹配的表项，找到则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函数返回该表项是第几个元素，否则函数返回</a:t>
            </a:r>
            <a:r>
              <a:rPr lang="en-US" altLang="zh-CN" sz="2800" smtClean="0">
                <a:solidFill>
                  <a:srgbClr val="CC0000"/>
                </a:solidFill>
                <a:ea typeface="隶书" pitchFamily="49" charset="-122"/>
              </a:rPr>
              <a:t>0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smtClean="0">
                <a:ea typeface="隶书" pitchFamily="49" charset="-122"/>
              </a:rPr>
              <a:t>    </a:t>
            </a:r>
            <a:r>
              <a:rPr lang="en-US" altLang="zh-CN" sz="2800" b="1" smtClean="0">
                <a:ea typeface="隶书" pitchFamily="49" charset="-122"/>
              </a:rPr>
              <a:t> for</a:t>
            </a:r>
            <a:r>
              <a:rPr lang="en-US" altLang="zh-CN" sz="2800" smtClean="0">
                <a:ea typeface="隶书" pitchFamily="49" charset="-122"/>
              </a:rPr>
              <a:t> (</a:t>
            </a:r>
            <a:r>
              <a:rPr lang="en-US" altLang="zh-CN" sz="2800" b="1" smtClean="0">
                <a:ea typeface="隶书" pitchFamily="49" charset="-122"/>
              </a:rPr>
              <a:t>int</a:t>
            </a:r>
            <a:r>
              <a:rPr lang="en-US" altLang="zh-CN" sz="2800" smtClean="0">
                <a:ea typeface="隶书" pitchFamily="49" charset="-122"/>
              </a:rPr>
              <a:t> i = 1</a:t>
            </a:r>
            <a:r>
              <a:rPr lang="en-US" altLang="zh-CN" sz="2800" b="1" smtClean="0">
                <a:ea typeface="隶书" pitchFamily="49" charset="-122"/>
              </a:rPr>
              <a:t>;</a:t>
            </a:r>
            <a:r>
              <a:rPr lang="en-US" altLang="zh-CN" sz="2800" smtClean="0">
                <a:ea typeface="隶书" pitchFamily="49" charset="-122"/>
              </a:rPr>
              <a:t> i &lt;= n</a:t>
            </a:r>
            <a:r>
              <a:rPr lang="en-US" altLang="zh-CN" sz="2800" b="1" smtClean="0">
                <a:ea typeface="隶书" pitchFamily="49" charset="-122"/>
              </a:rPr>
              <a:t>;</a:t>
            </a:r>
            <a:r>
              <a:rPr lang="en-US" altLang="zh-CN" sz="2800" smtClean="0">
                <a:ea typeface="隶书" pitchFamily="49" charset="-122"/>
              </a:rPr>
              <a:t> i++)		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顺序搜索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smtClean="0">
                <a:ea typeface="隶书" pitchFamily="49" charset="-122"/>
              </a:rPr>
              <a:t>          </a:t>
            </a:r>
            <a:r>
              <a:rPr lang="en-US" altLang="zh-CN" sz="2800" b="1" smtClean="0">
                <a:ea typeface="隶书" pitchFamily="49" charset="-122"/>
              </a:rPr>
              <a:t>if </a:t>
            </a:r>
            <a:r>
              <a:rPr lang="en-US" altLang="zh-CN" sz="2800" smtClean="0">
                <a:ea typeface="隶书" pitchFamily="49" charset="-122"/>
              </a:rPr>
              <a:t>( data[i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ea typeface="隶书" pitchFamily="49" charset="-122"/>
              </a:rPr>
              <a:t>1] == x ) </a:t>
            </a:r>
            <a:r>
              <a:rPr lang="en-US" altLang="zh-CN" sz="2800" b="1" smtClean="0">
                <a:ea typeface="隶书" pitchFamily="49" charset="-122"/>
              </a:rPr>
              <a:t>return</a:t>
            </a:r>
            <a:r>
              <a:rPr lang="en-US" altLang="zh-CN" sz="2800" smtClean="0">
                <a:ea typeface="隶书" pitchFamily="49" charset="-122"/>
              </a:rPr>
              <a:t> i</a:t>
            </a:r>
            <a:r>
              <a:rPr lang="en-US" altLang="zh-CN" sz="2800" b="1" smtClean="0">
                <a:ea typeface="隶书" pitchFamily="49" charset="-122"/>
              </a:rPr>
              <a:t>; </a:t>
            </a:r>
            <a:r>
              <a:rPr lang="en-US" altLang="zh-CN" sz="2800" smtClean="0">
                <a:ea typeface="隶书" pitchFamily="49" charset="-122"/>
              </a:rPr>
              <a:t>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smtClean="0">
                <a:ea typeface="隶书" pitchFamily="49" charset="-122"/>
              </a:rPr>
              <a:t>			     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表项序号和表项位置差</a:t>
            </a:r>
            <a:r>
              <a:rPr lang="en-US" altLang="zh-CN" sz="2800" smtClean="0">
                <a:solidFill>
                  <a:srgbClr val="CC0000"/>
                </a:solidFill>
                <a:ea typeface="隶书" pitchFamily="49" charset="-122"/>
              </a:rPr>
              <a:t>1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smtClean="0">
                <a:ea typeface="隶书" pitchFamily="49" charset="-122"/>
              </a:rPr>
              <a:t>	 </a:t>
            </a:r>
            <a:r>
              <a:rPr lang="en-US" altLang="zh-CN" sz="2800" b="1" smtClean="0">
                <a:ea typeface="隶书" pitchFamily="49" charset="-122"/>
              </a:rPr>
              <a:t>return</a:t>
            </a:r>
            <a:r>
              <a:rPr lang="en-US" altLang="zh-CN" sz="2800" smtClean="0">
                <a:ea typeface="隶书" pitchFamily="49" charset="-122"/>
              </a:rPr>
              <a:t> 0</a:t>
            </a:r>
            <a:r>
              <a:rPr lang="en-US" altLang="zh-CN" sz="2800" b="1" smtClean="0">
                <a:ea typeface="隶书" pitchFamily="49" charset="-122"/>
              </a:rPr>
              <a:t>;</a:t>
            </a:r>
            <a:r>
              <a:rPr lang="en-US" altLang="zh-CN" sz="2800" smtClean="0">
                <a:ea typeface="隶书" pitchFamily="49" charset="-122"/>
              </a:rPr>
              <a:t>		    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搜索失败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69072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2FB1161-8A86-4DA9-8F55-EBAB2CACA633}" type="slidenum">
              <a:rPr lang="en-US" altLang="zh-CN" sz="1400"/>
              <a:pPr algn="ctr" eaLnBrk="1" hangingPunct="1"/>
              <a:t>110</a:t>
            </a:fld>
            <a:endParaRPr lang="en-US" altLang="zh-CN" sz="1400"/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454025" y="2343150"/>
            <a:ext cx="1412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u="sng">
                <a:latin typeface="Arial" panose="020B0604020202020204" pitchFamily="34" charset="0"/>
                <a:ea typeface="仿宋_GB2312" pitchFamily="49" charset="-122"/>
              </a:rPr>
              <a:t>删除</a:t>
            </a:r>
            <a:r>
              <a:rPr lang="en-US" altLang="zh-CN" sz="3000" u="sng">
                <a:latin typeface="Arial" panose="020B0604020202020204" pitchFamily="34" charset="0"/>
                <a:ea typeface="仿宋_GB2312" pitchFamily="49" charset="-122"/>
              </a:rPr>
              <a:t>48</a:t>
            </a:r>
            <a:endParaRPr lang="en-US" altLang="zh-CN" sz="3000">
              <a:latin typeface="Arial" panose="020B0604020202020204" pitchFamily="34" charset="0"/>
            </a:endParaRPr>
          </a:p>
        </p:txBody>
      </p:sp>
      <p:sp>
        <p:nvSpPr>
          <p:cNvPr id="99332" name="Text Box 3"/>
          <p:cNvSpPr txBox="1">
            <a:spLocks noChangeArrowheads="1"/>
          </p:cNvSpPr>
          <p:nvPr/>
        </p:nvSpPr>
        <p:spPr bwMode="auto">
          <a:xfrm>
            <a:off x="1646238" y="4953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tx2"/>
                </a:solidFill>
                <a:ea typeface="华文新魏" panose="02010800040101010101" pitchFamily="2" charset="-122"/>
              </a:rPr>
              <a:t>双向循环链表的删除算法</a:t>
            </a:r>
            <a:endParaRPr lang="zh-CN" altLang="en-US" sz="300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99333" name="Rectangle 4" descr="白色大理石"/>
          <p:cNvSpPr>
            <a:spLocks noChangeArrowheads="1"/>
          </p:cNvSpPr>
          <p:nvPr/>
        </p:nvSpPr>
        <p:spPr bwMode="auto">
          <a:xfrm>
            <a:off x="16764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19050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1905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8"/>
          <p:cNvSpPr>
            <a:spLocks noChangeShapeType="1"/>
          </p:cNvSpPr>
          <p:nvPr/>
        </p:nvSpPr>
        <p:spPr bwMode="auto">
          <a:xfrm flipV="1">
            <a:off x="2286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9"/>
          <p:cNvSpPr>
            <a:spLocks noChangeShapeType="1"/>
          </p:cNvSpPr>
          <p:nvPr/>
        </p:nvSpPr>
        <p:spPr bwMode="auto">
          <a:xfrm>
            <a:off x="1905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Rectangle 10" descr="白色大理石"/>
          <p:cNvSpPr>
            <a:spLocks noChangeArrowheads="1"/>
          </p:cNvSpPr>
          <p:nvPr/>
        </p:nvSpPr>
        <p:spPr bwMode="auto">
          <a:xfrm>
            <a:off x="28956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0" name="Line 11"/>
          <p:cNvSpPr>
            <a:spLocks noChangeShapeType="1"/>
          </p:cNvSpPr>
          <p:nvPr/>
        </p:nvSpPr>
        <p:spPr bwMode="auto">
          <a:xfrm>
            <a:off x="3505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Line 12"/>
          <p:cNvSpPr>
            <a:spLocks noChangeShapeType="1"/>
          </p:cNvSpPr>
          <p:nvPr/>
        </p:nvSpPr>
        <p:spPr bwMode="auto">
          <a:xfrm flipV="1">
            <a:off x="3124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3"/>
          <p:cNvSpPr>
            <a:spLocks noChangeShapeType="1"/>
          </p:cNvSpPr>
          <p:nvPr/>
        </p:nvSpPr>
        <p:spPr bwMode="auto">
          <a:xfrm flipV="1">
            <a:off x="3505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Line 14"/>
          <p:cNvSpPr>
            <a:spLocks noChangeShapeType="1"/>
          </p:cNvSpPr>
          <p:nvPr/>
        </p:nvSpPr>
        <p:spPr bwMode="auto">
          <a:xfrm>
            <a:off x="3124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Rectangle 15" descr="羊皮纸"/>
          <p:cNvSpPr>
            <a:spLocks noChangeArrowheads="1"/>
          </p:cNvSpPr>
          <p:nvPr/>
        </p:nvSpPr>
        <p:spPr bwMode="auto">
          <a:xfrm>
            <a:off x="41148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5" name="Line 16"/>
          <p:cNvSpPr>
            <a:spLocks noChangeShapeType="1"/>
          </p:cNvSpPr>
          <p:nvPr/>
        </p:nvSpPr>
        <p:spPr bwMode="auto">
          <a:xfrm>
            <a:off x="4724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6" name="Line 17"/>
          <p:cNvSpPr>
            <a:spLocks noChangeShapeType="1"/>
          </p:cNvSpPr>
          <p:nvPr/>
        </p:nvSpPr>
        <p:spPr bwMode="auto">
          <a:xfrm flipV="1">
            <a:off x="4343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7" name="Line 18"/>
          <p:cNvSpPr>
            <a:spLocks noChangeShapeType="1"/>
          </p:cNvSpPr>
          <p:nvPr/>
        </p:nvSpPr>
        <p:spPr bwMode="auto">
          <a:xfrm flipV="1">
            <a:off x="4724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Line 19"/>
          <p:cNvSpPr>
            <a:spLocks noChangeShapeType="1"/>
          </p:cNvSpPr>
          <p:nvPr/>
        </p:nvSpPr>
        <p:spPr bwMode="auto">
          <a:xfrm>
            <a:off x="4343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9" name="Rectangle 20" descr="白色大理石"/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50" name="Line 21"/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1" name="Line 22"/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2" name="Line 23"/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3" name="Line 24"/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4" name="Line 25"/>
          <p:cNvSpPr>
            <a:spLocks noChangeShapeType="1"/>
          </p:cNvSpPr>
          <p:nvPr/>
        </p:nvSpPr>
        <p:spPr bwMode="auto">
          <a:xfrm>
            <a:off x="2590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5" name="Line 26"/>
          <p:cNvSpPr>
            <a:spLocks noChangeShapeType="1"/>
          </p:cNvSpPr>
          <p:nvPr/>
        </p:nvSpPr>
        <p:spPr bwMode="auto">
          <a:xfrm>
            <a:off x="38100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6" name="Line 27"/>
          <p:cNvSpPr>
            <a:spLocks noChangeShapeType="1"/>
          </p:cNvSpPr>
          <p:nvPr/>
        </p:nvSpPr>
        <p:spPr bwMode="auto">
          <a:xfrm>
            <a:off x="50292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7" name="Line 28"/>
          <p:cNvSpPr>
            <a:spLocks noChangeShapeType="1"/>
          </p:cNvSpPr>
          <p:nvPr/>
        </p:nvSpPr>
        <p:spPr bwMode="auto">
          <a:xfrm>
            <a:off x="1447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8" name="Line 29"/>
          <p:cNvSpPr>
            <a:spLocks noChangeShapeType="1"/>
          </p:cNvSpPr>
          <p:nvPr/>
        </p:nvSpPr>
        <p:spPr bwMode="auto">
          <a:xfrm>
            <a:off x="2590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9" name="Line 30"/>
          <p:cNvSpPr>
            <a:spLocks noChangeShapeType="1"/>
          </p:cNvSpPr>
          <p:nvPr/>
        </p:nvSpPr>
        <p:spPr bwMode="auto">
          <a:xfrm flipV="1">
            <a:off x="12192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0" name="Line 31"/>
          <p:cNvSpPr>
            <a:spLocks noChangeShapeType="1"/>
          </p:cNvSpPr>
          <p:nvPr/>
        </p:nvSpPr>
        <p:spPr bwMode="auto">
          <a:xfrm>
            <a:off x="38100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Line 32"/>
          <p:cNvSpPr>
            <a:spLocks noChangeShapeType="1"/>
          </p:cNvSpPr>
          <p:nvPr/>
        </p:nvSpPr>
        <p:spPr bwMode="auto">
          <a:xfrm>
            <a:off x="50292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Line 33"/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3" name="Line 34"/>
          <p:cNvSpPr>
            <a:spLocks noChangeShapeType="1"/>
          </p:cNvSpPr>
          <p:nvPr/>
        </p:nvSpPr>
        <p:spPr bwMode="auto">
          <a:xfrm>
            <a:off x="6553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4" name="Line 35"/>
          <p:cNvSpPr>
            <a:spLocks noChangeShapeType="1"/>
          </p:cNvSpPr>
          <p:nvPr/>
        </p:nvSpPr>
        <p:spPr bwMode="auto">
          <a:xfrm>
            <a:off x="1447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5" name="Line 36"/>
          <p:cNvSpPr>
            <a:spLocks noChangeShapeType="1"/>
          </p:cNvSpPr>
          <p:nvPr/>
        </p:nvSpPr>
        <p:spPr bwMode="auto">
          <a:xfrm flipH="1">
            <a:off x="1447800" y="22860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6" name="Line 37"/>
          <p:cNvSpPr>
            <a:spLocks noChangeShapeType="1"/>
          </p:cNvSpPr>
          <p:nvPr/>
        </p:nvSpPr>
        <p:spPr bwMode="auto">
          <a:xfrm>
            <a:off x="14478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7" name="Line 38"/>
          <p:cNvSpPr>
            <a:spLocks noChangeShapeType="1"/>
          </p:cNvSpPr>
          <p:nvPr/>
        </p:nvSpPr>
        <p:spPr bwMode="auto">
          <a:xfrm flipH="1">
            <a:off x="1447800" y="12954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8" name="Line 39"/>
          <p:cNvSpPr>
            <a:spLocks noChangeShapeType="1"/>
          </p:cNvSpPr>
          <p:nvPr/>
        </p:nvSpPr>
        <p:spPr bwMode="auto">
          <a:xfrm>
            <a:off x="14478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9" name="Line 40"/>
          <p:cNvSpPr>
            <a:spLocks noChangeShapeType="1"/>
          </p:cNvSpPr>
          <p:nvPr/>
        </p:nvSpPr>
        <p:spPr bwMode="auto">
          <a:xfrm>
            <a:off x="65532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0" name="Line 41"/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1" name="Text Box 42"/>
          <p:cNvSpPr txBox="1">
            <a:spLocks noChangeArrowheads="1"/>
          </p:cNvSpPr>
          <p:nvPr/>
        </p:nvSpPr>
        <p:spPr bwMode="auto">
          <a:xfrm>
            <a:off x="4794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99372" name="Rectangle 43" descr="白色大理石"/>
          <p:cNvSpPr>
            <a:spLocks noChangeArrowheads="1"/>
          </p:cNvSpPr>
          <p:nvPr/>
        </p:nvSpPr>
        <p:spPr bwMode="auto">
          <a:xfrm>
            <a:off x="16764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73" name="Line 44"/>
          <p:cNvSpPr>
            <a:spLocks noChangeShapeType="1"/>
          </p:cNvSpPr>
          <p:nvPr/>
        </p:nvSpPr>
        <p:spPr bwMode="auto">
          <a:xfrm>
            <a:off x="2286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4" name="Line 45"/>
          <p:cNvSpPr>
            <a:spLocks noChangeShapeType="1"/>
          </p:cNvSpPr>
          <p:nvPr/>
        </p:nvSpPr>
        <p:spPr bwMode="auto">
          <a:xfrm flipV="1">
            <a:off x="1905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5" name="Line 46"/>
          <p:cNvSpPr>
            <a:spLocks noChangeShapeType="1"/>
          </p:cNvSpPr>
          <p:nvPr/>
        </p:nvSpPr>
        <p:spPr bwMode="auto">
          <a:xfrm flipV="1">
            <a:off x="2286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6" name="Line 47"/>
          <p:cNvSpPr>
            <a:spLocks noChangeShapeType="1"/>
          </p:cNvSpPr>
          <p:nvPr/>
        </p:nvSpPr>
        <p:spPr bwMode="auto">
          <a:xfrm>
            <a:off x="1905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7" name="Rectangle 48" descr="白色大理石"/>
          <p:cNvSpPr>
            <a:spLocks noChangeArrowheads="1"/>
          </p:cNvSpPr>
          <p:nvPr/>
        </p:nvSpPr>
        <p:spPr bwMode="auto">
          <a:xfrm>
            <a:off x="28956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78" name="Line 49"/>
          <p:cNvSpPr>
            <a:spLocks noChangeShapeType="1"/>
          </p:cNvSpPr>
          <p:nvPr/>
        </p:nvSpPr>
        <p:spPr bwMode="auto">
          <a:xfrm>
            <a:off x="3505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9" name="Line 50"/>
          <p:cNvSpPr>
            <a:spLocks noChangeShapeType="1"/>
          </p:cNvSpPr>
          <p:nvPr/>
        </p:nvSpPr>
        <p:spPr bwMode="auto">
          <a:xfrm flipV="1">
            <a:off x="3124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0" name="Line 51"/>
          <p:cNvSpPr>
            <a:spLocks noChangeShapeType="1"/>
          </p:cNvSpPr>
          <p:nvPr/>
        </p:nvSpPr>
        <p:spPr bwMode="auto">
          <a:xfrm flipV="1">
            <a:off x="3505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1" name="Line 52"/>
          <p:cNvSpPr>
            <a:spLocks noChangeShapeType="1"/>
          </p:cNvSpPr>
          <p:nvPr/>
        </p:nvSpPr>
        <p:spPr bwMode="auto">
          <a:xfrm>
            <a:off x="3124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2" name="Rectangle 53" descr="白色大理石"/>
          <p:cNvSpPr>
            <a:spLocks noChangeArrowheads="1"/>
          </p:cNvSpPr>
          <p:nvPr/>
        </p:nvSpPr>
        <p:spPr bwMode="auto">
          <a:xfrm>
            <a:off x="41148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83" name="Line 54"/>
          <p:cNvSpPr>
            <a:spLocks noChangeShapeType="1"/>
          </p:cNvSpPr>
          <p:nvPr/>
        </p:nvSpPr>
        <p:spPr bwMode="auto">
          <a:xfrm>
            <a:off x="4724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4" name="Line 55"/>
          <p:cNvSpPr>
            <a:spLocks noChangeShapeType="1"/>
          </p:cNvSpPr>
          <p:nvPr/>
        </p:nvSpPr>
        <p:spPr bwMode="auto">
          <a:xfrm flipV="1">
            <a:off x="4343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5" name="Line 56"/>
          <p:cNvSpPr>
            <a:spLocks noChangeShapeType="1"/>
          </p:cNvSpPr>
          <p:nvPr/>
        </p:nvSpPr>
        <p:spPr bwMode="auto">
          <a:xfrm flipV="1">
            <a:off x="4724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6" name="Line 57"/>
          <p:cNvSpPr>
            <a:spLocks noChangeShapeType="1"/>
          </p:cNvSpPr>
          <p:nvPr/>
        </p:nvSpPr>
        <p:spPr bwMode="auto">
          <a:xfrm>
            <a:off x="4343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7" name="Line 58"/>
          <p:cNvSpPr>
            <a:spLocks noChangeShapeType="1"/>
          </p:cNvSpPr>
          <p:nvPr/>
        </p:nvSpPr>
        <p:spPr bwMode="auto">
          <a:xfrm>
            <a:off x="25908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8" name="Line 59"/>
          <p:cNvSpPr>
            <a:spLocks noChangeShapeType="1"/>
          </p:cNvSpPr>
          <p:nvPr/>
        </p:nvSpPr>
        <p:spPr bwMode="auto">
          <a:xfrm>
            <a:off x="38100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9" name="Line 60"/>
          <p:cNvSpPr>
            <a:spLocks noChangeShapeType="1"/>
          </p:cNvSpPr>
          <p:nvPr/>
        </p:nvSpPr>
        <p:spPr bwMode="auto">
          <a:xfrm>
            <a:off x="1447800" y="34290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0" name="Line 61"/>
          <p:cNvSpPr>
            <a:spLocks noChangeShapeType="1"/>
          </p:cNvSpPr>
          <p:nvPr/>
        </p:nvSpPr>
        <p:spPr bwMode="auto">
          <a:xfrm>
            <a:off x="25908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1" name="Line 62"/>
          <p:cNvSpPr>
            <a:spLocks noChangeShapeType="1"/>
          </p:cNvSpPr>
          <p:nvPr/>
        </p:nvSpPr>
        <p:spPr bwMode="auto">
          <a:xfrm flipV="1">
            <a:off x="1219200" y="35814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2" name="Line 63"/>
          <p:cNvSpPr>
            <a:spLocks noChangeShapeType="1"/>
          </p:cNvSpPr>
          <p:nvPr/>
        </p:nvSpPr>
        <p:spPr bwMode="auto">
          <a:xfrm>
            <a:off x="38100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3" name="Line 64"/>
          <p:cNvSpPr>
            <a:spLocks noChangeShapeType="1"/>
          </p:cNvSpPr>
          <p:nvPr/>
        </p:nvSpPr>
        <p:spPr bwMode="auto">
          <a:xfrm>
            <a:off x="50292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4" name="Line 65"/>
          <p:cNvSpPr>
            <a:spLocks noChangeShapeType="1"/>
          </p:cNvSpPr>
          <p:nvPr/>
        </p:nvSpPr>
        <p:spPr bwMode="auto">
          <a:xfrm>
            <a:off x="5334000" y="3657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5" name="Line 66"/>
          <p:cNvSpPr>
            <a:spLocks noChangeShapeType="1"/>
          </p:cNvSpPr>
          <p:nvPr/>
        </p:nvSpPr>
        <p:spPr bwMode="auto">
          <a:xfrm>
            <a:off x="1447800" y="37338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6" name="Line 67"/>
          <p:cNvSpPr>
            <a:spLocks noChangeShapeType="1"/>
          </p:cNvSpPr>
          <p:nvPr/>
        </p:nvSpPr>
        <p:spPr bwMode="auto">
          <a:xfrm flipH="1">
            <a:off x="1447800" y="40386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7" name="Line 68"/>
          <p:cNvSpPr>
            <a:spLocks noChangeShapeType="1"/>
          </p:cNvSpPr>
          <p:nvPr/>
        </p:nvSpPr>
        <p:spPr bwMode="auto">
          <a:xfrm>
            <a:off x="1447800" y="37338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8" name="Line 69"/>
          <p:cNvSpPr>
            <a:spLocks noChangeShapeType="1"/>
          </p:cNvSpPr>
          <p:nvPr/>
        </p:nvSpPr>
        <p:spPr bwMode="auto">
          <a:xfrm flipH="1">
            <a:off x="1447800" y="30480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9" name="Line 70"/>
          <p:cNvSpPr>
            <a:spLocks noChangeShapeType="1"/>
          </p:cNvSpPr>
          <p:nvPr/>
        </p:nvSpPr>
        <p:spPr bwMode="auto">
          <a:xfrm>
            <a:off x="14478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0" name="Line 71"/>
          <p:cNvSpPr>
            <a:spLocks noChangeShapeType="1"/>
          </p:cNvSpPr>
          <p:nvPr/>
        </p:nvSpPr>
        <p:spPr bwMode="auto">
          <a:xfrm>
            <a:off x="53340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1" name="Line 72"/>
          <p:cNvSpPr>
            <a:spLocks noChangeShapeType="1"/>
          </p:cNvSpPr>
          <p:nvPr/>
        </p:nvSpPr>
        <p:spPr bwMode="auto">
          <a:xfrm>
            <a:off x="50292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2" name="Text Box 73"/>
          <p:cNvSpPr txBox="1">
            <a:spLocks noChangeArrowheads="1"/>
          </p:cNvSpPr>
          <p:nvPr/>
        </p:nvSpPr>
        <p:spPr bwMode="auto">
          <a:xfrm>
            <a:off x="479425" y="32766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329802" name="Text Box 74"/>
          <p:cNvSpPr txBox="1">
            <a:spLocks noChangeArrowheads="1"/>
          </p:cNvSpPr>
          <p:nvPr/>
        </p:nvSpPr>
        <p:spPr bwMode="auto">
          <a:xfrm>
            <a:off x="6699250" y="1474788"/>
            <a:ext cx="13731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0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非空表</a:t>
            </a:r>
            <a:endParaRPr lang="zh-CN" altLang="en-US" sz="3000" smtClean="0">
              <a:latin typeface="Times New Roman" charset="0"/>
            </a:endParaRPr>
          </a:p>
        </p:txBody>
      </p:sp>
      <p:sp>
        <p:nvSpPr>
          <p:cNvPr id="99404" name="Line 75"/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5" name="Text Box 76"/>
          <p:cNvSpPr txBox="1">
            <a:spLocks noChangeArrowheads="1"/>
          </p:cNvSpPr>
          <p:nvPr/>
        </p:nvSpPr>
        <p:spPr bwMode="auto">
          <a:xfrm>
            <a:off x="30734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31</a:t>
            </a:r>
            <a:endParaRPr lang="en-US" altLang="zh-CN" sz="2800"/>
          </a:p>
        </p:txBody>
      </p:sp>
      <p:sp>
        <p:nvSpPr>
          <p:cNvPr id="99406" name="Text Box 77"/>
          <p:cNvSpPr txBox="1">
            <a:spLocks noChangeArrowheads="1"/>
          </p:cNvSpPr>
          <p:nvPr/>
        </p:nvSpPr>
        <p:spPr bwMode="auto">
          <a:xfrm>
            <a:off x="42926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48</a:t>
            </a:r>
            <a:endParaRPr lang="en-US" altLang="zh-CN" sz="2800"/>
          </a:p>
        </p:txBody>
      </p:sp>
      <p:sp>
        <p:nvSpPr>
          <p:cNvPr id="99407" name="Text Box 78"/>
          <p:cNvSpPr txBox="1">
            <a:spLocks noChangeArrowheads="1"/>
          </p:cNvSpPr>
          <p:nvPr/>
        </p:nvSpPr>
        <p:spPr bwMode="auto">
          <a:xfrm>
            <a:off x="55118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15</a:t>
            </a:r>
            <a:endParaRPr lang="en-US" altLang="zh-CN" sz="2800"/>
          </a:p>
        </p:txBody>
      </p:sp>
      <p:sp>
        <p:nvSpPr>
          <p:cNvPr id="99408" name="Text Box 79"/>
          <p:cNvSpPr txBox="1">
            <a:spLocks noChangeArrowheads="1"/>
          </p:cNvSpPr>
          <p:nvPr/>
        </p:nvSpPr>
        <p:spPr bwMode="auto">
          <a:xfrm>
            <a:off x="4608513" y="2346325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99409" name="Text Box 80"/>
          <p:cNvSpPr txBox="1">
            <a:spLocks noChangeArrowheads="1"/>
          </p:cNvSpPr>
          <p:nvPr/>
        </p:nvSpPr>
        <p:spPr bwMode="auto">
          <a:xfrm>
            <a:off x="30734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31</a:t>
            </a:r>
            <a:endParaRPr lang="en-US" altLang="zh-CN" sz="2800"/>
          </a:p>
        </p:txBody>
      </p:sp>
      <p:sp>
        <p:nvSpPr>
          <p:cNvPr id="99410" name="Text Box 81"/>
          <p:cNvSpPr txBox="1">
            <a:spLocks noChangeArrowheads="1"/>
          </p:cNvSpPr>
          <p:nvPr/>
        </p:nvSpPr>
        <p:spPr bwMode="auto">
          <a:xfrm>
            <a:off x="42926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15</a:t>
            </a:r>
            <a:endParaRPr lang="en-US" altLang="zh-CN" sz="2800"/>
          </a:p>
        </p:txBody>
      </p:sp>
      <p:sp>
        <p:nvSpPr>
          <p:cNvPr id="99411" name="Text Box 82"/>
          <p:cNvSpPr txBox="1">
            <a:spLocks noChangeArrowheads="1"/>
          </p:cNvSpPr>
          <p:nvPr/>
        </p:nvSpPr>
        <p:spPr bwMode="auto">
          <a:xfrm>
            <a:off x="4525963" y="4068763"/>
            <a:ext cx="149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99412" name="Line 83"/>
          <p:cNvSpPr>
            <a:spLocks noChangeShapeType="1"/>
          </p:cNvSpPr>
          <p:nvPr/>
        </p:nvSpPr>
        <p:spPr bwMode="auto">
          <a:xfrm flipV="1">
            <a:off x="4495800" y="38862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3" name="Text Box 84"/>
          <p:cNvSpPr txBox="1">
            <a:spLocks noChangeArrowheads="1"/>
          </p:cNvSpPr>
          <p:nvPr/>
        </p:nvSpPr>
        <p:spPr bwMode="auto">
          <a:xfrm>
            <a:off x="914400" y="4648200"/>
            <a:ext cx="713581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</a:rPr>
              <a:t>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rLink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lLink = 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lLink;        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lLink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rLink = 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rLink;</a:t>
            </a:r>
            <a:endParaRPr lang="en-US" altLang="zh-CN" sz="30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0"/>
            <a:ext cx="8229600" cy="833438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双向循环链表的删除算法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idx="1"/>
          </p:nvPr>
        </p:nvSpPr>
        <p:spPr>
          <a:xfrm>
            <a:off x="571500" y="1239838"/>
            <a:ext cx="8229600" cy="52149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DblList&lt;T&gt;</a:t>
            </a:r>
            <a:r>
              <a:rPr lang="en-US" altLang="zh-CN" sz="2800" b="1" smtClean="0">
                <a:ea typeface="隶书" panose="02010509060101010101" pitchFamily="49" charset="-122"/>
              </a:rPr>
              <a:t>::</a:t>
            </a:r>
            <a:r>
              <a:rPr lang="en-US" altLang="zh-CN" sz="2800" smtClean="0">
                <a:ea typeface="隶书" panose="02010509060101010101" pitchFamily="49" charset="-122"/>
              </a:rPr>
              <a:t>Remove(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x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d 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在双向循环链表中按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d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所指方向删除第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个结点。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ea typeface="隶书" panose="02010509060101010101" pitchFamily="49" charset="-122"/>
              </a:rPr>
              <a:t>DblNode&lt;T&gt; *current = Locate (i, d)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endParaRPr lang="en-US" altLang="zh-CN" sz="2800" smtClean="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(current == NULL) </a:t>
            </a:r>
            <a:r>
              <a:rPr lang="en-US" altLang="zh-CN" sz="2800" b="1" smtClean="0">
                <a:ea typeface="隶书" panose="02010509060101010101" pitchFamily="49" charset="-122"/>
              </a:rPr>
              <a:t>return</a:t>
            </a:r>
            <a:r>
              <a:rPr lang="en-US" altLang="zh-CN" sz="2800" smtClean="0">
                <a:ea typeface="隶书" panose="02010509060101010101" pitchFamily="49" charset="-122"/>
              </a:rPr>
              <a:t> false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	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删除失败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ea typeface="隶书" panose="02010509060101010101" pitchFamily="49" charset="-122"/>
              </a:rPr>
              <a:t>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	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从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lLink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链和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rLink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链中摘下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ea typeface="隶书" panose="02010509060101010101" pitchFamily="49" charset="-122"/>
              </a:rPr>
              <a:t>x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data</a:t>
            </a:r>
            <a:r>
              <a:rPr lang="en-US" altLang="zh-CN" sz="2800" b="1" smtClean="0">
                <a:ea typeface="隶书" panose="02010509060101010101" pitchFamily="49" charset="-122"/>
              </a:rPr>
              <a:t>;  delete</a:t>
            </a:r>
            <a:r>
              <a:rPr lang="en-US" altLang="zh-CN" sz="2800" smtClean="0">
                <a:ea typeface="隶书" panose="02010509060101010101" pitchFamily="49" charset="-122"/>
              </a:rPr>
              <a:t> current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  <a:r>
              <a:rPr lang="en-US" altLang="zh-CN" sz="2800" smtClean="0">
                <a:ea typeface="隶书" panose="02010509060101010101" pitchFamily="49" charset="-122"/>
              </a:rPr>
              <a:t>	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删除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b="1" smtClean="0">
                <a:ea typeface="隶书" panose="02010509060101010101" pitchFamily="49" charset="-122"/>
              </a:rPr>
              <a:t>return</a:t>
            </a:r>
            <a:r>
              <a:rPr lang="en-US" altLang="zh-CN" sz="2800" smtClean="0">
                <a:ea typeface="隶书" panose="02010509060101010101" pitchFamily="49" charset="-122"/>
              </a:rPr>
              <a:t> true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  <a:r>
              <a:rPr lang="en-US" altLang="zh-CN" sz="2800" smtClean="0">
                <a:ea typeface="隶书" panose="02010509060101010101" pitchFamily="49" charset="-122"/>
              </a:rPr>
              <a:t>			        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删除成功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1003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2B8BCD6-D268-4D7A-8A2B-6364E7DAC0DE}" type="slidenum">
              <a:rPr lang="en-US" altLang="zh-CN" sz="1400"/>
              <a:pPr algn="ctr" eaLnBrk="1" hangingPunct="1"/>
              <a:t>111</a:t>
            </a:fld>
            <a:endParaRPr lang="en-US" altLang="zh-CN" sz="1400"/>
          </a:p>
        </p:txBody>
      </p:sp>
      <p:sp>
        <p:nvSpPr>
          <p:cNvPr id="100357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6096000"/>
            <a:ext cx="585788" cy="3810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377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华文新魏" panose="02010800040101010101" pitchFamily="2" charset="-122"/>
              </a:rPr>
              <a:t>静态链表</a:t>
            </a:r>
          </a:p>
        </p:txBody>
      </p:sp>
      <p:sp>
        <p:nvSpPr>
          <p:cNvPr id="101380" name="Rectangle 5"/>
          <p:cNvSpPr>
            <a:spLocks noGrp="1" noChangeArrowheads="1"/>
          </p:cNvSpPr>
          <p:nvPr>
            <p:ph idx="1"/>
          </p:nvPr>
        </p:nvSpPr>
        <p:spPr>
          <a:xfrm>
            <a:off x="695325" y="1416050"/>
            <a:ext cx="8054975" cy="4881563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为数组中每一个元素附加一个链接指针，就形成静态链表结构。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处理时中可以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不改变各元素的物理位置</a:t>
            </a:r>
            <a:r>
              <a:rPr lang="zh-CN" altLang="en-US" sz="3000" b="1" smtClean="0">
                <a:ea typeface="仿宋_GB2312" pitchFamily="49" charset="-122"/>
              </a:rPr>
              <a:t>，只要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重新链接</a:t>
            </a:r>
            <a:r>
              <a:rPr lang="zh-CN" altLang="en-US" sz="3000" b="1" smtClean="0">
                <a:ea typeface="仿宋_GB2312" pitchFamily="49" charset="-122"/>
              </a:rPr>
              <a:t>就能改变这些元素的逻辑顺序。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它是利用数组定义的，在整个运算过程中存储空间的大小不会变化。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静态链表每个结点由两个数据成员构成：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data</a:t>
            </a:r>
            <a:r>
              <a:rPr lang="zh-CN" altLang="en-US" sz="3000" b="1" smtClean="0">
                <a:ea typeface="仿宋_GB2312" pitchFamily="49" charset="-122"/>
              </a:rPr>
              <a:t>域存储数据，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link</a:t>
            </a:r>
            <a:r>
              <a:rPr lang="zh-CN" altLang="en-US" sz="3000" b="1" smtClean="0">
                <a:ea typeface="仿宋_GB2312" pitchFamily="49" charset="-122"/>
              </a:rPr>
              <a:t>域存放链接指针。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所有结点形成一个结点数组，</a:t>
            </a:r>
            <a:r>
              <a:rPr lang="zh-CN" altLang="en-US" sz="3000" smtClean="0">
                <a:ea typeface="仿宋_GB2312" pitchFamily="49" charset="-122"/>
              </a:rPr>
              <a:t>  </a:t>
            </a:r>
          </a:p>
        </p:txBody>
      </p:sp>
      <p:sp>
        <p:nvSpPr>
          <p:cNvPr id="10137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E799941-784B-422D-8684-3F837FA51DD1}" type="slidenum">
              <a:rPr lang="en-US" altLang="zh-CN" sz="1400"/>
              <a:pPr algn="ctr" eaLnBrk="1" hangingPunct="1"/>
              <a:t>112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静态链表的结构</a:t>
            </a:r>
          </a:p>
        </p:txBody>
      </p:sp>
      <p:graphicFrame>
        <p:nvGraphicFramePr>
          <p:cNvPr id="425127" name="Group 167"/>
          <p:cNvGraphicFramePr>
            <a:graphicFrameLocks noGrp="1"/>
          </p:cNvGraphicFramePr>
          <p:nvPr>
            <p:ph idx="1"/>
          </p:nvPr>
        </p:nvGraphicFramePr>
        <p:xfrm>
          <a:off x="974725" y="2317750"/>
          <a:ext cx="6965950" cy="1463675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5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data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link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1(0)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40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89C8612-1B23-4CEA-A399-9184997D3A36}" type="slidenum">
              <a:rPr lang="en-US" altLang="zh-CN" sz="1400"/>
              <a:pPr algn="ctr" eaLnBrk="1" hangingPunct="1"/>
              <a:t>113</a:t>
            </a:fld>
            <a:endParaRPr lang="en-US" altLang="zh-CN" sz="1400"/>
          </a:p>
        </p:txBody>
      </p:sp>
      <p:sp>
        <p:nvSpPr>
          <p:cNvPr id="102404" name="Rectangle 159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035425"/>
            <a:ext cx="8229600" cy="23399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3000" b="1" smtClean="0">
                <a:ea typeface="仿宋_GB2312" pitchFamily="49" charset="-122"/>
              </a:rPr>
              <a:t>0</a:t>
            </a:r>
            <a:r>
              <a:rPr lang="zh-CN" altLang="en-US" sz="3000" b="1" smtClean="0">
                <a:ea typeface="仿宋_GB2312" pitchFamily="49" charset="-122"/>
              </a:rPr>
              <a:t>号是表头结点，</a:t>
            </a:r>
            <a:r>
              <a:rPr lang="en-US" altLang="zh-CN" sz="3000" b="1" smtClean="0">
                <a:ea typeface="仿宋_GB2312" pitchFamily="49" charset="-122"/>
              </a:rPr>
              <a:t>link</a:t>
            </a:r>
            <a:r>
              <a:rPr lang="zh-CN" altLang="en-US" sz="3000" b="1" smtClean="0">
                <a:ea typeface="仿宋_GB2312" pitchFamily="49" charset="-122"/>
              </a:rPr>
              <a:t>给出首元结点地址。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循环链表收尾时</a:t>
            </a:r>
            <a:r>
              <a:rPr lang="en-US" altLang="zh-CN" sz="3000" b="1" smtClean="0">
                <a:ea typeface="仿宋_GB2312" pitchFamily="49" charset="-122"/>
              </a:rPr>
              <a:t>link = 0</a:t>
            </a:r>
            <a:r>
              <a:rPr lang="zh-CN" altLang="en-US" sz="3000" b="1" smtClean="0">
                <a:ea typeface="仿宋_GB2312" pitchFamily="49" charset="-122"/>
              </a:rPr>
              <a:t>，回到表头结点。如果不是循环链表，收尾结点指针</a:t>
            </a:r>
            <a:r>
              <a:rPr lang="en-US" altLang="zh-CN" sz="3000" b="1" smtClean="0">
                <a:ea typeface="仿宋_GB2312" pitchFamily="49" charset="-122"/>
              </a:rPr>
              <a:t>link = </a:t>
            </a:r>
            <a:r>
              <a:rPr lang="en-US" altLang="zh-CN" sz="3000" b="1" smtClean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smtClean="0">
                <a:ea typeface="仿宋_GB2312" pitchFamily="49" charset="-122"/>
              </a:rPr>
              <a:t>1</a:t>
            </a:r>
            <a:r>
              <a:rPr lang="zh-CN" altLang="en-US" sz="3000" b="1" smtClean="0"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3000" b="1" smtClean="0">
                <a:ea typeface="仿宋_GB2312" pitchFamily="49" charset="-122"/>
              </a:rPr>
              <a:t>link</a:t>
            </a:r>
            <a:r>
              <a:rPr lang="zh-CN" altLang="en-US" sz="3000" b="1" smtClean="0">
                <a:ea typeface="仿宋_GB2312" pitchFamily="49" charset="-122"/>
              </a:rPr>
              <a:t>指针是数组下标，因此是整数。</a:t>
            </a:r>
          </a:p>
        </p:txBody>
      </p:sp>
      <p:grpSp>
        <p:nvGrpSpPr>
          <p:cNvPr id="102405" name="Group 4"/>
          <p:cNvGrpSpPr>
            <a:grpSpLocks/>
          </p:cNvGrpSpPr>
          <p:nvPr/>
        </p:nvGrpSpPr>
        <p:grpSpPr bwMode="auto">
          <a:xfrm>
            <a:off x="1074738" y="1519238"/>
            <a:ext cx="6832600" cy="655637"/>
            <a:chOff x="829" y="2403"/>
            <a:chExt cx="4304" cy="413"/>
          </a:xfrm>
        </p:grpSpPr>
        <p:sp>
          <p:nvSpPr>
            <p:cNvPr id="102438" name="Rectangle 5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39" name="Line 6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0" name="Line 7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1" name="Rectangle 8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42" name="Line 9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3" name="Line 10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4" name="Rectangle 11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45" name="Line 12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6" name="Line 13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7" name="Rectangle 14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48" name="Line 15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9" name="Line 16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0" name="Rectangle 17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51" name="Line 18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2" name="Line 19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3" name="Text Box 20"/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2454" name="Text Box 21"/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02455" name="Text Box 22"/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102456" name="Text Box 23"/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102457" name="Text Box 24"/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102458" name="Text Box 25"/>
            <p:cNvSpPr txBox="1">
              <a:spLocks noChangeArrowheads="1"/>
            </p:cNvSpPr>
            <p:nvPr/>
          </p:nvSpPr>
          <p:spPr bwMode="auto">
            <a:xfrm>
              <a:off x="4824" y="24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lang="en-US" altLang="zh-CN"/>
            </a:p>
          </p:txBody>
        </p:sp>
        <p:sp>
          <p:nvSpPr>
            <p:cNvPr id="102459" name="Text Box 26"/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CC3300"/>
                  </a:solidFill>
                </a:rPr>
                <a:t>first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964BC357-F7C0-49B9-A9E7-5EADD82A3858}" type="slidenum">
              <a:rPr lang="en-US" altLang="zh-CN" sz="1400" smtClean="0"/>
              <a:pPr algn="ctr" eaLnBrk="1" hangingPunct="1"/>
              <a:t>12</a:t>
            </a:fld>
            <a:endParaRPr lang="en-US" altLang="zh-CN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0" y="508000"/>
            <a:ext cx="42672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  <a:ea typeface="华文新魏" pitchFamily="2" charset="-122"/>
              </a:rPr>
              <a:t>顺序搜索图示</a:t>
            </a:r>
            <a:endParaRPr lang="zh-CN" altLang="en-US" sz="3600" b="1" smtClean="0">
              <a:ea typeface="华文新魏" pitchFamily="2" charset="-122"/>
            </a:endParaRPr>
          </a:p>
        </p:txBody>
      </p:sp>
      <p:grpSp>
        <p:nvGrpSpPr>
          <p:cNvPr id="21508" name="Group 46"/>
          <p:cNvGrpSpPr>
            <a:grpSpLocks/>
          </p:cNvGrpSpPr>
          <p:nvPr/>
        </p:nvGrpSpPr>
        <p:grpSpPr bwMode="auto">
          <a:xfrm>
            <a:off x="762000" y="1220788"/>
            <a:ext cx="6019800" cy="4973637"/>
            <a:chOff x="464" y="673"/>
            <a:chExt cx="3792" cy="3133"/>
          </a:xfrm>
        </p:grpSpPr>
        <p:sp>
          <p:nvSpPr>
            <p:cNvPr id="21509" name="Line 3"/>
            <p:cNvSpPr>
              <a:spLocks noChangeShapeType="1"/>
            </p:cNvSpPr>
            <p:nvPr/>
          </p:nvSpPr>
          <p:spPr bwMode="auto">
            <a:xfrm flipV="1">
              <a:off x="1808" y="138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1616" y="1000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1664" y="1000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25  34  57  16  48  09 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1512" name="Line 6"/>
            <p:cNvSpPr>
              <a:spLocks noChangeShapeType="1"/>
            </p:cNvSpPr>
            <p:nvPr/>
          </p:nvSpPr>
          <p:spPr bwMode="auto">
            <a:xfrm>
              <a:off x="2048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" name="Line 7"/>
            <p:cNvSpPr>
              <a:spLocks noChangeShapeType="1"/>
            </p:cNvSpPr>
            <p:nvPr/>
          </p:nvSpPr>
          <p:spPr bwMode="auto">
            <a:xfrm>
              <a:off x="2480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8"/>
            <p:cNvSpPr>
              <a:spLocks noChangeShapeType="1"/>
            </p:cNvSpPr>
            <p:nvPr/>
          </p:nvSpPr>
          <p:spPr bwMode="auto">
            <a:xfrm>
              <a:off x="2912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9"/>
            <p:cNvSpPr>
              <a:spLocks noChangeShapeType="1"/>
            </p:cNvSpPr>
            <p:nvPr/>
          </p:nvSpPr>
          <p:spPr bwMode="auto">
            <a:xfrm>
              <a:off x="3344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Line 10"/>
            <p:cNvSpPr>
              <a:spLocks noChangeShapeType="1"/>
            </p:cNvSpPr>
            <p:nvPr/>
          </p:nvSpPr>
          <p:spPr bwMode="auto">
            <a:xfrm flipH="1">
              <a:off x="3776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>
              <a:off x="1664" y="673"/>
              <a:ext cx="2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0     1      2      3      4      5 </a:t>
              </a:r>
              <a:endParaRPr lang="en-US" altLang="zh-CN"/>
            </a:p>
          </p:txBody>
        </p:sp>
        <p:sp>
          <p:nvSpPr>
            <p:cNvPr id="21518" name="Text Box 12"/>
            <p:cNvSpPr txBox="1">
              <a:spLocks noChangeArrowheads="1"/>
            </p:cNvSpPr>
            <p:nvPr/>
          </p:nvSpPr>
          <p:spPr bwMode="auto">
            <a:xfrm>
              <a:off x="1049" y="1015"/>
              <a:ext cx="51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chemeClr val="tx2"/>
                  </a:solidFill>
                </a:rPr>
                <a:t>data</a:t>
              </a:r>
            </a:p>
          </p:txBody>
        </p:sp>
        <p:sp>
          <p:nvSpPr>
            <p:cNvPr id="21519" name="Text Box 13"/>
            <p:cNvSpPr txBox="1">
              <a:spLocks noChangeArrowheads="1"/>
            </p:cNvSpPr>
            <p:nvPr/>
          </p:nvSpPr>
          <p:spPr bwMode="auto">
            <a:xfrm>
              <a:off x="464" y="1352"/>
              <a:ext cx="8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000">
                  <a:ea typeface="隶书" pitchFamily="49" charset="-122"/>
                </a:rPr>
                <a:t>搜索</a:t>
              </a:r>
              <a:r>
                <a:rPr lang="zh-CN" altLang="en-US" sz="3000">
                  <a:solidFill>
                    <a:srgbClr val="FF5050"/>
                  </a:solidFill>
                  <a:ea typeface="隶书" pitchFamily="49" charset="-122"/>
                </a:rPr>
                <a:t> </a:t>
              </a:r>
              <a:r>
                <a:rPr lang="en-US" altLang="zh-CN" sz="3000">
                  <a:solidFill>
                    <a:srgbClr val="CC0000"/>
                  </a:solidFill>
                  <a:ea typeface="隶书" pitchFamily="49" charset="-122"/>
                </a:rPr>
                <a:t>16</a:t>
              </a:r>
              <a:endParaRPr lang="en-US" altLang="zh-CN" sz="3000">
                <a:solidFill>
                  <a:srgbClr val="CC0000"/>
                </a:solidFill>
              </a:endParaRPr>
            </a:p>
          </p:txBody>
        </p:sp>
        <p:sp>
          <p:nvSpPr>
            <p:cNvPr id="21520" name="Text Box 14"/>
            <p:cNvSpPr txBox="1">
              <a:spLocks noChangeArrowheads="1"/>
            </p:cNvSpPr>
            <p:nvPr/>
          </p:nvSpPr>
          <p:spPr bwMode="auto">
            <a:xfrm>
              <a:off x="1568" y="1355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1521" name="Line 15"/>
            <p:cNvSpPr>
              <a:spLocks noChangeShapeType="1"/>
            </p:cNvSpPr>
            <p:nvPr/>
          </p:nvSpPr>
          <p:spPr bwMode="auto">
            <a:xfrm flipV="1">
              <a:off x="2192" y="2075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Rectangle 16"/>
            <p:cNvSpPr>
              <a:spLocks noChangeArrowheads="1"/>
            </p:cNvSpPr>
            <p:nvPr/>
          </p:nvSpPr>
          <p:spPr bwMode="auto">
            <a:xfrm>
              <a:off x="1616" y="1691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3" name="Text Box 17"/>
            <p:cNvSpPr txBox="1">
              <a:spLocks noChangeArrowheads="1"/>
            </p:cNvSpPr>
            <p:nvPr/>
          </p:nvSpPr>
          <p:spPr bwMode="auto">
            <a:xfrm>
              <a:off x="1664" y="1691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25  34  57  16  48  09 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1524" name="Line 18"/>
            <p:cNvSpPr>
              <a:spLocks noChangeShapeType="1"/>
            </p:cNvSpPr>
            <p:nvPr/>
          </p:nvSpPr>
          <p:spPr bwMode="auto">
            <a:xfrm>
              <a:off x="2048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19"/>
            <p:cNvSpPr>
              <a:spLocks noChangeShapeType="1"/>
            </p:cNvSpPr>
            <p:nvPr/>
          </p:nvSpPr>
          <p:spPr bwMode="auto">
            <a:xfrm>
              <a:off x="2480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20"/>
            <p:cNvSpPr>
              <a:spLocks noChangeShapeType="1"/>
            </p:cNvSpPr>
            <p:nvPr/>
          </p:nvSpPr>
          <p:spPr bwMode="auto">
            <a:xfrm>
              <a:off x="2912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21"/>
            <p:cNvSpPr>
              <a:spLocks noChangeShapeType="1"/>
            </p:cNvSpPr>
            <p:nvPr/>
          </p:nvSpPr>
          <p:spPr bwMode="auto">
            <a:xfrm>
              <a:off x="3344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2"/>
            <p:cNvSpPr>
              <a:spLocks noChangeShapeType="1"/>
            </p:cNvSpPr>
            <p:nvPr/>
          </p:nvSpPr>
          <p:spPr bwMode="auto">
            <a:xfrm flipH="1">
              <a:off x="3776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23"/>
            <p:cNvSpPr txBox="1">
              <a:spLocks noChangeArrowheads="1"/>
            </p:cNvSpPr>
            <p:nvPr/>
          </p:nvSpPr>
          <p:spPr bwMode="auto">
            <a:xfrm>
              <a:off x="1952" y="2027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1530" name="Line 24"/>
            <p:cNvSpPr>
              <a:spLocks noChangeShapeType="1"/>
            </p:cNvSpPr>
            <p:nvPr/>
          </p:nvSpPr>
          <p:spPr bwMode="auto">
            <a:xfrm flipV="1">
              <a:off x="2624" y="2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Rectangle 25"/>
            <p:cNvSpPr>
              <a:spLocks noChangeArrowheads="1"/>
            </p:cNvSpPr>
            <p:nvPr/>
          </p:nvSpPr>
          <p:spPr bwMode="auto">
            <a:xfrm>
              <a:off x="1616" y="2392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2" name="Text Box 26"/>
            <p:cNvSpPr txBox="1">
              <a:spLocks noChangeArrowheads="1"/>
            </p:cNvSpPr>
            <p:nvPr/>
          </p:nvSpPr>
          <p:spPr bwMode="auto">
            <a:xfrm>
              <a:off x="1664" y="2392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25  34  57  16  48  09 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1533" name="Line 27"/>
            <p:cNvSpPr>
              <a:spLocks noChangeShapeType="1"/>
            </p:cNvSpPr>
            <p:nvPr/>
          </p:nvSpPr>
          <p:spPr bwMode="auto">
            <a:xfrm>
              <a:off x="2048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28"/>
            <p:cNvSpPr>
              <a:spLocks noChangeShapeType="1"/>
            </p:cNvSpPr>
            <p:nvPr/>
          </p:nvSpPr>
          <p:spPr bwMode="auto">
            <a:xfrm>
              <a:off x="2480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29"/>
            <p:cNvSpPr>
              <a:spLocks noChangeShapeType="1"/>
            </p:cNvSpPr>
            <p:nvPr/>
          </p:nvSpPr>
          <p:spPr bwMode="auto">
            <a:xfrm>
              <a:off x="2912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30"/>
            <p:cNvSpPr>
              <a:spLocks noChangeShapeType="1"/>
            </p:cNvSpPr>
            <p:nvPr/>
          </p:nvSpPr>
          <p:spPr bwMode="auto">
            <a:xfrm>
              <a:off x="3344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31"/>
            <p:cNvSpPr>
              <a:spLocks noChangeShapeType="1"/>
            </p:cNvSpPr>
            <p:nvPr/>
          </p:nvSpPr>
          <p:spPr bwMode="auto">
            <a:xfrm flipH="1">
              <a:off x="3776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Text Box 32"/>
            <p:cNvSpPr txBox="1">
              <a:spLocks noChangeArrowheads="1"/>
            </p:cNvSpPr>
            <p:nvPr/>
          </p:nvSpPr>
          <p:spPr bwMode="auto">
            <a:xfrm>
              <a:off x="2389" y="2728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1539" name="Line 33"/>
            <p:cNvSpPr>
              <a:spLocks noChangeShapeType="1"/>
            </p:cNvSpPr>
            <p:nvPr/>
          </p:nvSpPr>
          <p:spPr bwMode="auto">
            <a:xfrm flipV="1">
              <a:off x="3104" y="3467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Rectangle 34"/>
            <p:cNvSpPr>
              <a:spLocks noChangeArrowheads="1"/>
            </p:cNvSpPr>
            <p:nvPr/>
          </p:nvSpPr>
          <p:spPr bwMode="auto">
            <a:xfrm>
              <a:off x="1622" y="3083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1" name="Text Box 35"/>
            <p:cNvSpPr txBox="1">
              <a:spLocks noChangeArrowheads="1"/>
            </p:cNvSpPr>
            <p:nvPr/>
          </p:nvSpPr>
          <p:spPr bwMode="auto">
            <a:xfrm>
              <a:off x="1670" y="3083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25  34  57  16  48  09 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1542" name="Line 36"/>
            <p:cNvSpPr>
              <a:spLocks noChangeShapeType="1"/>
            </p:cNvSpPr>
            <p:nvPr/>
          </p:nvSpPr>
          <p:spPr bwMode="auto">
            <a:xfrm>
              <a:off x="2054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37"/>
            <p:cNvSpPr>
              <a:spLocks noChangeShapeType="1"/>
            </p:cNvSpPr>
            <p:nvPr/>
          </p:nvSpPr>
          <p:spPr bwMode="auto">
            <a:xfrm>
              <a:off x="2486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38"/>
            <p:cNvSpPr>
              <a:spLocks noChangeShapeType="1"/>
            </p:cNvSpPr>
            <p:nvPr/>
          </p:nvSpPr>
          <p:spPr bwMode="auto">
            <a:xfrm>
              <a:off x="2918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Line 39"/>
            <p:cNvSpPr>
              <a:spLocks noChangeShapeType="1"/>
            </p:cNvSpPr>
            <p:nvPr/>
          </p:nvSpPr>
          <p:spPr bwMode="auto">
            <a:xfrm>
              <a:off x="3350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40"/>
            <p:cNvSpPr>
              <a:spLocks noChangeShapeType="1"/>
            </p:cNvSpPr>
            <p:nvPr/>
          </p:nvSpPr>
          <p:spPr bwMode="auto">
            <a:xfrm flipH="1">
              <a:off x="3782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Text Box 41"/>
            <p:cNvSpPr txBox="1">
              <a:spLocks noChangeArrowheads="1"/>
            </p:cNvSpPr>
            <p:nvPr/>
          </p:nvSpPr>
          <p:spPr bwMode="auto">
            <a:xfrm>
              <a:off x="2864" y="3419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1548" name="AutoShape 42"/>
            <p:cNvSpPr>
              <a:spLocks noChangeArrowheads="1"/>
            </p:cNvSpPr>
            <p:nvPr/>
          </p:nvSpPr>
          <p:spPr bwMode="auto">
            <a:xfrm>
              <a:off x="1904" y="1432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9" name="AutoShape 43"/>
            <p:cNvSpPr>
              <a:spLocks noChangeArrowheads="1"/>
            </p:cNvSpPr>
            <p:nvPr/>
          </p:nvSpPr>
          <p:spPr bwMode="auto">
            <a:xfrm>
              <a:off x="2288" y="210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0" name="AutoShape 44"/>
            <p:cNvSpPr>
              <a:spLocks noChangeArrowheads="1"/>
            </p:cNvSpPr>
            <p:nvPr/>
          </p:nvSpPr>
          <p:spPr bwMode="auto">
            <a:xfrm>
              <a:off x="2768" y="282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1" name="Text Box 45"/>
            <p:cNvSpPr txBox="1">
              <a:spLocks noChangeArrowheads="1"/>
            </p:cNvSpPr>
            <p:nvPr/>
          </p:nvSpPr>
          <p:spPr bwMode="auto">
            <a:xfrm>
              <a:off x="3152" y="3460"/>
              <a:ext cx="10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000">
                  <a:ea typeface="隶书" pitchFamily="49" charset="-122"/>
                </a:rPr>
                <a:t>搜索成功</a:t>
              </a:r>
              <a:endParaRPr lang="zh-CN" altLang="en-US" sz="3000"/>
            </a:p>
          </p:txBody>
        </p:sp>
      </p:grpSp>
    </p:spTree>
    <p:extLst>
      <p:ext uri="{BB962C8B-B14F-4D97-AF65-F5344CB8AC3E}">
        <p14:creationId xmlns:p14="http://schemas.microsoft.com/office/powerpoint/2010/main" val="40409562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BA5F0628-8326-4FC0-87A4-27187C70AB5C}" type="slidenum">
              <a:rPr lang="en-US" altLang="zh-CN" sz="1400" smtClean="0"/>
              <a:pPr algn="ctr" eaLnBrk="1" hangingPunct="1"/>
              <a:t>13</a:t>
            </a:fld>
            <a:endParaRPr lang="en-US" altLang="zh-CN" sz="1400" smtClean="0"/>
          </a:p>
        </p:txBody>
      </p:sp>
      <p:grpSp>
        <p:nvGrpSpPr>
          <p:cNvPr id="22531" name="Group 51"/>
          <p:cNvGrpSpPr>
            <a:grpSpLocks/>
          </p:cNvGrpSpPr>
          <p:nvPr/>
        </p:nvGrpSpPr>
        <p:grpSpPr bwMode="auto">
          <a:xfrm>
            <a:off x="736600" y="522288"/>
            <a:ext cx="7378700" cy="5822950"/>
            <a:chOff x="464" y="201"/>
            <a:chExt cx="4648" cy="3668"/>
          </a:xfrm>
        </p:grpSpPr>
        <p:sp>
          <p:nvSpPr>
            <p:cNvPr id="22532" name="Line 2"/>
            <p:cNvSpPr>
              <a:spLocks noChangeShapeType="1"/>
            </p:cNvSpPr>
            <p:nvPr/>
          </p:nvSpPr>
          <p:spPr bwMode="auto">
            <a:xfrm flipV="1">
              <a:off x="1771" y="86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3" name="Rectangle 3"/>
            <p:cNvSpPr>
              <a:spLocks noChangeArrowheads="1"/>
            </p:cNvSpPr>
            <p:nvPr/>
          </p:nvSpPr>
          <p:spPr bwMode="auto">
            <a:xfrm>
              <a:off x="1584" y="480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1632" y="480"/>
              <a:ext cx="2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25  34  57  16  48 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2535" name="Line 5"/>
            <p:cNvSpPr>
              <a:spLocks noChangeShapeType="1"/>
            </p:cNvSpPr>
            <p:nvPr/>
          </p:nvSpPr>
          <p:spPr bwMode="auto">
            <a:xfrm>
              <a:off x="2016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>
              <a:off x="2448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Line 7"/>
            <p:cNvSpPr>
              <a:spLocks noChangeShapeType="1"/>
            </p:cNvSpPr>
            <p:nvPr/>
          </p:nvSpPr>
          <p:spPr bwMode="auto">
            <a:xfrm>
              <a:off x="2880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Line 8"/>
            <p:cNvSpPr>
              <a:spLocks noChangeShapeType="1"/>
            </p:cNvSpPr>
            <p:nvPr/>
          </p:nvSpPr>
          <p:spPr bwMode="auto">
            <a:xfrm>
              <a:off x="3312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Text Box 9"/>
            <p:cNvSpPr txBox="1">
              <a:spLocks noChangeArrowheads="1"/>
            </p:cNvSpPr>
            <p:nvPr/>
          </p:nvSpPr>
          <p:spPr bwMode="auto">
            <a:xfrm>
              <a:off x="1632" y="201"/>
              <a:ext cx="19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0     1      2      3      4</a:t>
              </a:r>
              <a:endParaRPr lang="en-US" altLang="zh-CN"/>
            </a:p>
          </p:txBody>
        </p:sp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993" y="495"/>
              <a:ext cx="56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chemeClr val="tx2"/>
                  </a:solidFill>
                </a:rPr>
                <a:t>data</a:t>
              </a: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464" y="832"/>
              <a:ext cx="8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000">
                  <a:ea typeface="隶书" pitchFamily="49" charset="-122"/>
                </a:rPr>
                <a:t>搜索</a:t>
              </a:r>
              <a:r>
                <a:rPr lang="zh-CN" altLang="en-US" sz="3000">
                  <a:solidFill>
                    <a:schemeClr val="accent2"/>
                  </a:solidFill>
                  <a:ea typeface="隶书" pitchFamily="49" charset="-122"/>
                </a:rPr>
                <a:t> </a:t>
              </a:r>
              <a:r>
                <a:rPr lang="en-US" altLang="zh-CN" sz="3000">
                  <a:solidFill>
                    <a:schemeClr val="hlink"/>
                  </a:solidFill>
                  <a:ea typeface="隶书" pitchFamily="49" charset="-122"/>
                </a:rPr>
                <a:t>50</a:t>
              </a:r>
              <a:endParaRPr lang="en-US" altLang="zh-CN" sz="3000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1536" y="816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2543" name="Line 13"/>
            <p:cNvSpPr>
              <a:spLocks noChangeShapeType="1"/>
            </p:cNvSpPr>
            <p:nvPr/>
          </p:nvSpPr>
          <p:spPr bwMode="auto">
            <a:xfrm flipV="1">
              <a:off x="2155" y="153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Rectangle 14"/>
            <p:cNvSpPr>
              <a:spLocks noChangeArrowheads="1"/>
            </p:cNvSpPr>
            <p:nvPr/>
          </p:nvSpPr>
          <p:spPr bwMode="auto">
            <a:xfrm>
              <a:off x="1584" y="1152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5" name="Text Box 15"/>
            <p:cNvSpPr txBox="1">
              <a:spLocks noChangeArrowheads="1"/>
            </p:cNvSpPr>
            <p:nvPr/>
          </p:nvSpPr>
          <p:spPr bwMode="auto">
            <a:xfrm>
              <a:off x="1632" y="1152"/>
              <a:ext cx="22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25  34  57  16  48 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2546" name="Line 16"/>
            <p:cNvSpPr>
              <a:spLocks noChangeShapeType="1"/>
            </p:cNvSpPr>
            <p:nvPr/>
          </p:nvSpPr>
          <p:spPr bwMode="auto">
            <a:xfrm>
              <a:off x="2016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7"/>
            <p:cNvSpPr>
              <a:spLocks noChangeShapeType="1"/>
            </p:cNvSpPr>
            <p:nvPr/>
          </p:nvSpPr>
          <p:spPr bwMode="auto">
            <a:xfrm>
              <a:off x="2448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18"/>
            <p:cNvSpPr>
              <a:spLocks noChangeShapeType="1"/>
            </p:cNvSpPr>
            <p:nvPr/>
          </p:nvSpPr>
          <p:spPr bwMode="auto">
            <a:xfrm>
              <a:off x="2880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19"/>
            <p:cNvSpPr>
              <a:spLocks noChangeShapeType="1"/>
            </p:cNvSpPr>
            <p:nvPr/>
          </p:nvSpPr>
          <p:spPr bwMode="auto">
            <a:xfrm>
              <a:off x="3312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Text Box 20"/>
            <p:cNvSpPr txBox="1">
              <a:spLocks noChangeArrowheads="1"/>
            </p:cNvSpPr>
            <p:nvPr/>
          </p:nvSpPr>
          <p:spPr bwMode="auto">
            <a:xfrm>
              <a:off x="1920" y="1488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2551" name="Line 21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Rectangle 22"/>
            <p:cNvSpPr>
              <a:spLocks noChangeArrowheads="1"/>
            </p:cNvSpPr>
            <p:nvPr/>
          </p:nvSpPr>
          <p:spPr bwMode="auto">
            <a:xfrm>
              <a:off x="1584" y="1824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3" name="Text Box 23"/>
            <p:cNvSpPr txBox="1">
              <a:spLocks noChangeArrowheads="1"/>
            </p:cNvSpPr>
            <p:nvPr/>
          </p:nvSpPr>
          <p:spPr bwMode="auto">
            <a:xfrm>
              <a:off x="1632" y="1824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25  34  57  16  48 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2554" name="Line 24"/>
            <p:cNvSpPr>
              <a:spLocks noChangeShapeType="1"/>
            </p:cNvSpPr>
            <p:nvPr/>
          </p:nvSpPr>
          <p:spPr bwMode="auto">
            <a:xfrm>
              <a:off x="2016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25"/>
            <p:cNvSpPr>
              <a:spLocks noChangeShapeType="1"/>
            </p:cNvSpPr>
            <p:nvPr/>
          </p:nvSpPr>
          <p:spPr bwMode="auto">
            <a:xfrm>
              <a:off x="2448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6"/>
            <p:cNvSpPr>
              <a:spLocks noChangeShapeType="1"/>
            </p:cNvSpPr>
            <p:nvPr/>
          </p:nvSpPr>
          <p:spPr bwMode="auto">
            <a:xfrm>
              <a:off x="2880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27"/>
            <p:cNvSpPr>
              <a:spLocks noChangeShapeType="1"/>
            </p:cNvSpPr>
            <p:nvPr/>
          </p:nvSpPr>
          <p:spPr bwMode="auto">
            <a:xfrm>
              <a:off x="3312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Text Box 28"/>
            <p:cNvSpPr txBox="1">
              <a:spLocks noChangeArrowheads="1"/>
            </p:cNvSpPr>
            <p:nvPr/>
          </p:nvSpPr>
          <p:spPr bwMode="auto">
            <a:xfrm>
              <a:off x="2357" y="2160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2559" name="Line 29"/>
            <p:cNvSpPr>
              <a:spLocks noChangeShapeType="1"/>
            </p:cNvSpPr>
            <p:nvPr/>
          </p:nvSpPr>
          <p:spPr bwMode="auto">
            <a:xfrm flipV="1">
              <a:off x="30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Rectangle 30"/>
            <p:cNvSpPr>
              <a:spLocks noChangeArrowheads="1"/>
            </p:cNvSpPr>
            <p:nvPr/>
          </p:nvSpPr>
          <p:spPr bwMode="auto">
            <a:xfrm>
              <a:off x="1590" y="2496"/>
              <a:ext cx="215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1" name="Text Box 31"/>
            <p:cNvSpPr txBox="1">
              <a:spLocks noChangeArrowheads="1"/>
            </p:cNvSpPr>
            <p:nvPr/>
          </p:nvSpPr>
          <p:spPr bwMode="auto">
            <a:xfrm>
              <a:off x="1638" y="2496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25  34  57  16  48 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2562" name="Line 32"/>
            <p:cNvSpPr>
              <a:spLocks noChangeShapeType="1"/>
            </p:cNvSpPr>
            <p:nvPr/>
          </p:nvSpPr>
          <p:spPr bwMode="auto">
            <a:xfrm>
              <a:off x="2022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33"/>
            <p:cNvSpPr>
              <a:spLocks noChangeShapeType="1"/>
            </p:cNvSpPr>
            <p:nvPr/>
          </p:nvSpPr>
          <p:spPr bwMode="auto">
            <a:xfrm>
              <a:off x="2454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34"/>
            <p:cNvSpPr>
              <a:spLocks noChangeShapeType="1"/>
            </p:cNvSpPr>
            <p:nvPr/>
          </p:nvSpPr>
          <p:spPr bwMode="auto">
            <a:xfrm>
              <a:off x="2886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35"/>
            <p:cNvSpPr>
              <a:spLocks noChangeShapeType="1"/>
            </p:cNvSpPr>
            <p:nvPr/>
          </p:nvSpPr>
          <p:spPr bwMode="auto">
            <a:xfrm>
              <a:off x="3318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Text Box 36"/>
            <p:cNvSpPr txBox="1">
              <a:spLocks noChangeArrowheads="1"/>
            </p:cNvSpPr>
            <p:nvPr/>
          </p:nvSpPr>
          <p:spPr bwMode="auto">
            <a:xfrm>
              <a:off x="2832" y="2832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2567" name="Line 37"/>
            <p:cNvSpPr>
              <a:spLocks noChangeShapeType="1"/>
            </p:cNvSpPr>
            <p:nvPr/>
          </p:nvSpPr>
          <p:spPr bwMode="auto">
            <a:xfrm flipV="1">
              <a:off x="3504" y="355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Rectangle 38"/>
            <p:cNvSpPr>
              <a:spLocks noChangeArrowheads="1"/>
            </p:cNvSpPr>
            <p:nvPr/>
          </p:nvSpPr>
          <p:spPr bwMode="auto">
            <a:xfrm>
              <a:off x="1590" y="3168"/>
              <a:ext cx="215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9" name="Text Box 39"/>
            <p:cNvSpPr txBox="1">
              <a:spLocks noChangeArrowheads="1"/>
            </p:cNvSpPr>
            <p:nvPr/>
          </p:nvSpPr>
          <p:spPr bwMode="auto">
            <a:xfrm>
              <a:off x="1638" y="3168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25  34  57  16  48 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2570" name="Line 40"/>
            <p:cNvSpPr>
              <a:spLocks noChangeShapeType="1"/>
            </p:cNvSpPr>
            <p:nvPr/>
          </p:nvSpPr>
          <p:spPr bwMode="auto">
            <a:xfrm>
              <a:off x="2022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41"/>
            <p:cNvSpPr>
              <a:spLocks noChangeShapeType="1"/>
            </p:cNvSpPr>
            <p:nvPr/>
          </p:nvSpPr>
          <p:spPr bwMode="auto">
            <a:xfrm>
              <a:off x="2454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Line 42"/>
            <p:cNvSpPr>
              <a:spLocks noChangeShapeType="1"/>
            </p:cNvSpPr>
            <p:nvPr/>
          </p:nvSpPr>
          <p:spPr bwMode="auto">
            <a:xfrm>
              <a:off x="3318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Line 43"/>
            <p:cNvSpPr>
              <a:spLocks noChangeShapeType="1"/>
            </p:cNvSpPr>
            <p:nvPr/>
          </p:nvSpPr>
          <p:spPr bwMode="auto">
            <a:xfrm flipH="1">
              <a:off x="2928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Text Box 44"/>
            <p:cNvSpPr txBox="1">
              <a:spLocks noChangeArrowheads="1"/>
            </p:cNvSpPr>
            <p:nvPr/>
          </p:nvSpPr>
          <p:spPr bwMode="auto">
            <a:xfrm>
              <a:off x="3269" y="3504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2575" name="AutoShape 45"/>
            <p:cNvSpPr>
              <a:spLocks noChangeArrowheads="1"/>
            </p:cNvSpPr>
            <p:nvPr/>
          </p:nvSpPr>
          <p:spPr bwMode="auto">
            <a:xfrm>
              <a:off x="1872" y="912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6" name="AutoShape 46"/>
            <p:cNvSpPr>
              <a:spLocks noChangeArrowheads="1"/>
            </p:cNvSpPr>
            <p:nvPr/>
          </p:nvSpPr>
          <p:spPr bwMode="auto">
            <a:xfrm>
              <a:off x="2256" y="158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7" name="AutoShape 47"/>
            <p:cNvSpPr>
              <a:spLocks noChangeArrowheads="1"/>
            </p:cNvSpPr>
            <p:nvPr/>
          </p:nvSpPr>
          <p:spPr bwMode="auto">
            <a:xfrm>
              <a:off x="2688" y="2256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8" name="AutoShape 48"/>
            <p:cNvSpPr>
              <a:spLocks noChangeArrowheads="1"/>
            </p:cNvSpPr>
            <p:nvPr/>
          </p:nvSpPr>
          <p:spPr bwMode="auto">
            <a:xfrm>
              <a:off x="3168" y="2928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9" name="AutoShape 49"/>
            <p:cNvSpPr>
              <a:spLocks noChangeArrowheads="1"/>
            </p:cNvSpPr>
            <p:nvPr/>
          </p:nvSpPr>
          <p:spPr bwMode="auto">
            <a:xfrm>
              <a:off x="3600" y="3600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0" name="Text Box 50"/>
            <p:cNvSpPr txBox="1">
              <a:spLocks noChangeArrowheads="1"/>
            </p:cNvSpPr>
            <p:nvPr/>
          </p:nvSpPr>
          <p:spPr bwMode="auto">
            <a:xfrm>
              <a:off x="4032" y="3444"/>
              <a:ext cx="10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000">
                  <a:ea typeface="隶书" pitchFamily="49" charset="-122"/>
                </a:rPr>
                <a:t>搜索失败</a:t>
              </a:r>
              <a:endParaRPr lang="zh-CN" altLang="en-US" sz="3000"/>
            </a:p>
          </p:txBody>
        </p:sp>
      </p:grpSp>
    </p:spTree>
    <p:extLst>
      <p:ext uri="{BB962C8B-B14F-4D97-AF65-F5344CB8AC3E}">
        <p14:creationId xmlns:p14="http://schemas.microsoft.com/office/powerpoint/2010/main" val="229316352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05DD8B23-F00A-4953-B906-8CAE6D5A5067}" type="slidenum">
              <a:rPr lang="en-US" altLang="zh-CN" sz="1400" smtClean="0"/>
              <a:pPr algn="ctr" eaLnBrk="1" hangingPunct="1"/>
              <a:t>14</a:t>
            </a:fld>
            <a:endParaRPr lang="en-US" altLang="zh-CN" sz="1400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49300" y="1276350"/>
            <a:ext cx="8229600" cy="48545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搜索成功的平均比较次数</a:t>
            </a:r>
            <a:br>
              <a:rPr lang="zh-CN" altLang="en-US" sz="3000" b="1" smtClean="0">
                <a:ea typeface="仿宋_GB2312" pitchFamily="49" charset="-122"/>
              </a:rPr>
            </a:br>
            <a:r>
              <a:rPr lang="zh-CN" altLang="en-US" sz="3000" b="1" smtClean="0">
                <a:ea typeface="仿宋_GB2312" pitchFamily="49" charset="-122"/>
              </a:rPr>
              <a:t>                                      </a:t>
            </a:r>
            <a:r>
              <a:rPr lang="en-US" altLang="zh-CN" sz="3000" b="1" i="1" smtClean="0">
                <a:solidFill>
                  <a:srgbClr val="CC0000"/>
                </a:solidFill>
                <a:ea typeface="仿宋_GB2312" pitchFamily="49" charset="-122"/>
              </a:rPr>
              <a:t>p</a:t>
            </a:r>
            <a:r>
              <a:rPr lang="en-US" altLang="zh-CN" sz="3000" b="1" i="1" baseline="-25000" smtClean="0">
                <a:solidFill>
                  <a:srgbClr val="CC0000"/>
                </a:solidFill>
                <a:ea typeface="仿宋_GB2312" pitchFamily="49" charset="-122"/>
              </a:rPr>
              <a:t>i</a:t>
            </a:r>
            <a:r>
              <a:rPr lang="en-US" altLang="zh-CN" sz="3000" b="1" i="1" smtClean="0">
                <a:solidFill>
                  <a:srgbClr val="CC0000"/>
                </a:solidFill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rgbClr val="CC0000"/>
                </a:solidFill>
                <a:ea typeface="仿宋_GB2312" pitchFamily="49" charset="-122"/>
              </a:rPr>
              <a:t>是搜索第</a:t>
            </a:r>
            <a:r>
              <a:rPr lang="zh-CN" altLang="en-US" sz="3000" b="1" i="1" smtClean="0">
                <a:solidFill>
                  <a:srgbClr val="CC0000"/>
                </a:solidFill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rgbClr val="CC0000"/>
                </a:solidFill>
                <a:ea typeface="仿宋_GB2312" pitchFamily="49" charset="-122"/>
              </a:rPr>
              <a:t>i </a:t>
            </a:r>
            <a:r>
              <a:rPr lang="zh-CN" altLang="en-US" sz="3000" b="1" smtClean="0">
                <a:solidFill>
                  <a:srgbClr val="CC0000"/>
                </a:solidFill>
                <a:ea typeface="仿宋_GB2312" pitchFamily="49" charset="-122"/>
              </a:rPr>
              <a:t>项的概率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solidFill>
                  <a:srgbClr val="CC0000"/>
                </a:solidFill>
                <a:ea typeface="仿宋_GB2312" pitchFamily="49" charset="-122"/>
              </a:rPr>
              <a:t>					   </a:t>
            </a:r>
            <a:r>
              <a:rPr lang="en-US" altLang="zh-CN" sz="3000" b="1" i="1" smtClean="0">
                <a:solidFill>
                  <a:srgbClr val="CC0000"/>
                </a:solidFill>
                <a:ea typeface="仿宋_GB2312" pitchFamily="49" charset="-122"/>
              </a:rPr>
              <a:t>c</a:t>
            </a:r>
            <a:r>
              <a:rPr lang="en-US" altLang="zh-CN" sz="3000" b="1" i="1" baseline="-25000" smtClean="0">
                <a:solidFill>
                  <a:srgbClr val="CC0000"/>
                </a:solidFill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rgbClr val="CC0000"/>
                </a:solidFill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rgbClr val="CC0000"/>
                </a:solidFill>
                <a:ea typeface="仿宋_GB2312" pitchFamily="49" charset="-122"/>
              </a:rPr>
              <a:t>是找到时的比较次数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若搜索概率相等，则</a:t>
            </a:r>
            <a:br>
              <a:rPr lang="zh-CN" altLang="en-US" sz="3000" b="1" smtClean="0">
                <a:ea typeface="仿宋_GB2312" pitchFamily="49" charset="-122"/>
              </a:rPr>
            </a:br>
            <a:r>
              <a:rPr lang="zh-CN" altLang="en-US" sz="3000" b="1" smtClean="0">
                <a:ea typeface="仿宋_GB2312" pitchFamily="49" charset="-122"/>
              </a:rPr>
              <a:t/>
            </a:r>
            <a:br>
              <a:rPr lang="zh-CN" altLang="en-US" sz="3000" b="1" smtClean="0">
                <a:ea typeface="仿宋_GB2312" pitchFamily="49" charset="-122"/>
              </a:rPr>
            </a:br>
            <a:endParaRPr lang="zh-CN" altLang="en-US" sz="3000" b="1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搜索不成功    数据比较 </a:t>
            </a:r>
            <a:r>
              <a:rPr lang="en-US" altLang="zh-CN" sz="3000" b="1" i="1" smtClean="0">
                <a:ea typeface="仿宋_GB2312" pitchFamily="49" charset="-122"/>
              </a:rPr>
              <a:t>n</a:t>
            </a:r>
            <a:r>
              <a:rPr lang="en-US" altLang="zh-CN" sz="3000" b="1" smtClean="0">
                <a:ea typeface="仿宋_GB2312" pitchFamily="49" charset="-122"/>
              </a:rPr>
              <a:t> </a:t>
            </a:r>
            <a:r>
              <a:rPr lang="zh-CN" altLang="en-US" sz="3000" b="1" smtClean="0">
                <a:ea typeface="仿宋_GB2312" pitchFamily="49" charset="-122"/>
              </a:rPr>
              <a:t>次</a:t>
            </a: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1809750" y="1851025"/>
          <a:ext cx="2324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公式" r:id="rId3" imgW="1054100" imgH="431800" progId="Equation.3">
                  <p:embed/>
                </p:oleObj>
              </mc:Choice>
              <mc:Fallback>
                <p:oleObj name="公式" r:id="rId3" imgW="1054100" imgH="431800" progId="Equation.3">
                  <p:embed/>
                  <p:pic>
                    <p:nvPicPr>
                      <p:cNvPr id="2355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851025"/>
                        <a:ext cx="23241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1793875" y="3479800"/>
          <a:ext cx="496252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公式" r:id="rId5" imgW="2159000" imgH="838200" progId="Equation.3">
                  <p:embed/>
                </p:oleObj>
              </mc:Choice>
              <mc:Fallback>
                <p:oleObj name="公式" r:id="rId5" imgW="2159000" imgH="838200" progId="Equation.3">
                  <p:embed/>
                  <p:pic>
                    <p:nvPicPr>
                      <p:cNvPr id="23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479800"/>
                        <a:ext cx="4962525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0738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itchFamily="2" charset="-122"/>
              </a:rPr>
              <a:t>搜索性能分析</a:t>
            </a:r>
          </a:p>
        </p:txBody>
      </p:sp>
    </p:spTree>
    <p:extLst>
      <p:ext uri="{BB962C8B-B14F-4D97-AF65-F5344CB8AC3E}">
        <p14:creationId xmlns:p14="http://schemas.microsoft.com/office/powerpoint/2010/main" val="38165189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质疑</a:t>
            </a:r>
            <a:r>
              <a:rPr lang="en-US" altLang="zh-CN" dirty="0" smtClean="0"/>
              <a:t>-------</a:t>
            </a:r>
            <a:r>
              <a:rPr lang="zh-CN" altLang="en-US" dirty="0" smtClean="0"/>
              <a:t>我们的动机！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981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3FC7-E126-43C5-8BCB-482B2710B7A4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74813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0"/>
            <a:ext cx="8229600" cy="7937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表项的插入算法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243013"/>
            <a:ext cx="8229600" cy="50276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dirty="0" smtClean="0">
                <a:ea typeface="隶书" panose="02010509060101010101" pitchFamily="49" charset="-122"/>
              </a:rPr>
              <a:t> 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&gt;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a typeface="隶书" panose="02010509060101010101" pitchFamily="49" charset="-122"/>
              </a:rPr>
              <a:t>bool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SeqList</a:t>
            </a:r>
            <a:r>
              <a:rPr lang="en-US" altLang="zh-CN" sz="2800" dirty="0" smtClean="0">
                <a:ea typeface="隶书" panose="02010509060101010101" pitchFamily="49" charset="-122"/>
              </a:rPr>
              <a:t>&lt;T&gt;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::</a:t>
            </a:r>
            <a:r>
              <a:rPr lang="en-US" altLang="zh-CN" sz="2800" dirty="0" smtClean="0">
                <a:ea typeface="隶书" panose="02010509060101010101" pitchFamily="49" charset="-122"/>
              </a:rPr>
              <a:t>Insert (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ea typeface="隶书" panose="02010509060101010101" pitchFamily="49" charset="-122"/>
              </a:rPr>
              <a:t>, T&amp; x)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将新元素</a:t>
            </a:r>
            <a:r>
              <a:rPr lang="en-US" altLang="zh-CN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插入到表中第</a:t>
            </a:r>
            <a:r>
              <a:rPr lang="en-US" altLang="zh-CN" sz="2800" dirty="0" err="1" smtClean="0">
                <a:solidFill>
                  <a:srgbClr val="CC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 (1≤i≤n+1) 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个表项位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置。函数返回插入成功的信息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if </a:t>
            </a:r>
            <a:r>
              <a:rPr lang="en-US" altLang="zh-CN" sz="2800" dirty="0" smtClean="0">
                <a:ea typeface="隶书" panose="02010509060101010101" pitchFamily="49" charset="-122"/>
              </a:rPr>
              <a:t>(n ==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maxSize</a:t>
            </a:r>
            <a:r>
              <a:rPr lang="en-US" altLang="zh-CN" sz="2800" dirty="0" smtClean="0">
                <a:ea typeface="隶书" panose="02010509060101010101" pitchFamily="49" charset="-122"/>
              </a:rPr>
              <a:t>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return</a:t>
            </a:r>
            <a:r>
              <a:rPr lang="en-US" altLang="zh-CN" sz="2800" dirty="0" smtClean="0">
                <a:ea typeface="隶书" panose="02010509060101010101" pitchFamily="49" charset="-122"/>
              </a:rPr>
              <a:t> false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表满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if </a:t>
            </a:r>
            <a:r>
              <a:rPr lang="en-US" altLang="zh-CN" sz="2800" dirty="0" smtClean="0">
                <a:ea typeface="隶书" panose="02010509060101010101" pitchFamily="49" charset="-122"/>
              </a:rPr>
              <a:t>(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ea typeface="隶书" panose="02010509060101010101" pitchFamily="49" charset="-122"/>
              </a:rPr>
              <a:t> &lt; 1 ||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ea typeface="隶书" panose="02010509060101010101" pitchFamily="49" charset="-122"/>
              </a:rPr>
              <a:t> &gt; n+1)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return</a:t>
            </a:r>
            <a:r>
              <a:rPr lang="en-US" altLang="zh-CN" sz="2800" dirty="0" smtClean="0">
                <a:ea typeface="隶书" panose="02010509060101010101" pitchFamily="49" charset="-122"/>
              </a:rPr>
              <a:t> false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参数</a:t>
            </a:r>
            <a:r>
              <a:rPr lang="en-US" altLang="zh-CN" sz="2800" dirty="0" err="1" smtClean="0">
                <a:solidFill>
                  <a:srgbClr val="CC0000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不合理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for </a:t>
            </a:r>
            <a:r>
              <a:rPr lang="en-US" altLang="zh-CN" sz="2800" dirty="0" smtClean="0">
                <a:ea typeface="隶书" panose="02010509060101010101" pitchFamily="49" charset="-122"/>
              </a:rPr>
              <a:t>(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ea typeface="隶书" panose="02010509060101010101" pitchFamily="49" charset="-122"/>
              </a:rPr>
              <a:t> j = n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 j &gt;=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 j</a:t>
            </a:r>
            <a:r>
              <a:rPr lang="en-US" altLang="zh-CN" sz="2800" dirty="0" smtClean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2800" dirty="0" smtClean="0">
                <a:ea typeface="隶书" panose="02010509060101010101" pitchFamily="49" charset="-122"/>
              </a:rPr>
              <a:t>)     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依次后移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       </a:t>
            </a:r>
            <a:r>
              <a:rPr lang="en-US" altLang="zh-CN" sz="2800" dirty="0" smtClean="0">
                <a:ea typeface="隶书" panose="02010509060101010101" pitchFamily="49" charset="-122"/>
              </a:rPr>
              <a:t>data[j] = data[j</a:t>
            </a:r>
            <a:r>
              <a:rPr lang="en-US" altLang="zh-CN" sz="2800" dirty="0" smtClean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 smtClean="0">
                <a:ea typeface="隶书" panose="02010509060101010101" pitchFamily="49" charset="-122"/>
              </a:rPr>
              <a:t>1]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     data[i</a:t>
            </a:r>
            <a:r>
              <a:rPr lang="en-US" altLang="zh-CN" sz="2800" dirty="0" smtClean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 smtClean="0">
                <a:ea typeface="隶书" panose="02010509060101010101" pitchFamily="49" charset="-122"/>
              </a:rPr>
              <a:t>1] = x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	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插入</a:t>
            </a:r>
            <a:r>
              <a:rPr lang="en-US" altLang="zh-CN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第 </a:t>
            </a:r>
            <a:r>
              <a:rPr lang="en-US" altLang="zh-CN" sz="2800" dirty="0" err="1" smtClean="0">
                <a:solidFill>
                  <a:srgbClr val="CC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表项在</a:t>
            </a:r>
            <a:r>
              <a:rPr lang="en-US" altLang="zh-CN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data[i</a:t>
            </a:r>
            <a:r>
              <a:rPr lang="en-US" altLang="zh-CN" sz="2800" dirty="0" smtClean="0">
                <a:solidFill>
                  <a:srgbClr val="CC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1]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处</a:t>
            </a:r>
            <a:r>
              <a:rPr lang="en-US" altLang="zh-CN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 n++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return</a:t>
            </a:r>
            <a:r>
              <a:rPr lang="en-US" altLang="zh-CN" sz="2800" dirty="0" smtClean="0">
                <a:ea typeface="隶书" panose="02010509060101010101" pitchFamily="49" charset="-122"/>
              </a:rPr>
              <a:t> true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		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插入成功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717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A375EA7-0631-4E29-9143-E180960DADED}" type="slidenum">
              <a:rPr lang="en-US" altLang="zh-CN" sz="1400"/>
              <a:pPr algn="ctr" eaLnBrk="1" hangingPunct="1"/>
              <a:t>16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fld id="{AD06D70A-A0C3-43C3-9CA3-97C56156D4F4}" type="slidenum">
              <a:rPr lang="en-US" altLang="zh-CN" sz="1400" smtClean="0"/>
              <a:pPr eaLnBrk="1" hangingPunct="1"/>
              <a:t>17</a:t>
            </a:fld>
            <a:endParaRPr lang="en-US" altLang="zh-CN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2600"/>
            <a:ext cx="8229600" cy="835025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itchFamily="2" charset="-122"/>
              </a:rPr>
              <a:t>插入算法的性能分析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323975"/>
            <a:ext cx="7858125" cy="264953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在表中第 </a:t>
            </a:r>
            <a:r>
              <a:rPr lang="en-US" altLang="zh-CN" sz="3000" b="1" i="1" smtClean="0">
                <a:ea typeface="仿宋_GB2312" pitchFamily="49" charset="-122"/>
              </a:rPr>
              <a:t>i </a:t>
            </a:r>
            <a:r>
              <a:rPr lang="zh-CN" altLang="en-US" sz="3000" b="1" smtClean="0">
                <a:ea typeface="仿宋_GB2312" pitchFamily="49" charset="-122"/>
              </a:rPr>
              <a:t>个位置插入，从</a:t>
            </a:r>
            <a:r>
              <a:rPr lang="en-US" altLang="zh-CN" sz="3000" b="1" i="1" smtClean="0">
                <a:ea typeface="仿宋_GB2312" pitchFamily="49" charset="-122"/>
              </a:rPr>
              <a:t>data</a:t>
            </a:r>
            <a:r>
              <a:rPr lang="en-US" altLang="zh-CN" sz="3000" b="1" smtClean="0">
                <a:ea typeface="仿宋_GB2312" pitchFamily="49" charset="-122"/>
              </a:rPr>
              <a:t>[</a:t>
            </a:r>
            <a:r>
              <a:rPr lang="en-US" altLang="zh-CN" sz="3000" b="1" i="1" smtClean="0">
                <a:ea typeface="仿宋_GB2312" pitchFamily="49" charset="-122"/>
              </a:rPr>
              <a:t>i</a:t>
            </a:r>
            <a:r>
              <a:rPr lang="en-US" altLang="zh-CN" sz="3000" b="1" i="1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smtClean="0">
                <a:ea typeface="仿宋_GB2312" pitchFamily="49" charset="-122"/>
              </a:rPr>
              <a:t>1</a:t>
            </a:r>
            <a:r>
              <a:rPr lang="en-US" altLang="zh-CN" sz="3000" b="1" smtClean="0">
                <a:ea typeface="仿宋_GB2312" pitchFamily="49" charset="-122"/>
              </a:rPr>
              <a:t>]</a:t>
            </a:r>
            <a:r>
              <a:rPr lang="en-US" altLang="zh-CN" sz="3000" b="1" i="1" smtClean="0">
                <a:ea typeface="仿宋_GB2312" pitchFamily="49" charset="-122"/>
              </a:rPr>
              <a:t> </a:t>
            </a:r>
            <a:r>
              <a:rPr lang="zh-CN" altLang="en-US" sz="3000" b="1" smtClean="0">
                <a:ea typeface="仿宋_GB2312" pitchFamily="49" charset="-122"/>
              </a:rPr>
              <a:t>到</a:t>
            </a:r>
            <a:r>
              <a:rPr lang="en-US" altLang="zh-CN" sz="3000" b="1" i="1" smtClean="0">
                <a:ea typeface="仿宋_GB2312" pitchFamily="49" charset="-122"/>
              </a:rPr>
              <a:t>data</a:t>
            </a:r>
            <a:r>
              <a:rPr lang="en-US" altLang="zh-CN" sz="3000" b="1" smtClean="0">
                <a:ea typeface="仿宋_GB2312" pitchFamily="49" charset="-122"/>
              </a:rPr>
              <a:t> [</a:t>
            </a:r>
            <a:r>
              <a:rPr lang="en-US" altLang="zh-CN" sz="3000" b="1" i="1" smtClean="0">
                <a:ea typeface="仿宋_GB2312" pitchFamily="49" charset="-122"/>
              </a:rPr>
              <a:t>n</a:t>
            </a:r>
            <a:r>
              <a:rPr lang="en-US" altLang="zh-CN" sz="3000" b="1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smtClean="0">
                <a:ea typeface="仿宋_GB2312" pitchFamily="49" charset="-122"/>
              </a:rPr>
              <a:t>1</a:t>
            </a:r>
            <a:r>
              <a:rPr lang="en-US" altLang="zh-CN" sz="3000" b="1" smtClean="0">
                <a:ea typeface="仿宋_GB2312" pitchFamily="49" charset="-122"/>
              </a:rPr>
              <a:t>] </a:t>
            </a:r>
            <a:r>
              <a:rPr lang="zh-CN" altLang="en-US" sz="3000" b="1" smtClean="0">
                <a:ea typeface="仿宋_GB2312" pitchFamily="49" charset="-122"/>
              </a:rPr>
              <a:t>成块后移，移动</a:t>
            </a:r>
            <a:r>
              <a:rPr lang="en-US" altLang="zh-CN" sz="3000" b="1" i="1" smtClean="0">
                <a:ea typeface="仿宋_GB2312" pitchFamily="49" charset="-122"/>
              </a:rPr>
              <a:t>n</a:t>
            </a:r>
            <a:r>
              <a:rPr lang="en-US" altLang="zh-CN" sz="3000" b="1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smtClean="0">
                <a:ea typeface="仿宋_GB2312" pitchFamily="49" charset="-122"/>
              </a:rPr>
              <a:t>1</a:t>
            </a:r>
            <a:r>
              <a:rPr lang="en-US" altLang="zh-CN" sz="3000" b="1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smtClean="0">
                <a:ea typeface="仿宋_GB2312" pitchFamily="49" charset="-122"/>
              </a:rPr>
              <a:t>(</a:t>
            </a:r>
            <a:r>
              <a:rPr lang="en-US" altLang="zh-CN" sz="3000" b="1" i="1" smtClean="0">
                <a:ea typeface="仿宋_GB2312" pitchFamily="49" charset="-122"/>
              </a:rPr>
              <a:t>i</a:t>
            </a:r>
            <a:r>
              <a:rPr lang="en-US" altLang="zh-CN" sz="3000" b="1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smtClean="0">
                <a:ea typeface="仿宋_GB2312" pitchFamily="49" charset="-122"/>
              </a:rPr>
              <a:t>1)+1 = </a:t>
            </a:r>
            <a:r>
              <a:rPr lang="en-US" altLang="zh-CN" sz="3000" b="1" i="1" smtClean="0">
                <a:solidFill>
                  <a:schemeClr val="tx2"/>
                </a:solidFill>
                <a:ea typeface="仿宋_GB2312" pitchFamily="49" charset="-122"/>
              </a:rPr>
              <a:t>n</a:t>
            </a:r>
            <a:r>
              <a:rPr lang="en-US" altLang="zh-CN" sz="3000" b="1" smtClean="0">
                <a:solidFill>
                  <a:schemeClr val="tx2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i="1" smtClean="0">
                <a:solidFill>
                  <a:schemeClr val="tx2"/>
                </a:solidFill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+1</a:t>
            </a:r>
            <a:r>
              <a:rPr lang="zh-CN" altLang="en-US" sz="3000" b="1" smtClean="0">
                <a:ea typeface="仿宋_GB2312" pitchFamily="49" charset="-122"/>
              </a:rPr>
              <a:t>项。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考虑所有插入位置，相等插入概率时，从 </a:t>
            </a:r>
            <a:r>
              <a:rPr lang="en-US" altLang="zh-CN" sz="3000" b="1" smtClean="0">
                <a:ea typeface="仿宋_GB2312" pitchFamily="49" charset="-122"/>
              </a:rPr>
              <a:t>1 </a:t>
            </a:r>
            <a:r>
              <a:rPr lang="zh-CN" altLang="en-US" sz="3000" b="1" smtClean="0">
                <a:ea typeface="仿宋_GB2312" pitchFamily="49" charset="-122"/>
              </a:rPr>
              <a:t>到 </a:t>
            </a:r>
            <a:r>
              <a:rPr lang="en-US" altLang="zh-CN" sz="3000" b="1" i="1" smtClean="0">
                <a:ea typeface="仿宋_GB2312" pitchFamily="49" charset="-122"/>
              </a:rPr>
              <a:t>n+</a:t>
            </a:r>
            <a:r>
              <a:rPr lang="en-US" altLang="zh-CN" sz="3000" b="1" smtClean="0">
                <a:ea typeface="仿宋_GB2312" pitchFamily="49" charset="-122"/>
              </a:rPr>
              <a:t>1</a:t>
            </a:r>
            <a:r>
              <a:rPr lang="zh-CN" altLang="en-US" sz="3000" b="1" smtClean="0">
                <a:ea typeface="仿宋_GB2312" pitchFamily="49" charset="-122"/>
              </a:rPr>
              <a:t>，平均移动元素个数为</a:t>
            </a:r>
            <a:r>
              <a:rPr lang="en-US" altLang="zh-CN" sz="3000" b="1" smtClean="0">
                <a:ea typeface="仿宋_GB2312" pitchFamily="49" charset="-122"/>
              </a:rPr>
              <a:t>:</a:t>
            </a:r>
          </a:p>
        </p:txBody>
      </p:sp>
      <p:graphicFrame>
        <p:nvGraphicFramePr>
          <p:cNvPr id="26629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533525" y="3911600"/>
          <a:ext cx="5995988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公式" r:id="rId3" imgW="2971800" imgH="863600" progId="Equation.3">
                  <p:embed/>
                </p:oleObj>
              </mc:Choice>
              <mc:Fallback>
                <p:oleObj name="公式" r:id="rId3" imgW="29718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911600"/>
                        <a:ext cx="5995988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1295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7A843573-B967-471B-9BE5-EDFB07CF6D4E}" type="slidenum">
              <a:rPr lang="en-US" altLang="zh-CN" sz="1400" smtClean="0"/>
              <a:pPr algn="ctr" eaLnBrk="1" hangingPunct="1"/>
              <a:t>18</a:t>
            </a:fld>
            <a:endParaRPr lang="en-US" altLang="zh-CN" sz="1400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048000" y="787400"/>
            <a:ext cx="3001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CC0000"/>
                </a:solidFill>
                <a:ea typeface="华文新魏" pitchFamily="2" charset="-122"/>
              </a:rPr>
              <a:t>表项的删除</a:t>
            </a:r>
            <a:endParaRPr lang="zh-CN" altLang="en-US" sz="3600">
              <a:ea typeface="华文新魏" pitchFamily="2" charset="-122"/>
            </a:endParaRPr>
          </a:p>
        </p:txBody>
      </p:sp>
      <p:grpSp>
        <p:nvGrpSpPr>
          <p:cNvPr id="27652" name="Group 35"/>
          <p:cNvGrpSpPr>
            <a:grpSpLocks/>
          </p:cNvGrpSpPr>
          <p:nvPr/>
        </p:nvGrpSpPr>
        <p:grpSpPr bwMode="auto">
          <a:xfrm>
            <a:off x="898525" y="1474788"/>
            <a:ext cx="7118350" cy="2805112"/>
            <a:chOff x="566" y="817"/>
            <a:chExt cx="4484" cy="1767"/>
          </a:xfrm>
        </p:grpSpPr>
        <p:sp>
          <p:nvSpPr>
            <p:cNvPr id="27653" name="Rectangle 4"/>
            <p:cNvSpPr>
              <a:spLocks noChangeArrowheads="1"/>
            </p:cNvSpPr>
            <p:nvPr/>
          </p:nvSpPr>
          <p:spPr bwMode="auto">
            <a:xfrm>
              <a:off x="1104" y="1144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1110" y="1163"/>
              <a:ext cx="3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latin typeface="Arial Narrow" pitchFamily="34" charset="0"/>
                </a:rPr>
                <a:t>25   34   57  50  16   48   09  63    </a:t>
              </a:r>
              <a:r>
                <a:rPr lang="en-US" altLang="zh-CN" sz="3200">
                  <a:solidFill>
                    <a:schemeClr val="tx2"/>
                  </a:solidFill>
                  <a:latin typeface="Arial Narrow" pitchFamily="34" charset="0"/>
                  <a:sym typeface="Symbol" pitchFamily="18" charset="2"/>
                </a:rPr>
                <a:t>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7655" name="Line 6"/>
            <p:cNvSpPr>
              <a:spLocks noChangeShapeType="1"/>
            </p:cNvSpPr>
            <p:nvPr/>
          </p:nvSpPr>
          <p:spPr bwMode="auto">
            <a:xfrm>
              <a:off x="1488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6" name="Line 7"/>
            <p:cNvSpPr>
              <a:spLocks noChangeShapeType="1"/>
            </p:cNvSpPr>
            <p:nvPr/>
          </p:nvSpPr>
          <p:spPr bwMode="auto">
            <a:xfrm>
              <a:off x="1872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3024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3408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10"/>
            <p:cNvSpPr>
              <a:spLocks noChangeShapeType="1"/>
            </p:cNvSpPr>
            <p:nvPr/>
          </p:nvSpPr>
          <p:spPr bwMode="auto">
            <a:xfrm>
              <a:off x="3792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4176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1172" y="817"/>
              <a:ext cx="2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0    1     2    3     4     5     6     7</a:t>
              </a:r>
              <a:endParaRPr lang="en-US" altLang="zh-CN"/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566" y="1144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data</a:t>
              </a:r>
            </a:p>
          </p:txBody>
        </p:sp>
        <p:sp>
          <p:nvSpPr>
            <p:cNvPr id="27663" name="Line 14"/>
            <p:cNvSpPr>
              <a:spLocks noChangeShapeType="1"/>
            </p:cNvSpPr>
            <p:nvPr/>
          </p:nvSpPr>
          <p:spPr bwMode="auto">
            <a:xfrm>
              <a:off x="2640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>
              <a:off x="2256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Rectangle 16"/>
            <p:cNvSpPr>
              <a:spLocks noChangeArrowheads="1"/>
            </p:cNvSpPr>
            <p:nvPr/>
          </p:nvSpPr>
          <p:spPr bwMode="auto">
            <a:xfrm>
              <a:off x="2640" y="1144"/>
              <a:ext cx="384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333399"/>
                </a:solidFill>
              </a:endParaRPr>
            </a:p>
          </p:txBody>
        </p:sp>
        <p:sp>
          <p:nvSpPr>
            <p:cNvPr id="27666" name="Text Box 17"/>
            <p:cNvSpPr txBox="1">
              <a:spLocks noChangeArrowheads="1"/>
            </p:cNvSpPr>
            <p:nvPr/>
          </p:nvSpPr>
          <p:spPr bwMode="auto">
            <a:xfrm>
              <a:off x="2640" y="1163"/>
              <a:ext cx="3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bg1"/>
                  </a:solidFill>
                  <a:latin typeface="Arial Narrow" pitchFamily="34" charset="0"/>
                </a:rPr>
                <a:t>16</a:t>
              </a:r>
              <a:endParaRPr lang="en-US" altLang="zh-CN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 flipV="1">
              <a:off x="2832" y="15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Text Box 19"/>
            <p:cNvSpPr txBox="1">
              <a:spLocks noChangeArrowheads="1"/>
            </p:cNvSpPr>
            <p:nvPr/>
          </p:nvSpPr>
          <p:spPr bwMode="auto">
            <a:xfrm>
              <a:off x="1968" y="1576"/>
              <a:ext cx="8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accent2"/>
                  </a:solidFill>
                  <a:ea typeface="隶书" pitchFamily="49" charset="-122"/>
                </a:rPr>
                <a:t>删除</a:t>
              </a:r>
              <a:r>
                <a:rPr lang="zh-CN" altLang="en-US" sz="3200">
                  <a:solidFill>
                    <a:schemeClr val="accent2"/>
                  </a:solidFill>
                </a:rPr>
                <a:t> </a:t>
              </a:r>
              <a:r>
                <a:rPr lang="en-US" altLang="zh-CN" sz="3200">
                  <a:solidFill>
                    <a:schemeClr val="accent2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1114" y="2200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1120" y="2219"/>
              <a:ext cx="3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latin typeface="Arial Narrow" pitchFamily="34" charset="0"/>
                </a:rPr>
                <a:t>25   34   57  50   48   09  63          </a:t>
              </a:r>
              <a:r>
                <a:rPr lang="en-US" altLang="zh-CN" sz="3200">
                  <a:solidFill>
                    <a:schemeClr val="tx2"/>
                  </a:solidFill>
                  <a:latin typeface="Arial Narrow" pitchFamily="34" charset="0"/>
                  <a:sym typeface="Symbol" pitchFamily="18" charset="2"/>
                </a:rPr>
                <a:t>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>
              <a:off x="1498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>
              <a:off x="188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Line 24"/>
            <p:cNvSpPr>
              <a:spLocks noChangeShapeType="1"/>
            </p:cNvSpPr>
            <p:nvPr/>
          </p:nvSpPr>
          <p:spPr bwMode="auto">
            <a:xfrm>
              <a:off x="3418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>
              <a:off x="380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26"/>
            <p:cNvSpPr>
              <a:spLocks noChangeShapeType="1"/>
            </p:cNvSpPr>
            <p:nvPr/>
          </p:nvSpPr>
          <p:spPr bwMode="auto">
            <a:xfrm>
              <a:off x="4186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Text Box 27"/>
            <p:cNvSpPr txBox="1">
              <a:spLocks noChangeArrowheads="1"/>
            </p:cNvSpPr>
            <p:nvPr/>
          </p:nvSpPr>
          <p:spPr bwMode="auto">
            <a:xfrm>
              <a:off x="1182" y="1873"/>
              <a:ext cx="2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0    1     2    3     4     5     6     7</a:t>
              </a:r>
              <a:endParaRPr lang="en-US" altLang="zh-CN"/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576" y="2200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data</a:t>
              </a:r>
            </a:p>
          </p:txBody>
        </p:sp>
        <p:sp>
          <p:nvSpPr>
            <p:cNvPr id="27678" name="Line 29"/>
            <p:cNvSpPr>
              <a:spLocks noChangeShapeType="1"/>
            </p:cNvSpPr>
            <p:nvPr/>
          </p:nvSpPr>
          <p:spPr bwMode="auto">
            <a:xfrm>
              <a:off x="2266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Line 30"/>
            <p:cNvSpPr>
              <a:spLocks noChangeShapeType="1"/>
            </p:cNvSpPr>
            <p:nvPr/>
          </p:nvSpPr>
          <p:spPr bwMode="auto">
            <a:xfrm>
              <a:off x="2640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31"/>
            <p:cNvSpPr>
              <a:spLocks noChangeShapeType="1"/>
            </p:cNvSpPr>
            <p:nvPr/>
          </p:nvSpPr>
          <p:spPr bwMode="auto">
            <a:xfrm>
              <a:off x="307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Line 32"/>
            <p:cNvSpPr>
              <a:spLocks noChangeShapeType="1"/>
            </p:cNvSpPr>
            <p:nvPr/>
          </p:nvSpPr>
          <p:spPr bwMode="auto">
            <a:xfrm flipH="1">
              <a:off x="2880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Line 33"/>
            <p:cNvSpPr>
              <a:spLocks noChangeShapeType="1"/>
            </p:cNvSpPr>
            <p:nvPr/>
          </p:nvSpPr>
          <p:spPr bwMode="auto">
            <a:xfrm flipH="1">
              <a:off x="3264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Line 34"/>
            <p:cNvSpPr>
              <a:spLocks noChangeShapeType="1"/>
            </p:cNvSpPr>
            <p:nvPr/>
          </p:nvSpPr>
          <p:spPr bwMode="auto">
            <a:xfrm flipH="1">
              <a:off x="3648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123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2600"/>
            <a:ext cx="8229600" cy="752475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表项的删除算法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43013"/>
            <a:ext cx="8229600" cy="496093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SeqList&lt;T&gt;</a:t>
            </a:r>
            <a:r>
              <a:rPr lang="en-US" altLang="zh-CN" sz="2800" b="1" smtClean="0">
                <a:ea typeface="隶书" panose="02010509060101010101" pitchFamily="49" charset="-122"/>
              </a:rPr>
              <a:t>::</a:t>
            </a:r>
            <a:r>
              <a:rPr lang="en-US" altLang="zh-CN" sz="2800" smtClean="0">
                <a:ea typeface="隶书" panose="02010509060101010101" pitchFamily="49" charset="-122"/>
              </a:rPr>
              <a:t>Remove (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  <a:r>
              <a:rPr lang="en-US" altLang="zh-CN" sz="2800" smtClean="0">
                <a:solidFill>
                  <a:srgbClr val="800080"/>
                </a:solidFill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solidFill>
                  <a:srgbClr val="800080"/>
                </a:solidFill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solidFill>
                  <a:srgbClr val="800080"/>
                </a:solidFill>
                <a:ea typeface="隶书" panose="02010509060101010101" pitchFamily="49" charset="-122"/>
              </a:rPr>
              <a:t> x</a:t>
            </a:r>
            <a:r>
              <a:rPr lang="en-US" altLang="zh-CN" sz="2800" smtClean="0">
                <a:ea typeface="隶书" panose="02010509060101010101" pitchFamily="49" charset="-122"/>
              </a:rPr>
              <a:t>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从表中删除第 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i (1≤i≤n) 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个表项，通过引用型参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数 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x 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返回被删元素。函数返回删除成功信息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 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(n == 0) </a:t>
            </a:r>
            <a:r>
              <a:rPr lang="en-US" altLang="zh-CN" sz="2800" b="1" smtClean="0">
                <a:ea typeface="隶书" panose="02010509060101010101" pitchFamily="49" charset="-122"/>
              </a:rPr>
              <a:t>return</a:t>
            </a:r>
            <a:r>
              <a:rPr lang="en-US" altLang="zh-CN" sz="2800" smtClean="0">
                <a:ea typeface="隶书" panose="02010509060101010101" pitchFamily="49" charset="-122"/>
              </a:rPr>
              <a:t> false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 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表空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 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(i &lt; 1 || i &gt; n) </a:t>
            </a:r>
            <a:r>
              <a:rPr lang="en-US" altLang="zh-CN" sz="2800" b="1" smtClean="0">
                <a:ea typeface="隶书" panose="02010509060101010101" pitchFamily="49" charset="-122"/>
              </a:rPr>
              <a:t>return</a:t>
            </a:r>
            <a:r>
              <a:rPr lang="en-US" altLang="zh-CN" sz="2800" smtClean="0">
                <a:ea typeface="隶书" panose="02010509060101010101" pitchFamily="49" charset="-122"/>
              </a:rPr>
              <a:t> false</a:t>
            </a:r>
            <a:r>
              <a:rPr lang="en-US" altLang="zh-CN" sz="2800" b="1" smtClean="0">
                <a:ea typeface="隶书" panose="02010509060101010101" pitchFamily="49" charset="-122"/>
              </a:rPr>
              <a:t>;	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参数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不合理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 </a:t>
            </a:r>
            <a:r>
              <a:rPr lang="en-US" altLang="zh-CN" sz="2800" smtClean="0">
                <a:ea typeface="隶书" panose="02010509060101010101" pitchFamily="49" charset="-122"/>
              </a:rPr>
              <a:t>x = data[i</a:t>
            </a:r>
            <a:r>
              <a:rPr lang="en-US" altLang="zh-CN" sz="2800" smtClean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smtClean="0">
                <a:ea typeface="隶书" panose="02010509060101010101" pitchFamily="49" charset="-122"/>
              </a:rPr>
              <a:t>1]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</a:t>
            </a:r>
            <a:r>
              <a:rPr lang="en-US" altLang="zh-CN" sz="2800" b="1" smtClean="0">
                <a:ea typeface="隶书" panose="02010509060101010101" pitchFamily="49" charset="-122"/>
              </a:rPr>
              <a:t>for</a:t>
            </a:r>
            <a:r>
              <a:rPr lang="en-US" altLang="zh-CN" sz="2800" smtClean="0">
                <a:ea typeface="隶书" panose="02010509060101010101" pitchFamily="49" charset="-122"/>
              </a:rPr>
              <a:t> (</a:t>
            </a:r>
            <a:r>
              <a:rPr lang="en-US" altLang="zh-CN" sz="2800" b="1" smtClean="0">
                <a:ea typeface="隶书" panose="02010509060101010101" pitchFamily="49" charset="-122"/>
              </a:rPr>
              <a:t>int </a:t>
            </a:r>
            <a:r>
              <a:rPr lang="en-US" altLang="zh-CN" sz="2800" smtClean="0">
                <a:ea typeface="隶书" panose="02010509060101010101" pitchFamily="49" charset="-122"/>
              </a:rPr>
              <a:t>j = i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j &lt;= n</a:t>
            </a:r>
            <a:r>
              <a:rPr lang="en-US" altLang="zh-CN" sz="2800" smtClean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smtClean="0">
                <a:ea typeface="隶书" panose="02010509060101010101" pitchFamily="49" charset="-122"/>
              </a:rPr>
              <a:t>1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j++)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依次前移，填补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      </a:t>
            </a:r>
            <a:r>
              <a:rPr lang="en-US" altLang="zh-CN" sz="2800" smtClean="0">
                <a:ea typeface="隶书" panose="02010509060101010101" pitchFamily="49" charset="-122"/>
              </a:rPr>
              <a:t>data[j</a:t>
            </a:r>
            <a:r>
              <a:rPr lang="en-US" altLang="zh-CN" sz="2800" smtClean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smtClean="0">
                <a:ea typeface="隶书" panose="02010509060101010101" pitchFamily="49" charset="-122"/>
              </a:rPr>
              <a:t>1] = data[j]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endParaRPr lang="en-US" altLang="zh-CN" sz="280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	  n</a:t>
            </a:r>
            <a:r>
              <a:rPr lang="en-US" altLang="zh-CN" sz="2800" smtClean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2800" b="1" smtClean="0">
                <a:ea typeface="隶书" panose="02010509060101010101" pitchFamily="49" charset="-122"/>
              </a:rPr>
              <a:t>;   return</a:t>
            </a:r>
            <a:r>
              <a:rPr lang="en-US" altLang="zh-CN" sz="2800" smtClean="0">
                <a:ea typeface="隶书" panose="02010509060101010101" pitchFamily="49" charset="-122"/>
              </a:rPr>
              <a:t> true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  <a:r>
              <a:rPr lang="en-US" altLang="zh-CN" sz="2800" smtClean="0"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  <a:r>
              <a:rPr lang="en-US" altLang="zh-CN" sz="2800" smtClean="0">
                <a:ea typeface="隶书" panose="02010509060101010101" pitchFamily="49" charset="-122"/>
              </a:rPr>
              <a:t>	</a:t>
            </a:r>
          </a:p>
        </p:txBody>
      </p:sp>
      <p:sp>
        <p:nvSpPr>
          <p:cNvPr id="819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1AA7A0E-D0D0-417B-BADB-1554EA385961}" type="slidenum">
              <a:rPr lang="en-US" altLang="zh-CN" sz="1400"/>
              <a:pPr algn="ctr" eaLnBrk="1" hangingPunct="1"/>
              <a:t>19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7824" y="266700"/>
            <a:ext cx="6019800" cy="2209800"/>
          </a:xfrm>
        </p:spPr>
        <p:txBody>
          <a:bodyPr/>
          <a:lstStyle/>
          <a:p>
            <a:pPr eaLnBrk="1" hangingPunct="1"/>
            <a:r>
              <a:rPr lang="zh-CN" altLang="en-US" sz="540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第二章   线性表</a:t>
            </a:r>
          </a:p>
        </p:txBody>
      </p:sp>
      <p:sp>
        <p:nvSpPr>
          <p:cNvPr id="2052" name="副标题 1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696744" cy="2808312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zh-CN" altLang="en-US" dirty="0" smtClean="0">
                <a:solidFill>
                  <a:srgbClr val="FF0000"/>
                </a:solidFill>
              </a:rPr>
              <a:t>重点内容：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 eaLnBrk="1" hangingPunct="1"/>
            <a:r>
              <a:rPr lang="zh-CN" altLang="en-US" dirty="0" smtClean="0">
                <a:solidFill>
                  <a:srgbClr val="FF0000"/>
                </a:solidFill>
              </a:rPr>
              <a:t>顺序表和链表的基本操作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>
                <a:hlinkClick r:id="rId2"/>
              </a:rPr>
              <a:t>练习网址：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192.168.173.163/JudgeOnline/</a:t>
            </a:r>
            <a:endParaRPr lang="en-US" altLang="zh-CN" dirty="0" smtClean="0"/>
          </a:p>
          <a:p>
            <a:pPr algn="l"/>
            <a:r>
              <a:rPr lang="en-US" altLang="zh-CN" dirty="0" err="1" smtClean="0">
                <a:solidFill>
                  <a:srgbClr val="FF0000"/>
                </a:solidFill>
              </a:rPr>
              <a:t>Qq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smtClean="0">
                <a:solidFill>
                  <a:srgbClr val="FF0000"/>
                </a:solidFill>
              </a:rPr>
              <a:t>979689282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205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B5D158-D0D7-4D32-9D7D-0ABBCCEDE1DF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fld id="{465C244C-A051-4A1D-B2FE-54CEAC2A4447}" type="slidenum">
              <a:rPr lang="en-US" altLang="zh-CN" sz="1400" smtClean="0"/>
              <a:pPr eaLnBrk="1" hangingPunct="1"/>
              <a:t>20</a:t>
            </a:fld>
            <a:endParaRPr lang="en-US" altLang="zh-CN" sz="1400" smtClean="0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520700"/>
            <a:ext cx="8229600" cy="860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删除算法的性能分析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460500"/>
            <a:ext cx="7777163" cy="27574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删除第 </a:t>
            </a:r>
            <a:r>
              <a:rPr lang="en-US" altLang="zh-CN" sz="3000" b="1" i="1" smtClean="0">
                <a:ea typeface="仿宋_GB2312" pitchFamily="49" charset="-122"/>
              </a:rPr>
              <a:t>i </a:t>
            </a:r>
            <a:r>
              <a:rPr lang="zh-CN" altLang="en-US" sz="3000" b="1" smtClean="0">
                <a:ea typeface="仿宋_GB2312" pitchFamily="49" charset="-122"/>
              </a:rPr>
              <a:t>个表项，需将第 </a:t>
            </a:r>
            <a:r>
              <a:rPr lang="en-US" altLang="zh-CN" sz="3000" b="1" i="1" smtClean="0">
                <a:ea typeface="仿宋_GB2312" pitchFamily="49" charset="-122"/>
              </a:rPr>
              <a:t>i</a:t>
            </a:r>
            <a:r>
              <a:rPr lang="en-US" altLang="zh-CN" sz="3000" b="1" smtClean="0">
                <a:ea typeface="仿宋_GB2312" pitchFamily="49" charset="-122"/>
              </a:rPr>
              <a:t>+1 </a:t>
            </a:r>
            <a:r>
              <a:rPr lang="zh-CN" altLang="en-US" sz="3000" b="1" smtClean="0">
                <a:ea typeface="仿宋_GB2312" pitchFamily="49" charset="-122"/>
              </a:rPr>
              <a:t>项到第</a:t>
            </a:r>
            <a:r>
              <a:rPr lang="zh-CN" altLang="en-US" sz="3000" b="1" i="1" smtClean="0">
                <a:ea typeface="仿宋_GB2312" pitchFamily="49" charset="-122"/>
              </a:rPr>
              <a:t> </a:t>
            </a:r>
            <a:r>
              <a:rPr lang="en-US" altLang="zh-CN" sz="3000" b="1" i="1" smtClean="0">
                <a:ea typeface="仿宋_GB2312" pitchFamily="49" charset="-122"/>
              </a:rPr>
              <a:t>n </a:t>
            </a:r>
            <a:r>
              <a:rPr lang="zh-CN" altLang="en-US" sz="3000" b="1" smtClean="0">
                <a:ea typeface="仿宋_GB2312" pitchFamily="49" charset="-122"/>
              </a:rPr>
              <a:t>项全部前移，需前移的项数为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ea typeface="仿宋_GB2312" pitchFamily="49" charset="-122"/>
              </a:rPr>
              <a:t>           </a:t>
            </a:r>
            <a:r>
              <a:rPr lang="en-US" altLang="zh-CN" sz="3000" b="1" i="1" smtClean="0">
                <a:ea typeface="仿宋_GB2312" pitchFamily="49" charset="-122"/>
              </a:rPr>
              <a:t>n</a:t>
            </a:r>
            <a:r>
              <a:rPr lang="en-US" altLang="zh-CN" sz="3000" b="1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smtClean="0">
                <a:ea typeface="仿宋_GB2312" pitchFamily="49" charset="-122"/>
              </a:rPr>
              <a:t>(</a:t>
            </a:r>
            <a:r>
              <a:rPr lang="en-US" altLang="zh-CN" sz="3000" b="1" i="1" smtClean="0">
                <a:ea typeface="仿宋_GB2312" pitchFamily="49" charset="-122"/>
              </a:rPr>
              <a:t>i</a:t>
            </a:r>
            <a:r>
              <a:rPr lang="en-US" altLang="zh-CN" sz="3000" b="1" smtClean="0">
                <a:ea typeface="仿宋_GB2312" pitchFamily="49" charset="-122"/>
              </a:rPr>
              <a:t>+1)+1 = </a:t>
            </a:r>
            <a:r>
              <a:rPr lang="en-US" altLang="zh-CN" sz="3000" b="1" i="1" smtClean="0">
                <a:ea typeface="仿宋_GB2312" pitchFamily="49" charset="-122"/>
              </a:rPr>
              <a:t>n</a:t>
            </a:r>
            <a:r>
              <a:rPr lang="en-US" altLang="zh-CN" sz="3000" b="1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i="1" smtClean="0">
                <a:ea typeface="仿宋_GB2312" pitchFamily="49" charset="-122"/>
              </a:rPr>
              <a:t>i</a:t>
            </a:r>
            <a:endParaRPr lang="en-US" altLang="zh-CN" sz="3000" b="1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考虑表中所有可能删除位置（</a:t>
            </a:r>
            <a:r>
              <a:rPr lang="en-US" altLang="zh-CN" sz="3000" b="1" smtClean="0">
                <a:ea typeface="仿宋_GB2312" pitchFamily="49" charset="-122"/>
              </a:rPr>
              <a:t>1</a:t>
            </a:r>
            <a:r>
              <a:rPr lang="en-US" altLang="zh-CN" sz="3000" b="1" smtClean="0">
                <a:latin typeface="宋体" charset="-122"/>
              </a:rPr>
              <a:t>≤</a:t>
            </a:r>
            <a:r>
              <a:rPr lang="en-US" altLang="zh-CN" sz="3000" b="1" i="1" smtClean="0">
                <a:ea typeface="仿宋_GB2312" pitchFamily="49" charset="-122"/>
              </a:rPr>
              <a:t>i</a:t>
            </a:r>
            <a:r>
              <a:rPr lang="en-US" altLang="zh-CN" sz="3000" b="1" smtClean="0">
                <a:latin typeface="宋体" charset="-122"/>
              </a:rPr>
              <a:t>≤n</a:t>
            </a:r>
            <a:r>
              <a:rPr lang="en-US" altLang="zh-CN" sz="3000" smtClean="0">
                <a:latin typeface="Courier New" pitchFamily="49" charset="0"/>
              </a:rPr>
              <a:t>-</a:t>
            </a:r>
            <a:r>
              <a:rPr lang="en-US" altLang="zh-CN" sz="3000" b="1" smtClean="0">
                <a:latin typeface="宋体" charset="-122"/>
              </a:rPr>
              <a:t>1</a:t>
            </a:r>
            <a:r>
              <a:rPr lang="zh-CN" altLang="en-US" sz="3000" b="1" smtClean="0">
                <a:ea typeface="仿宋_GB2312" pitchFamily="49" charset="-122"/>
              </a:rPr>
              <a:t>）</a:t>
            </a:r>
            <a:r>
              <a:rPr lang="en-US" altLang="zh-CN" sz="3000" b="1" smtClean="0">
                <a:ea typeface="仿宋_GB2312" pitchFamily="49" charset="-122"/>
              </a:rPr>
              <a:t>,</a:t>
            </a:r>
            <a:r>
              <a:rPr lang="zh-CN" altLang="en-US" sz="3000" b="1" smtClean="0">
                <a:ea typeface="仿宋_GB2312" pitchFamily="49" charset="-122"/>
              </a:rPr>
              <a:t>相等删除概率时，平均移动元素个数为：</a:t>
            </a:r>
          </a:p>
        </p:txBody>
      </p:sp>
      <p:graphicFrame>
        <p:nvGraphicFramePr>
          <p:cNvPr id="2970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3200" y="4113213"/>
          <a:ext cx="55181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公式" r:id="rId3" imgW="2489200" imgH="431800" progId="Equation.3">
                  <p:embed/>
                </p:oleObj>
              </mc:Choice>
              <mc:Fallback>
                <p:oleObj name="公式" r:id="rId3" imgW="2489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113213"/>
                        <a:ext cx="55181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6923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D808D11-F265-4E68-81CF-94F6C792CB16}" type="slidenum">
              <a:rPr lang="en-US" altLang="zh-CN" sz="1400"/>
              <a:pPr algn="ctr" eaLnBrk="1" hangingPunct="1"/>
              <a:t>21</a:t>
            </a:fld>
            <a:endParaRPr lang="en-US" altLang="zh-CN" sz="140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133475" y="623888"/>
            <a:ext cx="6594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u="sng">
                <a:solidFill>
                  <a:schemeClr val="tx2"/>
                </a:solidFill>
                <a:ea typeface="华文新魏" panose="02010800040101010101" pitchFamily="2" charset="-122"/>
              </a:rPr>
              <a:t>顺序表的应用：</a:t>
            </a:r>
            <a:r>
              <a:rPr lang="zh-CN" altLang="en-US" sz="3600">
                <a:solidFill>
                  <a:srgbClr val="000099"/>
                </a:solidFill>
                <a:ea typeface="隶书" panose="02010509060101010101" pitchFamily="49" charset="-122"/>
              </a:rPr>
              <a:t>集合的“并”运算</a:t>
            </a:r>
            <a:endParaRPr lang="zh-CN" altLang="en-US" sz="360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47700" y="1412875"/>
            <a:ext cx="82296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仿宋_GB2312" pitchFamily="49" charset="-122"/>
              </a:rPr>
              <a:t>void Union ( </a:t>
            </a:r>
            <a:r>
              <a:rPr lang="en-US" altLang="zh-CN" sz="2800" dirty="0" err="1">
                <a:ea typeface="仿宋_GB2312" pitchFamily="49" charset="-122"/>
              </a:rPr>
              <a:t>SeqList</a:t>
            </a:r>
            <a:r>
              <a:rPr lang="en-US" altLang="zh-CN" sz="2800" dirty="0">
                <a:ea typeface="仿宋_GB2312" pitchFamily="49" charset="-122"/>
              </a:rPr>
              <a:t>&lt;</a:t>
            </a:r>
            <a:r>
              <a:rPr lang="en-US" altLang="zh-CN" sz="2800" dirty="0" err="1">
                <a:ea typeface="仿宋_GB2312" pitchFamily="49" charset="-122"/>
              </a:rPr>
              <a:t>int</a:t>
            </a:r>
            <a:r>
              <a:rPr lang="en-US" altLang="zh-CN" sz="2800" dirty="0">
                <a:ea typeface="仿宋_GB2312" pitchFamily="49" charset="-122"/>
              </a:rPr>
              <a:t> &gt;&amp; LA,</a:t>
            </a:r>
          </a:p>
          <a:p>
            <a:pPr eaLnBrk="1" hangingPunct="1"/>
            <a:r>
              <a:rPr lang="en-US" altLang="zh-CN" sz="2800" dirty="0">
                <a:ea typeface="仿宋_GB2312" pitchFamily="49" charset="-122"/>
              </a:rPr>
              <a:t>                                </a:t>
            </a:r>
            <a:r>
              <a:rPr lang="en-US" altLang="zh-CN" sz="2800" dirty="0" err="1">
                <a:ea typeface="仿宋_GB2312" pitchFamily="49" charset="-122"/>
              </a:rPr>
              <a:t>SeqList</a:t>
            </a:r>
            <a:r>
              <a:rPr lang="en-US" altLang="zh-CN" sz="2800" dirty="0">
                <a:ea typeface="仿宋_GB2312" pitchFamily="49" charset="-122"/>
              </a:rPr>
              <a:t>&lt;</a:t>
            </a:r>
            <a:r>
              <a:rPr lang="en-US" altLang="zh-CN" sz="2800" dirty="0" err="1">
                <a:ea typeface="仿宋_GB2312" pitchFamily="49" charset="-122"/>
              </a:rPr>
              <a:t>int</a:t>
            </a:r>
            <a:r>
              <a:rPr lang="en-US" altLang="zh-CN" sz="2800" dirty="0">
                <a:ea typeface="仿宋_GB2312" pitchFamily="49" charset="-122"/>
              </a:rPr>
              <a:t>&gt;&amp; LB ) {</a:t>
            </a:r>
          </a:p>
          <a:p>
            <a:pPr eaLnBrk="1" hangingPunct="1"/>
            <a:r>
              <a:rPr lang="en-US" altLang="zh-CN" sz="2800" dirty="0">
                <a:ea typeface="仿宋_GB2312" pitchFamily="49" charset="-122"/>
              </a:rPr>
              <a:t>     </a:t>
            </a:r>
            <a:r>
              <a:rPr lang="en-US" altLang="zh-CN" sz="2800" dirty="0" err="1">
                <a:ea typeface="仿宋_GB2312" pitchFamily="49" charset="-122"/>
              </a:rPr>
              <a:t>int</a:t>
            </a:r>
            <a:r>
              <a:rPr lang="en-US" altLang="zh-CN" sz="2800" dirty="0">
                <a:ea typeface="仿宋_GB2312" pitchFamily="49" charset="-122"/>
              </a:rPr>
              <a:t> n1 = </a:t>
            </a:r>
            <a:r>
              <a:rPr lang="en-US" altLang="zh-CN" sz="2800" dirty="0" err="1">
                <a:ea typeface="仿宋_GB2312" pitchFamily="49" charset="-122"/>
              </a:rPr>
              <a:t>LA.Length</a:t>
            </a:r>
            <a:r>
              <a:rPr lang="en-US" altLang="zh-CN" sz="2800" dirty="0">
                <a:ea typeface="仿宋_GB2312" pitchFamily="49" charset="-122"/>
              </a:rPr>
              <a:t> ( ), n2 = </a:t>
            </a:r>
            <a:r>
              <a:rPr lang="en-US" altLang="zh-CN" sz="2800" dirty="0" err="1">
                <a:ea typeface="仿宋_GB2312" pitchFamily="49" charset="-122"/>
              </a:rPr>
              <a:t>LB.Length</a:t>
            </a:r>
            <a:r>
              <a:rPr lang="en-US" altLang="zh-CN" sz="2800" dirty="0">
                <a:ea typeface="仿宋_GB2312" pitchFamily="49" charset="-122"/>
              </a:rPr>
              <a:t> ( );</a:t>
            </a:r>
          </a:p>
          <a:p>
            <a:pPr eaLnBrk="1" hangingPunct="1"/>
            <a:r>
              <a:rPr lang="en-US" altLang="zh-CN" sz="2800" dirty="0">
                <a:ea typeface="仿宋_GB2312" pitchFamily="49" charset="-122"/>
              </a:rPr>
              <a:t>     </a:t>
            </a:r>
            <a:r>
              <a:rPr lang="en-US" altLang="zh-CN" sz="2800" dirty="0" err="1">
                <a:ea typeface="仿宋_GB2312" pitchFamily="49" charset="-122"/>
              </a:rPr>
              <a:t>int</a:t>
            </a:r>
            <a:r>
              <a:rPr lang="en-US" altLang="zh-CN" sz="2800" dirty="0">
                <a:ea typeface="仿宋_GB2312" pitchFamily="49" charset="-122"/>
              </a:rPr>
              <a:t> </a:t>
            </a:r>
            <a:r>
              <a:rPr lang="en-US" altLang="zh-CN" sz="2800" dirty="0" err="1">
                <a:ea typeface="仿宋_GB2312" pitchFamily="49" charset="-122"/>
              </a:rPr>
              <a:t>i</a:t>
            </a:r>
            <a:r>
              <a:rPr lang="en-US" altLang="zh-CN" sz="2800" dirty="0">
                <a:ea typeface="仿宋_GB2312" pitchFamily="49" charset="-122"/>
              </a:rPr>
              <a:t>, k, x;</a:t>
            </a:r>
          </a:p>
          <a:p>
            <a:pPr eaLnBrk="1" hangingPunct="1"/>
            <a:r>
              <a:rPr lang="en-US" altLang="zh-CN" sz="2800" dirty="0">
                <a:ea typeface="仿宋_GB2312" pitchFamily="49" charset="-122"/>
              </a:rPr>
              <a:t>     for ( </a:t>
            </a:r>
            <a:r>
              <a:rPr lang="en-US" altLang="zh-CN" sz="2800" u="sng" dirty="0" err="1">
                <a:ea typeface="仿宋_GB2312" pitchFamily="49" charset="-122"/>
              </a:rPr>
              <a:t>i</a:t>
            </a:r>
            <a:r>
              <a:rPr lang="en-US" altLang="zh-CN" sz="2800" u="sng" dirty="0">
                <a:ea typeface="仿宋_GB2312" pitchFamily="49" charset="-122"/>
              </a:rPr>
              <a:t> = 0; </a:t>
            </a:r>
            <a:r>
              <a:rPr lang="en-US" altLang="zh-CN" sz="2800" u="sng" dirty="0" err="1">
                <a:ea typeface="仿宋_GB2312" pitchFamily="49" charset="-122"/>
              </a:rPr>
              <a:t>i</a:t>
            </a:r>
            <a:r>
              <a:rPr lang="en-US" altLang="zh-CN" sz="2800" u="sng" dirty="0">
                <a:ea typeface="仿宋_GB2312" pitchFamily="49" charset="-122"/>
              </a:rPr>
              <a:t> &lt; n2; </a:t>
            </a:r>
            <a:r>
              <a:rPr lang="en-US" altLang="zh-CN" sz="2800" u="sng" dirty="0" err="1">
                <a:ea typeface="仿宋_GB2312" pitchFamily="49" charset="-122"/>
              </a:rPr>
              <a:t>i</a:t>
            </a:r>
            <a:r>
              <a:rPr lang="en-US" altLang="zh-CN" sz="2800" u="sng" dirty="0">
                <a:ea typeface="仿宋_GB2312" pitchFamily="49" charset="-122"/>
              </a:rPr>
              <a:t>++</a:t>
            </a:r>
            <a:r>
              <a:rPr lang="en-US" altLang="zh-CN" sz="2800" dirty="0">
                <a:ea typeface="仿宋_GB2312" pitchFamily="49" charset="-122"/>
              </a:rPr>
              <a:t> ) {</a:t>
            </a:r>
          </a:p>
          <a:p>
            <a:pPr eaLnBrk="1" hangingPunct="1"/>
            <a:r>
              <a:rPr lang="en-US" altLang="zh-CN" sz="2800" dirty="0">
                <a:ea typeface="仿宋_GB2312" pitchFamily="49" charset="-122"/>
              </a:rPr>
              <a:t>          </a:t>
            </a:r>
            <a:r>
              <a:rPr lang="en-US" altLang="zh-CN" sz="2800" dirty="0">
                <a:ea typeface="隶书" panose="02010509060101010101" pitchFamily="49" charset="-122"/>
              </a:rPr>
              <a:t>x = </a:t>
            </a:r>
            <a:r>
              <a:rPr lang="en-US" altLang="zh-CN" sz="2800" dirty="0" err="1">
                <a:ea typeface="隶书" panose="02010509060101010101" pitchFamily="49" charset="-122"/>
              </a:rPr>
              <a:t>LB.getData</a:t>
            </a:r>
            <a:r>
              <a:rPr lang="en-US" altLang="zh-CN" sz="2800" dirty="0"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ea typeface="隶书" panose="02010509060101010101" pitchFamily="49" charset="-122"/>
              </a:rPr>
              <a:t>);         	</a:t>
            </a:r>
            <a:r>
              <a:rPr lang="en-US" altLang="zh-CN" sz="2800" dirty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在</a:t>
            </a:r>
            <a:r>
              <a:rPr lang="en-US" altLang="zh-CN" sz="2800" dirty="0">
                <a:solidFill>
                  <a:schemeClr val="tx2"/>
                </a:solidFill>
                <a:ea typeface="隶书" panose="02010509060101010101" pitchFamily="49" charset="-122"/>
              </a:rPr>
              <a:t>LB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中取一元素</a:t>
            </a:r>
          </a:p>
          <a:p>
            <a:pPr eaLnBrk="1" hangingPunct="1"/>
            <a:r>
              <a:rPr lang="zh-CN" altLang="en-US" sz="2800" dirty="0">
                <a:ea typeface="隶书" panose="02010509060101010101" pitchFamily="49" charset="-122"/>
              </a:rPr>
              <a:t>	</a:t>
            </a:r>
            <a:r>
              <a:rPr lang="en-US" altLang="zh-CN" sz="2800" dirty="0">
                <a:ea typeface="隶书" panose="02010509060101010101" pitchFamily="49" charset="-122"/>
              </a:rPr>
              <a:t>k = </a:t>
            </a:r>
            <a:r>
              <a:rPr lang="en-US" altLang="zh-CN" sz="2800" dirty="0" err="1">
                <a:ea typeface="隶书" panose="02010509060101010101" pitchFamily="49" charset="-122"/>
              </a:rPr>
              <a:t>LA.Search</a:t>
            </a:r>
            <a:r>
              <a:rPr lang="en-US" altLang="zh-CN" sz="2800" dirty="0">
                <a:ea typeface="隶书" panose="02010509060101010101" pitchFamily="49" charset="-122"/>
              </a:rPr>
              <a:t>(x);     	</a:t>
            </a:r>
            <a:r>
              <a:rPr lang="en-US" altLang="zh-CN" sz="2800" dirty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在</a:t>
            </a:r>
            <a:r>
              <a:rPr lang="en-US" altLang="zh-CN" sz="2800" dirty="0">
                <a:solidFill>
                  <a:schemeClr val="tx2"/>
                </a:solidFill>
                <a:ea typeface="隶书" panose="02010509060101010101" pitchFamily="49" charset="-122"/>
              </a:rPr>
              <a:t>LA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中搜索它</a:t>
            </a:r>
          </a:p>
          <a:p>
            <a:pPr eaLnBrk="1" hangingPunct="1"/>
            <a:r>
              <a:rPr lang="zh-CN" altLang="en-US" sz="2800" dirty="0">
                <a:ea typeface="隶书" panose="02010509060101010101" pitchFamily="49" charset="-122"/>
              </a:rPr>
              <a:t>	</a:t>
            </a:r>
            <a:r>
              <a:rPr lang="en-US" altLang="zh-CN" sz="2800" dirty="0">
                <a:ea typeface="隶书" panose="02010509060101010101" pitchFamily="49" charset="-122"/>
              </a:rPr>
              <a:t>if (k </a:t>
            </a:r>
            <a:r>
              <a:rPr lang="en-US" altLang="zh-CN" sz="2800" i="1" dirty="0">
                <a:ea typeface="隶书" panose="02010509060101010101" pitchFamily="49" charset="-122"/>
              </a:rPr>
              <a:t>==</a:t>
            </a:r>
            <a:r>
              <a:rPr lang="en-US" altLang="zh-CN" sz="2800" dirty="0">
                <a:ea typeface="隶书" panose="02010509060101010101" pitchFamily="49" charset="-122"/>
              </a:rPr>
              <a:t> 0)	        </a:t>
            </a:r>
            <a:r>
              <a:rPr lang="en-US" altLang="zh-CN" sz="2800" dirty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若在</a:t>
            </a:r>
            <a:r>
              <a:rPr lang="en-US" altLang="zh-CN" sz="2800" dirty="0">
                <a:solidFill>
                  <a:schemeClr val="tx2"/>
                </a:solidFill>
                <a:ea typeface="隶书" panose="02010509060101010101" pitchFamily="49" charset="-122"/>
              </a:rPr>
              <a:t>LA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中未找到插入它</a:t>
            </a:r>
          </a:p>
          <a:p>
            <a:pPr eaLnBrk="1" hangingPunct="1"/>
            <a:r>
              <a:rPr lang="zh-CN" altLang="en-US" sz="2800" dirty="0">
                <a:ea typeface="隶书" panose="02010509060101010101" pitchFamily="49" charset="-122"/>
              </a:rPr>
              <a:t>	   </a:t>
            </a:r>
            <a:r>
              <a:rPr lang="en-US" altLang="zh-CN" sz="2800" dirty="0">
                <a:ea typeface="隶书" panose="02010509060101010101" pitchFamily="49" charset="-122"/>
              </a:rPr>
              <a:t>{ </a:t>
            </a:r>
            <a:r>
              <a:rPr lang="en-US" altLang="zh-CN" sz="2800" dirty="0" err="1">
                <a:ea typeface="隶书" panose="02010509060101010101" pitchFamily="49" charset="-122"/>
              </a:rPr>
              <a:t>LA.Insert</a:t>
            </a:r>
            <a:r>
              <a:rPr lang="en-US" altLang="zh-CN" sz="2800" dirty="0">
                <a:ea typeface="隶书" panose="02010509060101010101" pitchFamily="49" charset="-122"/>
              </a:rPr>
              <a:t>(n1, x);  n1++; }			</a:t>
            </a:r>
          </a:p>
          <a:p>
            <a:pPr eaLnBrk="1" hangingPunct="1"/>
            <a:r>
              <a:rPr lang="en-US" altLang="zh-CN" sz="2800" dirty="0">
                <a:ea typeface="隶书" panose="02010509060101010101" pitchFamily="49" charset="-122"/>
              </a:rPr>
              <a:t>                                       </a:t>
            </a:r>
            <a:r>
              <a:rPr lang="en-US" altLang="zh-CN" sz="2800" dirty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插入到第</a:t>
            </a:r>
            <a:r>
              <a:rPr lang="en-US" altLang="zh-CN" sz="2800" dirty="0">
                <a:solidFill>
                  <a:schemeClr val="tx2"/>
                </a:solidFill>
                <a:ea typeface="隶书" panose="02010509060101010101" pitchFamily="49" charset="-122"/>
              </a:rPr>
              <a:t>n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个表项位置</a:t>
            </a:r>
            <a:r>
              <a:rPr lang="en-US" altLang="zh-CN" sz="2800" dirty="0">
                <a:solidFill>
                  <a:schemeClr val="tx2"/>
                </a:solidFill>
                <a:ea typeface="隶书" panose="02010509060101010101" pitchFamily="49" charset="-122"/>
              </a:rPr>
              <a:t>}</a:t>
            </a:r>
          </a:p>
          <a:p>
            <a:pPr eaLnBrk="1" hangingPunct="1"/>
            <a:r>
              <a:rPr lang="en-US" altLang="zh-CN" sz="2800" dirty="0">
                <a:ea typeface="仿宋_GB2312" pitchFamily="49" charset="-122"/>
              </a:rPr>
              <a:t> }</a:t>
            </a:r>
          </a:p>
        </p:txBody>
      </p:sp>
      <p:sp>
        <p:nvSpPr>
          <p:cNvPr id="2" name="云形 1"/>
          <p:cNvSpPr/>
          <p:nvPr/>
        </p:nvSpPr>
        <p:spPr bwMode="auto">
          <a:xfrm>
            <a:off x="676576" y="2204864"/>
            <a:ext cx="7560840" cy="172819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chemeClr val="bg1"/>
                </a:solidFill>
                <a:latin typeface="Times New Roman" charset="0"/>
                <a:ea typeface="宋体" charset="-122"/>
              </a:rPr>
              <a:t>review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charset="0"/>
                <a:ea typeface="宋体" charset="-122"/>
              </a:rPr>
              <a:t>问题</a:t>
            </a:r>
            <a:r>
              <a:rPr lang="en-US" altLang="zh-CN" sz="4000" dirty="0" smtClean="0">
                <a:solidFill>
                  <a:schemeClr val="bg1"/>
                </a:solidFill>
                <a:latin typeface="Times New Roman" charset="0"/>
                <a:ea typeface="宋体" charset="-122"/>
              </a:rPr>
              <a:t>1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charset="0"/>
                <a:ea typeface="宋体" charset="-122"/>
              </a:rPr>
              <a:t>：如何计算时间复杂度？</a:t>
            </a:r>
            <a:endParaRPr kumimoji="1" lang="zh-CN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2F73993-FB83-4953-BAF0-1EA551E3E12A}" type="slidenum">
              <a:rPr lang="en-US" altLang="zh-CN" sz="1400"/>
              <a:pPr algn="ctr" eaLnBrk="1" hangingPunct="1"/>
              <a:t>22</a:t>
            </a:fld>
            <a:endParaRPr lang="en-US" altLang="zh-CN" sz="140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46100" y="1209675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200">
                <a:solidFill>
                  <a:srgbClr val="CC0000"/>
                </a:solidFill>
                <a:ea typeface="仿宋_GB2312" pitchFamily="49" charset="-122"/>
              </a:rPr>
              <a:t> </a:t>
            </a:r>
            <a:r>
              <a:rPr lang="en-US" altLang="zh-CN" sz="2800">
                <a:ea typeface="仿宋_GB2312" pitchFamily="49" charset="-122"/>
              </a:rPr>
              <a:t>void Intersection ( SeqList&lt;int,&gt; &amp; LA,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800">
                <a:ea typeface="仿宋_GB2312" pitchFamily="49" charset="-122"/>
              </a:rPr>
              <a:t>                                          SeqList&lt;int&gt; &amp; LB ) {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800">
                <a:ea typeface="仿宋_GB2312" pitchFamily="49" charset="-122"/>
              </a:rPr>
              <a:t>     int n1 = LA.Length ( 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800">
                <a:ea typeface="仿宋_GB2312" pitchFamily="49" charset="-122"/>
              </a:rPr>
              <a:t>     int x, k, i = 0;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800">
                <a:ea typeface="仿宋_GB2312" pitchFamily="49" charset="-122"/>
              </a:rPr>
              <a:t>     while ( i &lt; n1 ) {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800">
                <a:ea typeface="隶书" panose="02010509060101010101" pitchFamily="49" charset="-122"/>
              </a:rPr>
              <a:t>          x = LA.getData(i);      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在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LA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中取一元素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ea typeface="隶书" panose="02010509060101010101" pitchFamily="49" charset="-122"/>
              </a:rPr>
              <a:t>k = LB.Search(x);       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在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LB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中搜索它</a:t>
            </a:r>
            <a:r>
              <a:rPr lang="zh-CN" altLang="en-US" sz="2800"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>
                <a:ea typeface="隶书" panose="02010509060101010101" pitchFamily="49" charset="-122"/>
              </a:rPr>
              <a:t>if (k == 0) 		     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若在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LB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中未找到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>
                <a:ea typeface="隶书" panose="02010509060101010101" pitchFamily="49" charset="-122"/>
              </a:rPr>
              <a:t>              </a:t>
            </a:r>
            <a:r>
              <a:rPr lang="en-US" altLang="zh-CN" sz="2800">
                <a:ea typeface="隶书" panose="02010509060101010101" pitchFamily="49" charset="-122"/>
              </a:rPr>
              <a:t>{ LA.Remove(i, x);  n1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2800">
                <a:ea typeface="隶书" panose="02010509060101010101" pitchFamily="49" charset="-122"/>
              </a:rPr>
              <a:t>; } 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在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LA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中删除它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>
                <a:ea typeface="仿宋_GB2312" pitchFamily="49" charset="-122"/>
              </a:rPr>
              <a:t>	</a:t>
            </a:r>
            <a:r>
              <a:rPr lang="en-US" altLang="zh-CN" sz="2800">
                <a:ea typeface="仿宋_GB2312" pitchFamily="49" charset="-122"/>
              </a:rPr>
              <a:t>else i++;                       </a:t>
            </a: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未找到在</a:t>
            </a: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A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中删除它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>
                <a:ea typeface="隶书" panose="02010509060101010101" pitchFamily="49" charset="-122"/>
              </a:rPr>
              <a:t> </a:t>
            </a:r>
            <a:r>
              <a:rPr lang="zh-CN" altLang="en-US" sz="2800">
                <a:ea typeface="仿宋_GB2312" pitchFamily="49" charset="-122"/>
              </a:rPr>
              <a:t>    </a:t>
            </a:r>
            <a:r>
              <a:rPr lang="en-US" altLang="zh-CN" sz="2800">
                <a:ea typeface="仿宋_GB2312" pitchFamily="49" charset="-122"/>
              </a:rPr>
              <a:t>}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800">
                <a:ea typeface="仿宋_GB2312" pitchFamily="49" charset="-122"/>
              </a:rPr>
              <a:t> }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260475" y="573088"/>
            <a:ext cx="6594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u="sng">
                <a:solidFill>
                  <a:schemeClr val="tx2"/>
                </a:solidFill>
                <a:ea typeface="华文新魏" panose="02010800040101010101" pitchFamily="2" charset="-122"/>
              </a:rPr>
              <a:t>顺序表的应用：</a:t>
            </a:r>
            <a:r>
              <a:rPr lang="zh-CN" altLang="en-US" sz="3600">
                <a:solidFill>
                  <a:srgbClr val="000099"/>
                </a:solidFill>
                <a:ea typeface="隶书" panose="02010509060101010101" pitchFamily="49" charset="-122"/>
              </a:rPr>
              <a:t>集合的“交”运算</a:t>
            </a:r>
            <a:endParaRPr lang="zh-CN" altLang="en-US" sz="400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10245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45450" y="6243638"/>
            <a:ext cx="606425" cy="390525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问题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：排队问题</a:t>
            </a:r>
            <a:endParaRPr lang="zh-CN" altLang="en-US" sz="3600" dirty="0"/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336552003"/>
              </p:ext>
            </p:extLst>
          </p:nvPr>
        </p:nvGraphicFramePr>
        <p:xfrm>
          <a:off x="107504" y="1412776"/>
          <a:ext cx="892899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7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553200" cy="102235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单链表 </a:t>
            </a:r>
            <a:r>
              <a:rPr lang="en-US" altLang="zh-CN" sz="4000" b="1" dirty="0" smtClean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(Singly Linked List)</a:t>
            </a:r>
            <a:endParaRPr lang="en-US" altLang="zh-CN" dirty="0" smtClean="0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22300" y="1320800"/>
            <a:ext cx="8382000" cy="51054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Clr>
                <a:srgbClr val="800080"/>
              </a:buClr>
              <a:buSzPct val="55000"/>
            </a:pPr>
            <a:r>
              <a:rPr lang="zh-CN" altLang="en-US" sz="3000" b="1" dirty="0" smtClean="0">
                <a:ea typeface="仿宋_GB2312" pitchFamily="49" charset="-122"/>
              </a:rPr>
              <a:t>特点</a:t>
            </a:r>
          </a:p>
          <a:p>
            <a:pPr lvl="1" eaLnBrk="1" hangingPunct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ea typeface="仿宋_GB2312" pitchFamily="49" charset="-122"/>
              </a:rPr>
              <a:t> 每个元素</a:t>
            </a:r>
            <a:r>
              <a:rPr lang="en-US" altLang="zh-CN" sz="3000" b="1" dirty="0" smtClean="0">
                <a:ea typeface="仿宋_GB2312" pitchFamily="49" charset="-122"/>
              </a:rPr>
              <a:t>(</a:t>
            </a:r>
            <a:r>
              <a:rPr lang="zh-CN" altLang="en-US" sz="3000" b="1" dirty="0" smtClean="0">
                <a:ea typeface="仿宋_GB2312" pitchFamily="49" charset="-122"/>
              </a:rPr>
              <a:t>表项</a:t>
            </a:r>
            <a:r>
              <a:rPr lang="en-US" altLang="zh-CN" sz="3000" b="1" dirty="0" smtClean="0">
                <a:ea typeface="仿宋_GB2312" pitchFamily="49" charset="-122"/>
              </a:rPr>
              <a:t>)</a:t>
            </a:r>
            <a:r>
              <a:rPr lang="zh-CN" altLang="en-US" sz="3000" b="1" dirty="0" smtClean="0">
                <a:ea typeface="仿宋_GB2312" pitchFamily="49" charset="-122"/>
              </a:rPr>
              <a:t>由结点</a:t>
            </a:r>
            <a:r>
              <a:rPr lang="en-US" altLang="zh-CN" sz="3000" b="1" dirty="0" smtClean="0">
                <a:ea typeface="仿宋_GB2312" pitchFamily="49" charset="-122"/>
              </a:rPr>
              <a:t>(</a:t>
            </a:r>
            <a:r>
              <a:rPr lang="en-US" altLang="zh-CN" sz="3000" b="1" i="1" dirty="0" smtClean="0">
                <a:ea typeface="仿宋_GB2312" pitchFamily="49" charset="-122"/>
              </a:rPr>
              <a:t>Node</a:t>
            </a:r>
            <a:r>
              <a:rPr lang="en-US" altLang="zh-CN" sz="3000" b="1" dirty="0" smtClean="0">
                <a:ea typeface="仿宋_GB2312" pitchFamily="49" charset="-122"/>
              </a:rPr>
              <a:t>)</a:t>
            </a:r>
            <a:r>
              <a:rPr lang="zh-CN" altLang="en-US" sz="3000" b="1" dirty="0" smtClean="0">
                <a:ea typeface="仿宋_GB2312" pitchFamily="49" charset="-122"/>
              </a:rPr>
              <a:t>构成。</a:t>
            </a:r>
          </a:p>
          <a:p>
            <a:pPr eaLnBrk="1" hangingPunct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3000" dirty="0" smtClean="0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3000" dirty="0" smtClean="0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ea typeface="仿宋_GB2312" pitchFamily="49" charset="-122"/>
              </a:rPr>
              <a:t> 线性结构</a:t>
            </a:r>
            <a:r>
              <a:rPr lang="zh-CN" altLang="en-US" sz="3000" dirty="0" smtClean="0">
                <a:ea typeface="仿宋_GB2312" pitchFamily="49" charset="-122"/>
              </a:rPr>
              <a:t/>
            </a:r>
            <a:br>
              <a:rPr lang="zh-CN" altLang="en-US" sz="3000" dirty="0" smtClean="0">
                <a:ea typeface="仿宋_GB2312" pitchFamily="49" charset="-122"/>
              </a:rPr>
            </a:br>
            <a:r>
              <a:rPr lang="zh-CN" altLang="en-US" sz="3000" dirty="0" smtClean="0">
                <a:ea typeface="仿宋_GB2312" pitchFamily="49" charset="-122"/>
              </a:rPr>
              <a:t/>
            </a:r>
            <a:br>
              <a:rPr lang="zh-CN" altLang="en-US" sz="3000" dirty="0" smtClean="0">
                <a:ea typeface="仿宋_GB2312" pitchFamily="49" charset="-122"/>
              </a:rPr>
            </a:br>
            <a:endParaRPr lang="zh-CN" altLang="en-US" sz="3000" dirty="0" smtClean="0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ea typeface="仿宋_GB2312" pitchFamily="49" charset="-122"/>
              </a:rPr>
              <a:t>结点之间可以连续，可以不连续存储</a:t>
            </a:r>
          </a:p>
          <a:p>
            <a:pPr lvl="1" eaLnBrk="1" hangingPunct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ea typeface="仿宋_GB2312" pitchFamily="49" charset="-122"/>
              </a:rPr>
              <a:t>结点的逻辑顺序与物理顺序可以不一致</a:t>
            </a:r>
          </a:p>
          <a:p>
            <a:pPr lvl="1" eaLnBrk="1" hangingPunct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ea typeface="仿宋_GB2312" pitchFamily="49" charset="-122"/>
              </a:rPr>
              <a:t>表可扩充</a:t>
            </a:r>
          </a:p>
        </p:txBody>
      </p:sp>
      <p:sp>
        <p:nvSpPr>
          <p:cNvPr id="1126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5EC8D15-11BD-46BA-AE58-DCCF596D23E1}" type="slidenum">
              <a:rPr lang="en-US" altLang="zh-CN" sz="1400"/>
              <a:pPr algn="ctr" eaLnBrk="1" hangingPunct="1"/>
              <a:t>24</a:t>
            </a:fld>
            <a:endParaRPr lang="en-US" altLang="zh-CN" sz="1400"/>
          </a:p>
        </p:txBody>
      </p:sp>
      <p:grpSp>
        <p:nvGrpSpPr>
          <p:cNvPr id="11269" name="Group 31"/>
          <p:cNvGrpSpPr>
            <a:grpSpLocks/>
          </p:cNvGrpSpPr>
          <p:nvPr/>
        </p:nvGrpSpPr>
        <p:grpSpPr bwMode="auto">
          <a:xfrm>
            <a:off x="2438400" y="2455863"/>
            <a:ext cx="2895600" cy="584200"/>
            <a:chOff x="1536" y="1547"/>
            <a:chExt cx="1824" cy="368"/>
          </a:xfrm>
        </p:grpSpPr>
        <p:sp>
          <p:nvSpPr>
            <p:cNvPr id="11293" name="Rectangle 5"/>
            <p:cNvSpPr>
              <a:spLocks noChangeArrowheads="1"/>
            </p:cNvSpPr>
            <p:nvPr/>
          </p:nvSpPr>
          <p:spPr bwMode="auto">
            <a:xfrm>
              <a:off x="1536" y="1570"/>
              <a:ext cx="1824" cy="34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4" name="Text Box 6"/>
            <p:cNvSpPr txBox="1">
              <a:spLocks noChangeArrowheads="1"/>
            </p:cNvSpPr>
            <p:nvPr/>
          </p:nvSpPr>
          <p:spPr bwMode="auto">
            <a:xfrm>
              <a:off x="1692" y="1547"/>
              <a:ext cx="14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data       link</a:t>
              </a:r>
            </a:p>
          </p:txBody>
        </p:sp>
        <p:sp>
          <p:nvSpPr>
            <p:cNvPr id="11295" name="Line 7"/>
            <p:cNvSpPr>
              <a:spLocks noChangeShapeType="1"/>
            </p:cNvSpPr>
            <p:nvPr/>
          </p:nvSpPr>
          <p:spPr bwMode="auto">
            <a:xfrm flipH="1">
              <a:off x="2448" y="1570"/>
              <a:ext cx="1" cy="34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0" name="Group 32"/>
          <p:cNvGrpSpPr>
            <a:grpSpLocks/>
          </p:cNvGrpSpPr>
          <p:nvPr/>
        </p:nvGrpSpPr>
        <p:grpSpPr bwMode="auto">
          <a:xfrm>
            <a:off x="1316038" y="3814763"/>
            <a:ext cx="6832600" cy="655637"/>
            <a:chOff x="829" y="2403"/>
            <a:chExt cx="4304" cy="413"/>
          </a:xfrm>
        </p:grpSpPr>
        <p:sp>
          <p:nvSpPr>
            <p:cNvPr id="11271" name="Rectangle 9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2" name="Line 10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Line 11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Rectangle 12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5" name="Line 13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14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Rectangle 15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8" name="Line 16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7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Rectangle 18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1" name="Line 19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20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Rectangle 21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4" name="Line 22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23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1287" name="Text Box 25"/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1288" name="Text Box 26"/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11289" name="Text Box 27"/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11290" name="Text Box 28"/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11291" name="Text Box 29"/>
            <p:cNvSpPr txBox="1">
              <a:spLocks noChangeArrowheads="1"/>
            </p:cNvSpPr>
            <p:nvPr/>
          </p:nvSpPr>
          <p:spPr bwMode="auto">
            <a:xfrm>
              <a:off x="4824" y="24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lang="en-US" altLang="zh-CN"/>
            </a:p>
          </p:txBody>
        </p:sp>
        <p:sp>
          <p:nvSpPr>
            <p:cNvPr id="11292" name="Text Box 30"/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CC3300"/>
                  </a:solidFill>
                </a:rPr>
                <a:t>first</a:t>
              </a:r>
              <a:endParaRPr lang="en-US" altLang="zh-CN"/>
            </a:p>
          </p:txBody>
        </p:sp>
      </p:grpSp>
      <p:graphicFrame>
        <p:nvGraphicFramePr>
          <p:cNvPr id="2" name="图示 1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625883267"/>
              </p:ext>
            </p:extLst>
          </p:nvPr>
        </p:nvGraphicFramePr>
        <p:xfrm>
          <a:off x="831640" y="692696"/>
          <a:ext cx="6896522" cy="5541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Graphic spid="2" grpId="0">
        <p:bldAsOne/>
      </p:bldGraphic>
      <p:bldGraphic spid="2" grpId="1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4EDF18F-877E-4CA9-9CFB-2442D3961CE4}" type="slidenum">
              <a:rPr lang="en-US" altLang="zh-CN" sz="1400"/>
              <a:pPr algn="ctr" eaLnBrk="1" hangingPunct="1"/>
              <a:t>25</a:t>
            </a:fld>
            <a:endParaRPr lang="en-US" altLang="zh-CN" sz="14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225675" y="704850"/>
            <a:ext cx="4289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tx2"/>
                </a:solidFill>
                <a:ea typeface="华文新魏" panose="02010800040101010101" pitchFamily="2" charset="-122"/>
              </a:rPr>
              <a:t>单链表的存储映像</a:t>
            </a:r>
            <a:endParaRPr lang="zh-CN" altLang="en-US" sz="300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838200" y="1676400"/>
            <a:ext cx="7543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 flipV="1">
            <a:off x="914400" y="2438400"/>
            <a:ext cx="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738188" y="2743200"/>
            <a:ext cx="862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3300"/>
                </a:solidFill>
              </a:rPr>
              <a:t>free</a:t>
            </a:r>
            <a:endParaRPr lang="en-US" altLang="zh-CN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2622550" y="2468563"/>
            <a:ext cx="3951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ea typeface="仿宋_GB2312" pitchFamily="49" charset="-122"/>
              </a:rPr>
              <a:t>(a) </a:t>
            </a:r>
            <a:r>
              <a:rPr lang="zh-CN" altLang="zh-CN" sz="3200">
                <a:ea typeface="隶书" panose="02010509060101010101" pitchFamily="49" charset="-122"/>
              </a:rPr>
              <a:t>可利用存储空间</a:t>
            </a:r>
            <a:endParaRPr lang="zh-CN" altLang="en-US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838200" y="3352800"/>
            <a:ext cx="7543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15240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58674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45720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28194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98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1524000" y="3324225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FF5050"/>
                </a:solidFill>
              </a:rPr>
              <a:t>a</a:t>
            </a:r>
            <a:r>
              <a:rPr lang="en-US" altLang="zh-CN" sz="2800" baseline="-25000">
                <a:solidFill>
                  <a:srgbClr val="FF5050"/>
                </a:solidFill>
              </a:rPr>
              <a:t>0</a:t>
            </a:r>
            <a:endParaRPr lang="en-US" altLang="zh-CN"/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2819400" y="33528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FF5050"/>
                </a:solidFill>
              </a:rPr>
              <a:t>a</a:t>
            </a:r>
            <a:r>
              <a:rPr lang="en-US" altLang="zh-CN" sz="2800" baseline="-25000">
                <a:solidFill>
                  <a:srgbClr val="FF5050"/>
                </a:solidFill>
              </a:rPr>
              <a:t>2</a:t>
            </a:r>
            <a:endParaRPr lang="en-US" altLang="zh-CN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4546600" y="33528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FF5050"/>
                </a:solidFill>
              </a:rPr>
              <a:t>a</a:t>
            </a:r>
            <a:r>
              <a:rPr lang="en-US" altLang="zh-CN" sz="2800" baseline="-25000">
                <a:solidFill>
                  <a:srgbClr val="FF5050"/>
                </a:solidFill>
              </a:rPr>
              <a:t>1</a:t>
            </a:r>
            <a:endParaRPr lang="en-US" altLang="zh-CN"/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5842000" y="33528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FF5050"/>
                </a:solidFill>
              </a:rPr>
              <a:t>a</a:t>
            </a:r>
            <a:r>
              <a:rPr lang="en-US" altLang="zh-CN" sz="2800" baseline="-25000">
                <a:solidFill>
                  <a:srgbClr val="FF5050"/>
                </a:solidFill>
              </a:rPr>
              <a:t>3</a:t>
            </a:r>
            <a:endParaRPr lang="en-US" altLang="zh-CN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3276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5029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6324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6248400" y="34290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endParaRPr lang="en-US" altLang="zh-CN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 flipV="1">
            <a:off x="1600200" y="40386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 flipV="1">
            <a:off x="6629400" y="4038600"/>
            <a:ext cx="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6453188" y="4343400"/>
            <a:ext cx="862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3300"/>
                </a:solidFill>
              </a:rPr>
              <a:t>free</a:t>
            </a:r>
            <a:endParaRPr lang="en-US" altLang="zh-CN"/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974725" y="44958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5050"/>
                </a:solidFill>
              </a:rPr>
              <a:t>first</a:t>
            </a:r>
            <a:endParaRPr lang="en-US" altLang="zh-CN"/>
          </a:p>
        </p:txBody>
      </p:sp>
      <p:sp>
        <p:nvSpPr>
          <p:cNvPr id="12314" name="Line 25"/>
          <p:cNvSpPr>
            <a:spLocks noChangeShapeType="1"/>
          </p:cNvSpPr>
          <p:nvPr/>
        </p:nvSpPr>
        <p:spPr bwMode="auto">
          <a:xfrm>
            <a:off x="2133600" y="36576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 flipV="1">
            <a:off x="4648200" y="4038600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 flipH="1">
            <a:off x="2133600" y="4343400"/>
            <a:ext cx="2514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>
            <a:off x="5181600" y="36576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 flipH="1">
            <a:off x="2895600" y="45720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9" name="Line 30"/>
          <p:cNvSpPr>
            <a:spLocks noChangeShapeType="1"/>
          </p:cNvSpPr>
          <p:nvPr/>
        </p:nvSpPr>
        <p:spPr bwMode="auto">
          <a:xfrm flipV="1">
            <a:off x="2895600" y="40386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0" name="Line 31"/>
          <p:cNvSpPr>
            <a:spLocks noChangeShapeType="1"/>
          </p:cNvSpPr>
          <p:nvPr/>
        </p:nvSpPr>
        <p:spPr bwMode="auto">
          <a:xfrm>
            <a:off x="3429000" y="36576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1" name="Line 32"/>
          <p:cNvSpPr>
            <a:spLocks noChangeShapeType="1"/>
          </p:cNvSpPr>
          <p:nvPr/>
        </p:nvSpPr>
        <p:spPr bwMode="auto">
          <a:xfrm>
            <a:off x="3429000" y="4800600"/>
            <a:ext cx="2514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2" name="Line 33"/>
          <p:cNvSpPr>
            <a:spLocks noChangeShapeType="1"/>
          </p:cNvSpPr>
          <p:nvPr/>
        </p:nvSpPr>
        <p:spPr bwMode="auto">
          <a:xfrm flipV="1">
            <a:off x="5943600" y="4038600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1409700" y="4953000"/>
            <a:ext cx="651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ea typeface="仿宋_GB2312" pitchFamily="49" charset="-122"/>
              </a:rPr>
              <a:t>(b) </a:t>
            </a:r>
            <a:r>
              <a:rPr lang="zh-CN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经过一段运行后的单链表结构</a:t>
            </a:r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520700"/>
            <a:ext cx="4879975" cy="8382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华文新魏" panose="02010800040101010101" pitchFamily="2" charset="-122"/>
              </a:rPr>
              <a:t>单链表的结构定义</a:t>
            </a:r>
            <a:endParaRPr lang="zh-CN" altLang="en-US" sz="4000" smtClean="0">
              <a:ea typeface="华文新魏" panose="02010800040101010101" pitchFamily="2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749300" y="1397000"/>
            <a:ext cx="7754938" cy="4927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smtClean="0">
                <a:ea typeface="仿宋_GB2312" pitchFamily="49" charset="-122"/>
              </a:rPr>
              <a:t>在</a:t>
            </a:r>
            <a:r>
              <a:rPr lang="en-US" altLang="zh-CN" sz="3000" b="1" smtClean="0">
                <a:ea typeface="仿宋_GB2312" pitchFamily="49" charset="-122"/>
              </a:rPr>
              <a:t>C</a:t>
            </a:r>
            <a:r>
              <a:rPr lang="zh-CN" altLang="en-US" sz="3000" b="1" smtClean="0">
                <a:ea typeface="仿宋_GB2312" pitchFamily="49" charset="-122"/>
              </a:rPr>
              <a:t>中定义单链表的结构十分简单</a:t>
            </a:r>
            <a:r>
              <a:rPr lang="zh-CN" altLang="en-US" sz="3000" b="1" smtClean="0">
                <a:solidFill>
                  <a:srgbClr val="0000CC"/>
                </a:solidFill>
                <a:ea typeface="仿宋_GB2312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6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	  </a:t>
            </a:r>
            <a:r>
              <a:rPr lang="en-US" altLang="zh-CN" sz="2800" b="1" smtClean="0">
                <a:solidFill>
                  <a:srgbClr val="0000CC"/>
                </a:solidFill>
                <a:ea typeface="仿宋_GB2312" pitchFamily="49" charset="-122"/>
              </a:rPr>
              <a:t>typedef int </a:t>
            </a:r>
            <a:r>
              <a:rPr lang="en-US" altLang="zh-CN" sz="2800" smtClean="0">
                <a:solidFill>
                  <a:srgbClr val="0000CC"/>
                </a:solidFill>
                <a:ea typeface="仿宋_GB2312" pitchFamily="49" charset="-122"/>
              </a:rPr>
              <a:t>T</a:t>
            </a:r>
            <a:r>
              <a:rPr lang="en-US" altLang="zh-CN" sz="2800" b="1" smtClean="0">
                <a:solidFill>
                  <a:srgbClr val="0000CC"/>
                </a:solidFill>
                <a:ea typeface="仿宋_GB2312" pitchFamily="49" charset="-122"/>
              </a:rPr>
              <a:t>;		       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b="1" smtClean="0">
                <a:solidFill>
                  <a:schemeClr val="tx2"/>
                </a:solidFill>
                <a:ea typeface="仿宋_GB2312" pitchFamily="49" charset="-122"/>
              </a:rPr>
              <a:t>结点数据的类型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rgbClr val="0000CC"/>
                </a:solidFill>
                <a:ea typeface="仿宋_GB2312" pitchFamily="49" charset="-122"/>
              </a:rPr>
              <a:t>      </a:t>
            </a:r>
            <a:r>
              <a:rPr lang="en-US" altLang="zh-CN" sz="2800" b="1" smtClean="0">
                <a:solidFill>
                  <a:srgbClr val="0000CC"/>
                </a:solidFill>
                <a:ea typeface="仿宋_GB2312" pitchFamily="49" charset="-122"/>
              </a:rPr>
              <a:t>typedef struct </a:t>
            </a:r>
            <a:r>
              <a:rPr lang="en-US" altLang="zh-CN" sz="2800" smtClean="0">
                <a:solidFill>
                  <a:srgbClr val="0000CC"/>
                </a:solidFill>
                <a:ea typeface="仿宋_GB2312" pitchFamily="49" charset="-122"/>
              </a:rPr>
              <a:t>node</a:t>
            </a:r>
            <a:r>
              <a:rPr lang="en-US" altLang="zh-CN" sz="2800" b="1" smtClean="0">
                <a:solidFill>
                  <a:srgbClr val="0000CC"/>
                </a:solidFill>
                <a:ea typeface="仿宋_GB2312" pitchFamily="49" charset="-122"/>
              </a:rPr>
              <a:t> {       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b="1" smtClean="0">
                <a:solidFill>
                  <a:schemeClr val="tx2"/>
                </a:solidFill>
                <a:ea typeface="仿宋_GB2312" pitchFamily="49" charset="-122"/>
              </a:rPr>
              <a:t>结点结构定义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rgbClr val="0000CC"/>
                </a:solidFill>
                <a:ea typeface="仿宋_GB2312" pitchFamily="49" charset="-122"/>
              </a:rPr>
              <a:t>           </a:t>
            </a:r>
            <a:r>
              <a:rPr lang="en-US" altLang="zh-CN" sz="2800" smtClean="0">
                <a:solidFill>
                  <a:srgbClr val="0000CC"/>
                </a:solidFill>
                <a:ea typeface="仿宋_GB2312" pitchFamily="49" charset="-122"/>
              </a:rPr>
              <a:t>T data</a:t>
            </a:r>
            <a:r>
              <a:rPr lang="en-US" altLang="zh-CN" sz="2800" b="1" smtClean="0">
                <a:solidFill>
                  <a:srgbClr val="0000CC"/>
                </a:solidFill>
                <a:ea typeface="仿宋_GB2312" pitchFamily="49" charset="-122"/>
              </a:rPr>
              <a:t>;                          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b="1" smtClean="0">
                <a:solidFill>
                  <a:schemeClr val="tx2"/>
                </a:solidFill>
                <a:ea typeface="仿宋_GB2312" pitchFamily="49" charset="-122"/>
              </a:rPr>
              <a:t>结点数据域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rgbClr val="0000CC"/>
                </a:solidFill>
                <a:ea typeface="仿宋_GB2312" pitchFamily="49" charset="-122"/>
              </a:rPr>
              <a:t>           </a:t>
            </a:r>
            <a:r>
              <a:rPr lang="en-US" altLang="zh-CN" sz="2800" b="1" smtClean="0">
                <a:solidFill>
                  <a:srgbClr val="0000CC"/>
                </a:solidFill>
                <a:ea typeface="仿宋_GB2312" pitchFamily="49" charset="-122"/>
              </a:rPr>
              <a:t>struct </a:t>
            </a:r>
            <a:r>
              <a:rPr lang="en-US" altLang="zh-CN" sz="2800" smtClean="0">
                <a:solidFill>
                  <a:srgbClr val="0000CC"/>
                </a:solidFill>
                <a:ea typeface="仿宋_GB2312" pitchFamily="49" charset="-122"/>
              </a:rPr>
              <a:t>node *link</a:t>
            </a:r>
            <a:r>
              <a:rPr lang="en-US" altLang="zh-CN" sz="2800" b="1" smtClean="0">
                <a:solidFill>
                  <a:srgbClr val="0000CC"/>
                </a:solidFill>
                <a:ea typeface="仿宋_GB2312" pitchFamily="49" charset="-122"/>
              </a:rPr>
              <a:t>;        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b="1" smtClean="0">
                <a:solidFill>
                  <a:schemeClr val="tx2"/>
                </a:solidFill>
                <a:ea typeface="仿宋_GB2312" pitchFamily="49" charset="-122"/>
              </a:rPr>
              <a:t>结点链接指针域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rgbClr val="0000CC"/>
                </a:solidFill>
                <a:ea typeface="仿宋_GB2312" pitchFamily="49" charset="-122"/>
              </a:rPr>
              <a:t>      </a:t>
            </a:r>
            <a:r>
              <a:rPr lang="en-US" altLang="zh-CN" sz="2800" b="1" smtClean="0">
                <a:solidFill>
                  <a:srgbClr val="0000CC"/>
                </a:solidFill>
                <a:ea typeface="仿宋_GB2312" pitchFamily="49" charset="-122"/>
              </a:rPr>
              <a:t>} </a:t>
            </a:r>
            <a:r>
              <a:rPr lang="en-US" altLang="zh-CN" sz="2800" smtClean="0">
                <a:solidFill>
                  <a:srgbClr val="0000CC"/>
                </a:solidFill>
                <a:ea typeface="仿宋_GB2312" pitchFamily="49" charset="-122"/>
              </a:rPr>
              <a:t>LinkNode</a:t>
            </a:r>
            <a:r>
              <a:rPr lang="en-US" altLang="zh-CN" sz="2800" b="1" smtClean="0">
                <a:solidFill>
                  <a:srgbClr val="0000CC"/>
                </a:solidFill>
                <a:ea typeface="仿宋_GB2312" pitchFamily="49" charset="-122"/>
              </a:rPr>
              <a:t>;                      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b="1" smtClean="0">
                <a:solidFill>
                  <a:schemeClr val="tx2"/>
                </a:solidFill>
                <a:ea typeface="仿宋_GB2312" pitchFamily="49" charset="-122"/>
              </a:rPr>
              <a:t>结点命名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endParaRPr lang="zh-CN" altLang="en-US" sz="900" b="1" smtClean="0">
              <a:solidFill>
                <a:schemeClr val="tx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smtClean="0">
                <a:ea typeface="仿宋_GB2312" pitchFamily="49" charset="-122"/>
              </a:rPr>
              <a:t>这是一个递归的定义。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smtClean="0">
                <a:ea typeface="仿宋_GB2312" pitchFamily="49" charset="-122"/>
              </a:rPr>
              <a:t>在结构定义时不考虑操作，以后在定义和实现链表操作时直接使用结构的成分。</a:t>
            </a:r>
          </a:p>
        </p:txBody>
      </p:sp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4417190-3C3E-49ED-8739-2DE69C585C0F}" type="slidenum">
              <a:rPr lang="en-US" altLang="zh-CN" sz="1400"/>
              <a:pPr algn="ctr" eaLnBrk="1" hangingPunct="1"/>
              <a:t>26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95300"/>
            <a:ext cx="4879975" cy="8382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华文新魏" panose="02010800040101010101" pitchFamily="2" charset="-122"/>
              </a:rPr>
              <a:t>单链表的类定义</a:t>
            </a:r>
            <a:endParaRPr lang="zh-CN" altLang="en-US" sz="4000" smtClean="0">
              <a:ea typeface="华文新魏" panose="0201080004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371600"/>
            <a:ext cx="7848600" cy="49530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使用面向对象方法，要把数据与操作一起定义和封装，用多个类表达一个单链表。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smtClean="0">
                <a:solidFill>
                  <a:srgbClr val="0000CC"/>
                </a:solidFill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链表结点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(ListNode)</a:t>
            </a:r>
            <a:r>
              <a:rPr lang="zh-CN" altLang="zh-CN" sz="3000" b="1" smtClean="0">
                <a:solidFill>
                  <a:schemeClr val="tx2"/>
                </a:solidFill>
                <a:ea typeface="仿宋_GB2312" pitchFamily="49" charset="-122"/>
              </a:rPr>
              <a:t>类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 链表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(List)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类</a:t>
            </a:r>
          </a:p>
          <a:p>
            <a:pPr eaLnBrk="1" hangingPunct="1">
              <a:buClr>
                <a:schemeClr val="tx2"/>
              </a:buClr>
              <a:buSzPct val="50000"/>
            </a:pPr>
            <a:r>
              <a:rPr lang="zh-CN" altLang="zh-CN" sz="3000" b="1" smtClean="0">
                <a:ea typeface="仿宋_GB2312" pitchFamily="49" charset="-122"/>
              </a:rPr>
              <a:t>定义方式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zh-CN" sz="3000" b="1" smtClean="0">
                <a:solidFill>
                  <a:srgbClr val="0000CC"/>
                </a:solidFill>
                <a:ea typeface="仿宋_GB2312" pitchFamily="49" charset="-122"/>
              </a:rPr>
              <a:t> </a:t>
            </a:r>
            <a:r>
              <a:rPr lang="zh-CN" altLang="zh-CN" sz="3000" b="1" smtClean="0">
                <a:solidFill>
                  <a:schemeClr val="tx2"/>
                </a:solidFill>
                <a:ea typeface="仿宋_GB2312" pitchFamily="49" charset="-122"/>
              </a:rPr>
              <a:t>复合方式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zh-CN" sz="3000" b="1" smtClean="0">
                <a:solidFill>
                  <a:schemeClr val="tx2"/>
                </a:solidFill>
                <a:ea typeface="仿宋_GB2312" pitchFamily="49" charset="-122"/>
              </a:rPr>
              <a:t> 嵌套方式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zh-CN" sz="3000" b="1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继承方式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 结构方式</a:t>
            </a:r>
          </a:p>
        </p:txBody>
      </p:sp>
      <p:sp>
        <p:nvSpPr>
          <p:cNvPr id="143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3225CC1-A5E5-4580-8E65-F4697B34E225}" type="slidenum">
              <a:rPr lang="en-US" altLang="zh-CN" sz="1400"/>
              <a:pPr algn="ctr" eaLnBrk="1" hangingPunct="1"/>
              <a:t>27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748B70A-D614-4851-9472-7B31DDF07F15}" type="slidenum">
              <a:rPr lang="en-US" altLang="zh-CN" sz="1400"/>
              <a:pPr algn="ctr" eaLnBrk="1" hangingPunct="1"/>
              <a:t>28</a:t>
            </a:fld>
            <a:endParaRPr lang="en-US" altLang="zh-CN" sz="140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58813" y="1425575"/>
            <a:ext cx="7570787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558800" y="762000"/>
            <a:ext cx="8153400" cy="53022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class List;</a:t>
            </a:r>
            <a:r>
              <a:rPr lang="en-US" altLang="zh-CN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	                    </a:t>
            </a:r>
            <a:r>
              <a:rPr lang="en-US" altLang="zh-CN" sz="3000" dirty="0" smtClean="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3000" dirty="0" smtClean="0">
                <a:latin typeface="Times New Roman" charset="0"/>
                <a:ea typeface="隶书" pitchFamily="49" charset="-122"/>
              </a:rPr>
              <a:t>复合方式</a:t>
            </a:r>
            <a:endParaRPr lang="zh-CN" altLang="en-US" sz="3000" dirty="0" smtClean="0">
              <a:latin typeface="Times New Roman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defRPr/>
            </a:pPr>
            <a:endParaRPr lang="zh-CN" altLang="en-US" sz="1400" dirty="0" smtClean="0">
              <a:solidFill>
                <a:schemeClr val="hlink"/>
              </a:solidFill>
              <a:latin typeface="Times New Roman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defRPr/>
            </a:pPr>
            <a:r>
              <a:rPr lang="zh-CN" altLang="en-US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class 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 {</a:t>
            </a:r>
            <a:r>
              <a:rPr lang="en-US" altLang="zh-CN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	        </a:t>
            </a:r>
            <a:r>
              <a:rPr lang="en-US" altLang="zh-CN" sz="3000" dirty="0" smtClean="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3000" dirty="0" smtClean="0">
                <a:latin typeface="Times New Roman" charset="0"/>
                <a:ea typeface="隶书" pitchFamily="49" charset="-122"/>
              </a:rPr>
              <a:t>链表结点类</a:t>
            </a:r>
            <a:r>
              <a:rPr lang="zh-CN" altLang="en-US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	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friend class List;	</a:t>
            </a:r>
            <a:r>
              <a:rPr lang="en-US" altLang="zh-CN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        </a:t>
            </a:r>
            <a:r>
              <a:rPr lang="en-US" altLang="zh-CN" sz="3000" dirty="0" smtClean="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3000" dirty="0" smtClean="0">
                <a:latin typeface="Times New Roman" charset="0"/>
                <a:ea typeface="隶书" pitchFamily="49" charset="-122"/>
              </a:rPr>
              <a:t>链表类为其友元类</a:t>
            </a:r>
            <a:endParaRPr lang="zh-CN" altLang="en-US" sz="3000" dirty="0" smtClean="0">
              <a:latin typeface="Times New Roman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defRPr/>
            </a:pPr>
            <a:r>
              <a:rPr lang="zh-CN" altLang="en-US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private: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     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int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 data;</a:t>
            </a:r>
            <a:r>
              <a:rPr lang="en-US" altLang="zh-CN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		        </a:t>
            </a:r>
            <a:r>
              <a:rPr lang="en-US" altLang="zh-CN" sz="3000" dirty="0" smtClean="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3000" dirty="0" smtClean="0">
                <a:latin typeface="Times New Roman" charset="0"/>
                <a:ea typeface="隶书" pitchFamily="49" charset="-122"/>
              </a:rPr>
              <a:t>结点数据</a:t>
            </a:r>
            <a:r>
              <a:rPr lang="en-US" altLang="zh-CN" sz="3000" dirty="0" smtClean="0">
                <a:latin typeface="Times New Roman" charset="0"/>
                <a:ea typeface="隶书" pitchFamily="49" charset="-122"/>
              </a:rPr>
              <a:t>,</a:t>
            </a:r>
            <a:r>
              <a:rPr lang="en-US" altLang="zh-CN" sz="3000" dirty="0" smtClean="0">
                <a:solidFill>
                  <a:srgbClr val="0000FF"/>
                </a:solidFill>
                <a:latin typeface="Times New Roman" charset="0"/>
                <a:ea typeface="隶书" pitchFamily="49" charset="-122"/>
              </a:rPr>
              <a:t> </a:t>
            </a:r>
            <a:r>
              <a:rPr lang="zh-CN" altLang="en-US" sz="3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隶书" pitchFamily="49" charset="-122"/>
              </a:rPr>
              <a:t>整型</a:t>
            </a:r>
            <a:r>
              <a:rPr lang="zh-CN" altLang="en-US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	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     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 * link;</a:t>
            </a:r>
            <a:r>
              <a:rPr lang="en-US" altLang="zh-CN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            </a:t>
            </a:r>
            <a:r>
              <a:rPr lang="en-US" altLang="zh-CN" sz="3000" dirty="0" smtClean="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3000" dirty="0" smtClean="0">
                <a:latin typeface="Times New Roman" charset="0"/>
                <a:ea typeface="隶书" pitchFamily="49" charset="-122"/>
              </a:rPr>
              <a:t>结点指针</a:t>
            </a:r>
            <a:r>
              <a:rPr lang="zh-CN" altLang="en-US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		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};</a:t>
            </a:r>
          </a:p>
          <a:p>
            <a:pPr>
              <a:lnSpc>
                <a:spcPct val="95000"/>
              </a:lnSpc>
              <a:defRPr/>
            </a:pPr>
            <a:endParaRPr lang="en-US" altLang="zh-CN" sz="1400" dirty="0" smtClean="0">
              <a:solidFill>
                <a:schemeClr val="tx2"/>
              </a:solidFill>
              <a:latin typeface="Times New Roman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 class List {</a:t>
            </a:r>
            <a:r>
              <a:rPr lang="en-US" altLang="zh-CN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	                    </a:t>
            </a:r>
            <a:r>
              <a:rPr lang="en-US" altLang="zh-CN" sz="3000" dirty="0" smtClean="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链表类</a:t>
            </a:r>
            <a:r>
              <a:rPr lang="zh-CN" altLang="en-US" sz="3000" dirty="0" smtClean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	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private: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     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 *first ;</a:t>
            </a:r>
            <a:r>
              <a:rPr lang="en-US" altLang="zh-CN" sz="3000" dirty="0" smtClean="0">
                <a:solidFill>
                  <a:schemeClr val="hlink"/>
                </a:solidFill>
                <a:latin typeface="Times New Roman" charset="0"/>
                <a:ea typeface="仿宋_GB2312" pitchFamily="49" charset="-122"/>
              </a:rPr>
              <a:t>            </a:t>
            </a:r>
            <a:r>
              <a:rPr lang="en-US" altLang="zh-CN" sz="3000" dirty="0" smtClean="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3000" dirty="0" smtClean="0">
                <a:latin typeface="Times New Roman" charset="0"/>
                <a:ea typeface="隶书" pitchFamily="49" charset="-122"/>
              </a:rPr>
              <a:t>表头指针</a:t>
            </a:r>
            <a:endParaRPr lang="zh-CN" altLang="en-US" sz="3000" dirty="0" smtClean="0">
              <a:latin typeface="Times New Roman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defRPr/>
            </a:pPr>
            <a:r>
              <a:rPr lang="zh-CN" altLang="en-US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charset="0"/>
                <a:ea typeface="仿宋_GB2312" pitchFamily="49" charset="-122"/>
              </a:rPr>
              <a:t>};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92275" y="-76200"/>
            <a:ext cx="4879975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 smtClean="0">
                <a:ea typeface="华文新魏" pitchFamily="2" charset="-122"/>
              </a:rPr>
              <a:t>友元类定义</a:t>
            </a:r>
            <a:endParaRPr lang="zh-CN" altLang="en-US" sz="4000" kern="0" dirty="0" smtClean="0">
              <a:ea typeface="华文新魏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112" y="5589240"/>
            <a:ext cx="6984776" cy="120032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当一个类</a:t>
            </a:r>
            <a:r>
              <a:rPr lang="en-US" altLang="zh-CN" dirty="0"/>
              <a:t>B</a:t>
            </a:r>
            <a:r>
              <a:rPr lang="zh-CN" altLang="en-US" dirty="0"/>
              <a:t>成为了另外一个类</a:t>
            </a:r>
            <a:r>
              <a:rPr lang="en-US" altLang="zh-CN" dirty="0"/>
              <a:t>A</a:t>
            </a:r>
            <a:r>
              <a:rPr lang="zh-CN" altLang="en-US" dirty="0"/>
              <a:t>的“朋友”时，那么类</a:t>
            </a:r>
            <a:r>
              <a:rPr lang="en-US" altLang="zh-CN" dirty="0"/>
              <a:t>A</a:t>
            </a:r>
            <a:r>
              <a:rPr lang="zh-CN" altLang="en-US" dirty="0"/>
              <a:t>的私有和保护的数据成员就可以被类</a:t>
            </a:r>
            <a:r>
              <a:rPr lang="en-US" altLang="zh-CN" dirty="0"/>
              <a:t>B</a:t>
            </a:r>
            <a:r>
              <a:rPr lang="zh-CN" altLang="en-US" dirty="0"/>
              <a:t>访问。我们就把类</a:t>
            </a:r>
            <a:r>
              <a:rPr lang="en-US" altLang="zh-CN" dirty="0"/>
              <a:t>B</a:t>
            </a:r>
            <a:r>
              <a:rPr lang="zh-CN" altLang="en-US" dirty="0"/>
              <a:t>叫做类</a:t>
            </a:r>
            <a:r>
              <a:rPr lang="en-US" altLang="zh-CN" dirty="0"/>
              <a:t>A</a:t>
            </a:r>
            <a:r>
              <a:rPr lang="zh-CN" altLang="en-US" dirty="0"/>
              <a:t>的友元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7FF03A8-A89F-41A7-99BD-71BF9C2946FB}" type="slidenum">
              <a:rPr lang="en-US" altLang="zh-CN" sz="1400"/>
              <a:pPr algn="ctr" eaLnBrk="1" hangingPunct="1"/>
              <a:t>29</a:t>
            </a:fld>
            <a:endParaRPr lang="en-US" altLang="zh-CN" sz="14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22350" y="1698625"/>
            <a:ext cx="7113588" cy="2514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685800" y="908050"/>
            <a:ext cx="7772400" cy="56499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class List {</a:t>
            </a:r>
            <a:r>
              <a:rPr lang="en-US" altLang="zh-CN" sz="3000" dirty="0" smtClean="0">
                <a:solidFill>
                  <a:schemeClr val="hlink"/>
                </a:solidFill>
                <a:ea typeface="仿宋_GB2312" pitchFamily="49" charset="-122"/>
              </a:rPr>
              <a:t>                        </a:t>
            </a:r>
            <a:r>
              <a:rPr lang="en-US" altLang="zh-CN" sz="3000" dirty="0" smtClean="0">
                <a:ea typeface="仿宋_GB2312" pitchFamily="49" charset="-122"/>
              </a:rPr>
              <a:t>//</a:t>
            </a:r>
            <a:r>
              <a:rPr lang="zh-CN" altLang="en-US" sz="3000" dirty="0" smtClean="0">
                <a:ea typeface="隶书" pitchFamily="49" charset="-122"/>
              </a:rPr>
              <a:t>嵌套方式</a:t>
            </a:r>
            <a:endParaRPr lang="zh-CN" altLang="en-US" sz="3000" dirty="0" smtClean="0"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private: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   class </a:t>
            </a:r>
            <a:r>
              <a:rPr lang="en-US" altLang="zh-CN" sz="3000" dirty="0" err="1" smtClean="0">
                <a:solidFill>
                  <a:schemeClr val="tx2"/>
                </a:solidFill>
                <a:ea typeface="仿宋_GB2312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{</a:t>
            </a:r>
            <a:r>
              <a:rPr lang="en-US" altLang="zh-CN" sz="3000" dirty="0" smtClean="0">
                <a:solidFill>
                  <a:schemeClr val="hlink"/>
                </a:solidFill>
                <a:ea typeface="仿宋_GB2312" pitchFamily="49" charset="-122"/>
              </a:rPr>
              <a:t>           </a:t>
            </a:r>
            <a:r>
              <a:rPr lang="en-US" altLang="zh-CN" sz="3000" dirty="0" smtClean="0">
                <a:ea typeface="仿宋_GB2312" pitchFamily="49" charset="-122"/>
              </a:rPr>
              <a:t>//</a:t>
            </a:r>
            <a:r>
              <a:rPr lang="zh-CN" altLang="en-US" sz="3000" dirty="0" smtClean="0">
                <a:ea typeface="隶书" pitchFamily="49" charset="-122"/>
              </a:rPr>
              <a:t>嵌套链表结点类</a:t>
            </a:r>
            <a:endParaRPr lang="zh-CN" altLang="en-US" sz="3000" dirty="0" smtClean="0"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3000" dirty="0" smtClean="0">
                <a:solidFill>
                  <a:schemeClr val="hlink"/>
                </a:solidFill>
                <a:ea typeface="仿宋_GB2312" pitchFamily="49" charset="-122"/>
              </a:rPr>
              <a:t> 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public: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       </a:t>
            </a:r>
            <a:r>
              <a:rPr lang="en-US" altLang="zh-CN" sz="3000" dirty="0" err="1" smtClean="0">
                <a:solidFill>
                  <a:schemeClr val="tx2"/>
                </a:solidFill>
                <a:ea typeface="仿宋_GB2312" pitchFamily="49" charset="-122"/>
              </a:rPr>
              <a:t>int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data;			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       </a:t>
            </a:r>
            <a:r>
              <a:rPr lang="en-US" altLang="zh-CN" sz="3000" dirty="0" err="1" smtClean="0">
                <a:solidFill>
                  <a:schemeClr val="tx2"/>
                </a:solidFill>
                <a:ea typeface="仿宋_GB2312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*link;		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   };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   </a:t>
            </a:r>
            <a:r>
              <a:rPr lang="en-US" altLang="zh-CN" sz="3000" dirty="0" err="1" smtClean="0">
                <a:solidFill>
                  <a:schemeClr val="tx2"/>
                </a:solidFill>
                <a:ea typeface="仿宋_GB2312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*first;</a:t>
            </a:r>
            <a:r>
              <a:rPr lang="en-US" altLang="zh-CN" sz="3000" dirty="0" smtClean="0">
                <a:solidFill>
                  <a:schemeClr val="hlink"/>
                </a:solidFill>
                <a:ea typeface="仿宋_GB2312" pitchFamily="49" charset="-122"/>
              </a:rPr>
              <a:t>    	     </a:t>
            </a:r>
            <a:r>
              <a:rPr lang="en-US" altLang="zh-CN" sz="3000" dirty="0" smtClean="0">
                <a:ea typeface="仿宋_GB2312" pitchFamily="49" charset="-122"/>
              </a:rPr>
              <a:t>//</a:t>
            </a:r>
            <a:r>
              <a:rPr lang="zh-CN" altLang="en-US" sz="3000" dirty="0" smtClean="0">
                <a:ea typeface="隶书" pitchFamily="49" charset="-122"/>
              </a:rPr>
              <a:t>表头指针</a:t>
            </a:r>
            <a:endParaRPr lang="zh-CN" altLang="en-US" sz="3000" dirty="0" smtClean="0"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public: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dirty="0" smtClean="0">
                <a:solidFill>
                  <a:schemeClr val="hlink"/>
                </a:solidFill>
                <a:ea typeface="仿宋_GB2312" pitchFamily="49" charset="-122"/>
              </a:rPr>
              <a:t>    </a:t>
            </a:r>
            <a:r>
              <a:rPr lang="en-US" altLang="zh-CN" sz="3000" dirty="0" smtClean="0">
                <a:ea typeface="仿宋_GB2312" pitchFamily="49" charset="-122"/>
              </a:rPr>
              <a:t>//</a:t>
            </a:r>
            <a:r>
              <a:rPr lang="zh-CN" altLang="en-US" sz="3000" dirty="0" smtClean="0">
                <a:ea typeface="隶书" pitchFamily="49" charset="-122"/>
              </a:rPr>
              <a:t>链表操作</a:t>
            </a:r>
            <a:r>
              <a:rPr lang="en-US" altLang="zh-CN" sz="3000" dirty="0" smtClean="0">
                <a:ea typeface="仿宋_GB2312" pitchFamily="49" charset="-122"/>
              </a:rPr>
              <a:t>………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};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51050" y="0"/>
            <a:ext cx="4879975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 smtClean="0">
                <a:ea typeface="华文新魏" pitchFamily="2" charset="-122"/>
              </a:rPr>
              <a:t>内部类定义</a:t>
            </a:r>
            <a:endParaRPr lang="zh-CN" altLang="en-US" sz="4000" kern="0" dirty="0" smtClean="0">
              <a:ea typeface="华文新魏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186DBE92-FF1A-450D-99B5-AFFEE8F68813}" type="slidenum">
              <a:rPr lang="en-US" altLang="zh-CN" sz="1400" smtClean="0"/>
              <a:pPr algn="ctr" eaLnBrk="1" hangingPunct="1"/>
              <a:t>3</a:t>
            </a:fld>
            <a:endParaRPr lang="en-US" altLang="zh-CN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7675"/>
            <a:ext cx="7620000" cy="9906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顺序表 </a:t>
            </a:r>
            <a:r>
              <a:rPr lang="en-US" altLang="zh-CN" sz="4000" b="1" smtClean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(Sequential List)</a:t>
            </a:r>
            <a:endParaRPr lang="en-US" altLang="zh-CN" smtClean="0">
              <a:solidFill>
                <a:srgbClr val="CC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384300"/>
            <a:ext cx="7939087" cy="3840163"/>
          </a:xfrm>
        </p:spPr>
        <p:txBody>
          <a:bodyPr/>
          <a:lstStyle/>
          <a:p>
            <a:pPr marL="609600" indent="-609600" eaLnBrk="1" hangingPunct="1">
              <a:spcBef>
                <a:spcPct val="10000"/>
              </a:spcBef>
              <a:buClr>
                <a:srgbClr val="800080"/>
              </a:buClr>
              <a:buFont typeface="Wingdings" pitchFamily="2" charset="2"/>
              <a:buChar char="§"/>
              <a:defRPr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顺序表的定义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将线性表中的元素相继存放在一个连续的存储空间中。           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可利用一维数组描述存储结构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800080"/>
              </a:buClr>
              <a:buFont typeface="Wingdings" pitchFamily="2" charset="2"/>
              <a:buChar char="§"/>
              <a:defRPr/>
            </a:pPr>
            <a:r>
              <a:rPr lang="zh-CN" altLang="en-US" sz="3000" b="1" smtClean="0">
                <a:ea typeface="仿宋_GB2312" pitchFamily="49" charset="-122"/>
              </a:rPr>
              <a:t>顺序表的特点</a:t>
            </a:r>
            <a:endParaRPr lang="zh-CN" altLang="en-US" sz="3000" b="1" smtClean="0">
              <a:solidFill>
                <a:srgbClr val="000099"/>
              </a:solidFill>
              <a:ea typeface="仿宋_GB2312" pitchFamily="49" charset="-122"/>
            </a:endParaRPr>
          </a:p>
          <a:p>
            <a:pPr marL="990600" lvl="1" indent="-533400" eaLnBrk="1" hangingPunct="1">
              <a:spcBef>
                <a:spcPct val="10000"/>
              </a:spcBef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zh-CN" altLang="en-US" sz="3000" b="1" u="sng" smtClean="0">
                <a:solidFill>
                  <a:srgbClr val="000099"/>
                </a:solidFill>
                <a:ea typeface="仿宋_GB2312" pitchFamily="49" charset="-122"/>
              </a:rPr>
              <a:t>所有元素的逻辑先后顺序与其物理存放顺序一致</a:t>
            </a:r>
            <a:r>
              <a:rPr lang="zh-CN" altLang="en-US" sz="37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  </a:t>
            </a:r>
            <a:r>
              <a:rPr lang="zh-CN" altLang="en-US" sz="37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zh-CN" altLang="en-US" sz="4000" b="1" smtClean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grpSp>
        <p:nvGrpSpPr>
          <p:cNvPr id="12293" name="Group 13"/>
          <p:cNvGrpSpPr>
            <a:grpSpLocks/>
          </p:cNvGrpSpPr>
          <p:nvPr/>
        </p:nvGrpSpPr>
        <p:grpSpPr bwMode="auto">
          <a:xfrm>
            <a:off x="1576388" y="5029200"/>
            <a:ext cx="5119687" cy="1103313"/>
            <a:chOff x="993" y="3168"/>
            <a:chExt cx="3225" cy="695"/>
          </a:xfrm>
        </p:grpSpPr>
        <p:sp>
          <p:nvSpPr>
            <p:cNvPr id="12294" name="Rectangle 4"/>
            <p:cNvSpPr>
              <a:spLocks noChangeArrowheads="1"/>
            </p:cNvSpPr>
            <p:nvPr/>
          </p:nvSpPr>
          <p:spPr bwMode="auto">
            <a:xfrm>
              <a:off x="1584" y="3495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5" name="Text Box 5"/>
            <p:cNvSpPr txBox="1">
              <a:spLocks noChangeArrowheads="1"/>
            </p:cNvSpPr>
            <p:nvPr/>
          </p:nvSpPr>
          <p:spPr bwMode="auto">
            <a:xfrm>
              <a:off x="1632" y="3495"/>
              <a:ext cx="258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25  34   57   16   48  09 </a:t>
              </a:r>
              <a:endParaRPr lang="en-US" altLang="zh-CN" sz="32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2016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2448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3312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 flipH="1">
              <a:off x="3744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Text Box 10"/>
            <p:cNvSpPr txBox="1">
              <a:spLocks noChangeArrowheads="1"/>
            </p:cNvSpPr>
            <p:nvPr/>
          </p:nvSpPr>
          <p:spPr bwMode="auto">
            <a:xfrm>
              <a:off x="1632" y="3168"/>
              <a:ext cx="2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0     1      2      3      4      5 </a:t>
              </a:r>
              <a:endParaRPr lang="en-US" altLang="zh-CN"/>
            </a:p>
          </p:txBody>
        </p:sp>
        <p:sp>
          <p:nvSpPr>
            <p:cNvPr id="12301" name="Text Box 11"/>
            <p:cNvSpPr txBox="1">
              <a:spLocks noChangeArrowheads="1"/>
            </p:cNvSpPr>
            <p:nvPr/>
          </p:nvSpPr>
          <p:spPr bwMode="auto">
            <a:xfrm>
              <a:off x="993" y="3495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data</a:t>
              </a:r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2880" y="350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Explosion 2 15"/>
          <p:cNvSpPr/>
          <p:nvPr/>
        </p:nvSpPr>
        <p:spPr bwMode="auto">
          <a:xfrm>
            <a:off x="395536" y="965249"/>
            <a:ext cx="8897483" cy="4421139"/>
          </a:xfrm>
          <a:prstGeom prst="irregularSeal2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1002">
            <a:schemeClr val="dk2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isometricOffAxis1Right"/>
              <a:lightRig rig="threePt" dir="t"/>
            </a:scene3d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4000" i="0" u="none" strike="noStrike" normalizeH="0" baseline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charset="-122"/>
              </a:rPr>
              <a:t>数组是线性表吗？</a:t>
            </a:r>
            <a:endParaRPr kumimoji="1" lang="en-US" sz="4000" i="0" u="none" strike="noStrike" normalizeH="0" baseline="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3112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D51F49F-086F-47AD-83FE-9B15473328B1}" type="slidenum">
              <a:rPr lang="en-US" altLang="zh-CN" sz="1400"/>
              <a:pPr algn="ctr" eaLnBrk="1" hangingPunct="1"/>
              <a:t>30</a:t>
            </a:fld>
            <a:endParaRPr lang="en-US" altLang="zh-CN" sz="14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73100" y="1290638"/>
            <a:ext cx="6831013" cy="2379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584200" y="609600"/>
            <a:ext cx="8153400" cy="5360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altLang="zh-CN" sz="3200" dirty="0" smtClean="0">
                <a:ea typeface="隶书" pitchFamily="49" charset="-122"/>
              </a:rPr>
              <a:t>//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链表类和链表结点类定义</a:t>
            </a:r>
            <a:r>
              <a:rPr lang="en-US" altLang="zh-CN" sz="3200" dirty="0" smtClean="0"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zh-CN" sz="3200" dirty="0" smtClean="0">
                <a:latin typeface="隶书" pitchFamily="49" charset="-122"/>
                <a:ea typeface="隶书" pitchFamily="49" charset="-122"/>
              </a:rPr>
              <a:t>继承方式</a:t>
            </a:r>
            <a:r>
              <a:rPr lang="en-US" altLang="zh-CN" sz="3200" dirty="0" smtClean="0">
                <a:latin typeface="隶书" pitchFamily="49" charset="-122"/>
                <a:ea typeface="隶书" pitchFamily="49" charset="-122"/>
              </a:rPr>
              <a:t>)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altLang="zh-CN" sz="1600" dirty="0" smtClean="0">
              <a:solidFill>
                <a:schemeClr val="hlink"/>
              </a:solidFill>
              <a:ea typeface="仿宋_GB2312" pitchFamily="49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class </a:t>
            </a:r>
            <a:r>
              <a:rPr lang="en-US" altLang="zh-CN" sz="3000" dirty="0" err="1" smtClean="0">
                <a:solidFill>
                  <a:schemeClr val="tx2"/>
                </a:solidFill>
                <a:ea typeface="仿宋_GB2312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{</a:t>
            </a:r>
            <a:r>
              <a:rPr lang="en-US" altLang="zh-CN" sz="3000" dirty="0" smtClean="0">
                <a:solidFill>
                  <a:schemeClr val="hlink"/>
                </a:solidFill>
                <a:ea typeface="仿宋_GB2312" pitchFamily="49" charset="-122"/>
              </a:rPr>
              <a:t>	    </a:t>
            </a:r>
            <a:r>
              <a:rPr lang="en-US" altLang="zh-CN" sz="3000" dirty="0" smtClean="0">
                <a:ea typeface="仿宋_GB2312" pitchFamily="49" charset="-122"/>
              </a:rPr>
              <a:t>//</a:t>
            </a:r>
            <a:r>
              <a:rPr lang="zh-CN" altLang="en-US" sz="3000" dirty="0" smtClean="0">
                <a:ea typeface="隶书" pitchFamily="49" charset="-122"/>
              </a:rPr>
              <a:t>链表结点类</a:t>
            </a:r>
            <a:r>
              <a:rPr lang="zh-CN" altLang="en-US" sz="3000" dirty="0" smtClean="0">
                <a:solidFill>
                  <a:schemeClr val="hlink"/>
                </a:solidFill>
                <a:ea typeface="仿宋_GB2312" pitchFamily="49" charset="-122"/>
              </a:rPr>
              <a:t>	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sz="3000" dirty="0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protected: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    </a:t>
            </a:r>
            <a:r>
              <a:rPr lang="en-US" altLang="zh-CN" sz="3000" dirty="0" err="1" smtClean="0">
                <a:solidFill>
                  <a:schemeClr val="tx2"/>
                </a:solidFill>
                <a:ea typeface="仿宋_GB2312" pitchFamily="49" charset="-122"/>
              </a:rPr>
              <a:t>int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data;		       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    </a:t>
            </a:r>
            <a:r>
              <a:rPr lang="en-US" altLang="zh-CN" sz="3000" dirty="0" err="1" smtClean="0">
                <a:solidFill>
                  <a:schemeClr val="tx2"/>
                </a:solidFill>
                <a:ea typeface="仿宋_GB2312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* link;          	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};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altLang="zh-CN" sz="14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class List : public class </a:t>
            </a:r>
            <a:r>
              <a:rPr lang="en-US" altLang="zh-CN" sz="3000" dirty="0" err="1" smtClean="0">
                <a:solidFill>
                  <a:schemeClr val="tx2"/>
                </a:solidFill>
                <a:ea typeface="仿宋_GB2312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{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sz="3000" dirty="0" smtClean="0">
                <a:ea typeface="仿宋_GB2312" pitchFamily="49" charset="-122"/>
              </a:rPr>
              <a:t>//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链表类</a:t>
            </a:r>
            <a:r>
              <a:rPr lang="en-US" altLang="zh-CN" sz="3000" dirty="0" smtClean="0"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继承链表结点类的数据和操作</a:t>
            </a:r>
            <a:r>
              <a:rPr lang="zh-CN" altLang="en-US" sz="3000" dirty="0" smtClean="0">
                <a:solidFill>
                  <a:schemeClr val="hlink"/>
                </a:solidFill>
                <a:ea typeface="仿宋_GB2312" pitchFamily="49" charset="-122"/>
              </a:rPr>
              <a:t>	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sz="3000" dirty="0" smtClean="0">
                <a:solidFill>
                  <a:schemeClr val="hlink"/>
                </a:solidFill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private: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    </a:t>
            </a:r>
            <a:r>
              <a:rPr lang="en-US" altLang="zh-CN" sz="3000" dirty="0" err="1" smtClean="0">
                <a:solidFill>
                  <a:schemeClr val="tx2"/>
                </a:solidFill>
                <a:ea typeface="仿宋_GB2312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*first;</a:t>
            </a:r>
            <a:r>
              <a:rPr lang="en-US" altLang="zh-CN" sz="3000" dirty="0" smtClean="0">
                <a:solidFill>
                  <a:schemeClr val="hlink"/>
                </a:solidFill>
                <a:ea typeface="仿宋_GB2312" pitchFamily="49" charset="-122"/>
              </a:rPr>
              <a:t>         </a:t>
            </a:r>
            <a:r>
              <a:rPr lang="en-US" altLang="zh-CN" sz="3000" dirty="0" smtClean="0">
                <a:ea typeface="仿宋_GB2312" pitchFamily="49" charset="-122"/>
              </a:rPr>
              <a:t>//</a:t>
            </a:r>
            <a:r>
              <a:rPr lang="zh-CN" altLang="en-US" sz="3000" dirty="0" smtClean="0">
                <a:ea typeface="隶书" pitchFamily="49" charset="-122"/>
              </a:rPr>
              <a:t>表头指针</a:t>
            </a:r>
            <a:endParaRPr lang="zh-CN" altLang="en-US" sz="3000" dirty="0" smtClean="0">
              <a:ea typeface="仿宋_GB2312" pitchFamily="49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};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698500" y="711200"/>
            <a:ext cx="7988300" cy="5715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在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复合方式</a:t>
            </a: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中，链表结点类中声明链表类是它的友元类，这样可以“奉献”它的私有成员给链表类。这种方式灵活。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在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嵌套方式</a:t>
            </a: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中，链表结点类是链表类的私有成员，这样限制了链表结点类的应用范围。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在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继承方式</a:t>
            </a: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中，链表类声明为链表结点类的派生类，这在实现上是可行的。但在逻辑上是有问题的，如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Font typeface="Wingdings" panose="05000000000000000000" pitchFamily="2" charset="2"/>
              <a:buChar char="ü"/>
            </a:pP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三角形</a:t>
            </a:r>
            <a:r>
              <a:rPr lang="zh-CN" altLang="en-US" sz="3000" b="1" smtClean="0">
                <a:solidFill>
                  <a:schemeClr val="tx2"/>
                </a:solidFill>
                <a:latin typeface="Comic Sans MS" panose="030F0702030302020204" pitchFamily="66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solidFill>
                  <a:schemeClr val="tx2"/>
                </a:solidFill>
                <a:latin typeface="Comic Sans MS" panose="030F0702030302020204" pitchFamily="66" charset="0"/>
                <a:ea typeface="仿宋_GB2312" pitchFamily="49" charset="-122"/>
              </a:rPr>
              <a:t>is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多边形（继承关系）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Font typeface="Wingdings" panose="05000000000000000000" pitchFamily="2" charset="2"/>
              <a:buChar char="û"/>
            </a:pP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链表 </a:t>
            </a:r>
            <a:r>
              <a:rPr lang="en-US" altLang="zh-CN" sz="3000" b="1" smtClean="0">
                <a:solidFill>
                  <a:schemeClr val="tx2"/>
                </a:solidFill>
                <a:latin typeface="Comic Sans MS" panose="030F0702030302020204" pitchFamily="66" charset="0"/>
                <a:ea typeface="仿宋_GB2312" pitchFamily="49" charset="-122"/>
              </a:rPr>
              <a:t>is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链表结点（显然概念不准确）</a:t>
            </a:r>
          </a:p>
        </p:txBody>
      </p:sp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7786784-DEC1-4669-8939-94FBD8F85995}" type="slidenum">
              <a:rPr lang="en-US" altLang="zh-CN" sz="1400"/>
              <a:pPr algn="ctr" eaLnBrk="1" hangingPunct="1"/>
              <a:t>31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92696"/>
            <a:ext cx="8229600" cy="5686425"/>
          </a:xfrm>
          <a:solidFill>
            <a:schemeClr val="bg1"/>
          </a:solidFill>
          <a:effectLst>
            <a:outerShdw blurRad="495300" dist="292100" dir="336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隶书" panose="02010509060101010101" pitchFamily="49" charset="-122"/>
              </a:rPr>
              <a:t>//</a:t>
            </a:r>
            <a:r>
              <a:rPr lang="zh-CN" altLang="en-US" sz="3000" b="1" dirty="0" smtClean="0">
                <a:ea typeface="隶书" panose="02010509060101010101" pitchFamily="49" charset="-122"/>
              </a:rPr>
              <a:t>链表类和链表结点类定义</a:t>
            </a:r>
            <a:r>
              <a:rPr lang="en-US" altLang="zh-CN" sz="3000" b="1" dirty="0" smtClean="0">
                <a:ea typeface="隶书" panose="02010509060101010101" pitchFamily="49" charset="-122"/>
              </a:rPr>
              <a:t>(</a:t>
            </a:r>
            <a:r>
              <a:rPr lang="zh-CN" altLang="zh-CN" sz="3000" b="1" dirty="0" smtClean="0">
                <a:ea typeface="隶书" panose="02010509060101010101" pitchFamily="49" charset="-122"/>
              </a:rPr>
              <a:t>结构方式</a:t>
            </a:r>
            <a:r>
              <a:rPr lang="en-US" altLang="zh-CN" sz="3000" b="1" dirty="0" smtClean="0">
                <a:ea typeface="隶书" panose="020105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b="1" dirty="0" smtClean="0">
              <a:solidFill>
                <a:schemeClr val="hlink"/>
              </a:solidFill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b="1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struct</a:t>
            </a:r>
            <a:r>
              <a:rPr lang="en-US" altLang="zh-CN" sz="3000" dirty="0" smtClean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{</a:t>
            </a:r>
            <a:r>
              <a:rPr lang="en-US" altLang="zh-CN" sz="3000" dirty="0" smtClean="0">
                <a:solidFill>
                  <a:schemeClr val="hlink"/>
                </a:solidFill>
                <a:ea typeface="隶书" panose="02010509060101010101" pitchFamily="49" charset="-122"/>
              </a:rPr>
              <a:t>	       </a:t>
            </a:r>
            <a:r>
              <a:rPr lang="en-US" altLang="zh-CN" sz="3000" b="1" dirty="0" smtClean="0">
                <a:ea typeface="隶书" panose="02010509060101010101" pitchFamily="49" charset="-122"/>
              </a:rPr>
              <a:t>//</a:t>
            </a:r>
            <a:r>
              <a:rPr lang="zh-CN" altLang="en-US" sz="3000" dirty="0" smtClean="0">
                <a:ea typeface="隶书" panose="02010509060101010101" pitchFamily="49" charset="-122"/>
              </a:rPr>
              <a:t>链表结点类</a:t>
            </a:r>
            <a:r>
              <a:rPr lang="zh-CN" altLang="en-US" sz="3000" dirty="0" smtClean="0">
                <a:solidFill>
                  <a:schemeClr val="hlink"/>
                </a:solidFill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     </a:t>
            </a:r>
            <a:r>
              <a:rPr lang="en-US" altLang="zh-CN" sz="3000" b="1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int</a:t>
            </a:r>
            <a:r>
              <a:rPr lang="en-US" altLang="zh-CN" sz="3000" dirty="0" smtClean="0">
                <a:solidFill>
                  <a:schemeClr val="tx2"/>
                </a:solidFill>
                <a:ea typeface="隶书" panose="02010509060101010101" pitchFamily="49" charset="-122"/>
              </a:rPr>
              <a:t> data</a:t>
            </a:r>
            <a:r>
              <a:rPr lang="en-US" altLang="zh-CN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;</a:t>
            </a:r>
            <a:r>
              <a:rPr lang="en-US" altLang="zh-CN" sz="3000" dirty="0" smtClean="0">
                <a:solidFill>
                  <a:schemeClr val="tx2"/>
                </a:solidFill>
                <a:ea typeface="隶书" panose="02010509060101010101" pitchFamily="49" charset="-122"/>
              </a:rPr>
              <a:t>		   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solidFill>
                  <a:schemeClr val="tx2"/>
                </a:solidFill>
                <a:ea typeface="隶书" panose="02010509060101010101" pitchFamily="49" charset="-122"/>
              </a:rPr>
              <a:t>     </a:t>
            </a:r>
            <a:r>
              <a:rPr lang="en-US" altLang="zh-CN" sz="3000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ea typeface="隶书" panose="02010509060101010101" pitchFamily="49" charset="-122"/>
              </a:rPr>
              <a:t> * link</a:t>
            </a:r>
            <a:r>
              <a:rPr lang="en-US" altLang="zh-CN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;          </a:t>
            </a:r>
            <a:r>
              <a:rPr lang="en-US" altLang="zh-CN" sz="3000" dirty="0" smtClean="0">
                <a:solidFill>
                  <a:schemeClr val="tx2"/>
                </a:solidFill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 };</a:t>
            </a:r>
            <a:endParaRPr lang="en-US" altLang="zh-CN" sz="3000" dirty="0" smtClean="0">
              <a:solidFill>
                <a:schemeClr val="tx2"/>
              </a:solidFill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dirty="0" smtClean="0">
              <a:solidFill>
                <a:schemeClr val="tx2"/>
              </a:solidFill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 class </a:t>
            </a:r>
            <a:r>
              <a:rPr lang="en-US" altLang="zh-CN" sz="3000" dirty="0" smtClean="0">
                <a:solidFill>
                  <a:schemeClr val="tx2"/>
                </a:solidFill>
                <a:ea typeface="隶书" panose="02010509060101010101" pitchFamily="49" charset="-122"/>
              </a:rPr>
              <a:t>List </a:t>
            </a:r>
            <a:r>
              <a:rPr lang="en-US" altLang="zh-CN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b="1" dirty="0" smtClean="0">
                <a:ea typeface="隶书" panose="02010509060101010101" pitchFamily="49" charset="-122"/>
              </a:rPr>
              <a:t>//</a:t>
            </a:r>
            <a:r>
              <a:rPr lang="zh-CN" altLang="en-US" sz="3000" dirty="0" smtClean="0">
                <a:ea typeface="隶书" panose="02010509060101010101" pitchFamily="49" charset="-122"/>
              </a:rPr>
              <a:t>链表类</a:t>
            </a:r>
            <a:r>
              <a:rPr lang="en-US" altLang="zh-CN" sz="3000" dirty="0" smtClean="0">
                <a:ea typeface="隶书" panose="02010509060101010101" pitchFamily="49" charset="-122"/>
              </a:rPr>
              <a:t>, </a:t>
            </a:r>
            <a:r>
              <a:rPr lang="zh-CN" altLang="en-US" sz="3000" dirty="0" smtClean="0">
                <a:ea typeface="隶书" panose="02010509060101010101" pitchFamily="49" charset="-122"/>
              </a:rPr>
              <a:t>直接使用链表结点类的数据和操作</a:t>
            </a:r>
            <a:endParaRPr lang="zh-CN" altLang="en-US" sz="3000" b="1" dirty="0" smtClean="0">
              <a:solidFill>
                <a:schemeClr val="hlink"/>
              </a:solidFill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private: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solidFill>
                  <a:schemeClr val="tx2"/>
                </a:solidFill>
                <a:ea typeface="隶书" panose="02010509060101010101" pitchFamily="49" charset="-122"/>
              </a:rPr>
              <a:t>     </a:t>
            </a:r>
            <a:r>
              <a:rPr lang="en-US" altLang="zh-CN" sz="3000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ListNode</a:t>
            </a:r>
            <a:r>
              <a:rPr lang="en-US" altLang="zh-CN" sz="3000" dirty="0" smtClean="0">
                <a:solidFill>
                  <a:schemeClr val="tx2"/>
                </a:solidFill>
                <a:ea typeface="隶书" panose="02010509060101010101" pitchFamily="49" charset="-122"/>
              </a:rPr>
              <a:t> *first</a:t>
            </a:r>
            <a:r>
              <a:rPr lang="en-US" altLang="zh-CN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;</a:t>
            </a:r>
            <a:r>
              <a:rPr lang="en-US" altLang="zh-CN" sz="3000" b="1" dirty="0" smtClean="0">
                <a:solidFill>
                  <a:schemeClr val="hlink"/>
                </a:solidFill>
                <a:ea typeface="隶书" panose="02010509060101010101" pitchFamily="49" charset="-122"/>
              </a:rPr>
              <a:t>          </a:t>
            </a:r>
            <a:r>
              <a:rPr lang="en-US" altLang="zh-CN" sz="3000" b="1" dirty="0" smtClean="0">
                <a:ea typeface="隶书" panose="02010509060101010101" pitchFamily="49" charset="-122"/>
              </a:rPr>
              <a:t>//</a:t>
            </a:r>
            <a:r>
              <a:rPr lang="zh-CN" altLang="en-US" sz="3000" dirty="0" smtClean="0">
                <a:ea typeface="隶书" panose="02010509060101010101" pitchFamily="49" charset="-122"/>
              </a:rPr>
              <a:t>表头指针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};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隶书" panose="02010509060101010101" pitchFamily="49" charset="-122"/>
              </a:rPr>
              <a:t>//</a:t>
            </a:r>
            <a:r>
              <a:rPr lang="zh-CN" altLang="en-US" sz="3000" dirty="0" smtClean="0">
                <a:ea typeface="隶书" panose="02010509060101010101" pitchFamily="49" charset="-122"/>
              </a:rPr>
              <a:t>链表中的结点属于链表私有，别人无法访问</a:t>
            </a:r>
          </a:p>
        </p:txBody>
      </p:sp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4E229F0-D7B4-4291-BBF1-82CAB1F1C410}" type="slidenum">
              <a:rPr lang="en-US" altLang="zh-CN" sz="1400"/>
              <a:pPr algn="ctr" eaLnBrk="1" hangingPunct="1"/>
              <a:t>32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482600"/>
            <a:ext cx="6907213" cy="896938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单链表中的插入与删除操作</a:t>
            </a:r>
            <a:endParaRPr lang="zh-CN" altLang="en-US" smtClean="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97000"/>
            <a:ext cx="8077200" cy="2347913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000" b="1" dirty="0" smtClean="0">
                <a:ea typeface="仿宋_GB2312" pitchFamily="49" charset="-122"/>
              </a:rPr>
              <a:t>插入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3000" b="1" dirty="0" smtClean="0">
                <a:ea typeface="仿宋_GB2312" pitchFamily="49" charset="-122"/>
              </a:rPr>
              <a:t>第一种情况：在链表最前端插入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zh-CN" altLang="en-US" sz="3000" i="1" dirty="0" smtClean="0">
                <a:solidFill>
                  <a:schemeClr val="hlink"/>
                </a:solidFill>
                <a:ea typeface="仿宋_GB2312" pitchFamily="49" charset="-122"/>
              </a:rPr>
              <a:t>             </a:t>
            </a:r>
            <a:r>
              <a:rPr lang="en-US" altLang="zh-CN" sz="3000" dirty="0" err="1" smtClean="0">
                <a:solidFill>
                  <a:schemeClr val="tx2"/>
                </a:solidFill>
                <a:ea typeface="仿宋_GB2312" pitchFamily="49" charset="-122"/>
              </a:rPr>
              <a:t>newnode</a:t>
            </a:r>
            <a:r>
              <a:rPr lang="en-US" altLang="zh-CN" sz="3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link = first </a:t>
            </a:r>
            <a:r>
              <a:rPr lang="en-US" altLang="zh-CN" sz="3000" b="1" dirty="0" smtClean="0">
                <a:solidFill>
                  <a:schemeClr val="tx2"/>
                </a:solidFill>
                <a:ea typeface="仿宋_GB2312" pitchFamily="49" charset="-122"/>
              </a:rPr>
              <a:t>;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               first = </a:t>
            </a:r>
            <a:r>
              <a:rPr lang="en-US" altLang="zh-CN" sz="3000" dirty="0" err="1" smtClean="0">
                <a:solidFill>
                  <a:schemeClr val="tx2"/>
                </a:solidFill>
                <a:ea typeface="仿宋_GB2312" pitchFamily="49" charset="-122"/>
              </a:rPr>
              <a:t>newnode</a:t>
            </a:r>
            <a:r>
              <a:rPr lang="en-US" altLang="zh-CN" sz="3000" b="1" dirty="0" smtClean="0">
                <a:solidFill>
                  <a:schemeClr val="tx2"/>
                </a:solidFill>
                <a:ea typeface="仿宋_GB2312" pitchFamily="49" charset="-122"/>
              </a:rPr>
              <a:t>;</a:t>
            </a:r>
            <a:endParaRPr lang="en-US" altLang="zh-CN" sz="3000" b="1" dirty="0" smtClean="0">
              <a:solidFill>
                <a:schemeClr val="hlink"/>
              </a:solidFill>
              <a:ea typeface="仿宋_GB2312" pitchFamily="49" charset="-122"/>
            </a:endParaRPr>
          </a:p>
        </p:txBody>
      </p:sp>
      <p:sp>
        <p:nvSpPr>
          <p:cNvPr id="2048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5F9B519-53B9-4438-A2FD-28B063CC6C2A}" type="slidenum">
              <a:rPr lang="en-US" altLang="zh-CN" sz="1400"/>
              <a:pPr algn="ctr" eaLnBrk="1" hangingPunct="1"/>
              <a:t>33</a:t>
            </a:fld>
            <a:endParaRPr lang="en-US" altLang="zh-CN" sz="1400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1409700" y="5584825"/>
            <a:ext cx="588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-122"/>
              </a:rPr>
              <a:t>（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插入前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-122"/>
              </a:rPr>
              <a:t>）                        （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插入后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-122"/>
              </a:rPr>
              <a:t>）</a:t>
            </a:r>
            <a:endParaRPr lang="zh-CN" altLang="en-US" sz="2800">
              <a:latin typeface="Times New Roman" charset="0"/>
              <a:ea typeface="宋体" charset="-122"/>
            </a:endParaRPr>
          </a:p>
        </p:txBody>
      </p:sp>
      <p:grpSp>
        <p:nvGrpSpPr>
          <p:cNvPr id="20486" name="Group 5"/>
          <p:cNvGrpSpPr>
            <a:grpSpLocks/>
          </p:cNvGrpSpPr>
          <p:nvPr/>
        </p:nvGrpSpPr>
        <p:grpSpPr bwMode="auto">
          <a:xfrm>
            <a:off x="685800" y="3822700"/>
            <a:ext cx="7696200" cy="1524000"/>
            <a:chOff x="432" y="2448"/>
            <a:chExt cx="4848" cy="960"/>
          </a:xfrm>
        </p:grpSpPr>
        <p:sp>
          <p:nvSpPr>
            <p:cNvPr id="20489" name="Rectangle 6"/>
            <p:cNvSpPr>
              <a:spLocks noChangeArrowheads="1"/>
            </p:cNvSpPr>
            <p:nvPr/>
          </p:nvSpPr>
          <p:spPr bwMode="auto">
            <a:xfrm>
              <a:off x="120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0" name="Rectangle 7"/>
            <p:cNvSpPr>
              <a:spLocks noChangeArrowheads="1"/>
            </p:cNvSpPr>
            <p:nvPr/>
          </p:nvSpPr>
          <p:spPr bwMode="auto">
            <a:xfrm>
              <a:off x="2016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144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>
              <a:off x="2256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>
              <a:off x="960" y="3264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>
              <a:off x="2352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>
              <a:off x="2688" y="3264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432" y="307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2"/>
                  </a:solidFill>
                </a:rPr>
                <a:t> </a:t>
              </a:r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0498" name="Rectangle 15"/>
            <p:cNvSpPr>
              <a:spLocks noChangeArrowheads="1"/>
            </p:cNvSpPr>
            <p:nvPr/>
          </p:nvSpPr>
          <p:spPr bwMode="auto">
            <a:xfrm>
              <a:off x="163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9" name="Line 16"/>
            <p:cNvSpPr>
              <a:spLocks noChangeShapeType="1"/>
            </p:cNvSpPr>
            <p:nvPr/>
          </p:nvSpPr>
          <p:spPr bwMode="auto">
            <a:xfrm>
              <a:off x="187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17"/>
            <p:cNvSpPr>
              <a:spLocks noChangeShapeType="1"/>
            </p:cNvSpPr>
            <p:nvPr/>
          </p:nvSpPr>
          <p:spPr bwMode="auto">
            <a:xfrm>
              <a:off x="139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48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newnode</a:t>
              </a:r>
              <a:endParaRPr lang="en-US" altLang="zh-CN" sz="3200"/>
            </a:p>
          </p:txBody>
        </p:sp>
        <p:sp>
          <p:nvSpPr>
            <p:cNvPr id="20502" name="Rectangle 19"/>
            <p:cNvSpPr>
              <a:spLocks noChangeArrowheads="1"/>
            </p:cNvSpPr>
            <p:nvPr/>
          </p:nvSpPr>
          <p:spPr bwMode="auto">
            <a:xfrm>
              <a:off x="379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3" name="Line 20"/>
            <p:cNvSpPr>
              <a:spLocks noChangeShapeType="1"/>
            </p:cNvSpPr>
            <p:nvPr/>
          </p:nvSpPr>
          <p:spPr bwMode="auto">
            <a:xfrm>
              <a:off x="40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21"/>
            <p:cNvSpPr>
              <a:spLocks noChangeShapeType="1"/>
            </p:cNvSpPr>
            <p:nvPr/>
          </p:nvSpPr>
          <p:spPr bwMode="auto">
            <a:xfrm>
              <a:off x="35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Text Box 22"/>
            <p:cNvSpPr txBox="1">
              <a:spLocks noChangeArrowheads="1"/>
            </p:cNvSpPr>
            <p:nvPr/>
          </p:nvSpPr>
          <p:spPr bwMode="auto">
            <a:xfrm>
              <a:off x="264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newnode</a:t>
              </a:r>
              <a:endParaRPr lang="en-US" altLang="zh-CN" sz="3200"/>
            </a:p>
          </p:txBody>
        </p:sp>
        <p:sp>
          <p:nvSpPr>
            <p:cNvPr id="20506" name="Rectangle 23"/>
            <p:cNvSpPr>
              <a:spLocks noChangeArrowheads="1"/>
            </p:cNvSpPr>
            <p:nvPr/>
          </p:nvSpPr>
          <p:spPr bwMode="auto">
            <a:xfrm>
              <a:off x="3504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7" name="Line 24"/>
            <p:cNvSpPr>
              <a:spLocks noChangeShapeType="1"/>
            </p:cNvSpPr>
            <p:nvPr/>
          </p:nvSpPr>
          <p:spPr bwMode="auto">
            <a:xfrm>
              <a:off x="3744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25"/>
            <p:cNvSpPr>
              <a:spLocks noChangeShapeType="1"/>
            </p:cNvSpPr>
            <p:nvPr/>
          </p:nvSpPr>
          <p:spPr bwMode="auto">
            <a:xfrm>
              <a:off x="3600" y="2736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26"/>
            <p:cNvSpPr>
              <a:spLocks noChangeShapeType="1"/>
            </p:cNvSpPr>
            <p:nvPr/>
          </p:nvSpPr>
          <p:spPr bwMode="auto">
            <a:xfrm>
              <a:off x="3600" y="2736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Line 27"/>
            <p:cNvSpPr>
              <a:spLocks noChangeShapeType="1"/>
            </p:cNvSpPr>
            <p:nvPr/>
          </p:nvSpPr>
          <p:spPr bwMode="auto">
            <a:xfrm flipH="1">
              <a:off x="3312" y="2928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Text Box 28"/>
            <p:cNvSpPr txBox="1">
              <a:spLocks noChangeArrowheads="1"/>
            </p:cNvSpPr>
            <p:nvPr/>
          </p:nvSpPr>
          <p:spPr bwMode="auto">
            <a:xfrm>
              <a:off x="2832" y="2736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0512" name="Line 29"/>
            <p:cNvSpPr>
              <a:spLocks noChangeShapeType="1"/>
            </p:cNvSpPr>
            <p:nvPr/>
          </p:nvSpPr>
          <p:spPr bwMode="auto">
            <a:xfrm>
              <a:off x="3312" y="3264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Line 30"/>
            <p:cNvSpPr>
              <a:spLocks noChangeShapeType="1"/>
            </p:cNvSpPr>
            <p:nvPr/>
          </p:nvSpPr>
          <p:spPr bwMode="auto">
            <a:xfrm flipV="1">
              <a:off x="3312" y="3024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Line 31"/>
            <p:cNvSpPr>
              <a:spLocks noChangeShapeType="1"/>
            </p:cNvSpPr>
            <p:nvPr/>
          </p:nvSpPr>
          <p:spPr bwMode="auto">
            <a:xfrm>
              <a:off x="3312" y="3024"/>
              <a:ext cx="10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32"/>
            <p:cNvSpPr>
              <a:spLocks noChangeShapeType="1"/>
            </p:cNvSpPr>
            <p:nvPr/>
          </p:nvSpPr>
          <p:spPr bwMode="auto">
            <a:xfrm>
              <a:off x="4128" y="264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>
              <a:off x="4368" y="2640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Rectangle 34"/>
            <p:cNvSpPr>
              <a:spLocks noChangeArrowheads="1"/>
            </p:cNvSpPr>
            <p:nvPr/>
          </p:nvSpPr>
          <p:spPr bwMode="auto">
            <a:xfrm>
              <a:off x="432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8" name="Line 35"/>
            <p:cNvSpPr>
              <a:spLocks noChangeShapeType="1"/>
            </p:cNvSpPr>
            <p:nvPr/>
          </p:nvSpPr>
          <p:spPr bwMode="auto">
            <a:xfrm>
              <a:off x="456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36"/>
            <p:cNvSpPr>
              <a:spLocks noChangeShapeType="1"/>
            </p:cNvSpPr>
            <p:nvPr/>
          </p:nvSpPr>
          <p:spPr bwMode="auto">
            <a:xfrm>
              <a:off x="3840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37"/>
            <p:cNvSpPr>
              <a:spLocks noChangeShapeType="1"/>
            </p:cNvSpPr>
            <p:nvPr/>
          </p:nvSpPr>
          <p:spPr bwMode="auto">
            <a:xfrm>
              <a:off x="4656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38"/>
            <p:cNvSpPr>
              <a:spLocks noChangeShapeType="1"/>
            </p:cNvSpPr>
            <p:nvPr/>
          </p:nvSpPr>
          <p:spPr bwMode="auto">
            <a:xfrm>
              <a:off x="4992" y="3264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1464" name="Freeform 40"/>
          <p:cNvSpPr>
            <a:spLocks/>
          </p:cNvSpPr>
          <p:nvPr/>
        </p:nvSpPr>
        <p:spPr bwMode="auto">
          <a:xfrm>
            <a:off x="5835650" y="2863850"/>
            <a:ext cx="1460500" cy="1250950"/>
          </a:xfrm>
          <a:custGeom>
            <a:avLst/>
            <a:gdLst>
              <a:gd name="T0" fmla="*/ 0 w 920"/>
              <a:gd name="T1" fmla="*/ 0 h 788"/>
              <a:gd name="T2" fmla="*/ 2147483647 w 920"/>
              <a:gd name="T3" fmla="*/ 2147483647 h 788"/>
              <a:gd name="T4" fmla="*/ 2147483647 w 920"/>
              <a:gd name="T5" fmla="*/ 2147483647 h 788"/>
              <a:gd name="T6" fmla="*/ 2147483647 w 920"/>
              <a:gd name="T7" fmla="*/ 2147483647 h 788"/>
              <a:gd name="T8" fmla="*/ 2147483647 w 920"/>
              <a:gd name="T9" fmla="*/ 2147483647 h 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0" h="788">
                <a:moveTo>
                  <a:pt x="0" y="0"/>
                </a:moveTo>
                <a:cubicBezTo>
                  <a:pt x="260" y="27"/>
                  <a:pt x="521" y="55"/>
                  <a:pt x="669" y="110"/>
                </a:cubicBezTo>
                <a:cubicBezTo>
                  <a:pt x="817" y="165"/>
                  <a:pt x="860" y="248"/>
                  <a:pt x="890" y="331"/>
                </a:cubicBezTo>
                <a:cubicBezTo>
                  <a:pt x="920" y="414"/>
                  <a:pt x="874" y="534"/>
                  <a:pt x="847" y="610"/>
                </a:cubicBezTo>
                <a:cubicBezTo>
                  <a:pt x="820" y="686"/>
                  <a:pt x="749" y="758"/>
                  <a:pt x="729" y="788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65" name="Freeform 41"/>
          <p:cNvSpPr>
            <a:spLocks/>
          </p:cNvSpPr>
          <p:nvPr/>
        </p:nvSpPr>
        <p:spPr bwMode="auto">
          <a:xfrm>
            <a:off x="4867275" y="3321050"/>
            <a:ext cx="1022350" cy="685800"/>
          </a:xfrm>
          <a:custGeom>
            <a:avLst/>
            <a:gdLst>
              <a:gd name="T0" fmla="*/ 0 w 644"/>
              <a:gd name="T1" fmla="*/ 0 h 432"/>
              <a:gd name="T2" fmla="*/ 2147483647 w 644"/>
              <a:gd name="T3" fmla="*/ 2147483647 h 432"/>
              <a:gd name="T4" fmla="*/ 2147483647 w 644"/>
              <a:gd name="T5" fmla="*/ 2147483647 h 432"/>
              <a:gd name="T6" fmla="*/ 2147483647 w 64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4" h="432">
                <a:moveTo>
                  <a:pt x="0" y="0"/>
                </a:moveTo>
                <a:cubicBezTo>
                  <a:pt x="101" y="1"/>
                  <a:pt x="203" y="2"/>
                  <a:pt x="288" y="43"/>
                </a:cubicBezTo>
                <a:cubicBezTo>
                  <a:pt x="373" y="84"/>
                  <a:pt x="450" y="181"/>
                  <a:pt x="509" y="246"/>
                </a:cubicBezTo>
                <a:cubicBezTo>
                  <a:pt x="568" y="311"/>
                  <a:pt x="622" y="402"/>
                  <a:pt x="644" y="432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爆炸形 2 1"/>
          <p:cNvSpPr/>
          <p:nvPr/>
        </p:nvSpPr>
        <p:spPr bwMode="auto">
          <a:xfrm>
            <a:off x="4427984" y="748507"/>
            <a:ext cx="4290566" cy="1961356"/>
          </a:xfrm>
          <a:prstGeom prst="irregularSeal2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rPr>
              <a:t>是不是应该考虑多一点？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5950070" y="2658520"/>
            <a:ext cx="3033700" cy="4922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Times New Roman" charset="0"/>
                <a:ea typeface="宋体" charset="-122"/>
              </a:rPr>
              <a:t>如果没有链表呢？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31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31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4" grpId="0" animBg="1"/>
      <p:bldP spid="231464" grpId="1" animBg="1"/>
      <p:bldP spid="231465" grpId="0" animBg="1"/>
      <p:bldP spid="231465" grpId="1" animBg="1"/>
      <p:bldP spid="2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711200"/>
            <a:ext cx="8610600" cy="5410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105000"/>
              </a:lnSpc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zh-CN" altLang="en-US" sz="3000" b="1" smtClean="0">
                <a:ea typeface="仿宋_GB2312" pitchFamily="49" charset="-122"/>
              </a:rPr>
              <a:t>第二种情况：在链表中间插入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i="1" smtClean="0">
                <a:solidFill>
                  <a:schemeClr val="hlink"/>
                </a:solidFill>
                <a:ea typeface="仿宋_GB2312" pitchFamily="49" charset="-122"/>
              </a:rPr>
              <a:t>         </a:t>
            </a:r>
            <a:r>
              <a:rPr lang="en-US" altLang="zh-CN" sz="3000" smtClean="0">
                <a:solidFill>
                  <a:schemeClr val="tx2"/>
                </a:solidFill>
                <a:ea typeface="仿宋_GB2312" pitchFamily="49" charset="-122"/>
              </a:rPr>
              <a:t>newnode</a:t>
            </a:r>
            <a:r>
              <a:rPr lang="en-US" altLang="zh-CN" sz="30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smtClean="0">
                <a:solidFill>
                  <a:schemeClr val="tx2"/>
                </a:solidFill>
                <a:ea typeface="仿宋_GB2312" pitchFamily="49" charset="-122"/>
              </a:rPr>
              <a:t>link = current</a:t>
            </a:r>
            <a:r>
              <a:rPr lang="en-US" altLang="zh-CN" sz="30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smtClean="0">
                <a:solidFill>
                  <a:schemeClr val="tx2"/>
                </a:solidFill>
                <a:ea typeface="仿宋_GB2312" pitchFamily="49" charset="-122"/>
              </a:rPr>
              <a:t>link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;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	          </a:t>
            </a:r>
            <a:r>
              <a:rPr lang="en-US" altLang="zh-CN" sz="3000" smtClean="0">
                <a:solidFill>
                  <a:schemeClr val="tx2"/>
                </a:solidFill>
                <a:ea typeface="仿宋_GB2312" pitchFamily="49" charset="-122"/>
              </a:rPr>
              <a:t>current</a:t>
            </a:r>
            <a:r>
              <a:rPr lang="en-US" altLang="zh-CN" sz="30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smtClean="0">
                <a:solidFill>
                  <a:schemeClr val="tx2"/>
                </a:solidFill>
                <a:ea typeface="仿宋_GB2312" pitchFamily="49" charset="-122"/>
              </a:rPr>
              <a:t>link = newnode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；</a:t>
            </a:r>
            <a:endParaRPr lang="zh-CN" altLang="en-US" sz="3000" b="1" smtClean="0">
              <a:solidFill>
                <a:schemeClr val="hlink"/>
              </a:solidFill>
              <a:ea typeface="仿宋_GB2312" pitchFamily="49" charset="-122"/>
            </a:endParaRPr>
          </a:p>
        </p:txBody>
      </p:sp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78655944-A899-4E14-A7CB-0D6EC8A578E8}" type="slidenum">
              <a:rPr lang="en-US" altLang="zh-CN" sz="1400"/>
              <a:pPr algn="ctr" eaLnBrk="1" hangingPunct="1"/>
              <a:t>34</a:t>
            </a:fld>
            <a:endParaRPr lang="en-US" altLang="zh-CN" sz="1400"/>
          </a:p>
        </p:txBody>
      </p:sp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1612900" y="4762500"/>
            <a:ext cx="57769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插入前</a:t>
            </a: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               (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插入后</a:t>
            </a: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2800" smtClean="0">
              <a:latin typeface="Times New Roman" charset="0"/>
              <a:ea typeface="楷体_GB2312" pitchFamily="49" charset="-122"/>
            </a:endParaRP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652463" y="2743200"/>
            <a:ext cx="7805737" cy="1828800"/>
            <a:chOff x="315" y="1752"/>
            <a:chExt cx="4917" cy="1152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>
              <a:off x="427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1728" y="180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1968" y="18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 flipV="1">
              <a:off x="1440" y="19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Text Box 9"/>
            <p:cNvSpPr txBox="1">
              <a:spLocks noChangeArrowheads="1"/>
            </p:cNvSpPr>
            <p:nvPr/>
          </p:nvSpPr>
          <p:spPr bwMode="auto">
            <a:xfrm>
              <a:off x="528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0000"/>
                  </a:solidFill>
                </a:rPr>
                <a:t>newnode</a:t>
              </a:r>
              <a:endParaRPr lang="en-US" altLang="zh-CN" sz="3200">
                <a:solidFill>
                  <a:srgbClr val="CC0000"/>
                </a:solidFill>
              </a:endParaRPr>
            </a:p>
          </p:txBody>
        </p:sp>
        <p:sp>
          <p:nvSpPr>
            <p:cNvPr id="21517" name="Rectangle 10"/>
            <p:cNvSpPr>
              <a:spLocks noChangeArrowheads="1"/>
            </p:cNvSpPr>
            <p:nvPr/>
          </p:nvSpPr>
          <p:spPr bwMode="auto">
            <a:xfrm>
              <a:off x="1920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>
              <a:off x="2160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Rectangle 12"/>
            <p:cNvSpPr>
              <a:spLocks noChangeArrowheads="1"/>
            </p:cNvSpPr>
            <p:nvPr/>
          </p:nvSpPr>
          <p:spPr bwMode="auto">
            <a:xfrm>
              <a:off x="1104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0" name="Line 13"/>
            <p:cNvSpPr>
              <a:spLocks noChangeShapeType="1"/>
            </p:cNvSpPr>
            <p:nvPr/>
          </p:nvSpPr>
          <p:spPr bwMode="auto">
            <a:xfrm>
              <a:off x="864" y="271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 flipV="1">
              <a:off x="1440" y="2712"/>
              <a:ext cx="48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15"/>
            <p:cNvSpPr>
              <a:spLocks noChangeShapeType="1"/>
            </p:cNvSpPr>
            <p:nvPr/>
          </p:nvSpPr>
          <p:spPr bwMode="auto">
            <a:xfrm>
              <a:off x="1344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6"/>
            <p:cNvSpPr>
              <a:spLocks noChangeShapeType="1"/>
            </p:cNvSpPr>
            <p:nvPr/>
          </p:nvSpPr>
          <p:spPr bwMode="auto">
            <a:xfrm>
              <a:off x="2256" y="2712"/>
              <a:ext cx="33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17"/>
            <p:cNvSpPr>
              <a:spLocks noChangeShapeType="1"/>
            </p:cNvSpPr>
            <p:nvPr/>
          </p:nvSpPr>
          <p:spPr bwMode="auto">
            <a:xfrm>
              <a:off x="2640" y="2718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18"/>
            <p:cNvSpPr>
              <a:spLocks noChangeShapeType="1"/>
            </p:cNvSpPr>
            <p:nvPr/>
          </p:nvSpPr>
          <p:spPr bwMode="auto">
            <a:xfrm>
              <a:off x="528" y="2718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>
              <a:off x="1248" y="228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 flipH="1" flipV="1">
              <a:off x="1152" y="2280"/>
              <a:ext cx="9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Text Box 21"/>
            <p:cNvSpPr txBox="1">
              <a:spLocks noChangeArrowheads="1"/>
            </p:cNvSpPr>
            <p:nvPr/>
          </p:nvSpPr>
          <p:spPr bwMode="auto">
            <a:xfrm>
              <a:off x="315" y="2088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0000"/>
                  </a:solidFill>
                </a:rPr>
                <a:t>current</a:t>
              </a:r>
              <a:endParaRPr lang="en-US" altLang="zh-CN" sz="3200">
                <a:solidFill>
                  <a:srgbClr val="CC0000"/>
                </a:solidFill>
              </a:endParaRPr>
            </a:p>
          </p:txBody>
        </p:sp>
        <p:sp>
          <p:nvSpPr>
            <p:cNvPr id="21529" name="Rectangle 22"/>
            <p:cNvSpPr>
              <a:spLocks noChangeArrowheads="1"/>
            </p:cNvSpPr>
            <p:nvPr/>
          </p:nvSpPr>
          <p:spPr bwMode="auto">
            <a:xfrm>
              <a:off x="3840" y="18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0" name="Line 23"/>
            <p:cNvSpPr>
              <a:spLocks noChangeShapeType="1"/>
            </p:cNvSpPr>
            <p:nvPr/>
          </p:nvSpPr>
          <p:spPr bwMode="auto">
            <a:xfrm>
              <a:off x="4992" y="2760"/>
              <a:ext cx="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24"/>
            <p:cNvSpPr>
              <a:spLocks noChangeShapeType="1"/>
            </p:cNvSpPr>
            <p:nvPr/>
          </p:nvSpPr>
          <p:spPr bwMode="auto">
            <a:xfrm>
              <a:off x="4608" y="27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25"/>
            <p:cNvSpPr>
              <a:spLocks noChangeShapeType="1"/>
            </p:cNvSpPr>
            <p:nvPr/>
          </p:nvSpPr>
          <p:spPr bwMode="auto">
            <a:xfrm>
              <a:off x="451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6"/>
            <p:cNvSpPr>
              <a:spLocks noChangeShapeType="1"/>
            </p:cNvSpPr>
            <p:nvPr/>
          </p:nvSpPr>
          <p:spPr bwMode="auto">
            <a:xfrm>
              <a:off x="4080" y="18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27"/>
            <p:cNvSpPr>
              <a:spLocks noChangeShapeType="1"/>
            </p:cNvSpPr>
            <p:nvPr/>
          </p:nvSpPr>
          <p:spPr bwMode="auto">
            <a:xfrm>
              <a:off x="4176" y="1992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28"/>
            <p:cNvSpPr>
              <a:spLocks noChangeShapeType="1"/>
            </p:cNvSpPr>
            <p:nvPr/>
          </p:nvSpPr>
          <p:spPr bwMode="auto">
            <a:xfrm>
              <a:off x="4368" y="1992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29"/>
            <p:cNvSpPr>
              <a:spLocks noChangeShapeType="1"/>
            </p:cNvSpPr>
            <p:nvPr/>
          </p:nvSpPr>
          <p:spPr bwMode="auto">
            <a:xfrm flipH="1">
              <a:off x="4080" y="2376"/>
              <a:ext cx="288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30"/>
            <p:cNvSpPr>
              <a:spLocks noChangeShapeType="1"/>
            </p:cNvSpPr>
            <p:nvPr/>
          </p:nvSpPr>
          <p:spPr bwMode="auto">
            <a:xfrm>
              <a:off x="4080" y="2376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31"/>
            <p:cNvSpPr>
              <a:spLocks noChangeShapeType="1"/>
            </p:cNvSpPr>
            <p:nvPr/>
          </p:nvSpPr>
          <p:spPr bwMode="auto">
            <a:xfrm>
              <a:off x="4080" y="2760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Rectangle 32"/>
            <p:cNvSpPr>
              <a:spLocks noChangeArrowheads="1"/>
            </p:cNvSpPr>
            <p:nvPr/>
          </p:nvSpPr>
          <p:spPr bwMode="auto">
            <a:xfrm>
              <a:off x="331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0" name="Line 33"/>
            <p:cNvSpPr>
              <a:spLocks noChangeShapeType="1"/>
            </p:cNvSpPr>
            <p:nvPr/>
          </p:nvSpPr>
          <p:spPr bwMode="auto">
            <a:xfrm>
              <a:off x="355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Line 34"/>
            <p:cNvSpPr>
              <a:spLocks noChangeShapeType="1"/>
            </p:cNvSpPr>
            <p:nvPr/>
          </p:nvSpPr>
          <p:spPr bwMode="auto">
            <a:xfrm>
              <a:off x="3648" y="276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35"/>
            <p:cNvSpPr>
              <a:spLocks noChangeShapeType="1"/>
            </p:cNvSpPr>
            <p:nvPr/>
          </p:nvSpPr>
          <p:spPr bwMode="auto">
            <a:xfrm flipV="1">
              <a:off x="3888" y="2376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36"/>
            <p:cNvSpPr>
              <a:spLocks noChangeShapeType="1"/>
            </p:cNvSpPr>
            <p:nvPr/>
          </p:nvSpPr>
          <p:spPr bwMode="auto">
            <a:xfrm flipH="1">
              <a:off x="3648" y="2376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37"/>
            <p:cNvSpPr>
              <a:spLocks noChangeShapeType="1"/>
            </p:cNvSpPr>
            <p:nvPr/>
          </p:nvSpPr>
          <p:spPr bwMode="auto">
            <a:xfrm flipV="1">
              <a:off x="3648" y="20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Line 38"/>
            <p:cNvSpPr>
              <a:spLocks noChangeShapeType="1"/>
            </p:cNvSpPr>
            <p:nvPr/>
          </p:nvSpPr>
          <p:spPr bwMode="auto">
            <a:xfrm>
              <a:off x="3648" y="2040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39"/>
            <p:cNvSpPr>
              <a:spLocks noChangeShapeType="1"/>
            </p:cNvSpPr>
            <p:nvPr/>
          </p:nvSpPr>
          <p:spPr bwMode="auto">
            <a:xfrm>
              <a:off x="3504" y="19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Text Box 40"/>
            <p:cNvSpPr txBox="1">
              <a:spLocks noChangeArrowheads="1"/>
            </p:cNvSpPr>
            <p:nvPr/>
          </p:nvSpPr>
          <p:spPr bwMode="auto">
            <a:xfrm>
              <a:off x="2544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newnode</a:t>
              </a:r>
              <a:endParaRPr lang="en-US" altLang="zh-CN" sz="3200"/>
            </a:p>
          </p:txBody>
        </p:sp>
        <p:sp>
          <p:nvSpPr>
            <p:cNvPr id="21548" name="Line 41"/>
            <p:cNvSpPr>
              <a:spLocks noChangeShapeType="1"/>
            </p:cNvSpPr>
            <p:nvPr/>
          </p:nvSpPr>
          <p:spPr bwMode="auto">
            <a:xfrm>
              <a:off x="3120" y="27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Line 42"/>
            <p:cNvSpPr>
              <a:spLocks noChangeShapeType="1"/>
            </p:cNvSpPr>
            <p:nvPr/>
          </p:nvSpPr>
          <p:spPr bwMode="auto">
            <a:xfrm>
              <a:off x="2976" y="2760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0" name="Line 43"/>
            <p:cNvSpPr>
              <a:spLocks noChangeShapeType="1"/>
            </p:cNvSpPr>
            <p:nvPr/>
          </p:nvSpPr>
          <p:spPr bwMode="auto">
            <a:xfrm>
              <a:off x="3408" y="232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Line 44"/>
            <p:cNvSpPr>
              <a:spLocks noChangeShapeType="1"/>
            </p:cNvSpPr>
            <p:nvPr/>
          </p:nvSpPr>
          <p:spPr bwMode="auto">
            <a:xfrm flipH="1">
              <a:off x="3312" y="232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Text Box 45"/>
            <p:cNvSpPr txBox="1">
              <a:spLocks noChangeArrowheads="1"/>
            </p:cNvSpPr>
            <p:nvPr/>
          </p:nvSpPr>
          <p:spPr bwMode="auto">
            <a:xfrm>
              <a:off x="2496" y="2136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0000"/>
                  </a:solidFill>
                </a:rPr>
                <a:t>current</a:t>
              </a:r>
              <a:endParaRPr lang="en-US" altLang="zh-CN" sz="3200">
                <a:solidFill>
                  <a:srgbClr val="CC0000"/>
                </a:solidFill>
              </a:endParaRPr>
            </a:p>
          </p:txBody>
        </p:sp>
      </p:grpSp>
      <p:sp>
        <p:nvSpPr>
          <p:cNvPr id="232494" name="Freeform 46"/>
          <p:cNvSpPr>
            <a:spLocks/>
          </p:cNvSpPr>
          <p:nvPr/>
        </p:nvSpPr>
        <p:spPr bwMode="auto">
          <a:xfrm>
            <a:off x="7046913" y="1747838"/>
            <a:ext cx="646112" cy="1614487"/>
          </a:xfrm>
          <a:custGeom>
            <a:avLst/>
            <a:gdLst>
              <a:gd name="T0" fmla="*/ 0 w 407"/>
              <a:gd name="T1" fmla="*/ 0 h 1017"/>
              <a:gd name="T2" fmla="*/ 2147483647 w 407"/>
              <a:gd name="T3" fmla="*/ 2147483647 h 1017"/>
              <a:gd name="T4" fmla="*/ 2147483647 w 407"/>
              <a:gd name="T5" fmla="*/ 2147483647 h 1017"/>
              <a:gd name="T6" fmla="*/ 2147483647 w 407"/>
              <a:gd name="T7" fmla="*/ 2147483647 h 10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7" h="1017">
                <a:moveTo>
                  <a:pt x="0" y="0"/>
                </a:moveTo>
                <a:cubicBezTo>
                  <a:pt x="117" y="44"/>
                  <a:pt x="234" y="88"/>
                  <a:pt x="296" y="178"/>
                </a:cubicBezTo>
                <a:cubicBezTo>
                  <a:pt x="358" y="268"/>
                  <a:pt x="407" y="402"/>
                  <a:pt x="372" y="542"/>
                </a:cubicBezTo>
                <a:cubicBezTo>
                  <a:pt x="337" y="682"/>
                  <a:pt x="132" y="938"/>
                  <a:pt x="84" y="1017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95" name="Freeform 47"/>
          <p:cNvSpPr>
            <a:spLocks/>
          </p:cNvSpPr>
          <p:nvPr/>
        </p:nvSpPr>
        <p:spPr bwMode="auto">
          <a:xfrm>
            <a:off x="3840163" y="2324100"/>
            <a:ext cx="2089150" cy="1801813"/>
          </a:xfrm>
          <a:custGeom>
            <a:avLst/>
            <a:gdLst>
              <a:gd name="T0" fmla="*/ 2147483647 w 1358"/>
              <a:gd name="T1" fmla="*/ 0 h 1185"/>
              <a:gd name="T2" fmla="*/ 2147483647 w 1358"/>
              <a:gd name="T3" fmla="*/ 2147483647 h 1185"/>
              <a:gd name="T4" fmla="*/ 2147483647 w 1358"/>
              <a:gd name="T5" fmla="*/ 2147483647 h 1185"/>
              <a:gd name="T6" fmla="*/ 2147483647 w 1358"/>
              <a:gd name="T7" fmla="*/ 2147483647 h 1185"/>
              <a:gd name="T8" fmla="*/ 2147483647 w 1358"/>
              <a:gd name="T9" fmla="*/ 2147483647 h 1185"/>
              <a:gd name="T10" fmla="*/ 2147483647 w 1358"/>
              <a:gd name="T11" fmla="*/ 2147483647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8" h="1185">
                <a:moveTo>
                  <a:pt x="12" y="0"/>
                </a:moveTo>
                <a:cubicBezTo>
                  <a:pt x="6" y="236"/>
                  <a:pt x="0" y="473"/>
                  <a:pt x="45" y="661"/>
                </a:cubicBezTo>
                <a:cubicBezTo>
                  <a:pt x="90" y="849"/>
                  <a:pt x="152" y="1069"/>
                  <a:pt x="283" y="1127"/>
                </a:cubicBezTo>
                <a:cubicBezTo>
                  <a:pt x="414" y="1185"/>
                  <a:pt x="672" y="1026"/>
                  <a:pt x="833" y="1008"/>
                </a:cubicBezTo>
                <a:cubicBezTo>
                  <a:pt x="994" y="990"/>
                  <a:pt x="1161" y="994"/>
                  <a:pt x="1248" y="1017"/>
                </a:cubicBezTo>
                <a:cubicBezTo>
                  <a:pt x="1335" y="1040"/>
                  <a:pt x="1340" y="1123"/>
                  <a:pt x="1358" y="1144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爆炸形 1 1"/>
          <p:cNvSpPr/>
          <p:nvPr/>
        </p:nvSpPr>
        <p:spPr bwMode="auto">
          <a:xfrm>
            <a:off x="3840163" y="5303838"/>
            <a:ext cx="4332237" cy="1653554"/>
          </a:xfrm>
          <a:prstGeom prst="irregularSeal1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Times New Roman" charset="0"/>
                <a:ea typeface="宋体" charset="-122"/>
              </a:rPr>
              <a:t>有没有顺序？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500"/>
                                        <p:tgtEl>
                                          <p:spTgt spid="232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3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94" grpId="0" animBg="1"/>
      <p:bldP spid="232494" grpId="1" animBg="1"/>
      <p:bldP spid="232495" grpId="0" animBg="1"/>
      <p:bldP spid="232495" grpId="1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762000"/>
            <a:ext cx="8001000" cy="4114800"/>
          </a:xfrm>
        </p:spPr>
        <p:txBody>
          <a:bodyPr/>
          <a:lstStyle/>
          <a:p>
            <a:pPr lvl="1" eaLnBrk="1" hangingPunct="1"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en-US" altLang="zh-CN" sz="30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3000" b="1" smtClean="0">
                <a:ea typeface="仿宋_GB2312" pitchFamily="49" charset="-122"/>
              </a:rPr>
              <a:t>第三种情况：在链表末尾插入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3000" smtClean="0">
                <a:ea typeface="仿宋_GB2312" pitchFamily="49" charset="-122"/>
              </a:rPr>
              <a:t>     </a:t>
            </a:r>
            <a:r>
              <a:rPr lang="en-US" altLang="zh-CN" sz="3000" smtClean="0">
                <a:solidFill>
                  <a:schemeClr val="tx2"/>
                </a:solidFill>
                <a:ea typeface="仿宋_GB2312" pitchFamily="49" charset="-122"/>
              </a:rPr>
              <a:t>newnode</a:t>
            </a:r>
            <a:r>
              <a:rPr lang="en-US" altLang="zh-CN" sz="30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smtClean="0">
                <a:solidFill>
                  <a:schemeClr val="tx2"/>
                </a:solidFill>
                <a:ea typeface="仿宋_GB2312" pitchFamily="49" charset="-122"/>
              </a:rPr>
              <a:t>link = current</a:t>
            </a:r>
            <a:r>
              <a:rPr lang="en-US" altLang="zh-CN" sz="30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smtClean="0">
                <a:solidFill>
                  <a:schemeClr val="tx2"/>
                </a:solidFill>
                <a:ea typeface="仿宋_GB2312" pitchFamily="49" charset="-122"/>
              </a:rPr>
              <a:t>link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;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		 </a:t>
            </a:r>
            <a:r>
              <a:rPr lang="en-US" altLang="zh-CN" sz="3000" smtClean="0">
                <a:solidFill>
                  <a:schemeClr val="tx2"/>
                </a:solidFill>
                <a:ea typeface="仿宋_GB2312" pitchFamily="49" charset="-122"/>
              </a:rPr>
              <a:t>current</a:t>
            </a:r>
            <a:r>
              <a:rPr lang="en-US" altLang="zh-CN" sz="30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smtClean="0">
                <a:solidFill>
                  <a:schemeClr val="tx2"/>
                </a:solidFill>
                <a:ea typeface="仿宋_GB2312" pitchFamily="49" charset="-122"/>
              </a:rPr>
              <a:t>link = newnode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；</a:t>
            </a:r>
            <a:endParaRPr lang="zh-CN" altLang="en-US" sz="3000" smtClean="0">
              <a:ea typeface="仿宋_GB2312" pitchFamily="49" charset="-122"/>
            </a:endParaRPr>
          </a:p>
        </p:txBody>
      </p:sp>
      <p:sp>
        <p:nvSpPr>
          <p:cNvPr id="2253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ADE6272-D671-45B6-B55A-BCC9AB504657}" type="slidenum">
              <a:rPr lang="en-US" altLang="zh-CN" sz="1400"/>
              <a:pPr algn="ctr" eaLnBrk="1" hangingPunct="1"/>
              <a:t>35</a:t>
            </a:fld>
            <a:endParaRPr lang="en-US" altLang="zh-CN" sz="1400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1473200" y="4789488"/>
            <a:ext cx="573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               (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2800">
              <a:latin typeface="Times New Roman" charset="0"/>
              <a:ea typeface="宋体" charset="-122"/>
            </a:endParaRP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881063" y="2857500"/>
            <a:ext cx="7196137" cy="1676400"/>
            <a:chOff x="459" y="1680"/>
            <a:chExt cx="4533" cy="1056"/>
          </a:xfrm>
        </p:grpSpPr>
        <p:sp>
          <p:nvSpPr>
            <p:cNvPr id="22536" name="Rectangle 5"/>
            <p:cNvSpPr>
              <a:spLocks noChangeArrowheads="1"/>
            </p:cNvSpPr>
            <p:nvPr/>
          </p:nvSpPr>
          <p:spPr bwMode="auto">
            <a:xfrm>
              <a:off x="1296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7" name="Rectangle 6"/>
            <p:cNvSpPr>
              <a:spLocks noChangeArrowheads="1"/>
            </p:cNvSpPr>
            <p:nvPr/>
          </p:nvSpPr>
          <p:spPr bwMode="auto">
            <a:xfrm>
              <a:off x="2064" y="172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839" y="1680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newnode</a:t>
              </a:r>
              <a:endParaRPr lang="en-US" altLang="zh-CN" sz="3200"/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2304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1776" y="18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Rectangle 10"/>
            <p:cNvSpPr>
              <a:spLocks noChangeArrowheads="1"/>
            </p:cNvSpPr>
            <p:nvPr/>
          </p:nvSpPr>
          <p:spPr bwMode="auto">
            <a:xfrm>
              <a:off x="3744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Rectangle 11"/>
            <p:cNvSpPr>
              <a:spLocks noChangeArrowheads="1"/>
            </p:cNvSpPr>
            <p:nvPr/>
          </p:nvSpPr>
          <p:spPr bwMode="auto">
            <a:xfrm>
              <a:off x="4512" y="177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3" name="Line 12"/>
            <p:cNvSpPr>
              <a:spLocks noChangeShapeType="1"/>
            </p:cNvSpPr>
            <p:nvPr/>
          </p:nvSpPr>
          <p:spPr bwMode="auto">
            <a:xfrm>
              <a:off x="4752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3"/>
            <p:cNvSpPr>
              <a:spLocks noChangeShapeType="1"/>
            </p:cNvSpPr>
            <p:nvPr/>
          </p:nvSpPr>
          <p:spPr bwMode="auto">
            <a:xfrm>
              <a:off x="4176" y="187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Text Box 14"/>
            <p:cNvSpPr txBox="1">
              <a:spLocks noChangeArrowheads="1"/>
            </p:cNvSpPr>
            <p:nvPr/>
          </p:nvSpPr>
          <p:spPr bwMode="auto">
            <a:xfrm>
              <a:off x="3264" y="1689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newnode</a:t>
              </a:r>
              <a:endParaRPr lang="en-US" altLang="zh-CN" sz="3200"/>
            </a:p>
          </p:txBody>
        </p:sp>
        <p:sp>
          <p:nvSpPr>
            <p:cNvPr id="22546" name="Line 15"/>
            <p:cNvSpPr>
              <a:spLocks noChangeShapeType="1"/>
            </p:cNvSpPr>
            <p:nvPr/>
          </p:nvSpPr>
          <p:spPr bwMode="auto">
            <a:xfrm>
              <a:off x="4368" y="196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6"/>
            <p:cNvSpPr>
              <a:spLocks noChangeShapeType="1"/>
            </p:cNvSpPr>
            <p:nvPr/>
          </p:nvSpPr>
          <p:spPr bwMode="auto">
            <a:xfrm>
              <a:off x="4368" y="1968"/>
              <a:ext cx="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17"/>
            <p:cNvSpPr>
              <a:spLocks noChangeShapeType="1"/>
            </p:cNvSpPr>
            <p:nvPr/>
          </p:nvSpPr>
          <p:spPr bwMode="auto">
            <a:xfrm>
              <a:off x="3984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18"/>
            <p:cNvSpPr>
              <a:spLocks noChangeShapeType="1"/>
            </p:cNvSpPr>
            <p:nvPr/>
          </p:nvSpPr>
          <p:spPr bwMode="auto">
            <a:xfrm>
              <a:off x="4080" y="2592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Line 19"/>
            <p:cNvSpPr>
              <a:spLocks noChangeShapeType="1"/>
            </p:cNvSpPr>
            <p:nvPr/>
          </p:nvSpPr>
          <p:spPr bwMode="auto">
            <a:xfrm>
              <a:off x="3408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20"/>
            <p:cNvSpPr>
              <a:spLocks noChangeShapeType="1"/>
            </p:cNvSpPr>
            <p:nvPr/>
          </p:nvSpPr>
          <p:spPr bwMode="auto">
            <a:xfrm flipH="1">
              <a:off x="3072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21"/>
            <p:cNvSpPr>
              <a:spLocks noChangeShapeType="1"/>
            </p:cNvSpPr>
            <p:nvPr/>
          </p:nvSpPr>
          <p:spPr bwMode="auto">
            <a:xfrm>
              <a:off x="960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22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24"/>
            <p:cNvSpPr>
              <a:spLocks noChangeShapeType="1"/>
            </p:cNvSpPr>
            <p:nvPr/>
          </p:nvSpPr>
          <p:spPr bwMode="auto">
            <a:xfrm>
              <a:off x="1440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5"/>
            <p:cNvSpPr>
              <a:spLocks noChangeShapeType="1"/>
            </p:cNvSpPr>
            <p:nvPr/>
          </p:nvSpPr>
          <p:spPr bwMode="auto">
            <a:xfrm flipH="1">
              <a:off x="1296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Text Box 26"/>
            <p:cNvSpPr txBox="1">
              <a:spLocks noChangeArrowheads="1"/>
            </p:cNvSpPr>
            <p:nvPr/>
          </p:nvSpPr>
          <p:spPr bwMode="auto">
            <a:xfrm>
              <a:off x="459" y="2010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rgbClr val="CC0000"/>
                  </a:solidFill>
                </a:rPr>
                <a:t>current</a:t>
              </a:r>
              <a:endParaRPr lang="en-US" altLang="zh-CN" sz="3200">
                <a:solidFill>
                  <a:srgbClr val="CC0000"/>
                </a:solidFill>
              </a:endParaRPr>
            </a:p>
          </p:txBody>
        </p:sp>
        <p:sp>
          <p:nvSpPr>
            <p:cNvPr id="22558" name="Line 27"/>
            <p:cNvSpPr>
              <a:spLocks noChangeShapeType="1"/>
            </p:cNvSpPr>
            <p:nvPr/>
          </p:nvSpPr>
          <p:spPr bwMode="auto">
            <a:xfrm>
              <a:off x="3888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28"/>
            <p:cNvSpPr>
              <a:spLocks noChangeShapeType="1"/>
            </p:cNvSpPr>
            <p:nvPr/>
          </p:nvSpPr>
          <p:spPr bwMode="auto">
            <a:xfrm flipH="1">
              <a:off x="3744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Text Box 29"/>
            <p:cNvSpPr txBox="1">
              <a:spLocks noChangeArrowheads="1"/>
            </p:cNvSpPr>
            <p:nvPr/>
          </p:nvSpPr>
          <p:spPr bwMode="auto">
            <a:xfrm>
              <a:off x="2928" y="2025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rgbClr val="CC0000"/>
                  </a:solidFill>
                </a:rPr>
                <a:t>current</a:t>
              </a:r>
              <a:endParaRPr lang="en-US" altLang="zh-CN" sz="3200">
                <a:solidFill>
                  <a:srgbClr val="CC0000"/>
                </a:solidFill>
              </a:endParaRPr>
            </a:p>
          </p:txBody>
        </p:sp>
        <p:sp>
          <p:nvSpPr>
            <p:cNvPr id="22561" name="Text Box 30"/>
            <p:cNvSpPr txBox="1">
              <a:spLocks noChangeArrowheads="1"/>
            </p:cNvSpPr>
            <p:nvPr/>
          </p:nvSpPr>
          <p:spPr bwMode="auto">
            <a:xfrm>
              <a:off x="4721" y="169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22562" name="Text Box 31"/>
            <p:cNvSpPr txBox="1">
              <a:spLocks noChangeArrowheads="1"/>
            </p:cNvSpPr>
            <p:nvPr/>
          </p:nvSpPr>
          <p:spPr bwMode="auto">
            <a:xfrm>
              <a:off x="1505" y="237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>
            <a:off x="6346825" y="1868488"/>
            <a:ext cx="1438275" cy="10763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505" name="Freeform 33"/>
          <p:cNvSpPr>
            <a:spLocks/>
          </p:cNvSpPr>
          <p:nvPr/>
        </p:nvSpPr>
        <p:spPr bwMode="auto">
          <a:xfrm>
            <a:off x="4746625" y="2433638"/>
            <a:ext cx="1895475" cy="1587500"/>
          </a:xfrm>
          <a:custGeom>
            <a:avLst/>
            <a:gdLst>
              <a:gd name="T0" fmla="*/ 0 w 1296"/>
              <a:gd name="T1" fmla="*/ 0 h 1000"/>
              <a:gd name="T2" fmla="*/ 2147483647 w 1296"/>
              <a:gd name="T3" fmla="*/ 2147483647 h 1000"/>
              <a:gd name="T4" fmla="*/ 2147483647 w 1296"/>
              <a:gd name="T5" fmla="*/ 2147483647 h 1000"/>
              <a:gd name="T6" fmla="*/ 2147483647 w 1296"/>
              <a:gd name="T7" fmla="*/ 2147483647 h 1000"/>
              <a:gd name="T8" fmla="*/ 2147483647 w 1296"/>
              <a:gd name="T9" fmla="*/ 2147483647 h 1000"/>
              <a:gd name="T10" fmla="*/ 2147483647 w 1296"/>
              <a:gd name="T11" fmla="*/ 2147483647 h 1000"/>
              <a:gd name="T12" fmla="*/ 2147483647 w 1296"/>
              <a:gd name="T13" fmla="*/ 2147483647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96" h="1000">
                <a:moveTo>
                  <a:pt x="0" y="0"/>
                </a:moveTo>
                <a:cubicBezTo>
                  <a:pt x="3" y="102"/>
                  <a:pt x="6" y="204"/>
                  <a:pt x="34" y="297"/>
                </a:cubicBezTo>
                <a:cubicBezTo>
                  <a:pt x="62" y="390"/>
                  <a:pt x="54" y="498"/>
                  <a:pt x="170" y="559"/>
                </a:cubicBezTo>
                <a:cubicBezTo>
                  <a:pt x="286" y="620"/>
                  <a:pt x="580" y="638"/>
                  <a:pt x="729" y="661"/>
                </a:cubicBezTo>
                <a:cubicBezTo>
                  <a:pt x="878" y="684"/>
                  <a:pt x="981" y="664"/>
                  <a:pt x="1067" y="695"/>
                </a:cubicBezTo>
                <a:cubicBezTo>
                  <a:pt x="1153" y="726"/>
                  <a:pt x="1207" y="796"/>
                  <a:pt x="1245" y="847"/>
                </a:cubicBezTo>
                <a:cubicBezTo>
                  <a:pt x="1283" y="898"/>
                  <a:pt x="1288" y="975"/>
                  <a:pt x="1296" y="100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33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33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4" grpId="0" animBg="1"/>
      <p:bldP spid="233504" grpId="1" animBg="1"/>
      <p:bldP spid="233505" grpId="0" animBg="1"/>
      <p:bldP spid="23350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765175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单链表的插入算法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03250" y="1257300"/>
            <a:ext cx="8229600" cy="49625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List</a:t>
            </a:r>
            <a:r>
              <a:rPr lang="en-US" altLang="zh-CN" sz="2800" b="1" smtClean="0">
                <a:ea typeface="隶书" panose="02010509060101010101" pitchFamily="49" charset="-122"/>
              </a:rPr>
              <a:t>::</a:t>
            </a:r>
            <a:r>
              <a:rPr lang="en-US" altLang="zh-CN" sz="2800" smtClean="0">
                <a:ea typeface="隶书" panose="02010509060101010101" pitchFamily="49" charset="-122"/>
              </a:rPr>
              <a:t>Insert(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x)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将新元素 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x 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插入到第 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个结点之后。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从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开始，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 = 0 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表示插入到首元结点之前。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(first == NULL || i == 0)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	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空表或首元结点前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   </a:t>
            </a:r>
            <a:r>
              <a:rPr lang="en-US" altLang="zh-CN" sz="2800" smtClean="0">
                <a:ea typeface="隶书" panose="02010509060101010101" pitchFamily="49" charset="-122"/>
              </a:rPr>
              <a:t>LinkNode *newNode = </a:t>
            </a:r>
            <a:r>
              <a:rPr lang="en-US" altLang="zh-CN" sz="2800" b="1" smtClean="0">
                <a:ea typeface="隶书" panose="02010509060101010101" pitchFamily="49" charset="-122"/>
              </a:rPr>
              <a:t>new</a:t>
            </a:r>
            <a:r>
              <a:rPr lang="en-US" altLang="zh-CN" sz="2800" smtClean="0">
                <a:ea typeface="隶书" panose="02010509060101010101" pitchFamily="49" charset="-122"/>
              </a:rPr>
              <a:t> LinkNode(x)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	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建立一个新结点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   </a:t>
            </a:r>
            <a:r>
              <a:rPr lang="en-US" altLang="zh-CN" sz="2800" smtClean="0">
                <a:ea typeface="隶书" panose="02010509060101010101" pitchFamily="49" charset="-122"/>
              </a:rPr>
              <a:t>newNode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= first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first = newNode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</a:t>
            </a:r>
            <a:r>
              <a:rPr lang="en-US" altLang="zh-CN" sz="2800" smtClean="0">
                <a:ea typeface="隶书" panose="02010509060101010101" pitchFamily="49" charset="-122"/>
              </a:rPr>
              <a:t> 	 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新结点成为首元结点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b="1" smtClean="0">
                <a:ea typeface="隶书" panose="02010509060101010101" pitchFamily="49" charset="-122"/>
              </a:rPr>
              <a:t>}</a:t>
            </a:r>
            <a:r>
              <a:rPr lang="en-US" altLang="zh-CN" sz="2800" smtClean="0">
                <a:ea typeface="隶书" panose="02010509060101010101" pitchFamily="49" charset="-122"/>
              </a:rPr>
              <a:t>			 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	</a:t>
            </a:r>
            <a:r>
              <a:rPr lang="en-US" altLang="zh-CN" sz="2800" b="1" smtClean="0">
                <a:ea typeface="隶书" panose="02010509060101010101" pitchFamily="49" charset="-122"/>
              </a:rPr>
              <a:t>else {              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否则，寻找插入位置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   </a:t>
            </a:r>
            <a:r>
              <a:rPr lang="en-US" altLang="zh-CN" sz="2800" smtClean="0">
                <a:ea typeface="隶书" panose="02010509060101010101" pitchFamily="49" charset="-122"/>
              </a:rPr>
              <a:t>LinkNode *current = first</a:t>
            </a:r>
            <a:r>
              <a:rPr lang="en-US" altLang="zh-CN" sz="2800" b="1" smtClean="0">
                <a:ea typeface="隶书" panose="02010509060101010101" pitchFamily="49" charset="-122"/>
              </a:rPr>
              <a:t>;	  int</a:t>
            </a:r>
            <a:r>
              <a:rPr lang="en-US" altLang="zh-CN" sz="2800" smtClean="0">
                <a:ea typeface="隶书" panose="02010509060101010101" pitchFamily="49" charset="-122"/>
              </a:rPr>
              <a:t> k = 1</a:t>
            </a:r>
            <a:r>
              <a:rPr lang="en-US" altLang="zh-CN" sz="2800" b="1" smtClean="0">
                <a:ea typeface="隶书" panose="02010509060101010101" pitchFamily="49" charset="-122"/>
              </a:rPr>
              <a:t>;     </a:t>
            </a:r>
          </a:p>
        </p:txBody>
      </p:sp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463A34D-75D7-4F78-BE88-B4EFD7F320E5}" type="slidenum">
              <a:rPr lang="en-US" altLang="zh-CN" sz="1400"/>
              <a:pPr algn="ctr" eaLnBrk="1" hangingPunct="1"/>
              <a:t>36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3250" y="685800"/>
            <a:ext cx="8229600" cy="5594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   </a:t>
            </a:r>
            <a:r>
              <a:rPr lang="en-US" altLang="zh-CN" sz="2800" b="1" smtClean="0">
                <a:ea typeface="隶书" panose="02010509060101010101" pitchFamily="49" charset="-122"/>
              </a:rPr>
              <a:t>while</a:t>
            </a:r>
            <a:r>
              <a:rPr lang="en-US" altLang="zh-CN" sz="2800" smtClean="0">
                <a:ea typeface="隶书" panose="02010509060101010101" pitchFamily="49" charset="-122"/>
              </a:rPr>
              <a:t> (k &lt; i </a:t>
            </a:r>
            <a:r>
              <a:rPr lang="en-US" altLang="zh-CN" sz="2800" b="1" smtClean="0">
                <a:ea typeface="隶书" panose="02010509060101010101" pitchFamily="49" charset="-122"/>
              </a:rPr>
              <a:t>&amp;&amp;</a:t>
            </a:r>
            <a:r>
              <a:rPr lang="en-US" altLang="zh-CN" sz="2800" smtClean="0">
                <a:ea typeface="隶书" panose="02010509060101010101" pitchFamily="49" charset="-122"/>
              </a:rPr>
              <a:t> current != NULL)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找第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		  </a:t>
            </a:r>
            <a:r>
              <a:rPr lang="en-US" altLang="zh-CN" sz="2800" smtClean="0">
                <a:ea typeface="隶书" panose="02010509060101010101" pitchFamily="49" charset="-122"/>
              </a:rPr>
              <a:t>{ current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k++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  <a:r>
              <a:rPr lang="en-US" altLang="zh-CN" sz="2800" smtClean="0"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   </a:t>
            </a:r>
            <a:r>
              <a:rPr lang="en-US" altLang="zh-CN" sz="2800" b="1" smtClean="0">
                <a:ea typeface="隶书" panose="02010509060101010101" pitchFamily="49" charset="-122"/>
              </a:rPr>
              <a:t>if</a:t>
            </a:r>
            <a:r>
              <a:rPr lang="en-US" altLang="zh-CN" sz="2800" smtClean="0">
                <a:ea typeface="隶书" panose="02010509060101010101" pitchFamily="49" charset="-122"/>
              </a:rPr>
              <a:t> (current == NULL </a:t>
            </a:r>
            <a:r>
              <a:rPr lang="en-US" altLang="zh-CN" sz="2800" b="1" smtClean="0">
                <a:ea typeface="隶书" panose="02010509060101010101" pitchFamily="49" charset="-122"/>
              </a:rPr>
              <a:t>&amp;&amp;</a:t>
            </a:r>
            <a:r>
              <a:rPr lang="en-US" altLang="zh-CN" sz="2800" smtClean="0">
                <a:ea typeface="隶书" panose="02010509060101010101" pitchFamily="49" charset="-122"/>
              </a:rPr>
              <a:t> first != NULL)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链短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	 </a:t>
            </a:r>
            <a:r>
              <a:rPr lang="en-US" altLang="zh-CN" sz="2800" smtClean="0">
                <a:ea typeface="隶书" panose="02010509060101010101" pitchFamily="49" charset="-122"/>
              </a:rPr>
              <a:t>{</a:t>
            </a:r>
            <a:r>
              <a:rPr lang="en-US" altLang="zh-CN" sz="2800" b="1" smtClean="0">
                <a:ea typeface="隶书" panose="02010509060101010101" pitchFamily="49" charset="-122"/>
              </a:rPr>
              <a:t>cerr</a:t>
            </a:r>
            <a:r>
              <a:rPr lang="en-US" altLang="zh-CN" sz="2800" smtClean="0">
                <a:ea typeface="隶书" panose="02010509060101010101" pitchFamily="49" charset="-122"/>
              </a:rPr>
              <a:t> &lt;&lt; “</a:t>
            </a:r>
            <a:r>
              <a:rPr lang="zh-CN" altLang="en-US" sz="2800" smtClean="0">
                <a:ea typeface="隶书" panose="02010509060101010101" pitchFamily="49" charset="-122"/>
              </a:rPr>
              <a:t>无效的插入位置</a:t>
            </a:r>
            <a:r>
              <a:rPr lang="en-US" altLang="zh-CN" sz="2800" smtClean="0">
                <a:ea typeface="隶书" panose="02010509060101010101" pitchFamily="49" charset="-122"/>
              </a:rPr>
              <a:t>!\n</a:t>
            </a:r>
            <a:r>
              <a:rPr lang="en-US" altLang="zh-CN" sz="2800" b="1" smtClean="0">
                <a:ea typeface="隶书" panose="02010509060101010101" pitchFamily="49" charset="-122"/>
              </a:rPr>
              <a:t>”;  return</a:t>
            </a:r>
            <a:r>
              <a:rPr lang="en-US" altLang="zh-CN" sz="2800" smtClean="0">
                <a:ea typeface="隶书" panose="02010509060101010101" pitchFamily="49" charset="-122"/>
              </a:rPr>
              <a:t> false</a:t>
            </a:r>
            <a:r>
              <a:rPr lang="en-US" altLang="zh-CN" sz="2800" b="1" smtClean="0">
                <a:ea typeface="隶书" panose="02010509060101010101" pitchFamily="49" charset="-122"/>
              </a:rPr>
              <a:t>;}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</a:t>
            </a:r>
            <a:r>
              <a:rPr lang="en-US" altLang="zh-CN" sz="2800" b="1" smtClean="0">
                <a:ea typeface="隶书" panose="02010509060101010101" pitchFamily="49" charset="-122"/>
              </a:rPr>
              <a:t>else {</a:t>
            </a:r>
            <a:r>
              <a:rPr lang="en-US" altLang="zh-CN" sz="2800" smtClean="0">
                <a:ea typeface="隶书" panose="02010509060101010101" pitchFamily="49" charset="-122"/>
              </a:rPr>
              <a:t>		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插入在链表的中间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	   </a:t>
            </a:r>
            <a:r>
              <a:rPr lang="en-US" altLang="zh-CN" sz="2800" smtClean="0">
                <a:ea typeface="隶书" panose="02010509060101010101" pitchFamily="49" charset="-122"/>
              </a:rPr>
              <a:t>LinkNode *newNode = </a:t>
            </a:r>
            <a:r>
              <a:rPr lang="en-US" altLang="zh-CN" sz="2800" b="1" smtClean="0">
                <a:ea typeface="隶书" panose="02010509060101010101" pitchFamily="49" charset="-122"/>
              </a:rPr>
              <a:t>new</a:t>
            </a:r>
            <a:r>
              <a:rPr lang="en-US" altLang="zh-CN" sz="2800" smtClean="0">
                <a:ea typeface="隶书" panose="02010509060101010101" pitchFamily="49" charset="-122"/>
              </a:rPr>
              <a:t> LinkNode(x)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endParaRPr lang="en-US" altLang="zh-CN" sz="280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	   newNode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  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  <a:r>
              <a:rPr lang="en-US" altLang="zh-CN" sz="2800" smtClean="0">
                <a:ea typeface="隶书" panose="02010509060101010101" pitchFamily="49" charset="-122"/>
              </a:rPr>
              <a:t>link = newNode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ea typeface="隶书" panose="02010509060101010101" pitchFamily="49" charset="-122"/>
              </a:rPr>
              <a:t>return</a:t>
            </a:r>
            <a:r>
              <a:rPr lang="en-US" altLang="zh-CN" sz="2800" smtClean="0">
                <a:ea typeface="隶书" panose="02010509060101010101" pitchFamily="49" charset="-122"/>
              </a:rPr>
              <a:t> true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457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10CB5BF-BFD8-462F-BD6D-6BC939114CCB}" type="slidenum">
              <a:rPr lang="en-US" altLang="zh-CN" sz="1400"/>
              <a:pPr algn="ctr" eaLnBrk="1" hangingPunct="1"/>
              <a:t>37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711200" y="660400"/>
            <a:ext cx="8153400" cy="19050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CC"/>
                </a:solidFill>
                <a:ea typeface="仿宋_GB2312" pitchFamily="49" charset="-122"/>
              </a:rPr>
              <a:t>删除</a:t>
            </a:r>
            <a:endParaRPr lang="zh-CN" altLang="en-US" sz="3000" b="1" smtClean="0">
              <a:ea typeface="仿宋_GB2312" pitchFamily="49" charset="-122"/>
            </a:endParaRPr>
          </a:p>
          <a:p>
            <a:pPr lvl="1" eaLnBrk="1" hangingPunct="1"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第一种情况</a:t>
            </a:r>
            <a:r>
              <a:rPr lang="en-US" altLang="zh-CN" sz="3000" b="1" smtClean="0">
                <a:ea typeface="仿宋_GB2312" pitchFamily="49" charset="-122"/>
              </a:rPr>
              <a:t>: </a:t>
            </a:r>
            <a:r>
              <a:rPr lang="zh-CN" altLang="en-US" sz="3000" b="1" smtClean="0">
                <a:ea typeface="仿宋_GB2312" pitchFamily="49" charset="-122"/>
              </a:rPr>
              <a:t>删除表中第一个元素</a:t>
            </a:r>
          </a:p>
          <a:p>
            <a:pPr lvl="1" eaLnBrk="1" hangingPunct="1"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第二种情况</a:t>
            </a:r>
            <a:r>
              <a:rPr lang="en-US" altLang="zh-CN" sz="3000" b="1" smtClean="0">
                <a:ea typeface="仿宋_GB2312" pitchFamily="49" charset="-122"/>
              </a:rPr>
              <a:t>: </a:t>
            </a:r>
            <a:r>
              <a:rPr lang="zh-CN" altLang="en-US" sz="3000" b="1" smtClean="0">
                <a:ea typeface="仿宋_GB2312" pitchFamily="49" charset="-122"/>
              </a:rPr>
              <a:t>删除表中或表尾元素</a:t>
            </a:r>
          </a:p>
        </p:txBody>
      </p:sp>
      <p:sp>
        <p:nvSpPr>
          <p:cNvPr id="2560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440B766-37E2-4B3B-BB02-2A7CB58EB418}" type="slidenum">
              <a:rPr lang="en-US" altLang="zh-CN" sz="1400"/>
              <a:pPr algn="ctr" eaLnBrk="1" hangingPunct="1"/>
              <a:t>38</a:t>
            </a:fld>
            <a:endParaRPr lang="en-US" altLang="zh-CN" sz="1400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1676400" y="5562600"/>
            <a:ext cx="57912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600" smtClean="0">
                <a:solidFill>
                  <a:schemeClr val="tx2"/>
                </a:solidFill>
                <a:latin typeface="Times New Roman" charset="0"/>
                <a:ea typeface="隶书" pitchFamily="49" charset="-122"/>
              </a:rPr>
              <a:t>在单链表中删除含</a:t>
            </a:r>
            <a:r>
              <a:rPr lang="en-US" altLang="zh-CN" sz="3600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a</a:t>
            </a:r>
            <a:r>
              <a:rPr lang="en-US" altLang="zh-CN" sz="3600" i="1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i</a:t>
            </a:r>
            <a:r>
              <a:rPr lang="zh-CN" altLang="en-US" sz="3600" smtClean="0">
                <a:solidFill>
                  <a:schemeClr val="tx2"/>
                </a:solidFill>
                <a:latin typeface="Times New Roman" charset="0"/>
                <a:ea typeface="隶书" pitchFamily="49" charset="-122"/>
              </a:rPr>
              <a:t>的结点</a:t>
            </a:r>
            <a:endParaRPr lang="zh-CN" altLang="en-US" sz="3600" smtClean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1739900" y="2870200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197100" y="25654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882900" y="25654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3035300" y="28702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4025900" y="25654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4711700" y="25654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4864100" y="28702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5854700" y="25654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6540500" y="25654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6692900" y="2870200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1130300" y="24130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00"/>
                </a:solidFill>
                <a:sym typeface="Symbol" panose="05050102010706020507" pitchFamily="18" charset="2"/>
              </a:rPr>
              <a:t></a:t>
            </a:r>
            <a:endParaRPr lang="en-US" altLang="zh-CN"/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7194550" y="24130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00"/>
                </a:solidFill>
                <a:sym typeface="Symbol" panose="05050102010706020507" pitchFamily="18" charset="2"/>
              </a:rPr>
              <a:t></a:t>
            </a:r>
            <a:endParaRPr lang="en-US" altLang="zh-CN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1739900" y="4318000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2197100" y="4013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>
            <a:off x="2882900" y="40132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3035300" y="43180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Rectangle 20"/>
          <p:cNvSpPr>
            <a:spLocks noChangeArrowheads="1"/>
          </p:cNvSpPr>
          <p:nvPr/>
        </p:nvSpPr>
        <p:spPr bwMode="auto">
          <a:xfrm>
            <a:off x="4025900" y="4013200"/>
            <a:ext cx="990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>
            <a:off x="4711700" y="4013200"/>
            <a:ext cx="0" cy="533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>
            <a:off x="4864100" y="43180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4" name="Rectangle 23"/>
          <p:cNvSpPr>
            <a:spLocks noChangeArrowheads="1"/>
          </p:cNvSpPr>
          <p:nvPr/>
        </p:nvSpPr>
        <p:spPr bwMode="auto">
          <a:xfrm>
            <a:off x="5854700" y="4013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>
            <a:off x="6540500" y="40132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6692900" y="4318000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1130300" y="38608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00"/>
                </a:solidFill>
                <a:sym typeface="Symbol" panose="05050102010706020507" pitchFamily="18" charset="2"/>
              </a:rPr>
              <a:t></a:t>
            </a:r>
            <a:endParaRPr lang="en-US" altLang="zh-CN"/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7194550" y="38608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00"/>
                </a:solidFill>
                <a:sym typeface="Symbol" panose="05050102010706020507" pitchFamily="18" charset="2"/>
              </a:rPr>
              <a:t></a:t>
            </a:r>
            <a:endParaRPr lang="en-US" altLang="zh-CN"/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2198688" y="2443163"/>
            <a:ext cx="684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tx2"/>
                </a:solidFill>
              </a:rPr>
              <a:t>a</a:t>
            </a:r>
            <a:r>
              <a:rPr lang="en-US" altLang="zh-CN" sz="3200" baseline="-25000">
                <a:solidFill>
                  <a:schemeClr val="tx2"/>
                </a:solidFill>
              </a:rPr>
              <a:t>i-1</a:t>
            </a:r>
            <a:endParaRPr lang="en-US" altLang="zh-CN"/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2197100" y="3890963"/>
            <a:ext cx="684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tx2"/>
                </a:solidFill>
              </a:rPr>
              <a:t>a</a:t>
            </a:r>
            <a:r>
              <a:rPr lang="en-US" altLang="zh-CN" sz="3200" baseline="-25000">
                <a:solidFill>
                  <a:schemeClr val="tx2"/>
                </a:solidFill>
              </a:rPr>
              <a:t>i-1</a:t>
            </a:r>
            <a:endParaRPr lang="en-US" altLang="zh-CN"/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4173538" y="2489200"/>
            <a:ext cx="461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tx2"/>
                </a:solidFill>
              </a:rPr>
              <a:t>a</a:t>
            </a:r>
            <a:r>
              <a:rPr lang="en-US" altLang="zh-CN" sz="3200" baseline="-25000">
                <a:solidFill>
                  <a:schemeClr val="tx2"/>
                </a:solidFill>
              </a:rPr>
              <a:t>i</a:t>
            </a:r>
            <a:endParaRPr lang="en-US" altLang="zh-CN"/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4178300" y="3890963"/>
            <a:ext cx="461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bg1"/>
                </a:solidFill>
              </a:rPr>
              <a:t>a</a:t>
            </a:r>
            <a:r>
              <a:rPr lang="en-US" altLang="zh-CN" sz="3200" baseline="-25000">
                <a:solidFill>
                  <a:schemeClr val="bg1"/>
                </a:solidFill>
              </a:rPr>
              <a:t>i</a:t>
            </a:r>
            <a:endParaRPr lang="en-US" altLang="zh-CN"/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5849938" y="2489200"/>
            <a:ext cx="747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tx2"/>
                </a:solidFill>
              </a:rPr>
              <a:t>a</a:t>
            </a:r>
            <a:r>
              <a:rPr lang="en-US" altLang="zh-CN" sz="3200" baseline="-25000">
                <a:solidFill>
                  <a:schemeClr val="tx2"/>
                </a:solidFill>
              </a:rPr>
              <a:t>i+1</a:t>
            </a:r>
            <a:endParaRPr lang="en-US" altLang="zh-CN"/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5868988" y="3890963"/>
            <a:ext cx="747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tx2"/>
                </a:solidFill>
              </a:rPr>
              <a:t>a</a:t>
            </a:r>
            <a:r>
              <a:rPr lang="en-US" altLang="zh-CN" sz="3200" baseline="-25000">
                <a:solidFill>
                  <a:schemeClr val="tx2"/>
                </a:solidFill>
              </a:rPr>
              <a:t>i+1</a:t>
            </a:r>
            <a:endParaRPr lang="en-US" altLang="zh-CN"/>
          </a:p>
        </p:txBody>
      </p:sp>
      <p:sp>
        <p:nvSpPr>
          <p:cNvPr id="25635" name="Line 34"/>
          <p:cNvSpPr>
            <a:spLocks noChangeShapeType="1"/>
          </p:cNvSpPr>
          <p:nvPr/>
        </p:nvSpPr>
        <p:spPr bwMode="auto">
          <a:xfrm flipV="1">
            <a:off x="2501900" y="4622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79" name="Line 35"/>
          <p:cNvSpPr>
            <a:spLocks noChangeShapeType="1"/>
          </p:cNvSpPr>
          <p:nvPr/>
        </p:nvSpPr>
        <p:spPr bwMode="auto">
          <a:xfrm flipV="1">
            <a:off x="4330700" y="4622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2501900" y="4622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</a:rPr>
              <a:t>p</a:t>
            </a:r>
            <a:endParaRPr lang="en-US" altLang="zh-CN"/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4378325" y="4622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</a:rPr>
              <a:t>q</a:t>
            </a:r>
            <a:endParaRPr lang="en-US" altLang="zh-CN"/>
          </a:p>
        </p:txBody>
      </p:sp>
      <p:sp>
        <p:nvSpPr>
          <p:cNvPr id="25639" name="Text Box 41"/>
          <p:cNvSpPr txBox="1">
            <a:spLocks noChangeArrowheads="1"/>
          </p:cNvSpPr>
          <p:nvPr/>
        </p:nvSpPr>
        <p:spPr bwMode="auto">
          <a:xfrm>
            <a:off x="3832225" y="30988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6600"/>
                </a:solidFill>
                <a:ea typeface="隶书" panose="02010509060101010101" pitchFamily="49" charset="-122"/>
              </a:rPr>
              <a:t>删除前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25640" name="Text Box 42"/>
          <p:cNvSpPr txBox="1">
            <a:spLocks noChangeArrowheads="1"/>
          </p:cNvSpPr>
          <p:nvPr/>
        </p:nvSpPr>
        <p:spPr bwMode="auto">
          <a:xfrm>
            <a:off x="3873500" y="50800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6600"/>
                </a:solidFill>
                <a:ea typeface="隶书" panose="02010509060101010101" pitchFamily="49" charset="-122"/>
              </a:rPr>
              <a:t>删除后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236588" name="Freeform 44"/>
          <p:cNvSpPr>
            <a:spLocks/>
          </p:cNvSpPr>
          <p:nvPr/>
        </p:nvSpPr>
        <p:spPr bwMode="auto">
          <a:xfrm>
            <a:off x="3065463" y="3794125"/>
            <a:ext cx="2787650" cy="347663"/>
          </a:xfrm>
          <a:custGeom>
            <a:avLst/>
            <a:gdLst>
              <a:gd name="T0" fmla="*/ 0 w 1756"/>
              <a:gd name="T1" fmla="*/ 2147483647 h 244"/>
              <a:gd name="T2" fmla="*/ 2147483647 w 1756"/>
              <a:gd name="T3" fmla="*/ 2147483647 h 244"/>
              <a:gd name="T4" fmla="*/ 2147483647 w 1756"/>
              <a:gd name="T5" fmla="*/ 2147483647 h 244"/>
              <a:gd name="T6" fmla="*/ 2147483647 w 1756"/>
              <a:gd name="T7" fmla="*/ 2147483647 h 244"/>
              <a:gd name="T8" fmla="*/ 2147483647 w 1756"/>
              <a:gd name="T9" fmla="*/ 2147483647 h 244"/>
              <a:gd name="T10" fmla="*/ 2147483647 w 1756"/>
              <a:gd name="T11" fmla="*/ 2147483647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56" h="244">
                <a:moveTo>
                  <a:pt x="0" y="244"/>
                </a:moveTo>
                <a:cubicBezTo>
                  <a:pt x="59" y="193"/>
                  <a:pt x="119" y="143"/>
                  <a:pt x="221" y="108"/>
                </a:cubicBezTo>
                <a:cubicBezTo>
                  <a:pt x="323" y="73"/>
                  <a:pt x="462" y="46"/>
                  <a:pt x="610" y="32"/>
                </a:cubicBezTo>
                <a:cubicBezTo>
                  <a:pt x="758" y="18"/>
                  <a:pt x="936" y="0"/>
                  <a:pt x="1110" y="24"/>
                </a:cubicBezTo>
                <a:cubicBezTo>
                  <a:pt x="1284" y="48"/>
                  <a:pt x="1548" y="144"/>
                  <a:pt x="1652" y="176"/>
                </a:cubicBezTo>
                <a:cubicBezTo>
                  <a:pt x="1756" y="208"/>
                  <a:pt x="1723" y="212"/>
                  <a:pt x="1737" y="219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79" grpId="0" animBg="1"/>
      <p:bldP spid="2365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7471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单链表的删除算法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284288"/>
            <a:ext cx="8229600" cy="49625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List</a:t>
            </a:r>
            <a:r>
              <a:rPr lang="en-US" altLang="zh-CN" sz="2800" b="1" smtClean="0">
                <a:ea typeface="隶书" panose="02010509060101010101" pitchFamily="49" charset="-122"/>
              </a:rPr>
              <a:t>::</a:t>
            </a:r>
            <a:r>
              <a:rPr lang="en-US" altLang="zh-CN" sz="2800" smtClean="0">
                <a:ea typeface="隶书" panose="02010509060101010101" pitchFamily="49" charset="-122"/>
              </a:rPr>
              <a:t>Remove (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 int&amp;</a:t>
            </a:r>
            <a:r>
              <a:rPr lang="en-US" altLang="zh-CN" sz="2800" smtClean="0">
                <a:ea typeface="隶书" panose="02010509060101010101" pitchFamily="49" charset="-122"/>
              </a:rPr>
              <a:t> x)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将链表中的第 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个元素删去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 i 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从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开始。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ea typeface="隶书" panose="02010509060101010101" pitchFamily="49" charset="-122"/>
              </a:rPr>
              <a:t>LinkNode *del</a:t>
            </a:r>
            <a:r>
              <a:rPr lang="en-US" altLang="zh-CN" sz="2800" b="1" smtClean="0">
                <a:ea typeface="隶书" panose="02010509060101010101" pitchFamily="49" charset="-122"/>
              </a:rPr>
              <a:t>;	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暂存删除结点指针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(i &lt;= 1)  { del = first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first =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else {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LinkNode *current = first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k = 1</a:t>
            </a:r>
            <a:r>
              <a:rPr lang="en-US" altLang="zh-CN" sz="2800" b="1" smtClean="0">
                <a:ea typeface="隶书" panose="02010509060101010101" pitchFamily="49" charset="-122"/>
              </a:rPr>
              <a:t>;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找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800" smtClean="0">
                <a:solidFill>
                  <a:schemeClr val="tx2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号结点</a:t>
            </a:r>
            <a:endParaRPr lang="zh-CN" altLang="en-US" sz="2800" b="1" smtClean="0">
              <a:solidFill>
                <a:schemeClr val="tx2"/>
              </a:solidFill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   </a:t>
            </a:r>
            <a:r>
              <a:rPr lang="en-US" altLang="zh-CN" sz="2800" b="1" smtClean="0">
                <a:ea typeface="隶书" panose="02010509060101010101" pitchFamily="49" charset="-122"/>
              </a:rPr>
              <a:t>while </a:t>
            </a:r>
            <a:r>
              <a:rPr lang="en-US" altLang="zh-CN" sz="2800" smtClean="0">
                <a:ea typeface="隶书" panose="02010509060101010101" pitchFamily="49" charset="-122"/>
              </a:rPr>
              <a:t>(k &lt; i</a:t>
            </a:r>
            <a:r>
              <a:rPr lang="en-US" altLang="zh-CN" sz="2800" smtClean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smtClean="0">
                <a:ea typeface="隶书" panose="02010509060101010101" pitchFamily="49" charset="-122"/>
              </a:rPr>
              <a:t>1 </a:t>
            </a:r>
            <a:r>
              <a:rPr lang="en-US" altLang="zh-CN" sz="2800" b="1" smtClean="0">
                <a:ea typeface="隶书" panose="02010509060101010101" pitchFamily="49" charset="-122"/>
              </a:rPr>
              <a:t>&amp;&amp;</a:t>
            </a:r>
            <a:r>
              <a:rPr lang="en-US" altLang="zh-CN" sz="2800" smtClean="0">
                <a:ea typeface="隶书" panose="02010509060101010101" pitchFamily="49" charset="-122"/>
              </a:rPr>
              <a:t> current != NULL)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		  { current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  <a:r>
              <a:rPr lang="en-US" altLang="zh-CN" sz="2800" smtClean="0">
                <a:ea typeface="隶书" panose="02010509060101010101" pitchFamily="49" charset="-122"/>
              </a:rPr>
              <a:t>  k++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   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(current == NULL ||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== NULL)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 	</a:t>
            </a:r>
            <a:r>
              <a:rPr lang="en-US" altLang="zh-CN" sz="2800" b="1" smtClean="0">
                <a:ea typeface="隶书" panose="02010509060101010101" pitchFamily="49" charset="-122"/>
              </a:rPr>
              <a:t>  cout </a:t>
            </a:r>
            <a:r>
              <a:rPr lang="en-US" altLang="zh-CN" sz="2800" smtClean="0">
                <a:ea typeface="隶书" panose="02010509060101010101" pitchFamily="49" charset="-122"/>
              </a:rPr>
              <a:t>&lt;&lt; “</a:t>
            </a:r>
            <a:r>
              <a:rPr lang="zh-CN" altLang="en-US" sz="2800" smtClean="0">
                <a:ea typeface="隶书" panose="02010509060101010101" pitchFamily="49" charset="-122"/>
              </a:rPr>
              <a:t>无效的删除位置</a:t>
            </a:r>
            <a:r>
              <a:rPr lang="en-US" altLang="zh-CN" sz="2800" smtClean="0">
                <a:ea typeface="隶书" panose="02010509060101010101" pitchFamily="49" charset="-122"/>
              </a:rPr>
              <a:t>!\n”;  </a:t>
            </a:r>
            <a:r>
              <a:rPr lang="en-US" altLang="zh-CN" sz="2800" b="1" smtClean="0">
                <a:ea typeface="隶书" panose="02010509060101010101" pitchFamily="49" charset="-122"/>
              </a:rPr>
              <a:t>return</a:t>
            </a:r>
            <a:r>
              <a:rPr lang="en-US" altLang="zh-CN" sz="2800" smtClean="0">
                <a:ea typeface="隶书" panose="02010509060101010101" pitchFamily="49" charset="-122"/>
              </a:rPr>
              <a:t> false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 }</a:t>
            </a:r>
            <a:r>
              <a:rPr lang="en-US" altLang="zh-CN" sz="2800" smtClean="0">
                <a:ea typeface="隶书" panose="02010509060101010101" pitchFamily="49" charset="-122"/>
              </a:rPr>
              <a:t>		</a:t>
            </a:r>
          </a:p>
        </p:txBody>
      </p:sp>
      <p:sp>
        <p:nvSpPr>
          <p:cNvPr id="2662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2529C32-E19F-4D6E-87E9-44165B2723F5}" type="slidenum">
              <a:rPr lang="en-US" altLang="zh-CN" sz="1400"/>
              <a:pPr algn="ctr" eaLnBrk="1" hangingPunct="1"/>
              <a:t>39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 smtClean="0">
                <a:solidFill>
                  <a:schemeClr val="tx1"/>
                </a:solidFill>
              </a:rPr>
              <a:t>线性表的单元计算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952625"/>
          </a:xfrm>
        </p:spPr>
        <p:txBody>
          <a:bodyPr/>
          <a:lstStyle/>
          <a:p>
            <a:r>
              <a:rPr lang="zh-CN" altLang="en-US" smtClean="0"/>
              <a:t>单元连续</a:t>
            </a:r>
            <a:endParaRPr lang="en-US" altLang="zh-CN" smtClean="0"/>
          </a:p>
          <a:p>
            <a:r>
              <a:rPr lang="en-US" altLang="zh-CN" smtClean="0"/>
              <a:t>Sizeof</a:t>
            </a:r>
            <a:r>
              <a:rPr lang="zh-CN" altLang="en-US" smtClean="0"/>
              <a:t>（</a:t>
            </a:r>
            <a:r>
              <a:rPr lang="en-US" altLang="zh-CN" smtClean="0"/>
              <a:t>T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如何计算第</a:t>
            </a:r>
            <a:r>
              <a:rPr lang="en-US" altLang="zh-CN" smtClean="0"/>
              <a:t>i</a:t>
            </a:r>
            <a:r>
              <a:rPr lang="zh-CN" altLang="en-US" smtClean="0"/>
              <a:t>个元素？</a:t>
            </a: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fld id="{A3AA42FF-F577-454B-B786-7239002EECDE}" type="slidenum">
              <a:rPr lang="en-US" altLang="zh-CN" sz="1400" smtClean="0"/>
              <a:pPr eaLnBrk="1" hangingPunct="1"/>
              <a:t>4</a:t>
            </a:fld>
            <a:endParaRPr lang="en-US" altLang="zh-CN" sz="1400" smtClean="0"/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5616" y="4797152"/>
            <a:ext cx="6552728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968928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776288"/>
            <a:ext cx="8001000" cy="55403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	 del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	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删中间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尾结点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	 </a:t>
            </a:r>
            <a:r>
              <a:rPr lang="en-US" altLang="zh-CN" sz="2800" smtClean="0">
                <a:ea typeface="隶书" panose="02010509060101010101" pitchFamily="49" charset="-122"/>
              </a:rPr>
              <a:t>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= del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 x = del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data</a:t>
            </a:r>
            <a:r>
              <a:rPr lang="en-US" altLang="zh-CN" sz="2800" b="1" smtClean="0">
                <a:ea typeface="隶书" panose="02010509060101010101" pitchFamily="49" charset="-122"/>
              </a:rPr>
              <a:t>;  delete</a:t>
            </a:r>
            <a:r>
              <a:rPr lang="en-US" altLang="zh-CN" sz="2800" smtClean="0">
                <a:ea typeface="隶书" panose="02010509060101010101" pitchFamily="49" charset="-122"/>
              </a:rPr>
              <a:t> del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取出被删结点数据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 </a:t>
            </a:r>
            <a:r>
              <a:rPr lang="en-US" altLang="zh-CN" sz="2800" b="1" smtClean="0">
                <a:ea typeface="隶书" panose="02010509060101010101" pitchFamily="49" charset="-122"/>
              </a:rPr>
              <a:t>return</a:t>
            </a:r>
            <a:r>
              <a:rPr lang="en-US" altLang="zh-CN" sz="2800" smtClean="0">
                <a:ea typeface="隶书" panose="02010509060101010101" pitchFamily="49" charset="-122"/>
              </a:rPr>
              <a:t> true</a:t>
            </a:r>
            <a:r>
              <a:rPr lang="en-US" altLang="zh-CN" sz="2800" b="1" smtClean="0">
                <a:ea typeface="隶书" panose="02010509060101010101" pitchFamily="49" charset="-122"/>
              </a:rPr>
              <a:t>;	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b="1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实现单链表的插入和删除算法，不需要移动元素，只需修改结点指针，比顺序表方便。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情况复杂，要专门讨论空表和在表头插入的特殊情形。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寻找插入或删除位置只能沿着链顺序检测。</a:t>
            </a:r>
          </a:p>
        </p:txBody>
      </p:sp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6131358-57EB-4E35-8FE3-DFCCF364BE74}" type="slidenum">
              <a:rPr lang="en-US" altLang="zh-CN" sz="1400"/>
              <a:pPr algn="ctr" eaLnBrk="1" hangingPunct="1"/>
              <a:t>40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596900"/>
            <a:ext cx="49530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带表头结点的单链表</a:t>
            </a:r>
            <a:endParaRPr lang="zh-CN" altLang="en-US" sz="3600" smtClean="0">
              <a:ea typeface="华文新魏" panose="02010800040101010101" pitchFamily="2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749300" y="1384300"/>
            <a:ext cx="7843838" cy="30480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表头结点位于表的最前端，本身不带数据，仅标志表头。</a:t>
            </a:r>
          </a:p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设置表头结点的目的是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统一空表与非空表的操作</a:t>
            </a: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，</a:t>
            </a:r>
            <a:r>
              <a:rPr lang="zh-CN" altLang="en-US" sz="3000" b="1" smtClean="0">
                <a:solidFill>
                  <a:schemeClr val="tx2"/>
                </a:solidFill>
                <a:ea typeface="仿宋_GB2312" pitchFamily="49" charset="-122"/>
              </a:rPr>
              <a:t>简化链表操作的实现</a:t>
            </a: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 smtClean="0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2867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1079E6F-C3A8-4BE5-BF57-975DF5B522A0}" type="slidenum">
              <a:rPr lang="en-US" altLang="zh-CN" sz="1400"/>
              <a:pPr algn="ctr" eaLnBrk="1" hangingPunct="1"/>
              <a:t>41</a:t>
            </a:fld>
            <a:endParaRPr lang="en-US" altLang="zh-CN" sz="1400"/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704975" y="4403725"/>
            <a:ext cx="65754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非空表	                空表</a:t>
            </a:r>
            <a:endParaRPr lang="zh-CN" altLang="en-US" sz="3000" smtClean="0">
              <a:latin typeface="Times New Roman" charset="0"/>
            </a:endParaRPr>
          </a:p>
        </p:txBody>
      </p:sp>
      <p:grpSp>
        <p:nvGrpSpPr>
          <p:cNvPr id="28678" name="Group 5"/>
          <p:cNvGrpSpPr>
            <a:grpSpLocks/>
          </p:cNvGrpSpPr>
          <p:nvPr/>
        </p:nvGrpSpPr>
        <p:grpSpPr bwMode="auto">
          <a:xfrm>
            <a:off x="762000" y="3581400"/>
            <a:ext cx="7391400" cy="609600"/>
            <a:chOff x="480" y="2832"/>
            <a:chExt cx="4656" cy="384"/>
          </a:xfrm>
        </p:grpSpPr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4704" y="2880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3168" y="2880"/>
              <a:ext cx="336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1968" y="288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1200" y="2880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2208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84" name="Line 11"/>
            <p:cNvSpPr>
              <a:spLocks noChangeShapeType="1"/>
            </p:cNvSpPr>
            <p:nvPr/>
          </p:nvSpPr>
          <p:spPr bwMode="auto">
            <a:xfrm>
              <a:off x="2352" y="302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>
              <a:off x="2640" y="302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2928" y="30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Rectangle 14"/>
            <p:cNvSpPr>
              <a:spLocks noChangeArrowheads="1"/>
            </p:cNvSpPr>
            <p:nvPr/>
          </p:nvSpPr>
          <p:spPr bwMode="auto">
            <a:xfrm>
              <a:off x="3504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accent2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3120" y="283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accent2"/>
                  </a:solidFill>
                </a:rPr>
                <a:t>a</a:t>
              </a:r>
              <a:r>
                <a:rPr lang="en-US" altLang="zh-CN" sz="2800" i="1" baseline="-25000">
                  <a:solidFill>
                    <a:schemeClr val="accent2"/>
                  </a:solidFill>
                </a:rPr>
                <a:t>n-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1952" y="2832"/>
              <a:ext cx="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accent2"/>
                  </a:solidFill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</a:t>
              </a:r>
              <a:endParaRPr lang="en-US" altLang="zh-CN" sz="3200"/>
            </a:p>
          </p:txBody>
        </p:sp>
        <p:sp>
          <p:nvSpPr>
            <p:cNvPr id="28690" name="Rectangle 17"/>
            <p:cNvSpPr>
              <a:spLocks noChangeArrowheads="1"/>
            </p:cNvSpPr>
            <p:nvPr/>
          </p:nvSpPr>
          <p:spPr bwMode="auto">
            <a:xfrm>
              <a:off x="1440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>
              <a:off x="1536" y="3024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>
              <a:off x="960" y="30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480" y="2841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>
              <a:off x="4464" y="30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Text Box 22"/>
            <p:cNvSpPr txBox="1">
              <a:spLocks noChangeArrowheads="1"/>
            </p:cNvSpPr>
            <p:nvPr/>
          </p:nvSpPr>
          <p:spPr bwMode="auto">
            <a:xfrm>
              <a:off x="3975" y="283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8696" name="Rectangle 23"/>
            <p:cNvSpPr>
              <a:spLocks noChangeArrowheads="1"/>
            </p:cNvSpPr>
            <p:nvPr/>
          </p:nvSpPr>
          <p:spPr bwMode="auto">
            <a:xfrm>
              <a:off x="4944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accent2"/>
                  </a:solidFill>
                </a:rPr>
                <a:t>0</a:t>
              </a:r>
              <a:endParaRPr lang="en-US" altLang="zh-CN" sz="320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34EBE8A-931F-4236-A4D3-C1C9DCB8CEF6}" type="slidenum">
              <a:rPr lang="en-US" altLang="zh-CN" sz="1400"/>
              <a:pPr algn="ctr" eaLnBrk="1" hangingPunct="1"/>
              <a:t>42</a:t>
            </a:fld>
            <a:endParaRPr lang="en-US" altLang="zh-CN" sz="1400"/>
          </a:p>
        </p:txBody>
      </p:sp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609600" y="568325"/>
            <a:ext cx="8001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5000"/>
              </a:lnSpc>
              <a:defRPr/>
            </a:pPr>
            <a:r>
              <a:rPr lang="zh-CN" altLang="en-US" sz="32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在带表头结点的单链表最前端插入新结点</a:t>
            </a:r>
            <a:endParaRPr lang="zh-CN" altLang="en-US" sz="3200" smtClean="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2044700" y="5118100"/>
            <a:ext cx="490378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i="1">
                <a:solidFill>
                  <a:schemeClr val="hlink"/>
                </a:solidFill>
              </a:rPr>
              <a:t>  </a:t>
            </a:r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link = p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link; 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   p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link = newnode;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685800" y="1409700"/>
            <a:ext cx="7924800" cy="3657600"/>
            <a:chOff x="384" y="1003"/>
            <a:chExt cx="4992" cy="2304"/>
          </a:xfrm>
        </p:grpSpPr>
        <p:sp>
          <p:nvSpPr>
            <p:cNvPr id="29706" name="Rectangle 5"/>
            <p:cNvSpPr>
              <a:spLocks noChangeArrowheads="1"/>
            </p:cNvSpPr>
            <p:nvPr/>
          </p:nvSpPr>
          <p:spPr bwMode="auto">
            <a:xfrm>
              <a:off x="1872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07" name="Rectangle 6"/>
            <p:cNvSpPr>
              <a:spLocks noChangeArrowheads="1"/>
            </p:cNvSpPr>
            <p:nvPr/>
          </p:nvSpPr>
          <p:spPr bwMode="auto">
            <a:xfrm>
              <a:off x="1104" y="1042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08" name="Rectangle 7"/>
            <p:cNvSpPr>
              <a:spLocks noChangeArrowheads="1"/>
            </p:cNvSpPr>
            <p:nvPr/>
          </p:nvSpPr>
          <p:spPr bwMode="auto">
            <a:xfrm>
              <a:off x="2112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09" name="Line 8"/>
            <p:cNvSpPr>
              <a:spLocks noChangeShapeType="1"/>
            </p:cNvSpPr>
            <p:nvPr/>
          </p:nvSpPr>
          <p:spPr bwMode="auto">
            <a:xfrm>
              <a:off x="2256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9"/>
            <p:cNvSpPr>
              <a:spLocks noChangeShapeType="1"/>
            </p:cNvSpPr>
            <p:nvPr/>
          </p:nvSpPr>
          <p:spPr bwMode="auto">
            <a:xfrm>
              <a:off x="2544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Rectangle 10"/>
            <p:cNvSpPr>
              <a:spLocks noChangeArrowheads="1"/>
            </p:cNvSpPr>
            <p:nvPr/>
          </p:nvSpPr>
          <p:spPr bwMode="auto">
            <a:xfrm>
              <a:off x="1344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12" name="Line 11"/>
            <p:cNvSpPr>
              <a:spLocks noChangeShapeType="1"/>
            </p:cNvSpPr>
            <p:nvPr/>
          </p:nvSpPr>
          <p:spPr bwMode="auto">
            <a:xfrm>
              <a:off x="1440" y="1186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2"/>
            <p:cNvSpPr>
              <a:spLocks noChangeShapeType="1"/>
            </p:cNvSpPr>
            <p:nvPr/>
          </p:nvSpPr>
          <p:spPr bwMode="auto">
            <a:xfrm>
              <a:off x="864" y="118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Text Box 13"/>
            <p:cNvSpPr txBox="1">
              <a:spLocks noChangeArrowheads="1"/>
            </p:cNvSpPr>
            <p:nvPr/>
          </p:nvSpPr>
          <p:spPr bwMode="auto">
            <a:xfrm>
              <a:off x="384" y="1003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9715" name="Rectangle 14"/>
            <p:cNvSpPr>
              <a:spLocks noChangeArrowheads="1"/>
            </p:cNvSpPr>
            <p:nvPr/>
          </p:nvSpPr>
          <p:spPr bwMode="auto">
            <a:xfrm>
              <a:off x="1776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16" name="Rectangle 15"/>
            <p:cNvSpPr>
              <a:spLocks noChangeArrowheads="1"/>
            </p:cNvSpPr>
            <p:nvPr/>
          </p:nvSpPr>
          <p:spPr bwMode="auto">
            <a:xfrm>
              <a:off x="2016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17" name="Line 16"/>
            <p:cNvSpPr>
              <a:spLocks noChangeShapeType="1"/>
            </p:cNvSpPr>
            <p:nvPr/>
          </p:nvSpPr>
          <p:spPr bwMode="auto">
            <a:xfrm flipV="1">
              <a:off x="1392" y="1810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Text Box 17"/>
            <p:cNvSpPr txBox="1">
              <a:spLocks noChangeArrowheads="1"/>
            </p:cNvSpPr>
            <p:nvPr/>
          </p:nvSpPr>
          <p:spPr bwMode="auto">
            <a:xfrm>
              <a:off x="432" y="1627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29719" name="Rectangle 18"/>
            <p:cNvSpPr>
              <a:spLocks noChangeArrowheads="1"/>
            </p:cNvSpPr>
            <p:nvPr/>
          </p:nvSpPr>
          <p:spPr bwMode="auto">
            <a:xfrm>
              <a:off x="4416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20" name="Rectangle 19"/>
            <p:cNvSpPr>
              <a:spLocks noChangeArrowheads="1"/>
            </p:cNvSpPr>
            <p:nvPr/>
          </p:nvSpPr>
          <p:spPr bwMode="auto">
            <a:xfrm>
              <a:off x="3648" y="1042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21" name="Rectangle 20"/>
            <p:cNvSpPr>
              <a:spLocks noChangeArrowheads="1"/>
            </p:cNvSpPr>
            <p:nvPr/>
          </p:nvSpPr>
          <p:spPr bwMode="auto">
            <a:xfrm>
              <a:off x="4656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22" name="Line 21"/>
            <p:cNvSpPr>
              <a:spLocks noChangeShapeType="1"/>
            </p:cNvSpPr>
            <p:nvPr/>
          </p:nvSpPr>
          <p:spPr bwMode="auto">
            <a:xfrm>
              <a:off x="4800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22"/>
            <p:cNvSpPr>
              <a:spLocks noChangeShapeType="1"/>
            </p:cNvSpPr>
            <p:nvPr/>
          </p:nvSpPr>
          <p:spPr bwMode="auto">
            <a:xfrm>
              <a:off x="5088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Rectangle 23"/>
            <p:cNvSpPr>
              <a:spLocks noChangeArrowheads="1"/>
            </p:cNvSpPr>
            <p:nvPr/>
          </p:nvSpPr>
          <p:spPr bwMode="auto">
            <a:xfrm>
              <a:off x="3888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25" name="Line 24"/>
            <p:cNvSpPr>
              <a:spLocks noChangeShapeType="1"/>
            </p:cNvSpPr>
            <p:nvPr/>
          </p:nvSpPr>
          <p:spPr bwMode="auto">
            <a:xfrm>
              <a:off x="3984" y="1186"/>
              <a:ext cx="336" cy="4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25"/>
            <p:cNvSpPr>
              <a:spLocks noChangeShapeType="1"/>
            </p:cNvSpPr>
            <p:nvPr/>
          </p:nvSpPr>
          <p:spPr bwMode="auto">
            <a:xfrm>
              <a:off x="3408" y="118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Text Box 26"/>
            <p:cNvSpPr txBox="1">
              <a:spLocks noChangeArrowheads="1"/>
            </p:cNvSpPr>
            <p:nvPr/>
          </p:nvSpPr>
          <p:spPr bwMode="auto">
            <a:xfrm>
              <a:off x="2928" y="1003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9728" name="Rectangle 27"/>
            <p:cNvSpPr>
              <a:spLocks noChangeArrowheads="1"/>
            </p:cNvSpPr>
            <p:nvPr/>
          </p:nvSpPr>
          <p:spPr bwMode="auto">
            <a:xfrm>
              <a:off x="4320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29" name="Rectangle 28"/>
            <p:cNvSpPr>
              <a:spLocks noChangeArrowheads="1"/>
            </p:cNvSpPr>
            <p:nvPr/>
          </p:nvSpPr>
          <p:spPr bwMode="auto">
            <a:xfrm>
              <a:off x="4560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30" name="Line 29"/>
            <p:cNvSpPr>
              <a:spLocks noChangeShapeType="1"/>
            </p:cNvSpPr>
            <p:nvPr/>
          </p:nvSpPr>
          <p:spPr bwMode="auto">
            <a:xfrm flipV="1">
              <a:off x="3936" y="1810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Text Box 30"/>
            <p:cNvSpPr txBox="1">
              <a:spLocks noChangeArrowheads="1"/>
            </p:cNvSpPr>
            <p:nvPr/>
          </p:nvSpPr>
          <p:spPr bwMode="auto">
            <a:xfrm>
              <a:off x="2976" y="1627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29732" name="Line 31"/>
            <p:cNvSpPr>
              <a:spLocks noChangeShapeType="1"/>
            </p:cNvSpPr>
            <p:nvPr/>
          </p:nvSpPr>
          <p:spPr bwMode="auto">
            <a:xfrm flipH="1" flipV="1">
              <a:off x="4656" y="1435"/>
              <a:ext cx="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Text Box 32"/>
            <p:cNvSpPr txBox="1">
              <a:spLocks noChangeArrowheads="1"/>
            </p:cNvSpPr>
            <p:nvPr/>
          </p:nvSpPr>
          <p:spPr bwMode="auto">
            <a:xfrm>
              <a:off x="2352" y="1293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>
                  <a:ea typeface="隶书" panose="02010509060101010101" pitchFamily="49" charset="-122"/>
                </a:rPr>
                <a:t>插入</a:t>
              </a:r>
              <a:endParaRPr lang="zh-CN" altLang="en-US" sz="3000"/>
            </a:p>
          </p:txBody>
        </p:sp>
        <p:sp>
          <p:nvSpPr>
            <p:cNvPr id="29734" name="Rectangle 33"/>
            <p:cNvSpPr>
              <a:spLocks noChangeArrowheads="1"/>
            </p:cNvSpPr>
            <p:nvPr/>
          </p:nvSpPr>
          <p:spPr bwMode="auto">
            <a:xfrm>
              <a:off x="1104" y="2347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35" name="Line 34"/>
            <p:cNvSpPr>
              <a:spLocks noChangeShapeType="1"/>
            </p:cNvSpPr>
            <p:nvPr/>
          </p:nvSpPr>
          <p:spPr bwMode="auto">
            <a:xfrm>
              <a:off x="864" y="249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Text Box 35"/>
            <p:cNvSpPr txBox="1">
              <a:spLocks noChangeArrowheads="1"/>
            </p:cNvSpPr>
            <p:nvPr/>
          </p:nvSpPr>
          <p:spPr bwMode="auto">
            <a:xfrm>
              <a:off x="384" y="2308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9737" name="Rectangle 36"/>
            <p:cNvSpPr>
              <a:spLocks noChangeArrowheads="1"/>
            </p:cNvSpPr>
            <p:nvPr/>
          </p:nvSpPr>
          <p:spPr bwMode="auto">
            <a:xfrm>
              <a:off x="1776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38" name="Line 37"/>
            <p:cNvSpPr>
              <a:spLocks noChangeShapeType="1"/>
            </p:cNvSpPr>
            <p:nvPr/>
          </p:nvSpPr>
          <p:spPr bwMode="auto">
            <a:xfrm flipV="1">
              <a:off x="1392" y="3115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Text Box 38"/>
            <p:cNvSpPr txBox="1">
              <a:spLocks noChangeArrowheads="1"/>
            </p:cNvSpPr>
            <p:nvPr/>
          </p:nvSpPr>
          <p:spPr bwMode="auto">
            <a:xfrm>
              <a:off x="432" y="293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29740" name="Rectangle 39"/>
            <p:cNvSpPr>
              <a:spLocks noChangeArrowheads="1"/>
            </p:cNvSpPr>
            <p:nvPr/>
          </p:nvSpPr>
          <p:spPr bwMode="auto">
            <a:xfrm>
              <a:off x="1344" y="2347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accent2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29741" name="Rectangle 40"/>
            <p:cNvSpPr>
              <a:spLocks noChangeArrowheads="1"/>
            </p:cNvSpPr>
            <p:nvPr/>
          </p:nvSpPr>
          <p:spPr bwMode="auto">
            <a:xfrm>
              <a:off x="3648" y="233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42" name="Line 41"/>
            <p:cNvSpPr>
              <a:spLocks noChangeShapeType="1"/>
            </p:cNvSpPr>
            <p:nvPr/>
          </p:nvSpPr>
          <p:spPr bwMode="auto">
            <a:xfrm>
              <a:off x="3408" y="248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Text Box 42"/>
            <p:cNvSpPr txBox="1">
              <a:spLocks noChangeArrowheads="1"/>
            </p:cNvSpPr>
            <p:nvPr/>
          </p:nvSpPr>
          <p:spPr bwMode="auto">
            <a:xfrm>
              <a:off x="2928" y="229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9744" name="Rectangle 43"/>
            <p:cNvSpPr>
              <a:spLocks noChangeArrowheads="1"/>
            </p:cNvSpPr>
            <p:nvPr/>
          </p:nvSpPr>
          <p:spPr bwMode="auto">
            <a:xfrm>
              <a:off x="4320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45" name="Rectangle 44"/>
            <p:cNvSpPr>
              <a:spLocks noChangeArrowheads="1"/>
            </p:cNvSpPr>
            <p:nvPr/>
          </p:nvSpPr>
          <p:spPr bwMode="auto">
            <a:xfrm>
              <a:off x="2016" y="297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46" name="Line 45"/>
            <p:cNvSpPr>
              <a:spLocks noChangeShapeType="1"/>
            </p:cNvSpPr>
            <p:nvPr/>
          </p:nvSpPr>
          <p:spPr bwMode="auto">
            <a:xfrm flipV="1">
              <a:off x="3936" y="3106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Text Box 46"/>
            <p:cNvSpPr txBox="1">
              <a:spLocks noChangeArrowheads="1"/>
            </p:cNvSpPr>
            <p:nvPr/>
          </p:nvSpPr>
          <p:spPr bwMode="auto">
            <a:xfrm>
              <a:off x="2976" y="2923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29748" name="Rectangle 47"/>
            <p:cNvSpPr>
              <a:spLocks noChangeArrowheads="1"/>
            </p:cNvSpPr>
            <p:nvPr/>
          </p:nvSpPr>
          <p:spPr bwMode="auto">
            <a:xfrm>
              <a:off x="3888" y="2338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9749" name="Rectangle 48"/>
            <p:cNvSpPr>
              <a:spLocks noChangeArrowheads="1"/>
            </p:cNvSpPr>
            <p:nvPr/>
          </p:nvSpPr>
          <p:spPr bwMode="auto">
            <a:xfrm>
              <a:off x="4560" y="297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accent2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29750" name="Line 49"/>
            <p:cNvSpPr>
              <a:spLocks noChangeShapeType="1"/>
            </p:cNvSpPr>
            <p:nvPr/>
          </p:nvSpPr>
          <p:spPr bwMode="auto">
            <a:xfrm>
              <a:off x="3984" y="2530"/>
              <a:ext cx="336" cy="4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Text Box 50"/>
            <p:cNvSpPr txBox="1">
              <a:spLocks noChangeArrowheads="1"/>
            </p:cNvSpPr>
            <p:nvPr/>
          </p:nvSpPr>
          <p:spPr bwMode="auto">
            <a:xfrm>
              <a:off x="2352" y="2561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>
                  <a:ea typeface="隶书" panose="02010509060101010101" pitchFamily="49" charset="-122"/>
                </a:rPr>
                <a:t>插入</a:t>
              </a:r>
              <a:endParaRPr lang="zh-CN" altLang="en-US" sz="3000"/>
            </a:p>
          </p:txBody>
        </p:sp>
        <p:sp>
          <p:nvSpPr>
            <p:cNvPr id="29752" name="Line 51"/>
            <p:cNvSpPr>
              <a:spLocks noChangeShapeType="1"/>
            </p:cNvSpPr>
            <p:nvPr/>
          </p:nvSpPr>
          <p:spPr bwMode="auto">
            <a:xfrm>
              <a:off x="432" y="2203"/>
              <a:ext cx="4896" cy="0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Line 52"/>
            <p:cNvSpPr>
              <a:spLocks noChangeShapeType="1"/>
            </p:cNvSpPr>
            <p:nvPr/>
          </p:nvSpPr>
          <p:spPr bwMode="auto">
            <a:xfrm flipV="1">
              <a:off x="768" y="1291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Text Box 53"/>
            <p:cNvSpPr txBox="1">
              <a:spLocks noChangeArrowheads="1"/>
            </p:cNvSpPr>
            <p:nvPr/>
          </p:nvSpPr>
          <p:spPr bwMode="auto">
            <a:xfrm>
              <a:off x="576" y="12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hlink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29755" name="Line 54"/>
            <p:cNvSpPr>
              <a:spLocks noChangeShapeType="1"/>
            </p:cNvSpPr>
            <p:nvPr/>
          </p:nvSpPr>
          <p:spPr bwMode="auto">
            <a:xfrm flipV="1">
              <a:off x="3312" y="1282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6" name="Text Box 55"/>
            <p:cNvSpPr txBox="1">
              <a:spLocks noChangeArrowheads="1"/>
            </p:cNvSpPr>
            <p:nvPr/>
          </p:nvSpPr>
          <p:spPr bwMode="auto">
            <a:xfrm>
              <a:off x="3120" y="124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hlink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29757" name="Line 56"/>
            <p:cNvSpPr>
              <a:spLocks noChangeShapeType="1"/>
            </p:cNvSpPr>
            <p:nvPr/>
          </p:nvSpPr>
          <p:spPr bwMode="auto">
            <a:xfrm flipV="1">
              <a:off x="768" y="2587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Text Box 57"/>
            <p:cNvSpPr txBox="1">
              <a:spLocks noChangeArrowheads="1"/>
            </p:cNvSpPr>
            <p:nvPr/>
          </p:nvSpPr>
          <p:spPr bwMode="auto">
            <a:xfrm>
              <a:off x="576" y="254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hlink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29759" name="Line 58"/>
            <p:cNvSpPr>
              <a:spLocks noChangeShapeType="1"/>
            </p:cNvSpPr>
            <p:nvPr/>
          </p:nvSpPr>
          <p:spPr bwMode="auto">
            <a:xfrm flipV="1">
              <a:off x="3312" y="2587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0" name="Text Box 59"/>
            <p:cNvSpPr txBox="1">
              <a:spLocks noChangeArrowheads="1"/>
            </p:cNvSpPr>
            <p:nvPr/>
          </p:nvSpPr>
          <p:spPr bwMode="auto">
            <a:xfrm>
              <a:off x="3120" y="254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hlink"/>
                  </a:solidFill>
                </a:rPr>
                <a:t>p</a:t>
              </a:r>
              <a:endParaRPr lang="en-US" altLang="zh-CN"/>
            </a:p>
          </p:txBody>
        </p:sp>
      </p:grpSp>
      <p:sp>
        <p:nvSpPr>
          <p:cNvPr id="240704" name="Freeform 64"/>
          <p:cNvSpPr>
            <a:spLocks/>
          </p:cNvSpPr>
          <p:nvPr/>
        </p:nvSpPr>
        <p:spPr bwMode="auto">
          <a:xfrm>
            <a:off x="6602413" y="5191125"/>
            <a:ext cx="806450" cy="349250"/>
          </a:xfrm>
          <a:custGeom>
            <a:avLst/>
            <a:gdLst>
              <a:gd name="T0" fmla="*/ 0 w 508"/>
              <a:gd name="T1" fmla="*/ 2147483647 h 220"/>
              <a:gd name="T2" fmla="*/ 2147483647 w 508"/>
              <a:gd name="T3" fmla="*/ 2147483647 h 220"/>
              <a:gd name="T4" fmla="*/ 2147483647 w 508"/>
              <a:gd name="T5" fmla="*/ 0 h 2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8" h="220">
                <a:moveTo>
                  <a:pt x="0" y="220"/>
                </a:moveTo>
                <a:cubicBezTo>
                  <a:pt x="80" y="217"/>
                  <a:pt x="161" y="215"/>
                  <a:pt x="246" y="178"/>
                </a:cubicBezTo>
                <a:cubicBezTo>
                  <a:pt x="331" y="141"/>
                  <a:pt x="464" y="30"/>
                  <a:pt x="508" y="0"/>
                </a:cubicBezTo>
              </a:path>
            </a:pathLst>
          </a:custGeom>
          <a:noFill/>
          <a:ln w="25400" cap="flat">
            <a:solidFill>
              <a:srgbClr val="80008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707" name="Freeform 67"/>
          <p:cNvSpPr>
            <a:spLocks/>
          </p:cNvSpPr>
          <p:nvPr/>
        </p:nvSpPr>
        <p:spPr bwMode="auto">
          <a:xfrm>
            <a:off x="5715000" y="4114800"/>
            <a:ext cx="2343150" cy="1841500"/>
          </a:xfrm>
          <a:custGeom>
            <a:avLst/>
            <a:gdLst>
              <a:gd name="T0" fmla="*/ 0 w 1476"/>
              <a:gd name="T1" fmla="*/ 2147483647 h 1160"/>
              <a:gd name="T2" fmla="*/ 2147483647 w 1476"/>
              <a:gd name="T3" fmla="*/ 2147483647 h 1160"/>
              <a:gd name="T4" fmla="*/ 2147483647 w 1476"/>
              <a:gd name="T5" fmla="*/ 2147483647 h 1160"/>
              <a:gd name="T6" fmla="*/ 2147483647 w 1476"/>
              <a:gd name="T7" fmla="*/ 2147483647 h 1160"/>
              <a:gd name="T8" fmla="*/ 2147483647 w 1476"/>
              <a:gd name="T9" fmla="*/ 2147483647 h 1160"/>
              <a:gd name="T10" fmla="*/ 2147483647 w 1476"/>
              <a:gd name="T11" fmla="*/ 2147483647 h 1160"/>
              <a:gd name="T12" fmla="*/ 2147483647 w 1476"/>
              <a:gd name="T13" fmla="*/ 0 h 1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76" h="1160">
                <a:moveTo>
                  <a:pt x="0" y="1160"/>
                </a:moveTo>
                <a:cubicBezTo>
                  <a:pt x="237" y="1160"/>
                  <a:pt x="475" y="1160"/>
                  <a:pt x="678" y="1118"/>
                </a:cubicBezTo>
                <a:cubicBezTo>
                  <a:pt x="881" y="1076"/>
                  <a:pt x="1092" y="1003"/>
                  <a:pt x="1220" y="906"/>
                </a:cubicBezTo>
                <a:cubicBezTo>
                  <a:pt x="1348" y="809"/>
                  <a:pt x="1420" y="651"/>
                  <a:pt x="1448" y="534"/>
                </a:cubicBezTo>
                <a:cubicBezTo>
                  <a:pt x="1476" y="417"/>
                  <a:pt x="1462" y="286"/>
                  <a:pt x="1389" y="203"/>
                </a:cubicBezTo>
                <a:cubicBezTo>
                  <a:pt x="1316" y="120"/>
                  <a:pt x="1138" y="68"/>
                  <a:pt x="1008" y="34"/>
                </a:cubicBezTo>
                <a:cubicBezTo>
                  <a:pt x="878" y="0"/>
                  <a:pt x="676" y="6"/>
                  <a:pt x="610" y="0"/>
                </a:cubicBezTo>
              </a:path>
            </a:pathLst>
          </a:custGeom>
          <a:noFill/>
          <a:ln w="25400" cap="flat">
            <a:solidFill>
              <a:srgbClr val="993366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708" name="Freeform 68"/>
          <p:cNvSpPr>
            <a:spLocks/>
          </p:cNvSpPr>
          <p:nvPr/>
        </p:nvSpPr>
        <p:spPr bwMode="auto">
          <a:xfrm>
            <a:off x="6616700" y="2286000"/>
            <a:ext cx="1762125" cy="3335338"/>
          </a:xfrm>
          <a:custGeom>
            <a:avLst/>
            <a:gdLst>
              <a:gd name="T0" fmla="*/ 0 w 1110"/>
              <a:gd name="T1" fmla="*/ 2147483647 h 2101"/>
              <a:gd name="T2" fmla="*/ 2147483647 w 1110"/>
              <a:gd name="T3" fmla="*/ 2147483647 h 2101"/>
              <a:gd name="T4" fmla="*/ 2147483647 w 1110"/>
              <a:gd name="T5" fmla="*/ 2147483647 h 2101"/>
              <a:gd name="T6" fmla="*/ 2147483647 w 1110"/>
              <a:gd name="T7" fmla="*/ 2147483647 h 2101"/>
              <a:gd name="T8" fmla="*/ 2147483647 w 1110"/>
              <a:gd name="T9" fmla="*/ 2147483647 h 2101"/>
              <a:gd name="T10" fmla="*/ 2147483647 w 1110"/>
              <a:gd name="T11" fmla="*/ 2147483647 h 2101"/>
              <a:gd name="T12" fmla="*/ 2147483647 w 1110"/>
              <a:gd name="T13" fmla="*/ 2147483647 h 2101"/>
              <a:gd name="T14" fmla="*/ 2147483647 w 1110"/>
              <a:gd name="T15" fmla="*/ 0 h 21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10" h="2101">
                <a:moveTo>
                  <a:pt x="0" y="2101"/>
                </a:moveTo>
                <a:cubicBezTo>
                  <a:pt x="115" y="2099"/>
                  <a:pt x="230" y="2097"/>
                  <a:pt x="372" y="2067"/>
                </a:cubicBezTo>
                <a:cubicBezTo>
                  <a:pt x="514" y="2037"/>
                  <a:pt x="741" y="2006"/>
                  <a:pt x="855" y="1923"/>
                </a:cubicBezTo>
                <a:cubicBezTo>
                  <a:pt x="969" y="1840"/>
                  <a:pt x="1016" y="1715"/>
                  <a:pt x="1058" y="1567"/>
                </a:cubicBezTo>
                <a:cubicBezTo>
                  <a:pt x="1100" y="1419"/>
                  <a:pt x="1110" y="1212"/>
                  <a:pt x="1109" y="1033"/>
                </a:cubicBezTo>
                <a:cubicBezTo>
                  <a:pt x="1108" y="854"/>
                  <a:pt x="1099" y="642"/>
                  <a:pt x="1050" y="491"/>
                </a:cubicBezTo>
                <a:cubicBezTo>
                  <a:pt x="1001" y="340"/>
                  <a:pt x="892" y="209"/>
                  <a:pt x="813" y="127"/>
                </a:cubicBezTo>
                <a:cubicBezTo>
                  <a:pt x="734" y="45"/>
                  <a:pt x="616" y="21"/>
                  <a:pt x="576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710" name="Freeform 70"/>
          <p:cNvSpPr>
            <a:spLocks/>
          </p:cNvSpPr>
          <p:nvPr/>
        </p:nvSpPr>
        <p:spPr bwMode="auto">
          <a:xfrm>
            <a:off x="4403725" y="2205038"/>
            <a:ext cx="2292350" cy="3856037"/>
          </a:xfrm>
          <a:custGeom>
            <a:avLst/>
            <a:gdLst>
              <a:gd name="T0" fmla="*/ 2147483647 w 1444"/>
              <a:gd name="T1" fmla="*/ 2147483647 h 2429"/>
              <a:gd name="T2" fmla="*/ 2147483647 w 1444"/>
              <a:gd name="T3" fmla="*/ 2147483647 h 2429"/>
              <a:gd name="T4" fmla="*/ 2147483647 w 1444"/>
              <a:gd name="T5" fmla="*/ 2147483647 h 2429"/>
              <a:gd name="T6" fmla="*/ 2147483647 w 1444"/>
              <a:gd name="T7" fmla="*/ 2147483647 h 2429"/>
              <a:gd name="T8" fmla="*/ 2147483647 w 1444"/>
              <a:gd name="T9" fmla="*/ 2147483647 h 2429"/>
              <a:gd name="T10" fmla="*/ 2147483647 w 1444"/>
              <a:gd name="T11" fmla="*/ 2147483647 h 2429"/>
              <a:gd name="T12" fmla="*/ 2147483647 w 1444"/>
              <a:gd name="T13" fmla="*/ 2147483647 h 2429"/>
              <a:gd name="T14" fmla="*/ 2147483647 w 1444"/>
              <a:gd name="T15" fmla="*/ 2147483647 h 2429"/>
              <a:gd name="T16" fmla="*/ 2147483647 w 1444"/>
              <a:gd name="T17" fmla="*/ 2147483647 h 2429"/>
              <a:gd name="T18" fmla="*/ 2147483647 w 1444"/>
              <a:gd name="T19" fmla="*/ 2147483647 h 2429"/>
              <a:gd name="T20" fmla="*/ 2147483647 w 1444"/>
              <a:gd name="T21" fmla="*/ 2147483647 h 2429"/>
              <a:gd name="T22" fmla="*/ 2147483647 w 1444"/>
              <a:gd name="T23" fmla="*/ 2147483647 h 2429"/>
              <a:gd name="T24" fmla="*/ 2147483647 w 1444"/>
              <a:gd name="T25" fmla="*/ 2147483647 h 2429"/>
              <a:gd name="T26" fmla="*/ 2147483647 w 1444"/>
              <a:gd name="T27" fmla="*/ 0 h 24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44" h="2429">
                <a:moveTo>
                  <a:pt x="851" y="2406"/>
                </a:moveTo>
                <a:cubicBezTo>
                  <a:pt x="989" y="2417"/>
                  <a:pt x="1127" y="2429"/>
                  <a:pt x="1216" y="2397"/>
                </a:cubicBezTo>
                <a:cubicBezTo>
                  <a:pt x="1305" y="2365"/>
                  <a:pt x="1357" y="2291"/>
                  <a:pt x="1385" y="2211"/>
                </a:cubicBezTo>
                <a:cubicBezTo>
                  <a:pt x="1413" y="2131"/>
                  <a:pt x="1426" y="1990"/>
                  <a:pt x="1385" y="1915"/>
                </a:cubicBezTo>
                <a:cubicBezTo>
                  <a:pt x="1344" y="1840"/>
                  <a:pt x="1296" y="1789"/>
                  <a:pt x="1139" y="1762"/>
                </a:cubicBezTo>
                <a:cubicBezTo>
                  <a:pt x="982" y="1735"/>
                  <a:pt x="616" y="1764"/>
                  <a:pt x="445" y="1754"/>
                </a:cubicBezTo>
                <a:cubicBezTo>
                  <a:pt x="274" y="1744"/>
                  <a:pt x="183" y="1754"/>
                  <a:pt x="114" y="1703"/>
                </a:cubicBezTo>
                <a:cubicBezTo>
                  <a:pt x="45" y="1652"/>
                  <a:pt x="48" y="1576"/>
                  <a:pt x="30" y="1449"/>
                </a:cubicBezTo>
                <a:cubicBezTo>
                  <a:pt x="12" y="1322"/>
                  <a:pt x="0" y="1102"/>
                  <a:pt x="4" y="940"/>
                </a:cubicBezTo>
                <a:cubicBezTo>
                  <a:pt x="8" y="778"/>
                  <a:pt x="8" y="599"/>
                  <a:pt x="55" y="475"/>
                </a:cubicBezTo>
                <a:cubicBezTo>
                  <a:pt x="102" y="351"/>
                  <a:pt x="140" y="261"/>
                  <a:pt x="284" y="195"/>
                </a:cubicBezTo>
                <a:cubicBezTo>
                  <a:pt x="428" y="129"/>
                  <a:pt x="764" y="96"/>
                  <a:pt x="919" y="76"/>
                </a:cubicBezTo>
                <a:cubicBezTo>
                  <a:pt x="1074" y="56"/>
                  <a:pt x="1129" y="89"/>
                  <a:pt x="1216" y="76"/>
                </a:cubicBezTo>
                <a:cubicBezTo>
                  <a:pt x="1303" y="63"/>
                  <a:pt x="1406" y="13"/>
                  <a:pt x="1444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40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0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40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40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04" grpId="0" animBg="1"/>
      <p:bldP spid="240704" grpId="1" animBg="1"/>
      <p:bldP spid="240707" grpId="0" animBg="1"/>
      <p:bldP spid="240707" grpId="1" animBg="1"/>
      <p:bldP spid="240708" grpId="0" animBg="1"/>
      <p:bldP spid="240708" grpId="1" animBg="1"/>
      <p:bldP spid="240710" grpId="0" animBg="1"/>
      <p:bldP spid="24071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BE5AAE6-8CBE-470A-B048-F3D9B22C8C5D}" type="slidenum">
              <a:rPr lang="en-US" altLang="zh-CN" sz="1400"/>
              <a:pPr algn="ctr" eaLnBrk="1" hangingPunct="1"/>
              <a:t>43</a:t>
            </a:fld>
            <a:endParaRPr lang="en-US" altLang="zh-CN" sz="1400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800600" y="3467100"/>
            <a:ext cx="34734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i="1">
                <a:solidFill>
                  <a:schemeClr val="hlink"/>
                </a:solidFill>
              </a:rPr>
              <a:t>  </a:t>
            </a:r>
            <a:r>
              <a:rPr lang="en-US" altLang="zh-CN" sz="3000">
                <a:solidFill>
                  <a:schemeClr val="tx2"/>
                </a:solidFill>
              </a:rPr>
              <a:t>q = p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link;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   p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link = q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link;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   delete q; 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355600" y="525463"/>
            <a:ext cx="8686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从带表头结点的单链表中删除最前端的结点</a:t>
            </a:r>
            <a:endParaRPr lang="zh-CN" altLang="en-US" sz="3200" smtClean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5638800" y="184308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非空表）</a:t>
            </a:r>
            <a:endParaRPr lang="zh-CN" altLang="en-US"/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3733800" y="58054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空表）</a:t>
            </a:r>
            <a:endParaRPr lang="zh-CN" altLang="en-US"/>
          </a:p>
        </p:txBody>
      </p:sp>
      <p:grpSp>
        <p:nvGrpSpPr>
          <p:cNvPr id="30727" name="Group 59"/>
          <p:cNvGrpSpPr>
            <a:grpSpLocks/>
          </p:cNvGrpSpPr>
          <p:nvPr/>
        </p:nvGrpSpPr>
        <p:grpSpPr bwMode="auto">
          <a:xfrm>
            <a:off x="762000" y="1249363"/>
            <a:ext cx="5029200" cy="4922837"/>
            <a:chOff x="480" y="787"/>
            <a:chExt cx="3168" cy="3101"/>
          </a:xfrm>
        </p:grpSpPr>
        <p:sp>
          <p:nvSpPr>
            <p:cNvPr id="30731" name="Rectangle 7"/>
            <p:cNvSpPr>
              <a:spLocks noChangeArrowheads="1"/>
            </p:cNvSpPr>
            <p:nvPr/>
          </p:nvSpPr>
          <p:spPr bwMode="auto">
            <a:xfrm>
              <a:off x="192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32" name="Rectangle 8"/>
            <p:cNvSpPr>
              <a:spLocks noChangeArrowheads="1"/>
            </p:cNvSpPr>
            <p:nvPr/>
          </p:nvSpPr>
          <p:spPr bwMode="auto">
            <a:xfrm>
              <a:off x="1200" y="82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33" name="Rectangle 9"/>
            <p:cNvSpPr>
              <a:spLocks noChangeArrowheads="1"/>
            </p:cNvSpPr>
            <p:nvPr/>
          </p:nvSpPr>
          <p:spPr bwMode="auto">
            <a:xfrm>
              <a:off x="216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34" name="Line 10"/>
            <p:cNvSpPr>
              <a:spLocks noChangeShapeType="1"/>
            </p:cNvSpPr>
            <p:nvPr/>
          </p:nvSpPr>
          <p:spPr bwMode="auto">
            <a:xfrm flipV="1">
              <a:off x="225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Line 11"/>
            <p:cNvSpPr>
              <a:spLocks noChangeShapeType="1"/>
            </p:cNvSpPr>
            <p:nvPr/>
          </p:nvSpPr>
          <p:spPr bwMode="auto">
            <a:xfrm>
              <a:off x="2448" y="97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Rectangle 12"/>
            <p:cNvSpPr>
              <a:spLocks noChangeArrowheads="1"/>
            </p:cNvSpPr>
            <p:nvPr/>
          </p:nvSpPr>
          <p:spPr bwMode="auto">
            <a:xfrm>
              <a:off x="1440" y="82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37" name="Line 13"/>
            <p:cNvSpPr>
              <a:spLocks noChangeShapeType="1"/>
            </p:cNvSpPr>
            <p:nvPr/>
          </p:nvSpPr>
          <p:spPr bwMode="auto">
            <a:xfrm>
              <a:off x="153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Line 14"/>
            <p:cNvSpPr>
              <a:spLocks noChangeShapeType="1"/>
            </p:cNvSpPr>
            <p:nvPr/>
          </p:nvSpPr>
          <p:spPr bwMode="auto">
            <a:xfrm>
              <a:off x="960" y="97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Text Box 15"/>
            <p:cNvSpPr txBox="1">
              <a:spLocks noChangeArrowheads="1"/>
            </p:cNvSpPr>
            <p:nvPr/>
          </p:nvSpPr>
          <p:spPr bwMode="auto">
            <a:xfrm>
              <a:off x="480" y="78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30740" name="Rectangle 16"/>
            <p:cNvSpPr>
              <a:spLocks noChangeArrowheads="1"/>
            </p:cNvSpPr>
            <p:nvPr/>
          </p:nvSpPr>
          <p:spPr bwMode="auto">
            <a:xfrm>
              <a:off x="264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41" name="Rectangle 17"/>
            <p:cNvSpPr>
              <a:spLocks noChangeArrowheads="1"/>
            </p:cNvSpPr>
            <p:nvPr/>
          </p:nvSpPr>
          <p:spPr bwMode="auto">
            <a:xfrm>
              <a:off x="288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42" name="Line 18"/>
            <p:cNvSpPr>
              <a:spLocks noChangeShapeType="1"/>
            </p:cNvSpPr>
            <p:nvPr/>
          </p:nvSpPr>
          <p:spPr bwMode="auto">
            <a:xfrm>
              <a:off x="2976" y="97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19"/>
            <p:cNvSpPr>
              <a:spLocks noChangeShapeType="1"/>
            </p:cNvSpPr>
            <p:nvPr/>
          </p:nvSpPr>
          <p:spPr bwMode="auto">
            <a:xfrm>
              <a:off x="3360" y="97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Rectangle 20"/>
            <p:cNvSpPr>
              <a:spLocks noChangeArrowheads="1"/>
            </p:cNvSpPr>
            <p:nvPr/>
          </p:nvSpPr>
          <p:spPr bwMode="auto">
            <a:xfrm>
              <a:off x="192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45" name="Rectangle 21"/>
            <p:cNvSpPr>
              <a:spLocks noChangeArrowheads="1"/>
            </p:cNvSpPr>
            <p:nvPr/>
          </p:nvSpPr>
          <p:spPr bwMode="auto">
            <a:xfrm>
              <a:off x="120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46" name="Rectangle 22"/>
            <p:cNvSpPr>
              <a:spLocks noChangeArrowheads="1"/>
            </p:cNvSpPr>
            <p:nvPr/>
          </p:nvSpPr>
          <p:spPr bwMode="auto">
            <a:xfrm>
              <a:off x="2160" y="1546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47" name="Line 23"/>
            <p:cNvSpPr>
              <a:spLocks noChangeShapeType="1"/>
            </p:cNvSpPr>
            <p:nvPr/>
          </p:nvSpPr>
          <p:spPr bwMode="auto">
            <a:xfrm flipV="1">
              <a:off x="225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Rectangle 24"/>
            <p:cNvSpPr>
              <a:spLocks noChangeArrowheads="1"/>
            </p:cNvSpPr>
            <p:nvPr/>
          </p:nvSpPr>
          <p:spPr bwMode="auto">
            <a:xfrm>
              <a:off x="1440" y="154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49" name="Line 25"/>
            <p:cNvSpPr>
              <a:spLocks noChangeShapeType="1"/>
            </p:cNvSpPr>
            <p:nvPr/>
          </p:nvSpPr>
          <p:spPr bwMode="auto">
            <a:xfrm>
              <a:off x="153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Line 26"/>
            <p:cNvSpPr>
              <a:spLocks noChangeShapeType="1"/>
            </p:cNvSpPr>
            <p:nvPr/>
          </p:nvSpPr>
          <p:spPr bwMode="auto">
            <a:xfrm>
              <a:off x="960" y="169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Text Box 27"/>
            <p:cNvSpPr txBox="1">
              <a:spLocks noChangeArrowheads="1"/>
            </p:cNvSpPr>
            <p:nvPr/>
          </p:nvSpPr>
          <p:spPr bwMode="auto">
            <a:xfrm>
              <a:off x="480" y="150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30752" name="Rectangle 28"/>
            <p:cNvSpPr>
              <a:spLocks noChangeArrowheads="1"/>
            </p:cNvSpPr>
            <p:nvPr/>
          </p:nvSpPr>
          <p:spPr bwMode="auto">
            <a:xfrm>
              <a:off x="2640" y="155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53" name="Rectangle 29"/>
            <p:cNvSpPr>
              <a:spLocks noChangeArrowheads="1"/>
            </p:cNvSpPr>
            <p:nvPr/>
          </p:nvSpPr>
          <p:spPr bwMode="auto">
            <a:xfrm>
              <a:off x="2880" y="155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54" name="Line 30"/>
            <p:cNvSpPr>
              <a:spLocks noChangeShapeType="1"/>
            </p:cNvSpPr>
            <p:nvPr/>
          </p:nvSpPr>
          <p:spPr bwMode="auto">
            <a:xfrm>
              <a:off x="2976" y="169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31"/>
            <p:cNvSpPr>
              <a:spLocks noChangeShapeType="1"/>
            </p:cNvSpPr>
            <p:nvPr/>
          </p:nvSpPr>
          <p:spPr bwMode="auto">
            <a:xfrm>
              <a:off x="3360" y="169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Rectangle 35"/>
            <p:cNvSpPr>
              <a:spLocks noChangeArrowheads="1"/>
            </p:cNvSpPr>
            <p:nvPr/>
          </p:nvSpPr>
          <p:spPr bwMode="auto">
            <a:xfrm>
              <a:off x="1920" y="2467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57" name="Rectangle 36"/>
            <p:cNvSpPr>
              <a:spLocks noChangeArrowheads="1"/>
            </p:cNvSpPr>
            <p:nvPr/>
          </p:nvSpPr>
          <p:spPr bwMode="auto">
            <a:xfrm>
              <a:off x="1200" y="245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58" name="Rectangle 37"/>
            <p:cNvSpPr>
              <a:spLocks noChangeArrowheads="1"/>
            </p:cNvSpPr>
            <p:nvPr/>
          </p:nvSpPr>
          <p:spPr bwMode="auto">
            <a:xfrm>
              <a:off x="1440" y="245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59" name="Line 38"/>
            <p:cNvSpPr>
              <a:spLocks noChangeShapeType="1"/>
            </p:cNvSpPr>
            <p:nvPr/>
          </p:nvSpPr>
          <p:spPr bwMode="auto">
            <a:xfrm>
              <a:off x="1536" y="2602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Line 39"/>
            <p:cNvSpPr>
              <a:spLocks noChangeShapeType="1"/>
            </p:cNvSpPr>
            <p:nvPr/>
          </p:nvSpPr>
          <p:spPr bwMode="auto">
            <a:xfrm>
              <a:off x="960" y="260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1" name="Text Box 40"/>
            <p:cNvSpPr txBox="1">
              <a:spLocks noChangeArrowheads="1"/>
            </p:cNvSpPr>
            <p:nvPr/>
          </p:nvSpPr>
          <p:spPr bwMode="auto">
            <a:xfrm>
              <a:off x="480" y="241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30762" name="Rectangle 41"/>
            <p:cNvSpPr>
              <a:spLocks noChangeArrowheads="1"/>
            </p:cNvSpPr>
            <p:nvPr/>
          </p:nvSpPr>
          <p:spPr bwMode="auto">
            <a:xfrm>
              <a:off x="192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63" name="Rectangle 42"/>
            <p:cNvSpPr>
              <a:spLocks noChangeArrowheads="1"/>
            </p:cNvSpPr>
            <p:nvPr/>
          </p:nvSpPr>
          <p:spPr bwMode="auto">
            <a:xfrm>
              <a:off x="120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64" name="Rectangle 43"/>
            <p:cNvSpPr>
              <a:spLocks noChangeArrowheads="1"/>
            </p:cNvSpPr>
            <p:nvPr/>
          </p:nvSpPr>
          <p:spPr bwMode="auto">
            <a:xfrm>
              <a:off x="2160" y="3178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0765" name="Rectangle 44"/>
            <p:cNvSpPr>
              <a:spLocks noChangeArrowheads="1"/>
            </p:cNvSpPr>
            <p:nvPr/>
          </p:nvSpPr>
          <p:spPr bwMode="auto">
            <a:xfrm>
              <a:off x="1440" y="317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accent2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30766" name="Line 45"/>
            <p:cNvSpPr>
              <a:spLocks noChangeShapeType="1"/>
            </p:cNvSpPr>
            <p:nvPr/>
          </p:nvSpPr>
          <p:spPr bwMode="auto">
            <a:xfrm>
              <a:off x="960" y="332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7" name="Text Box 46"/>
            <p:cNvSpPr txBox="1">
              <a:spLocks noChangeArrowheads="1"/>
            </p:cNvSpPr>
            <p:nvPr/>
          </p:nvSpPr>
          <p:spPr bwMode="auto">
            <a:xfrm>
              <a:off x="480" y="313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30768" name="Rectangle 47"/>
            <p:cNvSpPr>
              <a:spLocks noChangeArrowheads="1"/>
            </p:cNvSpPr>
            <p:nvPr/>
          </p:nvSpPr>
          <p:spPr bwMode="auto">
            <a:xfrm>
              <a:off x="2160" y="2467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accent2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30769" name="Line 48"/>
            <p:cNvSpPr>
              <a:spLocks noChangeShapeType="1"/>
            </p:cNvSpPr>
            <p:nvPr/>
          </p:nvSpPr>
          <p:spPr bwMode="auto">
            <a:xfrm flipV="1">
              <a:off x="1152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0" name="Line 49"/>
            <p:cNvSpPr>
              <a:spLocks noChangeShapeType="1"/>
            </p:cNvSpPr>
            <p:nvPr/>
          </p:nvSpPr>
          <p:spPr bwMode="auto">
            <a:xfrm flipV="1">
              <a:off x="1968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1" name="Text Box 50"/>
            <p:cNvSpPr txBox="1">
              <a:spLocks noChangeArrowheads="1"/>
            </p:cNvSpPr>
            <p:nvPr/>
          </p:nvSpPr>
          <p:spPr bwMode="auto">
            <a:xfrm>
              <a:off x="912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30772" name="Text Box 51"/>
            <p:cNvSpPr txBox="1">
              <a:spLocks noChangeArrowheads="1"/>
            </p:cNvSpPr>
            <p:nvPr/>
          </p:nvSpPr>
          <p:spPr bwMode="auto">
            <a:xfrm>
              <a:off x="1728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30773" name="Line 52"/>
            <p:cNvSpPr>
              <a:spLocks noChangeShapeType="1"/>
            </p:cNvSpPr>
            <p:nvPr/>
          </p:nvSpPr>
          <p:spPr bwMode="auto">
            <a:xfrm flipV="1">
              <a:off x="1152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4" name="Line 53"/>
            <p:cNvSpPr>
              <a:spLocks noChangeShapeType="1"/>
            </p:cNvSpPr>
            <p:nvPr/>
          </p:nvSpPr>
          <p:spPr bwMode="auto">
            <a:xfrm flipV="1">
              <a:off x="1968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Text Box 54"/>
            <p:cNvSpPr txBox="1">
              <a:spLocks noChangeArrowheads="1"/>
            </p:cNvSpPr>
            <p:nvPr/>
          </p:nvSpPr>
          <p:spPr bwMode="auto">
            <a:xfrm>
              <a:off x="912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30776" name="Text Box 55"/>
            <p:cNvSpPr txBox="1">
              <a:spLocks noChangeArrowheads="1"/>
            </p:cNvSpPr>
            <p:nvPr/>
          </p:nvSpPr>
          <p:spPr bwMode="auto">
            <a:xfrm>
              <a:off x="1728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</a:rPr>
                <a:t>q</a:t>
              </a:r>
              <a:endParaRPr lang="en-US" altLang="zh-CN"/>
            </a:p>
          </p:txBody>
        </p:sp>
      </p:grpSp>
      <p:sp>
        <p:nvSpPr>
          <p:cNvPr id="241720" name="Freeform 56"/>
          <p:cNvSpPr>
            <a:spLocks/>
          </p:cNvSpPr>
          <p:nvPr/>
        </p:nvSpPr>
        <p:spPr bwMode="auto">
          <a:xfrm>
            <a:off x="4102100" y="2259013"/>
            <a:ext cx="3430588" cy="1774825"/>
          </a:xfrm>
          <a:custGeom>
            <a:avLst/>
            <a:gdLst>
              <a:gd name="T0" fmla="*/ 2147483647 w 2161"/>
              <a:gd name="T1" fmla="*/ 2147483647 h 1118"/>
              <a:gd name="T2" fmla="*/ 2147483647 w 2161"/>
              <a:gd name="T3" fmla="*/ 2147483647 h 1118"/>
              <a:gd name="T4" fmla="*/ 2147483647 w 2161"/>
              <a:gd name="T5" fmla="*/ 2147483647 h 1118"/>
              <a:gd name="T6" fmla="*/ 2147483647 w 2161"/>
              <a:gd name="T7" fmla="*/ 2147483647 h 1118"/>
              <a:gd name="T8" fmla="*/ 2147483647 w 2161"/>
              <a:gd name="T9" fmla="*/ 2147483647 h 1118"/>
              <a:gd name="T10" fmla="*/ 0 w 2161"/>
              <a:gd name="T11" fmla="*/ 0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1118">
                <a:moveTo>
                  <a:pt x="2160" y="1118"/>
                </a:moveTo>
                <a:cubicBezTo>
                  <a:pt x="2160" y="965"/>
                  <a:pt x="2161" y="813"/>
                  <a:pt x="2109" y="695"/>
                </a:cubicBezTo>
                <a:cubicBezTo>
                  <a:pt x="2057" y="577"/>
                  <a:pt x="1974" y="496"/>
                  <a:pt x="1846" y="407"/>
                </a:cubicBezTo>
                <a:cubicBezTo>
                  <a:pt x="1718" y="318"/>
                  <a:pt x="1534" y="223"/>
                  <a:pt x="1338" y="161"/>
                </a:cubicBezTo>
                <a:cubicBezTo>
                  <a:pt x="1142" y="99"/>
                  <a:pt x="892" y="61"/>
                  <a:pt x="669" y="34"/>
                </a:cubicBezTo>
                <a:cubicBezTo>
                  <a:pt x="446" y="7"/>
                  <a:pt x="112" y="6"/>
                  <a:pt x="0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1" name="Freeform 57"/>
          <p:cNvSpPr>
            <a:spLocks/>
          </p:cNvSpPr>
          <p:nvPr/>
        </p:nvSpPr>
        <p:spPr bwMode="auto">
          <a:xfrm>
            <a:off x="2568575" y="4437063"/>
            <a:ext cx="2447925" cy="565150"/>
          </a:xfrm>
          <a:custGeom>
            <a:avLst/>
            <a:gdLst>
              <a:gd name="T0" fmla="*/ 2147483647 w 1542"/>
              <a:gd name="T1" fmla="*/ 0 h 356"/>
              <a:gd name="T2" fmla="*/ 2147483647 w 1542"/>
              <a:gd name="T3" fmla="*/ 2147483647 h 356"/>
              <a:gd name="T4" fmla="*/ 2147483647 w 1542"/>
              <a:gd name="T5" fmla="*/ 2147483647 h 356"/>
              <a:gd name="T6" fmla="*/ 0 w 1542"/>
              <a:gd name="T7" fmla="*/ 2147483647 h 3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42" h="356">
                <a:moveTo>
                  <a:pt x="1542" y="0"/>
                </a:moveTo>
                <a:cubicBezTo>
                  <a:pt x="1513" y="55"/>
                  <a:pt x="1484" y="110"/>
                  <a:pt x="1296" y="144"/>
                </a:cubicBezTo>
                <a:cubicBezTo>
                  <a:pt x="1108" y="178"/>
                  <a:pt x="631" y="169"/>
                  <a:pt x="415" y="204"/>
                </a:cubicBezTo>
                <a:cubicBezTo>
                  <a:pt x="199" y="239"/>
                  <a:pt x="69" y="331"/>
                  <a:pt x="0" y="356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Freeform 58"/>
          <p:cNvSpPr>
            <a:spLocks/>
          </p:cNvSpPr>
          <p:nvPr/>
        </p:nvSpPr>
        <p:spPr bwMode="auto">
          <a:xfrm>
            <a:off x="2433638" y="2241550"/>
            <a:ext cx="1747837" cy="312738"/>
          </a:xfrm>
          <a:custGeom>
            <a:avLst/>
            <a:gdLst>
              <a:gd name="T0" fmla="*/ 0 w 1101"/>
              <a:gd name="T1" fmla="*/ 2147483647 h 197"/>
              <a:gd name="T2" fmla="*/ 2147483647 w 1101"/>
              <a:gd name="T3" fmla="*/ 2147483647 h 197"/>
              <a:gd name="T4" fmla="*/ 2147483647 w 1101"/>
              <a:gd name="T5" fmla="*/ 2147483647 h 197"/>
              <a:gd name="T6" fmla="*/ 2147483647 w 1101"/>
              <a:gd name="T7" fmla="*/ 2147483647 h 197"/>
              <a:gd name="T8" fmla="*/ 2147483647 w 1101"/>
              <a:gd name="T9" fmla="*/ 2147483647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1" h="197">
                <a:moveTo>
                  <a:pt x="0" y="197"/>
                </a:moveTo>
                <a:cubicBezTo>
                  <a:pt x="63" y="145"/>
                  <a:pt x="127" y="94"/>
                  <a:pt x="220" y="62"/>
                </a:cubicBezTo>
                <a:cubicBezTo>
                  <a:pt x="313" y="30"/>
                  <a:pt x="456" y="6"/>
                  <a:pt x="559" y="3"/>
                </a:cubicBezTo>
                <a:cubicBezTo>
                  <a:pt x="662" y="0"/>
                  <a:pt x="749" y="14"/>
                  <a:pt x="839" y="45"/>
                </a:cubicBezTo>
                <a:cubicBezTo>
                  <a:pt x="929" y="76"/>
                  <a:pt x="1057" y="165"/>
                  <a:pt x="1101" y="189"/>
                </a:cubicBezTo>
              </a:path>
            </a:pathLst>
          </a:custGeom>
          <a:noFill/>
          <a:ln w="25400">
            <a:solidFill>
              <a:srgbClr val="3366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0" grpId="0" animBg="1"/>
      <p:bldP spid="241720" grpId="1" animBg="1"/>
      <p:bldP spid="241721" grpId="0" animBg="1"/>
      <p:bldP spid="24172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538" y="563563"/>
            <a:ext cx="3886200" cy="8382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单链表的模板类</a:t>
            </a:r>
            <a:endParaRPr lang="zh-CN" altLang="en-US" sz="3600" smtClean="0">
              <a:solidFill>
                <a:schemeClr val="hlink"/>
              </a:solidFill>
              <a:ea typeface="华文新魏" panose="0201080004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749300" y="1384300"/>
            <a:ext cx="7745413" cy="48275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类模板将类的数据成员和成员函数设计得更完整、更灵活。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类模板更易于复用。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在单链表的类模板定义中，增加了</a:t>
            </a:r>
            <a:r>
              <a:rPr lang="zh-CN" altLang="en-US" sz="3000" b="1" smtClean="0">
                <a:solidFill>
                  <a:srgbClr val="FF3300"/>
                </a:solidFill>
                <a:ea typeface="仿宋_GB2312" pitchFamily="49" charset="-122"/>
              </a:rPr>
              <a:t>表头结点</a:t>
            </a:r>
            <a:r>
              <a:rPr lang="zh-CN" altLang="en-US" sz="3000" b="1" smtClean="0">
                <a:ea typeface="仿宋_GB2312" pitchFamily="49" charset="-122"/>
              </a:rPr>
              <a:t>。</a:t>
            </a:r>
          </a:p>
        </p:txBody>
      </p:sp>
      <p:sp>
        <p:nvSpPr>
          <p:cNvPr id="3174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56722FE-5874-4D29-A033-EE6514619BC0}" type="slidenum">
              <a:rPr lang="en-US" altLang="zh-CN" sz="1400"/>
              <a:pPr algn="ctr" eaLnBrk="1" hangingPunct="1"/>
              <a:t>44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19100"/>
            <a:ext cx="54864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仿宋_GB2312" pitchFamily="49" charset="-122"/>
              </a:rPr>
              <a:t> </a:t>
            </a:r>
            <a:r>
              <a:rPr lang="zh-CN" altLang="en-US" sz="3600" b="1" smtClean="0">
                <a:ea typeface="华文新魏" panose="02010800040101010101" pitchFamily="2" charset="-122"/>
              </a:rPr>
              <a:t>用模板定义的单链表类</a:t>
            </a:r>
            <a:endParaRPr lang="zh-CN" altLang="en-US" sz="3600" smtClean="0">
              <a:ea typeface="华文新魏" panose="02010800040101010101" pitchFamily="2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270000"/>
            <a:ext cx="8229600" cy="4891088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隶书" pitchFamily="49" charset="-122"/>
              </a:rPr>
              <a:t>template &lt;class </a:t>
            </a:r>
            <a:r>
              <a:rPr lang="en-US" altLang="zh-CN" sz="2800" dirty="0" smtClean="0">
                <a:ea typeface="隶书" pitchFamily="49" charset="-122"/>
              </a:rPr>
              <a:t>T</a:t>
            </a:r>
            <a:r>
              <a:rPr lang="en-US" altLang="zh-CN" sz="2800" b="1" dirty="0" smtClean="0">
                <a:ea typeface="隶书" pitchFamily="49" charset="-122"/>
              </a:rPr>
              <a:t>&gt;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定义在</a:t>
            </a:r>
            <a:r>
              <a:rPr lang="zh-CN" altLang="en-US" sz="2800" b="1" dirty="0" smtClean="0">
                <a:solidFill>
                  <a:schemeClr val="tx2"/>
                </a:solidFill>
                <a:ea typeface="隶书" pitchFamily="49" charset="-122"/>
              </a:rPr>
              <a:t>“</a:t>
            </a:r>
            <a:r>
              <a:rPr lang="en-US" altLang="zh-CN" sz="2800" dirty="0" err="1" smtClean="0">
                <a:solidFill>
                  <a:schemeClr val="tx2"/>
                </a:solidFill>
                <a:ea typeface="隶书" pitchFamily="49" charset="-122"/>
              </a:rPr>
              <a:t>LinkedList.h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”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err="1" smtClean="0">
                <a:ea typeface="隶书" pitchFamily="49" charset="-122"/>
              </a:rPr>
              <a:t>struct</a:t>
            </a:r>
            <a:r>
              <a:rPr lang="en-US" altLang="zh-CN" sz="2800" b="1" dirty="0" smtClean="0">
                <a:ea typeface="隶书" pitchFamily="49" charset="-122"/>
              </a:rPr>
              <a:t> </a:t>
            </a:r>
            <a:r>
              <a:rPr lang="en-US" altLang="zh-CN" sz="2800" dirty="0" err="1" smtClean="0">
                <a:ea typeface="隶书" pitchFamily="49" charset="-122"/>
              </a:rPr>
              <a:t>LinkNode</a:t>
            </a:r>
            <a:r>
              <a:rPr lang="en-US" altLang="zh-CN" sz="2800" b="1" dirty="0" smtClean="0">
                <a:ea typeface="隶书" pitchFamily="49" charset="-122"/>
              </a:rPr>
              <a:t> {	 	   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链表结点类的定义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隶书" pitchFamily="49" charset="-122"/>
              </a:rPr>
              <a:t>	 </a:t>
            </a:r>
            <a:r>
              <a:rPr lang="en-US" altLang="zh-CN" sz="2800" b="1" dirty="0" smtClean="0">
                <a:ea typeface="隶书" pitchFamily="49" charset="-122"/>
              </a:rPr>
              <a:t>T</a:t>
            </a:r>
            <a:r>
              <a:rPr lang="en-US" altLang="zh-CN" sz="2800" dirty="0" smtClean="0">
                <a:ea typeface="隶书" pitchFamily="49" charset="-122"/>
              </a:rPr>
              <a:t> data</a:t>
            </a:r>
            <a:r>
              <a:rPr lang="en-US" altLang="zh-CN" sz="2800" b="1" dirty="0" smtClean="0">
                <a:ea typeface="隶书" pitchFamily="49" charset="-122"/>
              </a:rPr>
              <a:t>;			   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数据域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隶书" pitchFamily="49" charset="-122"/>
              </a:rPr>
              <a:t>	 </a:t>
            </a:r>
            <a:r>
              <a:rPr lang="en-US" altLang="zh-CN" sz="2800" dirty="0" err="1" smtClean="0">
                <a:ea typeface="隶书" pitchFamily="49" charset="-122"/>
              </a:rPr>
              <a:t>LinkNode</a:t>
            </a:r>
            <a:r>
              <a:rPr lang="en-US" altLang="zh-CN" sz="2800" dirty="0" smtClean="0">
                <a:ea typeface="隶书" pitchFamily="49" charset="-122"/>
              </a:rPr>
              <a:t>&lt;T&gt; *link</a:t>
            </a:r>
            <a:r>
              <a:rPr lang="en-US" altLang="zh-CN" sz="2800" b="1" dirty="0" smtClean="0">
                <a:ea typeface="隶书" pitchFamily="49" charset="-122"/>
              </a:rPr>
              <a:t>; 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链指针域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隶书" pitchFamily="49" charset="-122"/>
              </a:rPr>
              <a:t>     </a:t>
            </a:r>
            <a:r>
              <a:rPr lang="en-US" altLang="zh-CN" sz="2800" dirty="0" err="1" smtClean="0">
                <a:ea typeface="隶书" pitchFamily="49" charset="-122"/>
              </a:rPr>
              <a:t>LinkNode</a:t>
            </a:r>
            <a:r>
              <a:rPr lang="en-US" altLang="zh-CN" sz="2800" dirty="0" smtClean="0">
                <a:ea typeface="隶书" pitchFamily="49" charset="-122"/>
              </a:rPr>
              <a:t>() </a:t>
            </a:r>
            <a:r>
              <a:rPr lang="en-US" altLang="zh-CN" sz="2800" b="1" dirty="0" smtClean="0">
                <a:ea typeface="隶书" pitchFamily="49" charset="-122"/>
              </a:rPr>
              <a:t>{ </a:t>
            </a:r>
            <a:r>
              <a:rPr lang="en-US" altLang="zh-CN" sz="2800" dirty="0" smtClean="0">
                <a:ea typeface="隶书" pitchFamily="49" charset="-122"/>
              </a:rPr>
              <a:t>link = NULL</a:t>
            </a:r>
            <a:r>
              <a:rPr lang="en-US" altLang="zh-CN" sz="2800" b="1" dirty="0" smtClean="0">
                <a:ea typeface="隶书" pitchFamily="49" charset="-122"/>
              </a:rPr>
              <a:t>; } 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隶书" pitchFamily="49" charset="-122"/>
              </a:rPr>
              <a:t>	 </a:t>
            </a:r>
            <a:r>
              <a:rPr lang="en-US" altLang="zh-CN" sz="2800" dirty="0" err="1" smtClean="0">
                <a:ea typeface="隶书" pitchFamily="49" charset="-122"/>
              </a:rPr>
              <a:t>LinkNode</a:t>
            </a:r>
            <a:r>
              <a:rPr lang="en-US" altLang="zh-CN" sz="2800" dirty="0" smtClean="0">
                <a:ea typeface="隶书" pitchFamily="49" charset="-122"/>
              </a:rPr>
              <a:t>(T item</a:t>
            </a:r>
            <a:r>
              <a:rPr lang="en-US" altLang="zh-CN" sz="2800" b="1" dirty="0" smtClean="0">
                <a:ea typeface="隶书" pitchFamily="49" charset="-122"/>
              </a:rPr>
              <a:t>, </a:t>
            </a:r>
            <a:r>
              <a:rPr lang="en-US" altLang="zh-CN" sz="2800" dirty="0" err="1" smtClean="0">
                <a:ea typeface="隶书" pitchFamily="49" charset="-122"/>
              </a:rPr>
              <a:t>LinkNode</a:t>
            </a:r>
            <a:r>
              <a:rPr lang="en-US" altLang="zh-CN" sz="2800" dirty="0" smtClean="0">
                <a:ea typeface="隶书" pitchFamily="49" charset="-122"/>
              </a:rPr>
              <a:t>&lt;T&gt; *</a:t>
            </a:r>
            <a:r>
              <a:rPr lang="en-US" altLang="zh-CN" sz="2800" dirty="0" err="1" smtClean="0">
                <a:ea typeface="隶书" pitchFamily="49" charset="-122"/>
              </a:rPr>
              <a:t>ptr</a:t>
            </a:r>
            <a:r>
              <a:rPr lang="en-US" altLang="zh-CN" sz="2800" dirty="0" smtClean="0">
                <a:ea typeface="隶书" pitchFamily="49" charset="-122"/>
              </a:rPr>
              <a:t> = NULL)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隶书" pitchFamily="49" charset="-122"/>
              </a:rPr>
              <a:t>          { </a:t>
            </a:r>
            <a:r>
              <a:rPr lang="en-US" altLang="zh-CN" sz="2800" dirty="0" smtClean="0">
                <a:ea typeface="隶书" pitchFamily="49" charset="-122"/>
              </a:rPr>
              <a:t>data = item</a:t>
            </a:r>
            <a:r>
              <a:rPr lang="en-US" altLang="zh-CN" sz="2800" b="1" dirty="0" smtClean="0">
                <a:ea typeface="隶书" pitchFamily="49" charset="-122"/>
              </a:rPr>
              <a:t>;  </a:t>
            </a:r>
            <a:r>
              <a:rPr lang="en-US" altLang="zh-CN" sz="2800" dirty="0" smtClean="0">
                <a:ea typeface="隶书" pitchFamily="49" charset="-122"/>
              </a:rPr>
              <a:t>link = </a:t>
            </a:r>
            <a:r>
              <a:rPr lang="en-US" altLang="zh-CN" sz="2800" dirty="0" err="1" smtClean="0">
                <a:ea typeface="隶书" pitchFamily="49" charset="-122"/>
              </a:rPr>
              <a:t>ptr</a:t>
            </a:r>
            <a:r>
              <a:rPr lang="en-US" altLang="zh-CN" sz="2800" b="1" dirty="0" smtClean="0">
                <a:ea typeface="隶书" pitchFamily="49" charset="-122"/>
              </a:rPr>
              <a:t>; } 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隶书" pitchFamily="49" charset="-122"/>
              </a:rPr>
              <a:t>     </a:t>
            </a:r>
            <a:r>
              <a:rPr lang="en-US" altLang="zh-CN" sz="2800" b="1" dirty="0" err="1" smtClean="0">
                <a:ea typeface="隶书" pitchFamily="49" charset="-122"/>
              </a:rPr>
              <a:t>bool</a:t>
            </a:r>
            <a:r>
              <a:rPr lang="en-US" altLang="zh-CN" sz="2800" b="1" dirty="0" smtClean="0">
                <a:ea typeface="隶书" pitchFamily="49" charset="-122"/>
              </a:rPr>
              <a:t> operator</a:t>
            </a:r>
            <a:r>
              <a:rPr lang="en-US" altLang="zh-CN" sz="2800" dirty="0" smtClean="0">
                <a:ea typeface="隶书" pitchFamily="49" charset="-122"/>
              </a:rPr>
              <a:t>==</a:t>
            </a:r>
            <a:r>
              <a:rPr lang="en-US" altLang="zh-CN" sz="2800" b="1" dirty="0" smtClean="0">
                <a:ea typeface="隶书" pitchFamily="49" charset="-122"/>
              </a:rPr>
              <a:t> (</a:t>
            </a:r>
            <a:r>
              <a:rPr lang="en-US" altLang="zh-CN" sz="2800" dirty="0" smtClean="0">
                <a:ea typeface="隶书" pitchFamily="49" charset="-122"/>
              </a:rPr>
              <a:t>T x</a:t>
            </a:r>
            <a:r>
              <a:rPr lang="en-US" altLang="zh-CN" sz="2800" b="1" dirty="0" smtClean="0">
                <a:ea typeface="隶书" pitchFamily="49" charset="-122"/>
              </a:rPr>
              <a:t>) { return </a:t>
            </a:r>
            <a:r>
              <a:rPr lang="en-US" altLang="zh-CN" sz="2800" dirty="0" err="1" smtClean="0">
                <a:ea typeface="隶书" pitchFamily="49" charset="-122"/>
              </a:rPr>
              <a:t>data.key</a:t>
            </a:r>
            <a:r>
              <a:rPr lang="en-US" altLang="zh-CN" sz="2800" dirty="0" smtClean="0">
                <a:ea typeface="隶书" pitchFamily="49" charset="-122"/>
              </a:rPr>
              <a:t> == x</a:t>
            </a:r>
            <a:r>
              <a:rPr lang="en-US" altLang="zh-CN" sz="2800" b="1" dirty="0" smtClean="0">
                <a:ea typeface="隶书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隶书" pitchFamily="49" charset="-122"/>
              </a:rPr>
              <a:t> 	  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重载函数，判相等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隶书" pitchFamily="49" charset="-122"/>
              </a:rPr>
              <a:t>     </a:t>
            </a:r>
            <a:r>
              <a:rPr lang="en-US" altLang="zh-CN" sz="2800" b="1" dirty="0" err="1" smtClean="0">
                <a:ea typeface="隶书" pitchFamily="49" charset="-122"/>
              </a:rPr>
              <a:t>bool</a:t>
            </a:r>
            <a:r>
              <a:rPr lang="en-US" altLang="zh-CN" sz="2800" b="1" dirty="0" smtClean="0">
                <a:ea typeface="隶书" pitchFamily="49" charset="-122"/>
              </a:rPr>
              <a:t> operator </a:t>
            </a:r>
            <a:r>
              <a:rPr lang="en-US" altLang="zh-CN" sz="2800" dirty="0" smtClean="0">
                <a:ea typeface="隶书" pitchFamily="49" charset="-122"/>
              </a:rPr>
              <a:t>!=</a:t>
            </a:r>
            <a:r>
              <a:rPr lang="en-US" altLang="zh-CN" sz="2800" b="1" dirty="0" smtClean="0">
                <a:ea typeface="隶书" pitchFamily="49" charset="-122"/>
              </a:rPr>
              <a:t> (</a:t>
            </a:r>
            <a:r>
              <a:rPr lang="en-US" altLang="zh-CN" sz="2800" dirty="0" smtClean="0">
                <a:ea typeface="隶书" pitchFamily="49" charset="-122"/>
              </a:rPr>
              <a:t>T x</a:t>
            </a:r>
            <a:r>
              <a:rPr lang="en-US" altLang="zh-CN" sz="2800" b="1" dirty="0" smtClean="0">
                <a:ea typeface="隶书" pitchFamily="49" charset="-122"/>
              </a:rPr>
              <a:t>) { return </a:t>
            </a:r>
            <a:r>
              <a:rPr lang="en-US" altLang="zh-CN" sz="2800" dirty="0" err="1" smtClean="0">
                <a:ea typeface="隶书" pitchFamily="49" charset="-122"/>
              </a:rPr>
              <a:t>data.key</a:t>
            </a:r>
            <a:r>
              <a:rPr lang="en-US" altLang="zh-CN" sz="2800" dirty="0" smtClean="0">
                <a:ea typeface="隶书" pitchFamily="49" charset="-122"/>
              </a:rPr>
              <a:t> != x</a:t>
            </a:r>
            <a:r>
              <a:rPr lang="en-US" altLang="zh-CN" sz="2800" b="1" dirty="0" smtClean="0">
                <a:ea typeface="隶书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隶书" pitchFamily="49" charset="-122"/>
              </a:rPr>
              <a:t>};</a:t>
            </a:r>
          </a:p>
        </p:txBody>
      </p:sp>
      <p:sp>
        <p:nvSpPr>
          <p:cNvPr id="3277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F61F191-2DE4-4249-902E-509DAC61569F}" type="slidenum">
              <a:rPr lang="en-US" altLang="zh-CN" sz="1400"/>
              <a:pPr algn="ctr" eaLnBrk="1" hangingPunct="1"/>
              <a:t>45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35000" y="749300"/>
            <a:ext cx="8256588" cy="53340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隶书" pitchFamily="49" charset="-122"/>
              </a:rPr>
              <a:t>template &lt;class </a:t>
            </a:r>
            <a:r>
              <a:rPr lang="en-US" altLang="zh-CN" sz="2800" dirty="0" smtClean="0">
                <a:ea typeface="隶书" pitchFamily="49" charset="-122"/>
              </a:rPr>
              <a:t>T</a:t>
            </a:r>
            <a:r>
              <a:rPr lang="en-US" altLang="zh-CN" sz="2800" b="1" dirty="0" smtClean="0">
                <a:ea typeface="隶书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隶书" pitchFamily="49" charset="-122"/>
              </a:rPr>
              <a:t>class</a:t>
            </a:r>
            <a:r>
              <a:rPr lang="en-US" altLang="zh-CN" sz="2800" dirty="0" smtClean="0">
                <a:ea typeface="隶书" pitchFamily="49" charset="-122"/>
              </a:rPr>
              <a:t> List </a:t>
            </a:r>
            <a:r>
              <a:rPr lang="en-US" altLang="zh-CN" sz="2800" b="1" dirty="0" smtClean="0">
                <a:ea typeface="隶书" pitchFamily="49" charset="-122"/>
              </a:rPr>
              <a:t>: public </a:t>
            </a:r>
            <a:r>
              <a:rPr lang="en-US" altLang="zh-CN" sz="2800" dirty="0" err="1" smtClean="0">
                <a:ea typeface="隶书" pitchFamily="49" charset="-122"/>
              </a:rPr>
              <a:t>LinearList</a:t>
            </a:r>
            <a:r>
              <a:rPr lang="en-US" altLang="zh-CN" sz="2800" b="1" dirty="0" smtClean="0">
                <a:ea typeface="隶书" pitchFamily="49" charset="-122"/>
              </a:rPr>
              <a:t>&lt;</a:t>
            </a:r>
            <a:r>
              <a:rPr lang="en-US" altLang="zh-CN" sz="2800" dirty="0" smtClean="0">
                <a:ea typeface="隶书" pitchFamily="49" charset="-122"/>
              </a:rPr>
              <a:t>T</a:t>
            </a:r>
            <a:r>
              <a:rPr lang="en-US" altLang="zh-CN" sz="2800" b="1" dirty="0" smtClean="0">
                <a:ea typeface="隶书" pitchFamily="49" charset="-122"/>
              </a:rPr>
              <a:t>&gt;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单链表类定义</a:t>
            </a:r>
            <a:r>
              <a:rPr lang="en-US" altLang="zh-CN" sz="2800" dirty="0" smtClean="0">
                <a:solidFill>
                  <a:schemeClr val="tx2"/>
                </a:solidFill>
                <a:ea typeface="隶书" pitchFamily="49" charset="-122"/>
              </a:rPr>
              <a:t>, 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不用继承也可实现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隶书" pitchFamily="49" charset="-122"/>
              </a:rPr>
              <a:t>protected: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隶书" pitchFamily="49" charset="-122"/>
              </a:rPr>
              <a:t>	 </a:t>
            </a:r>
            <a:r>
              <a:rPr lang="en-US" altLang="zh-CN" sz="2800" dirty="0" err="1" smtClean="0">
                <a:ea typeface="隶书" pitchFamily="49" charset="-122"/>
              </a:rPr>
              <a:t>LinkNode</a:t>
            </a:r>
            <a:r>
              <a:rPr lang="en-US" altLang="zh-CN" sz="2800" b="1" dirty="0" smtClean="0">
                <a:ea typeface="隶书" pitchFamily="49" charset="-122"/>
              </a:rPr>
              <a:t>&lt;</a:t>
            </a:r>
            <a:r>
              <a:rPr lang="en-US" altLang="zh-CN" sz="2800" dirty="0" smtClean="0">
                <a:ea typeface="隶书" pitchFamily="49" charset="-122"/>
              </a:rPr>
              <a:t>T</a:t>
            </a:r>
            <a:r>
              <a:rPr lang="en-US" altLang="zh-CN" sz="2800" b="1" dirty="0" smtClean="0">
                <a:ea typeface="隶书" pitchFamily="49" charset="-122"/>
              </a:rPr>
              <a:t>&gt; *</a:t>
            </a:r>
            <a:r>
              <a:rPr lang="en-US" altLang="zh-CN" sz="2800" dirty="0" smtClean="0">
                <a:ea typeface="隶书" pitchFamily="49" charset="-122"/>
              </a:rPr>
              <a:t>first</a:t>
            </a:r>
            <a:r>
              <a:rPr lang="en-US" altLang="zh-CN" sz="2800" b="1" dirty="0" smtClean="0">
                <a:ea typeface="隶书" pitchFamily="49" charset="-122"/>
              </a:rPr>
              <a:t>;	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表头指针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隶书" pitchFamily="49" charset="-122"/>
              </a:rPr>
              <a:t>public: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隶书" pitchFamily="49" charset="-122"/>
              </a:rPr>
              <a:t>	 </a:t>
            </a:r>
            <a:r>
              <a:rPr lang="en-US" altLang="zh-CN" sz="2800" dirty="0" smtClean="0">
                <a:ea typeface="隶书" pitchFamily="49" charset="-122"/>
              </a:rPr>
              <a:t>List()</a:t>
            </a:r>
            <a:r>
              <a:rPr lang="en-US" altLang="zh-CN" sz="2800" b="1" dirty="0" smtClean="0">
                <a:ea typeface="隶书" pitchFamily="49" charset="-122"/>
              </a:rPr>
              <a:t> { </a:t>
            </a:r>
            <a:r>
              <a:rPr lang="en-US" altLang="zh-CN" sz="2800" dirty="0" smtClean="0">
                <a:ea typeface="隶书" pitchFamily="49" charset="-122"/>
              </a:rPr>
              <a:t>first =</a:t>
            </a:r>
            <a:r>
              <a:rPr lang="en-US" altLang="zh-CN" sz="2800" b="1" dirty="0" smtClean="0">
                <a:ea typeface="隶书" pitchFamily="49" charset="-122"/>
              </a:rPr>
              <a:t> new</a:t>
            </a:r>
            <a:r>
              <a:rPr lang="en-US" altLang="zh-CN" sz="2800" dirty="0" smtClean="0">
                <a:ea typeface="隶书" pitchFamily="49" charset="-122"/>
              </a:rPr>
              <a:t> </a:t>
            </a:r>
            <a:r>
              <a:rPr lang="en-US" altLang="zh-CN" sz="2800" dirty="0" err="1" smtClean="0">
                <a:ea typeface="隶书" pitchFamily="49" charset="-122"/>
              </a:rPr>
              <a:t>LinkNode</a:t>
            </a:r>
            <a:r>
              <a:rPr lang="en-US" altLang="zh-CN" sz="2800" b="1" dirty="0" smtClean="0">
                <a:ea typeface="隶书" pitchFamily="49" charset="-122"/>
              </a:rPr>
              <a:t>&lt;</a:t>
            </a:r>
            <a:r>
              <a:rPr lang="en-US" altLang="zh-CN" sz="2800" dirty="0" smtClean="0">
                <a:ea typeface="隶书" pitchFamily="49" charset="-122"/>
              </a:rPr>
              <a:t>T</a:t>
            </a:r>
            <a:r>
              <a:rPr lang="en-US" altLang="zh-CN" sz="2800" b="1" dirty="0" smtClean="0">
                <a:ea typeface="隶书" pitchFamily="49" charset="-122"/>
              </a:rPr>
              <a:t>&gt;; }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隶书" pitchFamily="49" charset="-122"/>
              </a:rPr>
              <a:t>	 </a:t>
            </a:r>
            <a:r>
              <a:rPr lang="en-US" altLang="zh-CN" sz="2800" dirty="0" smtClean="0">
                <a:ea typeface="隶书" pitchFamily="49" charset="-122"/>
              </a:rPr>
              <a:t>List(T</a:t>
            </a:r>
            <a:r>
              <a:rPr lang="en-US" altLang="zh-CN" sz="2800" b="1" dirty="0" smtClean="0">
                <a:ea typeface="隶书" pitchFamily="49" charset="-122"/>
              </a:rPr>
              <a:t> </a:t>
            </a:r>
            <a:r>
              <a:rPr lang="en-US" altLang="zh-CN" sz="2800" dirty="0" smtClean="0">
                <a:ea typeface="隶书" pitchFamily="49" charset="-122"/>
              </a:rPr>
              <a:t>x) </a:t>
            </a:r>
            <a:r>
              <a:rPr lang="en-US" altLang="zh-CN" sz="2800" b="1" dirty="0" smtClean="0">
                <a:ea typeface="隶书" pitchFamily="49" charset="-122"/>
              </a:rPr>
              <a:t>{ </a:t>
            </a:r>
            <a:r>
              <a:rPr lang="en-US" altLang="zh-CN" sz="2800" dirty="0" smtClean="0">
                <a:ea typeface="隶书" pitchFamily="49" charset="-122"/>
              </a:rPr>
              <a:t>first =</a:t>
            </a:r>
            <a:r>
              <a:rPr lang="en-US" altLang="zh-CN" sz="2800" b="1" dirty="0" smtClean="0">
                <a:ea typeface="隶书" pitchFamily="49" charset="-122"/>
              </a:rPr>
              <a:t> new </a:t>
            </a:r>
            <a:r>
              <a:rPr lang="en-US" altLang="zh-CN" sz="2800" dirty="0" err="1" smtClean="0">
                <a:ea typeface="隶书" pitchFamily="49" charset="-122"/>
              </a:rPr>
              <a:t>LinkNode</a:t>
            </a:r>
            <a:r>
              <a:rPr lang="en-US" altLang="zh-CN" sz="2800" b="1" dirty="0" smtClean="0">
                <a:ea typeface="隶书" pitchFamily="49" charset="-122"/>
              </a:rPr>
              <a:t>&lt;</a:t>
            </a:r>
            <a:r>
              <a:rPr lang="en-US" altLang="zh-CN" sz="2800" dirty="0" smtClean="0">
                <a:ea typeface="隶书" pitchFamily="49" charset="-122"/>
              </a:rPr>
              <a:t>T</a:t>
            </a:r>
            <a:r>
              <a:rPr lang="en-US" altLang="zh-CN" sz="2800" b="1" dirty="0" smtClean="0">
                <a:ea typeface="隶书" pitchFamily="49" charset="-122"/>
              </a:rPr>
              <a:t>&gt;(</a:t>
            </a:r>
            <a:r>
              <a:rPr lang="en-US" altLang="zh-CN" sz="2800" dirty="0" smtClean="0">
                <a:ea typeface="隶书" pitchFamily="49" charset="-122"/>
              </a:rPr>
              <a:t>x</a:t>
            </a:r>
            <a:r>
              <a:rPr lang="en-US" altLang="zh-CN" sz="2800" b="1" dirty="0" smtClean="0">
                <a:ea typeface="隶书" pitchFamily="49" charset="-122"/>
              </a:rPr>
              <a:t>);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ea typeface="隶书" pitchFamily="49" charset="-122"/>
              </a:rPr>
              <a:t> </a:t>
            </a:r>
            <a:r>
              <a:rPr lang="en-US" altLang="zh-CN" sz="2800" b="1" dirty="0" smtClean="0">
                <a:ea typeface="隶书" pitchFamily="49" charset="-122"/>
              </a:rPr>
              <a:t>    </a:t>
            </a:r>
            <a:r>
              <a:rPr lang="en-US" altLang="zh-CN" sz="2800" dirty="0" smtClean="0">
                <a:ea typeface="隶书" pitchFamily="49" charset="-122"/>
              </a:rPr>
              <a:t>List</a:t>
            </a:r>
            <a:r>
              <a:rPr lang="en-US" altLang="zh-CN" sz="2800" b="1" dirty="0" smtClean="0">
                <a:ea typeface="隶书" pitchFamily="49" charset="-122"/>
              </a:rPr>
              <a:t>( </a:t>
            </a:r>
            <a:r>
              <a:rPr lang="en-US" altLang="zh-CN" sz="2800" dirty="0" smtClean="0">
                <a:ea typeface="隶书" pitchFamily="49" charset="-122"/>
              </a:rPr>
              <a:t>List</a:t>
            </a:r>
            <a:r>
              <a:rPr lang="en-US" altLang="zh-CN" sz="2800" b="1" dirty="0" smtClean="0">
                <a:ea typeface="隶书" pitchFamily="49" charset="-122"/>
              </a:rPr>
              <a:t>&lt;</a:t>
            </a:r>
            <a:r>
              <a:rPr lang="en-US" altLang="zh-CN" sz="2800" dirty="0" smtClean="0">
                <a:ea typeface="隶书" pitchFamily="49" charset="-122"/>
              </a:rPr>
              <a:t>T</a:t>
            </a:r>
            <a:r>
              <a:rPr lang="en-US" altLang="zh-CN" sz="2800" b="1" dirty="0" smtClean="0">
                <a:ea typeface="隶书" pitchFamily="49" charset="-122"/>
              </a:rPr>
              <a:t>&gt;&amp;</a:t>
            </a:r>
            <a:r>
              <a:rPr lang="en-US" altLang="zh-CN" sz="2800" dirty="0" smtClean="0">
                <a:ea typeface="隶书" pitchFamily="49" charset="-122"/>
              </a:rPr>
              <a:t> L</a:t>
            </a:r>
            <a:r>
              <a:rPr lang="en-US" altLang="zh-CN" sz="2800" b="1" dirty="0" smtClean="0">
                <a:ea typeface="隶书" pitchFamily="49" charset="-122"/>
              </a:rPr>
              <a:t>);	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复制构造函数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隶书" pitchFamily="49" charset="-122"/>
              </a:rPr>
              <a:t>	 </a:t>
            </a:r>
            <a:r>
              <a:rPr lang="en-US" altLang="zh-CN" sz="2800" b="1" dirty="0" smtClean="0">
                <a:ea typeface="隶书" pitchFamily="49" charset="-122"/>
                <a:cs typeface="Times New Roman" charset="0"/>
              </a:rPr>
              <a:t>~</a:t>
            </a:r>
            <a:r>
              <a:rPr lang="en-US" altLang="zh-CN" sz="2800" dirty="0" smtClean="0">
                <a:ea typeface="隶书" pitchFamily="49" charset="-122"/>
              </a:rPr>
              <a:t>List()</a:t>
            </a:r>
            <a:r>
              <a:rPr lang="en-US" altLang="zh-CN" sz="2800" b="1" dirty="0" smtClean="0">
                <a:ea typeface="隶书" pitchFamily="49" charset="-122"/>
              </a:rPr>
              <a:t>{ }			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析构函数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     </a:t>
            </a:r>
            <a:r>
              <a:rPr lang="en-US" altLang="zh-CN" sz="2800" b="1" dirty="0" smtClean="0">
                <a:ea typeface="隶书" pitchFamily="49" charset="-122"/>
              </a:rPr>
              <a:t>void </a:t>
            </a:r>
            <a:r>
              <a:rPr lang="en-US" altLang="zh-CN" sz="2800" dirty="0" err="1" smtClean="0">
                <a:ea typeface="隶书" pitchFamily="49" charset="-122"/>
              </a:rPr>
              <a:t>makeEmpty</a:t>
            </a:r>
            <a:r>
              <a:rPr lang="en-US" altLang="zh-CN" sz="2800" dirty="0" smtClean="0">
                <a:ea typeface="隶书" pitchFamily="49" charset="-122"/>
              </a:rPr>
              <a:t>()</a:t>
            </a:r>
            <a:r>
              <a:rPr lang="en-US" altLang="zh-CN" sz="2800" b="1" dirty="0" smtClean="0">
                <a:ea typeface="隶书" pitchFamily="49" charset="-122"/>
              </a:rPr>
              <a:t>;	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将链表置为空表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隶书" pitchFamily="49" charset="-122"/>
              </a:rPr>
              <a:t>	 </a:t>
            </a:r>
            <a:r>
              <a:rPr lang="en-US" altLang="zh-CN" sz="2800" b="1" dirty="0" err="1" smtClean="0">
                <a:ea typeface="隶书" pitchFamily="49" charset="-122"/>
              </a:rPr>
              <a:t>int</a:t>
            </a:r>
            <a:r>
              <a:rPr lang="en-US" altLang="zh-CN" sz="2800" b="1" dirty="0" smtClean="0">
                <a:ea typeface="隶书" pitchFamily="49" charset="-122"/>
              </a:rPr>
              <a:t> </a:t>
            </a:r>
            <a:r>
              <a:rPr lang="en-US" altLang="zh-CN" sz="2800" dirty="0" smtClean="0">
                <a:ea typeface="隶书" pitchFamily="49" charset="-122"/>
              </a:rPr>
              <a:t>Length() </a:t>
            </a:r>
            <a:r>
              <a:rPr lang="en-US" altLang="zh-CN" sz="2800" b="1" dirty="0" err="1" smtClean="0">
                <a:ea typeface="隶书" pitchFamily="49" charset="-122"/>
              </a:rPr>
              <a:t>const</a:t>
            </a:r>
            <a:r>
              <a:rPr lang="en-US" altLang="zh-CN" sz="2800" b="1" dirty="0" smtClean="0">
                <a:ea typeface="隶书" pitchFamily="49" charset="-122"/>
              </a:rPr>
              <a:t>;	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计算链表的长度</a:t>
            </a:r>
          </a:p>
        </p:txBody>
      </p:sp>
      <p:sp>
        <p:nvSpPr>
          <p:cNvPr id="3379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BA519BC-528A-47F3-90C4-5827C08CEE5C}" type="slidenum">
              <a:rPr lang="en-US" altLang="zh-CN" sz="1400"/>
              <a:pPr algn="ctr" eaLnBrk="1" hangingPunct="1"/>
              <a:t>46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635000" y="749300"/>
            <a:ext cx="8243888" cy="5334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&lt;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&gt;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*</a:t>
            </a:r>
            <a:r>
              <a:rPr lang="en-US" altLang="zh-CN" sz="2800" dirty="0" smtClean="0">
                <a:ea typeface="隶书" panose="02010509060101010101" pitchFamily="49" charset="-122"/>
              </a:rPr>
              <a:t>Search(T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smtClean="0">
                <a:ea typeface="隶书" panose="02010509060101010101" pitchFamily="49" charset="-122"/>
              </a:rPr>
              <a:t>x)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搜索含</a:t>
            </a:r>
            <a:r>
              <a:rPr lang="en-US" altLang="zh-CN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元素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a typeface="隶书" panose="02010509060101010101" pitchFamily="49" charset="-122"/>
              </a:rPr>
              <a:t>	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&lt;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&gt;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*</a:t>
            </a:r>
            <a:r>
              <a:rPr lang="en-US" altLang="zh-CN" sz="2800" dirty="0" smtClean="0">
                <a:ea typeface="隶书" panose="02010509060101010101" pitchFamily="49" charset="-122"/>
              </a:rPr>
              <a:t>Locate(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ea typeface="隶书" panose="02010509060101010101" pitchFamily="49" charset="-122"/>
              </a:rPr>
              <a:t>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定位第</a:t>
            </a:r>
            <a:r>
              <a:rPr lang="en-US" altLang="zh-CN" sz="2800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个元素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dirty="0" smtClean="0">
                <a:ea typeface="隶书" panose="02010509060101010101" pitchFamily="49" charset="-122"/>
              </a:rPr>
              <a:t>E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*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getData</a:t>
            </a:r>
            <a:r>
              <a:rPr lang="en-US" altLang="zh-CN" sz="2800" dirty="0" smtClean="0">
                <a:ea typeface="隶书" panose="02010509060101010101" pitchFamily="49" charset="-122"/>
              </a:rPr>
              <a:t>(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ea typeface="隶书" panose="02010509060101010101" pitchFamily="49" charset="-122"/>
              </a:rPr>
              <a:t>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	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取出第</a:t>
            </a:r>
            <a:r>
              <a:rPr lang="en-US" altLang="zh-CN" sz="2800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元素值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void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setData</a:t>
            </a:r>
            <a:r>
              <a:rPr lang="en-US" altLang="zh-CN" sz="2800" dirty="0" smtClean="0">
                <a:ea typeface="隶书" panose="02010509060101010101" pitchFamily="49" charset="-122"/>
              </a:rPr>
              <a:t>(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, T</a:t>
            </a:r>
            <a:r>
              <a:rPr lang="en-US" altLang="zh-CN" sz="2800" dirty="0" smtClean="0">
                <a:ea typeface="隶书" panose="02010509060101010101" pitchFamily="49" charset="-122"/>
              </a:rPr>
              <a:t> x)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更新第</a:t>
            </a:r>
            <a:r>
              <a:rPr lang="en-US" altLang="zh-CN" sz="2800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元素值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a typeface="隶书" panose="02010509060101010101" pitchFamily="49" charset="-122"/>
              </a:rPr>
              <a:t>	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bool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smtClean="0">
                <a:ea typeface="隶书" panose="02010509060101010101" pitchFamily="49" charset="-122"/>
              </a:rPr>
              <a:t>Insert (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, </a:t>
            </a:r>
            <a:r>
              <a:rPr lang="en-US" altLang="zh-CN" sz="2800" dirty="0" smtClean="0">
                <a:ea typeface="隶书" panose="02010509060101010101" pitchFamily="49" charset="-122"/>
              </a:rPr>
              <a:t>T x)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	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在第</a:t>
            </a:r>
            <a:r>
              <a:rPr lang="en-US" altLang="zh-CN" sz="2800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元素后插入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a typeface="隶书" panose="02010509060101010101" pitchFamily="49" charset="-122"/>
              </a:rPr>
              <a:t>	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bool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smtClean="0">
                <a:ea typeface="隶书" panose="02010509060101010101" pitchFamily="49" charset="-122"/>
              </a:rPr>
              <a:t>Remove(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, </a:t>
            </a:r>
            <a:r>
              <a:rPr lang="en-US" altLang="zh-CN" sz="2800" dirty="0" smtClean="0">
                <a:ea typeface="隶书" panose="02010509060101010101" pitchFamily="49" charset="-122"/>
              </a:rPr>
              <a:t>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&amp; </a:t>
            </a:r>
            <a:r>
              <a:rPr lang="en-US" altLang="zh-CN" sz="2800" dirty="0" smtClean="0">
                <a:ea typeface="隶书" panose="02010509060101010101" pitchFamily="49" charset="-122"/>
              </a:rPr>
              <a:t>x)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删除第</a:t>
            </a:r>
            <a:r>
              <a:rPr lang="en-US" altLang="zh-CN" sz="2800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个元素</a:t>
            </a:r>
            <a:endParaRPr lang="zh-CN" altLang="en-US" sz="2800" dirty="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bool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IsEmpty</a:t>
            </a:r>
            <a:r>
              <a:rPr lang="en-US" altLang="zh-CN" sz="2800" dirty="0" smtClean="0">
                <a:ea typeface="隶书" panose="02010509060101010101" pitchFamily="49" charset="-122"/>
              </a:rPr>
              <a:t>()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const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		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判表空否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a typeface="隶书" panose="02010509060101010101" pitchFamily="49" charset="-122"/>
              </a:rPr>
              <a:t>   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{ return </a:t>
            </a:r>
            <a:r>
              <a:rPr lang="en-US" altLang="zh-CN" sz="2800" dirty="0" smtClean="0">
                <a:ea typeface="隶书" panose="02010509060101010101" pitchFamily="49" charset="-122"/>
              </a:rPr>
              <a:t>first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 == NULL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?</a:t>
            </a:r>
            <a:r>
              <a:rPr lang="en-US" altLang="zh-CN" sz="2800" dirty="0" smtClean="0">
                <a:ea typeface="隶书" panose="02010509060101010101" pitchFamily="49" charset="-122"/>
              </a:rPr>
              <a:t> true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: </a:t>
            </a:r>
            <a:r>
              <a:rPr lang="en-US" altLang="zh-CN" sz="2800" dirty="0" smtClean="0">
                <a:ea typeface="隶书" panose="02010509060101010101" pitchFamily="49" charset="-122"/>
              </a:rPr>
              <a:t>false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&lt;</a:t>
            </a:r>
            <a:r>
              <a:rPr lang="en-US" altLang="zh-CN" sz="2800" dirty="0" smtClean="0">
                <a:ea typeface="隶书" panose="02010509060101010101" pitchFamily="49" charset="-122"/>
              </a:rPr>
              <a:t>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&gt; *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getFirst</a:t>
            </a:r>
            <a:r>
              <a:rPr lang="en-US" altLang="zh-CN" sz="2800" dirty="0" smtClean="0">
                <a:ea typeface="隶书" panose="02010509060101010101" pitchFamily="49" charset="-122"/>
              </a:rPr>
              <a:t>()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const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{ return </a:t>
            </a:r>
            <a:r>
              <a:rPr lang="en-US" altLang="zh-CN" sz="2800" dirty="0" smtClean="0">
                <a:ea typeface="隶书" panose="02010509060101010101" pitchFamily="49" charset="-122"/>
              </a:rPr>
              <a:t>first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}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void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s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etFirst</a:t>
            </a:r>
            <a:r>
              <a:rPr lang="en-US" altLang="zh-CN" sz="2800" dirty="0" smtClean="0">
                <a:ea typeface="隶书" panose="02010509060101010101" pitchFamily="49" charset="-122"/>
              </a:rPr>
              <a:t>(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&lt;</a:t>
            </a:r>
            <a:r>
              <a:rPr lang="en-US" altLang="zh-CN" sz="2800" dirty="0" smtClean="0">
                <a:ea typeface="隶书" panose="02010509060101010101" pitchFamily="49" charset="-122"/>
              </a:rPr>
              <a:t>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&gt; *</a:t>
            </a:r>
            <a:r>
              <a:rPr lang="en-US" altLang="zh-CN" sz="2800" dirty="0" smtClean="0">
                <a:ea typeface="隶书" panose="02010509060101010101" pitchFamily="49" charset="-122"/>
              </a:rPr>
              <a:t>f )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{ </a:t>
            </a:r>
            <a:r>
              <a:rPr lang="en-US" altLang="zh-CN" sz="2800" dirty="0" smtClean="0">
                <a:ea typeface="隶书" panose="02010509060101010101" pitchFamily="49" charset="-122"/>
              </a:rPr>
              <a:t>first = f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 	void </a:t>
            </a:r>
            <a:r>
              <a:rPr lang="en-US" altLang="zh-CN" sz="2800" dirty="0" smtClean="0">
                <a:ea typeface="隶书" panose="02010509060101010101" pitchFamily="49" charset="-122"/>
              </a:rPr>
              <a:t>Sort()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		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排序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34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ED3F9BC-28BE-48BF-8D99-1B3B3E6A5484}" type="slidenum">
              <a:rPr lang="en-US" altLang="zh-CN" sz="1400"/>
              <a:pPr algn="ctr" eaLnBrk="1" hangingPunct="1"/>
              <a:t>47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08013" y="433388"/>
            <a:ext cx="8229600" cy="860425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链表置空算法（保留表头结点）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xfrm>
            <a:off x="671513" y="1292225"/>
            <a:ext cx="8001000" cy="46624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 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 				</a:t>
            </a:r>
            <a:r>
              <a:rPr lang="en-US" altLang="zh-CN" sz="1400" b="1" smtClean="0">
                <a:ea typeface="隶书" panose="02010509060101010101" pitchFamily="49" charset="-122"/>
              </a:rPr>
              <a:t>		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void</a:t>
            </a:r>
            <a:r>
              <a:rPr lang="en-US" altLang="zh-CN" sz="2800" smtClean="0">
                <a:ea typeface="隶书" panose="02010509060101010101" pitchFamily="49" charset="-122"/>
              </a:rPr>
              <a:t> List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&gt;::</a:t>
            </a:r>
            <a:r>
              <a:rPr lang="en-US" altLang="zh-CN" sz="2800" smtClean="0">
                <a:ea typeface="隶书" panose="02010509060101010101" pitchFamily="49" charset="-122"/>
              </a:rPr>
              <a:t>makeEmpty()</a:t>
            </a:r>
            <a:r>
              <a:rPr lang="en-US" altLang="zh-CN" sz="2800" b="1" smtClean="0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  </a:t>
            </a:r>
            <a:r>
              <a:rPr lang="en-US" altLang="zh-CN" sz="2800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 *</a:t>
            </a:r>
            <a:r>
              <a:rPr lang="en-US" altLang="zh-CN" sz="2800" smtClean="0">
                <a:ea typeface="隶书" panose="02010509060101010101" pitchFamily="49" charset="-122"/>
              </a:rPr>
              <a:t>q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  while </a:t>
            </a:r>
            <a:r>
              <a:rPr lang="en-US" altLang="zh-CN" sz="2800" smtClean="0">
                <a:ea typeface="隶书" panose="02010509060101010101" pitchFamily="49" charset="-122"/>
              </a:rPr>
              <a:t>(first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!= NULL)</a:t>
            </a:r>
            <a:r>
              <a:rPr lang="en-US" altLang="zh-CN" sz="2800" b="1" smtClean="0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	 </a:t>
            </a:r>
            <a:r>
              <a:rPr lang="en-US" altLang="zh-CN" sz="2800" smtClean="0">
                <a:ea typeface="隶书" panose="02010509060101010101" pitchFamily="49" charset="-122"/>
              </a:rPr>
              <a:t>q =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       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保存被删结点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  		 </a:t>
            </a:r>
            <a:r>
              <a:rPr lang="en-US" altLang="zh-CN" sz="2800" smtClean="0">
                <a:ea typeface="隶书" panose="02010509060101010101" pitchFamily="49" charset="-122"/>
              </a:rPr>
              <a:t>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= q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从链上摘下该结点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		 </a:t>
            </a:r>
            <a:r>
              <a:rPr lang="en-US" altLang="zh-CN" sz="2800" b="1" smtClean="0">
                <a:ea typeface="隶书" panose="02010509060101010101" pitchFamily="49" charset="-122"/>
              </a:rPr>
              <a:t>delete q;		 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删除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	  </a:t>
            </a:r>
            <a:r>
              <a:rPr lang="en-US" altLang="zh-CN" sz="2800" b="1" smtClean="0">
                <a:ea typeface="隶书" panose="02010509060101010101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</a:t>
            </a:r>
            <a:r>
              <a:rPr lang="zh-CN" altLang="en-US" sz="2800" b="1" smtClean="0">
                <a:ea typeface="隶书" panose="02010509060101010101" pitchFamily="49" charset="-122"/>
              </a:rPr>
              <a:t>；</a:t>
            </a:r>
          </a:p>
        </p:txBody>
      </p:sp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8617165-8048-4F0B-B6C2-E51EA29A2048}" type="slidenum">
              <a:rPr lang="en-US" altLang="zh-CN" sz="1400"/>
              <a:pPr algn="ctr" eaLnBrk="1" hangingPunct="1"/>
              <a:t>48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9E0D416-A59E-46A5-B7AD-20C7A38CD8BC}" type="slidenum">
              <a:rPr lang="en-US" altLang="zh-CN" sz="1400"/>
              <a:pPr algn="ctr" eaLnBrk="1" hangingPunct="1"/>
              <a:t>49</a:t>
            </a:fld>
            <a:endParaRPr lang="en-US" altLang="zh-CN" sz="1400"/>
          </a:p>
        </p:txBody>
      </p:sp>
      <p:grpSp>
        <p:nvGrpSpPr>
          <p:cNvPr id="36867" name="Group 2"/>
          <p:cNvGrpSpPr>
            <a:grpSpLocks/>
          </p:cNvGrpSpPr>
          <p:nvPr/>
        </p:nvGrpSpPr>
        <p:grpSpPr bwMode="auto">
          <a:xfrm>
            <a:off x="1168400" y="698500"/>
            <a:ext cx="6705600" cy="5562600"/>
            <a:chOff x="816" y="384"/>
            <a:chExt cx="4224" cy="3504"/>
          </a:xfrm>
        </p:grpSpPr>
        <p:sp>
          <p:nvSpPr>
            <p:cNvPr id="36868" name="Rectangle 3"/>
            <p:cNvSpPr>
              <a:spLocks noChangeArrowheads="1"/>
            </p:cNvSpPr>
            <p:nvPr/>
          </p:nvSpPr>
          <p:spPr bwMode="auto">
            <a:xfrm>
              <a:off x="1680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69" name="Line 4"/>
            <p:cNvSpPr>
              <a:spLocks noChangeShapeType="1"/>
            </p:cNvSpPr>
            <p:nvPr/>
          </p:nvSpPr>
          <p:spPr bwMode="auto">
            <a:xfrm>
              <a:off x="2112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0" name="Line 5"/>
            <p:cNvSpPr>
              <a:spLocks noChangeShapeType="1"/>
            </p:cNvSpPr>
            <p:nvPr/>
          </p:nvSpPr>
          <p:spPr bwMode="auto">
            <a:xfrm>
              <a:off x="2016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1" name="Rectangle 6"/>
            <p:cNvSpPr>
              <a:spLocks noChangeArrowheads="1"/>
            </p:cNvSpPr>
            <p:nvPr/>
          </p:nvSpPr>
          <p:spPr bwMode="auto">
            <a:xfrm>
              <a:off x="2544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2" name="Line 7"/>
            <p:cNvSpPr>
              <a:spLocks noChangeShapeType="1"/>
            </p:cNvSpPr>
            <p:nvPr/>
          </p:nvSpPr>
          <p:spPr bwMode="auto">
            <a:xfrm>
              <a:off x="2976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Line 8"/>
            <p:cNvSpPr>
              <a:spLocks noChangeShapeType="1"/>
            </p:cNvSpPr>
            <p:nvPr/>
          </p:nvSpPr>
          <p:spPr bwMode="auto">
            <a:xfrm>
              <a:off x="2880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Rectangle 9"/>
            <p:cNvSpPr>
              <a:spLocks noChangeArrowheads="1"/>
            </p:cNvSpPr>
            <p:nvPr/>
          </p:nvSpPr>
          <p:spPr bwMode="auto">
            <a:xfrm>
              <a:off x="3408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5" name="Line 10"/>
            <p:cNvSpPr>
              <a:spLocks noChangeShapeType="1"/>
            </p:cNvSpPr>
            <p:nvPr/>
          </p:nvSpPr>
          <p:spPr bwMode="auto">
            <a:xfrm>
              <a:off x="3840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1"/>
            <p:cNvSpPr>
              <a:spLocks noChangeShapeType="1"/>
            </p:cNvSpPr>
            <p:nvPr/>
          </p:nvSpPr>
          <p:spPr bwMode="auto">
            <a:xfrm>
              <a:off x="3744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4272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8" name="Line 13"/>
            <p:cNvSpPr>
              <a:spLocks noChangeShapeType="1"/>
            </p:cNvSpPr>
            <p:nvPr/>
          </p:nvSpPr>
          <p:spPr bwMode="auto">
            <a:xfrm>
              <a:off x="4608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4"/>
            <p:cNvSpPr>
              <a:spLocks noChangeShapeType="1"/>
            </p:cNvSpPr>
            <p:nvPr/>
          </p:nvSpPr>
          <p:spPr bwMode="auto">
            <a:xfrm>
              <a:off x="1392" y="6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Text Box 15"/>
            <p:cNvSpPr txBox="1">
              <a:spLocks noChangeArrowheads="1"/>
            </p:cNvSpPr>
            <p:nvPr/>
          </p:nvSpPr>
          <p:spPr bwMode="auto">
            <a:xfrm>
              <a:off x="821" y="480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3168" y="384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17"/>
            <p:cNvSpPr>
              <a:spLocks noChangeShapeType="1"/>
            </p:cNvSpPr>
            <p:nvPr/>
          </p:nvSpPr>
          <p:spPr bwMode="auto">
            <a:xfrm flipV="1">
              <a:off x="2112" y="384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8"/>
            <p:cNvSpPr>
              <a:spLocks noChangeShapeType="1"/>
            </p:cNvSpPr>
            <p:nvPr/>
          </p:nvSpPr>
          <p:spPr bwMode="auto">
            <a:xfrm flipH="1">
              <a:off x="2400" y="384"/>
              <a:ext cx="76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2688" y="86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Text Box 20"/>
            <p:cNvSpPr txBox="1">
              <a:spLocks noChangeArrowheads="1"/>
            </p:cNvSpPr>
            <p:nvPr/>
          </p:nvSpPr>
          <p:spPr bwMode="auto">
            <a:xfrm>
              <a:off x="2688" y="91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009900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36886" name="Line 21"/>
            <p:cNvSpPr>
              <a:spLocks noChangeShapeType="1"/>
            </p:cNvSpPr>
            <p:nvPr/>
          </p:nvSpPr>
          <p:spPr bwMode="auto">
            <a:xfrm flipH="1">
              <a:off x="2784" y="480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2"/>
            <p:cNvSpPr>
              <a:spLocks noChangeShapeType="1"/>
            </p:cNvSpPr>
            <p:nvPr/>
          </p:nvSpPr>
          <p:spPr bwMode="auto">
            <a:xfrm>
              <a:off x="2832" y="480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1675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9" name="Line 24"/>
            <p:cNvSpPr>
              <a:spLocks noChangeShapeType="1"/>
            </p:cNvSpPr>
            <p:nvPr/>
          </p:nvSpPr>
          <p:spPr bwMode="auto">
            <a:xfrm>
              <a:off x="2011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>
              <a:off x="2112" y="1584"/>
              <a:ext cx="129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Rectangle 26"/>
            <p:cNvSpPr>
              <a:spLocks noChangeArrowheads="1"/>
            </p:cNvSpPr>
            <p:nvPr/>
          </p:nvSpPr>
          <p:spPr bwMode="auto">
            <a:xfrm>
              <a:off x="3403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2" name="Line 27"/>
            <p:cNvSpPr>
              <a:spLocks noChangeShapeType="1"/>
            </p:cNvSpPr>
            <p:nvPr/>
          </p:nvSpPr>
          <p:spPr bwMode="auto">
            <a:xfrm>
              <a:off x="3835" y="1584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28"/>
            <p:cNvSpPr>
              <a:spLocks noChangeShapeType="1"/>
            </p:cNvSpPr>
            <p:nvPr/>
          </p:nvSpPr>
          <p:spPr bwMode="auto">
            <a:xfrm>
              <a:off x="3739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Rectangle 29"/>
            <p:cNvSpPr>
              <a:spLocks noChangeArrowheads="1"/>
            </p:cNvSpPr>
            <p:nvPr/>
          </p:nvSpPr>
          <p:spPr bwMode="auto">
            <a:xfrm>
              <a:off x="4267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5" name="Line 30"/>
            <p:cNvSpPr>
              <a:spLocks noChangeShapeType="1"/>
            </p:cNvSpPr>
            <p:nvPr/>
          </p:nvSpPr>
          <p:spPr bwMode="auto">
            <a:xfrm>
              <a:off x="4603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31"/>
            <p:cNvSpPr>
              <a:spLocks noChangeShapeType="1"/>
            </p:cNvSpPr>
            <p:nvPr/>
          </p:nvSpPr>
          <p:spPr bwMode="auto">
            <a:xfrm>
              <a:off x="1387" y="158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Text Box 32"/>
            <p:cNvSpPr txBox="1">
              <a:spLocks noChangeArrowheads="1"/>
            </p:cNvSpPr>
            <p:nvPr/>
          </p:nvSpPr>
          <p:spPr bwMode="auto">
            <a:xfrm>
              <a:off x="816" y="1392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36898" name="Rectangle 33"/>
            <p:cNvSpPr>
              <a:spLocks noChangeArrowheads="1"/>
            </p:cNvSpPr>
            <p:nvPr/>
          </p:nvSpPr>
          <p:spPr bwMode="auto">
            <a:xfrm>
              <a:off x="1675" y="2352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9" name="Line 34"/>
            <p:cNvSpPr>
              <a:spLocks noChangeShapeType="1"/>
            </p:cNvSpPr>
            <p:nvPr/>
          </p:nvSpPr>
          <p:spPr bwMode="auto">
            <a:xfrm>
              <a:off x="2011" y="2352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215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Rectangle 36"/>
            <p:cNvSpPr>
              <a:spLocks noChangeArrowheads="1"/>
            </p:cNvSpPr>
            <p:nvPr/>
          </p:nvSpPr>
          <p:spPr bwMode="auto">
            <a:xfrm>
              <a:off x="4267" y="2352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2" name="Line 37"/>
            <p:cNvSpPr>
              <a:spLocks noChangeShapeType="1"/>
            </p:cNvSpPr>
            <p:nvPr/>
          </p:nvSpPr>
          <p:spPr bwMode="auto">
            <a:xfrm>
              <a:off x="4603" y="2352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Line 38"/>
            <p:cNvSpPr>
              <a:spLocks noChangeShapeType="1"/>
            </p:cNvSpPr>
            <p:nvPr/>
          </p:nvSpPr>
          <p:spPr bwMode="auto">
            <a:xfrm>
              <a:off x="1387" y="249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Text Box 39"/>
            <p:cNvSpPr txBox="1">
              <a:spLocks noChangeArrowheads="1"/>
            </p:cNvSpPr>
            <p:nvPr/>
          </p:nvSpPr>
          <p:spPr bwMode="auto">
            <a:xfrm>
              <a:off x="816" y="2304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36905" name="Line 40"/>
            <p:cNvSpPr>
              <a:spLocks noChangeShapeType="1"/>
            </p:cNvSpPr>
            <p:nvPr/>
          </p:nvSpPr>
          <p:spPr bwMode="auto">
            <a:xfrm>
              <a:off x="4032" y="1296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41"/>
            <p:cNvSpPr>
              <a:spLocks noChangeShapeType="1"/>
            </p:cNvSpPr>
            <p:nvPr/>
          </p:nvSpPr>
          <p:spPr bwMode="auto">
            <a:xfrm flipV="1">
              <a:off x="2112" y="1296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Line 42"/>
            <p:cNvSpPr>
              <a:spLocks noChangeShapeType="1"/>
            </p:cNvSpPr>
            <p:nvPr/>
          </p:nvSpPr>
          <p:spPr bwMode="auto">
            <a:xfrm flipH="1">
              <a:off x="2400" y="1296"/>
              <a:ext cx="16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Line 43"/>
            <p:cNvSpPr>
              <a:spLocks noChangeShapeType="1"/>
            </p:cNvSpPr>
            <p:nvPr/>
          </p:nvSpPr>
          <p:spPr bwMode="auto">
            <a:xfrm>
              <a:off x="4800" y="2208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Line 44"/>
            <p:cNvSpPr>
              <a:spLocks noChangeShapeType="1"/>
            </p:cNvSpPr>
            <p:nvPr/>
          </p:nvSpPr>
          <p:spPr bwMode="auto">
            <a:xfrm flipV="1">
              <a:off x="2112" y="2208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45"/>
            <p:cNvSpPr>
              <a:spLocks noChangeShapeType="1"/>
            </p:cNvSpPr>
            <p:nvPr/>
          </p:nvSpPr>
          <p:spPr bwMode="auto">
            <a:xfrm flipH="1">
              <a:off x="2400" y="2208"/>
              <a:ext cx="2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46"/>
            <p:cNvSpPr>
              <a:spLocks noChangeShapeType="1"/>
            </p:cNvSpPr>
            <p:nvPr/>
          </p:nvSpPr>
          <p:spPr bwMode="auto">
            <a:xfrm flipV="1">
              <a:off x="3552" y="1776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Text Box 47"/>
            <p:cNvSpPr txBox="1">
              <a:spLocks noChangeArrowheads="1"/>
            </p:cNvSpPr>
            <p:nvPr/>
          </p:nvSpPr>
          <p:spPr bwMode="auto">
            <a:xfrm>
              <a:off x="3552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009900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36913" name="Line 48"/>
            <p:cNvSpPr>
              <a:spLocks noChangeShapeType="1"/>
            </p:cNvSpPr>
            <p:nvPr/>
          </p:nvSpPr>
          <p:spPr bwMode="auto">
            <a:xfrm flipH="1">
              <a:off x="3648" y="1392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49"/>
            <p:cNvSpPr>
              <a:spLocks noChangeShapeType="1"/>
            </p:cNvSpPr>
            <p:nvPr/>
          </p:nvSpPr>
          <p:spPr bwMode="auto">
            <a:xfrm>
              <a:off x="3696" y="1392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Line 50"/>
            <p:cNvSpPr>
              <a:spLocks noChangeShapeType="1"/>
            </p:cNvSpPr>
            <p:nvPr/>
          </p:nvSpPr>
          <p:spPr bwMode="auto">
            <a:xfrm flipV="1">
              <a:off x="4416" y="2707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Text Box 51"/>
            <p:cNvSpPr txBox="1">
              <a:spLocks noChangeArrowheads="1"/>
            </p:cNvSpPr>
            <p:nvPr/>
          </p:nvSpPr>
          <p:spPr bwMode="auto">
            <a:xfrm>
              <a:off x="4416" y="2755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009900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36917" name="Line 52"/>
            <p:cNvSpPr>
              <a:spLocks noChangeShapeType="1"/>
            </p:cNvSpPr>
            <p:nvPr/>
          </p:nvSpPr>
          <p:spPr bwMode="auto">
            <a:xfrm flipH="1">
              <a:off x="4512" y="2323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Line 53"/>
            <p:cNvSpPr>
              <a:spLocks noChangeShapeType="1"/>
            </p:cNvSpPr>
            <p:nvPr/>
          </p:nvSpPr>
          <p:spPr bwMode="auto">
            <a:xfrm>
              <a:off x="4560" y="2323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Rectangle 54"/>
            <p:cNvSpPr>
              <a:spLocks noChangeArrowheads="1"/>
            </p:cNvSpPr>
            <p:nvPr/>
          </p:nvSpPr>
          <p:spPr bwMode="auto">
            <a:xfrm>
              <a:off x="1675" y="312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0" name="Line 55"/>
            <p:cNvSpPr>
              <a:spLocks noChangeShapeType="1"/>
            </p:cNvSpPr>
            <p:nvPr/>
          </p:nvSpPr>
          <p:spPr bwMode="auto">
            <a:xfrm>
              <a:off x="2011" y="312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Line 56"/>
            <p:cNvSpPr>
              <a:spLocks noChangeShapeType="1"/>
            </p:cNvSpPr>
            <p:nvPr/>
          </p:nvSpPr>
          <p:spPr bwMode="auto">
            <a:xfrm>
              <a:off x="1387" y="326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2" name="Text Box 57"/>
            <p:cNvSpPr txBox="1">
              <a:spLocks noChangeArrowheads="1"/>
            </p:cNvSpPr>
            <p:nvPr/>
          </p:nvSpPr>
          <p:spPr bwMode="auto">
            <a:xfrm>
              <a:off x="816" y="3072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36923" name="Text Box 58"/>
            <p:cNvSpPr txBox="1">
              <a:spLocks noChangeArrowheads="1"/>
            </p:cNvSpPr>
            <p:nvPr/>
          </p:nvSpPr>
          <p:spPr bwMode="auto">
            <a:xfrm>
              <a:off x="2544" y="48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6924" name="Text Box 59"/>
            <p:cNvSpPr txBox="1">
              <a:spLocks noChangeArrowheads="1"/>
            </p:cNvSpPr>
            <p:nvPr/>
          </p:nvSpPr>
          <p:spPr bwMode="auto">
            <a:xfrm>
              <a:off x="3416" y="48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36925" name="Text Box 60"/>
            <p:cNvSpPr txBox="1">
              <a:spLocks noChangeArrowheads="1"/>
            </p:cNvSpPr>
            <p:nvPr/>
          </p:nvSpPr>
          <p:spPr bwMode="auto">
            <a:xfrm>
              <a:off x="3416" y="139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36926" name="Text Box 61"/>
            <p:cNvSpPr txBox="1">
              <a:spLocks noChangeArrowheads="1"/>
            </p:cNvSpPr>
            <p:nvPr/>
          </p:nvSpPr>
          <p:spPr bwMode="auto">
            <a:xfrm>
              <a:off x="4280" y="48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6927" name="Text Box 62"/>
            <p:cNvSpPr txBox="1">
              <a:spLocks noChangeArrowheads="1"/>
            </p:cNvSpPr>
            <p:nvPr/>
          </p:nvSpPr>
          <p:spPr bwMode="auto">
            <a:xfrm>
              <a:off x="4280" y="139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6928" name="Text Box 63"/>
            <p:cNvSpPr txBox="1">
              <a:spLocks noChangeArrowheads="1"/>
            </p:cNvSpPr>
            <p:nvPr/>
          </p:nvSpPr>
          <p:spPr bwMode="auto">
            <a:xfrm>
              <a:off x="4272" y="230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6929" name="Line 64"/>
            <p:cNvSpPr>
              <a:spLocks noChangeShapeType="1"/>
            </p:cNvSpPr>
            <p:nvPr/>
          </p:nvSpPr>
          <p:spPr bwMode="auto">
            <a:xfrm flipV="1">
              <a:off x="1872" y="3475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Text Box 65"/>
            <p:cNvSpPr txBox="1">
              <a:spLocks noChangeArrowheads="1"/>
            </p:cNvSpPr>
            <p:nvPr/>
          </p:nvSpPr>
          <p:spPr bwMode="auto">
            <a:xfrm>
              <a:off x="1891" y="3523"/>
              <a:ext cx="9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009900"/>
                  </a:solidFill>
                </a:rPr>
                <a:t>current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00E54FF7-C97A-49B1-8BC2-E155D4C6A514}" type="slidenum">
              <a:rPr lang="en-US" altLang="zh-CN" sz="1400" smtClean="0"/>
              <a:pPr algn="ctr" eaLnBrk="1" hangingPunct="1"/>
              <a:t>5</a:t>
            </a:fld>
            <a:endParaRPr lang="en-US" altLang="zh-CN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088"/>
            <a:ext cx="8229600" cy="8255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latin typeface="华文新魏" pitchFamily="2" charset="-122"/>
                <a:ea typeface="华文新魏" pitchFamily="2" charset="-122"/>
              </a:rPr>
              <a:t>顺序表的静态存储和动态存储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225550"/>
            <a:ext cx="8229600" cy="50165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ea typeface="仿宋_GB2312" pitchFamily="49" charset="-122"/>
              </a:rPr>
              <a:t>#</a:t>
            </a:r>
            <a:r>
              <a:rPr lang="en-US" altLang="zh-CN" sz="2800" b="1" smtClean="0">
                <a:ea typeface="仿宋_GB2312" pitchFamily="49" charset="-122"/>
              </a:rPr>
              <a:t>define</a:t>
            </a:r>
            <a:r>
              <a:rPr lang="en-US" altLang="zh-CN" sz="2800" smtClean="0">
                <a:ea typeface="仿宋_GB2312" pitchFamily="49" charset="-122"/>
              </a:rPr>
              <a:t> maxSize 100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仿宋_GB2312" pitchFamily="49" charset="-122"/>
              </a:rPr>
              <a:t>typedef int</a:t>
            </a:r>
            <a:r>
              <a:rPr lang="en-US" altLang="zh-CN" sz="2800" smtClean="0">
                <a:ea typeface="仿宋_GB2312" pitchFamily="49" charset="-122"/>
              </a:rPr>
              <a:t> T</a:t>
            </a:r>
            <a:r>
              <a:rPr lang="en-US" altLang="zh-CN" sz="2800" b="1" smtClean="0">
                <a:ea typeface="仿宋_GB2312" pitchFamily="49" charset="-122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仿宋_GB2312" pitchFamily="49" charset="-122"/>
              </a:rPr>
              <a:t>typedef struct 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ea typeface="仿宋_GB2312" pitchFamily="49" charset="-122"/>
              </a:rPr>
              <a:t>    T data[maxSize]</a:t>
            </a:r>
            <a:r>
              <a:rPr lang="en-US" altLang="zh-CN" sz="2800" b="1" smtClean="0">
                <a:ea typeface="仿宋_GB2312" pitchFamily="49" charset="-122"/>
              </a:rPr>
              <a:t>;</a:t>
            </a:r>
            <a:r>
              <a:rPr lang="en-US" altLang="zh-CN" sz="2800" smtClean="0">
                <a:ea typeface="仿宋_GB2312" pitchFamily="49" charset="-122"/>
              </a:rPr>
              <a:t>     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itchFamily="49" charset="-122"/>
              </a:rPr>
              <a:t>顺序表的静态存储表示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smtClean="0">
                <a:ea typeface="仿宋_GB2312" pitchFamily="49" charset="-122"/>
              </a:rPr>
              <a:t>    </a:t>
            </a:r>
            <a:r>
              <a:rPr lang="en-US" altLang="zh-CN" sz="2800" b="1" smtClean="0">
                <a:ea typeface="仿宋_GB2312" pitchFamily="49" charset="-122"/>
              </a:rPr>
              <a:t>int</a:t>
            </a:r>
            <a:r>
              <a:rPr lang="en-US" altLang="zh-CN" sz="2800" smtClean="0">
                <a:ea typeface="仿宋_GB2312" pitchFamily="49" charset="-122"/>
              </a:rPr>
              <a:t> n</a:t>
            </a:r>
            <a:r>
              <a:rPr lang="en-US" altLang="zh-CN" sz="2800" b="1" smtClean="0">
                <a:ea typeface="仿宋_GB2312" pitchFamily="49" charset="-122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仿宋_GB2312" pitchFamily="49" charset="-122"/>
              </a:rPr>
              <a:t>}</a:t>
            </a:r>
            <a:r>
              <a:rPr lang="en-US" altLang="zh-CN" sz="2800" smtClean="0">
                <a:ea typeface="仿宋_GB2312" pitchFamily="49" charset="-122"/>
              </a:rPr>
              <a:t> SeqList</a:t>
            </a:r>
            <a:r>
              <a:rPr lang="en-US" altLang="zh-CN" sz="2800" b="1" smtClean="0">
                <a:ea typeface="仿宋_GB2312" pitchFamily="49" charset="-122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1000" b="1" smtClean="0">
              <a:ea typeface="仿宋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仿宋_GB2312" pitchFamily="49" charset="-122"/>
              </a:rPr>
              <a:t>typedef int</a:t>
            </a:r>
            <a:r>
              <a:rPr lang="en-US" altLang="zh-CN" sz="2800" smtClean="0">
                <a:ea typeface="仿宋_GB2312" pitchFamily="49" charset="-122"/>
              </a:rPr>
              <a:t> T</a:t>
            </a:r>
            <a:r>
              <a:rPr lang="en-US" altLang="zh-CN" sz="2800" b="1" smtClean="0">
                <a:ea typeface="仿宋_GB2312" pitchFamily="49" charset="-122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仿宋_GB2312" pitchFamily="49" charset="-122"/>
              </a:rPr>
              <a:t>typedef struct 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ea typeface="仿宋_GB2312" pitchFamily="49" charset="-122"/>
              </a:rPr>
              <a:t>    T *data</a:t>
            </a:r>
            <a:r>
              <a:rPr lang="en-US" altLang="zh-CN" sz="2800" b="1" smtClean="0">
                <a:ea typeface="仿宋_GB2312" pitchFamily="49" charset="-122"/>
              </a:rPr>
              <a:t>;</a:t>
            </a:r>
            <a:r>
              <a:rPr lang="en-US" altLang="zh-CN" sz="2800" smtClean="0">
                <a:ea typeface="仿宋_GB2312" pitchFamily="49" charset="-122"/>
              </a:rPr>
              <a:t>                  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itchFamily="49" charset="-122"/>
              </a:rPr>
              <a:t>顺序表的动态存储表示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smtClean="0">
                <a:ea typeface="仿宋_GB2312" pitchFamily="49" charset="-122"/>
              </a:rPr>
              <a:t>   </a:t>
            </a:r>
            <a:r>
              <a:rPr lang="zh-CN" altLang="en-US" sz="2800" b="1" smtClean="0">
                <a:ea typeface="仿宋_GB2312" pitchFamily="49" charset="-122"/>
              </a:rPr>
              <a:t> </a:t>
            </a:r>
            <a:r>
              <a:rPr lang="en-US" altLang="zh-CN" sz="2800" b="1" smtClean="0">
                <a:ea typeface="仿宋_GB2312" pitchFamily="49" charset="-122"/>
              </a:rPr>
              <a:t>int</a:t>
            </a:r>
            <a:r>
              <a:rPr lang="en-US" altLang="zh-CN" sz="2800" smtClean="0">
                <a:ea typeface="仿宋_GB2312" pitchFamily="49" charset="-122"/>
              </a:rPr>
              <a:t> maxSize</a:t>
            </a:r>
            <a:r>
              <a:rPr lang="en-US" altLang="zh-CN" sz="2800" b="1" smtClean="0">
                <a:ea typeface="仿宋_GB2312" pitchFamily="49" charset="-122"/>
              </a:rPr>
              <a:t>, </a:t>
            </a:r>
            <a:r>
              <a:rPr lang="en-US" altLang="zh-CN" sz="2800" smtClean="0">
                <a:ea typeface="仿宋_GB2312" pitchFamily="49" charset="-122"/>
              </a:rPr>
              <a:t>n</a:t>
            </a:r>
            <a:r>
              <a:rPr lang="en-US" altLang="zh-CN" sz="2800" b="1" smtClean="0">
                <a:ea typeface="仿宋_GB2312" pitchFamily="49" charset="-122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仿宋_GB2312" pitchFamily="49" charset="-122"/>
              </a:rPr>
              <a:t>}</a:t>
            </a:r>
            <a:r>
              <a:rPr lang="en-US" altLang="zh-CN" sz="2800" smtClean="0">
                <a:ea typeface="仿宋_GB2312" pitchFamily="49" charset="-122"/>
              </a:rPr>
              <a:t> SeqList</a:t>
            </a:r>
            <a:r>
              <a:rPr lang="en-US" altLang="zh-CN" sz="2800" b="1" smtClean="0">
                <a:ea typeface="仿宋_GB2312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17197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8375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求单链表的长度的算法</a:t>
            </a:r>
          </a:p>
        </p:txBody>
      </p:sp>
      <p:sp>
        <p:nvSpPr>
          <p:cNvPr id="3789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9DE73E7-BF3A-48DB-A65C-4A8AF99D6A32}" type="slidenum">
              <a:rPr lang="en-US" altLang="zh-CN" sz="1400"/>
              <a:pPr algn="ctr" eaLnBrk="1" hangingPunct="1"/>
              <a:t>50</a:t>
            </a:fld>
            <a:endParaRPr lang="en-US" altLang="zh-CN" sz="14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696913" y="1303338"/>
            <a:ext cx="79248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template &lt;class T&gt;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int List&lt;T&gt; :: Length ( ) const 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ListNode&lt;T&gt; *p = 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仿宋_GB2312" pitchFamily="49" charset="-122"/>
              </a:rPr>
              <a:t>link;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</a:t>
            </a: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检测指针 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p 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指示第一号结点</a:t>
            </a:r>
            <a:endParaRPr lang="zh-CN" altLang="en-US" sz="2800">
              <a:solidFill>
                <a:srgbClr val="CC0000"/>
              </a:solidFill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800">
                <a:ea typeface="仿宋_GB2312" pitchFamily="49" charset="-122"/>
              </a:rPr>
              <a:t>     </a:t>
            </a:r>
            <a:r>
              <a:rPr lang="en-US" altLang="zh-CN" sz="2800">
                <a:ea typeface="仿宋_GB2312" pitchFamily="49" charset="-122"/>
              </a:rPr>
              <a:t>int count = 0;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while ( p != NULL ) {      </a:t>
            </a: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逐个结点检测</a:t>
            </a:r>
            <a:endParaRPr lang="zh-CN" altLang="en-US" sz="2800">
              <a:solidFill>
                <a:srgbClr val="CC0000"/>
              </a:solidFill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800">
                <a:ea typeface="仿宋_GB2312" pitchFamily="49" charset="-122"/>
              </a:rPr>
              <a:t>          </a:t>
            </a:r>
            <a:r>
              <a:rPr lang="en-US" altLang="zh-CN" sz="2800">
                <a:ea typeface="仿宋_GB2312" pitchFamily="49" charset="-122"/>
              </a:rPr>
              <a:t>p = 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仿宋_GB2312" pitchFamily="49" charset="-122"/>
              </a:rPr>
              <a:t>link;  count++;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}			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return count;</a:t>
            </a:r>
            <a:endParaRPr lang="en-US" altLang="zh-CN" sz="2800" i="1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87F87D09-32CC-4C3C-9375-C0B3EEBA17B1}" type="slidenum">
              <a:rPr lang="en-US" altLang="zh-CN" sz="1400"/>
              <a:pPr algn="ctr" eaLnBrk="1" hangingPunct="1"/>
              <a:t>51</a:t>
            </a:fld>
            <a:endParaRPr lang="en-US" altLang="zh-CN" sz="14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6670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3352800" y="10668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32004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40386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4724400" y="10668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45720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54102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6096000" y="10668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59436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67818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73152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>
            <a:off x="2209800" y="1066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1303338" y="762000"/>
            <a:ext cx="906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 flipV="1">
            <a:off x="4267200" y="1371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4267200" y="1447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9900"/>
                </a:solidFill>
              </a:rPr>
              <a:t>p</a:t>
            </a:r>
            <a:endParaRPr lang="en-US" altLang="zh-CN"/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4038600" y="762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0</a:t>
            </a:r>
            <a:endParaRPr lang="en-US" altLang="zh-CN"/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5422900" y="762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1</a:t>
            </a:r>
            <a:endParaRPr lang="en-US" altLang="zh-CN"/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6794500" y="762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2</a:t>
            </a:r>
            <a:endParaRPr lang="en-US" altLang="zh-CN"/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3111500" y="14779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FF"/>
                </a:solidFill>
              </a:rPr>
              <a:t>c = 0</a:t>
            </a:r>
            <a:endParaRPr lang="en-US" altLang="zh-CN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26590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>
            <a:off x="3344863" y="23622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6" name="Line 23"/>
          <p:cNvSpPr>
            <a:spLocks noChangeShapeType="1"/>
          </p:cNvSpPr>
          <p:nvPr/>
        </p:nvSpPr>
        <p:spPr bwMode="auto">
          <a:xfrm>
            <a:off x="31924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7" name="Rectangle 24"/>
          <p:cNvSpPr>
            <a:spLocks noChangeArrowheads="1"/>
          </p:cNvSpPr>
          <p:nvPr/>
        </p:nvSpPr>
        <p:spPr bwMode="auto">
          <a:xfrm>
            <a:off x="40306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>
            <a:off x="4716463" y="23622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>
            <a:off x="45640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0" name="Rectangle 27"/>
          <p:cNvSpPr>
            <a:spLocks noChangeArrowheads="1"/>
          </p:cNvSpPr>
          <p:nvPr/>
        </p:nvSpPr>
        <p:spPr bwMode="auto">
          <a:xfrm>
            <a:off x="54022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6088063" y="23622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2" name="Line 29"/>
          <p:cNvSpPr>
            <a:spLocks noChangeShapeType="1"/>
          </p:cNvSpPr>
          <p:nvPr/>
        </p:nvSpPr>
        <p:spPr bwMode="auto">
          <a:xfrm>
            <a:off x="59356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3" name="Rectangle 30"/>
          <p:cNvSpPr>
            <a:spLocks noChangeArrowheads="1"/>
          </p:cNvSpPr>
          <p:nvPr/>
        </p:nvSpPr>
        <p:spPr bwMode="auto">
          <a:xfrm>
            <a:off x="67738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44" name="Line 31"/>
          <p:cNvSpPr>
            <a:spLocks noChangeShapeType="1"/>
          </p:cNvSpPr>
          <p:nvPr/>
        </p:nvSpPr>
        <p:spPr bwMode="auto">
          <a:xfrm>
            <a:off x="73072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5" name="Line 32"/>
          <p:cNvSpPr>
            <a:spLocks noChangeShapeType="1"/>
          </p:cNvSpPr>
          <p:nvPr/>
        </p:nvSpPr>
        <p:spPr bwMode="auto">
          <a:xfrm>
            <a:off x="2201863" y="2362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6" name="Text Box 33"/>
          <p:cNvSpPr txBox="1">
            <a:spLocks noChangeArrowheads="1"/>
          </p:cNvSpPr>
          <p:nvPr/>
        </p:nvSpPr>
        <p:spPr bwMode="auto">
          <a:xfrm>
            <a:off x="1295400" y="20574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38947" name="Line 34"/>
          <p:cNvSpPr>
            <a:spLocks noChangeShapeType="1"/>
          </p:cNvSpPr>
          <p:nvPr/>
        </p:nvSpPr>
        <p:spPr bwMode="auto">
          <a:xfrm flipV="1">
            <a:off x="5651500" y="26670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8" name="Text Box 35"/>
          <p:cNvSpPr txBox="1">
            <a:spLocks noChangeArrowheads="1"/>
          </p:cNvSpPr>
          <p:nvPr/>
        </p:nvSpPr>
        <p:spPr bwMode="auto">
          <a:xfrm>
            <a:off x="5651500" y="27432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9900"/>
                </a:solidFill>
              </a:rPr>
              <a:t>p</a:t>
            </a:r>
            <a:endParaRPr lang="en-US" altLang="zh-CN"/>
          </a:p>
        </p:txBody>
      </p:sp>
      <p:sp>
        <p:nvSpPr>
          <p:cNvPr id="38949" name="Text Box 36"/>
          <p:cNvSpPr txBox="1">
            <a:spLocks noChangeArrowheads="1"/>
          </p:cNvSpPr>
          <p:nvPr/>
        </p:nvSpPr>
        <p:spPr bwMode="auto">
          <a:xfrm>
            <a:off x="4030663" y="2057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0</a:t>
            </a:r>
            <a:endParaRPr lang="en-US" altLang="zh-CN"/>
          </a:p>
        </p:txBody>
      </p:sp>
      <p:sp>
        <p:nvSpPr>
          <p:cNvPr id="38950" name="Text Box 37"/>
          <p:cNvSpPr txBox="1">
            <a:spLocks noChangeArrowheads="1"/>
          </p:cNvSpPr>
          <p:nvPr/>
        </p:nvSpPr>
        <p:spPr bwMode="auto">
          <a:xfrm>
            <a:off x="5414963" y="2057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1</a:t>
            </a:r>
            <a:endParaRPr lang="en-US" altLang="zh-CN"/>
          </a:p>
        </p:txBody>
      </p:sp>
      <p:sp>
        <p:nvSpPr>
          <p:cNvPr id="38951" name="Text Box 38"/>
          <p:cNvSpPr txBox="1">
            <a:spLocks noChangeArrowheads="1"/>
          </p:cNvSpPr>
          <p:nvPr/>
        </p:nvSpPr>
        <p:spPr bwMode="auto">
          <a:xfrm>
            <a:off x="6786563" y="2057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2</a:t>
            </a:r>
            <a:endParaRPr lang="en-US" altLang="zh-CN"/>
          </a:p>
        </p:txBody>
      </p:sp>
      <p:sp>
        <p:nvSpPr>
          <p:cNvPr id="38952" name="Text Box 39"/>
          <p:cNvSpPr txBox="1">
            <a:spLocks noChangeArrowheads="1"/>
          </p:cNvSpPr>
          <p:nvPr/>
        </p:nvSpPr>
        <p:spPr bwMode="auto">
          <a:xfrm>
            <a:off x="4495800" y="27733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FF"/>
                </a:solidFill>
              </a:rPr>
              <a:t>c = 1</a:t>
            </a:r>
            <a:endParaRPr lang="en-US" altLang="zh-CN"/>
          </a:p>
        </p:txBody>
      </p:sp>
      <p:sp>
        <p:nvSpPr>
          <p:cNvPr id="38953" name="Rectangle 40"/>
          <p:cNvSpPr>
            <a:spLocks noChangeArrowheads="1"/>
          </p:cNvSpPr>
          <p:nvPr/>
        </p:nvSpPr>
        <p:spPr bwMode="auto">
          <a:xfrm>
            <a:off x="26590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54" name="Line 41"/>
          <p:cNvSpPr>
            <a:spLocks noChangeShapeType="1"/>
          </p:cNvSpPr>
          <p:nvPr/>
        </p:nvSpPr>
        <p:spPr bwMode="auto">
          <a:xfrm>
            <a:off x="3344863" y="3657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5" name="Line 42"/>
          <p:cNvSpPr>
            <a:spLocks noChangeShapeType="1"/>
          </p:cNvSpPr>
          <p:nvPr/>
        </p:nvSpPr>
        <p:spPr bwMode="auto">
          <a:xfrm>
            <a:off x="31924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6" name="Rectangle 43"/>
          <p:cNvSpPr>
            <a:spLocks noChangeArrowheads="1"/>
          </p:cNvSpPr>
          <p:nvPr/>
        </p:nvSpPr>
        <p:spPr bwMode="auto">
          <a:xfrm>
            <a:off x="40306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57" name="Line 44"/>
          <p:cNvSpPr>
            <a:spLocks noChangeShapeType="1"/>
          </p:cNvSpPr>
          <p:nvPr/>
        </p:nvSpPr>
        <p:spPr bwMode="auto">
          <a:xfrm>
            <a:off x="4716463" y="3657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8" name="Line 45"/>
          <p:cNvSpPr>
            <a:spLocks noChangeShapeType="1"/>
          </p:cNvSpPr>
          <p:nvPr/>
        </p:nvSpPr>
        <p:spPr bwMode="auto">
          <a:xfrm>
            <a:off x="45640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9" name="Rectangle 46"/>
          <p:cNvSpPr>
            <a:spLocks noChangeArrowheads="1"/>
          </p:cNvSpPr>
          <p:nvPr/>
        </p:nvSpPr>
        <p:spPr bwMode="auto">
          <a:xfrm>
            <a:off x="54022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60" name="Line 47"/>
          <p:cNvSpPr>
            <a:spLocks noChangeShapeType="1"/>
          </p:cNvSpPr>
          <p:nvPr/>
        </p:nvSpPr>
        <p:spPr bwMode="auto">
          <a:xfrm>
            <a:off x="6088063" y="3657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1" name="Line 48"/>
          <p:cNvSpPr>
            <a:spLocks noChangeShapeType="1"/>
          </p:cNvSpPr>
          <p:nvPr/>
        </p:nvSpPr>
        <p:spPr bwMode="auto">
          <a:xfrm>
            <a:off x="59356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2" name="Rectangle 49"/>
          <p:cNvSpPr>
            <a:spLocks noChangeArrowheads="1"/>
          </p:cNvSpPr>
          <p:nvPr/>
        </p:nvSpPr>
        <p:spPr bwMode="auto">
          <a:xfrm>
            <a:off x="67738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63" name="Line 50"/>
          <p:cNvSpPr>
            <a:spLocks noChangeShapeType="1"/>
          </p:cNvSpPr>
          <p:nvPr/>
        </p:nvSpPr>
        <p:spPr bwMode="auto">
          <a:xfrm>
            <a:off x="73072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4" name="Line 51"/>
          <p:cNvSpPr>
            <a:spLocks noChangeShapeType="1"/>
          </p:cNvSpPr>
          <p:nvPr/>
        </p:nvSpPr>
        <p:spPr bwMode="auto">
          <a:xfrm>
            <a:off x="2201863" y="3657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5" name="Text Box 52"/>
          <p:cNvSpPr txBox="1">
            <a:spLocks noChangeArrowheads="1"/>
          </p:cNvSpPr>
          <p:nvPr/>
        </p:nvSpPr>
        <p:spPr bwMode="auto">
          <a:xfrm>
            <a:off x="1295400" y="33528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38966" name="Line 53"/>
          <p:cNvSpPr>
            <a:spLocks noChangeShapeType="1"/>
          </p:cNvSpPr>
          <p:nvPr/>
        </p:nvSpPr>
        <p:spPr bwMode="auto">
          <a:xfrm flipV="1">
            <a:off x="7023100" y="39624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7" name="Text Box 54"/>
          <p:cNvSpPr txBox="1">
            <a:spLocks noChangeArrowheads="1"/>
          </p:cNvSpPr>
          <p:nvPr/>
        </p:nvSpPr>
        <p:spPr bwMode="auto">
          <a:xfrm>
            <a:off x="7023100" y="40386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9900"/>
                </a:solidFill>
              </a:rPr>
              <a:t>p</a:t>
            </a:r>
            <a:endParaRPr lang="en-US" altLang="zh-CN"/>
          </a:p>
        </p:txBody>
      </p:sp>
      <p:sp>
        <p:nvSpPr>
          <p:cNvPr id="38968" name="Text Box 55"/>
          <p:cNvSpPr txBox="1">
            <a:spLocks noChangeArrowheads="1"/>
          </p:cNvSpPr>
          <p:nvPr/>
        </p:nvSpPr>
        <p:spPr bwMode="auto">
          <a:xfrm>
            <a:off x="4030663" y="3352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0</a:t>
            </a:r>
            <a:endParaRPr lang="en-US" altLang="zh-CN"/>
          </a:p>
        </p:txBody>
      </p:sp>
      <p:sp>
        <p:nvSpPr>
          <p:cNvPr id="38969" name="Text Box 56"/>
          <p:cNvSpPr txBox="1">
            <a:spLocks noChangeArrowheads="1"/>
          </p:cNvSpPr>
          <p:nvPr/>
        </p:nvSpPr>
        <p:spPr bwMode="auto">
          <a:xfrm>
            <a:off x="5414963" y="3352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1</a:t>
            </a:r>
            <a:endParaRPr lang="en-US" altLang="zh-CN"/>
          </a:p>
        </p:txBody>
      </p:sp>
      <p:sp>
        <p:nvSpPr>
          <p:cNvPr id="38970" name="Text Box 57"/>
          <p:cNvSpPr txBox="1">
            <a:spLocks noChangeArrowheads="1"/>
          </p:cNvSpPr>
          <p:nvPr/>
        </p:nvSpPr>
        <p:spPr bwMode="auto">
          <a:xfrm>
            <a:off x="6786563" y="3352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2</a:t>
            </a:r>
            <a:endParaRPr lang="en-US" altLang="zh-CN"/>
          </a:p>
        </p:txBody>
      </p:sp>
      <p:sp>
        <p:nvSpPr>
          <p:cNvPr id="38971" name="Text Box 58"/>
          <p:cNvSpPr txBox="1">
            <a:spLocks noChangeArrowheads="1"/>
          </p:cNvSpPr>
          <p:nvPr/>
        </p:nvSpPr>
        <p:spPr bwMode="auto">
          <a:xfrm>
            <a:off x="5867400" y="40687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FF"/>
                </a:solidFill>
              </a:rPr>
              <a:t>c = 2</a:t>
            </a:r>
            <a:endParaRPr lang="en-US" altLang="zh-CN"/>
          </a:p>
        </p:txBody>
      </p:sp>
      <p:sp>
        <p:nvSpPr>
          <p:cNvPr id="38972" name="Rectangle 59"/>
          <p:cNvSpPr>
            <a:spLocks noChangeArrowheads="1"/>
          </p:cNvSpPr>
          <p:nvPr/>
        </p:nvSpPr>
        <p:spPr bwMode="auto">
          <a:xfrm>
            <a:off x="26590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73" name="Line 60"/>
          <p:cNvSpPr>
            <a:spLocks noChangeShapeType="1"/>
          </p:cNvSpPr>
          <p:nvPr/>
        </p:nvSpPr>
        <p:spPr bwMode="auto">
          <a:xfrm>
            <a:off x="3344863" y="49530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4" name="Line 61"/>
          <p:cNvSpPr>
            <a:spLocks noChangeShapeType="1"/>
          </p:cNvSpPr>
          <p:nvPr/>
        </p:nvSpPr>
        <p:spPr bwMode="auto">
          <a:xfrm>
            <a:off x="31924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5" name="Rectangle 62"/>
          <p:cNvSpPr>
            <a:spLocks noChangeArrowheads="1"/>
          </p:cNvSpPr>
          <p:nvPr/>
        </p:nvSpPr>
        <p:spPr bwMode="auto">
          <a:xfrm>
            <a:off x="40306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76" name="Line 63"/>
          <p:cNvSpPr>
            <a:spLocks noChangeShapeType="1"/>
          </p:cNvSpPr>
          <p:nvPr/>
        </p:nvSpPr>
        <p:spPr bwMode="auto">
          <a:xfrm>
            <a:off x="4716463" y="49530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7" name="Line 64"/>
          <p:cNvSpPr>
            <a:spLocks noChangeShapeType="1"/>
          </p:cNvSpPr>
          <p:nvPr/>
        </p:nvSpPr>
        <p:spPr bwMode="auto">
          <a:xfrm>
            <a:off x="45640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8" name="Rectangle 65"/>
          <p:cNvSpPr>
            <a:spLocks noChangeArrowheads="1"/>
          </p:cNvSpPr>
          <p:nvPr/>
        </p:nvSpPr>
        <p:spPr bwMode="auto">
          <a:xfrm>
            <a:off x="54022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79" name="Line 66"/>
          <p:cNvSpPr>
            <a:spLocks noChangeShapeType="1"/>
          </p:cNvSpPr>
          <p:nvPr/>
        </p:nvSpPr>
        <p:spPr bwMode="auto">
          <a:xfrm>
            <a:off x="6088063" y="49530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0" name="Line 67"/>
          <p:cNvSpPr>
            <a:spLocks noChangeShapeType="1"/>
          </p:cNvSpPr>
          <p:nvPr/>
        </p:nvSpPr>
        <p:spPr bwMode="auto">
          <a:xfrm>
            <a:off x="59356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1" name="Rectangle 68"/>
          <p:cNvSpPr>
            <a:spLocks noChangeArrowheads="1"/>
          </p:cNvSpPr>
          <p:nvPr/>
        </p:nvSpPr>
        <p:spPr bwMode="auto">
          <a:xfrm>
            <a:off x="67738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82" name="Line 69"/>
          <p:cNvSpPr>
            <a:spLocks noChangeShapeType="1"/>
          </p:cNvSpPr>
          <p:nvPr/>
        </p:nvSpPr>
        <p:spPr bwMode="auto">
          <a:xfrm>
            <a:off x="73072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3" name="Line 70"/>
          <p:cNvSpPr>
            <a:spLocks noChangeShapeType="1"/>
          </p:cNvSpPr>
          <p:nvPr/>
        </p:nvSpPr>
        <p:spPr bwMode="auto">
          <a:xfrm>
            <a:off x="2201863" y="4953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4" name="Text Box 71"/>
          <p:cNvSpPr txBox="1">
            <a:spLocks noChangeArrowheads="1"/>
          </p:cNvSpPr>
          <p:nvPr/>
        </p:nvSpPr>
        <p:spPr bwMode="auto">
          <a:xfrm>
            <a:off x="1295400" y="46482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38985" name="Line 72"/>
          <p:cNvSpPr>
            <a:spLocks noChangeShapeType="1"/>
          </p:cNvSpPr>
          <p:nvPr/>
        </p:nvSpPr>
        <p:spPr bwMode="auto">
          <a:xfrm flipV="1">
            <a:off x="7896225" y="52578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6" name="Text Box 73"/>
          <p:cNvSpPr txBox="1">
            <a:spLocks noChangeArrowheads="1"/>
          </p:cNvSpPr>
          <p:nvPr/>
        </p:nvSpPr>
        <p:spPr bwMode="auto">
          <a:xfrm>
            <a:off x="7896225" y="53340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9900"/>
                </a:solidFill>
              </a:rPr>
              <a:t>p</a:t>
            </a:r>
            <a:endParaRPr lang="en-US" altLang="zh-CN"/>
          </a:p>
        </p:txBody>
      </p:sp>
      <p:sp>
        <p:nvSpPr>
          <p:cNvPr id="38987" name="Text Box 74"/>
          <p:cNvSpPr txBox="1">
            <a:spLocks noChangeArrowheads="1"/>
          </p:cNvSpPr>
          <p:nvPr/>
        </p:nvSpPr>
        <p:spPr bwMode="auto">
          <a:xfrm>
            <a:off x="4030663" y="4648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0</a:t>
            </a:r>
            <a:endParaRPr lang="en-US" altLang="zh-CN"/>
          </a:p>
        </p:txBody>
      </p:sp>
      <p:sp>
        <p:nvSpPr>
          <p:cNvPr id="38988" name="Text Box 75"/>
          <p:cNvSpPr txBox="1">
            <a:spLocks noChangeArrowheads="1"/>
          </p:cNvSpPr>
          <p:nvPr/>
        </p:nvSpPr>
        <p:spPr bwMode="auto">
          <a:xfrm>
            <a:off x="5414963" y="4648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1</a:t>
            </a:r>
            <a:endParaRPr lang="en-US" altLang="zh-CN"/>
          </a:p>
        </p:txBody>
      </p:sp>
      <p:sp>
        <p:nvSpPr>
          <p:cNvPr id="38989" name="Text Box 76"/>
          <p:cNvSpPr txBox="1">
            <a:spLocks noChangeArrowheads="1"/>
          </p:cNvSpPr>
          <p:nvPr/>
        </p:nvSpPr>
        <p:spPr bwMode="auto">
          <a:xfrm>
            <a:off x="6786563" y="4648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2</a:t>
            </a:r>
            <a:endParaRPr lang="en-US" altLang="zh-CN"/>
          </a:p>
        </p:txBody>
      </p:sp>
      <p:sp>
        <p:nvSpPr>
          <p:cNvPr id="38990" name="Text Box 77"/>
          <p:cNvSpPr txBox="1">
            <a:spLocks noChangeArrowheads="1"/>
          </p:cNvSpPr>
          <p:nvPr/>
        </p:nvSpPr>
        <p:spPr bwMode="auto">
          <a:xfrm>
            <a:off x="6740525" y="53641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FF"/>
                </a:solidFill>
              </a:rPr>
              <a:t>c = 3</a:t>
            </a:r>
            <a:endParaRPr lang="en-US" altLang="zh-C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0738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单链表的搜索算法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xfrm>
            <a:off x="658813" y="1309688"/>
            <a:ext cx="8229600" cy="49625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 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 *</a:t>
            </a:r>
            <a:r>
              <a:rPr lang="en-US" altLang="zh-CN" sz="2800" smtClean="0">
                <a:ea typeface="隶书" panose="02010509060101010101" pitchFamily="49" charset="-122"/>
              </a:rPr>
              <a:t>List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&gt;::</a:t>
            </a:r>
            <a:r>
              <a:rPr lang="en-US" altLang="zh-CN" sz="2800" smtClean="0">
                <a:ea typeface="隶书" panose="02010509060101010101" pitchFamily="49" charset="-122"/>
              </a:rPr>
              <a:t>Search(T x)</a:t>
            </a:r>
            <a:r>
              <a:rPr lang="en-US" altLang="zh-CN" sz="2800" b="1" smtClean="0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在表中搜索含数据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的结点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, 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搜索成功时函数返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该结点地址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; 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否则返回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NULL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 *</a:t>
            </a:r>
            <a:r>
              <a:rPr lang="en-US" altLang="zh-CN" sz="2800" smtClean="0">
                <a:ea typeface="隶书" panose="02010509060101010101" pitchFamily="49" charset="-122"/>
              </a:rPr>
              <a:t>current =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	 while </a:t>
            </a:r>
            <a:r>
              <a:rPr lang="en-US" altLang="zh-CN" sz="2800" smtClean="0">
                <a:ea typeface="隶书" panose="02010509060101010101" pitchFamily="49" charset="-122"/>
              </a:rPr>
              <a:t>( current != NULL</a:t>
            </a:r>
            <a:r>
              <a:rPr lang="en-US" altLang="zh-CN" sz="2800" b="1" smtClean="0">
                <a:ea typeface="隶书" panose="02010509060101010101" pitchFamily="49" charset="-122"/>
              </a:rPr>
              <a:t> &amp;&amp; </a:t>
            </a:r>
            <a:r>
              <a:rPr lang="en-US" altLang="zh-CN" sz="2800" smtClean="0">
                <a:ea typeface="隶书" panose="02010509060101010101" pitchFamily="49" charset="-122"/>
              </a:rPr>
              <a:t>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data != x )</a:t>
            </a:r>
            <a:r>
              <a:rPr lang="en-US" altLang="zh-CN" sz="2800" b="1" smtClean="0">
                <a:ea typeface="隶书" panose="02010509060101010101" pitchFamily="49" charset="-122"/>
              </a:rPr>
              <a:t> 		</a:t>
            </a:r>
            <a:r>
              <a:rPr lang="en-US" altLang="zh-CN" sz="2800" smtClean="0">
                <a:ea typeface="隶书" panose="02010509060101010101" pitchFamily="49" charset="-122"/>
              </a:rPr>
              <a:t>current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  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沿着链找含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 	 </a:t>
            </a:r>
            <a:r>
              <a:rPr lang="en-US" altLang="zh-CN" sz="2800" b="1" smtClean="0">
                <a:ea typeface="隶书" panose="02010509060101010101" pitchFamily="49" charset="-122"/>
              </a:rPr>
              <a:t>return </a:t>
            </a:r>
            <a:r>
              <a:rPr lang="en-US" altLang="zh-CN" sz="2800" smtClean="0">
                <a:ea typeface="隶书" panose="02010509060101010101" pitchFamily="49" charset="-122"/>
              </a:rPr>
              <a:t>current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399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0D61C41-0838-4CA8-A1A2-0F86848D1313}" type="slidenum">
              <a:rPr lang="en-US" altLang="zh-CN" sz="1400"/>
              <a:pPr algn="ctr" eaLnBrk="1" hangingPunct="1"/>
              <a:t>52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9900"/>
            <a:ext cx="8229600" cy="835025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单链表的定位算法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665163" y="1309688"/>
            <a:ext cx="8229600" cy="49355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 *</a:t>
            </a:r>
            <a:r>
              <a:rPr lang="en-US" altLang="zh-CN" sz="2800" smtClean="0">
                <a:ea typeface="隶书" panose="02010509060101010101" pitchFamily="49" charset="-122"/>
              </a:rPr>
              <a:t>List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&gt;::</a:t>
            </a:r>
            <a:r>
              <a:rPr lang="en-US" altLang="zh-CN" sz="2800" smtClean="0">
                <a:ea typeface="隶书" panose="02010509060101010101" pitchFamily="49" charset="-122"/>
              </a:rPr>
              <a:t>Locate ( </a:t>
            </a:r>
            <a:r>
              <a:rPr lang="en-US" altLang="zh-CN" sz="2800" b="1" smtClean="0">
                <a:ea typeface="隶书" panose="02010509060101010101" pitchFamily="49" charset="-122"/>
              </a:rPr>
              <a:t>int </a:t>
            </a:r>
            <a:r>
              <a:rPr lang="en-US" altLang="zh-CN" sz="2800" smtClean="0">
                <a:ea typeface="隶书" panose="02010509060101010101" pitchFamily="49" charset="-122"/>
              </a:rPr>
              <a:t>i )</a:t>
            </a:r>
            <a:r>
              <a:rPr lang="en-US" altLang="zh-CN" sz="2800" b="1" smtClean="0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函数返回表中第 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个元素的地址。若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i &lt; 0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或 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超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出表中结点个数，则返回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NULL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	 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(i &lt; 0)</a:t>
            </a:r>
            <a:r>
              <a:rPr lang="en-US" altLang="zh-CN" sz="2800" b="1" smtClean="0">
                <a:ea typeface="隶书" panose="02010509060101010101" pitchFamily="49" charset="-122"/>
              </a:rPr>
              <a:t> return </a:t>
            </a:r>
            <a:r>
              <a:rPr lang="en-US" altLang="zh-CN" sz="2800" smtClean="0">
                <a:ea typeface="隶书" panose="02010509060101010101" pitchFamily="49" charset="-122"/>
              </a:rPr>
              <a:t>NULL</a:t>
            </a:r>
            <a:r>
              <a:rPr lang="en-US" altLang="zh-CN" sz="2800" b="1" smtClean="0">
                <a:ea typeface="隶书" panose="02010509060101010101" pitchFamily="49" charset="-122"/>
              </a:rPr>
              <a:t>;	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不合理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 *</a:t>
            </a:r>
            <a:r>
              <a:rPr lang="en-US" altLang="zh-CN" sz="2800" smtClean="0">
                <a:ea typeface="隶书" panose="02010509060101010101" pitchFamily="49" charset="-122"/>
              </a:rPr>
              <a:t>current = first</a:t>
            </a:r>
            <a:r>
              <a:rPr lang="en-US" altLang="zh-CN" sz="2800" b="1" smtClean="0">
                <a:ea typeface="隶书" panose="02010509060101010101" pitchFamily="49" charset="-122"/>
              </a:rPr>
              <a:t>;  int </a:t>
            </a:r>
            <a:r>
              <a:rPr lang="en-US" altLang="zh-CN" sz="2800" smtClean="0">
                <a:ea typeface="隶书" panose="02010509060101010101" pitchFamily="49" charset="-122"/>
              </a:rPr>
              <a:t>k = 0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 while </a:t>
            </a:r>
            <a:r>
              <a:rPr lang="en-US" altLang="zh-CN" sz="2800" smtClean="0">
                <a:ea typeface="隶书" panose="02010509060101010101" pitchFamily="49" charset="-122"/>
              </a:rPr>
              <a:t>( current != NULL</a:t>
            </a:r>
            <a:r>
              <a:rPr lang="en-US" altLang="zh-CN" sz="2800" b="1" smtClean="0">
                <a:ea typeface="隶书" panose="02010509060101010101" pitchFamily="49" charset="-122"/>
              </a:rPr>
              <a:t> &amp;&amp; </a:t>
            </a:r>
            <a:r>
              <a:rPr lang="en-US" altLang="zh-CN" sz="2800" smtClean="0">
                <a:ea typeface="隶书" panose="02010509060101010101" pitchFamily="49" charset="-122"/>
              </a:rPr>
              <a:t>k &lt; i )</a:t>
            </a:r>
            <a:endParaRPr lang="en-US" altLang="zh-CN" sz="2800" b="1" smtClean="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 { </a:t>
            </a:r>
            <a:r>
              <a:rPr lang="en-US" altLang="zh-CN" sz="2800" smtClean="0">
                <a:ea typeface="隶书" panose="02010509060101010101" pitchFamily="49" charset="-122"/>
              </a:rPr>
              <a:t>current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	</a:t>
            </a:r>
            <a:r>
              <a:rPr lang="en-US" altLang="zh-CN" sz="2800" smtClean="0">
                <a:ea typeface="隶书" panose="02010509060101010101" pitchFamily="49" charset="-122"/>
              </a:rPr>
              <a:t>k++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return </a:t>
            </a:r>
            <a:r>
              <a:rPr lang="en-US" altLang="zh-CN" sz="2800" smtClean="0">
                <a:ea typeface="隶书" panose="02010509060101010101" pitchFamily="49" charset="-122"/>
              </a:rPr>
              <a:t>current</a:t>
            </a:r>
            <a:r>
              <a:rPr lang="en-US" altLang="zh-CN" sz="2800" b="1" smtClean="0">
                <a:ea typeface="隶书" panose="02010509060101010101" pitchFamily="49" charset="-122"/>
              </a:rPr>
              <a:t>;	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返回第 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号结点地址或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NULL</a:t>
            </a:r>
            <a:endParaRPr lang="en-US" altLang="zh-CN" sz="2800" b="1" smtClean="0">
              <a:solidFill>
                <a:srgbClr val="CC0000"/>
              </a:solidFill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409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E1AA74B-786F-4A3D-9675-8734F30814CB}" type="slidenum">
              <a:rPr lang="en-US" altLang="zh-CN" sz="1400"/>
              <a:pPr algn="ctr" eaLnBrk="1" hangingPunct="1"/>
              <a:t>53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31800"/>
            <a:ext cx="8229600" cy="90011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单链表的插入算法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28725"/>
            <a:ext cx="8229600" cy="4975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 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 </a:t>
            </a:r>
            <a:r>
              <a:rPr lang="en-US" altLang="zh-CN" sz="2800" smtClean="0">
                <a:ea typeface="隶书" panose="02010509060101010101" pitchFamily="49" charset="-122"/>
              </a:rPr>
              <a:t>List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&gt;::</a:t>
            </a:r>
            <a:r>
              <a:rPr lang="en-US" altLang="zh-CN" sz="2800" smtClean="0">
                <a:ea typeface="隶书" panose="02010509060101010101" pitchFamily="49" charset="-122"/>
              </a:rPr>
              <a:t>Insert (</a:t>
            </a:r>
            <a:r>
              <a:rPr lang="en-US" altLang="zh-CN" sz="2800" b="1" smtClean="0">
                <a:ea typeface="隶书" panose="02010509060101010101" pitchFamily="49" charset="-122"/>
              </a:rPr>
              <a:t>int </a:t>
            </a:r>
            <a:r>
              <a:rPr lang="en-US" altLang="zh-CN" sz="2800" smtClean="0">
                <a:ea typeface="隶书" panose="02010509060101010101" pitchFamily="49" charset="-122"/>
              </a:rPr>
              <a:t>i</a:t>
            </a:r>
            <a:r>
              <a:rPr lang="en-US" altLang="zh-CN" sz="2800" b="1" smtClean="0">
                <a:ea typeface="隶书" panose="02010509060101010101" pitchFamily="49" charset="-122"/>
              </a:rPr>
              <a:t>, </a:t>
            </a:r>
            <a:r>
              <a:rPr lang="en-US" altLang="zh-CN" sz="2800" smtClean="0">
                <a:ea typeface="隶书" panose="02010509060101010101" pitchFamily="49" charset="-122"/>
              </a:rPr>
              <a:t>T x)</a:t>
            </a:r>
            <a:r>
              <a:rPr lang="en-US" altLang="zh-CN" sz="2800" b="1" smtClean="0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将新元素 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x 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插入在链表中第 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个结点之后。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 *</a:t>
            </a:r>
            <a:r>
              <a:rPr lang="en-US" altLang="zh-CN" sz="2800" smtClean="0">
                <a:ea typeface="隶书" panose="02010509060101010101" pitchFamily="49" charset="-122"/>
              </a:rPr>
              <a:t>current = Locate(i)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if </a:t>
            </a:r>
            <a:r>
              <a:rPr lang="en-US" altLang="zh-CN" sz="2800" smtClean="0">
                <a:ea typeface="隶书" panose="02010509060101010101" pitchFamily="49" charset="-122"/>
              </a:rPr>
              <a:t>(current == NULL)</a:t>
            </a:r>
            <a:r>
              <a:rPr lang="en-US" altLang="zh-CN" sz="2800" b="1" smtClean="0">
                <a:ea typeface="隶书" panose="02010509060101010101" pitchFamily="49" charset="-122"/>
              </a:rPr>
              <a:t> return </a:t>
            </a:r>
            <a:r>
              <a:rPr lang="en-US" altLang="zh-CN" sz="2800" smtClean="0">
                <a:ea typeface="隶书" panose="02010509060101010101" pitchFamily="49" charset="-122"/>
              </a:rPr>
              <a:t>false</a:t>
            </a:r>
            <a:r>
              <a:rPr lang="en-US" altLang="zh-CN" sz="2800" b="1" smtClean="0">
                <a:ea typeface="隶书" panose="02010509060101010101" pitchFamily="49" charset="-122"/>
              </a:rPr>
              <a:t>;	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无插入位置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 *</a:t>
            </a:r>
            <a:r>
              <a:rPr lang="en-US" altLang="zh-CN" sz="2800" smtClean="0">
                <a:ea typeface="隶书" panose="02010509060101010101" pitchFamily="49" charset="-122"/>
              </a:rPr>
              <a:t>newNode =</a:t>
            </a:r>
            <a:r>
              <a:rPr lang="en-US" altLang="zh-CN" sz="2800" b="1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            new  </a:t>
            </a:r>
            <a:r>
              <a:rPr lang="en-US" altLang="zh-CN" sz="2800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  <a:r>
              <a:rPr lang="en-US" altLang="zh-CN" sz="2800" smtClean="0">
                <a:ea typeface="隶书" panose="02010509060101010101" pitchFamily="49" charset="-122"/>
              </a:rPr>
              <a:t>(x)</a:t>
            </a:r>
            <a:r>
              <a:rPr lang="en-US" altLang="zh-CN" sz="2800" b="1" smtClean="0">
                <a:ea typeface="隶书" panose="02010509060101010101" pitchFamily="49" charset="-122"/>
              </a:rPr>
              <a:t>;	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创建新结点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ea typeface="隶书" panose="02010509060101010101" pitchFamily="49" charset="-122"/>
              </a:rPr>
              <a:t>newNode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链入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ea typeface="隶书" panose="02010509060101010101" pitchFamily="49" charset="-122"/>
              </a:rPr>
              <a:t>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= newNode</a:t>
            </a:r>
            <a:r>
              <a:rPr lang="en-US" altLang="zh-CN" sz="2800" b="1" smtClean="0">
                <a:ea typeface="隶书" panose="02010509060101010101" pitchFamily="49" charset="-122"/>
              </a:rPr>
              <a:t>;		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return </a:t>
            </a:r>
            <a:r>
              <a:rPr lang="en-US" altLang="zh-CN" sz="2800" smtClean="0">
                <a:ea typeface="隶书" panose="02010509060101010101" pitchFamily="49" charset="-122"/>
              </a:rPr>
              <a:t>true</a:t>
            </a:r>
            <a:r>
              <a:rPr lang="en-US" altLang="zh-CN" sz="2800" b="1" smtClean="0">
                <a:ea typeface="隶书" panose="02010509060101010101" pitchFamily="49" charset="-122"/>
              </a:rPr>
              <a:t>; 				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插入成功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4198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F07CCBC-7429-44D6-A54C-E0F46380A615}" type="slidenum">
              <a:rPr lang="en-US" altLang="zh-CN" sz="1400"/>
              <a:pPr algn="ctr" eaLnBrk="1" hangingPunct="1"/>
              <a:t>54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31800"/>
            <a:ext cx="8229600" cy="90011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单链表的删除算法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0625"/>
            <a:ext cx="8229600" cy="49752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900" b="1" smtClean="0">
                <a:ea typeface="隶书" panose="02010509060101010101" pitchFamily="49" charset="-122"/>
              </a:rPr>
              <a:t>template &lt;class </a:t>
            </a:r>
            <a:r>
              <a:rPr lang="en-US" altLang="zh-CN" sz="2900" smtClean="0">
                <a:ea typeface="隶书" panose="02010509060101010101" pitchFamily="49" charset="-122"/>
              </a:rPr>
              <a:t>T</a:t>
            </a:r>
            <a:r>
              <a:rPr lang="en-US" altLang="zh-CN" sz="29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 smtClean="0">
                <a:ea typeface="隶书" panose="02010509060101010101" pitchFamily="49" charset="-122"/>
              </a:rPr>
              <a:t>bool </a:t>
            </a:r>
            <a:r>
              <a:rPr lang="en-US" altLang="zh-CN" sz="2900" smtClean="0">
                <a:ea typeface="隶书" panose="02010509060101010101" pitchFamily="49" charset="-122"/>
              </a:rPr>
              <a:t>List</a:t>
            </a:r>
            <a:r>
              <a:rPr lang="en-US" altLang="zh-CN" sz="2900" b="1" smtClean="0">
                <a:ea typeface="隶书" panose="02010509060101010101" pitchFamily="49" charset="-122"/>
              </a:rPr>
              <a:t>&lt;</a:t>
            </a:r>
            <a:r>
              <a:rPr lang="en-US" altLang="zh-CN" sz="2900" smtClean="0">
                <a:ea typeface="隶书" panose="02010509060101010101" pitchFamily="49" charset="-122"/>
              </a:rPr>
              <a:t>T</a:t>
            </a:r>
            <a:r>
              <a:rPr lang="en-US" altLang="zh-CN" sz="2900" b="1" smtClean="0">
                <a:ea typeface="隶书" panose="02010509060101010101" pitchFamily="49" charset="-122"/>
              </a:rPr>
              <a:t>&gt;::</a:t>
            </a:r>
            <a:r>
              <a:rPr lang="en-US" altLang="zh-CN" sz="2900" smtClean="0">
                <a:ea typeface="隶书" panose="02010509060101010101" pitchFamily="49" charset="-122"/>
              </a:rPr>
              <a:t>Remove (</a:t>
            </a:r>
            <a:r>
              <a:rPr lang="en-US" altLang="zh-CN" sz="2900" b="1" smtClean="0">
                <a:ea typeface="隶书" panose="02010509060101010101" pitchFamily="49" charset="-122"/>
              </a:rPr>
              <a:t>int </a:t>
            </a:r>
            <a:r>
              <a:rPr lang="en-US" altLang="zh-CN" sz="2900" smtClean="0">
                <a:ea typeface="隶书" panose="02010509060101010101" pitchFamily="49" charset="-122"/>
              </a:rPr>
              <a:t>i</a:t>
            </a:r>
            <a:r>
              <a:rPr lang="en-US" altLang="zh-CN" sz="2900" b="1" smtClean="0">
                <a:ea typeface="隶书" panose="02010509060101010101" pitchFamily="49" charset="-122"/>
              </a:rPr>
              <a:t>, </a:t>
            </a:r>
            <a:r>
              <a:rPr lang="en-US" altLang="zh-CN" sz="2900" smtClean="0">
                <a:ea typeface="隶书" panose="02010509060101010101" pitchFamily="49" charset="-122"/>
              </a:rPr>
              <a:t>T</a:t>
            </a:r>
            <a:r>
              <a:rPr lang="en-US" altLang="zh-CN" sz="2900" b="1" smtClean="0">
                <a:ea typeface="隶书" panose="02010509060101010101" pitchFamily="49" charset="-122"/>
              </a:rPr>
              <a:t>&amp; </a:t>
            </a:r>
            <a:r>
              <a:rPr lang="en-US" altLang="zh-CN" sz="2900" smtClean="0">
                <a:ea typeface="隶书" panose="02010509060101010101" pitchFamily="49" charset="-122"/>
              </a:rPr>
              <a:t>x )</a:t>
            </a:r>
            <a:r>
              <a:rPr lang="en-US" altLang="zh-CN" sz="2900" b="1" smtClean="0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900" smtClean="0">
                <a:solidFill>
                  <a:srgbClr val="CC0000"/>
                </a:solidFill>
                <a:ea typeface="隶书" panose="02010509060101010101" pitchFamily="49" charset="-122"/>
              </a:rPr>
              <a:t>删除链表第</a:t>
            </a:r>
            <a:r>
              <a:rPr lang="en-US" altLang="zh-CN" sz="2900" smtClean="0">
                <a:solidFill>
                  <a:srgbClr val="CC0000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900" smtClean="0">
                <a:solidFill>
                  <a:srgbClr val="CC0000"/>
                </a:solidFill>
                <a:ea typeface="隶书" panose="02010509060101010101" pitchFamily="49" charset="-122"/>
              </a:rPr>
              <a:t>个元素</a:t>
            </a:r>
            <a:r>
              <a:rPr lang="en-US" altLang="zh-CN" sz="2900" smtClean="0">
                <a:solidFill>
                  <a:srgbClr val="CC0000"/>
                </a:solidFill>
                <a:ea typeface="隶书" panose="02010509060101010101" pitchFamily="49" charset="-122"/>
              </a:rPr>
              <a:t>, </a:t>
            </a:r>
            <a:r>
              <a:rPr lang="zh-CN" altLang="en-US" sz="2900" smtClean="0">
                <a:solidFill>
                  <a:srgbClr val="CC0000"/>
                </a:solidFill>
                <a:ea typeface="隶书" panose="02010509060101010101" pitchFamily="49" charset="-122"/>
              </a:rPr>
              <a:t>通过引用参数</a:t>
            </a:r>
            <a:r>
              <a:rPr lang="en-US" altLang="zh-CN" sz="2900" smtClean="0">
                <a:solidFill>
                  <a:srgbClr val="CC0000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900" smtClean="0">
                <a:solidFill>
                  <a:srgbClr val="CC0000"/>
                </a:solidFill>
                <a:ea typeface="隶书" panose="02010509060101010101" pitchFamily="49" charset="-122"/>
              </a:rPr>
              <a:t>返回元素值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900" b="1" smtClean="0">
                <a:ea typeface="隶书" panose="02010509060101010101" pitchFamily="49" charset="-122"/>
              </a:rPr>
              <a:t>   </a:t>
            </a:r>
            <a:r>
              <a:rPr lang="zh-CN" altLang="en-US" sz="2900" smtClean="0">
                <a:ea typeface="隶书" panose="02010509060101010101" pitchFamily="49" charset="-122"/>
              </a:rPr>
              <a:t> </a:t>
            </a:r>
            <a:r>
              <a:rPr lang="en-US" altLang="zh-CN" sz="2900" smtClean="0">
                <a:ea typeface="隶书" panose="02010509060101010101" pitchFamily="49" charset="-122"/>
              </a:rPr>
              <a:t>LinkNode</a:t>
            </a:r>
            <a:r>
              <a:rPr lang="en-US" altLang="zh-CN" sz="2900" b="1" smtClean="0">
                <a:ea typeface="隶书" panose="02010509060101010101" pitchFamily="49" charset="-122"/>
              </a:rPr>
              <a:t>&lt;</a:t>
            </a:r>
            <a:r>
              <a:rPr lang="en-US" altLang="zh-CN" sz="2900" smtClean="0">
                <a:ea typeface="隶书" panose="02010509060101010101" pitchFamily="49" charset="-122"/>
              </a:rPr>
              <a:t>T</a:t>
            </a:r>
            <a:r>
              <a:rPr lang="en-US" altLang="zh-CN" sz="2900" b="1" smtClean="0">
                <a:ea typeface="隶书" panose="02010509060101010101" pitchFamily="49" charset="-122"/>
              </a:rPr>
              <a:t>&gt; *</a:t>
            </a:r>
            <a:r>
              <a:rPr lang="en-US" altLang="zh-CN" sz="2900" smtClean="0">
                <a:ea typeface="隶书" panose="02010509060101010101" pitchFamily="49" charset="-122"/>
              </a:rPr>
              <a:t>current = Locate(i</a:t>
            </a:r>
            <a:r>
              <a:rPr lang="en-US" altLang="zh-CN" sz="2900" smtClean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900" smtClean="0">
                <a:ea typeface="隶书" panose="02010509060101010101" pitchFamily="49" charset="-122"/>
              </a:rPr>
              <a:t>1)</a:t>
            </a:r>
            <a:r>
              <a:rPr lang="en-US" altLang="zh-CN" sz="29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 smtClean="0">
                <a:ea typeface="隶书" panose="02010509060101010101" pitchFamily="49" charset="-122"/>
              </a:rPr>
              <a:t>	if </a:t>
            </a:r>
            <a:r>
              <a:rPr lang="en-US" altLang="zh-CN" sz="2900" smtClean="0">
                <a:ea typeface="隶书" panose="02010509060101010101" pitchFamily="49" charset="-122"/>
              </a:rPr>
              <a:t>( current == NULL || current</a:t>
            </a:r>
            <a:r>
              <a:rPr lang="en-US" altLang="zh-CN" sz="29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smtClean="0">
                <a:ea typeface="隶书" panose="02010509060101010101" pitchFamily="49" charset="-122"/>
              </a:rPr>
              <a:t>link == NULL)</a:t>
            </a:r>
            <a:r>
              <a:rPr lang="en-US" altLang="zh-CN" sz="2900" b="1" smtClean="0">
                <a:ea typeface="隶书" panose="02010509060101010101" pitchFamily="49" charset="-122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 smtClean="0">
                <a:ea typeface="隶书" panose="02010509060101010101" pitchFamily="49" charset="-122"/>
              </a:rPr>
              <a:t>         return </a:t>
            </a:r>
            <a:r>
              <a:rPr lang="en-US" altLang="zh-CN" sz="2900" smtClean="0">
                <a:ea typeface="隶书" panose="02010509060101010101" pitchFamily="49" charset="-122"/>
              </a:rPr>
              <a:t>false</a:t>
            </a:r>
            <a:r>
              <a:rPr lang="en-US" altLang="zh-CN" sz="2900" b="1" smtClean="0">
                <a:ea typeface="隶书" panose="02010509060101010101" pitchFamily="49" charset="-122"/>
              </a:rPr>
              <a:t>; 	</a:t>
            </a:r>
            <a:r>
              <a:rPr lang="en-US" altLang="zh-CN" sz="29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900" smtClean="0">
                <a:solidFill>
                  <a:srgbClr val="CC0000"/>
                </a:solidFill>
                <a:ea typeface="隶书" panose="02010509060101010101" pitchFamily="49" charset="-122"/>
              </a:rPr>
              <a:t>删除不成功</a:t>
            </a:r>
            <a:r>
              <a:rPr lang="zh-CN" altLang="en-US" sz="2900" b="1" smtClean="0">
                <a:ea typeface="隶书" panose="02010509060101010101" pitchFamily="49" charset="-122"/>
              </a:rPr>
              <a:t>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900" b="1" smtClean="0">
                <a:ea typeface="隶书" panose="02010509060101010101" pitchFamily="49" charset="-122"/>
              </a:rPr>
              <a:t>    </a:t>
            </a:r>
            <a:r>
              <a:rPr lang="en-US" altLang="zh-CN" sz="2900" smtClean="0">
                <a:ea typeface="隶书" panose="02010509060101010101" pitchFamily="49" charset="-122"/>
              </a:rPr>
              <a:t>LinkNode</a:t>
            </a:r>
            <a:r>
              <a:rPr lang="en-US" altLang="zh-CN" sz="2900" b="1" smtClean="0">
                <a:ea typeface="隶书" panose="02010509060101010101" pitchFamily="49" charset="-122"/>
              </a:rPr>
              <a:t>&lt;</a:t>
            </a:r>
            <a:r>
              <a:rPr lang="en-US" altLang="zh-CN" sz="2900" smtClean="0">
                <a:ea typeface="隶书" panose="02010509060101010101" pitchFamily="49" charset="-122"/>
              </a:rPr>
              <a:t>T</a:t>
            </a:r>
            <a:r>
              <a:rPr lang="en-US" altLang="zh-CN" sz="2900" b="1" smtClean="0">
                <a:ea typeface="隶书" panose="02010509060101010101" pitchFamily="49" charset="-122"/>
              </a:rPr>
              <a:t>&gt; *</a:t>
            </a:r>
            <a:r>
              <a:rPr lang="en-US" altLang="zh-CN" sz="2900" smtClean="0">
                <a:ea typeface="隶书" panose="02010509060101010101" pitchFamily="49" charset="-122"/>
              </a:rPr>
              <a:t>del = current</a:t>
            </a:r>
            <a:r>
              <a:rPr lang="en-US" altLang="zh-CN" sz="29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smtClean="0">
                <a:ea typeface="隶书" panose="02010509060101010101" pitchFamily="49" charset="-122"/>
              </a:rPr>
              <a:t>link</a:t>
            </a:r>
            <a:r>
              <a:rPr lang="en-US" altLang="zh-CN" sz="2900" b="1" smtClean="0">
                <a:ea typeface="隶书" panose="02010509060101010101" pitchFamily="49" charset="-122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 smtClean="0">
                <a:ea typeface="隶书" panose="02010509060101010101" pitchFamily="49" charset="-122"/>
              </a:rPr>
              <a:t>    </a:t>
            </a:r>
            <a:r>
              <a:rPr lang="en-US" altLang="zh-CN" sz="2900" smtClean="0">
                <a:ea typeface="隶书" panose="02010509060101010101" pitchFamily="49" charset="-122"/>
              </a:rPr>
              <a:t>current</a:t>
            </a:r>
            <a:r>
              <a:rPr lang="en-US" altLang="zh-CN" sz="29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smtClean="0">
                <a:ea typeface="隶书" panose="02010509060101010101" pitchFamily="49" charset="-122"/>
              </a:rPr>
              <a:t>link = del</a:t>
            </a:r>
            <a:r>
              <a:rPr lang="en-US" altLang="zh-CN" sz="29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smtClean="0">
                <a:ea typeface="隶书" panose="02010509060101010101" pitchFamily="49" charset="-122"/>
              </a:rPr>
              <a:t>link</a:t>
            </a:r>
            <a:r>
              <a:rPr lang="en-US" altLang="zh-CN" sz="29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 smtClean="0">
                <a:ea typeface="隶书" panose="02010509060101010101" pitchFamily="49" charset="-122"/>
              </a:rPr>
              <a:t>	</a:t>
            </a:r>
            <a:r>
              <a:rPr lang="en-US" altLang="zh-CN" sz="2900" smtClean="0">
                <a:ea typeface="隶书" panose="02010509060101010101" pitchFamily="49" charset="-122"/>
              </a:rPr>
              <a:t>x = del</a:t>
            </a:r>
            <a:r>
              <a:rPr lang="en-US" altLang="zh-CN" sz="29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smtClean="0">
                <a:ea typeface="隶书" panose="02010509060101010101" pitchFamily="49" charset="-122"/>
              </a:rPr>
              <a:t>data</a:t>
            </a:r>
            <a:r>
              <a:rPr lang="en-US" altLang="zh-CN" sz="2900" b="1" smtClean="0">
                <a:ea typeface="隶书" panose="02010509060101010101" pitchFamily="49" charset="-122"/>
              </a:rPr>
              <a:t>;	delete </a:t>
            </a:r>
            <a:r>
              <a:rPr lang="en-US" altLang="zh-CN" sz="2900" smtClean="0">
                <a:ea typeface="隶书" panose="02010509060101010101" pitchFamily="49" charset="-122"/>
              </a:rPr>
              <a:t>del</a:t>
            </a:r>
            <a:r>
              <a:rPr lang="en-US" altLang="zh-CN" sz="2900" b="1" smtClean="0">
                <a:ea typeface="隶书" panose="02010509060101010101" pitchFamily="49" charset="-122"/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 smtClean="0">
                <a:ea typeface="隶书" panose="02010509060101010101" pitchFamily="49" charset="-122"/>
              </a:rPr>
              <a:t>    return </a:t>
            </a:r>
            <a:r>
              <a:rPr lang="en-US" altLang="zh-CN" sz="2900" smtClean="0">
                <a:ea typeface="隶书" panose="02010509060101010101" pitchFamily="49" charset="-122"/>
              </a:rPr>
              <a:t>true</a:t>
            </a:r>
            <a:r>
              <a:rPr lang="en-US" altLang="zh-CN" sz="29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430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3A45A74-D5A7-4DFB-856F-5DA1AB113140}" type="slidenum">
              <a:rPr lang="en-US" altLang="zh-CN" sz="1400"/>
              <a:pPr algn="ctr" eaLnBrk="1" hangingPunct="1"/>
              <a:t>55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08000"/>
            <a:ext cx="49530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前插法建立单链表</a:t>
            </a:r>
            <a:endParaRPr lang="zh-CN" altLang="en-US" sz="360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543800" cy="38862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从一个空表开始，重复读入数据：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生成新结点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将读入数据存放到新结点的数据域中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将该新结点插入到链表的前端</a:t>
            </a: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直到读入结束符为止。</a:t>
            </a:r>
          </a:p>
        </p:txBody>
      </p:sp>
      <p:sp>
        <p:nvSpPr>
          <p:cNvPr id="4403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5F57D0E-7C72-4020-888E-3F38B1A05BB9}" type="slidenum">
              <a:rPr lang="en-US" altLang="zh-CN" sz="1400"/>
              <a:pPr algn="ctr" eaLnBrk="1" hangingPunct="1"/>
              <a:t>56</a:t>
            </a:fld>
            <a:endParaRPr lang="en-US" altLang="zh-CN" sz="1400"/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1066800" y="4256088"/>
            <a:ext cx="7239000" cy="1585912"/>
            <a:chOff x="672" y="2697"/>
            <a:chExt cx="4560" cy="999"/>
          </a:xfrm>
        </p:grpSpPr>
        <p:sp>
          <p:nvSpPr>
            <p:cNvPr id="44038" name="Rectangle 5"/>
            <p:cNvSpPr>
              <a:spLocks noChangeArrowheads="1"/>
            </p:cNvSpPr>
            <p:nvPr/>
          </p:nvSpPr>
          <p:spPr bwMode="auto">
            <a:xfrm>
              <a:off x="4272" y="273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4039" name="Rectangle 6"/>
            <p:cNvSpPr>
              <a:spLocks noChangeArrowheads="1"/>
            </p:cNvSpPr>
            <p:nvPr/>
          </p:nvSpPr>
          <p:spPr bwMode="auto">
            <a:xfrm>
              <a:off x="3504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4040" name="Rectangle 7"/>
            <p:cNvSpPr>
              <a:spLocks noChangeArrowheads="1"/>
            </p:cNvSpPr>
            <p:nvPr/>
          </p:nvSpPr>
          <p:spPr bwMode="auto">
            <a:xfrm>
              <a:off x="4512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>
              <a:off x="4656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4944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Rectangle 10"/>
            <p:cNvSpPr>
              <a:spLocks noChangeArrowheads="1"/>
            </p:cNvSpPr>
            <p:nvPr/>
          </p:nvSpPr>
          <p:spPr bwMode="auto">
            <a:xfrm>
              <a:off x="3744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3840" y="2880"/>
              <a:ext cx="432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>
              <a:off x="3264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Text Box 13"/>
            <p:cNvSpPr txBox="1">
              <a:spLocks noChangeArrowheads="1"/>
            </p:cNvSpPr>
            <p:nvPr/>
          </p:nvSpPr>
          <p:spPr bwMode="auto">
            <a:xfrm>
              <a:off x="2784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44047" name="Rectangle 14"/>
            <p:cNvSpPr>
              <a:spLocks noChangeArrowheads="1"/>
            </p:cNvSpPr>
            <p:nvPr/>
          </p:nvSpPr>
          <p:spPr bwMode="auto">
            <a:xfrm>
              <a:off x="4176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4048" name="Rectangle 15"/>
            <p:cNvSpPr>
              <a:spLocks noChangeArrowheads="1"/>
            </p:cNvSpPr>
            <p:nvPr/>
          </p:nvSpPr>
          <p:spPr bwMode="auto">
            <a:xfrm>
              <a:off x="4416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V="1">
              <a:off x="3792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17"/>
            <p:cNvSpPr txBox="1">
              <a:spLocks noChangeArrowheads="1"/>
            </p:cNvSpPr>
            <p:nvPr/>
          </p:nvSpPr>
          <p:spPr bwMode="auto">
            <a:xfrm>
              <a:off x="2832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3840" y="2928"/>
              <a:ext cx="38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Rectangle 20"/>
            <p:cNvSpPr>
              <a:spLocks noChangeArrowheads="1"/>
            </p:cNvSpPr>
            <p:nvPr/>
          </p:nvSpPr>
          <p:spPr bwMode="auto">
            <a:xfrm>
              <a:off x="1392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1152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Text Box 22"/>
            <p:cNvSpPr txBox="1">
              <a:spLocks noChangeArrowheads="1"/>
            </p:cNvSpPr>
            <p:nvPr/>
          </p:nvSpPr>
          <p:spPr bwMode="auto">
            <a:xfrm>
              <a:off x="672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44056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4057" name="Line 24"/>
            <p:cNvSpPr>
              <a:spLocks noChangeShapeType="1"/>
            </p:cNvSpPr>
            <p:nvPr/>
          </p:nvSpPr>
          <p:spPr bwMode="auto">
            <a:xfrm flipV="1">
              <a:off x="1680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Text Box 25"/>
            <p:cNvSpPr txBox="1">
              <a:spLocks noChangeArrowheads="1"/>
            </p:cNvSpPr>
            <p:nvPr/>
          </p:nvSpPr>
          <p:spPr bwMode="auto">
            <a:xfrm>
              <a:off x="720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44059" name="Rectangle 26"/>
            <p:cNvSpPr>
              <a:spLocks noChangeArrowheads="1"/>
            </p:cNvSpPr>
            <p:nvPr/>
          </p:nvSpPr>
          <p:spPr bwMode="auto">
            <a:xfrm>
              <a:off x="1632" y="2736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7C80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44060" name="Rectangle 27"/>
            <p:cNvSpPr>
              <a:spLocks noChangeArrowheads="1"/>
            </p:cNvSpPr>
            <p:nvPr/>
          </p:nvSpPr>
          <p:spPr bwMode="auto">
            <a:xfrm>
              <a:off x="2304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hlink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44061" name="Line 28"/>
            <p:cNvSpPr>
              <a:spLocks noChangeShapeType="1"/>
            </p:cNvSpPr>
            <p:nvPr/>
          </p:nvSpPr>
          <p:spPr bwMode="auto">
            <a:xfrm>
              <a:off x="1728" y="2976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65163" y="622300"/>
            <a:ext cx="8229600" cy="59705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 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void </a:t>
            </a:r>
            <a:r>
              <a:rPr lang="en-US" altLang="zh-CN" sz="2800" smtClean="0">
                <a:ea typeface="隶书" panose="02010509060101010101" pitchFamily="49" charset="-122"/>
              </a:rPr>
              <a:t>inputFront (T endTag</a:t>
            </a:r>
            <a:r>
              <a:rPr lang="en-US" altLang="zh-CN" sz="2800" b="1" smtClean="0">
                <a:ea typeface="隶书" panose="02010509060101010101" pitchFamily="49" charset="-122"/>
              </a:rPr>
              <a:t>, </a:t>
            </a:r>
            <a:r>
              <a:rPr lang="en-US" altLang="zh-CN" sz="2800" smtClean="0">
                <a:ea typeface="隶书" panose="02010509060101010101" pitchFamily="49" charset="-122"/>
              </a:rPr>
              <a:t>List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&gt;&amp; </a:t>
            </a:r>
            <a:r>
              <a:rPr lang="en-US" altLang="zh-CN" sz="2800" smtClean="0">
                <a:ea typeface="隶书" panose="02010509060101010101" pitchFamily="49" charset="-122"/>
              </a:rPr>
              <a:t>L)</a:t>
            </a:r>
            <a:r>
              <a:rPr lang="en-US" altLang="zh-CN" sz="2800" b="1" smtClean="0"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 *</a:t>
            </a:r>
            <a:r>
              <a:rPr lang="en-US" altLang="zh-CN" sz="2800" smtClean="0">
                <a:ea typeface="隶书" panose="02010509060101010101" pitchFamily="49" charset="-122"/>
              </a:rPr>
              <a:t>newNode</a:t>
            </a:r>
            <a:r>
              <a:rPr lang="en-US" altLang="zh-CN" sz="2800" b="1" smtClean="0">
                <a:ea typeface="隶书" panose="02010509060101010101" pitchFamily="49" charset="-122"/>
              </a:rPr>
              <a:t>, *</a:t>
            </a:r>
            <a:r>
              <a:rPr lang="en-US" altLang="zh-CN" sz="2800" smtClean="0">
                <a:ea typeface="隶书" panose="02010509060101010101" pitchFamily="49" charset="-122"/>
              </a:rPr>
              <a:t>newF</a:t>
            </a:r>
            <a:r>
              <a:rPr lang="en-US" altLang="zh-CN" sz="2800" b="1" smtClean="0">
                <a:ea typeface="隶书" panose="02010509060101010101" pitchFamily="49" charset="-122"/>
              </a:rPr>
              <a:t>;  </a:t>
            </a:r>
            <a:r>
              <a:rPr lang="en-US" altLang="zh-CN" sz="2800" smtClean="0">
                <a:ea typeface="隶书" panose="02010509060101010101" pitchFamily="49" charset="-122"/>
              </a:rPr>
              <a:t>E val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</a:t>
            </a:r>
            <a:r>
              <a:rPr lang="en-US" altLang="zh-CN" sz="2800" smtClean="0">
                <a:ea typeface="隶书" panose="02010509060101010101" pitchFamily="49" charset="-122"/>
              </a:rPr>
              <a:t>newF =</a:t>
            </a:r>
            <a:r>
              <a:rPr lang="en-US" altLang="zh-CN" sz="2800" b="1" smtClean="0">
                <a:ea typeface="隶书" panose="02010509060101010101" pitchFamily="49" charset="-122"/>
              </a:rPr>
              <a:t> new </a:t>
            </a:r>
            <a:r>
              <a:rPr lang="en-US" altLang="zh-CN" sz="2800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&gt;;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ea typeface="隶书" panose="02010509060101010101" pitchFamily="49" charset="-122"/>
              </a:rPr>
              <a:t>L.setFirst (newF)</a:t>
            </a:r>
            <a:r>
              <a:rPr lang="en-US" altLang="zh-CN" sz="2800" b="1" smtClean="0">
                <a:ea typeface="隶书" panose="02010509060101010101" pitchFamily="49" charset="-122"/>
              </a:rPr>
              <a:t>;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first</a:t>
            </a:r>
            <a:r>
              <a:rPr lang="en-US" altLang="zh-CN" sz="28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link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默认值为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NULL</a:t>
            </a:r>
            <a:r>
              <a:rPr lang="en-US" altLang="zh-CN" sz="2800" b="1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cin &gt;&gt; </a:t>
            </a:r>
            <a:r>
              <a:rPr lang="en-US" altLang="zh-CN" sz="2800" smtClean="0">
                <a:ea typeface="隶书" panose="02010509060101010101" pitchFamily="49" charset="-122"/>
              </a:rPr>
              <a:t>val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while </a:t>
            </a:r>
            <a:r>
              <a:rPr lang="en-US" altLang="zh-CN" sz="2800" smtClean="0">
                <a:ea typeface="隶书" panose="02010509060101010101" pitchFamily="49" charset="-122"/>
              </a:rPr>
              <a:t>(val != endTag)</a:t>
            </a:r>
            <a:r>
              <a:rPr lang="en-US" altLang="zh-CN" sz="2800" b="1" smtClean="0"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   </a:t>
            </a:r>
            <a:r>
              <a:rPr lang="en-US" altLang="zh-CN" sz="2800" smtClean="0">
                <a:ea typeface="隶书" panose="02010509060101010101" pitchFamily="49" charset="-122"/>
              </a:rPr>
              <a:t>newNode =</a:t>
            </a:r>
            <a:r>
              <a:rPr lang="en-US" altLang="zh-CN" sz="2800" b="1" smtClean="0">
                <a:ea typeface="隶书" panose="02010509060101010101" pitchFamily="49" charset="-122"/>
              </a:rPr>
              <a:t> new </a:t>
            </a:r>
            <a:r>
              <a:rPr lang="en-US" altLang="zh-CN" sz="2800" smtClean="0">
                <a:ea typeface="隶书" panose="02010509060101010101" pitchFamily="49" charset="-122"/>
              </a:rPr>
              <a:t>LinkNode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T&gt;(val)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   </a:t>
            </a:r>
            <a:r>
              <a:rPr lang="en-US" altLang="zh-CN" sz="2800" smtClean="0">
                <a:ea typeface="隶书" panose="02010509060101010101" pitchFamily="49" charset="-122"/>
              </a:rPr>
              <a:t>newNode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= newF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	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插在表前端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        	</a:t>
            </a:r>
            <a:r>
              <a:rPr lang="en-US" altLang="zh-CN" sz="2800" smtClean="0">
                <a:ea typeface="隶书" panose="02010509060101010101" pitchFamily="49" charset="-122"/>
              </a:rPr>
              <a:t>newF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= newNode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 	cin &gt;&gt; </a:t>
            </a:r>
            <a:r>
              <a:rPr lang="en-US" altLang="zh-CN" sz="2800" smtClean="0">
                <a:ea typeface="隶书" panose="02010509060101010101" pitchFamily="49" charset="-122"/>
              </a:rPr>
              <a:t>val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 </a:t>
            </a:r>
          </a:p>
        </p:txBody>
      </p:sp>
      <p:sp>
        <p:nvSpPr>
          <p:cNvPr id="4505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223BB7D-86ED-4C45-B7E5-A525F61E5E81}" type="slidenum">
              <a:rPr lang="en-US" altLang="zh-CN" sz="1400"/>
              <a:pPr algn="ctr" eaLnBrk="1" hangingPunct="1"/>
              <a:t>57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1049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后插法建立单链表</a:t>
            </a:r>
            <a:endParaRPr lang="zh-CN" altLang="en-US" sz="3600" b="1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473200"/>
            <a:ext cx="7915275" cy="41148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每次将新结点加在插到链表的表尾；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设置一个尾指针 </a:t>
            </a:r>
            <a:r>
              <a:rPr lang="en-US" altLang="zh-CN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last</a:t>
            </a: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，总是指向表中最后一个结点，新结点插在它的后面；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尾指针 </a:t>
            </a:r>
            <a:r>
              <a:rPr lang="en-US" altLang="zh-CN" sz="3000" b="1" smtClean="0"/>
              <a:t>last</a:t>
            </a:r>
            <a:r>
              <a:rPr lang="en-US" altLang="zh-CN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初始时置为指向表头结点地址。</a:t>
            </a:r>
          </a:p>
        </p:txBody>
      </p:sp>
      <p:sp>
        <p:nvSpPr>
          <p:cNvPr id="4608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CD06A3D-184A-482C-BF14-5B9B6E199613}" type="slidenum">
              <a:rPr lang="en-US" altLang="zh-CN" sz="1400"/>
              <a:pPr algn="ctr" eaLnBrk="1" hangingPunct="1"/>
              <a:t>58</a:t>
            </a:fld>
            <a:endParaRPr lang="en-US" altLang="zh-CN" sz="1400"/>
          </a:p>
        </p:txBody>
      </p:sp>
      <p:grpSp>
        <p:nvGrpSpPr>
          <p:cNvPr id="46085" name="Group 34"/>
          <p:cNvGrpSpPr>
            <a:grpSpLocks/>
          </p:cNvGrpSpPr>
          <p:nvPr/>
        </p:nvGrpSpPr>
        <p:grpSpPr bwMode="auto">
          <a:xfrm>
            <a:off x="1063625" y="3949700"/>
            <a:ext cx="7013575" cy="1928813"/>
            <a:chOff x="670" y="2352"/>
            <a:chExt cx="4418" cy="1215"/>
          </a:xfrm>
        </p:grpSpPr>
        <p:sp>
          <p:nvSpPr>
            <p:cNvPr id="46086" name="Rectangle 5"/>
            <p:cNvSpPr>
              <a:spLocks noChangeArrowheads="1"/>
            </p:cNvSpPr>
            <p:nvPr/>
          </p:nvSpPr>
          <p:spPr bwMode="auto">
            <a:xfrm>
              <a:off x="4272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6087" name="Rectangle 6"/>
            <p:cNvSpPr>
              <a:spLocks noChangeArrowheads="1"/>
            </p:cNvSpPr>
            <p:nvPr/>
          </p:nvSpPr>
          <p:spPr bwMode="auto">
            <a:xfrm>
              <a:off x="3360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6088" name="Rectangle 7"/>
            <p:cNvSpPr>
              <a:spLocks noChangeArrowheads="1"/>
            </p:cNvSpPr>
            <p:nvPr/>
          </p:nvSpPr>
          <p:spPr bwMode="auto">
            <a:xfrm>
              <a:off x="4512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7C80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46089" name="Rectangle 8"/>
            <p:cNvSpPr>
              <a:spLocks noChangeArrowheads="1"/>
            </p:cNvSpPr>
            <p:nvPr/>
          </p:nvSpPr>
          <p:spPr bwMode="auto">
            <a:xfrm>
              <a:off x="3600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6090" name="Line 9"/>
            <p:cNvSpPr>
              <a:spLocks noChangeShapeType="1"/>
            </p:cNvSpPr>
            <p:nvPr/>
          </p:nvSpPr>
          <p:spPr bwMode="auto">
            <a:xfrm>
              <a:off x="3840" y="254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10"/>
            <p:cNvSpPr>
              <a:spLocks noChangeShapeType="1"/>
            </p:cNvSpPr>
            <p:nvPr/>
          </p:nvSpPr>
          <p:spPr bwMode="auto">
            <a:xfrm>
              <a:off x="3120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Rectangle 11"/>
            <p:cNvSpPr>
              <a:spLocks noChangeArrowheads="1"/>
            </p:cNvSpPr>
            <p:nvPr/>
          </p:nvSpPr>
          <p:spPr bwMode="auto">
            <a:xfrm>
              <a:off x="4656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6093" name="Rectangle 12"/>
            <p:cNvSpPr>
              <a:spLocks noChangeArrowheads="1"/>
            </p:cNvSpPr>
            <p:nvPr/>
          </p:nvSpPr>
          <p:spPr bwMode="auto">
            <a:xfrm>
              <a:off x="4896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hlink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46094" name="Line 13"/>
            <p:cNvSpPr>
              <a:spLocks noChangeShapeType="1"/>
            </p:cNvSpPr>
            <p:nvPr/>
          </p:nvSpPr>
          <p:spPr bwMode="auto">
            <a:xfrm flipV="1">
              <a:off x="4272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Text Box 14"/>
            <p:cNvSpPr txBox="1">
              <a:spLocks noChangeArrowheads="1"/>
            </p:cNvSpPr>
            <p:nvPr/>
          </p:nvSpPr>
          <p:spPr bwMode="auto">
            <a:xfrm>
              <a:off x="3312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46096" name="Line 15"/>
            <p:cNvSpPr>
              <a:spLocks noChangeShapeType="1"/>
            </p:cNvSpPr>
            <p:nvPr/>
          </p:nvSpPr>
          <p:spPr bwMode="auto">
            <a:xfrm>
              <a:off x="4608" y="2640"/>
              <a:ext cx="14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Rectangle 16"/>
            <p:cNvSpPr>
              <a:spLocks noChangeArrowheads="1"/>
            </p:cNvSpPr>
            <p:nvPr/>
          </p:nvSpPr>
          <p:spPr bwMode="auto">
            <a:xfrm>
              <a:off x="1392" y="2391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6098" name="Line 17"/>
            <p:cNvSpPr>
              <a:spLocks noChangeShapeType="1"/>
            </p:cNvSpPr>
            <p:nvPr/>
          </p:nvSpPr>
          <p:spPr bwMode="auto">
            <a:xfrm>
              <a:off x="1152" y="2535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Text Box 18"/>
            <p:cNvSpPr txBox="1">
              <a:spLocks noChangeArrowheads="1"/>
            </p:cNvSpPr>
            <p:nvPr/>
          </p:nvSpPr>
          <p:spPr bwMode="auto">
            <a:xfrm>
              <a:off x="672" y="235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46100" name="Rectangle 19"/>
            <p:cNvSpPr>
              <a:spLocks noChangeArrowheads="1"/>
            </p:cNvSpPr>
            <p:nvPr/>
          </p:nvSpPr>
          <p:spPr bwMode="auto">
            <a:xfrm>
              <a:off x="2064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6101" name="Line 20"/>
            <p:cNvSpPr>
              <a:spLocks noChangeShapeType="1"/>
            </p:cNvSpPr>
            <p:nvPr/>
          </p:nvSpPr>
          <p:spPr bwMode="auto">
            <a:xfrm flipV="1">
              <a:off x="1680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Text Box 21"/>
            <p:cNvSpPr txBox="1">
              <a:spLocks noChangeArrowheads="1"/>
            </p:cNvSpPr>
            <p:nvPr/>
          </p:nvSpPr>
          <p:spPr bwMode="auto">
            <a:xfrm>
              <a:off x="720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46103" name="Rectangle 22"/>
            <p:cNvSpPr>
              <a:spLocks noChangeArrowheads="1"/>
            </p:cNvSpPr>
            <p:nvPr/>
          </p:nvSpPr>
          <p:spPr bwMode="auto">
            <a:xfrm>
              <a:off x="1632" y="239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7C80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46104" name="Rectangle 23"/>
            <p:cNvSpPr>
              <a:spLocks noChangeArrowheads="1"/>
            </p:cNvSpPr>
            <p:nvPr/>
          </p:nvSpPr>
          <p:spPr bwMode="auto">
            <a:xfrm>
              <a:off x="2304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hlink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46105" name="Line 24"/>
            <p:cNvSpPr>
              <a:spLocks noChangeShapeType="1"/>
            </p:cNvSpPr>
            <p:nvPr/>
          </p:nvSpPr>
          <p:spPr bwMode="auto">
            <a:xfrm>
              <a:off x="1728" y="2631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25"/>
            <p:cNvSpPr>
              <a:spLocks noChangeShapeType="1"/>
            </p:cNvSpPr>
            <p:nvPr/>
          </p:nvSpPr>
          <p:spPr bwMode="auto">
            <a:xfrm flipV="1">
              <a:off x="1104" y="2640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Text Box 26"/>
            <p:cNvSpPr txBox="1">
              <a:spLocks noChangeArrowheads="1"/>
            </p:cNvSpPr>
            <p:nvPr/>
          </p:nvSpPr>
          <p:spPr bwMode="auto">
            <a:xfrm>
              <a:off x="670" y="259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accent2"/>
                  </a:solidFill>
                </a:rPr>
                <a:t>last</a:t>
              </a:r>
              <a:endParaRPr lang="en-US" altLang="zh-CN"/>
            </a:p>
          </p:txBody>
        </p:sp>
        <p:sp>
          <p:nvSpPr>
            <p:cNvPr id="46108" name="Line 27"/>
            <p:cNvSpPr>
              <a:spLocks noChangeShapeType="1"/>
            </p:cNvSpPr>
            <p:nvPr/>
          </p:nvSpPr>
          <p:spPr bwMode="auto">
            <a:xfrm flipV="1">
              <a:off x="1776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Text Box 28"/>
            <p:cNvSpPr txBox="1">
              <a:spLocks noChangeArrowheads="1"/>
            </p:cNvSpPr>
            <p:nvPr/>
          </p:nvSpPr>
          <p:spPr bwMode="auto">
            <a:xfrm>
              <a:off x="1342" y="324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800080"/>
                  </a:solidFill>
                </a:rPr>
                <a:t>last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46110" name="Line 29"/>
            <p:cNvSpPr>
              <a:spLocks noChangeShapeType="1"/>
            </p:cNvSpPr>
            <p:nvPr/>
          </p:nvSpPr>
          <p:spPr bwMode="auto">
            <a:xfrm flipH="1">
              <a:off x="2832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1" name="Line 30"/>
            <p:cNvSpPr>
              <a:spLocks noChangeShapeType="1"/>
            </p:cNvSpPr>
            <p:nvPr/>
          </p:nvSpPr>
          <p:spPr bwMode="auto">
            <a:xfrm flipV="1">
              <a:off x="3983" y="2649"/>
              <a:ext cx="289" cy="1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Text Box 31"/>
            <p:cNvSpPr txBox="1">
              <a:spLocks noChangeArrowheads="1"/>
            </p:cNvSpPr>
            <p:nvPr/>
          </p:nvSpPr>
          <p:spPr bwMode="auto">
            <a:xfrm>
              <a:off x="3688" y="2721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accent2"/>
                  </a:solidFill>
                </a:rPr>
                <a:t>last</a:t>
              </a:r>
              <a:endParaRPr lang="en-US" altLang="zh-CN"/>
            </a:p>
          </p:txBody>
        </p:sp>
        <p:sp>
          <p:nvSpPr>
            <p:cNvPr id="46113" name="Line 32"/>
            <p:cNvSpPr>
              <a:spLocks noChangeShapeType="1"/>
            </p:cNvSpPr>
            <p:nvPr/>
          </p:nvSpPr>
          <p:spPr bwMode="auto">
            <a:xfrm flipV="1">
              <a:off x="4368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Text Box 33"/>
            <p:cNvSpPr txBox="1">
              <a:spLocks noChangeArrowheads="1"/>
            </p:cNvSpPr>
            <p:nvPr/>
          </p:nvSpPr>
          <p:spPr bwMode="auto">
            <a:xfrm>
              <a:off x="3934" y="3224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800080"/>
                  </a:solidFill>
                </a:rPr>
                <a:t>last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1635489-E105-4240-A193-C3AD6B09AD76}" type="slidenum">
              <a:rPr lang="en-US" altLang="zh-CN" sz="1400"/>
              <a:pPr algn="ctr" eaLnBrk="1" hangingPunct="1"/>
              <a:t>59</a:t>
            </a:fld>
            <a:endParaRPr lang="en-US" altLang="zh-CN" sz="1400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73088" y="528638"/>
            <a:ext cx="8118475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template &lt;class T&gt;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void inputRear ( T endTag, List&lt;T&gt;&amp; L ) {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LinkNode&lt;T&gt; *newNode, *last;  E val;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last = new LinkNode&lt;T&gt;;	 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建立链表的头结点</a:t>
            </a:r>
          </a:p>
          <a:p>
            <a:pPr eaLnBrk="1" hangingPunct="1"/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L.setFirst(last);	  	           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为链表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L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的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first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赋值</a:t>
            </a:r>
            <a:r>
              <a:rPr lang="zh-CN" altLang="en-US" sz="2800">
                <a:ea typeface="隶书" panose="02010509060101010101" pitchFamily="49" charset="-122"/>
              </a:rPr>
              <a:t> </a:t>
            </a:r>
          </a:p>
          <a:p>
            <a:pPr eaLnBrk="1" hangingPunct="1"/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cin &gt;&gt; val;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while ( val != endTag ) {   	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//last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指向当前的表尾</a:t>
            </a:r>
          </a:p>
          <a:p>
            <a:pPr eaLnBrk="1" hangingPunct="1"/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         </a:t>
            </a:r>
            <a:r>
              <a:rPr lang="en-US" altLang="zh-CN" sz="2800">
                <a:ea typeface="隶书" panose="02010509060101010101" pitchFamily="49" charset="-122"/>
              </a:rPr>
              <a:t>newNode = new LinkNode&lt;T&gt;(val);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     last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newNode;   last = newNode;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     cin &gt;&gt; val;			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插入到表末端</a:t>
            </a:r>
          </a:p>
          <a:p>
            <a:pPr eaLnBrk="1" hangingPunct="1"/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}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last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NULL;             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	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表收尾</a:t>
            </a:r>
            <a:r>
              <a:rPr lang="zh-CN" altLang="en-US" sz="2800">
                <a:ea typeface="隶书" panose="02010509060101010101" pitchFamily="49" charset="-122"/>
              </a:rPr>
              <a:t>     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}; </a:t>
            </a:r>
          </a:p>
        </p:txBody>
      </p:sp>
      <p:sp>
        <p:nvSpPr>
          <p:cNvPr id="47108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509588" cy="3810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CAD8E3CA-0705-423F-9F02-CE2726ED9447}" type="slidenum">
              <a:rPr lang="en-US" altLang="zh-CN" sz="1400" smtClean="0"/>
              <a:pPr algn="ctr" eaLnBrk="1" hangingPunct="1"/>
              <a:t>6</a:t>
            </a:fld>
            <a:endParaRPr lang="en-US" altLang="zh-CN" sz="1400" smtClean="0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28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结点的变体（异质数据）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2190750"/>
            <a:ext cx="7974012" cy="38862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若想在线性表中存放不同类型的数据，可采用等价定义</a:t>
            </a:r>
            <a:r>
              <a:rPr lang="en-US" altLang="zh-CN" sz="3000" b="1" smtClean="0">
                <a:ea typeface="仿宋_GB2312" pitchFamily="49" charset="-122"/>
              </a:rPr>
              <a:t>union</a:t>
            </a:r>
            <a:r>
              <a:rPr lang="zh-CN" altLang="en-US" sz="3000" b="1" smtClean="0">
                <a:ea typeface="仿宋_GB2312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ea typeface="仿宋_GB2312" pitchFamily="49" charset="-122"/>
              </a:rPr>
              <a:t>	 </a:t>
            </a:r>
            <a:r>
              <a:rPr lang="en-US" altLang="zh-CN" sz="3000" b="1" smtClean="0">
                <a:ea typeface="仿宋_GB2312" pitchFamily="49" charset="-122"/>
              </a:rPr>
              <a:t>typedef union {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smtClean="0">
                <a:ea typeface="仿宋_GB2312" pitchFamily="49" charset="-122"/>
              </a:rPr>
              <a:t>          int </a:t>
            </a:r>
            <a:r>
              <a:rPr lang="en-US" altLang="zh-CN" sz="3000" smtClean="0">
                <a:ea typeface="仿宋_GB2312" pitchFamily="49" charset="-122"/>
              </a:rPr>
              <a:t>val</a:t>
            </a:r>
            <a:r>
              <a:rPr lang="en-US" altLang="zh-CN" sz="3000" b="1" smtClean="0">
                <a:ea typeface="仿宋_GB2312" pitchFamily="49" charset="-122"/>
              </a:rPr>
              <a:t>;	              </a:t>
            </a:r>
            <a:r>
              <a:rPr lang="en-US" altLang="zh-CN" sz="3000" b="1" smtClean="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3000" smtClean="0">
                <a:solidFill>
                  <a:srgbClr val="CC0000"/>
                </a:solidFill>
                <a:ea typeface="隶书" pitchFamily="49" charset="-122"/>
              </a:rPr>
              <a:t>按</a:t>
            </a:r>
            <a:r>
              <a:rPr lang="en-US" altLang="zh-CN" sz="3000" b="1" smtClean="0">
                <a:solidFill>
                  <a:srgbClr val="CC0000"/>
                </a:solidFill>
                <a:ea typeface="隶书" pitchFamily="49" charset="-122"/>
              </a:rPr>
              <a:t>data.val</a:t>
            </a:r>
            <a:r>
              <a:rPr lang="zh-CN" altLang="en-US" sz="3000" smtClean="0">
                <a:solidFill>
                  <a:srgbClr val="CC0000"/>
                </a:solidFill>
                <a:ea typeface="隶书" pitchFamily="49" charset="-122"/>
              </a:rPr>
              <a:t>引用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ea typeface="仿宋_GB2312" pitchFamily="49" charset="-122"/>
              </a:rPr>
              <a:t>	      </a:t>
            </a:r>
            <a:r>
              <a:rPr lang="en-US" altLang="zh-CN" sz="3000" b="1" smtClean="0">
                <a:ea typeface="仿宋_GB2312" pitchFamily="49" charset="-122"/>
              </a:rPr>
              <a:t>char </a:t>
            </a:r>
            <a:r>
              <a:rPr lang="en-US" altLang="zh-CN" sz="3000" smtClean="0">
                <a:ea typeface="仿宋_GB2312" pitchFamily="49" charset="-122"/>
              </a:rPr>
              <a:t>ch</a:t>
            </a:r>
            <a:r>
              <a:rPr lang="en-US" altLang="zh-CN" sz="3000" b="1" smtClean="0">
                <a:ea typeface="仿宋_GB2312" pitchFamily="49" charset="-122"/>
              </a:rPr>
              <a:t>;	              </a:t>
            </a:r>
            <a:r>
              <a:rPr lang="en-US" altLang="zh-CN" sz="3000" b="1" smtClean="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3000" smtClean="0">
                <a:solidFill>
                  <a:srgbClr val="CC0000"/>
                </a:solidFill>
                <a:ea typeface="隶书" pitchFamily="49" charset="-122"/>
              </a:rPr>
              <a:t>按</a:t>
            </a:r>
            <a:r>
              <a:rPr lang="en-US" altLang="zh-CN" sz="3000" b="1" smtClean="0">
                <a:solidFill>
                  <a:srgbClr val="CC0000"/>
                </a:solidFill>
                <a:ea typeface="隶书" pitchFamily="49" charset="-122"/>
              </a:rPr>
              <a:t>data.ch</a:t>
            </a:r>
            <a:r>
              <a:rPr lang="zh-CN" altLang="en-US" sz="3000" smtClean="0">
                <a:solidFill>
                  <a:srgbClr val="CC0000"/>
                </a:solidFill>
                <a:ea typeface="隶书" pitchFamily="49" charset="-122"/>
              </a:rPr>
              <a:t>引用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ea typeface="仿宋_GB2312" pitchFamily="49" charset="-122"/>
              </a:rPr>
              <a:t>          </a:t>
            </a:r>
            <a:r>
              <a:rPr lang="en-US" altLang="zh-CN" sz="3000" b="1" smtClean="0">
                <a:ea typeface="仿宋_GB2312" pitchFamily="49" charset="-122"/>
              </a:rPr>
              <a:t>float </a:t>
            </a:r>
            <a:r>
              <a:rPr lang="en-US" altLang="zh-CN" sz="3000" smtClean="0">
                <a:ea typeface="仿宋_GB2312" pitchFamily="49" charset="-122"/>
              </a:rPr>
              <a:t>dir</a:t>
            </a:r>
            <a:r>
              <a:rPr lang="en-US" altLang="zh-CN" sz="3000" b="1" smtClean="0">
                <a:ea typeface="仿宋_GB2312" pitchFamily="49" charset="-122"/>
              </a:rPr>
              <a:t>;	              </a:t>
            </a:r>
            <a:r>
              <a:rPr lang="en-US" altLang="zh-CN" sz="3000" b="1" smtClean="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3000" smtClean="0">
                <a:solidFill>
                  <a:srgbClr val="CC0000"/>
                </a:solidFill>
                <a:ea typeface="隶书" pitchFamily="49" charset="-122"/>
              </a:rPr>
              <a:t>按</a:t>
            </a:r>
            <a:r>
              <a:rPr lang="en-US" altLang="zh-CN" sz="3000" b="1" smtClean="0">
                <a:solidFill>
                  <a:srgbClr val="CC0000"/>
                </a:solidFill>
                <a:ea typeface="隶书" pitchFamily="49" charset="-122"/>
              </a:rPr>
              <a:t>data.dir</a:t>
            </a:r>
            <a:r>
              <a:rPr lang="zh-CN" altLang="en-US" sz="3000" smtClean="0">
                <a:solidFill>
                  <a:srgbClr val="CC0000"/>
                </a:solidFill>
                <a:ea typeface="隶书" pitchFamily="49" charset="-122"/>
              </a:rPr>
              <a:t>引用</a:t>
            </a:r>
            <a:endParaRPr lang="zh-CN" altLang="en-US" sz="3000" b="1" smtClean="0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ea typeface="仿宋_GB2312" pitchFamily="49" charset="-122"/>
              </a:rPr>
              <a:t>          </a:t>
            </a:r>
            <a:r>
              <a:rPr lang="en-US" altLang="zh-CN" sz="3000" b="1" smtClean="0">
                <a:ea typeface="仿宋_GB2312" pitchFamily="49" charset="-122"/>
              </a:rPr>
              <a:t>union data *</a:t>
            </a:r>
            <a:r>
              <a:rPr lang="en-US" altLang="zh-CN" sz="3000" smtClean="0">
                <a:ea typeface="仿宋_GB2312" pitchFamily="49" charset="-122"/>
              </a:rPr>
              <a:t>link</a:t>
            </a:r>
            <a:r>
              <a:rPr lang="en-US" altLang="zh-CN" sz="3000" b="1" smtClean="0">
                <a:ea typeface="仿宋_GB2312" pitchFamily="49" charset="-122"/>
              </a:rPr>
              <a:t>;    </a:t>
            </a:r>
            <a:r>
              <a:rPr lang="en-US" altLang="zh-CN" sz="3000" b="1" smtClean="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3000" smtClean="0">
                <a:solidFill>
                  <a:srgbClr val="CC0000"/>
                </a:solidFill>
                <a:ea typeface="隶书" pitchFamily="49" charset="-122"/>
              </a:rPr>
              <a:t>按</a:t>
            </a:r>
            <a:r>
              <a:rPr lang="en-US" altLang="zh-CN" sz="3000" b="1" smtClean="0">
                <a:solidFill>
                  <a:srgbClr val="CC0000"/>
                </a:solidFill>
                <a:ea typeface="隶书" pitchFamily="49" charset="-122"/>
              </a:rPr>
              <a:t>data.link</a:t>
            </a:r>
            <a:r>
              <a:rPr lang="zh-CN" altLang="en-US" sz="3000" smtClean="0">
                <a:solidFill>
                  <a:srgbClr val="CC0000"/>
                </a:solidFill>
                <a:ea typeface="隶书" pitchFamily="49" charset="-122"/>
              </a:rPr>
              <a:t>引用</a:t>
            </a:r>
            <a:endParaRPr lang="zh-CN" altLang="en-US" sz="3000" b="1" smtClean="0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ea typeface="仿宋_GB2312" pitchFamily="49" charset="-122"/>
              </a:rPr>
              <a:t>	 </a:t>
            </a:r>
            <a:r>
              <a:rPr lang="en-US" altLang="zh-CN" sz="3000" b="1" smtClean="0">
                <a:ea typeface="仿宋_GB2312" pitchFamily="49" charset="-122"/>
              </a:rPr>
              <a:t>}  </a:t>
            </a:r>
            <a:r>
              <a:rPr lang="en-US" altLang="zh-CN" sz="3000" smtClean="0">
                <a:ea typeface="仿宋_GB2312" pitchFamily="49" charset="-122"/>
              </a:rPr>
              <a:t>data</a:t>
            </a:r>
            <a:r>
              <a:rPr lang="en-US" altLang="zh-CN" sz="3000" b="1" smtClean="0">
                <a:ea typeface="仿宋_GB2312" pitchFamily="49" charset="-122"/>
              </a:rPr>
              <a:t>;            </a:t>
            </a:r>
            <a:r>
              <a:rPr lang="en-US" altLang="zh-CN" sz="3000" b="1" smtClean="0">
                <a:solidFill>
                  <a:srgbClr val="008000"/>
                </a:solidFill>
                <a:ea typeface="隶书" pitchFamily="49" charset="-122"/>
              </a:rPr>
              <a:t>//</a:t>
            </a:r>
            <a:r>
              <a:rPr lang="zh-CN" altLang="en-US" sz="300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整体上是同一类型</a:t>
            </a:r>
            <a:r>
              <a:rPr lang="en-US" altLang="zh-CN" sz="3000" b="1" smtClean="0">
                <a:solidFill>
                  <a:srgbClr val="008000"/>
                </a:solidFill>
                <a:ea typeface="仿宋_GB2312" pitchFamily="49" charset="-122"/>
              </a:rPr>
              <a:t>data</a:t>
            </a:r>
            <a:r>
              <a:rPr lang="en-US" altLang="zh-CN" sz="3000" b="1" smtClean="0">
                <a:ea typeface="仿宋_GB2312" pitchFamily="49" charset="-122"/>
              </a:rPr>
              <a:t>     </a:t>
            </a:r>
          </a:p>
        </p:txBody>
      </p:sp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1330325" y="1390650"/>
            <a:ext cx="6262688" cy="552450"/>
            <a:chOff x="830" y="908"/>
            <a:chExt cx="3945" cy="348"/>
          </a:xfrm>
        </p:grpSpPr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830" y="915"/>
              <a:ext cx="3871" cy="33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7" name="Text Box 5"/>
            <p:cNvSpPr txBox="1">
              <a:spLocks noChangeArrowheads="1"/>
            </p:cNvSpPr>
            <p:nvPr/>
          </p:nvSpPr>
          <p:spPr bwMode="auto">
            <a:xfrm>
              <a:off x="921" y="915"/>
              <a:ext cx="38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/>
                <a:t>25    ‘s’    3.3    62     74    ‘t’    1.0    ‘6’      </a:t>
              </a:r>
            </a:p>
          </p:txBody>
        </p:sp>
        <p:sp>
          <p:nvSpPr>
            <p:cNvPr id="15368" name="Line 6"/>
            <p:cNvSpPr>
              <a:spLocks noChangeShapeType="1"/>
            </p:cNvSpPr>
            <p:nvPr/>
          </p:nvSpPr>
          <p:spPr bwMode="auto">
            <a:xfrm>
              <a:off x="1329" y="914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7"/>
            <p:cNvSpPr>
              <a:spLocks noChangeShapeType="1"/>
            </p:cNvSpPr>
            <p:nvPr/>
          </p:nvSpPr>
          <p:spPr bwMode="auto">
            <a:xfrm>
              <a:off x="1797" y="908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2766" y="910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9"/>
            <p:cNvSpPr>
              <a:spLocks noChangeShapeType="1"/>
            </p:cNvSpPr>
            <p:nvPr/>
          </p:nvSpPr>
          <p:spPr bwMode="auto">
            <a:xfrm>
              <a:off x="2290" y="908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0"/>
            <p:cNvSpPr>
              <a:spLocks noChangeShapeType="1"/>
            </p:cNvSpPr>
            <p:nvPr/>
          </p:nvSpPr>
          <p:spPr bwMode="auto">
            <a:xfrm>
              <a:off x="3235" y="922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auto">
            <a:xfrm>
              <a:off x="3693" y="914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2"/>
            <p:cNvSpPr>
              <a:spLocks noChangeShapeType="1"/>
            </p:cNvSpPr>
            <p:nvPr/>
          </p:nvSpPr>
          <p:spPr bwMode="auto">
            <a:xfrm>
              <a:off x="4201" y="913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2863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title"/>
          </p:nvPr>
        </p:nvSpPr>
        <p:spPr>
          <a:xfrm>
            <a:off x="1581150" y="579438"/>
            <a:ext cx="57912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多项式 </a:t>
            </a:r>
            <a:r>
              <a:rPr lang="en-US" altLang="zh-CN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40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Polynomial</a:t>
            </a:r>
            <a:r>
              <a:rPr lang="en-US" altLang="zh-CN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64548" name="Rectangle 4"/>
          <p:cNvSpPr>
            <a:spLocks noGrp="1" noChangeArrowheads="1"/>
          </p:cNvSpPr>
          <p:nvPr>
            <p:ph idx="1"/>
          </p:nvPr>
        </p:nvSpPr>
        <p:spPr>
          <a:xfrm>
            <a:off x="733425" y="3446463"/>
            <a:ext cx="7826375" cy="24463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CC0000"/>
              </a:buClr>
              <a:buSzPct val="55000"/>
              <a:defRPr/>
            </a:pPr>
            <a:r>
              <a:rPr lang="en-US" altLang="zh-CN" sz="30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阶多项式 </a:t>
            </a:r>
            <a:r>
              <a:rPr lang="en-US" altLang="zh-CN" sz="3000" b="1" i="1" smtClean="0">
                <a:ea typeface="仿宋_GB2312" pitchFamily="49" charset="-122"/>
              </a:rPr>
              <a:t>P</a:t>
            </a:r>
            <a:r>
              <a:rPr lang="en-US" altLang="zh-CN" sz="3000" b="1" i="1" baseline="-25000" smtClean="0">
                <a:ea typeface="仿宋_GB2312" pitchFamily="49" charset="-122"/>
              </a:rPr>
              <a:t>n</a:t>
            </a:r>
            <a:r>
              <a:rPr lang="en-US" altLang="zh-CN" sz="3000" b="1" smtClean="0">
                <a:ea typeface="仿宋_GB2312" pitchFamily="49" charset="-122"/>
              </a:rPr>
              <a:t>(</a:t>
            </a:r>
            <a:r>
              <a:rPr lang="en-US" altLang="zh-CN" sz="3000" b="1" i="1" smtClean="0">
                <a:ea typeface="仿宋_GB2312" pitchFamily="49" charset="-122"/>
              </a:rPr>
              <a:t>x</a:t>
            </a:r>
            <a:r>
              <a:rPr lang="en-US" altLang="zh-CN" sz="3000" b="1" smtClean="0">
                <a:ea typeface="仿宋_GB2312" pitchFamily="49" charset="-122"/>
              </a:rPr>
              <a:t>) </a:t>
            </a: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有 </a:t>
            </a:r>
            <a:r>
              <a:rPr lang="en-US" altLang="zh-CN" sz="30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en-US" altLang="zh-CN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+1 </a:t>
            </a: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项</a:t>
            </a:r>
            <a:r>
              <a:rPr lang="zh-CN" altLang="en-US" sz="3000" b="1" smtClean="0">
                <a:ea typeface="仿宋_GB2312" pitchFamily="49" charset="-122"/>
              </a:rPr>
              <a:t>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000" b="1" smtClean="0">
                <a:ea typeface="仿宋_GB2312" pitchFamily="49" charset="-122"/>
              </a:rPr>
              <a:t> </a:t>
            </a: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系数 </a:t>
            </a:r>
            <a:r>
              <a:rPr lang="en-US" altLang="zh-CN" sz="30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sz="30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</a:t>
            </a:r>
            <a:r>
              <a:rPr lang="en-US" altLang="zh-CN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en-US" altLang="zh-CN" sz="30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sz="30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  <a:r>
              <a:rPr lang="en-US" altLang="zh-CN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en-US" altLang="zh-CN" sz="30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sz="30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</a:t>
            </a:r>
            <a:r>
              <a:rPr lang="en-US" altLang="zh-CN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…, </a:t>
            </a:r>
            <a:r>
              <a:rPr lang="en-US" altLang="zh-CN" sz="30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sz="30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endParaRPr lang="en-US" altLang="zh-CN" sz="3000" b="1" smtClean="0"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itchFamily="2" charset="2"/>
              <a:buChar char="u"/>
              <a:defRPr/>
            </a:pPr>
            <a:r>
              <a:rPr lang="en-US" altLang="zh-CN" sz="3000" b="1" smtClean="0">
                <a:ea typeface="仿宋_GB2312" pitchFamily="49" charset="-122"/>
              </a:rPr>
              <a:t> </a:t>
            </a: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指数 </a:t>
            </a:r>
            <a:r>
              <a:rPr lang="en-US" altLang="zh-CN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0, 1, 2, …, </a:t>
            </a:r>
            <a:r>
              <a:rPr lang="en-US" altLang="zh-CN" sz="30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。按升幂排列</a:t>
            </a:r>
            <a:endParaRPr lang="zh-CN" altLang="en-US" sz="3000" smtClean="0">
              <a:ea typeface="仿宋_GB2312" pitchFamily="49" charset="-122"/>
            </a:endParaRPr>
          </a:p>
        </p:txBody>
      </p:sp>
      <p:sp>
        <p:nvSpPr>
          <p:cNvPr id="4813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94C3B1A-9408-478B-BB4D-F997F315A97E}" type="slidenum">
              <a:rPr lang="en-US" altLang="zh-CN" sz="1400"/>
              <a:pPr algn="ctr" eaLnBrk="1" hangingPunct="1"/>
              <a:t>60</a:t>
            </a:fld>
            <a:endParaRPr lang="en-US" altLang="zh-CN" sz="1400"/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1789113" y="1474788"/>
          <a:ext cx="5500687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公式" r:id="rId3" imgW="2184400" imgH="685800" progId="Equation.3">
                  <p:embed/>
                </p:oleObj>
              </mc:Choice>
              <mc:Fallback>
                <p:oleObj name="公式" r:id="rId3" imgW="21844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474788"/>
                        <a:ext cx="5500687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>
          <a:xfrm>
            <a:off x="1581150" y="627063"/>
            <a:ext cx="5943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多项式的顺序存储表示</a:t>
            </a:r>
            <a:endParaRPr lang="zh-CN" altLang="en-US" sz="4000" smtClean="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368644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536700"/>
            <a:ext cx="7772400" cy="3581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zh-CN" altLang="en-US" sz="3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第一种：</a:t>
            </a:r>
            <a:r>
              <a:rPr lang="zh-CN" altLang="en-US" sz="3000" b="1" smtClean="0">
                <a:ea typeface="仿宋_GB2312" pitchFamily="49" charset="-122"/>
              </a:rPr>
              <a:t> </a:t>
            </a: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private: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altLang="zh-CN" sz="3000" b="1" smtClean="0">
                <a:solidFill>
                  <a:srgbClr val="CC0000"/>
                </a:solidFill>
                <a:ea typeface="仿宋_GB2312" pitchFamily="49" charset="-122"/>
              </a:rPr>
              <a:t>(</a:t>
            </a:r>
            <a:r>
              <a:rPr lang="zh-CN" altLang="en-US" sz="3000" b="1" smtClean="0">
                <a:solidFill>
                  <a:srgbClr val="CC0000"/>
                </a:solidFill>
                <a:ea typeface="仿宋_GB2312" pitchFamily="49" charset="-122"/>
              </a:rPr>
              <a:t>静态数</a:t>
            </a:r>
            <a:r>
              <a:rPr lang="zh-CN" altLang="en-US" sz="3000" b="1" smtClean="0">
                <a:solidFill>
                  <a:srgbClr val="0000FF"/>
                </a:solidFill>
                <a:ea typeface="仿宋_GB2312" pitchFamily="49" charset="-122"/>
              </a:rPr>
              <a:t>        </a:t>
            </a: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int degree;		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zh-CN" altLang="en-US" sz="3000" b="1" smtClean="0">
                <a:solidFill>
                  <a:srgbClr val="CC0000"/>
                </a:solidFill>
                <a:ea typeface="仿宋_GB2312" pitchFamily="49" charset="-122"/>
              </a:rPr>
              <a:t>组表示</a:t>
            </a:r>
            <a:r>
              <a:rPr lang="en-US" altLang="zh-CN" sz="3000" b="1" smtClean="0">
                <a:solidFill>
                  <a:srgbClr val="CC0000"/>
                </a:solidFill>
                <a:ea typeface="仿宋_GB2312" pitchFamily="49" charset="-122"/>
              </a:rPr>
              <a:t>)</a:t>
            </a: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        float coef [maxDegree+1];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                 </a:t>
            </a:r>
            <a:r>
              <a:rPr lang="en-US" altLang="zh-CN" sz="3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P</a:t>
            </a:r>
            <a:r>
              <a:rPr lang="en-US" altLang="zh-CN" sz="3000" b="1" baseline="-25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en-US" altLang="zh-CN" sz="3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(x)</a:t>
            </a: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可以表示为</a:t>
            </a:r>
            <a:r>
              <a:rPr lang="zh-CN" altLang="en-US" sz="3000" b="1" smtClean="0">
                <a:solidFill>
                  <a:srgbClr val="0000FF"/>
                </a:solidFill>
                <a:ea typeface="仿宋_GB2312" pitchFamily="49" charset="-122"/>
              </a:rPr>
              <a:t>：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zh-CN" altLang="en-US" sz="3000" b="1" smtClean="0">
                <a:solidFill>
                  <a:srgbClr val="0000FF"/>
                </a:solidFill>
                <a:ea typeface="仿宋_GB2312" pitchFamily="49" charset="-122"/>
              </a:rPr>
              <a:t>		            </a:t>
            </a: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pl.degree = n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		            pl.coef[</a:t>
            </a:r>
            <a:r>
              <a:rPr lang="en-US" altLang="zh-CN" sz="3000" b="1" i="1" smtClean="0">
                <a:solidFill>
                  <a:srgbClr val="0000FF"/>
                </a:solidFill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] = </a:t>
            </a:r>
            <a:r>
              <a:rPr lang="en-US" altLang="zh-CN" sz="3000" b="1" i="1" smtClean="0">
                <a:solidFill>
                  <a:srgbClr val="0000FF"/>
                </a:solidFill>
                <a:ea typeface="仿宋_GB2312" pitchFamily="49" charset="-122"/>
              </a:rPr>
              <a:t>a</a:t>
            </a:r>
            <a:r>
              <a:rPr lang="en-US" altLang="zh-CN" sz="3000" b="1" i="1" baseline="-25000" smtClean="0">
                <a:solidFill>
                  <a:srgbClr val="0000FF"/>
                </a:solidFill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,   0 </a:t>
            </a: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  <a:sym typeface="Symbol" pitchFamily="18" charset="2"/>
              </a:rPr>
              <a:t></a:t>
            </a: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rgbClr val="0000FF"/>
                </a:solidFill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  <a:sym typeface="Symbol" pitchFamily="18" charset="2"/>
              </a:rPr>
              <a:t></a:t>
            </a:r>
            <a:r>
              <a:rPr lang="en-US" altLang="zh-CN" sz="3000" b="1" smtClean="0">
                <a:solidFill>
                  <a:srgbClr val="0000FF"/>
                </a:solidFill>
                <a:ea typeface="仿宋_GB2312" pitchFamily="49" charset="-122"/>
              </a:rPr>
              <a:t> n</a:t>
            </a:r>
            <a:endParaRPr lang="en-US" altLang="zh-CN" sz="3000" b="1" smtClean="0">
              <a:ea typeface="仿宋_GB2312" pitchFamily="49" charset="-122"/>
            </a:endParaRPr>
          </a:p>
        </p:txBody>
      </p:sp>
      <p:sp>
        <p:nvSpPr>
          <p:cNvPr id="491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8E125-EC47-4AEC-AF9E-B34CA0F0E419}" type="slidenum">
              <a:rPr lang="en-US" altLang="zh-CN" sz="1400"/>
              <a:pPr algn="ctr" eaLnBrk="1" hangingPunct="1"/>
              <a:t>61</a:t>
            </a:fld>
            <a:endParaRPr lang="en-US" altLang="zh-CN" sz="140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-138113" y="4403725"/>
            <a:ext cx="2476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 </a:t>
            </a:r>
          </a:p>
        </p:txBody>
      </p:sp>
      <p:grpSp>
        <p:nvGrpSpPr>
          <p:cNvPr id="49158" name="Group 17"/>
          <p:cNvGrpSpPr>
            <a:grpSpLocks/>
          </p:cNvGrpSpPr>
          <p:nvPr/>
        </p:nvGrpSpPr>
        <p:grpSpPr bwMode="auto">
          <a:xfrm>
            <a:off x="492125" y="4530725"/>
            <a:ext cx="8066088" cy="1795463"/>
            <a:chOff x="310" y="2854"/>
            <a:chExt cx="5081" cy="1131"/>
          </a:xfrm>
        </p:grpSpPr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888" y="3208"/>
              <a:ext cx="3840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0" name="Text Box 6"/>
            <p:cNvSpPr txBox="1">
              <a:spLocks noChangeArrowheads="1"/>
            </p:cNvSpPr>
            <p:nvPr/>
          </p:nvSpPr>
          <p:spPr bwMode="auto">
            <a:xfrm>
              <a:off x="984" y="3179"/>
              <a:ext cx="36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0</a:t>
              </a:r>
              <a:r>
                <a:rPr lang="en-US" altLang="zh-CN" sz="3200">
                  <a:solidFill>
                    <a:schemeClr val="accent2"/>
                  </a:solidFill>
                </a:rPr>
                <a:t>    </a:t>
              </a:r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1</a:t>
              </a:r>
              <a:r>
                <a:rPr lang="en-US" altLang="zh-CN" sz="3200">
                  <a:solidFill>
                    <a:schemeClr val="accent2"/>
                  </a:solidFill>
                </a:rPr>
                <a:t>    </a:t>
              </a:r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2</a:t>
              </a:r>
              <a:r>
                <a:rPr lang="en-US" altLang="zh-CN" sz="3200">
                  <a:solidFill>
                    <a:schemeClr val="accent2"/>
                  </a:solidFill>
                </a:rPr>
                <a:t>     ……    </a:t>
              </a:r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3200">
                  <a:solidFill>
                    <a:schemeClr val="accent2"/>
                  </a:solidFill>
                </a:rPr>
                <a:t>     ………</a:t>
              </a:r>
              <a:endParaRPr lang="en-US" altLang="zh-CN"/>
            </a:p>
          </p:txBody>
        </p:sp>
        <p:sp>
          <p:nvSpPr>
            <p:cNvPr id="49161" name="Line 7"/>
            <p:cNvSpPr>
              <a:spLocks noChangeShapeType="1"/>
            </p:cNvSpPr>
            <p:nvPr/>
          </p:nvSpPr>
          <p:spPr bwMode="auto">
            <a:xfrm>
              <a:off x="136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Line 8"/>
            <p:cNvSpPr>
              <a:spLocks noChangeShapeType="1"/>
            </p:cNvSpPr>
            <p:nvPr/>
          </p:nvSpPr>
          <p:spPr bwMode="auto">
            <a:xfrm>
              <a:off x="184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9"/>
            <p:cNvSpPr>
              <a:spLocks noChangeShapeType="1"/>
            </p:cNvSpPr>
            <p:nvPr/>
          </p:nvSpPr>
          <p:spPr bwMode="auto">
            <a:xfrm>
              <a:off x="232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10"/>
            <p:cNvSpPr>
              <a:spLocks noChangeShapeType="1"/>
            </p:cNvSpPr>
            <p:nvPr/>
          </p:nvSpPr>
          <p:spPr bwMode="auto">
            <a:xfrm flipH="1">
              <a:off x="362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Line 11"/>
            <p:cNvSpPr>
              <a:spLocks noChangeShapeType="1"/>
            </p:cNvSpPr>
            <p:nvPr/>
          </p:nvSpPr>
          <p:spPr bwMode="auto">
            <a:xfrm>
              <a:off x="314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12"/>
            <p:cNvSpPr txBox="1">
              <a:spLocks noChangeArrowheads="1"/>
            </p:cNvSpPr>
            <p:nvPr/>
          </p:nvSpPr>
          <p:spPr bwMode="auto">
            <a:xfrm>
              <a:off x="984" y="2854"/>
              <a:ext cx="4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0       1       2                degree      maxDegree</a:t>
              </a:r>
              <a:r>
                <a:rPr lang="en-US" altLang="zh-CN" sz="2800">
                  <a:solidFill>
                    <a:srgbClr val="0099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solidFill>
                    <a:srgbClr val="009900"/>
                  </a:solidFill>
                </a:rPr>
                <a:t>1</a:t>
              </a:r>
              <a:endParaRPr lang="en-US" altLang="zh-CN" sz="2800"/>
            </a:p>
          </p:txBody>
        </p:sp>
        <p:sp>
          <p:nvSpPr>
            <p:cNvPr id="49167" name="Text Box 13"/>
            <p:cNvSpPr txBox="1">
              <a:spLocks noChangeArrowheads="1"/>
            </p:cNvSpPr>
            <p:nvPr/>
          </p:nvSpPr>
          <p:spPr bwMode="auto">
            <a:xfrm>
              <a:off x="310" y="3219"/>
              <a:ext cx="53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CC0000"/>
                  </a:solidFill>
                </a:rPr>
                <a:t>coef</a:t>
              </a:r>
            </a:p>
          </p:txBody>
        </p:sp>
        <p:sp>
          <p:nvSpPr>
            <p:cNvPr id="49168" name="Line 14"/>
            <p:cNvSpPr>
              <a:spLocks noChangeShapeType="1"/>
            </p:cNvSpPr>
            <p:nvPr/>
          </p:nvSpPr>
          <p:spPr bwMode="auto">
            <a:xfrm flipV="1">
              <a:off x="3384" y="3640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Text Box 15"/>
            <p:cNvSpPr txBox="1">
              <a:spLocks noChangeArrowheads="1"/>
            </p:cNvSpPr>
            <p:nvPr/>
          </p:nvSpPr>
          <p:spPr bwMode="auto">
            <a:xfrm>
              <a:off x="3424" y="3639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i="1"/>
                <a:t>n</a:t>
              </a:r>
              <a:endParaRPr lang="en-US" altLang="zh-CN" sz="300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7562E01-5914-430A-9DCD-91FCF06C6056}" type="slidenum">
              <a:rPr lang="en-US" altLang="zh-CN" sz="1400"/>
              <a:pPr algn="ctr" eaLnBrk="1" hangingPunct="1"/>
              <a:t>62</a:t>
            </a:fld>
            <a:endParaRPr lang="en-US" altLang="zh-CN" sz="1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665163" y="733425"/>
            <a:ext cx="8097837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第二种：</a:t>
            </a:r>
            <a:r>
              <a:rPr lang="en-US" altLang="zh-CN" sz="30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private: 	</a:t>
            </a:r>
          </a:p>
          <a:p>
            <a:pPr marL="342900" indent="-342900">
              <a:defRPr/>
            </a:pPr>
            <a:r>
              <a:rPr lang="en-US" altLang="zh-CN" sz="3000">
                <a:solidFill>
                  <a:srgbClr val="006600"/>
                </a:solidFill>
                <a:latin typeface="Times New Roman" charset="0"/>
                <a:ea typeface="仿宋_GB2312" pitchFamily="49" charset="-122"/>
              </a:rPr>
              <a:t>(</a:t>
            </a:r>
            <a:r>
              <a:rPr lang="zh-CN" altLang="en-US" sz="3000">
                <a:solidFill>
                  <a:srgbClr val="006600"/>
                </a:solidFill>
                <a:latin typeface="Times New Roman" charset="0"/>
                <a:ea typeface="仿宋_GB2312" pitchFamily="49" charset="-122"/>
              </a:rPr>
              <a:t>动态数</a:t>
            </a:r>
            <a:r>
              <a:rPr lang="zh-CN" altLang="en-US" sz="30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	    </a:t>
            </a:r>
            <a:r>
              <a:rPr lang="en-US" altLang="zh-CN" sz="30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int degree;</a:t>
            </a:r>
          </a:p>
          <a:p>
            <a:pPr marL="342900" indent="-342900">
              <a:defRPr/>
            </a:pPr>
            <a:r>
              <a:rPr lang="zh-CN" altLang="en-US" sz="3000">
                <a:solidFill>
                  <a:srgbClr val="006600"/>
                </a:solidFill>
                <a:latin typeface="Times New Roman" charset="0"/>
                <a:ea typeface="仿宋_GB2312" pitchFamily="49" charset="-122"/>
              </a:rPr>
              <a:t>组表示</a:t>
            </a:r>
            <a:r>
              <a:rPr lang="en-US" altLang="zh-CN" sz="3000">
                <a:solidFill>
                  <a:srgbClr val="006600"/>
                </a:solidFill>
                <a:latin typeface="Times New Roman" charset="0"/>
                <a:ea typeface="仿宋_GB2312" pitchFamily="49" charset="-122"/>
              </a:rPr>
              <a:t>)</a:t>
            </a:r>
            <a:r>
              <a:rPr lang="en-US" altLang="zh-CN" sz="300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	    float * coef;</a:t>
            </a:r>
          </a:p>
          <a:p>
            <a:pPr marL="342900" indent="-342900">
              <a:defRPr/>
            </a:pPr>
            <a:r>
              <a:rPr lang="en-US" altLang="zh-CN" sz="300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 	         Polynomial :: Polynomial (int sz) {</a:t>
            </a:r>
          </a:p>
          <a:p>
            <a:pPr marL="342900" indent="-342900">
              <a:defRPr/>
            </a:pPr>
            <a:r>
              <a:rPr lang="en-US" altLang="zh-CN" sz="300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		        degree = sz;</a:t>
            </a:r>
          </a:p>
          <a:p>
            <a:pPr marL="342900" indent="-342900">
              <a:defRPr/>
            </a:pPr>
            <a:r>
              <a:rPr lang="en-US" altLang="zh-CN" sz="300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		        coef = new float [degree + 1];</a:t>
            </a:r>
          </a:p>
          <a:p>
            <a:pPr marL="342900" indent="-342900">
              <a:defRPr/>
            </a:pPr>
            <a:r>
              <a:rPr lang="en-US" altLang="zh-CN" sz="300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  	         }</a:t>
            </a:r>
          </a:p>
          <a:p>
            <a:pPr marL="342900" indent="-342900">
              <a:defRPr/>
            </a:pPr>
            <a:endParaRPr lang="en-US" altLang="zh-CN" sz="1600">
              <a:solidFill>
                <a:srgbClr val="CC0000"/>
              </a:solidFill>
              <a:latin typeface="Times New Roman" charset="0"/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以上两种存储表示适用于指数连续排列的多项式。但对于绝大多数项的系数为零的多项式，如</a:t>
            </a:r>
            <a:r>
              <a:rPr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 </a:t>
            </a:r>
            <a:r>
              <a:rPr lang="en-US" altLang="zh-CN" sz="30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P</a:t>
            </a:r>
            <a:r>
              <a:rPr lang="en-US" altLang="zh-CN" sz="300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101</a:t>
            </a:r>
            <a:r>
              <a:rPr lang="en-US" altLang="zh-CN" sz="3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(</a:t>
            </a:r>
            <a:r>
              <a:rPr lang="en-US" altLang="zh-CN" sz="30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x</a:t>
            </a:r>
            <a:r>
              <a:rPr lang="en-US" altLang="zh-CN" sz="3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) = 3+5</a:t>
            </a:r>
            <a:r>
              <a:rPr lang="en-US" altLang="zh-CN" sz="30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x</a:t>
            </a:r>
            <a:r>
              <a:rPr lang="en-US" altLang="zh-CN" sz="3000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50</a:t>
            </a:r>
            <a:r>
              <a:rPr lang="en-US" altLang="zh-CN" sz="3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4</a:t>
            </a:r>
            <a:r>
              <a:rPr lang="en-US" altLang="zh-CN" sz="30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x</a:t>
            </a:r>
            <a:r>
              <a:rPr lang="en-US" altLang="zh-CN" sz="3000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101</a:t>
            </a:r>
            <a:r>
              <a:rPr lang="en-US" altLang="zh-CN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, </a:t>
            </a:r>
            <a:r>
              <a:rPr lang="zh-CN" altLang="en-US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不经济。</a:t>
            </a:r>
            <a:endParaRPr lang="zh-CN" altLang="en-US" sz="3000">
              <a:solidFill>
                <a:srgbClr val="000099"/>
              </a:solidFill>
              <a:latin typeface="Times New Roman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6A1C197-B372-4581-A0F3-CC026125D6BC}" type="slidenum">
              <a:rPr lang="en-US" altLang="zh-CN" sz="1400"/>
              <a:pPr algn="ctr" eaLnBrk="1" hangingPunct="1"/>
              <a:t>63</a:t>
            </a:fld>
            <a:endParaRPr lang="en-US" altLang="zh-CN" sz="1400"/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647700" y="698500"/>
            <a:ext cx="797401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第三种</a:t>
            </a:r>
            <a:r>
              <a:rPr lang="zh-CN" altLang="en-US" sz="30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： </a:t>
            </a:r>
          </a:p>
          <a:p>
            <a:pPr>
              <a:defRPr/>
            </a:pPr>
            <a:r>
              <a:rPr lang="zh-CN" altLang="en-US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	</a:t>
            </a:r>
          </a:p>
          <a:p>
            <a:pPr>
              <a:defRPr/>
            </a:pPr>
            <a:endParaRPr lang="zh-CN" altLang="en-US" sz="2800">
              <a:solidFill>
                <a:srgbClr val="CC0000"/>
              </a:solidFill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endParaRPr lang="zh-CN" altLang="en-US" sz="2800">
              <a:solidFill>
                <a:srgbClr val="CC0000"/>
              </a:solidFill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endParaRPr lang="zh-CN" altLang="en-US">
              <a:solidFill>
                <a:srgbClr val="CC0000"/>
              </a:solidFill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endParaRPr lang="zh-CN" altLang="en-US">
              <a:solidFill>
                <a:srgbClr val="CC0000"/>
              </a:solidFill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struct term {          </a:t>
            </a:r>
            <a:r>
              <a:rPr lang="en-US" altLang="zh-CN" sz="280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2800">
                <a:latin typeface="Times New Roman" charset="0"/>
                <a:ea typeface="隶书" pitchFamily="49" charset="-122"/>
              </a:rPr>
              <a:t>多项式的项定义</a:t>
            </a:r>
            <a:endParaRPr lang="zh-CN" altLang="en-US" sz="2800"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r>
              <a:rPr lang="zh-CN" altLang="en-US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	     </a:t>
            </a: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float coef;           </a:t>
            </a:r>
            <a:r>
              <a:rPr lang="en-US" altLang="zh-CN" sz="280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2800">
                <a:latin typeface="Times New Roman" charset="0"/>
                <a:ea typeface="隶书" pitchFamily="49" charset="-122"/>
              </a:rPr>
              <a:t>系数</a:t>
            </a:r>
            <a:endParaRPr lang="zh-CN" altLang="en-US" sz="2800"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r>
              <a:rPr lang="zh-CN" altLang="en-US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	     </a:t>
            </a: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int exp;		  </a:t>
            </a:r>
            <a:r>
              <a:rPr lang="en-US" altLang="zh-CN" sz="280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2800">
                <a:latin typeface="Times New Roman" charset="0"/>
                <a:ea typeface="隶书" pitchFamily="49" charset="-122"/>
              </a:rPr>
              <a:t>指数</a:t>
            </a:r>
            <a:r>
              <a:rPr lang="zh-CN" altLang="en-US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		</a:t>
            </a:r>
          </a:p>
          <a:p>
            <a:pPr>
              <a:defRPr/>
            </a:pP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};</a:t>
            </a:r>
          </a:p>
          <a:p>
            <a:pPr>
              <a:defRPr/>
            </a:pPr>
            <a:endParaRPr lang="en-US" altLang="zh-CN" sz="1400">
              <a:solidFill>
                <a:srgbClr val="CC0000"/>
              </a:solidFill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宋体" charset="-122"/>
              </a:rPr>
              <a:t>static term termArray[maxTerms];     </a:t>
            </a:r>
            <a:r>
              <a:rPr lang="en-US" altLang="zh-CN" sz="2800">
                <a:latin typeface="Times New Roman" charset="0"/>
                <a:ea typeface="宋体" charset="-122"/>
              </a:rPr>
              <a:t>//</a:t>
            </a:r>
            <a:r>
              <a:rPr lang="zh-CN" altLang="en-US" sz="2800">
                <a:latin typeface="Times New Roman" charset="0"/>
                <a:ea typeface="隶书" pitchFamily="49" charset="-122"/>
              </a:rPr>
              <a:t>项数组</a:t>
            </a:r>
            <a:r>
              <a:rPr lang="zh-CN" altLang="en-US" sz="2800">
                <a:solidFill>
                  <a:srgbClr val="CC0000"/>
                </a:solidFill>
                <a:latin typeface="Times New Roman" charset="0"/>
                <a:ea typeface="宋体" charset="-122"/>
              </a:rPr>
              <a:t>     </a:t>
            </a: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宋体" charset="-122"/>
              </a:rPr>
              <a:t>static int free, maxTerms;       </a:t>
            </a:r>
            <a:r>
              <a:rPr lang="en-US" altLang="zh-CN" sz="2800">
                <a:latin typeface="Times New Roman" charset="0"/>
                <a:ea typeface="宋体" charset="-122"/>
              </a:rPr>
              <a:t>//</a:t>
            </a:r>
            <a:r>
              <a:rPr lang="zh-CN" altLang="en-US" sz="2800">
                <a:latin typeface="Times New Roman" charset="0"/>
                <a:ea typeface="隶书" pitchFamily="49" charset="-122"/>
              </a:rPr>
              <a:t>当前空闲位置指针</a:t>
            </a:r>
            <a:r>
              <a:rPr lang="zh-CN" altLang="en-US">
                <a:solidFill>
                  <a:srgbClr val="CC0000"/>
                </a:solidFill>
                <a:latin typeface="Times New Roman" charset="0"/>
                <a:ea typeface="宋体" charset="-122"/>
              </a:rPr>
              <a:t>	</a:t>
            </a:r>
          </a:p>
        </p:txBody>
      </p:sp>
      <p:grpSp>
        <p:nvGrpSpPr>
          <p:cNvPr id="51204" name="Group 15"/>
          <p:cNvGrpSpPr>
            <a:grpSpLocks/>
          </p:cNvGrpSpPr>
          <p:nvPr/>
        </p:nvGrpSpPr>
        <p:grpSpPr bwMode="auto">
          <a:xfrm>
            <a:off x="830263" y="1246188"/>
            <a:ext cx="7589837" cy="1598612"/>
            <a:chOff x="643" y="2929"/>
            <a:chExt cx="4781" cy="1007"/>
          </a:xfrm>
        </p:grpSpPr>
        <p:sp>
          <p:nvSpPr>
            <p:cNvPr id="51205" name="Rectangle 3"/>
            <p:cNvSpPr>
              <a:spLocks noChangeArrowheads="1"/>
            </p:cNvSpPr>
            <p:nvPr/>
          </p:nvSpPr>
          <p:spPr bwMode="auto">
            <a:xfrm>
              <a:off x="1296" y="3264"/>
              <a:ext cx="412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06" name="Text Box 4"/>
            <p:cNvSpPr txBox="1">
              <a:spLocks noChangeArrowheads="1"/>
            </p:cNvSpPr>
            <p:nvPr/>
          </p:nvSpPr>
          <p:spPr bwMode="auto">
            <a:xfrm>
              <a:off x="1400" y="3216"/>
              <a:ext cx="39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a</a:t>
              </a:r>
              <a:r>
                <a:rPr lang="en-US" altLang="zh-CN" sz="3200" baseline="-25000"/>
                <a:t>0</a:t>
              </a:r>
              <a:r>
                <a:rPr lang="en-US" altLang="zh-CN" sz="3200"/>
                <a:t>    </a:t>
              </a:r>
              <a:r>
                <a:rPr lang="en-US" altLang="zh-CN" sz="3200" i="1"/>
                <a:t>a</a:t>
              </a:r>
              <a:r>
                <a:rPr lang="en-US" altLang="zh-CN" sz="3200" baseline="-25000"/>
                <a:t>1</a:t>
              </a:r>
              <a:r>
                <a:rPr lang="en-US" altLang="zh-CN" sz="3200"/>
                <a:t>    </a:t>
              </a:r>
              <a:r>
                <a:rPr lang="en-US" altLang="zh-CN" sz="3200" i="1"/>
                <a:t>a</a:t>
              </a:r>
              <a:r>
                <a:rPr lang="en-US" altLang="zh-CN" sz="3200" baseline="-25000"/>
                <a:t>2</a:t>
              </a:r>
              <a:r>
                <a:rPr lang="en-US" altLang="zh-CN" sz="3200"/>
                <a:t>    ……     </a:t>
              </a:r>
              <a:r>
                <a:rPr lang="en-US" altLang="zh-CN" sz="3200" i="1"/>
                <a:t>a</a:t>
              </a:r>
              <a:r>
                <a:rPr lang="en-US" altLang="zh-CN" sz="3200" i="1" baseline="-25000"/>
                <a:t>i</a:t>
              </a:r>
              <a:r>
                <a:rPr lang="en-US" altLang="zh-CN" sz="3200"/>
                <a:t>     ……     </a:t>
              </a:r>
              <a:r>
                <a:rPr lang="en-US" altLang="zh-CN" sz="3200" i="1"/>
                <a:t>a</a:t>
              </a:r>
              <a:r>
                <a:rPr lang="en-US" altLang="zh-CN" sz="3200" i="1" baseline="-25000"/>
                <a:t>m</a:t>
              </a:r>
              <a:endParaRPr lang="en-US" altLang="zh-CN" sz="3200"/>
            </a:p>
            <a:p>
              <a:pPr eaLnBrk="1" hangingPunct="1"/>
              <a:r>
                <a:rPr lang="en-US" altLang="zh-CN" sz="3200" i="1"/>
                <a:t>e</a:t>
              </a:r>
              <a:r>
                <a:rPr lang="en-US" altLang="zh-CN" sz="3200" baseline="-25000"/>
                <a:t>0</a:t>
              </a:r>
              <a:r>
                <a:rPr lang="en-US" altLang="zh-CN" sz="3200"/>
                <a:t>    </a:t>
              </a:r>
              <a:r>
                <a:rPr lang="en-US" altLang="zh-CN" sz="3200" i="1"/>
                <a:t>e</a:t>
              </a:r>
              <a:r>
                <a:rPr lang="en-US" altLang="zh-CN" sz="3200" baseline="-25000"/>
                <a:t>1</a:t>
              </a:r>
              <a:r>
                <a:rPr lang="en-US" altLang="zh-CN" sz="3200"/>
                <a:t>    </a:t>
              </a:r>
              <a:r>
                <a:rPr lang="en-US" altLang="zh-CN" sz="3200" i="1"/>
                <a:t>e</a:t>
              </a:r>
              <a:r>
                <a:rPr lang="en-US" altLang="zh-CN" sz="3200" baseline="-25000"/>
                <a:t>2</a:t>
              </a:r>
              <a:r>
                <a:rPr lang="en-US" altLang="zh-CN" sz="3200"/>
                <a:t>     ……     </a:t>
              </a:r>
              <a:r>
                <a:rPr lang="en-US" altLang="zh-CN" sz="3200" i="1"/>
                <a:t>e</a:t>
              </a:r>
              <a:r>
                <a:rPr lang="en-US" altLang="zh-CN" sz="3200" i="1" baseline="-25000"/>
                <a:t>i</a:t>
              </a:r>
              <a:r>
                <a:rPr lang="en-US" altLang="zh-CN" sz="3200" i="1"/>
                <a:t> </a:t>
              </a:r>
              <a:r>
                <a:rPr lang="en-US" altLang="zh-CN" sz="3200"/>
                <a:t>    ……     </a:t>
              </a:r>
              <a:r>
                <a:rPr lang="en-US" altLang="zh-CN" sz="3200" i="1"/>
                <a:t>e</a:t>
              </a:r>
              <a:r>
                <a:rPr lang="en-US" altLang="zh-CN" sz="3200" i="1" baseline="-25000"/>
                <a:t>m</a:t>
              </a:r>
              <a:endParaRPr lang="en-US" altLang="zh-CN"/>
            </a:p>
          </p:txBody>
        </p:sp>
        <p:sp>
          <p:nvSpPr>
            <p:cNvPr id="51207" name="Line 5"/>
            <p:cNvSpPr>
              <a:spLocks noChangeShapeType="1"/>
            </p:cNvSpPr>
            <p:nvPr/>
          </p:nvSpPr>
          <p:spPr bwMode="auto">
            <a:xfrm>
              <a:off x="177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>
              <a:off x="3552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Line 7"/>
            <p:cNvSpPr>
              <a:spLocks noChangeShapeType="1"/>
            </p:cNvSpPr>
            <p:nvPr/>
          </p:nvSpPr>
          <p:spPr bwMode="auto">
            <a:xfrm>
              <a:off x="273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" name="Line 8"/>
            <p:cNvSpPr>
              <a:spLocks noChangeShapeType="1"/>
            </p:cNvSpPr>
            <p:nvPr/>
          </p:nvSpPr>
          <p:spPr bwMode="auto">
            <a:xfrm>
              <a:off x="225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1" name="Line 9"/>
            <p:cNvSpPr>
              <a:spLocks noChangeShapeType="1"/>
            </p:cNvSpPr>
            <p:nvPr/>
          </p:nvSpPr>
          <p:spPr bwMode="auto">
            <a:xfrm>
              <a:off x="489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Line 10"/>
            <p:cNvSpPr>
              <a:spLocks noChangeShapeType="1"/>
            </p:cNvSpPr>
            <p:nvPr/>
          </p:nvSpPr>
          <p:spPr bwMode="auto">
            <a:xfrm>
              <a:off x="3984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3" name="Line 11"/>
            <p:cNvSpPr>
              <a:spLocks noChangeShapeType="1"/>
            </p:cNvSpPr>
            <p:nvPr/>
          </p:nvSpPr>
          <p:spPr bwMode="auto">
            <a:xfrm>
              <a:off x="1296" y="3600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Text Box 12"/>
            <p:cNvSpPr txBox="1">
              <a:spLocks noChangeArrowheads="1"/>
            </p:cNvSpPr>
            <p:nvPr/>
          </p:nvSpPr>
          <p:spPr bwMode="auto">
            <a:xfrm>
              <a:off x="643" y="3264"/>
              <a:ext cx="55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CC0000"/>
                  </a:solidFill>
                </a:rPr>
                <a:t>coef</a:t>
              </a:r>
            </a:p>
            <a:p>
              <a:pPr eaLnBrk="1" hangingPunct="1"/>
              <a:r>
                <a:rPr lang="en-US" altLang="zh-CN" sz="3200">
                  <a:solidFill>
                    <a:srgbClr val="CC0000"/>
                  </a:solidFill>
                </a:rPr>
                <a:t>exp</a:t>
              </a:r>
              <a:endParaRPr lang="en-US" altLang="zh-CN"/>
            </a:p>
          </p:txBody>
        </p:sp>
        <p:sp>
          <p:nvSpPr>
            <p:cNvPr id="51215" name="Text Box 13"/>
            <p:cNvSpPr txBox="1">
              <a:spLocks noChangeArrowheads="1"/>
            </p:cNvSpPr>
            <p:nvPr/>
          </p:nvSpPr>
          <p:spPr bwMode="auto">
            <a:xfrm>
              <a:off x="1440" y="2929"/>
              <a:ext cx="3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0      1       2                     </a:t>
              </a:r>
              <a:r>
                <a:rPr lang="en-US" altLang="zh-CN" sz="2800" i="1"/>
                <a:t>i</a:t>
              </a:r>
              <a:r>
                <a:rPr lang="en-US" altLang="zh-CN" sz="2800"/>
                <a:t>                       </a:t>
              </a:r>
              <a:r>
                <a:rPr lang="en-US" altLang="zh-CN" sz="2800" i="1"/>
                <a:t>m</a:t>
              </a:r>
              <a:endParaRPr lang="en-US" altLang="zh-CN" sz="280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F0DBA17-DDEC-4E17-B3DC-69F0529D470A}" type="slidenum">
              <a:rPr lang="en-US" altLang="zh-CN" sz="1400"/>
              <a:pPr algn="ctr" eaLnBrk="1" hangingPunct="1"/>
              <a:t>64</a:t>
            </a:fld>
            <a:endParaRPr lang="en-US" altLang="zh-CN" sz="140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647700" y="752475"/>
            <a:ext cx="77597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ea typeface="仿宋_GB2312" pitchFamily="49" charset="-122"/>
              </a:rPr>
              <a:t>初始化：</a:t>
            </a:r>
          </a:p>
          <a:p>
            <a:pPr eaLnBrk="1" hangingPunct="1"/>
            <a:r>
              <a:rPr lang="en-US" altLang="zh-CN" sz="2800">
                <a:solidFill>
                  <a:schemeClr val="tx2"/>
                </a:solidFill>
              </a:rPr>
              <a:t>// term Polynomial::termArray[MaxTerms];</a:t>
            </a:r>
          </a:p>
          <a:p>
            <a:pPr eaLnBrk="1" hangingPunct="1"/>
            <a:r>
              <a:rPr lang="en-US" altLang="zh-CN" sz="2800">
                <a:solidFill>
                  <a:schemeClr val="tx2"/>
                </a:solidFill>
              </a:rPr>
              <a:t>// int Polynomial::free = 0;</a:t>
            </a:r>
          </a:p>
          <a:p>
            <a:pPr eaLnBrk="1" hangingPunct="1">
              <a:lnSpc>
                <a:spcPct val="110000"/>
              </a:lnSpc>
            </a:pPr>
            <a:endParaRPr lang="en-US" altLang="zh-CN" sz="1600">
              <a:solidFill>
                <a:srgbClr val="CC0000"/>
              </a:solidFill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class</a:t>
            </a:r>
            <a:r>
              <a:rPr lang="en-US" altLang="zh-CN" sz="2800" i="1">
                <a:solidFill>
                  <a:srgbClr val="CC0000"/>
                </a:solidFill>
                <a:ea typeface="仿宋_GB2312" pitchFamily="49" charset="-122"/>
              </a:rPr>
              <a:t> </a:t>
            </a: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Polynomial {          </a:t>
            </a:r>
            <a:r>
              <a:rPr lang="en-US" altLang="zh-CN" sz="2800">
                <a:ea typeface="仿宋_GB2312" pitchFamily="49" charset="-122"/>
              </a:rPr>
              <a:t>//</a:t>
            </a:r>
            <a:r>
              <a:rPr lang="zh-CN" altLang="en-US" sz="2800">
                <a:ea typeface="隶书" panose="02010509060101010101" pitchFamily="49" charset="-122"/>
              </a:rPr>
              <a:t>多项式定义</a:t>
            </a:r>
            <a:endParaRPr lang="zh-CN" altLang="en-US" sz="2800"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public: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   ……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private: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    int start, finish;          </a:t>
            </a:r>
            <a:r>
              <a:rPr lang="en-US" altLang="zh-CN" sz="2800">
                <a:ea typeface="仿宋_GB2312" pitchFamily="49" charset="-122"/>
              </a:rPr>
              <a:t>//</a:t>
            </a:r>
            <a:r>
              <a:rPr lang="zh-CN" altLang="en-US" sz="2800">
                <a:ea typeface="隶书" panose="02010509060101010101" pitchFamily="49" charset="-122"/>
              </a:rPr>
              <a:t>多项式始末位置</a:t>
            </a:r>
          </a:p>
          <a:p>
            <a:pPr eaLnBrk="1" hangingPunct="1"/>
            <a:r>
              <a:rPr lang="en-US" altLang="zh-CN" sz="2800">
                <a:solidFill>
                  <a:schemeClr val="tx2"/>
                </a:solidFill>
                <a:ea typeface="仿宋_GB2312" pitchFamily="49" charset="-122"/>
              </a:rPr>
              <a:t>}</a:t>
            </a:r>
          </a:p>
          <a:p>
            <a:pPr eaLnBrk="1" hangingPunct="1"/>
            <a:endParaRPr lang="en-US" altLang="zh-CN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5635B06-A63A-4E2A-80FE-57E88E99BE1D}" type="slidenum">
              <a:rPr lang="en-US" altLang="zh-CN" sz="1400"/>
              <a:pPr algn="ctr" eaLnBrk="1" hangingPunct="1"/>
              <a:t>65</a:t>
            </a:fld>
            <a:endParaRPr lang="en-US" altLang="zh-CN" sz="1400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796925" y="792163"/>
            <a:ext cx="6248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sz="3200">
                <a:ea typeface="仿宋_GB2312" pitchFamily="49" charset="-122"/>
              </a:rPr>
              <a:t>两个多项式存储的例子</a:t>
            </a:r>
          </a:p>
          <a:p>
            <a:pPr eaLnBrk="1" hangingPunct="1">
              <a:lnSpc>
                <a:spcPct val="105000"/>
              </a:lnSpc>
            </a:pPr>
            <a:endParaRPr lang="zh-CN" altLang="en-US" sz="160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3200" i="1">
                <a:solidFill>
                  <a:srgbClr val="CC0000"/>
                </a:solidFill>
              </a:rPr>
              <a:t> </a:t>
            </a:r>
            <a:r>
              <a:rPr lang="en-US" altLang="zh-CN" sz="3200">
                <a:solidFill>
                  <a:srgbClr val="CC0000"/>
                </a:solidFill>
              </a:rPr>
              <a:t>A(</a:t>
            </a:r>
            <a:r>
              <a:rPr lang="en-US" altLang="zh-CN" sz="3200" i="1">
                <a:solidFill>
                  <a:srgbClr val="CC0000"/>
                </a:solidFill>
              </a:rPr>
              <a:t>x</a:t>
            </a:r>
            <a:r>
              <a:rPr lang="en-US" altLang="zh-CN" sz="3200">
                <a:solidFill>
                  <a:srgbClr val="CC0000"/>
                </a:solidFill>
              </a:rPr>
              <a:t>) = 2.0</a:t>
            </a:r>
            <a:r>
              <a:rPr lang="en-US" altLang="zh-CN" sz="3200" i="1">
                <a:solidFill>
                  <a:srgbClr val="CC0000"/>
                </a:solidFill>
              </a:rPr>
              <a:t>x</a:t>
            </a:r>
            <a:r>
              <a:rPr lang="en-US" altLang="zh-CN" sz="3200" baseline="30000">
                <a:solidFill>
                  <a:srgbClr val="CC0000"/>
                </a:solidFill>
              </a:rPr>
              <a:t>1000</a:t>
            </a:r>
            <a:r>
              <a:rPr lang="en-US" altLang="zh-CN" sz="3200">
                <a:solidFill>
                  <a:srgbClr val="CC0000"/>
                </a:solidFill>
              </a:rPr>
              <a:t>+1.8</a:t>
            </a:r>
            <a:endParaRPr lang="en-US" altLang="zh-CN" sz="3200" i="1">
              <a:solidFill>
                <a:srgbClr val="CC0000"/>
              </a:solidFill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3200" i="1">
                <a:solidFill>
                  <a:srgbClr val="CC0000"/>
                </a:solidFill>
              </a:rPr>
              <a:t> </a:t>
            </a:r>
            <a:r>
              <a:rPr lang="en-US" altLang="zh-CN" sz="3200">
                <a:solidFill>
                  <a:srgbClr val="CC0000"/>
                </a:solidFill>
              </a:rPr>
              <a:t>B(</a:t>
            </a:r>
            <a:r>
              <a:rPr lang="en-US" altLang="zh-CN" sz="3200" i="1">
                <a:solidFill>
                  <a:srgbClr val="CC0000"/>
                </a:solidFill>
              </a:rPr>
              <a:t>x</a:t>
            </a:r>
            <a:r>
              <a:rPr lang="en-US" altLang="zh-CN" sz="3200">
                <a:solidFill>
                  <a:srgbClr val="CC0000"/>
                </a:solidFill>
              </a:rPr>
              <a:t>) = 1.2 + 51.3</a:t>
            </a:r>
            <a:r>
              <a:rPr lang="en-US" altLang="zh-CN" sz="3200" i="1">
                <a:solidFill>
                  <a:srgbClr val="CC0000"/>
                </a:solidFill>
              </a:rPr>
              <a:t>x</a:t>
            </a:r>
            <a:r>
              <a:rPr lang="en-US" altLang="zh-CN" sz="3200" baseline="30000">
                <a:solidFill>
                  <a:srgbClr val="CC0000"/>
                </a:solidFill>
              </a:rPr>
              <a:t>50</a:t>
            </a:r>
            <a:r>
              <a:rPr lang="en-US" altLang="zh-CN" sz="3200">
                <a:solidFill>
                  <a:srgbClr val="CC0000"/>
                </a:solidFill>
              </a:rPr>
              <a:t> + 3.7</a:t>
            </a:r>
            <a:r>
              <a:rPr lang="en-US" altLang="zh-CN" sz="3200" i="1">
                <a:solidFill>
                  <a:srgbClr val="CC0000"/>
                </a:solidFill>
              </a:rPr>
              <a:t>x</a:t>
            </a:r>
            <a:r>
              <a:rPr lang="en-US" altLang="zh-CN" sz="3200" baseline="30000">
                <a:solidFill>
                  <a:srgbClr val="CC0000"/>
                </a:solidFill>
              </a:rPr>
              <a:t>101</a:t>
            </a:r>
            <a:endParaRPr lang="en-US" altLang="zh-CN" sz="3200"/>
          </a:p>
        </p:txBody>
      </p:sp>
      <p:grpSp>
        <p:nvGrpSpPr>
          <p:cNvPr id="53252" name="Group 21"/>
          <p:cNvGrpSpPr>
            <a:grpSpLocks/>
          </p:cNvGrpSpPr>
          <p:nvPr/>
        </p:nvGrpSpPr>
        <p:grpSpPr bwMode="auto">
          <a:xfrm>
            <a:off x="411163" y="2808288"/>
            <a:ext cx="8226425" cy="3060700"/>
            <a:chOff x="259" y="1769"/>
            <a:chExt cx="5182" cy="1928"/>
          </a:xfrm>
        </p:grpSpPr>
        <p:sp>
          <p:nvSpPr>
            <p:cNvPr id="53253" name="Text Box 3"/>
            <p:cNvSpPr txBox="1">
              <a:spLocks noChangeArrowheads="1"/>
            </p:cNvSpPr>
            <p:nvPr/>
          </p:nvSpPr>
          <p:spPr bwMode="auto">
            <a:xfrm>
              <a:off x="973" y="3332"/>
              <a:ext cx="3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</a:t>
              </a:r>
              <a:r>
                <a:rPr lang="zh-CN" altLang="en-US" sz="3200">
                  <a:solidFill>
                    <a:srgbClr val="CC0000"/>
                  </a:solidFill>
                  <a:ea typeface="仿宋_GB2312" pitchFamily="49" charset="-122"/>
                </a:rPr>
                <a:t>两个多项式存放在</a:t>
              </a:r>
              <a:r>
                <a:rPr lang="en-US" altLang="zh-CN" sz="3200">
                  <a:solidFill>
                    <a:srgbClr val="CC0000"/>
                  </a:solidFill>
                  <a:ea typeface="仿宋_GB2312" pitchFamily="49" charset="-122"/>
                </a:rPr>
                <a:t>termArray</a:t>
              </a:r>
              <a:r>
                <a:rPr lang="zh-CN" altLang="en-US" sz="3200">
                  <a:solidFill>
                    <a:srgbClr val="CC0000"/>
                  </a:solidFill>
                  <a:ea typeface="仿宋_GB2312" pitchFamily="49" charset="-122"/>
                </a:rPr>
                <a:t>中</a:t>
              </a:r>
              <a:endParaRPr lang="zh-CN" altLang="en-US" sz="3200"/>
            </a:p>
          </p:txBody>
        </p:sp>
        <p:sp>
          <p:nvSpPr>
            <p:cNvPr id="53254" name="Text Box 4"/>
            <p:cNvSpPr txBox="1">
              <a:spLocks noChangeArrowheads="1"/>
            </p:cNvSpPr>
            <p:nvPr/>
          </p:nvSpPr>
          <p:spPr bwMode="auto">
            <a:xfrm>
              <a:off x="672" y="1769"/>
              <a:ext cx="3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A.start  A.finish  B.start        B.finish   free</a:t>
              </a:r>
            </a:p>
          </p:txBody>
        </p:sp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864" y="2432"/>
              <a:ext cx="412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6" name="Text Box 6"/>
            <p:cNvSpPr txBox="1">
              <a:spLocks noChangeArrowheads="1"/>
            </p:cNvSpPr>
            <p:nvPr/>
          </p:nvSpPr>
          <p:spPr bwMode="auto">
            <a:xfrm>
              <a:off x="259" y="2432"/>
              <a:ext cx="557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zh-CN" sz="3200">
                  <a:solidFill>
                    <a:srgbClr val="CC0000"/>
                  </a:solidFill>
                </a:rPr>
                <a:t>coef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zh-CN" sz="3200">
                  <a:solidFill>
                    <a:srgbClr val="CC0000"/>
                  </a:solidFill>
                </a:rPr>
                <a:t>exp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53257" name="Text Box 7"/>
            <p:cNvSpPr txBox="1">
              <a:spLocks noChangeArrowheads="1"/>
            </p:cNvSpPr>
            <p:nvPr/>
          </p:nvSpPr>
          <p:spPr bwMode="auto">
            <a:xfrm>
              <a:off x="960" y="2432"/>
              <a:ext cx="3956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/>
                <a:t>1.8      2.0     1.2    51.3    3.7      ……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/>
                <a:t> 0      1000      0       50     101</a:t>
              </a:r>
              <a:r>
                <a:rPr lang="en-US" altLang="zh-CN" sz="3200">
                  <a:solidFill>
                    <a:schemeClr val="accent2"/>
                  </a:solidFill>
                </a:rPr>
                <a:t>     ……</a:t>
              </a:r>
            </a:p>
          </p:txBody>
        </p:sp>
        <p:sp>
          <p:nvSpPr>
            <p:cNvPr id="53258" name="Line 8"/>
            <p:cNvSpPr>
              <a:spLocks noChangeShapeType="1"/>
            </p:cNvSpPr>
            <p:nvPr/>
          </p:nvSpPr>
          <p:spPr bwMode="auto">
            <a:xfrm>
              <a:off x="864" y="2816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9"/>
            <p:cNvSpPr>
              <a:spLocks noChangeShapeType="1"/>
            </p:cNvSpPr>
            <p:nvPr/>
          </p:nvSpPr>
          <p:spPr bwMode="auto">
            <a:xfrm>
              <a:off x="148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10"/>
            <p:cNvSpPr>
              <a:spLocks noChangeShapeType="1"/>
            </p:cNvSpPr>
            <p:nvPr/>
          </p:nvSpPr>
          <p:spPr bwMode="auto">
            <a:xfrm>
              <a:off x="220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Line 11"/>
            <p:cNvSpPr>
              <a:spLocks noChangeShapeType="1"/>
            </p:cNvSpPr>
            <p:nvPr/>
          </p:nvSpPr>
          <p:spPr bwMode="auto">
            <a:xfrm>
              <a:off x="2832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Line 12"/>
            <p:cNvSpPr>
              <a:spLocks noChangeShapeType="1"/>
            </p:cNvSpPr>
            <p:nvPr/>
          </p:nvSpPr>
          <p:spPr bwMode="auto">
            <a:xfrm>
              <a:off x="3504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3" name="Line 13"/>
            <p:cNvSpPr>
              <a:spLocks noChangeShapeType="1"/>
            </p:cNvSpPr>
            <p:nvPr/>
          </p:nvSpPr>
          <p:spPr bwMode="auto">
            <a:xfrm>
              <a:off x="412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4" name="Line 14"/>
            <p:cNvSpPr>
              <a:spLocks noChangeShapeType="1"/>
            </p:cNvSpPr>
            <p:nvPr/>
          </p:nvSpPr>
          <p:spPr bwMode="auto">
            <a:xfrm>
              <a:off x="1152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Line 15"/>
            <p:cNvSpPr>
              <a:spLocks noChangeShapeType="1"/>
            </p:cNvSpPr>
            <p:nvPr/>
          </p:nvSpPr>
          <p:spPr bwMode="auto">
            <a:xfrm>
              <a:off x="1824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Line 16"/>
            <p:cNvSpPr>
              <a:spLocks noChangeShapeType="1"/>
            </p:cNvSpPr>
            <p:nvPr/>
          </p:nvSpPr>
          <p:spPr bwMode="auto">
            <a:xfrm>
              <a:off x="2496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Line 17"/>
            <p:cNvSpPr>
              <a:spLocks noChangeShapeType="1"/>
            </p:cNvSpPr>
            <p:nvPr/>
          </p:nvSpPr>
          <p:spPr bwMode="auto">
            <a:xfrm>
              <a:off x="3792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Line 18"/>
            <p:cNvSpPr>
              <a:spLocks noChangeShapeType="1"/>
            </p:cNvSpPr>
            <p:nvPr/>
          </p:nvSpPr>
          <p:spPr bwMode="auto">
            <a:xfrm>
              <a:off x="4368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Text Box 19"/>
            <p:cNvSpPr txBox="1">
              <a:spLocks noChangeArrowheads="1"/>
            </p:cNvSpPr>
            <p:nvPr/>
          </p:nvSpPr>
          <p:spPr bwMode="auto">
            <a:xfrm>
              <a:off x="4368" y="2009"/>
              <a:ext cx="10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0000"/>
                  </a:solidFill>
                </a:rPr>
                <a:t>maxTerms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>
          <a:xfrm>
            <a:off x="1389063" y="682625"/>
            <a:ext cx="5943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多项式的链表存储表示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>
          <a:xfrm>
            <a:off x="698500" y="1447800"/>
            <a:ext cx="7924800" cy="51054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多项式顺序存储表示的缺点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插入和删除时项数可能有较大变化，因此要移动大量数据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不利于多个多项式的同时处理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采用多项式的链表表示可以克服这类困难：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多项式的项数可以动态地增长，不存在存储溢出问题。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插入、删除方便，不移动元素</a:t>
            </a:r>
            <a:r>
              <a:rPr lang="zh-CN" altLang="en-US" sz="3200" b="1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5427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5C34C83-86A3-41CE-8C1E-6F693572D568}" type="slidenum">
              <a:rPr lang="en-US" altLang="zh-CN" sz="1400"/>
              <a:pPr algn="ctr" eaLnBrk="1" hangingPunct="1"/>
              <a:t>66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</p:nvPr>
        </p:nvSpPr>
        <p:spPr>
          <a:xfrm>
            <a:off x="1389063" y="682625"/>
            <a:ext cx="5943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smtClean="0">
                <a:solidFill>
                  <a:srgbClr val="CC0000"/>
                </a:solidFill>
                <a:ea typeface="华文新魏" panose="02010800040101010101" pitchFamily="2" charset="-122"/>
              </a:rPr>
              <a:t>多项式的链表结构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744538" y="1403350"/>
            <a:ext cx="7789862" cy="51054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在多项式的链表表示中，每个结点三个数据成员：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6600"/>
              </a:buClr>
              <a:buSzPct val="50000"/>
            </a:pPr>
            <a:endParaRPr lang="zh-CN" altLang="en-US" sz="3000" b="1" smtClean="0">
              <a:solidFill>
                <a:srgbClr val="000099"/>
              </a:solidFill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6600"/>
              </a:buClr>
              <a:buSzPct val="50000"/>
            </a:pPr>
            <a:endParaRPr lang="zh-CN" altLang="en-US" sz="3000" b="1" smtClean="0">
              <a:solidFill>
                <a:srgbClr val="000099"/>
              </a:solidFill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通过链接指针，可以将多项式各项按指数递增的顺序链接成一个单链表。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ea typeface="仿宋_GB2312" pitchFamily="49" charset="-122"/>
              </a:rPr>
              <a:t>在此结构上，新项的加入和废项的删除执行简单的链表插入和删除操作即可解决。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endParaRPr lang="en-US" altLang="zh-CN" sz="3400" b="1" smtClean="0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5529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569C284-48C3-4E0B-B049-4B78EEF3CD8E}" type="slidenum">
              <a:rPr lang="en-US" altLang="zh-CN" sz="1400"/>
              <a:pPr algn="ctr" eaLnBrk="1" hangingPunct="1"/>
              <a:t>67</a:t>
            </a:fld>
            <a:endParaRPr lang="en-US" altLang="zh-CN" sz="1400"/>
          </a:p>
        </p:txBody>
      </p:sp>
      <p:grpSp>
        <p:nvGrpSpPr>
          <p:cNvPr id="55301" name="Group 4"/>
          <p:cNvGrpSpPr>
            <a:grpSpLocks/>
          </p:cNvGrpSpPr>
          <p:nvPr/>
        </p:nvGrpSpPr>
        <p:grpSpPr bwMode="auto">
          <a:xfrm>
            <a:off x="1452563" y="2449513"/>
            <a:ext cx="6145212" cy="762000"/>
            <a:chOff x="641" y="1728"/>
            <a:chExt cx="3871" cy="480"/>
          </a:xfrm>
        </p:grpSpPr>
        <p:sp>
          <p:nvSpPr>
            <p:cNvPr id="55302" name="Rectangle 5" descr="羊皮纸"/>
            <p:cNvSpPr>
              <a:spLocks noChangeArrowheads="1"/>
            </p:cNvSpPr>
            <p:nvPr/>
          </p:nvSpPr>
          <p:spPr bwMode="auto">
            <a:xfrm>
              <a:off x="2256" y="1824"/>
              <a:ext cx="1488" cy="3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3" name="Rectangle 6" descr="花束"/>
            <p:cNvSpPr>
              <a:spLocks noChangeArrowheads="1"/>
            </p:cNvSpPr>
            <p:nvPr/>
          </p:nvSpPr>
          <p:spPr bwMode="auto">
            <a:xfrm>
              <a:off x="3744" y="1824"/>
              <a:ext cx="768" cy="3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302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Line 8"/>
            <p:cNvSpPr>
              <a:spLocks noChangeShapeType="1"/>
            </p:cNvSpPr>
            <p:nvPr/>
          </p:nvSpPr>
          <p:spPr bwMode="auto">
            <a:xfrm flipV="1">
              <a:off x="302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Line 9"/>
            <p:cNvSpPr>
              <a:spLocks noChangeShapeType="1"/>
            </p:cNvSpPr>
            <p:nvPr/>
          </p:nvSpPr>
          <p:spPr bwMode="auto">
            <a:xfrm>
              <a:off x="374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 flipV="1">
              <a:off x="374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Text Box 11"/>
            <p:cNvSpPr txBox="1">
              <a:spLocks noChangeArrowheads="1"/>
            </p:cNvSpPr>
            <p:nvPr/>
          </p:nvSpPr>
          <p:spPr bwMode="auto">
            <a:xfrm>
              <a:off x="2400" y="1795"/>
              <a:ext cx="20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coef     exp     link</a:t>
              </a:r>
              <a:r>
                <a:rPr lang="en-US" altLang="zh-CN"/>
                <a:t> </a:t>
              </a:r>
            </a:p>
          </p:txBody>
        </p:sp>
        <p:sp>
          <p:nvSpPr>
            <p:cNvPr id="55309" name="Text Box 12"/>
            <p:cNvSpPr txBox="1">
              <a:spLocks noChangeArrowheads="1"/>
            </p:cNvSpPr>
            <p:nvPr/>
          </p:nvSpPr>
          <p:spPr bwMode="auto">
            <a:xfrm>
              <a:off x="641" y="1795"/>
              <a:ext cx="1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0000CC"/>
                  </a:solidFill>
                </a:rPr>
                <a:t>Data </a:t>
              </a:r>
              <a:r>
                <a:rPr lang="en-US" altLang="zh-CN" sz="3200">
                  <a:solidFill>
                    <a:srgbClr val="0000CC"/>
                  </a:solidFill>
                  <a:sym typeface="Symbol" panose="05050102010706020507" pitchFamily="18" charset="2"/>
                </a:rPr>
                <a:t></a:t>
              </a:r>
              <a:r>
                <a:rPr lang="en-US" altLang="zh-CN" sz="3200">
                  <a:solidFill>
                    <a:srgbClr val="0000CC"/>
                  </a:solidFill>
                </a:rPr>
                <a:t> Term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多项式</a:t>
            </a:r>
            <a:r>
              <a:rPr lang="en-US" altLang="zh-CN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(polynomial)</a:t>
            </a:r>
            <a:r>
              <a:rPr lang="zh-CN" altLang="en-US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类的链表定义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idx="1"/>
          </p:nvPr>
        </p:nvSpPr>
        <p:spPr>
          <a:xfrm>
            <a:off x="708025" y="1395413"/>
            <a:ext cx="8229600" cy="49895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struct</a:t>
            </a:r>
            <a:r>
              <a:rPr lang="en-US" altLang="zh-CN" sz="2800" smtClean="0">
                <a:ea typeface="隶书" panose="02010509060101010101" pitchFamily="49" charset="-122"/>
              </a:rPr>
              <a:t> Term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	  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多项式结点定义</a:t>
            </a:r>
            <a:r>
              <a:rPr lang="zh-CN" altLang="en-US" sz="2800" smtClean="0"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</a:t>
            </a:r>
            <a:r>
              <a:rPr lang="zh-CN" altLang="en-US" sz="2800" b="1" smtClean="0">
                <a:ea typeface="隶书" panose="02010509060101010101" pitchFamily="49" charset="-122"/>
              </a:rPr>
              <a:t> </a:t>
            </a:r>
            <a:r>
              <a:rPr lang="en-US" altLang="zh-CN" sz="2800" b="1" smtClean="0">
                <a:ea typeface="隶书" panose="02010509060101010101" pitchFamily="49" charset="-122"/>
              </a:rPr>
              <a:t>float </a:t>
            </a:r>
            <a:r>
              <a:rPr lang="en-US" altLang="zh-CN" sz="2800" smtClean="0">
                <a:ea typeface="隶书" panose="02010509060101010101" pitchFamily="49" charset="-122"/>
              </a:rPr>
              <a:t>coef</a:t>
            </a:r>
            <a:r>
              <a:rPr lang="en-US" altLang="zh-CN" sz="2800" b="1" smtClean="0">
                <a:ea typeface="隶书" panose="02010509060101010101" pitchFamily="49" charset="-122"/>
              </a:rPr>
              <a:t>;	  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系数</a:t>
            </a:r>
            <a:r>
              <a:rPr lang="zh-CN" altLang="en-US" sz="2800" b="1" smtClean="0">
                <a:ea typeface="隶书" panose="02010509060101010101" pitchFamily="49" charset="-122"/>
              </a:rPr>
              <a:t>		</a:t>
            </a:r>
            <a:endParaRPr lang="zh-CN" altLang="en-US" sz="2800" smtClean="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b="1" smtClean="0">
                <a:ea typeface="隶书" panose="02010509060101010101" pitchFamily="49" charset="-122"/>
              </a:rPr>
              <a:t>int </a:t>
            </a:r>
            <a:r>
              <a:rPr lang="en-US" altLang="zh-CN" sz="2800" smtClean="0">
                <a:ea typeface="隶书" panose="02010509060101010101" pitchFamily="49" charset="-122"/>
              </a:rPr>
              <a:t>exp</a:t>
            </a:r>
            <a:r>
              <a:rPr lang="en-US" altLang="zh-CN" sz="2800" b="1" smtClean="0">
                <a:ea typeface="隶书" panose="02010509060101010101" pitchFamily="49" charset="-122"/>
              </a:rPr>
              <a:t>;		  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指数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Term *link</a:t>
            </a:r>
            <a:r>
              <a:rPr lang="en-US" altLang="zh-CN" sz="2800" b="1" smtClean="0"/>
              <a:t>;		  </a:t>
            </a:r>
            <a:r>
              <a:rPr lang="en-US" altLang="zh-CN" sz="2800" b="1" smtClean="0">
                <a:solidFill>
                  <a:srgbClr val="CC0000"/>
                </a:solidFill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链接指针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Term (</a:t>
            </a:r>
            <a:r>
              <a:rPr lang="en-US" altLang="zh-CN" sz="2800" b="1" smtClean="0"/>
              <a:t>float</a:t>
            </a:r>
            <a:r>
              <a:rPr lang="en-US" altLang="zh-CN" sz="2800" smtClean="0"/>
              <a:t> c</a:t>
            </a:r>
            <a:r>
              <a:rPr lang="en-US" altLang="zh-CN" sz="2800" b="1" smtClean="0"/>
              <a:t>, int</a:t>
            </a:r>
            <a:r>
              <a:rPr lang="en-US" altLang="zh-CN" sz="2800" smtClean="0"/>
              <a:t> e</a:t>
            </a:r>
            <a:r>
              <a:rPr lang="en-US" altLang="zh-CN" sz="2800" b="1" smtClean="0"/>
              <a:t>, </a:t>
            </a:r>
            <a:r>
              <a:rPr lang="en-US" altLang="zh-CN" sz="2800" smtClean="0"/>
              <a:t>Term *next = NULL)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/>
              <a:t>        </a:t>
            </a:r>
            <a:r>
              <a:rPr lang="en-US" altLang="zh-CN" sz="2800" b="1" smtClean="0"/>
              <a:t>{</a:t>
            </a:r>
            <a:r>
              <a:rPr lang="en-US" altLang="zh-CN" sz="2800" smtClean="0"/>
              <a:t> coef = c</a:t>
            </a:r>
            <a:r>
              <a:rPr lang="en-US" altLang="zh-CN" sz="2800" b="1" smtClean="0"/>
              <a:t>;</a:t>
            </a:r>
            <a:r>
              <a:rPr lang="en-US" altLang="zh-CN" sz="2800" smtClean="0"/>
              <a:t>  exp = e</a:t>
            </a:r>
            <a:r>
              <a:rPr lang="en-US" altLang="zh-CN" sz="2800" b="1" smtClean="0"/>
              <a:t>;</a:t>
            </a:r>
            <a:r>
              <a:rPr lang="en-US" altLang="zh-CN" sz="2800" smtClean="0"/>
              <a:t>  link = next</a:t>
            </a:r>
            <a:r>
              <a:rPr lang="en-US" altLang="zh-CN" sz="2800" b="1" smtClean="0"/>
              <a:t>;}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/>
              <a:t>	Term *InsertAfter (</a:t>
            </a:r>
            <a:r>
              <a:rPr lang="en-US" altLang="zh-CN" sz="2800" b="1" smtClean="0"/>
              <a:t> float</a:t>
            </a:r>
            <a:r>
              <a:rPr lang="en-US" altLang="zh-CN" sz="2800" smtClean="0"/>
              <a:t> c</a:t>
            </a:r>
            <a:r>
              <a:rPr lang="en-US" altLang="zh-CN" sz="2800" b="1" smtClean="0"/>
              <a:t>, </a:t>
            </a:r>
            <a:r>
              <a:rPr lang="en-US" altLang="zh-CN" sz="2800" smtClean="0"/>
              <a:t>int e)</a:t>
            </a:r>
            <a:r>
              <a:rPr lang="en-US" altLang="zh-CN" sz="2800" b="1" smtClean="0"/>
              <a:t>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/>
              <a:t>    </a:t>
            </a:r>
            <a:r>
              <a:rPr lang="en-US" altLang="zh-CN" sz="2800" b="1" smtClean="0"/>
              <a:t>friend ostream&amp; operator</a:t>
            </a:r>
            <a:r>
              <a:rPr lang="en-US" altLang="zh-CN" sz="2800" smtClean="0"/>
              <a:t> </a:t>
            </a:r>
            <a:r>
              <a:rPr lang="en-US" altLang="zh-CN" sz="2800" b="1" smtClean="0"/>
              <a:t>&lt;&lt;</a:t>
            </a:r>
            <a:r>
              <a:rPr lang="en-US" altLang="zh-CN" sz="2800" smtClean="0"/>
              <a:t> </a:t>
            </a:r>
            <a:r>
              <a:rPr lang="en-US" altLang="zh-CN" sz="2800" b="1" smtClean="0"/>
              <a:t>(ostream&amp;,</a:t>
            </a:r>
            <a:r>
              <a:rPr lang="en-US" altLang="zh-CN" sz="2800" smtClean="0"/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/>
              <a:t>                 </a:t>
            </a:r>
            <a:r>
              <a:rPr lang="en-US" altLang="zh-CN" sz="2800" b="1" smtClean="0"/>
              <a:t> const</a:t>
            </a:r>
            <a:r>
              <a:rPr lang="en-US" altLang="zh-CN" sz="2800" smtClean="0"/>
              <a:t> Term</a:t>
            </a:r>
            <a:r>
              <a:rPr lang="en-US" altLang="zh-CN" sz="2800" b="1" smtClean="0"/>
              <a:t>&amp; 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}; </a:t>
            </a:r>
            <a:endParaRPr lang="en-US" altLang="zh-CN" sz="2800" b="1" smtClean="0">
              <a:ea typeface="隶书" panose="02010509060101010101" pitchFamily="49" charset="-122"/>
            </a:endParaRPr>
          </a:p>
        </p:txBody>
      </p:sp>
      <p:sp>
        <p:nvSpPr>
          <p:cNvPr id="563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A9E4F38-2188-482A-BAA4-2DF53ADEF32E}" type="slidenum">
              <a:rPr lang="en-US" altLang="zh-CN" sz="1400"/>
              <a:pPr algn="ctr" eaLnBrk="1" hangingPunct="1"/>
              <a:t>68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836613"/>
            <a:ext cx="8229600" cy="528478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class</a:t>
            </a:r>
            <a:r>
              <a:rPr lang="en-US" altLang="zh-CN" sz="2800" smtClean="0">
                <a:ea typeface="隶书" panose="02010509060101010101" pitchFamily="49" charset="-122"/>
              </a:rPr>
              <a:t> Polynomial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		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多项式类的定义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public: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Polynomal() { first = </a:t>
            </a:r>
            <a:r>
              <a:rPr lang="en-US" altLang="zh-CN" sz="2800" b="1" smtClean="0">
                <a:ea typeface="隶书" panose="02010509060101010101" pitchFamily="49" charset="-122"/>
              </a:rPr>
              <a:t>new</a:t>
            </a:r>
            <a:r>
              <a:rPr lang="en-US" altLang="zh-CN" sz="2800" smtClean="0">
                <a:ea typeface="隶书" panose="02010509060101010101" pitchFamily="49" charset="-122"/>
              </a:rPr>
              <a:t> Term(0</a:t>
            </a:r>
            <a:r>
              <a:rPr lang="en-US" altLang="zh-CN" sz="2800" b="1" smtClean="0">
                <a:ea typeface="隶书" panose="02010509060101010101" pitchFamily="49" charset="-122"/>
              </a:rPr>
              <a:t>, </a:t>
            </a:r>
            <a:r>
              <a:rPr lang="en-US" altLang="zh-CN" sz="2800" smtClean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smtClean="0">
                <a:ea typeface="隶书" panose="02010509060101010101" pitchFamily="49" charset="-122"/>
              </a:rPr>
              <a:t>1</a:t>
            </a:r>
            <a:r>
              <a:rPr lang="en-US" altLang="zh-CN" sz="2800" b="1" smtClean="0">
                <a:ea typeface="隶书" panose="02010509060101010101" pitchFamily="49" charset="-122"/>
              </a:rPr>
              <a:t>); }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构造函数</a:t>
            </a:r>
            <a:endParaRPr lang="zh-CN" altLang="en-US" sz="2800" smtClean="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ea typeface="隶书" panose="02010509060101010101" pitchFamily="49" charset="-122"/>
              </a:rPr>
              <a:t>Polynomal ( Polynomal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R)</a:t>
            </a:r>
            <a:r>
              <a:rPr lang="en-US" altLang="zh-CN" sz="2800" b="1" smtClean="0">
                <a:ea typeface="隶书" panose="02010509060101010101" pitchFamily="49" charset="-122"/>
              </a:rPr>
              <a:t>;  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复制构造函数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ea typeface="隶书" panose="02010509060101010101" pitchFamily="49" charset="-122"/>
              </a:rPr>
              <a:t>int </a:t>
            </a:r>
            <a:r>
              <a:rPr lang="en-US" altLang="zh-CN" sz="2800" smtClean="0">
                <a:ea typeface="隶书" panose="02010509060101010101" pitchFamily="49" charset="-122"/>
              </a:rPr>
              <a:t>maxOrder()</a:t>
            </a:r>
            <a:r>
              <a:rPr lang="en-US" altLang="zh-CN" sz="2800" b="1" smtClean="0">
                <a:ea typeface="隶书" panose="02010509060101010101" pitchFamily="49" charset="-122"/>
              </a:rPr>
              <a:t>;	  			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计算最大阶数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private: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Term *first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b="1" smtClean="0">
                <a:ea typeface="隶书" panose="02010509060101010101" pitchFamily="49" charset="-122"/>
              </a:rPr>
              <a:t>friend ostream&amp; operator</a:t>
            </a:r>
            <a:r>
              <a:rPr lang="en-US" altLang="zh-CN" sz="2800" smtClean="0">
                <a:ea typeface="隶书" panose="02010509060101010101" pitchFamily="49" charset="-122"/>
              </a:rPr>
              <a:t> &lt;&lt; (</a:t>
            </a:r>
            <a:r>
              <a:rPr lang="en-US" altLang="zh-CN" sz="2800" b="1" smtClean="0">
                <a:ea typeface="隶书" panose="02010509060101010101" pitchFamily="49" charset="-122"/>
              </a:rPr>
              <a:t>ostream&amp;,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    const</a:t>
            </a:r>
            <a:r>
              <a:rPr lang="en-US" altLang="zh-CN" sz="2800" smtClean="0">
                <a:ea typeface="隶书" panose="02010509060101010101" pitchFamily="49" charset="-122"/>
              </a:rPr>
              <a:t> Polynomal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friend istream&amp; operator</a:t>
            </a:r>
            <a:r>
              <a:rPr lang="en-US" altLang="zh-CN" sz="2800" smtClean="0">
                <a:ea typeface="隶书" panose="02010509060101010101" pitchFamily="49" charset="-122"/>
              </a:rPr>
              <a:t> &gt;&gt; ( </a:t>
            </a:r>
            <a:r>
              <a:rPr lang="en-US" altLang="zh-CN" sz="2800" b="1" smtClean="0">
                <a:ea typeface="隶书" panose="02010509060101010101" pitchFamily="49" charset="-122"/>
              </a:rPr>
              <a:t>istream&amp;,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Polynomal</a:t>
            </a:r>
            <a:r>
              <a:rPr lang="en-US" altLang="zh-CN" sz="2800" b="1" smtClean="0">
                <a:ea typeface="隶书" panose="02010509060101010101" pitchFamily="49" charset="-122"/>
              </a:rPr>
              <a:t>&amp; </a:t>
            </a:r>
            <a:r>
              <a:rPr lang="en-US" altLang="zh-CN" sz="2800" smtClean="0">
                <a:ea typeface="隶书" panose="02010509060101010101" pitchFamily="49" charset="-122"/>
              </a:rPr>
              <a:t>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</p:txBody>
      </p:sp>
      <p:sp>
        <p:nvSpPr>
          <p:cNvPr id="5734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D35EA1E-1759-4C53-A56F-2150560D637E}" type="slidenum">
              <a:rPr lang="en-US" altLang="zh-CN" sz="1400"/>
              <a:pPr algn="ctr" eaLnBrk="1" hangingPunct="1"/>
              <a:t>69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6474C935-6A85-4C1F-A35F-B06426BA1194}" type="slidenum">
              <a:rPr lang="en-US" altLang="zh-CN" sz="1400" smtClean="0"/>
              <a:pPr algn="ctr" eaLnBrk="1" hangingPunct="1"/>
              <a:t>7</a:t>
            </a:fld>
            <a:endParaRPr lang="en-US" altLang="zh-CN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863" y="411163"/>
            <a:ext cx="6096000" cy="99695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顺序表</a:t>
            </a:r>
            <a:r>
              <a:rPr lang="en-US" altLang="zh-CN" sz="4000" b="1" smtClean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(SeqList)</a:t>
            </a:r>
            <a:r>
              <a:rPr lang="zh-CN" altLang="en-US" sz="4000" b="1" smtClean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类的定义</a:t>
            </a:r>
            <a:endParaRPr lang="zh-CN" altLang="en-US" sz="2800" smtClean="0">
              <a:solidFill>
                <a:srgbClr val="CC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311275"/>
            <a:ext cx="8121650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#include </a:t>
            </a:r>
            <a:r>
              <a:rPr lang="en-US" altLang="zh-CN" sz="2800" smtClean="0"/>
              <a:t>&lt;iostream.h&gt;</a:t>
            </a:r>
            <a:r>
              <a:rPr lang="en-US" altLang="zh-CN" sz="2800" b="1" smtClean="0"/>
              <a:t>	       </a:t>
            </a:r>
            <a:r>
              <a:rPr lang="en-US" altLang="zh-CN" sz="2800" b="1" smtClean="0">
                <a:solidFill>
                  <a:srgbClr val="CC0000"/>
                </a:solidFill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定义在</a:t>
            </a:r>
            <a:r>
              <a:rPr lang="zh-CN" altLang="en-US" sz="2800" b="1" smtClean="0">
                <a:solidFill>
                  <a:srgbClr val="CC0000"/>
                </a:solidFill>
                <a:ea typeface="隶书" pitchFamily="49" charset="-122"/>
              </a:rPr>
              <a:t>“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seqList.h”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中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#include </a:t>
            </a:r>
            <a:r>
              <a:rPr lang="en-US" altLang="zh-CN" sz="2800" smtClean="0"/>
              <a:t>&lt;stdlib.h&gt;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#include </a:t>
            </a:r>
            <a:r>
              <a:rPr lang="en-US" altLang="zh-CN" sz="2800" smtClean="0"/>
              <a:t>"LinearList.h"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const int </a:t>
            </a:r>
            <a:r>
              <a:rPr lang="en-US" altLang="zh-CN" sz="2800" smtClean="0"/>
              <a:t>defaultSize = 100</a:t>
            </a:r>
            <a:r>
              <a:rPr lang="en-US" altLang="zh-CN" sz="2800" b="1" smtClean="0"/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template &lt;class</a:t>
            </a:r>
            <a:r>
              <a:rPr lang="en-US" altLang="zh-CN" sz="2800" smtClean="0"/>
              <a:t> T</a:t>
            </a:r>
            <a:r>
              <a:rPr lang="en-US" altLang="zh-CN" sz="2800" b="1" smtClean="0"/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class </a:t>
            </a:r>
            <a:r>
              <a:rPr lang="en-US" altLang="zh-CN" sz="2800" smtClean="0"/>
              <a:t>SeqList</a:t>
            </a:r>
            <a:r>
              <a:rPr lang="en-US" altLang="zh-CN" sz="2800" b="1" smtClean="0"/>
              <a:t>: public </a:t>
            </a:r>
            <a:r>
              <a:rPr lang="en-US" altLang="zh-CN" sz="2800" smtClean="0"/>
              <a:t>LinearList&lt;T&gt;</a:t>
            </a:r>
            <a:r>
              <a:rPr lang="en-US" altLang="zh-CN" sz="2800" b="1" smtClean="0"/>
              <a:t>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protected: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	 T *</a:t>
            </a:r>
            <a:r>
              <a:rPr lang="en-US" altLang="zh-CN" sz="2800" smtClean="0"/>
              <a:t>data</a:t>
            </a:r>
            <a:r>
              <a:rPr lang="en-US" altLang="zh-CN" sz="2800" b="1" smtClean="0"/>
              <a:t>;		     </a:t>
            </a:r>
            <a:r>
              <a:rPr lang="en-US" altLang="zh-CN" sz="2800" b="1" smtClean="0">
                <a:solidFill>
                  <a:srgbClr val="CC0000"/>
                </a:solidFill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存放数组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/>
              <a:t>	 </a:t>
            </a:r>
            <a:r>
              <a:rPr lang="en-US" altLang="zh-CN" sz="2800" b="1" smtClean="0"/>
              <a:t>int </a:t>
            </a:r>
            <a:r>
              <a:rPr lang="en-US" altLang="zh-CN" sz="2800" smtClean="0"/>
              <a:t>maxSize</a:t>
            </a:r>
            <a:r>
              <a:rPr lang="en-US" altLang="zh-CN" sz="2800" b="1" smtClean="0"/>
              <a:t>;	     </a:t>
            </a:r>
            <a:r>
              <a:rPr lang="en-US" altLang="zh-CN" sz="2800" b="1" smtClean="0">
                <a:solidFill>
                  <a:srgbClr val="CC0000"/>
                </a:solidFill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最大可容纳表项的项数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/>
              <a:t>     </a:t>
            </a:r>
            <a:r>
              <a:rPr lang="en-US" altLang="zh-CN" sz="2800" b="1" smtClean="0"/>
              <a:t>int </a:t>
            </a:r>
            <a:r>
              <a:rPr lang="en-US" altLang="zh-CN" sz="2800" smtClean="0"/>
              <a:t>last</a:t>
            </a:r>
            <a:r>
              <a:rPr lang="en-US" altLang="zh-CN" sz="2800" b="1" smtClean="0"/>
              <a:t>;		     </a:t>
            </a:r>
            <a:r>
              <a:rPr lang="en-US" altLang="zh-CN" sz="2800" b="1" smtClean="0">
                <a:solidFill>
                  <a:srgbClr val="CC0000"/>
                </a:solidFill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当前已存表项数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/>
              <a:t>	 </a:t>
            </a:r>
            <a:r>
              <a:rPr lang="en-US" altLang="zh-CN" sz="2800" b="1" smtClean="0"/>
              <a:t>void </a:t>
            </a:r>
            <a:r>
              <a:rPr lang="en-US" altLang="zh-CN" sz="2800" smtClean="0"/>
              <a:t>reSize(</a:t>
            </a:r>
            <a:r>
              <a:rPr lang="en-US" altLang="zh-CN" sz="2800" b="1" smtClean="0"/>
              <a:t>int </a:t>
            </a:r>
            <a:r>
              <a:rPr lang="en-US" altLang="zh-CN" sz="2800" smtClean="0"/>
              <a:t>newSize)</a:t>
            </a:r>
            <a:r>
              <a:rPr lang="en-US" altLang="zh-CN" sz="2800" b="1" smtClean="0"/>
              <a:t>;	</a:t>
            </a:r>
            <a:r>
              <a:rPr lang="en-US" altLang="zh-CN" sz="2800" b="1" smtClean="0">
                <a:solidFill>
                  <a:srgbClr val="CC0000"/>
                </a:solidFill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改变数组空间大小</a:t>
            </a:r>
          </a:p>
        </p:txBody>
      </p:sp>
    </p:spTree>
    <p:extLst>
      <p:ext uri="{BB962C8B-B14F-4D97-AF65-F5344CB8AC3E}">
        <p14:creationId xmlns:p14="http://schemas.microsoft.com/office/powerpoint/2010/main" val="4156211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>
          <a:xfrm>
            <a:off x="619125" y="760413"/>
            <a:ext cx="8229600" cy="55403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friend void</a:t>
            </a:r>
            <a:r>
              <a:rPr lang="en-US" altLang="zh-CN" sz="2800" smtClean="0">
                <a:ea typeface="隶书" panose="02010509060101010101" pitchFamily="49" charset="-122"/>
              </a:rPr>
              <a:t> Add ( Polynomial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A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Polynomial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B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     </a:t>
            </a:r>
            <a:r>
              <a:rPr lang="en-US" altLang="zh-CN" sz="2800" smtClean="0">
                <a:ea typeface="隶书" panose="02010509060101010101" pitchFamily="49" charset="-122"/>
              </a:rPr>
              <a:t> Polynomial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C 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</a:t>
            </a:r>
            <a:r>
              <a:rPr lang="en-US" altLang="zh-CN" sz="2800" b="1" smtClean="0">
                <a:ea typeface="隶书" panose="02010509060101010101" pitchFamily="49" charset="-122"/>
              </a:rPr>
              <a:t>friend void</a:t>
            </a:r>
            <a:r>
              <a:rPr lang="en-US" altLang="zh-CN" sz="2800" smtClean="0">
                <a:ea typeface="隶书" panose="02010509060101010101" pitchFamily="49" charset="-122"/>
              </a:rPr>
              <a:t> Mul ( Polynomial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A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Polynomial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B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   Polynomial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C 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b="1" smtClean="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Term *</a:t>
            </a:r>
            <a:r>
              <a:rPr lang="en-US" altLang="zh-CN" sz="2800" b="1" smtClean="0">
                <a:solidFill>
                  <a:srgbClr val="006600"/>
                </a:solidFill>
                <a:ea typeface="隶书" panose="02010509060101010101" pitchFamily="49" charset="-122"/>
              </a:rPr>
              <a:t>Term</a:t>
            </a:r>
            <a:r>
              <a:rPr lang="en-US" altLang="zh-CN" sz="2800" b="1" smtClean="0">
                <a:ea typeface="隶书" panose="02010509060101010101" pitchFamily="49" charset="-122"/>
              </a:rPr>
              <a:t>::</a:t>
            </a:r>
            <a:r>
              <a:rPr lang="en-US" altLang="zh-CN" sz="2800" smtClean="0">
                <a:ea typeface="隶书" panose="02010509060101010101" pitchFamily="49" charset="-122"/>
              </a:rPr>
              <a:t>InsertAfter ( </a:t>
            </a:r>
            <a:r>
              <a:rPr lang="en-US" altLang="zh-CN" sz="2800" b="1" smtClean="0">
                <a:ea typeface="隶书" panose="02010509060101010101" pitchFamily="49" charset="-122"/>
              </a:rPr>
              <a:t>float </a:t>
            </a:r>
            <a:r>
              <a:rPr lang="en-US" altLang="zh-CN" sz="2800" smtClean="0">
                <a:ea typeface="隶书" panose="02010509060101010101" pitchFamily="49" charset="-122"/>
              </a:rPr>
              <a:t>c</a:t>
            </a:r>
            <a:r>
              <a:rPr lang="en-US" altLang="zh-CN" sz="2800" b="1" smtClean="0">
                <a:ea typeface="隶书" panose="02010509060101010101" pitchFamily="49" charset="-122"/>
              </a:rPr>
              <a:t>, int </a:t>
            </a:r>
            <a:r>
              <a:rPr lang="en-US" altLang="zh-CN" sz="2800" smtClean="0">
                <a:ea typeface="隶书" panose="02010509060101010101" pitchFamily="49" charset="-122"/>
              </a:rPr>
              <a:t>e )</a:t>
            </a:r>
            <a:r>
              <a:rPr lang="en-US" altLang="zh-CN" sz="2800" b="1" smtClean="0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在调用此函数的对象后插入一个新项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     </a:t>
            </a:r>
            <a:r>
              <a:rPr lang="en-US" altLang="zh-CN" sz="2800" smtClean="0">
                <a:ea typeface="隶书" panose="02010509060101010101" pitchFamily="49" charset="-122"/>
              </a:rPr>
              <a:t>link =</a:t>
            </a:r>
            <a:r>
              <a:rPr lang="en-US" altLang="zh-CN" sz="2800" b="1" smtClean="0">
                <a:ea typeface="隶书" panose="02010509060101010101" pitchFamily="49" charset="-122"/>
              </a:rPr>
              <a:t> new </a:t>
            </a:r>
            <a:r>
              <a:rPr lang="en-US" altLang="zh-CN" sz="2800" smtClean="0">
                <a:ea typeface="隶书" panose="02010509060101010101" pitchFamily="49" charset="-122"/>
              </a:rPr>
              <a:t>Term (c</a:t>
            </a:r>
            <a:r>
              <a:rPr lang="en-US" altLang="zh-CN" sz="2800" b="1" smtClean="0">
                <a:ea typeface="隶书" panose="02010509060101010101" pitchFamily="49" charset="-122"/>
              </a:rPr>
              <a:t>, </a:t>
            </a:r>
            <a:r>
              <a:rPr lang="en-US" altLang="zh-CN" sz="2800" smtClean="0">
                <a:ea typeface="隶书" panose="02010509060101010101" pitchFamily="49" charset="-122"/>
              </a:rPr>
              <a:t>e</a:t>
            </a:r>
            <a:r>
              <a:rPr lang="en-US" altLang="zh-CN" sz="2800" b="1" smtClean="0">
                <a:ea typeface="隶书" panose="02010509060101010101" pitchFamily="49" charset="-122"/>
              </a:rPr>
              <a:t>, </a:t>
            </a:r>
            <a:r>
              <a:rPr lang="en-US" altLang="zh-CN" sz="2800" smtClean="0">
                <a:ea typeface="隶书" panose="02010509060101010101" pitchFamily="49" charset="-122"/>
              </a:rPr>
              <a:t>link)</a:t>
            </a:r>
            <a:r>
              <a:rPr lang="en-US" altLang="zh-CN" sz="2800" b="1" smtClean="0">
                <a:ea typeface="隶书" panose="02010509060101010101" pitchFamily="49" charset="-122"/>
              </a:rPr>
              <a:t>;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         	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创建一个新结点，自动链接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     </a:t>
            </a:r>
            <a:r>
              <a:rPr lang="en-US" altLang="zh-CN" sz="2800" b="1" smtClean="0">
                <a:ea typeface="隶书" panose="02010509060101010101" pitchFamily="49" charset="-122"/>
              </a:rPr>
              <a:t>return 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	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插入到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this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结点后面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  <a:r>
              <a:rPr lang="en-US" altLang="zh-CN" sz="2800" b="1" smtClean="0"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5837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68AC8D0-234C-45D9-B463-27AD530ACCE5}" type="slidenum">
              <a:rPr lang="en-US" altLang="zh-CN" sz="1400"/>
              <a:pPr algn="ctr" eaLnBrk="1" hangingPunct="1"/>
              <a:t>70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23863" y="703263"/>
            <a:ext cx="8396287" cy="5632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ostream&amp; operator &lt;&lt; </a:t>
            </a:r>
            <a:r>
              <a:rPr lang="en-US" altLang="zh-CN" sz="2800" smtClean="0">
                <a:ea typeface="隶书" panose="02010509060101010101" pitchFamily="49" charset="-122"/>
              </a:rPr>
              <a:t>(</a:t>
            </a:r>
            <a:r>
              <a:rPr lang="en-US" altLang="zh-CN" sz="2800" b="1" smtClean="0">
                <a:ea typeface="隶书" panose="02010509060101010101" pitchFamily="49" charset="-122"/>
              </a:rPr>
              <a:t>ostream&amp;</a:t>
            </a:r>
            <a:r>
              <a:rPr lang="en-US" altLang="zh-CN" sz="2800" smtClean="0">
                <a:ea typeface="隶书" panose="02010509060101010101" pitchFamily="49" charset="-122"/>
              </a:rPr>
              <a:t> out</a:t>
            </a:r>
            <a:r>
              <a:rPr lang="en-US" altLang="zh-CN" sz="2800" b="1" smtClean="0">
                <a:ea typeface="隶书" panose="02010509060101010101" pitchFamily="49" charset="-122"/>
              </a:rPr>
              <a:t>, const</a:t>
            </a:r>
            <a:r>
              <a:rPr lang="en-US" altLang="zh-CN" sz="2800" smtClean="0">
                <a:ea typeface="隶书" panose="02010509060101010101" pitchFamily="49" charset="-122"/>
              </a:rPr>
              <a:t> Term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Term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的友元函数：输出一个项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的内容到输出流对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象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out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中去。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(x.coef == 0.0) </a:t>
            </a:r>
            <a:r>
              <a:rPr lang="en-US" altLang="zh-CN" sz="2800" b="1" smtClean="0">
                <a:ea typeface="隶书" panose="02010509060101010101" pitchFamily="49" charset="-122"/>
              </a:rPr>
              <a:t>return</a:t>
            </a:r>
            <a:r>
              <a:rPr lang="en-US" altLang="zh-CN" sz="2800" smtClean="0">
                <a:ea typeface="隶书" panose="02010509060101010101" pitchFamily="49" charset="-122"/>
              </a:rPr>
              <a:t> out</a:t>
            </a:r>
            <a:r>
              <a:rPr lang="en-US" altLang="zh-CN" sz="2800" b="1" smtClean="0">
                <a:ea typeface="隶书" panose="02010509060101010101" pitchFamily="49" charset="-122"/>
              </a:rPr>
              <a:t>;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零系数项不输出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ea typeface="隶书" panose="02010509060101010101" pitchFamily="49" charset="-122"/>
              </a:rPr>
              <a:t>out </a:t>
            </a:r>
            <a:r>
              <a:rPr lang="en-US" altLang="zh-CN" sz="2800" b="1" smtClean="0">
                <a:ea typeface="隶书" panose="02010509060101010101" pitchFamily="49" charset="-122"/>
              </a:rPr>
              <a:t>&lt;&lt;</a:t>
            </a:r>
            <a:r>
              <a:rPr lang="en-US" altLang="zh-CN" sz="2800" smtClean="0">
                <a:ea typeface="隶书" panose="02010509060101010101" pitchFamily="49" charset="-122"/>
              </a:rPr>
              <a:t> x.coef</a:t>
            </a:r>
            <a:r>
              <a:rPr lang="en-US" altLang="zh-CN" sz="2800" b="1" smtClean="0">
                <a:ea typeface="隶书" panose="02010509060101010101" pitchFamily="49" charset="-122"/>
              </a:rPr>
              <a:t>;			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输出系数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b="1" smtClean="0">
                <a:ea typeface="隶书" panose="02010509060101010101" pitchFamily="49" charset="-122"/>
              </a:rPr>
              <a:t>switch</a:t>
            </a:r>
            <a:r>
              <a:rPr lang="en-US" altLang="zh-CN" sz="2800" smtClean="0">
                <a:ea typeface="隶书" panose="02010509060101010101" pitchFamily="49" charset="-122"/>
              </a:rPr>
              <a:t> (x.exp) </a:t>
            </a:r>
            <a:r>
              <a:rPr lang="en-US" altLang="zh-CN" sz="2800" b="1" smtClean="0">
                <a:ea typeface="隶书" panose="02010509060101010101" pitchFamily="49" charset="-122"/>
              </a:rPr>
              <a:t>{			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输出指数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    </a:t>
            </a:r>
            <a:r>
              <a:rPr lang="en-US" altLang="zh-CN" sz="2800" b="1" smtClean="0">
                <a:ea typeface="隶书" panose="02010509060101010101" pitchFamily="49" charset="-122"/>
              </a:rPr>
              <a:t>case</a:t>
            </a:r>
            <a:r>
              <a:rPr lang="en-US" altLang="zh-CN" sz="2800" smtClean="0">
                <a:ea typeface="隶书" panose="02010509060101010101" pitchFamily="49" charset="-122"/>
              </a:rPr>
              <a:t> 0</a:t>
            </a:r>
            <a:r>
              <a:rPr lang="en-US" altLang="zh-CN" sz="2800" b="1" smtClean="0">
                <a:ea typeface="隶书" panose="02010509060101010101" pitchFamily="49" charset="-122"/>
              </a:rPr>
              <a:t>: break;		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指数为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0,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不出现‘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X’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    </a:t>
            </a:r>
            <a:r>
              <a:rPr lang="en-US" altLang="zh-CN" sz="2800" b="1" smtClean="0">
                <a:ea typeface="隶书" panose="02010509060101010101" pitchFamily="49" charset="-122"/>
              </a:rPr>
              <a:t>case</a:t>
            </a:r>
            <a:r>
              <a:rPr lang="en-US" altLang="zh-CN" sz="2800" smtClean="0">
                <a:ea typeface="隶书" panose="02010509060101010101" pitchFamily="49" charset="-122"/>
              </a:rPr>
              <a:t> 1</a:t>
            </a:r>
            <a:r>
              <a:rPr lang="en-US" altLang="zh-CN" sz="2800" b="1" smtClean="0">
                <a:ea typeface="隶书" panose="02010509060101010101" pitchFamily="49" charset="-122"/>
              </a:rPr>
              <a:t>:</a:t>
            </a:r>
            <a:r>
              <a:rPr lang="en-US" altLang="zh-CN" sz="2800" smtClean="0">
                <a:ea typeface="隶书" panose="02010509060101010101" pitchFamily="49" charset="-122"/>
              </a:rPr>
              <a:t> out </a:t>
            </a:r>
            <a:r>
              <a:rPr lang="en-US" altLang="zh-CN" sz="2800" b="1" smtClean="0">
                <a:ea typeface="隶书" panose="02010509060101010101" pitchFamily="49" charset="-122"/>
              </a:rPr>
              <a:t>&lt;&lt;</a:t>
            </a:r>
            <a:r>
              <a:rPr lang="en-US" altLang="zh-CN" sz="2800" smtClean="0">
                <a:ea typeface="隶书" panose="02010509060101010101" pitchFamily="49" charset="-122"/>
              </a:rPr>
              <a:t> “X”</a:t>
            </a:r>
            <a:r>
              <a:rPr lang="en-US" altLang="zh-CN" sz="2800" b="1" smtClean="0">
                <a:ea typeface="隶书" panose="02010509060101010101" pitchFamily="49" charset="-122"/>
              </a:rPr>
              <a:t>;  break;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在系数后输出‘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X’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    </a:t>
            </a:r>
            <a:r>
              <a:rPr lang="en-US" altLang="zh-CN" sz="2800" b="1" smtClean="0">
                <a:ea typeface="隶书" panose="02010509060101010101" pitchFamily="49" charset="-122"/>
              </a:rPr>
              <a:t>default:</a:t>
            </a:r>
            <a:r>
              <a:rPr lang="en-US" altLang="zh-CN" sz="2800" smtClean="0">
                <a:ea typeface="隶书" panose="02010509060101010101" pitchFamily="49" charset="-122"/>
              </a:rPr>
              <a:t> out </a:t>
            </a:r>
            <a:r>
              <a:rPr lang="en-US" altLang="zh-CN" sz="2800" b="1" smtClean="0">
                <a:ea typeface="隶书" panose="02010509060101010101" pitchFamily="49" charset="-122"/>
              </a:rPr>
              <a:t>&lt;&lt;</a:t>
            </a:r>
            <a:r>
              <a:rPr lang="en-US" altLang="zh-CN" sz="2800" smtClean="0">
                <a:ea typeface="隶书" panose="02010509060101010101" pitchFamily="49" charset="-122"/>
              </a:rPr>
              <a:t> “X</a:t>
            </a:r>
            <a:r>
              <a:rPr lang="en-US" altLang="zh-CN" sz="2800" b="1" smtClean="0">
                <a:ea typeface="隶书" panose="02010509060101010101" pitchFamily="49" charset="-122"/>
              </a:rPr>
              <a:t>^</a:t>
            </a:r>
            <a:r>
              <a:rPr lang="en-US" altLang="zh-CN" sz="2800" smtClean="0">
                <a:ea typeface="隶书" panose="02010509060101010101" pitchFamily="49" charset="-122"/>
              </a:rPr>
              <a:t>” </a:t>
            </a:r>
            <a:r>
              <a:rPr lang="en-US" altLang="zh-CN" sz="2800" b="1" smtClean="0">
                <a:ea typeface="隶书" panose="02010509060101010101" pitchFamily="49" charset="-122"/>
              </a:rPr>
              <a:t>&lt;&lt;</a:t>
            </a:r>
            <a:r>
              <a:rPr lang="en-US" altLang="zh-CN" sz="2800" smtClean="0">
                <a:ea typeface="隶书" panose="02010509060101010101" pitchFamily="49" charset="-122"/>
              </a:rPr>
              <a:t> x.exp</a:t>
            </a:r>
            <a:r>
              <a:rPr lang="en-US" altLang="zh-CN" sz="2800" b="1" smtClean="0">
                <a:ea typeface="隶书" panose="02010509060101010101" pitchFamily="49" charset="-122"/>
              </a:rPr>
              <a:t>;  break;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否则</a:t>
            </a:r>
            <a:endParaRPr lang="zh-CN" altLang="en-US" sz="2800" smtClean="0">
              <a:ea typeface="隶书" panose="020105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b="1" smtClean="0">
                <a:ea typeface="隶书" panose="0201050906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 return</a:t>
            </a:r>
            <a:r>
              <a:rPr lang="en-US" altLang="zh-CN" sz="2800" smtClean="0">
                <a:ea typeface="隶书" panose="02010509060101010101" pitchFamily="49" charset="-122"/>
              </a:rPr>
              <a:t> out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5939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B99799F-C91D-47C9-9996-A55B797DF028}" type="slidenum">
              <a:rPr lang="en-US" altLang="zh-CN" sz="1400"/>
              <a:pPr algn="ctr" eaLnBrk="1" hangingPunct="1"/>
              <a:t>71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22300" y="750888"/>
            <a:ext cx="8229600" cy="55610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istream&amp; operator</a:t>
            </a:r>
            <a:r>
              <a:rPr lang="en-US" altLang="zh-CN" sz="2800" smtClean="0">
                <a:ea typeface="隶书" panose="02010509060101010101" pitchFamily="49" charset="-122"/>
              </a:rPr>
              <a:t> &gt;&gt; (</a:t>
            </a:r>
            <a:r>
              <a:rPr lang="en-US" altLang="zh-CN" sz="2800" b="1" smtClean="0">
                <a:ea typeface="隶书" panose="02010509060101010101" pitchFamily="49" charset="-122"/>
              </a:rPr>
              <a:t>istream&amp;</a:t>
            </a:r>
            <a:r>
              <a:rPr lang="en-US" altLang="zh-CN" sz="2800" smtClean="0">
                <a:ea typeface="隶书" panose="02010509060101010101" pitchFamily="49" charset="-122"/>
              </a:rPr>
              <a:t> in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Polynomal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x)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Polynomal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类的友元函数：从输入流 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in 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输入各项，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用尾插法建立一个多项式。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ea typeface="隶书" panose="02010509060101010101" pitchFamily="49" charset="-122"/>
              </a:rPr>
              <a:t>Term *rear = x.first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c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e</a:t>
            </a:r>
            <a:r>
              <a:rPr lang="en-US" altLang="zh-CN" sz="2800" b="1" smtClean="0">
                <a:ea typeface="隶书" panose="02010509060101010101" pitchFamily="49" charset="-122"/>
              </a:rPr>
              <a:t>;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rear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是尾指针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b="1" smtClean="0">
                <a:ea typeface="隶书" panose="02010509060101010101" pitchFamily="49" charset="-122"/>
              </a:rPr>
              <a:t>while</a:t>
            </a:r>
            <a:r>
              <a:rPr lang="en-US" altLang="zh-CN" sz="2800" smtClean="0">
                <a:ea typeface="隶书" panose="02010509060101010101" pitchFamily="49" charset="-122"/>
              </a:rPr>
              <a:t> (1)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	cout</a:t>
            </a:r>
            <a:r>
              <a:rPr lang="en-US" altLang="zh-CN" sz="2800" smtClean="0">
                <a:ea typeface="隶书" panose="02010509060101010101" pitchFamily="49" charset="-122"/>
              </a:rPr>
              <a:t> &lt;&lt; “Input a term(coef, exp)</a:t>
            </a:r>
            <a:r>
              <a:rPr lang="en-US" altLang="zh-CN" sz="2800" b="1" smtClean="0">
                <a:ea typeface="隶书" panose="02010509060101010101" pitchFamily="49" charset="-122"/>
              </a:rPr>
              <a:t>:</a:t>
            </a:r>
            <a:r>
              <a:rPr lang="en-US" altLang="zh-CN" sz="2800" smtClean="0">
                <a:ea typeface="隶书" panose="02010509060101010101" pitchFamily="49" charset="-122"/>
              </a:rPr>
              <a:t>” &lt;&lt; </a:t>
            </a:r>
            <a:r>
              <a:rPr lang="en-US" altLang="zh-CN" sz="2800" b="1" smtClean="0">
                <a:ea typeface="隶书" panose="02010509060101010101" pitchFamily="49" charset="-122"/>
              </a:rPr>
              <a:t>endl;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	</a:t>
            </a:r>
            <a:r>
              <a:rPr lang="en-US" altLang="zh-CN" sz="2800" b="1" smtClean="0">
                <a:ea typeface="隶书" panose="02010509060101010101" pitchFamily="49" charset="-122"/>
              </a:rPr>
              <a:t>in </a:t>
            </a:r>
            <a:r>
              <a:rPr lang="en-US" altLang="zh-CN" sz="2800" smtClean="0">
                <a:ea typeface="隶书" panose="02010509060101010101" pitchFamily="49" charset="-122"/>
              </a:rPr>
              <a:t>&gt;&gt; c &gt;&gt; e</a:t>
            </a:r>
            <a:r>
              <a:rPr lang="en-US" altLang="zh-CN" sz="2800" b="1" smtClean="0">
                <a:ea typeface="隶书" panose="02010509060101010101" pitchFamily="49" charset="-122"/>
              </a:rPr>
              <a:t>;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输入项的系数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c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和指数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	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 e &lt; 0 ) </a:t>
            </a:r>
            <a:r>
              <a:rPr lang="en-US" altLang="zh-CN" sz="2800" b="1" smtClean="0">
                <a:ea typeface="隶书" panose="02010509060101010101" pitchFamily="49" charset="-122"/>
              </a:rPr>
              <a:t>break;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用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e &lt; 0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控制输入结束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	</a:t>
            </a:r>
            <a:r>
              <a:rPr lang="en-US" altLang="zh-CN" sz="2800" smtClean="0">
                <a:ea typeface="隶书" panose="02010509060101010101" pitchFamily="49" charset="-122"/>
              </a:rPr>
              <a:t>rear = rear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InsertAfter(c, e)</a:t>
            </a:r>
            <a:r>
              <a:rPr lang="en-US" altLang="zh-CN" sz="2800" b="1" smtClean="0">
                <a:ea typeface="隶书" panose="02010509060101010101" pitchFamily="49" charset="-122"/>
              </a:rPr>
              <a:t>;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链接到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rear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后</a:t>
            </a:r>
            <a:r>
              <a:rPr lang="zh-CN" altLang="en-US" sz="2800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b="1" smtClean="0"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 return</a:t>
            </a:r>
            <a:r>
              <a:rPr lang="en-US" altLang="zh-CN" sz="2800" smtClean="0">
                <a:ea typeface="隶书" panose="02010509060101010101" pitchFamily="49" charset="-122"/>
              </a:rPr>
              <a:t> in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604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7B53442B-C5A6-4869-B720-1C4252919EF6}" type="slidenum">
              <a:rPr lang="en-US" altLang="zh-CN" sz="1400"/>
              <a:pPr algn="ctr" eaLnBrk="1" hangingPunct="1"/>
              <a:t>72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671513"/>
            <a:ext cx="8229600" cy="56911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ostream&amp; operator &lt;&lt;</a:t>
            </a:r>
            <a:r>
              <a:rPr lang="en-US" altLang="zh-CN" sz="2800" smtClean="0">
                <a:ea typeface="隶书" panose="02010509060101010101" pitchFamily="49" charset="-122"/>
              </a:rPr>
              <a:t> (</a:t>
            </a:r>
            <a:r>
              <a:rPr lang="en-US" altLang="zh-CN" sz="2800" b="1" smtClean="0">
                <a:ea typeface="隶书" panose="02010509060101010101" pitchFamily="49" charset="-122"/>
              </a:rPr>
              <a:t>ostream&amp;</a:t>
            </a:r>
            <a:r>
              <a:rPr lang="en-US" altLang="zh-CN" sz="2800" smtClean="0">
                <a:ea typeface="隶书" panose="02010509060101010101" pitchFamily="49" charset="-122"/>
              </a:rPr>
              <a:t> out, Polynomal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x)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Polynomal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类的友元函数：输出带头结点的多项式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链表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ea typeface="隶书" panose="02010509060101010101" pitchFamily="49" charset="-122"/>
              </a:rPr>
              <a:t>Term *current = x.first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out </a:t>
            </a:r>
            <a:r>
              <a:rPr lang="en-US" altLang="zh-CN" sz="2800" b="1" smtClean="0">
                <a:ea typeface="隶书" panose="02010509060101010101" pitchFamily="49" charset="-122"/>
              </a:rPr>
              <a:t>&lt;&lt;</a:t>
            </a:r>
            <a:r>
              <a:rPr lang="en-US" altLang="zh-CN" sz="2800" smtClean="0">
                <a:ea typeface="隶书" panose="02010509060101010101" pitchFamily="49" charset="-122"/>
              </a:rPr>
              <a:t> “The polynomal is: ” &lt;&lt; </a:t>
            </a:r>
            <a:r>
              <a:rPr lang="en-US" altLang="zh-CN" sz="2800" b="1" smtClean="0">
                <a:ea typeface="隶书" panose="02010509060101010101" pitchFamily="49" charset="-122"/>
              </a:rPr>
              <a:t>endl;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	 out </a:t>
            </a:r>
            <a:r>
              <a:rPr lang="en-US" altLang="zh-CN" sz="2800" b="1" smtClean="0">
                <a:ea typeface="隶书" panose="02010509060101010101" pitchFamily="49" charset="-122"/>
              </a:rPr>
              <a:t>&lt;&lt;</a:t>
            </a:r>
            <a:r>
              <a:rPr lang="en-US" altLang="zh-CN" sz="2800" smtClean="0">
                <a:ea typeface="隶书" panose="02010509060101010101" pitchFamily="49" charset="-122"/>
              </a:rPr>
              <a:t> *current</a:t>
            </a:r>
            <a:r>
              <a:rPr lang="en-US" altLang="zh-CN" sz="2800" b="1" smtClean="0">
                <a:ea typeface="隶书" panose="02010509060101010101" pitchFamily="49" charset="-122"/>
              </a:rPr>
              <a:t>;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调用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Term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的重载操作”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&lt;&lt;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”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while (current != NULL) {	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逐项输出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	</a:t>
            </a:r>
            <a:r>
              <a:rPr lang="en-US" altLang="zh-CN" sz="2800" smtClean="0">
                <a:ea typeface="隶书" panose="02010509060101010101" pitchFamily="49" charset="-122"/>
              </a:rPr>
              <a:t>out &lt;&lt; “+” &lt;&lt; *current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	current =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out </a:t>
            </a:r>
            <a:r>
              <a:rPr lang="en-US" altLang="zh-CN" sz="2800" b="1" smtClean="0">
                <a:ea typeface="隶书" panose="02010509060101010101" pitchFamily="49" charset="-122"/>
              </a:rPr>
              <a:t>&lt;&lt;</a:t>
            </a:r>
            <a:r>
              <a:rPr lang="en-US" altLang="zh-CN" sz="2800" smtClean="0">
                <a:ea typeface="隶书" panose="02010509060101010101" pitchFamily="49" charset="-122"/>
              </a:rPr>
              <a:t> endl</a:t>
            </a:r>
            <a:r>
              <a:rPr lang="en-US" altLang="zh-CN" sz="2800" b="1" smtClean="0">
                <a:ea typeface="隶书" panose="02010509060101010101" pitchFamily="49" charset="-122"/>
              </a:rPr>
              <a:t>;   return</a:t>
            </a:r>
            <a:r>
              <a:rPr lang="en-US" altLang="zh-CN" sz="2800" smtClean="0">
                <a:ea typeface="隶书" panose="02010509060101010101" pitchFamily="49" charset="-122"/>
              </a:rPr>
              <a:t> out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	</a:t>
            </a:r>
          </a:p>
        </p:txBody>
      </p:sp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CE33AE2-2740-4A5D-9157-D334A7504574}" type="slidenum">
              <a:rPr lang="en-US" altLang="zh-CN" sz="1400"/>
              <a:pPr algn="ctr" eaLnBrk="1" hangingPunct="1"/>
              <a:t>73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434975"/>
            <a:ext cx="8229600" cy="862013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华文新魏" panose="02010800040101010101" pitchFamily="2" charset="-122"/>
              </a:rPr>
              <a:t>两个多项式的相加算法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290638"/>
            <a:ext cx="8062912" cy="5026025"/>
          </a:xfrm>
        </p:spPr>
        <p:txBody>
          <a:bodyPr/>
          <a:lstStyle/>
          <a:p>
            <a:pPr marL="533400" indent="-533400" eaLnBrk="1" hangingPunct="1">
              <a:spcBef>
                <a:spcPct val="15000"/>
              </a:spcBef>
              <a:buClr>
                <a:srgbClr val="800080"/>
              </a:buClr>
              <a:buFont typeface="Wingdings" panose="05000000000000000000" pitchFamily="2" charset="2"/>
              <a:buChar char="§"/>
            </a:pPr>
            <a:r>
              <a:rPr lang="zh-CN" altLang="en-US" sz="3000" b="1" smtClean="0">
                <a:ea typeface="仿宋_GB2312" pitchFamily="49" charset="-122"/>
              </a:rPr>
              <a:t>设两个多项式都带表头结点，检测指针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pa</a:t>
            </a:r>
            <a:r>
              <a:rPr lang="zh-CN" altLang="en-US" sz="3000" b="1" smtClean="0">
                <a:ea typeface="仿宋_GB2312" pitchFamily="49" charset="-122"/>
              </a:rPr>
              <a:t>和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pb</a:t>
            </a:r>
            <a:r>
              <a:rPr lang="zh-CN" altLang="en-US" sz="3000" b="1" smtClean="0">
                <a:ea typeface="仿宋_GB2312" pitchFamily="49" charset="-122"/>
              </a:rPr>
              <a:t>分别指示两个链表当前检测结点，并设结果多项式的表头指针为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C</a:t>
            </a:r>
            <a:r>
              <a:rPr lang="zh-CN" altLang="en-US" sz="3000" b="1" smtClean="0">
                <a:ea typeface="仿宋_GB2312" pitchFamily="49" charset="-122"/>
              </a:rPr>
              <a:t>，存放指针为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pc</a:t>
            </a:r>
            <a:r>
              <a:rPr lang="zh-CN" altLang="en-US" sz="3000" b="1" smtClean="0">
                <a:ea typeface="仿宋_GB2312" pitchFamily="49" charset="-122"/>
              </a:rPr>
              <a:t>，初始位置在</a:t>
            </a:r>
            <a:r>
              <a:rPr lang="en-US" altLang="zh-CN" sz="3000" b="1" smtClean="0">
                <a:ea typeface="仿宋_GB2312" pitchFamily="49" charset="-122"/>
              </a:rPr>
              <a:t>C</a:t>
            </a:r>
            <a:r>
              <a:rPr lang="zh-CN" altLang="en-US" sz="3000" b="1" smtClean="0">
                <a:ea typeface="仿宋_GB2312" pitchFamily="49" charset="-122"/>
              </a:rPr>
              <a:t>的表头结点。</a:t>
            </a:r>
          </a:p>
          <a:p>
            <a:pPr marL="533400" indent="-533400" eaLnBrk="1" hangingPunct="1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当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pa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和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pb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没有检测完各自的链表时，比较当前检测结点的指数域：</a:t>
            </a:r>
          </a:p>
          <a:p>
            <a:pPr marL="914400" lvl="1" indent="-457200" eaLnBrk="1" hangingPunct="1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指数不等：小者加入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C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链，相应检测指针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pa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或者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pb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进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1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；</a:t>
            </a:r>
          </a:p>
          <a:p>
            <a:pPr marL="914400" lvl="1" indent="-457200" eaLnBrk="1" hangingPunct="1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指数相等：对应项系数相加。若相加结果不为零，则结果加入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C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链，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pa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与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pb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进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1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6246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5D58EDA-2CB9-4A81-A8C7-AE4352175BB2}" type="slidenum">
              <a:rPr lang="en-US" altLang="zh-CN" sz="1400"/>
              <a:pPr algn="ctr" eaLnBrk="1" hangingPunct="1"/>
              <a:t>74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61975" y="779463"/>
            <a:ext cx="8062913" cy="5619750"/>
          </a:xfrm>
        </p:spPr>
        <p:txBody>
          <a:bodyPr/>
          <a:lstStyle/>
          <a:p>
            <a:pPr marL="533400" indent="-533400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当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pa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或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pb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指针中有一个为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NULL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，则把另一个链表的剩余部分加入到</a:t>
            </a:r>
            <a:r>
              <a:rPr lang="en-US" altLang="zh-CN" sz="3000" b="1" smtClean="0">
                <a:solidFill>
                  <a:srgbClr val="006600"/>
                </a:solidFill>
                <a:ea typeface="仿宋_GB2312" pitchFamily="49" charset="-122"/>
              </a:rPr>
              <a:t>C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链。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zh-CN" altLang="en-US" sz="800" b="1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ea typeface="隶书" panose="02010509060101010101" pitchFamily="49" charset="-122"/>
              </a:rPr>
              <a:t>void</a:t>
            </a:r>
            <a:r>
              <a:rPr lang="en-US" altLang="zh-CN" sz="2800" smtClean="0">
                <a:ea typeface="隶书" panose="02010509060101010101" pitchFamily="49" charset="-122"/>
              </a:rPr>
              <a:t> Add(Polynomal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A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Polynomal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B</a:t>
            </a:r>
            <a:r>
              <a:rPr lang="en-US" altLang="zh-CN" sz="2800" b="1" smtClean="0">
                <a:ea typeface="隶书" panose="02010509060101010101" pitchFamily="49" charset="-122"/>
              </a:rPr>
              <a:t>, 			</a:t>
            </a:r>
            <a:r>
              <a:rPr lang="en-US" altLang="zh-CN" sz="2800" smtClean="0">
                <a:ea typeface="隶书" panose="02010509060101010101" pitchFamily="49" charset="-122"/>
              </a:rPr>
              <a:t>Polynomal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C) {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友元函数：两个带表头结点的按升幂排列的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多项式链表的头指针分别是 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A.first 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和 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B.first,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返回的是结果多项式链表 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C.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	  Term *pa, *pb, *pc, *p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ea typeface="隶书" panose="02010509060101010101" pitchFamily="49" charset="-122"/>
              </a:rPr>
              <a:t>float</a:t>
            </a:r>
            <a:r>
              <a:rPr lang="en-US" altLang="zh-CN" sz="2800" smtClean="0">
                <a:ea typeface="隶书" panose="02010509060101010101" pitchFamily="49" charset="-122"/>
              </a:rPr>
              <a:t> temp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      pc = C.first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结果链尾指针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	   </a:t>
            </a:r>
            <a:r>
              <a:rPr lang="en-US" altLang="zh-CN" sz="2800" smtClean="0">
                <a:ea typeface="隶书" panose="02010509060101010101" pitchFamily="49" charset="-122"/>
              </a:rPr>
              <a:t>pa = A.first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//A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链检测指针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        </a:t>
            </a:r>
            <a:r>
              <a:rPr lang="en-US" altLang="zh-CN" sz="2800" smtClean="0">
                <a:ea typeface="隶书" panose="02010509060101010101" pitchFamily="49" charset="-122"/>
              </a:rPr>
              <a:t>pb = B.first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//B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链检测指针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隶书" panose="02010509060101010101" pitchFamily="49" charset="-122"/>
              </a:rPr>
              <a:t>             </a:t>
            </a:r>
            <a:r>
              <a:rPr lang="en-US" altLang="zh-CN" sz="2800" b="1" smtClean="0">
                <a:ea typeface="隶书" panose="02010509060101010101" pitchFamily="49" charset="-122"/>
              </a:rPr>
              <a:t>while</a:t>
            </a:r>
            <a:r>
              <a:rPr lang="en-US" altLang="zh-CN" sz="2800" smtClean="0">
                <a:ea typeface="隶书" panose="02010509060101010101" pitchFamily="49" charset="-122"/>
              </a:rPr>
              <a:t> (pa != NULL </a:t>
            </a:r>
            <a:r>
              <a:rPr lang="en-US" altLang="zh-CN" sz="2800" b="1" smtClean="0">
                <a:ea typeface="隶书" panose="02010509060101010101" pitchFamily="49" charset="-122"/>
              </a:rPr>
              <a:t>&amp;&amp;</a:t>
            </a:r>
            <a:r>
              <a:rPr lang="en-US" altLang="zh-CN" sz="2800" smtClean="0">
                <a:ea typeface="隶书" panose="02010509060101010101" pitchFamily="49" charset="-122"/>
              </a:rPr>
              <a:t> pb != NULL)  </a:t>
            </a:r>
            <a:endParaRPr lang="en-US" altLang="zh-CN" sz="2800" b="1" smtClean="0">
              <a:ea typeface="隶书" panose="02010509060101010101" pitchFamily="49" charset="-122"/>
            </a:endParaRPr>
          </a:p>
        </p:txBody>
      </p:sp>
      <p:sp>
        <p:nvSpPr>
          <p:cNvPr id="6349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A3EEB91-D8DB-4BE7-9CD4-8B9AC6DB7786}" type="slidenum">
              <a:rPr lang="en-US" altLang="zh-CN" sz="1400"/>
              <a:pPr algn="ctr" eaLnBrk="1" hangingPunct="1"/>
              <a:t>75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52463" y="611188"/>
            <a:ext cx="8229600" cy="556101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     </a:t>
            </a:r>
            <a:r>
              <a:rPr lang="en-US" altLang="zh-CN" sz="2800" b="1" smtClean="0">
                <a:ea typeface="隶书" panose="02010509060101010101" pitchFamily="49" charset="-122"/>
              </a:rPr>
              <a:t>if</a:t>
            </a:r>
            <a:r>
              <a:rPr lang="en-US" altLang="zh-CN" sz="2800" smtClean="0">
                <a:ea typeface="隶书" panose="02010509060101010101" pitchFamily="49" charset="-122"/>
              </a:rPr>
              <a:t> (pa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exp == pb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exp) </a:t>
            </a:r>
            <a:r>
              <a:rPr lang="en-US" altLang="zh-CN" sz="2800" b="1" smtClean="0">
                <a:ea typeface="隶书" panose="02010509060101010101" pitchFamily="49" charset="-122"/>
              </a:rPr>
              <a:t>{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对应项指数相等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	    </a:t>
            </a:r>
            <a:r>
              <a:rPr lang="en-US" altLang="zh-CN" sz="2800" smtClean="0">
                <a:ea typeface="隶书" panose="02010509060101010101" pitchFamily="49" charset="-122"/>
              </a:rPr>
              <a:t>temp = pa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coef + pb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coef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		 	    </a:t>
            </a:r>
            <a:r>
              <a:rPr lang="en-US" altLang="zh-CN" sz="2800" b="1" smtClean="0">
                <a:ea typeface="隶书" panose="02010509060101010101" pitchFamily="49" charset="-122"/>
              </a:rPr>
              <a:t>if ( </a:t>
            </a:r>
            <a:r>
              <a:rPr lang="en-US" altLang="zh-CN" sz="2800" smtClean="0">
                <a:ea typeface="隶书" panose="02010509060101010101" pitchFamily="49" charset="-122"/>
              </a:rPr>
              <a:t>fabs(temp) 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  <a:r>
              <a:rPr lang="en-US" altLang="zh-CN" sz="2800" smtClean="0">
                <a:ea typeface="隶书" panose="02010509060101010101" pitchFamily="49" charset="-122"/>
              </a:rPr>
              <a:t> 0.001)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	        pc = pc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InsertAfter(temp, pa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exp)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	    pa = pa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pb = pb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     </a:t>
            </a:r>
            <a:r>
              <a:rPr lang="en-US" altLang="zh-CN" sz="2800" b="1" smtClean="0"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	else if</a:t>
            </a:r>
            <a:r>
              <a:rPr lang="en-US" altLang="zh-CN" sz="2800" smtClean="0">
                <a:ea typeface="隶书" panose="02010509060101010101" pitchFamily="49" charset="-122"/>
              </a:rPr>
              <a:t> (pa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exp </a:t>
            </a:r>
            <a:r>
              <a:rPr lang="en-US" altLang="zh-CN" sz="2800" b="1" smtClean="0">
                <a:ea typeface="隶书" panose="02010509060101010101" pitchFamily="49" charset="-122"/>
              </a:rPr>
              <a:t>&lt;</a:t>
            </a:r>
            <a:r>
              <a:rPr lang="en-US" altLang="zh-CN" sz="2800" smtClean="0">
                <a:ea typeface="隶书" panose="02010509060101010101" pitchFamily="49" charset="-122"/>
              </a:rPr>
              <a:t> pb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exp) </a:t>
            </a:r>
            <a:r>
              <a:rPr lang="en-US" altLang="zh-CN" sz="2800" b="1" smtClean="0">
                <a:ea typeface="隶书" panose="02010509060101010101" pitchFamily="49" charset="-122"/>
              </a:rPr>
              <a:t>{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pa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指数小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		 </a:t>
            </a:r>
            <a:r>
              <a:rPr lang="en-US" altLang="zh-CN" sz="2800" smtClean="0">
                <a:ea typeface="隶书" panose="02010509060101010101" pitchFamily="49" charset="-122"/>
              </a:rPr>
              <a:t>pc = pc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InsertAfter(pa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coef, pa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exp)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		 pa = pa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				       </a:t>
            </a:r>
            <a:r>
              <a:rPr lang="en-US" altLang="zh-CN" sz="2800" b="1" smtClean="0">
                <a:ea typeface="隶书" panose="02010509060101010101" pitchFamily="49" charset="-122"/>
              </a:rPr>
              <a:t>} else {</a:t>
            </a:r>
            <a:r>
              <a:rPr lang="en-US" altLang="zh-CN" sz="2800" smtClean="0">
                <a:ea typeface="隶书" panose="02010509060101010101" pitchFamily="49" charset="-122"/>
              </a:rPr>
              <a:t>	 	           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pb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指数小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		 </a:t>
            </a:r>
            <a:r>
              <a:rPr lang="en-US" altLang="zh-CN" sz="2800" smtClean="0">
                <a:ea typeface="隶书" panose="02010509060101010101" pitchFamily="49" charset="-122"/>
              </a:rPr>
              <a:t>pc = pc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InsertAfter(pb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coef, pb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exp)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		 pb = pb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				}		</a:t>
            </a:r>
          </a:p>
        </p:txBody>
      </p:sp>
      <p:sp>
        <p:nvSpPr>
          <p:cNvPr id="645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C1D9C13-AE43-4DBC-AAAD-A80BBE1A36A8}" type="slidenum">
              <a:rPr lang="en-US" altLang="zh-CN" sz="1400"/>
              <a:pPr algn="ctr" eaLnBrk="1" hangingPunct="1"/>
              <a:t>76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idx="1"/>
          </p:nvPr>
        </p:nvSpPr>
        <p:spPr>
          <a:xfrm>
            <a:off x="652463" y="644525"/>
            <a:ext cx="8229600" cy="55610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ea typeface="隶书" panose="02010509060101010101" pitchFamily="49" charset="-122"/>
              </a:rPr>
              <a:t>	      </a:t>
            </a:r>
            <a:r>
              <a:rPr lang="en-US" altLang="zh-CN" sz="2800" smtClean="0">
                <a:ea typeface="隶书" panose="02010509060101010101" pitchFamily="49" charset="-122"/>
              </a:rPr>
              <a:t>p = (pa != NULL)</a:t>
            </a:r>
            <a:r>
              <a:rPr lang="en-US" altLang="zh-CN" sz="2800" b="1" smtClean="0">
                <a:ea typeface="隶书" panose="02010509060101010101" pitchFamily="49" charset="-122"/>
              </a:rPr>
              <a:t>?</a:t>
            </a:r>
            <a:r>
              <a:rPr lang="en-US" altLang="zh-CN" sz="2800" smtClean="0">
                <a:ea typeface="隶书" panose="02010509060101010101" pitchFamily="49" charset="-122"/>
              </a:rPr>
              <a:t> pa </a:t>
            </a:r>
            <a:r>
              <a:rPr lang="en-US" altLang="zh-CN" sz="2800" b="1" smtClean="0">
                <a:ea typeface="隶书" panose="02010509060101010101" pitchFamily="49" charset="-122"/>
              </a:rPr>
              <a:t>:</a:t>
            </a:r>
            <a:r>
              <a:rPr lang="en-US" altLang="zh-CN" sz="2800" smtClean="0">
                <a:ea typeface="隶书" panose="02010509060101010101" pitchFamily="49" charset="-122"/>
              </a:rPr>
              <a:t> pb</a:t>
            </a:r>
            <a:r>
              <a:rPr lang="en-US" altLang="zh-CN" sz="2800" b="1" smtClean="0">
                <a:ea typeface="隶书" panose="02010509060101010101" pitchFamily="49" charset="-122"/>
              </a:rPr>
              <a:t>;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p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指示剩余链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     </a:t>
            </a:r>
            <a:r>
              <a:rPr lang="zh-CN" altLang="en-US" sz="2800" b="1" smtClean="0">
                <a:ea typeface="隶书" panose="02010509060101010101" pitchFamily="49" charset="-122"/>
              </a:rPr>
              <a:t> </a:t>
            </a:r>
            <a:r>
              <a:rPr lang="en-US" altLang="zh-CN" sz="2800" b="1" smtClean="0">
                <a:ea typeface="隶书" panose="02010509060101010101" pitchFamily="49" charset="-122"/>
              </a:rPr>
              <a:t>while</a:t>
            </a:r>
            <a:r>
              <a:rPr lang="en-US" altLang="zh-CN" sz="2800" smtClean="0">
                <a:ea typeface="隶书" panose="02010509060101010101" pitchFamily="49" charset="-122"/>
              </a:rPr>
              <a:t> (p != NULL)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endParaRPr lang="en-US" altLang="zh-CN" sz="280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	     pc = pc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InsertAfter(p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coef, p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exp)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	     p = p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	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};</a:t>
            </a:r>
          </a:p>
        </p:txBody>
      </p:sp>
      <p:sp>
        <p:nvSpPr>
          <p:cNvPr id="655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DF98EF7-5DDB-472E-AF91-BE8164897650}" type="slidenum">
              <a:rPr lang="en-US" altLang="zh-CN" sz="1400"/>
              <a:pPr algn="ctr" eaLnBrk="1" hangingPunct="1"/>
              <a:t>77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76"/>
          <p:cNvSpPr>
            <a:spLocks noGrp="1" noChangeArrowheads="1"/>
          </p:cNvSpPr>
          <p:nvPr>
            <p:ph type="title"/>
          </p:nvPr>
        </p:nvSpPr>
        <p:spPr>
          <a:xfrm>
            <a:off x="446088" y="434975"/>
            <a:ext cx="8229600" cy="790575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多项式链表的相加</a:t>
            </a:r>
          </a:p>
        </p:txBody>
      </p:sp>
      <p:sp>
        <p:nvSpPr>
          <p:cNvPr id="66565" name="Rectangle 77"/>
          <p:cNvSpPr>
            <a:spLocks noGrp="1" noChangeArrowheads="1"/>
          </p:cNvSpPr>
          <p:nvPr>
            <p:ph idx="1"/>
          </p:nvPr>
        </p:nvSpPr>
        <p:spPr>
          <a:xfrm>
            <a:off x="730250" y="1244600"/>
            <a:ext cx="82296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smtClean="0"/>
              <a:t>AH</a:t>
            </a:r>
            <a:r>
              <a:rPr lang="en-US" altLang="zh-CN" sz="2800" b="1" smtClean="0"/>
              <a:t> = 1 </a:t>
            </a:r>
            <a:r>
              <a:rPr lang="en-US" altLang="zh-CN" sz="2800" b="1" smtClean="0">
                <a:latin typeface="Courier New" panose="02070309020205020404" pitchFamily="49" charset="0"/>
              </a:rPr>
              <a:t>-</a:t>
            </a:r>
            <a:r>
              <a:rPr lang="en-US" altLang="zh-CN" sz="2800" b="1" smtClean="0"/>
              <a:t> 3</a:t>
            </a:r>
            <a:r>
              <a:rPr lang="en-US" altLang="zh-CN" sz="2800" b="1" i="1" smtClean="0"/>
              <a:t>x</a:t>
            </a:r>
            <a:r>
              <a:rPr lang="en-US" altLang="zh-CN" sz="2800" b="1" baseline="30000" smtClean="0"/>
              <a:t>6</a:t>
            </a:r>
            <a:r>
              <a:rPr lang="en-US" altLang="zh-CN" sz="2800" b="1" smtClean="0"/>
              <a:t> + 7</a:t>
            </a:r>
            <a:r>
              <a:rPr lang="en-US" altLang="zh-CN" sz="2800" b="1" i="1" smtClean="0"/>
              <a:t>x</a:t>
            </a:r>
            <a:r>
              <a:rPr lang="en-US" altLang="zh-CN" sz="2800" b="1" baseline="30000" smtClean="0"/>
              <a:t>12</a:t>
            </a:r>
            <a:endParaRPr lang="en-US" altLang="zh-CN" sz="2800" b="1" i="1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smtClean="0">
                <a:solidFill>
                  <a:srgbClr val="006600"/>
                </a:solidFill>
              </a:rPr>
              <a:t>BH</a:t>
            </a:r>
            <a:r>
              <a:rPr lang="en-US" altLang="zh-CN" sz="2800" b="1" smtClean="0">
                <a:solidFill>
                  <a:srgbClr val="006600"/>
                </a:solidFill>
              </a:rPr>
              <a:t> = </a:t>
            </a:r>
            <a:r>
              <a:rPr lang="en-US" altLang="zh-CN" sz="2800" b="1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smtClean="0">
                <a:solidFill>
                  <a:srgbClr val="006600"/>
                </a:solidFill>
              </a:rPr>
              <a:t> </a:t>
            </a:r>
            <a:r>
              <a:rPr lang="en-US" altLang="zh-CN" sz="2800" b="1" i="1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smtClean="0">
                <a:solidFill>
                  <a:srgbClr val="006600"/>
                </a:solidFill>
              </a:rPr>
              <a:t>4</a:t>
            </a:r>
            <a:r>
              <a:rPr lang="en-US" altLang="zh-CN" sz="2800" b="1" smtClean="0">
                <a:solidFill>
                  <a:srgbClr val="006600"/>
                </a:solidFill>
              </a:rPr>
              <a:t> + 3</a:t>
            </a:r>
            <a:r>
              <a:rPr lang="en-US" altLang="zh-CN" sz="2800" b="1" i="1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smtClean="0">
                <a:solidFill>
                  <a:srgbClr val="006600"/>
                </a:solidFill>
              </a:rPr>
              <a:t>6</a:t>
            </a:r>
            <a:r>
              <a:rPr lang="en-US" altLang="zh-CN" sz="2800" b="1" smtClean="0">
                <a:solidFill>
                  <a:srgbClr val="006600"/>
                </a:solidFill>
              </a:rPr>
              <a:t> </a:t>
            </a:r>
            <a:r>
              <a:rPr lang="en-US" altLang="zh-CN" sz="2800" b="1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smtClean="0">
                <a:solidFill>
                  <a:srgbClr val="006600"/>
                </a:solidFill>
              </a:rPr>
              <a:t> 9</a:t>
            </a:r>
            <a:r>
              <a:rPr lang="en-US" altLang="zh-CN" sz="2800" b="1" i="1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smtClean="0">
                <a:solidFill>
                  <a:srgbClr val="006600"/>
                </a:solidFill>
              </a:rPr>
              <a:t>10</a:t>
            </a:r>
            <a:r>
              <a:rPr lang="en-US" altLang="zh-CN" sz="2800" b="1" smtClean="0">
                <a:solidFill>
                  <a:srgbClr val="006600"/>
                </a:solidFill>
              </a:rPr>
              <a:t> + 8</a:t>
            </a:r>
            <a:r>
              <a:rPr lang="en-US" altLang="zh-CN" sz="2800" b="1" i="1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smtClean="0">
                <a:solidFill>
                  <a:srgbClr val="006600"/>
                </a:solidFill>
              </a:rPr>
              <a:t>14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smtClean="0">
                <a:solidFill>
                  <a:schemeClr val="tx2"/>
                </a:solidFill>
              </a:rPr>
              <a:t>CH </a:t>
            </a:r>
            <a:r>
              <a:rPr lang="en-US" altLang="zh-CN" sz="2800" b="1" smtClean="0">
                <a:solidFill>
                  <a:srgbClr val="006600"/>
                </a:solidFill>
              </a:rPr>
              <a:t>= </a:t>
            </a:r>
            <a:r>
              <a:rPr lang="en-US" altLang="zh-CN" sz="2800" b="1" smtClean="0"/>
              <a:t>1 </a:t>
            </a:r>
            <a:r>
              <a:rPr lang="en-US" altLang="zh-CN" sz="2800" b="1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smtClean="0">
                <a:solidFill>
                  <a:srgbClr val="006600"/>
                </a:solidFill>
              </a:rPr>
              <a:t> </a:t>
            </a:r>
            <a:r>
              <a:rPr lang="en-US" altLang="zh-CN" sz="2800" b="1" i="1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smtClean="0">
                <a:solidFill>
                  <a:srgbClr val="006600"/>
                </a:solidFill>
              </a:rPr>
              <a:t>4</a:t>
            </a:r>
            <a:r>
              <a:rPr lang="en-US" altLang="zh-CN" sz="2800" b="1" smtClean="0">
                <a:solidFill>
                  <a:srgbClr val="006600"/>
                </a:solidFill>
              </a:rPr>
              <a:t> </a:t>
            </a:r>
            <a:r>
              <a:rPr lang="en-US" altLang="zh-CN" sz="2800" b="1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smtClean="0">
                <a:solidFill>
                  <a:srgbClr val="006600"/>
                </a:solidFill>
              </a:rPr>
              <a:t> 9</a:t>
            </a:r>
            <a:r>
              <a:rPr lang="en-US" altLang="zh-CN" sz="2800" b="1" i="1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smtClean="0">
                <a:solidFill>
                  <a:srgbClr val="006600"/>
                </a:solidFill>
              </a:rPr>
              <a:t>10</a:t>
            </a:r>
            <a:r>
              <a:rPr lang="en-US" altLang="zh-CN" sz="2800" b="1" smtClean="0">
                <a:solidFill>
                  <a:srgbClr val="006600"/>
                </a:solidFill>
              </a:rPr>
              <a:t> </a:t>
            </a:r>
            <a:r>
              <a:rPr lang="en-US" altLang="zh-CN" sz="2800" b="1" smtClean="0"/>
              <a:t>+ 7</a:t>
            </a:r>
            <a:r>
              <a:rPr lang="en-US" altLang="zh-CN" sz="2800" b="1" i="1" smtClean="0"/>
              <a:t>x</a:t>
            </a:r>
            <a:r>
              <a:rPr lang="en-US" altLang="zh-CN" sz="2800" b="1" baseline="30000" smtClean="0"/>
              <a:t>12 </a:t>
            </a:r>
            <a:r>
              <a:rPr lang="en-US" altLang="zh-CN" sz="2800" b="1" smtClean="0">
                <a:solidFill>
                  <a:srgbClr val="006600"/>
                </a:solidFill>
              </a:rPr>
              <a:t>+ 8</a:t>
            </a:r>
            <a:r>
              <a:rPr lang="en-US" altLang="zh-CN" sz="2800" b="1" i="1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smtClean="0">
                <a:solidFill>
                  <a:srgbClr val="006600"/>
                </a:solidFill>
              </a:rPr>
              <a:t>14</a:t>
            </a:r>
          </a:p>
        </p:txBody>
      </p:sp>
      <p:sp>
        <p:nvSpPr>
          <p:cNvPr id="665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95587CE-7F20-48C0-947A-E1A707DC77CE}" type="slidenum">
              <a:rPr lang="en-US" altLang="zh-CN" sz="1400"/>
              <a:pPr algn="ctr" eaLnBrk="1" hangingPunct="1"/>
              <a:t>78</a:t>
            </a:fld>
            <a:endParaRPr lang="en-US" altLang="zh-CN" sz="1400"/>
          </a:p>
        </p:txBody>
      </p:sp>
      <p:grpSp>
        <p:nvGrpSpPr>
          <p:cNvPr id="66563" name="Group 78"/>
          <p:cNvGrpSpPr>
            <a:grpSpLocks/>
          </p:cNvGrpSpPr>
          <p:nvPr/>
        </p:nvGrpSpPr>
        <p:grpSpPr bwMode="auto">
          <a:xfrm>
            <a:off x="665163" y="2813050"/>
            <a:ext cx="7696200" cy="3278188"/>
            <a:chOff x="384" y="1603"/>
            <a:chExt cx="4848" cy="2193"/>
          </a:xfrm>
        </p:grpSpPr>
        <p:sp>
          <p:nvSpPr>
            <p:cNvPr id="66566" name="Rectangle 2" descr="羊皮纸"/>
            <p:cNvSpPr>
              <a:spLocks noChangeArrowheads="1"/>
            </p:cNvSpPr>
            <p:nvPr/>
          </p:nvSpPr>
          <p:spPr bwMode="auto">
            <a:xfrm>
              <a:off x="1392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67" name="Text Box 5"/>
            <p:cNvSpPr txBox="1">
              <a:spLocks noChangeArrowheads="1"/>
            </p:cNvSpPr>
            <p:nvPr/>
          </p:nvSpPr>
          <p:spPr bwMode="auto">
            <a:xfrm>
              <a:off x="384" y="1632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66568" name="Text Box 6"/>
            <p:cNvSpPr txBox="1">
              <a:spLocks noChangeArrowheads="1"/>
            </p:cNvSpPr>
            <p:nvPr/>
          </p:nvSpPr>
          <p:spPr bwMode="auto">
            <a:xfrm>
              <a:off x="384" y="2121"/>
              <a:ext cx="79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BH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66569" name="Line 7"/>
            <p:cNvSpPr>
              <a:spLocks noChangeShapeType="1"/>
            </p:cNvSpPr>
            <p:nvPr/>
          </p:nvSpPr>
          <p:spPr bwMode="auto">
            <a:xfrm>
              <a:off x="1680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0" name="Rectangle 8" descr="花束"/>
            <p:cNvSpPr>
              <a:spLocks noChangeArrowheads="1"/>
            </p:cNvSpPr>
            <p:nvPr/>
          </p:nvSpPr>
          <p:spPr bwMode="auto">
            <a:xfrm>
              <a:off x="1920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71" name="Rectangle 9" descr="羊皮纸"/>
            <p:cNvSpPr>
              <a:spLocks noChangeArrowheads="1"/>
            </p:cNvSpPr>
            <p:nvPr/>
          </p:nvSpPr>
          <p:spPr bwMode="auto">
            <a:xfrm>
              <a:off x="1392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72" name="Line 10"/>
            <p:cNvSpPr>
              <a:spLocks noChangeShapeType="1"/>
            </p:cNvSpPr>
            <p:nvPr/>
          </p:nvSpPr>
          <p:spPr bwMode="auto">
            <a:xfrm>
              <a:off x="1680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Rectangle 11" descr="花束"/>
            <p:cNvSpPr>
              <a:spLocks noChangeArrowheads="1"/>
            </p:cNvSpPr>
            <p:nvPr/>
          </p:nvSpPr>
          <p:spPr bwMode="auto">
            <a:xfrm>
              <a:off x="1920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74" name="Rectangle 12" descr="羊皮纸"/>
            <p:cNvSpPr>
              <a:spLocks noChangeArrowheads="1"/>
            </p:cNvSpPr>
            <p:nvPr/>
          </p:nvSpPr>
          <p:spPr bwMode="auto">
            <a:xfrm>
              <a:off x="2400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75" name="Line 13"/>
            <p:cNvSpPr>
              <a:spLocks noChangeShapeType="1"/>
            </p:cNvSpPr>
            <p:nvPr/>
          </p:nvSpPr>
          <p:spPr bwMode="auto">
            <a:xfrm>
              <a:off x="2688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Rectangle 14" descr="花束"/>
            <p:cNvSpPr>
              <a:spLocks noChangeArrowheads="1"/>
            </p:cNvSpPr>
            <p:nvPr/>
          </p:nvSpPr>
          <p:spPr bwMode="auto">
            <a:xfrm>
              <a:off x="2928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77" name="Rectangle 15" descr="羊皮纸"/>
            <p:cNvSpPr>
              <a:spLocks noChangeArrowheads="1"/>
            </p:cNvSpPr>
            <p:nvPr/>
          </p:nvSpPr>
          <p:spPr bwMode="auto">
            <a:xfrm>
              <a:off x="2400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78" name="Line 16"/>
            <p:cNvSpPr>
              <a:spLocks noChangeShapeType="1"/>
            </p:cNvSpPr>
            <p:nvPr/>
          </p:nvSpPr>
          <p:spPr bwMode="auto">
            <a:xfrm>
              <a:off x="2688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Rectangle 17" descr="花束"/>
            <p:cNvSpPr>
              <a:spLocks noChangeArrowheads="1"/>
            </p:cNvSpPr>
            <p:nvPr/>
          </p:nvSpPr>
          <p:spPr bwMode="auto">
            <a:xfrm>
              <a:off x="2928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80" name="Rectangle 18" descr="羊皮纸"/>
            <p:cNvSpPr>
              <a:spLocks noChangeArrowheads="1"/>
            </p:cNvSpPr>
            <p:nvPr/>
          </p:nvSpPr>
          <p:spPr bwMode="auto">
            <a:xfrm>
              <a:off x="3408" y="163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81" name="Line 19"/>
            <p:cNvSpPr>
              <a:spLocks noChangeShapeType="1"/>
            </p:cNvSpPr>
            <p:nvPr/>
          </p:nvSpPr>
          <p:spPr bwMode="auto">
            <a:xfrm>
              <a:off x="3696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Rectangle 20" descr="花束"/>
            <p:cNvSpPr>
              <a:spLocks noChangeArrowheads="1"/>
            </p:cNvSpPr>
            <p:nvPr/>
          </p:nvSpPr>
          <p:spPr bwMode="auto">
            <a:xfrm>
              <a:off x="3984" y="163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83" name="Rectangle 21" descr="羊皮纸"/>
            <p:cNvSpPr>
              <a:spLocks noChangeArrowheads="1"/>
            </p:cNvSpPr>
            <p:nvPr/>
          </p:nvSpPr>
          <p:spPr bwMode="auto">
            <a:xfrm>
              <a:off x="3408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84" name="Line 22"/>
            <p:cNvSpPr>
              <a:spLocks noChangeShapeType="1"/>
            </p:cNvSpPr>
            <p:nvPr/>
          </p:nvSpPr>
          <p:spPr bwMode="auto">
            <a:xfrm>
              <a:off x="3696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Rectangle 23" descr="花束"/>
            <p:cNvSpPr>
              <a:spLocks noChangeArrowheads="1"/>
            </p:cNvSpPr>
            <p:nvPr/>
          </p:nvSpPr>
          <p:spPr bwMode="auto">
            <a:xfrm>
              <a:off x="3984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86" name="Rectangle 24" descr="羊皮纸"/>
            <p:cNvSpPr>
              <a:spLocks noChangeArrowheads="1"/>
            </p:cNvSpPr>
            <p:nvPr/>
          </p:nvSpPr>
          <p:spPr bwMode="auto">
            <a:xfrm>
              <a:off x="4416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87" name="Line 25"/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8" name="Rectangle 26" descr="花束"/>
            <p:cNvSpPr>
              <a:spLocks noChangeArrowheads="1"/>
            </p:cNvSpPr>
            <p:nvPr/>
          </p:nvSpPr>
          <p:spPr bwMode="auto">
            <a:xfrm>
              <a:off x="4992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89" name="Line 27"/>
            <p:cNvSpPr>
              <a:spLocks noChangeShapeType="1"/>
            </p:cNvSpPr>
            <p:nvPr/>
          </p:nvSpPr>
          <p:spPr bwMode="auto">
            <a:xfrm>
              <a:off x="1152" y="18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0" name="Line 28"/>
            <p:cNvSpPr>
              <a:spLocks noChangeShapeType="1"/>
            </p:cNvSpPr>
            <p:nvPr/>
          </p:nvSpPr>
          <p:spPr bwMode="auto">
            <a:xfrm>
              <a:off x="1152" y="230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1" name="Line 29"/>
            <p:cNvSpPr>
              <a:spLocks noChangeShapeType="1"/>
            </p:cNvSpPr>
            <p:nvPr/>
          </p:nvSpPr>
          <p:spPr bwMode="auto">
            <a:xfrm>
              <a:off x="2064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Line 30"/>
            <p:cNvSpPr>
              <a:spLocks noChangeShapeType="1"/>
            </p:cNvSpPr>
            <p:nvPr/>
          </p:nvSpPr>
          <p:spPr bwMode="auto">
            <a:xfrm>
              <a:off x="2064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3" name="Line 31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4" name="Line 32"/>
            <p:cNvSpPr>
              <a:spLocks noChangeShapeType="1"/>
            </p:cNvSpPr>
            <p:nvPr/>
          </p:nvSpPr>
          <p:spPr bwMode="auto">
            <a:xfrm>
              <a:off x="4080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5" name="Line 33"/>
            <p:cNvSpPr>
              <a:spLocks noChangeShapeType="1"/>
            </p:cNvSpPr>
            <p:nvPr/>
          </p:nvSpPr>
          <p:spPr bwMode="auto">
            <a:xfrm>
              <a:off x="3072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6" name="Text Box 34"/>
            <p:cNvSpPr txBox="1">
              <a:spLocks noChangeArrowheads="1"/>
            </p:cNvSpPr>
            <p:nvPr/>
          </p:nvSpPr>
          <p:spPr bwMode="auto">
            <a:xfrm>
              <a:off x="3953" y="160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66597" name="Text Box 35"/>
            <p:cNvSpPr txBox="1">
              <a:spLocks noChangeArrowheads="1"/>
            </p:cNvSpPr>
            <p:nvPr/>
          </p:nvSpPr>
          <p:spPr bwMode="auto">
            <a:xfrm>
              <a:off x="4961" y="208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66598" name="Text Box 36"/>
            <p:cNvSpPr txBox="1">
              <a:spLocks noChangeArrowheads="1"/>
            </p:cNvSpPr>
            <p:nvPr/>
          </p:nvSpPr>
          <p:spPr bwMode="auto">
            <a:xfrm>
              <a:off x="384" y="2889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66599" name="Rectangle 37" descr="羊皮纸"/>
            <p:cNvSpPr>
              <a:spLocks noChangeArrowheads="1"/>
            </p:cNvSpPr>
            <p:nvPr/>
          </p:nvSpPr>
          <p:spPr bwMode="auto">
            <a:xfrm>
              <a:off x="1392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00" name="Line 38"/>
            <p:cNvSpPr>
              <a:spLocks noChangeShapeType="1"/>
            </p:cNvSpPr>
            <p:nvPr/>
          </p:nvSpPr>
          <p:spPr bwMode="auto">
            <a:xfrm>
              <a:off x="1680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1" name="Rectangle 39" descr="花束"/>
            <p:cNvSpPr>
              <a:spLocks noChangeArrowheads="1"/>
            </p:cNvSpPr>
            <p:nvPr/>
          </p:nvSpPr>
          <p:spPr bwMode="auto">
            <a:xfrm>
              <a:off x="1920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02" name="Rectangle 40" descr="羊皮纸"/>
            <p:cNvSpPr>
              <a:spLocks noChangeArrowheads="1"/>
            </p:cNvSpPr>
            <p:nvPr/>
          </p:nvSpPr>
          <p:spPr bwMode="auto">
            <a:xfrm>
              <a:off x="2400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03" name="Line 41"/>
            <p:cNvSpPr>
              <a:spLocks noChangeShapeType="1"/>
            </p:cNvSpPr>
            <p:nvPr/>
          </p:nvSpPr>
          <p:spPr bwMode="auto">
            <a:xfrm>
              <a:off x="2688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4" name="Rectangle 42" descr="花束"/>
            <p:cNvSpPr>
              <a:spLocks noChangeArrowheads="1"/>
            </p:cNvSpPr>
            <p:nvPr/>
          </p:nvSpPr>
          <p:spPr bwMode="auto">
            <a:xfrm>
              <a:off x="2928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05" name="Rectangle 43" descr="羊皮纸"/>
            <p:cNvSpPr>
              <a:spLocks noChangeArrowheads="1"/>
            </p:cNvSpPr>
            <p:nvPr/>
          </p:nvSpPr>
          <p:spPr bwMode="auto">
            <a:xfrm>
              <a:off x="3408" y="2880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06" name="Line 44"/>
            <p:cNvSpPr>
              <a:spLocks noChangeShapeType="1"/>
            </p:cNvSpPr>
            <p:nvPr/>
          </p:nvSpPr>
          <p:spPr bwMode="auto">
            <a:xfrm>
              <a:off x="3696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7" name="Rectangle 45" descr="花束"/>
            <p:cNvSpPr>
              <a:spLocks noChangeArrowheads="1"/>
            </p:cNvSpPr>
            <p:nvPr/>
          </p:nvSpPr>
          <p:spPr bwMode="auto">
            <a:xfrm>
              <a:off x="3984" y="2880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08" name="Line 46"/>
            <p:cNvSpPr>
              <a:spLocks noChangeShapeType="1"/>
            </p:cNvSpPr>
            <p:nvPr/>
          </p:nvSpPr>
          <p:spPr bwMode="auto">
            <a:xfrm>
              <a:off x="1152" y="30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9" name="Line 47"/>
            <p:cNvSpPr>
              <a:spLocks noChangeShapeType="1"/>
            </p:cNvSpPr>
            <p:nvPr/>
          </p:nvSpPr>
          <p:spPr bwMode="auto">
            <a:xfrm>
              <a:off x="2064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0" name="Line 48"/>
            <p:cNvSpPr>
              <a:spLocks noChangeShapeType="1"/>
            </p:cNvSpPr>
            <p:nvPr/>
          </p:nvSpPr>
          <p:spPr bwMode="auto">
            <a:xfrm>
              <a:off x="3072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1" name="Rectangle 49" descr="羊皮纸"/>
            <p:cNvSpPr>
              <a:spLocks noChangeArrowheads="1"/>
            </p:cNvSpPr>
            <p:nvPr/>
          </p:nvSpPr>
          <p:spPr bwMode="auto">
            <a:xfrm>
              <a:off x="3408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12" name="Line 50"/>
            <p:cNvSpPr>
              <a:spLocks noChangeShapeType="1"/>
            </p:cNvSpPr>
            <p:nvPr/>
          </p:nvSpPr>
          <p:spPr bwMode="auto">
            <a:xfrm>
              <a:off x="3696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3" name="Rectangle 51" descr="花束"/>
            <p:cNvSpPr>
              <a:spLocks noChangeArrowheads="1"/>
            </p:cNvSpPr>
            <p:nvPr/>
          </p:nvSpPr>
          <p:spPr bwMode="auto">
            <a:xfrm>
              <a:off x="3984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14" name="Rectangle 52" descr="羊皮纸"/>
            <p:cNvSpPr>
              <a:spLocks noChangeArrowheads="1"/>
            </p:cNvSpPr>
            <p:nvPr/>
          </p:nvSpPr>
          <p:spPr bwMode="auto">
            <a:xfrm>
              <a:off x="4416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15" name="Line 53"/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6" name="Rectangle 54" descr="花束"/>
            <p:cNvSpPr>
              <a:spLocks noChangeArrowheads="1"/>
            </p:cNvSpPr>
            <p:nvPr/>
          </p:nvSpPr>
          <p:spPr bwMode="auto">
            <a:xfrm>
              <a:off x="4992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17" name="Line 55"/>
            <p:cNvSpPr>
              <a:spLocks noChangeShapeType="1"/>
            </p:cNvSpPr>
            <p:nvPr/>
          </p:nvSpPr>
          <p:spPr bwMode="auto">
            <a:xfrm>
              <a:off x="3168" y="36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8" name="Line 56"/>
            <p:cNvSpPr>
              <a:spLocks noChangeShapeType="1"/>
            </p:cNvSpPr>
            <p:nvPr/>
          </p:nvSpPr>
          <p:spPr bwMode="auto">
            <a:xfrm>
              <a:off x="4080" y="362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9" name="Text Box 57"/>
            <p:cNvSpPr txBox="1">
              <a:spLocks noChangeArrowheads="1"/>
            </p:cNvSpPr>
            <p:nvPr/>
          </p:nvSpPr>
          <p:spPr bwMode="auto">
            <a:xfrm>
              <a:off x="4961" y="3408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66620" name="Line 58"/>
            <p:cNvSpPr>
              <a:spLocks noChangeShapeType="1"/>
            </p:cNvSpPr>
            <p:nvPr/>
          </p:nvSpPr>
          <p:spPr bwMode="auto">
            <a:xfrm flipV="1">
              <a:off x="316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1" name="Line 59"/>
            <p:cNvSpPr>
              <a:spLocks noChangeShapeType="1"/>
            </p:cNvSpPr>
            <p:nvPr/>
          </p:nvSpPr>
          <p:spPr bwMode="auto">
            <a:xfrm>
              <a:off x="3168" y="3360"/>
              <a:ext cx="1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2" name="Line 60"/>
            <p:cNvSpPr>
              <a:spLocks noChangeShapeType="1"/>
            </p:cNvSpPr>
            <p:nvPr/>
          </p:nvSpPr>
          <p:spPr bwMode="auto">
            <a:xfrm>
              <a:off x="4080" y="30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3" name="Line 61"/>
            <p:cNvSpPr>
              <a:spLocks noChangeShapeType="1"/>
            </p:cNvSpPr>
            <p:nvPr/>
          </p:nvSpPr>
          <p:spPr bwMode="auto">
            <a:xfrm>
              <a:off x="4368" y="307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4" name="Text Box 62"/>
            <p:cNvSpPr txBox="1">
              <a:spLocks noChangeArrowheads="1"/>
            </p:cNvSpPr>
            <p:nvPr/>
          </p:nvSpPr>
          <p:spPr bwMode="auto">
            <a:xfrm>
              <a:off x="1420" y="160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66625" name="Text Box 63"/>
            <p:cNvSpPr txBox="1">
              <a:spLocks noChangeArrowheads="1"/>
            </p:cNvSpPr>
            <p:nvPr/>
          </p:nvSpPr>
          <p:spPr bwMode="auto">
            <a:xfrm>
              <a:off x="1420" y="2851"/>
              <a:ext cx="50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66626" name="Text Box 64"/>
            <p:cNvSpPr txBox="1">
              <a:spLocks noChangeArrowheads="1"/>
            </p:cNvSpPr>
            <p:nvPr/>
          </p:nvSpPr>
          <p:spPr bwMode="auto">
            <a:xfrm>
              <a:off x="1392" y="208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66627" name="Text Box 65"/>
            <p:cNvSpPr txBox="1">
              <a:spLocks noChangeArrowheads="1"/>
            </p:cNvSpPr>
            <p:nvPr/>
          </p:nvSpPr>
          <p:spPr bwMode="auto">
            <a:xfrm>
              <a:off x="2407" y="2851"/>
              <a:ext cx="52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66628" name="Text Box 66"/>
            <p:cNvSpPr txBox="1">
              <a:spLocks noChangeArrowheads="1"/>
            </p:cNvSpPr>
            <p:nvPr/>
          </p:nvSpPr>
          <p:spPr bwMode="auto">
            <a:xfrm>
              <a:off x="2400" y="160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66629" name="Text Box 67"/>
            <p:cNvSpPr txBox="1">
              <a:spLocks noChangeArrowheads="1"/>
            </p:cNvSpPr>
            <p:nvPr/>
          </p:nvSpPr>
          <p:spPr bwMode="auto">
            <a:xfrm>
              <a:off x="2428" y="208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66630" name="Text Box 68"/>
            <p:cNvSpPr txBox="1">
              <a:spLocks noChangeArrowheads="1"/>
            </p:cNvSpPr>
            <p:nvPr/>
          </p:nvSpPr>
          <p:spPr bwMode="auto">
            <a:xfrm>
              <a:off x="3383" y="2083"/>
              <a:ext cx="6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66631" name="Text Box 69"/>
            <p:cNvSpPr txBox="1">
              <a:spLocks noChangeArrowheads="1"/>
            </p:cNvSpPr>
            <p:nvPr/>
          </p:nvSpPr>
          <p:spPr bwMode="auto">
            <a:xfrm>
              <a:off x="3383" y="2851"/>
              <a:ext cx="64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66632" name="Text Box 70"/>
            <p:cNvSpPr txBox="1">
              <a:spLocks noChangeArrowheads="1"/>
            </p:cNvSpPr>
            <p:nvPr/>
          </p:nvSpPr>
          <p:spPr bwMode="auto">
            <a:xfrm>
              <a:off x="3468" y="160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66633" name="Text Box 71"/>
            <p:cNvSpPr txBox="1">
              <a:spLocks noChangeArrowheads="1"/>
            </p:cNvSpPr>
            <p:nvPr/>
          </p:nvSpPr>
          <p:spPr bwMode="auto">
            <a:xfrm>
              <a:off x="3468" y="3408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66634" name="Text Box 72"/>
            <p:cNvSpPr txBox="1">
              <a:spLocks noChangeArrowheads="1"/>
            </p:cNvSpPr>
            <p:nvPr/>
          </p:nvSpPr>
          <p:spPr bwMode="auto">
            <a:xfrm>
              <a:off x="4476" y="208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66635" name="Text Box 73"/>
            <p:cNvSpPr txBox="1">
              <a:spLocks noChangeArrowheads="1"/>
            </p:cNvSpPr>
            <p:nvPr/>
          </p:nvSpPr>
          <p:spPr bwMode="auto">
            <a:xfrm>
              <a:off x="4464" y="3408"/>
              <a:ext cx="5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CE625BF-5248-4633-B394-0B60BDD3CC68}" type="slidenum">
              <a:rPr lang="en-US" altLang="zh-CN" sz="1400"/>
              <a:pPr algn="ctr" eaLnBrk="1" hangingPunct="1"/>
              <a:t>79</a:t>
            </a:fld>
            <a:endParaRPr lang="en-US" altLang="zh-CN" sz="1400"/>
          </a:p>
        </p:txBody>
      </p:sp>
      <p:grpSp>
        <p:nvGrpSpPr>
          <p:cNvPr id="67587" name="Group 96"/>
          <p:cNvGrpSpPr>
            <a:grpSpLocks/>
          </p:cNvGrpSpPr>
          <p:nvPr/>
        </p:nvGrpSpPr>
        <p:grpSpPr bwMode="auto">
          <a:xfrm>
            <a:off x="685800" y="433388"/>
            <a:ext cx="7696200" cy="4527550"/>
            <a:chOff x="432" y="273"/>
            <a:chExt cx="4848" cy="2852"/>
          </a:xfrm>
        </p:grpSpPr>
        <p:sp>
          <p:nvSpPr>
            <p:cNvPr id="67588" name="Rectangle 2" descr="羊皮纸"/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89" name="Line 3"/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0" name="Rectangle 4"/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91" name="Text Box 5"/>
            <p:cNvSpPr txBox="1">
              <a:spLocks noChangeArrowheads="1"/>
            </p:cNvSpPr>
            <p:nvPr/>
          </p:nvSpPr>
          <p:spPr bwMode="auto">
            <a:xfrm>
              <a:off x="432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67592" name="Text Box 6"/>
            <p:cNvSpPr txBox="1">
              <a:spLocks noChangeArrowheads="1"/>
            </p:cNvSpPr>
            <p:nvPr/>
          </p:nvSpPr>
          <p:spPr bwMode="auto">
            <a:xfrm>
              <a:off x="432" y="199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BH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67593" name="Line 7"/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4" name="Rectangle 8" descr="花束"/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95" name="Rectangle 9" descr="羊皮纸"/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96" name="Line 10"/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7" name="Rectangle 11" descr="花束"/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98" name="Rectangle 12" descr="羊皮纸"/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99" name="Line 13"/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0" name="Rectangle 14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01" name="Rectangle 15" descr="羊皮纸"/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02" name="Line 16"/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3" name="Rectangle 17" descr="花束"/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04" name="Rectangle 18" descr="羊皮纸"/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05" name="Line 19"/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Rectangle 20" descr="花束"/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07" name="Rectangle 21" descr="羊皮纸"/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08" name="Line 22"/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Rectangle 23" descr="花束"/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10" name="Rectangle 24" descr="羊皮纸"/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11" name="Line 25"/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2" name="Rectangle 26" descr="花束"/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13" name="Line 27"/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4" name="Line 28"/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5" name="Line 29"/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6" name="Line 30"/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7" name="Line 31"/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8" name="Text Box 32"/>
            <p:cNvSpPr txBox="1">
              <a:spLocks noChangeArrowheads="1"/>
            </p:cNvSpPr>
            <p:nvPr/>
          </p:nvSpPr>
          <p:spPr bwMode="auto">
            <a:xfrm>
              <a:off x="5009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67619" name="Text Box 33"/>
            <p:cNvSpPr txBox="1">
              <a:spLocks noChangeArrowheads="1"/>
            </p:cNvSpPr>
            <p:nvPr/>
          </p:nvSpPr>
          <p:spPr bwMode="auto">
            <a:xfrm>
              <a:off x="5009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67620" name="Text Box 34"/>
            <p:cNvSpPr txBox="1">
              <a:spLocks noChangeArrowheads="1"/>
            </p:cNvSpPr>
            <p:nvPr/>
          </p:nvSpPr>
          <p:spPr bwMode="auto">
            <a:xfrm>
              <a:off x="432" y="279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67621" name="Rectangle 35"/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22" name="Line 36"/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3" name="Rectangle 37" descr="花束"/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24" name="Line 44"/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5" name="Text Box 60"/>
            <p:cNvSpPr txBox="1">
              <a:spLocks noChangeArrowheads="1"/>
            </p:cNvSpPr>
            <p:nvPr/>
          </p:nvSpPr>
          <p:spPr bwMode="auto">
            <a:xfrm>
              <a:off x="2476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67626" name="Text Box 62"/>
            <p:cNvSpPr txBox="1">
              <a:spLocks noChangeArrowheads="1"/>
            </p:cNvSpPr>
            <p:nvPr/>
          </p:nvSpPr>
          <p:spPr bwMode="auto">
            <a:xfrm>
              <a:off x="1440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67627" name="Text Box 64"/>
            <p:cNvSpPr txBox="1">
              <a:spLocks noChangeArrowheads="1"/>
            </p:cNvSpPr>
            <p:nvPr/>
          </p:nvSpPr>
          <p:spPr bwMode="auto">
            <a:xfrm>
              <a:off x="3456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67628" name="Text Box 65"/>
            <p:cNvSpPr txBox="1">
              <a:spLocks noChangeArrowheads="1"/>
            </p:cNvSpPr>
            <p:nvPr/>
          </p:nvSpPr>
          <p:spPr bwMode="auto">
            <a:xfrm>
              <a:off x="2476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67629" name="Text Box 66"/>
            <p:cNvSpPr txBox="1">
              <a:spLocks noChangeArrowheads="1"/>
            </p:cNvSpPr>
            <p:nvPr/>
          </p:nvSpPr>
          <p:spPr bwMode="auto">
            <a:xfrm>
              <a:off x="3431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67630" name="Text Box 67"/>
            <p:cNvSpPr txBox="1">
              <a:spLocks noChangeArrowheads="1"/>
            </p:cNvSpPr>
            <p:nvPr/>
          </p:nvSpPr>
          <p:spPr bwMode="auto">
            <a:xfrm>
              <a:off x="4476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67631" name="Text Box 69"/>
            <p:cNvSpPr txBox="1">
              <a:spLocks noChangeArrowheads="1"/>
            </p:cNvSpPr>
            <p:nvPr/>
          </p:nvSpPr>
          <p:spPr bwMode="auto">
            <a:xfrm>
              <a:off x="4524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67632" name="Line 71"/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3" name="Text Box 72"/>
            <p:cNvSpPr txBox="1">
              <a:spLocks noChangeArrowheads="1"/>
            </p:cNvSpPr>
            <p:nvPr/>
          </p:nvSpPr>
          <p:spPr bwMode="auto">
            <a:xfrm>
              <a:off x="281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67634" name="Rectangle 75" descr="花束"/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35" name="Rectangle 76" descr="花束"/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36" name="Line 77"/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7" name="Line 78"/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8" name="Line 79"/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9" name="Text Box 80"/>
            <p:cNvSpPr txBox="1">
              <a:spLocks noChangeArrowheads="1"/>
            </p:cNvSpPr>
            <p:nvPr/>
          </p:nvSpPr>
          <p:spPr bwMode="auto">
            <a:xfrm>
              <a:off x="1254" y="23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67640" name="Rectangle 81"/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41" name="Line 82"/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2" name="Rectangle 83" descr="花束"/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43" name="Line 84"/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4" name="Line 85"/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5" name="Line 89"/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6" name="Text Box 90"/>
            <p:cNvSpPr txBox="1">
              <a:spLocks noChangeArrowheads="1"/>
            </p:cNvSpPr>
            <p:nvPr/>
          </p:nvSpPr>
          <p:spPr bwMode="auto">
            <a:xfrm>
              <a:off x="184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sp>
          <p:nvSpPr>
            <p:cNvPr id="67647" name="Text Box 93"/>
            <p:cNvSpPr txBox="1">
              <a:spLocks noChangeArrowheads="1"/>
            </p:cNvSpPr>
            <p:nvPr/>
          </p:nvSpPr>
          <p:spPr bwMode="auto">
            <a:xfrm>
              <a:off x="1954" y="2728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E826E9EC-D5AC-4ED7-9684-273FC884208D}" type="slidenum">
              <a:rPr lang="en-US" altLang="zh-CN" sz="1400" smtClean="0"/>
              <a:pPr algn="ctr" eaLnBrk="1" hangingPunct="1"/>
              <a:t>8</a:t>
            </a:fld>
            <a:endParaRPr lang="en-US" altLang="zh-CN" sz="14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638175"/>
            <a:ext cx="8458200" cy="56737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public: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	 </a:t>
            </a:r>
            <a:r>
              <a:rPr lang="en-US" altLang="zh-CN" sz="2800" dirty="0" err="1" smtClean="0"/>
              <a:t>SeqList</a:t>
            </a:r>
            <a:r>
              <a:rPr lang="en-US" altLang="zh-CN" sz="2800" dirty="0" smtClean="0"/>
              <a:t>(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dirty="0" err="1" smtClean="0"/>
              <a:t>sz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defaultSize</a:t>
            </a:r>
            <a:r>
              <a:rPr lang="en-US" altLang="zh-CN" sz="2800" dirty="0" smtClean="0"/>
              <a:t>)</a:t>
            </a:r>
            <a:r>
              <a:rPr lang="en-US" altLang="zh-CN" sz="2800" b="1" dirty="0" smtClean="0"/>
              <a:t>;         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	 </a:t>
            </a:r>
            <a:r>
              <a:rPr lang="en-US" altLang="zh-CN" sz="2800" dirty="0" err="1" smtClean="0"/>
              <a:t>SeqList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SeqList</a:t>
            </a:r>
            <a:r>
              <a:rPr lang="en-US" altLang="zh-CN" sz="2800" dirty="0" smtClean="0"/>
              <a:t>&lt;T&gt;</a:t>
            </a:r>
            <a:r>
              <a:rPr lang="en-US" altLang="zh-CN" sz="2800" b="1" dirty="0" smtClean="0"/>
              <a:t>&amp; </a:t>
            </a:r>
            <a:r>
              <a:rPr lang="en-US" altLang="zh-CN" sz="2800" dirty="0" smtClean="0"/>
              <a:t>L)</a:t>
            </a:r>
            <a:r>
              <a:rPr lang="en-US" altLang="zh-CN" sz="2800" b="1" dirty="0" smtClean="0"/>
              <a:t>;	          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itchFamily="49" charset="-122"/>
              </a:rPr>
              <a:t>复制构造函数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	 </a:t>
            </a:r>
            <a:r>
              <a:rPr lang="zh-CN" altLang="en-US" sz="2800" dirty="0" smtClean="0"/>
              <a:t>～</a:t>
            </a:r>
            <a:r>
              <a:rPr lang="en-US" altLang="zh-CN" sz="2800" dirty="0" err="1" smtClean="0"/>
              <a:t>SeqList</a:t>
            </a:r>
            <a:r>
              <a:rPr lang="en-US" altLang="zh-CN" sz="2800" dirty="0" smtClean="0"/>
              <a:t>()</a:t>
            </a:r>
            <a:r>
              <a:rPr lang="en-US" altLang="zh-CN" sz="2800" b="1" dirty="0" smtClean="0"/>
              <a:t> {delete</a:t>
            </a:r>
            <a:r>
              <a:rPr lang="en-US" altLang="zh-CN" sz="2800" dirty="0" smtClean="0"/>
              <a:t>[ ] data</a:t>
            </a:r>
            <a:r>
              <a:rPr lang="en-US" altLang="zh-CN" sz="2800" b="1" dirty="0" smtClean="0"/>
              <a:t>;}	          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itchFamily="49" charset="-122"/>
              </a:rPr>
              <a:t>析构函数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Size()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const</a:t>
            </a:r>
            <a:r>
              <a:rPr lang="en-US" altLang="zh-CN" sz="2800" b="1" dirty="0" smtClean="0"/>
              <a:t> {return </a:t>
            </a:r>
            <a:r>
              <a:rPr lang="en-US" altLang="zh-CN" sz="2800" dirty="0" err="1" smtClean="0"/>
              <a:t>maxSize</a:t>
            </a:r>
            <a:r>
              <a:rPr lang="en-US" altLang="zh-CN" sz="2800" b="1" dirty="0" smtClean="0"/>
              <a:t>;}	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itchFamily="49" charset="-122"/>
              </a:rPr>
              <a:t>求表最大容量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Length() </a:t>
            </a:r>
            <a:r>
              <a:rPr lang="en-US" altLang="zh-CN" sz="2800" b="1" dirty="0" err="1" smtClean="0"/>
              <a:t>const</a:t>
            </a:r>
            <a:r>
              <a:rPr lang="en-US" altLang="zh-CN" sz="2800" b="1" dirty="0" smtClean="0"/>
              <a:t> {return</a:t>
            </a:r>
            <a:r>
              <a:rPr lang="en-US" altLang="zh-CN" sz="2800" dirty="0" smtClean="0"/>
              <a:t> last+1</a:t>
            </a:r>
            <a:r>
              <a:rPr lang="en-US" altLang="zh-CN" sz="2800" b="1" dirty="0" smtClean="0"/>
              <a:t>;}       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itchFamily="49" charset="-122"/>
              </a:rPr>
              <a:t>计算表长度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Search(T x)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const</a:t>
            </a:r>
            <a:r>
              <a:rPr lang="en-US" altLang="zh-CN" sz="2800" b="1" dirty="0" smtClean="0"/>
              <a:t>;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		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itchFamily="49" charset="-122"/>
              </a:rPr>
              <a:t>搜索</a:t>
            </a:r>
            <a:r>
              <a:rPr lang="en-US" altLang="zh-CN" sz="2800" dirty="0" smtClean="0">
                <a:solidFill>
                  <a:srgbClr val="CC0000"/>
                </a:solidFill>
                <a:ea typeface="隶书" pitchFamily="49" charset="-122"/>
              </a:rPr>
              <a:t>x</a:t>
            </a:r>
            <a:r>
              <a:rPr lang="zh-CN" altLang="en-US" sz="2800" dirty="0" smtClean="0">
                <a:solidFill>
                  <a:srgbClr val="CC0000"/>
                </a:solidFill>
                <a:ea typeface="隶书" pitchFamily="49" charset="-122"/>
              </a:rPr>
              <a:t>在表中位置，函数返回表项序号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Locate(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const</a:t>
            </a:r>
            <a:r>
              <a:rPr lang="en-US" altLang="zh-CN" sz="2800" b="1" dirty="0" smtClean="0"/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		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itchFamily="49" charset="-122"/>
              </a:rPr>
              <a:t>定位第 </a:t>
            </a:r>
            <a:r>
              <a:rPr lang="en-US" altLang="zh-CN" sz="2800" dirty="0" err="1" smtClean="0">
                <a:solidFill>
                  <a:srgbClr val="CC0000"/>
                </a:solidFill>
                <a:ea typeface="隶书" pitchFamily="49" charset="-122"/>
              </a:rPr>
              <a:t>i</a:t>
            </a:r>
            <a:r>
              <a:rPr lang="en-US" altLang="zh-CN" sz="2800" dirty="0" smtClean="0">
                <a:solidFill>
                  <a:srgbClr val="CC0000"/>
                </a:solidFill>
                <a:ea typeface="隶书" pitchFamily="49" charset="-122"/>
              </a:rPr>
              <a:t> </a:t>
            </a:r>
            <a:r>
              <a:rPr lang="zh-CN" altLang="en-US" sz="2800" dirty="0" smtClean="0">
                <a:solidFill>
                  <a:srgbClr val="CC0000"/>
                </a:solidFill>
                <a:ea typeface="隶书" pitchFamily="49" charset="-122"/>
              </a:rPr>
              <a:t>个表项，函数返回表项序号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</a:t>
            </a:r>
            <a:r>
              <a:rPr lang="en-US" altLang="zh-CN" sz="2800" b="1" dirty="0" err="1" smtClean="0"/>
              <a:t>bool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Insert(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b="1" dirty="0" smtClean="0"/>
              <a:t>, </a:t>
            </a:r>
            <a:r>
              <a:rPr lang="en-US" altLang="zh-CN" sz="2800" dirty="0" smtClean="0"/>
              <a:t>E x)</a:t>
            </a:r>
            <a:r>
              <a:rPr lang="en-US" altLang="zh-CN" sz="2800" b="1" dirty="0" smtClean="0"/>
              <a:t>;			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itchFamily="49" charset="-122"/>
              </a:rPr>
              <a:t>插入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	 </a:t>
            </a:r>
            <a:r>
              <a:rPr lang="en-US" altLang="zh-CN" sz="2800" b="1" dirty="0" err="1" smtClean="0"/>
              <a:t>bool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Remove(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b="1" dirty="0" smtClean="0"/>
              <a:t>, </a:t>
            </a:r>
            <a:r>
              <a:rPr lang="en-US" altLang="zh-CN" sz="2800" dirty="0" smtClean="0"/>
              <a:t>E</a:t>
            </a:r>
            <a:r>
              <a:rPr lang="en-US" altLang="zh-CN" sz="2800" b="1" dirty="0" smtClean="0"/>
              <a:t>&amp; </a:t>
            </a:r>
            <a:r>
              <a:rPr lang="en-US" altLang="zh-CN" sz="2800" dirty="0" smtClean="0"/>
              <a:t>x)</a:t>
            </a:r>
            <a:r>
              <a:rPr lang="en-US" altLang="zh-CN" sz="2800" b="1" dirty="0" smtClean="0"/>
              <a:t>;		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itchFamily="49" charset="-122"/>
              </a:rPr>
              <a:t>删除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};</a:t>
            </a:r>
            <a:r>
              <a:rPr lang="en-US" altLang="zh-CN" sz="800" b="1" dirty="0" smtClean="0">
                <a:solidFill>
                  <a:srgbClr val="CC0000"/>
                </a:solidFill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7362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5B98972-EA31-4643-AC46-75EFF4560D92}" type="slidenum">
              <a:rPr lang="en-US" altLang="zh-CN" sz="1400"/>
              <a:pPr algn="ctr" eaLnBrk="1" hangingPunct="1"/>
              <a:t>80</a:t>
            </a:fld>
            <a:endParaRPr lang="en-US" altLang="zh-CN" sz="1400"/>
          </a:p>
        </p:txBody>
      </p:sp>
      <p:grpSp>
        <p:nvGrpSpPr>
          <p:cNvPr id="68611" name="Group 92"/>
          <p:cNvGrpSpPr>
            <a:grpSpLocks/>
          </p:cNvGrpSpPr>
          <p:nvPr/>
        </p:nvGrpSpPr>
        <p:grpSpPr bwMode="auto">
          <a:xfrm>
            <a:off x="590550" y="433388"/>
            <a:ext cx="7715250" cy="5670550"/>
            <a:chOff x="372" y="273"/>
            <a:chExt cx="4860" cy="3572"/>
          </a:xfrm>
        </p:grpSpPr>
        <p:sp>
          <p:nvSpPr>
            <p:cNvPr id="68612" name="Rectangle 2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13" name="Line 3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4" name="Rectangle 4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15" name="Text Box 5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68616" name="Line 6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Rectangle 7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18" name="Rectangle 8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19" name="Line 9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Rectangle 10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1" name="Rectangle 11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2" name="Line 12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3" name="Rectangle 13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4" name="Rectangle 14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5" name="Line 15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Rectangle 16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7" name="Rectangle 17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8" name="Line 18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Rectangle 19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30" name="Rectangle 20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31" name="Line 21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Rectangle 22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33" name="Rectangle 23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34" name="Line 24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5" name="Rectangle 25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36" name="Line 26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7" name="Line 27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Line 28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Line 29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0" name="Line 30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1" name="Text Box 31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68642" name="Text Box 32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68643" name="Text Box 33"/>
            <p:cNvSpPr txBox="1">
              <a:spLocks noChangeArrowheads="1"/>
            </p:cNvSpPr>
            <p:nvPr/>
          </p:nvSpPr>
          <p:spPr bwMode="auto">
            <a:xfrm>
              <a:off x="384" y="2710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68644" name="Rectangle 34"/>
            <p:cNvSpPr>
              <a:spLocks noChangeArrowheads="1"/>
            </p:cNvSpPr>
            <p:nvPr/>
          </p:nvSpPr>
          <p:spPr bwMode="auto">
            <a:xfrm>
              <a:off x="1392" y="2701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45" name="Line 35"/>
            <p:cNvSpPr>
              <a:spLocks noChangeShapeType="1"/>
            </p:cNvSpPr>
            <p:nvPr/>
          </p:nvSpPr>
          <p:spPr bwMode="auto">
            <a:xfrm>
              <a:off x="1680" y="272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Rectangle 36" descr="花束"/>
            <p:cNvSpPr>
              <a:spLocks noChangeArrowheads="1"/>
            </p:cNvSpPr>
            <p:nvPr/>
          </p:nvSpPr>
          <p:spPr bwMode="auto">
            <a:xfrm>
              <a:off x="1920" y="2701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47" name="Rectangle 37" descr="羊皮纸"/>
            <p:cNvSpPr>
              <a:spLocks noChangeArrowheads="1"/>
            </p:cNvSpPr>
            <p:nvPr/>
          </p:nvSpPr>
          <p:spPr bwMode="auto">
            <a:xfrm>
              <a:off x="2400" y="27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48" name="Line 38"/>
            <p:cNvSpPr>
              <a:spLocks noChangeShapeType="1"/>
            </p:cNvSpPr>
            <p:nvPr/>
          </p:nvSpPr>
          <p:spPr bwMode="auto">
            <a:xfrm>
              <a:off x="2688" y="270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9" name="Rectangle 39" descr="花束"/>
            <p:cNvSpPr>
              <a:spLocks noChangeArrowheads="1"/>
            </p:cNvSpPr>
            <p:nvPr/>
          </p:nvSpPr>
          <p:spPr bwMode="auto">
            <a:xfrm>
              <a:off x="2928" y="27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50" name="Line 43"/>
            <p:cNvSpPr>
              <a:spLocks noChangeShapeType="1"/>
            </p:cNvSpPr>
            <p:nvPr/>
          </p:nvSpPr>
          <p:spPr bwMode="auto">
            <a:xfrm>
              <a:off x="1152" y="289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1" name="Line 44"/>
            <p:cNvSpPr>
              <a:spLocks noChangeShapeType="1"/>
            </p:cNvSpPr>
            <p:nvPr/>
          </p:nvSpPr>
          <p:spPr bwMode="auto">
            <a:xfrm>
              <a:off x="2064" y="289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2" name="Line 50"/>
            <p:cNvSpPr>
              <a:spLocks noChangeShapeType="1"/>
            </p:cNvSpPr>
            <p:nvPr/>
          </p:nvSpPr>
          <p:spPr bwMode="auto">
            <a:xfrm>
              <a:off x="4704" y="3509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3" name="Text Box 54"/>
            <p:cNvSpPr txBox="1">
              <a:spLocks noChangeArrowheads="1"/>
            </p:cNvSpPr>
            <p:nvPr/>
          </p:nvSpPr>
          <p:spPr bwMode="auto">
            <a:xfrm>
              <a:off x="2927" y="2656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68654" name="Text Box 59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68655" name="Text Box 60"/>
            <p:cNvSpPr txBox="1">
              <a:spLocks noChangeArrowheads="1"/>
            </p:cNvSpPr>
            <p:nvPr/>
          </p:nvSpPr>
          <p:spPr bwMode="auto">
            <a:xfrm>
              <a:off x="2428" y="268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68656" name="Text Box 61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68657" name="Text Box 63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68658" name="Text Box 64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68659" name="Text Box 65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68660" name="Text Box 66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68661" name="Text Box 68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68662" name="Line 70"/>
            <p:cNvSpPr>
              <a:spLocks noChangeShapeType="1"/>
            </p:cNvSpPr>
            <p:nvPr/>
          </p:nvSpPr>
          <p:spPr bwMode="auto">
            <a:xfrm flipH="1">
              <a:off x="3607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3" name="Text Box 71"/>
            <p:cNvSpPr txBox="1">
              <a:spLocks noChangeArrowheads="1"/>
            </p:cNvSpPr>
            <p:nvPr/>
          </p:nvSpPr>
          <p:spPr bwMode="auto">
            <a:xfrm>
              <a:off x="3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68664" name="Line 72"/>
            <p:cNvSpPr>
              <a:spLocks noChangeShapeType="1"/>
            </p:cNvSpPr>
            <p:nvPr/>
          </p:nvSpPr>
          <p:spPr bwMode="auto">
            <a:xfrm flipH="1" flipV="1">
              <a:off x="1634" y="1848"/>
              <a:ext cx="19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5" name="Text Box 73"/>
            <p:cNvSpPr txBox="1">
              <a:spLocks noChangeArrowheads="1"/>
            </p:cNvSpPr>
            <p:nvPr/>
          </p:nvSpPr>
          <p:spPr bwMode="auto">
            <a:xfrm>
              <a:off x="1794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sp>
          <p:nvSpPr>
            <p:cNvPr id="68666" name="Rectangle 74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67" name="Rectangle 75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68" name="Line 76"/>
            <p:cNvSpPr>
              <a:spLocks noChangeShapeType="1"/>
            </p:cNvSpPr>
            <p:nvPr/>
          </p:nvSpPr>
          <p:spPr bwMode="auto">
            <a:xfrm>
              <a:off x="302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9" name="Line 77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0" name="Line 78"/>
            <p:cNvSpPr>
              <a:spLocks noChangeShapeType="1"/>
            </p:cNvSpPr>
            <p:nvPr/>
          </p:nvSpPr>
          <p:spPr bwMode="auto">
            <a:xfrm>
              <a:off x="2411" y="2519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1" name="Text Box 79"/>
            <p:cNvSpPr txBox="1">
              <a:spLocks noChangeArrowheads="1"/>
            </p:cNvSpPr>
            <p:nvPr/>
          </p:nvSpPr>
          <p:spPr bwMode="auto">
            <a:xfrm>
              <a:off x="2079" y="229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grpSp>
          <p:nvGrpSpPr>
            <p:cNvPr id="68672" name="Group 90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68673" name="Rectangle 83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674" name="Line 85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5" name="Text Box 84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68676" name="Line 86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7" name="Rectangle 87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678" name="Line 88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198C1EC-D7FA-40DB-92E4-EF89B10F652E}" type="slidenum">
              <a:rPr lang="en-US" altLang="zh-CN" sz="1400"/>
              <a:pPr algn="ctr" eaLnBrk="1" hangingPunct="1"/>
              <a:t>81</a:t>
            </a:fld>
            <a:endParaRPr lang="en-US" altLang="zh-CN" sz="1400"/>
          </a:p>
        </p:txBody>
      </p:sp>
      <p:grpSp>
        <p:nvGrpSpPr>
          <p:cNvPr id="69635" name="Group 91"/>
          <p:cNvGrpSpPr>
            <a:grpSpLocks/>
          </p:cNvGrpSpPr>
          <p:nvPr/>
        </p:nvGrpSpPr>
        <p:grpSpPr bwMode="auto">
          <a:xfrm>
            <a:off x="590550" y="433388"/>
            <a:ext cx="7715250" cy="4519612"/>
            <a:chOff x="372" y="273"/>
            <a:chExt cx="4860" cy="2847"/>
          </a:xfrm>
        </p:grpSpPr>
        <p:sp>
          <p:nvSpPr>
            <p:cNvPr id="69636" name="Rectangle 2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37" name="Line 3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8" name="Rectangle 4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39" name="Text Box 5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69640" name="Line 6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1" name="Rectangle 7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42" name="Rectangle 8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43" name="Line 9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4" name="Rectangle 10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45" name="Rectangle 11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46" name="Line 12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Rectangle 13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48" name="Rectangle 14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49" name="Line 15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Rectangle 16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51" name="Rectangle 17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52" name="Line 18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Rectangle 19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54" name="Rectangle 20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55" name="Line 21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Rectangle 22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57" name="Rectangle 23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58" name="Line 24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Rectangle 25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60" name="Line 26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Line 27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Line 28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Line 29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4" name="Line 30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5" name="Text Box 31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69666" name="Text Box 32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69667" name="Text Box 33"/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69668" name="Rectangle 34"/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69" name="Line 35"/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0" name="Rectangle 36" descr="花束"/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71" name="Rectangle 37" descr="羊皮纸"/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72" name="Line 38"/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3" name="Rectangle 39" descr="花束"/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74" name="Rectangle 40" descr="羊皮纸"/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75" name="Line 41"/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6" name="Rectangle 42" descr="花束"/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77" name="Line 43"/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8" name="Line 44"/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9" name="Line 45"/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0" name="Text Box 54"/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69681" name="Text Box 59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69682" name="Text Box 60"/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69683" name="Text Box 61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69684" name="Text Box 62"/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69685" name="Text Box 63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69686" name="Text Box 64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69687" name="Text Box 65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69688" name="Text Box 66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69689" name="Text Box 68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69690" name="Line 70"/>
            <p:cNvSpPr>
              <a:spLocks noChangeShapeType="1"/>
            </p:cNvSpPr>
            <p:nvPr/>
          </p:nvSpPr>
          <p:spPr bwMode="auto">
            <a:xfrm flipH="1">
              <a:off x="353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1" name="Text Box 71"/>
            <p:cNvSpPr txBox="1">
              <a:spLocks noChangeArrowheads="1"/>
            </p:cNvSpPr>
            <p:nvPr/>
          </p:nvSpPr>
          <p:spPr bwMode="auto">
            <a:xfrm>
              <a:off x="377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69692" name="Line 72"/>
            <p:cNvSpPr>
              <a:spLocks noChangeShapeType="1"/>
            </p:cNvSpPr>
            <p:nvPr/>
          </p:nvSpPr>
          <p:spPr bwMode="auto">
            <a:xfrm flipH="1" flipV="1">
              <a:off x="2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3" name="Text Box 73"/>
            <p:cNvSpPr txBox="1">
              <a:spLocks noChangeArrowheads="1"/>
            </p:cNvSpPr>
            <p:nvPr/>
          </p:nvSpPr>
          <p:spPr bwMode="auto">
            <a:xfrm>
              <a:off x="2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sp>
          <p:nvSpPr>
            <p:cNvPr id="69694" name="Rectangle 74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95" name="Rectangle 75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96" name="Line 76"/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7" name="Line 77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8" name="Line 78"/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9" name="Text Box 79"/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grpSp>
          <p:nvGrpSpPr>
            <p:cNvPr id="69700" name="Group 83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69701" name="Rectangle 84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702" name="Line 85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3" name="Text Box 86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69704" name="Line 87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5" name="Rectangle 88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706" name="Line 89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d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CA69215-5EE6-4893-8E6E-AF1767C83BF6}" type="slidenum">
              <a:rPr lang="en-US" altLang="zh-CN" sz="1400"/>
              <a:pPr algn="ctr" eaLnBrk="1" hangingPunct="1"/>
              <a:t>82</a:t>
            </a:fld>
            <a:endParaRPr lang="en-US" altLang="zh-CN" sz="1400"/>
          </a:p>
        </p:txBody>
      </p:sp>
      <p:grpSp>
        <p:nvGrpSpPr>
          <p:cNvPr id="70659" name="Group 78"/>
          <p:cNvGrpSpPr>
            <a:grpSpLocks/>
          </p:cNvGrpSpPr>
          <p:nvPr/>
        </p:nvGrpSpPr>
        <p:grpSpPr bwMode="auto">
          <a:xfrm>
            <a:off x="590550" y="433388"/>
            <a:ext cx="7715250" cy="5556250"/>
            <a:chOff x="372" y="273"/>
            <a:chExt cx="4860" cy="3500"/>
          </a:xfrm>
        </p:grpSpPr>
        <p:sp>
          <p:nvSpPr>
            <p:cNvPr id="70660" name="Rectangle 3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61" name="Line 4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2" name="Rectangle 5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63" name="Text Box 6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70664" name="Line 7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5" name="Rectangle 8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66" name="Rectangle 9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67" name="Line 10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8" name="Rectangle 11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69" name="Rectangle 12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0" name="Line 13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Rectangle 14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2" name="Rectangle 15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3" name="Line 16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Rectangle 17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5" name="Rectangle 18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6" name="Line 19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7" name="Rectangle 20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8" name="Rectangle 21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9" name="Line 22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0" name="Rectangle 23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81" name="Rectangle 24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82" name="Line 25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3" name="Rectangle 26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84" name="Line 27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5" name="Line 28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6" name="Line 29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7" name="Line 30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8" name="Line 31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9" name="Text Box 32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70690" name="Text Box 33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70691" name="Text Box 34"/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70692" name="Rectangle 35"/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93" name="Line 36"/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4" name="Rectangle 37" descr="花束"/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95" name="Rectangle 38" descr="羊皮纸"/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96" name="Line 39"/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7" name="Rectangle 40" descr="花束"/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98" name="Rectangle 41" descr="羊皮纸"/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99" name="Line 42"/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0" name="Rectangle 43" descr="花束"/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701" name="Line 44"/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2" name="Line 45"/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3" name="Line 46"/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4" name="Text Box 47"/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70705" name="Text Box 48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70706" name="Text Box 49"/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70707" name="Text Box 50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70708" name="Text Box 51"/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70709" name="Text Box 52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70710" name="Text Box 53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70711" name="Text Box 54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70712" name="Text Box 55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70713" name="Text Box 56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70714" name="Line 57"/>
            <p:cNvSpPr>
              <a:spLocks noChangeShapeType="1"/>
            </p:cNvSpPr>
            <p:nvPr/>
          </p:nvSpPr>
          <p:spPr bwMode="auto">
            <a:xfrm flipH="1">
              <a:off x="4599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5" name="Text Box 58"/>
            <p:cNvSpPr txBox="1">
              <a:spLocks noChangeArrowheads="1"/>
            </p:cNvSpPr>
            <p:nvPr/>
          </p:nvSpPr>
          <p:spPr bwMode="auto">
            <a:xfrm>
              <a:off x="4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70716" name="Line 59"/>
            <p:cNvSpPr>
              <a:spLocks noChangeShapeType="1"/>
            </p:cNvSpPr>
            <p:nvPr/>
          </p:nvSpPr>
          <p:spPr bwMode="auto">
            <a:xfrm flipH="1" flipV="1">
              <a:off x="3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7" name="Text Box 60"/>
            <p:cNvSpPr txBox="1">
              <a:spLocks noChangeArrowheads="1"/>
            </p:cNvSpPr>
            <p:nvPr/>
          </p:nvSpPr>
          <p:spPr bwMode="auto">
            <a:xfrm>
              <a:off x="3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sp>
          <p:nvSpPr>
            <p:cNvPr id="70718" name="Rectangle 61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719" name="Rectangle 62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720" name="Line 63"/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1" name="Line 64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2" name="Line 65"/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3" name="Text Box 66"/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grpSp>
          <p:nvGrpSpPr>
            <p:cNvPr id="70724" name="Group 67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70729" name="Rectangle 68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0730" name="Line 69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1" name="Text Box 70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70732" name="Line 71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3" name="Rectangle 72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0734" name="Line 73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725" name="Line 74"/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6" name="Text Box 75"/>
            <p:cNvSpPr txBox="1">
              <a:spLocks noChangeArrowheads="1"/>
            </p:cNvSpPr>
            <p:nvPr/>
          </p:nvSpPr>
          <p:spPr bwMode="auto">
            <a:xfrm>
              <a:off x="1854" y="1998"/>
              <a:ext cx="1522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tmp = -3+3 = 0</a:t>
              </a:r>
            </a:p>
          </p:txBody>
        </p:sp>
        <p:sp>
          <p:nvSpPr>
            <p:cNvPr id="70727" name="Line 76"/>
            <p:cNvSpPr>
              <a:spLocks noChangeShapeType="1"/>
            </p:cNvSpPr>
            <p:nvPr/>
          </p:nvSpPr>
          <p:spPr bwMode="auto">
            <a:xfrm flipV="1">
              <a:off x="2406" y="1770"/>
              <a:ext cx="118" cy="245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28" name="Line 77"/>
            <p:cNvSpPr>
              <a:spLocks noChangeShapeType="1"/>
            </p:cNvSpPr>
            <p:nvPr/>
          </p:nvSpPr>
          <p:spPr bwMode="auto">
            <a:xfrm flipV="1">
              <a:off x="2688" y="994"/>
              <a:ext cx="856" cy="1008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C8FBB45-5262-4235-A966-F3D13092B8F9}" type="slidenum">
              <a:rPr lang="en-US" altLang="zh-CN" sz="1400"/>
              <a:pPr algn="ctr" eaLnBrk="1" hangingPunct="1"/>
              <a:t>83</a:t>
            </a:fld>
            <a:endParaRPr lang="en-US" altLang="zh-CN" sz="1400"/>
          </a:p>
        </p:txBody>
      </p:sp>
      <p:grpSp>
        <p:nvGrpSpPr>
          <p:cNvPr id="71683" name="Group 101"/>
          <p:cNvGrpSpPr>
            <a:grpSpLocks/>
          </p:cNvGrpSpPr>
          <p:nvPr/>
        </p:nvGrpSpPr>
        <p:grpSpPr bwMode="auto">
          <a:xfrm>
            <a:off x="590550" y="420688"/>
            <a:ext cx="7715250" cy="5772150"/>
            <a:chOff x="372" y="265"/>
            <a:chExt cx="4860" cy="3636"/>
          </a:xfrm>
        </p:grpSpPr>
        <p:sp>
          <p:nvSpPr>
            <p:cNvPr id="71684" name="Rectangle 2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85" name="Line 3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6" name="Rectangle 4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87" name="Text Box 5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71688" name="Line 6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9" name="Rectangle 7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0" name="Rectangle 8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1" name="Line 9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2" name="Rectangle 10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3" name="Rectangle 11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4" name="Line 12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5" name="Rectangle 13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6" name="Rectangle 14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7" name="Line 15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8" name="Rectangle 16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9" name="Rectangle 17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00" name="Line 18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1" name="Rectangle 19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02" name="Rectangle 20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03" name="Line 21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4" name="Rectangle 22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05" name="Rectangle 23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06" name="Line 24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7" name="Rectangle 25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08" name="Line 26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9" name="Line 27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0" name="Line 28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1" name="Line 29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2" name="Line 30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3" name="Text Box 31"/>
            <p:cNvSpPr txBox="1">
              <a:spLocks noChangeArrowheads="1"/>
            </p:cNvSpPr>
            <p:nvPr/>
          </p:nvSpPr>
          <p:spPr bwMode="auto">
            <a:xfrm>
              <a:off x="4961" y="65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71714" name="Text Box 32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71715" name="Text Box 33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71716" name="Rectangle 34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17" name="Line 35"/>
            <p:cNvSpPr>
              <a:spLocks noChangeShapeType="1"/>
            </p:cNvSpPr>
            <p:nvPr/>
          </p:nvSpPr>
          <p:spPr bwMode="auto">
            <a:xfrm>
              <a:off x="1680" y="2536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8" name="Rectangle 36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19" name="Rectangle 37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20" name="Line 38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1" name="Rectangle 39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22" name="Rectangle 40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23" name="Line 41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4" name="Rectangle 42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25" name="Line 43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6" name="Line 44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7" name="Line 45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8" name="Line 52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9" name="Line 55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0" name="Line 56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1" name="Line 57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2" name="Line 58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3" name="Text Box 59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71734" name="Text Box 60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71735" name="Text Box 61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71736" name="Text Box 62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71737" name="Text Box 63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71738" name="Text Box 64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71739" name="Text Box 65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71740" name="Text Box 66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71741" name="Text Box 68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71742" name="Line 70"/>
            <p:cNvSpPr>
              <a:spLocks noChangeShapeType="1"/>
            </p:cNvSpPr>
            <p:nvPr/>
          </p:nvSpPr>
          <p:spPr bwMode="auto">
            <a:xfrm flipH="1">
              <a:off x="4575" y="4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3" name="Text Box 71"/>
            <p:cNvSpPr txBox="1">
              <a:spLocks noChangeArrowheads="1"/>
            </p:cNvSpPr>
            <p:nvPr/>
          </p:nvSpPr>
          <p:spPr bwMode="auto">
            <a:xfrm>
              <a:off x="4815" y="26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71744" name="Rectangle 74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45" name="Rectangle 75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46" name="Line 76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7" name="Line 77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8" name="Line 78"/>
            <p:cNvSpPr>
              <a:spLocks noChangeShapeType="1"/>
            </p:cNvSpPr>
            <p:nvPr/>
          </p:nvSpPr>
          <p:spPr bwMode="auto">
            <a:xfrm flipV="1">
              <a:off x="2396" y="3609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9" name="Text Box 79"/>
            <p:cNvSpPr txBox="1">
              <a:spLocks noChangeArrowheads="1"/>
            </p:cNvSpPr>
            <p:nvPr/>
          </p:nvSpPr>
          <p:spPr bwMode="auto">
            <a:xfrm>
              <a:off x="2064" y="357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71750" name="Rectangle 80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1" name="Rectangle 81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2" name="Text Box 82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71753" name="Line 83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4" name="Text Box 84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grpSp>
          <p:nvGrpSpPr>
            <p:cNvPr id="71755" name="Group 91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71758" name="Rectangle 92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759" name="Line 93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0" name="Text Box 94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71761" name="Line 95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2" name="Rectangle 96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763" name="Line 97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56" name="Text Box 98"/>
            <p:cNvSpPr txBox="1">
              <a:spLocks noChangeArrowheads="1"/>
            </p:cNvSpPr>
            <p:nvPr/>
          </p:nvSpPr>
          <p:spPr bwMode="auto">
            <a:xfrm>
              <a:off x="2948" y="316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71757" name="Line 99"/>
            <p:cNvSpPr>
              <a:spLocks noChangeShapeType="1"/>
            </p:cNvSpPr>
            <p:nvPr/>
          </p:nvSpPr>
          <p:spPr bwMode="auto">
            <a:xfrm>
              <a:off x="2700" y="324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84282560-3FAD-4B08-9E5E-F10C023ADBCA}" type="slidenum">
              <a:rPr lang="en-US" altLang="zh-CN" sz="1400"/>
              <a:pPr algn="ctr" eaLnBrk="1" hangingPunct="1"/>
              <a:t>84</a:t>
            </a:fld>
            <a:endParaRPr lang="en-US" altLang="zh-CN" sz="1400"/>
          </a:p>
        </p:txBody>
      </p:sp>
      <p:grpSp>
        <p:nvGrpSpPr>
          <p:cNvPr id="72707" name="Group 88"/>
          <p:cNvGrpSpPr>
            <a:grpSpLocks/>
          </p:cNvGrpSpPr>
          <p:nvPr/>
        </p:nvGrpSpPr>
        <p:grpSpPr bwMode="auto">
          <a:xfrm>
            <a:off x="590550" y="436563"/>
            <a:ext cx="7989888" cy="5799137"/>
            <a:chOff x="372" y="275"/>
            <a:chExt cx="5033" cy="3653"/>
          </a:xfrm>
        </p:grpSpPr>
        <p:sp>
          <p:nvSpPr>
            <p:cNvPr id="72708" name="Rectangle 3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09" name="Line 4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0" name="Rectangle 5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1" name="Text Box 6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72712" name="Line 7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3" name="Rectangle 8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4" name="Rectangle 9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5" name="Line 10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6" name="Rectangle 11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7" name="Rectangle 12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8" name="Line 13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9" name="Rectangle 14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0" name="Rectangle 15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1" name="Line 16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2" name="Rectangle 17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3" name="Rectangle 18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4" name="Line 19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5" name="Rectangle 20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6" name="Rectangle 21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7" name="Line 22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8" name="Rectangle 23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9" name="Rectangle 24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30" name="Line 25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1" name="Rectangle 26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32" name="Line 27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3" name="Line 28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4" name="Line 29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5" name="Line 30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6" name="Line 31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7" name="Text Box 32"/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72738" name="Text Box 33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72739" name="Text Box 34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72740" name="Rectangle 35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41" name="Line 36"/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2" name="Rectangle 37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43" name="Rectangle 38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44" name="Line 39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5" name="Rectangle 40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46" name="Rectangle 41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47" name="Line 42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8" name="Rectangle 43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49" name="Line 44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0" name="Line 45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1" name="Line 46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2" name="Line 47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3" name="Line 48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4" name="Line 49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5" name="Line 50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6" name="Line 51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7" name="Text Box 52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72758" name="Text Box 53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72759" name="Text Box 54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72760" name="Text Box 55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72761" name="Text Box 56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72762" name="Text Box 57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72763" name="Text Box 58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72764" name="Text Box 59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72765" name="Text Box 60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72766" name="Line 61"/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7" name="Text Box 62"/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72768" name="Rectangle 63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69" name="Rectangle 64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70" name="Line 65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1" name="Line 66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2" name="Line 67"/>
            <p:cNvSpPr>
              <a:spLocks noChangeShapeType="1"/>
            </p:cNvSpPr>
            <p:nvPr/>
          </p:nvSpPr>
          <p:spPr bwMode="auto">
            <a:xfrm flipV="1">
              <a:off x="3412" y="3635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3" name="Text Box 68"/>
            <p:cNvSpPr txBox="1">
              <a:spLocks noChangeArrowheads="1"/>
            </p:cNvSpPr>
            <p:nvPr/>
          </p:nvSpPr>
          <p:spPr bwMode="auto">
            <a:xfrm>
              <a:off x="3087" y="360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72774" name="Rectangle 69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75" name="Rectangle 70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76" name="Text Box 71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72777" name="Line 72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8" name="Text Box 73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grpSp>
          <p:nvGrpSpPr>
            <p:cNvPr id="72779" name="Group 74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72787" name="Rectangle 75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788" name="Line 76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9" name="Text Box 77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72790" name="Line 78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91" name="Rectangle 79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792" name="Line 80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80" name="Line 82"/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81" name="Rectangle 83" descr="羊皮纸"/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82" name="Rectangle 84" descr="花束"/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83" name="Line 85"/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84" name="Text Box 86"/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72785" name="Line 87"/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86" name="Text Box 81"/>
            <p:cNvSpPr txBox="1">
              <a:spLocks noChangeArrowheads="1"/>
            </p:cNvSpPr>
            <p:nvPr/>
          </p:nvSpPr>
          <p:spPr bwMode="auto">
            <a:xfrm>
              <a:off x="3947" y="319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3DD6D8E-EEE1-498B-BE6B-3BA37833A520}" type="slidenum">
              <a:rPr lang="en-US" altLang="zh-CN" sz="1400"/>
              <a:pPr algn="ctr" eaLnBrk="1" hangingPunct="1"/>
              <a:t>85</a:t>
            </a:fld>
            <a:endParaRPr lang="en-US" altLang="zh-CN" sz="1400"/>
          </a:p>
        </p:txBody>
      </p:sp>
      <p:grpSp>
        <p:nvGrpSpPr>
          <p:cNvPr id="73731" name="Group 95"/>
          <p:cNvGrpSpPr>
            <a:grpSpLocks/>
          </p:cNvGrpSpPr>
          <p:nvPr/>
        </p:nvGrpSpPr>
        <p:grpSpPr bwMode="auto">
          <a:xfrm>
            <a:off x="590550" y="436563"/>
            <a:ext cx="7989888" cy="5802312"/>
            <a:chOff x="372" y="275"/>
            <a:chExt cx="5033" cy="3655"/>
          </a:xfrm>
        </p:grpSpPr>
        <p:sp>
          <p:nvSpPr>
            <p:cNvPr id="73733" name="Rectangle 3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34" name="Line 4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5" name="Rectangle 5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36" name="Text Box 6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73737" name="Line 7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8" name="Rectangle 8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39" name="Rectangle 9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0" name="Line 10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1" name="Rectangle 11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2" name="Rectangle 12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3" name="Line 13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4" name="Rectangle 14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5" name="Rectangle 15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6" name="Line 16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7" name="Rectangle 17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8" name="Rectangle 18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9" name="Line 19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0" name="Rectangle 20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51" name="Rectangle 21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52" name="Line 22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3" name="Rectangle 23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54" name="Rectangle 24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55" name="Line 25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6" name="Rectangle 26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57" name="Line 27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8" name="Line 28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9" name="Line 29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0" name="Line 30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1" name="Line 31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2" name="Text Box 32"/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73763" name="Text Box 33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73764" name="Text Box 34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73765" name="Rectangle 35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66" name="Line 36"/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7" name="Rectangle 37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68" name="Rectangle 38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69" name="Line 39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0" name="Rectangle 40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71" name="Rectangle 41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72" name="Line 42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3" name="Rectangle 43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74" name="Line 44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5" name="Line 45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6" name="Line 46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7" name="Line 47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8" name="Line 48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9" name="Line 49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0" name="Line 50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1" name="Line 51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2" name="Text Box 52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73783" name="Text Box 53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73784" name="Text Box 54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73785" name="Text Box 55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73786" name="Text Box 56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73787" name="Text Box 57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73788" name="Text Box 58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73789" name="Text Box 59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73790" name="Text Box 60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73791" name="Line 61"/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92" name="Text Box 62"/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73793" name="Rectangle 63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94" name="Rectangle 64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95" name="Line 65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96" name="Line 66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97" name="Line 67"/>
            <p:cNvSpPr>
              <a:spLocks noChangeShapeType="1"/>
            </p:cNvSpPr>
            <p:nvPr/>
          </p:nvSpPr>
          <p:spPr bwMode="auto">
            <a:xfrm flipV="1">
              <a:off x="4394" y="3627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98" name="Text Box 68"/>
            <p:cNvSpPr txBox="1">
              <a:spLocks noChangeArrowheads="1"/>
            </p:cNvSpPr>
            <p:nvPr/>
          </p:nvSpPr>
          <p:spPr bwMode="auto">
            <a:xfrm>
              <a:off x="4087" y="360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73799" name="Rectangle 69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800" name="Rectangle 70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801" name="Text Box 71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73802" name="Line 72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03" name="Text Box 73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grpSp>
          <p:nvGrpSpPr>
            <p:cNvPr id="73804" name="Group 74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73819" name="Rectangle 75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820" name="Line 76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821" name="Text Box 77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73822" name="Line 78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823" name="Rectangle 79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824" name="Line 80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805" name="Line 81"/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06" name="Rectangle 82" descr="羊皮纸"/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807" name="Rectangle 83" descr="花束"/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808" name="Line 84"/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09" name="Text Box 85"/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73810" name="Line 86"/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11" name="Rectangle 88" descr="羊皮纸"/>
            <p:cNvSpPr>
              <a:spLocks noChangeArrowheads="1"/>
            </p:cNvSpPr>
            <p:nvPr/>
          </p:nvSpPr>
          <p:spPr bwMode="auto">
            <a:xfrm>
              <a:off x="4416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812" name="Rectangle 89" descr="花束"/>
            <p:cNvSpPr>
              <a:spLocks noChangeArrowheads="1"/>
            </p:cNvSpPr>
            <p:nvPr/>
          </p:nvSpPr>
          <p:spPr bwMode="auto">
            <a:xfrm>
              <a:off x="4992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813" name="Line 90"/>
            <p:cNvSpPr>
              <a:spLocks noChangeShapeType="1"/>
            </p:cNvSpPr>
            <p:nvPr/>
          </p:nvSpPr>
          <p:spPr bwMode="auto">
            <a:xfrm>
              <a:off x="4080" y="341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14" name="Text Box 91"/>
            <p:cNvSpPr txBox="1">
              <a:spLocks noChangeArrowheads="1"/>
            </p:cNvSpPr>
            <p:nvPr/>
          </p:nvSpPr>
          <p:spPr bwMode="auto">
            <a:xfrm>
              <a:off x="4464" y="3216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73815" name="Text Box 87"/>
            <p:cNvSpPr txBox="1">
              <a:spLocks noChangeArrowheads="1"/>
            </p:cNvSpPr>
            <p:nvPr/>
          </p:nvSpPr>
          <p:spPr bwMode="auto">
            <a:xfrm>
              <a:off x="4955" y="318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73816" name="Line 92"/>
            <p:cNvSpPr>
              <a:spLocks noChangeShapeType="1"/>
            </p:cNvSpPr>
            <p:nvPr/>
          </p:nvSpPr>
          <p:spPr bwMode="auto">
            <a:xfrm>
              <a:off x="4690" y="3250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17" name="Line 93"/>
            <p:cNvSpPr>
              <a:spLocks noChangeShapeType="1"/>
            </p:cNvSpPr>
            <p:nvPr/>
          </p:nvSpPr>
          <p:spPr bwMode="auto">
            <a:xfrm flipH="1" flipV="1">
              <a:off x="4581" y="1828"/>
              <a:ext cx="129" cy="21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18" name="Text Box 94"/>
            <p:cNvSpPr txBox="1">
              <a:spLocks noChangeArrowheads="1"/>
            </p:cNvSpPr>
            <p:nvPr/>
          </p:nvSpPr>
          <p:spPr bwMode="auto">
            <a:xfrm>
              <a:off x="4751" y="18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800080"/>
                  </a:solidFill>
                </a:rPr>
                <a:t>p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</p:grpSp>
      <p:sp>
        <p:nvSpPr>
          <p:cNvPr id="73732" name="AutoShape 9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221413"/>
            <a:ext cx="585788" cy="381000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12271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循环链表 </a:t>
            </a:r>
            <a:r>
              <a:rPr lang="en-US" altLang="zh-CN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(Circular List)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98600"/>
            <a:ext cx="8001000" cy="49530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循环链表是单链表的变形。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循环链表的最后一个结点的 </a:t>
            </a:r>
            <a:r>
              <a:rPr lang="en-US" altLang="zh-CN" sz="3000" b="1" smtClean="0">
                <a:ea typeface="仿宋_GB2312" pitchFamily="49" charset="-122"/>
              </a:rPr>
              <a:t>link</a:t>
            </a:r>
            <a:r>
              <a:rPr lang="en-US" altLang="zh-CN" sz="3000" b="1" i="1" smtClean="0">
                <a:ea typeface="仿宋_GB2312" pitchFamily="49" charset="-122"/>
              </a:rPr>
              <a:t> </a:t>
            </a:r>
            <a:r>
              <a:rPr lang="zh-CN" altLang="en-US" sz="3000" b="1" smtClean="0">
                <a:ea typeface="仿宋_GB2312" pitchFamily="49" charset="-122"/>
              </a:rPr>
              <a:t>指针不为 </a:t>
            </a:r>
            <a:r>
              <a:rPr lang="en-US" altLang="zh-CN" sz="3000" b="1" smtClean="0">
                <a:ea typeface="仿宋_GB2312" pitchFamily="49" charset="-122"/>
              </a:rPr>
              <a:t>NULL</a:t>
            </a:r>
            <a:r>
              <a:rPr lang="zh-CN" altLang="en-US" sz="3000" b="1" smtClean="0">
                <a:ea typeface="仿宋_GB2312" pitchFamily="49" charset="-122"/>
              </a:rPr>
              <a:t>，而是指向了表的前端。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为简化操作，在循环链表中往往加入表头结点。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循环链表的特点是：只要知道表中某一结点的地址，就可搜寻到所有其他结点的地址。</a:t>
            </a:r>
            <a:endParaRPr lang="zh-CN" altLang="en-US" sz="3000" smtClean="0">
              <a:ea typeface="仿宋_GB2312" pitchFamily="49" charset="-122"/>
            </a:endParaRPr>
          </a:p>
        </p:txBody>
      </p:sp>
      <p:sp>
        <p:nvSpPr>
          <p:cNvPr id="747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057D56A-6F90-4B6E-A659-1ABBE99C0C88}" type="slidenum">
              <a:rPr lang="en-US" altLang="zh-CN" sz="1400"/>
              <a:pPr algn="ctr" eaLnBrk="1" hangingPunct="1"/>
              <a:t>86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49300"/>
            <a:ext cx="7772400" cy="2971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循环链表的示例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 b="1" smtClean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 b="1" smtClean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 b="1" smtClean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带表头结点的循环链表</a:t>
            </a:r>
            <a:r>
              <a:rPr lang="zh-CN" altLang="en-US" sz="3000" smtClean="0">
                <a:ea typeface="仿宋_GB2312" pitchFamily="49" charset="-122"/>
              </a:rPr>
              <a:t> </a:t>
            </a:r>
          </a:p>
        </p:txBody>
      </p:sp>
      <p:sp>
        <p:nvSpPr>
          <p:cNvPr id="7577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E52726F-F093-4F63-895A-55478FE67BC5}" type="slidenum">
              <a:rPr lang="en-US" altLang="zh-CN" sz="1400"/>
              <a:pPr algn="ctr" eaLnBrk="1" hangingPunct="1"/>
              <a:t>87</a:t>
            </a:fld>
            <a:endParaRPr lang="en-US" altLang="zh-CN" sz="1400"/>
          </a:p>
        </p:txBody>
      </p:sp>
      <p:grpSp>
        <p:nvGrpSpPr>
          <p:cNvPr id="75780" name="Group 71"/>
          <p:cNvGrpSpPr>
            <a:grpSpLocks/>
          </p:cNvGrpSpPr>
          <p:nvPr/>
        </p:nvGrpSpPr>
        <p:grpSpPr bwMode="auto">
          <a:xfrm>
            <a:off x="673100" y="1630363"/>
            <a:ext cx="7162800" cy="4310062"/>
            <a:chOff x="384" y="971"/>
            <a:chExt cx="4512" cy="2715"/>
          </a:xfrm>
        </p:grpSpPr>
        <p:sp>
          <p:nvSpPr>
            <p:cNvPr id="75781" name="Rectangle 4"/>
            <p:cNvSpPr>
              <a:spLocks noChangeArrowheads="1"/>
            </p:cNvSpPr>
            <p:nvPr/>
          </p:nvSpPr>
          <p:spPr bwMode="auto">
            <a:xfrm>
              <a:off x="120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82" name="Line 5"/>
            <p:cNvSpPr>
              <a:spLocks noChangeShapeType="1"/>
            </p:cNvSpPr>
            <p:nvPr/>
          </p:nvSpPr>
          <p:spPr bwMode="auto">
            <a:xfrm>
              <a:off x="153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3" name="Line 6"/>
            <p:cNvSpPr>
              <a:spLocks noChangeShapeType="1"/>
            </p:cNvSpPr>
            <p:nvPr/>
          </p:nvSpPr>
          <p:spPr bwMode="auto">
            <a:xfrm flipV="1">
              <a:off x="1536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4" name="Text Box 7"/>
            <p:cNvSpPr txBox="1">
              <a:spLocks noChangeArrowheads="1"/>
            </p:cNvSpPr>
            <p:nvPr/>
          </p:nvSpPr>
          <p:spPr bwMode="auto">
            <a:xfrm>
              <a:off x="1208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75785" name="Line 8"/>
            <p:cNvSpPr>
              <a:spLocks noChangeShapeType="1"/>
            </p:cNvSpPr>
            <p:nvPr/>
          </p:nvSpPr>
          <p:spPr bwMode="auto">
            <a:xfrm>
              <a:off x="960" y="11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6" name="Rectangle 9"/>
            <p:cNvSpPr>
              <a:spLocks noChangeArrowheads="1"/>
            </p:cNvSpPr>
            <p:nvPr/>
          </p:nvSpPr>
          <p:spPr bwMode="auto">
            <a:xfrm>
              <a:off x="2016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87" name="Line 10"/>
            <p:cNvSpPr>
              <a:spLocks noChangeShapeType="1"/>
            </p:cNvSpPr>
            <p:nvPr/>
          </p:nvSpPr>
          <p:spPr bwMode="auto">
            <a:xfrm>
              <a:off x="235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8" name="Line 11"/>
            <p:cNvSpPr>
              <a:spLocks noChangeShapeType="1"/>
            </p:cNvSpPr>
            <p:nvPr/>
          </p:nvSpPr>
          <p:spPr bwMode="auto">
            <a:xfrm flipV="1">
              <a:off x="2352" y="1029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9" name="Text Box 12"/>
            <p:cNvSpPr txBox="1">
              <a:spLocks noChangeArrowheads="1"/>
            </p:cNvSpPr>
            <p:nvPr/>
          </p:nvSpPr>
          <p:spPr bwMode="auto">
            <a:xfrm>
              <a:off x="2024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75790" name="Line 13"/>
            <p:cNvSpPr>
              <a:spLocks noChangeShapeType="1"/>
            </p:cNvSpPr>
            <p:nvPr/>
          </p:nvSpPr>
          <p:spPr bwMode="auto">
            <a:xfrm>
              <a:off x="182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Rectangle 14"/>
            <p:cNvSpPr>
              <a:spLocks noChangeArrowheads="1"/>
            </p:cNvSpPr>
            <p:nvPr/>
          </p:nvSpPr>
          <p:spPr bwMode="auto">
            <a:xfrm>
              <a:off x="2832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92" name="Line 15"/>
            <p:cNvSpPr>
              <a:spLocks noChangeShapeType="1"/>
            </p:cNvSpPr>
            <p:nvPr/>
          </p:nvSpPr>
          <p:spPr bwMode="auto">
            <a:xfrm>
              <a:off x="316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3" name="Line 16"/>
            <p:cNvSpPr>
              <a:spLocks noChangeShapeType="1"/>
            </p:cNvSpPr>
            <p:nvPr/>
          </p:nvSpPr>
          <p:spPr bwMode="auto">
            <a:xfrm flipV="1">
              <a:off x="3168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4" name="Line 17"/>
            <p:cNvSpPr>
              <a:spLocks noChangeShapeType="1"/>
            </p:cNvSpPr>
            <p:nvPr/>
          </p:nvSpPr>
          <p:spPr bwMode="auto">
            <a:xfrm>
              <a:off x="2640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5" name="Text Box 18"/>
            <p:cNvSpPr txBox="1">
              <a:spLocks noChangeArrowheads="1"/>
            </p:cNvSpPr>
            <p:nvPr/>
          </p:nvSpPr>
          <p:spPr bwMode="auto">
            <a:xfrm>
              <a:off x="2832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75796" name="Line 19"/>
            <p:cNvSpPr>
              <a:spLocks noChangeShapeType="1"/>
            </p:cNvSpPr>
            <p:nvPr/>
          </p:nvSpPr>
          <p:spPr bwMode="auto">
            <a:xfrm>
              <a:off x="3456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7" name="Line 20"/>
            <p:cNvSpPr>
              <a:spLocks noChangeShapeType="1"/>
            </p:cNvSpPr>
            <p:nvPr/>
          </p:nvSpPr>
          <p:spPr bwMode="auto">
            <a:xfrm>
              <a:off x="3648" y="1240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Line 21"/>
            <p:cNvSpPr>
              <a:spLocks noChangeShapeType="1"/>
            </p:cNvSpPr>
            <p:nvPr/>
          </p:nvSpPr>
          <p:spPr bwMode="auto">
            <a:xfrm>
              <a:off x="3888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9" name="Rectangle 22"/>
            <p:cNvSpPr>
              <a:spLocks noChangeArrowheads="1"/>
            </p:cNvSpPr>
            <p:nvPr/>
          </p:nvSpPr>
          <p:spPr bwMode="auto">
            <a:xfrm>
              <a:off x="408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00" name="Line 23"/>
            <p:cNvSpPr>
              <a:spLocks noChangeShapeType="1"/>
            </p:cNvSpPr>
            <p:nvPr/>
          </p:nvSpPr>
          <p:spPr bwMode="auto">
            <a:xfrm>
              <a:off x="446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1" name="Line 24"/>
            <p:cNvSpPr>
              <a:spLocks noChangeShapeType="1"/>
            </p:cNvSpPr>
            <p:nvPr/>
          </p:nvSpPr>
          <p:spPr bwMode="auto">
            <a:xfrm flipV="1">
              <a:off x="4464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2" name="Text Box 25"/>
            <p:cNvSpPr txBox="1">
              <a:spLocks noChangeArrowheads="1"/>
            </p:cNvSpPr>
            <p:nvPr/>
          </p:nvSpPr>
          <p:spPr bwMode="auto">
            <a:xfrm>
              <a:off x="4035" y="1019"/>
              <a:ext cx="4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-1</a:t>
              </a:r>
              <a:endParaRPr lang="en-US" altLang="zh-CN"/>
            </a:p>
          </p:txBody>
        </p:sp>
        <p:sp>
          <p:nvSpPr>
            <p:cNvPr id="75803" name="Line 26"/>
            <p:cNvSpPr>
              <a:spLocks noChangeShapeType="1"/>
            </p:cNvSpPr>
            <p:nvPr/>
          </p:nvSpPr>
          <p:spPr bwMode="auto">
            <a:xfrm>
              <a:off x="1008" y="133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4" name="Line 27"/>
            <p:cNvSpPr>
              <a:spLocks noChangeShapeType="1"/>
            </p:cNvSpPr>
            <p:nvPr/>
          </p:nvSpPr>
          <p:spPr bwMode="auto">
            <a:xfrm>
              <a:off x="1008" y="133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5" name="Line 28"/>
            <p:cNvSpPr>
              <a:spLocks noChangeShapeType="1"/>
            </p:cNvSpPr>
            <p:nvPr/>
          </p:nvSpPr>
          <p:spPr bwMode="auto">
            <a:xfrm>
              <a:off x="1008" y="1576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6" name="Line 29"/>
            <p:cNvSpPr>
              <a:spLocks noChangeShapeType="1"/>
            </p:cNvSpPr>
            <p:nvPr/>
          </p:nvSpPr>
          <p:spPr bwMode="auto">
            <a:xfrm>
              <a:off x="470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7" name="Line 30"/>
            <p:cNvSpPr>
              <a:spLocks noChangeShapeType="1"/>
            </p:cNvSpPr>
            <p:nvPr/>
          </p:nvSpPr>
          <p:spPr bwMode="auto">
            <a:xfrm>
              <a:off x="4896" y="1240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8" name="Text Box 31"/>
            <p:cNvSpPr txBox="1">
              <a:spLocks noChangeArrowheads="1"/>
            </p:cNvSpPr>
            <p:nvPr/>
          </p:nvSpPr>
          <p:spPr bwMode="auto">
            <a:xfrm>
              <a:off x="432" y="97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75809" name="Rectangle 32"/>
            <p:cNvSpPr>
              <a:spLocks noChangeArrowheads="1"/>
            </p:cNvSpPr>
            <p:nvPr/>
          </p:nvSpPr>
          <p:spPr bwMode="auto">
            <a:xfrm>
              <a:off x="115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10" name="Line 33"/>
            <p:cNvSpPr>
              <a:spLocks noChangeShapeType="1"/>
            </p:cNvSpPr>
            <p:nvPr/>
          </p:nvSpPr>
          <p:spPr bwMode="auto">
            <a:xfrm>
              <a:off x="1488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1" name="Line 34"/>
            <p:cNvSpPr>
              <a:spLocks noChangeShapeType="1"/>
            </p:cNvSpPr>
            <p:nvPr/>
          </p:nvSpPr>
          <p:spPr bwMode="auto">
            <a:xfrm flipV="1">
              <a:off x="1488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2" name="Line 35"/>
            <p:cNvSpPr>
              <a:spLocks noChangeShapeType="1"/>
            </p:cNvSpPr>
            <p:nvPr/>
          </p:nvSpPr>
          <p:spPr bwMode="auto">
            <a:xfrm>
              <a:off x="912" y="244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3" name="Rectangle 36"/>
            <p:cNvSpPr>
              <a:spLocks noChangeArrowheads="1"/>
            </p:cNvSpPr>
            <p:nvPr/>
          </p:nvSpPr>
          <p:spPr bwMode="auto">
            <a:xfrm>
              <a:off x="1968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14" name="Line 37"/>
            <p:cNvSpPr>
              <a:spLocks noChangeShapeType="1"/>
            </p:cNvSpPr>
            <p:nvPr/>
          </p:nvSpPr>
          <p:spPr bwMode="auto">
            <a:xfrm>
              <a:off x="2304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5" name="Line 38"/>
            <p:cNvSpPr>
              <a:spLocks noChangeShapeType="1"/>
            </p:cNvSpPr>
            <p:nvPr/>
          </p:nvSpPr>
          <p:spPr bwMode="auto">
            <a:xfrm flipV="1">
              <a:off x="2304" y="2277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6" name="Line 39"/>
            <p:cNvSpPr>
              <a:spLocks noChangeShapeType="1"/>
            </p:cNvSpPr>
            <p:nvPr/>
          </p:nvSpPr>
          <p:spPr bwMode="auto">
            <a:xfrm>
              <a:off x="177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7" name="Rectangle 40"/>
            <p:cNvSpPr>
              <a:spLocks noChangeArrowheads="1"/>
            </p:cNvSpPr>
            <p:nvPr/>
          </p:nvSpPr>
          <p:spPr bwMode="auto">
            <a:xfrm>
              <a:off x="2784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18" name="Line 41"/>
            <p:cNvSpPr>
              <a:spLocks noChangeShapeType="1"/>
            </p:cNvSpPr>
            <p:nvPr/>
          </p:nvSpPr>
          <p:spPr bwMode="auto">
            <a:xfrm>
              <a:off x="3120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9" name="Line 42"/>
            <p:cNvSpPr>
              <a:spLocks noChangeShapeType="1"/>
            </p:cNvSpPr>
            <p:nvPr/>
          </p:nvSpPr>
          <p:spPr bwMode="auto">
            <a:xfrm flipV="1">
              <a:off x="3120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0" name="Line 43"/>
            <p:cNvSpPr>
              <a:spLocks noChangeShapeType="1"/>
            </p:cNvSpPr>
            <p:nvPr/>
          </p:nvSpPr>
          <p:spPr bwMode="auto">
            <a:xfrm>
              <a:off x="2592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1" name="Line 44"/>
            <p:cNvSpPr>
              <a:spLocks noChangeShapeType="1"/>
            </p:cNvSpPr>
            <p:nvPr/>
          </p:nvSpPr>
          <p:spPr bwMode="auto">
            <a:xfrm>
              <a:off x="3408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2" name="Line 45"/>
            <p:cNvSpPr>
              <a:spLocks noChangeShapeType="1"/>
            </p:cNvSpPr>
            <p:nvPr/>
          </p:nvSpPr>
          <p:spPr bwMode="auto">
            <a:xfrm>
              <a:off x="3600" y="2488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3" name="Line 46"/>
            <p:cNvSpPr>
              <a:spLocks noChangeShapeType="1"/>
            </p:cNvSpPr>
            <p:nvPr/>
          </p:nvSpPr>
          <p:spPr bwMode="auto">
            <a:xfrm>
              <a:off x="3840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4" name="Rectangle 47"/>
            <p:cNvSpPr>
              <a:spLocks noChangeArrowheads="1"/>
            </p:cNvSpPr>
            <p:nvPr/>
          </p:nvSpPr>
          <p:spPr bwMode="auto">
            <a:xfrm>
              <a:off x="403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25" name="Line 48"/>
            <p:cNvSpPr>
              <a:spLocks noChangeShapeType="1"/>
            </p:cNvSpPr>
            <p:nvPr/>
          </p:nvSpPr>
          <p:spPr bwMode="auto">
            <a:xfrm>
              <a:off x="4416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6" name="Line 49"/>
            <p:cNvSpPr>
              <a:spLocks noChangeShapeType="1"/>
            </p:cNvSpPr>
            <p:nvPr/>
          </p:nvSpPr>
          <p:spPr bwMode="auto">
            <a:xfrm flipV="1">
              <a:off x="4416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7" name="Text Box 50"/>
            <p:cNvSpPr txBox="1">
              <a:spLocks noChangeArrowheads="1"/>
            </p:cNvSpPr>
            <p:nvPr/>
          </p:nvSpPr>
          <p:spPr bwMode="auto">
            <a:xfrm>
              <a:off x="3987" y="2267"/>
              <a:ext cx="4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-1</a:t>
              </a:r>
              <a:endParaRPr lang="en-US" altLang="zh-CN"/>
            </a:p>
          </p:txBody>
        </p:sp>
        <p:sp>
          <p:nvSpPr>
            <p:cNvPr id="75828" name="Line 51"/>
            <p:cNvSpPr>
              <a:spLocks noChangeShapeType="1"/>
            </p:cNvSpPr>
            <p:nvPr/>
          </p:nvSpPr>
          <p:spPr bwMode="auto">
            <a:xfrm>
              <a:off x="960" y="258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9" name="Line 52"/>
            <p:cNvSpPr>
              <a:spLocks noChangeShapeType="1"/>
            </p:cNvSpPr>
            <p:nvPr/>
          </p:nvSpPr>
          <p:spPr bwMode="auto">
            <a:xfrm>
              <a:off x="960" y="25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0" name="Line 53"/>
            <p:cNvSpPr>
              <a:spLocks noChangeShapeType="1"/>
            </p:cNvSpPr>
            <p:nvPr/>
          </p:nvSpPr>
          <p:spPr bwMode="auto">
            <a:xfrm>
              <a:off x="960" y="2824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1" name="Line 54"/>
            <p:cNvSpPr>
              <a:spLocks noChangeShapeType="1"/>
            </p:cNvSpPr>
            <p:nvPr/>
          </p:nvSpPr>
          <p:spPr bwMode="auto">
            <a:xfrm>
              <a:off x="465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2" name="Line 55"/>
            <p:cNvSpPr>
              <a:spLocks noChangeShapeType="1"/>
            </p:cNvSpPr>
            <p:nvPr/>
          </p:nvSpPr>
          <p:spPr bwMode="auto">
            <a:xfrm>
              <a:off x="4848" y="248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3" name="Text Box 56"/>
            <p:cNvSpPr txBox="1">
              <a:spLocks noChangeArrowheads="1"/>
            </p:cNvSpPr>
            <p:nvPr/>
          </p:nvSpPr>
          <p:spPr bwMode="auto">
            <a:xfrm>
              <a:off x="384" y="2219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75834" name="Text Box 57"/>
            <p:cNvSpPr txBox="1">
              <a:spLocks noChangeArrowheads="1"/>
            </p:cNvSpPr>
            <p:nvPr/>
          </p:nvSpPr>
          <p:spPr bwMode="auto">
            <a:xfrm>
              <a:off x="2792" y="226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75835" name="Text Box 58"/>
            <p:cNvSpPr txBox="1">
              <a:spLocks noChangeArrowheads="1"/>
            </p:cNvSpPr>
            <p:nvPr/>
          </p:nvSpPr>
          <p:spPr bwMode="auto">
            <a:xfrm>
              <a:off x="1976" y="226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75836" name="Rectangle 59"/>
            <p:cNvSpPr>
              <a:spLocks noChangeArrowheads="1"/>
            </p:cNvSpPr>
            <p:nvPr/>
          </p:nvSpPr>
          <p:spPr bwMode="auto">
            <a:xfrm>
              <a:off x="1152" y="3160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37" name="Line 60"/>
            <p:cNvSpPr>
              <a:spLocks noChangeShapeType="1"/>
            </p:cNvSpPr>
            <p:nvPr/>
          </p:nvSpPr>
          <p:spPr bwMode="auto">
            <a:xfrm>
              <a:off x="1488" y="3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8" name="Line 61"/>
            <p:cNvSpPr>
              <a:spLocks noChangeShapeType="1"/>
            </p:cNvSpPr>
            <p:nvPr/>
          </p:nvSpPr>
          <p:spPr bwMode="auto">
            <a:xfrm flipV="1">
              <a:off x="1488" y="311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9" name="Line 62"/>
            <p:cNvSpPr>
              <a:spLocks noChangeShapeType="1"/>
            </p:cNvSpPr>
            <p:nvPr/>
          </p:nvSpPr>
          <p:spPr bwMode="auto">
            <a:xfrm>
              <a:off x="912" y="325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0" name="Line 63"/>
            <p:cNvSpPr>
              <a:spLocks noChangeShapeType="1"/>
            </p:cNvSpPr>
            <p:nvPr/>
          </p:nvSpPr>
          <p:spPr bwMode="auto">
            <a:xfrm>
              <a:off x="960" y="340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1" name="Line 64"/>
            <p:cNvSpPr>
              <a:spLocks noChangeShapeType="1"/>
            </p:cNvSpPr>
            <p:nvPr/>
          </p:nvSpPr>
          <p:spPr bwMode="auto">
            <a:xfrm>
              <a:off x="960" y="340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2" name="Line 65"/>
            <p:cNvSpPr>
              <a:spLocks noChangeShapeType="1"/>
            </p:cNvSpPr>
            <p:nvPr/>
          </p:nvSpPr>
          <p:spPr bwMode="auto">
            <a:xfrm>
              <a:off x="960" y="3640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3" name="Text Box 66"/>
            <p:cNvSpPr txBox="1">
              <a:spLocks noChangeArrowheads="1"/>
            </p:cNvSpPr>
            <p:nvPr/>
          </p:nvSpPr>
          <p:spPr bwMode="auto">
            <a:xfrm>
              <a:off x="384" y="3035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75844" name="Line 67"/>
            <p:cNvSpPr>
              <a:spLocks noChangeShapeType="1"/>
            </p:cNvSpPr>
            <p:nvPr/>
          </p:nvSpPr>
          <p:spPr bwMode="auto">
            <a:xfrm>
              <a:off x="1776" y="330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5" name="Line 68"/>
            <p:cNvSpPr>
              <a:spLocks noChangeShapeType="1"/>
            </p:cNvSpPr>
            <p:nvPr/>
          </p:nvSpPr>
          <p:spPr bwMode="auto">
            <a:xfrm>
              <a:off x="1968" y="33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6" name="Text Box 69"/>
            <p:cNvSpPr txBox="1">
              <a:spLocks noChangeArrowheads="1"/>
            </p:cNvSpPr>
            <p:nvPr/>
          </p:nvSpPr>
          <p:spPr bwMode="auto">
            <a:xfrm>
              <a:off x="2064" y="3340"/>
              <a:ext cx="84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(</a:t>
              </a:r>
              <a:r>
                <a:rPr lang="zh-CN" altLang="en-US" sz="3000">
                  <a:latin typeface="隶书" panose="02010509060101010101" pitchFamily="49" charset="-122"/>
                  <a:ea typeface="隶书" panose="02010509060101010101" pitchFamily="49" charset="-122"/>
                </a:rPr>
                <a:t>空表</a:t>
              </a:r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)</a:t>
              </a:r>
              <a:endParaRPr lang="en-US" altLang="zh-CN" sz="3000"/>
            </a:p>
          </p:txBody>
        </p:sp>
        <p:sp>
          <p:nvSpPr>
            <p:cNvPr id="75847" name="Text Box 70"/>
            <p:cNvSpPr txBox="1">
              <a:spLocks noChangeArrowheads="1"/>
            </p:cNvSpPr>
            <p:nvPr/>
          </p:nvSpPr>
          <p:spPr bwMode="auto">
            <a:xfrm>
              <a:off x="3764" y="2841"/>
              <a:ext cx="108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(</a:t>
              </a:r>
              <a:r>
                <a:rPr lang="zh-CN" altLang="en-US" sz="3000">
                  <a:latin typeface="隶书" panose="02010509060101010101" pitchFamily="49" charset="-122"/>
                  <a:ea typeface="隶书" panose="02010509060101010101" pitchFamily="49" charset="-122"/>
                </a:rPr>
                <a:t>非空表</a:t>
              </a:r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)</a:t>
              </a:r>
              <a:endParaRPr lang="en-US" altLang="zh-CN" sz="300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0738"/>
          </a:xfrm>
          <a:noFill/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循环链表类的定义</a:t>
            </a:r>
          </a:p>
        </p:txBody>
      </p:sp>
      <p:sp>
        <p:nvSpPr>
          <p:cNvPr id="76803" name="Rectangle 4"/>
          <p:cNvSpPr>
            <a:spLocks noGrp="1" noChangeArrowheads="1"/>
          </p:cNvSpPr>
          <p:nvPr>
            <p:ph idx="1"/>
          </p:nvPr>
        </p:nvSpPr>
        <p:spPr>
          <a:xfrm>
            <a:off x="552450" y="1363663"/>
            <a:ext cx="8229600" cy="48133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struct</a:t>
            </a:r>
            <a:r>
              <a:rPr lang="en-US" altLang="zh-CN" sz="2800" smtClean="0">
                <a:ea typeface="隶书" panose="02010509060101010101" pitchFamily="49" charset="-122"/>
              </a:rPr>
              <a:t> CircLinkNode </a:t>
            </a:r>
            <a:r>
              <a:rPr lang="en-US" altLang="zh-CN" sz="2800" b="1" smtClean="0">
                <a:ea typeface="隶书" panose="02010509060101010101" pitchFamily="49" charset="-122"/>
              </a:rPr>
              <a:t>{	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链表结点类定义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ea typeface="隶书" panose="02010509060101010101" pitchFamily="49" charset="-122"/>
              </a:rPr>
              <a:t>E data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CircLinkNode&lt;T&gt; *link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CircLinkNode ( CircLinkNode&lt;T&gt; *next =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  NULL 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 link = next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CircLinkNode ( T d, CircLinkNode&lt;T&gt; *next =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  NULL 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 data = d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link = next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</a:t>
            </a:r>
            <a:r>
              <a:rPr lang="en-US" altLang="zh-CN" sz="2800" smtClean="0">
                <a:ea typeface="隶书" panose="02010509060101010101" pitchFamily="49" charset="-122"/>
              </a:rPr>
              <a:t>bool</a:t>
            </a:r>
            <a:r>
              <a:rPr lang="en-US" altLang="zh-CN" sz="2800" b="1" smtClean="0">
                <a:ea typeface="隶书" panose="02010509060101010101" pitchFamily="49" charset="-122"/>
              </a:rPr>
              <a:t> Operator</a:t>
            </a:r>
            <a:r>
              <a:rPr lang="en-US" altLang="zh-CN" sz="2800" i="1" smtClean="0">
                <a:ea typeface="隶书" panose="02010509060101010101" pitchFamily="49" charset="-122"/>
              </a:rPr>
              <a:t>==</a:t>
            </a:r>
            <a:r>
              <a:rPr lang="en-US" altLang="zh-CN" sz="2800" smtClean="0">
                <a:ea typeface="隶书" panose="02010509060101010101" pitchFamily="49" charset="-122"/>
              </a:rPr>
              <a:t>(T x) </a:t>
            </a:r>
            <a:r>
              <a:rPr lang="en-US" altLang="zh-CN" sz="2800" b="1" smtClean="0">
                <a:ea typeface="隶书" panose="02010509060101010101" pitchFamily="49" charset="-122"/>
              </a:rPr>
              <a:t>{ return</a:t>
            </a:r>
            <a:r>
              <a:rPr lang="en-US" altLang="zh-CN" sz="2800" smtClean="0">
                <a:ea typeface="隶书" panose="02010509060101010101" pitchFamily="49" charset="-122"/>
              </a:rPr>
              <a:t> data.key == x.key</a:t>
            </a:r>
            <a:r>
              <a:rPr lang="en-US" altLang="zh-CN" sz="2800" b="1" smtClean="0">
                <a:ea typeface="隶书" panose="02010509060101010101" pitchFamily="49" charset="-122"/>
              </a:rPr>
              <a:t>; 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bool</a:t>
            </a:r>
            <a:r>
              <a:rPr lang="en-US" altLang="zh-CN" sz="2800" b="1" smtClean="0">
                <a:ea typeface="隶书" panose="02010509060101010101" pitchFamily="49" charset="-122"/>
              </a:rPr>
              <a:t> Operator</a:t>
            </a:r>
            <a:r>
              <a:rPr lang="en-US" altLang="zh-CN" sz="2800" smtClean="0">
                <a:ea typeface="隶书" panose="02010509060101010101" pitchFamily="49" charset="-122"/>
              </a:rPr>
              <a:t>!=(T x) </a:t>
            </a:r>
            <a:r>
              <a:rPr lang="en-US" altLang="zh-CN" sz="2800" b="1" smtClean="0">
                <a:ea typeface="隶书" panose="02010509060101010101" pitchFamily="49" charset="-122"/>
              </a:rPr>
              <a:t>{ return</a:t>
            </a:r>
            <a:r>
              <a:rPr lang="en-US" altLang="zh-CN" sz="2800" smtClean="0">
                <a:ea typeface="隶书" panose="02010509060101010101" pitchFamily="49" charset="-122"/>
              </a:rPr>
              <a:t> data.key != x.key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7680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4061D2E-AF2D-4555-B643-28186BC4DC89}" type="slidenum">
              <a:rPr lang="en-US" altLang="zh-CN" sz="1400"/>
              <a:pPr algn="ctr" eaLnBrk="1" hangingPunct="1"/>
              <a:t>88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idx="1"/>
          </p:nvPr>
        </p:nvSpPr>
        <p:spPr>
          <a:xfrm>
            <a:off x="565150" y="703263"/>
            <a:ext cx="8229600" cy="560546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&gt;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链表类定义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class</a:t>
            </a:r>
            <a:r>
              <a:rPr lang="en-US" altLang="zh-CN" sz="2800" smtClean="0">
                <a:ea typeface="隶书" panose="02010509060101010101" pitchFamily="49" charset="-122"/>
              </a:rPr>
              <a:t> CircList </a:t>
            </a:r>
            <a:r>
              <a:rPr lang="en-US" altLang="zh-CN" sz="2800" b="1" smtClean="0">
                <a:ea typeface="隶书" panose="02010509060101010101" pitchFamily="49" charset="-122"/>
              </a:rPr>
              <a:t>: public</a:t>
            </a:r>
            <a:r>
              <a:rPr lang="en-US" altLang="zh-CN" sz="2800" smtClean="0">
                <a:ea typeface="隶书" panose="02010509060101010101" pitchFamily="49" charset="-122"/>
              </a:rPr>
              <a:t> LinearList&lt;T&gt;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endParaRPr lang="en-US" altLang="zh-CN" sz="280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private: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CircLinkNode&lt;T&gt; *first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*last</a:t>
            </a:r>
            <a:r>
              <a:rPr lang="en-US" altLang="zh-CN" sz="2800" b="1" smtClean="0">
                <a:ea typeface="隶书" panose="02010509060101010101" pitchFamily="49" charset="-122"/>
              </a:rPr>
              <a:t>;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头指针</a:t>
            </a:r>
            <a:r>
              <a:rPr lang="en-US" altLang="zh-CN" sz="2800" smtClean="0">
                <a:solidFill>
                  <a:srgbClr val="CC0000"/>
                </a:solidFill>
                <a:ea typeface="隶书" panose="02010509060101010101" pitchFamily="49" charset="-122"/>
              </a:rPr>
              <a:t>, 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尾指针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public: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CircList(const T x)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	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ea typeface="隶书" panose="02010509060101010101" pitchFamily="49" charset="-122"/>
              </a:rPr>
              <a:t>CircList(CircList&lt;T&gt;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L)</a:t>
            </a:r>
            <a:r>
              <a:rPr lang="en-US" altLang="zh-CN" sz="2800" b="1" smtClean="0">
                <a:ea typeface="隶书" panose="02010509060101010101" pitchFamily="49" charset="-122"/>
              </a:rPr>
              <a:t>;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复制构造函数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zh-CN" altLang="en-US" sz="2800" b="1" smtClean="0"/>
              <a:t>～</a:t>
            </a:r>
            <a:r>
              <a:rPr lang="en-US" altLang="zh-CN" sz="2800" smtClean="0">
                <a:ea typeface="隶书" panose="02010509060101010101" pitchFamily="49" charset="-122"/>
              </a:rPr>
              <a:t>CircList()</a:t>
            </a:r>
            <a:r>
              <a:rPr lang="en-US" altLang="zh-CN" sz="2800" b="1" smtClean="0">
                <a:ea typeface="隶书" panose="02010509060101010101" pitchFamily="49" charset="-122"/>
              </a:rPr>
              <a:t>;			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b="1" smtClean="0">
                <a:ea typeface="隶书" panose="02010509060101010101" pitchFamily="49" charset="-122"/>
              </a:rPr>
              <a:t>int </a:t>
            </a:r>
            <a:r>
              <a:rPr lang="en-US" altLang="zh-CN" sz="2800" smtClean="0">
                <a:ea typeface="隶书" panose="02010509060101010101" pitchFamily="49" charset="-122"/>
              </a:rPr>
              <a:t>Length() const</a:t>
            </a:r>
            <a:r>
              <a:rPr lang="en-US" altLang="zh-CN" sz="2800" b="1" smtClean="0">
                <a:ea typeface="隶书" panose="02010509060101010101" pitchFamily="49" charset="-122"/>
              </a:rPr>
              <a:t>;		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计算链表长度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IsEmpty() </a:t>
            </a:r>
            <a:r>
              <a:rPr lang="en-US" altLang="zh-CN" sz="2800" b="1" smtClean="0">
                <a:ea typeface="隶书" panose="02010509060101010101" pitchFamily="49" charset="-122"/>
              </a:rPr>
              <a:t>{ return</a:t>
            </a:r>
            <a:r>
              <a:rPr lang="en-US" altLang="zh-CN" sz="2800" smtClean="0">
                <a:ea typeface="隶书" panose="02010509060101010101" pitchFamily="49" charset="-122"/>
              </a:rPr>
              <a:t>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== first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                                                            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判表空否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ea typeface="隶书" panose="02010509060101010101" pitchFamily="49" charset="-122"/>
              </a:rPr>
              <a:t>CircLinkNode&lt;T&gt; *getHead() </a:t>
            </a:r>
            <a:r>
              <a:rPr lang="en-US" altLang="zh-CN" sz="2800" b="1" smtClean="0">
                <a:ea typeface="隶书" panose="02010509060101010101" pitchFamily="49" charset="-122"/>
              </a:rPr>
              <a:t>const;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		                                 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返回表头结点地址</a:t>
            </a:r>
          </a:p>
        </p:txBody>
      </p:sp>
      <p:sp>
        <p:nvSpPr>
          <p:cNvPr id="7782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41E00E2-BD0F-4B81-A701-41599E66D668}" type="slidenum">
              <a:rPr lang="en-US" altLang="zh-CN" sz="1400"/>
              <a:pPr algn="ctr" eaLnBrk="1" hangingPunct="1"/>
              <a:t>89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fld id="{7B4EA9FE-6DE3-4160-B184-AFD13741D578}" type="slidenum">
              <a:rPr lang="en-US" altLang="zh-CN" sz="1400" smtClean="0"/>
              <a:pPr algn="ctr" eaLnBrk="1" hangingPunct="1"/>
              <a:t>9</a:t>
            </a:fld>
            <a:endParaRPr lang="en-US" altLang="zh-CN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83026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itchFamily="2" charset="-122"/>
              </a:rPr>
              <a:t>顺序表的构造函数</a:t>
            </a:r>
            <a:endParaRPr lang="zh-CN" altLang="en-US" smtClean="0">
              <a:solidFill>
                <a:srgbClr val="CC0000"/>
              </a:solidFill>
              <a:ea typeface="华文新魏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36650"/>
            <a:ext cx="8386762" cy="5334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#include </a:t>
            </a:r>
            <a:r>
              <a:rPr lang="en-US" altLang="zh-CN" sz="2800" smtClean="0">
                <a:ea typeface="隶书" pitchFamily="49" charset="-122"/>
              </a:rPr>
              <a:t>&lt;stdlib.h&gt;      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操作</a:t>
            </a:r>
            <a:r>
              <a:rPr lang="zh-CN" altLang="en-US" sz="2800" b="1" smtClean="0">
                <a:solidFill>
                  <a:srgbClr val="CC0000"/>
                </a:solidFill>
                <a:ea typeface="隶书" pitchFamily="49" charset="-122"/>
              </a:rPr>
              <a:t>“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exit”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存放在此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#include </a:t>
            </a:r>
            <a:r>
              <a:rPr lang="en-US" altLang="zh-CN" sz="2800" smtClean="0">
                <a:ea typeface="隶书" pitchFamily="49" charset="-122"/>
              </a:rPr>
              <a:t>“seqList.h”    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操作实现放在</a:t>
            </a:r>
            <a:r>
              <a:rPr lang="zh-CN" altLang="en-US" sz="2800" b="1" smtClean="0">
                <a:solidFill>
                  <a:srgbClr val="CC0000"/>
                </a:solidFill>
                <a:ea typeface="隶书" pitchFamily="49" charset="-122"/>
              </a:rPr>
              <a:t>“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seqList.cpp”</a:t>
            </a:r>
            <a:endParaRPr lang="en-US" altLang="zh-CN" sz="2800" b="1" smtClean="0"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template &lt;class </a:t>
            </a:r>
            <a:r>
              <a:rPr lang="en-US" altLang="zh-CN" sz="2800" smtClean="0">
                <a:ea typeface="隶书" pitchFamily="49" charset="-122"/>
              </a:rPr>
              <a:t>T</a:t>
            </a:r>
            <a:r>
              <a:rPr lang="en-US" altLang="zh-CN" sz="2800" b="1" smtClean="0">
                <a:ea typeface="隶书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ea typeface="隶书" pitchFamily="49" charset="-122"/>
              </a:rPr>
              <a:t>SeqList</a:t>
            </a:r>
            <a:r>
              <a:rPr lang="en-US" altLang="zh-CN" sz="2800" b="1" smtClean="0">
                <a:ea typeface="隶书" pitchFamily="49" charset="-122"/>
              </a:rPr>
              <a:t>&lt;</a:t>
            </a:r>
            <a:r>
              <a:rPr lang="en-US" altLang="zh-CN" sz="2800" smtClean="0">
                <a:ea typeface="隶书" pitchFamily="49" charset="-122"/>
              </a:rPr>
              <a:t>T</a:t>
            </a:r>
            <a:r>
              <a:rPr lang="en-US" altLang="zh-CN" sz="2800" b="1" smtClean="0">
                <a:ea typeface="隶书" pitchFamily="49" charset="-122"/>
              </a:rPr>
              <a:t>&gt;::</a:t>
            </a:r>
            <a:r>
              <a:rPr lang="en-US" altLang="zh-CN" sz="2800" smtClean="0">
                <a:ea typeface="隶书" pitchFamily="49" charset="-122"/>
              </a:rPr>
              <a:t>SeqList(</a:t>
            </a:r>
            <a:r>
              <a:rPr lang="en-US" altLang="zh-CN" sz="2800" b="1" smtClean="0">
                <a:ea typeface="隶书" pitchFamily="49" charset="-122"/>
              </a:rPr>
              <a:t>int </a:t>
            </a:r>
            <a:r>
              <a:rPr lang="en-US" altLang="zh-CN" sz="2800" smtClean="0">
                <a:ea typeface="隶书" pitchFamily="49" charset="-122"/>
              </a:rPr>
              <a:t>sz)</a:t>
            </a:r>
            <a:r>
              <a:rPr lang="en-US" altLang="zh-CN" sz="2800" b="1" smtClean="0">
                <a:ea typeface="隶书" pitchFamily="49" charset="-122"/>
              </a:rPr>
              <a:t> {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	 if </a:t>
            </a:r>
            <a:r>
              <a:rPr lang="en-US" altLang="zh-CN" sz="2800" smtClean="0">
                <a:ea typeface="隶书" pitchFamily="49" charset="-122"/>
              </a:rPr>
              <a:t>(sz &gt; 0)</a:t>
            </a:r>
            <a:r>
              <a:rPr lang="en-US" altLang="zh-CN" sz="2800" b="1" smtClean="0">
                <a:ea typeface="隶书" pitchFamily="49" charset="-122"/>
              </a:rPr>
              <a:t>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          </a:t>
            </a:r>
            <a:r>
              <a:rPr lang="en-US" altLang="zh-CN" sz="2800" smtClean="0">
                <a:ea typeface="隶书" pitchFamily="49" charset="-122"/>
              </a:rPr>
              <a:t>maxSize = sz</a:t>
            </a:r>
            <a:r>
              <a:rPr lang="en-US" altLang="zh-CN" sz="2800" b="1" smtClean="0">
                <a:ea typeface="隶书" pitchFamily="49" charset="-122"/>
              </a:rPr>
              <a:t>;  </a:t>
            </a:r>
            <a:r>
              <a:rPr lang="en-US" altLang="zh-CN" sz="2800" smtClean="0">
                <a:ea typeface="隶书" pitchFamily="49" charset="-122"/>
              </a:rPr>
              <a:t>n = 0</a:t>
            </a:r>
            <a:r>
              <a:rPr lang="en-US" altLang="zh-CN" sz="2800" b="1" smtClean="0"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	 	</a:t>
            </a:r>
            <a:r>
              <a:rPr lang="en-US" altLang="zh-CN" sz="2800" smtClean="0">
                <a:ea typeface="隶书" pitchFamily="49" charset="-122"/>
              </a:rPr>
              <a:t>data =</a:t>
            </a:r>
            <a:r>
              <a:rPr lang="en-US" altLang="zh-CN" sz="2800" b="1" smtClean="0">
                <a:ea typeface="隶书" pitchFamily="49" charset="-122"/>
              </a:rPr>
              <a:t> new </a:t>
            </a:r>
            <a:r>
              <a:rPr lang="en-US" altLang="zh-CN" sz="2800" smtClean="0">
                <a:ea typeface="隶书" pitchFamily="49" charset="-122"/>
              </a:rPr>
              <a:t>E[maxSize]</a:t>
            </a:r>
            <a:r>
              <a:rPr lang="en-US" altLang="zh-CN" sz="2800" b="1" smtClean="0">
                <a:ea typeface="隶书" pitchFamily="49" charset="-122"/>
              </a:rPr>
              <a:t>;	   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创建表存储数组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ea typeface="隶书" pitchFamily="49" charset="-122"/>
              </a:rPr>
              <a:t> 	      </a:t>
            </a:r>
            <a:r>
              <a:rPr lang="en-US" altLang="zh-CN" sz="2800" b="1" smtClean="0">
                <a:ea typeface="隶书" pitchFamily="49" charset="-122"/>
              </a:rPr>
              <a:t>if </a:t>
            </a:r>
            <a:r>
              <a:rPr lang="en-US" altLang="zh-CN" sz="2800" smtClean="0">
                <a:ea typeface="隶书" pitchFamily="49" charset="-122"/>
              </a:rPr>
              <a:t>(data == NULL)</a:t>
            </a:r>
            <a:r>
              <a:rPr lang="en-US" altLang="zh-CN" sz="2800" b="1" smtClean="0">
                <a:ea typeface="隶书" pitchFamily="49" charset="-122"/>
              </a:rPr>
              <a:t>		   </a:t>
            </a:r>
            <a:r>
              <a:rPr lang="en-US" altLang="zh-CN" sz="2800" b="1" smtClean="0">
                <a:solidFill>
                  <a:srgbClr val="CC0000"/>
                </a:solidFill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itchFamily="49" charset="-122"/>
              </a:rPr>
              <a:t>动态分配失败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ea typeface="隶书" pitchFamily="49" charset="-122"/>
              </a:rPr>
              <a:t>              </a:t>
            </a:r>
            <a:r>
              <a:rPr lang="en-US" altLang="zh-CN" sz="2800" b="1" smtClean="0">
                <a:ea typeface="隶书" pitchFamily="49" charset="-122"/>
              </a:rPr>
              <a:t>{ cerr &lt;&lt; "</a:t>
            </a:r>
            <a:r>
              <a:rPr lang="zh-CN" altLang="en-US" sz="2800" smtClean="0">
                <a:ea typeface="隶书" pitchFamily="49" charset="-122"/>
              </a:rPr>
              <a:t>存储分配错误</a:t>
            </a:r>
            <a:r>
              <a:rPr lang="zh-CN" altLang="en-US" sz="2800" b="1" smtClean="0">
                <a:ea typeface="隶书" pitchFamily="49" charset="-122"/>
              </a:rPr>
              <a:t>！</a:t>
            </a:r>
            <a:r>
              <a:rPr lang="en-US" altLang="zh-CN" sz="2800" b="1" smtClean="0">
                <a:ea typeface="隶书" pitchFamily="49" charset="-122"/>
              </a:rPr>
              <a:t>" &lt;&lt; endl;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                 exit(1);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   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ea typeface="隶书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59583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idx="1"/>
          </p:nvPr>
        </p:nvSpPr>
        <p:spPr>
          <a:xfrm>
            <a:off x="565150" y="665163"/>
            <a:ext cx="8229600" cy="55229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ea typeface="隶书" panose="02010509060101010101" pitchFamily="49" charset="-122"/>
              </a:rPr>
              <a:t>    </a:t>
            </a:r>
            <a:r>
              <a:rPr lang="en-US" altLang="zh-CN" sz="2800" b="1" smtClean="0">
                <a:ea typeface="隶书" panose="02010509060101010101" pitchFamily="49" charset="-122"/>
              </a:rPr>
              <a:t>void</a:t>
            </a:r>
            <a:r>
              <a:rPr lang="en-US" altLang="zh-CN" sz="2800" smtClean="0">
                <a:ea typeface="隶书" panose="02010509060101010101" pitchFamily="49" charset="-122"/>
              </a:rPr>
              <a:t> setHead ( CircLinkNode&lt;T&gt; *p 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                               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设置表头结点地址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ea typeface="隶书" panose="02010509060101010101" pitchFamily="49" charset="-122"/>
              </a:rPr>
              <a:t>CircLinkNode&lt;T&gt; *Search ( T x 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搜索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ea typeface="隶书" panose="02010509060101010101" pitchFamily="49" charset="-122"/>
              </a:rPr>
              <a:t>CircLinkNode&lt;T&gt; *Locate (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 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定位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ea typeface="隶书" panose="02010509060101010101" pitchFamily="49" charset="-122"/>
              </a:rPr>
              <a:t>E *getData (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 )</a:t>
            </a:r>
            <a:r>
              <a:rPr lang="en-US" altLang="zh-CN" sz="2800" b="1" smtClean="0">
                <a:ea typeface="隶书" panose="02010509060101010101" pitchFamily="49" charset="-122"/>
              </a:rPr>
              <a:t>;	                     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提取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b="1" smtClean="0">
                <a:ea typeface="隶书" panose="02010509060101010101" pitchFamily="49" charset="-122"/>
              </a:rPr>
              <a:t>void</a:t>
            </a:r>
            <a:r>
              <a:rPr lang="en-US" altLang="zh-CN" sz="2800" smtClean="0">
                <a:ea typeface="隶书" panose="02010509060101010101" pitchFamily="49" charset="-122"/>
              </a:rPr>
              <a:t> setData (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i, T x )</a:t>
            </a:r>
            <a:r>
              <a:rPr lang="en-US" altLang="zh-CN" sz="2800" b="1" smtClean="0">
                <a:ea typeface="隶书" panose="02010509060101010101" pitchFamily="49" charset="-122"/>
              </a:rPr>
              <a:t>;		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修改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ea typeface="隶书" panose="02010509060101010101" pitchFamily="49" charset="-122"/>
              </a:rPr>
              <a:t>bool Insert (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i, T x 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          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插入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ea typeface="隶书" panose="02010509060101010101" pitchFamily="49" charset="-122"/>
              </a:rPr>
              <a:t>bool Remove (</a:t>
            </a:r>
            <a:r>
              <a:rPr lang="en-US" altLang="zh-CN" sz="2800" b="1" smtClean="0">
                <a:ea typeface="隶书" panose="02010509060101010101" pitchFamily="49" charset="-122"/>
              </a:rPr>
              <a:t> 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x)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                    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删除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b="1" smtClean="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800" b="1" smtClean="0">
                <a:ea typeface="仿宋_GB2312" pitchFamily="49" charset="-122"/>
              </a:rPr>
              <a:t>循环链表与单链表的操作实现，最主要的不同就是扫描到链尾，遇到的不是</a:t>
            </a:r>
            <a:r>
              <a:rPr lang="en-US" altLang="zh-CN" sz="2800" b="1" smtClean="0">
                <a:ea typeface="仿宋_GB2312" pitchFamily="49" charset="-122"/>
              </a:rPr>
              <a:t>NULL</a:t>
            </a:r>
            <a:r>
              <a:rPr lang="zh-CN" altLang="en-US" sz="2800" b="1" smtClean="0">
                <a:ea typeface="仿宋_GB2312" pitchFamily="49" charset="-122"/>
              </a:rPr>
              <a:t>，而是表头。</a:t>
            </a:r>
          </a:p>
        </p:txBody>
      </p:sp>
      <p:sp>
        <p:nvSpPr>
          <p:cNvPr id="7885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84740AE8-9B8D-4FA2-B78A-D119C97A2C4C}" type="slidenum">
              <a:rPr lang="en-US" altLang="zh-CN" sz="1400"/>
              <a:pPr algn="ctr" eaLnBrk="1" hangingPunct="1"/>
              <a:t>90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EAC79BE-EB3B-451E-8A81-E83F35B3693D}" type="slidenum">
              <a:rPr lang="en-US" altLang="zh-CN" sz="1400"/>
              <a:pPr algn="ctr" eaLnBrk="1" hangingPunct="1"/>
              <a:t>91</a:t>
            </a:fld>
            <a:endParaRPr lang="en-US" altLang="zh-CN" sz="140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083300" y="5303838"/>
            <a:ext cx="226536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u="sng">
                <a:ea typeface="隶书" panose="02010509060101010101" pitchFamily="49" charset="-122"/>
              </a:rPr>
              <a:t>搜索不成功</a:t>
            </a:r>
            <a:endParaRPr lang="zh-CN" altLang="en-US" sz="320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357438" y="685800"/>
            <a:ext cx="4437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循环链表的搜索算法</a:t>
            </a:r>
          </a:p>
        </p:txBody>
      </p:sp>
      <p:sp>
        <p:nvSpPr>
          <p:cNvPr id="79877" name="Text Box 72"/>
          <p:cNvSpPr txBox="1">
            <a:spLocks noChangeArrowheads="1"/>
          </p:cNvSpPr>
          <p:nvPr/>
        </p:nvSpPr>
        <p:spPr bwMode="auto">
          <a:xfrm>
            <a:off x="609600" y="5457825"/>
            <a:ext cx="122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Arial Narrow" panose="020B0606020202030204" pitchFamily="34" charset="0"/>
                <a:ea typeface="仿宋_GB2312" pitchFamily="49" charset="-122"/>
              </a:rPr>
              <a:t>搜索</a:t>
            </a:r>
            <a:r>
              <a:rPr lang="en-US" altLang="zh-CN" sz="2800">
                <a:latin typeface="Arial Narrow" panose="020B0606020202030204" pitchFamily="34" charset="0"/>
                <a:ea typeface="仿宋_GB2312" pitchFamily="49" charset="-122"/>
              </a:rPr>
              <a:t>25</a:t>
            </a:r>
            <a:endParaRPr lang="en-US" altLang="zh-CN" sz="2800"/>
          </a:p>
        </p:txBody>
      </p:sp>
      <p:grpSp>
        <p:nvGrpSpPr>
          <p:cNvPr id="79878" name="Group 91"/>
          <p:cNvGrpSpPr>
            <a:grpSpLocks/>
          </p:cNvGrpSpPr>
          <p:nvPr/>
        </p:nvGrpSpPr>
        <p:grpSpPr bwMode="auto">
          <a:xfrm>
            <a:off x="542925" y="1638300"/>
            <a:ext cx="7854950" cy="1682750"/>
            <a:chOff x="302" y="864"/>
            <a:chExt cx="4948" cy="1060"/>
          </a:xfrm>
        </p:grpSpPr>
        <p:sp>
          <p:nvSpPr>
            <p:cNvPr id="79924" name="Text Box 2"/>
            <p:cNvSpPr txBox="1">
              <a:spLocks noChangeArrowheads="1"/>
            </p:cNvSpPr>
            <p:nvPr/>
          </p:nvSpPr>
          <p:spPr bwMode="auto">
            <a:xfrm>
              <a:off x="4080" y="1545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u="sng">
                  <a:ea typeface="隶书" panose="02010509060101010101" pitchFamily="49" charset="-122"/>
                </a:rPr>
                <a:t>搜索成功</a:t>
              </a:r>
              <a:endParaRPr lang="zh-CN" altLang="en-US" sz="3200"/>
            </a:p>
          </p:txBody>
        </p:sp>
        <p:sp>
          <p:nvSpPr>
            <p:cNvPr id="79925" name="Text Box 65"/>
            <p:cNvSpPr txBox="1">
              <a:spLocks noChangeArrowheads="1"/>
            </p:cNvSpPr>
            <p:nvPr/>
          </p:nvSpPr>
          <p:spPr bwMode="auto">
            <a:xfrm>
              <a:off x="334" y="1494"/>
              <a:ext cx="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sz="280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lang="en-US" altLang="zh-CN" sz="2800"/>
            </a:p>
          </p:txBody>
        </p:sp>
        <p:grpSp>
          <p:nvGrpSpPr>
            <p:cNvPr id="79926" name="Group 90"/>
            <p:cNvGrpSpPr>
              <a:grpSpLocks/>
            </p:cNvGrpSpPr>
            <p:nvPr/>
          </p:nvGrpSpPr>
          <p:grpSpPr bwMode="auto">
            <a:xfrm>
              <a:off x="302" y="864"/>
              <a:ext cx="4594" cy="1056"/>
              <a:chOff x="302" y="864"/>
              <a:chExt cx="4594" cy="1056"/>
            </a:xfrm>
          </p:grpSpPr>
          <p:sp>
            <p:nvSpPr>
              <p:cNvPr id="79927" name="Rectangle 5" descr="白色大理石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928" name="Line 6"/>
              <p:cNvSpPr>
                <a:spLocks noChangeShapeType="1"/>
              </p:cNvSpPr>
              <p:nvPr/>
            </p:nvSpPr>
            <p:spPr bwMode="auto">
              <a:xfrm>
                <a:off x="134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9" name="Line 7"/>
              <p:cNvSpPr>
                <a:spLocks noChangeShapeType="1"/>
              </p:cNvSpPr>
              <p:nvPr/>
            </p:nvSpPr>
            <p:spPr bwMode="auto">
              <a:xfrm flipV="1">
                <a:off x="1344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0" name="Rectangle 8" descr="白色大理石"/>
              <p:cNvSpPr>
                <a:spLocks noChangeArrowheads="1"/>
              </p:cNvSpPr>
              <p:nvPr/>
            </p:nvSpPr>
            <p:spPr bwMode="auto">
              <a:xfrm>
                <a:off x="1824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931" name="Line 9"/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2" name="Line 10"/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3" name="Rectangle 11" descr="白色大理石"/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934" name="Line 12"/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5" name="Line 13"/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6" name="Rectangle 14" descr="白色大理石"/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937" name="Line 15"/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8" name="Line 16"/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9" name="Rectangle 17" descr="白色大理石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940" name="Line 18"/>
              <p:cNvSpPr>
                <a:spLocks noChangeShapeType="1"/>
              </p:cNvSpPr>
              <p:nvPr/>
            </p:nvSpPr>
            <p:spPr bwMode="auto">
              <a:xfrm>
                <a:off x="441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1" name="Line 19"/>
              <p:cNvSpPr>
                <a:spLocks noChangeShapeType="1"/>
              </p:cNvSpPr>
              <p:nvPr/>
            </p:nvSpPr>
            <p:spPr bwMode="auto">
              <a:xfrm flipV="1">
                <a:off x="4416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2" name="Line 20"/>
              <p:cNvSpPr>
                <a:spLocks noChangeShapeType="1"/>
              </p:cNvSpPr>
              <p:nvPr/>
            </p:nvSpPr>
            <p:spPr bwMode="auto">
              <a:xfrm>
                <a:off x="1632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3" name="Line 21"/>
              <p:cNvSpPr>
                <a:spLocks noChangeShapeType="1"/>
              </p:cNvSpPr>
              <p:nvPr/>
            </p:nvSpPr>
            <p:spPr bwMode="auto">
              <a:xfrm>
                <a:off x="2400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4" name="Line 22"/>
              <p:cNvSpPr>
                <a:spLocks noChangeShapeType="1"/>
              </p:cNvSpPr>
              <p:nvPr/>
            </p:nvSpPr>
            <p:spPr bwMode="auto">
              <a:xfrm>
                <a:off x="3168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5" name="Line 23"/>
              <p:cNvSpPr>
                <a:spLocks noChangeShapeType="1"/>
              </p:cNvSpPr>
              <p:nvPr/>
            </p:nvSpPr>
            <p:spPr bwMode="auto">
              <a:xfrm>
                <a:off x="3936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6" name="Line 24"/>
              <p:cNvSpPr>
                <a:spLocks noChangeShapeType="1"/>
              </p:cNvSpPr>
              <p:nvPr/>
            </p:nvSpPr>
            <p:spPr bwMode="auto">
              <a:xfrm>
                <a:off x="912" y="1161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7" name="Line 25"/>
              <p:cNvSpPr>
                <a:spLocks noChangeShapeType="1"/>
              </p:cNvSpPr>
              <p:nvPr/>
            </p:nvSpPr>
            <p:spPr bwMode="auto">
              <a:xfrm flipV="1">
                <a:off x="768" y="125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8" name="Line 26"/>
              <p:cNvSpPr>
                <a:spLocks noChangeShapeType="1"/>
              </p:cNvSpPr>
              <p:nvPr/>
            </p:nvSpPr>
            <p:spPr bwMode="auto">
              <a:xfrm flipH="1">
                <a:off x="912" y="86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9" name="Line 27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50" name="Line 28"/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51" name="Line 29"/>
              <p:cNvSpPr>
                <a:spLocks noChangeShapeType="1"/>
              </p:cNvSpPr>
              <p:nvPr/>
            </p:nvSpPr>
            <p:spPr bwMode="auto">
              <a:xfrm>
                <a:off x="4704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52" name="Text Box 30"/>
              <p:cNvSpPr txBox="1">
                <a:spLocks noChangeArrowheads="1"/>
              </p:cNvSpPr>
              <p:nvPr/>
            </p:nvSpPr>
            <p:spPr bwMode="auto">
              <a:xfrm>
                <a:off x="302" y="1065"/>
                <a:ext cx="5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first</a:t>
                </a:r>
                <a:endParaRPr lang="en-US" altLang="zh-CN"/>
              </a:p>
            </p:txBody>
          </p:sp>
          <p:sp>
            <p:nvSpPr>
              <p:cNvPr id="79953" name="Text Box 57"/>
              <p:cNvSpPr txBox="1">
                <a:spLocks noChangeArrowheads="1"/>
              </p:cNvSpPr>
              <p:nvPr/>
            </p:nvSpPr>
            <p:spPr bwMode="auto">
              <a:xfrm>
                <a:off x="1824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31</a:t>
                </a:r>
                <a:endParaRPr lang="en-US" altLang="zh-CN" sz="2800"/>
              </a:p>
            </p:txBody>
          </p:sp>
          <p:sp>
            <p:nvSpPr>
              <p:cNvPr id="79954" name="Text Box 59"/>
              <p:cNvSpPr txBox="1">
                <a:spLocks noChangeArrowheads="1"/>
              </p:cNvSpPr>
              <p:nvPr/>
            </p:nvSpPr>
            <p:spPr bwMode="auto">
              <a:xfrm>
                <a:off x="2592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48</a:t>
                </a:r>
                <a:endParaRPr lang="en-US" altLang="zh-CN" sz="2800"/>
              </a:p>
            </p:txBody>
          </p:sp>
          <p:sp>
            <p:nvSpPr>
              <p:cNvPr id="79955" name="Text Box 61"/>
              <p:cNvSpPr txBox="1">
                <a:spLocks noChangeArrowheads="1"/>
              </p:cNvSpPr>
              <p:nvPr/>
            </p:nvSpPr>
            <p:spPr bwMode="auto">
              <a:xfrm>
                <a:off x="3360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15</a:t>
                </a:r>
                <a:endParaRPr lang="en-US" altLang="zh-CN" sz="2800"/>
              </a:p>
            </p:txBody>
          </p:sp>
          <p:sp>
            <p:nvSpPr>
              <p:cNvPr id="79956" name="Text Box 63"/>
              <p:cNvSpPr txBox="1">
                <a:spLocks noChangeArrowheads="1"/>
              </p:cNvSpPr>
              <p:nvPr/>
            </p:nvSpPr>
            <p:spPr bwMode="auto">
              <a:xfrm>
                <a:off x="4128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57</a:t>
                </a:r>
                <a:endParaRPr lang="en-US" altLang="zh-CN" sz="2800"/>
              </a:p>
            </p:txBody>
          </p:sp>
          <p:sp>
            <p:nvSpPr>
              <p:cNvPr id="79957" name="Line 66"/>
              <p:cNvSpPr>
                <a:spLocks noChangeShapeType="1"/>
              </p:cNvSpPr>
              <p:nvPr/>
            </p:nvSpPr>
            <p:spPr bwMode="auto">
              <a:xfrm flipV="1">
                <a:off x="1968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58" name="Line 67"/>
              <p:cNvSpPr>
                <a:spLocks noChangeShapeType="1"/>
              </p:cNvSpPr>
              <p:nvPr/>
            </p:nvSpPr>
            <p:spPr bwMode="auto">
              <a:xfrm flipV="1">
                <a:off x="2736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59" name="Line 68"/>
              <p:cNvSpPr>
                <a:spLocks noChangeShapeType="1"/>
              </p:cNvSpPr>
              <p:nvPr/>
            </p:nvSpPr>
            <p:spPr bwMode="auto">
              <a:xfrm flipV="1">
                <a:off x="35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60" name="Text Box 69"/>
              <p:cNvSpPr txBox="1">
                <a:spLocks noChangeArrowheads="1"/>
              </p:cNvSpPr>
              <p:nvPr/>
            </p:nvSpPr>
            <p:spPr bwMode="auto">
              <a:xfrm>
                <a:off x="1999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solidFill>
                      <a:schemeClr val="tx2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/>
              </a:p>
            </p:txBody>
          </p:sp>
          <p:sp>
            <p:nvSpPr>
              <p:cNvPr id="79961" name="Text Box 70"/>
              <p:cNvSpPr txBox="1">
                <a:spLocks noChangeArrowheads="1"/>
              </p:cNvSpPr>
              <p:nvPr/>
            </p:nvSpPr>
            <p:spPr bwMode="auto">
              <a:xfrm>
                <a:off x="2767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solidFill>
                      <a:schemeClr val="tx2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/>
              </a:p>
            </p:txBody>
          </p:sp>
          <p:sp>
            <p:nvSpPr>
              <p:cNvPr id="79962" name="Text Box 71"/>
              <p:cNvSpPr txBox="1">
                <a:spLocks noChangeArrowheads="1"/>
              </p:cNvSpPr>
              <p:nvPr/>
            </p:nvSpPr>
            <p:spPr bwMode="auto">
              <a:xfrm>
                <a:off x="3513" y="1401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sym typeface="Symbol" panose="05050102010706020507" pitchFamily="18" charset="2"/>
                  </a:rPr>
                  <a:t></a:t>
                </a:r>
                <a:endParaRPr lang="en-US" altLang="zh-CN"/>
              </a:p>
            </p:txBody>
          </p:sp>
          <p:sp>
            <p:nvSpPr>
              <p:cNvPr id="79963" name="Text Box 81"/>
              <p:cNvSpPr txBox="1">
                <a:spLocks noChangeArrowheads="1"/>
              </p:cNvSpPr>
              <p:nvPr/>
            </p:nvSpPr>
            <p:spPr bwMode="auto">
              <a:xfrm>
                <a:off x="1536" y="1593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current</a:t>
                </a:r>
                <a:endParaRPr lang="en-US" altLang="zh-CN"/>
              </a:p>
            </p:txBody>
          </p:sp>
          <p:sp>
            <p:nvSpPr>
              <p:cNvPr id="79964" name="Text Box 82"/>
              <p:cNvSpPr txBox="1">
                <a:spLocks noChangeArrowheads="1"/>
              </p:cNvSpPr>
              <p:nvPr/>
            </p:nvSpPr>
            <p:spPr bwMode="auto">
              <a:xfrm>
                <a:off x="2379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current</a:t>
                </a:r>
                <a:endParaRPr lang="en-US" altLang="zh-CN"/>
              </a:p>
            </p:txBody>
          </p:sp>
          <p:sp>
            <p:nvSpPr>
              <p:cNvPr id="79965" name="Text Box 83"/>
              <p:cNvSpPr txBox="1">
                <a:spLocks noChangeArrowheads="1"/>
              </p:cNvSpPr>
              <p:nvPr/>
            </p:nvSpPr>
            <p:spPr bwMode="auto">
              <a:xfrm>
                <a:off x="3243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current</a:t>
                </a:r>
                <a:endParaRPr lang="en-US" altLang="zh-CN"/>
              </a:p>
            </p:txBody>
          </p:sp>
        </p:grpSp>
      </p:grpSp>
      <p:grpSp>
        <p:nvGrpSpPr>
          <p:cNvPr id="79879" name="Group 92"/>
          <p:cNvGrpSpPr>
            <a:grpSpLocks/>
          </p:cNvGrpSpPr>
          <p:nvPr/>
        </p:nvGrpSpPr>
        <p:grpSpPr bwMode="auto">
          <a:xfrm>
            <a:off x="568325" y="3670300"/>
            <a:ext cx="7369175" cy="1752600"/>
            <a:chOff x="302" y="2304"/>
            <a:chExt cx="4642" cy="1104"/>
          </a:xfrm>
        </p:grpSpPr>
        <p:sp>
          <p:nvSpPr>
            <p:cNvPr id="79880" name="Rectangle 31" descr="白色大理石"/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1" name="Line 32"/>
            <p:cNvSpPr>
              <a:spLocks noChangeShapeType="1"/>
            </p:cNvSpPr>
            <p:nvPr/>
          </p:nvSpPr>
          <p:spPr bwMode="auto">
            <a:xfrm>
              <a:off x="13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2" name="Line 33"/>
            <p:cNvSpPr>
              <a:spLocks noChangeShapeType="1"/>
            </p:cNvSpPr>
            <p:nvPr/>
          </p:nvSpPr>
          <p:spPr bwMode="auto">
            <a:xfrm flipV="1">
              <a:off x="13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3" name="Rectangle 34" descr="白色大理石"/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4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5" name="Line 36"/>
            <p:cNvSpPr>
              <a:spLocks noChangeShapeType="1"/>
            </p:cNvSpPr>
            <p:nvPr/>
          </p:nvSpPr>
          <p:spPr bwMode="auto">
            <a:xfrm flipV="1">
              <a:off x="21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6" name="Rectangle 37" descr="白色大理石"/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7" name="Line 38"/>
            <p:cNvSpPr>
              <a:spLocks noChangeShapeType="1"/>
            </p:cNvSpPr>
            <p:nvPr/>
          </p:nvSpPr>
          <p:spPr bwMode="auto">
            <a:xfrm>
              <a:off x="288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8" name="Line 39"/>
            <p:cNvSpPr>
              <a:spLocks noChangeShapeType="1"/>
            </p:cNvSpPr>
            <p:nvPr/>
          </p:nvSpPr>
          <p:spPr bwMode="auto">
            <a:xfrm flipV="1">
              <a:off x="288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9" name="Rectangle 40" descr="白色大理石"/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90" name="Line 41"/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1" name="Line 42"/>
            <p:cNvSpPr>
              <a:spLocks noChangeShapeType="1"/>
            </p:cNvSpPr>
            <p:nvPr/>
          </p:nvSpPr>
          <p:spPr bwMode="auto">
            <a:xfrm flipV="1">
              <a:off x="364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2" name="Rectangle 43" descr="白色大理石"/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93" name="Line 44"/>
            <p:cNvSpPr>
              <a:spLocks noChangeShapeType="1"/>
            </p:cNvSpPr>
            <p:nvPr/>
          </p:nvSpPr>
          <p:spPr bwMode="auto">
            <a:xfrm>
              <a:off x="441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4" name="Line 45"/>
            <p:cNvSpPr>
              <a:spLocks noChangeShapeType="1"/>
            </p:cNvSpPr>
            <p:nvPr/>
          </p:nvSpPr>
          <p:spPr bwMode="auto">
            <a:xfrm flipV="1">
              <a:off x="441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5" name="Line 46"/>
            <p:cNvSpPr>
              <a:spLocks noChangeShapeType="1"/>
            </p:cNvSpPr>
            <p:nvPr/>
          </p:nvSpPr>
          <p:spPr bwMode="auto">
            <a:xfrm>
              <a:off x="1632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6" name="Line 47"/>
            <p:cNvSpPr>
              <a:spLocks noChangeShapeType="1"/>
            </p:cNvSpPr>
            <p:nvPr/>
          </p:nvSpPr>
          <p:spPr bwMode="auto">
            <a:xfrm>
              <a:off x="2400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7" name="Line 48"/>
            <p:cNvSpPr>
              <a:spLocks noChangeShapeType="1"/>
            </p:cNvSpPr>
            <p:nvPr/>
          </p:nvSpPr>
          <p:spPr bwMode="auto">
            <a:xfrm>
              <a:off x="3168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8" name="Line 49"/>
            <p:cNvSpPr>
              <a:spLocks noChangeShapeType="1"/>
            </p:cNvSpPr>
            <p:nvPr/>
          </p:nvSpPr>
          <p:spPr bwMode="auto">
            <a:xfrm>
              <a:off x="3936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9" name="Line 50"/>
            <p:cNvSpPr>
              <a:spLocks noChangeShapeType="1"/>
            </p:cNvSpPr>
            <p:nvPr/>
          </p:nvSpPr>
          <p:spPr bwMode="auto">
            <a:xfrm>
              <a:off x="912" y="26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0" name="Line 51"/>
            <p:cNvSpPr>
              <a:spLocks noChangeShapeType="1"/>
            </p:cNvSpPr>
            <p:nvPr/>
          </p:nvSpPr>
          <p:spPr bwMode="auto">
            <a:xfrm flipV="1">
              <a:off x="768" y="2697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1" name="Line 52"/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2" name="Line 53"/>
            <p:cNvSpPr>
              <a:spLocks noChangeShapeType="1"/>
            </p:cNvSpPr>
            <p:nvPr/>
          </p:nvSpPr>
          <p:spPr bwMode="auto">
            <a:xfrm>
              <a:off x="912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3" name="Line 54"/>
            <p:cNvSpPr>
              <a:spLocks noChangeShapeType="1"/>
            </p:cNvSpPr>
            <p:nvPr/>
          </p:nvSpPr>
          <p:spPr bwMode="auto">
            <a:xfrm>
              <a:off x="4896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4" name="Line 55"/>
            <p:cNvSpPr>
              <a:spLocks noChangeShapeType="1"/>
            </p:cNvSpPr>
            <p:nvPr/>
          </p:nvSpPr>
          <p:spPr bwMode="auto">
            <a:xfrm>
              <a:off x="4704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5" name="Text Box 56"/>
            <p:cNvSpPr txBox="1">
              <a:spLocks noChangeArrowheads="1"/>
            </p:cNvSpPr>
            <p:nvPr/>
          </p:nvSpPr>
          <p:spPr bwMode="auto">
            <a:xfrm>
              <a:off x="302" y="2505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79906" name="Text Box 58"/>
            <p:cNvSpPr txBox="1">
              <a:spLocks noChangeArrowheads="1"/>
            </p:cNvSpPr>
            <p:nvPr/>
          </p:nvSpPr>
          <p:spPr bwMode="auto">
            <a:xfrm>
              <a:off x="182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79907" name="Text Box 60"/>
            <p:cNvSpPr txBox="1">
              <a:spLocks noChangeArrowheads="1"/>
            </p:cNvSpPr>
            <p:nvPr/>
          </p:nvSpPr>
          <p:spPr bwMode="auto">
            <a:xfrm>
              <a:off x="259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79908" name="Text Box 62"/>
            <p:cNvSpPr txBox="1">
              <a:spLocks noChangeArrowheads="1"/>
            </p:cNvSpPr>
            <p:nvPr/>
          </p:nvSpPr>
          <p:spPr bwMode="auto">
            <a:xfrm>
              <a:off x="336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79909" name="Text Box 64"/>
            <p:cNvSpPr txBox="1">
              <a:spLocks noChangeArrowheads="1"/>
            </p:cNvSpPr>
            <p:nvPr/>
          </p:nvSpPr>
          <p:spPr bwMode="auto">
            <a:xfrm>
              <a:off x="4128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lang="en-US" altLang="zh-CN" sz="2800"/>
            </a:p>
          </p:txBody>
        </p:sp>
        <p:sp>
          <p:nvSpPr>
            <p:cNvPr id="79910" name="Line 73"/>
            <p:cNvSpPr>
              <a:spLocks noChangeShapeType="1"/>
            </p:cNvSpPr>
            <p:nvPr/>
          </p:nvSpPr>
          <p:spPr bwMode="auto">
            <a:xfrm flipV="1">
              <a:off x="19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1" name="Text Box 74"/>
            <p:cNvSpPr txBox="1">
              <a:spLocks noChangeArrowheads="1"/>
            </p:cNvSpPr>
            <p:nvPr/>
          </p:nvSpPr>
          <p:spPr bwMode="auto">
            <a:xfrm>
              <a:off x="1999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79912" name="Line 75"/>
            <p:cNvSpPr>
              <a:spLocks noChangeShapeType="1"/>
            </p:cNvSpPr>
            <p:nvPr/>
          </p:nvSpPr>
          <p:spPr bwMode="auto">
            <a:xfrm flipV="1">
              <a:off x="2736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3" name="Text Box 76"/>
            <p:cNvSpPr txBox="1">
              <a:spLocks noChangeArrowheads="1"/>
            </p:cNvSpPr>
            <p:nvPr/>
          </p:nvSpPr>
          <p:spPr bwMode="auto">
            <a:xfrm>
              <a:off x="2767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79914" name="Line 77"/>
            <p:cNvSpPr>
              <a:spLocks noChangeShapeType="1"/>
            </p:cNvSpPr>
            <p:nvPr/>
          </p:nvSpPr>
          <p:spPr bwMode="auto">
            <a:xfrm flipV="1">
              <a:off x="350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5" name="Text Box 78"/>
            <p:cNvSpPr txBox="1">
              <a:spLocks noChangeArrowheads="1"/>
            </p:cNvSpPr>
            <p:nvPr/>
          </p:nvSpPr>
          <p:spPr bwMode="auto">
            <a:xfrm>
              <a:off x="3535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79916" name="Line 79"/>
            <p:cNvSpPr>
              <a:spLocks noChangeShapeType="1"/>
            </p:cNvSpPr>
            <p:nvPr/>
          </p:nvSpPr>
          <p:spPr bwMode="auto">
            <a:xfrm flipV="1">
              <a:off x="427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7" name="Text Box 80"/>
            <p:cNvSpPr txBox="1">
              <a:spLocks noChangeArrowheads="1"/>
            </p:cNvSpPr>
            <p:nvPr/>
          </p:nvSpPr>
          <p:spPr bwMode="auto">
            <a:xfrm>
              <a:off x="4303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79918" name="Text Box 84"/>
            <p:cNvSpPr txBox="1">
              <a:spLocks noChangeArrowheads="1"/>
            </p:cNvSpPr>
            <p:nvPr/>
          </p:nvSpPr>
          <p:spPr bwMode="auto">
            <a:xfrm>
              <a:off x="1536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79919" name="Text Box 85"/>
            <p:cNvSpPr txBox="1">
              <a:spLocks noChangeArrowheads="1"/>
            </p:cNvSpPr>
            <p:nvPr/>
          </p:nvSpPr>
          <p:spPr bwMode="auto">
            <a:xfrm>
              <a:off x="2379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79920" name="Text Box 86"/>
            <p:cNvSpPr txBox="1">
              <a:spLocks noChangeArrowheads="1"/>
            </p:cNvSpPr>
            <p:nvPr/>
          </p:nvSpPr>
          <p:spPr bwMode="auto">
            <a:xfrm>
              <a:off x="3243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79921" name="Text Box 87"/>
            <p:cNvSpPr txBox="1">
              <a:spLocks noChangeArrowheads="1"/>
            </p:cNvSpPr>
            <p:nvPr/>
          </p:nvSpPr>
          <p:spPr bwMode="auto">
            <a:xfrm>
              <a:off x="4107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79922" name="Line 88"/>
            <p:cNvSpPr>
              <a:spLocks noChangeShapeType="1"/>
            </p:cNvSpPr>
            <p:nvPr/>
          </p:nvSpPr>
          <p:spPr bwMode="auto">
            <a:xfrm flipV="1">
              <a:off x="12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23" name="Text Box 89"/>
            <p:cNvSpPr txBox="1">
              <a:spLocks noChangeArrowheads="1"/>
            </p:cNvSpPr>
            <p:nvPr/>
          </p:nvSpPr>
          <p:spPr bwMode="auto">
            <a:xfrm>
              <a:off x="720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9900"/>
                  </a:solidFill>
                </a:rPr>
                <a:t>current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44741F6-7E05-47B0-A78E-3CCF09BC98B2}" type="slidenum">
              <a:rPr lang="en-US" altLang="zh-CN" sz="1400"/>
              <a:pPr algn="ctr" eaLnBrk="1" hangingPunct="1"/>
              <a:t>92</a:t>
            </a:fld>
            <a:endParaRPr lang="en-US" altLang="zh-CN" sz="140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685800" y="6223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循环链表的搜索算法</a:t>
            </a:r>
            <a:endParaRPr lang="zh-CN" altLang="en-US" sz="60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622300" y="1365250"/>
            <a:ext cx="82296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template &lt;class T&gt;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CircListNode&lt;T&gt; * CircList&lt;T&gt;::Search( T x</a:t>
            </a:r>
            <a:r>
              <a:rPr lang="en-US" altLang="zh-CN" sz="2800" i="1">
                <a:ea typeface="仿宋_GB2312" pitchFamily="49" charset="-122"/>
              </a:rPr>
              <a:t> </a:t>
            </a:r>
            <a:r>
              <a:rPr lang="en-US" altLang="zh-CN" sz="2800">
                <a:ea typeface="仿宋_GB2312" pitchFamily="49" charset="-122"/>
              </a:rPr>
              <a:t>)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在链表中从头搜索其数据值为 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x 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的结点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>
                <a:ea typeface="仿宋_GB2312" pitchFamily="49" charset="-122"/>
              </a:rPr>
              <a:t>     </a:t>
            </a:r>
            <a:r>
              <a:rPr lang="en-US" altLang="zh-CN" sz="2800">
                <a:ea typeface="仿宋_GB2312" pitchFamily="49" charset="-122"/>
              </a:rPr>
              <a:t>current = </a:t>
            </a:r>
            <a:r>
              <a:rPr lang="en-US" altLang="zh-CN" sz="2800">
                <a:solidFill>
                  <a:srgbClr val="006600"/>
                </a:solidFill>
                <a:ea typeface="仿宋_GB2312" pitchFamily="49" charset="-122"/>
              </a:rPr>
              <a:t>first</a:t>
            </a:r>
            <a:r>
              <a:rPr lang="en-US" altLang="zh-CN" sz="28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solidFill>
                  <a:srgbClr val="006600"/>
                </a:solidFill>
                <a:ea typeface="仿宋_GB2312" pitchFamily="49" charset="-122"/>
              </a:rPr>
              <a:t>link</a:t>
            </a:r>
            <a:r>
              <a:rPr lang="en-US" altLang="zh-CN" sz="2800"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while ( </a:t>
            </a:r>
            <a:r>
              <a:rPr lang="en-US" altLang="zh-CN" sz="2800">
                <a:solidFill>
                  <a:srgbClr val="006600"/>
                </a:solidFill>
                <a:ea typeface="仿宋_GB2312" pitchFamily="49" charset="-122"/>
              </a:rPr>
              <a:t>current != first</a:t>
            </a:r>
            <a:r>
              <a:rPr lang="en-US" altLang="zh-CN" sz="2800">
                <a:ea typeface="仿宋_GB2312" pitchFamily="49" charset="-122"/>
              </a:rPr>
              <a:t> &amp;&amp; current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-&gt;</a:t>
            </a:r>
            <a:r>
              <a:rPr lang="en-US" altLang="zh-CN" sz="2800"/>
              <a:t>data !</a:t>
            </a:r>
            <a:r>
              <a:rPr lang="en-US" altLang="zh-CN" sz="2800" i="1"/>
              <a:t>=</a:t>
            </a:r>
            <a:r>
              <a:rPr lang="en-US" altLang="zh-CN" sz="2800"/>
              <a:t> x ) </a:t>
            </a:r>
            <a:r>
              <a:rPr lang="en-US" altLang="zh-CN" sz="2800"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    current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仿宋_GB2312" pitchFamily="49" charset="-122"/>
              </a:rPr>
              <a:t>link;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return current;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6B9FE30-822D-452E-BC5E-AB8E394F409A}" type="slidenum">
              <a:rPr lang="en-US" altLang="zh-CN" sz="1400"/>
              <a:pPr algn="ctr" eaLnBrk="1" hangingPunct="1"/>
              <a:t>93</a:t>
            </a:fld>
            <a:endParaRPr lang="en-US" altLang="zh-CN" sz="1400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609600" y="520700"/>
            <a:ext cx="77724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带尾指针的循环链表</a:t>
            </a:r>
            <a:endParaRPr lang="zh-CN" altLang="en-US" sz="60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81924" name="Group 35"/>
          <p:cNvGrpSpPr>
            <a:grpSpLocks/>
          </p:cNvGrpSpPr>
          <p:nvPr/>
        </p:nvGrpSpPr>
        <p:grpSpPr bwMode="auto">
          <a:xfrm>
            <a:off x="1447800" y="1485900"/>
            <a:ext cx="6324600" cy="1433513"/>
            <a:chOff x="912" y="904"/>
            <a:chExt cx="3984" cy="903"/>
          </a:xfrm>
        </p:grpSpPr>
        <p:sp>
          <p:nvSpPr>
            <p:cNvPr id="81926" name="Rectangle 3" descr="白色大理石"/>
            <p:cNvSpPr>
              <a:spLocks noChangeArrowheads="1"/>
            </p:cNvSpPr>
            <p:nvPr/>
          </p:nvSpPr>
          <p:spPr bwMode="auto">
            <a:xfrm>
              <a:off x="1056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27" name="Line 4"/>
            <p:cNvSpPr>
              <a:spLocks noChangeShapeType="1"/>
            </p:cNvSpPr>
            <p:nvPr/>
          </p:nvSpPr>
          <p:spPr bwMode="auto">
            <a:xfrm>
              <a:off x="134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5"/>
            <p:cNvSpPr>
              <a:spLocks noChangeShapeType="1"/>
            </p:cNvSpPr>
            <p:nvPr/>
          </p:nvSpPr>
          <p:spPr bwMode="auto">
            <a:xfrm flipV="1">
              <a:off x="1344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9" name="Rectangle 6" descr="白色大理石"/>
            <p:cNvSpPr>
              <a:spLocks noChangeArrowheads="1"/>
            </p:cNvSpPr>
            <p:nvPr/>
          </p:nvSpPr>
          <p:spPr bwMode="auto">
            <a:xfrm>
              <a:off x="1824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30" name="Line 7"/>
            <p:cNvSpPr>
              <a:spLocks noChangeShapeType="1"/>
            </p:cNvSpPr>
            <p:nvPr/>
          </p:nvSpPr>
          <p:spPr bwMode="auto">
            <a:xfrm>
              <a:off x="211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Line 8"/>
            <p:cNvSpPr>
              <a:spLocks noChangeShapeType="1"/>
            </p:cNvSpPr>
            <p:nvPr/>
          </p:nvSpPr>
          <p:spPr bwMode="auto">
            <a:xfrm flipV="1">
              <a:off x="2112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2" name="Rectangle 9" descr="白色大理石"/>
            <p:cNvSpPr>
              <a:spLocks noChangeArrowheads="1"/>
            </p:cNvSpPr>
            <p:nvPr/>
          </p:nvSpPr>
          <p:spPr bwMode="auto">
            <a:xfrm>
              <a:off x="2592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33" name="Line 10"/>
            <p:cNvSpPr>
              <a:spLocks noChangeShapeType="1"/>
            </p:cNvSpPr>
            <p:nvPr/>
          </p:nvSpPr>
          <p:spPr bwMode="auto">
            <a:xfrm>
              <a:off x="2880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4" name="Line 11"/>
            <p:cNvSpPr>
              <a:spLocks noChangeShapeType="1"/>
            </p:cNvSpPr>
            <p:nvPr/>
          </p:nvSpPr>
          <p:spPr bwMode="auto">
            <a:xfrm flipV="1">
              <a:off x="2880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Rectangle 12" descr="白色大理石"/>
            <p:cNvSpPr>
              <a:spLocks noChangeArrowheads="1"/>
            </p:cNvSpPr>
            <p:nvPr/>
          </p:nvSpPr>
          <p:spPr bwMode="auto">
            <a:xfrm>
              <a:off x="3360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36" name="Line 13"/>
            <p:cNvSpPr>
              <a:spLocks noChangeShapeType="1"/>
            </p:cNvSpPr>
            <p:nvPr/>
          </p:nvSpPr>
          <p:spPr bwMode="auto">
            <a:xfrm>
              <a:off x="364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7" name="Line 14"/>
            <p:cNvSpPr>
              <a:spLocks noChangeShapeType="1"/>
            </p:cNvSpPr>
            <p:nvPr/>
          </p:nvSpPr>
          <p:spPr bwMode="auto">
            <a:xfrm flipV="1">
              <a:off x="3648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8" name="Rectangle 15" descr="白色大理石"/>
            <p:cNvSpPr>
              <a:spLocks noChangeArrowheads="1"/>
            </p:cNvSpPr>
            <p:nvPr/>
          </p:nvSpPr>
          <p:spPr bwMode="auto">
            <a:xfrm>
              <a:off x="4128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39" name="Line 16"/>
            <p:cNvSpPr>
              <a:spLocks noChangeShapeType="1"/>
            </p:cNvSpPr>
            <p:nvPr/>
          </p:nvSpPr>
          <p:spPr bwMode="auto">
            <a:xfrm>
              <a:off x="441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0" name="Line 17"/>
            <p:cNvSpPr>
              <a:spLocks noChangeShapeType="1"/>
            </p:cNvSpPr>
            <p:nvPr/>
          </p:nvSpPr>
          <p:spPr bwMode="auto">
            <a:xfrm flipV="1">
              <a:off x="4416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18"/>
            <p:cNvSpPr>
              <a:spLocks noChangeShapeType="1"/>
            </p:cNvSpPr>
            <p:nvPr/>
          </p:nvSpPr>
          <p:spPr bwMode="auto">
            <a:xfrm>
              <a:off x="1632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2" name="Line 19"/>
            <p:cNvSpPr>
              <a:spLocks noChangeShapeType="1"/>
            </p:cNvSpPr>
            <p:nvPr/>
          </p:nvSpPr>
          <p:spPr bwMode="auto">
            <a:xfrm>
              <a:off x="2400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3" name="Line 20"/>
            <p:cNvSpPr>
              <a:spLocks noChangeShapeType="1"/>
            </p:cNvSpPr>
            <p:nvPr/>
          </p:nvSpPr>
          <p:spPr bwMode="auto">
            <a:xfrm>
              <a:off x="3168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4" name="Line 21"/>
            <p:cNvSpPr>
              <a:spLocks noChangeShapeType="1"/>
            </p:cNvSpPr>
            <p:nvPr/>
          </p:nvSpPr>
          <p:spPr bwMode="auto">
            <a:xfrm>
              <a:off x="3936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5" name="Line 22"/>
            <p:cNvSpPr>
              <a:spLocks noChangeShapeType="1"/>
            </p:cNvSpPr>
            <p:nvPr/>
          </p:nvSpPr>
          <p:spPr bwMode="auto">
            <a:xfrm>
              <a:off x="912" y="12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6" name="Line 23"/>
            <p:cNvSpPr>
              <a:spLocks noChangeShapeType="1"/>
            </p:cNvSpPr>
            <p:nvPr/>
          </p:nvSpPr>
          <p:spPr bwMode="auto">
            <a:xfrm flipH="1">
              <a:off x="912" y="9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7" name="Line 24"/>
            <p:cNvSpPr>
              <a:spLocks noChangeShapeType="1"/>
            </p:cNvSpPr>
            <p:nvPr/>
          </p:nvSpPr>
          <p:spPr bwMode="auto">
            <a:xfrm>
              <a:off x="912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8" name="Line 25"/>
            <p:cNvSpPr>
              <a:spLocks noChangeShapeType="1"/>
            </p:cNvSpPr>
            <p:nvPr/>
          </p:nvSpPr>
          <p:spPr bwMode="auto">
            <a:xfrm>
              <a:off x="4896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9" name="Line 26"/>
            <p:cNvSpPr>
              <a:spLocks noChangeShapeType="1"/>
            </p:cNvSpPr>
            <p:nvPr/>
          </p:nvSpPr>
          <p:spPr bwMode="auto">
            <a:xfrm>
              <a:off x="4704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0" name="Text Box 27"/>
            <p:cNvSpPr txBox="1">
              <a:spLocks noChangeArrowheads="1"/>
            </p:cNvSpPr>
            <p:nvPr/>
          </p:nvSpPr>
          <p:spPr bwMode="auto">
            <a:xfrm>
              <a:off x="4371" y="1480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rear</a:t>
              </a:r>
              <a:endParaRPr lang="en-US" altLang="zh-CN"/>
            </a:p>
          </p:txBody>
        </p:sp>
        <p:sp>
          <p:nvSpPr>
            <p:cNvPr id="81951" name="Text Box 28"/>
            <p:cNvSpPr txBox="1">
              <a:spLocks noChangeArrowheads="1"/>
            </p:cNvSpPr>
            <p:nvPr/>
          </p:nvSpPr>
          <p:spPr bwMode="auto">
            <a:xfrm>
              <a:off x="1824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81952" name="Text Box 29"/>
            <p:cNvSpPr txBox="1">
              <a:spLocks noChangeArrowheads="1"/>
            </p:cNvSpPr>
            <p:nvPr/>
          </p:nvSpPr>
          <p:spPr bwMode="auto">
            <a:xfrm>
              <a:off x="2592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81953" name="Text Box 30"/>
            <p:cNvSpPr txBox="1">
              <a:spLocks noChangeArrowheads="1"/>
            </p:cNvSpPr>
            <p:nvPr/>
          </p:nvSpPr>
          <p:spPr bwMode="auto">
            <a:xfrm>
              <a:off x="3360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81954" name="Text Box 31"/>
            <p:cNvSpPr txBox="1">
              <a:spLocks noChangeArrowheads="1"/>
            </p:cNvSpPr>
            <p:nvPr/>
          </p:nvSpPr>
          <p:spPr bwMode="auto">
            <a:xfrm>
              <a:off x="4128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lang="en-US" altLang="zh-CN" sz="2800"/>
            </a:p>
          </p:txBody>
        </p:sp>
        <p:sp>
          <p:nvSpPr>
            <p:cNvPr id="81955" name="Line 32"/>
            <p:cNvSpPr>
              <a:spLocks noChangeShapeType="1"/>
            </p:cNvSpPr>
            <p:nvPr/>
          </p:nvSpPr>
          <p:spPr bwMode="auto">
            <a:xfrm flipV="1">
              <a:off x="4328" y="143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6" name="Text Box 33"/>
            <p:cNvSpPr txBox="1">
              <a:spLocks noChangeArrowheads="1"/>
            </p:cNvSpPr>
            <p:nvPr/>
          </p:nvSpPr>
          <p:spPr bwMode="auto">
            <a:xfrm>
              <a:off x="1024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22</a:t>
              </a:r>
              <a:endParaRPr lang="en-US" altLang="zh-CN" sz="2800"/>
            </a:p>
          </p:txBody>
        </p:sp>
      </p:grpSp>
      <p:sp>
        <p:nvSpPr>
          <p:cNvPr id="81925" name="Text Box 34"/>
          <p:cNvSpPr txBox="1">
            <a:spLocks noChangeArrowheads="1"/>
          </p:cNvSpPr>
          <p:nvPr/>
        </p:nvSpPr>
        <p:spPr bwMode="auto">
          <a:xfrm>
            <a:off x="736600" y="2974975"/>
            <a:ext cx="775335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000">
                <a:ea typeface="仿宋_GB2312" pitchFamily="49" charset="-122"/>
              </a:rPr>
              <a:t>如果插入与删除仅在链表的两端发生，可采用带表尾指针的循环链表结构。</a:t>
            </a:r>
          </a:p>
          <a:p>
            <a:pPr lvl="1" eaLnBrk="1" hangingPunct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ea typeface="仿宋_GB2312" pitchFamily="49" charset="-122"/>
              </a:rPr>
              <a:t>在表尾插入，时间复杂性 </a:t>
            </a:r>
            <a:r>
              <a:rPr lang="en-US" altLang="zh-CN" sz="3000">
                <a:ea typeface="仿宋_GB2312" pitchFamily="49" charset="-122"/>
              </a:rPr>
              <a:t>O(1)</a:t>
            </a:r>
          </a:p>
          <a:p>
            <a:pPr lvl="1" eaLnBrk="1" hangingPunct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ea typeface="仿宋_GB2312" pitchFamily="49" charset="-122"/>
              </a:rPr>
              <a:t>在表尾删除，时间复杂性 </a:t>
            </a:r>
            <a:r>
              <a:rPr lang="en-US" altLang="zh-CN" sz="3000">
                <a:ea typeface="仿宋_GB2312" pitchFamily="49" charset="-122"/>
              </a:rPr>
              <a:t>O(n)</a:t>
            </a:r>
          </a:p>
          <a:p>
            <a:pPr lvl="1" eaLnBrk="1" hangingPunct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ea typeface="仿宋_GB2312" pitchFamily="49" charset="-122"/>
              </a:rPr>
              <a:t>在表头插入，相当于在表尾插入</a:t>
            </a:r>
          </a:p>
          <a:p>
            <a:pPr lvl="1" eaLnBrk="1" hangingPunct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ea typeface="仿宋_GB2312" pitchFamily="49" charset="-122"/>
              </a:rPr>
              <a:t>在表头删除，时间复杂性 </a:t>
            </a:r>
            <a:r>
              <a:rPr lang="en-US" altLang="zh-CN" sz="3000">
                <a:ea typeface="仿宋_GB2312" pitchFamily="49" charset="-122"/>
              </a:rPr>
              <a:t>O(1)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858000" cy="973138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用循环链表求解约瑟夫问题</a:t>
            </a:r>
            <a:endParaRPr lang="zh-CN" altLang="en-US" sz="3600" smtClean="0">
              <a:ea typeface="华文新魏" panose="02010800040101010101" pitchFamily="2" charset="-122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02563" cy="4953000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5000"/>
            </a:pPr>
            <a:r>
              <a:rPr lang="zh-CN" altLang="en-US" sz="3000" b="1" smtClean="0">
                <a:ea typeface="仿宋_GB2312" pitchFamily="49" charset="-122"/>
              </a:rPr>
              <a:t>约瑟夫问题的提法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en-US" altLang="zh-CN" sz="3000" b="1" i="1" smtClean="0">
                <a:ea typeface="仿宋_GB2312" pitchFamily="49" charset="-122"/>
              </a:rPr>
              <a:t>n </a:t>
            </a:r>
            <a:r>
              <a:rPr lang="zh-CN" altLang="en-US" sz="3000" b="1" smtClean="0">
                <a:ea typeface="仿宋_GB2312" pitchFamily="49" charset="-122"/>
              </a:rPr>
              <a:t>个人围成一个圆圈，首先第 </a:t>
            </a:r>
            <a:r>
              <a:rPr lang="en-US" altLang="zh-CN" sz="3000" b="1" smtClean="0">
                <a:ea typeface="仿宋_GB2312" pitchFamily="49" charset="-122"/>
              </a:rPr>
              <a:t>1 </a:t>
            </a:r>
            <a:r>
              <a:rPr lang="zh-CN" altLang="en-US" sz="3000" b="1" smtClean="0">
                <a:ea typeface="仿宋_GB2312" pitchFamily="49" charset="-122"/>
              </a:rPr>
              <a:t>个人从 </a:t>
            </a:r>
            <a:r>
              <a:rPr lang="en-US" altLang="zh-CN" sz="3000" b="1" smtClean="0">
                <a:ea typeface="仿宋_GB2312" pitchFamily="49" charset="-122"/>
              </a:rPr>
              <a:t>1 </a:t>
            </a:r>
            <a:r>
              <a:rPr lang="zh-CN" altLang="en-US" sz="3000" b="1" smtClean="0">
                <a:ea typeface="仿宋_GB2312" pitchFamily="49" charset="-122"/>
              </a:rPr>
              <a:t>开始，一个人一个人顺时针报数</a:t>
            </a:r>
            <a:r>
              <a:rPr lang="en-US" altLang="zh-CN" sz="3000" b="1" smtClean="0">
                <a:ea typeface="仿宋_GB2312" pitchFamily="49" charset="-122"/>
              </a:rPr>
              <a:t>,  </a:t>
            </a:r>
            <a:r>
              <a:rPr lang="zh-CN" altLang="en-US" sz="3000" b="1" smtClean="0">
                <a:ea typeface="仿宋_GB2312" pitchFamily="49" charset="-122"/>
              </a:rPr>
              <a:t>报到第 </a:t>
            </a:r>
            <a:r>
              <a:rPr lang="en-US" altLang="zh-CN" sz="3000" b="1" i="1" smtClean="0">
                <a:ea typeface="仿宋_GB2312" pitchFamily="49" charset="-122"/>
              </a:rPr>
              <a:t>m </a:t>
            </a:r>
            <a:r>
              <a:rPr lang="zh-CN" altLang="en-US" sz="3000" b="1" smtClean="0">
                <a:ea typeface="仿宋_GB2312" pitchFamily="49" charset="-122"/>
              </a:rPr>
              <a:t>个人，令其出列。然后再从下一 个人开始，从 </a:t>
            </a:r>
            <a:r>
              <a:rPr lang="en-US" altLang="zh-CN" sz="3000" b="1" smtClean="0">
                <a:ea typeface="仿宋_GB2312" pitchFamily="49" charset="-122"/>
              </a:rPr>
              <a:t>1 </a:t>
            </a:r>
            <a:r>
              <a:rPr lang="zh-CN" altLang="en-US" sz="3000" b="1" smtClean="0">
                <a:ea typeface="仿宋_GB2312" pitchFamily="49" charset="-122"/>
              </a:rPr>
              <a:t>顺时针报数，报到第 </a:t>
            </a:r>
            <a:r>
              <a:rPr lang="en-US" altLang="zh-CN" sz="3000" b="1" i="1" smtClean="0">
                <a:ea typeface="仿宋_GB2312" pitchFamily="49" charset="-122"/>
              </a:rPr>
              <a:t>m </a:t>
            </a:r>
            <a:r>
              <a:rPr lang="zh-CN" altLang="en-US" sz="3000" b="1" smtClean="0">
                <a:ea typeface="仿宋_GB2312" pitchFamily="49" charset="-122"/>
              </a:rPr>
              <a:t>个人，再令其出列，</a:t>
            </a:r>
            <a:r>
              <a:rPr lang="en-US" altLang="zh-CN" sz="3000" b="1" smtClean="0">
                <a:ea typeface="仿宋_GB2312" pitchFamily="49" charset="-122"/>
              </a:rPr>
              <a:t>…</a:t>
            </a:r>
            <a:r>
              <a:rPr lang="zh-CN" altLang="en-US" sz="3000" b="1" smtClean="0">
                <a:ea typeface="仿宋_GB2312" pitchFamily="49" charset="-122"/>
              </a:rPr>
              <a:t>，如此下去</a:t>
            </a:r>
            <a:r>
              <a:rPr lang="en-US" altLang="zh-CN" sz="3000" b="1" smtClean="0">
                <a:ea typeface="仿宋_GB2312" pitchFamily="49" charset="-122"/>
              </a:rPr>
              <a:t>,  </a:t>
            </a:r>
            <a:r>
              <a:rPr lang="zh-CN" altLang="en-US" sz="3000" b="1" smtClean="0">
                <a:ea typeface="仿宋_GB2312" pitchFamily="49" charset="-122"/>
              </a:rPr>
              <a:t>直到圆圈中只剩一个人为止。此人即为优胜者。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ea typeface="仿宋_GB2312" pitchFamily="49" charset="-122"/>
              </a:rPr>
              <a:t>用不带表头结点的循环链表来组织。</a:t>
            </a:r>
            <a:endParaRPr lang="zh-CN" altLang="en-US" sz="3000" smtClean="0">
              <a:ea typeface="仿宋_GB2312" pitchFamily="49" charset="-122"/>
            </a:endParaRPr>
          </a:p>
        </p:txBody>
      </p:sp>
      <p:sp>
        <p:nvSpPr>
          <p:cNvPr id="8294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D167943-75B4-400E-9589-0DB1A5B43D03}" type="slidenum">
              <a:rPr lang="en-US" altLang="zh-CN" sz="1400"/>
              <a:pPr algn="ctr" eaLnBrk="1" hangingPunct="1"/>
              <a:t>94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752475"/>
            <a:ext cx="60960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ea typeface="仿宋_GB2312" pitchFamily="49" charset="-122"/>
              </a:rPr>
              <a:t>例如  </a:t>
            </a:r>
            <a:r>
              <a:rPr lang="en-US" altLang="zh-CN" b="1" i="1" smtClean="0">
                <a:solidFill>
                  <a:srgbClr val="0000CC"/>
                </a:solidFill>
                <a:ea typeface="仿宋_GB2312" pitchFamily="49" charset="-122"/>
              </a:rPr>
              <a:t>n </a:t>
            </a:r>
            <a:r>
              <a:rPr lang="en-US" altLang="zh-CN" b="1" smtClean="0">
                <a:solidFill>
                  <a:srgbClr val="0000CC"/>
                </a:solidFill>
                <a:ea typeface="仿宋_GB2312" pitchFamily="49" charset="-122"/>
              </a:rPr>
              <a:t>= 8   </a:t>
            </a:r>
            <a:r>
              <a:rPr lang="en-US" altLang="zh-CN" b="1" i="1" smtClean="0">
                <a:solidFill>
                  <a:srgbClr val="0000CC"/>
                </a:solidFill>
                <a:ea typeface="仿宋_GB2312" pitchFamily="49" charset="-122"/>
              </a:rPr>
              <a:t>m</a:t>
            </a:r>
            <a:r>
              <a:rPr lang="en-US" altLang="zh-CN" b="1" smtClean="0">
                <a:solidFill>
                  <a:srgbClr val="0000CC"/>
                </a:solidFill>
                <a:ea typeface="仿宋_GB2312" pitchFamily="49" charset="-122"/>
              </a:rPr>
              <a:t> = 3</a:t>
            </a:r>
          </a:p>
        </p:txBody>
      </p:sp>
      <p:sp>
        <p:nvSpPr>
          <p:cNvPr id="8397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2F407FE-0B33-4FE2-85D9-38FA842BFC8D}" type="slidenum">
              <a:rPr lang="en-US" altLang="zh-CN" sz="1400"/>
              <a:pPr algn="ctr" eaLnBrk="1" hangingPunct="1"/>
              <a:t>95</a:t>
            </a:fld>
            <a:endParaRPr lang="en-US" altLang="zh-CN" sz="1400"/>
          </a:p>
        </p:txBody>
      </p:sp>
      <p:grpSp>
        <p:nvGrpSpPr>
          <p:cNvPr id="83972" name="Group 30"/>
          <p:cNvGrpSpPr>
            <a:grpSpLocks/>
          </p:cNvGrpSpPr>
          <p:nvPr/>
        </p:nvGrpSpPr>
        <p:grpSpPr bwMode="auto">
          <a:xfrm>
            <a:off x="323850" y="1266825"/>
            <a:ext cx="2405063" cy="2660650"/>
            <a:chOff x="96" y="744"/>
            <a:chExt cx="1515" cy="1676"/>
          </a:xfrm>
        </p:grpSpPr>
        <p:grpSp>
          <p:nvGrpSpPr>
            <p:cNvPr id="84103" name="Group 28"/>
            <p:cNvGrpSpPr>
              <a:grpSpLocks/>
            </p:cNvGrpSpPr>
            <p:nvPr/>
          </p:nvGrpSpPr>
          <p:grpSpPr bwMode="auto">
            <a:xfrm>
              <a:off x="96" y="744"/>
              <a:ext cx="1515" cy="1676"/>
              <a:chOff x="96" y="744"/>
              <a:chExt cx="1515" cy="1676"/>
            </a:xfrm>
          </p:grpSpPr>
          <p:grpSp>
            <p:nvGrpSpPr>
              <p:cNvPr id="84113" name="Group 11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84122" name="Oval 5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4123" name="Line 7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24" name="Line 8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2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26" name="Line 10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27" name="Oval 6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4114" name="Text Box 20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84115" name="Text Box 21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84116" name="Text Box 22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84117" name="Text Box 23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84118" name="Text Box 24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84119" name="Text Box 25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84120" name="Text Box 26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84121" name="Text Box 27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84104" name="Text Box 12"/>
            <p:cNvSpPr txBox="1">
              <a:spLocks noChangeArrowheads="1"/>
            </p:cNvSpPr>
            <p:nvPr/>
          </p:nvSpPr>
          <p:spPr bwMode="auto">
            <a:xfrm>
              <a:off x="901" y="103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1</a:t>
              </a:r>
            </a:p>
          </p:txBody>
        </p:sp>
        <p:sp>
          <p:nvSpPr>
            <p:cNvPr id="84105" name="Text Box 13"/>
            <p:cNvSpPr txBox="1">
              <a:spLocks noChangeArrowheads="1"/>
            </p:cNvSpPr>
            <p:nvPr/>
          </p:nvSpPr>
          <p:spPr bwMode="auto">
            <a:xfrm>
              <a:off x="1154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84106" name="Text Box 14"/>
            <p:cNvSpPr txBox="1">
              <a:spLocks noChangeArrowheads="1"/>
            </p:cNvSpPr>
            <p:nvPr/>
          </p:nvSpPr>
          <p:spPr bwMode="auto">
            <a:xfrm>
              <a:off x="1145" y="160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3</a:t>
              </a:r>
            </a:p>
          </p:txBody>
        </p:sp>
        <p:sp>
          <p:nvSpPr>
            <p:cNvPr id="84107" name="Text Box 15"/>
            <p:cNvSpPr txBox="1">
              <a:spLocks noChangeArrowheads="1"/>
            </p:cNvSpPr>
            <p:nvPr/>
          </p:nvSpPr>
          <p:spPr bwMode="auto">
            <a:xfrm>
              <a:off x="918" y="182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84108" name="Text Box 16"/>
            <p:cNvSpPr txBox="1">
              <a:spLocks noChangeArrowheads="1"/>
            </p:cNvSpPr>
            <p:nvPr/>
          </p:nvSpPr>
          <p:spPr bwMode="auto">
            <a:xfrm>
              <a:off x="613" y="184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84109" name="Text Box 17"/>
            <p:cNvSpPr txBox="1">
              <a:spLocks noChangeArrowheads="1"/>
            </p:cNvSpPr>
            <p:nvPr/>
          </p:nvSpPr>
          <p:spPr bwMode="auto">
            <a:xfrm>
              <a:off x="368" y="160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6</a:t>
              </a:r>
            </a:p>
          </p:txBody>
        </p:sp>
        <p:sp>
          <p:nvSpPr>
            <p:cNvPr id="84110" name="Text Box 18"/>
            <p:cNvSpPr txBox="1">
              <a:spLocks noChangeArrowheads="1"/>
            </p:cNvSpPr>
            <p:nvPr/>
          </p:nvSpPr>
          <p:spPr bwMode="auto">
            <a:xfrm>
              <a:off x="378" y="126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84111" name="Text Box 19"/>
            <p:cNvSpPr txBox="1">
              <a:spLocks noChangeArrowheads="1"/>
            </p:cNvSpPr>
            <p:nvPr/>
          </p:nvSpPr>
          <p:spPr bwMode="auto">
            <a:xfrm>
              <a:off x="630" y="103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84112" name="Line 29"/>
            <p:cNvSpPr>
              <a:spLocks noChangeShapeType="1"/>
            </p:cNvSpPr>
            <p:nvPr/>
          </p:nvSpPr>
          <p:spPr bwMode="auto">
            <a:xfrm flipH="1">
              <a:off x="1169" y="916"/>
              <a:ext cx="167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973" name="Group 58"/>
          <p:cNvGrpSpPr>
            <a:grpSpLocks/>
          </p:cNvGrpSpPr>
          <p:nvPr/>
        </p:nvGrpSpPr>
        <p:grpSpPr bwMode="auto">
          <a:xfrm>
            <a:off x="2768600" y="1266825"/>
            <a:ext cx="2405063" cy="2660650"/>
            <a:chOff x="1744" y="798"/>
            <a:chExt cx="1515" cy="1676"/>
          </a:xfrm>
        </p:grpSpPr>
        <p:grpSp>
          <p:nvGrpSpPr>
            <p:cNvPr id="84078" name="Group 32"/>
            <p:cNvGrpSpPr>
              <a:grpSpLocks/>
            </p:cNvGrpSpPr>
            <p:nvPr/>
          </p:nvGrpSpPr>
          <p:grpSpPr bwMode="auto">
            <a:xfrm>
              <a:off x="1744" y="798"/>
              <a:ext cx="1515" cy="1676"/>
              <a:chOff x="96" y="744"/>
              <a:chExt cx="1515" cy="1676"/>
            </a:xfrm>
          </p:grpSpPr>
          <p:grpSp>
            <p:nvGrpSpPr>
              <p:cNvPr id="84088" name="Group 33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84097" name="Oval 34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4098" name="Line 35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99" name="Line 36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00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01" name="Line 38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02" name="Oval 39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4089" name="Text Box 40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84090" name="Text Box 41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84091" name="Text Box 42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84092" name="Text Box 43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84093" name="Text Box 44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84094" name="Text Box 45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84095" name="Text Box 46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84096" name="Text Box 47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84079" name="Text Box 48"/>
            <p:cNvSpPr txBox="1">
              <a:spLocks noChangeArrowheads="1"/>
            </p:cNvSpPr>
            <p:nvPr/>
          </p:nvSpPr>
          <p:spPr bwMode="auto">
            <a:xfrm>
              <a:off x="2549" y="108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1</a:t>
              </a:r>
            </a:p>
          </p:txBody>
        </p:sp>
        <p:sp>
          <p:nvSpPr>
            <p:cNvPr id="84080" name="Text Box 49"/>
            <p:cNvSpPr txBox="1">
              <a:spLocks noChangeArrowheads="1"/>
            </p:cNvSpPr>
            <p:nvPr/>
          </p:nvSpPr>
          <p:spPr bwMode="auto">
            <a:xfrm>
              <a:off x="2802" y="133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84081" name="Text Box 50"/>
            <p:cNvSpPr txBox="1">
              <a:spLocks noChangeArrowheads="1"/>
            </p:cNvSpPr>
            <p:nvPr/>
          </p:nvSpPr>
          <p:spPr bwMode="auto">
            <a:xfrm>
              <a:off x="2793" y="166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84082" name="Text Box 51"/>
            <p:cNvSpPr txBox="1">
              <a:spLocks noChangeArrowheads="1"/>
            </p:cNvSpPr>
            <p:nvPr/>
          </p:nvSpPr>
          <p:spPr bwMode="auto">
            <a:xfrm>
              <a:off x="2566" y="187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84083" name="Text Box 52"/>
            <p:cNvSpPr txBox="1">
              <a:spLocks noChangeArrowheads="1"/>
            </p:cNvSpPr>
            <p:nvPr/>
          </p:nvSpPr>
          <p:spPr bwMode="auto">
            <a:xfrm>
              <a:off x="2261" y="189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84084" name="Text Box 53"/>
            <p:cNvSpPr txBox="1">
              <a:spLocks noChangeArrowheads="1"/>
            </p:cNvSpPr>
            <p:nvPr/>
          </p:nvSpPr>
          <p:spPr bwMode="auto">
            <a:xfrm>
              <a:off x="2016" y="166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6</a:t>
              </a:r>
            </a:p>
          </p:txBody>
        </p:sp>
        <p:sp>
          <p:nvSpPr>
            <p:cNvPr id="84085" name="Text Box 54"/>
            <p:cNvSpPr txBox="1">
              <a:spLocks noChangeArrowheads="1"/>
            </p:cNvSpPr>
            <p:nvPr/>
          </p:nvSpPr>
          <p:spPr bwMode="auto">
            <a:xfrm>
              <a:off x="2026" y="13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84086" name="Text Box 55"/>
            <p:cNvSpPr txBox="1">
              <a:spLocks noChangeArrowheads="1"/>
            </p:cNvSpPr>
            <p:nvPr/>
          </p:nvSpPr>
          <p:spPr bwMode="auto">
            <a:xfrm>
              <a:off x="2278" y="10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84087" name="Line 56"/>
            <p:cNvSpPr>
              <a:spLocks noChangeShapeType="1"/>
            </p:cNvSpPr>
            <p:nvPr/>
          </p:nvSpPr>
          <p:spPr bwMode="auto">
            <a:xfrm flipH="1" flipV="1">
              <a:off x="3009" y="1931"/>
              <a:ext cx="184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974" name="Group 85"/>
          <p:cNvGrpSpPr>
            <a:grpSpLocks/>
          </p:cNvGrpSpPr>
          <p:nvPr/>
        </p:nvGrpSpPr>
        <p:grpSpPr bwMode="auto">
          <a:xfrm>
            <a:off x="5192713" y="1265238"/>
            <a:ext cx="2405062" cy="2660650"/>
            <a:chOff x="3271" y="797"/>
            <a:chExt cx="1515" cy="1676"/>
          </a:xfrm>
        </p:grpSpPr>
        <p:grpSp>
          <p:nvGrpSpPr>
            <p:cNvPr id="84053" name="Group 60"/>
            <p:cNvGrpSpPr>
              <a:grpSpLocks/>
            </p:cNvGrpSpPr>
            <p:nvPr/>
          </p:nvGrpSpPr>
          <p:grpSpPr bwMode="auto">
            <a:xfrm>
              <a:off x="3271" y="797"/>
              <a:ext cx="1515" cy="1676"/>
              <a:chOff x="96" y="744"/>
              <a:chExt cx="1515" cy="1676"/>
            </a:xfrm>
          </p:grpSpPr>
          <p:grpSp>
            <p:nvGrpSpPr>
              <p:cNvPr id="84063" name="Group 61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84072" name="Oval 62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4073" name="Line 63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74" name="Line 64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7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76" name="Line 66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77" name="Oval 67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4064" name="Text Box 68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84065" name="Text Box 69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84066" name="Text Box 70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84067" name="Text Box 71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84068" name="Text Box 72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84069" name="Text Box 73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84070" name="Text Box 74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84071" name="Text Box 75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84054" name="Text Box 76"/>
            <p:cNvSpPr txBox="1">
              <a:spLocks noChangeArrowheads="1"/>
            </p:cNvSpPr>
            <p:nvPr/>
          </p:nvSpPr>
          <p:spPr bwMode="auto">
            <a:xfrm>
              <a:off x="4076" y="10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1</a:t>
              </a:r>
            </a:p>
          </p:txBody>
        </p:sp>
        <p:sp>
          <p:nvSpPr>
            <p:cNvPr id="84055" name="Text Box 77"/>
            <p:cNvSpPr txBox="1">
              <a:spLocks noChangeArrowheads="1"/>
            </p:cNvSpPr>
            <p:nvPr/>
          </p:nvSpPr>
          <p:spPr bwMode="auto">
            <a:xfrm>
              <a:off x="4329" y="133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291918" name="Text Box 78"/>
            <p:cNvSpPr txBox="1">
              <a:spLocks noChangeArrowheads="1"/>
            </p:cNvSpPr>
            <p:nvPr/>
          </p:nvSpPr>
          <p:spPr bwMode="auto">
            <a:xfrm>
              <a:off x="4320" y="166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84057" name="Text Box 79"/>
            <p:cNvSpPr txBox="1">
              <a:spLocks noChangeArrowheads="1"/>
            </p:cNvSpPr>
            <p:nvPr/>
          </p:nvSpPr>
          <p:spPr bwMode="auto">
            <a:xfrm>
              <a:off x="4093" y="187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84058" name="Text Box 80"/>
            <p:cNvSpPr txBox="1">
              <a:spLocks noChangeArrowheads="1"/>
            </p:cNvSpPr>
            <p:nvPr/>
          </p:nvSpPr>
          <p:spPr bwMode="auto">
            <a:xfrm>
              <a:off x="3788" y="18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84059" name="Text Box 81"/>
            <p:cNvSpPr txBox="1">
              <a:spLocks noChangeArrowheads="1"/>
            </p:cNvSpPr>
            <p:nvPr/>
          </p:nvSpPr>
          <p:spPr bwMode="auto">
            <a:xfrm>
              <a:off x="3543" y="166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6</a:t>
              </a:r>
            </a:p>
          </p:txBody>
        </p:sp>
        <p:sp>
          <p:nvSpPr>
            <p:cNvPr id="84060" name="Text Box 82"/>
            <p:cNvSpPr txBox="1">
              <a:spLocks noChangeArrowheads="1"/>
            </p:cNvSpPr>
            <p:nvPr/>
          </p:nvSpPr>
          <p:spPr bwMode="auto">
            <a:xfrm>
              <a:off x="3553" y="13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84061" name="Text Box 83"/>
            <p:cNvSpPr txBox="1">
              <a:spLocks noChangeArrowheads="1"/>
            </p:cNvSpPr>
            <p:nvPr/>
          </p:nvSpPr>
          <p:spPr bwMode="auto">
            <a:xfrm>
              <a:off x="3805" y="108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84062" name="Line 84"/>
            <p:cNvSpPr>
              <a:spLocks noChangeShapeType="1"/>
            </p:cNvSpPr>
            <p:nvPr/>
          </p:nvSpPr>
          <p:spPr bwMode="auto">
            <a:xfrm flipV="1">
              <a:off x="3359" y="1878"/>
              <a:ext cx="173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975" name="Group 112"/>
          <p:cNvGrpSpPr>
            <a:grpSpLocks/>
          </p:cNvGrpSpPr>
          <p:nvPr/>
        </p:nvGrpSpPr>
        <p:grpSpPr bwMode="auto">
          <a:xfrm>
            <a:off x="1338263" y="3716338"/>
            <a:ext cx="2405062" cy="2660650"/>
            <a:chOff x="843" y="2341"/>
            <a:chExt cx="1515" cy="1676"/>
          </a:xfrm>
        </p:grpSpPr>
        <p:grpSp>
          <p:nvGrpSpPr>
            <p:cNvPr id="84028" name="Group 87"/>
            <p:cNvGrpSpPr>
              <a:grpSpLocks/>
            </p:cNvGrpSpPr>
            <p:nvPr/>
          </p:nvGrpSpPr>
          <p:grpSpPr bwMode="auto">
            <a:xfrm>
              <a:off x="843" y="2341"/>
              <a:ext cx="1515" cy="1676"/>
              <a:chOff x="96" y="744"/>
              <a:chExt cx="1515" cy="1676"/>
            </a:xfrm>
          </p:grpSpPr>
          <p:grpSp>
            <p:nvGrpSpPr>
              <p:cNvPr id="84038" name="Group 88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84047" name="Oval 89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4048" name="Line 90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49" name="Line 91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5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51" name="Line 93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52" name="Oval 94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4039" name="Text Box 95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84040" name="Text Box 96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84041" name="Text Box 97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84042" name="Text Box 98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84043" name="Text Box 99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84044" name="Text Box 100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84045" name="Text Box 101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84046" name="Text Box 102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84029" name="Text Box 103"/>
            <p:cNvSpPr txBox="1">
              <a:spLocks noChangeArrowheads="1"/>
            </p:cNvSpPr>
            <p:nvPr/>
          </p:nvSpPr>
          <p:spPr bwMode="auto">
            <a:xfrm>
              <a:off x="1648" y="263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84030" name="Text Box 104"/>
            <p:cNvSpPr txBox="1">
              <a:spLocks noChangeArrowheads="1"/>
            </p:cNvSpPr>
            <p:nvPr/>
          </p:nvSpPr>
          <p:spPr bwMode="auto">
            <a:xfrm>
              <a:off x="1901" y="287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291945" name="Text Box 105"/>
            <p:cNvSpPr txBox="1">
              <a:spLocks noChangeArrowheads="1"/>
            </p:cNvSpPr>
            <p:nvPr/>
          </p:nvSpPr>
          <p:spPr bwMode="auto">
            <a:xfrm>
              <a:off x="1892" y="32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84032" name="Text Box 106"/>
            <p:cNvSpPr txBox="1">
              <a:spLocks noChangeArrowheads="1"/>
            </p:cNvSpPr>
            <p:nvPr/>
          </p:nvSpPr>
          <p:spPr bwMode="auto">
            <a:xfrm>
              <a:off x="1665" y="34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84033" name="Text Box 107"/>
            <p:cNvSpPr txBox="1">
              <a:spLocks noChangeArrowheads="1"/>
            </p:cNvSpPr>
            <p:nvPr/>
          </p:nvSpPr>
          <p:spPr bwMode="auto">
            <a:xfrm>
              <a:off x="1360" y="344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291948" name="Text Box 108"/>
            <p:cNvSpPr txBox="1">
              <a:spLocks noChangeArrowheads="1"/>
            </p:cNvSpPr>
            <p:nvPr/>
          </p:nvSpPr>
          <p:spPr bwMode="auto">
            <a:xfrm>
              <a:off x="1115" y="32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84035" name="Text Box 109"/>
            <p:cNvSpPr txBox="1">
              <a:spLocks noChangeArrowheads="1"/>
            </p:cNvSpPr>
            <p:nvPr/>
          </p:nvSpPr>
          <p:spPr bwMode="auto">
            <a:xfrm>
              <a:off x="1125" y="286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84036" name="Text Box 110"/>
            <p:cNvSpPr txBox="1">
              <a:spLocks noChangeArrowheads="1"/>
            </p:cNvSpPr>
            <p:nvPr/>
          </p:nvSpPr>
          <p:spPr bwMode="auto">
            <a:xfrm>
              <a:off x="1377" y="26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84037" name="Line 111"/>
            <p:cNvSpPr>
              <a:spLocks noChangeShapeType="1"/>
            </p:cNvSpPr>
            <p:nvPr/>
          </p:nvSpPr>
          <p:spPr bwMode="auto">
            <a:xfrm flipH="1">
              <a:off x="1845" y="2417"/>
              <a:ext cx="8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976" name="Group 139"/>
          <p:cNvGrpSpPr>
            <a:grpSpLocks/>
          </p:cNvGrpSpPr>
          <p:nvPr/>
        </p:nvGrpSpPr>
        <p:grpSpPr bwMode="auto">
          <a:xfrm>
            <a:off x="3794125" y="3714750"/>
            <a:ext cx="2405063" cy="2660650"/>
            <a:chOff x="2390" y="2340"/>
            <a:chExt cx="1515" cy="1676"/>
          </a:xfrm>
        </p:grpSpPr>
        <p:grpSp>
          <p:nvGrpSpPr>
            <p:cNvPr id="84003" name="Group 114"/>
            <p:cNvGrpSpPr>
              <a:grpSpLocks/>
            </p:cNvGrpSpPr>
            <p:nvPr/>
          </p:nvGrpSpPr>
          <p:grpSpPr bwMode="auto">
            <a:xfrm>
              <a:off x="2390" y="2340"/>
              <a:ext cx="1515" cy="1676"/>
              <a:chOff x="96" y="744"/>
              <a:chExt cx="1515" cy="1676"/>
            </a:xfrm>
          </p:grpSpPr>
          <p:grpSp>
            <p:nvGrpSpPr>
              <p:cNvPr id="84013" name="Group 115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84022" name="Oval 116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4023" name="Line 117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4" name="Line 118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5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6" name="Line 120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7" name="Oval 121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4014" name="Text Box 122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84015" name="Text Box 123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84016" name="Text Box 124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84017" name="Text Box 125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84018" name="Text Box 126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84019" name="Text Box 127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84020" name="Text Box 128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84021" name="Text Box 129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970" name="Text Box 130"/>
            <p:cNvSpPr txBox="1">
              <a:spLocks noChangeArrowheads="1"/>
            </p:cNvSpPr>
            <p:nvPr/>
          </p:nvSpPr>
          <p:spPr bwMode="auto">
            <a:xfrm>
              <a:off x="3195" y="26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84005" name="Text Box 131"/>
            <p:cNvSpPr txBox="1">
              <a:spLocks noChangeArrowheads="1"/>
            </p:cNvSpPr>
            <p:nvPr/>
          </p:nvSpPr>
          <p:spPr bwMode="auto">
            <a:xfrm>
              <a:off x="3448" y="287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291972" name="Text Box 132"/>
            <p:cNvSpPr txBox="1">
              <a:spLocks noChangeArrowheads="1"/>
            </p:cNvSpPr>
            <p:nvPr/>
          </p:nvSpPr>
          <p:spPr bwMode="auto">
            <a:xfrm>
              <a:off x="3439" y="320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84007" name="Text Box 133"/>
            <p:cNvSpPr txBox="1">
              <a:spLocks noChangeArrowheads="1"/>
            </p:cNvSpPr>
            <p:nvPr/>
          </p:nvSpPr>
          <p:spPr bwMode="auto">
            <a:xfrm>
              <a:off x="3212" y="34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84008" name="Text Box 134"/>
            <p:cNvSpPr txBox="1">
              <a:spLocks noChangeArrowheads="1"/>
            </p:cNvSpPr>
            <p:nvPr/>
          </p:nvSpPr>
          <p:spPr bwMode="auto">
            <a:xfrm>
              <a:off x="2907" y="344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5</a:t>
              </a:r>
            </a:p>
          </p:txBody>
        </p:sp>
        <p:sp>
          <p:nvSpPr>
            <p:cNvPr id="291975" name="Text Box 135"/>
            <p:cNvSpPr txBox="1">
              <a:spLocks noChangeArrowheads="1"/>
            </p:cNvSpPr>
            <p:nvPr/>
          </p:nvSpPr>
          <p:spPr bwMode="auto">
            <a:xfrm>
              <a:off x="2662" y="320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84010" name="Text Box 136"/>
            <p:cNvSpPr txBox="1">
              <a:spLocks noChangeArrowheads="1"/>
            </p:cNvSpPr>
            <p:nvPr/>
          </p:nvSpPr>
          <p:spPr bwMode="auto">
            <a:xfrm>
              <a:off x="2672" y="286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84011" name="Text Box 137"/>
            <p:cNvSpPr txBox="1">
              <a:spLocks noChangeArrowheads="1"/>
            </p:cNvSpPr>
            <p:nvPr/>
          </p:nvSpPr>
          <p:spPr bwMode="auto">
            <a:xfrm>
              <a:off x="2924" y="262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84012" name="Line 138"/>
            <p:cNvSpPr>
              <a:spLocks noChangeShapeType="1"/>
            </p:cNvSpPr>
            <p:nvPr/>
          </p:nvSpPr>
          <p:spPr bwMode="auto">
            <a:xfrm flipV="1">
              <a:off x="2749" y="3692"/>
              <a:ext cx="172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977" name="Group 166"/>
          <p:cNvGrpSpPr>
            <a:grpSpLocks/>
          </p:cNvGrpSpPr>
          <p:nvPr/>
        </p:nvGrpSpPr>
        <p:grpSpPr bwMode="auto">
          <a:xfrm>
            <a:off x="6256338" y="3703638"/>
            <a:ext cx="2414587" cy="2660650"/>
            <a:chOff x="3941" y="2333"/>
            <a:chExt cx="1521" cy="1676"/>
          </a:xfrm>
        </p:grpSpPr>
        <p:grpSp>
          <p:nvGrpSpPr>
            <p:cNvPr id="83978" name="Group 141"/>
            <p:cNvGrpSpPr>
              <a:grpSpLocks/>
            </p:cNvGrpSpPr>
            <p:nvPr/>
          </p:nvGrpSpPr>
          <p:grpSpPr bwMode="auto">
            <a:xfrm>
              <a:off x="3941" y="2333"/>
              <a:ext cx="1515" cy="1676"/>
              <a:chOff x="96" y="744"/>
              <a:chExt cx="1515" cy="1676"/>
            </a:xfrm>
          </p:grpSpPr>
          <p:grpSp>
            <p:nvGrpSpPr>
              <p:cNvPr id="83988" name="Group 142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83997" name="Oval 143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3998" name="Line 144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99" name="Line 145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0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1" name="Line 147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2" name="Oval 148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3989" name="Text Box 149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83990" name="Text Box 150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83991" name="Text Box 151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83992" name="Text Box 152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83993" name="Text Box 153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83994" name="Text Box 154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83995" name="Text Box 155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83996" name="Text Box 156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997" name="Text Box 157"/>
            <p:cNvSpPr txBox="1">
              <a:spLocks noChangeArrowheads="1"/>
            </p:cNvSpPr>
            <p:nvPr/>
          </p:nvSpPr>
          <p:spPr bwMode="auto">
            <a:xfrm>
              <a:off x="4746" y="26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83980" name="Text Box 158"/>
            <p:cNvSpPr txBox="1">
              <a:spLocks noChangeArrowheads="1"/>
            </p:cNvSpPr>
            <p:nvPr/>
          </p:nvSpPr>
          <p:spPr bwMode="auto">
            <a:xfrm>
              <a:off x="4999" y="286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291999" name="Text Box 159"/>
            <p:cNvSpPr txBox="1">
              <a:spLocks noChangeArrowheads="1"/>
            </p:cNvSpPr>
            <p:nvPr/>
          </p:nvSpPr>
          <p:spPr bwMode="auto">
            <a:xfrm>
              <a:off x="4990" y="31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83982" name="Text Box 160"/>
            <p:cNvSpPr txBox="1">
              <a:spLocks noChangeArrowheads="1"/>
            </p:cNvSpPr>
            <p:nvPr/>
          </p:nvSpPr>
          <p:spPr bwMode="auto">
            <a:xfrm>
              <a:off x="4763" y="341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292001" name="Text Box 161"/>
            <p:cNvSpPr txBox="1">
              <a:spLocks noChangeArrowheads="1"/>
            </p:cNvSpPr>
            <p:nvPr/>
          </p:nvSpPr>
          <p:spPr bwMode="auto">
            <a:xfrm>
              <a:off x="4458" y="343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292002" name="Text Box 162"/>
            <p:cNvSpPr txBox="1">
              <a:spLocks noChangeArrowheads="1"/>
            </p:cNvSpPr>
            <p:nvPr/>
          </p:nvSpPr>
          <p:spPr bwMode="auto">
            <a:xfrm>
              <a:off x="4213" y="31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83985" name="Text Box 163"/>
            <p:cNvSpPr txBox="1">
              <a:spLocks noChangeArrowheads="1"/>
            </p:cNvSpPr>
            <p:nvPr/>
          </p:nvSpPr>
          <p:spPr bwMode="auto">
            <a:xfrm>
              <a:off x="4223" y="285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83986" name="Text Box 164"/>
            <p:cNvSpPr txBox="1">
              <a:spLocks noChangeArrowheads="1"/>
            </p:cNvSpPr>
            <p:nvPr/>
          </p:nvSpPr>
          <p:spPr bwMode="auto">
            <a:xfrm>
              <a:off x="4475" y="26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83987" name="Line 165"/>
            <p:cNvSpPr>
              <a:spLocks noChangeShapeType="1"/>
            </p:cNvSpPr>
            <p:nvPr/>
          </p:nvSpPr>
          <p:spPr bwMode="auto">
            <a:xfrm flipH="1">
              <a:off x="5258" y="2872"/>
              <a:ext cx="20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idx="1"/>
          </p:nvPr>
        </p:nvSpPr>
        <p:spPr>
          <a:xfrm>
            <a:off x="3405188" y="3292475"/>
            <a:ext cx="2613025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rgbClr val="0000CC"/>
                </a:solidFill>
                <a:ea typeface="仿宋_GB2312" pitchFamily="49" charset="-122"/>
              </a:rPr>
              <a:t>n </a:t>
            </a:r>
            <a:r>
              <a:rPr lang="en-US" altLang="zh-CN" b="1" smtClean="0">
                <a:solidFill>
                  <a:srgbClr val="0000CC"/>
                </a:solidFill>
                <a:ea typeface="仿宋_GB2312" pitchFamily="49" charset="-122"/>
              </a:rPr>
              <a:t>= 8   </a:t>
            </a:r>
            <a:r>
              <a:rPr lang="en-US" altLang="zh-CN" b="1" i="1" smtClean="0">
                <a:solidFill>
                  <a:srgbClr val="0000CC"/>
                </a:solidFill>
                <a:ea typeface="仿宋_GB2312" pitchFamily="49" charset="-122"/>
              </a:rPr>
              <a:t>m</a:t>
            </a:r>
            <a:r>
              <a:rPr lang="en-US" altLang="zh-CN" b="1" smtClean="0">
                <a:solidFill>
                  <a:srgbClr val="0000CC"/>
                </a:solidFill>
                <a:ea typeface="仿宋_GB2312" pitchFamily="49" charset="-122"/>
              </a:rPr>
              <a:t> = 3</a:t>
            </a:r>
          </a:p>
        </p:txBody>
      </p:sp>
      <p:sp>
        <p:nvSpPr>
          <p:cNvPr id="8499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0E1071B-5A9F-41E7-B8C1-78D423286A4B}" type="slidenum">
              <a:rPr lang="en-US" altLang="zh-CN" sz="1400"/>
              <a:pPr algn="ctr" eaLnBrk="1" hangingPunct="1"/>
              <a:t>96</a:t>
            </a:fld>
            <a:endParaRPr lang="en-US" altLang="zh-CN" sz="1400"/>
          </a:p>
        </p:txBody>
      </p:sp>
      <p:grpSp>
        <p:nvGrpSpPr>
          <p:cNvPr id="84996" name="Group 187"/>
          <p:cNvGrpSpPr>
            <a:grpSpLocks/>
          </p:cNvGrpSpPr>
          <p:nvPr/>
        </p:nvGrpSpPr>
        <p:grpSpPr bwMode="auto">
          <a:xfrm>
            <a:off x="725488" y="657225"/>
            <a:ext cx="2405062" cy="2660650"/>
            <a:chOff x="349" y="405"/>
            <a:chExt cx="1515" cy="1676"/>
          </a:xfrm>
        </p:grpSpPr>
        <p:grpSp>
          <p:nvGrpSpPr>
            <p:cNvPr id="85049" name="Group 162"/>
            <p:cNvGrpSpPr>
              <a:grpSpLocks/>
            </p:cNvGrpSpPr>
            <p:nvPr/>
          </p:nvGrpSpPr>
          <p:grpSpPr bwMode="auto">
            <a:xfrm>
              <a:off x="349" y="405"/>
              <a:ext cx="1515" cy="1676"/>
              <a:chOff x="96" y="744"/>
              <a:chExt cx="1515" cy="1676"/>
            </a:xfrm>
          </p:grpSpPr>
          <p:grpSp>
            <p:nvGrpSpPr>
              <p:cNvPr id="85059" name="Group 163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85068" name="Oval 164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69" name="Line 165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70" name="Line 166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71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72" name="Line 168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73" name="Oval 169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5060" name="Text Box 170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85061" name="Text Box 171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85062" name="Text Box 172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85063" name="Text Box 173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85064" name="Text Box 174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85065" name="Text Box 175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85066" name="Text Box 176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85067" name="Text Box 177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850" name="Text Box 178"/>
            <p:cNvSpPr txBox="1">
              <a:spLocks noChangeArrowheads="1"/>
            </p:cNvSpPr>
            <p:nvPr/>
          </p:nvSpPr>
          <p:spPr bwMode="auto">
            <a:xfrm>
              <a:off x="1154" y="6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412851" name="Text Box 179"/>
            <p:cNvSpPr txBox="1">
              <a:spLocks noChangeArrowheads="1"/>
            </p:cNvSpPr>
            <p:nvPr/>
          </p:nvSpPr>
          <p:spPr bwMode="auto">
            <a:xfrm>
              <a:off x="1407" y="93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2</a:t>
              </a:r>
            </a:p>
          </p:txBody>
        </p:sp>
        <p:sp>
          <p:nvSpPr>
            <p:cNvPr id="412852" name="Text Box 180"/>
            <p:cNvSpPr txBox="1">
              <a:spLocks noChangeArrowheads="1"/>
            </p:cNvSpPr>
            <p:nvPr/>
          </p:nvSpPr>
          <p:spPr bwMode="auto">
            <a:xfrm>
              <a:off x="1398" y="126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85053" name="Text Box 181"/>
            <p:cNvSpPr txBox="1">
              <a:spLocks noChangeArrowheads="1"/>
            </p:cNvSpPr>
            <p:nvPr/>
          </p:nvSpPr>
          <p:spPr bwMode="auto">
            <a:xfrm>
              <a:off x="1171" y="14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412854" name="Text Box 182"/>
            <p:cNvSpPr txBox="1">
              <a:spLocks noChangeArrowheads="1"/>
            </p:cNvSpPr>
            <p:nvPr/>
          </p:nvSpPr>
          <p:spPr bwMode="auto">
            <a:xfrm>
              <a:off x="866" y="15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412855" name="Text Box 183"/>
            <p:cNvSpPr txBox="1">
              <a:spLocks noChangeArrowheads="1"/>
            </p:cNvSpPr>
            <p:nvPr/>
          </p:nvSpPr>
          <p:spPr bwMode="auto">
            <a:xfrm>
              <a:off x="621" y="126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85056" name="Text Box 184"/>
            <p:cNvSpPr txBox="1">
              <a:spLocks noChangeArrowheads="1"/>
            </p:cNvSpPr>
            <p:nvPr/>
          </p:nvSpPr>
          <p:spPr bwMode="auto">
            <a:xfrm>
              <a:off x="631" y="9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85057" name="Text Box 185"/>
            <p:cNvSpPr txBox="1">
              <a:spLocks noChangeArrowheads="1"/>
            </p:cNvSpPr>
            <p:nvPr/>
          </p:nvSpPr>
          <p:spPr bwMode="auto">
            <a:xfrm>
              <a:off x="883" y="69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8</a:t>
              </a:r>
            </a:p>
          </p:txBody>
        </p:sp>
        <p:sp>
          <p:nvSpPr>
            <p:cNvPr id="85058" name="Line 186"/>
            <p:cNvSpPr>
              <a:spLocks noChangeShapeType="1"/>
            </p:cNvSpPr>
            <p:nvPr/>
          </p:nvSpPr>
          <p:spPr bwMode="auto">
            <a:xfrm>
              <a:off x="822" y="473"/>
              <a:ext cx="9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997" name="Group 241"/>
          <p:cNvGrpSpPr>
            <a:grpSpLocks/>
          </p:cNvGrpSpPr>
          <p:nvPr/>
        </p:nvGrpSpPr>
        <p:grpSpPr bwMode="auto">
          <a:xfrm>
            <a:off x="5943600" y="655638"/>
            <a:ext cx="2405063" cy="2660650"/>
            <a:chOff x="3744" y="413"/>
            <a:chExt cx="1515" cy="1676"/>
          </a:xfrm>
        </p:grpSpPr>
        <p:grpSp>
          <p:nvGrpSpPr>
            <p:cNvPr id="85024" name="Group 189"/>
            <p:cNvGrpSpPr>
              <a:grpSpLocks/>
            </p:cNvGrpSpPr>
            <p:nvPr/>
          </p:nvGrpSpPr>
          <p:grpSpPr bwMode="auto">
            <a:xfrm>
              <a:off x="3744" y="413"/>
              <a:ext cx="1515" cy="1676"/>
              <a:chOff x="96" y="744"/>
              <a:chExt cx="1515" cy="1676"/>
            </a:xfrm>
          </p:grpSpPr>
          <p:grpSp>
            <p:nvGrpSpPr>
              <p:cNvPr id="85034" name="Group 190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85043" name="Oval 191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44" name="Line 192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45" name="Line 193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4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47" name="Line 195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48" name="Oval 196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5035" name="Text Box 197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85036" name="Text Box 198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85037" name="Text Box 199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85038" name="Text Box 200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85039" name="Text Box 201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85040" name="Text Box 202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85041" name="Text Box 203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85042" name="Text Box 204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877" name="Text Box 205"/>
            <p:cNvSpPr txBox="1">
              <a:spLocks noChangeArrowheads="1"/>
            </p:cNvSpPr>
            <p:nvPr/>
          </p:nvSpPr>
          <p:spPr bwMode="auto">
            <a:xfrm>
              <a:off x="4549" y="70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412878" name="Text Box 206"/>
            <p:cNvSpPr txBox="1">
              <a:spLocks noChangeArrowheads="1"/>
            </p:cNvSpPr>
            <p:nvPr/>
          </p:nvSpPr>
          <p:spPr bwMode="auto">
            <a:xfrm>
              <a:off x="4802" y="94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2</a:t>
              </a:r>
            </a:p>
          </p:txBody>
        </p:sp>
        <p:sp>
          <p:nvSpPr>
            <p:cNvPr id="412879" name="Text Box 207"/>
            <p:cNvSpPr txBox="1">
              <a:spLocks noChangeArrowheads="1"/>
            </p:cNvSpPr>
            <p:nvPr/>
          </p:nvSpPr>
          <p:spPr bwMode="auto">
            <a:xfrm>
              <a:off x="4793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412880" name="Text Box 208"/>
            <p:cNvSpPr txBox="1">
              <a:spLocks noChangeArrowheads="1"/>
            </p:cNvSpPr>
            <p:nvPr/>
          </p:nvSpPr>
          <p:spPr bwMode="auto">
            <a:xfrm>
              <a:off x="4566" y="14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4</a:t>
              </a:r>
            </a:p>
          </p:txBody>
        </p:sp>
        <p:sp>
          <p:nvSpPr>
            <p:cNvPr id="412881" name="Text Box 209"/>
            <p:cNvSpPr txBox="1">
              <a:spLocks noChangeArrowheads="1"/>
            </p:cNvSpPr>
            <p:nvPr/>
          </p:nvSpPr>
          <p:spPr bwMode="auto">
            <a:xfrm>
              <a:off x="4261" y="151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412882" name="Text Box 210"/>
            <p:cNvSpPr txBox="1">
              <a:spLocks noChangeArrowheads="1"/>
            </p:cNvSpPr>
            <p:nvPr/>
          </p:nvSpPr>
          <p:spPr bwMode="auto">
            <a:xfrm>
              <a:off x="4016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85031" name="Text Box 211"/>
            <p:cNvSpPr txBox="1">
              <a:spLocks noChangeArrowheads="1"/>
            </p:cNvSpPr>
            <p:nvPr/>
          </p:nvSpPr>
          <p:spPr bwMode="auto">
            <a:xfrm>
              <a:off x="4026" y="93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7</a:t>
              </a:r>
            </a:p>
          </p:txBody>
        </p:sp>
        <p:sp>
          <p:nvSpPr>
            <p:cNvPr id="412884" name="Text Box 212"/>
            <p:cNvSpPr txBox="1">
              <a:spLocks noChangeArrowheads="1"/>
            </p:cNvSpPr>
            <p:nvPr/>
          </p:nvSpPr>
          <p:spPr bwMode="auto">
            <a:xfrm>
              <a:off x="4278" y="70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8</a:t>
              </a:r>
            </a:p>
          </p:txBody>
        </p:sp>
        <p:sp>
          <p:nvSpPr>
            <p:cNvPr id="85033" name="Line 213"/>
            <p:cNvSpPr>
              <a:spLocks noChangeShapeType="1"/>
            </p:cNvSpPr>
            <p:nvPr/>
          </p:nvSpPr>
          <p:spPr bwMode="auto">
            <a:xfrm>
              <a:off x="3810" y="824"/>
              <a:ext cx="198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998" name="Group 215"/>
          <p:cNvGrpSpPr>
            <a:grpSpLocks/>
          </p:cNvGrpSpPr>
          <p:nvPr/>
        </p:nvGrpSpPr>
        <p:grpSpPr bwMode="auto">
          <a:xfrm>
            <a:off x="3333750" y="657225"/>
            <a:ext cx="2405063" cy="2660650"/>
            <a:chOff x="2059" y="413"/>
            <a:chExt cx="1515" cy="1676"/>
          </a:xfrm>
        </p:grpSpPr>
        <p:grpSp>
          <p:nvGrpSpPr>
            <p:cNvPr id="84999" name="Group 216"/>
            <p:cNvGrpSpPr>
              <a:grpSpLocks/>
            </p:cNvGrpSpPr>
            <p:nvPr/>
          </p:nvGrpSpPr>
          <p:grpSpPr bwMode="auto">
            <a:xfrm>
              <a:off x="2059" y="413"/>
              <a:ext cx="1515" cy="1676"/>
              <a:chOff x="96" y="744"/>
              <a:chExt cx="1515" cy="1676"/>
            </a:xfrm>
          </p:grpSpPr>
          <p:grpSp>
            <p:nvGrpSpPr>
              <p:cNvPr id="85009" name="Group 217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85018" name="Oval 218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19" name="Line 219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20" name="Line 220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21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22" name="Line 222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23" name="Oval 223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5010" name="Text Box 224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85011" name="Text Box 225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85012" name="Text Box 226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85013" name="Text Box 227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85014" name="Text Box 228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85015" name="Text Box 229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85016" name="Text Box 230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85017" name="Text Box 231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904" name="Text Box 232"/>
            <p:cNvSpPr txBox="1">
              <a:spLocks noChangeArrowheads="1"/>
            </p:cNvSpPr>
            <p:nvPr/>
          </p:nvSpPr>
          <p:spPr bwMode="auto">
            <a:xfrm>
              <a:off x="2864" y="70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412905" name="Text Box 233"/>
            <p:cNvSpPr txBox="1">
              <a:spLocks noChangeArrowheads="1"/>
            </p:cNvSpPr>
            <p:nvPr/>
          </p:nvSpPr>
          <p:spPr bwMode="auto">
            <a:xfrm>
              <a:off x="3117" y="94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2</a:t>
              </a:r>
            </a:p>
          </p:txBody>
        </p:sp>
        <p:sp>
          <p:nvSpPr>
            <p:cNvPr id="412906" name="Text Box 234"/>
            <p:cNvSpPr txBox="1">
              <a:spLocks noChangeArrowheads="1"/>
            </p:cNvSpPr>
            <p:nvPr/>
          </p:nvSpPr>
          <p:spPr bwMode="auto">
            <a:xfrm>
              <a:off x="3108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85003" name="Text Box 235"/>
            <p:cNvSpPr txBox="1">
              <a:spLocks noChangeArrowheads="1"/>
            </p:cNvSpPr>
            <p:nvPr/>
          </p:nvSpPr>
          <p:spPr bwMode="auto">
            <a:xfrm>
              <a:off x="2881" y="14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4</a:t>
              </a:r>
            </a:p>
          </p:txBody>
        </p:sp>
        <p:sp>
          <p:nvSpPr>
            <p:cNvPr id="412908" name="Text Box 236"/>
            <p:cNvSpPr txBox="1">
              <a:spLocks noChangeArrowheads="1"/>
            </p:cNvSpPr>
            <p:nvPr/>
          </p:nvSpPr>
          <p:spPr bwMode="auto">
            <a:xfrm>
              <a:off x="2576" y="151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412909" name="Text Box 237"/>
            <p:cNvSpPr txBox="1">
              <a:spLocks noChangeArrowheads="1"/>
            </p:cNvSpPr>
            <p:nvPr/>
          </p:nvSpPr>
          <p:spPr bwMode="auto">
            <a:xfrm>
              <a:off x="2331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85006" name="Text Box 238"/>
            <p:cNvSpPr txBox="1">
              <a:spLocks noChangeArrowheads="1"/>
            </p:cNvSpPr>
            <p:nvPr/>
          </p:nvSpPr>
          <p:spPr bwMode="auto">
            <a:xfrm>
              <a:off x="2341" y="93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412911" name="Text Box 239"/>
            <p:cNvSpPr txBox="1">
              <a:spLocks noChangeArrowheads="1"/>
            </p:cNvSpPr>
            <p:nvPr/>
          </p:nvSpPr>
          <p:spPr bwMode="auto">
            <a:xfrm>
              <a:off x="2593" y="70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8</a:t>
              </a:r>
            </a:p>
          </p:txBody>
        </p:sp>
        <p:sp>
          <p:nvSpPr>
            <p:cNvPr id="85008" name="Line 240"/>
            <p:cNvSpPr>
              <a:spLocks noChangeShapeType="1"/>
            </p:cNvSpPr>
            <p:nvPr/>
          </p:nvSpPr>
          <p:spPr bwMode="auto">
            <a:xfrm flipH="1" flipV="1">
              <a:off x="3009" y="1792"/>
              <a:ext cx="73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求解</a:t>
            </a:r>
            <a:r>
              <a:rPr lang="en-US" altLang="zh-CN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Josephus</a:t>
            </a: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问题的算法</a:t>
            </a:r>
            <a:r>
              <a:rPr lang="zh-CN" altLang="en-US" smtClean="0"/>
              <a:t> 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>
          <a:xfrm>
            <a:off x="565150" y="1312863"/>
            <a:ext cx="8229600" cy="493553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#</a:t>
            </a:r>
            <a:r>
              <a:rPr lang="en-US" altLang="zh-CN" sz="2800" b="1" smtClean="0">
                <a:ea typeface="隶书" panose="02010509060101010101" pitchFamily="49" charset="-122"/>
              </a:rPr>
              <a:t>include</a:t>
            </a:r>
            <a:r>
              <a:rPr lang="en-US" altLang="zh-CN" sz="2800" smtClean="0">
                <a:ea typeface="隶书" panose="02010509060101010101" pitchFamily="49" charset="-122"/>
              </a:rPr>
              <a:t> &lt;iostream.h&gt;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#</a:t>
            </a:r>
            <a:r>
              <a:rPr lang="en-US" altLang="zh-CN" sz="2800" b="1" smtClean="0">
                <a:ea typeface="隶书" panose="02010509060101010101" pitchFamily="49" charset="-122"/>
              </a:rPr>
              <a:t>include</a:t>
            </a:r>
            <a:r>
              <a:rPr lang="en-US" altLang="zh-CN" sz="2800" smtClean="0">
                <a:ea typeface="隶书" panose="02010509060101010101" pitchFamily="49" charset="-122"/>
              </a:rPr>
              <a:t> “CircList.h”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T&gt;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void Josephus(CircList&lt;T&gt;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Js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n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m)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CircLinkNode&lt;T&gt; *p = Js.getHead()</a:t>
            </a:r>
            <a:r>
              <a:rPr lang="en-US" altLang="zh-CN" sz="2800" b="1" smtClean="0">
                <a:ea typeface="隶书" panose="02010509060101010101" pitchFamily="49" charset="-122"/>
              </a:rPr>
              <a:t>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                              *pre = NULL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j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</a:t>
            </a:r>
            <a:r>
              <a:rPr lang="en-US" altLang="zh-CN" sz="2800" b="1" smtClean="0">
                <a:ea typeface="隶书" panose="02010509060101010101" pitchFamily="49" charset="-122"/>
              </a:rPr>
              <a:t>for</a:t>
            </a:r>
            <a:r>
              <a:rPr lang="en-US" altLang="zh-CN" sz="2800" smtClean="0">
                <a:ea typeface="隶书" panose="02010509060101010101" pitchFamily="49" charset="-122"/>
              </a:rPr>
              <a:t> ( i = 0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  <a:r>
              <a:rPr lang="en-US" altLang="zh-CN" sz="2800" smtClean="0">
                <a:ea typeface="隶书" panose="02010509060101010101" pitchFamily="49" charset="-122"/>
              </a:rPr>
              <a:t>i &lt; n-1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i++ ) </a:t>
            </a:r>
            <a:r>
              <a:rPr lang="en-US" altLang="zh-CN" sz="2800" b="1" smtClean="0">
                <a:ea typeface="隶书" panose="02010509060101010101" pitchFamily="49" charset="-122"/>
              </a:rPr>
              <a:t>{     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执行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n-1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次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     </a:t>
            </a:r>
            <a:r>
              <a:rPr lang="en-US" altLang="zh-CN" sz="2800" b="1" smtClean="0">
                <a:ea typeface="隶书" panose="02010509060101010101" pitchFamily="49" charset="-122"/>
              </a:rPr>
              <a:t>for</a:t>
            </a:r>
            <a:r>
              <a:rPr lang="en-US" altLang="zh-CN" sz="2800" smtClean="0">
                <a:ea typeface="隶书" panose="02010509060101010101" pitchFamily="49" charset="-122"/>
              </a:rPr>
              <a:t> ( j = 1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j &lt; m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j++) 	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数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m-1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个人</a:t>
            </a:r>
            <a:endParaRPr lang="zh-CN" altLang="en-US" sz="280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        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 pre = p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p = p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</a:t>
            </a:r>
            <a:r>
              <a:rPr lang="en-US" altLang="zh-CN" sz="2800" b="1" smtClean="0">
                <a:ea typeface="隶书" panose="02010509060101010101" pitchFamily="49" charset="-122"/>
              </a:rPr>
              <a:t>cout &lt;&lt;</a:t>
            </a:r>
            <a:r>
              <a:rPr lang="en-US" altLang="zh-CN" sz="2800" smtClean="0">
                <a:ea typeface="隶书" panose="02010509060101010101" pitchFamily="49" charset="-122"/>
              </a:rPr>
              <a:t> “</a:t>
            </a:r>
            <a:r>
              <a:rPr lang="zh-CN" altLang="en-US" sz="2800" smtClean="0">
                <a:ea typeface="隶书" panose="02010509060101010101" pitchFamily="49" charset="-122"/>
              </a:rPr>
              <a:t>出列的人是” </a:t>
            </a:r>
            <a:r>
              <a:rPr lang="en-US" altLang="zh-CN" sz="2800" b="1" smtClean="0">
                <a:ea typeface="隶书" panose="02010509060101010101" pitchFamily="49" charset="-122"/>
              </a:rPr>
              <a:t>&lt;&lt;</a:t>
            </a:r>
            <a:r>
              <a:rPr lang="en-US" altLang="zh-CN" sz="2800" smtClean="0">
                <a:ea typeface="隶书" panose="02010509060101010101" pitchFamily="49" charset="-122"/>
              </a:rPr>
              <a:t> p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data </a:t>
            </a:r>
            <a:r>
              <a:rPr lang="en-US" altLang="zh-CN" sz="2800" b="1" smtClean="0">
                <a:ea typeface="隶书" panose="02010509060101010101" pitchFamily="49" charset="-122"/>
              </a:rPr>
              <a:t>&lt;&lt; endl;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860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6761677-A6CF-441C-B48B-89FD3DD48B3D}" type="slidenum">
              <a:rPr lang="en-US" altLang="zh-CN" sz="1400"/>
              <a:pPr algn="ctr" eaLnBrk="1" hangingPunct="1"/>
              <a:t>97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565150" y="652463"/>
            <a:ext cx="8229600" cy="58769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pre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 = p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  delete</a:t>
            </a:r>
            <a:r>
              <a:rPr lang="en-US" altLang="zh-CN" sz="2800" smtClean="0">
                <a:ea typeface="隶书" panose="02010509060101010101" pitchFamily="49" charset="-122"/>
              </a:rPr>
              <a:t> p</a:t>
            </a:r>
            <a:r>
              <a:rPr lang="en-US" altLang="zh-CN" sz="2800" b="1" smtClean="0">
                <a:ea typeface="隶书" panose="02010509060101010101" pitchFamily="49" charset="-122"/>
              </a:rPr>
              <a:t>;     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删去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     </a:t>
            </a:r>
            <a:r>
              <a:rPr lang="en-US" altLang="zh-CN" sz="2800" smtClean="0">
                <a:ea typeface="隶书" panose="02010509060101010101" pitchFamily="49" charset="-122"/>
              </a:rPr>
              <a:t>p = pre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link</a:t>
            </a:r>
            <a:r>
              <a:rPr lang="en-US" altLang="zh-CN" sz="2800" b="1" smtClean="0">
                <a:ea typeface="隶书" panose="02010509060101010101" pitchFamily="49" charset="-122"/>
              </a:rPr>
              <a:t>;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smtClean="0"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void </a:t>
            </a:r>
            <a:r>
              <a:rPr lang="en-US" altLang="zh-CN" sz="2800" smtClean="0">
                <a:ea typeface="隶书" panose="02010509060101010101" pitchFamily="49" charset="-122"/>
              </a:rPr>
              <a:t>main()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CircList&lt;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&gt; clist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n m</a:t>
            </a:r>
            <a:r>
              <a:rPr lang="en-US" altLang="zh-CN" sz="2800" b="1" smtClean="0">
                <a:ea typeface="隶书" panose="02010509060101010101" pitchFamily="49" charset="-122"/>
              </a:rPr>
              <a:t>;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cout &lt;&lt;</a:t>
            </a:r>
            <a:r>
              <a:rPr lang="en-US" altLang="zh-CN" sz="2800" smtClean="0">
                <a:ea typeface="隶书" panose="02010509060101010101" pitchFamily="49" charset="-122"/>
              </a:rPr>
              <a:t> “</a:t>
            </a:r>
            <a:r>
              <a:rPr lang="zh-CN" altLang="en-US" sz="2800" smtClean="0">
                <a:ea typeface="隶书" panose="02010509060101010101" pitchFamily="49" charset="-122"/>
              </a:rPr>
              <a:t>输入游戏者人数和报数间隔 </a:t>
            </a:r>
            <a:r>
              <a:rPr lang="en-US" altLang="zh-CN" sz="2800" smtClean="0">
                <a:ea typeface="隶书" panose="02010509060101010101" pitchFamily="49" charset="-122"/>
              </a:rPr>
              <a:t>: ”;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</a:t>
            </a:r>
            <a:r>
              <a:rPr lang="en-US" altLang="zh-CN" sz="2800" b="1" smtClean="0">
                <a:ea typeface="隶书" panose="02010509060101010101" pitchFamily="49" charset="-122"/>
              </a:rPr>
              <a:t>cin &gt;&gt;</a:t>
            </a:r>
            <a:r>
              <a:rPr lang="en-US" altLang="zh-CN" sz="2800" smtClean="0">
                <a:ea typeface="隶书" panose="02010509060101010101" pitchFamily="49" charset="-122"/>
              </a:rPr>
              <a:t> n </a:t>
            </a:r>
            <a:r>
              <a:rPr lang="en-US" altLang="zh-CN" sz="2800" b="1" smtClean="0">
                <a:ea typeface="隶书" panose="02010509060101010101" pitchFamily="49" charset="-122"/>
              </a:rPr>
              <a:t>&gt;&gt;</a:t>
            </a:r>
            <a:r>
              <a:rPr lang="en-US" altLang="zh-CN" sz="2800" smtClean="0">
                <a:ea typeface="隶书" panose="02010509060101010101" pitchFamily="49" charset="-122"/>
              </a:rPr>
              <a:t> m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for</a:t>
            </a:r>
            <a:r>
              <a:rPr lang="en-US" altLang="zh-CN" sz="2800" smtClean="0">
                <a:ea typeface="隶书" panose="02010509060101010101" pitchFamily="49" charset="-122"/>
              </a:rPr>
              <a:t> (i = 1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i &lt;= n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i++ ) clist.insert(i, i</a:t>
            </a:r>
            <a:r>
              <a:rPr lang="en-US" altLang="zh-CN" sz="2800" b="1" smtClean="0">
                <a:ea typeface="隶书" panose="02010509060101010101" pitchFamily="49" charset="-122"/>
              </a:rPr>
              <a:t>);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约瑟夫环</a:t>
            </a: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</a:t>
            </a:r>
            <a:r>
              <a:rPr lang="en-US" altLang="zh-CN" sz="2800" smtClean="0">
                <a:ea typeface="隶书" panose="02010509060101010101" pitchFamily="49" charset="-122"/>
              </a:rPr>
              <a:t>Josephus(clist, n, m)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        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解决约瑟夫问题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</a:t>
            </a:r>
          </a:p>
        </p:txBody>
      </p:sp>
      <p:sp>
        <p:nvSpPr>
          <p:cNvPr id="8704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4C31D4D-8757-4C7D-85A0-1C7ECFA43E0A}" type="slidenum">
              <a:rPr lang="en-US" altLang="zh-CN" sz="1400"/>
              <a:pPr algn="ctr" eaLnBrk="1" hangingPunct="1"/>
              <a:t>98</a:t>
            </a:fld>
            <a:endParaRPr lang="en-US" altLang="zh-CN" sz="1400"/>
          </a:p>
        </p:txBody>
      </p:sp>
      <p:sp>
        <p:nvSpPr>
          <p:cNvPr id="87044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27988" y="6127750"/>
            <a:ext cx="609600" cy="381000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0400"/>
            <a:ext cx="7696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双向链表 </a:t>
            </a:r>
            <a:r>
              <a:rPr lang="en-US" altLang="zh-CN" sz="4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(Doubly Linked List)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73200"/>
            <a:ext cx="7924800" cy="4953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双向链表是指在前驱和后继方向都能游历（遍历）的线性链表。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双向链表每个结点结构：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仿宋_GB2312" pitchFamily="49" charset="-122"/>
              </a:rPr>
              <a:t>        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双向链表通常采用带表头结点的循环链表形式。</a:t>
            </a:r>
          </a:p>
        </p:txBody>
      </p:sp>
      <p:sp>
        <p:nvSpPr>
          <p:cNvPr id="8806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FDB6493-B70D-4ED8-88AB-AC878161C9C4}" type="slidenum">
              <a:rPr lang="en-US" altLang="zh-CN" sz="1400"/>
              <a:pPr algn="ctr" eaLnBrk="1" hangingPunct="1"/>
              <a:t>99</a:t>
            </a:fld>
            <a:endParaRPr lang="en-US" altLang="zh-CN" sz="1400"/>
          </a:p>
        </p:txBody>
      </p:sp>
      <p:grpSp>
        <p:nvGrpSpPr>
          <p:cNvPr id="88069" name="Group 11"/>
          <p:cNvGrpSpPr>
            <a:grpSpLocks/>
          </p:cNvGrpSpPr>
          <p:nvPr/>
        </p:nvGrpSpPr>
        <p:grpSpPr bwMode="auto">
          <a:xfrm>
            <a:off x="1905000" y="3365500"/>
            <a:ext cx="5184775" cy="1428750"/>
            <a:chOff x="1200" y="2016"/>
            <a:chExt cx="3266" cy="900"/>
          </a:xfrm>
        </p:grpSpPr>
        <p:sp>
          <p:nvSpPr>
            <p:cNvPr id="88070" name="Rectangle 4" descr="羊皮纸"/>
            <p:cNvSpPr>
              <a:spLocks noChangeArrowheads="1"/>
            </p:cNvSpPr>
            <p:nvPr/>
          </p:nvSpPr>
          <p:spPr bwMode="auto">
            <a:xfrm>
              <a:off x="1248" y="2112"/>
              <a:ext cx="3168" cy="3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71" name="Line 5"/>
            <p:cNvSpPr>
              <a:spLocks noChangeShapeType="1"/>
            </p:cNvSpPr>
            <p:nvPr/>
          </p:nvSpPr>
          <p:spPr bwMode="auto">
            <a:xfrm>
              <a:off x="230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2" name="Line 6"/>
            <p:cNvSpPr>
              <a:spLocks noChangeShapeType="1"/>
            </p:cNvSpPr>
            <p:nvPr/>
          </p:nvSpPr>
          <p:spPr bwMode="auto">
            <a:xfrm flipV="1">
              <a:off x="2304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3" name="Line 7"/>
            <p:cNvSpPr>
              <a:spLocks noChangeShapeType="1"/>
            </p:cNvSpPr>
            <p:nvPr/>
          </p:nvSpPr>
          <p:spPr bwMode="auto">
            <a:xfrm>
              <a:off x="3312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4" name="Line 8"/>
            <p:cNvSpPr>
              <a:spLocks noChangeShapeType="1"/>
            </p:cNvSpPr>
            <p:nvPr/>
          </p:nvSpPr>
          <p:spPr bwMode="auto">
            <a:xfrm flipV="1">
              <a:off x="3312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53" name="Text Box 9"/>
            <p:cNvSpPr txBox="1">
              <a:spLocks noChangeArrowheads="1"/>
            </p:cNvSpPr>
            <p:nvPr/>
          </p:nvSpPr>
          <p:spPr bwMode="auto">
            <a:xfrm>
              <a:off x="1200" y="2551"/>
              <a:ext cx="3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solidFill>
                    <a:schemeClr val="hlink"/>
                  </a:solidFill>
                  <a:latin typeface="Times New Roman" charset="0"/>
                  <a:ea typeface="隶书" pitchFamily="49" charset="-122"/>
                </a:rPr>
                <a:t>前驱方向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仿宋_GB2312" pitchFamily="49" charset="-122"/>
                </a:rPr>
                <a:t> 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仿宋_GB2312" pitchFamily="49" charset="-122"/>
                  <a:sym typeface="Wingdings" pitchFamily="2" charset="2"/>
                </a:rPr>
                <a:t>          </a:t>
              </a:r>
              <a:r>
                <a:rPr lang="zh-CN" altLang="en-US" sz="3200">
                  <a:solidFill>
                    <a:schemeClr val="hlink"/>
                  </a:solidFill>
                  <a:latin typeface="Times New Roman" charset="0"/>
                  <a:ea typeface="隶书" pitchFamily="49" charset="-122"/>
                  <a:sym typeface="Wingdings" pitchFamily="2" charset="2"/>
                </a:rPr>
                <a:t>后继方向</a:t>
              </a:r>
              <a:endParaRPr lang="zh-CN" altLang="en-US" sz="2800">
                <a:solidFill>
                  <a:schemeClr val="hlink"/>
                </a:solidFill>
                <a:latin typeface="Times New Roman" charset="0"/>
                <a:ea typeface="隶书" pitchFamily="49" charset="-122"/>
                <a:sym typeface="Wingdings" pitchFamily="2" charset="2"/>
              </a:endParaRPr>
            </a:p>
          </p:txBody>
        </p:sp>
        <p:sp>
          <p:nvSpPr>
            <p:cNvPr id="313354" name="Text Box 10"/>
            <p:cNvSpPr txBox="1">
              <a:spLocks noChangeArrowheads="1"/>
            </p:cNvSpPr>
            <p:nvPr/>
          </p:nvSpPr>
          <p:spPr bwMode="auto">
            <a:xfrm>
              <a:off x="1480" y="2112"/>
              <a:ext cx="2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仿宋_GB2312" pitchFamily="49" charset="-122"/>
                </a:rPr>
                <a:t>lLink        data        rLink</a:t>
              </a:r>
              <a:endParaRPr lang="en-US" altLang="zh-CN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  <a:sym typeface="Wingdings" pitchFamily="2" charset="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a2864e9-d8ab-404b-af93-4a84caa3934a" Revision="1" Stencil="System.MyShapes" StencilVersion="1.0"/>
</Control>
</file>

<file path=customXml/itemProps1.xml><?xml version="1.0" encoding="utf-8"?>
<ds:datastoreItem xmlns:ds="http://schemas.openxmlformats.org/officeDocument/2006/customXml" ds:itemID="{9F25E513-EBC5-4D88-AF96-62B7F4161E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1227</TotalTime>
  <Words>4820</Words>
  <Application>Microsoft Office PowerPoint</Application>
  <PresentationFormat>全屏显示(4:3)</PresentationFormat>
  <Paragraphs>1601</Paragraphs>
  <Slides>113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33" baseType="lpstr">
      <vt:lpstr>方正姚体</vt:lpstr>
      <vt:lpstr>仿宋_GB2312</vt:lpstr>
      <vt:lpstr>华文彩云</vt:lpstr>
      <vt:lpstr>华文新魏</vt:lpstr>
      <vt:lpstr>楷体_GB2312</vt:lpstr>
      <vt:lpstr>隶书</vt:lpstr>
      <vt:lpstr>宋体</vt:lpstr>
      <vt:lpstr>Arial</vt:lpstr>
      <vt:lpstr>Arial Narrow</vt:lpstr>
      <vt:lpstr>Calibri</vt:lpstr>
      <vt:lpstr>Comic Sans MS</vt:lpstr>
      <vt:lpstr>Courier New</vt:lpstr>
      <vt:lpstr>Symbol</vt:lpstr>
      <vt:lpstr>Times New Roman</vt:lpstr>
      <vt:lpstr>Trebuchet MS</vt:lpstr>
      <vt:lpstr>Wingdings</vt:lpstr>
      <vt:lpstr>Wingdings 3</vt:lpstr>
      <vt:lpstr>平面</vt:lpstr>
      <vt:lpstr>Office 主题​​</vt:lpstr>
      <vt:lpstr>公式</vt:lpstr>
      <vt:lpstr>问题：实现顺序表的插入函数，只给顺序表和插入元素（32）</vt:lpstr>
      <vt:lpstr>第二章   线性表</vt:lpstr>
      <vt:lpstr>顺序表 (Sequential List)</vt:lpstr>
      <vt:lpstr> 线性表的单元计算</vt:lpstr>
      <vt:lpstr>顺序表的静态存储和动态存储</vt:lpstr>
      <vt:lpstr>结点的变体（异质数据）</vt:lpstr>
      <vt:lpstr>顺序表(SeqList)类的定义</vt:lpstr>
      <vt:lpstr>PowerPoint 演示文稿</vt:lpstr>
      <vt:lpstr>顺序表的构造函数</vt:lpstr>
      <vt:lpstr>复制构造函数</vt:lpstr>
      <vt:lpstr>顺序表的搜索算法</vt:lpstr>
      <vt:lpstr>顺序搜索图示</vt:lpstr>
      <vt:lpstr>PowerPoint 演示文稿</vt:lpstr>
      <vt:lpstr>搜索性能分析</vt:lpstr>
      <vt:lpstr>质疑-------我们的动机！</vt:lpstr>
      <vt:lpstr>表项的插入算法</vt:lpstr>
      <vt:lpstr>插入算法的性能分析</vt:lpstr>
      <vt:lpstr>PowerPoint 演示文稿</vt:lpstr>
      <vt:lpstr>表项的删除算法</vt:lpstr>
      <vt:lpstr>删除算法的性能分析</vt:lpstr>
      <vt:lpstr>PowerPoint 演示文稿</vt:lpstr>
      <vt:lpstr>PowerPoint 演示文稿</vt:lpstr>
      <vt:lpstr>问题2：排队问题</vt:lpstr>
      <vt:lpstr>单链表 (Singly Linked List)</vt:lpstr>
      <vt:lpstr>PowerPoint 演示文稿</vt:lpstr>
      <vt:lpstr>单链表的结构定义</vt:lpstr>
      <vt:lpstr>单链表的类定义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单链表中的插入与删除操作</vt:lpstr>
      <vt:lpstr>PowerPoint 演示文稿</vt:lpstr>
      <vt:lpstr>PowerPoint 演示文稿</vt:lpstr>
      <vt:lpstr>单链表的插入算法</vt:lpstr>
      <vt:lpstr>PowerPoint 演示文稿</vt:lpstr>
      <vt:lpstr>PowerPoint 演示文稿</vt:lpstr>
      <vt:lpstr>单链表的删除算法</vt:lpstr>
      <vt:lpstr>PowerPoint 演示文稿</vt:lpstr>
      <vt:lpstr>带表头结点的单链表</vt:lpstr>
      <vt:lpstr>PowerPoint 演示文稿</vt:lpstr>
      <vt:lpstr>PowerPoint 演示文稿</vt:lpstr>
      <vt:lpstr>单链表的模板类</vt:lpstr>
      <vt:lpstr> 用模板定义的单链表类</vt:lpstr>
      <vt:lpstr>PowerPoint 演示文稿</vt:lpstr>
      <vt:lpstr>PowerPoint 演示文稿</vt:lpstr>
      <vt:lpstr>链表置空算法（保留表头结点）</vt:lpstr>
      <vt:lpstr>PowerPoint 演示文稿</vt:lpstr>
      <vt:lpstr>求单链表的长度的算法</vt:lpstr>
      <vt:lpstr>PowerPoint 演示文稿</vt:lpstr>
      <vt:lpstr>单链表的搜索算法</vt:lpstr>
      <vt:lpstr>单链表的定位算法</vt:lpstr>
      <vt:lpstr>单链表的插入算法</vt:lpstr>
      <vt:lpstr>单链表的删除算法</vt:lpstr>
      <vt:lpstr>前插法建立单链表</vt:lpstr>
      <vt:lpstr>PowerPoint 演示文稿</vt:lpstr>
      <vt:lpstr>后插法建立单链表</vt:lpstr>
      <vt:lpstr>PowerPoint 演示文稿</vt:lpstr>
      <vt:lpstr>多项式 (Polynomial)</vt:lpstr>
      <vt:lpstr>多项式的顺序存储表示</vt:lpstr>
      <vt:lpstr>PowerPoint 演示文稿</vt:lpstr>
      <vt:lpstr>PowerPoint 演示文稿</vt:lpstr>
      <vt:lpstr>PowerPoint 演示文稿</vt:lpstr>
      <vt:lpstr>PowerPoint 演示文稿</vt:lpstr>
      <vt:lpstr>多项式的链表存储表示</vt:lpstr>
      <vt:lpstr>多项式的链表结构</vt:lpstr>
      <vt:lpstr>多项式(polynomial)类的链表定义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两个多项式的相加算法</vt:lpstr>
      <vt:lpstr>PowerPoint 演示文稿</vt:lpstr>
      <vt:lpstr>PowerPoint 演示文稿</vt:lpstr>
      <vt:lpstr>PowerPoint 演示文稿</vt:lpstr>
      <vt:lpstr>多项式链表的相加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循环链表 (Circular List)</vt:lpstr>
      <vt:lpstr>PowerPoint 演示文稿</vt:lpstr>
      <vt:lpstr>循环链表类的定义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用循环链表求解约瑟夫问题</vt:lpstr>
      <vt:lpstr>PowerPoint 演示文稿</vt:lpstr>
      <vt:lpstr>PowerPoint 演示文稿</vt:lpstr>
      <vt:lpstr>求解Josephus问题的算法 </vt:lpstr>
      <vt:lpstr>PowerPoint 演示文稿</vt:lpstr>
      <vt:lpstr>双向链表 (Doubly Linked List)</vt:lpstr>
      <vt:lpstr>PowerPoint 演示文稿</vt:lpstr>
      <vt:lpstr>双向循环链表类的定义</vt:lpstr>
      <vt:lpstr>PowerPoint 演示文稿</vt:lpstr>
      <vt:lpstr>PowerPoint 演示文稿</vt:lpstr>
      <vt:lpstr>PowerPoint 演示文稿</vt:lpstr>
      <vt:lpstr>双向循环链表的搜索算法</vt:lpstr>
      <vt:lpstr>PowerPoint 演示文稿</vt:lpstr>
      <vt:lpstr>PowerPoint 演示文稿</vt:lpstr>
      <vt:lpstr>双向循环链表的插入算法</vt:lpstr>
      <vt:lpstr>PowerPoint 演示文稿</vt:lpstr>
      <vt:lpstr>PowerPoint 演示文稿</vt:lpstr>
      <vt:lpstr>双向循环链表的删除算法</vt:lpstr>
      <vt:lpstr>静态链表</vt:lpstr>
      <vt:lpstr>静态链表的结构</vt:lpstr>
    </vt:vector>
  </TitlesOfParts>
  <Company>djzx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djzx</dc:creator>
  <cp:lastModifiedBy>bao yu</cp:lastModifiedBy>
  <cp:revision>73</cp:revision>
  <dcterms:created xsi:type="dcterms:W3CDTF">2000-01-30T08:24:06Z</dcterms:created>
  <dcterms:modified xsi:type="dcterms:W3CDTF">2019-05-08T23:21:21Z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https://d.docs.live.net/f52762fec77a3a9f/2019/04-teaching%20%5e0%20curriculium/04-datastructure%20C%5eM%5eM/2019数据结构C%5eM%5eM第二章第3讲.pptx</vt:lpwstr>
  </property>
</Properties>
</file>