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692" r:id="rId3"/>
    <p:sldMasterId id="2147483709" r:id="rId4"/>
  </p:sldMasterIdLst>
  <p:notesMasterIdLst>
    <p:notesMasterId r:id="rId92"/>
  </p:notesMasterIdLst>
  <p:sldIdLst>
    <p:sldId id="263" r:id="rId5"/>
    <p:sldId id="391" r:id="rId6"/>
    <p:sldId id="392" r:id="rId7"/>
    <p:sldId id="397" r:id="rId8"/>
    <p:sldId id="406" r:id="rId9"/>
    <p:sldId id="399" r:id="rId10"/>
    <p:sldId id="400" r:id="rId11"/>
    <p:sldId id="300" r:id="rId12"/>
    <p:sldId id="301" r:id="rId13"/>
    <p:sldId id="385" r:id="rId14"/>
    <p:sldId id="305" r:id="rId15"/>
    <p:sldId id="307" r:id="rId16"/>
    <p:sldId id="386" r:id="rId17"/>
    <p:sldId id="387" r:id="rId18"/>
    <p:sldId id="309" r:id="rId19"/>
    <p:sldId id="310" r:id="rId20"/>
    <p:sldId id="379" r:id="rId21"/>
    <p:sldId id="380" r:id="rId22"/>
    <p:sldId id="311" r:id="rId23"/>
    <p:sldId id="381" r:id="rId24"/>
    <p:sldId id="382" r:id="rId25"/>
    <p:sldId id="312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84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6" r:id="rId90"/>
    <p:sldId id="377" r:id="rId9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33CC"/>
    <a:srgbClr val="FFFFCC"/>
    <a:srgbClr val="009900"/>
    <a:srgbClr val="FF6600"/>
    <a:srgbClr val="FF5050"/>
    <a:srgbClr val="CC00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0" autoAdjust="0"/>
    <p:restoredTop sz="90929"/>
  </p:normalViewPr>
  <p:slideViewPr>
    <p:cSldViewPr>
      <p:cViewPr varScale="1">
        <p:scale>
          <a:sx n="91" d="100"/>
          <a:sy n="91" d="100"/>
        </p:scale>
        <p:origin x="2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7C76D-2D41-A345-BE33-E5FD7A711D55}" type="doc">
      <dgm:prSet loTypeId="urn:microsoft.com/office/officeart/2005/8/layout/vList3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2F928-CDE5-154D-AFD9-15968B4BD734}">
      <dgm:prSet phldrT="[Text]"/>
      <dgm:spPr/>
      <dgm:t>
        <a:bodyPr/>
        <a:lstStyle/>
        <a:p>
          <a:r>
            <a:rPr lang="zh-CN" altLang="en-US" dirty="0"/>
            <a:t>注意单链表操作，创建，插入删除</a:t>
          </a:r>
          <a:endParaRPr lang="en-US" dirty="0"/>
        </a:p>
      </dgm:t>
    </dgm:pt>
    <dgm:pt modelId="{E6DB94BD-8E78-9749-A686-BAF71BB066C8}" type="parTrans" cxnId="{8EB63958-89D5-494D-A6D9-A4617BA46D9B}">
      <dgm:prSet/>
      <dgm:spPr/>
      <dgm:t>
        <a:bodyPr/>
        <a:lstStyle/>
        <a:p>
          <a:endParaRPr lang="en-US"/>
        </a:p>
      </dgm:t>
    </dgm:pt>
    <dgm:pt modelId="{45231565-0A6B-794C-B057-5F62A48A40A4}" type="sibTrans" cxnId="{8EB63958-89D5-494D-A6D9-A4617BA46D9B}">
      <dgm:prSet/>
      <dgm:spPr/>
      <dgm:t>
        <a:bodyPr/>
        <a:lstStyle/>
        <a:p>
          <a:endParaRPr lang="en-US"/>
        </a:p>
      </dgm:t>
    </dgm:pt>
    <dgm:pt modelId="{F0B09304-56BF-5B44-9948-0B2CF0EC6372}">
      <dgm:prSet phldrT="[Text]"/>
      <dgm:spPr/>
      <dgm:t>
        <a:bodyPr/>
        <a:lstStyle/>
        <a:p>
          <a:r>
            <a:rPr lang="zh-CN" altLang="en-US" dirty="0"/>
            <a:t>注意如何利用函数简化程序</a:t>
          </a:r>
          <a:endParaRPr lang="en-US" dirty="0"/>
        </a:p>
      </dgm:t>
    </dgm:pt>
    <dgm:pt modelId="{78D40D8A-2B85-E64B-8031-A4A5D49AE5ED}" type="parTrans" cxnId="{46CD7758-9717-B046-8CCD-BFC062462117}">
      <dgm:prSet/>
      <dgm:spPr/>
      <dgm:t>
        <a:bodyPr/>
        <a:lstStyle/>
        <a:p>
          <a:endParaRPr lang="en-US"/>
        </a:p>
      </dgm:t>
    </dgm:pt>
    <dgm:pt modelId="{5245714D-B7FF-9947-935C-D637DB3C97EE}" type="sibTrans" cxnId="{46CD7758-9717-B046-8CCD-BFC062462117}">
      <dgm:prSet/>
      <dgm:spPr/>
      <dgm:t>
        <a:bodyPr/>
        <a:lstStyle/>
        <a:p>
          <a:endParaRPr lang="en-US"/>
        </a:p>
      </dgm:t>
    </dgm:pt>
    <dgm:pt modelId="{D6DFD0F9-228E-BC49-9D16-60FE56F1269D}">
      <dgm:prSet phldrT="[Text]"/>
      <dgm:spPr/>
      <dgm:t>
        <a:bodyPr/>
        <a:lstStyle/>
        <a:p>
          <a:r>
            <a:rPr lang="zh-CN" altLang="en-US" dirty="0"/>
            <a:t>指针的书写、操作</a:t>
          </a:r>
          <a:endParaRPr lang="en-US" dirty="0"/>
        </a:p>
      </dgm:t>
    </dgm:pt>
    <dgm:pt modelId="{70745FEF-1675-5046-90BA-3A880100EB89}" type="parTrans" cxnId="{03F54249-84E3-F84D-A3A0-6F27CEB3F226}">
      <dgm:prSet/>
      <dgm:spPr/>
      <dgm:t>
        <a:bodyPr/>
        <a:lstStyle/>
        <a:p>
          <a:endParaRPr lang="en-US"/>
        </a:p>
      </dgm:t>
    </dgm:pt>
    <dgm:pt modelId="{AC677952-3BB2-4D45-8809-B15DD8FBFE07}" type="sibTrans" cxnId="{03F54249-84E3-F84D-A3A0-6F27CEB3F226}">
      <dgm:prSet/>
      <dgm:spPr/>
      <dgm:t>
        <a:bodyPr/>
        <a:lstStyle/>
        <a:p>
          <a:endParaRPr lang="en-US"/>
        </a:p>
      </dgm:t>
    </dgm:pt>
    <dgm:pt modelId="{6C6D0C85-CDD1-2D49-A1BF-90D355A7EFB0}" type="pres">
      <dgm:prSet presAssocID="{EA27C76D-2D41-A345-BE33-E5FD7A711D55}" presName="linearFlow" presStyleCnt="0">
        <dgm:presLayoutVars>
          <dgm:dir/>
          <dgm:resizeHandles val="exact"/>
        </dgm:presLayoutVars>
      </dgm:prSet>
      <dgm:spPr/>
    </dgm:pt>
    <dgm:pt modelId="{E234EED1-5189-C046-A111-75486FBA1B84}" type="pres">
      <dgm:prSet presAssocID="{74A2F928-CDE5-154D-AFD9-15968B4BD734}" presName="composite" presStyleCnt="0"/>
      <dgm:spPr/>
    </dgm:pt>
    <dgm:pt modelId="{79AF0CA9-8EF4-984F-9458-63C8309C104B}" type="pres">
      <dgm:prSet presAssocID="{74A2F928-CDE5-154D-AFD9-15968B4BD734}" presName="imgShp" presStyleLbl="fgImgPlace1" presStyleIdx="0" presStyleCnt="3" custLinFactX="-2166" custLinFactNeighborX="-100000" custLinFactNeighborY="10976"/>
      <dgm:spPr>
        <a:prstGeom prst="sun">
          <a:avLst/>
        </a:prstGeom>
      </dgm:spPr>
    </dgm:pt>
    <dgm:pt modelId="{7E0F7B4A-119A-4C4F-A1A7-B4EBCF7D54B0}" type="pres">
      <dgm:prSet presAssocID="{74A2F928-CDE5-154D-AFD9-15968B4BD734}" presName="txShp" presStyleLbl="node1" presStyleIdx="0" presStyleCnt="3" custScaleX="128490" custLinFactNeighborX="9762" custLinFactNeighborY="3654">
        <dgm:presLayoutVars>
          <dgm:bulletEnabled val="1"/>
        </dgm:presLayoutVars>
      </dgm:prSet>
      <dgm:spPr/>
    </dgm:pt>
    <dgm:pt modelId="{64F12DE7-B670-A84D-A40F-D76556A5E8B5}" type="pres">
      <dgm:prSet presAssocID="{45231565-0A6B-794C-B057-5F62A48A40A4}" presName="spacing" presStyleCnt="0"/>
      <dgm:spPr/>
    </dgm:pt>
    <dgm:pt modelId="{596A2C52-02EF-FF42-9FFF-2B37E8ADD61E}" type="pres">
      <dgm:prSet presAssocID="{F0B09304-56BF-5B44-9948-0B2CF0EC6372}" presName="composite" presStyleCnt="0"/>
      <dgm:spPr/>
    </dgm:pt>
    <dgm:pt modelId="{434E6BD5-2D4D-064A-9DC6-A3EDA4A3CEBB}" type="pres">
      <dgm:prSet presAssocID="{F0B09304-56BF-5B44-9948-0B2CF0EC6372}" presName="imgShp" presStyleLbl="fgImgPlace1" presStyleIdx="1" presStyleCnt="3" custLinFactNeighborX="-30871" custLinFactNeighborY="218"/>
      <dgm:spPr>
        <a:prstGeom prst="plus">
          <a:avLst/>
        </a:prstGeom>
      </dgm:spPr>
    </dgm:pt>
    <dgm:pt modelId="{4D386A9C-076D-B041-881D-F35E1CEE3844}" type="pres">
      <dgm:prSet presAssocID="{F0B09304-56BF-5B44-9948-0B2CF0EC6372}" presName="txShp" presStyleLbl="node1" presStyleIdx="1" presStyleCnt="3" custScaleX="113642" custLinFactNeighborX="10956" custLinFactNeighborY="759">
        <dgm:presLayoutVars>
          <dgm:bulletEnabled val="1"/>
        </dgm:presLayoutVars>
      </dgm:prSet>
      <dgm:spPr/>
    </dgm:pt>
    <dgm:pt modelId="{792A2B68-AE2A-FB4E-87EF-3F9C85B20444}" type="pres">
      <dgm:prSet presAssocID="{5245714D-B7FF-9947-935C-D637DB3C97EE}" presName="spacing" presStyleCnt="0"/>
      <dgm:spPr/>
    </dgm:pt>
    <dgm:pt modelId="{ABBE28AE-DC00-7541-95BE-9E6EA5212BE8}" type="pres">
      <dgm:prSet presAssocID="{D6DFD0F9-228E-BC49-9D16-60FE56F1269D}" presName="composite" presStyleCnt="0"/>
      <dgm:spPr/>
    </dgm:pt>
    <dgm:pt modelId="{52F2768A-6722-B74C-BF26-0E42F7F8B466}" type="pres">
      <dgm:prSet presAssocID="{D6DFD0F9-228E-BC49-9D16-60FE56F1269D}" presName="imgShp" presStyleLbl="fgImgPlace1" presStyleIdx="2" presStyleCnt="3" custLinFactNeighborX="43323" custLinFactNeighborY="-9335"/>
      <dgm:spPr/>
    </dgm:pt>
    <dgm:pt modelId="{C1FF4ACF-9193-174E-8506-10AF01894E87}" type="pres">
      <dgm:prSet presAssocID="{D6DFD0F9-228E-BC49-9D16-60FE56F1269D}" presName="txShp" presStyleLbl="node1" presStyleIdx="2" presStyleCnt="3" custLinFactNeighborX="24516" custLinFactNeighborY="-4945">
        <dgm:presLayoutVars>
          <dgm:bulletEnabled val="1"/>
        </dgm:presLayoutVars>
      </dgm:prSet>
      <dgm:spPr/>
    </dgm:pt>
  </dgm:ptLst>
  <dgm:cxnLst>
    <dgm:cxn modelId="{03F54249-84E3-F84D-A3A0-6F27CEB3F226}" srcId="{EA27C76D-2D41-A345-BE33-E5FD7A711D55}" destId="{D6DFD0F9-228E-BC49-9D16-60FE56F1269D}" srcOrd="2" destOrd="0" parTransId="{70745FEF-1675-5046-90BA-3A880100EB89}" sibTransId="{AC677952-3BB2-4D45-8809-B15DD8FBFE07}"/>
    <dgm:cxn modelId="{8EB63958-89D5-494D-A6D9-A4617BA46D9B}" srcId="{EA27C76D-2D41-A345-BE33-E5FD7A711D55}" destId="{74A2F928-CDE5-154D-AFD9-15968B4BD734}" srcOrd="0" destOrd="0" parTransId="{E6DB94BD-8E78-9749-A686-BAF71BB066C8}" sibTransId="{45231565-0A6B-794C-B057-5F62A48A40A4}"/>
    <dgm:cxn modelId="{46CD7758-9717-B046-8CCD-BFC062462117}" srcId="{EA27C76D-2D41-A345-BE33-E5FD7A711D55}" destId="{F0B09304-56BF-5B44-9948-0B2CF0EC6372}" srcOrd="1" destOrd="0" parTransId="{78D40D8A-2B85-E64B-8031-A4A5D49AE5ED}" sibTransId="{5245714D-B7FF-9947-935C-D637DB3C97EE}"/>
    <dgm:cxn modelId="{19FEF571-01EA-C44C-BBB8-396EEB9BA190}" type="presOf" srcId="{74A2F928-CDE5-154D-AFD9-15968B4BD734}" destId="{7E0F7B4A-119A-4C4F-A1A7-B4EBCF7D54B0}" srcOrd="0" destOrd="0" presId="urn:microsoft.com/office/officeart/2005/8/layout/vList3"/>
    <dgm:cxn modelId="{15076498-5A68-4B44-A7E3-01C5C41BBA01}" type="presOf" srcId="{D6DFD0F9-228E-BC49-9D16-60FE56F1269D}" destId="{C1FF4ACF-9193-174E-8506-10AF01894E87}" srcOrd="0" destOrd="0" presId="urn:microsoft.com/office/officeart/2005/8/layout/vList3"/>
    <dgm:cxn modelId="{36C24EAF-5FD1-BF4E-A2B3-272DA153D56A}" type="presOf" srcId="{F0B09304-56BF-5B44-9948-0B2CF0EC6372}" destId="{4D386A9C-076D-B041-881D-F35E1CEE3844}" srcOrd="0" destOrd="0" presId="urn:microsoft.com/office/officeart/2005/8/layout/vList3"/>
    <dgm:cxn modelId="{6CA8A5C0-73F9-CD4A-B7F5-1E1A1A2BEBEA}" type="presOf" srcId="{EA27C76D-2D41-A345-BE33-E5FD7A711D55}" destId="{6C6D0C85-CDD1-2D49-A1BF-90D355A7EFB0}" srcOrd="0" destOrd="0" presId="urn:microsoft.com/office/officeart/2005/8/layout/vList3"/>
    <dgm:cxn modelId="{9576941C-F5FE-834D-9DC7-B34371FF0ECE}" type="presParOf" srcId="{6C6D0C85-CDD1-2D49-A1BF-90D355A7EFB0}" destId="{E234EED1-5189-C046-A111-75486FBA1B84}" srcOrd="0" destOrd="0" presId="urn:microsoft.com/office/officeart/2005/8/layout/vList3"/>
    <dgm:cxn modelId="{2667EC99-4161-A14D-9298-0207AF97B3DE}" type="presParOf" srcId="{E234EED1-5189-C046-A111-75486FBA1B84}" destId="{79AF0CA9-8EF4-984F-9458-63C8309C104B}" srcOrd="0" destOrd="0" presId="urn:microsoft.com/office/officeart/2005/8/layout/vList3"/>
    <dgm:cxn modelId="{2EC2104B-5964-814E-BF04-1F4F2EEE20A2}" type="presParOf" srcId="{E234EED1-5189-C046-A111-75486FBA1B84}" destId="{7E0F7B4A-119A-4C4F-A1A7-B4EBCF7D54B0}" srcOrd="1" destOrd="0" presId="urn:microsoft.com/office/officeart/2005/8/layout/vList3"/>
    <dgm:cxn modelId="{A6058B0F-7094-2E48-A97E-E46A607E7563}" type="presParOf" srcId="{6C6D0C85-CDD1-2D49-A1BF-90D355A7EFB0}" destId="{64F12DE7-B670-A84D-A40F-D76556A5E8B5}" srcOrd="1" destOrd="0" presId="urn:microsoft.com/office/officeart/2005/8/layout/vList3"/>
    <dgm:cxn modelId="{FF872AB2-A99B-C74A-A5A5-C50EDA6C754A}" type="presParOf" srcId="{6C6D0C85-CDD1-2D49-A1BF-90D355A7EFB0}" destId="{596A2C52-02EF-FF42-9FFF-2B37E8ADD61E}" srcOrd="2" destOrd="0" presId="urn:microsoft.com/office/officeart/2005/8/layout/vList3"/>
    <dgm:cxn modelId="{469DC020-065A-C046-BFA9-F08D70B5D111}" type="presParOf" srcId="{596A2C52-02EF-FF42-9FFF-2B37E8ADD61E}" destId="{434E6BD5-2D4D-064A-9DC6-A3EDA4A3CEBB}" srcOrd="0" destOrd="0" presId="urn:microsoft.com/office/officeart/2005/8/layout/vList3"/>
    <dgm:cxn modelId="{EB8C4E8D-E097-4A4E-821C-FCF59EF79715}" type="presParOf" srcId="{596A2C52-02EF-FF42-9FFF-2B37E8ADD61E}" destId="{4D386A9C-076D-B041-881D-F35E1CEE3844}" srcOrd="1" destOrd="0" presId="urn:microsoft.com/office/officeart/2005/8/layout/vList3"/>
    <dgm:cxn modelId="{A03CE241-F69D-5A49-89D9-22D9C95946FA}" type="presParOf" srcId="{6C6D0C85-CDD1-2D49-A1BF-90D355A7EFB0}" destId="{792A2B68-AE2A-FB4E-87EF-3F9C85B20444}" srcOrd="3" destOrd="0" presId="urn:microsoft.com/office/officeart/2005/8/layout/vList3"/>
    <dgm:cxn modelId="{99592C28-B1FB-2746-949F-9A6CB31F9F44}" type="presParOf" srcId="{6C6D0C85-CDD1-2D49-A1BF-90D355A7EFB0}" destId="{ABBE28AE-DC00-7541-95BE-9E6EA5212BE8}" srcOrd="4" destOrd="0" presId="urn:microsoft.com/office/officeart/2005/8/layout/vList3"/>
    <dgm:cxn modelId="{359FAEAF-251C-4A4E-A0E6-18C634FEBB0C}" type="presParOf" srcId="{ABBE28AE-DC00-7541-95BE-9E6EA5212BE8}" destId="{52F2768A-6722-B74C-BF26-0E42F7F8B466}" srcOrd="0" destOrd="0" presId="urn:microsoft.com/office/officeart/2005/8/layout/vList3"/>
    <dgm:cxn modelId="{2F4832B1-937E-8646-834D-790C3DFF2B37}" type="presParOf" srcId="{ABBE28AE-DC00-7541-95BE-9E6EA5212BE8}" destId="{C1FF4ACF-9193-174E-8506-10AF01894E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F7B4A-119A-4C4F-A1A7-B4EBCF7D54B0}">
      <dsp:nvSpPr>
        <dsp:cNvPr id="0" name=""/>
        <dsp:cNvSpPr/>
      </dsp:nvSpPr>
      <dsp:spPr>
        <a:xfrm rot="10800000">
          <a:off x="841431" y="25495"/>
          <a:ext cx="5221720" cy="6667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01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注意单链表操作，创建，插入删除</a:t>
          </a:r>
          <a:endParaRPr lang="en-US" sz="2300" kern="1200" dirty="0"/>
        </a:p>
      </dsp:txBody>
      <dsp:txXfrm rot="10800000">
        <a:off x="1008118" y="25495"/>
        <a:ext cx="5055033" cy="666750"/>
      </dsp:txXfrm>
    </dsp:sp>
    <dsp:sp modelId="{79AF0CA9-8EF4-984F-9458-63C8309C104B}">
      <dsp:nvSpPr>
        <dsp:cNvPr id="0" name=""/>
        <dsp:cNvSpPr/>
      </dsp:nvSpPr>
      <dsp:spPr>
        <a:xfrm>
          <a:off x="9049" y="74314"/>
          <a:ext cx="666750" cy="666750"/>
        </a:xfrm>
        <a:prstGeom prst="sun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386A9C-076D-B041-881D-F35E1CEE3844}">
      <dsp:nvSpPr>
        <dsp:cNvPr id="0" name=""/>
        <dsp:cNvSpPr/>
      </dsp:nvSpPr>
      <dsp:spPr>
        <a:xfrm rot="10800000">
          <a:off x="1219747" y="867705"/>
          <a:ext cx="4618310" cy="6667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018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注意如何利用函数简化程序</a:t>
          </a:r>
          <a:endParaRPr lang="en-US" sz="2200" kern="1200" dirty="0"/>
        </a:p>
      </dsp:txBody>
      <dsp:txXfrm rot="10800000">
        <a:off x="1386434" y="867705"/>
        <a:ext cx="4451623" cy="666750"/>
      </dsp:txXfrm>
    </dsp:sp>
    <dsp:sp modelId="{434E6BD5-2D4D-064A-9DC6-A3EDA4A3CEBB}">
      <dsp:nvSpPr>
        <dsp:cNvPr id="0" name=""/>
        <dsp:cNvSpPr/>
      </dsp:nvSpPr>
      <dsp:spPr>
        <a:xfrm>
          <a:off x="512497" y="864098"/>
          <a:ext cx="666750" cy="666750"/>
        </a:xfrm>
        <a:prstGeom prst="plus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FF4ACF-9193-174E-8506-10AF01894E87}">
      <dsp:nvSpPr>
        <dsp:cNvPr id="0" name=""/>
        <dsp:cNvSpPr/>
      </dsp:nvSpPr>
      <dsp:spPr>
        <a:xfrm rot="10800000">
          <a:off x="2047233" y="1691186"/>
          <a:ext cx="4063912" cy="6667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018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指针的书写、操作</a:t>
          </a:r>
          <a:endParaRPr lang="en-US" sz="2200" kern="1200" dirty="0"/>
        </a:p>
      </dsp:txBody>
      <dsp:txXfrm rot="10800000">
        <a:off x="2213920" y="1691186"/>
        <a:ext cx="3897225" cy="666750"/>
      </dsp:txXfrm>
    </dsp:sp>
    <dsp:sp modelId="{52F2768A-6722-B74C-BF26-0E42F7F8B466}">
      <dsp:nvSpPr>
        <dsp:cNvPr id="0" name=""/>
        <dsp:cNvSpPr/>
      </dsp:nvSpPr>
      <dsp:spPr>
        <a:xfrm>
          <a:off x="1145785" y="1661916"/>
          <a:ext cx="666750" cy="6667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E7692-BCE7-40B4-BAA2-DF483A5E9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 latinLnBrk="0">
              <a:defRPr lang="zh-CN" sz="330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91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2854672" y="0"/>
            <a:ext cx="6286947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5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3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 latinLnBrk="0">
              <a:defRPr lang="zh-CN">
                <a:latin typeface="微软雅黑" pitchFamily="34" charset="-122"/>
                <a:ea typeface="微软雅黑" pitchFamily="34" charset="-122"/>
              </a:defRPr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DF33987-6305-4E2A-BF18-EF013ECE927B}" type="datetimeFigureOut">
              <a:rPr lang="en-US" altLang="zh-CN" smtClean="0">
                <a:solidFill>
                  <a:srgbClr val="545454"/>
                </a:solidFill>
              </a:rPr>
              <a:pPr/>
              <a:t>5/11/19</a:t>
            </a:fld>
            <a:endParaRPr lang="en-US" altLang="zh-CN">
              <a:solidFill>
                <a:srgbClr val="54545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6C87F6-986D-49E6-AF40-1B3A1EE8064D}" type="slidenum">
              <a:rPr lang="en-US" altLang="zh-CN" smtClean="0">
                <a:solidFill>
                  <a:srgbClr val="545454"/>
                </a:solidFill>
              </a:rPr>
              <a:pPr/>
              <a:t>‹#›</a:t>
            </a:fld>
            <a:endParaRPr lang="en-US" altLang="zh-CN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 latinLnBrk="0">
              <a:defRPr lang="zh-CN">
                <a:latin typeface="微软雅黑" pitchFamily="34" charset="-122"/>
                <a:ea typeface="微软雅黑" pitchFamily="34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>
                <a:solidFill>
                  <a:srgbClr val="545454"/>
                </a:solidFill>
              </a:rPr>
              <a:pPr/>
              <a:t>5/11/19</a:t>
            </a:fld>
            <a:endParaRPr altLang="en-US">
              <a:solidFill>
                <a:srgbClr val="54545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>
                <a:solidFill>
                  <a:srgbClr val="545454"/>
                </a:solidFill>
              </a:rPr>
              <a:pPr/>
              <a:t>‹#›</a:t>
            </a:fld>
            <a:endParaRPr altLang="en-US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9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08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71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8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9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90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58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72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 latinLnBrk="0">
              <a:defRPr lang="zh-CN">
                <a:latin typeface="微软雅黑" pitchFamily="34" charset="-122"/>
                <a:ea typeface="微软雅黑" pitchFamily="34" charset="-122"/>
              </a:defRPr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>
                <a:solidFill>
                  <a:srgbClr val="545454"/>
                </a:solidFill>
              </a:rPr>
              <a:pPr/>
              <a:t>5/11/19</a:t>
            </a:fld>
            <a:endParaRPr altLang="en-US">
              <a:solidFill>
                <a:srgbClr val="54545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>
                <a:solidFill>
                  <a:srgbClr val="545454"/>
                </a:solidFill>
              </a:rPr>
              <a:pPr/>
              <a:t>‹#›</a:t>
            </a:fld>
            <a:endParaRPr altLang="en-US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54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36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  <a:ea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271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54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  <a:ea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188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64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0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5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94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 latinLnBrk="0">
              <a:defRPr lang="zh-CN" sz="3301" b="0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1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91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DF33987-6305-4E2A-BF18-EF013ECE927B}" type="datetimeFigureOut">
              <a:rPr lang="en-US" altLang="zh-CN" smtClean="0">
                <a:solidFill>
                  <a:srgbClr val="545454"/>
                </a:solidFill>
              </a:rPr>
              <a:pPr/>
              <a:t>5/11/19</a:t>
            </a:fld>
            <a:endParaRPr lang="en-US" altLang="zh-CN">
              <a:solidFill>
                <a:srgbClr val="54545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6C87F6-986D-49E6-AF40-1B3A1EE8064D}" type="slidenum">
              <a:rPr lang="en-US" altLang="zh-CN" smtClean="0">
                <a:solidFill>
                  <a:srgbClr val="545454"/>
                </a:solidFill>
              </a:rPr>
              <a:pPr/>
              <a:t>‹#›</a:t>
            </a:fld>
            <a:endParaRPr lang="en-US" altLang="zh-CN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4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43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4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20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31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515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476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60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  <a:ea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790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3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 latinLnBrk="0">
              <a:defRPr lang="zh-CN" sz="1800">
                <a:latin typeface="微软雅黑" pitchFamily="34" charset="-122"/>
                <a:ea typeface="微软雅黑" pitchFamily="34" charset="-122"/>
              </a:defRPr>
            </a:lvl1pPr>
            <a:lvl2pPr latinLnBrk="0">
              <a:defRPr lang="zh-CN" sz="1500">
                <a:latin typeface="微软雅黑" pitchFamily="34" charset="-122"/>
                <a:ea typeface="微软雅黑" pitchFamily="34" charset="-122"/>
              </a:defRPr>
            </a:lvl2pPr>
            <a:lvl3pPr latinLnBrk="0">
              <a:defRPr lang="zh-CN" sz="1350">
                <a:latin typeface="微软雅黑" pitchFamily="34" charset="-122"/>
                <a:ea typeface="微软雅黑" pitchFamily="34" charset="-122"/>
              </a:defRPr>
            </a:lvl3pPr>
            <a:lvl4pPr latinLnBrk="0">
              <a:defRPr lang="zh-CN" sz="1200">
                <a:latin typeface="微软雅黑" pitchFamily="34" charset="-122"/>
                <a:ea typeface="微软雅黑" pitchFamily="34" charset="-122"/>
              </a:defRPr>
            </a:lvl4pPr>
            <a:lvl5pPr latinLnBrk="0">
              <a:defRPr lang="zh-CN" sz="1200">
                <a:latin typeface="微软雅黑" pitchFamily="34" charset="-122"/>
                <a:ea typeface="微软雅黑" pitchFamily="34" charset="-122"/>
              </a:defRPr>
            </a:lvl5pPr>
            <a:lvl6pPr latinLnBrk="0">
              <a:defRPr lang="zh-CN" sz="1200"/>
            </a:lvl6pPr>
            <a:lvl7pPr latinLnBrk="0">
              <a:defRPr lang="zh-CN" sz="1200" baseline="0"/>
            </a:lvl7pPr>
            <a:lvl8pPr latinLnBrk="0">
              <a:defRPr lang="zh-CN" sz="1200" baseline="0"/>
            </a:lvl8pPr>
            <a:lvl9pPr latinLnBrk="0">
              <a:defRPr lang="zh-CN" sz="1200" baseline="0"/>
            </a:lvl9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 latinLnBrk="0">
              <a:defRPr lang="zh-CN" sz="1800">
                <a:latin typeface="微软雅黑" pitchFamily="34" charset="-122"/>
                <a:ea typeface="微软雅黑" pitchFamily="34" charset="-122"/>
              </a:defRPr>
            </a:lvl1pPr>
            <a:lvl2pPr latinLnBrk="0">
              <a:defRPr lang="zh-CN" sz="1500">
                <a:latin typeface="微软雅黑" pitchFamily="34" charset="-122"/>
                <a:ea typeface="微软雅黑" pitchFamily="34" charset="-122"/>
              </a:defRPr>
            </a:lvl2pPr>
            <a:lvl3pPr latinLnBrk="0">
              <a:defRPr lang="zh-CN" sz="1350">
                <a:latin typeface="微软雅黑" pitchFamily="34" charset="-122"/>
                <a:ea typeface="微软雅黑" pitchFamily="34" charset="-122"/>
              </a:defRPr>
            </a:lvl3pPr>
            <a:lvl4pPr latinLnBrk="0">
              <a:defRPr lang="zh-CN" sz="1200">
                <a:latin typeface="微软雅黑" pitchFamily="34" charset="-122"/>
                <a:ea typeface="微软雅黑" pitchFamily="34" charset="-122"/>
              </a:defRPr>
            </a:lvl4pPr>
            <a:lvl5pPr latinLnBrk="0">
              <a:defRPr lang="zh-CN" sz="1200">
                <a:latin typeface="微软雅黑" pitchFamily="34" charset="-122"/>
                <a:ea typeface="微软雅黑" pitchFamily="34" charset="-122"/>
              </a:defRPr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DF33987-6305-4E2A-BF18-EF013ECE927B}" type="datetimeFigureOut">
              <a:rPr lang="en-US" altLang="zh-CN" smtClean="0">
                <a:solidFill>
                  <a:srgbClr val="545454"/>
                </a:solidFill>
              </a:rPr>
              <a:pPr/>
              <a:t>5/11/19</a:t>
            </a:fld>
            <a:endParaRPr lang="en-US" altLang="zh-CN">
              <a:solidFill>
                <a:srgbClr val="545454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6C87F6-986D-49E6-AF40-1B3A1EE8064D}" type="slidenum">
              <a:rPr lang="en-US" altLang="zh-CN" smtClean="0">
                <a:solidFill>
                  <a:srgbClr val="545454"/>
                </a:solidFill>
              </a:rPr>
              <a:pPr/>
              <a:t>‹#›</a:t>
            </a:fld>
            <a:endParaRPr lang="en-US" altLang="zh-CN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000" dirty="0">
                <a:ln w="3175" cmpd="sng">
                  <a:noFill/>
                </a:ln>
                <a:solidFill>
                  <a:srgbClr val="E78712"/>
                </a:solidFill>
                <a:latin typeface="Arial"/>
                <a:ea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934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602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49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EDE-74B6-4B3B-AB63-1BCB8312C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372C-FF49-4392-9B22-92D1C08727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139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810-6373-401D-BF04-889940EFED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680634"/>
      </p:ext>
    </p:extLst>
  </p:cSld>
  <p:clrMapOvr>
    <a:masterClrMapping/>
  </p:clrMapOvr>
  <p:transition>
    <p:wipe dir="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1A33-1D75-413B-9F70-65C161860D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537824"/>
      </p:ext>
    </p:extLst>
  </p:cSld>
  <p:clrMapOvr>
    <a:masterClrMapping/>
  </p:clrMapOvr>
  <p:transition>
    <p:wipe dir="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E5AD-9D8E-4EB5-A53D-8B69FC9DF1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080935"/>
      </p:ext>
    </p:extLst>
  </p:cSld>
  <p:clrMapOvr>
    <a:masterClrMapping/>
  </p:clrMapOvr>
  <p:transition>
    <p:wipe dir="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C4D0-85DB-43D5-A28F-107C6E76E7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911535"/>
      </p:ext>
    </p:extLst>
  </p:cSld>
  <p:clrMapOvr>
    <a:masterClrMapping/>
  </p:clrMapOvr>
  <p:transition>
    <p:wipe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EA08-9A54-48A1-A308-7A41476525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990412"/>
      </p:ext>
    </p:extLst>
  </p:cSld>
  <p:clrMapOvr>
    <a:masterClrMapping/>
  </p:clrMapOvr>
  <p:transition>
    <p:wipe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7C7-4BB3-40C3-A975-58024140A6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249834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</p:spPr>
        <p:txBody>
          <a:bodyPr/>
          <a:lstStyle>
            <a:lvl1pPr latinLnBrk="0">
              <a:defRPr lang="zh-CN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1800" b="0" cap="all" baseline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91" indent="0" latinLnBrk="0">
              <a:buNone/>
              <a:defRPr lang="zh-CN" sz="1500" b="1"/>
            </a:lvl2pPr>
            <a:lvl3pPr marL="685983" indent="0" latinLnBrk="0">
              <a:buNone/>
              <a:defRPr lang="zh-CN" sz="1350" b="1"/>
            </a:lvl3pPr>
            <a:lvl4pPr marL="1028974" indent="0" latinLnBrk="0">
              <a:buNone/>
              <a:defRPr lang="zh-CN" sz="1200" b="1"/>
            </a:lvl4pPr>
            <a:lvl5pPr marL="1371966" indent="0" latinLnBrk="0">
              <a:buNone/>
              <a:defRPr lang="zh-CN" sz="1200" b="1"/>
            </a:lvl5pPr>
            <a:lvl6pPr marL="1714957" indent="0" latinLnBrk="0">
              <a:buNone/>
              <a:defRPr lang="zh-CN" sz="1200" b="1"/>
            </a:lvl6pPr>
            <a:lvl7pPr marL="2057949" indent="0" latinLnBrk="0">
              <a:buNone/>
              <a:defRPr lang="zh-CN" sz="1200" b="1"/>
            </a:lvl7pPr>
            <a:lvl8pPr marL="2400940" indent="0" latinLnBrk="0">
              <a:buNone/>
              <a:defRPr lang="zh-CN" sz="1200" b="1"/>
            </a:lvl8pPr>
            <a:lvl9pPr marL="2743932" indent="0" latinLnBrk="0">
              <a:buNone/>
              <a:defRPr lang="zh-CN"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 latinLnBrk="0">
              <a:defRPr lang="zh-CN" sz="1500">
                <a:latin typeface="微软雅黑" pitchFamily="34" charset="-122"/>
                <a:ea typeface="微软雅黑" pitchFamily="34" charset="-122"/>
              </a:defRPr>
            </a:lvl1pPr>
            <a:lvl2pPr latinLnBrk="0">
              <a:defRPr lang="zh-CN" sz="1350">
                <a:latin typeface="微软雅黑" pitchFamily="34" charset="-122"/>
                <a:ea typeface="微软雅黑" pitchFamily="34" charset="-122"/>
              </a:defRPr>
            </a:lvl2pPr>
            <a:lvl3pPr latinLnBrk="0">
              <a:defRPr lang="zh-CN" sz="1200">
                <a:latin typeface="微软雅黑" pitchFamily="34" charset="-122"/>
                <a:ea typeface="微软雅黑" pitchFamily="34" charset="-122"/>
              </a:defRPr>
            </a:lvl3pPr>
            <a:lvl4pPr latinLnBrk="0">
              <a:defRPr lang="zh-CN" sz="1050">
                <a:latin typeface="微软雅黑" pitchFamily="34" charset="-122"/>
                <a:ea typeface="微软雅黑" pitchFamily="34" charset="-122"/>
              </a:defRPr>
            </a:lvl4pPr>
            <a:lvl5pPr latinLnBrk="0">
              <a:defRPr lang="zh-CN" sz="1050">
                <a:latin typeface="微软雅黑" pitchFamily="34" charset="-122"/>
                <a:ea typeface="微软雅黑" pitchFamily="34" charset="-122"/>
              </a:defRPr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1800" b="0" cap="all" baseline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91" indent="0" latinLnBrk="0">
              <a:buNone/>
              <a:defRPr lang="zh-CN" sz="1500" b="1"/>
            </a:lvl2pPr>
            <a:lvl3pPr marL="685983" indent="0" latinLnBrk="0">
              <a:buNone/>
              <a:defRPr lang="zh-CN" sz="1350" b="1"/>
            </a:lvl3pPr>
            <a:lvl4pPr marL="1028974" indent="0" latinLnBrk="0">
              <a:buNone/>
              <a:defRPr lang="zh-CN" sz="1200" b="1"/>
            </a:lvl4pPr>
            <a:lvl5pPr marL="1371966" indent="0" latinLnBrk="0">
              <a:buNone/>
              <a:defRPr lang="zh-CN" sz="1200" b="1"/>
            </a:lvl5pPr>
            <a:lvl6pPr marL="1714957" indent="0" latinLnBrk="0">
              <a:buNone/>
              <a:defRPr lang="zh-CN" sz="1200" b="1"/>
            </a:lvl6pPr>
            <a:lvl7pPr marL="2057949" indent="0" latinLnBrk="0">
              <a:buNone/>
              <a:defRPr lang="zh-CN" sz="1200" b="1"/>
            </a:lvl7pPr>
            <a:lvl8pPr marL="2400940" indent="0" latinLnBrk="0">
              <a:buNone/>
              <a:defRPr lang="zh-CN" sz="1200" b="1"/>
            </a:lvl8pPr>
            <a:lvl9pPr marL="2743932" indent="0" latinLnBrk="0">
              <a:buNone/>
              <a:defRPr lang="zh-CN"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 latinLnBrk="0">
              <a:defRPr lang="zh-CN" sz="1500">
                <a:latin typeface="微软雅黑" pitchFamily="34" charset="-122"/>
                <a:ea typeface="微软雅黑" pitchFamily="34" charset="-122"/>
              </a:defRPr>
            </a:lvl1pPr>
            <a:lvl2pPr latinLnBrk="0">
              <a:defRPr lang="zh-CN" sz="1350">
                <a:latin typeface="微软雅黑" pitchFamily="34" charset="-122"/>
                <a:ea typeface="微软雅黑" pitchFamily="34" charset="-122"/>
              </a:defRPr>
            </a:lvl2pPr>
            <a:lvl3pPr latinLnBrk="0">
              <a:defRPr lang="zh-CN" sz="1200">
                <a:latin typeface="微软雅黑" pitchFamily="34" charset="-122"/>
                <a:ea typeface="微软雅黑" pitchFamily="34" charset="-122"/>
              </a:defRPr>
            </a:lvl3pPr>
            <a:lvl4pPr latinLnBrk="0">
              <a:defRPr lang="zh-CN" sz="1050">
                <a:latin typeface="微软雅黑" pitchFamily="34" charset="-122"/>
                <a:ea typeface="微软雅黑" pitchFamily="34" charset="-122"/>
              </a:defRPr>
            </a:lvl4pPr>
            <a:lvl5pPr latinLnBrk="0">
              <a:defRPr lang="zh-CN" sz="1050">
                <a:latin typeface="微软雅黑" pitchFamily="34" charset="-122"/>
                <a:ea typeface="微软雅黑" pitchFamily="34" charset="-122"/>
              </a:defRPr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 baseline="0"/>
            </a:lvl8pPr>
            <a:lvl9pPr latinLnBrk="0">
              <a:defRPr lang="zh-CN" sz="105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DF33987-6305-4E2A-BF18-EF013ECE927B}" type="datetimeFigureOut">
              <a:rPr lang="en-US" altLang="zh-CN" smtClean="0">
                <a:solidFill>
                  <a:srgbClr val="545454"/>
                </a:solidFill>
              </a:rPr>
              <a:pPr/>
              <a:t>5/11/19</a:t>
            </a:fld>
            <a:endParaRPr lang="en-US" altLang="zh-CN">
              <a:solidFill>
                <a:srgbClr val="545454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6C87F6-986D-49E6-AF40-1B3A1EE8064D}" type="slidenum">
              <a:rPr lang="en-US" altLang="zh-CN" smtClean="0">
                <a:solidFill>
                  <a:srgbClr val="545454"/>
                </a:solidFill>
              </a:rPr>
              <a:pPr/>
              <a:t>‹#›</a:t>
            </a:fld>
            <a:endParaRPr lang="en-US" altLang="zh-CN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C0D-44DA-4DC1-9F6B-3F2277BF2E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370598"/>
      </p:ext>
    </p:extLst>
  </p:cSld>
  <p:clrMapOvr>
    <a:masterClrMapping/>
  </p:clrMapOvr>
  <p:transition>
    <p:wipe dir="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49E-ABE1-4D7B-9C76-A9EC9CFF68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015827"/>
      </p:ext>
    </p:extLst>
  </p:cSld>
  <p:clrMapOvr>
    <a:masterClrMapping/>
  </p:clrMapOvr>
  <p:transition>
    <p:wipe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C71F-856E-4DC4-ABE7-3C6CA0DFF2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847875"/>
      </p:ext>
    </p:extLst>
  </p:cSld>
  <p:clrMapOvr>
    <a:masterClrMapping/>
  </p:clrMapOvr>
  <p:transition>
    <p:wipe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794F-0AC3-4011-AC15-DC314767CC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99114"/>
      </p:ext>
    </p:extLst>
  </p:cSld>
  <p:clrMapOvr>
    <a:masterClrMapping/>
  </p:clrMapOvr>
  <p:transition>
    <p:wipe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4CE0-885E-4EEA-8FC0-E5767FF99C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015922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>
                <a:solidFill>
                  <a:srgbClr val="545454"/>
                </a:solidFill>
              </a:rPr>
              <a:pPr/>
              <a:t>5/11/19</a:t>
            </a:fld>
            <a:endParaRPr altLang="en-US">
              <a:solidFill>
                <a:srgbClr val="545454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>
                <a:solidFill>
                  <a:srgbClr val="545454"/>
                </a:solidFill>
              </a:rPr>
              <a:pPr/>
              <a:t>‹#›</a:t>
            </a:fld>
            <a:endParaRPr altLang="en-US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>
                <a:solidFill>
                  <a:srgbClr val="545454"/>
                </a:solidFill>
              </a:rPr>
              <a:pPr/>
              <a:t>5/11/19</a:t>
            </a:fld>
            <a:endParaRPr altLang="en-US">
              <a:solidFill>
                <a:srgbClr val="54545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>
                <a:solidFill>
                  <a:srgbClr val="545454"/>
                </a:solidFill>
              </a:rPr>
              <a:pPr/>
              <a:t>‹#›</a:t>
            </a:fld>
            <a:endParaRPr altLang="en-US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 latinLnBrk="0">
              <a:defRPr lang="zh-CN" sz="3001" b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350"/>
            </a:lvl1pPr>
            <a:lvl2pPr marL="342991" indent="0" latinLnBrk="0">
              <a:buNone/>
              <a:defRPr lang="zh-CN" sz="900"/>
            </a:lvl2pPr>
            <a:lvl3pPr marL="685983" indent="0" latinLnBrk="0">
              <a:buNone/>
              <a:defRPr lang="zh-CN" sz="750"/>
            </a:lvl3pPr>
            <a:lvl4pPr marL="1028974" indent="0" latinLnBrk="0">
              <a:buNone/>
              <a:defRPr lang="zh-CN" sz="675"/>
            </a:lvl4pPr>
            <a:lvl5pPr marL="1371966" indent="0" latinLnBrk="0">
              <a:buNone/>
              <a:defRPr lang="zh-CN" sz="675"/>
            </a:lvl5pPr>
            <a:lvl6pPr marL="1714957" indent="0" latinLnBrk="0">
              <a:buNone/>
              <a:defRPr lang="zh-CN" sz="675"/>
            </a:lvl6pPr>
            <a:lvl7pPr marL="2057949" indent="0" latinLnBrk="0">
              <a:buNone/>
              <a:defRPr lang="zh-CN" sz="675"/>
            </a:lvl7pPr>
            <a:lvl8pPr marL="2400940" indent="0" latinLnBrk="0">
              <a:buNone/>
              <a:defRPr lang="zh-CN" sz="675"/>
            </a:lvl8pPr>
            <a:lvl9pPr marL="2743932" indent="0" latinLnBrk="0">
              <a:buNone/>
              <a:defRPr lang="zh-CN" sz="675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altLang="zh-CN">
                <a:solidFill>
                  <a:srgbClr val="545454"/>
                </a:solidFill>
              </a:rPr>
              <a:pPr/>
              <a:t>5/11/19</a:t>
            </a:fld>
            <a:endParaRPr altLang="en-US">
              <a:solidFill>
                <a:srgbClr val="545454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>
                <a:solidFill>
                  <a:srgbClr val="545454"/>
                </a:solidFill>
              </a:rPr>
              <a:pPr/>
              <a:t>‹#›</a:t>
            </a:fld>
            <a:endParaRPr altLang="en-US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5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 latinLnBrk="0">
              <a:defRPr lang="zh-CN" sz="3001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1800">
                <a:latin typeface="微软雅黑" pitchFamily="34" charset="-122"/>
                <a:ea typeface="微软雅黑" pitchFamily="34" charset="-122"/>
              </a:defRPr>
            </a:lvl1pPr>
            <a:lvl2pPr marL="342991" indent="0" latinLnBrk="0">
              <a:buNone/>
              <a:defRPr lang="zh-CN" sz="2101"/>
            </a:lvl2pPr>
            <a:lvl3pPr marL="685983" indent="0" latinLnBrk="0">
              <a:buNone/>
              <a:defRPr lang="zh-CN" sz="1800"/>
            </a:lvl3pPr>
            <a:lvl4pPr marL="1028974" indent="0" latinLnBrk="0">
              <a:buNone/>
              <a:defRPr lang="zh-CN" sz="1500"/>
            </a:lvl4pPr>
            <a:lvl5pPr marL="1371966" indent="0" latinLnBrk="0">
              <a:buNone/>
              <a:defRPr lang="zh-CN" sz="1500"/>
            </a:lvl5pPr>
            <a:lvl6pPr marL="1714957" indent="0" latinLnBrk="0">
              <a:buNone/>
              <a:defRPr lang="zh-CN" sz="1500"/>
            </a:lvl6pPr>
            <a:lvl7pPr marL="2057949" indent="0" latinLnBrk="0">
              <a:buNone/>
              <a:defRPr lang="zh-CN" sz="1500"/>
            </a:lvl7pPr>
            <a:lvl8pPr marL="2400940" indent="0" latinLnBrk="0">
              <a:buNone/>
              <a:defRPr lang="zh-CN" sz="1500"/>
            </a:lvl8pPr>
            <a:lvl9pPr marL="2743932" indent="0" latinLnBrk="0">
              <a:buNone/>
              <a:defRPr lang="zh-CN" sz="15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350">
                <a:latin typeface="微软雅黑" pitchFamily="34" charset="-122"/>
                <a:ea typeface="微软雅黑" pitchFamily="34" charset="-122"/>
              </a:defRPr>
            </a:lvl1pPr>
            <a:lvl2pPr marL="342991" indent="0" latinLnBrk="0">
              <a:buNone/>
              <a:defRPr lang="zh-CN" sz="900"/>
            </a:lvl2pPr>
            <a:lvl3pPr marL="685983" indent="0" latinLnBrk="0">
              <a:buNone/>
              <a:defRPr lang="zh-CN" sz="750"/>
            </a:lvl3pPr>
            <a:lvl4pPr marL="1028974" indent="0" latinLnBrk="0">
              <a:buNone/>
              <a:defRPr lang="zh-CN" sz="675"/>
            </a:lvl4pPr>
            <a:lvl5pPr marL="1371966" indent="0" latinLnBrk="0">
              <a:buNone/>
              <a:defRPr lang="zh-CN" sz="675"/>
            </a:lvl5pPr>
            <a:lvl6pPr marL="1714957" indent="0" latinLnBrk="0">
              <a:buNone/>
              <a:defRPr lang="zh-CN" sz="675"/>
            </a:lvl6pPr>
            <a:lvl7pPr marL="2057949" indent="0" latinLnBrk="0">
              <a:buNone/>
              <a:defRPr lang="zh-CN" sz="675"/>
            </a:lvl7pPr>
            <a:lvl8pPr marL="2400940" indent="0" latinLnBrk="0">
              <a:buNone/>
              <a:defRPr lang="zh-CN" sz="675"/>
            </a:lvl8pPr>
            <a:lvl9pPr marL="2743932" indent="0" latinLnBrk="0">
              <a:buNone/>
              <a:defRPr lang="zh-CN" sz="675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DF33987-6305-4E2A-BF18-EF013ECE927B}" type="datetimeFigureOut">
              <a:rPr lang="en-US" altLang="zh-CN" smtClean="0">
                <a:solidFill>
                  <a:srgbClr val="545454"/>
                </a:solidFill>
              </a:rPr>
              <a:pPr/>
              <a:t>5/11/19</a:t>
            </a:fld>
            <a:endParaRPr lang="en-US" altLang="zh-CN">
              <a:solidFill>
                <a:srgbClr val="545454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altLang="en-US">
              <a:solidFill>
                <a:srgbClr val="545454"/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6C87F6-986D-49E6-AF40-1B3A1EE8064D}" type="slidenum">
              <a:rPr lang="en-US" altLang="zh-CN" smtClean="0">
                <a:solidFill>
                  <a:srgbClr val="545454"/>
                </a:solidFill>
              </a:rPr>
              <a:pPr/>
              <a:t>‹#›</a:t>
            </a:fld>
            <a:endParaRPr lang="en-US" altLang="zh-CN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75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DF33987-6305-4E2A-BF18-EF013ECE927B}" type="datetimeFigureOut">
              <a:rPr kumimoji="0" lang="en-US" altLang="zh-CN" smtClean="0">
                <a:solidFill>
                  <a:srgbClr val="545454"/>
                </a:solidFill>
                <a:latin typeface="Century Gothic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5/11/19</a:t>
            </a:fld>
            <a:endParaRPr kumimoji="0" lang="en-US" altLang="en-US">
              <a:solidFill>
                <a:srgbClr val="545454"/>
              </a:solidFill>
              <a:latin typeface="Century Gothic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750" cap="all" baseline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>
              <a:solidFill>
                <a:srgbClr val="545454"/>
              </a:solidFill>
              <a:latin typeface="Century Gothic"/>
              <a:ea typeface="+mn-ea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75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6C87F6-986D-49E6-AF40-1B3A1EE8064D}" type="slidenum">
              <a:rPr kumimoji="0" lang="en-US" altLang="zh-CN" smtClean="0">
                <a:solidFill>
                  <a:srgbClr val="545454"/>
                </a:solidFill>
                <a:latin typeface="Century Gothic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altLang="en-US">
              <a:solidFill>
                <a:srgbClr val="545454"/>
              </a:solidFill>
              <a:latin typeface="Century Gothic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203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CN" sz="3001" kern="1200" cap="all" baseline="0">
          <a:solidFill>
            <a:schemeClr val="tx1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7291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786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20282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778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273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769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6265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761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lang="zh-CN"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983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32"/>
            <a:ext cx="1767506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B894EDE-74B6-4B3B-AB63-1BCB8312CAFD}" type="datetimeFigureOut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2019/5/11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Century Gothic" panose="020B0502020202020204"/>
              <a:ea typeface="幼圆" panose="02010509060101010101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>
              <a:solidFill>
                <a:prstClr val="black">
                  <a:tint val="75000"/>
                </a:prstClr>
              </a:solidFill>
              <a:latin typeface="Century Gothic" panose="020B0502020202020204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3AA372C-FF49-4392-9B22-92D1C087275C}" type="slidenum">
              <a:rPr kumimoji="0" lang="zh-CN" altLang="en-US" smtClean="0">
                <a:latin typeface="Century Gothic" panose="020B0502020202020204"/>
                <a:ea typeface="幼圆" panose="02010509060101010101" pitchFamily="49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>
              <a:latin typeface="Century Gothic" panose="020B0502020202020204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23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32"/>
            <a:ext cx="1767506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B894EDE-74B6-4B3B-AB63-1BCB8312CAFD}" type="datetimeFigureOut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2019/5/11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Century Gothic" panose="020B0502020202020204"/>
              <a:ea typeface="幼圆" panose="02010509060101010101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>
              <a:solidFill>
                <a:prstClr val="black">
                  <a:tint val="75000"/>
                </a:prstClr>
              </a:solidFill>
              <a:latin typeface="Century Gothic" panose="020B0502020202020204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3AA372C-FF49-4392-9B22-92D1C087275C}" type="slidenum">
              <a:rPr kumimoji="0" lang="zh-CN" altLang="en-US" smtClean="0">
                <a:latin typeface="Century Gothic" panose="020B0502020202020204"/>
                <a:ea typeface="幼圆" panose="02010509060101010101" pitchFamily="49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>
              <a:latin typeface="Century Gothic" panose="020B0502020202020204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8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4DF6-9B74-4B35-B16E-865D5752D4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02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wipe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0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467544" y="692696"/>
            <a:ext cx="8676456" cy="5555704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16632"/>
            <a:ext cx="6019800" cy="1512168"/>
          </a:xfrm>
        </p:spPr>
        <p:txBody>
          <a:bodyPr/>
          <a:lstStyle/>
          <a:p>
            <a:pPr eaLnBrk="1" hangingPunct="1"/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第二章   线性表</a:t>
            </a:r>
          </a:p>
        </p:txBody>
      </p:sp>
      <p:sp>
        <p:nvSpPr>
          <p:cNvPr id="2052" name="副标题 1"/>
          <p:cNvSpPr>
            <a:spLocks noGrp="1"/>
          </p:cNvSpPr>
          <p:nvPr>
            <p:ph type="subTitle" idx="1"/>
          </p:nvPr>
        </p:nvSpPr>
        <p:spPr>
          <a:xfrm>
            <a:off x="2699792" y="2564904"/>
            <a:ext cx="4528592" cy="1104528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rgbClr val="0070C0"/>
                </a:solidFill>
              </a:rPr>
              <a:t>本次重点内容</a:t>
            </a:r>
          </a:p>
        </p:txBody>
      </p:sp>
      <p:sp>
        <p:nvSpPr>
          <p:cNvPr id="205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C4015C-AAE4-4198-9CB3-F485420D53DD}" type="slidenum">
              <a:rPr lang="en-US" altLang="zh-CN" sz="1400"/>
              <a:pPr eaLnBrk="1" hangingPunct="1"/>
              <a:t>1</a:t>
            </a:fld>
            <a:endParaRPr lang="en-US" altLang="zh-CN" sz="14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18807390"/>
              </p:ext>
            </p:extLst>
          </p:nvPr>
        </p:nvGraphicFramePr>
        <p:xfrm>
          <a:off x="1403648" y="3212976"/>
          <a:ext cx="611114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711200" y="660400"/>
            <a:ext cx="8153400" cy="19050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CC"/>
                </a:solidFill>
                <a:ea typeface="仿宋_GB2312" pitchFamily="49" charset="-122"/>
              </a:rPr>
              <a:t>删除</a:t>
            </a:r>
            <a:endParaRPr lang="zh-CN" altLang="en-US" sz="3000" b="1">
              <a:ea typeface="仿宋_GB2312" pitchFamily="49" charset="-122"/>
            </a:endParaRPr>
          </a:p>
          <a:p>
            <a:pPr lvl="1" eaLnBrk="1" hangingPunct="1"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第一种情况</a:t>
            </a:r>
            <a:r>
              <a:rPr lang="en-US" altLang="zh-CN" sz="3000" b="1">
                <a:ea typeface="仿宋_GB2312" pitchFamily="49" charset="-122"/>
              </a:rPr>
              <a:t>: </a:t>
            </a:r>
            <a:r>
              <a:rPr lang="zh-CN" altLang="en-US" sz="3000" b="1">
                <a:ea typeface="仿宋_GB2312" pitchFamily="49" charset="-122"/>
              </a:rPr>
              <a:t>删除表中第一个元素</a:t>
            </a:r>
          </a:p>
          <a:p>
            <a:pPr lvl="1" eaLnBrk="1" hangingPunct="1"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第二种情况</a:t>
            </a:r>
            <a:r>
              <a:rPr lang="en-US" altLang="zh-CN" sz="3000" b="1">
                <a:ea typeface="仿宋_GB2312" pitchFamily="49" charset="-122"/>
              </a:rPr>
              <a:t>: </a:t>
            </a:r>
            <a:r>
              <a:rPr lang="zh-CN" altLang="en-US" sz="3000" b="1">
                <a:ea typeface="仿宋_GB2312" pitchFamily="49" charset="-122"/>
              </a:rPr>
              <a:t>删除表中或表尾元素</a:t>
            </a:r>
          </a:p>
        </p:txBody>
      </p:sp>
      <p:sp>
        <p:nvSpPr>
          <p:cNvPr id="2560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440B766-37E2-4B3B-BB02-2A7CB58EB418}" type="slidenum">
              <a:rPr lang="en-US" altLang="zh-CN" sz="1400"/>
              <a:pPr algn="ctr" eaLnBrk="1" hangingPunct="1"/>
              <a:t>10</a:t>
            </a:fld>
            <a:endParaRPr lang="en-US" altLang="zh-CN" sz="140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1676400" y="5562600"/>
            <a:ext cx="57912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600">
                <a:solidFill>
                  <a:schemeClr val="tx2"/>
                </a:solidFill>
                <a:latin typeface="Times New Roman" charset="0"/>
                <a:ea typeface="隶书" pitchFamily="49" charset="-122"/>
              </a:rPr>
              <a:t>在单链表中删除含</a:t>
            </a:r>
            <a:r>
              <a:rPr lang="en-US" altLang="zh-CN" sz="36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a</a:t>
            </a:r>
            <a:r>
              <a:rPr lang="en-US" altLang="zh-CN" sz="3600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i</a:t>
            </a:r>
            <a:r>
              <a:rPr lang="zh-CN" altLang="en-US" sz="3600">
                <a:solidFill>
                  <a:schemeClr val="tx2"/>
                </a:solidFill>
                <a:latin typeface="Times New Roman" charset="0"/>
                <a:ea typeface="隶书" pitchFamily="49" charset="-122"/>
              </a:rPr>
              <a:t>的结点</a:t>
            </a:r>
            <a:endParaRPr lang="zh-CN" altLang="en-US" sz="36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1739900" y="2870200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197100" y="25654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882900" y="25654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3035300" y="28702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4025900" y="25654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4711700" y="25654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4864100" y="28702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5854700" y="25654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6540500" y="25654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6692900" y="28702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1130300" y="24130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sym typeface="Symbol" panose="05050102010706020507" pitchFamily="18" charset="2"/>
              </a:rPr>
              <a:t></a:t>
            </a:r>
            <a:endParaRPr lang="en-US" altLang="zh-CN"/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7194550" y="24130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sym typeface="Symbol" panose="05050102010706020507" pitchFamily="18" charset="2"/>
              </a:rPr>
              <a:t></a:t>
            </a:r>
            <a:endParaRPr lang="en-US" altLang="zh-CN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1739900" y="4318000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2197100" y="4013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2882900" y="40132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3035300" y="43180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Rectangle 20"/>
          <p:cNvSpPr>
            <a:spLocks noChangeArrowheads="1"/>
          </p:cNvSpPr>
          <p:nvPr/>
        </p:nvSpPr>
        <p:spPr bwMode="auto">
          <a:xfrm>
            <a:off x="4025900" y="4013200"/>
            <a:ext cx="99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>
            <a:off x="4711700" y="4013200"/>
            <a:ext cx="0" cy="533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>
            <a:off x="4864100" y="43180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5854700" y="4013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6540500" y="40132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6692900" y="43180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1130300" y="38608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sym typeface="Symbol" panose="05050102010706020507" pitchFamily="18" charset="2"/>
              </a:rPr>
              <a:t></a:t>
            </a:r>
            <a:endParaRPr lang="en-US" altLang="zh-CN"/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7194550" y="38608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sym typeface="Symbol" panose="05050102010706020507" pitchFamily="18" charset="2"/>
              </a:rPr>
              <a:t></a:t>
            </a:r>
            <a:endParaRPr lang="en-US" altLang="zh-CN"/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2198688" y="2443163"/>
            <a:ext cx="684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i-1</a:t>
            </a:r>
            <a:endParaRPr lang="en-US" altLang="zh-CN"/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2197100" y="3890963"/>
            <a:ext cx="684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i-1</a:t>
            </a:r>
            <a:endParaRPr lang="en-US" altLang="zh-CN"/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4173538" y="2489200"/>
            <a:ext cx="461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</a:t>
            </a:r>
            <a:endParaRPr lang="en-US" altLang="zh-CN"/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4178300" y="3890963"/>
            <a:ext cx="461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bg1"/>
                </a:solidFill>
              </a:rPr>
              <a:t>a</a:t>
            </a:r>
            <a:r>
              <a:rPr lang="en-US" altLang="zh-CN" sz="3200" baseline="-25000">
                <a:solidFill>
                  <a:schemeClr val="bg1"/>
                </a:solidFill>
              </a:rPr>
              <a:t>i</a:t>
            </a:r>
            <a:endParaRPr lang="en-US" altLang="zh-CN"/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5849938" y="2489200"/>
            <a:ext cx="747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i+1</a:t>
            </a:r>
            <a:endParaRPr lang="en-US" altLang="zh-CN"/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5868988" y="3890963"/>
            <a:ext cx="747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tx2"/>
                </a:solidFill>
              </a:rPr>
              <a:t>a</a:t>
            </a:r>
            <a:r>
              <a:rPr lang="en-US" altLang="zh-CN" sz="3200" baseline="-25000">
                <a:solidFill>
                  <a:schemeClr val="tx2"/>
                </a:solidFill>
              </a:rPr>
              <a:t>i+1</a:t>
            </a:r>
            <a:endParaRPr lang="en-US" altLang="zh-CN"/>
          </a:p>
        </p:txBody>
      </p:sp>
      <p:sp>
        <p:nvSpPr>
          <p:cNvPr id="25635" name="Line 34"/>
          <p:cNvSpPr>
            <a:spLocks noChangeShapeType="1"/>
          </p:cNvSpPr>
          <p:nvPr/>
        </p:nvSpPr>
        <p:spPr bwMode="auto">
          <a:xfrm flipV="1">
            <a:off x="2501900" y="4622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79" name="Line 35"/>
          <p:cNvSpPr>
            <a:spLocks noChangeShapeType="1"/>
          </p:cNvSpPr>
          <p:nvPr/>
        </p:nvSpPr>
        <p:spPr bwMode="auto">
          <a:xfrm flipV="1">
            <a:off x="4330700" y="4622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2501900" y="4622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p</a:t>
            </a:r>
            <a:endParaRPr lang="en-US" altLang="zh-CN"/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4378325" y="4622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q</a:t>
            </a:r>
            <a:endParaRPr lang="en-US" altLang="zh-CN"/>
          </a:p>
        </p:txBody>
      </p:sp>
      <p:sp>
        <p:nvSpPr>
          <p:cNvPr id="25639" name="Text Box 41"/>
          <p:cNvSpPr txBox="1">
            <a:spLocks noChangeArrowheads="1"/>
          </p:cNvSpPr>
          <p:nvPr/>
        </p:nvSpPr>
        <p:spPr bwMode="auto">
          <a:xfrm>
            <a:off x="3832225" y="30988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6600"/>
                </a:solidFill>
                <a:ea typeface="隶书" panose="02010509060101010101" pitchFamily="49" charset="-122"/>
              </a:rPr>
              <a:t>删除前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25640" name="Text Box 42"/>
          <p:cNvSpPr txBox="1">
            <a:spLocks noChangeArrowheads="1"/>
          </p:cNvSpPr>
          <p:nvPr/>
        </p:nvSpPr>
        <p:spPr bwMode="auto">
          <a:xfrm>
            <a:off x="3873500" y="50800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6600"/>
                </a:solidFill>
                <a:ea typeface="隶书" panose="02010509060101010101" pitchFamily="49" charset="-122"/>
              </a:rPr>
              <a:t>删除后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236588" name="Freeform 44"/>
          <p:cNvSpPr>
            <a:spLocks/>
          </p:cNvSpPr>
          <p:nvPr/>
        </p:nvSpPr>
        <p:spPr bwMode="auto">
          <a:xfrm>
            <a:off x="3065463" y="3794125"/>
            <a:ext cx="2787650" cy="347663"/>
          </a:xfrm>
          <a:custGeom>
            <a:avLst/>
            <a:gdLst>
              <a:gd name="T0" fmla="*/ 0 w 1756"/>
              <a:gd name="T1" fmla="*/ 2147483647 h 244"/>
              <a:gd name="T2" fmla="*/ 2147483647 w 1756"/>
              <a:gd name="T3" fmla="*/ 2147483647 h 244"/>
              <a:gd name="T4" fmla="*/ 2147483647 w 1756"/>
              <a:gd name="T5" fmla="*/ 2147483647 h 244"/>
              <a:gd name="T6" fmla="*/ 2147483647 w 1756"/>
              <a:gd name="T7" fmla="*/ 2147483647 h 244"/>
              <a:gd name="T8" fmla="*/ 2147483647 w 1756"/>
              <a:gd name="T9" fmla="*/ 2147483647 h 244"/>
              <a:gd name="T10" fmla="*/ 2147483647 w 1756"/>
              <a:gd name="T11" fmla="*/ 2147483647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56" h="244">
                <a:moveTo>
                  <a:pt x="0" y="244"/>
                </a:moveTo>
                <a:cubicBezTo>
                  <a:pt x="59" y="193"/>
                  <a:pt x="119" y="143"/>
                  <a:pt x="221" y="108"/>
                </a:cubicBezTo>
                <a:cubicBezTo>
                  <a:pt x="323" y="73"/>
                  <a:pt x="462" y="46"/>
                  <a:pt x="610" y="32"/>
                </a:cubicBezTo>
                <a:cubicBezTo>
                  <a:pt x="758" y="18"/>
                  <a:pt x="936" y="0"/>
                  <a:pt x="1110" y="24"/>
                </a:cubicBezTo>
                <a:cubicBezTo>
                  <a:pt x="1284" y="48"/>
                  <a:pt x="1548" y="144"/>
                  <a:pt x="1652" y="176"/>
                </a:cubicBezTo>
                <a:cubicBezTo>
                  <a:pt x="1756" y="208"/>
                  <a:pt x="1723" y="212"/>
                  <a:pt x="1737" y="219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938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79" grpId="0" animBg="1"/>
      <p:bldP spid="2365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596900"/>
            <a:ext cx="4953000" cy="762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带表头结点的单链表</a:t>
            </a:r>
            <a:endParaRPr lang="zh-CN" altLang="en-US" sz="3600">
              <a:ea typeface="华文新魏" panose="0201080004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749300" y="1384300"/>
            <a:ext cx="7843838" cy="30480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表头结点位于表的最前端，本身不带数据，仅标志表头。</a:t>
            </a:r>
          </a:p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设置表头结点的目的是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统一空表与非空表的操作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，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简化链表操作的实现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7973F90-0751-44FF-B110-1B47BE9AC380}" type="slidenum">
              <a:rPr lang="en-US" altLang="zh-CN" sz="1400"/>
              <a:pPr algn="ctr" eaLnBrk="1" hangingPunct="1"/>
              <a:t>11</a:t>
            </a:fld>
            <a:endParaRPr lang="en-US" altLang="zh-CN" sz="1400"/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704975" y="4403725"/>
            <a:ext cx="65754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非空表	                空表</a:t>
            </a:r>
            <a:endParaRPr lang="zh-CN" altLang="en-US" sz="3000">
              <a:latin typeface="Times New Roman" charset="0"/>
            </a:endParaRPr>
          </a:p>
        </p:txBody>
      </p:sp>
      <p:grpSp>
        <p:nvGrpSpPr>
          <p:cNvPr id="11270" name="Group 5"/>
          <p:cNvGrpSpPr>
            <a:grpSpLocks/>
          </p:cNvGrpSpPr>
          <p:nvPr/>
        </p:nvGrpSpPr>
        <p:grpSpPr bwMode="auto">
          <a:xfrm>
            <a:off x="762000" y="3581400"/>
            <a:ext cx="7391400" cy="609600"/>
            <a:chOff x="480" y="2832"/>
            <a:chExt cx="4656" cy="384"/>
          </a:xfrm>
        </p:grpSpPr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4704" y="2880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3168" y="2880"/>
              <a:ext cx="336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1968" y="288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1200" y="2880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2208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352" y="302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640" y="302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2928" y="30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3504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3120" y="283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accent2"/>
                  </a:solidFill>
                </a:rPr>
                <a:t>a</a:t>
              </a:r>
              <a:r>
                <a:rPr lang="en-US" altLang="zh-CN" sz="2800" i="1" baseline="-25000">
                  <a:solidFill>
                    <a:schemeClr val="accent2"/>
                  </a:solidFill>
                </a:rPr>
                <a:t>n-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1952" y="2832"/>
              <a:ext cx="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accent2"/>
                  </a:solidFill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</a:t>
              </a:r>
              <a:endParaRPr lang="en-US" altLang="zh-CN" sz="3200"/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1440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1536" y="3024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19"/>
            <p:cNvSpPr>
              <a:spLocks noChangeShapeType="1"/>
            </p:cNvSpPr>
            <p:nvPr/>
          </p:nvSpPr>
          <p:spPr bwMode="auto">
            <a:xfrm>
              <a:off x="960" y="30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480" y="2841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>
              <a:off x="4464" y="30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Text Box 22"/>
            <p:cNvSpPr txBox="1">
              <a:spLocks noChangeArrowheads="1"/>
            </p:cNvSpPr>
            <p:nvPr/>
          </p:nvSpPr>
          <p:spPr bwMode="auto">
            <a:xfrm>
              <a:off x="3975" y="283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11288" name="Rectangle 23"/>
            <p:cNvSpPr>
              <a:spLocks noChangeArrowheads="1"/>
            </p:cNvSpPr>
            <p:nvPr/>
          </p:nvSpPr>
          <p:spPr bwMode="auto">
            <a:xfrm>
              <a:off x="4944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</p:grp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3003438-9AA1-4369-A046-F8845CE4D6F8}" type="slidenum">
              <a:rPr lang="en-US" altLang="zh-CN" sz="1400"/>
              <a:pPr algn="ctr" eaLnBrk="1" hangingPunct="1"/>
              <a:t>12</a:t>
            </a:fld>
            <a:endParaRPr lang="en-US" altLang="zh-CN" sz="140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800600" y="3467100"/>
            <a:ext cx="34734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i="1">
                <a:solidFill>
                  <a:schemeClr val="hlink"/>
                </a:solidFill>
              </a:rPr>
              <a:t>  </a:t>
            </a:r>
            <a:r>
              <a:rPr lang="en-US" altLang="zh-CN" sz="3000">
                <a:solidFill>
                  <a:schemeClr val="tx2"/>
                </a:solidFill>
              </a:rPr>
              <a:t>q = p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link;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p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link = q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link;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delete q; 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355600" y="525463"/>
            <a:ext cx="8686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从带表头结点的单链表中删除最前端的结点</a:t>
            </a:r>
            <a:endParaRPr lang="zh-CN" altLang="en-US" sz="3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638800" y="18430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非空表）</a:t>
            </a:r>
            <a:endParaRPr lang="zh-CN" alt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733800" y="58054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空表）</a:t>
            </a:r>
            <a:endParaRPr lang="zh-CN" altLang="en-US"/>
          </a:p>
        </p:txBody>
      </p:sp>
      <p:grpSp>
        <p:nvGrpSpPr>
          <p:cNvPr id="13319" name="Group 59"/>
          <p:cNvGrpSpPr>
            <a:grpSpLocks/>
          </p:cNvGrpSpPr>
          <p:nvPr/>
        </p:nvGrpSpPr>
        <p:grpSpPr bwMode="auto">
          <a:xfrm>
            <a:off x="762000" y="1249363"/>
            <a:ext cx="5029200" cy="4922837"/>
            <a:chOff x="480" y="787"/>
            <a:chExt cx="3168" cy="3101"/>
          </a:xfrm>
        </p:grpSpPr>
        <p:sp>
          <p:nvSpPr>
            <p:cNvPr id="13323" name="Rectangle 7"/>
            <p:cNvSpPr>
              <a:spLocks noChangeArrowheads="1"/>
            </p:cNvSpPr>
            <p:nvPr/>
          </p:nvSpPr>
          <p:spPr bwMode="auto">
            <a:xfrm>
              <a:off x="192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24" name="Rectangle 8"/>
            <p:cNvSpPr>
              <a:spLocks noChangeArrowheads="1"/>
            </p:cNvSpPr>
            <p:nvPr/>
          </p:nvSpPr>
          <p:spPr bwMode="auto">
            <a:xfrm>
              <a:off x="1200" y="82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25" name="Rectangle 9"/>
            <p:cNvSpPr>
              <a:spLocks noChangeArrowheads="1"/>
            </p:cNvSpPr>
            <p:nvPr/>
          </p:nvSpPr>
          <p:spPr bwMode="auto">
            <a:xfrm>
              <a:off x="216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26" name="Line 10"/>
            <p:cNvSpPr>
              <a:spLocks noChangeShapeType="1"/>
            </p:cNvSpPr>
            <p:nvPr/>
          </p:nvSpPr>
          <p:spPr bwMode="auto">
            <a:xfrm flipV="1">
              <a:off x="225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1"/>
            <p:cNvSpPr>
              <a:spLocks noChangeShapeType="1"/>
            </p:cNvSpPr>
            <p:nvPr/>
          </p:nvSpPr>
          <p:spPr bwMode="auto">
            <a:xfrm>
              <a:off x="2448" y="97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Rectangle 12"/>
            <p:cNvSpPr>
              <a:spLocks noChangeArrowheads="1"/>
            </p:cNvSpPr>
            <p:nvPr/>
          </p:nvSpPr>
          <p:spPr bwMode="auto">
            <a:xfrm>
              <a:off x="1440" y="82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29" name="Line 13"/>
            <p:cNvSpPr>
              <a:spLocks noChangeShapeType="1"/>
            </p:cNvSpPr>
            <p:nvPr/>
          </p:nvSpPr>
          <p:spPr bwMode="auto">
            <a:xfrm>
              <a:off x="153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14"/>
            <p:cNvSpPr>
              <a:spLocks noChangeShapeType="1"/>
            </p:cNvSpPr>
            <p:nvPr/>
          </p:nvSpPr>
          <p:spPr bwMode="auto">
            <a:xfrm>
              <a:off x="960" y="97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Text Box 15"/>
            <p:cNvSpPr txBox="1">
              <a:spLocks noChangeArrowheads="1"/>
            </p:cNvSpPr>
            <p:nvPr/>
          </p:nvSpPr>
          <p:spPr bwMode="auto">
            <a:xfrm>
              <a:off x="480" y="78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13332" name="Rectangle 16"/>
            <p:cNvSpPr>
              <a:spLocks noChangeArrowheads="1"/>
            </p:cNvSpPr>
            <p:nvPr/>
          </p:nvSpPr>
          <p:spPr bwMode="auto">
            <a:xfrm>
              <a:off x="264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33" name="Rectangle 17"/>
            <p:cNvSpPr>
              <a:spLocks noChangeArrowheads="1"/>
            </p:cNvSpPr>
            <p:nvPr/>
          </p:nvSpPr>
          <p:spPr bwMode="auto">
            <a:xfrm>
              <a:off x="288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34" name="Line 18"/>
            <p:cNvSpPr>
              <a:spLocks noChangeShapeType="1"/>
            </p:cNvSpPr>
            <p:nvPr/>
          </p:nvSpPr>
          <p:spPr bwMode="auto">
            <a:xfrm>
              <a:off x="2976" y="97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19"/>
            <p:cNvSpPr>
              <a:spLocks noChangeShapeType="1"/>
            </p:cNvSpPr>
            <p:nvPr/>
          </p:nvSpPr>
          <p:spPr bwMode="auto">
            <a:xfrm>
              <a:off x="3360" y="97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Rectangle 20"/>
            <p:cNvSpPr>
              <a:spLocks noChangeArrowheads="1"/>
            </p:cNvSpPr>
            <p:nvPr/>
          </p:nvSpPr>
          <p:spPr bwMode="auto">
            <a:xfrm>
              <a:off x="192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37" name="Rectangle 21"/>
            <p:cNvSpPr>
              <a:spLocks noChangeArrowheads="1"/>
            </p:cNvSpPr>
            <p:nvPr/>
          </p:nvSpPr>
          <p:spPr bwMode="auto">
            <a:xfrm>
              <a:off x="120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38" name="Rectangle 22"/>
            <p:cNvSpPr>
              <a:spLocks noChangeArrowheads="1"/>
            </p:cNvSpPr>
            <p:nvPr/>
          </p:nvSpPr>
          <p:spPr bwMode="auto">
            <a:xfrm>
              <a:off x="2160" y="1546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39" name="Line 23"/>
            <p:cNvSpPr>
              <a:spLocks noChangeShapeType="1"/>
            </p:cNvSpPr>
            <p:nvPr/>
          </p:nvSpPr>
          <p:spPr bwMode="auto">
            <a:xfrm flipV="1">
              <a:off x="225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Rectangle 24"/>
            <p:cNvSpPr>
              <a:spLocks noChangeArrowheads="1"/>
            </p:cNvSpPr>
            <p:nvPr/>
          </p:nvSpPr>
          <p:spPr bwMode="auto">
            <a:xfrm>
              <a:off x="1440" y="154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41" name="Line 25"/>
            <p:cNvSpPr>
              <a:spLocks noChangeShapeType="1"/>
            </p:cNvSpPr>
            <p:nvPr/>
          </p:nvSpPr>
          <p:spPr bwMode="auto">
            <a:xfrm>
              <a:off x="153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26"/>
            <p:cNvSpPr>
              <a:spLocks noChangeShapeType="1"/>
            </p:cNvSpPr>
            <p:nvPr/>
          </p:nvSpPr>
          <p:spPr bwMode="auto">
            <a:xfrm>
              <a:off x="960" y="169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Text Box 27"/>
            <p:cNvSpPr txBox="1">
              <a:spLocks noChangeArrowheads="1"/>
            </p:cNvSpPr>
            <p:nvPr/>
          </p:nvSpPr>
          <p:spPr bwMode="auto">
            <a:xfrm>
              <a:off x="480" y="150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13344" name="Rectangle 28"/>
            <p:cNvSpPr>
              <a:spLocks noChangeArrowheads="1"/>
            </p:cNvSpPr>
            <p:nvPr/>
          </p:nvSpPr>
          <p:spPr bwMode="auto">
            <a:xfrm>
              <a:off x="2640" y="155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45" name="Rectangle 29"/>
            <p:cNvSpPr>
              <a:spLocks noChangeArrowheads="1"/>
            </p:cNvSpPr>
            <p:nvPr/>
          </p:nvSpPr>
          <p:spPr bwMode="auto">
            <a:xfrm>
              <a:off x="2880" y="155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46" name="Line 30"/>
            <p:cNvSpPr>
              <a:spLocks noChangeShapeType="1"/>
            </p:cNvSpPr>
            <p:nvPr/>
          </p:nvSpPr>
          <p:spPr bwMode="auto">
            <a:xfrm>
              <a:off x="2976" y="169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31"/>
            <p:cNvSpPr>
              <a:spLocks noChangeShapeType="1"/>
            </p:cNvSpPr>
            <p:nvPr/>
          </p:nvSpPr>
          <p:spPr bwMode="auto">
            <a:xfrm>
              <a:off x="3360" y="169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Rectangle 35"/>
            <p:cNvSpPr>
              <a:spLocks noChangeArrowheads="1"/>
            </p:cNvSpPr>
            <p:nvPr/>
          </p:nvSpPr>
          <p:spPr bwMode="auto">
            <a:xfrm>
              <a:off x="1920" y="2467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49" name="Rectangle 36"/>
            <p:cNvSpPr>
              <a:spLocks noChangeArrowheads="1"/>
            </p:cNvSpPr>
            <p:nvPr/>
          </p:nvSpPr>
          <p:spPr bwMode="auto">
            <a:xfrm>
              <a:off x="1200" y="245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50" name="Rectangle 37"/>
            <p:cNvSpPr>
              <a:spLocks noChangeArrowheads="1"/>
            </p:cNvSpPr>
            <p:nvPr/>
          </p:nvSpPr>
          <p:spPr bwMode="auto">
            <a:xfrm>
              <a:off x="1440" y="245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51" name="Line 38"/>
            <p:cNvSpPr>
              <a:spLocks noChangeShapeType="1"/>
            </p:cNvSpPr>
            <p:nvPr/>
          </p:nvSpPr>
          <p:spPr bwMode="auto">
            <a:xfrm>
              <a:off x="1536" y="2602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39"/>
            <p:cNvSpPr>
              <a:spLocks noChangeShapeType="1"/>
            </p:cNvSpPr>
            <p:nvPr/>
          </p:nvSpPr>
          <p:spPr bwMode="auto">
            <a:xfrm>
              <a:off x="960" y="260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Text Box 40"/>
            <p:cNvSpPr txBox="1">
              <a:spLocks noChangeArrowheads="1"/>
            </p:cNvSpPr>
            <p:nvPr/>
          </p:nvSpPr>
          <p:spPr bwMode="auto">
            <a:xfrm>
              <a:off x="480" y="241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13354" name="Rectangle 41"/>
            <p:cNvSpPr>
              <a:spLocks noChangeArrowheads="1"/>
            </p:cNvSpPr>
            <p:nvPr/>
          </p:nvSpPr>
          <p:spPr bwMode="auto">
            <a:xfrm>
              <a:off x="192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55" name="Rectangle 42"/>
            <p:cNvSpPr>
              <a:spLocks noChangeArrowheads="1"/>
            </p:cNvSpPr>
            <p:nvPr/>
          </p:nvSpPr>
          <p:spPr bwMode="auto">
            <a:xfrm>
              <a:off x="120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56" name="Rectangle 43"/>
            <p:cNvSpPr>
              <a:spLocks noChangeArrowheads="1"/>
            </p:cNvSpPr>
            <p:nvPr/>
          </p:nvSpPr>
          <p:spPr bwMode="auto">
            <a:xfrm>
              <a:off x="2160" y="3178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13357" name="Rectangle 44"/>
            <p:cNvSpPr>
              <a:spLocks noChangeArrowheads="1"/>
            </p:cNvSpPr>
            <p:nvPr/>
          </p:nvSpPr>
          <p:spPr bwMode="auto">
            <a:xfrm>
              <a:off x="1440" y="317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13358" name="Line 45"/>
            <p:cNvSpPr>
              <a:spLocks noChangeShapeType="1"/>
            </p:cNvSpPr>
            <p:nvPr/>
          </p:nvSpPr>
          <p:spPr bwMode="auto">
            <a:xfrm>
              <a:off x="960" y="332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Text Box 46"/>
            <p:cNvSpPr txBox="1">
              <a:spLocks noChangeArrowheads="1"/>
            </p:cNvSpPr>
            <p:nvPr/>
          </p:nvSpPr>
          <p:spPr bwMode="auto">
            <a:xfrm>
              <a:off x="480" y="313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13360" name="Rectangle 47"/>
            <p:cNvSpPr>
              <a:spLocks noChangeArrowheads="1"/>
            </p:cNvSpPr>
            <p:nvPr/>
          </p:nvSpPr>
          <p:spPr bwMode="auto">
            <a:xfrm>
              <a:off x="2160" y="2467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accent2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13361" name="Line 48"/>
            <p:cNvSpPr>
              <a:spLocks noChangeShapeType="1"/>
            </p:cNvSpPr>
            <p:nvPr/>
          </p:nvSpPr>
          <p:spPr bwMode="auto">
            <a:xfrm flipV="1">
              <a:off x="1152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49"/>
            <p:cNvSpPr>
              <a:spLocks noChangeShapeType="1"/>
            </p:cNvSpPr>
            <p:nvPr/>
          </p:nvSpPr>
          <p:spPr bwMode="auto">
            <a:xfrm flipV="1">
              <a:off x="1968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Text Box 50"/>
            <p:cNvSpPr txBox="1">
              <a:spLocks noChangeArrowheads="1"/>
            </p:cNvSpPr>
            <p:nvPr/>
          </p:nvSpPr>
          <p:spPr bwMode="auto">
            <a:xfrm>
              <a:off x="912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13364" name="Text Box 51"/>
            <p:cNvSpPr txBox="1">
              <a:spLocks noChangeArrowheads="1"/>
            </p:cNvSpPr>
            <p:nvPr/>
          </p:nvSpPr>
          <p:spPr bwMode="auto">
            <a:xfrm>
              <a:off x="1728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13365" name="Line 52"/>
            <p:cNvSpPr>
              <a:spLocks noChangeShapeType="1"/>
            </p:cNvSpPr>
            <p:nvPr/>
          </p:nvSpPr>
          <p:spPr bwMode="auto">
            <a:xfrm flipV="1">
              <a:off x="1152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6" name="Line 53"/>
            <p:cNvSpPr>
              <a:spLocks noChangeShapeType="1"/>
            </p:cNvSpPr>
            <p:nvPr/>
          </p:nvSpPr>
          <p:spPr bwMode="auto">
            <a:xfrm flipV="1">
              <a:off x="1968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Text Box 54"/>
            <p:cNvSpPr txBox="1">
              <a:spLocks noChangeArrowheads="1"/>
            </p:cNvSpPr>
            <p:nvPr/>
          </p:nvSpPr>
          <p:spPr bwMode="auto">
            <a:xfrm>
              <a:off x="912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13368" name="Text Box 55"/>
            <p:cNvSpPr txBox="1">
              <a:spLocks noChangeArrowheads="1"/>
            </p:cNvSpPr>
            <p:nvPr/>
          </p:nvSpPr>
          <p:spPr bwMode="auto">
            <a:xfrm>
              <a:off x="1728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</a:rPr>
                <a:t>q</a:t>
              </a:r>
              <a:endParaRPr lang="en-US" altLang="zh-CN"/>
            </a:p>
          </p:txBody>
        </p:sp>
      </p:grpSp>
      <p:sp>
        <p:nvSpPr>
          <p:cNvPr id="241720" name="Freeform 56"/>
          <p:cNvSpPr>
            <a:spLocks/>
          </p:cNvSpPr>
          <p:nvPr/>
        </p:nvSpPr>
        <p:spPr bwMode="auto">
          <a:xfrm>
            <a:off x="4102100" y="2259013"/>
            <a:ext cx="3430588" cy="1774825"/>
          </a:xfrm>
          <a:custGeom>
            <a:avLst/>
            <a:gdLst>
              <a:gd name="T0" fmla="*/ 2147483647 w 2161"/>
              <a:gd name="T1" fmla="*/ 2147483647 h 1118"/>
              <a:gd name="T2" fmla="*/ 2147483647 w 2161"/>
              <a:gd name="T3" fmla="*/ 2147483647 h 1118"/>
              <a:gd name="T4" fmla="*/ 2147483647 w 2161"/>
              <a:gd name="T5" fmla="*/ 2147483647 h 1118"/>
              <a:gd name="T6" fmla="*/ 2147483647 w 2161"/>
              <a:gd name="T7" fmla="*/ 2147483647 h 1118"/>
              <a:gd name="T8" fmla="*/ 2147483647 w 2161"/>
              <a:gd name="T9" fmla="*/ 2147483647 h 1118"/>
              <a:gd name="T10" fmla="*/ 0 w 2161"/>
              <a:gd name="T11" fmla="*/ 0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1118">
                <a:moveTo>
                  <a:pt x="2160" y="1118"/>
                </a:moveTo>
                <a:cubicBezTo>
                  <a:pt x="2160" y="965"/>
                  <a:pt x="2161" y="813"/>
                  <a:pt x="2109" y="695"/>
                </a:cubicBezTo>
                <a:cubicBezTo>
                  <a:pt x="2057" y="577"/>
                  <a:pt x="1974" y="496"/>
                  <a:pt x="1846" y="407"/>
                </a:cubicBezTo>
                <a:cubicBezTo>
                  <a:pt x="1718" y="318"/>
                  <a:pt x="1534" y="223"/>
                  <a:pt x="1338" y="161"/>
                </a:cubicBezTo>
                <a:cubicBezTo>
                  <a:pt x="1142" y="99"/>
                  <a:pt x="892" y="61"/>
                  <a:pt x="669" y="34"/>
                </a:cubicBezTo>
                <a:cubicBezTo>
                  <a:pt x="446" y="7"/>
                  <a:pt x="112" y="6"/>
                  <a:pt x="0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1" name="Freeform 57"/>
          <p:cNvSpPr>
            <a:spLocks/>
          </p:cNvSpPr>
          <p:nvPr/>
        </p:nvSpPr>
        <p:spPr bwMode="auto">
          <a:xfrm>
            <a:off x="2568575" y="4437063"/>
            <a:ext cx="2447925" cy="565150"/>
          </a:xfrm>
          <a:custGeom>
            <a:avLst/>
            <a:gdLst>
              <a:gd name="T0" fmla="*/ 2147483647 w 1542"/>
              <a:gd name="T1" fmla="*/ 0 h 356"/>
              <a:gd name="T2" fmla="*/ 2147483647 w 1542"/>
              <a:gd name="T3" fmla="*/ 2147483647 h 356"/>
              <a:gd name="T4" fmla="*/ 2147483647 w 1542"/>
              <a:gd name="T5" fmla="*/ 2147483647 h 356"/>
              <a:gd name="T6" fmla="*/ 0 w 1542"/>
              <a:gd name="T7" fmla="*/ 2147483647 h 3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42" h="356">
                <a:moveTo>
                  <a:pt x="1542" y="0"/>
                </a:moveTo>
                <a:cubicBezTo>
                  <a:pt x="1513" y="55"/>
                  <a:pt x="1484" y="110"/>
                  <a:pt x="1296" y="144"/>
                </a:cubicBezTo>
                <a:cubicBezTo>
                  <a:pt x="1108" y="178"/>
                  <a:pt x="631" y="169"/>
                  <a:pt x="415" y="204"/>
                </a:cubicBezTo>
                <a:cubicBezTo>
                  <a:pt x="199" y="239"/>
                  <a:pt x="69" y="331"/>
                  <a:pt x="0" y="356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Freeform 58"/>
          <p:cNvSpPr>
            <a:spLocks/>
          </p:cNvSpPr>
          <p:nvPr/>
        </p:nvSpPr>
        <p:spPr bwMode="auto">
          <a:xfrm>
            <a:off x="2433638" y="2241550"/>
            <a:ext cx="1747837" cy="312738"/>
          </a:xfrm>
          <a:custGeom>
            <a:avLst/>
            <a:gdLst>
              <a:gd name="T0" fmla="*/ 0 w 1101"/>
              <a:gd name="T1" fmla="*/ 2147483647 h 197"/>
              <a:gd name="T2" fmla="*/ 2147483647 w 1101"/>
              <a:gd name="T3" fmla="*/ 2147483647 h 197"/>
              <a:gd name="T4" fmla="*/ 2147483647 w 1101"/>
              <a:gd name="T5" fmla="*/ 2147483647 h 197"/>
              <a:gd name="T6" fmla="*/ 2147483647 w 1101"/>
              <a:gd name="T7" fmla="*/ 2147483647 h 197"/>
              <a:gd name="T8" fmla="*/ 2147483647 w 1101"/>
              <a:gd name="T9" fmla="*/ 2147483647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1" h="197">
                <a:moveTo>
                  <a:pt x="0" y="197"/>
                </a:moveTo>
                <a:cubicBezTo>
                  <a:pt x="63" y="145"/>
                  <a:pt x="127" y="94"/>
                  <a:pt x="220" y="62"/>
                </a:cubicBezTo>
                <a:cubicBezTo>
                  <a:pt x="313" y="30"/>
                  <a:pt x="456" y="6"/>
                  <a:pt x="559" y="3"/>
                </a:cubicBezTo>
                <a:cubicBezTo>
                  <a:pt x="662" y="0"/>
                  <a:pt x="749" y="14"/>
                  <a:pt x="839" y="45"/>
                </a:cubicBezTo>
                <a:cubicBezTo>
                  <a:pt x="929" y="76"/>
                  <a:pt x="1057" y="165"/>
                  <a:pt x="1101" y="189"/>
                </a:cubicBezTo>
              </a:path>
            </a:pathLst>
          </a:custGeom>
          <a:noFill/>
          <a:ln w="25400">
            <a:solidFill>
              <a:srgbClr val="3366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0" grpId="0" animBg="1"/>
      <p:bldP spid="241720" grpId="1" animBg="1"/>
      <p:bldP spid="241721" grpId="0" animBg="1"/>
      <p:bldP spid="24172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74713"/>
          </a:xfrm>
        </p:spPr>
        <p:txBody>
          <a:bodyPr/>
          <a:lstStyle/>
          <a:p>
            <a:pPr eaLnBrk="1" hangingPunct="1"/>
            <a:r>
              <a:rPr lang="zh-CN" altLang="en-US" sz="3600" b="1"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284288"/>
            <a:ext cx="8229600" cy="49625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bool</a:t>
            </a:r>
            <a:r>
              <a:rPr lang="en-US" altLang="zh-CN" sz="2800">
                <a:ea typeface="隶书" panose="02010509060101010101" pitchFamily="49" charset="-122"/>
              </a:rPr>
              <a:t> List</a:t>
            </a:r>
            <a:r>
              <a:rPr lang="en-US" altLang="zh-CN" sz="2800" b="1">
                <a:ea typeface="隶书" panose="02010509060101010101" pitchFamily="49" charset="-122"/>
              </a:rPr>
              <a:t>::</a:t>
            </a:r>
            <a:r>
              <a:rPr lang="en-US" altLang="zh-CN" sz="2800">
                <a:ea typeface="隶书" panose="02010509060101010101" pitchFamily="49" charset="-122"/>
              </a:rPr>
              <a:t>Remove (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ea typeface="隶书" panose="02010509060101010101" pitchFamily="49" charset="-122"/>
              </a:rPr>
              <a:t>, int&amp;</a:t>
            </a:r>
            <a:r>
              <a:rPr lang="en-US" altLang="zh-CN" sz="2800">
                <a:ea typeface="隶书" panose="02010509060101010101" pitchFamily="49" charset="-122"/>
              </a:rPr>
              <a:t> x)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将链表中的第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个元素删去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, i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从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开始。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LinkNode *del</a:t>
            </a:r>
            <a:r>
              <a:rPr lang="en-US" altLang="zh-CN" sz="2800" b="1"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暂存删除结点指针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(i &lt;= 1)  { del = first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first =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else {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LinkNode *current = first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k = 1</a:t>
            </a:r>
            <a:r>
              <a:rPr lang="en-US" altLang="zh-CN" sz="2800" b="1"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找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号结点</a:t>
            </a:r>
            <a:endParaRPr lang="zh-CN" altLang="en-US" sz="2800" b="1">
              <a:solidFill>
                <a:schemeClr val="tx2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ea typeface="隶书" panose="02010509060101010101" pitchFamily="49" charset="-122"/>
              </a:rPr>
              <a:t>while </a:t>
            </a:r>
            <a:r>
              <a:rPr lang="en-US" altLang="zh-CN" sz="2800">
                <a:ea typeface="隶书" panose="02010509060101010101" pitchFamily="49" charset="-122"/>
              </a:rPr>
              <a:t>(k &lt; 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ea typeface="隶书" panose="02010509060101010101" pitchFamily="49" charset="-122"/>
              </a:rPr>
              <a:t>1 </a:t>
            </a:r>
            <a:r>
              <a:rPr lang="en-US" altLang="zh-CN" sz="2800" b="1"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ea typeface="隶书" panose="02010509060101010101" pitchFamily="49" charset="-122"/>
              </a:rPr>
              <a:t> current != NULL)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		  { current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  <a:r>
              <a:rPr lang="en-US" altLang="zh-CN" sz="2800">
                <a:ea typeface="隶书" panose="02010509060101010101" pitchFamily="49" charset="-122"/>
              </a:rPr>
              <a:t>  k++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(current == NULL ||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== NULL)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r>
              <a:rPr lang="en-US" altLang="zh-CN" sz="2800">
                <a:ea typeface="隶书" panose="02010509060101010101" pitchFamily="49" charset="-122"/>
              </a:rPr>
              <a:t> 	</a:t>
            </a:r>
            <a:r>
              <a:rPr lang="en-US" altLang="zh-CN" sz="2800" b="1">
                <a:ea typeface="隶书" panose="02010509060101010101" pitchFamily="49" charset="-122"/>
              </a:rPr>
              <a:t>  cout </a:t>
            </a:r>
            <a:r>
              <a:rPr lang="en-US" altLang="zh-CN" sz="2800">
                <a:ea typeface="隶书" panose="02010509060101010101" pitchFamily="49" charset="-122"/>
              </a:rPr>
              <a:t>&lt;&lt; “</a:t>
            </a:r>
            <a:r>
              <a:rPr lang="zh-CN" altLang="en-US" sz="2800">
                <a:ea typeface="隶书" panose="02010509060101010101" pitchFamily="49" charset="-122"/>
              </a:rPr>
              <a:t>无效的删除位置</a:t>
            </a:r>
            <a:r>
              <a:rPr lang="en-US" altLang="zh-CN" sz="2800">
                <a:ea typeface="隶书" panose="02010509060101010101" pitchFamily="49" charset="-122"/>
              </a:rPr>
              <a:t>!\n”;  </a:t>
            </a:r>
            <a:r>
              <a:rPr lang="en-US" altLang="zh-CN" sz="2800" b="1">
                <a:ea typeface="隶书" panose="02010509060101010101" pitchFamily="49" charset="-122"/>
              </a:rPr>
              <a:t>return</a:t>
            </a:r>
            <a:r>
              <a:rPr lang="en-US" altLang="zh-CN" sz="2800"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}</a:t>
            </a:r>
            <a:r>
              <a:rPr lang="en-US" altLang="zh-CN" sz="2800">
                <a:ea typeface="隶书" panose="02010509060101010101" pitchFamily="49" charset="-122"/>
              </a:rPr>
              <a:t>		</a:t>
            </a:r>
          </a:p>
        </p:txBody>
      </p:sp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2529C32-E19F-4D6E-87E9-44165B2723F5}" type="slidenum">
              <a:rPr lang="en-US" altLang="zh-CN" sz="1400"/>
              <a:pPr algn="ctr" eaLnBrk="1" hangingPunct="1"/>
              <a:t>13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230466986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776288"/>
            <a:ext cx="8001000" cy="55403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 del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	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删中间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尾结点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	 </a:t>
            </a:r>
            <a:r>
              <a:rPr lang="en-US" altLang="zh-CN" sz="2800"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del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x = del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data</a:t>
            </a:r>
            <a:r>
              <a:rPr lang="en-US" altLang="zh-CN" sz="2800" b="1">
                <a:ea typeface="隶书" panose="02010509060101010101" pitchFamily="49" charset="-122"/>
              </a:rPr>
              <a:t>;  delete</a:t>
            </a:r>
            <a:r>
              <a:rPr lang="en-US" altLang="zh-CN" sz="2800">
                <a:ea typeface="隶书" panose="02010509060101010101" pitchFamily="49" charset="-122"/>
              </a:rPr>
              <a:t> del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取出被删结点数据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ea typeface="隶书" panose="02010509060101010101" pitchFamily="49" charset="-122"/>
              </a:rPr>
              <a:t>return</a:t>
            </a:r>
            <a:r>
              <a:rPr lang="en-US" altLang="zh-CN" sz="2800"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ea typeface="隶书" panose="02010509060101010101" pitchFamily="49" charset="-122"/>
              </a:rPr>
              <a:t>;	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b="1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实现单链表的插入和删除算法，不需要移动元素，只需修改结点指针，比顺序表方便。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情况复杂，要专门讨论空表和在表头插入的特殊情形。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寻找插入或删除位置只能沿着链顺序检测。</a:t>
            </a:r>
          </a:p>
        </p:txBody>
      </p:sp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6131358-57EB-4E35-8FE3-DFCCF364BE74}" type="slidenum">
              <a:rPr lang="en-US" altLang="zh-CN" sz="1400"/>
              <a:pPr algn="ctr" eaLnBrk="1" hangingPunct="1"/>
              <a:t>14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245955300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19100"/>
            <a:ext cx="54864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 sz="3600" b="1">
                <a:ea typeface="华文新魏" panose="02010800040101010101" pitchFamily="2" charset="-122"/>
              </a:rPr>
              <a:t>用模板定义的单链表类</a:t>
            </a:r>
            <a:endParaRPr lang="zh-CN" altLang="en-US" sz="3600">
              <a:ea typeface="华文新魏" panose="0201080004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270000"/>
            <a:ext cx="8229600" cy="489108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template &lt;class </a:t>
            </a:r>
            <a:r>
              <a:rPr lang="en-US" altLang="zh-CN" sz="2800" dirty="0">
                <a:ea typeface="隶书" pitchFamily="49" charset="-122"/>
              </a:rPr>
              <a:t>T</a:t>
            </a:r>
            <a:r>
              <a:rPr lang="en-US" altLang="zh-CN" sz="2800" b="1" dirty="0">
                <a:ea typeface="隶书" pitchFamily="49" charset="-122"/>
              </a:rPr>
              <a:t>&gt;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定义在</a:t>
            </a:r>
            <a:r>
              <a:rPr lang="zh-CN" altLang="en-US" sz="2800" b="1" dirty="0">
                <a:solidFill>
                  <a:schemeClr val="tx2"/>
                </a:solidFill>
                <a:ea typeface="隶书" pitchFamily="49" charset="-122"/>
              </a:rPr>
              <a:t>“</a:t>
            </a:r>
            <a:r>
              <a:rPr lang="en-US" altLang="zh-CN" sz="2800" dirty="0" err="1">
                <a:solidFill>
                  <a:schemeClr val="tx2"/>
                </a:solidFill>
                <a:ea typeface="隶书" pitchFamily="49" charset="-122"/>
              </a:rPr>
              <a:t>LinkedList.h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”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 err="1">
                <a:ea typeface="隶书" pitchFamily="49" charset="-122"/>
              </a:rPr>
              <a:t>struct</a:t>
            </a:r>
            <a:r>
              <a:rPr lang="en-US" altLang="zh-CN" sz="2800" b="1" dirty="0">
                <a:ea typeface="隶书" pitchFamily="49" charset="-122"/>
              </a:rPr>
              <a:t> </a:t>
            </a:r>
            <a:r>
              <a:rPr lang="en-US" altLang="zh-CN" sz="2800" dirty="0" err="1">
                <a:ea typeface="隶书" pitchFamily="49" charset="-122"/>
              </a:rPr>
              <a:t>LinkNode</a:t>
            </a:r>
            <a:r>
              <a:rPr lang="en-US" altLang="zh-CN" sz="2800" b="1" dirty="0">
                <a:ea typeface="隶书" pitchFamily="49" charset="-122"/>
              </a:rPr>
              <a:t> {	 	 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链表结点类的定义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>
                <a:ea typeface="隶书" pitchFamily="49" charset="-122"/>
              </a:rPr>
              <a:t>	 </a:t>
            </a:r>
            <a:r>
              <a:rPr lang="en-US" altLang="zh-CN" sz="2800" b="1" dirty="0">
                <a:ea typeface="隶书" pitchFamily="49" charset="-122"/>
              </a:rPr>
              <a:t>T</a:t>
            </a:r>
            <a:r>
              <a:rPr lang="en-US" altLang="zh-CN" sz="2800" dirty="0">
                <a:ea typeface="隶书" pitchFamily="49" charset="-122"/>
              </a:rPr>
              <a:t> data</a:t>
            </a:r>
            <a:r>
              <a:rPr lang="en-US" altLang="zh-CN" sz="2800" b="1" dirty="0">
                <a:ea typeface="隶书" pitchFamily="49" charset="-122"/>
              </a:rPr>
              <a:t>;			 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数据域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>
                <a:ea typeface="隶书" pitchFamily="49" charset="-122"/>
              </a:rPr>
              <a:t>	 </a:t>
            </a:r>
            <a:r>
              <a:rPr lang="en-US" altLang="zh-CN" sz="2800" dirty="0" err="1">
                <a:ea typeface="隶书" pitchFamily="49" charset="-122"/>
              </a:rPr>
              <a:t>LinkNode</a:t>
            </a:r>
            <a:r>
              <a:rPr lang="en-US" altLang="zh-CN" sz="2800" dirty="0">
                <a:ea typeface="隶书" pitchFamily="49" charset="-122"/>
              </a:rPr>
              <a:t>&lt;T&gt; *link</a:t>
            </a:r>
            <a:r>
              <a:rPr lang="en-US" altLang="zh-CN" sz="2800" b="1" dirty="0">
                <a:ea typeface="隶书" pitchFamily="49" charset="-122"/>
              </a:rPr>
              <a:t>;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链指针域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>
                <a:ea typeface="隶书" pitchFamily="49" charset="-122"/>
              </a:rPr>
              <a:t>     </a:t>
            </a:r>
            <a:r>
              <a:rPr lang="en-US" altLang="zh-CN" sz="2800" dirty="0" err="1">
                <a:ea typeface="隶书" pitchFamily="49" charset="-122"/>
              </a:rPr>
              <a:t>LinkNode</a:t>
            </a:r>
            <a:r>
              <a:rPr lang="en-US" altLang="zh-CN" sz="2800" dirty="0">
                <a:ea typeface="隶书" pitchFamily="49" charset="-122"/>
              </a:rPr>
              <a:t>() </a:t>
            </a:r>
            <a:r>
              <a:rPr lang="en-US" altLang="zh-CN" sz="2800" b="1" dirty="0">
                <a:ea typeface="隶书" pitchFamily="49" charset="-122"/>
              </a:rPr>
              <a:t>{ </a:t>
            </a:r>
            <a:r>
              <a:rPr lang="en-US" altLang="zh-CN" sz="2800" dirty="0">
                <a:ea typeface="隶书" pitchFamily="49" charset="-122"/>
              </a:rPr>
              <a:t>link = NULL</a:t>
            </a:r>
            <a:r>
              <a:rPr lang="en-US" altLang="zh-CN" sz="2800" b="1" dirty="0">
                <a:ea typeface="隶书" pitchFamily="49" charset="-122"/>
              </a:rPr>
              <a:t>; }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>
                <a:ea typeface="隶书" pitchFamily="49" charset="-122"/>
              </a:rPr>
              <a:t>	 </a:t>
            </a:r>
            <a:r>
              <a:rPr lang="en-US" altLang="zh-CN" sz="2800" dirty="0" err="1">
                <a:ea typeface="隶书" pitchFamily="49" charset="-122"/>
              </a:rPr>
              <a:t>LinkNode</a:t>
            </a:r>
            <a:r>
              <a:rPr lang="en-US" altLang="zh-CN" sz="2800" dirty="0">
                <a:ea typeface="隶书" pitchFamily="49" charset="-122"/>
              </a:rPr>
              <a:t>(T item</a:t>
            </a:r>
            <a:r>
              <a:rPr lang="en-US" altLang="zh-CN" sz="2800" b="1" dirty="0">
                <a:ea typeface="隶书" pitchFamily="49" charset="-122"/>
              </a:rPr>
              <a:t>, </a:t>
            </a:r>
            <a:r>
              <a:rPr lang="en-US" altLang="zh-CN" sz="2800" dirty="0" err="1">
                <a:ea typeface="隶书" pitchFamily="49" charset="-122"/>
              </a:rPr>
              <a:t>LinkNode</a:t>
            </a:r>
            <a:r>
              <a:rPr lang="en-US" altLang="zh-CN" sz="2800" dirty="0">
                <a:ea typeface="隶书" pitchFamily="49" charset="-122"/>
              </a:rPr>
              <a:t>&lt;T&gt; *</a:t>
            </a:r>
            <a:r>
              <a:rPr lang="en-US" altLang="zh-CN" sz="2800" dirty="0" err="1">
                <a:ea typeface="隶书" pitchFamily="49" charset="-122"/>
              </a:rPr>
              <a:t>ptr</a:t>
            </a:r>
            <a:r>
              <a:rPr lang="en-US" altLang="zh-CN" sz="2800" dirty="0">
                <a:ea typeface="隶书" pitchFamily="49" charset="-122"/>
              </a:rPr>
              <a:t> = NULL)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          { </a:t>
            </a:r>
            <a:r>
              <a:rPr lang="en-US" altLang="zh-CN" sz="2800" dirty="0">
                <a:ea typeface="隶书" pitchFamily="49" charset="-122"/>
              </a:rPr>
              <a:t>data = item</a:t>
            </a:r>
            <a:r>
              <a:rPr lang="en-US" altLang="zh-CN" sz="2800" b="1" dirty="0">
                <a:ea typeface="隶书" pitchFamily="49" charset="-122"/>
              </a:rPr>
              <a:t>;  </a:t>
            </a:r>
            <a:r>
              <a:rPr lang="en-US" altLang="zh-CN" sz="2800" dirty="0">
                <a:ea typeface="隶书" pitchFamily="49" charset="-122"/>
              </a:rPr>
              <a:t>link = </a:t>
            </a:r>
            <a:r>
              <a:rPr lang="en-US" altLang="zh-CN" sz="2800" dirty="0" err="1">
                <a:ea typeface="隶书" pitchFamily="49" charset="-122"/>
              </a:rPr>
              <a:t>ptr</a:t>
            </a:r>
            <a:r>
              <a:rPr lang="en-US" altLang="zh-CN" sz="2800" b="1" dirty="0">
                <a:ea typeface="隶书" pitchFamily="49" charset="-122"/>
              </a:rPr>
              <a:t>; }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>
                <a:ea typeface="隶书" pitchFamily="49" charset="-122"/>
              </a:rPr>
              <a:t>     </a:t>
            </a:r>
            <a:r>
              <a:rPr lang="en-US" altLang="zh-CN" sz="2800" b="1" dirty="0" err="1">
                <a:ea typeface="隶书" pitchFamily="49" charset="-122"/>
              </a:rPr>
              <a:t>bool</a:t>
            </a:r>
            <a:r>
              <a:rPr lang="en-US" altLang="zh-CN" sz="2800" b="1" dirty="0">
                <a:ea typeface="隶书" pitchFamily="49" charset="-122"/>
              </a:rPr>
              <a:t> operator</a:t>
            </a:r>
            <a:r>
              <a:rPr lang="en-US" altLang="zh-CN" sz="2800" dirty="0">
                <a:ea typeface="隶书" pitchFamily="49" charset="-122"/>
              </a:rPr>
              <a:t>==</a:t>
            </a:r>
            <a:r>
              <a:rPr lang="en-US" altLang="zh-CN" sz="2800" b="1" dirty="0">
                <a:ea typeface="隶书" pitchFamily="49" charset="-122"/>
              </a:rPr>
              <a:t> (</a:t>
            </a:r>
            <a:r>
              <a:rPr lang="en-US" altLang="zh-CN" sz="2800" dirty="0">
                <a:ea typeface="隶书" pitchFamily="49" charset="-122"/>
              </a:rPr>
              <a:t>T x</a:t>
            </a:r>
            <a:r>
              <a:rPr lang="en-US" altLang="zh-CN" sz="2800" b="1" dirty="0">
                <a:ea typeface="隶书" pitchFamily="49" charset="-122"/>
              </a:rPr>
              <a:t>) { return </a:t>
            </a:r>
            <a:r>
              <a:rPr lang="en-US" altLang="zh-CN" sz="2800" dirty="0" err="1">
                <a:ea typeface="隶书" pitchFamily="49" charset="-122"/>
              </a:rPr>
              <a:t>data.key</a:t>
            </a:r>
            <a:r>
              <a:rPr lang="en-US" altLang="zh-CN" sz="2800" dirty="0">
                <a:ea typeface="隶书" pitchFamily="49" charset="-122"/>
              </a:rPr>
              <a:t> == x</a:t>
            </a:r>
            <a:r>
              <a:rPr lang="en-US" altLang="zh-CN" sz="2800" b="1" dirty="0">
                <a:ea typeface="隶书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 	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重载函数，判相等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>
                <a:ea typeface="隶书" pitchFamily="49" charset="-122"/>
              </a:rPr>
              <a:t>     </a:t>
            </a:r>
            <a:r>
              <a:rPr lang="en-US" altLang="zh-CN" sz="2800" b="1" dirty="0" err="1">
                <a:ea typeface="隶书" pitchFamily="49" charset="-122"/>
              </a:rPr>
              <a:t>bool</a:t>
            </a:r>
            <a:r>
              <a:rPr lang="en-US" altLang="zh-CN" sz="2800" b="1" dirty="0">
                <a:ea typeface="隶书" pitchFamily="49" charset="-122"/>
              </a:rPr>
              <a:t> operator </a:t>
            </a:r>
            <a:r>
              <a:rPr lang="en-US" altLang="zh-CN" sz="2800" dirty="0">
                <a:ea typeface="隶书" pitchFamily="49" charset="-122"/>
              </a:rPr>
              <a:t>!=</a:t>
            </a:r>
            <a:r>
              <a:rPr lang="en-US" altLang="zh-CN" sz="2800" b="1" dirty="0">
                <a:ea typeface="隶书" pitchFamily="49" charset="-122"/>
              </a:rPr>
              <a:t> (</a:t>
            </a:r>
            <a:r>
              <a:rPr lang="en-US" altLang="zh-CN" sz="2800" dirty="0">
                <a:ea typeface="隶书" pitchFamily="49" charset="-122"/>
              </a:rPr>
              <a:t>T x</a:t>
            </a:r>
            <a:r>
              <a:rPr lang="en-US" altLang="zh-CN" sz="2800" b="1" dirty="0">
                <a:ea typeface="隶书" pitchFamily="49" charset="-122"/>
              </a:rPr>
              <a:t>) { return </a:t>
            </a:r>
            <a:r>
              <a:rPr lang="en-US" altLang="zh-CN" sz="2800" dirty="0" err="1">
                <a:ea typeface="隶书" pitchFamily="49" charset="-122"/>
              </a:rPr>
              <a:t>data.key</a:t>
            </a:r>
            <a:r>
              <a:rPr lang="en-US" altLang="zh-CN" sz="2800" dirty="0">
                <a:ea typeface="隶书" pitchFamily="49" charset="-122"/>
              </a:rPr>
              <a:t> != x</a:t>
            </a:r>
            <a:r>
              <a:rPr lang="en-US" altLang="zh-CN" sz="2800" b="1" dirty="0">
                <a:ea typeface="隶书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};</a:t>
            </a:r>
          </a:p>
        </p:txBody>
      </p:sp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D0648BA-5B3D-47E8-AB2C-81B2945D5E3F}" type="slidenum">
              <a:rPr lang="en-US" altLang="zh-CN" sz="1400"/>
              <a:pPr algn="ctr" eaLnBrk="1" hangingPunct="1"/>
              <a:t>15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749300"/>
            <a:ext cx="8256588" cy="53340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template &lt;class </a:t>
            </a:r>
            <a:r>
              <a:rPr lang="en-US" altLang="zh-CN" sz="2800" dirty="0">
                <a:ea typeface="隶书" pitchFamily="49" charset="-122"/>
              </a:rPr>
              <a:t>T</a:t>
            </a:r>
            <a:r>
              <a:rPr lang="en-US" altLang="zh-CN" sz="2800" b="1" dirty="0">
                <a:ea typeface="隶书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class</a:t>
            </a:r>
            <a:r>
              <a:rPr lang="en-US" altLang="zh-CN" sz="2800" dirty="0">
                <a:ea typeface="隶书" pitchFamily="49" charset="-122"/>
              </a:rPr>
              <a:t> List </a:t>
            </a:r>
            <a:r>
              <a:rPr lang="en-US" altLang="zh-CN" sz="2800" b="1" dirty="0">
                <a:ea typeface="隶书" pitchFamily="49" charset="-122"/>
              </a:rPr>
              <a:t>: public </a:t>
            </a:r>
            <a:r>
              <a:rPr lang="en-US" altLang="zh-CN" sz="2800" dirty="0" err="1">
                <a:ea typeface="隶书" pitchFamily="49" charset="-122"/>
              </a:rPr>
              <a:t>LinearList</a:t>
            </a:r>
            <a:r>
              <a:rPr lang="en-US" altLang="zh-CN" sz="2800" b="1" dirty="0">
                <a:ea typeface="隶书" pitchFamily="49" charset="-122"/>
              </a:rPr>
              <a:t>&lt;</a:t>
            </a:r>
            <a:r>
              <a:rPr lang="en-US" altLang="zh-CN" sz="2800" dirty="0">
                <a:ea typeface="隶书" pitchFamily="49" charset="-122"/>
              </a:rPr>
              <a:t>T</a:t>
            </a:r>
            <a:r>
              <a:rPr lang="en-US" altLang="zh-CN" sz="2800" b="1" dirty="0">
                <a:ea typeface="隶书" pitchFamily="49" charset="-122"/>
              </a:rPr>
              <a:t>&gt;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单链表类定义</a:t>
            </a:r>
            <a:r>
              <a:rPr lang="en-US" altLang="zh-CN" sz="2800" dirty="0">
                <a:solidFill>
                  <a:schemeClr val="tx2"/>
                </a:solidFill>
                <a:ea typeface="隶书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不用继承也可实现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protected: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	 </a:t>
            </a:r>
            <a:r>
              <a:rPr lang="en-US" altLang="zh-CN" sz="2800" dirty="0" err="1">
                <a:ea typeface="隶书" pitchFamily="49" charset="-122"/>
              </a:rPr>
              <a:t>LinkNode</a:t>
            </a:r>
            <a:r>
              <a:rPr lang="en-US" altLang="zh-CN" sz="2800" b="1" dirty="0">
                <a:ea typeface="隶书" pitchFamily="49" charset="-122"/>
              </a:rPr>
              <a:t>&lt;</a:t>
            </a:r>
            <a:r>
              <a:rPr lang="en-US" altLang="zh-CN" sz="2800" dirty="0">
                <a:ea typeface="隶书" pitchFamily="49" charset="-122"/>
              </a:rPr>
              <a:t>T</a:t>
            </a:r>
            <a:r>
              <a:rPr lang="en-US" altLang="zh-CN" sz="2800" b="1" dirty="0">
                <a:ea typeface="隶书" pitchFamily="49" charset="-122"/>
              </a:rPr>
              <a:t>&gt; *</a:t>
            </a:r>
            <a:r>
              <a:rPr lang="en-US" altLang="zh-CN" sz="2800" dirty="0">
                <a:ea typeface="隶书" pitchFamily="49" charset="-122"/>
              </a:rPr>
              <a:t>first</a:t>
            </a:r>
            <a:r>
              <a:rPr lang="en-US" altLang="zh-CN" sz="2800" b="1" dirty="0">
                <a:ea typeface="隶书" pitchFamily="49" charset="-122"/>
              </a:rPr>
              <a:t>;	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表头指针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public: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ea typeface="隶书" pitchFamily="49" charset="-122"/>
              </a:rPr>
              <a:t>	 </a:t>
            </a:r>
            <a:r>
              <a:rPr lang="en-US" altLang="zh-CN" sz="2800" dirty="0">
                <a:ea typeface="隶书" pitchFamily="49" charset="-122"/>
              </a:rPr>
              <a:t>List()</a:t>
            </a:r>
            <a:r>
              <a:rPr lang="en-US" altLang="zh-CN" sz="2800" b="1" dirty="0">
                <a:ea typeface="隶书" pitchFamily="49" charset="-122"/>
              </a:rPr>
              <a:t> { </a:t>
            </a:r>
            <a:r>
              <a:rPr lang="en-US" altLang="zh-CN" sz="2800" dirty="0">
                <a:ea typeface="隶书" pitchFamily="49" charset="-122"/>
              </a:rPr>
              <a:t>first =</a:t>
            </a:r>
            <a:r>
              <a:rPr lang="en-US" altLang="zh-CN" sz="2800" b="1" dirty="0">
                <a:ea typeface="隶书" pitchFamily="49" charset="-122"/>
              </a:rPr>
              <a:t> new</a:t>
            </a:r>
            <a:r>
              <a:rPr lang="en-US" altLang="zh-CN" sz="2800" dirty="0">
                <a:ea typeface="隶书" pitchFamily="49" charset="-122"/>
              </a:rPr>
              <a:t> </a:t>
            </a:r>
            <a:r>
              <a:rPr lang="en-US" altLang="zh-CN" sz="2800" dirty="0" err="1">
                <a:ea typeface="隶书" pitchFamily="49" charset="-122"/>
              </a:rPr>
              <a:t>LinkNode</a:t>
            </a:r>
            <a:r>
              <a:rPr lang="en-US" altLang="zh-CN" sz="2800" b="1" dirty="0">
                <a:ea typeface="隶书" pitchFamily="49" charset="-122"/>
              </a:rPr>
              <a:t>&lt;</a:t>
            </a:r>
            <a:r>
              <a:rPr lang="en-US" altLang="zh-CN" sz="2800" dirty="0">
                <a:ea typeface="隶书" pitchFamily="49" charset="-122"/>
              </a:rPr>
              <a:t>T</a:t>
            </a:r>
            <a:r>
              <a:rPr lang="en-US" altLang="zh-CN" sz="2800" b="1" dirty="0">
                <a:ea typeface="隶书" pitchFamily="49" charset="-122"/>
              </a:rPr>
              <a:t>&gt;; }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>
                <a:ea typeface="隶书" pitchFamily="49" charset="-122"/>
              </a:rPr>
              <a:t>	 </a:t>
            </a:r>
            <a:r>
              <a:rPr lang="en-US" altLang="zh-CN" sz="2800" dirty="0">
                <a:ea typeface="隶书" pitchFamily="49" charset="-122"/>
              </a:rPr>
              <a:t>List(T</a:t>
            </a:r>
            <a:r>
              <a:rPr lang="en-US" altLang="zh-CN" sz="2800" b="1" dirty="0">
                <a:ea typeface="隶书" pitchFamily="49" charset="-122"/>
              </a:rPr>
              <a:t> </a:t>
            </a:r>
            <a:r>
              <a:rPr lang="en-US" altLang="zh-CN" sz="2800" dirty="0">
                <a:ea typeface="隶书" pitchFamily="49" charset="-122"/>
              </a:rPr>
              <a:t>x) </a:t>
            </a:r>
            <a:r>
              <a:rPr lang="en-US" altLang="zh-CN" sz="2800" b="1" dirty="0">
                <a:ea typeface="隶书" pitchFamily="49" charset="-122"/>
              </a:rPr>
              <a:t>{ </a:t>
            </a:r>
            <a:r>
              <a:rPr lang="en-US" altLang="zh-CN" sz="2800" dirty="0">
                <a:ea typeface="隶书" pitchFamily="49" charset="-122"/>
              </a:rPr>
              <a:t>first =</a:t>
            </a:r>
            <a:r>
              <a:rPr lang="en-US" altLang="zh-CN" sz="2800" b="1" dirty="0">
                <a:ea typeface="隶书" pitchFamily="49" charset="-122"/>
              </a:rPr>
              <a:t> new </a:t>
            </a:r>
            <a:r>
              <a:rPr lang="en-US" altLang="zh-CN" sz="2800" dirty="0" err="1">
                <a:ea typeface="隶书" pitchFamily="49" charset="-122"/>
              </a:rPr>
              <a:t>LinkNode</a:t>
            </a:r>
            <a:r>
              <a:rPr lang="en-US" altLang="zh-CN" sz="2800" b="1" dirty="0">
                <a:ea typeface="隶书" pitchFamily="49" charset="-122"/>
              </a:rPr>
              <a:t>&lt;</a:t>
            </a:r>
            <a:r>
              <a:rPr lang="en-US" altLang="zh-CN" sz="2800" dirty="0">
                <a:ea typeface="隶书" pitchFamily="49" charset="-122"/>
              </a:rPr>
              <a:t>T</a:t>
            </a:r>
            <a:r>
              <a:rPr lang="en-US" altLang="zh-CN" sz="2800" b="1" dirty="0">
                <a:ea typeface="隶书" pitchFamily="49" charset="-122"/>
              </a:rPr>
              <a:t>&gt;(</a:t>
            </a:r>
            <a:r>
              <a:rPr lang="en-US" altLang="zh-CN" sz="2800" dirty="0">
                <a:ea typeface="隶书" pitchFamily="49" charset="-122"/>
              </a:rPr>
              <a:t>x</a:t>
            </a:r>
            <a:r>
              <a:rPr lang="en-US" altLang="zh-CN" sz="2800" b="1" dirty="0">
                <a:ea typeface="隶书" pitchFamily="49" charset="-122"/>
              </a:rPr>
              <a:t>);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</a:rPr>
              <a:t> </a:t>
            </a:r>
            <a:r>
              <a:rPr lang="en-US" altLang="zh-CN" sz="2800" b="1" dirty="0">
                <a:ea typeface="隶书" pitchFamily="49" charset="-122"/>
              </a:rPr>
              <a:t>    </a:t>
            </a:r>
            <a:r>
              <a:rPr lang="en-US" altLang="zh-CN" sz="2800" dirty="0">
                <a:ea typeface="隶书" pitchFamily="49" charset="-122"/>
              </a:rPr>
              <a:t>List</a:t>
            </a:r>
            <a:r>
              <a:rPr lang="en-US" altLang="zh-CN" sz="2800" b="1" dirty="0">
                <a:ea typeface="隶书" pitchFamily="49" charset="-122"/>
              </a:rPr>
              <a:t>( </a:t>
            </a:r>
            <a:r>
              <a:rPr lang="en-US" altLang="zh-CN" sz="2800" dirty="0">
                <a:ea typeface="隶书" pitchFamily="49" charset="-122"/>
              </a:rPr>
              <a:t>List</a:t>
            </a:r>
            <a:r>
              <a:rPr lang="en-US" altLang="zh-CN" sz="2800" b="1" dirty="0">
                <a:ea typeface="隶书" pitchFamily="49" charset="-122"/>
              </a:rPr>
              <a:t>&lt;</a:t>
            </a:r>
            <a:r>
              <a:rPr lang="en-US" altLang="zh-CN" sz="2800" dirty="0">
                <a:ea typeface="隶书" pitchFamily="49" charset="-122"/>
              </a:rPr>
              <a:t>T</a:t>
            </a:r>
            <a:r>
              <a:rPr lang="en-US" altLang="zh-CN" sz="2800" b="1" dirty="0">
                <a:ea typeface="隶书" pitchFamily="49" charset="-122"/>
              </a:rPr>
              <a:t>&gt;&amp;</a:t>
            </a:r>
            <a:r>
              <a:rPr lang="en-US" altLang="zh-CN" sz="2800" dirty="0">
                <a:ea typeface="隶书" pitchFamily="49" charset="-122"/>
              </a:rPr>
              <a:t> L</a:t>
            </a:r>
            <a:r>
              <a:rPr lang="en-US" altLang="zh-CN" sz="2800" b="1" dirty="0">
                <a:ea typeface="隶书" pitchFamily="49" charset="-122"/>
              </a:rPr>
              <a:t>);		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复制构造函数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>
                <a:ea typeface="隶书" pitchFamily="49" charset="-122"/>
              </a:rPr>
              <a:t>	 </a:t>
            </a:r>
            <a:r>
              <a:rPr lang="en-US" altLang="zh-CN" sz="2800" b="1" dirty="0">
                <a:ea typeface="隶书" pitchFamily="49" charset="-122"/>
                <a:cs typeface="Times New Roman" charset="0"/>
              </a:rPr>
              <a:t>~</a:t>
            </a:r>
            <a:r>
              <a:rPr lang="en-US" altLang="zh-CN" sz="2800" dirty="0">
                <a:ea typeface="隶书" pitchFamily="49" charset="-122"/>
              </a:rPr>
              <a:t>List()</a:t>
            </a:r>
            <a:r>
              <a:rPr lang="en-US" altLang="zh-CN" sz="2800" b="1" dirty="0">
                <a:ea typeface="隶书" pitchFamily="49" charset="-122"/>
              </a:rPr>
              <a:t>{ }				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析构函数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     </a:t>
            </a:r>
            <a:r>
              <a:rPr lang="en-US" altLang="zh-CN" sz="2800" b="1" dirty="0">
                <a:ea typeface="隶书" pitchFamily="49" charset="-122"/>
              </a:rPr>
              <a:t>void </a:t>
            </a:r>
            <a:r>
              <a:rPr lang="en-US" altLang="zh-CN" sz="2800" dirty="0" err="1">
                <a:ea typeface="隶书" pitchFamily="49" charset="-122"/>
              </a:rPr>
              <a:t>makeEmpty</a:t>
            </a:r>
            <a:r>
              <a:rPr lang="en-US" altLang="zh-CN" sz="2800" dirty="0">
                <a:ea typeface="隶书" pitchFamily="49" charset="-122"/>
              </a:rPr>
              <a:t>()</a:t>
            </a:r>
            <a:r>
              <a:rPr lang="en-US" altLang="zh-CN" sz="2800" b="1" dirty="0">
                <a:ea typeface="隶书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将链表置为空表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dirty="0">
                <a:ea typeface="隶书" pitchFamily="49" charset="-122"/>
              </a:rPr>
              <a:t>	 </a:t>
            </a:r>
            <a:r>
              <a:rPr lang="en-US" altLang="zh-CN" sz="2800" b="1" dirty="0" err="1">
                <a:ea typeface="隶书" pitchFamily="49" charset="-122"/>
              </a:rPr>
              <a:t>int</a:t>
            </a:r>
            <a:r>
              <a:rPr lang="en-US" altLang="zh-CN" sz="2800" b="1" dirty="0">
                <a:ea typeface="隶书" pitchFamily="49" charset="-122"/>
              </a:rPr>
              <a:t> </a:t>
            </a:r>
            <a:r>
              <a:rPr lang="en-US" altLang="zh-CN" sz="2800" dirty="0">
                <a:ea typeface="隶书" pitchFamily="49" charset="-122"/>
              </a:rPr>
              <a:t>Length() </a:t>
            </a:r>
            <a:r>
              <a:rPr lang="en-US" altLang="zh-CN" sz="2800" b="1" dirty="0" err="1">
                <a:ea typeface="隶书" pitchFamily="49" charset="-122"/>
              </a:rPr>
              <a:t>const</a:t>
            </a:r>
            <a:r>
              <a:rPr lang="en-US" altLang="zh-CN" sz="2800" b="1" dirty="0">
                <a:ea typeface="隶书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计算链表的长度</a:t>
            </a:r>
          </a:p>
        </p:txBody>
      </p:sp>
      <p:sp>
        <p:nvSpPr>
          <p:cNvPr id="1638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EE74E41-2673-4AD0-8D5E-7CD471D734C9}" type="slidenum">
              <a:rPr lang="en-US" altLang="zh-CN" sz="1400"/>
              <a:pPr algn="ctr" eaLnBrk="1" hangingPunct="1"/>
              <a:t>16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449" y="980728"/>
            <a:ext cx="6394857" cy="1024136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定义之后，利用它做什么呀？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1" y="2420888"/>
            <a:ext cx="8568952" cy="381642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要解决一个问题，首先的是解决思路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--------》</a:t>
            </a:r>
            <a:r>
              <a:rPr lang="zh-CN" altLang="en-US" sz="2800" dirty="0"/>
              <a:t>抽象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为一个固定的思路模式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数学模型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/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--------》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形成一个解决方法</a:t>
            </a:r>
            <a:r>
              <a:rPr lang="zh-CN" altLang="en-US" sz="2800" dirty="0"/>
              <a:t>的步骤     </a:t>
            </a:r>
            <a:r>
              <a:rPr lang="en-US" altLang="zh-CN" sz="2800" dirty="0"/>
              <a:t>| 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--------》</a:t>
            </a:r>
            <a:r>
              <a:rPr lang="zh-CN" altLang="en-US" sz="2800" dirty="0"/>
              <a:t>转换为计算机可以理解的内容  </a:t>
            </a:r>
            <a:r>
              <a:rPr lang="en-US" altLang="zh-CN" sz="2800" dirty="0"/>
              <a:t>| </a:t>
            </a:r>
            <a:r>
              <a:rPr lang="zh-CN" altLang="en-US" sz="2800" dirty="0"/>
              <a:t>二进制</a:t>
            </a:r>
            <a:endParaRPr lang="en-US" altLang="zh-CN" sz="2800" dirty="0"/>
          </a:p>
          <a:p>
            <a:endParaRPr 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08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8924" y="1044141"/>
            <a:ext cx="7488831" cy="102413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a, b, c……)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一个集合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线性表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66885" y="3124944"/>
            <a:ext cx="5887983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List      </a:t>
            </a:r>
            <a:r>
              <a:rPr lang="zh-CN" altLang="en-US" sz="2800" dirty="0"/>
              <a:t>一个指向集合头元素的指针</a:t>
            </a:r>
          </a:p>
        </p:txBody>
      </p:sp>
      <p:sp>
        <p:nvSpPr>
          <p:cNvPr id="7" name="上箭头 6"/>
          <p:cNvSpPr/>
          <p:nvPr/>
        </p:nvSpPr>
        <p:spPr>
          <a:xfrm>
            <a:off x="1475656" y="2060848"/>
            <a:ext cx="144016" cy="100811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888836" y="188640"/>
            <a:ext cx="6394857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301" kern="1200" cap="all" baseline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CN" altLang="en-US" dirty="0"/>
              <a:t>完成定义之后，我们得到的：</a:t>
            </a:r>
            <a:endParaRPr kumimoji="0" lang="en-US" dirty="0"/>
          </a:p>
        </p:txBody>
      </p:sp>
      <p:sp>
        <p:nvSpPr>
          <p:cNvPr id="9" name="副标题 3"/>
          <p:cNvSpPr txBox="1">
            <a:spLocks/>
          </p:cNvSpPr>
          <p:nvPr/>
        </p:nvSpPr>
        <p:spPr>
          <a:xfrm>
            <a:off x="1142272" y="4214142"/>
            <a:ext cx="7102136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5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lang="zh-CN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lang="zh-CN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lang="zh-CN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lang="zh-CN" sz="1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CN" altLang="en-US" sz="2800" dirty="0"/>
              <a:t>还需要什么，才能解决集合中的运算等问题？</a:t>
            </a:r>
            <a:endParaRPr kumimoji="0" lang="en-US" altLang="zh-CN" sz="2800" dirty="0"/>
          </a:p>
          <a:p>
            <a:pPr fontAlgn="auto">
              <a:spcAft>
                <a:spcPts val="0"/>
              </a:spcAft>
            </a:pPr>
            <a:endParaRPr kumimoji="0" lang="en-US" altLang="zh-CN" sz="2800" dirty="0"/>
          </a:p>
          <a:p>
            <a:pPr fontAlgn="auto">
              <a:spcAft>
                <a:spcPts val="0"/>
              </a:spcAft>
            </a:pPr>
            <a:r>
              <a:rPr kumimoji="0" lang="zh-CN" altLang="en-US" sz="2800" dirty="0"/>
              <a:t>各种操作的定义</a:t>
            </a:r>
          </a:p>
        </p:txBody>
      </p:sp>
    </p:spTree>
    <p:extLst>
      <p:ext uri="{BB962C8B-B14F-4D97-AF65-F5344CB8AC3E}">
        <p14:creationId xmlns:p14="http://schemas.microsoft.com/office/powerpoint/2010/main" val="9368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35000" y="749300"/>
            <a:ext cx="8243888" cy="5334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Search(T</a:t>
            </a:r>
            <a:r>
              <a:rPr lang="en-US" altLang="zh-CN" sz="2800" b="1">
                <a:ea typeface="隶书" panose="02010509060101010101" pitchFamily="49" charset="-122"/>
              </a:rPr>
              <a:t> </a:t>
            </a:r>
            <a:r>
              <a:rPr lang="en-US" altLang="zh-CN" sz="2800">
                <a:ea typeface="隶书" panose="02010509060101010101" pitchFamily="49" charset="-122"/>
              </a:rPr>
              <a:t>x)</a:t>
            </a:r>
            <a:r>
              <a:rPr lang="en-US" altLang="zh-CN" sz="2800" b="1"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搜索含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元素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	</a:t>
            </a: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Locate(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i)</a:t>
            </a:r>
            <a:r>
              <a:rPr lang="en-US" altLang="zh-CN" sz="2800" b="1"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定位第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个元素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E</a:t>
            </a:r>
            <a:r>
              <a:rPr lang="en-US" altLang="zh-CN" sz="2800" b="1">
                <a:ea typeface="隶书" panose="02010509060101010101" pitchFamily="49" charset="-122"/>
              </a:rPr>
              <a:t> *</a:t>
            </a:r>
            <a:r>
              <a:rPr lang="en-US" altLang="zh-CN" sz="2800">
                <a:ea typeface="隶书" panose="02010509060101010101" pitchFamily="49" charset="-122"/>
              </a:rPr>
              <a:t>getData(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i)</a:t>
            </a:r>
            <a:r>
              <a:rPr lang="en-US" altLang="zh-CN" sz="2800" b="1"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取出第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元素值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void </a:t>
            </a:r>
            <a:r>
              <a:rPr lang="en-US" altLang="zh-CN" sz="2800">
                <a:ea typeface="隶书" panose="02010509060101010101" pitchFamily="49" charset="-122"/>
              </a:rPr>
              <a:t>setData(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i</a:t>
            </a:r>
            <a:r>
              <a:rPr lang="en-US" altLang="zh-CN" sz="2800" b="1">
                <a:ea typeface="隶书" panose="02010509060101010101" pitchFamily="49" charset="-122"/>
              </a:rPr>
              <a:t>, T</a:t>
            </a:r>
            <a:r>
              <a:rPr lang="en-US" altLang="zh-CN" sz="2800">
                <a:ea typeface="隶书" panose="02010509060101010101" pitchFamily="49" charset="-122"/>
              </a:rPr>
              <a:t> x)</a:t>
            </a:r>
            <a:r>
              <a:rPr lang="en-US" altLang="zh-CN" sz="2800" b="1"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更新第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元素值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bool </a:t>
            </a:r>
            <a:r>
              <a:rPr lang="en-US" altLang="zh-CN" sz="2800">
                <a:ea typeface="隶书" panose="02010509060101010101" pitchFamily="49" charset="-122"/>
              </a:rPr>
              <a:t>Insert (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i</a:t>
            </a:r>
            <a:r>
              <a:rPr lang="en-US" altLang="zh-CN" sz="2800" b="1">
                <a:ea typeface="隶书" panose="02010509060101010101" pitchFamily="49" charset="-122"/>
              </a:rPr>
              <a:t>, </a:t>
            </a:r>
            <a:r>
              <a:rPr lang="en-US" altLang="zh-CN" sz="2800">
                <a:ea typeface="隶书" panose="02010509060101010101" pitchFamily="49" charset="-122"/>
              </a:rPr>
              <a:t>T x)</a:t>
            </a:r>
            <a:r>
              <a:rPr lang="en-US" altLang="zh-CN" sz="2800" b="1">
                <a:ea typeface="隶书" panose="02010509060101010101" pitchFamily="49" charset="-122"/>
              </a:rPr>
              <a:t>;		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元素后插入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bool </a:t>
            </a:r>
            <a:r>
              <a:rPr lang="en-US" altLang="zh-CN" sz="2800">
                <a:ea typeface="隶书" panose="02010509060101010101" pitchFamily="49" charset="-122"/>
              </a:rPr>
              <a:t>Remove(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i</a:t>
            </a:r>
            <a:r>
              <a:rPr lang="en-US" altLang="zh-CN" sz="2800" b="1">
                <a:ea typeface="隶书" panose="02010509060101010101" pitchFamily="49" charset="-122"/>
              </a:rPr>
              <a:t>, 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&amp; </a:t>
            </a:r>
            <a:r>
              <a:rPr lang="en-US" altLang="zh-CN" sz="2800">
                <a:ea typeface="隶书" panose="02010509060101010101" pitchFamily="49" charset="-122"/>
              </a:rPr>
              <a:t>x)</a:t>
            </a:r>
            <a:r>
              <a:rPr lang="en-US" altLang="zh-CN" sz="2800" b="1">
                <a:ea typeface="隶书" panose="02010509060101010101" pitchFamily="49" charset="-122"/>
              </a:rPr>
              <a:t>;	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删除第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个元素</a:t>
            </a:r>
            <a:endParaRPr lang="zh-CN" altLang="en-US" sz="280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bool </a:t>
            </a:r>
            <a:r>
              <a:rPr lang="en-US" altLang="zh-CN" sz="2800">
                <a:ea typeface="隶书" panose="02010509060101010101" pitchFamily="49" charset="-122"/>
              </a:rPr>
              <a:t>IsEmpty() </a:t>
            </a:r>
            <a:r>
              <a:rPr lang="en-US" altLang="zh-CN" sz="2800" b="1">
                <a:ea typeface="隶书" panose="02010509060101010101" pitchFamily="49" charset="-122"/>
              </a:rPr>
              <a:t>const 		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判表空否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     </a:t>
            </a:r>
            <a:r>
              <a:rPr lang="en-US" altLang="zh-CN" sz="2800" b="1">
                <a:ea typeface="隶书" panose="02010509060101010101" pitchFamily="49" charset="-122"/>
              </a:rPr>
              <a:t>{ return </a:t>
            </a:r>
            <a:r>
              <a:rPr lang="en-US" altLang="zh-CN" sz="2800">
                <a:ea typeface="隶书" panose="02010509060101010101" pitchFamily="49" charset="-122"/>
              </a:rPr>
              <a:t>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== NULL</a:t>
            </a:r>
            <a:r>
              <a:rPr lang="en-US" altLang="zh-CN" sz="2800" b="1">
                <a:ea typeface="隶书" panose="02010509060101010101" pitchFamily="49" charset="-122"/>
              </a:rPr>
              <a:t> ?</a:t>
            </a:r>
            <a:r>
              <a:rPr lang="en-US" altLang="zh-CN" sz="2800"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ea typeface="隶书" panose="02010509060101010101" pitchFamily="49" charset="-122"/>
              </a:rPr>
              <a:t> : </a:t>
            </a:r>
            <a:r>
              <a:rPr lang="en-US" altLang="zh-CN" sz="2800"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LinkNode&lt;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getFirst() </a:t>
            </a:r>
            <a:r>
              <a:rPr lang="en-US" altLang="zh-CN" sz="2800" b="1">
                <a:ea typeface="隶书" panose="02010509060101010101" pitchFamily="49" charset="-122"/>
              </a:rPr>
              <a:t>const { return </a:t>
            </a:r>
            <a:r>
              <a:rPr lang="en-US" altLang="zh-CN" sz="2800">
                <a:ea typeface="隶书" panose="02010509060101010101" pitchFamily="49" charset="-122"/>
              </a:rPr>
              <a:t>first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void s</a:t>
            </a:r>
            <a:r>
              <a:rPr lang="en-US" altLang="zh-CN" sz="2800">
                <a:ea typeface="隶书" panose="02010509060101010101" pitchFamily="49" charset="-122"/>
              </a:rPr>
              <a:t>etFirst(LinkNode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f ) </a:t>
            </a:r>
            <a:r>
              <a:rPr lang="en-US" altLang="zh-CN" sz="2800" b="1">
                <a:ea typeface="隶书" panose="02010509060101010101" pitchFamily="49" charset="-122"/>
              </a:rPr>
              <a:t>{ </a:t>
            </a:r>
            <a:r>
              <a:rPr lang="en-US" altLang="zh-CN" sz="2800">
                <a:ea typeface="隶书" panose="02010509060101010101" pitchFamily="49" charset="-122"/>
              </a:rPr>
              <a:t>first = f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	void </a:t>
            </a:r>
            <a:r>
              <a:rPr lang="en-US" altLang="zh-CN" sz="2800">
                <a:ea typeface="隶书" panose="02010509060101010101" pitchFamily="49" charset="-122"/>
              </a:rPr>
              <a:t>Sort()</a:t>
            </a:r>
            <a:r>
              <a:rPr lang="en-US" altLang="zh-CN" sz="2800" b="1">
                <a:ea typeface="隶书" panose="02010509060101010101" pitchFamily="49" charset="-122"/>
              </a:rPr>
              <a:t>;			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排序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DF7BADB-997B-46EB-BFA0-445059136898}" type="slidenum">
              <a:rPr lang="en-US" altLang="zh-CN" sz="1400"/>
              <a:pPr algn="ctr" eaLnBrk="1" hangingPunct="1"/>
              <a:t>19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520700"/>
            <a:ext cx="4879975" cy="8382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单链表的结构定义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749300" y="1397000"/>
            <a:ext cx="7754938" cy="4927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a typeface="仿宋_GB2312" pitchFamily="49" charset="-122"/>
              </a:rPr>
              <a:t>在</a:t>
            </a:r>
            <a:r>
              <a:rPr lang="en-US" altLang="zh-CN" sz="3000" b="1">
                <a:ea typeface="仿宋_GB2312" pitchFamily="49" charset="-122"/>
              </a:rPr>
              <a:t>C</a:t>
            </a:r>
            <a:r>
              <a:rPr lang="zh-CN" altLang="en-US" sz="3000" b="1">
                <a:ea typeface="仿宋_GB2312" pitchFamily="49" charset="-122"/>
              </a:rPr>
              <a:t>中定义单链表的结构十分简单</a:t>
            </a:r>
            <a:r>
              <a:rPr lang="zh-CN" altLang="en-US" sz="3000" b="1">
                <a:solidFill>
                  <a:srgbClr val="0000CC"/>
                </a:solidFill>
                <a:ea typeface="仿宋_GB2312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	  </a:t>
            </a:r>
            <a:r>
              <a:rPr lang="en-US" altLang="zh-CN" sz="2800" b="1">
                <a:solidFill>
                  <a:srgbClr val="0000CC"/>
                </a:solidFill>
                <a:ea typeface="仿宋_GB2312" pitchFamily="49" charset="-122"/>
              </a:rPr>
              <a:t>typedef int </a:t>
            </a:r>
            <a:r>
              <a:rPr lang="en-US" altLang="zh-CN" sz="2800">
                <a:solidFill>
                  <a:srgbClr val="0000CC"/>
                </a:solidFill>
                <a:ea typeface="仿宋_GB2312" pitchFamily="49" charset="-122"/>
              </a:rPr>
              <a:t>T</a:t>
            </a:r>
            <a:r>
              <a:rPr lang="en-US" altLang="zh-CN" sz="2800" b="1">
                <a:solidFill>
                  <a:srgbClr val="0000CC"/>
                </a:solidFill>
                <a:ea typeface="仿宋_GB2312" pitchFamily="49" charset="-122"/>
              </a:rPr>
              <a:t>;		       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ea typeface="仿宋_GB2312" pitchFamily="49" charset="-122"/>
              </a:rPr>
              <a:t>结点数据的类型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rgbClr val="0000CC"/>
                </a:solidFill>
                <a:ea typeface="仿宋_GB2312" pitchFamily="49" charset="-122"/>
              </a:rPr>
              <a:t>      </a:t>
            </a:r>
            <a:r>
              <a:rPr lang="en-US" altLang="zh-CN" sz="2800" b="1">
                <a:solidFill>
                  <a:srgbClr val="0000CC"/>
                </a:solidFill>
                <a:ea typeface="仿宋_GB2312" pitchFamily="49" charset="-122"/>
              </a:rPr>
              <a:t>typedef struct </a:t>
            </a:r>
            <a:r>
              <a:rPr lang="en-US" altLang="zh-CN" sz="2800">
                <a:solidFill>
                  <a:srgbClr val="0000CC"/>
                </a:solidFill>
                <a:ea typeface="仿宋_GB2312" pitchFamily="49" charset="-122"/>
              </a:rPr>
              <a:t>node</a:t>
            </a:r>
            <a:r>
              <a:rPr lang="en-US" altLang="zh-CN" sz="2800" b="1">
                <a:solidFill>
                  <a:srgbClr val="0000CC"/>
                </a:solidFill>
                <a:ea typeface="仿宋_GB2312" pitchFamily="49" charset="-122"/>
              </a:rPr>
              <a:t> {       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ea typeface="仿宋_GB2312" pitchFamily="49" charset="-122"/>
              </a:rPr>
              <a:t>结点结构定义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rgbClr val="0000CC"/>
                </a:solidFill>
                <a:ea typeface="仿宋_GB2312" pitchFamily="49" charset="-122"/>
              </a:rPr>
              <a:t>           </a:t>
            </a:r>
            <a:r>
              <a:rPr lang="en-US" altLang="zh-CN" sz="2800">
                <a:solidFill>
                  <a:srgbClr val="0000CC"/>
                </a:solidFill>
                <a:ea typeface="仿宋_GB2312" pitchFamily="49" charset="-122"/>
              </a:rPr>
              <a:t>T data</a:t>
            </a:r>
            <a:r>
              <a:rPr lang="en-US" altLang="zh-CN" sz="2800" b="1">
                <a:solidFill>
                  <a:srgbClr val="0000CC"/>
                </a:solidFill>
                <a:ea typeface="仿宋_GB2312" pitchFamily="49" charset="-122"/>
              </a:rPr>
              <a:t>;                          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ea typeface="仿宋_GB2312" pitchFamily="49" charset="-122"/>
              </a:rPr>
              <a:t>结点数据域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rgbClr val="0000CC"/>
                </a:solidFill>
                <a:ea typeface="仿宋_GB2312" pitchFamily="49" charset="-122"/>
              </a:rPr>
              <a:t>           </a:t>
            </a:r>
            <a:r>
              <a:rPr lang="en-US" altLang="zh-CN" sz="2800" b="1">
                <a:solidFill>
                  <a:srgbClr val="0000CC"/>
                </a:solidFill>
                <a:ea typeface="仿宋_GB2312" pitchFamily="49" charset="-122"/>
              </a:rPr>
              <a:t>struct </a:t>
            </a:r>
            <a:r>
              <a:rPr lang="en-US" altLang="zh-CN" sz="2800">
                <a:solidFill>
                  <a:srgbClr val="0000CC"/>
                </a:solidFill>
                <a:ea typeface="仿宋_GB2312" pitchFamily="49" charset="-122"/>
              </a:rPr>
              <a:t>node *link</a:t>
            </a:r>
            <a:r>
              <a:rPr lang="en-US" altLang="zh-CN" sz="2800" b="1">
                <a:solidFill>
                  <a:srgbClr val="0000CC"/>
                </a:solidFill>
                <a:ea typeface="仿宋_GB2312" pitchFamily="49" charset="-122"/>
              </a:rPr>
              <a:t>;        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ea typeface="仿宋_GB2312" pitchFamily="49" charset="-122"/>
              </a:rPr>
              <a:t>结点链接指针域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rgbClr val="0000CC"/>
                </a:solidFill>
                <a:ea typeface="仿宋_GB2312" pitchFamily="49" charset="-122"/>
              </a:rPr>
              <a:t>      </a:t>
            </a:r>
            <a:r>
              <a:rPr lang="en-US" altLang="zh-CN" sz="2800" b="1">
                <a:solidFill>
                  <a:srgbClr val="0000CC"/>
                </a:solidFill>
                <a:ea typeface="仿宋_GB2312" pitchFamily="49" charset="-122"/>
              </a:rPr>
              <a:t>} </a:t>
            </a:r>
            <a:r>
              <a:rPr lang="en-US" altLang="zh-CN" sz="2800">
                <a:solidFill>
                  <a:srgbClr val="0000CC"/>
                </a:solidFill>
                <a:ea typeface="仿宋_GB2312" pitchFamily="49" charset="-122"/>
              </a:rPr>
              <a:t>LinkNode</a:t>
            </a:r>
            <a:r>
              <a:rPr lang="en-US" altLang="zh-CN" sz="2800" b="1">
                <a:solidFill>
                  <a:srgbClr val="0000CC"/>
                </a:solidFill>
                <a:ea typeface="仿宋_GB2312" pitchFamily="49" charset="-122"/>
              </a:rPr>
              <a:t>;                      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ea typeface="仿宋_GB2312" pitchFamily="49" charset="-122"/>
              </a:rPr>
              <a:t>结点命名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endParaRPr lang="zh-CN" altLang="en-US" sz="900" b="1">
              <a:solidFill>
                <a:schemeClr val="tx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a typeface="仿宋_GB2312" pitchFamily="49" charset="-122"/>
              </a:rPr>
              <a:t>这是一个递归的定义。</a:t>
            </a:r>
          </a:p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a typeface="仿宋_GB2312" pitchFamily="49" charset="-122"/>
              </a:rPr>
              <a:t>在结构定义时不考虑操作，以后在定义和实现链表操作时直接使用结构的成分。</a:t>
            </a:r>
          </a:p>
        </p:txBody>
      </p:sp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4417190-3C3E-49ED-8739-2DE69C585C0F}" type="slidenum">
              <a:rPr lang="en-US" altLang="zh-CN" sz="1400"/>
              <a:pPr algn="ctr" eaLnBrk="1" hangingPunct="1"/>
              <a:t>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19455345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发现：：操作以什么形式体现出来的？？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函数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注意：</a:t>
            </a:r>
            <a:endParaRPr lang="en-US" altLang="zh-CN" sz="2400" dirty="0"/>
          </a:p>
          <a:p>
            <a:pPr lvl="1"/>
            <a:r>
              <a:rPr lang="zh-CN" altLang="en-US" sz="2250" dirty="0"/>
              <a:t>函数的调用</a:t>
            </a:r>
            <a:r>
              <a:rPr lang="en-US" altLang="zh-CN" sz="2250" dirty="0"/>
              <a:t>……</a:t>
            </a:r>
            <a:r>
              <a:rPr lang="zh-CN" altLang="en-US" sz="2250" dirty="0"/>
              <a:t>参数与返回值</a:t>
            </a:r>
            <a:endParaRPr lang="en-US" altLang="zh-CN" sz="2250" dirty="0"/>
          </a:p>
          <a:p>
            <a:pPr lvl="1"/>
            <a:r>
              <a:rPr lang="zh-CN" altLang="en-US" sz="2250" dirty="0"/>
              <a:t>函数的作用</a:t>
            </a:r>
            <a:r>
              <a:rPr lang="en-US" altLang="zh-CN" sz="2250" dirty="0"/>
              <a:t>------</a:t>
            </a:r>
            <a:r>
              <a:rPr lang="zh-CN" altLang="en-US" sz="2250" dirty="0"/>
              <a:t>程序由函数组成的，类是用来封装函数及其使用的数据结构</a:t>
            </a:r>
            <a:endParaRPr lang="en-US" altLang="zh-CN" sz="2250" dirty="0"/>
          </a:p>
        </p:txBody>
      </p:sp>
    </p:spTree>
    <p:extLst>
      <p:ext uri="{BB962C8B-B14F-4D97-AF65-F5344CB8AC3E}">
        <p14:creationId xmlns:p14="http://schemas.microsoft.com/office/powerpoint/2010/main" val="21599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CDBB6CC-E20B-4DFD-9899-132B655BBC3F}" type="slidenum">
              <a:rPr lang="en-US" altLang="zh-CN" sz="1400">
                <a:solidFill>
                  <a:srgbClr val="000000"/>
                </a:solidFill>
              </a:rPr>
              <a:pPr algn="ctr" eaLnBrk="1" hangingPunct="1"/>
              <a:t>21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1168400" y="698500"/>
            <a:ext cx="6705600" cy="5562600"/>
            <a:chOff x="816" y="384"/>
            <a:chExt cx="4224" cy="3504"/>
          </a:xfrm>
        </p:grpSpPr>
        <p:sp>
          <p:nvSpPr>
            <p:cNvPr id="19460" name="Rectangle 3"/>
            <p:cNvSpPr>
              <a:spLocks noChangeArrowheads="1"/>
            </p:cNvSpPr>
            <p:nvPr/>
          </p:nvSpPr>
          <p:spPr bwMode="auto">
            <a:xfrm>
              <a:off x="1680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1" name="Line 4"/>
            <p:cNvSpPr>
              <a:spLocks noChangeShapeType="1"/>
            </p:cNvSpPr>
            <p:nvPr/>
          </p:nvSpPr>
          <p:spPr bwMode="auto">
            <a:xfrm>
              <a:off x="2112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2016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2544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>
              <a:off x="2976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2880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6" name="Rectangle 9"/>
            <p:cNvSpPr>
              <a:spLocks noChangeArrowheads="1"/>
            </p:cNvSpPr>
            <p:nvPr/>
          </p:nvSpPr>
          <p:spPr bwMode="auto">
            <a:xfrm>
              <a:off x="3408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840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3744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9" name="Rectangle 12"/>
            <p:cNvSpPr>
              <a:spLocks noChangeArrowheads="1"/>
            </p:cNvSpPr>
            <p:nvPr/>
          </p:nvSpPr>
          <p:spPr bwMode="auto">
            <a:xfrm>
              <a:off x="4272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>
              <a:off x="4608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>
              <a:off x="1392" y="6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821" y="480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0000"/>
                  </a:solidFill>
                </a:rPr>
                <a:t>first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>
              <a:off x="3168" y="384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 flipV="1">
              <a:off x="2112" y="384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 flipH="1">
              <a:off x="2400" y="384"/>
              <a:ext cx="7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 flipV="1">
              <a:off x="2688" y="86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7" name="Text Box 20"/>
            <p:cNvSpPr txBox="1">
              <a:spLocks noChangeArrowheads="1"/>
            </p:cNvSpPr>
            <p:nvPr/>
          </p:nvSpPr>
          <p:spPr bwMode="auto">
            <a:xfrm>
              <a:off x="2688" y="91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009900"/>
                  </a:solidFill>
                </a:rPr>
                <a:t>q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 flipH="1">
              <a:off x="2784" y="480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>
              <a:off x="2832" y="480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/>
          </p:nvSpPr>
          <p:spPr bwMode="auto">
            <a:xfrm>
              <a:off x="1675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1" name="Line 24"/>
            <p:cNvSpPr>
              <a:spLocks noChangeShapeType="1"/>
            </p:cNvSpPr>
            <p:nvPr/>
          </p:nvSpPr>
          <p:spPr bwMode="auto">
            <a:xfrm>
              <a:off x="2011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2" name="Line 25"/>
            <p:cNvSpPr>
              <a:spLocks noChangeShapeType="1"/>
            </p:cNvSpPr>
            <p:nvPr/>
          </p:nvSpPr>
          <p:spPr bwMode="auto">
            <a:xfrm>
              <a:off x="2112" y="1584"/>
              <a:ext cx="129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3" name="Rectangle 26"/>
            <p:cNvSpPr>
              <a:spLocks noChangeArrowheads="1"/>
            </p:cNvSpPr>
            <p:nvPr/>
          </p:nvSpPr>
          <p:spPr bwMode="auto">
            <a:xfrm>
              <a:off x="3403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4" name="Line 27"/>
            <p:cNvSpPr>
              <a:spLocks noChangeShapeType="1"/>
            </p:cNvSpPr>
            <p:nvPr/>
          </p:nvSpPr>
          <p:spPr bwMode="auto">
            <a:xfrm>
              <a:off x="3835" y="1584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5" name="Line 28"/>
            <p:cNvSpPr>
              <a:spLocks noChangeShapeType="1"/>
            </p:cNvSpPr>
            <p:nvPr/>
          </p:nvSpPr>
          <p:spPr bwMode="auto">
            <a:xfrm>
              <a:off x="3739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6" name="Rectangle 29"/>
            <p:cNvSpPr>
              <a:spLocks noChangeArrowheads="1"/>
            </p:cNvSpPr>
            <p:nvPr/>
          </p:nvSpPr>
          <p:spPr bwMode="auto">
            <a:xfrm>
              <a:off x="4267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7" name="Line 30"/>
            <p:cNvSpPr>
              <a:spLocks noChangeShapeType="1"/>
            </p:cNvSpPr>
            <p:nvPr/>
          </p:nvSpPr>
          <p:spPr bwMode="auto">
            <a:xfrm>
              <a:off x="4603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8" name="Line 31"/>
            <p:cNvSpPr>
              <a:spLocks noChangeShapeType="1"/>
            </p:cNvSpPr>
            <p:nvPr/>
          </p:nvSpPr>
          <p:spPr bwMode="auto">
            <a:xfrm>
              <a:off x="1387" y="158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9" name="Text Box 32"/>
            <p:cNvSpPr txBox="1">
              <a:spLocks noChangeArrowheads="1"/>
            </p:cNvSpPr>
            <p:nvPr/>
          </p:nvSpPr>
          <p:spPr bwMode="auto">
            <a:xfrm>
              <a:off x="816" y="1392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0000"/>
                  </a:solidFill>
                </a:rPr>
                <a:t>first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490" name="Rectangle 33"/>
            <p:cNvSpPr>
              <a:spLocks noChangeArrowheads="1"/>
            </p:cNvSpPr>
            <p:nvPr/>
          </p:nvSpPr>
          <p:spPr bwMode="auto">
            <a:xfrm>
              <a:off x="1675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1" name="Line 34"/>
            <p:cNvSpPr>
              <a:spLocks noChangeShapeType="1"/>
            </p:cNvSpPr>
            <p:nvPr/>
          </p:nvSpPr>
          <p:spPr bwMode="auto">
            <a:xfrm>
              <a:off x="2011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2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215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3" name="Rectangle 36"/>
            <p:cNvSpPr>
              <a:spLocks noChangeArrowheads="1"/>
            </p:cNvSpPr>
            <p:nvPr/>
          </p:nvSpPr>
          <p:spPr bwMode="auto">
            <a:xfrm>
              <a:off x="4267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4" name="Line 37"/>
            <p:cNvSpPr>
              <a:spLocks noChangeShapeType="1"/>
            </p:cNvSpPr>
            <p:nvPr/>
          </p:nvSpPr>
          <p:spPr bwMode="auto">
            <a:xfrm>
              <a:off x="4603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5" name="Line 38"/>
            <p:cNvSpPr>
              <a:spLocks noChangeShapeType="1"/>
            </p:cNvSpPr>
            <p:nvPr/>
          </p:nvSpPr>
          <p:spPr bwMode="auto">
            <a:xfrm>
              <a:off x="1387" y="249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6" name="Text Box 39"/>
            <p:cNvSpPr txBox="1">
              <a:spLocks noChangeArrowheads="1"/>
            </p:cNvSpPr>
            <p:nvPr/>
          </p:nvSpPr>
          <p:spPr bwMode="auto">
            <a:xfrm>
              <a:off x="816" y="2304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0000"/>
                  </a:solidFill>
                </a:rPr>
                <a:t>first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497" name="Line 40"/>
            <p:cNvSpPr>
              <a:spLocks noChangeShapeType="1"/>
            </p:cNvSpPr>
            <p:nvPr/>
          </p:nvSpPr>
          <p:spPr bwMode="auto">
            <a:xfrm>
              <a:off x="4032" y="1296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8" name="Line 41"/>
            <p:cNvSpPr>
              <a:spLocks noChangeShapeType="1"/>
            </p:cNvSpPr>
            <p:nvPr/>
          </p:nvSpPr>
          <p:spPr bwMode="auto">
            <a:xfrm flipV="1">
              <a:off x="2112" y="1296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9" name="Line 42"/>
            <p:cNvSpPr>
              <a:spLocks noChangeShapeType="1"/>
            </p:cNvSpPr>
            <p:nvPr/>
          </p:nvSpPr>
          <p:spPr bwMode="auto">
            <a:xfrm flipH="1">
              <a:off x="2400" y="1296"/>
              <a:ext cx="16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00" name="Line 43"/>
            <p:cNvSpPr>
              <a:spLocks noChangeShapeType="1"/>
            </p:cNvSpPr>
            <p:nvPr/>
          </p:nvSpPr>
          <p:spPr bwMode="auto">
            <a:xfrm>
              <a:off x="4800" y="2208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01" name="Line 44"/>
            <p:cNvSpPr>
              <a:spLocks noChangeShapeType="1"/>
            </p:cNvSpPr>
            <p:nvPr/>
          </p:nvSpPr>
          <p:spPr bwMode="auto">
            <a:xfrm flipV="1">
              <a:off x="2112" y="2208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02" name="Line 45"/>
            <p:cNvSpPr>
              <a:spLocks noChangeShapeType="1"/>
            </p:cNvSpPr>
            <p:nvPr/>
          </p:nvSpPr>
          <p:spPr bwMode="auto">
            <a:xfrm flipH="1">
              <a:off x="2400" y="2208"/>
              <a:ext cx="2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03" name="Line 46"/>
            <p:cNvSpPr>
              <a:spLocks noChangeShapeType="1"/>
            </p:cNvSpPr>
            <p:nvPr/>
          </p:nvSpPr>
          <p:spPr bwMode="auto">
            <a:xfrm flipV="1">
              <a:off x="3552" y="1776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04" name="Text Box 47"/>
            <p:cNvSpPr txBox="1">
              <a:spLocks noChangeArrowheads="1"/>
            </p:cNvSpPr>
            <p:nvPr/>
          </p:nvSpPr>
          <p:spPr bwMode="auto">
            <a:xfrm>
              <a:off x="3552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009900"/>
                  </a:solidFill>
                </a:rPr>
                <a:t>q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505" name="Line 48"/>
            <p:cNvSpPr>
              <a:spLocks noChangeShapeType="1"/>
            </p:cNvSpPr>
            <p:nvPr/>
          </p:nvSpPr>
          <p:spPr bwMode="auto">
            <a:xfrm flipH="1">
              <a:off x="3648" y="1392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06" name="Line 49"/>
            <p:cNvSpPr>
              <a:spLocks noChangeShapeType="1"/>
            </p:cNvSpPr>
            <p:nvPr/>
          </p:nvSpPr>
          <p:spPr bwMode="auto">
            <a:xfrm>
              <a:off x="3696" y="1392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07" name="Line 50"/>
            <p:cNvSpPr>
              <a:spLocks noChangeShapeType="1"/>
            </p:cNvSpPr>
            <p:nvPr/>
          </p:nvSpPr>
          <p:spPr bwMode="auto">
            <a:xfrm flipV="1">
              <a:off x="4416" y="2707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08" name="Text Box 51"/>
            <p:cNvSpPr txBox="1">
              <a:spLocks noChangeArrowheads="1"/>
            </p:cNvSpPr>
            <p:nvPr/>
          </p:nvSpPr>
          <p:spPr bwMode="auto">
            <a:xfrm>
              <a:off x="4416" y="2755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009900"/>
                  </a:solidFill>
                </a:rPr>
                <a:t>q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509" name="Line 52"/>
            <p:cNvSpPr>
              <a:spLocks noChangeShapeType="1"/>
            </p:cNvSpPr>
            <p:nvPr/>
          </p:nvSpPr>
          <p:spPr bwMode="auto">
            <a:xfrm flipH="1">
              <a:off x="4512" y="2323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10" name="Line 53"/>
            <p:cNvSpPr>
              <a:spLocks noChangeShapeType="1"/>
            </p:cNvSpPr>
            <p:nvPr/>
          </p:nvSpPr>
          <p:spPr bwMode="auto">
            <a:xfrm>
              <a:off x="4560" y="2323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11" name="Rectangle 54"/>
            <p:cNvSpPr>
              <a:spLocks noChangeArrowheads="1"/>
            </p:cNvSpPr>
            <p:nvPr/>
          </p:nvSpPr>
          <p:spPr bwMode="auto">
            <a:xfrm>
              <a:off x="1675" y="312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12" name="Line 55"/>
            <p:cNvSpPr>
              <a:spLocks noChangeShapeType="1"/>
            </p:cNvSpPr>
            <p:nvPr/>
          </p:nvSpPr>
          <p:spPr bwMode="auto">
            <a:xfrm>
              <a:off x="2011" y="312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13" name="Line 56"/>
            <p:cNvSpPr>
              <a:spLocks noChangeShapeType="1"/>
            </p:cNvSpPr>
            <p:nvPr/>
          </p:nvSpPr>
          <p:spPr bwMode="auto">
            <a:xfrm>
              <a:off x="1387" y="326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14" name="Text Box 57"/>
            <p:cNvSpPr txBox="1">
              <a:spLocks noChangeArrowheads="1"/>
            </p:cNvSpPr>
            <p:nvPr/>
          </p:nvSpPr>
          <p:spPr bwMode="auto">
            <a:xfrm>
              <a:off x="816" y="3072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0000"/>
                  </a:solidFill>
                </a:rPr>
                <a:t>first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515" name="Text Box 58"/>
            <p:cNvSpPr txBox="1">
              <a:spLocks noChangeArrowheads="1"/>
            </p:cNvSpPr>
            <p:nvPr/>
          </p:nvSpPr>
          <p:spPr bwMode="auto">
            <a:xfrm>
              <a:off x="2544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rgbClr val="3333CC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3333CC"/>
                  </a:solidFill>
                </a:rPr>
                <a:t>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516" name="Text Box 59"/>
            <p:cNvSpPr txBox="1">
              <a:spLocks noChangeArrowheads="1"/>
            </p:cNvSpPr>
            <p:nvPr/>
          </p:nvSpPr>
          <p:spPr bwMode="auto">
            <a:xfrm>
              <a:off x="3416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rgbClr val="3333CC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3333CC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517" name="Text Box 60"/>
            <p:cNvSpPr txBox="1">
              <a:spLocks noChangeArrowheads="1"/>
            </p:cNvSpPr>
            <p:nvPr/>
          </p:nvSpPr>
          <p:spPr bwMode="auto">
            <a:xfrm>
              <a:off x="3416" y="139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rgbClr val="3333CC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3333CC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518" name="Text Box 61"/>
            <p:cNvSpPr txBox="1">
              <a:spLocks noChangeArrowheads="1"/>
            </p:cNvSpPr>
            <p:nvPr/>
          </p:nvSpPr>
          <p:spPr bwMode="auto">
            <a:xfrm>
              <a:off x="4280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rgbClr val="3333CC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3333CC"/>
                  </a:solidFill>
                </a:rPr>
                <a:t>2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519" name="Text Box 62"/>
            <p:cNvSpPr txBox="1">
              <a:spLocks noChangeArrowheads="1"/>
            </p:cNvSpPr>
            <p:nvPr/>
          </p:nvSpPr>
          <p:spPr bwMode="auto">
            <a:xfrm>
              <a:off x="4280" y="139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rgbClr val="3333CC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3333CC"/>
                  </a:solidFill>
                </a:rPr>
                <a:t>2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520" name="Text Box 63"/>
            <p:cNvSpPr txBox="1">
              <a:spLocks noChangeArrowheads="1"/>
            </p:cNvSpPr>
            <p:nvPr/>
          </p:nvSpPr>
          <p:spPr bwMode="auto">
            <a:xfrm>
              <a:off x="4272" y="230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solidFill>
                    <a:srgbClr val="3333CC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3333CC"/>
                  </a:solidFill>
                </a:rPr>
                <a:t>2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9521" name="Line 64"/>
            <p:cNvSpPr>
              <a:spLocks noChangeShapeType="1"/>
            </p:cNvSpPr>
            <p:nvPr/>
          </p:nvSpPr>
          <p:spPr bwMode="auto">
            <a:xfrm flipV="1">
              <a:off x="1872" y="3475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522" name="Text Box 65"/>
            <p:cNvSpPr txBox="1">
              <a:spLocks noChangeArrowheads="1"/>
            </p:cNvSpPr>
            <p:nvPr/>
          </p:nvSpPr>
          <p:spPr bwMode="auto">
            <a:xfrm>
              <a:off x="1891" y="3523"/>
              <a:ext cx="9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009900"/>
                  </a:solidFill>
                </a:rPr>
                <a:t>current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452" y="69354"/>
            <a:ext cx="2833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a typeface="华文新魏" panose="02010800040101010101" pitchFamily="2" charset="-122"/>
              </a:rPr>
              <a:t>链表置空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54365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8013" y="433388"/>
            <a:ext cx="8229600" cy="8604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ea typeface="华文新魏" panose="02010800040101010101" pitchFamily="2" charset="-122"/>
              </a:rPr>
              <a:t>链表置空算法（保留表头结点）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292225"/>
            <a:ext cx="8001000" cy="46624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				</a:t>
            </a:r>
            <a:r>
              <a:rPr lang="en-US" altLang="zh-CN" sz="1400" b="1">
                <a:ea typeface="隶书" panose="02010509060101010101" pitchFamily="49" charset="-122"/>
              </a:rPr>
              <a:t>		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void</a:t>
            </a:r>
            <a:r>
              <a:rPr lang="en-US" altLang="zh-CN" sz="2800">
                <a:ea typeface="隶书" panose="02010509060101010101" pitchFamily="49" charset="-122"/>
              </a:rPr>
              <a:t> List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&gt;::</a:t>
            </a:r>
            <a:r>
              <a:rPr lang="en-US" altLang="zh-CN" sz="2800">
                <a:ea typeface="隶书" panose="02010509060101010101" pitchFamily="49" charset="-122"/>
              </a:rPr>
              <a:t>makeEmpty()</a:t>
            </a:r>
            <a:r>
              <a:rPr lang="en-US" altLang="zh-CN" sz="28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  </a:t>
            </a: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q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  while </a:t>
            </a:r>
            <a:r>
              <a:rPr lang="en-US" altLang="zh-CN" sz="2800">
                <a:ea typeface="隶书" panose="02010509060101010101" pitchFamily="49" charset="-122"/>
              </a:rPr>
              <a:t>(first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!= NULL)</a:t>
            </a:r>
            <a:r>
              <a:rPr lang="en-US" altLang="zh-CN" sz="28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	 </a:t>
            </a:r>
            <a:r>
              <a:rPr lang="en-US" altLang="zh-CN" sz="2800">
                <a:ea typeface="隶书" panose="02010509060101010101" pitchFamily="49" charset="-122"/>
              </a:rPr>
              <a:t>q =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       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保存被删结点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		 </a:t>
            </a:r>
            <a:r>
              <a:rPr lang="en-US" altLang="zh-CN" sz="2800">
                <a:ea typeface="隶书" panose="02010509060101010101" pitchFamily="49" charset="-122"/>
              </a:rPr>
              <a:t>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q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从链上摘下该结点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		 </a:t>
            </a:r>
            <a:r>
              <a:rPr lang="en-US" altLang="zh-CN" sz="2800" b="1">
                <a:ea typeface="隶书" panose="02010509060101010101" pitchFamily="49" charset="-122"/>
              </a:rPr>
              <a:t>delete q;		 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ea typeface="隶书" panose="02010509060101010101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</a:t>
            </a:r>
            <a:r>
              <a:rPr lang="zh-CN" altLang="en-US" sz="2800" b="1"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33FAD0E-3DAC-4B17-B4C4-8B5AF7A57278}" type="slidenum">
              <a:rPr lang="en-US" altLang="zh-CN" sz="1400"/>
              <a:pPr algn="ctr" eaLnBrk="1" hangingPunct="1"/>
              <a:t>22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8375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求单链表的长度的算法</a:t>
            </a:r>
          </a:p>
        </p:txBody>
      </p:sp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33AA0D8-4F8D-4F71-B701-613B8AE1EECB}" type="slidenum">
              <a:rPr lang="en-US" altLang="zh-CN" sz="1400"/>
              <a:pPr algn="ctr" eaLnBrk="1" hangingPunct="1"/>
              <a:t>23</a:t>
            </a:fld>
            <a:endParaRPr lang="en-US" altLang="zh-CN" sz="14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96913" y="1303338"/>
            <a:ext cx="79248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template &lt;class T&gt;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int List&lt;T&gt; :: Length ( ) const 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ListNode&lt;T&gt; *p =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仿宋_GB2312" pitchFamily="49" charset="-122"/>
              </a:rPr>
              <a:t>link;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</a:t>
            </a: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检测指针 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p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指示第一号结点</a:t>
            </a:r>
            <a:endParaRPr lang="zh-CN" altLang="en-US" sz="2800">
              <a:solidFill>
                <a:srgbClr val="CC0000"/>
              </a:solidFill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800">
                <a:ea typeface="仿宋_GB2312" pitchFamily="49" charset="-122"/>
              </a:rPr>
              <a:t>     </a:t>
            </a:r>
            <a:r>
              <a:rPr lang="en-US" altLang="zh-CN" sz="2800">
                <a:ea typeface="仿宋_GB2312" pitchFamily="49" charset="-122"/>
              </a:rPr>
              <a:t>int count = 0;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while ( p != NULL ) {      </a:t>
            </a: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逐个结点检测</a:t>
            </a:r>
            <a:endParaRPr lang="zh-CN" altLang="en-US" sz="2800">
              <a:solidFill>
                <a:srgbClr val="CC0000"/>
              </a:solidFill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800">
                <a:ea typeface="仿宋_GB2312" pitchFamily="49" charset="-122"/>
              </a:rPr>
              <a:t>          </a:t>
            </a:r>
            <a:r>
              <a:rPr lang="en-US" altLang="zh-CN" sz="2800">
                <a:ea typeface="仿宋_GB2312" pitchFamily="49" charset="-122"/>
              </a:rPr>
              <a:t>p = 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仿宋_GB2312" pitchFamily="49" charset="-122"/>
              </a:rPr>
              <a:t>link;  count++;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}			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return count;</a:t>
            </a:r>
            <a:endParaRPr lang="en-US" altLang="zh-CN" sz="2800" i="1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85AE495-076E-4F00-9C01-E2F3913B7A98}" type="slidenum">
              <a:rPr lang="en-US" altLang="zh-CN" sz="1400"/>
              <a:pPr algn="ctr" eaLnBrk="1" hangingPunct="1"/>
              <a:t>24</a:t>
            </a:fld>
            <a:endParaRPr lang="en-US" altLang="zh-CN" sz="140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6670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3352800" y="1066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32004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0386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4724400" y="1066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45720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4102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6096000" y="1066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59436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67818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73152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2209800" y="1066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1303338" y="762000"/>
            <a:ext cx="906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V="1">
            <a:off x="4267200" y="1371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4267200" y="1447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9900"/>
                </a:solidFill>
              </a:rPr>
              <a:t>p</a:t>
            </a:r>
            <a:endParaRPr lang="en-US" altLang="zh-CN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4038600" y="762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0</a:t>
            </a:r>
            <a:endParaRPr lang="en-US" altLang="zh-CN"/>
          </a:p>
        </p:txBody>
      </p:sp>
      <p:sp>
        <p:nvSpPr>
          <p:cNvPr id="21523" name="Text Box 18"/>
          <p:cNvSpPr txBox="1">
            <a:spLocks noChangeArrowheads="1"/>
          </p:cNvSpPr>
          <p:nvPr/>
        </p:nvSpPr>
        <p:spPr bwMode="auto">
          <a:xfrm>
            <a:off x="5422900" y="762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1</a:t>
            </a:r>
            <a:endParaRPr lang="en-US" altLang="zh-CN"/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6794500" y="762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3111500" y="14779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FF"/>
                </a:solidFill>
              </a:rPr>
              <a:t>c = 0</a:t>
            </a:r>
            <a:endParaRPr lang="en-US" altLang="zh-CN"/>
          </a:p>
        </p:txBody>
      </p:sp>
      <p:sp>
        <p:nvSpPr>
          <p:cNvPr id="21526" name="Rectangle 21"/>
          <p:cNvSpPr>
            <a:spLocks noChangeArrowheads="1"/>
          </p:cNvSpPr>
          <p:nvPr/>
        </p:nvSpPr>
        <p:spPr bwMode="auto">
          <a:xfrm>
            <a:off x="26590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3344863" y="23622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31924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9" name="Rectangle 24"/>
          <p:cNvSpPr>
            <a:spLocks noChangeArrowheads="1"/>
          </p:cNvSpPr>
          <p:nvPr/>
        </p:nvSpPr>
        <p:spPr bwMode="auto">
          <a:xfrm>
            <a:off x="40306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4716463" y="23622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45640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2" name="Rectangle 27"/>
          <p:cNvSpPr>
            <a:spLocks noChangeArrowheads="1"/>
          </p:cNvSpPr>
          <p:nvPr/>
        </p:nvSpPr>
        <p:spPr bwMode="auto">
          <a:xfrm>
            <a:off x="54022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6088063" y="23622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59356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5" name="Rectangle 30"/>
          <p:cNvSpPr>
            <a:spLocks noChangeArrowheads="1"/>
          </p:cNvSpPr>
          <p:nvPr/>
        </p:nvSpPr>
        <p:spPr bwMode="auto">
          <a:xfrm>
            <a:off x="67738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6" name="Line 31"/>
          <p:cNvSpPr>
            <a:spLocks noChangeShapeType="1"/>
          </p:cNvSpPr>
          <p:nvPr/>
        </p:nvSpPr>
        <p:spPr bwMode="auto">
          <a:xfrm>
            <a:off x="73072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7" name="Line 32"/>
          <p:cNvSpPr>
            <a:spLocks noChangeShapeType="1"/>
          </p:cNvSpPr>
          <p:nvPr/>
        </p:nvSpPr>
        <p:spPr bwMode="auto">
          <a:xfrm>
            <a:off x="2201863" y="2362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1295400" y="20574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 flipV="1">
            <a:off x="5651500" y="26670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651500" y="27432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9900"/>
                </a:solidFill>
              </a:rPr>
              <a:t>p</a:t>
            </a:r>
            <a:endParaRPr lang="en-US" altLang="zh-CN"/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4030663" y="2057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0</a:t>
            </a:r>
            <a:endParaRPr lang="en-US" altLang="zh-CN"/>
          </a:p>
        </p:txBody>
      </p:sp>
      <p:sp>
        <p:nvSpPr>
          <p:cNvPr id="21542" name="Text Box 37"/>
          <p:cNvSpPr txBox="1">
            <a:spLocks noChangeArrowheads="1"/>
          </p:cNvSpPr>
          <p:nvPr/>
        </p:nvSpPr>
        <p:spPr bwMode="auto">
          <a:xfrm>
            <a:off x="5414963" y="2057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1</a:t>
            </a:r>
            <a:endParaRPr lang="en-US" altLang="zh-CN"/>
          </a:p>
        </p:txBody>
      </p: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6786563" y="2057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4495800" y="27733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FF"/>
                </a:solidFill>
              </a:rPr>
              <a:t>c = 1</a:t>
            </a:r>
            <a:endParaRPr lang="en-US" altLang="zh-CN"/>
          </a:p>
        </p:txBody>
      </p:sp>
      <p:sp>
        <p:nvSpPr>
          <p:cNvPr id="21545" name="Rectangle 40"/>
          <p:cNvSpPr>
            <a:spLocks noChangeArrowheads="1"/>
          </p:cNvSpPr>
          <p:nvPr/>
        </p:nvSpPr>
        <p:spPr bwMode="auto">
          <a:xfrm>
            <a:off x="26590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>
            <a:off x="3344863" y="3657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>
            <a:off x="31924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8" name="Rectangle 43"/>
          <p:cNvSpPr>
            <a:spLocks noChangeArrowheads="1"/>
          </p:cNvSpPr>
          <p:nvPr/>
        </p:nvSpPr>
        <p:spPr bwMode="auto">
          <a:xfrm>
            <a:off x="40306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9" name="Line 44"/>
          <p:cNvSpPr>
            <a:spLocks noChangeShapeType="1"/>
          </p:cNvSpPr>
          <p:nvPr/>
        </p:nvSpPr>
        <p:spPr bwMode="auto">
          <a:xfrm>
            <a:off x="4716463" y="3657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0" name="Line 45"/>
          <p:cNvSpPr>
            <a:spLocks noChangeShapeType="1"/>
          </p:cNvSpPr>
          <p:nvPr/>
        </p:nvSpPr>
        <p:spPr bwMode="auto">
          <a:xfrm>
            <a:off x="45640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1" name="Rectangle 46"/>
          <p:cNvSpPr>
            <a:spLocks noChangeArrowheads="1"/>
          </p:cNvSpPr>
          <p:nvPr/>
        </p:nvSpPr>
        <p:spPr bwMode="auto">
          <a:xfrm>
            <a:off x="54022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2" name="Line 47"/>
          <p:cNvSpPr>
            <a:spLocks noChangeShapeType="1"/>
          </p:cNvSpPr>
          <p:nvPr/>
        </p:nvSpPr>
        <p:spPr bwMode="auto">
          <a:xfrm>
            <a:off x="6088063" y="3657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3" name="Line 48"/>
          <p:cNvSpPr>
            <a:spLocks noChangeShapeType="1"/>
          </p:cNvSpPr>
          <p:nvPr/>
        </p:nvSpPr>
        <p:spPr bwMode="auto">
          <a:xfrm>
            <a:off x="59356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4" name="Rectangle 49"/>
          <p:cNvSpPr>
            <a:spLocks noChangeArrowheads="1"/>
          </p:cNvSpPr>
          <p:nvPr/>
        </p:nvSpPr>
        <p:spPr bwMode="auto">
          <a:xfrm>
            <a:off x="67738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5" name="Line 50"/>
          <p:cNvSpPr>
            <a:spLocks noChangeShapeType="1"/>
          </p:cNvSpPr>
          <p:nvPr/>
        </p:nvSpPr>
        <p:spPr bwMode="auto">
          <a:xfrm>
            <a:off x="73072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6" name="Line 51"/>
          <p:cNvSpPr>
            <a:spLocks noChangeShapeType="1"/>
          </p:cNvSpPr>
          <p:nvPr/>
        </p:nvSpPr>
        <p:spPr bwMode="auto">
          <a:xfrm>
            <a:off x="2201863" y="3657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7" name="Text Box 52"/>
          <p:cNvSpPr txBox="1">
            <a:spLocks noChangeArrowheads="1"/>
          </p:cNvSpPr>
          <p:nvPr/>
        </p:nvSpPr>
        <p:spPr bwMode="auto">
          <a:xfrm>
            <a:off x="1295400" y="33528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21558" name="Line 53"/>
          <p:cNvSpPr>
            <a:spLocks noChangeShapeType="1"/>
          </p:cNvSpPr>
          <p:nvPr/>
        </p:nvSpPr>
        <p:spPr bwMode="auto">
          <a:xfrm flipV="1">
            <a:off x="7023100" y="39624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9" name="Text Box 54"/>
          <p:cNvSpPr txBox="1">
            <a:spLocks noChangeArrowheads="1"/>
          </p:cNvSpPr>
          <p:nvPr/>
        </p:nvSpPr>
        <p:spPr bwMode="auto">
          <a:xfrm>
            <a:off x="7023100" y="4038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9900"/>
                </a:solidFill>
              </a:rPr>
              <a:t>p</a:t>
            </a:r>
            <a:endParaRPr lang="en-US" altLang="zh-CN"/>
          </a:p>
        </p:txBody>
      </p:sp>
      <p:sp>
        <p:nvSpPr>
          <p:cNvPr id="21560" name="Text Box 55"/>
          <p:cNvSpPr txBox="1">
            <a:spLocks noChangeArrowheads="1"/>
          </p:cNvSpPr>
          <p:nvPr/>
        </p:nvSpPr>
        <p:spPr bwMode="auto">
          <a:xfrm>
            <a:off x="4030663" y="3352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0</a:t>
            </a:r>
            <a:endParaRPr lang="en-US" altLang="zh-CN"/>
          </a:p>
        </p:txBody>
      </p:sp>
      <p:sp>
        <p:nvSpPr>
          <p:cNvPr id="21561" name="Text Box 56"/>
          <p:cNvSpPr txBox="1">
            <a:spLocks noChangeArrowheads="1"/>
          </p:cNvSpPr>
          <p:nvPr/>
        </p:nvSpPr>
        <p:spPr bwMode="auto">
          <a:xfrm>
            <a:off x="5414963" y="3352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1</a:t>
            </a:r>
            <a:endParaRPr lang="en-US" altLang="zh-CN"/>
          </a:p>
        </p:txBody>
      </p:sp>
      <p:sp>
        <p:nvSpPr>
          <p:cNvPr id="21562" name="Text Box 57"/>
          <p:cNvSpPr txBox="1">
            <a:spLocks noChangeArrowheads="1"/>
          </p:cNvSpPr>
          <p:nvPr/>
        </p:nvSpPr>
        <p:spPr bwMode="auto">
          <a:xfrm>
            <a:off x="6786563" y="3352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21563" name="Text Box 58"/>
          <p:cNvSpPr txBox="1">
            <a:spLocks noChangeArrowheads="1"/>
          </p:cNvSpPr>
          <p:nvPr/>
        </p:nvSpPr>
        <p:spPr bwMode="auto">
          <a:xfrm>
            <a:off x="5867400" y="40687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FF"/>
                </a:solidFill>
              </a:rPr>
              <a:t>c = 2</a:t>
            </a:r>
            <a:endParaRPr lang="en-US" altLang="zh-CN"/>
          </a:p>
        </p:txBody>
      </p:sp>
      <p:sp>
        <p:nvSpPr>
          <p:cNvPr id="21564" name="Rectangle 59"/>
          <p:cNvSpPr>
            <a:spLocks noChangeArrowheads="1"/>
          </p:cNvSpPr>
          <p:nvPr/>
        </p:nvSpPr>
        <p:spPr bwMode="auto">
          <a:xfrm>
            <a:off x="26590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5" name="Line 60"/>
          <p:cNvSpPr>
            <a:spLocks noChangeShapeType="1"/>
          </p:cNvSpPr>
          <p:nvPr/>
        </p:nvSpPr>
        <p:spPr bwMode="auto">
          <a:xfrm>
            <a:off x="3344863" y="49530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6" name="Line 61"/>
          <p:cNvSpPr>
            <a:spLocks noChangeShapeType="1"/>
          </p:cNvSpPr>
          <p:nvPr/>
        </p:nvSpPr>
        <p:spPr bwMode="auto">
          <a:xfrm>
            <a:off x="31924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7" name="Rectangle 62"/>
          <p:cNvSpPr>
            <a:spLocks noChangeArrowheads="1"/>
          </p:cNvSpPr>
          <p:nvPr/>
        </p:nvSpPr>
        <p:spPr bwMode="auto">
          <a:xfrm>
            <a:off x="40306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8" name="Line 63"/>
          <p:cNvSpPr>
            <a:spLocks noChangeShapeType="1"/>
          </p:cNvSpPr>
          <p:nvPr/>
        </p:nvSpPr>
        <p:spPr bwMode="auto">
          <a:xfrm>
            <a:off x="4716463" y="49530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9" name="Line 64"/>
          <p:cNvSpPr>
            <a:spLocks noChangeShapeType="1"/>
          </p:cNvSpPr>
          <p:nvPr/>
        </p:nvSpPr>
        <p:spPr bwMode="auto">
          <a:xfrm>
            <a:off x="45640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0" name="Rectangle 65"/>
          <p:cNvSpPr>
            <a:spLocks noChangeArrowheads="1"/>
          </p:cNvSpPr>
          <p:nvPr/>
        </p:nvSpPr>
        <p:spPr bwMode="auto">
          <a:xfrm>
            <a:off x="54022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71" name="Line 66"/>
          <p:cNvSpPr>
            <a:spLocks noChangeShapeType="1"/>
          </p:cNvSpPr>
          <p:nvPr/>
        </p:nvSpPr>
        <p:spPr bwMode="auto">
          <a:xfrm>
            <a:off x="6088063" y="49530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2" name="Line 67"/>
          <p:cNvSpPr>
            <a:spLocks noChangeShapeType="1"/>
          </p:cNvSpPr>
          <p:nvPr/>
        </p:nvSpPr>
        <p:spPr bwMode="auto">
          <a:xfrm>
            <a:off x="59356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3" name="Rectangle 68"/>
          <p:cNvSpPr>
            <a:spLocks noChangeArrowheads="1"/>
          </p:cNvSpPr>
          <p:nvPr/>
        </p:nvSpPr>
        <p:spPr bwMode="auto">
          <a:xfrm>
            <a:off x="67738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74" name="Line 69"/>
          <p:cNvSpPr>
            <a:spLocks noChangeShapeType="1"/>
          </p:cNvSpPr>
          <p:nvPr/>
        </p:nvSpPr>
        <p:spPr bwMode="auto">
          <a:xfrm>
            <a:off x="73072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5" name="Line 70"/>
          <p:cNvSpPr>
            <a:spLocks noChangeShapeType="1"/>
          </p:cNvSpPr>
          <p:nvPr/>
        </p:nvSpPr>
        <p:spPr bwMode="auto">
          <a:xfrm>
            <a:off x="2201863" y="4953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6" name="Text Box 71"/>
          <p:cNvSpPr txBox="1">
            <a:spLocks noChangeArrowheads="1"/>
          </p:cNvSpPr>
          <p:nvPr/>
        </p:nvSpPr>
        <p:spPr bwMode="auto">
          <a:xfrm>
            <a:off x="1295400" y="46482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21577" name="Line 72"/>
          <p:cNvSpPr>
            <a:spLocks noChangeShapeType="1"/>
          </p:cNvSpPr>
          <p:nvPr/>
        </p:nvSpPr>
        <p:spPr bwMode="auto">
          <a:xfrm flipV="1">
            <a:off x="7896225" y="52578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8" name="Text Box 73"/>
          <p:cNvSpPr txBox="1">
            <a:spLocks noChangeArrowheads="1"/>
          </p:cNvSpPr>
          <p:nvPr/>
        </p:nvSpPr>
        <p:spPr bwMode="auto">
          <a:xfrm>
            <a:off x="7896225" y="53340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9900"/>
                </a:solidFill>
              </a:rPr>
              <a:t>p</a:t>
            </a:r>
            <a:endParaRPr lang="en-US" altLang="zh-CN"/>
          </a:p>
        </p:txBody>
      </p:sp>
      <p:sp>
        <p:nvSpPr>
          <p:cNvPr id="21579" name="Text Box 74"/>
          <p:cNvSpPr txBox="1">
            <a:spLocks noChangeArrowheads="1"/>
          </p:cNvSpPr>
          <p:nvPr/>
        </p:nvSpPr>
        <p:spPr bwMode="auto">
          <a:xfrm>
            <a:off x="4030663" y="4648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0</a:t>
            </a:r>
            <a:endParaRPr lang="en-US" altLang="zh-CN"/>
          </a:p>
        </p:txBody>
      </p:sp>
      <p:sp>
        <p:nvSpPr>
          <p:cNvPr id="21580" name="Text Box 75"/>
          <p:cNvSpPr txBox="1">
            <a:spLocks noChangeArrowheads="1"/>
          </p:cNvSpPr>
          <p:nvPr/>
        </p:nvSpPr>
        <p:spPr bwMode="auto">
          <a:xfrm>
            <a:off x="5414963" y="4648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1</a:t>
            </a:r>
            <a:endParaRPr lang="en-US" altLang="zh-CN"/>
          </a:p>
        </p:txBody>
      </p:sp>
      <p:sp>
        <p:nvSpPr>
          <p:cNvPr id="21581" name="Text Box 76"/>
          <p:cNvSpPr txBox="1">
            <a:spLocks noChangeArrowheads="1"/>
          </p:cNvSpPr>
          <p:nvPr/>
        </p:nvSpPr>
        <p:spPr bwMode="auto">
          <a:xfrm>
            <a:off x="6786563" y="4648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chemeClr val="accent2"/>
                </a:solidFill>
              </a:rPr>
              <a:t>a</a:t>
            </a:r>
            <a:r>
              <a:rPr lang="en-US" altLang="zh-CN" sz="3200" baseline="-250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21582" name="Text Box 77"/>
          <p:cNvSpPr txBox="1">
            <a:spLocks noChangeArrowheads="1"/>
          </p:cNvSpPr>
          <p:nvPr/>
        </p:nvSpPr>
        <p:spPr bwMode="auto">
          <a:xfrm>
            <a:off x="6740525" y="53641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FF"/>
                </a:solidFill>
              </a:rPr>
              <a:t>c = 3</a:t>
            </a:r>
            <a:endParaRPr lang="en-US" altLang="zh-CN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0738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单链表的搜索算法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658813" y="1309688"/>
            <a:ext cx="8229600" cy="4962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List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&gt;::</a:t>
            </a:r>
            <a:r>
              <a:rPr lang="en-US" altLang="zh-CN" sz="2800">
                <a:ea typeface="隶书" panose="02010509060101010101" pitchFamily="49" charset="-122"/>
              </a:rPr>
              <a:t>Search(T x)</a:t>
            </a:r>
            <a:r>
              <a:rPr lang="en-US" altLang="zh-CN" sz="28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在表中搜索含数据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的结点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搜索成功时函数返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该结点地址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;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否则返回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NULL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	 </a:t>
            </a: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current =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	 while </a:t>
            </a:r>
            <a:r>
              <a:rPr lang="en-US" altLang="zh-CN" sz="2800">
                <a:ea typeface="隶书" panose="02010509060101010101" pitchFamily="49" charset="-122"/>
              </a:rPr>
              <a:t>( current != NULL</a:t>
            </a:r>
            <a:r>
              <a:rPr lang="en-US" altLang="zh-CN" sz="2800" b="1">
                <a:ea typeface="隶书" panose="02010509060101010101" pitchFamily="49" charset="-122"/>
              </a:rPr>
              <a:t> &amp;&amp; </a:t>
            </a:r>
            <a:r>
              <a:rPr lang="en-US" altLang="zh-CN" sz="2800"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data != x )</a:t>
            </a:r>
            <a:r>
              <a:rPr lang="en-US" altLang="zh-CN" sz="2800" b="1">
                <a:ea typeface="隶书" panose="02010509060101010101" pitchFamily="49" charset="-122"/>
              </a:rPr>
              <a:t> 		</a:t>
            </a:r>
            <a:r>
              <a:rPr lang="en-US" altLang="zh-CN" sz="2800">
                <a:ea typeface="隶书" panose="02010509060101010101" pitchFamily="49" charset="-122"/>
              </a:rPr>
              <a:t>current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  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沿着链找含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	 </a:t>
            </a:r>
            <a:r>
              <a:rPr lang="en-US" altLang="zh-CN" sz="2800" b="1">
                <a:ea typeface="隶书" panose="02010509060101010101" pitchFamily="49" charset="-122"/>
              </a:rPr>
              <a:t>return </a:t>
            </a:r>
            <a:r>
              <a:rPr lang="en-US" altLang="zh-CN" sz="2800">
                <a:ea typeface="隶书" panose="02010509060101010101" pitchFamily="49" charset="-122"/>
              </a:rPr>
              <a:t>current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25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C74A165-2A61-4DD7-8A8C-456326A358F0}" type="slidenum">
              <a:rPr lang="en-US" altLang="zh-CN" sz="1400"/>
              <a:pPr algn="ctr" eaLnBrk="1" hangingPunct="1"/>
              <a:t>25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9600" cy="835025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单链表的定位算法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65163" y="1309688"/>
            <a:ext cx="8229600" cy="49355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List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&gt;::</a:t>
            </a:r>
            <a:r>
              <a:rPr lang="en-US" altLang="zh-CN" sz="2800">
                <a:ea typeface="隶书" panose="02010509060101010101" pitchFamily="49" charset="-122"/>
              </a:rPr>
              <a:t>Locate ( 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i )</a:t>
            </a:r>
            <a:r>
              <a:rPr lang="en-US" altLang="zh-CN" sz="28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函数返回表中第 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个元素的地址。若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i &lt; 0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或 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超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出表中结点个数，则返回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NULL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(i &lt; 0)</a:t>
            </a:r>
            <a:r>
              <a:rPr lang="en-US" altLang="zh-CN" sz="2800" b="1">
                <a:ea typeface="隶书" panose="02010509060101010101" pitchFamily="49" charset="-122"/>
              </a:rPr>
              <a:t> return </a:t>
            </a:r>
            <a:r>
              <a:rPr lang="en-US" altLang="zh-CN" sz="2800">
                <a:ea typeface="隶书" panose="02010509060101010101" pitchFamily="49" charset="-122"/>
              </a:rPr>
              <a:t>NULL</a:t>
            </a:r>
            <a:r>
              <a:rPr lang="en-US" altLang="zh-CN" sz="2800" b="1"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不合理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	 </a:t>
            </a: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current = first</a:t>
            </a:r>
            <a:r>
              <a:rPr lang="en-US" altLang="zh-CN" sz="2800" b="1">
                <a:ea typeface="隶书" panose="02010509060101010101" pitchFamily="49" charset="-122"/>
              </a:rPr>
              <a:t>;  int </a:t>
            </a:r>
            <a:r>
              <a:rPr lang="en-US" altLang="zh-CN" sz="2800">
                <a:ea typeface="隶书" panose="02010509060101010101" pitchFamily="49" charset="-122"/>
              </a:rPr>
              <a:t>k = 0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 while </a:t>
            </a:r>
            <a:r>
              <a:rPr lang="en-US" altLang="zh-CN" sz="2800">
                <a:ea typeface="隶书" panose="02010509060101010101" pitchFamily="49" charset="-122"/>
              </a:rPr>
              <a:t>( current != NULL</a:t>
            </a:r>
            <a:r>
              <a:rPr lang="en-US" altLang="zh-CN" sz="2800" b="1">
                <a:ea typeface="隶书" panose="02010509060101010101" pitchFamily="49" charset="-122"/>
              </a:rPr>
              <a:t> &amp;&amp; </a:t>
            </a:r>
            <a:r>
              <a:rPr lang="en-US" altLang="zh-CN" sz="2800">
                <a:ea typeface="隶书" panose="02010509060101010101" pitchFamily="49" charset="-122"/>
              </a:rPr>
              <a:t>k &lt; i )</a:t>
            </a:r>
            <a:endParaRPr lang="en-US" altLang="zh-CN" sz="2800" b="1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{ </a:t>
            </a:r>
            <a:r>
              <a:rPr lang="en-US" altLang="zh-CN" sz="2800">
                <a:ea typeface="隶书" panose="02010509060101010101" pitchFamily="49" charset="-122"/>
              </a:rPr>
              <a:t>current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	</a:t>
            </a:r>
            <a:r>
              <a:rPr lang="en-US" altLang="zh-CN" sz="2800">
                <a:ea typeface="隶书" panose="02010509060101010101" pitchFamily="49" charset="-122"/>
              </a:rPr>
              <a:t>k++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return </a:t>
            </a:r>
            <a:r>
              <a:rPr lang="en-US" altLang="zh-CN" sz="2800">
                <a:ea typeface="隶书" panose="02010509060101010101" pitchFamily="49" charset="-122"/>
              </a:rPr>
              <a:t>current</a:t>
            </a:r>
            <a:r>
              <a:rPr lang="en-US" altLang="zh-CN" sz="2800" b="1">
                <a:ea typeface="隶书" panose="02010509060101010101" pitchFamily="49" charset="-122"/>
              </a:rPr>
              <a:t>;	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返回第 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号结点地址或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NULL</a:t>
            </a:r>
            <a:endParaRPr lang="en-US" altLang="zh-CN" sz="2800" b="1">
              <a:solidFill>
                <a:srgbClr val="CC0000"/>
              </a:solidFill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D417915-9082-4B5A-AFEA-67146AE18F06}" type="slidenum">
              <a:rPr lang="en-US" altLang="zh-CN" sz="1400"/>
              <a:pPr algn="ctr" eaLnBrk="1" hangingPunct="1"/>
              <a:t>26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31800"/>
            <a:ext cx="8229600" cy="90011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C0000"/>
                </a:solidFill>
                <a:ea typeface="华文新魏" panose="02010800040101010101" pitchFamily="2" charset="-122"/>
              </a:rPr>
              <a:t>单链表的插入算法</a:t>
            </a:r>
            <a:r>
              <a:rPr lang="en-US" altLang="zh-CN" sz="3600" b="1" dirty="0">
                <a:solidFill>
                  <a:srgbClr val="CC0000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3600" b="1" dirty="0">
                <a:solidFill>
                  <a:srgbClr val="CC0000"/>
                </a:solidFill>
                <a:ea typeface="华文新魏" panose="02010800040101010101" pitchFamily="2" charset="-122"/>
              </a:rPr>
              <a:t>函数简化）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28725"/>
            <a:ext cx="8229600" cy="4975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err="1">
                <a:ea typeface="隶书" panose="02010509060101010101" pitchFamily="49" charset="-122"/>
              </a:rPr>
              <a:t>bool</a:t>
            </a:r>
            <a:r>
              <a:rPr lang="en-US" altLang="zh-CN" sz="2800" b="1" dirty="0"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List</a:t>
            </a:r>
            <a:r>
              <a:rPr lang="en-US" altLang="zh-CN" sz="2800" b="1" dirty="0"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ea typeface="隶书" panose="02010509060101010101" pitchFamily="49" charset="-122"/>
              </a:rPr>
              <a:t>Insert (</a:t>
            </a:r>
            <a:r>
              <a:rPr lang="en-US" altLang="zh-CN" sz="2800" b="1" dirty="0" err="1">
                <a:ea typeface="隶书" panose="02010509060101010101" pitchFamily="49" charset="-122"/>
              </a:rPr>
              <a:t>int</a:t>
            </a:r>
            <a:r>
              <a:rPr lang="en-US" altLang="zh-CN" sz="2800" b="1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ea typeface="隶书" panose="02010509060101010101" pitchFamily="49" charset="-122"/>
              </a:rPr>
              <a:t>T x)</a:t>
            </a:r>
            <a:r>
              <a:rPr lang="en-US" altLang="zh-CN" sz="2800" b="1" dirty="0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将新元素 </a:t>
            </a:r>
            <a:r>
              <a:rPr lang="en-US" altLang="zh-CN" sz="2800" dirty="0">
                <a:solidFill>
                  <a:srgbClr val="CC0000"/>
                </a:solidFill>
                <a:ea typeface="隶书" panose="02010509060101010101" pitchFamily="49" charset="-122"/>
              </a:rPr>
              <a:t>x 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插入在链表中第 </a:t>
            </a:r>
            <a:r>
              <a:rPr lang="en-US" altLang="zh-CN" sz="2800" dirty="0" err="1">
                <a:solidFill>
                  <a:srgbClr val="CC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rgbClr val="CC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个结点之后。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ea typeface="隶书" panose="02010509060101010101" pitchFamily="49" charset="-122"/>
              </a:rPr>
              <a:t>current = Locate(</a:t>
            </a:r>
            <a:r>
              <a:rPr lang="en-US" altLang="zh-CN" sz="2800" dirty="0" err="1"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	if </a:t>
            </a:r>
            <a:r>
              <a:rPr lang="en-US" altLang="zh-CN" sz="2800" dirty="0">
                <a:ea typeface="隶书" panose="02010509060101010101" pitchFamily="49" charset="-122"/>
              </a:rPr>
              <a:t>(current == NULL)</a:t>
            </a:r>
            <a:r>
              <a:rPr lang="en-US" altLang="zh-CN" sz="2800" b="1" dirty="0"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ea typeface="隶书" panose="02010509060101010101" pitchFamily="49" charset="-122"/>
              </a:rPr>
              <a:t>;	   </a:t>
            </a:r>
            <a:r>
              <a:rPr lang="en-US" altLang="zh-CN" sz="2800" b="1" dirty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无插入位置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隶书" panose="02010509060101010101" pitchFamily="49" charset="-122"/>
              </a:rPr>
              <a:t>	</a:t>
            </a:r>
            <a:r>
              <a:rPr lang="en-US" altLang="zh-CN" sz="2800" dirty="0" err="1"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ea typeface="隶书" panose="02010509060101010101" pitchFamily="49" charset="-122"/>
              </a:rPr>
              <a:t>&gt; *</a:t>
            </a:r>
            <a:r>
              <a:rPr lang="en-US" altLang="zh-CN" sz="2800" dirty="0" err="1"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ea typeface="隶书" panose="02010509060101010101" pitchFamily="49" charset="-122"/>
              </a:rPr>
              <a:t> =</a:t>
            </a:r>
            <a:r>
              <a:rPr lang="en-US" altLang="zh-CN" sz="2800" b="1" dirty="0"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                   new  </a:t>
            </a:r>
            <a:r>
              <a:rPr lang="en-US" altLang="zh-CN" sz="2800" dirty="0" err="1"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ea typeface="隶书" panose="02010509060101010101" pitchFamily="49" charset="-122"/>
              </a:rPr>
              <a:t>(x)</a:t>
            </a:r>
            <a:r>
              <a:rPr lang="en-US" altLang="zh-CN" sz="2800" b="1" dirty="0">
                <a:ea typeface="隶书" panose="02010509060101010101" pitchFamily="49" charset="-122"/>
              </a:rPr>
              <a:t>;	   </a:t>
            </a:r>
            <a:r>
              <a:rPr lang="en-US" altLang="zh-CN" sz="2800" b="1" dirty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创建新结点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ea typeface="隶书" panose="02010509060101010101" pitchFamily="49" charset="-122"/>
              </a:rPr>
              <a:t>link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ea typeface="隶书" panose="02010509060101010101" pitchFamily="49" charset="-122"/>
              </a:rPr>
              <a:t>;        </a:t>
            </a:r>
            <a:r>
              <a:rPr lang="en-US" altLang="zh-CN" sz="2800" b="1" dirty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链入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ea typeface="隶书" panose="02010509060101010101" pitchFamily="49" charset="-122"/>
              </a:rPr>
              <a:t>link = </a:t>
            </a:r>
            <a:r>
              <a:rPr lang="en-US" altLang="zh-CN" sz="2800" dirty="0" err="1">
                <a:ea typeface="隶书" panose="02010509060101010101" pitchFamily="49" charset="-122"/>
              </a:rPr>
              <a:t>newNode</a:t>
            </a:r>
            <a:r>
              <a:rPr lang="en-US" altLang="zh-CN" sz="2800" b="1" dirty="0">
                <a:ea typeface="隶书" panose="02010509060101010101" pitchFamily="49" charset="-122"/>
              </a:rPr>
              <a:t>;		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	return </a:t>
            </a:r>
            <a:r>
              <a:rPr lang="en-US" altLang="zh-CN" sz="2800" dirty="0">
                <a:ea typeface="隶书" panose="02010509060101010101" pitchFamily="49" charset="-122"/>
              </a:rPr>
              <a:t>true</a:t>
            </a:r>
            <a:r>
              <a:rPr lang="en-US" altLang="zh-CN" sz="2800" b="1" dirty="0">
                <a:ea typeface="隶书" panose="02010509060101010101" pitchFamily="49" charset="-122"/>
              </a:rPr>
              <a:t>; 				  </a:t>
            </a:r>
            <a:r>
              <a:rPr lang="en-US" altLang="zh-CN" sz="2800" b="1" dirty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插入成功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772B9DA-09AC-40DF-A356-DA77E9C2AB95}" type="slidenum">
              <a:rPr lang="en-US" altLang="zh-CN" sz="1400"/>
              <a:pPr algn="ctr" eaLnBrk="1" hangingPunct="1"/>
              <a:t>27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31800"/>
            <a:ext cx="8229600" cy="900113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CC0000"/>
                </a:solidFill>
                <a:ea typeface="华文新魏" panose="02010800040101010101" pitchFamily="2" charset="-122"/>
              </a:rPr>
              <a:t>单链表的删除算法</a:t>
            </a:r>
            <a:r>
              <a:rPr lang="en-US" altLang="zh-CN" sz="3600" b="1" dirty="0">
                <a:solidFill>
                  <a:srgbClr val="CC0000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3600" b="1" dirty="0">
                <a:solidFill>
                  <a:srgbClr val="CC0000"/>
                </a:solidFill>
                <a:ea typeface="华文新魏" panose="02010800040101010101" pitchFamily="2" charset="-122"/>
              </a:rPr>
              <a:t>函数简化）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0625"/>
            <a:ext cx="8229600" cy="4975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b="1">
                <a:ea typeface="隶书" panose="02010509060101010101" pitchFamily="49" charset="-122"/>
              </a:rPr>
              <a:t>template &lt;class </a:t>
            </a:r>
            <a:r>
              <a:rPr lang="en-US" altLang="zh-CN" sz="2900">
                <a:ea typeface="隶书" panose="02010509060101010101" pitchFamily="49" charset="-122"/>
              </a:rPr>
              <a:t>T</a:t>
            </a:r>
            <a:r>
              <a:rPr lang="en-US" altLang="zh-CN" sz="2900" b="1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ea typeface="隶书" panose="02010509060101010101" pitchFamily="49" charset="-122"/>
              </a:rPr>
              <a:t>bool </a:t>
            </a:r>
            <a:r>
              <a:rPr lang="en-US" altLang="zh-CN" sz="2900">
                <a:ea typeface="隶书" panose="02010509060101010101" pitchFamily="49" charset="-122"/>
              </a:rPr>
              <a:t>List</a:t>
            </a:r>
            <a:r>
              <a:rPr lang="en-US" altLang="zh-CN" sz="2900" b="1">
                <a:ea typeface="隶书" panose="02010509060101010101" pitchFamily="49" charset="-122"/>
              </a:rPr>
              <a:t>&lt;</a:t>
            </a:r>
            <a:r>
              <a:rPr lang="en-US" altLang="zh-CN" sz="2900">
                <a:ea typeface="隶书" panose="02010509060101010101" pitchFamily="49" charset="-122"/>
              </a:rPr>
              <a:t>T</a:t>
            </a:r>
            <a:r>
              <a:rPr lang="en-US" altLang="zh-CN" sz="2900" b="1">
                <a:ea typeface="隶书" panose="02010509060101010101" pitchFamily="49" charset="-122"/>
              </a:rPr>
              <a:t>&gt;::</a:t>
            </a:r>
            <a:r>
              <a:rPr lang="en-US" altLang="zh-CN" sz="2900">
                <a:ea typeface="隶书" panose="02010509060101010101" pitchFamily="49" charset="-122"/>
              </a:rPr>
              <a:t>Remove (</a:t>
            </a:r>
            <a:r>
              <a:rPr lang="en-US" altLang="zh-CN" sz="2900" b="1">
                <a:ea typeface="隶书" panose="02010509060101010101" pitchFamily="49" charset="-122"/>
              </a:rPr>
              <a:t>int </a:t>
            </a:r>
            <a:r>
              <a:rPr lang="en-US" altLang="zh-CN" sz="2900">
                <a:ea typeface="隶书" panose="02010509060101010101" pitchFamily="49" charset="-122"/>
              </a:rPr>
              <a:t>i</a:t>
            </a:r>
            <a:r>
              <a:rPr lang="en-US" altLang="zh-CN" sz="2900" b="1">
                <a:ea typeface="隶书" panose="02010509060101010101" pitchFamily="49" charset="-122"/>
              </a:rPr>
              <a:t>, </a:t>
            </a:r>
            <a:r>
              <a:rPr lang="en-US" altLang="zh-CN" sz="2900">
                <a:ea typeface="隶书" panose="02010509060101010101" pitchFamily="49" charset="-122"/>
              </a:rPr>
              <a:t>T</a:t>
            </a:r>
            <a:r>
              <a:rPr lang="en-US" altLang="zh-CN" sz="2900" b="1">
                <a:ea typeface="隶书" panose="02010509060101010101" pitchFamily="49" charset="-122"/>
              </a:rPr>
              <a:t>&amp; </a:t>
            </a:r>
            <a:r>
              <a:rPr lang="en-US" altLang="zh-CN" sz="2900">
                <a:ea typeface="隶书" panose="02010509060101010101" pitchFamily="49" charset="-122"/>
              </a:rPr>
              <a:t>x )</a:t>
            </a:r>
            <a:r>
              <a:rPr lang="en-US" altLang="zh-CN" sz="29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900">
                <a:solidFill>
                  <a:srgbClr val="CC0000"/>
                </a:solidFill>
                <a:ea typeface="隶书" panose="02010509060101010101" pitchFamily="49" charset="-122"/>
              </a:rPr>
              <a:t>删除链表第</a:t>
            </a:r>
            <a:r>
              <a:rPr lang="en-US" altLang="zh-CN" sz="2900">
                <a:solidFill>
                  <a:srgbClr val="CC0000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900">
                <a:solidFill>
                  <a:srgbClr val="CC0000"/>
                </a:solidFill>
                <a:ea typeface="隶书" panose="02010509060101010101" pitchFamily="49" charset="-122"/>
              </a:rPr>
              <a:t>个元素</a:t>
            </a:r>
            <a:r>
              <a:rPr lang="en-US" altLang="zh-CN" sz="2900">
                <a:solidFill>
                  <a:srgbClr val="CC0000"/>
                </a:solidFill>
                <a:ea typeface="隶书" panose="02010509060101010101" pitchFamily="49" charset="-122"/>
              </a:rPr>
              <a:t>, </a:t>
            </a:r>
            <a:r>
              <a:rPr lang="zh-CN" altLang="en-US" sz="2900">
                <a:solidFill>
                  <a:srgbClr val="CC0000"/>
                </a:solidFill>
                <a:ea typeface="隶书" panose="02010509060101010101" pitchFamily="49" charset="-122"/>
              </a:rPr>
              <a:t>通过引用参数</a:t>
            </a:r>
            <a:r>
              <a:rPr lang="en-US" altLang="zh-CN" sz="290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900">
                <a:solidFill>
                  <a:srgbClr val="CC0000"/>
                </a:solidFill>
                <a:ea typeface="隶书" panose="02010509060101010101" pitchFamily="49" charset="-122"/>
              </a:rPr>
              <a:t>返回元素值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900" b="1">
                <a:ea typeface="隶书" panose="02010509060101010101" pitchFamily="49" charset="-122"/>
              </a:rPr>
              <a:t>   </a:t>
            </a:r>
            <a:r>
              <a:rPr lang="zh-CN" altLang="en-US" sz="2900">
                <a:ea typeface="隶书" panose="02010509060101010101" pitchFamily="49" charset="-122"/>
              </a:rPr>
              <a:t> </a:t>
            </a:r>
            <a:r>
              <a:rPr lang="en-US" altLang="zh-CN" sz="2900">
                <a:ea typeface="隶书" panose="02010509060101010101" pitchFamily="49" charset="-122"/>
              </a:rPr>
              <a:t>LinkNode</a:t>
            </a:r>
            <a:r>
              <a:rPr lang="en-US" altLang="zh-CN" sz="2900" b="1">
                <a:ea typeface="隶书" panose="02010509060101010101" pitchFamily="49" charset="-122"/>
              </a:rPr>
              <a:t>&lt;</a:t>
            </a:r>
            <a:r>
              <a:rPr lang="en-US" altLang="zh-CN" sz="2900">
                <a:ea typeface="隶书" panose="02010509060101010101" pitchFamily="49" charset="-122"/>
              </a:rPr>
              <a:t>T</a:t>
            </a:r>
            <a:r>
              <a:rPr lang="en-US" altLang="zh-CN" sz="2900" b="1">
                <a:ea typeface="隶书" panose="02010509060101010101" pitchFamily="49" charset="-122"/>
              </a:rPr>
              <a:t>&gt; *</a:t>
            </a:r>
            <a:r>
              <a:rPr lang="en-US" altLang="zh-CN" sz="2900">
                <a:ea typeface="隶书" panose="02010509060101010101" pitchFamily="49" charset="-122"/>
              </a:rPr>
              <a:t>current = Locate(i</a:t>
            </a:r>
            <a:r>
              <a:rPr lang="en-US" altLang="zh-CN" sz="29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900">
                <a:ea typeface="隶书" panose="02010509060101010101" pitchFamily="49" charset="-122"/>
              </a:rPr>
              <a:t>1)</a:t>
            </a:r>
            <a:r>
              <a:rPr lang="en-US" altLang="zh-CN" sz="29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ea typeface="隶书" panose="02010509060101010101" pitchFamily="49" charset="-122"/>
              </a:rPr>
              <a:t>	if </a:t>
            </a:r>
            <a:r>
              <a:rPr lang="en-US" altLang="zh-CN" sz="2900">
                <a:ea typeface="隶书" panose="02010509060101010101" pitchFamily="49" charset="-122"/>
              </a:rPr>
              <a:t>( current == NULL || current</a:t>
            </a:r>
            <a:r>
              <a:rPr lang="en-US" altLang="zh-CN" sz="29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>
                <a:ea typeface="隶书" panose="02010509060101010101" pitchFamily="49" charset="-122"/>
              </a:rPr>
              <a:t>link == NULL)</a:t>
            </a:r>
            <a:r>
              <a:rPr lang="en-US" altLang="zh-CN" sz="2900" b="1">
                <a:ea typeface="隶书" panose="02010509060101010101" pitchFamily="49" charset="-122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ea typeface="隶书" panose="02010509060101010101" pitchFamily="49" charset="-122"/>
              </a:rPr>
              <a:t>         return </a:t>
            </a:r>
            <a:r>
              <a:rPr lang="en-US" altLang="zh-CN" sz="2900">
                <a:ea typeface="隶书" panose="02010509060101010101" pitchFamily="49" charset="-122"/>
              </a:rPr>
              <a:t>false</a:t>
            </a:r>
            <a:r>
              <a:rPr lang="en-US" altLang="zh-CN" sz="2900" b="1">
                <a:ea typeface="隶书" panose="02010509060101010101" pitchFamily="49" charset="-122"/>
              </a:rPr>
              <a:t>; 	</a:t>
            </a:r>
            <a:r>
              <a:rPr lang="en-US" altLang="zh-CN" sz="29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900">
                <a:solidFill>
                  <a:srgbClr val="CC0000"/>
                </a:solidFill>
                <a:ea typeface="隶书" panose="02010509060101010101" pitchFamily="49" charset="-122"/>
              </a:rPr>
              <a:t>删除不成功</a:t>
            </a:r>
            <a:r>
              <a:rPr lang="zh-CN" altLang="en-US" sz="2900" b="1">
                <a:ea typeface="隶书" panose="02010509060101010101" pitchFamily="49" charset="-122"/>
              </a:rPr>
              <a:t>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900" b="1">
                <a:ea typeface="隶书" panose="02010509060101010101" pitchFamily="49" charset="-122"/>
              </a:rPr>
              <a:t>    </a:t>
            </a:r>
            <a:r>
              <a:rPr lang="en-US" altLang="zh-CN" sz="2900">
                <a:ea typeface="隶书" panose="02010509060101010101" pitchFamily="49" charset="-122"/>
              </a:rPr>
              <a:t>LinkNode</a:t>
            </a:r>
            <a:r>
              <a:rPr lang="en-US" altLang="zh-CN" sz="2900" b="1">
                <a:ea typeface="隶书" panose="02010509060101010101" pitchFamily="49" charset="-122"/>
              </a:rPr>
              <a:t>&lt;</a:t>
            </a:r>
            <a:r>
              <a:rPr lang="en-US" altLang="zh-CN" sz="2900">
                <a:ea typeface="隶书" panose="02010509060101010101" pitchFamily="49" charset="-122"/>
              </a:rPr>
              <a:t>T</a:t>
            </a:r>
            <a:r>
              <a:rPr lang="en-US" altLang="zh-CN" sz="2900" b="1">
                <a:ea typeface="隶书" panose="02010509060101010101" pitchFamily="49" charset="-122"/>
              </a:rPr>
              <a:t>&gt; *</a:t>
            </a:r>
            <a:r>
              <a:rPr lang="en-US" altLang="zh-CN" sz="2900">
                <a:ea typeface="隶书" panose="02010509060101010101" pitchFamily="49" charset="-122"/>
              </a:rPr>
              <a:t>del = current</a:t>
            </a:r>
            <a:r>
              <a:rPr lang="en-US" altLang="zh-CN" sz="29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>
                <a:ea typeface="隶书" panose="02010509060101010101" pitchFamily="49" charset="-122"/>
              </a:rPr>
              <a:t>link</a:t>
            </a:r>
            <a:r>
              <a:rPr lang="en-US" altLang="zh-CN" sz="2900" b="1">
                <a:ea typeface="隶书" panose="02010509060101010101" pitchFamily="49" charset="-122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ea typeface="隶书" panose="02010509060101010101" pitchFamily="49" charset="-122"/>
              </a:rPr>
              <a:t>    </a:t>
            </a:r>
            <a:r>
              <a:rPr lang="en-US" altLang="zh-CN" sz="2900">
                <a:ea typeface="隶书" panose="02010509060101010101" pitchFamily="49" charset="-122"/>
              </a:rPr>
              <a:t>current</a:t>
            </a:r>
            <a:r>
              <a:rPr lang="en-US" altLang="zh-CN" sz="29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>
                <a:ea typeface="隶书" panose="02010509060101010101" pitchFamily="49" charset="-122"/>
              </a:rPr>
              <a:t>link = del</a:t>
            </a:r>
            <a:r>
              <a:rPr lang="en-US" altLang="zh-CN" sz="29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>
                <a:ea typeface="隶书" panose="02010509060101010101" pitchFamily="49" charset="-122"/>
              </a:rPr>
              <a:t>link</a:t>
            </a:r>
            <a:r>
              <a:rPr lang="en-US" altLang="zh-CN" sz="29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ea typeface="隶书" panose="02010509060101010101" pitchFamily="49" charset="-122"/>
              </a:rPr>
              <a:t>	</a:t>
            </a:r>
            <a:r>
              <a:rPr lang="en-US" altLang="zh-CN" sz="2900">
                <a:ea typeface="隶书" panose="02010509060101010101" pitchFamily="49" charset="-122"/>
              </a:rPr>
              <a:t>x = del</a:t>
            </a:r>
            <a:r>
              <a:rPr lang="en-US" altLang="zh-CN" sz="29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>
                <a:ea typeface="隶书" panose="02010509060101010101" pitchFamily="49" charset="-122"/>
              </a:rPr>
              <a:t>data</a:t>
            </a:r>
            <a:r>
              <a:rPr lang="en-US" altLang="zh-CN" sz="2900" b="1">
                <a:ea typeface="隶书" panose="02010509060101010101" pitchFamily="49" charset="-122"/>
              </a:rPr>
              <a:t>;	delete </a:t>
            </a:r>
            <a:r>
              <a:rPr lang="en-US" altLang="zh-CN" sz="2900">
                <a:ea typeface="隶书" panose="02010509060101010101" pitchFamily="49" charset="-122"/>
              </a:rPr>
              <a:t>del</a:t>
            </a:r>
            <a:r>
              <a:rPr lang="en-US" altLang="zh-CN" sz="2900" b="1">
                <a:ea typeface="隶书" panose="02010509060101010101" pitchFamily="49" charset="-122"/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ea typeface="隶书" panose="02010509060101010101" pitchFamily="49" charset="-122"/>
              </a:rPr>
              <a:t>    return </a:t>
            </a:r>
            <a:r>
              <a:rPr lang="en-US" altLang="zh-CN" sz="2900">
                <a:ea typeface="隶书" panose="02010509060101010101" pitchFamily="49" charset="-122"/>
              </a:rPr>
              <a:t>true</a:t>
            </a:r>
            <a:r>
              <a:rPr lang="en-US" altLang="zh-CN" sz="29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560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5A2CFCC-2BB1-44F4-B676-D7CDBCCFCFB1}" type="slidenum">
              <a:rPr lang="en-US" altLang="zh-CN" sz="1400"/>
              <a:pPr algn="ctr" eaLnBrk="1" hangingPunct="1"/>
              <a:t>28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08000"/>
            <a:ext cx="49530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前插法建立单链表</a:t>
            </a:r>
            <a:endParaRPr lang="zh-CN" altLang="en-US" sz="3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543800" cy="38862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从一个空表开始，重复读入数据：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生成新结点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将读入数据存放到新结点的数据域中</a:t>
            </a:r>
          </a:p>
          <a:p>
            <a:pPr lvl="1" eaLnBrk="1" hangingPunct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将该新结点插入到链表的前端</a:t>
            </a: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直到读入结束符为止。</a:t>
            </a:r>
          </a:p>
        </p:txBody>
      </p:sp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8EFEF77-EBAD-4156-BF92-220639B69D8D}" type="slidenum">
              <a:rPr lang="en-US" altLang="zh-CN" sz="1400"/>
              <a:pPr algn="ctr" eaLnBrk="1" hangingPunct="1"/>
              <a:t>29</a:t>
            </a:fld>
            <a:endParaRPr lang="en-US" altLang="zh-CN" sz="1400"/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066800" y="4256088"/>
            <a:ext cx="7239000" cy="1585912"/>
            <a:chOff x="672" y="2697"/>
            <a:chExt cx="4560" cy="999"/>
          </a:xfrm>
        </p:grpSpPr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4272" y="273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3504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4512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4656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4944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3744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3840" y="2880"/>
              <a:ext cx="432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2784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4176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4416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 flipV="1">
              <a:off x="3792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2832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26643" name="Line 18"/>
            <p:cNvSpPr>
              <a:spLocks noChangeShapeType="1"/>
            </p:cNvSpPr>
            <p:nvPr/>
          </p:nvSpPr>
          <p:spPr bwMode="auto">
            <a:xfrm>
              <a:off x="3840" y="2928"/>
              <a:ext cx="38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19"/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Rectangle 20"/>
            <p:cNvSpPr>
              <a:spLocks noChangeArrowheads="1"/>
            </p:cNvSpPr>
            <p:nvPr/>
          </p:nvSpPr>
          <p:spPr bwMode="auto">
            <a:xfrm>
              <a:off x="1392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6646" name="Line 21"/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672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664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6649" name="Line 24"/>
            <p:cNvSpPr>
              <a:spLocks noChangeShapeType="1"/>
            </p:cNvSpPr>
            <p:nvPr/>
          </p:nvSpPr>
          <p:spPr bwMode="auto">
            <a:xfrm flipV="1">
              <a:off x="1680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720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26651" name="Rectangle 26"/>
            <p:cNvSpPr>
              <a:spLocks noChangeArrowheads="1"/>
            </p:cNvSpPr>
            <p:nvPr/>
          </p:nvSpPr>
          <p:spPr bwMode="auto">
            <a:xfrm>
              <a:off x="1632" y="2736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7C80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26652" name="Rectangle 27"/>
            <p:cNvSpPr>
              <a:spLocks noChangeArrowheads="1"/>
            </p:cNvSpPr>
            <p:nvPr/>
          </p:nvSpPr>
          <p:spPr bwMode="auto">
            <a:xfrm>
              <a:off x="2304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hlink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26653" name="Line 28"/>
            <p:cNvSpPr>
              <a:spLocks noChangeShapeType="1"/>
            </p:cNvSpPr>
            <p:nvPr/>
          </p:nvSpPr>
          <p:spPr bwMode="auto">
            <a:xfrm>
              <a:off x="1728" y="2976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95300"/>
            <a:ext cx="4879975" cy="8382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单链表的类定义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371600"/>
            <a:ext cx="7848600" cy="49530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使用面向对象方法，要把数据与操作一起定义和封装，用多个类表达一个单链表。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CC"/>
                </a:solidFill>
                <a:ea typeface="仿宋_GB2312" pitchFamily="49" charset="-122"/>
              </a:rPr>
              <a:t> 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链表结点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(ListNode)</a:t>
            </a:r>
            <a:r>
              <a:rPr lang="zh-CN" altLang="zh-CN" sz="3000" b="1">
                <a:solidFill>
                  <a:schemeClr val="tx2"/>
                </a:solidFill>
                <a:ea typeface="仿宋_GB2312" pitchFamily="49" charset="-122"/>
              </a:rPr>
              <a:t>类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 链表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(List)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类</a:t>
            </a:r>
          </a:p>
          <a:p>
            <a:pPr eaLnBrk="1" hangingPunct="1">
              <a:buClr>
                <a:schemeClr val="tx2"/>
              </a:buClr>
              <a:buSzPct val="50000"/>
            </a:pPr>
            <a:r>
              <a:rPr lang="zh-CN" altLang="zh-CN" sz="3000" b="1">
                <a:ea typeface="仿宋_GB2312" pitchFamily="49" charset="-122"/>
              </a:rPr>
              <a:t>定义方式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3000" b="1">
                <a:solidFill>
                  <a:srgbClr val="0000CC"/>
                </a:solidFill>
                <a:ea typeface="仿宋_GB2312" pitchFamily="49" charset="-122"/>
              </a:rPr>
              <a:t> </a:t>
            </a:r>
            <a:r>
              <a:rPr lang="zh-CN" altLang="zh-CN" sz="3000" b="1">
                <a:solidFill>
                  <a:schemeClr val="tx2"/>
                </a:solidFill>
                <a:ea typeface="仿宋_GB2312" pitchFamily="49" charset="-122"/>
              </a:rPr>
              <a:t>复合方式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3000" b="1">
                <a:solidFill>
                  <a:schemeClr val="tx2"/>
                </a:solidFill>
                <a:ea typeface="仿宋_GB2312" pitchFamily="49" charset="-122"/>
              </a:rPr>
              <a:t> 嵌套方式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3000" b="1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继承方式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 结构方式</a:t>
            </a:r>
          </a:p>
        </p:txBody>
      </p:sp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3225CC1-A5E5-4580-8E65-F4697B34E225}" type="slidenum">
              <a:rPr lang="en-US" altLang="zh-CN" sz="1400"/>
              <a:pPr algn="ctr" eaLnBrk="1" hangingPunct="1"/>
              <a:t>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744653961"/>
      </p:ext>
    </p:extLst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65163" y="622300"/>
            <a:ext cx="8229600" cy="59705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void </a:t>
            </a:r>
            <a:r>
              <a:rPr lang="en-US" altLang="zh-CN" sz="2800">
                <a:ea typeface="隶书" panose="02010509060101010101" pitchFamily="49" charset="-122"/>
              </a:rPr>
              <a:t>inputFront (T endTag</a:t>
            </a:r>
            <a:r>
              <a:rPr lang="en-US" altLang="zh-CN" sz="2800" b="1">
                <a:ea typeface="隶书" panose="02010509060101010101" pitchFamily="49" charset="-122"/>
              </a:rPr>
              <a:t>, </a:t>
            </a:r>
            <a:r>
              <a:rPr lang="en-US" altLang="zh-CN" sz="2800">
                <a:ea typeface="隶书" panose="02010509060101010101" pitchFamily="49" charset="-122"/>
              </a:rPr>
              <a:t>List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&gt;&amp; </a:t>
            </a:r>
            <a:r>
              <a:rPr lang="en-US" altLang="zh-CN" sz="2800">
                <a:ea typeface="隶书" panose="02010509060101010101" pitchFamily="49" charset="-122"/>
              </a:rPr>
              <a:t>L)</a:t>
            </a:r>
            <a:r>
              <a:rPr lang="en-US" altLang="zh-CN" sz="28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 *</a:t>
            </a:r>
            <a:r>
              <a:rPr lang="en-US" altLang="zh-CN" sz="2800">
                <a:ea typeface="隶书" panose="02010509060101010101" pitchFamily="49" charset="-122"/>
              </a:rPr>
              <a:t>newNode</a:t>
            </a:r>
            <a:r>
              <a:rPr lang="en-US" altLang="zh-CN" sz="2800" b="1">
                <a:ea typeface="隶书" panose="02010509060101010101" pitchFamily="49" charset="-122"/>
              </a:rPr>
              <a:t>, *</a:t>
            </a:r>
            <a:r>
              <a:rPr lang="en-US" altLang="zh-CN" sz="2800">
                <a:ea typeface="隶书" panose="02010509060101010101" pitchFamily="49" charset="-122"/>
              </a:rPr>
              <a:t>newF</a:t>
            </a:r>
            <a:r>
              <a:rPr lang="en-US" altLang="zh-CN" sz="2800" b="1">
                <a:ea typeface="隶书" panose="02010509060101010101" pitchFamily="49" charset="-122"/>
              </a:rPr>
              <a:t>;  </a:t>
            </a:r>
            <a:r>
              <a:rPr lang="en-US" altLang="zh-CN" sz="2800">
                <a:ea typeface="隶书" panose="02010509060101010101" pitchFamily="49" charset="-122"/>
              </a:rPr>
              <a:t>E val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</a:t>
            </a:r>
            <a:r>
              <a:rPr lang="en-US" altLang="zh-CN" sz="2800">
                <a:ea typeface="隶书" panose="02010509060101010101" pitchFamily="49" charset="-122"/>
              </a:rPr>
              <a:t>newF =</a:t>
            </a:r>
            <a:r>
              <a:rPr lang="en-US" altLang="zh-CN" sz="2800" b="1">
                <a:ea typeface="隶书" panose="02010509060101010101" pitchFamily="49" charset="-122"/>
              </a:rPr>
              <a:t> new </a:t>
            </a: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&gt;;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 </a:t>
            </a:r>
            <a:r>
              <a:rPr lang="en-US" altLang="zh-CN" sz="2800">
                <a:ea typeface="隶书" panose="02010509060101010101" pitchFamily="49" charset="-122"/>
              </a:rPr>
              <a:t>L.setFirst (newF)</a:t>
            </a:r>
            <a:r>
              <a:rPr lang="en-US" altLang="zh-CN" sz="2800" b="1">
                <a:ea typeface="隶书" panose="02010509060101010101" pitchFamily="49" charset="-122"/>
              </a:rPr>
              <a:t>;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first</a:t>
            </a:r>
            <a:r>
              <a:rPr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link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默认值为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NULL</a:t>
            </a:r>
            <a:r>
              <a:rPr lang="en-US" altLang="zh-CN" sz="2800" b="1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cin &gt;&gt; </a:t>
            </a:r>
            <a:r>
              <a:rPr lang="en-US" altLang="zh-CN" sz="2800">
                <a:ea typeface="隶书" panose="02010509060101010101" pitchFamily="49" charset="-122"/>
              </a:rPr>
              <a:t>val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while </a:t>
            </a:r>
            <a:r>
              <a:rPr lang="en-US" altLang="zh-CN" sz="2800">
                <a:ea typeface="隶书" panose="02010509060101010101" pitchFamily="49" charset="-122"/>
              </a:rPr>
              <a:t>(val != endTag)</a:t>
            </a:r>
            <a:r>
              <a:rPr lang="en-US" altLang="zh-CN" sz="28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ea typeface="隶书" panose="02010509060101010101" pitchFamily="49" charset="-122"/>
              </a:rPr>
              <a:t>newNode =</a:t>
            </a:r>
            <a:r>
              <a:rPr lang="en-US" altLang="zh-CN" sz="2800" b="1">
                <a:ea typeface="隶书" panose="02010509060101010101" pitchFamily="49" charset="-122"/>
              </a:rPr>
              <a:t> new </a:t>
            </a:r>
            <a:r>
              <a:rPr lang="en-US" altLang="zh-CN" sz="2800"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T&gt;(val)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ea typeface="隶书" panose="02010509060101010101" pitchFamily="49" charset="-122"/>
              </a:rPr>
              <a:t>newNode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newF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	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插在表前端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      	</a:t>
            </a:r>
            <a:r>
              <a:rPr lang="en-US" altLang="zh-CN" sz="2800">
                <a:ea typeface="隶书" panose="02010509060101010101" pitchFamily="49" charset="-122"/>
              </a:rPr>
              <a:t>newF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newNode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	cin &gt;&gt; </a:t>
            </a:r>
            <a:r>
              <a:rPr lang="en-US" altLang="zh-CN" sz="2800">
                <a:ea typeface="隶书" panose="02010509060101010101" pitchFamily="49" charset="-122"/>
              </a:rPr>
              <a:t>val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 </a:t>
            </a:r>
          </a:p>
        </p:txBody>
      </p:sp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8B0366E-7F3A-4485-8EFF-5A40FDBBEADE}" type="slidenum">
              <a:rPr lang="en-US" altLang="zh-CN" sz="1400"/>
              <a:pPr algn="ctr" eaLnBrk="1" hangingPunct="1"/>
              <a:t>30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1049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后插法建立单链表</a:t>
            </a:r>
            <a:endParaRPr lang="zh-CN" altLang="en-US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473200"/>
            <a:ext cx="7915275" cy="41148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每次将新结点加在插到链表的表尾；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设置一个尾指针 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last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，总是指向表中最后一个结点，新结点插在它的后面；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尾指针 </a:t>
            </a:r>
            <a:r>
              <a:rPr lang="en-US" altLang="zh-CN" sz="3000" b="1"/>
              <a:t>last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初始时置为指向表头结点地址。</a:t>
            </a:r>
          </a:p>
        </p:txBody>
      </p:sp>
      <p:sp>
        <p:nvSpPr>
          <p:cNvPr id="2867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5C7A8FB-F574-4DAF-B372-4BFA2A7CAE4C}" type="slidenum">
              <a:rPr lang="en-US" altLang="zh-CN" sz="1400"/>
              <a:pPr algn="ctr" eaLnBrk="1" hangingPunct="1"/>
              <a:t>31</a:t>
            </a:fld>
            <a:endParaRPr lang="en-US" altLang="zh-CN" sz="1400"/>
          </a:p>
        </p:txBody>
      </p:sp>
      <p:grpSp>
        <p:nvGrpSpPr>
          <p:cNvPr id="28677" name="Group 34"/>
          <p:cNvGrpSpPr>
            <a:grpSpLocks/>
          </p:cNvGrpSpPr>
          <p:nvPr/>
        </p:nvGrpSpPr>
        <p:grpSpPr bwMode="auto">
          <a:xfrm>
            <a:off x="1063625" y="3949700"/>
            <a:ext cx="7013575" cy="1928813"/>
            <a:chOff x="670" y="2352"/>
            <a:chExt cx="4418" cy="1215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4272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3360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4512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7C80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3600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3840" y="254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>
              <a:off x="3120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4656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4896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hlink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 flipV="1">
              <a:off x="4272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3312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28688" name="Line 15"/>
            <p:cNvSpPr>
              <a:spLocks noChangeShapeType="1"/>
            </p:cNvSpPr>
            <p:nvPr/>
          </p:nvSpPr>
          <p:spPr bwMode="auto">
            <a:xfrm>
              <a:off x="4608" y="2640"/>
              <a:ext cx="14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1392" y="2391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>
              <a:off x="1152" y="2535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672" y="235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2064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 flipV="1">
              <a:off x="1680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21"/>
            <p:cNvSpPr txBox="1">
              <a:spLocks noChangeArrowheads="1"/>
            </p:cNvSpPr>
            <p:nvPr/>
          </p:nvSpPr>
          <p:spPr bwMode="auto">
            <a:xfrm>
              <a:off x="720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newnode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>
              <a:off x="1632" y="239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7C80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2304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hlink"/>
                  </a:solidFill>
                </a:rPr>
                <a:t>0</a:t>
              </a:r>
              <a:endParaRPr lang="en-US" altLang="zh-CN" sz="3200"/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>
              <a:off x="1728" y="2631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25"/>
            <p:cNvSpPr>
              <a:spLocks noChangeShapeType="1"/>
            </p:cNvSpPr>
            <p:nvPr/>
          </p:nvSpPr>
          <p:spPr bwMode="auto">
            <a:xfrm flipV="1">
              <a:off x="1104" y="2640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670" y="259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accent2"/>
                  </a:solidFill>
                </a:rPr>
                <a:t>last</a:t>
              </a:r>
              <a:endParaRPr lang="en-US" altLang="zh-CN"/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 flipV="1">
              <a:off x="1776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Text Box 28"/>
            <p:cNvSpPr txBox="1">
              <a:spLocks noChangeArrowheads="1"/>
            </p:cNvSpPr>
            <p:nvPr/>
          </p:nvSpPr>
          <p:spPr bwMode="auto">
            <a:xfrm>
              <a:off x="1342" y="32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800080"/>
                  </a:solidFill>
                </a:rPr>
                <a:t>last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28702" name="Line 29"/>
            <p:cNvSpPr>
              <a:spLocks noChangeShapeType="1"/>
            </p:cNvSpPr>
            <p:nvPr/>
          </p:nvSpPr>
          <p:spPr bwMode="auto">
            <a:xfrm flipH="1">
              <a:off x="2832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Line 30"/>
            <p:cNvSpPr>
              <a:spLocks noChangeShapeType="1"/>
            </p:cNvSpPr>
            <p:nvPr/>
          </p:nvSpPr>
          <p:spPr bwMode="auto">
            <a:xfrm flipV="1">
              <a:off x="3983" y="2649"/>
              <a:ext cx="289" cy="1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3688" y="2721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accent2"/>
                  </a:solidFill>
                </a:rPr>
                <a:t>last</a:t>
              </a:r>
              <a:endParaRPr lang="en-US" altLang="zh-CN"/>
            </a:p>
          </p:txBody>
        </p:sp>
        <p:sp>
          <p:nvSpPr>
            <p:cNvPr id="28705" name="Line 32"/>
            <p:cNvSpPr>
              <a:spLocks noChangeShapeType="1"/>
            </p:cNvSpPr>
            <p:nvPr/>
          </p:nvSpPr>
          <p:spPr bwMode="auto">
            <a:xfrm flipV="1">
              <a:off x="4368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Text Box 33"/>
            <p:cNvSpPr txBox="1">
              <a:spLocks noChangeArrowheads="1"/>
            </p:cNvSpPr>
            <p:nvPr/>
          </p:nvSpPr>
          <p:spPr bwMode="auto">
            <a:xfrm>
              <a:off x="3934" y="3224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800080"/>
                  </a:solidFill>
                </a:rPr>
                <a:t>last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88B5D33-72D1-40E8-9960-7284B5908058}" type="slidenum">
              <a:rPr lang="en-US" altLang="zh-CN" sz="1400"/>
              <a:pPr algn="ctr" eaLnBrk="1" hangingPunct="1"/>
              <a:t>32</a:t>
            </a:fld>
            <a:endParaRPr lang="en-US" altLang="zh-CN" sz="140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73088" y="528638"/>
            <a:ext cx="8118475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template &lt;class T&gt;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void inputRear ( T endTag, List&lt;T&gt;&amp; L ) {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LinkNode&lt;T&gt; *newNode, *last;  E val;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last = new LinkNode&lt;T&gt;;	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建立链表的头结点</a:t>
            </a:r>
          </a:p>
          <a:p>
            <a:pPr eaLnBrk="1" hangingPunct="1"/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L.setFirst(last);	  	          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为链表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的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first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赋值</a:t>
            </a:r>
            <a:r>
              <a:rPr lang="zh-CN" altLang="en-US" sz="2800">
                <a:ea typeface="隶书" panose="02010509060101010101" pitchFamily="49" charset="-122"/>
              </a:rPr>
              <a:t> </a:t>
            </a:r>
          </a:p>
          <a:p>
            <a:pPr eaLnBrk="1" hangingPunct="1"/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cin &gt;&gt; val;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while ( val != endTag ) {   	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//last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指向当前的表尾</a:t>
            </a:r>
          </a:p>
          <a:p>
            <a:pPr eaLnBrk="1" hangingPunct="1"/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         </a:t>
            </a:r>
            <a:r>
              <a:rPr lang="en-US" altLang="zh-CN" sz="2800">
                <a:ea typeface="隶书" panose="02010509060101010101" pitchFamily="49" charset="-122"/>
              </a:rPr>
              <a:t>newNode = new LinkNode&lt;T&gt;(val);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     last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newNode;   last = newNode;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     cin &gt;&gt; val;			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插入到表末端</a:t>
            </a:r>
          </a:p>
          <a:p>
            <a:pPr eaLnBrk="1" hangingPunct="1"/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}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    last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NULL;             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	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表收尾</a:t>
            </a:r>
            <a:r>
              <a:rPr lang="zh-CN" altLang="en-US" sz="2800">
                <a:ea typeface="隶书" panose="02010509060101010101" pitchFamily="49" charset="-122"/>
              </a:rPr>
              <a:t>     </a:t>
            </a:r>
          </a:p>
          <a:p>
            <a:pPr eaLnBrk="1" hangingPunct="1"/>
            <a:r>
              <a:rPr lang="en-US" altLang="zh-CN" sz="2800">
                <a:ea typeface="隶书" panose="02010509060101010101" pitchFamily="49" charset="-122"/>
              </a:rPr>
              <a:t>}; </a:t>
            </a:r>
          </a:p>
        </p:txBody>
      </p:sp>
      <p:sp>
        <p:nvSpPr>
          <p:cNvPr id="29700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509588" cy="3810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有了基本的操作，</a:t>
            </a:r>
            <a:br>
              <a:rPr lang="en-US" altLang="zh-CN" dirty="0"/>
            </a:br>
            <a:r>
              <a:rPr lang="zh-CN" altLang="en-US" dirty="0"/>
              <a:t>如何解决一个具体的问题？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从数学角度分析问题</a:t>
            </a:r>
            <a:endParaRPr lang="en-US" altLang="zh-CN" sz="2800" dirty="0"/>
          </a:p>
          <a:p>
            <a:pPr lvl="1"/>
            <a:r>
              <a:rPr lang="zh-CN" altLang="en-US" sz="2350" dirty="0"/>
              <a:t>找出解决的途径</a:t>
            </a:r>
            <a:endParaRPr lang="en-US" altLang="zh-CN" sz="2350" dirty="0"/>
          </a:p>
          <a:p>
            <a:pPr lvl="1"/>
            <a:endParaRPr lang="en-US" altLang="zh-CN" sz="2350" dirty="0"/>
          </a:p>
          <a:p>
            <a:pPr lvl="1"/>
            <a:endParaRPr lang="en-US" altLang="zh-CN" sz="2350" dirty="0"/>
          </a:p>
          <a:p>
            <a:r>
              <a:rPr lang="zh-CN" altLang="en-US" sz="2800" dirty="0"/>
              <a:t>从计算机角度分析问题</a:t>
            </a:r>
            <a:endParaRPr lang="en-US" altLang="zh-CN" sz="2800" dirty="0"/>
          </a:p>
          <a:p>
            <a:pPr lvl="1"/>
            <a:r>
              <a:rPr lang="zh-CN" altLang="en-US" sz="2650" dirty="0"/>
              <a:t>找出转换的途径</a:t>
            </a:r>
          </a:p>
        </p:txBody>
      </p:sp>
    </p:spTree>
    <p:extLst>
      <p:ext uri="{BB962C8B-B14F-4D97-AF65-F5344CB8AC3E}">
        <p14:creationId xmlns:p14="http://schemas.microsoft.com/office/powerpoint/2010/main" val="5618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title"/>
          </p:nvPr>
        </p:nvSpPr>
        <p:spPr>
          <a:xfrm>
            <a:off x="1581150" y="579438"/>
            <a:ext cx="57912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多项式 </a:t>
            </a:r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4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Polynomial</a:t>
            </a:r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表示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4548" name="Rectangle 4"/>
          <p:cNvSpPr>
            <a:spLocks noGrp="1" noChangeArrowheads="1"/>
          </p:cNvSpPr>
          <p:nvPr>
            <p:ph idx="1"/>
          </p:nvPr>
        </p:nvSpPr>
        <p:spPr>
          <a:xfrm>
            <a:off x="733425" y="3446463"/>
            <a:ext cx="7826375" cy="24463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CC0000"/>
              </a:buClr>
              <a:buSzPct val="55000"/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阶多项式 </a:t>
            </a:r>
            <a:r>
              <a:rPr lang="en-US" altLang="zh-CN" sz="3000" b="1" i="1">
                <a:ea typeface="仿宋_GB2312" pitchFamily="49" charset="-122"/>
              </a:rPr>
              <a:t>P</a:t>
            </a:r>
            <a:r>
              <a:rPr lang="en-US" altLang="zh-CN" sz="3000" b="1" i="1" baseline="-25000">
                <a:ea typeface="仿宋_GB2312" pitchFamily="49" charset="-122"/>
              </a:rPr>
              <a:t>n</a:t>
            </a:r>
            <a:r>
              <a:rPr lang="en-US" altLang="zh-CN" sz="3000" b="1">
                <a:ea typeface="仿宋_GB2312" pitchFamily="49" charset="-122"/>
              </a:rPr>
              <a:t>(</a:t>
            </a:r>
            <a:r>
              <a:rPr lang="en-US" altLang="zh-CN" sz="3000" b="1" i="1">
                <a:ea typeface="仿宋_GB2312" pitchFamily="49" charset="-122"/>
              </a:rPr>
              <a:t>x</a:t>
            </a:r>
            <a:r>
              <a:rPr lang="en-US" altLang="zh-CN" sz="3000" b="1">
                <a:ea typeface="仿宋_GB2312" pitchFamily="49" charset="-122"/>
              </a:rPr>
              <a:t>)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有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+1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项</a:t>
            </a:r>
            <a:r>
              <a:rPr lang="zh-CN" altLang="en-US" sz="3000" b="1">
                <a:ea typeface="仿宋_GB2312" pitchFamily="49" charset="-122"/>
              </a:rPr>
              <a:t>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000" b="1">
                <a:ea typeface="仿宋_GB2312" pitchFamily="49" charset="-122"/>
              </a:rPr>
              <a:t>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系数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sz="30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sz="30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sz="30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…,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sz="30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endParaRPr lang="en-US" altLang="zh-CN" sz="3000" b="1"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3000" b="1">
                <a:ea typeface="仿宋_GB2312" pitchFamily="49" charset="-122"/>
              </a:rPr>
              <a:t>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指数 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0, 1, 2, …,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。按升幂排列</a:t>
            </a:r>
            <a:endParaRPr lang="zh-CN" altLang="en-US" sz="3000">
              <a:ea typeface="仿宋_GB2312" pitchFamily="49" charset="-122"/>
            </a:endParaRPr>
          </a:p>
        </p:txBody>
      </p:sp>
      <p:sp>
        <p:nvSpPr>
          <p:cNvPr id="307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36E2D6B-773A-4613-801A-7C281D350C19}" type="slidenum">
              <a:rPr lang="en-US" altLang="zh-CN" sz="1400"/>
              <a:pPr algn="ctr" eaLnBrk="1" hangingPunct="1"/>
              <a:t>34</a:t>
            </a:fld>
            <a:endParaRPr lang="en-US" altLang="zh-CN" sz="1400"/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898094"/>
              </p:ext>
            </p:extLst>
          </p:nvPr>
        </p:nvGraphicFramePr>
        <p:xfrm>
          <a:off x="1836738" y="1474788"/>
          <a:ext cx="5405437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145960" imgH="685800" progId="Equation.DSMT4">
                  <p:embed/>
                </p:oleObj>
              </mc:Choice>
              <mc:Fallback>
                <p:oleObj name="Equation" r:id="rId3" imgW="2145960" imgH="685800" progId="Equation.DSMT4">
                  <p:embed/>
                  <p:pic>
                    <p:nvPicPr>
                      <p:cNvPr id="307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474788"/>
                        <a:ext cx="5405437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894"/>
            <a:ext cx="5943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CC0000"/>
                </a:solidFill>
                <a:ea typeface="华文新魏" panose="02010800040101010101" pitchFamily="2" charset="-122"/>
              </a:rPr>
              <a:t>多项式的顺序存储表示</a:t>
            </a:r>
            <a:endParaRPr lang="zh-CN" altLang="en-US" sz="4000" dirty="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368644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536700"/>
            <a:ext cx="7772400" cy="3581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第一种：</a:t>
            </a:r>
            <a:r>
              <a:rPr lang="zh-CN" altLang="en-US" sz="3000" b="1" dirty="0">
                <a:ea typeface="仿宋_GB2312" pitchFamily="49" charset="-122"/>
              </a:rPr>
              <a:t> 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private: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3000" b="1" dirty="0">
                <a:solidFill>
                  <a:srgbClr val="CC0000"/>
                </a:solidFill>
                <a:ea typeface="仿宋_GB2312" pitchFamily="49" charset="-122"/>
              </a:rPr>
              <a:t>(</a:t>
            </a:r>
            <a:r>
              <a:rPr lang="zh-CN" altLang="en-US" sz="3000" b="1" dirty="0">
                <a:solidFill>
                  <a:srgbClr val="CC0000"/>
                </a:solidFill>
                <a:ea typeface="仿宋_GB2312" pitchFamily="49" charset="-122"/>
              </a:rPr>
              <a:t>静态数</a:t>
            </a:r>
            <a:r>
              <a:rPr lang="zh-CN" altLang="en-US" sz="3000" b="1" dirty="0">
                <a:solidFill>
                  <a:srgbClr val="0000FF"/>
                </a:solidFill>
                <a:ea typeface="仿宋_GB2312" pitchFamily="49" charset="-122"/>
              </a:rPr>
              <a:t>        </a:t>
            </a:r>
            <a:r>
              <a:rPr lang="en-US" altLang="zh-CN" sz="3000" b="1" dirty="0" err="1">
                <a:solidFill>
                  <a:srgbClr val="0000FF"/>
                </a:solidFill>
                <a:ea typeface="仿宋_GB2312" pitchFamily="49" charset="-122"/>
              </a:rPr>
              <a:t>int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 degree;		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rgbClr val="CC0000"/>
                </a:solidFill>
                <a:ea typeface="仿宋_GB2312" pitchFamily="49" charset="-122"/>
              </a:rPr>
              <a:t>组表示</a:t>
            </a:r>
            <a:r>
              <a:rPr lang="en-US" altLang="zh-CN" sz="3000" b="1" dirty="0">
                <a:solidFill>
                  <a:srgbClr val="CC0000"/>
                </a:solidFill>
                <a:ea typeface="仿宋_GB2312" pitchFamily="49" charset="-122"/>
              </a:rPr>
              <a:t>)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        float </a:t>
            </a:r>
            <a:r>
              <a:rPr lang="en-US" altLang="zh-CN" sz="3000" b="1" dirty="0" err="1">
                <a:solidFill>
                  <a:srgbClr val="0000FF"/>
                </a:solidFill>
                <a:ea typeface="仿宋_GB2312" pitchFamily="49" charset="-122"/>
              </a:rPr>
              <a:t>coef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 [maxDegree+1];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                 </a:t>
            </a:r>
            <a:r>
              <a:rPr lang="en-US" altLang="zh-CN" sz="3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</a:t>
            </a:r>
            <a:r>
              <a:rPr lang="en-US" altLang="zh-CN" sz="30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(x)</a:t>
            </a:r>
            <a:r>
              <a:rPr lang="zh-CN" altLang="en-US" sz="3000" b="1" dirty="0">
                <a:solidFill>
                  <a:srgbClr val="000099"/>
                </a:solidFill>
                <a:ea typeface="仿宋_GB2312" pitchFamily="49" charset="-122"/>
              </a:rPr>
              <a:t>可以表示为</a:t>
            </a:r>
            <a:r>
              <a:rPr lang="zh-CN" altLang="en-US" sz="3000" b="1" dirty="0">
                <a:solidFill>
                  <a:srgbClr val="0000FF"/>
                </a:solidFill>
                <a:ea typeface="仿宋_GB2312" pitchFamily="49" charset="-122"/>
              </a:rPr>
              <a:t>：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rgbClr val="0000FF"/>
                </a:solidFill>
                <a:ea typeface="仿宋_GB2312" pitchFamily="49" charset="-122"/>
              </a:rPr>
              <a:t>		            </a:t>
            </a:r>
            <a:r>
              <a:rPr lang="en-US" altLang="zh-CN" sz="3000" b="1" dirty="0" err="1">
                <a:solidFill>
                  <a:srgbClr val="0000FF"/>
                </a:solidFill>
                <a:ea typeface="仿宋_GB2312" pitchFamily="49" charset="-122"/>
              </a:rPr>
              <a:t>pl.degree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 = n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		            </a:t>
            </a:r>
            <a:r>
              <a:rPr lang="en-US" altLang="zh-CN" sz="3000" b="1" dirty="0" err="1">
                <a:solidFill>
                  <a:srgbClr val="0000FF"/>
                </a:solidFill>
                <a:ea typeface="仿宋_GB2312" pitchFamily="49" charset="-122"/>
              </a:rPr>
              <a:t>pl.coef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[</a:t>
            </a:r>
            <a:r>
              <a:rPr lang="en-US" altLang="zh-CN" sz="3000" b="1" i="1" dirty="0" err="1">
                <a:solidFill>
                  <a:srgbClr val="0000FF"/>
                </a:solidFill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] = </a:t>
            </a:r>
            <a:r>
              <a:rPr lang="en-US" altLang="zh-CN" sz="3000" b="1" i="1" dirty="0" err="1">
                <a:solidFill>
                  <a:srgbClr val="0000FF"/>
                </a:solidFill>
                <a:ea typeface="仿宋_GB2312" pitchFamily="49" charset="-122"/>
              </a:rPr>
              <a:t>a</a:t>
            </a:r>
            <a:r>
              <a:rPr lang="en-US" altLang="zh-CN" sz="3000" b="1" i="1" baseline="-25000" dirty="0" err="1">
                <a:solidFill>
                  <a:srgbClr val="0000FF"/>
                </a:solidFill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,   0 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sz="3000" b="1" i="1" dirty="0" err="1">
                <a:solidFill>
                  <a:srgbClr val="0000FF"/>
                </a:solidFill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3000" b="1" dirty="0">
                <a:solidFill>
                  <a:srgbClr val="0000FF"/>
                </a:solidFill>
                <a:ea typeface="仿宋_GB2312" pitchFamily="49" charset="-122"/>
              </a:rPr>
              <a:t> n</a:t>
            </a:r>
            <a:endParaRPr lang="en-US" altLang="zh-CN" sz="3000" b="1" dirty="0">
              <a:ea typeface="仿宋_GB2312" pitchFamily="49" charset="-122"/>
            </a:endParaRPr>
          </a:p>
        </p:txBody>
      </p:sp>
      <p:sp>
        <p:nvSpPr>
          <p:cNvPr id="317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80611917-180E-41D6-9CF2-260D2A722912}" type="slidenum">
              <a:rPr lang="en-US" altLang="zh-CN" sz="1400"/>
              <a:pPr algn="ctr" eaLnBrk="1" hangingPunct="1"/>
              <a:t>35</a:t>
            </a:fld>
            <a:endParaRPr lang="en-US" altLang="zh-CN" sz="1400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-138113" y="4403725"/>
            <a:ext cx="2476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</a:t>
            </a:r>
          </a:p>
        </p:txBody>
      </p:sp>
      <p:grpSp>
        <p:nvGrpSpPr>
          <p:cNvPr id="31750" name="Group 17"/>
          <p:cNvGrpSpPr>
            <a:grpSpLocks/>
          </p:cNvGrpSpPr>
          <p:nvPr/>
        </p:nvGrpSpPr>
        <p:grpSpPr bwMode="auto">
          <a:xfrm>
            <a:off x="492125" y="4530725"/>
            <a:ext cx="8066088" cy="1795463"/>
            <a:chOff x="310" y="2854"/>
            <a:chExt cx="5081" cy="1131"/>
          </a:xfrm>
        </p:grpSpPr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888" y="3208"/>
              <a:ext cx="3840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2" name="Text Box 6"/>
            <p:cNvSpPr txBox="1">
              <a:spLocks noChangeArrowheads="1"/>
            </p:cNvSpPr>
            <p:nvPr/>
          </p:nvSpPr>
          <p:spPr bwMode="auto">
            <a:xfrm>
              <a:off x="984" y="3179"/>
              <a:ext cx="36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0</a:t>
              </a:r>
              <a:r>
                <a:rPr lang="en-US" altLang="zh-CN" sz="3200">
                  <a:solidFill>
                    <a:schemeClr val="accent2"/>
                  </a:solidFill>
                </a:rPr>
                <a:t>    </a:t>
              </a:r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r>
                <a:rPr lang="en-US" altLang="zh-CN" sz="3200">
                  <a:solidFill>
                    <a:schemeClr val="accent2"/>
                  </a:solidFill>
                </a:rPr>
                <a:t>    </a:t>
              </a:r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2</a:t>
              </a:r>
              <a:r>
                <a:rPr lang="en-US" altLang="zh-CN" sz="3200">
                  <a:solidFill>
                    <a:schemeClr val="accent2"/>
                  </a:solidFill>
                </a:rPr>
                <a:t>     ……    </a:t>
              </a:r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3200">
                  <a:solidFill>
                    <a:schemeClr val="accent2"/>
                  </a:solidFill>
                </a:rPr>
                <a:t>     ………</a:t>
              </a:r>
              <a:endParaRPr lang="en-US" altLang="zh-CN"/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>
              <a:off x="136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>
              <a:off x="184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9"/>
            <p:cNvSpPr>
              <a:spLocks noChangeShapeType="1"/>
            </p:cNvSpPr>
            <p:nvPr/>
          </p:nvSpPr>
          <p:spPr bwMode="auto">
            <a:xfrm>
              <a:off x="232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 flipH="1">
              <a:off x="362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>
              <a:off x="314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Text Box 12"/>
            <p:cNvSpPr txBox="1">
              <a:spLocks noChangeArrowheads="1"/>
            </p:cNvSpPr>
            <p:nvPr/>
          </p:nvSpPr>
          <p:spPr bwMode="auto">
            <a:xfrm>
              <a:off x="984" y="2854"/>
              <a:ext cx="4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9900"/>
                  </a:solidFill>
                </a:rPr>
                <a:t>0       1       2                degree      maxDegree</a:t>
              </a:r>
              <a:r>
                <a:rPr lang="en-US" altLang="zh-CN" sz="2800">
                  <a:solidFill>
                    <a:srgbClr val="0099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solidFill>
                    <a:srgbClr val="009900"/>
                  </a:solidFill>
                </a:rPr>
                <a:t>1</a:t>
              </a:r>
              <a:endParaRPr lang="en-US" altLang="zh-CN" sz="2800"/>
            </a:p>
          </p:txBody>
        </p:sp>
        <p:sp>
          <p:nvSpPr>
            <p:cNvPr id="31759" name="Text Box 13"/>
            <p:cNvSpPr txBox="1">
              <a:spLocks noChangeArrowheads="1"/>
            </p:cNvSpPr>
            <p:nvPr/>
          </p:nvSpPr>
          <p:spPr bwMode="auto">
            <a:xfrm>
              <a:off x="310" y="3219"/>
              <a:ext cx="5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CC0000"/>
                  </a:solidFill>
                </a:rPr>
                <a:t>coef</a:t>
              </a:r>
            </a:p>
          </p:txBody>
        </p:sp>
        <p:sp>
          <p:nvSpPr>
            <p:cNvPr id="31760" name="Line 14"/>
            <p:cNvSpPr>
              <a:spLocks noChangeShapeType="1"/>
            </p:cNvSpPr>
            <p:nvPr/>
          </p:nvSpPr>
          <p:spPr bwMode="auto">
            <a:xfrm flipV="1">
              <a:off x="3384" y="364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Text Box 15"/>
            <p:cNvSpPr txBox="1">
              <a:spLocks noChangeArrowheads="1"/>
            </p:cNvSpPr>
            <p:nvPr/>
          </p:nvSpPr>
          <p:spPr bwMode="auto">
            <a:xfrm>
              <a:off x="3424" y="3639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i="1"/>
                <a:t>n</a:t>
              </a:r>
              <a:endParaRPr lang="en-US" altLang="zh-CN" sz="3000"/>
            </a:p>
          </p:txBody>
        </p:sp>
      </p:grp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1184"/>
              </p:ext>
            </p:extLst>
          </p:nvPr>
        </p:nvGraphicFramePr>
        <p:xfrm>
          <a:off x="1754981" y="821584"/>
          <a:ext cx="5405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2145960" imgH="241200" progId="Equation.DSMT4">
                  <p:embed/>
                </p:oleObj>
              </mc:Choice>
              <mc:Fallback>
                <p:oleObj name="Equation" r:id="rId3" imgW="2145960" imgH="241200" progId="Equation.DSMT4">
                  <p:embed/>
                  <p:pic>
                    <p:nvPicPr>
                      <p:cNvPr id="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981" y="821584"/>
                        <a:ext cx="5405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AB2B870-E595-4F6B-859B-69C0573ABAE2}" type="slidenum">
              <a:rPr lang="en-US" altLang="zh-CN" sz="1400"/>
              <a:pPr algn="ctr" eaLnBrk="1" hangingPunct="1"/>
              <a:t>36</a:t>
            </a:fld>
            <a:endParaRPr lang="en-US" altLang="zh-CN" sz="1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665163" y="733425"/>
            <a:ext cx="8097837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3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第二种：</a:t>
            </a: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private: 	</a:t>
            </a:r>
          </a:p>
          <a:p>
            <a:pPr marL="342900" indent="-342900">
              <a:defRPr/>
            </a:pPr>
            <a:r>
              <a:rPr lang="en-US" altLang="zh-CN" sz="3000" dirty="0">
                <a:solidFill>
                  <a:srgbClr val="006600"/>
                </a:solidFill>
                <a:latin typeface="Times New Roman" charset="0"/>
                <a:ea typeface="仿宋_GB2312" pitchFamily="49" charset="-122"/>
              </a:rPr>
              <a:t>(</a:t>
            </a:r>
            <a:r>
              <a:rPr lang="zh-CN" altLang="en-US" sz="3000" dirty="0">
                <a:solidFill>
                  <a:srgbClr val="006600"/>
                </a:solidFill>
                <a:latin typeface="Times New Roman" charset="0"/>
                <a:ea typeface="仿宋_GB2312" pitchFamily="49" charset="-122"/>
              </a:rPr>
              <a:t>动态数</a:t>
            </a:r>
            <a:r>
              <a:rPr lang="zh-CN" altLang="en-US" sz="3000" dirty="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    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int</a:t>
            </a: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 degree;</a:t>
            </a:r>
          </a:p>
          <a:p>
            <a:pPr marL="342900" indent="-342900">
              <a:defRPr/>
            </a:pPr>
            <a:r>
              <a:rPr lang="zh-CN" altLang="en-US" sz="3000" dirty="0">
                <a:solidFill>
                  <a:srgbClr val="006600"/>
                </a:solidFill>
                <a:latin typeface="Times New Roman" charset="0"/>
                <a:ea typeface="仿宋_GB2312" pitchFamily="49" charset="-122"/>
              </a:rPr>
              <a:t>组表示</a:t>
            </a:r>
            <a:r>
              <a:rPr lang="en-US" altLang="zh-CN" sz="3000" dirty="0">
                <a:solidFill>
                  <a:srgbClr val="006600"/>
                </a:solidFill>
                <a:latin typeface="Times New Roman" charset="0"/>
                <a:ea typeface="仿宋_GB2312" pitchFamily="49" charset="-122"/>
              </a:rPr>
              <a:t>)</a:t>
            </a: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	    float * 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coef</a:t>
            </a: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;</a:t>
            </a:r>
          </a:p>
          <a:p>
            <a:pPr marL="342900" indent="-342900">
              <a:defRPr/>
            </a:pP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 	         Polynomial :: Polynomial (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int</a:t>
            </a: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 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sz</a:t>
            </a: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) {</a:t>
            </a:r>
          </a:p>
          <a:p>
            <a:pPr marL="342900" indent="-342900">
              <a:defRPr/>
            </a:pP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		        degree = 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sz</a:t>
            </a: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;</a:t>
            </a:r>
          </a:p>
          <a:p>
            <a:pPr marL="342900" indent="-342900">
              <a:defRPr/>
            </a:pP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		        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coef</a:t>
            </a: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 = new float [degree + 1];</a:t>
            </a:r>
          </a:p>
          <a:p>
            <a:pPr marL="342900" indent="-342900">
              <a:defRPr/>
            </a:pPr>
            <a:r>
              <a:rPr lang="en-US" altLang="zh-CN" sz="3000" dirty="0">
                <a:solidFill>
                  <a:srgbClr val="CC0000"/>
                </a:solidFill>
                <a:latin typeface="Times New Roman" charset="0"/>
                <a:ea typeface="楷体_GB2312" pitchFamily="49" charset="-122"/>
              </a:rPr>
              <a:t>  	         }</a:t>
            </a:r>
          </a:p>
          <a:p>
            <a:pPr marL="342900" indent="-342900">
              <a:defRPr/>
            </a:pPr>
            <a:endParaRPr lang="en-US" altLang="zh-CN" sz="1600" dirty="0">
              <a:solidFill>
                <a:srgbClr val="CC0000"/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685" y="4509120"/>
            <a:ext cx="727280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以上两种存储表示适用于指数连续排列的多项式。但对于绝大多数项的系数为零的多项式，如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 </a:t>
            </a:r>
            <a:r>
              <a:rPr lang="en-US" altLang="zh-CN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101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(</a:t>
            </a:r>
            <a:r>
              <a:rPr lang="en-US" altLang="zh-CN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x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) = 3+5</a:t>
            </a:r>
            <a:r>
              <a:rPr lang="en-US" altLang="zh-CN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x</a:t>
            </a:r>
            <a:r>
              <a:rPr lang="en-US" altLang="zh-CN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50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4</a:t>
            </a:r>
            <a:r>
              <a:rPr lang="en-US" altLang="zh-CN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x</a:t>
            </a:r>
            <a:r>
              <a:rPr lang="en-US" altLang="zh-CN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101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,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不经济。</a:t>
            </a:r>
            <a:endParaRPr lang="zh-CN" altLang="en-US" dirty="0">
              <a:solidFill>
                <a:srgbClr val="000099"/>
              </a:solidFill>
              <a:latin typeface="Times New Roman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644A2AC-EE3B-464D-AB6A-2AADEBBF3003}" type="slidenum">
              <a:rPr lang="en-US" altLang="zh-CN" sz="1400"/>
              <a:pPr algn="ctr" eaLnBrk="1" hangingPunct="1"/>
              <a:t>37</a:t>
            </a:fld>
            <a:endParaRPr lang="en-US" altLang="zh-CN" sz="1400"/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647700" y="698500"/>
            <a:ext cx="797401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第三种</a:t>
            </a:r>
            <a:r>
              <a:rPr lang="zh-CN" altLang="en-US" sz="30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： </a:t>
            </a:r>
          </a:p>
          <a:p>
            <a:pPr>
              <a:defRPr/>
            </a:pP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</a:t>
            </a:r>
          </a:p>
          <a:p>
            <a:pPr>
              <a:defRPr/>
            </a:pPr>
            <a:endParaRPr lang="zh-CN" altLang="en-US" sz="2800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endParaRPr lang="zh-CN" altLang="en-US" sz="2800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endParaRPr lang="zh-CN" altLang="en-US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endParaRPr lang="zh-CN" altLang="en-US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struct term {          </a:t>
            </a:r>
            <a:r>
              <a:rPr lang="en-US" altLang="zh-CN" sz="280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多项式的项定义</a:t>
            </a:r>
            <a:endParaRPr lang="zh-CN" altLang="en-US" sz="2800"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     </a:t>
            </a: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float coef;           </a:t>
            </a:r>
            <a:r>
              <a:rPr lang="en-US" altLang="zh-CN" sz="280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系数</a:t>
            </a:r>
            <a:endParaRPr lang="zh-CN" altLang="en-US" sz="2800"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     </a:t>
            </a: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int exp;		  </a:t>
            </a:r>
            <a:r>
              <a:rPr lang="en-US" altLang="zh-CN" sz="2800">
                <a:latin typeface="Times New Roman" charset="0"/>
                <a:ea typeface="仿宋_GB2312" pitchFamily="49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指数</a:t>
            </a: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		</a:t>
            </a:r>
          </a:p>
          <a:p>
            <a:pPr>
              <a:defRPr/>
            </a:pP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仿宋_GB2312" pitchFamily="49" charset="-122"/>
              </a:rPr>
              <a:t>};</a:t>
            </a:r>
          </a:p>
          <a:p>
            <a:pPr>
              <a:defRPr/>
            </a:pPr>
            <a:endParaRPr lang="en-US" altLang="zh-CN" sz="1400">
              <a:solidFill>
                <a:srgbClr val="CC0000"/>
              </a:solidFill>
              <a:latin typeface="Times New Roman" charset="0"/>
              <a:ea typeface="仿宋_GB2312" pitchFamily="49" charset="-122"/>
            </a:endParaRPr>
          </a:p>
          <a:p>
            <a:pPr>
              <a:defRPr/>
            </a:pP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宋体" charset="-122"/>
              </a:rPr>
              <a:t>static term termArray[maxTerms];     </a:t>
            </a:r>
            <a:r>
              <a:rPr lang="en-US" altLang="zh-CN" sz="2800">
                <a:latin typeface="Times New Roman" charset="0"/>
                <a:ea typeface="宋体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项数组</a:t>
            </a:r>
            <a:r>
              <a:rPr lang="zh-CN" altLang="en-US" sz="2800">
                <a:solidFill>
                  <a:srgbClr val="CC0000"/>
                </a:solidFill>
                <a:latin typeface="Times New Roman" charset="0"/>
                <a:ea typeface="宋体" charset="-122"/>
              </a:rPr>
              <a:t>     </a:t>
            </a:r>
            <a:r>
              <a:rPr lang="en-US" altLang="zh-CN" sz="2800">
                <a:solidFill>
                  <a:srgbClr val="CC0000"/>
                </a:solidFill>
                <a:latin typeface="Times New Roman" charset="0"/>
                <a:ea typeface="宋体" charset="-122"/>
              </a:rPr>
              <a:t>static int free, maxTerms;       </a:t>
            </a:r>
            <a:r>
              <a:rPr lang="en-US" altLang="zh-CN" sz="2800">
                <a:latin typeface="Times New Roman" charset="0"/>
                <a:ea typeface="宋体" charset="-122"/>
              </a:rPr>
              <a:t>//</a:t>
            </a:r>
            <a:r>
              <a:rPr lang="zh-CN" altLang="en-US" sz="2800">
                <a:latin typeface="Times New Roman" charset="0"/>
                <a:ea typeface="隶书" pitchFamily="49" charset="-122"/>
              </a:rPr>
              <a:t>当前空闲位置指针</a:t>
            </a:r>
            <a:r>
              <a:rPr lang="zh-CN" altLang="en-US">
                <a:solidFill>
                  <a:srgbClr val="CC0000"/>
                </a:solidFill>
                <a:latin typeface="Times New Roman" charset="0"/>
                <a:ea typeface="宋体" charset="-122"/>
              </a:rPr>
              <a:t>	</a:t>
            </a:r>
          </a:p>
        </p:txBody>
      </p:sp>
      <p:grpSp>
        <p:nvGrpSpPr>
          <p:cNvPr id="33796" name="Group 15"/>
          <p:cNvGrpSpPr>
            <a:grpSpLocks/>
          </p:cNvGrpSpPr>
          <p:nvPr/>
        </p:nvGrpSpPr>
        <p:grpSpPr bwMode="auto">
          <a:xfrm>
            <a:off x="830263" y="1246188"/>
            <a:ext cx="7589837" cy="1598612"/>
            <a:chOff x="643" y="2929"/>
            <a:chExt cx="4781" cy="1007"/>
          </a:xfrm>
        </p:grpSpPr>
        <p:sp>
          <p:nvSpPr>
            <p:cNvPr id="33797" name="Rectangle 3"/>
            <p:cNvSpPr>
              <a:spLocks noChangeArrowheads="1"/>
            </p:cNvSpPr>
            <p:nvPr/>
          </p:nvSpPr>
          <p:spPr bwMode="auto">
            <a:xfrm>
              <a:off x="1296" y="3264"/>
              <a:ext cx="412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8" name="Text Box 4"/>
            <p:cNvSpPr txBox="1">
              <a:spLocks noChangeArrowheads="1"/>
            </p:cNvSpPr>
            <p:nvPr/>
          </p:nvSpPr>
          <p:spPr bwMode="auto">
            <a:xfrm>
              <a:off x="1400" y="3216"/>
              <a:ext cx="39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a</a:t>
              </a:r>
              <a:r>
                <a:rPr lang="en-US" altLang="zh-CN" sz="3200" baseline="-25000"/>
                <a:t>0</a:t>
              </a:r>
              <a:r>
                <a:rPr lang="en-US" altLang="zh-CN" sz="3200"/>
                <a:t>    </a:t>
              </a:r>
              <a:r>
                <a:rPr lang="en-US" altLang="zh-CN" sz="3200" i="1"/>
                <a:t>a</a:t>
              </a:r>
              <a:r>
                <a:rPr lang="en-US" altLang="zh-CN" sz="3200" baseline="-25000"/>
                <a:t>1</a:t>
              </a:r>
              <a:r>
                <a:rPr lang="en-US" altLang="zh-CN" sz="3200"/>
                <a:t>    </a:t>
              </a:r>
              <a:r>
                <a:rPr lang="en-US" altLang="zh-CN" sz="3200" i="1"/>
                <a:t>a</a:t>
              </a:r>
              <a:r>
                <a:rPr lang="en-US" altLang="zh-CN" sz="3200" baseline="-25000"/>
                <a:t>2</a:t>
              </a:r>
              <a:r>
                <a:rPr lang="en-US" altLang="zh-CN" sz="3200"/>
                <a:t>    ……     </a:t>
              </a:r>
              <a:r>
                <a:rPr lang="en-US" altLang="zh-CN" sz="3200" i="1"/>
                <a:t>a</a:t>
              </a:r>
              <a:r>
                <a:rPr lang="en-US" altLang="zh-CN" sz="3200" i="1" baseline="-25000"/>
                <a:t>i</a:t>
              </a:r>
              <a:r>
                <a:rPr lang="en-US" altLang="zh-CN" sz="3200"/>
                <a:t>     ……     </a:t>
              </a:r>
              <a:r>
                <a:rPr lang="en-US" altLang="zh-CN" sz="3200" i="1"/>
                <a:t>a</a:t>
              </a:r>
              <a:r>
                <a:rPr lang="en-US" altLang="zh-CN" sz="3200" i="1" baseline="-25000"/>
                <a:t>m</a:t>
              </a:r>
              <a:endParaRPr lang="en-US" altLang="zh-CN" sz="3200"/>
            </a:p>
            <a:p>
              <a:pPr eaLnBrk="1" hangingPunct="1"/>
              <a:r>
                <a:rPr lang="en-US" altLang="zh-CN" sz="3200" i="1"/>
                <a:t>e</a:t>
              </a:r>
              <a:r>
                <a:rPr lang="en-US" altLang="zh-CN" sz="3200" baseline="-25000"/>
                <a:t>0</a:t>
              </a:r>
              <a:r>
                <a:rPr lang="en-US" altLang="zh-CN" sz="3200"/>
                <a:t>    </a:t>
              </a:r>
              <a:r>
                <a:rPr lang="en-US" altLang="zh-CN" sz="3200" i="1"/>
                <a:t>e</a:t>
              </a:r>
              <a:r>
                <a:rPr lang="en-US" altLang="zh-CN" sz="3200" baseline="-25000"/>
                <a:t>1</a:t>
              </a:r>
              <a:r>
                <a:rPr lang="en-US" altLang="zh-CN" sz="3200"/>
                <a:t>    </a:t>
              </a:r>
              <a:r>
                <a:rPr lang="en-US" altLang="zh-CN" sz="3200" i="1"/>
                <a:t>e</a:t>
              </a:r>
              <a:r>
                <a:rPr lang="en-US" altLang="zh-CN" sz="3200" baseline="-25000"/>
                <a:t>2</a:t>
              </a:r>
              <a:r>
                <a:rPr lang="en-US" altLang="zh-CN" sz="3200"/>
                <a:t>     ……     </a:t>
              </a:r>
              <a:r>
                <a:rPr lang="en-US" altLang="zh-CN" sz="3200" i="1"/>
                <a:t>e</a:t>
              </a:r>
              <a:r>
                <a:rPr lang="en-US" altLang="zh-CN" sz="3200" i="1" baseline="-25000"/>
                <a:t>i</a:t>
              </a:r>
              <a:r>
                <a:rPr lang="en-US" altLang="zh-CN" sz="3200" i="1"/>
                <a:t> </a:t>
              </a:r>
              <a:r>
                <a:rPr lang="en-US" altLang="zh-CN" sz="3200"/>
                <a:t>    ……     </a:t>
              </a:r>
              <a:r>
                <a:rPr lang="en-US" altLang="zh-CN" sz="3200" i="1"/>
                <a:t>e</a:t>
              </a:r>
              <a:r>
                <a:rPr lang="en-US" altLang="zh-CN" sz="3200" i="1" baseline="-25000"/>
                <a:t>m</a:t>
              </a:r>
              <a:endParaRPr lang="en-US" altLang="zh-CN"/>
            </a:p>
          </p:txBody>
        </p:sp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177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3552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273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225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>
              <a:off x="489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Line 10"/>
            <p:cNvSpPr>
              <a:spLocks noChangeShapeType="1"/>
            </p:cNvSpPr>
            <p:nvPr/>
          </p:nvSpPr>
          <p:spPr bwMode="auto">
            <a:xfrm>
              <a:off x="3984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1296" y="3600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643" y="3264"/>
              <a:ext cx="55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CC0000"/>
                  </a:solidFill>
                </a:rPr>
                <a:t>coef</a:t>
              </a:r>
            </a:p>
            <a:p>
              <a:pPr eaLnBrk="1" hangingPunct="1"/>
              <a:r>
                <a:rPr lang="en-US" altLang="zh-CN" sz="3200">
                  <a:solidFill>
                    <a:srgbClr val="CC0000"/>
                  </a:solidFill>
                </a:rPr>
                <a:t>exp</a:t>
              </a:r>
              <a:endParaRPr lang="en-US" altLang="zh-CN"/>
            </a:p>
          </p:txBody>
        </p:sp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1440" y="2929"/>
              <a:ext cx="3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0      1       2                     </a:t>
              </a:r>
              <a:r>
                <a:rPr lang="en-US" altLang="zh-CN" sz="2800" i="1"/>
                <a:t>i</a:t>
              </a:r>
              <a:r>
                <a:rPr lang="en-US" altLang="zh-CN" sz="2800"/>
                <a:t>                       </a:t>
              </a:r>
              <a:r>
                <a:rPr lang="en-US" altLang="zh-CN" sz="2800" i="1"/>
                <a:t>m</a:t>
              </a:r>
              <a:endParaRPr lang="en-US" altLang="zh-CN" sz="2800"/>
            </a:p>
          </p:txBody>
        </p:sp>
      </p:grpSp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525DF2E-0337-43F1-B59F-138A1BD9BD35}" type="slidenum">
              <a:rPr lang="en-US" altLang="zh-CN" sz="1400"/>
              <a:pPr algn="ctr" eaLnBrk="1" hangingPunct="1"/>
              <a:t>38</a:t>
            </a:fld>
            <a:endParaRPr lang="en-US" altLang="zh-CN" sz="14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647700" y="752475"/>
            <a:ext cx="77597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ea typeface="仿宋_GB2312" pitchFamily="49" charset="-122"/>
              </a:rPr>
              <a:t>初始化：</a:t>
            </a:r>
          </a:p>
          <a:p>
            <a:pPr eaLnBrk="1" hangingPunct="1"/>
            <a:r>
              <a:rPr lang="en-US" altLang="zh-CN" sz="2800">
                <a:solidFill>
                  <a:schemeClr val="tx2"/>
                </a:solidFill>
              </a:rPr>
              <a:t>// term Polynomial::termArray[MaxTerms];</a:t>
            </a:r>
          </a:p>
          <a:p>
            <a:pPr eaLnBrk="1" hangingPunct="1"/>
            <a:r>
              <a:rPr lang="en-US" altLang="zh-CN" sz="2800">
                <a:solidFill>
                  <a:schemeClr val="tx2"/>
                </a:solidFill>
              </a:rPr>
              <a:t>// int Polynomial::free = 0;</a:t>
            </a:r>
          </a:p>
          <a:p>
            <a:pPr eaLnBrk="1" hangingPunct="1">
              <a:lnSpc>
                <a:spcPct val="110000"/>
              </a:lnSpc>
            </a:pPr>
            <a:endParaRPr lang="en-US" altLang="zh-CN" sz="1600">
              <a:solidFill>
                <a:srgbClr val="CC0000"/>
              </a:solidFill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class</a:t>
            </a:r>
            <a:r>
              <a:rPr lang="en-US" altLang="zh-CN" sz="2800" i="1">
                <a:solidFill>
                  <a:srgbClr val="CC0000"/>
                </a:solidFill>
                <a:ea typeface="仿宋_GB2312" pitchFamily="49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Polynomial {          </a:t>
            </a:r>
            <a:r>
              <a:rPr lang="en-US" altLang="zh-CN" sz="2800">
                <a:ea typeface="仿宋_GB2312" pitchFamily="49" charset="-122"/>
              </a:rPr>
              <a:t>//</a:t>
            </a:r>
            <a:r>
              <a:rPr lang="zh-CN" altLang="en-US" sz="2800">
                <a:ea typeface="隶书" panose="02010509060101010101" pitchFamily="49" charset="-122"/>
              </a:rPr>
              <a:t>多项式定义</a:t>
            </a:r>
            <a:endParaRPr lang="zh-CN" altLang="en-US" sz="2800"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public: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   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private: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    int start, finish;          </a:t>
            </a:r>
            <a:r>
              <a:rPr lang="en-US" altLang="zh-CN" sz="2800">
                <a:ea typeface="仿宋_GB2312" pitchFamily="49" charset="-122"/>
              </a:rPr>
              <a:t>//</a:t>
            </a:r>
            <a:r>
              <a:rPr lang="zh-CN" altLang="en-US" sz="2800">
                <a:ea typeface="隶书" panose="02010509060101010101" pitchFamily="49" charset="-122"/>
              </a:rPr>
              <a:t>多项式始末位置</a:t>
            </a:r>
          </a:p>
          <a:p>
            <a:pPr eaLnBrk="1" hangingPunct="1"/>
            <a:r>
              <a:rPr lang="en-US" altLang="zh-CN" sz="2800">
                <a:solidFill>
                  <a:schemeClr val="tx2"/>
                </a:solidFill>
                <a:ea typeface="仿宋_GB2312" pitchFamily="49" charset="-122"/>
              </a:rPr>
              <a:t>}</a:t>
            </a:r>
          </a:p>
          <a:p>
            <a:pPr eaLnBrk="1" hangingPunct="1"/>
            <a:endParaRPr lang="en-US" altLang="zh-CN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D6F0A7C-9D52-4F76-B0CD-E0FCB7D40EE2}" type="slidenum">
              <a:rPr lang="en-US" altLang="zh-CN" sz="1400"/>
              <a:pPr algn="ctr" eaLnBrk="1" hangingPunct="1"/>
              <a:t>39</a:t>
            </a:fld>
            <a:endParaRPr lang="en-US" altLang="zh-CN" sz="1400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796925" y="792163"/>
            <a:ext cx="6248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sz="3200">
                <a:ea typeface="仿宋_GB2312" pitchFamily="49" charset="-122"/>
              </a:rPr>
              <a:t>两个多项式存储的例子</a:t>
            </a:r>
          </a:p>
          <a:p>
            <a:pPr eaLnBrk="1" hangingPunct="1">
              <a:lnSpc>
                <a:spcPct val="105000"/>
              </a:lnSpc>
            </a:pPr>
            <a:endParaRPr lang="zh-CN" altLang="en-US" sz="160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3200" i="1">
                <a:solidFill>
                  <a:srgbClr val="CC0000"/>
                </a:solidFill>
              </a:rPr>
              <a:t> </a:t>
            </a:r>
            <a:r>
              <a:rPr lang="en-US" altLang="zh-CN" sz="3200">
                <a:solidFill>
                  <a:srgbClr val="CC0000"/>
                </a:solidFill>
              </a:rPr>
              <a:t>A(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>
                <a:solidFill>
                  <a:srgbClr val="CC0000"/>
                </a:solidFill>
              </a:rPr>
              <a:t>) = 2.0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 baseline="30000">
                <a:solidFill>
                  <a:srgbClr val="CC0000"/>
                </a:solidFill>
              </a:rPr>
              <a:t>1000</a:t>
            </a:r>
            <a:r>
              <a:rPr lang="en-US" altLang="zh-CN" sz="3200">
                <a:solidFill>
                  <a:srgbClr val="CC0000"/>
                </a:solidFill>
              </a:rPr>
              <a:t>+1.8</a:t>
            </a:r>
            <a:endParaRPr lang="en-US" altLang="zh-CN" sz="3200" i="1">
              <a:solidFill>
                <a:srgbClr val="CC0000"/>
              </a:solidFill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3200" i="1">
                <a:solidFill>
                  <a:srgbClr val="CC0000"/>
                </a:solidFill>
              </a:rPr>
              <a:t> </a:t>
            </a:r>
            <a:r>
              <a:rPr lang="en-US" altLang="zh-CN" sz="3200">
                <a:solidFill>
                  <a:srgbClr val="CC0000"/>
                </a:solidFill>
              </a:rPr>
              <a:t>B(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>
                <a:solidFill>
                  <a:srgbClr val="CC0000"/>
                </a:solidFill>
              </a:rPr>
              <a:t>) = 1.2 + 51.3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 baseline="30000">
                <a:solidFill>
                  <a:srgbClr val="CC0000"/>
                </a:solidFill>
              </a:rPr>
              <a:t>50</a:t>
            </a:r>
            <a:r>
              <a:rPr lang="en-US" altLang="zh-CN" sz="3200">
                <a:solidFill>
                  <a:srgbClr val="CC0000"/>
                </a:solidFill>
              </a:rPr>
              <a:t> + 3.7</a:t>
            </a:r>
            <a:r>
              <a:rPr lang="en-US" altLang="zh-CN" sz="3200" i="1">
                <a:solidFill>
                  <a:srgbClr val="CC0000"/>
                </a:solidFill>
              </a:rPr>
              <a:t>x</a:t>
            </a:r>
            <a:r>
              <a:rPr lang="en-US" altLang="zh-CN" sz="3200" baseline="30000">
                <a:solidFill>
                  <a:srgbClr val="CC0000"/>
                </a:solidFill>
              </a:rPr>
              <a:t>101</a:t>
            </a:r>
            <a:endParaRPr lang="en-US" altLang="zh-CN" sz="3200"/>
          </a:p>
        </p:txBody>
      </p:sp>
      <p:grpSp>
        <p:nvGrpSpPr>
          <p:cNvPr id="35844" name="Group 21"/>
          <p:cNvGrpSpPr>
            <a:grpSpLocks/>
          </p:cNvGrpSpPr>
          <p:nvPr/>
        </p:nvGrpSpPr>
        <p:grpSpPr bwMode="auto">
          <a:xfrm>
            <a:off x="411163" y="2808288"/>
            <a:ext cx="8226425" cy="3060700"/>
            <a:chOff x="259" y="1769"/>
            <a:chExt cx="5182" cy="1928"/>
          </a:xfrm>
        </p:grpSpPr>
        <p:sp>
          <p:nvSpPr>
            <p:cNvPr id="35845" name="Text Box 3"/>
            <p:cNvSpPr txBox="1">
              <a:spLocks noChangeArrowheads="1"/>
            </p:cNvSpPr>
            <p:nvPr/>
          </p:nvSpPr>
          <p:spPr bwMode="auto">
            <a:xfrm>
              <a:off x="973" y="3332"/>
              <a:ext cx="3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</a:t>
              </a:r>
              <a:r>
                <a:rPr lang="zh-CN" altLang="en-US" sz="3200">
                  <a:solidFill>
                    <a:srgbClr val="CC0000"/>
                  </a:solidFill>
                  <a:ea typeface="仿宋_GB2312" pitchFamily="49" charset="-122"/>
                </a:rPr>
                <a:t>两个多项式存放在</a:t>
              </a:r>
              <a:r>
                <a:rPr lang="en-US" altLang="zh-CN" sz="3200">
                  <a:solidFill>
                    <a:srgbClr val="CC0000"/>
                  </a:solidFill>
                  <a:ea typeface="仿宋_GB2312" pitchFamily="49" charset="-122"/>
                </a:rPr>
                <a:t>termArray</a:t>
              </a:r>
              <a:r>
                <a:rPr lang="zh-CN" altLang="en-US" sz="3200">
                  <a:solidFill>
                    <a:srgbClr val="CC0000"/>
                  </a:solidFill>
                  <a:ea typeface="仿宋_GB2312" pitchFamily="49" charset="-122"/>
                </a:rPr>
                <a:t>中</a:t>
              </a:r>
              <a:endParaRPr lang="zh-CN" altLang="en-US" sz="3200"/>
            </a:p>
          </p:txBody>
        </p:sp>
        <p:sp>
          <p:nvSpPr>
            <p:cNvPr id="35846" name="Text Box 4"/>
            <p:cNvSpPr txBox="1">
              <a:spLocks noChangeArrowheads="1"/>
            </p:cNvSpPr>
            <p:nvPr/>
          </p:nvSpPr>
          <p:spPr bwMode="auto">
            <a:xfrm>
              <a:off x="672" y="1769"/>
              <a:ext cx="3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A.start  A.finish  B.start        B.finish   free</a:t>
              </a:r>
            </a:p>
          </p:txBody>
        </p:sp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864" y="2432"/>
              <a:ext cx="412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48" name="Text Box 6"/>
            <p:cNvSpPr txBox="1">
              <a:spLocks noChangeArrowheads="1"/>
            </p:cNvSpPr>
            <p:nvPr/>
          </p:nvSpPr>
          <p:spPr bwMode="auto">
            <a:xfrm>
              <a:off x="259" y="2432"/>
              <a:ext cx="557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zh-CN" sz="3200">
                  <a:solidFill>
                    <a:srgbClr val="CC0000"/>
                  </a:solidFill>
                </a:rPr>
                <a:t>coef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zh-CN" sz="3200">
                  <a:solidFill>
                    <a:srgbClr val="CC0000"/>
                  </a:solidFill>
                </a:rPr>
                <a:t>exp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35849" name="Text Box 7"/>
            <p:cNvSpPr txBox="1">
              <a:spLocks noChangeArrowheads="1"/>
            </p:cNvSpPr>
            <p:nvPr/>
          </p:nvSpPr>
          <p:spPr bwMode="auto">
            <a:xfrm>
              <a:off x="960" y="2432"/>
              <a:ext cx="3956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/>
                <a:t>1.8      2.0     1.2    51.3    3.7      ……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/>
                <a:t> 0      1000      0       50     101</a:t>
              </a:r>
              <a:r>
                <a:rPr lang="en-US" altLang="zh-CN" sz="3200">
                  <a:solidFill>
                    <a:schemeClr val="accent2"/>
                  </a:solidFill>
                </a:rPr>
                <a:t>     ……</a:t>
              </a:r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864" y="2816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>
              <a:off x="148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Line 10"/>
            <p:cNvSpPr>
              <a:spLocks noChangeShapeType="1"/>
            </p:cNvSpPr>
            <p:nvPr/>
          </p:nvSpPr>
          <p:spPr bwMode="auto">
            <a:xfrm>
              <a:off x="220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11"/>
            <p:cNvSpPr>
              <a:spLocks noChangeShapeType="1"/>
            </p:cNvSpPr>
            <p:nvPr/>
          </p:nvSpPr>
          <p:spPr bwMode="auto">
            <a:xfrm>
              <a:off x="2832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12"/>
            <p:cNvSpPr>
              <a:spLocks noChangeShapeType="1"/>
            </p:cNvSpPr>
            <p:nvPr/>
          </p:nvSpPr>
          <p:spPr bwMode="auto">
            <a:xfrm>
              <a:off x="3504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13"/>
            <p:cNvSpPr>
              <a:spLocks noChangeShapeType="1"/>
            </p:cNvSpPr>
            <p:nvPr/>
          </p:nvSpPr>
          <p:spPr bwMode="auto">
            <a:xfrm>
              <a:off x="412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>
              <a:off x="115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>
              <a:off x="1824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16"/>
            <p:cNvSpPr>
              <a:spLocks noChangeShapeType="1"/>
            </p:cNvSpPr>
            <p:nvPr/>
          </p:nvSpPr>
          <p:spPr bwMode="auto">
            <a:xfrm>
              <a:off x="2496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379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18"/>
            <p:cNvSpPr>
              <a:spLocks noChangeShapeType="1"/>
            </p:cNvSpPr>
            <p:nvPr/>
          </p:nvSpPr>
          <p:spPr bwMode="auto">
            <a:xfrm>
              <a:off x="4368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Text Box 19"/>
            <p:cNvSpPr txBox="1">
              <a:spLocks noChangeArrowheads="1"/>
            </p:cNvSpPr>
            <p:nvPr/>
          </p:nvSpPr>
          <p:spPr bwMode="auto">
            <a:xfrm>
              <a:off x="4368" y="2009"/>
              <a:ext cx="10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</a:rPr>
                <a:t>maxTerms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2696"/>
            <a:ext cx="8229600" cy="5686425"/>
          </a:xfrm>
          <a:solidFill>
            <a:schemeClr val="bg1"/>
          </a:solidFill>
          <a:effectLst>
            <a:outerShdw blurRad="495300" dist="292100" dir="336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ea typeface="隶书" panose="02010509060101010101" pitchFamily="49" charset="-122"/>
              </a:rPr>
              <a:t>//</a:t>
            </a:r>
            <a:r>
              <a:rPr lang="zh-CN" altLang="en-US" sz="3000" b="1" dirty="0">
                <a:ea typeface="隶书" panose="02010509060101010101" pitchFamily="49" charset="-122"/>
              </a:rPr>
              <a:t>链表类和链表结点类定义</a:t>
            </a:r>
            <a:r>
              <a:rPr lang="en-US" altLang="zh-CN" sz="3000" b="1" dirty="0">
                <a:ea typeface="隶书" panose="02010509060101010101" pitchFamily="49" charset="-122"/>
              </a:rPr>
              <a:t>(</a:t>
            </a:r>
            <a:r>
              <a:rPr lang="zh-CN" altLang="zh-CN" sz="3000" b="1" dirty="0">
                <a:ea typeface="隶书" panose="02010509060101010101" pitchFamily="49" charset="-122"/>
              </a:rPr>
              <a:t>结构方式</a:t>
            </a:r>
            <a:r>
              <a:rPr lang="en-US" altLang="zh-CN" sz="3000" b="1" dirty="0">
                <a:ea typeface="隶书" panose="020105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chemeClr val="hlink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 err="1">
                <a:solidFill>
                  <a:schemeClr val="tx2"/>
                </a:solidFill>
                <a:ea typeface="隶书" panose="02010509060101010101" pitchFamily="49" charset="-122"/>
              </a:rPr>
              <a:t>struct</a:t>
            </a: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solidFill>
                  <a:schemeClr val="tx2"/>
                </a:solidFill>
                <a:ea typeface="隶书" panose="02010509060101010101" pitchFamily="49" charset="-122"/>
              </a:rPr>
              <a:t>ListNode</a:t>
            </a: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{</a:t>
            </a:r>
            <a:r>
              <a:rPr lang="en-US" altLang="zh-CN" sz="3000" dirty="0">
                <a:solidFill>
                  <a:schemeClr val="hlink"/>
                </a:solidFill>
                <a:ea typeface="隶书" panose="02010509060101010101" pitchFamily="49" charset="-122"/>
              </a:rPr>
              <a:t>	       </a:t>
            </a:r>
            <a:r>
              <a:rPr lang="en-US" altLang="zh-CN" sz="3000" b="1" dirty="0"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ea typeface="隶书" panose="02010509060101010101" pitchFamily="49" charset="-122"/>
              </a:rPr>
              <a:t>链表结点类</a:t>
            </a:r>
            <a:r>
              <a:rPr lang="zh-CN" altLang="en-US" sz="3000" dirty="0">
                <a:solidFill>
                  <a:schemeClr val="hlink"/>
                </a:solidFill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chemeClr val="tx2"/>
                </a:solidFill>
                <a:ea typeface="隶书" panose="02010509060101010101" pitchFamily="49" charset="-122"/>
              </a:rPr>
              <a:t>     </a:t>
            </a:r>
            <a:r>
              <a:rPr lang="en-US" altLang="zh-CN" sz="3000" b="1" dirty="0" err="1">
                <a:solidFill>
                  <a:schemeClr val="tx2"/>
                </a:solidFill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 data</a:t>
            </a: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		   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     </a:t>
            </a:r>
            <a:r>
              <a:rPr lang="en-US" altLang="zh-CN" sz="3000" dirty="0" err="1">
                <a:solidFill>
                  <a:schemeClr val="tx2"/>
                </a:solidFill>
                <a:ea typeface="隶书" panose="02010509060101010101" pitchFamily="49" charset="-122"/>
              </a:rPr>
              <a:t>ListNode</a:t>
            </a: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 * link</a:t>
            </a: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;          </a:t>
            </a: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 };</a:t>
            </a:r>
            <a:endParaRPr lang="en-US" altLang="zh-CN" sz="3000" dirty="0">
              <a:solidFill>
                <a:schemeClr val="tx2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dirty="0">
              <a:solidFill>
                <a:schemeClr val="tx2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 class </a:t>
            </a: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List </a:t>
            </a: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ea typeface="隶书" panose="02010509060101010101" pitchFamily="49" charset="-122"/>
              </a:rPr>
              <a:t>链表类</a:t>
            </a:r>
            <a:r>
              <a:rPr lang="en-US" altLang="zh-CN" sz="3000" dirty="0">
                <a:ea typeface="隶书" panose="02010509060101010101" pitchFamily="49" charset="-122"/>
              </a:rPr>
              <a:t>, </a:t>
            </a:r>
            <a:r>
              <a:rPr lang="zh-CN" altLang="en-US" sz="3000" dirty="0">
                <a:ea typeface="隶书" panose="02010509060101010101" pitchFamily="49" charset="-122"/>
              </a:rPr>
              <a:t>直接使用链表结点类的数据和操作</a:t>
            </a:r>
            <a:endParaRPr lang="zh-CN" altLang="en-US" sz="3000" b="1" dirty="0">
              <a:solidFill>
                <a:schemeClr val="hlink"/>
              </a:solidFill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chemeClr val="hlink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     </a:t>
            </a:r>
            <a:r>
              <a:rPr lang="en-US" altLang="zh-CN" sz="3000" dirty="0" err="1">
                <a:solidFill>
                  <a:schemeClr val="tx2"/>
                </a:solidFill>
                <a:ea typeface="隶书" panose="02010509060101010101" pitchFamily="49" charset="-122"/>
              </a:rPr>
              <a:t>ListNode</a:t>
            </a:r>
            <a:r>
              <a:rPr lang="en-US" altLang="zh-CN" sz="3000" dirty="0">
                <a:solidFill>
                  <a:schemeClr val="tx2"/>
                </a:solidFill>
                <a:ea typeface="隶书" panose="02010509060101010101" pitchFamily="49" charset="-122"/>
              </a:rPr>
              <a:t> *first</a:t>
            </a: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;</a:t>
            </a:r>
            <a:r>
              <a:rPr lang="en-US" altLang="zh-CN" sz="3000" b="1" dirty="0">
                <a:solidFill>
                  <a:schemeClr val="hlink"/>
                </a:solidFill>
                <a:ea typeface="隶书" panose="02010509060101010101" pitchFamily="49" charset="-122"/>
              </a:rPr>
              <a:t>          </a:t>
            </a:r>
            <a:r>
              <a:rPr lang="en-US" altLang="zh-CN" sz="3000" b="1" dirty="0"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ea typeface="隶书" panose="02010509060101010101" pitchFamily="49" charset="-122"/>
              </a:rPr>
              <a:t>表头指针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ea typeface="隶书" panose="02010509060101010101" pitchFamily="49" charset="-122"/>
              </a:rPr>
              <a:t>};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ea typeface="隶书" panose="02010509060101010101" pitchFamily="49" charset="-122"/>
              </a:rPr>
              <a:t>链表中的结点属于链表私有，别人无法访问</a:t>
            </a:r>
          </a:p>
        </p:txBody>
      </p:sp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4E229F0-D7B4-4291-BBF1-82CAB1F1C410}" type="slidenum">
              <a:rPr lang="en-US" altLang="zh-CN" sz="1400"/>
              <a:pPr algn="ctr" eaLnBrk="1" hangingPunct="1"/>
              <a:t>4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90555993"/>
      </p:ext>
    </p:extLst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1389063" y="682625"/>
            <a:ext cx="5943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>
                <a:solidFill>
                  <a:srgbClr val="CC0000"/>
                </a:solidFill>
                <a:ea typeface="华文新魏" panose="02010800040101010101" pitchFamily="2" charset="-122"/>
              </a:rPr>
              <a:t>多项式的链表存储表示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698500" y="1447800"/>
            <a:ext cx="7924800" cy="5105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多项式顺序存储表示的缺点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插入和删除时项数可能有较大变化，因此要移动大量数据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不利于多个多项式的同时处理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采用多项式的链表表示可以克服这类困难：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多项式的项数可以动态地增长，不存在存储溢出问题。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插入、删除方便，不移动元素</a:t>
            </a:r>
            <a:r>
              <a:rPr lang="zh-CN" altLang="en-US" sz="3200" b="1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3686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3542034-8DC0-458E-A73E-0C8A41CF6656}" type="slidenum">
              <a:rPr lang="en-US" altLang="zh-CN" sz="1400"/>
              <a:pPr algn="ctr" eaLnBrk="1" hangingPunct="1"/>
              <a:t>40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1389063" y="682625"/>
            <a:ext cx="5943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>
                <a:solidFill>
                  <a:srgbClr val="CC0000"/>
                </a:solidFill>
                <a:ea typeface="华文新魏" panose="02010800040101010101" pitchFamily="2" charset="-122"/>
              </a:rPr>
              <a:t>多项式的链表结构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744538" y="1403350"/>
            <a:ext cx="7789862" cy="5105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在多项式的链表表示中，每个结点三个数据成员：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3000" b="1">
              <a:solidFill>
                <a:srgbClr val="000099"/>
              </a:solidFill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3000" b="1">
              <a:solidFill>
                <a:srgbClr val="000099"/>
              </a:solidFill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通过链接指针，可以将多项式各项按指数递增的顺序链接成一个单链表。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在此结构上，新项的加入和废项的删除执行简单的链表插入和删除操作即可解决。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3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3789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95983B3-8729-4D54-A2CC-14D965556580}" type="slidenum">
              <a:rPr lang="en-US" altLang="zh-CN" sz="1400"/>
              <a:pPr algn="ctr" eaLnBrk="1" hangingPunct="1"/>
              <a:t>41</a:t>
            </a:fld>
            <a:endParaRPr lang="en-US" altLang="zh-CN" sz="1400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52563" y="2449513"/>
            <a:ext cx="6145212" cy="762000"/>
            <a:chOff x="641" y="1728"/>
            <a:chExt cx="3871" cy="480"/>
          </a:xfrm>
        </p:grpSpPr>
        <p:sp>
          <p:nvSpPr>
            <p:cNvPr id="37894" name="Rectangle 5" descr="羊皮纸"/>
            <p:cNvSpPr>
              <a:spLocks noChangeArrowheads="1"/>
            </p:cNvSpPr>
            <p:nvPr/>
          </p:nvSpPr>
          <p:spPr bwMode="auto">
            <a:xfrm>
              <a:off x="2256" y="1824"/>
              <a:ext cx="148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5" name="Rectangle 6" descr="花束"/>
            <p:cNvSpPr>
              <a:spLocks noChangeArrowheads="1"/>
            </p:cNvSpPr>
            <p:nvPr/>
          </p:nvSpPr>
          <p:spPr bwMode="auto">
            <a:xfrm>
              <a:off x="3744" y="1824"/>
              <a:ext cx="768" cy="3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302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flipV="1">
              <a:off x="302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>
              <a:off x="374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0"/>
            <p:cNvSpPr>
              <a:spLocks noChangeShapeType="1"/>
            </p:cNvSpPr>
            <p:nvPr/>
          </p:nvSpPr>
          <p:spPr bwMode="auto">
            <a:xfrm flipV="1">
              <a:off x="374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Text Box 11"/>
            <p:cNvSpPr txBox="1">
              <a:spLocks noChangeArrowheads="1"/>
            </p:cNvSpPr>
            <p:nvPr/>
          </p:nvSpPr>
          <p:spPr bwMode="auto">
            <a:xfrm>
              <a:off x="2400" y="1795"/>
              <a:ext cx="20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coef     exp     link</a:t>
              </a:r>
              <a:r>
                <a:rPr lang="en-US" altLang="zh-CN"/>
                <a:t> </a:t>
              </a:r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641" y="1795"/>
              <a:ext cx="1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0000CC"/>
                  </a:solidFill>
                </a:rPr>
                <a:t>Data </a:t>
              </a:r>
              <a:r>
                <a:rPr lang="en-US" altLang="zh-CN" sz="3200">
                  <a:solidFill>
                    <a:srgbClr val="0000CC"/>
                  </a:solidFill>
                  <a:sym typeface="Symbol" panose="05050102010706020507" pitchFamily="18" charset="2"/>
                </a:rPr>
                <a:t></a:t>
              </a:r>
              <a:r>
                <a:rPr lang="en-US" altLang="zh-CN" sz="3200">
                  <a:solidFill>
                    <a:srgbClr val="0000CC"/>
                  </a:solidFill>
                </a:rPr>
                <a:t> Term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多项式</a:t>
            </a:r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(polynomial)</a:t>
            </a: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类的链表定义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708025" y="1395413"/>
            <a:ext cx="8229600" cy="49895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struct</a:t>
            </a:r>
            <a:r>
              <a:rPr lang="en-US" altLang="zh-CN" sz="2800">
                <a:ea typeface="隶书" panose="02010509060101010101" pitchFamily="49" charset="-122"/>
              </a:rPr>
              <a:t> Term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r>
              <a:rPr lang="en-US" altLang="zh-CN" sz="2800">
                <a:ea typeface="隶书" panose="02010509060101010101" pitchFamily="49" charset="-122"/>
              </a:rPr>
              <a:t>	  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多项式结点定义</a:t>
            </a:r>
            <a:r>
              <a:rPr lang="zh-CN" altLang="en-US" sz="2800"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</a:t>
            </a:r>
            <a:r>
              <a:rPr lang="zh-CN" altLang="en-US" sz="2800" b="1">
                <a:ea typeface="隶书" panose="02010509060101010101" pitchFamily="49" charset="-122"/>
              </a:rPr>
              <a:t> </a:t>
            </a:r>
            <a:r>
              <a:rPr lang="en-US" altLang="zh-CN" sz="2800" b="1">
                <a:ea typeface="隶书" panose="02010509060101010101" pitchFamily="49" charset="-122"/>
              </a:rPr>
              <a:t>float </a:t>
            </a:r>
            <a:r>
              <a:rPr lang="en-US" altLang="zh-CN" sz="2800">
                <a:ea typeface="隶书" panose="02010509060101010101" pitchFamily="49" charset="-122"/>
              </a:rPr>
              <a:t>coef</a:t>
            </a:r>
            <a:r>
              <a:rPr lang="en-US" altLang="zh-CN" sz="2800" b="1">
                <a:ea typeface="隶书" panose="02010509060101010101" pitchFamily="49" charset="-122"/>
              </a:rPr>
              <a:t>;	  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系数</a:t>
            </a:r>
            <a:r>
              <a:rPr lang="zh-CN" altLang="en-US" sz="2800" b="1">
                <a:ea typeface="隶书" panose="02010509060101010101" pitchFamily="49" charset="-122"/>
              </a:rPr>
              <a:t>		</a:t>
            </a:r>
            <a:endParaRPr lang="zh-CN" altLang="en-US" sz="280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exp</a:t>
            </a:r>
            <a:r>
              <a:rPr lang="en-US" altLang="zh-CN" sz="2800" b="1">
                <a:ea typeface="隶书" panose="02010509060101010101" pitchFamily="49" charset="-122"/>
              </a:rPr>
              <a:t>;		  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指数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</a:t>
            </a:r>
            <a:r>
              <a:rPr lang="en-US" altLang="zh-CN" sz="2800"/>
              <a:t>Term *link</a:t>
            </a:r>
            <a:r>
              <a:rPr lang="en-US" altLang="zh-CN" sz="2800" b="1"/>
              <a:t>;		  </a:t>
            </a:r>
            <a:r>
              <a:rPr lang="en-US" altLang="zh-CN" sz="2800" b="1">
                <a:solidFill>
                  <a:srgbClr val="CC0000"/>
                </a:solidFill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链接指针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</a:t>
            </a:r>
            <a:r>
              <a:rPr lang="en-US" altLang="zh-CN" sz="2800"/>
              <a:t>Term (</a:t>
            </a:r>
            <a:r>
              <a:rPr lang="en-US" altLang="zh-CN" sz="2800" b="1"/>
              <a:t>float</a:t>
            </a:r>
            <a:r>
              <a:rPr lang="en-US" altLang="zh-CN" sz="2800"/>
              <a:t> c</a:t>
            </a:r>
            <a:r>
              <a:rPr lang="en-US" altLang="zh-CN" sz="2800" b="1"/>
              <a:t>, int</a:t>
            </a:r>
            <a:r>
              <a:rPr lang="en-US" altLang="zh-CN" sz="2800"/>
              <a:t> e</a:t>
            </a:r>
            <a:r>
              <a:rPr lang="en-US" altLang="zh-CN" sz="2800" b="1"/>
              <a:t>, </a:t>
            </a:r>
            <a:r>
              <a:rPr lang="en-US" altLang="zh-CN" sz="2800"/>
              <a:t>Term *next = NULL)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        </a:t>
            </a:r>
            <a:r>
              <a:rPr lang="en-US" altLang="zh-CN" sz="2800" b="1"/>
              <a:t>{</a:t>
            </a:r>
            <a:r>
              <a:rPr lang="en-US" altLang="zh-CN" sz="2800"/>
              <a:t> coef = c</a:t>
            </a:r>
            <a:r>
              <a:rPr lang="en-US" altLang="zh-CN" sz="2800" b="1"/>
              <a:t>;</a:t>
            </a:r>
            <a:r>
              <a:rPr lang="en-US" altLang="zh-CN" sz="2800"/>
              <a:t>  exp = e</a:t>
            </a:r>
            <a:r>
              <a:rPr lang="en-US" altLang="zh-CN" sz="2800" b="1"/>
              <a:t>;</a:t>
            </a:r>
            <a:r>
              <a:rPr lang="en-US" altLang="zh-CN" sz="2800"/>
              <a:t>  link = next</a:t>
            </a:r>
            <a:r>
              <a:rPr lang="en-US" altLang="zh-CN" sz="2800" b="1"/>
              <a:t>;}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	Term *InsertAfter (</a:t>
            </a:r>
            <a:r>
              <a:rPr lang="en-US" altLang="zh-CN" sz="2800" b="1"/>
              <a:t> float</a:t>
            </a:r>
            <a:r>
              <a:rPr lang="en-US" altLang="zh-CN" sz="2800"/>
              <a:t> c</a:t>
            </a:r>
            <a:r>
              <a:rPr lang="en-US" altLang="zh-CN" sz="2800" b="1"/>
              <a:t>, </a:t>
            </a:r>
            <a:r>
              <a:rPr lang="en-US" altLang="zh-CN" sz="2800"/>
              <a:t>int e)</a:t>
            </a:r>
            <a:r>
              <a:rPr lang="en-US" altLang="zh-CN" sz="2800" b="1"/>
              <a:t>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    </a:t>
            </a:r>
            <a:r>
              <a:rPr lang="en-US" altLang="zh-CN" sz="2800" b="1"/>
              <a:t>friend ostream&amp; operator</a:t>
            </a:r>
            <a:r>
              <a:rPr lang="en-US" altLang="zh-CN" sz="2800"/>
              <a:t> </a:t>
            </a:r>
            <a:r>
              <a:rPr lang="en-US" altLang="zh-CN" sz="2800" b="1"/>
              <a:t>&lt;&lt;</a:t>
            </a:r>
            <a:r>
              <a:rPr lang="en-US" altLang="zh-CN" sz="2800"/>
              <a:t> </a:t>
            </a:r>
            <a:r>
              <a:rPr lang="en-US" altLang="zh-CN" sz="2800" b="1"/>
              <a:t>(ostream&amp;,</a:t>
            </a:r>
            <a:r>
              <a:rPr lang="en-US" altLang="zh-CN" sz="2800"/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                 </a:t>
            </a:r>
            <a:r>
              <a:rPr lang="en-US" altLang="zh-CN" sz="2800" b="1"/>
              <a:t> const</a:t>
            </a:r>
            <a:r>
              <a:rPr lang="en-US" altLang="zh-CN" sz="2800"/>
              <a:t> Term</a:t>
            </a:r>
            <a:r>
              <a:rPr lang="en-US" altLang="zh-CN" sz="2800" b="1"/>
              <a:t>&amp; 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}; </a:t>
            </a:r>
            <a:endParaRPr lang="en-US" altLang="zh-CN" sz="2800" b="1">
              <a:ea typeface="隶书" panose="02010509060101010101" pitchFamily="49" charset="-122"/>
            </a:endParaRPr>
          </a:p>
        </p:txBody>
      </p:sp>
      <p:sp>
        <p:nvSpPr>
          <p:cNvPr id="389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B79C58B-5D75-48CD-9069-83DBAA3DFD52}" type="slidenum">
              <a:rPr lang="en-US" altLang="zh-CN" sz="1400"/>
              <a:pPr algn="ctr" eaLnBrk="1" hangingPunct="1"/>
              <a:t>42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836613"/>
            <a:ext cx="8229600" cy="528478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class</a:t>
            </a:r>
            <a:r>
              <a:rPr lang="en-US" altLang="zh-CN" sz="2800">
                <a:ea typeface="隶书" panose="02010509060101010101" pitchFamily="49" charset="-122"/>
              </a:rPr>
              <a:t> Polynomial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r>
              <a:rPr lang="en-US" altLang="zh-CN" sz="2800">
                <a:ea typeface="隶书" panose="02010509060101010101" pitchFamily="49" charset="-122"/>
              </a:rPr>
              <a:t>		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多项式类的定义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Polynomal() { first = </a:t>
            </a:r>
            <a:r>
              <a:rPr lang="en-US" altLang="zh-CN" sz="2800" b="1">
                <a:ea typeface="隶书" panose="02010509060101010101" pitchFamily="49" charset="-122"/>
              </a:rPr>
              <a:t>new</a:t>
            </a:r>
            <a:r>
              <a:rPr lang="en-US" altLang="zh-CN" sz="2800">
                <a:ea typeface="隶书" panose="02010509060101010101" pitchFamily="49" charset="-122"/>
              </a:rPr>
              <a:t> Term(0</a:t>
            </a:r>
            <a:r>
              <a:rPr lang="en-US" altLang="zh-CN" sz="2800" b="1"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ea typeface="隶书" panose="02010509060101010101" pitchFamily="49" charset="-122"/>
              </a:rPr>
              <a:t>1</a:t>
            </a:r>
            <a:r>
              <a:rPr lang="en-US" altLang="zh-CN" sz="2800" b="1">
                <a:ea typeface="隶书" panose="02010509060101010101" pitchFamily="49" charset="-122"/>
              </a:rPr>
              <a:t>); }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构造函数</a:t>
            </a:r>
            <a:endParaRPr lang="zh-CN" altLang="en-US" sz="280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>
                <a:ea typeface="隶书" panose="02010509060101010101" pitchFamily="49" charset="-122"/>
              </a:rPr>
              <a:t>Polynomal ( Polynomal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R)</a:t>
            </a:r>
            <a:r>
              <a:rPr lang="en-US" altLang="zh-CN" sz="2800" b="1">
                <a:ea typeface="隶书" panose="02010509060101010101" pitchFamily="49" charset="-122"/>
              </a:rPr>
              <a:t>;  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复制构造函数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maxOrder()</a:t>
            </a:r>
            <a:r>
              <a:rPr lang="en-US" altLang="zh-CN" sz="2800" b="1">
                <a:ea typeface="隶书" panose="02010509060101010101" pitchFamily="49" charset="-122"/>
              </a:rPr>
              <a:t>;	  			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计算最大阶数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Term *first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friend ostream&amp; operator</a:t>
            </a:r>
            <a:r>
              <a:rPr lang="en-US" altLang="zh-CN" sz="2800">
                <a:ea typeface="隶书" panose="02010509060101010101" pitchFamily="49" charset="-122"/>
              </a:rPr>
              <a:t> &lt;&lt; (</a:t>
            </a:r>
            <a:r>
              <a:rPr lang="en-US" altLang="zh-CN" sz="2800" b="1">
                <a:ea typeface="隶书" panose="02010509060101010101" pitchFamily="49" charset="-122"/>
              </a:rPr>
              <a:t>ostream&amp;,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 const</a:t>
            </a:r>
            <a:r>
              <a:rPr lang="en-US" altLang="zh-CN" sz="2800">
                <a:ea typeface="隶书" panose="02010509060101010101" pitchFamily="49" charset="-122"/>
              </a:rPr>
              <a:t> Polynomal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friend istream&amp; operator</a:t>
            </a:r>
            <a:r>
              <a:rPr lang="en-US" altLang="zh-CN" sz="2800">
                <a:ea typeface="隶书" panose="02010509060101010101" pitchFamily="49" charset="-122"/>
              </a:rPr>
              <a:t> &gt;&gt; ( </a:t>
            </a:r>
            <a:r>
              <a:rPr lang="en-US" altLang="zh-CN" sz="2800" b="1">
                <a:ea typeface="隶书" panose="02010509060101010101" pitchFamily="49" charset="-122"/>
              </a:rPr>
              <a:t>istream&amp;,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  Polynomal</a:t>
            </a:r>
            <a:r>
              <a:rPr lang="en-US" altLang="zh-CN" sz="2800" b="1">
                <a:ea typeface="隶书" panose="02010509060101010101" pitchFamily="49" charset="-122"/>
              </a:rPr>
              <a:t>&amp; </a:t>
            </a:r>
            <a:r>
              <a:rPr lang="en-US" altLang="zh-CN" sz="2800">
                <a:ea typeface="隶书" panose="02010509060101010101" pitchFamily="49" charset="-122"/>
              </a:rPr>
              <a:t>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</p:txBody>
      </p:sp>
      <p:sp>
        <p:nvSpPr>
          <p:cNvPr id="399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5B87500-D69B-409B-9FDA-47A12F78C6FB}" type="slidenum">
              <a:rPr lang="en-US" altLang="zh-CN" sz="1400"/>
              <a:pPr algn="ctr" eaLnBrk="1" hangingPunct="1"/>
              <a:t>43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619125" y="760413"/>
            <a:ext cx="8229600" cy="55403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friend void</a:t>
            </a:r>
            <a:r>
              <a:rPr lang="en-US" altLang="zh-CN" sz="2800">
                <a:ea typeface="隶书" panose="02010509060101010101" pitchFamily="49" charset="-122"/>
              </a:rPr>
              <a:t> Add ( Polynomial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A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Polynomial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B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  </a:t>
            </a:r>
            <a:r>
              <a:rPr lang="en-US" altLang="zh-CN" sz="2800">
                <a:ea typeface="隶书" panose="02010509060101010101" pitchFamily="49" charset="-122"/>
              </a:rPr>
              <a:t> Polynomial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C 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ea typeface="隶书" panose="02010509060101010101" pitchFamily="49" charset="-122"/>
              </a:rPr>
              <a:t>friend void</a:t>
            </a:r>
            <a:r>
              <a:rPr lang="en-US" altLang="zh-CN" sz="2800">
                <a:ea typeface="隶书" panose="02010509060101010101" pitchFamily="49" charset="-122"/>
              </a:rPr>
              <a:t> Mul ( Polynomial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A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Polynomial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B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     Polynomial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C 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b="1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Term *</a:t>
            </a:r>
            <a:r>
              <a:rPr lang="en-US" altLang="zh-CN" sz="2800" b="1">
                <a:solidFill>
                  <a:srgbClr val="006600"/>
                </a:solidFill>
                <a:ea typeface="隶书" panose="02010509060101010101" pitchFamily="49" charset="-122"/>
              </a:rPr>
              <a:t>Term</a:t>
            </a:r>
            <a:r>
              <a:rPr lang="en-US" altLang="zh-CN" sz="2800" b="1">
                <a:ea typeface="隶书" panose="02010509060101010101" pitchFamily="49" charset="-122"/>
              </a:rPr>
              <a:t>::</a:t>
            </a:r>
            <a:r>
              <a:rPr lang="en-US" altLang="zh-CN" sz="2800">
                <a:ea typeface="隶书" panose="02010509060101010101" pitchFamily="49" charset="-122"/>
              </a:rPr>
              <a:t>InsertAfter ( </a:t>
            </a:r>
            <a:r>
              <a:rPr lang="en-US" altLang="zh-CN" sz="2800" b="1">
                <a:ea typeface="隶书" panose="02010509060101010101" pitchFamily="49" charset="-122"/>
              </a:rPr>
              <a:t>float </a:t>
            </a:r>
            <a:r>
              <a:rPr lang="en-US" altLang="zh-CN" sz="2800">
                <a:ea typeface="隶书" panose="02010509060101010101" pitchFamily="49" charset="-122"/>
              </a:rPr>
              <a:t>c</a:t>
            </a:r>
            <a:r>
              <a:rPr lang="en-US" altLang="zh-CN" sz="2800" b="1">
                <a:ea typeface="隶书" panose="02010509060101010101" pitchFamily="49" charset="-122"/>
              </a:rPr>
              <a:t>, int </a:t>
            </a:r>
            <a:r>
              <a:rPr lang="en-US" altLang="zh-CN" sz="2800">
                <a:ea typeface="隶书" panose="02010509060101010101" pitchFamily="49" charset="-122"/>
              </a:rPr>
              <a:t>e )</a:t>
            </a:r>
            <a:r>
              <a:rPr lang="en-US" altLang="zh-CN" sz="2800" b="1"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在调用此函数的对象后插入一个新项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   </a:t>
            </a:r>
            <a:r>
              <a:rPr lang="en-US" altLang="zh-CN" sz="2800">
                <a:ea typeface="隶书" panose="02010509060101010101" pitchFamily="49" charset="-122"/>
              </a:rPr>
              <a:t>link =</a:t>
            </a:r>
            <a:r>
              <a:rPr lang="en-US" altLang="zh-CN" sz="2800" b="1">
                <a:ea typeface="隶书" panose="02010509060101010101" pitchFamily="49" charset="-122"/>
              </a:rPr>
              <a:t> new </a:t>
            </a:r>
            <a:r>
              <a:rPr lang="en-US" altLang="zh-CN" sz="2800">
                <a:ea typeface="隶书" panose="02010509060101010101" pitchFamily="49" charset="-122"/>
              </a:rPr>
              <a:t>Term (c</a:t>
            </a:r>
            <a:r>
              <a:rPr lang="en-US" altLang="zh-CN" sz="2800" b="1">
                <a:ea typeface="隶书" panose="02010509060101010101" pitchFamily="49" charset="-122"/>
              </a:rPr>
              <a:t>, </a:t>
            </a:r>
            <a:r>
              <a:rPr lang="en-US" altLang="zh-CN" sz="2800">
                <a:ea typeface="隶书" panose="02010509060101010101" pitchFamily="49" charset="-122"/>
              </a:rPr>
              <a:t>e</a:t>
            </a:r>
            <a:r>
              <a:rPr lang="en-US" altLang="zh-CN" sz="2800" b="1">
                <a:ea typeface="隶书" panose="02010509060101010101" pitchFamily="49" charset="-122"/>
              </a:rPr>
              <a:t>, </a:t>
            </a:r>
            <a:r>
              <a:rPr lang="en-US" altLang="zh-CN" sz="2800">
                <a:ea typeface="隶书" panose="02010509060101010101" pitchFamily="49" charset="-122"/>
              </a:rPr>
              <a:t>link)</a:t>
            </a:r>
            <a:r>
              <a:rPr lang="en-US" altLang="zh-CN" sz="2800" b="1">
                <a:ea typeface="隶书" panose="02010509060101010101" pitchFamily="49" charset="-122"/>
              </a:rPr>
              <a:t>;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      	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创建一个新结点，自动链接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ea typeface="隶书" panose="02010509060101010101" pitchFamily="49" charset="-122"/>
              </a:rPr>
              <a:t>return 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插入到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this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结点后面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  <a:r>
              <a:rPr lang="en-US" altLang="zh-CN" sz="2800" b="1"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09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A697ED7-5CF8-45C4-8D6B-414BA7826B73}" type="slidenum">
              <a:rPr lang="en-US" altLang="zh-CN" sz="1400"/>
              <a:pPr algn="ctr" eaLnBrk="1" hangingPunct="1"/>
              <a:t>44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23863" y="703263"/>
            <a:ext cx="8396287" cy="5632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ostream&amp; operator &lt;&lt; </a:t>
            </a:r>
            <a:r>
              <a:rPr lang="en-US" altLang="zh-CN" sz="2800">
                <a:ea typeface="隶书" panose="02010509060101010101" pitchFamily="49" charset="-122"/>
              </a:rPr>
              <a:t>(</a:t>
            </a:r>
            <a:r>
              <a:rPr lang="en-US" altLang="zh-CN" sz="2800" b="1">
                <a:ea typeface="隶书" panose="02010509060101010101" pitchFamily="49" charset="-122"/>
              </a:rPr>
              <a:t>ostream&amp;</a:t>
            </a:r>
            <a:r>
              <a:rPr lang="en-US" altLang="zh-CN" sz="2800">
                <a:ea typeface="隶书" panose="02010509060101010101" pitchFamily="49" charset="-122"/>
              </a:rPr>
              <a:t> out</a:t>
            </a:r>
            <a:r>
              <a:rPr lang="en-US" altLang="zh-CN" sz="2800" b="1">
                <a:ea typeface="隶书" panose="02010509060101010101" pitchFamily="49" charset="-122"/>
              </a:rPr>
              <a:t>, const</a:t>
            </a:r>
            <a:r>
              <a:rPr lang="en-US" altLang="zh-CN" sz="2800">
                <a:ea typeface="隶书" panose="02010509060101010101" pitchFamily="49" charset="-122"/>
              </a:rPr>
              <a:t> Term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Term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的友元函数：输出一个项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的内容到输出流对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象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out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中去。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(x.coef == 0.0) </a:t>
            </a:r>
            <a:r>
              <a:rPr lang="en-US" altLang="zh-CN" sz="2800" b="1">
                <a:ea typeface="隶书" panose="02010509060101010101" pitchFamily="49" charset="-122"/>
              </a:rPr>
              <a:t>return</a:t>
            </a:r>
            <a:r>
              <a:rPr lang="en-US" altLang="zh-CN" sz="2800">
                <a:ea typeface="隶书" panose="02010509060101010101" pitchFamily="49" charset="-122"/>
              </a:rPr>
              <a:t> out</a:t>
            </a:r>
            <a:r>
              <a:rPr lang="en-US" altLang="zh-CN" sz="2800" b="1"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零系数项不输出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>
                <a:ea typeface="隶书" panose="02010509060101010101" pitchFamily="49" charset="-122"/>
              </a:rPr>
              <a:t>out </a:t>
            </a:r>
            <a:r>
              <a:rPr lang="en-US" altLang="zh-CN" sz="2800" b="1"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ea typeface="隶书" panose="02010509060101010101" pitchFamily="49" charset="-122"/>
              </a:rPr>
              <a:t> x.coef</a:t>
            </a:r>
            <a:r>
              <a:rPr lang="en-US" altLang="zh-CN" sz="2800" b="1">
                <a:ea typeface="隶书" panose="02010509060101010101" pitchFamily="49" charset="-122"/>
              </a:rPr>
              <a:t>;			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输出系数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ea typeface="隶书" panose="02010509060101010101" pitchFamily="49" charset="-122"/>
              </a:rPr>
              <a:t>switch</a:t>
            </a:r>
            <a:r>
              <a:rPr lang="en-US" altLang="zh-CN" sz="2800">
                <a:ea typeface="隶书" panose="02010509060101010101" pitchFamily="49" charset="-122"/>
              </a:rPr>
              <a:t> (x.exp) </a:t>
            </a:r>
            <a:r>
              <a:rPr lang="en-US" altLang="zh-CN" sz="2800" b="1">
                <a:ea typeface="隶书" panose="02010509060101010101" pitchFamily="49" charset="-122"/>
              </a:rPr>
              <a:t>{			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输出指数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ea typeface="隶书" panose="02010509060101010101" pitchFamily="49" charset="-122"/>
              </a:rPr>
              <a:t>case</a:t>
            </a:r>
            <a:r>
              <a:rPr lang="en-US" altLang="zh-CN" sz="2800">
                <a:ea typeface="隶书" panose="02010509060101010101" pitchFamily="49" charset="-122"/>
              </a:rPr>
              <a:t> 0</a:t>
            </a:r>
            <a:r>
              <a:rPr lang="en-US" altLang="zh-CN" sz="2800" b="1">
                <a:ea typeface="隶书" panose="02010509060101010101" pitchFamily="49" charset="-122"/>
              </a:rPr>
              <a:t>: break;		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指数为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0,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不出现‘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X’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ea typeface="隶书" panose="02010509060101010101" pitchFamily="49" charset="-122"/>
              </a:rPr>
              <a:t>case</a:t>
            </a:r>
            <a:r>
              <a:rPr lang="en-US" altLang="zh-CN" sz="2800">
                <a:ea typeface="隶书" panose="02010509060101010101" pitchFamily="49" charset="-122"/>
              </a:rPr>
              <a:t> 1</a:t>
            </a:r>
            <a:r>
              <a:rPr lang="en-US" altLang="zh-CN" sz="2800" b="1">
                <a:ea typeface="隶书" panose="02010509060101010101" pitchFamily="49" charset="-122"/>
              </a:rPr>
              <a:t>:</a:t>
            </a:r>
            <a:r>
              <a:rPr lang="en-US" altLang="zh-CN" sz="2800">
                <a:ea typeface="隶书" panose="02010509060101010101" pitchFamily="49" charset="-122"/>
              </a:rPr>
              <a:t> out </a:t>
            </a:r>
            <a:r>
              <a:rPr lang="en-US" altLang="zh-CN" sz="2800" b="1"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ea typeface="隶书" panose="02010509060101010101" pitchFamily="49" charset="-122"/>
              </a:rPr>
              <a:t> “X”</a:t>
            </a:r>
            <a:r>
              <a:rPr lang="en-US" altLang="zh-CN" sz="2800" b="1">
                <a:ea typeface="隶书" panose="02010509060101010101" pitchFamily="49" charset="-122"/>
              </a:rPr>
              <a:t>;  break;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在系数后输出‘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X’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ea typeface="隶书" panose="02010509060101010101" pitchFamily="49" charset="-122"/>
              </a:rPr>
              <a:t>default:</a:t>
            </a:r>
            <a:r>
              <a:rPr lang="en-US" altLang="zh-CN" sz="2800">
                <a:ea typeface="隶书" panose="02010509060101010101" pitchFamily="49" charset="-122"/>
              </a:rPr>
              <a:t> out </a:t>
            </a:r>
            <a:r>
              <a:rPr lang="en-US" altLang="zh-CN" sz="2800" b="1"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ea typeface="隶书" panose="02010509060101010101" pitchFamily="49" charset="-122"/>
              </a:rPr>
              <a:t> “X</a:t>
            </a:r>
            <a:r>
              <a:rPr lang="en-US" altLang="zh-CN" sz="2800" b="1">
                <a:ea typeface="隶书" panose="02010509060101010101" pitchFamily="49" charset="-122"/>
              </a:rPr>
              <a:t>^</a:t>
            </a:r>
            <a:r>
              <a:rPr lang="en-US" altLang="zh-CN" sz="2800">
                <a:ea typeface="隶书" panose="02010509060101010101" pitchFamily="49" charset="-122"/>
              </a:rPr>
              <a:t>” </a:t>
            </a:r>
            <a:r>
              <a:rPr lang="en-US" altLang="zh-CN" sz="2800" b="1"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ea typeface="隶书" panose="02010509060101010101" pitchFamily="49" charset="-122"/>
              </a:rPr>
              <a:t> x.exp</a:t>
            </a:r>
            <a:r>
              <a:rPr lang="en-US" altLang="zh-CN" sz="2800" b="1">
                <a:ea typeface="隶书" panose="02010509060101010101" pitchFamily="49" charset="-122"/>
              </a:rPr>
              <a:t>;  break;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否则</a:t>
            </a:r>
            <a:endParaRPr lang="zh-CN" altLang="en-US" sz="2800">
              <a:ea typeface="隶书" panose="020105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ea typeface="隶书" panose="020105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 return</a:t>
            </a:r>
            <a:r>
              <a:rPr lang="en-US" altLang="zh-CN" sz="2800">
                <a:ea typeface="隶书" panose="02010509060101010101" pitchFamily="49" charset="-122"/>
              </a:rPr>
              <a:t> out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4198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F47AACD-2478-4E19-B0AE-B172A72C40B2}" type="slidenum">
              <a:rPr lang="en-US" altLang="zh-CN" sz="1400"/>
              <a:pPr algn="ctr" eaLnBrk="1" hangingPunct="1"/>
              <a:t>45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750888"/>
            <a:ext cx="8229600" cy="55610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istream&amp; operator</a:t>
            </a:r>
            <a:r>
              <a:rPr lang="en-US" altLang="zh-CN" sz="2800">
                <a:ea typeface="隶书" panose="02010509060101010101" pitchFamily="49" charset="-122"/>
              </a:rPr>
              <a:t> &gt;&gt; (</a:t>
            </a:r>
            <a:r>
              <a:rPr lang="en-US" altLang="zh-CN" sz="2800" b="1">
                <a:ea typeface="隶书" panose="02010509060101010101" pitchFamily="49" charset="-122"/>
              </a:rPr>
              <a:t>istream&amp;</a:t>
            </a:r>
            <a:r>
              <a:rPr lang="en-US" altLang="zh-CN" sz="2800">
                <a:ea typeface="隶书" panose="02010509060101010101" pitchFamily="49" charset="-122"/>
              </a:rPr>
              <a:t> in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Polynomal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x)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Polynomal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类的友元函数：从输入流 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in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输入各项，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用尾插法建立一个多项式。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>
                <a:ea typeface="隶书" panose="02010509060101010101" pitchFamily="49" charset="-122"/>
              </a:rPr>
              <a:t>Term *rear = x.first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c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rear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是尾指针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ea typeface="隶书" panose="02010509060101010101" pitchFamily="49" charset="-122"/>
              </a:rPr>
              <a:t>while</a:t>
            </a:r>
            <a:r>
              <a:rPr lang="en-US" altLang="zh-CN" sz="2800">
                <a:ea typeface="隶书" panose="02010509060101010101" pitchFamily="49" charset="-122"/>
              </a:rPr>
              <a:t> (1)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	cout</a:t>
            </a:r>
            <a:r>
              <a:rPr lang="en-US" altLang="zh-CN" sz="2800">
                <a:ea typeface="隶书" panose="02010509060101010101" pitchFamily="49" charset="-122"/>
              </a:rPr>
              <a:t> &lt;&lt; “Input a term(coef, exp)</a:t>
            </a:r>
            <a:r>
              <a:rPr lang="en-US" altLang="zh-CN" sz="2800" b="1">
                <a:ea typeface="隶书" panose="02010509060101010101" pitchFamily="49" charset="-122"/>
              </a:rPr>
              <a:t>:</a:t>
            </a:r>
            <a:r>
              <a:rPr lang="en-US" altLang="zh-CN" sz="2800">
                <a:ea typeface="隶书" panose="02010509060101010101" pitchFamily="49" charset="-122"/>
              </a:rPr>
              <a:t>” &lt;&lt; </a:t>
            </a:r>
            <a:r>
              <a:rPr lang="en-US" altLang="zh-CN" sz="2800" b="1">
                <a:ea typeface="隶书" panose="02010509060101010101" pitchFamily="49" charset="-122"/>
              </a:rPr>
              <a:t>endl;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</a:t>
            </a:r>
            <a:r>
              <a:rPr lang="en-US" altLang="zh-CN" sz="2800" b="1">
                <a:ea typeface="隶书" panose="02010509060101010101" pitchFamily="49" charset="-122"/>
              </a:rPr>
              <a:t>in </a:t>
            </a:r>
            <a:r>
              <a:rPr lang="en-US" altLang="zh-CN" sz="2800">
                <a:ea typeface="隶书" panose="02010509060101010101" pitchFamily="49" charset="-122"/>
              </a:rPr>
              <a:t>&gt;&gt; c &gt;&gt; e</a:t>
            </a:r>
            <a:r>
              <a:rPr lang="en-US" altLang="zh-CN" sz="2800" b="1"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输入项的系数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c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和指数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 e &lt; 0 ) </a:t>
            </a:r>
            <a:r>
              <a:rPr lang="en-US" altLang="zh-CN" sz="2800" b="1">
                <a:ea typeface="隶书" panose="02010509060101010101" pitchFamily="49" charset="-122"/>
              </a:rPr>
              <a:t>break;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用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e &lt; 0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控制输入结束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	</a:t>
            </a:r>
            <a:r>
              <a:rPr lang="en-US" altLang="zh-CN" sz="2800">
                <a:ea typeface="隶书" panose="02010509060101010101" pitchFamily="49" charset="-122"/>
              </a:rPr>
              <a:t>rear = rear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InsertAfter(c, e)</a:t>
            </a:r>
            <a:r>
              <a:rPr lang="en-US" altLang="zh-CN" sz="2800" b="1"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链接到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rear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后</a:t>
            </a:r>
            <a:r>
              <a:rPr lang="zh-CN" altLang="en-US" sz="280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 return</a:t>
            </a:r>
            <a:r>
              <a:rPr lang="en-US" altLang="zh-CN" sz="2800">
                <a:ea typeface="隶书" panose="02010509060101010101" pitchFamily="49" charset="-122"/>
              </a:rPr>
              <a:t> in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430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D95551E-0175-43E5-980D-44EB7A19B477}" type="slidenum">
              <a:rPr lang="en-US" altLang="zh-CN" sz="1400"/>
              <a:pPr algn="ctr" eaLnBrk="1" hangingPunct="1"/>
              <a:t>46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671513"/>
            <a:ext cx="8229600" cy="56911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ostream&amp; operator &lt;&lt;</a:t>
            </a:r>
            <a:r>
              <a:rPr lang="en-US" altLang="zh-CN" sz="2800">
                <a:ea typeface="隶书" panose="02010509060101010101" pitchFamily="49" charset="-122"/>
              </a:rPr>
              <a:t> (</a:t>
            </a:r>
            <a:r>
              <a:rPr lang="en-US" altLang="zh-CN" sz="2800" b="1">
                <a:ea typeface="隶书" panose="02010509060101010101" pitchFamily="49" charset="-122"/>
              </a:rPr>
              <a:t>ostream&amp;</a:t>
            </a:r>
            <a:r>
              <a:rPr lang="en-US" altLang="zh-CN" sz="2800">
                <a:ea typeface="隶书" panose="02010509060101010101" pitchFamily="49" charset="-122"/>
              </a:rPr>
              <a:t> out, Polynomal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x)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Polynomal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类的友元函数：输出带头结点的多项式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链表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>
                <a:ea typeface="隶书" panose="02010509060101010101" pitchFamily="49" charset="-122"/>
              </a:rPr>
              <a:t>Term *current = x.first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out </a:t>
            </a:r>
            <a:r>
              <a:rPr lang="en-US" altLang="zh-CN" sz="2800" b="1"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ea typeface="隶书" panose="02010509060101010101" pitchFamily="49" charset="-122"/>
              </a:rPr>
              <a:t> “The polynomal is: ” &lt;&lt; </a:t>
            </a:r>
            <a:r>
              <a:rPr lang="en-US" altLang="zh-CN" sz="2800" b="1">
                <a:ea typeface="隶书" panose="02010509060101010101" pitchFamily="49" charset="-122"/>
              </a:rPr>
              <a:t>endl;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	 out </a:t>
            </a:r>
            <a:r>
              <a:rPr lang="en-US" altLang="zh-CN" sz="2800" b="1"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ea typeface="隶书" panose="02010509060101010101" pitchFamily="49" charset="-122"/>
              </a:rPr>
              <a:t> *current</a:t>
            </a:r>
            <a:r>
              <a:rPr lang="en-US" altLang="zh-CN" sz="2800" b="1"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调用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Term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的重载操作”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”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while (current != NULL) {	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逐项输出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	</a:t>
            </a:r>
            <a:r>
              <a:rPr lang="en-US" altLang="zh-CN" sz="2800">
                <a:ea typeface="隶书" panose="02010509060101010101" pitchFamily="49" charset="-122"/>
              </a:rPr>
              <a:t>out &lt;&lt; “+” &lt;&lt; *current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current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out </a:t>
            </a:r>
            <a:r>
              <a:rPr lang="en-US" altLang="zh-CN" sz="2800" b="1"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ea typeface="隶书" panose="02010509060101010101" pitchFamily="49" charset="-122"/>
              </a:rPr>
              <a:t> endl</a:t>
            </a:r>
            <a:r>
              <a:rPr lang="en-US" altLang="zh-CN" sz="2800" b="1">
                <a:ea typeface="隶书" panose="02010509060101010101" pitchFamily="49" charset="-122"/>
              </a:rPr>
              <a:t>;   return</a:t>
            </a:r>
            <a:r>
              <a:rPr lang="en-US" altLang="zh-CN" sz="2800">
                <a:ea typeface="隶书" panose="02010509060101010101" pitchFamily="49" charset="-122"/>
              </a:rPr>
              <a:t> out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	</a:t>
            </a:r>
          </a:p>
        </p:txBody>
      </p:sp>
      <p:sp>
        <p:nvSpPr>
          <p:cNvPr id="440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069918B-FFBD-400B-9F60-B7BA89700F4F}" type="slidenum">
              <a:rPr lang="en-US" altLang="zh-CN" sz="1400"/>
              <a:pPr algn="ctr" eaLnBrk="1" hangingPunct="1"/>
              <a:t>47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434975"/>
            <a:ext cx="8229600" cy="8620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两个多项式的相加算法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290638"/>
            <a:ext cx="8062912" cy="5026025"/>
          </a:xfrm>
        </p:spPr>
        <p:txBody>
          <a:bodyPr/>
          <a:lstStyle/>
          <a:p>
            <a:pPr marL="533400" indent="-533400" eaLnBrk="1" hangingPunct="1"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Char char="§"/>
            </a:pPr>
            <a:r>
              <a:rPr lang="zh-CN" altLang="en-US" sz="3000" b="1">
                <a:ea typeface="仿宋_GB2312" pitchFamily="49" charset="-122"/>
              </a:rPr>
              <a:t>设两个多项式都带表头结点，检测指针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pa</a:t>
            </a:r>
            <a:r>
              <a:rPr lang="zh-CN" altLang="en-US" sz="3000" b="1">
                <a:ea typeface="仿宋_GB2312" pitchFamily="49" charset="-122"/>
              </a:rPr>
              <a:t>和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pb</a:t>
            </a:r>
            <a:r>
              <a:rPr lang="zh-CN" altLang="en-US" sz="3000" b="1">
                <a:ea typeface="仿宋_GB2312" pitchFamily="49" charset="-122"/>
              </a:rPr>
              <a:t>分别指示两个链表当前检测结点，并设结果多项式的表头指针为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C</a:t>
            </a:r>
            <a:r>
              <a:rPr lang="zh-CN" altLang="en-US" sz="3000" b="1">
                <a:ea typeface="仿宋_GB2312" pitchFamily="49" charset="-122"/>
              </a:rPr>
              <a:t>，存放指针为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pc</a:t>
            </a:r>
            <a:r>
              <a:rPr lang="zh-CN" altLang="en-US" sz="3000" b="1">
                <a:ea typeface="仿宋_GB2312" pitchFamily="49" charset="-122"/>
              </a:rPr>
              <a:t>，初始位置在</a:t>
            </a:r>
            <a:r>
              <a:rPr lang="en-US" altLang="zh-CN" sz="3000" b="1">
                <a:ea typeface="仿宋_GB2312" pitchFamily="49" charset="-122"/>
              </a:rPr>
              <a:t>C</a:t>
            </a:r>
            <a:r>
              <a:rPr lang="zh-CN" altLang="en-US" sz="3000" b="1">
                <a:ea typeface="仿宋_GB2312" pitchFamily="49" charset="-122"/>
              </a:rPr>
              <a:t>的表头结点。</a:t>
            </a:r>
          </a:p>
          <a:p>
            <a:pPr marL="533400" indent="-533400" eaLnBrk="1" hangingPunct="1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当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和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pb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没有检测完各自的链表时，比较当前检测结点的指数域：</a:t>
            </a:r>
          </a:p>
          <a:p>
            <a:pPr marL="914400" lvl="1" indent="-457200" eaLnBrk="1" hangingPunct="1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指数不等：小者加入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C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链，相应检测指针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或者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pb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进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1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；</a:t>
            </a:r>
          </a:p>
          <a:p>
            <a:pPr marL="914400" lvl="1" indent="-457200" eaLnBrk="1" hangingPunct="1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指数相等：对应项系数相加。若相加结果不为零，则结果加入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C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链，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与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pb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进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1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450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FE217B7-9AED-45E2-ABA4-5CB468732D06}" type="slidenum">
              <a:rPr lang="en-US" altLang="zh-CN" sz="1400"/>
              <a:pPr algn="ctr" eaLnBrk="1" hangingPunct="1"/>
              <a:t>48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779463"/>
            <a:ext cx="8062913" cy="5619750"/>
          </a:xfrm>
        </p:spPr>
        <p:txBody>
          <a:bodyPr/>
          <a:lstStyle/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当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pa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或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pb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指针中有一个为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NULL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，则把另一个链表的剩余部分加入到</a:t>
            </a:r>
            <a:r>
              <a:rPr lang="en-US" altLang="zh-CN" sz="3000" b="1">
                <a:solidFill>
                  <a:srgbClr val="006600"/>
                </a:solidFill>
                <a:ea typeface="仿宋_GB2312" pitchFamily="49" charset="-122"/>
              </a:rPr>
              <a:t>C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链。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zh-CN" altLang="en-US" sz="800" b="1">
              <a:solidFill>
                <a:srgbClr val="006600"/>
              </a:solidFill>
              <a:ea typeface="仿宋_GB2312" pitchFamily="49" charset="-122"/>
            </a:endParaRP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void</a:t>
            </a:r>
            <a:r>
              <a:rPr lang="en-US" altLang="zh-CN" sz="2800">
                <a:ea typeface="隶书" panose="02010509060101010101" pitchFamily="49" charset="-122"/>
              </a:rPr>
              <a:t> Add(Polynomal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A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Polynomal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B</a:t>
            </a:r>
            <a:r>
              <a:rPr lang="en-US" altLang="zh-CN" sz="2800" b="1">
                <a:ea typeface="隶书" panose="02010509060101010101" pitchFamily="49" charset="-122"/>
              </a:rPr>
              <a:t>, 			</a:t>
            </a:r>
            <a:r>
              <a:rPr lang="en-US" altLang="zh-CN" sz="2800">
                <a:ea typeface="隶书" panose="02010509060101010101" pitchFamily="49" charset="-122"/>
              </a:rPr>
              <a:t>Polynomal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C) {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友元函数：两个带表头结点的按升幂排列的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多项式链表的头指针分别是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A.first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和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B.first,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返回的是结果多项式链表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C.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  Term *pa, *pb, *pc, *p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ea typeface="隶书" panose="02010509060101010101" pitchFamily="49" charset="-122"/>
              </a:rPr>
              <a:t>float</a:t>
            </a:r>
            <a:r>
              <a:rPr lang="en-US" altLang="zh-CN" sz="2800">
                <a:ea typeface="隶书" panose="02010509060101010101" pitchFamily="49" charset="-122"/>
              </a:rPr>
              <a:t> temp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     pc = C.first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结果链尾指针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	   </a:t>
            </a:r>
            <a:r>
              <a:rPr lang="en-US" altLang="zh-CN" sz="2800">
                <a:ea typeface="隶书" panose="02010509060101010101" pitchFamily="49" charset="-122"/>
              </a:rPr>
              <a:t>pa = A.first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//A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链检测指针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        </a:t>
            </a:r>
            <a:r>
              <a:rPr lang="en-US" altLang="zh-CN" sz="2800">
                <a:ea typeface="隶书" panose="02010509060101010101" pitchFamily="49" charset="-122"/>
              </a:rPr>
              <a:t>pb = B.first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//B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链检测指针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             </a:t>
            </a:r>
            <a:r>
              <a:rPr lang="en-US" altLang="zh-CN" sz="2800" b="1">
                <a:ea typeface="隶书" panose="02010509060101010101" pitchFamily="49" charset="-122"/>
              </a:rPr>
              <a:t>while</a:t>
            </a:r>
            <a:r>
              <a:rPr lang="en-US" altLang="zh-CN" sz="2800">
                <a:ea typeface="隶书" panose="02010509060101010101" pitchFamily="49" charset="-122"/>
              </a:rPr>
              <a:t> (pa != NULL </a:t>
            </a:r>
            <a:r>
              <a:rPr lang="en-US" altLang="zh-CN" sz="2800" b="1"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ea typeface="隶书" panose="02010509060101010101" pitchFamily="49" charset="-122"/>
              </a:rPr>
              <a:t> pb != NULL)  </a:t>
            </a:r>
            <a:endParaRPr lang="en-US" altLang="zh-CN" sz="2800" b="1">
              <a:ea typeface="隶书" panose="02010509060101010101" pitchFamily="49" charset="-122"/>
            </a:endParaRPr>
          </a:p>
        </p:txBody>
      </p:sp>
      <p:sp>
        <p:nvSpPr>
          <p:cNvPr id="460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DBD9B87-4CA2-4DB7-A537-2F9A1869C9FA}" type="slidenum">
              <a:rPr lang="en-US" altLang="zh-CN" sz="1400"/>
              <a:pPr algn="ctr" eaLnBrk="1" hangingPunct="1"/>
              <a:t>49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482600"/>
            <a:ext cx="6907213" cy="896938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单链表中的插入与删除操作</a:t>
            </a:r>
            <a:endParaRPr lang="zh-CN" altLang="en-US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97000"/>
            <a:ext cx="8077200" cy="2347913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插入</a:t>
            </a:r>
          </a:p>
          <a:p>
            <a:pPr lvl="1" eaLnBrk="1" hangingPunct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000" b="1" dirty="0">
                <a:ea typeface="仿宋_GB2312" pitchFamily="49" charset="-122"/>
              </a:rPr>
              <a:t>第一种情况：在链表最前端插入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zh-CN" altLang="en-US" sz="3000" i="1" dirty="0">
                <a:solidFill>
                  <a:schemeClr val="hlink"/>
                </a:solidFill>
                <a:ea typeface="仿宋_GB2312" pitchFamily="49" charset="-122"/>
              </a:rPr>
              <a:t>             </a:t>
            </a:r>
            <a:r>
              <a:rPr lang="en-US" altLang="zh-CN" sz="3000" dirty="0" err="1">
                <a:solidFill>
                  <a:schemeClr val="tx2"/>
                </a:solidFill>
                <a:ea typeface="仿宋_GB2312" pitchFamily="49" charset="-122"/>
              </a:rPr>
              <a:t>newnode</a:t>
            </a:r>
            <a:r>
              <a:rPr lang="en-US" altLang="zh-CN" sz="3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dirty="0">
                <a:solidFill>
                  <a:schemeClr val="tx2"/>
                </a:solidFill>
                <a:ea typeface="仿宋_GB2312" pitchFamily="49" charset="-122"/>
              </a:rPr>
              <a:t>link = first </a:t>
            </a:r>
            <a:r>
              <a:rPr lang="en-US" altLang="zh-CN" sz="3000" b="1" dirty="0">
                <a:solidFill>
                  <a:schemeClr val="tx2"/>
                </a:solidFill>
                <a:ea typeface="仿宋_GB2312" pitchFamily="49" charset="-122"/>
              </a:rPr>
              <a:t>;</a:t>
            </a:r>
            <a:r>
              <a:rPr lang="en-US" altLang="zh-CN" sz="3000" dirty="0">
                <a:solidFill>
                  <a:schemeClr val="tx2"/>
                </a:solidFill>
                <a:ea typeface="仿宋_GB2312" pitchFamily="49" charset="-122"/>
              </a:rPr>
              <a:t>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en-US" altLang="zh-CN" sz="3000" dirty="0">
                <a:solidFill>
                  <a:schemeClr val="tx2"/>
                </a:solidFill>
                <a:ea typeface="仿宋_GB2312" pitchFamily="49" charset="-122"/>
              </a:rPr>
              <a:t>               first = </a:t>
            </a:r>
            <a:r>
              <a:rPr lang="en-US" altLang="zh-CN" sz="3000" dirty="0" err="1">
                <a:solidFill>
                  <a:schemeClr val="tx2"/>
                </a:solidFill>
                <a:ea typeface="仿宋_GB2312" pitchFamily="49" charset="-122"/>
              </a:rPr>
              <a:t>newnode</a:t>
            </a:r>
            <a:r>
              <a:rPr lang="en-US" altLang="zh-CN" sz="3000" b="1" dirty="0">
                <a:solidFill>
                  <a:schemeClr val="tx2"/>
                </a:solidFill>
                <a:ea typeface="仿宋_GB2312" pitchFamily="49" charset="-122"/>
              </a:rPr>
              <a:t>;</a:t>
            </a:r>
            <a:endParaRPr lang="en-US" altLang="zh-CN" sz="3000" b="1" dirty="0">
              <a:solidFill>
                <a:schemeClr val="hlink"/>
              </a:solidFill>
              <a:ea typeface="仿宋_GB2312" pitchFamily="49" charset="-122"/>
            </a:endParaRPr>
          </a:p>
        </p:txBody>
      </p:sp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5F9B519-53B9-4438-A2FD-28B063CC6C2A}" type="slidenum">
              <a:rPr lang="en-US" altLang="zh-CN" sz="1400"/>
              <a:pPr algn="ctr" eaLnBrk="1" hangingPunct="1"/>
              <a:t>5</a:t>
            </a:fld>
            <a:endParaRPr lang="en-US" altLang="zh-CN" sz="1400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1409700" y="5584825"/>
            <a:ext cx="588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-122"/>
              </a:rPr>
              <a:t>（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插入前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-122"/>
              </a:rPr>
              <a:t>）                        （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插入后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-122"/>
              </a:rPr>
              <a:t>）</a:t>
            </a:r>
            <a:endParaRPr lang="zh-CN" altLang="en-US" sz="2800">
              <a:latin typeface="Times New Roman" charset="0"/>
              <a:ea typeface="宋体" charset="-122"/>
            </a:endParaRPr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685800" y="3822700"/>
            <a:ext cx="7696200" cy="1524000"/>
            <a:chOff x="432" y="2448"/>
            <a:chExt cx="4848" cy="960"/>
          </a:xfrm>
        </p:grpSpPr>
        <p:sp>
          <p:nvSpPr>
            <p:cNvPr id="20489" name="Rectangle 6"/>
            <p:cNvSpPr>
              <a:spLocks noChangeArrowheads="1"/>
            </p:cNvSpPr>
            <p:nvPr/>
          </p:nvSpPr>
          <p:spPr bwMode="auto">
            <a:xfrm>
              <a:off x="120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0" name="Rectangle 7"/>
            <p:cNvSpPr>
              <a:spLocks noChangeArrowheads="1"/>
            </p:cNvSpPr>
            <p:nvPr/>
          </p:nvSpPr>
          <p:spPr bwMode="auto">
            <a:xfrm>
              <a:off x="2016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144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>
              <a:off x="2256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>
              <a:off x="960" y="326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>
              <a:off x="2352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>
              <a:off x="2688" y="3264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432" y="307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2"/>
                  </a:solidFill>
                </a:rPr>
                <a:t> </a:t>
              </a:r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0498" name="Rectangle 15"/>
            <p:cNvSpPr>
              <a:spLocks noChangeArrowheads="1"/>
            </p:cNvSpPr>
            <p:nvPr/>
          </p:nvSpPr>
          <p:spPr bwMode="auto">
            <a:xfrm>
              <a:off x="163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9" name="Line 16"/>
            <p:cNvSpPr>
              <a:spLocks noChangeShapeType="1"/>
            </p:cNvSpPr>
            <p:nvPr/>
          </p:nvSpPr>
          <p:spPr bwMode="auto">
            <a:xfrm>
              <a:off x="187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17"/>
            <p:cNvSpPr>
              <a:spLocks noChangeShapeType="1"/>
            </p:cNvSpPr>
            <p:nvPr/>
          </p:nvSpPr>
          <p:spPr bwMode="auto">
            <a:xfrm>
              <a:off x="139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48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0502" name="Rectangle 19"/>
            <p:cNvSpPr>
              <a:spLocks noChangeArrowheads="1"/>
            </p:cNvSpPr>
            <p:nvPr/>
          </p:nvSpPr>
          <p:spPr bwMode="auto">
            <a:xfrm>
              <a:off x="379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3" name="Line 20"/>
            <p:cNvSpPr>
              <a:spLocks noChangeShapeType="1"/>
            </p:cNvSpPr>
            <p:nvPr/>
          </p:nvSpPr>
          <p:spPr bwMode="auto">
            <a:xfrm>
              <a:off x="40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21"/>
            <p:cNvSpPr>
              <a:spLocks noChangeShapeType="1"/>
            </p:cNvSpPr>
            <p:nvPr/>
          </p:nvSpPr>
          <p:spPr bwMode="auto">
            <a:xfrm>
              <a:off x="35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Text Box 22"/>
            <p:cNvSpPr txBox="1">
              <a:spLocks noChangeArrowheads="1"/>
            </p:cNvSpPr>
            <p:nvPr/>
          </p:nvSpPr>
          <p:spPr bwMode="auto">
            <a:xfrm>
              <a:off x="264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0506" name="Rectangle 23"/>
            <p:cNvSpPr>
              <a:spLocks noChangeArrowheads="1"/>
            </p:cNvSpPr>
            <p:nvPr/>
          </p:nvSpPr>
          <p:spPr bwMode="auto">
            <a:xfrm>
              <a:off x="3504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7" name="Line 24"/>
            <p:cNvSpPr>
              <a:spLocks noChangeShapeType="1"/>
            </p:cNvSpPr>
            <p:nvPr/>
          </p:nvSpPr>
          <p:spPr bwMode="auto">
            <a:xfrm>
              <a:off x="3744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5"/>
            <p:cNvSpPr>
              <a:spLocks noChangeShapeType="1"/>
            </p:cNvSpPr>
            <p:nvPr/>
          </p:nvSpPr>
          <p:spPr bwMode="auto">
            <a:xfrm>
              <a:off x="3600" y="2736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26"/>
            <p:cNvSpPr>
              <a:spLocks noChangeShapeType="1"/>
            </p:cNvSpPr>
            <p:nvPr/>
          </p:nvSpPr>
          <p:spPr bwMode="auto">
            <a:xfrm>
              <a:off x="3600" y="2736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27"/>
            <p:cNvSpPr>
              <a:spLocks noChangeShapeType="1"/>
            </p:cNvSpPr>
            <p:nvPr/>
          </p:nvSpPr>
          <p:spPr bwMode="auto">
            <a:xfrm flipH="1">
              <a:off x="3312" y="2928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Text Box 28"/>
            <p:cNvSpPr txBox="1">
              <a:spLocks noChangeArrowheads="1"/>
            </p:cNvSpPr>
            <p:nvPr/>
          </p:nvSpPr>
          <p:spPr bwMode="auto">
            <a:xfrm>
              <a:off x="2832" y="2736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</a:rPr>
                <a:t>first</a:t>
              </a:r>
              <a:endParaRPr lang="en-US" altLang="zh-CN" sz="3200"/>
            </a:p>
          </p:txBody>
        </p:sp>
        <p:sp>
          <p:nvSpPr>
            <p:cNvPr id="20512" name="Line 29"/>
            <p:cNvSpPr>
              <a:spLocks noChangeShapeType="1"/>
            </p:cNvSpPr>
            <p:nvPr/>
          </p:nvSpPr>
          <p:spPr bwMode="auto">
            <a:xfrm>
              <a:off x="3312" y="3264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Line 30"/>
            <p:cNvSpPr>
              <a:spLocks noChangeShapeType="1"/>
            </p:cNvSpPr>
            <p:nvPr/>
          </p:nvSpPr>
          <p:spPr bwMode="auto">
            <a:xfrm flipV="1">
              <a:off x="3312" y="3024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31"/>
            <p:cNvSpPr>
              <a:spLocks noChangeShapeType="1"/>
            </p:cNvSpPr>
            <p:nvPr/>
          </p:nvSpPr>
          <p:spPr bwMode="auto">
            <a:xfrm>
              <a:off x="3312" y="3024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32"/>
            <p:cNvSpPr>
              <a:spLocks noChangeShapeType="1"/>
            </p:cNvSpPr>
            <p:nvPr/>
          </p:nvSpPr>
          <p:spPr bwMode="auto">
            <a:xfrm>
              <a:off x="4128" y="264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>
              <a:off x="4368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Rectangle 34"/>
            <p:cNvSpPr>
              <a:spLocks noChangeArrowheads="1"/>
            </p:cNvSpPr>
            <p:nvPr/>
          </p:nvSpPr>
          <p:spPr bwMode="auto">
            <a:xfrm>
              <a:off x="432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8" name="Line 35"/>
            <p:cNvSpPr>
              <a:spLocks noChangeShapeType="1"/>
            </p:cNvSpPr>
            <p:nvPr/>
          </p:nvSpPr>
          <p:spPr bwMode="auto">
            <a:xfrm>
              <a:off x="456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36"/>
            <p:cNvSpPr>
              <a:spLocks noChangeShapeType="1"/>
            </p:cNvSpPr>
            <p:nvPr/>
          </p:nvSpPr>
          <p:spPr bwMode="auto">
            <a:xfrm>
              <a:off x="3840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37"/>
            <p:cNvSpPr>
              <a:spLocks noChangeShapeType="1"/>
            </p:cNvSpPr>
            <p:nvPr/>
          </p:nvSpPr>
          <p:spPr bwMode="auto">
            <a:xfrm>
              <a:off x="4656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38"/>
            <p:cNvSpPr>
              <a:spLocks noChangeShapeType="1"/>
            </p:cNvSpPr>
            <p:nvPr/>
          </p:nvSpPr>
          <p:spPr bwMode="auto">
            <a:xfrm>
              <a:off x="4992" y="326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1464" name="Freeform 40"/>
          <p:cNvSpPr>
            <a:spLocks/>
          </p:cNvSpPr>
          <p:nvPr/>
        </p:nvSpPr>
        <p:spPr bwMode="auto">
          <a:xfrm>
            <a:off x="5835650" y="2863850"/>
            <a:ext cx="1460500" cy="1250950"/>
          </a:xfrm>
          <a:custGeom>
            <a:avLst/>
            <a:gdLst>
              <a:gd name="T0" fmla="*/ 0 w 920"/>
              <a:gd name="T1" fmla="*/ 0 h 788"/>
              <a:gd name="T2" fmla="*/ 2147483647 w 920"/>
              <a:gd name="T3" fmla="*/ 2147483647 h 788"/>
              <a:gd name="T4" fmla="*/ 2147483647 w 920"/>
              <a:gd name="T5" fmla="*/ 2147483647 h 788"/>
              <a:gd name="T6" fmla="*/ 2147483647 w 920"/>
              <a:gd name="T7" fmla="*/ 2147483647 h 788"/>
              <a:gd name="T8" fmla="*/ 2147483647 w 920"/>
              <a:gd name="T9" fmla="*/ 2147483647 h 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788">
                <a:moveTo>
                  <a:pt x="0" y="0"/>
                </a:moveTo>
                <a:cubicBezTo>
                  <a:pt x="260" y="27"/>
                  <a:pt x="521" y="55"/>
                  <a:pt x="669" y="110"/>
                </a:cubicBezTo>
                <a:cubicBezTo>
                  <a:pt x="817" y="165"/>
                  <a:pt x="860" y="248"/>
                  <a:pt x="890" y="331"/>
                </a:cubicBezTo>
                <a:cubicBezTo>
                  <a:pt x="920" y="414"/>
                  <a:pt x="874" y="534"/>
                  <a:pt x="847" y="610"/>
                </a:cubicBezTo>
                <a:cubicBezTo>
                  <a:pt x="820" y="686"/>
                  <a:pt x="749" y="758"/>
                  <a:pt x="729" y="7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65" name="Freeform 41"/>
          <p:cNvSpPr>
            <a:spLocks/>
          </p:cNvSpPr>
          <p:nvPr/>
        </p:nvSpPr>
        <p:spPr bwMode="auto">
          <a:xfrm>
            <a:off x="4867275" y="3321050"/>
            <a:ext cx="1022350" cy="685800"/>
          </a:xfrm>
          <a:custGeom>
            <a:avLst/>
            <a:gdLst>
              <a:gd name="T0" fmla="*/ 0 w 644"/>
              <a:gd name="T1" fmla="*/ 0 h 432"/>
              <a:gd name="T2" fmla="*/ 2147483647 w 644"/>
              <a:gd name="T3" fmla="*/ 2147483647 h 432"/>
              <a:gd name="T4" fmla="*/ 2147483647 w 644"/>
              <a:gd name="T5" fmla="*/ 2147483647 h 432"/>
              <a:gd name="T6" fmla="*/ 2147483647 w 64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4" h="432">
                <a:moveTo>
                  <a:pt x="0" y="0"/>
                </a:moveTo>
                <a:cubicBezTo>
                  <a:pt x="101" y="1"/>
                  <a:pt x="203" y="2"/>
                  <a:pt x="288" y="43"/>
                </a:cubicBezTo>
                <a:cubicBezTo>
                  <a:pt x="373" y="84"/>
                  <a:pt x="450" y="181"/>
                  <a:pt x="509" y="246"/>
                </a:cubicBezTo>
                <a:cubicBezTo>
                  <a:pt x="568" y="311"/>
                  <a:pt x="622" y="402"/>
                  <a:pt x="644" y="432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388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4" grpId="0" animBg="1"/>
      <p:bldP spid="231464" grpId="1" animBg="1"/>
      <p:bldP spid="231465" grpId="0" animBg="1"/>
      <p:bldP spid="23146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52463" y="611188"/>
            <a:ext cx="8229600" cy="556101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    </a:t>
            </a:r>
            <a:r>
              <a:rPr lang="en-US" altLang="zh-CN" sz="2800" b="1">
                <a:ea typeface="隶书" panose="02010509060101010101" pitchFamily="49" charset="-122"/>
              </a:rPr>
              <a:t>if</a:t>
            </a:r>
            <a:r>
              <a:rPr lang="en-US" altLang="zh-CN" sz="2800">
                <a:ea typeface="隶书" panose="02010509060101010101" pitchFamily="49" charset="-122"/>
              </a:rPr>
              <a:t> (pa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exp == pb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exp) </a:t>
            </a:r>
            <a:r>
              <a:rPr lang="en-US" altLang="zh-CN" sz="2800" b="1">
                <a:ea typeface="隶书" panose="02010509060101010101" pitchFamily="49" charset="-122"/>
              </a:rPr>
              <a:t>{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对应项指数相等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	    </a:t>
            </a:r>
            <a:r>
              <a:rPr lang="en-US" altLang="zh-CN" sz="2800">
                <a:ea typeface="隶书" panose="02010509060101010101" pitchFamily="49" charset="-122"/>
              </a:rPr>
              <a:t>temp = pa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coef + pb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coef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		 	    </a:t>
            </a:r>
            <a:r>
              <a:rPr lang="en-US" altLang="zh-CN" sz="2800" b="1">
                <a:ea typeface="隶书" panose="02010509060101010101" pitchFamily="49" charset="-122"/>
              </a:rPr>
              <a:t>if ( </a:t>
            </a:r>
            <a:r>
              <a:rPr lang="en-US" altLang="zh-CN" sz="2800">
                <a:ea typeface="隶书" panose="02010509060101010101" pitchFamily="49" charset="-122"/>
              </a:rPr>
              <a:t>fabs(temp) 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  <a:r>
              <a:rPr lang="en-US" altLang="zh-CN" sz="2800">
                <a:ea typeface="隶书" panose="02010509060101010101" pitchFamily="49" charset="-122"/>
              </a:rPr>
              <a:t> 0.001)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        pc = pc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InsertAfter(temp, pa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exp)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    pa = pa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pb = pb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    </a:t>
            </a:r>
            <a:r>
              <a:rPr lang="en-US" altLang="zh-CN" sz="2800" b="1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	else if</a:t>
            </a:r>
            <a:r>
              <a:rPr lang="en-US" altLang="zh-CN" sz="2800">
                <a:ea typeface="隶书" panose="02010509060101010101" pitchFamily="49" charset="-122"/>
              </a:rPr>
              <a:t> (pa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exp </a:t>
            </a:r>
            <a:r>
              <a:rPr lang="en-US" altLang="zh-CN" sz="2800" b="1">
                <a:ea typeface="隶书" panose="02010509060101010101" pitchFamily="49" charset="-122"/>
              </a:rPr>
              <a:t>&lt;</a:t>
            </a:r>
            <a:r>
              <a:rPr lang="en-US" altLang="zh-CN" sz="2800">
                <a:ea typeface="隶书" panose="02010509060101010101" pitchFamily="49" charset="-122"/>
              </a:rPr>
              <a:t> pb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exp) </a:t>
            </a:r>
            <a:r>
              <a:rPr lang="en-US" altLang="zh-CN" sz="2800" b="1">
                <a:ea typeface="隶书" panose="02010509060101010101" pitchFamily="49" charset="-122"/>
              </a:rPr>
              <a:t>{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pa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指数小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		 </a:t>
            </a:r>
            <a:r>
              <a:rPr lang="en-US" altLang="zh-CN" sz="2800">
                <a:ea typeface="隶书" panose="02010509060101010101" pitchFamily="49" charset="-122"/>
              </a:rPr>
              <a:t>pc = pc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InsertAfter(pa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coef, pa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exp)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	 pa = pa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				       </a:t>
            </a:r>
            <a:r>
              <a:rPr lang="en-US" altLang="zh-CN" sz="2800" b="1">
                <a:ea typeface="隶书" panose="02010509060101010101" pitchFamily="49" charset="-122"/>
              </a:rPr>
              <a:t>} else {</a:t>
            </a:r>
            <a:r>
              <a:rPr lang="en-US" altLang="zh-CN" sz="2800">
                <a:ea typeface="隶书" panose="02010509060101010101" pitchFamily="49" charset="-122"/>
              </a:rPr>
              <a:t>	 	           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pb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指数小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		 </a:t>
            </a:r>
            <a:r>
              <a:rPr lang="en-US" altLang="zh-CN" sz="2800">
                <a:ea typeface="隶书" panose="02010509060101010101" pitchFamily="49" charset="-122"/>
              </a:rPr>
              <a:t>pc = pc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InsertAfter(pb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coef, pb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exp)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	 pb = pb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				}		</a:t>
            </a:r>
          </a:p>
        </p:txBody>
      </p:sp>
      <p:sp>
        <p:nvSpPr>
          <p:cNvPr id="4710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20DD12A-5E3E-4F66-A463-3F2B052DBC11}" type="slidenum">
              <a:rPr lang="en-US" altLang="zh-CN" sz="1400"/>
              <a:pPr algn="ctr" eaLnBrk="1" hangingPunct="1"/>
              <a:t>50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652463" y="644525"/>
            <a:ext cx="8229600" cy="55610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隶书" panose="02010509060101010101" pitchFamily="49" charset="-122"/>
              </a:rPr>
              <a:t>	      </a:t>
            </a:r>
            <a:r>
              <a:rPr lang="en-US" altLang="zh-CN" sz="2800">
                <a:ea typeface="隶书" panose="02010509060101010101" pitchFamily="49" charset="-122"/>
              </a:rPr>
              <a:t>p = (pa != NULL)</a:t>
            </a:r>
            <a:r>
              <a:rPr lang="en-US" altLang="zh-CN" sz="2800" b="1">
                <a:ea typeface="隶书" panose="02010509060101010101" pitchFamily="49" charset="-122"/>
              </a:rPr>
              <a:t>?</a:t>
            </a:r>
            <a:r>
              <a:rPr lang="en-US" altLang="zh-CN" sz="2800">
                <a:ea typeface="隶书" panose="02010509060101010101" pitchFamily="49" charset="-122"/>
              </a:rPr>
              <a:t> pa </a:t>
            </a:r>
            <a:r>
              <a:rPr lang="en-US" altLang="zh-CN" sz="2800" b="1">
                <a:ea typeface="隶书" panose="02010509060101010101" pitchFamily="49" charset="-122"/>
              </a:rPr>
              <a:t>:</a:t>
            </a:r>
            <a:r>
              <a:rPr lang="en-US" altLang="zh-CN" sz="2800">
                <a:ea typeface="隶书" panose="02010509060101010101" pitchFamily="49" charset="-122"/>
              </a:rPr>
              <a:t> pb</a:t>
            </a:r>
            <a:r>
              <a:rPr lang="en-US" altLang="zh-CN" sz="2800" b="1">
                <a:ea typeface="隶书" panose="02010509060101010101" pitchFamily="49" charset="-122"/>
              </a:rPr>
              <a:t>;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p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指示剩余链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     </a:t>
            </a:r>
            <a:r>
              <a:rPr lang="zh-CN" altLang="en-US" sz="2800" b="1">
                <a:ea typeface="隶书" panose="02010509060101010101" pitchFamily="49" charset="-122"/>
              </a:rPr>
              <a:t> </a:t>
            </a:r>
            <a:r>
              <a:rPr lang="en-US" altLang="zh-CN" sz="2800" b="1">
                <a:ea typeface="隶书" panose="02010509060101010101" pitchFamily="49" charset="-122"/>
              </a:rPr>
              <a:t>while</a:t>
            </a:r>
            <a:r>
              <a:rPr lang="en-US" altLang="zh-CN" sz="2800">
                <a:ea typeface="隶书" panose="02010509060101010101" pitchFamily="49" charset="-122"/>
              </a:rPr>
              <a:t> (p != NULL)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endParaRPr lang="en-US" altLang="zh-CN" sz="280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     pc = pc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InsertAfter(p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coef, 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exp)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	     p = 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	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};</a:t>
            </a:r>
          </a:p>
        </p:txBody>
      </p:sp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8E24AD0-7F85-4967-ABF4-311E3CC80776}" type="slidenum">
              <a:rPr lang="en-US" altLang="zh-CN" sz="1400"/>
              <a:pPr algn="ctr" eaLnBrk="1" hangingPunct="1"/>
              <a:t>51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76"/>
          <p:cNvSpPr>
            <a:spLocks noGrp="1" noChangeArrowheads="1"/>
          </p:cNvSpPr>
          <p:nvPr>
            <p:ph type="title"/>
          </p:nvPr>
        </p:nvSpPr>
        <p:spPr>
          <a:xfrm>
            <a:off x="446088" y="434975"/>
            <a:ext cx="8229600" cy="790575"/>
          </a:xfrm>
        </p:spPr>
        <p:txBody>
          <a:bodyPr/>
          <a:lstStyle/>
          <a:p>
            <a:pPr eaLnBrk="1" hangingPunct="1"/>
            <a:r>
              <a:rPr lang="zh-CN" altLang="en-US" sz="3600" b="1">
                <a:ea typeface="华文新魏" panose="02010800040101010101" pitchFamily="2" charset="-122"/>
              </a:rPr>
              <a:t>多项式链表的相加</a:t>
            </a:r>
          </a:p>
        </p:txBody>
      </p:sp>
      <p:sp>
        <p:nvSpPr>
          <p:cNvPr id="49157" name="Rectangle 77"/>
          <p:cNvSpPr>
            <a:spLocks noGrp="1" noChangeArrowheads="1"/>
          </p:cNvSpPr>
          <p:nvPr>
            <p:ph idx="1"/>
          </p:nvPr>
        </p:nvSpPr>
        <p:spPr>
          <a:xfrm>
            <a:off x="730250" y="1244600"/>
            <a:ext cx="82296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/>
              <a:t>AH</a:t>
            </a:r>
            <a:r>
              <a:rPr lang="en-US" altLang="zh-CN" sz="2800" b="1"/>
              <a:t> = 1 </a:t>
            </a:r>
            <a:r>
              <a:rPr lang="en-US" altLang="zh-CN" sz="2800" b="1">
                <a:latin typeface="Courier New" panose="02070309020205020404" pitchFamily="49" charset="0"/>
              </a:rPr>
              <a:t>-</a:t>
            </a:r>
            <a:r>
              <a:rPr lang="en-US" altLang="zh-CN" sz="2800" b="1"/>
              <a:t> 3</a:t>
            </a:r>
            <a:r>
              <a:rPr lang="en-US" altLang="zh-CN" sz="2800" b="1" i="1"/>
              <a:t>x</a:t>
            </a:r>
            <a:r>
              <a:rPr lang="en-US" altLang="zh-CN" sz="2800" b="1" baseline="30000"/>
              <a:t>6</a:t>
            </a:r>
            <a:r>
              <a:rPr lang="en-US" altLang="zh-CN" sz="2800" b="1"/>
              <a:t> + 7</a:t>
            </a:r>
            <a:r>
              <a:rPr lang="en-US" altLang="zh-CN" sz="2800" b="1" i="1"/>
              <a:t>x</a:t>
            </a:r>
            <a:r>
              <a:rPr lang="en-US" altLang="zh-CN" sz="2800" b="1" baseline="30000"/>
              <a:t>12</a:t>
            </a:r>
            <a:endParaRPr lang="en-US" altLang="zh-CN" sz="2800" b="1" i="1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6600"/>
                </a:solidFill>
              </a:rPr>
              <a:t>BH</a:t>
            </a:r>
            <a:r>
              <a:rPr lang="en-US" altLang="zh-CN" sz="2800" b="1">
                <a:solidFill>
                  <a:srgbClr val="006600"/>
                </a:solidFill>
              </a:rPr>
              <a:t> =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>
                <a:solidFill>
                  <a:srgbClr val="006600"/>
                </a:solidFill>
              </a:rPr>
              <a:t> </a:t>
            </a:r>
            <a:r>
              <a:rPr lang="en-US" altLang="zh-CN" sz="2800" b="1" i="1">
                <a:solidFill>
                  <a:srgbClr val="006600"/>
                </a:solidFill>
              </a:rPr>
              <a:t>x</a:t>
            </a:r>
            <a:r>
              <a:rPr lang="en-US" altLang="zh-CN" sz="2800" b="1" baseline="30000">
                <a:solidFill>
                  <a:srgbClr val="006600"/>
                </a:solidFill>
              </a:rPr>
              <a:t>4</a:t>
            </a:r>
            <a:r>
              <a:rPr lang="en-US" altLang="zh-CN" sz="2800" b="1">
                <a:solidFill>
                  <a:srgbClr val="006600"/>
                </a:solidFill>
              </a:rPr>
              <a:t> + 3</a:t>
            </a:r>
            <a:r>
              <a:rPr lang="en-US" altLang="zh-CN" sz="2800" b="1" i="1">
                <a:solidFill>
                  <a:srgbClr val="006600"/>
                </a:solidFill>
              </a:rPr>
              <a:t>x</a:t>
            </a:r>
            <a:r>
              <a:rPr lang="en-US" altLang="zh-CN" sz="2800" b="1" baseline="30000">
                <a:solidFill>
                  <a:srgbClr val="006600"/>
                </a:solidFill>
              </a:rPr>
              <a:t>6</a:t>
            </a:r>
            <a:r>
              <a:rPr lang="en-US" altLang="zh-CN" sz="2800" b="1">
                <a:solidFill>
                  <a:srgbClr val="006600"/>
                </a:solidFill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>
                <a:solidFill>
                  <a:srgbClr val="006600"/>
                </a:solidFill>
              </a:rPr>
              <a:t> 9</a:t>
            </a:r>
            <a:r>
              <a:rPr lang="en-US" altLang="zh-CN" sz="2800" b="1" i="1">
                <a:solidFill>
                  <a:srgbClr val="006600"/>
                </a:solidFill>
              </a:rPr>
              <a:t>x</a:t>
            </a:r>
            <a:r>
              <a:rPr lang="en-US" altLang="zh-CN" sz="2800" b="1" baseline="30000">
                <a:solidFill>
                  <a:srgbClr val="006600"/>
                </a:solidFill>
              </a:rPr>
              <a:t>10</a:t>
            </a:r>
            <a:r>
              <a:rPr lang="en-US" altLang="zh-CN" sz="2800" b="1">
                <a:solidFill>
                  <a:srgbClr val="006600"/>
                </a:solidFill>
              </a:rPr>
              <a:t> + 8</a:t>
            </a:r>
            <a:r>
              <a:rPr lang="en-US" altLang="zh-CN" sz="2800" b="1" i="1">
                <a:solidFill>
                  <a:srgbClr val="006600"/>
                </a:solidFill>
              </a:rPr>
              <a:t>x</a:t>
            </a:r>
            <a:r>
              <a:rPr lang="en-US" altLang="zh-CN" sz="2800" b="1" baseline="30000">
                <a:solidFill>
                  <a:srgbClr val="006600"/>
                </a:solidFill>
              </a:rPr>
              <a:t>14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chemeClr val="tx2"/>
                </a:solidFill>
              </a:rPr>
              <a:t>CH </a:t>
            </a:r>
            <a:r>
              <a:rPr lang="en-US" altLang="zh-CN" sz="2800" b="1">
                <a:solidFill>
                  <a:srgbClr val="006600"/>
                </a:solidFill>
              </a:rPr>
              <a:t>= </a:t>
            </a:r>
            <a:r>
              <a:rPr lang="en-US" altLang="zh-CN" sz="2800" b="1"/>
              <a:t>1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>
                <a:solidFill>
                  <a:srgbClr val="006600"/>
                </a:solidFill>
              </a:rPr>
              <a:t> </a:t>
            </a:r>
            <a:r>
              <a:rPr lang="en-US" altLang="zh-CN" sz="2800" b="1" i="1">
                <a:solidFill>
                  <a:srgbClr val="006600"/>
                </a:solidFill>
              </a:rPr>
              <a:t>x</a:t>
            </a:r>
            <a:r>
              <a:rPr lang="en-US" altLang="zh-CN" sz="2800" b="1" baseline="30000">
                <a:solidFill>
                  <a:srgbClr val="006600"/>
                </a:solidFill>
              </a:rPr>
              <a:t>4</a:t>
            </a:r>
            <a:r>
              <a:rPr lang="en-US" altLang="zh-CN" sz="2800" b="1">
                <a:solidFill>
                  <a:srgbClr val="006600"/>
                </a:solidFill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800" b="1">
                <a:solidFill>
                  <a:srgbClr val="006600"/>
                </a:solidFill>
              </a:rPr>
              <a:t> 9</a:t>
            </a:r>
            <a:r>
              <a:rPr lang="en-US" altLang="zh-CN" sz="2800" b="1" i="1">
                <a:solidFill>
                  <a:srgbClr val="006600"/>
                </a:solidFill>
              </a:rPr>
              <a:t>x</a:t>
            </a:r>
            <a:r>
              <a:rPr lang="en-US" altLang="zh-CN" sz="2800" b="1" baseline="30000">
                <a:solidFill>
                  <a:srgbClr val="006600"/>
                </a:solidFill>
              </a:rPr>
              <a:t>10</a:t>
            </a:r>
            <a:r>
              <a:rPr lang="en-US" altLang="zh-CN" sz="2800" b="1">
                <a:solidFill>
                  <a:srgbClr val="006600"/>
                </a:solidFill>
              </a:rPr>
              <a:t> </a:t>
            </a:r>
            <a:r>
              <a:rPr lang="en-US" altLang="zh-CN" sz="2800" b="1"/>
              <a:t>+ 7</a:t>
            </a:r>
            <a:r>
              <a:rPr lang="en-US" altLang="zh-CN" sz="2800" b="1" i="1"/>
              <a:t>x</a:t>
            </a:r>
            <a:r>
              <a:rPr lang="en-US" altLang="zh-CN" sz="2800" b="1" baseline="30000"/>
              <a:t>12 </a:t>
            </a:r>
            <a:r>
              <a:rPr lang="en-US" altLang="zh-CN" sz="2800" b="1">
                <a:solidFill>
                  <a:srgbClr val="006600"/>
                </a:solidFill>
              </a:rPr>
              <a:t>+ 8</a:t>
            </a:r>
            <a:r>
              <a:rPr lang="en-US" altLang="zh-CN" sz="2800" b="1" i="1">
                <a:solidFill>
                  <a:srgbClr val="006600"/>
                </a:solidFill>
              </a:rPr>
              <a:t>x</a:t>
            </a:r>
            <a:r>
              <a:rPr lang="en-US" altLang="zh-CN" sz="2800" b="1" baseline="30000">
                <a:solidFill>
                  <a:srgbClr val="006600"/>
                </a:solidFill>
              </a:rPr>
              <a:t>14</a:t>
            </a:r>
          </a:p>
        </p:txBody>
      </p:sp>
      <p:sp>
        <p:nvSpPr>
          <p:cNvPr id="491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5554128-4C2B-4E71-A702-2E705B3481E9}" type="slidenum">
              <a:rPr lang="en-US" altLang="zh-CN" sz="1400"/>
              <a:pPr algn="ctr" eaLnBrk="1" hangingPunct="1"/>
              <a:t>52</a:t>
            </a:fld>
            <a:endParaRPr lang="en-US" altLang="zh-CN" sz="1400"/>
          </a:p>
        </p:txBody>
      </p:sp>
      <p:grpSp>
        <p:nvGrpSpPr>
          <p:cNvPr id="49155" name="Group 78"/>
          <p:cNvGrpSpPr>
            <a:grpSpLocks/>
          </p:cNvGrpSpPr>
          <p:nvPr/>
        </p:nvGrpSpPr>
        <p:grpSpPr bwMode="auto">
          <a:xfrm>
            <a:off x="665163" y="2813050"/>
            <a:ext cx="7696200" cy="3278188"/>
            <a:chOff x="384" y="1603"/>
            <a:chExt cx="4848" cy="2193"/>
          </a:xfrm>
        </p:grpSpPr>
        <p:sp>
          <p:nvSpPr>
            <p:cNvPr id="49158" name="Rectangle 2" descr="羊皮纸"/>
            <p:cNvSpPr>
              <a:spLocks noChangeArrowheads="1"/>
            </p:cNvSpPr>
            <p:nvPr/>
          </p:nvSpPr>
          <p:spPr bwMode="auto">
            <a:xfrm>
              <a:off x="1392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9" name="Text Box 5"/>
            <p:cNvSpPr txBox="1">
              <a:spLocks noChangeArrowheads="1"/>
            </p:cNvSpPr>
            <p:nvPr/>
          </p:nvSpPr>
          <p:spPr bwMode="auto">
            <a:xfrm>
              <a:off x="384" y="1632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49160" name="Text Box 6"/>
            <p:cNvSpPr txBox="1">
              <a:spLocks noChangeArrowheads="1"/>
            </p:cNvSpPr>
            <p:nvPr/>
          </p:nvSpPr>
          <p:spPr bwMode="auto">
            <a:xfrm>
              <a:off x="384" y="2121"/>
              <a:ext cx="7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49161" name="Line 7"/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8" descr="花束"/>
            <p:cNvSpPr>
              <a:spLocks noChangeArrowheads="1"/>
            </p:cNvSpPr>
            <p:nvPr/>
          </p:nvSpPr>
          <p:spPr bwMode="auto">
            <a:xfrm>
              <a:off x="1920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3" name="Rectangle 9" descr="羊皮纸"/>
            <p:cNvSpPr>
              <a:spLocks noChangeArrowheads="1"/>
            </p:cNvSpPr>
            <p:nvPr/>
          </p:nvSpPr>
          <p:spPr bwMode="auto">
            <a:xfrm>
              <a:off x="1392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4" name="Line 10"/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Rectangle 11" descr="花束"/>
            <p:cNvSpPr>
              <a:spLocks noChangeArrowheads="1"/>
            </p:cNvSpPr>
            <p:nvPr/>
          </p:nvSpPr>
          <p:spPr bwMode="auto">
            <a:xfrm>
              <a:off x="1920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6" name="Rectangle 12" descr="羊皮纸"/>
            <p:cNvSpPr>
              <a:spLocks noChangeArrowheads="1"/>
            </p:cNvSpPr>
            <p:nvPr/>
          </p:nvSpPr>
          <p:spPr bwMode="auto">
            <a:xfrm>
              <a:off x="2400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7" name="Line 13"/>
            <p:cNvSpPr>
              <a:spLocks noChangeShapeType="1"/>
            </p:cNvSpPr>
            <p:nvPr/>
          </p:nvSpPr>
          <p:spPr bwMode="auto">
            <a:xfrm>
              <a:off x="2688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Rectangle 14" descr="花束"/>
            <p:cNvSpPr>
              <a:spLocks noChangeArrowheads="1"/>
            </p:cNvSpPr>
            <p:nvPr/>
          </p:nvSpPr>
          <p:spPr bwMode="auto">
            <a:xfrm>
              <a:off x="2928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9" name="Rectangle 15" descr="羊皮纸"/>
            <p:cNvSpPr>
              <a:spLocks noChangeArrowheads="1"/>
            </p:cNvSpPr>
            <p:nvPr/>
          </p:nvSpPr>
          <p:spPr bwMode="auto">
            <a:xfrm>
              <a:off x="2400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0" name="Line 16"/>
            <p:cNvSpPr>
              <a:spLocks noChangeShapeType="1"/>
            </p:cNvSpPr>
            <p:nvPr/>
          </p:nvSpPr>
          <p:spPr bwMode="auto">
            <a:xfrm>
              <a:off x="2688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Rectangle 17" descr="花束"/>
            <p:cNvSpPr>
              <a:spLocks noChangeArrowheads="1"/>
            </p:cNvSpPr>
            <p:nvPr/>
          </p:nvSpPr>
          <p:spPr bwMode="auto">
            <a:xfrm>
              <a:off x="2928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2" name="Rectangle 18" descr="羊皮纸"/>
            <p:cNvSpPr>
              <a:spLocks noChangeArrowheads="1"/>
            </p:cNvSpPr>
            <p:nvPr/>
          </p:nvSpPr>
          <p:spPr bwMode="auto">
            <a:xfrm>
              <a:off x="3408" y="163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3" name="Line 19"/>
            <p:cNvSpPr>
              <a:spLocks noChangeShapeType="1"/>
            </p:cNvSpPr>
            <p:nvPr/>
          </p:nvSpPr>
          <p:spPr bwMode="auto">
            <a:xfrm>
              <a:off x="3696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Rectangle 20" descr="花束"/>
            <p:cNvSpPr>
              <a:spLocks noChangeArrowheads="1"/>
            </p:cNvSpPr>
            <p:nvPr/>
          </p:nvSpPr>
          <p:spPr bwMode="auto">
            <a:xfrm>
              <a:off x="3984" y="163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5" name="Rectangle 21" descr="羊皮纸"/>
            <p:cNvSpPr>
              <a:spLocks noChangeArrowheads="1"/>
            </p:cNvSpPr>
            <p:nvPr/>
          </p:nvSpPr>
          <p:spPr bwMode="auto">
            <a:xfrm>
              <a:off x="3408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6" name="Line 22"/>
            <p:cNvSpPr>
              <a:spLocks noChangeShapeType="1"/>
            </p:cNvSpPr>
            <p:nvPr/>
          </p:nvSpPr>
          <p:spPr bwMode="auto">
            <a:xfrm>
              <a:off x="3696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Rectangle 23" descr="花束"/>
            <p:cNvSpPr>
              <a:spLocks noChangeArrowheads="1"/>
            </p:cNvSpPr>
            <p:nvPr/>
          </p:nvSpPr>
          <p:spPr bwMode="auto">
            <a:xfrm>
              <a:off x="3984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8" name="Rectangle 24" descr="羊皮纸"/>
            <p:cNvSpPr>
              <a:spLocks noChangeArrowheads="1"/>
            </p:cNvSpPr>
            <p:nvPr/>
          </p:nvSpPr>
          <p:spPr bwMode="auto">
            <a:xfrm>
              <a:off x="4416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9" name="Line 25"/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Rectangle 26" descr="花束"/>
            <p:cNvSpPr>
              <a:spLocks noChangeArrowheads="1"/>
            </p:cNvSpPr>
            <p:nvPr/>
          </p:nvSpPr>
          <p:spPr bwMode="auto">
            <a:xfrm>
              <a:off x="4992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81" name="Line 27"/>
            <p:cNvSpPr>
              <a:spLocks noChangeShapeType="1"/>
            </p:cNvSpPr>
            <p:nvPr/>
          </p:nvSpPr>
          <p:spPr bwMode="auto">
            <a:xfrm>
              <a:off x="1152" y="18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Line 28"/>
            <p:cNvSpPr>
              <a:spLocks noChangeShapeType="1"/>
            </p:cNvSpPr>
            <p:nvPr/>
          </p:nvSpPr>
          <p:spPr bwMode="auto">
            <a:xfrm>
              <a:off x="1152" y="230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Line 29"/>
            <p:cNvSpPr>
              <a:spLocks noChangeShapeType="1"/>
            </p:cNvSpPr>
            <p:nvPr/>
          </p:nvSpPr>
          <p:spPr bwMode="auto">
            <a:xfrm>
              <a:off x="2064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30"/>
            <p:cNvSpPr>
              <a:spLocks noChangeShapeType="1"/>
            </p:cNvSpPr>
            <p:nvPr/>
          </p:nvSpPr>
          <p:spPr bwMode="auto">
            <a:xfrm>
              <a:off x="2064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Line 31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32"/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33"/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Text Box 34"/>
            <p:cNvSpPr txBox="1">
              <a:spLocks noChangeArrowheads="1"/>
            </p:cNvSpPr>
            <p:nvPr/>
          </p:nvSpPr>
          <p:spPr bwMode="auto">
            <a:xfrm>
              <a:off x="3953" y="160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49189" name="Text Box 35"/>
            <p:cNvSpPr txBox="1">
              <a:spLocks noChangeArrowheads="1"/>
            </p:cNvSpPr>
            <p:nvPr/>
          </p:nvSpPr>
          <p:spPr bwMode="auto">
            <a:xfrm>
              <a:off x="4961" y="208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49190" name="Text Box 36"/>
            <p:cNvSpPr txBox="1">
              <a:spLocks noChangeArrowheads="1"/>
            </p:cNvSpPr>
            <p:nvPr/>
          </p:nvSpPr>
          <p:spPr bwMode="auto">
            <a:xfrm>
              <a:off x="384" y="2889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49191" name="Rectangle 37" descr="羊皮纸"/>
            <p:cNvSpPr>
              <a:spLocks noChangeArrowheads="1"/>
            </p:cNvSpPr>
            <p:nvPr/>
          </p:nvSpPr>
          <p:spPr bwMode="auto">
            <a:xfrm>
              <a:off x="1392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2" name="Line 38"/>
            <p:cNvSpPr>
              <a:spLocks noChangeShapeType="1"/>
            </p:cNvSpPr>
            <p:nvPr/>
          </p:nvSpPr>
          <p:spPr bwMode="auto">
            <a:xfrm>
              <a:off x="1680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Rectangle 39" descr="花束"/>
            <p:cNvSpPr>
              <a:spLocks noChangeArrowheads="1"/>
            </p:cNvSpPr>
            <p:nvPr/>
          </p:nvSpPr>
          <p:spPr bwMode="auto">
            <a:xfrm>
              <a:off x="1920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4" name="Rectangle 40" descr="羊皮纸"/>
            <p:cNvSpPr>
              <a:spLocks noChangeArrowheads="1"/>
            </p:cNvSpPr>
            <p:nvPr/>
          </p:nvSpPr>
          <p:spPr bwMode="auto">
            <a:xfrm>
              <a:off x="2400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5" name="Line 41"/>
            <p:cNvSpPr>
              <a:spLocks noChangeShapeType="1"/>
            </p:cNvSpPr>
            <p:nvPr/>
          </p:nvSpPr>
          <p:spPr bwMode="auto">
            <a:xfrm>
              <a:off x="2688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Rectangle 42" descr="花束"/>
            <p:cNvSpPr>
              <a:spLocks noChangeArrowheads="1"/>
            </p:cNvSpPr>
            <p:nvPr/>
          </p:nvSpPr>
          <p:spPr bwMode="auto">
            <a:xfrm>
              <a:off x="2928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7" name="Rectangle 43" descr="羊皮纸"/>
            <p:cNvSpPr>
              <a:spLocks noChangeArrowheads="1"/>
            </p:cNvSpPr>
            <p:nvPr/>
          </p:nvSpPr>
          <p:spPr bwMode="auto">
            <a:xfrm>
              <a:off x="3408" y="2880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8" name="Line 44"/>
            <p:cNvSpPr>
              <a:spLocks noChangeShapeType="1"/>
            </p:cNvSpPr>
            <p:nvPr/>
          </p:nvSpPr>
          <p:spPr bwMode="auto">
            <a:xfrm>
              <a:off x="3696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Rectangle 45" descr="花束"/>
            <p:cNvSpPr>
              <a:spLocks noChangeArrowheads="1"/>
            </p:cNvSpPr>
            <p:nvPr/>
          </p:nvSpPr>
          <p:spPr bwMode="auto">
            <a:xfrm>
              <a:off x="3984" y="2880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0" name="Line 46"/>
            <p:cNvSpPr>
              <a:spLocks noChangeShapeType="1"/>
            </p:cNvSpPr>
            <p:nvPr/>
          </p:nvSpPr>
          <p:spPr bwMode="auto">
            <a:xfrm>
              <a:off x="1152" y="30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47"/>
            <p:cNvSpPr>
              <a:spLocks noChangeShapeType="1"/>
            </p:cNvSpPr>
            <p:nvPr/>
          </p:nvSpPr>
          <p:spPr bwMode="auto">
            <a:xfrm>
              <a:off x="2064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48"/>
            <p:cNvSpPr>
              <a:spLocks noChangeShapeType="1"/>
            </p:cNvSpPr>
            <p:nvPr/>
          </p:nvSpPr>
          <p:spPr bwMode="auto">
            <a:xfrm>
              <a:off x="3072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Rectangle 49" descr="羊皮纸"/>
            <p:cNvSpPr>
              <a:spLocks noChangeArrowheads="1"/>
            </p:cNvSpPr>
            <p:nvPr/>
          </p:nvSpPr>
          <p:spPr bwMode="auto">
            <a:xfrm>
              <a:off x="3408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4" name="Line 50"/>
            <p:cNvSpPr>
              <a:spLocks noChangeShapeType="1"/>
            </p:cNvSpPr>
            <p:nvPr/>
          </p:nvSpPr>
          <p:spPr bwMode="auto">
            <a:xfrm>
              <a:off x="3696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5" name="Rectangle 51" descr="花束"/>
            <p:cNvSpPr>
              <a:spLocks noChangeArrowheads="1"/>
            </p:cNvSpPr>
            <p:nvPr/>
          </p:nvSpPr>
          <p:spPr bwMode="auto">
            <a:xfrm>
              <a:off x="3984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6" name="Rectangle 52" descr="羊皮纸"/>
            <p:cNvSpPr>
              <a:spLocks noChangeArrowheads="1"/>
            </p:cNvSpPr>
            <p:nvPr/>
          </p:nvSpPr>
          <p:spPr bwMode="auto">
            <a:xfrm>
              <a:off x="4416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7" name="Line 53"/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Rectangle 54" descr="花束"/>
            <p:cNvSpPr>
              <a:spLocks noChangeArrowheads="1"/>
            </p:cNvSpPr>
            <p:nvPr/>
          </p:nvSpPr>
          <p:spPr bwMode="auto">
            <a:xfrm>
              <a:off x="4992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9" name="Line 55"/>
            <p:cNvSpPr>
              <a:spLocks noChangeShapeType="1"/>
            </p:cNvSpPr>
            <p:nvPr/>
          </p:nvSpPr>
          <p:spPr bwMode="auto">
            <a:xfrm>
              <a:off x="3168" y="36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56"/>
            <p:cNvSpPr>
              <a:spLocks noChangeShapeType="1"/>
            </p:cNvSpPr>
            <p:nvPr/>
          </p:nvSpPr>
          <p:spPr bwMode="auto">
            <a:xfrm>
              <a:off x="4080" y="362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Text Box 57"/>
            <p:cNvSpPr txBox="1">
              <a:spLocks noChangeArrowheads="1"/>
            </p:cNvSpPr>
            <p:nvPr/>
          </p:nvSpPr>
          <p:spPr bwMode="auto">
            <a:xfrm>
              <a:off x="4961" y="3408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49212" name="Line 58"/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3" name="Line 59"/>
            <p:cNvSpPr>
              <a:spLocks noChangeShapeType="1"/>
            </p:cNvSpPr>
            <p:nvPr/>
          </p:nvSpPr>
          <p:spPr bwMode="auto">
            <a:xfrm>
              <a:off x="3168" y="3360"/>
              <a:ext cx="1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4" name="Line 60"/>
            <p:cNvSpPr>
              <a:spLocks noChangeShapeType="1"/>
            </p:cNvSpPr>
            <p:nvPr/>
          </p:nvSpPr>
          <p:spPr bwMode="auto">
            <a:xfrm>
              <a:off x="4080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5" name="Line 61"/>
            <p:cNvSpPr>
              <a:spLocks noChangeShapeType="1"/>
            </p:cNvSpPr>
            <p:nvPr/>
          </p:nvSpPr>
          <p:spPr bwMode="auto">
            <a:xfrm>
              <a:off x="4368" y="307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6" name="Text Box 62"/>
            <p:cNvSpPr txBox="1">
              <a:spLocks noChangeArrowheads="1"/>
            </p:cNvSpPr>
            <p:nvPr/>
          </p:nvSpPr>
          <p:spPr bwMode="auto">
            <a:xfrm>
              <a:off x="1420" y="160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49217" name="Text Box 63"/>
            <p:cNvSpPr txBox="1">
              <a:spLocks noChangeArrowheads="1"/>
            </p:cNvSpPr>
            <p:nvPr/>
          </p:nvSpPr>
          <p:spPr bwMode="auto">
            <a:xfrm>
              <a:off x="1420" y="2851"/>
              <a:ext cx="50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49218" name="Text Box 64"/>
            <p:cNvSpPr txBox="1">
              <a:spLocks noChangeArrowheads="1"/>
            </p:cNvSpPr>
            <p:nvPr/>
          </p:nvSpPr>
          <p:spPr bwMode="auto">
            <a:xfrm>
              <a:off x="1392" y="208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49219" name="Text Box 65"/>
            <p:cNvSpPr txBox="1">
              <a:spLocks noChangeArrowheads="1"/>
            </p:cNvSpPr>
            <p:nvPr/>
          </p:nvSpPr>
          <p:spPr bwMode="auto">
            <a:xfrm>
              <a:off x="2407" y="2851"/>
              <a:ext cx="5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49220" name="Text Box 66"/>
            <p:cNvSpPr txBox="1">
              <a:spLocks noChangeArrowheads="1"/>
            </p:cNvSpPr>
            <p:nvPr/>
          </p:nvSpPr>
          <p:spPr bwMode="auto">
            <a:xfrm>
              <a:off x="2400" y="160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49221" name="Text Box 67"/>
            <p:cNvSpPr txBox="1">
              <a:spLocks noChangeArrowheads="1"/>
            </p:cNvSpPr>
            <p:nvPr/>
          </p:nvSpPr>
          <p:spPr bwMode="auto">
            <a:xfrm>
              <a:off x="2428" y="208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49222" name="Text Box 68"/>
            <p:cNvSpPr txBox="1">
              <a:spLocks noChangeArrowheads="1"/>
            </p:cNvSpPr>
            <p:nvPr/>
          </p:nvSpPr>
          <p:spPr bwMode="auto">
            <a:xfrm>
              <a:off x="3383" y="2083"/>
              <a:ext cx="6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49223" name="Text Box 69"/>
            <p:cNvSpPr txBox="1">
              <a:spLocks noChangeArrowheads="1"/>
            </p:cNvSpPr>
            <p:nvPr/>
          </p:nvSpPr>
          <p:spPr bwMode="auto">
            <a:xfrm>
              <a:off x="3383" y="2851"/>
              <a:ext cx="64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49224" name="Text Box 70"/>
            <p:cNvSpPr txBox="1">
              <a:spLocks noChangeArrowheads="1"/>
            </p:cNvSpPr>
            <p:nvPr/>
          </p:nvSpPr>
          <p:spPr bwMode="auto">
            <a:xfrm>
              <a:off x="3468" y="160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49225" name="Text Box 71"/>
            <p:cNvSpPr txBox="1">
              <a:spLocks noChangeArrowheads="1"/>
            </p:cNvSpPr>
            <p:nvPr/>
          </p:nvSpPr>
          <p:spPr bwMode="auto">
            <a:xfrm>
              <a:off x="3468" y="3408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49226" name="Text Box 72"/>
            <p:cNvSpPr txBox="1">
              <a:spLocks noChangeArrowheads="1"/>
            </p:cNvSpPr>
            <p:nvPr/>
          </p:nvSpPr>
          <p:spPr bwMode="auto">
            <a:xfrm>
              <a:off x="4476" y="208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49227" name="Text Box 73"/>
            <p:cNvSpPr txBox="1">
              <a:spLocks noChangeArrowheads="1"/>
            </p:cNvSpPr>
            <p:nvPr/>
          </p:nvSpPr>
          <p:spPr bwMode="auto">
            <a:xfrm>
              <a:off x="4464" y="3408"/>
              <a:ext cx="5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F36B47F-0958-4827-B5BB-44496E83C5F5}" type="slidenum">
              <a:rPr lang="en-US" altLang="zh-CN" sz="1400"/>
              <a:pPr algn="ctr" eaLnBrk="1" hangingPunct="1"/>
              <a:t>53</a:t>
            </a:fld>
            <a:endParaRPr lang="en-US" altLang="zh-CN" sz="1400"/>
          </a:p>
        </p:txBody>
      </p:sp>
      <p:grpSp>
        <p:nvGrpSpPr>
          <p:cNvPr id="50179" name="Group 96"/>
          <p:cNvGrpSpPr>
            <a:grpSpLocks/>
          </p:cNvGrpSpPr>
          <p:nvPr/>
        </p:nvGrpSpPr>
        <p:grpSpPr bwMode="auto">
          <a:xfrm>
            <a:off x="685800" y="433388"/>
            <a:ext cx="7696200" cy="4527550"/>
            <a:chOff x="432" y="273"/>
            <a:chExt cx="4848" cy="2852"/>
          </a:xfrm>
        </p:grpSpPr>
        <p:sp>
          <p:nvSpPr>
            <p:cNvPr id="50180" name="Rectangle 2" descr="羊皮纸"/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1" name="Line 3"/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2" name="Rectangle 4"/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432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432" y="199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0185" name="Line 7"/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Rectangle 8" descr="花束"/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7" name="Rectangle 9" descr="羊皮纸"/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8" name="Line 10"/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Rectangle 11" descr="花束"/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0" name="Rectangle 12" descr="羊皮纸"/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1" name="Line 13"/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Rectangle 14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3" name="Rectangle 15" descr="羊皮纸"/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4" name="Line 16"/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Rectangle 17" descr="花束"/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6" name="Rectangle 18" descr="羊皮纸"/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7" name="Line 19"/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Rectangle 20" descr="花束"/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9" name="Rectangle 21" descr="羊皮纸"/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0" name="Line 22"/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Rectangle 23" descr="花束"/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2" name="Rectangle 24" descr="羊皮纸"/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3" name="Line 25"/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Rectangle 26" descr="花束"/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5" name="Line 27"/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Line 28"/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Line 29"/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30"/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31"/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Text Box 32"/>
            <p:cNvSpPr txBox="1">
              <a:spLocks noChangeArrowheads="1"/>
            </p:cNvSpPr>
            <p:nvPr/>
          </p:nvSpPr>
          <p:spPr bwMode="auto">
            <a:xfrm>
              <a:off x="5009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0211" name="Text Box 33"/>
            <p:cNvSpPr txBox="1">
              <a:spLocks noChangeArrowheads="1"/>
            </p:cNvSpPr>
            <p:nvPr/>
          </p:nvSpPr>
          <p:spPr bwMode="auto">
            <a:xfrm>
              <a:off x="5009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0212" name="Text Box 34"/>
            <p:cNvSpPr txBox="1">
              <a:spLocks noChangeArrowheads="1"/>
            </p:cNvSpPr>
            <p:nvPr/>
          </p:nvSpPr>
          <p:spPr bwMode="auto">
            <a:xfrm>
              <a:off x="432" y="279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0213" name="Rectangle 35"/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4" name="Line 36"/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5" name="Rectangle 37" descr="花束"/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6" name="Line 44"/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7" name="Text Box 60"/>
            <p:cNvSpPr txBox="1">
              <a:spLocks noChangeArrowheads="1"/>
            </p:cNvSpPr>
            <p:nvPr/>
          </p:nvSpPr>
          <p:spPr bwMode="auto">
            <a:xfrm>
              <a:off x="2476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0218" name="Text Box 62"/>
            <p:cNvSpPr txBox="1">
              <a:spLocks noChangeArrowheads="1"/>
            </p:cNvSpPr>
            <p:nvPr/>
          </p:nvSpPr>
          <p:spPr bwMode="auto">
            <a:xfrm>
              <a:off x="1440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0219" name="Text Box 64"/>
            <p:cNvSpPr txBox="1">
              <a:spLocks noChangeArrowheads="1"/>
            </p:cNvSpPr>
            <p:nvPr/>
          </p:nvSpPr>
          <p:spPr bwMode="auto">
            <a:xfrm>
              <a:off x="3456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0220" name="Text Box 65"/>
            <p:cNvSpPr txBox="1">
              <a:spLocks noChangeArrowheads="1"/>
            </p:cNvSpPr>
            <p:nvPr/>
          </p:nvSpPr>
          <p:spPr bwMode="auto">
            <a:xfrm>
              <a:off x="2476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0221" name="Text Box 66"/>
            <p:cNvSpPr txBox="1">
              <a:spLocks noChangeArrowheads="1"/>
            </p:cNvSpPr>
            <p:nvPr/>
          </p:nvSpPr>
          <p:spPr bwMode="auto">
            <a:xfrm>
              <a:off x="3431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0222" name="Text Box 67"/>
            <p:cNvSpPr txBox="1">
              <a:spLocks noChangeArrowheads="1"/>
            </p:cNvSpPr>
            <p:nvPr/>
          </p:nvSpPr>
          <p:spPr bwMode="auto">
            <a:xfrm>
              <a:off x="4476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0223" name="Text Box 69"/>
            <p:cNvSpPr txBox="1">
              <a:spLocks noChangeArrowheads="1"/>
            </p:cNvSpPr>
            <p:nvPr/>
          </p:nvSpPr>
          <p:spPr bwMode="auto">
            <a:xfrm>
              <a:off x="4524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0224" name="Line 71"/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Text Box 72"/>
            <p:cNvSpPr txBox="1">
              <a:spLocks noChangeArrowheads="1"/>
            </p:cNvSpPr>
            <p:nvPr/>
          </p:nvSpPr>
          <p:spPr bwMode="auto">
            <a:xfrm>
              <a:off x="281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0226" name="Rectangle 75" descr="花束"/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7" name="Rectangle 76" descr="花束"/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8" name="Line 77"/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9" name="Line 78"/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0" name="Line 79"/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1" name="Text Box 80"/>
            <p:cNvSpPr txBox="1">
              <a:spLocks noChangeArrowheads="1"/>
            </p:cNvSpPr>
            <p:nvPr/>
          </p:nvSpPr>
          <p:spPr bwMode="auto">
            <a:xfrm>
              <a:off x="1254" y="23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50232" name="Rectangle 81"/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33" name="Line 82"/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4" name="Rectangle 83" descr="花束"/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35" name="Line 84"/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6" name="Line 85"/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7" name="Line 89"/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8" name="Text Box 90"/>
            <p:cNvSpPr txBox="1">
              <a:spLocks noChangeArrowheads="1"/>
            </p:cNvSpPr>
            <p:nvPr/>
          </p:nvSpPr>
          <p:spPr bwMode="auto">
            <a:xfrm>
              <a:off x="184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50239" name="Text Box 93"/>
            <p:cNvSpPr txBox="1">
              <a:spLocks noChangeArrowheads="1"/>
            </p:cNvSpPr>
            <p:nvPr/>
          </p:nvSpPr>
          <p:spPr bwMode="auto">
            <a:xfrm>
              <a:off x="1954" y="2728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6701DC9-5503-461C-A3AA-C5A6D0316EED}" type="slidenum">
              <a:rPr lang="en-US" altLang="zh-CN" sz="1400"/>
              <a:pPr algn="ctr" eaLnBrk="1" hangingPunct="1"/>
              <a:t>54</a:t>
            </a:fld>
            <a:endParaRPr lang="en-US" altLang="zh-CN" sz="1400"/>
          </a:p>
        </p:txBody>
      </p:sp>
      <p:grpSp>
        <p:nvGrpSpPr>
          <p:cNvPr id="51203" name="Group 92"/>
          <p:cNvGrpSpPr>
            <a:grpSpLocks/>
          </p:cNvGrpSpPr>
          <p:nvPr/>
        </p:nvGrpSpPr>
        <p:grpSpPr bwMode="auto">
          <a:xfrm>
            <a:off x="590550" y="433388"/>
            <a:ext cx="7715250" cy="5670550"/>
            <a:chOff x="372" y="273"/>
            <a:chExt cx="4860" cy="3572"/>
          </a:xfrm>
        </p:grpSpPr>
        <p:sp>
          <p:nvSpPr>
            <p:cNvPr id="51204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05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0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1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3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4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6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7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9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0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2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3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5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6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8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1234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1235" name="Text Box 33"/>
            <p:cNvSpPr txBox="1">
              <a:spLocks noChangeArrowheads="1"/>
            </p:cNvSpPr>
            <p:nvPr/>
          </p:nvSpPr>
          <p:spPr bwMode="auto">
            <a:xfrm>
              <a:off x="384" y="2710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1236" name="Rectangle 34"/>
            <p:cNvSpPr>
              <a:spLocks noChangeArrowheads="1"/>
            </p:cNvSpPr>
            <p:nvPr/>
          </p:nvSpPr>
          <p:spPr bwMode="auto">
            <a:xfrm>
              <a:off x="1392" y="2701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37" name="Line 35"/>
            <p:cNvSpPr>
              <a:spLocks noChangeShapeType="1"/>
            </p:cNvSpPr>
            <p:nvPr/>
          </p:nvSpPr>
          <p:spPr bwMode="auto">
            <a:xfrm>
              <a:off x="1680" y="272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Rectangle 36" descr="花束"/>
            <p:cNvSpPr>
              <a:spLocks noChangeArrowheads="1"/>
            </p:cNvSpPr>
            <p:nvPr/>
          </p:nvSpPr>
          <p:spPr bwMode="auto">
            <a:xfrm>
              <a:off x="1920" y="2701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39" name="Rectangle 37" descr="羊皮纸"/>
            <p:cNvSpPr>
              <a:spLocks noChangeArrowheads="1"/>
            </p:cNvSpPr>
            <p:nvPr/>
          </p:nvSpPr>
          <p:spPr bwMode="auto">
            <a:xfrm>
              <a:off x="2400" y="27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40" name="Line 38"/>
            <p:cNvSpPr>
              <a:spLocks noChangeShapeType="1"/>
            </p:cNvSpPr>
            <p:nvPr/>
          </p:nvSpPr>
          <p:spPr bwMode="auto">
            <a:xfrm>
              <a:off x="2688" y="270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1" name="Rectangle 39" descr="花束"/>
            <p:cNvSpPr>
              <a:spLocks noChangeArrowheads="1"/>
            </p:cNvSpPr>
            <p:nvPr/>
          </p:nvSpPr>
          <p:spPr bwMode="auto">
            <a:xfrm>
              <a:off x="2928" y="27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42" name="Line 43"/>
            <p:cNvSpPr>
              <a:spLocks noChangeShapeType="1"/>
            </p:cNvSpPr>
            <p:nvPr/>
          </p:nvSpPr>
          <p:spPr bwMode="auto">
            <a:xfrm>
              <a:off x="1152" y="289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3" name="Line 44"/>
            <p:cNvSpPr>
              <a:spLocks noChangeShapeType="1"/>
            </p:cNvSpPr>
            <p:nvPr/>
          </p:nvSpPr>
          <p:spPr bwMode="auto">
            <a:xfrm>
              <a:off x="2064" y="289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4" name="Line 50"/>
            <p:cNvSpPr>
              <a:spLocks noChangeShapeType="1"/>
            </p:cNvSpPr>
            <p:nvPr/>
          </p:nvSpPr>
          <p:spPr bwMode="auto">
            <a:xfrm>
              <a:off x="4704" y="3509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5" name="Text Box 54"/>
            <p:cNvSpPr txBox="1">
              <a:spLocks noChangeArrowheads="1"/>
            </p:cNvSpPr>
            <p:nvPr/>
          </p:nvSpPr>
          <p:spPr bwMode="auto">
            <a:xfrm>
              <a:off x="2927" y="265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1246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1247" name="Text Box 60"/>
            <p:cNvSpPr txBox="1">
              <a:spLocks noChangeArrowheads="1"/>
            </p:cNvSpPr>
            <p:nvPr/>
          </p:nvSpPr>
          <p:spPr bwMode="auto">
            <a:xfrm>
              <a:off x="2428" y="268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1248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1249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1250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1251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1252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1253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1254" name="Line 70"/>
            <p:cNvSpPr>
              <a:spLocks noChangeShapeType="1"/>
            </p:cNvSpPr>
            <p:nvPr/>
          </p:nvSpPr>
          <p:spPr bwMode="auto">
            <a:xfrm flipH="1">
              <a:off x="3607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5" name="Text Box 71"/>
            <p:cNvSpPr txBox="1">
              <a:spLocks noChangeArrowheads="1"/>
            </p:cNvSpPr>
            <p:nvPr/>
          </p:nvSpPr>
          <p:spPr bwMode="auto">
            <a:xfrm>
              <a:off x="3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1256" name="Line 72"/>
            <p:cNvSpPr>
              <a:spLocks noChangeShapeType="1"/>
            </p:cNvSpPr>
            <p:nvPr/>
          </p:nvSpPr>
          <p:spPr bwMode="auto">
            <a:xfrm flipH="1" flipV="1">
              <a:off x="1634" y="1848"/>
              <a:ext cx="19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7" name="Text Box 73"/>
            <p:cNvSpPr txBox="1">
              <a:spLocks noChangeArrowheads="1"/>
            </p:cNvSpPr>
            <p:nvPr/>
          </p:nvSpPr>
          <p:spPr bwMode="auto">
            <a:xfrm>
              <a:off x="1794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51258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59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60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1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2" name="Line 78"/>
            <p:cNvSpPr>
              <a:spLocks noChangeShapeType="1"/>
            </p:cNvSpPr>
            <p:nvPr/>
          </p:nvSpPr>
          <p:spPr bwMode="auto">
            <a:xfrm>
              <a:off x="2411" y="2519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3" name="Text Box 79"/>
            <p:cNvSpPr txBox="1">
              <a:spLocks noChangeArrowheads="1"/>
            </p:cNvSpPr>
            <p:nvPr/>
          </p:nvSpPr>
          <p:spPr bwMode="auto">
            <a:xfrm>
              <a:off x="2079" y="229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grpSp>
          <p:nvGrpSpPr>
            <p:cNvPr id="51264" name="Group 90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51265" name="Rectangle 83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266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7" name="Text Box 8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1268" name="Line 86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9" name="Rectangle 87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270" name="Line 88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D2E13CC-A4A5-4E54-836D-E98537B16C38}" type="slidenum">
              <a:rPr lang="en-US" altLang="zh-CN" sz="1400"/>
              <a:pPr algn="ctr" eaLnBrk="1" hangingPunct="1"/>
              <a:t>55</a:t>
            </a:fld>
            <a:endParaRPr lang="en-US" altLang="zh-CN" sz="1400"/>
          </a:p>
        </p:txBody>
      </p:sp>
      <p:grpSp>
        <p:nvGrpSpPr>
          <p:cNvPr id="52227" name="Group 91"/>
          <p:cNvGrpSpPr>
            <a:grpSpLocks/>
          </p:cNvGrpSpPr>
          <p:nvPr/>
        </p:nvGrpSpPr>
        <p:grpSpPr bwMode="auto">
          <a:xfrm>
            <a:off x="590550" y="433388"/>
            <a:ext cx="7715250" cy="4519612"/>
            <a:chOff x="372" y="273"/>
            <a:chExt cx="4860" cy="2847"/>
          </a:xfrm>
        </p:grpSpPr>
        <p:sp>
          <p:nvSpPr>
            <p:cNvPr id="52228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29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0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1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2232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3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4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5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7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8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0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1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3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6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9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6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2258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2259" name="Text Box 33"/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2260" name="Rectangle 34"/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1" name="Line 35"/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Rectangle 36" descr="花束"/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3" name="Rectangle 37" descr="羊皮纸"/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4" name="Line 38"/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Rectangle 39" descr="花束"/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6" name="Rectangle 40" descr="羊皮纸"/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7" name="Line 41"/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Rectangle 42" descr="花束"/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9" name="Line 43"/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0" name="Line 44"/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1" name="Line 45"/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Text Box 54"/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2273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2274" name="Text Box 60"/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2275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2276" name="Text Box 62"/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2277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2278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2279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2280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2281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2282" name="Line 70"/>
            <p:cNvSpPr>
              <a:spLocks noChangeShapeType="1"/>
            </p:cNvSpPr>
            <p:nvPr/>
          </p:nvSpPr>
          <p:spPr bwMode="auto">
            <a:xfrm flipH="1">
              <a:off x="353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3" name="Text Box 71"/>
            <p:cNvSpPr txBox="1">
              <a:spLocks noChangeArrowheads="1"/>
            </p:cNvSpPr>
            <p:nvPr/>
          </p:nvSpPr>
          <p:spPr bwMode="auto">
            <a:xfrm>
              <a:off x="377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2284" name="Line 72"/>
            <p:cNvSpPr>
              <a:spLocks noChangeShapeType="1"/>
            </p:cNvSpPr>
            <p:nvPr/>
          </p:nvSpPr>
          <p:spPr bwMode="auto">
            <a:xfrm flipH="1" flipV="1">
              <a:off x="2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5" name="Text Box 73"/>
            <p:cNvSpPr txBox="1">
              <a:spLocks noChangeArrowheads="1"/>
            </p:cNvSpPr>
            <p:nvPr/>
          </p:nvSpPr>
          <p:spPr bwMode="auto">
            <a:xfrm>
              <a:off x="2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52286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87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88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9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0" name="Line 78"/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1" name="Text Box 79"/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grpSp>
          <p:nvGrpSpPr>
            <p:cNvPr id="52292" name="Group 83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52293" name="Rectangle 84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94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5" name="Text Box 86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2296" name="Line 87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7" name="Rectangle 88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98" name="Line 89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CCBA733-9E0D-4FDB-8962-D185E0B47798}" type="slidenum">
              <a:rPr lang="en-US" altLang="zh-CN" sz="1400"/>
              <a:pPr algn="ctr" eaLnBrk="1" hangingPunct="1"/>
              <a:t>56</a:t>
            </a:fld>
            <a:endParaRPr lang="en-US" altLang="zh-CN" sz="1400"/>
          </a:p>
        </p:txBody>
      </p:sp>
      <p:grpSp>
        <p:nvGrpSpPr>
          <p:cNvPr id="53251" name="Group 78"/>
          <p:cNvGrpSpPr>
            <a:grpSpLocks/>
          </p:cNvGrpSpPr>
          <p:nvPr/>
        </p:nvGrpSpPr>
        <p:grpSpPr bwMode="auto">
          <a:xfrm>
            <a:off x="590550" y="433388"/>
            <a:ext cx="7715250" cy="5556250"/>
            <a:chOff x="372" y="273"/>
            <a:chExt cx="4860" cy="3500"/>
          </a:xfrm>
        </p:grpSpPr>
        <p:sp>
          <p:nvSpPr>
            <p:cNvPr id="53252" name="Rectangle 3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3" name="Line 4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3256" name="Line 7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Rectangle 8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8" name="Rectangle 9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9" name="Line 10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Rectangle 11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1" name="Rectangle 12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2" name="Line 13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Rectangle 14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4" name="Rectangle 15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5" name="Line 16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Rectangle 17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7" name="Rectangle 18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8" name="Line 19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Rectangle 20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0" name="Rectangle 21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1" name="Line 22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Rectangle 23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3" name="Rectangle 24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4" name="Line 25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5" name="Rectangle 26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6" name="Line 27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28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Line 29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Line 30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0" name="Line 31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1" name="Text Box 32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3282" name="Text Box 33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3283" name="Text Box 34"/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3284" name="Rectangle 35"/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5" name="Line 36"/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Rectangle 37" descr="花束"/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7" name="Rectangle 38" descr="羊皮纸"/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8" name="Line 39"/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Rectangle 40" descr="花束"/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90" name="Rectangle 41" descr="羊皮纸"/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91" name="Line 42"/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Rectangle 43" descr="花束"/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93" name="Line 44"/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4" name="Line 45"/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Line 46"/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6" name="Text Box 47"/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3297" name="Text Box 48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3298" name="Text Box 49"/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3299" name="Text Box 50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3300" name="Text Box 51"/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3301" name="Text Box 52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3302" name="Text Box 53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3303" name="Text Box 54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3304" name="Text Box 55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3305" name="Text Box 56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3306" name="Line 57"/>
            <p:cNvSpPr>
              <a:spLocks noChangeShapeType="1"/>
            </p:cNvSpPr>
            <p:nvPr/>
          </p:nvSpPr>
          <p:spPr bwMode="auto">
            <a:xfrm flipH="1">
              <a:off x="4599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7" name="Text Box 58"/>
            <p:cNvSpPr txBox="1">
              <a:spLocks noChangeArrowheads="1"/>
            </p:cNvSpPr>
            <p:nvPr/>
          </p:nvSpPr>
          <p:spPr bwMode="auto">
            <a:xfrm>
              <a:off x="4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3308" name="Line 59"/>
            <p:cNvSpPr>
              <a:spLocks noChangeShapeType="1"/>
            </p:cNvSpPr>
            <p:nvPr/>
          </p:nvSpPr>
          <p:spPr bwMode="auto">
            <a:xfrm flipH="1" flipV="1">
              <a:off x="3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9" name="Text Box 60"/>
            <p:cNvSpPr txBox="1">
              <a:spLocks noChangeArrowheads="1"/>
            </p:cNvSpPr>
            <p:nvPr/>
          </p:nvSpPr>
          <p:spPr bwMode="auto">
            <a:xfrm>
              <a:off x="3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sp>
          <p:nvSpPr>
            <p:cNvPr id="53310" name="Rectangle 61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311" name="Rectangle 62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312" name="Line 63"/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3" name="Line 64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4" name="Line 65"/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5" name="Text Box 66"/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grpSp>
          <p:nvGrpSpPr>
            <p:cNvPr id="53316" name="Group 67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53321" name="Rectangle 68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322" name="Line 69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3" name="Text Box 70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3324" name="Line 71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5" name="Rectangle 72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326" name="Line 73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317" name="Line 74"/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8" name="Text Box 75"/>
            <p:cNvSpPr txBox="1">
              <a:spLocks noChangeArrowheads="1"/>
            </p:cNvSpPr>
            <p:nvPr/>
          </p:nvSpPr>
          <p:spPr bwMode="auto">
            <a:xfrm>
              <a:off x="1854" y="1998"/>
              <a:ext cx="1522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tmp = -3+3 = 0</a:t>
              </a:r>
            </a:p>
          </p:txBody>
        </p:sp>
        <p:sp>
          <p:nvSpPr>
            <p:cNvPr id="53319" name="Line 76"/>
            <p:cNvSpPr>
              <a:spLocks noChangeShapeType="1"/>
            </p:cNvSpPr>
            <p:nvPr/>
          </p:nvSpPr>
          <p:spPr bwMode="auto">
            <a:xfrm flipV="1">
              <a:off x="2406" y="1770"/>
              <a:ext cx="118" cy="245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Line 77"/>
            <p:cNvSpPr>
              <a:spLocks noChangeShapeType="1"/>
            </p:cNvSpPr>
            <p:nvPr/>
          </p:nvSpPr>
          <p:spPr bwMode="auto">
            <a:xfrm flipV="1">
              <a:off x="2688" y="994"/>
              <a:ext cx="856" cy="10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9FF2C50-CF43-4FA6-BBC8-16EFD3BCBF83}" type="slidenum">
              <a:rPr lang="en-US" altLang="zh-CN" sz="1400"/>
              <a:pPr algn="ctr" eaLnBrk="1" hangingPunct="1"/>
              <a:t>57</a:t>
            </a:fld>
            <a:endParaRPr lang="en-US" altLang="zh-CN" sz="1400"/>
          </a:p>
        </p:txBody>
      </p:sp>
      <p:grpSp>
        <p:nvGrpSpPr>
          <p:cNvPr id="54275" name="Group 101"/>
          <p:cNvGrpSpPr>
            <a:grpSpLocks/>
          </p:cNvGrpSpPr>
          <p:nvPr/>
        </p:nvGrpSpPr>
        <p:grpSpPr bwMode="auto">
          <a:xfrm>
            <a:off x="590550" y="420688"/>
            <a:ext cx="7715250" cy="5772150"/>
            <a:chOff x="372" y="265"/>
            <a:chExt cx="4860" cy="3636"/>
          </a:xfrm>
        </p:grpSpPr>
        <p:sp>
          <p:nvSpPr>
            <p:cNvPr id="54276" name="Rectangle 2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77" name="Line 3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Rectangle 4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79" name="Text Box 5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4280" name="Line 6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Rectangle 7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2" name="Rectangle 8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3" name="Line 9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Rectangle 10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5" name="Rectangle 11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Rectangle 13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8" name="Rectangle 14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Rectangle 16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1" name="Rectangle 17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Rectangle 19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4" name="Rectangle 20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Rectangle 22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7" name="Rectangle 23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8" name="Line 24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Rectangle 25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0" name="Line 26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Line 27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Line 28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Line 29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30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Text Box 31"/>
            <p:cNvSpPr txBox="1">
              <a:spLocks noChangeArrowheads="1"/>
            </p:cNvSpPr>
            <p:nvPr/>
          </p:nvSpPr>
          <p:spPr bwMode="auto">
            <a:xfrm>
              <a:off x="4961" y="65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4306" name="Text Box 32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4307" name="Text Box 33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4308" name="Rectangle 34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9" name="Line 35"/>
            <p:cNvSpPr>
              <a:spLocks noChangeShapeType="1"/>
            </p:cNvSpPr>
            <p:nvPr/>
          </p:nvSpPr>
          <p:spPr bwMode="auto">
            <a:xfrm>
              <a:off x="1680" y="2536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Rectangle 36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1" name="Rectangle 37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2" name="Line 38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Rectangle 39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4" name="Rectangle 40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5" name="Line 41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Rectangle 42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17" name="Line 43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8" name="Line 44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Line 45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Line 52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55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56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57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58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Text Box 59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4326" name="Text Box 60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4327" name="Text Box 61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4328" name="Text Box 62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4329" name="Text Box 63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4330" name="Text Box 64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4331" name="Text Box 65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4332" name="Text Box 66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4333" name="Text Box 68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4334" name="Line 70"/>
            <p:cNvSpPr>
              <a:spLocks noChangeShapeType="1"/>
            </p:cNvSpPr>
            <p:nvPr/>
          </p:nvSpPr>
          <p:spPr bwMode="auto">
            <a:xfrm flipH="1">
              <a:off x="4575" y="4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5" name="Text Box 71"/>
            <p:cNvSpPr txBox="1">
              <a:spLocks noChangeArrowheads="1"/>
            </p:cNvSpPr>
            <p:nvPr/>
          </p:nvSpPr>
          <p:spPr bwMode="auto">
            <a:xfrm>
              <a:off x="4815" y="26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4336" name="Rectangle 74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37" name="Rectangle 75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38" name="Line 76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9" name="Line 77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Line 78"/>
            <p:cNvSpPr>
              <a:spLocks noChangeShapeType="1"/>
            </p:cNvSpPr>
            <p:nvPr/>
          </p:nvSpPr>
          <p:spPr bwMode="auto">
            <a:xfrm flipV="1">
              <a:off x="2396" y="3609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1" name="Text Box 79"/>
            <p:cNvSpPr txBox="1">
              <a:spLocks noChangeArrowheads="1"/>
            </p:cNvSpPr>
            <p:nvPr/>
          </p:nvSpPr>
          <p:spPr bwMode="auto">
            <a:xfrm>
              <a:off x="2064" y="3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54342" name="Rectangle 80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43" name="Rectangle 81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44" name="Text Box 82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4345" name="Line 83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6" name="Text Box 84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grpSp>
          <p:nvGrpSpPr>
            <p:cNvPr id="54347" name="Group 91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54350" name="Rectangle 92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351" name="Line 93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52" name="Text Box 9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4353" name="Line 95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54" name="Rectangle 96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355" name="Line 97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48" name="Text Box 98"/>
            <p:cNvSpPr txBox="1">
              <a:spLocks noChangeArrowheads="1"/>
            </p:cNvSpPr>
            <p:nvPr/>
          </p:nvSpPr>
          <p:spPr bwMode="auto">
            <a:xfrm>
              <a:off x="2948" y="316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4349" name="Line 99"/>
            <p:cNvSpPr>
              <a:spLocks noChangeShapeType="1"/>
            </p:cNvSpPr>
            <p:nvPr/>
          </p:nvSpPr>
          <p:spPr bwMode="auto">
            <a:xfrm>
              <a:off x="2700" y="324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176E553-AA9D-499B-9E80-3CD39418CA7C}" type="slidenum">
              <a:rPr lang="en-US" altLang="zh-CN" sz="1400"/>
              <a:pPr algn="ctr" eaLnBrk="1" hangingPunct="1"/>
              <a:t>58</a:t>
            </a:fld>
            <a:endParaRPr lang="en-US" altLang="zh-CN" sz="1400"/>
          </a:p>
        </p:txBody>
      </p:sp>
      <p:grpSp>
        <p:nvGrpSpPr>
          <p:cNvPr id="55299" name="Group 88"/>
          <p:cNvGrpSpPr>
            <a:grpSpLocks/>
          </p:cNvGrpSpPr>
          <p:nvPr/>
        </p:nvGrpSpPr>
        <p:grpSpPr bwMode="auto">
          <a:xfrm>
            <a:off x="590550" y="436563"/>
            <a:ext cx="7989888" cy="5799137"/>
            <a:chOff x="372" y="275"/>
            <a:chExt cx="5033" cy="3653"/>
          </a:xfrm>
        </p:grpSpPr>
        <p:sp>
          <p:nvSpPr>
            <p:cNvPr id="55300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1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2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6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9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2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3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5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6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8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1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5330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5331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5332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3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5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6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8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9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41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8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9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5350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5351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5352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5353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5354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5355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5356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5357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5358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9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5360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1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2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3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4" name="Line 67"/>
            <p:cNvSpPr>
              <a:spLocks noChangeShapeType="1"/>
            </p:cNvSpPr>
            <p:nvPr/>
          </p:nvSpPr>
          <p:spPr bwMode="auto">
            <a:xfrm flipV="1">
              <a:off x="3412" y="3635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5" name="Text Box 68"/>
            <p:cNvSpPr txBox="1">
              <a:spLocks noChangeArrowheads="1"/>
            </p:cNvSpPr>
            <p:nvPr/>
          </p:nvSpPr>
          <p:spPr bwMode="auto">
            <a:xfrm>
              <a:off x="3087" y="36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55366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7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8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5369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0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grpSp>
          <p:nvGrpSpPr>
            <p:cNvPr id="55371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55379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380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1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5382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3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384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72" name="Line 82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3" name="Rectangle 83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74" name="Rectangle 84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75" name="Line 85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6" name="Text Box 86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5377" name="Line 87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8" name="Text Box 81"/>
            <p:cNvSpPr txBox="1">
              <a:spLocks noChangeArrowheads="1"/>
            </p:cNvSpPr>
            <p:nvPr/>
          </p:nvSpPr>
          <p:spPr bwMode="auto">
            <a:xfrm>
              <a:off x="3947" y="319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2F286D8-1A11-44EA-A8F6-A0702FD463A7}" type="slidenum">
              <a:rPr lang="en-US" altLang="zh-CN" sz="1400"/>
              <a:pPr algn="ctr" eaLnBrk="1" hangingPunct="1"/>
              <a:t>59</a:t>
            </a:fld>
            <a:endParaRPr lang="en-US" altLang="zh-CN" sz="1400"/>
          </a:p>
        </p:txBody>
      </p:sp>
      <p:grpSp>
        <p:nvGrpSpPr>
          <p:cNvPr id="56323" name="Group 95"/>
          <p:cNvGrpSpPr>
            <a:grpSpLocks/>
          </p:cNvGrpSpPr>
          <p:nvPr/>
        </p:nvGrpSpPr>
        <p:grpSpPr bwMode="auto">
          <a:xfrm>
            <a:off x="590550" y="436563"/>
            <a:ext cx="7989888" cy="5802312"/>
            <a:chOff x="372" y="275"/>
            <a:chExt cx="5033" cy="3655"/>
          </a:xfrm>
        </p:grpSpPr>
        <p:sp>
          <p:nvSpPr>
            <p:cNvPr id="56325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26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28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6329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1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2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4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5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7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8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0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3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4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6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7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8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9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0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4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6355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6356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lang="en-US" altLang="zh-CN" sz="2800">
                  <a:solidFill>
                    <a:schemeClr val="tx2"/>
                  </a:solidFill>
                </a:rPr>
                <a:t>.first</a:t>
              </a:r>
              <a:endParaRPr lang="en-US" altLang="zh-CN"/>
            </a:p>
          </p:txBody>
        </p:sp>
        <p:sp>
          <p:nvSpPr>
            <p:cNvPr id="56357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9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0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1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2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3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4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5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6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7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8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9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0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1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2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3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6375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1  0</a:t>
              </a:r>
              <a:endParaRPr lang="en-US" altLang="zh-CN"/>
            </a:p>
          </p:txBody>
        </p:sp>
        <p:sp>
          <p:nvSpPr>
            <p:cNvPr id="56376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6377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-1 4</a:t>
              </a:r>
              <a:endParaRPr lang="en-US" altLang="zh-CN"/>
            </a:p>
          </p:txBody>
        </p:sp>
        <p:sp>
          <p:nvSpPr>
            <p:cNvPr id="56378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-3 6</a:t>
              </a:r>
              <a:endParaRPr lang="en-US" altLang="zh-CN"/>
            </a:p>
          </p:txBody>
        </p:sp>
        <p:sp>
          <p:nvSpPr>
            <p:cNvPr id="56379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3  6</a:t>
              </a:r>
              <a:endParaRPr lang="en-US" altLang="zh-CN"/>
            </a:p>
          </p:txBody>
        </p:sp>
        <p:sp>
          <p:nvSpPr>
            <p:cNvPr id="56380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6381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6382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6383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4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pa</a:t>
              </a:r>
              <a:endParaRPr lang="en-US" altLang="zh-CN"/>
            </a:p>
          </p:txBody>
        </p:sp>
        <p:sp>
          <p:nvSpPr>
            <p:cNvPr id="56385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86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87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8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9" name="Line 67"/>
            <p:cNvSpPr>
              <a:spLocks noChangeShapeType="1"/>
            </p:cNvSpPr>
            <p:nvPr/>
          </p:nvSpPr>
          <p:spPr bwMode="auto">
            <a:xfrm flipV="1">
              <a:off x="4394" y="3627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0" name="Text Box 68"/>
            <p:cNvSpPr txBox="1">
              <a:spLocks noChangeArrowheads="1"/>
            </p:cNvSpPr>
            <p:nvPr/>
          </p:nvSpPr>
          <p:spPr bwMode="auto">
            <a:xfrm>
              <a:off x="4087" y="360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808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56391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92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93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-9 10</a:t>
              </a:r>
              <a:endParaRPr lang="en-US" altLang="zh-CN"/>
            </a:p>
          </p:txBody>
        </p:sp>
        <p:sp>
          <p:nvSpPr>
            <p:cNvPr id="56394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5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</a:rPr>
                <a:t>pb</a:t>
              </a:r>
              <a:endParaRPr lang="en-US" altLang="zh-CN"/>
            </a:p>
          </p:txBody>
        </p:sp>
        <p:grpSp>
          <p:nvGrpSpPr>
            <p:cNvPr id="56396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56411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412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lang="en-US" altLang="zh-CN" sz="2800">
                    <a:solidFill>
                      <a:schemeClr val="tx2"/>
                    </a:solidFill>
                  </a:rPr>
                  <a:t>.first</a:t>
                </a:r>
                <a:endParaRPr lang="en-US" altLang="zh-CN"/>
              </a:p>
            </p:txBody>
          </p:sp>
          <p:sp>
            <p:nvSpPr>
              <p:cNvPr id="56414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416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97" name="Line 81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8" name="Rectangle 82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99" name="Rectangle 83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400" name="Line 84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1" name="Text Box 85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7 12</a:t>
              </a:r>
              <a:endParaRPr lang="en-US" altLang="zh-CN"/>
            </a:p>
          </p:txBody>
        </p:sp>
        <p:sp>
          <p:nvSpPr>
            <p:cNvPr id="56402" name="Line 86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3" name="Rectangle 88" descr="羊皮纸"/>
            <p:cNvSpPr>
              <a:spLocks noChangeArrowheads="1"/>
            </p:cNvSpPr>
            <p:nvPr/>
          </p:nvSpPr>
          <p:spPr bwMode="auto">
            <a:xfrm>
              <a:off x="4416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404" name="Rectangle 89" descr="花束"/>
            <p:cNvSpPr>
              <a:spLocks noChangeArrowheads="1"/>
            </p:cNvSpPr>
            <p:nvPr/>
          </p:nvSpPr>
          <p:spPr bwMode="auto">
            <a:xfrm>
              <a:off x="4992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405" name="Line 90"/>
            <p:cNvSpPr>
              <a:spLocks noChangeShapeType="1"/>
            </p:cNvSpPr>
            <p:nvPr/>
          </p:nvSpPr>
          <p:spPr bwMode="auto">
            <a:xfrm>
              <a:off x="4080" y="341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6" name="Text Box 91"/>
            <p:cNvSpPr txBox="1">
              <a:spLocks noChangeArrowheads="1"/>
            </p:cNvSpPr>
            <p:nvPr/>
          </p:nvSpPr>
          <p:spPr bwMode="auto">
            <a:xfrm>
              <a:off x="4464" y="321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8 14</a:t>
              </a:r>
              <a:endParaRPr lang="en-US" altLang="zh-CN"/>
            </a:p>
          </p:txBody>
        </p:sp>
        <p:sp>
          <p:nvSpPr>
            <p:cNvPr id="56407" name="Text Box 87"/>
            <p:cNvSpPr txBox="1">
              <a:spLocks noChangeArrowheads="1"/>
            </p:cNvSpPr>
            <p:nvPr/>
          </p:nvSpPr>
          <p:spPr bwMode="auto">
            <a:xfrm>
              <a:off x="4955" y="318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56408" name="Line 92"/>
            <p:cNvSpPr>
              <a:spLocks noChangeShapeType="1"/>
            </p:cNvSpPr>
            <p:nvPr/>
          </p:nvSpPr>
          <p:spPr bwMode="auto">
            <a:xfrm>
              <a:off x="4690" y="3250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9" name="Line 93"/>
            <p:cNvSpPr>
              <a:spLocks noChangeShapeType="1"/>
            </p:cNvSpPr>
            <p:nvPr/>
          </p:nvSpPr>
          <p:spPr bwMode="auto">
            <a:xfrm flipH="1" flipV="1">
              <a:off x="4581" y="1828"/>
              <a:ext cx="129" cy="21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0" name="Text Box 94"/>
            <p:cNvSpPr txBox="1">
              <a:spLocks noChangeArrowheads="1"/>
            </p:cNvSpPr>
            <p:nvPr/>
          </p:nvSpPr>
          <p:spPr bwMode="auto">
            <a:xfrm>
              <a:off x="4751" y="1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800080"/>
                  </a:solidFill>
                </a:rPr>
                <a:t>p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</p:grpSp>
      <p:sp>
        <p:nvSpPr>
          <p:cNvPr id="56324" name="AutoShape 9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221413"/>
            <a:ext cx="585788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711200"/>
            <a:ext cx="8610600" cy="5410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105000"/>
              </a:lnSpc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3000" b="1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zh-CN" altLang="en-US" sz="3000" b="1">
                <a:ea typeface="仿宋_GB2312" pitchFamily="49" charset="-122"/>
              </a:rPr>
              <a:t>第二种情况：在链表中间插入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i="1">
                <a:solidFill>
                  <a:schemeClr val="hlink"/>
                </a:solidFill>
                <a:ea typeface="仿宋_GB2312" pitchFamily="49" charset="-122"/>
              </a:rPr>
              <a:t>         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link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;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	          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link = newnode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；</a:t>
            </a:r>
            <a:endParaRPr lang="zh-CN" altLang="en-US" sz="3000" b="1">
              <a:solidFill>
                <a:schemeClr val="hlink"/>
              </a:solidFill>
              <a:ea typeface="仿宋_GB2312" pitchFamily="49" charset="-122"/>
            </a:endParaRPr>
          </a:p>
        </p:txBody>
      </p:sp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8655944-A899-4E14-A7CB-0D6EC8A578E8}" type="slidenum">
              <a:rPr lang="en-US" altLang="zh-CN" sz="1400"/>
              <a:pPr algn="ctr" eaLnBrk="1" hangingPunct="1"/>
              <a:t>6</a:t>
            </a:fld>
            <a:endParaRPr lang="en-US" altLang="zh-CN" sz="1400"/>
          </a:p>
        </p:txBody>
      </p:sp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1612900" y="4762500"/>
            <a:ext cx="5776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               (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2800">
              <a:latin typeface="Times New Roman" charset="0"/>
              <a:ea typeface="楷体_GB2312" pitchFamily="49" charset="-122"/>
            </a:endParaRP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652463" y="2743200"/>
            <a:ext cx="7805737" cy="1828800"/>
            <a:chOff x="315" y="1752"/>
            <a:chExt cx="4917" cy="1152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>
              <a:off x="427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1728" y="180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1968" y="18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 flipV="1">
              <a:off x="1440" y="19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528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</a:rPr>
                <a:t>newnode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1920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>
              <a:off x="2160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1104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0" name="Line 13"/>
            <p:cNvSpPr>
              <a:spLocks noChangeShapeType="1"/>
            </p:cNvSpPr>
            <p:nvPr/>
          </p:nvSpPr>
          <p:spPr bwMode="auto">
            <a:xfrm>
              <a:off x="864" y="271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 flipV="1">
              <a:off x="1440" y="2712"/>
              <a:ext cx="48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5"/>
            <p:cNvSpPr>
              <a:spLocks noChangeShapeType="1"/>
            </p:cNvSpPr>
            <p:nvPr/>
          </p:nvSpPr>
          <p:spPr bwMode="auto">
            <a:xfrm>
              <a:off x="1344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6"/>
            <p:cNvSpPr>
              <a:spLocks noChangeShapeType="1"/>
            </p:cNvSpPr>
            <p:nvPr/>
          </p:nvSpPr>
          <p:spPr bwMode="auto">
            <a:xfrm>
              <a:off x="2256" y="2712"/>
              <a:ext cx="33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>
              <a:off x="2640" y="2718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>
              <a:off x="528" y="2718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>
              <a:off x="1248" y="228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 flipH="1" flipV="1">
              <a:off x="1152" y="2280"/>
              <a:ext cx="9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Text Box 21"/>
            <p:cNvSpPr txBox="1">
              <a:spLocks noChangeArrowheads="1"/>
            </p:cNvSpPr>
            <p:nvPr/>
          </p:nvSpPr>
          <p:spPr bwMode="auto">
            <a:xfrm>
              <a:off x="315" y="2088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</a:rPr>
                <a:t>current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  <p:sp>
          <p:nvSpPr>
            <p:cNvPr id="21529" name="Rectangle 22"/>
            <p:cNvSpPr>
              <a:spLocks noChangeArrowheads="1"/>
            </p:cNvSpPr>
            <p:nvPr/>
          </p:nvSpPr>
          <p:spPr bwMode="auto">
            <a:xfrm>
              <a:off x="3840" y="18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0" name="Line 23"/>
            <p:cNvSpPr>
              <a:spLocks noChangeShapeType="1"/>
            </p:cNvSpPr>
            <p:nvPr/>
          </p:nvSpPr>
          <p:spPr bwMode="auto">
            <a:xfrm>
              <a:off x="4992" y="2760"/>
              <a:ext cx="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24"/>
            <p:cNvSpPr>
              <a:spLocks noChangeShapeType="1"/>
            </p:cNvSpPr>
            <p:nvPr/>
          </p:nvSpPr>
          <p:spPr bwMode="auto">
            <a:xfrm>
              <a:off x="4608" y="27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>
              <a:off x="451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6"/>
            <p:cNvSpPr>
              <a:spLocks noChangeShapeType="1"/>
            </p:cNvSpPr>
            <p:nvPr/>
          </p:nvSpPr>
          <p:spPr bwMode="auto">
            <a:xfrm>
              <a:off x="4080" y="18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27"/>
            <p:cNvSpPr>
              <a:spLocks noChangeShapeType="1"/>
            </p:cNvSpPr>
            <p:nvPr/>
          </p:nvSpPr>
          <p:spPr bwMode="auto">
            <a:xfrm>
              <a:off x="4176" y="1992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28"/>
            <p:cNvSpPr>
              <a:spLocks noChangeShapeType="1"/>
            </p:cNvSpPr>
            <p:nvPr/>
          </p:nvSpPr>
          <p:spPr bwMode="auto">
            <a:xfrm>
              <a:off x="4368" y="1992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29"/>
            <p:cNvSpPr>
              <a:spLocks noChangeShapeType="1"/>
            </p:cNvSpPr>
            <p:nvPr/>
          </p:nvSpPr>
          <p:spPr bwMode="auto">
            <a:xfrm flipH="1">
              <a:off x="4080" y="2376"/>
              <a:ext cx="288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30"/>
            <p:cNvSpPr>
              <a:spLocks noChangeShapeType="1"/>
            </p:cNvSpPr>
            <p:nvPr/>
          </p:nvSpPr>
          <p:spPr bwMode="auto">
            <a:xfrm>
              <a:off x="4080" y="2376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1"/>
            <p:cNvSpPr>
              <a:spLocks noChangeShapeType="1"/>
            </p:cNvSpPr>
            <p:nvPr/>
          </p:nvSpPr>
          <p:spPr bwMode="auto">
            <a:xfrm>
              <a:off x="4080" y="2760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Rectangle 32"/>
            <p:cNvSpPr>
              <a:spLocks noChangeArrowheads="1"/>
            </p:cNvSpPr>
            <p:nvPr/>
          </p:nvSpPr>
          <p:spPr bwMode="auto">
            <a:xfrm>
              <a:off x="331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0" name="Line 33"/>
            <p:cNvSpPr>
              <a:spLocks noChangeShapeType="1"/>
            </p:cNvSpPr>
            <p:nvPr/>
          </p:nvSpPr>
          <p:spPr bwMode="auto">
            <a:xfrm>
              <a:off x="355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Line 34"/>
            <p:cNvSpPr>
              <a:spLocks noChangeShapeType="1"/>
            </p:cNvSpPr>
            <p:nvPr/>
          </p:nvSpPr>
          <p:spPr bwMode="auto">
            <a:xfrm>
              <a:off x="3648" y="276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35"/>
            <p:cNvSpPr>
              <a:spLocks noChangeShapeType="1"/>
            </p:cNvSpPr>
            <p:nvPr/>
          </p:nvSpPr>
          <p:spPr bwMode="auto">
            <a:xfrm flipV="1">
              <a:off x="3888" y="2376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36"/>
            <p:cNvSpPr>
              <a:spLocks noChangeShapeType="1"/>
            </p:cNvSpPr>
            <p:nvPr/>
          </p:nvSpPr>
          <p:spPr bwMode="auto">
            <a:xfrm flipH="1">
              <a:off x="3648" y="2376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37"/>
            <p:cNvSpPr>
              <a:spLocks noChangeShapeType="1"/>
            </p:cNvSpPr>
            <p:nvPr/>
          </p:nvSpPr>
          <p:spPr bwMode="auto">
            <a:xfrm flipV="1">
              <a:off x="3648" y="20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38"/>
            <p:cNvSpPr>
              <a:spLocks noChangeShapeType="1"/>
            </p:cNvSpPr>
            <p:nvPr/>
          </p:nvSpPr>
          <p:spPr bwMode="auto">
            <a:xfrm>
              <a:off x="3648" y="2040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39"/>
            <p:cNvSpPr>
              <a:spLocks noChangeShapeType="1"/>
            </p:cNvSpPr>
            <p:nvPr/>
          </p:nvSpPr>
          <p:spPr bwMode="auto">
            <a:xfrm>
              <a:off x="3504" y="19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Text Box 40"/>
            <p:cNvSpPr txBox="1">
              <a:spLocks noChangeArrowheads="1"/>
            </p:cNvSpPr>
            <p:nvPr/>
          </p:nvSpPr>
          <p:spPr bwMode="auto">
            <a:xfrm>
              <a:off x="2544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1548" name="Line 41"/>
            <p:cNvSpPr>
              <a:spLocks noChangeShapeType="1"/>
            </p:cNvSpPr>
            <p:nvPr/>
          </p:nvSpPr>
          <p:spPr bwMode="auto">
            <a:xfrm>
              <a:off x="3120" y="27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Line 42"/>
            <p:cNvSpPr>
              <a:spLocks noChangeShapeType="1"/>
            </p:cNvSpPr>
            <p:nvPr/>
          </p:nvSpPr>
          <p:spPr bwMode="auto">
            <a:xfrm>
              <a:off x="2976" y="2760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Line 43"/>
            <p:cNvSpPr>
              <a:spLocks noChangeShapeType="1"/>
            </p:cNvSpPr>
            <p:nvPr/>
          </p:nvSpPr>
          <p:spPr bwMode="auto">
            <a:xfrm>
              <a:off x="3408" y="23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44"/>
            <p:cNvSpPr>
              <a:spLocks noChangeShapeType="1"/>
            </p:cNvSpPr>
            <p:nvPr/>
          </p:nvSpPr>
          <p:spPr bwMode="auto">
            <a:xfrm flipH="1">
              <a:off x="3312" y="232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Text Box 45"/>
            <p:cNvSpPr txBox="1">
              <a:spLocks noChangeArrowheads="1"/>
            </p:cNvSpPr>
            <p:nvPr/>
          </p:nvSpPr>
          <p:spPr bwMode="auto">
            <a:xfrm>
              <a:off x="2496" y="2136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</a:rPr>
                <a:t>current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</p:grpSp>
      <p:sp>
        <p:nvSpPr>
          <p:cNvPr id="232494" name="Freeform 46"/>
          <p:cNvSpPr>
            <a:spLocks/>
          </p:cNvSpPr>
          <p:nvPr/>
        </p:nvSpPr>
        <p:spPr bwMode="auto">
          <a:xfrm>
            <a:off x="7046913" y="1747838"/>
            <a:ext cx="646112" cy="1614487"/>
          </a:xfrm>
          <a:custGeom>
            <a:avLst/>
            <a:gdLst>
              <a:gd name="T0" fmla="*/ 0 w 407"/>
              <a:gd name="T1" fmla="*/ 0 h 1017"/>
              <a:gd name="T2" fmla="*/ 2147483647 w 407"/>
              <a:gd name="T3" fmla="*/ 2147483647 h 1017"/>
              <a:gd name="T4" fmla="*/ 2147483647 w 407"/>
              <a:gd name="T5" fmla="*/ 2147483647 h 1017"/>
              <a:gd name="T6" fmla="*/ 2147483647 w 407"/>
              <a:gd name="T7" fmla="*/ 2147483647 h 10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7" h="1017">
                <a:moveTo>
                  <a:pt x="0" y="0"/>
                </a:moveTo>
                <a:cubicBezTo>
                  <a:pt x="117" y="44"/>
                  <a:pt x="234" y="88"/>
                  <a:pt x="296" y="178"/>
                </a:cubicBezTo>
                <a:cubicBezTo>
                  <a:pt x="358" y="268"/>
                  <a:pt x="407" y="402"/>
                  <a:pt x="372" y="542"/>
                </a:cubicBezTo>
                <a:cubicBezTo>
                  <a:pt x="337" y="682"/>
                  <a:pt x="132" y="938"/>
                  <a:pt x="84" y="1017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95" name="Freeform 47"/>
          <p:cNvSpPr>
            <a:spLocks/>
          </p:cNvSpPr>
          <p:nvPr/>
        </p:nvSpPr>
        <p:spPr bwMode="auto">
          <a:xfrm>
            <a:off x="3840163" y="2324100"/>
            <a:ext cx="2089150" cy="1801813"/>
          </a:xfrm>
          <a:custGeom>
            <a:avLst/>
            <a:gdLst>
              <a:gd name="T0" fmla="*/ 2147483647 w 1358"/>
              <a:gd name="T1" fmla="*/ 0 h 1185"/>
              <a:gd name="T2" fmla="*/ 2147483647 w 1358"/>
              <a:gd name="T3" fmla="*/ 2147483647 h 1185"/>
              <a:gd name="T4" fmla="*/ 2147483647 w 1358"/>
              <a:gd name="T5" fmla="*/ 2147483647 h 1185"/>
              <a:gd name="T6" fmla="*/ 2147483647 w 1358"/>
              <a:gd name="T7" fmla="*/ 2147483647 h 1185"/>
              <a:gd name="T8" fmla="*/ 2147483647 w 1358"/>
              <a:gd name="T9" fmla="*/ 2147483647 h 1185"/>
              <a:gd name="T10" fmla="*/ 2147483647 w 1358"/>
              <a:gd name="T11" fmla="*/ 2147483647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8" h="1185">
                <a:moveTo>
                  <a:pt x="12" y="0"/>
                </a:moveTo>
                <a:cubicBezTo>
                  <a:pt x="6" y="236"/>
                  <a:pt x="0" y="473"/>
                  <a:pt x="45" y="661"/>
                </a:cubicBezTo>
                <a:cubicBezTo>
                  <a:pt x="90" y="849"/>
                  <a:pt x="152" y="1069"/>
                  <a:pt x="283" y="1127"/>
                </a:cubicBezTo>
                <a:cubicBezTo>
                  <a:pt x="414" y="1185"/>
                  <a:pt x="672" y="1026"/>
                  <a:pt x="833" y="1008"/>
                </a:cubicBezTo>
                <a:cubicBezTo>
                  <a:pt x="994" y="990"/>
                  <a:pt x="1161" y="994"/>
                  <a:pt x="1248" y="1017"/>
                </a:cubicBezTo>
                <a:cubicBezTo>
                  <a:pt x="1335" y="1040"/>
                  <a:pt x="1340" y="1123"/>
                  <a:pt x="1358" y="1144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91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500"/>
                                        <p:tgtEl>
                                          <p:spTgt spid="232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3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94" grpId="0" animBg="1"/>
      <p:bldP spid="232494" grpId="1" animBg="1"/>
      <p:bldP spid="232495" grpId="0" animBg="1"/>
      <p:bldP spid="23249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12271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循环链表 </a:t>
            </a: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(Circular List)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98600"/>
            <a:ext cx="8001000" cy="49530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循环链表是单链表的变形。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循环链表的最后一个结点的 </a:t>
            </a:r>
            <a:r>
              <a:rPr lang="en-US" altLang="zh-CN" sz="3000" b="1">
                <a:ea typeface="仿宋_GB2312" pitchFamily="49" charset="-122"/>
              </a:rPr>
              <a:t>link</a:t>
            </a:r>
            <a:r>
              <a:rPr lang="en-US" altLang="zh-CN" sz="3000" b="1" i="1">
                <a:ea typeface="仿宋_GB2312" pitchFamily="49" charset="-122"/>
              </a:rPr>
              <a:t> </a:t>
            </a:r>
            <a:r>
              <a:rPr lang="zh-CN" altLang="en-US" sz="3000" b="1">
                <a:ea typeface="仿宋_GB2312" pitchFamily="49" charset="-122"/>
              </a:rPr>
              <a:t>指针不为 </a:t>
            </a:r>
            <a:r>
              <a:rPr lang="en-US" altLang="zh-CN" sz="3000" b="1">
                <a:ea typeface="仿宋_GB2312" pitchFamily="49" charset="-122"/>
              </a:rPr>
              <a:t>NULL</a:t>
            </a:r>
            <a:r>
              <a:rPr lang="zh-CN" altLang="en-US" sz="3000" b="1">
                <a:ea typeface="仿宋_GB2312" pitchFamily="49" charset="-122"/>
              </a:rPr>
              <a:t>，而是指向了表的前端。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为简化操作，在循环链表中往往加入表头结点。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循环链表的特点是：只要知道表中某一结点的地址，就可搜寻到所有其他结点的地址。</a:t>
            </a:r>
            <a:endParaRPr lang="zh-CN" altLang="en-US" sz="3000">
              <a:ea typeface="仿宋_GB2312" pitchFamily="49" charset="-122"/>
            </a:endParaRPr>
          </a:p>
        </p:txBody>
      </p:sp>
      <p:sp>
        <p:nvSpPr>
          <p:cNvPr id="573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0C61888-E5F8-44E7-B57D-269FF3EF603F}" type="slidenum">
              <a:rPr lang="en-US" altLang="zh-CN" sz="1400"/>
              <a:pPr algn="ctr" eaLnBrk="1" hangingPunct="1"/>
              <a:t>60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49300"/>
            <a:ext cx="7772400" cy="2971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循环链表的示例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带表头结点的循环链表</a:t>
            </a:r>
            <a:r>
              <a:rPr lang="zh-CN" altLang="en-US" sz="3000">
                <a:ea typeface="仿宋_GB2312" pitchFamily="49" charset="-122"/>
              </a:rPr>
              <a:t> </a:t>
            </a:r>
          </a:p>
        </p:txBody>
      </p:sp>
      <p:sp>
        <p:nvSpPr>
          <p:cNvPr id="5837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CC50112-6065-49AF-ABAA-9395D7007770}" type="slidenum">
              <a:rPr lang="en-US" altLang="zh-CN" sz="1400"/>
              <a:pPr algn="ctr" eaLnBrk="1" hangingPunct="1"/>
              <a:t>61</a:t>
            </a:fld>
            <a:endParaRPr lang="en-US" altLang="zh-CN" sz="1400"/>
          </a:p>
        </p:txBody>
      </p:sp>
      <p:grpSp>
        <p:nvGrpSpPr>
          <p:cNvPr id="58372" name="Group 71"/>
          <p:cNvGrpSpPr>
            <a:grpSpLocks/>
          </p:cNvGrpSpPr>
          <p:nvPr/>
        </p:nvGrpSpPr>
        <p:grpSpPr bwMode="auto">
          <a:xfrm>
            <a:off x="673100" y="1630363"/>
            <a:ext cx="7162800" cy="4310062"/>
            <a:chOff x="384" y="971"/>
            <a:chExt cx="4512" cy="2715"/>
          </a:xfrm>
        </p:grpSpPr>
        <p:sp>
          <p:nvSpPr>
            <p:cNvPr id="58373" name="Rectangle 4"/>
            <p:cNvSpPr>
              <a:spLocks noChangeArrowheads="1"/>
            </p:cNvSpPr>
            <p:nvPr/>
          </p:nvSpPr>
          <p:spPr bwMode="auto">
            <a:xfrm>
              <a:off x="120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374" name="Line 5"/>
            <p:cNvSpPr>
              <a:spLocks noChangeShapeType="1"/>
            </p:cNvSpPr>
            <p:nvPr/>
          </p:nvSpPr>
          <p:spPr bwMode="auto">
            <a:xfrm>
              <a:off x="153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5" name="Line 6"/>
            <p:cNvSpPr>
              <a:spLocks noChangeShapeType="1"/>
            </p:cNvSpPr>
            <p:nvPr/>
          </p:nvSpPr>
          <p:spPr bwMode="auto">
            <a:xfrm flipV="1">
              <a:off x="1536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6" name="Text Box 7"/>
            <p:cNvSpPr txBox="1">
              <a:spLocks noChangeArrowheads="1"/>
            </p:cNvSpPr>
            <p:nvPr/>
          </p:nvSpPr>
          <p:spPr bwMode="auto">
            <a:xfrm>
              <a:off x="1208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8377" name="Line 8"/>
            <p:cNvSpPr>
              <a:spLocks noChangeShapeType="1"/>
            </p:cNvSpPr>
            <p:nvPr/>
          </p:nvSpPr>
          <p:spPr bwMode="auto">
            <a:xfrm>
              <a:off x="960" y="11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8" name="Rectangle 9"/>
            <p:cNvSpPr>
              <a:spLocks noChangeArrowheads="1"/>
            </p:cNvSpPr>
            <p:nvPr/>
          </p:nvSpPr>
          <p:spPr bwMode="auto">
            <a:xfrm>
              <a:off x="2016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379" name="Line 10"/>
            <p:cNvSpPr>
              <a:spLocks noChangeShapeType="1"/>
            </p:cNvSpPr>
            <p:nvPr/>
          </p:nvSpPr>
          <p:spPr bwMode="auto">
            <a:xfrm>
              <a:off x="235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0" name="Line 11"/>
            <p:cNvSpPr>
              <a:spLocks noChangeShapeType="1"/>
            </p:cNvSpPr>
            <p:nvPr/>
          </p:nvSpPr>
          <p:spPr bwMode="auto">
            <a:xfrm flipV="1">
              <a:off x="2352" y="1029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Text Box 12"/>
            <p:cNvSpPr txBox="1">
              <a:spLocks noChangeArrowheads="1"/>
            </p:cNvSpPr>
            <p:nvPr/>
          </p:nvSpPr>
          <p:spPr bwMode="auto">
            <a:xfrm>
              <a:off x="2024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8382" name="Line 13"/>
            <p:cNvSpPr>
              <a:spLocks noChangeShapeType="1"/>
            </p:cNvSpPr>
            <p:nvPr/>
          </p:nvSpPr>
          <p:spPr bwMode="auto">
            <a:xfrm>
              <a:off x="182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Rectangle 14"/>
            <p:cNvSpPr>
              <a:spLocks noChangeArrowheads="1"/>
            </p:cNvSpPr>
            <p:nvPr/>
          </p:nvSpPr>
          <p:spPr bwMode="auto">
            <a:xfrm>
              <a:off x="2832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>
              <a:off x="316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V="1">
              <a:off x="3168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Line 17"/>
            <p:cNvSpPr>
              <a:spLocks noChangeShapeType="1"/>
            </p:cNvSpPr>
            <p:nvPr/>
          </p:nvSpPr>
          <p:spPr bwMode="auto">
            <a:xfrm>
              <a:off x="2640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Text Box 18"/>
            <p:cNvSpPr txBox="1">
              <a:spLocks noChangeArrowheads="1"/>
            </p:cNvSpPr>
            <p:nvPr/>
          </p:nvSpPr>
          <p:spPr bwMode="auto">
            <a:xfrm>
              <a:off x="2832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8388" name="Line 19"/>
            <p:cNvSpPr>
              <a:spLocks noChangeShapeType="1"/>
            </p:cNvSpPr>
            <p:nvPr/>
          </p:nvSpPr>
          <p:spPr bwMode="auto">
            <a:xfrm>
              <a:off x="3456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9" name="Line 20"/>
            <p:cNvSpPr>
              <a:spLocks noChangeShapeType="1"/>
            </p:cNvSpPr>
            <p:nvPr/>
          </p:nvSpPr>
          <p:spPr bwMode="auto">
            <a:xfrm>
              <a:off x="3648" y="1240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0" name="Line 21"/>
            <p:cNvSpPr>
              <a:spLocks noChangeShapeType="1"/>
            </p:cNvSpPr>
            <p:nvPr/>
          </p:nvSpPr>
          <p:spPr bwMode="auto">
            <a:xfrm>
              <a:off x="3888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1" name="Rectangle 22"/>
            <p:cNvSpPr>
              <a:spLocks noChangeArrowheads="1"/>
            </p:cNvSpPr>
            <p:nvPr/>
          </p:nvSpPr>
          <p:spPr bwMode="auto">
            <a:xfrm>
              <a:off x="408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392" name="Line 23"/>
            <p:cNvSpPr>
              <a:spLocks noChangeShapeType="1"/>
            </p:cNvSpPr>
            <p:nvPr/>
          </p:nvSpPr>
          <p:spPr bwMode="auto">
            <a:xfrm>
              <a:off x="446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3" name="Line 24"/>
            <p:cNvSpPr>
              <a:spLocks noChangeShapeType="1"/>
            </p:cNvSpPr>
            <p:nvPr/>
          </p:nvSpPr>
          <p:spPr bwMode="auto">
            <a:xfrm flipV="1">
              <a:off x="4464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Text Box 25"/>
            <p:cNvSpPr txBox="1">
              <a:spLocks noChangeArrowheads="1"/>
            </p:cNvSpPr>
            <p:nvPr/>
          </p:nvSpPr>
          <p:spPr bwMode="auto">
            <a:xfrm>
              <a:off x="4035" y="1019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-1</a:t>
              </a:r>
              <a:endParaRPr lang="en-US" altLang="zh-CN"/>
            </a:p>
          </p:txBody>
        </p:sp>
        <p:sp>
          <p:nvSpPr>
            <p:cNvPr id="58395" name="Line 26"/>
            <p:cNvSpPr>
              <a:spLocks noChangeShapeType="1"/>
            </p:cNvSpPr>
            <p:nvPr/>
          </p:nvSpPr>
          <p:spPr bwMode="auto">
            <a:xfrm>
              <a:off x="1008" y="133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27"/>
            <p:cNvSpPr>
              <a:spLocks noChangeShapeType="1"/>
            </p:cNvSpPr>
            <p:nvPr/>
          </p:nvSpPr>
          <p:spPr bwMode="auto">
            <a:xfrm>
              <a:off x="1008" y="133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Line 28"/>
            <p:cNvSpPr>
              <a:spLocks noChangeShapeType="1"/>
            </p:cNvSpPr>
            <p:nvPr/>
          </p:nvSpPr>
          <p:spPr bwMode="auto">
            <a:xfrm>
              <a:off x="1008" y="1576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8" name="Line 29"/>
            <p:cNvSpPr>
              <a:spLocks noChangeShapeType="1"/>
            </p:cNvSpPr>
            <p:nvPr/>
          </p:nvSpPr>
          <p:spPr bwMode="auto">
            <a:xfrm>
              <a:off x="470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Line 30"/>
            <p:cNvSpPr>
              <a:spLocks noChangeShapeType="1"/>
            </p:cNvSpPr>
            <p:nvPr/>
          </p:nvSpPr>
          <p:spPr bwMode="auto">
            <a:xfrm>
              <a:off x="4896" y="124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Text Box 31"/>
            <p:cNvSpPr txBox="1">
              <a:spLocks noChangeArrowheads="1"/>
            </p:cNvSpPr>
            <p:nvPr/>
          </p:nvSpPr>
          <p:spPr bwMode="auto">
            <a:xfrm>
              <a:off x="432" y="97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58401" name="Rectangle 32"/>
            <p:cNvSpPr>
              <a:spLocks noChangeArrowheads="1"/>
            </p:cNvSpPr>
            <p:nvPr/>
          </p:nvSpPr>
          <p:spPr bwMode="auto">
            <a:xfrm>
              <a:off x="115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2" name="Line 33"/>
            <p:cNvSpPr>
              <a:spLocks noChangeShapeType="1"/>
            </p:cNvSpPr>
            <p:nvPr/>
          </p:nvSpPr>
          <p:spPr bwMode="auto">
            <a:xfrm>
              <a:off x="1488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3" name="Line 34"/>
            <p:cNvSpPr>
              <a:spLocks noChangeShapeType="1"/>
            </p:cNvSpPr>
            <p:nvPr/>
          </p:nvSpPr>
          <p:spPr bwMode="auto">
            <a:xfrm flipV="1">
              <a:off x="1488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4" name="Line 35"/>
            <p:cNvSpPr>
              <a:spLocks noChangeShapeType="1"/>
            </p:cNvSpPr>
            <p:nvPr/>
          </p:nvSpPr>
          <p:spPr bwMode="auto">
            <a:xfrm>
              <a:off x="912" y="244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5" name="Rectangle 36"/>
            <p:cNvSpPr>
              <a:spLocks noChangeArrowheads="1"/>
            </p:cNvSpPr>
            <p:nvPr/>
          </p:nvSpPr>
          <p:spPr bwMode="auto">
            <a:xfrm>
              <a:off x="1968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6" name="Line 37"/>
            <p:cNvSpPr>
              <a:spLocks noChangeShapeType="1"/>
            </p:cNvSpPr>
            <p:nvPr/>
          </p:nvSpPr>
          <p:spPr bwMode="auto">
            <a:xfrm>
              <a:off x="2304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7" name="Line 38"/>
            <p:cNvSpPr>
              <a:spLocks noChangeShapeType="1"/>
            </p:cNvSpPr>
            <p:nvPr/>
          </p:nvSpPr>
          <p:spPr bwMode="auto">
            <a:xfrm flipV="1">
              <a:off x="2304" y="2277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8" name="Line 39"/>
            <p:cNvSpPr>
              <a:spLocks noChangeShapeType="1"/>
            </p:cNvSpPr>
            <p:nvPr/>
          </p:nvSpPr>
          <p:spPr bwMode="auto">
            <a:xfrm>
              <a:off x="177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9" name="Rectangle 40"/>
            <p:cNvSpPr>
              <a:spLocks noChangeArrowheads="1"/>
            </p:cNvSpPr>
            <p:nvPr/>
          </p:nvSpPr>
          <p:spPr bwMode="auto">
            <a:xfrm>
              <a:off x="2784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10" name="Line 41"/>
            <p:cNvSpPr>
              <a:spLocks noChangeShapeType="1"/>
            </p:cNvSpPr>
            <p:nvPr/>
          </p:nvSpPr>
          <p:spPr bwMode="auto">
            <a:xfrm>
              <a:off x="3120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1" name="Line 42"/>
            <p:cNvSpPr>
              <a:spLocks noChangeShapeType="1"/>
            </p:cNvSpPr>
            <p:nvPr/>
          </p:nvSpPr>
          <p:spPr bwMode="auto">
            <a:xfrm flipV="1">
              <a:off x="3120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2" name="Line 43"/>
            <p:cNvSpPr>
              <a:spLocks noChangeShapeType="1"/>
            </p:cNvSpPr>
            <p:nvPr/>
          </p:nvSpPr>
          <p:spPr bwMode="auto">
            <a:xfrm>
              <a:off x="2592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3" name="Line 44"/>
            <p:cNvSpPr>
              <a:spLocks noChangeShapeType="1"/>
            </p:cNvSpPr>
            <p:nvPr/>
          </p:nvSpPr>
          <p:spPr bwMode="auto">
            <a:xfrm>
              <a:off x="3408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4" name="Line 45"/>
            <p:cNvSpPr>
              <a:spLocks noChangeShapeType="1"/>
            </p:cNvSpPr>
            <p:nvPr/>
          </p:nvSpPr>
          <p:spPr bwMode="auto">
            <a:xfrm>
              <a:off x="3600" y="2488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5" name="Line 46"/>
            <p:cNvSpPr>
              <a:spLocks noChangeShapeType="1"/>
            </p:cNvSpPr>
            <p:nvPr/>
          </p:nvSpPr>
          <p:spPr bwMode="auto">
            <a:xfrm>
              <a:off x="3840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6" name="Rectangle 47"/>
            <p:cNvSpPr>
              <a:spLocks noChangeArrowheads="1"/>
            </p:cNvSpPr>
            <p:nvPr/>
          </p:nvSpPr>
          <p:spPr bwMode="auto">
            <a:xfrm>
              <a:off x="403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17" name="Line 48"/>
            <p:cNvSpPr>
              <a:spLocks noChangeShapeType="1"/>
            </p:cNvSpPr>
            <p:nvPr/>
          </p:nvSpPr>
          <p:spPr bwMode="auto">
            <a:xfrm>
              <a:off x="4416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8" name="Line 49"/>
            <p:cNvSpPr>
              <a:spLocks noChangeShapeType="1"/>
            </p:cNvSpPr>
            <p:nvPr/>
          </p:nvSpPr>
          <p:spPr bwMode="auto">
            <a:xfrm flipV="1">
              <a:off x="4416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9" name="Text Box 50"/>
            <p:cNvSpPr txBox="1">
              <a:spLocks noChangeArrowheads="1"/>
            </p:cNvSpPr>
            <p:nvPr/>
          </p:nvSpPr>
          <p:spPr bwMode="auto">
            <a:xfrm>
              <a:off x="3987" y="2267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-1</a:t>
              </a:r>
              <a:endParaRPr lang="en-US" altLang="zh-CN"/>
            </a:p>
          </p:txBody>
        </p:sp>
        <p:sp>
          <p:nvSpPr>
            <p:cNvPr id="58420" name="Line 51"/>
            <p:cNvSpPr>
              <a:spLocks noChangeShapeType="1"/>
            </p:cNvSpPr>
            <p:nvPr/>
          </p:nvSpPr>
          <p:spPr bwMode="auto">
            <a:xfrm>
              <a:off x="960" y="258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1" name="Line 52"/>
            <p:cNvSpPr>
              <a:spLocks noChangeShapeType="1"/>
            </p:cNvSpPr>
            <p:nvPr/>
          </p:nvSpPr>
          <p:spPr bwMode="auto">
            <a:xfrm>
              <a:off x="960" y="25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2" name="Line 53"/>
            <p:cNvSpPr>
              <a:spLocks noChangeShapeType="1"/>
            </p:cNvSpPr>
            <p:nvPr/>
          </p:nvSpPr>
          <p:spPr bwMode="auto">
            <a:xfrm>
              <a:off x="960" y="2824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3" name="Line 54"/>
            <p:cNvSpPr>
              <a:spLocks noChangeShapeType="1"/>
            </p:cNvSpPr>
            <p:nvPr/>
          </p:nvSpPr>
          <p:spPr bwMode="auto">
            <a:xfrm>
              <a:off x="465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4" name="Line 55"/>
            <p:cNvSpPr>
              <a:spLocks noChangeShapeType="1"/>
            </p:cNvSpPr>
            <p:nvPr/>
          </p:nvSpPr>
          <p:spPr bwMode="auto">
            <a:xfrm>
              <a:off x="4848" y="248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5" name="Text Box 56"/>
            <p:cNvSpPr txBox="1">
              <a:spLocks noChangeArrowheads="1"/>
            </p:cNvSpPr>
            <p:nvPr/>
          </p:nvSpPr>
          <p:spPr bwMode="auto">
            <a:xfrm>
              <a:off x="384" y="2219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58426" name="Text Box 57"/>
            <p:cNvSpPr txBox="1">
              <a:spLocks noChangeArrowheads="1"/>
            </p:cNvSpPr>
            <p:nvPr/>
          </p:nvSpPr>
          <p:spPr bwMode="auto">
            <a:xfrm>
              <a:off x="2792" y="22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8427" name="Text Box 58"/>
            <p:cNvSpPr txBox="1">
              <a:spLocks noChangeArrowheads="1"/>
            </p:cNvSpPr>
            <p:nvPr/>
          </p:nvSpPr>
          <p:spPr bwMode="auto">
            <a:xfrm>
              <a:off x="1976" y="22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chemeClr val="accent2"/>
                  </a:solidFill>
                </a:rPr>
                <a:t>a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8428" name="Rectangle 59"/>
            <p:cNvSpPr>
              <a:spLocks noChangeArrowheads="1"/>
            </p:cNvSpPr>
            <p:nvPr/>
          </p:nvSpPr>
          <p:spPr bwMode="auto">
            <a:xfrm>
              <a:off x="1152" y="3160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29" name="Line 60"/>
            <p:cNvSpPr>
              <a:spLocks noChangeShapeType="1"/>
            </p:cNvSpPr>
            <p:nvPr/>
          </p:nvSpPr>
          <p:spPr bwMode="auto">
            <a:xfrm>
              <a:off x="1488" y="3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0" name="Line 61"/>
            <p:cNvSpPr>
              <a:spLocks noChangeShapeType="1"/>
            </p:cNvSpPr>
            <p:nvPr/>
          </p:nvSpPr>
          <p:spPr bwMode="auto">
            <a:xfrm flipV="1">
              <a:off x="1488" y="311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1" name="Line 62"/>
            <p:cNvSpPr>
              <a:spLocks noChangeShapeType="1"/>
            </p:cNvSpPr>
            <p:nvPr/>
          </p:nvSpPr>
          <p:spPr bwMode="auto">
            <a:xfrm>
              <a:off x="912" y="325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2" name="Line 63"/>
            <p:cNvSpPr>
              <a:spLocks noChangeShapeType="1"/>
            </p:cNvSpPr>
            <p:nvPr/>
          </p:nvSpPr>
          <p:spPr bwMode="auto">
            <a:xfrm>
              <a:off x="960" y="340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3" name="Line 64"/>
            <p:cNvSpPr>
              <a:spLocks noChangeShapeType="1"/>
            </p:cNvSpPr>
            <p:nvPr/>
          </p:nvSpPr>
          <p:spPr bwMode="auto">
            <a:xfrm>
              <a:off x="960" y="340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4" name="Line 65"/>
            <p:cNvSpPr>
              <a:spLocks noChangeShapeType="1"/>
            </p:cNvSpPr>
            <p:nvPr/>
          </p:nvSpPr>
          <p:spPr bwMode="auto">
            <a:xfrm>
              <a:off x="960" y="3640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5" name="Text Box 66"/>
            <p:cNvSpPr txBox="1">
              <a:spLocks noChangeArrowheads="1"/>
            </p:cNvSpPr>
            <p:nvPr/>
          </p:nvSpPr>
          <p:spPr bwMode="auto">
            <a:xfrm>
              <a:off x="384" y="3035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58436" name="Line 67"/>
            <p:cNvSpPr>
              <a:spLocks noChangeShapeType="1"/>
            </p:cNvSpPr>
            <p:nvPr/>
          </p:nvSpPr>
          <p:spPr bwMode="auto">
            <a:xfrm>
              <a:off x="1776" y="330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7" name="Line 68"/>
            <p:cNvSpPr>
              <a:spLocks noChangeShapeType="1"/>
            </p:cNvSpPr>
            <p:nvPr/>
          </p:nvSpPr>
          <p:spPr bwMode="auto">
            <a:xfrm>
              <a:off x="1968" y="33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8" name="Text Box 69"/>
            <p:cNvSpPr txBox="1">
              <a:spLocks noChangeArrowheads="1"/>
            </p:cNvSpPr>
            <p:nvPr/>
          </p:nvSpPr>
          <p:spPr bwMode="auto">
            <a:xfrm>
              <a:off x="2064" y="3340"/>
              <a:ext cx="84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(</a:t>
              </a:r>
              <a:r>
                <a:rPr lang="zh-CN" altLang="en-US" sz="3000">
                  <a:latin typeface="隶书" panose="02010509060101010101" pitchFamily="49" charset="-122"/>
                  <a:ea typeface="隶书" panose="02010509060101010101" pitchFamily="49" charset="-122"/>
                </a:rPr>
                <a:t>空表</a:t>
              </a:r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)</a:t>
              </a:r>
              <a:endParaRPr lang="en-US" altLang="zh-CN" sz="3000"/>
            </a:p>
          </p:txBody>
        </p:sp>
        <p:sp>
          <p:nvSpPr>
            <p:cNvPr id="58439" name="Text Box 70"/>
            <p:cNvSpPr txBox="1">
              <a:spLocks noChangeArrowheads="1"/>
            </p:cNvSpPr>
            <p:nvPr/>
          </p:nvSpPr>
          <p:spPr bwMode="auto">
            <a:xfrm>
              <a:off x="3764" y="2841"/>
              <a:ext cx="108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(</a:t>
              </a:r>
              <a:r>
                <a:rPr lang="zh-CN" altLang="en-US" sz="3000">
                  <a:latin typeface="隶书" panose="02010509060101010101" pitchFamily="49" charset="-122"/>
                  <a:ea typeface="隶书" panose="02010509060101010101" pitchFamily="49" charset="-122"/>
                </a:rPr>
                <a:t>非空表</a:t>
              </a:r>
              <a:r>
                <a:rPr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)</a:t>
              </a:r>
              <a:endParaRPr lang="en-US" altLang="zh-CN" sz="3000"/>
            </a:p>
          </p:txBody>
        </p:sp>
      </p:grpSp>
    </p:spTree>
  </p:cSld>
  <p:clrMapOvr>
    <a:masterClrMapping/>
  </p:clrMapOvr>
  <p:transition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0738"/>
          </a:xfrm>
          <a:noFill/>
        </p:spPr>
        <p:txBody>
          <a:bodyPr/>
          <a:lstStyle/>
          <a:p>
            <a:pPr eaLnBrk="1" hangingPunct="1"/>
            <a:r>
              <a:rPr lang="zh-CN" altLang="en-US" sz="3600" b="1">
                <a:ea typeface="华文新魏" panose="02010800040101010101" pitchFamily="2" charset="-122"/>
              </a:rPr>
              <a:t>循环链表类的定义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idx="1"/>
          </p:nvPr>
        </p:nvSpPr>
        <p:spPr>
          <a:xfrm>
            <a:off x="552450" y="1363663"/>
            <a:ext cx="8229600" cy="48133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err="1">
                <a:ea typeface="隶书" panose="02010509060101010101" pitchFamily="49" charset="-122"/>
              </a:rPr>
              <a:t>struct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ea typeface="隶书" panose="02010509060101010101" pitchFamily="49" charset="-122"/>
              </a:rPr>
              <a:t>{		</a:t>
            </a:r>
            <a:r>
              <a:rPr lang="en-US" altLang="zh-CN" sz="2800" b="1" dirty="0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ea typeface="隶书" panose="02010509060101010101" pitchFamily="49" charset="-122"/>
              </a:rPr>
              <a:t>链表结点类定义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ea typeface="隶书" panose="02010509060101010101" pitchFamily="49" charset="-122"/>
              </a:rPr>
              <a:t>	 </a:t>
            </a:r>
            <a:r>
              <a:rPr lang="en-US" altLang="zh-CN" sz="2800" dirty="0">
                <a:ea typeface="隶书" panose="02010509060101010101" pitchFamily="49" charset="-122"/>
              </a:rPr>
              <a:t>E data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ea typeface="隶书" panose="02010509060101010101" pitchFamily="49" charset="-122"/>
              </a:rPr>
              <a:t>&lt;T&gt; *link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ea typeface="隶书" panose="02010509060101010101" pitchFamily="49" charset="-122"/>
              </a:rPr>
              <a:t>&lt;T&gt; *next =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       NULL ) </a:t>
            </a:r>
            <a:r>
              <a:rPr lang="en-US" altLang="zh-CN" sz="2800" b="1" dirty="0"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ea typeface="隶书" panose="02010509060101010101" pitchFamily="49" charset="-122"/>
              </a:rPr>
              <a:t> link = next</a:t>
            </a:r>
            <a:r>
              <a:rPr lang="en-US" altLang="zh-CN" sz="2800" b="1" dirty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ea typeface="隶书" panose="02010509060101010101" pitchFamily="49" charset="-122"/>
              </a:rPr>
              <a:t> ( T d, </a:t>
            </a:r>
            <a:r>
              <a:rPr lang="en-US" altLang="zh-CN" sz="2800" dirty="0" err="1"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ea typeface="隶书" panose="02010509060101010101" pitchFamily="49" charset="-122"/>
              </a:rPr>
              <a:t>&lt;T&gt; *next =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       NULL ) </a:t>
            </a:r>
            <a:r>
              <a:rPr lang="en-US" altLang="zh-CN" sz="2800" b="1" dirty="0"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ea typeface="隶书" panose="02010509060101010101" pitchFamily="49" charset="-122"/>
              </a:rPr>
              <a:t> data = d</a:t>
            </a:r>
            <a:r>
              <a:rPr lang="en-US" altLang="zh-CN" sz="2800" b="1" dirty="0"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ea typeface="隶书" panose="02010509060101010101" pitchFamily="49" charset="-122"/>
              </a:rPr>
              <a:t>  link = next</a:t>
            </a:r>
            <a:r>
              <a:rPr lang="en-US" altLang="zh-CN" sz="2800" b="1" dirty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ea typeface="隶书" panose="02010509060101010101" pitchFamily="49" charset="-122"/>
              </a:rPr>
              <a:t>bool</a:t>
            </a:r>
            <a:r>
              <a:rPr lang="en-US" altLang="zh-CN" sz="2800" b="1" dirty="0">
                <a:ea typeface="隶书" panose="02010509060101010101" pitchFamily="49" charset="-122"/>
              </a:rPr>
              <a:t> Operator</a:t>
            </a:r>
            <a:r>
              <a:rPr lang="en-US" altLang="zh-CN" sz="2800" i="1" dirty="0">
                <a:ea typeface="隶书" panose="02010509060101010101" pitchFamily="49" charset="-122"/>
              </a:rPr>
              <a:t>==</a:t>
            </a:r>
            <a:r>
              <a:rPr lang="en-US" altLang="zh-CN" sz="2800" dirty="0">
                <a:ea typeface="隶书" panose="02010509060101010101" pitchFamily="49" charset="-122"/>
              </a:rPr>
              <a:t>(T x) </a:t>
            </a:r>
            <a:r>
              <a:rPr lang="en-US" altLang="zh-CN" sz="2800" b="1" dirty="0">
                <a:ea typeface="隶书" panose="02010509060101010101" pitchFamily="49" charset="-122"/>
              </a:rPr>
              <a:t>{ return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ea typeface="隶书" panose="02010509060101010101" pitchFamily="49" charset="-122"/>
              </a:rPr>
              <a:t> == </a:t>
            </a:r>
            <a:r>
              <a:rPr lang="en-US" altLang="zh-CN" sz="2800" dirty="0" err="1">
                <a:ea typeface="隶书" panose="02010509060101010101" pitchFamily="49" charset="-122"/>
              </a:rPr>
              <a:t>x.key</a:t>
            </a:r>
            <a:r>
              <a:rPr lang="en-US" altLang="zh-CN" sz="2800" b="1" dirty="0">
                <a:ea typeface="隶书" panose="02010509060101010101" pitchFamily="49" charset="-122"/>
              </a:rPr>
              <a:t>; 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ea typeface="隶书" panose="02010509060101010101" pitchFamily="49" charset="-122"/>
              </a:rPr>
              <a:t>bool</a:t>
            </a:r>
            <a:r>
              <a:rPr lang="en-US" altLang="zh-CN" sz="2800" b="1" dirty="0">
                <a:ea typeface="隶书" panose="02010509060101010101" pitchFamily="49" charset="-122"/>
              </a:rPr>
              <a:t> Operator</a:t>
            </a:r>
            <a:r>
              <a:rPr lang="en-US" altLang="zh-CN" sz="2800" dirty="0">
                <a:ea typeface="隶书" panose="02010509060101010101" pitchFamily="49" charset="-122"/>
              </a:rPr>
              <a:t>!=(T x) </a:t>
            </a:r>
            <a:r>
              <a:rPr lang="en-US" altLang="zh-CN" sz="2800" b="1" dirty="0">
                <a:ea typeface="隶书" panose="02010509060101010101" pitchFamily="49" charset="-122"/>
              </a:rPr>
              <a:t>{ return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ea typeface="隶书" panose="02010509060101010101" pitchFamily="49" charset="-122"/>
              </a:rPr>
              <a:t> != </a:t>
            </a:r>
            <a:r>
              <a:rPr lang="en-US" altLang="zh-CN" sz="2800" dirty="0" err="1">
                <a:ea typeface="隶书" panose="02010509060101010101" pitchFamily="49" charset="-122"/>
              </a:rPr>
              <a:t>x.key</a:t>
            </a:r>
            <a:r>
              <a:rPr lang="en-US" altLang="zh-CN" sz="2800" b="1" dirty="0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5939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103B607-0360-40E8-9D1A-8F5843DEF643}" type="slidenum">
              <a:rPr lang="en-US" altLang="zh-CN" sz="1400"/>
              <a:pPr algn="ctr" eaLnBrk="1" hangingPunct="1"/>
              <a:t>62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565150" y="703263"/>
            <a:ext cx="8229600" cy="560546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ea typeface="隶书" panose="02010509060101010101" pitchFamily="49" charset="-122"/>
              </a:rPr>
              <a:t>&gt;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链表类定义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class</a:t>
            </a:r>
            <a:r>
              <a:rPr lang="en-US" altLang="zh-CN" sz="2800">
                <a:ea typeface="隶书" panose="02010509060101010101" pitchFamily="49" charset="-122"/>
              </a:rPr>
              <a:t> CircList </a:t>
            </a:r>
            <a:r>
              <a:rPr lang="en-US" altLang="zh-CN" sz="2800" b="1">
                <a:ea typeface="隶书" panose="02010509060101010101" pitchFamily="49" charset="-122"/>
              </a:rPr>
              <a:t>: public</a:t>
            </a:r>
            <a:r>
              <a:rPr lang="en-US" altLang="zh-CN" sz="2800">
                <a:ea typeface="隶书" panose="02010509060101010101" pitchFamily="49" charset="-122"/>
              </a:rPr>
              <a:t> LinearList&lt;T&gt;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endParaRPr lang="en-US" altLang="zh-CN" sz="280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private: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CircLinkNode&lt;T&gt; *first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*last</a:t>
            </a:r>
            <a:r>
              <a:rPr lang="en-US" altLang="zh-CN" sz="2800" b="1"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头指针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尾指针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public: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CircList(const T x)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	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>
                <a:ea typeface="隶书" panose="02010509060101010101" pitchFamily="49" charset="-122"/>
              </a:rPr>
              <a:t>CircList(CircList&lt;T&gt;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L)</a:t>
            </a:r>
            <a:r>
              <a:rPr lang="en-US" altLang="zh-CN" sz="2800" b="1">
                <a:ea typeface="隶书" panose="02010509060101010101" pitchFamily="49" charset="-122"/>
              </a:rPr>
              <a:t>;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复制构造函数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zh-CN" altLang="en-US" sz="2800" b="1"/>
              <a:t>～</a:t>
            </a:r>
            <a:r>
              <a:rPr lang="en-US" altLang="zh-CN" sz="2800">
                <a:ea typeface="隶书" panose="02010509060101010101" pitchFamily="49" charset="-122"/>
              </a:rPr>
              <a:t>CircList()</a:t>
            </a:r>
            <a:r>
              <a:rPr lang="en-US" altLang="zh-CN" sz="2800" b="1">
                <a:ea typeface="隶书" panose="02010509060101010101" pitchFamily="49" charset="-122"/>
              </a:rPr>
              <a:t>;			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Length() const</a:t>
            </a:r>
            <a:r>
              <a:rPr lang="en-US" altLang="zh-CN" sz="2800" b="1">
                <a:ea typeface="隶书" panose="02010509060101010101" pitchFamily="49" charset="-122"/>
              </a:rPr>
              <a:t>;		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计算链表长度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bool</a:t>
            </a:r>
            <a:r>
              <a:rPr lang="en-US" altLang="zh-CN" sz="2800">
                <a:ea typeface="隶书" panose="02010509060101010101" pitchFamily="49" charset="-122"/>
              </a:rPr>
              <a:t> IsEmpty() </a:t>
            </a:r>
            <a:r>
              <a:rPr lang="en-US" altLang="zh-CN" sz="2800" b="1">
                <a:ea typeface="隶书" panose="02010509060101010101" pitchFamily="49" charset="-122"/>
              </a:rPr>
              <a:t>{ return</a:t>
            </a:r>
            <a:r>
              <a:rPr lang="en-US" altLang="zh-CN" sz="2800">
                <a:ea typeface="隶书" panose="02010509060101010101" pitchFamily="49" charset="-122"/>
              </a:rPr>
              <a:t>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== first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                                                            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判表空否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>
                <a:ea typeface="隶书" panose="02010509060101010101" pitchFamily="49" charset="-122"/>
              </a:rPr>
              <a:t>CircLinkNode&lt;T&gt; *getHead() </a:t>
            </a:r>
            <a:r>
              <a:rPr lang="en-US" altLang="zh-CN" sz="2800" b="1">
                <a:ea typeface="隶书" panose="02010509060101010101" pitchFamily="49" charset="-122"/>
              </a:rPr>
              <a:t>const;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	                                 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返回表头结点地址</a:t>
            </a:r>
          </a:p>
        </p:txBody>
      </p:sp>
      <p:sp>
        <p:nvSpPr>
          <p:cNvPr id="604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98E0313-280E-41A9-AD50-333F053A5657}" type="slidenum">
              <a:rPr lang="en-US" altLang="zh-CN" sz="1400"/>
              <a:pPr algn="ctr" eaLnBrk="1" hangingPunct="1"/>
              <a:t>63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>
          <a:xfrm>
            <a:off x="565150" y="665163"/>
            <a:ext cx="8229600" cy="55229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void</a:t>
            </a:r>
            <a:r>
              <a:rPr lang="en-US" altLang="zh-CN" sz="2800">
                <a:ea typeface="隶书" panose="02010509060101010101" pitchFamily="49" charset="-122"/>
              </a:rPr>
              <a:t> setHead ( CircLinkNode&lt;T&gt; *p 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                            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设置表头结点地址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CircLinkNode&lt;T&gt; *Search ( T x 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搜索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>
                <a:ea typeface="隶书" panose="02010509060101010101" pitchFamily="49" charset="-122"/>
              </a:rPr>
              <a:t>CircLinkNode&lt;T&gt; *Locate (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 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定位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E *getData (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 )</a:t>
            </a:r>
            <a:r>
              <a:rPr lang="en-US" altLang="zh-CN" sz="2800" b="1">
                <a:ea typeface="隶书" panose="02010509060101010101" pitchFamily="49" charset="-122"/>
              </a:rPr>
              <a:t>;	                     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提取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void</a:t>
            </a:r>
            <a:r>
              <a:rPr lang="en-US" altLang="zh-CN" sz="2800">
                <a:ea typeface="隶书" panose="02010509060101010101" pitchFamily="49" charset="-122"/>
              </a:rPr>
              <a:t> setData (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i, T x )</a:t>
            </a:r>
            <a:r>
              <a:rPr lang="en-US" altLang="zh-CN" sz="2800" b="1">
                <a:ea typeface="隶书" panose="02010509060101010101" pitchFamily="49" charset="-122"/>
              </a:rPr>
              <a:t>;		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修改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>
                <a:ea typeface="隶书" panose="02010509060101010101" pitchFamily="49" charset="-122"/>
              </a:rPr>
              <a:t>bool Insert (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i, T x 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          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插入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bool Remove (</a:t>
            </a:r>
            <a:r>
              <a:rPr lang="en-US" altLang="zh-CN" sz="2800" b="1">
                <a:ea typeface="隶书" panose="02010509060101010101" pitchFamily="49" charset="-122"/>
              </a:rPr>
              <a:t> int</a:t>
            </a:r>
            <a:r>
              <a:rPr lang="en-US" altLang="zh-CN" sz="2800"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x)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                    </a:t>
            </a:r>
            <a:r>
              <a:rPr lang="en-US" altLang="zh-CN" sz="2800" b="1">
                <a:solidFill>
                  <a:srgbClr val="CC0000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b="1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b="1">
                <a:ea typeface="仿宋_GB2312" pitchFamily="49" charset="-122"/>
              </a:rPr>
              <a:t>循环链表与单链表的操作实现，最主要的不同就是扫描到链尾，遇到的不是</a:t>
            </a:r>
            <a:r>
              <a:rPr lang="en-US" altLang="zh-CN" sz="2800" b="1">
                <a:ea typeface="仿宋_GB2312" pitchFamily="49" charset="-122"/>
              </a:rPr>
              <a:t>NULL</a:t>
            </a:r>
            <a:r>
              <a:rPr lang="zh-CN" altLang="en-US" sz="2800" b="1">
                <a:ea typeface="仿宋_GB2312" pitchFamily="49" charset="-122"/>
              </a:rPr>
              <a:t>，而是表头。</a:t>
            </a:r>
          </a:p>
        </p:txBody>
      </p:sp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3114F9B-2CF6-4794-AA1A-F715A52B93BD}" type="slidenum">
              <a:rPr lang="en-US" altLang="zh-CN" sz="1400"/>
              <a:pPr algn="ctr" eaLnBrk="1" hangingPunct="1"/>
              <a:t>64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E7B10C3-5621-44B4-A117-472DE55AC207}" type="slidenum">
              <a:rPr lang="en-US" altLang="zh-CN" sz="1400"/>
              <a:pPr algn="ctr" eaLnBrk="1" hangingPunct="1"/>
              <a:t>65</a:t>
            </a:fld>
            <a:endParaRPr lang="en-US" altLang="zh-CN" sz="140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083300" y="5303838"/>
            <a:ext cx="22653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u="sng">
                <a:ea typeface="隶书" panose="02010509060101010101" pitchFamily="49" charset="-122"/>
              </a:rPr>
              <a:t>搜索不成功</a:t>
            </a:r>
            <a:endParaRPr lang="zh-CN" altLang="en-US" sz="320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357438" y="685800"/>
            <a:ext cx="4437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</a:p>
        </p:txBody>
      </p:sp>
      <p:sp>
        <p:nvSpPr>
          <p:cNvPr id="62469" name="Text Box 72"/>
          <p:cNvSpPr txBox="1">
            <a:spLocks noChangeArrowheads="1"/>
          </p:cNvSpPr>
          <p:nvPr/>
        </p:nvSpPr>
        <p:spPr bwMode="auto">
          <a:xfrm>
            <a:off x="609600" y="5457825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Arial Narrow" panose="020B0606020202030204" pitchFamily="34" charset="0"/>
                <a:ea typeface="仿宋_GB2312" pitchFamily="49" charset="-122"/>
              </a:rPr>
              <a:t>搜索</a:t>
            </a:r>
            <a:r>
              <a:rPr lang="en-US" altLang="zh-CN" sz="2800">
                <a:latin typeface="Arial Narrow" panose="020B0606020202030204" pitchFamily="34" charset="0"/>
                <a:ea typeface="仿宋_GB2312" pitchFamily="49" charset="-122"/>
              </a:rPr>
              <a:t>25</a:t>
            </a:r>
            <a:endParaRPr lang="en-US" altLang="zh-CN" sz="2800"/>
          </a:p>
        </p:txBody>
      </p:sp>
      <p:grpSp>
        <p:nvGrpSpPr>
          <p:cNvPr id="62470" name="Group 91"/>
          <p:cNvGrpSpPr>
            <a:grpSpLocks/>
          </p:cNvGrpSpPr>
          <p:nvPr/>
        </p:nvGrpSpPr>
        <p:grpSpPr bwMode="auto">
          <a:xfrm>
            <a:off x="542925" y="1638300"/>
            <a:ext cx="7854950" cy="1682750"/>
            <a:chOff x="302" y="864"/>
            <a:chExt cx="4948" cy="1060"/>
          </a:xfrm>
        </p:grpSpPr>
        <p:sp>
          <p:nvSpPr>
            <p:cNvPr id="62516" name="Text Box 2"/>
            <p:cNvSpPr txBox="1">
              <a:spLocks noChangeArrowheads="1"/>
            </p:cNvSpPr>
            <p:nvPr/>
          </p:nvSpPr>
          <p:spPr bwMode="auto">
            <a:xfrm>
              <a:off x="4080" y="1545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u="sng">
                  <a:ea typeface="隶书" panose="02010509060101010101" pitchFamily="49" charset="-122"/>
                </a:rPr>
                <a:t>搜索成功</a:t>
              </a:r>
              <a:endParaRPr lang="zh-CN" altLang="en-US" sz="3200"/>
            </a:p>
          </p:txBody>
        </p:sp>
        <p:sp>
          <p:nvSpPr>
            <p:cNvPr id="62517" name="Text Box 65"/>
            <p:cNvSpPr txBox="1">
              <a:spLocks noChangeArrowheads="1"/>
            </p:cNvSpPr>
            <p:nvPr/>
          </p:nvSpPr>
          <p:spPr bwMode="auto">
            <a:xfrm>
              <a:off x="334" y="1494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280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 sz="2800"/>
            </a:p>
          </p:txBody>
        </p:sp>
        <p:grpSp>
          <p:nvGrpSpPr>
            <p:cNvPr id="62518" name="Group 90"/>
            <p:cNvGrpSpPr>
              <a:grpSpLocks/>
            </p:cNvGrpSpPr>
            <p:nvPr/>
          </p:nvGrpSpPr>
          <p:grpSpPr bwMode="auto">
            <a:xfrm>
              <a:off x="302" y="864"/>
              <a:ext cx="4594" cy="1056"/>
              <a:chOff x="302" y="864"/>
              <a:chExt cx="4594" cy="1056"/>
            </a:xfrm>
          </p:grpSpPr>
          <p:sp>
            <p:nvSpPr>
              <p:cNvPr id="62519" name="Rectangle 5" descr="白色大理石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520" name="Line 6"/>
              <p:cNvSpPr>
                <a:spLocks noChangeShapeType="1"/>
              </p:cNvSpPr>
              <p:nvPr/>
            </p:nvSpPr>
            <p:spPr bwMode="auto">
              <a:xfrm>
                <a:off x="134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1" name="Line 7"/>
              <p:cNvSpPr>
                <a:spLocks noChangeShapeType="1"/>
              </p:cNvSpPr>
              <p:nvPr/>
            </p:nvSpPr>
            <p:spPr bwMode="auto">
              <a:xfrm flipV="1">
                <a:off x="1344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2" name="Rectangle 8" descr="白色大理石"/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523" name="Line 9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4" name="Line 10"/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5" name="Rectangle 11" descr="白色大理石"/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526" name="Line 12"/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7" name="Line 13"/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8" name="Rectangle 14" descr="白色大理石"/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529" name="Line 15"/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0" name="Line 16"/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1" name="Rectangle 17" descr="白色大理石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532" name="Line 18"/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3" name="Line 19"/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4" name="Line 20"/>
              <p:cNvSpPr>
                <a:spLocks noChangeShapeType="1"/>
              </p:cNvSpPr>
              <p:nvPr/>
            </p:nvSpPr>
            <p:spPr bwMode="auto">
              <a:xfrm>
                <a:off x="1632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5" name="Line 21"/>
              <p:cNvSpPr>
                <a:spLocks noChangeShapeType="1"/>
              </p:cNvSpPr>
              <p:nvPr/>
            </p:nvSpPr>
            <p:spPr bwMode="auto">
              <a:xfrm>
                <a:off x="2400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6" name="Line 22"/>
              <p:cNvSpPr>
                <a:spLocks noChangeShapeType="1"/>
              </p:cNvSpPr>
              <p:nvPr/>
            </p:nvSpPr>
            <p:spPr bwMode="auto">
              <a:xfrm>
                <a:off x="3168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7" name="Line 23"/>
              <p:cNvSpPr>
                <a:spLocks noChangeShapeType="1"/>
              </p:cNvSpPr>
              <p:nvPr/>
            </p:nvSpPr>
            <p:spPr bwMode="auto">
              <a:xfrm>
                <a:off x="3936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8" name="Line 24"/>
              <p:cNvSpPr>
                <a:spLocks noChangeShapeType="1"/>
              </p:cNvSpPr>
              <p:nvPr/>
            </p:nvSpPr>
            <p:spPr bwMode="auto">
              <a:xfrm>
                <a:off x="912" y="1161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9" name="Line 25"/>
              <p:cNvSpPr>
                <a:spLocks noChangeShapeType="1"/>
              </p:cNvSpPr>
              <p:nvPr/>
            </p:nvSpPr>
            <p:spPr bwMode="auto">
              <a:xfrm flipV="1">
                <a:off x="768" y="12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0" name="Line 26"/>
              <p:cNvSpPr>
                <a:spLocks noChangeShapeType="1"/>
              </p:cNvSpPr>
              <p:nvPr/>
            </p:nvSpPr>
            <p:spPr bwMode="auto">
              <a:xfrm flipH="1">
                <a:off x="912" y="86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1" name="Line 27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2" name="Line 28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3" name="Line 29"/>
              <p:cNvSpPr>
                <a:spLocks noChangeShapeType="1"/>
              </p:cNvSpPr>
              <p:nvPr/>
            </p:nvSpPr>
            <p:spPr bwMode="auto">
              <a:xfrm>
                <a:off x="4704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4" name="Text Box 30"/>
              <p:cNvSpPr txBox="1">
                <a:spLocks noChangeArrowheads="1"/>
              </p:cNvSpPr>
              <p:nvPr/>
            </p:nvSpPr>
            <p:spPr bwMode="auto">
              <a:xfrm>
                <a:off x="302" y="1065"/>
                <a:ext cx="5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first</a:t>
                </a:r>
                <a:endParaRPr lang="en-US" altLang="zh-CN"/>
              </a:p>
            </p:txBody>
          </p:sp>
          <p:sp>
            <p:nvSpPr>
              <p:cNvPr id="62545" name="Text Box 57"/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31</a:t>
                </a:r>
                <a:endParaRPr lang="en-US" altLang="zh-CN" sz="2800"/>
              </a:p>
            </p:txBody>
          </p:sp>
          <p:sp>
            <p:nvSpPr>
              <p:cNvPr id="62546" name="Text Box 59"/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48</a:t>
                </a:r>
                <a:endParaRPr lang="en-US" altLang="zh-CN" sz="2800"/>
              </a:p>
            </p:txBody>
          </p:sp>
          <p:sp>
            <p:nvSpPr>
              <p:cNvPr id="62547" name="Text Box 61"/>
              <p:cNvSpPr txBox="1">
                <a:spLocks noChangeArrowheads="1"/>
              </p:cNvSpPr>
              <p:nvPr/>
            </p:nvSpPr>
            <p:spPr bwMode="auto">
              <a:xfrm>
                <a:off x="3360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15</a:t>
                </a:r>
                <a:endParaRPr lang="en-US" altLang="zh-CN" sz="2800"/>
              </a:p>
            </p:txBody>
          </p:sp>
          <p:sp>
            <p:nvSpPr>
              <p:cNvPr id="62548" name="Text Box 63"/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57</a:t>
                </a:r>
                <a:endParaRPr lang="en-US" altLang="zh-CN" sz="2800"/>
              </a:p>
            </p:txBody>
          </p:sp>
          <p:sp>
            <p:nvSpPr>
              <p:cNvPr id="62549" name="Line 66"/>
              <p:cNvSpPr>
                <a:spLocks noChangeShapeType="1"/>
              </p:cNvSpPr>
              <p:nvPr/>
            </p:nvSpPr>
            <p:spPr bwMode="auto">
              <a:xfrm flipV="1">
                <a:off x="196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0" name="Line 67"/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1" name="Line 68"/>
              <p:cNvSpPr>
                <a:spLocks noChangeShapeType="1"/>
              </p:cNvSpPr>
              <p:nvPr/>
            </p:nvSpPr>
            <p:spPr bwMode="auto">
              <a:xfrm flipV="1">
                <a:off x="35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2" name="Text Box 69"/>
              <p:cNvSpPr txBox="1">
                <a:spLocks noChangeArrowheads="1"/>
              </p:cNvSpPr>
              <p:nvPr/>
            </p:nvSpPr>
            <p:spPr bwMode="auto">
              <a:xfrm>
                <a:off x="1999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solidFill>
                      <a:schemeClr val="tx2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/>
              </a:p>
            </p:txBody>
          </p:sp>
          <p:sp>
            <p:nvSpPr>
              <p:cNvPr id="62553" name="Text Box 70"/>
              <p:cNvSpPr txBox="1">
                <a:spLocks noChangeArrowheads="1"/>
              </p:cNvSpPr>
              <p:nvPr/>
            </p:nvSpPr>
            <p:spPr bwMode="auto">
              <a:xfrm>
                <a:off x="2767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solidFill>
                      <a:schemeClr val="tx2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/>
              </a:p>
            </p:txBody>
          </p:sp>
          <p:sp>
            <p:nvSpPr>
              <p:cNvPr id="62554" name="Text Box 71"/>
              <p:cNvSpPr txBox="1">
                <a:spLocks noChangeArrowheads="1"/>
              </p:cNvSpPr>
              <p:nvPr/>
            </p:nvSpPr>
            <p:spPr bwMode="auto">
              <a:xfrm>
                <a:off x="3513" y="140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  <a:sym typeface="Symbol" panose="05050102010706020507" pitchFamily="18" charset="2"/>
                  </a:rPr>
                  <a:t></a:t>
                </a:r>
                <a:endParaRPr lang="en-US" altLang="zh-CN"/>
              </a:p>
            </p:txBody>
          </p:sp>
          <p:sp>
            <p:nvSpPr>
              <p:cNvPr id="62555" name="Text Box 81"/>
              <p:cNvSpPr txBox="1">
                <a:spLocks noChangeArrowheads="1"/>
              </p:cNvSpPr>
              <p:nvPr/>
            </p:nvSpPr>
            <p:spPr bwMode="auto">
              <a:xfrm>
                <a:off x="1536" y="1593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current</a:t>
                </a:r>
                <a:endParaRPr lang="en-US" altLang="zh-CN"/>
              </a:p>
            </p:txBody>
          </p:sp>
          <p:sp>
            <p:nvSpPr>
              <p:cNvPr id="62556" name="Text Box 82"/>
              <p:cNvSpPr txBox="1">
                <a:spLocks noChangeArrowheads="1"/>
              </p:cNvSpPr>
              <p:nvPr/>
            </p:nvSpPr>
            <p:spPr bwMode="auto">
              <a:xfrm>
                <a:off x="2379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current</a:t>
                </a:r>
                <a:endParaRPr lang="en-US" altLang="zh-CN"/>
              </a:p>
            </p:txBody>
          </p:sp>
          <p:sp>
            <p:nvSpPr>
              <p:cNvPr id="62557" name="Text Box 83"/>
              <p:cNvSpPr txBox="1">
                <a:spLocks noChangeArrowheads="1"/>
              </p:cNvSpPr>
              <p:nvPr/>
            </p:nvSpPr>
            <p:spPr bwMode="auto">
              <a:xfrm>
                <a:off x="3243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solidFill>
                      <a:schemeClr val="tx2"/>
                    </a:solidFill>
                  </a:rPr>
                  <a:t>current</a:t>
                </a:r>
                <a:endParaRPr lang="en-US" altLang="zh-CN"/>
              </a:p>
            </p:txBody>
          </p:sp>
        </p:grpSp>
      </p:grpSp>
      <p:grpSp>
        <p:nvGrpSpPr>
          <p:cNvPr id="62471" name="Group 92"/>
          <p:cNvGrpSpPr>
            <a:grpSpLocks/>
          </p:cNvGrpSpPr>
          <p:nvPr/>
        </p:nvGrpSpPr>
        <p:grpSpPr bwMode="auto">
          <a:xfrm>
            <a:off x="568325" y="3670300"/>
            <a:ext cx="7369175" cy="1752600"/>
            <a:chOff x="302" y="2304"/>
            <a:chExt cx="4642" cy="1104"/>
          </a:xfrm>
        </p:grpSpPr>
        <p:sp>
          <p:nvSpPr>
            <p:cNvPr id="62472" name="Rectangle 31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3" name="Line 32"/>
            <p:cNvSpPr>
              <a:spLocks noChangeShapeType="1"/>
            </p:cNvSpPr>
            <p:nvPr/>
          </p:nvSpPr>
          <p:spPr bwMode="auto">
            <a:xfrm>
              <a:off x="13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Line 33"/>
            <p:cNvSpPr>
              <a:spLocks noChangeShapeType="1"/>
            </p:cNvSpPr>
            <p:nvPr/>
          </p:nvSpPr>
          <p:spPr bwMode="auto">
            <a:xfrm flipV="1">
              <a:off x="13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5" name="Rectangle 34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6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36"/>
            <p:cNvSpPr>
              <a:spLocks noChangeShapeType="1"/>
            </p:cNvSpPr>
            <p:nvPr/>
          </p:nvSpPr>
          <p:spPr bwMode="auto">
            <a:xfrm flipV="1">
              <a:off x="21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Rectangle 37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9" name="Line 38"/>
            <p:cNvSpPr>
              <a:spLocks noChangeShapeType="1"/>
            </p:cNvSpPr>
            <p:nvPr/>
          </p:nvSpPr>
          <p:spPr bwMode="auto">
            <a:xfrm>
              <a:off x="28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39"/>
            <p:cNvSpPr>
              <a:spLocks noChangeShapeType="1"/>
            </p:cNvSpPr>
            <p:nvPr/>
          </p:nvSpPr>
          <p:spPr bwMode="auto">
            <a:xfrm flipV="1">
              <a:off x="288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Rectangle 40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82" name="Line 41"/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Line 42"/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4" name="Rectangle 43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85" name="Line 44"/>
            <p:cNvSpPr>
              <a:spLocks noChangeShapeType="1"/>
            </p:cNvSpPr>
            <p:nvPr/>
          </p:nvSpPr>
          <p:spPr bwMode="auto">
            <a:xfrm>
              <a:off x="441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45"/>
            <p:cNvSpPr>
              <a:spLocks noChangeShapeType="1"/>
            </p:cNvSpPr>
            <p:nvPr/>
          </p:nvSpPr>
          <p:spPr bwMode="auto">
            <a:xfrm flipV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7" name="Line 46"/>
            <p:cNvSpPr>
              <a:spLocks noChangeShapeType="1"/>
            </p:cNvSpPr>
            <p:nvPr/>
          </p:nvSpPr>
          <p:spPr bwMode="auto">
            <a:xfrm>
              <a:off x="1632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8" name="Line 47"/>
            <p:cNvSpPr>
              <a:spLocks noChangeShapeType="1"/>
            </p:cNvSpPr>
            <p:nvPr/>
          </p:nvSpPr>
          <p:spPr bwMode="auto">
            <a:xfrm>
              <a:off x="2400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Line 48"/>
            <p:cNvSpPr>
              <a:spLocks noChangeShapeType="1"/>
            </p:cNvSpPr>
            <p:nvPr/>
          </p:nvSpPr>
          <p:spPr bwMode="auto">
            <a:xfrm>
              <a:off x="3168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0" name="Line 49"/>
            <p:cNvSpPr>
              <a:spLocks noChangeShapeType="1"/>
            </p:cNvSpPr>
            <p:nvPr/>
          </p:nvSpPr>
          <p:spPr bwMode="auto">
            <a:xfrm>
              <a:off x="3936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1" name="Line 50"/>
            <p:cNvSpPr>
              <a:spLocks noChangeShapeType="1"/>
            </p:cNvSpPr>
            <p:nvPr/>
          </p:nvSpPr>
          <p:spPr bwMode="auto">
            <a:xfrm>
              <a:off x="912" y="26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2" name="Line 51"/>
            <p:cNvSpPr>
              <a:spLocks noChangeShapeType="1"/>
            </p:cNvSpPr>
            <p:nvPr/>
          </p:nvSpPr>
          <p:spPr bwMode="auto">
            <a:xfrm flipV="1">
              <a:off x="768" y="2697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3" name="Line 52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Line 53"/>
            <p:cNvSpPr>
              <a:spLocks noChangeShapeType="1"/>
            </p:cNvSpPr>
            <p:nvPr/>
          </p:nvSpPr>
          <p:spPr bwMode="auto">
            <a:xfrm>
              <a:off x="91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5" name="Line 54"/>
            <p:cNvSpPr>
              <a:spLocks noChangeShapeType="1"/>
            </p:cNvSpPr>
            <p:nvPr/>
          </p:nvSpPr>
          <p:spPr bwMode="auto">
            <a:xfrm>
              <a:off x="4896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Line 55"/>
            <p:cNvSpPr>
              <a:spLocks noChangeShapeType="1"/>
            </p:cNvSpPr>
            <p:nvPr/>
          </p:nvSpPr>
          <p:spPr bwMode="auto">
            <a:xfrm>
              <a:off x="4704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Text Box 56"/>
            <p:cNvSpPr txBox="1">
              <a:spLocks noChangeArrowheads="1"/>
            </p:cNvSpPr>
            <p:nvPr/>
          </p:nvSpPr>
          <p:spPr bwMode="auto">
            <a:xfrm>
              <a:off x="302" y="2505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62498" name="Text Box 58"/>
            <p:cNvSpPr txBox="1">
              <a:spLocks noChangeArrowheads="1"/>
            </p:cNvSpPr>
            <p:nvPr/>
          </p:nvSpPr>
          <p:spPr bwMode="auto">
            <a:xfrm>
              <a:off x="182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62499" name="Text Box 60"/>
            <p:cNvSpPr txBox="1">
              <a:spLocks noChangeArrowheads="1"/>
            </p:cNvSpPr>
            <p:nvPr/>
          </p:nvSpPr>
          <p:spPr bwMode="auto">
            <a:xfrm>
              <a:off x="259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62500" name="Text Box 62"/>
            <p:cNvSpPr txBox="1">
              <a:spLocks noChangeArrowheads="1"/>
            </p:cNvSpPr>
            <p:nvPr/>
          </p:nvSpPr>
          <p:spPr bwMode="auto">
            <a:xfrm>
              <a:off x="336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62501" name="Text Box 64"/>
            <p:cNvSpPr txBox="1">
              <a:spLocks noChangeArrowheads="1"/>
            </p:cNvSpPr>
            <p:nvPr/>
          </p:nvSpPr>
          <p:spPr bwMode="auto">
            <a:xfrm>
              <a:off x="4128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62502" name="Line 73"/>
            <p:cNvSpPr>
              <a:spLocks noChangeShapeType="1"/>
            </p:cNvSpPr>
            <p:nvPr/>
          </p:nvSpPr>
          <p:spPr bwMode="auto">
            <a:xfrm flipV="1">
              <a:off x="19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3" name="Text Box 74"/>
            <p:cNvSpPr txBox="1">
              <a:spLocks noChangeArrowheads="1"/>
            </p:cNvSpPr>
            <p:nvPr/>
          </p:nvSpPr>
          <p:spPr bwMode="auto">
            <a:xfrm>
              <a:off x="1999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62504" name="Line 75"/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5" name="Text Box 76"/>
            <p:cNvSpPr txBox="1">
              <a:spLocks noChangeArrowheads="1"/>
            </p:cNvSpPr>
            <p:nvPr/>
          </p:nvSpPr>
          <p:spPr bwMode="auto">
            <a:xfrm>
              <a:off x="2767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62506" name="Line 77"/>
            <p:cNvSpPr>
              <a:spLocks noChangeShapeType="1"/>
            </p:cNvSpPr>
            <p:nvPr/>
          </p:nvSpPr>
          <p:spPr bwMode="auto">
            <a:xfrm flipV="1">
              <a:off x="350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7" name="Text Box 78"/>
            <p:cNvSpPr txBox="1">
              <a:spLocks noChangeArrowheads="1"/>
            </p:cNvSpPr>
            <p:nvPr/>
          </p:nvSpPr>
          <p:spPr bwMode="auto">
            <a:xfrm>
              <a:off x="3535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62508" name="Line 79"/>
            <p:cNvSpPr>
              <a:spLocks noChangeShapeType="1"/>
            </p:cNvSpPr>
            <p:nvPr/>
          </p:nvSpPr>
          <p:spPr bwMode="auto">
            <a:xfrm flipV="1">
              <a:off x="427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9" name="Text Box 80"/>
            <p:cNvSpPr txBox="1">
              <a:spLocks noChangeArrowheads="1"/>
            </p:cNvSpPr>
            <p:nvPr/>
          </p:nvSpPr>
          <p:spPr bwMode="auto">
            <a:xfrm>
              <a:off x="4303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62510" name="Text Box 84"/>
            <p:cNvSpPr txBox="1">
              <a:spLocks noChangeArrowheads="1"/>
            </p:cNvSpPr>
            <p:nvPr/>
          </p:nvSpPr>
          <p:spPr bwMode="auto">
            <a:xfrm>
              <a:off x="1536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62511" name="Text Box 85"/>
            <p:cNvSpPr txBox="1">
              <a:spLocks noChangeArrowheads="1"/>
            </p:cNvSpPr>
            <p:nvPr/>
          </p:nvSpPr>
          <p:spPr bwMode="auto">
            <a:xfrm>
              <a:off x="2379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62512" name="Text Box 86"/>
            <p:cNvSpPr txBox="1">
              <a:spLocks noChangeArrowheads="1"/>
            </p:cNvSpPr>
            <p:nvPr/>
          </p:nvSpPr>
          <p:spPr bwMode="auto">
            <a:xfrm>
              <a:off x="3243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62513" name="Text Box 87"/>
            <p:cNvSpPr txBox="1">
              <a:spLocks noChangeArrowheads="1"/>
            </p:cNvSpPr>
            <p:nvPr/>
          </p:nvSpPr>
          <p:spPr bwMode="auto">
            <a:xfrm>
              <a:off x="4107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  <a:endParaRPr lang="en-US" altLang="zh-CN"/>
            </a:p>
          </p:txBody>
        </p:sp>
        <p:sp>
          <p:nvSpPr>
            <p:cNvPr id="62514" name="Line 88"/>
            <p:cNvSpPr>
              <a:spLocks noChangeShapeType="1"/>
            </p:cNvSpPr>
            <p:nvPr/>
          </p:nvSpPr>
          <p:spPr bwMode="auto">
            <a:xfrm flipV="1">
              <a:off x="12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5" name="Text Box 89"/>
            <p:cNvSpPr txBox="1">
              <a:spLocks noChangeArrowheads="1"/>
            </p:cNvSpPr>
            <p:nvPr/>
          </p:nvSpPr>
          <p:spPr bwMode="auto">
            <a:xfrm>
              <a:off x="720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9900"/>
                  </a:solidFill>
                </a:rPr>
                <a:t>current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05A8F2D-F470-47FE-AEEF-A8822E501868}" type="slidenum">
              <a:rPr lang="en-US" altLang="zh-CN" sz="1400"/>
              <a:pPr algn="ctr" eaLnBrk="1" hangingPunct="1"/>
              <a:t>66</a:t>
            </a:fld>
            <a:endParaRPr lang="en-US" altLang="zh-CN" sz="140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685800" y="6223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622300" y="1365250"/>
            <a:ext cx="82296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template &lt;class T&gt;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CircListNode&lt;T&gt; * CircList&lt;T&gt;::Search( T x</a:t>
            </a:r>
            <a:r>
              <a:rPr lang="en-US" altLang="zh-CN" sz="2800" i="1">
                <a:ea typeface="仿宋_GB2312" pitchFamily="49" charset="-122"/>
              </a:rPr>
              <a:t> </a:t>
            </a:r>
            <a:r>
              <a:rPr lang="en-US" altLang="zh-CN" sz="2800">
                <a:ea typeface="仿宋_GB2312" pitchFamily="49" charset="-122"/>
              </a:rPr>
              <a:t>)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rgbClr val="CC0000"/>
                </a:solidFill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在链表中从头搜索其数据值为 </a:t>
            </a:r>
            <a:r>
              <a:rPr lang="en-US" altLang="zh-CN" sz="2800">
                <a:solidFill>
                  <a:srgbClr val="CC0000"/>
                </a:solidFill>
                <a:ea typeface="隶书" panose="02010509060101010101" pitchFamily="49" charset="-122"/>
              </a:rPr>
              <a:t>x </a:t>
            </a:r>
            <a:r>
              <a:rPr lang="zh-CN" altLang="en-US" sz="2800">
                <a:solidFill>
                  <a:srgbClr val="CC0000"/>
                </a:solidFill>
                <a:ea typeface="隶书" panose="02010509060101010101" pitchFamily="49" charset="-122"/>
              </a:rPr>
              <a:t>的结点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>
                <a:ea typeface="仿宋_GB2312" pitchFamily="49" charset="-122"/>
              </a:rPr>
              <a:t>     </a:t>
            </a:r>
            <a:r>
              <a:rPr lang="en-US" altLang="zh-CN" sz="2800">
                <a:ea typeface="仿宋_GB2312" pitchFamily="49" charset="-122"/>
              </a:rPr>
              <a:t>current = </a:t>
            </a:r>
            <a:r>
              <a:rPr lang="en-US" altLang="zh-CN" sz="2800">
                <a:solidFill>
                  <a:srgbClr val="006600"/>
                </a:solidFill>
                <a:ea typeface="仿宋_GB2312" pitchFamily="49" charset="-122"/>
              </a:rPr>
              <a:t>first</a:t>
            </a:r>
            <a:r>
              <a:rPr lang="en-US" altLang="zh-CN" sz="28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solidFill>
                  <a:srgbClr val="006600"/>
                </a:solidFill>
                <a:ea typeface="仿宋_GB2312" pitchFamily="49" charset="-122"/>
              </a:rPr>
              <a:t>link</a:t>
            </a:r>
            <a:r>
              <a:rPr lang="en-US" altLang="zh-CN" sz="2800"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while ( </a:t>
            </a:r>
            <a:r>
              <a:rPr lang="en-US" altLang="zh-CN" sz="2800">
                <a:solidFill>
                  <a:srgbClr val="006600"/>
                </a:solidFill>
                <a:ea typeface="仿宋_GB2312" pitchFamily="49" charset="-122"/>
              </a:rPr>
              <a:t>current != first</a:t>
            </a:r>
            <a:r>
              <a:rPr lang="en-US" altLang="zh-CN" sz="2800">
                <a:ea typeface="仿宋_GB2312" pitchFamily="49" charset="-122"/>
              </a:rPr>
              <a:t> &amp;&amp; current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sz="2800"/>
              <a:t>data !</a:t>
            </a:r>
            <a:r>
              <a:rPr lang="en-US" altLang="zh-CN" sz="2800" i="1"/>
              <a:t>=</a:t>
            </a:r>
            <a:r>
              <a:rPr lang="en-US" altLang="zh-CN" sz="2800"/>
              <a:t> x ) </a:t>
            </a:r>
            <a:r>
              <a:rPr lang="en-US" altLang="zh-CN" sz="2800"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    current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仿宋_GB2312" pitchFamily="49" charset="-122"/>
              </a:rPr>
              <a:t>link;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     return current;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1B82FEB-7A1D-46D3-9325-21F5832BD454}" type="slidenum">
              <a:rPr lang="en-US" altLang="zh-CN" sz="1400"/>
              <a:pPr algn="ctr" eaLnBrk="1" hangingPunct="1"/>
              <a:t>67</a:t>
            </a:fld>
            <a:endParaRPr lang="en-US" altLang="zh-CN" sz="140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609600" y="520700"/>
            <a:ext cx="77724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带尾指针的循环链表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64516" name="Group 35"/>
          <p:cNvGrpSpPr>
            <a:grpSpLocks/>
          </p:cNvGrpSpPr>
          <p:nvPr/>
        </p:nvGrpSpPr>
        <p:grpSpPr bwMode="auto">
          <a:xfrm>
            <a:off x="1447800" y="1485900"/>
            <a:ext cx="6324600" cy="1433513"/>
            <a:chOff x="912" y="904"/>
            <a:chExt cx="3984" cy="903"/>
          </a:xfrm>
        </p:grpSpPr>
        <p:sp>
          <p:nvSpPr>
            <p:cNvPr id="64518" name="Rectangle 3" descr="白色大理石"/>
            <p:cNvSpPr>
              <a:spLocks noChangeArrowheads="1"/>
            </p:cNvSpPr>
            <p:nvPr/>
          </p:nvSpPr>
          <p:spPr bwMode="auto">
            <a:xfrm>
              <a:off x="1056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19" name="Line 4"/>
            <p:cNvSpPr>
              <a:spLocks noChangeShapeType="1"/>
            </p:cNvSpPr>
            <p:nvPr/>
          </p:nvSpPr>
          <p:spPr bwMode="auto">
            <a:xfrm>
              <a:off x="134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0" name="Line 5"/>
            <p:cNvSpPr>
              <a:spLocks noChangeShapeType="1"/>
            </p:cNvSpPr>
            <p:nvPr/>
          </p:nvSpPr>
          <p:spPr bwMode="auto">
            <a:xfrm flipV="1">
              <a:off x="1344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1" name="Rectangle 6" descr="白色大理石"/>
            <p:cNvSpPr>
              <a:spLocks noChangeArrowheads="1"/>
            </p:cNvSpPr>
            <p:nvPr/>
          </p:nvSpPr>
          <p:spPr bwMode="auto">
            <a:xfrm>
              <a:off x="1824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22" name="Line 7"/>
            <p:cNvSpPr>
              <a:spLocks noChangeShapeType="1"/>
            </p:cNvSpPr>
            <p:nvPr/>
          </p:nvSpPr>
          <p:spPr bwMode="auto">
            <a:xfrm>
              <a:off x="211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8"/>
            <p:cNvSpPr>
              <a:spLocks noChangeShapeType="1"/>
            </p:cNvSpPr>
            <p:nvPr/>
          </p:nvSpPr>
          <p:spPr bwMode="auto">
            <a:xfrm flipV="1">
              <a:off x="2112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Rectangle 9" descr="白色大理石"/>
            <p:cNvSpPr>
              <a:spLocks noChangeArrowheads="1"/>
            </p:cNvSpPr>
            <p:nvPr/>
          </p:nvSpPr>
          <p:spPr bwMode="auto">
            <a:xfrm>
              <a:off x="2592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25" name="Line 10"/>
            <p:cNvSpPr>
              <a:spLocks noChangeShapeType="1"/>
            </p:cNvSpPr>
            <p:nvPr/>
          </p:nvSpPr>
          <p:spPr bwMode="auto">
            <a:xfrm>
              <a:off x="2880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Line 11"/>
            <p:cNvSpPr>
              <a:spLocks noChangeShapeType="1"/>
            </p:cNvSpPr>
            <p:nvPr/>
          </p:nvSpPr>
          <p:spPr bwMode="auto">
            <a:xfrm flipV="1">
              <a:off x="2880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Rectangle 12" descr="白色大理石"/>
            <p:cNvSpPr>
              <a:spLocks noChangeArrowheads="1"/>
            </p:cNvSpPr>
            <p:nvPr/>
          </p:nvSpPr>
          <p:spPr bwMode="auto">
            <a:xfrm>
              <a:off x="3360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28" name="Line 13"/>
            <p:cNvSpPr>
              <a:spLocks noChangeShapeType="1"/>
            </p:cNvSpPr>
            <p:nvPr/>
          </p:nvSpPr>
          <p:spPr bwMode="auto">
            <a:xfrm>
              <a:off x="364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Line 14"/>
            <p:cNvSpPr>
              <a:spLocks noChangeShapeType="1"/>
            </p:cNvSpPr>
            <p:nvPr/>
          </p:nvSpPr>
          <p:spPr bwMode="auto">
            <a:xfrm flipV="1">
              <a:off x="3648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Rectangle 15" descr="白色大理石"/>
            <p:cNvSpPr>
              <a:spLocks noChangeArrowheads="1"/>
            </p:cNvSpPr>
            <p:nvPr/>
          </p:nvSpPr>
          <p:spPr bwMode="auto">
            <a:xfrm>
              <a:off x="4128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31" name="Line 16"/>
            <p:cNvSpPr>
              <a:spLocks noChangeShapeType="1"/>
            </p:cNvSpPr>
            <p:nvPr/>
          </p:nvSpPr>
          <p:spPr bwMode="auto">
            <a:xfrm>
              <a:off x="441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Line 17"/>
            <p:cNvSpPr>
              <a:spLocks noChangeShapeType="1"/>
            </p:cNvSpPr>
            <p:nvPr/>
          </p:nvSpPr>
          <p:spPr bwMode="auto">
            <a:xfrm flipV="1">
              <a:off x="4416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Line 18"/>
            <p:cNvSpPr>
              <a:spLocks noChangeShapeType="1"/>
            </p:cNvSpPr>
            <p:nvPr/>
          </p:nvSpPr>
          <p:spPr bwMode="auto">
            <a:xfrm>
              <a:off x="1632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Line 19"/>
            <p:cNvSpPr>
              <a:spLocks noChangeShapeType="1"/>
            </p:cNvSpPr>
            <p:nvPr/>
          </p:nvSpPr>
          <p:spPr bwMode="auto">
            <a:xfrm>
              <a:off x="2400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Line 20"/>
            <p:cNvSpPr>
              <a:spLocks noChangeShapeType="1"/>
            </p:cNvSpPr>
            <p:nvPr/>
          </p:nvSpPr>
          <p:spPr bwMode="auto">
            <a:xfrm>
              <a:off x="3168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21"/>
            <p:cNvSpPr>
              <a:spLocks noChangeShapeType="1"/>
            </p:cNvSpPr>
            <p:nvPr/>
          </p:nvSpPr>
          <p:spPr bwMode="auto">
            <a:xfrm>
              <a:off x="3936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Line 22"/>
            <p:cNvSpPr>
              <a:spLocks noChangeShapeType="1"/>
            </p:cNvSpPr>
            <p:nvPr/>
          </p:nvSpPr>
          <p:spPr bwMode="auto">
            <a:xfrm>
              <a:off x="912" y="12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Line 23"/>
            <p:cNvSpPr>
              <a:spLocks noChangeShapeType="1"/>
            </p:cNvSpPr>
            <p:nvPr/>
          </p:nvSpPr>
          <p:spPr bwMode="auto">
            <a:xfrm flipH="1">
              <a:off x="912" y="9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Line 24"/>
            <p:cNvSpPr>
              <a:spLocks noChangeShapeType="1"/>
            </p:cNvSpPr>
            <p:nvPr/>
          </p:nvSpPr>
          <p:spPr bwMode="auto">
            <a:xfrm>
              <a:off x="912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Line 25"/>
            <p:cNvSpPr>
              <a:spLocks noChangeShapeType="1"/>
            </p:cNvSpPr>
            <p:nvPr/>
          </p:nvSpPr>
          <p:spPr bwMode="auto">
            <a:xfrm>
              <a:off x="4896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Line 26"/>
            <p:cNvSpPr>
              <a:spLocks noChangeShapeType="1"/>
            </p:cNvSpPr>
            <p:nvPr/>
          </p:nvSpPr>
          <p:spPr bwMode="auto">
            <a:xfrm>
              <a:off x="4704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Text Box 27"/>
            <p:cNvSpPr txBox="1">
              <a:spLocks noChangeArrowheads="1"/>
            </p:cNvSpPr>
            <p:nvPr/>
          </p:nvSpPr>
          <p:spPr bwMode="auto">
            <a:xfrm>
              <a:off x="4371" y="1480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rear</a:t>
              </a:r>
              <a:endParaRPr lang="en-US" altLang="zh-CN"/>
            </a:p>
          </p:txBody>
        </p:sp>
        <p:sp>
          <p:nvSpPr>
            <p:cNvPr id="64543" name="Text Box 28"/>
            <p:cNvSpPr txBox="1">
              <a:spLocks noChangeArrowheads="1"/>
            </p:cNvSpPr>
            <p:nvPr/>
          </p:nvSpPr>
          <p:spPr bwMode="auto">
            <a:xfrm>
              <a:off x="18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64544" name="Text Box 29"/>
            <p:cNvSpPr txBox="1">
              <a:spLocks noChangeArrowheads="1"/>
            </p:cNvSpPr>
            <p:nvPr/>
          </p:nvSpPr>
          <p:spPr bwMode="auto">
            <a:xfrm>
              <a:off x="2592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64545" name="Text Box 30"/>
            <p:cNvSpPr txBox="1">
              <a:spLocks noChangeArrowheads="1"/>
            </p:cNvSpPr>
            <p:nvPr/>
          </p:nvSpPr>
          <p:spPr bwMode="auto">
            <a:xfrm>
              <a:off x="3360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64546" name="Text Box 31"/>
            <p:cNvSpPr txBox="1">
              <a:spLocks noChangeArrowheads="1"/>
            </p:cNvSpPr>
            <p:nvPr/>
          </p:nvSpPr>
          <p:spPr bwMode="auto">
            <a:xfrm>
              <a:off x="4128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64547" name="Line 32"/>
            <p:cNvSpPr>
              <a:spLocks noChangeShapeType="1"/>
            </p:cNvSpPr>
            <p:nvPr/>
          </p:nvSpPr>
          <p:spPr bwMode="auto">
            <a:xfrm flipV="1">
              <a:off x="4328" y="143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Text Box 33"/>
            <p:cNvSpPr txBox="1">
              <a:spLocks noChangeArrowheads="1"/>
            </p:cNvSpPr>
            <p:nvPr/>
          </p:nvSpPr>
          <p:spPr bwMode="auto">
            <a:xfrm>
              <a:off x="10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22</a:t>
              </a:r>
              <a:endParaRPr lang="en-US" altLang="zh-CN" sz="2800"/>
            </a:p>
          </p:txBody>
        </p:sp>
      </p:grpSp>
      <p:sp>
        <p:nvSpPr>
          <p:cNvPr id="64517" name="Text Box 34"/>
          <p:cNvSpPr txBox="1">
            <a:spLocks noChangeArrowheads="1"/>
          </p:cNvSpPr>
          <p:nvPr/>
        </p:nvSpPr>
        <p:spPr bwMode="auto">
          <a:xfrm>
            <a:off x="736600" y="2974975"/>
            <a:ext cx="775335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000">
                <a:ea typeface="仿宋_GB2312" pitchFamily="49" charset="-122"/>
              </a:rPr>
              <a:t>如果插入与删除仅在链表的两端发生，可采用带表尾指针的循环链表结构。</a:t>
            </a:r>
          </a:p>
          <a:p>
            <a:pPr lvl="1" eaLnBrk="1" hangingPunct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ea typeface="仿宋_GB2312" pitchFamily="49" charset="-122"/>
              </a:rPr>
              <a:t>在表尾插入，时间复杂性 </a:t>
            </a:r>
            <a:r>
              <a:rPr lang="en-US" altLang="zh-CN" sz="3000">
                <a:ea typeface="仿宋_GB2312" pitchFamily="49" charset="-122"/>
              </a:rPr>
              <a:t>O(1)</a:t>
            </a:r>
          </a:p>
          <a:p>
            <a:pPr lvl="1" eaLnBrk="1" hangingPunct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ea typeface="仿宋_GB2312" pitchFamily="49" charset="-122"/>
              </a:rPr>
              <a:t>在表尾删除，时间复杂性 </a:t>
            </a:r>
            <a:r>
              <a:rPr lang="en-US" altLang="zh-CN" sz="3000">
                <a:ea typeface="仿宋_GB2312" pitchFamily="49" charset="-122"/>
              </a:rPr>
              <a:t>O(n)</a:t>
            </a:r>
          </a:p>
          <a:p>
            <a:pPr lvl="1" eaLnBrk="1" hangingPunct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ea typeface="仿宋_GB2312" pitchFamily="49" charset="-122"/>
              </a:rPr>
              <a:t>在表头插入，相当于在表尾插入</a:t>
            </a:r>
          </a:p>
          <a:p>
            <a:pPr lvl="1" eaLnBrk="1" hangingPunct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>
                <a:ea typeface="仿宋_GB2312" pitchFamily="49" charset="-122"/>
              </a:rPr>
              <a:t>在表头删除，时间复杂性 </a:t>
            </a:r>
            <a:r>
              <a:rPr lang="en-US" altLang="zh-CN" sz="3000">
                <a:ea typeface="仿宋_GB2312" pitchFamily="49" charset="-122"/>
              </a:rPr>
              <a:t>O(1)</a:t>
            </a:r>
          </a:p>
        </p:txBody>
      </p:sp>
    </p:spTree>
  </p:cSld>
  <p:clrMapOvr>
    <a:masterClrMapping/>
  </p:clrMapOvr>
  <p:transition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858000" cy="973138"/>
          </a:xfrm>
        </p:spPr>
        <p:txBody>
          <a:bodyPr/>
          <a:lstStyle/>
          <a:p>
            <a:pPr eaLnBrk="1" hangingPunct="1"/>
            <a:r>
              <a:rPr lang="zh-CN" altLang="en-US" sz="3600" b="1">
                <a:ea typeface="华文新魏" panose="02010800040101010101" pitchFamily="2" charset="-122"/>
              </a:rPr>
              <a:t>用循环链表求解约瑟夫问题</a:t>
            </a:r>
            <a:endParaRPr lang="zh-CN" altLang="en-US" sz="3600">
              <a:ea typeface="华文新魏" panose="02010800040101010101" pitchFamily="2" charset="-122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02563" cy="4953000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5000"/>
            </a:pPr>
            <a:r>
              <a:rPr lang="zh-CN" altLang="en-US" sz="3000" b="1">
                <a:ea typeface="仿宋_GB2312" pitchFamily="49" charset="-122"/>
              </a:rPr>
              <a:t>约瑟夫问题的提法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en-US" altLang="zh-CN" sz="3000" b="1" i="1">
                <a:ea typeface="仿宋_GB2312" pitchFamily="49" charset="-122"/>
              </a:rPr>
              <a:t>n </a:t>
            </a:r>
            <a:r>
              <a:rPr lang="zh-CN" altLang="en-US" sz="3000" b="1">
                <a:ea typeface="仿宋_GB2312" pitchFamily="49" charset="-122"/>
              </a:rPr>
              <a:t>个人围成一个圆圈，首先第 </a:t>
            </a:r>
            <a:r>
              <a:rPr lang="en-US" altLang="zh-CN" sz="3000" b="1">
                <a:ea typeface="仿宋_GB2312" pitchFamily="49" charset="-122"/>
              </a:rPr>
              <a:t>1 </a:t>
            </a:r>
            <a:r>
              <a:rPr lang="zh-CN" altLang="en-US" sz="3000" b="1">
                <a:ea typeface="仿宋_GB2312" pitchFamily="49" charset="-122"/>
              </a:rPr>
              <a:t>个人从 </a:t>
            </a:r>
            <a:r>
              <a:rPr lang="en-US" altLang="zh-CN" sz="3000" b="1">
                <a:ea typeface="仿宋_GB2312" pitchFamily="49" charset="-122"/>
              </a:rPr>
              <a:t>1 </a:t>
            </a:r>
            <a:r>
              <a:rPr lang="zh-CN" altLang="en-US" sz="3000" b="1">
                <a:ea typeface="仿宋_GB2312" pitchFamily="49" charset="-122"/>
              </a:rPr>
              <a:t>开始，一个人一个人顺时针报数</a:t>
            </a:r>
            <a:r>
              <a:rPr lang="en-US" altLang="zh-CN" sz="3000" b="1">
                <a:ea typeface="仿宋_GB2312" pitchFamily="49" charset="-122"/>
              </a:rPr>
              <a:t>,  </a:t>
            </a:r>
            <a:r>
              <a:rPr lang="zh-CN" altLang="en-US" sz="3000" b="1">
                <a:ea typeface="仿宋_GB2312" pitchFamily="49" charset="-122"/>
              </a:rPr>
              <a:t>报到第 </a:t>
            </a:r>
            <a:r>
              <a:rPr lang="en-US" altLang="zh-CN" sz="3000" b="1" i="1">
                <a:ea typeface="仿宋_GB2312" pitchFamily="49" charset="-122"/>
              </a:rPr>
              <a:t>m </a:t>
            </a:r>
            <a:r>
              <a:rPr lang="zh-CN" altLang="en-US" sz="3000" b="1">
                <a:ea typeface="仿宋_GB2312" pitchFamily="49" charset="-122"/>
              </a:rPr>
              <a:t>个人，令其出列。然后再从下一 个人开始，从 </a:t>
            </a:r>
            <a:r>
              <a:rPr lang="en-US" altLang="zh-CN" sz="3000" b="1">
                <a:ea typeface="仿宋_GB2312" pitchFamily="49" charset="-122"/>
              </a:rPr>
              <a:t>1 </a:t>
            </a:r>
            <a:r>
              <a:rPr lang="zh-CN" altLang="en-US" sz="3000" b="1">
                <a:ea typeface="仿宋_GB2312" pitchFamily="49" charset="-122"/>
              </a:rPr>
              <a:t>顺时针报数，报到第 </a:t>
            </a:r>
            <a:r>
              <a:rPr lang="en-US" altLang="zh-CN" sz="3000" b="1" i="1">
                <a:ea typeface="仿宋_GB2312" pitchFamily="49" charset="-122"/>
              </a:rPr>
              <a:t>m </a:t>
            </a:r>
            <a:r>
              <a:rPr lang="zh-CN" altLang="en-US" sz="3000" b="1">
                <a:ea typeface="仿宋_GB2312" pitchFamily="49" charset="-122"/>
              </a:rPr>
              <a:t>个人，再令其出列，</a:t>
            </a:r>
            <a:r>
              <a:rPr lang="en-US" altLang="zh-CN" sz="3000" b="1">
                <a:ea typeface="仿宋_GB2312" pitchFamily="49" charset="-122"/>
              </a:rPr>
              <a:t>…</a:t>
            </a:r>
            <a:r>
              <a:rPr lang="zh-CN" altLang="en-US" sz="3000" b="1">
                <a:ea typeface="仿宋_GB2312" pitchFamily="49" charset="-122"/>
              </a:rPr>
              <a:t>，如此下去</a:t>
            </a:r>
            <a:r>
              <a:rPr lang="en-US" altLang="zh-CN" sz="3000" b="1">
                <a:ea typeface="仿宋_GB2312" pitchFamily="49" charset="-122"/>
              </a:rPr>
              <a:t>,  </a:t>
            </a:r>
            <a:r>
              <a:rPr lang="zh-CN" altLang="en-US" sz="3000" b="1">
                <a:ea typeface="仿宋_GB2312" pitchFamily="49" charset="-122"/>
              </a:rPr>
              <a:t>直到圆圈中只剩一个人为止。此人即为优胜者。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ea typeface="仿宋_GB2312" pitchFamily="49" charset="-122"/>
              </a:rPr>
              <a:t>用不带表头结点的循环链表来组织。</a:t>
            </a:r>
            <a:endParaRPr lang="zh-CN" altLang="en-US" sz="3000">
              <a:ea typeface="仿宋_GB2312" pitchFamily="49" charset="-122"/>
            </a:endParaRPr>
          </a:p>
        </p:txBody>
      </p:sp>
      <p:sp>
        <p:nvSpPr>
          <p:cNvPr id="655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6F95149-3B1B-4C7C-B3F4-E073B95CC51D}" type="slidenum">
              <a:rPr lang="en-US" altLang="zh-CN" sz="1400"/>
              <a:pPr algn="ctr" eaLnBrk="1" hangingPunct="1"/>
              <a:t>68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752475"/>
            <a:ext cx="60960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ea typeface="仿宋_GB2312" pitchFamily="49" charset="-122"/>
              </a:rPr>
              <a:t>例如  </a:t>
            </a:r>
            <a:r>
              <a:rPr lang="en-US" altLang="zh-CN" b="1" i="1">
                <a:solidFill>
                  <a:srgbClr val="0000CC"/>
                </a:solidFill>
                <a:ea typeface="仿宋_GB2312" pitchFamily="49" charset="-122"/>
              </a:rPr>
              <a:t>n </a:t>
            </a:r>
            <a:r>
              <a:rPr lang="en-US" altLang="zh-CN" b="1">
                <a:solidFill>
                  <a:srgbClr val="0000CC"/>
                </a:solidFill>
                <a:ea typeface="仿宋_GB2312" pitchFamily="49" charset="-122"/>
              </a:rPr>
              <a:t>= 8   </a:t>
            </a:r>
            <a:r>
              <a:rPr lang="en-US" altLang="zh-CN" b="1" i="1">
                <a:solidFill>
                  <a:srgbClr val="0000CC"/>
                </a:solidFill>
                <a:ea typeface="仿宋_GB2312" pitchFamily="49" charset="-122"/>
              </a:rPr>
              <a:t>m</a:t>
            </a:r>
            <a:r>
              <a:rPr lang="en-US" altLang="zh-CN" b="1">
                <a:solidFill>
                  <a:srgbClr val="0000CC"/>
                </a:solidFill>
                <a:ea typeface="仿宋_GB2312" pitchFamily="49" charset="-122"/>
              </a:rPr>
              <a:t> = 3</a:t>
            </a:r>
          </a:p>
        </p:txBody>
      </p:sp>
      <p:sp>
        <p:nvSpPr>
          <p:cNvPr id="665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544CD8F-49D4-4C8F-B105-3C09EEF9768C}" type="slidenum">
              <a:rPr lang="en-US" altLang="zh-CN" sz="1400"/>
              <a:pPr algn="ctr" eaLnBrk="1" hangingPunct="1"/>
              <a:t>69</a:t>
            </a:fld>
            <a:endParaRPr lang="en-US" altLang="zh-CN" sz="1400"/>
          </a:p>
        </p:txBody>
      </p:sp>
      <p:grpSp>
        <p:nvGrpSpPr>
          <p:cNvPr id="66564" name="Group 30"/>
          <p:cNvGrpSpPr>
            <a:grpSpLocks/>
          </p:cNvGrpSpPr>
          <p:nvPr/>
        </p:nvGrpSpPr>
        <p:grpSpPr bwMode="auto">
          <a:xfrm>
            <a:off x="323850" y="1266825"/>
            <a:ext cx="2405063" cy="2660650"/>
            <a:chOff x="96" y="744"/>
            <a:chExt cx="1515" cy="1676"/>
          </a:xfrm>
        </p:grpSpPr>
        <p:grpSp>
          <p:nvGrpSpPr>
            <p:cNvPr id="66695" name="Group 28"/>
            <p:cNvGrpSpPr>
              <a:grpSpLocks/>
            </p:cNvGrpSpPr>
            <p:nvPr/>
          </p:nvGrpSpPr>
          <p:grpSpPr bwMode="auto">
            <a:xfrm>
              <a:off x="96" y="744"/>
              <a:ext cx="1515" cy="1676"/>
              <a:chOff x="96" y="744"/>
              <a:chExt cx="1515" cy="1676"/>
            </a:xfrm>
          </p:grpSpPr>
          <p:grpSp>
            <p:nvGrpSpPr>
              <p:cNvPr id="66705" name="Group 11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66714" name="Oval 5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6715" name="Line 7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16" name="Line 8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1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18" name="Line 10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19" name="Oval 6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6706" name="Text Box 20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66707" name="Text Box 21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66708" name="Text Box 22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66709" name="Text Box 23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66710" name="Text Box 24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66711" name="Text Box 25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66712" name="Text Box 26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66713" name="Text Box 27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66696" name="Text Box 12"/>
            <p:cNvSpPr txBox="1">
              <a:spLocks noChangeArrowheads="1"/>
            </p:cNvSpPr>
            <p:nvPr/>
          </p:nvSpPr>
          <p:spPr bwMode="auto">
            <a:xfrm>
              <a:off x="901" y="103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1</a:t>
              </a:r>
            </a:p>
          </p:txBody>
        </p:sp>
        <p:sp>
          <p:nvSpPr>
            <p:cNvPr id="66697" name="Text Box 13"/>
            <p:cNvSpPr txBox="1">
              <a:spLocks noChangeArrowheads="1"/>
            </p:cNvSpPr>
            <p:nvPr/>
          </p:nvSpPr>
          <p:spPr bwMode="auto">
            <a:xfrm>
              <a:off x="1154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66698" name="Text Box 14"/>
            <p:cNvSpPr txBox="1">
              <a:spLocks noChangeArrowheads="1"/>
            </p:cNvSpPr>
            <p:nvPr/>
          </p:nvSpPr>
          <p:spPr bwMode="auto">
            <a:xfrm>
              <a:off x="1145" y="160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3</a:t>
              </a:r>
            </a:p>
          </p:txBody>
        </p:sp>
        <p:sp>
          <p:nvSpPr>
            <p:cNvPr id="66699" name="Text Box 15"/>
            <p:cNvSpPr txBox="1">
              <a:spLocks noChangeArrowheads="1"/>
            </p:cNvSpPr>
            <p:nvPr/>
          </p:nvSpPr>
          <p:spPr bwMode="auto">
            <a:xfrm>
              <a:off x="918" y="182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66700" name="Text Box 16"/>
            <p:cNvSpPr txBox="1">
              <a:spLocks noChangeArrowheads="1"/>
            </p:cNvSpPr>
            <p:nvPr/>
          </p:nvSpPr>
          <p:spPr bwMode="auto">
            <a:xfrm>
              <a:off x="613" y="184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66701" name="Text Box 17"/>
            <p:cNvSpPr txBox="1">
              <a:spLocks noChangeArrowheads="1"/>
            </p:cNvSpPr>
            <p:nvPr/>
          </p:nvSpPr>
          <p:spPr bwMode="auto">
            <a:xfrm>
              <a:off x="368" y="160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6</a:t>
              </a:r>
            </a:p>
          </p:txBody>
        </p:sp>
        <p:sp>
          <p:nvSpPr>
            <p:cNvPr id="66702" name="Text Box 18"/>
            <p:cNvSpPr txBox="1">
              <a:spLocks noChangeArrowheads="1"/>
            </p:cNvSpPr>
            <p:nvPr/>
          </p:nvSpPr>
          <p:spPr bwMode="auto">
            <a:xfrm>
              <a:off x="378" y="126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66703" name="Text Box 19"/>
            <p:cNvSpPr txBox="1">
              <a:spLocks noChangeArrowheads="1"/>
            </p:cNvSpPr>
            <p:nvPr/>
          </p:nvSpPr>
          <p:spPr bwMode="auto">
            <a:xfrm>
              <a:off x="630" y="103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66704" name="Line 29"/>
            <p:cNvSpPr>
              <a:spLocks noChangeShapeType="1"/>
            </p:cNvSpPr>
            <p:nvPr/>
          </p:nvSpPr>
          <p:spPr bwMode="auto">
            <a:xfrm flipH="1">
              <a:off x="1169" y="916"/>
              <a:ext cx="167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5" name="Group 58"/>
          <p:cNvGrpSpPr>
            <a:grpSpLocks/>
          </p:cNvGrpSpPr>
          <p:nvPr/>
        </p:nvGrpSpPr>
        <p:grpSpPr bwMode="auto">
          <a:xfrm>
            <a:off x="2768600" y="1266825"/>
            <a:ext cx="2405063" cy="2660650"/>
            <a:chOff x="1744" y="798"/>
            <a:chExt cx="1515" cy="1676"/>
          </a:xfrm>
        </p:grpSpPr>
        <p:grpSp>
          <p:nvGrpSpPr>
            <p:cNvPr id="66670" name="Group 32"/>
            <p:cNvGrpSpPr>
              <a:grpSpLocks/>
            </p:cNvGrpSpPr>
            <p:nvPr/>
          </p:nvGrpSpPr>
          <p:grpSpPr bwMode="auto">
            <a:xfrm>
              <a:off x="1744" y="798"/>
              <a:ext cx="1515" cy="1676"/>
              <a:chOff x="96" y="744"/>
              <a:chExt cx="1515" cy="1676"/>
            </a:xfrm>
          </p:grpSpPr>
          <p:grpSp>
            <p:nvGrpSpPr>
              <p:cNvPr id="66680" name="Group 33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66689" name="Oval 34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6690" name="Line 35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91" name="Line 36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9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93" name="Line 38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94" name="Oval 39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6681" name="Text Box 40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66682" name="Text Box 41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66683" name="Text Box 42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66684" name="Text Box 43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66685" name="Text Box 44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66686" name="Text Box 45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66687" name="Text Box 46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66688" name="Text Box 47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66671" name="Text Box 48"/>
            <p:cNvSpPr txBox="1">
              <a:spLocks noChangeArrowheads="1"/>
            </p:cNvSpPr>
            <p:nvPr/>
          </p:nvSpPr>
          <p:spPr bwMode="auto">
            <a:xfrm>
              <a:off x="2549" y="108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1</a:t>
              </a:r>
            </a:p>
          </p:txBody>
        </p:sp>
        <p:sp>
          <p:nvSpPr>
            <p:cNvPr id="66672" name="Text Box 49"/>
            <p:cNvSpPr txBox="1">
              <a:spLocks noChangeArrowheads="1"/>
            </p:cNvSpPr>
            <p:nvPr/>
          </p:nvSpPr>
          <p:spPr bwMode="auto">
            <a:xfrm>
              <a:off x="2802" y="133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66673" name="Text Box 50"/>
            <p:cNvSpPr txBox="1">
              <a:spLocks noChangeArrowheads="1"/>
            </p:cNvSpPr>
            <p:nvPr/>
          </p:nvSpPr>
          <p:spPr bwMode="auto">
            <a:xfrm>
              <a:off x="2793" y="166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66674" name="Text Box 51"/>
            <p:cNvSpPr txBox="1">
              <a:spLocks noChangeArrowheads="1"/>
            </p:cNvSpPr>
            <p:nvPr/>
          </p:nvSpPr>
          <p:spPr bwMode="auto">
            <a:xfrm>
              <a:off x="2566" y="187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66675" name="Text Box 52"/>
            <p:cNvSpPr txBox="1">
              <a:spLocks noChangeArrowheads="1"/>
            </p:cNvSpPr>
            <p:nvPr/>
          </p:nvSpPr>
          <p:spPr bwMode="auto">
            <a:xfrm>
              <a:off x="2261" y="189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66676" name="Text Box 53"/>
            <p:cNvSpPr txBox="1">
              <a:spLocks noChangeArrowheads="1"/>
            </p:cNvSpPr>
            <p:nvPr/>
          </p:nvSpPr>
          <p:spPr bwMode="auto">
            <a:xfrm>
              <a:off x="2016" y="166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6</a:t>
              </a:r>
            </a:p>
          </p:txBody>
        </p:sp>
        <p:sp>
          <p:nvSpPr>
            <p:cNvPr id="66677" name="Text Box 54"/>
            <p:cNvSpPr txBox="1">
              <a:spLocks noChangeArrowheads="1"/>
            </p:cNvSpPr>
            <p:nvPr/>
          </p:nvSpPr>
          <p:spPr bwMode="auto">
            <a:xfrm>
              <a:off x="2026" y="13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66678" name="Text Box 55"/>
            <p:cNvSpPr txBox="1">
              <a:spLocks noChangeArrowheads="1"/>
            </p:cNvSpPr>
            <p:nvPr/>
          </p:nvSpPr>
          <p:spPr bwMode="auto">
            <a:xfrm>
              <a:off x="2278" y="10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66679" name="Line 56"/>
            <p:cNvSpPr>
              <a:spLocks noChangeShapeType="1"/>
            </p:cNvSpPr>
            <p:nvPr/>
          </p:nvSpPr>
          <p:spPr bwMode="auto">
            <a:xfrm flipH="1" flipV="1">
              <a:off x="3009" y="1931"/>
              <a:ext cx="184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6" name="Group 85"/>
          <p:cNvGrpSpPr>
            <a:grpSpLocks/>
          </p:cNvGrpSpPr>
          <p:nvPr/>
        </p:nvGrpSpPr>
        <p:grpSpPr bwMode="auto">
          <a:xfrm>
            <a:off x="5192713" y="1265238"/>
            <a:ext cx="2405062" cy="2660650"/>
            <a:chOff x="3271" y="797"/>
            <a:chExt cx="1515" cy="1676"/>
          </a:xfrm>
        </p:grpSpPr>
        <p:grpSp>
          <p:nvGrpSpPr>
            <p:cNvPr id="66645" name="Group 60"/>
            <p:cNvGrpSpPr>
              <a:grpSpLocks/>
            </p:cNvGrpSpPr>
            <p:nvPr/>
          </p:nvGrpSpPr>
          <p:grpSpPr bwMode="auto">
            <a:xfrm>
              <a:off x="3271" y="797"/>
              <a:ext cx="1515" cy="1676"/>
              <a:chOff x="96" y="744"/>
              <a:chExt cx="1515" cy="1676"/>
            </a:xfrm>
          </p:grpSpPr>
          <p:grpSp>
            <p:nvGrpSpPr>
              <p:cNvPr id="66655" name="Group 61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66664" name="Oval 62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6665" name="Line 63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66" name="Line 64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6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68" name="Line 66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69" name="Oval 67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6656" name="Text Box 68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66657" name="Text Box 69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66658" name="Text Box 70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66659" name="Text Box 71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66660" name="Text Box 72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66661" name="Text Box 73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66662" name="Text Box 74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66663" name="Text Box 75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66646" name="Text Box 76"/>
            <p:cNvSpPr txBox="1">
              <a:spLocks noChangeArrowheads="1"/>
            </p:cNvSpPr>
            <p:nvPr/>
          </p:nvSpPr>
          <p:spPr bwMode="auto">
            <a:xfrm>
              <a:off x="4076" y="10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1</a:t>
              </a:r>
            </a:p>
          </p:txBody>
        </p:sp>
        <p:sp>
          <p:nvSpPr>
            <p:cNvPr id="66647" name="Text Box 77"/>
            <p:cNvSpPr txBox="1">
              <a:spLocks noChangeArrowheads="1"/>
            </p:cNvSpPr>
            <p:nvPr/>
          </p:nvSpPr>
          <p:spPr bwMode="auto">
            <a:xfrm>
              <a:off x="4329" y="133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291918" name="Text Box 78"/>
            <p:cNvSpPr txBox="1">
              <a:spLocks noChangeArrowheads="1"/>
            </p:cNvSpPr>
            <p:nvPr/>
          </p:nvSpPr>
          <p:spPr bwMode="auto">
            <a:xfrm>
              <a:off x="4320" y="166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66649" name="Text Box 79"/>
            <p:cNvSpPr txBox="1">
              <a:spLocks noChangeArrowheads="1"/>
            </p:cNvSpPr>
            <p:nvPr/>
          </p:nvSpPr>
          <p:spPr bwMode="auto">
            <a:xfrm>
              <a:off x="4093" y="187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66650" name="Text Box 80"/>
            <p:cNvSpPr txBox="1">
              <a:spLocks noChangeArrowheads="1"/>
            </p:cNvSpPr>
            <p:nvPr/>
          </p:nvSpPr>
          <p:spPr bwMode="auto">
            <a:xfrm>
              <a:off x="3788" y="18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66651" name="Text Box 81"/>
            <p:cNvSpPr txBox="1">
              <a:spLocks noChangeArrowheads="1"/>
            </p:cNvSpPr>
            <p:nvPr/>
          </p:nvSpPr>
          <p:spPr bwMode="auto">
            <a:xfrm>
              <a:off x="3543" y="166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6</a:t>
              </a:r>
            </a:p>
          </p:txBody>
        </p:sp>
        <p:sp>
          <p:nvSpPr>
            <p:cNvPr id="66652" name="Text Box 82"/>
            <p:cNvSpPr txBox="1">
              <a:spLocks noChangeArrowheads="1"/>
            </p:cNvSpPr>
            <p:nvPr/>
          </p:nvSpPr>
          <p:spPr bwMode="auto">
            <a:xfrm>
              <a:off x="3553" y="13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66653" name="Text Box 83"/>
            <p:cNvSpPr txBox="1">
              <a:spLocks noChangeArrowheads="1"/>
            </p:cNvSpPr>
            <p:nvPr/>
          </p:nvSpPr>
          <p:spPr bwMode="auto">
            <a:xfrm>
              <a:off x="3805" y="108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66654" name="Line 84"/>
            <p:cNvSpPr>
              <a:spLocks noChangeShapeType="1"/>
            </p:cNvSpPr>
            <p:nvPr/>
          </p:nvSpPr>
          <p:spPr bwMode="auto">
            <a:xfrm flipV="1">
              <a:off x="3359" y="1878"/>
              <a:ext cx="173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7" name="Group 112"/>
          <p:cNvGrpSpPr>
            <a:grpSpLocks/>
          </p:cNvGrpSpPr>
          <p:nvPr/>
        </p:nvGrpSpPr>
        <p:grpSpPr bwMode="auto">
          <a:xfrm>
            <a:off x="1338263" y="3716338"/>
            <a:ext cx="2405062" cy="2660650"/>
            <a:chOff x="843" y="2341"/>
            <a:chExt cx="1515" cy="1676"/>
          </a:xfrm>
        </p:grpSpPr>
        <p:grpSp>
          <p:nvGrpSpPr>
            <p:cNvPr id="66620" name="Group 87"/>
            <p:cNvGrpSpPr>
              <a:grpSpLocks/>
            </p:cNvGrpSpPr>
            <p:nvPr/>
          </p:nvGrpSpPr>
          <p:grpSpPr bwMode="auto">
            <a:xfrm>
              <a:off x="843" y="2341"/>
              <a:ext cx="1515" cy="1676"/>
              <a:chOff x="96" y="744"/>
              <a:chExt cx="1515" cy="1676"/>
            </a:xfrm>
          </p:grpSpPr>
          <p:grpSp>
            <p:nvGrpSpPr>
              <p:cNvPr id="66630" name="Group 88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66639" name="Oval 89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6640" name="Line 90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41" name="Line 91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4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43" name="Line 93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44" name="Oval 94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6631" name="Text Box 95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66632" name="Text Box 96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66633" name="Text Box 97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66634" name="Text Box 98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66635" name="Text Box 99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66636" name="Text Box 100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66637" name="Text Box 101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66638" name="Text Box 102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66621" name="Text Box 103"/>
            <p:cNvSpPr txBox="1">
              <a:spLocks noChangeArrowheads="1"/>
            </p:cNvSpPr>
            <p:nvPr/>
          </p:nvSpPr>
          <p:spPr bwMode="auto">
            <a:xfrm>
              <a:off x="1648" y="263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66622" name="Text Box 104"/>
            <p:cNvSpPr txBox="1">
              <a:spLocks noChangeArrowheads="1"/>
            </p:cNvSpPr>
            <p:nvPr/>
          </p:nvSpPr>
          <p:spPr bwMode="auto">
            <a:xfrm>
              <a:off x="1901" y="287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291945" name="Text Box 105"/>
            <p:cNvSpPr txBox="1">
              <a:spLocks noChangeArrowheads="1"/>
            </p:cNvSpPr>
            <p:nvPr/>
          </p:nvSpPr>
          <p:spPr bwMode="auto">
            <a:xfrm>
              <a:off x="1892" y="32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66624" name="Text Box 106"/>
            <p:cNvSpPr txBox="1">
              <a:spLocks noChangeArrowheads="1"/>
            </p:cNvSpPr>
            <p:nvPr/>
          </p:nvSpPr>
          <p:spPr bwMode="auto">
            <a:xfrm>
              <a:off x="1665" y="34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66625" name="Text Box 107"/>
            <p:cNvSpPr txBox="1">
              <a:spLocks noChangeArrowheads="1"/>
            </p:cNvSpPr>
            <p:nvPr/>
          </p:nvSpPr>
          <p:spPr bwMode="auto">
            <a:xfrm>
              <a:off x="1360" y="344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5</a:t>
              </a:r>
            </a:p>
          </p:txBody>
        </p:sp>
        <p:sp>
          <p:nvSpPr>
            <p:cNvPr id="291948" name="Text Box 108"/>
            <p:cNvSpPr txBox="1">
              <a:spLocks noChangeArrowheads="1"/>
            </p:cNvSpPr>
            <p:nvPr/>
          </p:nvSpPr>
          <p:spPr bwMode="auto">
            <a:xfrm>
              <a:off x="1115" y="32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66627" name="Text Box 109"/>
            <p:cNvSpPr txBox="1">
              <a:spLocks noChangeArrowheads="1"/>
            </p:cNvSpPr>
            <p:nvPr/>
          </p:nvSpPr>
          <p:spPr bwMode="auto">
            <a:xfrm>
              <a:off x="1125" y="286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66628" name="Text Box 110"/>
            <p:cNvSpPr txBox="1">
              <a:spLocks noChangeArrowheads="1"/>
            </p:cNvSpPr>
            <p:nvPr/>
          </p:nvSpPr>
          <p:spPr bwMode="auto">
            <a:xfrm>
              <a:off x="1377" y="26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66629" name="Line 111"/>
            <p:cNvSpPr>
              <a:spLocks noChangeShapeType="1"/>
            </p:cNvSpPr>
            <p:nvPr/>
          </p:nvSpPr>
          <p:spPr bwMode="auto">
            <a:xfrm flipH="1">
              <a:off x="1845" y="2417"/>
              <a:ext cx="8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8" name="Group 139"/>
          <p:cNvGrpSpPr>
            <a:grpSpLocks/>
          </p:cNvGrpSpPr>
          <p:nvPr/>
        </p:nvGrpSpPr>
        <p:grpSpPr bwMode="auto">
          <a:xfrm>
            <a:off x="3794125" y="3714750"/>
            <a:ext cx="2405063" cy="2660650"/>
            <a:chOff x="2390" y="2340"/>
            <a:chExt cx="1515" cy="1676"/>
          </a:xfrm>
        </p:grpSpPr>
        <p:grpSp>
          <p:nvGrpSpPr>
            <p:cNvPr id="66595" name="Group 114"/>
            <p:cNvGrpSpPr>
              <a:grpSpLocks/>
            </p:cNvGrpSpPr>
            <p:nvPr/>
          </p:nvGrpSpPr>
          <p:grpSpPr bwMode="auto">
            <a:xfrm>
              <a:off x="2390" y="2340"/>
              <a:ext cx="1515" cy="1676"/>
              <a:chOff x="96" y="744"/>
              <a:chExt cx="1515" cy="1676"/>
            </a:xfrm>
          </p:grpSpPr>
          <p:grpSp>
            <p:nvGrpSpPr>
              <p:cNvPr id="66605" name="Group 115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66614" name="Oval 116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6615" name="Line 117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16" name="Line 118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17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18" name="Line 120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19" name="Oval 121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6606" name="Text Box 122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66607" name="Text Box 123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66608" name="Text Box 124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66609" name="Text Box 125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66610" name="Text Box 126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66611" name="Text Box 127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66612" name="Text Box 128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66613" name="Text Box 129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70" name="Text Box 130"/>
            <p:cNvSpPr txBox="1">
              <a:spLocks noChangeArrowheads="1"/>
            </p:cNvSpPr>
            <p:nvPr/>
          </p:nvSpPr>
          <p:spPr bwMode="auto">
            <a:xfrm>
              <a:off x="3195" y="26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66597" name="Text Box 131"/>
            <p:cNvSpPr txBox="1">
              <a:spLocks noChangeArrowheads="1"/>
            </p:cNvSpPr>
            <p:nvPr/>
          </p:nvSpPr>
          <p:spPr bwMode="auto">
            <a:xfrm>
              <a:off x="3448" y="287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2</a:t>
              </a:r>
            </a:p>
          </p:txBody>
        </p:sp>
        <p:sp>
          <p:nvSpPr>
            <p:cNvPr id="291972" name="Text Box 132"/>
            <p:cNvSpPr txBox="1">
              <a:spLocks noChangeArrowheads="1"/>
            </p:cNvSpPr>
            <p:nvPr/>
          </p:nvSpPr>
          <p:spPr bwMode="auto">
            <a:xfrm>
              <a:off x="3439" y="320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66599" name="Text Box 133"/>
            <p:cNvSpPr txBox="1">
              <a:spLocks noChangeArrowheads="1"/>
            </p:cNvSpPr>
            <p:nvPr/>
          </p:nvSpPr>
          <p:spPr bwMode="auto">
            <a:xfrm>
              <a:off x="3212" y="34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66600" name="Text Box 134"/>
            <p:cNvSpPr txBox="1">
              <a:spLocks noChangeArrowheads="1"/>
            </p:cNvSpPr>
            <p:nvPr/>
          </p:nvSpPr>
          <p:spPr bwMode="auto">
            <a:xfrm>
              <a:off x="2907" y="344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5</a:t>
              </a:r>
            </a:p>
          </p:txBody>
        </p:sp>
        <p:sp>
          <p:nvSpPr>
            <p:cNvPr id="291975" name="Text Box 135"/>
            <p:cNvSpPr txBox="1">
              <a:spLocks noChangeArrowheads="1"/>
            </p:cNvSpPr>
            <p:nvPr/>
          </p:nvSpPr>
          <p:spPr bwMode="auto">
            <a:xfrm>
              <a:off x="2662" y="320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66602" name="Text Box 136"/>
            <p:cNvSpPr txBox="1">
              <a:spLocks noChangeArrowheads="1"/>
            </p:cNvSpPr>
            <p:nvPr/>
          </p:nvSpPr>
          <p:spPr bwMode="auto">
            <a:xfrm>
              <a:off x="2672" y="286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66603" name="Text Box 137"/>
            <p:cNvSpPr txBox="1">
              <a:spLocks noChangeArrowheads="1"/>
            </p:cNvSpPr>
            <p:nvPr/>
          </p:nvSpPr>
          <p:spPr bwMode="auto">
            <a:xfrm>
              <a:off x="2924" y="262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66604" name="Line 138"/>
            <p:cNvSpPr>
              <a:spLocks noChangeShapeType="1"/>
            </p:cNvSpPr>
            <p:nvPr/>
          </p:nvSpPr>
          <p:spPr bwMode="auto">
            <a:xfrm flipV="1">
              <a:off x="2749" y="3692"/>
              <a:ext cx="17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9" name="Group 166"/>
          <p:cNvGrpSpPr>
            <a:grpSpLocks/>
          </p:cNvGrpSpPr>
          <p:nvPr/>
        </p:nvGrpSpPr>
        <p:grpSpPr bwMode="auto">
          <a:xfrm>
            <a:off x="6256338" y="3703638"/>
            <a:ext cx="2414587" cy="2660650"/>
            <a:chOff x="3941" y="2333"/>
            <a:chExt cx="1521" cy="1676"/>
          </a:xfrm>
        </p:grpSpPr>
        <p:grpSp>
          <p:nvGrpSpPr>
            <p:cNvPr id="66570" name="Group 141"/>
            <p:cNvGrpSpPr>
              <a:grpSpLocks/>
            </p:cNvGrpSpPr>
            <p:nvPr/>
          </p:nvGrpSpPr>
          <p:grpSpPr bwMode="auto">
            <a:xfrm>
              <a:off x="3941" y="2333"/>
              <a:ext cx="1515" cy="1676"/>
              <a:chOff x="96" y="744"/>
              <a:chExt cx="1515" cy="1676"/>
            </a:xfrm>
          </p:grpSpPr>
          <p:grpSp>
            <p:nvGrpSpPr>
              <p:cNvPr id="66580" name="Group 142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66589" name="Oval 143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6590" name="Line 144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91" name="Line 145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92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93" name="Line 147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94" name="Oval 148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6581" name="Text Box 149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66582" name="Text Box 150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66583" name="Text Box 151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66584" name="Text Box 152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66585" name="Text Box 153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66586" name="Text Box 154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66587" name="Text Box 155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66588" name="Text Box 156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97" name="Text Box 157"/>
            <p:cNvSpPr txBox="1">
              <a:spLocks noChangeArrowheads="1"/>
            </p:cNvSpPr>
            <p:nvPr/>
          </p:nvSpPr>
          <p:spPr bwMode="auto">
            <a:xfrm>
              <a:off x="4746" y="26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66572" name="Text Box 158"/>
            <p:cNvSpPr txBox="1">
              <a:spLocks noChangeArrowheads="1"/>
            </p:cNvSpPr>
            <p:nvPr/>
          </p:nvSpPr>
          <p:spPr bwMode="auto">
            <a:xfrm>
              <a:off x="4999" y="286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291999" name="Text Box 159"/>
            <p:cNvSpPr txBox="1">
              <a:spLocks noChangeArrowheads="1"/>
            </p:cNvSpPr>
            <p:nvPr/>
          </p:nvSpPr>
          <p:spPr bwMode="auto">
            <a:xfrm>
              <a:off x="4990" y="31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66574" name="Text Box 160"/>
            <p:cNvSpPr txBox="1">
              <a:spLocks noChangeArrowheads="1"/>
            </p:cNvSpPr>
            <p:nvPr/>
          </p:nvSpPr>
          <p:spPr bwMode="auto">
            <a:xfrm>
              <a:off x="4763" y="341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292001" name="Text Box 161"/>
            <p:cNvSpPr txBox="1">
              <a:spLocks noChangeArrowheads="1"/>
            </p:cNvSpPr>
            <p:nvPr/>
          </p:nvSpPr>
          <p:spPr bwMode="auto">
            <a:xfrm>
              <a:off x="4458" y="343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292002" name="Text Box 162"/>
            <p:cNvSpPr txBox="1">
              <a:spLocks noChangeArrowheads="1"/>
            </p:cNvSpPr>
            <p:nvPr/>
          </p:nvSpPr>
          <p:spPr bwMode="auto">
            <a:xfrm>
              <a:off x="4213" y="31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66577" name="Text Box 163"/>
            <p:cNvSpPr txBox="1">
              <a:spLocks noChangeArrowheads="1"/>
            </p:cNvSpPr>
            <p:nvPr/>
          </p:nvSpPr>
          <p:spPr bwMode="auto">
            <a:xfrm>
              <a:off x="4223" y="285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66578" name="Text Box 164"/>
            <p:cNvSpPr txBox="1">
              <a:spLocks noChangeArrowheads="1"/>
            </p:cNvSpPr>
            <p:nvPr/>
          </p:nvSpPr>
          <p:spPr bwMode="auto">
            <a:xfrm>
              <a:off x="4475" y="26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8</a:t>
              </a:r>
            </a:p>
          </p:txBody>
        </p:sp>
        <p:sp>
          <p:nvSpPr>
            <p:cNvPr id="66579" name="Line 165"/>
            <p:cNvSpPr>
              <a:spLocks noChangeShapeType="1"/>
            </p:cNvSpPr>
            <p:nvPr/>
          </p:nvSpPr>
          <p:spPr bwMode="auto">
            <a:xfrm flipH="1">
              <a:off x="5258" y="2872"/>
              <a:ext cx="20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762000"/>
            <a:ext cx="8001000" cy="4114800"/>
          </a:xfrm>
        </p:spPr>
        <p:txBody>
          <a:bodyPr/>
          <a:lstStyle/>
          <a:p>
            <a:pPr lvl="1" eaLnBrk="1" hangingPunct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en-US" altLang="zh-CN" sz="3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000" b="1">
                <a:ea typeface="仿宋_GB2312" pitchFamily="49" charset="-122"/>
              </a:rPr>
              <a:t>第三种情况：在链表末尾插入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3000">
                <a:ea typeface="仿宋_GB2312" pitchFamily="49" charset="-122"/>
              </a:rPr>
              <a:t>     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link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;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		 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ea typeface="仿宋_GB2312" pitchFamily="49" charset="-122"/>
              </a:rPr>
              <a:t>link = newnode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；</a:t>
            </a:r>
            <a:endParaRPr lang="zh-CN" altLang="en-US" sz="3000">
              <a:ea typeface="仿宋_GB2312" pitchFamily="49" charset="-122"/>
            </a:endParaRPr>
          </a:p>
        </p:txBody>
      </p:sp>
      <p:sp>
        <p:nvSpPr>
          <p:cNvPr id="225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ADE6272-D671-45B6-B55A-BCC9AB504657}" type="slidenum">
              <a:rPr lang="en-US" altLang="zh-CN" sz="1400"/>
              <a:pPr algn="ctr" eaLnBrk="1" hangingPunct="1"/>
              <a:t>7</a:t>
            </a:fld>
            <a:endParaRPr lang="en-US" altLang="zh-CN" sz="1400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1473200" y="4789488"/>
            <a:ext cx="573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               (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2800">
              <a:latin typeface="Times New Roman" charset="0"/>
              <a:ea typeface="宋体" charset="-122"/>
            </a:endParaRP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881063" y="2857500"/>
            <a:ext cx="7196137" cy="1676400"/>
            <a:chOff x="459" y="1680"/>
            <a:chExt cx="4533" cy="1056"/>
          </a:xfrm>
        </p:grpSpPr>
        <p:sp>
          <p:nvSpPr>
            <p:cNvPr id="22536" name="Rectangle 5"/>
            <p:cNvSpPr>
              <a:spLocks noChangeArrowheads="1"/>
            </p:cNvSpPr>
            <p:nvPr/>
          </p:nvSpPr>
          <p:spPr bwMode="auto">
            <a:xfrm>
              <a:off x="1296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7" name="Rectangle 6"/>
            <p:cNvSpPr>
              <a:spLocks noChangeArrowheads="1"/>
            </p:cNvSpPr>
            <p:nvPr/>
          </p:nvSpPr>
          <p:spPr bwMode="auto">
            <a:xfrm>
              <a:off x="2064" y="17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839" y="1680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2304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1776" y="18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Rectangle 10"/>
            <p:cNvSpPr>
              <a:spLocks noChangeArrowheads="1"/>
            </p:cNvSpPr>
            <p:nvPr/>
          </p:nvSpPr>
          <p:spPr bwMode="auto">
            <a:xfrm>
              <a:off x="3744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Rectangle 11"/>
            <p:cNvSpPr>
              <a:spLocks noChangeArrowheads="1"/>
            </p:cNvSpPr>
            <p:nvPr/>
          </p:nvSpPr>
          <p:spPr bwMode="auto">
            <a:xfrm>
              <a:off x="4512" y="177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3" name="Line 12"/>
            <p:cNvSpPr>
              <a:spLocks noChangeShapeType="1"/>
            </p:cNvSpPr>
            <p:nvPr/>
          </p:nvSpPr>
          <p:spPr bwMode="auto">
            <a:xfrm>
              <a:off x="4752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3"/>
            <p:cNvSpPr>
              <a:spLocks noChangeShapeType="1"/>
            </p:cNvSpPr>
            <p:nvPr/>
          </p:nvSpPr>
          <p:spPr bwMode="auto">
            <a:xfrm>
              <a:off x="4176" y="187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Text Box 14"/>
            <p:cNvSpPr txBox="1">
              <a:spLocks noChangeArrowheads="1"/>
            </p:cNvSpPr>
            <p:nvPr/>
          </p:nvSpPr>
          <p:spPr bwMode="auto">
            <a:xfrm>
              <a:off x="3264" y="168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newnode</a:t>
              </a:r>
              <a:endParaRPr lang="en-US" altLang="zh-CN" sz="3200"/>
            </a:p>
          </p:txBody>
        </p:sp>
        <p:sp>
          <p:nvSpPr>
            <p:cNvPr id="22546" name="Line 15"/>
            <p:cNvSpPr>
              <a:spLocks noChangeShapeType="1"/>
            </p:cNvSpPr>
            <p:nvPr/>
          </p:nvSpPr>
          <p:spPr bwMode="auto">
            <a:xfrm>
              <a:off x="4368" y="196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6"/>
            <p:cNvSpPr>
              <a:spLocks noChangeShapeType="1"/>
            </p:cNvSpPr>
            <p:nvPr/>
          </p:nvSpPr>
          <p:spPr bwMode="auto">
            <a:xfrm>
              <a:off x="4368" y="1968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17"/>
            <p:cNvSpPr>
              <a:spLocks noChangeShapeType="1"/>
            </p:cNvSpPr>
            <p:nvPr/>
          </p:nvSpPr>
          <p:spPr bwMode="auto">
            <a:xfrm>
              <a:off x="3984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18"/>
            <p:cNvSpPr>
              <a:spLocks noChangeShapeType="1"/>
            </p:cNvSpPr>
            <p:nvPr/>
          </p:nvSpPr>
          <p:spPr bwMode="auto">
            <a:xfrm>
              <a:off x="4080" y="2592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19"/>
            <p:cNvSpPr>
              <a:spLocks noChangeShapeType="1"/>
            </p:cNvSpPr>
            <p:nvPr/>
          </p:nvSpPr>
          <p:spPr bwMode="auto">
            <a:xfrm>
              <a:off x="3408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20"/>
            <p:cNvSpPr>
              <a:spLocks noChangeShapeType="1"/>
            </p:cNvSpPr>
            <p:nvPr/>
          </p:nvSpPr>
          <p:spPr bwMode="auto">
            <a:xfrm flipH="1">
              <a:off x="3072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1"/>
            <p:cNvSpPr>
              <a:spLocks noChangeShapeType="1"/>
            </p:cNvSpPr>
            <p:nvPr/>
          </p:nvSpPr>
          <p:spPr bwMode="auto">
            <a:xfrm>
              <a:off x="960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22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4"/>
            <p:cNvSpPr>
              <a:spLocks noChangeShapeType="1"/>
            </p:cNvSpPr>
            <p:nvPr/>
          </p:nvSpPr>
          <p:spPr bwMode="auto">
            <a:xfrm>
              <a:off x="144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5"/>
            <p:cNvSpPr>
              <a:spLocks noChangeShapeType="1"/>
            </p:cNvSpPr>
            <p:nvPr/>
          </p:nvSpPr>
          <p:spPr bwMode="auto">
            <a:xfrm flipH="1">
              <a:off x="1296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Text Box 26"/>
            <p:cNvSpPr txBox="1">
              <a:spLocks noChangeArrowheads="1"/>
            </p:cNvSpPr>
            <p:nvPr/>
          </p:nvSpPr>
          <p:spPr bwMode="auto">
            <a:xfrm>
              <a:off x="459" y="2010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rgbClr val="CC0000"/>
                  </a:solidFill>
                </a:rPr>
                <a:t>current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  <p:sp>
          <p:nvSpPr>
            <p:cNvPr id="22558" name="Line 27"/>
            <p:cNvSpPr>
              <a:spLocks noChangeShapeType="1"/>
            </p:cNvSpPr>
            <p:nvPr/>
          </p:nvSpPr>
          <p:spPr bwMode="auto">
            <a:xfrm>
              <a:off x="3888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28"/>
            <p:cNvSpPr>
              <a:spLocks noChangeShapeType="1"/>
            </p:cNvSpPr>
            <p:nvPr/>
          </p:nvSpPr>
          <p:spPr bwMode="auto">
            <a:xfrm flipH="1">
              <a:off x="3744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Text Box 29"/>
            <p:cNvSpPr txBox="1">
              <a:spLocks noChangeArrowheads="1"/>
            </p:cNvSpPr>
            <p:nvPr/>
          </p:nvSpPr>
          <p:spPr bwMode="auto">
            <a:xfrm>
              <a:off x="2928" y="2025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rgbClr val="CC0000"/>
                  </a:solidFill>
                </a:rPr>
                <a:t>current</a:t>
              </a:r>
              <a:endParaRPr lang="en-US" altLang="zh-CN" sz="3200">
                <a:solidFill>
                  <a:srgbClr val="CC0000"/>
                </a:solidFill>
              </a:endParaRPr>
            </a:p>
          </p:txBody>
        </p:sp>
        <p:sp>
          <p:nvSpPr>
            <p:cNvPr id="22561" name="Text Box 30"/>
            <p:cNvSpPr txBox="1">
              <a:spLocks noChangeArrowheads="1"/>
            </p:cNvSpPr>
            <p:nvPr/>
          </p:nvSpPr>
          <p:spPr bwMode="auto">
            <a:xfrm>
              <a:off x="4721" y="169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  <p:sp>
          <p:nvSpPr>
            <p:cNvPr id="22562" name="Text Box 31"/>
            <p:cNvSpPr txBox="1">
              <a:spLocks noChangeArrowheads="1"/>
            </p:cNvSpPr>
            <p:nvPr/>
          </p:nvSpPr>
          <p:spPr bwMode="auto">
            <a:xfrm>
              <a:off x="1505" y="237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</a:t>
              </a:r>
              <a:endParaRPr lang="en-US" altLang="zh-CN"/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>
            <a:off x="6346825" y="1868488"/>
            <a:ext cx="1438275" cy="1076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505" name="Freeform 33"/>
          <p:cNvSpPr>
            <a:spLocks/>
          </p:cNvSpPr>
          <p:nvPr/>
        </p:nvSpPr>
        <p:spPr bwMode="auto">
          <a:xfrm>
            <a:off x="4746625" y="2433638"/>
            <a:ext cx="1895475" cy="1587500"/>
          </a:xfrm>
          <a:custGeom>
            <a:avLst/>
            <a:gdLst>
              <a:gd name="T0" fmla="*/ 0 w 1296"/>
              <a:gd name="T1" fmla="*/ 0 h 1000"/>
              <a:gd name="T2" fmla="*/ 2147483647 w 1296"/>
              <a:gd name="T3" fmla="*/ 2147483647 h 1000"/>
              <a:gd name="T4" fmla="*/ 2147483647 w 1296"/>
              <a:gd name="T5" fmla="*/ 2147483647 h 1000"/>
              <a:gd name="T6" fmla="*/ 2147483647 w 1296"/>
              <a:gd name="T7" fmla="*/ 2147483647 h 1000"/>
              <a:gd name="T8" fmla="*/ 2147483647 w 1296"/>
              <a:gd name="T9" fmla="*/ 2147483647 h 1000"/>
              <a:gd name="T10" fmla="*/ 2147483647 w 1296"/>
              <a:gd name="T11" fmla="*/ 2147483647 h 1000"/>
              <a:gd name="T12" fmla="*/ 2147483647 w 1296"/>
              <a:gd name="T13" fmla="*/ 2147483647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6" h="1000">
                <a:moveTo>
                  <a:pt x="0" y="0"/>
                </a:moveTo>
                <a:cubicBezTo>
                  <a:pt x="3" y="102"/>
                  <a:pt x="6" y="204"/>
                  <a:pt x="34" y="297"/>
                </a:cubicBezTo>
                <a:cubicBezTo>
                  <a:pt x="62" y="390"/>
                  <a:pt x="54" y="498"/>
                  <a:pt x="170" y="559"/>
                </a:cubicBezTo>
                <a:cubicBezTo>
                  <a:pt x="286" y="620"/>
                  <a:pt x="580" y="638"/>
                  <a:pt x="729" y="661"/>
                </a:cubicBezTo>
                <a:cubicBezTo>
                  <a:pt x="878" y="684"/>
                  <a:pt x="981" y="664"/>
                  <a:pt x="1067" y="695"/>
                </a:cubicBezTo>
                <a:cubicBezTo>
                  <a:pt x="1153" y="726"/>
                  <a:pt x="1207" y="796"/>
                  <a:pt x="1245" y="847"/>
                </a:cubicBezTo>
                <a:cubicBezTo>
                  <a:pt x="1283" y="898"/>
                  <a:pt x="1288" y="975"/>
                  <a:pt x="1296" y="100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577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4" grpId="0" animBg="1"/>
      <p:bldP spid="233504" grpId="1" animBg="1"/>
      <p:bldP spid="233505" grpId="0" animBg="1"/>
      <p:bldP spid="23350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xfrm>
            <a:off x="3405188" y="3292475"/>
            <a:ext cx="2613025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CC"/>
                </a:solidFill>
                <a:ea typeface="仿宋_GB2312" pitchFamily="49" charset="-122"/>
              </a:rPr>
              <a:t>n </a:t>
            </a:r>
            <a:r>
              <a:rPr lang="en-US" altLang="zh-CN" b="1">
                <a:solidFill>
                  <a:srgbClr val="0000CC"/>
                </a:solidFill>
                <a:ea typeface="仿宋_GB2312" pitchFamily="49" charset="-122"/>
              </a:rPr>
              <a:t>= 8   </a:t>
            </a:r>
            <a:r>
              <a:rPr lang="en-US" altLang="zh-CN" b="1" i="1">
                <a:solidFill>
                  <a:srgbClr val="0000CC"/>
                </a:solidFill>
                <a:ea typeface="仿宋_GB2312" pitchFamily="49" charset="-122"/>
              </a:rPr>
              <a:t>m</a:t>
            </a:r>
            <a:r>
              <a:rPr lang="en-US" altLang="zh-CN" b="1">
                <a:solidFill>
                  <a:srgbClr val="0000CC"/>
                </a:solidFill>
                <a:ea typeface="仿宋_GB2312" pitchFamily="49" charset="-122"/>
              </a:rPr>
              <a:t> = 3</a:t>
            </a:r>
          </a:p>
        </p:txBody>
      </p:sp>
      <p:sp>
        <p:nvSpPr>
          <p:cNvPr id="6758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46097BD-4D71-49E6-A84A-87E40BB919B9}" type="slidenum">
              <a:rPr lang="en-US" altLang="zh-CN" sz="1400"/>
              <a:pPr algn="ctr" eaLnBrk="1" hangingPunct="1"/>
              <a:t>70</a:t>
            </a:fld>
            <a:endParaRPr lang="en-US" altLang="zh-CN" sz="1400"/>
          </a:p>
        </p:txBody>
      </p:sp>
      <p:grpSp>
        <p:nvGrpSpPr>
          <p:cNvPr id="67588" name="Group 187"/>
          <p:cNvGrpSpPr>
            <a:grpSpLocks/>
          </p:cNvGrpSpPr>
          <p:nvPr/>
        </p:nvGrpSpPr>
        <p:grpSpPr bwMode="auto">
          <a:xfrm>
            <a:off x="725488" y="657225"/>
            <a:ext cx="2405062" cy="2660650"/>
            <a:chOff x="349" y="405"/>
            <a:chExt cx="1515" cy="1676"/>
          </a:xfrm>
        </p:grpSpPr>
        <p:grpSp>
          <p:nvGrpSpPr>
            <p:cNvPr id="67641" name="Group 162"/>
            <p:cNvGrpSpPr>
              <a:grpSpLocks/>
            </p:cNvGrpSpPr>
            <p:nvPr/>
          </p:nvGrpSpPr>
          <p:grpSpPr bwMode="auto">
            <a:xfrm>
              <a:off x="349" y="405"/>
              <a:ext cx="1515" cy="1676"/>
              <a:chOff x="96" y="744"/>
              <a:chExt cx="1515" cy="1676"/>
            </a:xfrm>
          </p:grpSpPr>
          <p:grpSp>
            <p:nvGrpSpPr>
              <p:cNvPr id="67651" name="Group 163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67660" name="Oval 164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7661" name="Line 165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62" name="Line 166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63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64" name="Line 168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65" name="Oval 169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7652" name="Text Box 170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67653" name="Text Box 171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67654" name="Text Box 172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67655" name="Text Box 173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67656" name="Text Box 174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67657" name="Text Box 175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67658" name="Text Box 176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67659" name="Text Box 177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850" name="Text Box 178"/>
            <p:cNvSpPr txBox="1">
              <a:spLocks noChangeArrowheads="1"/>
            </p:cNvSpPr>
            <p:nvPr/>
          </p:nvSpPr>
          <p:spPr bwMode="auto">
            <a:xfrm>
              <a:off x="1154" y="6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412851" name="Text Box 179"/>
            <p:cNvSpPr txBox="1">
              <a:spLocks noChangeArrowheads="1"/>
            </p:cNvSpPr>
            <p:nvPr/>
          </p:nvSpPr>
          <p:spPr bwMode="auto">
            <a:xfrm>
              <a:off x="1407" y="93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412852" name="Text Box 180"/>
            <p:cNvSpPr txBox="1">
              <a:spLocks noChangeArrowheads="1"/>
            </p:cNvSpPr>
            <p:nvPr/>
          </p:nvSpPr>
          <p:spPr bwMode="auto">
            <a:xfrm>
              <a:off x="1398" y="126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67645" name="Text Box 181"/>
            <p:cNvSpPr txBox="1">
              <a:spLocks noChangeArrowheads="1"/>
            </p:cNvSpPr>
            <p:nvPr/>
          </p:nvSpPr>
          <p:spPr bwMode="auto">
            <a:xfrm>
              <a:off x="1171" y="14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4</a:t>
              </a:r>
            </a:p>
          </p:txBody>
        </p:sp>
        <p:sp>
          <p:nvSpPr>
            <p:cNvPr id="412854" name="Text Box 182"/>
            <p:cNvSpPr txBox="1">
              <a:spLocks noChangeArrowheads="1"/>
            </p:cNvSpPr>
            <p:nvPr/>
          </p:nvSpPr>
          <p:spPr bwMode="auto">
            <a:xfrm>
              <a:off x="866" y="15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412855" name="Text Box 183"/>
            <p:cNvSpPr txBox="1">
              <a:spLocks noChangeArrowheads="1"/>
            </p:cNvSpPr>
            <p:nvPr/>
          </p:nvSpPr>
          <p:spPr bwMode="auto">
            <a:xfrm>
              <a:off x="621" y="126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67648" name="Text Box 184"/>
            <p:cNvSpPr txBox="1">
              <a:spLocks noChangeArrowheads="1"/>
            </p:cNvSpPr>
            <p:nvPr/>
          </p:nvSpPr>
          <p:spPr bwMode="auto">
            <a:xfrm>
              <a:off x="631" y="9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67649" name="Text Box 185"/>
            <p:cNvSpPr txBox="1">
              <a:spLocks noChangeArrowheads="1"/>
            </p:cNvSpPr>
            <p:nvPr/>
          </p:nvSpPr>
          <p:spPr bwMode="auto">
            <a:xfrm>
              <a:off x="883" y="69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8</a:t>
              </a:r>
            </a:p>
          </p:txBody>
        </p:sp>
        <p:sp>
          <p:nvSpPr>
            <p:cNvPr id="67650" name="Line 186"/>
            <p:cNvSpPr>
              <a:spLocks noChangeShapeType="1"/>
            </p:cNvSpPr>
            <p:nvPr/>
          </p:nvSpPr>
          <p:spPr bwMode="auto">
            <a:xfrm>
              <a:off x="822" y="473"/>
              <a:ext cx="9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89" name="Group 241"/>
          <p:cNvGrpSpPr>
            <a:grpSpLocks/>
          </p:cNvGrpSpPr>
          <p:nvPr/>
        </p:nvGrpSpPr>
        <p:grpSpPr bwMode="auto">
          <a:xfrm>
            <a:off x="5943600" y="655638"/>
            <a:ext cx="2405063" cy="2660650"/>
            <a:chOff x="3744" y="413"/>
            <a:chExt cx="1515" cy="1676"/>
          </a:xfrm>
        </p:grpSpPr>
        <p:grpSp>
          <p:nvGrpSpPr>
            <p:cNvPr id="67616" name="Group 189"/>
            <p:cNvGrpSpPr>
              <a:grpSpLocks/>
            </p:cNvGrpSpPr>
            <p:nvPr/>
          </p:nvGrpSpPr>
          <p:grpSpPr bwMode="auto">
            <a:xfrm>
              <a:off x="3744" y="413"/>
              <a:ext cx="1515" cy="1676"/>
              <a:chOff x="96" y="744"/>
              <a:chExt cx="1515" cy="1676"/>
            </a:xfrm>
          </p:grpSpPr>
          <p:grpSp>
            <p:nvGrpSpPr>
              <p:cNvPr id="67626" name="Group 190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67635" name="Oval 191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7636" name="Line 192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37" name="Line 193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3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39" name="Line 195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40" name="Oval 196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7627" name="Text Box 197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67628" name="Text Box 198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67629" name="Text Box 199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67630" name="Text Box 200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67631" name="Text Box 201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67632" name="Text Box 202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67633" name="Text Box 203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67634" name="Text Box 204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877" name="Text Box 205"/>
            <p:cNvSpPr txBox="1">
              <a:spLocks noChangeArrowheads="1"/>
            </p:cNvSpPr>
            <p:nvPr/>
          </p:nvSpPr>
          <p:spPr bwMode="auto">
            <a:xfrm>
              <a:off x="4549" y="70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412878" name="Text Box 206"/>
            <p:cNvSpPr txBox="1">
              <a:spLocks noChangeArrowheads="1"/>
            </p:cNvSpPr>
            <p:nvPr/>
          </p:nvSpPr>
          <p:spPr bwMode="auto">
            <a:xfrm>
              <a:off x="4802" y="94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412879" name="Text Box 207"/>
            <p:cNvSpPr txBox="1">
              <a:spLocks noChangeArrowheads="1"/>
            </p:cNvSpPr>
            <p:nvPr/>
          </p:nvSpPr>
          <p:spPr bwMode="auto">
            <a:xfrm>
              <a:off x="4793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412880" name="Text Box 208"/>
            <p:cNvSpPr txBox="1">
              <a:spLocks noChangeArrowheads="1"/>
            </p:cNvSpPr>
            <p:nvPr/>
          </p:nvSpPr>
          <p:spPr bwMode="auto">
            <a:xfrm>
              <a:off x="4566" y="14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4</a:t>
              </a:r>
            </a:p>
          </p:txBody>
        </p:sp>
        <p:sp>
          <p:nvSpPr>
            <p:cNvPr id="412881" name="Text Box 209"/>
            <p:cNvSpPr txBox="1">
              <a:spLocks noChangeArrowheads="1"/>
            </p:cNvSpPr>
            <p:nvPr/>
          </p:nvSpPr>
          <p:spPr bwMode="auto">
            <a:xfrm>
              <a:off x="4261" y="151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412882" name="Text Box 210"/>
            <p:cNvSpPr txBox="1">
              <a:spLocks noChangeArrowheads="1"/>
            </p:cNvSpPr>
            <p:nvPr/>
          </p:nvSpPr>
          <p:spPr bwMode="auto">
            <a:xfrm>
              <a:off x="4016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67623" name="Text Box 211"/>
            <p:cNvSpPr txBox="1">
              <a:spLocks noChangeArrowheads="1"/>
            </p:cNvSpPr>
            <p:nvPr/>
          </p:nvSpPr>
          <p:spPr bwMode="auto">
            <a:xfrm>
              <a:off x="4026" y="93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7</a:t>
              </a:r>
            </a:p>
          </p:txBody>
        </p:sp>
        <p:sp>
          <p:nvSpPr>
            <p:cNvPr id="412884" name="Text Box 212"/>
            <p:cNvSpPr txBox="1">
              <a:spLocks noChangeArrowheads="1"/>
            </p:cNvSpPr>
            <p:nvPr/>
          </p:nvSpPr>
          <p:spPr bwMode="auto">
            <a:xfrm>
              <a:off x="4278" y="70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8</a:t>
              </a:r>
            </a:p>
          </p:txBody>
        </p:sp>
        <p:sp>
          <p:nvSpPr>
            <p:cNvPr id="67625" name="Line 213"/>
            <p:cNvSpPr>
              <a:spLocks noChangeShapeType="1"/>
            </p:cNvSpPr>
            <p:nvPr/>
          </p:nvSpPr>
          <p:spPr bwMode="auto">
            <a:xfrm>
              <a:off x="3810" y="824"/>
              <a:ext cx="198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90" name="Group 215"/>
          <p:cNvGrpSpPr>
            <a:grpSpLocks/>
          </p:cNvGrpSpPr>
          <p:nvPr/>
        </p:nvGrpSpPr>
        <p:grpSpPr bwMode="auto">
          <a:xfrm>
            <a:off x="3333750" y="657225"/>
            <a:ext cx="2405063" cy="2660650"/>
            <a:chOff x="2059" y="413"/>
            <a:chExt cx="1515" cy="1676"/>
          </a:xfrm>
        </p:grpSpPr>
        <p:grpSp>
          <p:nvGrpSpPr>
            <p:cNvPr id="67591" name="Group 216"/>
            <p:cNvGrpSpPr>
              <a:grpSpLocks/>
            </p:cNvGrpSpPr>
            <p:nvPr/>
          </p:nvGrpSpPr>
          <p:grpSpPr bwMode="auto">
            <a:xfrm>
              <a:off x="2059" y="413"/>
              <a:ext cx="1515" cy="1676"/>
              <a:chOff x="96" y="744"/>
              <a:chExt cx="1515" cy="1676"/>
            </a:xfrm>
          </p:grpSpPr>
          <p:grpSp>
            <p:nvGrpSpPr>
              <p:cNvPr id="67601" name="Group 217"/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67610" name="Oval 218"/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7611" name="Line 219"/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12" name="Line 220"/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13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14" name="Line 222"/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15" name="Oval 223"/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7602" name="Text Box 224"/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67603" name="Text Box 225"/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67604" name="Text Box 226"/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67605" name="Text Box 227"/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67606" name="Text Box 228"/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67607" name="Text Box 229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67608" name="Text Box 230"/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67609" name="Text Box 231"/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904" name="Text Box 232"/>
            <p:cNvSpPr txBox="1">
              <a:spLocks noChangeArrowheads="1"/>
            </p:cNvSpPr>
            <p:nvPr/>
          </p:nvSpPr>
          <p:spPr bwMode="auto">
            <a:xfrm>
              <a:off x="2864" y="70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1</a:t>
              </a:r>
            </a:p>
          </p:txBody>
        </p:sp>
        <p:sp>
          <p:nvSpPr>
            <p:cNvPr id="412905" name="Text Box 233"/>
            <p:cNvSpPr txBox="1">
              <a:spLocks noChangeArrowheads="1"/>
            </p:cNvSpPr>
            <p:nvPr/>
          </p:nvSpPr>
          <p:spPr bwMode="auto">
            <a:xfrm>
              <a:off x="3117" y="94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412906" name="Text Box 234"/>
            <p:cNvSpPr txBox="1">
              <a:spLocks noChangeArrowheads="1"/>
            </p:cNvSpPr>
            <p:nvPr/>
          </p:nvSpPr>
          <p:spPr bwMode="auto">
            <a:xfrm>
              <a:off x="3108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3</a:t>
              </a:r>
            </a:p>
          </p:txBody>
        </p:sp>
        <p:sp>
          <p:nvSpPr>
            <p:cNvPr id="67595" name="Text Box 235"/>
            <p:cNvSpPr txBox="1">
              <a:spLocks noChangeArrowheads="1"/>
            </p:cNvSpPr>
            <p:nvPr/>
          </p:nvSpPr>
          <p:spPr bwMode="auto">
            <a:xfrm>
              <a:off x="2881" y="14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412908" name="Text Box 236"/>
            <p:cNvSpPr txBox="1">
              <a:spLocks noChangeArrowheads="1"/>
            </p:cNvSpPr>
            <p:nvPr/>
          </p:nvSpPr>
          <p:spPr bwMode="auto">
            <a:xfrm>
              <a:off x="2576" y="151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5</a:t>
              </a:r>
            </a:p>
          </p:txBody>
        </p:sp>
        <p:sp>
          <p:nvSpPr>
            <p:cNvPr id="412909" name="Text Box 237"/>
            <p:cNvSpPr txBox="1">
              <a:spLocks noChangeArrowheads="1"/>
            </p:cNvSpPr>
            <p:nvPr/>
          </p:nvSpPr>
          <p:spPr bwMode="auto">
            <a:xfrm>
              <a:off x="2331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6</a:t>
              </a:r>
            </a:p>
          </p:txBody>
        </p:sp>
        <p:sp>
          <p:nvSpPr>
            <p:cNvPr id="67598" name="Text Box 238"/>
            <p:cNvSpPr txBox="1">
              <a:spLocks noChangeArrowheads="1"/>
            </p:cNvSpPr>
            <p:nvPr/>
          </p:nvSpPr>
          <p:spPr bwMode="auto">
            <a:xfrm>
              <a:off x="2341" y="93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/>
                <a:t>7</a:t>
              </a:r>
            </a:p>
          </p:txBody>
        </p:sp>
        <p:sp>
          <p:nvSpPr>
            <p:cNvPr id="412911" name="Text Box 239"/>
            <p:cNvSpPr txBox="1">
              <a:spLocks noChangeArrowheads="1"/>
            </p:cNvSpPr>
            <p:nvPr/>
          </p:nvSpPr>
          <p:spPr bwMode="auto">
            <a:xfrm>
              <a:off x="2593" y="70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charset="0"/>
                  <a:ea typeface="宋体" charset="-122"/>
                </a:rPr>
                <a:t>8</a:t>
              </a:r>
            </a:p>
          </p:txBody>
        </p:sp>
        <p:sp>
          <p:nvSpPr>
            <p:cNvPr id="67600" name="Line 240"/>
            <p:cNvSpPr>
              <a:spLocks noChangeShapeType="1"/>
            </p:cNvSpPr>
            <p:nvPr/>
          </p:nvSpPr>
          <p:spPr bwMode="auto">
            <a:xfrm flipH="1" flipV="1">
              <a:off x="3009" y="1792"/>
              <a:ext cx="73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求解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Josephus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问题的算法</a:t>
            </a:r>
            <a:r>
              <a:rPr lang="zh-CN" altLang="en-US"/>
              <a:t> 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1312863"/>
            <a:ext cx="8229600" cy="493553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#</a:t>
            </a:r>
            <a:r>
              <a:rPr lang="en-US" altLang="zh-CN" sz="2800" b="1">
                <a:ea typeface="隶书" panose="02010509060101010101" pitchFamily="49" charset="-122"/>
              </a:rPr>
              <a:t>include</a:t>
            </a:r>
            <a:r>
              <a:rPr lang="en-US" altLang="zh-CN" sz="2800">
                <a:ea typeface="隶书" panose="02010509060101010101" pitchFamily="49" charset="-122"/>
              </a:rPr>
              <a:t> &lt;iostream.h&gt;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#</a:t>
            </a:r>
            <a:r>
              <a:rPr lang="en-US" altLang="zh-CN" sz="2800" b="1">
                <a:ea typeface="隶书" panose="02010509060101010101" pitchFamily="49" charset="-122"/>
              </a:rPr>
              <a:t>include</a:t>
            </a:r>
            <a:r>
              <a:rPr lang="en-US" altLang="zh-CN" sz="2800">
                <a:ea typeface="隶书" panose="02010509060101010101" pitchFamily="49" charset="-122"/>
              </a:rPr>
              <a:t> “CircList.h”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ea typeface="隶书" panose="02010509060101010101" pitchFamily="49" charset="-122"/>
              </a:rPr>
              <a:t> T&gt;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void Josephus(CircList&lt;T&gt;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Js</a:t>
            </a:r>
            <a:r>
              <a:rPr lang="en-US" altLang="zh-CN" sz="2800" b="1">
                <a:ea typeface="隶书" panose="02010509060101010101" pitchFamily="49" charset="-122"/>
              </a:rPr>
              <a:t>, int</a:t>
            </a:r>
            <a:r>
              <a:rPr lang="en-US" altLang="zh-CN" sz="2800">
                <a:ea typeface="隶书" panose="02010509060101010101" pitchFamily="49" charset="-122"/>
              </a:rPr>
              <a:t> n</a:t>
            </a:r>
            <a:r>
              <a:rPr lang="en-US" altLang="zh-CN" sz="2800" b="1">
                <a:ea typeface="隶书" panose="02010509060101010101" pitchFamily="49" charset="-122"/>
              </a:rPr>
              <a:t>, int</a:t>
            </a:r>
            <a:r>
              <a:rPr lang="en-US" altLang="zh-CN" sz="2800">
                <a:ea typeface="隶书" panose="02010509060101010101" pitchFamily="49" charset="-122"/>
              </a:rPr>
              <a:t> m)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CircLinkNode&lt;T&gt; *p = Js.getHead()</a:t>
            </a:r>
            <a:r>
              <a:rPr lang="en-US" altLang="zh-CN" sz="2800" b="1">
                <a:ea typeface="隶书" panose="02010509060101010101" pitchFamily="49" charset="-122"/>
              </a:rPr>
              <a:t>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                                *pre = NULL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j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ea typeface="隶书" panose="02010509060101010101" pitchFamily="49" charset="-122"/>
              </a:rPr>
              <a:t>for</a:t>
            </a:r>
            <a:r>
              <a:rPr lang="en-US" altLang="zh-CN" sz="2800">
                <a:ea typeface="隶书" panose="02010509060101010101" pitchFamily="49" charset="-122"/>
              </a:rPr>
              <a:t> ( i = 0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  <a:r>
              <a:rPr lang="en-US" altLang="zh-CN" sz="2800">
                <a:ea typeface="隶书" panose="02010509060101010101" pitchFamily="49" charset="-122"/>
              </a:rPr>
              <a:t>i &lt; n-1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i++ ) </a:t>
            </a:r>
            <a:r>
              <a:rPr lang="en-US" altLang="zh-CN" sz="2800" b="1">
                <a:ea typeface="隶书" panose="02010509060101010101" pitchFamily="49" charset="-122"/>
              </a:rPr>
              <a:t>{     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执行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n-1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次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     </a:t>
            </a:r>
            <a:r>
              <a:rPr lang="en-US" altLang="zh-CN" sz="2800" b="1">
                <a:ea typeface="隶书" panose="02010509060101010101" pitchFamily="49" charset="-122"/>
              </a:rPr>
              <a:t>for</a:t>
            </a:r>
            <a:r>
              <a:rPr lang="en-US" altLang="zh-CN" sz="2800">
                <a:ea typeface="隶书" panose="02010509060101010101" pitchFamily="49" charset="-122"/>
              </a:rPr>
              <a:t> ( j = 1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j &lt; m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j++) 	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数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m-1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个人</a:t>
            </a:r>
            <a:endParaRPr lang="zh-CN" altLang="en-US" sz="280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        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r>
              <a:rPr lang="en-US" altLang="zh-CN" sz="2800">
                <a:ea typeface="隶书" panose="02010509060101010101" pitchFamily="49" charset="-122"/>
              </a:rPr>
              <a:t> pre = p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p = 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  </a:t>
            </a:r>
            <a:r>
              <a:rPr lang="en-US" altLang="zh-CN" sz="2800" b="1">
                <a:ea typeface="隶书" panose="02010509060101010101" pitchFamily="49" charset="-122"/>
              </a:rPr>
              <a:t>cout &lt;&lt;</a:t>
            </a:r>
            <a:r>
              <a:rPr lang="en-US" altLang="zh-CN" sz="2800">
                <a:ea typeface="隶书" panose="02010509060101010101" pitchFamily="49" charset="-122"/>
              </a:rPr>
              <a:t> “</a:t>
            </a:r>
            <a:r>
              <a:rPr lang="zh-CN" altLang="en-US" sz="2800">
                <a:ea typeface="隶书" panose="02010509060101010101" pitchFamily="49" charset="-122"/>
              </a:rPr>
              <a:t>出列的人是” </a:t>
            </a:r>
            <a:r>
              <a:rPr lang="en-US" altLang="zh-CN" sz="2800" b="1"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ea typeface="隶书" panose="02010509060101010101" pitchFamily="49" charset="-122"/>
              </a:rPr>
              <a:t> 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data </a:t>
            </a:r>
            <a:r>
              <a:rPr lang="en-US" altLang="zh-CN" sz="2800" b="1">
                <a:ea typeface="隶书" panose="02010509060101010101" pitchFamily="49" charset="-122"/>
              </a:rPr>
              <a:t>&lt;&lt; endl;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686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7E25EF8-F30D-491B-A182-D43D2368B5F2}" type="slidenum">
              <a:rPr lang="en-US" altLang="zh-CN" sz="1400"/>
              <a:pPr algn="ctr" eaLnBrk="1" hangingPunct="1"/>
              <a:t>71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652463"/>
            <a:ext cx="8229600" cy="58769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  pre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  delete</a:t>
            </a:r>
            <a:r>
              <a:rPr lang="en-US" altLang="zh-CN" sz="2800">
                <a:ea typeface="隶书" panose="02010509060101010101" pitchFamily="49" charset="-122"/>
              </a:rPr>
              <a:t> p</a:t>
            </a:r>
            <a:r>
              <a:rPr lang="en-US" altLang="zh-CN" sz="2800" b="1">
                <a:ea typeface="隶书" panose="02010509060101010101" pitchFamily="49" charset="-122"/>
              </a:rPr>
              <a:t>;     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删去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ea typeface="隶书" panose="02010509060101010101" pitchFamily="49" charset="-122"/>
              </a:rPr>
              <a:t>p = pre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void </a:t>
            </a:r>
            <a:r>
              <a:rPr lang="en-US" altLang="zh-CN" sz="2800">
                <a:ea typeface="隶书" panose="02010509060101010101" pitchFamily="49" charset="-122"/>
              </a:rPr>
              <a:t>main()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r>
              <a:rPr lang="en-US" altLang="zh-CN" sz="2800">
                <a:ea typeface="隶书" panose="02010509060101010101" pitchFamily="49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CircList&lt;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&gt; clist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int</a:t>
            </a:r>
            <a:r>
              <a:rPr lang="en-US" altLang="zh-CN" sz="2800"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n m</a:t>
            </a:r>
            <a:r>
              <a:rPr lang="en-US" altLang="zh-CN" sz="2800" b="1">
                <a:ea typeface="隶书" panose="02010509060101010101" pitchFamily="49" charset="-122"/>
              </a:rPr>
              <a:t>;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cout &lt;&lt;</a:t>
            </a:r>
            <a:r>
              <a:rPr lang="en-US" altLang="zh-CN" sz="2800">
                <a:ea typeface="隶书" panose="02010509060101010101" pitchFamily="49" charset="-122"/>
              </a:rPr>
              <a:t> “</a:t>
            </a:r>
            <a:r>
              <a:rPr lang="zh-CN" altLang="en-US" sz="2800">
                <a:ea typeface="隶书" panose="02010509060101010101" pitchFamily="49" charset="-122"/>
              </a:rPr>
              <a:t>输入游戏者人数和报数间隔 </a:t>
            </a:r>
            <a:r>
              <a:rPr lang="en-US" altLang="zh-CN" sz="2800">
                <a:ea typeface="隶书" panose="02010509060101010101" pitchFamily="49" charset="-122"/>
              </a:rPr>
              <a:t>: ”;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ea typeface="隶书" panose="02010509060101010101" pitchFamily="49" charset="-122"/>
              </a:rPr>
              <a:t>cin &gt;&gt;</a:t>
            </a:r>
            <a:r>
              <a:rPr lang="en-US" altLang="zh-CN" sz="2800">
                <a:ea typeface="隶书" panose="02010509060101010101" pitchFamily="49" charset="-122"/>
              </a:rPr>
              <a:t> n </a:t>
            </a:r>
            <a:r>
              <a:rPr lang="en-US" altLang="zh-CN" sz="2800" b="1">
                <a:ea typeface="隶书" panose="02010509060101010101" pitchFamily="49" charset="-122"/>
              </a:rPr>
              <a:t>&gt;&gt;</a:t>
            </a:r>
            <a:r>
              <a:rPr lang="en-US" altLang="zh-CN" sz="2800">
                <a:ea typeface="隶书" panose="02010509060101010101" pitchFamily="49" charset="-122"/>
              </a:rPr>
              <a:t> m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for</a:t>
            </a:r>
            <a:r>
              <a:rPr lang="en-US" altLang="zh-CN" sz="2800">
                <a:ea typeface="隶书" panose="02010509060101010101" pitchFamily="49" charset="-122"/>
              </a:rPr>
              <a:t> (i = 1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i &lt;= n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i++ ) clist.insert(i, i</a:t>
            </a:r>
            <a:r>
              <a:rPr lang="en-US" altLang="zh-CN" sz="2800" b="1">
                <a:ea typeface="隶书" panose="02010509060101010101" pitchFamily="49" charset="-122"/>
              </a:rPr>
              <a:t>);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约瑟夫环</a:t>
            </a:r>
            <a:r>
              <a:rPr lang="zh-CN" altLang="en-US" sz="2800">
                <a:ea typeface="隶书" panose="02010509060101010101" pitchFamily="49" charset="-122"/>
              </a:rPr>
              <a:t>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</a:t>
            </a:r>
            <a:r>
              <a:rPr lang="en-US" altLang="zh-CN" sz="2800">
                <a:ea typeface="隶书" panose="02010509060101010101" pitchFamily="49" charset="-122"/>
              </a:rPr>
              <a:t>Josephus(clist, n, m)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        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解决约瑟夫问题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</a:t>
            </a:r>
          </a:p>
        </p:txBody>
      </p:sp>
      <p:sp>
        <p:nvSpPr>
          <p:cNvPr id="696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2E392B5-3154-46D6-ACF4-433F423CC8F2}" type="slidenum">
              <a:rPr lang="en-US" altLang="zh-CN" sz="1400"/>
              <a:pPr algn="ctr" eaLnBrk="1" hangingPunct="1"/>
              <a:t>72</a:t>
            </a:fld>
            <a:endParaRPr lang="en-US" altLang="zh-CN" sz="1400"/>
          </a:p>
        </p:txBody>
      </p:sp>
      <p:sp>
        <p:nvSpPr>
          <p:cNvPr id="69636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27988" y="6127750"/>
            <a:ext cx="609600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0400"/>
            <a:ext cx="7696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双向链表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(Doubly Linked List)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73200"/>
            <a:ext cx="7924800" cy="4953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双向链表是指在前驱和后继方向都能游历（遍历）的线性链表。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双向链表每个结点结构：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ea typeface="仿宋_GB2312" pitchFamily="49" charset="-122"/>
              </a:rPr>
              <a:t>       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双向链表通常采用带表头结点的循环链表形式。</a:t>
            </a:r>
          </a:p>
        </p:txBody>
      </p:sp>
      <p:sp>
        <p:nvSpPr>
          <p:cNvPr id="706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6FC488E-8333-4B31-BEDD-B4A9B76AF689}" type="slidenum">
              <a:rPr lang="en-US" altLang="zh-CN" sz="1400"/>
              <a:pPr algn="ctr" eaLnBrk="1" hangingPunct="1"/>
              <a:t>73</a:t>
            </a:fld>
            <a:endParaRPr lang="en-US" altLang="zh-CN" sz="1400"/>
          </a:p>
        </p:txBody>
      </p:sp>
      <p:grpSp>
        <p:nvGrpSpPr>
          <p:cNvPr id="70661" name="Group 11"/>
          <p:cNvGrpSpPr>
            <a:grpSpLocks/>
          </p:cNvGrpSpPr>
          <p:nvPr/>
        </p:nvGrpSpPr>
        <p:grpSpPr bwMode="auto">
          <a:xfrm>
            <a:off x="1905000" y="3365500"/>
            <a:ext cx="5184775" cy="1428750"/>
            <a:chOff x="1200" y="2016"/>
            <a:chExt cx="3266" cy="900"/>
          </a:xfrm>
        </p:grpSpPr>
        <p:sp>
          <p:nvSpPr>
            <p:cNvPr id="70662" name="Rectangle 4" descr="羊皮纸"/>
            <p:cNvSpPr>
              <a:spLocks noChangeArrowheads="1"/>
            </p:cNvSpPr>
            <p:nvPr/>
          </p:nvSpPr>
          <p:spPr bwMode="auto">
            <a:xfrm>
              <a:off x="1248" y="2112"/>
              <a:ext cx="316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3" name="Line 5"/>
            <p:cNvSpPr>
              <a:spLocks noChangeShapeType="1"/>
            </p:cNvSpPr>
            <p:nvPr/>
          </p:nvSpPr>
          <p:spPr bwMode="auto">
            <a:xfrm>
              <a:off x="230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4" name="Line 6"/>
            <p:cNvSpPr>
              <a:spLocks noChangeShapeType="1"/>
            </p:cNvSpPr>
            <p:nvPr/>
          </p:nvSpPr>
          <p:spPr bwMode="auto">
            <a:xfrm flipV="1">
              <a:off x="2304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5" name="Line 7"/>
            <p:cNvSpPr>
              <a:spLocks noChangeShapeType="1"/>
            </p:cNvSpPr>
            <p:nvPr/>
          </p:nvSpPr>
          <p:spPr bwMode="auto">
            <a:xfrm>
              <a:off x="3312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6" name="Line 8"/>
            <p:cNvSpPr>
              <a:spLocks noChangeShapeType="1"/>
            </p:cNvSpPr>
            <p:nvPr/>
          </p:nvSpPr>
          <p:spPr bwMode="auto">
            <a:xfrm flipV="1">
              <a:off x="3312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1200" y="2551"/>
              <a:ext cx="3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chemeClr val="hlink"/>
                  </a:solidFill>
                  <a:latin typeface="Times New Roman" charset="0"/>
                  <a:ea typeface="隶书" pitchFamily="49" charset="-122"/>
                </a:rPr>
                <a:t>前驱方向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仿宋_GB2312" pitchFamily="49" charset="-122"/>
                </a:rPr>
                <a:t> 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仿宋_GB2312" pitchFamily="49" charset="-122"/>
                  <a:sym typeface="Wingdings" pitchFamily="2" charset="2"/>
                </a:rPr>
                <a:t>          </a:t>
              </a:r>
              <a:r>
                <a:rPr lang="zh-CN" altLang="en-US" sz="3200">
                  <a:solidFill>
                    <a:schemeClr val="hlink"/>
                  </a:solidFill>
                  <a:latin typeface="Times New Roman" charset="0"/>
                  <a:ea typeface="隶书" pitchFamily="49" charset="-122"/>
                  <a:sym typeface="Wingdings" pitchFamily="2" charset="2"/>
                </a:rPr>
                <a:t>后继方向</a:t>
              </a:r>
              <a:endParaRPr lang="zh-CN" altLang="en-US" sz="2800">
                <a:solidFill>
                  <a:schemeClr val="hlink"/>
                </a:solidFill>
                <a:latin typeface="Times New Roman" charset="0"/>
                <a:ea typeface="隶书" pitchFamily="49" charset="-122"/>
                <a:sym typeface="Wingdings" pitchFamily="2" charset="2"/>
              </a:endParaRPr>
            </a:p>
          </p:txBody>
        </p:sp>
        <p:sp>
          <p:nvSpPr>
            <p:cNvPr id="313354" name="Text Box 10"/>
            <p:cNvSpPr txBox="1">
              <a:spLocks noChangeArrowheads="1"/>
            </p:cNvSpPr>
            <p:nvPr/>
          </p:nvSpPr>
          <p:spPr bwMode="auto">
            <a:xfrm>
              <a:off x="1480" y="2112"/>
              <a:ext cx="2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仿宋_GB2312" pitchFamily="49" charset="-122"/>
                </a:rPr>
                <a:t>lLink        data        rLink</a:t>
              </a:r>
              <a:endParaRPr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  <a:sym typeface="Wingdings" pitchFamily="2" charset="2"/>
              </a:endParaRPr>
            </a:p>
          </p:txBody>
        </p:sp>
      </p:grpSp>
    </p:spTree>
  </p:cSld>
  <p:clrMapOvr>
    <a:masterClrMapping/>
  </p:clrMapOvr>
  <p:transition>
    <p:wipe dir="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628900"/>
            <a:ext cx="8229600" cy="121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  <a:defRPr/>
            </a:pP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结点指向</a:t>
            </a:r>
            <a:b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</a:b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p == p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lLink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rLink == p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rLink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lLink</a:t>
            </a:r>
            <a:endParaRPr lang="en-US" altLang="zh-CN" sz="2800">
              <a:ea typeface="仿宋_GB2312" pitchFamily="49" charset="-122"/>
            </a:endParaRPr>
          </a:p>
        </p:txBody>
      </p:sp>
      <p:sp>
        <p:nvSpPr>
          <p:cNvPr id="7168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B3AFFC2-7194-4B77-918B-35D43FCAC0C1}" type="slidenum">
              <a:rPr lang="en-US" altLang="zh-CN" sz="1400"/>
              <a:pPr algn="ctr" eaLnBrk="1" hangingPunct="1"/>
              <a:t>74</a:t>
            </a:fld>
            <a:endParaRPr lang="en-US" altLang="zh-CN" sz="1400"/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209800" y="1914525"/>
            <a:ext cx="5721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000" u="sng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非空表</a:t>
            </a: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	             </a:t>
            </a:r>
            <a:r>
              <a:rPr lang="zh-CN" altLang="en-US" sz="3000" u="sng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空表</a:t>
            </a:r>
            <a:endParaRPr lang="zh-CN" altLang="en-US" sz="300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grpSp>
        <p:nvGrpSpPr>
          <p:cNvPr id="71685" name="Group 86"/>
          <p:cNvGrpSpPr>
            <a:grpSpLocks/>
          </p:cNvGrpSpPr>
          <p:nvPr/>
        </p:nvGrpSpPr>
        <p:grpSpPr bwMode="auto">
          <a:xfrm>
            <a:off x="914400" y="3840163"/>
            <a:ext cx="6934200" cy="2103437"/>
            <a:chOff x="576" y="2419"/>
            <a:chExt cx="4368" cy="1325"/>
          </a:xfrm>
        </p:grpSpPr>
        <p:sp>
          <p:nvSpPr>
            <p:cNvPr id="71737" name="Rectangle 4" descr="羊皮纸"/>
            <p:cNvSpPr>
              <a:spLocks noChangeArrowheads="1"/>
            </p:cNvSpPr>
            <p:nvPr/>
          </p:nvSpPr>
          <p:spPr bwMode="auto">
            <a:xfrm>
              <a:off x="1056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38" name="Line 5"/>
            <p:cNvSpPr>
              <a:spLocks noChangeShapeType="1"/>
            </p:cNvSpPr>
            <p:nvPr/>
          </p:nvSpPr>
          <p:spPr bwMode="auto">
            <a:xfrm>
              <a:off x="129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9" name="Line 6"/>
            <p:cNvSpPr>
              <a:spLocks noChangeShapeType="1"/>
            </p:cNvSpPr>
            <p:nvPr/>
          </p:nvSpPr>
          <p:spPr bwMode="auto">
            <a:xfrm>
              <a:off x="1584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0" name="Line 7"/>
            <p:cNvSpPr>
              <a:spLocks noChangeShapeType="1"/>
            </p:cNvSpPr>
            <p:nvPr/>
          </p:nvSpPr>
          <p:spPr bwMode="auto">
            <a:xfrm flipV="1">
              <a:off x="129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1" name="Line 8"/>
            <p:cNvSpPr>
              <a:spLocks noChangeShapeType="1"/>
            </p:cNvSpPr>
            <p:nvPr/>
          </p:nvSpPr>
          <p:spPr bwMode="auto">
            <a:xfrm flipV="1">
              <a:off x="1584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2" name="Rectangle 9" descr="羊皮纸"/>
            <p:cNvSpPr>
              <a:spLocks noChangeArrowheads="1"/>
            </p:cNvSpPr>
            <p:nvPr/>
          </p:nvSpPr>
          <p:spPr bwMode="auto">
            <a:xfrm>
              <a:off x="2352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43" name="Line 10"/>
            <p:cNvSpPr>
              <a:spLocks noChangeShapeType="1"/>
            </p:cNvSpPr>
            <p:nvPr/>
          </p:nvSpPr>
          <p:spPr bwMode="auto">
            <a:xfrm>
              <a:off x="2592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4" name="Line 11"/>
            <p:cNvSpPr>
              <a:spLocks noChangeShapeType="1"/>
            </p:cNvSpPr>
            <p:nvPr/>
          </p:nvSpPr>
          <p:spPr bwMode="auto">
            <a:xfrm>
              <a:off x="288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5" name="Line 12"/>
            <p:cNvSpPr>
              <a:spLocks noChangeShapeType="1"/>
            </p:cNvSpPr>
            <p:nvPr/>
          </p:nvSpPr>
          <p:spPr bwMode="auto">
            <a:xfrm flipV="1">
              <a:off x="259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6" name="Line 13"/>
            <p:cNvSpPr>
              <a:spLocks noChangeShapeType="1"/>
            </p:cNvSpPr>
            <p:nvPr/>
          </p:nvSpPr>
          <p:spPr bwMode="auto">
            <a:xfrm flipV="1">
              <a:off x="2880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7" name="Rectangle 14" descr="羊皮纸"/>
            <p:cNvSpPr>
              <a:spLocks noChangeArrowheads="1"/>
            </p:cNvSpPr>
            <p:nvPr/>
          </p:nvSpPr>
          <p:spPr bwMode="auto">
            <a:xfrm>
              <a:off x="3648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48" name="Line 15"/>
            <p:cNvSpPr>
              <a:spLocks noChangeShapeType="1"/>
            </p:cNvSpPr>
            <p:nvPr/>
          </p:nvSpPr>
          <p:spPr bwMode="auto">
            <a:xfrm>
              <a:off x="3888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9" name="Line 16"/>
            <p:cNvSpPr>
              <a:spLocks noChangeShapeType="1"/>
            </p:cNvSpPr>
            <p:nvPr/>
          </p:nvSpPr>
          <p:spPr bwMode="auto">
            <a:xfrm>
              <a:off x="417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0" name="Line 17"/>
            <p:cNvSpPr>
              <a:spLocks noChangeShapeType="1"/>
            </p:cNvSpPr>
            <p:nvPr/>
          </p:nvSpPr>
          <p:spPr bwMode="auto">
            <a:xfrm flipV="1">
              <a:off x="388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1" name="Line 18"/>
            <p:cNvSpPr>
              <a:spLocks noChangeShapeType="1"/>
            </p:cNvSpPr>
            <p:nvPr/>
          </p:nvSpPr>
          <p:spPr bwMode="auto">
            <a:xfrm flipV="1">
              <a:off x="417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2" name="Line 19"/>
            <p:cNvSpPr>
              <a:spLocks noChangeShapeType="1"/>
            </p:cNvSpPr>
            <p:nvPr/>
          </p:nvSpPr>
          <p:spPr bwMode="auto">
            <a:xfrm>
              <a:off x="1872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3" name="Line 20"/>
            <p:cNvSpPr>
              <a:spLocks noChangeShapeType="1"/>
            </p:cNvSpPr>
            <p:nvPr/>
          </p:nvSpPr>
          <p:spPr bwMode="auto">
            <a:xfrm>
              <a:off x="576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4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5" name="Line 22"/>
            <p:cNvSpPr>
              <a:spLocks noChangeShapeType="1"/>
            </p:cNvSpPr>
            <p:nvPr/>
          </p:nvSpPr>
          <p:spPr bwMode="auto">
            <a:xfrm>
              <a:off x="4464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6" name="Line 23"/>
            <p:cNvSpPr>
              <a:spLocks noChangeShapeType="1"/>
            </p:cNvSpPr>
            <p:nvPr/>
          </p:nvSpPr>
          <p:spPr bwMode="auto">
            <a:xfrm>
              <a:off x="576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7" name="Line 24"/>
            <p:cNvSpPr>
              <a:spLocks noChangeShapeType="1"/>
            </p:cNvSpPr>
            <p:nvPr/>
          </p:nvSpPr>
          <p:spPr bwMode="auto">
            <a:xfrm>
              <a:off x="1872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8" name="Line 25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9" name="Line 26"/>
            <p:cNvSpPr>
              <a:spLocks noChangeShapeType="1"/>
            </p:cNvSpPr>
            <p:nvPr/>
          </p:nvSpPr>
          <p:spPr bwMode="auto">
            <a:xfrm>
              <a:off x="446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0" name="Line 27"/>
            <p:cNvSpPr>
              <a:spLocks noChangeShapeType="1"/>
            </p:cNvSpPr>
            <p:nvPr/>
          </p:nvSpPr>
          <p:spPr bwMode="auto">
            <a:xfrm flipV="1">
              <a:off x="1200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1" name="Line 28"/>
            <p:cNvSpPr>
              <a:spLocks noChangeShapeType="1"/>
            </p:cNvSpPr>
            <p:nvPr/>
          </p:nvSpPr>
          <p:spPr bwMode="auto">
            <a:xfrm flipV="1">
              <a:off x="2496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2" name="Line 29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3" name="Text Box 30"/>
            <p:cNvSpPr txBox="1">
              <a:spLocks noChangeArrowheads="1"/>
            </p:cNvSpPr>
            <p:nvPr/>
          </p:nvSpPr>
          <p:spPr bwMode="auto">
            <a:xfrm>
              <a:off x="864" y="3379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p</a:t>
              </a:r>
              <a:r>
                <a:rPr lang="en-US" altLang="zh-CN" sz="3200">
                  <a:solidFill>
                    <a:srgbClr val="800080"/>
                  </a:solidFill>
                  <a:latin typeface="楷体_GB2312" pitchFamily="49" charset="-122"/>
                  <a:ea typeface="楷体_GB2312" pitchFamily="49" charset="-122"/>
                </a:rPr>
                <a:t>-&gt;</a:t>
              </a:r>
              <a:r>
                <a:rPr lang="en-US" altLang="zh-CN" sz="3200">
                  <a:solidFill>
                    <a:srgbClr val="800080"/>
                  </a:solidFill>
                </a:rPr>
                <a:t>lLink</a:t>
              </a:r>
            </a:p>
          </p:txBody>
        </p:sp>
        <p:sp>
          <p:nvSpPr>
            <p:cNvPr id="71764" name="Text Box 31"/>
            <p:cNvSpPr txBox="1">
              <a:spLocks noChangeArrowheads="1"/>
            </p:cNvSpPr>
            <p:nvPr/>
          </p:nvSpPr>
          <p:spPr bwMode="auto">
            <a:xfrm>
              <a:off x="3540" y="3379"/>
              <a:ext cx="1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p</a:t>
              </a:r>
              <a:r>
                <a:rPr lang="en-US" altLang="zh-CN" sz="3200">
                  <a:solidFill>
                    <a:srgbClr val="800080"/>
                  </a:solidFill>
                  <a:latin typeface="楷体_GB2312" pitchFamily="49" charset="-122"/>
                  <a:ea typeface="楷体_GB2312" pitchFamily="49" charset="-122"/>
                </a:rPr>
                <a:t>-&gt;</a:t>
              </a:r>
              <a:r>
                <a:rPr lang="en-US" altLang="zh-CN" sz="3200">
                  <a:solidFill>
                    <a:srgbClr val="800080"/>
                  </a:solidFill>
                </a:rPr>
                <a:t>rLink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71765" name="Text Box 32"/>
            <p:cNvSpPr txBox="1">
              <a:spLocks noChangeArrowheads="1"/>
            </p:cNvSpPr>
            <p:nvPr/>
          </p:nvSpPr>
          <p:spPr bwMode="auto">
            <a:xfrm>
              <a:off x="2388" y="3379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p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71766" name="Text Box 33"/>
            <p:cNvSpPr txBox="1">
              <a:spLocks noChangeArrowheads="1"/>
            </p:cNvSpPr>
            <p:nvPr/>
          </p:nvSpPr>
          <p:spPr bwMode="auto">
            <a:xfrm>
              <a:off x="3492" y="2419"/>
              <a:ext cx="7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lLink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71767" name="Text Box 34"/>
            <p:cNvSpPr txBox="1">
              <a:spLocks noChangeArrowheads="1"/>
            </p:cNvSpPr>
            <p:nvPr/>
          </p:nvSpPr>
          <p:spPr bwMode="auto">
            <a:xfrm>
              <a:off x="1440" y="2419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800080"/>
                  </a:solidFill>
                </a:rPr>
                <a:t>rLink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</p:grpSp>
      <p:grpSp>
        <p:nvGrpSpPr>
          <p:cNvPr id="71686" name="Group 85"/>
          <p:cNvGrpSpPr>
            <a:grpSpLocks/>
          </p:cNvGrpSpPr>
          <p:nvPr/>
        </p:nvGrpSpPr>
        <p:grpSpPr bwMode="auto">
          <a:xfrm>
            <a:off x="457200" y="850900"/>
            <a:ext cx="7848600" cy="990600"/>
            <a:chOff x="288" y="384"/>
            <a:chExt cx="4944" cy="624"/>
          </a:xfrm>
        </p:grpSpPr>
        <p:sp>
          <p:nvSpPr>
            <p:cNvPr id="71687" name="Rectangle 35" descr="羊皮纸"/>
            <p:cNvSpPr>
              <a:spLocks noChangeArrowheads="1"/>
            </p:cNvSpPr>
            <p:nvPr/>
          </p:nvSpPr>
          <p:spPr bwMode="auto">
            <a:xfrm>
              <a:off x="960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88" name="Line 36"/>
            <p:cNvSpPr>
              <a:spLocks noChangeShapeType="1"/>
            </p:cNvSpPr>
            <p:nvPr/>
          </p:nvSpPr>
          <p:spPr bwMode="auto">
            <a:xfrm>
              <a:off x="110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9" name="Line 37"/>
            <p:cNvSpPr>
              <a:spLocks noChangeShapeType="1"/>
            </p:cNvSpPr>
            <p:nvPr/>
          </p:nvSpPr>
          <p:spPr bwMode="auto">
            <a:xfrm>
              <a:off x="1392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38"/>
            <p:cNvSpPr>
              <a:spLocks noChangeShapeType="1"/>
            </p:cNvSpPr>
            <p:nvPr/>
          </p:nvSpPr>
          <p:spPr bwMode="auto">
            <a:xfrm flipV="1">
              <a:off x="110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Line 39"/>
            <p:cNvSpPr>
              <a:spLocks noChangeShapeType="1"/>
            </p:cNvSpPr>
            <p:nvPr/>
          </p:nvSpPr>
          <p:spPr bwMode="auto">
            <a:xfrm flipV="1">
              <a:off x="1392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2" name="Rectangle 40" descr="羊皮纸"/>
            <p:cNvSpPr>
              <a:spLocks noChangeArrowheads="1"/>
            </p:cNvSpPr>
            <p:nvPr/>
          </p:nvSpPr>
          <p:spPr bwMode="auto">
            <a:xfrm>
              <a:off x="177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3" name="Line 41"/>
            <p:cNvSpPr>
              <a:spLocks noChangeShapeType="1"/>
            </p:cNvSpPr>
            <p:nvPr/>
          </p:nvSpPr>
          <p:spPr bwMode="auto">
            <a:xfrm>
              <a:off x="192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4" name="Line 42"/>
            <p:cNvSpPr>
              <a:spLocks noChangeShapeType="1"/>
            </p:cNvSpPr>
            <p:nvPr/>
          </p:nvSpPr>
          <p:spPr bwMode="auto">
            <a:xfrm>
              <a:off x="220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5" name="Line 43"/>
            <p:cNvSpPr>
              <a:spLocks noChangeShapeType="1"/>
            </p:cNvSpPr>
            <p:nvPr/>
          </p:nvSpPr>
          <p:spPr bwMode="auto">
            <a:xfrm flipV="1">
              <a:off x="1920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6" name="Line 44"/>
            <p:cNvSpPr>
              <a:spLocks noChangeShapeType="1"/>
            </p:cNvSpPr>
            <p:nvPr/>
          </p:nvSpPr>
          <p:spPr bwMode="auto">
            <a:xfrm flipV="1">
              <a:off x="220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7" name="Rectangle 45" descr="羊皮纸"/>
            <p:cNvSpPr>
              <a:spLocks noChangeArrowheads="1"/>
            </p:cNvSpPr>
            <p:nvPr/>
          </p:nvSpPr>
          <p:spPr bwMode="auto">
            <a:xfrm>
              <a:off x="2832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8" name="Line 46"/>
            <p:cNvSpPr>
              <a:spLocks noChangeShapeType="1"/>
            </p:cNvSpPr>
            <p:nvPr/>
          </p:nvSpPr>
          <p:spPr bwMode="auto">
            <a:xfrm>
              <a:off x="2976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9" name="Line 47"/>
            <p:cNvSpPr>
              <a:spLocks noChangeShapeType="1"/>
            </p:cNvSpPr>
            <p:nvPr/>
          </p:nvSpPr>
          <p:spPr bwMode="auto">
            <a:xfrm>
              <a:off x="326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0" name="Line 48"/>
            <p:cNvSpPr>
              <a:spLocks noChangeShapeType="1"/>
            </p:cNvSpPr>
            <p:nvPr/>
          </p:nvSpPr>
          <p:spPr bwMode="auto">
            <a:xfrm flipV="1">
              <a:off x="2976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Line 49"/>
            <p:cNvSpPr>
              <a:spLocks noChangeShapeType="1"/>
            </p:cNvSpPr>
            <p:nvPr/>
          </p:nvSpPr>
          <p:spPr bwMode="auto">
            <a:xfrm flipV="1">
              <a:off x="326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2" name="Rectangle 50" descr="羊皮纸"/>
            <p:cNvSpPr>
              <a:spLocks noChangeArrowheads="1"/>
            </p:cNvSpPr>
            <p:nvPr/>
          </p:nvSpPr>
          <p:spPr bwMode="auto">
            <a:xfrm>
              <a:off x="441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3" name="Line 51"/>
            <p:cNvSpPr>
              <a:spLocks noChangeShapeType="1"/>
            </p:cNvSpPr>
            <p:nvPr/>
          </p:nvSpPr>
          <p:spPr bwMode="auto">
            <a:xfrm>
              <a:off x="456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4" name="Line 52"/>
            <p:cNvSpPr>
              <a:spLocks noChangeShapeType="1"/>
            </p:cNvSpPr>
            <p:nvPr/>
          </p:nvSpPr>
          <p:spPr bwMode="auto">
            <a:xfrm>
              <a:off x="484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5" name="Line 53"/>
            <p:cNvSpPr>
              <a:spLocks noChangeShapeType="1"/>
            </p:cNvSpPr>
            <p:nvPr/>
          </p:nvSpPr>
          <p:spPr bwMode="auto">
            <a:xfrm flipV="1">
              <a:off x="4560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6" name="Line 54"/>
            <p:cNvSpPr>
              <a:spLocks noChangeShapeType="1"/>
            </p:cNvSpPr>
            <p:nvPr/>
          </p:nvSpPr>
          <p:spPr bwMode="auto">
            <a:xfrm flipV="1">
              <a:off x="484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7" name="Line 55"/>
            <p:cNvSpPr>
              <a:spLocks noChangeShapeType="1"/>
            </p:cNvSpPr>
            <p:nvPr/>
          </p:nvSpPr>
          <p:spPr bwMode="auto">
            <a:xfrm>
              <a:off x="768" y="72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8" name="Line 56"/>
            <p:cNvSpPr>
              <a:spLocks noChangeShapeType="1"/>
            </p:cNvSpPr>
            <p:nvPr/>
          </p:nvSpPr>
          <p:spPr bwMode="auto">
            <a:xfrm>
              <a:off x="15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9" name="Line 57"/>
            <p:cNvSpPr>
              <a:spLocks noChangeShapeType="1"/>
            </p:cNvSpPr>
            <p:nvPr/>
          </p:nvSpPr>
          <p:spPr bwMode="auto">
            <a:xfrm>
              <a:off x="240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0" name="Line 58"/>
            <p:cNvSpPr>
              <a:spLocks noChangeShapeType="1"/>
            </p:cNvSpPr>
            <p:nvPr/>
          </p:nvSpPr>
          <p:spPr bwMode="auto">
            <a:xfrm>
              <a:off x="264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1" name="Line 59"/>
            <p:cNvSpPr>
              <a:spLocks noChangeShapeType="1"/>
            </p:cNvSpPr>
            <p:nvPr/>
          </p:nvSpPr>
          <p:spPr bwMode="auto">
            <a:xfrm>
              <a:off x="3456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2" name="Line 60"/>
            <p:cNvSpPr>
              <a:spLocks noChangeShapeType="1"/>
            </p:cNvSpPr>
            <p:nvPr/>
          </p:nvSpPr>
          <p:spPr bwMode="auto">
            <a:xfrm>
              <a:off x="4128" y="72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3" name="Line 61"/>
            <p:cNvSpPr>
              <a:spLocks noChangeShapeType="1"/>
            </p:cNvSpPr>
            <p:nvPr/>
          </p:nvSpPr>
          <p:spPr bwMode="auto">
            <a:xfrm>
              <a:off x="4224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4" name="Line 62"/>
            <p:cNvSpPr>
              <a:spLocks noChangeShapeType="1"/>
            </p:cNvSpPr>
            <p:nvPr/>
          </p:nvSpPr>
          <p:spPr bwMode="auto">
            <a:xfrm>
              <a:off x="816" y="62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5" name="Line 63"/>
            <p:cNvSpPr>
              <a:spLocks noChangeShapeType="1"/>
            </p:cNvSpPr>
            <p:nvPr/>
          </p:nvSpPr>
          <p:spPr bwMode="auto">
            <a:xfrm>
              <a:off x="50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6" name="Line 64"/>
            <p:cNvSpPr>
              <a:spLocks noChangeShapeType="1"/>
            </p:cNvSpPr>
            <p:nvPr/>
          </p:nvSpPr>
          <p:spPr bwMode="auto">
            <a:xfrm>
              <a:off x="26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7" name="Line 65"/>
            <p:cNvSpPr>
              <a:spLocks noChangeShapeType="1"/>
            </p:cNvSpPr>
            <p:nvPr/>
          </p:nvSpPr>
          <p:spPr bwMode="auto">
            <a:xfrm>
              <a:off x="240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8" name="Line 66"/>
            <p:cNvSpPr>
              <a:spLocks noChangeShapeType="1"/>
            </p:cNvSpPr>
            <p:nvPr/>
          </p:nvSpPr>
          <p:spPr bwMode="auto">
            <a:xfrm>
              <a:off x="1584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9" name="Line 67"/>
            <p:cNvSpPr>
              <a:spLocks noChangeShapeType="1"/>
            </p:cNvSpPr>
            <p:nvPr/>
          </p:nvSpPr>
          <p:spPr bwMode="auto">
            <a:xfrm flipH="1">
              <a:off x="816" y="816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0" name="Line 68"/>
            <p:cNvSpPr>
              <a:spLocks noChangeShapeType="1"/>
            </p:cNvSpPr>
            <p:nvPr/>
          </p:nvSpPr>
          <p:spPr bwMode="auto">
            <a:xfrm>
              <a:off x="816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1" name="Line 69"/>
            <p:cNvSpPr>
              <a:spLocks noChangeShapeType="1"/>
            </p:cNvSpPr>
            <p:nvPr/>
          </p:nvSpPr>
          <p:spPr bwMode="auto">
            <a:xfrm>
              <a:off x="816" y="1008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2" name="Line 70"/>
            <p:cNvSpPr>
              <a:spLocks noChangeShapeType="1"/>
            </p:cNvSpPr>
            <p:nvPr/>
          </p:nvSpPr>
          <p:spPr bwMode="auto">
            <a:xfrm>
              <a:off x="3648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3" name="Line 71"/>
            <p:cNvSpPr>
              <a:spLocks noChangeShapeType="1"/>
            </p:cNvSpPr>
            <p:nvPr/>
          </p:nvSpPr>
          <p:spPr bwMode="auto">
            <a:xfrm>
              <a:off x="816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4" name="Line 72"/>
            <p:cNvSpPr>
              <a:spLocks noChangeShapeType="1"/>
            </p:cNvSpPr>
            <p:nvPr/>
          </p:nvSpPr>
          <p:spPr bwMode="auto">
            <a:xfrm>
              <a:off x="816" y="384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5" name="Line 73"/>
            <p:cNvSpPr>
              <a:spLocks noChangeShapeType="1"/>
            </p:cNvSpPr>
            <p:nvPr/>
          </p:nvSpPr>
          <p:spPr bwMode="auto">
            <a:xfrm>
              <a:off x="3648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6" name="Line 74"/>
            <p:cNvSpPr>
              <a:spLocks noChangeShapeType="1"/>
            </p:cNvSpPr>
            <p:nvPr/>
          </p:nvSpPr>
          <p:spPr bwMode="auto">
            <a:xfrm flipH="1">
              <a:off x="3456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7" name="Line 75"/>
            <p:cNvSpPr>
              <a:spLocks noChangeShapeType="1"/>
            </p:cNvSpPr>
            <p:nvPr/>
          </p:nvSpPr>
          <p:spPr bwMode="auto">
            <a:xfrm>
              <a:off x="4224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8" name="Line 76"/>
            <p:cNvSpPr>
              <a:spLocks noChangeShapeType="1"/>
            </p:cNvSpPr>
            <p:nvPr/>
          </p:nvSpPr>
          <p:spPr bwMode="auto">
            <a:xfrm>
              <a:off x="5232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9" name="Line 77"/>
            <p:cNvSpPr>
              <a:spLocks noChangeShapeType="1"/>
            </p:cNvSpPr>
            <p:nvPr/>
          </p:nvSpPr>
          <p:spPr bwMode="auto">
            <a:xfrm flipH="1">
              <a:off x="5040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0" name="Line 78"/>
            <p:cNvSpPr>
              <a:spLocks noChangeShapeType="1"/>
            </p:cNvSpPr>
            <p:nvPr/>
          </p:nvSpPr>
          <p:spPr bwMode="auto">
            <a:xfrm>
              <a:off x="4224" y="384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1" name="Line 79"/>
            <p:cNvSpPr>
              <a:spLocks noChangeShapeType="1"/>
            </p:cNvSpPr>
            <p:nvPr/>
          </p:nvSpPr>
          <p:spPr bwMode="auto">
            <a:xfrm>
              <a:off x="4224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2" name="Line 80"/>
            <p:cNvSpPr>
              <a:spLocks noChangeShapeType="1"/>
            </p:cNvSpPr>
            <p:nvPr/>
          </p:nvSpPr>
          <p:spPr bwMode="auto">
            <a:xfrm>
              <a:off x="4224" y="1008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3" name="Line 81"/>
            <p:cNvSpPr>
              <a:spLocks noChangeShapeType="1"/>
            </p:cNvSpPr>
            <p:nvPr/>
          </p:nvSpPr>
          <p:spPr bwMode="auto">
            <a:xfrm>
              <a:off x="5232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4" name="Line 82"/>
            <p:cNvSpPr>
              <a:spLocks noChangeShapeType="1"/>
            </p:cNvSpPr>
            <p:nvPr/>
          </p:nvSpPr>
          <p:spPr bwMode="auto">
            <a:xfrm flipH="1">
              <a:off x="4224" y="81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5" name="Text Box 83"/>
            <p:cNvSpPr txBox="1">
              <a:spLocks noChangeArrowheads="1"/>
            </p:cNvSpPr>
            <p:nvPr/>
          </p:nvSpPr>
          <p:spPr bwMode="auto">
            <a:xfrm>
              <a:off x="288" y="52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71736" name="Text Box 84"/>
            <p:cNvSpPr txBox="1">
              <a:spLocks noChangeArrowheads="1"/>
            </p:cNvSpPr>
            <p:nvPr/>
          </p:nvSpPr>
          <p:spPr bwMode="auto">
            <a:xfrm>
              <a:off x="3662" y="52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67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双向循环链表类的定义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idx="1"/>
          </p:nvPr>
        </p:nvSpPr>
        <p:spPr>
          <a:xfrm>
            <a:off x="690563" y="1239838"/>
            <a:ext cx="8229600" cy="53260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ea typeface="隶书" panose="02010509060101010101" pitchFamily="49" charset="-122"/>
              </a:rPr>
              <a:t> T&gt; </a:t>
            </a:r>
            <a:endParaRPr lang="en-US" altLang="zh-CN" sz="2800" b="1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struct</a:t>
            </a:r>
            <a:r>
              <a:rPr lang="en-US" altLang="zh-CN" sz="2800">
                <a:ea typeface="隶书" panose="02010509060101010101" pitchFamily="49" charset="-122"/>
              </a:rPr>
              <a:t> DblNode </a:t>
            </a:r>
            <a:r>
              <a:rPr lang="en-US" altLang="zh-CN" sz="2800" b="1">
                <a:ea typeface="隶书" panose="02010509060101010101" pitchFamily="49" charset="-122"/>
              </a:rPr>
              <a:t>{	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链表结点类定义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T data</a:t>
            </a:r>
            <a:r>
              <a:rPr lang="en-US" altLang="zh-CN" sz="2800" b="1"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链表结点数据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DblNode&lt;T&gt; *lLink, *rLink</a:t>
            </a:r>
            <a:r>
              <a:rPr lang="en-US" altLang="zh-CN" sz="2800" b="1">
                <a:ea typeface="隶书" panose="02010509060101010101" pitchFamily="49" charset="-122"/>
              </a:rPr>
              <a:t>;	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前驱、后继指针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DblNode ( DblNode&lt;T&gt; *l = NULL,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DblNode&lt;T&gt; *r = NULL 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{ </a:t>
            </a:r>
            <a:r>
              <a:rPr lang="en-US" altLang="zh-CN" sz="2800">
                <a:ea typeface="隶书" panose="02010509060101010101" pitchFamily="49" charset="-122"/>
              </a:rPr>
              <a:t>lLink = l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  <a:r>
              <a:rPr lang="en-US" altLang="zh-CN" sz="2800">
                <a:ea typeface="隶书" panose="02010509060101010101" pitchFamily="49" charset="-122"/>
              </a:rPr>
              <a:t> rLink = r</a:t>
            </a:r>
            <a:r>
              <a:rPr lang="en-US" altLang="zh-CN" sz="2800" b="1">
                <a:ea typeface="隶书" panose="02010509060101010101" pitchFamily="49" charset="-122"/>
              </a:rPr>
              <a:t>; }    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DblNode ( T value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DblNode&lt;T&gt; *l = NULL, DblNode&lt;T&gt; *r = NULL)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</a:t>
            </a:r>
            <a:r>
              <a:rPr lang="en-US" altLang="zh-CN" sz="2800" b="1">
                <a:ea typeface="隶书" panose="02010509060101010101" pitchFamily="49" charset="-122"/>
              </a:rPr>
              <a:t>{ </a:t>
            </a:r>
            <a:r>
              <a:rPr lang="en-US" altLang="zh-CN" sz="2800">
                <a:ea typeface="隶书" panose="02010509060101010101" pitchFamily="49" charset="-122"/>
              </a:rPr>
              <a:t>data = value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lLink = l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rLink = r</a:t>
            </a:r>
            <a:r>
              <a:rPr lang="en-US" altLang="zh-CN" sz="2800" b="1">
                <a:ea typeface="隶书" panose="02010509060101010101" pitchFamily="49" charset="-122"/>
              </a:rPr>
              <a:t>; }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7270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1FC76E0-B3F8-43D2-8737-CCACF02A3D11}" type="slidenum">
              <a:rPr lang="en-US" altLang="zh-CN" sz="1400"/>
              <a:pPr algn="ctr" eaLnBrk="1" hangingPunct="1"/>
              <a:t>75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769938"/>
            <a:ext cx="8229600" cy="532606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class</a:t>
            </a:r>
            <a:r>
              <a:rPr lang="en-US" altLang="zh-CN" sz="2800">
                <a:ea typeface="隶书" panose="02010509060101010101" pitchFamily="49" charset="-122"/>
              </a:rPr>
              <a:t> DblList </a:t>
            </a:r>
            <a:r>
              <a:rPr lang="en-US" altLang="zh-CN" sz="2800" b="1">
                <a:ea typeface="隶书" panose="02010509060101010101" pitchFamily="49" charset="-122"/>
              </a:rPr>
              <a:t>{		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链表类定义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DblList ( T uniqueVal ) </a:t>
            </a:r>
            <a:r>
              <a:rPr lang="en-US" altLang="zh-CN" sz="2800" b="1">
                <a:ea typeface="隶书" panose="02010509060101010101" pitchFamily="49" charset="-122"/>
              </a:rPr>
              <a:t>{	        //</a:t>
            </a:r>
            <a:r>
              <a:rPr lang="zh-CN" altLang="en-US" sz="2800"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</a:t>
            </a:r>
            <a:r>
              <a:rPr lang="en-US" altLang="zh-CN" sz="2800">
                <a:ea typeface="隶书" panose="02010509060101010101" pitchFamily="49" charset="-122"/>
              </a:rPr>
              <a:t>first = </a:t>
            </a:r>
            <a:r>
              <a:rPr lang="en-US" altLang="zh-CN" sz="2800" b="1">
                <a:ea typeface="隶书" panose="02010509060101010101" pitchFamily="49" charset="-122"/>
              </a:rPr>
              <a:t>new</a:t>
            </a:r>
            <a:r>
              <a:rPr lang="en-US" altLang="zh-CN" sz="2800">
                <a:ea typeface="隶书" panose="02010509060101010101" pitchFamily="49" charset="-122"/>
              </a:rPr>
              <a:t> DblNode&lt;T&gt; (uniqueVal)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 =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 = first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DblNode&lt;T&gt; *getFirst () </a:t>
            </a:r>
            <a:r>
              <a:rPr lang="en-US" altLang="zh-CN" sz="2800" b="1">
                <a:ea typeface="隶书" panose="02010509060101010101" pitchFamily="49" charset="-122"/>
              </a:rPr>
              <a:t>const { return</a:t>
            </a:r>
            <a:r>
              <a:rPr lang="en-US" altLang="zh-CN" sz="2800">
                <a:ea typeface="隶书" panose="02010509060101010101" pitchFamily="49" charset="-122"/>
              </a:rPr>
              <a:t> first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void </a:t>
            </a:r>
            <a:r>
              <a:rPr lang="en-US" altLang="zh-CN" sz="2800">
                <a:ea typeface="隶书" panose="02010509060101010101" pitchFamily="49" charset="-122"/>
              </a:rPr>
              <a:t>setFirst ( DblNode&lt;T, E&gt; *ptr 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r>
              <a:rPr lang="en-US" altLang="zh-CN" sz="2800">
                <a:ea typeface="隶书" panose="02010509060101010101" pitchFamily="49" charset="-122"/>
              </a:rPr>
              <a:t> first = ptr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DblNode&lt;T&gt; *Search ( T x</a:t>
            </a:r>
            <a:r>
              <a:rPr lang="en-US" altLang="zh-CN" sz="2800" b="1">
                <a:ea typeface="隶书" panose="02010509060101010101" pitchFamily="49" charset="-122"/>
              </a:rPr>
              <a:t>, int</a:t>
            </a:r>
            <a:r>
              <a:rPr lang="en-US" altLang="zh-CN" sz="2800">
                <a:ea typeface="隶书" panose="02010509060101010101" pitchFamily="49" charset="-122"/>
              </a:rPr>
              <a:t> d)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在链表中按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指示方向寻找等于给定值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的结点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 //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d=0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按前驱方向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,d≠0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按后继方向</a:t>
            </a:r>
          </a:p>
        </p:txBody>
      </p:sp>
      <p:sp>
        <p:nvSpPr>
          <p:cNvPr id="737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FB73EF2-1B62-4CE3-A736-CB485732355F}" type="slidenum">
              <a:rPr lang="en-US" altLang="zh-CN" sz="1400"/>
              <a:pPr algn="ctr" eaLnBrk="1" hangingPunct="1"/>
              <a:t>76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769938"/>
            <a:ext cx="8229600" cy="53260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DblNode&lt;T&gt; *Locate (</a:t>
            </a:r>
            <a:r>
              <a:rPr lang="en-US" altLang="zh-CN" sz="2800" b="1">
                <a:ea typeface="隶书" panose="02010509060101010101" pitchFamily="49" charset="-122"/>
              </a:rPr>
              <a:t> int</a:t>
            </a:r>
            <a:r>
              <a:rPr lang="en-US" altLang="zh-CN" sz="2800"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ea typeface="隶书" panose="02010509060101010101" pitchFamily="49" charset="-122"/>
              </a:rPr>
              <a:t>, int</a:t>
            </a:r>
            <a:r>
              <a:rPr lang="en-US" altLang="zh-CN" sz="2800">
                <a:ea typeface="隶书" panose="02010509060101010101" pitchFamily="49" charset="-122"/>
              </a:rPr>
              <a:t> d </a:t>
            </a:r>
            <a:r>
              <a:rPr lang="en-US" altLang="zh-CN" sz="2800" b="1">
                <a:ea typeface="隶书" panose="02010509060101010101" pitchFamily="49" charset="-122"/>
              </a:rPr>
              <a:t>);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  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在链表中定位序号为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i(≥0)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的结点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, d=0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按前驱方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向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,d≠0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按后继方向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bool</a:t>
            </a:r>
            <a:r>
              <a:rPr lang="en-US" altLang="zh-CN" sz="2800">
                <a:ea typeface="隶书" panose="02010509060101010101" pitchFamily="49" charset="-122"/>
              </a:rPr>
              <a:t> Insert ( </a:t>
            </a:r>
            <a:r>
              <a:rPr lang="en-US" altLang="zh-CN" sz="2800" b="1">
                <a:ea typeface="隶书" panose="02010509060101010101" pitchFamily="49" charset="-122"/>
              </a:rPr>
              <a:t>int </a:t>
            </a:r>
            <a:r>
              <a:rPr lang="en-US" altLang="zh-CN" sz="2800">
                <a:ea typeface="隶书" panose="02010509060101010101" pitchFamily="49" charset="-122"/>
              </a:rPr>
              <a:t>i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T x</a:t>
            </a:r>
            <a:r>
              <a:rPr lang="en-US" altLang="zh-CN" sz="2800" b="1">
                <a:ea typeface="隶书" panose="02010509060101010101" pitchFamily="49" charset="-122"/>
              </a:rPr>
              <a:t>, int</a:t>
            </a:r>
            <a:r>
              <a:rPr lang="en-US" altLang="zh-CN" sz="2800">
                <a:ea typeface="隶书" panose="02010509060101010101" pitchFamily="49" charset="-122"/>
              </a:rPr>
              <a:t> d </a:t>
            </a:r>
            <a:r>
              <a:rPr lang="en-US" altLang="zh-CN" sz="2800" b="1">
                <a:ea typeface="隶书" panose="02010509060101010101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个结点后插入一个包含有值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的新结点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,d=0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按前驱方向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,d≠0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按后继方向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bool</a:t>
            </a:r>
            <a:r>
              <a:rPr lang="en-US" altLang="zh-CN" sz="2800">
                <a:ea typeface="隶书" panose="02010509060101010101" pitchFamily="49" charset="-122"/>
              </a:rPr>
              <a:t> Remove (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T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x</a:t>
            </a:r>
            <a:r>
              <a:rPr lang="en-US" altLang="zh-CN" sz="2800" b="1">
                <a:ea typeface="隶书" panose="02010509060101010101" pitchFamily="49" charset="-122"/>
              </a:rPr>
              <a:t>, int</a:t>
            </a:r>
            <a:r>
              <a:rPr lang="en-US" altLang="zh-CN" sz="2800">
                <a:ea typeface="隶书" panose="02010509060101010101" pitchFamily="49" charset="-122"/>
              </a:rPr>
              <a:t> d </a:t>
            </a:r>
            <a:r>
              <a:rPr lang="en-US" altLang="zh-CN" sz="2800" b="1">
                <a:ea typeface="隶书" panose="02010509060101010101" pitchFamily="49" charset="-122"/>
              </a:rPr>
              <a:t>);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删除第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bool</a:t>
            </a:r>
            <a:r>
              <a:rPr lang="en-US" altLang="zh-CN" sz="2800">
                <a:ea typeface="隶书" panose="02010509060101010101" pitchFamily="49" charset="-122"/>
              </a:rPr>
              <a:t> IsEmpty() </a:t>
            </a:r>
            <a:r>
              <a:rPr lang="en-US" altLang="zh-CN" sz="2800" b="1">
                <a:ea typeface="隶书" panose="02010509060101010101" pitchFamily="49" charset="-122"/>
              </a:rPr>
              <a:t>{ return</a:t>
            </a:r>
            <a:r>
              <a:rPr lang="en-US" altLang="zh-CN" sz="2800">
                <a:ea typeface="隶书" panose="02010509060101010101" pitchFamily="49" charset="-122"/>
              </a:rPr>
              <a:t>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 == first</a:t>
            </a:r>
            <a:r>
              <a:rPr lang="en-US" altLang="zh-CN" sz="2800" b="1"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判双链表空否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DblNode&lt;T&gt; *first</a:t>
            </a:r>
            <a:r>
              <a:rPr lang="en-US" altLang="zh-CN" sz="2800" b="1">
                <a:ea typeface="隶书" panose="02010509060101010101" pitchFamily="49" charset="-122"/>
              </a:rPr>
              <a:t>;          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表头指针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747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0A95CD3-706C-4123-A48A-6183A083A98F}" type="slidenum">
              <a:rPr lang="en-US" altLang="zh-CN" sz="1400"/>
              <a:pPr algn="ctr" eaLnBrk="1" hangingPunct="1"/>
              <a:t>77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8D4D045-6BAD-413D-8A34-5E5D11A422D0}" type="slidenum">
              <a:rPr lang="en-US" altLang="zh-CN" sz="1400"/>
              <a:pPr algn="ctr" eaLnBrk="1" hangingPunct="1"/>
              <a:t>78</a:t>
            </a:fld>
            <a:endParaRPr lang="en-US" altLang="zh-CN" sz="1400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430338" y="6604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华文新魏" pitchFamily="2" charset="-122"/>
              </a:rPr>
              <a:t>双向循环链表的搜索算法</a:t>
            </a:r>
            <a:endParaRPr lang="zh-CN" altLang="en-US" sz="3000">
              <a:solidFill>
                <a:schemeClr val="tx2"/>
              </a:solidFill>
              <a:latin typeface="Times New Roman" charset="0"/>
              <a:ea typeface="华文新魏" pitchFamily="2" charset="-122"/>
            </a:endParaRPr>
          </a:p>
        </p:txBody>
      </p:sp>
      <p:grpSp>
        <p:nvGrpSpPr>
          <p:cNvPr id="75780" name="Group 119"/>
          <p:cNvGrpSpPr>
            <a:grpSpLocks/>
          </p:cNvGrpSpPr>
          <p:nvPr/>
        </p:nvGrpSpPr>
        <p:grpSpPr bwMode="auto">
          <a:xfrm>
            <a:off x="619125" y="1676400"/>
            <a:ext cx="7515225" cy="4333875"/>
            <a:chOff x="286" y="864"/>
            <a:chExt cx="4734" cy="2730"/>
          </a:xfrm>
        </p:grpSpPr>
        <p:sp>
          <p:nvSpPr>
            <p:cNvPr id="75781" name="Text Box 2"/>
            <p:cNvSpPr txBox="1">
              <a:spLocks noChangeArrowheads="1"/>
            </p:cNvSpPr>
            <p:nvPr/>
          </p:nvSpPr>
          <p:spPr bwMode="auto">
            <a:xfrm>
              <a:off x="3850" y="1599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u="sng">
                  <a:ea typeface="隶书" panose="02010509060101010101" pitchFamily="49" charset="-122"/>
                </a:rPr>
                <a:t>搜索成功</a:t>
              </a:r>
              <a:endParaRPr lang="zh-CN" altLang="en-US" sz="3200"/>
            </a:p>
          </p:txBody>
        </p:sp>
        <p:sp>
          <p:nvSpPr>
            <p:cNvPr id="75782" name="Text Box 3"/>
            <p:cNvSpPr txBox="1">
              <a:spLocks noChangeArrowheads="1"/>
            </p:cNvSpPr>
            <p:nvPr/>
          </p:nvSpPr>
          <p:spPr bwMode="auto">
            <a:xfrm>
              <a:off x="3552" y="3215"/>
              <a:ext cx="142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28713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u="sng">
                  <a:ea typeface="隶书" panose="02010509060101010101" pitchFamily="49" charset="-122"/>
                </a:rPr>
                <a:t>搜索不成功</a:t>
              </a:r>
              <a:endParaRPr lang="zh-CN" altLang="en-US" sz="3200"/>
            </a:p>
          </p:txBody>
        </p:sp>
        <p:sp>
          <p:nvSpPr>
            <p:cNvPr id="75783" name="Rectangle 5" descr="白色大理石"/>
            <p:cNvSpPr>
              <a:spLocks noChangeArrowheads="1"/>
            </p:cNvSpPr>
            <p:nvPr/>
          </p:nvSpPr>
          <p:spPr bwMode="auto">
            <a:xfrm>
              <a:off x="1056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84" name="Line 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5" name="Line 7"/>
            <p:cNvSpPr>
              <a:spLocks noChangeShapeType="1"/>
            </p:cNvSpPr>
            <p:nvPr/>
          </p:nvSpPr>
          <p:spPr bwMode="auto">
            <a:xfrm>
              <a:off x="144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6" name="Line 8"/>
            <p:cNvSpPr>
              <a:spLocks noChangeShapeType="1"/>
            </p:cNvSpPr>
            <p:nvPr/>
          </p:nvSpPr>
          <p:spPr bwMode="auto">
            <a:xfrm flipV="1">
              <a:off x="120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Line 9"/>
            <p:cNvSpPr>
              <a:spLocks noChangeShapeType="1"/>
            </p:cNvSpPr>
            <p:nvPr/>
          </p:nvSpPr>
          <p:spPr bwMode="auto">
            <a:xfrm flipV="1">
              <a:off x="144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8" name="Rectangle 10" descr="白色大理石"/>
            <p:cNvSpPr>
              <a:spLocks noChangeArrowheads="1"/>
            </p:cNvSpPr>
            <p:nvPr/>
          </p:nvSpPr>
          <p:spPr bwMode="auto">
            <a:xfrm>
              <a:off x="1824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89" name="Line 11"/>
            <p:cNvSpPr>
              <a:spLocks noChangeShapeType="1"/>
            </p:cNvSpPr>
            <p:nvPr/>
          </p:nvSpPr>
          <p:spPr bwMode="auto">
            <a:xfrm>
              <a:off x="22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0" name="Line 12"/>
            <p:cNvSpPr>
              <a:spLocks noChangeShapeType="1"/>
            </p:cNvSpPr>
            <p:nvPr/>
          </p:nvSpPr>
          <p:spPr bwMode="auto">
            <a:xfrm flipV="1">
              <a:off x="196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Line 13"/>
            <p:cNvSpPr>
              <a:spLocks noChangeShapeType="1"/>
            </p:cNvSpPr>
            <p:nvPr/>
          </p:nvSpPr>
          <p:spPr bwMode="auto">
            <a:xfrm flipV="1">
              <a:off x="220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2" name="Line 14"/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3" name="Rectangle 15" descr="白色大理石"/>
            <p:cNvSpPr>
              <a:spLocks noChangeArrowheads="1"/>
            </p:cNvSpPr>
            <p:nvPr/>
          </p:nvSpPr>
          <p:spPr bwMode="auto">
            <a:xfrm>
              <a:off x="2592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94" name="Line 16"/>
            <p:cNvSpPr>
              <a:spLocks noChangeShapeType="1"/>
            </p:cNvSpPr>
            <p:nvPr/>
          </p:nvSpPr>
          <p:spPr bwMode="auto">
            <a:xfrm>
              <a:off x="297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5" name="Line 17"/>
            <p:cNvSpPr>
              <a:spLocks noChangeShapeType="1"/>
            </p:cNvSpPr>
            <p:nvPr/>
          </p:nvSpPr>
          <p:spPr bwMode="auto">
            <a:xfrm flipV="1">
              <a:off x="273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Line 18"/>
            <p:cNvSpPr>
              <a:spLocks noChangeShapeType="1"/>
            </p:cNvSpPr>
            <p:nvPr/>
          </p:nvSpPr>
          <p:spPr bwMode="auto">
            <a:xfrm flipV="1">
              <a:off x="297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7" name="Line 19"/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Rectangle 20" descr="白色大理石"/>
            <p:cNvSpPr>
              <a:spLocks noChangeArrowheads="1"/>
            </p:cNvSpPr>
            <p:nvPr/>
          </p:nvSpPr>
          <p:spPr bwMode="auto">
            <a:xfrm>
              <a:off x="3360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99" name="Line 21"/>
            <p:cNvSpPr>
              <a:spLocks noChangeShapeType="1"/>
            </p:cNvSpPr>
            <p:nvPr/>
          </p:nvSpPr>
          <p:spPr bwMode="auto">
            <a:xfrm>
              <a:off x="374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0" name="Line 2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1" name="Line 23"/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2" name="Line 24"/>
            <p:cNvSpPr>
              <a:spLocks noChangeShapeType="1"/>
            </p:cNvSpPr>
            <p:nvPr/>
          </p:nvSpPr>
          <p:spPr bwMode="auto">
            <a:xfrm>
              <a:off x="350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3" name="Rectangle 25" descr="白色大理石"/>
            <p:cNvSpPr>
              <a:spLocks noChangeArrowheads="1"/>
            </p:cNvSpPr>
            <p:nvPr/>
          </p:nvSpPr>
          <p:spPr bwMode="auto">
            <a:xfrm>
              <a:off x="4128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04" name="Line 26"/>
            <p:cNvSpPr>
              <a:spLocks noChangeShapeType="1"/>
            </p:cNvSpPr>
            <p:nvPr/>
          </p:nvSpPr>
          <p:spPr bwMode="auto">
            <a:xfrm>
              <a:off x="451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5" name="Line 27"/>
            <p:cNvSpPr>
              <a:spLocks noChangeShapeType="1"/>
            </p:cNvSpPr>
            <p:nvPr/>
          </p:nvSpPr>
          <p:spPr bwMode="auto">
            <a:xfrm flipV="1">
              <a:off x="42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6" name="Line 28"/>
            <p:cNvSpPr>
              <a:spLocks noChangeShapeType="1"/>
            </p:cNvSpPr>
            <p:nvPr/>
          </p:nvSpPr>
          <p:spPr bwMode="auto">
            <a:xfrm flipV="1">
              <a:off x="451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7" name="Line 29"/>
            <p:cNvSpPr>
              <a:spLocks noChangeShapeType="1"/>
            </p:cNvSpPr>
            <p:nvPr/>
          </p:nvSpPr>
          <p:spPr bwMode="auto">
            <a:xfrm>
              <a:off x="427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8" name="Line 30"/>
            <p:cNvSpPr>
              <a:spLocks noChangeShapeType="1"/>
            </p:cNvSpPr>
            <p:nvPr/>
          </p:nvSpPr>
          <p:spPr bwMode="auto">
            <a:xfrm>
              <a:off x="1632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9" name="Line 31"/>
            <p:cNvSpPr>
              <a:spLocks noChangeShapeType="1"/>
            </p:cNvSpPr>
            <p:nvPr/>
          </p:nvSpPr>
          <p:spPr bwMode="auto">
            <a:xfrm>
              <a:off x="2400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0" name="Line 32"/>
            <p:cNvSpPr>
              <a:spLocks noChangeShapeType="1"/>
            </p:cNvSpPr>
            <p:nvPr/>
          </p:nvSpPr>
          <p:spPr bwMode="auto">
            <a:xfrm>
              <a:off x="3168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1" name="Line 33"/>
            <p:cNvSpPr>
              <a:spLocks noChangeShapeType="1"/>
            </p:cNvSpPr>
            <p:nvPr/>
          </p:nvSpPr>
          <p:spPr bwMode="auto">
            <a:xfrm>
              <a:off x="3936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2" name="Line 34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3" name="Line 35"/>
            <p:cNvSpPr>
              <a:spLocks noChangeShapeType="1"/>
            </p:cNvSpPr>
            <p:nvPr/>
          </p:nvSpPr>
          <p:spPr bwMode="auto">
            <a:xfrm>
              <a:off x="1632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4" name="Line 36"/>
            <p:cNvSpPr>
              <a:spLocks noChangeShapeType="1"/>
            </p:cNvSpPr>
            <p:nvPr/>
          </p:nvSpPr>
          <p:spPr bwMode="auto">
            <a:xfrm flipV="1"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5" name="Line 37"/>
            <p:cNvSpPr>
              <a:spLocks noChangeShapeType="1"/>
            </p:cNvSpPr>
            <p:nvPr/>
          </p:nvSpPr>
          <p:spPr bwMode="auto">
            <a:xfrm>
              <a:off x="2400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6" name="Line 38"/>
            <p:cNvSpPr>
              <a:spLocks noChangeShapeType="1"/>
            </p:cNvSpPr>
            <p:nvPr/>
          </p:nvSpPr>
          <p:spPr bwMode="auto">
            <a:xfrm>
              <a:off x="3168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7" name="Line 39"/>
            <p:cNvSpPr>
              <a:spLocks noChangeShapeType="1"/>
            </p:cNvSpPr>
            <p:nvPr/>
          </p:nvSpPr>
          <p:spPr bwMode="auto">
            <a:xfrm>
              <a:off x="3936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8" name="Line 40"/>
            <p:cNvSpPr>
              <a:spLocks noChangeShapeType="1"/>
            </p:cNvSpPr>
            <p:nvPr/>
          </p:nvSpPr>
          <p:spPr bwMode="auto">
            <a:xfrm>
              <a:off x="4704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9" name="Line 41"/>
            <p:cNvSpPr>
              <a:spLocks noChangeShapeType="1"/>
            </p:cNvSpPr>
            <p:nvPr/>
          </p:nvSpPr>
          <p:spPr bwMode="auto">
            <a:xfrm>
              <a:off x="4896" y="12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0" name="Line 42"/>
            <p:cNvSpPr>
              <a:spLocks noChangeShapeType="1"/>
            </p:cNvSpPr>
            <p:nvPr/>
          </p:nvSpPr>
          <p:spPr bwMode="auto">
            <a:xfrm>
              <a:off x="912" y="129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1" name="Line 43"/>
            <p:cNvSpPr>
              <a:spLocks noChangeShapeType="1"/>
            </p:cNvSpPr>
            <p:nvPr/>
          </p:nvSpPr>
          <p:spPr bwMode="auto">
            <a:xfrm flipH="1">
              <a:off x="912" y="148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2" name="Line 44"/>
            <p:cNvSpPr>
              <a:spLocks noChangeShapeType="1"/>
            </p:cNvSpPr>
            <p:nvPr/>
          </p:nvSpPr>
          <p:spPr bwMode="auto">
            <a:xfrm>
              <a:off x="912" y="129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3" name="Line 45"/>
            <p:cNvSpPr>
              <a:spLocks noChangeShapeType="1"/>
            </p:cNvSpPr>
            <p:nvPr/>
          </p:nvSpPr>
          <p:spPr bwMode="auto">
            <a:xfrm flipH="1">
              <a:off x="912" y="86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4" name="Line 46"/>
            <p:cNvSpPr>
              <a:spLocks noChangeShapeType="1"/>
            </p:cNvSpPr>
            <p:nvPr/>
          </p:nvSpPr>
          <p:spPr bwMode="auto">
            <a:xfrm>
              <a:off x="912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5" name="Line 47"/>
            <p:cNvSpPr>
              <a:spLocks noChangeShapeType="1"/>
            </p:cNvSpPr>
            <p:nvPr/>
          </p:nvSpPr>
          <p:spPr bwMode="auto">
            <a:xfrm>
              <a:off x="4896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6" name="Line 48"/>
            <p:cNvSpPr>
              <a:spLocks noChangeShapeType="1"/>
            </p:cNvSpPr>
            <p:nvPr/>
          </p:nvSpPr>
          <p:spPr bwMode="auto">
            <a:xfrm>
              <a:off x="4704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7" name="Text Box 49"/>
            <p:cNvSpPr txBox="1">
              <a:spLocks noChangeArrowheads="1"/>
            </p:cNvSpPr>
            <p:nvPr/>
          </p:nvSpPr>
          <p:spPr bwMode="auto">
            <a:xfrm>
              <a:off x="302" y="100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75828" name="Rectangle 50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29" name="Line 51"/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0" name="Line 52"/>
            <p:cNvSpPr>
              <a:spLocks noChangeShapeType="1"/>
            </p:cNvSpPr>
            <p:nvPr/>
          </p:nvSpPr>
          <p:spPr bwMode="auto">
            <a:xfrm flipV="1"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1" name="Line 53"/>
            <p:cNvSpPr>
              <a:spLocks noChangeShapeType="1"/>
            </p:cNvSpPr>
            <p:nvPr/>
          </p:nvSpPr>
          <p:spPr bwMode="auto">
            <a:xfrm flipV="1">
              <a:off x="144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2" name="Line 54"/>
            <p:cNvSpPr>
              <a:spLocks noChangeShapeType="1"/>
            </p:cNvSpPr>
            <p:nvPr/>
          </p:nvSpPr>
          <p:spPr bwMode="auto">
            <a:xfrm>
              <a:off x="120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3" name="Rectangle 55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34" name="Line 56"/>
            <p:cNvSpPr>
              <a:spLocks noChangeShapeType="1"/>
            </p:cNvSpPr>
            <p:nvPr/>
          </p:nvSpPr>
          <p:spPr bwMode="auto">
            <a:xfrm>
              <a:off x="220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5" name="Line 57"/>
            <p:cNvSpPr>
              <a:spLocks noChangeShapeType="1"/>
            </p:cNvSpPr>
            <p:nvPr/>
          </p:nvSpPr>
          <p:spPr bwMode="auto">
            <a:xfrm flipV="1">
              <a:off x="196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6" name="Line 58"/>
            <p:cNvSpPr>
              <a:spLocks noChangeShapeType="1"/>
            </p:cNvSpPr>
            <p:nvPr/>
          </p:nvSpPr>
          <p:spPr bwMode="auto">
            <a:xfrm flipV="1">
              <a:off x="220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7" name="Line 59"/>
            <p:cNvSpPr>
              <a:spLocks noChangeShapeType="1"/>
            </p:cNvSpPr>
            <p:nvPr/>
          </p:nvSpPr>
          <p:spPr bwMode="auto">
            <a:xfrm>
              <a:off x="196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8" name="Rectangle 60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39" name="Line 61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0" name="Line 62"/>
            <p:cNvSpPr>
              <a:spLocks noChangeShapeType="1"/>
            </p:cNvSpPr>
            <p:nvPr/>
          </p:nvSpPr>
          <p:spPr bwMode="auto">
            <a:xfrm flipV="1">
              <a:off x="273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1" name="Line 63"/>
            <p:cNvSpPr>
              <a:spLocks noChangeShapeType="1"/>
            </p:cNvSpPr>
            <p:nvPr/>
          </p:nvSpPr>
          <p:spPr bwMode="auto">
            <a:xfrm flipV="1">
              <a:off x="297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2" name="Line 64"/>
            <p:cNvSpPr>
              <a:spLocks noChangeShapeType="1"/>
            </p:cNvSpPr>
            <p:nvPr/>
          </p:nvSpPr>
          <p:spPr bwMode="auto">
            <a:xfrm>
              <a:off x="273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3" name="Rectangle 65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44" name="Line 66"/>
            <p:cNvSpPr>
              <a:spLocks noChangeShapeType="1"/>
            </p:cNvSpPr>
            <p:nvPr/>
          </p:nvSpPr>
          <p:spPr bwMode="auto">
            <a:xfrm>
              <a:off x="37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5" name="Line 67"/>
            <p:cNvSpPr>
              <a:spLocks noChangeShapeType="1"/>
            </p:cNvSpPr>
            <p:nvPr/>
          </p:nvSpPr>
          <p:spPr bwMode="auto">
            <a:xfrm flipV="1">
              <a:off x="35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6" name="Line 68"/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7" name="Line 69"/>
            <p:cNvSpPr>
              <a:spLocks noChangeShapeType="1"/>
            </p:cNvSpPr>
            <p:nvPr/>
          </p:nvSpPr>
          <p:spPr bwMode="auto">
            <a:xfrm>
              <a:off x="35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8" name="Rectangle 70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49" name="Line 71"/>
            <p:cNvSpPr>
              <a:spLocks noChangeShapeType="1"/>
            </p:cNvSpPr>
            <p:nvPr/>
          </p:nvSpPr>
          <p:spPr bwMode="auto">
            <a:xfrm>
              <a:off x="45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0" name="Line 72"/>
            <p:cNvSpPr>
              <a:spLocks noChangeShapeType="1"/>
            </p:cNvSpPr>
            <p:nvPr/>
          </p:nvSpPr>
          <p:spPr bwMode="auto">
            <a:xfrm flipV="1">
              <a:off x="427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1" name="Line 73"/>
            <p:cNvSpPr>
              <a:spLocks noChangeShapeType="1"/>
            </p:cNvSpPr>
            <p:nvPr/>
          </p:nvSpPr>
          <p:spPr bwMode="auto">
            <a:xfrm flipV="1"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2" name="Line 74"/>
            <p:cNvSpPr>
              <a:spLocks noChangeShapeType="1"/>
            </p:cNvSpPr>
            <p:nvPr/>
          </p:nvSpPr>
          <p:spPr bwMode="auto">
            <a:xfrm>
              <a:off x="427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3" name="Line 75"/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4" name="Line 76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5" name="Line 77"/>
            <p:cNvSpPr>
              <a:spLocks noChangeShapeType="1"/>
            </p:cNvSpPr>
            <p:nvPr/>
          </p:nvSpPr>
          <p:spPr bwMode="auto">
            <a:xfrm>
              <a:off x="3168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6" name="Line 78"/>
            <p:cNvSpPr>
              <a:spLocks noChangeShapeType="1"/>
            </p:cNvSpPr>
            <p:nvPr/>
          </p:nvSpPr>
          <p:spPr bwMode="auto">
            <a:xfrm>
              <a:off x="3936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7" name="Line 79"/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8" name="Line 80"/>
            <p:cNvSpPr>
              <a:spLocks noChangeShapeType="1"/>
            </p:cNvSpPr>
            <p:nvPr/>
          </p:nvSpPr>
          <p:spPr bwMode="auto">
            <a:xfrm>
              <a:off x="1632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9" name="Line 81"/>
            <p:cNvSpPr>
              <a:spLocks noChangeShapeType="1"/>
            </p:cNvSpPr>
            <p:nvPr/>
          </p:nvSpPr>
          <p:spPr bwMode="auto">
            <a:xfrm flipV="1">
              <a:off x="768" y="26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0" name="Line 82"/>
            <p:cNvSpPr>
              <a:spLocks noChangeShapeType="1"/>
            </p:cNvSpPr>
            <p:nvPr/>
          </p:nvSpPr>
          <p:spPr bwMode="auto">
            <a:xfrm>
              <a:off x="2400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1" name="Line 83"/>
            <p:cNvSpPr>
              <a:spLocks noChangeShapeType="1"/>
            </p:cNvSpPr>
            <p:nvPr/>
          </p:nvSpPr>
          <p:spPr bwMode="auto">
            <a:xfrm>
              <a:off x="3168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2" name="Line 84"/>
            <p:cNvSpPr>
              <a:spLocks noChangeShapeType="1"/>
            </p:cNvSpPr>
            <p:nvPr/>
          </p:nvSpPr>
          <p:spPr bwMode="auto">
            <a:xfrm>
              <a:off x="3936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3" name="Line 85"/>
            <p:cNvSpPr>
              <a:spLocks noChangeShapeType="1"/>
            </p:cNvSpPr>
            <p:nvPr/>
          </p:nvSpPr>
          <p:spPr bwMode="auto">
            <a:xfrm>
              <a:off x="4704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4" name="Line 86"/>
            <p:cNvSpPr>
              <a:spLocks noChangeShapeType="1"/>
            </p:cNvSpPr>
            <p:nvPr/>
          </p:nvSpPr>
          <p:spPr bwMode="auto">
            <a:xfrm>
              <a:off x="4896" y="268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5" name="Line 87"/>
            <p:cNvSpPr>
              <a:spLocks noChangeShapeType="1"/>
            </p:cNvSpPr>
            <p:nvPr/>
          </p:nvSpPr>
          <p:spPr bwMode="auto">
            <a:xfrm>
              <a:off x="912" y="273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6" name="Line 88"/>
            <p:cNvSpPr>
              <a:spLocks noChangeShapeType="1"/>
            </p:cNvSpPr>
            <p:nvPr/>
          </p:nvSpPr>
          <p:spPr bwMode="auto">
            <a:xfrm flipH="1">
              <a:off x="912" y="292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7" name="Line 89"/>
            <p:cNvSpPr>
              <a:spLocks noChangeShapeType="1"/>
            </p:cNvSpPr>
            <p:nvPr/>
          </p:nvSpPr>
          <p:spPr bwMode="auto">
            <a:xfrm>
              <a:off x="912" y="273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8" name="Line 90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9" name="Line 91"/>
            <p:cNvSpPr>
              <a:spLocks noChangeShapeType="1"/>
            </p:cNvSpPr>
            <p:nvPr/>
          </p:nvSpPr>
          <p:spPr bwMode="auto">
            <a:xfrm>
              <a:off x="912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0" name="Line 92"/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1" name="Line 93"/>
            <p:cNvSpPr>
              <a:spLocks noChangeShapeType="1"/>
            </p:cNvSpPr>
            <p:nvPr/>
          </p:nvSpPr>
          <p:spPr bwMode="auto">
            <a:xfrm>
              <a:off x="4704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2" name="Text Box 94"/>
            <p:cNvSpPr txBox="1">
              <a:spLocks noChangeArrowheads="1"/>
            </p:cNvSpPr>
            <p:nvPr/>
          </p:nvSpPr>
          <p:spPr bwMode="auto">
            <a:xfrm>
              <a:off x="302" y="244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75873" name="Text Box 95"/>
            <p:cNvSpPr txBox="1">
              <a:spLocks noChangeArrowheads="1"/>
            </p:cNvSpPr>
            <p:nvPr/>
          </p:nvSpPr>
          <p:spPr bwMode="auto">
            <a:xfrm>
              <a:off x="1936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75874" name="Text Box 96"/>
            <p:cNvSpPr txBox="1">
              <a:spLocks noChangeArrowheads="1"/>
            </p:cNvSpPr>
            <p:nvPr/>
          </p:nvSpPr>
          <p:spPr bwMode="auto">
            <a:xfrm>
              <a:off x="1936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75875" name="Text Box 97"/>
            <p:cNvSpPr txBox="1">
              <a:spLocks noChangeArrowheads="1"/>
            </p:cNvSpPr>
            <p:nvPr/>
          </p:nvSpPr>
          <p:spPr bwMode="auto">
            <a:xfrm>
              <a:off x="2704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75876" name="Text Box 98"/>
            <p:cNvSpPr txBox="1">
              <a:spLocks noChangeArrowheads="1"/>
            </p:cNvSpPr>
            <p:nvPr/>
          </p:nvSpPr>
          <p:spPr bwMode="auto">
            <a:xfrm>
              <a:off x="270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75877" name="Text Box 99"/>
            <p:cNvSpPr txBox="1">
              <a:spLocks noChangeArrowheads="1"/>
            </p:cNvSpPr>
            <p:nvPr/>
          </p:nvSpPr>
          <p:spPr bwMode="auto">
            <a:xfrm>
              <a:off x="3472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75878" name="Text Box 100"/>
            <p:cNvSpPr txBox="1">
              <a:spLocks noChangeArrowheads="1"/>
            </p:cNvSpPr>
            <p:nvPr/>
          </p:nvSpPr>
          <p:spPr bwMode="auto">
            <a:xfrm>
              <a:off x="347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75879" name="Text Box 101"/>
            <p:cNvSpPr txBox="1">
              <a:spLocks noChangeArrowheads="1"/>
            </p:cNvSpPr>
            <p:nvPr/>
          </p:nvSpPr>
          <p:spPr bwMode="auto">
            <a:xfrm>
              <a:off x="4240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75880" name="Text Box 102"/>
            <p:cNvSpPr txBox="1">
              <a:spLocks noChangeArrowheads="1"/>
            </p:cNvSpPr>
            <p:nvPr/>
          </p:nvSpPr>
          <p:spPr bwMode="auto">
            <a:xfrm>
              <a:off x="424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lang="en-US" altLang="zh-CN" sz="2800"/>
            </a:p>
          </p:txBody>
        </p:sp>
        <p:sp>
          <p:nvSpPr>
            <p:cNvPr id="75881" name="Text Box 103"/>
            <p:cNvSpPr txBox="1">
              <a:spLocks noChangeArrowheads="1"/>
            </p:cNvSpPr>
            <p:nvPr/>
          </p:nvSpPr>
          <p:spPr bwMode="auto">
            <a:xfrm>
              <a:off x="286" y="155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320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/>
            </a:p>
          </p:txBody>
        </p:sp>
        <p:sp>
          <p:nvSpPr>
            <p:cNvPr id="75882" name="Line 104"/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" name="Line 105"/>
            <p:cNvSpPr>
              <a:spLocks noChangeShapeType="1"/>
            </p:cNvSpPr>
            <p:nvPr/>
          </p:nvSpPr>
          <p:spPr bwMode="auto">
            <a:xfrm flipV="1">
              <a:off x="2832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" name="Line 106"/>
            <p:cNvSpPr>
              <a:spLocks noChangeShapeType="1"/>
            </p:cNvSpPr>
            <p:nvPr/>
          </p:nvSpPr>
          <p:spPr bwMode="auto">
            <a:xfrm flipV="1">
              <a:off x="3600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" name="Text Box 107"/>
            <p:cNvSpPr txBox="1">
              <a:spLocks noChangeArrowheads="1"/>
            </p:cNvSpPr>
            <p:nvPr/>
          </p:nvSpPr>
          <p:spPr bwMode="auto">
            <a:xfrm>
              <a:off x="2095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75886" name="Text Box 108"/>
            <p:cNvSpPr txBox="1">
              <a:spLocks noChangeArrowheads="1"/>
            </p:cNvSpPr>
            <p:nvPr/>
          </p:nvSpPr>
          <p:spPr bwMode="auto">
            <a:xfrm>
              <a:off x="2863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75887" name="Text Box 109"/>
            <p:cNvSpPr txBox="1">
              <a:spLocks noChangeArrowheads="1"/>
            </p:cNvSpPr>
            <p:nvPr/>
          </p:nvSpPr>
          <p:spPr bwMode="auto">
            <a:xfrm>
              <a:off x="3609" y="1497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sym typeface="Symbol" panose="05050102010706020507" pitchFamily="18" charset="2"/>
                </a:rPr>
                <a:t></a:t>
              </a:r>
              <a:endParaRPr lang="en-US" altLang="zh-CN"/>
            </a:p>
          </p:txBody>
        </p:sp>
        <p:sp>
          <p:nvSpPr>
            <p:cNvPr id="75888" name="Text Box 110"/>
            <p:cNvSpPr txBox="1">
              <a:spLocks noChangeArrowheads="1"/>
            </p:cNvSpPr>
            <p:nvPr/>
          </p:nvSpPr>
          <p:spPr bwMode="auto">
            <a:xfrm>
              <a:off x="288" y="299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3200">
                  <a:latin typeface="Arial Narrow" panose="020B0606020202030204" pitchFamily="34" charset="0"/>
                  <a:ea typeface="仿宋_GB2312" pitchFamily="49" charset="-122"/>
                </a:rPr>
                <a:t>25</a:t>
              </a:r>
              <a:endParaRPr lang="en-US" altLang="zh-CN"/>
            </a:p>
          </p:txBody>
        </p:sp>
        <p:sp>
          <p:nvSpPr>
            <p:cNvPr id="75889" name="Line 111"/>
            <p:cNvSpPr>
              <a:spLocks noChangeShapeType="1"/>
            </p:cNvSpPr>
            <p:nvPr/>
          </p:nvSpPr>
          <p:spPr bwMode="auto">
            <a:xfrm flipV="1">
              <a:off x="206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" name="Text Box 112"/>
            <p:cNvSpPr txBox="1">
              <a:spLocks noChangeArrowheads="1"/>
            </p:cNvSpPr>
            <p:nvPr/>
          </p:nvSpPr>
          <p:spPr bwMode="auto">
            <a:xfrm>
              <a:off x="2095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75891" name="Line 113"/>
            <p:cNvSpPr>
              <a:spLocks noChangeShapeType="1"/>
            </p:cNvSpPr>
            <p:nvPr/>
          </p:nvSpPr>
          <p:spPr bwMode="auto">
            <a:xfrm flipV="1">
              <a:off x="283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" name="Text Box 114"/>
            <p:cNvSpPr txBox="1">
              <a:spLocks noChangeArrowheads="1"/>
            </p:cNvSpPr>
            <p:nvPr/>
          </p:nvSpPr>
          <p:spPr bwMode="auto">
            <a:xfrm>
              <a:off x="2863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75893" name="Line 115"/>
            <p:cNvSpPr>
              <a:spLocks noChangeShapeType="1"/>
            </p:cNvSpPr>
            <p:nvPr/>
          </p:nvSpPr>
          <p:spPr bwMode="auto">
            <a:xfrm flipV="1">
              <a:off x="36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" name="Text Box 116"/>
            <p:cNvSpPr txBox="1">
              <a:spLocks noChangeArrowheads="1"/>
            </p:cNvSpPr>
            <p:nvPr/>
          </p:nvSpPr>
          <p:spPr bwMode="auto">
            <a:xfrm>
              <a:off x="3631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75895" name="Line 117"/>
            <p:cNvSpPr>
              <a:spLocks noChangeShapeType="1"/>
            </p:cNvSpPr>
            <p:nvPr/>
          </p:nvSpPr>
          <p:spPr bwMode="auto">
            <a:xfrm flipV="1">
              <a:off x="43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" name="Text Box 118"/>
            <p:cNvSpPr txBox="1">
              <a:spLocks noChangeArrowheads="1"/>
            </p:cNvSpPr>
            <p:nvPr/>
          </p:nvSpPr>
          <p:spPr bwMode="auto">
            <a:xfrm>
              <a:off x="4399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6400"/>
            <a:ext cx="8229600" cy="995363"/>
          </a:xfrm>
        </p:spPr>
        <p:txBody>
          <a:bodyPr/>
          <a:lstStyle/>
          <a:p>
            <a:pPr eaLnBrk="1" hangingPunct="1"/>
            <a:r>
              <a:rPr lang="zh-CN" altLang="en-US" sz="3600" b="1">
                <a:ea typeface="华文新魏" panose="02010800040101010101" pitchFamily="2" charset="-122"/>
              </a:rPr>
              <a:t>双向循环链表的搜索算法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xfrm>
            <a:off x="622300" y="1276350"/>
            <a:ext cx="8229600" cy="51514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DblNode&lt;T&gt; *DblList&lt;T&gt;</a:t>
            </a:r>
            <a:r>
              <a:rPr lang="en-US" altLang="zh-CN" sz="2800" b="1">
                <a:ea typeface="隶书" panose="02010509060101010101" pitchFamily="49" charset="-122"/>
              </a:rPr>
              <a:t>::</a:t>
            </a:r>
            <a:r>
              <a:rPr lang="en-US" altLang="zh-CN" sz="2800">
                <a:ea typeface="隶书" panose="02010509060101010101" pitchFamily="49" charset="-122"/>
              </a:rPr>
              <a:t>Search (T x,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d)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endParaRPr lang="en-US" altLang="zh-CN" sz="280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在双向循环链表中寻找其值等于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的结点。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DblNode&lt;T&gt; *current = (d == 0)</a:t>
            </a:r>
            <a:r>
              <a:rPr lang="en-US" altLang="zh-CN" sz="2800" b="1">
                <a:ea typeface="隶书" panose="02010509060101010101" pitchFamily="49" charset="-122"/>
              </a:rPr>
              <a:t>?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  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 </a:t>
            </a:r>
            <a:r>
              <a:rPr lang="en-US" altLang="zh-CN" sz="2800" b="1">
                <a:ea typeface="隶书" panose="02010509060101010101" pitchFamily="49" charset="-122"/>
              </a:rPr>
              <a:t>: </a:t>
            </a:r>
            <a:r>
              <a:rPr lang="en-US" altLang="zh-CN" sz="2800">
                <a:ea typeface="隶书" panose="02010509060101010101" pitchFamily="49" charset="-122"/>
              </a:rPr>
              <a:t>first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按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确定搜索方向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while </a:t>
            </a:r>
            <a:r>
              <a:rPr lang="en-US" altLang="zh-CN" sz="2800">
                <a:ea typeface="隶书" panose="02010509060101010101" pitchFamily="49" charset="-122"/>
              </a:rPr>
              <a:t>( </a:t>
            </a:r>
            <a:r>
              <a:rPr lang="en-US" altLang="zh-CN" sz="2800">
                <a:solidFill>
                  <a:srgbClr val="006600"/>
                </a:solidFill>
                <a:ea typeface="隶书" panose="02010509060101010101" pitchFamily="49" charset="-122"/>
              </a:rPr>
              <a:t>current != first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  <a:r>
              <a:rPr lang="en-US" altLang="zh-CN" sz="2800" b="1"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ea typeface="隶书" panose="02010509060101010101" pitchFamily="49" charset="-122"/>
              </a:rPr>
              <a:t>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data != x )	current = (d == 0) </a:t>
            </a:r>
            <a:r>
              <a:rPr lang="en-US" altLang="zh-CN" sz="2800" b="1">
                <a:ea typeface="隶书" panose="02010509060101010101" pitchFamily="49" charset="-122"/>
              </a:rPr>
              <a:t>?</a:t>
            </a:r>
            <a:r>
              <a:rPr lang="en-US" altLang="zh-CN" sz="2800"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      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 </a:t>
            </a:r>
            <a:r>
              <a:rPr lang="en-US" altLang="zh-CN" sz="2800" b="1">
                <a:ea typeface="隶书" panose="02010509060101010101" pitchFamily="49" charset="-122"/>
              </a:rPr>
              <a:t>:</a:t>
            </a:r>
            <a:r>
              <a:rPr lang="en-US" altLang="zh-CN" sz="2800">
                <a:ea typeface="隶书" panose="02010509060101010101" pitchFamily="49" charset="-122"/>
              </a:rPr>
              <a:t>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endParaRPr lang="en-US" altLang="zh-CN" sz="280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 current != first ) </a:t>
            </a:r>
            <a:r>
              <a:rPr lang="en-US" altLang="zh-CN" sz="2800" b="1">
                <a:ea typeface="隶书" panose="02010509060101010101" pitchFamily="49" charset="-122"/>
              </a:rPr>
              <a:t>return </a:t>
            </a:r>
            <a:r>
              <a:rPr lang="en-US" altLang="zh-CN" sz="2800">
                <a:ea typeface="隶书" panose="02010509060101010101" pitchFamily="49" charset="-122"/>
              </a:rPr>
              <a:t>current</a:t>
            </a:r>
            <a:r>
              <a:rPr lang="en-US" altLang="zh-CN" sz="2800" b="1">
                <a:ea typeface="隶书" panose="02010509060101010101" pitchFamily="49" charset="-122"/>
              </a:rPr>
              <a:t>;	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搜索成功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else return</a:t>
            </a:r>
            <a:r>
              <a:rPr lang="en-US" altLang="zh-CN" sz="2800">
                <a:ea typeface="隶书" panose="02010509060101010101" pitchFamily="49" charset="-122"/>
              </a:rPr>
              <a:t> NULL</a:t>
            </a:r>
            <a:r>
              <a:rPr lang="en-US" altLang="zh-CN" sz="2800" b="1">
                <a:ea typeface="隶书" panose="02010509060101010101" pitchFamily="49" charset="-122"/>
              </a:rPr>
              <a:t>;			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搜索失败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7680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9678469-F05E-4D33-B506-CD617DF76625}" type="slidenum">
              <a:rPr lang="en-US" altLang="zh-CN" sz="1400"/>
              <a:pPr algn="ctr" eaLnBrk="1" hangingPunct="1"/>
              <a:t>79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765175"/>
          </a:xfrm>
        </p:spPr>
        <p:txBody>
          <a:bodyPr/>
          <a:lstStyle/>
          <a:p>
            <a:pPr eaLnBrk="1" hangingPunct="1"/>
            <a:r>
              <a:rPr lang="zh-CN" altLang="en-US" sz="3600" b="1">
                <a:ea typeface="华文新魏" panose="02010800040101010101" pitchFamily="2" charset="-122"/>
              </a:rPr>
              <a:t>单链表的插入算法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03250" y="1257300"/>
            <a:ext cx="8229600" cy="49625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bool</a:t>
            </a:r>
            <a:r>
              <a:rPr lang="en-US" altLang="zh-CN" sz="2800">
                <a:ea typeface="隶书" panose="02010509060101010101" pitchFamily="49" charset="-122"/>
              </a:rPr>
              <a:t> List</a:t>
            </a:r>
            <a:r>
              <a:rPr lang="en-US" altLang="zh-CN" sz="2800" b="1">
                <a:ea typeface="隶书" panose="02010509060101010101" pitchFamily="49" charset="-122"/>
              </a:rPr>
              <a:t>::</a:t>
            </a:r>
            <a:r>
              <a:rPr lang="en-US" altLang="zh-CN" sz="2800">
                <a:ea typeface="隶书" panose="02010509060101010101" pitchFamily="49" charset="-122"/>
              </a:rPr>
              <a:t>Insert(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ea typeface="隶书" panose="02010509060101010101" pitchFamily="49" charset="-122"/>
              </a:rPr>
              <a:t>, int</a:t>
            </a:r>
            <a:r>
              <a:rPr lang="en-US" altLang="zh-CN" sz="2800">
                <a:ea typeface="隶书" panose="02010509060101010101" pitchFamily="49" charset="-122"/>
              </a:rPr>
              <a:t> x)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将新元素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x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插入到第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个结点之后。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从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开始，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 = 0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表示插入到首元结点之前。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(first == NULL || i == 0)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r>
              <a:rPr lang="en-US" altLang="zh-CN" sz="2800"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空表或首元结点前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   </a:t>
            </a:r>
            <a:r>
              <a:rPr lang="en-US" altLang="zh-CN" sz="2800">
                <a:ea typeface="隶书" panose="02010509060101010101" pitchFamily="49" charset="-122"/>
              </a:rPr>
              <a:t>LinkNode *newNode = </a:t>
            </a:r>
            <a:r>
              <a:rPr lang="en-US" altLang="zh-CN" sz="2800" b="1">
                <a:ea typeface="隶书" panose="02010509060101010101" pitchFamily="49" charset="-122"/>
              </a:rPr>
              <a:t>new</a:t>
            </a:r>
            <a:r>
              <a:rPr lang="en-US" altLang="zh-CN" sz="2800">
                <a:ea typeface="隶书" panose="02010509060101010101" pitchFamily="49" charset="-122"/>
              </a:rPr>
              <a:t> LinkNode(x)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	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建立一个新结点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   </a:t>
            </a:r>
            <a:r>
              <a:rPr lang="en-US" altLang="zh-CN" sz="2800">
                <a:ea typeface="隶书" panose="02010509060101010101" pitchFamily="49" charset="-122"/>
              </a:rPr>
              <a:t>newNode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first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first = newNode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</a:t>
            </a:r>
            <a:r>
              <a:rPr lang="en-US" altLang="zh-CN" sz="2800">
                <a:ea typeface="隶书" panose="02010509060101010101" pitchFamily="49" charset="-122"/>
              </a:rPr>
              <a:t> 	 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新结点成为首元结点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}</a:t>
            </a:r>
            <a:r>
              <a:rPr lang="en-US" altLang="zh-CN" sz="2800">
                <a:ea typeface="隶书" panose="02010509060101010101" pitchFamily="49" charset="-122"/>
              </a:rPr>
              <a:t>			 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	</a:t>
            </a:r>
            <a:r>
              <a:rPr lang="en-US" altLang="zh-CN" sz="2800" b="1">
                <a:ea typeface="隶书" panose="02010509060101010101" pitchFamily="49" charset="-122"/>
              </a:rPr>
              <a:t>else {              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否则，寻找插入位置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   </a:t>
            </a:r>
            <a:r>
              <a:rPr lang="en-US" altLang="zh-CN" sz="2800">
                <a:ea typeface="隶书" panose="02010509060101010101" pitchFamily="49" charset="-122"/>
              </a:rPr>
              <a:t>LinkNode *current = first</a:t>
            </a:r>
            <a:r>
              <a:rPr lang="en-US" altLang="zh-CN" sz="2800" b="1">
                <a:ea typeface="隶书" panose="02010509060101010101" pitchFamily="49" charset="-122"/>
              </a:rPr>
              <a:t>;	  int</a:t>
            </a:r>
            <a:r>
              <a:rPr lang="en-US" altLang="zh-CN" sz="2800">
                <a:ea typeface="隶书" panose="02010509060101010101" pitchFamily="49" charset="-122"/>
              </a:rPr>
              <a:t> k = 1</a:t>
            </a:r>
            <a:r>
              <a:rPr lang="en-US" altLang="zh-CN" sz="2800" b="1">
                <a:ea typeface="隶书" panose="02010509060101010101" pitchFamily="49" charset="-122"/>
              </a:rPr>
              <a:t>;     </a:t>
            </a:r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463A34D-75D7-4F78-BE88-B4EFD7F320E5}" type="slidenum">
              <a:rPr lang="en-US" altLang="zh-CN" sz="1400"/>
              <a:pPr algn="ctr" eaLnBrk="1" hangingPunct="1"/>
              <a:t>8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729812181"/>
      </p:ext>
    </p:extLst>
  </p:cSld>
  <p:clrMapOvr>
    <a:masterClrMapping/>
  </p:clrMapOvr>
  <p:transition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211E913-210C-4A7C-AD76-A23D3FE01871}" type="slidenum">
              <a:rPr lang="en-US" altLang="zh-CN" sz="1400"/>
              <a:pPr algn="ctr" eaLnBrk="1" hangingPunct="1"/>
              <a:t>80</a:t>
            </a:fld>
            <a:endParaRPr lang="en-US" altLang="zh-CN" sz="1400"/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896938" y="508000"/>
            <a:ext cx="71802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非空表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77828" name="Text Box 99"/>
          <p:cNvSpPr txBox="1">
            <a:spLocks noChangeArrowheads="1"/>
          </p:cNvSpPr>
          <p:nvPr/>
        </p:nvSpPr>
        <p:spPr bwMode="auto">
          <a:xfrm>
            <a:off x="1282700" y="4349750"/>
            <a:ext cx="6226175" cy="19431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rLink;  </a:t>
            </a:r>
            <a:endParaRPr lang="en-US" altLang="zh-CN" sz="3000">
              <a:solidFill>
                <a:srgbClr val="008000"/>
              </a:solidFill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newNode;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newNode;  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current;</a:t>
            </a:r>
          </a:p>
        </p:txBody>
      </p:sp>
      <p:grpSp>
        <p:nvGrpSpPr>
          <p:cNvPr id="77829" name="Group 102"/>
          <p:cNvGrpSpPr>
            <a:grpSpLocks/>
          </p:cNvGrpSpPr>
          <p:nvPr/>
        </p:nvGrpSpPr>
        <p:grpSpPr bwMode="auto">
          <a:xfrm>
            <a:off x="479425" y="1295400"/>
            <a:ext cx="7292975" cy="3082925"/>
            <a:chOff x="302" y="816"/>
            <a:chExt cx="4594" cy="1942"/>
          </a:xfrm>
        </p:grpSpPr>
        <p:sp>
          <p:nvSpPr>
            <p:cNvPr id="77830" name="Rectangle 3" descr="白色大理石"/>
            <p:cNvSpPr>
              <a:spLocks noChangeArrowheads="1"/>
            </p:cNvSpPr>
            <p:nvPr/>
          </p:nvSpPr>
          <p:spPr bwMode="auto">
            <a:xfrm>
              <a:off x="1056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1" name="Line 4"/>
            <p:cNvSpPr>
              <a:spLocks noChangeShapeType="1"/>
            </p:cNvSpPr>
            <p:nvPr/>
          </p:nvSpPr>
          <p:spPr bwMode="auto">
            <a:xfrm>
              <a:off x="12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2" name="Line 5"/>
            <p:cNvSpPr>
              <a:spLocks noChangeShapeType="1"/>
            </p:cNvSpPr>
            <p:nvPr/>
          </p:nvSpPr>
          <p:spPr bwMode="auto">
            <a:xfrm>
              <a:off x="144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3" name="Line 6"/>
            <p:cNvSpPr>
              <a:spLocks noChangeShapeType="1"/>
            </p:cNvSpPr>
            <p:nvPr/>
          </p:nvSpPr>
          <p:spPr bwMode="auto">
            <a:xfrm flipV="1">
              <a:off x="120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4" name="Line 7"/>
            <p:cNvSpPr>
              <a:spLocks noChangeShapeType="1"/>
            </p:cNvSpPr>
            <p:nvPr/>
          </p:nvSpPr>
          <p:spPr bwMode="auto">
            <a:xfrm flipV="1">
              <a:off x="144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5" name="Line 8"/>
            <p:cNvSpPr>
              <a:spLocks noChangeShapeType="1"/>
            </p:cNvSpPr>
            <p:nvPr/>
          </p:nvSpPr>
          <p:spPr bwMode="auto">
            <a:xfrm>
              <a:off x="120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6" name="Rectangle 9" descr="白色大理石"/>
            <p:cNvSpPr>
              <a:spLocks noChangeArrowheads="1"/>
            </p:cNvSpPr>
            <p:nvPr/>
          </p:nvSpPr>
          <p:spPr bwMode="auto">
            <a:xfrm>
              <a:off x="1824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7" name="Line 10"/>
            <p:cNvSpPr>
              <a:spLocks noChangeShapeType="1"/>
            </p:cNvSpPr>
            <p:nvPr/>
          </p:nvSpPr>
          <p:spPr bwMode="auto">
            <a:xfrm>
              <a:off x="220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8" name="Line 11"/>
            <p:cNvSpPr>
              <a:spLocks noChangeShapeType="1"/>
            </p:cNvSpPr>
            <p:nvPr/>
          </p:nvSpPr>
          <p:spPr bwMode="auto">
            <a:xfrm flipV="1">
              <a:off x="196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9" name="Line 12"/>
            <p:cNvSpPr>
              <a:spLocks noChangeShapeType="1"/>
            </p:cNvSpPr>
            <p:nvPr/>
          </p:nvSpPr>
          <p:spPr bwMode="auto">
            <a:xfrm flipV="1">
              <a:off x="220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0" name="Line 13"/>
            <p:cNvSpPr>
              <a:spLocks noChangeShapeType="1"/>
            </p:cNvSpPr>
            <p:nvPr/>
          </p:nvSpPr>
          <p:spPr bwMode="auto">
            <a:xfrm>
              <a:off x="19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1" name="Rectangle 14" descr="白色大理石"/>
            <p:cNvSpPr>
              <a:spLocks noChangeArrowheads="1"/>
            </p:cNvSpPr>
            <p:nvPr/>
          </p:nvSpPr>
          <p:spPr bwMode="auto">
            <a:xfrm>
              <a:off x="2592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2" name="Line 15"/>
            <p:cNvSpPr>
              <a:spLocks noChangeShapeType="1"/>
            </p:cNvSpPr>
            <p:nvPr/>
          </p:nvSpPr>
          <p:spPr bwMode="auto">
            <a:xfrm>
              <a:off x="297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3" name="Line 16"/>
            <p:cNvSpPr>
              <a:spLocks noChangeShapeType="1"/>
            </p:cNvSpPr>
            <p:nvPr/>
          </p:nvSpPr>
          <p:spPr bwMode="auto">
            <a:xfrm flipV="1">
              <a:off x="273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Line 17"/>
            <p:cNvSpPr>
              <a:spLocks noChangeShapeType="1"/>
            </p:cNvSpPr>
            <p:nvPr/>
          </p:nvSpPr>
          <p:spPr bwMode="auto">
            <a:xfrm flipV="1">
              <a:off x="297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Line 18"/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6" name="Rectangle 19" descr="白色大理石"/>
            <p:cNvSpPr>
              <a:spLocks noChangeArrowheads="1"/>
            </p:cNvSpPr>
            <p:nvPr/>
          </p:nvSpPr>
          <p:spPr bwMode="auto">
            <a:xfrm>
              <a:off x="3360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7" name="Line 20"/>
            <p:cNvSpPr>
              <a:spLocks noChangeShapeType="1"/>
            </p:cNvSpPr>
            <p:nvPr/>
          </p:nvSpPr>
          <p:spPr bwMode="auto">
            <a:xfrm>
              <a:off x="374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8" name="Line 21"/>
            <p:cNvSpPr>
              <a:spLocks noChangeShapeType="1"/>
            </p:cNvSpPr>
            <p:nvPr/>
          </p:nvSpPr>
          <p:spPr bwMode="auto">
            <a:xfrm flipV="1">
              <a:off x="350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9" name="Line 22"/>
            <p:cNvSpPr>
              <a:spLocks noChangeShapeType="1"/>
            </p:cNvSpPr>
            <p:nvPr/>
          </p:nvSpPr>
          <p:spPr bwMode="auto">
            <a:xfrm flipV="1">
              <a:off x="374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0" name="Line 23"/>
            <p:cNvSpPr>
              <a:spLocks noChangeShapeType="1"/>
            </p:cNvSpPr>
            <p:nvPr/>
          </p:nvSpPr>
          <p:spPr bwMode="auto">
            <a:xfrm>
              <a:off x="350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1" name="Line 24"/>
            <p:cNvSpPr>
              <a:spLocks noChangeShapeType="1"/>
            </p:cNvSpPr>
            <p:nvPr/>
          </p:nvSpPr>
          <p:spPr bwMode="auto">
            <a:xfrm>
              <a:off x="1632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2" name="Line 25"/>
            <p:cNvSpPr>
              <a:spLocks noChangeShapeType="1"/>
            </p:cNvSpPr>
            <p:nvPr/>
          </p:nvSpPr>
          <p:spPr bwMode="auto">
            <a:xfrm>
              <a:off x="2400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3" name="Line 26"/>
            <p:cNvSpPr>
              <a:spLocks noChangeShapeType="1"/>
            </p:cNvSpPr>
            <p:nvPr/>
          </p:nvSpPr>
          <p:spPr bwMode="auto">
            <a:xfrm>
              <a:off x="3168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4" name="Line 27"/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5" name="Line 28"/>
            <p:cNvSpPr>
              <a:spLocks noChangeShapeType="1"/>
            </p:cNvSpPr>
            <p:nvPr/>
          </p:nvSpPr>
          <p:spPr bwMode="auto">
            <a:xfrm>
              <a:off x="1632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6" name="Line 29"/>
            <p:cNvSpPr>
              <a:spLocks noChangeShapeType="1"/>
            </p:cNvSpPr>
            <p:nvPr/>
          </p:nvSpPr>
          <p:spPr bwMode="auto">
            <a:xfrm flipV="1">
              <a:off x="768" y="11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7" name="Line 30"/>
            <p:cNvSpPr>
              <a:spLocks noChangeShapeType="1"/>
            </p:cNvSpPr>
            <p:nvPr/>
          </p:nvSpPr>
          <p:spPr bwMode="auto">
            <a:xfrm>
              <a:off x="2400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8" name="Line 31"/>
            <p:cNvSpPr>
              <a:spLocks noChangeShapeType="1"/>
            </p:cNvSpPr>
            <p:nvPr/>
          </p:nvSpPr>
          <p:spPr bwMode="auto">
            <a:xfrm>
              <a:off x="3168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9" name="Line 32"/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0" name="Line 33"/>
            <p:cNvSpPr>
              <a:spLocks noChangeShapeType="1"/>
            </p:cNvSpPr>
            <p:nvPr/>
          </p:nvSpPr>
          <p:spPr bwMode="auto">
            <a:xfrm>
              <a:off x="4128" y="120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1" name="Line 34"/>
            <p:cNvSpPr>
              <a:spLocks noChangeShapeType="1"/>
            </p:cNvSpPr>
            <p:nvPr/>
          </p:nvSpPr>
          <p:spPr bwMode="auto">
            <a:xfrm>
              <a:off x="912" y="1248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2" name="Line 35"/>
            <p:cNvSpPr>
              <a:spLocks noChangeShapeType="1"/>
            </p:cNvSpPr>
            <p:nvPr/>
          </p:nvSpPr>
          <p:spPr bwMode="auto">
            <a:xfrm flipH="1">
              <a:off x="912" y="1440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3" name="Line 36"/>
            <p:cNvSpPr>
              <a:spLocks noChangeShapeType="1"/>
            </p:cNvSpPr>
            <p:nvPr/>
          </p:nvSpPr>
          <p:spPr bwMode="auto">
            <a:xfrm>
              <a:off x="912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4" name="Line 37"/>
            <p:cNvSpPr>
              <a:spLocks noChangeShapeType="1"/>
            </p:cNvSpPr>
            <p:nvPr/>
          </p:nvSpPr>
          <p:spPr bwMode="auto">
            <a:xfrm flipH="1">
              <a:off x="912" y="816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5" name="Line 38"/>
            <p:cNvSpPr>
              <a:spLocks noChangeShapeType="1"/>
            </p:cNvSpPr>
            <p:nvPr/>
          </p:nvSpPr>
          <p:spPr bwMode="auto">
            <a:xfrm>
              <a:off x="912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6" name="Line 39"/>
            <p:cNvSpPr>
              <a:spLocks noChangeShapeType="1"/>
            </p:cNvSpPr>
            <p:nvPr/>
          </p:nvSpPr>
          <p:spPr bwMode="auto">
            <a:xfrm>
              <a:off x="4128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7" name="Line 40"/>
            <p:cNvSpPr>
              <a:spLocks noChangeShapeType="1"/>
            </p:cNvSpPr>
            <p:nvPr/>
          </p:nvSpPr>
          <p:spPr bwMode="auto">
            <a:xfrm>
              <a:off x="3936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8" name="Text Box 41"/>
            <p:cNvSpPr txBox="1">
              <a:spLocks noChangeArrowheads="1"/>
            </p:cNvSpPr>
            <p:nvPr/>
          </p:nvSpPr>
          <p:spPr bwMode="auto">
            <a:xfrm>
              <a:off x="302" y="960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77869" name="Rectangle 42" descr="白色大理石"/>
            <p:cNvSpPr>
              <a:spLocks noChangeArrowheads="1"/>
            </p:cNvSpPr>
            <p:nvPr/>
          </p:nvSpPr>
          <p:spPr bwMode="auto">
            <a:xfrm>
              <a:off x="1056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70" name="Line 43"/>
            <p:cNvSpPr>
              <a:spLocks noChangeShapeType="1"/>
            </p:cNvSpPr>
            <p:nvPr/>
          </p:nvSpPr>
          <p:spPr bwMode="auto">
            <a:xfrm>
              <a:off x="144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1" name="Line 44"/>
            <p:cNvSpPr>
              <a:spLocks noChangeShapeType="1"/>
            </p:cNvSpPr>
            <p:nvPr/>
          </p:nvSpPr>
          <p:spPr bwMode="auto">
            <a:xfrm flipV="1">
              <a:off x="12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2" name="Line 45"/>
            <p:cNvSpPr>
              <a:spLocks noChangeShapeType="1"/>
            </p:cNvSpPr>
            <p:nvPr/>
          </p:nvSpPr>
          <p:spPr bwMode="auto">
            <a:xfrm flipV="1">
              <a:off x="144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3" name="Line 46"/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4" name="Rectangle 47" descr="白色大理石"/>
            <p:cNvSpPr>
              <a:spLocks noChangeArrowheads="1"/>
            </p:cNvSpPr>
            <p:nvPr/>
          </p:nvSpPr>
          <p:spPr bwMode="auto">
            <a:xfrm>
              <a:off x="1824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75" name="Line 48"/>
            <p:cNvSpPr>
              <a:spLocks noChangeShapeType="1"/>
            </p:cNvSpPr>
            <p:nvPr/>
          </p:nvSpPr>
          <p:spPr bwMode="auto">
            <a:xfrm>
              <a:off x="22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6" name="Line 49"/>
            <p:cNvSpPr>
              <a:spLocks noChangeShapeType="1"/>
            </p:cNvSpPr>
            <p:nvPr/>
          </p:nvSpPr>
          <p:spPr bwMode="auto">
            <a:xfrm flipV="1">
              <a:off x="19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7" name="Line 50"/>
            <p:cNvSpPr>
              <a:spLocks noChangeShapeType="1"/>
            </p:cNvSpPr>
            <p:nvPr/>
          </p:nvSpPr>
          <p:spPr bwMode="auto">
            <a:xfrm flipV="1">
              <a:off x="220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8" name="Line 51"/>
            <p:cNvSpPr>
              <a:spLocks noChangeShapeType="1"/>
            </p:cNvSpPr>
            <p:nvPr/>
          </p:nvSpPr>
          <p:spPr bwMode="auto">
            <a:xfrm>
              <a:off x="196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9" name="Rectangle 52" descr="白色大理石"/>
            <p:cNvSpPr>
              <a:spLocks noChangeArrowheads="1"/>
            </p:cNvSpPr>
            <p:nvPr/>
          </p:nvSpPr>
          <p:spPr bwMode="auto">
            <a:xfrm>
              <a:off x="2592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80" name="Line 53"/>
            <p:cNvSpPr>
              <a:spLocks noChangeShapeType="1"/>
            </p:cNvSpPr>
            <p:nvPr/>
          </p:nvSpPr>
          <p:spPr bwMode="auto">
            <a:xfrm>
              <a:off x="29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1" name="Line 54"/>
            <p:cNvSpPr>
              <a:spLocks noChangeShapeType="1"/>
            </p:cNvSpPr>
            <p:nvPr/>
          </p:nvSpPr>
          <p:spPr bwMode="auto">
            <a:xfrm flipV="1">
              <a:off x="273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2" name="Line 55"/>
            <p:cNvSpPr>
              <a:spLocks noChangeShapeType="1"/>
            </p:cNvSpPr>
            <p:nvPr/>
          </p:nvSpPr>
          <p:spPr bwMode="auto">
            <a:xfrm flipV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3" name="Line 56"/>
            <p:cNvSpPr>
              <a:spLocks noChangeShapeType="1"/>
            </p:cNvSpPr>
            <p:nvPr/>
          </p:nvSpPr>
          <p:spPr bwMode="auto">
            <a:xfrm>
              <a:off x="27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4" name="Rectangle 57" descr="羊皮纸"/>
            <p:cNvSpPr>
              <a:spLocks noChangeArrowheads="1"/>
            </p:cNvSpPr>
            <p:nvPr/>
          </p:nvSpPr>
          <p:spPr bwMode="auto">
            <a:xfrm>
              <a:off x="3360" y="2016"/>
              <a:ext cx="528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85" name="Line 58"/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6" name="Line 59"/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7" name="Line 60"/>
            <p:cNvSpPr>
              <a:spLocks noChangeShapeType="1"/>
            </p:cNvSpPr>
            <p:nvPr/>
          </p:nvSpPr>
          <p:spPr bwMode="auto">
            <a:xfrm flipV="1">
              <a:off x="374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8" name="Line 61"/>
            <p:cNvSpPr>
              <a:spLocks noChangeShapeType="1"/>
            </p:cNvSpPr>
            <p:nvPr/>
          </p:nvSpPr>
          <p:spPr bwMode="auto">
            <a:xfrm>
              <a:off x="350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9" name="Rectangle 62" descr="白色大理石"/>
            <p:cNvSpPr>
              <a:spLocks noChangeArrowheads="1"/>
            </p:cNvSpPr>
            <p:nvPr/>
          </p:nvSpPr>
          <p:spPr bwMode="auto">
            <a:xfrm>
              <a:off x="4128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90" name="Line 63"/>
            <p:cNvSpPr>
              <a:spLocks noChangeShapeType="1"/>
            </p:cNvSpPr>
            <p:nvPr/>
          </p:nvSpPr>
          <p:spPr bwMode="auto">
            <a:xfrm>
              <a:off x="4512" y="2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1" name="Line 64"/>
            <p:cNvSpPr>
              <a:spLocks noChangeShapeType="1"/>
            </p:cNvSpPr>
            <p:nvPr/>
          </p:nvSpPr>
          <p:spPr bwMode="auto">
            <a:xfrm flipV="1">
              <a:off x="427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2" name="Line 65"/>
            <p:cNvSpPr>
              <a:spLocks noChangeShapeType="1"/>
            </p:cNvSpPr>
            <p:nvPr/>
          </p:nvSpPr>
          <p:spPr bwMode="auto">
            <a:xfrm flipV="1">
              <a:off x="45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3" name="Line 66"/>
            <p:cNvSpPr>
              <a:spLocks noChangeShapeType="1"/>
            </p:cNvSpPr>
            <p:nvPr/>
          </p:nvSpPr>
          <p:spPr bwMode="auto">
            <a:xfrm>
              <a:off x="427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4" name="Line 67"/>
            <p:cNvSpPr>
              <a:spLocks noChangeShapeType="1"/>
            </p:cNvSpPr>
            <p:nvPr/>
          </p:nvSpPr>
          <p:spPr bwMode="auto">
            <a:xfrm>
              <a:off x="1632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5" name="Line 68"/>
            <p:cNvSpPr>
              <a:spLocks noChangeShapeType="1"/>
            </p:cNvSpPr>
            <p:nvPr/>
          </p:nvSpPr>
          <p:spPr bwMode="auto">
            <a:xfrm>
              <a:off x="2400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6" name="Line 69"/>
            <p:cNvSpPr>
              <a:spLocks noChangeShapeType="1"/>
            </p:cNvSpPr>
            <p:nvPr/>
          </p:nvSpPr>
          <p:spPr bwMode="auto">
            <a:xfrm>
              <a:off x="316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7" name="Line 70"/>
            <p:cNvSpPr>
              <a:spLocks noChangeShapeType="1"/>
            </p:cNvSpPr>
            <p:nvPr/>
          </p:nvSpPr>
          <p:spPr bwMode="auto">
            <a:xfrm>
              <a:off x="3936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8" name="Line 71"/>
            <p:cNvSpPr>
              <a:spLocks noChangeShapeType="1"/>
            </p:cNvSpPr>
            <p:nvPr/>
          </p:nvSpPr>
          <p:spPr bwMode="auto">
            <a:xfrm>
              <a:off x="912" y="206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9" name="Line 72"/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0" name="Line 73"/>
            <p:cNvSpPr>
              <a:spLocks noChangeShapeType="1"/>
            </p:cNvSpPr>
            <p:nvPr/>
          </p:nvSpPr>
          <p:spPr bwMode="auto">
            <a:xfrm flipV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1" name="Line 74"/>
            <p:cNvSpPr>
              <a:spLocks noChangeShapeType="1"/>
            </p:cNvSpPr>
            <p:nvPr/>
          </p:nvSpPr>
          <p:spPr bwMode="auto">
            <a:xfrm>
              <a:off x="2400" y="2352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2" name="Line 75"/>
            <p:cNvSpPr>
              <a:spLocks noChangeShapeType="1"/>
            </p:cNvSpPr>
            <p:nvPr/>
          </p:nvSpPr>
          <p:spPr bwMode="auto">
            <a:xfrm>
              <a:off x="3168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3" name="Line 76"/>
            <p:cNvSpPr>
              <a:spLocks noChangeShapeType="1"/>
            </p:cNvSpPr>
            <p:nvPr/>
          </p:nvSpPr>
          <p:spPr bwMode="auto">
            <a:xfrm>
              <a:off x="3936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4" name="Line 77"/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5" name="Line 78"/>
            <p:cNvSpPr>
              <a:spLocks noChangeShapeType="1"/>
            </p:cNvSpPr>
            <p:nvPr/>
          </p:nvSpPr>
          <p:spPr bwMode="auto">
            <a:xfrm>
              <a:off x="4896" y="220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6" name="Line 79"/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7" name="Line 80"/>
            <p:cNvSpPr>
              <a:spLocks noChangeShapeType="1"/>
            </p:cNvSpPr>
            <p:nvPr/>
          </p:nvSpPr>
          <p:spPr bwMode="auto">
            <a:xfrm flipH="1">
              <a:off x="912" y="244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8" name="Line 81"/>
            <p:cNvSpPr>
              <a:spLocks noChangeShapeType="1"/>
            </p:cNvSpPr>
            <p:nvPr/>
          </p:nvSpPr>
          <p:spPr bwMode="auto">
            <a:xfrm>
              <a:off x="912" y="225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09" name="Line 82"/>
            <p:cNvSpPr>
              <a:spLocks noChangeShapeType="1"/>
            </p:cNvSpPr>
            <p:nvPr/>
          </p:nvSpPr>
          <p:spPr bwMode="auto">
            <a:xfrm flipH="1">
              <a:off x="912" y="182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0" name="Line 83"/>
            <p:cNvSpPr>
              <a:spLocks noChangeShapeType="1"/>
            </p:cNvSpPr>
            <p:nvPr/>
          </p:nvSpPr>
          <p:spPr bwMode="auto">
            <a:xfrm>
              <a:off x="912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1" name="Line 84"/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2" name="Line 85"/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3" name="Text Box 86"/>
            <p:cNvSpPr txBox="1">
              <a:spLocks noChangeArrowheads="1"/>
            </p:cNvSpPr>
            <p:nvPr/>
          </p:nvSpPr>
          <p:spPr bwMode="auto">
            <a:xfrm>
              <a:off x="302" y="196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first</a:t>
              </a:r>
              <a:endParaRPr lang="en-US" altLang="zh-CN"/>
            </a:p>
          </p:txBody>
        </p:sp>
        <p:sp>
          <p:nvSpPr>
            <p:cNvPr id="77914" name="Line 87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15" name="Text Box 88"/>
            <p:cNvSpPr txBox="1">
              <a:spLocks noChangeArrowheads="1"/>
            </p:cNvSpPr>
            <p:nvPr/>
          </p:nvSpPr>
          <p:spPr bwMode="auto">
            <a:xfrm>
              <a:off x="1936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77916" name="Text Box 89"/>
            <p:cNvSpPr txBox="1">
              <a:spLocks noChangeArrowheads="1"/>
            </p:cNvSpPr>
            <p:nvPr/>
          </p:nvSpPr>
          <p:spPr bwMode="auto">
            <a:xfrm>
              <a:off x="27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77917" name="Text Box 90"/>
            <p:cNvSpPr txBox="1">
              <a:spLocks noChangeArrowheads="1"/>
            </p:cNvSpPr>
            <p:nvPr/>
          </p:nvSpPr>
          <p:spPr bwMode="auto">
            <a:xfrm>
              <a:off x="3472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324699" name="Text Box 91"/>
            <p:cNvSpPr txBox="1">
              <a:spLocks noChangeArrowheads="1"/>
            </p:cNvSpPr>
            <p:nvPr/>
          </p:nvSpPr>
          <p:spPr bwMode="auto">
            <a:xfrm>
              <a:off x="332" y="1459"/>
              <a:ext cx="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ea typeface="仿宋_GB2312" pitchFamily="49" charset="-122"/>
                </a:rPr>
                <a:t>后插入</a:t>
              </a:r>
              <a:r>
                <a:rPr lang="en-US" altLang="zh-CN" sz="2800">
                  <a:latin typeface="Arial Narrow" pitchFamily="34" charset="0"/>
                  <a:ea typeface="仿宋_GB2312" pitchFamily="49" charset="-122"/>
                </a:rPr>
                <a:t>25</a:t>
              </a:r>
              <a:endParaRPr lang="en-US" altLang="zh-CN" sz="2800">
                <a:latin typeface="Times New Roman" charset="0"/>
                <a:ea typeface="宋体" charset="-122"/>
              </a:endParaRPr>
            </a:p>
          </p:txBody>
        </p:sp>
        <p:sp>
          <p:nvSpPr>
            <p:cNvPr id="77919" name="Text Box 92"/>
            <p:cNvSpPr txBox="1">
              <a:spLocks noChangeArrowheads="1"/>
            </p:cNvSpPr>
            <p:nvPr/>
          </p:nvSpPr>
          <p:spPr bwMode="auto">
            <a:xfrm>
              <a:off x="2855" y="142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</a:p>
          </p:txBody>
        </p:sp>
        <p:sp>
          <p:nvSpPr>
            <p:cNvPr id="77920" name="Line 93"/>
            <p:cNvSpPr>
              <a:spLocks noChangeShapeType="1"/>
            </p:cNvSpPr>
            <p:nvPr/>
          </p:nvSpPr>
          <p:spPr bwMode="auto">
            <a:xfrm flipV="1">
              <a:off x="3600" y="235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1" name="Text Box 94"/>
            <p:cNvSpPr txBox="1">
              <a:spLocks noChangeArrowheads="1"/>
            </p:cNvSpPr>
            <p:nvPr/>
          </p:nvSpPr>
          <p:spPr bwMode="auto">
            <a:xfrm>
              <a:off x="3619" y="2430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newNode</a:t>
              </a:r>
            </a:p>
          </p:txBody>
        </p:sp>
        <p:sp>
          <p:nvSpPr>
            <p:cNvPr id="77922" name="Text Box 95"/>
            <p:cNvSpPr txBox="1">
              <a:spLocks noChangeArrowheads="1"/>
            </p:cNvSpPr>
            <p:nvPr/>
          </p:nvSpPr>
          <p:spPr bwMode="auto">
            <a:xfrm>
              <a:off x="193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lang="en-US" altLang="zh-CN" sz="2800"/>
            </a:p>
          </p:txBody>
        </p:sp>
        <p:sp>
          <p:nvSpPr>
            <p:cNvPr id="77923" name="Text Box 96"/>
            <p:cNvSpPr txBox="1">
              <a:spLocks noChangeArrowheads="1"/>
            </p:cNvSpPr>
            <p:nvPr/>
          </p:nvSpPr>
          <p:spPr bwMode="auto">
            <a:xfrm>
              <a:off x="2704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lang="en-US" altLang="zh-CN" sz="2800"/>
            </a:p>
          </p:txBody>
        </p:sp>
        <p:sp>
          <p:nvSpPr>
            <p:cNvPr id="77924" name="Text Box 97"/>
            <p:cNvSpPr txBox="1">
              <a:spLocks noChangeArrowheads="1"/>
            </p:cNvSpPr>
            <p:nvPr/>
          </p:nvSpPr>
          <p:spPr bwMode="auto">
            <a:xfrm>
              <a:off x="3472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25</a:t>
              </a:r>
              <a:endParaRPr lang="en-US" altLang="zh-CN" sz="2800"/>
            </a:p>
          </p:txBody>
        </p:sp>
        <p:sp>
          <p:nvSpPr>
            <p:cNvPr id="77925" name="Text Box 98"/>
            <p:cNvSpPr txBox="1">
              <a:spLocks noChangeArrowheads="1"/>
            </p:cNvSpPr>
            <p:nvPr/>
          </p:nvSpPr>
          <p:spPr bwMode="auto">
            <a:xfrm>
              <a:off x="4224" y="201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lang="en-US" altLang="zh-CN" sz="2800"/>
            </a:p>
          </p:txBody>
        </p:sp>
        <p:sp>
          <p:nvSpPr>
            <p:cNvPr id="77926" name="Line 100"/>
            <p:cNvSpPr>
              <a:spLocks noChangeShapeType="1"/>
            </p:cNvSpPr>
            <p:nvPr/>
          </p:nvSpPr>
          <p:spPr bwMode="auto">
            <a:xfrm flipV="1">
              <a:off x="2825" y="2353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7" name="Text Box 101"/>
            <p:cNvSpPr txBox="1">
              <a:spLocks noChangeArrowheads="1"/>
            </p:cNvSpPr>
            <p:nvPr/>
          </p:nvSpPr>
          <p:spPr bwMode="auto">
            <a:xfrm>
              <a:off x="1976" y="243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tx2"/>
                  </a:solidFill>
                </a:rPr>
                <a:t>current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BAF400A-735A-4EBC-86E5-76A20F630C4C}" type="slidenum">
              <a:rPr lang="en-US" altLang="zh-CN" sz="1400"/>
              <a:pPr algn="ctr" eaLnBrk="1" hangingPunct="1"/>
              <a:t>81</a:t>
            </a:fld>
            <a:endParaRPr lang="en-US" altLang="zh-CN" sz="1400"/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66468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空表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3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8852" name="Rectangle 3" descr="白色大理石"/>
          <p:cNvSpPr>
            <a:spLocks noChangeArrowheads="1"/>
          </p:cNvSpPr>
          <p:nvPr/>
        </p:nvSpPr>
        <p:spPr bwMode="auto">
          <a:xfrm>
            <a:off x="2416175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3" name="Line 4"/>
          <p:cNvSpPr>
            <a:spLocks noChangeShapeType="1"/>
          </p:cNvSpPr>
          <p:nvPr/>
        </p:nvSpPr>
        <p:spPr bwMode="auto">
          <a:xfrm>
            <a:off x="3025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Line 5"/>
          <p:cNvSpPr>
            <a:spLocks noChangeShapeType="1"/>
          </p:cNvSpPr>
          <p:nvPr/>
        </p:nvSpPr>
        <p:spPr bwMode="auto">
          <a:xfrm flipV="1">
            <a:off x="2644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 flipV="1">
            <a:off x="3025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6" name="Line 7"/>
          <p:cNvSpPr>
            <a:spLocks noChangeShapeType="1"/>
          </p:cNvSpPr>
          <p:nvPr/>
        </p:nvSpPr>
        <p:spPr bwMode="auto">
          <a:xfrm>
            <a:off x="2644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Line 8"/>
          <p:cNvSpPr>
            <a:spLocks noChangeShapeType="1"/>
          </p:cNvSpPr>
          <p:nvPr/>
        </p:nvSpPr>
        <p:spPr bwMode="auto">
          <a:xfrm>
            <a:off x="2209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 flipV="1">
            <a:off x="1958975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3352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3657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Line 12"/>
          <p:cNvSpPr>
            <a:spLocks noChangeShapeType="1"/>
          </p:cNvSpPr>
          <p:nvPr/>
        </p:nvSpPr>
        <p:spPr bwMode="auto">
          <a:xfrm>
            <a:off x="2209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3"/>
          <p:cNvSpPr>
            <a:spLocks noChangeShapeType="1"/>
          </p:cNvSpPr>
          <p:nvPr/>
        </p:nvSpPr>
        <p:spPr bwMode="auto">
          <a:xfrm flipH="1">
            <a:off x="2187575" y="22860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Line 14"/>
          <p:cNvSpPr>
            <a:spLocks noChangeShapeType="1"/>
          </p:cNvSpPr>
          <p:nvPr/>
        </p:nvSpPr>
        <p:spPr bwMode="auto">
          <a:xfrm>
            <a:off x="2187575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Line 15"/>
          <p:cNvSpPr>
            <a:spLocks noChangeShapeType="1"/>
          </p:cNvSpPr>
          <p:nvPr/>
        </p:nvSpPr>
        <p:spPr bwMode="auto">
          <a:xfrm flipH="1">
            <a:off x="2187575" y="12954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6"/>
          <p:cNvSpPr>
            <a:spLocks noChangeShapeType="1"/>
          </p:cNvSpPr>
          <p:nvPr/>
        </p:nvSpPr>
        <p:spPr bwMode="auto">
          <a:xfrm>
            <a:off x="2187575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Line 17"/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7" name="Line 18"/>
          <p:cNvSpPr>
            <a:spLocks noChangeShapeType="1"/>
          </p:cNvSpPr>
          <p:nvPr/>
        </p:nvSpPr>
        <p:spPr bwMode="auto">
          <a:xfrm>
            <a:off x="3352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8" name="Rectangle 19" descr="白色大理石"/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69" name="Line 20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0" name="Line 21"/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1" name="Line 22"/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2" name="Line 23"/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3" name="Rectangle 24" descr="羊皮纸"/>
          <p:cNvSpPr>
            <a:spLocks noChangeArrowheads="1"/>
          </p:cNvSpPr>
          <p:nvPr/>
        </p:nvSpPr>
        <p:spPr bwMode="auto">
          <a:xfrm>
            <a:off x="65532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74" name="Line 25"/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5" name="Line 26"/>
          <p:cNvSpPr>
            <a:spLocks noChangeShapeType="1"/>
          </p:cNvSpPr>
          <p:nvPr/>
        </p:nvSpPr>
        <p:spPr bwMode="auto">
          <a:xfrm flipV="1">
            <a:off x="6781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6" name="Line 27"/>
          <p:cNvSpPr>
            <a:spLocks noChangeShapeType="1"/>
          </p:cNvSpPr>
          <p:nvPr/>
        </p:nvSpPr>
        <p:spPr bwMode="auto">
          <a:xfrm flipV="1">
            <a:off x="7162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7" name="Line 28"/>
          <p:cNvSpPr>
            <a:spLocks noChangeShapeType="1"/>
          </p:cNvSpPr>
          <p:nvPr/>
        </p:nvSpPr>
        <p:spPr bwMode="auto">
          <a:xfrm>
            <a:off x="6781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8" name="Line 29"/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9" name="Line 30"/>
          <p:cNvSpPr>
            <a:spLocks noChangeShapeType="1"/>
          </p:cNvSpPr>
          <p:nvPr/>
        </p:nvSpPr>
        <p:spPr bwMode="auto">
          <a:xfrm>
            <a:off x="51054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0" name="Line 31"/>
          <p:cNvSpPr>
            <a:spLocks noChangeShapeType="1"/>
          </p:cNvSpPr>
          <p:nvPr/>
        </p:nvSpPr>
        <p:spPr bwMode="auto">
          <a:xfrm flipV="1">
            <a:off x="48768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1" name="Line 32"/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2" name="Line 33"/>
          <p:cNvSpPr>
            <a:spLocks noChangeShapeType="1"/>
          </p:cNvSpPr>
          <p:nvPr/>
        </p:nvSpPr>
        <p:spPr bwMode="auto">
          <a:xfrm>
            <a:off x="7543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3" name="Line 34"/>
          <p:cNvSpPr>
            <a:spLocks noChangeShapeType="1"/>
          </p:cNvSpPr>
          <p:nvPr/>
        </p:nvSpPr>
        <p:spPr bwMode="auto">
          <a:xfrm>
            <a:off x="7848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4" name="Line 35"/>
          <p:cNvSpPr>
            <a:spLocks noChangeShapeType="1"/>
          </p:cNvSpPr>
          <p:nvPr/>
        </p:nvSpPr>
        <p:spPr bwMode="auto">
          <a:xfrm>
            <a:off x="51054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5" name="Line 36"/>
          <p:cNvSpPr>
            <a:spLocks noChangeShapeType="1"/>
          </p:cNvSpPr>
          <p:nvPr/>
        </p:nvSpPr>
        <p:spPr bwMode="auto">
          <a:xfrm flipH="1">
            <a:off x="5105400" y="22860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6" name="Line 37"/>
          <p:cNvSpPr>
            <a:spLocks noChangeShapeType="1"/>
          </p:cNvSpPr>
          <p:nvPr/>
        </p:nvSpPr>
        <p:spPr bwMode="auto">
          <a:xfrm>
            <a:off x="51054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7" name="Line 38"/>
          <p:cNvSpPr>
            <a:spLocks noChangeShapeType="1"/>
          </p:cNvSpPr>
          <p:nvPr/>
        </p:nvSpPr>
        <p:spPr bwMode="auto">
          <a:xfrm flipH="1">
            <a:off x="5105400" y="12954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8" name="Line 39"/>
          <p:cNvSpPr>
            <a:spLocks noChangeShapeType="1"/>
          </p:cNvSpPr>
          <p:nvPr/>
        </p:nvSpPr>
        <p:spPr bwMode="auto">
          <a:xfrm>
            <a:off x="51054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9" name="Line 40"/>
          <p:cNvSpPr>
            <a:spLocks noChangeShapeType="1"/>
          </p:cNvSpPr>
          <p:nvPr/>
        </p:nvSpPr>
        <p:spPr bwMode="auto">
          <a:xfrm>
            <a:off x="7848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0" name="Line 41"/>
          <p:cNvSpPr>
            <a:spLocks noChangeShapeType="1"/>
          </p:cNvSpPr>
          <p:nvPr/>
        </p:nvSpPr>
        <p:spPr bwMode="auto">
          <a:xfrm>
            <a:off x="7543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1" name="Text Box 42"/>
          <p:cNvSpPr txBox="1">
            <a:spLocks noChangeArrowheads="1"/>
          </p:cNvSpPr>
          <p:nvPr/>
        </p:nvSpPr>
        <p:spPr bwMode="auto">
          <a:xfrm>
            <a:off x="4114800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78892" name="Line 43"/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6" name="Text Box 44"/>
          <p:cNvSpPr txBox="1">
            <a:spLocks noChangeArrowheads="1"/>
          </p:cNvSpPr>
          <p:nvPr/>
        </p:nvSpPr>
        <p:spPr bwMode="auto">
          <a:xfrm>
            <a:off x="482600" y="2441575"/>
            <a:ext cx="167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仿宋_GB2312" pitchFamily="49" charset="-122"/>
              </a:rPr>
              <a:t>后插入</a:t>
            </a:r>
            <a:r>
              <a:rPr lang="en-US" altLang="zh-CN" sz="3000">
                <a:latin typeface="Arial Narrow" pitchFamily="34" charset="0"/>
                <a:ea typeface="仿宋_GB2312" pitchFamily="49" charset="-122"/>
              </a:rPr>
              <a:t>25</a:t>
            </a:r>
            <a:endParaRPr lang="en-US" altLang="zh-CN" sz="3000">
              <a:latin typeface="Times New Roman" charset="0"/>
              <a:ea typeface="宋体" charset="-122"/>
            </a:endParaRPr>
          </a:p>
        </p:txBody>
      </p:sp>
      <p:sp>
        <p:nvSpPr>
          <p:cNvPr id="78894" name="Text Box 45"/>
          <p:cNvSpPr txBox="1">
            <a:spLocks noChangeArrowheads="1"/>
          </p:cNvSpPr>
          <p:nvPr/>
        </p:nvSpPr>
        <p:spPr bwMode="auto">
          <a:xfrm>
            <a:off x="2170113" y="2468563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78895" name="Line 46"/>
          <p:cNvSpPr>
            <a:spLocks noChangeShapeType="1"/>
          </p:cNvSpPr>
          <p:nvPr/>
        </p:nvSpPr>
        <p:spPr bwMode="auto">
          <a:xfrm flipV="1">
            <a:off x="69342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6" name="Text Box 47"/>
          <p:cNvSpPr txBox="1">
            <a:spLocks noChangeArrowheads="1"/>
          </p:cNvSpPr>
          <p:nvPr/>
        </p:nvSpPr>
        <p:spPr bwMode="auto">
          <a:xfrm>
            <a:off x="6799263" y="2455863"/>
            <a:ext cx="158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newNode</a:t>
            </a:r>
          </a:p>
        </p:txBody>
      </p:sp>
      <p:sp>
        <p:nvSpPr>
          <p:cNvPr id="78897" name="Text Box 48"/>
          <p:cNvSpPr txBox="1">
            <a:spLocks noChangeArrowheads="1"/>
          </p:cNvSpPr>
          <p:nvPr/>
        </p:nvSpPr>
        <p:spPr bwMode="auto">
          <a:xfrm>
            <a:off x="6731000" y="16144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25</a:t>
            </a:r>
            <a:endParaRPr lang="en-US" altLang="zh-CN" sz="2800"/>
          </a:p>
        </p:txBody>
      </p:sp>
      <p:sp>
        <p:nvSpPr>
          <p:cNvPr id="78898" name="Text Box 50"/>
          <p:cNvSpPr txBox="1">
            <a:spLocks noChangeArrowheads="1"/>
          </p:cNvSpPr>
          <p:nvPr/>
        </p:nvSpPr>
        <p:spPr bwMode="auto">
          <a:xfrm>
            <a:off x="11652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78899" name="Line 51"/>
          <p:cNvSpPr>
            <a:spLocks noChangeShapeType="1"/>
          </p:cNvSpPr>
          <p:nvPr/>
        </p:nvSpPr>
        <p:spPr bwMode="auto">
          <a:xfrm flipV="1">
            <a:off x="5715000" y="2124075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0" name="Text Box 52"/>
          <p:cNvSpPr txBox="1">
            <a:spLocks noChangeArrowheads="1"/>
          </p:cNvSpPr>
          <p:nvPr/>
        </p:nvSpPr>
        <p:spPr bwMode="auto">
          <a:xfrm>
            <a:off x="5065713" y="2459038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78901" name="Text Box 53"/>
          <p:cNvSpPr txBox="1">
            <a:spLocks noChangeArrowheads="1"/>
          </p:cNvSpPr>
          <p:nvPr/>
        </p:nvSpPr>
        <p:spPr bwMode="auto">
          <a:xfrm>
            <a:off x="1087438" y="3205163"/>
            <a:ext cx="7369175" cy="28575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    </a:t>
            </a:r>
            <a:r>
              <a:rPr lang="en-US" altLang="zh-CN" sz="3000"/>
              <a:t>(newNode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/>
              <a:t>rLink = first);</a:t>
            </a:r>
            <a:r>
              <a:rPr lang="en-US" altLang="zh-CN" sz="3000">
                <a:solidFill>
                  <a:schemeClr val="tx2"/>
                </a:solidFill>
              </a:rPr>
              <a:t> </a:t>
            </a:r>
            <a:endParaRPr lang="en-US" altLang="zh-CN" sz="3000">
              <a:solidFill>
                <a:srgbClr val="008000"/>
              </a:solidFill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= newNode;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rLink 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newNode;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                 </a:t>
            </a:r>
            <a:r>
              <a:rPr lang="en-US" altLang="zh-CN" sz="3000"/>
              <a:t>( first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/>
              <a:t>lLink = newNode )</a:t>
            </a:r>
            <a:r>
              <a:rPr lang="en-US" altLang="zh-CN" sz="3000">
                <a:solidFill>
                  <a:schemeClr val="tx2"/>
                </a:solidFill>
              </a:rPr>
              <a:t>    </a:t>
            </a:r>
          </a:p>
          <a:p>
            <a:pPr eaLnBrk="1" hangingPunct="1"/>
            <a:r>
              <a:rPr lang="en-US" altLang="zh-CN" sz="3000">
                <a:solidFill>
                  <a:schemeClr val="tx2"/>
                </a:solidFill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</a:rPr>
              <a:t>lLink = current;</a:t>
            </a:r>
          </a:p>
        </p:txBody>
      </p:sp>
    </p:spTree>
  </p:cSld>
  <p:clrMapOvr>
    <a:masterClrMapping/>
  </p:clrMapOvr>
  <p:transition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31800"/>
            <a:ext cx="8229600" cy="806450"/>
          </a:xfrm>
        </p:spPr>
        <p:txBody>
          <a:bodyPr/>
          <a:lstStyle/>
          <a:p>
            <a:pPr eaLnBrk="1" hangingPunct="1"/>
            <a:r>
              <a:rPr lang="zh-CN" altLang="en-US" sz="3600" b="1">
                <a:ea typeface="华文新魏" panose="02010800040101010101" pitchFamily="2" charset="-122"/>
              </a:rPr>
              <a:t>双向循环链表的插入算法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idx="1"/>
          </p:nvPr>
        </p:nvSpPr>
        <p:spPr>
          <a:xfrm>
            <a:off x="558800" y="1252538"/>
            <a:ext cx="8229600" cy="48815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bool</a:t>
            </a:r>
            <a:r>
              <a:rPr lang="en-US" altLang="zh-CN" sz="2800">
                <a:ea typeface="隶书" panose="02010509060101010101" pitchFamily="49" charset="-122"/>
              </a:rPr>
              <a:t> DblList&lt;T&gt;</a:t>
            </a:r>
            <a:r>
              <a:rPr lang="en-US" altLang="zh-CN" sz="2800" b="1">
                <a:ea typeface="隶书" panose="02010509060101010101" pitchFamily="49" charset="-122"/>
              </a:rPr>
              <a:t>::</a:t>
            </a:r>
            <a:r>
              <a:rPr lang="en-US" altLang="zh-CN" sz="2800">
                <a:ea typeface="隶书" panose="02010509060101010101" pitchFamily="49" charset="-122"/>
              </a:rPr>
              <a:t>Insert (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ea typeface="隶书" panose="02010509060101010101" pitchFamily="49" charset="-122"/>
              </a:rPr>
              <a:t>, </a:t>
            </a:r>
            <a:r>
              <a:rPr lang="en-US" altLang="zh-CN" sz="2800">
                <a:ea typeface="隶书" panose="02010509060101010101" pitchFamily="49" charset="-122"/>
              </a:rPr>
              <a:t>T x</a:t>
            </a:r>
            <a:r>
              <a:rPr lang="en-US" altLang="zh-CN" sz="2800" b="1">
                <a:ea typeface="隶书" panose="02010509060101010101" pitchFamily="49" charset="-122"/>
              </a:rPr>
              <a:t>, int</a:t>
            </a:r>
            <a:r>
              <a:rPr lang="en-US" altLang="zh-CN" sz="2800">
                <a:ea typeface="隶书" panose="02010509060101010101" pitchFamily="49" charset="-122"/>
              </a:rPr>
              <a:t> d 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建立一个包含有值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的新结点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并将其按 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d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指定的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方向插入到第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个结点之后。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>
                <a:ea typeface="隶书" panose="02010509060101010101" pitchFamily="49" charset="-122"/>
              </a:rPr>
              <a:t>DblNode&lt;T&gt; *current = Locate(i, d)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	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按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指示方向查找第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 current == NULL ) </a:t>
            </a:r>
            <a:r>
              <a:rPr lang="en-US" altLang="zh-CN" sz="2800" b="1">
                <a:ea typeface="隶书" panose="02010509060101010101" pitchFamily="49" charset="-122"/>
              </a:rPr>
              <a:t>return </a:t>
            </a:r>
            <a:r>
              <a:rPr lang="en-US" altLang="zh-CN" sz="2800"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ea typeface="隶书" panose="02010509060101010101" pitchFamily="49" charset="-122"/>
              </a:rPr>
              <a:t>;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插入失败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</a:t>
            </a:r>
            <a:r>
              <a:rPr lang="en-US" altLang="zh-CN" sz="2800">
                <a:ea typeface="隶书" panose="02010509060101010101" pitchFamily="49" charset="-122"/>
              </a:rPr>
              <a:t>DblNode&lt;T&gt; *newNd = </a:t>
            </a:r>
            <a:r>
              <a:rPr lang="en-US" altLang="zh-CN" sz="2800" b="1">
                <a:ea typeface="隶书" panose="02010509060101010101" pitchFamily="49" charset="-122"/>
              </a:rPr>
              <a:t>new</a:t>
            </a:r>
            <a:r>
              <a:rPr lang="en-US" altLang="zh-CN" sz="2800">
                <a:ea typeface="隶书" panose="02010509060101010101" pitchFamily="49" charset="-122"/>
              </a:rPr>
              <a:t> DblNode&lt;T&gt;(x)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(d == 0)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  <a:r>
              <a:rPr lang="en-US" altLang="zh-CN" sz="2800"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前驱方向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: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插在第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个结点左侧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	</a:t>
            </a:r>
            <a:r>
              <a:rPr lang="en-US" altLang="zh-CN" sz="2800">
                <a:ea typeface="隶书" panose="02010509060101010101" pitchFamily="49" charset="-122"/>
              </a:rPr>
              <a:t>newNd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链入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lLink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 = newNd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</p:txBody>
      </p:sp>
      <p:sp>
        <p:nvSpPr>
          <p:cNvPr id="7987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3EB237A-8DD3-4C72-9144-B56EF1DA67B1}" type="slidenum">
              <a:rPr lang="en-US" altLang="zh-CN" sz="1400"/>
              <a:pPr algn="ctr" eaLnBrk="1" hangingPunct="1"/>
              <a:t>82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744538"/>
            <a:ext cx="8229600" cy="57023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 newNd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 = newNd</a:t>
            </a:r>
            <a:r>
              <a:rPr lang="en-US" altLang="zh-CN" sz="2800" b="1"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链入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rLink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     </a:t>
            </a:r>
            <a:r>
              <a:rPr lang="en-US" altLang="zh-CN" sz="2800">
                <a:ea typeface="隶书" panose="02010509060101010101" pitchFamily="49" charset="-122"/>
              </a:rPr>
              <a:t>newNd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 = current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} else {	</a:t>
            </a:r>
            <a:r>
              <a:rPr lang="en-US" altLang="zh-CN" sz="2800"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后继方向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: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插在第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个结点后面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    </a:t>
            </a:r>
            <a:r>
              <a:rPr lang="en-US" altLang="zh-CN" sz="2800">
                <a:ea typeface="隶书" panose="02010509060101010101" pitchFamily="49" charset="-122"/>
              </a:rPr>
              <a:t>newNd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</a:t>
            </a:r>
            <a:r>
              <a:rPr lang="en-US" altLang="zh-CN" sz="2800" b="1"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链入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rLink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    </a:t>
            </a:r>
            <a:r>
              <a:rPr lang="en-US" altLang="zh-CN" sz="2800"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 = newNd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   newNd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 = newNd</a:t>
            </a:r>
            <a:r>
              <a:rPr lang="en-US" altLang="zh-CN" sz="2800" b="1"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链入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lLink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     </a:t>
            </a:r>
            <a:r>
              <a:rPr lang="en-US" altLang="zh-CN" sz="2800">
                <a:ea typeface="隶书" panose="02010509060101010101" pitchFamily="49" charset="-122"/>
              </a:rPr>
              <a:t>newNd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 = current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	return</a:t>
            </a:r>
            <a:r>
              <a:rPr lang="en-US" altLang="zh-CN" sz="2800"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ea typeface="隶书" panose="02010509060101010101" pitchFamily="49" charset="-122"/>
              </a:rPr>
              <a:t>; 	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插入成功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 </a:t>
            </a:r>
          </a:p>
        </p:txBody>
      </p:sp>
      <p:sp>
        <p:nvSpPr>
          <p:cNvPr id="8089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B073603-FBF6-4FD4-AD7D-FF817023428E}" type="slidenum">
              <a:rPr lang="en-US" altLang="zh-CN" sz="1400"/>
              <a:pPr algn="ctr" eaLnBrk="1" hangingPunct="1"/>
              <a:t>83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4097969-9ECB-4F8B-B2C2-B5FCB1C7EB80}" type="slidenum">
              <a:rPr lang="en-US" altLang="zh-CN" sz="1400"/>
              <a:pPr algn="ctr" eaLnBrk="1" hangingPunct="1"/>
              <a:t>84</a:t>
            </a:fld>
            <a:endParaRPr lang="en-US" altLang="zh-CN" sz="1400"/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54025" y="2343150"/>
            <a:ext cx="1412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u="sng">
                <a:latin typeface="Arial" panose="020B0604020202020204" pitchFamily="34" charset="0"/>
                <a:ea typeface="仿宋_GB2312" pitchFamily="49" charset="-122"/>
              </a:rPr>
              <a:t>删除</a:t>
            </a:r>
            <a:r>
              <a:rPr lang="en-US" altLang="zh-CN" sz="3000" u="sng">
                <a:latin typeface="Arial" panose="020B0604020202020204" pitchFamily="34" charset="0"/>
                <a:ea typeface="仿宋_GB2312" pitchFamily="49" charset="-122"/>
              </a:rPr>
              <a:t>48</a:t>
            </a:r>
            <a:endParaRPr lang="en-US" altLang="zh-CN" sz="3000">
              <a:latin typeface="Arial" panose="020B0604020202020204" pitchFamily="34" charset="0"/>
            </a:endParaRP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1646238" y="4953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tx2"/>
                </a:solidFill>
                <a:ea typeface="华文新魏" panose="02010800040101010101" pitchFamily="2" charset="-122"/>
              </a:rPr>
              <a:t>双向循环链表的删除算法</a:t>
            </a:r>
            <a:endParaRPr lang="zh-CN" altLang="en-US" sz="30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81925" name="Rectangle 4" descr="白色大理石"/>
          <p:cNvSpPr>
            <a:spLocks noChangeArrowheads="1"/>
          </p:cNvSpPr>
          <p:nvPr/>
        </p:nvSpPr>
        <p:spPr bwMode="auto">
          <a:xfrm>
            <a:off x="16764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>
            <a:off x="1905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Line 6"/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Line 7"/>
          <p:cNvSpPr>
            <a:spLocks noChangeShapeType="1"/>
          </p:cNvSpPr>
          <p:nvPr/>
        </p:nvSpPr>
        <p:spPr bwMode="auto">
          <a:xfrm flipV="1">
            <a:off x="1905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8"/>
          <p:cNvSpPr>
            <a:spLocks noChangeShapeType="1"/>
          </p:cNvSpPr>
          <p:nvPr/>
        </p:nvSpPr>
        <p:spPr bwMode="auto">
          <a:xfrm flipV="1">
            <a:off x="2286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0" name="Line 9"/>
          <p:cNvSpPr>
            <a:spLocks noChangeShapeType="1"/>
          </p:cNvSpPr>
          <p:nvPr/>
        </p:nvSpPr>
        <p:spPr bwMode="auto">
          <a:xfrm>
            <a:off x="1905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Rectangle 10" descr="白色大理石"/>
          <p:cNvSpPr>
            <a:spLocks noChangeArrowheads="1"/>
          </p:cNvSpPr>
          <p:nvPr/>
        </p:nvSpPr>
        <p:spPr bwMode="auto">
          <a:xfrm>
            <a:off x="28956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2" name="Line 11"/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2"/>
          <p:cNvSpPr>
            <a:spLocks noChangeShapeType="1"/>
          </p:cNvSpPr>
          <p:nvPr/>
        </p:nvSpPr>
        <p:spPr bwMode="auto">
          <a:xfrm flipV="1">
            <a:off x="3124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3"/>
          <p:cNvSpPr>
            <a:spLocks noChangeShapeType="1"/>
          </p:cNvSpPr>
          <p:nvPr/>
        </p:nvSpPr>
        <p:spPr bwMode="auto">
          <a:xfrm flipV="1">
            <a:off x="3505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4"/>
          <p:cNvSpPr>
            <a:spLocks noChangeShapeType="1"/>
          </p:cNvSpPr>
          <p:nvPr/>
        </p:nvSpPr>
        <p:spPr bwMode="auto">
          <a:xfrm>
            <a:off x="3124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Rectangle 15" descr="羊皮纸"/>
          <p:cNvSpPr>
            <a:spLocks noChangeArrowheads="1"/>
          </p:cNvSpPr>
          <p:nvPr/>
        </p:nvSpPr>
        <p:spPr bwMode="auto">
          <a:xfrm>
            <a:off x="41148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 flipV="1">
            <a:off x="4343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Line 18"/>
          <p:cNvSpPr>
            <a:spLocks noChangeShapeType="1"/>
          </p:cNvSpPr>
          <p:nvPr/>
        </p:nvSpPr>
        <p:spPr bwMode="auto">
          <a:xfrm flipV="1">
            <a:off x="4724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0" name="Line 19"/>
          <p:cNvSpPr>
            <a:spLocks noChangeShapeType="1"/>
          </p:cNvSpPr>
          <p:nvPr/>
        </p:nvSpPr>
        <p:spPr bwMode="auto">
          <a:xfrm>
            <a:off x="4343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1" name="Rectangle 20" descr="白色大理石"/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2" name="Line 21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Line 22"/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4" name="Line 23"/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5" name="Line 24"/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6" name="Line 25"/>
          <p:cNvSpPr>
            <a:spLocks noChangeShapeType="1"/>
          </p:cNvSpPr>
          <p:nvPr/>
        </p:nvSpPr>
        <p:spPr bwMode="auto">
          <a:xfrm>
            <a:off x="2590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7" name="Line 26"/>
          <p:cNvSpPr>
            <a:spLocks noChangeShapeType="1"/>
          </p:cNvSpPr>
          <p:nvPr/>
        </p:nvSpPr>
        <p:spPr bwMode="auto">
          <a:xfrm>
            <a:off x="38100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8" name="Line 27"/>
          <p:cNvSpPr>
            <a:spLocks noChangeShapeType="1"/>
          </p:cNvSpPr>
          <p:nvPr/>
        </p:nvSpPr>
        <p:spPr bwMode="auto">
          <a:xfrm>
            <a:off x="50292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9" name="Line 28"/>
          <p:cNvSpPr>
            <a:spLocks noChangeShapeType="1"/>
          </p:cNvSpPr>
          <p:nvPr/>
        </p:nvSpPr>
        <p:spPr bwMode="auto">
          <a:xfrm>
            <a:off x="1447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0" name="Line 29"/>
          <p:cNvSpPr>
            <a:spLocks noChangeShapeType="1"/>
          </p:cNvSpPr>
          <p:nvPr/>
        </p:nvSpPr>
        <p:spPr bwMode="auto">
          <a:xfrm>
            <a:off x="2590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1" name="Line 30"/>
          <p:cNvSpPr>
            <a:spLocks noChangeShapeType="1"/>
          </p:cNvSpPr>
          <p:nvPr/>
        </p:nvSpPr>
        <p:spPr bwMode="auto">
          <a:xfrm flipV="1">
            <a:off x="12192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2" name="Line 31"/>
          <p:cNvSpPr>
            <a:spLocks noChangeShapeType="1"/>
          </p:cNvSpPr>
          <p:nvPr/>
        </p:nvSpPr>
        <p:spPr bwMode="auto">
          <a:xfrm>
            <a:off x="38100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3" name="Line 32"/>
          <p:cNvSpPr>
            <a:spLocks noChangeShapeType="1"/>
          </p:cNvSpPr>
          <p:nvPr/>
        </p:nvSpPr>
        <p:spPr bwMode="auto">
          <a:xfrm>
            <a:off x="50292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4" name="Line 33"/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5" name="Line 34"/>
          <p:cNvSpPr>
            <a:spLocks noChangeShapeType="1"/>
          </p:cNvSpPr>
          <p:nvPr/>
        </p:nvSpPr>
        <p:spPr bwMode="auto">
          <a:xfrm>
            <a:off x="6553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6" name="Line 35"/>
          <p:cNvSpPr>
            <a:spLocks noChangeShapeType="1"/>
          </p:cNvSpPr>
          <p:nvPr/>
        </p:nvSpPr>
        <p:spPr bwMode="auto">
          <a:xfrm>
            <a:off x="1447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7" name="Line 36"/>
          <p:cNvSpPr>
            <a:spLocks noChangeShapeType="1"/>
          </p:cNvSpPr>
          <p:nvPr/>
        </p:nvSpPr>
        <p:spPr bwMode="auto">
          <a:xfrm flipH="1">
            <a:off x="1447800" y="22860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8" name="Line 37"/>
          <p:cNvSpPr>
            <a:spLocks noChangeShapeType="1"/>
          </p:cNvSpPr>
          <p:nvPr/>
        </p:nvSpPr>
        <p:spPr bwMode="auto">
          <a:xfrm>
            <a:off x="14478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9" name="Line 38"/>
          <p:cNvSpPr>
            <a:spLocks noChangeShapeType="1"/>
          </p:cNvSpPr>
          <p:nvPr/>
        </p:nvSpPr>
        <p:spPr bwMode="auto">
          <a:xfrm flipH="1">
            <a:off x="1447800" y="12954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0" name="Line 39"/>
          <p:cNvSpPr>
            <a:spLocks noChangeShapeType="1"/>
          </p:cNvSpPr>
          <p:nvPr/>
        </p:nvSpPr>
        <p:spPr bwMode="auto">
          <a:xfrm>
            <a:off x="14478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1" name="Line 40"/>
          <p:cNvSpPr>
            <a:spLocks noChangeShapeType="1"/>
          </p:cNvSpPr>
          <p:nvPr/>
        </p:nvSpPr>
        <p:spPr bwMode="auto">
          <a:xfrm>
            <a:off x="65532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2" name="Line 41"/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3" name="Text Box 42"/>
          <p:cNvSpPr txBox="1">
            <a:spLocks noChangeArrowheads="1"/>
          </p:cNvSpPr>
          <p:nvPr/>
        </p:nvSpPr>
        <p:spPr bwMode="auto">
          <a:xfrm>
            <a:off x="4794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81964" name="Rectangle 43" descr="白色大理石"/>
          <p:cNvSpPr>
            <a:spLocks noChangeArrowheads="1"/>
          </p:cNvSpPr>
          <p:nvPr/>
        </p:nvSpPr>
        <p:spPr bwMode="auto">
          <a:xfrm>
            <a:off x="16764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5" name="Line 44"/>
          <p:cNvSpPr>
            <a:spLocks noChangeShapeType="1"/>
          </p:cNvSpPr>
          <p:nvPr/>
        </p:nvSpPr>
        <p:spPr bwMode="auto">
          <a:xfrm>
            <a:off x="2286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6" name="Line 45"/>
          <p:cNvSpPr>
            <a:spLocks noChangeShapeType="1"/>
          </p:cNvSpPr>
          <p:nvPr/>
        </p:nvSpPr>
        <p:spPr bwMode="auto">
          <a:xfrm flipV="1">
            <a:off x="1905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7" name="Line 46"/>
          <p:cNvSpPr>
            <a:spLocks noChangeShapeType="1"/>
          </p:cNvSpPr>
          <p:nvPr/>
        </p:nvSpPr>
        <p:spPr bwMode="auto">
          <a:xfrm flipV="1">
            <a:off x="2286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8" name="Line 47"/>
          <p:cNvSpPr>
            <a:spLocks noChangeShapeType="1"/>
          </p:cNvSpPr>
          <p:nvPr/>
        </p:nvSpPr>
        <p:spPr bwMode="auto">
          <a:xfrm>
            <a:off x="1905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9" name="Rectangle 48" descr="白色大理石"/>
          <p:cNvSpPr>
            <a:spLocks noChangeArrowheads="1"/>
          </p:cNvSpPr>
          <p:nvPr/>
        </p:nvSpPr>
        <p:spPr bwMode="auto">
          <a:xfrm>
            <a:off x="28956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0" name="Line 49"/>
          <p:cNvSpPr>
            <a:spLocks noChangeShapeType="1"/>
          </p:cNvSpPr>
          <p:nvPr/>
        </p:nvSpPr>
        <p:spPr bwMode="auto">
          <a:xfrm>
            <a:off x="3505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1" name="Line 50"/>
          <p:cNvSpPr>
            <a:spLocks noChangeShapeType="1"/>
          </p:cNvSpPr>
          <p:nvPr/>
        </p:nvSpPr>
        <p:spPr bwMode="auto">
          <a:xfrm flipV="1">
            <a:off x="3124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2" name="Line 51"/>
          <p:cNvSpPr>
            <a:spLocks noChangeShapeType="1"/>
          </p:cNvSpPr>
          <p:nvPr/>
        </p:nvSpPr>
        <p:spPr bwMode="auto">
          <a:xfrm flipV="1">
            <a:off x="3505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3" name="Line 52"/>
          <p:cNvSpPr>
            <a:spLocks noChangeShapeType="1"/>
          </p:cNvSpPr>
          <p:nvPr/>
        </p:nvSpPr>
        <p:spPr bwMode="auto">
          <a:xfrm>
            <a:off x="3124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4" name="Rectangle 53" descr="白色大理石"/>
          <p:cNvSpPr>
            <a:spLocks noChangeArrowheads="1"/>
          </p:cNvSpPr>
          <p:nvPr/>
        </p:nvSpPr>
        <p:spPr bwMode="auto">
          <a:xfrm>
            <a:off x="41148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5" name="Line 54"/>
          <p:cNvSpPr>
            <a:spLocks noChangeShapeType="1"/>
          </p:cNvSpPr>
          <p:nvPr/>
        </p:nvSpPr>
        <p:spPr bwMode="auto">
          <a:xfrm>
            <a:off x="4724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6" name="Line 55"/>
          <p:cNvSpPr>
            <a:spLocks noChangeShapeType="1"/>
          </p:cNvSpPr>
          <p:nvPr/>
        </p:nvSpPr>
        <p:spPr bwMode="auto">
          <a:xfrm flipV="1">
            <a:off x="4343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7" name="Line 56"/>
          <p:cNvSpPr>
            <a:spLocks noChangeShapeType="1"/>
          </p:cNvSpPr>
          <p:nvPr/>
        </p:nvSpPr>
        <p:spPr bwMode="auto">
          <a:xfrm flipV="1">
            <a:off x="4724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8" name="Line 57"/>
          <p:cNvSpPr>
            <a:spLocks noChangeShapeType="1"/>
          </p:cNvSpPr>
          <p:nvPr/>
        </p:nvSpPr>
        <p:spPr bwMode="auto">
          <a:xfrm>
            <a:off x="4343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9" name="Line 58"/>
          <p:cNvSpPr>
            <a:spLocks noChangeShapeType="1"/>
          </p:cNvSpPr>
          <p:nvPr/>
        </p:nvSpPr>
        <p:spPr bwMode="auto">
          <a:xfrm>
            <a:off x="25908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0" name="Line 59"/>
          <p:cNvSpPr>
            <a:spLocks noChangeShapeType="1"/>
          </p:cNvSpPr>
          <p:nvPr/>
        </p:nvSpPr>
        <p:spPr bwMode="auto">
          <a:xfrm>
            <a:off x="38100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1" name="Line 60"/>
          <p:cNvSpPr>
            <a:spLocks noChangeShapeType="1"/>
          </p:cNvSpPr>
          <p:nvPr/>
        </p:nvSpPr>
        <p:spPr bwMode="auto">
          <a:xfrm>
            <a:off x="1447800" y="34290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2" name="Line 61"/>
          <p:cNvSpPr>
            <a:spLocks noChangeShapeType="1"/>
          </p:cNvSpPr>
          <p:nvPr/>
        </p:nvSpPr>
        <p:spPr bwMode="auto">
          <a:xfrm>
            <a:off x="25908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3" name="Line 62"/>
          <p:cNvSpPr>
            <a:spLocks noChangeShapeType="1"/>
          </p:cNvSpPr>
          <p:nvPr/>
        </p:nvSpPr>
        <p:spPr bwMode="auto">
          <a:xfrm flipV="1">
            <a:off x="1219200" y="3581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4" name="Line 63"/>
          <p:cNvSpPr>
            <a:spLocks noChangeShapeType="1"/>
          </p:cNvSpPr>
          <p:nvPr/>
        </p:nvSpPr>
        <p:spPr bwMode="auto">
          <a:xfrm>
            <a:off x="38100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5" name="Line 64"/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6" name="Line 65"/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7" name="Line 66"/>
          <p:cNvSpPr>
            <a:spLocks noChangeShapeType="1"/>
          </p:cNvSpPr>
          <p:nvPr/>
        </p:nvSpPr>
        <p:spPr bwMode="auto">
          <a:xfrm>
            <a:off x="1447800" y="3733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8" name="Line 67"/>
          <p:cNvSpPr>
            <a:spLocks noChangeShapeType="1"/>
          </p:cNvSpPr>
          <p:nvPr/>
        </p:nvSpPr>
        <p:spPr bwMode="auto">
          <a:xfrm flipH="1">
            <a:off x="1447800" y="40386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9" name="Line 68"/>
          <p:cNvSpPr>
            <a:spLocks noChangeShapeType="1"/>
          </p:cNvSpPr>
          <p:nvPr/>
        </p:nvSpPr>
        <p:spPr bwMode="auto">
          <a:xfrm>
            <a:off x="1447800" y="3733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0" name="Line 69"/>
          <p:cNvSpPr>
            <a:spLocks noChangeShapeType="1"/>
          </p:cNvSpPr>
          <p:nvPr/>
        </p:nvSpPr>
        <p:spPr bwMode="auto">
          <a:xfrm flipH="1">
            <a:off x="1447800" y="30480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1" name="Line 70"/>
          <p:cNvSpPr>
            <a:spLocks noChangeShapeType="1"/>
          </p:cNvSpPr>
          <p:nvPr/>
        </p:nvSpPr>
        <p:spPr bwMode="auto">
          <a:xfrm>
            <a:off x="14478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2" name="Line 71"/>
          <p:cNvSpPr>
            <a:spLocks noChangeShapeType="1"/>
          </p:cNvSpPr>
          <p:nvPr/>
        </p:nvSpPr>
        <p:spPr bwMode="auto">
          <a:xfrm>
            <a:off x="53340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3" name="Line 72"/>
          <p:cNvSpPr>
            <a:spLocks noChangeShapeType="1"/>
          </p:cNvSpPr>
          <p:nvPr/>
        </p:nvSpPr>
        <p:spPr bwMode="auto">
          <a:xfrm>
            <a:off x="50292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4" name="Text Box 73"/>
          <p:cNvSpPr txBox="1">
            <a:spLocks noChangeArrowheads="1"/>
          </p:cNvSpPr>
          <p:nvPr/>
        </p:nvSpPr>
        <p:spPr bwMode="auto">
          <a:xfrm>
            <a:off x="479425" y="32766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first</a:t>
            </a:r>
            <a:endParaRPr lang="en-US" altLang="zh-CN"/>
          </a:p>
        </p:txBody>
      </p:sp>
      <p:sp>
        <p:nvSpPr>
          <p:cNvPr id="329802" name="Text Box 74"/>
          <p:cNvSpPr txBox="1">
            <a:spLocks noChangeArrowheads="1"/>
          </p:cNvSpPr>
          <p:nvPr/>
        </p:nvSpPr>
        <p:spPr bwMode="auto">
          <a:xfrm>
            <a:off x="6699250" y="1474788"/>
            <a:ext cx="1373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000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仿宋_GB2312" pitchFamily="49" charset="-122"/>
              </a:rPr>
              <a:t>非空表</a:t>
            </a:r>
            <a:endParaRPr lang="zh-CN" altLang="en-US" sz="3000">
              <a:latin typeface="Times New Roman" charset="0"/>
            </a:endParaRPr>
          </a:p>
        </p:txBody>
      </p:sp>
      <p:sp>
        <p:nvSpPr>
          <p:cNvPr id="81996" name="Line 75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7" name="Text Box 76"/>
          <p:cNvSpPr txBox="1">
            <a:spLocks noChangeArrowheads="1"/>
          </p:cNvSpPr>
          <p:nvPr/>
        </p:nvSpPr>
        <p:spPr bwMode="auto">
          <a:xfrm>
            <a:off x="30734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31</a:t>
            </a:r>
            <a:endParaRPr lang="en-US" altLang="zh-CN" sz="2800"/>
          </a:p>
        </p:txBody>
      </p:sp>
      <p:sp>
        <p:nvSpPr>
          <p:cNvPr id="81998" name="Text Box 77"/>
          <p:cNvSpPr txBox="1">
            <a:spLocks noChangeArrowheads="1"/>
          </p:cNvSpPr>
          <p:nvPr/>
        </p:nvSpPr>
        <p:spPr bwMode="auto">
          <a:xfrm>
            <a:off x="42926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48</a:t>
            </a:r>
            <a:endParaRPr lang="en-US" altLang="zh-CN" sz="2800"/>
          </a:p>
        </p:txBody>
      </p:sp>
      <p:sp>
        <p:nvSpPr>
          <p:cNvPr id="81999" name="Text Box 78"/>
          <p:cNvSpPr txBox="1">
            <a:spLocks noChangeArrowheads="1"/>
          </p:cNvSpPr>
          <p:nvPr/>
        </p:nvSpPr>
        <p:spPr bwMode="auto">
          <a:xfrm>
            <a:off x="55118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15</a:t>
            </a:r>
            <a:endParaRPr lang="en-US" altLang="zh-CN" sz="2800"/>
          </a:p>
        </p:txBody>
      </p:sp>
      <p:sp>
        <p:nvSpPr>
          <p:cNvPr id="82000" name="Text Box 79"/>
          <p:cNvSpPr txBox="1">
            <a:spLocks noChangeArrowheads="1"/>
          </p:cNvSpPr>
          <p:nvPr/>
        </p:nvSpPr>
        <p:spPr bwMode="auto">
          <a:xfrm>
            <a:off x="4608513" y="2346325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82001" name="Text Box 80"/>
          <p:cNvSpPr txBox="1">
            <a:spLocks noChangeArrowheads="1"/>
          </p:cNvSpPr>
          <p:nvPr/>
        </p:nvSpPr>
        <p:spPr bwMode="auto">
          <a:xfrm>
            <a:off x="30734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31</a:t>
            </a:r>
            <a:endParaRPr lang="en-US" altLang="zh-CN" sz="2800"/>
          </a:p>
        </p:txBody>
      </p:sp>
      <p:sp>
        <p:nvSpPr>
          <p:cNvPr id="82002" name="Text Box 81"/>
          <p:cNvSpPr txBox="1">
            <a:spLocks noChangeArrowheads="1"/>
          </p:cNvSpPr>
          <p:nvPr/>
        </p:nvSpPr>
        <p:spPr bwMode="auto">
          <a:xfrm>
            <a:off x="42926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15</a:t>
            </a:r>
            <a:endParaRPr lang="en-US" altLang="zh-CN" sz="2800"/>
          </a:p>
        </p:txBody>
      </p:sp>
      <p:sp>
        <p:nvSpPr>
          <p:cNvPr id="82003" name="Text Box 82"/>
          <p:cNvSpPr txBox="1">
            <a:spLocks noChangeArrowheads="1"/>
          </p:cNvSpPr>
          <p:nvPr/>
        </p:nvSpPr>
        <p:spPr bwMode="auto">
          <a:xfrm>
            <a:off x="4525963" y="4068763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</a:rPr>
              <a:t>current</a:t>
            </a:r>
          </a:p>
        </p:txBody>
      </p:sp>
      <p:sp>
        <p:nvSpPr>
          <p:cNvPr id="82004" name="Line 83"/>
          <p:cNvSpPr>
            <a:spLocks noChangeShapeType="1"/>
          </p:cNvSpPr>
          <p:nvPr/>
        </p:nvSpPr>
        <p:spPr bwMode="auto">
          <a:xfrm flipV="1">
            <a:off x="4495800" y="38862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5" name="Text Box 84"/>
          <p:cNvSpPr txBox="1">
            <a:spLocks noChangeArrowheads="1"/>
          </p:cNvSpPr>
          <p:nvPr/>
        </p:nvSpPr>
        <p:spPr bwMode="auto">
          <a:xfrm>
            <a:off x="914400" y="4648200"/>
            <a:ext cx="713581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287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</a:rPr>
              <a:t>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rLink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lLink = 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lLink;        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lLink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rLink = current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200">
                <a:solidFill>
                  <a:srgbClr val="CC0000"/>
                </a:solidFill>
              </a:rPr>
              <a:t>rLink;</a:t>
            </a:r>
            <a:endParaRPr lang="en-US" altLang="zh-CN" sz="30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0"/>
            <a:ext cx="8229600" cy="833438"/>
          </a:xfrm>
        </p:spPr>
        <p:txBody>
          <a:bodyPr/>
          <a:lstStyle/>
          <a:p>
            <a:pPr eaLnBrk="1" hangingPunct="1"/>
            <a:r>
              <a:rPr lang="zh-CN" altLang="en-US" sz="3600" b="1">
                <a:ea typeface="华文新魏" panose="02010800040101010101" pitchFamily="2" charset="-122"/>
              </a:rPr>
              <a:t>双向循环链表的删除算法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idx="1"/>
          </p:nvPr>
        </p:nvSpPr>
        <p:spPr>
          <a:xfrm>
            <a:off x="571500" y="1239838"/>
            <a:ext cx="8229600" cy="52149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bool</a:t>
            </a:r>
            <a:r>
              <a:rPr lang="en-US" altLang="zh-CN" sz="2800">
                <a:ea typeface="隶书" panose="02010509060101010101" pitchFamily="49" charset="-122"/>
              </a:rPr>
              <a:t> DblList&lt;T&gt;</a:t>
            </a:r>
            <a:r>
              <a:rPr lang="en-US" altLang="zh-CN" sz="2800" b="1">
                <a:ea typeface="隶书" panose="02010509060101010101" pitchFamily="49" charset="-122"/>
              </a:rPr>
              <a:t>::</a:t>
            </a:r>
            <a:r>
              <a:rPr lang="en-US" altLang="zh-CN" sz="2800">
                <a:ea typeface="隶书" panose="02010509060101010101" pitchFamily="49" charset="-122"/>
              </a:rPr>
              <a:t>Remove( </a:t>
            </a:r>
            <a:r>
              <a:rPr lang="en-US" altLang="zh-CN" sz="2800" b="1">
                <a:ea typeface="隶书" panose="02010509060101010101" pitchFamily="49" charset="-122"/>
              </a:rPr>
              <a:t>int</a:t>
            </a:r>
            <a:r>
              <a:rPr lang="en-US" altLang="zh-CN" sz="2800"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ea typeface="隶书" panose="02010509060101010101" pitchFamily="49" charset="-122"/>
              </a:rPr>
              <a:t>,</a:t>
            </a:r>
            <a:r>
              <a:rPr lang="en-US" altLang="zh-CN" sz="2800"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ea typeface="隶书" panose="02010509060101010101" pitchFamily="49" charset="-122"/>
              </a:rPr>
              <a:t>&amp;</a:t>
            </a:r>
            <a:r>
              <a:rPr lang="en-US" altLang="zh-CN" sz="2800">
                <a:ea typeface="隶书" panose="02010509060101010101" pitchFamily="49" charset="-122"/>
              </a:rPr>
              <a:t> x</a:t>
            </a:r>
            <a:r>
              <a:rPr lang="en-US" altLang="zh-CN" sz="2800" b="1">
                <a:ea typeface="隶书" panose="02010509060101010101" pitchFamily="49" charset="-122"/>
              </a:rPr>
              <a:t>, int</a:t>
            </a:r>
            <a:r>
              <a:rPr lang="en-US" altLang="zh-CN" sz="2800">
                <a:ea typeface="隶书" panose="02010509060101010101" pitchFamily="49" charset="-122"/>
              </a:rPr>
              <a:t> d ) </a:t>
            </a:r>
            <a:r>
              <a:rPr lang="en-US" altLang="zh-CN" sz="2800" b="1">
                <a:ea typeface="隶书" panose="02010509060101010101" pitchFamily="49" charset="-122"/>
              </a:rPr>
              <a:t>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在双向循环链表中按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d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所指方向删除第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个结点。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DblNode&lt;T&gt; *current = Locate (i, d)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endParaRPr lang="en-US" altLang="zh-CN" sz="2800"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if </a:t>
            </a:r>
            <a:r>
              <a:rPr lang="en-US" altLang="zh-CN" sz="2800">
                <a:ea typeface="隶书" panose="02010509060101010101" pitchFamily="49" charset="-122"/>
              </a:rPr>
              <a:t>(current == NULL) </a:t>
            </a:r>
            <a:r>
              <a:rPr lang="en-US" altLang="zh-CN" sz="2800" b="1">
                <a:ea typeface="隶书" panose="02010509060101010101" pitchFamily="49" charset="-122"/>
              </a:rPr>
              <a:t>return</a:t>
            </a:r>
            <a:r>
              <a:rPr lang="en-US" altLang="zh-CN" sz="2800"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	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删除失败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</a:t>
            </a:r>
            <a:r>
              <a:rPr lang="en-US" altLang="zh-CN" sz="2800"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lLink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rLink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	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从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lLink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链和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rLink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链中摘下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>
                <a:ea typeface="隶书" panose="02010509060101010101" pitchFamily="49" charset="-122"/>
              </a:rPr>
              <a:t>x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data</a:t>
            </a:r>
            <a:r>
              <a:rPr lang="en-US" altLang="zh-CN" sz="2800" b="1">
                <a:ea typeface="隶书" panose="02010509060101010101" pitchFamily="49" charset="-122"/>
              </a:rPr>
              <a:t>;  delete</a:t>
            </a:r>
            <a:r>
              <a:rPr lang="en-US" altLang="zh-CN" sz="2800">
                <a:ea typeface="隶书" panose="02010509060101010101" pitchFamily="49" charset="-122"/>
              </a:rPr>
              <a:t> current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  <a:r>
              <a:rPr lang="en-US" altLang="zh-CN" sz="2800"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ea typeface="隶书" panose="02010509060101010101" pitchFamily="49" charset="-122"/>
              </a:rPr>
              <a:t>return</a:t>
            </a:r>
            <a:r>
              <a:rPr lang="en-US" altLang="zh-CN" sz="2800"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  <a:r>
              <a:rPr lang="en-US" altLang="zh-CN" sz="2800">
                <a:ea typeface="隶书" panose="02010509060101010101" pitchFamily="49" charset="-122"/>
              </a:rPr>
              <a:t>			           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删除成功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829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59C6C5A-B905-4D97-998A-53D78F33FC2C}" type="slidenum">
              <a:rPr lang="en-US" altLang="zh-CN" sz="1400"/>
              <a:pPr algn="ctr" eaLnBrk="1" hangingPunct="1"/>
              <a:t>85</a:t>
            </a:fld>
            <a:endParaRPr lang="en-US" altLang="zh-CN" sz="1400"/>
          </a:p>
        </p:txBody>
      </p:sp>
      <p:sp>
        <p:nvSpPr>
          <p:cNvPr id="8294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096000"/>
            <a:ext cx="585788" cy="3810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3775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静态链表</a:t>
            </a:r>
          </a:p>
        </p:txBody>
      </p:sp>
      <p:sp>
        <p:nvSpPr>
          <p:cNvPr id="83972" name="Rectangle 5"/>
          <p:cNvSpPr>
            <a:spLocks noGrp="1" noChangeArrowheads="1"/>
          </p:cNvSpPr>
          <p:nvPr>
            <p:ph idx="1"/>
          </p:nvPr>
        </p:nvSpPr>
        <p:spPr>
          <a:xfrm>
            <a:off x="695325" y="1416050"/>
            <a:ext cx="8054975" cy="4881563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为数组中每一个元素附加一个链接指针，就形成静态链表结构。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处理时中可以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不改变各元素的物理位置</a:t>
            </a:r>
            <a:r>
              <a:rPr lang="zh-CN" altLang="en-US" sz="3000" b="1">
                <a:ea typeface="仿宋_GB2312" pitchFamily="49" charset="-122"/>
              </a:rPr>
              <a:t>，只要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重新链接</a:t>
            </a:r>
            <a:r>
              <a:rPr lang="zh-CN" altLang="en-US" sz="3000" b="1">
                <a:ea typeface="仿宋_GB2312" pitchFamily="49" charset="-122"/>
              </a:rPr>
              <a:t>就能改变这些元素的逻辑顺序。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它是利用数组定义的，在整个运算过程中存储空间的大小不会变化。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静态链表每个结点由两个数据成员构成：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data</a:t>
            </a:r>
            <a:r>
              <a:rPr lang="zh-CN" altLang="en-US" sz="3000" b="1">
                <a:ea typeface="仿宋_GB2312" pitchFamily="49" charset="-122"/>
              </a:rPr>
              <a:t>域存储数据，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link</a:t>
            </a:r>
            <a:r>
              <a:rPr lang="zh-CN" altLang="en-US" sz="3000" b="1">
                <a:ea typeface="仿宋_GB2312" pitchFamily="49" charset="-122"/>
              </a:rPr>
              <a:t>域存放链接指针。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所有结点形成一个结点数组，</a:t>
            </a:r>
            <a:r>
              <a:rPr lang="zh-CN" altLang="en-US" sz="3000">
                <a:ea typeface="仿宋_GB2312" pitchFamily="49" charset="-122"/>
              </a:rPr>
              <a:t>  </a:t>
            </a:r>
          </a:p>
        </p:txBody>
      </p:sp>
      <p:sp>
        <p:nvSpPr>
          <p:cNvPr id="8397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2FAB15A-7843-426E-B6C8-DD31CCE5D8D9}" type="slidenum">
              <a:rPr lang="en-US" altLang="zh-CN" sz="1400"/>
              <a:pPr algn="ctr" eaLnBrk="1" hangingPunct="1"/>
              <a:t>86</a:t>
            </a:fld>
            <a:endParaRPr lang="en-US" altLang="zh-CN" sz="1400"/>
          </a:p>
        </p:txBody>
      </p:sp>
    </p:spTree>
  </p:cSld>
  <p:clrMapOvr>
    <a:masterClrMapping/>
  </p:clrMapOvr>
  <p:transition>
    <p:wipe dir="d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pPr eaLnBrk="1" hangingPunct="1"/>
            <a:r>
              <a:rPr lang="zh-CN" altLang="en-US" sz="3600" b="1">
                <a:ea typeface="华文新魏" panose="02010800040101010101" pitchFamily="2" charset="-122"/>
              </a:rPr>
              <a:t>静态链表的结构</a:t>
            </a:r>
          </a:p>
        </p:txBody>
      </p:sp>
      <p:graphicFrame>
        <p:nvGraphicFramePr>
          <p:cNvPr id="425127" name="Group 167"/>
          <p:cNvGraphicFramePr>
            <a:graphicFrameLocks noGrp="1"/>
          </p:cNvGraphicFramePr>
          <p:nvPr>
            <p:ph idx="1"/>
          </p:nvPr>
        </p:nvGraphicFramePr>
        <p:xfrm>
          <a:off x="974725" y="2317750"/>
          <a:ext cx="6965950" cy="1463675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data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link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1(0)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99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B0FB8C2-65BE-464A-9E66-5B8A5C00A492}" type="slidenum">
              <a:rPr lang="en-US" altLang="zh-CN" sz="1400"/>
              <a:pPr algn="ctr" eaLnBrk="1" hangingPunct="1"/>
              <a:t>87</a:t>
            </a:fld>
            <a:endParaRPr lang="en-US" altLang="zh-CN" sz="1400"/>
          </a:p>
        </p:txBody>
      </p:sp>
      <p:sp>
        <p:nvSpPr>
          <p:cNvPr id="84996" name="Rectangle 159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035425"/>
            <a:ext cx="8229600" cy="23399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b="1">
                <a:ea typeface="仿宋_GB2312" pitchFamily="49" charset="-122"/>
              </a:rPr>
              <a:t>0</a:t>
            </a:r>
            <a:r>
              <a:rPr lang="zh-CN" altLang="en-US" sz="3000" b="1">
                <a:ea typeface="仿宋_GB2312" pitchFamily="49" charset="-122"/>
              </a:rPr>
              <a:t>号是表头结点，</a:t>
            </a:r>
            <a:r>
              <a:rPr lang="en-US" altLang="zh-CN" sz="3000" b="1">
                <a:ea typeface="仿宋_GB2312" pitchFamily="49" charset="-122"/>
              </a:rPr>
              <a:t>link</a:t>
            </a:r>
            <a:r>
              <a:rPr lang="zh-CN" altLang="en-US" sz="3000" b="1">
                <a:ea typeface="仿宋_GB2312" pitchFamily="49" charset="-122"/>
              </a:rPr>
              <a:t>给出首元结点地址。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循环链表收尾时</a:t>
            </a:r>
            <a:r>
              <a:rPr lang="en-US" altLang="zh-CN" sz="3000" b="1">
                <a:ea typeface="仿宋_GB2312" pitchFamily="49" charset="-122"/>
              </a:rPr>
              <a:t>link = 0</a:t>
            </a:r>
            <a:r>
              <a:rPr lang="zh-CN" altLang="en-US" sz="3000" b="1">
                <a:ea typeface="仿宋_GB2312" pitchFamily="49" charset="-122"/>
              </a:rPr>
              <a:t>，回到表头结点。如果不是循环链表，收尾结点指针</a:t>
            </a:r>
            <a:r>
              <a:rPr lang="en-US" altLang="zh-CN" sz="3000" b="1">
                <a:ea typeface="仿宋_GB2312" pitchFamily="49" charset="-122"/>
              </a:rPr>
              <a:t>link = 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ea typeface="仿宋_GB2312" pitchFamily="49" charset="-122"/>
              </a:rPr>
              <a:t>1</a:t>
            </a:r>
            <a:r>
              <a:rPr lang="zh-CN" altLang="en-US" sz="3000" b="1"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b="1">
                <a:ea typeface="仿宋_GB2312" pitchFamily="49" charset="-122"/>
              </a:rPr>
              <a:t>link</a:t>
            </a:r>
            <a:r>
              <a:rPr lang="zh-CN" altLang="en-US" sz="3000" b="1">
                <a:ea typeface="仿宋_GB2312" pitchFamily="49" charset="-122"/>
              </a:rPr>
              <a:t>指针是数组下标，因此是整数。</a:t>
            </a:r>
          </a:p>
        </p:txBody>
      </p:sp>
      <p:grpSp>
        <p:nvGrpSpPr>
          <p:cNvPr id="84997" name="Group 4"/>
          <p:cNvGrpSpPr>
            <a:grpSpLocks/>
          </p:cNvGrpSpPr>
          <p:nvPr/>
        </p:nvGrpSpPr>
        <p:grpSpPr bwMode="auto">
          <a:xfrm>
            <a:off x="1074738" y="1519238"/>
            <a:ext cx="6832600" cy="655637"/>
            <a:chOff x="829" y="2403"/>
            <a:chExt cx="4304" cy="413"/>
          </a:xfrm>
        </p:grpSpPr>
        <p:sp>
          <p:nvSpPr>
            <p:cNvPr id="85030" name="Rectangle 5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1" name="Line 6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2" name="Line 7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3" name="Rectangle 8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4" name="Line 9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5" name="Line 10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6" name="Rectangle 11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7" name="Line 12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8" name="Line 13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9" name="Rectangle 14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40" name="Line 15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1" name="Line 16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2" name="Rectangle 17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43" name="Line 18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4" name="Line 19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5" name="Text Box 20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85046" name="Text Box 21"/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85047" name="Text Box 22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85048" name="Text Box 23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85049" name="Text Box 24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FF5050"/>
                  </a:solidFill>
                </a:rPr>
                <a:t>a</a:t>
              </a:r>
              <a:r>
                <a:rPr lang="en-US" altLang="zh-CN" sz="3200" baseline="-25000">
                  <a:solidFill>
                    <a:srgbClr val="FF505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85050" name="Text Box 25"/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lang="en-US" altLang="zh-CN"/>
            </a:p>
          </p:txBody>
        </p:sp>
        <p:sp>
          <p:nvSpPr>
            <p:cNvPr id="85051" name="Text Box 26"/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CC3300"/>
                  </a:solidFill>
                </a:rPr>
                <a:t>first</a:t>
              </a:r>
              <a:endParaRPr lang="en-US" altLang="zh-CN"/>
            </a:p>
          </p:txBody>
        </p:sp>
      </p:grp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3250" y="685800"/>
            <a:ext cx="8229600" cy="5594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ea typeface="隶书" panose="02010509060101010101" pitchFamily="49" charset="-122"/>
              </a:rPr>
              <a:t>while</a:t>
            </a:r>
            <a:r>
              <a:rPr lang="en-US" altLang="zh-CN" sz="2800">
                <a:ea typeface="隶书" panose="02010509060101010101" pitchFamily="49" charset="-122"/>
              </a:rPr>
              <a:t> (k &lt; i </a:t>
            </a:r>
            <a:r>
              <a:rPr lang="en-US" altLang="zh-CN" sz="2800" b="1"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ea typeface="隶书" panose="02010509060101010101" pitchFamily="49" charset="-122"/>
              </a:rPr>
              <a:t> current != NULL)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找第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 		  </a:t>
            </a:r>
            <a:r>
              <a:rPr lang="en-US" altLang="zh-CN" sz="2800">
                <a:ea typeface="隶书" panose="02010509060101010101" pitchFamily="49" charset="-122"/>
              </a:rPr>
              <a:t>{ current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r>
              <a:rPr lang="en-US" altLang="zh-CN" sz="2800">
                <a:ea typeface="隶书" panose="02010509060101010101" pitchFamily="49" charset="-122"/>
              </a:rPr>
              <a:t>  k++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  <a:r>
              <a:rPr lang="en-US" altLang="zh-CN" sz="2800"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ea typeface="隶书" panose="02010509060101010101" pitchFamily="49" charset="-122"/>
              </a:rPr>
              <a:t>if</a:t>
            </a:r>
            <a:r>
              <a:rPr lang="en-US" altLang="zh-CN" sz="2800">
                <a:ea typeface="隶书" panose="02010509060101010101" pitchFamily="49" charset="-122"/>
              </a:rPr>
              <a:t> (current == NULL </a:t>
            </a:r>
            <a:r>
              <a:rPr lang="en-US" altLang="zh-CN" sz="2800" b="1"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ea typeface="隶书" panose="02010509060101010101" pitchFamily="49" charset="-122"/>
              </a:rPr>
              <a:t> first != NULL)   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链短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	 </a:t>
            </a:r>
            <a:r>
              <a:rPr lang="en-US" altLang="zh-CN" sz="2800">
                <a:ea typeface="隶书" panose="02010509060101010101" pitchFamily="49" charset="-122"/>
              </a:rPr>
              <a:t>{</a:t>
            </a:r>
            <a:r>
              <a:rPr lang="en-US" altLang="zh-CN" sz="2800" b="1">
                <a:ea typeface="隶书" panose="02010509060101010101" pitchFamily="49" charset="-122"/>
              </a:rPr>
              <a:t>cerr</a:t>
            </a:r>
            <a:r>
              <a:rPr lang="en-US" altLang="zh-CN" sz="2800">
                <a:ea typeface="隶书" panose="02010509060101010101" pitchFamily="49" charset="-122"/>
              </a:rPr>
              <a:t> &lt;&lt; “</a:t>
            </a:r>
            <a:r>
              <a:rPr lang="zh-CN" altLang="en-US" sz="2800">
                <a:ea typeface="隶书" panose="02010509060101010101" pitchFamily="49" charset="-122"/>
              </a:rPr>
              <a:t>无效的插入位置</a:t>
            </a:r>
            <a:r>
              <a:rPr lang="en-US" altLang="zh-CN" sz="2800">
                <a:ea typeface="隶书" panose="02010509060101010101" pitchFamily="49" charset="-122"/>
              </a:rPr>
              <a:t>!\n</a:t>
            </a:r>
            <a:r>
              <a:rPr lang="en-US" altLang="zh-CN" sz="2800" b="1">
                <a:ea typeface="隶书" panose="02010509060101010101" pitchFamily="49" charset="-122"/>
              </a:rPr>
              <a:t>”;  return</a:t>
            </a:r>
            <a:r>
              <a:rPr lang="en-US" altLang="zh-CN" sz="2800"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ea typeface="隶书" panose="02010509060101010101" pitchFamily="49" charset="-122"/>
              </a:rPr>
              <a:t>;}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</a:t>
            </a:r>
            <a:r>
              <a:rPr lang="en-US" altLang="zh-CN" sz="2800" b="1">
                <a:ea typeface="隶书" panose="02010509060101010101" pitchFamily="49" charset="-122"/>
              </a:rPr>
              <a:t>else {</a:t>
            </a:r>
            <a:r>
              <a:rPr lang="en-US" altLang="zh-CN" sz="2800">
                <a:ea typeface="隶书" panose="02010509060101010101" pitchFamily="49" charset="-122"/>
              </a:rPr>
              <a:t>		 </a:t>
            </a:r>
            <a:r>
              <a:rPr lang="en-US" altLang="zh-CN" sz="2800" b="1">
                <a:solidFill>
                  <a:schemeClr val="tx2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插入在链表的中间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a typeface="隶书" panose="02010509060101010101" pitchFamily="49" charset="-122"/>
              </a:rPr>
              <a:t>		   </a:t>
            </a:r>
            <a:r>
              <a:rPr lang="en-US" altLang="zh-CN" sz="2800">
                <a:ea typeface="隶书" panose="02010509060101010101" pitchFamily="49" charset="-122"/>
              </a:rPr>
              <a:t>LinkNode *newNode = </a:t>
            </a:r>
            <a:r>
              <a:rPr lang="en-US" altLang="zh-CN" sz="2800" b="1">
                <a:ea typeface="隶书" panose="02010509060101010101" pitchFamily="49" charset="-122"/>
              </a:rPr>
              <a:t>new</a:t>
            </a:r>
            <a:r>
              <a:rPr lang="en-US" altLang="zh-CN" sz="2800">
                <a:ea typeface="隶书" panose="02010509060101010101" pitchFamily="49" charset="-122"/>
              </a:rPr>
              <a:t> LinkNode(x)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  <a:endParaRPr lang="en-US" altLang="zh-CN" sz="2800"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 	   newNode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 =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     current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>
                <a:ea typeface="隶书" panose="02010509060101010101" pitchFamily="49" charset="-122"/>
              </a:rPr>
              <a:t>&gt;</a:t>
            </a:r>
            <a:r>
              <a:rPr lang="en-US" altLang="zh-CN" sz="2800">
                <a:ea typeface="隶书" panose="02010509060101010101" pitchFamily="49" charset="-122"/>
              </a:rPr>
              <a:t>link = newNode</a:t>
            </a:r>
            <a:r>
              <a:rPr lang="en-US" altLang="zh-CN" sz="2800" b="1"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	</a:t>
            </a:r>
            <a:r>
              <a:rPr lang="en-US" altLang="zh-CN" sz="2800" b="1">
                <a:ea typeface="隶书" panose="02010509060101010101" pitchFamily="49" charset="-122"/>
              </a:rPr>
              <a:t>return</a:t>
            </a:r>
            <a:r>
              <a:rPr lang="en-US" altLang="zh-CN" sz="2800"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ea typeface="隶书" panose="020105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10CB5BF-BFD8-462F-BD6D-6BC939114CCB}" type="slidenum">
              <a:rPr lang="en-US" altLang="zh-CN" sz="1400"/>
              <a:pPr algn="ctr" eaLnBrk="1" hangingPunct="1"/>
              <a:t>9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968370333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3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3968</Words>
  <Application>Microsoft Macintosh PowerPoint</Application>
  <PresentationFormat>On-screen Show (4:3)</PresentationFormat>
  <Paragraphs>1280</Paragraphs>
  <Slides>87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6" baseType="lpstr">
      <vt:lpstr>仿宋_GB2312</vt:lpstr>
      <vt:lpstr>楷体_GB2312</vt:lpstr>
      <vt:lpstr>隶书</vt:lpstr>
      <vt:lpstr>微软雅黑</vt:lpstr>
      <vt:lpstr>华文彩云</vt:lpstr>
      <vt:lpstr>华文新魏</vt:lpstr>
      <vt:lpstr>Arial</vt:lpstr>
      <vt:lpstr>Arial Narrow</vt:lpstr>
      <vt:lpstr>Calibri</vt:lpstr>
      <vt:lpstr>Century Gothic</vt:lpstr>
      <vt:lpstr>Courier New</vt:lpstr>
      <vt:lpstr>Times New Roman</vt:lpstr>
      <vt:lpstr>Wingdings</vt:lpstr>
      <vt:lpstr>Wingdings 3</vt:lpstr>
      <vt:lpstr>Continental_Europe_16x9</vt:lpstr>
      <vt:lpstr>丝状</vt:lpstr>
      <vt:lpstr>1_丝状</vt:lpstr>
      <vt:lpstr>Office 主题​​</vt:lpstr>
      <vt:lpstr>Equation</vt:lpstr>
      <vt:lpstr>第二章   线性表</vt:lpstr>
      <vt:lpstr>单链表的结构定义</vt:lpstr>
      <vt:lpstr>单链表的类定义</vt:lpstr>
      <vt:lpstr>PowerPoint Presentation</vt:lpstr>
      <vt:lpstr>单链表中的插入与删除操作</vt:lpstr>
      <vt:lpstr>PowerPoint Presentation</vt:lpstr>
      <vt:lpstr>PowerPoint Presentation</vt:lpstr>
      <vt:lpstr>单链表的插入算法</vt:lpstr>
      <vt:lpstr>PowerPoint Presentation</vt:lpstr>
      <vt:lpstr>PowerPoint Presentation</vt:lpstr>
      <vt:lpstr>带表头结点的单链表</vt:lpstr>
      <vt:lpstr>PowerPoint Presentation</vt:lpstr>
      <vt:lpstr>单链表的删除算法</vt:lpstr>
      <vt:lpstr>PowerPoint Presentation</vt:lpstr>
      <vt:lpstr> 用模板定义的单链表类</vt:lpstr>
      <vt:lpstr>PowerPoint Presentation</vt:lpstr>
      <vt:lpstr>Q:定义之后，利用它做什么呀？</vt:lpstr>
      <vt:lpstr>（a, b, c……)    一个集合---线性表</vt:lpstr>
      <vt:lpstr>PowerPoint Presentation</vt:lpstr>
      <vt:lpstr>发现：：操作以什么形式体现出来的？？</vt:lpstr>
      <vt:lpstr>PowerPoint Presentation</vt:lpstr>
      <vt:lpstr>链表置空算法（保留表头结点）</vt:lpstr>
      <vt:lpstr>求单链表的长度的算法</vt:lpstr>
      <vt:lpstr>PowerPoint Presentation</vt:lpstr>
      <vt:lpstr>单链表的搜索算法</vt:lpstr>
      <vt:lpstr>单链表的定位算法</vt:lpstr>
      <vt:lpstr>单链表的插入算法(函数简化）</vt:lpstr>
      <vt:lpstr>单链表的删除算法(函数简化）</vt:lpstr>
      <vt:lpstr>前插法建立单链表</vt:lpstr>
      <vt:lpstr>PowerPoint Presentation</vt:lpstr>
      <vt:lpstr>后插法建立单链表</vt:lpstr>
      <vt:lpstr>PowerPoint Presentation</vt:lpstr>
      <vt:lpstr>有了基本的操作， 如何解决一个具体的问题？</vt:lpstr>
      <vt:lpstr>多项式 (Polynomial)表示</vt:lpstr>
      <vt:lpstr>多项式的顺序存储表示</vt:lpstr>
      <vt:lpstr>PowerPoint Presentation</vt:lpstr>
      <vt:lpstr>PowerPoint Presentation</vt:lpstr>
      <vt:lpstr>PowerPoint Presentation</vt:lpstr>
      <vt:lpstr>PowerPoint Presentation</vt:lpstr>
      <vt:lpstr>多项式的链表存储表示</vt:lpstr>
      <vt:lpstr>多项式的链表结构</vt:lpstr>
      <vt:lpstr>多项式(polynomial)类的链表定义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两个多项式的相加算法</vt:lpstr>
      <vt:lpstr>PowerPoint Presentation</vt:lpstr>
      <vt:lpstr>PowerPoint Presentation</vt:lpstr>
      <vt:lpstr>PowerPoint Presentation</vt:lpstr>
      <vt:lpstr>多项式链表的相加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循环链表 (Circular List)</vt:lpstr>
      <vt:lpstr>PowerPoint Presentation</vt:lpstr>
      <vt:lpstr>循环链表类的定义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用循环链表求解约瑟夫问题</vt:lpstr>
      <vt:lpstr>PowerPoint Presentation</vt:lpstr>
      <vt:lpstr>PowerPoint Presentation</vt:lpstr>
      <vt:lpstr>求解Josephus问题的算法 </vt:lpstr>
      <vt:lpstr>PowerPoint Presentation</vt:lpstr>
      <vt:lpstr>双向链表 (Doubly Linked List)</vt:lpstr>
      <vt:lpstr>PowerPoint Presentation</vt:lpstr>
      <vt:lpstr>双向循环链表类的定义</vt:lpstr>
      <vt:lpstr>PowerPoint Presentation</vt:lpstr>
      <vt:lpstr>PowerPoint Presentation</vt:lpstr>
      <vt:lpstr>PowerPoint Presentation</vt:lpstr>
      <vt:lpstr>双向循环链表的搜索算法</vt:lpstr>
      <vt:lpstr>PowerPoint Presentation</vt:lpstr>
      <vt:lpstr>PowerPoint Presentation</vt:lpstr>
      <vt:lpstr>双向循环链表的插入算法</vt:lpstr>
      <vt:lpstr>PowerPoint Presentation</vt:lpstr>
      <vt:lpstr>PowerPoint Presentation</vt:lpstr>
      <vt:lpstr>双向循环链表的删除算法</vt:lpstr>
      <vt:lpstr>静态链表</vt:lpstr>
      <vt:lpstr>静态链表的结构</vt:lpstr>
    </vt:vector>
  </TitlesOfParts>
  <Company>djzx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bao yu</cp:lastModifiedBy>
  <cp:revision>67</cp:revision>
  <dcterms:created xsi:type="dcterms:W3CDTF">2000-01-30T08:24:06Z</dcterms:created>
  <dcterms:modified xsi:type="dcterms:W3CDTF">2019-05-11T13:33:39Z</dcterms:modified>
</cp:coreProperties>
</file>