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73"/>
  </p:notesMasterIdLst>
  <p:sldIdLst>
    <p:sldId id="494" r:id="rId2"/>
    <p:sldId id="256" r:id="rId3"/>
    <p:sldId id="435" r:id="rId4"/>
    <p:sldId id="436" r:id="rId5"/>
    <p:sldId id="437" r:id="rId6"/>
    <p:sldId id="462" r:id="rId7"/>
    <p:sldId id="463" r:id="rId8"/>
    <p:sldId id="343" r:id="rId9"/>
    <p:sldId id="344" r:id="rId10"/>
    <p:sldId id="345" r:id="rId11"/>
    <p:sldId id="346" r:id="rId12"/>
    <p:sldId id="347" r:id="rId13"/>
    <p:sldId id="348" r:id="rId14"/>
    <p:sldId id="464" r:id="rId15"/>
    <p:sldId id="465" r:id="rId16"/>
    <p:sldId id="466" r:id="rId17"/>
    <p:sldId id="467" r:id="rId18"/>
    <p:sldId id="468" r:id="rId19"/>
    <p:sldId id="469" r:id="rId20"/>
    <p:sldId id="349" r:id="rId21"/>
    <p:sldId id="470" r:id="rId22"/>
    <p:sldId id="491" r:id="rId23"/>
    <p:sldId id="351" r:id="rId24"/>
    <p:sldId id="352" r:id="rId25"/>
    <p:sldId id="354" r:id="rId26"/>
    <p:sldId id="355" r:id="rId27"/>
    <p:sldId id="358" r:id="rId28"/>
    <p:sldId id="356" r:id="rId29"/>
    <p:sldId id="357" r:id="rId30"/>
    <p:sldId id="359" r:id="rId31"/>
    <p:sldId id="361" r:id="rId32"/>
    <p:sldId id="362" r:id="rId33"/>
    <p:sldId id="371" r:id="rId34"/>
    <p:sldId id="477" r:id="rId35"/>
    <p:sldId id="478" r:id="rId36"/>
    <p:sldId id="479" r:id="rId37"/>
    <p:sldId id="480" r:id="rId38"/>
    <p:sldId id="372" r:id="rId39"/>
    <p:sldId id="373" r:id="rId40"/>
    <p:sldId id="374" r:id="rId41"/>
    <p:sldId id="375" r:id="rId42"/>
    <p:sldId id="377" r:id="rId43"/>
    <p:sldId id="438" r:id="rId44"/>
    <p:sldId id="439" r:id="rId45"/>
    <p:sldId id="440" r:id="rId46"/>
    <p:sldId id="441" r:id="rId47"/>
    <p:sldId id="442" r:id="rId48"/>
    <p:sldId id="443" r:id="rId49"/>
    <p:sldId id="444" r:id="rId50"/>
    <p:sldId id="445" r:id="rId51"/>
    <p:sldId id="446" r:id="rId52"/>
    <p:sldId id="447" r:id="rId53"/>
    <p:sldId id="448" r:id="rId54"/>
    <p:sldId id="449" r:id="rId55"/>
    <p:sldId id="450" r:id="rId56"/>
    <p:sldId id="451" r:id="rId57"/>
    <p:sldId id="452" r:id="rId58"/>
    <p:sldId id="453" r:id="rId59"/>
    <p:sldId id="454" r:id="rId60"/>
    <p:sldId id="455" r:id="rId61"/>
    <p:sldId id="456" r:id="rId62"/>
    <p:sldId id="457" r:id="rId63"/>
    <p:sldId id="458" r:id="rId64"/>
    <p:sldId id="459" r:id="rId65"/>
    <p:sldId id="460" r:id="rId66"/>
    <p:sldId id="461" r:id="rId67"/>
    <p:sldId id="472" r:id="rId68"/>
    <p:sldId id="473" r:id="rId69"/>
    <p:sldId id="474" r:id="rId70"/>
    <p:sldId id="475" r:id="rId71"/>
    <p:sldId id="476"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CCFF99"/>
    <a:srgbClr val="800080"/>
    <a:srgbClr val="99FF99"/>
    <a:srgbClr val="CCFF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p:cViewPr varScale="1">
        <p:scale>
          <a:sx n="72" d="100"/>
          <a:sy n="72" d="100"/>
        </p:scale>
        <p:origin x="127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31BD6F7A-E787-46A4-84F2-F150B35EBAF0}" type="slidenum">
              <a:rPr lang="en-US" altLang="zh-CN"/>
              <a:pPr>
                <a:defRPr/>
              </a:pPr>
              <a:t>‹#›</a:t>
            </a:fld>
            <a:endParaRPr lang="en-US" altLang="zh-CN"/>
          </a:p>
        </p:txBody>
      </p:sp>
    </p:spTree>
    <p:extLst>
      <p:ext uri="{BB962C8B-B14F-4D97-AF65-F5344CB8AC3E}">
        <p14:creationId xmlns:p14="http://schemas.microsoft.com/office/powerpoint/2010/main" val="2967078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5EA1BB82-661C-42CF-85F3-11705F6DDC61}" type="slidenum">
              <a:rPr lang="en-US" altLang="zh-CN" smtClean="0">
                <a:ea typeface="宋体" charset="-122"/>
              </a:rPr>
              <a:pPr/>
              <a:t>4</a:t>
            </a:fld>
            <a:endParaRPr lang="en-US" altLang="zh-CN" smtClean="0">
              <a:ea typeface="宋体" charset="-122"/>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zh-CN" altLang="en-US" smtClean="0">
                <a:ea typeface="宋体" charset="-122"/>
              </a:rPr>
              <a:t>不速之客是有右括号而栈中无左括号</a:t>
            </a:r>
          </a:p>
        </p:txBody>
      </p:sp>
    </p:spTree>
    <p:extLst>
      <p:ext uri="{BB962C8B-B14F-4D97-AF65-F5344CB8AC3E}">
        <p14:creationId xmlns:p14="http://schemas.microsoft.com/office/powerpoint/2010/main" val="3358785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4FE8468-0DAD-4126-B9B4-40E5B058EB32}" type="slidenum">
              <a:rPr lang="en-US" altLang="zh-CN" smtClean="0"/>
              <a:pPr>
                <a:defRPr/>
              </a:pPr>
              <a:t>‹#›</a:t>
            </a:fld>
            <a:endParaRPr lang="en-US" altLang="zh-CN"/>
          </a:p>
        </p:txBody>
      </p:sp>
    </p:spTree>
    <p:extLst>
      <p:ext uri="{BB962C8B-B14F-4D97-AF65-F5344CB8AC3E}">
        <p14:creationId xmlns:p14="http://schemas.microsoft.com/office/powerpoint/2010/main" val="974624499"/>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1DB3B1E-3C01-4AFC-8DA4-F37848FB2AB6}" type="slidenum">
              <a:rPr lang="en-US" altLang="zh-CN" smtClean="0"/>
              <a:pPr>
                <a:defRPr/>
              </a:pPr>
              <a:t>‹#›</a:t>
            </a:fld>
            <a:endParaRPr lang="en-US" altLang="zh-CN"/>
          </a:p>
        </p:txBody>
      </p:sp>
    </p:spTree>
    <p:extLst>
      <p:ext uri="{BB962C8B-B14F-4D97-AF65-F5344CB8AC3E}">
        <p14:creationId xmlns:p14="http://schemas.microsoft.com/office/powerpoint/2010/main" val="2375528918"/>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AC72333-F449-4AC2-9FBC-F899C01DB1AC}" type="slidenum">
              <a:rPr lang="en-US" altLang="zh-CN" smtClean="0"/>
              <a:pPr>
                <a:defRPr/>
              </a:pPr>
              <a:t>‹#›</a:t>
            </a:fld>
            <a:endParaRPr lang="en-US" altLang="zh-CN"/>
          </a:p>
        </p:txBody>
      </p:sp>
    </p:spTree>
    <p:extLst>
      <p:ext uri="{BB962C8B-B14F-4D97-AF65-F5344CB8AC3E}">
        <p14:creationId xmlns:p14="http://schemas.microsoft.com/office/powerpoint/2010/main" val="3717770065"/>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0DD495A-20FC-4102-913E-218706BB20F4}" type="slidenum">
              <a:rPr lang="en-US" altLang="zh-CN" smtClean="0"/>
              <a:pPr>
                <a:defRPr/>
              </a:pPr>
              <a:t>‹#›</a:t>
            </a:fld>
            <a:endParaRPr lang="en-US" altLang="zh-CN"/>
          </a:p>
        </p:txBody>
      </p:sp>
    </p:spTree>
    <p:extLst>
      <p:ext uri="{BB962C8B-B14F-4D97-AF65-F5344CB8AC3E}">
        <p14:creationId xmlns:p14="http://schemas.microsoft.com/office/powerpoint/2010/main" val="1737512497"/>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1C00FD7-7B8E-4E72-A631-8E865C7CB29B}" type="slidenum">
              <a:rPr lang="en-US" altLang="zh-CN" smtClean="0"/>
              <a:pPr>
                <a:defRPr/>
              </a:pPr>
              <a:t>‹#›</a:t>
            </a:fld>
            <a:endParaRPr lang="en-US" altLang="zh-CN"/>
          </a:p>
        </p:txBody>
      </p:sp>
    </p:spTree>
    <p:extLst>
      <p:ext uri="{BB962C8B-B14F-4D97-AF65-F5344CB8AC3E}">
        <p14:creationId xmlns:p14="http://schemas.microsoft.com/office/powerpoint/2010/main" val="264550723"/>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6AB1A36-63D8-4573-9870-7308A0B5F70E}" type="slidenum">
              <a:rPr lang="en-US" altLang="zh-CN" smtClean="0"/>
              <a:pPr>
                <a:defRPr/>
              </a:pPr>
              <a:t>‹#›</a:t>
            </a:fld>
            <a:endParaRPr lang="en-US" altLang="zh-CN"/>
          </a:p>
        </p:txBody>
      </p:sp>
    </p:spTree>
    <p:extLst>
      <p:ext uri="{BB962C8B-B14F-4D97-AF65-F5344CB8AC3E}">
        <p14:creationId xmlns:p14="http://schemas.microsoft.com/office/powerpoint/2010/main" val="3798468171"/>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26B6665B-87F9-4D65-A1E3-49B209940444}" type="slidenum">
              <a:rPr lang="en-US" altLang="zh-CN" smtClean="0"/>
              <a:pPr>
                <a:defRPr/>
              </a:pPr>
              <a:t>‹#›</a:t>
            </a:fld>
            <a:endParaRPr lang="en-US" altLang="zh-CN"/>
          </a:p>
        </p:txBody>
      </p:sp>
    </p:spTree>
    <p:extLst>
      <p:ext uri="{BB962C8B-B14F-4D97-AF65-F5344CB8AC3E}">
        <p14:creationId xmlns:p14="http://schemas.microsoft.com/office/powerpoint/2010/main" val="2297846483"/>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E134C707-96AF-4960-88AC-BD99BD172E8C}" type="slidenum">
              <a:rPr lang="en-US" altLang="zh-CN" smtClean="0"/>
              <a:pPr>
                <a:defRPr/>
              </a:pPr>
              <a:t>‹#›</a:t>
            </a:fld>
            <a:endParaRPr lang="en-US" altLang="zh-CN"/>
          </a:p>
        </p:txBody>
      </p:sp>
    </p:spTree>
    <p:extLst>
      <p:ext uri="{BB962C8B-B14F-4D97-AF65-F5344CB8AC3E}">
        <p14:creationId xmlns:p14="http://schemas.microsoft.com/office/powerpoint/2010/main" val="123567116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F5261767-EB1F-43DD-9E3E-99622C821FE7}" type="slidenum">
              <a:rPr lang="en-US" altLang="zh-CN" smtClean="0"/>
              <a:pPr>
                <a:defRPr/>
              </a:pPr>
              <a:t>‹#›</a:t>
            </a:fld>
            <a:endParaRPr lang="en-US" altLang="zh-CN"/>
          </a:p>
        </p:txBody>
      </p:sp>
    </p:spTree>
    <p:extLst>
      <p:ext uri="{BB962C8B-B14F-4D97-AF65-F5344CB8AC3E}">
        <p14:creationId xmlns:p14="http://schemas.microsoft.com/office/powerpoint/2010/main" val="1065298311"/>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40595F9-7BC4-4FCD-A77A-86408F15D4BA}" type="slidenum">
              <a:rPr lang="en-US" altLang="zh-CN" smtClean="0"/>
              <a:pPr>
                <a:defRPr/>
              </a:pPr>
              <a:t>‹#›</a:t>
            </a:fld>
            <a:endParaRPr lang="en-US" altLang="zh-CN"/>
          </a:p>
        </p:txBody>
      </p:sp>
    </p:spTree>
    <p:extLst>
      <p:ext uri="{BB962C8B-B14F-4D97-AF65-F5344CB8AC3E}">
        <p14:creationId xmlns:p14="http://schemas.microsoft.com/office/powerpoint/2010/main" val="1458487253"/>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09C631E-A3F8-41D5-AEFC-56E55FF087F1}" type="slidenum">
              <a:rPr lang="en-US" altLang="zh-CN" smtClean="0"/>
              <a:pPr>
                <a:defRPr/>
              </a:pPr>
              <a:t>‹#›</a:t>
            </a:fld>
            <a:endParaRPr lang="en-US" altLang="zh-CN"/>
          </a:p>
        </p:txBody>
      </p:sp>
    </p:spTree>
    <p:extLst>
      <p:ext uri="{BB962C8B-B14F-4D97-AF65-F5344CB8AC3E}">
        <p14:creationId xmlns:p14="http://schemas.microsoft.com/office/powerpoint/2010/main" val="4088817639"/>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C61C95-5759-4D28-9C26-43C8567C8EF6}" type="slidenum">
              <a:rPr lang="en-US" altLang="zh-CN" smtClean="0"/>
              <a:pPr>
                <a:defRPr/>
              </a:pPr>
              <a:t>‹#›</a:t>
            </a:fld>
            <a:endParaRPr lang="en-US" altLang="zh-CN"/>
          </a:p>
        </p:txBody>
      </p:sp>
      <p:sp>
        <p:nvSpPr>
          <p:cNvPr id="7"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6164592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wipe dir="r"/>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zh-CN" dirty="0"/>
              <a:t> 一个队列输入的序列是</a:t>
            </a:r>
            <a:r>
              <a:rPr lang="en-US" altLang="zh-CN" dirty="0"/>
              <a:t>1,2,3</a:t>
            </a:r>
            <a:r>
              <a:rPr lang="zh-CN" altLang="zh-CN" dirty="0"/>
              <a:t>，则可能的且以</a:t>
            </a:r>
            <a:r>
              <a:rPr lang="en-US" altLang="zh-CN" dirty="0"/>
              <a:t>1</a:t>
            </a:r>
            <a:r>
              <a:rPr lang="zh-CN" altLang="zh-CN" dirty="0"/>
              <a:t>为开头的输出序列有</a:t>
            </a:r>
            <a:r>
              <a:rPr lang="en-US" altLang="zh-CN" u="sng" dirty="0"/>
              <a:t> </a:t>
            </a:r>
            <a:r>
              <a:rPr lang="zh-CN" altLang="en-US" u="sng" dirty="0" smtClean="0"/>
              <a:t>？</a:t>
            </a:r>
            <a:r>
              <a:rPr lang="zh-CN" altLang="zh-CN" dirty="0" smtClean="0"/>
              <a:t>个。</a:t>
            </a:r>
            <a:endParaRPr lang="en-US" altLang="zh-CN" dirty="0" smtClean="0"/>
          </a:p>
          <a:p>
            <a:r>
              <a:rPr lang="zh-CN" altLang="en-US" dirty="0" smtClean="0"/>
              <a:t>如果是</a:t>
            </a:r>
            <a:r>
              <a:rPr lang="en-US" altLang="zh-CN" dirty="0" smtClean="0"/>
              <a:t>1234</a:t>
            </a:r>
            <a:r>
              <a:rPr lang="zh-CN" altLang="en-US" dirty="0" smtClean="0"/>
              <a:t>，则不可能的序列为</a:t>
            </a:r>
            <a:r>
              <a:rPr lang="zh-CN" altLang="en-US" dirty="0" smtClean="0"/>
              <a:t>？</a:t>
            </a:r>
            <a:endParaRPr lang="en-US" altLang="zh-CN" dirty="0" smtClean="0"/>
          </a:p>
          <a:p>
            <a:r>
              <a:rPr lang="zh-CN" altLang="en-US" dirty="0" smtClean="0"/>
              <a:t>下面表达式变后缀表达式过程中</a:t>
            </a:r>
            <a:endParaRPr lang="en-US" altLang="zh-CN" dirty="0" smtClean="0"/>
          </a:p>
          <a:p>
            <a:r>
              <a:rPr lang="en-US" altLang="zh-CN" dirty="0" smtClean="0"/>
              <a:t>14-5</a:t>
            </a:r>
            <a:r>
              <a:rPr lang="zh-CN" altLang="en-US" dirty="0" smtClean="0"/>
              <a:t>*（</a:t>
            </a:r>
            <a:r>
              <a:rPr lang="en-US" altLang="zh-CN" dirty="0" smtClean="0"/>
              <a:t>3+4)/7+9</a:t>
            </a:r>
          </a:p>
          <a:p>
            <a:r>
              <a:rPr lang="zh-CN" altLang="en-US" dirty="0" smtClean="0"/>
              <a:t>扫描过程在遇到</a:t>
            </a:r>
            <a:r>
              <a:rPr lang="en-US" altLang="zh-CN" dirty="0" smtClean="0"/>
              <a:t>/</a:t>
            </a:r>
            <a:r>
              <a:rPr lang="zh-CN" altLang="en-US" dirty="0" smtClean="0"/>
              <a:t>时，栈里面的数据是什么？</a:t>
            </a:r>
            <a:endParaRPr lang="en-US" altLang="zh-CN" dirty="0" smtClean="0"/>
          </a:p>
          <a:p>
            <a:r>
              <a:rPr lang="zh-CN" altLang="en-US" dirty="0" smtClean="0"/>
              <a:t>其前缀表达式是什么？</a:t>
            </a:r>
            <a:endParaRPr lang="zh-CN" altLang="en-US" dirty="0"/>
          </a:p>
        </p:txBody>
      </p:sp>
      <p:sp>
        <p:nvSpPr>
          <p:cNvPr id="4" name="灯片编号占位符 3"/>
          <p:cNvSpPr>
            <a:spLocks noGrp="1"/>
          </p:cNvSpPr>
          <p:nvPr>
            <p:ph type="sldNum" sz="quarter" idx="12"/>
          </p:nvPr>
        </p:nvSpPr>
        <p:spPr/>
        <p:txBody>
          <a:bodyPr/>
          <a:lstStyle/>
          <a:p>
            <a:pPr>
              <a:defRPr/>
            </a:pPr>
            <a:fld id="{40DD495A-20FC-4102-913E-218706BB20F4}" type="slidenum">
              <a:rPr lang="en-US" altLang="zh-CN" smtClean="0"/>
              <a:pPr>
                <a:defRPr/>
              </a:pPr>
              <a:t>1</a:t>
            </a:fld>
            <a:endParaRPr lang="en-US" altLang="zh-CN"/>
          </a:p>
        </p:txBody>
      </p:sp>
    </p:spTree>
    <p:extLst>
      <p:ext uri="{BB962C8B-B14F-4D97-AF65-F5344CB8AC3E}">
        <p14:creationId xmlns:p14="http://schemas.microsoft.com/office/powerpoint/2010/main" val="959788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085975" y="547688"/>
            <a:ext cx="4933950" cy="685800"/>
          </a:xfrm>
        </p:spPr>
        <p:txBody>
          <a:bodyPr/>
          <a:lstStyle/>
          <a:p>
            <a:pPr algn="ctr"/>
            <a:r>
              <a:rPr lang="zh-CN" altLang="en-US" sz="3600" b="1" smtClean="0">
                <a:latin typeface="Times New Roman" pitchFamily="18" charset="0"/>
                <a:ea typeface="华文新魏" pitchFamily="2" charset="-122"/>
              </a:rPr>
              <a:t>求解阶乘 </a:t>
            </a:r>
            <a:r>
              <a:rPr lang="en-US" altLang="zh-CN" sz="3600" b="1" i="1" smtClean="0">
                <a:latin typeface="Times New Roman" pitchFamily="18" charset="0"/>
                <a:ea typeface="华文新魏" pitchFamily="2" charset="-122"/>
              </a:rPr>
              <a:t>n</a:t>
            </a:r>
            <a:r>
              <a:rPr lang="en-US" altLang="zh-CN" sz="3600" b="1" smtClean="0">
                <a:latin typeface="Times New Roman" pitchFamily="18" charset="0"/>
                <a:ea typeface="华文新魏" pitchFamily="2" charset="-122"/>
              </a:rPr>
              <a:t>! </a:t>
            </a:r>
            <a:r>
              <a:rPr lang="zh-CN" altLang="en-US" sz="3600" b="1" smtClean="0">
                <a:latin typeface="Times New Roman" pitchFamily="18" charset="0"/>
                <a:ea typeface="华文新魏" pitchFamily="2" charset="-122"/>
              </a:rPr>
              <a:t>的过程</a:t>
            </a:r>
            <a:endParaRPr lang="zh-CN" altLang="en-US" sz="2000" smtClean="0">
              <a:latin typeface="Times New Roman" pitchFamily="18" charset="0"/>
              <a:ea typeface="华文新魏" pitchFamily="2" charset="-122"/>
            </a:endParaRPr>
          </a:p>
        </p:txBody>
      </p:sp>
      <p:sp>
        <p:nvSpPr>
          <p:cNvPr id="52" name="灯片编号占位符 4"/>
          <p:cNvSpPr>
            <a:spLocks noGrp="1"/>
          </p:cNvSpPr>
          <p:nvPr>
            <p:ph type="sldNum" sz="quarter" idx="12"/>
          </p:nvPr>
        </p:nvSpPr>
        <p:spPr/>
        <p:txBody>
          <a:bodyPr/>
          <a:lstStyle/>
          <a:p>
            <a:pPr>
              <a:defRPr/>
            </a:pPr>
            <a:fld id="{A72A2FAB-C245-46AD-B34D-A2E36A570BE2}" type="slidenum">
              <a:rPr lang="en-US" altLang="zh-CN"/>
              <a:pPr>
                <a:defRPr/>
              </a:pPr>
              <a:t>10</a:t>
            </a:fld>
            <a:endParaRPr lang="en-US" altLang="zh-CN"/>
          </a:p>
        </p:txBody>
      </p:sp>
      <p:sp>
        <p:nvSpPr>
          <p:cNvPr id="73732" name="Rectangle 3"/>
          <p:cNvSpPr>
            <a:spLocks noChangeArrowheads="1"/>
          </p:cNvSpPr>
          <p:nvPr/>
        </p:nvSpPr>
        <p:spPr bwMode="auto">
          <a:xfrm>
            <a:off x="1828800" y="12954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48" name="Text Box 4"/>
          <p:cNvSpPr txBox="1">
            <a:spLocks noChangeArrowheads="1"/>
          </p:cNvSpPr>
          <p:nvPr/>
        </p:nvSpPr>
        <p:spPr bwMode="auto">
          <a:xfrm>
            <a:off x="2743200" y="1295400"/>
            <a:ext cx="340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主程序</a:t>
            </a:r>
            <a:r>
              <a:rPr kumimoji="1" lang="zh-CN" altLang="en-US" sz="2800" b="1">
                <a:solidFill>
                  <a:schemeClr val="accent2"/>
                </a:solidFill>
                <a:latin typeface="Times New Roman" pitchFamily="18" charset="0"/>
              </a:rPr>
              <a:t> </a:t>
            </a:r>
            <a:r>
              <a:rPr kumimoji="1" lang="en-US" altLang="zh-CN" sz="2800" b="1">
                <a:solidFill>
                  <a:schemeClr val="accent2"/>
                </a:solidFill>
                <a:latin typeface="Times New Roman" pitchFamily="18" charset="0"/>
              </a:rPr>
              <a:t>main : </a:t>
            </a:r>
            <a:r>
              <a:rPr kumimoji="1" lang="en-US" altLang="zh-CN" sz="2800" b="1">
                <a:solidFill>
                  <a:srgbClr val="FFFFCC"/>
                </a:solidFill>
                <a:latin typeface="Times New Roman" pitchFamily="18" charset="0"/>
              </a:rPr>
              <a:t>fact(4)</a:t>
            </a:r>
            <a:endParaRPr kumimoji="1" lang="en-US" altLang="zh-CN" sz="2400">
              <a:latin typeface="Times New Roman" pitchFamily="18" charset="0"/>
            </a:endParaRPr>
          </a:p>
        </p:txBody>
      </p:sp>
      <p:sp>
        <p:nvSpPr>
          <p:cNvPr id="73734" name="Rectangle 5"/>
          <p:cNvSpPr>
            <a:spLocks noChangeArrowheads="1"/>
          </p:cNvSpPr>
          <p:nvPr/>
        </p:nvSpPr>
        <p:spPr bwMode="auto">
          <a:xfrm>
            <a:off x="1828800" y="21336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5" name="Text Box 6"/>
          <p:cNvSpPr txBox="1">
            <a:spLocks noChangeArrowheads="1"/>
          </p:cNvSpPr>
          <p:nvPr/>
        </p:nvSpPr>
        <p:spPr bwMode="auto">
          <a:xfrm>
            <a:off x="1905000" y="2209800"/>
            <a:ext cx="5192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4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4*fact(3)</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24</a:t>
            </a:r>
            <a:endParaRPr kumimoji="1" lang="en-US" altLang="zh-CN" sz="2400">
              <a:latin typeface="Times New Roman" pitchFamily="18" charset="0"/>
            </a:endParaRPr>
          </a:p>
        </p:txBody>
      </p:sp>
      <p:sp>
        <p:nvSpPr>
          <p:cNvPr id="73736" name="Line 7"/>
          <p:cNvSpPr>
            <a:spLocks noChangeShapeType="1"/>
          </p:cNvSpPr>
          <p:nvPr/>
        </p:nvSpPr>
        <p:spPr bwMode="auto">
          <a:xfrm flipH="1">
            <a:off x="1524000" y="1752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7" name="Line 8"/>
          <p:cNvSpPr>
            <a:spLocks noChangeShapeType="1"/>
          </p:cNvSpPr>
          <p:nvPr/>
        </p:nvSpPr>
        <p:spPr bwMode="auto">
          <a:xfrm>
            <a:off x="1524000" y="22860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Line 9"/>
          <p:cNvSpPr>
            <a:spLocks noChangeShapeType="1"/>
          </p:cNvSpPr>
          <p:nvPr/>
        </p:nvSpPr>
        <p:spPr bwMode="auto">
          <a:xfrm flipV="1">
            <a:off x="15240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Line 10"/>
          <p:cNvSpPr>
            <a:spLocks noChangeShapeType="1"/>
          </p:cNvSpPr>
          <p:nvPr/>
        </p:nvSpPr>
        <p:spPr bwMode="auto">
          <a:xfrm flipH="1">
            <a:off x="7239000" y="2286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0" name="Line 11"/>
          <p:cNvSpPr>
            <a:spLocks noChangeShapeType="1"/>
          </p:cNvSpPr>
          <p:nvPr/>
        </p:nvSpPr>
        <p:spPr bwMode="auto">
          <a:xfrm>
            <a:off x="7239000" y="17526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1" name="Line 12"/>
          <p:cNvSpPr>
            <a:spLocks noChangeShapeType="1"/>
          </p:cNvSpPr>
          <p:nvPr/>
        </p:nvSpPr>
        <p:spPr bwMode="auto">
          <a:xfrm flipV="1">
            <a:off x="7543800" y="17526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2" name="Rectangle 13"/>
          <p:cNvSpPr>
            <a:spLocks noChangeArrowheads="1"/>
          </p:cNvSpPr>
          <p:nvPr/>
        </p:nvSpPr>
        <p:spPr bwMode="auto">
          <a:xfrm>
            <a:off x="1828800" y="29718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3" name="Text Box 14"/>
          <p:cNvSpPr txBox="1">
            <a:spLocks noChangeArrowheads="1"/>
          </p:cNvSpPr>
          <p:nvPr/>
        </p:nvSpPr>
        <p:spPr bwMode="auto">
          <a:xfrm>
            <a:off x="1905000" y="30480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3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3*fact(2)</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6</a:t>
            </a:r>
            <a:endParaRPr kumimoji="1" lang="en-US" altLang="zh-CN" sz="2400">
              <a:latin typeface="Times New Roman" pitchFamily="18" charset="0"/>
            </a:endParaRPr>
          </a:p>
        </p:txBody>
      </p:sp>
      <p:sp>
        <p:nvSpPr>
          <p:cNvPr id="73744" name="Line 15"/>
          <p:cNvSpPr>
            <a:spLocks noChangeShapeType="1"/>
          </p:cNvSpPr>
          <p:nvPr/>
        </p:nvSpPr>
        <p:spPr bwMode="auto">
          <a:xfrm flipH="1">
            <a:off x="1524000" y="2590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5" name="Line 16"/>
          <p:cNvSpPr>
            <a:spLocks noChangeShapeType="1"/>
          </p:cNvSpPr>
          <p:nvPr/>
        </p:nvSpPr>
        <p:spPr bwMode="auto">
          <a:xfrm>
            <a:off x="1524000" y="31242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6" name="Line 17"/>
          <p:cNvSpPr>
            <a:spLocks noChangeShapeType="1"/>
          </p:cNvSpPr>
          <p:nvPr/>
        </p:nvSpPr>
        <p:spPr bwMode="auto">
          <a:xfrm flipV="1">
            <a:off x="15240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7" name="Line 18"/>
          <p:cNvSpPr>
            <a:spLocks noChangeShapeType="1"/>
          </p:cNvSpPr>
          <p:nvPr/>
        </p:nvSpPr>
        <p:spPr bwMode="auto">
          <a:xfrm flipH="1">
            <a:off x="7239000" y="3124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8" name="Line 19"/>
          <p:cNvSpPr>
            <a:spLocks noChangeShapeType="1"/>
          </p:cNvSpPr>
          <p:nvPr/>
        </p:nvSpPr>
        <p:spPr bwMode="auto">
          <a:xfrm>
            <a:off x="7239000" y="25908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9" name="Line 20"/>
          <p:cNvSpPr>
            <a:spLocks noChangeShapeType="1"/>
          </p:cNvSpPr>
          <p:nvPr/>
        </p:nvSpPr>
        <p:spPr bwMode="auto">
          <a:xfrm flipV="1">
            <a:off x="7543800" y="25908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0" name="Rectangle 21"/>
          <p:cNvSpPr>
            <a:spLocks noChangeArrowheads="1"/>
          </p:cNvSpPr>
          <p:nvPr/>
        </p:nvSpPr>
        <p:spPr bwMode="auto">
          <a:xfrm>
            <a:off x="1828800" y="38100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1" name="Text Box 22"/>
          <p:cNvSpPr txBox="1">
            <a:spLocks noChangeArrowheads="1"/>
          </p:cNvSpPr>
          <p:nvPr/>
        </p:nvSpPr>
        <p:spPr bwMode="auto">
          <a:xfrm>
            <a:off x="1905000" y="38862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2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2*fact(1)</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2</a:t>
            </a:r>
            <a:endParaRPr kumimoji="1" lang="en-US" altLang="zh-CN" sz="2400">
              <a:latin typeface="Times New Roman" pitchFamily="18" charset="0"/>
            </a:endParaRPr>
          </a:p>
        </p:txBody>
      </p:sp>
      <p:sp>
        <p:nvSpPr>
          <p:cNvPr id="73752" name="Line 23"/>
          <p:cNvSpPr>
            <a:spLocks noChangeShapeType="1"/>
          </p:cNvSpPr>
          <p:nvPr/>
        </p:nvSpPr>
        <p:spPr bwMode="auto">
          <a:xfrm flipH="1">
            <a:off x="1524000" y="34290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3" name="Line 24"/>
          <p:cNvSpPr>
            <a:spLocks noChangeShapeType="1"/>
          </p:cNvSpPr>
          <p:nvPr/>
        </p:nvSpPr>
        <p:spPr bwMode="auto">
          <a:xfrm>
            <a:off x="1524000" y="39624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4" name="Line 25"/>
          <p:cNvSpPr>
            <a:spLocks noChangeShapeType="1"/>
          </p:cNvSpPr>
          <p:nvPr/>
        </p:nvSpPr>
        <p:spPr bwMode="auto">
          <a:xfrm flipV="1">
            <a:off x="15240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5" name="Line 26"/>
          <p:cNvSpPr>
            <a:spLocks noChangeShapeType="1"/>
          </p:cNvSpPr>
          <p:nvPr/>
        </p:nvSpPr>
        <p:spPr bwMode="auto">
          <a:xfrm flipH="1">
            <a:off x="7239000" y="3962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6" name="Line 27"/>
          <p:cNvSpPr>
            <a:spLocks noChangeShapeType="1"/>
          </p:cNvSpPr>
          <p:nvPr/>
        </p:nvSpPr>
        <p:spPr bwMode="auto">
          <a:xfrm>
            <a:off x="7239000" y="34290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7" name="Line 28"/>
          <p:cNvSpPr>
            <a:spLocks noChangeShapeType="1"/>
          </p:cNvSpPr>
          <p:nvPr/>
        </p:nvSpPr>
        <p:spPr bwMode="auto">
          <a:xfrm flipV="1">
            <a:off x="7543800" y="34290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8" name="Rectangle 29"/>
          <p:cNvSpPr>
            <a:spLocks noChangeArrowheads="1"/>
          </p:cNvSpPr>
          <p:nvPr/>
        </p:nvSpPr>
        <p:spPr bwMode="auto">
          <a:xfrm>
            <a:off x="1828800" y="46482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9" name="Text Box 30"/>
          <p:cNvSpPr txBox="1">
            <a:spLocks noChangeArrowheads="1"/>
          </p:cNvSpPr>
          <p:nvPr/>
        </p:nvSpPr>
        <p:spPr bwMode="auto">
          <a:xfrm>
            <a:off x="1905000" y="4724400"/>
            <a:ext cx="5014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1    </a:t>
            </a:r>
            <a:r>
              <a:rPr kumimoji="1" lang="zh-CN" altLang="en-US" sz="2800" b="1">
                <a:solidFill>
                  <a:schemeClr val="accent2"/>
                </a:solidFill>
                <a:latin typeface="Times New Roman" pitchFamily="18" charset="0"/>
                <a:ea typeface="仿宋_GB2312" pitchFamily="49" charset="-122"/>
              </a:rPr>
              <a:t>计算 </a:t>
            </a:r>
            <a:r>
              <a:rPr kumimoji="1" lang="en-US" altLang="zh-CN" sz="2800" b="1">
                <a:solidFill>
                  <a:schemeClr val="accent2"/>
                </a:solidFill>
                <a:latin typeface="Times New Roman" pitchFamily="18" charset="0"/>
                <a:ea typeface="仿宋_GB2312" pitchFamily="49" charset="-122"/>
              </a:rPr>
              <a:t>1*fact(0)</a:t>
            </a:r>
            <a:r>
              <a:rPr kumimoji="1" lang="en-US" altLang="zh-CN"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1</a:t>
            </a:r>
            <a:endParaRPr kumimoji="1" lang="en-US" altLang="zh-CN" sz="2400">
              <a:latin typeface="Times New Roman" pitchFamily="18" charset="0"/>
            </a:endParaRPr>
          </a:p>
        </p:txBody>
      </p:sp>
      <p:sp>
        <p:nvSpPr>
          <p:cNvPr id="73760" name="Line 31"/>
          <p:cNvSpPr>
            <a:spLocks noChangeShapeType="1"/>
          </p:cNvSpPr>
          <p:nvPr/>
        </p:nvSpPr>
        <p:spPr bwMode="auto">
          <a:xfrm flipH="1">
            <a:off x="1524000" y="42672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1" name="Line 32"/>
          <p:cNvSpPr>
            <a:spLocks noChangeShapeType="1"/>
          </p:cNvSpPr>
          <p:nvPr/>
        </p:nvSpPr>
        <p:spPr bwMode="auto">
          <a:xfrm>
            <a:off x="1524000" y="48006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2" name="Line 33"/>
          <p:cNvSpPr>
            <a:spLocks noChangeShapeType="1"/>
          </p:cNvSpPr>
          <p:nvPr/>
        </p:nvSpPr>
        <p:spPr bwMode="auto">
          <a:xfrm flipV="1">
            <a:off x="15240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3" name="Line 34"/>
          <p:cNvSpPr>
            <a:spLocks noChangeShapeType="1"/>
          </p:cNvSpPr>
          <p:nvPr/>
        </p:nvSpPr>
        <p:spPr bwMode="auto">
          <a:xfrm flipH="1">
            <a:off x="7239000" y="48006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4" name="Line 35"/>
          <p:cNvSpPr>
            <a:spLocks noChangeShapeType="1"/>
          </p:cNvSpPr>
          <p:nvPr/>
        </p:nvSpPr>
        <p:spPr bwMode="auto">
          <a:xfrm>
            <a:off x="7239000" y="42672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5" name="Line 36"/>
          <p:cNvSpPr>
            <a:spLocks noChangeShapeType="1"/>
          </p:cNvSpPr>
          <p:nvPr/>
        </p:nvSpPr>
        <p:spPr bwMode="auto">
          <a:xfrm flipV="1">
            <a:off x="7543800" y="42672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6" name="Rectangle 37"/>
          <p:cNvSpPr>
            <a:spLocks noChangeArrowheads="1"/>
          </p:cNvSpPr>
          <p:nvPr/>
        </p:nvSpPr>
        <p:spPr bwMode="auto">
          <a:xfrm>
            <a:off x="1828800" y="5486400"/>
            <a:ext cx="5410200" cy="609600"/>
          </a:xfrm>
          <a:prstGeom prst="rect">
            <a:avLst/>
          </a:prstGeom>
          <a:gradFill rotWithShape="0">
            <a:gsLst>
              <a:gs pos="0">
                <a:srgbClr val="FFFFCC"/>
              </a:gs>
              <a:gs pos="100000">
                <a:srgbClr val="76765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7" name="Text Box 38"/>
          <p:cNvSpPr txBox="1">
            <a:spLocks noChangeArrowheads="1"/>
          </p:cNvSpPr>
          <p:nvPr/>
        </p:nvSpPr>
        <p:spPr bwMode="auto">
          <a:xfrm>
            <a:off x="1905000" y="5562600"/>
            <a:ext cx="494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accent2"/>
                </a:solidFill>
                <a:latin typeface="Times New Roman" pitchFamily="18" charset="0"/>
                <a:ea typeface="仿宋_GB2312" pitchFamily="49" charset="-122"/>
              </a:rPr>
              <a:t>参数 </a:t>
            </a:r>
            <a:r>
              <a:rPr kumimoji="1" lang="en-US" altLang="zh-CN" sz="2800" b="1">
                <a:solidFill>
                  <a:schemeClr val="accent2"/>
                </a:solidFill>
                <a:latin typeface="Times New Roman" pitchFamily="18" charset="0"/>
                <a:ea typeface="仿宋_GB2312" pitchFamily="49" charset="-122"/>
              </a:rPr>
              <a:t>0    </a:t>
            </a:r>
            <a:r>
              <a:rPr kumimoji="1" lang="zh-CN" altLang="en-US" sz="2800" b="1">
                <a:solidFill>
                  <a:schemeClr val="accent2"/>
                </a:solidFill>
                <a:latin typeface="Times New Roman" pitchFamily="18" charset="0"/>
                <a:ea typeface="仿宋_GB2312" pitchFamily="49" charset="-122"/>
              </a:rPr>
              <a:t>直接定值 </a:t>
            </a:r>
            <a:r>
              <a:rPr kumimoji="1" lang="en-US" altLang="zh-CN" sz="2800" b="1">
                <a:solidFill>
                  <a:schemeClr val="accent2"/>
                </a:solidFill>
                <a:latin typeface="Times New Roman" pitchFamily="18" charset="0"/>
                <a:ea typeface="仿宋_GB2312" pitchFamily="49" charset="-122"/>
              </a:rPr>
              <a:t>= 1 </a:t>
            </a:r>
            <a:r>
              <a:rPr kumimoji="1" lang="en-US" altLang="en-US" sz="2800" b="1">
                <a:latin typeface="Times New Roman" pitchFamily="18" charset="0"/>
                <a:ea typeface="仿宋_GB2312" pitchFamily="49" charset="-122"/>
              </a:rPr>
              <a:t>    </a:t>
            </a:r>
            <a:r>
              <a:rPr kumimoji="1" lang="zh-CN" altLang="en-US" sz="2800" b="1">
                <a:solidFill>
                  <a:srgbClr val="FFFFCC"/>
                </a:solidFill>
                <a:latin typeface="Times New Roman" pitchFamily="18" charset="0"/>
                <a:ea typeface="仿宋_GB2312" pitchFamily="49" charset="-122"/>
              </a:rPr>
              <a:t>返回 </a:t>
            </a:r>
            <a:r>
              <a:rPr kumimoji="1" lang="en-US" altLang="zh-CN" sz="2800" b="1">
                <a:solidFill>
                  <a:srgbClr val="FFFFCC"/>
                </a:solidFill>
                <a:latin typeface="Times New Roman" pitchFamily="18" charset="0"/>
                <a:ea typeface="仿宋_GB2312" pitchFamily="49" charset="-122"/>
              </a:rPr>
              <a:t>1</a:t>
            </a:r>
            <a:endParaRPr kumimoji="1" lang="en-US" altLang="zh-CN" sz="2400">
              <a:latin typeface="Times New Roman" pitchFamily="18" charset="0"/>
            </a:endParaRPr>
          </a:p>
        </p:txBody>
      </p:sp>
      <p:sp>
        <p:nvSpPr>
          <p:cNvPr id="73768" name="Line 39"/>
          <p:cNvSpPr>
            <a:spLocks noChangeShapeType="1"/>
          </p:cNvSpPr>
          <p:nvPr/>
        </p:nvSpPr>
        <p:spPr bwMode="auto">
          <a:xfrm flipH="1">
            <a:off x="1524000" y="51054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9" name="Line 40"/>
          <p:cNvSpPr>
            <a:spLocks noChangeShapeType="1"/>
          </p:cNvSpPr>
          <p:nvPr/>
        </p:nvSpPr>
        <p:spPr bwMode="auto">
          <a:xfrm>
            <a:off x="1524000" y="5638800"/>
            <a:ext cx="304800" cy="0"/>
          </a:xfrm>
          <a:prstGeom prst="line">
            <a:avLst/>
          </a:prstGeom>
          <a:noFill/>
          <a:ln w="2857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0" name="Line 41"/>
          <p:cNvSpPr>
            <a:spLocks noChangeShapeType="1"/>
          </p:cNvSpPr>
          <p:nvPr/>
        </p:nvSpPr>
        <p:spPr bwMode="auto">
          <a:xfrm flipV="1">
            <a:off x="15240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1" name="Line 42"/>
          <p:cNvSpPr>
            <a:spLocks noChangeShapeType="1"/>
          </p:cNvSpPr>
          <p:nvPr/>
        </p:nvSpPr>
        <p:spPr bwMode="auto">
          <a:xfrm flipH="1">
            <a:off x="7239000" y="5638800"/>
            <a:ext cx="3048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2" name="Line 43"/>
          <p:cNvSpPr>
            <a:spLocks noChangeShapeType="1"/>
          </p:cNvSpPr>
          <p:nvPr/>
        </p:nvSpPr>
        <p:spPr bwMode="auto">
          <a:xfrm>
            <a:off x="7239000" y="5105400"/>
            <a:ext cx="304800" cy="0"/>
          </a:xfrm>
          <a:prstGeom prst="line">
            <a:avLst/>
          </a:prstGeom>
          <a:noFill/>
          <a:ln w="28575">
            <a:solidFill>
              <a:schemeClr val="tx2"/>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73" name="Line 44"/>
          <p:cNvSpPr>
            <a:spLocks noChangeShapeType="1"/>
          </p:cNvSpPr>
          <p:nvPr/>
        </p:nvSpPr>
        <p:spPr bwMode="auto">
          <a:xfrm flipV="1">
            <a:off x="7543800" y="5105400"/>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89" name="Text Box 45"/>
          <p:cNvSpPr txBox="1">
            <a:spLocks noChangeArrowheads="1"/>
          </p:cNvSpPr>
          <p:nvPr/>
        </p:nvSpPr>
        <p:spPr bwMode="auto">
          <a:xfrm>
            <a:off x="9747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hlink"/>
                </a:solidFill>
                <a:effectLst>
                  <a:outerShdw blurRad="38100" dist="38100" dir="2700000" algn="tl">
                    <a:srgbClr val="C0C0C0"/>
                  </a:outerShdw>
                </a:effectLst>
                <a:latin typeface="Times New Roman" pitchFamily="18" charset="0"/>
                <a:ea typeface="仿宋_GB2312" pitchFamily="49" charset="-122"/>
              </a:rPr>
              <a:t>参数传递</a:t>
            </a:r>
            <a:endParaRPr kumimoji="1" lang="zh-CN" altLang="en-US" sz="2400">
              <a:latin typeface="Times New Roman" pitchFamily="18" charset="0"/>
            </a:endParaRPr>
          </a:p>
        </p:txBody>
      </p:sp>
      <p:sp>
        <p:nvSpPr>
          <p:cNvPr id="338990" name="Text Box 46"/>
          <p:cNvSpPr txBox="1">
            <a:spLocks noChangeArrowheads="1"/>
          </p:cNvSpPr>
          <p:nvPr/>
        </p:nvSpPr>
        <p:spPr bwMode="auto">
          <a:xfrm>
            <a:off x="7543800" y="2743200"/>
            <a:ext cx="5492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hlink"/>
                </a:solidFill>
                <a:effectLst>
                  <a:outerShdw blurRad="38100" dist="38100" dir="2700000" algn="tl">
                    <a:srgbClr val="C0C0C0"/>
                  </a:outerShdw>
                </a:effectLst>
                <a:latin typeface="Times New Roman" pitchFamily="18" charset="0"/>
                <a:ea typeface="仿宋_GB2312" pitchFamily="49" charset="-122"/>
              </a:rPr>
              <a:t>结果返回</a:t>
            </a:r>
            <a:endParaRPr kumimoji="1" lang="zh-CN" altLang="en-US" sz="2400">
              <a:latin typeface="Times New Roman" pitchFamily="18" charset="0"/>
            </a:endParaRPr>
          </a:p>
        </p:txBody>
      </p:sp>
      <p:sp>
        <p:nvSpPr>
          <p:cNvPr id="73776" name="Line 47"/>
          <p:cNvSpPr>
            <a:spLocks noChangeShapeType="1"/>
          </p:cNvSpPr>
          <p:nvPr/>
        </p:nvSpPr>
        <p:spPr bwMode="auto">
          <a:xfrm>
            <a:off x="990600" y="1752600"/>
            <a:ext cx="0" cy="39624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92" name="Text Box 48"/>
          <p:cNvSpPr txBox="1">
            <a:spLocks noChangeArrowheads="1"/>
          </p:cNvSpPr>
          <p:nvPr/>
        </p:nvSpPr>
        <p:spPr bwMode="auto">
          <a:xfrm>
            <a:off x="441325"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递归调用</a:t>
            </a:r>
            <a:endParaRPr kumimoji="1" lang="zh-CN" altLang="en-US" sz="2400">
              <a:latin typeface="Times New Roman" pitchFamily="18" charset="0"/>
            </a:endParaRPr>
          </a:p>
        </p:txBody>
      </p:sp>
      <p:sp>
        <p:nvSpPr>
          <p:cNvPr id="73778" name="Line 49"/>
          <p:cNvSpPr>
            <a:spLocks noChangeShapeType="1"/>
          </p:cNvSpPr>
          <p:nvPr/>
        </p:nvSpPr>
        <p:spPr bwMode="auto">
          <a:xfrm>
            <a:off x="8077200" y="1752600"/>
            <a:ext cx="0" cy="3962400"/>
          </a:xfrm>
          <a:prstGeom prst="line">
            <a:avLst/>
          </a:prstGeom>
          <a:noFill/>
          <a:ln w="28575">
            <a:solidFill>
              <a:schemeClr val="accent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94" name="Text Box 50"/>
          <p:cNvSpPr txBox="1">
            <a:spLocks noChangeArrowheads="1"/>
          </p:cNvSpPr>
          <p:nvPr/>
        </p:nvSpPr>
        <p:spPr bwMode="auto">
          <a:xfrm>
            <a:off x="8077200" y="2695575"/>
            <a:ext cx="625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回归求值</a:t>
            </a:r>
            <a:endParaRPr kumimoji="1" lang="zh-CN" altLang="en-US"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4"/>
          <p:cNvSpPr>
            <a:spLocks noGrp="1" noChangeArrowheads="1"/>
          </p:cNvSpPr>
          <p:nvPr>
            <p:ph type="title"/>
          </p:nvPr>
        </p:nvSpPr>
        <p:spPr>
          <a:xfrm>
            <a:off x="431800" y="404813"/>
            <a:ext cx="8229600" cy="1044575"/>
          </a:xfrm>
        </p:spPr>
        <p:txBody>
          <a:bodyPr/>
          <a:lstStyle/>
          <a:p>
            <a:pPr algn="ctr"/>
            <a:r>
              <a:rPr kumimoji="1" lang="zh-CN" altLang="en-US" b="1" u="sng" smtClean="0">
                <a:ea typeface="华文新魏" pitchFamily="2" charset="-122"/>
              </a:rPr>
              <a:t>数据结构是递归的</a:t>
            </a:r>
          </a:p>
        </p:txBody>
      </p:sp>
      <p:sp>
        <p:nvSpPr>
          <p:cNvPr id="74756" name="Rectangle 26"/>
          <p:cNvSpPr>
            <a:spLocks noGrp="1" noChangeArrowheads="1"/>
          </p:cNvSpPr>
          <p:nvPr>
            <p:ph idx="1"/>
          </p:nvPr>
        </p:nvSpPr>
        <p:spPr>
          <a:xfrm>
            <a:off x="663575" y="1414463"/>
            <a:ext cx="7940675" cy="5002212"/>
          </a:xfrm>
        </p:spPr>
        <p:txBody>
          <a:bodyPr/>
          <a:lstStyle/>
          <a:p>
            <a:pPr>
              <a:spcBef>
                <a:spcPct val="0"/>
              </a:spcBef>
              <a:buClr>
                <a:srgbClr val="800080"/>
              </a:buClr>
              <a:buSzPct val="50000"/>
            </a:pPr>
            <a:r>
              <a:rPr kumimoji="1" lang="zh-CN" altLang="en-US" sz="3000" b="1" smtClean="0">
                <a:latin typeface="Times New Roman" pitchFamily="18" charset="0"/>
                <a:ea typeface="仿宋_GB2312" pitchFamily="49" charset="-122"/>
              </a:rPr>
              <a:t>例如，单链表结构</a:t>
            </a: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endParaRPr kumimoji="1" lang="zh-CN" altLang="en-US" sz="3000" b="1" smtClean="0">
              <a:latin typeface="Times New Roman" pitchFamily="18" charset="0"/>
              <a:ea typeface="仿宋_GB2312" pitchFamily="49" charset="-122"/>
            </a:endParaRPr>
          </a:p>
          <a:p>
            <a:pPr>
              <a:spcBef>
                <a:spcPct val="0"/>
              </a:spcBef>
              <a:buClr>
                <a:srgbClr val="800080"/>
              </a:buClr>
              <a:buSzPct val="50000"/>
            </a:pPr>
            <a:r>
              <a:rPr kumimoji="1" lang="zh-CN" altLang="en-US" sz="3000" b="1" smtClean="0">
                <a:latin typeface="Times New Roman" pitchFamily="18" charset="0"/>
                <a:ea typeface="仿宋_GB2312" pitchFamily="49" charset="-122"/>
              </a:rPr>
              <a:t>一个结点，它的指针域为</a:t>
            </a:r>
            <a:r>
              <a:rPr kumimoji="1" lang="en-US" altLang="zh-CN" sz="3000" b="1" smtClean="0">
                <a:latin typeface="Times New Roman" pitchFamily="18" charset="0"/>
                <a:ea typeface="仿宋_GB2312" pitchFamily="49" charset="-122"/>
              </a:rPr>
              <a:t>NULL</a:t>
            </a:r>
            <a:r>
              <a:rPr kumimoji="1" lang="zh-CN" altLang="en-US" sz="3000" b="1" smtClean="0">
                <a:latin typeface="Times New Roman" pitchFamily="18" charset="0"/>
                <a:ea typeface="仿宋_GB2312" pitchFamily="49" charset="-122"/>
              </a:rPr>
              <a:t>，是一个单链表</a:t>
            </a:r>
            <a:r>
              <a:rPr kumimoji="1" lang="en-US" altLang="zh-CN" sz="3000" b="1" smtClean="0">
                <a:latin typeface="Times New Roman" pitchFamily="18" charset="0"/>
                <a:ea typeface="仿宋_GB2312" pitchFamily="49" charset="-122"/>
              </a:rPr>
              <a:t>;</a:t>
            </a:r>
          </a:p>
          <a:p>
            <a:pPr>
              <a:spcBef>
                <a:spcPct val="0"/>
              </a:spcBef>
              <a:buClr>
                <a:srgbClr val="800080"/>
              </a:buClr>
              <a:buSzPct val="50000"/>
            </a:pPr>
            <a:r>
              <a:rPr kumimoji="1" lang="zh-CN" altLang="en-US" sz="3000" b="1" smtClean="0">
                <a:latin typeface="Times New Roman" pitchFamily="18" charset="0"/>
                <a:ea typeface="仿宋_GB2312" pitchFamily="49" charset="-122"/>
              </a:rPr>
              <a:t>一个结点，它的指针域指向单链表，仍是一个单链表。</a:t>
            </a:r>
          </a:p>
        </p:txBody>
      </p:sp>
      <p:sp>
        <p:nvSpPr>
          <p:cNvPr id="25" name="灯片编号占位符 4"/>
          <p:cNvSpPr>
            <a:spLocks noGrp="1"/>
          </p:cNvSpPr>
          <p:nvPr>
            <p:ph type="sldNum" sz="quarter" idx="12"/>
          </p:nvPr>
        </p:nvSpPr>
        <p:spPr/>
        <p:txBody>
          <a:bodyPr/>
          <a:lstStyle/>
          <a:p>
            <a:pPr>
              <a:defRPr/>
            </a:pPr>
            <a:fld id="{1DCE3976-8283-4890-BF16-6F48A3F16C2E}" type="slidenum">
              <a:rPr lang="en-US" altLang="zh-CN"/>
              <a:pPr>
                <a:defRPr/>
              </a:pPr>
              <a:t>11</a:t>
            </a:fld>
            <a:endParaRPr lang="en-US" altLang="zh-CN"/>
          </a:p>
        </p:txBody>
      </p:sp>
      <p:grpSp>
        <p:nvGrpSpPr>
          <p:cNvPr id="74757" name="Group 27"/>
          <p:cNvGrpSpPr>
            <a:grpSpLocks/>
          </p:cNvGrpSpPr>
          <p:nvPr/>
        </p:nvGrpSpPr>
        <p:grpSpPr bwMode="auto">
          <a:xfrm>
            <a:off x="1441450" y="2060575"/>
            <a:ext cx="5830888" cy="1479550"/>
            <a:chOff x="791" y="1257"/>
            <a:chExt cx="3673" cy="932"/>
          </a:xfrm>
        </p:grpSpPr>
        <p:sp>
          <p:nvSpPr>
            <p:cNvPr id="74758" name="Rectangle 5" descr="羊皮纸"/>
            <p:cNvSpPr>
              <a:spLocks noChangeArrowheads="1"/>
            </p:cNvSpPr>
            <p:nvPr/>
          </p:nvSpPr>
          <p:spPr bwMode="auto">
            <a:xfrm>
              <a:off x="1296"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59" name="Line 6"/>
            <p:cNvSpPr>
              <a:spLocks noChangeShapeType="1"/>
            </p:cNvSpPr>
            <p:nvPr/>
          </p:nvSpPr>
          <p:spPr bwMode="auto">
            <a:xfrm>
              <a:off x="1632"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0" name="Line 7"/>
            <p:cNvSpPr>
              <a:spLocks noChangeShapeType="1"/>
            </p:cNvSpPr>
            <p:nvPr/>
          </p:nvSpPr>
          <p:spPr bwMode="auto">
            <a:xfrm>
              <a:off x="1008" y="2016"/>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1" name="Rectangle 8" descr="羊皮纸"/>
            <p:cNvSpPr>
              <a:spLocks noChangeArrowheads="1"/>
            </p:cNvSpPr>
            <p:nvPr/>
          </p:nvSpPr>
          <p:spPr bwMode="auto">
            <a:xfrm>
              <a:off x="2160"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2" name="Line 9"/>
            <p:cNvSpPr>
              <a:spLocks noChangeShapeType="1"/>
            </p:cNvSpPr>
            <p:nvPr/>
          </p:nvSpPr>
          <p:spPr bwMode="auto">
            <a:xfrm>
              <a:off x="2496"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Line 10"/>
            <p:cNvSpPr>
              <a:spLocks noChangeShapeType="1"/>
            </p:cNvSpPr>
            <p:nvPr/>
          </p:nvSpPr>
          <p:spPr bwMode="auto">
            <a:xfrm>
              <a:off x="1776"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4" name="Rectangle 11" descr="羊皮纸"/>
            <p:cNvSpPr>
              <a:spLocks noChangeArrowheads="1"/>
            </p:cNvSpPr>
            <p:nvPr/>
          </p:nvSpPr>
          <p:spPr bwMode="auto">
            <a:xfrm>
              <a:off x="3024"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5" name="Line 12"/>
            <p:cNvSpPr>
              <a:spLocks noChangeShapeType="1"/>
            </p:cNvSpPr>
            <p:nvPr/>
          </p:nvSpPr>
          <p:spPr bwMode="auto">
            <a:xfrm>
              <a:off x="3360"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6" name="Line 13"/>
            <p:cNvSpPr>
              <a:spLocks noChangeShapeType="1"/>
            </p:cNvSpPr>
            <p:nvPr/>
          </p:nvSpPr>
          <p:spPr bwMode="auto">
            <a:xfrm>
              <a:off x="2640"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Rectangle 14" descr="羊皮纸"/>
            <p:cNvSpPr>
              <a:spLocks noChangeArrowheads="1"/>
            </p:cNvSpPr>
            <p:nvPr/>
          </p:nvSpPr>
          <p:spPr bwMode="auto">
            <a:xfrm>
              <a:off x="3888" y="1824"/>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68" name="Line 15"/>
            <p:cNvSpPr>
              <a:spLocks noChangeShapeType="1"/>
            </p:cNvSpPr>
            <p:nvPr/>
          </p:nvSpPr>
          <p:spPr bwMode="auto">
            <a:xfrm>
              <a:off x="4224" y="182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9" name="Line 16"/>
            <p:cNvSpPr>
              <a:spLocks noChangeShapeType="1"/>
            </p:cNvSpPr>
            <p:nvPr/>
          </p:nvSpPr>
          <p:spPr bwMode="auto">
            <a:xfrm>
              <a:off x="3504" y="2016"/>
              <a:ext cx="384"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0" name="Text Box 17"/>
            <p:cNvSpPr txBox="1">
              <a:spLocks noChangeArrowheads="1"/>
            </p:cNvSpPr>
            <p:nvPr/>
          </p:nvSpPr>
          <p:spPr bwMode="auto">
            <a:xfrm>
              <a:off x="791" y="1824"/>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4771" name="Text Box 18"/>
            <p:cNvSpPr txBox="1">
              <a:spLocks noChangeArrowheads="1"/>
            </p:cNvSpPr>
            <p:nvPr/>
          </p:nvSpPr>
          <p:spPr bwMode="auto">
            <a:xfrm>
              <a:off x="4213" y="178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4772" name="Rectangle 19" descr="羊皮纸"/>
            <p:cNvSpPr>
              <a:spLocks noChangeArrowheads="1"/>
            </p:cNvSpPr>
            <p:nvPr/>
          </p:nvSpPr>
          <p:spPr bwMode="auto">
            <a:xfrm>
              <a:off x="1296" y="1296"/>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4773" name="Line 20"/>
            <p:cNvSpPr>
              <a:spLocks noChangeShapeType="1"/>
            </p:cNvSpPr>
            <p:nvPr/>
          </p:nvSpPr>
          <p:spPr bwMode="auto">
            <a:xfrm>
              <a:off x="1632" y="1296"/>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4" name="Line 21"/>
            <p:cNvSpPr>
              <a:spLocks noChangeShapeType="1"/>
            </p:cNvSpPr>
            <p:nvPr/>
          </p:nvSpPr>
          <p:spPr bwMode="auto">
            <a:xfrm>
              <a:off x="1008" y="1488"/>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75" name="Text Box 22"/>
            <p:cNvSpPr txBox="1">
              <a:spLocks noChangeArrowheads="1"/>
            </p:cNvSpPr>
            <p:nvPr/>
          </p:nvSpPr>
          <p:spPr bwMode="auto">
            <a:xfrm>
              <a:off x="791" y="129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4776" name="Text Box 23"/>
            <p:cNvSpPr txBox="1">
              <a:spLocks noChangeArrowheads="1"/>
            </p:cNvSpPr>
            <p:nvPr/>
          </p:nvSpPr>
          <p:spPr bwMode="auto">
            <a:xfrm>
              <a:off x="1621" y="1257"/>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2"/>
          </p:nvPr>
        </p:nvSpPr>
        <p:spPr/>
        <p:txBody>
          <a:bodyPr/>
          <a:lstStyle/>
          <a:p>
            <a:pPr>
              <a:defRPr/>
            </a:pPr>
            <a:fld id="{07A6BFC3-7731-4FBD-809B-DE797E80945D}" type="slidenum">
              <a:rPr lang="en-US" altLang="zh-CN"/>
              <a:pPr>
                <a:defRPr/>
              </a:pPr>
              <a:t>12</a:t>
            </a:fld>
            <a:endParaRPr lang="en-US" altLang="zh-CN"/>
          </a:p>
        </p:txBody>
      </p:sp>
      <p:sp>
        <p:nvSpPr>
          <p:cNvPr id="340994" name="Text Box 2"/>
          <p:cNvSpPr txBox="1">
            <a:spLocks noChangeArrowheads="1"/>
          </p:cNvSpPr>
          <p:nvPr/>
        </p:nvSpPr>
        <p:spPr bwMode="auto">
          <a:xfrm>
            <a:off x="609600" y="765175"/>
            <a:ext cx="7696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defRPr/>
            </a:pPr>
            <a:r>
              <a:rPr kumimoji="1" lang="zh-CN" altLang="en-US" sz="3000" b="1" dirty="0">
                <a:latin typeface="隶书" pitchFamily="49" charset="-122"/>
                <a:ea typeface="仿宋_GB2312" pitchFamily="49" charset="-122"/>
              </a:rPr>
              <a:t>搜索链表最后一个结点并打印其数值</a:t>
            </a:r>
          </a:p>
          <a:p>
            <a:pPr>
              <a:lnSpc>
                <a:spcPct val="105000"/>
              </a:lnSpc>
              <a:defRPr/>
            </a:pPr>
            <a:endParaRPr kumimoji="1" lang="zh-CN" altLang="en-US" sz="1000" b="1" dirty="0">
              <a:effectLst>
                <a:outerShdw blurRad="38100" dist="38100" dir="2700000" algn="tl">
                  <a:srgbClr val="C0C0C0"/>
                </a:outerShdw>
              </a:effectLst>
              <a:latin typeface="宋体" pitchFamily="2" charset="-122"/>
              <a:ea typeface="仿宋_GB2312" pitchFamily="49" charset="-122"/>
            </a:endParaRPr>
          </a:p>
        </p:txBody>
      </p:sp>
      <p:grpSp>
        <p:nvGrpSpPr>
          <p:cNvPr id="75780" name="Group 35"/>
          <p:cNvGrpSpPr>
            <a:grpSpLocks/>
          </p:cNvGrpSpPr>
          <p:nvPr/>
        </p:nvGrpSpPr>
        <p:grpSpPr bwMode="auto">
          <a:xfrm>
            <a:off x="1128713" y="4144963"/>
            <a:ext cx="6186487" cy="1920875"/>
            <a:chOff x="711" y="2611"/>
            <a:chExt cx="3897" cy="1210"/>
          </a:xfrm>
        </p:grpSpPr>
        <p:sp>
          <p:nvSpPr>
            <p:cNvPr id="75781" name="Rectangle 3" descr="羊皮纸"/>
            <p:cNvSpPr>
              <a:spLocks noChangeArrowheads="1"/>
            </p:cNvSpPr>
            <p:nvPr/>
          </p:nvSpPr>
          <p:spPr bwMode="auto">
            <a:xfrm>
              <a:off x="115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2" name="Line 4"/>
            <p:cNvSpPr>
              <a:spLocks noChangeShapeType="1"/>
            </p:cNvSpPr>
            <p:nvPr/>
          </p:nvSpPr>
          <p:spPr bwMode="auto">
            <a:xfrm>
              <a:off x="148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3" name="Line 5"/>
            <p:cNvSpPr>
              <a:spLocks noChangeShapeType="1"/>
            </p:cNvSpPr>
            <p:nvPr/>
          </p:nvSpPr>
          <p:spPr bwMode="auto">
            <a:xfrm>
              <a:off x="912" y="3264"/>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4" name="Rectangle 6" descr="羊皮纸"/>
            <p:cNvSpPr>
              <a:spLocks noChangeArrowheads="1"/>
            </p:cNvSpPr>
            <p:nvPr/>
          </p:nvSpPr>
          <p:spPr bwMode="auto">
            <a:xfrm>
              <a:off x="187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5" name="Line 7"/>
            <p:cNvSpPr>
              <a:spLocks noChangeShapeType="1"/>
            </p:cNvSpPr>
            <p:nvPr/>
          </p:nvSpPr>
          <p:spPr bwMode="auto">
            <a:xfrm>
              <a:off x="220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6" name="Line 8"/>
            <p:cNvSpPr>
              <a:spLocks noChangeShapeType="1"/>
            </p:cNvSpPr>
            <p:nvPr/>
          </p:nvSpPr>
          <p:spPr bwMode="auto">
            <a:xfrm>
              <a:off x="158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7" name="Rectangle 9" descr="羊皮纸"/>
            <p:cNvSpPr>
              <a:spLocks noChangeArrowheads="1"/>
            </p:cNvSpPr>
            <p:nvPr/>
          </p:nvSpPr>
          <p:spPr bwMode="auto">
            <a:xfrm>
              <a:off x="259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88" name="Line 10"/>
            <p:cNvSpPr>
              <a:spLocks noChangeShapeType="1"/>
            </p:cNvSpPr>
            <p:nvPr/>
          </p:nvSpPr>
          <p:spPr bwMode="auto">
            <a:xfrm>
              <a:off x="292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9" name="Line 11"/>
            <p:cNvSpPr>
              <a:spLocks noChangeShapeType="1"/>
            </p:cNvSpPr>
            <p:nvPr/>
          </p:nvSpPr>
          <p:spPr bwMode="auto">
            <a:xfrm>
              <a:off x="230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0" name="Rectangle 12" descr="羊皮纸"/>
            <p:cNvSpPr>
              <a:spLocks noChangeArrowheads="1"/>
            </p:cNvSpPr>
            <p:nvPr/>
          </p:nvSpPr>
          <p:spPr bwMode="auto">
            <a:xfrm>
              <a:off x="3312" y="3072"/>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91" name="Line 13"/>
            <p:cNvSpPr>
              <a:spLocks noChangeShapeType="1"/>
            </p:cNvSpPr>
            <p:nvPr/>
          </p:nvSpPr>
          <p:spPr bwMode="auto">
            <a:xfrm>
              <a:off x="364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Line 14"/>
            <p:cNvSpPr>
              <a:spLocks noChangeShapeType="1"/>
            </p:cNvSpPr>
            <p:nvPr/>
          </p:nvSpPr>
          <p:spPr bwMode="auto">
            <a:xfrm>
              <a:off x="302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3" name="Rectangle 15" descr="羊皮纸"/>
            <p:cNvSpPr>
              <a:spLocks noChangeArrowheads="1"/>
            </p:cNvSpPr>
            <p:nvPr/>
          </p:nvSpPr>
          <p:spPr bwMode="auto">
            <a:xfrm>
              <a:off x="4032" y="3072"/>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5794" name="Line 16"/>
            <p:cNvSpPr>
              <a:spLocks noChangeShapeType="1"/>
            </p:cNvSpPr>
            <p:nvPr/>
          </p:nvSpPr>
          <p:spPr bwMode="auto">
            <a:xfrm>
              <a:off x="4368" y="3072"/>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5" name="Line 17"/>
            <p:cNvSpPr>
              <a:spLocks noChangeShapeType="1"/>
            </p:cNvSpPr>
            <p:nvPr/>
          </p:nvSpPr>
          <p:spPr bwMode="auto">
            <a:xfrm>
              <a:off x="3744" y="3264"/>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6" name="Text Box 18"/>
            <p:cNvSpPr txBox="1">
              <a:spLocks noChangeArrowheads="1"/>
            </p:cNvSpPr>
            <p:nvPr/>
          </p:nvSpPr>
          <p:spPr bwMode="auto">
            <a:xfrm>
              <a:off x="711" y="3072"/>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797" name="Line 19"/>
            <p:cNvSpPr>
              <a:spLocks noChangeShapeType="1"/>
            </p:cNvSpPr>
            <p:nvPr/>
          </p:nvSpPr>
          <p:spPr bwMode="auto">
            <a:xfrm flipH="1">
              <a:off x="168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8" name="Text Box 20"/>
            <p:cNvSpPr txBox="1">
              <a:spLocks noChangeArrowheads="1"/>
            </p:cNvSpPr>
            <p:nvPr/>
          </p:nvSpPr>
          <p:spPr bwMode="auto">
            <a:xfrm>
              <a:off x="146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799" name="Line 21"/>
            <p:cNvSpPr>
              <a:spLocks noChangeShapeType="1"/>
            </p:cNvSpPr>
            <p:nvPr/>
          </p:nvSpPr>
          <p:spPr bwMode="auto">
            <a:xfrm flipH="1">
              <a:off x="240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0" name="Text Box 22"/>
            <p:cNvSpPr txBox="1">
              <a:spLocks noChangeArrowheads="1"/>
            </p:cNvSpPr>
            <p:nvPr/>
          </p:nvSpPr>
          <p:spPr bwMode="auto">
            <a:xfrm>
              <a:off x="218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1" name="Line 23"/>
            <p:cNvSpPr>
              <a:spLocks noChangeShapeType="1"/>
            </p:cNvSpPr>
            <p:nvPr/>
          </p:nvSpPr>
          <p:spPr bwMode="auto">
            <a:xfrm flipH="1">
              <a:off x="312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2" name="Text Box 24"/>
            <p:cNvSpPr txBox="1">
              <a:spLocks noChangeArrowheads="1"/>
            </p:cNvSpPr>
            <p:nvPr/>
          </p:nvSpPr>
          <p:spPr bwMode="auto">
            <a:xfrm>
              <a:off x="290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3" name="Line 25"/>
            <p:cNvSpPr>
              <a:spLocks noChangeShapeType="1"/>
            </p:cNvSpPr>
            <p:nvPr/>
          </p:nvSpPr>
          <p:spPr bwMode="auto">
            <a:xfrm flipH="1">
              <a:off x="3840" y="3360"/>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4" name="Text Box 26"/>
            <p:cNvSpPr txBox="1">
              <a:spLocks noChangeArrowheads="1"/>
            </p:cNvSpPr>
            <p:nvPr/>
          </p:nvSpPr>
          <p:spPr bwMode="auto">
            <a:xfrm>
              <a:off x="3623" y="3456"/>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5805" name="Text Box 27"/>
            <p:cNvSpPr txBox="1">
              <a:spLocks noChangeArrowheads="1"/>
            </p:cNvSpPr>
            <p:nvPr/>
          </p:nvSpPr>
          <p:spPr bwMode="auto">
            <a:xfrm>
              <a:off x="4357" y="3072"/>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5806" name="Line 28"/>
            <p:cNvSpPr>
              <a:spLocks noChangeShapeType="1"/>
            </p:cNvSpPr>
            <p:nvPr/>
          </p:nvSpPr>
          <p:spPr bwMode="auto">
            <a:xfrm>
              <a:off x="1440" y="2976"/>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7" name="Text Box 29"/>
            <p:cNvSpPr txBox="1">
              <a:spLocks noChangeArrowheads="1"/>
            </p:cNvSpPr>
            <p:nvPr/>
          </p:nvSpPr>
          <p:spPr bwMode="auto">
            <a:xfrm>
              <a:off x="116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0</a:t>
              </a:r>
              <a:endParaRPr kumimoji="1" lang="en-US" altLang="zh-CN" sz="2400">
                <a:latin typeface="Times New Roman" pitchFamily="18" charset="0"/>
              </a:endParaRPr>
            </a:p>
          </p:txBody>
        </p:sp>
        <p:sp>
          <p:nvSpPr>
            <p:cNvPr id="75808" name="Text Box 30"/>
            <p:cNvSpPr txBox="1">
              <a:spLocks noChangeArrowheads="1"/>
            </p:cNvSpPr>
            <p:nvPr/>
          </p:nvSpPr>
          <p:spPr bwMode="auto">
            <a:xfrm>
              <a:off x="188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1</a:t>
              </a:r>
              <a:endParaRPr kumimoji="1" lang="en-US" altLang="zh-CN" sz="2400">
                <a:latin typeface="Times New Roman" pitchFamily="18" charset="0"/>
              </a:endParaRPr>
            </a:p>
          </p:txBody>
        </p:sp>
        <p:sp>
          <p:nvSpPr>
            <p:cNvPr id="75809" name="Text Box 31"/>
            <p:cNvSpPr txBox="1">
              <a:spLocks noChangeArrowheads="1"/>
            </p:cNvSpPr>
            <p:nvPr/>
          </p:nvSpPr>
          <p:spPr bwMode="auto">
            <a:xfrm>
              <a:off x="260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2</a:t>
              </a:r>
              <a:endParaRPr kumimoji="1" lang="en-US" altLang="zh-CN" sz="2400">
                <a:latin typeface="Times New Roman" pitchFamily="18" charset="0"/>
              </a:endParaRPr>
            </a:p>
          </p:txBody>
        </p:sp>
        <p:sp>
          <p:nvSpPr>
            <p:cNvPr id="75810" name="Text Box 32"/>
            <p:cNvSpPr txBox="1">
              <a:spLocks noChangeArrowheads="1"/>
            </p:cNvSpPr>
            <p:nvPr/>
          </p:nvSpPr>
          <p:spPr bwMode="auto">
            <a:xfrm>
              <a:off x="332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3</a:t>
              </a:r>
              <a:endParaRPr kumimoji="1" lang="en-US" altLang="zh-CN" sz="2400">
                <a:latin typeface="Times New Roman" pitchFamily="18" charset="0"/>
              </a:endParaRPr>
            </a:p>
          </p:txBody>
        </p:sp>
        <p:sp>
          <p:nvSpPr>
            <p:cNvPr id="75811" name="Text Box 33"/>
            <p:cNvSpPr txBox="1">
              <a:spLocks noChangeArrowheads="1"/>
            </p:cNvSpPr>
            <p:nvPr/>
          </p:nvSpPr>
          <p:spPr bwMode="auto">
            <a:xfrm>
              <a:off x="4040" y="3024"/>
              <a:ext cx="3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a</a:t>
              </a:r>
              <a:r>
                <a:rPr kumimoji="1" lang="en-US" altLang="zh-CN" sz="3200" b="1" baseline="-25000">
                  <a:solidFill>
                    <a:schemeClr val="accent2"/>
                  </a:solidFill>
                  <a:latin typeface="Times New Roman" pitchFamily="18" charset="0"/>
                </a:rPr>
                <a:t>4</a:t>
              </a:r>
              <a:endParaRPr kumimoji="1" lang="en-US" altLang="zh-CN" sz="2400">
                <a:latin typeface="Times New Roman" pitchFamily="18" charset="0"/>
              </a:endParaRPr>
            </a:p>
          </p:txBody>
        </p:sp>
        <p:sp>
          <p:nvSpPr>
            <p:cNvPr id="75812" name="Text Box 34"/>
            <p:cNvSpPr txBox="1">
              <a:spLocks noChangeArrowheads="1"/>
            </p:cNvSpPr>
            <p:nvPr/>
          </p:nvSpPr>
          <p:spPr bwMode="auto">
            <a:xfrm>
              <a:off x="1958" y="2611"/>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rgbClr val="009900"/>
                  </a:solidFill>
                  <a:latin typeface="Times New Roman" pitchFamily="18" charset="0"/>
                  <a:ea typeface="隶书" pitchFamily="49" charset="-122"/>
                </a:rPr>
                <a:t>递归找链尾</a:t>
              </a:r>
              <a:endParaRPr kumimoji="1" lang="zh-CN" altLang="en-US" sz="2400">
                <a:latin typeface="Times New Roman" pitchFamily="18" charset="0"/>
              </a:endParaRPr>
            </a:p>
          </p:txBody>
        </p:sp>
      </p:grpSp>
      <p:sp>
        <p:nvSpPr>
          <p:cNvPr id="2" name="矩形 1"/>
          <p:cNvSpPr/>
          <p:nvPr/>
        </p:nvSpPr>
        <p:spPr>
          <a:xfrm>
            <a:off x="791580" y="1412776"/>
            <a:ext cx="6066420" cy="2806922"/>
          </a:xfrm>
          <a:prstGeom prst="rect">
            <a:avLst/>
          </a:prstGeom>
        </p:spPr>
        <p:txBody>
          <a:bodyPr wrap="square">
            <a:spAutoFit/>
          </a:bodyPr>
          <a:lstStyle/>
          <a:p>
            <a:pPr>
              <a:lnSpc>
                <a:spcPct val="105000"/>
              </a:lnSpc>
              <a:defRPr/>
            </a:pPr>
            <a:r>
              <a:rPr kumimoji="1" lang="en-US" altLang="zh-CN" sz="2800" b="1" dirty="0">
                <a:solidFill>
                  <a:schemeClr val="tx2"/>
                </a:solidFill>
                <a:latin typeface="Times New Roman" pitchFamily="18" charset="0"/>
              </a:rPr>
              <a:t>template &lt;class </a:t>
            </a:r>
            <a:r>
              <a:rPr kumimoji="1" lang="en-US" altLang="zh-CN" sz="2800" dirty="0">
                <a:solidFill>
                  <a:schemeClr val="tx2"/>
                </a:solidFill>
                <a:latin typeface="Times New Roman" pitchFamily="18" charset="0"/>
              </a:rPr>
              <a:t>E</a:t>
            </a:r>
            <a:r>
              <a:rPr kumimoji="1" lang="en-US" altLang="zh-CN" sz="2800" b="1" dirty="0">
                <a:solidFill>
                  <a:schemeClr val="tx2"/>
                </a:solidFill>
                <a:latin typeface="Times New Roman" pitchFamily="18" charset="0"/>
              </a:rPr>
              <a:t>&gt;</a:t>
            </a:r>
            <a:r>
              <a:rPr kumimoji="1" lang="en-US" altLang="zh-CN" sz="2800" dirty="0">
                <a:solidFill>
                  <a:schemeClr val="tx2"/>
                </a:solidFill>
                <a:latin typeface="Times New Roman" pitchFamily="18" charset="0"/>
              </a:rPr>
              <a:t> </a:t>
            </a:r>
          </a:p>
          <a:p>
            <a:pPr>
              <a:lnSpc>
                <a:spcPct val="105000"/>
              </a:lnSpc>
              <a:defRPr/>
            </a:pPr>
            <a:r>
              <a:rPr kumimoji="1" lang="en-US" altLang="zh-CN" sz="2800" b="1" dirty="0">
                <a:solidFill>
                  <a:schemeClr val="tx2"/>
                </a:solidFill>
                <a:latin typeface="Times New Roman" pitchFamily="18" charset="0"/>
              </a:rPr>
              <a:t>void</a:t>
            </a:r>
            <a:r>
              <a:rPr kumimoji="1" lang="en-US" altLang="zh-CN" sz="2800" dirty="0">
                <a:solidFill>
                  <a:schemeClr val="tx2"/>
                </a:solidFill>
                <a:latin typeface="Times New Roman" pitchFamily="18" charset="0"/>
              </a:rPr>
              <a:t> Print(</a:t>
            </a:r>
            <a:r>
              <a:rPr kumimoji="1" lang="en-US" altLang="zh-CN" sz="2800" dirty="0" err="1">
                <a:solidFill>
                  <a:schemeClr val="tx2"/>
                </a:solidFill>
                <a:latin typeface="Times New Roman" pitchFamily="18" charset="0"/>
              </a:rPr>
              <a:t>ListNode</a:t>
            </a:r>
            <a:r>
              <a:rPr kumimoji="1" lang="en-US" altLang="zh-CN" sz="2800" b="1" dirty="0">
                <a:solidFill>
                  <a:schemeClr val="tx2"/>
                </a:solidFill>
                <a:latin typeface="Times New Roman" pitchFamily="18" charset="0"/>
              </a:rPr>
              <a:t>&lt;</a:t>
            </a:r>
            <a:r>
              <a:rPr kumimoji="1" lang="en-US" altLang="zh-CN" sz="2800" dirty="0">
                <a:solidFill>
                  <a:schemeClr val="tx2"/>
                </a:solidFill>
                <a:latin typeface="Times New Roman" pitchFamily="18" charset="0"/>
              </a:rPr>
              <a:t>E</a:t>
            </a:r>
            <a:r>
              <a:rPr kumimoji="1" lang="en-US" altLang="zh-CN" sz="2800" b="1" dirty="0">
                <a:solidFill>
                  <a:schemeClr val="tx2"/>
                </a:solidFill>
                <a:latin typeface="Times New Roman" pitchFamily="18" charset="0"/>
              </a:rPr>
              <a:t>&gt;</a:t>
            </a:r>
            <a:r>
              <a:rPr kumimoji="1" lang="en-US" altLang="zh-CN" sz="2800" dirty="0">
                <a:solidFill>
                  <a:schemeClr val="tx2"/>
                </a:solidFill>
                <a:latin typeface="Times New Roman" pitchFamily="18" charset="0"/>
              </a:rPr>
              <a:t> *f) </a:t>
            </a:r>
            <a:r>
              <a:rPr kumimoji="1" lang="en-US" altLang="zh-CN" sz="2800" b="1" dirty="0">
                <a:solidFill>
                  <a:schemeClr val="tx2"/>
                </a:solidFill>
                <a:latin typeface="Times New Roman" pitchFamily="18" charset="0"/>
              </a:rPr>
              <a:t>{</a:t>
            </a:r>
          </a:p>
          <a:p>
            <a:pPr>
              <a:lnSpc>
                <a:spcPct val="105000"/>
              </a:lnSpc>
              <a:defRPr/>
            </a:pPr>
            <a:r>
              <a:rPr kumimoji="1" lang="en-US" altLang="zh-CN" sz="2800" b="1" dirty="0">
                <a:solidFill>
                  <a:schemeClr val="tx2"/>
                </a:solidFill>
                <a:latin typeface="Times New Roman" pitchFamily="18" charset="0"/>
              </a:rPr>
              <a:t>    if</a:t>
            </a:r>
            <a:r>
              <a:rPr kumimoji="1" lang="en-US" altLang="zh-CN" sz="2800" dirty="0">
                <a:solidFill>
                  <a:schemeClr val="tx2"/>
                </a:solidFill>
                <a:latin typeface="Times New Roman" pitchFamily="18" charset="0"/>
              </a:rPr>
              <a:t> (f </a:t>
            </a:r>
            <a:r>
              <a:rPr kumimoji="1" lang="en-US" altLang="zh-CN" sz="2800" dirty="0">
                <a:solidFill>
                  <a:schemeClr val="tx2"/>
                </a:solidFill>
                <a:latin typeface="楷体_GB2312" pitchFamily="49" charset="-122"/>
                <a:ea typeface="楷体_GB2312" pitchFamily="49" charset="-122"/>
              </a:rPr>
              <a:t>-&gt;</a:t>
            </a:r>
            <a:r>
              <a:rPr kumimoji="1" lang="en-US" altLang="zh-CN" sz="2800" dirty="0">
                <a:solidFill>
                  <a:schemeClr val="tx2"/>
                </a:solidFill>
                <a:latin typeface="Times New Roman" pitchFamily="18" charset="0"/>
              </a:rPr>
              <a:t>link </a:t>
            </a:r>
            <a:r>
              <a:rPr kumimoji="1" lang="en-US" altLang="zh-CN" sz="2800" i="1" dirty="0">
                <a:solidFill>
                  <a:schemeClr val="tx2"/>
                </a:solidFill>
                <a:latin typeface="Times New Roman" pitchFamily="18" charset="0"/>
              </a:rPr>
              <a:t>==</a:t>
            </a:r>
            <a:r>
              <a:rPr kumimoji="1" lang="en-US" altLang="zh-CN" sz="2800" dirty="0">
                <a:solidFill>
                  <a:schemeClr val="tx2"/>
                </a:solidFill>
                <a:latin typeface="Times New Roman" pitchFamily="18" charset="0"/>
              </a:rPr>
              <a:t> NULL)</a:t>
            </a:r>
          </a:p>
          <a:p>
            <a:pPr>
              <a:lnSpc>
                <a:spcPct val="105000"/>
              </a:lnSpc>
              <a:defRPr/>
            </a:pPr>
            <a:r>
              <a:rPr kumimoji="1" lang="en-US" altLang="zh-CN" sz="2800" dirty="0">
                <a:solidFill>
                  <a:schemeClr val="tx2"/>
                </a:solidFill>
                <a:latin typeface="Times New Roman" pitchFamily="18" charset="0"/>
              </a:rPr>
              <a:t>         </a:t>
            </a:r>
            <a:r>
              <a:rPr kumimoji="1" lang="en-US" altLang="zh-CN" sz="2800" b="1" dirty="0" err="1">
                <a:solidFill>
                  <a:schemeClr val="tx2"/>
                </a:solidFill>
                <a:latin typeface="Times New Roman" pitchFamily="18" charset="0"/>
              </a:rPr>
              <a:t>cout</a:t>
            </a:r>
            <a:r>
              <a:rPr kumimoji="1" lang="en-US" altLang="zh-CN" sz="2800" b="1" dirty="0">
                <a:solidFill>
                  <a:schemeClr val="tx2"/>
                </a:solidFill>
                <a:latin typeface="Times New Roman" pitchFamily="18" charset="0"/>
              </a:rPr>
              <a:t> &lt;&lt;</a:t>
            </a:r>
            <a:r>
              <a:rPr kumimoji="1" lang="en-US" altLang="zh-CN" sz="2800" dirty="0">
                <a:solidFill>
                  <a:schemeClr val="tx2"/>
                </a:solidFill>
                <a:latin typeface="Times New Roman" pitchFamily="18" charset="0"/>
              </a:rPr>
              <a:t> f </a:t>
            </a:r>
            <a:r>
              <a:rPr kumimoji="1" lang="en-US" altLang="zh-CN" sz="2800" dirty="0">
                <a:solidFill>
                  <a:schemeClr val="tx2"/>
                </a:solidFill>
                <a:latin typeface="楷体_GB2312" pitchFamily="49" charset="-122"/>
                <a:ea typeface="楷体_GB2312" pitchFamily="49" charset="-122"/>
              </a:rPr>
              <a:t>-&gt;</a:t>
            </a:r>
            <a:r>
              <a:rPr kumimoji="1" lang="en-US" altLang="zh-CN" sz="2800" dirty="0">
                <a:solidFill>
                  <a:schemeClr val="tx2"/>
                </a:solidFill>
                <a:latin typeface="Times New Roman" pitchFamily="18" charset="0"/>
              </a:rPr>
              <a:t>data </a:t>
            </a:r>
            <a:r>
              <a:rPr kumimoji="1" lang="en-US" altLang="zh-CN" sz="2800" b="1" dirty="0">
                <a:solidFill>
                  <a:schemeClr val="tx2"/>
                </a:solidFill>
                <a:latin typeface="Times New Roman" pitchFamily="18" charset="0"/>
              </a:rPr>
              <a:t>&lt;&lt;</a:t>
            </a:r>
            <a:r>
              <a:rPr kumimoji="1" lang="en-US" altLang="zh-CN" sz="2800" dirty="0">
                <a:solidFill>
                  <a:schemeClr val="tx2"/>
                </a:solidFill>
                <a:latin typeface="Times New Roman" pitchFamily="18" charset="0"/>
              </a:rPr>
              <a:t> </a:t>
            </a:r>
            <a:r>
              <a:rPr kumimoji="1" lang="en-US" altLang="zh-CN" sz="2800" b="1" dirty="0" err="1">
                <a:solidFill>
                  <a:schemeClr val="tx2"/>
                </a:solidFill>
                <a:latin typeface="Times New Roman" pitchFamily="18" charset="0"/>
              </a:rPr>
              <a:t>endl</a:t>
            </a:r>
            <a:r>
              <a:rPr kumimoji="1" lang="en-US" altLang="zh-CN" sz="2800" b="1" dirty="0">
                <a:solidFill>
                  <a:schemeClr val="tx2"/>
                </a:solidFill>
                <a:latin typeface="Times New Roman" pitchFamily="18" charset="0"/>
              </a:rPr>
              <a:t>;</a:t>
            </a:r>
          </a:p>
          <a:p>
            <a:pPr>
              <a:lnSpc>
                <a:spcPct val="105000"/>
              </a:lnSpc>
              <a:defRPr/>
            </a:pPr>
            <a:r>
              <a:rPr kumimoji="1" lang="en-US" altLang="zh-CN" sz="2800" b="1" dirty="0">
                <a:solidFill>
                  <a:schemeClr val="tx2"/>
                </a:solidFill>
                <a:latin typeface="Times New Roman" pitchFamily="18" charset="0"/>
              </a:rPr>
              <a:t>    else </a:t>
            </a:r>
            <a:r>
              <a:rPr kumimoji="1" lang="en-US" altLang="zh-CN" sz="2800" dirty="0">
                <a:solidFill>
                  <a:schemeClr val="tx2"/>
                </a:solidFill>
                <a:latin typeface="Times New Roman" pitchFamily="18" charset="0"/>
              </a:rPr>
              <a:t>Print(f </a:t>
            </a:r>
            <a:r>
              <a:rPr kumimoji="1" lang="en-US" altLang="zh-CN" sz="2800" dirty="0">
                <a:solidFill>
                  <a:schemeClr val="tx2"/>
                </a:solidFill>
                <a:latin typeface="楷体_GB2312" pitchFamily="49" charset="-122"/>
                <a:ea typeface="楷体_GB2312" pitchFamily="49" charset="-122"/>
              </a:rPr>
              <a:t>-&gt;</a:t>
            </a:r>
            <a:r>
              <a:rPr kumimoji="1" lang="en-US" altLang="zh-CN" sz="2800" dirty="0">
                <a:solidFill>
                  <a:schemeClr val="tx2"/>
                </a:solidFill>
                <a:latin typeface="Times New Roman" pitchFamily="18" charset="0"/>
              </a:rPr>
              <a:t>link)</a:t>
            </a:r>
            <a:r>
              <a:rPr kumimoji="1" lang="en-US" altLang="zh-CN" sz="2800" b="1" dirty="0">
                <a:solidFill>
                  <a:schemeClr val="tx2"/>
                </a:solidFill>
                <a:latin typeface="Times New Roman" pitchFamily="18" charset="0"/>
              </a:rPr>
              <a:t>;</a:t>
            </a:r>
            <a:endParaRPr kumimoji="1" lang="en-US" altLang="zh-CN" sz="2800" dirty="0">
              <a:solidFill>
                <a:schemeClr val="tx2"/>
              </a:solidFill>
              <a:latin typeface="Times New Roman" pitchFamily="18" charset="0"/>
            </a:endParaRPr>
          </a:p>
          <a:p>
            <a:pPr>
              <a:lnSpc>
                <a:spcPct val="105000"/>
              </a:lnSpc>
              <a:defRPr/>
            </a:pPr>
            <a:r>
              <a:rPr kumimoji="1" lang="en-US" altLang="zh-CN" sz="2800" b="1" dirty="0">
                <a:solidFill>
                  <a:schemeClr val="tx2"/>
                </a:solidFill>
                <a:latin typeface="Times New Roman" pitchFamily="18" charset="0"/>
              </a:rPr>
              <a:t>}</a:t>
            </a:r>
            <a:endParaRPr kumimoji="1" lang="en-US" altLang="zh-CN" sz="2800" dirty="0">
              <a:solidFill>
                <a:schemeClr val="tx2"/>
              </a:solidFill>
              <a:latin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51520" y="704851"/>
            <a:ext cx="8433693" cy="563910"/>
          </a:xfrm>
        </p:spPr>
        <p:txBody>
          <a:bodyPr>
            <a:normAutofit fontScale="90000"/>
          </a:bodyPr>
          <a:lstStyle/>
          <a:p>
            <a:pPr>
              <a:lnSpc>
                <a:spcPct val="95000"/>
              </a:lnSpc>
            </a:pPr>
            <a:r>
              <a:rPr lang="zh-CN" altLang="en-US" sz="3000" b="1" dirty="0" smtClean="0">
                <a:ea typeface="仿宋_GB2312" pitchFamily="49" charset="-122"/>
              </a:rPr>
              <a:t>在链表中寻找等于给定值的结点并打印其数值</a:t>
            </a:r>
            <a:r>
              <a:rPr lang="zh-CN" altLang="en-US" sz="3000" dirty="0" smtClean="0">
                <a:ea typeface="仿宋_GB2312" pitchFamily="49" charset="-122"/>
              </a:rPr>
              <a:t/>
            </a:r>
            <a:br>
              <a:rPr lang="zh-CN" altLang="en-US" sz="3000" dirty="0" smtClean="0">
                <a:ea typeface="仿宋_GB2312" pitchFamily="49" charset="-122"/>
              </a:rPr>
            </a:br>
            <a:r>
              <a:rPr lang="zh-CN" altLang="en-US" sz="1400" dirty="0" smtClean="0">
                <a:ea typeface="仿宋_GB2312" pitchFamily="49" charset="-122"/>
              </a:rPr>
              <a:t/>
            </a:r>
            <a:br>
              <a:rPr lang="zh-CN" altLang="en-US" sz="1400" dirty="0" smtClean="0">
                <a:ea typeface="仿宋_GB2312" pitchFamily="49" charset="-122"/>
              </a:rPr>
            </a:br>
            <a:endParaRPr lang="en-US" altLang="zh-CN" sz="3000" dirty="0" smtClean="0">
              <a:latin typeface="Times New Roman" pitchFamily="18" charset="0"/>
              <a:ea typeface="仿宋_GB2312" pitchFamily="49" charset="-122"/>
            </a:endParaRPr>
          </a:p>
        </p:txBody>
      </p:sp>
      <p:sp>
        <p:nvSpPr>
          <p:cNvPr id="31" name="灯片编号占位符 4"/>
          <p:cNvSpPr>
            <a:spLocks noGrp="1"/>
          </p:cNvSpPr>
          <p:nvPr>
            <p:ph type="sldNum" sz="quarter" idx="12"/>
          </p:nvPr>
        </p:nvSpPr>
        <p:spPr/>
        <p:txBody>
          <a:bodyPr/>
          <a:lstStyle/>
          <a:p>
            <a:pPr>
              <a:defRPr/>
            </a:pPr>
            <a:fld id="{680E4023-FDD9-4C84-8A3B-303E2A018C03}" type="slidenum">
              <a:rPr lang="en-US" altLang="zh-CN"/>
              <a:pPr>
                <a:defRPr/>
              </a:pPr>
              <a:t>13</a:t>
            </a:fld>
            <a:endParaRPr lang="en-US" altLang="zh-CN"/>
          </a:p>
        </p:txBody>
      </p:sp>
      <p:grpSp>
        <p:nvGrpSpPr>
          <p:cNvPr id="76804" name="Group 29"/>
          <p:cNvGrpSpPr>
            <a:grpSpLocks/>
          </p:cNvGrpSpPr>
          <p:nvPr/>
        </p:nvGrpSpPr>
        <p:grpSpPr bwMode="auto">
          <a:xfrm>
            <a:off x="1335088" y="4367213"/>
            <a:ext cx="6186487" cy="1893887"/>
            <a:chOff x="841" y="2751"/>
            <a:chExt cx="3897" cy="1193"/>
          </a:xfrm>
        </p:grpSpPr>
        <p:sp>
          <p:nvSpPr>
            <p:cNvPr id="76805" name="Rectangle 3" descr="羊皮纸"/>
            <p:cNvSpPr>
              <a:spLocks noChangeArrowheads="1"/>
            </p:cNvSpPr>
            <p:nvPr/>
          </p:nvSpPr>
          <p:spPr bwMode="auto">
            <a:xfrm>
              <a:off x="128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06" name="Line 4"/>
            <p:cNvSpPr>
              <a:spLocks noChangeShapeType="1"/>
            </p:cNvSpPr>
            <p:nvPr/>
          </p:nvSpPr>
          <p:spPr bwMode="auto">
            <a:xfrm>
              <a:off x="161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7" name="Line 5"/>
            <p:cNvSpPr>
              <a:spLocks noChangeShapeType="1"/>
            </p:cNvSpPr>
            <p:nvPr/>
          </p:nvSpPr>
          <p:spPr bwMode="auto">
            <a:xfrm>
              <a:off x="1042" y="3387"/>
              <a:ext cx="24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8" name="Rectangle 6" descr="羊皮纸"/>
            <p:cNvSpPr>
              <a:spLocks noChangeArrowheads="1"/>
            </p:cNvSpPr>
            <p:nvPr/>
          </p:nvSpPr>
          <p:spPr bwMode="auto">
            <a:xfrm>
              <a:off x="200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09" name="Line 7"/>
            <p:cNvSpPr>
              <a:spLocks noChangeShapeType="1"/>
            </p:cNvSpPr>
            <p:nvPr/>
          </p:nvSpPr>
          <p:spPr bwMode="auto">
            <a:xfrm>
              <a:off x="233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0" name="Line 8"/>
            <p:cNvSpPr>
              <a:spLocks noChangeShapeType="1"/>
            </p:cNvSpPr>
            <p:nvPr/>
          </p:nvSpPr>
          <p:spPr bwMode="auto">
            <a:xfrm>
              <a:off x="171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1" name="Rectangle 9" descr="羊皮纸"/>
            <p:cNvSpPr>
              <a:spLocks noChangeArrowheads="1"/>
            </p:cNvSpPr>
            <p:nvPr/>
          </p:nvSpPr>
          <p:spPr bwMode="auto">
            <a:xfrm>
              <a:off x="272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2" name="Line 10"/>
            <p:cNvSpPr>
              <a:spLocks noChangeShapeType="1"/>
            </p:cNvSpPr>
            <p:nvPr/>
          </p:nvSpPr>
          <p:spPr bwMode="auto">
            <a:xfrm>
              <a:off x="305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Line 11"/>
            <p:cNvSpPr>
              <a:spLocks noChangeShapeType="1"/>
            </p:cNvSpPr>
            <p:nvPr/>
          </p:nvSpPr>
          <p:spPr bwMode="auto">
            <a:xfrm>
              <a:off x="243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Rectangle 12" descr="羊皮纸"/>
            <p:cNvSpPr>
              <a:spLocks noChangeArrowheads="1"/>
            </p:cNvSpPr>
            <p:nvPr/>
          </p:nvSpPr>
          <p:spPr bwMode="auto">
            <a:xfrm>
              <a:off x="3442" y="3195"/>
              <a:ext cx="528"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5" name="Line 13"/>
            <p:cNvSpPr>
              <a:spLocks noChangeShapeType="1"/>
            </p:cNvSpPr>
            <p:nvPr/>
          </p:nvSpPr>
          <p:spPr bwMode="auto">
            <a:xfrm>
              <a:off x="3778" y="3195"/>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Line 14"/>
            <p:cNvSpPr>
              <a:spLocks noChangeShapeType="1"/>
            </p:cNvSpPr>
            <p:nvPr/>
          </p:nvSpPr>
          <p:spPr bwMode="auto">
            <a:xfrm>
              <a:off x="315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Rectangle 15" descr="羊皮纸"/>
            <p:cNvSpPr>
              <a:spLocks noChangeArrowheads="1"/>
            </p:cNvSpPr>
            <p:nvPr/>
          </p:nvSpPr>
          <p:spPr bwMode="auto">
            <a:xfrm>
              <a:off x="4162" y="3195"/>
              <a:ext cx="576" cy="336"/>
            </a:xfrm>
            <a:prstGeom prst="rect">
              <a:avLst/>
            </a:prstGeom>
            <a:blipFill dpi="0" rotWithShape="0">
              <a:blip r:embed="rId2"/>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76818" name="Line 16"/>
            <p:cNvSpPr>
              <a:spLocks noChangeShapeType="1"/>
            </p:cNvSpPr>
            <p:nvPr/>
          </p:nvSpPr>
          <p:spPr bwMode="auto">
            <a:xfrm>
              <a:off x="3874" y="3387"/>
              <a:ext cx="288"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Text Box 17"/>
            <p:cNvSpPr txBox="1">
              <a:spLocks noChangeArrowheads="1"/>
            </p:cNvSpPr>
            <p:nvPr/>
          </p:nvSpPr>
          <p:spPr bwMode="auto">
            <a:xfrm>
              <a:off x="841" y="3195"/>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0" name="Line 18"/>
            <p:cNvSpPr>
              <a:spLocks noChangeShapeType="1"/>
            </p:cNvSpPr>
            <p:nvPr/>
          </p:nvSpPr>
          <p:spPr bwMode="auto">
            <a:xfrm flipH="1">
              <a:off x="181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Text Box 19"/>
            <p:cNvSpPr txBox="1">
              <a:spLocks noChangeArrowheads="1"/>
            </p:cNvSpPr>
            <p:nvPr/>
          </p:nvSpPr>
          <p:spPr bwMode="auto">
            <a:xfrm>
              <a:off x="159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2" name="Line 20"/>
            <p:cNvSpPr>
              <a:spLocks noChangeShapeType="1"/>
            </p:cNvSpPr>
            <p:nvPr/>
          </p:nvSpPr>
          <p:spPr bwMode="auto">
            <a:xfrm flipH="1">
              <a:off x="253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Text Box 21"/>
            <p:cNvSpPr txBox="1">
              <a:spLocks noChangeArrowheads="1"/>
            </p:cNvSpPr>
            <p:nvPr/>
          </p:nvSpPr>
          <p:spPr bwMode="auto">
            <a:xfrm>
              <a:off x="231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4" name="Line 22"/>
            <p:cNvSpPr>
              <a:spLocks noChangeShapeType="1"/>
            </p:cNvSpPr>
            <p:nvPr/>
          </p:nvSpPr>
          <p:spPr bwMode="auto">
            <a:xfrm flipH="1">
              <a:off x="3250" y="3483"/>
              <a:ext cx="192" cy="240"/>
            </a:xfrm>
            <a:prstGeom prst="line">
              <a:avLst/>
            </a:prstGeom>
            <a:noFill/>
            <a:ln w="28575">
              <a:solidFill>
                <a:schemeClr val="tx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5" name="Text Box 23"/>
            <p:cNvSpPr txBox="1">
              <a:spLocks noChangeArrowheads="1"/>
            </p:cNvSpPr>
            <p:nvPr/>
          </p:nvSpPr>
          <p:spPr bwMode="auto">
            <a:xfrm>
              <a:off x="3033" y="3579"/>
              <a:ext cx="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a:solidFill>
                    <a:schemeClr val="tx2"/>
                  </a:solidFill>
                  <a:latin typeface="Times New Roman" pitchFamily="18" charset="0"/>
                </a:rPr>
                <a:t>f </a:t>
              </a:r>
            </a:p>
          </p:txBody>
        </p:sp>
        <p:sp>
          <p:nvSpPr>
            <p:cNvPr id="76826" name="Text Box 24"/>
            <p:cNvSpPr txBox="1">
              <a:spLocks noChangeArrowheads="1"/>
            </p:cNvSpPr>
            <p:nvPr/>
          </p:nvSpPr>
          <p:spPr bwMode="auto">
            <a:xfrm>
              <a:off x="4487" y="319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Times New Roman" pitchFamily="18" charset="0"/>
                  <a:sym typeface="Symbol" pitchFamily="18" charset="2"/>
                </a:rPr>
                <a:t></a:t>
              </a:r>
              <a:endParaRPr kumimoji="1" lang="en-US" altLang="zh-CN" sz="2400">
                <a:latin typeface="Times New Roman" pitchFamily="18" charset="0"/>
              </a:endParaRPr>
            </a:p>
          </p:txBody>
        </p:sp>
        <p:sp>
          <p:nvSpPr>
            <p:cNvPr id="76827" name="Line 25"/>
            <p:cNvSpPr>
              <a:spLocks noChangeShapeType="1"/>
            </p:cNvSpPr>
            <p:nvPr/>
          </p:nvSpPr>
          <p:spPr bwMode="auto">
            <a:xfrm>
              <a:off x="1570" y="3099"/>
              <a:ext cx="2736" cy="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Text Box 26"/>
            <p:cNvSpPr txBox="1">
              <a:spLocks noChangeArrowheads="1"/>
            </p:cNvSpPr>
            <p:nvPr/>
          </p:nvSpPr>
          <p:spPr bwMode="auto">
            <a:xfrm>
              <a:off x="1762" y="2751"/>
              <a:ext cx="227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a:solidFill>
                    <a:srgbClr val="009900"/>
                  </a:solidFill>
                  <a:latin typeface="Times New Roman" pitchFamily="18" charset="0"/>
                  <a:ea typeface="隶书" pitchFamily="49" charset="-122"/>
                </a:rPr>
                <a:t>递归找含</a:t>
              </a:r>
              <a:r>
                <a:rPr kumimoji="1" lang="en-US" altLang="zh-CN" sz="3200" i="1">
                  <a:solidFill>
                    <a:srgbClr val="FF5050"/>
                  </a:solidFill>
                  <a:latin typeface="Times New Roman" pitchFamily="18" charset="0"/>
                  <a:ea typeface="隶书" pitchFamily="49" charset="-122"/>
                </a:rPr>
                <a:t>x</a:t>
              </a:r>
              <a:r>
                <a:rPr kumimoji="1" lang="zh-CN" altLang="en-US" sz="3200">
                  <a:solidFill>
                    <a:srgbClr val="009900"/>
                  </a:solidFill>
                  <a:latin typeface="Times New Roman" pitchFamily="18" charset="0"/>
                  <a:ea typeface="隶书" pitchFamily="49" charset="-122"/>
                </a:rPr>
                <a:t>值的结点</a:t>
              </a:r>
              <a:endParaRPr kumimoji="1" lang="zh-CN" altLang="en-US" sz="2400">
                <a:latin typeface="Times New Roman" pitchFamily="18" charset="0"/>
              </a:endParaRPr>
            </a:p>
          </p:txBody>
        </p:sp>
        <p:sp>
          <p:nvSpPr>
            <p:cNvPr id="76829" name="Line 27"/>
            <p:cNvSpPr>
              <a:spLocks noChangeShapeType="1"/>
            </p:cNvSpPr>
            <p:nvPr/>
          </p:nvSpPr>
          <p:spPr bwMode="auto">
            <a:xfrm>
              <a:off x="4498" y="3214"/>
              <a:ext cx="0"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Text Box 28"/>
            <p:cNvSpPr txBox="1">
              <a:spLocks noChangeArrowheads="1"/>
            </p:cNvSpPr>
            <p:nvPr/>
          </p:nvSpPr>
          <p:spPr bwMode="auto">
            <a:xfrm>
              <a:off x="3490" y="318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accent2"/>
                  </a:solidFill>
                  <a:latin typeface="Times New Roman" pitchFamily="18" charset="0"/>
                </a:rPr>
                <a:t>x</a:t>
              </a:r>
              <a:endParaRPr kumimoji="1" lang="en-US" altLang="zh-CN" sz="2400">
                <a:latin typeface="Times New Roman" pitchFamily="18" charset="0"/>
              </a:endParaRPr>
            </a:p>
          </p:txBody>
        </p:sp>
      </p:grpSp>
      <p:sp>
        <p:nvSpPr>
          <p:cNvPr id="2" name="矩形 1"/>
          <p:cNvSpPr/>
          <p:nvPr/>
        </p:nvSpPr>
        <p:spPr>
          <a:xfrm>
            <a:off x="862200" y="1377779"/>
            <a:ext cx="7274195" cy="3108543"/>
          </a:xfrm>
          <a:prstGeom prst="rect">
            <a:avLst/>
          </a:prstGeom>
        </p:spPr>
        <p:txBody>
          <a:bodyPr wrap="square">
            <a:spAutoFit/>
          </a:bodyPr>
          <a:lstStyle/>
          <a:p>
            <a:r>
              <a:rPr lang="en-US" altLang="zh-CN" sz="2800" b="1" dirty="0">
                <a:latin typeface="Times New Roman" pitchFamily="18" charset="0"/>
                <a:ea typeface="仿宋_GB2312" pitchFamily="49" charset="-122"/>
              </a:rPr>
              <a:t>template &lt;class </a:t>
            </a:r>
            <a:r>
              <a:rPr lang="en-US" altLang="zh-CN" sz="2800" dirty="0">
                <a:latin typeface="Times New Roman" pitchFamily="18" charset="0"/>
                <a:ea typeface="仿宋_GB2312" pitchFamily="49" charset="-122"/>
              </a:rPr>
              <a:t>E</a:t>
            </a:r>
            <a:r>
              <a:rPr lang="en-US" altLang="zh-CN" sz="2800" b="1" dirty="0">
                <a:latin typeface="Times New Roman" pitchFamily="18" charset="0"/>
                <a:ea typeface="仿宋_GB2312" pitchFamily="49" charset="-122"/>
              </a:rPr>
              <a:t>&gt;</a:t>
            </a:r>
            <a:br>
              <a:rPr lang="en-US" altLang="zh-CN" sz="2800" b="1" dirty="0">
                <a:latin typeface="Times New Roman" pitchFamily="18" charset="0"/>
                <a:ea typeface="仿宋_GB2312" pitchFamily="49" charset="-122"/>
              </a:rPr>
            </a:br>
            <a:r>
              <a:rPr lang="en-US" altLang="zh-CN" sz="2800" b="1" dirty="0">
                <a:latin typeface="Times New Roman" pitchFamily="18" charset="0"/>
                <a:ea typeface="仿宋_GB2312" pitchFamily="49" charset="-122"/>
              </a:rPr>
              <a:t>void</a:t>
            </a:r>
            <a:r>
              <a:rPr lang="en-US" altLang="zh-CN" sz="2800" dirty="0">
                <a:latin typeface="Times New Roman" pitchFamily="18" charset="0"/>
                <a:ea typeface="仿宋_GB2312" pitchFamily="49" charset="-122"/>
              </a:rPr>
              <a:t> Print(</a:t>
            </a:r>
            <a:r>
              <a:rPr lang="en-US" altLang="zh-CN" sz="2800" dirty="0" err="1">
                <a:latin typeface="Times New Roman" pitchFamily="18" charset="0"/>
                <a:ea typeface="仿宋_GB2312" pitchFamily="49" charset="-122"/>
              </a:rPr>
              <a:t>ListNode</a:t>
            </a:r>
            <a:r>
              <a:rPr lang="en-US" altLang="zh-CN" sz="2800" dirty="0">
                <a:latin typeface="Times New Roman" pitchFamily="18" charset="0"/>
                <a:ea typeface="仿宋_GB2312" pitchFamily="49" charset="-122"/>
              </a:rPr>
              <a:t>&lt;E&gt; *f, E value) </a:t>
            </a:r>
            <a:r>
              <a:rPr lang="en-US" altLang="zh-CN" sz="2800" b="1" dirty="0">
                <a:latin typeface="Times New Roman" pitchFamily="18" charset="0"/>
                <a:ea typeface="仿宋_GB2312" pitchFamily="49" charset="-122"/>
              </a:rPr>
              <a:t>{</a:t>
            </a:r>
            <a:br>
              <a:rPr lang="en-US" altLang="zh-CN" sz="2800" b="1" dirty="0">
                <a:latin typeface="Times New Roman" pitchFamily="18" charset="0"/>
                <a:ea typeface="仿宋_GB2312" pitchFamily="49" charset="-122"/>
              </a:rPr>
            </a:br>
            <a:r>
              <a:rPr lang="en-US" altLang="zh-CN" sz="2800" b="1" dirty="0">
                <a:latin typeface="Times New Roman" pitchFamily="18" charset="0"/>
                <a:ea typeface="仿宋_GB2312" pitchFamily="49" charset="-122"/>
              </a:rPr>
              <a:t>     if</a:t>
            </a:r>
            <a:r>
              <a:rPr lang="en-US" altLang="zh-CN" sz="2800" dirty="0">
                <a:latin typeface="Times New Roman" pitchFamily="18" charset="0"/>
                <a:ea typeface="仿宋_GB2312" pitchFamily="49" charset="-122"/>
              </a:rPr>
              <a:t> (f != NULL)</a:t>
            </a:r>
            <a:br>
              <a:rPr lang="en-US" altLang="zh-CN" sz="2800" dirty="0">
                <a:latin typeface="Times New Roman" pitchFamily="18" charset="0"/>
                <a:ea typeface="仿宋_GB2312" pitchFamily="49" charset="-122"/>
              </a:rPr>
            </a:br>
            <a:r>
              <a:rPr lang="en-US" altLang="zh-CN" sz="2800" dirty="0">
                <a:latin typeface="Times New Roman" pitchFamily="18" charset="0"/>
                <a:ea typeface="仿宋_GB2312" pitchFamily="49" charset="-122"/>
              </a:rPr>
              <a:t>       </a:t>
            </a:r>
            <a:r>
              <a:rPr lang="en-US" altLang="zh-CN" sz="2800" b="1" dirty="0">
                <a:latin typeface="Times New Roman" pitchFamily="18" charset="0"/>
                <a:ea typeface="仿宋_GB2312" pitchFamily="49" charset="-122"/>
              </a:rPr>
              <a:t>  if</a:t>
            </a:r>
            <a:r>
              <a:rPr lang="en-US" altLang="zh-CN" sz="2800" dirty="0">
                <a:latin typeface="Times New Roman" pitchFamily="18" charset="0"/>
                <a:ea typeface="仿宋_GB2312" pitchFamily="49" charset="-122"/>
              </a:rPr>
              <a:t> (f </a:t>
            </a:r>
            <a:r>
              <a:rPr lang="en-US" altLang="zh-CN" sz="2800" dirty="0">
                <a:latin typeface="楷体_GB2312" pitchFamily="49" charset="-122"/>
                <a:ea typeface="楷体_GB2312" pitchFamily="49" charset="-122"/>
              </a:rPr>
              <a:t>-&gt;</a:t>
            </a:r>
            <a:r>
              <a:rPr lang="en-US" altLang="zh-CN" sz="2800" dirty="0">
                <a:latin typeface="Times New Roman" pitchFamily="18" charset="0"/>
                <a:ea typeface="仿宋_GB2312" pitchFamily="49" charset="-122"/>
              </a:rPr>
              <a:t> data </a:t>
            </a:r>
            <a:r>
              <a:rPr lang="en-US" altLang="zh-CN" sz="2800" i="1" dirty="0">
                <a:latin typeface="Times New Roman" pitchFamily="18" charset="0"/>
                <a:ea typeface="仿宋_GB2312" pitchFamily="49" charset="-122"/>
              </a:rPr>
              <a:t>==</a:t>
            </a:r>
            <a:r>
              <a:rPr lang="en-US" altLang="zh-CN" sz="2800" dirty="0">
                <a:latin typeface="Times New Roman" pitchFamily="18" charset="0"/>
                <a:ea typeface="仿宋_GB2312" pitchFamily="49" charset="-122"/>
              </a:rPr>
              <a:t> value)</a:t>
            </a:r>
            <a:br>
              <a:rPr lang="en-US" altLang="zh-CN" sz="2800" dirty="0">
                <a:latin typeface="Times New Roman" pitchFamily="18" charset="0"/>
                <a:ea typeface="仿宋_GB2312" pitchFamily="49" charset="-122"/>
              </a:rPr>
            </a:br>
            <a:r>
              <a:rPr lang="en-US" altLang="zh-CN" sz="2800" dirty="0">
                <a:latin typeface="Times New Roman" pitchFamily="18" charset="0"/>
                <a:ea typeface="仿宋_GB2312" pitchFamily="49" charset="-122"/>
              </a:rPr>
              <a:t>              </a:t>
            </a:r>
            <a:r>
              <a:rPr lang="en-US" altLang="zh-CN" sz="2800" b="1" dirty="0" err="1">
                <a:latin typeface="Times New Roman" pitchFamily="18" charset="0"/>
                <a:ea typeface="仿宋_GB2312" pitchFamily="49" charset="-122"/>
              </a:rPr>
              <a:t>cout</a:t>
            </a:r>
            <a:r>
              <a:rPr lang="en-US" altLang="zh-CN" sz="2800" dirty="0">
                <a:latin typeface="Times New Roman" pitchFamily="18" charset="0"/>
                <a:ea typeface="仿宋_GB2312" pitchFamily="49" charset="-122"/>
              </a:rPr>
              <a:t> &lt;&lt; f </a:t>
            </a:r>
            <a:r>
              <a:rPr lang="en-US" altLang="zh-CN" sz="2800" dirty="0">
                <a:latin typeface="楷体_GB2312" pitchFamily="49" charset="-122"/>
                <a:ea typeface="楷体_GB2312" pitchFamily="49" charset="-122"/>
              </a:rPr>
              <a:t>-&gt;</a:t>
            </a:r>
            <a:r>
              <a:rPr lang="en-US" altLang="zh-CN" sz="2800" dirty="0">
                <a:latin typeface="Times New Roman" pitchFamily="18" charset="0"/>
                <a:ea typeface="楷体_GB2312" pitchFamily="49" charset="-122"/>
              </a:rPr>
              <a:t> </a:t>
            </a:r>
            <a:r>
              <a:rPr lang="en-US" altLang="zh-CN" sz="2800" dirty="0">
                <a:latin typeface="Times New Roman" pitchFamily="18" charset="0"/>
                <a:ea typeface="仿宋_GB2312" pitchFamily="49" charset="-122"/>
              </a:rPr>
              <a:t>data &lt;&lt; </a:t>
            </a:r>
            <a:r>
              <a:rPr lang="en-US" altLang="zh-CN" sz="2800" b="1" dirty="0" err="1">
                <a:latin typeface="Times New Roman" pitchFamily="18" charset="0"/>
                <a:ea typeface="仿宋_GB2312" pitchFamily="49" charset="-122"/>
              </a:rPr>
              <a:t>endl</a:t>
            </a:r>
            <a:r>
              <a:rPr lang="en-US" altLang="zh-CN" sz="2800" b="1" dirty="0">
                <a:latin typeface="Times New Roman" pitchFamily="18" charset="0"/>
                <a:ea typeface="仿宋_GB2312" pitchFamily="49" charset="-122"/>
              </a:rPr>
              <a:t>;</a:t>
            </a:r>
            <a:r>
              <a:rPr lang="en-US" altLang="zh-CN" sz="2800" dirty="0">
                <a:latin typeface="Times New Roman" pitchFamily="18" charset="0"/>
                <a:ea typeface="仿宋_GB2312" pitchFamily="49" charset="-122"/>
              </a:rPr>
              <a:t/>
            </a:r>
            <a:br>
              <a:rPr lang="en-US" altLang="zh-CN" sz="2800" dirty="0">
                <a:latin typeface="Times New Roman" pitchFamily="18" charset="0"/>
                <a:ea typeface="仿宋_GB2312" pitchFamily="49" charset="-122"/>
              </a:rPr>
            </a:br>
            <a:r>
              <a:rPr lang="en-US" altLang="zh-CN" sz="2800" dirty="0">
                <a:latin typeface="Times New Roman" pitchFamily="18" charset="0"/>
                <a:ea typeface="仿宋_GB2312" pitchFamily="49" charset="-122"/>
              </a:rPr>
              <a:t>       </a:t>
            </a:r>
            <a:r>
              <a:rPr lang="en-US" altLang="zh-CN" sz="2800" b="1" dirty="0">
                <a:latin typeface="Times New Roman" pitchFamily="18" charset="0"/>
                <a:ea typeface="仿宋_GB2312" pitchFamily="49" charset="-122"/>
              </a:rPr>
              <a:t>  else</a:t>
            </a:r>
            <a:r>
              <a:rPr lang="en-US" altLang="zh-CN" sz="2800" dirty="0">
                <a:latin typeface="Times New Roman" pitchFamily="18" charset="0"/>
                <a:ea typeface="仿宋_GB2312" pitchFamily="49" charset="-122"/>
              </a:rPr>
              <a:t> Print(f </a:t>
            </a:r>
            <a:r>
              <a:rPr lang="en-US" altLang="zh-CN" sz="2800" dirty="0">
                <a:latin typeface="楷体_GB2312" pitchFamily="49" charset="-122"/>
                <a:ea typeface="楷体_GB2312" pitchFamily="49" charset="-122"/>
              </a:rPr>
              <a:t>-&gt;</a:t>
            </a:r>
            <a:r>
              <a:rPr lang="en-US" altLang="zh-CN" sz="2800" dirty="0">
                <a:latin typeface="Times New Roman" pitchFamily="18" charset="0"/>
                <a:ea typeface="仿宋_GB2312" pitchFamily="49" charset="-122"/>
              </a:rPr>
              <a:t> link, value)</a:t>
            </a:r>
            <a:r>
              <a:rPr lang="en-US" altLang="zh-CN" sz="2800" b="1" dirty="0">
                <a:latin typeface="Times New Roman" pitchFamily="18" charset="0"/>
                <a:ea typeface="仿宋_GB2312" pitchFamily="49" charset="-122"/>
              </a:rPr>
              <a:t>;</a:t>
            </a:r>
            <a:br>
              <a:rPr lang="en-US" altLang="zh-CN" sz="2800" b="1" dirty="0">
                <a:latin typeface="Times New Roman" pitchFamily="18" charset="0"/>
                <a:ea typeface="仿宋_GB2312" pitchFamily="49" charset="-122"/>
              </a:rPr>
            </a:br>
            <a:r>
              <a:rPr lang="en-US" altLang="zh-CN" sz="2800" b="1" dirty="0">
                <a:latin typeface="Times New Roman" pitchFamily="18" charset="0"/>
                <a:ea typeface="仿宋_GB2312" pitchFamily="49" charset="-122"/>
              </a:rPr>
              <a:t>}</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228600" y="685800"/>
            <a:ext cx="3938588" cy="519113"/>
          </a:xfrm>
          <a:noFill/>
        </p:spPr>
        <p:txBody>
          <a:bodyPr/>
          <a:lstStyle/>
          <a:p>
            <a:pPr eaLnBrk="1" hangingPunct="1"/>
            <a:r>
              <a:rPr lang="en-US" altLang="zh-CN" sz="2800" smtClean="0">
                <a:latin typeface="Times New Roman" pitchFamily="18" charset="0"/>
              </a:rPr>
              <a:t>2  </a:t>
            </a:r>
            <a:r>
              <a:rPr lang="zh-CN" altLang="en-US" sz="2800" smtClean="0">
                <a:latin typeface="Times New Roman" pitchFamily="18" charset="0"/>
              </a:rPr>
              <a:t>递归函数：</a:t>
            </a:r>
          </a:p>
        </p:txBody>
      </p:sp>
      <p:sp>
        <p:nvSpPr>
          <p:cNvPr id="7782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B395CD-539F-46F6-B59A-00B0EFC32F05}" type="slidenum">
              <a:rPr lang="en-US" altLang="zh-CN">
                <a:latin typeface="Arial Black" pitchFamily="34" charset="0"/>
              </a:rPr>
              <a:pPr eaLnBrk="1" hangingPunct="1"/>
              <a:t>14</a:t>
            </a:fld>
            <a:endParaRPr lang="en-US" altLang="zh-CN">
              <a:latin typeface="Arial Black" pitchFamily="34" charset="0"/>
            </a:endParaRPr>
          </a:p>
        </p:txBody>
      </p:sp>
      <p:sp>
        <p:nvSpPr>
          <p:cNvPr id="77828" name="Text Box 3"/>
          <p:cNvSpPr txBox="1">
            <a:spLocks noChangeArrowheads="1"/>
          </p:cNvSpPr>
          <p:nvPr/>
        </p:nvSpPr>
        <p:spPr bwMode="auto">
          <a:xfrm>
            <a:off x="609600" y="1219200"/>
            <a:ext cx="80899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800" b="1">
                <a:latin typeface="Times New Roman" pitchFamily="18" charset="0"/>
              </a:rPr>
              <a:t>        </a:t>
            </a:r>
            <a:r>
              <a:rPr kumimoji="1" lang="zh-CN" altLang="en-US" sz="2800" b="1">
                <a:latin typeface="Times New Roman" pitchFamily="18" charset="0"/>
              </a:rPr>
              <a:t>一个直接调用自己或通过一系列调用间接调用自己的函数称为递归函数。</a:t>
            </a:r>
            <a:r>
              <a:rPr kumimoji="1" lang="zh-CN" altLang="en-US" sz="2800" b="1">
                <a:latin typeface="Times New Roman" pitchFamily="18" charset="0"/>
                <a:cs typeface="Times New Roman" pitchFamily="18" charset="0"/>
              </a:rPr>
              <a:t> </a:t>
            </a:r>
          </a:p>
        </p:txBody>
      </p:sp>
      <p:sp>
        <p:nvSpPr>
          <p:cNvPr id="77829" name="Text Box 4"/>
          <p:cNvSpPr txBox="1">
            <a:spLocks noChangeArrowheads="1"/>
          </p:cNvSpPr>
          <p:nvPr/>
        </p:nvSpPr>
        <p:spPr bwMode="auto">
          <a:xfrm>
            <a:off x="773113" y="2362200"/>
            <a:ext cx="1617662" cy="2389188"/>
          </a:xfrm>
          <a:prstGeom prst="rect">
            <a:avLst/>
          </a:prstGeom>
          <a:noFill/>
          <a:ln w="12700"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A</a:t>
            </a:r>
            <a:r>
              <a:rPr kumimoji="1" lang="zh-CN" altLang="en-US" sz="2000">
                <a:latin typeface="Times New Roman" pitchFamily="18" charset="0"/>
              </a:rPr>
              <a:t>（</a:t>
            </a:r>
            <a:r>
              <a:rPr kumimoji="1" lang="zh-CN" altLang="en-US" sz="2000">
                <a:latin typeface="Times New Roman" pitchFamily="18" charset="0"/>
                <a:cs typeface="Times New Roman" pitchFamily="18" charset="0"/>
              </a:rPr>
              <a:t>   </a:t>
            </a:r>
            <a:r>
              <a:rPr kumimoji="1" lang="zh-CN" altLang="en-US" sz="2000">
                <a:latin typeface="Times New Roman" pitchFamily="18" charset="0"/>
              </a:rPr>
              <a:t>）</a:t>
            </a:r>
            <a:r>
              <a:rPr kumimoji="1" lang="en-US" altLang="zh-CN" sz="2000">
                <a:latin typeface="Times New Roman" pitchFamily="18" charset="0"/>
                <a:cs typeface="Times New Roman" pitchFamily="18" charset="0"/>
              </a:rPr>
              <a:t>{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rPr>
              <a:t>    </a:t>
            </a:r>
            <a:r>
              <a:rPr kumimoji="1" lang="en-US" altLang="zh-CN" sz="2000"/>
              <a:t>…</a:t>
            </a:r>
            <a:r>
              <a:rPr kumimoji="1" lang="en-US" altLang="zh-CN" sz="2000">
                <a:latin typeface="Times New Roman" pitchFamily="18" charset="0"/>
                <a:cs typeface="Times New Roman" pitchFamily="18" charset="0"/>
              </a:rPr>
              <a:t>   </a:t>
            </a:r>
          </a:p>
          <a:p>
            <a:pPr algn="just" eaLnBrk="1" hangingPunct="1">
              <a:lnSpc>
                <a:spcPct val="90000"/>
              </a:lnSpc>
              <a:spcBef>
                <a:spcPct val="20000"/>
              </a:spcBef>
              <a:buClr>
                <a:schemeClr val="accent2"/>
              </a:buClr>
              <a:buSzPct val="80000"/>
              <a:buFont typeface="Wingdings" pitchFamily="2" charset="2"/>
              <a:buNone/>
            </a:pPr>
            <a:endParaRPr kumimoji="1" lang="en-US" altLang="zh-CN"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A( ) ;</a:t>
            </a:r>
          </a:p>
          <a:p>
            <a:pPr algn="just" eaLnBrk="1" hangingPunct="1">
              <a:lnSpc>
                <a:spcPct val="90000"/>
              </a:lnSpc>
              <a:spcBef>
                <a:spcPct val="20000"/>
              </a:spcBef>
              <a:buClr>
                <a:schemeClr val="accent2"/>
              </a:buClr>
              <a:buSzPct val="80000"/>
              <a:buFont typeface="Wingdings" pitchFamily="2" charset="2"/>
              <a:buNone/>
            </a:pPr>
            <a:endParaRPr kumimoji="1" lang="en-US" altLang="zh-CN"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a:t>
            </a:r>
            <a:r>
              <a:rPr kumimoji="1" lang="en-US" altLang="zh-CN" sz="2000">
                <a:cs typeface="Times New Roman" pitchFamily="18" charset="0"/>
              </a:rPr>
              <a:t>…</a:t>
            </a:r>
            <a:endParaRPr kumimoji="1" lang="en-US" altLang="zh-CN"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a:t>
            </a:r>
            <a:endParaRPr kumimoji="1" lang="en-US" altLang="zh-CN" sz="2000">
              <a:latin typeface="宋体" charset="-122"/>
            </a:endParaRPr>
          </a:p>
        </p:txBody>
      </p:sp>
      <p:sp>
        <p:nvSpPr>
          <p:cNvPr id="77830" name="Text Box 5"/>
          <p:cNvSpPr txBox="1">
            <a:spLocks noChangeArrowheads="1"/>
          </p:cNvSpPr>
          <p:nvPr/>
        </p:nvSpPr>
        <p:spPr bwMode="auto">
          <a:xfrm>
            <a:off x="3587750" y="2438400"/>
            <a:ext cx="4079875" cy="2389188"/>
          </a:xfrm>
          <a:prstGeom prst="rect">
            <a:avLst/>
          </a:prstGeom>
          <a:noFill/>
          <a:ln w="12700"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B( ) {                          C( )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a:t>
            </a:r>
            <a:r>
              <a:rPr kumimoji="1" lang="en-US" altLang="zh-CN" sz="2000">
                <a:cs typeface="Times New Roman" pitchFamily="18" charset="0"/>
              </a:rPr>
              <a:t>…</a:t>
            </a:r>
            <a:r>
              <a:rPr kumimoji="1" lang="en-US" altLang="zh-CN" sz="2000">
                <a:latin typeface="Times New Roman" pitchFamily="18" charset="0"/>
                <a:cs typeface="Times New Roman" pitchFamily="18" charset="0"/>
              </a:rPr>
              <a:t>                                    </a:t>
            </a:r>
            <a:r>
              <a:rPr kumimoji="1" lang="en-US" altLang="zh-CN" sz="2000">
                <a:cs typeface="Times New Roman" pitchFamily="18" charset="0"/>
              </a:rPr>
              <a:t>…</a:t>
            </a:r>
            <a:endParaRPr kumimoji="1" lang="en-US" altLang="zh-CN"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C( );                                B( );</a:t>
            </a:r>
          </a:p>
          <a:p>
            <a:pPr algn="just" eaLnBrk="1" hangingPunct="1">
              <a:lnSpc>
                <a:spcPct val="90000"/>
              </a:lnSpc>
              <a:spcBef>
                <a:spcPct val="20000"/>
              </a:spcBef>
              <a:buClr>
                <a:schemeClr val="accent2"/>
              </a:buClr>
              <a:buSzPct val="80000"/>
              <a:buFont typeface="Wingdings" pitchFamily="2" charset="2"/>
              <a:buNone/>
            </a:pPr>
            <a:endParaRPr kumimoji="1" lang="en-US" altLang="zh-CN"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a:t>
            </a:r>
            <a:r>
              <a:rPr kumimoji="1" lang="en-US" altLang="zh-CN" sz="2000">
                <a:cs typeface="Times New Roman" pitchFamily="18" charset="0"/>
              </a:rPr>
              <a:t>…</a:t>
            </a:r>
            <a:r>
              <a:rPr kumimoji="1" lang="en-US" altLang="zh-CN" sz="2000">
                <a:latin typeface="Times New Roman" pitchFamily="18" charset="0"/>
                <a:cs typeface="Times New Roman" pitchFamily="18" charset="0"/>
              </a:rPr>
              <a:t>                                  </a:t>
            </a:r>
            <a:r>
              <a:rPr kumimoji="1" lang="en-US" altLang="zh-CN" sz="2000">
                <a:cs typeface="Times New Roman" pitchFamily="18" charset="0"/>
              </a:rPr>
              <a:t>…</a:t>
            </a:r>
            <a:r>
              <a:rPr kumimoji="1" lang="en-US" altLang="zh-CN" sz="2000">
                <a:latin typeface="Times New Roman" pitchFamily="18" charset="0"/>
                <a:cs typeface="Times New Roman" pitchFamily="18" charset="0"/>
              </a:rPr>
              <a:t>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    </a:t>
            </a:r>
          </a:p>
        </p:txBody>
      </p:sp>
      <p:sp>
        <p:nvSpPr>
          <p:cNvPr id="77831" name="Text Box 6"/>
          <p:cNvSpPr txBox="1">
            <a:spLocks noChangeArrowheads="1"/>
          </p:cNvSpPr>
          <p:nvPr/>
        </p:nvSpPr>
        <p:spPr bwMode="auto">
          <a:xfrm>
            <a:off x="633413" y="5029200"/>
            <a:ext cx="2390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solidFill>
                  <a:schemeClr val="tx2"/>
                </a:solidFill>
                <a:latin typeface="Times New Roman" pitchFamily="18" charset="0"/>
              </a:rPr>
              <a:t>A </a:t>
            </a:r>
            <a:r>
              <a:rPr kumimoji="1" lang="zh-CN" altLang="en-US" sz="2000" b="1">
                <a:solidFill>
                  <a:schemeClr val="tx2"/>
                </a:solidFill>
                <a:latin typeface="Times New Roman" pitchFamily="18" charset="0"/>
              </a:rPr>
              <a:t>直接调用自己</a:t>
            </a:r>
          </a:p>
        </p:txBody>
      </p:sp>
      <p:sp>
        <p:nvSpPr>
          <p:cNvPr id="77832" name="Text Box 7"/>
          <p:cNvSpPr txBox="1">
            <a:spLocks noChangeArrowheads="1"/>
          </p:cNvSpPr>
          <p:nvPr/>
        </p:nvSpPr>
        <p:spPr bwMode="auto">
          <a:xfrm>
            <a:off x="4713288" y="50292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solidFill>
                  <a:schemeClr val="tx2"/>
                </a:solidFill>
                <a:latin typeface="Times New Roman" pitchFamily="18" charset="0"/>
              </a:rPr>
              <a:t>B</a:t>
            </a:r>
            <a:r>
              <a:rPr kumimoji="1" lang="zh-CN" altLang="en-US" sz="2000" b="1">
                <a:solidFill>
                  <a:schemeClr val="tx2"/>
                </a:solidFill>
                <a:latin typeface="Times New Roman" pitchFamily="18" charset="0"/>
              </a:rPr>
              <a:t>间接调用自己</a:t>
            </a:r>
          </a:p>
        </p:txBody>
      </p:sp>
      <p:sp>
        <p:nvSpPr>
          <p:cNvPr id="77833" name="Line 8"/>
          <p:cNvSpPr>
            <a:spLocks noChangeShapeType="1"/>
          </p:cNvSpPr>
          <p:nvPr/>
        </p:nvSpPr>
        <p:spPr bwMode="auto">
          <a:xfrm>
            <a:off x="5627688" y="2438400"/>
            <a:ext cx="0" cy="2438400"/>
          </a:xfrm>
          <a:prstGeom prst="line">
            <a:avLst/>
          </a:prstGeom>
          <a:noFill/>
          <a:ln w="12700" cap="rnd">
            <a:solidFill>
              <a:srgbClr val="FFCC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2281045246"/>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2"/>
          <p:cNvSpPr>
            <a:spLocks noGrp="1" noChangeArrowheads="1"/>
          </p:cNvSpPr>
          <p:nvPr>
            <p:ph type="title"/>
          </p:nvPr>
        </p:nvSpPr>
        <p:spPr>
          <a:xfrm>
            <a:off x="2039938" y="493713"/>
            <a:ext cx="4079875" cy="547687"/>
          </a:xfrm>
          <a:noFill/>
        </p:spPr>
        <p:txBody>
          <a:bodyPr/>
          <a:lstStyle/>
          <a:p>
            <a:pPr eaLnBrk="1" hangingPunct="1">
              <a:lnSpc>
                <a:spcPct val="90000"/>
              </a:lnSpc>
              <a:spcBef>
                <a:spcPct val="20000"/>
              </a:spcBef>
              <a:buClr>
                <a:schemeClr val="accent2"/>
              </a:buClr>
              <a:buSzPct val="80000"/>
              <a:buFont typeface="Wingdings" pitchFamily="2" charset="2"/>
              <a:buNone/>
            </a:pPr>
            <a:r>
              <a:rPr lang="zh-CN" altLang="en-US" sz="2800" smtClean="0">
                <a:latin typeface="Times New Roman" pitchFamily="18" charset="0"/>
              </a:rPr>
              <a:t>一般函数的调用机制</a:t>
            </a:r>
          </a:p>
        </p:txBody>
      </p:sp>
      <p:sp>
        <p:nvSpPr>
          <p:cNvPr id="7885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5B405E9-B002-4B9E-8F8A-A466B1B06989}" type="slidenum">
              <a:rPr lang="en-US" altLang="zh-CN">
                <a:latin typeface="Arial Black" pitchFamily="34" charset="0"/>
              </a:rPr>
              <a:pPr eaLnBrk="1" hangingPunct="1"/>
              <a:t>15</a:t>
            </a:fld>
            <a:endParaRPr lang="en-US" altLang="zh-CN">
              <a:latin typeface="Arial Black" pitchFamily="34" charset="0"/>
            </a:endParaRPr>
          </a:p>
        </p:txBody>
      </p:sp>
      <p:sp>
        <p:nvSpPr>
          <p:cNvPr id="78852" name="Text Box 3"/>
          <p:cNvSpPr txBox="1">
            <a:spLocks noChangeArrowheads="1"/>
          </p:cNvSpPr>
          <p:nvPr/>
        </p:nvSpPr>
        <p:spPr bwMode="auto">
          <a:xfrm>
            <a:off x="352425" y="990600"/>
            <a:ext cx="38671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10000"/>
              </a:lnSpc>
              <a:spcBef>
                <a:spcPct val="20000"/>
              </a:spcBef>
              <a:buClr>
                <a:schemeClr val="accent2"/>
              </a:buClr>
              <a:buSzPct val="80000"/>
              <a:buFont typeface="Wingdings" pitchFamily="2" charset="2"/>
              <a:buNone/>
            </a:pPr>
            <a:r>
              <a:rPr kumimoji="1" lang="en-US" altLang="zh-CN" sz="2800">
                <a:latin typeface="Times New Roman" pitchFamily="18" charset="0"/>
                <a:cs typeface="Times New Roman" pitchFamily="18" charset="0"/>
              </a:rPr>
              <a:t>3  </a:t>
            </a:r>
            <a:r>
              <a:rPr kumimoji="1" lang="zh-CN" altLang="en-US" sz="2800">
                <a:latin typeface="Times New Roman" pitchFamily="18" charset="0"/>
              </a:rPr>
              <a:t>递归函数的实现</a:t>
            </a:r>
            <a:endParaRPr kumimoji="1" lang="zh-CN" altLang="en-US" sz="2800">
              <a:latin typeface="宋体" charset="-122"/>
            </a:endParaRPr>
          </a:p>
        </p:txBody>
      </p:sp>
      <p:sp>
        <p:nvSpPr>
          <p:cNvPr id="78853" name="Text Box 4"/>
          <p:cNvSpPr txBox="1">
            <a:spLocks noChangeArrowheads="1"/>
          </p:cNvSpPr>
          <p:nvPr/>
        </p:nvSpPr>
        <p:spPr bwMode="auto">
          <a:xfrm>
            <a:off x="3657600" y="2438400"/>
            <a:ext cx="5838825"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10000"/>
              </a:lnSpc>
              <a:spcBef>
                <a:spcPct val="20000"/>
              </a:spcBef>
            </a:pPr>
            <a:endParaRPr kumimoji="1" lang="en-US" altLang="zh-CN" sz="2000">
              <a:solidFill>
                <a:schemeClr val="bg2"/>
              </a:solidFill>
              <a:latin typeface="宋体" charset="-122"/>
            </a:endParaRPr>
          </a:p>
          <a:p>
            <a:pPr>
              <a:spcBef>
                <a:spcPct val="50000"/>
              </a:spcBef>
            </a:pPr>
            <a:endParaRPr kumimoji="1" lang="en-US" altLang="zh-CN" sz="2000">
              <a:solidFill>
                <a:schemeClr val="bg2"/>
              </a:solidFill>
              <a:latin typeface="宋体" charset="-122"/>
            </a:endParaRPr>
          </a:p>
          <a:p>
            <a:pPr>
              <a:spcBef>
                <a:spcPct val="50000"/>
              </a:spcBef>
            </a:pPr>
            <a:endParaRPr kumimoji="1" lang="en-US" altLang="zh-CN" sz="2000">
              <a:solidFill>
                <a:schemeClr val="bg2"/>
              </a:solidFill>
              <a:latin typeface="宋体" charset="-122"/>
            </a:endParaRPr>
          </a:p>
        </p:txBody>
      </p:sp>
      <p:sp>
        <p:nvSpPr>
          <p:cNvPr id="78854" name="Text Box 5"/>
          <p:cNvSpPr txBox="1">
            <a:spLocks noChangeArrowheads="1"/>
          </p:cNvSpPr>
          <p:nvPr/>
        </p:nvSpPr>
        <p:spPr bwMode="auto">
          <a:xfrm>
            <a:off x="914400" y="1981200"/>
            <a:ext cx="1687513" cy="2238375"/>
          </a:xfrm>
          <a:prstGeom prst="rect">
            <a:avLst/>
          </a:prstGeom>
          <a:noFill/>
          <a:ln w="12700"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A( ){</a:t>
            </a:r>
          </a:p>
          <a:p>
            <a:pPr>
              <a:spcBef>
                <a:spcPct val="50000"/>
              </a:spcBef>
            </a:pPr>
            <a:r>
              <a:rPr kumimoji="1" lang="en-US" altLang="zh-CN" sz="2000" b="1">
                <a:latin typeface="Times New Roman" pitchFamily="18" charset="0"/>
              </a:rPr>
              <a:t>…</a:t>
            </a:r>
            <a:endParaRPr kumimoji="1" lang="en-US" altLang="zh-CN" sz="2000" b="1">
              <a:latin typeface="宋体" charset="-122"/>
            </a:endParaRPr>
          </a:p>
          <a:p>
            <a:pPr>
              <a:spcBef>
                <a:spcPct val="50000"/>
              </a:spcBef>
            </a:pPr>
            <a:r>
              <a:rPr kumimoji="1" lang="en-US" altLang="zh-CN" sz="2000" b="1">
                <a:latin typeface="宋体" charset="-122"/>
              </a:rPr>
              <a:t>B( );</a:t>
            </a:r>
          </a:p>
          <a:p>
            <a:pPr>
              <a:spcBef>
                <a:spcPct val="50000"/>
              </a:spcBef>
            </a:pPr>
            <a:r>
              <a:rPr kumimoji="1" lang="en-US" altLang="zh-CN" sz="2000" b="1">
                <a:latin typeface="Times New Roman" pitchFamily="18" charset="0"/>
              </a:rPr>
              <a:t>…</a:t>
            </a:r>
            <a:endParaRPr kumimoji="1" lang="en-US" altLang="zh-CN" sz="2000" b="1">
              <a:latin typeface="宋体" charset="-122"/>
            </a:endParaRPr>
          </a:p>
          <a:p>
            <a:pPr>
              <a:spcBef>
                <a:spcPct val="50000"/>
              </a:spcBef>
            </a:pPr>
            <a:r>
              <a:rPr kumimoji="1" lang="en-US" altLang="zh-CN" sz="2000" b="1">
                <a:latin typeface="宋体" charset="-122"/>
              </a:rPr>
              <a:t>}</a:t>
            </a:r>
          </a:p>
        </p:txBody>
      </p:sp>
      <p:sp>
        <p:nvSpPr>
          <p:cNvPr id="78855" name="Text Box 6"/>
          <p:cNvSpPr txBox="1">
            <a:spLocks noChangeArrowheads="1"/>
          </p:cNvSpPr>
          <p:nvPr/>
        </p:nvSpPr>
        <p:spPr bwMode="auto">
          <a:xfrm>
            <a:off x="6048375" y="1981200"/>
            <a:ext cx="1689100" cy="2238375"/>
          </a:xfrm>
          <a:prstGeom prst="rect">
            <a:avLst/>
          </a:prstGeom>
          <a:noFill/>
          <a:ln w="12700"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C( ){</a:t>
            </a:r>
          </a:p>
          <a:p>
            <a:pPr>
              <a:spcBef>
                <a:spcPct val="50000"/>
              </a:spcBef>
            </a:pPr>
            <a:r>
              <a:rPr kumimoji="1" lang="en-US" altLang="zh-CN" sz="2000" b="1">
                <a:latin typeface="Times New Roman" pitchFamily="18" charset="0"/>
              </a:rPr>
              <a:t>…</a:t>
            </a:r>
            <a:endParaRPr kumimoji="1" lang="en-US" altLang="zh-CN" sz="2000" b="1">
              <a:latin typeface="宋体" charset="-122"/>
            </a:endParaRPr>
          </a:p>
          <a:p>
            <a:pPr>
              <a:spcBef>
                <a:spcPct val="50000"/>
              </a:spcBef>
            </a:pPr>
            <a:endParaRPr kumimoji="1" lang="en-US" altLang="zh-CN" sz="2000" b="1">
              <a:latin typeface="宋体" charset="-122"/>
            </a:endParaRPr>
          </a:p>
          <a:p>
            <a:pPr>
              <a:spcBef>
                <a:spcPct val="50000"/>
              </a:spcBef>
            </a:pPr>
            <a:r>
              <a:rPr kumimoji="1" lang="en-US" altLang="zh-CN" sz="2000" b="1">
                <a:latin typeface="Times New Roman" pitchFamily="18" charset="0"/>
              </a:rPr>
              <a:t>…</a:t>
            </a:r>
            <a:endParaRPr kumimoji="1" lang="en-US" altLang="zh-CN" sz="2000" b="1">
              <a:latin typeface="宋体" charset="-122"/>
            </a:endParaRPr>
          </a:p>
          <a:p>
            <a:pPr>
              <a:spcBef>
                <a:spcPct val="50000"/>
              </a:spcBef>
            </a:pPr>
            <a:r>
              <a:rPr kumimoji="1" lang="en-US" altLang="zh-CN" sz="2000" b="1">
                <a:latin typeface="宋体" charset="-122"/>
              </a:rPr>
              <a:t>}</a:t>
            </a:r>
          </a:p>
        </p:txBody>
      </p:sp>
      <p:sp>
        <p:nvSpPr>
          <p:cNvPr id="78856" name="Text Box 7"/>
          <p:cNvSpPr txBox="1">
            <a:spLocks noChangeArrowheads="1"/>
          </p:cNvSpPr>
          <p:nvPr/>
        </p:nvSpPr>
        <p:spPr bwMode="auto">
          <a:xfrm>
            <a:off x="3446463" y="2057400"/>
            <a:ext cx="1687512" cy="2238375"/>
          </a:xfrm>
          <a:prstGeom prst="rect">
            <a:avLst/>
          </a:prstGeom>
          <a:noFill/>
          <a:ln w="12700"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B( ){</a:t>
            </a:r>
          </a:p>
          <a:p>
            <a:pPr>
              <a:spcBef>
                <a:spcPct val="50000"/>
              </a:spcBef>
            </a:pPr>
            <a:r>
              <a:rPr kumimoji="1" lang="en-US" altLang="zh-CN" sz="2000" b="1">
                <a:latin typeface="Times New Roman" pitchFamily="18" charset="0"/>
              </a:rPr>
              <a:t>…</a:t>
            </a:r>
            <a:endParaRPr kumimoji="1" lang="en-US" altLang="zh-CN" sz="2000" b="1">
              <a:latin typeface="宋体" charset="-122"/>
            </a:endParaRPr>
          </a:p>
          <a:p>
            <a:pPr>
              <a:spcBef>
                <a:spcPct val="50000"/>
              </a:spcBef>
            </a:pPr>
            <a:r>
              <a:rPr kumimoji="1" lang="en-US" altLang="zh-CN" sz="2000" b="1">
                <a:latin typeface="宋体" charset="-122"/>
              </a:rPr>
              <a:t>C( );</a:t>
            </a:r>
          </a:p>
          <a:p>
            <a:pPr>
              <a:spcBef>
                <a:spcPct val="50000"/>
              </a:spcBef>
            </a:pPr>
            <a:r>
              <a:rPr kumimoji="1" lang="en-US" altLang="zh-CN" sz="2000" b="1">
                <a:latin typeface="Times New Roman" pitchFamily="18" charset="0"/>
              </a:rPr>
              <a:t>…</a:t>
            </a:r>
            <a:endParaRPr kumimoji="1" lang="en-US" altLang="zh-CN" sz="2000" b="1">
              <a:latin typeface="宋体" charset="-122"/>
            </a:endParaRPr>
          </a:p>
          <a:p>
            <a:pPr>
              <a:spcBef>
                <a:spcPct val="50000"/>
              </a:spcBef>
            </a:pPr>
            <a:r>
              <a:rPr kumimoji="1" lang="en-US" altLang="zh-CN" sz="2000" b="1">
                <a:latin typeface="宋体" charset="-122"/>
              </a:rPr>
              <a:t>}</a:t>
            </a:r>
          </a:p>
        </p:txBody>
      </p:sp>
      <p:sp>
        <p:nvSpPr>
          <p:cNvPr id="78857" name="AutoShape 8"/>
          <p:cNvSpPr>
            <a:spLocks noChangeArrowheads="1"/>
          </p:cNvSpPr>
          <p:nvPr/>
        </p:nvSpPr>
        <p:spPr bwMode="auto">
          <a:xfrm>
            <a:off x="7245350" y="2514600"/>
            <a:ext cx="422275" cy="1600200"/>
          </a:xfrm>
          <a:prstGeom prst="downArrow">
            <a:avLst>
              <a:gd name="adj1" fmla="val 50000"/>
              <a:gd name="adj2" fmla="val 94737"/>
            </a:avLst>
          </a:prstGeom>
          <a:solidFill>
            <a:schemeClr val="accent1"/>
          </a:solidFill>
          <a:ln w="12700" cap="rnd">
            <a:solidFill>
              <a:schemeClr val="tx1"/>
            </a:solidFill>
            <a:miter lim="800000"/>
            <a:headEnd/>
            <a:tailEnd/>
          </a:ln>
        </p:spPr>
        <p:txBody>
          <a:bodyPr wrap="none" anchor="ctr">
            <a:spAutoFit/>
          </a:bodyPr>
          <a:lstStyle/>
          <a:p>
            <a:endParaRPr lang="zh-CN" altLang="en-US"/>
          </a:p>
        </p:txBody>
      </p:sp>
      <p:grpSp>
        <p:nvGrpSpPr>
          <p:cNvPr id="78858" name="Group 9"/>
          <p:cNvGrpSpPr>
            <a:grpSpLocks/>
          </p:cNvGrpSpPr>
          <p:nvPr/>
        </p:nvGrpSpPr>
        <p:grpSpPr bwMode="auto">
          <a:xfrm>
            <a:off x="1617663" y="2286000"/>
            <a:ext cx="1492250" cy="633413"/>
            <a:chOff x="1104" y="1440"/>
            <a:chExt cx="1018" cy="399"/>
          </a:xfrm>
        </p:grpSpPr>
        <p:sp>
          <p:nvSpPr>
            <p:cNvPr id="78877" name="AutoShape 10"/>
            <p:cNvSpPr>
              <a:spLocks noChangeArrowheads="1"/>
            </p:cNvSpPr>
            <p:nvPr/>
          </p:nvSpPr>
          <p:spPr bwMode="auto">
            <a:xfrm rot="-1709951">
              <a:off x="1152" y="1584"/>
              <a:ext cx="970" cy="255"/>
            </a:xfrm>
            <a:prstGeom prst="rightArrow">
              <a:avLst>
                <a:gd name="adj1" fmla="val 50000"/>
                <a:gd name="adj2" fmla="val 95098"/>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78878" name="Text Box 11"/>
            <p:cNvSpPr txBox="1">
              <a:spLocks noChangeArrowheads="1"/>
            </p:cNvSpPr>
            <p:nvPr/>
          </p:nvSpPr>
          <p:spPr bwMode="auto">
            <a:xfrm rot="-1805355">
              <a:off x="1104" y="144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b="1">
                  <a:solidFill>
                    <a:schemeClr val="tx2"/>
                  </a:solidFill>
                  <a:latin typeface="宋体" charset="-122"/>
                </a:rPr>
                <a:t>调用</a:t>
              </a:r>
            </a:p>
          </p:txBody>
        </p:sp>
      </p:grpSp>
      <p:grpSp>
        <p:nvGrpSpPr>
          <p:cNvPr id="78859" name="Group 12"/>
          <p:cNvGrpSpPr>
            <a:grpSpLocks/>
          </p:cNvGrpSpPr>
          <p:nvPr/>
        </p:nvGrpSpPr>
        <p:grpSpPr bwMode="auto">
          <a:xfrm>
            <a:off x="4360863" y="2286000"/>
            <a:ext cx="1420812" cy="709613"/>
            <a:chOff x="2976" y="1440"/>
            <a:chExt cx="970" cy="447"/>
          </a:xfrm>
        </p:grpSpPr>
        <p:sp>
          <p:nvSpPr>
            <p:cNvPr id="78875" name="AutoShape 13"/>
            <p:cNvSpPr>
              <a:spLocks noChangeArrowheads="1"/>
            </p:cNvSpPr>
            <p:nvPr/>
          </p:nvSpPr>
          <p:spPr bwMode="auto">
            <a:xfrm rot="-1709951">
              <a:off x="2976" y="1632"/>
              <a:ext cx="970" cy="255"/>
            </a:xfrm>
            <a:prstGeom prst="rightArrow">
              <a:avLst>
                <a:gd name="adj1" fmla="val 50000"/>
                <a:gd name="adj2" fmla="val 95098"/>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78876" name="Text Box 14"/>
            <p:cNvSpPr txBox="1">
              <a:spLocks noChangeArrowheads="1"/>
            </p:cNvSpPr>
            <p:nvPr/>
          </p:nvSpPr>
          <p:spPr bwMode="auto">
            <a:xfrm rot="-1539439">
              <a:off x="2976" y="144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b="1">
                  <a:solidFill>
                    <a:schemeClr val="tx2"/>
                  </a:solidFill>
                  <a:latin typeface="宋体" charset="-122"/>
                </a:rPr>
                <a:t>调用</a:t>
              </a:r>
            </a:p>
          </p:txBody>
        </p:sp>
      </p:grpSp>
      <p:grpSp>
        <p:nvGrpSpPr>
          <p:cNvPr id="78860" name="Group 15"/>
          <p:cNvGrpSpPr>
            <a:grpSpLocks/>
          </p:cNvGrpSpPr>
          <p:nvPr/>
        </p:nvGrpSpPr>
        <p:grpSpPr bwMode="auto">
          <a:xfrm>
            <a:off x="1758950" y="3505200"/>
            <a:ext cx="1476375" cy="854075"/>
            <a:chOff x="1200" y="2208"/>
            <a:chExt cx="1008" cy="538"/>
          </a:xfrm>
        </p:grpSpPr>
        <p:sp>
          <p:nvSpPr>
            <p:cNvPr id="78873" name="AutoShape 16"/>
            <p:cNvSpPr>
              <a:spLocks noChangeArrowheads="1"/>
            </p:cNvSpPr>
            <p:nvPr/>
          </p:nvSpPr>
          <p:spPr bwMode="auto">
            <a:xfrm rot="-9070464">
              <a:off x="1200" y="2208"/>
              <a:ext cx="1008" cy="255"/>
            </a:xfrm>
            <a:prstGeom prst="rightArrow">
              <a:avLst>
                <a:gd name="adj1" fmla="val 50000"/>
                <a:gd name="adj2" fmla="val 98824"/>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78874" name="Text Box 17"/>
            <p:cNvSpPr txBox="1">
              <a:spLocks noChangeArrowheads="1"/>
            </p:cNvSpPr>
            <p:nvPr/>
          </p:nvSpPr>
          <p:spPr bwMode="auto">
            <a:xfrm rot="1559925">
              <a:off x="1392" y="2496"/>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b="1">
                  <a:solidFill>
                    <a:schemeClr val="tx2"/>
                  </a:solidFill>
                  <a:latin typeface="宋体" charset="-122"/>
                </a:rPr>
                <a:t>返回</a:t>
              </a:r>
            </a:p>
          </p:txBody>
        </p:sp>
      </p:grpSp>
      <p:grpSp>
        <p:nvGrpSpPr>
          <p:cNvPr id="78861" name="Group 18"/>
          <p:cNvGrpSpPr>
            <a:grpSpLocks/>
          </p:cNvGrpSpPr>
          <p:nvPr/>
        </p:nvGrpSpPr>
        <p:grpSpPr bwMode="auto">
          <a:xfrm>
            <a:off x="4360863" y="3581400"/>
            <a:ext cx="1477962" cy="854075"/>
            <a:chOff x="2976" y="2256"/>
            <a:chExt cx="1008" cy="538"/>
          </a:xfrm>
        </p:grpSpPr>
        <p:sp>
          <p:nvSpPr>
            <p:cNvPr id="78871" name="AutoShape 19"/>
            <p:cNvSpPr>
              <a:spLocks noChangeArrowheads="1"/>
            </p:cNvSpPr>
            <p:nvPr/>
          </p:nvSpPr>
          <p:spPr bwMode="auto">
            <a:xfrm rot="-9070464">
              <a:off x="2976" y="2256"/>
              <a:ext cx="970" cy="255"/>
            </a:xfrm>
            <a:prstGeom prst="rightArrow">
              <a:avLst>
                <a:gd name="adj1" fmla="val 50000"/>
                <a:gd name="adj2" fmla="val 95098"/>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78872" name="Text Box 20"/>
            <p:cNvSpPr txBox="1">
              <a:spLocks noChangeArrowheads="1"/>
            </p:cNvSpPr>
            <p:nvPr/>
          </p:nvSpPr>
          <p:spPr bwMode="auto">
            <a:xfrm rot="1575001">
              <a:off x="3168" y="254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b="1">
                  <a:solidFill>
                    <a:schemeClr val="tx2"/>
                  </a:solidFill>
                  <a:latin typeface="宋体" charset="-122"/>
                </a:rPr>
                <a:t>返回</a:t>
              </a:r>
            </a:p>
          </p:txBody>
        </p:sp>
      </p:grpSp>
      <p:grpSp>
        <p:nvGrpSpPr>
          <p:cNvPr id="78862" name="Group 21"/>
          <p:cNvGrpSpPr>
            <a:grpSpLocks/>
          </p:cNvGrpSpPr>
          <p:nvPr/>
        </p:nvGrpSpPr>
        <p:grpSpPr bwMode="auto">
          <a:xfrm>
            <a:off x="381000" y="4495800"/>
            <a:ext cx="5257800" cy="396875"/>
            <a:chOff x="288" y="2832"/>
            <a:chExt cx="3216" cy="250"/>
          </a:xfrm>
        </p:grpSpPr>
        <p:sp>
          <p:nvSpPr>
            <p:cNvPr id="78868" name="Text Box 22"/>
            <p:cNvSpPr txBox="1">
              <a:spLocks noChangeArrowheads="1"/>
            </p:cNvSpPr>
            <p:nvPr/>
          </p:nvSpPr>
          <p:spPr bwMode="auto">
            <a:xfrm>
              <a:off x="288" y="2832"/>
              <a:ext cx="3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b="1">
                  <a:solidFill>
                    <a:schemeClr val="tx2"/>
                  </a:solidFill>
                  <a:latin typeface="宋体" charset="-122"/>
                </a:rPr>
                <a:t>函数调用顺序 </a:t>
              </a:r>
              <a:r>
                <a:rPr kumimoji="1" lang="en-US" altLang="zh-CN" sz="2000" b="1">
                  <a:solidFill>
                    <a:schemeClr val="tx2"/>
                  </a:solidFill>
                  <a:latin typeface="宋体" charset="-122"/>
                </a:rPr>
                <a:t>A     B     C</a:t>
              </a:r>
            </a:p>
          </p:txBody>
        </p:sp>
        <p:sp>
          <p:nvSpPr>
            <p:cNvPr id="78869" name="Line 23"/>
            <p:cNvSpPr>
              <a:spLocks noChangeShapeType="1"/>
            </p:cNvSpPr>
            <p:nvPr/>
          </p:nvSpPr>
          <p:spPr bwMode="auto">
            <a:xfrm>
              <a:off x="1920" y="2976"/>
              <a:ext cx="288" cy="0"/>
            </a:xfrm>
            <a:prstGeom prst="line">
              <a:avLst/>
            </a:prstGeom>
            <a:noFill/>
            <a:ln w="12700" cap="rnd">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0" name="Line 24"/>
            <p:cNvSpPr>
              <a:spLocks noChangeShapeType="1"/>
            </p:cNvSpPr>
            <p:nvPr/>
          </p:nvSpPr>
          <p:spPr bwMode="auto">
            <a:xfrm>
              <a:off x="1488" y="2976"/>
              <a:ext cx="336" cy="0"/>
            </a:xfrm>
            <a:prstGeom prst="line">
              <a:avLst/>
            </a:prstGeom>
            <a:noFill/>
            <a:ln w="12700" cap="rnd">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78863" name="Group 25"/>
          <p:cNvGrpSpPr>
            <a:grpSpLocks/>
          </p:cNvGrpSpPr>
          <p:nvPr/>
        </p:nvGrpSpPr>
        <p:grpSpPr bwMode="auto">
          <a:xfrm>
            <a:off x="422275" y="5029200"/>
            <a:ext cx="5368925" cy="396875"/>
            <a:chOff x="288" y="3168"/>
            <a:chExt cx="3456" cy="250"/>
          </a:xfrm>
        </p:grpSpPr>
        <p:sp>
          <p:nvSpPr>
            <p:cNvPr id="78865" name="Text Box 26"/>
            <p:cNvSpPr txBox="1">
              <a:spLocks noChangeArrowheads="1"/>
            </p:cNvSpPr>
            <p:nvPr/>
          </p:nvSpPr>
          <p:spPr bwMode="auto">
            <a:xfrm>
              <a:off x="288" y="3168"/>
              <a:ext cx="34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b="1">
                  <a:solidFill>
                    <a:schemeClr val="tx2"/>
                  </a:solidFill>
                  <a:latin typeface="宋体" charset="-122"/>
                </a:rPr>
                <a:t>函数返回顺序 </a:t>
              </a:r>
              <a:r>
                <a:rPr kumimoji="1" lang="en-US" altLang="zh-CN" sz="2000" b="1">
                  <a:solidFill>
                    <a:schemeClr val="tx2"/>
                  </a:solidFill>
                  <a:latin typeface="宋体" charset="-122"/>
                </a:rPr>
                <a:t>C     B     A</a:t>
              </a:r>
            </a:p>
          </p:txBody>
        </p:sp>
        <p:sp>
          <p:nvSpPr>
            <p:cNvPr id="78866" name="Line 27"/>
            <p:cNvSpPr>
              <a:spLocks noChangeShapeType="1"/>
            </p:cNvSpPr>
            <p:nvPr/>
          </p:nvSpPr>
          <p:spPr bwMode="auto">
            <a:xfrm>
              <a:off x="1488" y="3312"/>
              <a:ext cx="336" cy="0"/>
            </a:xfrm>
            <a:prstGeom prst="line">
              <a:avLst/>
            </a:prstGeom>
            <a:noFill/>
            <a:ln w="12700" cap="rnd">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7" name="Line 28"/>
            <p:cNvSpPr>
              <a:spLocks noChangeShapeType="1"/>
            </p:cNvSpPr>
            <p:nvPr/>
          </p:nvSpPr>
          <p:spPr bwMode="auto">
            <a:xfrm>
              <a:off x="1968" y="3312"/>
              <a:ext cx="288" cy="0"/>
            </a:xfrm>
            <a:prstGeom prst="line">
              <a:avLst/>
            </a:prstGeom>
            <a:noFill/>
            <a:ln w="12700" cap="rnd">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8864" name="AutoShape 29"/>
          <p:cNvSpPr>
            <a:spLocks noChangeArrowheads="1"/>
          </p:cNvSpPr>
          <p:nvPr/>
        </p:nvSpPr>
        <p:spPr bwMode="auto">
          <a:xfrm>
            <a:off x="4502150" y="4953000"/>
            <a:ext cx="3657600" cy="609600"/>
          </a:xfrm>
          <a:prstGeom prst="wedgeEllipseCallout">
            <a:avLst>
              <a:gd name="adj1" fmla="val -10657"/>
              <a:gd name="adj2" fmla="val -53384"/>
            </a:avLst>
          </a:prstGeom>
          <a:solidFill>
            <a:schemeClr val="tx2"/>
          </a:solidFill>
          <a:ln w="12700" cap="rnd">
            <a:solidFill>
              <a:schemeClr val="tx1"/>
            </a:solidFill>
            <a:miter lim="800000"/>
            <a:headEnd/>
            <a:tailEnd/>
          </a:ln>
        </p:spPr>
        <p:txBody>
          <a:bodyPr/>
          <a:lstStyle/>
          <a:p>
            <a:pPr algn="ctr" eaLnBrk="0" hangingPunct="0">
              <a:spcBef>
                <a:spcPct val="50000"/>
              </a:spcBef>
            </a:pPr>
            <a:r>
              <a:rPr kumimoji="1" lang="zh-CN" altLang="en-US" sz="2000">
                <a:solidFill>
                  <a:schemeClr val="bg1"/>
                </a:solidFill>
                <a:latin typeface="宋体" charset="-122"/>
              </a:rPr>
              <a:t>后调用的函数先返回</a:t>
            </a:r>
          </a:p>
        </p:txBody>
      </p:sp>
    </p:spTree>
    <p:extLst>
      <p:ext uri="{BB962C8B-B14F-4D97-AF65-F5344CB8AC3E}">
        <p14:creationId xmlns:p14="http://schemas.microsoft.com/office/powerpoint/2010/main" val="4133123424"/>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228600" y="228600"/>
            <a:ext cx="8686800" cy="6400800"/>
          </a:xfrm>
          <a:prstGeom prst="rect">
            <a:avLst/>
          </a:prstGeom>
        </p:spPr>
        <p:txBody>
          <a:bodyPr/>
          <a:lstStyle/>
          <a:p>
            <a:pPr eaLnBrk="1" hangingPunct="1">
              <a:lnSpc>
                <a:spcPct val="110000"/>
              </a:lnSpc>
            </a:pPr>
            <a:r>
              <a:rPr lang="zh-CN" altLang="en-US" sz="2800" dirty="0" smtClean="0"/>
              <a:t>　一个递归函数的运行过程类似于多个函数的嵌套调用，差别仅在于“调用函数和被调用函数是同一个函数”。</a:t>
            </a:r>
          </a:p>
          <a:p>
            <a:pPr eaLnBrk="1" hangingPunct="1">
              <a:lnSpc>
                <a:spcPct val="110000"/>
              </a:lnSpc>
            </a:pPr>
            <a:r>
              <a:rPr lang="zh-CN" altLang="en-US" sz="2800" dirty="0" smtClean="0"/>
              <a:t>为了保证“每一层的递归调用”都是对“本层”的数 据进行操作，在执行递归函数的过程中需要一个“</a:t>
            </a:r>
            <a:r>
              <a:rPr lang="zh-CN" altLang="en-US" sz="2800" dirty="0" smtClean="0">
                <a:solidFill>
                  <a:srgbClr val="FF0000"/>
                </a:solidFill>
              </a:rPr>
              <a:t>递归工作栈</a:t>
            </a:r>
            <a:r>
              <a:rPr lang="zh-CN" altLang="en-US" sz="2800" dirty="0" smtClean="0"/>
              <a:t>”。</a:t>
            </a:r>
          </a:p>
          <a:p>
            <a:pPr eaLnBrk="1" hangingPunct="1">
              <a:lnSpc>
                <a:spcPct val="110000"/>
              </a:lnSpc>
            </a:pPr>
            <a:r>
              <a:rPr lang="zh-CN" altLang="en-US" sz="2800" dirty="0" smtClean="0"/>
              <a:t>它的作用是</a:t>
            </a:r>
            <a:r>
              <a:rPr lang="en-US" altLang="zh-CN" sz="2800" dirty="0" smtClean="0"/>
              <a:t>:</a:t>
            </a:r>
          </a:p>
          <a:p>
            <a:pPr lvl="1" eaLnBrk="1" hangingPunct="1">
              <a:lnSpc>
                <a:spcPct val="110000"/>
              </a:lnSpc>
            </a:pPr>
            <a:r>
              <a:rPr lang="zh-CN" altLang="en-US" sz="2800" dirty="0" smtClean="0"/>
              <a:t>一、将递归调用时的实在参数和函数返回地址传递给下一层执行的递归函数；</a:t>
            </a:r>
          </a:p>
          <a:p>
            <a:pPr lvl="1" eaLnBrk="1" hangingPunct="1">
              <a:lnSpc>
                <a:spcPct val="110000"/>
              </a:lnSpc>
            </a:pPr>
            <a:r>
              <a:rPr lang="zh-CN" altLang="en-US" sz="2800" dirty="0" smtClean="0"/>
              <a:t>二、保存本层的参数和局部变量，以便从下一层返回时重新使用它们。 </a:t>
            </a:r>
          </a:p>
        </p:txBody>
      </p:sp>
      <p:sp>
        <p:nvSpPr>
          <p:cNvPr id="7987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2150E75-8F4A-479B-A4E3-1B01C3CF54E4}" type="slidenum">
              <a:rPr lang="en-US" altLang="zh-CN">
                <a:latin typeface="Arial Black" pitchFamily="34" charset="0"/>
              </a:rPr>
              <a:pPr eaLnBrk="1" hangingPunct="1"/>
              <a:t>16</a:t>
            </a:fld>
            <a:endParaRPr lang="en-US" altLang="zh-CN">
              <a:latin typeface="Arial Black" pitchFamily="34" charset="0"/>
            </a:endParaRPr>
          </a:p>
        </p:txBody>
      </p:sp>
    </p:spTree>
    <p:extLst>
      <p:ext uri="{BB962C8B-B14F-4D97-AF65-F5344CB8AC3E}">
        <p14:creationId xmlns:p14="http://schemas.microsoft.com/office/powerpoint/2010/main" val="1701969735"/>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0"/>
            <a:ext cx="4852988" cy="519113"/>
          </a:xfrm>
          <a:solidFill>
            <a:schemeClr val="accent3"/>
          </a:solidFill>
        </p:spPr>
        <p:txBody>
          <a:bodyPr/>
          <a:lstStyle/>
          <a:p>
            <a:pPr eaLnBrk="1" hangingPunct="1">
              <a:defRPr/>
            </a:pPr>
            <a:r>
              <a:rPr lang="zh-CN" altLang="en-US" sz="2800" dirty="0" smtClean="0">
                <a:latin typeface="Times New Roman" pitchFamily="18" charset="0"/>
              </a:rPr>
              <a:t>递归算法的编写和执行过程</a:t>
            </a:r>
          </a:p>
        </p:txBody>
      </p:sp>
      <p:sp>
        <p:nvSpPr>
          <p:cNvPr id="8192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E3A56B-9932-4336-A2EA-739B60BC3BB6}" type="slidenum">
              <a:rPr lang="en-US" altLang="zh-CN">
                <a:latin typeface="Arial Black" pitchFamily="34" charset="0"/>
              </a:rPr>
              <a:pPr eaLnBrk="1" hangingPunct="1"/>
              <a:t>17</a:t>
            </a:fld>
            <a:endParaRPr lang="en-US" altLang="zh-CN">
              <a:latin typeface="Arial Black" pitchFamily="34" charset="0"/>
            </a:endParaRPr>
          </a:p>
        </p:txBody>
      </p:sp>
      <p:sp>
        <p:nvSpPr>
          <p:cNvPr id="81924" name="Text Box 3"/>
          <p:cNvSpPr txBox="1">
            <a:spLocks noChangeArrowheads="1"/>
          </p:cNvSpPr>
          <p:nvPr/>
        </p:nvSpPr>
        <p:spPr bwMode="auto">
          <a:xfrm>
            <a:off x="228600" y="4800600"/>
            <a:ext cx="85344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800" b="1">
                <a:cs typeface="Times New Roman" pitchFamily="18" charset="0"/>
              </a:rPr>
              <a:t> </a:t>
            </a:r>
            <a:r>
              <a:rPr kumimoji="1" lang="zh-CN" altLang="en-US" sz="2800" b="1">
                <a:latin typeface="Times New Roman" pitchFamily="18" charset="0"/>
              </a:rPr>
              <a:t>例</a:t>
            </a:r>
            <a:r>
              <a:rPr kumimoji="1" lang="zh-CN" altLang="en-US" sz="2800" b="1">
                <a:latin typeface="Times New Roman" pitchFamily="18" charset="0"/>
                <a:cs typeface="Times New Roman" pitchFamily="18" charset="0"/>
              </a:rPr>
              <a:t>    </a:t>
            </a:r>
            <a:r>
              <a:rPr kumimoji="1" lang="en-US" altLang="zh-CN" sz="2800" b="1">
                <a:latin typeface="Times New Roman" pitchFamily="18" charset="0"/>
                <a:cs typeface="Times New Roman" pitchFamily="18" charset="0"/>
              </a:rPr>
              <a:t>n!</a:t>
            </a:r>
            <a:r>
              <a:rPr kumimoji="1" lang="zh-CN" altLang="en-US" sz="2800" b="1">
                <a:latin typeface="Times New Roman" pitchFamily="18" charset="0"/>
              </a:rPr>
              <a:t>的递归定义</a:t>
            </a:r>
            <a:endParaRPr kumimoji="1" lang="zh-CN" altLang="en-US" sz="2800" b="1">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zh-CN" altLang="en-US" sz="2800" b="1">
                <a:latin typeface="Times New Roman" pitchFamily="18" charset="0"/>
              </a:rPr>
              <a:t>        基本项：    </a:t>
            </a:r>
            <a:r>
              <a:rPr kumimoji="1" lang="en-US" altLang="zh-CN" sz="2800" b="1">
                <a:latin typeface="Times New Roman" pitchFamily="18" charset="0"/>
              </a:rPr>
              <a:t>n!=1               </a:t>
            </a:r>
            <a:r>
              <a:rPr kumimoji="1" lang="zh-CN" altLang="en-US" sz="2800" b="1">
                <a:latin typeface="Times New Roman" pitchFamily="18" charset="0"/>
              </a:rPr>
              <a:t>当 </a:t>
            </a:r>
            <a:r>
              <a:rPr kumimoji="1" lang="en-US" altLang="zh-CN" sz="2800" b="1">
                <a:latin typeface="Times New Roman" pitchFamily="18" charset="0"/>
              </a:rPr>
              <a:t>n=0</a:t>
            </a:r>
            <a:endParaRPr kumimoji="1" lang="en-US" altLang="zh-CN" sz="2800" b="1">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800" b="1">
                <a:latin typeface="Times New Roman" pitchFamily="18" charset="0"/>
              </a:rPr>
              <a:t>        </a:t>
            </a:r>
            <a:r>
              <a:rPr kumimoji="1" lang="zh-CN" altLang="en-US" sz="2800" b="1">
                <a:latin typeface="Times New Roman" pitchFamily="18" charset="0"/>
              </a:rPr>
              <a:t>递归项：    </a:t>
            </a:r>
            <a:r>
              <a:rPr kumimoji="1" lang="en-US" altLang="zh-CN" sz="2800" b="1">
                <a:latin typeface="Times New Roman" pitchFamily="18" charset="0"/>
              </a:rPr>
              <a:t>n!=n (n-1)!</a:t>
            </a:r>
            <a:r>
              <a:rPr kumimoji="1" lang="en-US" altLang="zh-CN" sz="2800" b="1">
                <a:cs typeface="Times New Roman" pitchFamily="18" charset="0"/>
              </a:rPr>
              <a:t> </a:t>
            </a:r>
            <a:r>
              <a:rPr kumimoji="1" lang="en-US" altLang="zh-CN" sz="2800" b="1">
                <a:latin typeface="Times New Roman" pitchFamily="18" charset="0"/>
                <a:cs typeface="Times New Roman" pitchFamily="18" charset="0"/>
              </a:rPr>
              <a:t>    </a:t>
            </a:r>
            <a:r>
              <a:rPr kumimoji="1" lang="zh-CN" altLang="en-US" sz="2800" b="1">
                <a:latin typeface="Times New Roman" pitchFamily="18" charset="0"/>
              </a:rPr>
              <a:t>当 </a:t>
            </a:r>
            <a:r>
              <a:rPr kumimoji="1" lang="en-US" altLang="zh-CN" sz="2800" b="1">
                <a:latin typeface="Times New Roman" pitchFamily="18" charset="0"/>
              </a:rPr>
              <a:t>n&gt; 0</a:t>
            </a:r>
          </a:p>
        </p:txBody>
      </p:sp>
      <p:sp>
        <p:nvSpPr>
          <p:cNvPr id="81925" name="Rectangle 4"/>
          <p:cNvSpPr>
            <a:spLocks noChangeArrowheads="1"/>
          </p:cNvSpPr>
          <p:nvPr/>
        </p:nvSpPr>
        <p:spPr bwMode="auto">
          <a:xfrm>
            <a:off x="304800" y="6858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3200" b="1">
                <a:latin typeface="Garamond" pitchFamily="18" charset="0"/>
              </a:rPr>
              <a:t>2</a:t>
            </a:r>
            <a:r>
              <a:rPr kumimoji="1" lang="zh-CN" altLang="en-US" sz="3200" b="1">
                <a:latin typeface="Garamond" pitchFamily="18" charset="0"/>
              </a:rPr>
              <a:t>．递归算法的编写</a:t>
            </a:r>
          </a:p>
          <a:p>
            <a:r>
              <a:rPr kumimoji="1" lang="en-US" altLang="zh-CN" sz="3200" b="1">
                <a:latin typeface="Garamond" pitchFamily="18" charset="0"/>
              </a:rPr>
              <a:t>1</a:t>
            </a:r>
            <a:r>
              <a:rPr kumimoji="1" lang="zh-CN" altLang="en-US" sz="3200" b="1">
                <a:latin typeface="Garamond" pitchFamily="18" charset="0"/>
              </a:rPr>
              <a:t>）将问题用递归的方式描述（定义）</a:t>
            </a:r>
          </a:p>
          <a:p>
            <a:r>
              <a:rPr kumimoji="1" lang="en-US" altLang="zh-CN" sz="3200" b="1">
                <a:latin typeface="Garamond" pitchFamily="18" charset="0"/>
              </a:rPr>
              <a:t>2</a:t>
            </a:r>
            <a:r>
              <a:rPr kumimoji="1" lang="zh-CN" altLang="en-US" sz="3200" b="1">
                <a:latin typeface="Garamond" pitchFamily="18" charset="0"/>
              </a:rPr>
              <a:t>）根据问题的递归描述（定义）编写递归算法</a:t>
            </a:r>
          </a:p>
        </p:txBody>
      </p:sp>
      <p:sp>
        <p:nvSpPr>
          <p:cNvPr id="81926" name="Rectangle 5"/>
          <p:cNvSpPr>
            <a:spLocks noChangeArrowheads="1"/>
          </p:cNvSpPr>
          <p:nvPr/>
        </p:nvSpPr>
        <p:spPr bwMode="auto">
          <a:xfrm>
            <a:off x="152400" y="2514600"/>
            <a:ext cx="8839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3000" b="1">
                <a:latin typeface="楷体_GB2312" pitchFamily="49" charset="-122"/>
                <a:ea typeface="楷体_GB2312" pitchFamily="49" charset="-122"/>
              </a:rPr>
              <a:t>递归定义包括两项</a:t>
            </a:r>
          </a:p>
          <a:p>
            <a:r>
              <a:rPr kumimoji="1" lang="zh-CN" altLang="en-US" sz="3000" b="1">
                <a:latin typeface="楷体_GB2312" pitchFamily="49" charset="-122"/>
                <a:ea typeface="楷体_GB2312" pitchFamily="49" charset="-122"/>
              </a:rPr>
              <a:t>   基本项（终止项）：描述递归终止时问题的求解</a:t>
            </a:r>
          </a:p>
          <a:p>
            <a:r>
              <a:rPr kumimoji="1" lang="zh-CN" altLang="en-US" sz="3000" b="1">
                <a:latin typeface="楷体_GB2312" pitchFamily="49" charset="-122"/>
                <a:ea typeface="楷体_GB2312" pitchFamily="49" charset="-122"/>
              </a:rPr>
              <a:t>   递归项：将问题分解为与原问题性质相同，但规模较小的问题；</a:t>
            </a:r>
          </a:p>
        </p:txBody>
      </p:sp>
    </p:spTree>
    <p:extLst>
      <p:ext uri="{BB962C8B-B14F-4D97-AF65-F5344CB8AC3E}">
        <p14:creationId xmlns:p14="http://schemas.microsoft.com/office/powerpoint/2010/main" val="1806613857"/>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F7978AE-D513-4672-A381-44D7D452C49D}" type="slidenum">
              <a:rPr lang="en-US" altLang="zh-CN">
                <a:latin typeface="Arial Black" pitchFamily="34" charset="0"/>
              </a:rPr>
              <a:pPr eaLnBrk="1" hangingPunct="1"/>
              <a:t>18</a:t>
            </a:fld>
            <a:endParaRPr lang="en-US" altLang="zh-CN">
              <a:latin typeface="Arial Black" pitchFamily="34" charset="0"/>
            </a:endParaRPr>
          </a:p>
        </p:txBody>
      </p:sp>
      <p:sp>
        <p:nvSpPr>
          <p:cNvPr id="82947" name="Text Box 2"/>
          <p:cNvSpPr txBox="1">
            <a:spLocks noChangeArrowheads="1"/>
          </p:cNvSpPr>
          <p:nvPr/>
        </p:nvSpPr>
        <p:spPr bwMode="auto">
          <a:xfrm>
            <a:off x="228600" y="150813"/>
            <a:ext cx="8534400" cy="3430587"/>
          </a:xfrm>
          <a:prstGeom prst="rect">
            <a:avLst/>
          </a:prstGeom>
          <a:solidFill>
            <a:schemeClr val="bg1"/>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zh-CN" altLang="en-US" sz="3000" b="1">
                <a:latin typeface="Times New Roman" pitchFamily="18" charset="0"/>
              </a:rPr>
              <a:t>例</a:t>
            </a:r>
            <a:r>
              <a:rPr kumimoji="1" lang="en-US" altLang="zh-CN" sz="3000" b="1">
                <a:latin typeface="Times New Roman" pitchFamily="18" charset="0"/>
              </a:rPr>
              <a:t>1</a:t>
            </a:r>
            <a:r>
              <a:rPr kumimoji="1" lang="en-US" altLang="zh-CN" sz="3000" b="1">
                <a:latin typeface="Times New Roman" pitchFamily="18" charset="0"/>
                <a:cs typeface="Times New Roman" pitchFamily="18" charset="0"/>
              </a:rPr>
              <a:t>    </a:t>
            </a:r>
            <a:r>
              <a:rPr kumimoji="1" lang="zh-CN" altLang="en-US" sz="3000" b="1">
                <a:latin typeface="Times New Roman" pitchFamily="18" charset="0"/>
              </a:rPr>
              <a:t>编写求解 阶乘</a:t>
            </a:r>
            <a:r>
              <a:rPr kumimoji="1" lang="en-US" altLang="zh-CN" sz="3000" b="1">
                <a:latin typeface="Times New Roman" pitchFamily="18" charset="0"/>
              </a:rPr>
              <a:t>n!</a:t>
            </a:r>
            <a:r>
              <a:rPr kumimoji="1" lang="en-US" altLang="zh-CN" sz="3000" b="1">
                <a:latin typeface="Times New Roman" pitchFamily="18" charset="0"/>
                <a:cs typeface="Times New Roman" pitchFamily="18" charset="0"/>
              </a:rPr>
              <a:t> </a:t>
            </a:r>
            <a:r>
              <a:rPr kumimoji="1" lang="zh-CN" altLang="en-US" sz="3000" b="1">
                <a:latin typeface="Times New Roman" pitchFamily="18" charset="0"/>
              </a:rPr>
              <a:t>的递归算法</a:t>
            </a:r>
            <a:endParaRPr kumimoji="1" lang="zh-CN" altLang="en-US" sz="3000" b="1">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zh-CN" altLang="en-US" sz="3000" b="1">
                <a:latin typeface="Times New Roman" pitchFamily="18" charset="0"/>
              </a:rPr>
              <a:t>首先给出阶乘</a:t>
            </a:r>
            <a:r>
              <a:rPr kumimoji="1" lang="en-US" altLang="zh-CN" sz="3000" b="1">
                <a:latin typeface="Times New Roman" pitchFamily="18" charset="0"/>
              </a:rPr>
              <a:t>n!</a:t>
            </a:r>
            <a:r>
              <a:rPr kumimoji="1" lang="en-US" altLang="zh-CN" sz="3000" b="1">
                <a:latin typeface="Times New Roman" pitchFamily="18" charset="0"/>
                <a:cs typeface="Times New Roman" pitchFamily="18" charset="0"/>
              </a:rPr>
              <a:t> </a:t>
            </a:r>
            <a:r>
              <a:rPr kumimoji="1" lang="zh-CN" altLang="en-US" sz="3000" b="1">
                <a:latin typeface="Times New Roman" pitchFamily="18" charset="0"/>
              </a:rPr>
              <a:t>的递归定义</a:t>
            </a:r>
            <a:endParaRPr kumimoji="1" lang="zh-CN" altLang="en-US" sz="3000" b="1">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zh-CN" altLang="en-US" sz="3000" b="1">
                <a:cs typeface="Times New Roman" pitchFamily="18" charset="0"/>
              </a:rPr>
              <a:t> </a:t>
            </a:r>
            <a:r>
              <a:rPr kumimoji="1" lang="zh-CN" altLang="en-US" sz="3000" b="1">
                <a:latin typeface="Times New Roman" pitchFamily="18" charset="0"/>
                <a:cs typeface="Times New Roman" pitchFamily="18" charset="0"/>
              </a:rPr>
              <a:t>      </a:t>
            </a:r>
            <a:r>
              <a:rPr kumimoji="1" lang="en-US" altLang="zh-CN" sz="3000" b="1">
                <a:latin typeface="Times New Roman" pitchFamily="18" charset="0"/>
                <a:cs typeface="Times New Roman" pitchFamily="18" charset="0"/>
              </a:rPr>
              <a:t>n!</a:t>
            </a:r>
            <a:r>
              <a:rPr kumimoji="1" lang="zh-CN" altLang="en-US" sz="3000" b="1">
                <a:latin typeface="Times New Roman" pitchFamily="18" charset="0"/>
              </a:rPr>
              <a:t>的递归定义</a:t>
            </a:r>
            <a:endParaRPr kumimoji="1" lang="zh-CN" altLang="en-US" sz="3000" b="1">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zh-CN" altLang="en-US" sz="3000" b="1">
                <a:latin typeface="Times New Roman" pitchFamily="18" charset="0"/>
              </a:rPr>
              <a:t>             基本项：    </a:t>
            </a:r>
            <a:r>
              <a:rPr kumimoji="1" lang="en-US" altLang="zh-CN" sz="3000" b="1">
                <a:latin typeface="Times New Roman" pitchFamily="18" charset="0"/>
              </a:rPr>
              <a:t>n!=1               </a:t>
            </a:r>
            <a:r>
              <a:rPr kumimoji="1" lang="zh-CN" altLang="en-US" sz="3000" b="1">
                <a:latin typeface="Times New Roman" pitchFamily="18" charset="0"/>
              </a:rPr>
              <a:t>当 </a:t>
            </a:r>
            <a:r>
              <a:rPr kumimoji="1" lang="en-US" altLang="zh-CN" sz="3000" b="1">
                <a:latin typeface="Times New Roman" pitchFamily="18" charset="0"/>
              </a:rPr>
              <a:t>n=1</a:t>
            </a:r>
            <a:endParaRPr kumimoji="1" lang="en-US" altLang="zh-CN" sz="3000" b="1">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3000" b="1">
                <a:latin typeface="Times New Roman" pitchFamily="18" charset="0"/>
              </a:rPr>
              <a:t>             </a:t>
            </a:r>
            <a:r>
              <a:rPr kumimoji="1" lang="zh-CN" altLang="en-US" sz="3000" b="1">
                <a:latin typeface="Times New Roman" pitchFamily="18" charset="0"/>
              </a:rPr>
              <a:t>递归项：    </a:t>
            </a:r>
            <a:r>
              <a:rPr kumimoji="1" lang="en-US" altLang="zh-CN" sz="3000" b="1">
                <a:latin typeface="Times New Roman" pitchFamily="18" charset="0"/>
              </a:rPr>
              <a:t>n!=n (n-1)!</a:t>
            </a:r>
            <a:r>
              <a:rPr kumimoji="1" lang="en-US" altLang="zh-CN" sz="3000" b="1">
                <a:cs typeface="Times New Roman" pitchFamily="18" charset="0"/>
              </a:rPr>
              <a:t> </a:t>
            </a:r>
            <a:r>
              <a:rPr kumimoji="1" lang="en-US" altLang="zh-CN" sz="3000" b="1">
                <a:latin typeface="Times New Roman" pitchFamily="18" charset="0"/>
                <a:cs typeface="Times New Roman" pitchFamily="18" charset="0"/>
              </a:rPr>
              <a:t>    </a:t>
            </a:r>
            <a:r>
              <a:rPr kumimoji="1" lang="zh-CN" altLang="en-US" sz="3000" b="1">
                <a:latin typeface="Times New Roman" pitchFamily="18" charset="0"/>
              </a:rPr>
              <a:t>当 </a:t>
            </a:r>
            <a:r>
              <a:rPr kumimoji="1" lang="en-US" altLang="zh-CN" sz="3000" b="1">
                <a:latin typeface="Times New Roman" pitchFamily="18" charset="0"/>
              </a:rPr>
              <a:t>n&gt; 1</a:t>
            </a:r>
          </a:p>
          <a:p>
            <a:pPr algn="just" eaLnBrk="1" hangingPunct="1">
              <a:lnSpc>
                <a:spcPct val="90000"/>
              </a:lnSpc>
              <a:spcBef>
                <a:spcPct val="20000"/>
              </a:spcBef>
              <a:buClr>
                <a:schemeClr val="accent2"/>
              </a:buClr>
              <a:buSzPct val="80000"/>
              <a:buFont typeface="Wingdings" pitchFamily="2" charset="2"/>
              <a:buNone/>
            </a:pPr>
            <a:r>
              <a:rPr kumimoji="1" lang="zh-CN" altLang="en-US" sz="3000" b="1">
                <a:latin typeface="Times New Roman" pitchFamily="18" charset="0"/>
              </a:rPr>
              <a:t>有了问题的递归定义，很容易写出对应的递归算法：</a:t>
            </a:r>
            <a:endParaRPr kumimoji="1" lang="zh-CN" altLang="en-US" sz="3000" b="1">
              <a:latin typeface="Times New Roman" pitchFamily="18" charset="0"/>
              <a:cs typeface="Times New Roman" pitchFamily="18" charset="0"/>
            </a:endParaRPr>
          </a:p>
        </p:txBody>
      </p:sp>
      <p:sp>
        <p:nvSpPr>
          <p:cNvPr id="90115" name="Rectangle 3"/>
          <p:cNvSpPr>
            <a:spLocks noChangeArrowheads="1"/>
          </p:cNvSpPr>
          <p:nvPr/>
        </p:nvSpPr>
        <p:spPr bwMode="auto">
          <a:xfrm>
            <a:off x="838200" y="3657600"/>
            <a:ext cx="74676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3200" b="1">
                <a:latin typeface="Garamond" pitchFamily="18" charset="0"/>
              </a:rPr>
              <a:t>int fact (int n) {</a:t>
            </a:r>
          </a:p>
          <a:p>
            <a:r>
              <a:rPr kumimoji="1" lang="en-US" altLang="zh-CN" sz="3200" b="1">
                <a:latin typeface="Garamond" pitchFamily="18" charset="0"/>
              </a:rPr>
              <a:t>      //</a:t>
            </a:r>
            <a:r>
              <a:rPr kumimoji="1" lang="zh-CN" altLang="en-US" sz="3200" b="1">
                <a:latin typeface="Garamond" pitchFamily="18" charset="0"/>
              </a:rPr>
              <a:t>算法功能是求解并返回</a:t>
            </a:r>
            <a:r>
              <a:rPr kumimoji="1" lang="en-US" altLang="zh-CN" sz="3200" b="1">
                <a:latin typeface="Garamond" pitchFamily="18" charset="0"/>
              </a:rPr>
              <a:t>n</a:t>
            </a:r>
            <a:r>
              <a:rPr kumimoji="1" lang="zh-CN" altLang="en-US" sz="3200" b="1">
                <a:latin typeface="Garamond" pitchFamily="18" charset="0"/>
              </a:rPr>
              <a:t>的阶乘</a:t>
            </a:r>
          </a:p>
          <a:p>
            <a:r>
              <a:rPr kumimoji="1" lang="zh-CN" altLang="en-US" sz="3200" b="1">
                <a:latin typeface="Garamond" pitchFamily="18" charset="0"/>
              </a:rPr>
              <a:t>      </a:t>
            </a:r>
            <a:r>
              <a:rPr kumimoji="1" lang="en-US" altLang="zh-CN" sz="3200" b="1">
                <a:latin typeface="Garamond" pitchFamily="18" charset="0"/>
              </a:rPr>
              <a:t>if</a:t>
            </a:r>
            <a:r>
              <a:rPr kumimoji="1" lang="zh-CN" altLang="en-US" sz="3200" b="1">
                <a:latin typeface="Garamond" pitchFamily="18" charset="0"/>
              </a:rPr>
              <a:t>（</a:t>
            </a:r>
            <a:r>
              <a:rPr kumimoji="1" lang="en-US" altLang="zh-CN" sz="3200" b="1">
                <a:latin typeface="Garamond" pitchFamily="18" charset="0"/>
              </a:rPr>
              <a:t>n=1</a:t>
            </a:r>
            <a:r>
              <a:rPr kumimoji="1" lang="zh-CN" altLang="en-US" sz="3200" b="1">
                <a:latin typeface="Garamond" pitchFamily="18" charset="0"/>
              </a:rPr>
              <a:t>）  </a:t>
            </a:r>
            <a:r>
              <a:rPr kumimoji="1" lang="en-US" altLang="zh-CN" sz="3200" b="1">
                <a:latin typeface="Garamond" pitchFamily="18" charset="0"/>
              </a:rPr>
              <a:t>return</a:t>
            </a:r>
            <a:r>
              <a:rPr kumimoji="1" lang="zh-CN" altLang="en-US" sz="3200" b="1">
                <a:latin typeface="Garamond" pitchFamily="18" charset="0"/>
              </a:rPr>
              <a:t>（</a:t>
            </a:r>
            <a:r>
              <a:rPr kumimoji="1" lang="en-US" altLang="zh-CN" sz="3200" b="1">
                <a:latin typeface="Garamond" pitchFamily="18" charset="0"/>
              </a:rPr>
              <a:t>1</a:t>
            </a:r>
            <a:r>
              <a:rPr kumimoji="1" lang="zh-CN" altLang="en-US" sz="3200" b="1">
                <a:latin typeface="Garamond" pitchFamily="18" charset="0"/>
              </a:rPr>
              <a:t>）；</a:t>
            </a:r>
          </a:p>
          <a:p>
            <a:r>
              <a:rPr kumimoji="1" lang="zh-CN" altLang="en-US" sz="3200" b="1">
                <a:latin typeface="Garamond" pitchFamily="18" charset="0"/>
              </a:rPr>
              <a:t>      </a:t>
            </a:r>
            <a:r>
              <a:rPr kumimoji="1" lang="en-US" altLang="zh-CN" sz="3200" b="1">
                <a:latin typeface="Garamond" pitchFamily="18" charset="0"/>
              </a:rPr>
              <a:t>else return</a:t>
            </a:r>
            <a:r>
              <a:rPr kumimoji="1" lang="zh-CN" altLang="en-US" sz="3200" b="1">
                <a:latin typeface="Garamond" pitchFamily="18" charset="0"/>
              </a:rPr>
              <a:t>（</a:t>
            </a:r>
            <a:r>
              <a:rPr kumimoji="1" lang="en-US" altLang="zh-CN" sz="3200" b="1">
                <a:latin typeface="Garamond" pitchFamily="18" charset="0"/>
              </a:rPr>
              <a:t>n*fact (n-1)</a:t>
            </a:r>
            <a:r>
              <a:rPr kumimoji="1" lang="zh-CN" altLang="en-US" sz="3200" b="1">
                <a:latin typeface="Garamond" pitchFamily="18" charset="0"/>
              </a:rPr>
              <a:t>）；</a:t>
            </a:r>
          </a:p>
          <a:p>
            <a:r>
              <a:rPr kumimoji="1" lang="en-US" altLang="zh-CN" sz="3200" b="1">
                <a:latin typeface="Garamond" pitchFamily="18" charset="0"/>
              </a:rPr>
              <a:t>}//fact</a:t>
            </a:r>
          </a:p>
        </p:txBody>
      </p:sp>
    </p:spTree>
    <p:extLst>
      <p:ext uri="{BB962C8B-B14F-4D97-AF65-F5344CB8AC3E}">
        <p14:creationId xmlns:p14="http://schemas.microsoft.com/office/powerpoint/2010/main" val="27927011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p:cTn id="7" dur="500" fill="hold"/>
                                        <p:tgtEl>
                                          <p:spTgt spid="90115"/>
                                        </p:tgtEl>
                                        <p:attrNameLst>
                                          <p:attrName>ppt_w</p:attrName>
                                        </p:attrNameLst>
                                      </p:cBhvr>
                                      <p:tavLst>
                                        <p:tav tm="0">
                                          <p:val>
                                            <p:fltVal val="0"/>
                                          </p:val>
                                        </p:tav>
                                        <p:tav tm="100000">
                                          <p:val>
                                            <p:strVal val="#ppt_w"/>
                                          </p:val>
                                        </p:tav>
                                      </p:tavLst>
                                    </p:anim>
                                    <p:anim calcmode="lin" valueType="num">
                                      <p:cBhvr>
                                        <p:cTn id="8" dur="500" fill="hold"/>
                                        <p:tgtEl>
                                          <p:spTgt spid="90115"/>
                                        </p:tgtEl>
                                        <p:attrNameLst>
                                          <p:attrName>ppt_h</p:attrName>
                                        </p:attrNameLst>
                                      </p:cBhvr>
                                      <p:tavLst>
                                        <p:tav tm="0">
                                          <p:val>
                                            <p:fltVal val="0"/>
                                          </p:val>
                                        </p:tav>
                                        <p:tav tm="100000">
                                          <p:val>
                                            <p:strVal val="#ppt_h"/>
                                          </p:val>
                                        </p:tav>
                                      </p:tavLst>
                                    </p:anim>
                                    <p:animEffect transition="in" filter="fade">
                                      <p:cBhvr>
                                        <p:cTn id="9"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8D86C58-949C-4C59-B5D0-AF55E7DFE0EE}" type="slidenum">
              <a:rPr lang="en-US" altLang="zh-CN">
                <a:latin typeface="Arial Black" pitchFamily="34" charset="0"/>
              </a:rPr>
              <a:pPr eaLnBrk="1" hangingPunct="1"/>
              <a:t>19</a:t>
            </a:fld>
            <a:endParaRPr lang="en-US" altLang="zh-CN">
              <a:latin typeface="Arial Black" pitchFamily="34" charset="0"/>
            </a:endParaRPr>
          </a:p>
        </p:txBody>
      </p:sp>
      <p:sp>
        <p:nvSpPr>
          <p:cNvPr id="83971" name="Rectangle 2"/>
          <p:cNvSpPr>
            <a:spLocks noGrp="1" noChangeArrowheads="1"/>
          </p:cNvSpPr>
          <p:nvPr>
            <p:ph type="title" idx="4294967295"/>
          </p:nvPr>
        </p:nvSpPr>
        <p:spPr>
          <a:xfrm>
            <a:off x="0" y="639763"/>
            <a:ext cx="6259513" cy="549275"/>
          </a:xfrm>
          <a:noFill/>
        </p:spPr>
        <p:txBody>
          <a:bodyPr/>
          <a:lstStyle/>
          <a:p>
            <a:pPr eaLnBrk="1" hangingPunct="1"/>
            <a:r>
              <a:rPr lang="zh-CN" altLang="en-US" sz="2400" smtClean="0">
                <a:latin typeface="宋体" charset="-122"/>
              </a:rPr>
              <a:t>我们看一下</a:t>
            </a:r>
            <a:r>
              <a:rPr lang="en-US" altLang="zh-CN" sz="2400" smtClean="0">
                <a:latin typeface="宋体" charset="-122"/>
              </a:rPr>
              <a:t>n=3 </a:t>
            </a:r>
            <a:r>
              <a:rPr lang="zh-CN" altLang="en-US" sz="2400" smtClean="0">
                <a:latin typeface="宋体" charset="-122"/>
              </a:rPr>
              <a:t>阶乘函数</a:t>
            </a:r>
            <a:r>
              <a:rPr lang="en-US" altLang="zh-CN" sz="2400" smtClean="0">
                <a:latin typeface="宋体" charset="-122"/>
              </a:rPr>
              <a:t>fact(n)</a:t>
            </a:r>
            <a:r>
              <a:rPr lang="zh-CN" altLang="en-US" sz="2400" smtClean="0">
                <a:latin typeface="宋体" charset="-122"/>
              </a:rPr>
              <a:t>的执行过程</a:t>
            </a:r>
          </a:p>
        </p:txBody>
      </p:sp>
      <p:sp>
        <p:nvSpPr>
          <p:cNvPr id="83972" name="Text Box 3"/>
          <p:cNvSpPr txBox="1">
            <a:spLocks noChangeArrowheads="1"/>
          </p:cNvSpPr>
          <p:nvPr/>
        </p:nvSpPr>
        <p:spPr bwMode="auto">
          <a:xfrm>
            <a:off x="561975" y="1600200"/>
            <a:ext cx="26733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kumimoji="1" lang="en-US" altLang="zh-CN" sz="2000">
                <a:latin typeface="宋体" charset="-122"/>
              </a:rPr>
              <a:t>Main( ) {</a:t>
            </a:r>
          </a:p>
          <a:p>
            <a:pPr>
              <a:spcBef>
                <a:spcPct val="20000"/>
              </a:spcBef>
            </a:pPr>
            <a:r>
              <a:rPr kumimoji="1" lang="en-US" altLang="zh-CN" sz="2000">
                <a:latin typeface="宋体" charset="-122"/>
              </a:rPr>
              <a:t>  int n=3,y;</a:t>
            </a:r>
          </a:p>
          <a:p>
            <a:pPr>
              <a:spcBef>
                <a:spcPct val="20000"/>
              </a:spcBef>
            </a:pPr>
            <a:r>
              <a:rPr kumimoji="1" lang="en-US" altLang="zh-CN" sz="2000">
                <a:latin typeface="宋体" charset="-122"/>
              </a:rPr>
              <a:t>L y= fact(n);</a:t>
            </a:r>
          </a:p>
          <a:p>
            <a:pPr>
              <a:spcBef>
                <a:spcPct val="20000"/>
              </a:spcBef>
            </a:pPr>
            <a:r>
              <a:rPr kumimoji="1" lang="en-US" altLang="zh-CN" sz="2000">
                <a:latin typeface="宋体" charset="-122"/>
              </a:rPr>
              <a:t>}</a:t>
            </a:r>
          </a:p>
        </p:txBody>
      </p:sp>
      <p:grpSp>
        <p:nvGrpSpPr>
          <p:cNvPr id="83973" name="Group 4"/>
          <p:cNvGrpSpPr>
            <a:grpSpLocks/>
          </p:cNvGrpSpPr>
          <p:nvPr/>
        </p:nvGrpSpPr>
        <p:grpSpPr bwMode="auto">
          <a:xfrm>
            <a:off x="773113" y="2971800"/>
            <a:ext cx="703262" cy="701675"/>
            <a:chOff x="528" y="1872"/>
            <a:chExt cx="480" cy="442"/>
          </a:xfrm>
        </p:grpSpPr>
        <p:sp>
          <p:nvSpPr>
            <p:cNvPr id="84032" name="AutoShape 5"/>
            <p:cNvSpPr>
              <a:spLocks noChangeArrowheads="1"/>
            </p:cNvSpPr>
            <p:nvPr/>
          </p:nvSpPr>
          <p:spPr bwMode="auto">
            <a:xfrm>
              <a:off x="816" y="1969"/>
              <a:ext cx="192" cy="287"/>
            </a:xfrm>
            <a:prstGeom prst="downArrow">
              <a:avLst>
                <a:gd name="adj1" fmla="val 50000"/>
                <a:gd name="adj2" fmla="val 62498"/>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84033" name="Text Box 6"/>
            <p:cNvSpPr txBox="1">
              <a:spLocks noChangeArrowheads="1"/>
            </p:cNvSpPr>
            <p:nvPr/>
          </p:nvSpPr>
          <p:spPr bwMode="auto">
            <a:xfrm>
              <a:off x="528" y="1872"/>
              <a:ext cx="2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a:latin typeface="宋体" charset="-122"/>
                </a:rPr>
                <a:t>调用</a:t>
              </a:r>
            </a:p>
          </p:txBody>
        </p:sp>
      </p:grpSp>
      <p:grpSp>
        <p:nvGrpSpPr>
          <p:cNvPr id="83974" name="Group 7"/>
          <p:cNvGrpSpPr>
            <a:grpSpLocks/>
          </p:cNvGrpSpPr>
          <p:nvPr/>
        </p:nvGrpSpPr>
        <p:grpSpPr bwMode="auto">
          <a:xfrm>
            <a:off x="3305175" y="4038600"/>
            <a:ext cx="914400" cy="823913"/>
            <a:chOff x="2256" y="2544"/>
            <a:chExt cx="624" cy="519"/>
          </a:xfrm>
        </p:grpSpPr>
        <p:sp>
          <p:nvSpPr>
            <p:cNvPr id="84030" name="AutoShape 8"/>
            <p:cNvSpPr>
              <a:spLocks noChangeArrowheads="1"/>
            </p:cNvSpPr>
            <p:nvPr/>
          </p:nvSpPr>
          <p:spPr bwMode="auto">
            <a:xfrm>
              <a:off x="2352" y="2601"/>
              <a:ext cx="288" cy="462"/>
            </a:xfrm>
            <a:prstGeom prst="rightArrow">
              <a:avLst>
                <a:gd name="adj1" fmla="val 50000"/>
                <a:gd name="adj2" fmla="val 37500"/>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84031" name="Text Box 9"/>
            <p:cNvSpPr txBox="1">
              <a:spLocks noChangeArrowheads="1"/>
            </p:cNvSpPr>
            <p:nvPr/>
          </p:nvSpPr>
          <p:spPr bwMode="auto">
            <a:xfrm>
              <a:off x="2256" y="254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a:latin typeface="宋体" charset="-122"/>
                </a:rPr>
                <a:t>调用</a:t>
              </a:r>
            </a:p>
          </p:txBody>
        </p:sp>
      </p:grpSp>
      <p:grpSp>
        <p:nvGrpSpPr>
          <p:cNvPr id="83975" name="Group 10"/>
          <p:cNvGrpSpPr>
            <a:grpSpLocks/>
          </p:cNvGrpSpPr>
          <p:nvPr/>
        </p:nvGrpSpPr>
        <p:grpSpPr bwMode="auto">
          <a:xfrm>
            <a:off x="4360863" y="3124200"/>
            <a:ext cx="633412" cy="701675"/>
            <a:chOff x="2976" y="1968"/>
            <a:chExt cx="432" cy="442"/>
          </a:xfrm>
        </p:grpSpPr>
        <p:sp>
          <p:nvSpPr>
            <p:cNvPr id="84028" name="AutoShape 11"/>
            <p:cNvSpPr>
              <a:spLocks noChangeArrowheads="1"/>
            </p:cNvSpPr>
            <p:nvPr/>
          </p:nvSpPr>
          <p:spPr bwMode="auto">
            <a:xfrm>
              <a:off x="3216" y="2017"/>
              <a:ext cx="192" cy="287"/>
            </a:xfrm>
            <a:prstGeom prst="upArrow">
              <a:avLst>
                <a:gd name="adj1" fmla="val 50000"/>
                <a:gd name="adj2" fmla="val 62498"/>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84029" name="Text Box 12"/>
            <p:cNvSpPr txBox="1">
              <a:spLocks noChangeArrowheads="1"/>
            </p:cNvSpPr>
            <p:nvPr/>
          </p:nvSpPr>
          <p:spPr bwMode="auto">
            <a:xfrm>
              <a:off x="2976" y="1968"/>
              <a:ext cx="2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a:latin typeface="宋体" charset="-122"/>
                </a:rPr>
                <a:t>调用</a:t>
              </a:r>
            </a:p>
          </p:txBody>
        </p:sp>
      </p:grpSp>
      <p:grpSp>
        <p:nvGrpSpPr>
          <p:cNvPr id="83976" name="Group 13"/>
          <p:cNvGrpSpPr>
            <a:grpSpLocks/>
          </p:cNvGrpSpPr>
          <p:nvPr/>
        </p:nvGrpSpPr>
        <p:grpSpPr bwMode="auto">
          <a:xfrm>
            <a:off x="352425" y="3886200"/>
            <a:ext cx="3797300" cy="2414588"/>
            <a:chOff x="240" y="2448"/>
            <a:chExt cx="2592" cy="1521"/>
          </a:xfrm>
        </p:grpSpPr>
        <p:sp>
          <p:nvSpPr>
            <p:cNvPr id="84026" name="Text Box 14"/>
            <p:cNvSpPr txBox="1">
              <a:spLocks noChangeArrowheads="1"/>
            </p:cNvSpPr>
            <p:nvPr/>
          </p:nvSpPr>
          <p:spPr bwMode="auto">
            <a:xfrm>
              <a:off x="240" y="2592"/>
              <a:ext cx="2592"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int fact (n) {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rPr>
                <a:t>      </a:t>
              </a:r>
              <a:r>
                <a:rPr kumimoji="1" lang="en-US" altLang="zh-CN" sz="2000">
                  <a:latin typeface="Times New Roman" pitchFamily="18" charset="0"/>
                  <a:cs typeface="Times New Roman" pitchFamily="18" charset="0"/>
                </a:rPr>
                <a:t>If</a:t>
              </a:r>
              <a:r>
                <a:rPr kumimoji="1" lang="zh-CN" altLang="en-US" sz="2000">
                  <a:latin typeface="Times New Roman" pitchFamily="18" charset="0"/>
                </a:rPr>
                <a:t>（</a:t>
              </a:r>
              <a:r>
                <a:rPr kumimoji="1" lang="en-US" altLang="zh-CN" sz="2000">
                  <a:latin typeface="Times New Roman" pitchFamily="18" charset="0"/>
                  <a:cs typeface="Times New Roman" pitchFamily="18" charset="0"/>
                </a:rPr>
                <a:t>n=1</a:t>
              </a:r>
              <a:r>
                <a:rPr kumimoji="1" lang="zh-CN" altLang="en-US" sz="2000">
                  <a:latin typeface="Times New Roman" pitchFamily="18" charset="0"/>
                </a:rPr>
                <a:t>）</a:t>
              </a:r>
              <a:r>
                <a:rPr kumimoji="1" lang="zh-CN" altLang="en-US" sz="2000">
                  <a:latin typeface="Times New Roman" pitchFamily="18" charset="0"/>
                  <a:cs typeface="Times New Roman" pitchFamily="18" charset="0"/>
                </a:rPr>
                <a:t>  </a:t>
              </a:r>
              <a:r>
                <a:rPr kumimoji="1" lang="en-US" altLang="zh-CN" sz="2000">
                  <a:latin typeface="Times New Roman" pitchFamily="18" charset="0"/>
                  <a:cs typeface="Times New Roman" pitchFamily="18" charset="0"/>
                </a:rPr>
                <a:t>return</a:t>
              </a:r>
              <a:r>
                <a:rPr kumimoji="1" lang="zh-CN" altLang="en-US" sz="2000">
                  <a:latin typeface="Times New Roman" pitchFamily="18" charset="0"/>
                </a:rPr>
                <a:t>（</a:t>
              </a:r>
              <a:r>
                <a:rPr kumimoji="1" lang="en-US" altLang="zh-CN" sz="2000">
                  <a:latin typeface="Times New Roman" pitchFamily="18" charset="0"/>
                  <a:cs typeface="Times New Roman" pitchFamily="18" charset="0"/>
                </a:rPr>
                <a:t>1</a:t>
              </a:r>
              <a:r>
                <a:rPr kumimoji="1" lang="zh-CN" altLang="en-US" sz="2000">
                  <a:latin typeface="Times New Roman" pitchFamily="18" charset="0"/>
                </a:rPr>
                <a:t>）；</a:t>
              </a:r>
              <a:endParaRPr kumimoji="1" lang="zh-CN" altLang="en-US"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zh-CN" altLang="en-US" sz="2000">
                  <a:latin typeface="Times New Roman" pitchFamily="18" charset="0"/>
                  <a:cs typeface="Times New Roman" pitchFamily="18" charset="0"/>
                </a:rPr>
                <a:t>      </a:t>
              </a:r>
              <a:r>
                <a:rPr kumimoji="1" lang="en-US" altLang="zh-CN" sz="2000">
                  <a:latin typeface="Times New Roman" pitchFamily="18" charset="0"/>
                  <a:cs typeface="Times New Roman" pitchFamily="18" charset="0"/>
                </a:rPr>
                <a:t>Else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L1       return</a:t>
              </a:r>
              <a:r>
                <a:rPr kumimoji="1" lang="zh-CN" altLang="en-US" sz="2000">
                  <a:latin typeface="Times New Roman" pitchFamily="18" charset="0"/>
                </a:rPr>
                <a:t>（</a:t>
              </a:r>
              <a:r>
                <a:rPr kumimoji="1" lang="en-US" altLang="zh-CN" sz="2000">
                  <a:latin typeface="Times New Roman" pitchFamily="18" charset="0"/>
                  <a:cs typeface="Times New Roman" pitchFamily="18" charset="0"/>
                </a:rPr>
                <a:t>n*fact (n-1)</a:t>
              </a:r>
              <a:r>
                <a:rPr kumimoji="1" lang="zh-CN" altLang="en-US" sz="2000">
                  <a:latin typeface="Times New Roman" pitchFamily="18" charset="0"/>
                </a:rPr>
                <a:t>）；</a:t>
              </a:r>
              <a:endParaRPr kumimoji="1" lang="zh-CN" altLang="en-US"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}//fact</a:t>
              </a:r>
            </a:p>
            <a:p>
              <a:pPr>
                <a:spcBef>
                  <a:spcPct val="50000"/>
                </a:spcBef>
              </a:pPr>
              <a:endParaRPr kumimoji="1" lang="en-US" altLang="zh-CN" sz="2000">
                <a:latin typeface="宋体" charset="-122"/>
              </a:endParaRPr>
            </a:p>
          </p:txBody>
        </p:sp>
        <p:sp>
          <p:nvSpPr>
            <p:cNvPr id="84027" name="AutoShape 15"/>
            <p:cNvSpPr>
              <a:spLocks/>
            </p:cNvSpPr>
            <p:nvPr/>
          </p:nvSpPr>
          <p:spPr bwMode="auto">
            <a:xfrm>
              <a:off x="1248" y="2448"/>
              <a:ext cx="576" cy="280"/>
            </a:xfrm>
            <a:prstGeom prst="accentCallout1">
              <a:avLst>
                <a:gd name="adj1" fmla="val 25713"/>
                <a:gd name="adj2" fmla="val -8333"/>
                <a:gd name="adj3" fmla="val 61069"/>
                <a:gd name="adj4" fmla="val -60940"/>
              </a:avLst>
            </a:prstGeom>
            <a:solidFill>
              <a:srgbClr val="FF99CC"/>
            </a:solidFill>
            <a:ln w="12700" cap="rnd">
              <a:solidFill>
                <a:schemeClr val="tx1"/>
              </a:solidFill>
              <a:miter lim="800000"/>
              <a:headEnd/>
              <a:tailEnd/>
            </a:ln>
          </p:spPr>
          <p:txBody>
            <a:bodyPr/>
            <a:lstStyle/>
            <a:p>
              <a:pPr algn="ctr" eaLnBrk="0" hangingPunct="0">
                <a:spcBef>
                  <a:spcPct val="50000"/>
                </a:spcBef>
              </a:pPr>
              <a:r>
                <a:rPr kumimoji="1" lang="en-US" altLang="zh-CN" sz="2000">
                  <a:latin typeface="宋体" charset="-122"/>
                </a:rPr>
                <a:t>n=3</a:t>
              </a:r>
            </a:p>
          </p:txBody>
        </p:sp>
      </p:grpSp>
      <p:grpSp>
        <p:nvGrpSpPr>
          <p:cNvPr id="83977" name="Group 16"/>
          <p:cNvGrpSpPr>
            <a:grpSpLocks/>
          </p:cNvGrpSpPr>
          <p:nvPr/>
        </p:nvGrpSpPr>
        <p:grpSpPr bwMode="auto">
          <a:xfrm>
            <a:off x="3868738" y="4114800"/>
            <a:ext cx="3798887" cy="2185988"/>
            <a:chOff x="2640" y="2592"/>
            <a:chExt cx="2592" cy="1377"/>
          </a:xfrm>
        </p:grpSpPr>
        <p:sp>
          <p:nvSpPr>
            <p:cNvPr id="84024" name="Text Box 17"/>
            <p:cNvSpPr txBox="1">
              <a:spLocks noChangeArrowheads="1"/>
            </p:cNvSpPr>
            <p:nvPr/>
          </p:nvSpPr>
          <p:spPr bwMode="auto">
            <a:xfrm>
              <a:off x="2640" y="2592"/>
              <a:ext cx="2592"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int fact (int n)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rPr>
                <a:t>      </a:t>
              </a:r>
              <a:r>
                <a:rPr kumimoji="1" lang="en-US" altLang="zh-CN" sz="2000">
                  <a:latin typeface="Times New Roman" pitchFamily="18" charset="0"/>
                  <a:cs typeface="Times New Roman" pitchFamily="18" charset="0"/>
                </a:rPr>
                <a:t>If</a:t>
              </a:r>
              <a:r>
                <a:rPr kumimoji="1" lang="zh-CN" altLang="en-US" sz="2000">
                  <a:latin typeface="Times New Roman" pitchFamily="18" charset="0"/>
                </a:rPr>
                <a:t>（</a:t>
              </a:r>
              <a:r>
                <a:rPr kumimoji="1" lang="en-US" altLang="zh-CN" sz="2000">
                  <a:latin typeface="Times New Roman" pitchFamily="18" charset="0"/>
                  <a:cs typeface="Times New Roman" pitchFamily="18" charset="0"/>
                </a:rPr>
                <a:t>n=1</a:t>
              </a:r>
              <a:r>
                <a:rPr kumimoji="1" lang="zh-CN" altLang="en-US" sz="2000">
                  <a:latin typeface="Times New Roman" pitchFamily="18" charset="0"/>
                </a:rPr>
                <a:t>）</a:t>
              </a:r>
              <a:r>
                <a:rPr kumimoji="1" lang="zh-CN" altLang="en-US" sz="2000">
                  <a:latin typeface="Times New Roman" pitchFamily="18" charset="0"/>
                  <a:cs typeface="Times New Roman" pitchFamily="18" charset="0"/>
                </a:rPr>
                <a:t>  </a:t>
              </a:r>
              <a:r>
                <a:rPr kumimoji="1" lang="en-US" altLang="zh-CN" sz="2000">
                  <a:latin typeface="Times New Roman" pitchFamily="18" charset="0"/>
                  <a:cs typeface="Times New Roman" pitchFamily="18" charset="0"/>
                </a:rPr>
                <a:t>return</a:t>
              </a:r>
              <a:r>
                <a:rPr kumimoji="1" lang="zh-CN" altLang="en-US" sz="2000">
                  <a:latin typeface="Times New Roman" pitchFamily="18" charset="0"/>
                </a:rPr>
                <a:t>（</a:t>
              </a:r>
              <a:r>
                <a:rPr kumimoji="1" lang="en-US" altLang="zh-CN" sz="2000">
                  <a:latin typeface="Times New Roman" pitchFamily="18" charset="0"/>
                  <a:cs typeface="Times New Roman" pitchFamily="18" charset="0"/>
                </a:rPr>
                <a:t>1</a:t>
              </a:r>
              <a:r>
                <a:rPr kumimoji="1" lang="zh-CN" altLang="en-US" sz="2000">
                  <a:latin typeface="Times New Roman" pitchFamily="18" charset="0"/>
                </a:rPr>
                <a:t>）；</a:t>
              </a:r>
              <a:endParaRPr kumimoji="1" lang="zh-CN" altLang="en-US"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zh-CN" altLang="en-US" sz="2000">
                  <a:latin typeface="Times New Roman" pitchFamily="18" charset="0"/>
                  <a:cs typeface="Times New Roman" pitchFamily="18" charset="0"/>
                </a:rPr>
                <a:t>      </a:t>
              </a:r>
              <a:r>
                <a:rPr kumimoji="1" lang="en-US" altLang="zh-CN" sz="2000">
                  <a:latin typeface="Times New Roman" pitchFamily="18" charset="0"/>
                  <a:cs typeface="Times New Roman" pitchFamily="18" charset="0"/>
                </a:rPr>
                <a:t>Else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L1    return</a:t>
              </a:r>
              <a:r>
                <a:rPr kumimoji="1" lang="zh-CN" altLang="en-US" sz="2000">
                  <a:latin typeface="Times New Roman" pitchFamily="18" charset="0"/>
                </a:rPr>
                <a:t>（</a:t>
              </a:r>
              <a:r>
                <a:rPr kumimoji="1" lang="en-US" altLang="zh-CN" sz="2000">
                  <a:latin typeface="Times New Roman" pitchFamily="18" charset="0"/>
                  <a:cs typeface="Times New Roman" pitchFamily="18" charset="0"/>
                </a:rPr>
                <a:t>n*fact (n-1)</a:t>
              </a:r>
              <a:r>
                <a:rPr kumimoji="1" lang="zh-CN" altLang="en-US" sz="2000">
                  <a:latin typeface="Times New Roman" pitchFamily="18" charset="0"/>
                </a:rPr>
                <a:t>）；</a:t>
              </a:r>
              <a:endParaRPr kumimoji="1" lang="zh-CN" altLang="en-US"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}//fact</a:t>
              </a:r>
            </a:p>
            <a:p>
              <a:pPr>
                <a:spcBef>
                  <a:spcPct val="50000"/>
                </a:spcBef>
              </a:pPr>
              <a:endParaRPr kumimoji="1" lang="en-US" altLang="zh-CN" sz="2000">
                <a:latin typeface="宋体" charset="-122"/>
              </a:endParaRPr>
            </a:p>
          </p:txBody>
        </p:sp>
        <p:sp>
          <p:nvSpPr>
            <p:cNvPr id="84025" name="AutoShape 18"/>
            <p:cNvSpPr>
              <a:spLocks/>
            </p:cNvSpPr>
            <p:nvPr/>
          </p:nvSpPr>
          <p:spPr bwMode="auto">
            <a:xfrm>
              <a:off x="3888" y="2592"/>
              <a:ext cx="576" cy="232"/>
            </a:xfrm>
            <a:prstGeom prst="accentCallout1">
              <a:avLst>
                <a:gd name="adj1" fmla="val 31032"/>
                <a:gd name="adj2" fmla="val -8333"/>
                <a:gd name="adj3" fmla="val 53019"/>
                <a:gd name="adj4" fmla="val -60940"/>
              </a:avLst>
            </a:prstGeom>
            <a:solidFill>
              <a:srgbClr val="FF99CC"/>
            </a:solidFill>
            <a:ln w="12700" cap="rnd">
              <a:solidFill>
                <a:schemeClr val="tx1"/>
              </a:solidFill>
              <a:miter lim="800000"/>
              <a:headEnd/>
              <a:tailEnd/>
            </a:ln>
          </p:spPr>
          <p:txBody>
            <a:bodyPr/>
            <a:lstStyle/>
            <a:p>
              <a:pPr algn="ctr" eaLnBrk="0" hangingPunct="0">
                <a:spcBef>
                  <a:spcPct val="50000"/>
                </a:spcBef>
              </a:pPr>
              <a:r>
                <a:rPr kumimoji="1" lang="en-US" altLang="zh-CN" sz="2000">
                  <a:latin typeface="宋体" charset="-122"/>
                </a:rPr>
                <a:t>n=2</a:t>
              </a:r>
            </a:p>
          </p:txBody>
        </p:sp>
      </p:grpSp>
      <p:grpSp>
        <p:nvGrpSpPr>
          <p:cNvPr id="83978" name="Group 19"/>
          <p:cNvGrpSpPr>
            <a:grpSpLocks/>
          </p:cNvGrpSpPr>
          <p:nvPr/>
        </p:nvGrpSpPr>
        <p:grpSpPr bwMode="auto">
          <a:xfrm>
            <a:off x="3587750" y="1371600"/>
            <a:ext cx="3797300" cy="2262188"/>
            <a:chOff x="2448" y="864"/>
            <a:chExt cx="2592" cy="1425"/>
          </a:xfrm>
        </p:grpSpPr>
        <p:sp>
          <p:nvSpPr>
            <p:cNvPr id="84022" name="Text Box 20"/>
            <p:cNvSpPr txBox="1">
              <a:spLocks noChangeArrowheads="1"/>
            </p:cNvSpPr>
            <p:nvPr/>
          </p:nvSpPr>
          <p:spPr bwMode="auto">
            <a:xfrm>
              <a:off x="2448" y="912"/>
              <a:ext cx="2592"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int fact (int n)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rPr>
                <a:t>      </a:t>
              </a:r>
              <a:r>
                <a:rPr kumimoji="1" lang="en-US" altLang="zh-CN" sz="2000">
                  <a:latin typeface="Times New Roman" pitchFamily="18" charset="0"/>
                  <a:cs typeface="Times New Roman" pitchFamily="18" charset="0"/>
                </a:rPr>
                <a:t>If</a:t>
              </a:r>
              <a:r>
                <a:rPr kumimoji="1" lang="zh-CN" altLang="en-US" sz="2000">
                  <a:latin typeface="Times New Roman" pitchFamily="18" charset="0"/>
                </a:rPr>
                <a:t>（</a:t>
              </a:r>
              <a:r>
                <a:rPr kumimoji="1" lang="en-US" altLang="zh-CN" sz="2000">
                  <a:latin typeface="Times New Roman" pitchFamily="18" charset="0"/>
                  <a:cs typeface="Times New Roman" pitchFamily="18" charset="0"/>
                </a:rPr>
                <a:t>n=1</a:t>
              </a:r>
              <a:r>
                <a:rPr kumimoji="1" lang="zh-CN" altLang="en-US" sz="2000">
                  <a:latin typeface="Times New Roman" pitchFamily="18" charset="0"/>
                </a:rPr>
                <a:t>）</a:t>
              </a:r>
              <a:r>
                <a:rPr kumimoji="1" lang="zh-CN" altLang="en-US" sz="2000">
                  <a:latin typeface="Times New Roman" pitchFamily="18" charset="0"/>
                  <a:cs typeface="Times New Roman" pitchFamily="18" charset="0"/>
                </a:rPr>
                <a:t>  </a:t>
              </a:r>
              <a:r>
                <a:rPr kumimoji="1" lang="en-US" altLang="zh-CN" sz="2000">
                  <a:latin typeface="Times New Roman" pitchFamily="18" charset="0"/>
                  <a:cs typeface="Times New Roman" pitchFamily="18" charset="0"/>
                </a:rPr>
                <a:t>return</a:t>
              </a:r>
              <a:r>
                <a:rPr kumimoji="1" lang="zh-CN" altLang="en-US" sz="2000">
                  <a:latin typeface="Times New Roman" pitchFamily="18" charset="0"/>
                </a:rPr>
                <a:t>（</a:t>
              </a:r>
              <a:r>
                <a:rPr kumimoji="1" lang="en-US" altLang="zh-CN" sz="2000" b="1">
                  <a:latin typeface="Times New Roman" pitchFamily="18" charset="0"/>
                  <a:cs typeface="Times New Roman" pitchFamily="18" charset="0"/>
                </a:rPr>
                <a:t>1</a:t>
              </a:r>
              <a:r>
                <a:rPr kumimoji="1" lang="zh-CN" altLang="en-US" sz="2000">
                  <a:latin typeface="Times New Roman" pitchFamily="18" charset="0"/>
                </a:rPr>
                <a:t>）；</a:t>
              </a:r>
              <a:endParaRPr kumimoji="1" lang="zh-CN" altLang="en-US"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zh-CN" altLang="en-US" sz="2000">
                  <a:latin typeface="Times New Roman" pitchFamily="18" charset="0"/>
                  <a:cs typeface="Times New Roman" pitchFamily="18" charset="0"/>
                </a:rPr>
                <a:t>      </a:t>
              </a:r>
              <a:r>
                <a:rPr kumimoji="1" lang="en-US" altLang="zh-CN" sz="2000">
                  <a:latin typeface="Times New Roman" pitchFamily="18" charset="0"/>
                  <a:cs typeface="Times New Roman" pitchFamily="18" charset="0"/>
                </a:rPr>
                <a:t>Else </a:t>
              </a: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    L1    return</a:t>
              </a:r>
              <a:r>
                <a:rPr kumimoji="1" lang="zh-CN" altLang="en-US" sz="2000">
                  <a:latin typeface="Times New Roman" pitchFamily="18" charset="0"/>
                </a:rPr>
                <a:t>（</a:t>
              </a:r>
              <a:r>
                <a:rPr kumimoji="1" lang="en-US" altLang="zh-CN" sz="2000">
                  <a:latin typeface="Times New Roman" pitchFamily="18" charset="0"/>
                  <a:cs typeface="Times New Roman" pitchFamily="18" charset="0"/>
                </a:rPr>
                <a:t>n*fact (n-1)</a:t>
              </a:r>
              <a:r>
                <a:rPr kumimoji="1" lang="zh-CN" altLang="en-US" sz="2000">
                  <a:latin typeface="Times New Roman" pitchFamily="18" charset="0"/>
                </a:rPr>
                <a:t>）；</a:t>
              </a:r>
              <a:endParaRPr kumimoji="1" lang="zh-CN" altLang="en-US" sz="2000">
                <a:latin typeface="Times New Roman" pitchFamily="18" charset="0"/>
                <a:cs typeface="Times New Roman" pitchFamily="18" charset="0"/>
              </a:endParaRPr>
            </a:p>
            <a:p>
              <a:pPr algn="just" eaLnBrk="1" hangingPunct="1">
                <a:lnSpc>
                  <a:spcPct val="90000"/>
                </a:lnSpc>
                <a:spcBef>
                  <a:spcPct val="20000"/>
                </a:spcBef>
                <a:buClr>
                  <a:schemeClr val="accent2"/>
                </a:buClr>
                <a:buSzPct val="80000"/>
                <a:buFont typeface="Wingdings" pitchFamily="2" charset="2"/>
                <a:buNone/>
              </a:pPr>
              <a:r>
                <a:rPr kumimoji="1" lang="en-US" altLang="zh-CN" sz="2000">
                  <a:latin typeface="Times New Roman" pitchFamily="18" charset="0"/>
                  <a:cs typeface="Times New Roman" pitchFamily="18" charset="0"/>
                </a:rPr>
                <a:t>}//fact</a:t>
              </a:r>
            </a:p>
            <a:p>
              <a:pPr>
                <a:spcBef>
                  <a:spcPct val="50000"/>
                </a:spcBef>
              </a:pPr>
              <a:endParaRPr kumimoji="1" lang="en-US" altLang="zh-CN" sz="2000">
                <a:latin typeface="宋体" charset="-122"/>
              </a:endParaRPr>
            </a:p>
          </p:txBody>
        </p:sp>
        <p:sp>
          <p:nvSpPr>
            <p:cNvPr id="84023" name="AutoShape 21"/>
            <p:cNvSpPr>
              <a:spLocks/>
            </p:cNvSpPr>
            <p:nvPr/>
          </p:nvSpPr>
          <p:spPr bwMode="auto">
            <a:xfrm>
              <a:off x="3984" y="864"/>
              <a:ext cx="576" cy="232"/>
            </a:xfrm>
            <a:prstGeom prst="accentCallout1">
              <a:avLst>
                <a:gd name="adj1" fmla="val 31032"/>
                <a:gd name="adj2" fmla="val -8333"/>
                <a:gd name="adj3" fmla="val 53019"/>
                <a:gd name="adj4" fmla="val -60940"/>
              </a:avLst>
            </a:prstGeom>
            <a:solidFill>
              <a:srgbClr val="FF99CC"/>
            </a:solidFill>
            <a:ln w="12700" cap="rnd">
              <a:solidFill>
                <a:schemeClr val="tx1"/>
              </a:solidFill>
              <a:miter lim="800000"/>
              <a:headEnd/>
              <a:tailEnd/>
            </a:ln>
          </p:spPr>
          <p:txBody>
            <a:bodyPr/>
            <a:lstStyle/>
            <a:p>
              <a:pPr algn="ctr" eaLnBrk="0" hangingPunct="0">
                <a:spcBef>
                  <a:spcPct val="50000"/>
                </a:spcBef>
              </a:pPr>
              <a:r>
                <a:rPr kumimoji="1" lang="en-US" altLang="zh-CN" sz="2000">
                  <a:latin typeface="宋体" charset="-122"/>
                </a:rPr>
                <a:t>n=1</a:t>
              </a:r>
            </a:p>
          </p:txBody>
        </p:sp>
      </p:grpSp>
      <p:grpSp>
        <p:nvGrpSpPr>
          <p:cNvPr id="83979" name="Group 22"/>
          <p:cNvGrpSpPr>
            <a:grpSpLocks/>
          </p:cNvGrpSpPr>
          <p:nvPr/>
        </p:nvGrpSpPr>
        <p:grpSpPr bwMode="auto">
          <a:xfrm>
            <a:off x="7034213" y="1752600"/>
            <a:ext cx="1406525" cy="3581400"/>
            <a:chOff x="4800" y="1104"/>
            <a:chExt cx="960" cy="2256"/>
          </a:xfrm>
        </p:grpSpPr>
        <p:grpSp>
          <p:nvGrpSpPr>
            <p:cNvPr id="84011" name="Group 23"/>
            <p:cNvGrpSpPr>
              <a:grpSpLocks/>
            </p:cNvGrpSpPr>
            <p:nvPr/>
          </p:nvGrpSpPr>
          <p:grpSpPr bwMode="auto">
            <a:xfrm>
              <a:off x="4800" y="1392"/>
              <a:ext cx="960" cy="1728"/>
              <a:chOff x="4800" y="1776"/>
              <a:chExt cx="960" cy="1728"/>
            </a:xfrm>
          </p:grpSpPr>
          <p:sp>
            <p:nvSpPr>
              <p:cNvPr id="84013" name="Rectangle 24"/>
              <p:cNvSpPr>
                <a:spLocks noChangeArrowheads="1"/>
              </p:cNvSpPr>
              <p:nvPr/>
            </p:nvSpPr>
            <p:spPr bwMode="auto">
              <a:xfrm>
                <a:off x="4800" y="2500"/>
                <a:ext cx="960" cy="233"/>
              </a:xfrm>
              <a:prstGeom prst="rect">
                <a:avLst/>
              </a:prstGeom>
              <a:solidFill>
                <a:srgbClr val="6699FF"/>
              </a:solidFill>
              <a:ln w="12700" cap="rnd">
                <a:solidFill>
                  <a:schemeClr val="bg2"/>
                </a:solidFill>
                <a:miter lim="800000"/>
                <a:headEnd/>
                <a:tailEnd/>
              </a:ln>
            </p:spPr>
            <p:txBody>
              <a:bodyPr anchor="ctr">
                <a:spAutoFit/>
              </a:bodyPr>
              <a:lstStyle/>
              <a:p>
                <a:endParaRPr lang="zh-CN" altLang="en-US"/>
              </a:p>
            </p:txBody>
          </p:sp>
          <p:sp>
            <p:nvSpPr>
              <p:cNvPr id="84014" name="Line 25"/>
              <p:cNvSpPr>
                <a:spLocks noChangeShapeType="1"/>
              </p:cNvSpPr>
              <p:nvPr/>
            </p:nvSpPr>
            <p:spPr bwMode="auto">
              <a:xfrm>
                <a:off x="4800" y="3504"/>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5" name="Line 26"/>
              <p:cNvSpPr>
                <a:spLocks noChangeShapeType="1"/>
              </p:cNvSpPr>
              <p:nvPr/>
            </p:nvSpPr>
            <p:spPr bwMode="auto">
              <a:xfrm>
                <a:off x="4800" y="3264"/>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6" name="Line 27"/>
              <p:cNvSpPr>
                <a:spLocks noChangeShapeType="1"/>
              </p:cNvSpPr>
              <p:nvPr/>
            </p:nvSpPr>
            <p:spPr bwMode="auto">
              <a:xfrm>
                <a:off x="4800" y="3024"/>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7" name="Line 28"/>
              <p:cNvSpPr>
                <a:spLocks noChangeShapeType="1"/>
              </p:cNvSpPr>
              <p:nvPr/>
            </p:nvSpPr>
            <p:spPr bwMode="auto">
              <a:xfrm>
                <a:off x="4800" y="2784"/>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8" name="Line 29"/>
              <p:cNvSpPr>
                <a:spLocks noChangeShapeType="1"/>
              </p:cNvSpPr>
              <p:nvPr/>
            </p:nvSpPr>
            <p:spPr bwMode="auto">
              <a:xfrm>
                <a:off x="4800" y="2544"/>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9" name="Line 30"/>
              <p:cNvSpPr>
                <a:spLocks noChangeShapeType="1"/>
              </p:cNvSpPr>
              <p:nvPr/>
            </p:nvSpPr>
            <p:spPr bwMode="auto">
              <a:xfrm>
                <a:off x="4800" y="2304"/>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20" name="Line 31"/>
              <p:cNvSpPr>
                <a:spLocks noChangeShapeType="1"/>
              </p:cNvSpPr>
              <p:nvPr/>
            </p:nvSpPr>
            <p:spPr bwMode="auto">
              <a:xfrm>
                <a:off x="4800" y="2016"/>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21" name="Line 32"/>
              <p:cNvSpPr>
                <a:spLocks noChangeShapeType="1"/>
              </p:cNvSpPr>
              <p:nvPr/>
            </p:nvSpPr>
            <p:spPr bwMode="auto">
              <a:xfrm>
                <a:off x="4800" y="1776"/>
                <a:ext cx="960"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4012" name="Line 33"/>
            <p:cNvSpPr>
              <a:spLocks noChangeShapeType="1"/>
            </p:cNvSpPr>
            <p:nvPr/>
          </p:nvSpPr>
          <p:spPr bwMode="auto">
            <a:xfrm>
              <a:off x="5280" y="1104"/>
              <a:ext cx="0" cy="225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3980" name="Text Box 34"/>
          <p:cNvSpPr txBox="1">
            <a:spLocks noChangeArrowheads="1"/>
          </p:cNvSpPr>
          <p:nvPr/>
        </p:nvSpPr>
        <p:spPr bwMode="auto">
          <a:xfrm>
            <a:off x="7173913" y="4953000"/>
            <a:ext cx="1336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L      3</a:t>
            </a:r>
          </a:p>
        </p:txBody>
      </p:sp>
      <p:sp>
        <p:nvSpPr>
          <p:cNvPr id="83981" name="Text Box 35"/>
          <p:cNvSpPr txBox="1">
            <a:spLocks noChangeArrowheads="1"/>
          </p:cNvSpPr>
          <p:nvPr/>
        </p:nvSpPr>
        <p:spPr bwMode="auto">
          <a:xfrm>
            <a:off x="7173913" y="4191000"/>
            <a:ext cx="1336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L1     1</a:t>
            </a:r>
          </a:p>
        </p:txBody>
      </p:sp>
      <p:sp>
        <p:nvSpPr>
          <p:cNvPr id="83982" name="Text Box 36"/>
          <p:cNvSpPr txBox="1">
            <a:spLocks noChangeArrowheads="1"/>
          </p:cNvSpPr>
          <p:nvPr/>
        </p:nvSpPr>
        <p:spPr bwMode="auto">
          <a:xfrm>
            <a:off x="7173913" y="4572000"/>
            <a:ext cx="1336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L1     2</a:t>
            </a:r>
          </a:p>
        </p:txBody>
      </p:sp>
      <p:grpSp>
        <p:nvGrpSpPr>
          <p:cNvPr id="83983" name="Group 37"/>
          <p:cNvGrpSpPr>
            <a:grpSpLocks/>
          </p:cNvGrpSpPr>
          <p:nvPr/>
        </p:nvGrpSpPr>
        <p:grpSpPr bwMode="auto">
          <a:xfrm>
            <a:off x="5205413" y="3124200"/>
            <a:ext cx="1687512" cy="611188"/>
            <a:chOff x="3552" y="1968"/>
            <a:chExt cx="1152" cy="385"/>
          </a:xfrm>
        </p:grpSpPr>
        <p:sp>
          <p:nvSpPr>
            <p:cNvPr id="84007" name="AutoShape 38"/>
            <p:cNvSpPr>
              <a:spLocks noChangeArrowheads="1"/>
            </p:cNvSpPr>
            <p:nvPr/>
          </p:nvSpPr>
          <p:spPr bwMode="auto">
            <a:xfrm>
              <a:off x="3552" y="2016"/>
              <a:ext cx="251" cy="289"/>
            </a:xfrm>
            <a:prstGeom prst="downArrow">
              <a:avLst>
                <a:gd name="adj1" fmla="val 50000"/>
                <a:gd name="adj2" fmla="val 50000"/>
              </a:avLst>
            </a:prstGeom>
            <a:solidFill>
              <a:schemeClr val="accent1"/>
            </a:solidFill>
            <a:ln w="12700" cap="rnd">
              <a:solidFill>
                <a:schemeClr val="tx1"/>
              </a:solidFill>
              <a:miter lim="800000"/>
              <a:headEnd/>
              <a:tailEnd/>
            </a:ln>
          </p:spPr>
          <p:txBody>
            <a:bodyPr wrap="none" anchor="ctr">
              <a:spAutoFit/>
            </a:bodyPr>
            <a:lstStyle/>
            <a:p>
              <a:endParaRPr lang="zh-CN" altLang="en-US"/>
            </a:p>
          </p:txBody>
        </p:sp>
        <p:grpSp>
          <p:nvGrpSpPr>
            <p:cNvPr id="84008" name="Group 39"/>
            <p:cNvGrpSpPr>
              <a:grpSpLocks/>
            </p:cNvGrpSpPr>
            <p:nvPr/>
          </p:nvGrpSpPr>
          <p:grpSpPr bwMode="auto">
            <a:xfrm>
              <a:off x="3792" y="1968"/>
              <a:ext cx="912" cy="385"/>
              <a:chOff x="3840" y="1968"/>
              <a:chExt cx="912" cy="385"/>
            </a:xfrm>
          </p:grpSpPr>
          <p:sp>
            <p:nvSpPr>
              <p:cNvPr id="84009" name="Text Box 40"/>
              <p:cNvSpPr txBox="1">
                <a:spLocks noChangeArrowheads="1"/>
              </p:cNvSpPr>
              <p:nvPr/>
            </p:nvSpPr>
            <p:spPr bwMode="auto">
              <a:xfrm>
                <a:off x="3840" y="1968"/>
                <a:ext cx="28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80000"/>
                  </a:lnSpc>
                  <a:spcBef>
                    <a:spcPct val="10000"/>
                  </a:spcBef>
                </a:pPr>
                <a:r>
                  <a:rPr kumimoji="1" lang="zh-CN" altLang="en-US" sz="2000">
                    <a:latin typeface="宋体" charset="-122"/>
                  </a:rPr>
                  <a:t>返</a:t>
                </a:r>
              </a:p>
              <a:p>
                <a:pPr>
                  <a:lnSpc>
                    <a:spcPct val="80000"/>
                  </a:lnSpc>
                  <a:spcBef>
                    <a:spcPct val="10000"/>
                  </a:spcBef>
                </a:pPr>
                <a:r>
                  <a:rPr kumimoji="1" lang="zh-CN" altLang="en-US" sz="2000">
                    <a:latin typeface="宋体" charset="-122"/>
                  </a:rPr>
                  <a:t>回</a:t>
                </a:r>
                <a:endParaRPr kumimoji="1" lang="zh-CN" altLang="en-US" sz="2000" b="1">
                  <a:latin typeface="宋体" charset="-122"/>
                </a:endParaRPr>
              </a:p>
            </p:txBody>
          </p:sp>
          <p:sp>
            <p:nvSpPr>
              <p:cNvPr id="84010" name="Text Box 41"/>
              <p:cNvSpPr txBox="1">
                <a:spLocks noChangeArrowheads="1"/>
              </p:cNvSpPr>
              <p:nvPr/>
            </p:nvSpPr>
            <p:spPr bwMode="auto">
              <a:xfrm>
                <a:off x="4080" y="201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1</a:t>
                </a:r>
              </a:p>
            </p:txBody>
          </p:sp>
        </p:grpSp>
      </p:grpSp>
      <p:grpSp>
        <p:nvGrpSpPr>
          <p:cNvPr id="83984" name="Group 42"/>
          <p:cNvGrpSpPr>
            <a:grpSpLocks/>
          </p:cNvGrpSpPr>
          <p:nvPr/>
        </p:nvGrpSpPr>
        <p:grpSpPr bwMode="auto">
          <a:xfrm>
            <a:off x="3305175" y="4814888"/>
            <a:ext cx="1055688" cy="915987"/>
            <a:chOff x="2256" y="3033"/>
            <a:chExt cx="720" cy="577"/>
          </a:xfrm>
        </p:grpSpPr>
        <p:sp>
          <p:nvSpPr>
            <p:cNvPr id="84005" name="AutoShape 43"/>
            <p:cNvSpPr>
              <a:spLocks noChangeArrowheads="1"/>
            </p:cNvSpPr>
            <p:nvPr/>
          </p:nvSpPr>
          <p:spPr bwMode="auto">
            <a:xfrm>
              <a:off x="2304" y="3033"/>
              <a:ext cx="336" cy="462"/>
            </a:xfrm>
            <a:prstGeom prst="leftArrow">
              <a:avLst>
                <a:gd name="adj1" fmla="val 50000"/>
                <a:gd name="adj2" fmla="val 43750"/>
              </a:avLst>
            </a:prstGeom>
            <a:solidFill>
              <a:schemeClr val="accent1"/>
            </a:solidFill>
            <a:ln w="12700" cap="rnd">
              <a:solidFill>
                <a:schemeClr val="tx1"/>
              </a:solidFill>
              <a:miter lim="800000"/>
              <a:headEnd/>
              <a:tailEnd/>
            </a:ln>
          </p:spPr>
          <p:txBody>
            <a:bodyPr anchor="ctr">
              <a:spAutoFit/>
            </a:bodyPr>
            <a:lstStyle/>
            <a:p>
              <a:endParaRPr lang="zh-CN" altLang="en-US"/>
            </a:p>
          </p:txBody>
        </p:sp>
        <p:sp>
          <p:nvSpPr>
            <p:cNvPr id="84006" name="Text Box 44"/>
            <p:cNvSpPr txBox="1">
              <a:spLocks noChangeArrowheads="1"/>
            </p:cNvSpPr>
            <p:nvPr/>
          </p:nvSpPr>
          <p:spPr bwMode="auto">
            <a:xfrm>
              <a:off x="2256" y="336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sz="2000">
                  <a:latin typeface="宋体" charset="-122"/>
                </a:rPr>
                <a:t>返回</a:t>
              </a:r>
              <a:r>
                <a:rPr kumimoji="1" lang="en-US" altLang="zh-CN" sz="2000" b="1">
                  <a:latin typeface="宋体" charset="-122"/>
                </a:rPr>
                <a:t>2</a:t>
              </a:r>
            </a:p>
          </p:txBody>
        </p:sp>
      </p:grpSp>
      <p:grpSp>
        <p:nvGrpSpPr>
          <p:cNvPr id="83985" name="Group 45"/>
          <p:cNvGrpSpPr>
            <a:grpSpLocks/>
          </p:cNvGrpSpPr>
          <p:nvPr/>
        </p:nvGrpSpPr>
        <p:grpSpPr bwMode="auto">
          <a:xfrm>
            <a:off x="1617663" y="2895600"/>
            <a:ext cx="1336675" cy="733425"/>
            <a:chOff x="1104" y="1824"/>
            <a:chExt cx="912" cy="462"/>
          </a:xfrm>
        </p:grpSpPr>
        <p:sp>
          <p:nvSpPr>
            <p:cNvPr id="84001" name="AutoShape 46"/>
            <p:cNvSpPr>
              <a:spLocks noChangeArrowheads="1"/>
            </p:cNvSpPr>
            <p:nvPr/>
          </p:nvSpPr>
          <p:spPr bwMode="auto">
            <a:xfrm>
              <a:off x="1104" y="1865"/>
              <a:ext cx="250" cy="302"/>
            </a:xfrm>
            <a:prstGeom prst="upArrow">
              <a:avLst>
                <a:gd name="adj1" fmla="val 50000"/>
                <a:gd name="adj2" fmla="val 62497"/>
              </a:avLst>
            </a:prstGeom>
            <a:solidFill>
              <a:schemeClr val="accent1"/>
            </a:solidFill>
            <a:ln w="12700" cap="rnd">
              <a:solidFill>
                <a:schemeClr val="tx1"/>
              </a:solidFill>
              <a:miter lim="800000"/>
              <a:headEnd/>
              <a:tailEnd/>
            </a:ln>
          </p:spPr>
          <p:txBody>
            <a:bodyPr wrap="none" anchor="ctr">
              <a:spAutoFit/>
            </a:bodyPr>
            <a:lstStyle/>
            <a:p>
              <a:endParaRPr lang="zh-CN" altLang="en-US"/>
            </a:p>
          </p:txBody>
        </p:sp>
        <p:grpSp>
          <p:nvGrpSpPr>
            <p:cNvPr id="84002" name="Group 47"/>
            <p:cNvGrpSpPr>
              <a:grpSpLocks/>
            </p:cNvGrpSpPr>
            <p:nvPr/>
          </p:nvGrpSpPr>
          <p:grpSpPr bwMode="auto">
            <a:xfrm>
              <a:off x="1296" y="1824"/>
              <a:ext cx="720" cy="462"/>
              <a:chOff x="1296" y="1824"/>
              <a:chExt cx="720" cy="462"/>
            </a:xfrm>
          </p:grpSpPr>
          <p:sp>
            <p:nvSpPr>
              <p:cNvPr id="84003" name="Text Box 48"/>
              <p:cNvSpPr txBox="1">
                <a:spLocks noChangeArrowheads="1"/>
              </p:cNvSpPr>
              <p:nvPr/>
            </p:nvSpPr>
            <p:spPr bwMode="auto">
              <a:xfrm>
                <a:off x="1296" y="1824"/>
                <a:ext cx="28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90000"/>
                  </a:lnSpc>
                  <a:spcBef>
                    <a:spcPct val="30000"/>
                  </a:spcBef>
                </a:pPr>
                <a:r>
                  <a:rPr kumimoji="1" lang="zh-CN" altLang="en-US" sz="2000">
                    <a:latin typeface="宋体" charset="-122"/>
                  </a:rPr>
                  <a:t>返</a:t>
                </a:r>
              </a:p>
              <a:p>
                <a:pPr>
                  <a:lnSpc>
                    <a:spcPct val="90000"/>
                  </a:lnSpc>
                  <a:spcBef>
                    <a:spcPct val="30000"/>
                  </a:spcBef>
                </a:pPr>
                <a:r>
                  <a:rPr kumimoji="1" lang="zh-CN" altLang="en-US" sz="2000">
                    <a:latin typeface="宋体" charset="-122"/>
                  </a:rPr>
                  <a:t>回</a:t>
                </a:r>
              </a:p>
            </p:txBody>
          </p:sp>
          <p:sp>
            <p:nvSpPr>
              <p:cNvPr id="84004" name="Text Box 49"/>
              <p:cNvSpPr txBox="1">
                <a:spLocks noChangeArrowheads="1"/>
              </p:cNvSpPr>
              <p:nvPr/>
            </p:nvSpPr>
            <p:spPr bwMode="auto">
              <a:xfrm>
                <a:off x="1488" y="196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6</a:t>
                </a:r>
              </a:p>
            </p:txBody>
          </p:sp>
        </p:grpSp>
      </p:grpSp>
      <p:grpSp>
        <p:nvGrpSpPr>
          <p:cNvPr id="83986" name="Group 50"/>
          <p:cNvGrpSpPr>
            <a:grpSpLocks/>
          </p:cNvGrpSpPr>
          <p:nvPr/>
        </p:nvGrpSpPr>
        <p:grpSpPr bwMode="auto">
          <a:xfrm>
            <a:off x="7034213" y="4191000"/>
            <a:ext cx="1406525" cy="381000"/>
            <a:chOff x="4800" y="1920"/>
            <a:chExt cx="960" cy="240"/>
          </a:xfrm>
        </p:grpSpPr>
        <p:sp>
          <p:nvSpPr>
            <p:cNvPr id="83999" name="Rectangle 51"/>
            <p:cNvSpPr>
              <a:spLocks noChangeArrowheads="1"/>
            </p:cNvSpPr>
            <p:nvPr/>
          </p:nvSpPr>
          <p:spPr bwMode="auto">
            <a:xfrm>
              <a:off x="4800" y="1920"/>
              <a:ext cx="960" cy="240"/>
            </a:xfrm>
            <a:prstGeom prst="rect">
              <a:avLst/>
            </a:prstGeom>
            <a:solidFill>
              <a:srgbClr val="6699FF"/>
            </a:solidFill>
            <a:ln w="12700" cap="rnd">
              <a:solidFill>
                <a:schemeClr val="bg2"/>
              </a:solidFill>
              <a:miter lim="800000"/>
              <a:headEnd/>
              <a:tailEnd/>
            </a:ln>
          </p:spPr>
          <p:txBody>
            <a:bodyPr anchor="ctr">
              <a:spAutoFit/>
            </a:bodyPr>
            <a:lstStyle/>
            <a:p>
              <a:endParaRPr lang="zh-CN" altLang="en-US"/>
            </a:p>
          </p:txBody>
        </p:sp>
        <p:sp>
          <p:nvSpPr>
            <p:cNvPr id="84000" name="Line 52"/>
            <p:cNvSpPr>
              <a:spLocks noChangeShapeType="1"/>
            </p:cNvSpPr>
            <p:nvPr/>
          </p:nvSpPr>
          <p:spPr bwMode="auto">
            <a:xfrm>
              <a:off x="5280" y="1920"/>
              <a:ext cx="0" cy="24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3987" name="Group 53"/>
          <p:cNvGrpSpPr>
            <a:grpSpLocks/>
          </p:cNvGrpSpPr>
          <p:nvPr/>
        </p:nvGrpSpPr>
        <p:grpSpPr bwMode="auto">
          <a:xfrm>
            <a:off x="7034213" y="4572000"/>
            <a:ext cx="1406525" cy="381000"/>
            <a:chOff x="4800" y="1920"/>
            <a:chExt cx="960" cy="240"/>
          </a:xfrm>
        </p:grpSpPr>
        <p:sp>
          <p:nvSpPr>
            <p:cNvPr id="83997" name="Rectangle 54"/>
            <p:cNvSpPr>
              <a:spLocks noChangeArrowheads="1"/>
            </p:cNvSpPr>
            <p:nvPr/>
          </p:nvSpPr>
          <p:spPr bwMode="auto">
            <a:xfrm>
              <a:off x="4800" y="1920"/>
              <a:ext cx="960" cy="240"/>
            </a:xfrm>
            <a:prstGeom prst="rect">
              <a:avLst/>
            </a:prstGeom>
            <a:solidFill>
              <a:srgbClr val="6699FF"/>
            </a:solidFill>
            <a:ln w="12700" cap="rnd">
              <a:solidFill>
                <a:schemeClr val="bg2"/>
              </a:solidFill>
              <a:miter lim="800000"/>
              <a:headEnd/>
              <a:tailEnd/>
            </a:ln>
          </p:spPr>
          <p:txBody>
            <a:bodyPr anchor="ctr">
              <a:spAutoFit/>
            </a:bodyPr>
            <a:lstStyle/>
            <a:p>
              <a:endParaRPr lang="zh-CN" altLang="en-US"/>
            </a:p>
          </p:txBody>
        </p:sp>
        <p:sp>
          <p:nvSpPr>
            <p:cNvPr id="83998" name="Line 55"/>
            <p:cNvSpPr>
              <a:spLocks noChangeShapeType="1"/>
            </p:cNvSpPr>
            <p:nvPr/>
          </p:nvSpPr>
          <p:spPr bwMode="auto">
            <a:xfrm>
              <a:off x="5280" y="1920"/>
              <a:ext cx="0" cy="24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3988" name="Group 56"/>
          <p:cNvGrpSpPr>
            <a:grpSpLocks/>
          </p:cNvGrpSpPr>
          <p:nvPr/>
        </p:nvGrpSpPr>
        <p:grpSpPr bwMode="auto">
          <a:xfrm>
            <a:off x="7034213" y="4953000"/>
            <a:ext cx="1406525" cy="381000"/>
            <a:chOff x="4800" y="1920"/>
            <a:chExt cx="960" cy="240"/>
          </a:xfrm>
        </p:grpSpPr>
        <p:sp>
          <p:nvSpPr>
            <p:cNvPr id="83995" name="Rectangle 57"/>
            <p:cNvSpPr>
              <a:spLocks noChangeArrowheads="1"/>
            </p:cNvSpPr>
            <p:nvPr/>
          </p:nvSpPr>
          <p:spPr bwMode="auto">
            <a:xfrm>
              <a:off x="4800" y="1920"/>
              <a:ext cx="960" cy="240"/>
            </a:xfrm>
            <a:prstGeom prst="rect">
              <a:avLst/>
            </a:prstGeom>
            <a:solidFill>
              <a:srgbClr val="6699FF"/>
            </a:solidFill>
            <a:ln w="12700" cap="rnd">
              <a:solidFill>
                <a:schemeClr val="bg2"/>
              </a:solidFill>
              <a:miter lim="800000"/>
              <a:headEnd/>
              <a:tailEnd/>
            </a:ln>
          </p:spPr>
          <p:txBody>
            <a:bodyPr anchor="ctr">
              <a:spAutoFit/>
            </a:bodyPr>
            <a:lstStyle/>
            <a:p>
              <a:endParaRPr lang="zh-CN" altLang="en-US"/>
            </a:p>
          </p:txBody>
        </p:sp>
        <p:sp>
          <p:nvSpPr>
            <p:cNvPr id="83996" name="Line 58"/>
            <p:cNvSpPr>
              <a:spLocks noChangeShapeType="1"/>
            </p:cNvSpPr>
            <p:nvPr/>
          </p:nvSpPr>
          <p:spPr bwMode="auto">
            <a:xfrm>
              <a:off x="5280" y="1920"/>
              <a:ext cx="0" cy="24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3989" name="Text Box 59"/>
          <p:cNvSpPr txBox="1">
            <a:spLocks noChangeArrowheads="1"/>
          </p:cNvSpPr>
          <p:nvPr/>
        </p:nvSpPr>
        <p:spPr bwMode="auto">
          <a:xfrm>
            <a:off x="6027738" y="1738313"/>
            <a:ext cx="773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b="1">
                <a:latin typeface="宋体" charset="-122"/>
              </a:rPr>
              <a:t>1</a:t>
            </a:r>
          </a:p>
        </p:txBody>
      </p:sp>
      <p:sp>
        <p:nvSpPr>
          <p:cNvPr id="83990" name="Text Box 60"/>
          <p:cNvSpPr txBox="1">
            <a:spLocks noChangeArrowheads="1"/>
          </p:cNvSpPr>
          <p:nvPr/>
        </p:nvSpPr>
        <p:spPr bwMode="auto">
          <a:xfrm>
            <a:off x="5441950" y="5091113"/>
            <a:ext cx="225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a:latin typeface="Times New Roman" pitchFamily="18" charset="0"/>
                <a:cs typeface="Times New Roman" pitchFamily="18" charset="0"/>
              </a:rPr>
              <a:t>n*fact (n-1)</a:t>
            </a:r>
          </a:p>
        </p:txBody>
      </p:sp>
      <p:sp>
        <p:nvSpPr>
          <p:cNvPr id="83991" name="Text Box 61"/>
          <p:cNvSpPr txBox="1">
            <a:spLocks noChangeArrowheads="1"/>
          </p:cNvSpPr>
          <p:nvPr/>
        </p:nvSpPr>
        <p:spPr bwMode="auto">
          <a:xfrm>
            <a:off x="1920875" y="5091113"/>
            <a:ext cx="225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a:latin typeface="Times New Roman" pitchFamily="18" charset="0"/>
                <a:cs typeface="Times New Roman" pitchFamily="18" charset="0"/>
              </a:rPr>
              <a:t>n*fact (n-1)</a:t>
            </a:r>
          </a:p>
        </p:txBody>
      </p:sp>
      <p:sp>
        <p:nvSpPr>
          <p:cNvPr id="83992" name="Text Box 62"/>
          <p:cNvSpPr txBox="1">
            <a:spLocks noChangeArrowheads="1"/>
          </p:cNvSpPr>
          <p:nvPr/>
        </p:nvSpPr>
        <p:spPr bwMode="auto">
          <a:xfrm>
            <a:off x="1189038" y="2324100"/>
            <a:ext cx="1406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en-US" altLang="zh-CN" sz="2000">
                <a:latin typeface="宋体" charset="-122"/>
              </a:rPr>
              <a:t>fact(n)</a:t>
            </a:r>
          </a:p>
        </p:txBody>
      </p:sp>
      <p:sp>
        <p:nvSpPr>
          <p:cNvPr id="83993" name="Text Box 63"/>
          <p:cNvSpPr txBox="1">
            <a:spLocks noChangeArrowheads="1"/>
          </p:cNvSpPr>
          <p:nvPr/>
        </p:nvSpPr>
        <p:spPr bwMode="auto">
          <a:xfrm>
            <a:off x="6892925" y="12954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kumimoji="1" lang="zh-CN" altLang="en-US" b="1">
                <a:latin typeface="宋体" charset="-122"/>
              </a:rPr>
              <a:t>返回地址 实参</a:t>
            </a:r>
            <a:r>
              <a:rPr kumimoji="1" lang="zh-CN" altLang="en-US" sz="2000" b="1">
                <a:latin typeface="宋体" charset="-122"/>
              </a:rPr>
              <a:t> </a:t>
            </a:r>
          </a:p>
        </p:txBody>
      </p:sp>
      <p:sp>
        <p:nvSpPr>
          <p:cNvPr id="83994" name="AutoShape 64"/>
          <p:cNvSpPr>
            <a:spLocks noChangeArrowheads="1"/>
          </p:cNvSpPr>
          <p:nvPr/>
        </p:nvSpPr>
        <p:spPr bwMode="auto">
          <a:xfrm>
            <a:off x="6583363" y="5553075"/>
            <a:ext cx="2057400" cy="800100"/>
          </a:xfrm>
          <a:prstGeom prst="flowChartAlternateProcess">
            <a:avLst/>
          </a:prstGeom>
          <a:solidFill>
            <a:srgbClr val="FF99CC"/>
          </a:solidFill>
          <a:ln w="12700" cap="rnd">
            <a:solidFill>
              <a:schemeClr val="tx1"/>
            </a:solidFill>
            <a:miter lim="800000"/>
            <a:headEnd/>
            <a:tailEnd/>
          </a:ln>
        </p:spPr>
        <p:txBody>
          <a:bodyPr wrap="none" anchor="ctr">
            <a:spAutoFit/>
          </a:bodyPr>
          <a:lstStyle/>
          <a:p>
            <a:pPr algn="ctr" eaLnBrk="0" hangingPunct="0">
              <a:spcBef>
                <a:spcPct val="5000"/>
              </a:spcBef>
            </a:pPr>
            <a:r>
              <a:rPr kumimoji="1" lang="zh-CN" altLang="en-US" sz="2000">
                <a:latin typeface="宋体" charset="-122"/>
              </a:rPr>
              <a:t>注意递归调用中</a:t>
            </a:r>
          </a:p>
          <a:p>
            <a:pPr algn="ctr" eaLnBrk="0" hangingPunct="0">
              <a:spcBef>
                <a:spcPct val="5000"/>
              </a:spcBef>
            </a:pPr>
            <a:r>
              <a:rPr kumimoji="1" lang="zh-CN" altLang="en-US" sz="2000">
                <a:latin typeface="宋体" charset="-122"/>
              </a:rPr>
              <a:t> 栈的变化</a:t>
            </a:r>
          </a:p>
        </p:txBody>
      </p:sp>
    </p:spTree>
    <p:extLst>
      <p:ext uri="{BB962C8B-B14F-4D97-AF65-F5344CB8AC3E}">
        <p14:creationId xmlns:p14="http://schemas.microsoft.com/office/powerpoint/2010/main" val="39099784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ctrTitle"/>
          </p:nvPr>
        </p:nvSpPr>
        <p:spPr>
          <a:xfrm>
            <a:off x="1403648" y="1557338"/>
            <a:ext cx="7352370" cy="1692188"/>
          </a:xfrm>
        </p:spPr>
        <p:txBody>
          <a:bodyPr/>
          <a:lstStyle/>
          <a:p>
            <a:r>
              <a:rPr lang="zh-CN" altLang="en-US" sz="5400" dirty="0" smtClean="0">
                <a:latin typeface="华文彩云" pitchFamily="2" charset="-122"/>
                <a:ea typeface="华文彩云" pitchFamily="2" charset="-122"/>
              </a:rPr>
              <a:t>第三章   栈与队列</a:t>
            </a:r>
          </a:p>
        </p:txBody>
      </p:sp>
      <p:sp>
        <p:nvSpPr>
          <p:cNvPr id="7170" name="Rectangle 3"/>
          <p:cNvSpPr>
            <a:spLocks noGrp="1" noChangeArrowheads="1"/>
          </p:cNvSpPr>
          <p:nvPr>
            <p:ph type="subTitle" idx="1"/>
          </p:nvPr>
        </p:nvSpPr>
        <p:spPr>
          <a:xfrm>
            <a:off x="3124200" y="692150"/>
            <a:ext cx="4903788" cy="865188"/>
          </a:xfrm>
        </p:spPr>
        <p:txBody>
          <a:bodyPr/>
          <a:lstStyle/>
          <a:p>
            <a:r>
              <a:rPr lang="zh-CN" altLang="en-US" sz="4400" b="1" smtClean="0">
                <a:solidFill>
                  <a:srgbClr val="000099"/>
                </a:solidFill>
                <a:ea typeface="华文新魏" pitchFamily="2" charset="-122"/>
              </a:rPr>
              <a:t>数据结构电子教案</a:t>
            </a:r>
          </a:p>
        </p:txBody>
      </p:sp>
      <p:sp>
        <p:nvSpPr>
          <p:cNvPr id="7" name="Rectangle 18"/>
          <p:cNvSpPr>
            <a:spLocks noGrp="1" noChangeArrowheads="1"/>
          </p:cNvSpPr>
          <p:nvPr>
            <p:ph type="sldNum" sz="quarter" idx="12"/>
          </p:nvPr>
        </p:nvSpPr>
        <p:spPr/>
        <p:txBody>
          <a:bodyPr/>
          <a:lstStyle/>
          <a:p>
            <a:pPr>
              <a:defRPr/>
            </a:pPr>
            <a:fld id="{2E851268-0E2C-42FF-AC3A-2393D2DA10D4}" type="slidenum">
              <a:rPr lang="en-US" altLang="zh-CN"/>
              <a:pPr>
                <a:defRPr/>
              </a:pPr>
              <a:t>2</a:t>
            </a:fld>
            <a:endParaRPr lang="en-US" altLang="zh-CN"/>
          </a:p>
        </p:txBody>
      </p:sp>
      <p:sp>
        <p:nvSpPr>
          <p:cNvPr id="2" name="爆炸形 1 1"/>
          <p:cNvSpPr/>
          <p:nvPr/>
        </p:nvSpPr>
        <p:spPr>
          <a:xfrm>
            <a:off x="539552" y="2738210"/>
            <a:ext cx="7208354" cy="3600400"/>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r>
              <a:rPr lang="zh-CN" altLang="en-US" sz="2800" dirty="0" smtClean="0">
                <a:ln w="0"/>
                <a:solidFill>
                  <a:schemeClr val="tx1"/>
                </a:solidFill>
                <a:effectLst>
                  <a:outerShdw blurRad="38100" dist="19050" dir="2700000" algn="tl" rotWithShape="0">
                    <a:schemeClr val="dk1">
                      <a:alpha val="40000"/>
                    </a:schemeClr>
                  </a:outerShdw>
                </a:effectLst>
              </a:rPr>
              <a:t>本章重点：</a:t>
            </a:r>
            <a:endParaRPr lang="en-US" altLang="zh-CN" sz="2800" dirty="0" smtClean="0">
              <a:ln w="0"/>
              <a:solidFill>
                <a:schemeClr val="tx1"/>
              </a:solidFill>
              <a:effectLst>
                <a:outerShdw blurRad="38100" dist="19050" dir="2700000" algn="tl" rotWithShape="0">
                  <a:schemeClr val="dk1">
                    <a:alpha val="40000"/>
                  </a:schemeClr>
                </a:outerShdw>
              </a:effectLst>
            </a:endParaRPr>
          </a:p>
          <a:p>
            <a:r>
              <a:rPr lang="en-US" altLang="zh-CN" sz="2800" dirty="0" smtClean="0"/>
              <a:t>1.</a:t>
            </a:r>
            <a:r>
              <a:rPr lang="zh-CN" altLang="en-US" sz="2800" dirty="0" smtClean="0"/>
              <a:t>栈的使用</a:t>
            </a:r>
            <a:endParaRPr lang="en-US" altLang="zh-CN" sz="2800" dirty="0" smtClean="0"/>
          </a:p>
          <a:p>
            <a:r>
              <a:rPr lang="en-US" altLang="zh-CN" sz="2800" dirty="0" smtClean="0"/>
              <a:t>2.</a:t>
            </a:r>
            <a:r>
              <a:rPr lang="zh-CN" altLang="en-US" sz="2800" dirty="0"/>
              <a:t>出</a:t>
            </a:r>
            <a:r>
              <a:rPr lang="zh-CN" altLang="en-US" sz="2800" dirty="0" smtClean="0"/>
              <a:t>栈的顺序</a:t>
            </a:r>
            <a:endParaRPr lang="en-US" altLang="zh-CN" sz="2800" dirty="0" smtClean="0"/>
          </a:p>
          <a:p>
            <a:r>
              <a:rPr lang="en-US" altLang="zh-CN" sz="2800" dirty="0" smtClean="0"/>
              <a:t>3.</a:t>
            </a:r>
            <a:r>
              <a:rPr lang="zh-CN" altLang="en-US" sz="2800" dirty="0" smtClean="0"/>
              <a:t>递归</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539750" y="620713"/>
            <a:ext cx="8229600" cy="755650"/>
          </a:xfrm>
        </p:spPr>
        <p:txBody>
          <a:bodyPr>
            <a:normAutofit fontScale="90000"/>
          </a:bodyPr>
          <a:lstStyle/>
          <a:p>
            <a:pPr algn="ctr"/>
            <a:r>
              <a:rPr kumimoji="1" lang="zh-CN" altLang="en-US" b="1" u="sng" smtClean="0">
                <a:solidFill>
                  <a:srgbClr val="CC3300"/>
                </a:solidFill>
                <a:ea typeface="华文新魏" pitchFamily="2" charset="-122"/>
              </a:rPr>
              <a:t>问题的解法是递归的</a:t>
            </a:r>
          </a:p>
        </p:txBody>
      </p:sp>
      <p:sp>
        <p:nvSpPr>
          <p:cNvPr id="77828" name="Rectangle 4"/>
          <p:cNvSpPr>
            <a:spLocks noGrp="1" noChangeArrowheads="1"/>
          </p:cNvSpPr>
          <p:nvPr>
            <p:ph idx="1"/>
          </p:nvPr>
        </p:nvSpPr>
        <p:spPr>
          <a:xfrm>
            <a:off x="663575" y="1484313"/>
            <a:ext cx="7904163" cy="4968875"/>
          </a:xfrm>
        </p:spPr>
        <p:txBody>
          <a:bodyPr/>
          <a:lstStyle/>
          <a:p>
            <a:pPr marL="533400" indent="-533400">
              <a:buClr>
                <a:srgbClr val="800080"/>
              </a:buClr>
              <a:buSzPct val="50000"/>
            </a:pPr>
            <a:r>
              <a:rPr kumimoji="1" lang="zh-CN" altLang="en-US" sz="3000" b="1" smtClean="0">
                <a:latin typeface="Times New Roman" pitchFamily="18" charset="0"/>
                <a:ea typeface="仿宋_GB2312" pitchFamily="49" charset="-122"/>
              </a:rPr>
              <a:t>例，汉诺塔</a:t>
            </a:r>
            <a:r>
              <a:rPr kumimoji="1" lang="en-US" altLang="zh-CN" sz="3000" b="1" smtClean="0">
                <a:latin typeface="Times New Roman" pitchFamily="18" charset="0"/>
                <a:ea typeface="仿宋_GB2312" pitchFamily="49" charset="-122"/>
              </a:rPr>
              <a:t>(Tower of Hanoi)</a:t>
            </a:r>
            <a:r>
              <a:rPr kumimoji="1" lang="zh-CN" altLang="en-US" sz="3000" b="1" smtClean="0">
                <a:latin typeface="Times New Roman" pitchFamily="18" charset="0"/>
                <a:ea typeface="仿宋_GB2312" pitchFamily="49" charset="-122"/>
              </a:rPr>
              <a:t>问题的解法：</a:t>
            </a:r>
          </a:p>
          <a:p>
            <a:pPr marL="533400" indent="-533400">
              <a:buClr>
                <a:srgbClr val="800080"/>
              </a:buClr>
              <a:buSzPct val="50000"/>
              <a:buFont typeface="Wingdings" pitchFamily="2" charset="2"/>
              <a:buNone/>
            </a:pPr>
            <a:r>
              <a:rPr kumimoji="1" lang="zh-CN" altLang="en-US" sz="3000" b="1" smtClean="0">
                <a:latin typeface="Times New Roman" pitchFamily="18" charset="0"/>
                <a:ea typeface="仿宋_GB2312" pitchFamily="49" charset="-122"/>
              </a:rPr>
              <a:t>	如果 </a:t>
            </a:r>
            <a:r>
              <a:rPr kumimoji="1" lang="en-US" altLang="zh-CN" sz="3000" b="1" smtClean="0">
                <a:solidFill>
                  <a:schemeClr val="tx2"/>
                </a:solidFill>
                <a:latin typeface="Times New Roman" pitchFamily="18" charset="0"/>
                <a:ea typeface="仿宋_GB2312" pitchFamily="49" charset="-122"/>
              </a:rPr>
              <a:t>n = 1</a:t>
            </a:r>
            <a:r>
              <a:rPr kumimoji="1" lang="zh-CN" altLang="en-US" sz="3000" b="1" smtClean="0">
                <a:latin typeface="Times New Roman" pitchFamily="18" charset="0"/>
                <a:ea typeface="仿宋_GB2312" pitchFamily="49" charset="-122"/>
              </a:rPr>
              <a:t>，则将这一个盘子直接从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柱上。否则，执行以下三步：</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用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柱做过渡，将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柱上的 </a:t>
            </a:r>
            <a:r>
              <a:rPr kumimoji="1" lang="en-US" altLang="zh-CN" sz="3000" b="1" smtClean="0">
                <a:latin typeface="Times New Roman" pitchFamily="18" charset="0"/>
                <a:ea typeface="仿宋_GB2312" pitchFamily="49" charset="-122"/>
              </a:rPr>
              <a:t>(n-1) </a:t>
            </a:r>
            <a:r>
              <a:rPr kumimoji="1" lang="zh-CN" altLang="en-US" sz="3000" b="1" smtClean="0">
                <a:latin typeface="Times New Roman" pitchFamily="18" charset="0"/>
                <a:ea typeface="仿宋_GB2312" pitchFamily="49" charset="-122"/>
              </a:rPr>
              <a:t>个盘子移到 </a:t>
            </a:r>
            <a:r>
              <a:rPr kumimoji="1" lang="en-US" altLang="zh-CN" sz="3000" b="1" smtClean="0">
                <a:latin typeface="Times New Roman" pitchFamily="18" charset="0"/>
                <a:ea typeface="仿宋_GB2312" pitchFamily="49" charset="-122"/>
              </a:rPr>
              <a:t>B </a:t>
            </a:r>
            <a:r>
              <a:rPr kumimoji="1" lang="zh-CN" altLang="en-US" sz="3000" b="1" smtClean="0">
                <a:latin typeface="Times New Roman" pitchFamily="18" charset="0"/>
                <a:ea typeface="仿宋_GB2312" pitchFamily="49" charset="-122"/>
              </a:rPr>
              <a:t>柱上：</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将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柱上最后一个盘子直接移到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a:t>
            </a:r>
          </a:p>
          <a:p>
            <a:pPr marL="914400" lvl="1" indent="-457200">
              <a:buClr>
                <a:schemeClr val="tx2"/>
              </a:buClr>
              <a:buSzTx/>
              <a:buFont typeface="Wingdings" pitchFamily="2" charset="2"/>
              <a:buAutoNum type="circleNumDbPlain"/>
            </a:pPr>
            <a:r>
              <a:rPr kumimoji="1" lang="zh-CN" altLang="en-US" sz="3000" b="1" smtClean="0">
                <a:latin typeface="Times New Roman" pitchFamily="18" charset="0"/>
                <a:ea typeface="仿宋_GB2312" pitchFamily="49" charset="-122"/>
              </a:rPr>
              <a:t>用 </a:t>
            </a:r>
            <a:r>
              <a:rPr kumimoji="1" lang="en-US" altLang="zh-CN" sz="3000" b="1" smtClean="0">
                <a:latin typeface="Times New Roman" pitchFamily="18" charset="0"/>
                <a:ea typeface="仿宋_GB2312" pitchFamily="49" charset="-122"/>
              </a:rPr>
              <a:t>A </a:t>
            </a:r>
            <a:r>
              <a:rPr kumimoji="1" lang="zh-CN" altLang="en-US" sz="3000" b="1" smtClean="0">
                <a:latin typeface="Times New Roman" pitchFamily="18" charset="0"/>
                <a:ea typeface="仿宋_GB2312" pitchFamily="49" charset="-122"/>
              </a:rPr>
              <a:t>柱做过渡，将 </a:t>
            </a:r>
            <a:r>
              <a:rPr kumimoji="1" lang="en-US" altLang="zh-CN" sz="3000" b="1" smtClean="0">
                <a:latin typeface="Times New Roman" pitchFamily="18" charset="0"/>
                <a:ea typeface="仿宋_GB2312" pitchFamily="49" charset="-122"/>
              </a:rPr>
              <a:t>B </a:t>
            </a:r>
            <a:r>
              <a:rPr kumimoji="1" lang="zh-CN" altLang="en-US" sz="3000" b="1" smtClean="0">
                <a:latin typeface="Times New Roman" pitchFamily="18" charset="0"/>
                <a:ea typeface="仿宋_GB2312" pitchFamily="49" charset="-122"/>
              </a:rPr>
              <a:t>柱上的 </a:t>
            </a:r>
            <a:r>
              <a:rPr kumimoji="1" lang="en-US" altLang="zh-CN" sz="3000" b="1" smtClean="0">
                <a:latin typeface="Times New Roman" pitchFamily="18" charset="0"/>
                <a:ea typeface="仿宋_GB2312" pitchFamily="49" charset="-122"/>
              </a:rPr>
              <a:t>(n-1) </a:t>
            </a:r>
            <a:r>
              <a:rPr kumimoji="1" lang="zh-CN" altLang="en-US" sz="3000" b="1" smtClean="0">
                <a:latin typeface="Times New Roman" pitchFamily="18" charset="0"/>
                <a:ea typeface="仿宋_GB2312" pitchFamily="49" charset="-122"/>
              </a:rPr>
              <a:t>个盘子移到 </a:t>
            </a:r>
            <a:r>
              <a:rPr kumimoji="1" lang="en-US" altLang="zh-CN" sz="3000" b="1" smtClean="0">
                <a:latin typeface="Times New Roman" pitchFamily="18" charset="0"/>
                <a:ea typeface="仿宋_GB2312" pitchFamily="49" charset="-122"/>
              </a:rPr>
              <a:t>C </a:t>
            </a:r>
            <a:r>
              <a:rPr kumimoji="1" lang="zh-CN" altLang="en-US" sz="3000" b="1" smtClean="0">
                <a:latin typeface="Times New Roman" pitchFamily="18" charset="0"/>
                <a:ea typeface="仿宋_GB2312" pitchFamily="49" charset="-122"/>
              </a:rPr>
              <a:t>柱上。</a:t>
            </a:r>
            <a:endParaRPr lang="zh-CN" altLang="en-US" sz="3000" smtClean="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pPr>
              <a:defRPr/>
            </a:pPr>
            <a:fld id="{A38663F4-2B54-410B-980C-D805987A8D98}" type="slidenum">
              <a:rPr lang="en-US" altLang="zh-CN"/>
              <a:pPr>
                <a:defRPr/>
              </a:pPr>
              <a:t>20</a:t>
            </a:fld>
            <a:endParaRPr lang="en-US" altLang="zh-CN"/>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A4EB179-4A05-4F4E-9A26-0F2E45916E07}" type="slidenum">
              <a:rPr lang="en-US" altLang="zh-CN">
                <a:latin typeface="Arial Black" pitchFamily="34" charset="0"/>
              </a:rPr>
              <a:pPr eaLnBrk="1" hangingPunct="1"/>
              <a:t>21</a:t>
            </a:fld>
            <a:endParaRPr lang="en-US" altLang="zh-CN">
              <a:latin typeface="Arial Black" pitchFamily="34" charset="0"/>
            </a:endParaRPr>
          </a:p>
        </p:txBody>
      </p:sp>
      <p:sp>
        <p:nvSpPr>
          <p:cNvPr id="84995" name="Text Box 2"/>
          <p:cNvSpPr txBox="1">
            <a:spLocks noChangeArrowheads="1"/>
          </p:cNvSpPr>
          <p:nvPr/>
        </p:nvSpPr>
        <p:spPr bwMode="auto">
          <a:xfrm>
            <a:off x="422275" y="304800"/>
            <a:ext cx="8340725"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15000"/>
              </a:lnSpc>
              <a:spcBef>
                <a:spcPct val="20000"/>
              </a:spcBef>
              <a:buClr>
                <a:schemeClr val="accent2"/>
              </a:buClr>
              <a:buSzPct val="80000"/>
              <a:buFont typeface="Wingdings" pitchFamily="2" charset="2"/>
              <a:buNone/>
            </a:pPr>
            <a:r>
              <a:rPr kumimoji="1" lang="zh-CN" altLang="en-US" sz="2800" b="1">
                <a:latin typeface="Times New Roman" pitchFamily="18" charset="0"/>
              </a:rPr>
              <a:t>例</a:t>
            </a:r>
            <a:r>
              <a:rPr kumimoji="1" lang="en-US" altLang="zh-CN" sz="2800" b="1">
                <a:latin typeface="Times New Roman" pitchFamily="18" charset="0"/>
                <a:cs typeface="Times New Roman" pitchFamily="18" charset="0"/>
              </a:rPr>
              <a:t>2. </a:t>
            </a:r>
            <a:r>
              <a:rPr kumimoji="1" lang="zh-CN" altLang="en-US" sz="2800" b="1">
                <a:latin typeface="Times New Roman" pitchFamily="18" charset="0"/>
              </a:rPr>
              <a:t>编写求解</a:t>
            </a:r>
            <a:r>
              <a:rPr kumimoji="1" lang="en-US" altLang="zh-CN" sz="2800" b="1">
                <a:latin typeface="Times New Roman" pitchFamily="18" charset="0"/>
                <a:cs typeface="Times New Roman" pitchFamily="18" charset="0"/>
              </a:rPr>
              <a:t>Hanoi</a:t>
            </a:r>
            <a:r>
              <a:rPr kumimoji="1" lang="zh-CN" altLang="en-US" sz="2800" b="1">
                <a:latin typeface="Times New Roman" pitchFamily="18" charset="0"/>
              </a:rPr>
              <a:t>塔问题的递归算法</a:t>
            </a:r>
            <a:endParaRPr kumimoji="1" lang="zh-CN" altLang="en-US" sz="2800" b="1">
              <a:latin typeface="Times New Roman" pitchFamily="18" charset="0"/>
              <a:cs typeface="Times New Roman" pitchFamily="18" charset="0"/>
            </a:endParaRPr>
          </a:p>
          <a:p>
            <a:pPr algn="just" eaLnBrk="1" hangingPunct="1">
              <a:lnSpc>
                <a:spcPct val="115000"/>
              </a:lnSpc>
              <a:spcBef>
                <a:spcPct val="20000"/>
              </a:spcBef>
              <a:buClr>
                <a:schemeClr val="accent2"/>
              </a:buClr>
              <a:buSzPct val="80000"/>
              <a:buFont typeface="Wingdings" pitchFamily="2" charset="2"/>
              <a:buNone/>
            </a:pPr>
            <a:r>
              <a:rPr kumimoji="1" lang="zh-CN" altLang="en-US" sz="2800" b="1">
                <a:latin typeface="Times New Roman" pitchFamily="18" charset="0"/>
              </a:rPr>
              <a:t>       有三个各为</a:t>
            </a:r>
            <a:r>
              <a:rPr kumimoji="1" lang="en-US" altLang="zh-CN" sz="2800" b="1">
                <a:latin typeface="Times New Roman" pitchFamily="18" charset="0"/>
                <a:cs typeface="Times New Roman" pitchFamily="18" charset="0"/>
              </a:rPr>
              <a:t>X</a:t>
            </a:r>
            <a:r>
              <a:rPr kumimoji="1" lang="zh-CN" altLang="en-US" sz="2800" b="1">
                <a:latin typeface="Times New Roman" pitchFamily="18" charset="0"/>
              </a:rPr>
              <a:t>，</a:t>
            </a:r>
            <a:r>
              <a:rPr kumimoji="1" lang="en-US" altLang="zh-CN" sz="2800" b="1">
                <a:latin typeface="Times New Roman" pitchFamily="18" charset="0"/>
                <a:cs typeface="Times New Roman" pitchFamily="18" charset="0"/>
              </a:rPr>
              <a:t>Y</a:t>
            </a:r>
            <a:r>
              <a:rPr kumimoji="1" lang="zh-CN" altLang="en-US" sz="2800" b="1">
                <a:latin typeface="Times New Roman" pitchFamily="18" charset="0"/>
              </a:rPr>
              <a:t>，</a:t>
            </a:r>
            <a:r>
              <a:rPr kumimoji="1" lang="en-US" altLang="zh-CN" sz="2800" b="1">
                <a:latin typeface="Times New Roman" pitchFamily="18" charset="0"/>
                <a:cs typeface="Times New Roman" pitchFamily="18" charset="0"/>
              </a:rPr>
              <a:t>Z</a:t>
            </a:r>
            <a:r>
              <a:rPr kumimoji="1" lang="zh-CN" altLang="en-US" sz="2800" b="1">
                <a:latin typeface="Times New Roman" pitchFamily="18" charset="0"/>
              </a:rPr>
              <a:t>的塔座，在</a:t>
            </a:r>
            <a:r>
              <a:rPr kumimoji="1" lang="en-US" altLang="zh-CN" sz="2800" b="1">
                <a:latin typeface="Times New Roman" pitchFamily="18" charset="0"/>
                <a:cs typeface="Times New Roman" pitchFamily="18" charset="0"/>
              </a:rPr>
              <a:t>X</a:t>
            </a:r>
            <a:r>
              <a:rPr kumimoji="1" lang="zh-CN" altLang="en-US" sz="2800" b="1">
                <a:latin typeface="Times New Roman" pitchFamily="18" charset="0"/>
              </a:rPr>
              <a:t>项有</a:t>
            </a:r>
            <a:r>
              <a:rPr kumimoji="1" lang="en-US" altLang="zh-CN" sz="2800" b="1">
                <a:latin typeface="Times New Roman" pitchFamily="18" charset="0"/>
                <a:cs typeface="Times New Roman" pitchFamily="18" charset="0"/>
              </a:rPr>
              <a:t>n</a:t>
            </a:r>
            <a:r>
              <a:rPr kumimoji="1" lang="zh-CN" altLang="en-US" sz="2800" b="1">
                <a:latin typeface="Times New Roman" pitchFamily="18" charset="0"/>
              </a:rPr>
              <a:t>个大小不同，依小到大编号为</a:t>
            </a:r>
            <a:r>
              <a:rPr kumimoji="1" lang="en-US" altLang="zh-CN" sz="2800" b="1">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2…n</a:t>
            </a:r>
            <a:r>
              <a:rPr kumimoji="1" lang="zh-CN" altLang="en-US" sz="2800" b="1">
                <a:latin typeface="Times New Roman" pitchFamily="18" charset="0"/>
              </a:rPr>
              <a:t>的圆盘。</a:t>
            </a:r>
            <a:r>
              <a:rPr kumimoji="1" lang="zh-CN" altLang="en-US" sz="2800" b="1">
                <a:latin typeface="Times New Roman" pitchFamily="18" charset="0"/>
                <a:cs typeface="Times New Roman" pitchFamily="18" charset="0"/>
              </a:rPr>
              <a:t>   </a:t>
            </a:r>
            <a:r>
              <a:rPr kumimoji="1" lang="zh-CN" altLang="en-US" sz="2800" b="1">
                <a:latin typeface="Times New Roman" pitchFamily="18" charset="0"/>
              </a:rPr>
              <a:t>现要求将</a:t>
            </a:r>
            <a:r>
              <a:rPr kumimoji="1" lang="en-US" altLang="zh-CN" sz="2800" b="1">
                <a:latin typeface="Times New Roman" pitchFamily="18" charset="0"/>
                <a:cs typeface="Times New Roman" pitchFamily="18" charset="0"/>
              </a:rPr>
              <a:t>X</a:t>
            </a:r>
            <a:r>
              <a:rPr kumimoji="1" lang="zh-CN" altLang="en-US" sz="2800" b="1">
                <a:latin typeface="Times New Roman" pitchFamily="18" charset="0"/>
              </a:rPr>
              <a:t>上的</a:t>
            </a:r>
            <a:r>
              <a:rPr kumimoji="1" lang="en-US" altLang="zh-CN" sz="2800" b="1">
                <a:latin typeface="Times New Roman" pitchFamily="18" charset="0"/>
              </a:rPr>
              <a:t>n</a:t>
            </a:r>
            <a:r>
              <a:rPr kumimoji="1" lang="zh-CN" altLang="en-US" sz="2800" b="1">
                <a:latin typeface="Times New Roman" pitchFamily="18" charset="0"/>
              </a:rPr>
              <a:t>个圆盘移至</a:t>
            </a:r>
            <a:r>
              <a:rPr kumimoji="1" lang="en-US" altLang="zh-CN" sz="2800" b="1">
                <a:latin typeface="Times New Roman" pitchFamily="18" charset="0"/>
              </a:rPr>
              <a:t>Z</a:t>
            </a:r>
            <a:r>
              <a:rPr kumimoji="1" lang="zh-CN" altLang="en-US" sz="2800" b="1">
                <a:latin typeface="Times New Roman" pitchFamily="18" charset="0"/>
              </a:rPr>
              <a:t>上，并仍以同样顺序叠放，</a:t>
            </a:r>
            <a:r>
              <a:rPr kumimoji="1" lang="zh-CN" altLang="en-US" sz="2800" b="1">
                <a:latin typeface="Times New Roman" pitchFamily="18" charset="0"/>
                <a:cs typeface="Times New Roman" pitchFamily="18" charset="0"/>
              </a:rPr>
              <a:t> </a:t>
            </a:r>
            <a:r>
              <a:rPr kumimoji="1" lang="zh-CN" altLang="en-US" sz="2800" b="1">
                <a:latin typeface="Times New Roman" pitchFamily="18" charset="0"/>
              </a:rPr>
              <a:t>圆盘移动时必须遵守下列原则：</a:t>
            </a:r>
            <a:endParaRPr kumimoji="1" lang="zh-CN" altLang="en-US" sz="2800" b="1">
              <a:latin typeface="Times New Roman" pitchFamily="18" charset="0"/>
              <a:cs typeface="Times New Roman" pitchFamily="18" charset="0"/>
            </a:endParaRPr>
          </a:p>
          <a:p>
            <a:pPr algn="just" eaLnBrk="1" hangingPunct="1">
              <a:lnSpc>
                <a:spcPct val="115000"/>
              </a:lnSpc>
              <a:spcBef>
                <a:spcPct val="20000"/>
              </a:spcBef>
              <a:buClr>
                <a:schemeClr val="accent2"/>
              </a:buClr>
              <a:buSzPct val="80000"/>
              <a:buFont typeface="Wingdings" pitchFamily="2" charset="2"/>
              <a:buNone/>
            </a:pPr>
            <a:r>
              <a:rPr kumimoji="1" lang="en-US" altLang="zh-CN" sz="2800" b="1">
                <a:latin typeface="Times New Roman" pitchFamily="18" charset="0"/>
                <a:cs typeface="Times New Roman" pitchFamily="18" charset="0"/>
              </a:rPr>
              <a:t>1</a:t>
            </a:r>
            <a:r>
              <a:rPr kumimoji="1" lang="zh-CN" altLang="en-US" sz="2800" b="1">
                <a:latin typeface="Times New Roman" pitchFamily="18" charset="0"/>
              </a:rPr>
              <a:t>）每次移动一个盘子；</a:t>
            </a:r>
            <a:endParaRPr kumimoji="1" lang="zh-CN" altLang="en-US" sz="2800" b="1">
              <a:latin typeface="Times New Roman" pitchFamily="18" charset="0"/>
              <a:cs typeface="Times New Roman" pitchFamily="18" charset="0"/>
            </a:endParaRPr>
          </a:p>
          <a:p>
            <a:pPr algn="just" eaLnBrk="1" hangingPunct="1">
              <a:lnSpc>
                <a:spcPct val="115000"/>
              </a:lnSpc>
              <a:spcBef>
                <a:spcPct val="20000"/>
              </a:spcBef>
              <a:buClr>
                <a:schemeClr val="accent2"/>
              </a:buClr>
              <a:buSzPct val="80000"/>
              <a:buFont typeface="Wingdings" pitchFamily="2" charset="2"/>
              <a:buNone/>
            </a:pPr>
            <a:r>
              <a:rPr kumimoji="1" lang="en-US" altLang="zh-CN" sz="2800" b="1">
                <a:latin typeface="Times New Roman" pitchFamily="18" charset="0"/>
                <a:cs typeface="Times New Roman" pitchFamily="18" charset="0"/>
              </a:rPr>
              <a:t>2</a:t>
            </a:r>
            <a:r>
              <a:rPr kumimoji="1" lang="zh-CN" altLang="en-US" sz="2800" b="1">
                <a:latin typeface="Times New Roman" pitchFamily="18" charset="0"/>
              </a:rPr>
              <a:t>）圆盘可以放在</a:t>
            </a:r>
            <a:r>
              <a:rPr kumimoji="1" lang="en-US" altLang="zh-CN" sz="2800" b="1">
                <a:latin typeface="Times New Roman" pitchFamily="18" charset="0"/>
                <a:cs typeface="Times New Roman" pitchFamily="18" charset="0"/>
              </a:rPr>
              <a:t>X</a:t>
            </a:r>
            <a:r>
              <a:rPr kumimoji="1" lang="zh-CN" altLang="en-US" sz="2800" b="1">
                <a:latin typeface="Times New Roman" pitchFamily="18" charset="0"/>
              </a:rPr>
              <a:t>，</a:t>
            </a:r>
            <a:r>
              <a:rPr kumimoji="1" lang="en-US" altLang="zh-CN" sz="2800" b="1">
                <a:latin typeface="Times New Roman" pitchFamily="18" charset="0"/>
                <a:cs typeface="Times New Roman" pitchFamily="18" charset="0"/>
              </a:rPr>
              <a:t>Y</a:t>
            </a:r>
            <a:r>
              <a:rPr kumimoji="1" lang="zh-CN" altLang="en-US" sz="2800" b="1">
                <a:latin typeface="Times New Roman" pitchFamily="18" charset="0"/>
              </a:rPr>
              <a:t>，</a:t>
            </a:r>
            <a:r>
              <a:rPr kumimoji="1" lang="en-US" altLang="zh-CN" sz="2800" b="1">
                <a:latin typeface="Times New Roman" pitchFamily="18" charset="0"/>
                <a:cs typeface="Times New Roman" pitchFamily="18" charset="0"/>
              </a:rPr>
              <a:t>Z</a:t>
            </a:r>
            <a:r>
              <a:rPr kumimoji="1" lang="zh-CN" altLang="en-US" sz="2800" b="1">
                <a:latin typeface="Times New Roman" pitchFamily="18" charset="0"/>
              </a:rPr>
              <a:t>中的任一塔座上；</a:t>
            </a:r>
            <a:endParaRPr kumimoji="1" lang="zh-CN" altLang="en-US" sz="2800" b="1">
              <a:latin typeface="Times New Roman" pitchFamily="18" charset="0"/>
              <a:cs typeface="Times New Roman" pitchFamily="18" charset="0"/>
            </a:endParaRPr>
          </a:p>
          <a:p>
            <a:pPr algn="just" eaLnBrk="1" hangingPunct="1">
              <a:lnSpc>
                <a:spcPct val="115000"/>
              </a:lnSpc>
              <a:spcBef>
                <a:spcPct val="20000"/>
              </a:spcBef>
              <a:buClr>
                <a:schemeClr val="accent2"/>
              </a:buClr>
              <a:buSzPct val="80000"/>
              <a:buFont typeface="Wingdings" pitchFamily="2" charset="2"/>
              <a:buNone/>
            </a:pPr>
            <a:r>
              <a:rPr kumimoji="1" lang="en-US" altLang="zh-CN" sz="2800" b="1">
                <a:latin typeface="Times New Roman" pitchFamily="18" charset="0"/>
                <a:cs typeface="Times New Roman" pitchFamily="18" charset="0"/>
              </a:rPr>
              <a:t>3</a:t>
            </a:r>
            <a:r>
              <a:rPr kumimoji="1" lang="zh-CN" altLang="en-US" sz="2800" b="1">
                <a:latin typeface="Times New Roman" pitchFamily="18" charset="0"/>
              </a:rPr>
              <a:t>）任何时刻都不能将较大的圆盘压放在较小圆盘之上；</a:t>
            </a:r>
            <a:endParaRPr kumimoji="1" lang="zh-CN" altLang="en-US" sz="2800" b="1">
              <a:latin typeface="Times New Roman" pitchFamily="18" charset="0"/>
              <a:cs typeface="Times New Roman" pitchFamily="18" charset="0"/>
            </a:endParaRPr>
          </a:p>
          <a:p>
            <a:pPr algn="just" eaLnBrk="1" hangingPunct="1">
              <a:lnSpc>
                <a:spcPct val="115000"/>
              </a:lnSpc>
              <a:spcBef>
                <a:spcPct val="20000"/>
              </a:spcBef>
              <a:buClr>
                <a:schemeClr val="accent2"/>
              </a:buClr>
              <a:buSzPct val="80000"/>
              <a:buFont typeface="Wingdings" pitchFamily="2" charset="2"/>
              <a:buNone/>
            </a:pPr>
            <a:r>
              <a:rPr kumimoji="1" lang="zh-CN" altLang="en-US" sz="2800" b="1">
                <a:latin typeface="Times New Roman" pitchFamily="18" charset="0"/>
              </a:rPr>
              <a:t>例</a:t>
            </a:r>
            <a:r>
              <a:rPr kumimoji="1" lang="zh-CN" altLang="en-US" sz="2800" b="1">
                <a:latin typeface="Times New Roman" pitchFamily="18" charset="0"/>
                <a:cs typeface="Times New Roman" pitchFamily="18" charset="0"/>
              </a:rPr>
              <a:t>   算法如下所示</a:t>
            </a:r>
            <a:r>
              <a:rPr kumimoji="1" lang="zh-CN" altLang="en-US" sz="2800" b="1">
                <a:latin typeface="Times New Roman" pitchFamily="18" charset="0"/>
              </a:rPr>
              <a:t>：</a:t>
            </a:r>
          </a:p>
        </p:txBody>
      </p:sp>
    </p:spTree>
    <p:extLst>
      <p:ext uri="{BB962C8B-B14F-4D97-AF65-F5344CB8AC3E}">
        <p14:creationId xmlns:p14="http://schemas.microsoft.com/office/powerpoint/2010/main" val="424321516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2B2EF0F-2F54-4CB9-BD89-304293CB8F34}" type="slidenum">
              <a:rPr lang="en-US" altLang="zh-CN">
                <a:latin typeface="Arial Black" pitchFamily="34" charset="0"/>
              </a:rPr>
              <a:pPr eaLnBrk="1" hangingPunct="1"/>
              <a:t>22</a:t>
            </a:fld>
            <a:endParaRPr lang="en-US" altLang="zh-CN">
              <a:latin typeface="Arial Black" pitchFamily="34" charset="0"/>
            </a:endParaRPr>
          </a:p>
        </p:txBody>
      </p:sp>
    </p:spTree>
    <p:controls>
      <mc:AlternateContent xmlns:mc="http://schemas.openxmlformats.org/markup-compatibility/2006">
        <mc:Choice xmlns:v="urn:schemas-microsoft-com:vml" Requires="v">
          <p:control spid="112650" name="ShockwaveFlash1" r:id="rId2" imgW="9144000" imgH="6858000"/>
        </mc:Choice>
        <mc:Fallback>
          <p:control name="ShockwaveFlash1" r:id="rId2" imgW="9144000" imgH="6858000">
            <p:pic>
              <p:nvPicPr>
                <p:cNvPr id="2" name="ShockwaveFlash1"/>
                <p:cNvPicPr preferRelativeResize="0">
                  <a:picLocks noChangeArrowheads="1" noChangeShapeType="1"/>
                </p:cNvPicPr>
                <p:nvPr/>
              </p:nvPicPr>
              <p:blipFill>
                <a:blip r:embed="rId4"/>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7706477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32AC7B37-8B5E-4363-BDBA-F17DD535166C}" type="slidenum">
              <a:rPr lang="en-US" altLang="zh-CN"/>
              <a:pPr>
                <a:defRPr/>
              </a:pPr>
              <a:t>23</a:t>
            </a:fld>
            <a:endParaRPr lang="en-US" altLang="zh-CN"/>
          </a:p>
        </p:txBody>
      </p:sp>
      <p:sp>
        <p:nvSpPr>
          <p:cNvPr id="79875" name="Text Box 2"/>
          <p:cNvSpPr txBox="1">
            <a:spLocks noChangeArrowheads="1"/>
          </p:cNvSpPr>
          <p:nvPr/>
        </p:nvSpPr>
        <p:spPr bwMode="auto">
          <a:xfrm>
            <a:off x="636588" y="6858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400">
              <a:latin typeface="Times New Roman" pitchFamily="18" charset="0"/>
            </a:endParaRPr>
          </a:p>
        </p:txBody>
      </p:sp>
      <p:sp>
        <p:nvSpPr>
          <p:cNvPr id="79876" name="Text Box 3"/>
          <p:cNvSpPr txBox="1">
            <a:spLocks noChangeArrowheads="1"/>
          </p:cNvSpPr>
          <p:nvPr/>
        </p:nvSpPr>
        <p:spPr bwMode="auto">
          <a:xfrm>
            <a:off x="542925" y="763588"/>
            <a:ext cx="84582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pPr>
            <a:r>
              <a:rPr kumimoji="1" lang="en-US" altLang="zh-CN" sz="3000" b="1">
                <a:latin typeface="Times New Roman" pitchFamily="18" charset="0"/>
                <a:ea typeface="仿宋_GB2312" pitchFamily="49" charset="-122"/>
              </a:rPr>
              <a:t>#include </a:t>
            </a:r>
            <a:r>
              <a:rPr kumimoji="1" lang="en-US" altLang="zh-CN" sz="3000">
                <a:latin typeface="Times New Roman" pitchFamily="18" charset="0"/>
                <a:ea typeface="仿宋_GB2312" pitchFamily="49" charset="-122"/>
              </a:rPr>
              <a:t>&lt;iostream.h&gt;</a:t>
            </a:r>
          </a:p>
          <a:p>
            <a:pPr eaLnBrk="1" hangingPunct="1">
              <a:lnSpc>
                <a:spcPct val="105000"/>
              </a:lnSpc>
            </a:pPr>
            <a:r>
              <a:rPr kumimoji="1" lang="en-US" altLang="zh-CN" sz="3000" b="1">
                <a:latin typeface="Times New Roman" pitchFamily="18" charset="0"/>
                <a:ea typeface="仿宋_GB2312" pitchFamily="49" charset="-122"/>
              </a:rPr>
              <a:t>void</a:t>
            </a:r>
            <a:r>
              <a:rPr kumimoji="1" lang="en-US" altLang="zh-CN" sz="3000" i="1">
                <a:latin typeface="Times New Roman" pitchFamily="18" charset="0"/>
                <a:ea typeface="仿宋_GB2312" pitchFamily="49" charset="-122"/>
              </a:rPr>
              <a:t> </a:t>
            </a:r>
            <a:r>
              <a:rPr kumimoji="1" lang="en-US" altLang="zh-CN" sz="3000">
                <a:latin typeface="Times New Roman" pitchFamily="18" charset="0"/>
                <a:ea typeface="仿宋_GB2312" pitchFamily="49" charset="-122"/>
              </a:rPr>
              <a:t>Hanoi (</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n</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A</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B</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char</a:t>
            </a:r>
            <a:r>
              <a:rPr kumimoji="1" lang="en-US" altLang="zh-CN" sz="3000">
                <a:latin typeface="Times New Roman" pitchFamily="18" charset="0"/>
                <a:ea typeface="仿宋_GB2312" pitchFamily="49" charset="-122"/>
              </a:rPr>
              <a:t> C) </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解决汉诺塔问题的算法</a:t>
            </a:r>
            <a:endParaRPr kumimoji="1" lang="zh-CN" altLang="en-US" sz="3000" b="1">
              <a:solidFill>
                <a:schemeClr val="tx2"/>
              </a:solidFill>
              <a:latin typeface="Times New Roman" pitchFamily="18" charset="0"/>
              <a:ea typeface="仿宋_GB2312" pitchFamily="49" charset="-122"/>
            </a:endParaRPr>
          </a:p>
          <a:p>
            <a:pPr eaLnBrk="1" hangingPunct="1">
              <a:lnSpc>
                <a:spcPct val="105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if</a:t>
            </a:r>
            <a:r>
              <a:rPr kumimoji="1" lang="en-US" altLang="zh-CN" sz="3000">
                <a:latin typeface="Times New Roman" pitchFamily="18" charset="0"/>
                <a:ea typeface="仿宋_GB2312" pitchFamily="49" charset="-122"/>
              </a:rPr>
              <a:t> (n </a:t>
            </a:r>
            <a:r>
              <a:rPr kumimoji="1" lang="en-US" altLang="zh-CN" sz="3000" i="1">
                <a:latin typeface="Times New Roman" pitchFamily="18" charset="0"/>
                <a:ea typeface="仿宋_GB2312" pitchFamily="49" charset="-122"/>
              </a:rPr>
              <a:t>==</a:t>
            </a:r>
            <a:r>
              <a:rPr kumimoji="1" lang="en-US" altLang="zh-CN" sz="3000">
                <a:latin typeface="Times New Roman" pitchFamily="18" charset="0"/>
                <a:ea typeface="仿宋_GB2312" pitchFamily="49" charset="-122"/>
              </a:rPr>
              <a:t> 1)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 move " &lt;&lt; A &lt;&lt; " to  "</a:t>
            </a:r>
          </a:p>
          <a:p>
            <a:pPr eaLnBrk="1" hangingPunct="1">
              <a:lnSpc>
                <a:spcPct val="105000"/>
              </a:lnSpc>
            </a:pPr>
            <a:r>
              <a:rPr kumimoji="1" lang="en-US" altLang="zh-CN" sz="3000">
                <a:latin typeface="Times New Roman" pitchFamily="18" charset="0"/>
                <a:ea typeface="仿宋_GB2312" pitchFamily="49" charset="-122"/>
              </a:rPr>
              <a:t>          &lt;&lt; C &lt;&lt; </a:t>
            </a:r>
            <a:r>
              <a:rPr kumimoji="1" lang="en-US" altLang="zh-CN" sz="3000" b="1">
                <a:latin typeface="Times New Roman" pitchFamily="18" charset="0"/>
                <a:ea typeface="仿宋_GB2312" pitchFamily="49" charset="-122"/>
              </a:rPr>
              <a:t>endl;</a:t>
            </a:r>
            <a:r>
              <a:rPr kumimoji="1" lang="en-US" altLang="zh-CN" sz="3000">
                <a:latin typeface="Times New Roman" pitchFamily="18" charset="0"/>
                <a:ea typeface="仿宋_GB2312" pitchFamily="49" charset="-122"/>
              </a:rPr>
              <a:t>	   </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else { </a:t>
            </a:r>
            <a:r>
              <a:rPr kumimoji="1" lang="en-US" altLang="zh-CN" sz="3000">
                <a:latin typeface="Times New Roman" pitchFamily="18" charset="0"/>
                <a:ea typeface="仿宋_GB2312" pitchFamily="49" charset="-122"/>
              </a:rPr>
              <a:t> Hanoi(n</a:t>
            </a:r>
            <a:r>
              <a:rPr kumimoji="1" lang="en-US" altLang="zh-CN" sz="3000">
                <a:latin typeface="Courier New" pitchFamily="49" charset="0"/>
              </a:rPr>
              <a:t>-</a:t>
            </a:r>
            <a:r>
              <a:rPr kumimoji="1" lang="en-US" altLang="zh-CN" sz="3000">
                <a:latin typeface="Times New Roman" pitchFamily="18" charset="0"/>
                <a:ea typeface="仿宋_GB2312" pitchFamily="49" charset="-122"/>
              </a:rPr>
              <a:t>1, A, C, B)</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 move " &lt;&lt; A &lt;&lt; " to " &lt;&lt; C</a:t>
            </a:r>
          </a:p>
          <a:p>
            <a:pPr eaLnBrk="1" hangingPunct="1">
              <a:lnSpc>
                <a:spcPct val="105000"/>
              </a:lnSpc>
            </a:pPr>
            <a:r>
              <a:rPr kumimoji="1" lang="en-US" altLang="zh-CN" sz="3000">
                <a:latin typeface="Times New Roman" pitchFamily="18" charset="0"/>
                <a:ea typeface="仿宋_GB2312" pitchFamily="49" charset="-122"/>
              </a:rPr>
              <a:t>                       &lt;&lt; </a:t>
            </a:r>
            <a:r>
              <a:rPr kumimoji="1" lang="en-US" altLang="zh-CN" sz="3000" b="1">
                <a:latin typeface="Times New Roman" pitchFamily="18" charset="0"/>
                <a:ea typeface="仿宋_GB2312" pitchFamily="49" charset="-122"/>
              </a:rPr>
              <a:t>endl;	</a:t>
            </a:r>
            <a:endParaRPr kumimoji="1" lang="en-US" altLang="zh-CN" sz="3000">
              <a:latin typeface="Times New Roman" pitchFamily="18" charset="0"/>
              <a:ea typeface="仿宋_GB2312" pitchFamily="49" charset="-122"/>
            </a:endParaRPr>
          </a:p>
          <a:p>
            <a:pPr eaLnBrk="1" hangingPunct="1">
              <a:lnSpc>
                <a:spcPct val="105000"/>
              </a:lnSpc>
            </a:pPr>
            <a:r>
              <a:rPr kumimoji="1" lang="en-US" altLang="zh-CN" sz="3000">
                <a:latin typeface="Times New Roman" pitchFamily="18" charset="0"/>
                <a:ea typeface="仿宋_GB2312" pitchFamily="49" charset="-122"/>
              </a:rPr>
              <a:t>               Hanoi(n</a:t>
            </a:r>
            <a:r>
              <a:rPr kumimoji="1" lang="en-US" altLang="zh-CN" sz="3000">
                <a:latin typeface="Courier New" pitchFamily="49" charset="0"/>
                <a:ea typeface="仿宋_GB2312" pitchFamily="49" charset="-122"/>
              </a:rPr>
              <a:t>-</a:t>
            </a:r>
            <a:r>
              <a:rPr kumimoji="1" lang="en-US" altLang="zh-CN" sz="3000">
                <a:latin typeface="Times New Roman" pitchFamily="18" charset="0"/>
                <a:ea typeface="仿宋_GB2312" pitchFamily="49" charset="-122"/>
              </a:rPr>
              <a:t>1, B, A, C)</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eaLnBrk="1" hangingPunct="1">
              <a:lnSpc>
                <a:spcPct val="105000"/>
              </a:lnSpc>
            </a:pPr>
            <a:r>
              <a:rPr kumimoji="1" lang="en-US" altLang="zh-CN" sz="3000" b="1">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pPr>
              <a:defRPr/>
            </a:pPr>
            <a:fld id="{8811C53C-3538-4284-8421-EE9544C26615}" type="slidenum">
              <a:rPr lang="en-US" altLang="zh-CN"/>
              <a:pPr>
                <a:defRPr/>
              </a:pPr>
              <a:t>24</a:t>
            </a:fld>
            <a:endParaRPr lang="en-US" altLang="zh-CN"/>
          </a:p>
        </p:txBody>
      </p:sp>
      <p:sp>
        <p:nvSpPr>
          <p:cNvPr id="80899" name="Rectangle 2"/>
          <p:cNvSpPr>
            <a:spLocks noChangeArrowheads="1"/>
          </p:cNvSpPr>
          <p:nvPr/>
        </p:nvSpPr>
        <p:spPr bwMode="auto">
          <a:xfrm>
            <a:off x="3613150" y="495300"/>
            <a:ext cx="1752600" cy="5334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0" name="Rectangle 3"/>
          <p:cNvSpPr>
            <a:spLocks noChangeArrowheads="1"/>
          </p:cNvSpPr>
          <p:nvPr/>
        </p:nvSpPr>
        <p:spPr bwMode="auto">
          <a:xfrm>
            <a:off x="1516063" y="1646238"/>
            <a:ext cx="1627187"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1" name="Text Box 4"/>
          <p:cNvSpPr txBox="1">
            <a:spLocks noChangeArrowheads="1"/>
          </p:cNvSpPr>
          <p:nvPr/>
        </p:nvSpPr>
        <p:spPr bwMode="auto">
          <a:xfrm>
            <a:off x="3765550" y="4953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(3,A,B,C)</a:t>
            </a:r>
          </a:p>
        </p:txBody>
      </p:sp>
      <p:sp>
        <p:nvSpPr>
          <p:cNvPr id="80902" name="Text Box 5"/>
          <p:cNvSpPr txBox="1">
            <a:spLocks noChangeArrowheads="1"/>
          </p:cNvSpPr>
          <p:nvPr/>
        </p:nvSpPr>
        <p:spPr bwMode="auto">
          <a:xfrm>
            <a:off x="1554163" y="1622425"/>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(2,A,C,B)</a:t>
            </a:r>
          </a:p>
        </p:txBody>
      </p:sp>
      <p:sp>
        <p:nvSpPr>
          <p:cNvPr id="80903" name="AutoShape 6" descr="白色大理石"/>
          <p:cNvSpPr>
            <a:spLocks noChangeArrowheads="1"/>
          </p:cNvSpPr>
          <p:nvPr/>
        </p:nvSpPr>
        <p:spPr bwMode="auto">
          <a:xfrm>
            <a:off x="3846513" y="1639888"/>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04" name="Text Box 7"/>
          <p:cNvSpPr txBox="1">
            <a:spLocks noChangeArrowheads="1"/>
          </p:cNvSpPr>
          <p:nvPr/>
        </p:nvSpPr>
        <p:spPr bwMode="auto">
          <a:xfrm>
            <a:off x="4070350" y="1649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A</a:t>
            </a:r>
            <a:r>
              <a:rPr kumimoji="1" lang="en-US" altLang="zh-CN" sz="2600" b="1">
                <a:latin typeface="楷体_GB2312" pitchFamily="49" charset="-122"/>
                <a:ea typeface="楷体_GB2312" pitchFamily="49" charset="-122"/>
              </a:rPr>
              <a:t>-&gt;</a:t>
            </a:r>
            <a:r>
              <a:rPr kumimoji="1" lang="en-US" altLang="zh-CN" sz="2600" b="1"/>
              <a:t>C</a:t>
            </a:r>
          </a:p>
        </p:txBody>
      </p:sp>
      <p:sp>
        <p:nvSpPr>
          <p:cNvPr id="80905" name="Text Box 8"/>
          <p:cNvSpPr txBox="1">
            <a:spLocks noChangeArrowheads="1"/>
          </p:cNvSpPr>
          <p:nvPr/>
        </p:nvSpPr>
        <p:spPr bwMode="auto">
          <a:xfrm>
            <a:off x="1955800" y="1235075"/>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chemeClr val="hlink"/>
                </a:solidFill>
              </a:rPr>
              <a:t>A,B,C</a:t>
            </a:r>
          </a:p>
        </p:txBody>
      </p:sp>
      <p:sp>
        <p:nvSpPr>
          <p:cNvPr id="80906" name="Rectangle 9"/>
          <p:cNvSpPr>
            <a:spLocks noChangeArrowheads="1"/>
          </p:cNvSpPr>
          <p:nvPr/>
        </p:nvSpPr>
        <p:spPr bwMode="auto">
          <a:xfrm>
            <a:off x="407988" y="31607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07" name="Text Box 10"/>
          <p:cNvSpPr txBox="1">
            <a:spLocks noChangeArrowheads="1"/>
          </p:cNvSpPr>
          <p:nvPr/>
        </p:nvSpPr>
        <p:spPr bwMode="auto">
          <a:xfrm>
            <a:off x="444500" y="31670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(1,A,C,B)</a:t>
            </a:r>
          </a:p>
        </p:txBody>
      </p:sp>
      <p:sp>
        <p:nvSpPr>
          <p:cNvPr id="80908" name="Text Box 11"/>
          <p:cNvSpPr txBox="1">
            <a:spLocks noChangeArrowheads="1"/>
          </p:cNvSpPr>
          <p:nvPr/>
        </p:nvSpPr>
        <p:spPr bwMode="auto">
          <a:xfrm>
            <a:off x="847725" y="27432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dirty="0">
                <a:solidFill>
                  <a:srgbClr val="009900"/>
                </a:solidFill>
              </a:rPr>
              <a:t>A,B,C</a:t>
            </a:r>
          </a:p>
        </p:txBody>
      </p:sp>
      <p:sp>
        <p:nvSpPr>
          <p:cNvPr id="80909" name="AutoShape 12" descr="白色大理石"/>
          <p:cNvSpPr>
            <a:spLocks noChangeArrowheads="1"/>
          </p:cNvSpPr>
          <p:nvPr/>
        </p:nvSpPr>
        <p:spPr bwMode="auto">
          <a:xfrm>
            <a:off x="371475" y="5068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10" name="Text Box 13"/>
          <p:cNvSpPr txBox="1">
            <a:spLocks noChangeArrowheads="1"/>
          </p:cNvSpPr>
          <p:nvPr/>
        </p:nvSpPr>
        <p:spPr bwMode="auto">
          <a:xfrm>
            <a:off x="565150" y="5078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11" name="Line 14"/>
          <p:cNvSpPr>
            <a:spLocks noChangeShapeType="1"/>
          </p:cNvSpPr>
          <p:nvPr/>
        </p:nvSpPr>
        <p:spPr bwMode="auto">
          <a:xfrm>
            <a:off x="882650" y="3686175"/>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2" name="Line 15"/>
          <p:cNvSpPr>
            <a:spLocks noChangeShapeType="1"/>
          </p:cNvSpPr>
          <p:nvPr/>
        </p:nvSpPr>
        <p:spPr bwMode="auto">
          <a:xfrm flipH="1">
            <a:off x="1198563" y="2171700"/>
            <a:ext cx="787400" cy="69373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3" name="AutoShape 16" descr="白色大理石"/>
          <p:cNvSpPr>
            <a:spLocks noChangeArrowheads="1"/>
          </p:cNvSpPr>
          <p:nvPr/>
        </p:nvSpPr>
        <p:spPr bwMode="auto">
          <a:xfrm>
            <a:off x="1565275" y="3925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14" name="Text Box 17"/>
          <p:cNvSpPr txBox="1">
            <a:spLocks noChangeArrowheads="1"/>
          </p:cNvSpPr>
          <p:nvPr/>
        </p:nvSpPr>
        <p:spPr bwMode="auto">
          <a:xfrm>
            <a:off x="1758950" y="3935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p:txBody>
      </p:sp>
      <p:sp>
        <p:nvSpPr>
          <p:cNvPr id="80915" name="Line 18"/>
          <p:cNvSpPr>
            <a:spLocks noChangeShapeType="1"/>
          </p:cNvSpPr>
          <p:nvPr/>
        </p:nvSpPr>
        <p:spPr bwMode="auto">
          <a:xfrm>
            <a:off x="2266950" y="2198688"/>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6" name="Rectangle 19"/>
          <p:cNvSpPr>
            <a:spLocks noChangeArrowheads="1"/>
          </p:cNvSpPr>
          <p:nvPr/>
        </p:nvSpPr>
        <p:spPr bwMode="auto">
          <a:xfrm>
            <a:off x="2528888" y="31861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17" name="Text Box 20"/>
          <p:cNvSpPr txBox="1">
            <a:spLocks noChangeArrowheads="1"/>
          </p:cNvSpPr>
          <p:nvPr/>
        </p:nvSpPr>
        <p:spPr bwMode="auto">
          <a:xfrm>
            <a:off x="2565400" y="31924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(1,B,A,C)</a:t>
            </a:r>
          </a:p>
        </p:txBody>
      </p:sp>
      <p:sp>
        <p:nvSpPr>
          <p:cNvPr id="80918" name="Text Box 21"/>
          <p:cNvSpPr txBox="1">
            <a:spLocks noChangeArrowheads="1"/>
          </p:cNvSpPr>
          <p:nvPr/>
        </p:nvSpPr>
        <p:spPr bwMode="auto">
          <a:xfrm>
            <a:off x="2968625" y="27686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dirty="0" smtClean="0">
                <a:solidFill>
                  <a:srgbClr val="009900"/>
                </a:solidFill>
              </a:rPr>
              <a:t>A,B,C</a:t>
            </a:r>
            <a:endParaRPr kumimoji="1" lang="en-US" altLang="zh-CN" sz="2600" dirty="0">
              <a:solidFill>
                <a:srgbClr val="009900"/>
              </a:solidFill>
            </a:endParaRPr>
          </a:p>
        </p:txBody>
      </p:sp>
      <p:sp>
        <p:nvSpPr>
          <p:cNvPr id="80919" name="AutoShape 22" descr="白色大理石"/>
          <p:cNvSpPr>
            <a:spLocks noChangeArrowheads="1"/>
          </p:cNvSpPr>
          <p:nvPr/>
        </p:nvSpPr>
        <p:spPr bwMode="auto">
          <a:xfrm>
            <a:off x="2651125" y="50942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20" name="Text Box 23"/>
          <p:cNvSpPr txBox="1">
            <a:spLocks noChangeArrowheads="1"/>
          </p:cNvSpPr>
          <p:nvPr/>
        </p:nvSpPr>
        <p:spPr bwMode="auto">
          <a:xfrm>
            <a:off x="2844800" y="51038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21" name="Line 24"/>
          <p:cNvSpPr>
            <a:spLocks noChangeShapeType="1"/>
          </p:cNvSpPr>
          <p:nvPr/>
        </p:nvSpPr>
        <p:spPr bwMode="auto">
          <a:xfrm>
            <a:off x="2617788" y="2206625"/>
            <a:ext cx="725487" cy="66198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2" name="Line 25"/>
          <p:cNvSpPr>
            <a:spLocks noChangeShapeType="1"/>
          </p:cNvSpPr>
          <p:nvPr/>
        </p:nvSpPr>
        <p:spPr bwMode="auto">
          <a:xfrm>
            <a:off x="3463925" y="37449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3" name="Text Box 26"/>
          <p:cNvSpPr txBox="1">
            <a:spLocks noChangeArrowheads="1"/>
          </p:cNvSpPr>
          <p:nvPr/>
        </p:nvSpPr>
        <p:spPr bwMode="auto">
          <a:xfrm>
            <a:off x="1784350" y="4402138"/>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B</a:t>
            </a:r>
          </a:p>
        </p:txBody>
      </p:sp>
      <p:sp>
        <p:nvSpPr>
          <p:cNvPr id="80924" name="Text Box 27"/>
          <p:cNvSpPr txBox="1">
            <a:spLocks noChangeArrowheads="1"/>
          </p:cNvSpPr>
          <p:nvPr/>
        </p:nvSpPr>
        <p:spPr bwMode="auto">
          <a:xfrm>
            <a:off x="581025" y="550068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dirty="0">
                <a:solidFill>
                  <a:schemeClr val="hlink"/>
                </a:solidFill>
              </a:rPr>
              <a:t>A</a:t>
            </a:r>
            <a:r>
              <a:rPr kumimoji="1" lang="en-US" altLang="zh-CN" sz="2600" b="1" dirty="0">
                <a:solidFill>
                  <a:schemeClr val="hlink"/>
                </a:solidFill>
                <a:latin typeface="楷体_GB2312" pitchFamily="49" charset="-122"/>
                <a:ea typeface="楷体_GB2312" pitchFamily="49" charset="-122"/>
              </a:rPr>
              <a:t>-&gt;</a:t>
            </a:r>
            <a:r>
              <a:rPr kumimoji="1" lang="en-US" altLang="zh-CN" sz="2600" b="1" dirty="0">
                <a:solidFill>
                  <a:schemeClr val="hlink"/>
                </a:solidFill>
              </a:rPr>
              <a:t>B</a:t>
            </a:r>
          </a:p>
          <a:p>
            <a:pPr eaLnBrk="1" hangingPunct="1"/>
            <a:r>
              <a:rPr kumimoji="1" lang="en-US" altLang="zh-CN" sz="2600" b="1" dirty="0">
                <a:solidFill>
                  <a:schemeClr val="tx2"/>
                </a:solidFill>
              </a:rPr>
              <a:t>A</a:t>
            </a:r>
            <a:r>
              <a:rPr kumimoji="1" lang="en-US" altLang="zh-CN" sz="2600" b="1" dirty="0">
                <a:solidFill>
                  <a:schemeClr val="tx2"/>
                </a:solidFill>
                <a:latin typeface="楷体_GB2312" pitchFamily="49" charset="-122"/>
                <a:ea typeface="楷体_GB2312" pitchFamily="49" charset="-122"/>
              </a:rPr>
              <a:t>-&gt;</a:t>
            </a:r>
            <a:r>
              <a:rPr kumimoji="1" lang="en-US" altLang="zh-CN" sz="2600" b="1" dirty="0">
                <a:solidFill>
                  <a:schemeClr val="tx2"/>
                </a:solidFill>
              </a:rPr>
              <a:t>C</a:t>
            </a:r>
          </a:p>
        </p:txBody>
      </p:sp>
      <p:sp>
        <p:nvSpPr>
          <p:cNvPr id="80925" name="Text Box 28"/>
          <p:cNvSpPr txBox="1">
            <a:spLocks noChangeArrowheads="1"/>
          </p:cNvSpPr>
          <p:nvPr/>
        </p:nvSpPr>
        <p:spPr bwMode="auto">
          <a:xfrm>
            <a:off x="2846388" y="555783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B</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a:p>
            <a:pPr eaLnBrk="1" hangingPunct="1"/>
            <a:r>
              <a:rPr kumimoji="1" lang="en-US" altLang="zh-CN" sz="2600" b="1">
                <a:solidFill>
                  <a:schemeClr val="tx2"/>
                </a:solidFill>
              </a:rPr>
              <a:t>C</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B</a:t>
            </a:r>
          </a:p>
        </p:txBody>
      </p:sp>
      <p:sp>
        <p:nvSpPr>
          <p:cNvPr id="80926" name="Rectangle 29"/>
          <p:cNvSpPr>
            <a:spLocks noChangeArrowheads="1"/>
          </p:cNvSpPr>
          <p:nvPr/>
        </p:nvSpPr>
        <p:spPr bwMode="auto">
          <a:xfrm>
            <a:off x="4076700" y="21113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27" name="Rectangle 30"/>
          <p:cNvSpPr>
            <a:spLocks noChangeArrowheads="1"/>
          </p:cNvSpPr>
          <p:nvPr/>
        </p:nvSpPr>
        <p:spPr bwMode="auto">
          <a:xfrm>
            <a:off x="5940425" y="1679575"/>
            <a:ext cx="1627188"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28" name="Text Box 31"/>
          <p:cNvSpPr txBox="1">
            <a:spLocks noChangeArrowheads="1"/>
          </p:cNvSpPr>
          <p:nvPr/>
        </p:nvSpPr>
        <p:spPr bwMode="auto">
          <a:xfrm>
            <a:off x="5978525" y="16557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t>(2,B,A,C)</a:t>
            </a:r>
          </a:p>
        </p:txBody>
      </p:sp>
      <p:sp>
        <p:nvSpPr>
          <p:cNvPr id="80929" name="Text Box 32"/>
          <p:cNvSpPr txBox="1">
            <a:spLocks noChangeArrowheads="1"/>
          </p:cNvSpPr>
          <p:nvPr/>
        </p:nvSpPr>
        <p:spPr bwMode="auto">
          <a:xfrm>
            <a:off x="6380163" y="1268413"/>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chemeClr val="hlink"/>
                </a:solidFill>
              </a:rPr>
              <a:t>A,B,C</a:t>
            </a:r>
          </a:p>
        </p:txBody>
      </p:sp>
      <p:sp>
        <p:nvSpPr>
          <p:cNvPr id="80930" name="Rectangle 33"/>
          <p:cNvSpPr>
            <a:spLocks noChangeArrowheads="1"/>
          </p:cNvSpPr>
          <p:nvPr/>
        </p:nvSpPr>
        <p:spPr bwMode="auto">
          <a:xfrm>
            <a:off x="4832350" y="31940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31" name="Text Box 34"/>
          <p:cNvSpPr txBox="1">
            <a:spLocks noChangeArrowheads="1"/>
          </p:cNvSpPr>
          <p:nvPr/>
        </p:nvSpPr>
        <p:spPr bwMode="auto">
          <a:xfrm>
            <a:off x="4868863" y="32004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(1,A,C,B)</a:t>
            </a:r>
          </a:p>
        </p:txBody>
      </p:sp>
      <p:sp>
        <p:nvSpPr>
          <p:cNvPr id="80932" name="Text Box 35"/>
          <p:cNvSpPr txBox="1">
            <a:spLocks noChangeArrowheads="1"/>
          </p:cNvSpPr>
          <p:nvPr/>
        </p:nvSpPr>
        <p:spPr bwMode="auto">
          <a:xfrm>
            <a:off x="5272088" y="27765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dirty="0" smtClean="0">
                <a:solidFill>
                  <a:srgbClr val="009900"/>
                </a:solidFill>
              </a:rPr>
              <a:t>A,B,C</a:t>
            </a:r>
            <a:endParaRPr kumimoji="1" lang="en-US" altLang="zh-CN" sz="2600" dirty="0">
              <a:solidFill>
                <a:srgbClr val="009900"/>
              </a:solidFill>
            </a:endParaRPr>
          </a:p>
        </p:txBody>
      </p:sp>
      <p:sp>
        <p:nvSpPr>
          <p:cNvPr id="80933" name="AutoShape 36" descr="白色大理石"/>
          <p:cNvSpPr>
            <a:spLocks noChangeArrowheads="1"/>
          </p:cNvSpPr>
          <p:nvPr/>
        </p:nvSpPr>
        <p:spPr bwMode="auto">
          <a:xfrm>
            <a:off x="4795838" y="5102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34" name="Text Box 37"/>
          <p:cNvSpPr txBox="1">
            <a:spLocks noChangeArrowheads="1"/>
          </p:cNvSpPr>
          <p:nvPr/>
        </p:nvSpPr>
        <p:spPr bwMode="auto">
          <a:xfrm>
            <a:off x="4989513" y="5111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35" name="Line 38"/>
          <p:cNvSpPr>
            <a:spLocks noChangeShapeType="1"/>
          </p:cNvSpPr>
          <p:nvPr/>
        </p:nvSpPr>
        <p:spPr bwMode="auto">
          <a:xfrm>
            <a:off x="5307013" y="37195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6" name="Line 39"/>
          <p:cNvSpPr>
            <a:spLocks noChangeShapeType="1"/>
          </p:cNvSpPr>
          <p:nvPr/>
        </p:nvSpPr>
        <p:spPr bwMode="auto">
          <a:xfrm flipH="1">
            <a:off x="5622925" y="2205038"/>
            <a:ext cx="787400" cy="6937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7" name="AutoShape 40" descr="白色大理石"/>
          <p:cNvSpPr>
            <a:spLocks noChangeArrowheads="1"/>
          </p:cNvSpPr>
          <p:nvPr/>
        </p:nvSpPr>
        <p:spPr bwMode="auto">
          <a:xfrm>
            <a:off x="5989638" y="3959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38" name="Text Box 41"/>
          <p:cNvSpPr txBox="1">
            <a:spLocks noChangeArrowheads="1"/>
          </p:cNvSpPr>
          <p:nvPr/>
        </p:nvSpPr>
        <p:spPr bwMode="auto">
          <a:xfrm>
            <a:off x="6183313" y="3968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p:txBody>
      </p:sp>
      <p:sp>
        <p:nvSpPr>
          <p:cNvPr id="80939" name="Line 42"/>
          <p:cNvSpPr>
            <a:spLocks noChangeShapeType="1"/>
          </p:cNvSpPr>
          <p:nvPr/>
        </p:nvSpPr>
        <p:spPr bwMode="auto">
          <a:xfrm>
            <a:off x="6691313" y="2232025"/>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0" name="Rectangle 43"/>
          <p:cNvSpPr>
            <a:spLocks noChangeArrowheads="1"/>
          </p:cNvSpPr>
          <p:nvPr/>
        </p:nvSpPr>
        <p:spPr bwMode="auto">
          <a:xfrm>
            <a:off x="6953250" y="32194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941" name="Text Box 44"/>
          <p:cNvSpPr txBox="1">
            <a:spLocks noChangeArrowheads="1"/>
          </p:cNvSpPr>
          <p:nvPr/>
        </p:nvSpPr>
        <p:spPr bwMode="auto">
          <a:xfrm>
            <a:off x="6989763" y="32258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(1,B,A,C)</a:t>
            </a:r>
          </a:p>
        </p:txBody>
      </p:sp>
      <p:sp>
        <p:nvSpPr>
          <p:cNvPr id="80942" name="Text Box 45"/>
          <p:cNvSpPr txBox="1">
            <a:spLocks noChangeArrowheads="1"/>
          </p:cNvSpPr>
          <p:nvPr/>
        </p:nvSpPr>
        <p:spPr bwMode="auto">
          <a:xfrm>
            <a:off x="7392988" y="28019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43" name="AutoShape 46" descr="白色大理石"/>
          <p:cNvSpPr>
            <a:spLocks noChangeArrowheads="1"/>
          </p:cNvSpPr>
          <p:nvPr/>
        </p:nvSpPr>
        <p:spPr bwMode="auto">
          <a:xfrm>
            <a:off x="7075488" y="51276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0944" name="Text Box 47"/>
          <p:cNvSpPr txBox="1">
            <a:spLocks noChangeArrowheads="1"/>
          </p:cNvSpPr>
          <p:nvPr/>
        </p:nvSpPr>
        <p:spPr bwMode="auto">
          <a:xfrm>
            <a:off x="7269163" y="51371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45" name="Line 48"/>
          <p:cNvSpPr>
            <a:spLocks noChangeShapeType="1"/>
          </p:cNvSpPr>
          <p:nvPr/>
        </p:nvSpPr>
        <p:spPr bwMode="auto">
          <a:xfrm>
            <a:off x="7042150" y="2239963"/>
            <a:ext cx="725488" cy="66198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6" name="Line 49"/>
          <p:cNvSpPr>
            <a:spLocks noChangeShapeType="1"/>
          </p:cNvSpPr>
          <p:nvPr/>
        </p:nvSpPr>
        <p:spPr bwMode="auto">
          <a:xfrm>
            <a:off x="7888288" y="3778250"/>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7" name="Text Box 50"/>
          <p:cNvSpPr txBox="1">
            <a:spLocks noChangeArrowheads="1"/>
          </p:cNvSpPr>
          <p:nvPr/>
        </p:nvSpPr>
        <p:spPr bwMode="auto">
          <a:xfrm>
            <a:off x="6208713" y="44354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tx2"/>
                </a:solidFill>
              </a:rPr>
              <a:t>B</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48" name="Text Box 51"/>
          <p:cNvSpPr txBox="1">
            <a:spLocks noChangeArrowheads="1"/>
          </p:cNvSpPr>
          <p:nvPr/>
        </p:nvSpPr>
        <p:spPr bwMode="auto">
          <a:xfrm>
            <a:off x="5005388" y="5534025"/>
            <a:ext cx="10842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A</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B</a:t>
            </a:r>
          </a:p>
          <a:p>
            <a:pPr eaLnBrk="1" hangingPunct="1"/>
            <a:r>
              <a:rPr kumimoji="1" lang="en-US" altLang="zh-CN" sz="2600" b="1">
                <a:solidFill>
                  <a:schemeClr val="tx2"/>
                </a:solidFill>
              </a:rPr>
              <a:t>B</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A</a:t>
            </a:r>
          </a:p>
        </p:txBody>
      </p:sp>
      <p:sp>
        <p:nvSpPr>
          <p:cNvPr id="80949" name="Text Box 52"/>
          <p:cNvSpPr txBox="1">
            <a:spLocks noChangeArrowheads="1"/>
          </p:cNvSpPr>
          <p:nvPr/>
        </p:nvSpPr>
        <p:spPr bwMode="auto">
          <a:xfrm>
            <a:off x="7270750" y="5591175"/>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chemeClr val="hlink"/>
                </a:solidFill>
              </a:rPr>
              <a:t>B</a:t>
            </a:r>
            <a:r>
              <a:rPr kumimoji="1" lang="en-US" altLang="zh-CN" sz="2600" b="1">
                <a:solidFill>
                  <a:schemeClr val="hlink"/>
                </a:solidFill>
                <a:latin typeface="楷体_GB2312" pitchFamily="49" charset="-122"/>
                <a:ea typeface="楷体_GB2312" pitchFamily="49" charset="-122"/>
              </a:rPr>
              <a:t>-&gt;</a:t>
            </a:r>
            <a:r>
              <a:rPr kumimoji="1" lang="en-US" altLang="zh-CN" sz="2600" b="1">
                <a:solidFill>
                  <a:schemeClr val="hlink"/>
                </a:solidFill>
              </a:rPr>
              <a:t>C</a:t>
            </a:r>
          </a:p>
          <a:p>
            <a:pPr eaLnBrk="1" hangingPunct="1"/>
            <a:r>
              <a:rPr kumimoji="1" lang="en-US" altLang="zh-CN" sz="2600" b="1">
                <a:solidFill>
                  <a:schemeClr val="tx2"/>
                </a:solidFill>
              </a:rPr>
              <a:t>A</a:t>
            </a:r>
            <a:r>
              <a:rPr kumimoji="1" lang="en-US" altLang="zh-CN" sz="2600" b="1">
                <a:solidFill>
                  <a:schemeClr val="tx2"/>
                </a:solidFill>
                <a:latin typeface="楷体_GB2312" pitchFamily="49" charset="-122"/>
                <a:ea typeface="楷体_GB2312" pitchFamily="49" charset="-122"/>
              </a:rPr>
              <a:t>-&gt;</a:t>
            </a:r>
            <a:r>
              <a:rPr kumimoji="1" lang="en-US" altLang="zh-CN" sz="2600" b="1">
                <a:solidFill>
                  <a:schemeClr val="tx2"/>
                </a:solidFill>
              </a:rPr>
              <a:t>C</a:t>
            </a:r>
          </a:p>
        </p:txBody>
      </p:sp>
      <p:sp>
        <p:nvSpPr>
          <p:cNvPr id="80950" name="Line 53"/>
          <p:cNvSpPr>
            <a:spLocks noChangeShapeType="1"/>
          </p:cNvSpPr>
          <p:nvPr/>
        </p:nvSpPr>
        <p:spPr bwMode="auto">
          <a:xfrm flipH="1">
            <a:off x="4538663" y="1069975"/>
            <a:ext cx="1587" cy="56832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1" name="Line 54"/>
          <p:cNvSpPr>
            <a:spLocks noChangeShapeType="1"/>
          </p:cNvSpPr>
          <p:nvPr/>
        </p:nvSpPr>
        <p:spPr bwMode="auto">
          <a:xfrm flipH="1">
            <a:off x="2933700" y="1069975"/>
            <a:ext cx="1071563" cy="347663"/>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2" name="Line 55"/>
          <p:cNvSpPr>
            <a:spLocks noChangeShapeType="1"/>
          </p:cNvSpPr>
          <p:nvPr/>
        </p:nvSpPr>
        <p:spPr bwMode="auto">
          <a:xfrm>
            <a:off x="4981575" y="1039813"/>
            <a:ext cx="1198563" cy="5032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3" name="Freeform 56"/>
          <p:cNvSpPr>
            <a:spLocks/>
          </p:cNvSpPr>
          <p:nvPr/>
        </p:nvSpPr>
        <p:spPr bwMode="auto">
          <a:xfrm>
            <a:off x="1608138" y="4854575"/>
            <a:ext cx="379412" cy="1292225"/>
          </a:xfrm>
          <a:custGeom>
            <a:avLst/>
            <a:gdLst>
              <a:gd name="T0" fmla="*/ 0 w 239"/>
              <a:gd name="T1" fmla="*/ 1292225 h 814"/>
              <a:gd name="T2" fmla="*/ 188912 w 239"/>
              <a:gd name="T3" fmla="*/ 1166813 h 814"/>
              <a:gd name="T4" fmla="*/ 347662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4" name="Freeform 57"/>
          <p:cNvSpPr>
            <a:spLocks/>
          </p:cNvSpPr>
          <p:nvPr/>
        </p:nvSpPr>
        <p:spPr bwMode="auto">
          <a:xfrm>
            <a:off x="2281238" y="4916488"/>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5" name="Freeform 58"/>
          <p:cNvSpPr>
            <a:spLocks/>
          </p:cNvSpPr>
          <p:nvPr/>
        </p:nvSpPr>
        <p:spPr bwMode="auto">
          <a:xfrm>
            <a:off x="3878263" y="2489200"/>
            <a:ext cx="441325" cy="3668713"/>
          </a:xfrm>
          <a:custGeom>
            <a:avLst/>
            <a:gdLst>
              <a:gd name="T0" fmla="*/ 0 w 278"/>
              <a:gd name="T1" fmla="*/ 3657202 h 2231"/>
              <a:gd name="T2" fmla="*/ 220663 w 278"/>
              <a:gd name="T3" fmla="*/ 3560181 h 2231"/>
              <a:gd name="T4" fmla="*/ 379413 w 278"/>
              <a:gd name="T5" fmla="*/ 3004365 h 2231"/>
              <a:gd name="T6" fmla="*/ 441325 w 278"/>
              <a:gd name="T7" fmla="*/ 0 h 22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2231">
                <a:moveTo>
                  <a:pt x="0" y="2224"/>
                </a:moveTo>
                <a:cubicBezTo>
                  <a:pt x="49" y="2227"/>
                  <a:pt x="99" y="2231"/>
                  <a:pt x="139" y="2165"/>
                </a:cubicBezTo>
                <a:cubicBezTo>
                  <a:pt x="179" y="2099"/>
                  <a:pt x="216" y="2188"/>
                  <a:pt x="239" y="1827"/>
                </a:cubicBezTo>
                <a:cubicBezTo>
                  <a:pt x="262" y="1466"/>
                  <a:pt x="272" y="304"/>
                  <a:pt x="278"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6" name="Freeform 59"/>
          <p:cNvSpPr>
            <a:spLocks/>
          </p:cNvSpPr>
          <p:nvPr/>
        </p:nvSpPr>
        <p:spPr bwMode="auto">
          <a:xfrm>
            <a:off x="4467225" y="2584450"/>
            <a:ext cx="514350" cy="3656013"/>
          </a:xfrm>
          <a:custGeom>
            <a:avLst/>
            <a:gdLst>
              <a:gd name="T0" fmla="*/ 73025 w 324"/>
              <a:gd name="T1" fmla="*/ 0 h 2224"/>
              <a:gd name="T2" fmla="*/ 73025 w 324"/>
              <a:gd name="T3" fmla="*/ 3036266 h 2224"/>
              <a:gd name="T4" fmla="*/ 514350 w 324"/>
              <a:gd name="T5" fmla="*/ 3656013 h 2224"/>
              <a:gd name="T6" fmla="*/ 0 60000 65536"/>
              <a:gd name="T7" fmla="*/ 0 60000 65536"/>
              <a:gd name="T8" fmla="*/ 0 60000 65536"/>
            </a:gdLst>
            <a:ahLst/>
            <a:cxnLst>
              <a:cxn ang="T6">
                <a:pos x="T0" y="T1"/>
              </a:cxn>
              <a:cxn ang="T7">
                <a:pos x="T2" y="T3"/>
              </a:cxn>
              <a:cxn ang="T8">
                <a:pos x="T4" y="T5"/>
              </a:cxn>
            </a:cxnLst>
            <a:rect l="0" t="0" r="r" b="b"/>
            <a:pathLst>
              <a:path w="324" h="2224">
                <a:moveTo>
                  <a:pt x="46" y="0"/>
                </a:moveTo>
                <a:cubicBezTo>
                  <a:pt x="23" y="738"/>
                  <a:pt x="0" y="1476"/>
                  <a:pt x="46" y="1847"/>
                </a:cubicBezTo>
                <a:cubicBezTo>
                  <a:pt x="92" y="2218"/>
                  <a:pt x="278" y="2161"/>
                  <a:pt x="324" y="2224"/>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7" name="Freeform 60"/>
          <p:cNvSpPr>
            <a:spLocks/>
          </p:cNvSpPr>
          <p:nvPr/>
        </p:nvSpPr>
        <p:spPr bwMode="auto">
          <a:xfrm>
            <a:off x="6080125" y="4911725"/>
            <a:ext cx="379413" cy="1292225"/>
          </a:xfrm>
          <a:custGeom>
            <a:avLst/>
            <a:gdLst>
              <a:gd name="T0" fmla="*/ 0 w 239"/>
              <a:gd name="T1" fmla="*/ 1292225 h 814"/>
              <a:gd name="T2" fmla="*/ 188913 w 239"/>
              <a:gd name="T3" fmla="*/ 1166813 h 814"/>
              <a:gd name="T4" fmla="*/ 347663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8" name="Freeform 61"/>
          <p:cNvSpPr>
            <a:spLocks/>
          </p:cNvSpPr>
          <p:nvPr/>
        </p:nvSpPr>
        <p:spPr bwMode="auto">
          <a:xfrm>
            <a:off x="6691313" y="4975225"/>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9" name="Freeform 62"/>
          <p:cNvSpPr>
            <a:spLocks/>
          </p:cNvSpPr>
          <p:nvPr/>
        </p:nvSpPr>
        <p:spPr bwMode="auto">
          <a:xfrm>
            <a:off x="84138" y="1385888"/>
            <a:ext cx="515937" cy="4760912"/>
          </a:xfrm>
          <a:custGeom>
            <a:avLst/>
            <a:gdLst>
              <a:gd name="T0" fmla="*/ 515937 w 285"/>
              <a:gd name="T1" fmla="*/ 0 h 2999"/>
              <a:gd name="T2" fmla="*/ 191892 w 285"/>
              <a:gd name="T3" fmla="*/ 850900 h 2999"/>
              <a:gd name="T4" fmla="*/ 83274 w 285"/>
              <a:gd name="T5" fmla="*/ 2774950 h 2999"/>
              <a:gd name="T6" fmla="*/ 47068 w 285"/>
              <a:gd name="T7" fmla="*/ 4005262 h 2999"/>
              <a:gd name="T8" fmla="*/ 371113 w 285"/>
              <a:gd name="T9" fmla="*/ 4760912 h 2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2999">
                <a:moveTo>
                  <a:pt x="285" y="0"/>
                </a:moveTo>
                <a:cubicBezTo>
                  <a:pt x="215" y="122"/>
                  <a:pt x="146" y="245"/>
                  <a:pt x="106" y="536"/>
                </a:cubicBezTo>
                <a:cubicBezTo>
                  <a:pt x="66" y="827"/>
                  <a:pt x="59" y="1417"/>
                  <a:pt x="46" y="1748"/>
                </a:cubicBezTo>
                <a:cubicBezTo>
                  <a:pt x="33" y="2079"/>
                  <a:pt x="0" y="2315"/>
                  <a:pt x="26" y="2523"/>
                </a:cubicBezTo>
                <a:cubicBezTo>
                  <a:pt x="52" y="2731"/>
                  <a:pt x="172" y="2920"/>
                  <a:pt x="205" y="2999"/>
                </a:cubicBezTo>
              </a:path>
            </a:pathLst>
          </a:custGeom>
          <a:noFill/>
          <a:ln w="2222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0" name="Freeform 63"/>
          <p:cNvSpPr>
            <a:spLocks/>
          </p:cNvSpPr>
          <p:nvPr/>
        </p:nvSpPr>
        <p:spPr bwMode="auto">
          <a:xfrm>
            <a:off x="8356600" y="1543050"/>
            <a:ext cx="571500" cy="4699000"/>
          </a:xfrm>
          <a:custGeom>
            <a:avLst/>
            <a:gdLst>
              <a:gd name="T0" fmla="*/ 0 w 360"/>
              <a:gd name="T1" fmla="*/ 4699000 h 2960"/>
              <a:gd name="T2" fmla="*/ 346075 w 360"/>
              <a:gd name="T3" fmla="*/ 4257675 h 2960"/>
              <a:gd name="T4" fmla="*/ 534988 w 360"/>
              <a:gd name="T5" fmla="*/ 2711450 h 2960"/>
              <a:gd name="T6" fmla="*/ 566738 w 360"/>
              <a:gd name="T7" fmla="*/ 0 h 2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 h="2960">
                <a:moveTo>
                  <a:pt x="0" y="2960"/>
                </a:moveTo>
                <a:cubicBezTo>
                  <a:pt x="81" y="2925"/>
                  <a:pt x="162" y="2891"/>
                  <a:pt x="218" y="2682"/>
                </a:cubicBezTo>
                <a:cubicBezTo>
                  <a:pt x="274" y="2473"/>
                  <a:pt x="314" y="2155"/>
                  <a:pt x="337" y="1708"/>
                </a:cubicBezTo>
                <a:cubicBezTo>
                  <a:pt x="360" y="1261"/>
                  <a:pt x="354" y="285"/>
                  <a:pt x="357"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Box 1"/>
          <p:cNvSpPr txBox="1"/>
          <p:nvPr/>
        </p:nvSpPr>
        <p:spPr>
          <a:xfrm>
            <a:off x="6183313" y="495300"/>
            <a:ext cx="2459037" cy="369332"/>
          </a:xfrm>
          <a:prstGeom prst="rect">
            <a:avLst/>
          </a:prstGeom>
          <a:noFill/>
        </p:spPr>
        <p:txBody>
          <a:bodyPr wrap="square" rtlCol="0">
            <a:spAutoFit/>
          </a:bodyPr>
          <a:lstStyle/>
          <a:p>
            <a:r>
              <a:rPr lang="zh-CN" altLang="en-US" dirty="0" smtClean="0"/>
              <a:t>参数映射过程</a:t>
            </a:r>
            <a:endParaRPr lang="zh-CN" altLang="en-US"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title"/>
          </p:nvPr>
        </p:nvSpPr>
        <p:spPr>
          <a:xfrm>
            <a:off x="431800" y="512763"/>
            <a:ext cx="8229600" cy="900112"/>
          </a:xfrm>
        </p:spPr>
        <p:txBody>
          <a:bodyPr/>
          <a:lstStyle/>
          <a:p>
            <a:pPr algn="ctr"/>
            <a:r>
              <a:rPr kumimoji="1" lang="zh-CN" altLang="en-US" b="1" smtClean="0">
                <a:ea typeface="华文新魏" pitchFamily="2" charset="-122"/>
              </a:rPr>
              <a:t>构成递归的条件</a:t>
            </a:r>
          </a:p>
        </p:txBody>
      </p:sp>
      <p:sp>
        <p:nvSpPr>
          <p:cNvPr id="348166" name="Rectangle 6"/>
          <p:cNvSpPr>
            <a:spLocks noGrp="1" noChangeArrowheads="1"/>
          </p:cNvSpPr>
          <p:nvPr>
            <p:ph idx="1"/>
          </p:nvPr>
        </p:nvSpPr>
        <p:spPr>
          <a:xfrm>
            <a:off x="627063" y="1341438"/>
            <a:ext cx="7905750" cy="4752975"/>
          </a:xfrm>
        </p:spPr>
        <p:txBody>
          <a:bodyPr>
            <a:normAutofit/>
          </a:bodyPr>
          <a:lstStyle/>
          <a:p>
            <a:pPr marL="274320" indent="-274320" fontAlgn="auto">
              <a:lnSpc>
                <a:spcPct val="105000"/>
              </a:lnSpc>
              <a:spcBef>
                <a:spcPts val="580"/>
              </a:spcBef>
              <a:spcAft>
                <a:spcPts val="0"/>
              </a:spcAft>
              <a:buClr>
                <a:srgbClr val="800080"/>
              </a:buClr>
              <a:buSzPct val="50000"/>
              <a:buFont typeface="Wingdings 2"/>
              <a:buChar char=""/>
              <a:defRPr/>
            </a:pPr>
            <a:r>
              <a:rPr kumimoji="1" lang="zh-CN" altLang="en-US" sz="3000" b="1">
                <a:latin typeface="Times New Roman" pitchFamily="18" charset="0"/>
                <a:ea typeface="仿宋_GB2312" pitchFamily="49" charset="-122"/>
              </a:rPr>
              <a:t>不能无限制地调用本身，必须有一个出口，化简为非递归状况直接处理。</a:t>
            </a:r>
          </a:p>
          <a:p>
            <a:pPr marL="274320" indent="-274320" fontAlgn="auto">
              <a:lnSpc>
                <a:spcPct val="105000"/>
              </a:lnSpc>
              <a:spcBef>
                <a:spcPts val="580"/>
              </a:spcBef>
              <a:spcAft>
                <a:spcPts val="0"/>
              </a:spcAft>
              <a:buClr>
                <a:srgbClr val="800080"/>
              </a:buClr>
              <a:buSzPct val="50000"/>
              <a:buFont typeface="Wingdings" pitchFamily="2" charset="2"/>
              <a:buNone/>
              <a:defRPr/>
            </a:pPr>
            <a:r>
              <a:rPr kumimoji="1" lang="en-US" altLang="en-US" sz="3000" b="1">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Procedure &lt;name&gt; ( &lt;parameter list&gt; )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if ( &lt; initial condition&gt; )    </a:t>
            </a:r>
            <a:r>
              <a:rPr kumimoji="1" lang="en-US" altLang="zh-CN" sz="3000" b="1">
                <a:latin typeface="Times New Roman" pitchFamily="18" charset="0"/>
                <a:ea typeface="仿宋_GB2312" pitchFamily="49" charset="-122"/>
              </a:rPr>
              <a:t>//</a:t>
            </a:r>
            <a:r>
              <a:rPr kumimoji="1" lang="zh-CN" altLang="en-US" sz="3000">
                <a:latin typeface="Times New Roman" pitchFamily="18" charset="0"/>
                <a:ea typeface="隶书" pitchFamily="49" charset="-122"/>
              </a:rPr>
              <a:t>递归结束条件</a:t>
            </a:r>
          </a:p>
          <a:p>
            <a:pPr marL="274320" indent="-274320" fontAlgn="auto">
              <a:spcBef>
                <a:spcPct val="10000"/>
              </a:spcBef>
              <a:spcAft>
                <a:spcPts val="0"/>
              </a:spcAft>
              <a:buClr>
                <a:srgbClr val="800080"/>
              </a:buClr>
              <a:buSzPct val="50000"/>
              <a:buFont typeface="Wingdings" pitchFamily="2" charset="2"/>
              <a:buNone/>
              <a:defRPr/>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return ( initial value );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else                                      </a:t>
            </a:r>
            <a:r>
              <a:rPr kumimoji="1" lang="en-US" altLang="zh-CN" sz="3000" b="1">
                <a:latin typeface="Times New Roman" pitchFamily="18" charset="0"/>
                <a:ea typeface="仿宋_GB2312" pitchFamily="49" charset="-122"/>
              </a:rPr>
              <a:t>//</a:t>
            </a:r>
            <a:r>
              <a:rPr kumimoji="1" lang="zh-CN" altLang="en-US" sz="3000">
                <a:latin typeface="Times New Roman" pitchFamily="18" charset="0"/>
                <a:ea typeface="隶书" pitchFamily="49" charset="-122"/>
              </a:rPr>
              <a:t>递归</a:t>
            </a:r>
          </a:p>
          <a:p>
            <a:pPr marL="274320" indent="-274320" fontAlgn="auto">
              <a:spcBef>
                <a:spcPct val="10000"/>
              </a:spcBef>
              <a:spcAft>
                <a:spcPts val="0"/>
              </a:spcAft>
              <a:buClr>
                <a:srgbClr val="800080"/>
              </a:buClr>
              <a:buSzPct val="50000"/>
              <a:buFont typeface="Wingdings" pitchFamily="2" charset="2"/>
              <a:buNone/>
              <a:defRPr/>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return (&lt;name&gt; ( parameter exchange ));</a:t>
            </a:r>
          </a:p>
          <a:p>
            <a:pPr marL="274320" indent="-274320" fontAlgn="auto">
              <a:spcBef>
                <a:spcPct val="10000"/>
              </a:spcBef>
              <a:spcAft>
                <a:spcPts val="0"/>
              </a:spcAft>
              <a:buClr>
                <a:srgbClr val="800080"/>
              </a:buClr>
              <a:buSzPct val="50000"/>
              <a:buFont typeface="Wingdings" pitchFamily="2" charset="2"/>
              <a:buNone/>
              <a:defRPr/>
            </a:pPr>
            <a:r>
              <a:rPr kumimoji="1" lang="en-US" altLang="zh-CN" sz="3000" b="1">
                <a:solidFill>
                  <a:schemeClr val="tx2"/>
                </a:solidFill>
                <a:latin typeface="Times New Roman" pitchFamily="18" charset="0"/>
                <a:ea typeface="仿宋_GB2312" pitchFamily="49" charset="-122"/>
              </a:rPr>
              <a:t>    }</a:t>
            </a:r>
          </a:p>
          <a:p>
            <a:pPr marL="274320" indent="-274320" fontAlgn="auto">
              <a:lnSpc>
                <a:spcPct val="90000"/>
              </a:lnSpc>
              <a:spcBef>
                <a:spcPts val="580"/>
              </a:spcBef>
              <a:spcAft>
                <a:spcPts val="0"/>
              </a:spcAft>
              <a:buFont typeface="Wingdings 2"/>
              <a:buChar char=""/>
              <a:defRPr/>
            </a:pPr>
            <a:endParaRPr lang="en-US" altLang="zh-CN" sz="30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pPr>
              <a:defRPr/>
            </a:pPr>
            <a:fld id="{93542FE3-67D0-44BB-B005-4C61E7904D11}" type="slidenum">
              <a:rPr lang="en-US" altLang="zh-CN"/>
              <a:pPr>
                <a:defRPr/>
              </a:pPr>
              <a:t>25</a:t>
            </a:fld>
            <a:endParaRPr lang="en-US" altLang="zh-CN"/>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title"/>
          </p:nvPr>
        </p:nvSpPr>
        <p:spPr>
          <a:xfrm>
            <a:off x="791580" y="457200"/>
            <a:ext cx="6676020" cy="1063625"/>
          </a:xfrm>
        </p:spPr>
        <p:txBody>
          <a:bodyPr/>
          <a:lstStyle/>
          <a:p>
            <a:pPr algn="ctr"/>
            <a:r>
              <a:rPr lang="zh-CN" altLang="en-US" b="1" dirty="0" smtClean="0">
                <a:solidFill>
                  <a:srgbClr val="CC3300"/>
                </a:solidFill>
                <a:ea typeface="华文新魏" pitchFamily="2" charset="-122"/>
              </a:rPr>
              <a:t>递归过程与递归工作栈</a:t>
            </a:r>
            <a:endParaRPr lang="zh-CN" altLang="en-US" dirty="0" smtClean="0">
              <a:ea typeface="华文新魏" pitchFamily="2" charset="-122"/>
            </a:endParaRPr>
          </a:p>
        </p:txBody>
      </p:sp>
      <p:sp>
        <p:nvSpPr>
          <p:cNvPr id="83972" name="Rectangle 4"/>
          <p:cNvSpPr>
            <a:spLocks noGrp="1" noChangeArrowheads="1"/>
          </p:cNvSpPr>
          <p:nvPr>
            <p:ph idx="1"/>
          </p:nvPr>
        </p:nvSpPr>
        <p:spPr>
          <a:xfrm>
            <a:off x="762000" y="1544638"/>
            <a:ext cx="7924800" cy="4800600"/>
          </a:xfrm>
        </p:spPr>
        <p:txBody>
          <a:bodyPr/>
          <a:lstStyle/>
          <a:p>
            <a:pPr>
              <a:buClr>
                <a:srgbClr val="800080"/>
              </a:buClr>
              <a:buSzPct val="50000"/>
            </a:pPr>
            <a:r>
              <a:rPr lang="zh-CN" altLang="en-US" sz="3000" b="1" smtClean="0">
                <a:ea typeface="仿宋_GB2312" pitchFamily="49" charset="-122"/>
              </a:rPr>
              <a:t>递归过程在实现时，需要自己调用自己。</a:t>
            </a:r>
          </a:p>
          <a:p>
            <a:pPr>
              <a:buClr>
                <a:srgbClr val="800080"/>
              </a:buClr>
              <a:buSzPct val="50000"/>
            </a:pPr>
            <a:r>
              <a:rPr lang="zh-CN" altLang="en-US" sz="3000" b="1" smtClean="0">
                <a:ea typeface="仿宋_GB2312" pitchFamily="49" charset="-122"/>
              </a:rPr>
              <a:t>层层向下递归，退出时的次序正好相反：</a:t>
            </a:r>
          </a:p>
          <a:p>
            <a:pPr>
              <a:buClr>
                <a:srgbClr val="800080"/>
              </a:buClr>
              <a:buSzPct val="50000"/>
              <a:buFont typeface="Wingdings" pitchFamily="2" charset="2"/>
              <a:buNone/>
            </a:pPr>
            <a:r>
              <a:rPr lang="zh-CN" altLang="en-US" sz="3000" b="1" smtClean="0">
                <a:solidFill>
                  <a:schemeClr val="accent2"/>
                </a:solidFill>
                <a:ea typeface="隶书" pitchFamily="49" charset="-122"/>
              </a:rPr>
              <a:t>                           </a:t>
            </a:r>
            <a:r>
              <a:rPr lang="zh-CN" altLang="en-US" sz="3000" b="1" smtClean="0">
                <a:solidFill>
                  <a:schemeClr val="tx2"/>
                </a:solidFill>
                <a:ea typeface="隶书" pitchFamily="49" charset="-122"/>
              </a:rPr>
              <a:t>递归调用</a:t>
            </a:r>
            <a:endParaRPr lang="zh-CN" altLang="en-US" sz="3000" b="1" i="1" smtClean="0">
              <a:solidFill>
                <a:schemeClr val="accent2"/>
              </a:solidFill>
              <a:ea typeface="仿宋_GB2312" pitchFamily="49" charset="-122"/>
            </a:endParaRPr>
          </a:p>
          <a:p>
            <a:pPr>
              <a:buClr>
                <a:srgbClr val="800080"/>
              </a:buClr>
              <a:buSzPct val="50000"/>
              <a:buFont typeface="Wingdings" pitchFamily="2" charset="2"/>
              <a:buNone/>
            </a:pPr>
            <a:r>
              <a:rPr lang="zh-CN" altLang="en-US" sz="3000" b="1" i="1" smtClean="0">
                <a:solidFill>
                  <a:srgbClr val="990099"/>
                </a:solidFill>
                <a:latin typeface="Times New Roman" pitchFamily="18" charset="0"/>
                <a:ea typeface="仿宋_GB2312" pitchFamily="49" charset="-122"/>
              </a:rPr>
              <a:t>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-1)!        (</a:t>
            </a:r>
            <a:r>
              <a:rPr lang="en-US" altLang="zh-CN" sz="3000" b="1" i="1" smtClean="0">
                <a:solidFill>
                  <a:srgbClr val="990099"/>
                </a:solidFill>
                <a:latin typeface="Times New Roman" pitchFamily="18" charset="0"/>
                <a:ea typeface="仿宋_GB2312" pitchFamily="49" charset="-122"/>
              </a:rPr>
              <a:t>n</a:t>
            </a:r>
            <a:r>
              <a:rPr lang="en-US" altLang="zh-CN" sz="3000" b="1" smtClean="0">
                <a:solidFill>
                  <a:srgbClr val="990099"/>
                </a:solidFill>
                <a:latin typeface="Times New Roman" pitchFamily="18" charset="0"/>
                <a:ea typeface="仿宋_GB2312" pitchFamily="49" charset="-122"/>
              </a:rPr>
              <a:t>-2)!           1!       0!=1</a:t>
            </a:r>
            <a:endParaRPr lang="en-US" altLang="zh-CN" sz="3000" b="1" smtClean="0">
              <a:solidFill>
                <a:schemeClr val="accent2"/>
              </a:solidFill>
              <a:latin typeface="Times New Roman" pitchFamily="18" charset="0"/>
              <a:ea typeface="仿宋_GB2312" pitchFamily="49" charset="-122"/>
            </a:endParaRPr>
          </a:p>
          <a:p>
            <a:pPr>
              <a:buClr>
                <a:srgbClr val="800080"/>
              </a:buClr>
              <a:buSzPct val="50000"/>
              <a:buFont typeface="Wingdings" pitchFamily="2" charset="2"/>
              <a:buNone/>
            </a:pPr>
            <a:r>
              <a:rPr lang="en-US" altLang="zh-CN" sz="3000" b="1" smtClean="0">
                <a:solidFill>
                  <a:schemeClr val="accent2"/>
                </a:solidFill>
                <a:ea typeface="仿宋_GB2312" pitchFamily="49" charset="-122"/>
              </a:rPr>
              <a:t>                           </a:t>
            </a:r>
            <a:r>
              <a:rPr lang="zh-CN" altLang="en-US" sz="3000" b="1" smtClean="0">
                <a:solidFill>
                  <a:schemeClr val="tx2"/>
                </a:solidFill>
                <a:ea typeface="隶书" pitchFamily="49" charset="-122"/>
              </a:rPr>
              <a:t>返回次序</a:t>
            </a:r>
            <a:endParaRPr lang="zh-CN" altLang="en-US" sz="3000" b="1" smtClean="0">
              <a:solidFill>
                <a:schemeClr val="accent2"/>
              </a:solidFill>
              <a:ea typeface="仿宋_GB2312" pitchFamily="49" charset="-122"/>
            </a:endParaRPr>
          </a:p>
          <a:p>
            <a:pPr>
              <a:buClr>
                <a:srgbClr val="800080"/>
              </a:buClr>
              <a:buSzPct val="50000"/>
            </a:pPr>
            <a:r>
              <a:rPr lang="zh-CN" altLang="en-US" sz="3000" b="1" smtClean="0">
                <a:ea typeface="仿宋_GB2312" pitchFamily="49" charset="-122"/>
              </a:rPr>
              <a:t>主程序第一次调用递归过程为外部调用；</a:t>
            </a:r>
          </a:p>
          <a:p>
            <a:pPr>
              <a:buClr>
                <a:srgbClr val="800080"/>
              </a:buClr>
              <a:buSzPct val="50000"/>
            </a:pPr>
            <a:r>
              <a:rPr lang="zh-CN" altLang="en-US" sz="3000" b="1" smtClean="0">
                <a:ea typeface="仿宋_GB2312" pitchFamily="49" charset="-122"/>
              </a:rPr>
              <a:t>递归过程每次递归调用自己为内部调用。</a:t>
            </a:r>
          </a:p>
          <a:p>
            <a:pPr>
              <a:buClr>
                <a:srgbClr val="800080"/>
              </a:buClr>
              <a:buSzPct val="50000"/>
            </a:pPr>
            <a:r>
              <a:rPr lang="zh-CN" altLang="en-US" sz="3000" b="1" smtClean="0">
                <a:ea typeface="仿宋_GB2312" pitchFamily="49" charset="-122"/>
              </a:rPr>
              <a:t>它们返回调用它的过程的地址不同。</a:t>
            </a:r>
          </a:p>
        </p:txBody>
      </p:sp>
      <p:sp>
        <p:nvSpPr>
          <p:cNvPr id="13" name="灯片编号占位符 4"/>
          <p:cNvSpPr>
            <a:spLocks noGrp="1"/>
          </p:cNvSpPr>
          <p:nvPr>
            <p:ph type="sldNum" sz="quarter" idx="12"/>
          </p:nvPr>
        </p:nvSpPr>
        <p:spPr/>
        <p:txBody>
          <a:bodyPr/>
          <a:lstStyle/>
          <a:p>
            <a:pPr>
              <a:defRPr/>
            </a:pPr>
            <a:fld id="{17C78013-FED9-4136-9361-B7C6052EB3CE}" type="slidenum">
              <a:rPr lang="en-US" altLang="zh-CN"/>
              <a:pPr>
                <a:defRPr/>
              </a:pPr>
              <a:t>26</a:t>
            </a:fld>
            <a:endParaRPr lang="en-US" altLang="zh-CN"/>
          </a:p>
        </p:txBody>
      </p:sp>
      <p:sp>
        <p:nvSpPr>
          <p:cNvPr id="83973" name="Text Box 2"/>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000">
              <a:latin typeface="宋体" pitchFamily="2" charset="-122"/>
            </a:endParaRPr>
          </a:p>
        </p:txBody>
      </p:sp>
      <p:sp>
        <p:nvSpPr>
          <p:cNvPr id="83974" name="AutoShape 5"/>
          <p:cNvSpPr>
            <a:spLocks noChangeArrowheads="1"/>
          </p:cNvSpPr>
          <p:nvPr/>
        </p:nvSpPr>
        <p:spPr bwMode="auto">
          <a:xfrm>
            <a:off x="1785938"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5" name="AutoShape 6"/>
          <p:cNvSpPr>
            <a:spLocks noChangeArrowheads="1"/>
          </p:cNvSpPr>
          <p:nvPr/>
        </p:nvSpPr>
        <p:spPr bwMode="auto">
          <a:xfrm>
            <a:off x="644366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AutoShape 7"/>
          <p:cNvSpPr>
            <a:spLocks noChangeArrowheads="1"/>
          </p:cNvSpPr>
          <p:nvPr/>
        </p:nvSpPr>
        <p:spPr bwMode="auto">
          <a:xfrm>
            <a:off x="5102225" y="34163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AutoShape 8"/>
          <p:cNvSpPr>
            <a:spLocks noChangeArrowheads="1"/>
          </p:cNvSpPr>
          <p:nvPr/>
        </p:nvSpPr>
        <p:spPr bwMode="auto">
          <a:xfrm>
            <a:off x="5407025" y="3416300"/>
            <a:ext cx="533400" cy="228600"/>
          </a:xfrm>
          <a:custGeom>
            <a:avLst/>
            <a:gdLst>
              <a:gd name="T0" fmla="*/ 400050 w 21600"/>
              <a:gd name="T1" fmla="*/ 0 h 21600"/>
              <a:gd name="T2" fmla="*/ 0 w 21600"/>
              <a:gd name="T3" fmla="*/ 114300 h 21600"/>
              <a:gd name="T4" fmla="*/ 400050 w 21600"/>
              <a:gd name="T5" fmla="*/ 228600 h 21600"/>
              <a:gd name="T6" fmla="*/ 533400 w 21600"/>
              <a:gd name="T7" fmla="*/ 1143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AutoShape 9"/>
          <p:cNvSpPr>
            <a:spLocks noChangeArrowheads="1"/>
          </p:cNvSpPr>
          <p:nvPr/>
        </p:nvSpPr>
        <p:spPr bwMode="auto">
          <a:xfrm>
            <a:off x="3478213" y="3403600"/>
            <a:ext cx="533400" cy="228600"/>
          </a:xfrm>
          <a:prstGeom prst="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9" name="Line 10"/>
          <p:cNvSpPr>
            <a:spLocks noChangeShapeType="1"/>
          </p:cNvSpPr>
          <p:nvPr/>
        </p:nvSpPr>
        <p:spPr bwMode="auto">
          <a:xfrm>
            <a:off x="1938338" y="3175000"/>
            <a:ext cx="5257800" cy="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0" name="Line 11"/>
          <p:cNvSpPr>
            <a:spLocks noChangeShapeType="1"/>
          </p:cNvSpPr>
          <p:nvPr/>
        </p:nvSpPr>
        <p:spPr bwMode="auto">
          <a:xfrm>
            <a:off x="1862138" y="3860800"/>
            <a:ext cx="5257800" cy="0"/>
          </a:xfrm>
          <a:prstGeom prst="line">
            <a:avLst/>
          </a:prstGeom>
          <a:noFill/>
          <a:ln w="38100">
            <a:solidFill>
              <a:srgbClr val="FF00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pPr>
              <a:defRPr/>
            </a:pPr>
            <a:fld id="{6E302416-0B37-46DF-B006-886DD0535625}" type="slidenum">
              <a:rPr lang="en-US" altLang="zh-CN"/>
              <a:pPr>
                <a:defRPr/>
              </a:pPr>
              <a:t>27</a:t>
            </a:fld>
            <a:endParaRPr lang="en-US" altLang="zh-CN"/>
          </a:p>
        </p:txBody>
      </p:sp>
      <p:sp>
        <p:nvSpPr>
          <p:cNvPr id="84995" name="Text Box 2"/>
          <p:cNvSpPr txBox="1">
            <a:spLocks noChangeArrowheads="1"/>
          </p:cNvSpPr>
          <p:nvPr/>
        </p:nvSpPr>
        <p:spPr bwMode="auto">
          <a:xfrm>
            <a:off x="304800" y="628650"/>
            <a:ext cx="80772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en-US" altLang="zh-CN" sz="3600" b="1">
                <a:solidFill>
                  <a:schemeClr val="hlink"/>
                </a:solidFill>
                <a:latin typeface="Times New Roman" pitchFamily="18" charset="0"/>
              </a:rPr>
              <a:t>                  </a:t>
            </a:r>
            <a:r>
              <a:rPr kumimoji="1" lang="en-US" altLang="zh-CN" sz="3000" b="1">
                <a:solidFill>
                  <a:schemeClr val="tx2"/>
                </a:solidFill>
                <a:latin typeface="Times New Roman" pitchFamily="18" charset="0"/>
              </a:rPr>
              <a:t>long</a:t>
            </a:r>
            <a:r>
              <a:rPr kumimoji="1" lang="en-US" altLang="zh-CN" sz="3000">
                <a:solidFill>
                  <a:schemeClr val="tx2"/>
                </a:solidFill>
                <a:latin typeface="Times New Roman" pitchFamily="18" charset="0"/>
              </a:rPr>
              <a:t> Factorial(</a:t>
            </a:r>
            <a:r>
              <a:rPr kumimoji="1" lang="en-US" altLang="zh-CN" sz="3000" b="1">
                <a:solidFill>
                  <a:schemeClr val="tx2"/>
                </a:solidFill>
                <a:latin typeface="Times New Roman" pitchFamily="18" charset="0"/>
              </a:rPr>
              <a:t>long</a:t>
            </a:r>
            <a:r>
              <a:rPr kumimoji="1" lang="en-US" altLang="zh-CN" sz="3000">
                <a:solidFill>
                  <a:schemeClr val="tx2"/>
                </a:solidFill>
                <a:latin typeface="Times New Roman" pitchFamily="18" charset="0"/>
              </a:rPr>
              <a:t> n) </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int</a:t>
            </a:r>
            <a:r>
              <a:rPr kumimoji="1" lang="en-US" altLang="zh-CN" sz="3000">
                <a:solidFill>
                  <a:schemeClr val="tx2"/>
                </a:solidFill>
                <a:latin typeface="Times New Roman" pitchFamily="18" charset="0"/>
              </a:rPr>
              <a:t> temp</a:t>
            </a:r>
            <a:r>
              <a:rPr kumimoji="1" lang="en-US" altLang="zh-CN" sz="3000" b="1">
                <a:solidFill>
                  <a:schemeClr val="tx2"/>
                </a:solidFill>
                <a:latin typeface="Times New Roman" pitchFamily="18" charset="0"/>
              </a:rPr>
              <a:t>;</a:t>
            </a:r>
            <a:endParaRPr kumimoji="1" lang="en-US" altLang="zh-CN" sz="3000">
              <a:solidFill>
                <a:schemeClr val="tx2"/>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if</a:t>
            </a:r>
            <a:r>
              <a:rPr kumimoji="1" lang="en-US" altLang="zh-CN" sz="3000">
                <a:solidFill>
                  <a:schemeClr val="tx2"/>
                </a:solidFill>
                <a:latin typeface="Times New Roman" pitchFamily="18" charset="0"/>
              </a:rPr>
              <a:t> (n</a:t>
            </a:r>
            <a:r>
              <a:rPr kumimoji="1" lang="en-US" altLang="zh-CN" sz="3000" i="1">
                <a:solidFill>
                  <a:schemeClr val="tx2"/>
                </a:solidFill>
                <a:latin typeface="Times New Roman" pitchFamily="18" charset="0"/>
              </a:rPr>
              <a:t> ==</a:t>
            </a:r>
            <a:r>
              <a:rPr kumimoji="1" lang="en-US" altLang="zh-CN" sz="3000">
                <a:solidFill>
                  <a:schemeClr val="tx2"/>
                </a:solidFill>
                <a:latin typeface="Times New Roman" pitchFamily="18" charset="0"/>
              </a:rPr>
              <a:t> 0) </a:t>
            </a:r>
            <a:r>
              <a:rPr kumimoji="1" lang="en-US" altLang="zh-CN" sz="3000" b="1">
                <a:solidFill>
                  <a:schemeClr val="tx2"/>
                </a:solidFill>
                <a:latin typeface="Times New Roman" pitchFamily="18" charset="0"/>
              </a:rPr>
              <a:t>return</a:t>
            </a:r>
            <a:r>
              <a:rPr kumimoji="1" lang="en-US" altLang="zh-CN" sz="3000">
                <a:solidFill>
                  <a:schemeClr val="tx2"/>
                </a:solidFill>
                <a:latin typeface="Times New Roman" pitchFamily="18" charset="0"/>
              </a:rPr>
              <a:t> 1</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else</a:t>
            </a:r>
            <a:r>
              <a:rPr kumimoji="1" lang="en-US" altLang="zh-CN" sz="3000">
                <a:solidFill>
                  <a:schemeClr val="tx2"/>
                </a:solidFill>
                <a:latin typeface="Times New Roman" pitchFamily="18" charset="0"/>
              </a:rPr>
              <a:t> temp = n * Factorial(n</a:t>
            </a:r>
            <a:r>
              <a:rPr kumimoji="1" lang="en-US" altLang="zh-CN" sz="3000">
                <a:solidFill>
                  <a:schemeClr val="tx2"/>
                </a:solidFill>
                <a:latin typeface="仿宋_GB2312" pitchFamily="49" charset="-122"/>
                <a:ea typeface="仿宋_GB2312" pitchFamily="49" charset="-122"/>
              </a:rPr>
              <a:t>-</a:t>
            </a:r>
            <a:r>
              <a:rPr kumimoji="1" lang="en-US" altLang="zh-CN" sz="3000">
                <a:solidFill>
                  <a:schemeClr val="tx2"/>
                </a:solidFill>
                <a:latin typeface="Times New Roman" pitchFamily="18" charset="0"/>
              </a:rPr>
              <a:t>1)</a:t>
            </a:r>
            <a:r>
              <a:rPr kumimoji="1" lang="en-US" altLang="zh-CN" sz="3000" b="1">
                <a:solidFill>
                  <a:schemeClr val="tx2"/>
                </a:solidFill>
                <a:latin typeface="Times New Roman" pitchFamily="18" charset="0"/>
              </a:rPr>
              <a:t>;</a:t>
            </a:r>
          </a:p>
          <a:p>
            <a:pPr eaLnBrk="1" hangingPunct="1">
              <a:lnSpc>
                <a:spcPct val="90000"/>
              </a:lnSpc>
            </a:pPr>
            <a:r>
              <a:rPr kumimoji="1" lang="en-US" altLang="zh-CN" sz="3000" i="1">
                <a:solidFill>
                  <a:schemeClr val="tx2"/>
                </a:solidFill>
                <a:latin typeface="Times New Roman" pitchFamily="18" charset="0"/>
              </a:rPr>
              <a:t>    </a:t>
            </a:r>
            <a:endParaRPr kumimoji="1" lang="en-US" altLang="zh-CN" sz="3000">
              <a:solidFill>
                <a:schemeClr val="hlink"/>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return</a:t>
            </a:r>
            <a:r>
              <a:rPr kumimoji="1" lang="en-US" altLang="zh-CN" sz="3000">
                <a:solidFill>
                  <a:schemeClr val="tx2"/>
                </a:solidFill>
                <a:latin typeface="Times New Roman" pitchFamily="18" charset="0"/>
              </a:rPr>
              <a:t> temp</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endParaRPr kumimoji="1" lang="en-US" altLang="zh-CN" sz="3000">
              <a:solidFill>
                <a:schemeClr val="tx2"/>
              </a:solidFill>
              <a:latin typeface="Times New Roman" pitchFamily="18" charset="0"/>
            </a:endParaRPr>
          </a:p>
        </p:txBody>
      </p:sp>
      <p:sp>
        <p:nvSpPr>
          <p:cNvPr id="84996" name="Text Box 3"/>
          <p:cNvSpPr txBox="1">
            <a:spLocks noChangeArrowheads="1"/>
          </p:cNvSpPr>
          <p:nvPr/>
        </p:nvSpPr>
        <p:spPr bwMode="auto">
          <a:xfrm>
            <a:off x="419100" y="3886200"/>
            <a:ext cx="73533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en-US" altLang="zh-CN" b="1">
                <a:latin typeface="Times New Roman" pitchFamily="18" charset="0"/>
              </a:rPr>
              <a:t>	</a:t>
            </a:r>
            <a:r>
              <a:rPr kumimoji="1" lang="en-US" altLang="zh-CN" sz="2000" b="1">
                <a:latin typeface="Times New Roman" pitchFamily="18" charset="0"/>
              </a:rPr>
              <a:t>	 </a:t>
            </a:r>
            <a:r>
              <a:rPr kumimoji="1" lang="en-US" altLang="zh-CN" sz="3000" b="1">
                <a:solidFill>
                  <a:schemeClr val="tx2"/>
                </a:solidFill>
                <a:latin typeface="Times New Roman" pitchFamily="18" charset="0"/>
              </a:rPr>
              <a:t>void </a:t>
            </a:r>
            <a:r>
              <a:rPr kumimoji="1" lang="en-US" altLang="zh-CN" sz="3000">
                <a:solidFill>
                  <a:schemeClr val="tx2"/>
                </a:solidFill>
                <a:latin typeface="Times New Roman" pitchFamily="18" charset="0"/>
              </a:rPr>
              <a:t>main()</a:t>
            </a:r>
            <a:r>
              <a:rPr kumimoji="1" lang="en-US" altLang="zh-CN" sz="3000" b="1">
                <a:solidFill>
                  <a:schemeClr val="tx2"/>
                </a:solidFill>
                <a:latin typeface="Times New Roman" pitchFamily="18" charset="0"/>
              </a:rPr>
              <a:t> {</a:t>
            </a:r>
          </a:p>
          <a:p>
            <a:pPr eaLnBrk="1" hangingPunct="1">
              <a:lnSpc>
                <a:spcPct val="90000"/>
              </a:lnSpc>
            </a:pPr>
            <a:r>
              <a:rPr kumimoji="1" lang="en-US" altLang="zh-CN" sz="3000" b="1">
                <a:solidFill>
                  <a:schemeClr val="tx2"/>
                </a:solidFill>
                <a:latin typeface="Times New Roman" pitchFamily="18" charset="0"/>
              </a:rPr>
              <a:t>		    int </a:t>
            </a:r>
            <a:r>
              <a:rPr kumimoji="1" lang="en-US" altLang="zh-CN" sz="3000">
                <a:solidFill>
                  <a:schemeClr val="tx2"/>
                </a:solidFill>
                <a:latin typeface="Times New Roman" pitchFamily="18" charset="0"/>
              </a:rPr>
              <a:t>n</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r>
              <a:rPr kumimoji="1" lang="en-US" altLang="zh-CN" sz="3000">
                <a:solidFill>
                  <a:schemeClr val="tx2"/>
                </a:solidFill>
                <a:latin typeface="Times New Roman" pitchFamily="18" charset="0"/>
              </a:rPr>
              <a:t>n</a:t>
            </a:r>
            <a:r>
              <a:rPr kumimoji="1" lang="en-US" altLang="zh-CN" sz="3000" b="1">
                <a:solidFill>
                  <a:schemeClr val="tx2"/>
                </a:solidFill>
                <a:latin typeface="Times New Roman" pitchFamily="18" charset="0"/>
              </a:rPr>
              <a:t> = </a:t>
            </a:r>
            <a:r>
              <a:rPr kumimoji="1" lang="en-US" altLang="zh-CN" sz="3000">
                <a:solidFill>
                  <a:schemeClr val="tx2"/>
                </a:solidFill>
                <a:latin typeface="Times New Roman" pitchFamily="18" charset="0"/>
              </a:rPr>
              <a:t>Factorial(4)</a:t>
            </a:r>
            <a:r>
              <a:rPr kumimoji="1" lang="en-US" altLang="zh-CN" sz="3000" b="1">
                <a:solidFill>
                  <a:schemeClr val="tx2"/>
                </a:solidFill>
                <a:latin typeface="Times New Roman" pitchFamily="18" charset="0"/>
              </a:rPr>
              <a:t>;</a:t>
            </a:r>
          </a:p>
          <a:p>
            <a:pPr eaLnBrk="1" hangingPunct="1">
              <a:lnSpc>
                <a:spcPct val="90000"/>
              </a:lnSpc>
            </a:pPr>
            <a:r>
              <a:rPr kumimoji="1" lang="en-US" altLang="zh-CN" sz="3000" b="1">
                <a:solidFill>
                  <a:schemeClr val="tx2"/>
                </a:solidFill>
                <a:latin typeface="Times New Roman" pitchFamily="18" charset="0"/>
              </a:rPr>
              <a:t>   </a:t>
            </a:r>
            <a:endParaRPr kumimoji="1" lang="en-US" altLang="zh-CN" sz="3000" b="1">
              <a:solidFill>
                <a:schemeClr val="hlink"/>
              </a:solidFill>
              <a:latin typeface="Times New Roman" pitchFamily="18" charset="0"/>
            </a:endParaRPr>
          </a:p>
          <a:p>
            <a:pPr eaLnBrk="1" hangingPunct="1">
              <a:lnSpc>
                <a:spcPct val="90000"/>
              </a:lnSpc>
            </a:pPr>
            <a:r>
              <a:rPr kumimoji="1" lang="en-US" altLang="zh-CN" sz="3000" b="1">
                <a:solidFill>
                  <a:schemeClr val="tx2"/>
                </a:solidFill>
                <a:latin typeface="Times New Roman" pitchFamily="18" charset="0"/>
              </a:rPr>
              <a:t>		 }</a:t>
            </a:r>
          </a:p>
        </p:txBody>
      </p:sp>
      <p:sp>
        <p:nvSpPr>
          <p:cNvPr id="84997" name="Line 4"/>
          <p:cNvSpPr>
            <a:spLocks noChangeShapeType="1"/>
          </p:cNvSpPr>
          <p:nvPr/>
        </p:nvSpPr>
        <p:spPr bwMode="auto">
          <a:xfrm flipV="1">
            <a:off x="4951413" y="2439988"/>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Line 5"/>
          <p:cNvSpPr>
            <a:spLocks noChangeShapeType="1"/>
          </p:cNvSpPr>
          <p:nvPr/>
        </p:nvSpPr>
        <p:spPr bwMode="auto">
          <a:xfrm flipH="1">
            <a:off x="2159000" y="2744788"/>
            <a:ext cx="2808288" cy="0"/>
          </a:xfrm>
          <a:prstGeom prst="line">
            <a:avLst/>
          </a:prstGeom>
          <a:noFill/>
          <a:ln w="3810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Line 6"/>
          <p:cNvSpPr>
            <a:spLocks noChangeShapeType="1"/>
          </p:cNvSpPr>
          <p:nvPr/>
        </p:nvSpPr>
        <p:spPr bwMode="auto">
          <a:xfrm flipV="1">
            <a:off x="3132138" y="5181600"/>
            <a:ext cx="0" cy="304800"/>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Line 7"/>
          <p:cNvSpPr>
            <a:spLocks noChangeShapeType="1"/>
          </p:cNvSpPr>
          <p:nvPr/>
        </p:nvSpPr>
        <p:spPr bwMode="auto">
          <a:xfrm>
            <a:off x="2232025" y="5481638"/>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1" name="Rectangle 8"/>
          <p:cNvSpPr>
            <a:spLocks noChangeArrowheads="1"/>
          </p:cNvSpPr>
          <p:nvPr/>
        </p:nvSpPr>
        <p:spPr bwMode="auto">
          <a:xfrm>
            <a:off x="647700" y="5154613"/>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rPr>
              <a:t>RetLoc1</a:t>
            </a:r>
          </a:p>
        </p:txBody>
      </p:sp>
      <p:sp>
        <p:nvSpPr>
          <p:cNvPr id="85002" name="Rectangle 9"/>
          <p:cNvSpPr>
            <a:spLocks noChangeArrowheads="1"/>
          </p:cNvSpPr>
          <p:nvPr/>
        </p:nvSpPr>
        <p:spPr bwMode="auto">
          <a:xfrm>
            <a:off x="611188" y="2420938"/>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ea typeface="仿宋_GB2312" pitchFamily="49" charset="-122"/>
              </a:rPr>
              <a:t>RetLoc2</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title"/>
          </p:nvPr>
        </p:nvSpPr>
        <p:spPr>
          <a:xfrm>
            <a:off x="1371600" y="533400"/>
            <a:ext cx="6096000" cy="808038"/>
          </a:xfrm>
        </p:spPr>
        <p:txBody>
          <a:bodyPr/>
          <a:lstStyle/>
          <a:p>
            <a:pPr algn="ctr"/>
            <a:r>
              <a:rPr lang="zh-CN" altLang="en-US" b="1" smtClean="0">
                <a:ea typeface="华文新魏" pitchFamily="2" charset="-122"/>
              </a:rPr>
              <a:t>递归工作栈</a:t>
            </a:r>
            <a:endParaRPr lang="zh-CN" altLang="en-US" smtClean="0">
              <a:ea typeface="华文新魏" pitchFamily="2" charset="-122"/>
            </a:endParaRPr>
          </a:p>
        </p:txBody>
      </p:sp>
      <p:sp>
        <p:nvSpPr>
          <p:cNvPr id="350212" name="Rectangle 4"/>
          <p:cNvSpPr>
            <a:spLocks noGrp="1" noChangeArrowheads="1"/>
          </p:cNvSpPr>
          <p:nvPr>
            <p:ph idx="1"/>
          </p:nvPr>
        </p:nvSpPr>
        <p:spPr>
          <a:xfrm>
            <a:off x="762000" y="1379538"/>
            <a:ext cx="7772400" cy="5181600"/>
          </a:xfrm>
        </p:spPr>
        <p:txBody>
          <a:bodyPr>
            <a:normAutofit/>
          </a:bodyPr>
          <a:lstStyle/>
          <a:p>
            <a:pPr marL="274320" indent="-274320" fontAlgn="auto">
              <a:spcBef>
                <a:spcPts val="580"/>
              </a:spcBef>
              <a:spcAft>
                <a:spcPts val="0"/>
              </a:spcAft>
              <a:buClr>
                <a:srgbClr val="800080"/>
              </a:buClr>
              <a:buSzPct val="50000"/>
              <a:buFont typeface="Wingdings 2"/>
              <a:buChar char=""/>
              <a:defRPr/>
            </a:pPr>
            <a:r>
              <a:rPr lang="zh-CN" altLang="en-US" sz="3000" b="1">
                <a:ea typeface="仿宋_GB2312" pitchFamily="49" charset="-122"/>
              </a:rPr>
              <a:t>每一次递归调用时，需要为过程中使用的参数、局部变量等另外分配存储空间。</a:t>
            </a:r>
          </a:p>
          <a:p>
            <a:pPr marL="274320" indent="-274320" fontAlgn="auto">
              <a:spcBef>
                <a:spcPts val="580"/>
              </a:spcBef>
              <a:spcAft>
                <a:spcPts val="0"/>
              </a:spcAft>
              <a:buClr>
                <a:srgbClr val="800080"/>
              </a:buClr>
              <a:buSzPct val="50000"/>
              <a:buFont typeface="Wingdings 2"/>
              <a:buChar char=""/>
              <a:defRPr/>
            </a:pPr>
            <a:r>
              <a:rPr lang="zh-CN" altLang="en-US" sz="3000" b="1">
                <a:ea typeface="仿宋_GB2312" pitchFamily="49" charset="-122"/>
              </a:rPr>
              <a:t>每层递归调用需分配的空间形成递归工作记录，按后进先出的栈组织。</a:t>
            </a:r>
            <a:r>
              <a:rPr lang="zh-CN" altLang="en-US" sz="4000" b="1">
                <a:solidFill>
                  <a:schemeClr val="hlink"/>
                </a:solidFill>
                <a:effectLst>
                  <a:outerShdw blurRad="38100" dist="38100" dir="2700000" algn="tl">
                    <a:srgbClr val="C0C0C0"/>
                  </a:outerShdw>
                </a:effectLst>
                <a:ea typeface="仿宋_GB2312" pitchFamily="49" charset="-122"/>
              </a:rPr>
              <a:t>   </a:t>
            </a:r>
          </a:p>
        </p:txBody>
      </p:sp>
      <p:sp>
        <p:nvSpPr>
          <p:cNvPr id="15" name="灯片编号占位符 4"/>
          <p:cNvSpPr>
            <a:spLocks noGrp="1"/>
          </p:cNvSpPr>
          <p:nvPr>
            <p:ph type="sldNum" sz="quarter" idx="12"/>
          </p:nvPr>
        </p:nvSpPr>
        <p:spPr/>
        <p:txBody>
          <a:bodyPr/>
          <a:lstStyle/>
          <a:p>
            <a:pPr>
              <a:defRPr/>
            </a:pPr>
            <a:fld id="{49E40A76-B227-47CE-981E-AA895B0F614A}" type="slidenum">
              <a:rPr lang="en-US" altLang="zh-CN"/>
              <a:pPr>
                <a:defRPr/>
              </a:pPr>
              <a:t>28</a:t>
            </a:fld>
            <a:endParaRPr lang="en-US" altLang="zh-CN"/>
          </a:p>
        </p:txBody>
      </p:sp>
      <p:sp>
        <p:nvSpPr>
          <p:cNvPr id="86021" name="Text Box 2"/>
          <p:cNvSpPr txBox="1">
            <a:spLocks noChangeArrowheads="1"/>
          </p:cNvSpPr>
          <p:nvPr/>
        </p:nvSpPr>
        <p:spPr bwMode="auto">
          <a:xfrm>
            <a:off x="1752600" y="1295400"/>
            <a:ext cx="572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000">
              <a:latin typeface="宋体" pitchFamily="2" charset="-122"/>
            </a:endParaRPr>
          </a:p>
        </p:txBody>
      </p:sp>
      <p:sp>
        <p:nvSpPr>
          <p:cNvPr id="86022" name="Rectangle 5"/>
          <p:cNvSpPr>
            <a:spLocks noChangeArrowheads="1"/>
          </p:cNvSpPr>
          <p:nvPr/>
        </p:nvSpPr>
        <p:spPr bwMode="auto">
          <a:xfrm>
            <a:off x="3200400" y="3962400"/>
            <a:ext cx="2514600" cy="17526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6023" name="Line 6"/>
          <p:cNvSpPr>
            <a:spLocks noChangeShapeType="1"/>
          </p:cNvSpPr>
          <p:nvPr/>
        </p:nvSpPr>
        <p:spPr bwMode="auto">
          <a:xfrm>
            <a:off x="3200400" y="44958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4" name="Line 7"/>
          <p:cNvSpPr>
            <a:spLocks noChangeShapeType="1"/>
          </p:cNvSpPr>
          <p:nvPr/>
        </p:nvSpPr>
        <p:spPr bwMode="auto">
          <a:xfrm flipV="1">
            <a:off x="5715000" y="4343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Line 8"/>
          <p:cNvSpPr>
            <a:spLocks noChangeShapeType="1"/>
          </p:cNvSpPr>
          <p:nvPr/>
        </p:nvSpPr>
        <p:spPr bwMode="auto">
          <a:xfrm>
            <a:off x="3200400" y="5105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Line 9"/>
          <p:cNvSpPr>
            <a:spLocks noChangeShapeType="1"/>
          </p:cNvSpPr>
          <p:nvPr/>
        </p:nvSpPr>
        <p:spPr bwMode="auto">
          <a:xfrm flipV="1">
            <a:off x="5715000" y="4953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8" name="Text Box 10"/>
          <p:cNvSpPr txBox="1">
            <a:spLocks noChangeArrowheads="1"/>
          </p:cNvSpPr>
          <p:nvPr/>
        </p:nvSpPr>
        <p:spPr bwMode="auto">
          <a:xfrm>
            <a:off x="3511550" y="3886200"/>
            <a:ext cx="20510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局部变量</a:t>
            </a:r>
          </a:p>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返回地址</a:t>
            </a:r>
          </a:p>
          <a:p>
            <a:pPr>
              <a:lnSpc>
                <a:spcPct val="110000"/>
              </a:lnSpc>
              <a:spcBef>
                <a:spcPct val="10000"/>
              </a:spcBef>
              <a:defRPr/>
            </a:pP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参        数</a:t>
            </a:r>
            <a:endParaRPr kumimoji="1" lang="zh-CN" altLang="en-US" sz="2400">
              <a:latin typeface="Times New Roman" pitchFamily="18" charset="0"/>
            </a:endParaRPr>
          </a:p>
        </p:txBody>
      </p:sp>
      <p:sp>
        <p:nvSpPr>
          <p:cNvPr id="86028" name="AutoShape 11"/>
          <p:cNvSpPr>
            <a:spLocks/>
          </p:cNvSpPr>
          <p:nvPr/>
        </p:nvSpPr>
        <p:spPr bwMode="auto">
          <a:xfrm>
            <a:off x="2743200" y="3962400"/>
            <a:ext cx="228600" cy="1752600"/>
          </a:xfrm>
          <a:prstGeom prst="leftBrace">
            <a:avLst>
              <a:gd name="adj1" fmla="val 63889"/>
              <a:gd name="adj2" fmla="val 50995"/>
            </a:avLst>
          </a:prstGeom>
          <a:noFill/>
          <a:ln w="3810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0" name="Text Box 12"/>
          <p:cNvSpPr txBox="1">
            <a:spLocks noChangeArrowheads="1"/>
          </p:cNvSpPr>
          <p:nvPr/>
        </p:nvSpPr>
        <p:spPr bwMode="auto">
          <a:xfrm>
            <a:off x="1660525" y="4084638"/>
            <a:ext cx="10826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333399"/>
                </a:solidFill>
                <a:effectLst>
                  <a:outerShdw blurRad="38100" dist="38100" dir="2700000" algn="tl">
                    <a:srgbClr val="C0C0C0"/>
                  </a:outerShdw>
                </a:effectLst>
                <a:latin typeface="Times New Roman" pitchFamily="18" charset="0"/>
                <a:ea typeface="仿宋_GB2312" pitchFamily="49" charset="-122"/>
              </a:rPr>
              <a:t>活动记录框架</a:t>
            </a:r>
            <a:endParaRPr kumimoji="1" lang="zh-CN" altLang="en-US" sz="2400">
              <a:latin typeface="Times New Roman" pitchFamily="18" charset="0"/>
            </a:endParaRPr>
          </a:p>
        </p:txBody>
      </p:sp>
      <p:sp>
        <p:nvSpPr>
          <p:cNvPr id="86030" name="Text Box 13"/>
          <p:cNvSpPr txBox="1">
            <a:spLocks noChangeArrowheads="1"/>
          </p:cNvSpPr>
          <p:nvPr/>
        </p:nvSpPr>
        <p:spPr bwMode="auto">
          <a:xfrm>
            <a:off x="6108700" y="4114800"/>
            <a:ext cx="1822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b="1">
                <a:solidFill>
                  <a:srgbClr val="009900"/>
                </a:solidFill>
                <a:latin typeface="Times New Roman" pitchFamily="18" charset="0"/>
                <a:ea typeface="隶书" pitchFamily="49" charset="-122"/>
              </a:rPr>
              <a:t>递归</a:t>
            </a:r>
          </a:p>
          <a:p>
            <a:pPr algn="ctr" eaLnBrk="1" hangingPunct="1"/>
            <a:r>
              <a:rPr kumimoji="1" lang="zh-CN" altLang="en-US" sz="3200" b="1">
                <a:solidFill>
                  <a:srgbClr val="009900"/>
                </a:solidFill>
                <a:latin typeface="Times New Roman" pitchFamily="18" charset="0"/>
                <a:ea typeface="隶书" pitchFamily="49" charset="-122"/>
              </a:rPr>
              <a:t>工作记录</a:t>
            </a:r>
            <a:endParaRPr kumimoji="1" lang="zh-CN" altLang="en-US"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00200" y="457200"/>
            <a:ext cx="6096000" cy="847725"/>
          </a:xfrm>
        </p:spPr>
        <p:txBody>
          <a:bodyPr/>
          <a:lstStyle/>
          <a:p>
            <a:pPr algn="ctr"/>
            <a:r>
              <a:rPr lang="zh-CN" altLang="en-US" sz="3600" b="1" smtClean="0">
                <a:ea typeface="华文新魏" pitchFamily="2" charset="-122"/>
              </a:rPr>
              <a:t>函数递归时的活动记录</a:t>
            </a:r>
            <a:endParaRPr lang="zh-CN" altLang="en-US" sz="3600" smtClean="0">
              <a:ea typeface="华文新魏" pitchFamily="2" charset="-122"/>
            </a:endParaRPr>
          </a:p>
        </p:txBody>
      </p:sp>
      <p:sp>
        <p:nvSpPr>
          <p:cNvPr id="22" name="灯片编号占位符 4"/>
          <p:cNvSpPr>
            <a:spLocks noGrp="1"/>
          </p:cNvSpPr>
          <p:nvPr>
            <p:ph type="sldNum" sz="quarter" idx="12"/>
          </p:nvPr>
        </p:nvSpPr>
        <p:spPr/>
        <p:txBody>
          <a:bodyPr/>
          <a:lstStyle/>
          <a:p>
            <a:pPr>
              <a:defRPr/>
            </a:pPr>
            <a:fld id="{9DBB8C7A-3F55-45E3-8D2B-8670B4E258C8}" type="slidenum">
              <a:rPr lang="en-US" altLang="zh-CN"/>
              <a:pPr>
                <a:defRPr/>
              </a:pPr>
              <a:t>29</a:t>
            </a:fld>
            <a:endParaRPr lang="en-US" altLang="zh-CN"/>
          </a:p>
        </p:txBody>
      </p:sp>
      <p:sp>
        <p:nvSpPr>
          <p:cNvPr id="87044" name="Rectangle 3"/>
          <p:cNvSpPr>
            <a:spLocks noChangeArrowheads="1"/>
          </p:cNvSpPr>
          <p:nvPr/>
        </p:nvSpPr>
        <p:spPr bwMode="auto">
          <a:xfrm>
            <a:off x="3048000" y="1371600"/>
            <a:ext cx="4419600" cy="15240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45" name="Text Box 4"/>
          <p:cNvSpPr txBox="1">
            <a:spLocks noChangeArrowheads="1"/>
          </p:cNvSpPr>
          <p:nvPr/>
        </p:nvSpPr>
        <p:spPr bwMode="auto">
          <a:xfrm>
            <a:off x="3429000" y="1600200"/>
            <a:ext cx="272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333399"/>
                </a:solidFill>
                <a:latin typeface="Times New Roman" pitchFamily="18" charset="0"/>
              </a:rPr>
              <a:t>……………….</a:t>
            </a:r>
          </a:p>
          <a:p>
            <a:pPr eaLnBrk="1" hangingPunct="1"/>
            <a:r>
              <a:rPr kumimoji="1" lang="en-US" altLang="zh-CN" sz="3200" b="1">
                <a:solidFill>
                  <a:srgbClr val="333399"/>
                </a:solidFill>
                <a:latin typeface="Times New Roman" pitchFamily="18" charset="0"/>
              </a:rPr>
              <a:t>&lt;</a:t>
            </a:r>
            <a:r>
              <a:rPr kumimoji="1" lang="zh-CN" altLang="en-US" sz="3200">
                <a:solidFill>
                  <a:srgbClr val="333399"/>
                </a:solidFill>
                <a:latin typeface="Times New Roman" pitchFamily="18" charset="0"/>
                <a:ea typeface="隶书" pitchFamily="49" charset="-122"/>
              </a:rPr>
              <a:t>下一条指令</a:t>
            </a:r>
            <a:r>
              <a:rPr kumimoji="1" lang="en-US" altLang="zh-CN" sz="3200" b="1">
                <a:solidFill>
                  <a:srgbClr val="333399"/>
                </a:solidFill>
                <a:latin typeface="Times New Roman" pitchFamily="18" charset="0"/>
              </a:rPr>
              <a:t>&gt;</a:t>
            </a:r>
          </a:p>
        </p:txBody>
      </p:sp>
      <p:sp>
        <p:nvSpPr>
          <p:cNvPr id="87046" name="Rectangle 5"/>
          <p:cNvSpPr>
            <a:spLocks noChangeArrowheads="1"/>
          </p:cNvSpPr>
          <p:nvPr/>
        </p:nvSpPr>
        <p:spPr bwMode="auto">
          <a:xfrm>
            <a:off x="3048000" y="3124200"/>
            <a:ext cx="4419600" cy="1676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47" name="Text Box 6"/>
          <p:cNvSpPr txBox="1">
            <a:spLocks noChangeArrowheads="1"/>
          </p:cNvSpPr>
          <p:nvPr/>
        </p:nvSpPr>
        <p:spPr bwMode="auto">
          <a:xfrm>
            <a:off x="3429000" y="3200400"/>
            <a:ext cx="36925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333399"/>
                </a:solidFill>
                <a:latin typeface="Times New Roman" pitchFamily="18" charset="0"/>
              </a:rPr>
              <a:t>Function(&lt;</a:t>
            </a:r>
            <a:r>
              <a:rPr kumimoji="1" lang="zh-CN" altLang="en-US" sz="3200">
                <a:solidFill>
                  <a:srgbClr val="333399"/>
                </a:solidFill>
                <a:latin typeface="Times New Roman" pitchFamily="18" charset="0"/>
                <a:ea typeface="隶书" pitchFamily="49" charset="-122"/>
              </a:rPr>
              <a:t>参数表</a:t>
            </a:r>
            <a:r>
              <a:rPr kumimoji="1" lang="en-US" altLang="zh-CN" sz="3200" b="1">
                <a:solidFill>
                  <a:srgbClr val="333399"/>
                </a:solidFill>
                <a:latin typeface="Times New Roman" pitchFamily="18" charset="0"/>
              </a:rPr>
              <a:t>&gt;)</a:t>
            </a:r>
          </a:p>
          <a:p>
            <a:pPr eaLnBrk="1" hangingPunct="1"/>
            <a:r>
              <a:rPr kumimoji="1" lang="en-US" altLang="zh-CN" sz="3200" b="1">
                <a:solidFill>
                  <a:srgbClr val="333399"/>
                </a:solidFill>
                <a:latin typeface="Times New Roman" pitchFamily="18" charset="0"/>
              </a:rPr>
              <a:t>   ……………….</a:t>
            </a:r>
            <a:endParaRPr kumimoji="1" lang="en-US" altLang="zh-CN" sz="2800" b="1">
              <a:solidFill>
                <a:srgbClr val="333399"/>
              </a:solidFill>
              <a:latin typeface="Times New Roman" pitchFamily="18" charset="0"/>
            </a:endParaRPr>
          </a:p>
          <a:p>
            <a:pPr eaLnBrk="1" hangingPunct="1"/>
            <a:r>
              <a:rPr kumimoji="1" lang="en-US" altLang="zh-CN" sz="3200" b="1">
                <a:solidFill>
                  <a:srgbClr val="333399"/>
                </a:solidFill>
                <a:latin typeface="Times New Roman" pitchFamily="18" charset="0"/>
              </a:rPr>
              <a:t>&lt;return&gt;</a:t>
            </a:r>
          </a:p>
        </p:txBody>
      </p:sp>
      <p:sp>
        <p:nvSpPr>
          <p:cNvPr id="87048" name="Line 7"/>
          <p:cNvSpPr>
            <a:spLocks noChangeShapeType="1"/>
          </p:cNvSpPr>
          <p:nvPr/>
        </p:nvSpPr>
        <p:spPr bwMode="auto">
          <a:xfrm flipH="1">
            <a:off x="6248400" y="2362200"/>
            <a:ext cx="1676400" cy="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Line 8"/>
          <p:cNvSpPr>
            <a:spLocks noChangeShapeType="1"/>
          </p:cNvSpPr>
          <p:nvPr/>
        </p:nvSpPr>
        <p:spPr bwMode="auto">
          <a:xfrm>
            <a:off x="7924800" y="2362200"/>
            <a:ext cx="0" cy="21336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0" name="Line 9"/>
          <p:cNvSpPr>
            <a:spLocks noChangeShapeType="1"/>
          </p:cNvSpPr>
          <p:nvPr/>
        </p:nvSpPr>
        <p:spPr bwMode="auto">
          <a:xfrm>
            <a:off x="5257800" y="4495800"/>
            <a:ext cx="2667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1" name="Line 10"/>
          <p:cNvSpPr>
            <a:spLocks noChangeShapeType="1"/>
          </p:cNvSpPr>
          <p:nvPr/>
        </p:nvSpPr>
        <p:spPr bwMode="auto">
          <a:xfrm flipH="1">
            <a:off x="2590800" y="1981200"/>
            <a:ext cx="6096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2" name="Line 11"/>
          <p:cNvSpPr>
            <a:spLocks noChangeShapeType="1"/>
          </p:cNvSpPr>
          <p:nvPr/>
        </p:nvSpPr>
        <p:spPr bwMode="auto">
          <a:xfrm flipV="1">
            <a:off x="2593975" y="3500438"/>
            <a:ext cx="754063" cy="476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3" name="Line 12"/>
          <p:cNvSpPr>
            <a:spLocks noChangeShapeType="1"/>
          </p:cNvSpPr>
          <p:nvPr/>
        </p:nvSpPr>
        <p:spPr bwMode="auto">
          <a:xfrm>
            <a:off x="2590800" y="1981200"/>
            <a:ext cx="0" cy="15240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Text Box 13"/>
          <p:cNvSpPr txBox="1">
            <a:spLocks noChangeArrowheads="1"/>
          </p:cNvSpPr>
          <p:nvPr/>
        </p:nvSpPr>
        <p:spPr bwMode="auto">
          <a:xfrm>
            <a:off x="1355725" y="14382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Times New Roman" pitchFamily="18" charset="0"/>
                <a:ea typeface="华文新魏" pitchFamily="2" charset="-122"/>
              </a:rPr>
              <a:t>调用块</a:t>
            </a:r>
          </a:p>
        </p:txBody>
      </p:sp>
      <p:sp>
        <p:nvSpPr>
          <p:cNvPr id="87055" name="Text Box 14"/>
          <p:cNvSpPr txBox="1">
            <a:spLocks noChangeArrowheads="1"/>
          </p:cNvSpPr>
          <p:nvPr/>
        </p:nvSpPr>
        <p:spPr bwMode="auto">
          <a:xfrm>
            <a:off x="1371600" y="35718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rgbClr val="333399"/>
                </a:solidFill>
                <a:latin typeface="Times New Roman" pitchFamily="18" charset="0"/>
                <a:ea typeface="华文新魏" pitchFamily="2" charset="-122"/>
              </a:rPr>
              <a:t>函数块</a:t>
            </a:r>
          </a:p>
        </p:txBody>
      </p:sp>
      <p:sp>
        <p:nvSpPr>
          <p:cNvPr id="87056" name="Rectangle 15" descr="白色大理石"/>
          <p:cNvSpPr>
            <a:spLocks noChangeArrowheads="1"/>
          </p:cNvSpPr>
          <p:nvPr/>
        </p:nvSpPr>
        <p:spPr bwMode="auto">
          <a:xfrm>
            <a:off x="762000" y="5410200"/>
            <a:ext cx="75438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351248" name="Text Box 16"/>
          <p:cNvSpPr txBox="1">
            <a:spLocks noChangeArrowheads="1"/>
          </p:cNvSpPr>
          <p:nvPr/>
        </p:nvSpPr>
        <p:spPr bwMode="auto">
          <a:xfrm>
            <a:off x="914400" y="5364163"/>
            <a:ext cx="7159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返回地址</a:t>
            </a:r>
            <a:r>
              <a:rPr kumimoji="1" lang="en-US" altLang="zh-CN" sz="3200">
                <a:solidFill>
                  <a:schemeClr val="tx2"/>
                </a:solidFill>
                <a:effectLst>
                  <a:outerShdw blurRad="38100" dist="38100" dir="2700000" algn="tl">
                    <a:srgbClr val="C0C0C0"/>
                  </a:outerShdw>
                </a:effectLst>
                <a:latin typeface="Times New Roman" pitchFamily="18" charset="0"/>
                <a:ea typeface="隶书" pitchFamily="49" charset="-122"/>
              </a:rPr>
              <a:t>(</a:t>
            </a: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下一条指令</a:t>
            </a:r>
            <a:r>
              <a:rPr kumimoji="1" lang="en-US" altLang="zh-CN" sz="3200">
                <a:solidFill>
                  <a:schemeClr val="tx2"/>
                </a:solidFill>
                <a:effectLst>
                  <a:outerShdw blurRad="38100" dist="38100" dir="2700000" algn="tl">
                    <a:srgbClr val="C0C0C0"/>
                  </a:outerShdw>
                </a:effectLst>
                <a:latin typeface="Times New Roman" pitchFamily="18" charset="0"/>
                <a:ea typeface="隶书" pitchFamily="49" charset="-122"/>
              </a:rPr>
              <a:t>)   </a:t>
            </a:r>
            <a:r>
              <a:rPr kumimoji="1" lang="zh-CN" altLang="en-US" sz="3200">
                <a:solidFill>
                  <a:schemeClr val="tx2"/>
                </a:solidFill>
                <a:effectLst>
                  <a:outerShdw blurRad="38100" dist="38100" dir="2700000" algn="tl">
                    <a:srgbClr val="C0C0C0"/>
                  </a:outerShdw>
                </a:effectLst>
                <a:latin typeface="Times New Roman" pitchFamily="18" charset="0"/>
                <a:ea typeface="隶书" pitchFamily="49" charset="-122"/>
              </a:rPr>
              <a:t>局部变量   参数</a:t>
            </a:r>
            <a:endParaRPr kumimoji="1" lang="zh-CN" altLang="en-US" sz="2400">
              <a:latin typeface="Times New Roman" pitchFamily="18" charset="0"/>
            </a:endParaRPr>
          </a:p>
        </p:txBody>
      </p:sp>
      <p:sp>
        <p:nvSpPr>
          <p:cNvPr id="87058" name="Line 17"/>
          <p:cNvSpPr>
            <a:spLocks noChangeShapeType="1"/>
          </p:cNvSpPr>
          <p:nvPr/>
        </p:nvSpPr>
        <p:spPr bwMode="auto">
          <a:xfrm>
            <a:off x="5105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9" name="Line 18"/>
          <p:cNvSpPr>
            <a:spLocks noChangeShapeType="1"/>
          </p:cNvSpPr>
          <p:nvPr/>
        </p:nvSpPr>
        <p:spPr bwMode="auto">
          <a:xfrm flipV="1">
            <a:off x="5105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0" name="Line 19"/>
          <p:cNvSpPr>
            <a:spLocks noChangeShapeType="1"/>
          </p:cNvSpPr>
          <p:nvPr/>
        </p:nvSpPr>
        <p:spPr bwMode="auto">
          <a:xfrm>
            <a:off x="7010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1" name="Line 20"/>
          <p:cNvSpPr>
            <a:spLocks noChangeShapeType="1"/>
          </p:cNvSpPr>
          <p:nvPr/>
        </p:nvSpPr>
        <p:spPr bwMode="auto">
          <a:xfrm flipV="1">
            <a:off x="7010400" y="5257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0"/>
            <a:ext cx="8229600" cy="1066800"/>
          </a:xfrm>
          <a:solidFill>
            <a:schemeClr val="bg1"/>
          </a:solidFill>
        </p:spPr>
        <p:txBody>
          <a:bodyPr/>
          <a:lstStyle/>
          <a:p>
            <a:pPr eaLnBrk="1" hangingPunct="1"/>
            <a:r>
              <a:rPr lang="zh-CN" altLang="en-US" smtClean="0"/>
              <a:t>例</a:t>
            </a:r>
            <a:r>
              <a:rPr lang="en-US" altLang="zh-CN" smtClean="0"/>
              <a:t>2</a:t>
            </a:r>
            <a:r>
              <a:rPr lang="zh-CN" altLang="en-US" smtClean="0"/>
              <a:t>、括号匹配的检查</a:t>
            </a:r>
          </a:p>
        </p:txBody>
      </p:sp>
      <p:sp>
        <p:nvSpPr>
          <p:cNvPr id="62467" name="Rectangle 3"/>
          <p:cNvSpPr>
            <a:spLocks noGrp="1" noChangeArrowheads="1"/>
          </p:cNvSpPr>
          <p:nvPr>
            <p:ph idx="1"/>
          </p:nvPr>
        </p:nvSpPr>
        <p:spPr>
          <a:xfrm>
            <a:off x="0" y="1143000"/>
            <a:ext cx="9144000" cy="5562600"/>
          </a:xfrm>
          <a:prstGeom prst="rect">
            <a:avLst/>
          </a:prstGeom>
        </p:spPr>
        <p:txBody>
          <a:bodyPr/>
          <a:lstStyle/>
          <a:p>
            <a:pPr eaLnBrk="1" hangingPunct="1">
              <a:lnSpc>
                <a:spcPct val="90000"/>
              </a:lnSpc>
            </a:pPr>
            <a:r>
              <a:rPr lang="zh-CN" altLang="en-US" dirty="0" smtClean="0">
                <a:latin typeface="宋体" charset="-122"/>
              </a:rPr>
              <a:t>假设表达式中允许包含两种括号：圆括号和方括号，其嵌套的顺序随意</a:t>
            </a:r>
          </a:p>
          <a:p>
            <a:pPr eaLnBrk="1" hangingPunct="1">
              <a:lnSpc>
                <a:spcPct val="90000"/>
              </a:lnSpc>
            </a:pPr>
            <a:r>
              <a:rPr lang="zh-CN" altLang="en-US" dirty="0" smtClean="0">
                <a:latin typeface="宋体" charset="-122"/>
              </a:rPr>
              <a:t>如（［ ］（））或［（［ ］［ ］）］等为正确的匹配，［（ </a:t>
            </a:r>
            <a:r>
              <a:rPr lang="en-US" altLang="zh-CN" dirty="0" smtClean="0">
                <a:latin typeface="宋体" charset="-122"/>
              </a:rPr>
              <a:t>]</a:t>
            </a:r>
            <a:r>
              <a:rPr lang="zh-CN" altLang="en-US" dirty="0" smtClean="0">
                <a:latin typeface="宋体" charset="-122"/>
              </a:rPr>
              <a:t>）或（［ ］（ ）或 </a:t>
            </a:r>
            <a:r>
              <a:rPr lang="en-US" altLang="zh-CN" dirty="0" smtClean="0">
                <a:latin typeface="宋体" charset="-122"/>
              </a:rPr>
              <a:t>( ( ) ) </a:t>
            </a:r>
            <a:r>
              <a:rPr lang="zh-CN" altLang="en-US" dirty="0" smtClean="0">
                <a:latin typeface="宋体" charset="-122"/>
              </a:rPr>
              <a:t>）均为错误的匹配。</a:t>
            </a:r>
          </a:p>
          <a:p>
            <a:pPr eaLnBrk="1" hangingPunct="1">
              <a:lnSpc>
                <a:spcPct val="90000"/>
              </a:lnSpc>
            </a:pPr>
            <a:r>
              <a:rPr lang="zh-CN" altLang="en-US" dirty="0" smtClean="0">
                <a:latin typeface="宋体" charset="-122"/>
              </a:rPr>
              <a:t>检验括号是否匹配的方法可用“</a:t>
            </a:r>
            <a:r>
              <a:rPr lang="zh-CN" altLang="en-US" dirty="0" smtClean="0">
                <a:solidFill>
                  <a:srgbClr val="FF0000"/>
                </a:solidFill>
                <a:latin typeface="宋体" charset="-122"/>
              </a:rPr>
              <a:t>期待的急迫程度</a:t>
            </a:r>
            <a:r>
              <a:rPr lang="zh-CN" altLang="en-US" dirty="0" smtClean="0">
                <a:solidFill>
                  <a:srgbClr val="FFFF00"/>
                </a:solidFill>
                <a:latin typeface="宋体" charset="-122"/>
              </a:rPr>
              <a:t>”</a:t>
            </a:r>
            <a:r>
              <a:rPr lang="zh-CN" altLang="en-US" dirty="0" smtClean="0">
                <a:latin typeface="宋体" charset="-122"/>
              </a:rPr>
              <a:t>这个概念来描述。</a:t>
            </a:r>
          </a:p>
          <a:p>
            <a:pPr lvl="1" eaLnBrk="1" hangingPunct="1">
              <a:lnSpc>
                <a:spcPct val="90000"/>
              </a:lnSpc>
            </a:pPr>
            <a:r>
              <a:rPr lang="zh-CN" altLang="en-US" dirty="0" smtClean="0"/>
              <a:t>即后出现的“左括弧”，它等待与其匹配的“右括弧”出现的“急迫”心情要比先出现的左括弧高。 </a:t>
            </a:r>
          </a:p>
          <a:p>
            <a:pPr lvl="1" eaLnBrk="1" hangingPunct="1">
              <a:lnSpc>
                <a:spcPct val="90000"/>
              </a:lnSpc>
            </a:pPr>
            <a:r>
              <a:rPr lang="zh-CN" altLang="en-US" dirty="0" smtClean="0"/>
              <a:t>如考虑下列括号序列：</a:t>
            </a:r>
            <a:br>
              <a:rPr lang="zh-CN" altLang="en-US" dirty="0" smtClean="0"/>
            </a:br>
            <a:r>
              <a:rPr lang="zh-CN" altLang="en-US" dirty="0" smtClean="0"/>
              <a:t>　</a:t>
            </a:r>
            <a:r>
              <a:rPr lang="en-US" altLang="zh-CN" dirty="0" smtClean="0"/>
              <a:t>[   (   [    ]   {   }   )   ]</a:t>
            </a:r>
            <a:br>
              <a:rPr lang="en-US" altLang="zh-CN" dirty="0" smtClean="0"/>
            </a:br>
            <a:r>
              <a:rPr lang="zh-CN" altLang="en-US" dirty="0" smtClean="0"/>
              <a:t>　</a:t>
            </a:r>
            <a:r>
              <a:rPr lang="en-US" altLang="zh-CN" dirty="0" smtClean="0"/>
              <a:t>1   2   3   4   5  6   7  8  </a:t>
            </a:r>
          </a:p>
        </p:txBody>
      </p:sp>
      <p:sp>
        <p:nvSpPr>
          <p:cNvPr id="62465" name="灯片编号占位符 4"/>
          <p:cNvSpPr>
            <a:spLocks noGrp="1"/>
          </p:cNvSpPr>
          <p:nvPr>
            <p:ph type="sldNum" sz="quarter" idx="12"/>
          </p:nvPr>
        </p:nvSpPr>
        <p:spPr>
          <a:noFill/>
        </p:spPr>
        <p:txBody>
          <a:bodyPr/>
          <a:lstStyle/>
          <a:p>
            <a:fld id="{05770FC3-3DCB-47B9-8B70-C5A677F89C74}" type="slidenum">
              <a:rPr lang="en-US" altLang="zh-CN" smtClean="0">
                <a:ea typeface="宋体" charset="-122"/>
              </a:rPr>
              <a:pPr/>
              <a:t>3</a:t>
            </a:fld>
            <a:endParaRPr lang="en-US" altLang="zh-CN" smtClean="0">
              <a:ea typeface="宋体" charset="-122"/>
            </a:endParaRPr>
          </a:p>
        </p:txBody>
      </p:sp>
    </p:spTree>
    <p:extLst>
      <p:ext uri="{BB962C8B-B14F-4D97-AF65-F5344CB8AC3E}">
        <p14:creationId xmlns:p14="http://schemas.microsoft.com/office/powerpoint/2010/main" val="36163934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2"/>
          </p:nvPr>
        </p:nvSpPr>
        <p:spPr/>
        <p:txBody>
          <a:bodyPr/>
          <a:lstStyle/>
          <a:p>
            <a:pPr>
              <a:defRPr/>
            </a:pPr>
            <a:fld id="{FC075A16-DF4B-4EFF-A823-A1A5795507EA}" type="slidenum">
              <a:rPr lang="en-US" altLang="zh-CN"/>
              <a:pPr>
                <a:defRPr/>
              </a:pPr>
              <a:t>30</a:t>
            </a:fld>
            <a:endParaRPr lang="en-US" altLang="zh-CN"/>
          </a:p>
        </p:txBody>
      </p:sp>
      <p:sp>
        <p:nvSpPr>
          <p:cNvPr id="88067" name="Text Box 2"/>
          <p:cNvSpPr txBox="1">
            <a:spLocks noChangeArrowheads="1"/>
          </p:cNvSpPr>
          <p:nvPr/>
        </p:nvSpPr>
        <p:spPr bwMode="auto">
          <a:xfrm>
            <a:off x="1752600" y="484188"/>
            <a:ext cx="579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chemeClr val="tx2"/>
                </a:solidFill>
                <a:latin typeface="Times New Roman" pitchFamily="18" charset="0"/>
                <a:ea typeface="华文新魏" pitchFamily="2" charset="-122"/>
              </a:rPr>
              <a:t>计算</a:t>
            </a:r>
            <a:r>
              <a:rPr kumimoji="1" lang="en-US" altLang="zh-CN" sz="3600" b="1">
                <a:solidFill>
                  <a:schemeClr val="tx2"/>
                </a:solidFill>
                <a:latin typeface="Times New Roman" pitchFamily="18" charset="0"/>
                <a:ea typeface="华文新魏" pitchFamily="2" charset="-122"/>
              </a:rPr>
              <a:t>Fact</a:t>
            </a:r>
            <a:r>
              <a:rPr kumimoji="1" lang="zh-CN" altLang="en-US" sz="3600" b="1">
                <a:solidFill>
                  <a:schemeClr val="tx2"/>
                </a:solidFill>
                <a:latin typeface="Times New Roman" pitchFamily="18" charset="0"/>
                <a:ea typeface="华文新魏" pitchFamily="2" charset="-122"/>
              </a:rPr>
              <a:t>时活动记录的内容</a:t>
            </a:r>
            <a:endParaRPr kumimoji="1" lang="zh-CN" altLang="en-US">
              <a:solidFill>
                <a:schemeClr val="tx2"/>
              </a:solidFill>
              <a:latin typeface="Times New Roman" pitchFamily="18" charset="0"/>
              <a:ea typeface="华文新魏" pitchFamily="2" charset="-122"/>
            </a:endParaRPr>
          </a:p>
        </p:txBody>
      </p:sp>
      <p:sp>
        <p:nvSpPr>
          <p:cNvPr id="88068" name="Text Box 3"/>
          <p:cNvSpPr txBox="1">
            <a:spLocks noChangeArrowheads="1"/>
          </p:cNvSpPr>
          <p:nvPr/>
        </p:nvSpPr>
        <p:spPr bwMode="auto">
          <a:xfrm>
            <a:off x="533400" y="2317750"/>
            <a:ext cx="5492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solidFill>
                  <a:schemeClr val="hlink"/>
                </a:solidFill>
                <a:latin typeface="Times New Roman" pitchFamily="18" charset="0"/>
                <a:ea typeface="仿宋_GB2312" pitchFamily="49" charset="-122"/>
              </a:rPr>
              <a:t>递归调用序列</a:t>
            </a:r>
            <a:endParaRPr kumimoji="1" lang="zh-CN" altLang="en-US" sz="2400">
              <a:solidFill>
                <a:schemeClr val="hlink"/>
              </a:solidFill>
              <a:latin typeface="Times New Roman" pitchFamily="18" charset="0"/>
            </a:endParaRPr>
          </a:p>
        </p:txBody>
      </p:sp>
      <p:sp>
        <p:nvSpPr>
          <p:cNvPr id="88069" name="Rectangle 4" descr="再生纸"/>
          <p:cNvSpPr>
            <a:spLocks noChangeArrowheads="1"/>
          </p:cNvSpPr>
          <p:nvPr/>
        </p:nvSpPr>
        <p:spPr bwMode="auto">
          <a:xfrm>
            <a:off x="1219200" y="55626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0" name="Line 5"/>
          <p:cNvSpPr>
            <a:spLocks noChangeShapeType="1"/>
          </p:cNvSpPr>
          <p:nvPr/>
        </p:nvSpPr>
        <p:spPr bwMode="auto">
          <a:xfrm>
            <a:off x="19050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1" name="Line 6"/>
          <p:cNvSpPr>
            <a:spLocks noChangeShapeType="1"/>
          </p:cNvSpPr>
          <p:nvPr/>
        </p:nvSpPr>
        <p:spPr bwMode="auto">
          <a:xfrm flipV="1">
            <a:off x="19050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2" name="Text Box 7"/>
          <p:cNvSpPr txBox="1">
            <a:spLocks noChangeArrowheads="1"/>
          </p:cNvSpPr>
          <p:nvPr/>
        </p:nvSpPr>
        <p:spPr bwMode="auto">
          <a:xfrm>
            <a:off x="1377950" y="55626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0           </a:t>
            </a:r>
            <a:r>
              <a:rPr kumimoji="1" lang="en-US" altLang="zh-CN" sz="2800" b="1">
                <a:solidFill>
                  <a:srgbClr val="009900"/>
                </a:solidFill>
                <a:latin typeface="Times New Roman" pitchFamily="18" charset="0"/>
              </a:rPr>
              <a:t>1</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73" name="Rectangle 8" descr="再生纸"/>
          <p:cNvSpPr>
            <a:spLocks noChangeArrowheads="1"/>
          </p:cNvSpPr>
          <p:nvPr/>
        </p:nvSpPr>
        <p:spPr bwMode="auto">
          <a:xfrm>
            <a:off x="1219200" y="46482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4" name="Line 9"/>
          <p:cNvSpPr>
            <a:spLocks noChangeShapeType="1"/>
          </p:cNvSpPr>
          <p:nvPr/>
        </p:nvSpPr>
        <p:spPr bwMode="auto">
          <a:xfrm>
            <a:off x="19050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5" name="Line 10"/>
          <p:cNvSpPr>
            <a:spLocks noChangeShapeType="1"/>
          </p:cNvSpPr>
          <p:nvPr/>
        </p:nvSpPr>
        <p:spPr bwMode="auto">
          <a:xfrm flipV="1">
            <a:off x="19050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6" name="Text Box 11"/>
          <p:cNvSpPr txBox="1">
            <a:spLocks noChangeArrowheads="1"/>
          </p:cNvSpPr>
          <p:nvPr/>
        </p:nvSpPr>
        <p:spPr bwMode="auto">
          <a:xfrm>
            <a:off x="1377950" y="4648200"/>
            <a:ext cx="349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1           </a:t>
            </a:r>
            <a:r>
              <a:rPr kumimoji="1" lang="en-US" altLang="zh-CN" sz="2800" b="1">
                <a:solidFill>
                  <a:srgbClr val="009900"/>
                </a:solidFill>
                <a:latin typeface="Times New Roman" pitchFamily="18" charset="0"/>
              </a:rPr>
              <a:t>1</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77" name="Rectangle 12" descr="再生纸"/>
          <p:cNvSpPr>
            <a:spLocks noChangeArrowheads="1"/>
          </p:cNvSpPr>
          <p:nvPr/>
        </p:nvSpPr>
        <p:spPr bwMode="auto">
          <a:xfrm>
            <a:off x="1219200" y="37338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78" name="Line 13"/>
          <p:cNvSpPr>
            <a:spLocks noChangeShapeType="1"/>
          </p:cNvSpPr>
          <p:nvPr/>
        </p:nvSpPr>
        <p:spPr bwMode="auto">
          <a:xfrm>
            <a:off x="19050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Line 14"/>
          <p:cNvSpPr>
            <a:spLocks noChangeShapeType="1"/>
          </p:cNvSpPr>
          <p:nvPr/>
        </p:nvSpPr>
        <p:spPr bwMode="auto">
          <a:xfrm flipV="1">
            <a:off x="19050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0" name="Text Box 15"/>
          <p:cNvSpPr txBox="1">
            <a:spLocks noChangeArrowheads="1"/>
          </p:cNvSpPr>
          <p:nvPr/>
        </p:nvSpPr>
        <p:spPr bwMode="auto">
          <a:xfrm>
            <a:off x="1377950" y="37338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2           </a:t>
            </a:r>
            <a:r>
              <a:rPr kumimoji="1" lang="en-US" altLang="zh-CN" sz="2800" b="1">
                <a:solidFill>
                  <a:srgbClr val="009900"/>
                </a:solidFill>
                <a:latin typeface="Times New Roman" pitchFamily="18" charset="0"/>
              </a:rPr>
              <a:t>2</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81" name="Rectangle 16" descr="再生纸"/>
          <p:cNvSpPr>
            <a:spLocks noChangeArrowheads="1"/>
          </p:cNvSpPr>
          <p:nvPr/>
        </p:nvSpPr>
        <p:spPr bwMode="auto">
          <a:xfrm>
            <a:off x="1219200" y="28194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82" name="Line 17"/>
          <p:cNvSpPr>
            <a:spLocks noChangeShapeType="1"/>
          </p:cNvSpPr>
          <p:nvPr/>
        </p:nvSpPr>
        <p:spPr bwMode="auto">
          <a:xfrm>
            <a:off x="19050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Line 18"/>
          <p:cNvSpPr>
            <a:spLocks noChangeShapeType="1"/>
          </p:cNvSpPr>
          <p:nvPr/>
        </p:nvSpPr>
        <p:spPr bwMode="auto">
          <a:xfrm flipV="1">
            <a:off x="19050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4" name="Text Box 19"/>
          <p:cNvSpPr txBox="1">
            <a:spLocks noChangeArrowheads="1"/>
          </p:cNvSpPr>
          <p:nvPr/>
        </p:nvSpPr>
        <p:spPr bwMode="auto">
          <a:xfrm>
            <a:off x="1377950" y="2819400"/>
            <a:ext cx="3422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3           </a:t>
            </a:r>
            <a:r>
              <a:rPr kumimoji="1" lang="en-US" altLang="zh-CN" sz="2800" b="1">
                <a:solidFill>
                  <a:srgbClr val="009900"/>
                </a:solidFill>
                <a:latin typeface="Times New Roman" pitchFamily="18" charset="0"/>
              </a:rPr>
              <a:t>6</a:t>
            </a:r>
            <a:r>
              <a:rPr kumimoji="1" lang="en-US" altLang="zh-CN" sz="2800" b="1">
                <a:solidFill>
                  <a:schemeClr val="tx2"/>
                </a:solidFill>
                <a:latin typeface="Times New Roman" pitchFamily="18" charset="0"/>
              </a:rPr>
              <a:t>       RetLoc2</a:t>
            </a:r>
            <a:endParaRPr kumimoji="1" lang="en-US" altLang="zh-CN" sz="3200" b="1">
              <a:solidFill>
                <a:schemeClr val="tx2"/>
              </a:solidFill>
              <a:latin typeface="Times New Roman" pitchFamily="18" charset="0"/>
            </a:endParaRPr>
          </a:p>
        </p:txBody>
      </p:sp>
      <p:sp>
        <p:nvSpPr>
          <p:cNvPr id="88085" name="Rectangle 20" descr="再生纸"/>
          <p:cNvSpPr>
            <a:spLocks noChangeArrowheads="1"/>
          </p:cNvSpPr>
          <p:nvPr/>
        </p:nvSpPr>
        <p:spPr bwMode="auto">
          <a:xfrm>
            <a:off x="1219200" y="1905000"/>
            <a:ext cx="3581400" cy="533400"/>
          </a:xfrm>
          <a:prstGeom prst="rect">
            <a:avLst/>
          </a:prstGeom>
          <a:blipFill dpi="0" rotWithShape="0">
            <a:blip r:embed="rId2"/>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8086" name="Line 21"/>
          <p:cNvSpPr>
            <a:spLocks noChangeShapeType="1"/>
          </p:cNvSpPr>
          <p:nvPr/>
        </p:nvSpPr>
        <p:spPr bwMode="auto">
          <a:xfrm>
            <a:off x="19050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7" name="Line 22"/>
          <p:cNvSpPr>
            <a:spLocks noChangeShapeType="1"/>
          </p:cNvSpPr>
          <p:nvPr/>
        </p:nvSpPr>
        <p:spPr bwMode="auto">
          <a:xfrm flipV="1">
            <a:off x="19050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8" name="Text Box 23"/>
          <p:cNvSpPr txBox="1">
            <a:spLocks noChangeArrowheads="1"/>
          </p:cNvSpPr>
          <p:nvPr/>
        </p:nvSpPr>
        <p:spPr bwMode="auto">
          <a:xfrm>
            <a:off x="1371600" y="19050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4          </a:t>
            </a:r>
            <a:r>
              <a:rPr kumimoji="1" lang="en-US" altLang="zh-CN" sz="2800" b="1">
                <a:solidFill>
                  <a:srgbClr val="009900"/>
                </a:solidFill>
                <a:latin typeface="Times New Roman" pitchFamily="18" charset="0"/>
              </a:rPr>
              <a:t>24</a:t>
            </a:r>
            <a:r>
              <a:rPr kumimoji="1" lang="en-US" altLang="zh-CN" sz="2800" b="1">
                <a:solidFill>
                  <a:schemeClr val="tx2"/>
                </a:solidFill>
                <a:latin typeface="Times New Roman" pitchFamily="18" charset="0"/>
              </a:rPr>
              <a:t>      RetLoc1</a:t>
            </a:r>
            <a:endParaRPr kumimoji="1" lang="en-US" altLang="zh-CN" sz="3200" b="1">
              <a:solidFill>
                <a:schemeClr val="tx2"/>
              </a:solidFill>
              <a:latin typeface="Times New Roman" pitchFamily="18" charset="0"/>
            </a:endParaRPr>
          </a:p>
        </p:txBody>
      </p:sp>
      <p:sp>
        <p:nvSpPr>
          <p:cNvPr id="88089" name="Text Box 24"/>
          <p:cNvSpPr txBox="1">
            <a:spLocks noChangeArrowheads="1"/>
          </p:cNvSpPr>
          <p:nvPr/>
        </p:nvSpPr>
        <p:spPr bwMode="auto">
          <a:xfrm>
            <a:off x="1143000" y="11572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chemeClr val="hlink"/>
                </a:solidFill>
                <a:latin typeface="仿宋_GB2312" pitchFamily="49" charset="-122"/>
                <a:ea typeface="仿宋_GB2312" pitchFamily="49" charset="-122"/>
              </a:rPr>
              <a:t>参数 返回值 返回地址     返回时的指令</a:t>
            </a:r>
            <a:endParaRPr kumimoji="1" lang="zh-CN" altLang="en-US" sz="2400">
              <a:solidFill>
                <a:schemeClr val="hlink"/>
              </a:solidFill>
              <a:latin typeface="Times New Roman" pitchFamily="18" charset="0"/>
            </a:endParaRPr>
          </a:p>
        </p:txBody>
      </p:sp>
      <p:sp>
        <p:nvSpPr>
          <p:cNvPr id="353305" name="Text Box 25"/>
          <p:cNvSpPr txBox="1">
            <a:spLocks noChangeArrowheads="1"/>
          </p:cNvSpPr>
          <p:nvPr/>
        </p:nvSpPr>
        <p:spPr bwMode="auto">
          <a:xfrm>
            <a:off x="5181600" y="1843088"/>
            <a:ext cx="3508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4*</a:t>
            </a:r>
            <a:r>
              <a:rPr kumimoji="1" lang="en-US" altLang="zh-CN" sz="2800" b="1">
                <a:solidFill>
                  <a:schemeClr val="tx2"/>
                </a:solidFill>
                <a:latin typeface="Times New Roman" pitchFamily="18" charset="0"/>
              </a:rPr>
              <a:t>6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24</a:t>
            </a:r>
            <a:r>
              <a:rPr kumimoji="1" lang="en-US" altLang="en-US" sz="2800" b="1">
                <a:solidFill>
                  <a:schemeClr val="tx2"/>
                </a:solidFill>
                <a:latin typeface="Times New Roman" pitchFamily="18" charset="0"/>
              </a:rPr>
              <a:t>  </a:t>
            </a:r>
            <a:endParaRPr kumimoji="1" lang="en-US" altLang="zh-CN" sz="2400">
              <a:latin typeface="Times New Roman" pitchFamily="18" charset="0"/>
            </a:endParaRPr>
          </a:p>
        </p:txBody>
      </p:sp>
      <p:sp>
        <p:nvSpPr>
          <p:cNvPr id="353306" name="Text Box 26"/>
          <p:cNvSpPr txBox="1">
            <a:spLocks noChangeArrowheads="1"/>
          </p:cNvSpPr>
          <p:nvPr/>
        </p:nvSpPr>
        <p:spPr bwMode="auto">
          <a:xfrm>
            <a:off x="5181600" y="2757488"/>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3*</a:t>
            </a:r>
            <a:r>
              <a:rPr kumimoji="1" lang="en-US" altLang="zh-CN" sz="2800" b="1">
                <a:solidFill>
                  <a:schemeClr val="tx2"/>
                </a:solidFill>
                <a:latin typeface="Times New Roman" pitchFamily="18" charset="0"/>
              </a:rPr>
              <a:t>2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6</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7" name="Text Box 27"/>
          <p:cNvSpPr txBox="1">
            <a:spLocks noChangeArrowheads="1"/>
          </p:cNvSpPr>
          <p:nvPr/>
        </p:nvSpPr>
        <p:spPr bwMode="auto">
          <a:xfrm>
            <a:off x="5181600" y="55626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a:t>
            </a:r>
            <a:r>
              <a:rPr kumimoji="1" lang="en-US" altLang="zh-CN" sz="2800" b="1">
                <a:solidFill>
                  <a:schemeClr val="accent2"/>
                </a:solidFill>
                <a:latin typeface="Times New Roman" pitchFamily="18" charset="0"/>
              </a:rPr>
              <a:t> </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1</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8" name="Text Box 28"/>
          <p:cNvSpPr txBox="1">
            <a:spLocks noChangeArrowheads="1"/>
          </p:cNvSpPr>
          <p:nvPr/>
        </p:nvSpPr>
        <p:spPr bwMode="auto">
          <a:xfrm>
            <a:off x="5181600" y="46482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1*</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1</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353309" name="Text Box 29"/>
          <p:cNvSpPr txBox="1">
            <a:spLocks noChangeArrowheads="1"/>
          </p:cNvSpPr>
          <p:nvPr/>
        </p:nvSpPr>
        <p:spPr bwMode="auto">
          <a:xfrm>
            <a:off x="5181600" y="3733800"/>
            <a:ext cx="3241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hlink"/>
                </a:solidFill>
                <a:latin typeface="Times New Roman" pitchFamily="18" charset="0"/>
              </a:rPr>
              <a:t>return 2*</a:t>
            </a:r>
            <a:r>
              <a:rPr kumimoji="1" lang="en-US" altLang="zh-CN" sz="2800" b="1">
                <a:solidFill>
                  <a:schemeClr val="tx2"/>
                </a:solidFill>
                <a:latin typeface="Times New Roman" pitchFamily="18" charset="0"/>
              </a:rPr>
              <a:t>1  </a:t>
            </a:r>
            <a:r>
              <a:rPr kumimoji="1" lang="en-US" altLang="zh-CN" sz="2800" b="1">
                <a:solidFill>
                  <a:srgbClr val="800080"/>
                </a:solidFill>
                <a:latin typeface="Times New Roman" pitchFamily="18" charset="0"/>
              </a:rPr>
              <a:t>//</a:t>
            </a:r>
            <a:r>
              <a:rPr kumimoji="1" lang="zh-CN" altLang="en-US" sz="2800" b="1">
                <a:solidFill>
                  <a:srgbClr val="800080"/>
                </a:solidFill>
                <a:effectLst>
                  <a:outerShdw blurRad="38100" dist="38100" dir="2700000" algn="tl">
                    <a:srgbClr val="C0C0C0"/>
                  </a:outerShdw>
                </a:effectLst>
                <a:latin typeface="Times New Roman" pitchFamily="18" charset="0"/>
                <a:ea typeface="仿宋_GB2312" pitchFamily="49" charset="-122"/>
              </a:rPr>
              <a:t>返回</a:t>
            </a:r>
            <a:r>
              <a:rPr kumimoji="1" lang="zh-CN" altLang="en-US" sz="2800" b="1">
                <a:solidFill>
                  <a:srgbClr val="009900"/>
                </a:solidFill>
                <a:effectLst>
                  <a:outerShdw blurRad="38100" dist="38100" dir="2700000" algn="tl">
                    <a:srgbClr val="C0C0C0"/>
                  </a:outerShdw>
                </a:effectLst>
                <a:latin typeface="Times New Roman" pitchFamily="18" charset="0"/>
                <a:ea typeface="仿宋_GB2312" pitchFamily="49" charset="-122"/>
              </a:rPr>
              <a:t> </a:t>
            </a:r>
            <a:r>
              <a:rPr kumimoji="1" lang="en-US" altLang="zh-CN" sz="2800" b="1">
                <a:solidFill>
                  <a:srgbClr val="009900"/>
                </a:solidFill>
                <a:effectLst>
                  <a:outerShdw blurRad="38100" dist="38100" dir="2700000" algn="tl">
                    <a:srgbClr val="C0C0C0"/>
                  </a:outerShdw>
                </a:effectLst>
                <a:latin typeface="Times New Roman" pitchFamily="18" charset="0"/>
                <a:ea typeface="仿宋_GB2312" pitchFamily="49" charset="-122"/>
              </a:rPr>
              <a:t>2</a:t>
            </a:r>
            <a:r>
              <a:rPr kumimoji="1" lang="en-US" altLang="en-US" sz="2800" b="1">
                <a:solidFill>
                  <a:schemeClr val="tx2"/>
                </a:solidFill>
                <a:latin typeface="Times New Roman" pitchFamily="18" charset="0"/>
              </a:rPr>
              <a:t> </a:t>
            </a:r>
            <a:endParaRPr kumimoji="1" lang="en-US" altLang="zh-CN" sz="2800" b="1">
              <a:solidFill>
                <a:schemeClr val="tx2"/>
              </a:solidFill>
              <a:latin typeface="Times New Roman" pitchFamily="18" charset="0"/>
            </a:endParaRPr>
          </a:p>
        </p:txBody>
      </p:sp>
      <p:sp>
        <p:nvSpPr>
          <p:cNvPr id="88095" name="Line 30"/>
          <p:cNvSpPr>
            <a:spLocks noChangeShapeType="1"/>
          </p:cNvSpPr>
          <p:nvPr/>
        </p:nvSpPr>
        <p:spPr bwMode="auto">
          <a:xfrm>
            <a:off x="3276600" y="19050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6" name="Line 31"/>
          <p:cNvSpPr>
            <a:spLocks noChangeShapeType="1"/>
          </p:cNvSpPr>
          <p:nvPr/>
        </p:nvSpPr>
        <p:spPr bwMode="auto">
          <a:xfrm flipV="1">
            <a:off x="3276600" y="17526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7" name="Line 32"/>
          <p:cNvSpPr>
            <a:spLocks noChangeShapeType="1"/>
          </p:cNvSpPr>
          <p:nvPr/>
        </p:nvSpPr>
        <p:spPr bwMode="auto">
          <a:xfrm>
            <a:off x="3276600" y="28194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8" name="Line 33"/>
          <p:cNvSpPr>
            <a:spLocks noChangeShapeType="1"/>
          </p:cNvSpPr>
          <p:nvPr/>
        </p:nvSpPr>
        <p:spPr bwMode="auto">
          <a:xfrm flipV="1">
            <a:off x="3276600" y="26670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9" name="Line 34"/>
          <p:cNvSpPr>
            <a:spLocks noChangeShapeType="1"/>
          </p:cNvSpPr>
          <p:nvPr/>
        </p:nvSpPr>
        <p:spPr bwMode="auto">
          <a:xfrm>
            <a:off x="3276600" y="37338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0" name="Line 35"/>
          <p:cNvSpPr>
            <a:spLocks noChangeShapeType="1"/>
          </p:cNvSpPr>
          <p:nvPr/>
        </p:nvSpPr>
        <p:spPr bwMode="auto">
          <a:xfrm flipV="1">
            <a:off x="3276600" y="35814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1" name="Line 36"/>
          <p:cNvSpPr>
            <a:spLocks noChangeShapeType="1"/>
          </p:cNvSpPr>
          <p:nvPr/>
        </p:nvSpPr>
        <p:spPr bwMode="auto">
          <a:xfrm>
            <a:off x="3276600" y="46482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2" name="Line 37"/>
          <p:cNvSpPr>
            <a:spLocks noChangeShapeType="1"/>
          </p:cNvSpPr>
          <p:nvPr/>
        </p:nvSpPr>
        <p:spPr bwMode="auto">
          <a:xfrm flipV="1">
            <a:off x="3276600" y="44958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3" name="Line 38"/>
          <p:cNvSpPr>
            <a:spLocks noChangeShapeType="1"/>
          </p:cNvSpPr>
          <p:nvPr/>
        </p:nvSpPr>
        <p:spPr bwMode="auto">
          <a:xfrm>
            <a:off x="3276600" y="5562600"/>
            <a:ext cx="0" cy="533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4" name="Line 39"/>
          <p:cNvSpPr>
            <a:spLocks noChangeShapeType="1"/>
          </p:cNvSpPr>
          <p:nvPr/>
        </p:nvSpPr>
        <p:spPr bwMode="auto">
          <a:xfrm flipV="1">
            <a:off x="3276600" y="5410200"/>
            <a:ext cx="152400" cy="152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title"/>
          </p:nvPr>
        </p:nvSpPr>
        <p:spPr>
          <a:xfrm>
            <a:off x="2667000" y="3505200"/>
            <a:ext cx="7772400" cy="3352800"/>
          </a:xfrm>
        </p:spPr>
        <p:txBody>
          <a:bodyPr/>
          <a:lstStyle/>
          <a:p>
            <a:r>
              <a:rPr lang="en-US" altLang="zh-CN" sz="2400" smtClean="0">
                <a:ea typeface="仿宋_GB2312" pitchFamily="49" charset="-122"/>
              </a:rPr>
              <a:t/>
            </a:r>
            <a:br>
              <a:rPr lang="en-US" altLang="zh-CN" sz="2400" smtClean="0">
                <a:ea typeface="仿宋_GB2312" pitchFamily="49" charset="-122"/>
              </a:rPr>
            </a:br>
            <a:endParaRPr lang="en-US" altLang="zh-CN" sz="2000" smtClean="0">
              <a:ea typeface="仿宋_GB2312" pitchFamily="49" charset="-122"/>
            </a:endParaRPr>
          </a:p>
        </p:txBody>
      </p:sp>
      <p:sp>
        <p:nvSpPr>
          <p:cNvPr id="8" name="灯片编号占位符 4"/>
          <p:cNvSpPr>
            <a:spLocks noGrp="1"/>
          </p:cNvSpPr>
          <p:nvPr>
            <p:ph type="sldNum" sz="quarter" idx="12"/>
          </p:nvPr>
        </p:nvSpPr>
        <p:spPr/>
        <p:txBody>
          <a:bodyPr/>
          <a:lstStyle/>
          <a:p>
            <a:pPr>
              <a:defRPr/>
            </a:pPr>
            <a:fld id="{F31737D7-70E2-49DA-BD5C-6C3227C533EE}" type="slidenum">
              <a:rPr lang="en-US" altLang="zh-CN"/>
              <a:pPr>
                <a:defRPr/>
              </a:pPr>
              <a:t>31</a:t>
            </a:fld>
            <a:endParaRPr lang="en-US" altLang="zh-CN"/>
          </a:p>
        </p:txBody>
      </p:sp>
      <p:sp>
        <p:nvSpPr>
          <p:cNvPr id="90116" name="Text Box 2"/>
          <p:cNvSpPr txBox="1">
            <a:spLocks noChangeArrowheads="1"/>
          </p:cNvSpPr>
          <p:nvPr/>
        </p:nvSpPr>
        <p:spPr bwMode="auto">
          <a:xfrm>
            <a:off x="685800" y="627063"/>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600" b="1">
                <a:solidFill>
                  <a:schemeClr val="tx2"/>
                </a:solidFill>
                <a:latin typeface="华文新魏" pitchFamily="2" charset="-122"/>
                <a:ea typeface="华文新魏" pitchFamily="2" charset="-122"/>
              </a:rPr>
              <a:t>计算斐波那契数列的函数</a:t>
            </a:r>
            <a:r>
              <a:rPr kumimoji="1" lang="en-US" altLang="zh-CN" sz="3600" b="1">
                <a:solidFill>
                  <a:schemeClr val="tx2"/>
                </a:solidFill>
                <a:latin typeface="华文新魏" pitchFamily="2" charset="-122"/>
                <a:ea typeface="华文新魏" pitchFamily="2" charset="-122"/>
              </a:rPr>
              <a:t>Fib(n)</a:t>
            </a:r>
            <a:r>
              <a:rPr kumimoji="1" lang="zh-CN" altLang="en-US" sz="3600" b="1">
                <a:solidFill>
                  <a:schemeClr val="tx2"/>
                </a:solidFill>
                <a:latin typeface="华文新魏" pitchFamily="2" charset="-122"/>
                <a:ea typeface="华文新魏" pitchFamily="2" charset="-122"/>
              </a:rPr>
              <a:t>的定义</a:t>
            </a:r>
            <a:endParaRPr kumimoji="1" lang="zh-CN" altLang="en-US" sz="2400">
              <a:solidFill>
                <a:schemeClr val="tx2"/>
              </a:solidFill>
              <a:latin typeface="华文新魏" pitchFamily="2" charset="-122"/>
              <a:ea typeface="华文新魏" pitchFamily="2" charset="-122"/>
            </a:endParaRPr>
          </a:p>
        </p:txBody>
      </p:sp>
      <p:sp>
        <p:nvSpPr>
          <p:cNvPr id="90117" name="Rectangle 4"/>
          <p:cNvSpPr>
            <a:spLocks noChangeArrowheads="1"/>
          </p:cNvSpPr>
          <p:nvPr/>
        </p:nvSpPr>
        <p:spPr bwMode="auto">
          <a:xfrm>
            <a:off x="685800" y="3444875"/>
            <a:ext cx="6934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chemeClr val="tx2"/>
                </a:solidFill>
                <a:latin typeface="华文新魏" pitchFamily="2" charset="-122"/>
                <a:ea typeface="华文新魏" pitchFamily="2" charset="-122"/>
              </a:rPr>
              <a:t>求解斐波那契数列的递归算法</a:t>
            </a:r>
          </a:p>
          <a:p>
            <a:endParaRPr kumimoji="1" lang="zh-CN" altLang="en-US" sz="1200">
              <a:solidFill>
                <a:schemeClr val="hlink"/>
              </a:solidFill>
              <a:latin typeface="宋体" pitchFamily="2" charset="-122"/>
            </a:endParaRPr>
          </a:p>
          <a:p>
            <a:r>
              <a:rPr kumimoji="1" lang="zh-CN" altLang="en-US" sz="3200" b="1">
                <a:solidFill>
                  <a:schemeClr val="hlink"/>
                </a:solidFill>
                <a:latin typeface="Times New Roman" pitchFamily="18" charset="0"/>
              </a:rPr>
              <a:t>  </a:t>
            </a:r>
            <a:r>
              <a:rPr kumimoji="1" lang="en-US" altLang="zh-CN" sz="3000" b="1">
                <a:latin typeface="Times New Roman" pitchFamily="18" charset="0"/>
              </a:rPr>
              <a:t>long</a:t>
            </a:r>
            <a:r>
              <a:rPr kumimoji="1" lang="en-US" altLang="zh-CN" sz="3000">
                <a:latin typeface="Times New Roman" pitchFamily="18" charset="0"/>
              </a:rPr>
              <a:t> Fib(</a:t>
            </a:r>
            <a:r>
              <a:rPr kumimoji="1" lang="en-US" altLang="zh-CN" sz="3000" b="1">
                <a:latin typeface="Times New Roman" pitchFamily="18" charset="0"/>
              </a:rPr>
              <a:t>long</a:t>
            </a:r>
            <a:r>
              <a:rPr kumimoji="1" lang="en-US" altLang="zh-CN" sz="3000">
                <a:latin typeface="Times New Roman" pitchFamily="18" charset="0"/>
              </a:rPr>
              <a:t> n) </a:t>
            </a:r>
            <a:r>
              <a:rPr kumimoji="1" lang="en-US" altLang="zh-CN" sz="3000" b="1">
                <a:latin typeface="Times New Roman" pitchFamily="18" charset="0"/>
              </a:rPr>
              <a:t>{</a:t>
            </a:r>
            <a:br>
              <a:rPr kumimoji="1" lang="en-US" altLang="zh-CN" sz="3000" b="1">
                <a:latin typeface="Times New Roman" pitchFamily="18" charset="0"/>
              </a:rPr>
            </a:br>
            <a:r>
              <a:rPr kumimoji="1" lang="en-US" altLang="zh-CN" sz="3000" b="1">
                <a:latin typeface="Times New Roman" pitchFamily="18" charset="0"/>
              </a:rPr>
              <a:t>      if</a:t>
            </a:r>
            <a:r>
              <a:rPr kumimoji="1" lang="en-US" altLang="zh-CN" sz="3000">
                <a:latin typeface="Times New Roman" pitchFamily="18" charset="0"/>
              </a:rPr>
              <a:t> (n &lt;= 1) </a:t>
            </a:r>
            <a:r>
              <a:rPr kumimoji="1" lang="en-US" altLang="zh-CN" sz="3000" b="1">
                <a:latin typeface="Times New Roman" pitchFamily="18" charset="0"/>
              </a:rPr>
              <a:t>return </a:t>
            </a:r>
            <a:r>
              <a:rPr kumimoji="1" lang="en-US" altLang="zh-CN" sz="3000">
                <a:latin typeface="Times New Roman" pitchFamily="18" charset="0"/>
              </a:rPr>
              <a:t>n</a:t>
            </a:r>
            <a:r>
              <a:rPr kumimoji="1" lang="en-US" altLang="zh-CN" sz="3000" b="1">
                <a:latin typeface="Times New Roman" pitchFamily="18" charset="0"/>
              </a:rPr>
              <a:t>;		</a:t>
            </a:r>
            <a:br>
              <a:rPr kumimoji="1" lang="en-US" altLang="zh-CN" sz="3000" b="1">
                <a:latin typeface="Times New Roman" pitchFamily="18" charset="0"/>
              </a:rPr>
            </a:br>
            <a:r>
              <a:rPr kumimoji="1" lang="en-US" altLang="zh-CN" sz="3000" b="1">
                <a:latin typeface="Times New Roman" pitchFamily="18" charset="0"/>
              </a:rPr>
              <a:t>    </a:t>
            </a:r>
            <a:r>
              <a:rPr kumimoji="1" lang="en-US" altLang="zh-CN" sz="3000">
                <a:latin typeface="Times New Roman" pitchFamily="18" charset="0"/>
              </a:rPr>
              <a:t>  </a:t>
            </a:r>
            <a:r>
              <a:rPr kumimoji="1" lang="en-US" altLang="zh-CN" sz="3000" b="1">
                <a:latin typeface="Times New Roman" pitchFamily="18" charset="0"/>
              </a:rPr>
              <a:t>else return</a:t>
            </a:r>
            <a:r>
              <a:rPr kumimoji="1" lang="en-US" altLang="zh-CN" sz="3000">
                <a:latin typeface="Times New Roman" pitchFamily="18" charset="0"/>
              </a:rPr>
              <a:t> Fib(n</a:t>
            </a:r>
            <a:r>
              <a:rPr kumimoji="1" lang="en-US" altLang="zh-CN" sz="3000">
                <a:latin typeface="Courier New" pitchFamily="49" charset="0"/>
              </a:rPr>
              <a:t>-</a:t>
            </a:r>
            <a:r>
              <a:rPr kumimoji="1" lang="en-US" altLang="zh-CN" sz="3000">
                <a:latin typeface="Times New Roman" pitchFamily="18" charset="0"/>
              </a:rPr>
              <a:t>1)+Fib(n</a:t>
            </a:r>
            <a:r>
              <a:rPr kumimoji="1" lang="en-US" altLang="zh-CN" sz="3000">
                <a:latin typeface="Courier New" pitchFamily="49" charset="0"/>
              </a:rPr>
              <a:t>-</a:t>
            </a:r>
            <a:r>
              <a:rPr kumimoji="1" lang="en-US" altLang="zh-CN" sz="3000">
                <a:latin typeface="Times New Roman" pitchFamily="18" charset="0"/>
              </a:rPr>
              <a:t>2)</a:t>
            </a:r>
            <a:r>
              <a:rPr kumimoji="1" lang="en-US" altLang="zh-CN" sz="3000" b="1">
                <a:latin typeface="Times New Roman" pitchFamily="18" charset="0"/>
              </a:rPr>
              <a:t>;</a:t>
            </a:r>
          </a:p>
          <a:p>
            <a:r>
              <a:rPr kumimoji="1" lang="en-US" altLang="zh-CN" sz="3000" b="1">
                <a:latin typeface="Times New Roman" pitchFamily="18" charset="0"/>
              </a:rPr>
              <a:t>  }</a:t>
            </a:r>
            <a:endParaRPr kumimoji="1" lang="en-US" altLang="zh-CN" sz="3000">
              <a:latin typeface="Times New Roman" pitchFamily="18" charset="0"/>
            </a:endParaRPr>
          </a:p>
        </p:txBody>
      </p:sp>
      <p:graphicFrame>
        <p:nvGraphicFramePr>
          <p:cNvPr id="90118" name="Object 5"/>
          <p:cNvGraphicFramePr>
            <a:graphicFrameLocks noChangeAspect="1"/>
          </p:cNvGraphicFramePr>
          <p:nvPr/>
        </p:nvGraphicFramePr>
        <p:xfrm>
          <a:off x="815975" y="1371600"/>
          <a:ext cx="7261225" cy="1295400"/>
        </p:xfrm>
        <a:graphic>
          <a:graphicData uri="http://schemas.openxmlformats.org/presentationml/2006/ole">
            <mc:AlternateContent xmlns:mc="http://schemas.openxmlformats.org/markup-compatibility/2006">
              <mc:Choice xmlns:v="urn:schemas-microsoft-com:vml" Requires="v">
                <p:oleObj spid="_x0000_s90155" name="公式" r:id="rId3" imgW="2565400" imgH="457200" progId="Equation.3">
                  <p:embed/>
                </p:oleObj>
              </mc:Choice>
              <mc:Fallback>
                <p:oleObj name="公式" r:id="rId3" imgW="25654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75" y="1371600"/>
                        <a:ext cx="726122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34" name="Text Box 6"/>
          <p:cNvSpPr txBox="1">
            <a:spLocks noChangeArrowheads="1"/>
          </p:cNvSpPr>
          <p:nvPr/>
        </p:nvSpPr>
        <p:spPr bwMode="auto">
          <a:xfrm>
            <a:off x="685800" y="2697163"/>
            <a:ext cx="792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a:latin typeface="Times New Roman" pitchFamily="18" charset="0"/>
                <a:ea typeface="仿宋_GB2312" pitchFamily="49" charset="-122"/>
              </a:rPr>
              <a:t>如 </a:t>
            </a:r>
            <a:r>
              <a:rPr kumimoji="1" lang="en-US" altLang="zh-CN" sz="3200" b="1">
                <a:latin typeface="Times New Roman" pitchFamily="18" charset="0"/>
                <a:ea typeface="仿宋_GB2312" pitchFamily="49" charset="-122"/>
              </a:rPr>
              <a:t>F</a:t>
            </a:r>
            <a:r>
              <a:rPr kumimoji="1" lang="en-US" altLang="zh-CN" sz="3200" b="1" baseline="-25000">
                <a:latin typeface="Times New Roman" pitchFamily="18" charset="0"/>
                <a:ea typeface="仿宋_GB2312" pitchFamily="49" charset="-122"/>
              </a:rPr>
              <a:t>0</a:t>
            </a:r>
            <a:r>
              <a:rPr kumimoji="1" lang="en-US" altLang="zh-CN" sz="3200" b="1">
                <a:latin typeface="Times New Roman" pitchFamily="18" charset="0"/>
                <a:ea typeface="仿宋_GB2312" pitchFamily="49" charset="-122"/>
              </a:rPr>
              <a:t> = 0, F</a:t>
            </a:r>
            <a:r>
              <a:rPr kumimoji="1" lang="en-US" altLang="zh-CN" sz="3200" b="1" baseline="-25000">
                <a:latin typeface="Times New Roman" pitchFamily="18" charset="0"/>
                <a:ea typeface="仿宋_GB2312" pitchFamily="49" charset="-122"/>
              </a:rPr>
              <a:t>1</a:t>
            </a:r>
            <a:r>
              <a:rPr kumimoji="1" lang="en-US" altLang="zh-CN" sz="3200" b="1">
                <a:latin typeface="Times New Roman" pitchFamily="18" charset="0"/>
                <a:ea typeface="仿宋_GB2312" pitchFamily="49" charset="-122"/>
              </a:rPr>
              <a:t> = 1, F</a:t>
            </a:r>
            <a:r>
              <a:rPr kumimoji="1" lang="en-US" altLang="zh-CN" sz="3200" b="1" baseline="-25000">
                <a:latin typeface="Times New Roman" pitchFamily="18" charset="0"/>
                <a:ea typeface="仿宋_GB2312" pitchFamily="49" charset="-122"/>
              </a:rPr>
              <a:t>2</a:t>
            </a:r>
            <a:r>
              <a:rPr kumimoji="1" lang="en-US" altLang="zh-CN" sz="3200" b="1">
                <a:latin typeface="Times New Roman" pitchFamily="18" charset="0"/>
                <a:ea typeface="仿宋_GB2312" pitchFamily="49" charset="-122"/>
              </a:rPr>
              <a:t> = 1, F</a:t>
            </a:r>
            <a:r>
              <a:rPr kumimoji="1" lang="en-US" altLang="zh-CN" sz="3200" b="1" baseline="-25000">
                <a:latin typeface="Times New Roman" pitchFamily="18" charset="0"/>
                <a:ea typeface="仿宋_GB2312" pitchFamily="49" charset="-122"/>
              </a:rPr>
              <a:t>3</a:t>
            </a:r>
            <a:r>
              <a:rPr kumimoji="1" lang="en-US" altLang="zh-CN" sz="3200" b="1">
                <a:latin typeface="Times New Roman" pitchFamily="18" charset="0"/>
                <a:ea typeface="仿宋_GB2312" pitchFamily="49" charset="-122"/>
              </a:rPr>
              <a:t> = 2, F</a:t>
            </a:r>
            <a:r>
              <a:rPr kumimoji="1" lang="en-US" altLang="zh-CN" sz="3200" b="1" baseline="-25000">
                <a:latin typeface="Times New Roman" pitchFamily="18" charset="0"/>
                <a:ea typeface="仿宋_GB2312" pitchFamily="49" charset="-122"/>
              </a:rPr>
              <a:t>4</a:t>
            </a:r>
            <a:r>
              <a:rPr kumimoji="1" lang="en-US" altLang="zh-CN" sz="3200" b="1">
                <a:latin typeface="Times New Roman" pitchFamily="18" charset="0"/>
                <a:ea typeface="仿宋_GB2312" pitchFamily="49" charset="-122"/>
              </a:rPr>
              <a:t> = 3, F</a:t>
            </a:r>
            <a:r>
              <a:rPr kumimoji="1" lang="en-US" altLang="zh-CN" sz="3200" b="1" baseline="-25000">
                <a:latin typeface="Times New Roman" pitchFamily="18" charset="0"/>
                <a:ea typeface="仿宋_GB2312" pitchFamily="49" charset="-122"/>
              </a:rPr>
              <a:t>5</a:t>
            </a:r>
            <a:r>
              <a:rPr kumimoji="1" lang="en-US" altLang="zh-CN" sz="3200" b="1">
                <a:latin typeface="Times New Roman" pitchFamily="18" charset="0"/>
                <a:ea typeface="仿宋_GB2312" pitchFamily="49" charset="-122"/>
              </a:rPr>
              <a:t> = 5</a:t>
            </a:r>
            <a:r>
              <a:rPr kumimoji="1" lang="en-US" altLang="zh-CN" sz="3200" b="1">
                <a:solidFill>
                  <a:srgbClr val="006600"/>
                </a:solidFill>
                <a:effectLst>
                  <a:outerShdw blurRad="38100" dist="38100" dir="2700000" algn="tl">
                    <a:srgbClr val="C0C0C0"/>
                  </a:outerShdw>
                </a:effectLst>
                <a:latin typeface="Times New Roman" pitchFamily="18" charset="0"/>
                <a:ea typeface="仿宋_GB2312" pitchFamily="49" charset="-122"/>
              </a:rPr>
              <a:t> </a:t>
            </a:r>
            <a:endParaRPr kumimoji="1" lang="en-US" altLang="zh-CN" sz="2400">
              <a:solidFill>
                <a:srgbClr val="006600"/>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p:cNvSpPr>
            <a:spLocks noGrp="1"/>
          </p:cNvSpPr>
          <p:nvPr>
            <p:ph type="sldNum" sz="quarter" idx="12"/>
          </p:nvPr>
        </p:nvSpPr>
        <p:spPr/>
        <p:txBody>
          <a:bodyPr/>
          <a:lstStyle/>
          <a:p>
            <a:pPr>
              <a:defRPr/>
            </a:pPr>
            <a:fld id="{6FE4294D-376A-4568-AF48-01A54DC1E3DA}" type="slidenum">
              <a:rPr lang="en-US" altLang="zh-CN"/>
              <a:pPr>
                <a:defRPr/>
              </a:pPr>
              <a:t>32</a:t>
            </a:fld>
            <a:endParaRPr lang="en-US" altLang="zh-CN"/>
          </a:p>
        </p:txBody>
      </p:sp>
      <p:sp>
        <p:nvSpPr>
          <p:cNvPr id="91139" name="Line 2"/>
          <p:cNvSpPr>
            <a:spLocks noChangeShapeType="1"/>
          </p:cNvSpPr>
          <p:nvPr/>
        </p:nvSpPr>
        <p:spPr bwMode="auto">
          <a:xfrm>
            <a:off x="19812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0" name="Line 3"/>
          <p:cNvSpPr>
            <a:spLocks noChangeShapeType="1"/>
          </p:cNvSpPr>
          <p:nvPr/>
        </p:nvSpPr>
        <p:spPr bwMode="auto">
          <a:xfrm flipH="1">
            <a:off x="1143000" y="38100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1" name="Line 4"/>
          <p:cNvSpPr>
            <a:spLocks noChangeShapeType="1"/>
          </p:cNvSpPr>
          <p:nvPr/>
        </p:nvSpPr>
        <p:spPr bwMode="auto">
          <a:xfrm>
            <a:off x="25908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Line 5"/>
          <p:cNvSpPr>
            <a:spLocks noChangeShapeType="1"/>
          </p:cNvSpPr>
          <p:nvPr/>
        </p:nvSpPr>
        <p:spPr bwMode="auto">
          <a:xfrm flipH="1">
            <a:off x="1752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3" name="Line 6"/>
          <p:cNvSpPr>
            <a:spLocks noChangeShapeType="1"/>
          </p:cNvSpPr>
          <p:nvPr/>
        </p:nvSpPr>
        <p:spPr bwMode="auto">
          <a:xfrm>
            <a:off x="4800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4" name="Line 7"/>
          <p:cNvSpPr>
            <a:spLocks noChangeShapeType="1"/>
          </p:cNvSpPr>
          <p:nvPr/>
        </p:nvSpPr>
        <p:spPr bwMode="auto">
          <a:xfrm flipH="1">
            <a:off x="3962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Line 8"/>
          <p:cNvSpPr>
            <a:spLocks noChangeShapeType="1"/>
          </p:cNvSpPr>
          <p:nvPr/>
        </p:nvSpPr>
        <p:spPr bwMode="auto">
          <a:xfrm>
            <a:off x="70866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Line 9"/>
          <p:cNvSpPr>
            <a:spLocks noChangeShapeType="1"/>
          </p:cNvSpPr>
          <p:nvPr/>
        </p:nvSpPr>
        <p:spPr bwMode="auto">
          <a:xfrm flipH="1">
            <a:off x="6248400" y="28956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7" name="Line 10"/>
          <p:cNvSpPr>
            <a:spLocks noChangeShapeType="1"/>
          </p:cNvSpPr>
          <p:nvPr/>
        </p:nvSpPr>
        <p:spPr bwMode="auto">
          <a:xfrm>
            <a:off x="76200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Line 11"/>
          <p:cNvSpPr>
            <a:spLocks noChangeShapeType="1"/>
          </p:cNvSpPr>
          <p:nvPr/>
        </p:nvSpPr>
        <p:spPr bwMode="auto">
          <a:xfrm flipH="1">
            <a:off x="6781800" y="1981200"/>
            <a:ext cx="3810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9" name="Line 12"/>
          <p:cNvSpPr>
            <a:spLocks noChangeShapeType="1"/>
          </p:cNvSpPr>
          <p:nvPr/>
        </p:nvSpPr>
        <p:spPr bwMode="auto">
          <a:xfrm>
            <a:off x="3810000" y="1981200"/>
            <a:ext cx="5334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0" name="Line 13"/>
          <p:cNvSpPr>
            <a:spLocks noChangeShapeType="1"/>
          </p:cNvSpPr>
          <p:nvPr/>
        </p:nvSpPr>
        <p:spPr bwMode="auto">
          <a:xfrm>
            <a:off x="5867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1" name="Line 14"/>
          <p:cNvSpPr>
            <a:spLocks noChangeShapeType="1"/>
          </p:cNvSpPr>
          <p:nvPr/>
        </p:nvSpPr>
        <p:spPr bwMode="auto">
          <a:xfrm flipH="1">
            <a:off x="2514600" y="1981200"/>
            <a:ext cx="685800" cy="3810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2" name="Text Box 15"/>
          <p:cNvSpPr txBox="1">
            <a:spLocks noChangeArrowheads="1"/>
          </p:cNvSpPr>
          <p:nvPr/>
        </p:nvSpPr>
        <p:spPr bwMode="auto">
          <a:xfrm>
            <a:off x="1066800" y="5562600"/>
            <a:ext cx="753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a:latin typeface="Times New Roman" pitchFamily="18" charset="0"/>
                <a:ea typeface="仿宋_GB2312" pitchFamily="49" charset="-122"/>
              </a:rPr>
              <a:t>调用次数</a:t>
            </a:r>
            <a:r>
              <a:rPr kumimoji="1" lang="zh-CN" altLang="en-US" sz="3600" b="1" i="1">
                <a:latin typeface="Times New Roman" pitchFamily="18" charset="0"/>
              </a:rPr>
              <a:t>  </a:t>
            </a:r>
            <a:r>
              <a:rPr kumimoji="1" lang="en-US" altLang="zh-CN" sz="3200" b="1">
                <a:latin typeface="Times New Roman" pitchFamily="18" charset="0"/>
              </a:rPr>
              <a:t>NumCall(k) = 2</a:t>
            </a:r>
            <a:r>
              <a:rPr kumimoji="1" lang="en-US" altLang="zh-CN" sz="3200" b="1">
                <a:latin typeface="宋体" pitchFamily="2" charset="-122"/>
              </a:rPr>
              <a:t>*</a:t>
            </a:r>
            <a:r>
              <a:rPr kumimoji="1" lang="en-US" altLang="zh-CN" sz="3200" b="1">
                <a:latin typeface="Times New Roman" pitchFamily="18" charset="0"/>
              </a:rPr>
              <a:t>Fib(k</a:t>
            </a:r>
            <a:r>
              <a:rPr kumimoji="1" lang="en-US" altLang="zh-CN" sz="3200" b="1" i="1">
                <a:latin typeface="Times New Roman" pitchFamily="18" charset="0"/>
              </a:rPr>
              <a:t>+</a:t>
            </a:r>
            <a:r>
              <a:rPr kumimoji="1" lang="en-US" altLang="zh-CN" sz="3200" b="1">
                <a:latin typeface="Times New Roman" pitchFamily="18" charset="0"/>
              </a:rPr>
              <a:t>1)</a:t>
            </a:r>
            <a:r>
              <a:rPr kumimoji="1" lang="en-US" altLang="zh-CN" sz="3200" b="1">
                <a:latin typeface="Courier New" pitchFamily="49" charset="0"/>
              </a:rPr>
              <a:t>-</a:t>
            </a:r>
            <a:r>
              <a:rPr kumimoji="1" lang="en-US" altLang="zh-CN" sz="3200" b="1">
                <a:latin typeface="Times New Roman" pitchFamily="18" charset="0"/>
              </a:rPr>
              <a:t>1</a:t>
            </a:r>
            <a:endParaRPr kumimoji="1" lang="en-US" altLang="zh-CN" sz="2200">
              <a:latin typeface="Times New Roman" pitchFamily="18" charset="0"/>
            </a:endParaRPr>
          </a:p>
        </p:txBody>
      </p:sp>
      <p:sp>
        <p:nvSpPr>
          <p:cNvPr id="91153" name="Text Box 16"/>
          <p:cNvSpPr txBox="1">
            <a:spLocks noChangeArrowheads="1"/>
          </p:cNvSpPr>
          <p:nvPr/>
        </p:nvSpPr>
        <p:spPr bwMode="auto">
          <a:xfrm>
            <a:off x="1169988" y="4941888"/>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200" b="1">
                <a:solidFill>
                  <a:schemeClr val="tx2"/>
                </a:solidFill>
                <a:latin typeface="仿宋_GB2312" pitchFamily="49" charset="-122"/>
                <a:ea typeface="仿宋_GB2312" pitchFamily="49" charset="-122"/>
              </a:rPr>
              <a:t>斐波那契数列的递归调用树</a:t>
            </a:r>
            <a:endParaRPr kumimoji="1" lang="zh-CN" altLang="en-US" sz="2000">
              <a:solidFill>
                <a:schemeClr val="tx2"/>
              </a:solidFill>
              <a:latin typeface="Times New Roman" pitchFamily="18" charset="0"/>
            </a:endParaRPr>
          </a:p>
        </p:txBody>
      </p:sp>
      <p:sp>
        <p:nvSpPr>
          <p:cNvPr id="91154" name="Rectangle 17"/>
          <p:cNvSpPr>
            <a:spLocks noChangeArrowheads="1"/>
          </p:cNvSpPr>
          <p:nvPr/>
        </p:nvSpPr>
        <p:spPr bwMode="auto">
          <a:xfrm>
            <a:off x="1219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5" name="Rectangle 18"/>
          <p:cNvSpPr>
            <a:spLocks noChangeArrowheads="1"/>
          </p:cNvSpPr>
          <p:nvPr/>
        </p:nvSpPr>
        <p:spPr bwMode="auto">
          <a:xfrm>
            <a:off x="2362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6" name="Rectangle 19"/>
          <p:cNvSpPr>
            <a:spLocks noChangeArrowheads="1"/>
          </p:cNvSpPr>
          <p:nvPr/>
        </p:nvSpPr>
        <p:spPr bwMode="auto">
          <a:xfrm>
            <a:off x="3505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7" name="Rectangle 20"/>
          <p:cNvSpPr>
            <a:spLocks noChangeArrowheads="1"/>
          </p:cNvSpPr>
          <p:nvPr/>
        </p:nvSpPr>
        <p:spPr bwMode="auto">
          <a:xfrm>
            <a:off x="4648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8" name="Rectangle 21"/>
          <p:cNvSpPr>
            <a:spLocks noChangeArrowheads="1"/>
          </p:cNvSpPr>
          <p:nvPr/>
        </p:nvSpPr>
        <p:spPr bwMode="auto">
          <a:xfrm>
            <a:off x="5791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59" name="Rectangle 22"/>
          <p:cNvSpPr>
            <a:spLocks noChangeArrowheads="1"/>
          </p:cNvSpPr>
          <p:nvPr/>
        </p:nvSpPr>
        <p:spPr bwMode="auto">
          <a:xfrm>
            <a:off x="6934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0" name="Rectangle 23"/>
          <p:cNvSpPr>
            <a:spLocks noChangeArrowheads="1"/>
          </p:cNvSpPr>
          <p:nvPr/>
        </p:nvSpPr>
        <p:spPr bwMode="auto">
          <a:xfrm>
            <a:off x="6324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1" name="Rectangle 24"/>
          <p:cNvSpPr>
            <a:spLocks noChangeArrowheads="1"/>
          </p:cNvSpPr>
          <p:nvPr/>
        </p:nvSpPr>
        <p:spPr bwMode="auto">
          <a:xfrm>
            <a:off x="7467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2" name="Rectangle 25"/>
          <p:cNvSpPr>
            <a:spLocks noChangeArrowheads="1"/>
          </p:cNvSpPr>
          <p:nvPr/>
        </p:nvSpPr>
        <p:spPr bwMode="auto">
          <a:xfrm>
            <a:off x="685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3" name="Rectangle 26"/>
          <p:cNvSpPr>
            <a:spLocks noChangeArrowheads="1"/>
          </p:cNvSpPr>
          <p:nvPr/>
        </p:nvSpPr>
        <p:spPr bwMode="auto">
          <a:xfrm>
            <a:off x="1828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4" name="Rectangle 27"/>
          <p:cNvSpPr>
            <a:spLocks noChangeArrowheads="1"/>
          </p:cNvSpPr>
          <p:nvPr/>
        </p:nvSpPr>
        <p:spPr bwMode="auto">
          <a:xfrm>
            <a:off x="18288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5" name="Rectangle 28"/>
          <p:cNvSpPr>
            <a:spLocks noChangeArrowheads="1"/>
          </p:cNvSpPr>
          <p:nvPr/>
        </p:nvSpPr>
        <p:spPr bwMode="auto">
          <a:xfrm>
            <a:off x="4038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6" name="Rectangle 29"/>
          <p:cNvSpPr>
            <a:spLocks noChangeArrowheads="1"/>
          </p:cNvSpPr>
          <p:nvPr/>
        </p:nvSpPr>
        <p:spPr bwMode="auto">
          <a:xfrm>
            <a:off x="29718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7" name="Rectangle 30"/>
          <p:cNvSpPr>
            <a:spLocks noChangeArrowheads="1"/>
          </p:cNvSpPr>
          <p:nvPr/>
        </p:nvSpPr>
        <p:spPr bwMode="auto">
          <a:xfrm>
            <a:off x="68580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8" name="Rectangle 31"/>
          <p:cNvSpPr>
            <a:spLocks noChangeArrowheads="1"/>
          </p:cNvSpPr>
          <p:nvPr/>
        </p:nvSpPr>
        <p:spPr bwMode="auto">
          <a:xfrm>
            <a:off x="4876800" y="609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91169" name="Line 32"/>
          <p:cNvSpPr>
            <a:spLocks noChangeShapeType="1"/>
          </p:cNvSpPr>
          <p:nvPr/>
        </p:nvSpPr>
        <p:spPr bwMode="auto">
          <a:xfrm flipH="1">
            <a:off x="3962400" y="1143000"/>
            <a:ext cx="1066800" cy="3048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0" name="Text Box 33"/>
          <p:cNvSpPr txBox="1">
            <a:spLocks noChangeArrowheads="1"/>
          </p:cNvSpPr>
          <p:nvPr/>
        </p:nvSpPr>
        <p:spPr bwMode="auto">
          <a:xfrm>
            <a:off x="762000" y="41910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1" name="Text Box 34"/>
          <p:cNvSpPr txBox="1">
            <a:spLocks noChangeArrowheads="1"/>
          </p:cNvSpPr>
          <p:nvPr/>
        </p:nvSpPr>
        <p:spPr bwMode="auto">
          <a:xfrm>
            <a:off x="1843088" y="41910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72" name="Text Box 35"/>
          <p:cNvSpPr txBox="1">
            <a:spLocks noChangeArrowheads="1"/>
          </p:cNvSpPr>
          <p:nvPr/>
        </p:nvSpPr>
        <p:spPr bwMode="auto">
          <a:xfrm>
            <a:off x="2376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3" name="Text Box 36"/>
          <p:cNvSpPr txBox="1">
            <a:spLocks noChangeArrowheads="1"/>
          </p:cNvSpPr>
          <p:nvPr/>
        </p:nvSpPr>
        <p:spPr bwMode="auto">
          <a:xfrm>
            <a:off x="1233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74" name="Text Box 37"/>
          <p:cNvSpPr txBox="1">
            <a:spLocks noChangeArrowheads="1"/>
          </p:cNvSpPr>
          <p:nvPr/>
        </p:nvSpPr>
        <p:spPr bwMode="auto">
          <a:xfrm>
            <a:off x="18430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Fib(3)</a:t>
            </a:r>
          </a:p>
        </p:txBody>
      </p:sp>
      <p:sp>
        <p:nvSpPr>
          <p:cNvPr id="91175" name="Text Box 38"/>
          <p:cNvSpPr txBox="1">
            <a:spLocks noChangeArrowheads="1"/>
          </p:cNvSpPr>
          <p:nvPr/>
        </p:nvSpPr>
        <p:spPr bwMode="auto">
          <a:xfrm>
            <a:off x="2986088" y="14620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Fib(4)</a:t>
            </a:r>
          </a:p>
        </p:txBody>
      </p:sp>
      <p:sp>
        <p:nvSpPr>
          <p:cNvPr id="91176" name="Text Box 39"/>
          <p:cNvSpPr txBox="1">
            <a:spLocks noChangeArrowheads="1"/>
          </p:cNvSpPr>
          <p:nvPr/>
        </p:nvSpPr>
        <p:spPr bwMode="auto">
          <a:xfrm>
            <a:off x="3581400" y="3276600"/>
            <a:ext cx="976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77" name="Text Box 40"/>
          <p:cNvSpPr txBox="1">
            <a:spLocks noChangeArrowheads="1"/>
          </p:cNvSpPr>
          <p:nvPr/>
        </p:nvSpPr>
        <p:spPr bwMode="auto">
          <a:xfrm>
            <a:off x="4662488" y="3276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78" name="Text Box 41"/>
          <p:cNvSpPr txBox="1">
            <a:spLocks noChangeArrowheads="1"/>
          </p:cNvSpPr>
          <p:nvPr/>
        </p:nvSpPr>
        <p:spPr bwMode="auto">
          <a:xfrm>
            <a:off x="4052888" y="23622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79" name="Text Box 42"/>
          <p:cNvSpPr txBox="1">
            <a:spLocks noChangeArrowheads="1"/>
          </p:cNvSpPr>
          <p:nvPr/>
        </p:nvSpPr>
        <p:spPr bwMode="auto">
          <a:xfrm>
            <a:off x="5791200" y="32908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80" name="Text Box 43"/>
          <p:cNvSpPr txBox="1">
            <a:spLocks noChangeArrowheads="1"/>
          </p:cNvSpPr>
          <p:nvPr/>
        </p:nvSpPr>
        <p:spPr bwMode="auto">
          <a:xfrm>
            <a:off x="6948488" y="32908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Fib(0)</a:t>
            </a:r>
          </a:p>
        </p:txBody>
      </p:sp>
      <p:sp>
        <p:nvSpPr>
          <p:cNvPr id="91181" name="Text Box 44"/>
          <p:cNvSpPr txBox="1">
            <a:spLocks noChangeArrowheads="1"/>
          </p:cNvSpPr>
          <p:nvPr/>
        </p:nvSpPr>
        <p:spPr bwMode="auto">
          <a:xfrm>
            <a:off x="7481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Fib(1)</a:t>
            </a:r>
          </a:p>
        </p:txBody>
      </p:sp>
      <p:sp>
        <p:nvSpPr>
          <p:cNvPr id="91182" name="Text Box 45"/>
          <p:cNvSpPr txBox="1">
            <a:spLocks noChangeArrowheads="1"/>
          </p:cNvSpPr>
          <p:nvPr/>
        </p:nvSpPr>
        <p:spPr bwMode="auto">
          <a:xfrm>
            <a:off x="6338888" y="2376488"/>
            <a:ext cx="976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Fib(2)</a:t>
            </a:r>
          </a:p>
        </p:txBody>
      </p:sp>
      <p:sp>
        <p:nvSpPr>
          <p:cNvPr id="91183" name="Text Box 46"/>
          <p:cNvSpPr txBox="1">
            <a:spLocks noChangeArrowheads="1"/>
          </p:cNvSpPr>
          <p:nvPr/>
        </p:nvSpPr>
        <p:spPr bwMode="auto">
          <a:xfrm>
            <a:off x="6934200" y="1462088"/>
            <a:ext cx="97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Fib(3)</a:t>
            </a:r>
          </a:p>
        </p:txBody>
      </p:sp>
      <p:sp>
        <p:nvSpPr>
          <p:cNvPr id="91184" name="Text Box 47"/>
          <p:cNvSpPr txBox="1">
            <a:spLocks noChangeArrowheads="1"/>
          </p:cNvSpPr>
          <p:nvPr/>
        </p:nvSpPr>
        <p:spPr bwMode="auto">
          <a:xfrm>
            <a:off x="4891088" y="609600"/>
            <a:ext cx="976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accent2"/>
                </a:solidFill>
                <a:latin typeface="Arial Narrow" pitchFamily="34" charset="0"/>
              </a:rPr>
              <a:t>Fib(5)</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304800"/>
            <a:ext cx="7745413" cy="1071563"/>
          </a:xfrm>
        </p:spPr>
        <p:txBody>
          <a:bodyPr/>
          <a:lstStyle/>
          <a:p>
            <a:pPr algn="ctr"/>
            <a:r>
              <a:rPr lang="zh-CN" altLang="en-US" b="1" smtClean="0">
                <a:latin typeface="华文新魏" pitchFamily="2" charset="-122"/>
                <a:ea typeface="华文新魏" pitchFamily="2" charset="-122"/>
              </a:rPr>
              <a:t>递归与回溯</a:t>
            </a:r>
            <a:endParaRPr lang="zh-CN" altLang="en-US" sz="3600" b="1" smtClean="0">
              <a:latin typeface="华文新魏" pitchFamily="2" charset="-122"/>
              <a:ea typeface="华文新魏" pitchFamily="2" charset="-122"/>
            </a:endParaRPr>
          </a:p>
        </p:txBody>
      </p:sp>
      <p:sp>
        <p:nvSpPr>
          <p:cNvPr id="5" name="灯片编号占位符 4"/>
          <p:cNvSpPr>
            <a:spLocks noGrp="1"/>
          </p:cNvSpPr>
          <p:nvPr>
            <p:ph type="sldNum" sz="quarter" idx="12"/>
          </p:nvPr>
        </p:nvSpPr>
        <p:spPr/>
        <p:txBody>
          <a:bodyPr/>
          <a:lstStyle/>
          <a:p>
            <a:pPr>
              <a:defRPr/>
            </a:pPr>
            <a:fld id="{5DE6413C-220D-4305-AD73-6D62B889D17C}" type="slidenum">
              <a:rPr lang="en-US" altLang="zh-CN"/>
              <a:pPr>
                <a:defRPr/>
              </a:pPr>
              <a:t>33</a:t>
            </a:fld>
            <a:endParaRPr lang="en-US" altLang="zh-CN"/>
          </a:p>
        </p:txBody>
      </p:sp>
      <p:sp>
        <p:nvSpPr>
          <p:cNvPr id="95236" name="Rectangle 3"/>
          <p:cNvSpPr>
            <a:spLocks noChangeArrowheads="1"/>
          </p:cNvSpPr>
          <p:nvPr/>
        </p:nvSpPr>
        <p:spPr bwMode="auto">
          <a:xfrm>
            <a:off x="631825" y="1231900"/>
            <a:ext cx="81534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对一个包含有许多结点，且每个结点有</a:t>
            </a:r>
            <a:r>
              <a:rPr kumimoji="1" lang="zh-CN" altLang="en-US" sz="3000" b="1">
                <a:solidFill>
                  <a:schemeClr val="tx2"/>
                </a:solidFill>
                <a:latin typeface="Times New Roman" pitchFamily="18" charset="0"/>
                <a:ea typeface="仿宋_GB2312" pitchFamily="49" charset="-122"/>
              </a:rPr>
              <a:t>多个分支</a:t>
            </a:r>
            <a:r>
              <a:rPr kumimoji="1" lang="zh-CN" altLang="en-US" sz="3000" b="1">
                <a:latin typeface="Times New Roman" pitchFamily="18" charset="0"/>
                <a:ea typeface="仿宋_GB2312" pitchFamily="49" charset="-122"/>
              </a:rPr>
              <a:t>的问题，可以先选择一个分支进行搜索。当搜索到某一结点，发现无法再继续搜索下去时，可以沿搜索路径回退到前一结点，沿另一分支继续搜索。</a:t>
            </a:r>
          </a:p>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如果回退之后没有其他选择，再沿搜索路径回退到更前结点，</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。依次执行，直到搜索到问题的解，或搜索完全部可搜索的分支没有解存在为止。</a:t>
            </a:r>
          </a:p>
          <a:p>
            <a:pPr marL="342900" indent="-342900">
              <a:spcBef>
                <a:spcPct val="20000"/>
              </a:spcBef>
              <a:buClr>
                <a:srgbClr val="800080"/>
              </a:buClr>
              <a:buSzPct val="50000"/>
              <a:buFont typeface="Wingdings" pitchFamily="2" charset="2"/>
              <a:buChar char="n"/>
            </a:pPr>
            <a:r>
              <a:rPr kumimoji="1" lang="zh-CN" altLang="en-US" sz="3000" b="1">
                <a:latin typeface="Times New Roman" pitchFamily="18" charset="0"/>
                <a:ea typeface="仿宋_GB2312" pitchFamily="49" charset="-122"/>
              </a:rPr>
              <a:t>回溯法与分治法本质相同，可用递归求解。</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81000" y="381000"/>
            <a:ext cx="2286000" cy="609600"/>
          </a:xfrm>
        </p:spPr>
        <p:txBody>
          <a:bodyPr/>
          <a:lstStyle/>
          <a:p>
            <a:r>
              <a:rPr lang="zh-CN" altLang="en-US" sz="3200" b="1" u="sng">
                <a:solidFill>
                  <a:srgbClr val="CC3300"/>
                </a:solidFill>
                <a:effectLst>
                  <a:outerShdw blurRad="38100" dist="38100" dir="2700000" algn="tl">
                    <a:srgbClr val="C0C0C0"/>
                  </a:outerShdw>
                </a:effectLst>
                <a:latin typeface="黑体" panose="02010609060101010101" pitchFamily="49" charset="-122"/>
                <a:ea typeface="黑体" panose="02010609060101010101" pitchFamily="49" charset="-122"/>
              </a:rPr>
              <a:t>迷宫问题</a:t>
            </a:r>
            <a:endParaRPr lang="zh-CN" altLang="en-US" sz="3200" b="1">
              <a:solidFill>
                <a:srgbClr val="CC3300"/>
              </a:solidFill>
              <a:latin typeface="黑体" panose="02010609060101010101" pitchFamily="49" charset="-122"/>
              <a:ea typeface="黑体" panose="02010609060101010101" pitchFamily="49" charset="-122"/>
            </a:endParaRPr>
          </a:p>
        </p:txBody>
      </p:sp>
      <p:sp>
        <p:nvSpPr>
          <p:cNvPr id="32" name="灯片编号占位符 5"/>
          <p:cNvSpPr>
            <a:spLocks noGrp="1"/>
          </p:cNvSpPr>
          <p:nvPr>
            <p:ph type="sldNum" sz="quarter" idx="12"/>
          </p:nvPr>
        </p:nvSpPr>
        <p:spPr/>
        <p:txBody>
          <a:bodyPr/>
          <a:lstStyle/>
          <a:p>
            <a:fld id="{04A0A641-F833-421A-BA3D-20E26C8F33AA}" type="slidenum">
              <a:rPr lang="en-US" altLang="zh-CN"/>
              <a:pPr/>
              <a:t>34</a:t>
            </a:fld>
            <a:endParaRPr lang="en-US" altLang="zh-CN"/>
          </a:p>
        </p:txBody>
      </p:sp>
      <p:sp>
        <p:nvSpPr>
          <p:cNvPr id="146435" name="Text Box 3"/>
          <p:cNvSpPr txBox="1">
            <a:spLocks noChangeArrowheads="1"/>
          </p:cNvSpPr>
          <p:nvPr/>
        </p:nvSpPr>
        <p:spPr bwMode="auto">
          <a:xfrm>
            <a:off x="2743200" y="3048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CC3300"/>
                </a:solidFill>
                <a:latin typeface="隶书" panose="02010509060101010101" pitchFamily="49" charset="-122"/>
                <a:ea typeface="隶书" panose="02010509060101010101" pitchFamily="49" charset="-122"/>
              </a:rPr>
              <a:t>小型迷宫</a:t>
            </a:r>
            <a:endParaRPr lang="zh-CN" altLang="en-US" sz="3200">
              <a:solidFill>
                <a:srgbClr val="CC3300"/>
              </a:solidFill>
              <a:latin typeface="宋体" panose="02010600030101010101" pitchFamily="2" charset="-122"/>
            </a:endParaRPr>
          </a:p>
        </p:txBody>
      </p:sp>
      <p:sp>
        <p:nvSpPr>
          <p:cNvPr id="146436" name="Text Box 4"/>
          <p:cNvSpPr txBox="1">
            <a:spLocks noChangeArrowheads="1"/>
          </p:cNvSpPr>
          <p:nvPr/>
        </p:nvSpPr>
        <p:spPr bwMode="auto">
          <a:xfrm>
            <a:off x="152400" y="1143000"/>
            <a:ext cx="4419600" cy="553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en-US" altLang="zh-CN" sz="1600" dirty="0"/>
              <a:t>      </a:t>
            </a:r>
            <a:r>
              <a:rPr lang="zh-CN" altLang="en-US" sz="2800" b="1" dirty="0">
                <a:solidFill>
                  <a:srgbClr val="0000FF"/>
                </a:solidFill>
                <a:latin typeface="黑体" panose="02010609060101010101" pitchFamily="49" charset="-122"/>
                <a:ea typeface="黑体" panose="02010609060101010101" pitchFamily="49" charset="-122"/>
              </a:rPr>
              <a:t>路口    动作</a:t>
            </a:r>
            <a:r>
              <a:rPr lang="zh-CN" altLang="en-US" sz="2800" dirty="0">
                <a:solidFill>
                  <a:srgbClr val="0000FF"/>
                </a:solidFill>
              </a:rPr>
              <a:t>	    </a:t>
            </a:r>
            <a:r>
              <a:rPr lang="zh-CN" altLang="en-US" sz="2800" b="1" dirty="0">
                <a:solidFill>
                  <a:srgbClr val="0000FF"/>
                </a:solidFill>
                <a:latin typeface="黑体" panose="02010609060101010101" pitchFamily="49" charset="-122"/>
                <a:ea typeface="黑体" panose="02010609060101010101" pitchFamily="49" charset="-122"/>
              </a:rPr>
              <a:t>结果</a:t>
            </a:r>
          </a:p>
          <a:p>
            <a:pPr>
              <a:lnSpc>
                <a:spcPct val="105000"/>
              </a:lnSpc>
            </a:pPr>
            <a:r>
              <a:rPr lang="zh-CN" altLang="en-US" sz="1600" dirty="0"/>
              <a:t>	</a:t>
            </a:r>
          </a:p>
          <a:p>
            <a:pPr>
              <a:lnSpc>
                <a:spcPct val="105000"/>
              </a:lnSpc>
            </a:pPr>
            <a:r>
              <a:rPr lang="zh-CN" altLang="en-US" sz="2800" dirty="0"/>
              <a:t> </a:t>
            </a:r>
            <a:r>
              <a:rPr lang="en-US" altLang="zh-CN" sz="2800" b="1" dirty="0">
                <a:solidFill>
                  <a:srgbClr val="FF3300"/>
                </a:solidFill>
                <a:effectLst>
                  <a:outerShdw blurRad="38100" dist="38100" dir="2700000" algn="tl">
                    <a:srgbClr val="C0C0C0"/>
                  </a:outerShdw>
                </a:effectLst>
              </a:rPr>
              <a:t>1</a:t>
            </a:r>
            <a:r>
              <a:rPr lang="en-US" altLang="zh-CN" sz="2800" dirty="0"/>
              <a:t> </a:t>
            </a:r>
            <a:r>
              <a:rPr lang="en-US" altLang="zh-CN" sz="2800" dirty="0">
                <a:solidFill>
                  <a:srgbClr val="0000FF"/>
                </a:solidFill>
              </a:rPr>
              <a:t>(</a:t>
            </a:r>
            <a:r>
              <a:rPr lang="zh-CN" altLang="en-US" sz="2800" b="1" dirty="0">
                <a:solidFill>
                  <a:srgbClr val="0000FF"/>
                </a:solidFill>
                <a:latin typeface="楷体_GB2312" pitchFamily="49" charset="-122"/>
                <a:ea typeface="楷体_GB2312" pitchFamily="49" charset="-122"/>
              </a:rPr>
              <a:t>入口</a:t>
            </a:r>
            <a:r>
              <a:rPr lang="en-US" altLang="zh-CN" sz="2800" dirty="0">
                <a:solidFill>
                  <a:srgbClr val="0000FF"/>
                </a:solidFill>
              </a:rPr>
              <a:t>)   </a:t>
            </a:r>
            <a:r>
              <a:rPr lang="zh-CN" altLang="en-US" sz="2800" dirty="0">
                <a:solidFill>
                  <a:srgbClr val="0000FF"/>
                </a:solidFill>
                <a:latin typeface="楷体_GB2312" pitchFamily="49" charset="-122"/>
                <a:ea typeface="楷体_GB2312" pitchFamily="49" charset="-122"/>
              </a:rPr>
              <a:t>正向走  进到 </a:t>
            </a:r>
            <a:r>
              <a:rPr lang="en-US" altLang="zh-CN" sz="2800" b="1" dirty="0">
                <a:solidFill>
                  <a:srgbClr val="0000FF"/>
                </a:solidFill>
                <a:effectLst>
                  <a:outerShdw blurRad="38100" dist="38100" dir="2700000" algn="tl">
                    <a:srgbClr val="C0C0C0"/>
                  </a:outerShdw>
                </a:effectLst>
              </a:rPr>
              <a:t>2</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2</a:t>
            </a:r>
            <a:r>
              <a:rPr lang="en-US" altLang="zh-CN" sz="2800" dirty="0"/>
              <a:t>	       </a:t>
            </a:r>
            <a:r>
              <a:rPr lang="zh-CN" altLang="en-US" sz="2800" dirty="0">
                <a:solidFill>
                  <a:srgbClr val="0000FF"/>
                </a:solidFill>
                <a:latin typeface="楷体_GB2312" pitchFamily="49" charset="-122"/>
                <a:ea typeface="楷体_GB2312" pitchFamily="49" charset="-122"/>
              </a:rPr>
              <a:t>左拐弯  进到 </a:t>
            </a:r>
            <a:r>
              <a:rPr lang="en-US" altLang="zh-CN" sz="2800" b="1" dirty="0">
                <a:solidFill>
                  <a:srgbClr val="0000FF"/>
                </a:solidFill>
                <a:effectLst>
                  <a:outerShdw blurRad="38100" dist="38100" dir="2700000" algn="tl">
                    <a:srgbClr val="C0C0C0"/>
                  </a:outerShdw>
                </a:effectLst>
              </a:rPr>
              <a:t>3</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3</a:t>
            </a:r>
            <a:r>
              <a:rPr lang="en-US" altLang="zh-CN" sz="2800" dirty="0"/>
              <a:t>	       </a:t>
            </a:r>
            <a:r>
              <a:rPr lang="zh-CN" altLang="en-US" sz="2800" dirty="0">
                <a:solidFill>
                  <a:srgbClr val="0000FF"/>
                </a:solidFill>
                <a:latin typeface="楷体_GB2312" pitchFamily="49" charset="-122"/>
                <a:ea typeface="楷体_GB2312" pitchFamily="49" charset="-122"/>
              </a:rPr>
              <a:t>右拐弯  进到 </a:t>
            </a:r>
            <a:r>
              <a:rPr lang="en-US" altLang="zh-CN" sz="2800" b="1" dirty="0">
                <a:solidFill>
                  <a:srgbClr val="0000FF"/>
                </a:solidFill>
                <a:effectLst>
                  <a:outerShdw blurRad="38100" dist="38100" dir="2700000" algn="tl">
                    <a:srgbClr val="C0C0C0"/>
                  </a:outerShdw>
                </a:effectLst>
              </a:rPr>
              <a:t>4</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4</a:t>
            </a:r>
            <a:r>
              <a:rPr lang="en-US" altLang="zh-CN" sz="2800" dirty="0"/>
              <a:t> </a:t>
            </a:r>
            <a:r>
              <a:rPr lang="en-US" altLang="zh-CN" sz="2800" dirty="0">
                <a:solidFill>
                  <a:srgbClr val="0000FF"/>
                </a:solidFill>
              </a:rPr>
              <a:t>(</a:t>
            </a:r>
            <a:r>
              <a:rPr lang="zh-CN" altLang="en-US" sz="2800" dirty="0">
                <a:solidFill>
                  <a:srgbClr val="0000FF"/>
                </a:solidFill>
                <a:latin typeface="楷体_GB2312" pitchFamily="49" charset="-122"/>
                <a:ea typeface="楷体_GB2312" pitchFamily="49" charset="-122"/>
              </a:rPr>
              <a:t>堵死</a:t>
            </a:r>
            <a:r>
              <a:rPr lang="en-US" altLang="zh-CN" sz="2800" dirty="0">
                <a:solidFill>
                  <a:srgbClr val="0000FF"/>
                </a:solidFill>
              </a:rPr>
              <a:t>)    </a:t>
            </a:r>
            <a:r>
              <a:rPr lang="zh-CN" altLang="en-US" sz="2800" dirty="0">
                <a:solidFill>
                  <a:srgbClr val="0000FF"/>
                </a:solidFill>
                <a:latin typeface="楷体_GB2312" pitchFamily="49" charset="-122"/>
                <a:ea typeface="楷体_GB2312" pitchFamily="49" charset="-122"/>
              </a:rPr>
              <a:t>回溯	 退到 </a:t>
            </a:r>
            <a:r>
              <a:rPr lang="en-US" altLang="zh-CN" sz="2800" b="1" dirty="0">
                <a:solidFill>
                  <a:srgbClr val="0000FF"/>
                </a:solidFill>
                <a:effectLst>
                  <a:outerShdw blurRad="38100" dist="38100" dir="2700000" algn="tl">
                    <a:srgbClr val="C0C0C0"/>
                  </a:outerShdw>
                </a:effectLst>
              </a:rPr>
              <a:t>3</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3</a:t>
            </a:r>
            <a:r>
              <a:rPr lang="en-US" altLang="zh-CN" sz="2800" dirty="0"/>
              <a:t> </a:t>
            </a:r>
            <a:r>
              <a:rPr lang="en-US" altLang="zh-CN" sz="2800" dirty="0">
                <a:solidFill>
                  <a:srgbClr val="0000FF"/>
                </a:solidFill>
              </a:rPr>
              <a:t>(</a:t>
            </a:r>
            <a:r>
              <a:rPr lang="zh-CN" altLang="en-US" sz="2800" dirty="0">
                <a:solidFill>
                  <a:srgbClr val="0000FF"/>
                </a:solidFill>
                <a:latin typeface="楷体_GB2312" pitchFamily="49" charset="-122"/>
                <a:ea typeface="楷体_GB2312" pitchFamily="49" charset="-122"/>
              </a:rPr>
              <a:t>堵死</a:t>
            </a:r>
            <a:r>
              <a:rPr lang="en-US" altLang="zh-CN" sz="2800" dirty="0">
                <a:solidFill>
                  <a:srgbClr val="0000FF"/>
                </a:solidFill>
              </a:rPr>
              <a:t>)    </a:t>
            </a:r>
            <a:r>
              <a:rPr lang="zh-CN" altLang="en-US" sz="2800" dirty="0">
                <a:solidFill>
                  <a:srgbClr val="0000FF"/>
                </a:solidFill>
                <a:latin typeface="楷体_GB2312" pitchFamily="49" charset="-122"/>
                <a:ea typeface="楷体_GB2312" pitchFamily="49" charset="-122"/>
              </a:rPr>
              <a:t>回溯	 退到 </a:t>
            </a:r>
            <a:r>
              <a:rPr lang="en-US" altLang="zh-CN" sz="2800" b="1" dirty="0">
                <a:solidFill>
                  <a:srgbClr val="0000FF"/>
                </a:solidFill>
                <a:effectLst>
                  <a:outerShdw blurRad="38100" dist="38100" dir="2700000" algn="tl">
                    <a:srgbClr val="C0C0C0"/>
                  </a:outerShdw>
                </a:effectLst>
              </a:rPr>
              <a:t>2</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2</a:t>
            </a:r>
            <a:r>
              <a:rPr lang="en-US" altLang="zh-CN" sz="2800" dirty="0"/>
              <a:t>	       </a:t>
            </a:r>
            <a:r>
              <a:rPr lang="zh-CN" altLang="en-US" sz="2800" dirty="0">
                <a:solidFill>
                  <a:srgbClr val="0000FF"/>
                </a:solidFill>
                <a:latin typeface="楷体_GB2312" pitchFamily="49" charset="-122"/>
                <a:ea typeface="楷体_GB2312" pitchFamily="49" charset="-122"/>
              </a:rPr>
              <a:t>正向走  进到 </a:t>
            </a:r>
            <a:r>
              <a:rPr lang="en-US" altLang="zh-CN" sz="2800" b="1" dirty="0">
                <a:solidFill>
                  <a:srgbClr val="0000FF"/>
                </a:solidFill>
                <a:effectLst>
                  <a:outerShdw blurRad="38100" dist="38100" dir="2700000" algn="tl">
                    <a:srgbClr val="C0C0C0"/>
                  </a:outerShdw>
                </a:effectLst>
              </a:rPr>
              <a:t>5</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5</a:t>
            </a:r>
            <a:r>
              <a:rPr lang="en-US" altLang="zh-CN" sz="2800" dirty="0"/>
              <a:t> </a:t>
            </a:r>
            <a:r>
              <a:rPr lang="en-US" altLang="zh-CN" sz="2800" dirty="0">
                <a:solidFill>
                  <a:srgbClr val="0000FF"/>
                </a:solidFill>
              </a:rPr>
              <a:t>(</a:t>
            </a:r>
            <a:r>
              <a:rPr lang="zh-CN" altLang="en-US" sz="2800" dirty="0">
                <a:solidFill>
                  <a:srgbClr val="0000FF"/>
                </a:solidFill>
                <a:latin typeface="楷体_GB2312" pitchFamily="49" charset="-122"/>
                <a:ea typeface="楷体_GB2312" pitchFamily="49" charset="-122"/>
              </a:rPr>
              <a:t>堵死</a:t>
            </a:r>
            <a:r>
              <a:rPr lang="en-US" altLang="zh-CN" sz="2800" dirty="0">
                <a:solidFill>
                  <a:srgbClr val="0000FF"/>
                </a:solidFill>
              </a:rPr>
              <a:t>)    </a:t>
            </a:r>
            <a:r>
              <a:rPr lang="zh-CN" altLang="en-US" sz="2800" dirty="0">
                <a:solidFill>
                  <a:srgbClr val="0000FF"/>
                </a:solidFill>
                <a:latin typeface="楷体_GB2312" pitchFamily="49" charset="-122"/>
                <a:ea typeface="楷体_GB2312" pitchFamily="49" charset="-122"/>
              </a:rPr>
              <a:t>回溯	 退到 </a:t>
            </a:r>
            <a:r>
              <a:rPr lang="en-US" altLang="zh-CN" sz="2800" b="1" dirty="0">
                <a:solidFill>
                  <a:srgbClr val="0000FF"/>
                </a:solidFill>
                <a:effectLst>
                  <a:outerShdw blurRad="38100" dist="38100" dir="2700000" algn="tl">
                    <a:srgbClr val="C0C0C0"/>
                  </a:outerShdw>
                </a:effectLst>
              </a:rPr>
              <a:t>2</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2</a:t>
            </a:r>
            <a:r>
              <a:rPr lang="en-US" altLang="zh-CN" sz="2800" dirty="0"/>
              <a:t>	       </a:t>
            </a:r>
            <a:r>
              <a:rPr lang="zh-CN" altLang="en-US" sz="2800" dirty="0">
                <a:solidFill>
                  <a:srgbClr val="0000FF"/>
                </a:solidFill>
                <a:latin typeface="楷体_GB2312" pitchFamily="49" charset="-122"/>
                <a:ea typeface="楷体_GB2312" pitchFamily="49" charset="-122"/>
              </a:rPr>
              <a:t>右拐弯  进到 </a:t>
            </a:r>
            <a:r>
              <a:rPr lang="en-US" altLang="zh-CN" sz="2800" b="1" dirty="0">
                <a:solidFill>
                  <a:srgbClr val="0000FF"/>
                </a:solidFill>
                <a:effectLst>
                  <a:outerShdw blurRad="38100" dist="38100" dir="2700000" algn="tl">
                    <a:srgbClr val="C0C0C0"/>
                  </a:outerShdw>
                </a:effectLst>
              </a:rPr>
              <a:t>6</a:t>
            </a:r>
            <a:endParaRPr lang="en-US" altLang="zh-CN" sz="2800" dirty="0">
              <a:solidFill>
                <a:srgbClr val="0000FF"/>
              </a:solidFill>
            </a:endParaRPr>
          </a:p>
          <a:p>
            <a:pPr>
              <a:lnSpc>
                <a:spcPct val="105000"/>
              </a:lnSpc>
            </a:pPr>
            <a:r>
              <a:rPr lang="en-US" altLang="zh-CN" sz="2800" dirty="0"/>
              <a:t>     </a:t>
            </a:r>
            <a:r>
              <a:rPr lang="en-US" altLang="zh-CN" sz="2800" b="1" dirty="0">
                <a:solidFill>
                  <a:srgbClr val="FF3300"/>
                </a:solidFill>
                <a:effectLst>
                  <a:outerShdw blurRad="38100" dist="38100" dir="2700000" algn="tl">
                    <a:srgbClr val="C0C0C0"/>
                  </a:outerShdw>
                </a:effectLst>
              </a:rPr>
              <a:t>6</a:t>
            </a:r>
            <a:r>
              <a:rPr lang="en-US" altLang="zh-CN" sz="2800" dirty="0"/>
              <a:t>	       </a:t>
            </a:r>
            <a:r>
              <a:rPr lang="zh-CN" altLang="en-US" sz="2800" dirty="0">
                <a:solidFill>
                  <a:srgbClr val="0000FF"/>
                </a:solidFill>
                <a:latin typeface="楷体_GB2312" pitchFamily="49" charset="-122"/>
                <a:ea typeface="楷体_GB2312" pitchFamily="49" charset="-122"/>
              </a:rPr>
              <a:t>左拐弯  进到</a:t>
            </a:r>
            <a:r>
              <a:rPr lang="zh-CN" altLang="en-US" sz="2800" dirty="0">
                <a:solidFill>
                  <a:srgbClr val="0000FF"/>
                </a:solidFill>
              </a:rPr>
              <a:t>  </a:t>
            </a:r>
            <a:r>
              <a:rPr lang="en-US" altLang="zh-CN" sz="2800" b="1" dirty="0">
                <a:solidFill>
                  <a:srgbClr val="0000FF"/>
                </a:solidFill>
                <a:effectLst>
                  <a:outerShdw blurRad="38100" dist="38100" dir="2700000" algn="tl">
                    <a:srgbClr val="C0C0C0"/>
                  </a:outerShdw>
                </a:effectLst>
              </a:rPr>
              <a:t>7</a:t>
            </a:r>
            <a:r>
              <a:rPr lang="en-US" altLang="zh-CN" sz="2800" dirty="0"/>
              <a:t> </a:t>
            </a:r>
          </a:p>
          <a:p>
            <a:pPr>
              <a:lnSpc>
                <a:spcPct val="105000"/>
              </a:lnSpc>
            </a:pPr>
            <a:r>
              <a:rPr lang="en-US" altLang="zh-CN" sz="2800" dirty="0"/>
              <a:t>                              </a:t>
            </a:r>
            <a:r>
              <a:rPr lang="en-US" altLang="zh-CN" sz="2800" dirty="0" smtClean="0"/>
              <a:t> </a:t>
            </a:r>
            <a:r>
              <a:rPr lang="en-US" altLang="zh-CN" sz="2800" dirty="0">
                <a:solidFill>
                  <a:srgbClr val="0000FF"/>
                </a:solidFill>
              </a:rPr>
              <a:t>(</a:t>
            </a:r>
            <a:r>
              <a:rPr lang="zh-CN" altLang="en-US" sz="2800" b="1" dirty="0">
                <a:solidFill>
                  <a:srgbClr val="0000FF"/>
                </a:solidFill>
                <a:latin typeface="楷体_GB2312" pitchFamily="49" charset="-122"/>
                <a:ea typeface="楷体_GB2312" pitchFamily="49" charset="-122"/>
              </a:rPr>
              <a:t>出口</a:t>
            </a:r>
            <a:r>
              <a:rPr lang="en-US" altLang="zh-CN" sz="2800" dirty="0">
                <a:solidFill>
                  <a:srgbClr val="0000FF"/>
                </a:solidFill>
              </a:rPr>
              <a:t>)</a:t>
            </a:r>
            <a:r>
              <a:rPr lang="en-US" altLang="zh-CN" sz="1600" dirty="0"/>
              <a:t>	</a:t>
            </a:r>
          </a:p>
        </p:txBody>
      </p:sp>
      <p:sp>
        <p:nvSpPr>
          <p:cNvPr id="146437" name="Line 5"/>
          <p:cNvSpPr>
            <a:spLocks noChangeShapeType="1"/>
          </p:cNvSpPr>
          <p:nvPr/>
        </p:nvSpPr>
        <p:spPr bwMode="auto">
          <a:xfrm>
            <a:off x="50292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8" name="Line 6"/>
          <p:cNvSpPr>
            <a:spLocks noChangeShapeType="1"/>
          </p:cNvSpPr>
          <p:nvPr/>
        </p:nvSpPr>
        <p:spPr bwMode="auto">
          <a:xfrm>
            <a:off x="5029200" y="533400"/>
            <a:ext cx="6858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9" name="Text Box 7"/>
          <p:cNvSpPr txBox="1">
            <a:spLocks noChangeArrowheads="1"/>
          </p:cNvSpPr>
          <p:nvPr/>
        </p:nvSpPr>
        <p:spPr bwMode="auto">
          <a:xfrm>
            <a:off x="5181600" y="533400"/>
            <a:ext cx="381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FF3300"/>
                </a:solidFill>
                <a:effectLst>
                  <a:outerShdw blurRad="38100" dist="38100" dir="2700000" algn="tl">
                    <a:srgbClr val="C0C0C0"/>
                  </a:outerShdw>
                </a:effectLst>
              </a:rPr>
              <a:t>4</a:t>
            </a:r>
          </a:p>
          <a:p>
            <a:endParaRPr lang="en-US" altLang="zh-CN" sz="3200" b="1">
              <a:solidFill>
                <a:srgbClr val="FF3300"/>
              </a:solidFill>
              <a:effectLst>
                <a:outerShdw blurRad="38100" dist="38100" dir="2700000" algn="tl">
                  <a:srgbClr val="C0C0C0"/>
                </a:outerShdw>
              </a:effectLst>
            </a:endParaRPr>
          </a:p>
          <a:p>
            <a:r>
              <a:rPr lang="en-US" altLang="zh-CN" sz="3200" b="1">
                <a:solidFill>
                  <a:srgbClr val="FF3300"/>
                </a:solidFill>
                <a:effectLst>
                  <a:outerShdw blurRad="38100" dist="38100" dir="2700000" algn="tl">
                    <a:srgbClr val="C0C0C0"/>
                  </a:outerShdw>
                </a:effectLst>
              </a:rPr>
              <a:t>3</a:t>
            </a:r>
            <a:endParaRPr lang="en-US" altLang="zh-CN"/>
          </a:p>
        </p:txBody>
      </p:sp>
      <p:sp>
        <p:nvSpPr>
          <p:cNvPr id="146440" name="Line 8"/>
          <p:cNvSpPr>
            <a:spLocks noChangeShapeType="1"/>
          </p:cNvSpPr>
          <p:nvPr/>
        </p:nvSpPr>
        <p:spPr bwMode="auto">
          <a:xfrm>
            <a:off x="57150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1" name="Line 9"/>
          <p:cNvSpPr>
            <a:spLocks noChangeShapeType="1"/>
          </p:cNvSpPr>
          <p:nvPr/>
        </p:nvSpPr>
        <p:spPr bwMode="auto">
          <a:xfrm>
            <a:off x="5029200" y="2133600"/>
            <a:ext cx="1676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Line 10"/>
          <p:cNvSpPr>
            <a:spLocks noChangeShapeType="1"/>
          </p:cNvSpPr>
          <p:nvPr/>
        </p:nvSpPr>
        <p:spPr bwMode="auto">
          <a:xfrm>
            <a:off x="67056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3" name="Line 11"/>
          <p:cNvSpPr>
            <a:spLocks noChangeShapeType="1"/>
          </p:cNvSpPr>
          <p:nvPr/>
        </p:nvSpPr>
        <p:spPr bwMode="auto">
          <a:xfrm>
            <a:off x="57150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4" name="Line 12"/>
          <p:cNvSpPr>
            <a:spLocks noChangeShapeType="1"/>
          </p:cNvSpPr>
          <p:nvPr/>
        </p:nvSpPr>
        <p:spPr bwMode="auto">
          <a:xfrm flipV="1">
            <a:off x="67056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5" name="Line 13"/>
          <p:cNvSpPr>
            <a:spLocks noChangeShapeType="1"/>
          </p:cNvSpPr>
          <p:nvPr/>
        </p:nvSpPr>
        <p:spPr bwMode="auto">
          <a:xfrm>
            <a:off x="6705600" y="533400"/>
            <a:ext cx="609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6" name="Text Box 14"/>
          <p:cNvSpPr txBox="1">
            <a:spLocks noChangeArrowheads="1"/>
          </p:cNvSpPr>
          <p:nvPr/>
        </p:nvSpPr>
        <p:spPr bwMode="auto">
          <a:xfrm>
            <a:off x="6851650" y="533400"/>
            <a:ext cx="3873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3300"/>
                </a:solidFill>
                <a:effectLst>
                  <a:outerShdw blurRad="38100" dist="38100" dir="2700000" algn="tl">
                    <a:srgbClr val="C0C0C0"/>
                  </a:outerShdw>
                </a:effectLst>
              </a:rPr>
              <a:t>5</a:t>
            </a:r>
          </a:p>
          <a:p>
            <a:endParaRPr lang="en-US" altLang="zh-CN" sz="3200" b="1">
              <a:solidFill>
                <a:srgbClr val="FF3300"/>
              </a:solidFill>
              <a:effectLst>
                <a:outerShdw blurRad="38100" dist="38100" dir="2700000" algn="tl">
                  <a:srgbClr val="C0C0C0"/>
                </a:outerShdw>
              </a:effectLst>
            </a:endParaRPr>
          </a:p>
          <a:p>
            <a:r>
              <a:rPr lang="en-US" altLang="zh-CN" sz="3200" b="1">
                <a:solidFill>
                  <a:srgbClr val="FF3300"/>
                </a:solidFill>
                <a:effectLst>
                  <a:outerShdw blurRad="38100" dist="38100" dir="2700000" algn="tl">
                    <a:srgbClr val="C0C0C0"/>
                  </a:outerShdw>
                </a:effectLst>
              </a:rPr>
              <a:t>2</a:t>
            </a:r>
          </a:p>
          <a:p>
            <a:endParaRPr lang="en-US" altLang="zh-CN" sz="3200" b="1">
              <a:solidFill>
                <a:srgbClr val="FF3300"/>
              </a:solidFill>
              <a:effectLst>
                <a:outerShdw blurRad="38100" dist="38100" dir="2700000" algn="tl">
                  <a:srgbClr val="C0C0C0"/>
                </a:outerShdw>
              </a:effectLst>
            </a:endParaRPr>
          </a:p>
          <a:p>
            <a:r>
              <a:rPr lang="en-US" altLang="zh-CN" sz="3200" b="1">
                <a:solidFill>
                  <a:srgbClr val="FF3300"/>
                </a:solidFill>
                <a:effectLst>
                  <a:outerShdw blurRad="38100" dist="38100" dir="2700000" algn="tl">
                    <a:srgbClr val="C0C0C0"/>
                  </a:outerShdw>
                </a:effectLst>
              </a:rPr>
              <a:t>1</a:t>
            </a:r>
            <a:endParaRPr lang="en-US" altLang="zh-CN"/>
          </a:p>
        </p:txBody>
      </p:sp>
      <p:sp>
        <p:nvSpPr>
          <p:cNvPr id="146447" name="Line 15"/>
          <p:cNvSpPr>
            <a:spLocks noChangeShapeType="1"/>
          </p:cNvSpPr>
          <p:nvPr/>
        </p:nvSpPr>
        <p:spPr bwMode="auto">
          <a:xfrm>
            <a:off x="73152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8" name="Line 16"/>
          <p:cNvSpPr>
            <a:spLocks noChangeShapeType="1"/>
          </p:cNvSpPr>
          <p:nvPr/>
        </p:nvSpPr>
        <p:spPr bwMode="auto">
          <a:xfrm>
            <a:off x="7315200" y="1524000"/>
            <a:ext cx="9906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9" name="Line 17"/>
          <p:cNvSpPr>
            <a:spLocks noChangeShapeType="1"/>
          </p:cNvSpPr>
          <p:nvPr/>
        </p:nvSpPr>
        <p:spPr bwMode="auto">
          <a:xfrm>
            <a:off x="7315200" y="2133600"/>
            <a:ext cx="16002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0" name="Line 18"/>
          <p:cNvSpPr>
            <a:spLocks noChangeShapeType="1"/>
          </p:cNvSpPr>
          <p:nvPr/>
        </p:nvSpPr>
        <p:spPr bwMode="auto">
          <a:xfrm>
            <a:off x="7315200" y="2133600"/>
            <a:ext cx="0" cy="10668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1" name="Line 19"/>
          <p:cNvSpPr>
            <a:spLocks noChangeShapeType="1"/>
          </p:cNvSpPr>
          <p:nvPr/>
        </p:nvSpPr>
        <p:spPr bwMode="auto">
          <a:xfrm flipV="1">
            <a:off x="8305800" y="533400"/>
            <a:ext cx="0" cy="9906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2" name="Text Box 20"/>
          <p:cNvSpPr txBox="1">
            <a:spLocks noChangeArrowheads="1"/>
          </p:cNvSpPr>
          <p:nvPr/>
        </p:nvSpPr>
        <p:spPr bwMode="auto">
          <a:xfrm>
            <a:off x="8375650" y="533400"/>
            <a:ext cx="38735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3300"/>
                </a:solidFill>
                <a:effectLst>
                  <a:outerShdw blurRad="38100" dist="38100" dir="2700000" algn="tl">
                    <a:srgbClr val="C0C0C0"/>
                  </a:outerShdw>
                </a:effectLst>
              </a:rPr>
              <a:t>7</a:t>
            </a:r>
          </a:p>
          <a:p>
            <a:endParaRPr lang="en-US" altLang="zh-CN" sz="3200" b="1">
              <a:solidFill>
                <a:srgbClr val="FF3300"/>
              </a:solidFill>
              <a:effectLst>
                <a:outerShdw blurRad="38100" dist="38100" dir="2700000" algn="tl">
                  <a:srgbClr val="C0C0C0"/>
                </a:outerShdw>
              </a:effectLst>
            </a:endParaRPr>
          </a:p>
          <a:p>
            <a:r>
              <a:rPr lang="en-US" altLang="zh-CN" sz="3200" b="1">
                <a:solidFill>
                  <a:srgbClr val="FF3300"/>
                </a:solidFill>
                <a:effectLst>
                  <a:outerShdw blurRad="38100" dist="38100" dir="2700000" algn="tl">
                    <a:srgbClr val="C0C0C0"/>
                  </a:outerShdw>
                </a:effectLst>
              </a:rPr>
              <a:t>6</a:t>
            </a:r>
            <a:endParaRPr lang="en-US" altLang="zh-CN"/>
          </a:p>
        </p:txBody>
      </p:sp>
      <p:sp>
        <p:nvSpPr>
          <p:cNvPr id="146453" name="Line 21"/>
          <p:cNvSpPr>
            <a:spLocks noChangeShapeType="1"/>
          </p:cNvSpPr>
          <p:nvPr/>
        </p:nvSpPr>
        <p:spPr bwMode="auto">
          <a:xfrm flipV="1">
            <a:off x="83058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4" name="Line 22"/>
          <p:cNvSpPr>
            <a:spLocks noChangeShapeType="1"/>
          </p:cNvSpPr>
          <p:nvPr/>
        </p:nvSpPr>
        <p:spPr bwMode="auto">
          <a:xfrm>
            <a:off x="8915400" y="533400"/>
            <a:ext cx="0" cy="16002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5" name="Line 23"/>
          <p:cNvSpPr>
            <a:spLocks noChangeShapeType="1"/>
          </p:cNvSpPr>
          <p:nvPr/>
        </p:nvSpPr>
        <p:spPr bwMode="auto">
          <a:xfrm flipH="1">
            <a:off x="8763000" y="533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6" name="Line 24"/>
          <p:cNvSpPr>
            <a:spLocks noChangeShapeType="1"/>
          </p:cNvSpPr>
          <p:nvPr/>
        </p:nvSpPr>
        <p:spPr bwMode="auto">
          <a:xfrm flipV="1">
            <a:off x="71628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7" name="Line 25"/>
          <p:cNvSpPr>
            <a:spLocks noChangeShapeType="1"/>
          </p:cNvSpPr>
          <p:nvPr/>
        </p:nvSpPr>
        <p:spPr bwMode="auto">
          <a:xfrm>
            <a:off x="6705600" y="3200400"/>
            <a:ext cx="152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8" name="Line 26"/>
          <p:cNvSpPr>
            <a:spLocks noChangeShapeType="1"/>
          </p:cNvSpPr>
          <p:nvPr/>
        </p:nvSpPr>
        <p:spPr bwMode="auto">
          <a:xfrm flipV="1">
            <a:off x="7010400" y="31242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9" name="Line 27"/>
          <p:cNvSpPr>
            <a:spLocks noChangeShapeType="1"/>
          </p:cNvSpPr>
          <p:nvPr/>
        </p:nvSpPr>
        <p:spPr bwMode="auto">
          <a:xfrm flipV="1">
            <a:off x="8610600" y="228600"/>
            <a:ext cx="0" cy="3810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0" name="Line 28"/>
          <p:cNvSpPr>
            <a:spLocks noChangeShapeType="1"/>
          </p:cNvSpPr>
          <p:nvPr/>
        </p:nvSpPr>
        <p:spPr bwMode="auto">
          <a:xfrm>
            <a:off x="533400" y="1676400"/>
            <a:ext cx="37338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1" name="Text Box 29"/>
          <p:cNvSpPr txBox="1">
            <a:spLocks noChangeArrowheads="1"/>
          </p:cNvSpPr>
          <p:nvPr/>
        </p:nvSpPr>
        <p:spPr bwMode="auto">
          <a:xfrm>
            <a:off x="5410200" y="3200400"/>
            <a:ext cx="3200400" cy="302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800" dirty="0"/>
              <a:t>         </a:t>
            </a:r>
            <a:r>
              <a:rPr lang="en-US" altLang="zh-CN" sz="2800" b="1" dirty="0">
                <a:solidFill>
                  <a:srgbClr val="336600"/>
                </a:solidFill>
                <a:effectLst>
                  <a:outerShdw blurRad="38100" dist="38100" dir="2700000" algn="tl">
                    <a:srgbClr val="C0C0C0"/>
                  </a:outerShdw>
                </a:effectLst>
              </a:rPr>
              <a:t>6</a:t>
            </a:r>
            <a:r>
              <a:rPr lang="en-US" altLang="zh-CN" sz="2800" b="1" dirty="0"/>
              <a:t>		</a:t>
            </a:r>
          </a:p>
          <a:p>
            <a:pPr>
              <a:lnSpc>
                <a:spcPct val="85000"/>
              </a:lnSpc>
            </a:pPr>
            <a:r>
              <a:rPr lang="zh-CN" altLang="en-US" sz="2800" b="1" dirty="0">
                <a:solidFill>
                  <a:srgbClr val="0000FF"/>
                </a:solidFill>
                <a:latin typeface="隶书" panose="02010509060101010101" pitchFamily="49" charset="-122"/>
                <a:ea typeface="隶书" panose="02010509060101010101" pitchFamily="49" charset="-122"/>
              </a:rPr>
              <a:t>左</a:t>
            </a:r>
            <a:r>
              <a:rPr lang="zh-CN" altLang="en-US" sz="2800" b="1" dirty="0">
                <a:latin typeface="隶书" panose="02010509060101010101" pitchFamily="49" charset="-122"/>
                <a:ea typeface="隶书" panose="02010509060101010101" pitchFamily="49" charset="-122"/>
              </a:rPr>
              <a:t> </a:t>
            </a:r>
            <a:r>
              <a:rPr lang="en-US" altLang="zh-CN" sz="2800" b="1" dirty="0">
                <a:solidFill>
                  <a:srgbClr val="FF3300"/>
                </a:solidFill>
                <a:effectLst>
                  <a:outerShdw blurRad="38100" dist="38100" dir="2700000" algn="tl">
                    <a:srgbClr val="C0C0C0"/>
                  </a:outerShdw>
                </a:effectLst>
              </a:rPr>
              <a:t>0	 </a:t>
            </a:r>
            <a:r>
              <a:rPr lang="zh-CN" altLang="en-US" sz="2800" b="1" dirty="0">
                <a:solidFill>
                  <a:srgbClr val="0000FF"/>
                </a:solidFill>
                <a:latin typeface="隶书" panose="02010509060101010101" pitchFamily="49" charset="-122"/>
                <a:ea typeface="隶书" panose="02010509060101010101" pitchFamily="49" charset="-122"/>
              </a:rPr>
              <a:t>直</a:t>
            </a:r>
            <a:r>
              <a:rPr lang="zh-CN" altLang="en-US" sz="2800" b="1" dirty="0">
                <a:latin typeface="隶书" panose="02010509060101010101" pitchFamily="49" charset="-122"/>
                <a:ea typeface="隶书" panose="02010509060101010101" pitchFamily="49" charset="-122"/>
              </a:rPr>
              <a:t> </a:t>
            </a:r>
            <a:r>
              <a:rPr lang="en-US" altLang="zh-CN" sz="2800" b="1" dirty="0">
                <a:solidFill>
                  <a:srgbClr val="FF3300"/>
                </a:solidFill>
                <a:effectLst>
                  <a:outerShdw blurRad="38100" dist="38100" dir="2700000" algn="tl">
                    <a:srgbClr val="C0C0C0"/>
                  </a:outerShdw>
                </a:effectLst>
              </a:rPr>
              <a:t>2  </a:t>
            </a:r>
            <a:r>
              <a:rPr lang="zh-CN" altLang="en-US" sz="2800" b="1" dirty="0">
                <a:solidFill>
                  <a:srgbClr val="0000FF"/>
                </a:solidFill>
                <a:latin typeface="隶书" panose="02010509060101010101" pitchFamily="49" charset="-122"/>
                <a:ea typeface="隶书" panose="02010509060101010101" pitchFamily="49" charset="-122"/>
              </a:rPr>
              <a:t>右</a:t>
            </a:r>
            <a:r>
              <a:rPr lang="zh-CN" altLang="en-US" sz="2800" b="1" dirty="0">
                <a:latin typeface="隶书" panose="02010509060101010101" pitchFamily="49" charset="-122"/>
                <a:ea typeface="隶书" panose="02010509060101010101" pitchFamily="49" charset="-122"/>
              </a:rPr>
              <a:t> </a:t>
            </a:r>
            <a:r>
              <a:rPr lang="en-US" altLang="zh-CN" sz="2800" b="1" dirty="0">
                <a:solidFill>
                  <a:srgbClr val="FF3300"/>
                </a:solidFill>
                <a:effectLst>
                  <a:outerShdw blurRad="38100" dist="38100" dir="2700000" algn="tl">
                    <a:srgbClr val="C0C0C0"/>
                  </a:outerShdw>
                </a:effectLst>
              </a:rPr>
              <a:t>0</a:t>
            </a:r>
          </a:p>
          <a:p>
            <a:pPr>
              <a:lnSpc>
                <a:spcPct val="85000"/>
              </a:lnSpc>
            </a:pPr>
            <a:r>
              <a:rPr lang="zh-CN" altLang="en-US" sz="2800" b="1" dirty="0">
                <a:solidFill>
                  <a:srgbClr val="0000FF"/>
                </a:solidFill>
                <a:latin typeface="隶书" panose="02010509060101010101" pitchFamily="49" charset="-122"/>
                <a:ea typeface="隶书" panose="02010509060101010101" pitchFamily="49" charset="-122"/>
              </a:rPr>
              <a:t>行</a:t>
            </a:r>
            <a:r>
              <a:rPr lang="zh-CN" altLang="en-US" sz="2800" b="1" dirty="0">
                <a:latin typeface="隶书" panose="02010509060101010101" pitchFamily="49" charset="-122"/>
                <a:ea typeface="隶书" panose="02010509060101010101" pitchFamily="49" charset="-122"/>
              </a:rPr>
              <a:t> </a:t>
            </a:r>
            <a:r>
              <a:rPr lang="en-US" altLang="zh-CN" sz="2800" b="1" dirty="0">
                <a:solidFill>
                  <a:srgbClr val="FF3300"/>
                </a:solidFill>
                <a:effectLst>
                  <a:outerShdw blurRad="38100" dist="38100" dir="2700000" algn="tl">
                    <a:srgbClr val="C0C0C0"/>
                  </a:outerShdw>
                </a:effectLst>
              </a:rPr>
              <a:t>3  </a:t>
            </a:r>
            <a:r>
              <a:rPr lang="zh-CN" altLang="en-US" sz="2800" b="1" dirty="0">
                <a:solidFill>
                  <a:srgbClr val="0000FF"/>
                </a:solidFill>
                <a:latin typeface="隶书" panose="02010509060101010101" pitchFamily="49" charset="-122"/>
                <a:ea typeface="隶书" panose="02010509060101010101" pitchFamily="49" charset="-122"/>
              </a:rPr>
              <a:t>行</a:t>
            </a:r>
            <a:r>
              <a:rPr lang="zh-CN" altLang="en-US" sz="2800" b="1" dirty="0">
                <a:latin typeface="隶书" panose="02010509060101010101" pitchFamily="49" charset="-122"/>
                <a:ea typeface="隶书" panose="02010509060101010101" pitchFamily="49" charset="-122"/>
              </a:rPr>
              <a:t> </a:t>
            </a:r>
            <a:r>
              <a:rPr lang="en-US" altLang="zh-CN" sz="2800" b="1" dirty="0">
                <a:solidFill>
                  <a:srgbClr val="FF3300"/>
                </a:solidFill>
                <a:effectLst>
                  <a:outerShdw blurRad="38100" dist="38100" dir="2700000" algn="tl">
                    <a:srgbClr val="C0C0C0"/>
                  </a:outerShdw>
                </a:effectLst>
              </a:rPr>
              <a:t>5  </a:t>
            </a:r>
            <a:r>
              <a:rPr lang="zh-CN" altLang="en-US" sz="2800" b="1" dirty="0">
                <a:solidFill>
                  <a:srgbClr val="0000FF"/>
                </a:solidFill>
                <a:latin typeface="隶书" panose="02010509060101010101" pitchFamily="49" charset="-122"/>
                <a:ea typeface="隶书" panose="02010509060101010101" pitchFamily="49" charset="-122"/>
              </a:rPr>
              <a:t>行</a:t>
            </a:r>
            <a:r>
              <a:rPr lang="zh-CN" altLang="en-US" sz="2800" b="1" dirty="0">
                <a:latin typeface="隶书" panose="02010509060101010101" pitchFamily="49" charset="-122"/>
                <a:ea typeface="隶书" panose="02010509060101010101" pitchFamily="49" charset="-122"/>
              </a:rPr>
              <a:t> </a:t>
            </a:r>
            <a:r>
              <a:rPr lang="en-US" altLang="zh-CN" sz="2800" b="1" dirty="0">
                <a:solidFill>
                  <a:srgbClr val="FF3300"/>
                </a:solidFill>
                <a:effectLst>
                  <a:outerShdw blurRad="38100" dist="38100" dir="2700000" algn="tl">
                    <a:srgbClr val="C0C0C0"/>
                  </a:outerShdw>
                </a:effectLst>
              </a:rPr>
              <a:t>6</a:t>
            </a:r>
          </a:p>
          <a:p>
            <a:pPr>
              <a:lnSpc>
                <a:spcPct val="85000"/>
              </a:lnSpc>
            </a:pPr>
            <a:r>
              <a:rPr lang="en-US" altLang="zh-CN" sz="2800" b="1" dirty="0">
                <a:solidFill>
                  <a:srgbClr val="FF3300"/>
                </a:solidFill>
                <a:effectLst>
                  <a:outerShdw blurRad="38100" dist="38100" dir="2700000" algn="tl">
                    <a:srgbClr val="C0C0C0"/>
                  </a:outerShdw>
                </a:effectLst>
              </a:rPr>
              <a:t>    </a:t>
            </a:r>
            <a:r>
              <a:rPr lang="en-US" altLang="zh-CN" sz="2800" b="1" dirty="0" smtClean="0">
                <a:solidFill>
                  <a:srgbClr val="FF3300"/>
                </a:solidFill>
                <a:effectLst>
                  <a:outerShdw blurRad="38100" dist="38100" dir="2700000" algn="tl">
                    <a:srgbClr val="C0C0C0"/>
                  </a:outerShdw>
                </a:effectLst>
              </a:rPr>
              <a:t> </a:t>
            </a:r>
            <a:r>
              <a:rPr lang="en-US" altLang="zh-CN" sz="2800" b="1" dirty="0">
                <a:solidFill>
                  <a:srgbClr val="FF3300"/>
                </a:solidFill>
                <a:effectLst>
                  <a:outerShdw blurRad="38100" dist="38100" dir="2700000" algn="tl">
                    <a:srgbClr val="C0C0C0"/>
                  </a:outerShdw>
                </a:effectLst>
              </a:rPr>
              <a:t>0	       0        4</a:t>
            </a:r>
          </a:p>
          <a:p>
            <a:pPr>
              <a:lnSpc>
                <a:spcPct val="85000"/>
              </a:lnSpc>
            </a:pPr>
            <a:r>
              <a:rPr lang="en-US" altLang="zh-CN" sz="2800" b="1" dirty="0">
                <a:solidFill>
                  <a:srgbClr val="FF3300"/>
                </a:solidFill>
                <a:effectLst>
                  <a:outerShdw blurRad="38100" dist="38100" dir="2700000" algn="tl">
                    <a:srgbClr val="C0C0C0"/>
                  </a:outerShdw>
                </a:effectLst>
              </a:rPr>
              <a:t>      0	       0        0</a:t>
            </a:r>
          </a:p>
          <a:p>
            <a:pPr>
              <a:lnSpc>
                <a:spcPct val="85000"/>
              </a:lnSpc>
            </a:pPr>
            <a:r>
              <a:rPr lang="en-US" altLang="zh-CN" sz="2800" b="1" dirty="0">
                <a:solidFill>
                  <a:srgbClr val="FF3300"/>
                </a:solidFill>
                <a:effectLst>
                  <a:outerShdw blurRad="38100" dist="38100" dir="2700000" algn="tl">
                    <a:srgbClr val="C0C0C0"/>
                  </a:outerShdw>
                </a:effectLst>
              </a:rPr>
              <a:t>      0	       0        0</a:t>
            </a:r>
          </a:p>
          <a:p>
            <a:pPr>
              <a:lnSpc>
                <a:spcPct val="85000"/>
              </a:lnSpc>
            </a:pPr>
            <a:r>
              <a:rPr lang="en-US" altLang="zh-CN" sz="2800" b="1" dirty="0">
                <a:solidFill>
                  <a:srgbClr val="FF3300"/>
                </a:solidFill>
                <a:effectLst>
                  <a:outerShdw blurRad="38100" dist="38100" dir="2700000" algn="tl">
                    <a:srgbClr val="C0C0C0"/>
                  </a:outerShdw>
                </a:effectLst>
              </a:rPr>
              <a:t>      7        0        0</a:t>
            </a:r>
          </a:p>
          <a:p>
            <a:pPr>
              <a:lnSpc>
                <a:spcPct val="85000"/>
              </a:lnSpc>
            </a:pPr>
            <a:r>
              <a:rPr lang="en-US" altLang="zh-CN" sz="2800" b="1" dirty="0">
                <a:latin typeface="隶书" panose="02010509060101010101" pitchFamily="49" charset="-122"/>
                <a:ea typeface="隶书" panose="02010509060101010101" pitchFamily="49" charset="-122"/>
              </a:rPr>
              <a:t>   </a:t>
            </a:r>
            <a:r>
              <a:rPr lang="en-US" altLang="zh-CN" sz="2800" b="1" dirty="0">
                <a:solidFill>
                  <a:srgbClr val="FF3300"/>
                </a:solidFill>
                <a:effectLst>
                  <a:outerShdw blurRad="38100" dist="38100" dir="2700000" algn="tl">
                    <a:srgbClr val="C0C0C0"/>
                  </a:outerShdw>
                </a:effectLst>
                <a:ea typeface="隶书" panose="02010509060101010101" pitchFamily="49" charset="-122"/>
              </a:rPr>
              <a:t>7</a:t>
            </a:r>
            <a:endParaRPr lang="en-US" altLang="zh-CN" sz="2800" b="1" dirty="0">
              <a:latin typeface="隶书" panose="02010509060101010101" pitchFamily="49" charset="-122"/>
              <a:ea typeface="隶书" panose="02010509060101010101" pitchFamily="49" charset="-122"/>
            </a:endParaRPr>
          </a:p>
        </p:txBody>
      </p:sp>
      <p:sp>
        <p:nvSpPr>
          <p:cNvPr id="146462" name="Text Box 30"/>
          <p:cNvSpPr txBox="1">
            <a:spLocks noChangeArrowheads="1"/>
          </p:cNvSpPr>
          <p:nvPr/>
        </p:nvSpPr>
        <p:spPr bwMode="auto">
          <a:xfrm>
            <a:off x="4662488" y="3459163"/>
            <a:ext cx="671512"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3200" b="1">
                <a:solidFill>
                  <a:srgbClr val="990000"/>
                </a:solidFill>
                <a:effectLst>
                  <a:outerShdw blurRad="38100" dist="38100" dir="2700000" algn="tl">
                    <a:srgbClr val="C0C0C0"/>
                  </a:outerShdw>
                </a:effectLst>
                <a:latin typeface="隶书" panose="02010509060101010101" pitchFamily="49" charset="-122"/>
                <a:ea typeface="隶书" panose="02010509060101010101" pitchFamily="49" charset="-122"/>
              </a:rPr>
              <a:t>小型迷宫的数据</a:t>
            </a:r>
            <a:endParaRPr lang="zh-CN" altLang="en-US" sz="2000"/>
          </a:p>
        </p:txBody>
      </p:sp>
    </p:spTree>
    <p:extLst>
      <p:ext uri="{BB962C8B-B14F-4D97-AF65-F5344CB8AC3E}">
        <p14:creationId xmlns:p14="http://schemas.microsoft.com/office/powerpoint/2010/main" val="1909493658"/>
      </p:ext>
    </p:extLst>
  </p:cSld>
  <p:clrMapOvr>
    <a:masterClrMapping/>
  </p:clrMapOvr>
  <p:transition>
    <p:cover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86DA24B-9335-494C-8238-A4382D5103CE}" type="slidenum">
              <a:rPr lang="en-US" altLang="zh-CN"/>
              <a:pPr/>
              <a:t>35</a:t>
            </a:fld>
            <a:endParaRPr lang="en-US" altLang="zh-CN"/>
          </a:p>
        </p:txBody>
      </p:sp>
      <p:sp>
        <p:nvSpPr>
          <p:cNvPr id="147458" name="Text Box 2"/>
          <p:cNvSpPr txBox="1">
            <a:spLocks noChangeArrowheads="1"/>
          </p:cNvSpPr>
          <p:nvPr/>
        </p:nvSpPr>
        <p:spPr bwMode="auto">
          <a:xfrm>
            <a:off x="152400" y="120650"/>
            <a:ext cx="8991600" cy="635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u="sng">
                <a:solidFill>
                  <a:srgbClr val="0000FF"/>
                </a:solidFill>
                <a:effectLst>
                  <a:outerShdw blurRad="38100" dist="38100" dir="2700000" algn="tl">
                    <a:srgbClr val="C0C0C0"/>
                  </a:outerShdw>
                </a:effectLst>
                <a:latin typeface="楷体_GB2312" pitchFamily="49" charset="-122"/>
                <a:ea typeface="楷体_GB2312" pitchFamily="49" charset="-122"/>
              </a:rPr>
              <a:t>迷宫的类定义</a:t>
            </a:r>
            <a:endParaRPr lang="zh-CN" altLang="en-US" sz="2000">
              <a:solidFill>
                <a:srgbClr val="0000FF"/>
              </a:solidFill>
              <a:latin typeface="宋体" panose="02010600030101010101" pitchFamily="2" charset="-122"/>
            </a:endParaRPr>
          </a:p>
          <a:p>
            <a:endParaRPr lang="zh-CN" altLang="en-US" sz="1000">
              <a:latin typeface="宋体" panose="02010600030101010101" pitchFamily="2" charset="-122"/>
            </a:endParaRPr>
          </a:p>
          <a:p>
            <a:pPr>
              <a:lnSpc>
                <a:spcPct val="95000"/>
              </a:lnSpc>
            </a:pPr>
            <a:r>
              <a:rPr lang="en-US" altLang="zh-CN" sz="3200" b="1">
                <a:solidFill>
                  <a:srgbClr val="CC3300"/>
                </a:solidFill>
              </a:rPr>
              <a:t>#include &lt;iostream.h&gt;</a:t>
            </a:r>
          </a:p>
          <a:p>
            <a:pPr>
              <a:lnSpc>
                <a:spcPct val="95000"/>
              </a:lnSpc>
            </a:pPr>
            <a:r>
              <a:rPr lang="en-US" altLang="zh-CN" sz="3200" b="1">
                <a:solidFill>
                  <a:srgbClr val="CC3300"/>
                </a:solidFill>
              </a:rPr>
              <a:t>#include &lt;fstream.h&gt;</a:t>
            </a:r>
          </a:p>
          <a:p>
            <a:pPr>
              <a:lnSpc>
                <a:spcPct val="95000"/>
              </a:lnSpc>
            </a:pPr>
            <a:r>
              <a:rPr lang="en-US" altLang="zh-CN" sz="3200" b="1">
                <a:solidFill>
                  <a:srgbClr val="CC3300"/>
                </a:solidFill>
              </a:rPr>
              <a:t>#include &lt;stdlib.h&gt;</a:t>
            </a:r>
          </a:p>
          <a:p>
            <a:pPr>
              <a:lnSpc>
                <a:spcPct val="95000"/>
              </a:lnSpc>
            </a:pPr>
            <a:r>
              <a:rPr lang="en-US" altLang="zh-CN" sz="3200" b="1">
                <a:solidFill>
                  <a:srgbClr val="CC3300"/>
                </a:solidFill>
              </a:rPr>
              <a:t>class Maze {</a:t>
            </a:r>
          </a:p>
          <a:p>
            <a:pPr>
              <a:lnSpc>
                <a:spcPct val="95000"/>
              </a:lnSpc>
            </a:pPr>
            <a:r>
              <a:rPr lang="en-US" altLang="zh-CN" sz="3200" b="1">
                <a:solidFill>
                  <a:srgbClr val="CC3300"/>
                </a:solidFill>
              </a:rPr>
              <a:t>private:</a:t>
            </a:r>
          </a:p>
          <a:p>
            <a:pPr>
              <a:lnSpc>
                <a:spcPct val="95000"/>
              </a:lnSpc>
            </a:pPr>
            <a:r>
              <a:rPr lang="en-US" altLang="zh-CN" sz="3200" b="1">
                <a:solidFill>
                  <a:srgbClr val="CC3300"/>
                </a:solidFill>
              </a:rPr>
              <a:t>    int MazeSize;	</a:t>
            </a:r>
          </a:p>
          <a:p>
            <a:pPr>
              <a:lnSpc>
                <a:spcPct val="95000"/>
              </a:lnSpc>
            </a:pPr>
            <a:r>
              <a:rPr lang="en-US" altLang="zh-CN" sz="3200" b="1">
                <a:solidFill>
                  <a:srgbClr val="CC3300"/>
                </a:solidFill>
              </a:rPr>
              <a:t>    int EXIT;		       </a:t>
            </a:r>
          </a:p>
          <a:p>
            <a:pPr>
              <a:lnSpc>
                <a:spcPct val="95000"/>
              </a:lnSpc>
            </a:pPr>
            <a:r>
              <a:rPr lang="en-US" altLang="zh-CN" sz="3200" b="1">
                <a:solidFill>
                  <a:srgbClr val="CC3300"/>
                </a:solidFill>
              </a:rPr>
              <a:t>    Intersection *intsec;	</a:t>
            </a:r>
          </a:p>
          <a:p>
            <a:pPr>
              <a:lnSpc>
                <a:spcPct val="95000"/>
              </a:lnSpc>
            </a:pPr>
            <a:r>
              <a:rPr lang="en-US" altLang="zh-CN" sz="3200" b="1">
                <a:solidFill>
                  <a:srgbClr val="CC3300"/>
                </a:solidFill>
              </a:rPr>
              <a:t>public:</a:t>
            </a:r>
          </a:p>
          <a:p>
            <a:pPr>
              <a:lnSpc>
                <a:spcPct val="95000"/>
              </a:lnSpc>
            </a:pPr>
            <a:r>
              <a:rPr lang="en-US" altLang="zh-CN" sz="3200" b="1">
                <a:solidFill>
                  <a:srgbClr val="CC3300"/>
                </a:solidFill>
              </a:rPr>
              <a:t>     Maze ( char *filename );</a:t>
            </a:r>
          </a:p>
          <a:p>
            <a:pPr>
              <a:lnSpc>
                <a:spcPct val="95000"/>
              </a:lnSpc>
            </a:pPr>
            <a:r>
              <a:rPr lang="en-US" altLang="zh-CN" sz="3200" b="1">
                <a:solidFill>
                  <a:srgbClr val="CC3300"/>
                </a:solidFill>
              </a:rPr>
              <a:t>     int TraverseMaze ( int CurrentPos );</a:t>
            </a:r>
          </a:p>
          <a:p>
            <a:pPr>
              <a:lnSpc>
                <a:spcPct val="95000"/>
              </a:lnSpc>
            </a:pPr>
            <a:r>
              <a:rPr lang="en-US" altLang="zh-CN" sz="3200" b="1">
                <a:solidFill>
                  <a:srgbClr val="CC3300"/>
                </a:solidFill>
              </a:rPr>
              <a:t>};</a:t>
            </a:r>
          </a:p>
        </p:txBody>
      </p:sp>
      <p:sp>
        <p:nvSpPr>
          <p:cNvPr id="147459" name="Text Box 3"/>
          <p:cNvSpPr txBox="1">
            <a:spLocks noChangeArrowheads="1"/>
          </p:cNvSpPr>
          <p:nvPr/>
        </p:nvSpPr>
        <p:spPr bwMode="auto">
          <a:xfrm>
            <a:off x="4979988" y="117475"/>
            <a:ext cx="4240212"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u="sng">
                <a:solidFill>
                  <a:srgbClr val="0000FF"/>
                </a:solidFill>
                <a:effectLst>
                  <a:outerShdw blurRad="38100" dist="38100" dir="2700000" algn="tl">
                    <a:srgbClr val="C0C0C0"/>
                  </a:outerShdw>
                </a:effectLst>
                <a:latin typeface="楷体_GB2312" pitchFamily="49" charset="-122"/>
                <a:ea typeface="楷体_GB2312" pitchFamily="49" charset="-122"/>
              </a:rPr>
              <a:t>交通路口结构定义</a:t>
            </a:r>
          </a:p>
          <a:p>
            <a:endParaRPr lang="zh-CN" altLang="en-US" sz="1000">
              <a:latin typeface="宋体" panose="02010600030101010101" pitchFamily="2" charset="-122"/>
            </a:endParaRPr>
          </a:p>
          <a:p>
            <a:r>
              <a:rPr lang="en-US" altLang="zh-CN" sz="3200" b="1">
                <a:solidFill>
                  <a:schemeClr val="hlink"/>
                </a:solidFill>
              </a:rPr>
              <a:t>struct</a:t>
            </a:r>
            <a:r>
              <a:rPr lang="en-US" altLang="zh-CN" sz="3200">
                <a:solidFill>
                  <a:schemeClr val="hlink"/>
                </a:solidFill>
              </a:rPr>
              <a:t> </a:t>
            </a:r>
            <a:r>
              <a:rPr lang="en-US" altLang="zh-CN" sz="3200" i="1">
                <a:solidFill>
                  <a:schemeClr val="hlink"/>
                </a:solidFill>
              </a:rPr>
              <a:t>Intersection</a:t>
            </a:r>
            <a:r>
              <a:rPr lang="en-US" altLang="zh-CN" sz="3200" b="1">
                <a:solidFill>
                  <a:schemeClr val="hlink"/>
                </a:solidFill>
              </a:rPr>
              <a:t> {</a:t>
            </a:r>
            <a:endParaRPr lang="en-US" altLang="zh-CN" sz="3200">
              <a:solidFill>
                <a:schemeClr val="hlink"/>
              </a:solidFill>
            </a:endParaRPr>
          </a:p>
          <a:p>
            <a:r>
              <a:rPr lang="en-US" altLang="zh-CN" sz="3200">
                <a:solidFill>
                  <a:schemeClr val="hlink"/>
                </a:solidFill>
              </a:rPr>
              <a:t>     </a:t>
            </a:r>
            <a:r>
              <a:rPr lang="en-US" altLang="zh-CN" sz="3200" b="1">
                <a:solidFill>
                  <a:schemeClr val="hlink"/>
                </a:solidFill>
              </a:rPr>
              <a:t>int</a:t>
            </a:r>
            <a:r>
              <a:rPr lang="en-US" altLang="zh-CN" sz="3200">
                <a:solidFill>
                  <a:schemeClr val="hlink"/>
                </a:solidFill>
              </a:rPr>
              <a:t> </a:t>
            </a:r>
            <a:r>
              <a:rPr lang="en-US" altLang="zh-CN" sz="3200" i="1">
                <a:solidFill>
                  <a:schemeClr val="hlink"/>
                </a:solidFill>
              </a:rPr>
              <a:t>left</a:t>
            </a:r>
            <a:r>
              <a:rPr lang="en-US" altLang="zh-CN" sz="3200" b="1">
                <a:solidFill>
                  <a:schemeClr val="hlink"/>
                </a:solidFill>
              </a:rPr>
              <a:t>;</a:t>
            </a:r>
            <a:r>
              <a:rPr lang="en-US" altLang="zh-CN" sz="3200">
                <a:solidFill>
                  <a:schemeClr val="hlink"/>
                </a:solidFill>
              </a:rPr>
              <a:t>		</a:t>
            </a:r>
          </a:p>
          <a:p>
            <a:r>
              <a:rPr lang="en-US" altLang="zh-CN" sz="3200">
                <a:solidFill>
                  <a:schemeClr val="hlink"/>
                </a:solidFill>
              </a:rPr>
              <a:t>     </a:t>
            </a:r>
            <a:r>
              <a:rPr lang="en-US" altLang="zh-CN" sz="3200" b="1">
                <a:solidFill>
                  <a:schemeClr val="hlink"/>
                </a:solidFill>
              </a:rPr>
              <a:t>int </a:t>
            </a:r>
            <a:r>
              <a:rPr lang="en-US" altLang="zh-CN" sz="3200" i="1">
                <a:solidFill>
                  <a:schemeClr val="hlink"/>
                </a:solidFill>
              </a:rPr>
              <a:t>forward</a:t>
            </a:r>
            <a:r>
              <a:rPr lang="en-US" altLang="zh-CN" sz="3200" b="1">
                <a:solidFill>
                  <a:schemeClr val="hlink"/>
                </a:solidFill>
              </a:rPr>
              <a:t>;</a:t>
            </a:r>
          </a:p>
          <a:p>
            <a:r>
              <a:rPr lang="en-US" altLang="zh-CN" sz="3200">
                <a:solidFill>
                  <a:schemeClr val="hlink"/>
                </a:solidFill>
              </a:rPr>
              <a:t>     </a:t>
            </a:r>
            <a:r>
              <a:rPr lang="en-US" altLang="zh-CN" sz="3200" b="1">
                <a:solidFill>
                  <a:schemeClr val="hlink"/>
                </a:solidFill>
              </a:rPr>
              <a:t>int</a:t>
            </a:r>
            <a:r>
              <a:rPr lang="en-US" altLang="zh-CN" sz="3200">
                <a:solidFill>
                  <a:schemeClr val="hlink"/>
                </a:solidFill>
              </a:rPr>
              <a:t> </a:t>
            </a:r>
            <a:r>
              <a:rPr lang="en-US" altLang="zh-CN" sz="3200" i="1">
                <a:solidFill>
                  <a:schemeClr val="hlink"/>
                </a:solidFill>
              </a:rPr>
              <a:t>right</a:t>
            </a:r>
            <a:r>
              <a:rPr lang="en-US" altLang="zh-CN" sz="3200" b="1">
                <a:solidFill>
                  <a:schemeClr val="hlink"/>
                </a:solidFill>
              </a:rPr>
              <a:t>;</a:t>
            </a:r>
          </a:p>
          <a:p>
            <a:r>
              <a:rPr lang="en-US" altLang="zh-CN" sz="3200" b="1">
                <a:solidFill>
                  <a:schemeClr val="hlink"/>
                </a:solidFill>
              </a:rPr>
              <a:t>}</a:t>
            </a:r>
            <a:endParaRPr lang="en-US" altLang="zh-CN" sz="3200">
              <a:solidFill>
                <a:schemeClr val="hlink"/>
              </a:solidFill>
            </a:endParaRPr>
          </a:p>
        </p:txBody>
      </p:sp>
      <p:sp>
        <p:nvSpPr>
          <p:cNvPr id="147460" name="Line 4"/>
          <p:cNvSpPr>
            <a:spLocks noChangeShapeType="1"/>
          </p:cNvSpPr>
          <p:nvPr/>
        </p:nvSpPr>
        <p:spPr bwMode="auto">
          <a:xfrm>
            <a:off x="4724400" y="304800"/>
            <a:ext cx="0" cy="3657600"/>
          </a:xfrm>
          <a:prstGeom prst="line">
            <a:avLst/>
          </a:prstGeom>
          <a:noFill/>
          <a:ln w="76200" cmpd="tri">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1" name="Line 5"/>
          <p:cNvSpPr>
            <a:spLocks noChangeShapeType="1"/>
          </p:cNvSpPr>
          <p:nvPr/>
        </p:nvSpPr>
        <p:spPr bwMode="auto">
          <a:xfrm>
            <a:off x="4724400" y="3962400"/>
            <a:ext cx="4191000" cy="0"/>
          </a:xfrm>
          <a:prstGeom prst="line">
            <a:avLst/>
          </a:prstGeom>
          <a:noFill/>
          <a:ln w="76200" cmpd="tri">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1539204"/>
      </p:ext>
    </p:extLst>
  </p:cSld>
  <p:clrMapOvr>
    <a:masterClrMapping/>
  </p:clrMapOvr>
  <p:transition>
    <p:cover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25413" y="76200"/>
            <a:ext cx="8942387" cy="6781800"/>
          </a:xfrm>
        </p:spPr>
        <p:txBody>
          <a:bodyPr/>
          <a:lstStyle/>
          <a:p>
            <a:pPr algn="l"/>
            <a:r>
              <a:rPr lang="en-US" altLang="zh-CN" sz="2800" i="1">
                <a:solidFill>
                  <a:srgbClr val="CC3300"/>
                </a:solidFill>
              </a:rPr>
              <a:t>Maze</a:t>
            </a:r>
            <a:r>
              <a:rPr lang="en-US" altLang="zh-CN" sz="2800" b="1">
                <a:solidFill>
                  <a:srgbClr val="CC3300"/>
                </a:solidFill>
              </a:rPr>
              <a:t>::</a:t>
            </a:r>
            <a:r>
              <a:rPr lang="en-US" altLang="zh-CN" sz="2800" i="1">
                <a:solidFill>
                  <a:srgbClr val="CC3300"/>
                </a:solidFill>
              </a:rPr>
              <a:t>Maze</a:t>
            </a:r>
            <a:r>
              <a:rPr lang="en-US" altLang="zh-CN" sz="2800">
                <a:solidFill>
                  <a:srgbClr val="CC3300"/>
                </a:solidFill>
              </a:rPr>
              <a:t> (</a:t>
            </a:r>
            <a:r>
              <a:rPr lang="en-US" altLang="zh-CN" sz="2800" i="1">
                <a:solidFill>
                  <a:srgbClr val="CC3300"/>
                </a:solidFill>
              </a:rPr>
              <a:t> </a:t>
            </a:r>
            <a:r>
              <a:rPr lang="en-US" altLang="zh-CN" sz="2800" b="1">
                <a:solidFill>
                  <a:srgbClr val="CC3300"/>
                </a:solidFill>
              </a:rPr>
              <a:t>char</a:t>
            </a:r>
            <a:r>
              <a:rPr lang="en-US" altLang="zh-CN" sz="2800">
                <a:solidFill>
                  <a:srgbClr val="CC3300"/>
                </a:solidFill>
              </a:rPr>
              <a:t> </a:t>
            </a:r>
            <a:r>
              <a:rPr lang="en-US" altLang="zh-CN" sz="2800" i="1">
                <a:solidFill>
                  <a:srgbClr val="CC3300"/>
                </a:solidFill>
              </a:rPr>
              <a:t>*filename</a:t>
            </a:r>
            <a:r>
              <a:rPr lang="en-US" altLang="zh-CN" sz="2800">
                <a:solidFill>
                  <a:srgbClr val="CC3300"/>
                </a:solidFill>
              </a:rPr>
              <a:t> )</a:t>
            </a:r>
            <a:r>
              <a:rPr lang="en-US" altLang="zh-CN" sz="2800" b="1">
                <a:solidFill>
                  <a:srgbClr val="CC3300"/>
                </a:solidFill>
              </a:rPr>
              <a:t> </a:t>
            </a:r>
            <a:r>
              <a:rPr lang="en-US" altLang="zh-CN" sz="2800">
                <a:solidFill>
                  <a:srgbClr val="CC3300"/>
                </a:solidFill>
              </a:rPr>
              <a:t>{</a:t>
            </a:r>
            <a:r>
              <a:rPr lang="en-US" altLang="zh-CN" sz="2800" b="1">
                <a:solidFill>
                  <a:schemeClr val="hlink"/>
                </a:solidFill>
              </a:rPr>
              <a:t/>
            </a:r>
            <a:br>
              <a:rPr lang="en-US" altLang="zh-CN" sz="2800" b="1">
                <a:solidFill>
                  <a:schemeClr val="hlink"/>
                </a:solidFill>
              </a:rPr>
            </a:br>
            <a:r>
              <a:rPr lang="en-US" altLang="zh-CN" sz="2800" b="1">
                <a:solidFill>
                  <a:srgbClr val="0000FF"/>
                </a:solidFill>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从文件</a:t>
            </a:r>
            <a:r>
              <a:rPr lang="en-US" altLang="zh-CN" sz="2800" i="1">
                <a:solidFill>
                  <a:srgbClr val="FF6600"/>
                </a:solidFill>
                <a:effectLst>
                  <a:outerShdw blurRad="38100" dist="38100" dir="2700000" algn="tl">
                    <a:srgbClr val="C0C0C0"/>
                  </a:outerShdw>
                </a:effectLst>
                <a:ea typeface="隶书" panose="02010509060101010101" pitchFamily="49" charset="-122"/>
              </a:rPr>
              <a:t>filename</a:t>
            </a:r>
            <a:r>
              <a:rPr lang="zh-CN" altLang="en-US" sz="2800">
                <a:solidFill>
                  <a:srgbClr val="0000FF"/>
                </a:solidFill>
                <a:latin typeface="隶书" panose="02010509060101010101" pitchFamily="49" charset="-122"/>
                <a:ea typeface="隶书" panose="02010509060101010101" pitchFamily="49" charset="-122"/>
              </a:rPr>
              <a:t>中读取各路口和出口的数据</a:t>
            </a:r>
            <a:r>
              <a:rPr lang="zh-CN" altLang="en-US" sz="2800">
                <a:solidFill>
                  <a:schemeClr val="tx1"/>
                </a:solidFill>
                <a:ea typeface="隶书" panose="02010509060101010101" pitchFamily="49" charset="-122"/>
              </a:rPr>
              <a:t/>
            </a:r>
            <a:br>
              <a:rPr lang="zh-CN" altLang="en-US" sz="2800">
                <a:solidFill>
                  <a:schemeClr val="tx1"/>
                </a:solidFill>
                <a:ea typeface="隶书" panose="02010509060101010101" pitchFamily="49" charset="-122"/>
              </a:rPr>
            </a:br>
            <a:r>
              <a:rPr lang="zh-CN" altLang="en-US" sz="2800">
                <a:solidFill>
                  <a:schemeClr val="hlink"/>
                </a:solidFill>
              </a:rPr>
              <a:t>   </a:t>
            </a:r>
            <a:r>
              <a:rPr lang="en-US" altLang="zh-CN" sz="2800" b="1">
                <a:solidFill>
                  <a:srgbClr val="CC3300"/>
                </a:solidFill>
              </a:rPr>
              <a:t>ifstream</a:t>
            </a:r>
            <a:r>
              <a:rPr lang="en-US" altLang="zh-CN" sz="2800">
                <a:solidFill>
                  <a:srgbClr val="CC3300"/>
                </a:solidFill>
              </a:rPr>
              <a:t> </a:t>
            </a:r>
            <a:r>
              <a:rPr lang="en-US" altLang="zh-CN" sz="2800" b="1" i="1">
                <a:solidFill>
                  <a:srgbClr val="CC3300"/>
                </a:solidFill>
              </a:rPr>
              <a:t>fin</a:t>
            </a:r>
            <a:r>
              <a:rPr lang="en-US" altLang="zh-CN" sz="2800">
                <a:solidFill>
                  <a:srgbClr val="CC3300"/>
                </a:solidFill>
              </a:rPr>
              <a:t>;</a:t>
            </a:r>
            <a:br>
              <a:rPr lang="en-US" altLang="zh-CN" sz="2800">
                <a:solidFill>
                  <a:srgbClr val="CC3300"/>
                </a:solidFill>
              </a:rPr>
            </a:br>
            <a:r>
              <a:rPr lang="en-US" altLang="zh-CN" sz="2800">
                <a:solidFill>
                  <a:srgbClr val="CC3300"/>
                </a:solidFill>
              </a:rPr>
              <a:t>   </a:t>
            </a:r>
            <a:r>
              <a:rPr lang="en-US" altLang="zh-CN" sz="2800" b="1" i="1">
                <a:solidFill>
                  <a:srgbClr val="CC3300"/>
                </a:solidFill>
              </a:rPr>
              <a:t>fin</a:t>
            </a:r>
            <a:r>
              <a:rPr lang="en-US" altLang="zh-CN" sz="2800" b="1">
                <a:solidFill>
                  <a:srgbClr val="CC3300"/>
                </a:solidFill>
              </a:rPr>
              <a:t>.open</a:t>
            </a:r>
            <a:r>
              <a:rPr lang="en-US" altLang="zh-CN" sz="2800">
                <a:solidFill>
                  <a:srgbClr val="CC3300"/>
                </a:solidFill>
              </a:rPr>
              <a:t> (</a:t>
            </a:r>
            <a:r>
              <a:rPr lang="en-US" altLang="zh-CN" sz="2800" i="1">
                <a:solidFill>
                  <a:srgbClr val="CC3300"/>
                </a:solidFill>
              </a:rPr>
              <a:t> </a:t>
            </a:r>
            <a:r>
              <a:rPr lang="en-US" altLang="zh-CN" sz="2800" b="1" i="1">
                <a:solidFill>
                  <a:srgbClr val="CC3300"/>
                </a:solidFill>
              </a:rPr>
              <a:t>filename</a:t>
            </a:r>
            <a:r>
              <a:rPr lang="en-US" altLang="zh-CN" sz="2800" i="1">
                <a:solidFill>
                  <a:srgbClr val="CC3300"/>
                </a:solidFill>
              </a:rPr>
              <a:t>,</a:t>
            </a:r>
            <a:r>
              <a:rPr lang="en-US" altLang="zh-CN" sz="2800">
                <a:solidFill>
                  <a:srgbClr val="CC3300"/>
                </a:solidFill>
              </a:rPr>
              <a:t> </a:t>
            </a:r>
            <a:r>
              <a:rPr lang="en-US" altLang="zh-CN" sz="2800" b="1">
                <a:solidFill>
                  <a:srgbClr val="CC3300"/>
                </a:solidFill>
              </a:rPr>
              <a:t>ios::in </a:t>
            </a:r>
            <a:r>
              <a:rPr lang="en-US" altLang="zh-CN" sz="2800">
                <a:solidFill>
                  <a:srgbClr val="CC3300"/>
                </a:solidFill>
              </a:rPr>
              <a:t>| </a:t>
            </a:r>
            <a:r>
              <a:rPr lang="en-US" altLang="zh-CN" sz="2800" b="1">
                <a:solidFill>
                  <a:srgbClr val="CC3300"/>
                </a:solidFill>
              </a:rPr>
              <a:t>ios::nocreate</a:t>
            </a:r>
            <a:r>
              <a:rPr lang="en-US" altLang="zh-CN" sz="2800">
                <a:solidFill>
                  <a:srgbClr val="CC3300"/>
                </a:solidFill>
              </a:rPr>
              <a:t> );</a:t>
            </a:r>
            <a:br>
              <a:rPr lang="en-US" altLang="zh-CN" sz="2800">
                <a:solidFill>
                  <a:srgbClr val="CC3300"/>
                </a:solidFill>
              </a:rPr>
            </a:br>
            <a:r>
              <a:rPr lang="en-US" altLang="zh-CN" sz="2800" b="1">
                <a:solidFill>
                  <a:srgbClr val="CC3300"/>
                </a:solidFill>
              </a:rPr>
              <a:t> </a:t>
            </a:r>
            <a:r>
              <a:rPr lang="en-US" altLang="zh-CN" sz="2800">
                <a:solidFill>
                  <a:srgbClr val="CC3300"/>
                </a:solidFill>
              </a:rPr>
              <a:t>  if (</a:t>
            </a:r>
            <a:r>
              <a:rPr lang="en-US" altLang="zh-CN" sz="2800" i="1">
                <a:solidFill>
                  <a:srgbClr val="CC3300"/>
                </a:solidFill>
              </a:rPr>
              <a:t> </a:t>
            </a:r>
            <a:r>
              <a:rPr lang="en-US" altLang="zh-CN" sz="2800">
                <a:solidFill>
                  <a:srgbClr val="CC3300"/>
                </a:solidFill>
              </a:rPr>
              <a:t>!</a:t>
            </a:r>
            <a:r>
              <a:rPr lang="en-US" altLang="zh-CN" sz="2800" b="1" i="1">
                <a:solidFill>
                  <a:srgbClr val="CC3300"/>
                </a:solidFill>
              </a:rPr>
              <a:t>fin</a:t>
            </a:r>
            <a:r>
              <a:rPr lang="en-US" altLang="zh-CN" sz="2800">
                <a:solidFill>
                  <a:srgbClr val="CC3300"/>
                </a:solidFill>
              </a:rPr>
              <a:t> ) {</a:t>
            </a:r>
            <a:br>
              <a:rPr lang="en-US" altLang="zh-CN" sz="2800">
                <a:solidFill>
                  <a:srgbClr val="CC3300"/>
                </a:solidFill>
              </a:rPr>
            </a:br>
            <a:r>
              <a:rPr lang="en-US" altLang="zh-CN" sz="2800">
                <a:solidFill>
                  <a:srgbClr val="CC3300"/>
                </a:solidFill>
              </a:rPr>
              <a:t>        cout </a:t>
            </a:r>
            <a:r>
              <a:rPr lang="en-US" altLang="zh-CN" sz="2800" i="1">
                <a:solidFill>
                  <a:srgbClr val="CC3300"/>
                </a:solidFill>
              </a:rPr>
              <a:t>&lt;&lt;“</a:t>
            </a:r>
            <a:r>
              <a:rPr lang="zh-CN" altLang="en-US" sz="2800">
                <a:solidFill>
                  <a:srgbClr val="CC3300"/>
                </a:solidFill>
                <a:ea typeface="隶书" panose="02010509060101010101" pitchFamily="49" charset="-122"/>
              </a:rPr>
              <a:t>文件</a:t>
            </a:r>
            <a:r>
              <a:rPr lang="zh-CN" altLang="en-US" sz="2800" i="1">
                <a:solidFill>
                  <a:srgbClr val="CC3300"/>
                </a:solidFill>
              </a:rPr>
              <a:t>”</a:t>
            </a:r>
            <a:r>
              <a:rPr lang="en-US" altLang="zh-CN" sz="2800" i="1">
                <a:solidFill>
                  <a:srgbClr val="CC3300"/>
                </a:solidFill>
              </a:rPr>
              <a:t>&lt;&lt;</a:t>
            </a:r>
            <a:r>
              <a:rPr lang="en-US" altLang="zh-CN" sz="2800" b="1" i="1">
                <a:solidFill>
                  <a:srgbClr val="CC3300"/>
                </a:solidFill>
              </a:rPr>
              <a:t>filename</a:t>
            </a:r>
            <a:r>
              <a:rPr lang="en-US" altLang="zh-CN" sz="2800" i="1">
                <a:solidFill>
                  <a:srgbClr val="CC3300"/>
                </a:solidFill>
              </a:rPr>
              <a:t>&lt;&lt;“</a:t>
            </a:r>
            <a:r>
              <a:rPr lang="zh-CN" altLang="en-US" sz="2800">
                <a:solidFill>
                  <a:srgbClr val="CC3300"/>
                </a:solidFill>
                <a:ea typeface="隶书" panose="02010509060101010101" pitchFamily="49" charset="-122"/>
              </a:rPr>
              <a:t>打不开</a:t>
            </a:r>
            <a:r>
              <a:rPr lang="zh-CN" altLang="en-US" sz="2800" i="1">
                <a:solidFill>
                  <a:srgbClr val="CC3300"/>
                </a:solidFill>
              </a:rPr>
              <a:t>”</a:t>
            </a:r>
            <a:r>
              <a:rPr lang="en-US" altLang="zh-CN" sz="2800" i="1">
                <a:solidFill>
                  <a:srgbClr val="CC3300"/>
                </a:solidFill>
              </a:rPr>
              <a:t>&lt;&lt;</a:t>
            </a:r>
            <a:r>
              <a:rPr lang="en-US" altLang="zh-CN" sz="2800">
                <a:solidFill>
                  <a:srgbClr val="CC3300"/>
                </a:solidFill>
              </a:rPr>
              <a:t>endl;</a:t>
            </a:r>
            <a:br>
              <a:rPr lang="en-US" altLang="zh-CN" sz="2800">
                <a:solidFill>
                  <a:srgbClr val="CC3300"/>
                </a:solidFill>
              </a:rPr>
            </a:br>
            <a:r>
              <a:rPr lang="en-US" altLang="zh-CN" sz="2800">
                <a:solidFill>
                  <a:srgbClr val="CC3300"/>
                </a:solidFill>
              </a:rPr>
              <a:t>        exit (</a:t>
            </a:r>
            <a:r>
              <a:rPr lang="en-US" altLang="zh-CN" sz="2800" b="1">
                <a:solidFill>
                  <a:srgbClr val="CC3300"/>
                </a:solidFill>
              </a:rPr>
              <a:t>1</a:t>
            </a:r>
            <a:r>
              <a:rPr lang="en-US" altLang="zh-CN" sz="2800">
                <a:solidFill>
                  <a:srgbClr val="CC3300"/>
                </a:solidFill>
              </a:rPr>
              <a:t>);</a:t>
            </a:r>
            <a:br>
              <a:rPr lang="en-US" altLang="zh-CN" sz="2800">
                <a:solidFill>
                  <a:srgbClr val="CC3300"/>
                </a:solidFill>
              </a:rPr>
            </a:br>
            <a:r>
              <a:rPr lang="en-US" altLang="zh-CN" sz="2800">
                <a:solidFill>
                  <a:srgbClr val="CC3300"/>
                </a:solidFill>
              </a:rPr>
              <a:t>   }</a:t>
            </a:r>
            <a:br>
              <a:rPr lang="en-US" altLang="zh-CN" sz="2800">
                <a:solidFill>
                  <a:srgbClr val="CC3300"/>
                </a:solidFill>
              </a:rPr>
            </a:br>
            <a:r>
              <a:rPr lang="en-US" altLang="zh-CN" sz="2800">
                <a:solidFill>
                  <a:srgbClr val="CC3300"/>
                </a:solidFill>
              </a:rPr>
              <a:t>    </a:t>
            </a:r>
            <a:r>
              <a:rPr lang="en-US" altLang="zh-CN" sz="2800" b="1" i="1">
                <a:solidFill>
                  <a:srgbClr val="CC3300"/>
                </a:solidFill>
              </a:rPr>
              <a:t>fin</a:t>
            </a:r>
            <a:r>
              <a:rPr lang="en-US" altLang="zh-CN" sz="2800" i="1">
                <a:solidFill>
                  <a:srgbClr val="CC3300"/>
                </a:solidFill>
              </a:rPr>
              <a:t> &gt;&gt; </a:t>
            </a:r>
            <a:r>
              <a:rPr lang="en-US" altLang="zh-CN" sz="2800" b="1" i="1">
                <a:solidFill>
                  <a:srgbClr val="CC3300"/>
                </a:solidFill>
              </a:rPr>
              <a:t>MazeSize</a:t>
            </a:r>
            <a:r>
              <a:rPr lang="en-US" altLang="zh-CN" sz="2800">
                <a:solidFill>
                  <a:srgbClr val="CC3300"/>
                </a:solidFill>
              </a:rPr>
              <a:t>;</a:t>
            </a:r>
            <a:r>
              <a:rPr lang="en-US" altLang="zh-CN" sz="2800">
                <a:solidFill>
                  <a:schemeClr val="hlink"/>
                </a:solidFill>
              </a:rPr>
              <a:t>            </a:t>
            </a:r>
            <a:r>
              <a:rPr lang="en-US" altLang="zh-CN" sz="2800">
                <a:solidFill>
                  <a:srgbClr val="0000FF"/>
                </a:solidFill>
                <a:latin typeface="隶书" panose="02010509060101010101" pitchFamily="49" charset="-122"/>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输入迷宫路口数</a:t>
            </a:r>
            <a:br>
              <a:rPr lang="zh-CN" altLang="en-US" sz="2800">
                <a:solidFill>
                  <a:srgbClr val="0000FF"/>
                </a:solidFill>
                <a:latin typeface="隶书" panose="02010509060101010101" pitchFamily="49" charset="-122"/>
                <a:ea typeface="隶书" panose="02010509060101010101" pitchFamily="49" charset="-122"/>
              </a:rPr>
            </a:br>
            <a:r>
              <a:rPr lang="zh-CN" altLang="en-US" sz="3600" b="1" i="1">
                <a:solidFill>
                  <a:schemeClr val="hlink"/>
                </a:solidFill>
              </a:rPr>
              <a:t> </a:t>
            </a:r>
            <a:r>
              <a:rPr lang="en-US" altLang="zh-CN" sz="2800" b="1" i="1">
                <a:solidFill>
                  <a:srgbClr val="CC3300"/>
                </a:solidFill>
              </a:rPr>
              <a:t>intsec</a:t>
            </a:r>
            <a:r>
              <a:rPr lang="en-US" altLang="zh-CN" sz="2800" i="1">
                <a:solidFill>
                  <a:srgbClr val="CC3300"/>
                </a:solidFill>
              </a:rPr>
              <a:t> = </a:t>
            </a:r>
            <a:r>
              <a:rPr lang="en-US" altLang="zh-CN" sz="2800" b="1">
                <a:solidFill>
                  <a:srgbClr val="CC3300"/>
                </a:solidFill>
              </a:rPr>
              <a:t>new </a:t>
            </a:r>
            <a:r>
              <a:rPr lang="en-US" altLang="zh-CN" sz="2800" i="1">
                <a:solidFill>
                  <a:srgbClr val="CC3300"/>
                </a:solidFill>
              </a:rPr>
              <a:t>Intersection</a:t>
            </a:r>
            <a:r>
              <a:rPr lang="en-US" altLang="zh-CN" sz="2800">
                <a:solidFill>
                  <a:srgbClr val="CC3300"/>
                </a:solidFill>
              </a:rPr>
              <a:t>[</a:t>
            </a:r>
            <a:r>
              <a:rPr lang="en-US" altLang="zh-CN" sz="2800" i="1">
                <a:solidFill>
                  <a:srgbClr val="CC3300"/>
                </a:solidFill>
              </a:rPr>
              <a:t>MazeSize+</a:t>
            </a:r>
            <a:r>
              <a:rPr lang="en-US" altLang="zh-CN" sz="2800">
                <a:solidFill>
                  <a:srgbClr val="CC3300"/>
                </a:solidFill>
              </a:rPr>
              <a:t>1]</a:t>
            </a:r>
            <a:r>
              <a:rPr lang="en-US" altLang="zh-CN" sz="2800" b="1">
                <a:solidFill>
                  <a:srgbClr val="CC3300"/>
                </a:solidFill>
              </a:rPr>
              <a:t>;</a:t>
            </a:r>
            <a:r>
              <a:rPr lang="en-US" altLang="zh-CN" sz="2400">
                <a:solidFill>
                  <a:srgbClr val="0000FF"/>
                </a:solidFill>
                <a:latin typeface="隶书" panose="02010509060101010101" pitchFamily="49" charset="-122"/>
                <a:ea typeface="隶书" panose="02010509060101010101" pitchFamily="49" charset="-122"/>
              </a:rPr>
              <a:t>//</a:t>
            </a:r>
            <a:r>
              <a:rPr lang="zh-CN" altLang="en-US" sz="2400">
                <a:solidFill>
                  <a:srgbClr val="0000FF"/>
                </a:solidFill>
                <a:latin typeface="隶书" panose="02010509060101010101" pitchFamily="49" charset="-122"/>
                <a:ea typeface="隶书" panose="02010509060101010101" pitchFamily="49" charset="-122"/>
              </a:rPr>
              <a:t>创建迷宫路口数组</a:t>
            </a:r>
            <a:r>
              <a:rPr lang="zh-CN" altLang="en-US" sz="2800">
                <a:solidFill>
                  <a:srgbClr val="0000FF"/>
                </a:solidFill>
                <a:latin typeface="隶书" panose="02010509060101010101" pitchFamily="49" charset="-122"/>
                <a:ea typeface="隶书" panose="02010509060101010101" pitchFamily="49" charset="-122"/>
              </a:rPr>
              <a:t/>
            </a:r>
            <a:br>
              <a:rPr lang="zh-CN" altLang="en-US" sz="2800">
                <a:solidFill>
                  <a:srgbClr val="0000FF"/>
                </a:solidFill>
                <a:latin typeface="隶书" panose="02010509060101010101" pitchFamily="49" charset="-122"/>
                <a:ea typeface="隶书" panose="02010509060101010101" pitchFamily="49" charset="-122"/>
              </a:rPr>
            </a:br>
            <a:r>
              <a:rPr lang="zh-CN" altLang="en-US" sz="2800">
                <a:solidFill>
                  <a:schemeClr val="hlink"/>
                </a:solidFill>
              </a:rPr>
              <a:t>     </a:t>
            </a:r>
            <a:r>
              <a:rPr lang="en-US" altLang="zh-CN" sz="2800" b="1">
                <a:solidFill>
                  <a:srgbClr val="CC3300"/>
                </a:solidFill>
              </a:rPr>
              <a:t>for</a:t>
            </a:r>
            <a:r>
              <a:rPr lang="en-US" altLang="zh-CN" sz="2800">
                <a:solidFill>
                  <a:srgbClr val="CC3300"/>
                </a:solidFill>
              </a:rPr>
              <a:t> (</a:t>
            </a:r>
            <a:r>
              <a:rPr lang="en-US" altLang="zh-CN" sz="2800" b="1" i="1">
                <a:solidFill>
                  <a:srgbClr val="CC3300"/>
                </a:solidFill>
              </a:rPr>
              <a:t> </a:t>
            </a:r>
            <a:r>
              <a:rPr lang="en-US" altLang="zh-CN" sz="2800" b="1">
                <a:solidFill>
                  <a:srgbClr val="CC3300"/>
                </a:solidFill>
              </a:rPr>
              <a:t>int</a:t>
            </a:r>
            <a:r>
              <a:rPr lang="en-US" altLang="zh-CN" sz="2800">
                <a:solidFill>
                  <a:srgbClr val="CC3300"/>
                </a:solidFill>
              </a:rPr>
              <a:t> </a:t>
            </a:r>
            <a:r>
              <a:rPr lang="en-US" altLang="zh-CN" sz="2800" i="1">
                <a:solidFill>
                  <a:srgbClr val="CC3300"/>
                </a:solidFill>
              </a:rPr>
              <a:t>i=</a:t>
            </a:r>
            <a:r>
              <a:rPr lang="en-US" altLang="zh-CN" sz="2800">
                <a:solidFill>
                  <a:srgbClr val="CC3300"/>
                </a:solidFill>
              </a:rPr>
              <a:t>1</a:t>
            </a:r>
            <a:r>
              <a:rPr lang="en-US" altLang="zh-CN" sz="2800" b="1">
                <a:solidFill>
                  <a:srgbClr val="CC3300"/>
                </a:solidFill>
              </a:rPr>
              <a:t>;</a:t>
            </a:r>
            <a:r>
              <a:rPr lang="en-US" altLang="zh-CN" sz="2800" b="1" i="1">
                <a:solidFill>
                  <a:srgbClr val="CC3300"/>
                </a:solidFill>
              </a:rPr>
              <a:t> </a:t>
            </a:r>
            <a:r>
              <a:rPr lang="en-US" altLang="zh-CN" sz="2800" i="1">
                <a:solidFill>
                  <a:srgbClr val="CC3300"/>
                </a:solidFill>
              </a:rPr>
              <a:t>i&lt;=MazeSize</a:t>
            </a:r>
            <a:r>
              <a:rPr lang="en-US" altLang="zh-CN" sz="2800" b="1">
                <a:solidFill>
                  <a:srgbClr val="CC3300"/>
                </a:solidFill>
              </a:rPr>
              <a:t>;</a:t>
            </a:r>
            <a:r>
              <a:rPr lang="en-US" altLang="zh-CN" sz="2800" i="1">
                <a:solidFill>
                  <a:srgbClr val="CC3300"/>
                </a:solidFill>
              </a:rPr>
              <a:t> i++</a:t>
            </a:r>
            <a:r>
              <a:rPr lang="en-US" altLang="zh-CN" sz="2800">
                <a:solidFill>
                  <a:srgbClr val="CC3300"/>
                </a:solidFill>
              </a:rPr>
              <a:t> </a:t>
            </a:r>
            <a:r>
              <a:rPr lang="en-US" altLang="zh-CN" sz="2800" b="1">
                <a:solidFill>
                  <a:srgbClr val="CC3300"/>
                </a:solidFill>
              </a:rPr>
              <a:t>) </a:t>
            </a:r>
            <a:r>
              <a:rPr lang="en-US" altLang="zh-CN" sz="2800">
                <a:solidFill>
                  <a:srgbClr val="CC3300"/>
                </a:solidFill>
              </a:rPr>
              <a:t>    </a:t>
            </a:r>
            <a:br>
              <a:rPr lang="en-US" altLang="zh-CN" sz="2800">
                <a:solidFill>
                  <a:srgbClr val="CC3300"/>
                </a:solidFill>
              </a:rPr>
            </a:br>
            <a:r>
              <a:rPr lang="en-US" altLang="zh-CN" sz="2800">
                <a:solidFill>
                  <a:srgbClr val="CC3300"/>
                </a:solidFill>
              </a:rPr>
              <a:t>          </a:t>
            </a:r>
            <a:r>
              <a:rPr lang="en-US" altLang="zh-CN" sz="2800" i="1">
                <a:solidFill>
                  <a:srgbClr val="CC3300"/>
                </a:solidFill>
              </a:rPr>
              <a:t>fin</a:t>
            </a:r>
            <a:r>
              <a:rPr lang="en-US" altLang="zh-CN" sz="2800" b="1" i="1">
                <a:solidFill>
                  <a:srgbClr val="CC3300"/>
                </a:solidFill>
              </a:rPr>
              <a:t>&gt;&gt;</a:t>
            </a:r>
            <a:r>
              <a:rPr lang="en-US" altLang="zh-CN" sz="2800" i="1">
                <a:solidFill>
                  <a:srgbClr val="CC3300"/>
                </a:solidFill>
              </a:rPr>
              <a:t>intsec</a:t>
            </a:r>
            <a:r>
              <a:rPr lang="en-US" altLang="zh-CN" sz="2800">
                <a:solidFill>
                  <a:srgbClr val="CC3300"/>
                </a:solidFill>
              </a:rPr>
              <a:t>[</a:t>
            </a:r>
            <a:r>
              <a:rPr lang="en-US" altLang="zh-CN" sz="2800" i="1">
                <a:solidFill>
                  <a:srgbClr val="CC3300"/>
                </a:solidFill>
              </a:rPr>
              <a:t>i</a:t>
            </a:r>
            <a:r>
              <a:rPr lang="en-US" altLang="zh-CN" sz="2800">
                <a:solidFill>
                  <a:srgbClr val="CC3300"/>
                </a:solidFill>
              </a:rPr>
              <a:t>]</a:t>
            </a:r>
            <a:r>
              <a:rPr lang="en-US" altLang="zh-CN" sz="2800" i="1">
                <a:solidFill>
                  <a:srgbClr val="CC3300"/>
                </a:solidFill>
              </a:rPr>
              <a:t>.left</a:t>
            </a:r>
            <a:r>
              <a:rPr lang="en-US" altLang="zh-CN" sz="2800" b="1" i="1">
                <a:solidFill>
                  <a:srgbClr val="CC3300"/>
                </a:solidFill>
              </a:rPr>
              <a:t> &gt;&gt;</a:t>
            </a:r>
            <a:r>
              <a:rPr lang="en-US" altLang="zh-CN" sz="2800" i="1">
                <a:solidFill>
                  <a:srgbClr val="CC3300"/>
                </a:solidFill>
              </a:rPr>
              <a:t>intsec</a:t>
            </a:r>
            <a:r>
              <a:rPr lang="en-US" altLang="zh-CN" sz="2800">
                <a:solidFill>
                  <a:srgbClr val="CC3300"/>
                </a:solidFill>
              </a:rPr>
              <a:t>[</a:t>
            </a:r>
            <a:r>
              <a:rPr lang="en-US" altLang="zh-CN" sz="2800" i="1">
                <a:solidFill>
                  <a:srgbClr val="CC3300"/>
                </a:solidFill>
              </a:rPr>
              <a:t>i</a:t>
            </a:r>
            <a:r>
              <a:rPr lang="en-US" altLang="zh-CN" sz="2800">
                <a:solidFill>
                  <a:srgbClr val="CC3300"/>
                </a:solidFill>
              </a:rPr>
              <a:t>].</a:t>
            </a:r>
            <a:r>
              <a:rPr lang="en-US" altLang="zh-CN" sz="2800" i="1">
                <a:solidFill>
                  <a:srgbClr val="CC3300"/>
                </a:solidFill>
              </a:rPr>
              <a:t>forward </a:t>
            </a:r>
            <a:r>
              <a:rPr lang="en-US" altLang="zh-CN" sz="2800" b="1" i="1">
                <a:solidFill>
                  <a:srgbClr val="CC3300"/>
                </a:solidFill>
              </a:rPr>
              <a:t>&gt;&gt;</a:t>
            </a:r>
            <a:r>
              <a:rPr lang="en-US" altLang="zh-CN" sz="2800" i="1">
                <a:solidFill>
                  <a:srgbClr val="CC3300"/>
                </a:solidFill>
              </a:rPr>
              <a:t>intsec</a:t>
            </a:r>
            <a:r>
              <a:rPr lang="en-US" altLang="zh-CN" sz="2800">
                <a:solidFill>
                  <a:srgbClr val="CC3300"/>
                </a:solidFill>
              </a:rPr>
              <a:t>[</a:t>
            </a:r>
            <a:r>
              <a:rPr lang="en-US" altLang="zh-CN" sz="2800" i="1">
                <a:solidFill>
                  <a:srgbClr val="CC3300"/>
                </a:solidFill>
              </a:rPr>
              <a:t>i</a:t>
            </a:r>
            <a:r>
              <a:rPr lang="en-US" altLang="zh-CN" sz="2800">
                <a:solidFill>
                  <a:srgbClr val="CC3300"/>
                </a:solidFill>
              </a:rPr>
              <a:t>]</a:t>
            </a:r>
            <a:r>
              <a:rPr lang="en-US" altLang="zh-CN" sz="2800" i="1">
                <a:solidFill>
                  <a:srgbClr val="CC3300"/>
                </a:solidFill>
              </a:rPr>
              <a:t>.right</a:t>
            </a:r>
            <a:r>
              <a:rPr lang="en-US" altLang="zh-CN" sz="2800" b="1">
                <a:solidFill>
                  <a:srgbClr val="CC3300"/>
                </a:solidFill>
              </a:rPr>
              <a:t>;</a:t>
            </a:r>
            <a:r>
              <a:rPr lang="en-US" altLang="zh-CN" sz="2800" i="1">
                <a:solidFill>
                  <a:srgbClr val="CC3300"/>
                </a:solidFill>
              </a:rPr>
              <a:t/>
            </a:r>
            <a:br>
              <a:rPr lang="en-US" altLang="zh-CN" sz="2800" i="1">
                <a:solidFill>
                  <a:srgbClr val="CC3300"/>
                </a:solidFill>
              </a:rPr>
            </a:br>
            <a:r>
              <a:rPr lang="en-US" altLang="zh-CN" sz="2800" i="1">
                <a:solidFill>
                  <a:srgbClr val="CC3300"/>
                </a:solidFill>
              </a:rPr>
              <a:t> </a:t>
            </a:r>
            <a:r>
              <a:rPr lang="en-US" altLang="zh-CN" sz="2800">
                <a:solidFill>
                  <a:srgbClr val="CC3300"/>
                </a:solidFill>
              </a:rPr>
              <a:t>    </a:t>
            </a:r>
            <a:r>
              <a:rPr lang="en-US" altLang="zh-CN" sz="2800" i="1">
                <a:solidFill>
                  <a:srgbClr val="CC3300"/>
                </a:solidFill>
              </a:rPr>
              <a:t>fin </a:t>
            </a:r>
            <a:r>
              <a:rPr lang="en-US" altLang="zh-CN" sz="2800" b="1" i="1">
                <a:solidFill>
                  <a:srgbClr val="CC3300"/>
                </a:solidFill>
              </a:rPr>
              <a:t>&gt;&gt;</a:t>
            </a:r>
            <a:r>
              <a:rPr lang="en-US" altLang="zh-CN" sz="2800" i="1">
                <a:solidFill>
                  <a:srgbClr val="CC3300"/>
                </a:solidFill>
              </a:rPr>
              <a:t> EXIT</a:t>
            </a:r>
            <a:r>
              <a:rPr lang="en-US" altLang="zh-CN" sz="2800" b="1">
                <a:solidFill>
                  <a:srgbClr val="CC3300"/>
                </a:solidFill>
              </a:rPr>
              <a:t>;</a:t>
            </a:r>
            <a:r>
              <a:rPr lang="en-US" altLang="zh-CN" sz="2800" b="1">
                <a:solidFill>
                  <a:schemeClr val="hlink"/>
                </a:solidFill>
              </a:rPr>
              <a:t>       </a:t>
            </a:r>
            <a:r>
              <a:rPr lang="en-US" altLang="zh-CN" sz="2800">
                <a:solidFill>
                  <a:srgbClr val="0000FF"/>
                </a:solidFill>
                <a:latin typeface="隶书" panose="02010509060101010101" pitchFamily="49" charset="-122"/>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输入迷宫出口</a:t>
            </a:r>
            <a:br>
              <a:rPr lang="zh-CN" altLang="en-US" sz="2800">
                <a:solidFill>
                  <a:srgbClr val="0000FF"/>
                </a:solidFill>
                <a:latin typeface="隶书" panose="02010509060101010101" pitchFamily="49" charset="-122"/>
                <a:ea typeface="隶书" panose="02010509060101010101" pitchFamily="49" charset="-122"/>
              </a:rPr>
            </a:br>
            <a:r>
              <a:rPr lang="zh-CN" altLang="en-US" sz="2800">
                <a:solidFill>
                  <a:schemeClr val="hlink"/>
                </a:solidFill>
              </a:rPr>
              <a:t>     </a:t>
            </a:r>
            <a:r>
              <a:rPr lang="en-US" altLang="zh-CN" sz="2800" i="1">
                <a:solidFill>
                  <a:srgbClr val="CC3300"/>
                </a:solidFill>
              </a:rPr>
              <a:t>fin</a:t>
            </a:r>
            <a:r>
              <a:rPr lang="en-US" altLang="zh-CN" sz="2800">
                <a:solidFill>
                  <a:srgbClr val="CC3300"/>
                </a:solidFill>
              </a:rPr>
              <a:t>.close ( )</a:t>
            </a:r>
            <a:r>
              <a:rPr lang="en-US" altLang="zh-CN" sz="2800" b="1">
                <a:solidFill>
                  <a:srgbClr val="CC3300"/>
                </a:solidFill>
              </a:rPr>
              <a:t>;</a:t>
            </a:r>
            <a:r>
              <a:rPr lang="en-US" altLang="zh-CN" sz="2800">
                <a:solidFill>
                  <a:srgbClr val="CC3300"/>
                </a:solidFill>
              </a:rPr>
              <a:t/>
            </a:r>
            <a:br>
              <a:rPr lang="en-US" altLang="zh-CN" sz="2800">
                <a:solidFill>
                  <a:srgbClr val="CC3300"/>
                </a:solidFill>
              </a:rPr>
            </a:br>
            <a:r>
              <a:rPr lang="en-US" altLang="zh-CN" sz="2800" b="1">
                <a:solidFill>
                  <a:srgbClr val="CC3300"/>
                </a:solidFill>
              </a:rPr>
              <a:t>}</a:t>
            </a:r>
          </a:p>
        </p:txBody>
      </p:sp>
      <p:sp>
        <p:nvSpPr>
          <p:cNvPr id="4" name="灯片编号占位符 5"/>
          <p:cNvSpPr>
            <a:spLocks noGrp="1"/>
          </p:cNvSpPr>
          <p:nvPr>
            <p:ph type="sldNum" sz="quarter" idx="12"/>
          </p:nvPr>
        </p:nvSpPr>
        <p:spPr/>
        <p:txBody>
          <a:bodyPr/>
          <a:lstStyle/>
          <a:p>
            <a:fld id="{4F25BA1A-92ED-4DF1-B724-9210789F2F1E}" type="slidenum">
              <a:rPr lang="en-US" altLang="zh-CN"/>
              <a:pPr/>
              <a:t>36</a:t>
            </a:fld>
            <a:endParaRPr lang="en-US" altLang="zh-CN"/>
          </a:p>
        </p:txBody>
      </p:sp>
    </p:spTree>
    <p:extLst>
      <p:ext uri="{BB962C8B-B14F-4D97-AF65-F5344CB8AC3E}">
        <p14:creationId xmlns:p14="http://schemas.microsoft.com/office/powerpoint/2010/main" val="3879275876"/>
      </p:ext>
    </p:extLst>
  </p:cSld>
  <p:clrMapOvr>
    <a:masterClrMapping/>
  </p:clrMapOvr>
  <p:transition>
    <p:cover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CE8EA4E-B3E3-4E17-8B88-321F509B3221}" type="slidenum">
              <a:rPr lang="en-US" altLang="zh-CN"/>
              <a:pPr/>
              <a:t>37</a:t>
            </a:fld>
            <a:endParaRPr lang="en-US" altLang="zh-CN"/>
          </a:p>
        </p:txBody>
      </p:sp>
      <p:sp>
        <p:nvSpPr>
          <p:cNvPr id="150530" name="Rectangle 2"/>
          <p:cNvSpPr>
            <a:spLocks noChangeArrowheads="1"/>
          </p:cNvSpPr>
          <p:nvPr/>
        </p:nvSpPr>
        <p:spPr bwMode="auto">
          <a:xfrm>
            <a:off x="76200" y="92075"/>
            <a:ext cx="9296400" cy="645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zh-CN" altLang="en-US" sz="3600" b="1" u="sng">
                <a:solidFill>
                  <a:srgbClr val="0000FF"/>
                </a:solidFill>
                <a:effectLst>
                  <a:outerShdw blurRad="38100" dist="38100" dir="2700000" algn="tl">
                    <a:srgbClr val="C0C0C0"/>
                  </a:outerShdw>
                </a:effectLst>
                <a:latin typeface="楷体_GB2312" pitchFamily="49" charset="-122"/>
                <a:ea typeface="楷体_GB2312" pitchFamily="49" charset="-122"/>
              </a:rPr>
              <a:t>迷宫漫游与求解算法</a:t>
            </a:r>
            <a:r>
              <a:rPr lang="zh-CN" altLang="en-US" sz="3600" u="sng">
                <a:effectLst>
                  <a:outerShdw blurRad="38100" dist="38100" dir="2700000" algn="tl">
                    <a:srgbClr val="C0C0C0"/>
                  </a:outerShdw>
                </a:effectLst>
                <a:latin typeface="楷体_GB2312" pitchFamily="49" charset="-122"/>
                <a:ea typeface="楷体_GB2312" pitchFamily="49" charset="-122"/>
              </a:rPr>
              <a:t/>
            </a:r>
            <a:br>
              <a:rPr lang="zh-CN" altLang="en-US" sz="3600" u="sng">
                <a:effectLst>
                  <a:outerShdw blurRad="38100" dist="38100" dir="2700000" algn="tl">
                    <a:srgbClr val="C0C0C0"/>
                  </a:outerShdw>
                </a:effectLst>
                <a:latin typeface="楷体_GB2312" pitchFamily="49" charset="-122"/>
                <a:ea typeface="楷体_GB2312" pitchFamily="49" charset="-122"/>
              </a:rPr>
            </a:br>
            <a:r>
              <a:rPr lang="zh-CN" altLang="en-US" sz="1000" u="sng">
                <a:effectLst>
                  <a:outerShdw blurRad="38100" dist="38100" dir="2700000" algn="tl">
                    <a:srgbClr val="C0C0C0"/>
                  </a:outerShdw>
                </a:effectLst>
                <a:latin typeface="楷体_GB2312" pitchFamily="49" charset="-122"/>
                <a:ea typeface="楷体_GB2312" pitchFamily="49" charset="-122"/>
              </a:rPr>
              <a:t/>
            </a:r>
            <a:br>
              <a:rPr lang="zh-CN" altLang="en-US" sz="1000" u="sng">
                <a:effectLst>
                  <a:outerShdw blurRad="38100" dist="38100" dir="2700000" algn="tl">
                    <a:srgbClr val="C0C0C0"/>
                  </a:outerShdw>
                </a:effectLst>
                <a:latin typeface="楷体_GB2312" pitchFamily="49" charset="-122"/>
                <a:ea typeface="楷体_GB2312" pitchFamily="49" charset="-122"/>
              </a:rPr>
            </a:br>
            <a:r>
              <a:rPr lang="en-US" altLang="zh-CN" sz="2800" b="1">
                <a:solidFill>
                  <a:srgbClr val="CC3300"/>
                </a:solidFill>
              </a:rPr>
              <a:t>int Maze::TraverseMaze ( int CurrentPos ) {</a:t>
            </a:r>
            <a:br>
              <a:rPr lang="en-US" altLang="zh-CN" sz="2800" b="1">
                <a:solidFill>
                  <a:srgbClr val="CC3300"/>
                </a:solidFill>
              </a:rPr>
            </a:br>
            <a:r>
              <a:rPr lang="en-US" altLang="zh-CN" sz="2800" b="1">
                <a:solidFill>
                  <a:srgbClr val="CC3300"/>
                </a:solidFill>
              </a:rPr>
              <a:t>   if ( CurrentPos &gt; 0 ) {</a:t>
            </a:r>
            <a:r>
              <a:rPr lang="en-US" altLang="zh-CN" sz="2800" b="1">
                <a:solidFill>
                  <a:schemeClr val="hlink"/>
                </a:solidFill>
              </a:rPr>
              <a:t> 	</a:t>
            </a:r>
            <a:r>
              <a:rPr lang="en-US" altLang="zh-CN" sz="2800">
                <a:solidFill>
                  <a:srgbClr val="0000FF"/>
                </a:solidFill>
                <a:latin typeface="隶书" panose="02010509060101010101" pitchFamily="49" charset="-122"/>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路口从 </a:t>
            </a:r>
            <a:r>
              <a:rPr lang="en-US" altLang="zh-CN" sz="2800">
                <a:solidFill>
                  <a:srgbClr val="0000FF"/>
                </a:solidFill>
                <a:latin typeface="隶书" panose="02010509060101010101" pitchFamily="49" charset="-122"/>
                <a:ea typeface="隶书" panose="02010509060101010101" pitchFamily="49" charset="-122"/>
              </a:rPr>
              <a:t>1 </a:t>
            </a:r>
            <a:r>
              <a:rPr lang="zh-CN" altLang="en-US" sz="2800">
                <a:solidFill>
                  <a:srgbClr val="0000FF"/>
                </a:solidFill>
                <a:latin typeface="隶书" panose="02010509060101010101" pitchFamily="49" charset="-122"/>
                <a:ea typeface="隶书" panose="02010509060101010101" pitchFamily="49" charset="-122"/>
              </a:rPr>
              <a:t>开始</a:t>
            </a:r>
          </a:p>
          <a:p>
            <a:pPr>
              <a:lnSpc>
                <a:spcPct val="80000"/>
              </a:lnSpc>
            </a:pPr>
            <a:r>
              <a:rPr lang="zh-CN" altLang="en-US" sz="2800" b="1">
                <a:solidFill>
                  <a:schemeClr val="hlink"/>
                </a:solidFill>
              </a:rPr>
              <a:t>  </a:t>
            </a:r>
            <a:r>
              <a:rPr lang="en-US" altLang="zh-CN" sz="2800" b="1">
                <a:solidFill>
                  <a:srgbClr val="CC3300"/>
                </a:solidFill>
              </a:rPr>
              <a:t>if ( CurrentPos == EXIT ) {	</a:t>
            </a:r>
            <a:r>
              <a:rPr lang="en-US" altLang="zh-CN" sz="2800" b="1">
                <a:solidFill>
                  <a:schemeClr val="hlink"/>
                </a:solidFill>
              </a:rPr>
              <a:t>    </a:t>
            </a:r>
            <a:r>
              <a:rPr lang="en-US" altLang="zh-CN" sz="2800">
                <a:solidFill>
                  <a:srgbClr val="0000FF"/>
                </a:solidFill>
                <a:latin typeface="隶书" panose="02010509060101010101" pitchFamily="49" charset="-122"/>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出口处理</a:t>
            </a:r>
            <a:r>
              <a:rPr lang="zh-CN" altLang="en-US" sz="2800" b="1">
                <a:solidFill>
                  <a:schemeClr val="hlink"/>
                </a:solidFill>
              </a:rPr>
              <a:t>	</a:t>
            </a:r>
            <a:br>
              <a:rPr lang="zh-CN" altLang="en-US" sz="2800" b="1">
                <a:solidFill>
                  <a:schemeClr val="hlink"/>
                </a:solidFill>
              </a:rPr>
            </a:br>
            <a:r>
              <a:rPr lang="zh-CN" altLang="en-US" sz="2800" b="1">
                <a:solidFill>
                  <a:schemeClr val="hlink"/>
                </a:solidFill>
              </a:rPr>
              <a:t>      </a:t>
            </a:r>
            <a:r>
              <a:rPr lang="en-US" altLang="zh-CN" sz="2800" b="1">
                <a:solidFill>
                  <a:srgbClr val="CC3300"/>
                </a:solidFill>
              </a:rPr>
              <a:t>cout &lt;&lt; CurrentPos &lt;&lt; "   ";  return 1;</a:t>
            </a:r>
          </a:p>
          <a:p>
            <a:pPr>
              <a:lnSpc>
                <a:spcPct val="80000"/>
              </a:lnSpc>
            </a:pPr>
            <a:r>
              <a:rPr lang="en-US" altLang="zh-CN" sz="2800" b="1">
                <a:solidFill>
                  <a:srgbClr val="CC3300"/>
                </a:solidFill>
              </a:rPr>
              <a:t>  }</a:t>
            </a:r>
            <a:br>
              <a:rPr lang="en-US" altLang="zh-CN" sz="2800" b="1">
                <a:solidFill>
                  <a:srgbClr val="CC3300"/>
                </a:solidFill>
              </a:rPr>
            </a:br>
            <a:r>
              <a:rPr lang="en-US" altLang="zh-CN" sz="2800" b="1">
                <a:solidFill>
                  <a:srgbClr val="CC3300"/>
                </a:solidFill>
              </a:rPr>
              <a:t>  else</a:t>
            </a:r>
            <a:r>
              <a:rPr lang="en-US" altLang="zh-CN" sz="2800" b="1">
                <a:solidFill>
                  <a:schemeClr val="hlink"/>
                </a:solidFill>
              </a:rPr>
              <a:t>           </a:t>
            </a:r>
            <a:r>
              <a:rPr lang="en-US" altLang="zh-CN" sz="2800">
                <a:solidFill>
                  <a:srgbClr val="0000FF"/>
                </a:solidFill>
                <a:latin typeface="隶书" panose="02010509060101010101" pitchFamily="49" charset="-122"/>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递归</a:t>
            </a:r>
            <a:r>
              <a:rPr lang="zh-CN" altLang="en-US" sz="2800">
                <a:solidFill>
                  <a:srgbClr val="FF33CC"/>
                </a:solidFill>
                <a:latin typeface="隶书" panose="02010509060101010101" pitchFamily="49" charset="-122"/>
                <a:ea typeface="隶书" panose="02010509060101010101" pitchFamily="49" charset="-122"/>
              </a:rPr>
              <a:t>向左</a:t>
            </a:r>
            <a:r>
              <a:rPr lang="zh-CN" altLang="en-US" sz="2800">
                <a:solidFill>
                  <a:srgbClr val="0000FF"/>
                </a:solidFill>
                <a:latin typeface="隶书" panose="02010509060101010101" pitchFamily="49" charset="-122"/>
                <a:ea typeface="隶书" panose="02010509060101010101" pitchFamily="49" charset="-122"/>
              </a:rPr>
              <a:t>搜寻可行</a:t>
            </a:r>
          </a:p>
          <a:p>
            <a:pPr>
              <a:lnSpc>
                <a:spcPct val="80000"/>
              </a:lnSpc>
            </a:pPr>
            <a:r>
              <a:rPr lang="zh-CN" altLang="en-US" sz="2800" b="1">
                <a:solidFill>
                  <a:schemeClr val="hlink"/>
                </a:solidFill>
              </a:rPr>
              <a:t>  </a:t>
            </a:r>
            <a:r>
              <a:rPr lang="en-US" altLang="zh-CN" sz="2800" b="1">
                <a:solidFill>
                  <a:srgbClr val="CC3300"/>
                </a:solidFill>
              </a:rPr>
              <a:t>if</a:t>
            </a:r>
            <a:r>
              <a:rPr lang="en-US" altLang="zh-CN" sz="2800">
                <a:solidFill>
                  <a:srgbClr val="CC3300"/>
                </a:solidFill>
              </a:rPr>
              <a:t> (</a:t>
            </a:r>
            <a:r>
              <a:rPr lang="en-US" altLang="zh-CN" sz="2800" i="1">
                <a:solidFill>
                  <a:srgbClr val="CC3300"/>
                </a:solidFill>
              </a:rPr>
              <a:t>TraverseMaze</a:t>
            </a:r>
            <a:r>
              <a:rPr lang="en-US" altLang="zh-CN" sz="2800">
                <a:solidFill>
                  <a:srgbClr val="CC3300"/>
                </a:solidFill>
              </a:rPr>
              <a:t>(</a:t>
            </a:r>
            <a:r>
              <a:rPr lang="en-US" altLang="zh-CN" sz="2800" i="1">
                <a:solidFill>
                  <a:srgbClr val="CC3300"/>
                </a:solidFill>
              </a:rPr>
              <a:t>intsec</a:t>
            </a:r>
            <a:r>
              <a:rPr lang="en-US" altLang="zh-CN" sz="2800">
                <a:solidFill>
                  <a:srgbClr val="CC3300"/>
                </a:solidFill>
              </a:rPr>
              <a:t>[</a:t>
            </a:r>
            <a:r>
              <a:rPr lang="en-US" altLang="zh-CN" sz="2800" i="1">
                <a:solidFill>
                  <a:srgbClr val="CC3300"/>
                </a:solidFill>
              </a:rPr>
              <a:t>CurrentPos</a:t>
            </a:r>
            <a:r>
              <a:rPr lang="en-US" altLang="zh-CN" sz="2800">
                <a:solidFill>
                  <a:srgbClr val="CC3300"/>
                </a:solidFill>
              </a:rPr>
              <a:t>]</a:t>
            </a:r>
            <a:r>
              <a:rPr lang="en-US" altLang="zh-CN" sz="2800" i="1">
                <a:solidFill>
                  <a:srgbClr val="CC3300"/>
                </a:solidFill>
              </a:rPr>
              <a:t>.left </a:t>
            </a:r>
            <a:r>
              <a:rPr lang="en-US" altLang="zh-CN" sz="2800">
                <a:solidFill>
                  <a:srgbClr val="CC3300"/>
                </a:solidFill>
              </a:rPr>
              <a:t>))</a:t>
            </a:r>
          </a:p>
          <a:p>
            <a:pPr>
              <a:lnSpc>
                <a:spcPct val="80000"/>
              </a:lnSpc>
            </a:pPr>
            <a:r>
              <a:rPr lang="en-US" altLang="zh-CN" sz="2800">
                <a:solidFill>
                  <a:srgbClr val="CC3300"/>
                </a:solidFill>
              </a:rPr>
              <a:t>    </a:t>
            </a:r>
            <a:r>
              <a:rPr lang="en-US" altLang="zh-CN" sz="2800" b="1">
                <a:solidFill>
                  <a:srgbClr val="CC3300"/>
                </a:solidFill>
              </a:rPr>
              <a:t>{ cout </a:t>
            </a:r>
            <a:r>
              <a:rPr lang="en-US" altLang="zh-CN" sz="2800" i="1">
                <a:solidFill>
                  <a:srgbClr val="CC3300"/>
                </a:solidFill>
              </a:rPr>
              <a:t>&lt;&lt; CurrentPos &lt;&lt; “   ”</a:t>
            </a:r>
            <a:r>
              <a:rPr lang="en-US" altLang="zh-CN" sz="2800" b="1">
                <a:solidFill>
                  <a:srgbClr val="CC3300"/>
                </a:solidFill>
              </a:rPr>
              <a:t>;</a:t>
            </a:r>
            <a:r>
              <a:rPr lang="en-US" altLang="zh-CN" sz="2800">
                <a:solidFill>
                  <a:srgbClr val="CC3300"/>
                </a:solidFill>
              </a:rPr>
              <a:t>  </a:t>
            </a:r>
            <a:r>
              <a:rPr lang="en-US" altLang="zh-CN" sz="2800" b="1">
                <a:solidFill>
                  <a:srgbClr val="CC3300"/>
                </a:solidFill>
              </a:rPr>
              <a:t>return</a:t>
            </a:r>
            <a:r>
              <a:rPr lang="en-US" altLang="zh-CN" sz="2800">
                <a:solidFill>
                  <a:srgbClr val="CC3300"/>
                </a:solidFill>
              </a:rPr>
              <a:t> 1</a:t>
            </a:r>
            <a:r>
              <a:rPr lang="en-US" altLang="zh-CN" sz="2800" b="1">
                <a:solidFill>
                  <a:srgbClr val="CC3300"/>
                </a:solidFill>
              </a:rPr>
              <a:t>; }</a:t>
            </a:r>
            <a:r>
              <a:rPr lang="en-US" altLang="zh-CN" sz="2800">
                <a:solidFill>
                  <a:srgbClr val="CC3300"/>
                </a:solidFill>
              </a:rPr>
              <a:t/>
            </a:r>
            <a:br>
              <a:rPr lang="en-US" altLang="zh-CN" sz="2800">
                <a:solidFill>
                  <a:srgbClr val="CC3300"/>
                </a:solidFill>
              </a:rPr>
            </a:br>
            <a:r>
              <a:rPr lang="en-US" altLang="zh-CN" sz="2800" b="1">
                <a:solidFill>
                  <a:srgbClr val="CC3300"/>
                </a:solidFill>
              </a:rPr>
              <a:t>  else</a:t>
            </a:r>
            <a:r>
              <a:rPr lang="en-US" altLang="zh-CN" sz="2800" b="1">
                <a:solidFill>
                  <a:schemeClr val="hlink"/>
                </a:solidFill>
              </a:rPr>
              <a:t>          </a:t>
            </a:r>
            <a:r>
              <a:rPr lang="en-US" altLang="zh-CN" sz="2800">
                <a:solidFill>
                  <a:srgbClr val="0000FF"/>
                </a:solidFill>
                <a:latin typeface="隶书" panose="02010509060101010101" pitchFamily="49" charset="-122"/>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递归</a:t>
            </a:r>
            <a:r>
              <a:rPr lang="zh-CN" altLang="en-US" sz="2800">
                <a:solidFill>
                  <a:srgbClr val="FF33CC"/>
                </a:solidFill>
                <a:latin typeface="隶书" panose="02010509060101010101" pitchFamily="49" charset="-122"/>
                <a:ea typeface="隶书" panose="02010509060101010101" pitchFamily="49" charset="-122"/>
              </a:rPr>
              <a:t>向前</a:t>
            </a:r>
            <a:r>
              <a:rPr lang="zh-CN" altLang="en-US" sz="2800">
                <a:solidFill>
                  <a:srgbClr val="0000FF"/>
                </a:solidFill>
                <a:latin typeface="隶书" panose="02010509060101010101" pitchFamily="49" charset="-122"/>
                <a:ea typeface="隶书" panose="02010509060101010101" pitchFamily="49" charset="-122"/>
              </a:rPr>
              <a:t>搜寻可行</a:t>
            </a:r>
          </a:p>
          <a:p>
            <a:pPr>
              <a:lnSpc>
                <a:spcPct val="80000"/>
              </a:lnSpc>
            </a:pPr>
            <a:r>
              <a:rPr lang="zh-CN" altLang="en-US" sz="2800" b="1">
                <a:solidFill>
                  <a:schemeClr val="hlink"/>
                </a:solidFill>
              </a:rPr>
              <a:t>  </a:t>
            </a:r>
            <a:r>
              <a:rPr lang="en-US" altLang="zh-CN" sz="2800" b="1">
                <a:solidFill>
                  <a:srgbClr val="CC3300"/>
                </a:solidFill>
              </a:rPr>
              <a:t>if</a:t>
            </a:r>
            <a:r>
              <a:rPr lang="en-US" altLang="zh-CN" sz="2800">
                <a:solidFill>
                  <a:srgbClr val="CC3300"/>
                </a:solidFill>
              </a:rPr>
              <a:t> (</a:t>
            </a:r>
            <a:r>
              <a:rPr lang="en-US" altLang="zh-CN" sz="2800" i="1">
                <a:solidFill>
                  <a:srgbClr val="CC3300"/>
                </a:solidFill>
              </a:rPr>
              <a:t>TraverseMaze</a:t>
            </a:r>
            <a:r>
              <a:rPr lang="en-US" altLang="zh-CN" sz="2800">
                <a:solidFill>
                  <a:srgbClr val="CC3300"/>
                </a:solidFill>
              </a:rPr>
              <a:t>(</a:t>
            </a:r>
            <a:r>
              <a:rPr lang="en-US" altLang="zh-CN" sz="2800" i="1">
                <a:solidFill>
                  <a:srgbClr val="CC3300"/>
                </a:solidFill>
              </a:rPr>
              <a:t>intsec</a:t>
            </a:r>
            <a:r>
              <a:rPr lang="en-US" altLang="zh-CN" sz="2800">
                <a:solidFill>
                  <a:srgbClr val="CC3300"/>
                </a:solidFill>
              </a:rPr>
              <a:t>[</a:t>
            </a:r>
            <a:r>
              <a:rPr lang="en-US" altLang="zh-CN" sz="2800" i="1">
                <a:solidFill>
                  <a:srgbClr val="CC3300"/>
                </a:solidFill>
              </a:rPr>
              <a:t>CurrentPos</a:t>
            </a:r>
            <a:r>
              <a:rPr lang="en-US" altLang="zh-CN" sz="2800">
                <a:solidFill>
                  <a:srgbClr val="CC3300"/>
                </a:solidFill>
              </a:rPr>
              <a:t>]</a:t>
            </a:r>
            <a:r>
              <a:rPr lang="en-US" altLang="zh-CN" sz="2800" i="1">
                <a:solidFill>
                  <a:srgbClr val="CC3300"/>
                </a:solidFill>
              </a:rPr>
              <a:t>.forward</a:t>
            </a:r>
            <a:r>
              <a:rPr lang="en-US" altLang="zh-CN" sz="2800">
                <a:solidFill>
                  <a:srgbClr val="CC3300"/>
                </a:solidFill>
              </a:rPr>
              <a:t>))</a:t>
            </a:r>
          </a:p>
          <a:p>
            <a:pPr>
              <a:lnSpc>
                <a:spcPct val="80000"/>
              </a:lnSpc>
            </a:pPr>
            <a:r>
              <a:rPr lang="en-US" altLang="zh-CN" sz="2800">
                <a:solidFill>
                  <a:srgbClr val="CC3300"/>
                </a:solidFill>
              </a:rPr>
              <a:t>    </a:t>
            </a:r>
            <a:r>
              <a:rPr lang="en-US" altLang="zh-CN" sz="2800" b="1">
                <a:solidFill>
                  <a:srgbClr val="CC3300"/>
                </a:solidFill>
              </a:rPr>
              <a:t>{ cout </a:t>
            </a:r>
            <a:r>
              <a:rPr lang="en-US" altLang="zh-CN" sz="2800" i="1">
                <a:solidFill>
                  <a:srgbClr val="CC3300"/>
                </a:solidFill>
              </a:rPr>
              <a:t>&lt;&lt; CurrentPos &lt;&lt; “   ”</a:t>
            </a:r>
            <a:r>
              <a:rPr lang="en-US" altLang="zh-CN" sz="2800" b="1">
                <a:solidFill>
                  <a:srgbClr val="CC3300"/>
                </a:solidFill>
              </a:rPr>
              <a:t>;</a:t>
            </a:r>
            <a:r>
              <a:rPr lang="en-US" altLang="zh-CN" sz="2800">
                <a:solidFill>
                  <a:srgbClr val="CC3300"/>
                </a:solidFill>
              </a:rPr>
              <a:t>  </a:t>
            </a:r>
            <a:r>
              <a:rPr lang="en-US" altLang="zh-CN" sz="2800" b="1">
                <a:solidFill>
                  <a:srgbClr val="CC3300"/>
                </a:solidFill>
              </a:rPr>
              <a:t>return</a:t>
            </a:r>
            <a:r>
              <a:rPr lang="en-US" altLang="zh-CN" sz="2800">
                <a:solidFill>
                  <a:srgbClr val="CC3300"/>
                </a:solidFill>
              </a:rPr>
              <a:t> 1</a:t>
            </a:r>
            <a:r>
              <a:rPr lang="en-US" altLang="zh-CN" sz="2800" b="1">
                <a:solidFill>
                  <a:srgbClr val="CC3300"/>
                </a:solidFill>
              </a:rPr>
              <a:t>; }</a:t>
            </a:r>
            <a:r>
              <a:rPr lang="en-US" altLang="zh-CN" sz="2800">
                <a:solidFill>
                  <a:srgbClr val="CC3300"/>
                </a:solidFill>
              </a:rPr>
              <a:t/>
            </a:r>
            <a:br>
              <a:rPr lang="en-US" altLang="zh-CN" sz="2800">
                <a:solidFill>
                  <a:srgbClr val="CC3300"/>
                </a:solidFill>
              </a:rPr>
            </a:br>
            <a:r>
              <a:rPr lang="en-US" altLang="zh-CN" sz="2800" b="1">
                <a:solidFill>
                  <a:srgbClr val="CC3300"/>
                </a:solidFill>
              </a:rPr>
              <a:t>  else</a:t>
            </a:r>
            <a:r>
              <a:rPr lang="en-US" altLang="zh-CN" sz="2800" b="1">
                <a:solidFill>
                  <a:schemeClr val="hlink"/>
                </a:solidFill>
              </a:rPr>
              <a:t>         </a:t>
            </a:r>
            <a:r>
              <a:rPr lang="en-US" altLang="zh-CN" sz="2800">
                <a:solidFill>
                  <a:srgbClr val="0000FF"/>
                </a:solidFill>
                <a:latin typeface="隶书" panose="02010509060101010101" pitchFamily="49" charset="-122"/>
                <a:ea typeface="隶书" panose="02010509060101010101" pitchFamily="49" charset="-122"/>
              </a:rPr>
              <a:t>//</a:t>
            </a:r>
            <a:r>
              <a:rPr lang="zh-CN" altLang="en-US" sz="2800">
                <a:solidFill>
                  <a:srgbClr val="0000FF"/>
                </a:solidFill>
                <a:latin typeface="隶书" panose="02010509060101010101" pitchFamily="49" charset="-122"/>
                <a:ea typeface="隶书" panose="02010509060101010101" pitchFamily="49" charset="-122"/>
              </a:rPr>
              <a:t>递归</a:t>
            </a:r>
            <a:r>
              <a:rPr lang="zh-CN" altLang="en-US" sz="2800">
                <a:solidFill>
                  <a:srgbClr val="FF33CC"/>
                </a:solidFill>
                <a:latin typeface="隶书" panose="02010509060101010101" pitchFamily="49" charset="-122"/>
                <a:ea typeface="隶书" panose="02010509060101010101" pitchFamily="49" charset="-122"/>
              </a:rPr>
              <a:t>向右</a:t>
            </a:r>
            <a:r>
              <a:rPr lang="zh-CN" altLang="en-US" sz="2800">
                <a:solidFill>
                  <a:srgbClr val="0000FF"/>
                </a:solidFill>
                <a:latin typeface="隶书" panose="02010509060101010101" pitchFamily="49" charset="-122"/>
                <a:ea typeface="隶书" panose="02010509060101010101" pitchFamily="49" charset="-122"/>
              </a:rPr>
              <a:t>搜寻可行</a:t>
            </a:r>
          </a:p>
          <a:p>
            <a:pPr>
              <a:lnSpc>
                <a:spcPct val="80000"/>
              </a:lnSpc>
            </a:pPr>
            <a:r>
              <a:rPr lang="zh-CN" altLang="en-US" sz="2800" b="1">
                <a:solidFill>
                  <a:schemeClr val="hlink"/>
                </a:solidFill>
              </a:rPr>
              <a:t>  </a:t>
            </a:r>
            <a:r>
              <a:rPr lang="en-US" altLang="zh-CN" sz="2800" b="1">
                <a:solidFill>
                  <a:srgbClr val="CC3300"/>
                </a:solidFill>
              </a:rPr>
              <a:t>if</a:t>
            </a:r>
            <a:r>
              <a:rPr lang="en-US" altLang="zh-CN" sz="2800">
                <a:solidFill>
                  <a:srgbClr val="CC3300"/>
                </a:solidFill>
              </a:rPr>
              <a:t> (</a:t>
            </a:r>
            <a:r>
              <a:rPr lang="en-US" altLang="zh-CN" sz="2800" i="1">
                <a:solidFill>
                  <a:srgbClr val="CC3300"/>
                </a:solidFill>
              </a:rPr>
              <a:t>TraverseMaze</a:t>
            </a:r>
            <a:r>
              <a:rPr lang="en-US" altLang="zh-CN" sz="2800">
                <a:solidFill>
                  <a:srgbClr val="CC3300"/>
                </a:solidFill>
              </a:rPr>
              <a:t>(</a:t>
            </a:r>
            <a:r>
              <a:rPr lang="en-US" altLang="zh-CN" sz="2800" i="1">
                <a:solidFill>
                  <a:srgbClr val="CC3300"/>
                </a:solidFill>
              </a:rPr>
              <a:t>intsec</a:t>
            </a:r>
            <a:r>
              <a:rPr lang="en-US" altLang="zh-CN" sz="2800">
                <a:solidFill>
                  <a:srgbClr val="CC3300"/>
                </a:solidFill>
              </a:rPr>
              <a:t>[</a:t>
            </a:r>
            <a:r>
              <a:rPr lang="en-US" altLang="zh-CN" sz="2800" i="1">
                <a:solidFill>
                  <a:srgbClr val="CC3300"/>
                </a:solidFill>
              </a:rPr>
              <a:t>CurrentPos</a:t>
            </a:r>
            <a:r>
              <a:rPr lang="en-US" altLang="zh-CN" sz="2800">
                <a:solidFill>
                  <a:srgbClr val="CC3300"/>
                </a:solidFill>
              </a:rPr>
              <a:t>]</a:t>
            </a:r>
            <a:r>
              <a:rPr lang="en-US" altLang="zh-CN" sz="2800" i="1">
                <a:solidFill>
                  <a:srgbClr val="CC3300"/>
                </a:solidFill>
              </a:rPr>
              <a:t>.right</a:t>
            </a:r>
            <a:r>
              <a:rPr lang="en-US" altLang="zh-CN" sz="2800">
                <a:solidFill>
                  <a:srgbClr val="CC3300"/>
                </a:solidFill>
              </a:rPr>
              <a:t>))</a:t>
            </a:r>
          </a:p>
          <a:p>
            <a:pPr>
              <a:lnSpc>
                <a:spcPct val="80000"/>
              </a:lnSpc>
            </a:pPr>
            <a:r>
              <a:rPr lang="en-US" altLang="zh-CN" sz="2800">
                <a:solidFill>
                  <a:srgbClr val="CC3300"/>
                </a:solidFill>
              </a:rPr>
              <a:t>    </a:t>
            </a:r>
            <a:r>
              <a:rPr lang="en-US" altLang="zh-CN" sz="2800" b="1">
                <a:solidFill>
                  <a:srgbClr val="CC3300"/>
                </a:solidFill>
              </a:rPr>
              <a:t>{ cout</a:t>
            </a:r>
            <a:r>
              <a:rPr lang="en-US" altLang="zh-CN" sz="2800">
                <a:solidFill>
                  <a:srgbClr val="CC3300"/>
                </a:solidFill>
              </a:rPr>
              <a:t> </a:t>
            </a:r>
            <a:r>
              <a:rPr lang="en-US" altLang="zh-CN" sz="2800" i="1">
                <a:solidFill>
                  <a:srgbClr val="CC3300"/>
                </a:solidFill>
              </a:rPr>
              <a:t>&lt;&lt; CurrentPos &lt;&lt; "   "</a:t>
            </a:r>
            <a:r>
              <a:rPr lang="en-US" altLang="zh-CN" sz="2800" b="1">
                <a:solidFill>
                  <a:srgbClr val="CC3300"/>
                </a:solidFill>
              </a:rPr>
              <a:t>;</a:t>
            </a:r>
            <a:r>
              <a:rPr lang="en-US" altLang="zh-CN" sz="2800" i="1">
                <a:solidFill>
                  <a:srgbClr val="CC3300"/>
                </a:solidFill>
              </a:rPr>
              <a:t> </a:t>
            </a:r>
            <a:r>
              <a:rPr lang="en-US" altLang="zh-CN" sz="2800">
                <a:solidFill>
                  <a:srgbClr val="CC3300"/>
                </a:solidFill>
              </a:rPr>
              <a:t> </a:t>
            </a:r>
            <a:r>
              <a:rPr lang="en-US" altLang="zh-CN" sz="2800" b="1">
                <a:solidFill>
                  <a:srgbClr val="CC3300"/>
                </a:solidFill>
              </a:rPr>
              <a:t>return</a:t>
            </a:r>
            <a:r>
              <a:rPr lang="en-US" altLang="zh-CN" sz="2800">
                <a:solidFill>
                  <a:srgbClr val="CC3300"/>
                </a:solidFill>
              </a:rPr>
              <a:t> 1</a:t>
            </a:r>
            <a:r>
              <a:rPr lang="en-US" altLang="zh-CN" sz="2800" b="1">
                <a:solidFill>
                  <a:srgbClr val="CC3300"/>
                </a:solidFill>
              </a:rPr>
              <a:t>;  }</a:t>
            </a:r>
            <a:r>
              <a:rPr lang="en-US" altLang="zh-CN" sz="2800">
                <a:solidFill>
                  <a:srgbClr val="CC3300"/>
                </a:solidFill>
              </a:rPr>
              <a:t/>
            </a:r>
            <a:br>
              <a:rPr lang="en-US" altLang="zh-CN" sz="2800">
                <a:solidFill>
                  <a:srgbClr val="CC3300"/>
                </a:solidFill>
              </a:rPr>
            </a:br>
            <a:r>
              <a:rPr lang="en-US" altLang="zh-CN" sz="2800">
                <a:solidFill>
                  <a:srgbClr val="CC3300"/>
                </a:solidFill>
              </a:rPr>
              <a:t> </a:t>
            </a:r>
            <a:r>
              <a:rPr lang="en-US" altLang="zh-CN" sz="2800" b="1">
                <a:solidFill>
                  <a:srgbClr val="CC3300"/>
                </a:solidFill>
              </a:rPr>
              <a:t>}</a:t>
            </a:r>
            <a:r>
              <a:rPr lang="en-US" altLang="zh-CN" sz="2800">
                <a:solidFill>
                  <a:srgbClr val="CC3300"/>
                </a:solidFill>
              </a:rPr>
              <a:t/>
            </a:r>
            <a:br>
              <a:rPr lang="en-US" altLang="zh-CN" sz="2800">
                <a:solidFill>
                  <a:srgbClr val="CC3300"/>
                </a:solidFill>
              </a:rPr>
            </a:br>
            <a:r>
              <a:rPr lang="en-US" altLang="zh-CN" sz="2800">
                <a:solidFill>
                  <a:srgbClr val="CC3300"/>
                </a:solidFill>
              </a:rPr>
              <a:t> </a:t>
            </a:r>
            <a:r>
              <a:rPr lang="en-US" altLang="zh-CN" sz="2800" b="1">
                <a:solidFill>
                  <a:srgbClr val="CC3300"/>
                </a:solidFill>
              </a:rPr>
              <a:t>return</a:t>
            </a:r>
            <a:r>
              <a:rPr lang="en-US" altLang="zh-CN" sz="2800" i="1">
                <a:solidFill>
                  <a:srgbClr val="CC3300"/>
                </a:solidFill>
              </a:rPr>
              <a:t> </a:t>
            </a:r>
            <a:r>
              <a:rPr lang="en-US" altLang="zh-CN" sz="2800">
                <a:solidFill>
                  <a:srgbClr val="CC3300"/>
                </a:solidFill>
              </a:rPr>
              <a:t>0</a:t>
            </a:r>
            <a:r>
              <a:rPr lang="en-US" altLang="zh-CN" sz="2800" b="1">
                <a:solidFill>
                  <a:srgbClr val="CC3300"/>
                </a:solidFill>
              </a:rPr>
              <a:t>;</a:t>
            </a:r>
            <a:br>
              <a:rPr lang="en-US" altLang="zh-CN" sz="2800" b="1">
                <a:solidFill>
                  <a:srgbClr val="CC3300"/>
                </a:solidFill>
              </a:rPr>
            </a:br>
            <a:r>
              <a:rPr lang="en-US" altLang="zh-CN" sz="2800" b="1">
                <a:solidFill>
                  <a:srgbClr val="CC3300"/>
                </a:solidFill>
              </a:rPr>
              <a:t>}</a:t>
            </a:r>
          </a:p>
        </p:txBody>
      </p:sp>
      <p:sp>
        <p:nvSpPr>
          <p:cNvPr id="150531" name="AutoShape 3">
            <a:hlinkClick r:id="rId2" action="ppaction://hlinksldjump" highlightClick="1"/>
          </p:cNvPr>
          <p:cNvSpPr>
            <a:spLocks noChangeArrowheads="1"/>
          </p:cNvSpPr>
          <p:nvPr/>
        </p:nvSpPr>
        <p:spPr bwMode="auto">
          <a:xfrm>
            <a:off x="8077200" y="6019800"/>
            <a:ext cx="738188" cy="509588"/>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03839146"/>
      </p:ext>
    </p:extLst>
  </p:cSld>
  <p:clrMapOvr>
    <a:masterClrMapping/>
  </p:clrMapOvr>
  <p:transition>
    <p:cover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title"/>
          </p:nvPr>
        </p:nvSpPr>
        <p:spPr>
          <a:xfrm>
            <a:off x="457200" y="457200"/>
            <a:ext cx="8229600" cy="1135063"/>
          </a:xfrm>
        </p:spPr>
        <p:txBody>
          <a:bodyPr/>
          <a:lstStyle/>
          <a:p>
            <a:pPr algn="ctr"/>
            <a:r>
              <a:rPr lang="en-US" altLang="zh-CN" b="1" smtClean="0">
                <a:latin typeface="华文新魏" pitchFamily="2" charset="-122"/>
                <a:ea typeface="华文新魏" pitchFamily="2" charset="-122"/>
              </a:rPr>
              <a:t>n</a:t>
            </a:r>
            <a:r>
              <a:rPr lang="zh-CN" altLang="en-US" b="1" smtClean="0">
                <a:latin typeface="华文新魏" pitchFamily="2" charset="-122"/>
                <a:ea typeface="华文新魏" pitchFamily="2" charset="-122"/>
              </a:rPr>
              <a:t>皇后问题</a:t>
            </a:r>
          </a:p>
        </p:txBody>
      </p:sp>
      <p:sp>
        <p:nvSpPr>
          <p:cNvPr id="96260" name="Rectangle 2"/>
          <p:cNvSpPr>
            <a:spLocks noGrp="1" noChangeArrowheads="1"/>
          </p:cNvSpPr>
          <p:nvPr>
            <p:ph idx="1"/>
          </p:nvPr>
        </p:nvSpPr>
        <p:spPr>
          <a:xfrm>
            <a:off x="731838" y="1509713"/>
            <a:ext cx="7620000" cy="4114800"/>
          </a:xfrm>
        </p:spPr>
        <p:txBody>
          <a:bodyPr/>
          <a:lstStyle/>
          <a:p>
            <a:pPr>
              <a:lnSpc>
                <a:spcPct val="115000"/>
              </a:lnSpc>
              <a:spcBef>
                <a:spcPct val="5000"/>
              </a:spcBef>
              <a:buClr>
                <a:srgbClr val="800080"/>
              </a:buClr>
              <a:buSzPct val="50000"/>
            </a:pPr>
            <a:r>
              <a:rPr lang="zh-CN" altLang="en-US" sz="3000" b="1" smtClean="0">
                <a:latin typeface="Times New Roman" pitchFamily="18" charset="0"/>
                <a:ea typeface="仿宋_GB2312" pitchFamily="49" charset="-122"/>
              </a:rPr>
              <a:t>在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行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列的</a:t>
            </a:r>
            <a:r>
              <a:rPr lang="zh-CN" altLang="en-US" sz="3000" b="1" smtClean="0">
                <a:latin typeface="Times New Roman" pitchFamily="18" charset="0"/>
                <a:ea typeface="仿宋_GB2312" pitchFamily="49" charset="-122"/>
              </a:rPr>
              <a:t>国际象棋棋盘上，若两个皇后位于同一行、同一列、同一对角线上，则称为它们为互相攻击。</a:t>
            </a:r>
            <a:r>
              <a:rPr lang="en-US" altLang="zh-CN" sz="3000" b="1" smtClean="0">
                <a:latin typeface="Times New Roman" pitchFamily="18" charset="0"/>
                <a:ea typeface="仿宋_GB2312" pitchFamily="49" charset="-122"/>
              </a:rPr>
              <a:t>n </a:t>
            </a:r>
            <a:r>
              <a:rPr lang="zh-CN" altLang="en-US" sz="3000" b="1" smtClean="0">
                <a:latin typeface="Times New Roman" pitchFamily="18" charset="0"/>
                <a:ea typeface="仿宋_GB2312" pitchFamily="49" charset="-122"/>
              </a:rPr>
              <a:t>皇后问题是指</a:t>
            </a:r>
            <a:r>
              <a:rPr lang="zh-CN" altLang="en-US" sz="3000" b="1" u="sng" smtClean="0">
                <a:latin typeface="Times New Roman" pitchFamily="18" charset="0"/>
                <a:ea typeface="仿宋_GB2312" pitchFamily="49" charset="-122"/>
              </a:rPr>
              <a:t>找到这</a:t>
            </a:r>
            <a:r>
              <a:rPr lang="zh-CN" altLang="en-US" sz="3000" b="1" smtClean="0">
                <a:latin typeface="Times New Roman" pitchFamily="18" charset="0"/>
                <a:ea typeface="仿宋_GB2312" pitchFamily="49" charset="-122"/>
              </a:rPr>
              <a:t> </a:t>
            </a:r>
            <a:r>
              <a:rPr lang="en-US" altLang="zh-CN" sz="3000" b="1" u="sng" smtClean="0">
                <a:latin typeface="Times New Roman" pitchFamily="18" charset="0"/>
                <a:ea typeface="仿宋_GB2312" pitchFamily="49" charset="-122"/>
              </a:rPr>
              <a:t>n </a:t>
            </a:r>
            <a:r>
              <a:rPr lang="zh-CN" altLang="en-US" sz="3000" b="1" u="sng" smtClean="0">
                <a:latin typeface="Times New Roman" pitchFamily="18" charset="0"/>
                <a:ea typeface="仿宋_GB2312" pitchFamily="49" charset="-122"/>
              </a:rPr>
              <a:t>个皇后的互不攻击的布局</a:t>
            </a:r>
            <a:r>
              <a:rPr lang="zh-CN" altLang="en-US" sz="3000" b="1" smtClean="0">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pPr>
              <a:defRPr/>
            </a:pPr>
            <a:fld id="{9C9222A7-CDF8-45A0-A409-0C11C18B7B25}" type="slidenum">
              <a:rPr lang="en-US" altLang="zh-CN"/>
              <a:pPr>
                <a:defRPr/>
              </a:pPr>
              <a:t>38</a:t>
            </a:fld>
            <a:endParaRPr lang="en-US" altLang="zh-CN"/>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2"/>
          </p:nvPr>
        </p:nvSpPr>
        <p:spPr/>
        <p:txBody>
          <a:bodyPr/>
          <a:lstStyle/>
          <a:p>
            <a:pPr>
              <a:defRPr/>
            </a:pPr>
            <a:fld id="{5C1EEACA-2060-4FD8-87A0-95618B29659A}" type="slidenum">
              <a:rPr lang="en-US" altLang="zh-CN"/>
              <a:pPr>
                <a:defRPr/>
              </a:pPr>
              <a:t>39</a:t>
            </a:fld>
            <a:endParaRPr lang="en-US" altLang="zh-CN"/>
          </a:p>
        </p:txBody>
      </p:sp>
      <p:sp>
        <p:nvSpPr>
          <p:cNvPr id="97283" name="Text Box 2"/>
          <p:cNvSpPr txBox="1">
            <a:spLocks noChangeArrowheads="1"/>
          </p:cNvSpPr>
          <p:nvPr/>
        </p:nvSpPr>
        <p:spPr bwMode="auto">
          <a:xfrm>
            <a:off x="4114800" y="3657600"/>
            <a:ext cx="21590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CC3300"/>
                </a:solidFill>
                <a:latin typeface="Times New Roman" pitchFamily="18" charset="0"/>
                <a:ea typeface="长城新魏碑体" pitchFamily="49" charset="-122"/>
              </a:rPr>
              <a:t>1</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3</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5</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284" name="Line 3"/>
          <p:cNvSpPr>
            <a:spLocks noChangeShapeType="1"/>
          </p:cNvSpPr>
          <p:nvPr/>
        </p:nvSpPr>
        <p:spPr bwMode="auto">
          <a:xfrm>
            <a:off x="2133600" y="2057400"/>
            <a:ext cx="1905000" cy="1905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5" name="Line 4"/>
          <p:cNvSpPr>
            <a:spLocks noChangeShapeType="1"/>
          </p:cNvSpPr>
          <p:nvPr/>
        </p:nvSpPr>
        <p:spPr bwMode="auto">
          <a:xfrm flipH="1">
            <a:off x="1066800" y="17526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Line 5"/>
          <p:cNvSpPr>
            <a:spLocks noChangeShapeType="1"/>
          </p:cNvSpPr>
          <p:nvPr/>
        </p:nvSpPr>
        <p:spPr bwMode="auto">
          <a:xfrm>
            <a:off x="1219200" y="22098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6"/>
          <p:cNvSpPr>
            <a:spLocks noChangeShapeType="1"/>
          </p:cNvSpPr>
          <p:nvPr/>
        </p:nvSpPr>
        <p:spPr bwMode="auto">
          <a:xfrm>
            <a:off x="12192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8" name="Line 7"/>
          <p:cNvSpPr>
            <a:spLocks noChangeShapeType="1"/>
          </p:cNvSpPr>
          <p:nvPr/>
        </p:nvSpPr>
        <p:spPr bwMode="auto">
          <a:xfrm>
            <a:off x="1219200" y="27432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9" name="Line 8"/>
          <p:cNvSpPr>
            <a:spLocks noChangeShapeType="1"/>
          </p:cNvSpPr>
          <p:nvPr/>
        </p:nvSpPr>
        <p:spPr bwMode="auto">
          <a:xfrm>
            <a:off x="1219200" y="32766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Line 9"/>
          <p:cNvSpPr>
            <a:spLocks noChangeShapeType="1"/>
          </p:cNvSpPr>
          <p:nvPr/>
        </p:nvSpPr>
        <p:spPr bwMode="auto">
          <a:xfrm>
            <a:off x="1219200" y="38100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1" name="Line 10"/>
          <p:cNvSpPr>
            <a:spLocks noChangeShapeType="1"/>
          </p:cNvSpPr>
          <p:nvPr/>
        </p:nvSpPr>
        <p:spPr bwMode="auto">
          <a:xfrm>
            <a:off x="1219200" y="43434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2" name="Line 11"/>
          <p:cNvSpPr>
            <a:spLocks noChangeShapeType="1"/>
          </p:cNvSpPr>
          <p:nvPr/>
        </p:nvSpPr>
        <p:spPr bwMode="auto">
          <a:xfrm>
            <a:off x="17526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3" name="Line 12"/>
          <p:cNvSpPr>
            <a:spLocks noChangeShapeType="1"/>
          </p:cNvSpPr>
          <p:nvPr/>
        </p:nvSpPr>
        <p:spPr bwMode="auto">
          <a:xfrm>
            <a:off x="22860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4" name="Line 13"/>
          <p:cNvSpPr>
            <a:spLocks noChangeShapeType="1"/>
          </p:cNvSpPr>
          <p:nvPr/>
        </p:nvSpPr>
        <p:spPr bwMode="auto">
          <a:xfrm>
            <a:off x="28194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5" name="Line 14"/>
          <p:cNvSpPr>
            <a:spLocks noChangeShapeType="1"/>
          </p:cNvSpPr>
          <p:nvPr/>
        </p:nvSpPr>
        <p:spPr bwMode="auto">
          <a:xfrm>
            <a:off x="33528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6" name="Text Box 15"/>
          <p:cNvSpPr txBox="1">
            <a:spLocks noChangeArrowheads="1"/>
          </p:cNvSpPr>
          <p:nvPr/>
        </p:nvSpPr>
        <p:spPr bwMode="auto">
          <a:xfrm>
            <a:off x="2209800" y="212407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endParaRPr kumimoji="1" lang="en-US" altLang="zh-CN" sz="3600">
              <a:latin typeface="Times New Roman" pitchFamily="18" charset="0"/>
            </a:endParaRPr>
          </a:p>
        </p:txBody>
      </p:sp>
      <p:sp>
        <p:nvSpPr>
          <p:cNvPr id="97297" name="Text Box 17"/>
          <p:cNvSpPr txBox="1">
            <a:spLocks noChangeArrowheads="1"/>
          </p:cNvSpPr>
          <p:nvPr/>
        </p:nvSpPr>
        <p:spPr bwMode="auto">
          <a:xfrm>
            <a:off x="2803525" y="31845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
        <p:nvSpPr>
          <p:cNvPr id="97298" name="Line 18"/>
          <p:cNvSpPr>
            <a:spLocks noChangeShapeType="1"/>
          </p:cNvSpPr>
          <p:nvPr/>
        </p:nvSpPr>
        <p:spPr bwMode="auto">
          <a:xfrm flipH="1">
            <a:off x="1066800" y="2057400"/>
            <a:ext cx="2438400" cy="2438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9" name="Line 19"/>
          <p:cNvSpPr>
            <a:spLocks noChangeShapeType="1"/>
          </p:cNvSpPr>
          <p:nvPr/>
        </p:nvSpPr>
        <p:spPr bwMode="auto">
          <a:xfrm flipH="1">
            <a:off x="1066800" y="1447800"/>
            <a:ext cx="1981200" cy="19812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0" name="Line 20"/>
          <p:cNvSpPr>
            <a:spLocks noChangeShapeType="1"/>
          </p:cNvSpPr>
          <p:nvPr/>
        </p:nvSpPr>
        <p:spPr bwMode="auto">
          <a:xfrm flipH="1">
            <a:off x="1066800" y="1219200"/>
            <a:ext cx="1676400" cy="1676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1" name="Line 21"/>
          <p:cNvSpPr>
            <a:spLocks noChangeShapeType="1"/>
          </p:cNvSpPr>
          <p:nvPr/>
        </p:nvSpPr>
        <p:spPr bwMode="auto">
          <a:xfrm flipV="1">
            <a:off x="1600200" y="22860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2" name="Line 22"/>
          <p:cNvSpPr>
            <a:spLocks noChangeShapeType="1"/>
          </p:cNvSpPr>
          <p:nvPr/>
        </p:nvSpPr>
        <p:spPr bwMode="auto">
          <a:xfrm flipV="1">
            <a:off x="2133600" y="2590800"/>
            <a:ext cx="1905000" cy="1905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3" name="Line 23"/>
          <p:cNvSpPr>
            <a:spLocks noChangeShapeType="1"/>
          </p:cNvSpPr>
          <p:nvPr/>
        </p:nvSpPr>
        <p:spPr bwMode="auto">
          <a:xfrm flipV="1">
            <a:off x="2667000" y="3048000"/>
            <a:ext cx="1447800" cy="1447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4" name="Line 24"/>
          <p:cNvSpPr>
            <a:spLocks noChangeShapeType="1"/>
          </p:cNvSpPr>
          <p:nvPr/>
        </p:nvSpPr>
        <p:spPr bwMode="auto">
          <a:xfrm>
            <a:off x="2743200" y="1219200"/>
            <a:ext cx="1371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5" name="Text Box 25"/>
          <p:cNvSpPr txBox="1">
            <a:spLocks noChangeArrowheads="1"/>
          </p:cNvSpPr>
          <p:nvPr/>
        </p:nvSpPr>
        <p:spPr bwMode="auto">
          <a:xfrm>
            <a:off x="4114800" y="779463"/>
            <a:ext cx="23304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0</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2</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4</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6</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solidFill>
                <a:srgbClr val="008080"/>
              </a:solidFill>
              <a:latin typeface="Times New Roman" pitchFamily="18" charset="0"/>
            </a:endParaRPr>
          </a:p>
        </p:txBody>
      </p:sp>
      <p:sp>
        <p:nvSpPr>
          <p:cNvPr id="97306" name="Text Box 26"/>
          <p:cNvSpPr txBox="1">
            <a:spLocks noChangeArrowheads="1"/>
          </p:cNvSpPr>
          <p:nvPr/>
        </p:nvSpPr>
        <p:spPr bwMode="auto">
          <a:xfrm>
            <a:off x="6375400" y="1050925"/>
            <a:ext cx="2159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1</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3</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5</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latin typeface="Times New Roman" pitchFamily="18" charset="0"/>
            </a:endParaRPr>
          </a:p>
        </p:txBody>
      </p:sp>
      <p:sp>
        <p:nvSpPr>
          <p:cNvPr id="97307" name="Line 27"/>
          <p:cNvSpPr>
            <a:spLocks noChangeShapeType="1"/>
          </p:cNvSpPr>
          <p:nvPr/>
        </p:nvSpPr>
        <p:spPr bwMode="auto">
          <a:xfrm flipH="1">
            <a:off x="3048000" y="1447800"/>
            <a:ext cx="3352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8" name="Line 28"/>
          <p:cNvSpPr>
            <a:spLocks noChangeShapeType="1"/>
          </p:cNvSpPr>
          <p:nvPr/>
        </p:nvSpPr>
        <p:spPr bwMode="auto">
          <a:xfrm flipH="1">
            <a:off x="3276600" y="1752600"/>
            <a:ext cx="838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9" name="Line 29"/>
          <p:cNvSpPr>
            <a:spLocks noChangeShapeType="1"/>
          </p:cNvSpPr>
          <p:nvPr/>
        </p:nvSpPr>
        <p:spPr bwMode="auto">
          <a:xfrm flipH="1">
            <a:off x="3505200" y="2057400"/>
            <a:ext cx="2895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0" name="Line 30"/>
          <p:cNvSpPr>
            <a:spLocks noChangeShapeType="1"/>
          </p:cNvSpPr>
          <p:nvPr/>
        </p:nvSpPr>
        <p:spPr bwMode="auto">
          <a:xfrm flipH="1">
            <a:off x="3810000" y="2286000"/>
            <a:ext cx="304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1" name="Line 31"/>
          <p:cNvSpPr>
            <a:spLocks noChangeShapeType="1"/>
          </p:cNvSpPr>
          <p:nvPr/>
        </p:nvSpPr>
        <p:spPr bwMode="auto">
          <a:xfrm flipH="1">
            <a:off x="4038600" y="2590800"/>
            <a:ext cx="2362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2" name="Text Box 32"/>
          <p:cNvSpPr txBox="1">
            <a:spLocks noChangeArrowheads="1"/>
          </p:cNvSpPr>
          <p:nvPr/>
        </p:nvSpPr>
        <p:spPr bwMode="auto">
          <a:xfrm>
            <a:off x="6302375" y="3333750"/>
            <a:ext cx="2159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CC3300"/>
                </a:solidFill>
                <a:latin typeface="Times New Roman" pitchFamily="18" charset="0"/>
                <a:ea typeface="长城新魏碑体" pitchFamily="49" charset="-122"/>
              </a:rPr>
              <a:t>0</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2</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4</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6</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313" name="Line 33"/>
          <p:cNvSpPr>
            <a:spLocks noChangeShapeType="1"/>
          </p:cNvSpPr>
          <p:nvPr/>
        </p:nvSpPr>
        <p:spPr bwMode="auto">
          <a:xfrm flipH="1">
            <a:off x="4343400" y="3733800"/>
            <a:ext cx="1981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4" name="Line 34"/>
          <p:cNvSpPr>
            <a:spLocks noChangeShapeType="1"/>
          </p:cNvSpPr>
          <p:nvPr/>
        </p:nvSpPr>
        <p:spPr bwMode="auto">
          <a:xfrm>
            <a:off x="2667000" y="2057400"/>
            <a:ext cx="1676400" cy="1676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5" name="Line 35"/>
          <p:cNvSpPr>
            <a:spLocks noChangeShapeType="1"/>
          </p:cNvSpPr>
          <p:nvPr/>
        </p:nvSpPr>
        <p:spPr bwMode="auto">
          <a:xfrm>
            <a:off x="1600200" y="2057400"/>
            <a:ext cx="2209800" cy="2209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6" name="Line 36"/>
          <p:cNvSpPr>
            <a:spLocks noChangeShapeType="1"/>
          </p:cNvSpPr>
          <p:nvPr/>
        </p:nvSpPr>
        <p:spPr bwMode="auto">
          <a:xfrm flipH="1">
            <a:off x="3810000" y="4267200"/>
            <a:ext cx="2514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7" name="Line 37"/>
          <p:cNvSpPr>
            <a:spLocks noChangeShapeType="1"/>
          </p:cNvSpPr>
          <p:nvPr/>
        </p:nvSpPr>
        <p:spPr bwMode="auto">
          <a:xfrm>
            <a:off x="1066800" y="2590800"/>
            <a:ext cx="2286000" cy="2286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8" name="Line 38"/>
          <p:cNvSpPr>
            <a:spLocks noChangeShapeType="1"/>
          </p:cNvSpPr>
          <p:nvPr/>
        </p:nvSpPr>
        <p:spPr bwMode="auto">
          <a:xfrm flipH="1">
            <a:off x="3352800" y="4876800"/>
            <a:ext cx="29718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9" name="Line 39"/>
          <p:cNvSpPr>
            <a:spLocks noChangeShapeType="1"/>
          </p:cNvSpPr>
          <p:nvPr/>
        </p:nvSpPr>
        <p:spPr bwMode="auto">
          <a:xfrm>
            <a:off x="1066800" y="3657600"/>
            <a:ext cx="182880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0" name="Line 40"/>
          <p:cNvSpPr>
            <a:spLocks noChangeShapeType="1"/>
          </p:cNvSpPr>
          <p:nvPr/>
        </p:nvSpPr>
        <p:spPr bwMode="auto">
          <a:xfrm flipH="1">
            <a:off x="2895600" y="5486400"/>
            <a:ext cx="3429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1" name="Text Box 41"/>
          <p:cNvSpPr txBox="1">
            <a:spLocks noChangeArrowheads="1"/>
          </p:cNvSpPr>
          <p:nvPr/>
        </p:nvSpPr>
        <p:spPr bwMode="auto">
          <a:xfrm>
            <a:off x="1736725" y="37179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
        <p:nvSpPr>
          <p:cNvPr id="97322" name="Line 42"/>
          <p:cNvSpPr>
            <a:spLocks noChangeShapeType="1"/>
          </p:cNvSpPr>
          <p:nvPr/>
        </p:nvSpPr>
        <p:spPr bwMode="auto">
          <a:xfrm flipH="1">
            <a:off x="4038600" y="3962400"/>
            <a:ext cx="76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43"/>
          <p:cNvSpPr>
            <a:spLocks noChangeShapeType="1"/>
          </p:cNvSpPr>
          <p:nvPr/>
        </p:nvSpPr>
        <p:spPr bwMode="auto">
          <a:xfrm flipH="1">
            <a:off x="3581400" y="4572000"/>
            <a:ext cx="533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4" name="Line 44"/>
          <p:cNvSpPr>
            <a:spLocks noChangeShapeType="1"/>
          </p:cNvSpPr>
          <p:nvPr/>
        </p:nvSpPr>
        <p:spPr bwMode="auto">
          <a:xfrm>
            <a:off x="1079500" y="2060575"/>
            <a:ext cx="2514600" cy="2514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5" name="Line 45"/>
          <p:cNvSpPr>
            <a:spLocks noChangeShapeType="1"/>
          </p:cNvSpPr>
          <p:nvPr/>
        </p:nvSpPr>
        <p:spPr bwMode="auto">
          <a:xfrm>
            <a:off x="1066800" y="3124200"/>
            <a:ext cx="2057400" cy="2057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6" name="Line 46"/>
          <p:cNvSpPr>
            <a:spLocks noChangeShapeType="1"/>
          </p:cNvSpPr>
          <p:nvPr/>
        </p:nvSpPr>
        <p:spPr bwMode="auto">
          <a:xfrm flipH="1">
            <a:off x="3124200" y="5181600"/>
            <a:ext cx="990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7" name="Text Box 47"/>
          <p:cNvSpPr txBox="1">
            <a:spLocks noChangeArrowheads="1"/>
          </p:cNvSpPr>
          <p:nvPr/>
        </p:nvSpPr>
        <p:spPr bwMode="auto">
          <a:xfrm>
            <a:off x="1314450" y="1630363"/>
            <a:ext cx="211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0   1   2   3  </a:t>
            </a:r>
            <a:endParaRPr kumimoji="1" lang="en-US" altLang="zh-CN" sz="2400">
              <a:latin typeface="Times New Roman" pitchFamily="18" charset="0"/>
            </a:endParaRPr>
          </a:p>
        </p:txBody>
      </p:sp>
      <p:sp>
        <p:nvSpPr>
          <p:cNvPr id="97328" name="Text Box 48"/>
          <p:cNvSpPr txBox="1">
            <a:spLocks noChangeArrowheads="1"/>
          </p:cNvSpPr>
          <p:nvPr/>
        </p:nvSpPr>
        <p:spPr bwMode="auto">
          <a:xfrm>
            <a:off x="762000" y="2057400"/>
            <a:ext cx="3873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000099"/>
                </a:solidFill>
                <a:latin typeface="Times New Roman" pitchFamily="18" charset="0"/>
              </a:rPr>
              <a:t>0</a:t>
            </a:r>
          </a:p>
          <a:p>
            <a:pPr eaLnBrk="1" hangingPunct="1">
              <a:lnSpc>
                <a:spcPct val="115000"/>
              </a:lnSpc>
            </a:pPr>
            <a:r>
              <a:rPr kumimoji="1" lang="en-US" altLang="zh-CN" sz="3200" b="1">
                <a:solidFill>
                  <a:srgbClr val="000099"/>
                </a:solidFill>
                <a:latin typeface="Times New Roman" pitchFamily="18" charset="0"/>
              </a:rPr>
              <a:t>1</a:t>
            </a:r>
          </a:p>
          <a:p>
            <a:pPr eaLnBrk="1" hangingPunct="1">
              <a:lnSpc>
                <a:spcPct val="115000"/>
              </a:lnSpc>
            </a:pPr>
            <a:r>
              <a:rPr kumimoji="1" lang="en-US" altLang="zh-CN" sz="3200" b="1">
                <a:solidFill>
                  <a:srgbClr val="000099"/>
                </a:solidFill>
                <a:latin typeface="Times New Roman" pitchFamily="18" charset="0"/>
              </a:rPr>
              <a:t>2</a:t>
            </a:r>
          </a:p>
          <a:p>
            <a:pPr eaLnBrk="1" hangingPunct="1">
              <a:lnSpc>
                <a:spcPct val="115000"/>
              </a:lnSpc>
            </a:pPr>
            <a:r>
              <a:rPr kumimoji="1" lang="en-US" altLang="zh-CN" sz="3200" b="1">
                <a:solidFill>
                  <a:srgbClr val="000099"/>
                </a:solidFill>
                <a:latin typeface="Times New Roman" pitchFamily="18" charset="0"/>
              </a:rPr>
              <a:t>3</a:t>
            </a:r>
            <a:endParaRPr kumimoji="1" lang="en-US" altLang="zh-CN" sz="2400">
              <a:latin typeface="Times New Roman" pitchFamily="18" charset="0"/>
            </a:endParaRPr>
          </a:p>
        </p:txBody>
      </p:sp>
      <p:sp>
        <p:nvSpPr>
          <p:cNvPr id="97329" name="Text Box 49"/>
          <p:cNvSpPr txBox="1">
            <a:spLocks noChangeArrowheads="1"/>
          </p:cNvSpPr>
          <p:nvPr/>
        </p:nvSpPr>
        <p:spPr bwMode="auto">
          <a:xfrm>
            <a:off x="768350" y="933450"/>
            <a:ext cx="1323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66"/>
                </a:solidFill>
                <a:latin typeface="Times New Roman" pitchFamily="18" charset="0"/>
              </a:rPr>
              <a:t>k = i+j</a:t>
            </a:r>
            <a:endParaRPr kumimoji="1" lang="en-US" altLang="zh-CN" sz="3200">
              <a:latin typeface="Times New Roman" pitchFamily="18" charset="0"/>
            </a:endParaRPr>
          </a:p>
        </p:txBody>
      </p:sp>
      <p:sp>
        <p:nvSpPr>
          <p:cNvPr id="367666" name="Text Box 50"/>
          <p:cNvSpPr txBox="1">
            <a:spLocks noChangeArrowheads="1"/>
          </p:cNvSpPr>
          <p:nvPr/>
        </p:nvSpPr>
        <p:spPr bwMode="auto">
          <a:xfrm>
            <a:off x="990600" y="5565775"/>
            <a:ext cx="2241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tx2"/>
                </a:solidFill>
                <a:latin typeface="Times New Roman" pitchFamily="18" charset="0"/>
              </a:rPr>
              <a:t>k = n+i</a:t>
            </a:r>
            <a:r>
              <a:rPr kumimoji="1" lang="en-US" altLang="zh-CN" sz="3200" b="1">
                <a:solidFill>
                  <a:schemeClr val="tx2"/>
                </a:solidFill>
                <a:effectLst>
                  <a:outerShdw blurRad="38100" dist="38100" dir="2700000" algn="tl">
                    <a:srgbClr val="C0C0C0"/>
                  </a:outerShdw>
                </a:effectLst>
                <a:latin typeface="Courier New" pitchFamily="49" charset="0"/>
                <a:ea typeface="仿宋_GB2312" pitchFamily="49" charset="-122"/>
              </a:rPr>
              <a:t>-</a:t>
            </a:r>
            <a:r>
              <a:rPr kumimoji="1" lang="en-US" altLang="zh-CN" sz="3200" b="1">
                <a:solidFill>
                  <a:schemeClr val="tx2"/>
                </a:solidFill>
                <a:latin typeface="Times New Roman" pitchFamily="18" charset="0"/>
              </a:rPr>
              <a:t>j</a:t>
            </a:r>
            <a:r>
              <a:rPr kumimoji="1" lang="en-US" altLang="zh-CN" sz="3200" b="1">
                <a:solidFill>
                  <a:schemeClr val="tx2"/>
                </a:solidFill>
                <a:latin typeface="Courier New" pitchFamily="49" charset="0"/>
              </a:rPr>
              <a:t>-</a:t>
            </a:r>
            <a:r>
              <a:rPr kumimoji="1" lang="en-US" altLang="zh-CN" sz="3200" b="1">
                <a:solidFill>
                  <a:schemeClr val="tx2"/>
                </a:solidFill>
                <a:latin typeface="Times New Roman" pitchFamily="18" charset="0"/>
              </a:rPr>
              <a:t>1</a:t>
            </a:r>
          </a:p>
        </p:txBody>
      </p:sp>
      <p:sp>
        <p:nvSpPr>
          <p:cNvPr id="97331" name="Text Box 16"/>
          <p:cNvSpPr txBox="1">
            <a:spLocks noChangeArrowheads="1"/>
          </p:cNvSpPr>
          <p:nvPr/>
        </p:nvSpPr>
        <p:spPr bwMode="auto">
          <a:xfrm>
            <a:off x="1187450" y="2655888"/>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4000">
                <a:solidFill>
                  <a:srgbClr val="800080"/>
                </a:solidFill>
                <a:latin typeface="Times New Roman" pitchFamily="18" charset="0"/>
                <a:sym typeface="Wingdings" pitchFamily="2" charset="2"/>
              </a:rPr>
              <a:t></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dirty="0" smtClean="0"/>
              <a:t>分析可能出现的不匹配的情况</a:t>
            </a:r>
          </a:p>
        </p:txBody>
      </p:sp>
      <p:sp>
        <p:nvSpPr>
          <p:cNvPr id="63491" name="Rectangle 3"/>
          <p:cNvSpPr>
            <a:spLocks noGrp="1" noChangeArrowheads="1"/>
          </p:cNvSpPr>
          <p:nvPr>
            <p:ph idx="1"/>
          </p:nvPr>
        </p:nvSpPr>
        <p:spPr>
          <a:xfrm>
            <a:off x="359532" y="1160748"/>
            <a:ext cx="8229600" cy="3886200"/>
          </a:xfrm>
          <a:prstGeom prst="rect">
            <a:avLst/>
          </a:prstGeom>
        </p:spPr>
        <p:txBody>
          <a:bodyPr/>
          <a:lstStyle/>
          <a:p>
            <a:pPr eaLnBrk="1" hangingPunct="1">
              <a:lnSpc>
                <a:spcPct val="140000"/>
              </a:lnSpc>
              <a:buFont typeface="Wingdings" pitchFamily="2" charset="2"/>
              <a:buNone/>
            </a:pPr>
            <a:endParaRPr lang="en-US" altLang="zh-CN" sz="2800" dirty="0" smtClean="0"/>
          </a:p>
          <a:p>
            <a:pPr eaLnBrk="1" hangingPunct="1">
              <a:lnSpc>
                <a:spcPct val="140000"/>
              </a:lnSpc>
              <a:buFont typeface="Wingdings" pitchFamily="2" charset="2"/>
              <a:buNone/>
            </a:pPr>
            <a:r>
              <a:rPr lang="en-US" altLang="zh-CN" sz="2800" dirty="0" smtClean="0"/>
              <a:t>1</a:t>
            </a:r>
            <a:r>
              <a:rPr lang="zh-CN" altLang="en-US" sz="2800" dirty="0" smtClean="0"/>
              <a:t>．到来的右括弧非是所“期待”的；</a:t>
            </a:r>
          </a:p>
          <a:p>
            <a:pPr eaLnBrk="1" hangingPunct="1">
              <a:lnSpc>
                <a:spcPct val="140000"/>
              </a:lnSpc>
              <a:buFont typeface="Wingdings" pitchFamily="2" charset="2"/>
              <a:buNone/>
            </a:pPr>
            <a:r>
              <a:rPr lang="en-US" altLang="zh-CN" sz="2800" dirty="0" smtClean="0"/>
              <a:t>2</a:t>
            </a:r>
            <a:r>
              <a:rPr lang="zh-CN" altLang="en-US" sz="2800" dirty="0" smtClean="0"/>
              <a:t>．到来的是“不速之客”；</a:t>
            </a:r>
          </a:p>
          <a:p>
            <a:pPr eaLnBrk="1" hangingPunct="1">
              <a:lnSpc>
                <a:spcPct val="140000"/>
              </a:lnSpc>
              <a:buFont typeface="Wingdings" pitchFamily="2" charset="2"/>
              <a:buNone/>
            </a:pPr>
            <a:r>
              <a:rPr lang="en-US" altLang="zh-CN" sz="2800" dirty="0" smtClean="0"/>
              <a:t>3</a:t>
            </a:r>
            <a:r>
              <a:rPr lang="zh-CN" altLang="en-US" sz="2800" dirty="0" smtClean="0"/>
              <a:t>．直到结束，也没有到来所</a:t>
            </a:r>
            <a:r>
              <a:rPr lang="en-US" altLang="zh-CN" sz="2800" dirty="0" smtClean="0"/>
              <a:t>"</a:t>
            </a:r>
            <a:r>
              <a:rPr lang="zh-CN" altLang="en-US" sz="2800" dirty="0" smtClean="0"/>
              <a:t>期待</a:t>
            </a:r>
            <a:r>
              <a:rPr lang="en-US" altLang="zh-CN" sz="2800" dirty="0" smtClean="0"/>
              <a:t>"</a:t>
            </a:r>
            <a:r>
              <a:rPr lang="zh-CN" altLang="en-US" sz="2800" dirty="0" smtClean="0"/>
              <a:t>的。 </a:t>
            </a:r>
          </a:p>
        </p:txBody>
      </p:sp>
      <p:sp>
        <p:nvSpPr>
          <p:cNvPr id="2" name="矩形 1"/>
          <p:cNvSpPr/>
          <p:nvPr/>
        </p:nvSpPr>
        <p:spPr>
          <a:xfrm>
            <a:off x="863588" y="514417"/>
            <a:ext cx="5364596"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3600" dirty="0" smtClean="0"/>
              <a:t>[</a:t>
            </a:r>
            <a:endParaRPr lang="en-US" altLang="zh-CN" sz="3600" dirty="0"/>
          </a:p>
        </p:txBody>
      </p:sp>
      <p:sp>
        <p:nvSpPr>
          <p:cNvPr id="3" name="矩形 2"/>
          <p:cNvSpPr/>
          <p:nvPr/>
        </p:nvSpPr>
        <p:spPr>
          <a:xfrm>
            <a:off x="1475656" y="530289"/>
            <a:ext cx="4572000" cy="584775"/>
          </a:xfrm>
          <a:prstGeom prst="rect">
            <a:avLst/>
          </a:prstGeom>
        </p:spPr>
        <p:txBody>
          <a:bodyPr>
            <a:spAutoFit/>
          </a:bodyPr>
          <a:lstStyle/>
          <a:p>
            <a:r>
              <a:rPr lang="en-US" altLang="zh-CN" sz="3200" dirty="0"/>
              <a:t>(    </a:t>
            </a:r>
            <a:endParaRPr lang="zh-CN" altLang="en-US" sz="3200" dirty="0"/>
          </a:p>
        </p:txBody>
      </p:sp>
      <p:sp>
        <p:nvSpPr>
          <p:cNvPr id="4" name="矩形 3"/>
          <p:cNvSpPr/>
          <p:nvPr/>
        </p:nvSpPr>
        <p:spPr>
          <a:xfrm>
            <a:off x="2082036" y="585018"/>
            <a:ext cx="4572000" cy="954107"/>
          </a:xfrm>
          <a:prstGeom prst="rect">
            <a:avLst/>
          </a:prstGeom>
        </p:spPr>
        <p:txBody>
          <a:bodyPr>
            <a:spAutoFit/>
          </a:bodyPr>
          <a:lstStyle/>
          <a:p>
            <a:r>
              <a:rPr lang="en-US" altLang="zh-CN" sz="2800" dirty="0"/>
              <a:t>[    </a:t>
            </a:r>
            <a:r>
              <a:rPr lang="en-US" altLang="zh-CN" sz="2800" dirty="0" smtClean="0"/>
              <a:t> </a:t>
            </a:r>
            <a:r>
              <a:rPr lang="en-US" altLang="zh-CN" sz="2800" dirty="0"/>
              <a:t/>
            </a:r>
            <a:br>
              <a:rPr lang="en-US" altLang="zh-CN" sz="2800" dirty="0"/>
            </a:br>
            <a:endParaRPr lang="zh-CN" altLang="en-US" sz="2800" dirty="0"/>
          </a:p>
        </p:txBody>
      </p:sp>
      <p:sp>
        <p:nvSpPr>
          <p:cNvPr id="5" name="矩形 4"/>
          <p:cNvSpPr/>
          <p:nvPr/>
        </p:nvSpPr>
        <p:spPr>
          <a:xfrm>
            <a:off x="2527818" y="575973"/>
            <a:ext cx="304892" cy="523220"/>
          </a:xfrm>
          <a:prstGeom prst="rect">
            <a:avLst/>
          </a:prstGeom>
        </p:spPr>
        <p:txBody>
          <a:bodyPr wrap="none">
            <a:spAutoFit/>
          </a:bodyPr>
          <a:lstStyle/>
          <a:p>
            <a:r>
              <a:rPr lang="en-US" altLang="zh-CN" sz="2800" dirty="0" smtClean="0"/>
              <a:t>)</a:t>
            </a:r>
            <a:endParaRPr lang="zh-CN" altLang="en-US" sz="2800" dirty="0"/>
          </a:p>
        </p:txBody>
      </p:sp>
      <p:sp>
        <p:nvSpPr>
          <p:cNvPr id="8" name="矩形 7"/>
          <p:cNvSpPr/>
          <p:nvPr/>
        </p:nvSpPr>
        <p:spPr>
          <a:xfrm>
            <a:off x="853324" y="1261643"/>
            <a:ext cx="5364596"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3600" dirty="0" smtClean="0"/>
              <a:t>)</a:t>
            </a:r>
            <a:endParaRPr lang="en-US" altLang="zh-CN" sz="3600" dirty="0"/>
          </a:p>
        </p:txBody>
      </p:sp>
    </p:spTree>
    <p:extLst>
      <p:ext uri="{BB962C8B-B14F-4D97-AF65-F5344CB8AC3E}">
        <p14:creationId xmlns:p14="http://schemas.microsoft.com/office/powerpoint/2010/main" val="33803105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bg/>
                                          </p:spTgt>
                                        </p:tgtEl>
                                        <p:attrNameLst>
                                          <p:attrName>style.visibility</p:attrName>
                                        </p:attrNameLst>
                                      </p:cBhvr>
                                      <p:to>
                                        <p:strVal val="visible"/>
                                      </p:to>
                                    </p:set>
                                    <p:anim calcmode="lin" valueType="num">
                                      <p:cBhvr additive="base">
                                        <p:cTn id="37" dur="500" fill="hold"/>
                                        <p:tgtEl>
                                          <p:spTgt spid="8">
                                            <p:bg/>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bg/>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additive="base">
                                        <p:cTn id="43"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p:bldP spid="4" grpId="0"/>
      <p:bldP spid="5" grpId="0"/>
      <p:bldP spid="8"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19772" y="381000"/>
            <a:ext cx="3423828" cy="1068388"/>
          </a:xfrm>
        </p:spPr>
        <p:txBody>
          <a:bodyPr/>
          <a:lstStyle/>
          <a:p>
            <a:pPr algn="ctr"/>
            <a:r>
              <a:rPr lang="zh-CN" altLang="en-US" b="1" dirty="0" smtClean="0">
                <a:ea typeface="华文新魏" pitchFamily="2" charset="-122"/>
              </a:rPr>
              <a:t>解题思路</a:t>
            </a:r>
            <a:endParaRPr lang="zh-CN" altLang="en-US" dirty="0" smtClean="0">
              <a:ea typeface="华文新魏" pitchFamily="2" charset="-122"/>
            </a:endParaRPr>
          </a:p>
        </p:txBody>
      </p:sp>
      <p:sp>
        <p:nvSpPr>
          <p:cNvPr id="98308" name="Rectangle 3"/>
          <p:cNvSpPr>
            <a:spLocks noGrp="1" noChangeArrowheads="1"/>
          </p:cNvSpPr>
          <p:nvPr>
            <p:ph idx="1"/>
          </p:nvPr>
        </p:nvSpPr>
        <p:spPr>
          <a:xfrm>
            <a:off x="762000" y="1371600"/>
            <a:ext cx="7772400" cy="4495800"/>
          </a:xfrm>
        </p:spPr>
        <p:txBody>
          <a:bodyPr/>
          <a:lstStyle/>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安放</a:t>
            </a:r>
            <a:r>
              <a:rPr lang="zh-CN" altLang="en-US" sz="3000" b="1" smtClean="0">
                <a:solidFill>
                  <a:srgbClr val="FF3300"/>
                </a:solidFill>
                <a:latin typeface="Times New Roman" pitchFamily="18" charset="0"/>
                <a:ea typeface="仿宋_GB2312" pitchFamily="49" charset="-122"/>
              </a:rPr>
              <a:t>第 </a:t>
            </a:r>
            <a:r>
              <a:rPr lang="en-US" altLang="zh-CN" sz="3000" b="1" smtClean="0">
                <a:solidFill>
                  <a:srgbClr val="FF3300"/>
                </a:solidFill>
                <a:latin typeface="Times New Roman" pitchFamily="18" charset="0"/>
                <a:ea typeface="仿宋_GB2312" pitchFamily="49" charset="-122"/>
              </a:rPr>
              <a:t>i </a:t>
            </a:r>
            <a:r>
              <a:rPr lang="zh-CN" altLang="en-US" sz="3000" b="1" smtClean="0">
                <a:solidFill>
                  <a:srgbClr val="FF3300"/>
                </a:solidFill>
                <a:latin typeface="Times New Roman" pitchFamily="18" charset="0"/>
                <a:ea typeface="仿宋_GB2312" pitchFamily="49" charset="-122"/>
              </a:rPr>
              <a:t>行</a:t>
            </a:r>
            <a:r>
              <a:rPr lang="zh-CN" altLang="en-US" sz="3000" b="1" smtClean="0">
                <a:solidFill>
                  <a:srgbClr val="000099"/>
                </a:solidFill>
                <a:latin typeface="Times New Roman" pitchFamily="18" charset="0"/>
                <a:ea typeface="仿宋_GB2312" pitchFamily="49" charset="-122"/>
              </a:rPr>
              <a:t>皇后时，需要在列的方向从 </a:t>
            </a:r>
            <a:r>
              <a:rPr lang="en-US" altLang="zh-CN" sz="3000" b="1" smtClean="0">
                <a:solidFill>
                  <a:srgbClr val="000099"/>
                </a:solidFill>
                <a:latin typeface="Times New Roman" pitchFamily="18" charset="0"/>
                <a:ea typeface="仿宋_GB2312" pitchFamily="49" charset="-122"/>
              </a:rPr>
              <a:t>0 </a:t>
            </a:r>
            <a:r>
              <a:rPr lang="zh-CN" altLang="en-US" sz="3000" b="1" smtClean="0">
                <a:solidFill>
                  <a:srgbClr val="000099"/>
                </a:solidFill>
                <a:latin typeface="Times New Roman" pitchFamily="18" charset="0"/>
                <a:ea typeface="仿宋_GB2312" pitchFamily="49" charset="-122"/>
              </a:rPr>
              <a:t>到 </a:t>
            </a:r>
            <a:r>
              <a:rPr lang="en-US" altLang="zh-CN" sz="3000" b="1" smtClean="0">
                <a:solidFill>
                  <a:srgbClr val="000099"/>
                </a:solidFill>
                <a:latin typeface="Times New Roman" pitchFamily="18" charset="0"/>
                <a:ea typeface="仿宋_GB2312" pitchFamily="49" charset="-122"/>
              </a:rPr>
              <a:t>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a:t>
            </a:r>
            <a:r>
              <a:rPr lang="zh-CN" altLang="en-US" sz="3000" b="1" smtClean="0">
                <a:solidFill>
                  <a:srgbClr val="000099"/>
                </a:solidFill>
                <a:latin typeface="Times New Roman" pitchFamily="18" charset="0"/>
                <a:ea typeface="仿宋_GB2312" pitchFamily="49" charset="-122"/>
              </a:rPr>
              <a:t>试探 </a:t>
            </a:r>
            <a:r>
              <a:rPr lang="en-US" altLang="zh-CN" sz="3000" b="1" smtClean="0">
                <a:solidFill>
                  <a:srgbClr val="000099"/>
                </a:solidFill>
                <a:latin typeface="Times New Roman" pitchFamily="18" charset="0"/>
                <a:ea typeface="仿宋_GB2312" pitchFamily="49" charset="-122"/>
              </a:rPr>
              <a:t>( j = 0, …, 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 </a:t>
            </a:r>
          </a:p>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在</a:t>
            </a:r>
            <a:r>
              <a:rPr lang="zh-CN" altLang="en-US" sz="3000" b="1" smtClean="0">
                <a:solidFill>
                  <a:srgbClr val="FF3300"/>
                </a:solidFill>
                <a:latin typeface="Times New Roman" pitchFamily="18" charset="0"/>
                <a:ea typeface="仿宋_GB2312" pitchFamily="49" charset="-122"/>
              </a:rPr>
              <a:t>第</a:t>
            </a:r>
            <a:r>
              <a:rPr lang="zh-CN" altLang="en-US" sz="3000" b="1" smtClean="0">
                <a:solidFill>
                  <a:srgbClr val="000099"/>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j </a:t>
            </a:r>
            <a:r>
              <a:rPr lang="zh-CN" altLang="en-US" sz="3000" b="1" smtClean="0">
                <a:solidFill>
                  <a:srgbClr val="FF3300"/>
                </a:solidFill>
                <a:latin typeface="Times New Roman" pitchFamily="18" charset="0"/>
                <a:ea typeface="仿宋_GB2312" pitchFamily="49" charset="-122"/>
              </a:rPr>
              <a:t>列</a:t>
            </a:r>
            <a:r>
              <a:rPr lang="zh-CN" altLang="en-US" sz="3000" b="1" smtClean="0">
                <a:solidFill>
                  <a:srgbClr val="000099"/>
                </a:solidFill>
                <a:latin typeface="Times New Roman" pitchFamily="18" charset="0"/>
                <a:ea typeface="仿宋_GB2312" pitchFamily="49" charset="-122"/>
              </a:rPr>
              <a:t>安放一个皇后：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如果在列、主对角线、次对角线方向有其它皇后，则出现攻击，撤消在第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如果没有出现攻击，在第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列安放的皇后不动，递归安放第 </a:t>
            </a:r>
            <a:r>
              <a:rPr lang="en-US" altLang="zh-CN" sz="3000" b="1" smtClean="0">
                <a:latin typeface="Times New Roman" pitchFamily="18" charset="0"/>
                <a:ea typeface="仿宋_GB2312" pitchFamily="49" charset="-122"/>
              </a:rPr>
              <a:t>i+1</a:t>
            </a:r>
            <a:r>
              <a:rPr lang="zh-CN" altLang="en-US" sz="3000" b="1" smtClean="0">
                <a:latin typeface="Times New Roman" pitchFamily="18" charset="0"/>
                <a:ea typeface="仿宋_GB2312" pitchFamily="49" charset="-122"/>
              </a:rPr>
              <a:t>行皇后。</a:t>
            </a:r>
          </a:p>
        </p:txBody>
      </p:sp>
      <p:sp>
        <p:nvSpPr>
          <p:cNvPr id="5" name="灯片编号占位符 4"/>
          <p:cNvSpPr>
            <a:spLocks noGrp="1"/>
          </p:cNvSpPr>
          <p:nvPr>
            <p:ph type="sldNum" sz="quarter" idx="12"/>
          </p:nvPr>
        </p:nvSpPr>
        <p:spPr/>
        <p:txBody>
          <a:bodyPr/>
          <a:lstStyle/>
          <a:p>
            <a:pPr>
              <a:defRPr/>
            </a:pPr>
            <a:fld id="{2CEBE5EC-B5B9-45DA-BAB2-5DED6DC2BA3E}" type="slidenum">
              <a:rPr lang="en-US" altLang="zh-CN"/>
              <a:pPr>
                <a:defRPr/>
              </a:pPr>
              <a:t>40</a:t>
            </a:fld>
            <a:endParaRPr lang="en-US" altLang="zh-CN"/>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idx="1"/>
          </p:nvPr>
        </p:nvSpPr>
        <p:spPr>
          <a:xfrm>
            <a:off x="719138" y="812800"/>
            <a:ext cx="7543800" cy="5029200"/>
          </a:xfrm>
        </p:spPr>
        <p:txBody>
          <a:bodyPr/>
          <a:lstStyle/>
          <a:p>
            <a:pPr>
              <a:lnSpc>
                <a:spcPct val="110000"/>
              </a:lnSpc>
              <a:spcBef>
                <a:spcPct val="15000"/>
              </a:spcBef>
              <a:buClr>
                <a:srgbClr val="800080"/>
              </a:buClr>
              <a:buSzPct val="50000"/>
            </a:pPr>
            <a:r>
              <a:rPr lang="zh-CN" altLang="en-US" sz="3000" b="1" smtClean="0">
                <a:solidFill>
                  <a:srgbClr val="800080"/>
                </a:solidFill>
                <a:latin typeface="Times New Roman" pitchFamily="18" charset="0"/>
                <a:ea typeface="仿宋_GB2312" pitchFamily="49" charset="-122"/>
              </a:rPr>
              <a:t>设置 </a:t>
            </a:r>
            <a:r>
              <a:rPr lang="en-US" altLang="zh-CN" sz="3000" b="1" smtClean="0">
                <a:solidFill>
                  <a:srgbClr val="800080"/>
                </a:solidFill>
                <a:latin typeface="Times New Roman" pitchFamily="18" charset="0"/>
                <a:ea typeface="仿宋_GB2312" pitchFamily="49" charset="-122"/>
              </a:rPr>
              <a:t>4 </a:t>
            </a:r>
            <a:r>
              <a:rPr lang="zh-CN" altLang="en-US" sz="3000" b="1" smtClean="0">
                <a:solidFill>
                  <a:srgbClr val="800080"/>
                </a:solidFill>
                <a:latin typeface="Times New Roman" pitchFamily="18" charset="0"/>
                <a:ea typeface="仿宋_GB2312" pitchFamily="49" charset="-122"/>
              </a:rPr>
              <a:t>个数组</a:t>
            </a:r>
            <a:endParaRPr lang="zh-CN" altLang="en-US" sz="3000" smtClean="0">
              <a:latin typeface="Times New Roman" pitchFamily="18" charset="0"/>
              <a:ea typeface="仿宋_GB2312" pitchFamily="49" charset="-122"/>
            </a:endParaRPr>
          </a:p>
          <a:p>
            <a:pPr lvl="1">
              <a:lnSpc>
                <a:spcPct val="110000"/>
              </a:lnSpc>
              <a:spcBef>
                <a:spcPct val="15000"/>
              </a:spcBef>
              <a:buClr>
                <a:srgbClr val="009900"/>
              </a:buClr>
              <a:buSzPct val="50000"/>
              <a:buFont typeface="Wingdings" pitchFamily="2" charset="2"/>
              <a:buChar char="u"/>
            </a:pPr>
            <a:r>
              <a:rPr lang="zh-CN" altLang="en-US" sz="3000" b="1" i="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col [n]</a:t>
            </a:r>
            <a:r>
              <a:rPr lang="en-US" altLang="zh-CN" sz="3000" b="1" smtClean="0">
                <a:solidFill>
                  <a:srgbClr val="000099"/>
                </a:solidFill>
                <a:latin typeface="Times New Roman" pitchFamily="18" charset="0"/>
                <a:ea typeface="仿宋_GB2312" pitchFamily="49" charset="-122"/>
              </a:rPr>
              <a:t> </a:t>
            </a:r>
            <a:r>
              <a:rPr lang="zh-CN" altLang="en-US" sz="3000" b="1" smtClean="0">
                <a:solidFill>
                  <a:srgbClr val="000099"/>
                </a:solidFill>
                <a:latin typeface="Times New Roman" pitchFamily="18" charset="0"/>
                <a:ea typeface="仿宋_GB2312" pitchFamily="49" charset="-122"/>
              </a:rPr>
              <a:t>：</a:t>
            </a:r>
            <a:r>
              <a:rPr lang="en-US" altLang="zh-CN" sz="3000" b="1" smtClean="0">
                <a:solidFill>
                  <a:srgbClr val="000099"/>
                </a:solidFill>
                <a:latin typeface="Times New Roman" pitchFamily="18" charset="0"/>
                <a:ea typeface="仿宋_GB2312" pitchFamily="49" charset="-122"/>
              </a:rPr>
              <a:t>col[i]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i </a:t>
            </a:r>
            <a:r>
              <a:rPr lang="zh-CN" altLang="zh-CN" sz="3000" b="1" smtClean="0">
                <a:solidFill>
                  <a:srgbClr val="000099"/>
                </a:solidFill>
                <a:latin typeface="Times New Roman" pitchFamily="18" charset="0"/>
                <a:ea typeface="仿宋_GB2312" pitchFamily="49" charset="-122"/>
              </a:rPr>
              <a:t>列是否安放了皇后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md[2n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md[k]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条主对角线是否安放了皇后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sd[2n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sd[k]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条次对角线是否安放了皇后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q[n]</a:t>
            </a:r>
            <a:r>
              <a:rPr lang="en-US" altLang="zh-CN" sz="3000" b="1" smtClean="0">
                <a:solidFill>
                  <a:srgbClr val="000099"/>
                </a:solidFill>
                <a:latin typeface="Times New Roman" pitchFamily="18" charset="0"/>
                <a:ea typeface="仿宋_GB2312" pitchFamily="49" charset="-122"/>
              </a:rPr>
              <a:t> : q[i] </a:t>
            </a:r>
            <a:r>
              <a:rPr lang="zh-CN" altLang="zh-CN" sz="3000" b="1" smtClean="0">
                <a:solidFill>
                  <a:srgbClr val="000099"/>
                </a:solidFill>
                <a:latin typeface="Times New Roman" pitchFamily="18" charset="0"/>
                <a:ea typeface="仿宋_GB2312" pitchFamily="49" charset="-122"/>
              </a:rPr>
              <a:t>记录第 </a:t>
            </a:r>
            <a:r>
              <a:rPr lang="en-US" altLang="zh-CN" sz="3000" b="1" smtClean="0">
                <a:solidFill>
                  <a:srgbClr val="000099"/>
                </a:solidFill>
                <a:latin typeface="Times New Roman" pitchFamily="18" charset="0"/>
                <a:ea typeface="仿宋_GB2312" pitchFamily="49" charset="-122"/>
              </a:rPr>
              <a:t>i </a:t>
            </a:r>
            <a:r>
              <a:rPr lang="zh-CN" altLang="en-US" sz="3000" b="1" smtClean="0">
                <a:solidFill>
                  <a:srgbClr val="000099"/>
                </a:solidFill>
                <a:latin typeface="Times New Roman" pitchFamily="18" charset="0"/>
                <a:ea typeface="仿宋_GB2312" pitchFamily="49" charset="-122"/>
              </a:rPr>
              <a:t>行皇后在第几列</a:t>
            </a:r>
            <a:endParaRPr lang="zh-CN" altLang="en-US" sz="3000" b="1" smtClean="0">
              <a:latin typeface="Times New Roman" pitchFamily="18" charset="0"/>
            </a:endParaRPr>
          </a:p>
        </p:txBody>
      </p:sp>
      <p:sp>
        <p:nvSpPr>
          <p:cNvPr id="4" name="灯片编号占位符 4"/>
          <p:cNvSpPr>
            <a:spLocks noGrp="1"/>
          </p:cNvSpPr>
          <p:nvPr>
            <p:ph type="sldNum" sz="quarter" idx="12"/>
          </p:nvPr>
        </p:nvSpPr>
        <p:spPr/>
        <p:txBody>
          <a:bodyPr/>
          <a:lstStyle/>
          <a:p>
            <a:pPr>
              <a:defRPr/>
            </a:pPr>
            <a:fld id="{5780B0A4-1D6F-421E-A577-E54D7A843B6F}" type="slidenum">
              <a:rPr lang="en-US" altLang="zh-CN"/>
              <a:pPr>
                <a:defRPr/>
              </a:pPr>
              <a:t>41</a:t>
            </a:fld>
            <a:endParaRPr lang="en-US" altLang="zh-CN"/>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idx="1"/>
          </p:nvPr>
        </p:nvSpPr>
        <p:spPr>
          <a:xfrm>
            <a:off x="609600" y="533400"/>
            <a:ext cx="8001000" cy="5638800"/>
          </a:xfrm>
        </p:spPr>
        <p:txBody>
          <a:bodyPr/>
          <a:lstStyle/>
          <a:p>
            <a:pPr>
              <a:lnSpc>
                <a:spcPct val="110000"/>
              </a:lnSpc>
              <a:spcBef>
                <a:spcPct val="5000"/>
              </a:spcBef>
              <a:buClr>
                <a:schemeClr val="tx1"/>
              </a:buClr>
              <a:buFont typeface="Wingdings" pitchFamily="2" charset="2"/>
              <a:buNone/>
            </a:pPr>
            <a:r>
              <a:rPr lang="zh-CN" altLang="zh-CN" sz="3500" b="1" smtClean="0">
                <a:solidFill>
                  <a:schemeClr val="tx2"/>
                </a:solidFill>
                <a:ea typeface="仿宋_GB2312" pitchFamily="49" charset="-122"/>
              </a:rPr>
              <a:t>算法求精</a:t>
            </a:r>
          </a:p>
          <a:p>
            <a:pPr>
              <a:lnSpc>
                <a:spcPct val="110000"/>
              </a:lnSpc>
              <a:spcBef>
                <a:spcPct val="5000"/>
              </a:spcBef>
              <a:buClr>
                <a:schemeClr val="tx1"/>
              </a:buClr>
              <a:buFont typeface="Wingdings" pitchFamily="2" charset="2"/>
              <a:buNone/>
            </a:pPr>
            <a:endParaRPr lang="zh-CN" altLang="zh-CN" sz="1400" b="1" smtClean="0">
              <a:solidFill>
                <a:srgbClr val="CC3300"/>
              </a:solidFill>
              <a:ea typeface="仿宋_GB2312" pitchFamily="49" charset="-122"/>
            </a:endParaRP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void </a:t>
            </a:r>
            <a:r>
              <a:rPr lang="en-US" altLang="zh-CN" sz="3000" smtClean="0">
                <a:latin typeface="Times New Roman" pitchFamily="18" charset="0"/>
                <a:ea typeface="仿宋_GB2312" pitchFamily="49" charset="-122"/>
              </a:rPr>
              <a:t>Queen(</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i)</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for </a:t>
            </a:r>
            <a:r>
              <a:rPr lang="en-US" altLang="zh-CN" sz="3000" smtClean="0">
                <a:latin typeface="Times New Roman" pitchFamily="18" charset="0"/>
                <a:ea typeface="仿宋_GB2312" pitchFamily="49" charset="-122"/>
              </a:rPr>
              <a:t>(</a:t>
            </a:r>
            <a:r>
              <a:rPr lang="en-US" altLang="zh-CN" sz="3000" b="1" smtClean="0">
                <a:latin typeface="Times New Roman" pitchFamily="18" charset="0"/>
                <a:ea typeface="仿宋_GB2312" pitchFamily="49" charset="-122"/>
              </a:rPr>
              <a:t>int </a:t>
            </a:r>
            <a:r>
              <a:rPr lang="en-US" altLang="zh-CN" sz="3000" smtClean="0">
                <a:latin typeface="Times New Roman" pitchFamily="18" charset="0"/>
                <a:ea typeface="仿宋_GB2312" pitchFamily="49" charset="-122"/>
              </a:rPr>
              <a:t>j = 0</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 &lt; n</a:t>
            </a: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j++)</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if </a:t>
            </a:r>
            <a:r>
              <a:rPr lang="en-US" altLang="zh-CN" sz="3000" smtClean="0">
                <a:latin typeface="Times New Roman" pitchFamily="18" charset="0"/>
                <a:ea typeface="仿宋_GB2312" pitchFamily="49" charset="-122"/>
              </a:rPr>
              <a:t>(!col[j]</a:t>
            </a:r>
            <a:r>
              <a:rPr lang="en-US" altLang="zh-CN" sz="3000" b="1" smtClean="0">
                <a:latin typeface="Times New Roman" pitchFamily="18" charset="0"/>
                <a:ea typeface="仿宋_GB2312" pitchFamily="49" charset="-122"/>
              </a:rPr>
              <a:t> &amp;&amp; </a:t>
            </a:r>
            <a:r>
              <a:rPr lang="en-US" altLang="zh-CN" sz="3000" smtClean="0">
                <a:latin typeface="Times New Roman" pitchFamily="18" charset="0"/>
                <a:ea typeface="仿宋_GB2312" pitchFamily="49" charset="-122"/>
              </a:rPr>
              <a:t>!md[n+i</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j</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1]</a:t>
            </a:r>
            <a:r>
              <a:rPr lang="en-US" altLang="zh-CN" sz="3000" b="1" smtClean="0">
                <a:latin typeface="Times New Roman" pitchFamily="18" charset="0"/>
                <a:ea typeface="仿宋_GB2312" pitchFamily="49" charset="-122"/>
              </a:rPr>
              <a:t> &amp;&amp; </a:t>
            </a:r>
            <a:r>
              <a:rPr lang="en-US" altLang="zh-CN" sz="3000" smtClean="0">
                <a:latin typeface="Times New Roman" pitchFamily="18" charset="0"/>
                <a:ea typeface="仿宋_GB2312" pitchFamily="49" charset="-122"/>
              </a:rPr>
              <a:t>!sd[i+j])</a:t>
            </a:r>
            <a:endParaRPr lang="en-US" altLang="zh-CN" sz="3000" b="1" smtClean="0">
              <a:latin typeface="Times New Roman" pitchFamily="18" charset="0"/>
              <a:ea typeface="仿宋_GB2312" pitchFamily="49" charset="-122"/>
            </a:endParaRP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列没有攻击 *</a:t>
            </a:r>
            <a:r>
              <a:rPr lang="en-US" altLang="zh-CN" sz="3000" b="1" smtClean="0">
                <a:solidFill>
                  <a:schemeClr val="tx2"/>
                </a:solidFill>
                <a:latin typeface="Times New Roman" pitchFamily="18" charset="0"/>
                <a:ea typeface="仿宋_GB2312" pitchFamily="49" charset="-122"/>
              </a:rPr>
              <a:t>/</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col[j] = md[n+i</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j</a:t>
            </a:r>
            <a:r>
              <a:rPr lang="en-US" altLang="zh-CN" sz="3000" smtClean="0">
                <a:latin typeface="Courier New" pitchFamily="49" charset="0"/>
                <a:ea typeface="仿宋_GB2312" pitchFamily="49" charset="-122"/>
              </a:rPr>
              <a:t>-</a:t>
            </a:r>
            <a:r>
              <a:rPr lang="en-US" altLang="zh-CN" sz="3000" smtClean="0">
                <a:latin typeface="Times New Roman" pitchFamily="18" charset="0"/>
                <a:ea typeface="仿宋_GB2312" pitchFamily="49" charset="-122"/>
              </a:rPr>
              <a:t>1] = sd[i+j] = 1</a:t>
            </a:r>
            <a:r>
              <a:rPr lang="en-US" altLang="zh-CN" sz="3000" b="1" smtClean="0">
                <a:latin typeface="Times New Roman" pitchFamily="18" charset="0"/>
                <a:ea typeface="仿宋_GB2312" pitchFamily="49" charset="-122"/>
              </a:rPr>
              <a:t>;</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smtClean="0">
                <a:latin typeface="Times New Roman" pitchFamily="18" charset="0"/>
                <a:ea typeface="仿宋_GB2312" pitchFamily="49" charset="-122"/>
              </a:rPr>
              <a:t>q[i] = j</a:t>
            </a:r>
            <a:r>
              <a:rPr lang="en-US" altLang="zh-CN" sz="3000" b="1" smtClean="0">
                <a:latin typeface="Times New Roman" pitchFamily="18" charset="0"/>
                <a:ea typeface="仿宋_GB2312" pitchFamily="49" charset="-122"/>
              </a:rPr>
              <a:t>;   </a:t>
            </a:r>
          </a:p>
          <a:p>
            <a:pPr>
              <a:spcBef>
                <a:spcPct val="10000"/>
              </a:spcBef>
              <a:buClr>
                <a:schemeClr val="tx1"/>
              </a:buClr>
              <a:buFont typeface="Wingdings" pitchFamily="2" charset="2"/>
              <a:buNone/>
            </a:pPr>
            <a:r>
              <a:rPr lang="en-US" altLang="zh-CN" sz="3000" b="1" smtClean="0">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t>
            </a:r>
            <a:r>
              <a:rPr lang="zh-CN" altLang="en-US" sz="3000" b="1" smtClean="0">
                <a:solidFill>
                  <a:schemeClr val="tx2"/>
                </a:solidFill>
                <a:latin typeface="Times New Roman" pitchFamily="18" charset="0"/>
                <a:ea typeface="仿宋_GB2312" pitchFamily="49" charset="-122"/>
              </a:rPr>
              <a:t>在</a:t>
            </a:r>
            <a:r>
              <a:rPr lang="zh-CN" altLang="zh-CN" sz="3000" b="1" smtClean="0">
                <a:solidFill>
                  <a:schemeClr val="tx2"/>
                </a:solidFill>
                <a:latin typeface="Times New Roman" pitchFamily="18" charset="0"/>
                <a:ea typeface="仿宋_GB2312" pitchFamily="49" charset="-122"/>
              </a:rPr>
              <a:t>第 </a:t>
            </a:r>
            <a:r>
              <a:rPr lang="en-US" altLang="zh-CN" sz="3000" b="1" smtClean="0">
                <a:solidFill>
                  <a:schemeClr val="tx2"/>
                </a:solidFill>
                <a:latin typeface="Times New Roman" pitchFamily="18" charset="0"/>
                <a:ea typeface="仿宋_GB2312" pitchFamily="49" charset="-122"/>
              </a:rPr>
              <a:t>i </a:t>
            </a:r>
            <a:r>
              <a:rPr lang="zh-CN" altLang="zh-CN" sz="3000" b="1" smtClean="0">
                <a:solidFill>
                  <a:schemeClr val="tx2"/>
                </a:solidFill>
                <a:latin typeface="Times New Roman" pitchFamily="18" charset="0"/>
                <a:ea typeface="仿宋_GB2312" pitchFamily="49" charset="-122"/>
              </a:rPr>
              <a:t>行第 </a:t>
            </a:r>
            <a:r>
              <a:rPr lang="en-US" altLang="zh-CN" sz="3000" b="1" smtClean="0">
                <a:solidFill>
                  <a:schemeClr val="tx2"/>
                </a:solidFill>
                <a:latin typeface="Times New Roman" pitchFamily="18" charset="0"/>
                <a:ea typeface="仿宋_GB2312" pitchFamily="49" charset="-122"/>
              </a:rPr>
              <a:t>j </a:t>
            </a:r>
            <a:r>
              <a:rPr lang="zh-CN" altLang="en-US" sz="3000" b="1" smtClean="0">
                <a:solidFill>
                  <a:schemeClr val="tx2"/>
                </a:solidFill>
                <a:latin typeface="Times New Roman" pitchFamily="18" charset="0"/>
                <a:ea typeface="仿宋_GB2312" pitchFamily="49" charset="-122"/>
              </a:rPr>
              <a:t>列安放皇后*</a:t>
            </a:r>
            <a:r>
              <a:rPr lang="en-US" altLang="zh-CN" sz="3000" b="1" smtClean="0">
                <a:solidFill>
                  <a:schemeClr val="tx2"/>
                </a:solidFill>
                <a:latin typeface="Times New Roman" pitchFamily="18" charset="0"/>
                <a:ea typeface="仿宋_GB2312" pitchFamily="49" charset="-122"/>
              </a:rPr>
              <a:t>/</a:t>
            </a:r>
            <a:r>
              <a:rPr lang="en-US" altLang="zh-CN" sz="3600" b="1" smtClean="0">
                <a:solidFill>
                  <a:schemeClr val="hlink"/>
                </a:solidFill>
                <a:ea typeface="长城新魏碑体" pitchFamily="49" charset="-122"/>
              </a:rPr>
              <a:t>         </a:t>
            </a:r>
          </a:p>
        </p:txBody>
      </p:sp>
      <p:sp>
        <p:nvSpPr>
          <p:cNvPr id="4" name="灯片编号占位符 4"/>
          <p:cNvSpPr>
            <a:spLocks noGrp="1"/>
          </p:cNvSpPr>
          <p:nvPr>
            <p:ph type="sldNum" sz="quarter" idx="12"/>
          </p:nvPr>
        </p:nvSpPr>
        <p:spPr/>
        <p:txBody>
          <a:bodyPr/>
          <a:lstStyle/>
          <a:p>
            <a:pPr>
              <a:defRPr/>
            </a:pPr>
            <a:fld id="{80D62F80-188A-4782-9F95-145DBD8EE053}" type="slidenum">
              <a:rPr lang="en-US" altLang="zh-CN"/>
              <a:pPr>
                <a:defRPr/>
              </a:pPr>
              <a:t>42</a:t>
            </a:fld>
            <a:endParaRPr lang="en-US" altLang="zh-CN"/>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2375756" y="152636"/>
            <a:ext cx="4038600" cy="1027113"/>
          </a:xfrm>
        </p:spPr>
        <p:txBody>
          <a:bodyPr/>
          <a:lstStyle/>
          <a:p>
            <a:pPr algn="ctr"/>
            <a:r>
              <a:rPr lang="zh-CN" altLang="en-US" b="1" dirty="0" smtClean="0">
                <a:latin typeface="华文新魏" pitchFamily="2" charset="-122"/>
                <a:ea typeface="华文新魏" pitchFamily="2" charset="-122"/>
              </a:rPr>
              <a:t>队列 </a:t>
            </a:r>
            <a:r>
              <a:rPr lang="en-US" altLang="zh-CN" b="1" dirty="0" smtClean="0">
                <a:latin typeface="华文新魏" pitchFamily="2" charset="-122"/>
                <a:ea typeface="华文新魏" pitchFamily="2" charset="-122"/>
              </a:rPr>
              <a:t>(</a:t>
            </a:r>
            <a:r>
              <a:rPr lang="en-US" altLang="zh-CN" b="1" i="1" dirty="0" smtClean="0">
                <a:latin typeface="华文新魏" pitchFamily="2" charset="-122"/>
                <a:ea typeface="华文新魏" pitchFamily="2" charset="-122"/>
              </a:rPr>
              <a:t> </a:t>
            </a:r>
            <a:r>
              <a:rPr lang="en-US" altLang="zh-CN" b="1" dirty="0" smtClean="0">
                <a:latin typeface="华文新魏" pitchFamily="2" charset="-122"/>
                <a:ea typeface="华文新魏" pitchFamily="2" charset="-122"/>
              </a:rPr>
              <a:t>Queue )</a:t>
            </a:r>
            <a:endParaRPr lang="en-US" altLang="zh-CN" dirty="0" smtClean="0">
              <a:latin typeface="华文新魏" pitchFamily="2" charset="-122"/>
              <a:ea typeface="华文新魏" pitchFamily="2" charset="-122"/>
            </a:endParaRPr>
          </a:p>
        </p:txBody>
      </p:sp>
      <p:sp>
        <p:nvSpPr>
          <p:cNvPr id="32772" name="Rectangle 4"/>
          <p:cNvSpPr>
            <a:spLocks noGrp="1" noChangeArrowheads="1"/>
          </p:cNvSpPr>
          <p:nvPr>
            <p:ph idx="1"/>
          </p:nvPr>
        </p:nvSpPr>
        <p:spPr>
          <a:xfrm>
            <a:off x="685800" y="2673350"/>
            <a:ext cx="8062913" cy="3657600"/>
          </a:xfrm>
        </p:spPr>
        <p:txBody>
          <a:bodyPr/>
          <a:lstStyle/>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定义</a:t>
            </a:r>
            <a:endParaRPr lang="zh-CN" altLang="en-US" sz="3000" b="1" smtClean="0">
              <a:latin typeface="Times New Roman" pitchFamily="18" charset="0"/>
              <a:ea typeface="仿宋_GB2312" pitchFamily="49" charset="-122"/>
            </a:endParaRP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队列是只允许在一端删除，在另一端插入的线性表</a:t>
            </a: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允许删除的一端叫做队头</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front</a:t>
            </a:r>
            <a:r>
              <a:rPr lang="en-US" altLang="zh-CN" sz="3000" b="1" smtClean="0">
                <a:solidFill>
                  <a:srgbClr val="0000FF"/>
                </a:solidFill>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，允许插入的一端叫做队尾</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rear</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特性</a:t>
            </a:r>
            <a:endParaRPr lang="zh-CN" altLang="en-US" sz="3000" b="1" smtClean="0">
              <a:latin typeface="Times New Roman" pitchFamily="18" charset="0"/>
              <a:ea typeface="仿宋_GB2312" pitchFamily="49" charset="-122"/>
            </a:endParaRPr>
          </a:p>
          <a:p>
            <a:pPr lvl="1">
              <a:lnSpc>
                <a:spcPct val="90000"/>
              </a:lnSpc>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先进先出</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FIFO</a:t>
            </a:r>
            <a:r>
              <a:rPr lang="en-US" altLang="zh-CN" sz="3000" b="1" smtClean="0">
                <a:latin typeface="Times New Roman" pitchFamily="18" charset="0"/>
                <a:ea typeface="仿宋_GB2312" pitchFamily="49" charset="-122"/>
              </a:rPr>
              <a:t>,</a:t>
            </a:r>
            <a:r>
              <a:rPr lang="en-US" altLang="zh-CN" sz="3000" b="1" smtClean="0">
                <a:solidFill>
                  <a:srgbClr val="0000FF"/>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First In First Out</a:t>
            </a:r>
            <a:r>
              <a:rPr lang="en-US" altLang="zh-CN" sz="3000" b="1" smtClean="0">
                <a:latin typeface="Times New Roman" pitchFamily="18" charset="0"/>
                <a:ea typeface="仿宋_GB2312" pitchFamily="49" charset="-122"/>
              </a:rPr>
              <a:t>)</a:t>
            </a:r>
          </a:p>
        </p:txBody>
      </p:sp>
      <p:sp>
        <p:nvSpPr>
          <p:cNvPr id="15" name="灯片编号占位符 4"/>
          <p:cNvSpPr>
            <a:spLocks noGrp="1"/>
          </p:cNvSpPr>
          <p:nvPr>
            <p:ph type="sldNum" sz="quarter" idx="12"/>
          </p:nvPr>
        </p:nvSpPr>
        <p:spPr/>
        <p:txBody>
          <a:bodyPr/>
          <a:lstStyle/>
          <a:p>
            <a:pPr>
              <a:defRPr/>
            </a:pPr>
            <a:fld id="{51D58AC8-A07A-4F64-A9B8-0D16F0C6A9EC}" type="slidenum">
              <a:rPr lang="en-US" altLang="zh-CN"/>
              <a:pPr>
                <a:defRPr/>
              </a:pPr>
              <a:t>43</a:t>
            </a:fld>
            <a:endParaRPr lang="en-US" altLang="zh-CN"/>
          </a:p>
        </p:txBody>
      </p:sp>
      <p:sp>
        <p:nvSpPr>
          <p:cNvPr id="32773"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774" name="Group 13"/>
          <p:cNvGrpSpPr>
            <a:grpSpLocks/>
          </p:cNvGrpSpPr>
          <p:nvPr/>
        </p:nvGrpSpPr>
        <p:grpSpPr bwMode="auto">
          <a:xfrm>
            <a:off x="1279525" y="1533525"/>
            <a:ext cx="6721475" cy="1066800"/>
            <a:chOff x="806" y="816"/>
            <a:chExt cx="4234" cy="672"/>
          </a:xfrm>
        </p:grpSpPr>
        <p:sp>
          <p:nvSpPr>
            <p:cNvPr id="32776" name="Line 5"/>
            <p:cNvSpPr>
              <a:spLocks noChangeShapeType="1"/>
            </p:cNvSpPr>
            <p:nvPr/>
          </p:nvSpPr>
          <p:spPr bwMode="auto">
            <a:xfrm>
              <a:off x="1632" y="864"/>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6"/>
            <p:cNvSpPr>
              <a:spLocks noChangeShapeType="1"/>
            </p:cNvSpPr>
            <p:nvPr/>
          </p:nvSpPr>
          <p:spPr bwMode="auto">
            <a:xfrm>
              <a:off x="1632" y="1200"/>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Text Box 7"/>
            <p:cNvSpPr txBox="1">
              <a:spLocks noChangeArrowheads="1"/>
            </p:cNvSpPr>
            <p:nvPr/>
          </p:nvSpPr>
          <p:spPr bwMode="auto">
            <a:xfrm>
              <a:off x="1744" y="816"/>
              <a:ext cx="23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0</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1</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2</a:t>
              </a:r>
              <a:r>
                <a:rPr kumimoji="1" lang="en-US" altLang="zh-CN" sz="3200" b="1">
                  <a:solidFill>
                    <a:srgbClr val="0000FF"/>
                  </a:solidFill>
                  <a:latin typeface="Times New Roman" pitchFamily="18" charset="0"/>
                </a:rPr>
                <a:t>     </a:t>
              </a:r>
              <a:r>
                <a:rPr kumimoji="1" lang="en-US" altLang="zh-CN" sz="3200" b="1">
                  <a:solidFill>
                    <a:srgbClr val="0000FF"/>
                  </a:solidFill>
                  <a:latin typeface="Times New Roman" pitchFamily="18" charset="0"/>
                  <a:sym typeface="Symbol" pitchFamily="18" charset="2"/>
                </a:rPr>
                <a:t>        </a:t>
              </a:r>
              <a:r>
                <a:rPr kumimoji="1" lang="en-US" altLang="zh-CN" sz="3200" b="1" i="1">
                  <a:solidFill>
                    <a:srgbClr val="0000FF"/>
                  </a:solidFill>
                  <a:latin typeface="Times New Roman" pitchFamily="18" charset="0"/>
                  <a:sym typeface="Symbol" pitchFamily="18" charset="2"/>
                </a:rPr>
                <a:t> a</a:t>
              </a:r>
              <a:r>
                <a:rPr kumimoji="1" lang="en-US" altLang="zh-CN" sz="3200" b="1" i="1" baseline="-25000">
                  <a:solidFill>
                    <a:srgbClr val="0000FF"/>
                  </a:solidFill>
                  <a:latin typeface="Times New Roman" pitchFamily="18" charset="0"/>
                  <a:sym typeface="Symbol" pitchFamily="18" charset="2"/>
                </a:rPr>
                <a:t>n</a:t>
              </a:r>
              <a:r>
                <a:rPr kumimoji="1" lang="en-US" altLang="zh-CN" sz="3200" b="1" baseline="-25000">
                  <a:solidFill>
                    <a:srgbClr val="0000FF"/>
                  </a:solidFill>
                  <a:latin typeface="Times New Roman" pitchFamily="18" charset="0"/>
                  <a:sym typeface="Symbol" pitchFamily="18" charset="2"/>
                </a:rPr>
                <a:t>-1</a:t>
              </a:r>
              <a:endParaRPr kumimoji="1" lang="en-US" altLang="zh-CN" sz="2400">
                <a:latin typeface="Times New Roman" pitchFamily="18" charset="0"/>
              </a:endParaRPr>
            </a:p>
          </p:txBody>
        </p:sp>
        <p:sp>
          <p:nvSpPr>
            <p:cNvPr id="32779" name="Text Box 8"/>
            <p:cNvSpPr txBox="1">
              <a:spLocks noChangeArrowheads="1"/>
            </p:cNvSpPr>
            <p:nvPr/>
          </p:nvSpPr>
          <p:spPr bwMode="auto">
            <a:xfrm>
              <a:off x="806" y="1123"/>
              <a:ext cx="6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hlink"/>
                  </a:solidFill>
                  <a:latin typeface="Times New Roman" pitchFamily="18" charset="0"/>
                </a:rPr>
                <a:t>front</a:t>
              </a:r>
              <a:endParaRPr kumimoji="1" lang="en-US" altLang="zh-CN" sz="2400">
                <a:latin typeface="Times New Roman" pitchFamily="18" charset="0"/>
              </a:endParaRPr>
            </a:p>
          </p:txBody>
        </p:sp>
        <p:sp>
          <p:nvSpPr>
            <p:cNvPr id="32780" name="Text Box 9"/>
            <p:cNvSpPr txBox="1">
              <a:spLocks noChangeArrowheads="1"/>
            </p:cNvSpPr>
            <p:nvPr/>
          </p:nvSpPr>
          <p:spPr bwMode="auto">
            <a:xfrm>
              <a:off x="4482" y="1123"/>
              <a:ext cx="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chemeClr val="hlink"/>
                  </a:solidFill>
                  <a:latin typeface="Times New Roman" pitchFamily="18" charset="0"/>
                </a:rPr>
                <a:t>rear</a:t>
              </a:r>
              <a:endParaRPr kumimoji="1" lang="en-US" altLang="zh-CN" sz="2400">
                <a:latin typeface="Times New Roman" pitchFamily="18" charset="0"/>
              </a:endParaRPr>
            </a:p>
          </p:txBody>
        </p:sp>
        <p:sp>
          <p:nvSpPr>
            <p:cNvPr id="32781" name="Line 10"/>
            <p:cNvSpPr>
              <a:spLocks noChangeShapeType="1"/>
            </p:cNvSpPr>
            <p:nvPr/>
          </p:nvSpPr>
          <p:spPr bwMode="auto">
            <a:xfrm flipH="1">
              <a:off x="1152"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Line 11"/>
            <p:cNvSpPr>
              <a:spLocks noChangeShapeType="1"/>
            </p:cNvSpPr>
            <p:nvPr/>
          </p:nvSpPr>
          <p:spPr bwMode="auto">
            <a:xfrm flipH="1" flipV="1">
              <a:off x="4176"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75" name="Text Box 12"/>
          <p:cNvSpPr txBox="1">
            <a:spLocks noChangeArrowheads="1"/>
          </p:cNvSpPr>
          <p:nvPr/>
        </p:nvSpPr>
        <p:spPr bwMode="auto">
          <a:xfrm>
            <a:off x="4860925" y="1295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a:solidFill>
                  <a:srgbClr val="0000FF"/>
                </a:solidFill>
                <a:latin typeface="Times New Roman" pitchFamily="18" charset="0"/>
                <a:sym typeface="Symbol" pitchFamily="18" charset="2"/>
              </a:rPr>
              <a:t></a:t>
            </a:r>
            <a:endParaRPr kumimoji="1" lang="en-US" altLang="zh-CN" sz="2400">
              <a:latin typeface="Times New Roman" pitchFamily="18" charset="0"/>
            </a:endParaRPr>
          </a:p>
        </p:txBody>
      </p:sp>
    </p:spTree>
    <p:extLst>
      <p:ext uri="{BB962C8B-B14F-4D97-AF65-F5344CB8AC3E}">
        <p14:creationId xmlns:p14="http://schemas.microsoft.com/office/powerpoint/2010/main" val="3575487598"/>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2057400" y="457200"/>
            <a:ext cx="5029200" cy="811213"/>
          </a:xfrm>
        </p:spPr>
        <p:txBody>
          <a:bodyPr/>
          <a:lstStyle/>
          <a:p>
            <a:pPr algn="ctr"/>
            <a:r>
              <a:rPr lang="zh-CN" altLang="en-US" sz="3600" b="1" smtClean="0">
                <a:ea typeface="华文新魏" pitchFamily="2" charset="-122"/>
              </a:rPr>
              <a:t>队列的抽象数据类型</a:t>
            </a:r>
            <a:endParaRPr lang="zh-CN" altLang="en-US" sz="3600" smtClean="0">
              <a:ea typeface="华文新魏" pitchFamily="2" charset="-122"/>
            </a:endParaRPr>
          </a:p>
        </p:txBody>
      </p:sp>
      <p:sp>
        <p:nvSpPr>
          <p:cNvPr id="5" name="灯片编号占位符 4"/>
          <p:cNvSpPr>
            <a:spLocks noGrp="1"/>
          </p:cNvSpPr>
          <p:nvPr>
            <p:ph type="sldNum" sz="quarter" idx="12"/>
          </p:nvPr>
        </p:nvSpPr>
        <p:spPr/>
        <p:txBody>
          <a:bodyPr/>
          <a:lstStyle/>
          <a:p>
            <a:pPr>
              <a:defRPr/>
            </a:pPr>
            <a:fld id="{C69B5BD2-CAF5-4A4D-A5DD-FBFF40B17E8C}" type="slidenum">
              <a:rPr lang="en-US" altLang="zh-CN"/>
              <a:pPr>
                <a:defRPr/>
              </a:pPr>
              <a:t>44</a:t>
            </a:fld>
            <a:endParaRPr lang="en-US" altLang="zh-CN"/>
          </a:p>
        </p:txBody>
      </p:sp>
      <p:sp>
        <p:nvSpPr>
          <p:cNvPr id="33796" name="Text Box 2"/>
          <p:cNvSpPr txBox="1">
            <a:spLocks noChangeArrowheads="1"/>
          </p:cNvSpPr>
          <p:nvPr/>
        </p:nvSpPr>
        <p:spPr bwMode="auto">
          <a:xfrm>
            <a:off x="711200" y="1233488"/>
            <a:ext cx="81089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ea typeface="隶书" pitchFamily="49" charset="-122"/>
              </a:rPr>
              <a:t>template &lt;class</a:t>
            </a:r>
            <a:r>
              <a:rPr kumimoji="1" lang="en-US" altLang="zh-CN" sz="2800">
                <a:latin typeface="Times New Roman" pitchFamily="18" charset="0"/>
                <a:ea typeface="隶书" pitchFamily="49" charset="-122"/>
              </a:rPr>
              <a:t> E</a:t>
            </a:r>
            <a:r>
              <a:rPr kumimoji="1" lang="en-US" altLang="zh-CN" sz="2800" b="1">
                <a:latin typeface="Times New Roman" pitchFamily="18" charset="0"/>
                <a:ea typeface="隶书" pitchFamily="49" charset="-122"/>
              </a:rPr>
              <a:t>&gt;</a:t>
            </a:r>
          </a:p>
          <a:p>
            <a:pPr eaLnBrk="1" hangingPunct="1"/>
            <a:r>
              <a:rPr kumimoji="1" lang="en-US" altLang="zh-CN" sz="2800" b="1">
                <a:latin typeface="Times New Roman" pitchFamily="18" charset="0"/>
                <a:ea typeface="隶书" pitchFamily="49" charset="-122"/>
              </a:rPr>
              <a:t>class</a:t>
            </a:r>
            <a:r>
              <a:rPr kumimoji="1" lang="en-US" altLang="zh-CN" sz="2800">
                <a:latin typeface="Times New Roman" pitchFamily="18" charset="0"/>
                <a:ea typeface="隶书" pitchFamily="49" charset="-122"/>
              </a:rPr>
              <a:t> Queue </a:t>
            </a:r>
            <a:r>
              <a:rPr kumimoji="1" lang="en-US" altLang="zh-CN" sz="2800" b="1">
                <a:latin typeface="Times New Roman" pitchFamily="18" charset="0"/>
                <a:ea typeface="隶书" pitchFamily="49" charset="-122"/>
              </a:rPr>
              <a:t>{</a:t>
            </a:r>
          </a:p>
          <a:p>
            <a:pPr eaLnBrk="1" hangingPunct="1"/>
            <a:r>
              <a:rPr kumimoji="1" lang="en-US" altLang="zh-CN" sz="2800" b="1">
                <a:latin typeface="Times New Roman" pitchFamily="18" charset="0"/>
                <a:ea typeface="隶书" pitchFamily="49" charset="-122"/>
              </a:rPr>
              <a:t>public:</a:t>
            </a:r>
          </a:p>
          <a:p>
            <a:pPr eaLnBrk="1" hangingPunct="1"/>
            <a:r>
              <a:rPr kumimoji="1" lang="en-US" altLang="zh-CN" sz="2800">
                <a:latin typeface="Times New Roman" pitchFamily="18" charset="0"/>
                <a:ea typeface="隶书" pitchFamily="49" charset="-122"/>
              </a:rPr>
              <a:t>     Queue()</a:t>
            </a:r>
            <a:r>
              <a:rPr kumimoji="1" lang="en-US" altLang="zh-CN" sz="2800" b="1">
                <a:latin typeface="Times New Roman" pitchFamily="18" charset="0"/>
                <a:ea typeface="隶书" pitchFamily="49" charset="-122"/>
              </a:rPr>
              <a:t> { };</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构造函数</a:t>
            </a:r>
          </a:p>
          <a:p>
            <a:pPr eaLnBrk="1" hangingPunct="1"/>
            <a:r>
              <a:rPr kumimoji="1" lang="zh-CN" altLang="en-US" sz="2800">
                <a:latin typeface="Times New Roman" pitchFamily="18" charset="0"/>
                <a:ea typeface="隶书" pitchFamily="49" charset="-122"/>
              </a:rPr>
              <a:t>     </a:t>
            </a:r>
            <a:r>
              <a:rPr kumimoji="1" lang="zh-CN" altLang="en-US" sz="2800" b="1">
                <a:latin typeface="Times New Roman" pitchFamily="18" charset="0"/>
              </a:rPr>
              <a:t>～</a:t>
            </a:r>
            <a:r>
              <a:rPr kumimoji="1" lang="en-US" altLang="zh-CN" sz="2800">
                <a:latin typeface="Times New Roman" pitchFamily="18" charset="0"/>
                <a:ea typeface="隶书" pitchFamily="49" charset="-122"/>
              </a:rPr>
              <a:t>Queue() </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析构函数</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EnQueue(E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进队列</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DeQueue(E</a:t>
            </a:r>
            <a:r>
              <a:rPr kumimoji="1" lang="en-US" altLang="zh-CN" sz="2800" b="1">
                <a:latin typeface="Times New Roman" pitchFamily="18" charset="0"/>
                <a:ea typeface="隶书" pitchFamily="49" charset="-122"/>
              </a:rPr>
              <a:t>&amp;</a:t>
            </a:r>
            <a:r>
              <a:rPr kumimoji="1" lang="en-US" altLang="zh-CN" sz="2800">
                <a:latin typeface="Times New Roman" pitchFamily="18" charset="0"/>
                <a:ea typeface="隶书" pitchFamily="49" charset="-122"/>
              </a:rPr>
              <a:t>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出队列</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getFront(E</a:t>
            </a:r>
            <a:r>
              <a:rPr kumimoji="1" lang="en-US" altLang="zh-CN" sz="2800" b="1">
                <a:latin typeface="Times New Roman" pitchFamily="18" charset="0"/>
                <a:ea typeface="隶书" pitchFamily="49" charset="-122"/>
              </a:rPr>
              <a:t>&amp;</a:t>
            </a:r>
            <a:r>
              <a:rPr kumimoji="1" lang="en-US" altLang="zh-CN" sz="2800">
                <a:latin typeface="Times New Roman" pitchFamily="18" charset="0"/>
                <a:ea typeface="隶书" pitchFamily="49" charset="-122"/>
              </a:rPr>
              <a:t> x)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取队头</a:t>
            </a:r>
            <a:r>
              <a:rPr kumimoji="1" lang="zh-CN" altLang="en-US" sz="2800">
                <a:latin typeface="Times New Roman" pitchFamily="18" charset="0"/>
                <a:ea typeface="隶书" pitchFamily="49" charset="-122"/>
              </a:rPr>
              <a:t>  </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IsEmpty()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判队列空</a:t>
            </a:r>
          </a:p>
          <a:p>
            <a:pPr eaLnBrk="1" hangingPunct="1"/>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virtual bool</a:t>
            </a:r>
            <a:r>
              <a:rPr kumimoji="1" lang="en-US" altLang="zh-CN" sz="2800">
                <a:latin typeface="Times New Roman" pitchFamily="18" charset="0"/>
                <a:ea typeface="隶书" pitchFamily="49" charset="-122"/>
              </a:rPr>
              <a:t> IsFull()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 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判队列满</a:t>
            </a:r>
          </a:p>
          <a:p>
            <a:pPr eaLnBrk="1" hangingPunct="1"/>
            <a:r>
              <a:rPr kumimoji="1" lang="en-US" altLang="zh-CN" sz="2800" b="1">
                <a:latin typeface="Times New Roman" pitchFamily="18" charset="0"/>
                <a:ea typeface="隶书" pitchFamily="49" charset="-122"/>
              </a:rPr>
              <a:t>};</a:t>
            </a:r>
          </a:p>
        </p:txBody>
      </p:sp>
    </p:spTree>
    <p:extLst>
      <p:ext uri="{BB962C8B-B14F-4D97-AF65-F5344CB8AC3E}">
        <p14:creationId xmlns:p14="http://schemas.microsoft.com/office/powerpoint/2010/main" val="3781274314"/>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3912EE18-1D7F-458C-8987-EB451734F916}" type="slidenum">
              <a:rPr lang="en-US" altLang="zh-CN"/>
              <a:pPr>
                <a:defRPr/>
              </a:pPr>
              <a:t>45</a:t>
            </a:fld>
            <a:endParaRPr lang="en-US" altLang="zh-CN"/>
          </a:p>
        </p:txBody>
      </p:sp>
      <p:sp>
        <p:nvSpPr>
          <p:cNvPr id="34819" name="Text Box 2"/>
          <p:cNvSpPr txBox="1">
            <a:spLocks noChangeArrowheads="1"/>
          </p:cNvSpPr>
          <p:nvPr/>
        </p:nvSpPr>
        <p:spPr bwMode="auto">
          <a:xfrm>
            <a:off x="666750" y="1268413"/>
            <a:ext cx="81534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&lt;assert.h&gt;</a:t>
            </a:r>
          </a:p>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&lt;iostream.h&gt;</a:t>
            </a:r>
          </a:p>
          <a:p>
            <a:pPr eaLnBrk="1" hangingPunct="1">
              <a:spcBef>
                <a:spcPct val="5000"/>
              </a:spcBef>
            </a:pPr>
            <a:r>
              <a:rPr kumimoji="1" lang="en-US" altLang="zh-CN" sz="2800" b="1">
                <a:latin typeface="Times New Roman" pitchFamily="18" charset="0"/>
                <a:ea typeface="隶书" pitchFamily="49" charset="-122"/>
              </a:rPr>
              <a:t>#include</a:t>
            </a:r>
            <a:r>
              <a:rPr kumimoji="1" lang="en-US" altLang="zh-CN" sz="2800">
                <a:latin typeface="Times New Roman" pitchFamily="18" charset="0"/>
                <a:ea typeface="隶书" pitchFamily="49" charset="-122"/>
              </a:rPr>
              <a:t> “Queue.h”</a:t>
            </a:r>
          </a:p>
          <a:p>
            <a:pPr eaLnBrk="1" hangingPunct="1">
              <a:spcBef>
                <a:spcPct val="5000"/>
              </a:spcBef>
            </a:pPr>
            <a:r>
              <a:rPr kumimoji="1" lang="en-US" altLang="zh-CN" sz="2800" b="1">
                <a:latin typeface="Times New Roman" pitchFamily="18" charset="0"/>
                <a:ea typeface="隶书" pitchFamily="49" charset="-122"/>
              </a:rPr>
              <a:t>template &lt;class</a:t>
            </a:r>
            <a:r>
              <a:rPr kumimoji="1" lang="en-US" altLang="zh-CN" sz="2800">
                <a:latin typeface="Times New Roman" pitchFamily="18" charset="0"/>
                <a:ea typeface="隶书" pitchFamily="49" charset="-122"/>
              </a:rPr>
              <a:t> E</a:t>
            </a:r>
            <a:r>
              <a:rPr kumimoji="1" lang="en-US" altLang="zh-CN" sz="2800" b="1">
                <a:latin typeface="Times New Roman" pitchFamily="18" charset="0"/>
                <a:ea typeface="隶书" pitchFamily="49" charset="-122"/>
              </a:rPr>
              <a:t>&gt;</a:t>
            </a:r>
          </a:p>
          <a:p>
            <a:pPr eaLnBrk="1" hangingPunct="1">
              <a:spcBef>
                <a:spcPct val="5000"/>
              </a:spcBef>
            </a:pPr>
            <a:r>
              <a:rPr kumimoji="1" lang="en-US" altLang="zh-CN" sz="2800" b="1">
                <a:latin typeface="Times New Roman" pitchFamily="18" charset="0"/>
                <a:ea typeface="隶书" pitchFamily="49" charset="-122"/>
              </a:rPr>
              <a:t>class</a:t>
            </a:r>
            <a:r>
              <a:rPr kumimoji="1" lang="en-US" altLang="zh-CN" sz="2800">
                <a:latin typeface="Times New Roman" pitchFamily="18" charset="0"/>
                <a:ea typeface="隶书" pitchFamily="49" charset="-122"/>
              </a:rPr>
              <a:t> SeqQueue </a:t>
            </a:r>
            <a:r>
              <a:rPr kumimoji="1" lang="en-US" altLang="zh-CN" sz="2800" b="1">
                <a:latin typeface="Times New Roman" pitchFamily="18" charset="0"/>
                <a:ea typeface="隶书" pitchFamily="49" charset="-122"/>
              </a:rPr>
              <a:t>: public</a:t>
            </a:r>
            <a:r>
              <a:rPr kumimoji="1" lang="en-US" altLang="zh-CN" sz="2800">
                <a:latin typeface="Times New Roman" pitchFamily="18" charset="0"/>
                <a:ea typeface="隶书" pitchFamily="49" charset="-122"/>
              </a:rPr>
              <a:t> Queue&lt;E&gt;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队列类定义</a:t>
            </a:r>
          </a:p>
          <a:p>
            <a:pPr eaLnBrk="1" hangingPunct="1"/>
            <a:r>
              <a:rPr kumimoji="1" lang="en-US" altLang="zh-CN" sz="2800" b="1">
                <a:latin typeface="Times New Roman" pitchFamily="18" charset="0"/>
                <a:ea typeface="隶书" pitchFamily="49" charset="-122"/>
              </a:rPr>
              <a:t>protected:</a:t>
            </a:r>
          </a:p>
          <a:p>
            <a:pPr eaLnBrk="1" hangingPunct="1"/>
            <a:r>
              <a:rPr kumimoji="1" lang="en-US" altLang="zh-CN" sz="2800" b="1">
                <a:latin typeface="Times New Roman" pitchFamily="18" charset="0"/>
                <a:ea typeface="隶书" pitchFamily="49" charset="-122"/>
              </a:rPr>
              <a:t>     int</a:t>
            </a:r>
            <a:r>
              <a:rPr kumimoji="1" lang="en-US" altLang="zh-CN" sz="2800">
                <a:latin typeface="Times New Roman" pitchFamily="18" charset="0"/>
                <a:ea typeface="隶书" pitchFamily="49" charset="-122"/>
              </a:rPr>
              <a:t> rear</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front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队尾与队头指针</a:t>
            </a:r>
          </a:p>
          <a:p>
            <a:pPr eaLnBrk="1" hangingPunct="1"/>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E *elements</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a:t>
            </a:r>
            <a:r>
              <a:rPr kumimoji="1" lang="zh-CN" altLang="en-US" sz="2800">
                <a:solidFill>
                  <a:schemeClr val="tx2"/>
                </a:solidFill>
                <a:ea typeface="隶书" pitchFamily="49" charset="-122"/>
              </a:rPr>
              <a:t>存放</a:t>
            </a:r>
            <a:r>
              <a:rPr kumimoji="1" lang="zh-CN" altLang="en-US" sz="2800">
                <a:solidFill>
                  <a:schemeClr val="tx2"/>
                </a:solidFill>
                <a:latin typeface="Times New Roman" pitchFamily="18" charset="0"/>
                <a:ea typeface="隶书" pitchFamily="49" charset="-122"/>
              </a:rPr>
              <a:t>数组</a:t>
            </a:r>
          </a:p>
          <a:p>
            <a:pPr eaLnBrk="1" hangingPunct="1"/>
            <a:r>
              <a:rPr kumimoji="1" lang="zh-CN" altLang="en-US" sz="2800">
                <a:latin typeface="Times New Roman" pitchFamily="18" charset="0"/>
                <a:ea typeface="隶书" pitchFamily="49" charset="-122"/>
              </a:rPr>
              <a:t>    </a:t>
            </a: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int</a:t>
            </a:r>
            <a:r>
              <a:rPr kumimoji="1" lang="en-US" altLang="zh-CN" sz="2800">
                <a:latin typeface="Times New Roman" pitchFamily="18" charset="0"/>
                <a:ea typeface="隶书" pitchFamily="49" charset="-122"/>
              </a:rPr>
              <a:t> maxSize</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队列最大容量</a:t>
            </a:r>
          </a:p>
          <a:p>
            <a:pPr eaLnBrk="1" hangingPunct="1"/>
            <a:r>
              <a:rPr kumimoji="1" lang="en-US" altLang="zh-CN" sz="2800" b="1">
                <a:latin typeface="Times New Roman" pitchFamily="18" charset="0"/>
                <a:ea typeface="隶书" pitchFamily="49" charset="-122"/>
              </a:rPr>
              <a:t>public:</a:t>
            </a:r>
            <a:r>
              <a:rPr kumimoji="1" lang="en-US" altLang="zh-CN" sz="2800">
                <a:latin typeface="Times New Roman" pitchFamily="18" charset="0"/>
                <a:ea typeface="隶书" pitchFamily="49" charset="-122"/>
              </a:rPr>
              <a:t> </a:t>
            </a:r>
          </a:p>
          <a:p>
            <a:pPr eaLnBrk="1" hangingPunct="1">
              <a:spcBef>
                <a:spcPct val="5000"/>
              </a:spcBef>
            </a:pPr>
            <a:r>
              <a:rPr kumimoji="1" lang="en-US" altLang="zh-CN" sz="2800">
                <a:latin typeface="Times New Roman" pitchFamily="18" charset="0"/>
                <a:ea typeface="隶书" pitchFamily="49" charset="-122"/>
              </a:rPr>
              <a:t>    SeqQueue(</a:t>
            </a:r>
            <a:r>
              <a:rPr kumimoji="1" lang="en-US" altLang="zh-CN" sz="2800" b="1">
                <a:latin typeface="Times New Roman" pitchFamily="18" charset="0"/>
                <a:ea typeface="隶书" pitchFamily="49" charset="-122"/>
              </a:rPr>
              <a:t>int </a:t>
            </a:r>
            <a:r>
              <a:rPr kumimoji="1" lang="en-US" altLang="zh-CN" sz="2800">
                <a:latin typeface="Times New Roman" pitchFamily="18" charset="0"/>
                <a:ea typeface="隶书" pitchFamily="49" charset="-122"/>
              </a:rPr>
              <a:t>sz = 10)</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构造函数</a:t>
            </a:r>
            <a:r>
              <a:rPr kumimoji="1" lang="zh-CN" altLang="en-US" sz="2800">
                <a:latin typeface="Times New Roman" pitchFamily="18" charset="0"/>
                <a:ea typeface="隶书" pitchFamily="49" charset="-122"/>
              </a:rPr>
              <a:t>    </a:t>
            </a:r>
          </a:p>
        </p:txBody>
      </p:sp>
      <p:sp>
        <p:nvSpPr>
          <p:cNvPr id="34820" name="Rectangle 3"/>
          <p:cNvSpPr>
            <a:spLocks noChangeArrowheads="1"/>
          </p:cNvSpPr>
          <p:nvPr/>
        </p:nvSpPr>
        <p:spPr bwMode="auto">
          <a:xfrm>
            <a:off x="1133475" y="476250"/>
            <a:ext cx="6931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5000"/>
              </a:lnSpc>
            </a:pPr>
            <a:r>
              <a:rPr kumimoji="1" lang="zh-CN" altLang="en-US" sz="3600" b="1">
                <a:solidFill>
                  <a:schemeClr val="tx2"/>
                </a:solidFill>
                <a:latin typeface="华文新魏" pitchFamily="2" charset="-122"/>
                <a:ea typeface="华文新魏" pitchFamily="2" charset="-122"/>
              </a:rPr>
              <a:t>队列的数组存储表示 ─顺序队列</a:t>
            </a:r>
            <a:endParaRPr kumimoji="1" lang="zh-CN" altLang="en-US" sz="3600">
              <a:solidFill>
                <a:schemeClr val="tx2"/>
              </a:solidFill>
              <a:latin typeface="华文新魏" pitchFamily="2" charset="-122"/>
              <a:ea typeface="华文新魏" pitchFamily="2" charset="-122"/>
            </a:endParaRPr>
          </a:p>
        </p:txBody>
      </p:sp>
    </p:spTree>
    <p:extLst>
      <p:ext uri="{BB962C8B-B14F-4D97-AF65-F5344CB8AC3E}">
        <p14:creationId xmlns:p14="http://schemas.microsoft.com/office/powerpoint/2010/main" val="1510246713"/>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fld id="{A10A2531-0B6B-4740-A3F5-36AB4D48C625}" type="slidenum">
              <a:rPr lang="en-US" altLang="zh-CN"/>
              <a:pPr>
                <a:defRPr/>
              </a:pPr>
              <a:t>46</a:t>
            </a:fld>
            <a:endParaRPr lang="en-US" altLang="zh-CN"/>
          </a:p>
        </p:txBody>
      </p:sp>
      <p:sp>
        <p:nvSpPr>
          <p:cNvPr id="35843" name="Text Box 2"/>
          <p:cNvSpPr txBox="1">
            <a:spLocks noChangeArrowheads="1"/>
          </p:cNvSpPr>
          <p:nvPr/>
        </p:nvSpPr>
        <p:spPr bwMode="auto">
          <a:xfrm>
            <a:off x="666750" y="773113"/>
            <a:ext cx="81534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5000"/>
              </a:lnSpc>
              <a:spcBef>
                <a:spcPct val="5000"/>
              </a:spcBef>
            </a:pPr>
            <a:r>
              <a:rPr kumimoji="1" lang="en-US" altLang="zh-CN" sz="2800" b="1">
                <a:latin typeface="Times New Roman" pitchFamily="18" charset="0"/>
              </a:rPr>
              <a:t>     </a:t>
            </a:r>
            <a:r>
              <a:rPr kumimoji="1" lang="zh-CN" altLang="en-US" sz="2800" b="1">
                <a:latin typeface="Times New Roman" pitchFamily="18" charset="0"/>
              </a:rPr>
              <a:t>～</a:t>
            </a:r>
            <a:r>
              <a:rPr kumimoji="1" lang="en-US" altLang="zh-CN" sz="2800">
                <a:latin typeface="Times New Roman" pitchFamily="18" charset="0"/>
                <a:ea typeface="隶书" pitchFamily="49" charset="-122"/>
              </a:rPr>
              <a:t>SeqQueue() </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delete</a:t>
            </a:r>
            <a:r>
              <a:rPr kumimoji="1" lang="en-US" altLang="zh-CN" sz="2800">
                <a:latin typeface="Times New Roman" pitchFamily="18" charset="0"/>
                <a:ea typeface="隶书" pitchFamily="49" charset="-122"/>
              </a:rPr>
              <a:t>[ ] elements</a:t>
            </a:r>
            <a:r>
              <a:rPr kumimoji="1" lang="en-US" altLang="zh-CN" sz="2800" b="1">
                <a:latin typeface="Times New Roman" pitchFamily="18" charset="0"/>
                <a:ea typeface="隶书" pitchFamily="49" charset="-122"/>
              </a:rPr>
              <a:t>; }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析构函数</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 </a:t>
            </a:r>
            <a:r>
              <a:rPr kumimoji="1" lang="en-US" altLang="zh-CN" sz="2800">
                <a:latin typeface="Times New Roman" pitchFamily="18" charset="0"/>
                <a:ea typeface="隶书" pitchFamily="49" charset="-122"/>
              </a:rPr>
              <a:t>EnQueue(E x)</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新元素进队列</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 </a:t>
            </a:r>
            <a:r>
              <a:rPr kumimoji="1" lang="en-US" altLang="zh-CN" sz="2800">
                <a:latin typeface="Times New Roman" pitchFamily="18" charset="0"/>
                <a:ea typeface="隶书" pitchFamily="49" charset="-122"/>
              </a:rPr>
              <a:t>DeQueue(E&amp; x</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退出队头元素</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getFront(E&amp; x)</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取队头元素值</a:t>
            </a:r>
          </a:p>
          <a:p>
            <a:pPr eaLnBrk="1" hangingPunct="1">
              <a:lnSpc>
                <a:spcPct val="105000"/>
              </a:lnSpc>
              <a:spcBef>
                <a:spcPct val="5000"/>
              </a:spcBef>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void</a:t>
            </a:r>
            <a:r>
              <a:rPr kumimoji="1" lang="en-US" altLang="zh-CN" sz="2800">
                <a:solidFill>
                  <a:schemeClr val="tx2"/>
                </a:solidFill>
                <a:latin typeface="Times New Roman" pitchFamily="18" charset="0"/>
                <a:ea typeface="隶书" pitchFamily="49" charset="-122"/>
              </a:rPr>
              <a:t> </a:t>
            </a:r>
            <a:r>
              <a:rPr kumimoji="1" lang="en-US" altLang="zh-CN" sz="2800">
                <a:latin typeface="Times New Roman" pitchFamily="18" charset="0"/>
                <a:ea typeface="隶书" pitchFamily="49" charset="-122"/>
              </a:rPr>
              <a:t>makeEmpty() </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front = rear = 0</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IsEmpty() </a:t>
            </a:r>
            <a:r>
              <a:rPr kumimoji="1" lang="en-US" altLang="zh-CN" sz="2800" b="1">
                <a:latin typeface="Times New Roman" pitchFamily="18" charset="0"/>
                <a:ea typeface="隶书" pitchFamily="49" charset="-122"/>
              </a:rPr>
              <a:t>const { return</a:t>
            </a:r>
            <a:r>
              <a:rPr kumimoji="1" lang="en-US" altLang="zh-CN" sz="2800">
                <a:latin typeface="Times New Roman" pitchFamily="18" charset="0"/>
                <a:ea typeface="隶书" pitchFamily="49" charset="-122"/>
              </a:rPr>
              <a:t> front == rear</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bool</a:t>
            </a:r>
            <a:r>
              <a:rPr kumimoji="1" lang="en-US" altLang="zh-CN" sz="2800">
                <a:latin typeface="Times New Roman" pitchFamily="18" charset="0"/>
                <a:ea typeface="隶书" pitchFamily="49" charset="-122"/>
              </a:rPr>
              <a:t> IsFull() </a:t>
            </a:r>
            <a:r>
              <a:rPr kumimoji="1" lang="en-US" altLang="zh-CN" sz="2800" b="1">
                <a:latin typeface="Times New Roman" pitchFamily="18" charset="0"/>
                <a:ea typeface="隶书" pitchFamily="49" charset="-122"/>
              </a:rPr>
              <a:t>const</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 return</a:t>
            </a:r>
            <a:r>
              <a:rPr kumimoji="1" lang="en-US" altLang="zh-CN" sz="2800">
                <a:latin typeface="Times New Roman" pitchFamily="18" charset="0"/>
                <a:ea typeface="隶书" pitchFamily="49" charset="-122"/>
              </a:rPr>
              <a:t> ((rear+1)% maxSize == front)</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int </a:t>
            </a:r>
            <a:r>
              <a:rPr kumimoji="1" lang="en-US" altLang="zh-CN" sz="2800">
                <a:latin typeface="Times New Roman" pitchFamily="18" charset="0"/>
                <a:ea typeface="隶书" pitchFamily="49" charset="-122"/>
              </a:rPr>
              <a:t>getSize() </a:t>
            </a:r>
            <a:r>
              <a:rPr kumimoji="1" lang="en-US" altLang="zh-CN" sz="2800" b="1">
                <a:latin typeface="Times New Roman" pitchFamily="18" charset="0"/>
                <a:ea typeface="隶书" pitchFamily="49" charset="-122"/>
              </a:rPr>
              <a:t>const </a:t>
            </a:r>
          </a:p>
          <a:p>
            <a:pPr eaLnBrk="1" hangingPunct="1">
              <a:lnSpc>
                <a:spcPct val="105000"/>
              </a:lnSpc>
              <a:spcBef>
                <a:spcPct val="5000"/>
              </a:spcBef>
            </a:pPr>
            <a:r>
              <a:rPr kumimoji="1" lang="en-US" altLang="zh-CN" sz="2800" b="1">
                <a:latin typeface="Times New Roman" pitchFamily="18" charset="0"/>
                <a:ea typeface="隶书" pitchFamily="49" charset="-122"/>
              </a:rPr>
              <a:t>         { return</a:t>
            </a:r>
            <a:r>
              <a:rPr kumimoji="1" lang="en-US" altLang="zh-CN" sz="2800">
                <a:latin typeface="Times New Roman" pitchFamily="18" charset="0"/>
                <a:ea typeface="隶书" pitchFamily="49" charset="-122"/>
              </a:rPr>
              <a:t> (rear</a:t>
            </a:r>
            <a:r>
              <a:rPr kumimoji="1" lang="en-US" altLang="zh-CN" sz="2800">
                <a:latin typeface="Courier New" pitchFamily="49" charset="0"/>
                <a:ea typeface="隶书" pitchFamily="49" charset="-122"/>
              </a:rPr>
              <a:t>-</a:t>
            </a:r>
            <a:r>
              <a:rPr kumimoji="1" lang="en-US" altLang="zh-CN" sz="2800">
                <a:latin typeface="Times New Roman" pitchFamily="18" charset="0"/>
                <a:ea typeface="隶书" pitchFamily="49" charset="-122"/>
              </a:rPr>
              <a:t>front+maxSize) % maxSize</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p>
          <a:p>
            <a:pPr eaLnBrk="1" hangingPunct="1">
              <a:lnSpc>
                <a:spcPct val="105000"/>
              </a:lnSpc>
              <a:spcBef>
                <a:spcPct val="5000"/>
              </a:spcBef>
            </a:pPr>
            <a:r>
              <a:rPr kumimoji="1" lang="en-US" altLang="zh-CN" sz="2800" b="1">
                <a:latin typeface="Times New Roman" pitchFamily="18" charset="0"/>
                <a:ea typeface="隶书" pitchFamily="49" charset="-122"/>
              </a:rPr>
              <a:t>};</a:t>
            </a:r>
          </a:p>
        </p:txBody>
      </p:sp>
    </p:spTree>
    <p:extLst>
      <p:ext uri="{BB962C8B-B14F-4D97-AF65-F5344CB8AC3E}">
        <p14:creationId xmlns:p14="http://schemas.microsoft.com/office/powerpoint/2010/main" val="3899660690"/>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2"/>
          <p:cNvSpPr>
            <a:spLocks noGrp="1"/>
          </p:cNvSpPr>
          <p:nvPr>
            <p:ph type="sldNum" sz="quarter" idx="12"/>
          </p:nvPr>
        </p:nvSpPr>
        <p:spPr/>
        <p:txBody>
          <a:bodyPr/>
          <a:lstStyle/>
          <a:p>
            <a:pPr>
              <a:defRPr/>
            </a:pPr>
            <a:fld id="{8BB3F933-08EE-4E75-94D2-09072C7A3CD9}" type="slidenum">
              <a:rPr lang="en-US" altLang="zh-CN"/>
              <a:pPr>
                <a:defRPr/>
              </a:pPr>
              <a:t>47</a:t>
            </a:fld>
            <a:endParaRPr lang="en-US" altLang="zh-CN"/>
          </a:p>
        </p:txBody>
      </p:sp>
      <p:sp>
        <p:nvSpPr>
          <p:cNvPr id="36867" name="Rectangle 2"/>
          <p:cNvSpPr>
            <a:spLocks noChangeArrowheads="1"/>
          </p:cNvSpPr>
          <p:nvPr/>
        </p:nvSpPr>
        <p:spPr bwMode="auto">
          <a:xfrm>
            <a:off x="46482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68" name="Rectangle 3"/>
          <p:cNvSpPr>
            <a:spLocks noChangeArrowheads="1"/>
          </p:cNvSpPr>
          <p:nvPr/>
        </p:nvSpPr>
        <p:spPr bwMode="auto">
          <a:xfrm>
            <a:off x="762000" y="52578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69" name="Rectangle 4"/>
          <p:cNvSpPr>
            <a:spLocks noChangeArrowheads="1"/>
          </p:cNvSpPr>
          <p:nvPr/>
        </p:nvSpPr>
        <p:spPr bwMode="auto">
          <a:xfrm>
            <a:off x="4648200" y="3962400"/>
            <a:ext cx="9144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70" name="Rectangle 5"/>
          <p:cNvSpPr>
            <a:spLocks noChangeArrowheads="1"/>
          </p:cNvSpPr>
          <p:nvPr/>
        </p:nvSpPr>
        <p:spPr bwMode="auto">
          <a:xfrm>
            <a:off x="762000" y="3962400"/>
            <a:ext cx="457200" cy="457200"/>
          </a:xfrm>
          <a:prstGeom prst="rect">
            <a:avLst/>
          </a:prstGeom>
          <a:solidFill>
            <a:srgbClr val="96969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696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84678" name="Text Box 6"/>
          <p:cNvSpPr txBox="1">
            <a:spLocks noChangeArrowheads="1"/>
          </p:cNvSpPr>
          <p:nvPr/>
        </p:nvSpPr>
        <p:spPr bwMode="auto">
          <a:xfrm>
            <a:off x="2438400" y="447675"/>
            <a:ext cx="4302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600" b="1">
                <a:solidFill>
                  <a:schemeClr val="tx2"/>
                </a:solidFill>
                <a:latin typeface="华文新魏" pitchFamily="2" charset="-122"/>
                <a:ea typeface="华文新魏" pitchFamily="2" charset="-122"/>
              </a:rPr>
              <a:t>队列的进队和出队</a:t>
            </a:r>
            <a:r>
              <a:rPr kumimoji="1" lang="zh-CN" altLang="en-US" sz="3600" b="1">
                <a:solidFill>
                  <a:srgbClr val="CC3300"/>
                </a:solidFill>
                <a:effectLst>
                  <a:outerShdw blurRad="38100" dist="38100" dir="2700000" algn="tl">
                    <a:srgbClr val="C0C0C0"/>
                  </a:outerShdw>
                </a:effectLst>
                <a:latin typeface="仿宋_GB2312" pitchFamily="49" charset="-122"/>
                <a:ea typeface="仿宋_GB2312" pitchFamily="49" charset="-122"/>
              </a:rPr>
              <a:t>  </a:t>
            </a:r>
            <a:endParaRPr kumimoji="1" lang="zh-CN" altLang="en-US" sz="2400">
              <a:latin typeface="Times New Roman" pitchFamily="18" charset="0"/>
            </a:endParaRPr>
          </a:p>
        </p:txBody>
      </p:sp>
      <p:sp>
        <p:nvSpPr>
          <p:cNvPr id="36872" name="Rectangle 7"/>
          <p:cNvSpPr>
            <a:spLocks noChangeArrowheads="1"/>
          </p:cNvSpPr>
          <p:nvPr/>
        </p:nvSpPr>
        <p:spPr bwMode="auto">
          <a:xfrm>
            <a:off x="7620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73" name="Line 8"/>
          <p:cNvSpPr>
            <a:spLocks noChangeShapeType="1"/>
          </p:cNvSpPr>
          <p:nvPr/>
        </p:nvSpPr>
        <p:spPr bwMode="auto">
          <a:xfrm>
            <a:off x="1219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9"/>
          <p:cNvSpPr>
            <a:spLocks noChangeShapeType="1"/>
          </p:cNvSpPr>
          <p:nvPr/>
        </p:nvSpPr>
        <p:spPr bwMode="auto">
          <a:xfrm flipV="1">
            <a:off x="1219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10"/>
          <p:cNvSpPr>
            <a:spLocks noChangeShapeType="1"/>
          </p:cNvSpPr>
          <p:nvPr/>
        </p:nvSpPr>
        <p:spPr bwMode="auto">
          <a:xfrm>
            <a:off x="1676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1"/>
          <p:cNvSpPr>
            <a:spLocks noChangeShapeType="1"/>
          </p:cNvSpPr>
          <p:nvPr/>
        </p:nvSpPr>
        <p:spPr bwMode="auto">
          <a:xfrm flipV="1">
            <a:off x="1676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2"/>
          <p:cNvSpPr>
            <a:spLocks noChangeShapeType="1"/>
          </p:cNvSpPr>
          <p:nvPr/>
        </p:nvSpPr>
        <p:spPr bwMode="auto">
          <a:xfrm>
            <a:off x="2133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Line 13"/>
          <p:cNvSpPr>
            <a:spLocks noChangeShapeType="1"/>
          </p:cNvSpPr>
          <p:nvPr/>
        </p:nvSpPr>
        <p:spPr bwMode="auto">
          <a:xfrm flipV="1">
            <a:off x="2133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4"/>
          <p:cNvSpPr>
            <a:spLocks noChangeShapeType="1"/>
          </p:cNvSpPr>
          <p:nvPr/>
        </p:nvSpPr>
        <p:spPr bwMode="auto">
          <a:xfrm>
            <a:off x="2590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Line 15"/>
          <p:cNvSpPr>
            <a:spLocks noChangeShapeType="1"/>
          </p:cNvSpPr>
          <p:nvPr/>
        </p:nvSpPr>
        <p:spPr bwMode="auto">
          <a:xfrm flipV="1">
            <a:off x="2590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Line 16"/>
          <p:cNvSpPr>
            <a:spLocks noChangeShapeType="1"/>
          </p:cNvSpPr>
          <p:nvPr/>
        </p:nvSpPr>
        <p:spPr bwMode="auto">
          <a:xfrm>
            <a:off x="3048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Line 17"/>
          <p:cNvSpPr>
            <a:spLocks noChangeShapeType="1"/>
          </p:cNvSpPr>
          <p:nvPr/>
        </p:nvSpPr>
        <p:spPr bwMode="auto">
          <a:xfrm flipV="1">
            <a:off x="3048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3" name="Line 18"/>
          <p:cNvSpPr>
            <a:spLocks noChangeShapeType="1"/>
          </p:cNvSpPr>
          <p:nvPr/>
        </p:nvSpPr>
        <p:spPr bwMode="auto">
          <a:xfrm>
            <a:off x="3505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4" name="Line 19"/>
          <p:cNvSpPr>
            <a:spLocks noChangeShapeType="1"/>
          </p:cNvSpPr>
          <p:nvPr/>
        </p:nvSpPr>
        <p:spPr bwMode="auto">
          <a:xfrm flipV="1">
            <a:off x="3505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Rectangle 20"/>
          <p:cNvSpPr>
            <a:spLocks noChangeArrowheads="1"/>
          </p:cNvSpPr>
          <p:nvPr/>
        </p:nvSpPr>
        <p:spPr bwMode="auto">
          <a:xfrm>
            <a:off x="4648200" y="13716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kumimoji="1" lang="zh-CN" altLang="zh-CN" sz="2400">
              <a:latin typeface="Times New Roman" pitchFamily="18" charset="0"/>
            </a:endParaRPr>
          </a:p>
        </p:txBody>
      </p:sp>
      <p:sp>
        <p:nvSpPr>
          <p:cNvPr id="36886" name="Line 21"/>
          <p:cNvSpPr>
            <a:spLocks noChangeShapeType="1"/>
          </p:cNvSpPr>
          <p:nvPr/>
        </p:nvSpPr>
        <p:spPr bwMode="auto">
          <a:xfrm>
            <a:off x="5105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7" name="Line 22"/>
          <p:cNvSpPr>
            <a:spLocks noChangeShapeType="1"/>
          </p:cNvSpPr>
          <p:nvPr/>
        </p:nvSpPr>
        <p:spPr bwMode="auto">
          <a:xfrm flipV="1">
            <a:off x="5105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8" name="Line 23"/>
          <p:cNvSpPr>
            <a:spLocks noChangeShapeType="1"/>
          </p:cNvSpPr>
          <p:nvPr/>
        </p:nvSpPr>
        <p:spPr bwMode="auto">
          <a:xfrm>
            <a:off x="55626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Line 24"/>
          <p:cNvSpPr>
            <a:spLocks noChangeShapeType="1"/>
          </p:cNvSpPr>
          <p:nvPr/>
        </p:nvSpPr>
        <p:spPr bwMode="auto">
          <a:xfrm flipV="1">
            <a:off x="55626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Line 25"/>
          <p:cNvSpPr>
            <a:spLocks noChangeShapeType="1"/>
          </p:cNvSpPr>
          <p:nvPr/>
        </p:nvSpPr>
        <p:spPr bwMode="auto">
          <a:xfrm>
            <a:off x="60198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26"/>
          <p:cNvSpPr>
            <a:spLocks noChangeShapeType="1"/>
          </p:cNvSpPr>
          <p:nvPr/>
        </p:nvSpPr>
        <p:spPr bwMode="auto">
          <a:xfrm flipV="1">
            <a:off x="60198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2" name="Line 27"/>
          <p:cNvSpPr>
            <a:spLocks noChangeShapeType="1"/>
          </p:cNvSpPr>
          <p:nvPr/>
        </p:nvSpPr>
        <p:spPr bwMode="auto">
          <a:xfrm>
            <a:off x="64770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Line 28"/>
          <p:cNvSpPr>
            <a:spLocks noChangeShapeType="1"/>
          </p:cNvSpPr>
          <p:nvPr/>
        </p:nvSpPr>
        <p:spPr bwMode="auto">
          <a:xfrm flipV="1">
            <a:off x="64770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Line 29"/>
          <p:cNvSpPr>
            <a:spLocks noChangeShapeType="1"/>
          </p:cNvSpPr>
          <p:nvPr/>
        </p:nvSpPr>
        <p:spPr bwMode="auto">
          <a:xfrm>
            <a:off x="69342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Line 30"/>
          <p:cNvSpPr>
            <a:spLocks noChangeShapeType="1"/>
          </p:cNvSpPr>
          <p:nvPr/>
        </p:nvSpPr>
        <p:spPr bwMode="auto">
          <a:xfrm flipV="1">
            <a:off x="69342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Line 31"/>
          <p:cNvSpPr>
            <a:spLocks noChangeShapeType="1"/>
          </p:cNvSpPr>
          <p:nvPr/>
        </p:nvSpPr>
        <p:spPr bwMode="auto">
          <a:xfrm>
            <a:off x="7391400" y="1371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Line 32"/>
          <p:cNvSpPr>
            <a:spLocks noChangeShapeType="1"/>
          </p:cNvSpPr>
          <p:nvPr/>
        </p:nvSpPr>
        <p:spPr bwMode="auto">
          <a:xfrm flipV="1">
            <a:off x="7391400" y="1219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Rectangle 33"/>
          <p:cNvSpPr>
            <a:spLocks noChangeArrowheads="1"/>
          </p:cNvSpPr>
          <p:nvPr/>
        </p:nvSpPr>
        <p:spPr bwMode="auto">
          <a:xfrm>
            <a:off x="7620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899" name="Line 34"/>
          <p:cNvSpPr>
            <a:spLocks noChangeShapeType="1"/>
          </p:cNvSpPr>
          <p:nvPr/>
        </p:nvSpPr>
        <p:spPr bwMode="auto">
          <a:xfrm>
            <a:off x="1219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Line 35"/>
          <p:cNvSpPr>
            <a:spLocks noChangeShapeType="1"/>
          </p:cNvSpPr>
          <p:nvPr/>
        </p:nvSpPr>
        <p:spPr bwMode="auto">
          <a:xfrm flipV="1">
            <a:off x="1219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1" name="Line 36"/>
          <p:cNvSpPr>
            <a:spLocks noChangeShapeType="1"/>
          </p:cNvSpPr>
          <p:nvPr/>
        </p:nvSpPr>
        <p:spPr bwMode="auto">
          <a:xfrm>
            <a:off x="1676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37"/>
          <p:cNvSpPr>
            <a:spLocks noChangeShapeType="1"/>
          </p:cNvSpPr>
          <p:nvPr/>
        </p:nvSpPr>
        <p:spPr bwMode="auto">
          <a:xfrm flipV="1">
            <a:off x="1676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Line 38"/>
          <p:cNvSpPr>
            <a:spLocks noChangeShapeType="1"/>
          </p:cNvSpPr>
          <p:nvPr/>
        </p:nvSpPr>
        <p:spPr bwMode="auto">
          <a:xfrm>
            <a:off x="2133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Line 39"/>
          <p:cNvSpPr>
            <a:spLocks noChangeShapeType="1"/>
          </p:cNvSpPr>
          <p:nvPr/>
        </p:nvSpPr>
        <p:spPr bwMode="auto">
          <a:xfrm flipV="1">
            <a:off x="2133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Line 40"/>
          <p:cNvSpPr>
            <a:spLocks noChangeShapeType="1"/>
          </p:cNvSpPr>
          <p:nvPr/>
        </p:nvSpPr>
        <p:spPr bwMode="auto">
          <a:xfrm>
            <a:off x="2590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6" name="Line 41"/>
          <p:cNvSpPr>
            <a:spLocks noChangeShapeType="1"/>
          </p:cNvSpPr>
          <p:nvPr/>
        </p:nvSpPr>
        <p:spPr bwMode="auto">
          <a:xfrm flipV="1">
            <a:off x="2590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Line 42"/>
          <p:cNvSpPr>
            <a:spLocks noChangeShapeType="1"/>
          </p:cNvSpPr>
          <p:nvPr/>
        </p:nvSpPr>
        <p:spPr bwMode="auto">
          <a:xfrm>
            <a:off x="3048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Line 43"/>
          <p:cNvSpPr>
            <a:spLocks noChangeShapeType="1"/>
          </p:cNvSpPr>
          <p:nvPr/>
        </p:nvSpPr>
        <p:spPr bwMode="auto">
          <a:xfrm flipV="1">
            <a:off x="3048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Line 44"/>
          <p:cNvSpPr>
            <a:spLocks noChangeShapeType="1"/>
          </p:cNvSpPr>
          <p:nvPr/>
        </p:nvSpPr>
        <p:spPr bwMode="auto">
          <a:xfrm>
            <a:off x="3505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Line 45"/>
          <p:cNvSpPr>
            <a:spLocks noChangeShapeType="1"/>
          </p:cNvSpPr>
          <p:nvPr/>
        </p:nvSpPr>
        <p:spPr bwMode="auto">
          <a:xfrm flipV="1">
            <a:off x="3505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1" name="Rectangle 46"/>
          <p:cNvSpPr>
            <a:spLocks noChangeArrowheads="1"/>
          </p:cNvSpPr>
          <p:nvPr/>
        </p:nvSpPr>
        <p:spPr bwMode="auto">
          <a:xfrm>
            <a:off x="1219200" y="3962400"/>
            <a:ext cx="27432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12" name="Line 47"/>
          <p:cNvSpPr>
            <a:spLocks noChangeShapeType="1"/>
          </p:cNvSpPr>
          <p:nvPr/>
        </p:nvSpPr>
        <p:spPr bwMode="auto">
          <a:xfrm>
            <a:off x="1219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3" name="Line 48"/>
          <p:cNvSpPr>
            <a:spLocks noChangeShapeType="1"/>
          </p:cNvSpPr>
          <p:nvPr/>
        </p:nvSpPr>
        <p:spPr bwMode="auto">
          <a:xfrm flipV="1">
            <a:off x="1219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4" name="Line 49"/>
          <p:cNvSpPr>
            <a:spLocks noChangeShapeType="1"/>
          </p:cNvSpPr>
          <p:nvPr/>
        </p:nvSpPr>
        <p:spPr bwMode="auto">
          <a:xfrm>
            <a:off x="1676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5" name="Line 50"/>
          <p:cNvSpPr>
            <a:spLocks noChangeShapeType="1"/>
          </p:cNvSpPr>
          <p:nvPr/>
        </p:nvSpPr>
        <p:spPr bwMode="auto">
          <a:xfrm flipV="1">
            <a:off x="1676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6" name="Line 51"/>
          <p:cNvSpPr>
            <a:spLocks noChangeShapeType="1"/>
          </p:cNvSpPr>
          <p:nvPr/>
        </p:nvSpPr>
        <p:spPr bwMode="auto">
          <a:xfrm>
            <a:off x="2133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7" name="Line 52"/>
          <p:cNvSpPr>
            <a:spLocks noChangeShapeType="1"/>
          </p:cNvSpPr>
          <p:nvPr/>
        </p:nvSpPr>
        <p:spPr bwMode="auto">
          <a:xfrm flipV="1">
            <a:off x="2133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8" name="Line 53"/>
          <p:cNvSpPr>
            <a:spLocks noChangeShapeType="1"/>
          </p:cNvSpPr>
          <p:nvPr/>
        </p:nvSpPr>
        <p:spPr bwMode="auto">
          <a:xfrm>
            <a:off x="2590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9" name="Line 54"/>
          <p:cNvSpPr>
            <a:spLocks noChangeShapeType="1"/>
          </p:cNvSpPr>
          <p:nvPr/>
        </p:nvSpPr>
        <p:spPr bwMode="auto">
          <a:xfrm flipV="1">
            <a:off x="2590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0" name="Line 55"/>
          <p:cNvSpPr>
            <a:spLocks noChangeShapeType="1"/>
          </p:cNvSpPr>
          <p:nvPr/>
        </p:nvSpPr>
        <p:spPr bwMode="auto">
          <a:xfrm>
            <a:off x="3048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1" name="Line 56"/>
          <p:cNvSpPr>
            <a:spLocks noChangeShapeType="1"/>
          </p:cNvSpPr>
          <p:nvPr/>
        </p:nvSpPr>
        <p:spPr bwMode="auto">
          <a:xfrm flipV="1">
            <a:off x="3048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2" name="Line 57"/>
          <p:cNvSpPr>
            <a:spLocks noChangeShapeType="1"/>
          </p:cNvSpPr>
          <p:nvPr/>
        </p:nvSpPr>
        <p:spPr bwMode="auto">
          <a:xfrm>
            <a:off x="3505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3" name="Line 58"/>
          <p:cNvSpPr>
            <a:spLocks noChangeShapeType="1"/>
          </p:cNvSpPr>
          <p:nvPr/>
        </p:nvSpPr>
        <p:spPr bwMode="auto">
          <a:xfrm flipV="1">
            <a:off x="3505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4" name="Rectangle 59"/>
          <p:cNvSpPr>
            <a:spLocks noChangeArrowheads="1"/>
          </p:cNvSpPr>
          <p:nvPr/>
        </p:nvSpPr>
        <p:spPr bwMode="auto">
          <a:xfrm>
            <a:off x="4648200" y="2667000"/>
            <a:ext cx="32004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25" name="Line 60"/>
          <p:cNvSpPr>
            <a:spLocks noChangeShapeType="1"/>
          </p:cNvSpPr>
          <p:nvPr/>
        </p:nvSpPr>
        <p:spPr bwMode="auto">
          <a:xfrm>
            <a:off x="5105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6" name="Line 61"/>
          <p:cNvSpPr>
            <a:spLocks noChangeShapeType="1"/>
          </p:cNvSpPr>
          <p:nvPr/>
        </p:nvSpPr>
        <p:spPr bwMode="auto">
          <a:xfrm flipV="1">
            <a:off x="5105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7" name="Line 62"/>
          <p:cNvSpPr>
            <a:spLocks noChangeShapeType="1"/>
          </p:cNvSpPr>
          <p:nvPr/>
        </p:nvSpPr>
        <p:spPr bwMode="auto">
          <a:xfrm>
            <a:off x="55626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8" name="Line 63"/>
          <p:cNvSpPr>
            <a:spLocks noChangeShapeType="1"/>
          </p:cNvSpPr>
          <p:nvPr/>
        </p:nvSpPr>
        <p:spPr bwMode="auto">
          <a:xfrm flipV="1">
            <a:off x="55626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9" name="Line 64"/>
          <p:cNvSpPr>
            <a:spLocks noChangeShapeType="1"/>
          </p:cNvSpPr>
          <p:nvPr/>
        </p:nvSpPr>
        <p:spPr bwMode="auto">
          <a:xfrm>
            <a:off x="60198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0" name="Line 65"/>
          <p:cNvSpPr>
            <a:spLocks noChangeShapeType="1"/>
          </p:cNvSpPr>
          <p:nvPr/>
        </p:nvSpPr>
        <p:spPr bwMode="auto">
          <a:xfrm flipV="1">
            <a:off x="60198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1" name="Line 66"/>
          <p:cNvSpPr>
            <a:spLocks noChangeShapeType="1"/>
          </p:cNvSpPr>
          <p:nvPr/>
        </p:nvSpPr>
        <p:spPr bwMode="auto">
          <a:xfrm>
            <a:off x="64770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2" name="Line 67"/>
          <p:cNvSpPr>
            <a:spLocks noChangeShapeType="1"/>
          </p:cNvSpPr>
          <p:nvPr/>
        </p:nvSpPr>
        <p:spPr bwMode="auto">
          <a:xfrm flipV="1">
            <a:off x="64770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3" name="Line 68"/>
          <p:cNvSpPr>
            <a:spLocks noChangeShapeType="1"/>
          </p:cNvSpPr>
          <p:nvPr/>
        </p:nvSpPr>
        <p:spPr bwMode="auto">
          <a:xfrm>
            <a:off x="6934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4" name="Line 69"/>
          <p:cNvSpPr>
            <a:spLocks noChangeShapeType="1"/>
          </p:cNvSpPr>
          <p:nvPr/>
        </p:nvSpPr>
        <p:spPr bwMode="auto">
          <a:xfrm flipV="1">
            <a:off x="69342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Line 70"/>
          <p:cNvSpPr>
            <a:spLocks noChangeShapeType="1"/>
          </p:cNvSpPr>
          <p:nvPr/>
        </p:nvSpPr>
        <p:spPr bwMode="auto">
          <a:xfrm>
            <a:off x="73914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6" name="Line 71"/>
          <p:cNvSpPr>
            <a:spLocks noChangeShapeType="1"/>
          </p:cNvSpPr>
          <p:nvPr/>
        </p:nvSpPr>
        <p:spPr bwMode="auto">
          <a:xfrm flipV="1">
            <a:off x="7391400" y="2514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7" name="Rectangle 72"/>
          <p:cNvSpPr>
            <a:spLocks noChangeArrowheads="1"/>
          </p:cNvSpPr>
          <p:nvPr/>
        </p:nvSpPr>
        <p:spPr bwMode="auto">
          <a:xfrm>
            <a:off x="5562600" y="39624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38" name="Line 73"/>
          <p:cNvSpPr>
            <a:spLocks noChangeShapeType="1"/>
          </p:cNvSpPr>
          <p:nvPr/>
        </p:nvSpPr>
        <p:spPr bwMode="auto">
          <a:xfrm>
            <a:off x="5105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Line 74"/>
          <p:cNvSpPr>
            <a:spLocks noChangeShapeType="1"/>
          </p:cNvSpPr>
          <p:nvPr/>
        </p:nvSpPr>
        <p:spPr bwMode="auto">
          <a:xfrm flipV="1">
            <a:off x="5105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0" name="Line 75"/>
          <p:cNvSpPr>
            <a:spLocks noChangeShapeType="1"/>
          </p:cNvSpPr>
          <p:nvPr/>
        </p:nvSpPr>
        <p:spPr bwMode="auto">
          <a:xfrm>
            <a:off x="55626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1" name="Line 76"/>
          <p:cNvSpPr>
            <a:spLocks noChangeShapeType="1"/>
          </p:cNvSpPr>
          <p:nvPr/>
        </p:nvSpPr>
        <p:spPr bwMode="auto">
          <a:xfrm flipV="1">
            <a:off x="55626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2" name="Line 77"/>
          <p:cNvSpPr>
            <a:spLocks noChangeShapeType="1"/>
          </p:cNvSpPr>
          <p:nvPr/>
        </p:nvSpPr>
        <p:spPr bwMode="auto">
          <a:xfrm>
            <a:off x="60198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3" name="Line 78"/>
          <p:cNvSpPr>
            <a:spLocks noChangeShapeType="1"/>
          </p:cNvSpPr>
          <p:nvPr/>
        </p:nvSpPr>
        <p:spPr bwMode="auto">
          <a:xfrm flipV="1">
            <a:off x="60198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4" name="Line 79"/>
          <p:cNvSpPr>
            <a:spLocks noChangeShapeType="1"/>
          </p:cNvSpPr>
          <p:nvPr/>
        </p:nvSpPr>
        <p:spPr bwMode="auto">
          <a:xfrm>
            <a:off x="64770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5" name="Line 80"/>
          <p:cNvSpPr>
            <a:spLocks noChangeShapeType="1"/>
          </p:cNvSpPr>
          <p:nvPr/>
        </p:nvSpPr>
        <p:spPr bwMode="auto">
          <a:xfrm flipV="1">
            <a:off x="64770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6" name="Line 81"/>
          <p:cNvSpPr>
            <a:spLocks noChangeShapeType="1"/>
          </p:cNvSpPr>
          <p:nvPr/>
        </p:nvSpPr>
        <p:spPr bwMode="auto">
          <a:xfrm>
            <a:off x="6934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7" name="Line 82"/>
          <p:cNvSpPr>
            <a:spLocks noChangeShapeType="1"/>
          </p:cNvSpPr>
          <p:nvPr/>
        </p:nvSpPr>
        <p:spPr bwMode="auto">
          <a:xfrm flipV="1">
            <a:off x="69342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8" name="Line 83"/>
          <p:cNvSpPr>
            <a:spLocks noChangeShapeType="1"/>
          </p:cNvSpPr>
          <p:nvPr/>
        </p:nvSpPr>
        <p:spPr bwMode="auto">
          <a:xfrm>
            <a:off x="73914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9" name="Line 84"/>
          <p:cNvSpPr>
            <a:spLocks noChangeShapeType="1"/>
          </p:cNvSpPr>
          <p:nvPr/>
        </p:nvSpPr>
        <p:spPr bwMode="auto">
          <a:xfrm flipV="1">
            <a:off x="7391400" y="3810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0" name="Rectangle 85"/>
          <p:cNvSpPr>
            <a:spLocks noChangeArrowheads="1"/>
          </p:cNvSpPr>
          <p:nvPr/>
        </p:nvSpPr>
        <p:spPr bwMode="auto">
          <a:xfrm>
            <a:off x="55626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51" name="Line 86"/>
          <p:cNvSpPr>
            <a:spLocks noChangeShapeType="1"/>
          </p:cNvSpPr>
          <p:nvPr/>
        </p:nvSpPr>
        <p:spPr bwMode="auto">
          <a:xfrm>
            <a:off x="5105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2" name="Line 87"/>
          <p:cNvSpPr>
            <a:spLocks noChangeShapeType="1"/>
          </p:cNvSpPr>
          <p:nvPr/>
        </p:nvSpPr>
        <p:spPr bwMode="auto">
          <a:xfrm flipV="1">
            <a:off x="5105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3" name="Line 88"/>
          <p:cNvSpPr>
            <a:spLocks noChangeShapeType="1"/>
          </p:cNvSpPr>
          <p:nvPr/>
        </p:nvSpPr>
        <p:spPr bwMode="auto">
          <a:xfrm>
            <a:off x="5562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4" name="Line 89"/>
          <p:cNvSpPr>
            <a:spLocks noChangeShapeType="1"/>
          </p:cNvSpPr>
          <p:nvPr/>
        </p:nvSpPr>
        <p:spPr bwMode="auto">
          <a:xfrm flipV="1">
            <a:off x="5562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5" name="Line 90"/>
          <p:cNvSpPr>
            <a:spLocks noChangeShapeType="1"/>
          </p:cNvSpPr>
          <p:nvPr/>
        </p:nvSpPr>
        <p:spPr bwMode="auto">
          <a:xfrm>
            <a:off x="6019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Line 91"/>
          <p:cNvSpPr>
            <a:spLocks noChangeShapeType="1"/>
          </p:cNvSpPr>
          <p:nvPr/>
        </p:nvSpPr>
        <p:spPr bwMode="auto">
          <a:xfrm flipV="1">
            <a:off x="6019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7" name="Line 92"/>
          <p:cNvSpPr>
            <a:spLocks noChangeShapeType="1"/>
          </p:cNvSpPr>
          <p:nvPr/>
        </p:nvSpPr>
        <p:spPr bwMode="auto">
          <a:xfrm>
            <a:off x="6477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Line 93"/>
          <p:cNvSpPr>
            <a:spLocks noChangeShapeType="1"/>
          </p:cNvSpPr>
          <p:nvPr/>
        </p:nvSpPr>
        <p:spPr bwMode="auto">
          <a:xfrm flipV="1">
            <a:off x="6477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Line 94"/>
          <p:cNvSpPr>
            <a:spLocks noChangeShapeType="1"/>
          </p:cNvSpPr>
          <p:nvPr/>
        </p:nvSpPr>
        <p:spPr bwMode="auto">
          <a:xfrm>
            <a:off x="6934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0" name="Line 95"/>
          <p:cNvSpPr>
            <a:spLocks noChangeShapeType="1"/>
          </p:cNvSpPr>
          <p:nvPr/>
        </p:nvSpPr>
        <p:spPr bwMode="auto">
          <a:xfrm flipV="1">
            <a:off x="6934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1" name="Line 96"/>
          <p:cNvSpPr>
            <a:spLocks noChangeShapeType="1"/>
          </p:cNvSpPr>
          <p:nvPr/>
        </p:nvSpPr>
        <p:spPr bwMode="auto">
          <a:xfrm>
            <a:off x="7391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2" name="Line 97"/>
          <p:cNvSpPr>
            <a:spLocks noChangeShapeType="1"/>
          </p:cNvSpPr>
          <p:nvPr/>
        </p:nvSpPr>
        <p:spPr bwMode="auto">
          <a:xfrm flipV="1">
            <a:off x="7391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3" name="Rectangle 98"/>
          <p:cNvSpPr>
            <a:spLocks noChangeArrowheads="1"/>
          </p:cNvSpPr>
          <p:nvPr/>
        </p:nvSpPr>
        <p:spPr bwMode="auto">
          <a:xfrm>
            <a:off x="1676400" y="5257800"/>
            <a:ext cx="2286000" cy="4572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964" name="Line 99"/>
          <p:cNvSpPr>
            <a:spLocks noChangeShapeType="1"/>
          </p:cNvSpPr>
          <p:nvPr/>
        </p:nvSpPr>
        <p:spPr bwMode="auto">
          <a:xfrm>
            <a:off x="1219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5" name="Line 100"/>
          <p:cNvSpPr>
            <a:spLocks noChangeShapeType="1"/>
          </p:cNvSpPr>
          <p:nvPr/>
        </p:nvSpPr>
        <p:spPr bwMode="auto">
          <a:xfrm flipV="1">
            <a:off x="1219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Line 101"/>
          <p:cNvSpPr>
            <a:spLocks noChangeShapeType="1"/>
          </p:cNvSpPr>
          <p:nvPr/>
        </p:nvSpPr>
        <p:spPr bwMode="auto">
          <a:xfrm>
            <a:off x="16764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 name="Line 102"/>
          <p:cNvSpPr>
            <a:spLocks noChangeShapeType="1"/>
          </p:cNvSpPr>
          <p:nvPr/>
        </p:nvSpPr>
        <p:spPr bwMode="auto">
          <a:xfrm flipV="1">
            <a:off x="16764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103"/>
          <p:cNvSpPr>
            <a:spLocks noChangeShapeType="1"/>
          </p:cNvSpPr>
          <p:nvPr/>
        </p:nvSpPr>
        <p:spPr bwMode="auto">
          <a:xfrm>
            <a:off x="2133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104"/>
          <p:cNvSpPr>
            <a:spLocks noChangeShapeType="1"/>
          </p:cNvSpPr>
          <p:nvPr/>
        </p:nvSpPr>
        <p:spPr bwMode="auto">
          <a:xfrm flipV="1">
            <a:off x="21336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Line 105"/>
          <p:cNvSpPr>
            <a:spLocks noChangeShapeType="1"/>
          </p:cNvSpPr>
          <p:nvPr/>
        </p:nvSpPr>
        <p:spPr bwMode="auto">
          <a:xfrm>
            <a:off x="25908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1" name="Line 106"/>
          <p:cNvSpPr>
            <a:spLocks noChangeShapeType="1"/>
          </p:cNvSpPr>
          <p:nvPr/>
        </p:nvSpPr>
        <p:spPr bwMode="auto">
          <a:xfrm flipV="1">
            <a:off x="25908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2" name="Line 107"/>
          <p:cNvSpPr>
            <a:spLocks noChangeShapeType="1"/>
          </p:cNvSpPr>
          <p:nvPr/>
        </p:nvSpPr>
        <p:spPr bwMode="auto">
          <a:xfrm>
            <a:off x="30480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 name="Line 108"/>
          <p:cNvSpPr>
            <a:spLocks noChangeShapeType="1"/>
          </p:cNvSpPr>
          <p:nvPr/>
        </p:nvSpPr>
        <p:spPr bwMode="auto">
          <a:xfrm flipV="1">
            <a:off x="30480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4" name="Line 109"/>
          <p:cNvSpPr>
            <a:spLocks noChangeShapeType="1"/>
          </p:cNvSpPr>
          <p:nvPr/>
        </p:nvSpPr>
        <p:spPr bwMode="auto">
          <a:xfrm>
            <a:off x="3505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5" name="Line 110"/>
          <p:cNvSpPr>
            <a:spLocks noChangeShapeType="1"/>
          </p:cNvSpPr>
          <p:nvPr/>
        </p:nvSpPr>
        <p:spPr bwMode="auto">
          <a:xfrm flipV="1">
            <a:off x="3505200" y="5105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6" name="Text Box 111"/>
          <p:cNvSpPr txBox="1">
            <a:spLocks noChangeArrowheads="1"/>
          </p:cNvSpPr>
          <p:nvPr/>
        </p:nvSpPr>
        <p:spPr bwMode="auto">
          <a:xfrm>
            <a:off x="67151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77" name="Text Box 112"/>
          <p:cNvSpPr txBox="1">
            <a:spLocks noChangeArrowheads="1"/>
          </p:cNvSpPr>
          <p:nvPr/>
        </p:nvSpPr>
        <p:spPr bwMode="auto">
          <a:xfrm>
            <a:off x="151765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78" name="Line 113"/>
          <p:cNvSpPr>
            <a:spLocks noChangeShapeType="1"/>
          </p:cNvSpPr>
          <p:nvPr/>
        </p:nvSpPr>
        <p:spPr bwMode="auto">
          <a:xfrm>
            <a:off x="935038" y="1879600"/>
            <a:ext cx="73025" cy="2174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 name="Line 114"/>
          <p:cNvSpPr>
            <a:spLocks noChangeShapeType="1"/>
          </p:cNvSpPr>
          <p:nvPr/>
        </p:nvSpPr>
        <p:spPr bwMode="auto">
          <a:xfrm flipH="1" flipV="1">
            <a:off x="1042988" y="1881188"/>
            <a:ext cx="557212" cy="252412"/>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0" name="Text Box 115"/>
          <p:cNvSpPr txBox="1">
            <a:spLocks noChangeArrowheads="1"/>
          </p:cNvSpPr>
          <p:nvPr/>
        </p:nvSpPr>
        <p:spPr bwMode="auto">
          <a:xfrm>
            <a:off x="2209800" y="1944688"/>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latin typeface="Times New Roman" pitchFamily="18" charset="0"/>
                <a:ea typeface="隶书" pitchFamily="49" charset="-122"/>
              </a:rPr>
              <a:t>空队列</a:t>
            </a:r>
          </a:p>
        </p:txBody>
      </p:sp>
      <p:sp>
        <p:nvSpPr>
          <p:cNvPr id="36981" name="Text Box 116"/>
          <p:cNvSpPr txBox="1">
            <a:spLocks noChangeArrowheads="1"/>
          </p:cNvSpPr>
          <p:nvPr/>
        </p:nvSpPr>
        <p:spPr bwMode="auto">
          <a:xfrm>
            <a:off x="4602163" y="1981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82" name="Text Box 117"/>
          <p:cNvSpPr txBox="1">
            <a:spLocks noChangeArrowheads="1"/>
          </p:cNvSpPr>
          <p:nvPr/>
        </p:nvSpPr>
        <p:spPr bwMode="auto">
          <a:xfrm>
            <a:off x="5448300" y="1981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83" name="Line 118"/>
          <p:cNvSpPr>
            <a:spLocks noChangeShapeType="1"/>
          </p:cNvSpPr>
          <p:nvPr/>
        </p:nvSpPr>
        <p:spPr bwMode="auto">
          <a:xfrm>
            <a:off x="4843463" y="1844675"/>
            <a:ext cx="160337" cy="25241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4" name="Line 119"/>
          <p:cNvSpPr>
            <a:spLocks noChangeShapeType="1"/>
          </p:cNvSpPr>
          <p:nvPr/>
        </p:nvSpPr>
        <p:spPr bwMode="auto">
          <a:xfrm flipH="1" flipV="1">
            <a:off x="5292725" y="1844675"/>
            <a:ext cx="466725" cy="2889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5" name="Text Box 120"/>
          <p:cNvSpPr txBox="1">
            <a:spLocks noChangeArrowheads="1"/>
          </p:cNvSpPr>
          <p:nvPr/>
        </p:nvSpPr>
        <p:spPr bwMode="auto">
          <a:xfrm>
            <a:off x="6140450" y="1966913"/>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A</a:t>
            </a:r>
            <a:r>
              <a:rPr kumimoji="1" lang="zh-CN" altLang="en-US" sz="2600" b="1">
                <a:latin typeface="Times New Roman" pitchFamily="18" charset="0"/>
                <a:ea typeface="隶书" pitchFamily="49" charset="-122"/>
              </a:rPr>
              <a:t>进队</a:t>
            </a:r>
          </a:p>
        </p:txBody>
      </p:sp>
      <p:sp>
        <p:nvSpPr>
          <p:cNvPr id="36986" name="Text Box 121"/>
          <p:cNvSpPr txBox="1">
            <a:spLocks noChangeArrowheads="1"/>
          </p:cNvSpPr>
          <p:nvPr/>
        </p:nvSpPr>
        <p:spPr bwMode="auto">
          <a:xfrm>
            <a:off x="4664075" y="1309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987" name="Text Box 122"/>
          <p:cNvSpPr txBox="1">
            <a:spLocks noChangeArrowheads="1"/>
          </p:cNvSpPr>
          <p:nvPr/>
        </p:nvSpPr>
        <p:spPr bwMode="auto">
          <a:xfrm>
            <a:off x="715963" y="3276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88" name="Text Box 123"/>
          <p:cNvSpPr txBox="1">
            <a:spLocks noChangeArrowheads="1"/>
          </p:cNvSpPr>
          <p:nvPr/>
        </p:nvSpPr>
        <p:spPr bwMode="auto">
          <a:xfrm>
            <a:off x="1547813" y="3284538"/>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89" name="Line 124"/>
          <p:cNvSpPr>
            <a:spLocks noChangeShapeType="1"/>
          </p:cNvSpPr>
          <p:nvPr/>
        </p:nvSpPr>
        <p:spPr bwMode="auto">
          <a:xfrm>
            <a:off x="985838" y="3124200"/>
            <a:ext cx="165100" cy="268288"/>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0" name="Line 125"/>
          <p:cNvSpPr>
            <a:spLocks noChangeShapeType="1"/>
          </p:cNvSpPr>
          <p:nvPr/>
        </p:nvSpPr>
        <p:spPr bwMode="auto">
          <a:xfrm flipH="1" flipV="1">
            <a:off x="1854200" y="3124200"/>
            <a:ext cx="125413" cy="268288"/>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1" name="Text Box 126"/>
          <p:cNvSpPr txBox="1">
            <a:spLocks noChangeArrowheads="1"/>
          </p:cNvSpPr>
          <p:nvPr/>
        </p:nvSpPr>
        <p:spPr bwMode="auto">
          <a:xfrm>
            <a:off x="2254250" y="3262313"/>
            <a:ext cx="10683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B</a:t>
            </a:r>
            <a:r>
              <a:rPr kumimoji="1" lang="zh-CN" altLang="en-US" sz="2600" b="1">
                <a:latin typeface="Times New Roman" pitchFamily="18" charset="0"/>
                <a:ea typeface="隶书" pitchFamily="49" charset="-122"/>
              </a:rPr>
              <a:t>进队</a:t>
            </a:r>
          </a:p>
        </p:txBody>
      </p:sp>
      <p:sp>
        <p:nvSpPr>
          <p:cNvPr id="36992" name="Text Box 127"/>
          <p:cNvSpPr txBox="1">
            <a:spLocks noChangeArrowheads="1"/>
          </p:cNvSpPr>
          <p:nvPr/>
        </p:nvSpPr>
        <p:spPr bwMode="auto">
          <a:xfrm>
            <a:off x="820738" y="2605088"/>
            <a:ext cx="855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  B</a:t>
            </a:r>
            <a:endParaRPr kumimoji="1" lang="en-US" altLang="zh-CN" sz="2400">
              <a:latin typeface="Times New Roman" pitchFamily="18" charset="0"/>
            </a:endParaRPr>
          </a:p>
        </p:txBody>
      </p:sp>
      <p:sp>
        <p:nvSpPr>
          <p:cNvPr id="36993" name="Text Box 128"/>
          <p:cNvSpPr txBox="1">
            <a:spLocks noChangeArrowheads="1"/>
          </p:cNvSpPr>
          <p:nvPr/>
        </p:nvSpPr>
        <p:spPr bwMode="auto">
          <a:xfrm>
            <a:off x="4568825" y="32623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6994" name="Text Box 129"/>
          <p:cNvSpPr txBox="1">
            <a:spLocks noChangeArrowheads="1"/>
          </p:cNvSpPr>
          <p:nvPr/>
        </p:nvSpPr>
        <p:spPr bwMode="auto">
          <a:xfrm>
            <a:off x="5414963" y="32623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6995" name="Line 130"/>
          <p:cNvSpPr>
            <a:spLocks noChangeShapeType="1"/>
          </p:cNvSpPr>
          <p:nvPr/>
        </p:nvSpPr>
        <p:spPr bwMode="auto">
          <a:xfrm>
            <a:off x="4895850" y="3141663"/>
            <a:ext cx="144463" cy="250825"/>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131"/>
          <p:cNvSpPr>
            <a:spLocks noChangeShapeType="1"/>
          </p:cNvSpPr>
          <p:nvPr/>
        </p:nvSpPr>
        <p:spPr bwMode="auto">
          <a:xfrm flipV="1">
            <a:off x="5832475" y="3141663"/>
            <a:ext cx="817563" cy="25082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7" name="Text Box 132"/>
          <p:cNvSpPr txBox="1">
            <a:spLocks noChangeArrowheads="1"/>
          </p:cNvSpPr>
          <p:nvPr/>
        </p:nvSpPr>
        <p:spPr bwMode="auto">
          <a:xfrm>
            <a:off x="6251575" y="3248025"/>
            <a:ext cx="1489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C, D</a:t>
            </a:r>
            <a:r>
              <a:rPr kumimoji="1" lang="zh-CN" altLang="en-US" sz="2600" b="1">
                <a:latin typeface="Times New Roman" pitchFamily="18" charset="0"/>
                <a:ea typeface="隶书" pitchFamily="49" charset="-122"/>
              </a:rPr>
              <a:t>进队</a:t>
            </a:r>
          </a:p>
        </p:txBody>
      </p:sp>
      <p:sp>
        <p:nvSpPr>
          <p:cNvPr id="36998" name="Text Box 133"/>
          <p:cNvSpPr txBox="1">
            <a:spLocks noChangeArrowheads="1"/>
          </p:cNvSpPr>
          <p:nvPr/>
        </p:nvSpPr>
        <p:spPr bwMode="auto">
          <a:xfrm>
            <a:off x="4673600" y="2605088"/>
            <a:ext cx="1814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A  B   C  D</a:t>
            </a:r>
            <a:endParaRPr kumimoji="1" lang="en-US" altLang="zh-CN" sz="2400">
              <a:latin typeface="Times New Roman" pitchFamily="18" charset="0"/>
            </a:endParaRPr>
          </a:p>
        </p:txBody>
      </p:sp>
      <p:sp>
        <p:nvSpPr>
          <p:cNvPr id="36999" name="Text Box 134"/>
          <p:cNvSpPr txBox="1">
            <a:spLocks noChangeArrowheads="1"/>
          </p:cNvSpPr>
          <p:nvPr/>
        </p:nvSpPr>
        <p:spPr bwMode="auto">
          <a:xfrm>
            <a:off x="715963"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00" name="Text Box 135"/>
          <p:cNvSpPr txBox="1">
            <a:spLocks noChangeArrowheads="1"/>
          </p:cNvSpPr>
          <p:nvPr/>
        </p:nvSpPr>
        <p:spPr bwMode="auto">
          <a:xfrm>
            <a:off x="1562100" y="4557713"/>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01" name="Line 136"/>
          <p:cNvSpPr>
            <a:spLocks noChangeShapeType="1"/>
          </p:cNvSpPr>
          <p:nvPr/>
        </p:nvSpPr>
        <p:spPr bwMode="auto">
          <a:xfrm flipH="1">
            <a:off x="1219200" y="4437063"/>
            <a:ext cx="220663"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Line 137"/>
          <p:cNvSpPr>
            <a:spLocks noChangeShapeType="1"/>
          </p:cNvSpPr>
          <p:nvPr/>
        </p:nvSpPr>
        <p:spPr bwMode="auto">
          <a:xfrm flipV="1">
            <a:off x="1981200"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3" name="Text Box 138"/>
          <p:cNvSpPr txBox="1">
            <a:spLocks noChangeArrowheads="1"/>
          </p:cNvSpPr>
          <p:nvPr/>
        </p:nvSpPr>
        <p:spPr bwMode="auto">
          <a:xfrm>
            <a:off x="2406650" y="45434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A</a:t>
            </a:r>
            <a:r>
              <a:rPr kumimoji="1" lang="zh-CN" altLang="en-US" sz="2600" b="1">
                <a:latin typeface="Times New Roman" pitchFamily="18" charset="0"/>
                <a:ea typeface="隶书" pitchFamily="49" charset="-122"/>
              </a:rPr>
              <a:t>退队</a:t>
            </a:r>
          </a:p>
        </p:txBody>
      </p:sp>
      <p:sp>
        <p:nvSpPr>
          <p:cNvPr id="37004" name="Text Box 139"/>
          <p:cNvSpPr txBox="1">
            <a:spLocks noChangeArrowheads="1"/>
          </p:cNvSpPr>
          <p:nvPr/>
        </p:nvSpPr>
        <p:spPr bwMode="auto">
          <a:xfrm>
            <a:off x="1223963" y="3886200"/>
            <a:ext cx="1290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B  C  D</a:t>
            </a:r>
            <a:endParaRPr kumimoji="1" lang="en-US" altLang="zh-CN" sz="2400">
              <a:latin typeface="Times New Roman" pitchFamily="18" charset="0"/>
            </a:endParaRPr>
          </a:p>
        </p:txBody>
      </p:sp>
      <p:sp>
        <p:nvSpPr>
          <p:cNvPr id="37005" name="Text Box 140"/>
          <p:cNvSpPr txBox="1">
            <a:spLocks noChangeArrowheads="1"/>
          </p:cNvSpPr>
          <p:nvPr/>
        </p:nvSpPr>
        <p:spPr bwMode="auto">
          <a:xfrm>
            <a:off x="4568825" y="45577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06" name="Text Box 141"/>
          <p:cNvSpPr txBox="1">
            <a:spLocks noChangeArrowheads="1"/>
          </p:cNvSpPr>
          <p:nvPr/>
        </p:nvSpPr>
        <p:spPr bwMode="auto">
          <a:xfrm>
            <a:off x="5414963" y="45577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07" name="Line 142"/>
          <p:cNvSpPr>
            <a:spLocks noChangeShapeType="1"/>
          </p:cNvSpPr>
          <p:nvPr/>
        </p:nvSpPr>
        <p:spPr bwMode="auto">
          <a:xfrm flipH="1">
            <a:off x="5072063" y="4437063"/>
            <a:ext cx="687387" cy="287337"/>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8" name="Line 143"/>
          <p:cNvSpPr>
            <a:spLocks noChangeShapeType="1"/>
          </p:cNvSpPr>
          <p:nvPr/>
        </p:nvSpPr>
        <p:spPr bwMode="auto">
          <a:xfrm flipV="1">
            <a:off x="5834063" y="4437063"/>
            <a:ext cx="790575" cy="287337"/>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9" name="Text Box 144"/>
          <p:cNvSpPr txBox="1">
            <a:spLocks noChangeArrowheads="1"/>
          </p:cNvSpPr>
          <p:nvPr/>
        </p:nvSpPr>
        <p:spPr bwMode="auto">
          <a:xfrm>
            <a:off x="6275388" y="4543425"/>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B</a:t>
            </a:r>
            <a:r>
              <a:rPr kumimoji="1" lang="zh-CN" altLang="en-US" sz="2600" b="1">
                <a:latin typeface="Times New Roman" pitchFamily="18" charset="0"/>
                <a:ea typeface="隶书" pitchFamily="49" charset="-122"/>
              </a:rPr>
              <a:t>退队</a:t>
            </a:r>
          </a:p>
        </p:txBody>
      </p:sp>
      <p:sp>
        <p:nvSpPr>
          <p:cNvPr id="37010" name="Text Box 145"/>
          <p:cNvSpPr txBox="1">
            <a:spLocks noChangeArrowheads="1"/>
          </p:cNvSpPr>
          <p:nvPr/>
        </p:nvSpPr>
        <p:spPr bwMode="auto">
          <a:xfrm>
            <a:off x="5600700" y="38862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a:t>
            </a:r>
            <a:endParaRPr kumimoji="1" lang="en-US" altLang="zh-CN" sz="2400">
              <a:latin typeface="Times New Roman" pitchFamily="18" charset="0"/>
            </a:endParaRPr>
          </a:p>
        </p:txBody>
      </p:sp>
      <p:sp>
        <p:nvSpPr>
          <p:cNvPr id="37011" name="Text Box 146"/>
          <p:cNvSpPr txBox="1">
            <a:spLocks noChangeArrowheads="1"/>
          </p:cNvSpPr>
          <p:nvPr/>
        </p:nvSpPr>
        <p:spPr bwMode="auto">
          <a:xfrm>
            <a:off x="685800" y="585311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12" name="Text Box 147"/>
          <p:cNvSpPr txBox="1">
            <a:spLocks noChangeArrowheads="1"/>
          </p:cNvSpPr>
          <p:nvPr/>
        </p:nvSpPr>
        <p:spPr bwMode="auto">
          <a:xfrm>
            <a:off x="1531938" y="5853113"/>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13" name="Line 148"/>
          <p:cNvSpPr>
            <a:spLocks noChangeShapeType="1"/>
          </p:cNvSpPr>
          <p:nvPr/>
        </p:nvSpPr>
        <p:spPr bwMode="auto">
          <a:xfrm flipH="1">
            <a:off x="1189038" y="5734050"/>
            <a:ext cx="719137" cy="285750"/>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4" name="Line 149"/>
          <p:cNvSpPr>
            <a:spLocks noChangeShapeType="1"/>
          </p:cNvSpPr>
          <p:nvPr/>
        </p:nvSpPr>
        <p:spPr bwMode="auto">
          <a:xfrm flipV="1">
            <a:off x="1951038" y="5734050"/>
            <a:ext cx="2225675" cy="285750"/>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5" name="Text Box 150"/>
          <p:cNvSpPr txBox="1">
            <a:spLocks noChangeArrowheads="1"/>
          </p:cNvSpPr>
          <p:nvPr/>
        </p:nvSpPr>
        <p:spPr bwMode="auto">
          <a:xfrm>
            <a:off x="2736850" y="5838825"/>
            <a:ext cx="16906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E,F,G</a:t>
            </a:r>
            <a:r>
              <a:rPr kumimoji="1" lang="zh-CN" altLang="en-US" sz="2600" b="1">
                <a:latin typeface="Times New Roman" pitchFamily="18" charset="0"/>
                <a:ea typeface="隶书" pitchFamily="49" charset="-122"/>
              </a:rPr>
              <a:t>进队</a:t>
            </a:r>
          </a:p>
        </p:txBody>
      </p:sp>
      <p:sp>
        <p:nvSpPr>
          <p:cNvPr id="37016" name="Text Box 151"/>
          <p:cNvSpPr txBox="1">
            <a:spLocks noChangeArrowheads="1"/>
          </p:cNvSpPr>
          <p:nvPr/>
        </p:nvSpPr>
        <p:spPr bwMode="auto">
          <a:xfrm>
            <a:off x="17145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  E  F   G</a:t>
            </a:r>
            <a:endParaRPr kumimoji="1" lang="en-US" altLang="zh-CN" sz="2400">
              <a:latin typeface="Times New Roman" pitchFamily="18" charset="0"/>
            </a:endParaRPr>
          </a:p>
        </p:txBody>
      </p:sp>
      <p:sp>
        <p:nvSpPr>
          <p:cNvPr id="37017" name="Text Box 152"/>
          <p:cNvSpPr txBox="1">
            <a:spLocks noChangeArrowheads="1"/>
          </p:cNvSpPr>
          <p:nvPr/>
        </p:nvSpPr>
        <p:spPr bwMode="auto">
          <a:xfrm>
            <a:off x="5638800" y="5195888"/>
            <a:ext cx="2228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solidFill>
                  <a:schemeClr val="tx2"/>
                </a:solidFill>
                <a:latin typeface="Times New Roman" pitchFamily="18" charset="0"/>
              </a:rPr>
              <a:t>C  D  E  F   G</a:t>
            </a:r>
            <a:endParaRPr kumimoji="1" lang="en-US" altLang="zh-CN" sz="2400">
              <a:latin typeface="Times New Roman" pitchFamily="18" charset="0"/>
            </a:endParaRPr>
          </a:p>
        </p:txBody>
      </p:sp>
      <p:sp>
        <p:nvSpPr>
          <p:cNvPr id="37018" name="Text Box 153"/>
          <p:cNvSpPr txBox="1">
            <a:spLocks noChangeArrowheads="1"/>
          </p:cNvSpPr>
          <p:nvPr/>
        </p:nvSpPr>
        <p:spPr bwMode="auto">
          <a:xfrm>
            <a:off x="4552950" y="583882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front</a:t>
            </a:r>
            <a:endParaRPr kumimoji="1" lang="en-US" altLang="zh-CN" sz="2400">
              <a:latin typeface="Times New Roman" pitchFamily="18" charset="0"/>
            </a:endParaRPr>
          </a:p>
        </p:txBody>
      </p:sp>
      <p:sp>
        <p:nvSpPr>
          <p:cNvPr id="37019" name="Text Box 154"/>
          <p:cNvSpPr txBox="1">
            <a:spLocks noChangeArrowheads="1"/>
          </p:cNvSpPr>
          <p:nvPr/>
        </p:nvSpPr>
        <p:spPr bwMode="auto">
          <a:xfrm>
            <a:off x="5399088" y="5838825"/>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tx2"/>
                </a:solidFill>
                <a:latin typeface="Times New Roman" pitchFamily="18" charset="0"/>
              </a:rPr>
              <a:t>rear</a:t>
            </a:r>
            <a:endParaRPr kumimoji="1" lang="en-US" altLang="zh-CN" sz="2400">
              <a:latin typeface="Times New Roman" pitchFamily="18" charset="0"/>
            </a:endParaRPr>
          </a:p>
        </p:txBody>
      </p:sp>
      <p:sp>
        <p:nvSpPr>
          <p:cNvPr id="37020" name="Line 155"/>
          <p:cNvSpPr>
            <a:spLocks noChangeShapeType="1"/>
          </p:cNvSpPr>
          <p:nvPr/>
        </p:nvSpPr>
        <p:spPr bwMode="auto">
          <a:xfrm flipH="1">
            <a:off x="5056188" y="5734050"/>
            <a:ext cx="703262" cy="271463"/>
          </a:xfrm>
          <a:prstGeom prst="line">
            <a:avLst/>
          </a:prstGeom>
          <a:noFill/>
          <a:ln w="28575">
            <a:solidFill>
              <a:srgbClr val="008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21" name="Line 156"/>
          <p:cNvSpPr>
            <a:spLocks noChangeShapeType="1"/>
          </p:cNvSpPr>
          <p:nvPr/>
        </p:nvSpPr>
        <p:spPr bwMode="auto">
          <a:xfrm flipV="1">
            <a:off x="5818188" y="5697538"/>
            <a:ext cx="2246312" cy="307975"/>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22" name="Text Box 157"/>
          <p:cNvSpPr txBox="1">
            <a:spLocks noChangeArrowheads="1"/>
          </p:cNvSpPr>
          <p:nvPr/>
        </p:nvSpPr>
        <p:spPr bwMode="auto">
          <a:xfrm>
            <a:off x="6721475" y="5824538"/>
            <a:ext cx="18510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latin typeface="Times New Roman" pitchFamily="18" charset="0"/>
                <a:ea typeface="隶书" pitchFamily="49" charset="-122"/>
              </a:rPr>
              <a:t>H</a:t>
            </a:r>
            <a:r>
              <a:rPr kumimoji="1" lang="zh-CN" altLang="en-US" sz="2600" b="1">
                <a:latin typeface="Times New Roman" pitchFamily="18" charset="0"/>
                <a:ea typeface="隶书" pitchFamily="49" charset="-122"/>
              </a:rPr>
              <a:t>进队</a:t>
            </a:r>
            <a:r>
              <a:rPr kumimoji="1" lang="en-US" altLang="zh-CN" sz="2600" b="1">
                <a:latin typeface="Times New Roman" pitchFamily="18" charset="0"/>
                <a:ea typeface="隶书" pitchFamily="49" charset="-122"/>
              </a:rPr>
              <a:t>,</a:t>
            </a:r>
            <a:r>
              <a:rPr kumimoji="1" lang="zh-CN" altLang="en-US" sz="2600" b="1">
                <a:latin typeface="Times New Roman" pitchFamily="18" charset="0"/>
                <a:ea typeface="隶书" pitchFamily="49" charset="-122"/>
              </a:rPr>
              <a:t>溢出</a:t>
            </a:r>
          </a:p>
        </p:txBody>
      </p:sp>
    </p:spTree>
    <p:extLst>
      <p:ext uri="{BB962C8B-B14F-4D97-AF65-F5344CB8AC3E}">
        <p14:creationId xmlns:p14="http://schemas.microsoft.com/office/powerpoint/2010/main" val="4200216877"/>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xfrm>
            <a:off x="468313" y="476250"/>
            <a:ext cx="8229600" cy="828675"/>
          </a:xfrm>
        </p:spPr>
        <p:txBody>
          <a:bodyPr/>
          <a:lstStyle/>
          <a:p>
            <a:pPr algn="ctr"/>
            <a:r>
              <a:rPr kumimoji="1" lang="zh-CN" altLang="en-US" sz="3600" b="1" smtClean="0">
                <a:ea typeface="华文新魏" pitchFamily="2" charset="-122"/>
              </a:rPr>
              <a:t>队列的进队和出队原则</a:t>
            </a:r>
          </a:p>
        </p:txBody>
      </p:sp>
      <p:sp>
        <p:nvSpPr>
          <p:cNvPr id="37892" name="Rectangle 5"/>
          <p:cNvSpPr>
            <a:spLocks noGrp="1" noChangeArrowheads="1"/>
          </p:cNvSpPr>
          <p:nvPr>
            <p:ph idx="1"/>
          </p:nvPr>
        </p:nvSpPr>
        <p:spPr>
          <a:xfrm>
            <a:off x="698500" y="1268413"/>
            <a:ext cx="7869238" cy="5005387"/>
          </a:xfrm>
        </p:spPr>
        <p:txBody>
          <a:bodyPr>
            <a:normAutofit/>
          </a:bodyPr>
          <a:lstStyle/>
          <a:p>
            <a:pPr>
              <a:spcBef>
                <a:spcPct val="10000"/>
              </a:spcBef>
              <a:buClr>
                <a:srgbClr val="800080"/>
              </a:buClr>
              <a:buSzPct val="50000"/>
            </a:pPr>
            <a:r>
              <a:rPr kumimoji="1" lang="zh-CN" altLang="en-US" sz="3000" b="1" smtClean="0">
                <a:latin typeface="Times New Roman" pitchFamily="18" charset="0"/>
                <a:ea typeface="仿宋_GB2312" pitchFamily="49" charset="-122"/>
              </a:rPr>
              <a:t>进队时先将新元素按 </a:t>
            </a:r>
            <a:r>
              <a:rPr kumimoji="1" lang="en-US" altLang="zh-CN" sz="3000" b="1" smtClean="0">
                <a:latin typeface="Times New Roman" pitchFamily="18" charset="0"/>
                <a:ea typeface="仿宋_GB2312" pitchFamily="49" charset="-122"/>
              </a:rPr>
              <a:t>rear </a:t>
            </a:r>
            <a:r>
              <a:rPr kumimoji="1" lang="zh-CN" altLang="en-US" sz="3000" b="1" smtClean="0">
                <a:latin typeface="Times New Roman" pitchFamily="18" charset="0"/>
                <a:ea typeface="仿宋_GB2312" pitchFamily="49" charset="-122"/>
              </a:rPr>
              <a:t>指示位置加入，再将队尾指针加一  </a:t>
            </a:r>
            <a:r>
              <a:rPr kumimoji="1" lang="en-US" altLang="zh-CN" sz="3000" b="1" smtClean="0">
                <a:latin typeface="Times New Roman" pitchFamily="18" charset="0"/>
                <a:ea typeface="仿宋_GB2312" pitchFamily="49" charset="-122"/>
              </a:rPr>
              <a:t>rear = rear + 1</a:t>
            </a:r>
            <a:r>
              <a:rPr kumimoji="1" lang="zh-CN" altLang="en-US" sz="3000" b="1" smtClean="0">
                <a:latin typeface="Times New Roman" pitchFamily="18" charset="0"/>
                <a:ea typeface="仿宋_GB2312" pitchFamily="49" charset="-122"/>
              </a:rPr>
              <a:t>。</a:t>
            </a:r>
          </a:p>
          <a:p>
            <a:pPr>
              <a:spcBef>
                <a:spcPct val="10000"/>
              </a:spcBef>
              <a:buClr>
                <a:srgbClr val="800080"/>
              </a:buClr>
              <a:buSzPct val="50000"/>
            </a:pPr>
            <a:r>
              <a:rPr kumimoji="1" lang="zh-CN" altLang="en-US" sz="3000" b="1" u="sng" smtClean="0">
                <a:latin typeface="Times New Roman" pitchFamily="18" charset="0"/>
                <a:ea typeface="仿宋_GB2312" pitchFamily="49" charset="-122"/>
              </a:rPr>
              <a:t>队尾指针指示实际队尾的后一位置。</a:t>
            </a:r>
            <a:endParaRPr kumimoji="1" lang="zh-CN" altLang="en-US" sz="3000" b="1" smtClean="0">
              <a:latin typeface="Times New Roman" pitchFamily="18" charset="0"/>
              <a:ea typeface="仿宋_GB2312" pitchFamily="49" charset="-122"/>
            </a:endParaRPr>
          </a:p>
          <a:p>
            <a:pPr>
              <a:spcBef>
                <a:spcPct val="10000"/>
              </a:spcBef>
              <a:buClr>
                <a:srgbClr val="800080"/>
              </a:buClr>
              <a:buSzPct val="50000"/>
            </a:pPr>
            <a:r>
              <a:rPr kumimoji="1" lang="zh-CN" altLang="en-US" sz="3000" b="1" smtClean="0">
                <a:latin typeface="Times New Roman" pitchFamily="18" charset="0"/>
                <a:ea typeface="仿宋_GB2312" pitchFamily="49" charset="-122"/>
              </a:rPr>
              <a:t>出队时按队头指针指示位置取出元素，再将队头指针进一 </a:t>
            </a:r>
            <a:r>
              <a:rPr kumimoji="1" lang="en-US" altLang="zh-CN" sz="3000" b="1" smtClean="0">
                <a:latin typeface="Times New Roman" pitchFamily="18" charset="0"/>
                <a:ea typeface="仿宋_GB2312" pitchFamily="49" charset="-122"/>
              </a:rPr>
              <a:t>front = front + 1</a:t>
            </a:r>
            <a:r>
              <a:rPr kumimoji="1" lang="zh-CN" altLang="en-US" sz="3000" b="1" smtClean="0">
                <a:latin typeface="Times New Roman" pitchFamily="18" charset="0"/>
                <a:ea typeface="仿宋_GB2312" pitchFamily="49" charset="-122"/>
              </a:rPr>
              <a:t>，</a:t>
            </a:r>
          </a:p>
          <a:p>
            <a:pPr>
              <a:spcBef>
                <a:spcPct val="10000"/>
              </a:spcBef>
              <a:buClr>
                <a:srgbClr val="800080"/>
              </a:buClr>
              <a:buSzPct val="50000"/>
            </a:pPr>
            <a:r>
              <a:rPr kumimoji="1" lang="zh-CN" altLang="en-US" sz="3000" b="1" u="sng" smtClean="0">
                <a:latin typeface="Times New Roman" pitchFamily="18" charset="0"/>
                <a:ea typeface="仿宋_GB2312" pitchFamily="49" charset="-122"/>
              </a:rPr>
              <a:t>队头指针指示实际队头位置。</a:t>
            </a:r>
            <a:endParaRPr kumimoji="1" lang="zh-CN" altLang="en-US" sz="3000" b="1" smtClean="0">
              <a:latin typeface="Times New Roman" pitchFamily="18" charset="0"/>
              <a:ea typeface="仿宋_GB2312" pitchFamily="49" charset="-122"/>
            </a:endParaRPr>
          </a:p>
          <a:p>
            <a:pPr>
              <a:spcBef>
                <a:spcPct val="10000"/>
              </a:spcBef>
              <a:buClr>
                <a:srgbClr val="800080"/>
              </a:buClr>
              <a:buSzPct val="50000"/>
            </a:pPr>
            <a:r>
              <a:rPr kumimoji="1" lang="zh-CN" altLang="en-US" sz="3000" b="1" smtClean="0">
                <a:latin typeface="Times New Roman" pitchFamily="18" charset="0"/>
                <a:ea typeface="仿宋_GB2312" pitchFamily="49" charset="-122"/>
              </a:rPr>
              <a:t>队满时再进队将溢出出错（假溢出） ；</a:t>
            </a:r>
          </a:p>
          <a:p>
            <a:pPr>
              <a:spcBef>
                <a:spcPct val="10000"/>
              </a:spcBef>
              <a:buClr>
                <a:srgbClr val="800080"/>
              </a:buClr>
              <a:buSzPct val="50000"/>
            </a:pPr>
            <a:r>
              <a:rPr kumimoji="1" lang="zh-CN" altLang="en-US" sz="3000" b="1" smtClean="0">
                <a:latin typeface="Times New Roman" pitchFamily="18" charset="0"/>
                <a:ea typeface="仿宋_GB2312" pitchFamily="49" charset="-122"/>
              </a:rPr>
              <a:t>队空时再出队将队空处理。</a:t>
            </a:r>
          </a:p>
          <a:p>
            <a:pPr>
              <a:spcBef>
                <a:spcPct val="10000"/>
              </a:spcBef>
              <a:buClr>
                <a:srgbClr val="800080"/>
              </a:buClr>
              <a:buSzPct val="50000"/>
            </a:pPr>
            <a:r>
              <a:rPr kumimoji="1" lang="zh-CN" altLang="en-US" sz="3000" b="1" smtClean="0">
                <a:latin typeface="Times New Roman" pitchFamily="18" charset="0"/>
                <a:ea typeface="仿宋_GB2312" pitchFamily="49" charset="-122"/>
              </a:rPr>
              <a:t>解决假溢出的办法之一：将队列元素存放数组首尾相接，形成循环（环形）队列。</a:t>
            </a:r>
          </a:p>
        </p:txBody>
      </p:sp>
      <p:sp>
        <p:nvSpPr>
          <p:cNvPr id="5" name="灯片编号占位符 4"/>
          <p:cNvSpPr>
            <a:spLocks noGrp="1"/>
          </p:cNvSpPr>
          <p:nvPr>
            <p:ph type="sldNum" sz="quarter" idx="12"/>
          </p:nvPr>
        </p:nvSpPr>
        <p:spPr/>
        <p:txBody>
          <a:bodyPr/>
          <a:lstStyle/>
          <a:p>
            <a:pPr>
              <a:defRPr/>
            </a:pPr>
            <a:fld id="{234BAA92-E0BF-4D3E-8881-09E1AAC9804D}" type="slidenum">
              <a:rPr lang="en-US" altLang="zh-CN"/>
              <a:pPr>
                <a:defRPr/>
              </a:pPr>
              <a:t>48</a:t>
            </a:fld>
            <a:endParaRPr lang="en-US" altLang="zh-CN"/>
          </a:p>
        </p:txBody>
      </p:sp>
    </p:spTree>
    <p:extLst>
      <p:ext uri="{BB962C8B-B14F-4D97-AF65-F5344CB8AC3E}">
        <p14:creationId xmlns:p14="http://schemas.microsoft.com/office/powerpoint/2010/main" val="1575936670"/>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381000" y="304800"/>
            <a:ext cx="8229600" cy="5029200"/>
          </a:xfrm>
          <a:prstGeom prst="rect">
            <a:avLst/>
          </a:prstGeom>
        </p:spPr>
        <p:txBody>
          <a:bodyPr/>
          <a:lstStyle/>
          <a:p>
            <a:pPr eaLnBrk="1" hangingPunct="1"/>
            <a:r>
              <a:rPr lang="en-US" altLang="zh-CN" smtClean="0"/>
              <a:t>void InitQueue (Queue &amp;Q)</a:t>
            </a:r>
            <a:br>
              <a:rPr lang="en-US" altLang="zh-CN" smtClean="0"/>
            </a:br>
            <a:r>
              <a:rPr lang="zh-CN" altLang="en-US" smtClean="0"/>
              <a:t>　　</a:t>
            </a:r>
            <a:r>
              <a:rPr lang="en-US" altLang="zh-CN" smtClean="0"/>
              <a:t>{ </a:t>
            </a:r>
            <a:br>
              <a:rPr lang="en-US" altLang="zh-CN" smtClean="0"/>
            </a:br>
            <a:r>
              <a:rPr lang="zh-CN" altLang="en-US" smtClean="0"/>
              <a:t>　　</a:t>
            </a:r>
            <a:r>
              <a:rPr lang="en-US" altLang="zh-CN" smtClean="0"/>
              <a:t>// </a:t>
            </a:r>
            <a:r>
              <a:rPr lang="zh-CN" altLang="en-US" smtClean="0"/>
              <a:t>构造一个空队列 </a:t>
            </a:r>
            <a:r>
              <a:rPr lang="en-US" altLang="zh-CN" smtClean="0"/>
              <a:t>Q </a:t>
            </a:r>
            <a:br>
              <a:rPr lang="en-US" altLang="zh-CN" smtClean="0"/>
            </a:br>
            <a:r>
              <a:rPr lang="zh-CN" altLang="en-US" smtClean="0"/>
              <a:t>　　　</a:t>
            </a:r>
            <a:r>
              <a:rPr lang="en-US" altLang="zh-CN" smtClean="0"/>
              <a:t>Q.front=Q.rear=new QNode; </a:t>
            </a:r>
            <a:br>
              <a:rPr lang="en-US" altLang="zh-CN" smtClean="0"/>
            </a:br>
            <a:r>
              <a:rPr lang="zh-CN" altLang="en-US" smtClean="0"/>
              <a:t>　　　</a:t>
            </a:r>
            <a:r>
              <a:rPr lang="en-US" altLang="zh-CN" smtClean="0"/>
              <a:t>if (!Q.front) exit(1);</a:t>
            </a:r>
            <a:r>
              <a:rPr lang="zh-CN" altLang="en-US" smtClean="0"/>
              <a:t>　　</a:t>
            </a:r>
            <a:r>
              <a:rPr lang="en-US" altLang="zh-CN" smtClean="0"/>
              <a:t>// </a:t>
            </a:r>
            <a:r>
              <a:rPr lang="zh-CN" altLang="en-US" smtClean="0"/>
              <a:t>存储分配失败</a:t>
            </a:r>
            <a:br>
              <a:rPr lang="zh-CN" altLang="en-US" smtClean="0"/>
            </a:br>
            <a:r>
              <a:rPr lang="zh-CN" altLang="en-US" smtClean="0"/>
              <a:t>　　　</a:t>
            </a:r>
            <a:r>
              <a:rPr lang="en-US" altLang="zh-CN" smtClean="0"/>
              <a:t>Q.front-&gt;next=NULL; </a:t>
            </a:r>
            <a:br>
              <a:rPr lang="en-US" altLang="zh-CN" smtClean="0"/>
            </a:br>
            <a:r>
              <a:rPr lang="zh-CN" altLang="en-US" smtClean="0"/>
              <a:t>　　　</a:t>
            </a:r>
            <a:r>
              <a:rPr lang="en-US" altLang="zh-CN" smtClean="0"/>
              <a:t>Q.length=0;</a:t>
            </a:r>
            <a:br>
              <a:rPr lang="en-US" altLang="zh-CN" smtClean="0"/>
            </a:br>
            <a:r>
              <a:rPr lang="zh-CN" altLang="en-US" smtClean="0"/>
              <a:t>　　</a:t>
            </a:r>
            <a:r>
              <a:rPr lang="en-US" altLang="zh-CN" smtClean="0"/>
              <a:t>} </a:t>
            </a:r>
          </a:p>
          <a:p>
            <a:pPr eaLnBrk="1" hangingPunct="1"/>
            <a:endParaRPr lang="en-US" altLang="zh-CN" smtClean="0"/>
          </a:p>
        </p:txBody>
      </p:sp>
      <p:sp>
        <p:nvSpPr>
          <p:cNvPr id="126977" name="灯片编号占位符 4"/>
          <p:cNvSpPr>
            <a:spLocks noGrp="1"/>
          </p:cNvSpPr>
          <p:nvPr>
            <p:ph type="sldNum" sz="quarter" idx="12"/>
          </p:nvPr>
        </p:nvSpPr>
        <p:spPr>
          <a:noFill/>
        </p:spPr>
        <p:txBody>
          <a:bodyPr/>
          <a:lstStyle/>
          <a:p>
            <a:fld id="{D9150BCA-5343-4867-A87A-EE588110E445}" type="slidenum">
              <a:rPr lang="en-US" altLang="zh-CN" smtClean="0">
                <a:ea typeface="宋体" charset="-122"/>
              </a:rPr>
              <a:pPr/>
              <a:t>49</a:t>
            </a:fld>
            <a:endParaRPr lang="en-US" altLang="zh-CN" smtClean="0">
              <a:ea typeface="宋体" charset="-122"/>
            </a:endParaRPr>
          </a:p>
        </p:txBody>
      </p:sp>
      <p:grpSp>
        <p:nvGrpSpPr>
          <p:cNvPr id="126979" name="Group 4"/>
          <p:cNvGrpSpPr>
            <a:grpSpLocks/>
          </p:cNvGrpSpPr>
          <p:nvPr/>
        </p:nvGrpSpPr>
        <p:grpSpPr bwMode="auto">
          <a:xfrm>
            <a:off x="4191000" y="4419600"/>
            <a:ext cx="3276600" cy="701675"/>
            <a:chOff x="624" y="1776"/>
            <a:chExt cx="2064" cy="442"/>
          </a:xfrm>
        </p:grpSpPr>
        <p:grpSp>
          <p:nvGrpSpPr>
            <p:cNvPr id="126983" name="Group 5"/>
            <p:cNvGrpSpPr>
              <a:grpSpLocks/>
            </p:cNvGrpSpPr>
            <p:nvPr/>
          </p:nvGrpSpPr>
          <p:grpSpPr bwMode="auto">
            <a:xfrm>
              <a:off x="2016" y="1872"/>
              <a:ext cx="576" cy="240"/>
              <a:chOff x="2064" y="720"/>
              <a:chExt cx="576" cy="240"/>
            </a:xfrm>
          </p:grpSpPr>
          <p:sp>
            <p:nvSpPr>
              <p:cNvPr id="126994" name="Rectangle 6"/>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6995" name="Line 7"/>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6996" name="Line 8"/>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6997" name="Line 9"/>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6998" name="Line 10"/>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grpSp>
          <p:nvGrpSpPr>
            <p:cNvPr id="126984" name="Group 11"/>
            <p:cNvGrpSpPr>
              <a:grpSpLocks/>
            </p:cNvGrpSpPr>
            <p:nvPr/>
          </p:nvGrpSpPr>
          <p:grpSpPr bwMode="auto">
            <a:xfrm>
              <a:off x="624" y="1776"/>
              <a:ext cx="912" cy="442"/>
              <a:chOff x="672" y="624"/>
              <a:chExt cx="912" cy="442"/>
            </a:xfrm>
          </p:grpSpPr>
          <p:sp>
            <p:nvSpPr>
              <p:cNvPr id="126990" name="Rectangle 12"/>
              <p:cNvSpPr>
                <a:spLocks noChangeArrowheads="1"/>
              </p:cNvSpPr>
              <p:nvPr/>
            </p:nvSpPr>
            <p:spPr bwMode="auto">
              <a:xfrm>
                <a:off x="1344" y="672"/>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6991" name="Line 13"/>
              <p:cNvSpPr>
                <a:spLocks noChangeShapeType="1"/>
              </p:cNvSpPr>
              <p:nvPr/>
            </p:nvSpPr>
            <p:spPr bwMode="auto">
              <a:xfrm>
                <a:off x="1344" y="864"/>
                <a:ext cx="240" cy="0"/>
              </a:xfrm>
              <a:prstGeom prst="line">
                <a:avLst/>
              </a:prstGeom>
              <a:noFill/>
              <a:ln w="12700" cap="rnd">
                <a:solidFill>
                  <a:srgbClr val="000000"/>
                </a:solidFill>
                <a:round/>
                <a:headEnd/>
                <a:tailEnd/>
              </a:ln>
            </p:spPr>
            <p:txBody>
              <a:bodyPr/>
              <a:lstStyle/>
              <a:p>
                <a:endParaRPr lang="zh-CN" altLang="en-US"/>
              </a:p>
            </p:txBody>
          </p:sp>
          <p:sp>
            <p:nvSpPr>
              <p:cNvPr id="126992" name="Text Box 14"/>
              <p:cNvSpPr txBox="1">
                <a:spLocks noChangeArrowheads="1"/>
              </p:cNvSpPr>
              <p:nvPr/>
            </p:nvSpPr>
            <p:spPr bwMode="auto">
              <a:xfrm>
                <a:off x="672" y="624"/>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6993" name="Text Box 15"/>
              <p:cNvSpPr txBox="1">
                <a:spLocks noChangeArrowheads="1"/>
              </p:cNvSpPr>
              <p:nvPr/>
            </p:nvSpPr>
            <p:spPr bwMode="auto">
              <a:xfrm>
                <a:off x="672" y="816"/>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grpSp>
        <p:sp>
          <p:nvSpPr>
            <p:cNvPr id="126985" name="Line 16"/>
            <p:cNvSpPr>
              <a:spLocks noChangeShapeType="1"/>
            </p:cNvSpPr>
            <p:nvPr/>
          </p:nvSpPr>
          <p:spPr bwMode="auto">
            <a:xfrm flipH="1">
              <a:off x="2016" y="1872"/>
              <a:ext cx="96" cy="96"/>
            </a:xfrm>
            <a:prstGeom prst="line">
              <a:avLst/>
            </a:prstGeom>
            <a:noFill/>
            <a:ln w="12700" cap="rnd">
              <a:solidFill>
                <a:schemeClr val="bg1"/>
              </a:solidFill>
              <a:round/>
              <a:headEnd/>
              <a:tailEnd/>
            </a:ln>
          </p:spPr>
          <p:txBody>
            <a:bodyPr/>
            <a:lstStyle/>
            <a:p>
              <a:endParaRPr lang="zh-CN" altLang="en-US"/>
            </a:p>
          </p:txBody>
        </p:sp>
        <p:sp>
          <p:nvSpPr>
            <p:cNvPr id="126986" name="Line 17"/>
            <p:cNvSpPr>
              <a:spLocks noChangeShapeType="1"/>
            </p:cNvSpPr>
            <p:nvPr/>
          </p:nvSpPr>
          <p:spPr bwMode="auto">
            <a:xfrm>
              <a:off x="1536" y="1968"/>
              <a:ext cx="480" cy="0"/>
            </a:xfrm>
            <a:prstGeom prst="line">
              <a:avLst/>
            </a:prstGeom>
            <a:noFill/>
            <a:ln w="12700" cap="rnd">
              <a:solidFill>
                <a:srgbClr val="FF0000"/>
              </a:solidFill>
              <a:round/>
              <a:headEnd/>
              <a:tailEnd type="triangle" w="med" len="med"/>
            </a:ln>
          </p:spPr>
          <p:txBody>
            <a:bodyPr/>
            <a:lstStyle/>
            <a:p>
              <a:endParaRPr lang="zh-CN" altLang="en-US"/>
            </a:p>
          </p:txBody>
        </p:sp>
        <p:sp>
          <p:nvSpPr>
            <p:cNvPr id="126987" name="Line 18"/>
            <p:cNvSpPr>
              <a:spLocks noChangeShapeType="1"/>
            </p:cNvSpPr>
            <p:nvPr/>
          </p:nvSpPr>
          <p:spPr bwMode="auto">
            <a:xfrm flipV="1">
              <a:off x="1536" y="2064"/>
              <a:ext cx="480" cy="48"/>
            </a:xfrm>
            <a:prstGeom prst="line">
              <a:avLst/>
            </a:prstGeom>
            <a:noFill/>
            <a:ln w="12700" cap="rnd">
              <a:solidFill>
                <a:srgbClr val="FF0000"/>
              </a:solidFill>
              <a:round/>
              <a:headEnd/>
              <a:tailEnd type="triangle" w="med" len="med"/>
            </a:ln>
          </p:spPr>
          <p:txBody>
            <a:bodyPr/>
            <a:lstStyle/>
            <a:p>
              <a:endParaRPr lang="zh-CN" altLang="en-US"/>
            </a:p>
          </p:txBody>
        </p:sp>
        <p:sp>
          <p:nvSpPr>
            <p:cNvPr id="126988" name="Text Box 19"/>
            <p:cNvSpPr txBox="1">
              <a:spLocks noChangeArrowheads="1"/>
            </p:cNvSpPr>
            <p:nvPr/>
          </p:nvSpPr>
          <p:spPr bwMode="auto">
            <a:xfrm>
              <a:off x="2304" y="1872"/>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a:t>
              </a:r>
            </a:p>
          </p:txBody>
        </p:sp>
        <p:sp>
          <p:nvSpPr>
            <p:cNvPr id="126989" name="Line 20"/>
            <p:cNvSpPr>
              <a:spLocks noChangeShapeType="1"/>
            </p:cNvSpPr>
            <p:nvPr/>
          </p:nvSpPr>
          <p:spPr bwMode="auto">
            <a:xfrm flipV="1">
              <a:off x="1536" y="1872"/>
              <a:ext cx="480" cy="48"/>
            </a:xfrm>
            <a:prstGeom prst="line">
              <a:avLst/>
            </a:prstGeom>
            <a:noFill/>
            <a:ln w="12700" cap="rnd">
              <a:solidFill>
                <a:srgbClr val="362255"/>
              </a:solidFill>
              <a:round/>
              <a:headEnd/>
              <a:tailEnd type="triangle" w="med" len="med"/>
            </a:ln>
          </p:spPr>
          <p:txBody>
            <a:bodyPr/>
            <a:lstStyle/>
            <a:p>
              <a:endParaRPr lang="zh-CN" altLang="en-US"/>
            </a:p>
          </p:txBody>
        </p:sp>
      </p:grpSp>
      <p:sp>
        <p:nvSpPr>
          <p:cNvPr id="126980" name="Text Box 21"/>
          <p:cNvSpPr txBox="1">
            <a:spLocks noChangeArrowheads="1"/>
          </p:cNvSpPr>
          <p:nvPr/>
        </p:nvSpPr>
        <p:spPr bwMode="auto">
          <a:xfrm>
            <a:off x="5410200" y="5562600"/>
            <a:ext cx="2057400" cy="396875"/>
          </a:xfrm>
          <a:prstGeom prst="rect">
            <a:avLst/>
          </a:prstGeom>
          <a:noFill/>
          <a:ln w="12700" cap="rnd">
            <a:noFill/>
            <a:miter lim="800000"/>
            <a:headEnd/>
            <a:tailEnd/>
          </a:ln>
        </p:spPr>
        <p:txBody>
          <a:bodyPr>
            <a:spAutoFit/>
          </a:bodyPr>
          <a:lstStyle/>
          <a:p>
            <a:pPr eaLnBrk="0" hangingPunct="0">
              <a:spcBef>
                <a:spcPct val="50000"/>
              </a:spcBef>
            </a:pPr>
            <a:r>
              <a:rPr kumimoji="1" lang="zh-CN" altLang="en-US" sz="2000">
                <a:latin typeface="宋体" charset="-122"/>
              </a:rPr>
              <a:t>空链队列</a:t>
            </a:r>
          </a:p>
        </p:txBody>
      </p:sp>
      <p:sp>
        <p:nvSpPr>
          <p:cNvPr id="126981" name="AutoShape 22"/>
          <p:cNvSpPr>
            <a:spLocks noChangeArrowheads="1"/>
          </p:cNvSpPr>
          <p:nvPr/>
        </p:nvSpPr>
        <p:spPr bwMode="auto">
          <a:xfrm>
            <a:off x="2057400" y="5319713"/>
            <a:ext cx="2362200" cy="996950"/>
          </a:xfrm>
          <a:prstGeom prst="wedgeEllipseCallout">
            <a:avLst>
              <a:gd name="adj1" fmla="val 85014"/>
              <a:gd name="adj2" fmla="val -67704"/>
            </a:avLst>
          </a:prstGeom>
          <a:solidFill>
            <a:srgbClr val="FF99CC"/>
          </a:solidFill>
          <a:ln w="12700" cap="rnd">
            <a:solidFill>
              <a:schemeClr val="tx1"/>
            </a:solidFill>
            <a:miter lim="800000"/>
            <a:headEnd/>
            <a:tailEnd/>
          </a:ln>
        </p:spPr>
        <p:txBody>
          <a:bodyPr anchor="ctr">
            <a:spAutoFit/>
          </a:bodyPr>
          <a:lstStyle/>
          <a:p>
            <a:pPr algn="ctr" eaLnBrk="0" hangingPunct="0"/>
            <a:r>
              <a:rPr kumimoji="1" lang="zh-CN" altLang="en-US" sz="2000">
                <a:latin typeface="Times New Roman" pitchFamily="18" charset="0"/>
              </a:rPr>
              <a:t>链队列的</a:t>
            </a:r>
          </a:p>
          <a:p>
            <a:pPr algn="ctr" eaLnBrk="0" hangingPunct="0"/>
            <a:r>
              <a:rPr kumimoji="1" lang="zh-CN" altLang="en-US" sz="2000">
                <a:latin typeface="Times New Roman" pitchFamily="18" charset="0"/>
              </a:rPr>
              <a:t>表头结点</a:t>
            </a:r>
          </a:p>
        </p:txBody>
      </p:sp>
      <p:sp>
        <p:nvSpPr>
          <p:cNvPr id="126982" name="AutoShape 23"/>
          <p:cNvSpPr>
            <a:spLocks noChangeArrowheads="1"/>
          </p:cNvSpPr>
          <p:nvPr/>
        </p:nvSpPr>
        <p:spPr bwMode="auto">
          <a:xfrm>
            <a:off x="6477000" y="5319713"/>
            <a:ext cx="2209800" cy="996950"/>
          </a:xfrm>
          <a:prstGeom prst="wedgeEllipseCallout">
            <a:avLst>
              <a:gd name="adj1" fmla="val -38648"/>
              <a:gd name="adj2" fmla="val -100491"/>
            </a:avLst>
          </a:prstGeom>
          <a:solidFill>
            <a:srgbClr val="FF99CC"/>
          </a:solidFill>
          <a:ln w="12700" cap="rnd">
            <a:solidFill>
              <a:schemeClr val="tx1"/>
            </a:solidFill>
            <a:miter lim="800000"/>
            <a:headEnd/>
            <a:tailEnd/>
          </a:ln>
        </p:spPr>
        <p:txBody>
          <a:bodyPr anchor="ctr">
            <a:spAutoFit/>
          </a:bodyPr>
          <a:lstStyle/>
          <a:p>
            <a:pPr algn="ctr" eaLnBrk="0" hangingPunct="0"/>
            <a:r>
              <a:rPr kumimoji="1" lang="zh-CN" altLang="en-US" sz="2000">
                <a:latin typeface="Times New Roman" pitchFamily="18" charset="0"/>
              </a:rPr>
              <a:t>链队列的</a:t>
            </a:r>
          </a:p>
          <a:p>
            <a:pPr algn="ctr" eaLnBrk="0" hangingPunct="0"/>
            <a:r>
              <a:rPr kumimoji="1" lang="zh-CN" altLang="en-US" sz="2000">
                <a:latin typeface="Times New Roman" pitchFamily="18" charset="0"/>
              </a:rPr>
              <a:t>头结点</a:t>
            </a:r>
          </a:p>
        </p:txBody>
      </p:sp>
    </p:spTree>
    <p:extLst>
      <p:ext uri="{BB962C8B-B14F-4D97-AF65-F5344CB8AC3E}">
        <p14:creationId xmlns:p14="http://schemas.microsoft.com/office/powerpoint/2010/main" val="97568330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686800" cy="1143000"/>
          </a:xfrm>
        </p:spPr>
        <p:txBody>
          <a:bodyPr/>
          <a:lstStyle/>
          <a:p>
            <a:pPr eaLnBrk="1" hangingPunct="1"/>
            <a:r>
              <a:rPr lang="zh-CN" altLang="en-US" smtClean="0"/>
              <a:t>　这三种情况对应到栈的操作即为</a:t>
            </a:r>
          </a:p>
        </p:txBody>
      </p:sp>
      <p:sp>
        <p:nvSpPr>
          <p:cNvPr id="23555" name="Rectangle 3"/>
          <p:cNvSpPr>
            <a:spLocks noGrp="1" noChangeArrowheads="1"/>
          </p:cNvSpPr>
          <p:nvPr>
            <p:ph idx="1"/>
          </p:nvPr>
        </p:nvSpPr>
        <p:spPr>
          <a:xfrm>
            <a:off x="457200" y="1981200"/>
            <a:ext cx="8229600" cy="3886200"/>
          </a:xfrm>
          <a:prstGeom prst="rect">
            <a:avLst/>
          </a:prstGeom>
        </p:spPr>
        <p:txBody>
          <a:bodyPr/>
          <a:lstStyle/>
          <a:p>
            <a:pPr eaLnBrk="1" hangingPunct="1">
              <a:lnSpc>
                <a:spcPct val="140000"/>
              </a:lnSpc>
              <a:buFont typeface="Wingdings" pitchFamily="2" charset="2"/>
              <a:buNone/>
            </a:pPr>
            <a:r>
              <a:rPr lang="en-US" altLang="zh-CN" sz="2800" dirty="0" smtClean="0"/>
              <a:t/>
            </a:r>
            <a:br>
              <a:rPr lang="en-US" altLang="zh-CN" sz="2800" dirty="0" smtClean="0"/>
            </a:br>
            <a:r>
              <a:rPr lang="zh-CN" altLang="en-US" sz="2800" dirty="0" smtClean="0"/>
              <a:t>　　</a:t>
            </a:r>
            <a:r>
              <a:rPr lang="en-US" altLang="zh-CN" sz="2800" dirty="0" smtClean="0"/>
              <a:t>1</a:t>
            </a:r>
            <a:r>
              <a:rPr lang="zh-CN" altLang="en-US" sz="2800" dirty="0" smtClean="0"/>
              <a:t>．和栈顶的左括弧不相匹配；</a:t>
            </a:r>
            <a:br>
              <a:rPr lang="zh-CN" altLang="en-US" sz="2800" dirty="0" smtClean="0"/>
            </a:br>
            <a:r>
              <a:rPr lang="zh-CN" altLang="en-US" sz="2800" dirty="0" smtClean="0"/>
              <a:t>　　</a:t>
            </a:r>
            <a:r>
              <a:rPr lang="en-US" altLang="zh-CN" sz="2800" dirty="0" smtClean="0"/>
              <a:t>2</a:t>
            </a:r>
            <a:r>
              <a:rPr lang="zh-CN" altLang="en-US" sz="2800" dirty="0" smtClean="0"/>
              <a:t>．栈中并没有左括弧等在哪里；</a:t>
            </a:r>
            <a:br>
              <a:rPr lang="zh-CN" altLang="en-US" sz="2800" dirty="0" smtClean="0"/>
            </a:br>
            <a:r>
              <a:rPr lang="zh-CN" altLang="en-US" sz="2800" dirty="0" smtClean="0"/>
              <a:t>　　</a:t>
            </a:r>
            <a:r>
              <a:rPr lang="en-US" altLang="zh-CN" sz="2800" dirty="0" smtClean="0"/>
              <a:t>3</a:t>
            </a:r>
            <a:r>
              <a:rPr lang="zh-CN" altLang="en-US" sz="2800" dirty="0" smtClean="0"/>
              <a:t>．栈中还有左括弧没有等到和它相匹配的右括弧。 </a:t>
            </a:r>
          </a:p>
        </p:txBody>
      </p:sp>
      <p:sp>
        <p:nvSpPr>
          <p:cNvPr id="65537" name="灯片编号占位符 4"/>
          <p:cNvSpPr>
            <a:spLocks noGrp="1"/>
          </p:cNvSpPr>
          <p:nvPr>
            <p:ph type="sldNum" sz="quarter" idx="12"/>
          </p:nvPr>
        </p:nvSpPr>
        <p:spPr>
          <a:noFill/>
        </p:spPr>
        <p:txBody>
          <a:bodyPr/>
          <a:lstStyle/>
          <a:p>
            <a:fld id="{26D8E4F7-F8AE-4E99-A41E-48D4702B5B1C}" type="slidenum">
              <a:rPr lang="en-US" altLang="zh-CN" smtClean="0">
                <a:ea typeface="宋体" charset="-122"/>
              </a:rPr>
              <a:pPr/>
              <a:t>5</a:t>
            </a:fld>
            <a:endParaRPr lang="en-US" altLang="zh-CN" smtClean="0">
              <a:ea typeface="宋体" charset="-122"/>
            </a:endParaRPr>
          </a:p>
        </p:txBody>
      </p:sp>
    </p:spTree>
    <p:extLst>
      <p:ext uri="{BB962C8B-B14F-4D97-AF65-F5344CB8AC3E}">
        <p14:creationId xmlns:p14="http://schemas.microsoft.com/office/powerpoint/2010/main" val="38446713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p:cTn id="7" dur="500" fill="hold"/>
                                        <p:tgtEl>
                                          <p:spTgt spid="235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355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3"/>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4"/>
          <p:cNvSpPr>
            <a:spLocks noGrp="1"/>
          </p:cNvSpPr>
          <p:nvPr>
            <p:ph type="sldNum" sz="quarter" idx="12"/>
          </p:nvPr>
        </p:nvSpPr>
        <p:spPr>
          <a:noFill/>
        </p:spPr>
        <p:txBody>
          <a:bodyPr/>
          <a:lstStyle/>
          <a:p>
            <a:fld id="{DF03B32A-20F4-439E-ACB5-247B5EF493AE}" type="slidenum">
              <a:rPr lang="en-US" altLang="zh-CN" smtClean="0">
                <a:ea typeface="宋体" charset="-122"/>
              </a:rPr>
              <a:pPr/>
              <a:t>50</a:t>
            </a:fld>
            <a:endParaRPr lang="en-US" altLang="zh-CN" smtClean="0">
              <a:ea typeface="宋体" charset="-122"/>
            </a:endParaRPr>
          </a:p>
        </p:txBody>
      </p:sp>
      <p:sp>
        <p:nvSpPr>
          <p:cNvPr id="128002" name="Text Box 2"/>
          <p:cNvSpPr txBox="1">
            <a:spLocks noChangeArrowheads="1"/>
          </p:cNvSpPr>
          <p:nvPr/>
        </p:nvSpPr>
        <p:spPr bwMode="auto">
          <a:xfrm>
            <a:off x="304800" y="0"/>
            <a:ext cx="8370888" cy="4524375"/>
          </a:xfrm>
          <a:prstGeom prst="rect">
            <a:avLst/>
          </a:prstGeom>
          <a:solidFill>
            <a:schemeClr val="bg1"/>
          </a:solidFill>
          <a:ln w="12700" cap="rnd">
            <a:noFill/>
            <a:miter lim="800000"/>
            <a:headEnd/>
            <a:tailEnd/>
          </a:ln>
        </p:spPr>
        <p:txBody>
          <a:bodyPr>
            <a:spAutoFit/>
          </a:bodyPr>
          <a:lstStyle/>
          <a:p>
            <a:pPr eaLnBrk="0" hangingPunct="0"/>
            <a:r>
              <a:rPr kumimoji="1" lang="en-US" altLang="zh-CN" sz="2400" b="1">
                <a:latin typeface="Times New Roman" pitchFamily="18" charset="0"/>
              </a:rPr>
              <a:t>Status DestroyQueue_L(LinkQueue &amp;Q)  {</a:t>
            </a:r>
            <a:br>
              <a:rPr kumimoji="1" lang="en-US" altLang="zh-CN" sz="2400" b="1">
                <a:latin typeface="Times New Roman" pitchFamily="18" charset="0"/>
              </a:rPr>
            </a:br>
            <a:r>
              <a:rPr kumimoji="1" lang="en-US" altLang="zh-CN" sz="2400" b="1">
                <a:latin typeface="Times New Roman" pitchFamily="18" charset="0"/>
              </a:rPr>
              <a:t>           //</a:t>
            </a:r>
            <a:r>
              <a:rPr kumimoji="1" lang="zh-CN" altLang="en-US" sz="2400" b="1">
                <a:latin typeface="Times New Roman" pitchFamily="18" charset="0"/>
              </a:rPr>
              <a:t>销毁队列</a:t>
            </a:r>
            <a:r>
              <a:rPr kumimoji="1" lang="en-US" altLang="zh-CN" sz="2400" b="1">
                <a:latin typeface="Times New Roman" pitchFamily="18" charset="0"/>
              </a:rPr>
              <a:t>Q</a:t>
            </a:r>
            <a:br>
              <a:rPr kumimoji="1" lang="en-US" altLang="zh-CN" sz="2400" b="1">
                <a:latin typeface="Times New Roman" pitchFamily="18" charset="0"/>
              </a:rPr>
            </a:br>
            <a:r>
              <a:rPr kumimoji="1" lang="en-US" altLang="zh-CN" sz="2400" b="1">
                <a:latin typeface="Times New Roman" pitchFamily="18" charset="0"/>
              </a:rPr>
              <a:t>   if (!Q.front) return ERROR; // </a:t>
            </a:r>
            <a:r>
              <a:rPr kumimoji="1" lang="zh-CN" altLang="zh-CN" sz="2400" b="1">
                <a:latin typeface="Times New Roman" pitchFamily="18" charset="0"/>
              </a:rPr>
              <a:t>链队列不存在</a:t>
            </a:r>
            <a:endParaRPr kumimoji="1" lang="zh-CN" altLang="en-US" sz="2400" b="1">
              <a:latin typeface="Times New Roman" pitchFamily="18" charset="0"/>
            </a:endParaRPr>
          </a:p>
          <a:p>
            <a:pPr eaLnBrk="0" hangingPunct="0"/>
            <a:r>
              <a:rPr kumimoji="1" lang="zh-CN" altLang="en-US" sz="2400" b="1">
                <a:latin typeface="Times New Roman" pitchFamily="18" charset="0"/>
              </a:rPr>
              <a:t>   </a:t>
            </a:r>
            <a:r>
              <a:rPr kumimoji="1" lang="en-US" altLang="zh-CN" sz="2400" b="1">
                <a:latin typeface="Times New Roman" pitchFamily="18" charset="0"/>
              </a:rPr>
              <a:t>while(Q.front-&gt;next) {     // </a:t>
            </a:r>
            <a:r>
              <a:rPr kumimoji="1" lang="zh-CN" altLang="en-US" sz="2400" b="1">
                <a:latin typeface="Times New Roman" pitchFamily="18" charset="0"/>
              </a:rPr>
              <a:t>回收</a:t>
            </a:r>
            <a:r>
              <a:rPr kumimoji="1" lang="zh-CN" altLang="zh-CN" sz="2400" b="1">
                <a:latin typeface="Times New Roman" pitchFamily="18" charset="0"/>
              </a:rPr>
              <a:t>链队列的所有元素结点空间</a:t>
            </a:r>
            <a:r>
              <a:rPr kumimoji="1" lang="zh-CN" altLang="en-US" sz="2400" b="1">
                <a:latin typeface="Times New Roman" pitchFamily="18" charset="0"/>
              </a:rPr>
              <a:t/>
            </a:r>
            <a:br>
              <a:rPr kumimoji="1" lang="zh-CN" altLang="en-US" sz="2400" b="1">
                <a:latin typeface="Times New Roman" pitchFamily="18" charset="0"/>
              </a:rPr>
            </a:br>
            <a:r>
              <a:rPr kumimoji="1" lang="zh-CN" altLang="en-US" sz="2400" b="1">
                <a:latin typeface="Times New Roman" pitchFamily="18" charset="0"/>
              </a:rPr>
              <a:t>               </a:t>
            </a:r>
            <a:r>
              <a:rPr kumimoji="1" lang="en-US" altLang="zh-CN" sz="2400" b="1">
                <a:latin typeface="Times New Roman" pitchFamily="18" charset="0"/>
              </a:rPr>
              <a:t>p=Q.front-&gt;next;             </a:t>
            </a:r>
            <a:br>
              <a:rPr kumimoji="1" lang="en-US" altLang="zh-CN" sz="2400" b="1">
                <a:latin typeface="Times New Roman" pitchFamily="18" charset="0"/>
              </a:rPr>
            </a:br>
            <a:r>
              <a:rPr kumimoji="1" lang="en-US" altLang="zh-CN" sz="2400" b="1">
                <a:latin typeface="Times New Roman" pitchFamily="18" charset="0"/>
              </a:rPr>
              <a:t>              Q.front-&gt;next=p-&gt;next;</a:t>
            </a:r>
          </a:p>
          <a:p>
            <a:pPr eaLnBrk="0" hangingPunct="0"/>
            <a:r>
              <a:rPr kumimoji="1" lang="en-US" altLang="zh-CN" sz="2400" b="1">
                <a:latin typeface="Times New Roman" pitchFamily="18" charset="0"/>
              </a:rPr>
              <a:t>              free(p);</a:t>
            </a:r>
            <a:br>
              <a:rPr kumimoji="1" lang="en-US" altLang="zh-CN" sz="2400" b="1">
                <a:latin typeface="Times New Roman" pitchFamily="18" charset="0"/>
              </a:rPr>
            </a:br>
            <a:r>
              <a:rPr kumimoji="1" lang="en-US" altLang="zh-CN" sz="2400" b="1">
                <a:latin typeface="Times New Roman" pitchFamily="18" charset="0"/>
              </a:rPr>
              <a:t>         }</a:t>
            </a:r>
          </a:p>
          <a:p>
            <a:pPr eaLnBrk="0" hangingPunct="0"/>
            <a:r>
              <a:rPr kumimoji="1" lang="en-US" altLang="zh-CN" sz="2400" b="1">
                <a:latin typeface="Times New Roman" pitchFamily="18" charset="0"/>
              </a:rPr>
              <a:t>      </a:t>
            </a:r>
            <a:r>
              <a:rPr kumimoji="1" lang="zh-CN" altLang="zh-CN" sz="2400" b="1">
                <a:latin typeface="Times New Roman" pitchFamily="18" charset="0"/>
              </a:rPr>
              <a:t> </a:t>
            </a:r>
            <a:r>
              <a:rPr kumimoji="1" lang="en-US" altLang="zh-CN" sz="2400" b="1">
                <a:latin typeface="Times New Roman" pitchFamily="18" charset="0"/>
              </a:rPr>
              <a:t>  free(Q.front );                       // </a:t>
            </a:r>
            <a:r>
              <a:rPr kumimoji="1" lang="zh-CN" altLang="en-US" sz="2400" b="1">
                <a:latin typeface="Times New Roman" pitchFamily="18" charset="0"/>
              </a:rPr>
              <a:t>回收</a:t>
            </a:r>
            <a:r>
              <a:rPr kumimoji="1" lang="zh-CN" altLang="zh-CN" sz="2400" b="1">
                <a:latin typeface="Times New Roman" pitchFamily="18" charset="0"/>
              </a:rPr>
              <a:t>链队列头结点空间</a:t>
            </a:r>
          </a:p>
          <a:p>
            <a:pPr eaLnBrk="0" hangingPunct="0"/>
            <a:r>
              <a:rPr kumimoji="1" lang="zh-CN" altLang="en-US" sz="2400" b="1">
                <a:latin typeface="Times New Roman" pitchFamily="18" charset="0"/>
              </a:rPr>
              <a:t>        </a:t>
            </a:r>
            <a:r>
              <a:rPr kumimoji="1" lang="en-US" altLang="zh-CN" sz="2400" b="1">
                <a:latin typeface="Times New Roman" pitchFamily="18" charset="0"/>
              </a:rPr>
              <a:t>Q.front=Q.rear=null;</a:t>
            </a:r>
            <a:br>
              <a:rPr kumimoji="1" lang="en-US" altLang="zh-CN" sz="2400" b="1">
                <a:latin typeface="Times New Roman" pitchFamily="18" charset="0"/>
              </a:rPr>
            </a:br>
            <a:r>
              <a:rPr kumimoji="1" lang="en-US" altLang="zh-CN" sz="2400" b="1">
                <a:latin typeface="Times New Roman" pitchFamily="18" charset="0"/>
              </a:rPr>
              <a:t>         return OK;</a:t>
            </a:r>
            <a:br>
              <a:rPr kumimoji="1" lang="en-US" altLang="zh-CN" sz="2400" b="1">
                <a:latin typeface="Times New Roman" pitchFamily="18" charset="0"/>
              </a:rPr>
            </a:br>
            <a:r>
              <a:rPr kumimoji="1" lang="en-US" altLang="zh-CN" sz="2400" b="1">
                <a:latin typeface="Times New Roman" pitchFamily="18" charset="0"/>
              </a:rPr>
              <a:t>}//DestroyQueue_L</a:t>
            </a:r>
          </a:p>
        </p:txBody>
      </p:sp>
      <p:sp>
        <p:nvSpPr>
          <p:cNvPr id="128003" name="Rectangle 3"/>
          <p:cNvSpPr>
            <a:spLocks noChangeArrowheads="1"/>
          </p:cNvSpPr>
          <p:nvPr/>
        </p:nvSpPr>
        <p:spPr bwMode="auto">
          <a:xfrm>
            <a:off x="7807325" y="5181600"/>
            <a:ext cx="1055688" cy="609600"/>
          </a:xfrm>
          <a:prstGeom prst="rect">
            <a:avLst/>
          </a:prstGeom>
          <a:solidFill>
            <a:srgbClr val="00CCFF"/>
          </a:solidFill>
          <a:ln w="12700" cap="rnd">
            <a:noFill/>
            <a:miter lim="800000"/>
            <a:headEnd/>
            <a:tailEnd/>
          </a:ln>
        </p:spPr>
        <p:txBody>
          <a:bodyPr wrap="none" anchor="ctr"/>
          <a:lstStyle/>
          <a:p>
            <a:endParaRPr lang="zh-CN" altLang="en-US"/>
          </a:p>
        </p:txBody>
      </p:sp>
      <p:sp>
        <p:nvSpPr>
          <p:cNvPr id="128004" name="Line 4"/>
          <p:cNvSpPr>
            <a:spLocks noChangeShapeType="1"/>
          </p:cNvSpPr>
          <p:nvPr/>
        </p:nvSpPr>
        <p:spPr bwMode="auto">
          <a:xfrm>
            <a:off x="7807325" y="5486400"/>
            <a:ext cx="1055688" cy="0"/>
          </a:xfrm>
          <a:prstGeom prst="line">
            <a:avLst/>
          </a:prstGeom>
          <a:noFill/>
          <a:ln w="12700" cap="rnd">
            <a:solidFill>
              <a:srgbClr val="000000"/>
            </a:solidFill>
            <a:round/>
            <a:headEnd/>
            <a:tailEnd/>
          </a:ln>
        </p:spPr>
        <p:txBody>
          <a:bodyPr/>
          <a:lstStyle/>
          <a:p>
            <a:endParaRPr lang="zh-CN" altLang="en-US"/>
          </a:p>
        </p:txBody>
      </p:sp>
      <p:sp>
        <p:nvSpPr>
          <p:cNvPr id="128005" name="Text Box 5"/>
          <p:cNvSpPr txBox="1">
            <a:spLocks noChangeArrowheads="1"/>
          </p:cNvSpPr>
          <p:nvPr/>
        </p:nvSpPr>
        <p:spPr bwMode="auto">
          <a:xfrm>
            <a:off x="6753225" y="5105400"/>
            <a:ext cx="1247775"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8006" name="Text Box 6"/>
          <p:cNvSpPr txBox="1">
            <a:spLocks noChangeArrowheads="1"/>
          </p:cNvSpPr>
          <p:nvPr/>
        </p:nvSpPr>
        <p:spPr bwMode="auto">
          <a:xfrm>
            <a:off x="6823075" y="5410200"/>
            <a:ext cx="105410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sp>
        <p:nvSpPr>
          <p:cNvPr id="128007" name="Line 7"/>
          <p:cNvSpPr>
            <a:spLocks noChangeShapeType="1"/>
          </p:cNvSpPr>
          <p:nvPr/>
        </p:nvSpPr>
        <p:spPr bwMode="auto">
          <a:xfrm flipH="1">
            <a:off x="8863013" y="5257800"/>
            <a:ext cx="139700" cy="152400"/>
          </a:xfrm>
          <a:prstGeom prst="line">
            <a:avLst/>
          </a:prstGeom>
          <a:noFill/>
          <a:ln w="12700" cap="rnd">
            <a:solidFill>
              <a:schemeClr val="bg1"/>
            </a:solidFill>
            <a:round/>
            <a:headEnd/>
            <a:tailEnd/>
          </a:ln>
        </p:spPr>
        <p:txBody>
          <a:bodyPr/>
          <a:lstStyle/>
          <a:p>
            <a:endParaRPr lang="zh-CN" altLang="en-US"/>
          </a:p>
        </p:txBody>
      </p:sp>
      <p:grpSp>
        <p:nvGrpSpPr>
          <p:cNvPr id="128008" name="Group 8"/>
          <p:cNvGrpSpPr>
            <a:grpSpLocks/>
          </p:cNvGrpSpPr>
          <p:nvPr/>
        </p:nvGrpSpPr>
        <p:grpSpPr bwMode="auto">
          <a:xfrm>
            <a:off x="76200" y="5105400"/>
            <a:ext cx="6646863" cy="1066800"/>
            <a:chOff x="672" y="2640"/>
            <a:chExt cx="4320" cy="672"/>
          </a:xfrm>
        </p:grpSpPr>
        <p:sp useBgFill="1">
          <p:nvSpPr>
            <p:cNvPr id="128012" name="Rectangle 9"/>
            <p:cNvSpPr>
              <a:spLocks noChangeArrowheads="1"/>
            </p:cNvSpPr>
            <p:nvPr/>
          </p:nvSpPr>
          <p:spPr bwMode="auto">
            <a:xfrm>
              <a:off x="1536" y="2688"/>
              <a:ext cx="1824" cy="288"/>
            </a:xfrm>
            <a:prstGeom prst="rect">
              <a:avLst/>
            </a:prstGeom>
            <a:ln w="12700" cap="rnd">
              <a:noFill/>
              <a:miter lim="800000"/>
              <a:headEnd/>
              <a:tailEnd/>
            </a:ln>
          </p:spPr>
          <p:txBody>
            <a:bodyPr wrap="none" anchor="ctr"/>
            <a:lstStyle/>
            <a:p>
              <a:endParaRPr lang="zh-CN" altLang="en-US"/>
            </a:p>
          </p:txBody>
        </p:sp>
        <p:grpSp>
          <p:nvGrpSpPr>
            <p:cNvPr id="128013" name="Group 10"/>
            <p:cNvGrpSpPr>
              <a:grpSpLocks/>
            </p:cNvGrpSpPr>
            <p:nvPr/>
          </p:nvGrpSpPr>
          <p:grpSpPr bwMode="auto">
            <a:xfrm>
              <a:off x="3168" y="2736"/>
              <a:ext cx="576" cy="250"/>
              <a:chOff x="3216" y="2726"/>
              <a:chExt cx="576" cy="250"/>
            </a:xfrm>
          </p:grpSpPr>
          <p:sp>
            <p:nvSpPr>
              <p:cNvPr id="128047" name="Rectangle 11"/>
              <p:cNvSpPr>
                <a:spLocks noChangeArrowheads="1"/>
              </p:cNvSpPr>
              <p:nvPr/>
            </p:nvSpPr>
            <p:spPr bwMode="auto">
              <a:xfrm>
                <a:off x="3216" y="273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48" name="Line 12"/>
              <p:cNvSpPr>
                <a:spLocks noChangeShapeType="1"/>
              </p:cNvSpPr>
              <p:nvPr/>
            </p:nvSpPr>
            <p:spPr bwMode="auto">
              <a:xfrm>
                <a:off x="3504" y="2736"/>
                <a:ext cx="0" cy="240"/>
              </a:xfrm>
              <a:prstGeom prst="line">
                <a:avLst/>
              </a:prstGeom>
              <a:noFill/>
              <a:ln w="12700" cap="rnd">
                <a:solidFill>
                  <a:schemeClr val="bg1"/>
                </a:solidFill>
                <a:round/>
                <a:headEnd/>
                <a:tailEnd/>
              </a:ln>
            </p:spPr>
            <p:txBody>
              <a:bodyPr/>
              <a:lstStyle/>
              <a:p>
                <a:endParaRPr lang="zh-CN" altLang="en-US"/>
              </a:p>
            </p:txBody>
          </p:sp>
          <p:sp>
            <p:nvSpPr>
              <p:cNvPr id="128049" name="Text Box 13"/>
              <p:cNvSpPr txBox="1">
                <a:spLocks noChangeArrowheads="1"/>
              </p:cNvSpPr>
              <p:nvPr/>
            </p:nvSpPr>
            <p:spPr bwMode="auto">
              <a:xfrm>
                <a:off x="3264" y="2726"/>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J1</a:t>
                </a:r>
              </a:p>
            </p:txBody>
          </p:sp>
        </p:grpSp>
        <p:sp>
          <p:nvSpPr>
            <p:cNvPr id="128014" name="Line 14"/>
            <p:cNvSpPr>
              <a:spLocks noChangeShapeType="1"/>
            </p:cNvSpPr>
            <p:nvPr/>
          </p:nvSpPr>
          <p:spPr bwMode="auto">
            <a:xfrm>
              <a:off x="2640" y="2842"/>
              <a:ext cx="528" cy="0"/>
            </a:xfrm>
            <a:prstGeom prst="line">
              <a:avLst/>
            </a:prstGeom>
            <a:noFill/>
            <a:ln w="12700" cap="rnd">
              <a:solidFill>
                <a:srgbClr val="FF0000"/>
              </a:solidFill>
              <a:round/>
              <a:headEnd/>
              <a:tailEnd type="triangle" w="med" len="med"/>
            </a:ln>
          </p:spPr>
          <p:txBody>
            <a:bodyPr/>
            <a:lstStyle/>
            <a:p>
              <a:endParaRPr lang="zh-CN" altLang="en-US"/>
            </a:p>
          </p:txBody>
        </p:sp>
        <p:sp>
          <p:nvSpPr>
            <p:cNvPr id="128015" name="Line 15"/>
            <p:cNvSpPr>
              <a:spLocks noChangeShapeType="1"/>
            </p:cNvSpPr>
            <p:nvPr/>
          </p:nvSpPr>
          <p:spPr bwMode="auto">
            <a:xfrm flipV="1">
              <a:off x="1584" y="2938"/>
              <a:ext cx="480" cy="48"/>
            </a:xfrm>
            <a:prstGeom prst="line">
              <a:avLst/>
            </a:prstGeom>
            <a:noFill/>
            <a:ln w="12700" cap="rnd">
              <a:solidFill>
                <a:schemeClr val="bg1"/>
              </a:solidFill>
              <a:round/>
              <a:headEnd/>
              <a:tailEnd type="triangle" w="med" len="med"/>
            </a:ln>
          </p:spPr>
          <p:txBody>
            <a:bodyPr/>
            <a:lstStyle/>
            <a:p>
              <a:endParaRPr lang="zh-CN" altLang="en-US"/>
            </a:p>
          </p:txBody>
        </p:sp>
        <p:sp>
          <p:nvSpPr>
            <p:cNvPr id="128016" name="Text Box 16"/>
            <p:cNvSpPr txBox="1">
              <a:spLocks noChangeArrowheads="1"/>
            </p:cNvSpPr>
            <p:nvPr/>
          </p:nvSpPr>
          <p:spPr bwMode="auto">
            <a:xfrm>
              <a:off x="2352" y="2736"/>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a:t>
              </a:r>
            </a:p>
          </p:txBody>
        </p:sp>
        <p:grpSp>
          <p:nvGrpSpPr>
            <p:cNvPr id="128017" name="Group 17"/>
            <p:cNvGrpSpPr>
              <a:grpSpLocks/>
            </p:cNvGrpSpPr>
            <p:nvPr/>
          </p:nvGrpSpPr>
          <p:grpSpPr bwMode="auto">
            <a:xfrm>
              <a:off x="2064" y="2746"/>
              <a:ext cx="576" cy="240"/>
              <a:chOff x="2064" y="720"/>
              <a:chExt cx="576" cy="240"/>
            </a:xfrm>
          </p:grpSpPr>
          <p:sp>
            <p:nvSpPr>
              <p:cNvPr id="128042" name="Rectangle 18"/>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43" name="Line 19"/>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8044" name="Line 20"/>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8045" name="Line 21"/>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8046" name="Line 22"/>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8018" name="Rectangle 23"/>
            <p:cNvSpPr>
              <a:spLocks noChangeArrowheads="1"/>
            </p:cNvSpPr>
            <p:nvPr/>
          </p:nvSpPr>
          <p:spPr bwMode="auto">
            <a:xfrm>
              <a:off x="1344" y="2688"/>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8019" name="Line 24"/>
            <p:cNvSpPr>
              <a:spLocks noChangeShapeType="1"/>
            </p:cNvSpPr>
            <p:nvPr/>
          </p:nvSpPr>
          <p:spPr bwMode="auto">
            <a:xfrm>
              <a:off x="1344" y="2880"/>
              <a:ext cx="240" cy="0"/>
            </a:xfrm>
            <a:prstGeom prst="line">
              <a:avLst/>
            </a:prstGeom>
            <a:noFill/>
            <a:ln w="12700" cap="rnd">
              <a:solidFill>
                <a:srgbClr val="000000"/>
              </a:solidFill>
              <a:round/>
              <a:headEnd/>
              <a:tailEnd/>
            </a:ln>
          </p:spPr>
          <p:txBody>
            <a:bodyPr/>
            <a:lstStyle/>
            <a:p>
              <a:endParaRPr lang="zh-CN" altLang="en-US"/>
            </a:p>
          </p:txBody>
        </p:sp>
        <p:sp>
          <p:nvSpPr>
            <p:cNvPr id="128020" name="Text Box 25"/>
            <p:cNvSpPr txBox="1">
              <a:spLocks noChangeArrowheads="1"/>
            </p:cNvSpPr>
            <p:nvPr/>
          </p:nvSpPr>
          <p:spPr bwMode="auto">
            <a:xfrm>
              <a:off x="672" y="2640"/>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Q.front</a:t>
              </a:r>
            </a:p>
          </p:txBody>
        </p:sp>
        <p:sp>
          <p:nvSpPr>
            <p:cNvPr id="128021" name="Text Box 26"/>
            <p:cNvSpPr txBox="1">
              <a:spLocks noChangeArrowheads="1"/>
            </p:cNvSpPr>
            <p:nvPr/>
          </p:nvSpPr>
          <p:spPr bwMode="auto">
            <a:xfrm>
              <a:off x="672" y="2832"/>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Q.rear</a:t>
              </a:r>
            </a:p>
          </p:txBody>
        </p:sp>
        <p:grpSp>
          <p:nvGrpSpPr>
            <p:cNvPr id="128022" name="Group 27"/>
            <p:cNvGrpSpPr>
              <a:grpSpLocks/>
            </p:cNvGrpSpPr>
            <p:nvPr/>
          </p:nvGrpSpPr>
          <p:grpSpPr bwMode="auto">
            <a:xfrm>
              <a:off x="2064" y="2736"/>
              <a:ext cx="576" cy="240"/>
              <a:chOff x="2064" y="720"/>
              <a:chExt cx="576" cy="240"/>
            </a:xfrm>
          </p:grpSpPr>
          <p:sp>
            <p:nvSpPr>
              <p:cNvPr id="128037" name="Rectangle 28"/>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38" name="Line 29"/>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8039" name="Line 30"/>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8040" name="Line 31"/>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8041" name="Line 32"/>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8023" name="Line 33"/>
            <p:cNvSpPr>
              <a:spLocks noChangeShapeType="1"/>
            </p:cNvSpPr>
            <p:nvPr/>
          </p:nvSpPr>
          <p:spPr bwMode="auto">
            <a:xfrm>
              <a:off x="1584" y="2832"/>
              <a:ext cx="480" cy="0"/>
            </a:xfrm>
            <a:prstGeom prst="line">
              <a:avLst/>
            </a:prstGeom>
            <a:noFill/>
            <a:ln w="12700" cap="rnd">
              <a:solidFill>
                <a:srgbClr val="FF0000"/>
              </a:solidFill>
              <a:round/>
              <a:headEnd/>
              <a:tailEnd type="triangle" w="med" len="med"/>
            </a:ln>
          </p:spPr>
          <p:txBody>
            <a:bodyPr/>
            <a:lstStyle/>
            <a:p>
              <a:endParaRPr lang="zh-CN" altLang="en-US"/>
            </a:p>
          </p:txBody>
        </p:sp>
        <p:grpSp>
          <p:nvGrpSpPr>
            <p:cNvPr id="128024" name="Group 34"/>
            <p:cNvGrpSpPr>
              <a:grpSpLocks/>
            </p:cNvGrpSpPr>
            <p:nvPr/>
          </p:nvGrpSpPr>
          <p:grpSpPr bwMode="auto">
            <a:xfrm>
              <a:off x="4368" y="2736"/>
              <a:ext cx="624" cy="250"/>
              <a:chOff x="4320" y="3360"/>
              <a:chExt cx="624" cy="250"/>
            </a:xfrm>
          </p:grpSpPr>
          <p:grpSp>
            <p:nvGrpSpPr>
              <p:cNvPr id="128032" name="Group 35"/>
              <p:cNvGrpSpPr>
                <a:grpSpLocks/>
              </p:cNvGrpSpPr>
              <p:nvPr/>
            </p:nvGrpSpPr>
            <p:grpSpPr bwMode="auto">
              <a:xfrm>
                <a:off x="4320" y="3360"/>
                <a:ext cx="624" cy="250"/>
                <a:chOff x="4320" y="3360"/>
                <a:chExt cx="624" cy="250"/>
              </a:xfrm>
            </p:grpSpPr>
            <p:sp>
              <p:nvSpPr>
                <p:cNvPr id="128034" name="Rectangle 36"/>
                <p:cNvSpPr>
                  <a:spLocks noChangeArrowheads="1"/>
                </p:cNvSpPr>
                <p:nvPr/>
              </p:nvSpPr>
              <p:spPr bwMode="auto">
                <a:xfrm>
                  <a:off x="4368" y="336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8035" name="Text Box 37"/>
                <p:cNvSpPr txBox="1">
                  <a:spLocks noChangeArrowheads="1"/>
                </p:cNvSpPr>
                <p:nvPr/>
              </p:nvSpPr>
              <p:spPr bwMode="auto">
                <a:xfrm>
                  <a:off x="4320" y="3360"/>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宋体" charset="-122"/>
                    </a:rPr>
                    <a:t>J2</a:t>
                  </a:r>
                </a:p>
              </p:txBody>
            </p:sp>
            <p:sp>
              <p:nvSpPr>
                <p:cNvPr id="128036" name="Text Box 38"/>
                <p:cNvSpPr txBox="1">
                  <a:spLocks noChangeArrowheads="1"/>
                </p:cNvSpPr>
                <p:nvPr/>
              </p:nvSpPr>
              <p:spPr bwMode="auto">
                <a:xfrm>
                  <a:off x="4656" y="3360"/>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latin typeface="宋体" charset="-122"/>
                    </a:rPr>
                    <a:t>∧</a:t>
                  </a:r>
                </a:p>
              </p:txBody>
            </p:sp>
          </p:grpSp>
          <p:sp>
            <p:nvSpPr>
              <p:cNvPr id="128033" name="Line 39"/>
              <p:cNvSpPr>
                <a:spLocks noChangeShapeType="1"/>
              </p:cNvSpPr>
              <p:nvPr/>
            </p:nvSpPr>
            <p:spPr bwMode="auto">
              <a:xfrm>
                <a:off x="4656" y="3360"/>
                <a:ext cx="0" cy="240"/>
              </a:xfrm>
              <a:prstGeom prst="line">
                <a:avLst/>
              </a:prstGeom>
              <a:noFill/>
              <a:ln w="12700" cap="rnd">
                <a:solidFill>
                  <a:schemeClr val="bg1"/>
                </a:solidFill>
                <a:round/>
                <a:headEnd/>
                <a:tailEnd/>
              </a:ln>
            </p:spPr>
            <p:txBody>
              <a:bodyPr/>
              <a:lstStyle/>
              <a:p>
                <a:endParaRPr lang="zh-CN" altLang="en-US"/>
              </a:p>
            </p:txBody>
          </p:sp>
        </p:grpSp>
        <p:sp>
          <p:nvSpPr>
            <p:cNvPr id="128025" name="Line 40"/>
            <p:cNvSpPr>
              <a:spLocks noChangeShapeType="1"/>
            </p:cNvSpPr>
            <p:nvPr/>
          </p:nvSpPr>
          <p:spPr bwMode="auto">
            <a:xfrm>
              <a:off x="3744" y="2832"/>
              <a:ext cx="672" cy="0"/>
            </a:xfrm>
            <a:prstGeom prst="line">
              <a:avLst/>
            </a:prstGeom>
            <a:noFill/>
            <a:ln w="12700" cap="rnd">
              <a:solidFill>
                <a:srgbClr val="FF0000"/>
              </a:solidFill>
              <a:round/>
              <a:headEnd/>
              <a:tailEnd type="triangle" w="med" len="med"/>
            </a:ln>
          </p:spPr>
          <p:txBody>
            <a:bodyPr/>
            <a:lstStyle/>
            <a:p>
              <a:endParaRPr lang="zh-CN" altLang="en-US"/>
            </a:p>
          </p:txBody>
        </p:sp>
        <p:grpSp>
          <p:nvGrpSpPr>
            <p:cNvPr id="128026" name="Group 41"/>
            <p:cNvGrpSpPr>
              <a:grpSpLocks/>
            </p:cNvGrpSpPr>
            <p:nvPr/>
          </p:nvGrpSpPr>
          <p:grpSpPr bwMode="auto">
            <a:xfrm>
              <a:off x="1488" y="2976"/>
              <a:ext cx="3072" cy="336"/>
              <a:chOff x="1488" y="2352"/>
              <a:chExt cx="3072" cy="336"/>
            </a:xfrm>
          </p:grpSpPr>
          <p:sp>
            <p:nvSpPr>
              <p:cNvPr id="128029" name="Line 42"/>
              <p:cNvSpPr>
                <a:spLocks noChangeShapeType="1"/>
              </p:cNvSpPr>
              <p:nvPr/>
            </p:nvSpPr>
            <p:spPr bwMode="auto">
              <a:xfrm>
                <a:off x="1488" y="2688"/>
                <a:ext cx="3072" cy="0"/>
              </a:xfrm>
              <a:prstGeom prst="line">
                <a:avLst/>
              </a:prstGeom>
              <a:noFill/>
              <a:ln w="12700" cap="rnd">
                <a:solidFill>
                  <a:srgbClr val="FF0000"/>
                </a:solidFill>
                <a:round/>
                <a:headEnd/>
                <a:tailEnd/>
              </a:ln>
            </p:spPr>
            <p:txBody>
              <a:bodyPr/>
              <a:lstStyle/>
              <a:p>
                <a:endParaRPr lang="zh-CN" altLang="en-US"/>
              </a:p>
            </p:txBody>
          </p:sp>
          <p:sp>
            <p:nvSpPr>
              <p:cNvPr id="128030" name="Line 43"/>
              <p:cNvSpPr>
                <a:spLocks noChangeShapeType="1"/>
              </p:cNvSpPr>
              <p:nvPr/>
            </p:nvSpPr>
            <p:spPr bwMode="auto">
              <a:xfrm>
                <a:off x="1488" y="2448"/>
                <a:ext cx="0" cy="240"/>
              </a:xfrm>
              <a:prstGeom prst="line">
                <a:avLst/>
              </a:prstGeom>
              <a:noFill/>
              <a:ln w="12700" cap="rnd">
                <a:solidFill>
                  <a:srgbClr val="FF0000"/>
                </a:solidFill>
                <a:round/>
                <a:headEnd/>
                <a:tailEnd/>
              </a:ln>
            </p:spPr>
            <p:txBody>
              <a:bodyPr/>
              <a:lstStyle/>
              <a:p>
                <a:endParaRPr lang="zh-CN" altLang="en-US"/>
              </a:p>
            </p:txBody>
          </p:sp>
          <p:sp>
            <p:nvSpPr>
              <p:cNvPr id="128031" name="Line 44"/>
              <p:cNvSpPr>
                <a:spLocks noChangeShapeType="1"/>
              </p:cNvSpPr>
              <p:nvPr/>
            </p:nvSpPr>
            <p:spPr bwMode="auto">
              <a:xfrm flipV="1">
                <a:off x="4560" y="2352"/>
                <a:ext cx="0" cy="336"/>
              </a:xfrm>
              <a:prstGeom prst="line">
                <a:avLst/>
              </a:prstGeom>
              <a:noFill/>
              <a:ln w="12700" cap="rnd">
                <a:solidFill>
                  <a:srgbClr val="FF0000"/>
                </a:solidFill>
                <a:round/>
                <a:headEnd/>
                <a:tailEnd type="triangle" w="med" len="med"/>
              </a:ln>
            </p:spPr>
            <p:txBody>
              <a:bodyPr/>
              <a:lstStyle/>
              <a:p>
                <a:endParaRPr lang="zh-CN" altLang="en-US"/>
              </a:p>
            </p:txBody>
          </p:sp>
        </p:grpSp>
        <p:sp useBgFill="1">
          <p:nvSpPr>
            <p:cNvPr id="128027" name="Rectangle 45"/>
            <p:cNvSpPr>
              <a:spLocks noChangeArrowheads="1"/>
            </p:cNvSpPr>
            <p:nvPr/>
          </p:nvSpPr>
          <p:spPr bwMode="auto">
            <a:xfrm>
              <a:off x="2640" y="2784"/>
              <a:ext cx="528" cy="96"/>
            </a:xfrm>
            <a:prstGeom prst="rect">
              <a:avLst/>
            </a:prstGeom>
            <a:ln w="12700" cap="rnd">
              <a:noFill/>
              <a:miter lim="800000"/>
              <a:headEnd/>
              <a:tailEnd/>
            </a:ln>
          </p:spPr>
          <p:txBody>
            <a:bodyPr wrap="none" anchor="ctr"/>
            <a:lstStyle/>
            <a:p>
              <a:endParaRPr lang="zh-CN" altLang="en-US"/>
            </a:p>
          </p:txBody>
        </p:sp>
        <p:sp>
          <p:nvSpPr>
            <p:cNvPr id="128028" name="Line 46"/>
            <p:cNvSpPr>
              <a:spLocks noChangeShapeType="1"/>
            </p:cNvSpPr>
            <p:nvPr/>
          </p:nvSpPr>
          <p:spPr bwMode="auto">
            <a:xfrm>
              <a:off x="2496" y="2832"/>
              <a:ext cx="672" cy="0"/>
            </a:xfrm>
            <a:prstGeom prst="line">
              <a:avLst/>
            </a:prstGeom>
            <a:noFill/>
            <a:ln w="12700" cap="rnd">
              <a:solidFill>
                <a:srgbClr val="FF0000"/>
              </a:solidFill>
              <a:round/>
              <a:headEnd/>
              <a:tailEnd type="triangle" w="med" len="med"/>
            </a:ln>
          </p:spPr>
          <p:txBody>
            <a:bodyPr/>
            <a:lstStyle/>
            <a:p>
              <a:endParaRPr lang="zh-CN" altLang="en-US"/>
            </a:p>
          </p:txBody>
        </p:sp>
      </p:grpSp>
      <p:sp>
        <p:nvSpPr>
          <p:cNvPr id="128009" name="Text Box 47"/>
          <p:cNvSpPr txBox="1">
            <a:spLocks noChangeArrowheads="1"/>
          </p:cNvSpPr>
          <p:nvPr/>
        </p:nvSpPr>
        <p:spPr bwMode="auto">
          <a:xfrm>
            <a:off x="7877175" y="5105400"/>
            <a:ext cx="1055688" cy="701675"/>
          </a:xfrm>
          <a:prstGeom prst="rect">
            <a:avLst/>
          </a:prstGeom>
          <a:noFill/>
          <a:ln w="12700" cap="rnd">
            <a:noFill/>
            <a:miter lim="800000"/>
            <a:headEnd/>
            <a:tailEnd/>
          </a:ln>
        </p:spPr>
        <p:txBody>
          <a:bodyPr>
            <a:spAutoFit/>
          </a:bodyPr>
          <a:lstStyle/>
          <a:p>
            <a:pPr eaLnBrk="0" hangingPunct="0"/>
            <a:r>
              <a:rPr kumimoji="1" lang="en-US" altLang="en-US" sz="2000">
                <a:latin typeface="宋体" charset="-122"/>
              </a:rPr>
              <a:t>null</a:t>
            </a:r>
          </a:p>
          <a:p>
            <a:pPr eaLnBrk="0" hangingPunct="0"/>
            <a:r>
              <a:rPr kumimoji="1" lang="en-US" altLang="zh-CN" sz="2000">
                <a:latin typeface="宋体" charset="-122"/>
              </a:rPr>
              <a:t>null</a:t>
            </a:r>
          </a:p>
        </p:txBody>
      </p:sp>
      <p:sp>
        <p:nvSpPr>
          <p:cNvPr id="128010" name="Text Box 48"/>
          <p:cNvSpPr txBox="1">
            <a:spLocks noChangeArrowheads="1"/>
          </p:cNvSpPr>
          <p:nvPr/>
        </p:nvSpPr>
        <p:spPr bwMode="auto">
          <a:xfrm>
            <a:off x="211138" y="6019800"/>
            <a:ext cx="189865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zh-CN" sz="2000">
                <a:latin typeface="Times New Roman" pitchFamily="18" charset="0"/>
              </a:rPr>
              <a:t>销毁前</a:t>
            </a:r>
            <a:endParaRPr kumimoji="1" lang="zh-CN" altLang="en-US" sz="2000">
              <a:latin typeface="Times New Roman" pitchFamily="18" charset="0"/>
            </a:endParaRPr>
          </a:p>
        </p:txBody>
      </p:sp>
      <p:sp>
        <p:nvSpPr>
          <p:cNvPr id="128011" name="Text Box 49"/>
          <p:cNvSpPr txBox="1">
            <a:spLocks noChangeArrowheads="1"/>
          </p:cNvSpPr>
          <p:nvPr/>
        </p:nvSpPr>
        <p:spPr bwMode="auto">
          <a:xfrm>
            <a:off x="6892925" y="6019800"/>
            <a:ext cx="189865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zh-CN" sz="2000">
                <a:latin typeface="Times New Roman" pitchFamily="18" charset="0"/>
              </a:rPr>
              <a:t>销毁后</a:t>
            </a:r>
            <a:endParaRPr kumimoji="1" lang="zh-CN" altLang="en-US" sz="2000">
              <a:latin typeface="Times New Roman" pitchFamily="18" charset="0"/>
            </a:endParaRPr>
          </a:p>
        </p:txBody>
      </p:sp>
    </p:spTree>
    <p:extLst>
      <p:ext uri="{BB962C8B-B14F-4D97-AF65-F5344CB8AC3E}">
        <p14:creationId xmlns:p14="http://schemas.microsoft.com/office/powerpoint/2010/main" val="3974638642"/>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4"/>
          <p:cNvSpPr>
            <a:spLocks noGrp="1"/>
          </p:cNvSpPr>
          <p:nvPr>
            <p:ph type="sldNum" sz="quarter" idx="12"/>
          </p:nvPr>
        </p:nvSpPr>
        <p:spPr>
          <a:noFill/>
        </p:spPr>
        <p:txBody>
          <a:bodyPr/>
          <a:lstStyle/>
          <a:p>
            <a:fld id="{A87FDC24-B780-48B4-8F4F-1AE3A57C224C}" type="slidenum">
              <a:rPr lang="en-US" altLang="zh-CN" smtClean="0">
                <a:ea typeface="宋体" charset="-122"/>
              </a:rPr>
              <a:pPr/>
              <a:t>51</a:t>
            </a:fld>
            <a:endParaRPr lang="en-US" altLang="zh-CN" smtClean="0">
              <a:ea typeface="宋体" charset="-122"/>
            </a:endParaRPr>
          </a:p>
        </p:txBody>
      </p:sp>
      <p:sp>
        <p:nvSpPr>
          <p:cNvPr id="129026" name="Line 2"/>
          <p:cNvSpPr>
            <a:spLocks noChangeShapeType="1"/>
          </p:cNvSpPr>
          <p:nvPr/>
        </p:nvSpPr>
        <p:spPr bwMode="auto">
          <a:xfrm flipV="1">
            <a:off x="2390775" y="2759075"/>
            <a:ext cx="704850" cy="76200"/>
          </a:xfrm>
          <a:prstGeom prst="line">
            <a:avLst/>
          </a:prstGeom>
          <a:noFill/>
          <a:ln w="12700" cap="rnd">
            <a:solidFill>
              <a:schemeClr val="bg1"/>
            </a:solidFill>
            <a:round/>
            <a:headEnd/>
            <a:tailEnd type="triangle" w="med" len="med"/>
          </a:ln>
        </p:spPr>
        <p:txBody>
          <a:bodyPr/>
          <a:lstStyle/>
          <a:p>
            <a:endParaRPr lang="zh-CN" altLang="en-US"/>
          </a:p>
        </p:txBody>
      </p:sp>
      <p:sp>
        <p:nvSpPr>
          <p:cNvPr id="129027" name="Text Box 3"/>
          <p:cNvSpPr txBox="1">
            <a:spLocks noChangeArrowheads="1"/>
          </p:cNvSpPr>
          <p:nvPr/>
        </p:nvSpPr>
        <p:spPr bwMode="auto">
          <a:xfrm>
            <a:off x="685800" y="4038600"/>
            <a:ext cx="1354138"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29028" name="Rectangle 5"/>
          <p:cNvSpPr>
            <a:spLocks noChangeArrowheads="1"/>
          </p:cNvSpPr>
          <p:nvPr/>
        </p:nvSpPr>
        <p:spPr bwMode="auto">
          <a:xfrm>
            <a:off x="1882775" y="4114800"/>
            <a:ext cx="427038" cy="609600"/>
          </a:xfrm>
          <a:prstGeom prst="rect">
            <a:avLst/>
          </a:prstGeom>
          <a:solidFill>
            <a:srgbClr val="00CCFF"/>
          </a:solidFill>
          <a:ln w="12700" cap="rnd">
            <a:noFill/>
            <a:miter lim="800000"/>
            <a:headEnd/>
            <a:tailEnd/>
          </a:ln>
        </p:spPr>
        <p:txBody>
          <a:bodyPr wrap="none" anchor="ctr"/>
          <a:lstStyle/>
          <a:p>
            <a:endParaRPr lang="zh-CN" altLang="en-US"/>
          </a:p>
        </p:txBody>
      </p:sp>
      <p:sp>
        <p:nvSpPr>
          <p:cNvPr id="129029" name="Line 6"/>
          <p:cNvSpPr>
            <a:spLocks noChangeShapeType="1"/>
          </p:cNvSpPr>
          <p:nvPr/>
        </p:nvSpPr>
        <p:spPr bwMode="auto">
          <a:xfrm>
            <a:off x="4192588" y="4359275"/>
            <a:ext cx="93980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29030" name="Group 7"/>
          <p:cNvGrpSpPr>
            <a:grpSpLocks/>
          </p:cNvGrpSpPr>
          <p:nvPr/>
        </p:nvGrpSpPr>
        <p:grpSpPr bwMode="auto">
          <a:xfrm>
            <a:off x="5132388" y="4191000"/>
            <a:ext cx="1196975" cy="412750"/>
            <a:chOff x="3168" y="1334"/>
            <a:chExt cx="672" cy="260"/>
          </a:xfrm>
        </p:grpSpPr>
        <p:sp>
          <p:nvSpPr>
            <p:cNvPr id="129089" name="Rectangle 8"/>
            <p:cNvSpPr>
              <a:spLocks noChangeArrowheads="1"/>
            </p:cNvSpPr>
            <p:nvPr/>
          </p:nvSpPr>
          <p:spPr bwMode="auto">
            <a:xfrm>
              <a:off x="3168" y="1344"/>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90" name="Line 9"/>
            <p:cNvSpPr>
              <a:spLocks noChangeShapeType="1"/>
            </p:cNvSpPr>
            <p:nvPr/>
          </p:nvSpPr>
          <p:spPr bwMode="auto">
            <a:xfrm>
              <a:off x="3456" y="1344"/>
              <a:ext cx="0" cy="240"/>
            </a:xfrm>
            <a:prstGeom prst="line">
              <a:avLst/>
            </a:prstGeom>
            <a:noFill/>
            <a:ln w="12700" cap="rnd">
              <a:solidFill>
                <a:schemeClr val="bg1"/>
              </a:solidFill>
              <a:round/>
              <a:headEnd/>
              <a:tailEnd/>
            </a:ln>
          </p:spPr>
          <p:txBody>
            <a:bodyPr/>
            <a:lstStyle/>
            <a:p>
              <a:endParaRPr lang="zh-CN" altLang="en-US"/>
            </a:p>
          </p:txBody>
        </p:sp>
        <p:sp>
          <p:nvSpPr>
            <p:cNvPr id="129091" name="Text Box 10"/>
            <p:cNvSpPr txBox="1">
              <a:spLocks noChangeArrowheads="1"/>
            </p:cNvSpPr>
            <p:nvPr/>
          </p:nvSpPr>
          <p:spPr bwMode="auto">
            <a:xfrm>
              <a:off x="3456" y="1334"/>
              <a:ext cx="384" cy="250"/>
            </a:xfrm>
            <a:prstGeom prst="rect">
              <a:avLst/>
            </a:prstGeom>
            <a:noFill/>
            <a:ln w="12700" cap="rnd">
              <a:noFill/>
              <a:miter lim="800000"/>
              <a:headEnd/>
              <a:tailEnd/>
            </a:ln>
          </p:spPr>
          <p:txBody>
            <a:bodyPr>
              <a:spAutoFit/>
            </a:bodyPr>
            <a:lstStyle/>
            <a:p>
              <a:pPr eaLnBrk="0" hangingPunct="0">
                <a:spcBef>
                  <a:spcPct val="50000"/>
                </a:spcBef>
              </a:pPr>
              <a:endParaRPr kumimoji="1" lang="zh-CN" altLang="zh-CN" sz="2000">
                <a:solidFill>
                  <a:schemeClr val="bg2"/>
                </a:solidFill>
                <a:latin typeface="宋体" charset="-122"/>
              </a:endParaRPr>
            </a:p>
          </p:txBody>
        </p:sp>
        <p:sp>
          <p:nvSpPr>
            <p:cNvPr id="129092" name="Text Box 11"/>
            <p:cNvSpPr txBox="1">
              <a:spLocks noChangeArrowheads="1"/>
            </p:cNvSpPr>
            <p:nvPr/>
          </p:nvSpPr>
          <p:spPr bwMode="auto">
            <a:xfrm>
              <a:off x="3216" y="134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p:txBody>
        </p:sp>
      </p:grpSp>
      <p:sp>
        <p:nvSpPr>
          <p:cNvPr id="129031" name="Text Box 12"/>
          <p:cNvSpPr txBox="1">
            <a:spLocks noChangeArrowheads="1"/>
          </p:cNvSpPr>
          <p:nvPr/>
        </p:nvSpPr>
        <p:spPr bwMode="auto">
          <a:xfrm>
            <a:off x="3678238" y="4191000"/>
            <a:ext cx="684212"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grpSp>
        <p:nvGrpSpPr>
          <p:cNvPr id="129032" name="Group 13"/>
          <p:cNvGrpSpPr>
            <a:grpSpLocks/>
          </p:cNvGrpSpPr>
          <p:nvPr/>
        </p:nvGrpSpPr>
        <p:grpSpPr bwMode="auto">
          <a:xfrm>
            <a:off x="3165475" y="4206875"/>
            <a:ext cx="1027113" cy="381000"/>
            <a:chOff x="2064" y="720"/>
            <a:chExt cx="576" cy="240"/>
          </a:xfrm>
        </p:grpSpPr>
        <p:sp>
          <p:nvSpPr>
            <p:cNvPr id="129084" name="Rectangle 14"/>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85" name="Line 15"/>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86" name="Line 16"/>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87" name="Line 17"/>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88" name="Line 18"/>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33" name="Line 19"/>
          <p:cNvSpPr>
            <a:spLocks noChangeShapeType="1"/>
          </p:cNvSpPr>
          <p:nvPr/>
        </p:nvSpPr>
        <p:spPr bwMode="auto">
          <a:xfrm>
            <a:off x="1882775" y="4419600"/>
            <a:ext cx="427038" cy="0"/>
          </a:xfrm>
          <a:prstGeom prst="line">
            <a:avLst/>
          </a:prstGeom>
          <a:noFill/>
          <a:ln w="12700" cap="rnd">
            <a:solidFill>
              <a:srgbClr val="000000"/>
            </a:solidFill>
            <a:round/>
            <a:headEnd/>
            <a:tailEnd/>
          </a:ln>
        </p:spPr>
        <p:txBody>
          <a:bodyPr/>
          <a:lstStyle/>
          <a:p>
            <a:endParaRPr lang="zh-CN" altLang="en-US"/>
          </a:p>
        </p:txBody>
      </p:sp>
      <p:sp>
        <p:nvSpPr>
          <p:cNvPr id="129034" name="Text Box 20"/>
          <p:cNvSpPr txBox="1">
            <a:spLocks noChangeArrowheads="1"/>
          </p:cNvSpPr>
          <p:nvPr/>
        </p:nvSpPr>
        <p:spPr bwMode="auto">
          <a:xfrm>
            <a:off x="685800" y="4343400"/>
            <a:ext cx="1282700" cy="396875"/>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29035" name="Group 21"/>
          <p:cNvGrpSpPr>
            <a:grpSpLocks/>
          </p:cNvGrpSpPr>
          <p:nvPr/>
        </p:nvGrpSpPr>
        <p:grpSpPr bwMode="auto">
          <a:xfrm>
            <a:off x="3165475" y="4191000"/>
            <a:ext cx="1027113" cy="381000"/>
            <a:chOff x="2064" y="720"/>
            <a:chExt cx="576" cy="240"/>
          </a:xfrm>
        </p:grpSpPr>
        <p:sp>
          <p:nvSpPr>
            <p:cNvPr id="129079" name="Rectangle 22"/>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80" name="Line 23"/>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81" name="Line 24"/>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82" name="Line 25"/>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83" name="Line 26"/>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36" name="Line 27"/>
          <p:cNvSpPr>
            <a:spLocks noChangeShapeType="1"/>
          </p:cNvSpPr>
          <p:nvPr/>
        </p:nvSpPr>
        <p:spPr bwMode="auto">
          <a:xfrm>
            <a:off x="2309813" y="4343400"/>
            <a:ext cx="855662" cy="0"/>
          </a:xfrm>
          <a:prstGeom prst="line">
            <a:avLst/>
          </a:prstGeom>
          <a:noFill/>
          <a:ln w="57150" cap="rnd">
            <a:solidFill>
              <a:srgbClr val="FF0000"/>
            </a:solidFill>
            <a:round/>
            <a:headEnd/>
            <a:tailEnd type="triangle" w="med" len="med"/>
          </a:ln>
        </p:spPr>
        <p:txBody>
          <a:bodyPr/>
          <a:lstStyle/>
          <a:p>
            <a:endParaRPr lang="zh-CN" altLang="en-US"/>
          </a:p>
        </p:txBody>
      </p:sp>
      <p:grpSp>
        <p:nvGrpSpPr>
          <p:cNvPr id="177180" name="Group 28"/>
          <p:cNvGrpSpPr>
            <a:grpSpLocks/>
          </p:cNvGrpSpPr>
          <p:nvPr/>
        </p:nvGrpSpPr>
        <p:grpSpPr bwMode="auto">
          <a:xfrm>
            <a:off x="7356475" y="4191000"/>
            <a:ext cx="1025525" cy="457200"/>
            <a:chOff x="4416" y="2102"/>
            <a:chExt cx="576" cy="288"/>
          </a:xfrm>
        </p:grpSpPr>
        <p:sp>
          <p:nvSpPr>
            <p:cNvPr id="129075" name="Rectangle 29"/>
            <p:cNvSpPr>
              <a:spLocks noChangeArrowheads="1"/>
            </p:cNvSpPr>
            <p:nvPr/>
          </p:nvSpPr>
          <p:spPr bwMode="auto">
            <a:xfrm>
              <a:off x="4416" y="2112"/>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76" name="Line 30"/>
            <p:cNvSpPr>
              <a:spLocks noChangeShapeType="1"/>
            </p:cNvSpPr>
            <p:nvPr/>
          </p:nvSpPr>
          <p:spPr bwMode="auto">
            <a:xfrm>
              <a:off x="4704" y="2112"/>
              <a:ext cx="0" cy="240"/>
            </a:xfrm>
            <a:prstGeom prst="line">
              <a:avLst/>
            </a:prstGeom>
            <a:noFill/>
            <a:ln w="12700" cap="rnd">
              <a:solidFill>
                <a:schemeClr val="bg1"/>
              </a:solidFill>
              <a:round/>
              <a:headEnd/>
              <a:tailEnd/>
            </a:ln>
          </p:spPr>
          <p:txBody>
            <a:bodyPr/>
            <a:lstStyle/>
            <a:p>
              <a:endParaRPr lang="zh-CN" altLang="en-US"/>
            </a:p>
          </p:txBody>
        </p:sp>
        <p:sp>
          <p:nvSpPr>
            <p:cNvPr id="129077" name="Text Box 31"/>
            <p:cNvSpPr txBox="1">
              <a:spLocks noChangeArrowheads="1"/>
            </p:cNvSpPr>
            <p:nvPr/>
          </p:nvSpPr>
          <p:spPr bwMode="auto">
            <a:xfrm>
              <a:off x="4464" y="2102"/>
              <a:ext cx="240"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0000"/>
                  </a:solidFill>
                  <a:latin typeface="宋体" charset="-122"/>
                </a:rPr>
                <a:t>e</a:t>
              </a:r>
              <a:endParaRPr kumimoji="1" lang="en-US" altLang="zh-CN" sz="2400">
                <a:solidFill>
                  <a:schemeClr val="bg2"/>
                </a:solidFill>
                <a:latin typeface="宋体" charset="-122"/>
              </a:endParaRPr>
            </a:p>
          </p:txBody>
        </p:sp>
        <p:sp>
          <p:nvSpPr>
            <p:cNvPr id="129078" name="Text Box 32"/>
            <p:cNvSpPr txBox="1">
              <a:spLocks noChangeArrowheads="1"/>
            </p:cNvSpPr>
            <p:nvPr/>
          </p:nvSpPr>
          <p:spPr bwMode="auto">
            <a:xfrm>
              <a:off x="4704" y="2112"/>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solidFill>
                    <a:srgbClr val="FF3300"/>
                  </a:solidFill>
                  <a:latin typeface="宋体" charset="-122"/>
                </a:rPr>
                <a:t>∧</a:t>
              </a:r>
            </a:p>
          </p:txBody>
        </p:sp>
      </p:grpSp>
      <p:sp>
        <p:nvSpPr>
          <p:cNvPr id="177185" name="Line 33"/>
          <p:cNvSpPr>
            <a:spLocks noChangeShapeType="1"/>
          </p:cNvSpPr>
          <p:nvPr/>
        </p:nvSpPr>
        <p:spPr bwMode="auto">
          <a:xfrm>
            <a:off x="5943600" y="4403725"/>
            <a:ext cx="1412875" cy="15875"/>
          </a:xfrm>
          <a:prstGeom prst="line">
            <a:avLst/>
          </a:prstGeom>
          <a:noFill/>
          <a:ln w="57150" cap="rnd">
            <a:solidFill>
              <a:srgbClr val="FF0000"/>
            </a:solidFill>
            <a:round/>
            <a:headEnd/>
            <a:tailEnd type="triangle" w="med" len="med"/>
          </a:ln>
        </p:spPr>
        <p:txBody>
          <a:bodyPr/>
          <a:lstStyle/>
          <a:p>
            <a:endParaRPr lang="zh-CN" altLang="en-US"/>
          </a:p>
        </p:txBody>
      </p:sp>
      <p:grpSp>
        <p:nvGrpSpPr>
          <p:cNvPr id="129039" name="Group 34"/>
          <p:cNvGrpSpPr>
            <a:grpSpLocks/>
          </p:cNvGrpSpPr>
          <p:nvPr/>
        </p:nvGrpSpPr>
        <p:grpSpPr bwMode="auto">
          <a:xfrm>
            <a:off x="2139950" y="4587875"/>
            <a:ext cx="3422650" cy="533400"/>
            <a:chOff x="1488" y="2352"/>
            <a:chExt cx="3072" cy="336"/>
          </a:xfrm>
        </p:grpSpPr>
        <p:sp>
          <p:nvSpPr>
            <p:cNvPr id="129072" name="Line 35"/>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73" name="Line 36"/>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74" name="Line 37"/>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29040" name="Text Box 38"/>
          <p:cNvSpPr txBox="1">
            <a:spLocks noChangeArrowheads="1"/>
          </p:cNvSpPr>
          <p:nvPr/>
        </p:nvSpPr>
        <p:spPr bwMode="auto">
          <a:xfrm>
            <a:off x="3235325" y="3200400"/>
            <a:ext cx="1689100" cy="457200"/>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dirty="0">
                <a:latin typeface="宋体" charset="-122"/>
              </a:rPr>
              <a:t>e</a:t>
            </a:r>
            <a:r>
              <a:rPr kumimoji="1" lang="zh-CN" altLang="en-US" sz="2400" dirty="0">
                <a:latin typeface="宋体" charset="-122"/>
              </a:rPr>
              <a:t>入队前</a:t>
            </a:r>
          </a:p>
        </p:txBody>
      </p:sp>
      <p:sp>
        <p:nvSpPr>
          <p:cNvPr id="129041" name="Text Box 39"/>
          <p:cNvSpPr txBox="1">
            <a:spLocks noChangeArrowheads="1"/>
          </p:cNvSpPr>
          <p:nvPr/>
        </p:nvSpPr>
        <p:spPr bwMode="auto">
          <a:xfrm>
            <a:off x="3235325" y="5334000"/>
            <a:ext cx="1689100" cy="457200"/>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FF00"/>
                </a:solidFill>
                <a:latin typeface="宋体" charset="-122"/>
              </a:rPr>
              <a:t>e</a:t>
            </a:r>
            <a:r>
              <a:rPr kumimoji="1" lang="zh-CN" altLang="en-US" sz="2400">
                <a:solidFill>
                  <a:srgbClr val="FFFF00"/>
                </a:solidFill>
                <a:latin typeface="宋体" charset="-122"/>
              </a:rPr>
              <a:t>入队后</a:t>
            </a:r>
          </a:p>
        </p:txBody>
      </p:sp>
      <p:grpSp>
        <p:nvGrpSpPr>
          <p:cNvPr id="129042" name="Group 40"/>
          <p:cNvGrpSpPr>
            <a:grpSpLocks/>
          </p:cNvGrpSpPr>
          <p:nvPr/>
        </p:nvGrpSpPr>
        <p:grpSpPr bwMode="auto">
          <a:xfrm>
            <a:off x="762000" y="1981200"/>
            <a:ext cx="5076825" cy="1066800"/>
            <a:chOff x="960" y="1056"/>
            <a:chExt cx="3264" cy="672"/>
          </a:xfrm>
        </p:grpSpPr>
        <p:grpSp>
          <p:nvGrpSpPr>
            <p:cNvPr id="129051" name="Group 41"/>
            <p:cNvGrpSpPr>
              <a:grpSpLocks/>
            </p:cNvGrpSpPr>
            <p:nvPr/>
          </p:nvGrpSpPr>
          <p:grpSpPr bwMode="auto">
            <a:xfrm>
              <a:off x="960" y="1056"/>
              <a:ext cx="3264" cy="672"/>
              <a:chOff x="720" y="1440"/>
              <a:chExt cx="3264" cy="672"/>
            </a:xfrm>
          </p:grpSpPr>
          <p:grpSp>
            <p:nvGrpSpPr>
              <p:cNvPr id="129053" name="Group 42"/>
              <p:cNvGrpSpPr>
                <a:grpSpLocks/>
              </p:cNvGrpSpPr>
              <p:nvPr/>
            </p:nvGrpSpPr>
            <p:grpSpPr bwMode="auto">
              <a:xfrm>
                <a:off x="3216" y="1536"/>
                <a:ext cx="768" cy="250"/>
                <a:chOff x="3216" y="1536"/>
                <a:chExt cx="768" cy="250"/>
              </a:xfrm>
            </p:grpSpPr>
            <p:sp>
              <p:nvSpPr>
                <p:cNvPr id="129069" name="Rectangle 43"/>
                <p:cNvSpPr>
                  <a:spLocks noChangeArrowheads="1"/>
                </p:cNvSpPr>
                <p:nvPr/>
              </p:nvSpPr>
              <p:spPr bwMode="auto">
                <a:xfrm>
                  <a:off x="3216" y="154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70" name="Line 44"/>
                <p:cNvSpPr>
                  <a:spLocks noChangeShapeType="1"/>
                </p:cNvSpPr>
                <p:nvPr/>
              </p:nvSpPr>
              <p:spPr bwMode="auto">
                <a:xfrm>
                  <a:off x="3504" y="1546"/>
                  <a:ext cx="1" cy="240"/>
                </a:xfrm>
                <a:prstGeom prst="line">
                  <a:avLst/>
                </a:prstGeom>
                <a:noFill/>
                <a:ln w="12700" cap="rnd">
                  <a:solidFill>
                    <a:schemeClr val="bg1"/>
                  </a:solidFill>
                  <a:round/>
                  <a:headEnd/>
                  <a:tailEnd/>
                </a:ln>
              </p:spPr>
              <p:txBody>
                <a:bodyPr/>
                <a:lstStyle/>
                <a:p>
                  <a:endParaRPr lang="zh-CN" altLang="en-US"/>
                </a:p>
              </p:txBody>
            </p:sp>
            <p:sp>
              <p:nvSpPr>
                <p:cNvPr id="129071" name="Text Box 45"/>
                <p:cNvSpPr txBox="1">
                  <a:spLocks noChangeArrowheads="1"/>
                </p:cNvSpPr>
                <p:nvPr/>
              </p:nvSpPr>
              <p:spPr bwMode="auto">
                <a:xfrm>
                  <a:off x="3264" y="1536"/>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 </a:t>
                  </a:r>
                  <a:r>
                    <a:rPr kumimoji="1" lang="zh-CN" altLang="zh-CN" sz="2000">
                      <a:solidFill>
                        <a:schemeClr val="bg2"/>
                      </a:solidFill>
                      <a:latin typeface="宋体" charset="-122"/>
                    </a:rPr>
                    <a:t>∧</a:t>
                  </a:r>
                  <a:endParaRPr kumimoji="1" lang="en-US" altLang="zh-CN" sz="2000">
                    <a:solidFill>
                      <a:schemeClr val="bg2"/>
                    </a:solidFill>
                    <a:latin typeface="宋体" charset="-122"/>
                  </a:endParaRPr>
                </a:p>
              </p:txBody>
            </p:sp>
          </p:grpSp>
          <p:sp>
            <p:nvSpPr>
              <p:cNvPr id="129054" name="Rectangle 46"/>
              <p:cNvSpPr>
                <a:spLocks noChangeArrowheads="1"/>
              </p:cNvSpPr>
              <p:nvPr/>
            </p:nvSpPr>
            <p:spPr bwMode="auto">
              <a:xfrm>
                <a:off x="1392" y="1488"/>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29055" name="Text Box 47"/>
              <p:cNvSpPr txBox="1">
                <a:spLocks noChangeArrowheads="1"/>
              </p:cNvSpPr>
              <p:nvPr/>
            </p:nvSpPr>
            <p:spPr bwMode="auto">
              <a:xfrm>
                <a:off x="720" y="1440"/>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29056" name="Text Box 48"/>
              <p:cNvSpPr txBox="1">
                <a:spLocks noChangeArrowheads="1"/>
              </p:cNvSpPr>
              <p:nvPr/>
            </p:nvSpPr>
            <p:spPr bwMode="auto">
              <a:xfrm>
                <a:off x="720" y="1632"/>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29057" name="Group 49"/>
              <p:cNvGrpSpPr>
                <a:grpSpLocks/>
              </p:cNvGrpSpPr>
              <p:nvPr/>
            </p:nvGrpSpPr>
            <p:grpSpPr bwMode="auto">
              <a:xfrm>
                <a:off x="2112" y="1536"/>
                <a:ext cx="576" cy="240"/>
                <a:chOff x="2064" y="720"/>
                <a:chExt cx="576" cy="240"/>
              </a:xfrm>
            </p:grpSpPr>
            <p:sp>
              <p:nvSpPr>
                <p:cNvPr id="129064" name="Rectangle 50"/>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29065" name="Line 51"/>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29066" name="Line 52"/>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29067" name="Line 53"/>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29068" name="Line 54"/>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29058" name="Line 55"/>
              <p:cNvSpPr>
                <a:spLocks noChangeShapeType="1"/>
              </p:cNvSpPr>
              <p:nvPr/>
            </p:nvSpPr>
            <p:spPr bwMode="auto">
              <a:xfrm>
                <a:off x="1632" y="1632"/>
                <a:ext cx="48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29059" name="Group 56"/>
              <p:cNvGrpSpPr>
                <a:grpSpLocks/>
              </p:cNvGrpSpPr>
              <p:nvPr/>
            </p:nvGrpSpPr>
            <p:grpSpPr bwMode="auto">
              <a:xfrm>
                <a:off x="1536" y="1776"/>
                <a:ext cx="1824" cy="336"/>
                <a:chOff x="1488" y="2352"/>
                <a:chExt cx="3072" cy="336"/>
              </a:xfrm>
            </p:grpSpPr>
            <p:sp>
              <p:nvSpPr>
                <p:cNvPr id="129061" name="Line 57"/>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62" name="Line 58"/>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63" name="Line 59"/>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29060" name="Line 60"/>
              <p:cNvSpPr>
                <a:spLocks noChangeShapeType="1"/>
              </p:cNvSpPr>
              <p:nvPr/>
            </p:nvSpPr>
            <p:spPr bwMode="auto">
              <a:xfrm>
                <a:off x="2544" y="1632"/>
                <a:ext cx="672" cy="0"/>
              </a:xfrm>
              <a:prstGeom prst="line">
                <a:avLst/>
              </a:prstGeom>
              <a:noFill/>
              <a:ln w="57150" cap="rnd">
                <a:solidFill>
                  <a:srgbClr val="FF0000"/>
                </a:solidFill>
                <a:round/>
                <a:headEnd/>
                <a:tailEnd type="triangle" w="med" len="med"/>
              </a:ln>
            </p:spPr>
            <p:txBody>
              <a:bodyPr/>
              <a:lstStyle/>
              <a:p>
                <a:endParaRPr lang="zh-CN" altLang="en-US"/>
              </a:p>
            </p:txBody>
          </p:sp>
        </p:grpSp>
        <p:sp>
          <p:nvSpPr>
            <p:cNvPr id="129052" name="Line 61"/>
            <p:cNvSpPr>
              <a:spLocks noChangeShapeType="1"/>
            </p:cNvSpPr>
            <p:nvPr/>
          </p:nvSpPr>
          <p:spPr bwMode="auto">
            <a:xfrm>
              <a:off x="1632" y="1296"/>
              <a:ext cx="240" cy="0"/>
            </a:xfrm>
            <a:prstGeom prst="line">
              <a:avLst/>
            </a:prstGeom>
            <a:noFill/>
            <a:ln w="12700" cap="rnd">
              <a:solidFill>
                <a:schemeClr val="bg2"/>
              </a:solidFill>
              <a:round/>
              <a:headEnd/>
              <a:tailEnd/>
            </a:ln>
          </p:spPr>
          <p:txBody>
            <a:bodyPr>
              <a:spAutoFit/>
            </a:bodyPr>
            <a:lstStyle/>
            <a:p>
              <a:endParaRPr lang="zh-CN" altLang="en-US"/>
            </a:p>
          </p:txBody>
        </p:sp>
      </p:grpSp>
      <p:sp>
        <p:nvSpPr>
          <p:cNvPr id="129043" name="Text Box 62"/>
          <p:cNvSpPr txBox="1">
            <a:spLocks noChangeArrowheads="1"/>
          </p:cNvSpPr>
          <p:nvPr/>
        </p:nvSpPr>
        <p:spPr bwMode="auto">
          <a:xfrm>
            <a:off x="422275" y="304800"/>
            <a:ext cx="8493125" cy="1160463"/>
          </a:xfrm>
          <a:prstGeom prst="rect">
            <a:avLst/>
          </a:prstGeom>
          <a:noFill/>
          <a:ln w="12700" cap="rnd">
            <a:noFill/>
            <a:miter lim="800000"/>
            <a:headEnd/>
            <a:tailEnd/>
          </a:ln>
        </p:spPr>
        <p:txBody>
          <a:bodyPr>
            <a:spAutoFit/>
          </a:bodyPr>
          <a:lstStyle/>
          <a:p>
            <a:pPr eaLnBrk="0" hangingPunct="0">
              <a:spcBef>
                <a:spcPct val="50000"/>
              </a:spcBef>
            </a:pPr>
            <a:r>
              <a:rPr kumimoji="1" lang="en-US" altLang="zh-CN" sz="2800" b="1" dirty="0">
                <a:latin typeface="楷体_GB2312" pitchFamily="49" charset="-122"/>
                <a:ea typeface="楷体_GB2312" pitchFamily="49" charset="-122"/>
              </a:rPr>
              <a:t>3</a:t>
            </a:r>
            <a:r>
              <a:rPr kumimoji="1" lang="zh-CN" altLang="en-US" sz="2800" b="1" dirty="0">
                <a:latin typeface="楷体_GB2312" pitchFamily="49" charset="-122"/>
                <a:ea typeface="楷体_GB2312" pitchFamily="49" charset="-122"/>
              </a:rPr>
              <a:t>）入队操作</a:t>
            </a:r>
            <a:r>
              <a:rPr kumimoji="1" lang="en-US" altLang="zh-CN" sz="2800" b="1" dirty="0" err="1">
                <a:latin typeface="楷体_GB2312" pitchFamily="49" charset="-122"/>
                <a:ea typeface="楷体_GB2312" pitchFamily="49" charset="-122"/>
              </a:rPr>
              <a:t>EnQueue_L</a:t>
            </a:r>
            <a:r>
              <a:rPr kumimoji="1" lang="en-US" altLang="zh-CN" sz="2800" b="1" dirty="0">
                <a:latin typeface="楷体_GB2312" pitchFamily="49" charset="-122"/>
                <a:ea typeface="楷体_GB2312" pitchFamily="49" charset="-122"/>
              </a:rPr>
              <a:t>(</a:t>
            </a:r>
            <a:r>
              <a:rPr kumimoji="1" lang="en-US" altLang="zh-CN" sz="2800" b="1" dirty="0" err="1">
                <a:latin typeface="楷体_GB2312" pitchFamily="49" charset="-122"/>
                <a:ea typeface="楷体_GB2312" pitchFamily="49" charset="-122"/>
              </a:rPr>
              <a:t>LinkQueue</a:t>
            </a:r>
            <a:r>
              <a:rPr kumimoji="1" lang="en-US" altLang="zh-CN" sz="2800" b="1" dirty="0">
                <a:latin typeface="楷体_GB2312" pitchFamily="49" charset="-122"/>
                <a:ea typeface="楷体_GB2312" pitchFamily="49" charset="-122"/>
              </a:rPr>
              <a:t> &amp;Q, </a:t>
            </a:r>
            <a:r>
              <a:rPr kumimoji="1" lang="en-US" altLang="zh-CN" sz="2800" b="1" dirty="0" err="1">
                <a:latin typeface="楷体_GB2312" pitchFamily="49" charset="-122"/>
                <a:ea typeface="楷体_GB2312" pitchFamily="49" charset="-122"/>
              </a:rPr>
              <a:t>QElemType</a:t>
            </a:r>
            <a:r>
              <a:rPr kumimoji="1" lang="en-US" altLang="zh-CN" sz="2800" b="1" dirty="0">
                <a:latin typeface="楷体_GB2312" pitchFamily="49" charset="-122"/>
                <a:ea typeface="楷体_GB2312" pitchFamily="49" charset="-122"/>
              </a:rPr>
              <a:t> )</a:t>
            </a:r>
          </a:p>
          <a:p>
            <a:pPr eaLnBrk="0" hangingPunct="0">
              <a:spcBef>
                <a:spcPct val="50000"/>
              </a:spcBef>
            </a:pPr>
            <a:r>
              <a:rPr kumimoji="1" lang="zh-CN" altLang="en-US" sz="2800" b="1" dirty="0">
                <a:latin typeface="楷体_GB2312" pitchFamily="49" charset="-122"/>
                <a:ea typeface="楷体_GB2312" pitchFamily="49" charset="-122"/>
              </a:rPr>
              <a:t>入队操作图示</a:t>
            </a:r>
          </a:p>
        </p:txBody>
      </p:sp>
      <p:grpSp>
        <p:nvGrpSpPr>
          <p:cNvPr id="177215" name="Group 63"/>
          <p:cNvGrpSpPr>
            <a:grpSpLocks/>
          </p:cNvGrpSpPr>
          <p:nvPr/>
        </p:nvGrpSpPr>
        <p:grpSpPr bwMode="auto">
          <a:xfrm>
            <a:off x="2133600" y="4572000"/>
            <a:ext cx="5486400" cy="762000"/>
            <a:chOff x="1488" y="2352"/>
            <a:chExt cx="3072" cy="336"/>
          </a:xfrm>
        </p:grpSpPr>
        <p:sp>
          <p:nvSpPr>
            <p:cNvPr id="129048" name="Line 64"/>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29049" name="Line 65"/>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29050" name="Line 66"/>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p:nvSpPr>
          <p:cNvPr id="177219" name="Rectangle 67"/>
          <p:cNvSpPr>
            <a:spLocks noChangeArrowheads="1"/>
          </p:cNvSpPr>
          <p:nvPr/>
        </p:nvSpPr>
        <p:spPr bwMode="auto">
          <a:xfrm>
            <a:off x="5607050" y="4205288"/>
            <a:ext cx="412750" cy="366712"/>
          </a:xfrm>
          <a:prstGeom prst="rect">
            <a:avLst/>
          </a:prstGeom>
          <a:noFill/>
          <a:ln w="9525">
            <a:noFill/>
            <a:miter lim="800000"/>
            <a:headEnd/>
            <a:tailEnd/>
          </a:ln>
        </p:spPr>
        <p:txBody>
          <a:bodyPr wrap="none">
            <a:spAutoFit/>
          </a:bodyPr>
          <a:lstStyle/>
          <a:p>
            <a:pPr algn="ctr"/>
            <a:r>
              <a:rPr kumimoji="1" lang="zh-CN" altLang="zh-CN">
                <a:solidFill>
                  <a:schemeClr val="bg2"/>
                </a:solidFill>
                <a:latin typeface="Garamond" pitchFamily="18" charset="0"/>
              </a:rPr>
              <a:t>∧</a:t>
            </a:r>
            <a:endParaRPr kumimoji="1" lang="en-US" altLang="zh-CN">
              <a:solidFill>
                <a:schemeClr val="bg2"/>
              </a:solidFill>
              <a:latin typeface="Garamond" pitchFamily="18" charset="0"/>
            </a:endParaRPr>
          </a:p>
        </p:txBody>
      </p:sp>
      <p:sp>
        <p:nvSpPr>
          <p:cNvPr id="177220" name="Rectangle 68"/>
          <p:cNvSpPr>
            <a:spLocks noChangeArrowheads="1"/>
          </p:cNvSpPr>
          <p:nvPr/>
        </p:nvSpPr>
        <p:spPr bwMode="auto">
          <a:xfrm>
            <a:off x="5257800" y="4616450"/>
            <a:ext cx="533400" cy="457200"/>
          </a:xfrm>
          <a:prstGeom prst="rect">
            <a:avLst/>
          </a:prstGeom>
          <a:solidFill>
            <a:srgbClr val="003399"/>
          </a:solidFill>
          <a:ln w="9525">
            <a:solidFill>
              <a:schemeClr val="bg1"/>
            </a:solidFill>
            <a:miter lim="800000"/>
            <a:headEnd/>
            <a:tailEnd/>
          </a:ln>
        </p:spPr>
        <p:txBody>
          <a:bodyPr wrap="none" anchor="ctr"/>
          <a:lstStyle/>
          <a:p>
            <a:endParaRPr lang="zh-CN" altLang="en-US"/>
          </a:p>
        </p:txBody>
      </p:sp>
      <p:sp>
        <p:nvSpPr>
          <p:cNvPr id="177221" name="Rectangle 69"/>
          <p:cNvSpPr>
            <a:spLocks noChangeArrowheads="1"/>
          </p:cNvSpPr>
          <p:nvPr/>
        </p:nvSpPr>
        <p:spPr bwMode="auto">
          <a:xfrm>
            <a:off x="2209800" y="4756150"/>
            <a:ext cx="3429000" cy="533400"/>
          </a:xfrm>
          <a:prstGeom prst="rect">
            <a:avLst/>
          </a:prstGeom>
          <a:solidFill>
            <a:srgbClr val="003399"/>
          </a:solidFill>
          <a:ln w="9525">
            <a:solidFill>
              <a:schemeClr val="bg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0268454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7219"/>
                                        </p:tgtEl>
                                        <p:attrNameLst>
                                          <p:attrName>style.visibility</p:attrName>
                                        </p:attrNameLst>
                                      </p:cBhvr>
                                      <p:to>
                                        <p:strVal val="visible"/>
                                      </p:to>
                                    </p:set>
                                    <p:animEffect transition="in" filter="blinds(horizontal)">
                                      <p:cBhvr>
                                        <p:cTn id="7" dur="500"/>
                                        <p:tgtEl>
                                          <p:spTgt spid="177219"/>
                                        </p:tgtEl>
                                      </p:cBhvr>
                                    </p:animEffect>
                                  </p:childTnLst>
                                  <p:subTnLst>
                                    <p:set>
                                      <p:cBhvr override="childStyle">
                                        <p:cTn dur="1" fill="hold" display="0" masterRel="nextClick" afterEffect="1"/>
                                        <p:tgtEl>
                                          <p:spTgt spid="17721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85"/>
                                        </p:tgtEl>
                                        <p:attrNameLst>
                                          <p:attrName>style.visibility</p:attrName>
                                        </p:attrNameLst>
                                      </p:cBhvr>
                                      <p:to>
                                        <p:strVal val="visible"/>
                                      </p:to>
                                    </p:set>
                                    <p:anim calcmode="lin" valueType="num">
                                      <p:cBhvr additive="base">
                                        <p:cTn id="12" dur="500" fill="hold"/>
                                        <p:tgtEl>
                                          <p:spTgt spid="177185"/>
                                        </p:tgtEl>
                                        <p:attrNameLst>
                                          <p:attrName>ppt_x</p:attrName>
                                        </p:attrNameLst>
                                      </p:cBhvr>
                                      <p:tavLst>
                                        <p:tav tm="0">
                                          <p:val>
                                            <p:strVal val="#ppt_x"/>
                                          </p:val>
                                        </p:tav>
                                        <p:tav tm="100000">
                                          <p:val>
                                            <p:strVal val="#ppt_x"/>
                                          </p:val>
                                        </p:tav>
                                      </p:tavLst>
                                    </p:anim>
                                    <p:anim calcmode="lin" valueType="num">
                                      <p:cBhvr additive="base">
                                        <p:cTn id="13" dur="500" fill="hold"/>
                                        <p:tgtEl>
                                          <p:spTgt spid="17718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177180"/>
                                        </p:tgtEl>
                                        <p:attrNameLst>
                                          <p:attrName>style.visibility</p:attrName>
                                        </p:attrNameLst>
                                      </p:cBhvr>
                                      <p:to>
                                        <p:strVal val="visible"/>
                                      </p:to>
                                    </p:set>
                                    <p:animEffect transition="in" filter="blinds(horizontal)">
                                      <p:cBhvr>
                                        <p:cTn id="17" dur="500"/>
                                        <p:tgtEl>
                                          <p:spTgt spid="17718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77221"/>
                                        </p:tgtEl>
                                        <p:attrNameLst>
                                          <p:attrName>style.visibility</p:attrName>
                                        </p:attrNameLst>
                                      </p:cBhvr>
                                      <p:to>
                                        <p:strVal val="visible"/>
                                      </p:to>
                                    </p:set>
                                    <p:animEffect transition="in" filter="box(in)">
                                      <p:cBhvr>
                                        <p:cTn id="20" dur="500"/>
                                        <p:tgtEl>
                                          <p:spTgt spid="177221"/>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177220"/>
                                        </p:tgtEl>
                                        <p:attrNameLst>
                                          <p:attrName>style.visibility</p:attrName>
                                        </p:attrNameLst>
                                      </p:cBhvr>
                                      <p:to>
                                        <p:strVal val="visible"/>
                                      </p:to>
                                    </p:set>
                                    <p:anim calcmode="lin" valueType="num">
                                      <p:cBhvr>
                                        <p:cTn id="23" dur="500" fill="hold"/>
                                        <p:tgtEl>
                                          <p:spTgt spid="177220"/>
                                        </p:tgtEl>
                                        <p:attrNameLst>
                                          <p:attrName>ppt_w</p:attrName>
                                        </p:attrNameLst>
                                      </p:cBhvr>
                                      <p:tavLst>
                                        <p:tav tm="0">
                                          <p:val>
                                            <p:fltVal val="0"/>
                                          </p:val>
                                        </p:tav>
                                        <p:tav tm="100000">
                                          <p:val>
                                            <p:strVal val="#ppt_w"/>
                                          </p:val>
                                        </p:tav>
                                      </p:tavLst>
                                    </p:anim>
                                    <p:anim calcmode="lin" valueType="num">
                                      <p:cBhvr>
                                        <p:cTn id="24" dur="500" fill="hold"/>
                                        <p:tgtEl>
                                          <p:spTgt spid="177220"/>
                                        </p:tgtEl>
                                        <p:attrNameLst>
                                          <p:attrName>ppt_h</p:attrName>
                                        </p:attrNameLst>
                                      </p:cBhvr>
                                      <p:tavLst>
                                        <p:tav tm="0">
                                          <p:val>
                                            <p:fltVal val="0"/>
                                          </p:val>
                                        </p:tav>
                                        <p:tav tm="100000">
                                          <p:val>
                                            <p:strVal val="#ppt_h"/>
                                          </p:val>
                                        </p:tav>
                                      </p:tavLst>
                                    </p:anim>
                                    <p:animEffect transition="in" filter="fade">
                                      <p:cBhvr>
                                        <p:cTn id="25" dur="500"/>
                                        <p:tgtEl>
                                          <p:spTgt spid="177220"/>
                                        </p:tgtEl>
                                      </p:cBhvr>
                                    </p:animEffect>
                                  </p:childTnLst>
                                </p:cTn>
                              </p:par>
                              <p:par>
                                <p:cTn id="26" presetID="2" presetClass="entr" presetSubtype="4" fill="hold" nodeType="withEffect">
                                  <p:stCondLst>
                                    <p:cond delay="0"/>
                                  </p:stCondLst>
                                  <p:childTnLst>
                                    <p:set>
                                      <p:cBhvr>
                                        <p:cTn id="27" dur="1" fill="hold">
                                          <p:stCondLst>
                                            <p:cond delay="0"/>
                                          </p:stCondLst>
                                        </p:cTn>
                                        <p:tgtEl>
                                          <p:spTgt spid="177215"/>
                                        </p:tgtEl>
                                        <p:attrNameLst>
                                          <p:attrName>style.visibility</p:attrName>
                                        </p:attrNameLst>
                                      </p:cBhvr>
                                      <p:to>
                                        <p:strVal val="visible"/>
                                      </p:to>
                                    </p:set>
                                    <p:anim calcmode="lin" valueType="num">
                                      <p:cBhvr additive="base">
                                        <p:cTn id="28" dur="500" fill="hold"/>
                                        <p:tgtEl>
                                          <p:spTgt spid="177215"/>
                                        </p:tgtEl>
                                        <p:attrNameLst>
                                          <p:attrName>ppt_x</p:attrName>
                                        </p:attrNameLst>
                                      </p:cBhvr>
                                      <p:tavLst>
                                        <p:tav tm="0">
                                          <p:val>
                                            <p:strVal val="#ppt_x"/>
                                          </p:val>
                                        </p:tav>
                                        <p:tav tm="100000">
                                          <p:val>
                                            <p:strVal val="#ppt_x"/>
                                          </p:val>
                                        </p:tav>
                                      </p:tavLst>
                                    </p:anim>
                                    <p:anim calcmode="lin" valueType="num">
                                      <p:cBhvr additive="base">
                                        <p:cTn id="29" dur="500" fill="hold"/>
                                        <p:tgtEl>
                                          <p:spTgt spid="177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5" grpId="0" animBg="1"/>
      <p:bldP spid="177219" grpId="0"/>
      <p:bldP spid="177220" grpId="0" animBg="1"/>
      <p:bldP spid="1772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381000" y="122238"/>
            <a:ext cx="8229600" cy="4525962"/>
          </a:xfrm>
          <a:prstGeom prst="rect">
            <a:avLst/>
          </a:prstGeom>
        </p:spPr>
        <p:txBody>
          <a:bodyPr/>
          <a:lstStyle/>
          <a:p>
            <a:pPr eaLnBrk="1" hangingPunct="1">
              <a:lnSpc>
                <a:spcPct val="90000"/>
              </a:lnSpc>
            </a:pPr>
            <a:r>
              <a:rPr lang="zh-CN" altLang="en-US" sz="2800" smtClean="0"/>
              <a:t>　</a:t>
            </a:r>
            <a:r>
              <a:rPr lang="en-US" altLang="zh-CN" sz="2800" smtClean="0"/>
              <a:t>void EnQueue(Queue &amp;Q,ElemType e)</a:t>
            </a:r>
            <a:br>
              <a:rPr lang="en-US" altLang="zh-CN" sz="2800" smtClean="0"/>
            </a:br>
            <a:r>
              <a:rPr lang="zh-CN" altLang="en-US" sz="2800" smtClean="0"/>
              <a:t>　　</a:t>
            </a:r>
            <a:r>
              <a:rPr lang="en-US" altLang="zh-CN" sz="2800" smtClean="0"/>
              <a:t>{ </a:t>
            </a:r>
            <a:br>
              <a:rPr lang="en-US" altLang="zh-CN" sz="2800" smtClean="0"/>
            </a:br>
            <a:r>
              <a:rPr lang="zh-CN" altLang="en-US" sz="2800" smtClean="0"/>
              <a:t>　　</a:t>
            </a:r>
            <a:r>
              <a:rPr lang="en-US" altLang="zh-CN" sz="2800" smtClean="0"/>
              <a:t>// </a:t>
            </a:r>
            <a:r>
              <a:rPr lang="zh-CN" altLang="en-US" sz="2800" smtClean="0"/>
              <a:t>在当前队列的尾元素之后，插入元素 </a:t>
            </a:r>
            <a:r>
              <a:rPr lang="en-US" altLang="zh-CN" sz="2800" smtClean="0"/>
              <a:t>e </a:t>
            </a:r>
            <a:r>
              <a:rPr lang="zh-CN" altLang="en-US" sz="2800" smtClean="0"/>
              <a:t>为新的队列尾元素</a:t>
            </a:r>
            <a:br>
              <a:rPr lang="zh-CN" altLang="en-US" sz="2800" smtClean="0"/>
            </a:br>
            <a:r>
              <a:rPr lang="zh-CN" altLang="en-US" sz="2800" smtClean="0"/>
              <a:t>　　　</a:t>
            </a:r>
            <a:r>
              <a:rPr lang="en-US" altLang="zh-CN" sz="2800" smtClean="0"/>
              <a:t>s = new QNode; </a:t>
            </a:r>
            <a:br>
              <a:rPr lang="en-US" altLang="zh-CN" sz="2800" smtClean="0"/>
            </a:br>
            <a:r>
              <a:rPr lang="zh-CN" altLang="en-US" sz="2800" smtClean="0"/>
              <a:t>　　　</a:t>
            </a:r>
            <a:r>
              <a:rPr lang="en-US" altLang="zh-CN" sz="2800" smtClean="0"/>
              <a:t>if (!s) exit(1);</a:t>
            </a:r>
            <a:r>
              <a:rPr lang="zh-CN" altLang="en-US" sz="2800" smtClean="0"/>
              <a:t>　　</a:t>
            </a:r>
            <a:r>
              <a:rPr lang="en-US" altLang="zh-CN" sz="2800" smtClean="0"/>
              <a:t>// </a:t>
            </a:r>
            <a:r>
              <a:rPr lang="zh-CN" altLang="en-US" sz="2800" smtClean="0"/>
              <a:t>存储分配失败 </a:t>
            </a:r>
            <a:br>
              <a:rPr lang="zh-CN" altLang="en-US" sz="2800" smtClean="0"/>
            </a:br>
            <a:r>
              <a:rPr lang="zh-CN" altLang="en-US" sz="2800" smtClean="0"/>
              <a:t>　　　</a:t>
            </a:r>
            <a:r>
              <a:rPr lang="en-US" altLang="zh-CN" sz="2800" smtClean="0"/>
              <a:t>s-&gt;data=e; </a:t>
            </a:r>
            <a:r>
              <a:rPr lang="zh-CN" altLang="en-US" sz="2800" smtClean="0"/>
              <a:t>　</a:t>
            </a:r>
            <a:r>
              <a:rPr lang="en-US" altLang="zh-CN" sz="2800" smtClean="0"/>
              <a:t>s-&gt;next = NULL;</a:t>
            </a:r>
            <a:br>
              <a:rPr lang="en-US" altLang="zh-CN" sz="2800" smtClean="0"/>
            </a:br>
            <a:r>
              <a:rPr lang="zh-CN" altLang="en-US" sz="2800" smtClean="0"/>
              <a:t>　　　</a:t>
            </a:r>
            <a:r>
              <a:rPr lang="en-US" altLang="zh-CN" sz="2800" smtClean="0"/>
              <a:t>Q.rear-&gt;next=s;</a:t>
            </a:r>
            <a:r>
              <a:rPr lang="zh-CN" altLang="en-US" sz="2800" smtClean="0"/>
              <a:t>　</a:t>
            </a:r>
            <a:r>
              <a:rPr lang="en-US" altLang="zh-CN" sz="2800" smtClean="0"/>
              <a:t>// </a:t>
            </a:r>
            <a:r>
              <a:rPr lang="zh-CN" altLang="en-US" sz="2800" smtClean="0"/>
              <a:t>修改尾结点的指针</a:t>
            </a:r>
            <a:br>
              <a:rPr lang="zh-CN" altLang="en-US" sz="2800" smtClean="0"/>
            </a:br>
            <a:r>
              <a:rPr lang="zh-CN" altLang="en-US" sz="2800" smtClean="0"/>
              <a:t>　　　</a:t>
            </a:r>
            <a:r>
              <a:rPr lang="en-US" altLang="zh-CN" sz="2800" smtClean="0"/>
              <a:t>Q.rear=s; </a:t>
            </a:r>
            <a:r>
              <a:rPr lang="zh-CN" altLang="en-US" sz="2800" smtClean="0"/>
              <a:t>　　　 </a:t>
            </a:r>
            <a:r>
              <a:rPr lang="en-US" altLang="zh-CN" sz="2800" smtClean="0"/>
              <a:t>// </a:t>
            </a:r>
            <a:r>
              <a:rPr lang="zh-CN" altLang="en-US" sz="2800" smtClean="0"/>
              <a:t>移动队尾指针</a:t>
            </a:r>
            <a:br>
              <a:rPr lang="zh-CN" altLang="en-US" sz="2800" smtClean="0"/>
            </a:br>
            <a:r>
              <a:rPr lang="zh-CN" altLang="en-US" sz="2800" smtClean="0"/>
              <a:t>　　　</a:t>
            </a:r>
            <a:r>
              <a:rPr lang="en-US" altLang="zh-CN" sz="2800" smtClean="0"/>
              <a:t>++Q.length; </a:t>
            </a:r>
            <a:r>
              <a:rPr lang="zh-CN" altLang="en-US" sz="2800" smtClean="0"/>
              <a:t>　　 </a:t>
            </a:r>
            <a:r>
              <a:rPr lang="en-US" altLang="zh-CN" sz="2800" smtClean="0"/>
              <a:t>// </a:t>
            </a:r>
            <a:r>
              <a:rPr lang="zh-CN" altLang="en-US" sz="2800" smtClean="0"/>
              <a:t>队列长度增</a:t>
            </a:r>
            <a:r>
              <a:rPr lang="en-US" altLang="zh-CN" sz="2800" smtClean="0"/>
              <a:t>1</a:t>
            </a:r>
            <a:br>
              <a:rPr lang="en-US" altLang="zh-CN" sz="2800" smtClean="0"/>
            </a:br>
            <a:r>
              <a:rPr lang="zh-CN" altLang="en-US" sz="2800" smtClean="0"/>
              <a:t>　　</a:t>
            </a:r>
            <a:r>
              <a:rPr lang="en-US" altLang="zh-CN" sz="2800" smtClean="0"/>
              <a:t>} </a:t>
            </a:r>
          </a:p>
        </p:txBody>
      </p:sp>
      <p:sp>
        <p:nvSpPr>
          <p:cNvPr id="130049" name="灯片编号占位符 4"/>
          <p:cNvSpPr>
            <a:spLocks noGrp="1"/>
          </p:cNvSpPr>
          <p:nvPr>
            <p:ph type="sldNum" sz="quarter" idx="12"/>
          </p:nvPr>
        </p:nvSpPr>
        <p:spPr>
          <a:noFill/>
        </p:spPr>
        <p:txBody>
          <a:bodyPr/>
          <a:lstStyle/>
          <a:p>
            <a:fld id="{C18E2631-7998-47D8-8E2A-7CC135DA66BE}" type="slidenum">
              <a:rPr lang="en-US" altLang="zh-CN" smtClean="0">
                <a:ea typeface="宋体" charset="-122"/>
              </a:rPr>
              <a:pPr/>
              <a:t>52</a:t>
            </a:fld>
            <a:endParaRPr lang="en-US" altLang="zh-CN" smtClean="0">
              <a:ea typeface="宋体" charset="-122"/>
            </a:endParaRPr>
          </a:p>
        </p:txBody>
      </p:sp>
      <p:grpSp>
        <p:nvGrpSpPr>
          <p:cNvPr id="135172" name="Group 4"/>
          <p:cNvGrpSpPr>
            <a:grpSpLocks/>
          </p:cNvGrpSpPr>
          <p:nvPr/>
        </p:nvGrpSpPr>
        <p:grpSpPr bwMode="auto">
          <a:xfrm>
            <a:off x="1295400" y="5334000"/>
            <a:ext cx="5029200" cy="854075"/>
            <a:chOff x="672" y="-48"/>
            <a:chExt cx="3168" cy="538"/>
          </a:xfrm>
        </p:grpSpPr>
        <p:sp>
          <p:nvSpPr>
            <p:cNvPr id="130067" name="Rectangle 5"/>
            <p:cNvSpPr>
              <a:spLocks noChangeArrowheads="1"/>
            </p:cNvSpPr>
            <p:nvPr/>
          </p:nvSpPr>
          <p:spPr bwMode="auto">
            <a:xfrm>
              <a:off x="1344" y="0"/>
              <a:ext cx="240" cy="384"/>
            </a:xfrm>
            <a:prstGeom prst="rect">
              <a:avLst/>
            </a:prstGeom>
            <a:solidFill>
              <a:srgbClr val="00CCFF"/>
            </a:solidFill>
            <a:ln w="12700" cap="rnd">
              <a:noFill/>
              <a:miter lim="800000"/>
              <a:headEnd/>
              <a:tailEnd/>
            </a:ln>
          </p:spPr>
          <p:txBody>
            <a:bodyPr wrap="none" anchor="ctr"/>
            <a:lstStyle/>
            <a:p>
              <a:endParaRPr lang="zh-CN" altLang="en-US"/>
            </a:p>
          </p:txBody>
        </p:sp>
        <p:sp>
          <p:nvSpPr>
            <p:cNvPr id="130068" name="Text Box 6"/>
            <p:cNvSpPr txBox="1">
              <a:spLocks noChangeArrowheads="1"/>
            </p:cNvSpPr>
            <p:nvPr/>
          </p:nvSpPr>
          <p:spPr bwMode="auto">
            <a:xfrm>
              <a:off x="672" y="-48"/>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Q.front</a:t>
              </a:r>
              <a:endParaRPr kumimoji="1" lang="en-US" altLang="zh-CN" sz="2000" dirty="0">
                <a:latin typeface="宋体" charset="-122"/>
              </a:endParaRPr>
            </a:p>
          </p:txBody>
        </p:sp>
        <p:sp>
          <p:nvSpPr>
            <p:cNvPr id="130069" name="Line 7"/>
            <p:cNvSpPr>
              <a:spLocks noChangeShapeType="1"/>
            </p:cNvSpPr>
            <p:nvPr/>
          </p:nvSpPr>
          <p:spPr bwMode="auto">
            <a:xfrm>
              <a:off x="2640" y="154"/>
              <a:ext cx="528" cy="0"/>
            </a:xfrm>
            <a:prstGeom prst="line">
              <a:avLst/>
            </a:prstGeom>
            <a:noFill/>
            <a:ln w="57150" cap="rnd">
              <a:solidFill>
                <a:srgbClr val="FF0000"/>
              </a:solidFill>
              <a:round/>
              <a:headEnd/>
              <a:tailEnd type="triangle" w="med" len="med"/>
            </a:ln>
          </p:spPr>
          <p:txBody>
            <a:bodyPr/>
            <a:lstStyle/>
            <a:p>
              <a:endParaRPr lang="zh-CN" altLang="en-US"/>
            </a:p>
          </p:txBody>
        </p:sp>
        <p:grpSp>
          <p:nvGrpSpPr>
            <p:cNvPr id="130070" name="Group 8"/>
            <p:cNvGrpSpPr>
              <a:grpSpLocks/>
            </p:cNvGrpSpPr>
            <p:nvPr/>
          </p:nvGrpSpPr>
          <p:grpSpPr bwMode="auto">
            <a:xfrm>
              <a:off x="3168" y="48"/>
              <a:ext cx="672" cy="260"/>
              <a:chOff x="3168" y="1334"/>
              <a:chExt cx="672" cy="260"/>
            </a:xfrm>
          </p:grpSpPr>
          <p:sp>
            <p:nvSpPr>
              <p:cNvPr id="130091" name="Rectangle 9"/>
              <p:cNvSpPr>
                <a:spLocks noChangeArrowheads="1"/>
              </p:cNvSpPr>
              <p:nvPr/>
            </p:nvSpPr>
            <p:spPr bwMode="auto">
              <a:xfrm>
                <a:off x="3168" y="1344"/>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92" name="Line 10"/>
              <p:cNvSpPr>
                <a:spLocks noChangeShapeType="1"/>
              </p:cNvSpPr>
              <p:nvPr/>
            </p:nvSpPr>
            <p:spPr bwMode="auto">
              <a:xfrm>
                <a:off x="3456" y="1344"/>
                <a:ext cx="0" cy="240"/>
              </a:xfrm>
              <a:prstGeom prst="line">
                <a:avLst/>
              </a:prstGeom>
              <a:noFill/>
              <a:ln w="12700" cap="rnd">
                <a:solidFill>
                  <a:schemeClr val="bg1"/>
                </a:solidFill>
                <a:round/>
                <a:headEnd/>
                <a:tailEnd/>
              </a:ln>
            </p:spPr>
            <p:txBody>
              <a:bodyPr/>
              <a:lstStyle/>
              <a:p>
                <a:endParaRPr lang="zh-CN" altLang="en-US"/>
              </a:p>
            </p:txBody>
          </p:sp>
          <p:sp>
            <p:nvSpPr>
              <p:cNvPr id="130093" name="Text Box 11"/>
              <p:cNvSpPr txBox="1">
                <a:spLocks noChangeArrowheads="1"/>
              </p:cNvSpPr>
              <p:nvPr/>
            </p:nvSpPr>
            <p:spPr bwMode="auto">
              <a:xfrm>
                <a:off x="3456" y="133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sp>
            <p:nvSpPr>
              <p:cNvPr id="130094" name="Text Box 12"/>
              <p:cNvSpPr txBox="1">
                <a:spLocks noChangeArrowheads="1"/>
              </p:cNvSpPr>
              <p:nvPr/>
            </p:nvSpPr>
            <p:spPr bwMode="auto">
              <a:xfrm>
                <a:off x="3216" y="1344"/>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p:txBody>
          </p:sp>
        </p:grpSp>
        <p:grpSp>
          <p:nvGrpSpPr>
            <p:cNvPr id="130071" name="Group 13"/>
            <p:cNvGrpSpPr>
              <a:grpSpLocks/>
            </p:cNvGrpSpPr>
            <p:nvPr/>
          </p:nvGrpSpPr>
          <p:grpSpPr bwMode="auto">
            <a:xfrm>
              <a:off x="1584" y="298"/>
              <a:ext cx="1728" cy="192"/>
              <a:chOff x="1584" y="1584"/>
              <a:chExt cx="1728" cy="192"/>
            </a:xfrm>
          </p:grpSpPr>
          <p:sp>
            <p:nvSpPr>
              <p:cNvPr id="130088" name="Line 14"/>
              <p:cNvSpPr>
                <a:spLocks noChangeShapeType="1"/>
              </p:cNvSpPr>
              <p:nvPr/>
            </p:nvSpPr>
            <p:spPr bwMode="auto">
              <a:xfrm>
                <a:off x="1584" y="1584"/>
                <a:ext cx="288" cy="192"/>
              </a:xfrm>
              <a:prstGeom prst="line">
                <a:avLst/>
              </a:prstGeom>
              <a:noFill/>
              <a:ln w="12700" cap="rnd">
                <a:solidFill>
                  <a:srgbClr val="FF0000"/>
                </a:solidFill>
                <a:round/>
                <a:headEnd/>
                <a:tailEnd/>
              </a:ln>
            </p:spPr>
            <p:txBody>
              <a:bodyPr/>
              <a:lstStyle/>
              <a:p>
                <a:endParaRPr lang="zh-CN" altLang="en-US"/>
              </a:p>
            </p:txBody>
          </p:sp>
          <p:sp>
            <p:nvSpPr>
              <p:cNvPr id="130089" name="Line 15"/>
              <p:cNvSpPr>
                <a:spLocks noChangeShapeType="1"/>
              </p:cNvSpPr>
              <p:nvPr/>
            </p:nvSpPr>
            <p:spPr bwMode="auto">
              <a:xfrm>
                <a:off x="1872" y="1776"/>
                <a:ext cx="1440" cy="0"/>
              </a:xfrm>
              <a:prstGeom prst="line">
                <a:avLst/>
              </a:prstGeom>
              <a:noFill/>
              <a:ln w="12700" cap="rnd">
                <a:solidFill>
                  <a:srgbClr val="FF0000"/>
                </a:solidFill>
                <a:round/>
                <a:headEnd/>
                <a:tailEnd/>
              </a:ln>
            </p:spPr>
            <p:txBody>
              <a:bodyPr/>
              <a:lstStyle/>
              <a:p>
                <a:endParaRPr lang="zh-CN" altLang="en-US"/>
              </a:p>
            </p:txBody>
          </p:sp>
          <p:sp>
            <p:nvSpPr>
              <p:cNvPr id="130090" name="Line 16"/>
              <p:cNvSpPr>
                <a:spLocks noChangeShapeType="1"/>
              </p:cNvSpPr>
              <p:nvPr/>
            </p:nvSpPr>
            <p:spPr bwMode="auto">
              <a:xfrm flipV="1">
                <a:off x="3312" y="1584"/>
                <a:ext cx="0" cy="192"/>
              </a:xfrm>
              <a:prstGeom prst="line">
                <a:avLst/>
              </a:prstGeom>
              <a:noFill/>
              <a:ln w="12700" cap="rnd">
                <a:solidFill>
                  <a:srgbClr val="FF0000"/>
                </a:solidFill>
                <a:round/>
                <a:headEnd/>
                <a:tailEnd type="triangle" w="med" len="med"/>
              </a:ln>
            </p:spPr>
            <p:txBody>
              <a:bodyPr/>
              <a:lstStyle/>
              <a:p>
                <a:endParaRPr lang="zh-CN" altLang="en-US"/>
              </a:p>
            </p:txBody>
          </p:sp>
        </p:grpSp>
        <p:sp>
          <p:nvSpPr>
            <p:cNvPr id="130072" name="Text Box 17"/>
            <p:cNvSpPr txBox="1">
              <a:spLocks noChangeArrowheads="1"/>
            </p:cNvSpPr>
            <p:nvPr/>
          </p:nvSpPr>
          <p:spPr bwMode="auto">
            <a:xfrm>
              <a:off x="2352" y="48"/>
              <a:ext cx="384"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a:t>
              </a:r>
            </a:p>
          </p:txBody>
        </p:sp>
        <p:grpSp>
          <p:nvGrpSpPr>
            <p:cNvPr id="130073" name="Group 18"/>
            <p:cNvGrpSpPr>
              <a:grpSpLocks/>
            </p:cNvGrpSpPr>
            <p:nvPr/>
          </p:nvGrpSpPr>
          <p:grpSpPr bwMode="auto">
            <a:xfrm>
              <a:off x="2064" y="58"/>
              <a:ext cx="576" cy="240"/>
              <a:chOff x="2064" y="720"/>
              <a:chExt cx="576" cy="240"/>
            </a:xfrm>
          </p:grpSpPr>
          <p:sp>
            <p:nvSpPr>
              <p:cNvPr id="130083" name="Rectangle 19"/>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84" name="Line 20"/>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30085" name="Line 21"/>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30086" name="Line 22"/>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30087" name="Line 23"/>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30074" name="Line 24"/>
            <p:cNvSpPr>
              <a:spLocks noChangeShapeType="1"/>
            </p:cNvSpPr>
            <p:nvPr/>
          </p:nvSpPr>
          <p:spPr bwMode="auto">
            <a:xfrm>
              <a:off x="1344" y="192"/>
              <a:ext cx="240" cy="0"/>
            </a:xfrm>
            <a:prstGeom prst="line">
              <a:avLst/>
            </a:prstGeom>
            <a:noFill/>
            <a:ln w="12700" cap="rnd">
              <a:solidFill>
                <a:srgbClr val="000000"/>
              </a:solidFill>
              <a:round/>
              <a:headEnd/>
              <a:tailEnd/>
            </a:ln>
          </p:spPr>
          <p:txBody>
            <a:bodyPr/>
            <a:lstStyle/>
            <a:p>
              <a:endParaRPr lang="zh-CN" altLang="en-US"/>
            </a:p>
          </p:txBody>
        </p:sp>
        <p:sp>
          <p:nvSpPr>
            <p:cNvPr id="130075" name="Text Box 25"/>
            <p:cNvSpPr txBox="1">
              <a:spLocks noChangeArrowheads="1"/>
            </p:cNvSpPr>
            <p:nvPr/>
          </p:nvSpPr>
          <p:spPr bwMode="auto">
            <a:xfrm>
              <a:off x="672" y="144"/>
              <a:ext cx="720" cy="250"/>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dirty="0" err="1">
                  <a:latin typeface="宋体" charset="-122"/>
                </a:rPr>
                <a:t>Q.rear</a:t>
              </a:r>
              <a:endParaRPr kumimoji="1" lang="en-US" altLang="zh-CN" sz="2000" dirty="0">
                <a:latin typeface="宋体" charset="-122"/>
              </a:endParaRPr>
            </a:p>
          </p:txBody>
        </p:sp>
        <p:grpSp>
          <p:nvGrpSpPr>
            <p:cNvPr id="130076" name="Group 26"/>
            <p:cNvGrpSpPr>
              <a:grpSpLocks/>
            </p:cNvGrpSpPr>
            <p:nvPr/>
          </p:nvGrpSpPr>
          <p:grpSpPr bwMode="auto">
            <a:xfrm>
              <a:off x="2064" y="48"/>
              <a:ext cx="576" cy="240"/>
              <a:chOff x="2064" y="720"/>
              <a:chExt cx="576" cy="240"/>
            </a:xfrm>
          </p:grpSpPr>
          <p:sp>
            <p:nvSpPr>
              <p:cNvPr id="130078" name="Rectangle 27"/>
              <p:cNvSpPr>
                <a:spLocks noChangeArrowheads="1"/>
              </p:cNvSpPr>
              <p:nvPr/>
            </p:nvSpPr>
            <p:spPr bwMode="auto">
              <a:xfrm>
                <a:off x="2064" y="720"/>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79" name="Line 28"/>
              <p:cNvSpPr>
                <a:spLocks noChangeShapeType="1"/>
              </p:cNvSpPr>
              <p:nvPr/>
            </p:nvSpPr>
            <p:spPr bwMode="auto">
              <a:xfrm>
                <a:off x="2352" y="720"/>
                <a:ext cx="0" cy="240"/>
              </a:xfrm>
              <a:prstGeom prst="line">
                <a:avLst/>
              </a:prstGeom>
              <a:noFill/>
              <a:ln w="12700" cap="rnd">
                <a:solidFill>
                  <a:schemeClr val="bg1"/>
                </a:solidFill>
                <a:round/>
                <a:headEnd/>
                <a:tailEnd/>
              </a:ln>
            </p:spPr>
            <p:txBody>
              <a:bodyPr/>
              <a:lstStyle/>
              <a:p>
                <a:endParaRPr lang="zh-CN" altLang="en-US"/>
              </a:p>
            </p:txBody>
          </p:sp>
          <p:sp>
            <p:nvSpPr>
              <p:cNvPr id="130080" name="Line 29"/>
              <p:cNvSpPr>
                <a:spLocks noChangeShapeType="1"/>
              </p:cNvSpPr>
              <p:nvPr/>
            </p:nvSpPr>
            <p:spPr bwMode="auto">
              <a:xfrm flipH="1">
                <a:off x="2064" y="720"/>
                <a:ext cx="192" cy="192"/>
              </a:xfrm>
              <a:prstGeom prst="line">
                <a:avLst/>
              </a:prstGeom>
              <a:noFill/>
              <a:ln w="12700" cap="rnd">
                <a:solidFill>
                  <a:schemeClr val="bg1"/>
                </a:solidFill>
                <a:round/>
                <a:headEnd/>
                <a:tailEnd/>
              </a:ln>
            </p:spPr>
            <p:txBody>
              <a:bodyPr/>
              <a:lstStyle/>
              <a:p>
                <a:endParaRPr lang="zh-CN" altLang="en-US"/>
              </a:p>
            </p:txBody>
          </p:sp>
          <p:sp>
            <p:nvSpPr>
              <p:cNvPr id="130081" name="Line 30"/>
              <p:cNvSpPr>
                <a:spLocks noChangeShapeType="1"/>
              </p:cNvSpPr>
              <p:nvPr/>
            </p:nvSpPr>
            <p:spPr bwMode="auto">
              <a:xfrm flipH="1">
                <a:off x="2160" y="768"/>
                <a:ext cx="192" cy="192"/>
              </a:xfrm>
              <a:prstGeom prst="line">
                <a:avLst/>
              </a:prstGeom>
              <a:noFill/>
              <a:ln w="12700" cap="rnd">
                <a:solidFill>
                  <a:schemeClr val="bg1"/>
                </a:solidFill>
                <a:round/>
                <a:headEnd/>
                <a:tailEnd/>
              </a:ln>
            </p:spPr>
            <p:txBody>
              <a:bodyPr/>
              <a:lstStyle/>
              <a:p>
                <a:endParaRPr lang="zh-CN" altLang="en-US"/>
              </a:p>
            </p:txBody>
          </p:sp>
          <p:sp>
            <p:nvSpPr>
              <p:cNvPr id="130082" name="Line 31"/>
              <p:cNvSpPr>
                <a:spLocks noChangeShapeType="1"/>
              </p:cNvSpPr>
              <p:nvPr/>
            </p:nvSpPr>
            <p:spPr bwMode="auto">
              <a:xfrm flipH="1">
                <a:off x="2256" y="864"/>
                <a:ext cx="96" cy="96"/>
              </a:xfrm>
              <a:prstGeom prst="line">
                <a:avLst/>
              </a:prstGeom>
              <a:noFill/>
              <a:ln w="12700" cap="rnd">
                <a:solidFill>
                  <a:schemeClr val="bg1"/>
                </a:solidFill>
                <a:round/>
                <a:headEnd/>
                <a:tailEnd/>
              </a:ln>
            </p:spPr>
            <p:txBody>
              <a:bodyPr/>
              <a:lstStyle/>
              <a:p>
                <a:endParaRPr lang="zh-CN" altLang="en-US"/>
              </a:p>
            </p:txBody>
          </p:sp>
        </p:grpSp>
        <p:sp>
          <p:nvSpPr>
            <p:cNvPr id="130077" name="Line 32"/>
            <p:cNvSpPr>
              <a:spLocks noChangeShapeType="1"/>
            </p:cNvSpPr>
            <p:nvPr/>
          </p:nvSpPr>
          <p:spPr bwMode="auto">
            <a:xfrm>
              <a:off x="1584" y="144"/>
              <a:ext cx="480" cy="0"/>
            </a:xfrm>
            <a:prstGeom prst="line">
              <a:avLst/>
            </a:prstGeom>
            <a:noFill/>
            <a:ln w="57150" cap="rnd">
              <a:solidFill>
                <a:srgbClr val="FF0000"/>
              </a:solidFill>
              <a:round/>
              <a:headEnd/>
              <a:tailEnd type="triangle" w="med" len="med"/>
            </a:ln>
          </p:spPr>
          <p:txBody>
            <a:bodyPr/>
            <a:lstStyle/>
            <a:p>
              <a:endParaRPr lang="zh-CN" altLang="en-US"/>
            </a:p>
          </p:txBody>
        </p:sp>
      </p:grpSp>
      <p:grpSp>
        <p:nvGrpSpPr>
          <p:cNvPr id="135201" name="Group 33"/>
          <p:cNvGrpSpPr>
            <a:grpSpLocks/>
          </p:cNvGrpSpPr>
          <p:nvPr/>
        </p:nvGrpSpPr>
        <p:grpSpPr bwMode="auto">
          <a:xfrm>
            <a:off x="7239000" y="5486400"/>
            <a:ext cx="914400" cy="457200"/>
            <a:chOff x="4416" y="2102"/>
            <a:chExt cx="576" cy="288"/>
          </a:xfrm>
        </p:grpSpPr>
        <p:sp>
          <p:nvSpPr>
            <p:cNvPr id="130063" name="Rectangle 34"/>
            <p:cNvSpPr>
              <a:spLocks noChangeArrowheads="1"/>
            </p:cNvSpPr>
            <p:nvPr/>
          </p:nvSpPr>
          <p:spPr bwMode="auto">
            <a:xfrm>
              <a:off x="4416" y="2112"/>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64" name="Line 35"/>
            <p:cNvSpPr>
              <a:spLocks noChangeShapeType="1"/>
            </p:cNvSpPr>
            <p:nvPr/>
          </p:nvSpPr>
          <p:spPr bwMode="auto">
            <a:xfrm>
              <a:off x="4704" y="2112"/>
              <a:ext cx="0" cy="240"/>
            </a:xfrm>
            <a:prstGeom prst="line">
              <a:avLst/>
            </a:prstGeom>
            <a:noFill/>
            <a:ln w="12700" cap="rnd">
              <a:solidFill>
                <a:schemeClr val="bg1"/>
              </a:solidFill>
              <a:round/>
              <a:headEnd/>
              <a:tailEnd/>
            </a:ln>
          </p:spPr>
          <p:txBody>
            <a:bodyPr/>
            <a:lstStyle/>
            <a:p>
              <a:endParaRPr lang="zh-CN" altLang="en-US"/>
            </a:p>
          </p:txBody>
        </p:sp>
        <p:sp>
          <p:nvSpPr>
            <p:cNvPr id="130065" name="Text Box 36"/>
            <p:cNvSpPr txBox="1">
              <a:spLocks noChangeArrowheads="1"/>
            </p:cNvSpPr>
            <p:nvPr/>
          </p:nvSpPr>
          <p:spPr bwMode="auto">
            <a:xfrm>
              <a:off x="4464" y="2102"/>
              <a:ext cx="240" cy="288"/>
            </a:xfrm>
            <a:prstGeom prst="rect">
              <a:avLst/>
            </a:prstGeom>
            <a:noFill/>
            <a:ln w="12700" cap="rnd">
              <a:noFill/>
              <a:miter lim="800000"/>
              <a:headEnd/>
              <a:tailEnd/>
            </a:ln>
          </p:spPr>
          <p:txBody>
            <a:bodyPr>
              <a:spAutoFit/>
            </a:bodyPr>
            <a:lstStyle/>
            <a:p>
              <a:pPr eaLnBrk="0" hangingPunct="0">
                <a:spcBef>
                  <a:spcPct val="50000"/>
                </a:spcBef>
              </a:pPr>
              <a:r>
                <a:rPr kumimoji="1" lang="en-US" altLang="zh-CN" sz="2400">
                  <a:solidFill>
                    <a:srgbClr val="FF0000"/>
                  </a:solidFill>
                  <a:latin typeface="宋体" charset="-122"/>
                </a:rPr>
                <a:t>e</a:t>
              </a:r>
              <a:endParaRPr kumimoji="1" lang="en-US" altLang="zh-CN" sz="2400">
                <a:solidFill>
                  <a:schemeClr val="bg2"/>
                </a:solidFill>
                <a:latin typeface="宋体" charset="-122"/>
              </a:endParaRPr>
            </a:p>
          </p:txBody>
        </p:sp>
        <p:sp>
          <p:nvSpPr>
            <p:cNvPr id="130066" name="Text Box 37"/>
            <p:cNvSpPr txBox="1">
              <a:spLocks noChangeArrowheads="1"/>
            </p:cNvSpPr>
            <p:nvPr/>
          </p:nvSpPr>
          <p:spPr bwMode="auto">
            <a:xfrm>
              <a:off x="4704" y="2112"/>
              <a:ext cx="240" cy="250"/>
            </a:xfrm>
            <a:prstGeom prst="rect">
              <a:avLst/>
            </a:prstGeom>
            <a:noFill/>
            <a:ln w="12700" cap="rnd">
              <a:noFill/>
              <a:miter lim="800000"/>
              <a:headEnd/>
              <a:tailEnd/>
            </a:ln>
          </p:spPr>
          <p:txBody>
            <a:bodyPr>
              <a:spAutoFit/>
            </a:bodyPr>
            <a:lstStyle/>
            <a:p>
              <a:pPr eaLnBrk="0" hangingPunct="0">
                <a:spcBef>
                  <a:spcPct val="50000"/>
                </a:spcBef>
              </a:pPr>
              <a:r>
                <a:rPr kumimoji="1" lang="zh-CN" altLang="zh-CN" sz="2000">
                  <a:solidFill>
                    <a:srgbClr val="FF3300"/>
                  </a:solidFill>
                  <a:latin typeface="宋体" charset="-122"/>
                </a:rPr>
                <a:t>∧</a:t>
              </a:r>
            </a:p>
          </p:txBody>
        </p:sp>
      </p:grpSp>
      <p:sp>
        <p:nvSpPr>
          <p:cNvPr id="135206" name="Line 38"/>
          <p:cNvSpPr>
            <a:spLocks noChangeShapeType="1"/>
          </p:cNvSpPr>
          <p:nvPr/>
        </p:nvSpPr>
        <p:spPr bwMode="auto">
          <a:xfrm>
            <a:off x="6172200" y="5654675"/>
            <a:ext cx="1066800" cy="0"/>
          </a:xfrm>
          <a:prstGeom prst="line">
            <a:avLst/>
          </a:prstGeom>
          <a:noFill/>
          <a:ln w="57150" cap="rnd">
            <a:solidFill>
              <a:srgbClr val="FF0000"/>
            </a:solidFill>
            <a:round/>
            <a:headEnd/>
            <a:tailEnd type="triangle" w="med" len="med"/>
          </a:ln>
        </p:spPr>
        <p:txBody>
          <a:bodyPr/>
          <a:lstStyle/>
          <a:p>
            <a:endParaRPr lang="zh-CN" altLang="en-US"/>
          </a:p>
        </p:txBody>
      </p:sp>
      <p:grpSp>
        <p:nvGrpSpPr>
          <p:cNvPr id="135207" name="Group 39"/>
          <p:cNvGrpSpPr>
            <a:grpSpLocks/>
          </p:cNvGrpSpPr>
          <p:nvPr/>
        </p:nvGrpSpPr>
        <p:grpSpPr bwMode="auto">
          <a:xfrm>
            <a:off x="5257800" y="5486400"/>
            <a:ext cx="914400" cy="854075"/>
            <a:chOff x="3216" y="2726"/>
            <a:chExt cx="576" cy="538"/>
          </a:xfrm>
        </p:grpSpPr>
        <p:sp>
          <p:nvSpPr>
            <p:cNvPr id="130060" name="Rectangle 40"/>
            <p:cNvSpPr>
              <a:spLocks noChangeArrowheads="1"/>
            </p:cNvSpPr>
            <p:nvPr/>
          </p:nvSpPr>
          <p:spPr bwMode="auto">
            <a:xfrm>
              <a:off x="3216" y="2736"/>
              <a:ext cx="576" cy="240"/>
            </a:xfrm>
            <a:prstGeom prst="rect">
              <a:avLst/>
            </a:prstGeom>
            <a:solidFill>
              <a:srgbClr val="00CCFF"/>
            </a:solidFill>
            <a:ln w="12700" cap="rnd">
              <a:noFill/>
              <a:miter lim="800000"/>
              <a:headEnd/>
              <a:tailEnd/>
            </a:ln>
          </p:spPr>
          <p:txBody>
            <a:bodyPr wrap="none" anchor="ctr"/>
            <a:lstStyle/>
            <a:p>
              <a:endParaRPr lang="zh-CN" altLang="en-US"/>
            </a:p>
          </p:txBody>
        </p:sp>
        <p:sp>
          <p:nvSpPr>
            <p:cNvPr id="130061" name="Line 41"/>
            <p:cNvSpPr>
              <a:spLocks noChangeShapeType="1"/>
            </p:cNvSpPr>
            <p:nvPr/>
          </p:nvSpPr>
          <p:spPr bwMode="auto">
            <a:xfrm>
              <a:off x="3504" y="2736"/>
              <a:ext cx="0" cy="240"/>
            </a:xfrm>
            <a:prstGeom prst="line">
              <a:avLst/>
            </a:prstGeom>
            <a:noFill/>
            <a:ln w="12700" cap="rnd">
              <a:solidFill>
                <a:schemeClr val="bg1"/>
              </a:solidFill>
              <a:round/>
              <a:headEnd/>
              <a:tailEnd/>
            </a:ln>
          </p:spPr>
          <p:txBody>
            <a:bodyPr/>
            <a:lstStyle/>
            <a:p>
              <a:endParaRPr lang="zh-CN" altLang="en-US"/>
            </a:p>
          </p:txBody>
        </p:sp>
        <p:sp>
          <p:nvSpPr>
            <p:cNvPr id="130062" name="Text Box 42"/>
            <p:cNvSpPr txBox="1">
              <a:spLocks noChangeArrowheads="1"/>
            </p:cNvSpPr>
            <p:nvPr/>
          </p:nvSpPr>
          <p:spPr bwMode="auto">
            <a:xfrm>
              <a:off x="3264" y="2726"/>
              <a:ext cx="384" cy="538"/>
            </a:xfrm>
            <a:prstGeom prst="rect">
              <a:avLst/>
            </a:prstGeom>
            <a:noFill/>
            <a:ln w="12700" cap="rnd">
              <a:noFill/>
              <a:miter lim="800000"/>
              <a:headEnd/>
              <a:tailEnd/>
            </a:ln>
          </p:spPr>
          <p:txBody>
            <a:bodyPr>
              <a:spAutoFit/>
            </a:bodyPr>
            <a:lstStyle/>
            <a:p>
              <a:pPr eaLnBrk="0" hangingPunct="0">
                <a:spcBef>
                  <a:spcPct val="50000"/>
                </a:spcBef>
              </a:pPr>
              <a:r>
                <a:rPr kumimoji="1" lang="en-US" altLang="zh-CN" sz="2000">
                  <a:solidFill>
                    <a:schemeClr val="bg2"/>
                  </a:solidFill>
                  <a:latin typeface="宋体" charset="-122"/>
                </a:rPr>
                <a:t>J1</a:t>
              </a:r>
            </a:p>
            <a:p>
              <a:pPr eaLnBrk="0" hangingPunct="0">
                <a:spcBef>
                  <a:spcPct val="50000"/>
                </a:spcBef>
              </a:pPr>
              <a:endParaRPr kumimoji="1" lang="en-US" altLang="zh-CN" sz="2000">
                <a:solidFill>
                  <a:schemeClr val="bg2"/>
                </a:solidFill>
                <a:latin typeface="宋体" charset="-122"/>
              </a:endParaRPr>
            </a:p>
          </p:txBody>
        </p:sp>
      </p:grpSp>
      <p:grpSp>
        <p:nvGrpSpPr>
          <p:cNvPr id="135211" name="Group 43"/>
          <p:cNvGrpSpPr>
            <a:grpSpLocks/>
          </p:cNvGrpSpPr>
          <p:nvPr/>
        </p:nvGrpSpPr>
        <p:grpSpPr bwMode="auto">
          <a:xfrm>
            <a:off x="2590800" y="5883275"/>
            <a:ext cx="4876800" cy="533400"/>
            <a:chOff x="1488" y="2352"/>
            <a:chExt cx="3072" cy="336"/>
          </a:xfrm>
        </p:grpSpPr>
        <p:sp>
          <p:nvSpPr>
            <p:cNvPr id="130057" name="Line 44"/>
            <p:cNvSpPr>
              <a:spLocks noChangeShapeType="1"/>
            </p:cNvSpPr>
            <p:nvPr/>
          </p:nvSpPr>
          <p:spPr bwMode="auto">
            <a:xfrm>
              <a:off x="1488" y="2688"/>
              <a:ext cx="3072" cy="0"/>
            </a:xfrm>
            <a:prstGeom prst="line">
              <a:avLst/>
            </a:prstGeom>
            <a:noFill/>
            <a:ln w="57150" cap="rnd">
              <a:solidFill>
                <a:srgbClr val="FF0000"/>
              </a:solidFill>
              <a:round/>
              <a:headEnd/>
              <a:tailEnd/>
            </a:ln>
          </p:spPr>
          <p:txBody>
            <a:bodyPr/>
            <a:lstStyle/>
            <a:p>
              <a:endParaRPr lang="zh-CN" altLang="en-US"/>
            </a:p>
          </p:txBody>
        </p:sp>
        <p:sp>
          <p:nvSpPr>
            <p:cNvPr id="130058" name="Line 45"/>
            <p:cNvSpPr>
              <a:spLocks noChangeShapeType="1"/>
            </p:cNvSpPr>
            <p:nvPr/>
          </p:nvSpPr>
          <p:spPr bwMode="auto">
            <a:xfrm>
              <a:off x="1488" y="2448"/>
              <a:ext cx="0" cy="240"/>
            </a:xfrm>
            <a:prstGeom prst="line">
              <a:avLst/>
            </a:prstGeom>
            <a:noFill/>
            <a:ln w="57150" cap="rnd">
              <a:solidFill>
                <a:srgbClr val="FF0000"/>
              </a:solidFill>
              <a:round/>
              <a:headEnd/>
              <a:tailEnd/>
            </a:ln>
          </p:spPr>
          <p:txBody>
            <a:bodyPr/>
            <a:lstStyle/>
            <a:p>
              <a:endParaRPr lang="zh-CN" altLang="en-US"/>
            </a:p>
          </p:txBody>
        </p:sp>
        <p:sp>
          <p:nvSpPr>
            <p:cNvPr id="130059" name="Line 46"/>
            <p:cNvSpPr>
              <a:spLocks noChangeShapeType="1"/>
            </p:cNvSpPr>
            <p:nvPr/>
          </p:nvSpPr>
          <p:spPr bwMode="auto">
            <a:xfrm flipV="1">
              <a:off x="4560" y="2352"/>
              <a:ext cx="0" cy="336"/>
            </a:xfrm>
            <a:prstGeom prst="line">
              <a:avLst/>
            </a:prstGeom>
            <a:noFill/>
            <a:ln w="57150" cap="rnd">
              <a:solidFill>
                <a:srgbClr val="FF0000"/>
              </a:solidFill>
              <a:round/>
              <a:headEnd/>
              <a:tailEnd type="triangle" w="med" len="med"/>
            </a:ln>
          </p:spPr>
          <p:txBody>
            <a:bodyPr/>
            <a:lstStyle/>
            <a:p>
              <a:endParaRPr lang="zh-CN" altLang="en-US"/>
            </a:p>
          </p:txBody>
        </p:sp>
      </p:grpSp>
      <p:sp useBgFill="1">
        <p:nvSpPr>
          <p:cNvPr id="135215" name="Rectangle 47"/>
          <p:cNvSpPr>
            <a:spLocks noChangeArrowheads="1"/>
          </p:cNvSpPr>
          <p:nvPr/>
        </p:nvSpPr>
        <p:spPr bwMode="auto">
          <a:xfrm>
            <a:off x="2743200" y="5883275"/>
            <a:ext cx="2895600" cy="457200"/>
          </a:xfrm>
          <a:prstGeom prst="rect">
            <a:avLst/>
          </a:prstGeom>
          <a:ln w="12700" cap="rnd">
            <a:noFill/>
            <a:miter lim="800000"/>
            <a:headEnd/>
            <a:tailEnd/>
          </a:ln>
        </p:spPr>
        <p:txBody>
          <a:bodyPr wrap="none" anchor="ctr"/>
          <a:lstStyle/>
          <a:p>
            <a:endParaRPr lang="zh-CN" altLang="en-US"/>
          </a:p>
        </p:txBody>
      </p:sp>
    </p:spTree>
    <p:extLst>
      <p:ext uri="{BB962C8B-B14F-4D97-AF65-F5344CB8AC3E}">
        <p14:creationId xmlns:p14="http://schemas.microsoft.com/office/powerpoint/2010/main" val="16580637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5201"/>
                                        </p:tgtEl>
                                        <p:attrNameLst>
                                          <p:attrName>style.visibility</p:attrName>
                                        </p:attrNameLst>
                                      </p:cBhvr>
                                      <p:to>
                                        <p:strVal val="visible"/>
                                      </p:to>
                                    </p:set>
                                    <p:anim calcmode="lin" valueType="num">
                                      <p:cBhvr additive="base">
                                        <p:cTn id="11" dur="500" fill="hold"/>
                                        <p:tgtEl>
                                          <p:spTgt spid="135201"/>
                                        </p:tgtEl>
                                        <p:attrNameLst>
                                          <p:attrName>ppt_x</p:attrName>
                                        </p:attrNameLst>
                                      </p:cBhvr>
                                      <p:tavLst>
                                        <p:tav tm="0">
                                          <p:val>
                                            <p:strVal val="#ppt_x"/>
                                          </p:val>
                                        </p:tav>
                                        <p:tav tm="100000">
                                          <p:val>
                                            <p:strVal val="#ppt_x"/>
                                          </p:val>
                                        </p:tav>
                                      </p:tavLst>
                                    </p:anim>
                                    <p:anim calcmode="lin" valueType="num">
                                      <p:cBhvr additive="base">
                                        <p:cTn id="12" dur="500" fill="hold"/>
                                        <p:tgtEl>
                                          <p:spTgt spid="13520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5206"/>
                                        </p:tgtEl>
                                        <p:attrNameLst>
                                          <p:attrName>style.visibility</p:attrName>
                                        </p:attrNameLst>
                                      </p:cBhvr>
                                      <p:to>
                                        <p:strVal val="visible"/>
                                      </p:to>
                                    </p:set>
                                    <p:animEffect transition="in" filter="wipe(up)">
                                      <p:cBhvr>
                                        <p:cTn id="17" dur="500"/>
                                        <p:tgtEl>
                                          <p:spTgt spid="135206"/>
                                        </p:tgtEl>
                                      </p:cBhvr>
                                    </p:animEffect>
                                  </p:childTnLst>
                                </p:cTn>
                              </p:par>
                            </p:childTnLst>
                          </p:cTn>
                        </p:par>
                        <p:par>
                          <p:cTn id="18" fill="hold">
                            <p:stCondLst>
                              <p:cond delay="500"/>
                            </p:stCondLst>
                            <p:childTnLst>
                              <p:par>
                                <p:cTn id="19" presetID="1" presetClass="entr" presetSubtype="0" fill="hold" nodeType="afterEffect">
                                  <p:stCondLst>
                                    <p:cond delay="100"/>
                                  </p:stCondLst>
                                  <p:childTnLst>
                                    <p:set>
                                      <p:cBhvr>
                                        <p:cTn id="20" dur="1" fill="hold">
                                          <p:stCondLst>
                                            <p:cond delay="499"/>
                                          </p:stCondLst>
                                        </p:cTn>
                                        <p:tgtEl>
                                          <p:spTgt spid="13520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35211"/>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100"/>
                                  </p:stCondLst>
                                  <p:childTnLst>
                                    <p:set>
                                      <p:cBhvr>
                                        <p:cTn id="27" dur="1" fill="hold">
                                          <p:stCondLst>
                                            <p:cond delay="499"/>
                                          </p:stCondLst>
                                        </p:cTn>
                                        <p:tgtEl>
                                          <p:spTgt spid="135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6" grpId="0" animBg="1"/>
      <p:bldP spid="1352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1211263" y="515938"/>
            <a:ext cx="6781800" cy="1076325"/>
          </a:xfrm>
        </p:spPr>
        <p:txBody>
          <a:bodyPr/>
          <a:lstStyle/>
          <a:p>
            <a:pPr algn="ctr"/>
            <a:r>
              <a:rPr lang="zh-CN" altLang="en-US" sz="3600" b="1" smtClean="0">
                <a:latin typeface="华文新魏" pitchFamily="2" charset="-122"/>
                <a:ea typeface="华文新魏" pitchFamily="2" charset="-122"/>
              </a:rPr>
              <a:t>循环队列 </a:t>
            </a:r>
            <a:r>
              <a:rPr lang="en-US" altLang="zh-CN" sz="3600" b="1" smtClean="0">
                <a:latin typeface="华文新魏" pitchFamily="2" charset="-122"/>
                <a:ea typeface="华文新魏" pitchFamily="2" charset="-122"/>
              </a:rPr>
              <a:t>(Circular Queue)</a:t>
            </a:r>
            <a:endParaRPr lang="en-US" altLang="zh-CN" smtClean="0">
              <a:latin typeface="华文新魏" pitchFamily="2" charset="-122"/>
              <a:ea typeface="华文新魏" pitchFamily="2" charset="-122"/>
            </a:endParaRPr>
          </a:p>
        </p:txBody>
      </p:sp>
      <p:sp>
        <p:nvSpPr>
          <p:cNvPr id="286722" name="Rectangle 2"/>
          <p:cNvSpPr>
            <a:spLocks noGrp="1" noChangeArrowheads="1"/>
          </p:cNvSpPr>
          <p:nvPr>
            <p:ph idx="1"/>
          </p:nvPr>
        </p:nvSpPr>
        <p:spPr>
          <a:xfrm>
            <a:off x="671513" y="1473200"/>
            <a:ext cx="8077200" cy="4800600"/>
          </a:xfrm>
        </p:spPr>
        <p:txBody>
          <a:bodyPr>
            <a:normAutofit/>
          </a:bodyPr>
          <a:lstStyle/>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队列存放数组被当作首尾相接的表处理。</a:t>
            </a:r>
          </a:p>
          <a:p>
            <a:pPr marL="274320" indent="-274320" fontAlgn="auto">
              <a:lnSpc>
                <a:spcPct val="110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队头、队尾指针加</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时从</a:t>
            </a:r>
            <a:r>
              <a:rPr lang="en-US" altLang="zh-CN" sz="3000" b="1">
                <a:latin typeface="Times New Roman" pitchFamily="18" charset="0"/>
                <a:ea typeface="仿宋_GB2312" pitchFamily="49" charset="-122"/>
              </a:rPr>
              <a:t>maxSize</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直接进到</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，可用语言的取模</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余数</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运算实现。</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队头指针进</a:t>
            </a:r>
            <a:r>
              <a:rPr lang="en-US" altLang="zh-CN" sz="3000" b="1">
                <a:latin typeface="Times New Roman" pitchFamily="18" charset="0"/>
                <a:ea typeface="仿宋_GB2312" pitchFamily="49" charset="-122"/>
              </a:rPr>
              <a:t>1:</a:t>
            </a:r>
            <a:r>
              <a:rPr lang="en-US" altLang="zh-CN" sz="3000">
                <a:solidFill>
                  <a:schemeClr val="tx2"/>
                </a:solidFill>
                <a:latin typeface="Times New Roman" pitchFamily="18" charset="0"/>
                <a:ea typeface="仿宋_GB2312" pitchFamily="49" charset="-122"/>
              </a:rPr>
              <a:t>  front = (front+1)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队尾指针进</a:t>
            </a:r>
            <a:r>
              <a:rPr lang="en-US" altLang="zh-CN" sz="3000" b="1">
                <a:latin typeface="Times New Roman" pitchFamily="18" charset="0"/>
                <a:ea typeface="仿宋_GB2312" pitchFamily="49" charset="-122"/>
              </a:rPr>
              <a:t>1:</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 = (rear+1)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队列初始化：</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 0</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队空条件：</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a:t>
            </a:r>
            <a:r>
              <a:rPr lang="en-US" altLang="zh-CN" sz="3000" i="1">
                <a:solidFill>
                  <a:schemeClr val="tx2"/>
                </a:solidFill>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队满条件：</a:t>
            </a:r>
            <a:r>
              <a:rPr lang="en-US" altLang="zh-CN" sz="3000">
                <a:solidFill>
                  <a:schemeClr val="tx2"/>
                </a:solidFill>
                <a:latin typeface="Times New Roman" pitchFamily="18" charset="0"/>
                <a:ea typeface="仿宋_GB2312" pitchFamily="49" charset="-122"/>
              </a:rPr>
              <a:t>(rear+1) % maxSize </a:t>
            </a:r>
            <a:r>
              <a:rPr lang="en-US" altLang="zh-CN" sz="3000" i="1">
                <a:solidFill>
                  <a:schemeClr val="tx2"/>
                </a:solidFill>
                <a:latin typeface="Times New Roman" pitchFamily="18" charset="0"/>
                <a:ea typeface="仿宋_GB2312" pitchFamily="49" charset="-122"/>
              </a:rPr>
              <a:t>==</a:t>
            </a:r>
            <a:r>
              <a:rPr lang="en-US" altLang="zh-CN" sz="3000">
                <a:solidFill>
                  <a:schemeClr val="tx2"/>
                </a:solidFill>
                <a:latin typeface="Times New Roman" pitchFamily="18" charset="0"/>
                <a:ea typeface="仿宋_GB2312" pitchFamily="49" charset="-122"/>
              </a:rPr>
              <a:t> front</a:t>
            </a:r>
            <a:r>
              <a:rPr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p>
        </p:txBody>
      </p:sp>
      <p:sp>
        <p:nvSpPr>
          <p:cNvPr id="5" name="灯片编号占位符 4"/>
          <p:cNvSpPr>
            <a:spLocks noGrp="1"/>
          </p:cNvSpPr>
          <p:nvPr>
            <p:ph type="sldNum" sz="quarter" idx="12"/>
          </p:nvPr>
        </p:nvSpPr>
        <p:spPr/>
        <p:txBody>
          <a:bodyPr/>
          <a:lstStyle/>
          <a:p>
            <a:pPr>
              <a:defRPr/>
            </a:pPr>
            <a:fld id="{E28F918C-8E7F-4809-B896-4B07CBA1A2AB}" type="slidenum">
              <a:rPr lang="en-US" altLang="zh-CN"/>
              <a:pPr>
                <a:defRPr/>
              </a:pPr>
              <a:t>53</a:t>
            </a:fld>
            <a:endParaRPr lang="en-US" altLang="zh-CN"/>
          </a:p>
        </p:txBody>
      </p:sp>
    </p:spTree>
    <p:extLst>
      <p:ext uri="{BB962C8B-B14F-4D97-AF65-F5344CB8AC3E}">
        <p14:creationId xmlns:p14="http://schemas.microsoft.com/office/powerpoint/2010/main" val="905281921"/>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352425" y="304800"/>
            <a:ext cx="2179638" cy="519113"/>
          </a:xfrm>
          <a:noFill/>
        </p:spPr>
        <p:txBody>
          <a:bodyPr/>
          <a:lstStyle/>
          <a:p>
            <a:pPr eaLnBrk="1" hangingPunct="1"/>
            <a:r>
              <a:rPr lang="zh-CN" altLang="en-US" sz="2800" smtClean="0">
                <a:latin typeface="Times New Roman" pitchFamily="18" charset="0"/>
              </a:rPr>
              <a:t>循环队列</a:t>
            </a:r>
          </a:p>
        </p:txBody>
      </p:sp>
      <p:sp>
        <p:nvSpPr>
          <p:cNvPr id="993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A817B2B-103D-40FA-9130-B5D266FE72A1}" type="slidenum">
              <a:rPr lang="en-US" altLang="zh-CN" smtClean="0">
                <a:latin typeface="Arial Black" pitchFamily="34" charset="0"/>
              </a:rPr>
              <a:pPr eaLnBrk="1" hangingPunct="1"/>
              <a:t>54</a:t>
            </a:fld>
            <a:endParaRPr lang="en-US" altLang="zh-CN" smtClean="0">
              <a:latin typeface="Arial Black" pitchFamily="34" charset="0"/>
            </a:endParaRPr>
          </a:p>
        </p:txBody>
      </p:sp>
      <p:grpSp>
        <p:nvGrpSpPr>
          <p:cNvPr id="2" name="Group 4"/>
          <p:cNvGrpSpPr>
            <a:grpSpLocks/>
          </p:cNvGrpSpPr>
          <p:nvPr/>
        </p:nvGrpSpPr>
        <p:grpSpPr bwMode="auto">
          <a:xfrm>
            <a:off x="4343400" y="1600200"/>
            <a:ext cx="4289425" cy="1905000"/>
            <a:chOff x="1104" y="2784"/>
            <a:chExt cx="2928" cy="1200"/>
          </a:xfrm>
        </p:grpSpPr>
        <p:grpSp>
          <p:nvGrpSpPr>
            <p:cNvPr id="99351" name="Group 5"/>
            <p:cNvGrpSpPr>
              <a:grpSpLocks/>
            </p:cNvGrpSpPr>
            <p:nvPr/>
          </p:nvGrpSpPr>
          <p:grpSpPr bwMode="auto">
            <a:xfrm>
              <a:off x="1104" y="2784"/>
              <a:ext cx="2928" cy="1200"/>
              <a:chOff x="1104" y="2784"/>
              <a:chExt cx="2928" cy="1200"/>
            </a:xfrm>
          </p:grpSpPr>
          <p:grpSp>
            <p:nvGrpSpPr>
              <p:cNvPr id="99357" name="Group 6"/>
              <p:cNvGrpSpPr>
                <a:grpSpLocks/>
              </p:cNvGrpSpPr>
              <p:nvPr/>
            </p:nvGrpSpPr>
            <p:grpSpPr bwMode="auto">
              <a:xfrm>
                <a:off x="1872" y="2784"/>
                <a:ext cx="1296" cy="1200"/>
                <a:chOff x="1872" y="2784"/>
                <a:chExt cx="1296" cy="1200"/>
              </a:xfrm>
            </p:grpSpPr>
            <p:grpSp>
              <p:nvGrpSpPr>
                <p:cNvPr id="99366" name="Group 7"/>
                <p:cNvGrpSpPr>
                  <a:grpSpLocks/>
                </p:cNvGrpSpPr>
                <p:nvPr/>
              </p:nvGrpSpPr>
              <p:grpSpPr bwMode="auto">
                <a:xfrm>
                  <a:off x="1872" y="2784"/>
                  <a:ext cx="1296" cy="1200"/>
                  <a:chOff x="1872" y="2784"/>
                  <a:chExt cx="1296" cy="1200"/>
                </a:xfrm>
              </p:grpSpPr>
              <p:grpSp>
                <p:nvGrpSpPr>
                  <p:cNvPr id="99370" name="Group 8"/>
                  <p:cNvGrpSpPr>
                    <a:grpSpLocks/>
                  </p:cNvGrpSpPr>
                  <p:nvPr/>
                </p:nvGrpSpPr>
                <p:grpSpPr bwMode="auto">
                  <a:xfrm>
                    <a:off x="1872" y="2784"/>
                    <a:ext cx="1296" cy="1200"/>
                    <a:chOff x="1872" y="2784"/>
                    <a:chExt cx="1296" cy="1200"/>
                  </a:xfrm>
                </p:grpSpPr>
                <p:sp>
                  <p:nvSpPr>
                    <p:cNvPr id="99372" name="Oval 9"/>
                    <p:cNvSpPr>
                      <a:spLocks noChangeArrowheads="1"/>
                    </p:cNvSpPr>
                    <p:nvPr/>
                  </p:nvSpPr>
                  <p:spPr bwMode="auto">
                    <a:xfrm>
                      <a:off x="1872" y="2784"/>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99373" name="Line 10"/>
                    <p:cNvSpPr>
                      <a:spLocks noChangeShapeType="1"/>
                    </p:cNvSpPr>
                    <p:nvPr/>
                  </p:nvSpPr>
                  <p:spPr bwMode="auto">
                    <a:xfrm flipH="1">
                      <a:off x="1872" y="3408"/>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4" name="Line 11"/>
                    <p:cNvSpPr>
                      <a:spLocks noChangeShapeType="1"/>
                    </p:cNvSpPr>
                    <p:nvPr/>
                  </p:nvSpPr>
                  <p:spPr bwMode="auto">
                    <a:xfrm>
                      <a:off x="2112" y="2928"/>
                      <a:ext cx="192" cy="24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5" name="Line 12"/>
                    <p:cNvSpPr>
                      <a:spLocks noChangeShapeType="1"/>
                    </p:cNvSpPr>
                    <p:nvPr/>
                  </p:nvSpPr>
                  <p:spPr bwMode="auto">
                    <a:xfrm flipH="1">
                      <a:off x="2688" y="2880"/>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6" name="Line 13"/>
                    <p:cNvSpPr>
                      <a:spLocks noChangeShapeType="1"/>
                    </p:cNvSpPr>
                    <p:nvPr/>
                  </p:nvSpPr>
                  <p:spPr bwMode="auto">
                    <a:xfrm>
                      <a:off x="2688" y="3600"/>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7" name="Line 14"/>
                    <p:cNvSpPr>
                      <a:spLocks noChangeShapeType="1"/>
                    </p:cNvSpPr>
                    <p:nvPr/>
                  </p:nvSpPr>
                  <p:spPr bwMode="auto">
                    <a:xfrm flipH="1">
                      <a:off x="2160" y="3600"/>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8" name="Line 15"/>
                    <p:cNvSpPr>
                      <a:spLocks noChangeShapeType="1"/>
                    </p:cNvSpPr>
                    <p:nvPr/>
                  </p:nvSpPr>
                  <p:spPr bwMode="auto">
                    <a:xfrm>
                      <a:off x="2784" y="3408"/>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71" name="Oval 16"/>
                  <p:cNvSpPr>
                    <a:spLocks noChangeArrowheads="1"/>
                  </p:cNvSpPr>
                  <p:nvPr/>
                </p:nvSpPr>
                <p:spPr bwMode="auto">
                  <a:xfrm>
                    <a:off x="2208" y="3120"/>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grpSp>
            <p:sp>
              <p:nvSpPr>
                <p:cNvPr id="99367" name="Text Box 17"/>
                <p:cNvSpPr txBox="1">
                  <a:spLocks noChangeArrowheads="1"/>
                </p:cNvSpPr>
                <p:nvPr/>
              </p:nvSpPr>
              <p:spPr bwMode="auto">
                <a:xfrm>
                  <a:off x="2352" y="28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99368" name="Text Box 18"/>
                <p:cNvSpPr txBox="1">
                  <a:spLocks noChangeArrowheads="1"/>
                </p:cNvSpPr>
                <p:nvPr/>
              </p:nvSpPr>
              <p:spPr bwMode="auto">
                <a:xfrm>
                  <a:off x="2016" y="345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99369" name="Text Box 19"/>
                <p:cNvSpPr txBox="1">
                  <a:spLocks noChangeArrowheads="1"/>
                </p:cNvSpPr>
                <p:nvPr/>
              </p:nvSpPr>
              <p:spPr bwMode="auto">
                <a:xfrm>
                  <a:off x="1968" y="3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grpSp>
            <p:nvGrpSpPr>
              <p:cNvPr id="99358" name="Group 20"/>
              <p:cNvGrpSpPr>
                <a:grpSpLocks/>
              </p:cNvGrpSpPr>
              <p:nvPr/>
            </p:nvGrpSpPr>
            <p:grpSpPr bwMode="auto">
              <a:xfrm>
                <a:off x="3168" y="2880"/>
                <a:ext cx="864" cy="528"/>
                <a:chOff x="3168" y="2880"/>
                <a:chExt cx="864" cy="528"/>
              </a:xfrm>
            </p:grpSpPr>
            <p:sp>
              <p:nvSpPr>
                <p:cNvPr id="99363" name="Rectangle 21"/>
                <p:cNvSpPr>
                  <a:spLocks noChangeArrowheads="1"/>
                </p:cNvSpPr>
                <p:nvPr/>
              </p:nvSpPr>
              <p:spPr bwMode="auto">
                <a:xfrm>
                  <a:off x="3408" y="3168"/>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64" name="Line 22"/>
                <p:cNvSpPr>
                  <a:spLocks noChangeShapeType="1"/>
                </p:cNvSpPr>
                <p:nvPr/>
              </p:nvSpPr>
              <p:spPr bwMode="auto">
                <a:xfrm flipH="1" flipV="1">
                  <a:off x="3168" y="3264"/>
                  <a:ext cx="33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5" name="Text Box 23"/>
                <p:cNvSpPr txBox="1">
                  <a:spLocks noChangeArrowheads="1"/>
                </p:cNvSpPr>
                <p:nvPr/>
              </p:nvSpPr>
              <p:spPr bwMode="auto">
                <a:xfrm>
                  <a:off x="3360" y="288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grpSp>
            <p:nvGrpSpPr>
              <p:cNvPr id="99359" name="Group 24"/>
              <p:cNvGrpSpPr>
                <a:grpSpLocks/>
              </p:cNvGrpSpPr>
              <p:nvPr/>
            </p:nvGrpSpPr>
            <p:grpSpPr bwMode="auto">
              <a:xfrm>
                <a:off x="1104" y="3312"/>
                <a:ext cx="864" cy="480"/>
                <a:chOff x="1104" y="3312"/>
                <a:chExt cx="864" cy="480"/>
              </a:xfrm>
            </p:grpSpPr>
            <p:sp>
              <p:nvSpPr>
                <p:cNvPr id="99360" name="Rectangle 25"/>
                <p:cNvSpPr>
                  <a:spLocks noChangeArrowheads="1"/>
                </p:cNvSpPr>
                <p:nvPr/>
              </p:nvSpPr>
              <p:spPr bwMode="auto">
                <a:xfrm>
                  <a:off x="1152" y="3552"/>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61" name="Line 26"/>
                <p:cNvSpPr>
                  <a:spLocks noChangeShapeType="1"/>
                </p:cNvSpPr>
                <p:nvPr/>
              </p:nvSpPr>
              <p:spPr bwMode="auto">
                <a:xfrm>
                  <a:off x="1680" y="3648"/>
                  <a:ext cx="28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62" name="Text Box 27"/>
                <p:cNvSpPr txBox="1">
                  <a:spLocks noChangeArrowheads="1"/>
                </p:cNvSpPr>
                <p:nvPr/>
              </p:nvSpPr>
              <p:spPr bwMode="auto">
                <a:xfrm>
                  <a:off x="1104" y="331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grpSp>
        </p:grpSp>
        <p:grpSp>
          <p:nvGrpSpPr>
            <p:cNvPr id="99352" name="Group 28"/>
            <p:cNvGrpSpPr>
              <a:grpSpLocks/>
            </p:cNvGrpSpPr>
            <p:nvPr/>
          </p:nvGrpSpPr>
          <p:grpSpPr bwMode="auto">
            <a:xfrm>
              <a:off x="2208" y="3312"/>
              <a:ext cx="864" cy="384"/>
              <a:chOff x="2976" y="912"/>
              <a:chExt cx="864" cy="384"/>
            </a:xfrm>
          </p:grpSpPr>
          <p:sp>
            <p:nvSpPr>
              <p:cNvPr id="99355" name="Text Box 29"/>
              <p:cNvSpPr txBox="1">
                <a:spLocks noChangeArrowheads="1"/>
              </p:cNvSpPr>
              <p:nvPr/>
            </p:nvSpPr>
            <p:spPr bwMode="auto">
              <a:xfrm>
                <a:off x="2976" y="912"/>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99356" name="Text Box 30"/>
              <p:cNvSpPr txBox="1">
                <a:spLocks noChangeArrowheads="1"/>
              </p:cNvSpPr>
              <p:nvPr/>
            </p:nvSpPr>
            <p:spPr bwMode="auto">
              <a:xfrm>
                <a:off x="3168" y="104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sp>
          <p:nvSpPr>
            <p:cNvPr id="99353" name="Text Box 31"/>
            <p:cNvSpPr txBox="1">
              <a:spLocks noChangeArrowheads="1"/>
            </p:cNvSpPr>
            <p:nvPr/>
          </p:nvSpPr>
          <p:spPr bwMode="auto">
            <a:xfrm>
              <a:off x="2208" y="316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99354" name="Text Box 32"/>
            <p:cNvSpPr txBox="1">
              <a:spLocks noChangeArrowheads="1"/>
            </p:cNvSpPr>
            <p:nvPr/>
          </p:nvSpPr>
          <p:spPr bwMode="auto">
            <a:xfrm>
              <a:off x="2400" y="307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grpSp>
      <p:sp>
        <p:nvSpPr>
          <p:cNvPr id="99333" name="Text Box 33"/>
          <p:cNvSpPr txBox="1">
            <a:spLocks noChangeArrowheads="1"/>
          </p:cNvSpPr>
          <p:nvPr/>
        </p:nvSpPr>
        <p:spPr bwMode="auto">
          <a:xfrm>
            <a:off x="2855913" y="2286000"/>
            <a:ext cx="4206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a:p>
            <a:pPr>
              <a:spcBef>
                <a:spcPct val="50000"/>
              </a:spcBef>
            </a:pPr>
            <a:r>
              <a:rPr kumimoji="1" lang="en-US" altLang="zh-CN" sz="2000">
                <a:latin typeface="宋体" pitchFamily="2" charset="-122"/>
              </a:rPr>
              <a:t>4</a:t>
            </a:r>
          </a:p>
          <a:p>
            <a:pPr>
              <a:spcBef>
                <a:spcPct val="50000"/>
              </a:spcBef>
            </a:pPr>
            <a:r>
              <a:rPr kumimoji="1" lang="en-US" altLang="zh-CN" sz="2000">
                <a:latin typeface="宋体" pitchFamily="2" charset="-122"/>
              </a:rPr>
              <a:t>3</a:t>
            </a:r>
          </a:p>
          <a:p>
            <a:pPr>
              <a:spcBef>
                <a:spcPct val="50000"/>
              </a:spcBef>
            </a:pPr>
            <a:r>
              <a:rPr kumimoji="1" lang="en-US" altLang="zh-CN" sz="2000">
                <a:latin typeface="宋体" pitchFamily="2" charset="-122"/>
              </a:rPr>
              <a:t>2</a:t>
            </a:r>
          </a:p>
          <a:p>
            <a:pPr>
              <a:spcBef>
                <a:spcPct val="50000"/>
              </a:spcBef>
            </a:pPr>
            <a:r>
              <a:rPr kumimoji="1" lang="en-US" altLang="zh-CN" sz="2000">
                <a:latin typeface="宋体" pitchFamily="2" charset="-122"/>
              </a:rPr>
              <a:t>1</a:t>
            </a:r>
          </a:p>
          <a:p>
            <a:pPr>
              <a:spcBef>
                <a:spcPct val="50000"/>
              </a:spcBef>
            </a:pPr>
            <a:r>
              <a:rPr kumimoji="1" lang="en-US" altLang="zh-CN" sz="2000">
                <a:latin typeface="宋体" pitchFamily="2" charset="-122"/>
              </a:rPr>
              <a:t>0</a:t>
            </a:r>
          </a:p>
        </p:txBody>
      </p:sp>
      <p:sp>
        <p:nvSpPr>
          <p:cNvPr id="99334" name="Text Box 34"/>
          <p:cNvSpPr txBox="1">
            <a:spLocks noChangeArrowheads="1"/>
          </p:cNvSpPr>
          <p:nvPr/>
        </p:nvSpPr>
        <p:spPr bwMode="auto">
          <a:xfrm>
            <a:off x="2532063" y="5867400"/>
            <a:ext cx="281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Times New Roman" pitchFamily="18" charset="0"/>
              </a:rPr>
              <a:t>      </a:t>
            </a:r>
            <a:r>
              <a:rPr kumimoji="1" lang="zh-CN" altLang="en-US" sz="2000">
                <a:latin typeface="Times New Roman" pitchFamily="18" charset="0"/>
              </a:rPr>
              <a:t>循环队列图示</a:t>
            </a:r>
          </a:p>
        </p:txBody>
      </p:sp>
      <p:grpSp>
        <p:nvGrpSpPr>
          <p:cNvPr id="99335" name="Group 35"/>
          <p:cNvGrpSpPr>
            <a:grpSpLocks/>
          </p:cNvGrpSpPr>
          <p:nvPr/>
        </p:nvGrpSpPr>
        <p:grpSpPr bwMode="auto">
          <a:xfrm>
            <a:off x="609600" y="1676400"/>
            <a:ext cx="2279650" cy="3336925"/>
            <a:chOff x="4368" y="768"/>
            <a:chExt cx="1296" cy="2102"/>
          </a:xfrm>
        </p:grpSpPr>
        <p:grpSp>
          <p:nvGrpSpPr>
            <p:cNvPr id="99337" name="Group 36"/>
            <p:cNvGrpSpPr>
              <a:grpSpLocks/>
            </p:cNvGrpSpPr>
            <p:nvPr/>
          </p:nvGrpSpPr>
          <p:grpSpPr bwMode="auto">
            <a:xfrm>
              <a:off x="5088" y="1142"/>
              <a:ext cx="576" cy="1728"/>
              <a:chOff x="768" y="912"/>
              <a:chExt cx="576" cy="1728"/>
            </a:xfrm>
          </p:grpSpPr>
          <p:sp>
            <p:nvSpPr>
              <p:cNvPr id="99345" name="Rectangle 37"/>
              <p:cNvSpPr>
                <a:spLocks noChangeArrowheads="1"/>
              </p:cNvSpPr>
              <p:nvPr/>
            </p:nvSpPr>
            <p:spPr bwMode="auto">
              <a:xfrm>
                <a:off x="768" y="912"/>
                <a:ext cx="576" cy="1728"/>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99346" name="Line 38"/>
              <p:cNvSpPr>
                <a:spLocks noChangeShapeType="1"/>
              </p:cNvSpPr>
              <p:nvPr/>
            </p:nvSpPr>
            <p:spPr bwMode="auto">
              <a:xfrm>
                <a:off x="768" y="2352"/>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7" name="Line 39"/>
              <p:cNvSpPr>
                <a:spLocks noChangeShapeType="1"/>
              </p:cNvSpPr>
              <p:nvPr/>
            </p:nvSpPr>
            <p:spPr bwMode="auto">
              <a:xfrm>
                <a:off x="768" y="1200"/>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8" name="Line 40"/>
              <p:cNvSpPr>
                <a:spLocks noChangeShapeType="1"/>
              </p:cNvSpPr>
              <p:nvPr/>
            </p:nvSpPr>
            <p:spPr bwMode="auto">
              <a:xfrm>
                <a:off x="768" y="1488"/>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9" name="Line 41"/>
              <p:cNvSpPr>
                <a:spLocks noChangeShapeType="1"/>
              </p:cNvSpPr>
              <p:nvPr/>
            </p:nvSpPr>
            <p:spPr bwMode="auto">
              <a:xfrm>
                <a:off x="768" y="1776"/>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0" name="Line 42"/>
              <p:cNvSpPr>
                <a:spLocks noChangeShapeType="1"/>
              </p:cNvSpPr>
              <p:nvPr/>
            </p:nvSpPr>
            <p:spPr bwMode="auto">
              <a:xfrm>
                <a:off x="768" y="2064"/>
                <a:ext cx="57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8" name="Line 43"/>
            <p:cNvSpPr>
              <a:spLocks noChangeShapeType="1"/>
            </p:cNvSpPr>
            <p:nvPr/>
          </p:nvSpPr>
          <p:spPr bwMode="auto">
            <a:xfrm>
              <a:off x="4464" y="1920"/>
              <a:ext cx="57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39" name="Line 44"/>
            <p:cNvSpPr>
              <a:spLocks noChangeShapeType="1"/>
            </p:cNvSpPr>
            <p:nvPr/>
          </p:nvSpPr>
          <p:spPr bwMode="auto">
            <a:xfrm>
              <a:off x="4464" y="1056"/>
              <a:ext cx="576"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40" name="Text Box 45"/>
            <p:cNvSpPr txBox="1">
              <a:spLocks noChangeArrowheads="1"/>
            </p:cNvSpPr>
            <p:nvPr/>
          </p:nvSpPr>
          <p:spPr bwMode="auto">
            <a:xfrm>
              <a:off x="4416" y="76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sp>
          <p:nvSpPr>
            <p:cNvPr id="99341" name="Text Box 46"/>
            <p:cNvSpPr txBox="1">
              <a:spLocks noChangeArrowheads="1"/>
            </p:cNvSpPr>
            <p:nvPr/>
          </p:nvSpPr>
          <p:spPr bwMode="auto">
            <a:xfrm>
              <a:off x="4368" y="168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99342" name="Text Box 47"/>
            <p:cNvSpPr txBox="1">
              <a:spLocks noChangeArrowheads="1"/>
            </p:cNvSpPr>
            <p:nvPr/>
          </p:nvSpPr>
          <p:spPr bwMode="auto">
            <a:xfrm>
              <a:off x="5184" y="119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99343" name="Text Box 48"/>
            <p:cNvSpPr txBox="1">
              <a:spLocks noChangeArrowheads="1"/>
            </p:cNvSpPr>
            <p:nvPr/>
          </p:nvSpPr>
          <p:spPr bwMode="auto">
            <a:xfrm>
              <a:off x="5232" y="143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sp>
          <p:nvSpPr>
            <p:cNvPr id="99344" name="Text Box 49"/>
            <p:cNvSpPr txBox="1">
              <a:spLocks noChangeArrowheads="1"/>
            </p:cNvSpPr>
            <p:nvPr/>
          </p:nvSpPr>
          <p:spPr bwMode="auto">
            <a:xfrm>
              <a:off x="5232"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grpSp>
      <p:sp>
        <p:nvSpPr>
          <p:cNvPr id="182324" name="AutoShape 52"/>
          <p:cNvSpPr>
            <a:spLocks noChangeArrowheads="1"/>
          </p:cNvSpPr>
          <p:nvPr/>
        </p:nvSpPr>
        <p:spPr bwMode="auto">
          <a:xfrm>
            <a:off x="3505200" y="3657600"/>
            <a:ext cx="1676400" cy="990600"/>
          </a:xfrm>
          <a:custGeom>
            <a:avLst/>
            <a:gdLst>
              <a:gd name="T0" fmla="*/ 106453030 w 21600"/>
              <a:gd name="T1" fmla="*/ 0 h 21600"/>
              <a:gd name="T2" fmla="*/ 82792817 w 21600"/>
              <a:gd name="T3" fmla="*/ 8591758 h 21600"/>
              <a:gd name="T4" fmla="*/ 0 w 21600"/>
              <a:gd name="T5" fmla="*/ 39930031 h 21600"/>
              <a:gd name="T6" fmla="*/ 60560105 w 21600"/>
              <a:gd name="T7" fmla="*/ 45430017 h 21600"/>
              <a:gd name="T8" fmla="*/ 121114234 w 21600"/>
              <a:gd name="T9" fmla="*/ 27329507 h 21600"/>
              <a:gd name="T10" fmla="*/ 130107267 w 21600"/>
              <a:gd name="T11" fmla="*/ 8591758 h 21600"/>
              <a:gd name="T12" fmla="*/ 17694720 60000 65536"/>
              <a:gd name="T13" fmla="*/ 11796480 60000 65536"/>
              <a:gd name="T14" fmla="*/ 11796480 60000 65536"/>
              <a:gd name="T15" fmla="*/ 5898240 60000 65536"/>
              <a:gd name="T16" fmla="*/ 0 60000 65536"/>
              <a:gd name="T17" fmla="*/ 0 60000 65536"/>
              <a:gd name="T18" fmla="*/ 0 w 21600"/>
              <a:gd name="T19" fmla="*/ 16369 h 21600"/>
              <a:gd name="T20" fmla="*/ 2010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73" y="0"/>
                </a:moveTo>
                <a:lnTo>
                  <a:pt x="13745" y="4085"/>
                </a:lnTo>
                <a:lnTo>
                  <a:pt x="15238" y="4085"/>
                </a:lnTo>
                <a:lnTo>
                  <a:pt x="15238" y="16369"/>
                </a:lnTo>
                <a:lnTo>
                  <a:pt x="0" y="16369"/>
                </a:lnTo>
                <a:lnTo>
                  <a:pt x="0" y="21600"/>
                </a:lnTo>
                <a:lnTo>
                  <a:pt x="20107" y="21600"/>
                </a:lnTo>
                <a:lnTo>
                  <a:pt x="20107" y="4085"/>
                </a:lnTo>
                <a:lnTo>
                  <a:pt x="21600" y="4085"/>
                </a:lnTo>
                <a:lnTo>
                  <a:pt x="17673" y="0"/>
                </a:lnTo>
                <a:close/>
              </a:path>
            </a:pathLst>
          </a:custGeom>
          <a:solidFill>
            <a:srgbClr val="FFFF00"/>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8747649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324"/>
                                        </p:tgtEl>
                                        <p:attrNameLst>
                                          <p:attrName>style.visibility</p:attrName>
                                        </p:attrNameLst>
                                      </p:cBhvr>
                                      <p:to>
                                        <p:strVal val="visible"/>
                                      </p:to>
                                    </p:set>
                                    <p:anim calcmode="lin" valueType="num">
                                      <p:cBhvr additive="base">
                                        <p:cTn id="7" dur="500" fill="hold"/>
                                        <p:tgtEl>
                                          <p:spTgt spid="182324"/>
                                        </p:tgtEl>
                                        <p:attrNameLst>
                                          <p:attrName>ppt_x</p:attrName>
                                        </p:attrNameLst>
                                      </p:cBhvr>
                                      <p:tavLst>
                                        <p:tav tm="0">
                                          <p:val>
                                            <p:strVal val="#ppt_x"/>
                                          </p:val>
                                        </p:tav>
                                        <p:tav tm="100000">
                                          <p:val>
                                            <p:strVal val="#ppt_x"/>
                                          </p:val>
                                        </p:tav>
                                      </p:tavLst>
                                    </p:anim>
                                    <p:anim calcmode="lin" valueType="num">
                                      <p:cBhvr additive="base">
                                        <p:cTn id="8" dur="500" fill="hold"/>
                                        <p:tgtEl>
                                          <p:spTgt spid="18232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4"/>
          <p:cNvSpPr>
            <a:spLocks noGrp="1"/>
          </p:cNvSpPr>
          <p:nvPr>
            <p:ph type="sldNum" sz="quarter" idx="12"/>
          </p:nvPr>
        </p:nvSpPr>
        <p:spPr/>
        <p:txBody>
          <a:bodyPr/>
          <a:lstStyle/>
          <a:p>
            <a:pPr>
              <a:defRPr/>
            </a:pPr>
            <a:fld id="{DC379FC3-A2E6-416A-A157-EA9DB4A5B729}" type="slidenum">
              <a:rPr lang="en-US" altLang="zh-CN"/>
              <a:pPr>
                <a:defRPr/>
              </a:pPr>
              <a:t>55</a:t>
            </a:fld>
            <a:endParaRPr lang="en-US" altLang="zh-CN"/>
          </a:p>
        </p:txBody>
      </p:sp>
      <p:sp>
        <p:nvSpPr>
          <p:cNvPr id="39939" name="Oval 2" descr="再生纸"/>
          <p:cNvSpPr>
            <a:spLocks noChangeArrowheads="1"/>
          </p:cNvSpPr>
          <p:nvPr/>
        </p:nvSpPr>
        <p:spPr bwMode="auto">
          <a:xfrm>
            <a:off x="990600"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0" name="Line 3"/>
          <p:cNvSpPr>
            <a:spLocks noChangeShapeType="1"/>
          </p:cNvSpPr>
          <p:nvPr/>
        </p:nvSpPr>
        <p:spPr bwMode="auto">
          <a:xfrm>
            <a:off x="19050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Line 4"/>
          <p:cNvSpPr>
            <a:spLocks noChangeShapeType="1"/>
          </p:cNvSpPr>
          <p:nvPr/>
        </p:nvSpPr>
        <p:spPr bwMode="auto">
          <a:xfrm>
            <a:off x="990600"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2" name="Line 5"/>
          <p:cNvSpPr>
            <a:spLocks noChangeShapeType="1"/>
          </p:cNvSpPr>
          <p:nvPr/>
        </p:nvSpPr>
        <p:spPr bwMode="auto">
          <a:xfrm>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3" name="Line 6"/>
          <p:cNvSpPr>
            <a:spLocks noChangeShapeType="1"/>
          </p:cNvSpPr>
          <p:nvPr/>
        </p:nvSpPr>
        <p:spPr bwMode="auto">
          <a:xfrm flipH="1">
            <a:off x="1295400"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4" name="Oval 7"/>
          <p:cNvSpPr>
            <a:spLocks noChangeArrowheads="1"/>
          </p:cNvSpPr>
          <p:nvPr/>
        </p:nvSpPr>
        <p:spPr bwMode="auto">
          <a:xfrm>
            <a:off x="1447800"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5" name="Text Box 8"/>
          <p:cNvSpPr txBox="1">
            <a:spLocks noChangeArrowheads="1"/>
          </p:cNvSpPr>
          <p:nvPr/>
        </p:nvSpPr>
        <p:spPr bwMode="auto">
          <a:xfrm>
            <a:off x="2743200" y="1219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46" name="Text Box 9"/>
          <p:cNvSpPr txBox="1">
            <a:spLocks noChangeArrowheads="1"/>
          </p:cNvSpPr>
          <p:nvPr/>
        </p:nvSpPr>
        <p:spPr bwMode="auto">
          <a:xfrm>
            <a:off x="271145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47" name="Rectangle 10"/>
          <p:cNvSpPr>
            <a:spLocks noChangeArrowheads="1"/>
          </p:cNvSpPr>
          <p:nvPr/>
        </p:nvSpPr>
        <p:spPr bwMode="auto">
          <a:xfrm>
            <a:off x="210185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48" name="Rectangle 11"/>
          <p:cNvSpPr>
            <a:spLocks noChangeArrowheads="1"/>
          </p:cNvSpPr>
          <p:nvPr/>
        </p:nvSpPr>
        <p:spPr bwMode="auto">
          <a:xfrm>
            <a:off x="129540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49" name="Rectangle 12"/>
          <p:cNvSpPr>
            <a:spLocks noChangeArrowheads="1"/>
          </p:cNvSpPr>
          <p:nvPr/>
        </p:nvSpPr>
        <p:spPr bwMode="auto">
          <a:xfrm>
            <a:off x="76200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50" name="Rectangle 13"/>
          <p:cNvSpPr>
            <a:spLocks noChangeArrowheads="1"/>
          </p:cNvSpPr>
          <p:nvPr/>
        </p:nvSpPr>
        <p:spPr bwMode="auto">
          <a:xfrm>
            <a:off x="762000"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51" name="Rectangle 14"/>
          <p:cNvSpPr>
            <a:spLocks noChangeArrowheads="1"/>
          </p:cNvSpPr>
          <p:nvPr/>
        </p:nvSpPr>
        <p:spPr bwMode="auto">
          <a:xfrm>
            <a:off x="12954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52" name="Rectangle 15"/>
          <p:cNvSpPr>
            <a:spLocks noChangeArrowheads="1"/>
          </p:cNvSpPr>
          <p:nvPr/>
        </p:nvSpPr>
        <p:spPr bwMode="auto">
          <a:xfrm>
            <a:off x="2209800"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53" name="Line 16"/>
          <p:cNvSpPr>
            <a:spLocks noChangeShapeType="1"/>
          </p:cNvSpPr>
          <p:nvPr/>
        </p:nvSpPr>
        <p:spPr bwMode="auto">
          <a:xfrm flipH="1">
            <a:off x="2667000" y="838200"/>
            <a:ext cx="228600" cy="3810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4" name="Text Box 17"/>
          <p:cNvSpPr txBox="1">
            <a:spLocks noChangeArrowheads="1"/>
          </p:cNvSpPr>
          <p:nvPr/>
        </p:nvSpPr>
        <p:spPr bwMode="auto">
          <a:xfrm>
            <a:off x="2514600" y="457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55" name="Oval 18" descr="再生纸"/>
          <p:cNvSpPr>
            <a:spLocks noChangeArrowheads="1"/>
          </p:cNvSpPr>
          <p:nvPr/>
        </p:nvSpPr>
        <p:spPr bwMode="auto">
          <a:xfrm>
            <a:off x="58769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Line 19"/>
          <p:cNvSpPr>
            <a:spLocks noChangeShapeType="1"/>
          </p:cNvSpPr>
          <p:nvPr/>
        </p:nvSpPr>
        <p:spPr bwMode="auto">
          <a:xfrm>
            <a:off x="58769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Line 20"/>
          <p:cNvSpPr>
            <a:spLocks noChangeShapeType="1"/>
          </p:cNvSpPr>
          <p:nvPr/>
        </p:nvSpPr>
        <p:spPr bwMode="auto">
          <a:xfrm>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8" name="Line 21"/>
          <p:cNvSpPr>
            <a:spLocks noChangeShapeType="1"/>
          </p:cNvSpPr>
          <p:nvPr/>
        </p:nvSpPr>
        <p:spPr bwMode="auto">
          <a:xfrm flipH="1">
            <a:off x="61817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Text Box 22"/>
          <p:cNvSpPr txBox="1">
            <a:spLocks noChangeArrowheads="1"/>
          </p:cNvSpPr>
          <p:nvPr/>
        </p:nvSpPr>
        <p:spPr bwMode="auto">
          <a:xfrm>
            <a:off x="76295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60" name="Text Box 23"/>
          <p:cNvSpPr txBox="1">
            <a:spLocks noChangeArrowheads="1"/>
          </p:cNvSpPr>
          <p:nvPr/>
        </p:nvSpPr>
        <p:spPr bwMode="auto">
          <a:xfrm>
            <a:off x="75977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61" name="Rectangle 24"/>
          <p:cNvSpPr>
            <a:spLocks noChangeArrowheads="1"/>
          </p:cNvSpPr>
          <p:nvPr/>
        </p:nvSpPr>
        <p:spPr bwMode="auto">
          <a:xfrm>
            <a:off x="69881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62" name="Rectangle 25"/>
          <p:cNvSpPr>
            <a:spLocks noChangeArrowheads="1"/>
          </p:cNvSpPr>
          <p:nvPr/>
        </p:nvSpPr>
        <p:spPr bwMode="auto">
          <a:xfrm>
            <a:off x="6292850" y="2590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63" name="Rectangle 26"/>
          <p:cNvSpPr>
            <a:spLocks noChangeArrowheads="1"/>
          </p:cNvSpPr>
          <p:nvPr/>
        </p:nvSpPr>
        <p:spPr bwMode="auto">
          <a:xfrm>
            <a:off x="56483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64" name="Rectangle 27"/>
          <p:cNvSpPr>
            <a:spLocks noChangeArrowheads="1"/>
          </p:cNvSpPr>
          <p:nvPr/>
        </p:nvSpPr>
        <p:spPr bwMode="auto">
          <a:xfrm>
            <a:off x="56483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65" name="Rectangle 28"/>
          <p:cNvSpPr>
            <a:spLocks noChangeArrowheads="1"/>
          </p:cNvSpPr>
          <p:nvPr/>
        </p:nvSpPr>
        <p:spPr bwMode="auto">
          <a:xfrm>
            <a:off x="6181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66" name="Rectangle 29"/>
          <p:cNvSpPr>
            <a:spLocks noChangeArrowheads="1"/>
          </p:cNvSpPr>
          <p:nvPr/>
        </p:nvSpPr>
        <p:spPr bwMode="auto">
          <a:xfrm>
            <a:off x="70961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67" name="Line 30"/>
          <p:cNvSpPr>
            <a:spLocks noChangeShapeType="1"/>
          </p:cNvSpPr>
          <p:nvPr/>
        </p:nvSpPr>
        <p:spPr bwMode="auto">
          <a:xfrm flipH="1">
            <a:off x="75438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8" name="Text Box 31"/>
          <p:cNvSpPr txBox="1">
            <a:spLocks noChangeArrowheads="1"/>
          </p:cNvSpPr>
          <p:nvPr/>
        </p:nvSpPr>
        <p:spPr bwMode="auto">
          <a:xfrm>
            <a:off x="75438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69" name="Oval 32" descr="再生纸"/>
          <p:cNvSpPr>
            <a:spLocks noChangeArrowheads="1"/>
          </p:cNvSpPr>
          <p:nvPr/>
        </p:nvSpPr>
        <p:spPr bwMode="auto">
          <a:xfrm>
            <a:off x="3438525" y="8382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0" name="Line 33"/>
          <p:cNvSpPr>
            <a:spLocks noChangeShapeType="1"/>
          </p:cNvSpPr>
          <p:nvPr/>
        </p:nvSpPr>
        <p:spPr bwMode="auto">
          <a:xfrm>
            <a:off x="3438525" y="17526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1" name="Line 34"/>
          <p:cNvSpPr>
            <a:spLocks noChangeShapeType="1"/>
          </p:cNvSpPr>
          <p:nvPr/>
        </p:nvSpPr>
        <p:spPr bwMode="auto">
          <a:xfrm>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2" name="Line 35"/>
          <p:cNvSpPr>
            <a:spLocks noChangeShapeType="1"/>
          </p:cNvSpPr>
          <p:nvPr/>
        </p:nvSpPr>
        <p:spPr bwMode="auto">
          <a:xfrm flipH="1">
            <a:off x="3743325" y="10668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3" name="Text Box 36"/>
          <p:cNvSpPr txBox="1">
            <a:spLocks noChangeArrowheads="1"/>
          </p:cNvSpPr>
          <p:nvPr/>
        </p:nvSpPr>
        <p:spPr bwMode="auto">
          <a:xfrm>
            <a:off x="5191125" y="1108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39974" name="Text Box 37"/>
          <p:cNvSpPr txBox="1">
            <a:spLocks noChangeArrowheads="1"/>
          </p:cNvSpPr>
          <p:nvPr/>
        </p:nvSpPr>
        <p:spPr bwMode="auto">
          <a:xfrm>
            <a:off x="515937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39975" name="Rectangle 38"/>
          <p:cNvSpPr>
            <a:spLocks noChangeArrowheads="1"/>
          </p:cNvSpPr>
          <p:nvPr/>
        </p:nvSpPr>
        <p:spPr bwMode="auto">
          <a:xfrm>
            <a:off x="454977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39976" name="Rectangle 39"/>
          <p:cNvSpPr>
            <a:spLocks noChangeArrowheads="1"/>
          </p:cNvSpPr>
          <p:nvPr/>
        </p:nvSpPr>
        <p:spPr bwMode="auto">
          <a:xfrm>
            <a:off x="3743325"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39977" name="Rectangle 40"/>
          <p:cNvSpPr>
            <a:spLocks noChangeArrowheads="1"/>
          </p:cNvSpPr>
          <p:nvPr/>
        </p:nvSpPr>
        <p:spPr bwMode="auto">
          <a:xfrm>
            <a:off x="3209925"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39978" name="Rectangle 41"/>
          <p:cNvSpPr>
            <a:spLocks noChangeArrowheads="1"/>
          </p:cNvSpPr>
          <p:nvPr/>
        </p:nvSpPr>
        <p:spPr bwMode="auto">
          <a:xfrm>
            <a:off x="3209925" y="106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39979" name="Rectangle 42"/>
          <p:cNvSpPr>
            <a:spLocks noChangeArrowheads="1"/>
          </p:cNvSpPr>
          <p:nvPr/>
        </p:nvSpPr>
        <p:spPr bwMode="auto">
          <a:xfrm>
            <a:off x="37433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39980" name="Rectangle 43"/>
          <p:cNvSpPr>
            <a:spLocks noChangeArrowheads="1"/>
          </p:cNvSpPr>
          <p:nvPr/>
        </p:nvSpPr>
        <p:spPr bwMode="auto">
          <a:xfrm>
            <a:off x="4657725" y="53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39981" name="Line 44"/>
          <p:cNvSpPr>
            <a:spLocks noChangeShapeType="1"/>
          </p:cNvSpPr>
          <p:nvPr/>
        </p:nvSpPr>
        <p:spPr bwMode="auto">
          <a:xfrm flipH="1">
            <a:off x="5105400" y="914400"/>
            <a:ext cx="304800" cy="3048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2" name="Text Box 45"/>
          <p:cNvSpPr txBox="1">
            <a:spLocks noChangeArrowheads="1"/>
          </p:cNvSpPr>
          <p:nvPr/>
        </p:nvSpPr>
        <p:spPr bwMode="auto">
          <a:xfrm>
            <a:off x="5105400" y="5334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39983" name="Text Box 46"/>
          <p:cNvSpPr txBox="1">
            <a:spLocks noChangeArrowheads="1"/>
          </p:cNvSpPr>
          <p:nvPr/>
        </p:nvSpPr>
        <p:spPr bwMode="auto">
          <a:xfrm>
            <a:off x="2813050" y="7620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84" name="Line 47"/>
          <p:cNvSpPr>
            <a:spLocks noChangeShapeType="1"/>
          </p:cNvSpPr>
          <p:nvPr/>
        </p:nvSpPr>
        <p:spPr bwMode="auto">
          <a:xfrm flipH="1">
            <a:off x="2667000" y="1143000"/>
            <a:ext cx="3810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5" name="Line 48"/>
          <p:cNvSpPr>
            <a:spLocks noChangeShapeType="1"/>
          </p:cNvSpPr>
          <p:nvPr/>
        </p:nvSpPr>
        <p:spPr bwMode="auto">
          <a:xfrm>
            <a:off x="43434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6" name="Oval 49"/>
          <p:cNvSpPr>
            <a:spLocks noChangeArrowheads="1"/>
          </p:cNvSpPr>
          <p:nvPr/>
        </p:nvSpPr>
        <p:spPr bwMode="auto">
          <a:xfrm>
            <a:off x="38957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7" name="Line 50"/>
          <p:cNvSpPr>
            <a:spLocks noChangeShapeType="1"/>
          </p:cNvSpPr>
          <p:nvPr/>
        </p:nvSpPr>
        <p:spPr bwMode="auto">
          <a:xfrm>
            <a:off x="6781800" y="8382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8" name="Oval 51"/>
          <p:cNvSpPr>
            <a:spLocks noChangeArrowheads="1"/>
          </p:cNvSpPr>
          <p:nvPr/>
        </p:nvSpPr>
        <p:spPr bwMode="auto">
          <a:xfrm>
            <a:off x="6334125" y="12954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9" name="Text Box 52"/>
          <p:cNvSpPr txBox="1">
            <a:spLocks noChangeArrowheads="1"/>
          </p:cNvSpPr>
          <p:nvPr/>
        </p:nvSpPr>
        <p:spPr bwMode="auto">
          <a:xfrm>
            <a:off x="4778375"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A</a:t>
            </a:r>
            <a:endParaRPr kumimoji="1" lang="en-US" altLang="zh-CN" sz="2400">
              <a:latin typeface="Times New Roman" pitchFamily="18" charset="0"/>
            </a:endParaRPr>
          </a:p>
        </p:txBody>
      </p:sp>
      <p:sp>
        <p:nvSpPr>
          <p:cNvPr id="39990" name="Text Box 53"/>
          <p:cNvSpPr txBox="1">
            <a:spLocks noChangeArrowheads="1"/>
          </p:cNvSpPr>
          <p:nvPr/>
        </p:nvSpPr>
        <p:spPr bwMode="auto">
          <a:xfrm>
            <a:off x="7200900" y="11604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A</a:t>
            </a:r>
            <a:endParaRPr kumimoji="1" lang="en-US" altLang="zh-CN" sz="2400">
              <a:latin typeface="Times New Roman" pitchFamily="18" charset="0"/>
            </a:endParaRPr>
          </a:p>
        </p:txBody>
      </p:sp>
      <p:sp>
        <p:nvSpPr>
          <p:cNvPr id="39991" name="Text Box 54"/>
          <p:cNvSpPr txBox="1">
            <a:spLocks noChangeArrowheads="1"/>
          </p:cNvSpPr>
          <p:nvPr/>
        </p:nvSpPr>
        <p:spPr bwMode="auto">
          <a:xfrm>
            <a:off x="7177088" y="1733550"/>
            <a:ext cx="45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B</a:t>
            </a:r>
            <a:endParaRPr kumimoji="1" lang="en-US" altLang="zh-CN" sz="2400">
              <a:latin typeface="Times New Roman" pitchFamily="18" charset="0"/>
            </a:endParaRPr>
          </a:p>
        </p:txBody>
      </p:sp>
      <p:sp>
        <p:nvSpPr>
          <p:cNvPr id="39992" name="Text Box 55"/>
          <p:cNvSpPr txBox="1">
            <a:spLocks noChangeArrowheads="1"/>
          </p:cNvSpPr>
          <p:nvPr/>
        </p:nvSpPr>
        <p:spPr bwMode="auto">
          <a:xfrm>
            <a:off x="6794500" y="20875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39993" name="Text Box 56"/>
          <p:cNvSpPr txBox="1">
            <a:spLocks noChangeArrowheads="1"/>
          </p:cNvSpPr>
          <p:nvPr/>
        </p:nvSpPr>
        <p:spPr bwMode="auto">
          <a:xfrm>
            <a:off x="5029200" y="2362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94" name="Line 57"/>
          <p:cNvSpPr>
            <a:spLocks noChangeShapeType="1"/>
          </p:cNvSpPr>
          <p:nvPr/>
        </p:nvSpPr>
        <p:spPr bwMode="auto">
          <a:xfrm flipH="1" flipV="1">
            <a:off x="5105400" y="22860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5" name="Text Box 58"/>
          <p:cNvSpPr txBox="1">
            <a:spLocks noChangeArrowheads="1"/>
          </p:cNvSpPr>
          <p:nvPr/>
        </p:nvSpPr>
        <p:spPr bwMode="auto">
          <a:xfrm>
            <a:off x="5583238" y="25908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39996" name="Line 59"/>
          <p:cNvSpPr>
            <a:spLocks noChangeShapeType="1"/>
          </p:cNvSpPr>
          <p:nvPr/>
        </p:nvSpPr>
        <p:spPr bwMode="auto">
          <a:xfrm flipV="1">
            <a:off x="6096000" y="25908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7" name="Text Box 60"/>
          <p:cNvSpPr txBox="1">
            <a:spLocks noChangeArrowheads="1"/>
          </p:cNvSpPr>
          <p:nvPr/>
        </p:nvSpPr>
        <p:spPr bwMode="auto">
          <a:xfrm>
            <a:off x="1279525" y="2844800"/>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600" b="1">
                <a:solidFill>
                  <a:srgbClr val="000099"/>
                </a:solidFill>
                <a:latin typeface="Times New Roman" pitchFamily="18" charset="0"/>
                <a:ea typeface="隶书" pitchFamily="49" charset="-122"/>
              </a:rPr>
              <a:t>空队列</a:t>
            </a:r>
            <a:endParaRPr kumimoji="1" lang="zh-CN" altLang="en-US" sz="2600">
              <a:latin typeface="Times New Roman" pitchFamily="18" charset="0"/>
            </a:endParaRPr>
          </a:p>
        </p:txBody>
      </p:sp>
      <p:sp>
        <p:nvSpPr>
          <p:cNvPr id="39998" name="Text Box 61"/>
          <p:cNvSpPr txBox="1">
            <a:spLocks noChangeArrowheads="1"/>
          </p:cNvSpPr>
          <p:nvPr/>
        </p:nvSpPr>
        <p:spPr bwMode="auto">
          <a:xfrm>
            <a:off x="3768725" y="2867025"/>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A</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39999" name="Text Box 62"/>
          <p:cNvSpPr txBox="1">
            <a:spLocks noChangeArrowheads="1"/>
          </p:cNvSpPr>
          <p:nvPr/>
        </p:nvSpPr>
        <p:spPr bwMode="auto">
          <a:xfrm>
            <a:off x="6308725" y="2859088"/>
            <a:ext cx="14716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B, C</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00" name="Oval 63" descr="再生纸"/>
          <p:cNvSpPr>
            <a:spLocks noChangeArrowheads="1"/>
          </p:cNvSpPr>
          <p:nvPr/>
        </p:nvSpPr>
        <p:spPr bwMode="auto">
          <a:xfrm>
            <a:off x="949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1" name="Line 64"/>
          <p:cNvSpPr>
            <a:spLocks noChangeShapeType="1"/>
          </p:cNvSpPr>
          <p:nvPr/>
        </p:nvSpPr>
        <p:spPr bwMode="auto">
          <a:xfrm>
            <a:off x="1863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2" name="Line 65"/>
          <p:cNvSpPr>
            <a:spLocks noChangeShapeType="1"/>
          </p:cNvSpPr>
          <p:nvPr/>
        </p:nvSpPr>
        <p:spPr bwMode="auto">
          <a:xfrm>
            <a:off x="949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3" name="Line 66"/>
          <p:cNvSpPr>
            <a:spLocks noChangeShapeType="1"/>
          </p:cNvSpPr>
          <p:nvPr/>
        </p:nvSpPr>
        <p:spPr bwMode="auto">
          <a:xfrm>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4" name="Line 67"/>
          <p:cNvSpPr>
            <a:spLocks noChangeShapeType="1"/>
          </p:cNvSpPr>
          <p:nvPr/>
        </p:nvSpPr>
        <p:spPr bwMode="auto">
          <a:xfrm flipH="1">
            <a:off x="1254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5" name="Oval 68"/>
          <p:cNvSpPr>
            <a:spLocks noChangeArrowheads="1"/>
          </p:cNvSpPr>
          <p:nvPr/>
        </p:nvSpPr>
        <p:spPr bwMode="auto">
          <a:xfrm>
            <a:off x="1406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6" name="Text Box 69"/>
          <p:cNvSpPr txBox="1">
            <a:spLocks noChangeArrowheads="1"/>
          </p:cNvSpPr>
          <p:nvPr/>
        </p:nvSpPr>
        <p:spPr bwMode="auto">
          <a:xfrm>
            <a:off x="2701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07" name="Text Box 70"/>
          <p:cNvSpPr txBox="1">
            <a:spLocks noChangeArrowheads="1"/>
          </p:cNvSpPr>
          <p:nvPr/>
        </p:nvSpPr>
        <p:spPr bwMode="auto">
          <a:xfrm>
            <a:off x="2670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08" name="Rectangle 71"/>
          <p:cNvSpPr>
            <a:spLocks noChangeArrowheads="1"/>
          </p:cNvSpPr>
          <p:nvPr/>
        </p:nvSpPr>
        <p:spPr bwMode="auto">
          <a:xfrm>
            <a:off x="2060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09" name="Rectangle 72"/>
          <p:cNvSpPr>
            <a:spLocks noChangeArrowheads="1"/>
          </p:cNvSpPr>
          <p:nvPr/>
        </p:nvSpPr>
        <p:spPr bwMode="auto">
          <a:xfrm>
            <a:off x="14160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10" name="Rectangle 73"/>
          <p:cNvSpPr>
            <a:spLocks noChangeArrowheads="1"/>
          </p:cNvSpPr>
          <p:nvPr/>
        </p:nvSpPr>
        <p:spPr bwMode="auto">
          <a:xfrm>
            <a:off x="720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11" name="Rectangle 74"/>
          <p:cNvSpPr>
            <a:spLocks noChangeArrowheads="1"/>
          </p:cNvSpPr>
          <p:nvPr/>
        </p:nvSpPr>
        <p:spPr bwMode="auto">
          <a:xfrm>
            <a:off x="720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12" name="Rectangle 75"/>
          <p:cNvSpPr>
            <a:spLocks noChangeArrowheads="1"/>
          </p:cNvSpPr>
          <p:nvPr/>
        </p:nvSpPr>
        <p:spPr bwMode="auto">
          <a:xfrm>
            <a:off x="1254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13" name="Rectangle 76"/>
          <p:cNvSpPr>
            <a:spLocks noChangeArrowheads="1"/>
          </p:cNvSpPr>
          <p:nvPr/>
        </p:nvSpPr>
        <p:spPr bwMode="auto">
          <a:xfrm>
            <a:off x="2168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14" name="Oval 77" descr="再生纸"/>
          <p:cNvSpPr>
            <a:spLocks noChangeArrowheads="1"/>
          </p:cNvSpPr>
          <p:nvPr/>
        </p:nvSpPr>
        <p:spPr bwMode="auto">
          <a:xfrm>
            <a:off x="3397250"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5" name="Line 78"/>
          <p:cNvSpPr>
            <a:spLocks noChangeShapeType="1"/>
          </p:cNvSpPr>
          <p:nvPr/>
        </p:nvSpPr>
        <p:spPr bwMode="auto">
          <a:xfrm>
            <a:off x="3397250"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6" name="Line 79"/>
          <p:cNvSpPr>
            <a:spLocks noChangeShapeType="1"/>
          </p:cNvSpPr>
          <p:nvPr/>
        </p:nvSpPr>
        <p:spPr bwMode="auto">
          <a:xfrm>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7" name="Line 80"/>
          <p:cNvSpPr>
            <a:spLocks noChangeShapeType="1"/>
          </p:cNvSpPr>
          <p:nvPr/>
        </p:nvSpPr>
        <p:spPr bwMode="auto">
          <a:xfrm flipH="1">
            <a:off x="3702050"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18" name="Text Box 81"/>
          <p:cNvSpPr txBox="1">
            <a:spLocks noChangeArrowheads="1"/>
          </p:cNvSpPr>
          <p:nvPr/>
        </p:nvSpPr>
        <p:spPr bwMode="auto">
          <a:xfrm>
            <a:off x="5149850" y="39274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19" name="Text Box 82"/>
          <p:cNvSpPr txBox="1">
            <a:spLocks noChangeArrowheads="1"/>
          </p:cNvSpPr>
          <p:nvPr/>
        </p:nvSpPr>
        <p:spPr bwMode="auto">
          <a:xfrm>
            <a:off x="511810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20" name="Rectangle 83"/>
          <p:cNvSpPr>
            <a:spLocks noChangeArrowheads="1"/>
          </p:cNvSpPr>
          <p:nvPr/>
        </p:nvSpPr>
        <p:spPr bwMode="auto">
          <a:xfrm>
            <a:off x="45085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21" name="Rectangle 84"/>
          <p:cNvSpPr>
            <a:spLocks noChangeArrowheads="1"/>
          </p:cNvSpPr>
          <p:nvPr/>
        </p:nvSpPr>
        <p:spPr bwMode="auto">
          <a:xfrm>
            <a:off x="3778250" y="5410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22" name="Rectangle 85"/>
          <p:cNvSpPr>
            <a:spLocks noChangeArrowheads="1"/>
          </p:cNvSpPr>
          <p:nvPr/>
        </p:nvSpPr>
        <p:spPr bwMode="auto">
          <a:xfrm>
            <a:off x="31686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23" name="Rectangle 86"/>
          <p:cNvSpPr>
            <a:spLocks noChangeArrowheads="1"/>
          </p:cNvSpPr>
          <p:nvPr/>
        </p:nvSpPr>
        <p:spPr bwMode="auto">
          <a:xfrm>
            <a:off x="316865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24" name="Rectangle 87"/>
          <p:cNvSpPr>
            <a:spLocks noChangeArrowheads="1"/>
          </p:cNvSpPr>
          <p:nvPr/>
        </p:nvSpPr>
        <p:spPr bwMode="auto">
          <a:xfrm>
            <a:off x="37020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25" name="Rectangle 88"/>
          <p:cNvSpPr>
            <a:spLocks noChangeArrowheads="1"/>
          </p:cNvSpPr>
          <p:nvPr/>
        </p:nvSpPr>
        <p:spPr bwMode="auto">
          <a:xfrm>
            <a:off x="4616450"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26" name="Line 89"/>
          <p:cNvSpPr>
            <a:spLocks noChangeShapeType="1"/>
          </p:cNvSpPr>
          <p:nvPr/>
        </p:nvSpPr>
        <p:spPr bwMode="auto">
          <a:xfrm>
            <a:off x="43021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27" name="Oval 90"/>
          <p:cNvSpPr>
            <a:spLocks noChangeArrowheads="1"/>
          </p:cNvSpPr>
          <p:nvPr/>
        </p:nvSpPr>
        <p:spPr bwMode="auto">
          <a:xfrm>
            <a:off x="3854450"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28" name="Text Box 91"/>
          <p:cNvSpPr txBox="1">
            <a:spLocks noChangeArrowheads="1"/>
          </p:cNvSpPr>
          <p:nvPr/>
        </p:nvSpPr>
        <p:spPr bwMode="auto">
          <a:xfrm>
            <a:off x="1238250" y="5754688"/>
            <a:ext cx="1085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A</a:t>
            </a:r>
            <a:r>
              <a:rPr kumimoji="1" lang="zh-CN" altLang="zh-CN" sz="2600" b="1">
                <a:solidFill>
                  <a:srgbClr val="000099"/>
                </a:solidFill>
                <a:latin typeface="Times New Roman" pitchFamily="18" charset="0"/>
                <a:ea typeface="隶书" pitchFamily="49" charset="-122"/>
              </a:rPr>
              <a:t>退</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29" name="Text Box 92"/>
          <p:cNvSpPr txBox="1">
            <a:spLocks noChangeArrowheads="1"/>
          </p:cNvSpPr>
          <p:nvPr/>
        </p:nvSpPr>
        <p:spPr bwMode="auto">
          <a:xfrm>
            <a:off x="3890963" y="5754688"/>
            <a:ext cx="10683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B</a:t>
            </a:r>
            <a:r>
              <a:rPr kumimoji="1" lang="zh-CN" altLang="zh-CN" sz="2600" b="1">
                <a:solidFill>
                  <a:srgbClr val="000099"/>
                </a:solidFill>
                <a:latin typeface="Times New Roman" pitchFamily="18" charset="0"/>
                <a:ea typeface="隶书" pitchFamily="49" charset="-122"/>
              </a:rPr>
              <a:t>退</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30" name="Oval 93" descr="再生纸"/>
          <p:cNvSpPr>
            <a:spLocks noChangeArrowheads="1"/>
          </p:cNvSpPr>
          <p:nvPr/>
        </p:nvSpPr>
        <p:spPr bwMode="auto">
          <a:xfrm>
            <a:off x="5902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1" name="Line 94"/>
          <p:cNvSpPr>
            <a:spLocks noChangeShapeType="1"/>
          </p:cNvSpPr>
          <p:nvPr/>
        </p:nvSpPr>
        <p:spPr bwMode="auto">
          <a:xfrm>
            <a:off x="6816725" y="3657600"/>
            <a:ext cx="0" cy="1828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2" name="Line 95"/>
          <p:cNvSpPr>
            <a:spLocks noChangeShapeType="1"/>
          </p:cNvSpPr>
          <p:nvPr/>
        </p:nvSpPr>
        <p:spPr bwMode="auto">
          <a:xfrm>
            <a:off x="5902325" y="4572000"/>
            <a:ext cx="1828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3" name="Line 96"/>
          <p:cNvSpPr>
            <a:spLocks noChangeShapeType="1"/>
          </p:cNvSpPr>
          <p:nvPr/>
        </p:nvSpPr>
        <p:spPr bwMode="auto">
          <a:xfrm>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4" name="Line 97"/>
          <p:cNvSpPr>
            <a:spLocks noChangeShapeType="1"/>
          </p:cNvSpPr>
          <p:nvPr/>
        </p:nvSpPr>
        <p:spPr bwMode="auto">
          <a:xfrm flipH="1">
            <a:off x="6207125" y="3886200"/>
            <a:ext cx="1219200" cy="1371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5" name="Oval 98"/>
          <p:cNvSpPr>
            <a:spLocks noChangeArrowheads="1"/>
          </p:cNvSpPr>
          <p:nvPr/>
        </p:nvSpPr>
        <p:spPr bwMode="auto">
          <a:xfrm>
            <a:off x="6359525" y="4114800"/>
            <a:ext cx="914400" cy="9144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6" name="Text Box 99"/>
          <p:cNvSpPr txBox="1">
            <a:spLocks noChangeArrowheads="1"/>
          </p:cNvSpPr>
          <p:nvPr/>
        </p:nvSpPr>
        <p:spPr bwMode="auto">
          <a:xfrm>
            <a:off x="7654925" y="4038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0</a:t>
            </a:r>
            <a:endParaRPr kumimoji="1" lang="en-US" altLang="zh-CN" sz="2400">
              <a:latin typeface="Times New Roman" pitchFamily="18" charset="0"/>
            </a:endParaRPr>
          </a:p>
        </p:txBody>
      </p:sp>
      <p:sp>
        <p:nvSpPr>
          <p:cNvPr id="40037" name="Text Box 100"/>
          <p:cNvSpPr txBox="1">
            <a:spLocks noChangeArrowheads="1"/>
          </p:cNvSpPr>
          <p:nvPr/>
        </p:nvSpPr>
        <p:spPr bwMode="auto">
          <a:xfrm>
            <a:off x="762317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1</a:t>
            </a:r>
            <a:endParaRPr kumimoji="1" lang="en-US" altLang="zh-CN" sz="2400">
              <a:latin typeface="Times New Roman" pitchFamily="18" charset="0"/>
            </a:endParaRPr>
          </a:p>
        </p:txBody>
      </p:sp>
      <p:sp>
        <p:nvSpPr>
          <p:cNvPr id="40038" name="Rectangle 101"/>
          <p:cNvSpPr>
            <a:spLocks noChangeArrowheads="1"/>
          </p:cNvSpPr>
          <p:nvPr/>
        </p:nvSpPr>
        <p:spPr bwMode="auto">
          <a:xfrm>
            <a:off x="701357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2</a:t>
            </a:r>
          </a:p>
        </p:txBody>
      </p:sp>
      <p:sp>
        <p:nvSpPr>
          <p:cNvPr id="40039" name="Rectangle 102"/>
          <p:cNvSpPr>
            <a:spLocks noChangeArrowheads="1"/>
          </p:cNvSpPr>
          <p:nvPr/>
        </p:nvSpPr>
        <p:spPr bwMode="auto">
          <a:xfrm>
            <a:off x="6207125"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3</a:t>
            </a:r>
          </a:p>
        </p:txBody>
      </p:sp>
      <p:sp>
        <p:nvSpPr>
          <p:cNvPr id="40040" name="Rectangle 103"/>
          <p:cNvSpPr>
            <a:spLocks noChangeArrowheads="1"/>
          </p:cNvSpPr>
          <p:nvPr/>
        </p:nvSpPr>
        <p:spPr bwMode="auto">
          <a:xfrm>
            <a:off x="5673725"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4</a:t>
            </a:r>
          </a:p>
        </p:txBody>
      </p:sp>
      <p:sp>
        <p:nvSpPr>
          <p:cNvPr id="40041" name="Rectangle 104"/>
          <p:cNvSpPr>
            <a:spLocks noChangeArrowheads="1"/>
          </p:cNvSpPr>
          <p:nvPr/>
        </p:nvSpPr>
        <p:spPr bwMode="auto">
          <a:xfrm>
            <a:off x="5673725"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5</a:t>
            </a:r>
          </a:p>
        </p:txBody>
      </p:sp>
      <p:sp>
        <p:nvSpPr>
          <p:cNvPr id="40042" name="Rectangle 105"/>
          <p:cNvSpPr>
            <a:spLocks noChangeArrowheads="1"/>
          </p:cNvSpPr>
          <p:nvPr/>
        </p:nvSpPr>
        <p:spPr bwMode="auto">
          <a:xfrm>
            <a:off x="62071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6</a:t>
            </a:r>
          </a:p>
        </p:txBody>
      </p:sp>
      <p:sp>
        <p:nvSpPr>
          <p:cNvPr id="40043" name="Rectangle 106"/>
          <p:cNvSpPr>
            <a:spLocks noChangeArrowheads="1"/>
          </p:cNvSpPr>
          <p:nvPr/>
        </p:nvSpPr>
        <p:spPr bwMode="auto">
          <a:xfrm>
            <a:off x="7121525" y="3352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Times New Roman" pitchFamily="18" charset="0"/>
              </a:rPr>
              <a:t>7</a:t>
            </a:r>
          </a:p>
        </p:txBody>
      </p:sp>
      <p:sp>
        <p:nvSpPr>
          <p:cNvPr id="40044" name="Text Box 107"/>
          <p:cNvSpPr txBox="1">
            <a:spLocks noChangeArrowheads="1"/>
          </p:cNvSpPr>
          <p:nvPr/>
        </p:nvSpPr>
        <p:spPr bwMode="auto">
          <a:xfrm>
            <a:off x="5715000" y="5754688"/>
            <a:ext cx="264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99"/>
                </a:solidFill>
                <a:latin typeface="Times New Roman" pitchFamily="18" charset="0"/>
                <a:ea typeface="隶书" pitchFamily="49" charset="-122"/>
              </a:rPr>
              <a:t>D,E,F,G,H,I </a:t>
            </a:r>
            <a:r>
              <a:rPr kumimoji="1" lang="zh-CN" altLang="zh-CN" sz="2600" b="1">
                <a:solidFill>
                  <a:srgbClr val="000099"/>
                </a:solidFill>
                <a:latin typeface="Times New Roman" pitchFamily="18" charset="0"/>
                <a:ea typeface="隶书" pitchFamily="49" charset="-122"/>
              </a:rPr>
              <a:t>进</a:t>
            </a:r>
            <a:r>
              <a:rPr kumimoji="1" lang="zh-CN" altLang="en-US" sz="2600" b="1">
                <a:solidFill>
                  <a:srgbClr val="000099"/>
                </a:solidFill>
                <a:latin typeface="Times New Roman" pitchFamily="18" charset="0"/>
                <a:ea typeface="隶书" pitchFamily="49" charset="-122"/>
              </a:rPr>
              <a:t>队</a:t>
            </a:r>
            <a:endParaRPr kumimoji="1" lang="zh-CN" altLang="en-US" sz="2600">
              <a:latin typeface="Times New Roman" pitchFamily="18" charset="0"/>
            </a:endParaRPr>
          </a:p>
        </p:txBody>
      </p:sp>
      <p:sp>
        <p:nvSpPr>
          <p:cNvPr id="40045" name="Line 108"/>
          <p:cNvSpPr>
            <a:spLocks noChangeShapeType="1"/>
          </p:cNvSpPr>
          <p:nvPr/>
        </p:nvSpPr>
        <p:spPr bwMode="auto">
          <a:xfrm flipH="1" flipV="1">
            <a:off x="2590800" y="5105400"/>
            <a:ext cx="3048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6" name="Text Box 109"/>
          <p:cNvSpPr txBox="1">
            <a:spLocks noChangeArrowheads="1"/>
          </p:cNvSpPr>
          <p:nvPr/>
        </p:nvSpPr>
        <p:spPr bwMode="auto">
          <a:xfrm>
            <a:off x="2438400" y="51816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40047" name="Text Box 110"/>
          <p:cNvSpPr txBox="1">
            <a:spLocks noChangeArrowheads="1"/>
          </p:cNvSpPr>
          <p:nvPr/>
        </p:nvSpPr>
        <p:spPr bwMode="auto">
          <a:xfrm>
            <a:off x="2244725" y="4545013"/>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B</a:t>
            </a:r>
            <a:endParaRPr kumimoji="1" lang="en-US" altLang="zh-CN" sz="2400">
              <a:latin typeface="Times New Roman" pitchFamily="18" charset="0"/>
            </a:endParaRPr>
          </a:p>
        </p:txBody>
      </p:sp>
      <p:sp>
        <p:nvSpPr>
          <p:cNvPr id="40048" name="Text Box 111"/>
          <p:cNvSpPr txBox="1">
            <a:spLocks noChangeArrowheads="1"/>
          </p:cNvSpPr>
          <p:nvPr/>
        </p:nvSpPr>
        <p:spPr bwMode="auto">
          <a:xfrm>
            <a:off x="1862138"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49" name="Text Box 112"/>
          <p:cNvSpPr txBox="1">
            <a:spLocks noChangeArrowheads="1"/>
          </p:cNvSpPr>
          <p:nvPr/>
        </p:nvSpPr>
        <p:spPr bwMode="auto">
          <a:xfrm>
            <a:off x="68580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50" name="Line 113"/>
          <p:cNvSpPr>
            <a:spLocks noChangeShapeType="1"/>
          </p:cNvSpPr>
          <p:nvPr/>
        </p:nvSpPr>
        <p:spPr bwMode="auto">
          <a:xfrm flipV="1">
            <a:off x="119856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858" name="Text Box 114"/>
          <p:cNvSpPr txBox="1">
            <a:spLocks noChangeArrowheads="1"/>
          </p:cNvSpPr>
          <p:nvPr/>
        </p:nvSpPr>
        <p:spPr bwMode="auto">
          <a:xfrm>
            <a:off x="2293938" y="3965575"/>
            <a:ext cx="477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A</a:t>
            </a:r>
          </a:p>
        </p:txBody>
      </p:sp>
      <p:sp>
        <p:nvSpPr>
          <p:cNvPr id="40052" name="Text Box 115"/>
          <p:cNvSpPr txBox="1">
            <a:spLocks noChangeArrowheads="1"/>
          </p:cNvSpPr>
          <p:nvPr/>
        </p:nvSpPr>
        <p:spPr bwMode="auto">
          <a:xfrm>
            <a:off x="480060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287860" name="Text Box 116"/>
          <p:cNvSpPr txBox="1">
            <a:spLocks noChangeArrowheads="1"/>
          </p:cNvSpPr>
          <p:nvPr/>
        </p:nvSpPr>
        <p:spPr bwMode="auto">
          <a:xfrm>
            <a:off x="46926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B</a:t>
            </a:r>
          </a:p>
        </p:txBody>
      </p:sp>
      <p:sp>
        <p:nvSpPr>
          <p:cNvPr id="40054" name="Text Box 117"/>
          <p:cNvSpPr txBox="1">
            <a:spLocks noChangeArrowheads="1"/>
          </p:cNvSpPr>
          <p:nvPr/>
        </p:nvSpPr>
        <p:spPr bwMode="auto">
          <a:xfrm>
            <a:off x="4284663" y="4906963"/>
            <a:ext cx="477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55" name="Text Box 118"/>
          <p:cNvSpPr txBox="1">
            <a:spLocks noChangeArrowheads="1"/>
          </p:cNvSpPr>
          <p:nvPr/>
        </p:nvSpPr>
        <p:spPr bwMode="auto">
          <a:xfrm>
            <a:off x="3117850" y="5410200"/>
            <a:ext cx="74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56" name="Line 119"/>
          <p:cNvSpPr>
            <a:spLocks noChangeShapeType="1"/>
          </p:cNvSpPr>
          <p:nvPr/>
        </p:nvSpPr>
        <p:spPr bwMode="auto">
          <a:xfrm flipV="1">
            <a:off x="3630613" y="5410200"/>
            <a:ext cx="304800" cy="1524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7" name="Line 120"/>
          <p:cNvSpPr>
            <a:spLocks noChangeShapeType="1"/>
          </p:cNvSpPr>
          <p:nvPr/>
        </p:nvSpPr>
        <p:spPr bwMode="auto">
          <a:xfrm flipH="1" flipV="1">
            <a:off x="480060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58" name="Text Box 121"/>
          <p:cNvSpPr txBox="1">
            <a:spLocks noChangeArrowheads="1"/>
          </p:cNvSpPr>
          <p:nvPr/>
        </p:nvSpPr>
        <p:spPr bwMode="auto">
          <a:xfrm>
            <a:off x="7308850" y="541020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front</a:t>
            </a:r>
            <a:endParaRPr kumimoji="1" lang="en-US" altLang="zh-CN" sz="2400">
              <a:latin typeface="Times New Roman" pitchFamily="18" charset="0"/>
            </a:endParaRPr>
          </a:p>
        </p:txBody>
      </p:sp>
      <p:sp>
        <p:nvSpPr>
          <p:cNvPr id="40059" name="Text Box 122"/>
          <p:cNvSpPr txBox="1">
            <a:spLocks noChangeArrowheads="1"/>
          </p:cNvSpPr>
          <p:nvPr/>
        </p:nvSpPr>
        <p:spPr bwMode="auto">
          <a:xfrm>
            <a:off x="6794500" y="4906963"/>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C</a:t>
            </a:r>
            <a:endParaRPr kumimoji="1" lang="en-US" altLang="zh-CN" sz="2400">
              <a:latin typeface="Times New Roman" pitchFamily="18" charset="0"/>
            </a:endParaRPr>
          </a:p>
        </p:txBody>
      </p:sp>
      <p:sp>
        <p:nvSpPr>
          <p:cNvPr id="40060" name="Text Box 123"/>
          <p:cNvSpPr txBox="1">
            <a:spLocks noChangeArrowheads="1"/>
          </p:cNvSpPr>
          <p:nvPr/>
        </p:nvSpPr>
        <p:spPr bwMode="auto">
          <a:xfrm>
            <a:off x="8021638" y="45720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rear</a:t>
            </a:r>
            <a:endParaRPr kumimoji="1" lang="en-US" altLang="zh-CN" sz="2400">
              <a:latin typeface="Times New Roman" pitchFamily="18" charset="0"/>
            </a:endParaRPr>
          </a:p>
        </p:txBody>
      </p:sp>
      <p:sp>
        <p:nvSpPr>
          <p:cNvPr id="40061" name="Line 124"/>
          <p:cNvSpPr>
            <a:spLocks noChangeShapeType="1"/>
          </p:cNvSpPr>
          <p:nvPr/>
        </p:nvSpPr>
        <p:spPr bwMode="auto">
          <a:xfrm flipH="1">
            <a:off x="7696200" y="4800600"/>
            <a:ext cx="381000" cy="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62" name="Line 125"/>
          <p:cNvSpPr>
            <a:spLocks noChangeShapeType="1"/>
          </p:cNvSpPr>
          <p:nvPr/>
        </p:nvSpPr>
        <p:spPr bwMode="auto">
          <a:xfrm flipH="1" flipV="1">
            <a:off x="7308850" y="5334000"/>
            <a:ext cx="381000" cy="228600"/>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63" name="Text Box 126"/>
          <p:cNvSpPr txBox="1">
            <a:spLocks noChangeArrowheads="1"/>
          </p:cNvSpPr>
          <p:nvPr/>
        </p:nvSpPr>
        <p:spPr bwMode="auto">
          <a:xfrm>
            <a:off x="6362700" y="49022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D</a:t>
            </a:r>
            <a:endParaRPr kumimoji="1" lang="en-US" altLang="zh-CN" sz="2400">
              <a:latin typeface="Times New Roman" pitchFamily="18" charset="0"/>
            </a:endParaRPr>
          </a:p>
        </p:txBody>
      </p:sp>
      <p:sp>
        <p:nvSpPr>
          <p:cNvPr id="40064" name="Text Box 127"/>
          <p:cNvSpPr txBox="1">
            <a:spLocks noChangeArrowheads="1"/>
          </p:cNvSpPr>
          <p:nvPr/>
        </p:nvSpPr>
        <p:spPr bwMode="auto">
          <a:xfrm>
            <a:off x="5988050" y="4541838"/>
            <a:ext cx="455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E</a:t>
            </a:r>
            <a:endParaRPr kumimoji="1" lang="en-US" altLang="zh-CN" sz="2400">
              <a:latin typeface="Times New Roman" pitchFamily="18" charset="0"/>
            </a:endParaRPr>
          </a:p>
        </p:txBody>
      </p:sp>
      <p:sp>
        <p:nvSpPr>
          <p:cNvPr id="40065" name="Text Box 128"/>
          <p:cNvSpPr txBox="1">
            <a:spLocks noChangeArrowheads="1"/>
          </p:cNvSpPr>
          <p:nvPr/>
        </p:nvSpPr>
        <p:spPr bwMode="auto">
          <a:xfrm>
            <a:off x="6011863" y="4002088"/>
            <a:ext cx="43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F</a:t>
            </a:r>
            <a:endParaRPr kumimoji="1" lang="en-US" altLang="zh-CN" sz="2400">
              <a:latin typeface="Times New Roman" pitchFamily="18" charset="0"/>
            </a:endParaRPr>
          </a:p>
        </p:txBody>
      </p:sp>
      <p:sp>
        <p:nvSpPr>
          <p:cNvPr id="40066" name="Text Box 129"/>
          <p:cNvSpPr txBox="1">
            <a:spLocks noChangeArrowheads="1"/>
          </p:cNvSpPr>
          <p:nvPr/>
        </p:nvSpPr>
        <p:spPr bwMode="auto">
          <a:xfrm>
            <a:off x="6335713" y="3641725"/>
            <a:ext cx="50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G</a:t>
            </a:r>
            <a:endParaRPr kumimoji="1" lang="en-US" altLang="zh-CN" sz="2400">
              <a:latin typeface="Times New Roman" pitchFamily="18" charset="0"/>
            </a:endParaRPr>
          </a:p>
        </p:txBody>
      </p:sp>
      <p:sp>
        <p:nvSpPr>
          <p:cNvPr id="40067" name="Text Box 130"/>
          <p:cNvSpPr txBox="1">
            <a:spLocks noChangeArrowheads="1"/>
          </p:cNvSpPr>
          <p:nvPr/>
        </p:nvSpPr>
        <p:spPr bwMode="auto">
          <a:xfrm>
            <a:off x="6804025" y="3608388"/>
            <a:ext cx="50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H</a:t>
            </a:r>
            <a:endParaRPr kumimoji="1" lang="en-US" altLang="zh-CN" sz="2400">
              <a:latin typeface="Times New Roman" pitchFamily="18" charset="0"/>
            </a:endParaRPr>
          </a:p>
        </p:txBody>
      </p:sp>
      <p:sp>
        <p:nvSpPr>
          <p:cNvPr id="40068" name="Text Box 131"/>
          <p:cNvSpPr txBox="1">
            <a:spLocks noChangeArrowheads="1"/>
          </p:cNvSpPr>
          <p:nvPr/>
        </p:nvSpPr>
        <p:spPr bwMode="auto">
          <a:xfrm>
            <a:off x="7272338" y="3968750"/>
            <a:ext cx="342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I</a:t>
            </a:r>
            <a:endParaRPr kumimoji="1" lang="en-US" altLang="zh-CN" sz="2400">
              <a:latin typeface="Times New Roman" pitchFamily="18" charset="0"/>
            </a:endParaRPr>
          </a:p>
        </p:txBody>
      </p:sp>
      <p:sp>
        <p:nvSpPr>
          <p:cNvPr id="40069" name="Freeform 133"/>
          <p:cNvSpPr>
            <a:spLocks/>
          </p:cNvSpPr>
          <p:nvPr/>
        </p:nvSpPr>
        <p:spPr bwMode="auto">
          <a:xfrm>
            <a:off x="7956550" y="1268413"/>
            <a:ext cx="209550" cy="1152525"/>
          </a:xfrm>
          <a:custGeom>
            <a:avLst/>
            <a:gdLst>
              <a:gd name="T0" fmla="*/ 71438 w 132"/>
              <a:gd name="T1" fmla="*/ 0 h 726"/>
              <a:gd name="T2" fmla="*/ 179388 w 132"/>
              <a:gd name="T3" fmla="*/ 287338 h 726"/>
              <a:gd name="T4" fmla="*/ 179388 w 132"/>
              <a:gd name="T5" fmla="*/ 755650 h 726"/>
              <a:gd name="T6" fmla="*/ 0 w 132"/>
              <a:gd name="T7" fmla="*/ 1152525 h 7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 h="726">
                <a:moveTo>
                  <a:pt x="45" y="0"/>
                </a:moveTo>
                <a:cubicBezTo>
                  <a:pt x="73" y="51"/>
                  <a:pt x="102" y="102"/>
                  <a:pt x="113" y="181"/>
                </a:cubicBezTo>
                <a:cubicBezTo>
                  <a:pt x="124" y="260"/>
                  <a:pt x="132" y="385"/>
                  <a:pt x="113" y="476"/>
                </a:cubicBezTo>
                <a:cubicBezTo>
                  <a:pt x="94" y="567"/>
                  <a:pt x="19" y="684"/>
                  <a:pt x="0" y="726"/>
                </a:cubicBezTo>
              </a:path>
            </a:pathLst>
          </a:custGeom>
          <a:noFill/>
          <a:ln w="12700" cap="flat" cmpd="sng">
            <a:solidFill>
              <a:srgbClr val="008000"/>
            </a:solidFill>
            <a:prstDash val="solid"/>
            <a:round/>
            <a:headEnd type="none"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289203235"/>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7772400" cy="519113"/>
          </a:xfrm>
          <a:solidFill>
            <a:schemeClr val="accent1"/>
          </a:solidFill>
          <a:ln>
            <a:solidFill>
              <a:srgbClr val="0033CC"/>
            </a:solidFill>
            <a:miter lim="800000"/>
            <a:headEnd/>
            <a:tailEnd/>
          </a:ln>
        </p:spPr>
        <p:txBody>
          <a:bodyPr>
            <a:normAutofit fontScale="90000"/>
          </a:bodyPr>
          <a:lstStyle/>
          <a:p>
            <a:pPr eaLnBrk="1" hangingPunct="1"/>
            <a:r>
              <a:rPr kumimoji="1" lang="en-US" altLang="zh-CN" sz="3600" b="1" smtClean="0">
                <a:solidFill>
                  <a:srgbClr val="FFFFAF"/>
                </a:solidFill>
              </a:rPr>
              <a:t>   </a:t>
            </a:r>
            <a:r>
              <a:rPr kumimoji="1" lang="zh-CN" altLang="en-US" sz="3600" b="1" smtClean="0">
                <a:solidFill>
                  <a:srgbClr val="FFFFAF"/>
                </a:solidFill>
              </a:rPr>
              <a:t>如何判断循环队列队空、队满？</a:t>
            </a:r>
          </a:p>
        </p:txBody>
      </p:sp>
      <p:sp>
        <p:nvSpPr>
          <p:cNvPr id="183299" name="Text Box 3"/>
          <p:cNvSpPr txBox="1">
            <a:spLocks noChangeArrowheads="1"/>
          </p:cNvSpPr>
          <p:nvPr/>
        </p:nvSpPr>
        <p:spPr bwMode="auto">
          <a:xfrm>
            <a:off x="228600" y="685800"/>
            <a:ext cx="5867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400" b="1">
                <a:latin typeface="Times New Roman" pitchFamily="18" charset="0"/>
              </a:rPr>
              <a:t>仅凭等式</a:t>
            </a:r>
            <a:r>
              <a:rPr kumimoji="1" lang="en-US" altLang="zh-CN" sz="2400" b="1">
                <a:solidFill>
                  <a:srgbClr val="FF0000"/>
                </a:solidFill>
                <a:latin typeface="Times New Roman" pitchFamily="18" charset="0"/>
              </a:rPr>
              <a:t>Q.front=Q.rear</a:t>
            </a:r>
            <a:r>
              <a:rPr kumimoji="1" lang="en-US" altLang="zh-CN" sz="2400" b="1">
                <a:latin typeface="Times New Roman" pitchFamily="18" charset="0"/>
              </a:rPr>
              <a:t>; </a:t>
            </a:r>
            <a:r>
              <a:rPr kumimoji="1" lang="zh-CN" altLang="en-US" sz="2400" b="1">
                <a:latin typeface="Times New Roman" pitchFamily="18" charset="0"/>
              </a:rPr>
              <a:t>无法判断队列是空还是满。</a:t>
            </a:r>
          </a:p>
        </p:txBody>
      </p:sp>
      <p:grpSp>
        <p:nvGrpSpPr>
          <p:cNvPr id="2" name="Group 4"/>
          <p:cNvGrpSpPr>
            <a:grpSpLocks/>
          </p:cNvGrpSpPr>
          <p:nvPr/>
        </p:nvGrpSpPr>
        <p:grpSpPr bwMode="auto">
          <a:xfrm>
            <a:off x="117475" y="1676400"/>
            <a:ext cx="3235325" cy="1920875"/>
            <a:chOff x="672" y="2688"/>
            <a:chExt cx="2208" cy="1210"/>
          </a:xfrm>
        </p:grpSpPr>
        <p:sp>
          <p:nvSpPr>
            <p:cNvPr id="100413" name="Text Box 5"/>
            <p:cNvSpPr txBox="1">
              <a:spLocks noChangeArrowheads="1"/>
            </p:cNvSpPr>
            <p:nvPr/>
          </p:nvSpPr>
          <p:spPr bwMode="auto">
            <a:xfrm>
              <a:off x="672" y="364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0414" name="Group 6"/>
            <p:cNvGrpSpPr>
              <a:grpSpLocks/>
            </p:cNvGrpSpPr>
            <p:nvPr/>
          </p:nvGrpSpPr>
          <p:grpSpPr bwMode="auto">
            <a:xfrm>
              <a:off x="672" y="2688"/>
              <a:ext cx="2208" cy="1200"/>
              <a:chOff x="672" y="2688"/>
              <a:chExt cx="2208" cy="1200"/>
            </a:xfrm>
          </p:grpSpPr>
          <p:grpSp>
            <p:nvGrpSpPr>
              <p:cNvPr id="100415" name="Group 7"/>
              <p:cNvGrpSpPr>
                <a:grpSpLocks/>
              </p:cNvGrpSpPr>
              <p:nvPr/>
            </p:nvGrpSpPr>
            <p:grpSpPr bwMode="auto">
              <a:xfrm>
                <a:off x="1488" y="2688"/>
                <a:ext cx="1296" cy="1200"/>
                <a:chOff x="1200" y="1872"/>
                <a:chExt cx="1296" cy="1200"/>
              </a:xfrm>
            </p:grpSpPr>
            <p:grpSp>
              <p:nvGrpSpPr>
                <p:cNvPr id="100427" name="Group 8"/>
                <p:cNvGrpSpPr>
                  <a:grpSpLocks/>
                </p:cNvGrpSpPr>
                <p:nvPr/>
              </p:nvGrpSpPr>
              <p:grpSpPr bwMode="auto">
                <a:xfrm>
                  <a:off x="1200" y="1872"/>
                  <a:ext cx="1296" cy="1200"/>
                  <a:chOff x="1200" y="1872"/>
                  <a:chExt cx="1296" cy="1200"/>
                </a:xfrm>
              </p:grpSpPr>
              <p:sp>
                <p:nvSpPr>
                  <p:cNvPr id="100433" name="Oval 9"/>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434" name="Oval 10"/>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435" name="Line 11"/>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6" name="Line 12"/>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7" name="Line 13"/>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8" name="Line 14"/>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9" name="Line 15"/>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0" name="Line 16"/>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428" name="Group 17"/>
                <p:cNvGrpSpPr>
                  <a:grpSpLocks/>
                </p:cNvGrpSpPr>
                <p:nvPr/>
              </p:nvGrpSpPr>
              <p:grpSpPr bwMode="auto">
                <a:xfrm>
                  <a:off x="1536" y="2160"/>
                  <a:ext cx="864" cy="624"/>
                  <a:chOff x="1536" y="2160"/>
                  <a:chExt cx="864" cy="624"/>
                </a:xfrm>
              </p:grpSpPr>
              <p:sp>
                <p:nvSpPr>
                  <p:cNvPr id="100429" name="Text Box 18"/>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0430" name="Text Box 19"/>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0431" name="Text Box 20"/>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0432" name="Text Box 21"/>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0416" name="Rectangle 22"/>
              <p:cNvSpPr>
                <a:spLocks noChangeArrowheads="1"/>
              </p:cNvSpPr>
              <p:nvPr/>
            </p:nvSpPr>
            <p:spPr bwMode="auto">
              <a:xfrm>
                <a:off x="720" y="3456"/>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417" name="Line 23"/>
              <p:cNvSpPr>
                <a:spLocks noChangeShapeType="1"/>
              </p:cNvSpPr>
              <p:nvPr/>
            </p:nvSpPr>
            <p:spPr bwMode="auto">
              <a:xfrm flipV="1">
                <a:off x="1248" y="3600"/>
                <a:ext cx="28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18" name="Rectangle 24"/>
              <p:cNvSpPr>
                <a:spLocks noChangeArrowheads="1"/>
              </p:cNvSpPr>
              <p:nvPr/>
            </p:nvSpPr>
            <p:spPr bwMode="auto">
              <a:xfrm>
                <a:off x="720" y="3168"/>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419" name="Line 25"/>
              <p:cNvSpPr>
                <a:spLocks noChangeShapeType="1"/>
              </p:cNvSpPr>
              <p:nvPr/>
            </p:nvSpPr>
            <p:spPr bwMode="auto">
              <a:xfrm>
                <a:off x="1248" y="3360"/>
                <a:ext cx="288"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20" name="Text Box 26"/>
              <p:cNvSpPr txBox="1">
                <a:spLocks noChangeArrowheads="1"/>
              </p:cNvSpPr>
              <p:nvPr/>
            </p:nvSpPr>
            <p:spPr bwMode="auto">
              <a:xfrm>
                <a:off x="672" y="292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421" name="Text Box 27"/>
              <p:cNvSpPr txBox="1">
                <a:spLocks noChangeArrowheads="1"/>
              </p:cNvSpPr>
              <p:nvPr/>
            </p:nvSpPr>
            <p:spPr bwMode="auto">
              <a:xfrm>
                <a:off x="1968" y="273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100422" name="Text Box 28"/>
              <p:cNvSpPr txBox="1">
                <a:spLocks noChangeArrowheads="1"/>
              </p:cNvSpPr>
              <p:nvPr/>
            </p:nvSpPr>
            <p:spPr bwMode="auto">
              <a:xfrm>
                <a:off x="2448"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J7</a:t>
                </a:r>
              </a:p>
            </p:txBody>
          </p:sp>
          <p:sp>
            <p:nvSpPr>
              <p:cNvPr id="100423" name="Text Box 29"/>
              <p:cNvSpPr txBox="1">
                <a:spLocks noChangeArrowheads="1"/>
              </p:cNvSpPr>
              <p:nvPr/>
            </p:nvSpPr>
            <p:spPr bwMode="auto">
              <a:xfrm>
                <a:off x="2448" y="33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J8</a:t>
                </a:r>
              </a:p>
            </p:txBody>
          </p:sp>
          <p:sp>
            <p:nvSpPr>
              <p:cNvPr id="100424" name="Text Box 30"/>
              <p:cNvSpPr txBox="1">
                <a:spLocks noChangeArrowheads="1"/>
              </p:cNvSpPr>
              <p:nvPr/>
            </p:nvSpPr>
            <p:spPr bwMode="auto">
              <a:xfrm>
                <a:off x="2016" y="360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J9</a:t>
                </a:r>
              </a:p>
            </p:txBody>
          </p:sp>
          <p:sp>
            <p:nvSpPr>
              <p:cNvPr id="100425" name="Text Box 31"/>
              <p:cNvSpPr txBox="1">
                <a:spLocks noChangeArrowheads="1"/>
              </p:cNvSpPr>
              <p:nvPr/>
            </p:nvSpPr>
            <p:spPr bwMode="auto">
              <a:xfrm>
                <a:off x="1584" y="339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100426" name="Text Box 32"/>
              <p:cNvSpPr txBox="1">
                <a:spLocks noChangeArrowheads="1"/>
              </p:cNvSpPr>
              <p:nvPr/>
            </p:nvSpPr>
            <p:spPr bwMode="auto">
              <a:xfrm>
                <a:off x="1536"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grpSp>
      <p:grpSp>
        <p:nvGrpSpPr>
          <p:cNvPr id="7" name="Group 93"/>
          <p:cNvGrpSpPr>
            <a:grpSpLocks/>
          </p:cNvGrpSpPr>
          <p:nvPr/>
        </p:nvGrpSpPr>
        <p:grpSpPr bwMode="auto">
          <a:xfrm>
            <a:off x="381000" y="4495800"/>
            <a:ext cx="3194050" cy="2301875"/>
            <a:chOff x="240" y="2832"/>
            <a:chExt cx="2012" cy="1450"/>
          </a:xfrm>
        </p:grpSpPr>
        <p:sp>
          <p:nvSpPr>
            <p:cNvPr id="100391" name="Rectangle 34"/>
            <p:cNvSpPr>
              <a:spLocks noChangeArrowheads="1"/>
            </p:cNvSpPr>
            <p:nvPr/>
          </p:nvSpPr>
          <p:spPr bwMode="auto">
            <a:xfrm>
              <a:off x="373" y="3504"/>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92" name="Text Box 35"/>
            <p:cNvSpPr txBox="1">
              <a:spLocks noChangeArrowheads="1"/>
            </p:cNvSpPr>
            <p:nvPr/>
          </p:nvSpPr>
          <p:spPr bwMode="auto">
            <a:xfrm>
              <a:off x="240" y="3216"/>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393" name="Line 36"/>
            <p:cNvSpPr>
              <a:spLocks noChangeShapeType="1"/>
            </p:cNvSpPr>
            <p:nvPr/>
          </p:nvSpPr>
          <p:spPr bwMode="auto">
            <a:xfrm flipV="1">
              <a:off x="816" y="3600"/>
              <a:ext cx="222" cy="4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4" name="Rectangle 37"/>
            <p:cNvSpPr>
              <a:spLocks noChangeArrowheads="1"/>
            </p:cNvSpPr>
            <p:nvPr/>
          </p:nvSpPr>
          <p:spPr bwMode="auto">
            <a:xfrm>
              <a:off x="373" y="379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95" name="Line 38"/>
            <p:cNvSpPr>
              <a:spLocks noChangeShapeType="1"/>
            </p:cNvSpPr>
            <p:nvPr/>
          </p:nvSpPr>
          <p:spPr bwMode="auto">
            <a:xfrm flipV="1">
              <a:off x="860" y="3792"/>
              <a:ext cx="266"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96" name="Text Box 39"/>
            <p:cNvSpPr txBox="1">
              <a:spLocks noChangeArrowheads="1"/>
            </p:cNvSpPr>
            <p:nvPr/>
          </p:nvSpPr>
          <p:spPr bwMode="auto">
            <a:xfrm>
              <a:off x="329" y="4032"/>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0397" name="Group 92"/>
            <p:cNvGrpSpPr>
              <a:grpSpLocks/>
            </p:cNvGrpSpPr>
            <p:nvPr/>
          </p:nvGrpSpPr>
          <p:grpSpPr bwMode="auto">
            <a:xfrm>
              <a:off x="1056" y="2832"/>
              <a:ext cx="1196" cy="1200"/>
              <a:chOff x="1488" y="2832"/>
              <a:chExt cx="1196" cy="1200"/>
            </a:xfrm>
          </p:grpSpPr>
          <p:grpSp>
            <p:nvGrpSpPr>
              <p:cNvPr id="100400" name="Group 42"/>
              <p:cNvGrpSpPr>
                <a:grpSpLocks/>
              </p:cNvGrpSpPr>
              <p:nvPr/>
            </p:nvGrpSpPr>
            <p:grpSpPr bwMode="auto">
              <a:xfrm>
                <a:off x="1488" y="2832"/>
                <a:ext cx="1196" cy="1200"/>
                <a:chOff x="1200" y="1872"/>
                <a:chExt cx="1296" cy="1200"/>
              </a:xfrm>
            </p:grpSpPr>
            <p:sp>
              <p:nvSpPr>
                <p:cNvPr id="100405" name="Oval 43"/>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406" name="Oval 44"/>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407" name="Line 45"/>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8" name="Line 46"/>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09" name="Line 47"/>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0" name="Line 48"/>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1" name="Line 49"/>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2" name="Line 50"/>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401" name="Text Box 52"/>
              <p:cNvSpPr txBox="1">
                <a:spLocks noChangeArrowheads="1"/>
              </p:cNvSpPr>
              <p:nvPr/>
            </p:nvSpPr>
            <p:spPr bwMode="auto">
              <a:xfrm>
                <a:off x="1968" y="312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sp>
            <p:nvSpPr>
              <p:cNvPr id="100402" name="Text Box 53"/>
              <p:cNvSpPr txBox="1">
                <a:spLocks noChangeArrowheads="1"/>
              </p:cNvSpPr>
              <p:nvPr/>
            </p:nvSpPr>
            <p:spPr bwMode="auto">
              <a:xfrm>
                <a:off x="1798" y="3216"/>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1   3</a:t>
                </a:r>
              </a:p>
            </p:txBody>
          </p:sp>
          <p:sp>
            <p:nvSpPr>
              <p:cNvPr id="100403" name="Text Box 54"/>
              <p:cNvSpPr txBox="1">
                <a:spLocks noChangeArrowheads="1"/>
              </p:cNvSpPr>
              <p:nvPr/>
            </p:nvSpPr>
            <p:spPr bwMode="auto">
              <a:xfrm>
                <a:off x="1798" y="3360"/>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0   4</a:t>
                </a:r>
              </a:p>
            </p:txBody>
          </p:sp>
          <p:sp>
            <p:nvSpPr>
              <p:cNvPr id="100404" name="Text Box 55"/>
              <p:cNvSpPr txBox="1">
                <a:spLocks noChangeArrowheads="1"/>
              </p:cNvSpPr>
              <p:nvPr/>
            </p:nvSpPr>
            <p:spPr bwMode="auto">
              <a:xfrm>
                <a:off x="1975" y="349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grpSp>
        <p:sp>
          <p:nvSpPr>
            <p:cNvPr id="100398" name="Text Box 56"/>
            <p:cNvSpPr txBox="1">
              <a:spLocks noChangeArrowheads="1"/>
            </p:cNvSpPr>
            <p:nvPr/>
          </p:nvSpPr>
          <p:spPr bwMode="auto">
            <a:xfrm>
              <a:off x="1097" y="3456"/>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latin typeface="宋体" pitchFamily="2" charset="-122"/>
              </a:endParaRPr>
            </a:p>
          </p:txBody>
        </p:sp>
        <p:sp>
          <p:nvSpPr>
            <p:cNvPr id="100399" name="Text Box 57"/>
            <p:cNvSpPr txBox="1">
              <a:spLocks noChangeArrowheads="1"/>
            </p:cNvSpPr>
            <p:nvPr/>
          </p:nvSpPr>
          <p:spPr bwMode="auto">
            <a:xfrm>
              <a:off x="1097" y="3072"/>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latin typeface="宋体" pitchFamily="2" charset="-122"/>
              </a:endParaRPr>
            </a:p>
          </p:txBody>
        </p:sp>
      </p:grpSp>
      <p:grpSp>
        <p:nvGrpSpPr>
          <p:cNvPr id="100358" name="Group 59"/>
          <p:cNvGrpSpPr>
            <a:grpSpLocks/>
          </p:cNvGrpSpPr>
          <p:nvPr/>
        </p:nvGrpSpPr>
        <p:grpSpPr bwMode="auto">
          <a:xfrm>
            <a:off x="5105400" y="228600"/>
            <a:ext cx="3305175" cy="2971800"/>
            <a:chOff x="3984" y="288"/>
            <a:chExt cx="2256" cy="1872"/>
          </a:xfrm>
        </p:grpSpPr>
        <p:grpSp>
          <p:nvGrpSpPr>
            <p:cNvPr id="100366" name="Group 60"/>
            <p:cNvGrpSpPr>
              <a:grpSpLocks/>
            </p:cNvGrpSpPr>
            <p:nvPr/>
          </p:nvGrpSpPr>
          <p:grpSpPr bwMode="auto">
            <a:xfrm>
              <a:off x="4704" y="960"/>
              <a:ext cx="1296" cy="1200"/>
              <a:chOff x="1200" y="1872"/>
              <a:chExt cx="1296" cy="1200"/>
            </a:xfrm>
          </p:grpSpPr>
          <p:grpSp>
            <p:nvGrpSpPr>
              <p:cNvPr id="100377" name="Group 61"/>
              <p:cNvGrpSpPr>
                <a:grpSpLocks/>
              </p:cNvGrpSpPr>
              <p:nvPr/>
            </p:nvGrpSpPr>
            <p:grpSpPr bwMode="auto">
              <a:xfrm>
                <a:off x="1200" y="1872"/>
                <a:ext cx="1296" cy="1200"/>
                <a:chOff x="1200" y="1872"/>
                <a:chExt cx="1296" cy="1200"/>
              </a:xfrm>
            </p:grpSpPr>
            <p:sp>
              <p:nvSpPr>
                <p:cNvPr id="100383" name="Oval 62"/>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0384" name="Oval 63"/>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0385" name="Line 64"/>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6" name="Line 65"/>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7" name="Line 66"/>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8" name="Line 67"/>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9" name="Line 68"/>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0" name="Line 69"/>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378" name="Group 70"/>
              <p:cNvGrpSpPr>
                <a:grpSpLocks/>
              </p:cNvGrpSpPr>
              <p:nvPr/>
            </p:nvGrpSpPr>
            <p:grpSpPr bwMode="auto">
              <a:xfrm>
                <a:off x="1536" y="2160"/>
                <a:ext cx="864" cy="624"/>
                <a:chOff x="1536" y="2160"/>
                <a:chExt cx="864" cy="624"/>
              </a:xfrm>
            </p:grpSpPr>
            <p:sp>
              <p:nvSpPr>
                <p:cNvPr id="100379" name="Text Box 71"/>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0380" name="Text Box 72"/>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0381" name="Text Box 73"/>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0382" name="Text Box 74"/>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0367" name="Text Box 75"/>
            <p:cNvSpPr txBox="1">
              <a:spLocks noChangeArrowheads="1"/>
            </p:cNvSpPr>
            <p:nvPr/>
          </p:nvSpPr>
          <p:spPr bwMode="auto">
            <a:xfrm>
              <a:off x="5136"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grpSp>
          <p:nvGrpSpPr>
            <p:cNvPr id="100368" name="Group 76"/>
            <p:cNvGrpSpPr>
              <a:grpSpLocks/>
            </p:cNvGrpSpPr>
            <p:nvPr/>
          </p:nvGrpSpPr>
          <p:grpSpPr bwMode="auto">
            <a:xfrm>
              <a:off x="3984" y="1200"/>
              <a:ext cx="768" cy="576"/>
              <a:chOff x="4032" y="624"/>
              <a:chExt cx="768" cy="576"/>
            </a:xfrm>
          </p:grpSpPr>
          <p:sp>
            <p:nvSpPr>
              <p:cNvPr id="100374" name="Rectangle 77"/>
              <p:cNvSpPr>
                <a:spLocks noChangeArrowheads="1"/>
              </p:cNvSpPr>
              <p:nvPr/>
            </p:nvSpPr>
            <p:spPr bwMode="auto">
              <a:xfrm>
                <a:off x="4080" y="960"/>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75" name="Text Box 78"/>
              <p:cNvSpPr txBox="1">
                <a:spLocks noChangeArrowheads="1"/>
              </p:cNvSpPr>
              <p:nvPr/>
            </p:nvSpPr>
            <p:spPr bwMode="auto">
              <a:xfrm>
                <a:off x="4032" y="62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0376" name="Line 79"/>
              <p:cNvSpPr>
                <a:spLocks noChangeShapeType="1"/>
              </p:cNvSpPr>
              <p:nvPr/>
            </p:nvSpPr>
            <p:spPr bwMode="auto">
              <a:xfrm flipV="1">
                <a:off x="4560" y="1104"/>
                <a:ext cx="192"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369" name="Rectangle 80"/>
            <p:cNvSpPr>
              <a:spLocks noChangeArrowheads="1"/>
            </p:cNvSpPr>
            <p:nvPr/>
          </p:nvSpPr>
          <p:spPr bwMode="auto">
            <a:xfrm>
              <a:off x="5568" y="624"/>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0370" name="Line 81"/>
            <p:cNvSpPr>
              <a:spLocks noChangeShapeType="1"/>
            </p:cNvSpPr>
            <p:nvPr/>
          </p:nvSpPr>
          <p:spPr bwMode="auto">
            <a:xfrm flipH="1">
              <a:off x="5856" y="912"/>
              <a:ext cx="0" cy="28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1" name="Text Box 82"/>
            <p:cNvSpPr txBox="1">
              <a:spLocks noChangeArrowheads="1"/>
            </p:cNvSpPr>
            <p:nvPr/>
          </p:nvSpPr>
          <p:spPr bwMode="auto">
            <a:xfrm>
              <a:off x="5568" y="2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sp>
          <p:nvSpPr>
            <p:cNvPr id="100372" name="Text Box 83"/>
            <p:cNvSpPr txBox="1">
              <a:spLocks noChangeArrowheads="1"/>
            </p:cNvSpPr>
            <p:nvPr/>
          </p:nvSpPr>
          <p:spPr bwMode="auto">
            <a:xfrm>
              <a:off x="4800" y="12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sp>
          <p:nvSpPr>
            <p:cNvPr id="100373" name="Text Box 84"/>
            <p:cNvSpPr txBox="1">
              <a:spLocks noChangeArrowheads="1"/>
            </p:cNvSpPr>
            <p:nvPr/>
          </p:nvSpPr>
          <p:spPr bwMode="auto">
            <a:xfrm>
              <a:off x="4800" y="16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grpSp>
      <p:sp>
        <p:nvSpPr>
          <p:cNvPr id="100359" name="Text Box 85"/>
          <p:cNvSpPr txBox="1">
            <a:spLocks noChangeArrowheads="1"/>
          </p:cNvSpPr>
          <p:nvPr/>
        </p:nvSpPr>
        <p:spPr bwMode="auto">
          <a:xfrm>
            <a:off x="7591425" y="2971800"/>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 (a)</a:t>
            </a:r>
          </a:p>
        </p:txBody>
      </p:sp>
      <p:sp>
        <p:nvSpPr>
          <p:cNvPr id="183382" name="Text Box 86"/>
          <p:cNvSpPr txBox="1">
            <a:spLocks noChangeArrowheads="1"/>
          </p:cNvSpPr>
          <p:nvPr/>
        </p:nvSpPr>
        <p:spPr bwMode="auto">
          <a:xfrm>
            <a:off x="5029200" y="6461125"/>
            <a:ext cx="1687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(b)</a:t>
            </a:r>
            <a:r>
              <a:rPr kumimoji="1" lang="zh-CN" altLang="en-US" sz="2000">
                <a:solidFill>
                  <a:schemeClr val="tx2"/>
                </a:solidFill>
                <a:latin typeface="宋体" pitchFamily="2" charset="-122"/>
              </a:rPr>
              <a:t>队空</a:t>
            </a:r>
          </a:p>
        </p:txBody>
      </p:sp>
      <p:sp>
        <p:nvSpPr>
          <p:cNvPr id="183383" name="Text Box 87"/>
          <p:cNvSpPr txBox="1">
            <a:spLocks noChangeArrowheads="1"/>
          </p:cNvSpPr>
          <p:nvPr/>
        </p:nvSpPr>
        <p:spPr bwMode="auto">
          <a:xfrm>
            <a:off x="1371600" y="3810000"/>
            <a:ext cx="154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tx2"/>
                </a:solidFill>
                <a:latin typeface="宋体" pitchFamily="2" charset="-122"/>
              </a:rPr>
              <a:t>(c)</a:t>
            </a:r>
            <a:r>
              <a:rPr kumimoji="1" lang="zh-CN" altLang="en-US" sz="2000">
                <a:solidFill>
                  <a:schemeClr val="tx2"/>
                </a:solidFill>
                <a:latin typeface="宋体" pitchFamily="2" charset="-122"/>
              </a:rPr>
              <a:t>队满</a:t>
            </a:r>
          </a:p>
        </p:txBody>
      </p:sp>
      <p:sp>
        <p:nvSpPr>
          <p:cNvPr id="183384" name="Line 88"/>
          <p:cNvSpPr>
            <a:spLocks noChangeShapeType="1"/>
          </p:cNvSpPr>
          <p:nvPr/>
        </p:nvSpPr>
        <p:spPr bwMode="auto">
          <a:xfrm flipH="1">
            <a:off x="3581400" y="3276600"/>
            <a:ext cx="3657600" cy="19812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85" name="Line 89"/>
          <p:cNvSpPr>
            <a:spLocks noChangeShapeType="1"/>
          </p:cNvSpPr>
          <p:nvPr/>
        </p:nvSpPr>
        <p:spPr bwMode="auto">
          <a:xfrm flipH="1" flipV="1">
            <a:off x="3429000" y="2667000"/>
            <a:ext cx="2895600" cy="2286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386" name="Rectangle 90"/>
          <p:cNvSpPr>
            <a:spLocks noChangeArrowheads="1"/>
          </p:cNvSpPr>
          <p:nvPr/>
        </p:nvSpPr>
        <p:spPr bwMode="auto">
          <a:xfrm>
            <a:off x="5334000" y="47244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latin typeface="Garamond" pitchFamily="18" charset="0"/>
              </a:rPr>
              <a:t>1</a:t>
            </a:r>
            <a:r>
              <a:rPr kumimoji="1" lang="zh-CN" altLang="en-US" sz="2400" b="1">
                <a:latin typeface="Garamond" pitchFamily="18" charset="0"/>
              </a:rPr>
              <a:t>）</a:t>
            </a:r>
            <a:r>
              <a:rPr kumimoji="1" lang="en-US" altLang="zh-CN" sz="2400" b="1">
                <a:latin typeface="Garamond" pitchFamily="18" charset="0"/>
              </a:rPr>
              <a:t>J4, J5, J6</a:t>
            </a:r>
            <a:r>
              <a:rPr kumimoji="1" lang="zh-CN" altLang="en-US" sz="2400" b="1">
                <a:latin typeface="Garamond" pitchFamily="18" charset="0"/>
              </a:rPr>
              <a:t>依次出队</a:t>
            </a:r>
          </a:p>
        </p:txBody>
      </p:sp>
      <p:sp>
        <p:nvSpPr>
          <p:cNvPr id="183387" name="Rectangle 91"/>
          <p:cNvSpPr>
            <a:spLocks noChangeArrowheads="1"/>
          </p:cNvSpPr>
          <p:nvPr/>
        </p:nvSpPr>
        <p:spPr bwMode="auto">
          <a:xfrm>
            <a:off x="3657600" y="30480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latin typeface="Garamond" pitchFamily="18" charset="0"/>
              </a:rPr>
              <a:t>2</a:t>
            </a:r>
            <a:r>
              <a:rPr kumimoji="1" lang="zh-CN" altLang="en-US" sz="2400" b="1">
                <a:latin typeface="Garamond" pitchFamily="18" charset="0"/>
              </a:rPr>
              <a:t>）</a:t>
            </a:r>
            <a:r>
              <a:rPr kumimoji="1" lang="en-US" altLang="zh-CN" sz="2400" b="1">
                <a:latin typeface="Garamond" pitchFamily="18" charset="0"/>
              </a:rPr>
              <a:t>J7, J8, J9</a:t>
            </a:r>
            <a:r>
              <a:rPr kumimoji="1" lang="zh-CN" altLang="en-US" sz="2400" b="1">
                <a:latin typeface="Garamond" pitchFamily="18" charset="0"/>
              </a:rPr>
              <a:t>依次入队</a:t>
            </a:r>
          </a:p>
        </p:txBody>
      </p:sp>
    </p:spTree>
    <p:extLst>
      <p:ext uri="{BB962C8B-B14F-4D97-AF65-F5344CB8AC3E}">
        <p14:creationId xmlns:p14="http://schemas.microsoft.com/office/powerpoint/2010/main" val="35549870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3384"/>
                                        </p:tgtEl>
                                        <p:attrNameLst>
                                          <p:attrName>style.visibility</p:attrName>
                                        </p:attrNameLst>
                                      </p:cBhvr>
                                      <p:to>
                                        <p:strVal val="visible"/>
                                      </p:to>
                                    </p:set>
                                    <p:anim calcmode="lin" valueType="num">
                                      <p:cBhvr>
                                        <p:cTn id="7" dur="500" fill="hold"/>
                                        <p:tgtEl>
                                          <p:spTgt spid="183384"/>
                                        </p:tgtEl>
                                        <p:attrNameLst>
                                          <p:attrName>ppt_w</p:attrName>
                                        </p:attrNameLst>
                                      </p:cBhvr>
                                      <p:tavLst>
                                        <p:tav tm="0">
                                          <p:val>
                                            <p:fltVal val="0"/>
                                          </p:val>
                                        </p:tav>
                                        <p:tav tm="100000">
                                          <p:val>
                                            <p:strVal val="#ppt_w"/>
                                          </p:val>
                                        </p:tav>
                                      </p:tavLst>
                                    </p:anim>
                                    <p:anim calcmode="lin" valueType="num">
                                      <p:cBhvr>
                                        <p:cTn id="8" dur="500" fill="hold"/>
                                        <p:tgtEl>
                                          <p:spTgt spid="183384"/>
                                        </p:tgtEl>
                                        <p:attrNameLst>
                                          <p:attrName>ppt_h</p:attrName>
                                        </p:attrNameLst>
                                      </p:cBhvr>
                                      <p:tavLst>
                                        <p:tav tm="0">
                                          <p:val>
                                            <p:fltVal val="0"/>
                                          </p:val>
                                        </p:tav>
                                        <p:tav tm="100000">
                                          <p:val>
                                            <p:strVal val="#ppt_h"/>
                                          </p:val>
                                        </p:tav>
                                      </p:tavLst>
                                    </p:anim>
                                    <p:animEffect transition="in" filter="fade">
                                      <p:cBhvr>
                                        <p:cTn id="9" dur="500"/>
                                        <p:tgtEl>
                                          <p:spTgt spid="18338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83386"/>
                                        </p:tgtEl>
                                        <p:attrNameLst>
                                          <p:attrName>style.visibility</p:attrName>
                                        </p:attrNameLst>
                                      </p:cBhvr>
                                      <p:to>
                                        <p:strVal val="visible"/>
                                      </p:to>
                                    </p:set>
                                    <p:anim calcmode="lin" valueType="num">
                                      <p:cBhvr>
                                        <p:cTn id="12" dur="500" fill="hold"/>
                                        <p:tgtEl>
                                          <p:spTgt spid="183386"/>
                                        </p:tgtEl>
                                        <p:attrNameLst>
                                          <p:attrName>ppt_w</p:attrName>
                                        </p:attrNameLst>
                                      </p:cBhvr>
                                      <p:tavLst>
                                        <p:tav tm="0">
                                          <p:val>
                                            <p:fltVal val="0"/>
                                          </p:val>
                                        </p:tav>
                                        <p:tav tm="100000">
                                          <p:val>
                                            <p:strVal val="#ppt_w"/>
                                          </p:val>
                                        </p:tav>
                                      </p:tavLst>
                                    </p:anim>
                                    <p:anim calcmode="lin" valueType="num">
                                      <p:cBhvr>
                                        <p:cTn id="13" dur="500" fill="hold"/>
                                        <p:tgtEl>
                                          <p:spTgt spid="183386"/>
                                        </p:tgtEl>
                                        <p:attrNameLst>
                                          <p:attrName>ppt_h</p:attrName>
                                        </p:attrNameLst>
                                      </p:cBhvr>
                                      <p:tavLst>
                                        <p:tav tm="0">
                                          <p:val>
                                            <p:fltVal val="0"/>
                                          </p:val>
                                        </p:tav>
                                        <p:tav tm="100000">
                                          <p:val>
                                            <p:strVal val="#ppt_h"/>
                                          </p:val>
                                        </p:tav>
                                      </p:tavLst>
                                    </p:anim>
                                    <p:animEffect transition="in" filter="fade">
                                      <p:cBhvr>
                                        <p:cTn id="14" dur="500"/>
                                        <p:tgtEl>
                                          <p:spTgt spid="183386"/>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83382"/>
                                        </p:tgtEl>
                                        <p:attrNameLst>
                                          <p:attrName>style.visibility</p:attrName>
                                        </p:attrNameLst>
                                      </p:cBhvr>
                                      <p:to>
                                        <p:strVal val="visible"/>
                                      </p:to>
                                    </p:set>
                                    <p:anim calcmode="lin" valueType="num">
                                      <p:cBhvr additive="base">
                                        <p:cTn id="17" dur="500" fill="hold"/>
                                        <p:tgtEl>
                                          <p:spTgt spid="183382"/>
                                        </p:tgtEl>
                                        <p:attrNameLst>
                                          <p:attrName>ppt_x</p:attrName>
                                        </p:attrNameLst>
                                      </p:cBhvr>
                                      <p:tavLst>
                                        <p:tav tm="0">
                                          <p:val>
                                            <p:strVal val="#ppt_x"/>
                                          </p:val>
                                        </p:tav>
                                        <p:tav tm="100000">
                                          <p:val>
                                            <p:strVal val="#ppt_x"/>
                                          </p:val>
                                        </p:tav>
                                      </p:tavLst>
                                    </p:anim>
                                    <p:anim calcmode="lin" valueType="num">
                                      <p:cBhvr additive="base">
                                        <p:cTn id="18" dur="500" fill="hold"/>
                                        <p:tgtEl>
                                          <p:spTgt spid="18338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83385"/>
                                        </p:tgtEl>
                                        <p:attrNameLst>
                                          <p:attrName>style.visibility</p:attrName>
                                        </p:attrNameLst>
                                      </p:cBhvr>
                                      <p:to>
                                        <p:strVal val="visible"/>
                                      </p:to>
                                    </p:set>
                                    <p:animEffect transition="in" filter="strips(downLeft)">
                                      <p:cBhvr>
                                        <p:cTn id="29" dur="500"/>
                                        <p:tgtEl>
                                          <p:spTgt spid="183385"/>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83387"/>
                                        </p:tgtEl>
                                        <p:attrNameLst>
                                          <p:attrName>style.visibility</p:attrName>
                                        </p:attrNameLst>
                                      </p:cBhvr>
                                      <p:to>
                                        <p:strVal val="visible"/>
                                      </p:to>
                                    </p:set>
                                    <p:animEffect transition="in" filter="strips(downLeft)">
                                      <p:cBhvr>
                                        <p:cTn id="32" dur="500"/>
                                        <p:tgtEl>
                                          <p:spTgt spid="1833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83383"/>
                                        </p:tgtEl>
                                        <p:attrNameLst>
                                          <p:attrName>style.visibility</p:attrName>
                                        </p:attrNameLst>
                                      </p:cBhvr>
                                      <p:to>
                                        <p:strVal val="visible"/>
                                      </p:to>
                                    </p:set>
                                    <p:anim calcmode="lin" valueType="num">
                                      <p:cBhvr>
                                        <p:cTn id="42" dur="500" fill="hold"/>
                                        <p:tgtEl>
                                          <p:spTgt spid="183383"/>
                                        </p:tgtEl>
                                        <p:attrNameLst>
                                          <p:attrName>ppt_w</p:attrName>
                                        </p:attrNameLst>
                                      </p:cBhvr>
                                      <p:tavLst>
                                        <p:tav tm="0">
                                          <p:val>
                                            <p:fltVal val="0"/>
                                          </p:val>
                                        </p:tav>
                                        <p:tav tm="100000">
                                          <p:val>
                                            <p:strVal val="#ppt_w"/>
                                          </p:val>
                                        </p:tav>
                                      </p:tavLst>
                                    </p:anim>
                                    <p:anim calcmode="lin" valueType="num">
                                      <p:cBhvr>
                                        <p:cTn id="43" dur="500" fill="hold"/>
                                        <p:tgtEl>
                                          <p:spTgt spid="183383"/>
                                        </p:tgtEl>
                                        <p:attrNameLst>
                                          <p:attrName>ppt_h</p:attrName>
                                        </p:attrNameLst>
                                      </p:cBhvr>
                                      <p:tavLst>
                                        <p:tav tm="0">
                                          <p:val>
                                            <p:fltVal val="0"/>
                                          </p:val>
                                        </p:tav>
                                        <p:tav tm="100000">
                                          <p:val>
                                            <p:strVal val="#ppt_h"/>
                                          </p:val>
                                        </p:tav>
                                      </p:tavLst>
                                    </p:anim>
                                    <p:animEffect transition="in" filter="fade">
                                      <p:cBhvr>
                                        <p:cTn id="44" dur="500"/>
                                        <p:tgtEl>
                                          <p:spTgt spid="1833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3299"/>
                                        </p:tgtEl>
                                        <p:attrNameLst>
                                          <p:attrName>style.visibility</p:attrName>
                                        </p:attrNameLst>
                                      </p:cBhvr>
                                      <p:to>
                                        <p:strVal val="visible"/>
                                      </p:to>
                                    </p:set>
                                    <p:anim calcmode="lin" valueType="num">
                                      <p:cBhvr additive="base">
                                        <p:cTn id="49" dur="500" fill="hold"/>
                                        <p:tgtEl>
                                          <p:spTgt spid="183299"/>
                                        </p:tgtEl>
                                        <p:attrNameLst>
                                          <p:attrName>ppt_x</p:attrName>
                                        </p:attrNameLst>
                                      </p:cBhvr>
                                      <p:tavLst>
                                        <p:tav tm="0">
                                          <p:val>
                                            <p:strVal val="#ppt_x"/>
                                          </p:val>
                                        </p:tav>
                                        <p:tav tm="100000">
                                          <p:val>
                                            <p:strVal val="#ppt_x"/>
                                          </p:val>
                                        </p:tav>
                                      </p:tavLst>
                                    </p:anim>
                                    <p:anim calcmode="lin" valueType="num">
                                      <p:cBhvr additive="base">
                                        <p:cTn id="50" dur="500" fill="hold"/>
                                        <p:tgtEl>
                                          <p:spTgt spid="183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P spid="183382" grpId="0"/>
      <p:bldP spid="183383" grpId="0"/>
      <p:bldP spid="183384" grpId="0" animBg="1"/>
      <p:bldP spid="183385" grpId="0" animBg="1"/>
      <p:bldP spid="183386" grpId="0"/>
      <p:bldP spid="18338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457200" y="919163"/>
            <a:ext cx="5943600" cy="519112"/>
          </a:xfrm>
          <a:noFill/>
        </p:spPr>
        <p:txBody>
          <a:bodyPr>
            <a:spAutoFit/>
          </a:bodyPr>
          <a:lstStyle/>
          <a:p>
            <a:pPr eaLnBrk="1" hangingPunct="1"/>
            <a:r>
              <a:rPr lang="zh-CN" altLang="en-US" sz="2800" smtClean="0">
                <a:latin typeface="Times New Roman" pitchFamily="18" charset="0"/>
              </a:rPr>
              <a:t>如何判断循环队列队空、队满？</a:t>
            </a:r>
          </a:p>
        </p:txBody>
      </p:sp>
      <p:sp>
        <p:nvSpPr>
          <p:cNvPr id="10137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AB3BF0-7597-4BCE-AC51-0E95C9F16CC0}" type="slidenum">
              <a:rPr lang="en-US" altLang="zh-CN" smtClean="0">
                <a:latin typeface="Arial Black" pitchFamily="34" charset="0"/>
              </a:rPr>
              <a:pPr eaLnBrk="1" hangingPunct="1"/>
              <a:t>57</a:t>
            </a:fld>
            <a:endParaRPr lang="en-US" altLang="zh-CN" smtClean="0">
              <a:latin typeface="Arial Black" pitchFamily="34" charset="0"/>
            </a:endParaRPr>
          </a:p>
        </p:txBody>
      </p:sp>
      <p:sp>
        <p:nvSpPr>
          <p:cNvPr id="184323" name="Text Box 3"/>
          <p:cNvSpPr txBox="1">
            <a:spLocks noChangeArrowheads="1"/>
          </p:cNvSpPr>
          <p:nvPr/>
        </p:nvSpPr>
        <p:spPr bwMode="auto">
          <a:xfrm>
            <a:off x="228600" y="1295400"/>
            <a:ext cx="5610225"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800" b="1" dirty="0">
                <a:latin typeface="楷体_GB2312" pitchFamily="49" charset="-122"/>
                <a:ea typeface="楷体_GB2312" pitchFamily="49" charset="-122"/>
              </a:rPr>
              <a:t>有两种方法：</a:t>
            </a:r>
            <a:br>
              <a:rPr kumimoji="1" lang="zh-CN" altLang="en-US" sz="2800" b="1" dirty="0">
                <a:latin typeface="楷体_GB2312" pitchFamily="49" charset="-122"/>
                <a:ea typeface="楷体_GB2312" pitchFamily="49" charset="-122"/>
              </a:rPr>
            </a:b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）另设一个标志位以区分队空、队满。</a:t>
            </a:r>
            <a:br>
              <a:rPr kumimoji="1" lang="zh-CN" altLang="en-US" sz="2800" b="1" dirty="0">
                <a:latin typeface="楷体_GB2312" pitchFamily="49" charset="-122"/>
                <a:ea typeface="楷体_GB2312" pitchFamily="49" charset="-122"/>
              </a:rPr>
            </a:b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）少用一个存储单元，即当队列达到图（</a:t>
            </a:r>
            <a:r>
              <a:rPr kumimoji="1" lang="en-US" altLang="zh-CN" sz="2800" b="1" dirty="0">
                <a:latin typeface="楷体_GB2312" pitchFamily="49" charset="-122"/>
                <a:ea typeface="楷体_GB2312" pitchFamily="49" charset="-122"/>
              </a:rPr>
              <a:t>d </a:t>
            </a:r>
            <a:r>
              <a:rPr kumimoji="1" lang="zh-CN" altLang="en-US" sz="2800" b="1" dirty="0">
                <a:latin typeface="楷体_GB2312" pitchFamily="49" charset="-122"/>
                <a:ea typeface="楷体_GB2312" pitchFamily="49" charset="-122"/>
              </a:rPr>
              <a:t>）所示状态时，我们就认为队列已满，这时的条件是</a:t>
            </a:r>
            <a:r>
              <a:rPr kumimoji="1" lang="en-US" altLang="zh-CN" sz="2400" b="1" dirty="0" err="1">
                <a:latin typeface="楷体_GB2312" pitchFamily="49" charset="-122"/>
                <a:ea typeface="楷体_GB2312" pitchFamily="49" charset="-122"/>
              </a:rPr>
              <a:t>Q.front</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Q.rear+1</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 MAXQSIZE;</a:t>
            </a:r>
          </a:p>
          <a:p>
            <a:pPr>
              <a:spcBef>
                <a:spcPct val="50000"/>
              </a:spcBef>
            </a:pPr>
            <a:endParaRPr kumimoji="1" lang="en-US" altLang="zh-CN" sz="2800" b="1" dirty="0">
              <a:latin typeface="楷体_GB2312" pitchFamily="49" charset="-122"/>
              <a:ea typeface="楷体_GB2312" pitchFamily="49" charset="-122"/>
            </a:endParaRPr>
          </a:p>
        </p:txBody>
      </p:sp>
      <p:sp>
        <p:nvSpPr>
          <p:cNvPr id="101381" name="Text Box 26"/>
          <p:cNvSpPr txBox="1">
            <a:spLocks noChangeArrowheads="1"/>
          </p:cNvSpPr>
          <p:nvPr/>
        </p:nvSpPr>
        <p:spPr bwMode="auto">
          <a:xfrm>
            <a:off x="8299450" y="27432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bg2"/>
                </a:solidFill>
                <a:latin typeface="宋体" pitchFamily="2" charset="-122"/>
              </a:rPr>
              <a:t>J7</a:t>
            </a:r>
          </a:p>
        </p:txBody>
      </p:sp>
      <p:sp>
        <p:nvSpPr>
          <p:cNvPr id="101382" name="Text Box 27"/>
          <p:cNvSpPr txBox="1">
            <a:spLocks noChangeArrowheads="1"/>
          </p:cNvSpPr>
          <p:nvPr/>
        </p:nvSpPr>
        <p:spPr bwMode="auto">
          <a:xfrm>
            <a:off x="8299450" y="33528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chemeClr val="bg2"/>
                </a:solidFill>
                <a:latin typeface="宋体" pitchFamily="2" charset="-122"/>
              </a:rPr>
              <a:t>J8</a:t>
            </a:r>
          </a:p>
        </p:txBody>
      </p:sp>
      <p:grpSp>
        <p:nvGrpSpPr>
          <p:cNvPr id="2" name="Group 31"/>
          <p:cNvGrpSpPr>
            <a:grpSpLocks/>
          </p:cNvGrpSpPr>
          <p:nvPr/>
        </p:nvGrpSpPr>
        <p:grpSpPr bwMode="auto">
          <a:xfrm>
            <a:off x="5697538" y="2286000"/>
            <a:ext cx="3094037" cy="2911475"/>
            <a:chOff x="3589" y="1440"/>
            <a:chExt cx="1949" cy="1834"/>
          </a:xfrm>
        </p:grpSpPr>
        <p:sp>
          <p:nvSpPr>
            <p:cNvPr id="101385" name="Text Box 4"/>
            <p:cNvSpPr txBox="1">
              <a:spLocks noChangeArrowheads="1"/>
            </p:cNvSpPr>
            <p:nvPr/>
          </p:nvSpPr>
          <p:spPr bwMode="auto">
            <a:xfrm>
              <a:off x="3855" y="3024"/>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Q.rear</a:t>
              </a:r>
            </a:p>
          </p:txBody>
        </p:sp>
        <p:grpSp>
          <p:nvGrpSpPr>
            <p:cNvPr id="101386" name="Group 5"/>
            <p:cNvGrpSpPr>
              <a:grpSpLocks/>
            </p:cNvGrpSpPr>
            <p:nvPr/>
          </p:nvGrpSpPr>
          <p:grpSpPr bwMode="auto">
            <a:xfrm>
              <a:off x="4342" y="1440"/>
              <a:ext cx="1196" cy="1200"/>
              <a:chOff x="1200" y="1872"/>
              <a:chExt cx="1296" cy="1200"/>
            </a:xfrm>
          </p:grpSpPr>
          <p:grpSp>
            <p:nvGrpSpPr>
              <p:cNvPr id="101395" name="Group 6"/>
              <p:cNvGrpSpPr>
                <a:grpSpLocks/>
              </p:cNvGrpSpPr>
              <p:nvPr/>
            </p:nvGrpSpPr>
            <p:grpSpPr bwMode="auto">
              <a:xfrm>
                <a:off x="1200" y="1872"/>
                <a:ext cx="1296" cy="1200"/>
                <a:chOff x="1200" y="1872"/>
                <a:chExt cx="1296" cy="1200"/>
              </a:xfrm>
            </p:grpSpPr>
            <p:sp>
              <p:nvSpPr>
                <p:cNvPr id="101401" name="Oval 7"/>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a:p>
              </p:txBody>
            </p:sp>
            <p:sp>
              <p:nvSpPr>
                <p:cNvPr id="101402" name="Oval 8"/>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a:p>
              </p:txBody>
            </p:sp>
            <p:sp>
              <p:nvSpPr>
                <p:cNvPr id="101403" name="Line 9"/>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4" name="Line 10"/>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5" name="Line 11"/>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6" name="Line 12"/>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7" name="Line 13"/>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8" name="Line 14"/>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396" name="Group 15"/>
              <p:cNvGrpSpPr>
                <a:grpSpLocks/>
              </p:cNvGrpSpPr>
              <p:nvPr/>
            </p:nvGrpSpPr>
            <p:grpSpPr bwMode="auto">
              <a:xfrm>
                <a:off x="1536" y="2160"/>
                <a:ext cx="864" cy="624"/>
                <a:chOff x="1536" y="2160"/>
                <a:chExt cx="864" cy="624"/>
              </a:xfrm>
            </p:grpSpPr>
            <p:sp>
              <p:nvSpPr>
                <p:cNvPr id="101397" name="Text Box 16"/>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5</a:t>
                  </a:r>
                </a:p>
              </p:txBody>
            </p:sp>
            <p:sp>
              <p:nvSpPr>
                <p:cNvPr id="101398" name="Text Box 17"/>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4    0</a:t>
                  </a:r>
                </a:p>
              </p:txBody>
            </p:sp>
            <p:sp>
              <p:nvSpPr>
                <p:cNvPr id="101399" name="Text Box 18"/>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3    1</a:t>
                  </a:r>
                </a:p>
              </p:txBody>
            </p:sp>
            <p:sp>
              <p:nvSpPr>
                <p:cNvPr id="101400" name="Text Box 19"/>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2</a:t>
                  </a:r>
                </a:p>
              </p:txBody>
            </p:sp>
          </p:grpSp>
        </p:grpSp>
        <p:sp>
          <p:nvSpPr>
            <p:cNvPr id="101387" name="Rectangle 20"/>
            <p:cNvSpPr>
              <a:spLocks noChangeArrowheads="1"/>
            </p:cNvSpPr>
            <p:nvPr/>
          </p:nvSpPr>
          <p:spPr bwMode="auto">
            <a:xfrm>
              <a:off x="3899" y="283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1388" name="Line 21"/>
            <p:cNvSpPr>
              <a:spLocks noChangeShapeType="1"/>
            </p:cNvSpPr>
            <p:nvPr/>
          </p:nvSpPr>
          <p:spPr bwMode="auto">
            <a:xfrm flipV="1">
              <a:off x="4386" y="2640"/>
              <a:ext cx="399" cy="24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89" name="Rectangle 22"/>
            <p:cNvSpPr>
              <a:spLocks noChangeArrowheads="1"/>
            </p:cNvSpPr>
            <p:nvPr/>
          </p:nvSpPr>
          <p:spPr bwMode="auto">
            <a:xfrm>
              <a:off x="3678" y="2208"/>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p:nvSpPr>
            <p:cNvPr id="101390" name="Line 23"/>
            <p:cNvSpPr>
              <a:spLocks noChangeShapeType="1"/>
            </p:cNvSpPr>
            <p:nvPr/>
          </p:nvSpPr>
          <p:spPr bwMode="auto">
            <a:xfrm flipV="1">
              <a:off x="4076" y="2208"/>
              <a:ext cx="310"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391" name="Text Box 24"/>
            <p:cNvSpPr txBox="1">
              <a:spLocks noChangeArrowheads="1"/>
            </p:cNvSpPr>
            <p:nvPr/>
          </p:nvSpPr>
          <p:spPr bwMode="auto">
            <a:xfrm>
              <a:off x="3589" y="1920"/>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Q.front</a:t>
              </a:r>
            </a:p>
          </p:txBody>
        </p:sp>
        <p:sp>
          <p:nvSpPr>
            <p:cNvPr id="101392" name="Text Box 25"/>
            <p:cNvSpPr txBox="1">
              <a:spLocks noChangeArrowheads="1"/>
            </p:cNvSpPr>
            <p:nvPr/>
          </p:nvSpPr>
          <p:spPr bwMode="auto">
            <a:xfrm>
              <a:off x="4785" y="148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J6</a:t>
              </a:r>
            </a:p>
          </p:txBody>
        </p:sp>
        <p:sp>
          <p:nvSpPr>
            <p:cNvPr id="101393" name="Text Box 28"/>
            <p:cNvSpPr txBox="1">
              <a:spLocks noChangeArrowheads="1"/>
            </p:cNvSpPr>
            <p:nvPr/>
          </p:nvSpPr>
          <p:spPr bwMode="auto">
            <a:xfrm>
              <a:off x="4431" y="215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J4</a:t>
              </a:r>
            </a:p>
          </p:txBody>
        </p:sp>
        <p:sp>
          <p:nvSpPr>
            <p:cNvPr id="101394" name="Text Box 29"/>
            <p:cNvSpPr txBox="1">
              <a:spLocks noChangeArrowheads="1"/>
            </p:cNvSpPr>
            <p:nvPr/>
          </p:nvSpPr>
          <p:spPr bwMode="auto">
            <a:xfrm>
              <a:off x="4386" y="172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latin typeface="宋体" pitchFamily="2" charset="-122"/>
                </a:rPr>
                <a:t>J5</a:t>
              </a:r>
            </a:p>
          </p:txBody>
        </p:sp>
      </p:grpSp>
      <p:sp>
        <p:nvSpPr>
          <p:cNvPr id="101384" name="Text Box 30"/>
          <p:cNvSpPr txBox="1">
            <a:spLocks noChangeArrowheads="1"/>
          </p:cNvSpPr>
          <p:nvPr/>
        </p:nvSpPr>
        <p:spPr bwMode="auto">
          <a:xfrm>
            <a:off x="6962775" y="5257800"/>
            <a:ext cx="1196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000">
                <a:solidFill>
                  <a:schemeClr val="tx2"/>
                </a:solidFill>
                <a:latin typeface="宋体" pitchFamily="2" charset="-122"/>
              </a:rPr>
              <a:t>（</a:t>
            </a:r>
            <a:r>
              <a:rPr kumimoji="1" lang="en-US" altLang="en-US" sz="2000">
                <a:solidFill>
                  <a:schemeClr val="tx2"/>
                </a:solidFill>
                <a:latin typeface="宋体" pitchFamily="2" charset="-122"/>
              </a:rPr>
              <a:t>d</a:t>
            </a:r>
            <a:r>
              <a:rPr kumimoji="1" lang="zh-CN" altLang="en-US" sz="2000">
                <a:solidFill>
                  <a:schemeClr val="tx2"/>
                </a:solidFill>
                <a:latin typeface="宋体" pitchFamily="2" charset="-122"/>
              </a:rPr>
              <a:t>）</a:t>
            </a:r>
          </a:p>
        </p:txBody>
      </p:sp>
    </p:spTree>
    <p:extLst>
      <p:ext uri="{BB962C8B-B14F-4D97-AF65-F5344CB8AC3E}">
        <p14:creationId xmlns:p14="http://schemas.microsoft.com/office/powerpoint/2010/main" val="1263280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 calcmode="lin" valueType="num">
                                      <p:cBhvr>
                                        <p:cTn id="7" dur="500" fill="hold"/>
                                        <p:tgtEl>
                                          <p:spTgt spid="184323"/>
                                        </p:tgtEl>
                                        <p:attrNameLst>
                                          <p:attrName>ppt_w</p:attrName>
                                        </p:attrNameLst>
                                      </p:cBhvr>
                                      <p:tavLst>
                                        <p:tav tm="0">
                                          <p:val>
                                            <p:fltVal val="0"/>
                                          </p:val>
                                        </p:tav>
                                        <p:tav tm="100000">
                                          <p:val>
                                            <p:strVal val="#ppt_w"/>
                                          </p:val>
                                        </p:tav>
                                      </p:tavLst>
                                    </p:anim>
                                    <p:anim calcmode="lin" valueType="num">
                                      <p:cBhvr>
                                        <p:cTn id="8" dur="500" fill="hold"/>
                                        <p:tgtEl>
                                          <p:spTgt spid="184323"/>
                                        </p:tgtEl>
                                        <p:attrNameLst>
                                          <p:attrName>ppt_h</p:attrName>
                                        </p:attrNameLst>
                                      </p:cBhvr>
                                      <p:tavLst>
                                        <p:tav tm="0">
                                          <p:val>
                                            <p:fltVal val="0"/>
                                          </p:val>
                                        </p:tav>
                                        <p:tav tm="100000">
                                          <p:val>
                                            <p:strVal val="#ppt_h"/>
                                          </p:val>
                                        </p:tav>
                                      </p:tavLst>
                                    </p:anim>
                                    <p:animEffect transition="in" filter="fade">
                                      <p:cBhvr>
                                        <p:cTn id="9" dur="500"/>
                                        <p:tgtEl>
                                          <p:spTgt spid="1843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68313" y="441325"/>
            <a:ext cx="8229600" cy="900113"/>
          </a:xfrm>
        </p:spPr>
        <p:txBody>
          <a:bodyPr/>
          <a:lstStyle/>
          <a:p>
            <a:pPr algn="ctr"/>
            <a:r>
              <a:rPr kumimoji="1" lang="zh-CN" altLang="en-US" sz="3600" b="1" smtClean="0">
                <a:ea typeface="华文新魏" pitchFamily="2" charset="-122"/>
              </a:rPr>
              <a:t>循环队列操作的定义</a:t>
            </a:r>
          </a:p>
        </p:txBody>
      </p:sp>
      <p:sp>
        <p:nvSpPr>
          <p:cNvPr id="40964" name="Rectangle 5"/>
          <p:cNvSpPr>
            <a:spLocks noGrp="1" noChangeArrowheads="1"/>
          </p:cNvSpPr>
          <p:nvPr>
            <p:ph idx="1"/>
          </p:nvPr>
        </p:nvSpPr>
        <p:spPr>
          <a:xfrm>
            <a:off x="647700" y="1304925"/>
            <a:ext cx="8229600" cy="5111750"/>
          </a:xfrm>
        </p:spPr>
        <p:txBody>
          <a:bodyPr>
            <a:normAutofit/>
          </a:bodyPr>
          <a:lstStyle/>
          <a:p>
            <a:pPr>
              <a:lnSpc>
                <a:spcPct val="105000"/>
              </a:lnSpc>
              <a:spcBef>
                <a:spcPct val="5000"/>
              </a:spcBef>
              <a:buFont typeface="Wingdings" pitchFamily="2" charset="2"/>
              <a:buNone/>
            </a:pPr>
            <a:r>
              <a:rPr kumimoji="1" lang="en-US" altLang="zh-CN" sz="2800" b="1" smtClean="0">
                <a:latin typeface="Times New Roman" pitchFamily="18" charset="0"/>
                <a:ea typeface="隶书" pitchFamily="49" charset="-122"/>
              </a:rPr>
              <a:t>    void </a:t>
            </a:r>
            <a:r>
              <a:rPr kumimoji="1" lang="en-US" altLang="zh-CN" sz="2800" smtClean="0">
                <a:latin typeface="Times New Roman" pitchFamily="18" charset="0"/>
                <a:ea typeface="隶书" pitchFamily="49" charset="-122"/>
              </a:rPr>
              <a:t>MakeEmpty() </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 = rear</a:t>
            </a:r>
            <a:r>
              <a:rPr kumimoji="1" lang="en-US" altLang="zh-CN" sz="2800" i="1" smtClean="0">
                <a:latin typeface="Times New Roman" pitchFamily="18" charset="0"/>
                <a:ea typeface="隶书" pitchFamily="49" charset="-122"/>
              </a:rPr>
              <a:t> = </a:t>
            </a:r>
            <a:r>
              <a:rPr kumimoji="1" lang="en-US" altLang="zh-CN" sz="2800" smtClean="0">
                <a:latin typeface="Times New Roman" pitchFamily="18" charset="0"/>
                <a:ea typeface="隶书" pitchFamily="49" charset="-122"/>
              </a:rPr>
              <a:t>0</a:t>
            </a:r>
            <a:r>
              <a:rPr kumimoji="1" lang="en-US" altLang="zh-CN" sz="2800" b="1" smtClean="0">
                <a:latin typeface="Times New Roman" pitchFamily="18" charset="0"/>
                <a:ea typeface="隶书" pitchFamily="49" charset="-122"/>
              </a:rPr>
              <a:t>;</a:t>
            </a:r>
            <a:r>
              <a:rPr kumimoji="1" lang="en-US" altLang="zh-CN" sz="2800" b="1" i="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int</a:t>
            </a:r>
            <a:r>
              <a:rPr kumimoji="1" lang="en-US" altLang="zh-CN" sz="2800" smtClean="0">
                <a:latin typeface="Times New Roman" pitchFamily="18" charset="0"/>
                <a:ea typeface="隶书" pitchFamily="49" charset="-122"/>
              </a:rPr>
              <a:t> IsEmpty() </a:t>
            </a:r>
            <a:r>
              <a:rPr kumimoji="1" lang="en-US" altLang="zh-CN" sz="2800" b="1" smtClean="0">
                <a:latin typeface="Times New Roman" pitchFamily="18" charset="0"/>
                <a:ea typeface="隶书" pitchFamily="49" charset="-122"/>
              </a:rPr>
              <a:t>const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front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rear</a:t>
            </a:r>
            <a:r>
              <a:rPr kumimoji="1" lang="en-US" altLang="zh-CN" sz="2800" b="1"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int</a:t>
            </a:r>
            <a:r>
              <a:rPr kumimoji="1" lang="en-US" altLang="zh-CN" sz="2800" smtClean="0">
                <a:latin typeface="Times New Roman" pitchFamily="18" charset="0"/>
                <a:ea typeface="隶书" pitchFamily="49" charset="-122"/>
              </a:rPr>
              <a:t> IsFull() </a:t>
            </a:r>
            <a:r>
              <a:rPr kumimoji="1" lang="en-US" altLang="zh-CN" sz="2800" b="1" smtClean="0">
                <a:latin typeface="Times New Roman" pitchFamily="18" charset="0"/>
                <a:ea typeface="隶书" pitchFamily="49" charset="-122"/>
              </a:rPr>
              <a:t>const</a:t>
            </a:r>
          </a:p>
          <a:p>
            <a:pPr>
              <a:lnSpc>
                <a:spcPct val="105000"/>
              </a:lnSpc>
              <a:spcBef>
                <a:spcPct val="5000"/>
              </a:spcBef>
              <a:buFont typeface="Wingdings" pitchFamily="2" charset="2"/>
              <a:buNone/>
            </a:pPr>
            <a:r>
              <a:rPr kumimoji="1" lang="en-US" altLang="zh-CN" sz="2800" b="1" smtClean="0">
                <a:latin typeface="Times New Roman" pitchFamily="18" charset="0"/>
                <a:ea typeface="隶书" pitchFamily="49" charset="-122"/>
              </a:rPr>
              <a:t>        { return </a:t>
            </a:r>
            <a:r>
              <a:rPr kumimoji="1" lang="en-US" altLang="zh-CN" sz="2800" smtClean="0">
                <a:latin typeface="Times New Roman" pitchFamily="18" charset="0"/>
                <a:ea typeface="隶书" pitchFamily="49" charset="-122"/>
              </a:rPr>
              <a:t>(rear+1) </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maxSize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a:t>
            </a:r>
            <a:r>
              <a:rPr kumimoji="1" lang="en-US" altLang="zh-CN" sz="2800" b="1"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1400" smtClean="0">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b="1" smtClean="0">
                <a:latin typeface="Times New Roman" pitchFamily="18" charset="0"/>
              </a:rPr>
              <a:t>template &lt;class </a:t>
            </a:r>
            <a:r>
              <a:rPr kumimoji="1" lang="en-US" altLang="zh-CN" sz="2800" smtClean="0">
                <a:latin typeface="Times New Roman" pitchFamily="18" charset="0"/>
              </a:rPr>
              <a:t>E</a:t>
            </a:r>
            <a:r>
              <a:rPr kumimoji="1" lang="en-US" altLang="zh-CN" sz="2800" b="1" smtClean="0">
                <a:latin typeface="Times New Roman" pitchFamily="18" charset="0"/>
              </a:rPr>
              <a:t>&gt; </a:t>
            </a:r>
          </a:p>
          <a:p>
            <a:pPr>
              <a:lnSpc>
                <a:spcPct val="105000"/>
              </a:lnSpc>
              <a:spcBef>
                <a:spcPct val="5000"/>
              </a:spcBef>
              <a:buFont typeface="Wingdings" pitchFamily="2" charset="2"/>
              <a:buNone/>
            </a:pPr>
            <a:r>
              <a:rPr kumimoji="1" lang="en-US" altLang="zh-CN" sz="2800" smtClean="0">
                <a:latin typeface="Times New Roman" pitchFamily="18" charset="0"/>
              </a:rPr>
              <a:t>SeqQueue</a:t>
            </a:r>
            <a:r>
              <a:rPr kumimoji="1" lang="en-US" altLang="zh-CN" sz="2800" b="1" smtClean="0">
                <a:latin typeface="Times New Roman" pitchFamily="18" charset="0"/>
              </a:rPr>
              <a:t>&lt;</a:t>
            </a:r>
            <a:r>
              <a:rPr kumimoji="1" lang="en-US" altLang="zh-CN" sz="2800" smtClean="0">
                <a:latin typeface="Times New Roman" pitchFamily="18" charset="0"/>
              </a:rPr>
              <a:t>E</a:t>
            </a:r>
            <a:r>
              <a:rPr kumimoji="1" lang="en-US" altLang="zh-CN" sz="2800" b="1" smtClean="0">
                <a:latin typeface="Times New Roman" pitchFamily="18" charset="0"/>
              </a:rPr>
              <a:t>&gt;::</a:t>
            </a:r>
            <a:r>
              <a:rPr kumimoji="1" lang="en-US" altLang="zh-CN" sz="2800" smtClean="0">
                <a:latin typeface="Times New Roman" pitchFamily="18" charset="0"/>
              </a:rPr>
              <a:t>SeqQueue(</a:t>
            </a:r>
            <a:r>
              <a:rPr kumimoji="1" lang="en-US" altLang="zh-CN" sz="2800" b="1" smtClean="0">
                <a:latin typeface="Times New Roman" pitchFamily="18" charset="0"/>
              </a:rPr>
              <a:t>int</a:t>
            </a:r>
            <a:r>
              <a:rPr kumimoji="1" lang="en-US" altLang="zh-CN" sz="2800" smtClean="0">
                <a:latin typeface="Times New Roman" pitchFamily="18" charset="0"/>
              </a:rPr>
              <a:t> sz) </a:t>
            </a:r>
          </a:p>
          <a:p>
            <a:pPr>
              <a:lnSpc>
                <a:spcPct val="105000"/>
              </a:lnSpc>
              <a:spcBef>
                <a:spcPct val="5000"/>
              </a:spcBef>
              <a:buFont typeface="Wingdings" pitchFamily="2" charset="2"/>
              <a:buNone/>
            </a:pPr>
            <a:r>
              <a:rPr kumimoji="1" lang="en-US" altLang="zh-CN" sz="2800" smtClean="0">
                <a:latin typeface="Times New Roman" pitchFamily="18" charset="0"/>
              </a:rPr>
              <a:t>    </a:t>
            </a:r>
            <a:r>
              <a:rPr kumimoji="1" lang="en-US" altLang="zh-CN" sz="2800" b="1" smtClean="0">
                <a:latin typeface="Times New Roman" pitchFamily="18" charset="0"/>
              </a:rPr>
              <a:t>: </a:t>
            </a:r>
            <a:r>
              <a:rPr kumimoji="1" lang="en-US" altLang="zh-CN" sz="2800" smtClean="0">
                <a:latin typeface="Times New Roman" pitchFamily="18" charset="0"/>
              </a:rPr>
              <a:t>front(0)</a:t>
            </a:r>
            <a:r>
              <a:rPr kumimoji="1" lang="en-US" altLang="zh-CN" sz="2800" b="1" smtClean="0">
                <a:latin typeface="Times New Roman" pitchFamily="18" charset="0"/>
              </a:rPr>
              <a:t>,</a:t>
            </a:r>
            <a:r>
              <a:rPr kumimoji="1" lang="en-US" altLang="zh-CN" sz="2800" smtClean="0">
                <a:latin typeface="Times New Roman" pitchFamily="18" charset="0"/>
              </a:rPr>
              <a:t> rear(0)</a:t>
            </a:r>
            <a:r>
              <a:rPr kumimoji="1" lang="en-US" altLang="zh-CN" sz="2800" b="1" smtClean="0">
                <a:latin typeface="Times New Roman" pitchFamily="18" charset="0"/>
              </a:rPr>
              <a:t>,</a:t>
            </a:r>
            <a:r>
              <a:rPr kumimoji="1" lang="en-US" altLang="zh-CN" sz="2800" smtClean="0">
                <a:latin typeface="Times New Roman" pitchFamily="18" charset="0"/>
              </a:rPr>
              <a:t> maxSize(sz) </a:t>
            </a:r>
            <a:r>
              <a:rPr kumimoji="1" lang="en-US" altLang="zh-CN" sz="2800" b="1" smtClean="0">
                <a:latin typeface="Times New Roman" pitchFamily="18" charset="0"/>
              </a:rPr>
              <a:t>{     </a:t>
            </a:r>
            <a:r>
              <a:rPr kumimoji="1" lang="en-US" altLang="zh-CN" sz="2800" b="1" smtClean="0">
                <a:solidFill>
                  <a:schemeClr val="tx2"/>
                </a:solidFill>
                <a:latin typeface="Times New Roman" pitchFamily="18" charset="0"/>
              </a:rPr>
              <a:t>//</a:t>
            </a:r>
            <a:r>
              <a:rPr kumimoji="1" lang="zh-CN" altLang="en-US" sz="2800" smtClean="0">
                <a:solidFill>
                  <a:schemeClr val="tx2"/>
                </a:solidFill>
                <a:latin typeface="Times New Roman" pitchFamily="18" charset="0"/>
                <a:ea typeface="隶书" pitchFamily="49" charset="-122"/>
              </a:rPr>
              <a:t>构造函数</a:t>
            </a:r>
          </a:p>
          <a:p>
            <a:pPr>
              <a:lnSpc>
                <a:spcPct val="105000"/>
              </a:lnSpc>
              <a:spcBef>
                <a:spcPct val="5000"/>
              </a:spcBef>
              <a:buFont typeface="Wingdings" pitchFamily="2" charset="2"/>
              <a:buNone/>
            </a:pPr>
            <a:r>
              <a:rPr kumimoji="1" lang="zh-CN" altLang="en-US" sz="2800" smtClean="0">
                <a:latin typeface="Times New Roman" pitchFamily="18" charset="0"/>
              </a:rPr>
              <a:t>      </a:t>
            </a:r>
            <a:r>
              <a:rPr kumimoji="1" lang="en-US" altLang="zh-CN" sz="2800" smtClean="0">
                <a:latin typeface="Times New Roman" pitchFamily="18" charset="0"/>
              </a:rPr>
              <a:t>elements = </a:t>
            </a:r>
            <a:r>
              <a:rPr kumimoji="1" lang="en-US" altLang="zh-CN" sz="2800" b="1" smtClean="0">
                <a:latin typeface="Times New Roman" pitchFamily="18" charset="0"/>
              </a:rPr>
              <a:t>new </a:t>
            </a:r>
            <a:r>
              <a:rPr kumimoji="1" lang="en-US" altLang="zh-CN" sz="2800" smtClean="0">
                <a:latin typeface="Times New Roman" pitchFamily="18" charset="0"/>
              </a:rPr>
              <a:t>E[maxSize]</a:t>
            </a:r>
            <a:r>
              <a:rPr kumimoji="1" lang="en-US" altLang="zh-CN" sz="2800" b="1" smtClean="0">
                <a:latin typeface="Times New Roman" pitchFamily="18" charset="0"/>
              </a:rPr>
              <a:t>;		</a:t>
            </a:r>
            <a:endParaRPr kumimoji="1" lang="en-US" altLang="zh-CN" sz="2800" smtClean="0">
              <a:latin typeface="Times New Roman" pitchFamily="18" charset="0"/>
            </a:endParaRPr>
          </a:p>
          <a:p>
            <a:pPr>
              <a:lnSpc>
                <a:spcPct val="105000"/>
              </a:lnSpc>
              <a:spcBef>
                <a:spcPct val="5000"/>
              </a:spcBef>
              <a:buFont typeface="Wingdings" pitchFamily="2" charset="2"/>
              <a:buNone/>
            </a:pPr>
            <a:r>
              <a:rPr kumimoji="1" lang="en-US" altLang="zh-CN" sz="2800" smtClean="0">
                <a:latin typeface="Times New Roman" pitchFamily="18" charset="0"/>
              </a:rPr>
              <a:t>      </a:t>
            </a:r>
            <a:r>
              <a:rPr kumimoji="1" lang="en-US" altLang="zh-CN" sz="2800" b="1" smtClean="0">
                <a:latin typeface="Times New Roman" pitchFamily="18" charset="0"/>
              </a:rPr>
              <a:t>assert</a:t>
            </a:r>
            <a:r>
              <a:rPr kumimoji="1" lang="en-US" altLang="zh-CN" sz="2800" smtClean="0">
                <a:latin typeface="Times New Roman" pitchFamily="18" charset="0"/>
              </a:rPr>
              <a:t> ( elements != NULL )</a:t>
            </a:r>
            <a:r>
              <a:rPr kumimoji="1" lang="en-US" altLang="zh-CN" sz="2800" b="1" smtClean="0">
                <a:latin typeface="Times New Roman" pitchFamily="18" charset="0"/>
              </a:rPr>
              <a:t>;</a:t>
            </a:r>
          </a:p>
          <a:p>
            <a:pPr>
              <a:lnSpc>
                <a:spcPct val="105000"/>
              </a:lnSpc>
              <a:spcBef>
                <a:spcPct val="5000"/>
              </a:spcBef>
              <a:buFont typeface="Wingdings" pitchFamily="2" charset="2"/>
              <a:buNone/>
            </a:pPr>
            <a:r>
              <a:rPr kumimoji="1" lang="en-US" altLang="zh-CN" sz="2800" b="1" smtClean="0">
                <a:latin typeface="Times New Roman" pitchFamily="18" charset="0"/>
              </a:rPr>
              <a:t>};</a:t>
            </a:r>
          </a:p>
        </p:txBody>
      </p:sp>
      <p:sp>
        <p:nvSpPr>
          <p:cNvPr id="5" name="灯片编号占位符 4"/>
          <p:cNvSpPr>
            <a:spLocks noGrp="1"/>
          </p:cNvSpPr>
          <p:nvPr>
            <p:ph type="sldNum" sz="quarter" idx="12"/>
          </p:nvPr>
        </p:nvSpPr>
        <p:spPr/>
        <p:txBody>
          <a:bodyPr/>
          <a:lstStyle/>
          <a:p>
            <a:pPr>
              <a:defRPr/>
            </a:pPr>
            <a:fld id="{63CA035C-EA56-4F13-93B9-B431333DC186}" type="slidenum">
              <a:rPr lang="en-US" altLang="zh-CN"/>
              <a:pPr>
                <a:defRPr/>
              </a:pPr>
              <a:t>58</a:t>
            </a:fld>
            <a:endParaRPr lang="en-US" altLang="zh-CN"/>
          </a:p>
        </p:txBody>
      </p:sp>
    </p:spTree>
    <p:extLst>
      <p:ext uri="{BB962C8B-B14F-4D97-AF65-F5344CB8AC3E}">
        <p14:creationId xmlns:p14="http://schemas.microsoft.com/office/powerpoint/2010/main" val="3059264843"/>
      </p:ext>
    </p:extLst>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idx="1"/>
          </p:nvPr>
        </p:nvSpPr>
        <p:spPr>
          <a:xfrm>
            <a:off x="457200" y="800100"/>
            <a:ext cx="8229600" cy="5581650"/>
          </a:xfrm>
        </p:spPr>
        <p:txBody>
          <a:bodyPr>
            <a:normAutofit/>
          </a:bodyPr>
          <a:lstStyle/>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lnSpc>
                <a:spcPct val="80000"/>
              </a:lnSpc>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Seq</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EnQueue(E x) </a:t>
            </a:r>
            <a:r>
              <a:rPr kumimoji="1" lang="en-US" altLang="zh-CN" sz="2800" b="1" smtClean="0">
                <a:latin typeface="Times New Roman" pitchFamily="18" charset="0"/>
                <a:ea typeface="隶书" pitchFamily="49" charset="-122"/>
              </a:rPr>
              <a:t>{           </a:t>
            </a:r>
            <a:endParaRPr kumimoji="1" lang="en-US" altLang="zh-CN" sz="2800" smtClean="0">
              <a:solidFill>
                <a:schemeClr val="tx2"/>
              </a:solidFill>
              <a:latin typeface="Times New Roman" pitchFamily="18" charset="0"/>
              <a:ea typeface="隶书" pitchFamily="49" charset="-122"/>
            </a:endParaRPr>
          </a:p>
          <a:p>
            <a:pPr>
              <a:lnSpc>
                <a:spcPct val="80000"/>
              </a:lnSpc>
              <a:buFont typeface="Wingdings" pitchFamily="2" charset="2"/>
              <a:buNone/>
            </a:pPr>
            <a:r>
              <a:rPr kumimoji="1" lang="en-US" altLang="zh-CN" sz="2800" smtClean="0">
                <a:solidFill>
                  <a:schemeClr val="tx2"/>
                </a:solidFill>
              </a:rPr>
              <a:t>//</a:t>
            </a:r>
            <a:r>
              <a:rPr kumimoji="1" lang="zh-CN" altLang="en-US" sz="2800" smtClean="0">
                <a:solidFill>
                  <a:schemeClr val="tx2"/>
                </a:solidFill>
                <a:latin typeface="Times New Roman" pitchFamily="18" charset="0"/>
                <a:ea typeface="隶书" pitchFamily="49" charset="-122"/>
              </a:rPr>
              <a:t>若队列不满</a:t>
            </a:r>
            <a:r>
              <a:rPr kumimoji="1" lang="en-US" altLang="zh-CN" sz="2800"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则将</a:t>
            </a:r>
            <a:r>
              <a:rPr kumimoji="1" lang="en-US" altLang="zh-CN" sz="2800" smtClean="0">
                <a:solidFill>
                  <a:schemeClr val="tx2"/>
                </a:solidFill>
                <a:latin typeface="Times New Roman" pitchFamily="18" charset="0"/>
                <a:ea typeface="隶书" pitchFamily="49" charset="-122"/>
              </a:rPr>
              <a:t>x</a:t>
            </a:r>
            <a:r>
              <a:rPr kumimoji="1" lang="zh-CN" altLang="en-US" sz="2800" smtClean="0">
                <a:solidFill>
                  <a:schemeClr val="tx2"/>
                </a:solidFill>
                <a:latin typeface="Times New Roman" pitchFamily="18" charset="0"/>
                <a:ea typeface="隶书" pitchFamily="49" charset="-122"/>
              </a:rPr>
              <a:t>插入到该队列队尾</a:t>
            </a:r>
            <a:r>
              <a:rPr kumimoji="1" lang="en-US" altLang="zh-CN" sz="2800"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否则返回</a:t>
            </a:r>
            <a:r>
              <a:rPr kumimoji="1" lang="zh-CN" altLang="en-US" sz="2400" smtClean="0"/>
              <a:t> </a:t>
            </a: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(IsFull()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smtClean="0">
                <a:latin typeface="Times New Roman" pitchFamily="18" charset="0"/>
                <a:ea typeface="隶书" pitchFamily="49" charset="-122"/>
              </a:rPr>
              <a:t>     elements[rear] = x</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先存入</a:t>
            </a: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rear = (rear+1) % maxSize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尾指针加一</a:t>
            </a: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b="1" smtClean="0">
                <a:latin typeface="Times New Roman" pitchFamily="18" charset="0"/>
                <a:ea typeface="隶书" pitchFamily="49" charset="-122"/>
              </a:rPr>
              <a:t>};</a:t>
            </a:r>
          </a:p>
          <a:p>
            <a:pPr>
              <a:lnSpc>
                <a:spcPct val="80000"/>
              </a:lnSpc>
              <a:buFont typeface="Wingdings" pitchFamily="2" charset="2"/>
              <a:buNone/>
            </a:pPr>
            <a:endParaRPr kumimoji="1" lang="en-US" altLang="zh-CN" sz="1800" b="1"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lnSpc>
                <a:spcPct val="80000"/>
              </a:lnSpc>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rPr>
              <a:t>Seq</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DeQueue(E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 </a:t>
            </a:r>
          </a:p>
          <a:p>
            <a:pPr>
              <a:lnSpc>
                <a:spcPct val="80000"/>
              </a:lnSpc>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隶书" pitchFamily="49" charset="-122"/>
                <a:ea typeface="隶书" pitchFamily="49" charset="-122"/>
              </a:rPr>
              <a:t>若队列不空则函数退队头元素并返回其值</a:t>
            </a:r>
          </a:p>
          <a:p>
            <a:pPr>
              <a:lnSpc>
                <a:spcPct val="80000"/>
              </a:lnSpc>
              <a:buFont typeface="Wingdings" pitchFamily="2" charset="2"/>
              <a:buNone/>
            </a:pP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pPr>
              <a:defRPr/>
            </a:pPr>
            <a:fld id="{28EE1FEE-2774-4266-A88D-8D98371051C3}" type="slidenum">
              <a:rPr lang="en-US" altLang="zh-CN"/>
              <a:pPr>
                <a:defRPr/>
              </a:pPr>
              <a:t>59</a:t>
            </a:fld>
            <a:endParaRPr lang="en-US" altLang="zh-CN"/>
          </a:p>
        </p:txBody>
      </p:sp>
    </p:spTree>
    <p:extLst>
      <p:ext uri="{BB962C8B-B14F-4D97-AF65-F5344CB8AC3E}">
        <p14:creationId xmlns:p14="http://schemas.microsoft.com/office/powerpoint/2010/main" val="3247829664"/>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863588" y="224644"/>
            <a:ext cx="6512511" cy="1143000"/>
          </a:xfrm>
        </p:spPr>
        <p:txBody>
          <a:bodyPr/>
          <a:lstStyle/>
          <a:p>
            <a:pPr eaLnBrk="1" hangingPunct="1"/>
            <a:r>
              <a:rPr lang="zh-CN" altLang="en-US" dirty="0" smtClean="0"/>
              <a:t>算法的设计思想</a:t>
            </a:r>
          </a:p>
        </p:txBody>
      </p:sp>
      <p:sp>
        <p:nvSpPr>
          <p:cNvPr id="50180" name="Rectangle 3"/>
          <p:cNvSpPr>
            <a:spLocks noGrp="1" noChangeArrowheads="1"/>
          </p:cNvSpPr>
          <p:nvPr>
            <p:ph idx="1"/>
          </p:nvPr>
        </p:nvSpPr>
        <p:spPr>
          <a:xfrm>
            <a:off x="323528" y="1448780"/>
            <a:ext cx="8382000" cy="3456384"/>
          </a:xfrm>
          <a:prstGeom prst="rect">
            <a:avLst/>
          </a:prstGeom>
        </p:spPr>
        <p:txBody>
          <a:bodyPr>
            <a:normAutofit fontScale="92500" lnSpcReduction="20000"/>
          </a:bodyPr>
          <a:lstStyle/>
          <a:p>
            <a:pPr eaLnBrk="1" hangingPunct="1">
              <a:buFont typeface="Wingdings" pitchFamily="2" charset="2"/>
              <a:buNone/>
            </a:pPr>
            <a:r>
              <a:rPr lang="en-US" altLang="zh-CN" sz="2800" dirty="0" smtClean="0"/>
              <a:t>1)</a:t>
            </a:r>
            <a:r>
              <a:rPr lang="zh-CN" altLang="en-US" sz="2800" dirty="0" smtClean="0"/>
              <a:t>凡出现左括弧，则进栈；</a:t>
            </a:r>
          </a:p>
          <a:p>
            <a:pPr eaLnBrk="1" hangingPunct="1">
              <a:buFont typeface="Wingdings" pitchFamily="2" charset="2"/>
              <a:buNone/>
            </a:pPr>
            <a:r>
              <a:rPr lang="en-US" altLang="zh-CN" sz="2800" dirty="0" smtClean="0"/>
              <a:t>2)</a:t>
            </a:r>
            <a:r>
              <a:rPr lang="zh-CN" altLang="en-US" sz="2800" dirty="0" smtClean="0"/>
              <a:t>凡出现右括弧，首先检查栈是否空</a:t>
            </a:r>
          </a:p>
          <a:p>
            <a:pPr eaLnBrk="1" hangingPunct="1">
              <a:buFont typeface="Wingdings" pitchFamily="2" charset="2"/>
              <a:buNone/>
            </a:pPr>
            <a:r>
              <a:rPr lang="zh-CN" altLang="en-US" sz="2800" dirty="0" smtClean="0"/>
              <a:t>  若栈空，则表明“右括弧”多了</a:t>
            </a:r>
          </a:p>
          <a:p>
            <a:pPr eaLnBrk="1" hangingPunct="1">
              <a:buFont typeface="Wingdings" pitchFamily="2" charset="2"/>
              <a:buNone/>
            </a:pPr>
            <a:r>
              <a:rPr lang="zh-CN" altLang="en-US" sz="2800" dirty="0" smtClean="0"/>
              <a:t>  		否则和栈顶元素比较，</a:t>
            </a:r>
          </a:p>
          <a:p>
            <a:pPr eaLnBrk="1" hangingPunct="1">
              <a:buFont typeface="Wingdings" pitchFamily="2" charset="2"/>
              <a:buNone/>
            </a:pPr>
            <a:r>
              <a:rPr lang="zh-CN" altLang="en-US" sz="2800" dirty="0" smtClean="0"/>
              <a:t>    		若匹配，则“左括弧出栈”</a:t>
            </a:r>
          </a:p>
          <a:p>
            <a:pPr eaLnBrk="1" hangingPunct="1">
              <a:buFont typeface="Wingdings" pitchFamily="2" charset="2"/>
              <a:buNone/>
            </a:pPr>
            <a:r>
              <a:rPr lang="zh-CN" altLang="en-US" sz="2800" dirty="0" smtClean="0"/>
              <a:t>    		否则不匹配</a:t>
            </a:r>
          </a:p>
          <a:p>
            <a:pPr eaLnBrk="1" hangingPunct="1">
              <a:buFont typeface="Wingdings" pitchFamily="2" charset="2"/>
              <a:buNone/>
            </a:pPr>
            <a:r>
              <a:rPr lang="en-US" altLang="zh-CN" sz="2800" dirty="0" smtClean="0"/>
              <a:t>3</a:t>
            </a:r>
            <a:r>
              <a:rPr lang="zh-CN" altLang="en-US" sz="2800" dirty="0" smtClean="0"/>
              <a:t>）表达式检验结束时，若栈空，则匹配正确</a:t>
            </a:r>
          </a:p>
          <a:p>
            <a:pPr eaLnBrk="1" hangingPunct="1">
              <a:buFont typeface="Wingdings" pitchFamily="2" charset="2"/>
              <a:buNone/>
            </a:pPr>
            <a:r>
              <a:rPr lang="zh-CN" altLang="en-US" sz="2800" dirty="0" smtClean="0"/>
              <a:t>否则说明左括弧多了</a:t>
            </a:r>
          </a:p>
        </p:txBody>
      </p:sp>
      <p:sp>
        <p:nvSpPr>
          <p:cNvPr id="5017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02A579-F4D9-4425-872F-EEE0B55C9FE6}" type="slidenum">
              <a:rPr lang="en-US" altLang="zh-CN">
                <a:latin typeface="Arial Black" pitchFamily="34" charset="0"/>
              </a:rPr>
              <a:pPr eaLnBrk="1" hangingPunct="1"/>
              <a:t>6</a:t>
            </a:fld>
            <a:endParaRPr lang="en-US" altLang="zh-CN">
              <a:latin typeface="Arial Black" pitchFamily="34" charset="0"/>
            </a:endParaRPr>
          </a:p>
        </p:txBody>
      </p:sp>
    </p:spTree>
    <p:extLst>
      <p:ext uri="{BB962C8B-B14F-4D97-AF65-F5344CB8AC3E}">
        <p14:creationId xmlns:p14="http://schemas.microsoft.com/office/powerpoint/2010/main" val="1976139878"/>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Grp="1" noChangeArrowheads="1"/>
          </p:cNvSpPr>
          <p:nvPr>
            <p:ph idx="1"/>
          </p:nvPr>
        </p:nvSpPr>
        <p:spPr>
          <a:xfrm>
            <a:off x="627063" y="728663"/>
            <a:ext cx="8229600" cy="5761037"/>
          </a:xfrm>
        </p:spPr>
        <p:txBody>
          <a:bodyPr/>
          <a:lstStyle/>
          <a:p>
            <a:pPr>
              <a:spcBef>
                <a:spcPct val="0"/>
              </a:spcBef>
              <a:buFont typeface="Wingdings" pitchFamily="2" charset="2"/>
              <a:buNone/>
            </a:pPr>
            <a:r>
              <a:rPr kumimoji="1" lang="en-US" altLang="zh-CN" sz="2800" smtClean="0">
                <a:latin typeface="Times New Roman" pitchFamily="18" charset="0"/>
                <a:ea typeface="隶书" pitchFamily="49" charset="-122"/>
              </a:rPr>
              <a:t>     x = elements[front]</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先取队头</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(front+1) % maxSize</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再队头指针加一</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p>
          <a:p>
            <a:pPr>
              <a:spcBef>
                <a:spcPct val="0"/>
              </a:spcBef>
              <a:buFont typeface="Wingdings" pitchFamily="2" charset="2"/>
              <a:buNone/>
            </a:pPr>
            <a:endParaRPr kumimoji="1" lang="en-US" altLang="zh-CN" sz="2000" b="1" smtClean="0">
              <a:latin typeface="Times New Roman" pitchFamily="18" charset="0"/>
              <a:ea typeface="隶书" pitchFamily="49" charset="-122"/>
            </a:endParaRPr>
          </a:p>
          <a:p>
            <a:pPr>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spcBef>
                <a:spcPct val="0"/>
              </a:spcBef>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ea typeface="隶书" pitchFamily="49" charset="-122"/>
              </a:rPr>
              <a:t>SeqQueue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getFront(E</a:t>
            </a:r>
            <a:r>
              <a:rPr kumimoji="1" lang="en-US" altLang="zh-CN" sz="2800" b="1" smtClean="0">
                <a:latin typeface="Times New Roman" pitchFamily="18" charset="0"/>
                <a:ea typeface="隶书" pitchFamily="49" charset="-122"/>
              </a:rPr>
              <a:t>&amp; </a:t>
            </a:r>
            <a:r>
              <a:rPr kumimoji="1" lang="en-US" altLang="zh-CN" sz="2800" smtClean="0">
                <a:latin typeface="Times New Roman" pitchFamily="18" charset="0"/>
                <a:ea typeface="隶书" pitchFamily="49" charset="-122"/>
              </a:rPr>
              <a:t>x) </a:t>
            </a:r>
            <a:r>
              <a:rPr kumimoji="1" lang="en-US" altLang="zh-CN" sz="2800" b="1" smtClean="0">
                <a:latin typeface="Times New Roman" pitchFamily="18" charset="0"/>
                <a:ea typeface="隶书" pitchFamily="49" charset="-122"/>
              </a:rPr>
              <a:t>const {</a:t>
            </a:r>
          </a:p>
          <a:p>
            <a:pPr>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若队列不空则函数返回该队列队头元素的值</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 </a:t>
            </a:r>
            <a:r>
              <a:rPr kumimoji="1" lang="en-US" altLang="zh-CN" sz="2800" smtClean="0">
                <a:latin typeface="Times New Roman" pitchFamily="18" charset="0"/>
                <a:ea typeface="隶书" pitchFamily="49" charset="-122"/>
              </a:rPr>
              <a:t>(IsEmpty() == true)</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队列空</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x = elements[front]</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返回队头元素</a:t>
            </a:r>
          </a:p>
          <a:p>
            <a:pPr>
              <a:spcBef>
                <a:spcPct val="0"/>
              </a:spcBef>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endParaRPr kumimoji="1" lang="en-US" altLang="zh-CN" sz="2800" b="1" smtClean="0">
              <a:latin typeface="Times New Roman" pitchFamily="18" charset="0"/>
              <a:ea typeface="隶书" pitchFamily="49" charset="-122"/>
            </a:endParaRPr>
          </a:p>
          <a:p>
            <a:endParaRPr lang="en-US" altLang="zh-CN" sz="280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B7179A75-BCFF-4C4F-A31F-C7A781842490}" type="slidenum">
              <a:rPr lang="en-US" altLang="zh-CN"/>
              <a:pPr>
                <a:defRPr/>
              </a:pPr>
              <a:t>60</a:t>
            </a:fld>
            <a:endParaRPr lang="en-US" altLang="zh-CN"/>
          </a:p>
        </p:txBody>
      </p:sp>
      <p:sp>
        <p:nvSpPr>
          <p:cNvPr id="43012" name="Text Box 2"/>
          <p:cNvSpPr txBox="1">
            <a:spLocks noChangeArrowheads="1"/>
          </p:cNvSpPr>
          <p:nvPr/>
        </p:nvSpPr>
        <p:spPr bwMode="auto">
          <a:xfrm>
            <a:off x="631825" y="657225"/>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     </a:t>
            </a:r>
          </a:p>
        </p:txBody>
      </p:sp>
    </p:spTree>
    <p:extLst>
      <p:ext uri="{BB962C8B-B14F-4D97-AF65-F5344CB8AC3E}">
        <p14:creationId xmlns:p14="http://schemas.microsoft.com/office/powerpoint/2010/main" val="1751004078"/>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11250" y="577850"/>
            <a:ext cx="6886575" cy="835025"/>
          </a:xfrm>
        </p:spPr>
        <p:txBody>
          <a:bodyPr/>
          <a:lstStyle/>
          <a:p>
            <a:r>
              <a:rPr lang="zh-CN" altLang="en-US" sz="3600" b="1" smtClean="0">
                <a:latin typeface="华文新魏" pitchFamily="2" charset="-122"/>
                <a:ea typeface="华文新魏" pitchFamily="2" charset="-122"/>
              </a:rPr>
              <a:t>队列的链接存储表示 </a:t>
            </a:r>
            <a:r>
              <a:rPr lang="en-US" altLang="zh-CN" sz="3600" smtClean="0">
                <a:latin typeface="Arial" pitchFamily="34" charset="0"/>
                <a:ea typeface="华文新魏" pitchFamily="2" charset="-122"/>
              </a:rPr>
              <a:t>—</a:t>
            </a:r>
            <a:r>
              <a:rPr lang="en-US" altLang="zh-CN" sz="3600" b="1" smtClean="0">
                <a:latin typeface="华文新魏" pitchFamily="2" charset="-122"/>
                <a:ea typeface="华文新魏" pitchFamily="2" charset="-122"/>
              </a:rPr>
              <a:t> </a:t>
            </a:r>
            <a:r>
              <a:rPr lang="zh-CN" altLang="en-US" sz="3600" b="1" smtClean="0">
                <a:latin typeface="华文新魏" pitchFamily="2" charset="-122"/>
                <a:ea typeface="华文新魏" pitchFamily="2" charset="-122"/>
              </a:rPr>
              <a:t>链式队列</a:t>
            </a:r>
            <a:endParaRPr lang="zh-CN" altLang="en-US" smtClean="0">
              <a:latin typeface="华文新魏" pitchFamily="2" charset="-122"/>
              <a:ea typeface="华文新魏" pitchFamily="2" charset="-122"/>
            </a:endParaRPr>
          </a:p>
        </p:txBody>
      </p:sp>
      <p:sp>
        <p:nvSpPr>
          <p:cNvPr id="44036" name="Rectangle 3"/>
          <p:cNvSpPr>
            <a:spLocks noGrp="1" noChangeArrowheads="1"/>
          </p:cNvSpPr>
          <p:nvPr>
            <p:ph idx="1"/>
          </p:nvPr>
        </p:nvSpPr>
        <p:spPr>
          <a:xfrm>
            <a:off x="768350" y="2819400"/>
            <a:ext cx="7907338" cy="2446338"/>
          </a:xfrm>
        </p:spPr>
        <p:txBody>
          <a:bodyPr/>
          <a:lstStyle/>
          <a:p>
            <a:pPr>
              <a:buClr>
                <a:srgbClr val="800080"/>
              </a:buClr>
              <a:buSzPct val="50000"/>
            </a:pPr>
            <a:r>
              <a:rPr lang="zh-CN" altLang="en-US" sz="3000" b="1" smtClean="0">
                <a:solidFill>
                  <a:srgbClr val="000099"/>
                </a:solidFill>
                <a:ea typeface="仿宋_GB2312" pitchFamily="49" charset="-122"/>
              </a:rPr>
              <a:t>队头在链头，队尾在链尾。</a:t>
            </a:r>
          </a:p>
          <a:p>
            <a:pPr>
              <a:buClr>
                <a:srgbClr val="800080"/>
              </a:buClr>
              <a:buSzPct val="50000"/>
            </a:pPr>
            <a:r>
              <a:rPr lang="zh-CN" altLang="en-US" sz="3000" b="1" smtClean="0">
                <a:solidFill>
                  <a:srgbClr val="000099"/>
                </a:solidFill>
                <a:ea typeface="仿宋_GB2312" pitchFamily="49" charset="-122"/>
              </a:rPr>
              <a:t>链式队列在进队时无队满问题，但有队空问题。</a:t>
            </a:r>
          </a:p>
          <a:p>
            <a:pPr>
              <a:buClr>
                <a:srgbClr val="800080"/>
              </a:buClr>
              <a:buSzPct val="50000"/>
            </a:pPr>
            <a:r>
              <a:rPr lang="zh-CN" altLang="en-US" sz="3000" b="1" smtClean="0">
                <a:solidFill>
                  <a:srgbClr val="000099"/>
                </a:solidFill>
                <a:ea typeface="仿宋_GB2312" pitchFamily="49" charset="-122"/>
              </a:rPr>
              <a:t>队空条件为</a:t>
            </a:r>
            <a:r>
              <a:rPr lang="zh-CN" altLang="en-US" sz="3000" b="1" smtClean="0">
                <a:solidFill>
                  <a:srgbClr val="3333CC"/>
                </a:solidFill>
                <a:ea typeface="仿宋_GB2312" pitchFamily="49" charset="-122"/>
              </a:rPr>
              <a:t> </a:t>
            </a:r>
            <a:r>
              <a:rPr lang="en-US" altLang="zh-CN" sz="3000" b="1" smtClean="0">
                <a:solidFill>
                  <a:srgbClr val="FF3300"/>
                </a:solidFill>
                <a:latin typeface="Times New Roman" pitchFamily="18" charset="0"/>
                <a:ea typeface="仿宋_GB2312" pitchFamily="49" charset="-122"/>
              </a:rPr>
              <a:t>front </a:t>
            </a:r>
            <a:r>
              <a:rPr lang="en-US" altLang="zh-CN" sz="3000" b="1" i="1" smtClean="0">
                <a:solidFill>
                  <a:srgbClr val="FF3300"/>
                </a:solidFill>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 NULL</a:t>
            </a:r>
            <a:endParaRPr lang="en-US" altLang="zh-CN" sz="3000" b="1" smtClean="0">
              <a:solidFill>
                <a:srgbClr val="3333CC"/>
              </a:solidFill>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pPr>
              <a:defRPr/>
            </a:pPr>
            <a:fld id="{2E208137-4B3B-43EB-BA73-FA14F16C3663}" type="slidenum">
              <a:rPr lang="en-US" altLang="zh-CN"/>
              <a:pPr>
                <a:defRPr/>
              </a:pPr>
              <a:t>61</a:t>
            </a:fld>
            <a:endParaRPr lang="en-US" altLang="zh-CN"/>
          </a:p>
        </p:txBody>
      </p:sp>
      <p:sp>
        <p:nvSpPr>
          <p:cNvPr id="44037" name="Rectangle 4"/>
          <p:cNvSpPr>
            <a:spLocks noChangeArrowheads="1"/>
          </p:cNvSpPr>
          <p:nvPr/>
        </p:nvSpPr>
        <p:spPr bwMode="auto">
          <a:xfrm>
            <a:off x="304800" y="454342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600" b="1">
              <a:solidFill>
                <a:srgbClr val="CC3300"/>
              </a:solidFill>
              <a:latin typeface="Times New Roman" pitchFamily="18" charset="0"/>
            </a:endParaRPr>
          </a:p>
        </p:txBody>
      </p:sp>
      <p:grpSp>
        <p:nvGrpSpPr>
          <p:cNvPr id="44038" name="Group 26"/>
          <p:cNvGrpSpPr>
            <a:grpSpLocks/>
          </p:cNvGrpSpPr>
          <p:nvPr/>
        </p:nvGrpSpPr>
        <p:grpSpPr bwMode="auto">
          <a:xfrm>
            <a:off x="830263" y="1728788"/>
            <a:ext cx="7162800" cy="1052512"/>
            <a:chOff x="432" y="1008"/>
            <a:chExt cx="4512" cy="663"/>
          </a:xfrm>
        </p:grpSpPr>
        <p:sp>
          <p:nvSpPr>
            <p:cNvPr id="44039" name="Rectangle 5"/>
            <p:cNvSpPr>
              <a:spLocks noChangeArrowheads="1"/>
            </p:cNvSpPr>
            <p:nvPr/>
          </p:nvSpPr>
          <p:spPr bwMode="auto">
            <a:xfrm>
              <a:off x="1248"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0" name="Text Box 6"/>
            <p:cNvSpPr txBox="1">
              <a:spLocks noChangeArrowheads="1"/>
            </p:cNvSpPr>
            <p:nvPr/>
          </p:nvSpPr>
          <p:spPr bwMode="auto">
            <a:xfrm>
              <a:off x="432" y="100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front</a:t>
              </a:r>
              <a:endParaRPr kumimoji="1" lang="en-US" altLang="zh-CN" sz="2400">
                <a:latin typeface="Times New Roman" pitchFamily="18" charset="0"/>
              </a:endParaRPr>
            </a:p>
          </p:txBody>
        </p:sp>
        <p:sp>
          <p:nvSpPr>
            <p:cNvPr id="44041" name="Line 7"/>
            <p:cNvSpPr>
              <a:spLocks noChangeShapeType="1"/>
            </p:cNvSpPr>
            <p:nvPr/>
          </p:nvSpPr>
          <p:spPr bwMode="auto">
            <a:xfrm>
              <a:off x="1008" y="1200"/>
              <a:ext cx="240" cy="0"/>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Line 8"/>
            <p:cNvSpPr>
              <a:spLocks noChangeShapeType="1"/>
            </p:cNvSpPr>
            <p:nvPr/>
          </p:nvSpPr>
          <p:spPr bwMode="auto">
            <a:xfrm>
              <a:off x="1584"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Line 9"/>
            <p:cNvSpPr>
              <a:spLocks noChangeShapeType="1"/>
            </p:cNvSpPr>
            <p:nvPr/>
          </p:nvSpPr>
          <p:spPr bwMode="auto">
            <a:xfrm flipV="1">
              <a:off x="1584"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4" name="Rectangle 10"/>
            <p:cNvSpPr>
              <a:spLocks noChangeArrowheads="1"/>
            </p:cNvSpPr>
            <p:nvPr/>
          </p:nvSpPr>
          <p:spPr bwMode="auto">
            <a:xfrm>
              <a:off x="2064"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5" name="Line 11"/>
            <p:cNvSpPr>
              <a:spLocks noChangeShapeType="1"/>
            </p:cNvSpPr>
            <p:nvPr/>
          </p:nvSpPr>
          <p:spPr bwMode="auto">
            <a:xfrm>
              <a:off x="1824"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6" name="Line 12"/>
            <p:cNvSpPr>
              <a:spLocks noChangeShapeType="1"/>
            </p:cNvSpPr>
            <p:nvPr/>
          </p:nvSpPr>
          <p:spPr bwMode="auto">
            <a:xfrm>
              <a:off x="2400"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7" name="Line 13"/>
            <p:cNvSpPr>
              <a:spLocks noChangeShapeType="1"/>
            </p:cNvSpPr>
            <p:nvPr/>
          </p:nvSpPr>
          <p:spPr bwMode="auto">
            <a:xfrm flipV="1">
              <a:off x="2400"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8" name="Rectangle 14"/>
            <p:cNvSpPr>
              <a:spLocks noChangeArrowheads="1"/>
            </p:cNvSpPr>
            <p:nvPr/>
          </p:nvSpPr>
          <p:spPr bwMode="auto">
            <a:xfrm>
              <a:off x="2880"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49" name="Line 15"/>
            <p:cNvSpPr>
              <a:spLocks noChangeShapeType="1"/>
            </p:cNvSpPr>
            <p:nvPr/>
          </p:nvSpPr>
          <p:spPr bwMode="auto">
            <a:xfrm>
              <a:off x="2640"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6"/>
            <p:cNvSpPr>
              <a:spLocks noChangeShapeType="1"/>
            </p:cNvSpPr>
            <p:nvPr/>
          </p:nvSpPr>
          <p:spPr bwMode="auto">
            <a:xfrm>
              <a:off x="3216"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Line 17"/>
            <p:cNvSpPr>
              <a:spLocks noChangeShapeType="1"/>
            </p:cNvSpPr>
            <p:nvPr/>
          </p:nvSpPr>
          <p:spPr bwMode="auto">
            <a:xfrm flipV="1">
              <a:off x="3216"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Rectangle 18"/>
            <p:cNvSpPr>
              <a:spLocks noChangeArrowheads="1"/>
            </p:cNvSpPr>
            <p:nvPr/>
          </p:nvSpPr>
          <p:spPr bwMode="auto">
            <a:xfrm>
              <a:off x="4416" y="1104"/>
              <a:ext cx="528" cy="28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4053" name="Line 19"/>
            <p:cNvSpPr>
              <a:spLocks noChangeShapeType="1"/>
            </p:cNvSpPr>
            <p:nvPr/>
          </p:nvSpPr>
          <p:spPr bwMode="auto">
            <a:xfrm>
              <a:off x="417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20"/>
            <p:cNvSpPr>
              <a:spLocks noChangeShapeType="1"/>
            </p:cNvSpPr>
            <p:nvPr/>
          </p:nvSpPr>
          <p:spPr bwMode="auto">
            <a:xfrm>
              <a:off x="4752"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Line 21"/>
            <p:cNvSpPr>
              <a:spLocks noChangeShapeType="1"/>
            </p:cNvSpPr>
            <p:nvPr/>
          </p:nvSpPr>
          <p:spPr bwMode="auto">
            <a:xfrm flipV="1">
              <a:off x="4752" y="1008"/>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6" name="Line 22"/>
            <p:cNvSpPr>
              <a:spLocks noChangeShapeType="1"/>
            </p:cNvSpPr>
            <p:nvPr/>
          </p:nvSpPr>
          <p:spPr bwMode="auto">
            <a:xfrm>
              <a:off x="3456" y="1200"/>
              <a:ext cx="240" cy="0"/>
            </a:xfrm>
            <a:prstGeom prst="line">
              <a:avLst/>
            </a:prstGeom>
            <a:noFill/>
            <a:ln w="3810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23"/>
            <p:cNvSpPr>
              <a:spLocks noChangeShapeType="1"/>
            </p:cNvSpPr>
            <p:nvPr/>
          </p:nvSpPr>
          <p:spPr bwMode="auto">
            <a:xfrm>
              <a:off x="3696" y="1200"/>
              <a:ext cx="480" cy="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8" name="Text Box 24"/>
            <p:cNvSpPr txBox="1">
              <a:spLocks noChangeArrowheads="1"/>
            </p:cNvSpPr>
            <p:nvPr/>
          </p:nvSpPr>
          <p:spPr bwMode="auto">
            <a:xfrm>
              <a:off x="3792" y="1344"/>
              <a:ext cx="5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rear</a:t>
              </a:r>
              <a:endParaRPr kumimoji="1" lang="en-US" altLang="zh-CN" sz="2400">
                <a:latin typeface="Times New Roman" pitchFamily="18" charset="0"/>
              </a:endParaRPr>
            </a:p>
          </p:txBody>
        </p:sp>
        <p:sp>
          <p:nvSpPr>
            <p:cNvPr id="44059" name="Line 25"/>
            <p:cNvSpPr>
              <a:spLocks noChangeShapeType="1"/>
            </p:cNvSpPr>
            <p:nvPr/>
          </p:nvSpPr>
          <p:spPr bwMode="auto">
            <a:xfrm flipV="1">
              <a:off x="4080" y="1296"/>
              <a:ext cx="336" cy="144"/>
            </a:xfrm>
            <a:prstGeom prst="line">
              <a:avLst/>
            </a:prstGeom>
            <a:noFill/>
            <a:ln w="38100">
              <a:solidFill>
                <a:srgbClr val="008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515479378"/>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2555875" y="368300"/>
            <a:ext cx="4572000" cy="963613"/>
          </a:xfrm>
        </p:spPr>
        <p:txBody>
          <a:bodyPr/>
          <a:lstStyle/>
          <a:p>
            <a:r>
              <a:rPr lang="zh-CN" altLang="en-US" sz="3600" b="1" smtClean="0">
                <a:ea typeface="华文新魏" pitchFamily="2" charset="-122"/>
              </a:rPr>
              <a:t>链式队列类的定义</a:t>
            </a:r>
          </a:p>
        </p:txBody>
      </p:sp>
      <p:sp>
        <p:nvSpPr>
          <p:cNvPr id="5" name="灯片编号占位符 4"/>
          <p:cNvSpPr>
            <a:spLocks noGrp="1"/>
          </p:cNvSpPr>
          <p:nvPr>
            <p:ph type="sldNum" sz="quarter" idx="12"/>
          </p:nvPr>
        </p:nvSpPr>
        <p:spPr/>
        <p:txBody>
          <a:bodyPr/>
          <a:lstStyle/>
          <a:p>
            <a:pPr>
              <a:defRPr/>
            </a:pPr>
            <a:fld id="{D25FF651-B160-4C54-9431-F3933B2E5F5A}" type="slidenum">
              <a:rPr lang="en-US" altLang="zh-CN"/>
              <a:pPr>
                <a:defRPr/>
              </a:pPr>
              <a:t>62</a:t>
            </a:fld>
            <a:endParaRPr lang="en-US" altLang="zh-CN"/>
          </a:p>
        </p:txBody>
      </p:sp>
      <p:sp>
        <p:nvSpPr>
          <p:cNvPr id="45060" name="Text Box 2"/>
          <p:cNvSpPr txBox="1">
            <a:spLocks noChangeArrowheads="1"/>
          </p:cNvSpPr>
          <p:nvPr/>
        </p:nvSpPr>
        <p:spPr bwMode="auto">
          <a:xfrm>
            <a:off x="685800" y="1268413"/>
            <a:ext cx="8229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800" b="1">
                <a:latin typeface="Times New Roman" pitchFamily="18" charset="0"/>
              </a:rPr>
              <a:t>#include </a:t>
            </a:r>
            <a:r>
              <a:rPr kumimoji="1" lang="en-US" altLang="zh-CN" sz="2800">
                <a:latin typeface="Times New Roman" pitchFamily="18" charset="0"/>
              </a:rPr>
              <a:t>&lt;iostream.h&gt;</a:t>
            </a:r>
          </a:p>
          <a:p>
            <a:pPr eaLnBrk="1" hangingPunct="1"/>
            <a:r>
              <a:rPr kumimoji="1" lang="en-US" altLang="zh-CN" sz="2800" b="1">
                <a:latin typeface="Times New Roman" pitchFamily="18" charset="0"/>
              </a:rPr>
              <a:t>#include </a:t>
            </a:r>
            <a:r>
              <a:rPr kumimoji="1" lang="en-US" altLang="zh-CN" sz="2800">
                <a:latin typeface="Times New Roman" pitchFamily="18" charset="0"/>
              </a:rPr>
              <a:t>“Queue.h”</a:t>
            </a:r>
          </a:p>
          <a:p>
            <a:pPr eaLnBrk="1" hangingPunct="1"/>
            <a:r>
              <a:rPr kumimoji="1" lang="en-US" altLang="zh-CN" sz="2800" b="1">
                <a:latin typeface="Times New Roman" pitchFamily="18" charset="0"/>
                <a:ea typeface="仿宋_GB2312" pitchFamily="49" charset="-122"/>
              </a:rPr>
              <a:t>template &lt;class </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p>
          <a:p>
            <a:pPr eaLnBrk="1" hangingPunct="1"/>
            <a:r>
              <a:rPr kumimoji="1" lang="en-US" altLang="zh-CN" sz="2800" b="1">
                <a:latin typeface="Times New Roman" pitchFamily="18" charset="0"/>
                <a:ea typeface="仿宋_GB2312" pitchFamily="49" charset="-122"/>
              </a:rPr>
              <a:t>struct </a:t>
            </a:r>
            <a:r>
              <a:rPr kumimoji="1" lang="en-US" altLang="zh-CN" sz="2800">
                <a:latin typeface="Times New Roman" pitchFamily="18" charset="0"/>
                <a:ea typeface="仿宋_GB2312" pitchFamily="49" charset="-122"/>
              </a:rPr>
              <a:t>QueueNode</a:t>
            </a:r>
            <a:r>
              <a:rPr kumimoji="1" lang="en-US" altLang="zh-CN" sz="2800" b="1">
                <a:latin typeface="Times New Roman" pitchFamily="18" charset="0"/>
                <a:ea typeface="仿宋_GB2312" pitchFamily="49" charset="-122"/>
              </a:rPr>
              <a:t> {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队列结点类定义</a:t>
            </a:r>
            <a:r>
              <a:rPr kumimoji="1" lang="zh-CN" altLang="en-US" sz="2800" b="1">
                <a:latin typeface="Times New Roman" pitchFamily="18" charset="0"/>
                <a:ea typeface="仿宋_GB2312" pitchFamily="49" charset="-122"/>
              </a:rPr>
              <a:t>	</a:t>
            </a:r>
          </a:p>
          <a:p>
            <a:pPr eaLnBrk="1" hangingPunct="1"/>
            <a:r>
              <a:rPr kumimoji="1" lang="en-US" altLang="zh-CN" sz="2800" b="1">
                <a:latin typeface="Times New Roman" pitchFamily="18" charset="0"/>
                <a:ea typeface="仿宋_GB2312" pitchFamily="49" charset="-122"/>
              </a:rPr>
              <a:t>private:</a:t>
            </a:r>
            <a:r>
              <a:rPr kumimoji="1" lang="en-US" altLang="zh-CN" sz="2800">
                <a:latin typeface="Times New Roman" pitchFamily="18" charset="0"/>
                <a:ea typeface="仿宋_GB2312" pitchFamily="49" charset="-122"/>
              </a:rPr>
              <a:t> </a:t>
            </a:r>
          </a:p>
          <a:p>
            <a:pPr eaLnBrk="1" hangingPunct="1"/>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E data</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队列结点数据</a:t>
            </a:r>
            <a:endParaRPr kumimoji="1" lang="zh-CN" altLang="en-US" sz="2800">
              <a:solidFill>
                <a:schemeClr val="tx2"/>
              </a:solidFill>
              <a:latin typeface="Times New Roman" pitchFamily="18" charset="0"/>
              <a:ea typeface="仿宋_GB2312" pitchFamily="49" charset="-122"/>
            </a:endParaRPr>
          </a:p>
          <a:p>
            <a:pPr eaLnBrk="1" hangingPunct="1"/>
            <a:r>
              <a:rPr kumimoji="1" lang="zh-CN" altLang="en-US" sz="2800">
                <a:latin typeface="Times New Roman" pitchFamily="18" charset="0"/>
                <a:ea typeface="仿宋_GB2312" pitchFamily="49" charset="-122"/>
              </a:rPr>
              <a:t>    </a:t>
            </a:r>
            <a:r>
              <a:rPr kumimoji="1" lang="en-US" altLang="zh-CN" sz="2800">
                <a:latin typeface="Times New Roman" pitchFamily="18" charset="0"/>
                <a:ea typeface="仿宋_GB2312" pitchFamily="49" charset="-122"/>
              </a:rPr>
              <a:t>QueueNode</a:t>
            </a:r>
            <a:r>
              <a:rPr kumimoji="1" lang="en-US" altLang="zh-CN" sz="2800" b="1">
                <a:latin typeface="Times New Roman" pitchFamily="18" charset="0"/>
                <a:ea typeface="仿宋_GB2312" pitchFamily="49" charset="-122"/>
              </a:rPr>
              <a:t>&lt;</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r>
              <a:rPr kumimoji="1" lang="en-US" altLang="zh-CN" sz="2800">
                <a:latin typeface="Times New Roman" pitchFamily="18" charset="0"/>
                <a:ea typeface="仿宋_GB2312" pitchFamily="49" charset="-122"/>
              </a:rPr>
              <a:t> *link</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结点链指针</a:t>
            </a:r>
            <a:endParaRPr kumimoji="1" lang="zh-CN" altLang="en-US" sz="2800">
              <a:solidFill>
                <a:schemeClr val="tx2"/>
              </a:solidFill>
              <a:latin typeface="Times New Roman" pitchFamily="18" charset="0"/>
              <a:ea typeface="仿宋_GB2312" pitchFamily="49" charset="-122"/>
            </a:endParaRPr>
          </a:p>
          <a:p>
            <a:pPr eaLnBrk="1" hangingPunct="1"/>
            <a:r>
              <a:rPr kumimoji="1" lang="en-US" altLang="zh-CN" sz="2800" b="1">
                <a:latin typeface="Times New Roman" pitchFamily="18" charset="0"/>
                <a:ea typeface="仿宋_GB2312" pitchFamily="49" charset="-122"/>
              </a:rPr>
              <a:t>public:</a:t>
            </a:r>
            <a:endParaRPr kumimoji="1" lang="en-US" altLang="zh-CN" sz="2800">
              <a:latin typeface="Times New Roman" pitchFamily="18" charset="0"/>
              <a:ea typeface="仿宋_GB2312" pitchFamily="49" charset="-122"/>
            </a:endParaRPr>
          </a:p>
          <a:p>
            <a:pPr eaLnBrk="1" hangingPunct="1"/>
            <a:r>
              <a:rPr kumimoji="1" lang="en-US" altLang="zh-CN" sz="2800">
                <a:latin typeface="Times New Roman" pitchFamily="18" charset="0"/>
                <a:ea typeface="仿宋_GB2312" pitchFamily="49" charset="-122"/>
              </a:rPr>
              <a:t>    QueueNode(E d = 0</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QueueNode&lt;E&gt;</a:t>
            </a:r>
          </a:p>
          <a:p>
            <a:pPr eaLnBrk="1" hangingPunct="1"/>
            <a:r>
              <a:rPr kumimoji="1" lang="en-US" altLang="zh-CN" sz="2800">
                <a:latin typeface="Times New Roman" pitchFamily="18" charset="0"/>
                <a:ea typeface="仿宋_GB2312" pitchFamily="49" charset="-122"/>
              </a:rPr>
              <a:t>      *next = NULL)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data(d)</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link(next)</a:t>
            </a:r>
            <a:r>
              <a:rPr kumimoji="1" lang="en-US" altLang="zh-CN" sz="2800" b="1">
                <a:latin typeface="Times New Roman" pitchFamily="18" charset="0"/>
                <a:ea typeface="仿宋_GB2312" pitchFamily="49" charset="-122"/>
              </a:rPr>
              <a:t> { }</a:t>
            </a:r>
          </a:p>
          <a:p>
            <a:pPr eaLnBrk="1" hangingPunct="1"/>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p:txBody>
      </p:sp>
    </p:spTree>
    <p:extLst>
      <p:ext uri="{BB962C8B-B14F-4D97-AF65-F5344CB8AC3E}">
        <p14:creationId xmlns:p14="http://schemas.microsoft.com/office/powerpoint/2010/main" val="738096634"/>
      </p:ext>
    </p:extLst>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850AF3C4-CCBA-4E36-800A-0248F47E22DB}" type="slidenum">
              <a:rPr lang="en-US" altLang="zh-CN"/>
              <a:pPr>
                <a:defRPr/>
              </a:pPr>
              <a:t>63</a:t>
            </a:fld>
            <a:endParaRPr lang="en-US" altLang="zh-CN"/>
          </a:p>
        </p:txBody>
      </p:sp>
      <p:sp>
        <p:nvSpPr>
          <p:cNvPr id="46083" name="Rectangle 2"/>
          <p:cNvSpPr>
            <a:spLocks noChangeArrowheads="1"/>
          </p:cNvSpPr>
          <p:nvPr/>
        </p:nvSpPr>
        <p:spPr bwMode="auto">
          <a:xfrm>
            <a:off x="568325" y="557213"/>
            <a:ext cx="806608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ea typeface="仿宋_GB2312" pitchFamily="49" charset="-122"/>
              </a:rPr>
              <a:t>template &lt;class </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p>
          <a:p>
            <a:r>
              <a:rPr kumimoji="1" lang="en-US" altLang="zh-CN" sz="2800" b="1">
                <a:latin typeface="Times New Roman" pitchFamily="18" charset="0"/>
                <a:ea typeface="仿宋_GB2312" pitchFamily="49" charset="-122"/>
              </a:rPr>
              <a:t>class </a:t>
            </a:r>
            <a:r>
              <a:rPr kumimoji="1" lang="en-US" altLang="zh-CN" sz="2800">
                <a:latin typeface="Times New Roman" pitchFamily="18" charset="0"/>
                <a:ea typeface="仿宋_GB2312" pitchFamily="49" charset="-122"/>
              </a:rPr>
              <a:t>LinkedQueue </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endParaRPr kumimoji="1" lang="en-US" altLang="zh-CN" sz="2800" b="1">
              <a:latin typeface="Times New Roman" pitchFamily="18" charset="0"/>
              <a:ea typeface="仿宋_GB2312" pitchFamily="49" charset="-122"/>
            </a:endParaRPr>
          </a:p>
          <a:p>
            <a:r>
              <a:rPr kumimoji="1" lang="en-US" altLang="zh-CN" sz="2800" b="1">
                <a:latin typeface="Times New Roman" pitchFamily="18" charset="0"/>
                <a:ea typeface="仿宋_GB2312" pitchFamily="49" charset="-122"/>
              </a:rPr>
              <a:t>private:</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QueueNode</a:t>
            </a:r>
            <a:r>
              <a:rPr kumimoji="1" lang="en-US" altLang="zh-CN" sz="2800" b="1">
                <a:latin typeface="Times New Roman" pitchFamily="18" charset="0"/>
                <a:ea typeface="仿宋_GB2312" pitchFamily="49" charset="-122"/>
              </a:rPr>
              <a:t>&lt;</a:t>
            </a:r>
            <a:r>
              <a:rPr kumimoji="1" lang="en-US" altLang="zh-CN" sz="2800">
                <a:latin typeface="Times New Roman" pitchFamily="18" charset="0"/>
                <a:ea typeface="仿宋_GB2312" pitchFamily="49" charset="-122"/>
              </a:rPr>
              <a:t>E</a:t>
            </a:r>
            <a:r>
              <a:rPr kumimoji="1" lang="en-US" altLang="zh-CN" sz="2800" b="1">
                <a:latin typeface="Times New Roman" pitchFamily="18" charset="0"/>
                <a:ea typeface="仿宋_GB2312" pitchFamily="49" charset="-122"/>
              </a:rPr>
              <a:t>&gt;</a:t>
            </a:r>
            <a:r>
              <a:rPr kumimoji="1" lang="en-US" altLang="zh-CN" sz="2800">
                <a:latin typeface="Times New Roman" pitchFamily="18" charset="0"/>
                <a:ea typeface="仿宋_GB2312" pitchFamily="49" charset="-122"/>
              </a:rPr>
              <a:t> *front</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*rear</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ea typeface="仿宋_GB2312" pitchFamily="49" charset="-122"/>
              </a:rPr>
              <a:t>//</a:t>
            </a:r>
            <a:r>
              <a:rPr kumimoji="1" lang="zh-CN" altLang="en-US" sz="2800">
                <a:solidFill>
                  <a:schemeClr val="tx2"/>
                </a:solidFill>
                <a:latin typeface="Times New Roman" pitchFamily="18" charset="0"/>
                <a:ea typeface="隶书" pitchFamily="49" charset="-122"/>
              </a:rPr>
              <a:t>队头、队尾指针</a:t>
            </a:r>
            <a:endParaRPr kumimoji="1" lang="zh-CN" altLang="en-US" sz="2800" b="1">
              <a:solidFill>
                <a:schemeClr val="tx2"/>
              </a:solidFill>
              <a:latin typeface="Times New Roman" pitchFamily="18" charset="0"/>
              <a:ea typeface="仿宋_GB2312" pitchFamily="49" charset="-122"/>
            </a:endParaRPr>
          </a:p>
          <a:p>
            <a:r>
              <a:rPr kumimoji="1" lang="en-US" altLang="zh-CN" sz="2800" b="1">
                <a:latin typeface="Times New Roman" pitchFamily="18" charset="0"/>
                <a:ea typeface="仿宋_GB2312" pitchFamily="49" charset="-122"/>
              </a:rPr>
              <a:t>public: </a:t>
            </a:r>
          </a:p>
          <a:p>
            <a:r>
              <a:rPr kumimoji="1" lang="en-US" altLang="zh-CN" sz="2800">
                <a:latin typeface="Times New Roman" pitchFamily="18" charset="0"/>
                <a:ea typeface="仿宋_GB2312" pitchFamily="49" charset="-122"/>
              </a:rPr>
              <a:t>    </a:t>
            </a:r>
            <a:r>
              <a:rPr kumimoji="1" lang="en-US" altLang="zh-CN" sz="2800">
                <a:latin typeface="Times New Roman" pitchFamily="18" charset="0"/>
              </a:rPr>
              <a:t>Linked</a:t>
            </a:r>
            <a:r>
              <a:rPr kumimoji="1" lang="en-US" altLang="zh-CN" sz="2800">
                <a:latin typeface="Times New Roman" pitchFamily="18" charset="0"/>
                <a:ea typeface="仿宋_GB2312" pitchFamily="49" charset="-122"/>
              </a:rPr>
              <a:t>Queue()</a:t>
            </a:r>
            <a:r>
              <a:rPr kumimoji="1" lang="en-US" altLang="zh-CN" sz="2800" b="1">
                <a:latin typeface="Times New Roman" pitchFamily="18" charset="0"/>
                <a:ea typeface="仿宋_GB2312" pitchFamily="49" charset="-122"/>
              </a:rPr>
              <a:t> : </a:t>
            </a:r>
            <a:r>
              <a:rPr kumimoji="1" lang="en-US" altLang="zh-CN" sz="2800">
                <a:latin typeface="Times New Roman" pitchFamily="18" charset="0"/>
                <a:ea typeface="仿宋_GB2312" pitchFamily="49" charset="-122"/>
              </a:rPr>
              <a:t>rear(NULL)</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front(NULL)</a:t>
            </a:r>
            <a:r>
              <a:rPr kumimoji="1" lang="en-US" altLang="zh-CN" sz="2800" b="1">
                <a:latin typeface="Times New Roman" pitchFamily="18" charset="0"/>
                <a:ea typeface="仿宋_GB2312" pitchFamily="49" charset="-122"/>
              </a:rPr>
              <a:t> { }</a:t>
            </a:r>
          </a:p>
          <a:p>
            <a:r>
              <a:rPr kumimoji="1" lang="en-US" altLang="zh-CN" sz="2800" b="1">
                <a:latin typeface="Times New Roman" pitchFamily="18" charset="0"/>
                <a:ea typeface="仿宋_GB2312" pitchFamily="49" charset="-122"/>
              </a:rPr>
              <a:t> </a:t>
            </a:r>
            <a:r>
              <a:rPr kumimoji="1" lang="en-US" altLang="zh-CN" sz="2800">
                <a:latin typeface="Times New Roman" pitchFamily="18" charset="0"/>
                <a:ea typeface="仿宋_GB2312" pitchFamily="49" charset="-122"/>
              </a:rPr>
              <a:t>   ~</a:t>
            </a:r>
            <a:r>
              <a:rPr kumimoji="1" lang="en-US" altLang="zh-CN" sz="2800">
                <a:latin typeface="Times New Roman" pitchFamily="18" charset="0"/>
              </a:rPr>
              <a:t>Linked</a:t>
            </a:r>
            <a:r>
              <a:rPr kumimoji="1" lang="en-US" altLang="zh-CN" sz="2800">
                <a:latin typeface="Times New Roman" pitchFamily="18" charset="0"/>
                <a:ea typeface="仿宋_GB2312" pitchFamily="49" charset="-122"/>
              </a:rPr>
              <a:t>Queue()</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bool</a:t>
            </a:r>
            <a:r>
              <a:rPr kumimoji="1" lang="en-US" altLang="zh-CN" sz="2800">
                <a:latin typeface="Times New Roman" pitchFamily="18" charset="0"/>
                <a:ea typeface="仿宋_GB2312" pitchFamily="49" charset="-122"/>
              </a:rPr>
              <a:t> EnQueue(E x)</a:t>
            </a:r>
            <a:r>
              <a:rPr kumimoji="1" lang="en-US" altLang="zh-CN" sz="2800" b="1">
                <a:latin typeface="Times New Roman" pitchFamily="18" charset="0"/>
                <a:ea typeface="仿宋_GB2312" pitchFamily="49" charset="-122"/>
              </a:rPr>
              <a:t>;</a:t>
            </a:r>
          </a:p>
          <a:p>
            <a:r>
              <a:rPr kumimoji="1" lang="en-US" altLang="zh-CN" sz="2800" b="1">
                <a:latin typeface="Times New Roman" pitchFamily="18" charset="0"/>
                <a:ea typeface="仿宋_GB2312" pitchFamily="49" charset="-122"/>
              </a:rPr>
              <a:t>    bool</a:t>
            </a:r>
            <a:r>
              <a:rPr kumimoji="1" lang="en-US" altLang="zh-CN" sz="2800">
                <a:latin typeface="Times New Roman" pitchFamily="18" charset="0"/>
                <a:ea typeface="仿宋_GB2312" pitchFamily="49" charset="-122"/>
              </a:rPr>
              <a:t> DeQueue(E</a:t>
            </a:r>
            <a:r>
              <a:rPr kumimoji="1" lang="en-US" altLang="zh-CN" sz="2800" b="1">
                <a:latin typeface="Times New Roman" pitchFamily="18" charset="0"/>
                <a:ea typeface="仿宋_GB2312" pitchFamily="49" charset="-122"/>
              </a:rPr>
              <a:t>&amp;</a:t>
            </a:r>
            <a:r>
              <a:rPr kumimoji="1" lang="en-US" altLang="zh-CN" sz="2800">
                <a:latin typeface="Times New Roman" pitchFamily="18" charset="0"/>
                <a:ea typeface="仿宋_GB2312" pitchFamily="49" charset="-122"/>
              </a:rPr>
              <a:t> x)</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bool </a:t>
            </a:r>
            <a:r>
              <a:rPr kumimoji="1" lang="en-US" altLang="zh-CN" sz="2800">
                <a:latin typeface="Times New Roman" pitchFamily="18" charset="0"/>
                <a:ea typeface="仿宋_GB2312" pitchFamily="49" charset="-122"/>
              </a:rPr>
              <a:t>GetFront(E</a:t>
            </a:r>
            <a:r>
              <a:rPr kumimoji="1" lang="en-US" altLang="zh-CN" sz="2800" b="1">
                <a:latin typeface="Times New Roman" pitchFamily="18" charset="0"/>
                <a:ea typeface="仿宋_GB2312" pitchFamily="49" charset="-122"/>
              </a:rPr>
              <a:t>&amp;</a:t>
            </a:r>
            <a:r>
              <a:rPr kumimoji="1" lang="en-US" altLang="zh-CN" sz="2800">
                <a:latin typeface="Times New Roman" pitchFamily="18" charset="0"/>
                <a:ea typeface="仿宋_GB2312" pitchFamily="49" charset="-122"/>
              </a:rPr>
              <a:t> x)</a:t>
            </a:r>
            <a:r>
              <a:rPr kumimoji="1" lang="en-US" altLang="zh-CN" sz="2800" b="1">
                <a:latin typeface="Times New Roman" pitchFamily="18" charset="0"/>
                <a:ea typeface="仿宋_GB2312" pitchFamily="49" charset="-122"/>
              </a:rPr>
              <a:t>;</a:t>
            </a:r>
            <a:r>
              <a:rPr kumimoji="1" lang="en-US" altLang="zh-CN" sz="2800">
                <a:latin typeface="Times New Roman" pitchFamily="18" charset="0"/>
                <a:ea typeface="仿宋_GB2312" pitchFamily="49" charset="-122"/>
              </a:rPr>
              <a:t>			</a:t>
            </a:r>
          </a:p>
          <a:p>
            <a:r>
              <a:rPr kumimoji="1" lang="en-US" altLang="zh-CN" sz="2800">
                <a:latin typeface="Times New Roman" pitchFamily="18" charset="0"/>
                <a:ea typeface="仿宋_GB2312" pitchFamily="49" charset="-122"/>
              </a:rPr>
              <a:t>    </a:t>
            </a:r>
            <a:r>
              <a:rPr kumimoji="1" lang="en-US" altLang="zh-CN" sz="2800" b="1">
                <a:latin typeface="Times New Roman" pitchFamily="18" charset="0"/>
                <a:ea typeface="仿宋_GB2312" pitchFamily="49" charset="-122"/>
              </a:rPr>
              <a:t>void</a:t>
            </a:r>
            <a:r>
              <a:rPr kumimoji="1" lang="en-US" altLang="zh-CN" sz="2800">
                <a:latin typeface="Times New Roman" pitchFamily="18" charset="0"/>
                <a:ea typeface="仿宋_GB2312" pitchFamily="49" charset="-122"/>
              </a:rPr>
              <a:t> MakeEmpty()</a:t>
            </a:r>
            <a:r>
              <a:rPr kumimoji="1" lang="en-US" altLang="zh-CN" sz="2800" b="1">
                <a:latin typeface="Times New Roman" pitchFamily="18" charset="0"/>
                <a:ea typeface="仿宋_GB2312" pitchFamily="49" charset="-122"/>
              </a:rPr>
              <a:t>;            </a:t>
            </a:r>
            <a:r>
              <a:rPr kumimoji="1" lang="en-US" altLang="zh-CN" sz="2800" b="1">
                <a:solidFill>
                  <a:schemeClr val="tx2"/>
                </a:solidFill>
                <a:latin typeface="Times New Roman" pitchFamily="18" charset="0"/>
              </a:rPr>
              <a:t>//</a:t>
            </a:r>
            <a:r>
              <a:rPr kumimoji="1" lang="zh-CN" altLang="zh-CN" sz="2800">
                <a:solidFill>
                  <a:schemeClr val="tx2"/>
                </a:solidFill>
                <a:latin typeface="Times New Roman" pitchFamily="18" charset="0"/>
                <a:ea typeface="隶书" pitchFamily="49" charset="-122"/>
              </a:rPr>
              <a:t>实现与</a:t>
            </a:r>
            <a:r>
              <a:rPr kumimoji="1" lang="en-US" altLang="zh-CN" sz="2800" b="1">
                <a:solidFill>
                  <a:schemeClr val="tx2"/>
                </a:solidFill>
                <a:latin typeface="Times New Roman" pitchFamily="18" charset="0"/>
              </a:rPr>
              <a:t>~</a:t>
            </a:r>
            <a:r>
              <a:rPr kumimoji="1" lang="en-US" altLang="zh-CN" sz="2800">
                <a:solidFill>
                  <a:schemeClr val="tx2"/>
                </a:solidFill>
                <a:latin typeface="Times New Roman" pitchFamily="18" charset="0"/>
              </a:rPr>
              <a:t>Queue()</a:t>
            </a:r>
            <a:r>
              <a:rPr kumimoji="1" lang="zh-CN" altLang="zh-CN" sz="2800">
                <a:solidFill>
                  <a:schemeClr val="tx2"/>
                </a:solidFill>
                <a:latin typeface="Times New Roman" pitchFamily="18" charset="0"/>
                <a:ea typeface="隶书" pitchFamily="49" charset="-122"/>
              </a:rPr>
              <a:t>同</a:t>
            </a:r>
            <a:endParaRPr kumimoji="1" lang="zh-CN" altLang="en-US" sz="2800">
              <a:solidFill>
                <a:schemeClr val="tx2"/>
              </a:solidFill>
              <a:latin typeface="Times New Roman" pitchFamily="18" charset="0"/>
              <a:ea typeface="隶书" pitchFamily="49" charset="-122"/>
            </a:endParaRPr>
          </a:p>
          <a:p>
            <a:r>
              <a:rPr kumimoji="1" lang="zh-CN" altLang="en-US" sz="2800" b="1">
                <a:latin typeface="Times New Roman" pitchFamily="18" charset="0"/>
                <a:ea typeface="新宋体" pitchFamily="49" charset="-122"/>
              </a:rPr>
              <a:t>    </a:t>
            </a:r>
            <a:r>
              <a:rPr kumimoji="1" lang="en-US" altLang="zh-CN" sz="2800" b="1">
                <a:latin typeface="Times New Roman" pitchFamily="18" charset="0"/>
                <a:ea typeface="新宋体" pitchFamily="49" charset="-122"/>
              </a:rPr>
              <a:t>bool </a:t>
            </a:r>
            <a:r>
              <a:rPr kumimoji="1" lang="en-US" altLang="zh-CN" sz="2800">
                <a:latin typeface="Times New Roman" pitchFamily="18" charset="0"/>
                <a:ea typeface="新宋体" pitchFamily="49" charset="-122"/>
              </a:rPr>
              <a:t>IsEmpty() </a:t>
            </a:r>
            <a:r>
              <a:rPr kumimoji="1" lang="en-US" altLang="zh-CN" sz="2800" b="1">
                <a:latin typeface="Times New Roman" pitchFamily="18" charset="0"/>
                <a:ea typeface="新宋体" pitchFamily="49" charset="-122"/>
              </a:rPr>
              <a:t>const</a:t>
            </a:r>
            <a:r>
              <a:rPr kumimoji="1" lang="en-US" altLang="zh-CN" sz="2800">
                <a:latin typeface="Times New Roman" pitchFamily="18" charset="0"/>
                <a:ea typeface="新宋体" pitchFamily="49" charset="-122"/>
              </a:rPr>
              <a:t> </a:t>
            </a:r>
            <a:r>
              <a:rPr kumimoji="1" lang="en-US" altLang="zh-CN" sz="2800" b="1">
                <a:latin typeface="Times New Roman" pitchFamily="18" charset="0"/>
                <a:ea typeface="新宋体" pitchFamily="49" charset="-122"/>
              </a:rPr>
              <a:t>{ return </a:t>
            </a:r>
            <a:r>
              <a:rPr kumimoji="1" lang="en-US" altLang="zh-CN" sz="2800">
                <a:latin typeface="Times New Roman" pitchFamily="18" charset="0"/>
                <a:ea typeface="新宋体" pitchFamily="49" charset="-122"/>
              </a:rPr>
              <a:t>front == NULL</a:t>
            </a:r>
            <a:r>
              <a:rPr kumimoji="1" lang="en-US" altLang="zh-CN" sz="2800" b="1">
                <a:latin typeface="Times New Roman" pitchFamily="18" charset="0"/>
                <a:ea typeface="新宋体" pitchFamily="49" charset="-122"/>
              </a:rPr>
              <a:t>;</a:t>
            </a:r>
            <a:r>
              <a:rPr kumimoji="1" lang="en-US" altLang="zh-CN" sz="2800">
                <a:latin typeface="Times New Roman" pitchFamily="18" charset="0"/>
                <a:ea typeface="新宋体" pitchFamily="49" charset="-122"/>
              </a:rPr>
              <a:t> </a:t>
            </a:r>
            <a:r>
              <a:rPr kumimoji="1" lang="en-US" altLang="zh-CN" sz="2800" b="1">
                <a:latin typeface="Times New Roman" pitchFamily="18" charset="0"/>
                <a:ea typeface="新宋体" pitchFamily="49" charset="-122"/>
              </a:rPr>
              <a:t>}</a:t>
            </a:r>
          </a:p>
          <a:p>
            <a:r>
              <a:rPr kumimoji="1" lang="en-US" altLang="zh-CN" sz="2800" b="1">
                <a:latin typeface="Times New Roman" pitchFamily="18" charset="0"/>
                <a:ea typeface="新宋体" pitchFamily="49" charset="-122"/>
              </a:rPr>
              <a:t>};</a:t>
            </a:r>
          </a:p>
        </p:txBody>
      </p:sp>
      <p:sp>
        <p:nvSpPr>
          <p:cNvPr id="46084" name="Rectangle 3"/>
          <p:cNvSpPr>
            <a:spLocks noChangeArrowheads="1"/>
          </p:cNvSpPr>
          <p:nvPr/>
        </p:nvSpPr>
        <p:spPr bwMode="auto">
          <a:xfrm>
            <a:off x="76200" y="4473575"/>
            <a:ext cx="9144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endParaRPr kumimoji="1" lang="zh-CN" altLang="zh-CN" sz="3600" b="1">
              <a:solidFill>
                <a:srgbClr val="0000FF"/>
              </a:solidFill>
              <a:latin typeface="Times New Roman" pitchFamily="18" charset="0"/>
              <a:ea typeface="隶书" pitchFamily="49" charset="-122"/>
            </a:endParaRPr>
          </a:p>
        </p:txBody>
      </p:sp>
    </p:spTree>
    <p:extLst>
      <p:ext uri="{BB962C8B-B14F-4D97-AF65-F5344CB8AC3E}">
        <p14:creationId xmlns:p14="http://schemas.microsoft.com/office/powerpoint/2010/main" val="3553404531"/>
      </p:ext>
    </p:extLst>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p:cNvSpPr>
            <a:spLocks noGrp="1" noChangeArrowheads="1"/>
          </p:cNvSpPr>
          <p:nvPr>
            <p:ph idx="1"/>
          </p:nvPr>
        </p:nvSpPr>
        <p:spPr>
          <a:xfrm>
            <a:off x="663575" y="765175"/>
            <a:ext cx="8229600" cy="5472113"/>
          </a:xfrm>
        </p:spPr>
        <p:txBody>
          <a:bodyPr/>
          <a:lstStyle/>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template &lt;class</a:t>
            </a:r>
            <a:r>
              <a:rPr kumimoji="1" lang="en-US" altLang="zh-CN" sz="2800" smtClean="0">
                <a:latin typeface="Times New Roman" pitchFamily="18" charset="0"/>
                <a:ea typeface="隶书" pitchFamily="49" charset="-122"/>
              </a:rPr>
              <a:t> E</a:t>
            </a:r>
            <a:r>
              <a:rPr kumimoji="1" lang="en-US" altLang="zh-CN" sz="2800" b="1" smtClean="0">
                <a:latin typeface="Times New Roman" pitchFamily="18" charset="0"/>
                <a:ea typeface="隶书" pitchFamily="49" charset="-122"/>
              </a:rPr>
              <a:t>&gt;</a:t>
            </a:r>
          </a:p>
          <a:p>
            <a:pPr>
              <a:lnSpc>
                <a:spcPct val="105000"/>
              </a:lnSpc>
              <a:spcBef>
                <a:spcPct val="0"/>
              </a:spcBef>
              <a:buFont typeface="Wingdings" pitchFamily="2" charset="2"/>
              <a:buNone/>
            </a:pP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 </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析构函数</a:t>
            </a:r>
            <a:endParaRPr kumimoji="1" lang="zh-CN" altLang="en-US" sz="2800" b="1" smtClean="0">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endParaRPr kumimoji="1" lang="en-US" altLang="zh-CN" sz="28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while</a:t>
            </a:r>
            <a:r>
              <a:rPr kumimoji="1" lang="en-US" altLang="zh-CN" sz="2800" smtClean="0">
                <a:latin typeface="Times New Roman" pitchFamily="18" charset="0"/>
                <a:ea typeface="隶书" pitchFamily="49" charset="-122"/>
              </a:rPr>
              <a:t> (front != NULL)</a:t>
            </a:r>
            <a:r>
              <a:rPr kumimoji="1" lang="en-US" altLang="zh-CN"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逐个结点释放</a:t>
            </a:r>
          </a:p>
          <a:p>
            <a:pPr>
              <a:lnSpc>
                <a:spcPct val="105000"/>
              </a:lnSpc>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p = front</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front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delete</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    }</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endParaRPr kumimoji="1" lang="en-US" altLang="zh-CN" sz="2800" b="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 </a:t>
            </a:r>
          </a:p>
          <a:p>
            <a:pPr>
              <a:lnSpc>
                <a:spcPct val="105000"/>
              </a:lnSpc>
              <a:spcBef>
                <a:spcPct val="0"/>
              </a:spcBef>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EnQueue(E x) </a:t>
            </a:r>
            <a:r>
              <a:rPr kumimoji="1" lang="en-US" altLang="zh-CN" sz="2800" b="1" smtClean="0">
                <a:latin typeface="Times New Roman" pitchFamily="18" charset="0"/>
                <a:ea typeface="隶书" pitchFamily="49" charset="-122"/>
              </a:rPr>
              <a:t>{</a:t>
            </a:r>
          </a:p>
          <a:p>
            <a:pPr>
              <a:lnSpc>
                <a:spcPct val="105000"/>
              </a:lnSpc>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将新元素</a:t>
            </a:r>
            <a:r>
              <a:rPr kumimoji="1" lang="en-US" altLang="zh-CN" sz="2800" b="1" smtClean="0">
                <a:solidFill>
                  <a:schemeClr val="tx2"/>
                </a:solidFill>
                <a:latin typeface="Times New Roman" pitchFamily="18" charset="0"/>
                <a:ea typeface="隶书" pitchFamily="49" charset="-122"/>
              </a:rPr>
              <a:t>x</a:t>
            </a:r>
            <a:r>
              <a:rPr kumimoji="1" lang="zh-CN" altLang="en-US" sz="2800" smtClean="0">
                <a:solidFill>
                  <a:schemeClr val="tx2"/>
                </a:solidFill>
                <a:latin typeface="Times New Roman" pitchFamily="18" charset="0"/>
                <a:ea typeface="隶书" pitchFamily="49" charset="-122"/>
              </a:rPr>
              <a:t>插入到队列的队尾</a:t>
            </a:r>
          </a:p>
        </p:txBody>
      </p:sp>
      <p:sp>
        <p:nvSpPr>
          <p:cNvPr id="4" name="灯片编号占位符 4"/>
          <p:cNvSpPr>
            <a:spLocks noGrp="1"/>
          </p:cNvSpPr>
          <p:nvPr>
            <p:ph type="sldNum" sz="quarter" idx="12"/>
          </p:nvPr>
        </p:nvSpPr>
        <p:spPr/>
        <p:txBody>
          <a:bodyPr/>
          <a:lstStyle/>
          <a:p>
            <a:pPr>
              <a:defRPr/>
            </a:pPr>
            <a:fld id="{EC8DA72A-5EC7-4269-BAAF-DDE05AECAA8D}" type="slidenum">
              <a:rPr lang="en-US" altLang="zh-CN"/>
              <a:pPr>
                <a:defRPr/>
              </a:pPr>
              <a:t>64</a:t>
            </a:fld>
            <a:endParaRPr lang="en-US" altLang="zh-CN"/>
          </a:p>
        </p:txBody>
      </p:sp>
    </p:spTree>
    <p:extLst>
      <p:ext uri="{BB962C8B-B14F-4D97-AF65-F5344CB8AC3E}">
        <p14:creationId xmlns:p14="http://schemas.microsoft.com/office/powerpoint/2010/main" val="3228803618"/>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Grp="1" noChangeArrowheads="1"/>
          </p:cNvSpPr>
          <p:nvPr>
            <p:ph idx="1"/>
          </p:nvPr>
        </p:nvSpPr>
        <p:spPr>
          <a:xfrm>
            <a:off x="590550" y="728663"/>
            <a:ext cx="8229600" cy="5761037"/>
          </a:xfrm>
        </p:spPr>
        <p:txBody>
          <a:bodyPr>
            <a:normAutofit/>
          </a:bodyPr>
          <a:lstStyle/>
          <a:p>
            <a:pPr>
              <a:spcBef>
                <a:spcPct val="0"/>
              </a:spcBef>
              <a:buFont typeface="Wingdings" pitchFamily="2" charset="2"/>
              <a:buNone/>
            </a:pPr>
            <a:r>
              <a:rPr kumimoji="1" lang="en-US" altLang="zh-CN" sz="1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(front </a:t>
            </a:r>
            <a:r>
              <a:rPr kumimoji="1" lang="en-US" altLang="zh-CN" sz="2800" i="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NULL)  {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创建第一个结点</a:t>
            </a: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rear = </a:t>
            </a:r>
            <a:r>
              <a:rPr kumimoji="1" lang="en-US" altLang="zh-CN" sz="2800" b="1" smtClean="0">
                <a:latin typeface="Times New Roman" pitchFamily="18" charset="0"/>
                <a:ea typeface="隶书" pitchFamily="49" charset="-122"/>
              </a:rPr>
              <a:t>new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(x)</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if </a:t>
            </a:r>
            <a:r>
              <a:rPr kumimoji="1" lang="en-US" altLang="zh-CN" sz="2800" smtClean="0">
                <a:latin typeface="Times New Roman" pitchFamily="18" charset="0"/>
                <a:ea typeface="隶书" pitchFamily="49" charset="-122"/>
              </a:rPr>
              <a:t>(front == NULL)</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分配失败</a:t>
            </a:r>
            <a:r>
              <a:rPr kumimoji="1" lang="zh-CN" altLang="en-US" sz="2800" smtClean="0"/>
              <a:t> </a:t>
            </a:r>
            <a:endParaRPr kumimoji="1" lang="zh-CN" altLang="en-US" sz="2800" b="1" smtClean="0">
              <a:latin typeface="Times New Roman" pitchFamily="18" charset="0"/>
              <a:ea typeface="隶书" pitchFamily="49" charset="-122"/>
            </a:endParaRP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else {</a:t>
            </a:r>
            <a:r>
              <a:rPr kumimoji="1" lang="en-US" altLang="zh-CN" sz="2800"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队列不空</a:t>
            </a:r>
            <a:r>
              <a:rPr kumimoji="1" lang="en-US" altLang="zh-CN" sz="2800" b="1" smtClean="0">
                <a:solidFill>
                  <a:schemeClr val="tx2"/>
                </a:solidFill>
                <a:latin typeface="Times New Roman" pitchFamily="18" charset="0"/>
                <a:ea typeface="隶书" pitchFamily="49" charset="-122"/>
              </a:rPr>
              <a:t>, </a:t>
            </a:r>
            <a:r>
              <a:rPr kumimoji="1" lang="zh-CN" altLang="en-US" sz="2800" smtClean="0">
                <a:solidFill>
                  <a:schemeClr val="tx2"/>
                </a:solidFill>
                <a:latin typeface="Times New Roman" pitchFamily="18" charset="0"/>
                <a:ea typeface="隶书" pitchFamily="49" charset="-122"/>
              </a:rPr>
              <a:t>插入</a:t>
            </a:r>
          </a:p>
          <a:p>
            <a:pPr>
              <a:spcBef>
                <a:spcPct val="0"/>
              </a:spcBef>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 = </a:t>
            </a:r>
            <a:r>
              <a:rPr kumimoji="1" lang="en-US" altLang="zh-CN" sz="2800" b="1" smtClean="0">
                <a:latin typeface="Times New Roman" pitchFamily="18" charset="0"/>
                <a:ea typeface="隶书" pitchFamily="49" charset="-122"/>
              </a:rPr>
              <a:t>new</a:t>
            </a:r>
            <a:r>
              <a:rPr kumimoji="1" lang="en-US" altLang="zh-CN" sz="2800" smtClean="0">
                <a:latin typeface="Times New Roman" pitchFamily="18" charset="0"/>
                <a:ea typeface="隶书" pitchFamily="49" charset="-122"/>
              </a:rPr>
              <a:t> QueueNode&lt;E&gt; (x)</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if </a:t>
            </a:r>
            <a:r>
              <a:rPr kumimoji="1" lang="en-US" altLang="zh-CN" sz="2800" smtClean="0">
                <a:latin typeface="Times New Roman" pitchFamily="18" charset="0"/>
                <a:ea typeface="隶书" pitchFamily="49" charset="-122"/>
              </a:rPr>
              <a:t>(rear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 == NULL)</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false</a:t>
            </a:r>
            <a:r>
              <a:rPr kumimoji="1" lang="en-US" altLang="zh-CN" sz="2800" b="1" smtClean="0">
                <a:latin typeface="Times New Roman" pitchFamily="18" charset="0"/>
                <a:ea typeface="隶书" pitchFamily="49" charset="-122"/>
              </a:rPr>
              <a:t>; </a:t>
            </a:r>
          </a:p>
          <a:p>
            <a:pPr>
              <a:spcBef>
                <a:spcPct val="0"/>
              </a:spcBef>
              <a:buFont typeface="Wingdings" pitchFamily="2" charset="2"/>
              <a:buNone/>
            </a:pPr>
            <a:r>
              <a:rPr kumimoji="1" lang="en-US" altLang="zh-CN" sz="2800" smtClean="0">
                <a:latin typeface="Times New Roman" pitchFamily="18" charset="0"/>
                <a:ea typeface="隶书" pitchFamily="49" charset="-122"/>
              </a:rPr>
              <a:t>          rear = rear</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     }</a:t>
            </a:r>
          </a:p>
          <a:p>
            <a:pPr>
              <a:spcBef>
                <a:spcPct val="0"/>
              </a:spcBef>
              <a:buFont typeface="Wingdings" pitchFamily="2" charset="2"/>
              <a:buNone/>
            </a:pP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a:t>
            </a:r>
          </a:p>
          <a:p>
            <a:pPr>
              <a:spcBef>
                <a:spcPct val="0"/>
              </a:spcBef>
              <a:buFont typeface="Wingdings" pitchFamily="2" charset="2"/>
              <a:buNone/>
            </a:pPr>
            <a:r>
              <a:rPr kumimoji="1" lang="en-US" altLang="zh-CN" sz="2800" b="1" smtClean="0">
                <a:latin typeface="Times New Roman" pitchFamily="18" charset="0"/>
                <a:ea typeface="隶书" pitchFamily="49" charset="-122"/>
              </a:rPr>
              <a:t>};</a:t>
            </a:r>
          </a:p>
          <a:p>
            <a:pPr>
              <a:spcBef>
                <a:spcPct val="0"/>
              </a:spcBef>
              <a:buFont typeface="Wingdings" pitchFamily="2" charset="2"/>
              <a:buNone/>
            </a:pPr>
            <a:endParaRPr kumimoji="1" lang="en-US" altLang="zh-CN" sz="2000" b="1" smtClean="0">
              <a:latin typeface="Times New Roman" pitchFamily="18" charset="0"/>
              <a:ea typeface="隶书" pitchFamily="49" charset="-122"/>
            </a:endParaRPr>
          </a:p>
          <a:p>
            <a:pPr>
              <a:spcBef>
                <a:spcPct val="0"/>
              </a:spcBef>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p>
          <a:p>
            <a:pPr>
              <a:spcBef>
                <a:spcPct val="0"/>
              </a:spcBef>
              <a:buFont typeface="Wingdings" pitchFamily="2" charset="2"/>
              <a:buNone/>
            </a:pP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隶书" pitchFamily="49" charset="-122"/>
                <a:ea typeface="隶书" pitchFamily="49" charset="-122"/>
              </a:rPr>
              <a:t>如果队列不空，将队头结点从链式队列中删去</a:t>
            </a:r>
            <a:r>
              <a:rPr kumimoji="1" lang="zh-CN" altLang="en-US" sz="2800" smtClean="0">
                <a:latin typeface="隶书" pitchFamily="49" charset="-122"/>
                <a:ea typeface="隶书" pitchFamily="49" charset="-122"/>
              </a:rPr>
              <a:t> </a:t>
            </a:r>
          </a:p>
        </p:txBody>
      </p:sp>
      <p:sp>
        <p:nvSpPr>
          <p:cNvPr id="4" name="灯片编号占位符 4"/>
          <p:cNvSpPr>
            <a:spLocks noGrp="1"/>
          </p:cNvSpPr>
          <p:nvPr>
            <p:ph type="sldNum" sz="quarter" idx="12"/>
          </p:nvPr>
        </p:nvSpPr>
        <p:spPr/>
        <p:txBody>
          <a:bodyPr/>
          <a:lstStyle/>
          <a:p>
            <a:pPr>
              <a:defRPr/>
            </a:pPr>
            <a:fld id="{3DB8062D-8BCA-490E-B507-AB8D7828A106}" type="slidenum">
              <a:rPr lang="en-US" altLang="zh-CN"/>
              <a:pPr>
                <a:defRPr/>
              </a:pPr>
              <a:t>65</a:t>
            </a:fld>
            <a:endParaRPr lang="en-US" altLang="zh-CN"/>
          </a:p>
        </p:txBody>
      </p:sp>
    </p:spTree>
    <p:extLst>
      <p:ext uri="{BB962C8B-B14F-4D97-AF65-F5344CB8AC3E}">
        <p14:creationId xmlns:p14="http://schemas.microsoft.com/office/powerpoint/2010/main" val="3311489754"/>
      </p:ext>
    </p:extLst>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idx="1"/>
          </p:nvPr>
        </p:nvSpPr>
        <p:spPr>
          <a:xfrm>
            <a:off x="503238" y="800100"/>
            <a:ext cx="8229600" cy="5581650"/>
          </a:xfrm>
        </p:spPr>
        <p:txBody>
          <a:bodyPr>
            <a:normAutofit/>
          </a:bodyPr>
          <a:lstStyle/>
          <a:p>
            <a:pPr>
              <a:lnSpc>
                <a:spcPct val="80000"/>
              </a:lnSpc>
              <a:buFont typeface="Wingdings" pitchFamily="2" charset="2"/>
              <a:buNone/>
            </a:pPr>
            <a:r>
              <a:rPr kumimoji="1" lang="en-US" altLang="zh-CN" sz="2800" b="1" smtClean="0">
                <a:latin typeface="Times New Roman" pitchFamily="18" charset="0"/>
                <a:ea typeface="隶书" pitchFamily="49" charset="-122"/>
              </a:rPr>
              <a:t>bool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DeQueue(E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a:t>
            </a:r>
          </a:p>
          <a:p>
            <a:pPr>
              <a:lnSpc>
                <a:spcPct val="80000"/>
              </a:lnSpc>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r>
              <a:rPr kumimoji="1" lang="en-US" altLang="zh-CN" sz="2800" b="1" smtClean="0">
                <a:solidFill>
                  <a:schemeClr val="tx2"/>
                </a:solidFill>
                <a:latin typeface="Times New Roman" pitchFamily="18" charset="0"/>
                <a:ea typeface="隶书" pitchFamily="49" charset="-122"/>
              </a:rPr>
              <a:t>//</a:t>
            </a:r>
            <a:r>
              <a:rPr kumimoji="1" lang="zh-CN" altLang="en-US" sz="2800" smtClean="0">
                <a:solidFill>
                  <a:schemeClr val="tx2"/>
                </a:solidFill>
                <a:latin typeface="Times New Roman" pitchFamily="18" charset="0"/>
                <a:ea typeface="隶书" pitchFamily="49" charset="-122"/>
              </a:rPr>
              <a:t>判队空</a:t>
            </a:r>
          </a:p>
          <a:p>
            <a:pPr>
              <a:lnSpc>
                <a:spcPct val="80000"/>
              </a:lnSpc>
              <a:buFont typeface="Wingdings" pitchFamily="2" charset="2"/>
              <a:buNone/>
            </a:pPr>
            <a:r>
              <a:rPr kumimoji="1" lang="zh-CN" altLang="en-US" sz="2800"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QueueNode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 *p = front</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smtClean="0">
                <a:latin typeface="Times New Roman" pitchFamily="18" charset="0"/>
                <a:ea typeface="隶书" pitchFamily="49" charset="-122"/>
              </a:rPr>
              <a:t>     x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data</a:t>
            </a:r>
            <a:r>
              <a:rPr kumimoji="1" lang="en-US" altLang="zh-CN" sz="2800" b="1" smtClean="0">
                <a:latin typeface="Times New Roman" pitchFamily="18" charset="0"/>
                <a:ea typeface="隶书" pitchFamily="49" charset="-122"/>
              </a:rPr>
              <a:t>;  </a:t>
            </a:r>
            <a:r>
              <a:rPr kumimoji="1" lang="en-US" altLang="zh-CN" sz="2800" smtClean="0">
                <a:latin typeface="Times New Roman" pitchFamily="18" charset="0"/>
                <a:ea typeface="隶书" pitchFamily="49" charset="-122"/>
              </a:rPr>
              <a:t>front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link</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p>
          <a:p>
            <a:pPr>
              <a:lnSpc>
                <a:spcPct val="80000"/>
              </a:lnSpc>
              <a:buFont typeface="Wingdings" pitchFamily="2" charset="2"/>
              <a:buNone/>
            </a:pP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delete</a:t>
            </a:r>
            <a:r>
              <a:rPr kumimoji="1" lang="en-US" altLang="zh-CN" sz="2800" smtClean="0">
                <a:latin typeface="Times New Roman" pitchFamily="18" charset="0"/>
                <a:ea typeface="隶书" pitchFamily="49" charset="-122"/>
              </a:rPr>
              <a:t> p</a:t>
            </a:r>
            <a:r>
              <a:rPr kumimoji="1" lang="en-US" altLang="zh-CN" sz="2800" b="1" smtClean="0">
                <a:latin typeface="Times New Roman" pitchFamily="18" charset="0"/>
                <a:ea typeface="隶书" pitchFamily="49" charset="-122"/>
              </a:rPr>
              <a:t>;</a:t>
            </a:r>
            <a:r>
              <a:rPr kumimoji="1" lang="en-US" altLang="zh-CN" sz="2800"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  return</a:t>
            </a:r>
            <a:r>
              <a:rPr kumimoji="1" lang="en-US" altLang="zh-CN" sz="2800" smtClean="0">
                <a:latin typeface="Times New Roman" pitchFamily="18" charset="0"/>
                <a:ea typeface="隶书" pitchFamily="49" charset="-122"/>
              </a:rPr>
              <a:t> true</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a:t>
            </a:r>
          </a:p>
          <a:p>
            <a:pPr>
              <a:lnSpc>
                <a:spcPct val="80000"/>
              </a:lnSpc>
              <a:buFont typeface="Wingdings" pitchFamily="2" charset="2"/>
              <a:buNone/>
            </a:pPr>
            <a:endParaRPr kumimoji="1" lang="en-US" altLang="zh-CN" sz="2000" b="1"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template &lt;class </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 </a:t>
            </a:r>
          </a:p>
          <a:p>
            <a:pPr>
              <a:lnSpc>
                <a:spcPct val="80000"/>
              </a:lnSpc>
              <a:buFont typeface="Wingdings" pitchFamily="2" charset="2"/>
              <a:buNone/>
            </a:pPr>
            <a:r>
              <a:rPr kumimoji="1" lang="en-US" altLang="zh-CN" sz="2800" b="1" smtClean="0">
                <a:latin typeface="Times New Roman" pitchFamily="18" charset="0"/>
                <a:ea typeface="隶书" pitchFamily="49" charset="-122"/>
              </a:rPr>
              <a:t>bool</a:t>
            </a:r>
            <a:r>
              <a:rPr kumimoji="1" lang="en-US" altLang="zh-CN" sz="2800" smtClean="0">
                <a:latin typeface="Times New Roman" pitchFamily="18" charset="0"/>
                <a:ea typeface="隶书" pitchFamily="49" charset="-122"/>
              </a:rPr>
              <a:t> </a:t>
            </a:r>
            <a:r>
              <a:rPr kumimoji="1" lang="en-US" altLang="zh-CN" sz="2800" smtClean="0">
                <a:latin typeface="Times New Roman" pitchFamily="18" charset="0"/>
              </a:rPr>
              <a:t>Linked</a:t>
            </a:r>
            <a:r>
              <a:rPr kumimoji="1" lang="en-US" altLang="zh-CN" sz="2800" smtClean="0">
                <a:latin typeface="Times New Roman" pitchFamily="18" charset="0"/>
                <a:ea typeface="隶书" pitchFamily="49" charset="-122"/>
              </a:rPr>
              <a:t>Queue</a:t>
            </a:r>
            <a:r>
              <a:rPr kumimoji="1" lang="en-US" altLang="zh-CN" sz="2800" b="1" smtClean="0">
                <a:latin typeface="Times New Roman" pitchFamily="18" charset="0"/>
                <a:ea typeface="隶书" pitchFamily="49" charset="-122"/>
              </a:rPr>
              <a:t>&lt;</a:t>
            </a:r>
            <a:r>
              <a:rPr kumimoji="1" lang="en-US" altLang="zh-CN" sz="2800" smtClean="0">
                <a:latin typeface="Times New Roman" pitchFamily="18" charset="0"/>
                <a:ea typeface="隶书" pitchFamily="49" charset="-122"/>
              </a:rPr>
              <a:t>E</a:t>
            </a:r>
            <a:r>
              <a:rPr kumimoji="1" lang="en-US" altLang="zh-CN" sz="2800" b="1" smtClean="0">
                <a:latin typeface="Times New Roman" pitchFamily="18" charset="0"/>
                <a:ea typeface="隶书" pitchFamily="49" charset="-122"/>
              </a:rPr>
              <a:t>&gt;::</a:t>
            </a:r>
            <a:r>
              <a:rPr kumimoji="1" lang="en-US" altLang="zh-CN" sz="2800" smtClean="0">
                <a:latin typeface="Times New Roman" pitchFamily="18" charset="0"/>
                <a:ea typeface="隶书" pitchFamily="49" charset="-122"/>
              </a:rPr>
              <a:t>GetFront(E</a:t>
            </a:r>
            <a:r>
              <a:rPr kumimoji="1" lang="en-US" altLang="zh-CN" sz="2800" b="1" smtClean="0">
                <a:latin typeface="Times New Roman" pitchFamily="18" charset="0"/>
                <a:ea typeface="隶书" pitchFamily="49" charset="-122"/>
              </a:rPr>
              <a:t>&amp;</a:t>
            </a:r>
            <a:r>
              <a:rPr kumimoji="1" lang="en-US" altLang="zh-CN" sz="2800" smtClean="0">
                <a:latin typeface="Times New Roman" pitchFamily="18" charset="0"/>
                <a:ea typeface="隶书" pitchFamily="49" charset="-122"/>
              </a:rPr>
              <a:t> x) </a:t>
            </a:r>
            <a:r>
              <a:rPr kumimoji="1" lang="en-US" altLang="zh-CN" sz="2800" b="1" smtClean="0">
                <a:latin typeface="Times New Roman" pitchFamily="18" charset="0"/>
                <a:ea typeface="隶书" pitchFamily="49" charset="-122"/>
              </a:rPr>
              <a:t>{</a:t>
            </a:r>
          </a:p>
          <a:p>
            <a:pPr>
              <a:lnSpc>
                <a:spcPct val="80000"/>
              </a:lnSpc>
              <a:buFont typeface="Wingdings" pitchFamily="2" charset="2"/>
              <a:buNone/>
            </a:pPr>
            <a:r>
              <a:rPr kumimoji="1" lang="en-US" altLang="zh-CN" sz="2800" b="1" smtClean="0">
                <a:solidFill>
                  <a:schemeClr val="tx2"/>
                </a:solidFill>
                <a:latin typeface="Times New Roman" pitchFamily="18" charset="0"/>
              </a:rPr>
              <a:t>//</a:t>
            </a:r>
            <a:r>
              <a:rPr kumimoji="1" lang="zh-CN" altLang="en-US" sz="2800" smtClean="0">
                <a:solidFill>
                  <a:schemeClr val="tx2"/>
                </a:solidFill>
                <a:ea typeface="隶书" pitchFamily="49" charset="-122"/>
              </a:rPr>
              <a:t>若队列不空，则函数返回队头元素的值</a:t>
            </a:r>
            <a:r>
              <a:rPr kumimoji="1" lang="zh-CN" altLang="en-US" sz="2800" smtClean="0"/>
              <a:t> </a:t>
            </a:r>
            <a:endParaRPr kumimoji="1" lang="zh-CN" altLang="en-US" sz="2800" b="1" smtClean="0">
              <a:latin typeface="Times New Roman" pitchFamily="18" charset="0"/>
              <a:ea typeface="隶书" pitchFamily="49" charset="-122"/>
            </a:endParaRPr>
          </a:p>
          <a:p>
            <a:pPr>
              <a:lnSpc>
                <a:spcPct val="80000"/>
              </a:lnSpc>
              <a:buFont typeface="Wingdings" pitchFamily="2" charset="2"/>
              <a:buNone/>
            </a:pPr>
            <a:r>
              <a:rPr kumimoji="1" lang="zh-CN" altLang="en-US" sz="2800" b="1" smtClean="0">
                <a:latin typeface="Times New Roman" pitchFamily="18" charset="0"/>
                <a:ea typeface="隶书" pitchFamily="49" charset="-122"/>
              </a:rPr>
              <a:t>    </a:t>
            </a:r>
            <a:r>
              <a:rPr kumimoji="1" lang="en-US" altLang="zh-CN" sz="2800" b="1" smtClean="0">
                <a:latin typeface="Times New Roman" pitchFamily="18" charset="0"/>
                <a:ea typeface="隶书" pitchFamily="49" charset="-122"/>
              </a:rPr>
              <a:t>if</a:t>
            </a:r>
            <a:r>
              <a:rPr kumimoji="1" lang="en-US" altLang="zh-CN" sz="2800" smtClean="0">
                <a:latin typeface="Times New Roman" pitchFamily="18" charset="0"/>
                <a:ea typeface="隶书" pitchFamily="49" charset="-122"/>
              </a:rPr>
              <a:t> (IsEmpty() == true) </a:t>
            </a:r>
            <a:r>
              <a:rPr kumimoji="1" lang="en-US" altLang="zh-CN" sz="2800" b="1" smtClean="0">
                <a:latin typeface="Times New Roman" pitchFamily="18" charset="0"/>
                <a:ea typeface="隶书" pitchFamily="49" charset="-122"/>
              </a:rPr>
              <a:t>return</a:t>
            </a:r>
            <a:r>
              <a:rPr kumimoji="1" lang="en-US" altLang="zh-CN" sz="2800" smtClean="0">
                <a:latin typeface="Times New Roman" pitchFamily="18" charset="0"/>
                <a:ea typeface="隶书" pitchFamily="49" charset="-122"/>
              </a:rPr>
              <a:t> false</a:t>
            </a:r>
            <a:r>
              <a:rPr kumimoji="1" lang="en-US" altLang="zh-CN" sz="2800" b="1" smtClean="0">
                <a:latin typeface="Times New Roman" pitchFamily="18" charset="0"/>
                <a:ea typeface="隶书" pitchFamily="49" charset="-122"/>
              </a:rPr>
              <a:t>; 	</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smtClean="0">
                <a:latin typeface="Times New Roman" pitchFamily="18" charset="0"/>
                <a:ea typeface="隶书" pitchFamily="49" charset="-122"/>
              </a:rPr>
              <a:t>    x = front</a:t>
            </a:r>
            <a:r>
              <a:rPr kumimoji="1" lang="en-US" altLang="zh-CN" sz="2800" smtClean="0">
                <a:latin typeface="楷体_GB2312" pitchFamily="49" charset="-122"/>
                <a:ea typeface="楷体_GB2312" pitchFamily="49" charset="-122"/>
              </a:rPr>
              <a:t>-&gt;</a:t>
            </a:r>
            <a:r>
              <a:rPr kumimoji="1" lang="en-US" altLang="zh-CN" sz="2800" smtClean="0">
                <a:latin typeface="Times New Roman" pitchFamily="18" charset="0"/>
                <a:ea typeface="隶书" pitchFamily="49" charset="-122"/>
              </a:rPr>
              <a:t>data</a:t>
            </a:r>
            <a:r>
              <a:rPr kumimoji="1" lang="en-US" altLang="zh-CN" sz="2800" b="1" smtClean="0">
                <a:latin typeface="Times New Roman" pitchFamily="18" charset="0"/>
                <a:ea typeface="隶书" pitchFamily="49" charset="-122"/>
              </a:rPr>
              <a:t>;  return </a:t>
            </a:r>
            <a:r>
              <a:rPr kumimoji="1" lang="en-US" altLang="zh-CN" sz="2800" smtClean="0">
                <a:latin typeface="Times New Roman" pitchFamily="18" charset="0"/>
                <a:ea typeface="隶书" pitchFamily="49" charset="-122"/>
              </a:rPr>
              <a:t>true</a:t>
            </a:r>
            <a:r>
              <a:rPr kumimoji="1" lang="en-US" altLang="zh-CN" sz="2800" b="1" smtClean="0">
                <a:latin typeface="Times New Roman" pitchFamily="18" charset="0"/>
                <a:ea typeface="隶书" pitchFamily="49" charset="-122"/>
              </a:rPr>
              <a:t>;</a:t>
            </a:r>
            <a:endParaRPr kumimoji="1" lang="en-US" altLang="zh-CN" sz="2800" smtClean="0">
              <a:latin typeface="Times New Roman" pitchFamily="18" charset="0"/>
              <a:ea typeface="隶书" pitchFamily="49" charset="-122"/>
            </a:endParaRPr>
          </a:p>
          <a:p>
            <a:pPr>
              <a:lnSpc>
                <a:spcPct val="80000"/>
              </a:lnSpc>
              <a:buFont typeface="Wingdings" pitchFamily="2" charset="2"/>
              <a:buNone/>
            </a:pPr>
            <a:r>
              <a:rPr kumimoji="1" lang="en-US" altLang="zh-CN" sz="2800" b="1" smtClean="0">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pPr>
              <a:defRPr/>
            </a:pPr>
            <a:fld id="{0311F0FC-3A8C-4F54-9C5D-BAEDBB931695}" type="slidenum">
              <a:rPr lang="en-US" altLang="zh-CN"/>
              <a:pPr>
                <a:defRPr/>
              </a:pPr>
              <a:t>66</a:t>
            </a:fld>
            <a:endParaRPr lang="en-US" altLang="zh-CN"/>
          </a:p>
        </p:txBody>
      </p:sp>
      <p:sp>
        <p:nvSpPr>
          <p:cNvPr id="49156" name="AutoShape 5">
            <a:hlinkClick r:id="rId2" action="ppaction://hlinksldjump" highlightClick="1"/>
          </p:cNvPr>
          <p:cNvSpPr>
            <a:spLocks noChangeArrowheads="1"/>
          </p:cNvSpPr>
          <p:nvPr/>
        </p:nvSpPr>
        <p:spPr bwMode="auto">
          <a:xfrm>
            <a:off x="8102600" y="6237288"/>
            <a:ext cx="609600" cy="38100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93660140"/>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a:xfrm>
            <a:off x="468313" y="476250"/>
            <a:ext cx="8229600" cy="973138"/>
          </a:xfrm>
        </p:spPr>
        <p:txBody>
          <a:bodyPr/>
          <a:lstStyle/>
          <a:p>
            <a:pPr algn="ctr"/>
            <a:r>
              <a:rPr kumimoji="1" lang="zh-CN" altLang="en-US" b="1" smtClean="0">
                <a:ea typeface="华文新魏" pitchFamily="2" charset="-122"/>
              </a:rPr>
              <a:t>队列的应用：打印杨辉三角形</a:t>
            </a:r>
          </a:p>
        </p:txBody>
      </p:sp>
      <p:sp>
        <p:nvSpPr>
          <p:cNvPr id="108548" name="Rectangle 6"/>
          <p:cNvSpPr>
            <a:spLocks noGrp="1" noChangeArrowheads="1"/>
          </p:cNvSpPr>
          <p:nvPr>
            <p:ph idx="1"/>
          </p:nvPr>
        </p:nvSpPr>
        <p:spPr>
          <a:xfrm>
            <a:off x="663575" y="1450975"/>
            <a:ext cx="8229600" cy="1114425"/>
          </a:xfrm>
        </p:spPr>
        <p:txBody>
          <a:bodyPr/>
          <a:lstStyle/>
          <a:p>
            <a:pPr>
              <a:buClr>
                <a:srgbClr val="800080"/>
              </a:buClr>
              <a:buSzPct val="50000"/>
            </a:pPr>
            <a:r>
              <a:rPr kumimoji="1" lang="zh-CN" altLang="en-US" b="1" smtClean="0">
                <a:latin typeface="Times New Roman" pitchFamily="18" charset="0"/>
                <a:ea typeface="仿宋_GB2312" pitchFamily="49" charset="-122"/>
              </a:rPr>
              <a:t>算法逐行打印二项展开式</a:t>
            </a:r>
            <a:r>
              <a:rPr kumimoji="1" lang="zh-CN" altLang="en-US" b="1" smtClean="0">
                <a:solidFill>
                  <a:srgbClr val="0000FF"/>
                </a:solidFill>
                <a:latin typeface="Times New Roman" pitchFamily="18" charset="0"/>
                <a:ea typeface="仿宋_GB2312" pitchFamily="49" charset="-122"/>
              </a:rPr>
              <a:t> </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a</a:t>
            </a:r>
            <a:r>
              <a:rPr kumimoji="1" lang="en-US" altLang="zh-CN" b="1" smtClean="0">
                <a:solidFill>
                  <a:srgbClr val="CC3300"/>
                </a:solidFill>
                <a:latin typeface="Times New Roman" pitchFamily="18" charset="0"/>
                <a:ea typeface="仿宋_GB2312" pitchFamily="49" charset="-122"/>
              </a:rPr>
              <a:t> + </a:t>
            </a:r>
            <a:r>
              <a:rPr kumimoji="1" lang="en-US" altLang="zh-CN" b="1" i="1" smtClean="0">
                <a:solidFill>
                  <a:srgbClr val="CC3300"/>
                </a:solidFill>
                <a:latin typeface="Times New Roman" pitchFamily="18" charset="0"/>
                <a:ea typeface="仿宋_GB2312" pitchFamily="49" charset="-122"/>
              </a:rPr>
              <a:t>b</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i </a:t>
            </a:r>
            <a:r>
              <a:rPr kumimoji="1" lang="zh-CN" altLang="en-US" b="1" smtClean="0">
                <a:latin typeface="Times New Roman" pitchFamily="18" charset="0"/>
                <a:ea typeface="仿宋_GB2312" pitchFamily="49" charset="-122"/>
              </a:rPr>
              <a:t>的系数：</a:t>
            </a:r>
            <a:r>
              <a:rPr kumimoji="1" lang="zh-CN" altLang="en-US" b="1" smtClean="0">
                <a:solidFill>
                  <a:srgbClr val="336600"/>
                </a:solidFill>
                <a:latin typeface="Times New Roman" pitchFamily="18" charset="0"/>
                <a:ea typeface="仿宋_GB2312" pitchFamily="49" charset="-122"/>
              </a:rPr>
              <a:t>杨辉三角形  </a:t>
            </a:r>
            <a:r>
              <a:rPr kumimoji="1" lang="en-US" altLang="zh-CN" b="1" smtClean="0">
                <a:solidFill>
                  <a:srgbClr val="336600"/>
                </a:solidFill>
                <a:latin typeface="Times New Roman" pitchFamily="18" charset="0"/>
                <a:ea typeface="仿宋_GB2312" pitchFamily="49" charset="-122"/>
              </a:rPr>
              <a:t>(Pascal’s triangle)</a:t>
            </a:r>
          </a:p>
        </p:txBody>
      </p:sp>
      <p:sp>
        <p:nvSpPr>
          <p:cNvPr id="6" name="灯片编号占位符 4"/>
          <p:cNvSpPr>
            <a:spLocks noGrp="1"/>
          </p:cNvSpPr>
          <p:nvPr>
            <p:ph type="sldNum" sz="quarter" idx="12"/>
          </p:nvPr>
        </p:nvSpPr>
        <p:spPr/>
        <p:txBody>
          <a:bodyPr/>
          <a:lstStyle/>
          <a:p>
            <a:pPr>
              <a:defRPr/>
            </a:pPr>
            <a:fld id="{02AA154B-33A1-4540-916B-B258876A6CBC}" type="slidenum">
              <a:rPr lang="en-US" altLang="zh-CN"/>
              <a:pPr>
                <a:defRPr/>
              </a:pPr>
              <a:t>67</a:t>
            </a:fld>
            <a:endParaRPr lang="en-US" altLang="zh-CN"/>
          </a:p>
        </p:txBody>
      </p:sp>
      <p:graphicFrame>
        <p:nvGraphicFramePr>
          <p:cNvPr id="108549" name="Object 2"/>
          <p:cNvGraphicFramePr>
            <a:graphicFrameLocks noChangeAspect="1"/>
          </p:cNvGraphicFramePr>
          <p:nvPr/>
        </p:nvGraphicFramePr>
        <p:xfrm>
          <a:off x="0" y="2549525"/>
          <a:ext cx="8450263" cy="4803775"/>
        </p:xfrm>
        <a:graphic>
          <a:graphicData uri="http://schemas.openxmlformats.org/presentationml/2006/ole">
            <mc:AlternateContent xmlns:mc="http://schemas.openxmlformats.org/markup-compatibility/2006">
              <mc:Choice xmlns:v="urn:schemas-microsoft-com:vml" Requires="v">
                <p:oleObj spid="_x0000_s110620" name="文档" r:id="rId3" imgW="2657475" imgH="1504950" progId="Word.Document.8">
                  <p:embed/>
                </p:oleObj>
              </mc:Choice>
              <mc:Fallback>
                <p:oleObj name="文档" r:id="rId3" imgW="2657475" imgH="15049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49525"/>
                        <a:ext cx="8450263" cy="4803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2248028"/>
      </p:ext>
    </p:extLst>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2"/>
          <p:cNvSpPr>
            <a:spLocks noGrp="1"/>
          </p:cNvSpPr>
          <p:nvPr>
            <p:ph type="sldNum" sz="quarter" idx="12"/>
          </p:nvPr>
        </p:nvSpPr>
        <p:spPr/>
        <p:txBody>
          <a:bodyPr/>
          <a:lstStyle/>
          <a:p>
            <a:pPr>
              <a:defRPr/>
            </a:pPr>
            <a:fld id="{BBA1EF39-1ECB-4D03-AF36-7A476E43173A}" type="slidenum">
              <a:rPr lang="en-US" altLang="zh-CN"/>
              <a:pPr>
                <a:defRPr/>
              </a:pPr>
              <a:t>68</a:t>
            </a:fld>
            <a:endParaRPr lang="en-US" altLang="zh-CN"/>
          </a:p>
        </p:txBody>
      </p:sp>
      <p:sp>
        <p:nvSpPr>
          <p:cNvPr id="109571" name="Text Box 2"/>
          <p:cNvSpPr txBox="1">
            <a:spLocks noChangeArrowheads="1"/>
          </p:cNvSpPr>
          <p:nvPr/>
        </p:nvSpPr>
        <p:spPr bwMode="auto">
          <a:xfrm>
            <a:off x="850900" y="655638"/>
            <a:ext cx="764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600" b="1">
                <a:solidFill>
                  <a:schemeClr val="tx2"/>
                </a:solidFill>
                <a:latin typeface="华文新魏" pitchFamily="2" charset="-122"/>
                <a:ea typeface="华文新魏" pitchFamily="2" charset="-122"/>
              </a:rPr>
              <a:t>分析第 </a:t>
            </a:r>
            <a:r>
              <a:rPr kumimoji="1" lang="en-US" altLang="zh-CN" sz="3600" b="1">
                <a:solidFill>
                  <a:schemeClr val="tx2"/>
                </a:solidFill>
                <a:latin typeface="华文新魏" pitchFamily="2" charset="-122"/>
                <a:ea typeface="华文新魏" pitchFamily="2" charset="-122"/>
              </a:rPr>
              <a:t>i </a:t>
            </a:r>
            <a:r>
              <a:rPr kumimoji="1" lang="zh-CN" altLang="en-US" sz="3600" b="1">
                <a:solidFill>
                  <a:schemeClr val="tx2"/>
                </a:solidFill>
                <a:latin typeface="华文新魏" pitchFamily="2" charset="-122"/>
                <a:ea typeface="华文新魏" pitchFamily="2" charset="-122"/>
              </a:rPr>
              <a:t>行元素与第 </a:t>
            </a:r>
            <a:r>
              <a:rPr kumimoji="1" lang="en-US" altLang="zh-CN" sz="3600" b="1">
                <a:solidFill>
                  <a:schemeClr val="tx2"/>
                </a:solidFill>
                <a:latin typeface="华文新魏" pitchFamily="2" charset="-122"/>
                <a:ea typeface="华文新魏" pitchFamily="2" charset="-122"/>
              </a:rPr>
              <a:t>i+1</a:t>
            </a:r>
            <a:r>
              <a:rPr kumimoji="1" lang="zh-CN" altLang="en-US" sz="3600" b="1">
                <a:solidFill>
                  <a:schemeClr val="tx2"/>
                </a:solidFill>
                <a:latin typeface="华文新魏" pitchFamily="2" charset="-122"/>
                <a:ea typeface="华文新魏" pitchFamily="2" charset="-122"/>
              </a:rPr>
              <a:t>行元素的关系</a:t>
            </a:r>
            <a:endParaRPr kumimoji="1" lang="zh-CN" altLang="en-US" sz="3600">
              <a:solidFill>
                <a:schemeClr val="tx2"/>
              </a:solidFill>
              <a:latin typeface="华文新魏" pitchFamily="2" charset="-122"/>
              <a:ea typeface="华文新魏" pitchFamily="2" charset="-122"/>
            </a:endParaRPr>
          </a:p>
        </p:txBody>
      </p:sp>
      <p:sp>
        <p:nvSpPr>
          <p:cNvPr id="109572" name="Text Box 3"/>
          <p:cNvSpPr txBox="1">
            <a:spLocks noChangeArrowheads="1"/>
          </p:cNvSpPr>
          <p:nvPr/>
        </p:nvSpPr>
        <p:spPr bwMode="auto">
          <a:xfrm>
            <a:off x="1066800" y="54864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solidFill>
                  <a:srgbClr val="FF3300"/>
                </a:solidFill>
                <a:latin typeface="Times New Roman" pitchFamily="18" charset="0"/>
                <a:ea typeface="仿宋_GB2312" pitchFamily="49" charset="-122"/>
              </a:rPr>
              <a:t>从前一行的数据可以计算下一行的数据</a:t>
            </a:r>
            <a:endParaRPr kumimoji="1" lang="zh-CN" altLang="en-US" sz="2400">
              <a:latin typeface="Times New Roman" pitchFamily="18" charset="0"/>
            </a:endParaRPr>
          </a:p>
        </p:txBody>
      </p:sp>
      <p:sp>
        <p:nvSpPr>
          <p:cNvPr id="109573" name="Text Box 4"/>
          <p:cNvSpPr txBox="1">
            <a:spLocks noChangeArrowheads="1"/>
          </p:cNvSpPr>
          <p:nvPr/>
        </p:nvSpPr>
        <p:spPr bwMode="auto">
          <a:xfrm>
            <a:off x="838200" y="2468563"/>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hlink"/>
                </a:solidFill>
                <a:latin typeface="Times New Roman" pitchFamily="18" charset="0"/>
              </a:rPr>
              <a:t>i = 2</a:t>
            </a:r>
            <a:endParaRPr kumimoji="1" lang="en-US" altLang="zh-CN" sz="2400">
              <a:latin typeface="Times New Roman" pitchFamily="18" charset="0"/>
            </a:endParaRPr>
          </a:p>
        </p:txBody>
      </p:sp>
      <p:sp>
        <p:nvSpPr>
          <p:cNvPr id="109574" name="Rectangle 5"/>
          <p:cNvSpPr>
            <a:spLocks noChangeArrowheads="1"/>
          </p:cNvSpPr>
          <p:nvPr/>
        </p:nvSpPr>
        <p:spPr bwMode="auto">
          <a:xfrm>
            <a:off x="838200" y="3581400"/>
            <a:ext cx="93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3</a:t>
            </a:r>
          </a:p>
        </p:txBody>
      </p:sp>
      <p:sp>
        <p:nvSpPr>
          <p:cNvPr id="109575" name="Rectangle 6"/>
          <p:cNvSpPr>
            <a:spLocks noChangeArrowheads="1"/>
          </p:cNvSpPr>
          <p:nvPr/>
        </p:nvSpPr>
        <p:spPr bwMode="auto">
          <a:xfrm>
            <a:off x="817563" y="4678363"/>
            <a:ext cx="935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4</a:t>
            </a:r>
          </a:p>
        </p:txBody>
      </p:sp>
      <p:sp>
        <p:nvSpPr>
          <p:cNvPr id="109576" name="Line 7"/>
          <p:cNvSpPr>
            <a:spLocks noChangeShapeType="1"/>
          </p:cNvSpPr>
          <p:nvPr/>
        </p:nvSpPr>
        <p:spPr bwMode="auto">
          <a:xfrm>
            <a:off x="1295400" y="3048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7" name="Line 8"/>
          <p:cNvSpPr>
            <a:spLocks noChangeShapeType="1"/>
          </p:cNvSpPr>
          <p:nvPr/>
        </p:nvSpPr>
        <p:spPr bwMode="auto">
          <a:xfrm>
            <a:off x="1295400" y="4191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Text Box 9"/>
          <p:cNvSpPr txBox="1">
            <a:spLocks noChangeArrowheads="1"/>
          </p:cNvSpPr>
          <p:nvPr/>
        </p:nvSpPr>
        <p:spPr bwMode="auto">
          <a:xfrm>
            <a:off x="2330450" y="3611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0       1       3       3       1        0</a:t>
            </a:r>
            <a:endParaRPr kumimoji="1" lang="en-US" altLang="zh-CN" sz="2400">
              <a:latin typeface="Times New Roman" pitchFamily="18" charset="0"/>
            </a:endParaRPr>
          </a:p>
        </p:txBody>
      </p:sp>
      <p:sp>
        <p:nvSpPr>
          <p:cNvPr id="109579" name="Text Box 10"/>
          <p:cNvSpPr txBox="1">
            <a:spLocks noChangeArrowheads="1"/>
          </p:cNvSpPr>
          <p:nvPr/>
        </p:nvSpPr>
        <p:spPr bwMode="auto">
          <a:xfrm>
            <a:off x="2787650" y="4648200"/>
            <a:ext cx="414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1       4       6       4        1</a:t>
            </a:r>
            <a:endParaRPr kumimoji="1" lang="en-US" altLang="zh-CN" sz="2400">
              <a:latin typeface="Times New Roman" pitchFamily="18" charset="0"/>
            </a:endParaRPr>
          </a:p>
        </p:txBody>
      </p:sp>
      <p:sp>
        <p:nvSpPr>
          <p:cNvPr id="109580" name="Text Box 11"/>
          <p:cNvSpPr txBox="1">
            <a:spLocks noChangeArrowheads="1"/>
          </p:cNvSpPr>
          <p:nvPr/>
        </p:nvSpPr>
        <p:spPr bwMode="auto">
          <a:xfrm>
            <a:off x="2787650" y="2468563"/>
            <a:ext cx="404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0       1       2       1       0</a:t>
            </a:r>
            <a:endParaRPr kumimoji="1" lang="en-US" altLang="zh-CN" sz="2400">
              <a:latin typeface="Times New Roman" pitchFamily="18" charset="0"/>
            </a:endParaRPr>
          </a:p>
        </p:txBody>
      </p:sp>
      <p:sp>
        <p:nvSpPr>
          <p:cNvPr id="109581" name="Text Box 12"/>
          <p:cNvSpPr txBox="1">
            <a:spLocks noChangeArrowheads="1"/>
          </p:cNvSpPr>
          <p:nvPr/>
        </p:nvSpPr>
        <p:spPr bwMode="auto">
          <a:xfrm>
            <a:off x="3270250" y="1295400"/>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0       1       1       0</a:t>
            </a:r>
            <a:endParaRPr kumimoji="1" lang="en-US" altLang="zh-CN" sz="2400">
              <a:latin typeface="Times New Roman" pitchFamily="18" charset="0"/>
            </a:endParaRPr>
          </a:p>
        </p:txBody>
      </p:sp>
      <p:sp>
        <p:nvSpPr>
          <p:cNvPr id="109582" name="Line 13"/>
          <p:cNvSpPr>
            <a:spLocks noChangeShapeType="1"/>
          </p:cNvSpPr>
          <p:nvPr/>
        </p:nvSpPr>
        <p:spPr bwMode="auto">
          <a:xfrm>
            <a:off x="2590800" y="2133600"/>
            <a:ext cx="114300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3" name="Text Box 14"/>
          <p:cNvSpPr txBox="1">
            <a:spLocks noChangeArrowheads="1"/>
          </p:cNvSpPr>
          <p:nvPr/>
        </p:nvSpPr>
        <p:spPr bwMode="auto">
          <a:xfrm>
            <a:off x="2209800" y="167640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a:t>
            </a:r>
            <a:endParaRPr kumimoji="1" lang="en-US" altLang="zh-CN" sz="2400">
              <a:latin typeface="Times New Roman" pitchFamily="18" charset="0"/>
            </a:endParaRPr>
          </a:p>
        </p:txBody>
      </p:sp>
      <p:sp>
        <p:nvSpPr>
          <p:cNvPr id="109584" name="Line 15"/>
          <p:cNvSpPr>
            <a:spLocks noChangeShapeType="1"/>
          </p:cNvSpPr>
          <p:nvPr/>
        </p:nvSpPr>
        <p:spPr bwMode="auto">
          <a:xfrm flipH="1">
            <a:off x="5029200" y="1981200"/>
            <a:ext cx="1676400" cy="6858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5" name="Text Box 16"/>
          <p:cNvSpPr txBox="1">
            <a:spLocks noChangeArrowheads="1"/>
          </p:cNvSpPr>
          <p:nvPr/>
        </p:nvSpPr>
        <p:spPr bwMode="auto">
          <a:xfrm>
            <a:off x="6705600" y="160020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t</a:t>
            </a:r>
            <a:endParaRPr kumimoji="1" lang="en-US" altLang="zh-CN" sz="2400">
              <a:latin typeface="Times New Roman" pitchFamily="18" charset="0"/>
            </a:endParaRPr>
          </a:p>
        </p:txBody>
      </p:sp>
      <p:sp>
        <p:nvSpPr>
          <p:cNvPr id="109586" name="Line 17"/>
          <p:cNvSpPr>
            <a:spLocks noChangeShapeType="1"/>
          </p:cNvSpPr>
          <p:nvPr/>
        </p:nvSpPr>
        <p:spPr bwMode="auto">
          <a:xfrm flipH="1">
            <a:off x="4495800" y="2743200"/>
            <a:ext cx="3124200" cy="990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7" name="Text Box 18"/>
          <p:cNvSpPr txBox="1">
            <a:spLocks noChangeArrowheads="1"/>
          </p:cNvSpPr>
          <p:nvPr/>
        </p:nvSpPr>
        <p:spPr bwMode="auto">
          <a:xfrm>
            <a:off x="7467600" y="2133600"/>
            <a:ext cx="74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s+t</a:t>
            </a:r>
            <a:endParaRPr kumimoji="1" lang="en-US" altLang="zh-CN" sz="2400">
              <a:latin typeface="Times New Roman" pitchFamily="18" charset="0"/>
            </a:endParaRPr>
          </a:p>
        </p:txBody>
      </p:sp>
      <p:sp>
        <p:nvSpPr>
          <p:cNvPr id="109588" name="Line 19"/>
          <p:cNvSpPr>
            <a:spLocks noChangeShapeType="1"/>
          </p:cNvSpPr>
          <p:nvPr/>
        </p:nvSpPr>
        <p:spPr bwMode="auto">
          <a:xfrm>
            <a:off x="35052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9" name="Line 20"/>
          <p:cNvSpPr>
            <a:spLocks noChangeShapeType="1"/>
          </p:cNvSpPr>
          <p:nvPr/>
        </p:nvSpPr>
        <p:spPr bwMode="auto">
          <a:xfrm>
            <a:off x="3048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0" name="Line 21"/>
          <p:cNvSpPr>
            <a:spLocks noChangeShapeType="1"/>
          </p:cNvSpPr>
          <p:nvPr/>
        </p:nvSpPr>
        <p:spPr bwMode="auto">
          <a:xfrm>
            <a:off x="2590800" y="4114800"/>
            <a:ext cx="304800" cy="6096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1" name="Line 22"/>
          <p:cNvSpPr>
            <a:spLocks noChangeShapeType="1"/>
          </p:cNvSpPr>
          <p:nvPr/>
        </p:nvSpPr>
        <p:spPr bwMode="auto">
          <a:xfrm>
            <a:off x="35052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2" name="Line 23"/>
          <p:cNvSpPr>
            <a:spLocks noChangeShapeType="1"/>
          </p:cNvSpPr>
          <p:nvPr/>
        </p:nvSpPr>
        <p:spPr bwMode="auto">
          <a:xfrm>
            <a:off x="4419600" y="1752600"/>
            <a:ext cx="3048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3" name="Line 24"/>
          <p:cNvSpPr>
            <a:spLocks noChangeShapeType="1"/>
          </p:cNvSpPr>
          <p:nvPr/>
        </p:nvSpPr>
        <p:spPr bwMode="auto">
          <a:xfrm>
            <a:off x="53340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Line 25"/>
          <p:cNvSpPr>
            <a:spLocks noChangeShapeType="1"/>
          </p:cNvSpPr>
          <p:nvPr/>
        </p:nvSpPr>
        <p:spPr bwMode="auto">
          <a:xfrm>
            <a:off x="39624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5" name="Line 26"/>
          <p:cNvSpPr>
            <a:spLocks noChangeShapeType="1"/>
          </p:cNvSpPr>
          <p:nvPr/>
        </p:nvSpPr>
        <p:spPr bwMode="auto">
          <a:xfrm>
            <a:off x="48768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6" name="Line 27"/>
          <p:cNvSpPr>
            <a:spLocks noChangeShapeType="1"/>
          </p:cNvSpPr>
          <p:nvPr/>
        </p:nvSpPr>
        <p:spPr bwMode="auto">
          <a:xfrm>
            <a:off x="57912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7" name="Line 28"/>
          <p:cNvSpPr>
            <a:spLocks noChangeShapeType="1"/>
          </p:cNvSpPr>
          <p:nvPr/>
        </p:nvSpPr>
        <p:spPr bwMode="auto">
          <a:xfrm>
            <a:off x="4419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8" name="Line 29"/>
          <p:cNvSpPr>
            <a:spLocks noChangeShapeType="1"/>
          </p:cNvSpPr>
          <p:nvPr/>
        </p:nvSpPr>
        <p:spPr bwMode="auto">
          <a:xfrm>
            <a:off x="5334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9" name="Line 30"/>
          <p:cNvSpPr>
            <a:spLocks noChangeShapeType="1"/>
          </p:cNvSpPr>
          <p:nvPr/>
        </p:nvSpPr>
        <p:spPr bwMode="auto">
          <a:xfrm>
            <a:off x="6324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0" name="Line 31"/>
          <p:cNvSpPr>
            <a:spLocks noChangeShapeType="1"/>
          </p:cNvSpPr>
          <p:nvPr/>
        </p:nvSpPr>
        <p:spPr bwMode="auto">
          <a:xfrm flipH="1">
            <a:off x="35052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1" name="Line 32"/>
          <p:cNvSpPr>
            <a:spLocks noChangeShapeType="1"/>
          </p:cNvSpPr>
          <p:nvPr/>
        </p:nvSpPr>
        <p:spPr bwMode="auto">
          <a:xfrm flipH="1">
            <a:off x="4419600" y="28956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2" name="Line 33"/>
          <p:cNvSpPr>
            <a:spLocks noChangeShapeType="1"/>
          </p:cNvSpPr>
          <p:nvPr/>
        </p:nvSpPr>
        <p:spPr bwMode="auto">
          <a:xfrm flipH="1">
            <a:off x="5334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3" name="Line 34"/>
          <p:cNvSpPr>
            <a:spLocks noChangeShapeType="1"/>
          </p:cNvSpPr>
          <p:nvPr/>
        </p:nvSpPr>
        <p:spPr bwMode="auto">
          <a:xfrm flipH="1">
            <a:off x="62484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4" name="Line 35"/>
          <p:cNvSpPr>
            <a:spLocks noChangeShapeType="1"/>
          </p:cNvSpPr>
          <p:nvPr/>
        </p:nvSpPr>
        <p:spPr bwMode="auto">
          <a:xfrm flipH="1">
            <a:off x="304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5" name="Line 36"/>
          <p:cNvSpPr>
            <a:spLocks noChangeShapeType="1"/>
          </p:cNvSpPr>
          <p:nvPr/>
        </p:nvSpPr>
        <p:spPr bwMode="auto">
          <a:xfrm flipH="1">
            <a:off x="4038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6" name="Line 37"/>
          <p:cNvSpPr>
            <a:spLocks noChangeShapeType="1"/>
          </p:cNvSpPr>
          <p:nvPr/>
        </p:nvSpPr>
        <p:spPr bwMode="auto">
          <a:xfrm flipH="1">
            <a:off x="48768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7" name="Line 38"/>
          <p:cNvSpPr>
            <a:spLocks noChangeShapeType="1"/>
          </p:cNvSpPr>
          <p:nvPr/>
        </p:nvSpPr>
        <p:spPr bwMode="auto">
          <a:xfrm flipH="1">
            <a:off x="685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8" name="Line 39"/>
          <p:cNvSpPr>
            <a:spLocks noChangeShapeType="1"/>
          </p:cNvSpPr>
          <p:nvPr/>
        </p:nvSpPr>
        <p:spPr bwMode="auto">
          <a:xfrm flipH="1">
            <a:off x="39624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9" name="Line 40"/>
          <p:cNvSpPr>
            <a:spLocks noChangeShapeType="1"/>
          </p:cNvSpPr>
          <p:nvPr/>
        </p:nvSpPr>
        <p:spPr bwMode="auto">
          <a:xfrm flipH="1">
            <a:off x="48768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0" name="Line 41"/>
          <p:cNvSpPr>
            <a:spLocks noChangeShapeType="1"/>
          </p:cNvSpPr>
          <p:nvPr/>
        </p:nvSpPr>
        <p:spPr bwMode="auto">
          <a:xfrm flipH="1">
            <a:off x="5791200" y="1752600"/>
            <a:ext cx="3810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01101362"/>
      </p:ext>
    </p:extLst>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2"/>
          <p:cNvSpPr>
            <a:spLocks noGrp="1"/>
          </p:cNvSpPr>
          <p:nvPr>
            <p:ph type="sldNum" sz="quarter" idx="12"/>
          </p:nvPr>
        </p:nvSpPr>
        <p:spPr/>
        <p:txBody>
          <a:bodyPr/>
          <a:lstStyle/>
          <a:p>
            <a:pPr>
              <a:defRPr/>
            </a:pPr>
            <a:fld id="{57C13AC4-9D29-4579-BAE7-A0E10CB145AF}" type="slidenum">
              <a:rPr lang="en-US" altLang="zh-CN"/>
              <a:pPr>
                <a:defRPr/>
              </a:pPr>
              <a:t>69</a:t>
            </a:fld>
            <a:endParaRPr lang="en-US" altLang="zh-CN"/>
          </a:p>
        </p:txBody>
      </p:sp>
      <p:sp>
        <p:nvSpPr>
          <p:cNvPr id="110595" name="Text Box 2"/>
          <p:cNvSpPr txBox="1">
            <a:spLocks noChangeArrowheads="1"/>
          </p:cNvSpPr>
          <p:nvPr/>
        </p:nvSpPr>
        <p:spPr bwMode="auto">
          <a:xfrm>
            <a:off x="533400" y="69215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600" b="1">
                <a:solidFill>
                  <a:srgbClr val="CC3300"/>
                </a:solidFill>
                <a:latin typeface="华文新魏" pitchFamily="2" charset="-122"/>
                <a:ea typeface="华文新魏" pitchFamily="2" charset="-122"/>
              </a:rPr>
              <a:t>从第 </a:t>
            </a:r>
            <a:r>
              <a:rPr kumimoji="1" lang="en-US" altLang="zh-CN" sz="3600" b="1">
                <a:solidFill>
                  <a:srgbClr val="CC3300"/>
                </a:solidFill>
                <a:latin typeface="华文新魏" pitchFamily="2" charset="-122"/>
                <a:ea typeface="华文新魏" pitchFamily="2" charset="-122"/>
              </a:rPr>
              <a:t>i </a:t>
            </a:r>
            <a:r>
              <a:rPr kumimoji="1" lang="zh-CN" altLang="en-US" sz="3600" b="1">
                <a:solidFill>
                  <a:srgbClr val="CC3300"/>
                </a:solidFill>
                <a:latin typeface="华文新魏" pitchFamily="2" charset="-122"/>
                <a:ea typeface="华文新魏" pitchFamily="2" charset="-122"/>
              </a:rPr>
              <a:t>行数据计算并存放第 </a:t>
            </a:r>
            <a:r>
              <a:rPr kumimoji="1" lang="en-US" altLang="zh-CN" sz="3600" b="1">
                <a:solidFill>
                  <a:srgbClr val="CC3300"/>
                </a:solidFill>
                <a:latin typeface="华文新魏" pitchFamily="2" charset="-122"/>
                <a:ea typeface="华文新魏" pitchFamily="2" charset="-122"/>
              </a:rPr>
              <a:t>i+1 </a:t>
            </a:r>
            <a:r>
              <a:rPr kumimoji="1" lang="zh-CN" altLang="en-US" sz="3600" b="1">
                <a:solidFill>
                  <a:srgbClr val="CC3300"/>
                </a:solidFill>
                <a:latin typeface="华文新魏" pitchFamily="2" charset="-122"/>
                <a:ea typeface="华文新魏" pitchFamily="2" charset="-122"/>
              </a:rPr>
              <a:t>行数据</a:t>
            </a:r>
            <a:endParaRPr kumimoji="1" lang="zh-CN" altLang="en-US" sz="2800">
              <a:latin typeface="华文新魏" pitchFamily="2" charset="-122"/>
              <a:ea typeface="华文新魏" pitchFamily="2" charset="-122"/>
            </a:endParaRPr>
          </a:p>
        </p:txBody>
      </p:sp>
      <p:sp>
        <p:nvSpPr>
          <p:cNvPr id="110596" name="Line 3"/>
          <p:cNvSpPr>
            <a:spLocks noChangeShapeType="1"/>
          </p:cNvSpPr>
          <p:nvPr/>
        </p:nvSpPr>
        <p:spPr bwMode="auto">
          <a:xfrm>
            <a:off x="762000" y="16002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Line 4"/>
          <p:cNvSpPr>
            <a:spLocks noChangeShapeType="1"/>
          </p:cNvSpPr>
          <p:nvPr/>
        </p:nvSpPr>
        <p:spPr bwMode="auto">
          <a:xfrm>
            <a:off x="762000" y="21336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8" name="Line 5"/>
          <p:cNvSpPr>
            <a:spLocks noChangeShapeType="1"/>
          </p:cNvSpPr>
          <p:nvPr/>
        </p:nvSpPr>
        <p:spPr bwMode="auto">
          <a:xfrm>
            <a:off x="1066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Line 6"/>
          <p:cNvSpPr>
            <a:spLocks noChangeShapeType="1"/>
          </p:cNvSpPr>
          <p:nvPr/>
        </p:nvSpPr>
        <p:spPr bwMode="auto">
          <a:xfrm>
            <a:off x="1676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0" name="Line 7"/>
          <p:cNvSpPr>
            <a:spLocks noChangeShapeType="1"/>
          </p:cNvSpPr>
          <p:nvPr/>
        </p:nvSpPr>
        <p:spPr bwMode="auto">
          <a:xfrm>
            <a:off x="2286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1" name="Line 8"/>
          <p:cNvSpPr>
            <a:spLocks noChangeShapeType="1"/>
          </p:cNvSpPr>
          <p:nvPr/>
        </p:nvSpPr>
        <p:spPr bwMode="auto">
          <a:xfrm>
            <a:off x="2895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2" name="Line 9"/>
          <p:cNvSpPr>
            <a:spLocks noChangeShapeType="1"/>
          </p:cNvSpPr>
          <p:nvPr/>
        </p:nvSpPr>
        <p:spPr bwMode="auto">
          <a:xfrm>
            <a:off x="3505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10"/>
          <p:cNvSpPr>
            <a:spLocks noChangeShapeType="1"/>
          </p:cNvSpPr>
          <p:nvPr/>
        </p:nvSpPr>
        <p:spPr bwMode="auto">
          <a:xfrm>
            <a:off x="4114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Line 11"/>
          <p:cNvSpPr>
            <a:spLocks noChangeShapeType="1"/>
          </p:cNvSpPr>
          <p:nvPr/>
        </p:nvSpPr>
        <p:spPr bwMode="auto">
          <a:xfrm>
            <a:off x="4724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Line 12"/>
          <p:cNvSpPr>
            <a:spLocks noChangeShapeType="1"/>
          </p:cNvSpPr>
          <p:nvPr/>
        </p:nvSpPr>
        <p:spPr bwMode="auto">
          <a:xfrm>
            <a:off x="5334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Line 13"/>
          <p:cNvSpPr>
            <a:spLocks noChangeShapeType="1"/>
          </p:cNvSpPr>
          <p:nvPr/>
        </p:nvSpPr>
        <p:spPr bwMode="auto">
          <a:xfrm>
            <a:off x="5943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Line 14"/>
          <p:cNvSpPr>
            <a:spLocks noChangeShapeType="1"/>
          </p:cNvSpPr>
          <p:nvPr/>
        </p:nvSpPr>
        <p:spPr bwMode="auto">
          <a:xfrm>
            <a:off x="6553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8" name="Line 15"/>
          <p:cNvSpPr>
            <a:spLocks noChangeShapeType="1"/>
          </p:cNvSpPr>
          <p:nvPr/>
        </p:nvSpPr>
        <p:spPr bwMode="auto">
          <a:xfrm>
            <a:off x="7162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Line 16"/>
          <p:cNvSpPr>
            <a:spLocks noChangeShapeType="1"/>
          </p:cNvSpPr>
          <p:nvPr/>
        </p:nvSpPr>
        <p:spPr bwMode="auto">
          <a:xfrm>
            <a:off x="7772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0" name="Line 17"/>
          <p:cNvSpPr>
            <a:spLocks noChangeShapeType="1"/>
          </p:cNvSpPr>
          <p:nvPr/>
        </p:nvSpPr>
        <p:spPr bwMode="auto">
          <a:xfrm>
            <a:off x="8382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1" name="Text Box 18"/>
          <p:cNvSpPr txBox="1">
            <a:spLocks noChangeArrowheads="1"/>
          </p:cNvSpPr>
          <p:nvPr/>
        </p:nvSpPr>
        <p:spPr bwMode="auto">
          <a:xfrm>
            <a:off x="1177925" y="1600200"/>
            <a:ext cx="710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00"/>
                </a:solidFill>
                <a:latin typeface="Arial Narrow" pitchFamily="34" charset="0"/>
              </a:rPr>
              <a:t>1     2    1     0    </a:t>
            </a:r>
            <a:r>
              <a:rPr kumimoji="1" lang="en-US" altLang="zh-CN" sz="3200" b="1">
                <a:solidFill>
                  <a:srgbClr val="800080"/>
                </a:solidFill>
                <a:latin typeface="Arial Narrow" pitchFamily="34" charset="0"/>
              </a:rPr>
              <a:t>1     3     3    1     0</a:t>
            </a:r>
            <a:r>
              <a:rPr kumimoji="1" lang="en-US" altLang="zh-CN" sz="3200" b="1">
                <a:solidFill>
                  <a:srgbClr val="006600"/>
                </a:solidFill>
                <a:latin typeface="Arial Narrow" pitchFamily="34" charset="0"/>
              </a:rPr>
              <a:t>     </a:t>
            </a:r>
            <a:r>
              <a:rPr kumimoji="1" lang="en-US" altLang="zh-CN" sz="3200" b="1">
                <a:solidFill>
                  <a:srgbClr val="000099"/>
                </a:solidFill>
                <a:latin typeface="Arial Narrow" pitchFamily="34" charset="0"/>
              </a:rPr>
              <a:t>1    4     6</a:t>
            </a:r>
            <a:endParaRPr kumimoji="1" lang="en-US" altLang="zh-CN" sz="3200">
              <a:latin typeface="Times New Roman" pitchFamily="18" charset="0"/>
            </a:endParaRPr>
          </a:p>
        </p:txBody>
      </p:sp>
      <p:sp>
        <p:nvSpPr>
          <p:cNvPr id="110612" name="Text Box 19"/>
          <p:cNvSpPr txBox="1">
            <a:spLocks noChangeArrowheads="1"/>
          </p:cNvSpPr>
          <p:nvPr/>
        </p:nvSpPr>
        <p:spPr bwMode="auto">
          <a:xfrm>
            <a:off x="593725" y="2209800"/>
            <a:ext cx="672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s=0</a:t>
            </a:r>
            <a:r>
              <a:rPr kumimoji="1" lang="en-US" altLang="zh-CN" sz="2400" b="1">
                <a:solidFill>
                  <a:srgbClr val="006600"/>
                </a:solidFill>
                <a:latin typeface="Times New Roman" pitchFamily="18" charset="0"/>
              </a:rPr>
              <a:t> t=1  t=2   t=1  t=0   t=1   t=3   t=3  t=1   t=0  t=1</a:t>
            </a:r>
            <a:endParaRPr kumimoji="1" lang="en-US" altLang="zh-CN" sz="2400">
              <a:latin typeface="Times New Roman" pitchFamily="18" charset="0"/>
            </a:endParaRPr>
          </a:p>
        </p:txBody>
      </p:sp>
      <p:sp>
        <p:nvSpPr>
          <p:cNvPr id="110613" name="Text Box 20"/>
          <p:cNvSpPr txBox="1">
            <a:spLocks noChangeArrowheads="1"/>
          </p:cNvSpPr>
          <p:nvPr/>
        </p:nvSpPr>
        <p:spPr bwMode="auto">
          <a:xfrm>
            <a:off x="669925" y="2514600"/>
            <a:ext cx="563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s=t   s=t   s=t   s=t   s=t   s=t    s=t    s=t</a:t>
            </a:r>
            <a:endParaRPr kumimoji="1" lang="en-US" altLang="zh-CN" sz="2400">
              <a:latin typeface="Times New Roman" pitchFamily="18" charset="0"/>
            </a:endParaRPr>
          </a:p>
        </p:txBody>
      </p:sp>
      <p:sp>
        <p:nvSpPr>
          <p:cNvPr id="110614" name="Line 21"/>
          <p:cNvSpPr>
            <a:spLocks noChangeShapeType="1"/>
          </p:cNvSpPr>
          <p:nvPr/>
        </p:nvSpPr>
        <p:spPr bwMode="auto">
          <a:xfrm>
            <a:off x="990600" y="3124200"/>
            <a:ext cx="0" cy="3048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5" name="Line 22"/>
          <p:cNvSpPr>
            <a:spLocks noChangeShapeType="1"/>
          </p:cNvSpPr>
          <p:nvPr/>
        </p:nvSpPr>
        <p:spPr bwMode="auto">
          <a:xfrm>
            <a:off x="990600" y="3429000"/>
            <a:ext cx="26670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Line 23"/>
          <p:cNvSpPr>
            <a:spLocks noChangeShapeType="1"/>
          </p:cNvSpPr>
          <p:nvPr/>
        </p:nvSpPr>
        <p:spPr bwMode="auto">
          <a:xfrm flipV="1">
            <a:off x="3657600" y="2209800"/>
            <a:ext cx="0" cy="12192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7" name="Line 24"/>
          <p:cNvSpPr>
            <a:spLocks noChangeShapeType="1"/>
          </p:cNvSpPr>
          <p:nvPr/>
        </p:nvSpPr>
        <p:spPr bwMode="auto">
          <a:xfrm>
            <a:off x="1752600" y="3276600"/>
            <a:ext cx="0" cy="3810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8" name="Line 25"/>
          <p:cNvSpPr>
            <a:spLocks noChangeShapeType="1"/>
          </p:cNvSpPr>
          <p:nvPr/>
        </p:nvSpPr>
        <p:spPr bwMode="auto">
          <a:xfrm>
            <a:off x="1752600" y="36576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9" name="Line 26"/>
          <p:cNvSpPr>
            <a:spLocks noChangeShapeType="1"/>
          </p:cNvSpPr>
          <p:nvPr/>
        </p:nvSpPr>
        <p:spPr bwMode="auto">
          <a:xfrm flipV="1">
            <a:off x="4343400" y="2209800"/>
            <a:ext cx="0" cy="14478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0" name="Line 27"/>
          <p:cNvSpPr>
            <a:spLocks noChangeShapeType="1"/>
          </p:cNvSpPr>
          <p:nvPr/>
        </p:nvSpPr>
        <p:spPr bwMode="auto">
          <a:xfrm>
            <a:off x="2362200" y="3276600"/>
            <a:ext cx="0" cy="6096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Text Box 28"/>
          <p:cNvSpPr txBox="1">
            <a:spLocks noChangeArrowheads="1"/>
          </p:cNvSpPr>
          <p:nvPr/>
        </p:nvSpPr>
        <p:spPr bwMode="auto">
          <a:xfrm>
            <a:off x="1441450" y="2895600"/>
            <a:ext cx="501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   s+t    s+t</a:t>
            </a:r>
            <a:endParaRPr kumimoji="1" lang="en-US" altLang="zh-CN" sz="2400">
              <a:latin typeface="Times New Roman" pitchFamily="18" charset="0"/>
            </a:endParaRPr>
          </a:p>
        </p:txBody>
      </p:sp>
      <p:sp>
        <p:nvSpPr>
          <p:cNvPr id="110622" name="Line 29"/>
          <p:cNvSpPr>
            <a:spLocks noChangeShapeType="1"/>
          </p:cNvSpPr>
          <p:nvPr/>
        </p:nvSpPr>
        <p:spPr bwMode="auto">
          <a:xfrm>
            <a:off x="2362200" y="38862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Line 30"/>
          <p:cNvSpPr>
            <a:spLocks noChangeShapeType="1"/>
          </p:cNvSpPr>
          <p:nvPr/>
        </p:nvSpPr>
        <p:spPr bwMode="auto">
          <a:xfrm flipV="1">
            <a:off x="4953000" y="2209800"/>
            <a:ext cx="0" cy="16764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4" name="Line 31"/>
          <p:cNvSpPr>
            <a:spLocks noChangeShapeType="1"/>
          </p:cNvSpPr>
          <p:nvPr/>
        </p:nvSpPr>
        <p:spPr bwMode="auto">
          <a:xfrm>
            <a:off x="2971800" y="3276600"/>
            <a:ext cx="0" cy="8382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5" name="Line 32"/>
          <p:cNvSpPr>
            <a:spLocks noChangeShapeType="1"/>
          </p:cNvSpPr>
          <p:nvPr/>
        </p:nvSpPr>
        <p:spPr bwMode="auto">
          <a:xfrm>
            <a:off x="2971800" y="41148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Line 33"/>
          <p:cNvSpPr>
            <a:spLocks noChangeShapeType="1"/>
          </p:cNvSpPr>
          <p:nvPr/>
        </p:nvSpPr>
        <p:spPr bwMode="auto">
          <a:xfrm flipV="1">
            <a:off x="5562600" y="2209800"/>
            <a:ext cx="0" cy="19050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7" name="Line 34"/>
          <p:cNvSpPr>
            <a:spLocks noChangeShapeType="1"/>
          </p:cNvSpPr>
          <p:nvPr/>
        </p:nvSpPr>
        <p:spPr bwMode="auto">
          <a:xfrm>
            <a:off x="3581400" y="3276600"/>
            <a:ext cx="0" cy="1066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8" name="Line 35"/>
          <p:cNvSpPr>
            <a:spLocks noChangeShapeType="1"/>
          </p:cNvSpPr>
          <p:nvPr/>
        </p:nvSpPr>
        <p:spPr bwMode="auto">
          <a:xfrm>
            <a:off x="3581400" y="43434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Line 36"/>
          <p:cNvSpPr>
            <a:spLocks noChangeShapeType="1"/>
          </p:cNvSpPr>
          <p:nvPr/>
        </p:nvSpPr>
        <p:spPr bwMode="auto">
          <a:xfrm flipV="1">
            <a:off x="6781800" y="2209800"/>
            <a:ext cx="0" cy="21336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0" name="Line 37"/>
          <p:cNvSpPr>
            <a:spLocks noChangeShapeType="1"/>
          </p:cNvSpPr>
          <p:nvPr/>
        </p:nvSpPr>
        <p:spPr bwMode="auto">
          <a:xfrm>
            <a:off x="4191000" y="3276600"/>
            <a:ext cx="0" cy="12954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1" name="Line 38"/>
          <p:cNvSpPr>
            <a:spLocks noChangeShapeType="1"/>
          </p:cNvSpPr>
          <p:nvPr/>
        </p:nvSpPr>
        <p:spPr bwMode="auto">
          <a:xfrm>
            <a:off x="4191000" y="45720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2" name="Line 39"/>
          <p:cNvSpPr>
            <a:spLocks noChangeShapeType="1"/>
          </p:cNvSpPr>
          <p:nvPr/>
        </p:nvSpPr>
        <p:spPr bwMode="auto">
          <a:xfrm flipV="1">
            <a:off x="7391400" y="2209800"/>
            <a:ext cx="0" cy="23622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3" name="Line 40"/>
          <p:cNvSpPr>
            <a:spLocks noChangeShapeType="1"/>
          </p:cNvSpPr>
          <p:nvPr/>
        </p:nvSpPr>
        <p:spPr bwMode="auto">
          <a:xfrm>
            <a:off x="4800600" y="3276600"/>
            <a:ext cx="0" cy="16002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4" name="Line 41"/>
          <p:cNvSpPr>
            <a:spLocks noChangeShapeType="1"/>
          </p:cNvSpPr>
          <p:nvPr/>
        </p:nvSpPr>
        <p:spPr bwMode="auto">
          <a:xfrm>
            <a:off x="4800600" y="48768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5" name="Line 42"/>
          <p:cNvSpPr>
            <a:spLocks noChangeShapeType="1"/>
          </p:cNvSpPr>
          <p:nvPr/>
        </p:nvSpPr>
        <p:spPr bwMode="auto">
          <a:xfrm flipV="1">
            <a:off x="8001000" y="2209800"/>
            <a:ext cx="0" cy="26670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6" name="Line 43"/>
          <p:cNvSpPr>
            <a:spLocks noChangeShapeType="1"/>
          </p:cNvSpPr>
          <p:nvPr/>
        </p:nvSpPr>
        <p:spPr bwMode="auto">
          <a:xfrm>
            <a:off x="5410200" y="3276600"/>
            <a:ext cx="0" cy="1905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7" name="Line 44"/>
          <p:cNvSpPr>
            <a:spLocks noChangeShapeType="1"/>
          </p:cNvSpPr>
          <p:nvPr/>
        </p:nvSpPr>
        <p:spPr bwMode="auto">
          <a:xfrm>
            <a:off x="5410200" y="5181600"/>
            <a:ext cx="2819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8" name="Line 45"/>
          <p:cNvSpPr>
            <a:spLocks noChangeShapeType="1"/>
          </p:cNvSpPr>
          <p:nvPr/>
        </p:nvSpPr>
        <p:spPr bwMode="auto">
          <a:xfrm>
            <a:off x="6172200" y="5486400"/>
            <a:ext cx="2057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9" name="Line 46"/>
          <p:cNvSpPr>
            <a:spLocks noChangeShapeType="1"/>
          </p:cNvSpPr>
          <p:nvPr/>
        </p:nvSpPr>
        <p:spPr bwMode="auto">
          <a:xfrm>
            <a:off x="6172200" y="3276600"/>
            <a:ext cx="0" cy="2209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3385446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152400" y="0"/>
            <a:ext cx="8686800" cy="6019800"/>
          </a:xfrm>
          <a:prstGeom prst="rect">
            <a:avLst/>
          </a:prstGeom>
          <a:solidFill>
            <a:schemeClr val="bg1"/>
          </a:solidFill>
        </p:spPr>
        <p:txBody>
          <a:bodyPr/>
          <a:lstStyle/>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Status matching(string &amp;  </a:t>
            </a:r>
            <a:r>
              <a:rPr lang="en-US" altLang="zh-CN" sz="2800" dirty="0" err="1" smtClean="0">
                <a:latin typeface="Times New Roman" pitchFamily="18" charset="0"/>
                <a:cs typeface="Times New Roman" pitchFamily="18" charset="0"/>
              </a:rPr>
              <a:t>exp</a:t>
            </a: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err="1" smtClean="0">
                <a:latin typeface="Times New Roman" pitchFamily="18" charset="0"/>
                <a:cs typeface="Times New Roman" pitchFamily="18" charset="0"/>
              </a:rPr>
              <a:t>Int</a:t>
            </a:r>
            <a:r>
              <a:rPr lang="en-US" altLang="zh-CN" sz="2800" dirty="0" smtClean="0">
                <a:latin typeface="Times New Roman" pitchFamily="18" charset="0"/>
                <a:cs typeface="Times New Roman" pitchFamily="18" charset="0"/>
              </a:rPr>
              <a:t> state =1;</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While (</a:t>
            </a:r>
            <a:r>
              <a:rPr lang="en-US" altLang="zh-CN" sz="28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&lt;=Length(</a:t>
            </a:r>
            <a:r>
              <a:rPr lang="en-US" altLang="zh-CN" sz="2800" dirty="0" err="1" smtClean="0">
                <a:latin typeface="Times New Roman" pitchFamily="18" charset="0"/>
                <a:cs typeface="Times New Roman" pitchFamily="18" charset="0"/>
              </a:rPr>
              <a:t>exp</a:t>
            </a:r>
            <a:r>
              <a:rPr lang="en-US" altLang="zh-CN" sz="2800" dirty="0" smtClean="0">
                <a:latin typeface="Times New Roman" pitchFamily="18" charset="0"/>
                <a:cs typeface="Times New Roman" pitchFamily="18" charset="0"/>
              </a:rPr>
              <a:t>) &amp;&amp; state){</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Switch of </a:t>
            </a:r>
            <a:r>
              <a:rPr lang="en-US" altLang="zh-CN" sz="2800" dirty="0" err="1" smtClean="0">
                <a:latin typeface="Times New Roman" pitchFamily="18" charset="0"/>
                <a:cs typeface="Times New Roman" pitchFamily="18" charset="0"/>
              </a:rPr>
              <a:t>exp</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Case ”(”</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{Push(</a:t>
            </a:r>
            <a:r>
              <a:rPr lang="en-US" altLang="zh-CN" sz="2800" dirty="0" err="1" smtClean="0">
                <a:latin typeface="Times New Roman" pitchFamily="18" charset="0"/>
                <a:cs typeface="Times New Roman" pitchFamily="18" charset="0"/>
              </a:rPr>
              <a:t>S,exp</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  break;}</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Case ”) ”:{</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	if (NOT </a:t>
            </a:r>
            <a:r>
              <a:rPr lang="en-US" altLang="zh-CN" sz="2800" dirty="0" err="1" smtClean="0">
                <a:latin typeface="Times New Roman" pitchFamily="18" charset="0"/>
                <a:cs typeface="Times New Roman" pitchFamily="18" charset="0"/>
              </a:rPr>
              <a:t>StackEmpty</a:t>
            </a:r>
            <a:r>
              <a:rPr lang="en-US" altLang="zh-CN" sz="2800" dirty="0" smtClean="0">
                <a:latin typeface="Times New Roman" pitchFamily="18" charset="0"/>
                <a:cs typeface="Times New Roman" pitchFamily="18" charset="0"/>
              </a:rPr>
              <a:t>(S)&amp;&amp;</a:t>
            </a:r>
            <a:r>
              <a:rPr lang="en-US" altLang="zh-CN" sz="2800" dirty="0" err="1" smtClean="0">
                <a:latin typeface="Times New Roman" pitchFamily="18" charset="0"/>
                <a:cs typeface="Times New Roman" pitchFamily="18" charset="0"/>
              </a:rPr>
              <a:t>GetTop</a:t>
            </a:r>
            <a:r>
              <a:rPr lang="en-US" altLang="zh-CN" sz="2800" dirty="0" smtClean="0">
                <a:latin typeface="Times New Roman" pitchFamily="18" charset="0"/>
                <a:cs typeface="Times New Roman" pitchFamily="18" charset="0"/>
              </a:rPr>
              <a:t>(S)==“(”</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{Pop(</a:t>
            </a:r>
            <a:r>
              <a:rPr lang="en-US" altLang="zh-CN" sz="2800" dirty="0" err="1" smtClean="0">
                <a:latin typeface="Times New Roman" pitchFamily="18" charset="0"/>
                <a:cs typeface="Times New Roman" pitchFamily="18" charset="0"/>
              </a:rPr>
              <a:t>S,e</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  else {state=0;}</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   Break;}……</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a:t>
            </a:r>
          </a:p>
          <a:p>
            <a:pPr eaLnBrk="1" hangingPunct="1">
              <a:lnSpc>
                <a:spcPct val="90000"/>
              </a:lnSpc>
              <a:buFont typeface="Wingdings" pitchFamily="2" charset="2"/>
              <a:buNone/>
            </a:pPr>
            <a:r>
              <a:rPr lang="en-US" altLang="zh-CN" sz="2800" dirty="0" smtClean="0">
                <a:latin typeface="Times New Roman" pitchFamily="18" charset="0"/>
                <a:cs typeface="Times New Roman" pitchFamily="18" charset="0"/>
              </a:rPr>
              <a:t>If (</a:t>
            </a:r>
            <a:r>
              <a:rPr lang="en-US" altLang="zh-CN" sz="2800" dirty="0" err="1" smtClean="0">
                <a:latin typeface="Times New Roman" pitchFamily="18" charset="0"/>
                <a:cs typeface="Times New Roman" pitchFamily="18" charset="0"/>
              </a:rPr>
              <a:t>StackEmpty</a:t>
            </a:r>
            <a:r>
              <a:rPr lang="en-US" altLang="zh-CN" sz="2800" dirty="0" smtClean="0">
                <a:latin typeface="Times New Roman" pitchFamily="18" charset="0"/>
                <a:cs typeface="Times New Roman" pitchFamily="18" charset="0"/>
              </a:rPr>
              <a:t>(S)&amp;&amp;state) return OK</a:t>
            </a:r>
            <a:r>
              <a:rPr lang="zh-CN" altLang="en-US" sz="2800" dirty="0" smtClean="0">
                <a:latin typeface="Times New Roman" pitchFamily="18" charset="0"/>
                <a:cs typeface="Times New Roman" pitchFamily="18" charset="0"/>
              </a:rPr>
              <a:t>；</a:t>
            </a:r>
          </a:p>
        </p:txBody>
      </p:sp>
      <p:sp>
        <p:nvSpPr>
          <p:cNvPr id="5120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9F452DC-D913-486E-82E5-B0CDDD8183DA}" type="slidenum">
              <a:rPr lang="en-US" altLang="zh-CN">
                <a:latin typeface="Arial Black" pitchFamily="34" charset="0"/>
              </a:rPr>
              <a:pPr eaLnBrk="1" hangingPunct="1"/>
              <a:t>7</a:t>
            </a:fld>
            <a:endParaRPr lang="en-US" altLang="zh-CN">
              <a:latin typeface="Arial Black" pitchFamily="34" charset="0"/>
            </a:endParaRPr>
          </a:p>
        </p:txBody>
      </p:sp>
      <p:sp>
        <p:nvSpPr>
          <p:cNvPr id="51204" name="AutoShape 6">
            <a:hlinkClick r:id="rId2" action="ppaction://hlinksldjump"/>
          </p:cNvPr>
          <p:cNvSpPr>
            <a:spLocks noChangeArrowheads="1"/>
          </p:cNvSpPr>
          <p:nvPr/>
        </p:nvSpPr>
        <p:spPr bwMode="auto">
          <a:xfrm>
            <a:off x="7315200" y="6019800"/>
            <a:ext cx="1219200" cy="609600"/>
          </a:xfrm>
          <a:prstGeom prst="leftArrow">
            <a:avLst>
              <a:gd name="adj1" fmla="val 50000"/>
              <a:gd name="adj2" fmla="val 50000"/>
            </a:avLst>
          </a:prstGeom>
          <a:solidFill>
            <a:srgbClr val="FFFF00"/>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935109169"/>
      </p:ext>
    </p:extLst>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title"/>
          </p:nvPr>
        </p:nvSpPr>
        <p:spPr>
          <a:xfrm>
            <a:off x="457200" y="457200"/>
            <a:ext cx="8229600" cy="1063625"/>
          </a:xfrm>
        </p:spPr>
        <p:txBody>
          <a:bodyPr/>
          <a:lstStyle/>
          <a:p>
            <a:pPr algn="ctr"/>
            <a:r>
              <a:rPr kumimoji="1" lang="zh-CN" altLang="en-US" sz="3600" b="1" smtClean="0">
                <a:ea typeface="华文新魏" pitchFamily="2" charset="-122"/>
              </a:rPr>
              <a:t>利用队列打印二项展开式系数的算法</a:t>
            </a:r>
          </a:p>
        </p:txBody>
      </p:sp>
      <p:sp>
        <p:nvSpPr>
          <p:cNvPr id="111620" name="Rectangle 5"/>
          <p:cNvSpPr>
            <a:spLocks noGrp="1" noChangeArrowheads="1"/>
          </p:cNvSpPr>
          <p:nvPr>
            <p:ph idx="1"/>
          </p:nvPr>
        </p:nvSpPr>
        <p:spPr>
          <a:xfrm>
            <a:off x="590550" y="1484313"/>
            <a:ext cx="8229600" cy="4897437"/>
          </a:xfrm>
        </p:spPr>
        <p:txBody>
          <a:bodyPr/>
          <a:lstStyle/>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&lt;stdio.h&gt;</a:t>
            </a:r>
            <a:endParaRPr kumimoji="1" lang="en-US" altLang="zh-CN" sz="3000" i="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&lt;iostream.h&gt;</a:t>
            </a: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smtClean="0">
                <a:latin typeface="Times New Roman" pitchFamily="18" charset="0"/>
                <a:ea typeface="隶书" pitchFamily="49" charset="-122"/>
              </a:rPr>
              <a:t> "queue.h</a:t>
            </a:r>
            <a:r>
              <a:rPr kumimoji="1" lang="en-US" altLang="zh-CN" sz="3000" b="1" i="1" smtClean="0">
                <a:latin typeface="Times New Roman" pitchFamily="18" charset="0"/>
                <a:ea typeface="隶书" pitchFamily="49" charset="-122"/>
              </a:rPr>
              <a:t>"</a:t>
            </a:r>
            <a:endParaRPr kumimoji="1" lang="en-US" altLang="zh-CN" sz="3000" b="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void</a:t>
            </a:r>
            <a:r>
              <a:rPr kumimoji="1" lang="en-US" altLang="zh-CN" sz="3000" smtClean="0">
                <a:latin typeface="Times New Roman" pitchFamily="18" charset="0"/>
                <a:ea typeface="隶书" pitchFamily="49" charset="-122"/>
              </a:rPr>
              <a:t> YANGHVI(</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n)</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Queue q(n+3)</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a:t>
            </a:r>
            <a:r>
              <a:rPr kumimoji="1" lang="en-US" altLang="zh-CN" sz="3000" b="1" smtClean="0">
                <a:solidFill>
                  <a:schemeClr val="tx2"/>
                </a:solidFill>
                <a:latin typeface="Times New Roman" pitchFamily="18" charset="0"/>
                <a:ea typeface="隶书" pitchFamily="49" charset="-122"/>
              </a:rPr>
              <a:t>//</a:t>
            </a:r>
            <a:r>
              <a:rPr kumimoji="1" lang="zh-CN" altLang="zh-CN" sz="3000" smtClean="0">
                <a:solidFill>
                  <a:schemeClr val="tx2"/>
                </a:solidFill>
                <a:latin typeface="Times New Roman" pitchFamily="18" charset="0"/>
                <a:ea typeface="隶书" pitchFamily="49" charset="-122"/>
              </a:rPr>
              <a:t>队列初始化</a:t>
            </a:r>
            <a:endParaRPr kumimoji="1" lang="zh-CN" altLang="en-US" sz="3000" smtClean="0">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3000"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q.MakeEmpty()</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s = 0, t</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endParaRPr lang="en-US" altLang="zh-CN" sz="300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CB60D3EB-1CA5-4D8F-8780-1555917713F7}" type="slidenum">
              <a:rPr lang="en-US" altLang="zh-CN"/>
              <a:pPr>
                <a:defRPr/>
              </a:pPr>
              <a:t>70</a:t>
            </a:fld>
            <a:endParaRPr lang="en-US" altLang="zh-CN"/>
          </a:p>
        </p:txBody>
      </p:sp>
    </p:spTree>
    <p:extLst>
      <p:ext uri="{BB962C8B-B14F-4D97-AF65-F5344CB8AC3E}">
        <p14:creationId xmlns:p14="http://schemas.microsoft.com/office/powerpoint/2010/main" val="2918613077"/>
      </p:ext>
    </p:extLst>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FCB33B9A-B710-4136-A81A-BCDCD63CA651}" type="slidenum">
              <a:rPr lang="en-US" altLang="zh-CN"/>
              <a:pPr>
                <a:defRPr/>
              </a:pPr>
              <a:t>71</a:t>
            </a:fld>
            <a:endParaRPr lang="en-US" altLang="zh-CN"/>
          </a:p>
        </p:txBody>
      </p:sp>
      <p:sp>
        <p:nvSpPr>
          <p:cNvPr id="112643" name="Rectangle 2"/>
          <p:cNvSpPr>
            <a:spLocks noChangeArrowheads="1"/>
          </p:cNvSpPr>
          <p:nvPr/>
        </p:nvSpPr>
        <p:spPr bwMode="auto">
          <a:xfrm>
            <a:off x="735013" y="666750"/>
            <a:ext cx="8229600"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600" b="1">
                <a:solidFill>
                  <a:srgbClr val="CC3300"/>
                </a:solidFill>
                <a:latin typeface="Times New Roman" pitchFamily="18" charset="0"/>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i="1">
                <a:latin typeface="Times New Roman" pitchFamily="18" charset="0"/>
                <a:ea typeface="仿宋_GB2312" pitchFamily="49" charset="-122"/>
              </a:rPr>
              <a:t> </a:t>
            </a:r>
            <a:r>
              <a:rPr kumimoji="1" lang="en-US" altLang="zh-CN" sz="3000">
                <a:latin typeface="Times New Roman" pitchFamily="18" charset="0"/>
                <a:ea typeface="仿宋_GB2312" pitchFamily="49" charset="-122"/>
              </a:rPr>
              <a:t>i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 &lt;= n</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a:t>
            </a:r>
            <a:r>
              <a:rPr kumimoji="1" lang="en-US" altLang="zh-CN" sz="3000" b="1">
                <a:latin typeface="Times New Roman" pitchFamily="18" charset="0"/>
                <a:ea typeface="仿宋_GB2312" pitchFamily="49" charset="-122"/>
              </a:rPr>
              <a:t> {            </a:t>
            </a:r>
            <a:r>
              <a:rPr kumimoji="1" lang="en-US" altLang="zh-CN" sz="3000" b="1">
                <a:solidFill>
                  <a:schemeClr val="tx2"/>
                </a:solidFill>
                <a:latin typeface="Times New Roman" pitchFamily="18" charset="0"/>
                <a:ea typeface="隶书" pitchFamily="49" charset="-122"/>
              </a:rPr>
              <a:t>//</a:t>
            </a:r>
            <a:r>
              <a:rPr kumimoji="1" lang="zh-CN" altLang="en-US" sz="3000">
                <a:solidFill>
                  <a:schemeClr val="tx2"/>
                </a:solidFill>
                <a:latin typeface="Times New Roman" pitchFamily="18" charset="0"/>
                <a:ea typeface="隶书" pitchFamily="49" charset="-122"/>
              </a:rPr>
              <a:t>逐行计算</a:t>
            </a:r>
          </a:p>
          <a:p>
            <a:pPr>
              <a:lnSpc>
                <a:spcPct val="105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a:t>
            </a:r>
            <a:r>
              <a:rPr kumimoji="1" lang="en-US" altLang="zh-CN" sz="3000" b="1">
                <a:latin typeface="Times New Roman" pitchFamily="18" charset="0"/>
                <a:ea typeface="仿宋_GB2312" pitchFamily="49" charset="-122"/>
              </a:rPr>
              <a:t>endl;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q.EnQueue(0)</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j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&lt;= i+2</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下一行</a:t>
            </a:r>
          </a:p>
          <a:p>
            <a:pPr>
              <a:lnSpc>
                <a:spcPct val="105000"/>
              </a:lnSpc>
            </a:pPr>
            <a:r>
              <a:rPr kumimoji="1" lang="zh-CN" altLang="en-US" sz="3000">
                <a:latin typeface="Times New Roman" pitchFamily="18" charset="0"/>
                <a:ea typeface="仿宋_GB2312" pitchFamily="49" charset="-122"/>
              </a:rPr>
              <a:t>              </a:t>
            </a:r>
            <a:r>
              <a:rPr kumimoji="1" lang="en-US" altLang="zh-CN" sz="3000">
                <a:latin typeface="Times New Roman" pitchFamily="18" charset="0"/>
                <a:ea typeface="仿宋_GB2312" pitchFamily="49" charset="-122"/>
              </a:rPr>
              <a:t>q.GetFront(t)</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q.DeQueue()</a:t>
            </a:r>
            <a:r>
              <a:rPr kumimoji="1" lang="en-US" altLang="zh-CN" sz="3000" b="1">
                <a:latin typeface="Times New Roman" pitchFamily="18" charset="0"/>
                <a:ea typeface="仿宋_GB2312" pitchFamily="49" charset="-122"/>
              </a:rPr>
              <a:t>;</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q.EnQueue(s + t)</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s = t</a:t>
            </a:r>
            <a:r>
              <a:rPr kumimoji="1" lang="en-US" altLang="zh-CN" sz="3000" b="1">
                <a:latin typeface="Times New Roman" pitchFamily="18" charset="0"/>
                <a:ea typeface="仿宋_GB2312" pitchFamily="49" charset="-122"/>
              </a:rPr>
              <a:t>;</a:t>
            </a: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if</a:t>
            </a:r>
            <a:r>
              <a:rPr kumimoji="1" lang="en-US" altLang="zh-CN" sz="3000">
                <a:latin typeface="Times New Roman" pitchFamily="18" charset="0"/>
                <a:ea typeface="仿宋_GB2312" pitchFamily="49" charset="-122"/>
              </a:rPr>
              <a:t> (j != i+2) </a:t>
            </a:r>
            <a:r>
              <a:rPr kumimoji="1" lang="en-US" altLang="zh-CN" sz="3000" b="1">
                <a:latin typeface="Times New Roman" pitchFamily="18" charset="0"/>
                <a:ea typeface="仿宋_GB2312" pitchFamily="49" charset="-122"/>
              </a:rPr>
              <a:t>cout </a:t>
            </a:r>
            <a:r>
              <a:rPr kumimoji="1" lang="en-US" altLang="zh-CN" sz="3000">
                <a:latin typeface="Times New Roman" pitchFamily="18" charset="0"/>
                <a:ea typeface="仿宋_GB2312" pitchFamily="49" charset="-122"/>
              </a:rPr>
              <a:t>&lt;&lt; s &lt;&lt; ' '</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a:t>
            </a:r>
          </a:p>
        </p:txBody>
      </p:sp>
      <p:sp>
        <p:nvSpPr>
          <p:cNvPr id="112644" name="AutoShape 3">
            <a:hlinkClick r:id="rId2" action="ppaction://hlinksldjump" highlightClick="1"/>
          </p:cNvPr>
          <p:cNvSpPr>
            <a:spLocks noChangeArrowheads="1"/>
          </p:cNvSpPr>
          <p:nvPr/>
        </p:nvSpPr>
        <p:spPr bwMode="auto">
          <a:xfrm>
            <a:off x="8172450" y="6165850"/>
            <a:ext cx="585788" cy="433388"/>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3336892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35038" y="381000"/>
            <a:ext cx="6985000" cy="1068388"/>
          </a:xfrm>
        </p:spPr>
        <p:txBody>
          <a:bodyPr/>
          <a:lstStyle/>
          <a:p>
            <a:pPr algn="ctr"/>
            <a:r>
              <a:rPr lang="zh-CN" altLang="en-US" b="1" smtClean="0">
                <a:ea typeface="华文新魏" pitchFamily="2" charset="-122"/>
              </a:rPr>
              <a:t>栈的应用：递归</a:t>
            </a:r>
            <a:endParaRPr lang="zh-CN" altLang="en-US" smtClean="0">
              <a:ea typeface="华文新魏" pitchFamily="2" charset="-122"/>
            </a:endParaRPr>
          </a:p>
        </p:txBody>
      </p:sp>
      <p:sp>
        <p:nvSpPr>
          <p:cNvPr id="71684" name="Rectangle 3"/>
          <p:cNvSpPr>
            <a:spLocks noGrp="1" noChangeArrowheads="1"/>
          </p:cNvSpPr>
          <p:nvPr>
            <p:ph idx="1"/>
          </p:nvPr>
        </p:nvSpPr>
        <p:spPr>
          <a:xfrm>
            <a:off x="719138" y="1379538"/>
            <a:ext cx="7885112" cy="5181600"/>
          </a:xfrm>
        </p:spPr>
        <p:txBody>
          <a:bodyPr/>
          <a:lstStyle/>
          <a:p>
            <a:pPr>
              <a:lnSpc>
                <a:spcPct val="105000"/>
              </a:lnSpc>
              <a:spcBef>
                <a:spcPct val="10000"/>
              </a:spcBef>
              <a:buClr>
                <a:srgbClr val="800080"/>
              </a:buClr>
              <a:buSzPct val="50000"/>
            </a:pPr>
            <a:r>
              <a:rPr lang="zh-CN" altLang="en-US" sz="3000" b="1" u="sng" smtClean="0">
                <a:solidFill>
                  <a:schemeClr val="tx2"/>
                </a:solidFill>
                <a:ea typeface="仿宋_GB2312" pitchFamily="49" charset="-122"/>
              </a:rPr>
              <a:t>递归的定义</a:t>
            </a:r>
            <a:r>
              <a:rPr lang="zh-CN" altLang="en-US" sz="3000" b="1" smtClean="0">
                <a:ea typeface="仿宋_GB2312" pitchFamily="49" charset="-122"/>
              </a:rPr>
              <a:t>  </a:t>
            </a:r>
          </a:p>
          <a:p>
            <a:pPr>
              <a:lnSpc>
                <a:spcPct val="105000"/>
              </a:lnSpc>
              <a:spcBef>
                <a:spcPct val="10000"/>
              </a:spcBef>
              <a:buClr>
                <a:srgbClr val="800080"/>
              </a:buClr>
              <a:buSzPct val="50000"/>
              <a:buFont typeface="Wingdings" pitchFamily="2" charset="2"/>
              <a:buNone/>
            </a:pPr>
            <a:r>
              <a:rPr lang="zh-CN" altLang="en-US" sz="3000" b="1" smtClean="0">
                <a:ea typeface="仿宋_GB2312" pitchFamily="49" charset="-122"/>
              </a:rPr>
              <a:t>	若一个对象部分地包含它自己，或用它自己给自己定义</a:t>
            </a:r>
            <a:r>
              <a:rPr lang="en-US" altLang="zh-CN" sz="3000" b="1" smtClean="0">
                <a:ea typeface="仿宋_GB2312" pitchFamily="49" charset="-122"/>
              </a:rPr>
              <a:t>,  </a:t>
            </a:r>
            <a:r>
              <a:rPr lang="zh-CN" altLang="en-US" sz="3000" b="1" smtClean="0">
                <a:ea typeface="仿宋_GB2312" pitchFamily="49" charset="-122"/>
              </a:rPr>
              <a:t>则称这个对象是递归的；若一个过程直接地或间接地调用自己</a:t>
            </a:r>
            <a:r>
              <a:rPr lang="en-US" altLang="zh-CN" sz="3000" b="1" smtClean="0">
                <a:ea typeface="仿宋_GB2312" pitchFamily="49" charset="-122"/>
              </a:rPr>
              <a:t>, </a:t>
            </a:r>
            <a:r>
              <a:rPr lang="zh-CN" altLang="en-US" sz="3000" b="1" smtClean="0">
                <a:ea typeface="仿宋_GB2312" pitchFamily="49" charset="-122"/>
              </a:rPr>
              <a:t>则称这个过程是递归的过程。</a:t>
            </a:r>
          </a:p>
          <a:p>
            <a:pPr>
              <a:lnSpc>
                <a:spcPct val="105000"/>
              </a:lnSpc>
              <a:spcBef>
                <a:spcPct val="10000"/>
              </a:spcBef>
              <a:buClr>
                <a:srgbClr val="800080"/>
              </a:buClr>
              <a:buSzPct val="50000"/>
            </a:pPr>
            <a:r>
              <a:rPr lang="zh-CN" altLang="en-US" sz="3000" b="1" smtClean="0">
                <a:ea typeface="仿宋_GB2312" pitchFamily="49" charset="-122"/>
              </a:rPr>
              <a:t>以下三种情况常常用到递归方法。</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定义是递归的</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数据结构是递归的</a:t>
            </a:r>
          </a:p>
          <a:p>
            <a:pPr lvl="1">
              <a:lnSpc>
                <a:spcPct val="105000"/>
              </a:lnSpc>
              <a:spcBef>
                <a:spcPct val="10000"/>
              </a:spcBef>
              <a:buClr>
                <a:srgbClr val="006600"/>
              </a:buClr>
              <a:buSzPct val="50000"/>
              <a:buFont typeface="Wingdings" pitchFamily="2" charset="2"/>
              <a:buChar char="u"/>
            </a:pPr>
            <a:r>
              <a:rPr lang="zh-CN" altLang="en-US" sz="3000" b="1" smtClean="0">
                <a:ea typeface="仿宋_GB2312" pitchFamily="49" charset="-122"/>
              </a:rPr>
              <a:t> 问题的解法是递归的</a:t>
            </a:r>
          </a:p>
        </p:txBody>
      </p:sp>
      <p:sp>
        <p:nvSpPr>
          <p:cNvPr id="5" name="灯片编号占位符 4"/>
          <p:cNvSpPr>
            <a:spLocks noGrp="1"/>
          </p:cNvSpPr>
          <p:nvPr>
            <p:ph type="sldNum" sz="quarter" idx="12"/>
          </p:nvPr>
        </p:nvSpPr>
        <p:spPr/>
        <p:txBody>
          <a:bodyPr/>
          <a:lstStyle/>
          <a:p>
            <a:pPr>
              <a:defRPr/>
            </a:pPr>
            <a:fld id="{34649237-A8A6-4AA1-9B0A-E5CE8C1A057C}" type="slidenum">
              <a:rPr lang="en-US" altLang="zh-CN"/>
              <a:pPr>
                <a:defRPr/>
              </a:pPr>
              <a:t>8</a:t>
            </a:fld>
            <a:endParaRPr lang="en-US" altLang="zh-CN"/>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295636" y="533400"/>
            <a:ext cx="4724164" cy="842963"/>
          </a:xfrm>
        </p:spPr>
        <p:txBody>
          <a:bodyPr/>
          <a:lstStyle/>
          <a:p>
            <a:pPr algn="ctr"/>
            <a:r>
              <a:rPr lang="zh-CN" altLang="en-US" b="1" u="sng" dirty="0" smtClean="0">
                <a:ea typeface="华文新魏" pitchFamily="2" charset="-122"/>
              </a:rPr>
              <a:t>定义是递归的</a:t>
            </a:r>
            <a:endParaRPr lang="zh-CN" altLang="en-US" u="sng" dirty="0" smtClean="0">
              <a:ea typeface="华文新魏" pitchFamily="2" charset="-122"/>
            </a:endParaRPr>
          </a:p>
        </p:txBody>
      </p:sp>
      <p:sp>
        <p:nvSpPr>
          <p:cNvPr id="7" name="灯片编号占位符 4"/>
          <p:cNvSpPr>
            <a:spLocks noGrp="1"/>
          </p:cNvSpPr>
          <p:nvPr>
            <p:ph type="sldNum" sz="quarter" idx="12"/>
          </p:nvPr>
        </p:nvSpPr>
        <p:spPr/>
        <p:txBody>
          <a:bodyPr/>
          <a:lstStyle/>
          <a:p>
            <a:pPr>
              <a:defRPr/>
            </a:pPr>
            <a:fld id="{4F322858-C91C-45E1-A6E6-F34EE0F09AA0}" type="slidenum">
              <a:rPr lang="en-US" altLang="zh-CN"/>
              <a:pPr>
                <a:defRPr/>
              </a:pPr>
              <a:t>9</a:t>
            </a:fld>
            <a:endParaRPr lang="en-US" altLang="zh-CN"/>
          </a:p>
        </p:txBody>
      </p:sp>
      <p:sp>
        <p:nvSpPr>
          <p:cNvPr id="72708" name="Text Box 3"/>
          <p:cNvSpPr txBox="1">
            <a:spLocks noChangeArrowheads="1"/>
          </p:cNvSpPr>
          <p:nvPr/>
        </p:nvSpPr>
        <p:spPr bwMode="auto">
          <a:xfrm>
            <a:off x="871538" y="3273425"/>
            <a:ext cx="6443662"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000" b="1">
                <a:latin typeface="Times New Roman" pitchFamily="18" charset="0"/>
                <a:ea typeface="仿宋_GB2312" pitchFamily="49" charset="-122"/>
              </a:rPr>
              <a:t>求解阶乘函数的递归算法</a:t>
            </a:r>
          </a:p>
          <a:p>
            <a:pPr eaLnBrk="1" hangingPunct="1"/>
            <a:endParaRPr kumimoji="1" lang="zh-CN" altLang="en-US" sz="1600" b="1">
              <a:latin typeface="Times New Roman" pitchFamily="18" charset="0"/>
              <a:ea typeface="仿宋_GB2312" pitchFamily="49" charset="-122"/>
            </a:endParaRPr>
          </a:p>
          <a:p>
            <a:pPr eaLnBrk="1" hangingPunct="1">
              <a:lnSpc>
                <a:spcPct val="105000"/>
              </a:lnSpc>
            </a:pPr>
            <a:r>
              <a:rPr kumimoji="1" lang="en-US" altLang="zh-CN" sz="3000" b="1">
                <a:solidFill>
                  <a:schemeClr val="tx2"/>
                </a:solidFill>
                <a:latin typeface="Times New Roman" pitchFamily="18" charset="0"/>
                <a:ea typeface="仿宋_GB2312" pitchFamily="49" charset="-122"/>
              </a:rPr>
              <a:t>long</a:t>
            </a:r>
            <a:r>
              <a:rPr kumimoji="1" lang="en-US" altLang="zh-CN" sz="3000">
                <a:solidFill>
                  <a:schemeClr val="tx2"/>
                </a:solidFill>
                <a:latin typeface="Times New Roman" pitchFamily="18" charset="0"/>
                <a:ea typeface="仿宋_GB2312" pitchFamily="49" charset="-122"/>
              </a:rPr>
              <a:t> Factorial(</a:t>
            </a:r>
            <a:r>
              <a:rPr kumimoji="1" lang="en-US" altLang="zh-CN" sz="3000" b="1">
                <a:solidFill>
                  <a:schemeClr val="tx2"/>
                </a:solidFill>
                <a:latin typeface="Times New Roman" pitchFamily="18" charset="0"/>
                <a:ea typeface="仿宋_GB2312" pitchFamily="49" charset="-122"/>
              </a:rPr>
              <a:t>long</a:t>
            </a:r>
            <a:r>
              <a:rPr kumimoji="1" lang="en-US" altLang="zh-CN" sz="3000">
                <a:solidFill>
                  <a:schemeClr val="tx2"/>
                </a:solidFill>
                <a:latin typeface="Times New Roman" pitchFamily="18" charset="0"/>
                <a:ea typeface="仿宋_GB2312" pitchFamily="49" charset="-122"/>
              </a:rPr>
              <a:t> n) </a:t>
            </a: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a:p>
            <a:pPr eaLnBrk="1" hangingPunct="1">
              <a:lnSpc>
                <a:spcPct val="105000"/>
              </a:lnSpc>
            </a:pPr>
            <a:r>
              <a:rPr kumimoji="1" lang="en-US" altLang="zh-CN" sz="3000" b="1">
                <a:solidFill>
                  <a:schemeClr val="tx2"/>
                </a:solidFill>
                <a:latin typeface="Times New Roman" pitchFamily="18" charset="0"/>
                <a:ea typeface="仿宋_GB2312" pitchFamily="49" charset="-122"/>
              </a:rPr>
              <a:t>    if</a:t>
            </a:r>
            <a:r>
              <a:rPr kumimoji="1" lang="en-US" altLang="zh-CN" sz="3000">
                <a:solidFill>
                  <a:schemeClr val="tx2"/>
                </a:solidFill>
                <a:latin typeface="Times New Roman" pitchFamily="18" charset="0"/>
                <a:ea typeface="仿宋_GB2312" pitchFamily="49" charset="-122"/>
              </a:rPr>
              <a:t> (n</a:t>
            </a:r>
            <a:r>
              <a:rPr kumimoji="1" lang="en-US" altLang="zh-CN" sz="3000" i="1">
                <a:solidFill>
                  <a:schemeClr val="tx2"/>
                </a:solidFill>
                <a:latin typeface="Times New Roman" pitchFamily="18" charset="0"/>
                <a:ea typeface="仿宋_GB2312" pitchFamily="49" charset="-122"/>
              </a:rPr>
              <a:t> ==</a:t>
            </a:r>
            <a:r>
              <a:rPr kumimoji="1" lang="en-US" altLang="zh-CN" sz="3000">
                <a:solidFill>
                  <a:schemeClr val="tx2"/>
                </a:solidFill>
                <a:latin typeface="Times New Roman" pitchFamily="18" charset="0"/>
                <a:ea typeface="仿宋_GB2312" pitchFamily="49" charset="-122"/>
              </a:rPr>
              <a:t> 0) </a:t>
            </a:r>
            <a:r>
              <a:rPr kumimoji="1" lang="en-US" altLang="zh-CN" sz="3000" b="1">
                <a:solidFill>
                  <a:schemeClr val="tx2"/>
                </a:solidFill>
                <a:latin typeface="Times New Roman" pitchFamily="18" charset="0"/>
                <a:ea typeface="仿宋_GB2312" pitchFamily="49" charset="-122"/>
              </a:rPr>
              <a:t>return </a:t>
            </a:r>
            <a:r>
              <a:rPr kumimoji="1" lang="en-US" altLang="zh-CN" sz="3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a:p>
            <a:pPr eaLnBrk="1" hangingPunct="1">
              <a:lnSpc>
                <a:spcPct val="105000"/>
              </a:lnSpc>
            </a:pPr>
            <a:r>
              <a:rPr kumimoji="1" lang="en-US" altLang="zh-CN" sz="3000">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else return</a:t>
            </a:r>
            <a:r>
              <a:rPr kumimoji="1" lang="en-US" altLang="zh-CN" sz="3000">
                <a:solidFill>
                  <a:schemeClr val="tx2"/>
                </a:solidFill>
                <a:latin typeface="Times New Roman" pitchFamily="18" charset="0"/>
                <a:ea typeface="仿宋_GB2312" pitchFamily="49" charset="-122"/>
              </a:rPr>
              <a:t> n*Factorial(n</a:t>
            </a:r>
            <a:r>
              <a:rPr kumimoji="1" lang="en-US" altLang="zh-CN" sz="3000" i="1">
                <a:solidFill>
                  <a:schemeClr val="tx2"/>
                </a:solidFill>
                <a:latin typeface="仿宋_GB2312" pitchFamily="49" charset="-122"/>
                <a:ea typeface="仿宋_GB2312" pitchFamily="49" charset="-122"/>
              </a:rPr>
              <a:t>-</a:t>
            </a:r>
            <a:r>
              <a:rPr kumimoji="1" lang="en-US" altLang="zh-CN" sz="3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p>
          <a:p>
            <a:pPr eaLnBrk="1" hangingPunct="1">
              <a:lnSpc>
                <a:spcPct val="105000"/>
              </a:lnSpc>
            </a:pPr>
            <a:r>
              <a:rPr kumimoji="1" lang="en-US" altLang="zh-CN" sz="3000" b="1">
                <a:solidFill>
                  <a:schemeClr val="tx2"/>
                </a:solidFill>
                <a:latin typeface="Times New Roman" pitchFamily="18" charset="0"/>
                <a:ea typeface="仿宋_GB2312" pitchFamily="49" charset="-122"/>
              </a:rPr>
              <a:t>}</a:t>
            </a:r>
            <a:endParaRPr kumimoji="1" lang="en-US" altLang="zh-CN" sz="3000">
              <a:solidFill>
                <a:schemeClr val="tx2"/>
              </a:solidFill>
              <a:latin typeface="Times New Roman" pitchFamily="18" charset="0"/>
              <a:ea typeface="仿宋_GB2312" pitchFamily="49" charset="-122"/>
            </a:endParaRPr>
          </a:p>
        </p:txBody>
      </p:sp>
      <p:sp>
        <p:nvSpPr>
          <p:cNvPr id="72709" name="Text Box 4"/>
          <p:cNvSpPr txBox="1">
            <a:spLocks noChangeArrowheads="1"/>
          </p:cNvSpPr>
          <p:nvPr/>
        </p:nvSpPr>
        <p:spPr bwMode="auto">
          <a:xfrm>
            <a:off x="928688" y="1439863"/>
            <a:ext cx="28622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000" b="1">
                <a:latin typeface="Times New Roman" pitchFamily="18" charset="0"/>
                <a:ea typeface="仿宋_GB2312" pitchFamily="49" charset="-122"/>
              </a:rPr>
              <a:t>例如，阶乘函数</a:t>
            </a:r>
            <a:endParaRPr kumimoji="1" lang="zh-CN" altLang="en-US" sz="3000">
              <a:latin typeface="Times New Roman" pitchFamily="18" charset="0"/>
              <a:ea typeface="仿宋_GB2312" pitchFamily="49" charset="-122"/>
            </a:endParaRPr>
          </a:p>
        </p:txBody>
      </p:sp>
      <p:graphicFrame>
        <p:nvGraphicFramePr>
          <p:cNvPr id="72710" name="Object 5"/>
          <p:cNvGraphicFramePr>
            <a:graphicFrameLocks noChangeAspect="1"/>
          </p:cNvGraphicFramePr>
          <p:nvPr/>
        </p:nvGraphicFramePr>
        <p:xfrm>
          <a:off x="1655763" y="2030413"/>
          <a:ext cx="4159250" cy="1111250"/>
        </p:xfrm>
        <a:graphic>
          <a:graphicData uri="http://schemas.openxmlformats.org/presentationml/2006/ole">
            <mc:AlternateContent xmlns:mc="http://schemas.openxmlformats.org/markup-compatibility/2006">
              <mc:Choice xmlns:v="urn:schemas-microsoft-com:vml" Requires="v">
                <p:oleObj spid="_x0000_s72748" name="公式" r:id="rId3" imgW="1765300" imgH="482600" progId="Equation.3">
                  <p:embed/>
                </p:oleObj>
              </mc:Choice>
              <mc:Fallback>
                <p:oleObj name="公式" r:id="rId3" imgW="17653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2030413"/>
                        <a:ext cx="41592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1952</TotalTime>
  <Words>3670</Words>
  <Application>Microsoft Office PowerPoint</Application>
  <PresentationFormat>全屏显示(4:3)</PresentationFormat>
  <Paragraphs>995</Paragraphs>
  <Slides>71</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93" baseType="lpstr">
      <vt:lpstr>仿宋_GB2312</vt:lpstr>
      <vt:lpstr>黑体</vt:lpstr>
      <vt:lpstr>华文彩云</vt:lpstr>
      <vt:lpstr>华文新魏</vt:lpstr>
      <vt:lpstr>楷体_GB2312</vt:lpstr>
      <vt:lpstr>隶书</vt:lpstr>
      <vt:lpstr>宋体</vt:lpstr>
      <vt:lpstr>新宋体</vt:lpstr>
      <vt:lpstr>长城新魏碑体</vt:lpstr>
      <vt:lpstr>Arial</vt:lpstr>
      <vt:lpstr>Arial Black</vt:lpstr>
      <vt:lpstr>Arial Narrow</vt:lpstr>
      <vt:lpstr>Calibri</vt:lpstr>
      <vt:lpstr>Courier New</vt:lpstr>
      <vt:lpstr>Garamond</vt:lpstr>
      <vt:lpstr>Symbol</vt:lpstr>
      <vt:lpstr>Times New Roman</vt:lpstr>
      <vt:lpstr>Wingdings</vt:lpstr>
      <vt:lpstr>Wingdings 2</vt:lpstr>
      <vt:lpstr>Office 主题​​</vt:lpstr>
      <vt:lpstr>公式</vt:lpstr>
      <vt:lpstr>文档</vt:lpstr>
      <vt:lpstr>练习</vt:lpstr>
      <vt:lpstr>第三章   栈与队列</vt:lpstr>
      <vt:lpstr>例2、括号匹配的检查</vt:lpstr>
      <vt:lpstr>分析可能出现的不匹配的情况</vt:lpstr>
      <vt:lpstr>　这三种情况对应到栈的操作即为</vt:lpstr>
      <vt:lpstr>算法的设计思想</vt:lpstr>
      <vt:lpstr>PowerPoint 演示文稿</vt:lpstr>
      <vt:lpstr>栈的应用：递归</vt:lpstr>
      <vt:lpstr>定义是递归的</vt:lpstr>
      <vt:lpstr>求解阶乘 n! 的过程</vt:lpstr>
      <vt:lpstr>数据结构是递归的</vt:lpstr>
      <vt:lpstr>PowerPoint 演示文稿</vt:lpstr>
      <vt:lpstr>在链表中寻找等于给定值的结点并打印其数值  </vt:lpstr>
      <vt:lpstr>2  递归函数：</vt:lpstr>
      <vt:lpstr>一般函数的调用机制</vt:lpstr>
      <vt:lpstr>PowerPoint 演示文稿</vt:lpstr>
      <vt:lpstr>递归算法的编写和执行过程</vt:lpstr>
      <vt:lpstr>PowerPoint 演示文稿</vt:lpstr>
      <vt:lpstr>我们看一下n=3 阶乘函数fact(n)的执行过程</vt:lpstr>
      <vt:lpstr>问题的解法是递归的</vt:lpstr>
      <vt:lpstr>PowerPoint 演示文稿</vt:lpstr>
      <vt:lpstr>PowerPoint 演示文稿</vt:lpstr>
      <vt:lpstr>PowerPoint 演示文稿</vt:lpstr>
      <vt:lpstr>PowerPoint 演示文稿</vt:lpstr>
      <vt:lpstr>构成递归的条件</vt:lpstr>
      <vt:lpstr>递归过程与递归工作栈</vt:lpstr>
      <vt:lpstr>PowerPoint 演示文稿</vt:lpstr>
      <vt:lpstr>递归工作栈</vt:lpstr>
      <vt:lpstr>函数递归时的活动记录</vt:lpstr>
      <vt:lpstr>PowerPoint 演示文稿</vt:lpstr>
      <vt:lpstr> </vt:lpstr>
      <vt:lpstr>PowerPoint 演示文稿</vt:lpstr>
      <vt:lpstr>递归与回溯</vt:lpstr>
      <vt:lpstr>迷宫问题</vt:lpstr>
      <vt:lpstr>PowerPoint 演示文稿</vt:lpstr>
      <vt:lpstr>Maze::Maze ( char *filename ) { //从文件filename中读取各路口和出口的数据    ifstream fin;    fin.open ( filename, ios::in | ios::nocreate );    if ( !fin ) {         cout &lt;&lt;“文件”&lt;&lt;filename&lt;&lt;“打不开”&lt;&lt;endl;         exit (1);    }     fin &gt;&gt; MazeSize;            //输入迷宫路口数  intsec = new Intersection[MazeSize+1];//创建迷宫路口数组      for ( int i=1; i&lt;=MazeSize; i++ )                fin&gt;&gt;intsec[i].left &gt;&gt;intsec[i].forward &gt;&gt;intsec[i].right;      fin &gt;&gt; EXIT;       //输入迷宫出口      fin.close ( ); }</vt:lpstr>
      <vt:lpstr>PowerPoint 演示文稿</vt:lpstr>
      <vt:lpstr>n皇后问题</vt:lpstr>
      <vt:lpstr>PowerPoint 演示文稿</vt:lpstr>
      <vt:lpstr>解题思路</vt:lpstr>
      <vt:lpstr>PowerPoint 演示文稿</vt:lpstr>
      <vt:lpstr>PowerPoint 演示文稿</vt:lpstr>
      <vt:lpstr>队列 ( Queue )</vt:lpstr>
      <vt:lpstr>队列的抽象数据类型</vt:lpstr>
      <vt:lpstr>PowerPoint 演示文稿</vt:lpstr>
      <vt:lpstr>PowerPoint 演示文稿</vt:lpstr>
      <vt:lpstr>PowerPoint 演示文稿</vt:lpstr>
      <vt:lpstr>队列的进队和出队原则</vt:lpstr>
      <vt:lpstr>PowerPoint 演示文稿</vt:lpstr>
      <vt:lpstr>PowerPoint 演示文稿</vt:lpstr>
      <vt:lpstr>PowerPoint 演示文稿</vt:lpstr>
      <vt:lpstr>PowerPoint 演示文稿</vt:lpstr>
      <vt:lpstr>循环队列 (Circular Queue)</vt:lpstr>
      <vt:lpstr>循环队列</vt:lpstr>
      <vt:lpstr>PowerPoint 演示文稿</vt:lpstr>
      <vt:lpstr>   如何判断循环队列队空、队满？</vt:lpstr>
      <vt:lpstr>如何判断循环队列队空、队满？</vt:lpstr>
      <vt:lpstr>循环队列操作的定义</vt:lpstr>
      <vt:lpstr>PowerPoint 演示文稿</vt:lpstr>
      <vt:lpstr>PowerPoint 演示文稿</vt:lpstr>
      <vt:lpstr>队列的链接存储表示 — 链式队列</vt:lpstr>
      <vt:lpstr>链式队列类的定义</vt:lpstr>
      <vt:lpstr>PowerPoint 演示文稿</vt:lpstr>
      <vt:lpstr>PowerPoint 演示文稿</vt:lpstr>
      <vt:lpstr>PowerPoint 演示文稿</vt:lpstr>
      <vt:lpstr>PowerPoint 演示文稿</vt:lpstr>
      <vt:lpstr>队列的应用：打印杨辉三角形</vt:lpstr>
      <vt:lpstr>PowerPoint 演示文稿</vt:lpstr>
      <vt:lpstr>PowerPoint 演示文稿</vt:lpstr>
      <vt:lpstr>利用队列打印二项展开式系数的算法</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bao yu</cp:lastModifiedBy>
  <cp:revision>59</cp:revision>
  <dcterms:created xsi:type="dcterms:W3CDTF">2006-02-16T14:22:17Z</dcterms:created>
  <dcterms:modified xsi:type="dcterms:W3CDTF">2019-05-20T02:18:33Z</dcterms:modified>
</cp:coreProperties>
</file>