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 id="2147483737" r:id="rId3"/>
    <p:sldMasterId id="2147483749" r:id="rId4"/>
  </p:sldMasterIdLst>
  <p:notesMasterIdLst>
    <p:notesMasterId r:id="rId192"/>
  </p:notesMasterIdLst>
  <p:sldIdLst>
    <p:sldId id="576" r:id="rId5"/>
    <p:sldId id="583" r:id="rId6"/>
    <p:sldId id="577" r:id="rId7"/>
    <p:sldId id="546" r:id="rId8"/>
    <p:sldId id="551" r:id="rId9"/>
    <p:sldId id="552" r:id="rId10"/>
    <p:sldId id="553" r:id="rId11"/>
    <p:sldId id="554" r:id="rId12"/>
    <p:sldId id="555" r:id="rId13"/>
    <p:sldId id="556" r:id="rId14"/>
    <p:sldId id="557" r:id="rId15"/>
    <p:sldId id="558" r:id="rId16"/>
    <p:sldId id="559" r:id="rId17"/>
    <p:sldId id="580" r:id="rId18"/>
    <p:sldId id="560" r:id="rId19"/>
    <p:sldId id="570" r:id="rId20"/>
    <p:sldId id="573" r:id="rId21"/>
    <p:sldId id="574" r:id="rId22"/>
    <p:sldId id="540" r:id="rId23"/>
    <p:sldId id="541" r:id="rId24"/>
    <p:sldId id="542" r:id="rId25"/>
    <p:sldId id="543" r:id="rId26"/>
    <p:sldId id="544" r:id="rId27"/>
    <p:sldId id="503" r:id="rId28"/>
    <p:sldId id="582" r:id="rId29"/>
    <p:sldId id="581" r:id="rId30"/>
    <p:sldId id="256" r:id="rId31"/>
    <p:sldId id="259" r:id="rId32"/>
    <p:sldId id="444" r:id="rId33"/>
    <p:sldId id="445" r:id="rId34"/>
    <p:sldId id="260" r:id="rId35"/>
    <p:sldId id="261" r:id="rId36"/>
    <p:sldId id="447" r:id="rId37"/>
    <p:sldId id="448" r:id="rId38"/>
    <p:sldId id="449" r:id="rId39"/>
    <p:sldId id="263" r:id="rId40"/>
    <p:sldId id="264" r:id="rId41"/>
    <p:sldId id="450" r:id="rId42"/>
    <p:sldId id="505" r:id="rId43"/>
    <p:sldId id="506" r:id="rId44"/>
    <p:sldId id="507" r:id="rId45"/>
    <p:sldId id="508" r:id="rId46"/>
    <p:sldId id="265" r:id="rId47"/>
    <p:sldId id="509" r:id="rId48"/>
    <p:sldId id="510" r:id="rId49"/>
    <p:sldId id="511" r:id="rId50"/>
    <p:sldId id="512" r:id="rId51"/>
    <p:sldId id="513" r:id="rId52"/>
    <p:sldId id="514" r:id="rId53"/>
    <p:sldId id="515" r:id="rId54"/>
    <p:sldId id="266" r:id="rId55"/>
    <p:sldId id="267" r:id="rId56"/>
    <p:sldId id="268" r:id="rId57"/>
    <p:sldId id="269" r:id="rId58"/>
    <p:sldId id="270" r:id="rId59"/>
    <p:sldId id="271" r:id="rId60"/>
    <p:sldId id="451" r:id="rId61"/>
    <p:sldId id="452" r:id="rId62"/>
    <p:sldId id="273" r:id="rId63"/>
    <p:sldId id="274" r:id="rId64"/>
    <p:sldId id="275" r:id="rId65"/>
    <p:sldId id="516" r:id="rId66"/>
    <p:sldId id="517" r:id="rId67"/>
    <p:sldId id="518" r:id="rId68"/>
    <p:sldId id="519" r:id="rId69"/>
    <p:sldId id="520" r:id="rId70"/>
    <p:sldId id="521" r:id="rId71"/>
    <p:sldId id="276" r:id="rId72"/>
    <p:sldId id="277" r:id="rId73"/>
    <p:sldId id="278" r:id="rId74"/>
    <p:sldId id="279" r:id="rId75"/>
    <p:sldId id="280" r:id="rId76"/>
    <p:sldId id="281" r:id="rId77"/>
    <p:sldId id="453" r:id="rId78"/>
    <p:sldId id="282" r:id="rId79"/>
    <p:sldId id="283" r:id="rId80"/>
    <p:sldId id="454" r:id="rId81"/>
    <p:sldId id="455" r:id="rId82"/>
    <p:sldId id="456" r:id="rId83"/>
    <p:sldId id="457" r:id="rId84"/>
    <p:sldId id="287" r:id="rId85"/>
    <p:sldId id="290" r:id="rId86"/>
    <p:sldId id="522" r:id="rId87"/>
    <p:sldId id="458" r:id="rId88"/>
    <p:sldId id="523" r:id="rId89"/>
    <p:sldId id="524" r:id="rId90"/>
    <p:sldId id="525" r:id="rId91"/>
    <p:sldId id="299" r:id="rId92"/>
    <p:sldId id="300" r:id="rId93"/>
    <p:sldId id="301" r:id="rId94"/>
    <p:sldId id="302" r:id="rId95"/>
    <p:sldId id="303" r:id="rId96"/>
    <p:sldId id="304" r:id="rId97"/>
    <p:sldId id="526" r:id="rId98"/>
    <p:sldId id="527" r:id="rId99"/>
    <p:sldId id="528" r:id="rId100"/>
    <p:sldId id="306" r:id="rId101"/>
    <p:sldId id="529" r:id="rId102"/>
    <p:sldId id="307" r:id="rId103"/>
    <p:sldId id="308" r:id="rId104"/>
    <p:sldId id="309" r:id="rId105"/>
    <p:sldId id="310" r:id="rId106"/>
    <p:sldId id="459" r:id="rId107"/>
    <p:sldId id="312" r:id="rId108"/>
    <p:sldId id="461" r:id="rId109"/>
    <p:sldId id="313" r:id="rId110"/>
    <p:sldId id="315" r:id="rId111"/>
    <p:sldId id="316" r:id="rId112"/>
    <p:sldId id="317" r:id="rId113"/>
    <p:sldId id="318" r:id="rId114"/>
    <p:sldId id="319" r:id="rId115"/>
    <p:sldId id="462" r:id="rId116"/>
    <p:sldId id="334" r:id="rId117"/>
    <p:sldId id="463" r:id="rId118"/>
    <p:sldId id="465" r:id="rId119"/>
    <p:sldId id="464" r:id="rId120"/>
    <p:sldId id="466" r:id="rId121"/>
    <p:sldId id="467" r:id="rId122"/>
    <p:sldId id="468" r:id="rId123"/>
    <p:sldId id="469" r:id="rId124"/>
    <p:sldId id="340" r:id="rId125"/>
    <p:sldId id="341" r:id="rId126"/>
    <p:sldId id="342" r:id="rId127"/>
    <p:sldId id="343" r:id="rId128"/>
    <p:sldId id="388" r:id="rId129"/>
    <p:sldId id="389" r:id="rId130"/>
    <p:sldId id="475" r:id="rId131"/>
    <p:sldId id="476" r:id="rId132"/>
    <p:sldId id="390" r:id="rId133"/>
    <p:sldId id="477" r:id="rId134"/>
    <p:sldId id="391" r:id="rId135"/>
    <p:sldId id="392" r:id="rId136"/>
    <p:sldId id="393" r:id="rId137"/>
    <p:sldId id="478" r:id="rId138"/>
    <p:sldId id="395" r:id="rId139"/>
    <p:sldId id="396" r:id="rId140"/>
    <p:sldId id="397" r:id="rId141"/>
    <p:sldId id="479" r:id="rId142"/>
    <p:sldId id="480" r:id="rId143"/>
    <p:sldId id="405" r:id="rId144"/>
    <p:sldId id="406" r:id="rId145"/>
    <p:sldId id="407" r:id="rId146"/>
    <p:sldId id="408" r:id="rId147"/>
    <p:sldId id="481" r:id="rId148"/>
    <p:sldId id="409" r:id="rId149"/>
    <p:sldId id="410" r:id="rId150"/>
    <p:sldId id="411" r:id="rId151"/>
    <p:sldId id="412" r:id="rId152"/>
    <p:sldId id="399" r:id="rId153"/>
    <p:sldId id="402" r:id="rId154"/>
    <p:sldId id="403" r:id="rId155"/>
    <p:sldId id="404" r:id="rId156"/>
    <p:sldId id="483" r:id="rId157"/>
    <p:sldId id="482" r:id="rId158"/>
    <p:sldId id="416" r:id="rId159"/>
    <p:sldId id="484" r:id="rId160"/>
    <p:sldId id="417" r:id="rId161"/>
    <p:sldId id="418" r:id="rId162"/>
    <p:sldId id="419" r:id="rId163"/>
    <p:sldId id="420" r:id="rId164"/>
    <p:sldId id="493" r:id="rId165"/>
    <p:sldId id="421" r:id="rId166"/>
    <p:sldId id="494" r:id="rId167"/>
    <p:sldId id="422" r:id="rId168"/>
    <p:sldId id="423" r:id="rId169"/>
    <p:sldId id="424" r:id="rId170"/>
    <p:sldId id="425" r:id="rId171"/>
    <p:sldId id="426" r:id="rId172"/>
    <p:sldId id="495" r:id="rId173"/>
    <p:sldId id="496" r:id="rId174"/>
    <p:sldId id="428" r:id="rId175"/>
    <p:sldId id="497" r:id="rId176"/>
    <p:sldId id="498" r:id="rId177"/>
    <p:sldId id="430" r:id="rId178"/>
    <p:sldId id="432" r:id="rId179"/>
    <p:sldId id="433" r:id="rId180"/>
    <p:sldId id="434" r:id="rId181"/>
    <p:sldId id="435" r:id="rId182"/>
    <p:sldId id="436" r:id="rId183"/>
    <p:sldId id="437" r:id="rId184"/>
    <p:sldId id="438" r:id="rId185"/>
    <p:sldId id="439" r:id="rId186"/>
    <p:sldId id="499" r:id="rId187"/>
    <p:sldId id="440" r:id="rId188"/>
    <p:sldId id="441" r:id="rId189"/>
    <p:sldId id="442" r:id="rId190"/>
    <p:sldId id="443" r:id="rId191"/>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99"/>
    <a:srgbClr val="66FFFF"/>
    <a:srgbClr val="800080"/>
    <a:srgbClr val="CCFFFF"/>
    <a:srgbClr val="006666"/>
    <a:srgbClr val="000066"/>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12" autoAdjust="0"/>
  </p:normalViewPr>
  <p:slideViewPr>
    <p:cSldViewPr>
      <p:cViewPr varScale="1">
        <p:scale>
          <a:sx n="92" d="100"/>
          <a:sy n="92" d="100"/>
        </p:scale>
        <p:origin x="166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632"/>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notesMaster" Target="notesMasters/notesMaster1.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presProps" Target="presProp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theme" Target="theme/theme1.xml"/><Relationship Id="rId190" Type="http://schemas.openxmlformats.org/officeDocument/2006/relationships/slide" Target="slides/slide186.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tableStyles" Target="tableStyle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8" Type="http://schemas.openxmlformats.org/officeDocument/2006/relationships/slide" Target="slides/slide14.xml"/><Relationship Id="rId39" Type="http://schemas.openxmlformats.org/officeDocument/2006/relationships/slide" Target="slides/slide3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134F8A9-6C1B-4BC0-ADDE-AD4A02025B1D}" type="slidenum">
              <a:rPr lang="en-US" altLang="zh-CN"/>
              <a:pPr/>
              <a:t>‹#›</a:t>
            </a:fld>
            <a:endParaRPr lang="en-US" altLang="zh-CN"/>
          </a:p>
        </p:txBody>
      </p:sp>
    </p:spTree>
    <p:extLst>
      <p:ext uri="{BB962C8B-B14F-4D97-AF65-F5344CB8AC3E}">
        <p14:creationId xmlns:p14="http://schemas.microsoft.com/office/powerpoint/2010/main" val="3366626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8112F2F-C6DC-4BDE-BA89-30DD661F5694}" type="slidenum">
              <a:rPr lang="en-US" altLang="zh-CN" smtClean="0">
                <a:latin typeface="Arial" pitchFamily="34" charset="0"/>
              </a:rPr>
              <a:pPr eaLnBrk="1" hangingPunct="1"/>
              <a:t>41</a:t>
            </a:fld>
            <a:endParaRPr lang="en-US" altLang="zh-CN" smtClean="0">
              <a:latin typeface="Arial"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418729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DBF46DA-5D5D-4EC5-92FE-CF70CC125D5C}" type="slidenum">
              <a:rPr lang="en-US" altLang="zh-CN" smtClean="0">
                <a:latin typeface="Arial" pitchFamily="34" charset="0"/>
              </a:rPr>
              <a:pPr eaLnBrk="1" hangingPunct="1"/>
              <a:t>42</a:t>
            </a:fld>
            <a:endParaRPr lang="en-US" altLang="zh-CN" smtClean="0">
              <a:latin typeface="Arial"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411483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34F8A9-6C1B-4BC0-ADDE-AD4A02025B1D}" type="slidenum">
              <a:rPr lang="en-US" altLang="zh-CN" smtClean="0"/>
              <a:pPr/>
              <a:t>46</a:t>
            </a:fld>
            <a:endParaRPr lang="en-US" altLang="zh-CN"/>
          </a:p>
        </p:txBody>
      </p:sp>
    </p:spTree>
    <p:extLst>
      <p:ext uri="{BB962C8B-B14F-4D97-AF65-F5344CB8AC3E}">
        <p14:creationId xmlns:p14="http://schemas.microsoft.com/office/powerpoint/2010/main" val="226183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endParaRPr lang="en-US" altLang="zh-C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ltLang="zh-C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00AE6CE-DED9-4D9D-A824-0BBBC8E4A3B2}" type="slidenum">
              <a:rPr lang="en-US" altLang="zh-CN" smtClean="0"/>
              <a:pPr/>
              <a:t>‹#›</a:t>
            </a:fld>
            <a:endParaRPr lang="en-US" altLang="zh-C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0BEC381-709F-4D98-9C36-4786ED44982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4571C0F-5CC7-48A4-B860-75542D1664F4}"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7615AA94-8C4E-46FC-B782-E9B632D4A8D7}"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31631762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1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smtClean="0">
                  <a:solidFill>
                    <a:srgbClr val="FFFFFF"/>
                  </a:solidFill>
                  <a:latin typeface="Garamond" pitchFamily="18" charset="0"/>
                </a:endParaRPr>
              </a:p>
            </p:txBody>
          </p:sp>
          <p:sp>
            <p:nvSpPr>
              <p:cNvPr id="1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grpSp>
        <p:sp>
          <p:nvSpPr>
            <p:cNvPr id="6"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7" name="Freeform 10"/>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smtClean="0">
                <a:solidFill>
                  <a:srgbClr val="FFFFFF"/>
                </a:solidFill>
                <a:latin typeface="Garamond" pitchFamily="18" charset="0"/>
              </a:endParaRPr>
            </a:p>
          </p:txBody>
        </p:sp>
      </p:grpSp>
      <p:sp>
        <p:nvSpPr>
          <p:cNvPr id="7179" name="Rectangle 11"/>
          <p:cNvSpPr>
            <a:spLocks noGrp="1" noChangeArrowheads="1"/>
          </p:cNvSpPr>
          <p:nvPr>
            <p:ph type="ctrTitle" sz="quarter"/>
          </p:nvPr>
        </p:nvSpPr>
        <p:spPr>
          <a:xfrm>
            <a:off x="685800" y="1736725"/>
            <a:ext cx="7772400" cy="1920875"/>
          </a:xfrm>
        </p:spPr>
        <p:txBody>
          <a:bodyPr/>
          <a:lstStyle>
            <a:lvl1pPr>
              <a:defRPr sz="6000">
                <a:ea typeface="隶书" pitchFamily="49" charset="-122"/>
              </a:defRPr>
            </a:lvl1pPr>
          </a:lstStyle>
          <a:p>
            <a:pPr lvl="0"/>
            <a:r>
              <a:rPr lang="zh-CN" altLang="en-US" noProof="0" smtClean="0"/>
              <a:t>单击此处编辑母版标题样式</a:t>
            </a:r>
          </a:p>
        </p:txBody>
      </p:sp>
      <p:sp>
        <p:nvSpPr>
          <p:cNvPr id="718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b="0">
                <a:ea typeface="黑体" pitchFamily="2" charset="-122"/>
              </a:defRPr>
            </a:lvl1pPr>
          </a:lstStyle>
          <a:p>
            <a:pPr lvl="0"/>
            <a:r>
              <a:rPr lang="zh-CN" altLang="en-US" noProof="0" smtClean="0"/>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solidFill>
                <a:srgbClr val="FFFFFF"/>
              </a:solidFill>
            </a:endParaRPr>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solidFill>
                <a:srgbClr val="FFFFFF"/>
              </a:solidFill>
            </a:endParaRPr>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0744824E-D216-4FA5-877B-DAEB4F4EB5D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7293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6ACA14BB-1A20-43E8-A4CE-D5F2FA37369D}" type="slidenum">
              <a:rPr lang="en-US" altLang="zh-CN">
                <a:solidFill>
                  <a:srgbClr val="FFFFFF"/>
                </a:solidFill>
              </a:rPr>
              <a:pPr>
                <a:defRPr/>
              </a:pPr>
              <a:t>‹#›</a:t>
            </a:fld>
            <a:endParaRPr lang="en-US" altLang="zh-CN">
              <a:solidFill>
                <a:srgbClr val="FFFFFF"/>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667121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A3ADC898-10A7-4321-80FC-9518136244F7}" type="slidenum">
              <a:rPr lang="en-US" altLang="zh-CN">
                <a:solidFill>
                  <a:srgbClr val="FFFFFF"/>
                </a:solidFill>
              </a:rPr>
              <a:pPr>
                <a:defRPr/>
              </a:pPr>
              <a:t>‹#›</a:t>
            </a:fld>
            <a:endParaRPr lang="en-US" altLang="zh-CN">
              <a:solidFill>
                <a:srgbClr val="FFFFFF"/>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72541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7869AA2F-496E-4E18-9B8B-D18E8B6AF2B2}" type="slidenum">
              <a:rPr lang="en-US" altLang="zh-CN">
                <a:solidFill>
                  <a:srgbClr val="FFFFFF"/>
                </a:solidFill>
              </a:rPr>
              <a:pPr>
                <a:defRPr/>
              </a:pPr>
              <a:t>‹#›</a:t>
            </a:fld>
            <a:endParaRPr lang="en-US" altLang="zh-CN">
              <a:solidFill>
                <a:srgbClr val="FFFFFF"/>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41675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330F770C-000E-4A6B-B72D-942E02DFB41A}" type="slidenum">
              <a:rPr lang="en-US" altLang="zh-CN">
                <a:solidFill>
                  <a:srgbClr val="FFFFFF"/>
                </a:solidFill>
              </a:rPr>
              <a:pPr>
                <a:defRPr/>
              </a:pPr>
              <a:t>‹#›</a:t>
            </a:fld>
            <a:endParaRPr lang="en-US" altLang="zh-CN">
              <a:solidFill>
                <a:srgbClr val="FFFFFF"/>
              </a:solidFill>
            </a:endParaRPr>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676776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CB91AA50-A6BC-4B4B-A3D1-8E1D87347F9C}" type="slidenum">
              <a:rPr lang="en-US" altLang="zh-CN">
                <a:solidFill>
                  <a:srgbClr val="FFFFFF"/>
                </a:solidFill>
              </a:rPr>
              <a:pPr>
                <a:defRPr/>
              </a:pPr>
              <a:t>‹#›</a:t>
            </a:fld>
            <a:endParaRPr lang="en-US" altLang="zh-CN">
              <a:solidFill>
                <a:srgbClr val="FFFFFF"/>
              </a:solidFill>
            </a:endParaRPr>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736852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BFC57101-A724-4B55-8BF5-231176150869}" type="slidenum">
              <a:rPr lang="en-US" altLang="zh-CN">
                <a:solidFill>
                  <a:srgbClr val="FFFFFF"/>
                </a:solidFill>
              </a:rPr>
              <a:pPr>
                <a:defRPr/>
              </a:pPr>
              <a:t>‹#›</a:t>
            </a:fld>
            <a:endParaRPr lang="en-US" altLang="zh-CN">
              <a:solidFill>
                <a:srgbClr val="FFFFFF"/>
              </a:solidFill>
            </a:endParaRPr>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00194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ED072FB-181D-4310-996F-33CDE79D7767}"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91F544CB-A650-422C-BA24-4932291F3D08}" type="slidenum">
              <a:rPr lang="en-US" altLang="zh-CN">
                <a:solidFill>
                  <a:srgbClr val="FFFFFF"/>
                </a:solidFill>
              </a:rPr>
              <a:pPr>
                <a:defRPr/>
              </a:pPr>
              <a:t>‹#›</a:t>
            </a:fld>
            <a:endParaRPr lang="en-US" altLang="zh-CN">
              <a:solidFill>
                <a:srgbClr val="FFFFFF"/>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140496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1BD9E3DD-899E-45AB-8ABA-2A5CC0AC926E}" type="slidenum">
              <a:rPr lang="en-US" altLang="zh-CN">
                <a:solidFill>
                  <a:srgbClr val="FFFFFF"/>
                </a:solidFill>
              </a:rPr>
              <a:pPr>
                <a:defRPr/>
              </a:pPr>
              <a:t>‹#›</a:t>
            </a:fld>
            <a:endParaRPr lang="en-US" altLang="zh-CN">
              <a:solidFill>
                <a:srgbClr val="FFFFFF"/>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72162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FFAAF8C5-988A-417E-AA98-F3B2B1470B14}" type="slidenum">
              <a:rPr lang="en-US" altLang="zh-CN">
                <a:solidFill>
                  <a:srgbClr val="FFFFFF"/>
                </a:solidFill>
              </a:rPr>
              <a:pPr>
                <a:defRPr/>
              </a:pPr>
              <a:t>‹#›</a:t>
            </a:fld>
            <a:endParaRPr lang="en-US" altLang="zh-CN">
              <a:solidFill>
                <a:srgbClr val="FFFFFF"/>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937339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029B00BB-955C-4204-94F4-9AC185401BE2}" type="slidenum">
              <a:rPr lang="en-US" altLang="zh-CN">
                <a:solidFill>
                  <a:srgbClr val="FFFFFF"/>
                </a:solidFill>
              </a:rPr>
              <a:pPr>
                <a:defRPr/>
              </a:pPr>
              <a:t>‹#›</a:t>
            </a:fld>
            <a:endParaRPr lang="en-US" altLang="zh-CN">
              <a:solidFill>
                <a:srgbClr val="FFFFFF"/>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59558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41042E4E-9D15-4EE1-AF9C-201C9AE3B90B}" type="slidenum">
              <a:rPr lang="en-US" altLang="zh-CN">
                <a:solidFill>
                  <a:srgbClr val="FFFFFF"/>
                </a:solidFill>
              </a:rPr>
              <a:pPr>
                <a:defRPr/>
              </a:pPr>
              <a:t>‹#›</a:t>
            </a:fld>
            <a:endParaRPr lang="en-US" altLang="zh-CN">
              <a:solidFill>
                <a:srgbClr val="FFFFFF"/>
              </a:solidFill>
            </a:endParaRPr>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165172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half" idx="3"/>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3"/>
          <p:cNvSpPr>
            <a:spLocks noGrp="1" noChangeArrowheads="1"/>
          </p:cNvSpPr>
          <p:nvPr>
            <p:ph type="sldNum" sz="quarter" idx="11"/>
          </p:nvPr>
        </p:nvSpPr>
        <p:spPr>
          <a:ln/>
        </p:spPr>
        <p:txBody>
          <a:bodyPr/>
          <a:lstStyle>
            <a:lvl1pPr>
              <a:defRPr/>
            </a:lvl1pPr>
          </a:lstStyle>
          <a:p>
            <a:pPr>
              <a:defRPr/>
            </a:pPr>
            <a:fld id="{A8EDDFCA-4208-45C3-981C-065B994DE025}" type="slidenum">
              <a:rPr lang="en-US" altLang="zh-CN">
                <a:solidFill>
                  <a:srgbClr val="FFFFFF"/>
                </a:solidFill>
              </a:rPr>
              <a:pPr>
                <a:defRPr/>
              </a:pPr>
              <a:t>‹#›</a:t>
            </a:fld>
            <a:endParaRPr lang="en-US" altLang="zh-CN">
              <a:solidFill>
                <a:srgbClr val="FFFFFF"/>
              </a:solidFill>
            </a:endParaRPr>
          </a:p>
        </p:txBody>
      </p:sp>
      <p:sp>
        <p:nvSpPr>
          <p:cNvPr id="8" name="Rectangle 14"/>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473456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24FE8468-0DAD-4126-B9B4-40E5B058EB32}"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76422124"/>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40DD495A-20FC-4102-913E-218706BB20F4}"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299755745"/>
      </p:ext>
    </p:extLst>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pPr>
              <a:defRPr/>
            </a:pPr>
            <a:endParaRPr lang="en-US" altLang="zh-CN">
              <a:solidFill>
                <a:srgbClr val="000000"/>
              </a:solidFill>
            </a:endParaRPr>
          </a:p>
        </p:txBody>
      </p:sp>
      <p:sp>
        <p:nvSpPr>
          <p:cNvPr id="8" name="Slide Number Placeholder 7"/>
          <p:cNvSpPr>
            <a:spLocks noGrp="1"/>
          </p:cNvSpPr>
          <p:nvPr>
            <p:ph type="sldNum" sz="quarter" idx="11"/>
          </p:nvPr>
        </p:nvSpPr>
        <p:spPr/>
        <p:txBody>
          <a:bodyPr/>
          <a:lstStyle/>
          <a:p>
            <a:pPr>
              <a:defRPr/>
            </a:pPr>
            <a:fld id="{C1C00FD7-7B8E-4E72-A631-8E865C7CB29B}" type="slidenum">
              <a:rPr lang="en-US" altLang="zh-CN" smtClean="0">
                <a:solidFill>
                  <a:srgbClr val="D1282E"/>
                </a:solidFill>
              </a:rPr>
              <a:pPr>
                <a:defRPr/>
              </a:pPr>
              <a:t>‹#›</a:t>
            </a:fld>
            <a:endParaRPr lang="en-US" altLang="zh-CN">
              <a:solidFill>
                <a:srgbClr val="D1282E"/>
              </a:solidFill>
            </a:endParaRPr>
          </a:p>
        </p:txBody>
      </p:sp>
      <p:sp>
        <p:nvSpPr>
          <p:cNvPr id="9" name="Footer Placeholder 8"/>
          <p:cNvSpPr>
            <a:spLocks noGrp="1"/>
          </p:cNvSpPr>
          <p:nvPr>
            <p:ph type="ftr" sz="quarter" idx="12"/>
          </p:nvPr>
        </p:nvSpPr>
        <p:spPr/>
        <p:txBody>
          <a:bodyPr/>
          <a:lstStyle/>
          <a:p>
            <a:pPr>
              <a:defRPr/>
            </a:pPr>
            <a:endParaRPr lang="en-US" altLang="zh-CN">
              <a:solidFill>
                <a:srgbClr val="000000"/>
              </a:solidFill>
            </a:endParaRPr>
          </a:p>
        </p:txBody>
      </p:sp>
    </p:spTree>
    <p:extLst>
      <p:ext uri="{BB962C8B-B14F-4D97-AF65-F5344CB8AC3E}">
        <p14:creationId xmlns:p14="http://schemas.microsoft.com/office/powerpoint/2010/main" val="114703353"/>
      </p:ext>
    </p:extLst>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p>
            <a:pPr>
              <a:defRPr/>
            </a:pPr>
            <a:fld id="{06AB1A36-63D8-4573-9870-7308A0B5F70E}"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91107789"/>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6FE7CDC-5BD8-4B1E-9FB3-D847362C614E}"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solidFill>
                <a:srgbClr val="000000"/>
              </a:solidFill>
            </a:endParaRPr>
          </a:p>
        </p:txBody>
      </p:sp>
      <p:sp>
        <p:nvSpPr>
          <p:cNvPr id="8" name="Footer Placeholder 7"/>
          <p:cNvSpPr>
            <a:spLocks noGrp="1"/>
          </p:cNvSpPr>
          <p:nvPr>
            <p:ph type="ftr" sz="quarter" idx="11"/>
          </p:nvPr>
        </p:nvSpPr>
        <p:spPr/>
        <p:txBody>
          <a:bodyPr/>
          <a:lstStyle/>
          <a:p>
            <a:pPr>
              <a:defRPr/>
            </a:pPr>
            <a:endParaRPr lang="en-US" altLang="zh-CN">
              <a:solidFill>
                <a:srgbClr val="000000"/>
              </a:solidFill>
            </a:endParaRPr>
          </a:p>
        </p:txBody>
      </p:sp>
      <p:sp>
        <p:nvSpPr>
          <p:cNvPr id="9" name="Slide Number Placeholder 8"/>
          <p:cNvSpPr>
            <a:spLocks noGrp="1"/>
          </p:cNvSpPr>
          <p:nvPr>
            <p:ph type="sldNum" sz="quarter" idx="12"/>
          </p:nvPr>
        </p:nvSpPr>
        <p:spPr/>
        <p:txBody>
          <a:bodyPr/>
          <a:lstStyle/>
          <a:p>
            <a:pPr>
              <a:defRPr/>
            </a:pPr>
            <a:fld id="{26B6665B-87F9-4D65-A1E3-49B209940444}"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299178231"/>
      </p:ext>
    </p:extLst>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endParaRPr lang="en-US" altLang="zh-CN">
              <a:solidFill>
                <a:srgbClr val="000000"/>
              </a:solidFill>
            </a:endParaRPr>
          </a:p>
        </p:txBody>
      </p:sp>
      <p:sp>
        <p:nvSpPr>
          <p:cNvPr id="4" name="Footer Placeholder 3"/>
          <p:cNvSpPr>
            <a:spLocks noGrp="1"/>
          </p:cNvSpPr>
          <p:nvPr>
            <p:ph type="ftr" sz="quarter" idx="11"/>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2"/>
          </p:nvPr>
        </p:nvSpPr>
        <p:spPr/>
        <p:txBody>
          <a:bodyPr/>
          <a:lstStyle/>
          <a:p>
            <a:pPr>
              <a:defRPr/>
            </a:pPr>
            <a:fld id="{E134C707-96AF-4960-88AC-BD99BD172E8C}"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3743508839"/>
      </p:ext>
    </p:extLst>
  </p:cSld>
  <p:clrMapOvr>
    <a:masterClrMapping/>
  </p:clrMapOvr>
  <p:transition>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solidFill>
                <a:srgbClr val="000000"/>
              </a:solidFill>
            </a:endParaRPr>
          </a:p>
        </p:txBody>
      </p:sp>
      <p:sp>
        <p:nvSpPr>
          <p:cNvPr id="3" name="Footer Placeholder 2"/>
          <p:cNvSpPr>
            <a:spLocks noGrp="1"/>
          </p:cNvSpPr>
          <p:nvPr>
            <p:ph type="ftr" sz="quarter" idx="11"/>
          </p:nvPr>
        </p:nvSpPr>
        <p:spPr/>
        <p:txBody>
          <a:bodyPr/>
          <a:lstStyle/>
          <a:p>
            <a:pPr>
              <a:defRPr/>
            </a:pPr>
            <a:endParaRPr lang="en-US" altLang="zh-CN">
              <a:solidFill>
                <a:srgbClr val="000000"/>
              </a:solidFill>
            </a:endParaRPr>
          </a:p>
        </p:txBody>
      </p:sp>
      <p:sp>
        <p:nvSpPr>
          <p:cNvPr id="4" name="Slide Number Placeholder 3"/>
          <p:cNvSpPr>
            <a:spLocks noGrp="1"/>
          </p:cNvSpPr>
          <p:nvPr>
            <p:ph type="sldNum" sz="quarter" idx="12"/>
          </p:nvPr>
        </p:nvSpPr>
        <p:spPr/>
        <p:txBody>
          <a:bodyPr/>
          <a:lstStyle/>
          <a:p>
            <a:pPr>
              <a:defRPr/>
            </a:pPr>
            <a:fld id="{F5261767-EB1F-43DD-9E3E-99622C821FE7}"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1956742995"/>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p>
            <a:pPr>
              <a:defRPr/>
            </a:pPr>
            <a:fld id="{940595F9-7BC4-4FCD-A77A-86408F15D4BA}" type="slidenum">
              <a:rPr lang="en-US" altLang="zh-CN" smtClean="0">
                <a:solidFill>
                  <a:srgbClr val="D1282E"/>
                </a:solidFill>
              </a:rPr>
              <a:pPr>
                <a:defRPr/>
              </a:pPr>
              <a:t>‹#›</a:t>
            </a:fld>
            <a:endParaRPr lang="en-US" altLang="zh-CN">
              <a:solidFill>
                <a:srgbClr val="D1282E"/>
              </a:solidFill>
            </a:endParaRPr>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579184905"/>
      </p:ext>
    </p:extLst>
  </p:cSld>
  <p:clrMapOvr>
    <a:masterClrMapping/>
  </p:clrMapOvr>
  <p:transition>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F09C631E-A3F8-41D5-AEFC-56E55FF087F1}" type="slidenum">
              <a:rPr lang="en-US" altLang="zh-CN" smtClean="0">
                <a:solidFill>
                  <a:srgbClr val="000000"/>
                </a:solidFill>
              </a:rPr>
              <a:pPr>
                <a:defRPr/>
              </a:pPr>
              <a:t>‹#›</a:t>
            </a:fld>
            <a:endParaRPr lang="en-US" altLang="zh-CN">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Tree>
    <p:extLst>
      <p:ext uri="{BB962C8B-B14F-4D97-AF65-F5344CB8AC3E}">
        <p14:creationId xmlns:p14="http://schemas.microsoft.com/office/powerpoint/2010/main" val="2665437019"/>
      </p:ext>
    </p:extLst>
  </p:cSld>
  <p:clrMapOvr>
    <a:masterClrMapping/>
  </p:clrMapOvr>
  <p:transition>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21DB3B1E-3C01-4AFC-8DA4-F37848FB2AB6}"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1279482357"/>
      </p:ext>
    </p:extLst>
  </p:cSld>
  <p:clrMapOvr>
    <a:masterClrMapping/>
  </p:clrMapOvr>
  <p:transition>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DAC72333-F449-4AC2-9FBC-F899C01DB1AC}"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126751492"/>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24FE8468-0DAD-4126-B9B4-40E5B058EB32}" type="slidenum">
              <a:rPr lang="en-US" altLang="zh-CN" smtClean="0">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05941365"/>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40DD495A-20FC-4102-913E-218706BB20F4}"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1425926609"/>
      </p:ext>
    </p:extLst>
  </p:cSld>
  <p:clrMapOvr>
    <a:masterClrMapping/>
  </p:clrMapOvr>
  <p:transition>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pPr>
              <a:defRPr/>
            </a:pPr>
            <a:endParaRPr lang="en-US" altLang="zh-CN">
              <a:solidFill>
                <a:srgbClr val="000000"/>
              </a:solidFill>
            </a:endParaRPr>
          </a:p>
        </p:txBody>
      </p:sp>
      <p:sp>
        <p:nvSpPr>
          <p:cNvPr id="8" name="Slide Number Placeholder 7"/>
          <p:cNvSpPr>
            <a:spLocks noGrp="1"/>
          </p:cNvSpPr>
          <p:nvPr>
            <p:ph type="sldNum" sz="quarter" idx="11"/>
          </p:nvPr>
        </p:nvSpPr>
        <p:spPr/>
        <p:txBody>
          <a:bodyPr/>
          <a:lstStyle/>
          <a:p>
            <a:pPr>
              <a:defRPr/>
            </a:pPr>
            <a:fld id="{C1C00FD7-7B8E-4E72-A631-8E865C7CB29B}" type="slidenum">
              <a:rPr lang="en-US" altLang="zh-CN" smtClean="0">
                <a:solidFill>
                  <a:srgbClr val="D1282E"/>
                </a:solidFill>
              </a:rPr>
              <a:pPr>
                <a:defRPr/>
              </a:pPr>
              <a:t>‹#›</a:t>
            </a:fld>
            <a:endParaRPr lang="en-US" altLang="zh-CN">
              <a:solidFill>
                <a:srgbClr val="D1282E"/>
              </a:solidFill>
            </a:endParaRPr>
          </a:p>
        </p:txBody>
      </p:sp>
      <p:sp>
        <p:nvSpPr>
          <p:cNvPr id="9" name="Footer Placeholder 8"/>
          <p:cNvSpPr>
            <a:spLocks noGrp="1"/>
          </p:cNvSpPr>
          <p:nvPr>
            <p:ph type="ftr" sz="quarter" idx="12"/>
          </p:nvPr>
        </p:nvSpPr>
        <p:spPr/>
        <p:txBody>
          <a:bodyPr/>
          <a:lstStyle/>
          <a:p>
            <a:pPr>
              <a:defRPr/>
            </a:pPr>
            <a:endParaRPr lang="en-US" altLang="zh-CN">
              <a:solidFill>
                <a:srgbClr val="000000"/>
              </a:solidFill>
            </a:endParaRPr>
          </a:p>
        </p:txBody>
      </p:sp>
    </p:spTree>
    <p:extLst>
      <p:ext uri="{BB962C8B-B14F-4D97-AF65-F5344CB8AC3E}">
        <p14:creationId xmlns:p14="http://schemas.microsoft.com/office/powerpoint/2010/main" val="2014401136"/>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19F430E7-75B5-4AC9-B144-A7FF0E84910C}" type="slidenum">
              <a:rPr lang="en-US" altLang="zh-CN" smtClean="0"/>
              <a:pPr/>
              <a:t>‹#›</a:t>
            </a:fld>
            <a:endParaRPr lang="en-US" altLang="zh-CN"/>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p>
            <a:pPr>
              <a:defRPr/>
            </a:pPr>
            <a:fld id="{06AB1A36-63D8-4573-9870-7308A0B5F70E}"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1873710270"/>
      </p:ext>
    </p:extLst>
  </p:cSld>
  <p:clrMapOvr>
    <a:masterClrMapping/>
  </p:clrMapOvr>
  <p:transition>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US" altLang="zh-CN">
              <a:solidFill>
                <a:srgbClr val="000000"/>
              </a:solidFill>
            </a:endParaRPr>
          </a:p>
        </p:txBody>
      </p:sp>
      <p:sp>
        <p:nvSpPr>
          <p:cNvPr id="8" name="Footer Placeholder 7"/>
          <p:cNvSpPr>
            <a:spLocks noGrp="1"/>
          </p:cNvSpPr>
          <p:nvPr>
            <p:ph type="ftr" sz="quarter" idx="11"/>
          </p:nvPr>
        </p:nvSpPr>
        <p:spPr/>
        <p:txBody>
          <a:bodyPr/>
          <a:lstStyle/>
          <a:p>
            <a:pPr>
              <a:defRPr/>
            </a:pPr>
            <a:endParaRPr lang="en-US" altLang="zh-CN">
              <a:solidFill>
                <a:srgbClr val="000000"/>
              </a:solidFill>
            </a:endParaRPr>
          </a:p>
        </p:txBody>
      </p:sp>
      <p:sp>
        <p:nvSpPr>
          <p:cNvPr id="9" name="Slide Number Placeholder 8"/>
          <p:cNvSpPr>
            <a:spLocks noGrp="1"/>
          </p:cNvSpPr>
          <p:nvPr>
            <p:ph type="sldNum" sz="quarter" idx="12"/>
          </p:nvPr>
        </p:nvSpPr>
        <p:spPr/>
        <p:txBody>
          <a:bodyPr/>
          <a:lstStyle/>
          <a:p>
            <a:pPr>
              <a:defRPr/>
            </a:pPr>
            <a:fld id="{26B6665B-87F9-4D65-A1E3-49B209940444}"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295025119"/>
      </p:ext>
    </p:extLst>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endParaRPr lang="en-US" altLang="zh-CN">
              <a:solidFill>
                <a:srgbClr val="000000"/>
              </a:solidFill>
            </a:endParaRPr>
          </a:p>
        </p:txBody>
      </p:sp>
      <p:sp>
        <p:nvSpPr>
          <p:cNvPr id="4" name="Footer Placeholder 3"/>
          <p:cNvSpPr>
            <a:spLocks noGrp="1"/>
          </p:cNvSpPr>
          <p:nvPr>
            <p:ph type="ftr" sz="quarter" idx="11"/>
          </p:nvPr>
        </p:nvSpPr>
        <p:spPr/>
        <p:txBody>
          <a:bodyPr/>
          <a:lstStyle/>
          <a:p>
            <a:pPr>
              <a:defRPr/>
            </a:pPr>
            <a:endParaRPr lang="en-US" altLang="zh-CN">
              <a:solidFill>
                <a:srgbClr val="000000"/>
              </a:solidFill>
            </a:endParaRPr>
          </a:p>
        </p:txBody>
      </p:sp>
      <p:sp>
        <p:nvSpPr>
          <p:cNvPr id="5" name="Slide Number Placeholder 4"/>
          <p:cNvSpPr>
            <a:spLocks noGrp="1"/>
          </p:cNvSpPr>
          <p:nvPr>
            <p:ph type="sldNum" sz="quarter" idx="12"/>
          </p:nvPr>
        </p:nvSpPr>
        <p:spPr/>
        <p:txBody>
          <a:bodyPr/>
          <a:lstStyle/>
          <a:p>
            <a:pPr>
              <a:defRPr/>
            </a:pPr>
            <a:fld id="{E134C707-96AF-4960-88AC-BD99BD172E8C}"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277503236"/>
      </p:ext>
    </p:extLst>
  </p:cSld>
  <p:clrMapOvr>
    <a:masterClrMapping/>
  </p:clrMapOvr>
  <p:transition>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solidFill>
                <a:srgbClr val="000000"/>
              </a:solidFill>
            </a:endParaRPr>
          </a:p>
        </p:txBody>
      </p:sp>
      <p:sp>
        <p:nvSpPr>
          <p:cNvPr id="3" name="Footer Placeholder 2"/>
          <p:cNvSpPr>
            <a:spLocks noGrp="1"/>
          </p:cNvSpPr>
          <p:nvPr>
            <p:ph type="ftr" sz="quarter" idx="11"/>
          </p:nvPr>
        </p:nvSpPr>
        <p:spPr/>
        <p:txBody>
          <a:bodyPr/>
          <a:lstStyle/>
          <a:p>
            <a:pPr>
              <a:defRPr/>
            </a:pPr>
            <a:endParaRPr lang="en-US" altLang="zh-CN">
              <a:solidFill>
                <a:srgbClr val="000000"/>
              </a:solidFill>
            </a:endParaRPr>
          </a:p>
        </p:txBody>
      </p:sp>
      <p:sp>
        <p:nvSpPr>
          <p:cNvPr id="4" name="Slide Number Placeholder 3"/>
          <p:cNvSpPr>
            <a:spLocks noGrp="1"/>
          </p:cNvSpPr>
          <p:nvPr>
            <p:ph type="sldNum" sz="quarter" idx="12"/>
          </p:nvPr>
        </p:nvSpPr>
        <p:spPr/>
        <p:txBody>
          <a:bodyPr/>
          <a:lstStyle/>
          <a:p>
            <a:pPr>
              <a:defRPr/>
            </a:pPr>
            <a:fld id="{F5261767-EB1F-43DD-9E3E-99622C821FE7}"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461203806"/>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p>
            <a:pPr>
              <a:defRPr/>
            </a:pPr>
            <a:fld id="{940595F9-7BC4-4FCD-A77A-86408F15D4BA}" type="slidenum">
              <a:rPr lang="en-US" altLang="zh-CN" smtClean="0">
                <a:solidFill>
                  <a:srgbClr val="D1282E"/>
                </a:solidFill>
              </a:rPr>
              <a:pPr>
                <a:defRPr/>
              </a:pPr>
              <a:t>‹#›</a:t>
            </a:fld>
            <a:endParaRPr lang="en-US" altLang="zh-CN">
              <a:solidFill>
                <a:srgbClr val="D1282E"/>
              </a:solidFill>
            </a:endParaRPr>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298340173"/>
      </p:ext>
    </p:extLst>
  </p:cSld>
  <p:clrMapOvr>
    <a:masterClrMapping/>
  </p:clrMapOvr>
  <p:transition>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solidFill>
                <a:srgbClr val="000000"/>
              </a:solidFill>
            </a:endParaRPr>
          </a:p>
        </p:txBody>
      </p:sp>
      <p:sp>
        <p:nvSpPr>
          <p:cNvPr id="6" name="Footer Placeholder 5"/>
          <p:cNvSpPr>
            <a:spLocks noGrp="1"/>
          </p:cNvSpPr>
          <p:nvPr>
            <p:ph type="ftr" sz="quarter" idx="11"/>
          </p:nvPr>
        </p:nvSpPr>
        <p:spPr/>
        <p:txBody>
          <a:bodyPr/>
          <a:lstStyle/>
          <a:p>
            <a:pPr>
              <a:defRPr/>
            </a:pPr>
            <a:endParaRPr lang="en-US" altLang="zh-CN">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F09C631E-A3F8-41D5-AEFC-56E55FF087F1}" type="slidenum">
              <a:rPr lang="en-US" altLang="zh-CN" smtClean="0">
                <a:solidFill>
                  <a:srgbClr val="000000"/>
                </a:solidFill>
              </a:rPr>
              <a:pPr>
                <a:defRPr/>
              </a:pPr>
              <a:t>‹#›</a:t>
            </a:fld>
            <a:endParaRPr lang="en-US" altLang="zh-CN">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Tree>
    <p:extLst>
      <p:ext uri="{BB962C8B-B14F-4D97-AF65-F5344CB8AC3E}">
        <p14:creationId xmlns:p14="http://schemas.microsoft.com/office/powerpoint/2010/main" val="4263679154"/>
      </p:ext>
    </p:extLst>
  </p:cSld>
  <p:clrMapOvr>
    <a:masterClrMapping/>
  </p:clrMapOvr>
  <p:transition>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21DB3B1E-3C01-4AFC-8DA4-F37848FB2AB6}"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3373454431"/>
      </p:ext>
    </p:extLst>
  </p:cSld>
  <p:clrMapOvr>
    <a:masterClrMapping/>
  </p:clrMapOvr>
  <p:transition>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zh-CN">
              <a:solidFill>
                <a:srgbClr val="000000"/>
              </a:solidFill>
            </a:endParaRPr>
          </a:p>
        </p:txBody>
      </p:sp>
      <p:sp>
        <p:nvSpPr>
          <p:cNvPr id="6" name="Slide Number Placeholder 5"/>
          <p:cNvSpPr>
            <a:spLocks noGrp="1"/>
          </p:cNvSpPr>
          <p:nvPr>
            <p:ph type="sldNum" sz="quarter" idx="12"/>
          </p:nvPr>
        </p:nvSpPr>
        <p:spPr/>
        <p:txBody>
          <a:bodyPr/>
          <a:lstStyle/>
          <a:p>
            <a:pPr>
              <a:defRPr/>
            </a:pPr>
            <a:fld id="{DAC72333-F449-4AC2-9FBC-F899C01DB1AC}" type="slidenum">
              <a:rPr lang="en-US" altLang="zh-CN" smtClean="0">
                <a:solidFill>
                  <a:srgbClr val="D1282E"/>
                </a:solidFill>
              </a:rPr>
              <a:pPr>
                <a:defRPr/>
              </a:pPr>
              <a:t>‹#›</a:t>
            </a:fld>
            <a:endParaRPr lang="en-US" altLang="zh-CN">
              <a:solidFill>
                <a:srgbClr val="D1282E"/>
              </a:solidFill>
            </a:endParaRPr>
          </a:p>
        </p:txBody>
      </p:sp>
    </p:spTree>
    <p:extLst>
      <p:ext uri="{BB962C8B-B14F-4D97-AF65-F5344CB8AC3E}">
        <p14:creationId xmlns:p14="http://schemas.microsoft.com/office/powerpoint/2010/main" val="1869015086"/>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63C894BD-82D8-424A-989A-C2D0F2EB41A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A4BFC3A-4775-444A-A2A1-8F570C4CC4DA}"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1EE49F6-3749-4A0F-9BEC-ED47A743E2D9}"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534A5EE-C81F-4B31-ACC3-1F23A688C36E}" type="slidenum">
              <a:rPr lang="en-US" altLang="zh-CN" smtClean="0"/>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ltLang="zh-CN"/>
          </a:p>
        </p:txBody>
      </p:sp>
      <p:sp>
        <p:nvSpPr>
          <p:cNvPr id="7" name="Slide Number Placeholder 6"/>
          <p:cNvSpPr>
            <a:spLocks noGrp="1"/>
          </p:cNvSpPr>
          <p:nvPr>
            <p:ph type="sldNum" sz="quarter" idx="12"/>
          </p:nvPr>
        </p:nvSpPr>
        <p:spPr/>
        <p:txBody>
          <a:bodyPr/>
          <a:lstStyle/>
          <a:p>
            <a:fld id="{5A025006-F1E8-49B8-A80A-9F81941DC165}"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endParaRPr lang="en-US" altLang="zh-C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ltLang="zh-C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EBD8B5B-F227-4320-AB43-94BAFDD2850A}" type="slidenum">
              <a:rPr lang="en-US" altLang="zh-CN" smtClean="0"/>
              <a:pPr/>
              <a:t>‹#›</a:t>
            </a:fld>
            <a:endParaRPr lang="en-US" altLang="zh-CN"/>
          </a:p>
        </p:txBody>
      </p:sp>
      <p:sp>
        <p:nvSpPr>
          <p:cNvPr id="6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wipe dir="r"/>
  </p:transition>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solidFill>
                <a:srgbClr val="FFFFFF"/>
              </a:solidFill>
            </a:endParaRPr>
          </a:p>
        </p:txBody>
      </p:sp>
      <p:sp>
        <p:nvSpPr>
          <p:cNvPr id="6147"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79788C6-4AC6-4037-B586-4B27D09DAA80}" type="slidenum">
              <a:rPr lang="en-US" altLang="zh-CN">
                <a:solidFill>
                  <a:srgbClr val="FFFFFF"/>
                </a:solidFill>
              </a:rPr>
              <a:pPr>
                <a:defRPr/>
              </a:pPr>
              <a:t>‹#›</a:t>
            </a:fld>
            <a:endParaRPr lang="en-US" altLang="zh-CN">
              <a:solidFill>
                <a:srgbClr val="FFFFFF"/>
              </a:solidFill>
            </a:endParaRPr>
          </a:p>
        </p:txBody>
      </p:sp>
      <p:grpSp>
        <p:nvGrpSpPr>
          <p:cNvPr id="7172" name="Group 4"/>
          <p:cNvGrpSpPr>
            <a:grpSpLocks/>
          </p:cNvGrpSpPr>
          <p:nvPr/>
        </p:nvGrpSpPr>
        <p:grpSpPr bwMode="auto">
          <a:xfrm>
            <a:off x="0" y="0"/>
            <a:ext cx="9140825" cy="6850063"/>
            <a:chOff x="0" y="0"/>
            <a:chExt cx="5758" cy="4315"/>
          </a:xfrm>
        </p:grpSpPr>
        <p:grpSp>
          <p:nvGrpSpPr>
            <p:cNvPr id="7176" name="Group 5"/>
            <p:cNvGrpSpPr>
              <a:grpSpLocks/>
            </p:cNvGrpSpPr>
            <p:nvPr userDrawn="1"/>
          </p:nvGrpSpPr>
          <p:grpSpPr bwMode="auto">
            <a:xfrm>
              <a:off x="1728" y="2230"/>
              <a:ext cx="4027" cy="2085"/>
              <a:chOff x="1728" y="2230"/>
              <a:chExt cx="4027" cy="2085"/>
            </a:xfrm>
          </p:grpSpPr>
          <p:sp>
            <p:nvSpPr>
              <p:cNvPr id="6150"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6151"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6152"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7182"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smtClean="0">
                  <a:solidFill>
                    <a:srgbClr val="FFFFFF"/>
                  </a:solidFill>
                  <a:latin typeface="Garamond" pitchFamily="18" charset="0"/>
                </a:endParaRPr>
              </a:p>
            </p:txBody>
          </p:sp>
          <p:sp>
            <p:nvSpPr>
              <p:cNvPr id="6154"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grpSp>
        <p:sp>
          <p:nvSpPr>
            <p:cNvPr id="6155"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1800">
                <a:solidFill>
                  <a:srgbClr val="FFFFFF"/>
                </a:solidFill>
                <a:latin typeface="Garamond" pitchFamily="18" charset="0"/>
              </a:endParaRPr>
            </a:p>
          </p:txBody>
        </p:sp>
        <p:sp>
          <p:nvSpPr>
            <p:cNvPr id="7178" name="Freeform 12"/>
            <p:cNvSpPr>
              <a:spLocks/>
            </p:cNvSpPr>
            <p:nvPr/>
          </p:nvSpPr>
          <p:spPr bwMode="hidden">
            <a:xfrm>
              <a:off x="0" y="0"/>
              <a:ext cx="5758" cy="1776"/>
            </a:xfrm>
            <a:custGeom>
              <a:avLst/>
              <a:gdLst>
                <a:gd name="T0" fmla="*/ 0 w 5740"/>
                <a:gd name="T1" fmla="*/ 0 h 1906"/>
                <a:gd name="T2" fmla="*/ 0 w 5740"/>
                <a:gd name="T3" fmla="*/ 1542 h 1906"/>
                <a:gd name="T4" fmla="*/ 5794 w 5740"/>
                <a:gd name="T5" fmla="*/ 1542 h 1906"/>
                <a:gd name="T6" fmla="*/ 5794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smtClean="0">
                <a:solidFill>
                  <a:srgbClr val="FFFFFF"/>
                </a:solidFill>
                <a:latin typeface="Garamond" pitchFamily="18" charset="0"/>
              </a:endParaRPr>
            </a:p>
          </p:txBody>
        </p:sp>
      </p:grpSp>
      <p:sp>
        <p:nvSpPr>
          <p:cNvPr id="6157"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58"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solidFill>
                <a:srgbClr val="FFFFFF"/>
              </a:solidFill>
            </a:endParaRPr>
          </a:p>
        </p:txBody>
      </p:sp>
      <p:sp>
        <p:nvSpPr>
          <p:cNvPr id="6159"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514698447"/>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30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宋体" pitchFamily="2" charset="-122"/>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endParaRPr lang="en-US" altLang="zh-CN">
              <a:solidFill>
                <a:srgbClr val="000000"/>
              </a:solidFill>
              <a:latin typeface="Arial" pitchFamily="34" charset="0"/>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ltLang="zh-CN">
              <a:solidFill>
                <a:srgbClr val="000000"/>
              </a:solidFill>
              <a:latin typeface="Arial" pitchFamily="34" charset="0"/>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3DC61C95-5759-4D28-9C26-43C8567C8EF6}" type="slidenum">
              <a:rPr lang="en-US" altLang="zh-CN" smtClean="0">
                <a:solidFill>
                  <a:srgbClr val="D1282E"/>
                </a:solidFill>
                <a:latin typeface="Arial" pitchFamily="34" charset="0"/>
              </a:rPr>
              <a:pPr>
                <a:defRPr/>
              </a:pPr>
              <a:t>‹#›</a:t>
            </a:fld>
            <a:endParaRPr lang="en-US" altLang="zh-CN">
              <a:solidFill>
                <a:srgbClr val="D1282E"/>
              </a:solidFill>
              <a:latin typeface="Arial" pitchFamily="34" charset="0"/>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Tree>
    <p:extLst>
      <p:ext uri="{BB962C8B-B14F-4D97-AF65-F5344CB8AC3E}">
        <p14:creationId xmlns:p14="http://schemas.microsoft.com/office/powerpoint/2010/main" val="418802338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p:wipe dir="r"/>
  </p:transition>
  <p:timing>
    <p:tnLst>
      <p:par>
        <p:cTn id="1" dur="indefinite" restart="never" nodeType="tmRoot"/>
      </p:par>
    </p:tnLst>
  </p:timing>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endParaRPr lang="en-US" altLang="zh-CN">
              <a:solidFill>
                <a:srgbClr val="000000"/>
              </a:solidFill>
              <a:latin typeface="Arial" pitchFamily="34" charset="0"/>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ltLang="zh-CN">
              <a:solidFill>
                <a:srgbClr val="000000"/>
              </a:solidFill>
              <a:latin typeface="Arial" pitchFamily="34" charset="0"/>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3DC61C95-5759-4D28-9C26-43C8567C8EF6}" type="slidenum">
              <a:rPr lang="en-US" altLang="zh-CN" smtClean="0">
                <a:solidFill>
                  <a:srgbClr val="D1282E"/>
                </a:solidFill>
                <a:latin typeface="Arial" pitchFamily="34" charset="0"/>
              </a:rPr>
              <a:pPr>
                <a:defRPr/>
              </a:pPr>
              <a:t>‹#›</a:t>
            </a:fld>
            <a:endParaRPr lang="en-US" altLang="zh-CN">
              <a:solidFill>
                <a:srgbClr val="D1282E"/>
              </a:solidFill>
              <a:latin typeface="Arial" pitchFamily="34" charset="0"/>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Tree>
    <p:extLst>
      <p:ext uri="{BB962C8B-B14F-4D97-AF65-F5344CB8AC3E}">
        <p14:creationId xmlns:p14="http://schemas.microsoft.com/office/powerpoint/2010/main" val="73057311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wipe dir="r"/>
  </p:transition>
  <p:timing>
    <p:tnLst>
      <p:par>
        <p:cTn id="1" dur="indefinite" restart="never" nodeType="tmRoot"/>
      </p:par>
    </p:tnLst>
  </p:timing>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7.bin"/><Relationship Id="rId3" Type="http://schemas.openxmlformats.org/officeDocument/2006/relationships/oleObject" Target="../embeddings/oleObject3.bin"/><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jpeg"/><Relationship Id="rId11" Type="http://schemas.openxmlformats.org/officeDocument/2006/relationships/oleObject" Target="../embeddings/oleObject6.bin"/><Relationship Id="rId5" Type="http://schemas.openxmlformats.org/officeDocument/2006/relationships/slide" Target="slide29.xml"/><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5.bin"/><Relationship Id="rId14" Type="http://schemas.openxmlformats.org/officeDocument/2006/relationships/image" Target="../media/image13.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16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0.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hyperlink" Target="ds-06.ppt#-1,1,&#31532;&#20845;&#31456;  &#38598;&#21512;&#19982;&#23383;&#20856; "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98.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84.xml"/><Relationship Id="rId5" Type="http://schemas.openxmlformats.org/officeDocument/2006/relationships/slide" Target="slide29.xml"/><Relationship Id="rId4" Type="http://schemas.openxmlformats.org/officeDocument/2006/relationships/slide" Target="slide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slide" Target="slide152.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slide" Target="slide150.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0.xml"/><Relationship Id="rId1" Type="http://schemas.openxmlformats.org/officeDocument/2006/relationships/slideLayout" Target="../slideLayouts/slideLayout2.xml"/><Relationship Id="rId4" Type="http://schemas.openxmlformats.org/officeDocument/2006/relationships/slide" Target="slide15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本次课重点</a:t>
            </a:r>
            <a:endParaRPr lang="zh-CN" altLang="en-US" dirty="0"/>
          </a:p>
        </p:txBody>
      </p:sp>
      <p:sp>
        <p:nvSpPr>
          <p:cNvPr id="3" name="副标题 2"/>
          <p:cNvSpPr>
            <a:spLocks noGrp="1"/>
          </p:cNvSpPr>
          <p:nvPr>
            <p:ph type="subTitle" idx="1"/>
          </p:nvPr>
        </p:nvSpPr>
        <p:spPr>
          <a:xfrm>
            <a:off x="359532" y="980728"/>
            <a:ext cx="4068452" cy="4860540"/>
          </a:xfrm>
        </p:spPr>
        <p:txBody>
          <a:bodyPr>
            <a:normAutofit/>
          </a:bodyPr>
          <a:lstStyle/>
          <a:p>
            <a:pPr marL="514350" indent="-514350">
              <a:buAutoNum type="arabicPeriod"/>
            </a:pPr>
            <a:r>
              <a:rPr lang="zh-CN" altLang="en-US" sz="2800" dirty="0" smtClean="0"/>
              <a:t>回溯法的基本使用，重点原理</a:t>
            </a:r>
            <a:endParaRPr lang="en-US" altLang="zh-CN" sz="2800" dirty="0" smtClean="0"/>
          </a:p>
          <a:p>
            <a:pPr marL="514350" indent="-514350">
              <a:buAutoNum type="arabicPeriod"/>
            </a:pPr>
            <a:endParaRPr lang="en-US" altLang="zh-CN" sz="2800" dirty="0"/>
          </a:p>
          <a:p>
            <a:pPr marL="514350" indent="-514350">
              <a:buAutoNum type="arabicPeriod"/>
            </a:pPr>
            <a:r>
              <a:rPr lang="zh-CN" altLang="en-US" sz="2800" dirty="0" smtClean="0"/>
              <a:t>人工智能的基本思路之一，穷举</a:t>
            </a:r>
            <a:endParaRPr lang="en-US" altLang="zh-CN" sz="2800" dirty="0" smtClean="0"/>
          </a:p>
          <a:p>
            <a:pPr marL="514350" indent="-514350">
              <a:buAutoNum type="arabicPeriod"/>
            </a:pPr>
            <a:endParaRPr lang="en-US" altLang="zh-CN" sz="2800" dirty="0"/>
          </a:p>
          <a:p>
            <a:pPr marL="514350" indent="-514350">
              <a:buAutoNum type="arabicPeriod"/>
            </a:pPr>
            <a:r>
              <a:rPr lang="zh-CN" altLang="en-US" sz="2800" dirty="0" smtClean="0"/>
              <a:t>队列与循环队列</a:t>
            </a:r>
            <a:endParaRPr lang="zh-CN" altLang="en-US" sz="2800" dirty="0"/>
          </a:p>
        </p:txBody>
      </p:sp>
      <p:sp>
        <p:nvSpPr>
          <p:cNvPr id="4" name="灯片编号占位符 3"/>
          <p:cNvSpPr>
            <a:spLocks noGrp="1"/>
          </p:cNvSpPr>
          <p:nvPr>
            <p:ph type="sldNum" sz="quarter" idx="12"/>
          </p:nvPr>
        </p:nvSpPr>
        <p:spPr/>
        <p:txBody>
          <a:bodyPr/>
          <a:lstStyle/>
          <a:p>
            <a:fld id="{600AE6CE-DED9-4D9D-A824-0BBBC8E4A3B2}" type="slidenum">
              <a:rPr lang="en-US" altLang="zh-CN" smtClean="0"/>
              <a:pPr/>
              <a:t>1</a:t>
            </a:fld>
            <a:endParaRPr lang="en-US" altLang="zh-CN"/>
          </a:p>
        </p:txBody>
      </p:sp>
    </p:spTree>
    <p:extLst>
      <p:ext uri="{BB962C8B-B14F-4D97-AF65-F5344CB8AC3E}">
        <p14:creationId xmlns:p14="http://schemas.microsoft.com/office/powerpoint/2010/main" val="248213491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5"/>
          <p:cNvSpPr txBox="1">
            <a:spLocks noChangeArrowheads="1"/>
          </p:cNvSpPr>
          <p:nvPr/>
        </p:nvSpPr>
        <p:spPr bwMode="auto">
          <a:xfrm>
            <a:off x="250825" y="188913"/>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FF0000"/>
                </a:solidFill>
                <a:latin typeface="幼圆" panose="02010509060101010101" pitchFamily="49" charset="-122"/>
                <a:ea typeface="幼圆" panose="02010509060101010101" pitchFamily="49" charset="-122"/>
              </a:rPr>
              <a:t>N</a:t>
            </a:r>
            <a:r>
              <a:rPr kumimoji="1" lang="zh-CN" altLang="en-US" sz="3200" b="1">
                <a:solidFill>
                  <a:srgbClr val="FF0000"/>
                </a:solidFill>
                <a:latin typeface="幼圆" panose="02010509060101010101" pitchFamily="49" charset="-122"/>
                <a:ea typeface="幼圆" panose="02010509060101010101" pitchFamily="49" charset="-122"/>
              </a:rPr>
              <a:t>皇后问题</a:t>
            </a:r>
            <a:r>
              <a:rPr kumimoji="1" lang="zh-CN" altLang="en-US" sz="3600" b="1">
                <a:solidFill>
                  <a:srgbClr val="CC0000"/>
                </a:solidFill>
                <a:latin typeface="Times New Roman" panose="02020603050405020304" pitchFamily="18" charset="0"/>
                <a:ea typeface="幼圆" panose="02010509060101010101" pitchFamily="49" charset="-122"/>
              </a:rPr>
              <a:t> </a:t>
            </a:r>
          </a:p>
        </p:txBody>
      </p:sp>
      <p:grpSp>
        <p:nvGrpSpPr>
          <p:cNvPr id="11267" name="Group 3"/>
          <p:cNvGrpSpPr>
            <a:grpSpLocks/>
          </p:cNvGrpSpPr>
          <p:nvPr/>
        </p:nvGrpSpPr>
        <p:grpSpPr bwMode="auto">
          <a:xfrm>
            <a:off x="6940550" y="2482850"/>
            <a:ext cx="1009650" cy="1104900"/>
            <a:chOff x="4236" y="1440"/>
            <a:chExt cx="636" cy="672"/>
          </a:xfrm>
        </p:grpSpPr>
        <p:sp>
          <p:nvSpPr>
            <p:cNvPr id="11268" name="Oval 4"/>
            <p:cNvSpPr>
              <a:spLocks noChangeArrowheads="1"/>
            </p:cNvSpPr>
            <p:nvPr/>
          </p:nvSpPr>
          <p:spPr bwMode="auto">
            <a:xfrm>
              <a:off x="4584" y="184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8</a:t>
              </a:r>
            </a:p>
          </p:txBody>
        </p:sp>
        <p:sp>
          <p:nvSpPr>
            <p:cNvPr id="11269" name="Line 5"/>
            <p:cNvSpPr>
              <a:spLocks noChangeShapeType="1"/>
            </p:cNvSpPr>
            <p:nvPr/>
          </p:nvSpPr>
          <p:spPr bwMode="auto">
            <a:xfrm>
              <a:off x="4740" y="1440"/>
              <a:ext cx="0" cy="43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270" name="Text Box 6"/>
            <p:cNvSpPr txBox="1">
              <a:spLocks noChangeArrowheads="1"/>
            </p:cNvSpPr>
            <p:nvPr/>
          </p:nvSpPr>
          <p:spPr bwMode="auto">
            <a:xfrm>
              <a:off x="4236" y="1560"/>
              <a:ext cx="5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2</a:t>
              </a:r>
              <a:r>
                <a:rPr lang="en-US" altLang="zh-CN" sz="2400" b="1">
                  <a:solidFill>
                    <a:srgbClr val="000000"/>
                  </a:solidFill>
                  <a:latin typeface="Times New Roman" panose="02020603050405020304" pitchFamily="18" charset="0"/>
                </a:rPr>
                <a:t>= 3</a:t>
              </a:r>
            </a:p>
          </p:txBody>
        </p:sp>
      </p:grpSp>
      <p:sp>
        <p:nvSpPr>
          <p:cNvPr id="11271" name="Text Box 7"/>
          <p:cNvSpPr txBox="1">
            <a:spLocks noChangeArrowheads="1"/>
          </p:cNvSpPr>
          <p:nvPr/>
        </p:nvSpPr>
        <p:spPr bwMode="auto">
          <a:xfrm>
            <a:off x="711200" y="1035050"/>
            <a:ext cx="6877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B21BE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回溯到结点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8,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(1, 3), </a:t>
            </a:r>
            <a:r>
              <a:rPr kumimoji="1" lang="zh-CN" altLang="en-US" sz="2000" b="1">
                <a:solidFill>
                  <a:srgbClr val="000000"/>
                </a:solidFill>
                <a:latin typeface="Times New Roman" panose="02020603050405020304" pitchFamily="18" charset="0"/>
              </a:rPr>
              <a:t>则结点</a:t>
            </a:r>
            <a:r>
              <a:rPr kumimoji="1" lang="en-US" altLang="zh-CN" sz="2000" b="1">
                <a:solidFill>
                  <a:srgbClr val="000000"/>
                </a:solidFill>
                <a:latin typeface="Times New Roman" panose="02020603050405020304" pitchFamily="18" charset="0"/>
              </a:rPr>
              <a:t>8</a:t>
            </a:r>
            <a:r>
              <a:rPr kumimoji="1" lang="zh-CN" altLang="en-US" sz="2000" b="1">
                <a:solidFill>
                  <a:srgbClr val="000000"/>
                </a:solidFill>
                <a:latin typeface="Times New Roman" panose="02020603050405020304" pitchFamily="18" charset="0"/>
              </a:rPr>
              <a:t>成为</a:t>
            </a:r>
            <a:r>
              <a:rPr kumimoji="1" lang="en-US" altLang="zh-CN" sz="2000" b="1">
                <a:solidFill>
                  <a:srgbClr val="000000"/>
                </a:solidFill>
                <a:latin typeface="Times New Roman" panose="02020603050405020304" pitchFamily="18" charset="0"/>
              </a:rPr>
              <a:t>E-</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它生成结点</a:t>
            </a:r>
            <a:r>
              <a:rPr kumimoji="1" lang="en-US" altLang="zh-CN" sz="2000" b="1">
                <a:solidFill>
                  <a:srgbClr val="000000"/>
                </a:solidFill>
                <a:latin typeface="Times New Roman" panose="02020603050405020304" pitchFamily="18" charset="0"/>
              </a:rPr>
              <a:t>9</a:t>
            </a:r>
            <a:r>
              <a:rPr kumimoji="1" lang="zh-CN" altLang="en-US" sz="2000" b="1">
                <a:solidFill>
                  <a:srgbClr val="000000"/>
                </a:solidFill>
                <a:latin typeface="Times New Roman" panose="02020603050405020304" pitchFamily="18" charset="0"/>
              </a:rPr>
              <a:t>和结点</a:t>
            </a:r>
            <a:r>
              <a:rPr kumimoji="1" lang="en-US" altLang="zh-CN" sz="2000" b="1">
                <a:solidFill>
                  <a:srgbClr val="000000"/>
                </a:solidFill>
                <a:latin typeface="Times New Roman" panose="02020603050405020304" pitchFamily="18" charset="0"/>
              </a:rPr>
              <a:t>11</a:t>
            </a:r>
            <a:r>
              <a:rPr kumimoji="1" lang="zh-CN" altLang="en-US" sz="2000" b="1">
                <a:solidFill>
                  <a:srgbClr val="000000"/>
                </a:solidFill>
                <a:latin typeface="Times New Roman" panose="02020603050405020304" pitchFamily="18" charset="0"/>
              </a:rPr>
              <a:t>都会被杀死</a:t>
            </a:r>
            <a:r>
              <a:rPr kumimoji="1" lang="en-US" altLang="zh-CN" sz="2000" b="1">
                <a:solidFill>
                  <a:srgbClr val="000000"/>
                </a:solidFill>
                <a:latin typeface="Times New Roman" panose="02020603050405020304" pitchFamily="18" charset="0"/>
              </a:rPr>
              <a:t>(</a:t>
            </a:r>
            <a:r>
              <a:rPr kumimoji="1" lang="zh-CN" altLang="en-US" sz="2000" b="1">
                <a:solidFill>
                  <a:srgbClr val="000000"/>
                </a:solidFill>
                <a:latin typeface="Times New Roman" panose="02020603050405020304" pitchFamily="18" charset="0"/>
              </a:rPr>
              <a:t>即它的儿子表示不可能导致答案的棋盘格局</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所以结点</a:t>
            </a:r>
            <a:r>
              <a:rPr kumimoji="1" lang="en-US" altLang="zh-CN" sz="2000" b="1">
                <a:solidFill>
                  <a:srgbClr val="000000"/>
                </a:solidFill>
                <a:latin typeface="Times New Roman" panose="02020603050405020304" pitchFamily="18" charset="0"/>
              </a:rPr>
              <a:t>8</a:t>
            </a:r>
            <a:r>
              <a:rPr kumimoji="1" lang="zh-CN" altLang="en-US" sz="2000" b="1">
                <a:solidFill>
                  <a:srgbClr val="000000"/>
                </a:solidFill>
                <a:latin typeface="Times New Roman" panose="02020603050405020304" pitchFamily="18" charset="0"/>
              </a:rPr>
              <a:t>也被杀死</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应回溯</a:t>
            </a:r>
            <a:r>
              <a:rPr kumimoji="1" lang="en-US" altLang="zh-CN" sz="2000" b="1">
                <a:solidFill>
                  <a:srgbClr val="000000"/>
                </a:solidFill>
                <a:latin typeface="Times New Roman" panose="02020603050405020304" pitchFamily="18" charset="0"/>
              </a:rPr>
              <a:t>.</a:t>
            </a:r>
          </a:p>
        </p:txBody>
      </p:sp>
      <p:grpSp>
        <p:nvGrpSpPr>
          <p:cNvPr id="11272" name="Group 8"/>
          <p:cNvGrpSpPr>
            <a:grpSpLocks/>
          </p:cNvGrpSpPr>
          <p:nvPr/>
        </p:nvGrpSpPr>
        <p:grpSpPr bwMode="auto">
          <a:xfrm>
            <a:off x="6292850" y="1054100"/>
            <a:ext cx="2743200" cy="2879725"/>
            <a:chOff x="3852" y="528"/>
            <a:chExt cx="1728" cy="1814"/>
          </a:xfrm>
        </p:grpSpPr>
        <p:sp>
          <p:nvSpPr>
            <p:cNvPr id="11273" name="Oval 9"/>
            <p:cNvSpPr>
              <a:spLocks noChangeArrowheads="1"/>
            </p:cNvSpPr>
            <p:nvPr/>
          </p:nvSpPr>
          <p:spPr bwMode="auto">
            <a:xfrm>
              <a:off x="5292" y="52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a:t>
              </a:r>
            </a:p>
          </p:txBody>
        </p:sp>
        <p:grpSp>
          <p:nvGrpSpPr>
            <p:cNvPr id="11274" name="Group 10"/>
            <p:cNvGrpSpPr>
              <a:grpSpLocks/>
            </p:cNvGrpSpPr>
            <p:nvPr/>
          </p:nvGrpSpPr>
          <p:grpSpPr bwMode="auto">
            <a:xfrm>
              <a:off x="3876" y="1392"/>
              <a:ext cx="852" cy="732"/>
              <a:chOff x="3876" y="1392"/>
              <a:chExt cx="852" cy="732"/>
            </a:xfrm>
          </p:grpSpPr>
          <p:sp>
            <p:nvSpPr>
              <p:cNvPr id="11275" name="Oval 11"/>
              <p:cNvSpPr>
                <a:spLocks noChangeArrowheads="1"/>
              </p:cNvSpPr>
              <p:nvPr/>
            </p:nvSpPr>
            <p:spPr bwMode="auto">
              <a:xfrm>
                <a:off x="3876" y="186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a:t>
                </a:r>
              </a:p>
            </p:txBody>
          </p:sp>
          <p:sp>
            <p:nvSpPr>
              <p:cNvPr id="11276" name="Line 12"/>
              <p:cNvSpPr>
                <a:spLocks noChangeShapeType="1"/>
              </p:cNvSpPr>
              <p:nvPr/>
            </p:nvSpPr>
            <p:spPr bwMode="auto">
              <a:xfrm flipH="1">
                <a:off x="4044" y="1392"/>
                <a:ext cx="684" cy="4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277" name="Text Box 13"/>
              <p:cNvSpPr txBox="1">
                <a:spLocks noChangeArrowheads="1"/>
              </p:cNvSpPr>
              <p:nvPr/>
            </p:nvSpPr>
            <p:spPr bwMode="auto">
              <a:xfrm>
                <a:off x="3924" y="140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2</a:t>
                </a:r>
              </a:p>
            </p:txBody>
          </p:sp>
        </p:grpSp>
        <p:grpSp>
          <p:nvGrpSpPr>
            <p:cNvPr id="11278" name="Group 14"/>
            <p:cNvGrpSpPr>
              <a:grpSpLocks/>
            </p:cNvGrpSpPr>
            <p:nvPr/>
          </p:nvGrpSpPr>
          <p:grpSpPr bwMode="auto">
            <a:xfrm>
              <a:off x="4608" y="732"/>
              <a:ext cx="828" cy="696"/>
              <a:chOff x="4608" y="732"/>
              <a:chExt cx="828" cy="696"/>
            </a:xfrm>
          </p:grpSpPr>
          <p:sp>
            <p:nvSpPr>
              <p:cNvPr id="11279" name="Oval 15"/>
              <p:cNvSpPr>
                <a:spLocks noChangeArrowheads="1"/>
              </p:cNvSpPr>
              <p:nvPr/>
            </p:nvSpPr>
            <p:spPr bwMode="auto">
              <a:xfrm>
                <a:off x="4608" y="1164"/>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a:t>
                </a:r>
              </a:p>
            </p:txBody>
          </p:sp>
          <p:sp>
            <p:nvSpPr>
              <p:cNvPr id="11280" name="Line 16"/>
              <p:cNvSpPr>
                <a:spLocks noChangeShapeType="1"/>
              </p:cNvSpPr>
              <p:nvPr/>
            </p:nvSpPr>
            <p:spPr bwMode="auto">
              <a:xfrm flipH="1">
                <a:off x="4764" y="792"/>
                <a:ext cx="672" cy="37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281" name="Text Box 17"/>
              <p:cNvSpPr txBox="1">
                <a:spLocks noChangeArrowheads="1"/>
              </p:cNvSpPr>
              <p:nvPr/>
            </p:nvSpPr>
            <p:spPr bwMode="auto">
              <a:xfrm>
                <a:off x="4728" y="73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=1</a:t>
                </a:r>
              </a:p>
            </p:txBody>
          </p:sp>
        </p:grpSp>
        <p:sp>
          <p:nvSpPr>
            <p:cNvPr id="11282" name="Text Box 18"/>
            <p:cNvSpPr txBox="1">
              <a:spLocks noChangeArrowheads="1"/>
            </p:cNvSpPr>
            <p:nvPr/>
          </p:nvSpPr>
          <p:spPr bwMode="auto">
            <a:xfrm>
              <a:off x="3852" y="2100"/>
              <a:ext cx="4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sp>
        <p:nvSpPr>
          <p:cNvPr id="11283" name="Line 19"/>
          <p:cNvSpPr>
            <a:spLocks noChangeShapeType="1"/>
          </p:cNvSpPr>
          <p:nvPr/>
        </p:nvSpPr>
        <p:spPr bwMode="auto">
          <a:xfrm flipV="1">
            <a:off x="6597650" y="2444750"/>
            <a:ext cx="1047750" cy="7239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1284" name="Group 20"/>
          <p:cNvGrpSpPr>
            <a:grpSpLocks/>
          </p:cNvGrpSpPr>
          <p:nvPr/>
        </p:nvGrpSpPr>
        <p:grpSpPr bwMode="auto">
          <a:xfrm>
            <a:off x="7740650" y="3568700"/>
            <a:ext cx="1028700" cy="1371600"/>
            <a:chOff x="4740" y="2112"/>
            <a:chExt cx="648" cy="864"/>
          </a:xfrm>
        </p:grpSpPr>
        <p:sp>
          <p:nvSpPr>
            <p:cNvPr id="11285" name="Oval 21"/>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11</a:t>
              </a:r>
            </a:p>
          </p:txBody>
        </p:sp>
        <p:sp>
          <p:nvSpPr>
            <p:cNvPr id="11286" name="Line 22"/>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287" name="Text Box 23"/>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=4</a:t>
              </a:r>
            </a:p>
          </p:txBody>
        </p:sp>
      </p:grpSp>
      <p:grpSp>
        <p:nvGrpSpPr>
          <p:cNvPr id="11288" name="Group 24"/>
          <p:cNvGrpSpPr>
            <a:grpSpLocks/>
          </p:cNvGrpSpPr>
          <p:nvPr/>
        </p:nvGrpSpPr>
        <p:grpSpPr bwMode="auto">
          <a:xfrm>
            <a:off x="6826250" y="3587750"/>
            <a:ext cx="895350" cy="1352550"/>
            <a:chOff x="4164" y="2124"/>
            <a:chExt cx="564" cy="852"/>
          </a:xfrm>
        </p:grpSpPr>
        <p:sp>
          <p:nvSpPr>
            <p:cNvPr id="11289" name="Oval 25"/>
            <p:cNvSpPr>
              <a:spLocks noChangeArrowheads="1"/>
            </p:cNvSpPr>
            <p:nvPr/>
          </p:nvSpPr>
          <p:spPr bwMode="auto">
            <a:xfrm>
              <a:off x="432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9</a:t>
              </a:r>
            </a:p>
          </p:txBody>
        </p:sp>
        <p:sp>
          <p:nvSpPr>
            <p:cNvPr id="11290" name="Line 26"/>
            <p:cNvSpPr>
              <a:spLocks noChangeShapeType="1"/>
            </p:cNvSpPr>
            <p:nvPr/>
          </p:nvSpPr>
          <p:spPr bwMode="auto">
            <a:xfrm flipH="1">
              <a:off x="4464"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291" name="Text Box 27"/>
            <p:cNvSpPr txBox="1">
              <a:spLocks noChangeArrowheads="1"/>
            </p:cNvSpPr>
            <p:nvPr/>
          </p:nvSpPr>
          <p:spPr bwMode="auto">
            <a:xfrm>
              <a:off x="4164" y="222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=2</a:t>
              </a:r>
            </a:p>
          </p:txBody>
        </p:sp>
      </p:grpSp>
      <p:graphicFrame>
        <p:nvGraphicFramePr>
          <p:cNvPr id="11292" name="Group 28"/>
          <p:cNvGraphicFramePr>
            <a:graphicFrameLocks noGrp="1"/>
          </p:cNvGraphicFramePr>
          <p:nvPr/>
        </p:nvGraphicFramePr>
        <p:xfrm>
          <a:off x="539750" y="2205038"/>
          <a:ext cx="1885950" cy="179705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1319" name="Group 55"/>
          <p:cNvGraphicFramePr>
            <a:graphicFrameLocks noGrp="1"/>
          </p:cNvGraphicFramePr>
          <p:nvPr/>
        </p:nvGraphicFramePr>
        <p:xfrm>
          <a:off x="558800" y="4700588"/>
          <a:ext cx="1885950" cy="179705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1346" name="Group 82"/>
          <p:cNvGraphicFramePr>
            <a:graphicFrameLocks noGrp="1"/>
          </p:cNvGraphicFramePr>
          <p:nvPr/>
        </p:nvGraphicFramePr>
        <p:xfrm>
          <a:off x="3282950" y="4694238"/>
          <a:ext cx="1885950" cy="180340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55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1373" name="Line 109"/>
          <p:cNvSpPr>
            <a:spLocks noChangeShapeType="1"/>
          </p:cNvSpPr>
          <p:nvPr/>
        </p:nvSpPr>
        <p:spPr bwMode="auto">
          <a:xfrm>
            <a:off x="1473200" y="4084638"/>
            <a:ext cx="0" cy="571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374" name="Line 110"/>
          <p:cNvSpPr>
            <a:spLocks noChangeShapeType="1"/>
          </p:cNvSpPr>
          <p:nvPr/>
        </p:nvSpPr>
        <p:spPr bwMode="auto">
          <a:xfrm>
            <a:off x="2540000" y="5646738"/>
            <a:ext cx="6667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1375" name="Text Box 111"/>
          <p:cNvSpPr txBox="1">
            <a:spLocks noChangeArrowheads="1"/>
          </p:cNvSpPr>
          <p:nvPr/>
        </p:nvSpPr>
        <p:spPr bwMode="auto">
          <a:xfrm>
            <a:off x="7016750" y="491966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1376" name="Text Box 112"/>
          <p:cNvSpPr txBox="1">
            <a:spLocks noChangeArrowheads="1"/>
          </p:cNvSpPr>
          <p:nvPr/>
        </p:nvSpPr>
        <p:spPr bwMode="auto">
          <a:xfrm>
            <a:off x="7893050" y="491966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1377" name="Line 113"/>
          <p:cNvSpPr>
            <a:spLocks noChangeShapeType="1"/>
          </p:cNvSpPr>
          <p:nvPr/>
        </p:nvSpPr>
        <p:spPr bwMode="auto">
          <a:xfrm flipV="1">
            <a:off x="7300913" y="3549650"/>
            <a:ext cx="400050" cy="9525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1378" name="Line 114"/>
          <p:cNvSpPr>
            <a:spLocks noChangeShapeType="1"/>
          </p:cNvSpPr>
          <p:nvPr/>
        </p:nvSpPr>
        <p:spPr bwMode="auto">
          <a:xfrm flipH="1" flipV="1">
            <a:off x="7740650" y="3568700"/>
            <a:ext cx="41910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graphicFrame>
        <p:nvGraphicFramePr>
          <p:cNvPr id="11379" name="Group 115"/>
          <p:cNvGraphicFramePr>
            <a:graphicFrameLocks noGrp="1"/>
          </p:cNvGraphicFramePr>
          <p:nvPr/>
        </p:nvGraphicFramePr>
        <p:xfrm>
          <a:off x="3282950" y="2198688"/>
          <a:ext cx="1885950" cy="180340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55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1406" name="Line 142"/>
          <p:cNvSpPr>
            <a:spLocks noChangeShapeType="1"/>
          </p:cNvSpPr>
          <p:nvPr/>
        </p:nvSpPr>
        <p:spPr bwMode="auto">
          <a:xfrm flipV="1">
            <a:off x="4216400" y="4008438"/>
            <a:ext cx="0" cy="6477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Tree>
    <p:extLst>
      <p:ext uri="{BB962C8B-B14F-4D97-AF65-F5344CB8AC3E}">
        <p14:creationId xmlns:p14="http://schemas.microsoft.com/office/powerpoint/2010/main" val="2022754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83"/>
                                        </p:tgtEl>
                                        <p:attrNameLst>
                                          <p:attrName>style.visibility</p:attrName>
                                        </p:attrNameLst>
                                      </p:cBhvr>
                                      <p:to>
                                        <p:strVal val="visible"/>
                                      </p:to>
                                    </p:set>
                                    <p:animEffect transition="in" filter="wipe(down)">
                                      <p:cBhvr>
                                        <p:cTn id="7" dur="500"/>
                                        <p:tgtEl>
                                          <p:spTgt spid="11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12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wipe(up)">
                                      <p:cBhvr>
                                        <p:cTn id="16" dur="500"/>
                                        <p:tgtEl>
                                          <p:spTgt spid="112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373"/>
                                        </p:tgtEl>
                                        <p:attrNameLst>
                                          <p:attrName>style.visibility</p:attrName>
                                        </p:attrNameLst>
                                      </p:cBhvr>
                                      <p:to>
                                        <p:strVal val="visible"/>
                                      </p:to>
                                    </p:set>
                                    <p:animEffect transition="in" filter="wipe(up)">
                                      <p:cBhvr>
                                        <p:cTn id="21" dur="500"/>
                                        <p:tgtEl>
                                          <p:spTgt spid="113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131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1288"/>
                                        </p:tgtEl>
                                        <p:attrNameLst>
                                          <p:attrName>style.visibility</p:attrName>
                                        </p:attrNameLst>
                                      </p:cBhvr>
                                      <p:to>
                                        <p:strVal val="visible"/>
                                      </p:to>
                                    </p:set>
                                    <p:animEffect transition="in" filter="wipe(up)">
                                      <p:cBhvr>
                                        <p:cTn id="30" dur="500"/>
                                        <p:tgtEl>
                                          <p:spTgt spid="112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374"/>
                                        </p:tgtEl>
                                        <p:attrNameLst>
                                          <p:attrName>style.visibility</p:attrName>
                                        </p:attrNameLst>
                                      </p:cBhvr>
                                      <p:to>
                                        <p:strVal val="visible"/>
                                      </p:to>
                                    </p:set>
                                    <p:animEffect transition="in" filter="wipe(left)">
                                      <p:cBhvr>
                                        <p:cTn id="35" dur="500"/>
                                        <p:tgtEl>
                                          <p:spTgt spid="113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134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137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377"/>
                                        </p:tgtEl>
                                        <p:attrNameLst>
                                          <p:attrName>style.visibility</p:attrName>
                                        </p:attrNameLst>
                                      </p:cBhvr>
                                      <p:to>
                                        <p:strVal val="visible"/>
                                      </p:to>
                                    </p:set>
                                    <p:animEffect transition="in" filter="wipe(down)">
                                      <p:cBhvr>
                                        <p:cTn id="48" dur="500"/>
                                        <p:tgtEl>
                                          <p:spTgt spid="1137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1284"/>
                                        </p:tgtEl>
                                        <p:attrNameLst>
                                          <p:attrName>style.visibility</p:attrName>
                                        </p:attrNameLst>
                                      </p:cBhvr>
                                      <p:to>
                                        <p:strVal val="visible"/>
                                      </p:to>
                                    </p:set>
                                    <p:animEffect transition="in" filter="wipe(up)">
                                      <p:cBhvr>
                                        <p:cTn id="53" dur="500"/>
                                        <p:tgtEl>
                                          <p:spTgt spid="1128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1406"/>
                                        </p:tgtEl>
                                        <p:attrNameLst>
                                          <p:attrName>style.visibility</p:attrName>
                                        </p:attrNameLst>
                                      </p:cBhvr>
                                      <p:to>
                                        <p:strVal val="visible"/>
                                      </p:to>
                                    </p:set>
                                    <p:animEffect transition="in" filter="wipe(down)">
                                      <p:cBhvr>
                                        <p:cTn id="58" dur="500"/>
                                        <p:tgtEl>
                                          <p:spTgt spid="1140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13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137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378"/>
                                        </p:tgtEl>
                                        <p:attrNameLst>
                                          <p:attrName>style.visibility</p:attrName>
                                        </p:attrNameLst>
                                      </p:cBhvr>
                                      <p:to>
                                        <p:strVal val="visible"/>
                                      </p:to>
                                    </p:set>
                                    <p:animEffect transition="in" filter="wipe(down)">
                                      <p:cBhvr>
                                        <p:cTn id="71" dur="500"/>
                                        <p:tgtEl>
                                          <p:spTgt spid="1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animBg="1"/>
      <p:bldP spid="11373" grpId="0" animBg="1"/>
      <p:bldP spid="11374" grpId="0" animBg="1"/>
      <p:bldP spid="11375" grpId="0" autoUpdateAnimBg="0"/>
      <p:bldP spid="11376" grpId="0" autoUpdateAnimBg="0"/>
      <p:bldP spid="11377" grpId="0" animBg="1"/>
      <p:bldP spid="11378" grpId="0" animBg="1"/>
      <p:bldP spid="1140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a:xfrm>
            <a:off x="468313" y="476250"/>
            <a:ext cx="8229600" cy="955675"/>
          </a:xfrm>
        </p:spPr>
        <p:txBody>
          <a:bodyPr/>
          <a:lstStyle/>
          <a:p>
            <a:pPr algn="ctr"/>
            <a:r>
              <a:rPr kumimoji="1" lang="zh-CN" altLang="en-US" sz="4000" b="1">
                <a:solidFill>
                  <a:schemeClr val="tx2"/>
                </a:solidFill>
                <a:ea typeface="华文新魏" pitchFamily="2" charset="-122"/>
              </a:rPr>
              <a:t>利用二叉树</a:t>
            </a:r>
            <a:r>
              <a:rPr kumimoji="1" lang="zh-CN" altLang="en-US" sz="4000" b="1" u="sng">
                <a:solidFill>
                  <a:schemeClr val="tx2"/>
                </a:solidFill>
                <a:ea typeface="华文新魏" pitchFamily="2" charset="-122"/>
              </a:rPr>
              <a:t>前序遍历</a:t>
            </a:r>
            <a:r>
              <a:rPr kumimoji="1" lang="zh-CN" altLang="en-US" sz="4000" b="1">
                <a:solidFill>
                  <a:schemeClr val="tx2"/>
                </a:solidFill>
                <a:ea typeface="华文新魏" pitchFamily="2" charset="-122"/>
              </a:rPr>
              <a:t>建立二叉树</a:t>
            </a:r>
          </a:p>
        </p:txBody>
      </p:sp>
      <p:sp>
        <p:nvSpPr>
          <p:cNvPr id="165893" name="Rectangle 5"/>
          <p:cNvSpPr>
            <a:spLocks noGrp="1" noChangeArrowheads="1"/>
          </p:cNvSpPr>
          <p:nvPr>
            <p:ph idx="1"/>
          </p:nvPr>
        </p:nvSpPr>
        <p:spPr>
          <a:xfrm>
            <a:off x="647700" y="1414463"/>
            <a:ext cx="7812088" cy="3886200"/>
          </a:xfrm>
        </p:spPr>
        <p:txBody>
          <a:bodyPr/>
          <a:lstStyle/>
          <a:p>
            <a:pPr>
              <a:lnSpc>
                <a:spcPct val="110000"/>
              </a:lnSpc>
              <a:buClr>
                <a:srgbClr val="800080"/>
              </a:buClr>
              <a:buSzPct val="50000"/>
            </a:pPr>
            <a:r>
              <a:rPr lang="zh-CN" altLang="en-US" sz="3000" b="1">
                <a:solidFill>
                  <a:srgbClr val="000099"/>
                </a:solidFill>
                <a:latin typeface="Times New Roman" pitchFamily="18" charset="0"/>
                <a:ea typeface="仿宋_GB2312" pitchFamily="49" charset="-122"/>
              </a:rPr>
              <a:t>以递归方式建立二叉树。</a:t>
            </a:r>
          </a:p>
          <a:p>
            <a:pPr>
              <a:lnSpc>
                <a:spcPct val="110000"/>
              </a:lnSpc>
              <a:buClr>
                <a:srgbClr val="800080"/>
              </a:buClr>
              <a:buSzPct val="50000"/>
            </a:pPr>
            <a:r>
              <a:rPr lang="zh-CN" altLang="en-US" sz="3000" b="1">
                <a:solidFill>
                  <a:srgbClr val="000099"/>
                </a:solidFill>
                <a:latin typeface="Times New Roman" pitchFamily="18" charset="0"/>
                <a:ea typeface="仿宋_GB2312" pitchFamily="49" charset="-122"/>
              </a:rPr>
              <a:t>输入结点值的顺序必须对应二叉树结点前序遍历的顺序。并约定以输入序列中不可能出现的值作为空结点的值以结束递归</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此值在</a:t>
            </a:r>
            <a:r>
              <a:rPr lang="en-US" altLang="zh-CN" sz="3000" b="1">
                <a:solidFill>
                  <a:schemeClr val="tx2"/>
                </a:solidFill>
                <a:latin typeface="Times New Roman" pitchFamily="18" charset="0"/>
                <a:ea typeface="仿宋_GB2312" pitchFamily="49" charset="-122"/>
              </a:rPr>
              <a:t>RefValue</a:t>
            </a:r>
            <a:r>
              <a:rPr lang="zh-CN" altLang="en-US" sz="3000" b="1">
                <a:solidFill>
                  <a:srgbClr val="000099"/>
                </a:solidFill>
                <a:latin typeface="Times New Roman" pitchFamily="18" charset="0"/>
                <a:ea typeface="仿宋_GB2312" pitchFamily="49" charset="-122"/>
              </a:rPr>
              <a:t>中。例如用</a:t>
            </a:r>
            <a:r>
              <a:rPr lang="zh-CN" altLang="en-US" sz="3000" b="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a:t>
            </a:r>
            <a:r>
              <a:rPr lang="zh-CN" altLang="en-US" sz="3000" b="1">
                <a:solidFill>
                  <a:srgbClr val="000099"/>
                </a:solidFill>
                <a:latin typeface="Times New Roman" pitchFamily="18" charset="0"/>
                <a:ea typeface="仿宋_GB2312" pitchFamily="49" charset="-122"/>
              </a:rPr>
              <a:t>或用</a:t>
            </a:r>
            <a:r>
              <a:rPr lang="zh-CN" altLang="en-US" sz="3000" b="1">
                <a:solidFill>
                  <a:schemeClr val="tx2"/>
                </a:solidFill>
                <a:latin typeface="Times New Roman" pitchFamily="18" charset="0"/>
                <a:ea typeface="仿宋_GB2312" pitchFamily="49" charset="-122"/>
              </a:rPr>
              <a:t>“</a:t>
            </a:r>
            <a:r>
              <a:rPr lang="en-US" altLang="zh-CN" sz="3000" b="1">
                <a:solidFill>
                  <a:schemeClr val="tx2"/>
                </a:solidFill>
                <a:latin typeface="Courier New" pitchFamily="49" charset="0"/>
                <a:ea typeface="华文新魏" pitchFamily="2" charset="-122"/>
              </a:rPr>
              <a:t>-</a:t>
            </a:r>
            <a:r>
              <a:rPr lang="en-US" altLang="zh-CN" sz="3000" b="1">
                <a:solidFill>
                  <a:schemeClr val="tx2"/>
                </a:solidFill>
                <a:latin typeface="Times New Roman" pitchFamily="18" charset="0"/>
                <a:ea typeface="仿宋_GB2312" pitchFamily="49" charset="-122"/>
              </a:rPr>
              <a:t>1”</a:t>
            </a:r>
            <a:r>
              <a:rPr lang="zh-CN" altLang="en-US" sz="3000" b="1">
                <a:solidFill>
                  <a:srgbClr val="000099"/>
                </a:solidFill>
                <a:latin typeface="Times New Roman" pitchFamily="18" charset="0"/>
                <a:ea typeface="仿宋_GB2312" pitchFamily="49" charset="-122"/>
              </a:rPr>
              <a:t>表示字符序列或正整数序列空结点。</a:t>
            </a:r>
          </a:p>
        </p:txBody>
      </p:sp>
      <p:sp>
        <p:nvSpPr>
          <p:cNvPr id="5" name="灯片编号占位符 4"/>
          <p:cNvSpPr>
            <a:spLocks noGrp="1"/>
          </p:cNvSpPr>
          <p:nvPr>
            <p:ph type="sldNum" sz="quarter" idx="12"/>
          </p:nvPr>
        </p:nvSpPr>
        <p:spPr/>
        <p:txBody>
          <a:bodyPr/>
          <a:lstStyle/>
          <a:p>
            <a:fld id="{1C27A826-5040-4C85-87C5-383B280556FB}" type="slidenum">
              <a:rPr lang="en-US" altLang="zh-CN"/>
              <a:pPr/>
              <a:t>100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2"/>
          <p:cNvSpPr>
            <a:spLocks noGrp="1"/>
          </p:cNvSpPr>
          <p:nvPr>
            <p:ph type="sldNum" sz="quarter" idx="12"/>
          </p:nvPr>
        </p:nvSpPr>
        <p:spPr/>
        <p:txBody>
          <a:bodyPr/>
          <a:lstStyle/>
          <a:p>
            <a:fld id="{9BC7D456-7DB2-4188-BCD4-E1EE5CCFC1DB}" type="slidenum">
              <a:rPr lang="en-US" altLang="zh-CN"/>
              <a:pPr/>
              <a:t>101</a:t>
            </a:fld>
            <a:endParaRPr lang="en-US" altLang="zh-CN"/>
          </a:p>
        </p:txBody>
      </p:sp>
      <p:sp>
        <p:nvSpPr>
          <p:cNvPr id="166926" name="Rectangle 14"/>
          <p:cNvSpPr>
            <a:spLocks noChangeArrowheads="1"/>
          </p:cNvSpPr>
          <p:nvPr/>
        </p:nvSpPr>
        <p:spPr bwMode="auto">
          <a:xfrm>
            <a:off x="647700" y="358775"/>
            <a:ext cx="7777163"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10000"/>
              </a:lnSpc>
            </a:pPr>
            <a:r>
              <a:rPr kumimoji="1" lang="zh-CN" altLang="en-US" sz="3600" b="1">
                <a:solidFill>
                  <a:srgbClr val="CC3300"/>
                </a:solidFill>
                <a:latin typeface="Times New Roman" pitchFamily="18" charset="0"/>
                <a:ea typeface="仿宋_GB2312" pitchFamily="49" charset="-122"/>
              </a:rPr>
              <a:t>如图所示的二叉树的前序遍历顺序为</a:t>
            </a:r>
            <a:endParaRPr kumimoji="1" lang="zh-CN" altLang="en-US" sz="3600" b="1">
              <a:solidFill>
                <a:schemeClr val="accent2"/>
              </a:solidFill>
              <a:latin typeface="Times New Roman" pitchFamily="18" charset="0"/>
              <a:ea typeface="仿宋_GB2312" pitchFamily="49" charset="-122"/>
            </a:endParaRPr>
          </a:p>
          <a:p>
            <a:pPr algn="ctr">
              <a:lnSpc>
                <a:spcPct val="110000"/>
              </a:lnSpc>
            </a:pPr>
            <a:r>
              <a:rPr kumimoji="1" lang="en-US" altLang="zh-CN" sz="3200" b="1">
                <a:solidFill>
                  <a:srgbClr val="800080"/>
                </a:solidFill>
                <a:latin typeface="Times New Roman" pitchFamily="18" charset="0"/>
                <a:ea typeface="仿宋_GB2312" pitchFamily="49" charset="-122"/>
              </a:rPr>
              <a:t>A B C @ @ D E @ G @ @ F @ @ @</a:t>
            </a:r>
          </a:p>
        </p:txBody>
      </p:sp>
      <p:grpSp>
        <p:nvGrpSpPr>
          <p:cNvPr id="166964" name="Group 52"/>
          <p:cNvGrpSpPr>
            <a:grpSpLocks/>
          </p:cNvGrpSpPr>
          <p:nvPr/>
        </p:nvGrpSpPr>
        <p:grpSpPr bwMode="auto">
          <a:xfrm>
            <a:off x="1619250" y="2198688"/>
            <a:ext cx="5157788" cy="4038600"/>
            <a:chOff x="1152" y="1344"/>
            <a:chExt cx="3024" cy="2544"/>
          </a:xfrm>
        </p:grpSpPr>
        <p:sp>
          <p:nvSpPr>
            <p:cNvPr id="166914" name="Line 2"/>
            <p:cNvSpPr>
              <a:spLocks noChangeShapeType="1"/>
            </p:cNvSpPr>
            <p:nvPr/>
          </p:nvSpPr>
          <p:spPr bwMode="auto">
            <a:xfrm flipH="1">
              <a:off x="2112" y="2832"/>
              <a:ext cx="336"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5" name="Line 3"/>
            <p:cNvSpPr>
              <a:spLocks noChangeShapeType="1"/>
            </p:cNvSpPr>
            <p:nvPr/>
          </p:nvSpPr>
          <p:spPr bwMode="auto">
            <a:xfrm flipH="1">
              <a:off x="2592" y="3264"/>
              <a:ext cx="240" cy="38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6" name="Line 4"/>
            <p:cNvSpPr>
              <a:spLocks noChangeShapeType="1"/>
            </p:cNvSpPr>
            <p:nvPr/>
          </p:nvSpPr>
          <p:spPr bwMode="auto">
            <a:xfrm>
              <a:off x="2976" y="3312"/>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7" name="Line 5"/>
            <p:cNvSpPr>
              <a:spLocks noChangeShapeType="1"/>
            </p:cNvSpPr>
            <p:nvPr/>
          </p:nvSpPr>
          <p:spPr bwMode="auto">
            <a:xfrm flipH="1">
              <a:off x="1344" y="2448"/>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Line 6"/>
            <p:cNvSpPr>
              <a:spLocks noChangeShapeType="1"/>
            </p:cNvSpPr>
            <p:nvPr/>
          </p:nvSpPr>
          <p:spPr bwMode="auto">
            <a:xfrm>
              <a:off x="1776" y="2448"/>
              <a:ext cx="192" cy="336"/>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9" name="Line 7"/>
            <p:cNvSpPr>
              <a:spLocks noChangeShapeType="1"/>
            </p:cNvSpPr>
            <p:nvPr/>
          </p:nvSpPr>
          <p:spPr bwMode="auto">
            <a:xfrm>
              <a:off x="3744" y="2880"/>
              <a:ext cx="240"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0" name="Line 8"/>
            <p:cNvSpPr>
              <a:spLocks noChangeShapeType="1"/>
            </p:cNvSpPr>
            <p:nvPr/>
          </p:nvSpPr>
          <p:spPr bwMode="auto">
            <a:xfrm>
              <a:off x="3072" y="1584"/>
              <a:ext cx="384" cy="240"/>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Line 9"/>
            <p:cNvSpPr>
              <a:spLocks noChangeShapeType="1"/>
            </p:cNvSpPr>
            <p:nvPr/>
          </p:nvSpPr>
          <p:spPr bwMode="auto">
            <a:xfrm flipH="1">
              <a:off x="3408" y="2880"/>
              <a:ext cx="192" cy="288"/>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2" name="Line 10"/>
            <p:cNvSpPr>
              <a:spLocks noChangeShapeType="1"/>
            </p:cNvSpPr>
            <p:nvPr/>
          </p:nvSpPr>
          <p:spPr bwMode="auto">
            <a:xfrm>
              <a:off x="2592" y="28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3" name="Line 11"/>
            <p:cNvSpPr>
              <a:spLocks noChangeShapeType="1"/>
            </p:cNvSpPr>
            <p:nvPr/>
          </p:nvSpPr>
          <p:spPr bwMode="auto">
            <a:xfrm flipH="1">
              <a:off x="2544" y="2400"/>
              <a:ext cx="33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4" name="Line 12"/>
            <p:cNvSpPr>
              <a:spLocks noChangeShapeType="1"/>
            </p:cNvSpPr>
            <p:nvPr/>
          </p:nvSpPr>
          <p:spPr bwMode="auto">
            <a:xfrm>
              <a:off x="2400" y="1920"/>
              <a:ext cx="1200"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5" name="Line 13"/>
            <p:cNvSpPr>
              <a:spLocks noChangeShapeType="1"/>
            </p:cNvSpPr>
            <p:nvPr/>
          </p:nvSpPr>
          <p:spPr bwMode="auto">
            <a:xfrm flipH="1">
              <a:off x="1680" y="1584"/>
              <a:ext cx="115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7" name="Oval 15"/>
            <p:cNvSpPr>
              <a:spLocks noChangeArrowheads="1"/>
            </p:cNvSpPr>
            <p:nvPr/>
          </p:nvSpPr>
          <p:spPr bwMode="auto">
            <a:xfrm>
              <a:off x="2784" y="1344"/>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8" name="Oval 16"/>
            <p:cNvSpPr>
              <a:spLocks noChangeArrowheads="1"/>
            </p:cNvSpPr>
            <p:nvPr/>
          </p:nvSpPr>
          <p:spPr bwMode="auto">
            <a:xfrm>
              <a:off x="2160" y="1728"/>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29" name="Oval 17"/>
            <p:cNvSpPr>
              <a:spLocks noChangeArrowheads="1"/>
            </p:cNvSpPr>
            <p:nvPr/>
          </p:nvSpPr>
          <p:spPr bwMode="auto">
            <a:xfrm>
              <a:off x="1488"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0" name="Oval 18"/>
            <p:cNvSpPr>
              <a:spLocks noChangeArrowheads="1"/>
            </p:cNvSpPr>
            <p:nvPr/>
          </p:nvSpPr>
          <p:spPr bwMode="auto">
            <a:xfrm>
              <a:off x="3504"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1" name="Oval 19"/>
            <p:cNvSpPr>
              <a:spLocks noChangeArrowheads="1"/>
            </p:cNvSpPr>
            <p:nvPr/>
          </p:nvSpPr>
          <p:spPr bwMode="auto">
            <a:xfrm>
              <a:off x="2832" y="2160"/>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2" name="Oval 20"/>
            <p:cNvSpPr>
              <a:spLocks noChangeArrowheads="1"/>
            </p:cNvSpPr>
            <p:nvPr/>
          </p:nvSpPr>
          <p:spPr bwMode="auto">
            <a:xfrm>
              <a:off x="2352" y="259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3" name="Oval 21"/>
            <p:cNvSpPr>
              <a:spLocks noChangeArrowheads="1"/>
            </p:cNvSpPr>
            <p:nvPr/>
          </p:nvSpPr>
          <p:spPr bwMode="auto">
            <a:xfrm>
              <a:off x="2736" y="3072"/>
              <a:ext cx="336" cy="336"/>
            </a:xfrm>
            <a:prstGeom prst="ellipse">
              <a:avLst/>
            </a:prstGeom>
            <a:solidFill>
              <a:srgbClr val="FFFFFF"/>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66934" name="Text Box 22"/>
            <p:cNvSpPr txBox="1">
              <a:spLocks noChangeArrowheads="1"/>
            </p:cNvSpPr>
            <p:nvPr/>
          </p:nvSpPr>
          <p:spPr bwMode="auto">
            <a:xfrm>
              <a:off x="2784" y="134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a:t>
              </a:r>
              <a:endParaRPr kumimoji="1" lang="en-US" altLang="zh-CN" sz="2400">
                <a:latin typeface="Times New Roman" pitchFamily="18" charset="0"/>
              </a:endParaRPr>
            </a:p>
          </p:txBody>
        </p:sp>
        <p:sp>
          <p:nvSpPr>
            <p:cNvPr id="166935" name="Text Box 23"/>
            <p:cNvSpPr txBox="1">
              <a:spLocks noChangeArrowheads="1"/>
            </p:cNvSpPr>
            <p:nvPr/>
          </p:nvSpPr>
          <p:spPr bwMode="auto">
            <a:xfrm>
              <a:off x="2160" y="1728"/>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B</a:t>
              </a:r>
              <a:endParaRPr kumimoji="1" lang="en-US" altLang="zh-CN" sz="2400">
                <a:latin typeface="Times New Roman" pitchFamily="18" charset="0"/>
              </a:endParaRPr>
            </a:p>
          </p:txBody>
        </p:sp>
        <p:sp>
          <p:nvSpPr>
            <p:cNvPr id="166936" name="Text Box 24"/>
            <p:cNvSpPr txBox="1">
              <a:spLocks noChangeArrowheads="1"/>
            </p:cNvSpPr>
            <p:nvPr/>
          </p:nvSpPr>
          <p:spPr bwMode="auto">
            <a:xfrm>
              <a:off x="1488"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C</a:t>
              </a:r>
              <a:endParaRPr kumimoji="1" lang="en-US" altLang="zh-CN" sz="2400">
                <a:latin typeface="Times New Roman" pitchFamily="18" charset="0"/>
              </a:endParaRPr>
            </a:p>
          </p:txBody>
        </p:sp>
        <p:sp>
          <p:nvSpPr>
            <p:cNvPr id="166937" name="Text Box 25"/>
            <p:cNvSpPr txBox="1">
              <a:spLocks noChangeArrowheads="1"/>
            </p:cNvSpPr>
            <p:nvPr/>
          </p:nvSpPr>
          <p:spPr bwMode="auto">
            <a:xfrm>
              <a:off x="2832" y="216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D</a:t>
              </a:r>
              <a:endParaRPr kumimoji="1" lang="en-US" altLang="zh-CN" sz="2400">
                <a:latin typeface="Times New Roman" pitchFamily="18" charset="0"/>
              </a:endParaRPr>
            </a:p>
          </p:txBody>
        </p:sp>
        <p:sp>
          <p:nvSpPr>
            <p:cNvPr id="166938" name="Text Box 26"/>
            <p:cNvSpPr txBox="1">
              <a:spLocks noChangeArrowheads="1"/>
            </p:cNvSpPr>
            <p:nvPr/>
          </p:nvSpPr>
          <p:spPr bwMode="auto">
            <a:xfrm>
              <a:off x="2352"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E</a:t>
              </a:r>
              <a:endParaRPr kumimoji="1" lang="en-US" altLang="zh-CN" sz="2400">
                <a:latin typeface="Times New Roman" pitchFamily="18" charset="0"/>
              </a:endParaRPr>
            </a:p>
          </p:txBody>
        </p:sp>
        <p:sp>
          <p:nvSpPr>
            <p:cNvPr id="166939" name="Text Box 27"/>
            <p:cNvSpPr txBox="1">
              <a:spLocks noChangeArrowheads="1"/>
            </p:cNvSpPr>
            <p:nvPr/>
          </p:nvSpPr>
          <p:spPr bwMode="auto">
            <a:xfrm>
              <a:off x="2736" y="308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G</a:t>
              </a:r>
              <a:endParaRPr kumimoji="1" lang="en-US" altLang="zh-CN" sz="2400">
                <a:latin typeface="Times New Roman" pitchFamily="18" charset="0"/>
              </a:endParaRPr>
            </a:p>
          </p:txBody>
        </p:sp>
        <p:sp>
          <p:nvSpPr>
            <p:cNvPr id="166940" name="Text Box 28"/>
            <p:cNvSpPr txBox="1">
              <a:spLocks noChangeArrowheads="1"/>
            </p:cNvSpPr>
            <p:nvPr/>
          </p:nvSpPr>
          <p:spPr bwMode="auto">
            <a:xfrm>
              <a:off x="3504" y="2592"/>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F</a:t>
              </a:r>
              <a:endParaRPr kumimoji="1" lang="en-US" altLang="zh-CN" sz="2400">
                <a:latin typeface="Times New Roman" pitchFamily="18" charset="0"/>
              </a:endParaRPr>
            </a:p>
          </p:txBody>
        </p:sp>
        <p:sp>
          <p:nvSpPr>
            <p:cNvPr id="166941" name="Text Box 29"/>
            <p:cNvSpPr txBox="1">
              <a:spLocks noChangeArrowheads="1"/>
            </p:cNvSpPr>
            <p:nvPr/>
          </p:nvSpPr>
          <p:spPr bwMode="auto">
            <a:xfrm>
              <a:off x="1152"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2" name="Text Box 30"/>
            <p:cNvSpPr txBox="1">
              <a:spLocks noChangeArrowheads="1"/>
            </p:cNvSpPr>
            <p:nvPr/>
          </p:nvSpPr>
          <p:spPr bwMode="auto">
            <a:xfrm>
              <a:off x="1776" y="260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3" name="Text Box 31"/>
            <p:cNvSpPr txBox="1">
              <a:spLocks noChangeArrowheads="1"/>
            </p:cNvSpPr>
            <p:nvPr/>
          </p:nvSpPr>
          <p:spPr bwMode="auto">
            <a:xfrm>
              <a:off x="1920" y="3024"/>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4" name="Text Box 32"/>
            <p:cNvSpPr txBox="1">
              <a:spLocks noChangeArrowheads="1"/>
            </p:cNvSpPr>
            <p:nvPr/>
          </p:nvSpPr>
          <p:spPr bwMode="auto">
            <a:xfrm>
              <a:off x="2352"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5" name="Text Box 33"/>
            <p:cNvSpPr txBox="1">
              <a:spLocks noChangeArrowheads="1"/>
            </p:cNvSpPr>
            <p:nvPr/>
          </p:nvSpPr>
          <p:spPr bwMode="auto">
            <a:xfrm>
              <a:off x="3024" y="3561"/>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6" name="Text Box 34"/>
            <p:cNvSpPr txBox="1">
              <a:spLocks noChangeArrowheads="1"/>
            </p:cNvSpPr>
            <p:nvPr/>
          </p:nvSpPr>
          <p:spPr bwMode="auto">
            <a:xfrm>
              <a:off x="3216"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7" name="Text Box 35"/>
            <p:cNvSpPr txBox="1">
              <a:spLocks noChangeArrowheads="1"/>
            </p:cNvSpPr>
            <p:nvPr/>
          </p:nvSpPr>
          <p:spPr bwMode="auto">
            <a:xfrm>
              <a:off x="3840" y="3033"/>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sp>
          <p:nvSpPr>
            <p:cNvPr id="166948" name="Text Box 36"/>
            <p:cNvSpPr txBox="1">
              <a:spLocks noChangeArrowheads="1"/>
            </p:cNvSpPr>
            <p:nvPr/>
          </p:nvSpPr>
          <p:spPr bwMode="auto">
            <a:xfrm>
              <a:off x="3360" y="1689"/>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rPr>
                <a:t>@</a:t>
              </a:r>
              <a:endParaRPr kumimoji="1" lang="en-US" altLang="zh-CN" sz="2400">
                <a:latin typeface="Times New Roman" pitchFamily="18" charset="0"/>
              </a:endParaRPr>
            </a:p>
          </p:txBody>
        </p:sp>
      </p:grpSp>
      <p:grpSp>
        <p:nvGrpSpPr>
          <p:cNvPr id="166965" name="Group 53"/>
          <p:cNvGrpSpPr>
            <a:grpSpLocks/>
          </p:cNvGrpSpPr>
          <p:nvPr/>
        </p:nvGrpSpPr>
        <p:grpSpPr bwMode="auto">
          <a:xfrm>
            <a:off x="1263650" y="1609725"/>
            <a:ext cx="6958013" cy="382588"/>
            <a:chOff x="796" y="1014"/>
            <a:chExt cx="4383" cy="241"/>
          </a:xfrm>
        </p:grpSpPr>
        <p:sp>
          <p:nvSpPr>
            <p:cNvPr id="166949" name="Line 37"/>
            <p:cNvSpPr>
              <a:spLocks noChangeShapeType="1"/>
            </p:cNvSpPr>
            <p:nvPr/>
          </p:nvSpPr>
          <p:spPr bwMode="auto">
            <a:xfrm>
              <a:off x="1036" y="1206"/>
              <a:ext cx="3764"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0" name="Line 38"/>
            <p:cNvSpPr>
              <a:spLocks noChangeShapeType="1"/>
            </p:cNvSpPr>
            <p:nvPr/>
          </p:nvSpPr>
          <p:spPr bwMode="auto">
            <a:xfrm>
              <a:off x="1324" y="1158"/>
              <a:ext cx="825"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1" name="Line 39"/>
            <p:cNvSpPr>
              <a:spLocks noChangeShapeType="1"/>
            </p:cNvSpPr>
            <p:nvPr/>
          </p:nvSpPr>
          <p:spPr bwMode="auto">
            <a:xfrm>
              <a:off x="1564" y="1014"/>
              <a:ext cx="220"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2" name="Line 40"/>
            <p:cNvSpPr>
              <a:spLocks noChangeShapeType="1"/>
            </p:cNvSpPr>
            <p:nvPr/>
          </p:nvSpPr>
          <p:spPr bwMode="auto">
            <a:xfrm>
              <a:off x="185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3" name="Line 41"/>
            <p:cNvSpPr>
              <a:spLocks noChangeShapeType="1"/>
            </p:cNvSpPr>
            <p:nvPr/>
          </p:nvSpPr>
          <p:spPr bwMode="auto">
            <a:xfrm>
              <a:off x="2188" y="1158"/>
              <a:ext cx="2527" cy="1"/>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4" name="Line 42"/>
            <p:cNvSpPr>
              <a:spLocks noChangeShapeType="1"/>
            </p:cNvSpPr>
            <p:nvPr/>
          </p:nvSpPr>
          <p:spPr bwMode="auto">
            <a:xfrm>
              <a:off x="2428" y="1110"/>
              <a:ext cx="1392"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5" name="Line 43"/>
            <p:cNvSpPr>
              <a:spLocks noChangeShapeType="1"/>
            </p:cNvSpPr>
            <p:nvPr/>
          </p:nvSpPr>
          <p:spPr bwMode="auto">
            <a:xfrm>
              <a:off x="2668" y="1062"/>
              <a:ext cx="20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6" name="Line 44"/>
            <p:cNvSpPr>
              <a:spLocks noChangeShapeType="1"/>
            </p:cNvSpPr>
            <p:nvPr/>
          </p:nvSpPr>
          <p:spPr bwMode="auto">
            <a:xfrm>
              <a:off x="2956" y="1062"/>
              <a:ext cx="82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7" name="Line 45"/>
            <p:cNvSpPr>
              <a:spLocks noChangeShapeType="1"/>
            </p:cNvSpPr>
            <p:nvPr/>
          </p:nvSpPr>
          <p:spPr bwMode="auto">
            <a:xfrm>
              <a:off x="3243" y="1014"/>
              <a:ext cx="219"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8" name="Line 46"/>
            <p:cNvSpPr>
              <a:spLocks noChangeShapeType="1"/>
            </p:cNvSpPr>
            <p:nvPr/>
          </p:nvSpPr>
          <p:spPr bwMode="auto">
            <a:xfrm>
              <a:off x="3532"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9" name="Line 47"/>
            <p:cNvSpPr>
              <a:spLocks noChangeShapeType="1"/>
            </p:cNvSpPr>
            <p:nvPr/>
          </p:nvSpPr>
          <p:spPr bwMode="auto">
            <a:xfrm>
              <a:off x="3772" y="1110"/>
              <a:ext cx="825" cy="1"/>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0" name="Line 48"/>
            <p:cNvSpPr>
              <a:spLocks noChangeShapeType="1"/>
            </p:cNvSpPr>
            <p:nvPr/>
          </p:nvSpPr>
          <p:spPr bwMode="auto">
            <a:xfrm>
              <a:off x="4060"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1" name="Line 49"/>
            <p:cNvSpPr>
              <a:spLocks noChangeShapeType="1"/>
            </p:cNvSpPr>
            <p:nvPr/>
          </p:nvSpPr>
          <p:spPr bwMode="auto">
            <a:xfrm>
              <a:off x="4348" y="1014"/>
              <a:ext cx="206" cy="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2" name="Line 50"/>
            <p:cNvSpPr>
              <a:spLocks noChangeShapeType="1"/>
            </p:cNvSpPr>
            <p:nvPr/>
          </p:nvSpPr>
          <p:spPr bwMode="auto">
            <a:xfrm flipV="1">
              <a:off x="796" y="1254"/>
              <a:ext cx="4383"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63" name="Line 51"/>
            <p:cNvSpPr>
              <a:spLocks noChangeShapeType="1"/>
            </p:cNvSpPr>
            <p:nvPr/>
          </p:nvSpPr>
          <p:spPr bwMode="auto">
            <a:xfrm>
              <a:off x="4636" y="1206"/>
              <a:ext cx="206" cy="1"/>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6"/>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CreateBinTree (</a:t>
            </a:r>
            <a:r>
              <a:rPr lang="en-US" altLang="zh-CN" sz="2800" b="1">
                <a:latin typeface="Times New Roman" pitchFamily="18" charset="0"/>
                <a:ea typeface="隶书" pitchFamily="49" charset="-122"/>
              </a:rPr>
              <a:t>ifstream&amp;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以递归方式建立二叉树。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eof </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未读完</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读入并建树</a:t>
            </a:r>
            <a:r>
              <a:rPr lang="zh-CN" altLang="en-US" sz="2800" b="1">
                <a:latin typeface="Times New Roman" pitchFamily="18" charset="0"/>
                <a:ea typeface="隶书" pitchFamily="49" charset="-122"/>
              </a:rPr>
              <a:t>	</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&gt;&gt;</a:t>
            </a:r>
            <a:r>
              <a:rPr lang="en-US" altLang="zh-CN" sz="2800">
                <a:latin typeface="Times New Roman" pitchFamily="18" charset="0"/>
                <a:ea typeface="隶书" pitchFamily="49" charset="-122"/>
              </a:rPr>
              <a: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读入根结点的值</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(item != RefValue)</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{cerr &lt;&lt; </a:t>
            </a:r>
            <a:r>
              <a:rPr lang="en-US" altLang="zh-CN" sz="2800">
                <a:latin typeface="Times New Roman" pitchFamily="18" charset="0"/>
                <a:ea typeface="隶书" pitchFamily="49" charset="-122"/>
              </a:rPr>
              <a:t>“</a:t>
            </a:r>
            <a:r>
              <a:rPr lang="zh-CN" altLang="en-US" sz="2800">
                <a:latin typeface="Times New Roman" pitchFamily="18" charset="0"/>
                <a:ea typeface="隶书" pitchFamily="49" charset="-122"/>
              </a:rPr>
              <a:t>存储分配错</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&lt;&lt; endl;  exit </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D8646673-572E-4288-AE63-B3C44D8A3272}" type="slidenum">
              <a:rPr lang="en-US" altLang="zh-CN"/>
              <a:pPr/>
              <a:t>102</a:t>
            </a:fld>
            <a:endParaRPr lang="en-US" altLang="zh-CN"/>
          </a:p>
        </p:txBody>
      </p:sp>
      <p:sp>
        <p:nvSpPr>
          <p:cNvPr id="1679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679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idx="1"/>
          </p:nvPr>
        </p:nvSpPr>
        <p:spPr>
          <a:xfrm>
            <a:off x="684213" y="765175"/>
            <a:ext cx="8229600" cy="5651500"/>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递归建立右子树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else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b="1">
                <a:solidFill>
                  <a:schemeClr val="tx2"/>
                </a:solidFill>
                <a:latin typeface="Times New Roman" pitchFamily="18" charset="0"/>
                <a:ea typeface="隶书" pitchFamily="49" charset="-122"/>
              </a:rPr>
              <a:t>封闭指向空子树的指针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101BC91A-3B9B-4248-94EA-D75A2889E5C7}" type="slidenum">
              <a:rPr lang="en-US" altLang="zh-CN"/>
              <a:pPr/>
              <a:t>103</a:t>
            </a:fld>
            <a:endParaRPr lang="en-US" altLang="zh-CN"/>
          </a:p>
        </p:txBody>
      </p:sp>
      <p:sp>
        <p:nvSpPr>
          <p:cNvPr id="347138"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347139" name="Rectangle 3"/>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43" name="Rectangle 59"/>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利用栈的前序遍历非递归算法</a:t>
            </a:r>
          </a:p>
        </p:txBody>
      </p:sp>
      <p:sp>
        <p:nvSpPr>
          <p:cNvPr id="61" name="灯片编号占位符 4"/>
          <p:cNvSpPr>
            <a:spLocks noGrp="1"/>
          </p:cNvSpPr>
          <p:nvPr>
            <p:ph type="sldNum" sz="quarter" idx="12"/>
          </p:nvPr>
        </p:nvSpPr>
        <p:spPr/>
        <p:txBody>
          <a:bodyPr/>
          <a:lstStyle/>
          <a:p>
            <a:fld id="{EB96CB5D-81CC-47C0-ADD6-247E11C34F66}" type="slidenum">
              <a:rPr lang="en-US" altLang="zh-CN"/>
              <a:pPr/>
              <a:t>104</a:t>
            </a:fld>
            <a:endParaRPr lang="en-US" altLang="zh-CN"/>
          </a:p>
        </p:txBody>
      </p:sp>
      <p:sp>
        <p:nvSpPr>
          <p:cNvPr id="169986" name="Rectangle 2"/>
          <p:cNvSpPr>
            <a:spLocks noChangeArrowheads="1"/>
          </p:cNvSpPr>
          <p:nvPr/>
        </p:nvSpPr>
        <p:spPr bwMode="auto">
          <a:xfrm>
            <a:off x="43434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2" name="Rectangle 18"/>
          <p:cNvSpPr>
            <a:spLocks noChangeArrowheads="1"/>
          </p:cNvSpPr>
          <p:nvPr/>
        </p:nvSpPr>
        <p:spPr bwMode="auto">
          <a:xfrm>
            <a:off x="33528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03" name="Line 19"/>
          <p:cNvSpPr>
            <a:spLocks noChangeShapeType="1"/>
          </p:cNvSpPr>
          <p:nvPr/>
        </p:nvSpPr>
        <p:spPr bwMode="auto">
          <a:xfrm>
            <a:off x="33528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5" name="Text Box 21"/>
          <p:cNvSpPr txBox="1">
            <a:spLocks noChangeArrowheads="1"/>
          </p:cNvSpPr>
          <p:nvPr/>
        </p:nvSpPr>
        <p:spPr bwMode="auto">
          <a:xfrm>
            <a:off x="34813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grpSp>
        <p:nvGrpSpPr>
          <p:cNvPr id="170046" name="Group 62"/>
          <p:cNvGrpSpPr>
            <a:grpSpLocks/>
          </p:cNvGrpSpPr>
          <p:nvPr/>
        </p:nvGrpSpPr>
        <p:grpSpPr bwMode="auto">
          <a:xfrm>
            <a:off x="682625" y="1627188"/>
            <a:ext cx="2160588" cy="2378075"/>
            <a:chOff x="430" y="1002"/>
            <a:chExt cx="1361" cy="1498"/>
          </a:xfrm>
        </p:grpSpPr>
        <p:sp>
          <p:nvSpPr>
            <p:cNvPr id="169988" name="Line 4"/>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89" name="Line 5"/>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0" name="Line 6"/>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1" name="Line 7"/>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2" name="Oval 8"/>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69993" name="Oval 9"/>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4" name="Oval 10"/>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5" name="Oval 11"/>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6" name="Oval 12"/>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7" name="Text Box 13"/>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69998" name="Text Box 14"/>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69999" name="Text Box 15"/>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0000" name="Text Box 16"/>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0001" name="Text Box 17"/>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0004" name="Line 20"/>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6" name="Line 22"/>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7" name="Line 23"/>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8" name="Line 24"/>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09" name="Line 25"/>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0" name="Line 26"/>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1" name="Line 27"/>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2" name="Line 28"/>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0013" name="Line 29"/>
          <p:cNvSpPr>
            <a:spLocks noChangeShapeType="1"/>
          </p:cNvSpPr>
          <p:nvPr/>
        </p:nvSpPr>
        <p:spPr bwMode="auto">
          <a:xfrm>
            <a:off x="3352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4" name="Line 30"/>
          <p:cNvSpPr>
            <a:spLocks noChangeShapeType="1"/>
          </p:cNvSpPr>
          <p:nvPr/>
        </p:nvSpPr>
        <p:spPr bwMode="auto">
          <a:xfrm>
            <a:off x="3962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5" name="Line 31"/>
          <p:cNvSpPr>
            <a:spLocks noChangeShapeType="1"/>
          </p:cNvSpPr>
          <p:nvPr/>
        </p:nvSpPr>
        <p:spPr bwMode="auto">
          <a:xfrm>
            <a:off x="33528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6" name="Line 32"/>
          <p:cNvSpPr>
            <a:spLocks noChangeShapeType="1"/>
          </p:cNvSpPr>
          <p:nvPr/>
        </p:nvSpPr>
        <p:spPr bwMode="auto">
          <a:xfrm>
            <a:off x="43434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7" name="Text Box 33"/>
          <p:cNvSpPr txBox="1">
            <a:spLocks noChangeArrowheads="1"/>
          </p:cNvSpPr>
          <p:nvPr/>
        </p:nvSpPr>
        <p:spPr bwMode="auto">
          <a:xfrm>
            <a:off x="4460875" y="21336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d</a:t>
            </a:r>
          </a:p>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0018" name="Line 34"/>
          <p:cNvSpPr>
            <a:spLocks noChangeShapeType="1"/>
          </p:cNvSpPr>
          <p:nvPr/>
        </p:nvSpPr>
        <p:spPr bwMode="auto">
          <a:xfrm>
            <a:off x="43434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19" name="Line 35"/>
          <p:cNvSpPr>
            <a:spLocks noChangeShapeType="1"/>
          </p:cNvSpPr>
          <p:nvPr/>
        </p:nvSpPr>
        <p:spPr bwMode="auto">
          <a:xfrm>
            <a:off x="4953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0" name="Line 36"/>
          <p:cNvSpPr>
            <a:spLocks noChangeShapeType="1"/>
          </p:cNvSpPr>
          <p:nvPr/>
        </p:nvSpPr>
        <p:spPr bwMode="auto">
          <a:xfrm>
            <a:off x="43434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1" name="Line 37"/>
          <p:cNvSpPr>
            <a:spLocks noChangeShapeType="1"/>
          </p:cNvSpPr>
          <p:nvPr/>
        </p:nvSpPr>
        <p:spPr bwMode="auto">
          <a:xfrm>
            <a:off x="4343400" y="22098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2" name="Rectangle 38"/>
          <p:cNvSpPr>
            <a:spLocks noChangeArrowheads="1"/>
          </p:cNvSpPr>
          <p:nvPr/>
        </p:nvSpPr>
        <p:spPr bwMode="auto">
          <a:xfrm>
            <a:off x="53340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3" name="Line 39"/>
          <p:cNvSpPr>
            <a:spLocks noChangeShapeType="1"/>
          </p:cNvSpPr>
          <p:nvPr/>
        </p:nvSpPr>
        <p:spPr bwMode="auto">
          <a:xfrm>
            <a:off x="53340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4" name="Text Box 40"/>
          <p:cNvSpPr txBox="1">
            <a:spLocks noChangeArrowheads="1"/>
          </p:cNvSpPr>
          <p:nvPr/>
        </p:nvSpPr>
        <p:spPr bwMode="auto">
          <a:xfrm>
            <a:off x="5462588" y="25908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0025" name="Line 41"/>
          <p:cNvSpPr>
            <a:spLocks noChangeShapeType="1"/>
          </p:cNvSpPr>
          <p:nvPr/>
        </p:nvSpPr>
        <p:spPr bwMode="auto">
          <a:xfrm>
            <a:off x="53340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6" name="Line 42"/>
          <p:cNvSpPr>
            <a:spLocks noChangeShapeType="1"/>
          </p:cNvSpPr>
          <p:nvPr/>
        </p:nvSpPr>
        <p:spPr bwMode="auto">
          <a:xfrm>
            <a:off x="5943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7" name="Line 43"/>
          <p:cNvSpPr>
            <a:spLocks noChangeShapeType="1"/>
          </p:cNvSpPr>
          <p:nvPr/>
        </p:nvSpPr>
        <p:spPr bwMode="auto">
          <a:xfrm>
            <a:off x="53340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28" name="Rectangle 44"/>
          <p:cNvSpPr>
            <a:spLocks noChangeArrowheads="1"/>
          </p:cNvSpPr>
          <p:nvPr/>
        </p:nvSpPr>
        <p:spPr bwMode="auto">
          <a:xfrm>
            <a:off x="63246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29" name="Line 45"/>
          <p:cNvSpPr>
            <a:spLocks noChangeShapeType="1"/>
          </p:cNvSpPr>
          <p:nvPr/>
        </p:nvSpPr>
        <p:spPr bwMode="auto">
          <a:xfrm>
            <a:off x="63246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0" name="Line 46"/>
          <p:cNvSpPr>
            <a:spLocks noChangeShapeType="1"/>
          </p:cNvSpPr>
          <p:nvPr/>
        </p:nvSpPr>
        <p:spPr bwMode="auto">
          <a:xfrm>
            <a:off x="63246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1" name="Line 47"/>
          <p:cNvSpPr>
            <a:spLocks noChangeShapeType="1"/>
          </p:cNvSpPr>
          <p:nvPr/>
        </p:nvSpPr>
        <p:spPr bwMode="auto">
          <a:xfrm>
            <a:off x="6934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2" name="Line 48"/>
          <p:cNvSpPr>
            <a:spLocks noChangeShapeType="1"/>
          </p:cNvSpPr>
          <p:nvPr/>
        </p:nvSpPr>
        <p:spPr bwMode="auto">
          <a:xfrm>
            <a:off x="63246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33" name="Text Box 49"/>
          <p:cNvSpPr txBox="1">
            <a:spLocks noChangeArrowheads="1"/>
          </p:cNvSpPr>
          <p:nvPr/>
        </p:nvSpPr>
        <p:spPr bwMode="auto">
          <a:xfrm>
            <a:off x="32131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a</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进栈</a:t>
            </a:r>
          </a:p>
          <a:p>
            <a:pPr algn="ctr"/>
            <a:r>
              <a:rPr kumimoji="1" lang="en-US" altLang="zh-CN" sz="2800" b="1" i="1">
                <a:solidFill>
                  <a:schemeClr val="accent2"/>
                </a:solidFill>
                <a:latin typeface="Times New Roman" pitchFamily="18" charset="0"/>
                <a:ea typeface="仿宋_GB2312" pitchFamily="49" charset="-122"/>
              </a:rPr>
              <a:t>c</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en-US" altLang="zh-CN" sz="2800" b="1" i="1">
                <a:solidFill>
                  <a:schemeClr val="accent2"/>
                </a:solidFill>
                <a:latin typeface="Times New Roman" pitchFamily="18" charset="0"/>
                <a:ea typeface="仿宋_GB2312" pitchFamily="49" charset="-122"/>
              </a:rPr>
              <a:t>b</a:t>
            </a:r>
            <a:endParaRPr kumimoji="1" lang="en-US" altLang="zh-CN" sz="2800">
              <a:latin typeface="Times New Roman" pitchFamily="18" charset="0"/>
              <a:ea typeface="仿宋_GB2312" pitchFamily="49" charset="-122"/>
            </a:endParaRPr>
          </a:p>
        </p:txBody>
      </p:sp>
      <p:sp>
        <p:nvSpPr>
          <p:cNvPr id="170034" name="Text Box 50"/>
          <p:cNvSpPr txBox="1">
            <a:spLocks noChangeArrowheads="1"/>
          </p:cNvSpPr>
          <p:nvPr/>
        </p:nvSpPr>
        <p:spPr bwMode="auto">
          <a:xfrm>
            <a:off x="42037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b</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进栈</a:t>
            </a:r>
          </a:p>
          <a:p>
            <a:pPr algn="ctr"/>
            <a:r>
              <a:rPr kumimoji="1" lang="en-US" altLang="zh-CN" sz="2800" b="1" i="1">
                <a:solidFill>
                  <a:schemeClr val="accent2"/>
                </a:solidFill>
                <a:latin typeface="Times New Roman" pitchFamily="18" charset="0"/>
                <a:ea typeface="仿宋_GB2312" pitchFamily="49" charset="-122"/>
              </a:rPr>
              <a:t>d</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endParaRPr kumimoji="1" lang="zh-CN" altLang="en-US" sz="2800">
              <a:latin typeface="Times New Roman" pitchFamily="18" charset="0"/>
              <a:ea typeface="仿宋_GB2312" pitchFamily="49" charset="-122"/>
            </a:endParaRPr>
          </a:p>
        </p:txBody>
      </p:sp>
      <p:sp>
        <p:nvSpPr>
          <p:cNvPr id="170035" name="Text Box 51"/>
          <p:cNvSpPr txBox="1">
            <a:spLocks noChangeArrowheads="1"/>
          </p:cNvSpPr>
          <p:nvPr/>
        </p:nvSpPr>
        <p:spPr bwMode="auto">
          <a:xfrm>
            <a:off x="51943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en-US" altLang="zh-CN" sz="2800" b="1" i="1">
                <a:solidFill>
                  <a:schemeClr val="accent2"/>
                </a:solidFill>
                <a:latin typeface="Times New Roman" pitchFamily="18" charset="0"/>
                <a:ea typeface="仿宋_GB2312" pitchFamily="49" charset="-122"/>
              </a:rPr>
              <a:t>d</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d</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endParaRPr kumimoji="1" lang="zh-CN" altLang="en-US" sz="2800">
              <a:latin typeface="Times New Roman" pitchFamily="18" charset="0"/>
              <a:ea typeface="仿宋_GB2312" pitchFamily="49" charset="-122"/>
            </a:endParaRPr>
          </a:p>
        </p:txBody>
      </p:sp>
      <p:sp>
        <p:nvSpPr>
          <p:cNvPr id="170036" name="Text Box 52"/>
          <p:cNvSpPr txBox="1">
            <a:spLocks noChangeArrowheads="1"/>
          </p:cNvSpPr>
          <p:nvPr/>
        </p:nvSpPr>
        <p:spPr bwMode="auto">
          <a:xfrm>
            <a:off x="61849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en-US" altLang="zh-CN" sz="2800" b="1" i="1">
                <a:solidFill>
                  <a:schemeClr val="accent2"/>
                </a:solidFill>
                <a:latin typeface="Times New Roman" pitchFamily="18" charset="0"/>
                <a:ea typeface="仿宋_GB2312" pitchFamily="49" charset="-122"/>
              </a:rPr>
              <a:t>c</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c</a:t>
            </a: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en-US" altLang="zh-CN" sz="2800" b="1" i="1">
                <a:solidFill>
                  <a:schemeClr val="accent2"/>
                </a:solidFill>
                <a:latin typeface="Times New Roman" pitchFamily="18" charset="0"/>
                <a:ea typeface="仿宋_GB2312" pitchFamily="49" charset="-122"/>
              </a:rPr>
              <a:t>e</a:t>
            </a:r>
            <a:endParaRPr kumimoji="1" lang="en-US" altLang="zh-CN" sz="2800">
              <a:latin typeface="Times New Roman" pitchFamily="18" charset="0"/>
              <a:ea typeface="仿宋_GB2312" pitchFamily="49" charset="-122"/>
            </a:endParaRPr>
          </a:p>
        </p:txBody>
      </p:sp>
      <p:sp>
        <p:nvSpPr>
          <p:cNvPr id="170037" name="Text Box 53"/>
          <p:cNvSpPr txBox="1">
            <a:spLocks noChangeArrowheads="1"/>
          </p:cNvSpPr>
          <p:nvPr/>
        </p:nvSpPr>
        <p:spPr bwMode="auto">
          <a:xfrm>
            <a:off x="7175500" y="3289300"/>
            <a:ext cx="9017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访问</a:t>
            </a:r>
          </a:p>
          <a:p>
            <a:pPr algn="ctr"/>
            <a:r>
              <a:rPr kumimoji="1" lang="en-US" altLang="zh-CN" sz="2800" b="1" i="1">
                <a:solidFill>
                  <a:schemeClr val="accent2"/>
                </a:solidFill>
                <a:latin typeface="Times New Roman" pitchFamily="18" charset="0"/>
                <a:ea typeface="仿宋_GB2312" pitchFamily="49" charset="-122"/>
              </a:rPr>
              <a:t>e</a:t>
            </a:r>
            <a:endParaRPr kumimoji="1" lang="en-US" altLang="zh-CN" sz="2800" b="1">
              <a:solidFill>
                <a:srgbClr val="FF5050"/>
              </a:solidFill>
              <a:latin typeface="Times New Roman" pitchFamily="18" charset="0"/>
              <a:ea typeface="仿宋_GB2312" pitchFamily="49" charset="-122"/>
            </a:endParaRPr>
          </a:p>
          <a:p>
            <a:pPr algn="ctr"/>
            <a:r>
              <a:rPr kumimoji="1" lang="zh-CN" altLang="en-US" sz="2800" b="1">
                <a:solidFill>
                  <a:schemeClr val="tx2"/>
                </a:solidFill>
                <a:latin typeface="Times New Roman" pitchFamily="18" charset="0"/>
                <a:ea typeface="仿宋_GB2312" pitchFamily="49" charset="-122"/>
              </a:rPr>
              <a:t>左进</a:t>
            </a:r>
            <a:endParaRPr kumimoji="1" lang="zh-CN" altLang="en-US" sz="2800" b="1" i="1">
              <a:solidFill>
                <a:schemeClr val="accent2"/>
              </a:solidFill>
              <a:latin typeface="Times New Roman" pitchFamily="18" charset="0"/>
              <a:ea typeface="仿宋_GB2312" pitchFamily="49" charset="-122"/>
            </a:endParaRPr>
          </a:p>
          <a:p>
            <a:pPr algn="ctr"/>
            <a:r>
              <a:rPr kumimoji="1" lang="zh-CN" altLang="en-US" sz="2800" b="1" i="1">
                <a:solidFill>
                  <a:schemeClr val="accent2"/>
                </a:solidFill>
                <a:latin typeface="Times New Roman" pitchFamily="18" charset="0"/>
                <a:ea typeface="仿宋_GB2312" pitchFamily="49" charset="-122"/>
              </a:rPr>
              <a:t>空</a:t>
            </a:r>
          </a:p>
          <a:p>
            <a:pPr algn="ctr"/>
            <a:r>
              <a:rPr kumimoji="1" lang="zh-CN" altLang="en-US" sz="2800" b="1">
                <a:solidFill>
                  <a:schemeClr val="tx2"/>
                </a:solidFill>
                <a:latin typeface="Times New Roman" pitchFamily="18" charset="0"/>
                <a:ea typeface="仿宋_GB2312" pitchFamily="49" charset="-122"/>
              </a:rPr>
              <a:t>栈空</a:t>
            </a:r>
          </a:p>
          <a:p>
            <a:pPr algn="ctr"/>
            <a:r>
              <a:rPr kumimoji="1" lang="zh-CN" altLang="en-US" sz="2800" b="1">
                <a:solidFill>
                  <a:schemeClr val="tx2"/>
                </a:solidFill>
                <a:latin typeface="Times New Roman" pitchFamily="18" charset="0"/>
                <a:ea typeface="仿宋_GB2312" pitchFamily="49" charset="-122"/>
              </a:rPr>
              <a:t>结束</a:t>
            </a:r>
            <a:endParaRPr kumimoji="1" lang="zh-CN" altLang="en-US" sz="2800">
              <a:latin typeface="Times New Roman" pitchFamily="18" charset="0"/>
              <a:ea typeface="仿宋_GB2312" pitchFamily="49" charset="-122"/>
            </a:endParaRPr>
          </a:p>
        </p:txBody>
      </p:sp>
      <p:sp>
        <p:nvSpPr>
          <p:cNvPr id="170038" name="Rectangle 54"/>
          <p:cNvSpPr>
            <a:spLocks noChangeArrowheads="1"/>
          </p:cNvSpPr>
          <p:nvPr/>
        </p:nvSpPr>
        <p:spPr bwMode="auto">
          <a:xfrm>
            <a:off x="7315200" y="16303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0039" name="Line 55"/>
          <p:cNvSpPr>
            <a:spLocks noChangeShapeType="1"/>
          </p:cNvSpPr>
          <p:nvPr/>
        </p:nvSpPr>
        <p:spPr bwMode="auto">
          <a:xfrm>
            <a:off x="7315200" y="2667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0" name="Line 56"/>
          <p:cNvSpPr>
            <a:spLocks noChangeShapeType="1"/>
          </p:cNvSpPr>
          <p:nvPr/>
        </p:nvSpPr>
        <p:spPr bwMode="auto">
          <a:xfrm>
            <a:off x="73152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1" name="Line 57"/>
          <p:cNvSpPr>
            <a:spLocks noChangeShapeType="1"/>
          </p:cNvSpPr>
          <p:nvPr/>
        </p:nvSpPr>
        <p:spPr bwMode="auto">
          <a:xfrm>
            <a:off x="7924800" y="16002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042" name="Line 58"/>
          <p:cNvSpPr>
            <a:spLocks noChangeShapeType="1"/>
          </p:cNvSpPr>
          <p:nvPr/>
        </p:nvSpPr>
        <p:spPr bwMode="auto">
          <a:xfrm>
            <a:off x="7315200" y="3124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457200" y="457200"/>
            <a:ext cx="8229600" cy="955675"/>
          </a:xfrm>
        </p:spPr>
        <p:txBody>
          <a:bodyPr/>
          <a:lstStyle/>
          <a:p>
            <a:pPr algn="ctr"/>
            <a:r>
              <a:rPr kumimoji="1" lang="zh-CN" altLang="en-US" sz="4000" b="1">
                <a:solidFill>
                  <a:schemeClr val="tx2"/>
                </a:solidFill>
                <a:ea typeface="华文新魏" pitchFamily="2" charset="-122"/>
              </a:rPr>
              <a:t>利用栈的前序遍历非递归算法</a:t>
            </a:r>
          </a:p>
        </p:txBody>
      </p:sp>
      <p:sp>
        <p:nvSpPr>
          <p:cNvPr id="352259" name="Rectangle 3"/>
          <p:cNvSpPr>
            <a:spLocks noGrp="1" noChangeArrowheads="1"/>
          </p:cNvSpPr>
          <p:nvPr>
            <p:ph idx="1"/>
          </p:nvPr>
        </p:nvSpPr>
        <p:spPr>
          <a:xfrm>
            <a:off x="539750" y="1304925"/>
            <a:ext cx="8229600" cy="4968875"/>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PreOrder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stack&lt;BinTreeNode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 = root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(NULL)</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visit(p)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NULL)</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S.Push (p</a:t>
            </a:r>
            <a:r>
              <a:rPr lang="en-US" altLang="zh-CN" sz="2800">
                <a:latin typeface="楷体_GB2312" pitchFamily="49" charset="-122"/>
                <a:ea typeface="楷体_GB2312" pitchFamily="49" charset="-122"/>
              </a:rPr>
              <a:t>-</a:t>
            </a:r>
            <a:r>
              <a:rPr lang="en-US" altLang="zh-CN" sz="2800" b="1">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预留右指针在栈中</a:t>
            </a:r>
            <a:endParaRPr lang="zh-CN" altLang="en-US" sz="2800" b="1">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D23590B7-9BA9-4B62-92F0-EBBFB3BFE131}" type="slidenum">
              <a:rPr lang="en-US" altLang="zh-CN"/>
              <a:pPr/>
              <a:t>105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a:xfrm>
            <a:off x="457200" y="3086100"/>
            <a:ext cx="8229600" cy="955675"/>
          </a:xfrm>
        </p:spPr>
        <p:txBody>
          <a:bodyPr/>
          <a:lstStyle/>
          <a:p>
            <a:pPr algn="ctr"/>
            <a:r>
              <a:rPr kumimoji="1" lang="zh-CN" altLang="en-US" sz="4000" b="1">
                <a:solidFill>
                  <a:schemeClr val="tx2"/>
                </a:solidFill>
                <a:ea typeface="华文新魏" pitchFamily="2" charset="-122"/>
              </a:rPr>
              <a:t>利用栈的中序遍历非递归算法</a:t>
            </a:r>
          </a:p>
        </p:txBody>
      </p:sp>
      <p:sp>
        <p:nvSpPr>
          <p:cNvPr id="171013" name="Rectangle 5"/>
          <p:cNvSpPr>
            <a:spLocks noGrp="1" noChangeArrowheads="1"/>
          </p:cNvSpPr>
          <p:nvPr>
            <p:ph idx="1"/>
          </p:nvPr>
        </p:nvSpPr>
        <p:spPr>
          <a:xfrm>
            <a:off x="590550" y="657225"/>
            <a:ext cx="8229600" cy="54356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NULL)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进左子树</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else </a:t>
            </a:r>
            <a:r>
              <a:rPr lang="en-US" altLang="zh-CN" sz="2800">
                <a:latin typeface="Times New Roman" pitchFamily="18" charset="0"/>
                <a:ea typeface="隶书" pitchFamily="49" charset="-122"/>
              </a:rPr>
              <a:t>S.Pop(p)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左子树为空</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lang="en-US" altLang="zh-CN" b="1">
              <a:latin typeface="Times New Roman" pitchFamily="18" charset="0"/>
              <a:ea typeface="隶书" pitchFamily="49" charset="-122"/>
            </a:endParaRPr>
          </a:p>
          <a:p>
            <a:pPr>
              <a:lnSpc>
                <a:spcPct val="105000"/>
              </a:lnSpc>
              <a:spcBef>
                <a:spcPct val="5000"/>
              </a:spcBef>
              <a:buFont typeface="Wingdings" pitchFamily="2" charset="2"/>
              <a:buNone/>
            </a:pPr>
            <a:endParaRPr lang="en-US" altLang="zh-CN" b="1">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InOrder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stack&lt;BinTreeNode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203CC8E-3AF6-4107-A817-F7F038BC04F5}" type="slidenum">
              <a:rPr lang="en-US" altLang="zh-CN"/>
              <a:pPr/>
              <a:t>106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73" name="Rectangle 117"/>
          <p:cNvSpPr>
            <a:spLocks noGrp="1" noChangeArrowheads="1"/>
          </p:cNvSpPr>
          <p:nvPr>
            <p:ph type="title"/>
          </p:nvPr>
        </p:nvSpPr>
        <p:spPr>
          <a:xfrm>
            <a:off x="395288" y="477838"/>
            <a:ext cx="8229600" cy="827087"/>
          </a:xfrm>
        </p:spPr>
        <p:txBody>
          <a:bodyPr/>
          <a:lstStyle/>
          <a:p>
            <a:pPr algn="ctr"/>
            <a:r>
              <a:rPr kumimoji="1" lang="zh-CN" altLang="en-US" sz="4000" b="1">
                <a:solidFill>
                  <a:schemeClr val="tx2"/>
                </a:solidFill>
                <a:ea typeface="华文新魏" pitchFamily="2" charset="-122"/>
              </a:rPr>
              <a:t>利用栈的中序遍历非递归算法</a:t>
            </a:r>
          </a:p>
        </p:txBody>
      </p:sp>
      <p:sp>
        <p:nvSpPr>
          <p:cNvPr id="100" name="灯片编号占位符 4"/>
          <p:cNvSpPr>
            <a:spLocks noGrp="1"/>
          </p:cNvSpPr>
          <p:nvPr>
            <p:ph type="sldNum" sz="quarter" idx="12"/>
          </p:nvPr>
        </p:nvSpPr>
        <p:spPr/>
        <p:txBody>
          <a:bodyPr/>
          <a:lstStyle/>
          <a:p>
            <a:fld id="{3B119CEB-50B8-4323-BB58-ED4023B0022D}" type="slidenum">
              <a:rPr lang="en-US" altLang="zh-CN"/>
              <a:pPr/>
              <a:t>107</a:t>
            </a:fld>
            <a:endParaRPr lang="en-US" altLang="zh-CN"/>
          </a:p>
        </p:txBody>
      </p:sp>
      <p:sp>
        <p:nvSpPr>
          <p:cNvPr id="173058" name="Rectangle 2"/>
          <p:cNvSpPr>
            <a:spLocks noChangeArrowheads="1"/>
          </p:cNvSpPr>
          <p:nvPr/>
        </p:nvSpPr>
        <p:spPr bwMode="auto">
          <a:xfrm>
            <a:off x="43434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69" name="Text Box 13"/>
          <p:cNvSpPr txBox="1">
            <a:spLocks noChangeArrowheads="1"/>
          </p:cNvSpPr>
          <p:nvPr/>
        </p:nvSpPr>
        <p:spPr bwMode="auto">
          <a:xfrm>
            <a:off x="1504950" y="12795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3071" name="Text Box 15"/>
          <p:cNvSpPr txBox="1">
            <a:spLocks noChangeArrowheads="1"/>
          </p:cNvSpPr>
          <p:nvPr/>
        </p:nvSpPr>
        <p:spPr bwMode="auto">
          <a:xfrm>
            <a:off x="2282825" y="20415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3072" name="Text Box 16"/>
          <p:cNvSpPr txBox="1">
            <a:spLocks noChangeArrowheads="1"/>
          </p:cNvSpPr>
          <p:nvPr/>
        </p:nvSpPr>
        <p:spPr bwMode="auto">
          <a:xfrm>
            <a:off x="1200150" y="3078163"/>
            <a:ext cx="3810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073" name="Text Box 17"/>
          <p:cNvSpPr txBox="1">
            <a:spLocks noChangeArrowheads="1"/>
          </p:cNvSpPr>
          <p:nvPr/>
        </p:nvSpPr>
        <p:spPr bwMode="auto">
          <a:xfrm>
            <a:off x="1885950" y="3032125"/>
            <a:ext cx="228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3074" name="Rectangle 18"/>
          <p:cNvSpPr>
            <a:spLocks noChangeArrowheads="1"/>
          </p:cNvSpPr>
          <p:nvPr/>
        </p:nvSpPr>
        <p:spPr bwMode="auto">
          <a:xfrm>
            <a:off x="33528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75" name="Line 19"/>
          <p:cNvSpPr>
            <a:spLocks noChangeShapeType="1"/>
          </p:cNvSpPr>
          <p:nvPr/>
        </p:nvSpPr>
        <p:spPr bwMode="auto">
          <a:xfrm>
            <a:off x="33528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77" name="Text Box 21"/>
          <p:cNvSpPr txBox="1">
            <a:spLocks noChangeArrowheads="1"/>
          </p:cNvSpPr>
          <p:nvPr/>
        </p:nvSpPr>
        <p:spPr bwMode="auto">
          <a:xfrm>
            <a:off x="3482975" y="1949450"/>
            <a:ext cx="3619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chemeClr val="accent2"/>
                </a:solidFill>
                <a:latin typeface="Times New Roman" pitchFamily="18" charset="0"/>
              </a:rPr>
              <a:t>b</a:t>
            </a:r>
          </a:p>
          <a:p>
            <a:pPr algn="ctr"/>
            <a:r>
              <a:rPr kumimoji="1" lang="en-US" altLang="zh-CN" sz="2800" b="1" i="1">
                <a:solidFill>
                  <a:schemeClr val="accent2"/>
                </a:solidFill>
                <a:latin typeface="Times New Roman" pitchFamily="18" charset="0"/>
              </a:rPr>
              <a:t>a</a:t>
            </a:r>
            <a:endParaRPr kumimoji="1" lang="en-US" altLang="zh-CN" sz="2400">
              <a:latin typeface="Times New Roman" pitchFamily="18" charset="0"/>
            </a:endParaRPr>
          </a:p>
        </p:txBody>
      </p:sp>
      <p:sp>
        <p:nvSpPr>
          <p:cNvPr id="173085" name="Line 29"/>
          <p:cNvSpPr>
            <a:spLocks noChangeShapeType="1"/>
          </p:cNvSpPr>
          <p:nvPr/>
        </p:nvSpPr>
        <p:spPr bwMode="auto">
          <a:xfrm>
            <a:off x="3352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6" name="Line 30"/>
          <p:cNvSpPr>
            <a:spLocks noChangeShapeType="1"/>
          </p:cNvSpPr>
          <p:nvPr/>
        </p:nvSpPr>
        <p:spPr bwMode="auto">
          <a:xfrm>
            <a:off x="3962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7" name="Line 31"/>
          <p:cNvSpPr>
            <a:spLocks noChangeShapeType="1"/>
          </p:cNvSpPr>
          <p:nvPr/>
        </p:nvSpPr>
        <p:spPr bwMode="auto">
          <a:xfrm>
            <a:off x="33528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Line 32"/>
          <p:cNvSpPr>
            <a:spLocks noChangeShapeType="1"/>
          </p:cNvSpPr>
          <p:nvPr/>
        </p:nvSpPr>
        <p:spPr bwMode="auto">
          <a:xfrm>
            <a:off x="43434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Text Box 33"/>
          <p:cNvSpPr txBox="1">
            <a:spLocks noChangeArrowheads="1"/>
          </p:cNvSpPr>
          <p:nvPr/>
        </p:nvSpPr>
        <p:spPr bwMode="auto">
          <a:xfrm>
            <a:off x="4460875"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090" name="Line 34"/>
          <p:cNvSpPr>
            <a:spLocks noChangeShapeType="1"/>
          </p:cNvSpPr>
          <p:nvPr/>
        </p:nvSpPr>
        <p:spPr bwMode="auto">
          <a:xfrm>
            <a:off x="43434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1" name="Line 35"/>
          <p:cNvSpPr>
            <a:spLocks noChangeShapeType="1"/>
          </p:cNvSpPr>
          <p:nvPr/>
        </p:nvSpPr>
        <p:spPr bwMode="auto">
          <a:xfrm>
            <a:off x="4953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2" name="Line 36"/>
          <p:cNvSpPr>
            <a:spLocks noChangeShapeType="1"/>
          </p:cNvSpPr>
          <p:nvPr/>
        </p:nvSpPr>
        <p:spPr bwMode="auto">
          <a:xfrm>
            <a:off x="43434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3" name="Line 37"/>
          <p:cNvSpPr>
            <a:spLocks noChangeShapeType="1"/>
          </p:cNvSpPr>
          <p:nvPr/>
        </p:nvSpPr>
        <p:spPr bwMode="auto">
          <a:xfrm>
            <a:off x="43434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4" name="Rectangle 38"/>
          <p:cNvSpPr>
            <a:spLocks noChangeArrowheads="1"/>
          </p:cNvSpPr>
          <p:nvPr/>
        </p:nvSpPr>
        <p:spPr bwMode="auto">
          <a:xfrm>
            <a:off x="53340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095" name="Line 39"/>
          <p:cNvSpPr>
            <a:spLocks noChangeShapeType="1"/>
          </p:cNvSpPr>
          <p:nvPr/>
        </p:nvSpPr>
        <p:spPr bwMode="auto">
          <a:xfrm>
            <a:off x="53340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6" name="Text Box 40"/>
          <p:cNvSpPr txBox="1">
            <a:spLocks noChangeArrowheads="1"/>
          </p:cNvSpPr>
          <p:nvPr/>
        </p:nvSpPr>
        <p:spPr bwMode="auto">
          <a:xfrm>
            <a:off x="5451475" y="1905000"/>
            <a:ext cx="3873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d</a:t>
            </a:r>
          </a:p>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097" name="Line 41"/>
          <p:cNvSpPr>
            <a:spLocks noChangeShapeType="1"/>
          </p:cNvSpPr>
          <p:nvPr/>
        </p:nvSpPr>
        <p:spPr bwMode="auto">
          <a:xfrm>
            <a:off x="53340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8" name="Line 42"/>
          <p:cNvSpPr>
            <a:spLocks noChangeShapeType="1"/>
          </p:cNvSpPr>
          <p:nvPr/>
        </p:nvSpPr>
        <p:spPr bwMode="auto">
          <a:xfrm>
            <a:off x="5943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9" name="Line 43"/>
          <p:cNvSpPr>
            <a:spLocks noChangeShapeType="1"/>
          </p:cNvSpPr>
          <p:nvPr/>
        </p:nvSpPr>
        <p:spPr bwMode="auto">
          <a:xfrm>
            <a:off x="53340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0" name="Rectangle 44"/>
          <p:cNvSpPr>
            <a:spLocks noChangeArrowheads="1"/>
          </p:cNvSpPr>
          <p:nvPr/>
        </p:nvSpPr>
        <p:spPr bwMode="auto">
          <a:xfrm>
            <a:off x="63246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1" name="Line 45"/>
          <p:cNvSpPr>
            <a:spLocks noChangeShapeType="1"/>
          </p:cNvSpPr>
          <p:nvPr/>
        </p:nvSpPr>
        <p:spPr bwMode="auto">
          <a:xfrm>
            <a:off x="63246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2" name="Line 46"/>
          <p:cNvSpPr>
            <a:spLocks noChangeShapeType="1"/>
          </p:cNvSpPr>
          <p:nvPr/>
        </p:nvSpPr>
        <p:spPr bwMode="auto">
          <a:xfrm>
            <a:off x="63246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3" name="Line 47"/>
          <p:cNvSpPr>
            <a:spLocks noChangeShapeType="1"/>
          </p:cNvSpPr>
          <p:nvPr/>
        </p:nvSpPr>
        <p:spPr bwMode="auto">
          <a:xfrm>
            <a:off x="6934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4" name="Line 48"/>
          <p:cNvSpPr>
            <a:spLocks noChangeShapeType="1"/>
          </p:cNvSpPr>
          <p:nvPr/>
        </p:nvSpPr>
        <p:spPr bwMode="auto">
          <a:xfrm>
            <a:off x="63246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5" name="Rectangle 49"/>
          <p:cNvSpPr>
            <a:spLocks noChangeArrowheads="1"/>
          </p:cNvSpPr>
          <p:nvPr/>
        </p:nvSpPr>
        <p:spPr bwMode="auto">
          <a:xfrm>
            <a:off x="7315200" y="14017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06" name="Line 50"/>
          <p:cNvSpPr>
            <a:spLocks noChangeShapeType="1"/>
          </p:cNvSpPr>
          <p:nvPr/>
        </p:nvSpPr>
        <p:spPr bwMode="auto">
          <a:xfrm>
            <a:off x="7315200" y="2438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7" name="Line 51"/>
          <p:cNvSpPr>
            <a:spLocks noChangeShapeType="1"/>
          </p:cNvSpPr>
          <p:nvPr/>
        </p:nvSpPr>
        <p:spPr bwMode="auto">
          <a:xfrm>
            <a:off x="73152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8" name="Line 52"/>
          <p:cNvSpPr>
            <a:spLocks noChangeShapeType="1"/>
          </p:cNvSpPr>
          <p:nvPr/>
        </p:nvSpPr>
        <p:spPr bwMode="auto">
          <a:xfrm>
            <a:off x="7924800" y="13716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9" name="Line 53"/>
          <p:cNvSpPr>
            <a:spLocks noChangeShapeType="1"/>
          </p:cNvSpPr>
          <p:nvPr/>
        </p:nvSpPr>
        <p:spPr bwMode="auto">
          <a:xfrm>
            <a:off x="7315200" y="28956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0" name="Line 54"/>
          <p:cNvSpPr>
            <a:spLocks noChangeShapeType="1"/>
          </p:cNvSpPr>
          <p:nvPr/>
        </p:nvSpPr>
        <p:spPr bwMode="auto">
          <a:xfrm>
            <a:off x="33528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1" name="Line 55"/>
          <p:cNvSpPr>
            <a:spLocks noChangeShapeType="1"/>
          </p:cNvSpPr>
          <p:nvPr/>
        </p:nvSpPr>
        <p:spPr bwMode="auto">
          <a:xfrm>
            <a:off x="5334000" y="1981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2" name="Text Box 56"/>
          <p:cNvSpPr txBox="1">
            <a:spLocks noChangeArrowheads="1"/>
          </p:cNvSpPr>
          <p:nvPr/>
        </p:nvSpPr>
        <p:spPr bwMode="auto">
          <a:xfrm>
            <a:off x="6470650" y="23622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a</a:t>
            </a:r>
            <a:endParaRPr kumimoji="1" lang="en-US" altLang="zh-CN" sz="2400">
              <a:latin typeface="Times New Roman" pitchFamily="18" charset="0"/>
            </a:endParaRPr>
          </a:p>
        </p:txBody>
      </p:sp>
      <p:sp>
        <p:nvSpPr>
          <p:cNvPr id="173113" name="Text Box 57"/>
          <p:cNvSpPr txBox="1">
            <a:spLocks noChangeArrowheads="1"/>
          </p:cNvSpPr>
          <p:nvPr/>
        </p:nvSpPr>
        <p:spPr bwMode="auto">
          <a:xfrm>
            <a:off x="32131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14" name="Text Box 58"/>
          <p:cNvSpPr txBox="1">
            <a:spLocks noChangeArrowheads="1"/>
          </p:cNvSpPr>
          <p:nvPr/>
        </p:nvSpPr>
        <p:spPr bwMode="auto">
          <a:xfrm>
            <a:off x="42037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5" name="Text Box 59"/>
          <p:cNvSpPr txBox="1">
            <a:spLocks noChangeArrowheads="1"/>
          </p:cNvSpPr>
          <p:nvPr/>
        </p:nvSpPr>
        <p:spPr bwMode="auto">
          <a:xfrm>
            <a:off x="5194300" y="29860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16" name="Text Box 60"/>
          <p:cNvSpPr txBox="1">
            <a:spLocks noChangeArrowheads="1"/>
          </p:cNvSpPr>
          <p:nvPr/>
        </p:nvSpPr>
        <p:spPr bwMode="auto">
          <a:xfrm>
            <a:off x="61849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7" name="Text Box 61"/>
          <p:cNvSpPr txBox="1">
            <a:spLocks noChangeArrowheads="1"/>
          </p:cNvSpPr>
          <p:nvPr/>
        </p:nvSpPr>
        <p:spPr bwMode="auto">
          <a:xfrm>
            <a:off x="7175500" y="2971800"/>
            <a:ext cx="9017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退栈</a:t>
            </a:r>
          </a:p>
          <a:p>
            <a:pPr algn="ctr"/>
            <a:r>
              <a:rPr kumimoji="1" lang="zh-CN" altLang="en-US" sz="2800" b="1">
                <a:solidFill>
                  <a:schemeClr val="tx2"/>
                </a:solidFill>
                <a:latin typeface="Times New Roman" pitchFamily="18" charset="0"/>
                <a:ea typeface="仿宋_GB2312" pitchFamily="49" charset="-122"/>
              </a:rPr>
              <a:t>访问</a:t>
            </a:r>
            <a:endParaRPr kumimoji="1" lang="zh-CN" altLang="en-US" sz="2400">
              <a:latin typeface="Times New Roman" pitchFamily="18" charset="0"/>
            </a:endParaRPr>
          </a:p>
        </p:txBody>
      </p:sp>
      <p:sp>
        <p:nvSpPr>
          <p:cNvPr id="173118" name="Rectangle 62"/>
          <p:cNvSpPr>
            <a:spLocks noChangeArrowheads="1"/>
          </p:cNvSpPr>
          <p:nvPr/>
        </p:nvSpPr>
        <p:spPr bwMode="auto">
          <a:xfrm>
            <a:off x="9144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19" name="Line 63"/>
          <p:cNvSpPr>
            <a:spLocks noChangeShapeType="1"/>
          </p:cNvSpPr>
          <p:nvPr/>
        </p:nvSpPr>
        <p:spPr bwMode="auto">
          <a:xfrm>
            <a:off x="9144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0" name="Line 64"/>
          <p:cNvSpPr>
            <a:spLocks noChangeShapeType="1"/>
          </p:cNvSpPr>
          <p:nvPr/>
        </p:nvSpPr>
        <p:spPr bwMode="auto">
          <a:xfrm>
            <a:off x="914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1" name="Line 65"/>
          <p:cNvSpPr>
            <a:spLocks noChangeShapeType="1"/>
          </p:cNvSpPr>
          <p:nvPr/>
        </p:nvSpPr>
        <p:spPr bwMode="auto">
          <a:xfrm>
            <a:off x="15240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2" name="Line 66"/>
          <p:cNvSpPr>
            <a:spLocks noChangeShapeType="1"/>
          </p:cNvSpPr>
          <p:nvPr/>
        </p:nvSpPr>
        <p:spPr bwMode="auto">
          <a:xfrm>
            <a:off x="9144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3" name="Text Box 67"/>
          <p:cNvSpPr txBox="1">
            <a:spLocks noChangeArrowheads="1"/>
          </p:cNvSpPr>
          <p:nvPr/>
        </p:nvSpPr>
        <p:spPr bwMode="auto">
          <a:xfrm>
            <a:off x="7620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左空</a:t>
            </a:r>
            <a:endParaRPr kumimoji="1" lang="zh-CN" altLang="en-US" sz="2400">
              <a:latin typeface="Times New Roman" pitchFamily="18" charset="0"/>
            </a:endParaRPr>
          </a:p>
        </p:txBody>
      </p:sp>
      <p:sp>
        <p:nvSpPr>
          <p:cNvPr id="173124" name="Text Box 68"/>
          <p:cNvSpPr txBox="1">
            <a:spLocks noChangeArrowheads="1"/>
          </p:cNvSpPr>
          <p:nvPr/>
        </p:nvSpPr>
        <p:spPr bwMode="auto">
          <a:xfrm>
            <a:off x="1066800" y="4495800"/>
            <a:ext cx="3651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e</a:t>
            </a:r>
          </a:p>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25" name="Line 69"/>
          <p:cNvSpPr>
            <a:spLocks noChangeShapeType="1"/>
          </p:cNvSpPr>
          <p:nvPr/>
        </p:nvSpPr>
        <p:spPr bwMode="auto">
          <a:xfrm>
            <a:off x="914400" y="45720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6" name="Rectangle 70"/>
          <p:cNvSpPr>
            <a:spLocks noChangeArrowheads="1"/>
          </p:cNvSpPr>
          <p:nvPr/>
        </p:nvSpPr>
        <p:spPr bwMode="auto">
          <a:xfrm>
            <a:off x="22098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27" name="Line 71"/>
          <p:cNvSpPr>
            <a:spLocks noChangeShapeType="1"/>
          </p:cNvSpPr>
          <p:nvPr/>
        </p:nvSpPr>
        <p:spPr bwMode="auto">
          <a:xfrm>
            <a:off x="22098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8" name="Line 72"/>
          <p:cNvSpPr>
            <a:spLocks noChangeShapeType="1"/>
          </p:cNvSpPr>
          <p:nvPr/>
        </p:nvSpPr>
        <p:spPr bwMode="auto">
          <a:xfrm>
            <a:off x="2209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9" name="Line 73"/>
          <p:cNvSpPr>
            <a:spLocks noChangeShapeType="1"/>
          </p:cNvSpPr>
          <p:nvPr/>
        </p:nvSpPr>
        <p:spPr bwMode="auto">
          <a:xfrm>
            <a:off x="28194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0" name="Line 74"/>
          <p:cNvSpPr>
            <a:spLocks noChangeShapeType="1"/>
          </p:cNvSpPr>
          <p:nvPr/>
        </p:nvSpPr>
        <p:spPr bwMode="auto">
          <a:xfrm>
            <a:off x="22098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1" name="Rectangle 75"/>
          <p:cNvSpPr>
            <a:spLocks noChangeArrowheads="1"/>
          </p:cNvSpPr>
          <p:nvPr/>
        </p:nvSpPr>
        <p:spPr bwMode="auto">
          <a:xfrm>
            <a:off x="3505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2" name="Line 76"/>
          <p:cNvSpPr>
            <a:spLocks noChangeShapeType="1"/>
          </p:cNvSpPr>
          <p:nvPr/>
        </p:nvSpPr>
        <p:spPr bwMode="auto">
          <a:xfrm>
            <a:off x="3505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3" name="Line 77"/>
          <p:cNvSpPr>
            <a:spLocks noChangeShapeType="1"/>
          </p:cNvSpPr>
          <p:nvPr/>
        </p:nvSpPr>
        <p:spPr bwMode="auto">
          <a:xfrm>
            <a:off x="3505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4" name="Line 78"/>
          <p:cNvSpPr>
            <a:spLocks noChangeShapeType="1"/>
          </p:cNvSpPr>
          <p:nvPr/>
        </p:nvSpPr>
        <p:spPr bwMode="auto">
          <a:xfrm>
            <a:off x="4114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5" name="Line 79"/>
          <p:cNvSpPr>
            <a:spLocks noChangeShapeType="1"/>
          </p:cNvSpPr>
          <p:nvPr/>
        </p:nvSpPr>
        <p:spPr bwMode="auto">
          <a:xfrm>
            <a:off x="35052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6" name="Rectangle 80"/>
          <p:cNvSpPr>
            <a:spLocks noChangeArrowheads="1"/>
          </p:cNvSpPr>
          <p:nvPr/>
        </p:nvSpPr>
        <p:spPr bwMode="auto">
          <a:xfrm>
            <a:off x="48006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37" name="Line 81"/>
          <p:cNvSpPr>
            <a:spLocks noChangeShapeType="1"/>
          </p:cNvSpPr>
          <p:nvPr/>
        </p:nvSpPr>
        <p:spPr bwMode="auto">
          <a:xfrm>
            <a:off x="48006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8" name="Line 82"/>
          <p:cNvSpPr>
            <a:spLocks noChangeShapeType="1"/>
          </p:cNvSpPr>
          <p:nvPr/>
        </p:nvSpPr>
        <p:spPr bwMode="auto">
          <a:xfrm>
            <a:off x="48006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39" name="Line 83"/>
          <p:cNvSpPr>
            <a:spLocks noChangeShapeType="1"/>
          </p:cNvSpPr>
          <p:nvPr/>
        </p:nvSpPr>
        <p:spPr bwMode="auto">
          <a:xfrm>
            <a:off x="5410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0" name="Line 84"/>
          <p:cNvSpPr>
            <a:spLocks noChangeShapeType="1"/>
          </p:cNvSpPr>
          <p:nvPr/>
        </p:nvSpPr>
        <p:spPr bwMode="auto">
          <a:xfrm>
            <a:off x="4800600" y="54864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1" name="Text Box 85"/>
          <p:cNvSpPr txBox="1">
            <a:spLocks noChangeArrowheads="1"/>
          </p:cNvSpPr>
          <p:nvPr/>
        </p:nvSpPr>
        <p:spPr bwMode="auto">
          <a:xfrm>
            <a:off x="1600200" y="5576888"/>
            <a:ext cx="1816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a:t>
            </a:r>
            <a:endParaRPr kumimoji="1" lang="zh-CN" altLang="en-US" sz="2400">
              <a:latin typeface="Times New Roman" pitchFamily="18" charset="0"/>
            </a:endParaRPr>
          </a:p>
        </p:txBody>
      </p:sp>
      <p:sp>
        <p:nvSpPr>
          <p:cNvPr id="173142" name="Text Box 86"/>
          <p:cNvSpPr txBox="1">
            <a:spLocks noChangeArrowheads="1"/>
          </p:cNvSpPr>
          <p:nvPr/>
        </p:nvSpPr>
        <p:spPr bwMode="auto">
          <a:xfrm>
            <a:off x="23622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43" name="Text Box 87"/>
          <p:cNvSpPr txBox="1">
            <a:spLocks noChangeArrowheads="1"/>
          </p:cNvSpPr>
          <p:nvPr/>
        </p:nvSpPr>
        <p:spPr bwMode="auto">
          <a:xfrm>
            <a:off x="3657600" y="4953000"/>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chemeClr val="accent2"/>
                </a:solidFill>
                <a:latin typeface="Times New Roman" pitchFamily="18" charset="0"/>
              </a:rPr>
              <a:t>c</a:t>
            </a:r>
            <a:endParaRPr kumimoji="1" lang="en-US" altLang="zh-CN" sz="2400">
              <a:latin typeface="Times New Roman" pitchFamily="18" charset="0"/>
            </a:endParaRPr>
          </a:p>
        </p:txBody>
      </p:sp>
      <p:sp>
        <p:nvSpPr>
          <p:cNvPr id="173144" name="Text Box 88"/>
          <p:cNvSpPr txBox="1">
            <a:spLocks noChangeArrowheads="1"/>
          </p:cNvSpPr>
          <p:nvPr/>
        </p:nvSpPr>
        <p:spPr bwMode="auto">
          <a:xfrm>
            <a:off x="3365500" y="5576888"/>
            <a:ext cx="9017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a:solidFill>
                  <a:schemeClr val="tx2"/>
                </a:solidFill>
                <a:latin typeface="Times New Roman" pitchFamily="18" charset="0"/>
                <a:ea typeface="仿宋_GB2312" pitchFamily="49" charset="-122"/>
              </a:rPr>
              <a:t>右空</a:t>
            </a:r>
            <a:endParaRPr kumimoji="1" lang="zh-CN" altLang="en-US" sz="2400">
              <a:latin typeface="Times New Roman" pitchFamily="18" charset="0"/>
            </a:endParaRPr>
          </a:p>
        </p:txBody>
      </p:sp>
      <p:sp>
        <p:nvSpPr>
          <p:cNvPr id="173145" name="Text Box 89"/>
          <p:cNvSpPr txBox="1">
            <a:spLocks noChangeArrowheads="1"/>
          </p:cNvSpPr>
          <p:nvPr/>
        </p:nvSpPr>
        <p:spPr bwMode="auto">
          <a:xfrm>
            <a:off x="4114800" y="5576888"/>
            <a:ext cx="37973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800" b="1">
                <a:solidFill>
                  <a:schemeClr val="tx2"/>
                </a:solidFill>
                <a:latin typeface="Times New Roman" pitchFamily="18" charset="0"/>
                <a:ea typeface="仿宋_GB2312" pitchFamily="49" charset="-122"/>
              </a:rPr>
              <a:t>退栈访问    栈空结束</a:t>
            </a:r>
            <a:endParaRPr kumimoji="1" lang="zh-CN" altLang="en-US" sz="2400">
              <a:latin typeface="Times New Roman" pitchFamily="18" charset="0"/>
            </a:endParaRPr>
          </a:p>
        </p:txBody>
      </p:sp>
      <p:sp>
        <p:nvSpPr>
          <p:cNvPr id="173146" name="Rectangle 90"/>
          <p:cNvSpPr>
            <a:spLocks noChangeArrowheads="1"/>
          </p:cNvSpPr>
          <p:nvPr/>
        </p:nvSpPr>
        <p:spPr bwMode="auto">
          <a:xfrm>
            <a:off x="6553200" y="3992563"/>
            <a:ext cx="609600" cy="1493837"/>
          </a:xfrm>
          <a:prstGeom prst="rect">
            <a:avLst/>
          </a:prstGeom>
          <a:solidFill>
            <a:srgbClr val="FFFFCC"/>
          </a:solid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3147" name="Line 91"/>
          <p:cNvSpPr>
            <a:spLocks noChangeShapeType="1"/>
          </p:cNvSpPr>
          <p:nvPr/>
        </p:nvSpPr>
        <p:spPr bwMode="auto">
          <a:xfrm>
            <a:off x="6553200" y="5029200"/>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8" name="Line 92"/>
          <p:cNvSpPr>
            <a:spLocks noChangeShapeType="1"/>
          </p:cNvSpPr>
          <p:nvPr/>
        </p:nvSpPr>
        <p:spPr bwMode="auto">
          <a:xfrm>
            <a:off x="65532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49" name="Line 93"/>
          <p:cNvSpPr>
            <a:spLocks noChangeShapeType="1"/>
          </p:cNvSpPr>
          <p:nvPr/>
        </p:nvSpPr>
        <p:spPr bwMode="auto">
          <a:xfrm>
            <a:off x="7162800" y="3962400"/>
            <a:ext cx="0" cy="152400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3150" name="Group 94"/>
          <p:cNvGrpSpPr>
            <a:grpSpLocks/>
          </p:cNvGrpSpPr>
          <p:nvPr/>
        </p:nvGrpSpPr>
        <p:grpSpPr bwMode="auto">
          <a:xfrm>
            <a:off x="792163" y="1266825"/>
            <a:ext cx="2160587" cy="2378075"/>
            <a:chOff x="430" y="1002"/>
            <a:chExt cx="1361" cy="1498"/>
          </a:xfrm>
        </p:grpSpPr>
        <p:sp>
          <p:nvSpPr>
            <p:cNvPr id="173151" name="Line 9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2" name="Line 9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3" name="Line 9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4" name="Line 9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5" name="Oval 9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73156" name="Oval 10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7" name="Oval 10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8" name="Oval 10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59" name="Oval 10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0" name="Text Box 10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3161" name="Text Box 10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3162" name="Text Box 10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3163" name="Text Box 10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3164" name="Text Box 10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3165" name="Line 10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6" name="Line 11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7" name="Line 11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8" name="Line 11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69" name="Line 11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0" name="Line 11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1" name="Line 11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72" name="Line 11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仿宋_GB2312" pitchFamily="49" charset="-122"/>
              </a:rPr>
              <a:t>       </a:t>
            </a:r>
          </a:p>
        </p:txBody>
      </p:sp>
      <p:sp>
        <p:nvSpPr>
          <p:cNvPr id="174084" name="Rectangle 4"/>
          <p:cNvSpPr>
            <a:spLocks noGrp="1" noChangeArrowheads="1"/>
          </p:cNvSpPr>
          <p:nvPr>
            <p:ph idx="1"/>
          </p:nvPr>
        </p:nvSpPr>
        <p:spPr>
          <a:xfrm>
            <a:off x="539750" y="657225"/>
            <a:ext cx="8229600" cy="5580063"/>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3000">
                <a:latin typeface="Times New Roman" pitchFamily="18" charset="0"/>
              </a:rPr>
              <a:t>BinTreeNode</a:t>
            </a:r>
            <a:r>
              <a:rPr lang="en-US" altLang="zh-CN" sz="3000" b="1">
                <a:latin typeface="Times New Roman" pitchFamily="18" charset="0"/>
              </a:rPr>
              <a:t>&lt;</a:t>
            </a:r>
            <a:r>
              <a:rPr lang="en-US" altLang="zh-CN" sz="3000">
                <a:latin typeface="Times New Roman" pitchFamily="18" charset="0"/>
              </a:rPr>
              <a:t>T</a:t>
            </a:r>
            <a:r>
              <a:rPr lang="en-US" altLang="zh-CN" sz="3000" b="1">
                <a:latin typeface="Times New Roman" pitchFamily="18" charset="0"/>
              </a:rPr>
              <a:t>&gt; *</a:t>
            </a:r>
            <a:r>
              <a:rPr lang="en-US" altLang="zh-CN" sz="3000">
                <a:latin typeface="Times New Roman" pitchFamily="18" charset="0"/>
              </a:rPr>
              <a:t>p = root</a:t>
            </a:r>
            <a:r>
              <a:rPr lang="en-US" altLang="zh-CN" sz="3000" b="1">
                <a:latin typeface="Times New Roman" pitchFamily="18" charset="0"/>
              </a:rPr>
              <a:t>;</a:t>
            </a:r>
            <a:r>
              <a:rPr lang="en-US" altLang="zh-CN"/>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do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遍历指针向左下移动</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S.Push (p)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该子树沿途结点进栈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(!S.IsEmpty())</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栈不空时退栈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S.Pop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退栈</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访问</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遍历指针进到右子女</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 while </a:t>
            </a:r>
            <a:r>
              <a:rPr lang="en-US" altLang="zh-CN" sz="2800">
                <a:latin typeface="Times New Roman" pitchFamily="18" charset="0"/>
                <a:ea typeface="隶书" pitchFamily="49" charset="-122"/>
              </a:rPr>
              <a:t>(p != NULL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!S.IsEmpty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98C905DA-1D6E-48CD-AC8F-F2F3A3DEA5D1}" type="slidenum">
              <a:rPr lang="en-US" altLang="zh-CN"/>
              <a:pPr/>
              <a:t>108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1" name="Rectangle 7"/>
          <p:cNvSpPr>
            <a:spLocks noGrp="1" noChangeArrowheads="1"/>
          </p:cNvSpPr>
          <p:nvPr>
            <p:ph type="title"/>
          </p:nvPr>
        </p:nvSpPr>
        <p:spPr>
          <a:xfrm>
            <a:off x="457200" y="368300"/>
            <a:ext cx="8229600" cy="919163"/>
          </a:xfrm>
        </p:spPr>
        <p:txBody>
          <a:bodyPr/>
          <a:lstStyle/>
          <a:p>
            <a:pPr algn="ctr"/>
            <a:r>
              <a:rPr kumimoji="1" lang="zh-CN" altLang="en-US" sz="4000" b="1">
                <a:solidFill>
                  <a:schemeClr val="tx2"/>
                </a:solidFill>
                <a:ea typeface="华文新魏" pitchFamily="2" charset="-122"/>
              </a:rPr>
              <a:t>利用栈的后序遍历非递归算法</a:t>
            </a:r>
          </a:p>
        </p:txBody>
      </p:sp>
      <p:sp>
        <p:nvSpPr>
          <p:cNvPr id="175112" name="Rectangle 8"/>
          <p:cNvSpPr>
            <a:spLocks noGrp="1" noChangeArrowheads="1"/>
          </p:cNvSpPr>
          <p:nvPr>
            <p:ph idx="1"/>
          </p:nvPr>
        </p:nvSpPr>
        <p:spPr>
          <a:xfrm>
            <a:off x="684213" y="1268413"/>
            <a:ext cx="7993062" cy="5148262"/>
          </a:xfrm>
        </p:spPr>
        <p:txBody>
          <a:bodyPr/>
          <a:lstStyle/>
          <a:p>
            <a:pPr>
              <a:spcBef>
                <a:spcPct val="10000"/>
              </a:spcBef>
              <a:buClr>
                <a:srgbClr val="800080"/>
              </a:buClr>
              <a:buSzPct val="50000"/>
            </a:pPr>
            <a:r>
              <a:rPr lang="zh-CN" altLang="en-US" sz="3000" b="1">
                <a:latin typeface="Times New Roman" pitchFamily="18" charset="0"/>
                <a:ea typeface="仿宋_GB2312" pitchFamily="49" charset="-122"/>
              </a:rPr>
              <a:t>在后序遍历过程中所用栈的结点定义</a:t>
            </a:r>
          </a:p>
          <a:p>
            <a:pPr>
              <a:spcBef>
                <a:spcPct val="10000"/>
              </a:spcBef>
              <a:buClr>
                <a:srgbClr val="800080"/>
              </a:buClr>
              <a:buSzPct val="50000"/>
            </a:pPr>
            <a:endParaRPr lang="zh-CN" altLang="en-US" sz="800" b="1">
              <a:latin typeface="Times New Roman" pitchFamily="18" charset="0"/>
              <a:ea typeface="仿宋_GB2312" pitchFamily="49" charset="-122"/>
            </a:endParaRP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template &lt;class </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a:t>
            </a:r>
          </a:p>
          <a:p>
            <a:pPr>
              <a:spcBef>
                <a:spcPct val="5000"/>
              </a:spcBef>
              <a:buFont typeface="Wingdings" pitchFamily="2" charset="2"/>
              <a:buNone/>
            </a:pPr>
            <a:r>
              <a:rPr lang="en-US" altLang="zh-CN" sz="2800" b="1">
                <a:latin typeface="Times New Roman" pitchFamily="18" charset="0"/>
                <a:ea typeface="仿宋_GB2312" pitchFamily="49" charset="-122"/>
              </a:rPr>
              <a:t>    struct </a:t>
            </a:r>
            <a:r>
              <a:rPr lang="en-US" altLang="zh-CN" sz="2800">
                <a:latin typeface="Times New Roman" pitchFamily="18" charset="0"/>
                <a:ea typeface="仿宋_GB2312" pitchFamily="49" charset="-122"/>
              </a:rPr>
              <a:t>stkNode</a:t>
            </a:r>
            <a:r>
              <a:rPr lang="en-US" altLang="zh-CN" sz="2800" b="1">
                <a:latin typeface="Times New Roman" pitchFamily="18" charset="0"/>
                <a:ea typeface="仿宋_GB2312" pitchFamily="49" charset="-122"/>
              </a:rPr>
              <a:t> {</a:t>
            </a:r>
          </a:p>
          <a:p>
            <a:pPr>
              <a:spcBef>
                <a:spcPct val="5000"/>
              </a:spcBef>
              <a:buFont typeface="Wingdings" pitchFamily="2" charset="2"/>
              <a:buNone/>
            </a:pP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BinTreeNode</a:t>
            </a:r>
            <a:r>
              <a:rPr lang="en-US" altLang="zh-CN" sz="2800" b="1">
                <a:latin typeface="Times New Roman" pitchFamily="18" charset="0"/>
                <a:ea typeface="仿宋_GB2312" pitchFamily="49" charset="-122"/>
              </a:rPr>
              <a:t>&lt;</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 *</a:t>
            </a:r>
            <a:r>
              <a:rPr lang="en-US" altLang="zh-CN" sz="2800">
                <a:latin typeface="Times New Roman" pitchFamily="18" charset="0"/>
                <a:ea typeface="仿宋_GB2312" pitchFamily="49" charset="-122"/>
              </a:rPr>
              <a:t>ptr</a:t>
            </a:r>
            <a:r>
              <a:rPr lang="en-US" altLang="zh-CN" sz="2800" b="1">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树结点指针</a:t>
            </a:r>
            <a:r>
              <a:rPr lang="zh-CN" altLang="en-US" sz="2800" b="1">
                <a:latin typeface="Times New Roman" pitchFamily="18" charset="0"/>
                <a:ea typeface="仿宋_GB2312" pitchFamily="49" charset="-122"/>
              </a:rPr>
              <a:t>	        </a:t>
            </a: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enum </a:t>
            </a:r>
            <a:r>
              <a:rPr lang="en-US" altLang="zh-CN" sz="2800">
                <a:latin typeface="Times New Roman" pitchFamily="18" charset="0"/>
                <a:ea typeface="仿宋_GB2312" pitchFamily="49" charset="-122"/>
              </a:rPr>
              <a:t>tag </a:t>
            </a:r>
            <a:r>
              <a:rPr lang="en-US" altLang="zh-CN" sz="2800" b="1">
                <a:latin typeface="Times New Roman" pitchFamily="18" charset="0"/>
                <a:ea typeface="仿宋_GB2312" pitchFamily="49" charset="-122"/>
              </a:rPr>
              <a:t>{</a:t>
            </a:r>
            <a:r>
              <a:rPr lang="en-US" altLang="zh-CN" sz="2800">
                <a:latin typeface="Times New Roman" pitchFamily="18" charset="0"/>
                <a:ea typeface="仿宋_GB2312" pitchFamily="49" charset="-122"/>
              </a:rPr>
              <a:t>L</a:t>
            </a: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R</a:t>
            </a:r>
            <a:r>
              <a:rPr lang="en-US" altLang="zh-CN" sz="2800" b="1">
                <a:latin typeface="Times New Roman" pitchFamily="18" charset="0"/>
                <a:ea typeface="仿宋_GB2312" pitchFamily="49" charset="-122"/>
              </a:rPr>
              <a:t>};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退栈标记</a:t>
            </a:r>
            <a:endParaRPr lang="zh-CN" altLang="en-US" sz="2800" b="1">
              <a:latin typeface="Times New Roman" pitchFamily="18" charset="0"/>
              <a:ea typeface="仿宋_GB2312" pitchFamily="49" charset="-122"/>
            </a:endParaRP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a:latin typeface="Times New Roman" pitchFamily="18" charset="0"/>
                <a:ea typeface="仿宋_GB2312" pitchFamily="49" charset="-122"/>
              </a:rPr>
              <a:t>stkNode (BinTreeNode</a:t>
            </a:r>
            <a:r>
              <a:rPr lang="en-US" altLang="zh-CN" sz="2800" b="1">
                <a:latin typeface="Times New Roman" pitchFamily="18" charset="0"/>
                <a:ea typeface="仿宋_GB2312" pitchFamily="49" charset="-122"/>
              </a:rPr>
              <a:t>&lt;</a:t>
            </a:r>
            <a:r>
              <a:rPr lang="en-US" altLang="zh-CN" sz="2800">
                <a:latin typeface="Times New Roman" pitchFamily="18" charset="0"/>
                <a:ea typeface="仿宋_GB2312" pitchFamily="49" charset="-122"/>
              </a:rPr>
              <a:t>T</a:t>
            </a:r>
            <a:r>
              <a:rPr lang="en-US" altLang="zh-CN" sz="2800" b="1">
                <a:latin typeface="Times New Roman" pitchFamily="18" charset="0"/>
                <a:ea typeface="仿宋_GB2312" pitchFamily="49" charset="-122"/>
              </a:rPr>
              <a:t>&gt; *</a:t>
            </a:r>
            <a:r>
              <a:rPr lang="en-US" altLang="zh-CN" sz="2800">
                <a:latin typeface="Times New Roman" pitchFamily="18" charset="0"/>
                <a:ea typeface="仿宋_GB2312" pitchFamily="49" charset="-122"/>
              </a:rPr>
              <a:t>N = NULL) </a:t>
            </a:r>
            <a:r>
              <a:rPr lang="en-US" altLang="zh-CN" sz="2800" b="1">
                <a:latin typeface="Times New Roman" pitchFamily="18" charset="0"/>
                <a:ea typeface="仿宋_GB2312" pitchFamily="49" charset="-122"/>
              </a:rPr>
              <a:t>:</a:t>
            </a:r>
          </a:p>
          <a:p>
            <a:pPr>
              <a:spcBef>
                <a:spcPct val="5000"/>
              </a:spcBef>
              <a:buFont typeface="Wingdings" pitchFamily="2" charset="2"/>
              <a:buNone/>
            </a:pP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ptr(N)</a:t>
            </a:r>
            <a:r>
              <a:rPr lang="en-US" altLang="zh-CN" sz="2800" b="1">
                <a:latin typeface="Times New Roman" pitchFamily="18" charset="0"/>
                <a:ea typeface="仿宋_GB2312" pitchFamily="49" charset="-122"/>
              </a:rPr>
              <a:t>, </a:t>
            </a:r>
            <a:r>
              <a:rPr lang="en-US" altLang="zh-CN" sz="2800">
                <a:latin typeface="Times New Roman" pitchFamily="18" charset="0"/>
                <a:ea typeface="仿宋_GB2312" pitchFamily="49" charset="-122"/>
              </a:rPr>
              <a:t>tag(L)</a:t>
            </a:r>
            <a:r>
              <a:rPr lang="en-US" altLang="zh-CN" sz="2800" b="1">
                <a:latin typeface="Times New Roman" pitchFamily="18" charset="0"/>
                <a:ea typeface="仿宋_GB2312" pitchFamily="49" charset="-122"/>
              </a:rPr>
              <a:t> { }	           </a:t>
            </a:r>
            <a:r>
              <a:rPr lang="en-US" altLang="zh-CN" sz="2800" b="1">
                <a:solidFill>
                  <a:schemeClr val="tx2"/>
                </a:solidFill>
                <a:latin typeface="Times New Roman" pitchFamily="18" charset="0"/>
                <a:ea typeface="仿宋_GB2312"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仿宋_GB2312" pitchFamily="49" charset="-122"/>
              </a:rPr>
              <a:t>	</a:t>
            </a:r>
            <a:r>
              <a:rPr lang="en-US" altLang="zh-CN" sz="2800" b="1">
                <a:latin typeface="Times New Roman" pitchFamily="18" charset="0"/>
                <a:ea typeface="仿宋_GB2312" pitchFamily="49" charset="-122"/>
              </a:rPr>
              <a:t>};</a:t>
            </a:r>
          </a:p>
          <a:p>
            <a:pPr>
              <a:spcBef>
                <a:spcPct val="5000"/>
              </a:spcBef>
              <a:buFont typeface="Wingdings" pitchFamily="2" charset="2"/>
              <a:buNone/>
            </a:pPr>
            <a:endParaRPr lang="en-US" altLang="zh-CN" sz="800" b="1">
              <a:latin typeface="Times New Roman" pitchFamily="18" charset="0"/>
              <a:ea typeface="仿宋_GB2312" pitchFamily="49" charset="-122"/>
            </a:endParaRPr>
          </a:p>
          <a:p>
            <a:pPr>
              <a:spcBef>
                <a:spcPct val="5000"/>
              </a:spcBef>
              <a:buClr>
                <a:srgbClr val="800080"/>
              </a:buClr>
              <a:buSzPct val="50000"/>
            </a:pPr>
            <a:r>
              <a:rPr lang="en-US" altLang="zh-CN" sz="3000" b="1">
                <a:latin typeface="Times New Roman" pitchFamily="18" charset="0"/>
                <a:ea typeface="仿宋_GB2312" pitchFamily="49" charset="-122"/>
              </a:rPr>
              <a:t>tag = L,  </a:t>
            </a:r>
            <a:r>
              <a:rPr lang="zh-CN" altLang="en-US" sz="3000" b="1">
                <a:latin typeface="Times New Roman" pitchFamily="18" charset="0"/>
                <a:ea typeface="仿宋_GB2312" pitchFamily="49" charset="-122"/>
              </a:rPr>
              <a:t>表示从左子树退回还要遍历右子树</a:t>
            </a:r>
            <a:r>
              <a:rPr lang="en-US" altLang="zh-CN" sz="3000" b="1">
                <a:latin typeface="Times New Roman" pitchFamily="18" charset="0"/>
                <a:ea typeface="仿宋_GB2312" pitchFamily="49" charset="-122"/>
              </a:rPr>
              <a:t>; tag = R</a:t>
            </a:r>
            <a:r>
              <a:rPr lang="zh-CN" altLang="en-US" sz="3000" b="1">
                <a:latin typeface="Times New Roman" pitchFamily="18" charset="0"/>
                <a:ea typeface="仿宋_GB2312" pitchFamily="49" charset="-122"/>
              </a:rPr>
              <a:t>，表示从右子树退回要访问根结点。</a:t>
            </a:r>
            <a:r>
              <a:rPr lang="zh-CN" altLang="en-US" sz="3000">
                <a:latin typeface="Times New Roman" pitchFamily="18" charset="0"/>
                <a:ea typeface="仿宋_GB2312" pitchFamily="49" charset="-122"/>
              </a:rPr>
              <a:t> </a:t>
            </a:r>
          </a:p>
        </p:txBody>
      </p:sp>
      <p:sp>
        <p:nvSpPr>
          <p:cNvPr id="9" name="灯片编号占位符 4"/>
          <p:cNvSpPr>
            <a:spLocks noGrp="1"/>
          </p:cNvSpPr>
          <p:nvPr>
            <p:ph type="sldNum" sz="quarter" idx="12"/>
          </p:nvPr>
        </p:nvSpPr>
        <p:spPr/>
        <p:txBody>
          <a:bodyPr/>
          <a:lstStyle/>
          <a:p>
            <a:fld id="{ECEE58D0-B206-498D-B137-1D751C11ABDD}" type="slidenum">
              <a:rPr lang="en-US" altLang="zh-CN"/>
              <a:pPr/>
              <a:t>109</a:t>
            </a:fld>
            <a:endParaRPr lang="en-US" altLang="zh-CN"/>
          </a:p>
        </p:txBody>
      </p:sp>
      <p:grpSp>
        <p:nvGrpSpPr>
          <p:cNvPr id="175113" name="Group 9"/>
          <p:cNvGrpSpPr>
            <a:grpSpLocks/>
          </p:cNvGrpSpPr>
          <p:nvPr/>
        </p:nvGrpSpPr>
        <p:grpSpPr bwMode="auto">
          <a:xfrm>
            <a:off x="5256213" y="2024063"/>
            <a:ext cx="2927350" cy="554037"/>
            <a:chOff x="3311" y="1285"/>
            <a:chExt cx="1844" cy="349"/>
          </a:xfrm>
        </p:grpSpPr>
        <p:sp>
          <p:nvSpPr>
            <p:cNvPr id="175108" name="Rectangle 4"/>
            <p:cNvSpPr>
              <a:spLocks noChangeArrowheads="1"/>
            </p:cNvSpPr>
            <p:nvPr/>
          </p:nvSpPr>
          <p:spPr bwMode="auto">
            <a:xfrm>
              <a:off x="3311" y="1298"/>
              <a:ext cx="1824" cy="336"/>
            </a:xfrm>
            <a:prstGeom prst="rect">
              <a:avLst/>
            </a:prstGeom>
            <a:solidFill>
              <a:srgbClr val="FFFFCC"/>
            </a:solidFill>
            <a:ln w="22225">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75109" name="Line 5"/>
            <p:cNvSpPr>
              <a:spLocks noChangeShapeType="1"/>
            </p:cNvSpPr>
            <p:nvPr/>
          </p:nvSpPr>
          <p:spPr bwMode="auto">
            <a:xfrm flipH="1" flipV="1">
              <a:off x="4037" y="1298"/>
              <a:ext cx="0" cy="336"/>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Text Box 6"/>
            <p:cNvSpPr txBox="1">
              <a:spLocks noChangeArrowheads="1"/>
            </p:cNvSpPr>
            <p:nvPr/>
          </p:nvSpPr>
          <p:spPr bwMode="auto">
            <a:xfrm>
              <a:off x="3468" y="1285"/>
              <a:ext cx="168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000" b="1">
                  <a:solidFill>
                    <a:schemeClr val="tx2"/>
                  </a:solidFill>
                  <a:latin typeface="Times New Roman" pitchFamily="18" charset="0"/>
                </a:rPr>
                <a:t>ptr     tag{L,R}</a:t>
              </a:r>
              <a:r>
                <a:rPr kumimoji="1" lang="en-US" altLang="zh-CN" sz="2400">
                  <a:latin typeface="Times New Roman" pitchFamily="18" charset="0"/>
                </a:rPr>
                <a:t> </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
          <p:cNvSpPr txBox="1">
            <a:spLocks noChangeArrowheads="1"/>
          </p:cNvSpPr>
          <p:nvPr/>
        </p:nvSpPr>
        <p:spPr bwMode="auto">
          <a:xfrm>
            <a:off x="250825" y="188913"/>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FF0000"/>
                </a:solidFill>
                <a:latin typeface="幼圆" panose="02010509060101010101" pitchFamily="49" charset="-122"/>
                <a:ea typeface="幼圆" panose="02010509060101010101" pitchFamily="49" charset="-122"/>
              </a:rPr>
              <a:t>N</a:t>
            </a:r>
            <a:r>
              <a:rPr kumimoji="1" lang="zh-CN" altLang="en-US" sz="3200" b="1">
                <a:solidFill>
                  <a:srgbClr val="FF0000"/>
                </a:solidFill>
                <a:latin typeface="幼圆" panose="02010509060101010101" pitchFamily="49" charset="-122"/>
                <a:ea typeface="幼圆" panose="02010509060101010101" pitchFamily="49" charset="-122"/>
              </a:rPr>
              <a:t>皇后问题</a:t>
            </a:r>
            <a:r>
              <a:rPr kumimoji="1" lang="zh-CN" altLang="en-US" sz="3600" b="1">
                <a:solidFill>
                  <a:srgbClr val="CC0000"/>
                </a:solidFill>
                <a:latin typeface="Times New Roman" panose="02020603050405020304" pitchFamily="18" charset="0"/>
                <a:ea typeface="幼圆" panose="02010509060101010101" pitchFamily="49" charset="-122"/>
              </a:rPr>
              <a:t> </a:t>
            </a:r>
          </a:p>
        </p:txBody>
      </p:sp>
      <p:grpSp>
        <p:nvGrpSpPr>
          <p:cNvPr id="12291" name="Group 3"/>
          <p:cNvGrpSpPr>
            <a:grpSpLocks/>
          </p:cNvGrpSpPr>
          <p:nvPr/>
        </p:nvGrpSpPr>
        <p:grpSpPr bwMode="auto">
          <a:xfrm>
            <a:off x="6762750" y="2349500"/>
            <a:ext cx="1581150" cy="1238250"/>
            <a:chOff x="4248" y="1344"/>
            <a:chExt cx="996" cy="780"/>
          </a:xfrm>
        </p:grpSpPr>
        <p:sp>
          <p:nvSpPr>
            <p:cNvPr id="12292" name="Oval 4"/>
            <p:cNvSpPr>
              <a:spLocks noChangeArrowheads="1"/>
            </p:cNvSpPr>
            <p:nvPr/>
          </p:nvSpPr>
          <p:spPr bwMode="auto">
            <a:xfrm>
              <a:off x="4956" y="1836"/>
              <a:ext cx="288" cy="288"/>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13</a:t>
              </a:r>
            </a:p>
          </p:txBody>
        </p:sp>
        <p:sp>
          <p:nvSpPr>
            <p:cNvPr id="12293" name="Line 5"/>
            <p:cNvSpPr>
              <a:spLocks noChangeShapeType="1"/>
            </p:cNvSpPr>
            <p:nvPr/>
          </p:nvSpPr>
          <p:spPr bwMode="auto">
            <a:xfrm>
              <a:off x="4248" y="1416"/>
              <a:ext cx="840" cy="42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294" name="Text Box 6"/>
            <p:cNvSpPr txBox="1">
              <a:spLocks noChangeArrowheads="1"/>
            </p:cNvSpPr>
            <p:nvPr/>
          </p:nvSpPr>
          <p:spPr bwMode="auto">
            <a:xfrm>
              <a:off x="4548" y="1344"/>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2</a:t>
              </a:r>
              <a:r>
                <a:rPr lang="en-US" altLang="zh-CN" sz="2400" b="1">
                  <a:solidFill>
                    <a:srgbClr val="000000"/>
                  </a:solidFill>
                  <a:latin typeface="Times New Roman" panose="02020603050405020304" pitchFamily="18" charset="0"/>
                </a:rPr>
                <a:t>= 4</a:t>
              </a:r>
            </a:p>
          </p:txBody>
        </p:sp>
      </p:grpSp>
      <p:grpSp>
        <p:nvGrpSpPr>
          <p:cNvPr id="12295" name="Group 7"/>
          <p:cNvGrpSpPr>
            <a:grpSpLocks/>
          </p:cNvGrpSpPr>
          <p:nvPr/>
        </p:nvGrpSpPr>
        <p:grpSpPr bwMode="auto">
          <a:xfrm>
            <a:off x="6972300" y="4940300"/>
            <a:ext cx="971550" cy="1371600"/>
            <a:chOff x="4380" y="2976"/>
            <a:chExt cx="612" cy="864"/>
          </a:xfrm>
        </p:grpSpPr>
        <p:sp>
          <p:nvSpPr>
            <p:cNvPr id="12296" name="Oval 8"/>
            <p:cNvSpPr>
              <a:spLocks noChangeArrowheads="1"/>
            </p:cNvSpPr>
            <p:nvPr/>
          </p:nvSpPr>
          <p:spPr bwMode="auto">
            <a:xfrm>
              <a:off x="4704" y="3576"/>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15</a:t>
              </a:r>
            </a:p>
          </p:txBody>
        </p:sp>
        <p:sp>
          <p:nvSpPr>
            <p:cNvPr id="12297" name="Line 9"/>
            <p:cNvSpPr>
              <a:spLocks noChangeShapeType="1"/>
            </p:cNvSpPr>
            <p:nvPr/>
          </p:nvSpPr>
          <p:spPr bwMode="auto">
            <a:xfrm>
              <a:off x="4848" y="2976"/>
              <a:ext cx="0"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298" name="Text Box 10"/>
            <p:cNvSpPr txBox="1">
              <a:spLocks noChangeArrowheads="1"/>
            </p:cNvSpPr>
            <p:nvPr/>
          </p:nvSpPr>
          <p:spPr bwMode="auto">
            <a:xfrm>
              <a:off x="4380" y="3252"/>
              <a:ext cx="5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400" b="1">
                  <a:solidFill>
                    <a:srgbClr val="000000"/>
                  </a:solidFill>
                  <a:latin typeface="Times New Roman" panose="02020603050405020304" pitchFamily="18" charset="0"/>
                </a:rPr>
                <a:t>x</a:t>
              </a:r>
              <a:r>
                <a:rPr kumimoji="1" lang="en-US" altLang="zh-CN" sz="2400" b="1" baseline="-25000">
                  <a:solidFill>
                    <a:srgbClr val="000000"/>
                  </a:solidFill>
                  <a:latin typeface="Times New Roman" panose="02020603050405020304" pitchFamily="18" charset="0"/>
                </a:rPr>
                <a:t>4</a:t>
              </a:r>
              <a:r>
                <a:rPr kumimoji="1" lang="en-US" altLang="zh-CN" sz="2400" b="1">
                  <a:solidFill>
                    <a:srgbClr val="000000"/>
                  </a:solidFill>
                  <a:latin typeface="Times New Roman" panose="02020603050405020304" pitchFamily="18" charset="0"/>
                </a:rPr>
                <a:t>=3</a:t>
              </a:r>
            </a:p>
          </p:txBody>
        </p:sp>
      </p:grpSp>
      <p:sp>
        <p:nvSpPr>
          <p:cNvPr id="12299" name="Text Box 11"/>
          <p:cNvSpPr txBox="1">
            <a:spLocks noChangeArrowheads="1"/>
          </p:cNvSpPr>
          <p:nvPr/>
        </p:nvSpPr>
        <p:spPr bwMode="auto">
          <a:xfrm>
            <a:off x="395288" y="981075"/>
            <a:ext cx="5962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B21BE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回溯到结点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13,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(1, 4), </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13</a:t>
            </a:r>
            <a:r>
              <a:rPr kumimoji="1" lang="zh-CN" altLang="en-US" sz="2000" b="1">
                <a:solidFill>
                  <a:srgbClr val="000000"/>
                </a:solidFill>
                <a:latin typeface="Times New Roman" panose="02020603050405020304" pitchFamily="18" charset="0"/>
              </a:rPr>
              <a:t>成为</a:t>
            </a:r>
            <a:r>
              <a:rPr kumimoji="1" lang="en-US" altLang="zh-CN" sz="2000" b="1">
                <a:solidFill>
                  <a:srgbClr val="000000"/>
                </a:solidFill>
                <a:latin typeface="Times New Roman" panose="02020603050405020304" pitchFamily="18" charset="0"/>
              </a:rPr>
              <a:t>E-</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由于它的儿子表示的是一些不可能导致答案结点的棋盘格局</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因此结点</a:t>
            </a:r>
            <a:r>
              <a:rPr kumimoji="1" lang="en-US" altLang="zh-CN" sz="2000" b="1">
                <a:solidFill>
                  <a:srgbClr val="000000"/>
                </a:solidFill>
                <a:latin typeface="Times New Roman" panose="02020603050405020304" pitchFamily="18" charset="0"/>
              </a:rPr>
              <a:t>13</a:t>
            </a:r>
            <a:r>
              <a:rPr kumimoji="1" lang="zh-CN" altLang="en-US" sz="2000" b="1">
                <a:solidFill>
                  <a:srgbClr val="000000"/>
                </a:solidFill>
                <a:latin typeface="Times New Roman" panose="02020603050405020304" pitchFamily="18" charset="0"/>
              </a:rPr>
              <a:t>也被杀死</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应回溯</a:t>
            </a:r>
          </a:p>
        </p:txBody>
      </p:sp>
      <p:grpSp>
        <p:nvGrpSpPr>
          <p:cNvPr id="12300" name="Group 12"/>
          <p:cNvGrpSpPr>
            <a:grpSpLocks/>
          </p:cNvGrpSpPr>
          <p:nvPr/>
        </p:nvGrpSpPr>
        <p:grpSpPr bwMode="auto">
          <a:xfrm>
            <a:off x="5219700" y="1054100"/>
            <a:ext cx="2743200" cy="4249738"/>
            <a:chOff x="3276" y="528"/>
            <a:chExt cx="1728" cy="2677"/>
          </a:xfrm>
        </p:grpSpPr>
        <p:grpSp>
          <p:nvGrpSpPr>
            <p:cNvPr id="12301" name="Group 13"/>
            <p:cNvGrpSpPr>
              <a:grpSpLocks/>
            </p:cNvGrpSpPr>
            <p:nvPr/>
          </p:nvGrpSpPr>
          <p:grpSpPr bwMode="auto">
            <a:xfrm>
              <a:off x="3684" y="1428"/>
              <a:ext cx="636" cy="696"/>
              <a:chOff x="4236" y="1440"/>
              <a:chExt cx="636" cy="672"/>
            </a:xfrm>
          </p:grpSpPr>
          <p:sp>
            <p:nvSpPr>
              <p:cNvPr id="12302" name="Oval 14"/>
              <p:cNvSpPr>
                <a:spLocks noChangeArrowheads="1"/>
              </p:cNvSpPr>
              <p:nvPr/>
            </p:nvSpPr>
            <p:spPr bwMode="auto">
              <a:xfrm>
                <a:off x="4584" y="184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8</a:t>
                </a:r>
              </a:p>
            </p:txBody>
          </p:sp>
          <p:sp>
            <p:nvSpPr>
              <p:cNvPr id="12303" name="Line 15"/>
              <p:cNvSpPr>
                <a:spLocks noChangeShapeType="1"/>
              </p:cNvSpPr>
              <p:nvPr/>
            </p:nvSpPr>
            <p:spPr bwMode="auto">
              <a:xfrm>
                <a:off x="4740" y="1440"/>
                <a:ext cx="0" cy="43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04" name="Text Box 16"/>
              <p:cNvSpPr txBox="1">
                <a:spLocks noChangeArrowheads="1"/>
              </p:cNvSpPr>
              <p:nvPr/>
            </p:nvSpPr>
            <p:spPr bwMode="auto">
              <a:xfrm>
                <a:off x="4236" y="1560"/>
                <a:ext cx="5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2</a:t>
                </a:r>
                <a:r>
                  <a:rPr lang="en-US" altLang="zh-CN" sz="2400" b="1">
                    <a:solidFill>
                      <a:srgbClr val="000000"/>
                    </a:solidFill>
                    <a:latin typeface="Times New Roman" panose="02020603050405020304" pitchFamily="18" charset="0"/>
                  </a:rPr>
                  <a:t>= 3</a:t>
                </a:r>
              </a:p>
            </p:txBody>
          </p:sp>
        </p:grpSp>
        <p:grpSp>
          <p:nvGrpSpPr>
            <p:cNvPr id="12305" name="Group 17"/>
            <p:cNvGrpSpPr>
              <a:grpSpLocks/>
            </p:cNvGrpSpPr>
            <p:nvPr/>
          </p:nvGrpSpPr>
          <p:grpSpPr bwMode="auto">
            <a:xfrm>
              <a:off x="3276" y="528"/>
              <a:ext cx="1728" cy="2677"/>
              <a:chOff x="3276" y="528"/>
              <a:chExt cx="1728" cy="2677"/>
            </a:xfrm>
          </p:grpSpPr>
          <p:grpSp>
            <p:nvGrpSpPr>
              <p:cNvPr id="12306" name="Group 18"/>
              <p:cNvGrpSpPr>
                <a:grpSpLocks/>
              </p:cNvGrpSpPr>
              <p:nvPr/>
            </p:nvGrpSpPr>
            <p:grpSpPr bwMode="auto">
              <a:xfrm>
                <a:off x="3276" y="528"/>
                <a:ext cx="1728" cy="1814"/>
                <a:chOff x="3852" y="528"/>
                <a:chExt cx="1728" cy="1814"/>
              </a:xfrm>
            </p:grpSpPr>
            <p:sp>
              <p:nvSpPr>
                <p:cNvPr id="12307" name="Oval 19"/>
                <p:cNvSpPr>
                  <a:spLocks noChangeArrowheads="1"/>
                </p:cNvSpPr>
                <p:nvPr/>
              </p:nvSpPr>
              <p:spPr bwMode="auto">
                <a:xfrm>
                  <a:off x="5292" y="52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a:t>
                  </a:r>
                </a:p>
              </p:txBody>
            </p:sp>
            <p:grpSp>
              <p:nvGrpSpPr>
                <p:cNvPr id="12308" name="Group 20"/>
                <p:cNvGrpSpPr>
                  <a:grpSpLocks/>
                </p:cNvGrpSpPr>
                <p:nvPr/>
              </p:nvGrpSpPr>
              <p:grpSpPr bwMode="auto">
                <a:xfrm>
                  <a:off x="3876" y="1392"/>
                  <a:ext cx="852" cy="732"/>
                  <a:chOff x="3876" y="1392"/>
                  <a:chExt cx="852" cy="732"/>
                </a:xfrm>
              </p:grpSpPr>
              <p:sp>
                <p:nvSpPr>
                  <p:cNvPr id="12309" name="Oval 21"/>
                  <p:cNvSpPr>
                    <a:spLocks noChangeArrowheads="1"/>
                  </p:cNvSpPr>
                  <p:nvPr/>
                </p:nvSpPr>
                <p:spPr bwMode="auto">
                  <a:xfrm>
                    <a:off x="3876" y="186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a:t>
                    </a:r>
                  </a:p>
                </p:txBody>
              </p:sp>
              <p:sp>
                <p:nvSpPr>
                  <p:cNvPr id="12310" name="Line 22"/>
                  <p:cNvSpPr>
                    <a:spLocks noChangeShapeType="1"/>
                  </p:cNvSpPr>
                  <p:nvPr/>
                </p:nvSpPr>
                <p:spPr bwMode="auto">
                  <a:xfrm flipH="1">
                    <a:off x="4044" y="1392"/>
                    <a:ext cx="684" cy="4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11" name="Text Box 23"/>
                  <p:cNvSpPr txBox="1">
                    <a:spLocks noChangeArrowheads="1"/>
                  </p:cNvSpPr>
                  <p:nvPr/>
                </p:nvSpPr>
                <p:spPr bwMode="auto">
                  <a:xfrm>
                    <a:off x="3924" y="140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2</a:t>
                    </a:r>
                  </a:p>
                </p:txBody>
              </p:sp>
            </p:grpSp>
            <p:grpSp>
              <p:nvGrpSpPr>
                <p:cNvPr id="12312" name="Group 24"/>
                <p:cNvGrpSpPr>
                  <a:grpSpLocks/>
                </p:cNvGrpSpPr>
                <p:nvPr/>
              </p:nvGrpSpPr>
              <p:grpSpPr bwMode="auto">
                <a:xfrm>
                  <a:off x="4608" y="732"/>
                  <a:ext cx="828" cy="696"/>
                  <a:chOff x="4608" y="732"/>
                  <a:chExt cx="828" cy="696"/>
                </a:xfrm>
              </p:grpSpPr>
              <p:sp>
                <p:nvSpPr>
                  <p:cNvPr id="12313" name="Oval 25"/>
                  <p:cNvSpPr>
                    <a:spLocks noChangeArrowheads="1"/>
                  </p:cNvSpPr>
                  <p:nvPr/>
                </p:nvSpPr>
                <p:spPr bwMode="auto">
                  <a:xfrm>
                    <a:off x="4608" y="1164"/>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a:t>
                    </a:r>
                  </a:p>
                </p:txBody>
              </p:sp>
              <p:sp>
                <p:nvSpPr>
                  <p:cNvPr id="12314" name="Line 26"/>
                  <p:cNvSpPr>
                    <a:spLocks noChangeShapeType="1"/>
                  </p:cNvSpPr>
                  <p:nvPr/>
                </p:nvSpPr>
                <p:spPr bwMode="auto">
                  <a:xfrm flipH="1">
                    <a:off x="4764" y="792"/>
                    <a:ext cx="672" cy="37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15" name="Text Box 27"/>
                  <p:cNvSpPr txBox="1">
                    <a:spLocks noChangeArrowheads="1"/>
                  </p:cNvSpPr>
                  <p:nvPr/>
                </p:nvSpPr>
                <p:spPr bwMode="auto">
                  <a:xfrm>
                    <a:off x="4728" y="73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=1</a:t>
                    </a:r>
                  </a:p>
                </p:txBody>
              </p:sp>
            </p:grpSp>
            <p:sp>
              <p:nvSpPr>
                <p:cNvPr id="12316" name="Text Box 28"/>
                <p:cNvSpPr txBox="1">
                  <a:spLocks noChangeArrowheads="1"/>
                </p:cNvSpPr>
                <p:nvPr/>
              </p:nvSpPr>
              <p:spPr bwMode="auto">
                <a:xfrm>
                  <a:off x="3852" y="2100"/>
                  <a:ext cx="4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sp>
            <p:nvSpPr>
              <p:cNvPr id="12317" name="Line 29"/>
              <p:cNvSpPr>
                <a:spLocks noChangeShapeType="1"/>
              </p:cNvSpPr>
              <p:nvPr/>
            </p:nvSpPr>
            <p:spPr bwMode="auto">
              <a:xfrm flipV="1">
                <a:off x="3468" y="1404"/>
                <a:ext cx="660" cy="45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2318" name="Group 30"/>
              <p:cNvGrpSpPr>
                <a:grpSpLocks/>
              </p:cNvGrpSpPr>
              <p:nvPr/>
            </p:nvGrpSpPr>
            <p:grpSpPr bwMode="auto">
              <a:xfrm>
                <a:off x="4188" y="2112"/>
                <a:ext cx="648" cy="864"/>
                <a:chOff x="4740" y="2112"/>
                <a:chExt cx="648" cy="864"/>
              </a:xfrm>
            </p:grpSpPr>
            <p:sp>
              <p:nvSpPr>
                <p:cNvPr id="12319" name="Oval 31"/>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11</a:t>
                  </a:r>
                </a:p>
              </p:txBody>
            </p:sp>
            <p:sp>
              <p:nvSpPr>
                <p:cNvPr id="12320" name="Line 32"/>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21" name="Text Box 33"/>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=4</a:t>
                  </a:r>
                </a:p>
              </p:txBody>
            </p:sp>
          </p:grpSp>
          <p:grpSp>
            <p:nvGrpSpPr>
              <p:cNvPr id="12322" name="Group 34"/>
              <p:cNvGrpSpPr>
                <a:grpSpLocks/>
              </p:cNvGrpSpPr>
              <p:nvPr/>
            </p:nvGrpSpPr>
            <p:grpSpPr bwMode="auto">
              <a:xfrm>
                <a:off x="3612" y="2124"/>
                <a:ext cx="564" cy="852"/>
                <a:chOff x="4164" y="2124"/>
                <a:chExt cx="564" cy="852"/>
              </a:xfrm>
            </p:grpSpPr>
            <p:sp>
              <p:nvSpPr>
                <p:cNvPr id="12323" name="Oval 35"/>
                <p:cNvSpPr>
                  <a:spLocks noChangeArrowheads="1"/>
                </p:cNvSpPr>
                <p:nvPr/>
              </p:nvSpPr>
              <p:spPr bwMode="auto">
                <a:xfrm>
                  <a:off x="432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9</a:t>
                  </a:r>
                </a:p>
              </p:txBody>
            </p:sp>
            <p:sp>
              <p:nvSpPr>
                <p:cNvPr id="12324" name="Line 36"/>
                <p:cNvSpPr>
                  <a:spLocks noChangeShapeType="1"/>
                </p:cNvSpPr>
                <p:nvPr/>
              </p:nvSpPr>
              <p:spPr bwMode="auto">
                <a:xfrm flipH="1">
                  <a:off x="4464"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25" name="Text Box 37"/>
                <p:cNvSpPr txBox="1">
                  <a:spLocks noChangeArrowheads="1"/>
                </p:cNvSpPr>
                <p:nvPr/>
              </p:nvSpPr>
              <p:spPr bwMode="auto">
                <a:xfrm>
                  <a:off x="4164" y="222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=2</a:t>
                  </a:r>
                </a:p>
              </p:txBody>
            </p:sp>
          </p:grpSp>
          <p:sp>
            <p:nvSpPr>
              <p:cNvPr id="12326" name="Text Box 38"/>
              <p:cNvSpPr txBox="1">
                <a:spLocks noChangeArrowheads="1"/>
              </p:cNvSpPr>
              <p:nvPr/>
            </p:nvSpPr>
            <p:spPr bwMode="auto">
              <a:xfrm>
                <a:off x="3732"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2327" name="Text Box 39"/>
              <p:cNvSpPr txBox="1">
                <a:spLocks noChangeArrowheads="1"/>
              </p:cNvSpPr>
              <p:nvPr/>
            </p:nvSpPr>
            <p:spPr bwMode="auto">
              <a:xfrm>
                <a:off x="4284"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grpSp>
      <p:sp>
        <p:nvSpPr>
          <p:cNvPr id="12328" name="Line 40"/>
          <p:cNvSpPr>
            <a:spLocks noChangeShapeType="1"/>
          </p:cNvSpPr>
          <p:nvPr/>
        </p:nvSpPr>
        <p:spPr bwMode="auto">
          <a:xfrm flipV="1">
            <a:off x="6667500" y="2444750"/>
            <a:ext cx="0" cy="70485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2329" name="Group 41"/>
          <p:cNvGrpSpPr>
            <a:grpSpLocks/>
          </p:cNvGrpSpPr>
          <p:nvPr/>
        </p:nvGrpSpPr>
        <p:grpSpPr bwMode="auto">
          <a:xfrm>
            <a:off x="7353300" y="3454400"/>
            <a:ext cx="819150" cy="1485900"/>
            <a:chOff x="4620" y="2040"/>
            <a:chExt cx="516" cy="936"/>
          </a:xfrm>
        </p:grpSpPr>
        <p:sp>
          <p:nvSpPr>
            <p:cNvPr id="12330" name="Oval 42"/>
            <p:cNvSpPr>
              <a:spLocks noChangeArrowheads="1"/>
            </p:cNvSpPr>
            <p:nvPr/>
          </p:nvSpPr>
          <p:spPr bwMode="auto">
            <a:xfrm>
              <a:off x="4704"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14</a:t>
              </a:r>
            </a:p>
          </p:txBody>
        </p:sp>
        <p:sp>
          <p:nvSpPr>
            <p:cNvPr id="12331" name="Line 43"/>
            <p:cNvSpPr>
              <a:spLocks noChangeShapeType="1"/>
            </p:cNvSpPr>
            <p:nvPr/>
          </p:nvSpPr>
          <p:spPr bwMode="auto">
            <a:xfrm flipH="1">
              <a:off x="4848"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332" name="Text Box 44"/>
            <p:cNvSpPr txBox="1">
              <a:spLocks noChangeArrowheads="1"/>
            </p:cNvSpPr>
            <p:nvPr/>
          </p:nvSpPr>
          <p:spPr bwMode="auto">
            <a:xfrm>
              <a:off x="4620" y="204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=2</a:t>
              </a:r>
            </a:p>
          </p:txBody>
        </p:sp>
      </p:grpSp>
      <p:sp>
        <p:nvSpPr>
          <p:cNvPr id="12333" name="Text Box 45"/>
          <p:cNvSpPr txBox="1">
            <a:spLocks noChangeArrowheads="1"/>
          </p:cNvSpPr>
          <p:nvPr/>
        </p:nvSpPr>
        <p:spPr bwMode="auto">
          <a:xfrm>
            <a:off x="7626350" y="629126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aphicFrame>
        <p:nvGraphicFramePr>
          <p:cNvPr id="12334" name="Group 46"/>
          <p:cNvGraphicFramePr>
            <a:graphicFrameLocks noGrp="1"/>
          </p:cNvGraphicFramePr>
          <p:nvPr/>
        </p:nvGraphicFramePr>
        <p:xfrm>
          <a:off x="395288" y="2205038"/>
          <a:ext cx="1885950" cy="1797052"/>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2361" name="Group 73"/>
          <p:cNvGraphicFramePr>
            <a:graphicFrameLocks noGrp="1"/>
          </p:cNvGraphicFramePr>
          <p:nvPr/>
        </p:nvGraphicFramePr>
        <p:xfrm>
          <a:off x="414338" y="4700588"/>
          <a:ext cx="1885950" cy="1797052"/>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2388" name="Group 100"/>
          <p:cNvGraphicFramePr>
            <a:graphicFrameLocks noGrp="1"/>
          </p:cNvGraphicFramePr>
          <p:nvPr/>
        </p:nvGraphicFramePr>
        <p:xfrm>
          <a:off x="3138488" y="4694238"/>
          <a:ext cx="1885950" cy="1803402"/>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tblGrid>
              <a:tr h="455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2415" name="Line 127"/>
          <p:cNvSpPr>
            <a:spLocks noChangeShapeType="1"/>
          </p:cNvSpPr>
          <p:nvPr/>
        </p:nvSpPr>
        <p:spPr bwMode="auto">
          <a:xfrm>
            <a:off x="1328738" y="4084638"/>
            <a:ext cx="0" cy="571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416" name="Line 128"/>
          <p:cNvSpPr>
            <a:spLocks noChangeShapeType="1"/>
          </p:cNvSpPr>
          <p:nvPr/>
        </p:nvSpPr>
        <p:spPr bwMode="auto">
          <a:xfrm>
            <a:off x="2395538" y="5646738"/>
            <a:ext cx="6667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aphicFrame>
        <p:nvGraphicFramePr>
          <p:cNvPr id="12417" name="Group 129"/>
          <p:cNvGraphicFramePr>
            <a:graphicFrameLocks noGrp="1"/>
          </p:cNvGraphicFramePr>
          <p:nvPr/>
        </p:nvGraphicFramePr>
        <p:xfrm>
          <a:off x="3138488" y="2205038"/>
          <a:ext cx="1885950" cy="1797052"/>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2444" name="Line 156"/>
          <p:cNvSpPr>
            <a:spLocks noChangeShapeType="1"/>
          </p:cNvSpPr>
          <p:nvPr/>
        </p:nvSpPr>
        <p:spPr bwMode="auto">
          <a:xfrm flipV="1">
            <a:off x="4071938" y="4027488"/>
            <a:ext cx="0" cy="6286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2445" name="Group 157"/>
          <p:cNvGrpSpPr>
            <a:grpSpLocks/>
          </p:cNvGrpSpPr>
          <p:nvPr/>
        </p:nvGrpSpPr>
        <p:grpSpPr bwMode="auto">
          <a:xfrm>
            <a:off x="8115300" y="3587750"/>
            <a:ext cx="1028700" cy="1371600"/>
            <a:chOff x="4740" y="2112"/>
            <a:chExt cx="648" cy="864"/>
          </a:xfrm>
        </p:grpSpPr>
        <p:sp>
          <p:nvSpPr>
            <p:cNvPr id="12446" name="Oval 158"/>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16</a:t>
              </a:r>
            </a:p>
          </p:txBody>
        </p:sp>
        <p:sp>
          <p:nvSpPr>
            <p:cNvPr id="12447" name="Line 159"/>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2448" name="Text Box 160"/>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00"/>
                  </a:solidFill>
                  <a:latin typeface="Times New Roman" panose="02020603050405020304" pitchFamily="18" charset="0"/>
                </a:rPr>
                <a:t>x</a:t>
              </a:r>
              <a:r>
                <a:rPr lang="en-US" altLang="zh-CN" sz="2400" b="1" baseline="-25000">
                  <a:solidFill>
                    <a:srgbClr val="000000"/>
                  </a:solidFill>
                  <a:latin typeface="Times New Roman" panose="02020603050405020304" pitchFamily="18" charset="0"/>
                </a:rPr>
                <a:t>3</a:t>
              </a:r>
              <a:r>
                <a:rPr lang="en-US" altLang="zh-CN" sz="2400" b="1">
                  <a:solidFill>
                    <a:srgbClr val="000000"/>
                  </a:solidFill>
                  <a:latin typeface="Times New Roman" panose="02020603050405020304" pitchFamily="18" charset="0"/>
                </a:rPr>
                <a:t>=3</a:t>
              </a:r>
            </a:p>
          </p:txBody>
        </p:sp>
      </p:grpSp>
      <p:sp>
        <p:nvSpPr>
          <p:cNvPr id="12449" name="Text Box 161"/>
          <p:cNvSpPr txBox="1">
            <a:spLocks noChangeArrowheads="1"/>
          </p:cNvSpPr>
          <p:nvPr/>
        </p:nvSpPr>
        <p:spPr bwMode="auto">
          <a:xfrm>
            <a:off x="8267700" y="493871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2450" name="Line 162"/>
          <p:cNvSpPr>
            <a:spLocks noChangeShapeType="1"/>
          </p:cNvSpPr>
          <p:nvPr/>
        </p:nvSpPr>
        <p:spPr bwMode="auto">
          <a:xfrm flipV="1">
            <a:off x="6248400" y="3587750"/>
            <a:ext cx="400050" cy="9144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2451" name="Line 163"/>
          <p:cNvSpPr>
            <a:spLocks noChangeShapeType="1"/>
          </p:cNvSpPr>
          <p:nvPr/>
        </p:nvSpPr>
        <p:spPr bwMode="auto">
          <a:xfrm flipH="1" flipV="1">
            <a:off x="6667500" y="3587750"/>
            <a:ext cx="41910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grpSp>
        <p:nvGrpSpPr>
          <p:cNvPr id="12452" name="Group 164"/>
          <p:cNvGrpSpPr>
            <a:grpSpLocks/>
          </p:cNvGrpSpPr>
          <p:nvPr/>
        </p:nvGrpSpPr>
        <p:grpSpPr bwMode="auto">
          <a:xfrm>
            <a:off x="7715250" y="3587750"/>
            <a:ext cx="419100" cy="2305050"/>
            <a:chOff x="4848" y="2124"/>
            <a:chExt cx="264" cy="1452"/>
          </a:xfrm>
        </p:grpSpPr>
        <p:sp>
          <p:nvSpPr>
            <p:cNvPr id="12453" name="Line 165"/>
            <p:cNvSpPr>
              <a:spLocks noChangeShapeType="1"/>
            </p:cNvSpPr>
            <p:nvPr/>
          </p:nvSpPr>
          <p:spPr bwMode="auto">
            <a:xfrm flipV="1">
              <a:off x="4848" y="2976"/>
              <a:ext cx="0" cy="6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2454" name="Line 166"/>
            <p:cNvSpPr>
              <a:spLocks noChangeShapeType="1"/>
            </p:cNvSpPr>
            <p:nvPr/>
          </p:nvSpPr>
          <p:spPr bwMode="auto">
            <a:xfrm flipV="1">
              <a:off x="4848" y="2124"/>
              <a:ext cx="264" cy="576"/>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grpSp>
      <p:sp>
        <p:nvSpPr>
          <p:cNvPr id="12455" name="Line 167"/>
          <p:cNvSpPr>
            <a:spLocks noChangeShapeType="1"/>
          </p:cNvSpPr>
          <p:nvPr/>
        </p:nvSpPr>
        <p:spPr bwMode="auto">
          <a:xfrm flipH="1" flipV="1">
            <a:off x="8153400" y="3587750"/>
            <a:ext cx="381000" cy="9525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Tree>
    <p:extLst>
      <p:ext uri="{BB962C8B-B14F-4D97-AF65-F5344CB8AC3E}">
        <p14:creationId xmlns:p14="http://schemas.microsoft.com/office/powerpoint/2010/main" val="3463414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28"/>
                                        </p:tgtEl>
                                        <p:attrNameLst>
                                          <p:attrName>style.visibility</p:attrName>
                                        </p:attrNameLst>
                                      </p:cBhvr>
                                      <p:to>
                                        <p:strVal val="visible"/>
                                      </p:to>
                                    </p:set>
                                    <p:animEffect transition="in" filter="wipe(down)">
                                      <p:cBhvr>
                                        <p:cTn id="7" dur="500"/>
                                        <p:tgtEl>
                                          <p:spTgt spid="12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233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wipe(up)">
                                      <p:cBhvr>
                                        <p:cTn id="16" dur="500"/>
                                        <p:tgtEl>
                                          <p:spTgt spid="122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415"/>
                                        </p:tgtEl>
                                        <p:attrNameLst>
                                          <p:attrName>style.visibility</p:attrName>
                                        </p:attrNameLst>
                                      </p:cBhvr>
                                      <p:to>
                                        <p:strVal val="visible"/>
                                      </p:to>
                                    </p:set>
                                    <p:animEffect transition="in" filter="wipe(up)">
                                      <p:cBhvr>
                                        <p:cTn id="21" dur="500"/>
                                        <p:tgtEl>
                                          <p:spTgt spid="124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236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2329"/>
                                        </p:tgtEl>
                                        <p:attrNameLst>
                                          <p:attrName>style.visibility</p:attrName>
                                        </p:attrNameLst>
                                      </p:cBhvr>
                                      <p:to>
                                        <p:strVal val="visible"/>
                                      </p:to>
                                    </p:set>
                                    <p:animEffect transition="in" filter="wipe(up)">
                                      <p:cBhvr>
                                        <p:cTn id="30" dur="500"/>
                                        <p:tgtEl>
                                          <p:spTgt spid="123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12295"/>
                                        </p:tgtEl>
                                        <p:attrNameLst>
                                          <p:attrName>style.visibility</p:attrName>
                                        </p:attrNameLst>
                                      </p:cBhvr>
                                      <p:to>
                                        <p:strVal val="visible"/>
                                      </p:to>
                                    </p:set>
                                    <p:animEffect transition="in" filter="wipe(up)">
                                      <p:cBhvr>
                                        <p:cTn id="35" dur="500"/>
                                        <p:tgtEl>
                                          <p:spTgt spid="1229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416"/>
                                        </p:tgtEl>
                                        <p:attrNameLst>
                                          <p:attrName>style.visibility</p:attrName>
                                        </p:attrNameLst>
                                      </p:cBhvr>
                                      <p:to>
                                        <p:strVal val="visible"/>
                                      </p:to>
                                    </p:set>
                                    <p:animEffect transition="in" filter="wipe(left)">
                                      <p:cBhvr>
                                        <p:cTn id="40" dur="500"/>
                                        <p:tgtEl>
                                          <p:spTgt spid="124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23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233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2452"/>
                                        </p:tgtEl>
                                        <p:attrNameLst>
                                          <p:attrName>style.visibility</p:attrName>
                                        </p:attrNameLst>
                                      </p:cBhvr>
                                      <p:to>
                                        <p:strVal val="visible"/>
                                      </p:to>
                                    </p:set>
                                    <p:animEffect transition="in" filter="wipe(down)">
                                      <p:cBhvr>
                                        <p:cTn id="53" dur="500"/>
                                        <p:tgtEl>
                                          <p:spTgt spid="1245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12445"/>
                                        </p:tgtEl>
                                        <p:attrNameLst>
                                          <p:attrName>style.visibility</p:attrName>
                                        </p:attrNameLst>
                                      </p:cBhvr>
                                      <p:to>
                                        <p:strVal val="visible"/>
                                      </p:to>
                                    </p:set>
                                    <p:animEffect transition="in" filter="wipe(up)">
                                      <p:cBhvr>
                                        <p:cTn id="58" dur="500"/>
                                        <p:tgtEl>
                                          <p:spTgt spid="124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2444"/>
                                        </p:tgtEl>
                                        <p:attrNameLst>
                                          <p:attrName>style.visibility</p:attrName>
                                        </p:attrNameLst>
                                      </p:cBhvr>
                                      <p:to>
                                        <p:strVal val="visible"/>
                                      </p:to>
                                    </p:set>
                                    <p:animEffect transition="in" filter="wipe(down)">
                                      <p:cBhvr>
                                        <p:cTn id="63" dur="500"/>
                                        <p:tgtEl>
                                          <p:spTgt spid="1244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12417"/>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44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2455"/>
                                        </p:tgtEl>
                                        <p:attrNameLst>
                                          <p:attrName>style.visibility</p:attrName>
                                        </p:attrNameLst>
                                      </p:cBhvr>
                                      <p:to>
                                        <p:strVal val="visible"/>
                                      </p:to>
                                    </p:set>
                                    <p:animEffect transition="in" filter="wipe(down)">
                                      <p:cBhvr>
                                        <p:cTn id="76" dur="500"/>
                                        <p:tgtEl>
                                          <p:spTgt spid="1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2333" grpId="0" autoUpdateAnimBg="0"/>
      <p:bldP spid="12415" grpId="0" animBg="1"/>
      <p:bldP spid="12416" grpId="0" animBg="1"/>
      <p:bldP spid="12444" grpId="0" animBg="1"/>
      <p:bldP spid="12449" grpId="0" autoUpdateAnimBg="0"/>
      <p:bldP spid="1245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灯片编号占位符 4"/>
          <p:cNvSpPr>
            <a:spLocks noGrp="1"/>
          </p:cNvSpPr>
          <p:nvPr>
            <p:ph type="sldNum" sz="quarter" idx="12"/>
          </p:nvPr>
        </p:nvSpPr>
        <p:spPr/>
        <p:txBody>
          <a:bodyPr/>
          <a:lstStyle/>
          <a:p>
            <a:fld id="{0B3762C1-2442-4033-9745-9D881EF8C005}" type="slidenum">
              <a:rPr lang="en-US" altLang="zh-CN"/>
              <a:pPr/>
              <a:t>110</a:t>
            </a:fld>
            <a:endParaRPr lang="en-US" altLang="zh-CN"/>
          </a:p>
        </p:txBody>
      </p:sp>
      <p:grpSp>
        <p:nvGrpSpPr>
          <p:cNvPr id="176298" name="Group 170"/>
          <p:cNvGrpSpPr>
            <a:grpSpLocks/>
          </p:cNvGrpSpPr>
          <p:nvPr/>
        </p:nvGrpSpPr>
        <p:grpSpPr bwMode="auto">
          <a:xfrm>
            <a:off x="3240088" y="1304925"/>
            <a:ext cx="628650" cy="1539875"/>
            <a:chOff x="2016" y="1019"/>
            <a:chExt cx="396" cy="970"/>
          </a:xfrm>
        </p:grpSpPr>
        <p:sp>
          <p:nvSpPr>
            <p:cNvPr id="176144" name="Rectangle 16"/>
            <p:cNvSpPr>
              <a:spLocks noChangeArrowheads="1"/>
            </p:cNvSpPr>
            <p:nvPr/>
          </p:nvSpPr>
          <p:spPr bwMode="auto">
            <a:xfrm>
              <a:off x="2016"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45" name="Line 17"/>
            <p:cNvSpPr>
              <a:spLocks noChangeShapeType="1"/>
            </p:cNvSpPr>
            <p:nvPr/>
          </p:nvSpPr>
          <p:spPr bwMode="auto">
            <a:xfrm flipH="1">
              <a:off x="2016"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6" name="Line 18"/>
            <p:cNvSpPr>
              <a:spLocks noChangeShapeType="1"/>
            </p:cNvSpPr>
            <p:nvPr/>
          </p:nvSpPr>
          <p:spPr bwMode="auto">
            <a:xfrm flipH="1">
              <a:off x="240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7" name="Line 19"/>
            <p:cNvSpPr>
              <a:spLocks noChangeShapeType="1"/>
            </p:cNvSpPr>
            <p:nvPr/>
          </p:nvSpPr>
          <p:spPr bwMode="auto">
            <a:xfrm>
              <a:off x="2016"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8" name="Line 20"/>
            <p:cNvSpPr>
              <a:spLocks noChangeShapeType="1"/>
            </p:cNvSpPr>
            <p:nvPr/>
          </p:nvSpPr>
          <p:spPr bwMode="auto">
            <a:xfrm>
              <a:off x="2016"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5" name="Text Box 27"/>
            <p:cNvSpPr txBox="1">
              <a:spLocks noChangeArrowheads="1"/>
            </p:cNvSpPr>
            <p:nvPr/>
          </p:nvSpPr>
          <p:spPr bwMode="auto">
            <a:xfrm>
              <a:off x="2035" y="1662"/>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nvGrpSpPr>
          <p:cNvPr id="176297" name="Group 169"/>
          <p:cNvGrpSpPr>
            <a:grpSpLocks/>
          </p:cNvGrpSpPr>
          <p:nvPr/>
        </p:nvGrpSpPr>
        <p:grpSpPr bwMode="auto">
          <a:xfrm>
            <a:off x="4267200" y="1292225"/>
            <a:ext cx="628650" cy="1524000"/>
            <a:chOff x="2915" y="1019"/>
            <a:chExt cx="396" cy="960"/>
          </a:xfrm>
        </p:grpSpPr>
        <p:sp>
          <p:nvSpPr>
            <p:cNvPr id="176152" name="Line 24"/>
            <p:cNvSpPr>
              <a:spLocks noChangeShapeType="1"/>
            </p:cNvSpPr>
            <p:nvPr/>
          </p:nvSpPr>
          <p:spPr bwMode="auto">
            <a:xfrm>
              <a:off x="2927"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96" name="Group 168"/>
            <p:cNvGrpSpPr>
              <a:grpSpLocks/>
            </p:cNvGrpSpPr>
            <p:nvPr/>
          </p:nvGrpSpPr>
          <p:grpSpPr bwMode="auto">
            <a:xfrm>
              <a:off x="2915" y="1019"/>
              <a:ext cx="396" cy="960"/>
              <a:chOff x="2640" y="1019"/>
              <a:chExt cx="396" cy="960"/>
            </a:xfrm>
          </p:grpSpPr>
          <p:sp>
            <p:nvSpPr>
              <p:cNvPr id="176149" name="Rectangle 21"/>
              <p:cNvSpPr>
                <a:spLocks noChangeArrowheads="1"/>
              </p:cNvSpPr>
              <p:nvPr/>
            </p:nvSpPr>
            <p:spPr bwMode="auto">
              <a:xfrm>
                <a:off x="264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0" name="Line 22"/>
              <p:cNvSpPr>
                <a:spLocks noChangeShapeType="1"/>
              </p:cNvSpPr>
              <p:nvPr/>
            </p:nvSpPr>
            <p:spPr bwMode="auto">
              <a:xfrm flipH="1">
                <a:off x="264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1" name="Line 23"/>
              <p:cNvSpPr>
                <a:spLocks noChangeShapeType="1"/>
              </p:cNvSpPr>
              <p:nvPr/>
            </p:nvSpPr>
            <p:spPr bwMode="auto">
              <a:xfrm flipH="1">
                <a:off x="302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3" name="Line 25"/>
              <p:cNvSpPr>
                <a:spLocks noChangeShapeType="1"/>
              </p:cNvSpPr>
              <p:nvPr/>
            </p:nvSpPr>
            <p:spPr bwMode="auto">
              <a:xfrm>
                <a:off x="264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1" name="Text Box 33"/>
              <p:cNvSpPr txBox="1">
                <a:spLocks noChangeArrowheads="1"/>
              </p:cNvSpPr>
              <p:nvPr/>
            </p:nvSpPr>
            <p:spPr bwMode="auto">
              <a:xfrm>
                <a:off x="2659" y="1378"/>
                <a:ext cx="377"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accent2"/>
                    </a:solidFill>
                    <a:latin typeface="Times New Roman" pitchFamily="18" charset="0"/>
                  </a:rPr>
                  <a:t>L</a:t>
                </a:r>
                <a:endParaRPr kumimoji="1" lang="en-US" altLang="zh-CN" sz="2800" b="1">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62" name="Line 34"/>
              <p:cNvSpPr>
                <a:spLocks noChangeShapeType="1"/>
              </p:cNvSpPr>
              <p:nvPr/>
            </p:nvSpPr>
            <p:spPr bwMode="auto">
              <a:xfrm>
                <a:off x="264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6295" name="Group 167"/>
          <p:cNvGrpSpPr>
            <a:grpSpLocks/>
          </p:cNvGrpSpPr>
          <p:nvPr/>
        </p:nvGrpSpPr>
        <p:grpSpPr bwMode="auto">
          <a:xfrm>
            <a:off x="5178425" y="1292225"/>
            <a:ext cx="833438" cy="1524000"/>
            <a:chOff x="3198" y="1019"/>
            <a:chExt cx="525" cy="960"/>
          </a:xfrm>
        </p:grpSpPr>
        <p:sp>
          <p:nvSpPr>
            <p:cNvPr id="176156" name="Rectangle 28"/>
            <p:cNvSpPr>
              <a:spLocks noChangeArrowheads="1"/>
            </p:cNvSpPr>
            <p:nvPr/>
          </p:nvSpPr>
          <p:spPr bwMode="auto">
            <a:xfrm>
              <a:off x="3264"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57" name="Line 29"/>
            <p:cNvSpPr>
              <a:spLocks noChangeShapeType="1"/>
            </p:cNvSpPr>
            <p:nvPr/>
          </p:nvSpPr>
          <p:spPr bwMode="auto">
            <a:xfrm flipH="1">
              <a:off x="326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8" name="Line 30"/>
            <p:cNvSpPr>
              <a:spLocks noChangeShapeType="1"/>
            </p:cNvSpPr>
            <p:nvPr/>
          </p:nvSpPr>
          <p:spPr bwMode="auto">
            <a:xfrm flipH="1">
              <a:off x="364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9" name="Line 31"/>
            <p:cNvSpPr>
              <a:spLocks noChangeShapeType="1"/>
            </p:cNvSpPr>
            <p:nvPr/>
          </p:nvSpPr>
          <p:spPr bwMode="auto">
            <a:xfrm>
              <a:off x="3264"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0" name="Line 32"/>
            <p:cNvSpPr>
              <a:spLocks noChangeShapeType="1"/>
            </p:cNvSpPr>
            <p:nvPr/>
          </p:nvSpPr>
          <p:spPr bwMode="auto">
            <a:xfrm>
              <a:off x="3264"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4" name="Text Box 36"/>
            <p:cNvSpPr txBox="1">
              <a:spLocks noChangeArrowheads="1"/>
            </p:cNvSpPr>
            <p:nvPr/>
          </p:nvSpPr>
          <p:spPr bwMode="auto">
            <a:xfrm>
              <a:off x="3198" y="1378"/>
              <a:ext cx="525"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rgbClr val="009900"/>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65" name="Line 37"/>
            <p:cNvSpPr>
              <a:spLocks noChangeShapeType="1"/>
            </p:cNvSpPr>
            <p:nvPr/>
          </p:nvSpPr>
          <p:spPr bwMode="auto">
            <a:xfrm>
              <a:off x="3264"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6172" name="Line 44"/>
          <p:cNvSpPr>
            <a:spLocks noChangeShapeType="1"/>
          </p:cNvSpPr>
          <p:nvPr/>
        </p:nvSpPr>
        <p:spPr bwMode="auto">
          <a:xfrm>
            <a:off x="6172200" y="1770063"/>
            <a:ext cx="6096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9" name="Group 141"/>
          <p:cNvGrpSpPr>
            <a:grpSpLocks/>
          </p:cNvGrpSpPr>
          <p:nvPr/>
        </p:nvGrpSpPr>
        <p:grpSpPr bwMode="auto">
          <a:xfrm>
            <a:off x="6323013" y="1292225"/>
            <a:ext cx="625475" cy="1524000"/>
            <a:chOff x="3878" y="1019"/>
            <a:chExt cx="394" cy="960"/>
          </a:xfrm>
        </p:grpSpPr>
        <p:sp>
          <p:nvSpPr>
            <p:cNvPr id="176166" name="Rectangle 38"/>
            <p:cNvSpPr>
              <a:spLocks noChangeArrowheads="1"/>
            </p:cNvSpPr>
            <p:nvPr/>
          </p:nvSpPr>
          <p:spPr bwMode="auto">
            <a:xfrm>
              <a:off x="3879"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69" name="Line 41"/>
            <p:cNvSpPr>
              <a:spLocks noChangeShapeType="1"/>
            </p:cNvSpPr>
            <p:nvPr/>
          </p:nvSpPr>
          <p:spPr bwMode="auto">
            <a:xfrm>
              <a:off x="3888" y="1978"/>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268" name="Group 140"/>
            <p:cNvGrpSpPr>
              <a:grpSpLocks/>
            </p:cNvGrpSpPr>
            <p:nvPr/>
          </p:nvGrpSpPr>
          <p:grpSpPr bwMode="auto">
            <a:xfrm>
              <a:off x="3878" y="1019"/>
              <a:ext cx="390" cy="960"/>
              <a:chOff x="3888" y="1019"/>
              <a:chExt cx="390" cy="960"/>
            </a:xfrm>
          </p:grpSpPr>
          <p:sp>
            <p:nvSpPr>
              <p:cNvPr id="176167" name="Line 39"/>
              <p:cNvSpPr>
                <a:spLocks noChangeShapeType="1"/>
              </p:cNvSpPr>
              <p:nvPr/>
            </p:nvSpPr>
            <p:spPr bwMode="auto">
              <a:xfrm flipH="1">
                <a:off x="3888"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68" name="Line 40"/>
              <p:cNvSpPr>
                <a:spLocks noChangeShapeType="1"/>
              </p:cNvSpPr>
              <p:nvPr/>
            </p:nvSpPr>
            <p:spPr bwMode="auto">
              <a:xfrm flipH="1">
                <a:off x="4272"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0" name="Line 42"/>
              <p:cNvSpPr>
                <a:spLocks noChangeShapeType="1"/>
              </p:cNvSpPr>
              <p:nvPr/>
            </p:nvSpPr>
            <p:spPr bwMode="auto">
              <a:xfrm>
                <a:off x="3888" y="1690"/>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1" name="Line 43"/>
              <p:cNvSpPr>
                <a:spLocks noChangeShapeType="1"/>
              </p:cNvSpPr>
              <p:nvPr/>
            </p:nvSpPr>
            <p:spPr bwMode="auto">
              <a:xfrm>
                <a:off x="3888" y="1402"/>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3" name="Text Box 45"/>
              <p:cNvSpPr txBox="1">
                <a:spLocks noChangeArrowheads="1"/>
              </p:cNvSpPr>
              <p:nvPr/>
            </p:nvSpPr>
            <p:spPr bwMode="auto">
              <a:xfrm>
                <a:off x="3888" y="1114"/>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d</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grpSp>
        <p:nvGrpSpPr>
          <p:cNvPr id="176271" name="Group 143"/>
          <p:cNvGrpSpPr>
            <a:grpSpLocks/>
          </p:cNvGrpSpPr>
          <p:nvPr/>
        </p:nvGrpSpPr>
        <p:grpSpPr bwMode="auto">
          <a:xfrm>
            <a:off x="7337425" y="1290638"/>
            <a:ext cx="619125" cy="1525587"/>
            <a:chOff x="4560" y="1019"/>
            <a:chExt cx="390" cy="961"/>
          </a:xfrm>
        </p:grpSpPr>
        <p:sp>
          <p:nvSpPr>
            <p:cNvPr id="176179" name="Rectangle 51"/>
            <p:cNvSpPr>
              <a:spLocks noChangeArrowheads="1"/>
            </p:cNvSpPr>
            <p:nvPr/>
          </p:nvSpPr>
          <p:spPr bwMode="auto">
            <a:xfrm>
              <a:off x="4560" y="1019"/>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3" name="Line 55"/>
            <p:cNvSpPr>
              <a:spLocks noChangeShapeType="1"/>
            </p:cNvSpPr>
            <p:nvPr/>
          </p:nvSpPr>
          <p:spPr bwMode="auto">
            <a:xfrm>
              <a:off x="4560" y="169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4" name="Text Box 56"/>
            <p:cNvSpPr txBox="1">
              <a:spLocks noChangeArrowheads="1"/>
            </p:cNvSpPr>
            <p:nvPr/>
          </p:nvSpPr>
          <p:spPr bwMode="auto">
            <a:xfrm>
              <a:off x="4560" y="1115"/>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d</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185" name="Line 57"/>
            <p:cNvSpPr>
              <a:spLocks noChangeShapeType="1"/>
            </p:cNvSpPr>
            <p:nvPr/>
          </p:nvSpPr>
          <p:spPr bwMode="auto">
            <a:xfrm>
              <a:off x="4560" y="140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6180" name="Line 52"/>
            <p:cNvSpPr>
              <a:spLocks noChangeShapeType="1"/>
            </p:cNvSpPr>
            <p:nvPr/>
          </p:nvSpPr>
          <p:spPr bwMode="auto">
            <a:xfrm flipH="1">
              <a:off x="4560"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1" name="Line 53"/>
            <p:cNvSpPr>
              <a:spLocks noChangeShapeType="1"/>
            </p:cNvSpPr>
            <p:nvPr/>
          </p:nvSpPr>
          <p:spPr bwMode="auto">
            <a:xfrm flipH="1">
              <a:off x="4944" y="1019"/>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2" name="Line 54"/>
            <p:cNvSpPr>
              <a:spLocks noChangeShapeType="1"/>
            </p:cNvSpPr>
            <p:nvPr/>
          </p:nvSpPr>
          <p:spPr bwMode="auto">
            <a:xfrm>
              <a:off x="4560" y="1979"/>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6" name="Line 58"/>
            <p:cNvSpPr>
              <a:spLocks noChangeShapeType="1"/>
            </p:cNvSpPr>
            <p:nvPr/>
          </p:nvSpPr>
          <p:spPr bwMode="auto">
            <a:xfrm>
              <a:off x="4560" y="111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299" name="Group 171"/>
          <p:cNvGrpSpPr>
            <a:grpSpLocks/>
          </p:cNvGrpSpPr>
          <p:nvPr/>
        </p:nvGrpSpPr>
        <p:grpSpPr bwMode="auto">
          <a:xfrm>
            <a:off x="684213" y="3933825"/>
            <a:ext cx="619125" cy="1524000"/>
            <a:chOff x="480" y="2651"/>
            <a:chExt cx="390" cy="960"/>
          </a:xfrm>
        </p:grpSpPr>
        <p:sp>
          <p:nvSpPr>
            <p:cNvPr id="176174" name="Rectangle 46"/>
            <p:cNvSpPr>
              <a:spLocks noChangeArrowheads="1"/>
            </p:cNvSpPr>
            <p:nvPr/>
          </p:nvSpPr>
          <p:spPr bwMode="auto">
            <a:xfrm>
              <a:off x="48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75" name="Line 47"/>
            <p:cNvSpPr>
              <a:spLocks noChangeShapeType="1"/>
            </p:cNvSpPr>
            <p:nvPr/>
          </p:nvSpPr>
          <p:spPr bwMode="auto">
            <a:xfrm flipH="1">
              <a:off x="48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6" name="Line 48"/>
            <p:cNvSpPr>
              <a:spLocks noChangeShapeType="1"/>
            </p:cNvSpPr>
            <p:nvPr/>
          </p:nvSpPr>
          <p:spPr bwMode="auto">
            <a:xfrm flipH="1">
              <a:off x="86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7" name="Line 49"/>
            <p:cNvSpPr>
              <a:spLocks noChangeShapeType="1"/>
            </p:cNvSpPr>
            <p:nvPr/>
          </p:nvSpPr>
          <p:spPr bwMode="auto">
            <a:xfrm>
              <a:off x="48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78" name="Line 50"/>
            <p:cNvSpPr>
              <a:spLocks noChangeShapeType="1"/>
            </p:cNvSpPr>
            <p:nvPr/>
          </p:nvSpPr>
          <p:spPr bwMode="auto">
            <a:xfrm>
              <a:off x="48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2" name="Text Box 74"/>
            <p:cNvSpPr txBox="1">
              <a:spLocks noChangeArrowheads="1"/>
            </p:cNvSpPr>
            <p:nvPr/>
          </p:nvSpPr>
          <p:spPr bwMode="auto">
            <a:xfrm>
              <a:off x="48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sp>
          <p:nvSpPr>
            <p:cNvPr id="176203" name="Line 75"/>
            <p:cNvSpPr>
              <a:spLocks noChangeShapeType="1"/>
            </p:cNvSpPr>
            <p:nvPr/>
          </p:nvSpPr>
          <p:spPr bwMode="auto">
            <a:xfrm>
              <a:off x="48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0" name="Group 172"/>
          <p:cNvGrpSpPr>
            <a:grpSpLocks/>
          </p:cNvGrpSpPr>
          <p:nvPr/>
        </p:nvGrpSpPr>
        <p:grpSpPr bwMode="auto">
          <a:xfrm>
            <a:off x="1730375" y="3933825"/>
            <a:ext cx="609600" cy="1524000"/>
            <a:chOff x="1104" y="2651"/>
            <a:chExt cx="384" cy="960"/>
          </a:xfrm>
        </p:grpSpPr>
        <p:sp>
          <p:nvSpPr>
            <p:cNvPr id="176187" name="Rectangle 59"/>
            <p:cNvSpPr>
              <a:spLocks noChangeArrowheads="1"/>
            </p:cNvSpPr>
            <p:nvPr/>
          </p:nvSpPr>
          <p:spPr bwMode="auto">
            <a:xfrm>
              <a:off x="110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88" name="Line 60"/>
            <p:cNvSpPr>
              <a:spLocks noChangeShapeType="1"/>
            </p:cNvSpPr>
            <p:nvPr/>
          </p:nvSpPr>
          <p:spPr bwMode="auto">
            <a:xfrm flipH="1">
              <a:off x="110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89" name="Line 61"/>
            <p:cNvSpPr>
              <a:spLocks noChangeShapeType="1"/>
            </p:cNvSpPr>
            <p:nvPr/>
          </p:nvSpPr>
          <p:spPr bwMode="auto">
            <a:xfrm flipH="1">
              <a:off x="148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0" name="Line 62"/>
            <p:cNvSpPr>
              <a:spLocks noChangeShapeType="1"/>
            </p:cNvSpPr>
            <p:nvPr/>
          </p:nvSpPr>
          <p:spPr bwMode="auto">
            <a:xfrm>
              <a:off x="110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1" name="Line 63"/>
            <p:cNvSpPr>
              <a:spLocks noChangeShapeType="1"/>
            </p:cNvSpPr>
            <p:nvPr/>
          </p:nvSpPr>
          <p:spPr bwMode="auto">
            <a:xfrm>
              <a:off x="110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4" name="Text Box 76"/>
            <p:cNvSpPr txBox="1">
              <a:spLocks noChangeArrowheads="1"/>
            </p:cNvSpPr>
            <p:nvPr/>
          </p:nvSpPr>
          <p:spPr bwMode="auto">
            <a:xfrm>
              <a:off x="1111" y="3284"/>
              <a:ext cx="3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accent2"/>
                  </a:solidFill>
                  <a:latin typeface="Times New Roman" pitchFamily="18" charset="0"/>
                </a:rPr>
                <a:t>L</a:t>
              </a:r>
              <a:endParaRPr kumimoji="1" lang="en-US" altLang="zh-CN" sz="2400">
                <a:latin typeface="Times New Roman" pitchFamily="18" charset="0"/>
              </a:endParaRPr>
            </a:p>
          </p:txBody>
        </p:sp>
      </p:grpSp>
      <p:grpSp>
        <p:nvGrpSpPr>
          <p:cNvPr id="176301" name="Group 173"/>
          <p:cNvGrpSpPr>
            <a:grpSpLocks/>
          </p:cNvGrpSpPr>
          <p:nvPr/>
        </p:nvGrpSpPr>
        <p:grpSpPr bwMode="auto">
          <a:xfrm>
            <a:off x="2735263" y="3957638"/>
            <a:ext cx="619125" cy="1524000"/>
            <a:chOff x="1728" y="2651"/>
            <a:chExt cx="390" cy="960"/>
          </a:xfrm>
        </p:grpSpPr>
        <p:sp>
          <p:nvSpPr>
            <p:cNvPr id="176192" name="Rectangle 64"/>
            <p:cNvSpPr>
              <a:spLocks noChangeArrowheads="1"/>
            </p:cNvSpPr>
            <p:nvPr/>
          </p:nvSpPr>
          <p:spPr bwMode="auto">
            <a:xfrm>
              <a:off x="172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3" name="Line 65"/>
            <p:cNvSpPr>
              <a:spLocks noChangeShapeType="1"/>
            </p:cNvSpPr>
            <p:nvPr/>
          </p:nvSpPr>
          <p:spPr bwMode="auto">
            <a:xfrm>
              <a:off x="172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4" name="Line 66"/>
            <p:cNvSpPr>
              <a:spLocks noChangeShapeType="1"/>
            </p:cNvSpPr>
            <p:nvPr/>
          </p:nvSpPr>
          <p:spPr bwMode="auto">
            <a:xfrm flipH="1">
              <a:off x="211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5" name="Line 67"/>
            <p:cNvSpPr>
              <a:spLocks noChangeShapeType="1"/>
            </p:cNvSpPr>
            <p:nvPr/>
          </p:nvSpPr>
          <p:spPr bwMode="auto">
            <a:xfrm>
              <a:off x="172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6" name="Line 68"/>
            <p:cNvSpPr>
              <a:spLocks noChangeShapeType="1"/>
            </p:cNvSpPr>
            <p:nvPr/>
          </p:nvSpPr>
          <p:spPr bwMode="auto">
            <a:xfrm>
              <a:off x="172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5" name="Text Box 77"/>
            <p:cNvSpPr txBox="1">
              <a:spLocks noChangeArrowheads="1"/>
            </p:cNvSpPr>
            <p:nvPr/>
          </p:nvSpPr>
          <p:spPr bwMode="auto">
            <a:xfrm>
              <a:off x="172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grpSp>
      <p:grpSp>
        <p:nvGrpSpPr>
          <p:cNvPr id="176302" name="Group 174"/>
          <p:cNvGrpSpPr>
            <a:grpSpLocks/>
          </p:cNvGrpSpPr>
          <p:nvPr/>
        </p:nvGrpSpPr>
        <p:grpSpPr bwMode="auto">
          <a:xfrm>
            <a:off x="3733800" y="3956050"/>
            <a:ext cx="619125" cy="1525588"/>
            <a:chOff x="2352" y="2651"/>
            <a:chExt cx="390" cy="961"/>
          </a:xfrm>
        </p:grpSpPr>
        <p:sp>
          <p:nvSpPr>
            <p:cNvPr id="176197" name="Rectangle 69"/>
            <p:cNvSpPr>
              <a:spLocks noChangeArrowheads="1"/>
            </p:cNvSpPr>
            <p:nvPr/>
          </p:nvSpPr>
          <p:spPr bwMode="auto">
            <a:xfrm>
              <a:off x="2352"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198" name="Line 70"/>
            <p:cNvSpPr>
              <a:spLocks noChangeShapeType="1"/>
            </p:cNvSpPr>
            <p:nvPr/>
          </p:nvSpPr>
          <p:spPr bwMode="auto">
            <a:xfrm flipH="1">
              <a:off x="235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99" name="Line 71"/>
            <p:cNvSpPr>
              <a:spLocks noChangeShapeType="1"/>
            </p:cNvSpPr>
            <p:nvPr/>
          </p:nvSpPr>
          <p:spPr bwMode="auto">
            <a:xfrm flipH="1">
              <a:off x="273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0" name="Line 72"/>
            <p:cNvSpPr>
              <a:spLocks noChangeShapeType="1"/>
            </p:cNvSpPr>
            <p:nvPr/>
          </p:nvSpPr>
          <p:spPr bwMode="auto">
            <a:xfrm>
              <a:off x="2352"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1" name="Line 73"/>
            <p:cNvSpPr>
              <a:spLocks noChangeShapeType="1"/>
            </p:cNvSpPr>
            <p:nvPr/>
          </p:nvSpPr>
          <p:spPr bwMode="auto">
            <a:xfrm>
              <a:off x="2352"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6" name="Text Box 78"/>
            <p:cNvSpPr txBox="1">
              <a:spLocks noChangeArrowheads="1"/>
            </p:cNvSpPr>
            <p:nvPr/>
          </p:nvSpPr>
          <p:spPr bwMode="auto">
            <a:xfrm>
              <a:off x="2352" y="2747"/>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e</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07" name="Line 79"/>
            <p:cNvSpPr>
              <a:spLocks noChangeShapeType="1"/>
            </p:cNvSpPr>
            <p:nvPr/>
          </p:nvSpPr>
          <p:spPr bwMode="auto">
            <a:xfrm>
              <a:off x="2352"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08" name="Line 80"/>
            <p:cNvSpPr>
              <a:spLocks noChangeShapeType="1"/>
            </p:cNvSpPr>
            <p:nvPr/>
          </p:nvSpPr>
          <p:spPr bwMode="auto">
            <a:xfrm>
              <a:off x="2352"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3" name="Group 175"/>
          <p:cNvGrpSpPr>
            <a:grpSpLocks/>
          </p:cNvGrpSpPr>
          <p:nvPr/>
        </p:nvGrpSpPr>
        <p:grpSpPr bwMode="auto">
          <a:xfrm>
            <a:off x="4714875" y="3968750"/>
            <a:ext cx="619125" cy="1524000"/>
            <a:chOff x="2970" y="2651"/>
            <a:chExt cx="390" cy="960"/>
          </a:xfrm>
        </p:grpSpPr>
        <p:sp>
          <p:nvSpPr>
            <p:cNvPr id="176209" name="Rectangle 81"/>
            <p:cNvSpPr>
              <a:spLocks noChangeArrowheads="1"/>
            </p:cNvSpPr>
            <p:nvPr/>
          </p:nvSpPr>
          <p:spPr bwMode="auto">
            <a:xfrm>
              <a:off x="2976"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0" name="Line 82"/>
            <p:cNvSpPr>
              <a:spLocks noChangeShapeType="1"/>
            </p:cNvSpPr>
            <p:nvPr/>
          </p:nvSpPr>
          <p:spPr bwMode="auto">
            <a:xfrm flipH="1">
              <a:off x="2976"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1" name="Line 83"/>
            <p:cNvSpPr>
              <a:spLocks noChangeShapeType="1"/>
            </p:cNvSpPr>
            <p:nvPr/>
          </p:nvSpPr>
          <p:spPr bwMode="auto">
            <a:xfrm flipH="1">
              <a:off x="336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2" name="Line 84"/>
            <p:cNvSpPr>
              <a:spLocks noChangeShapeType="1"/>
            </p:cNvSpPr>
            <p:nvPr/>
          </p:nvSpPr>
          <p:spPr bwMode="auto">
            <a:xfrm>
              <a:off x="2976"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3" name="Line 85"/>
            <p:cNvSpPr>
              <a:spLocks noChangeShapeType="1"/>
            </p:cNvSpPr>
            <p:nvPr/>
          </p:nvSpPr>
          <p:spPr bwMode="auto">
            <a:xfrm>
              <a:off x="2976"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4" name="Text Box 86"/>
            <p:cNvSpPr txBox="1">
              <a:spLocks noChangeArrowheads="1"/>
            </p:cNvSpPr>
            <p:nvPr/>
          </p:nvSpPr>
          <p:spPr bwMode="auto">
            <a:xfrm>
              <a:off x="2970" y="2746"/>
              <a:ext cx="39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e</a:t>
              </a:r>
              <a:r>
                <a:rPr kumimoji="1" lang="en-US" altLang="zh-CN" sz="2800" b="1">
                  <a:solidFill>
                    <a:schemeClr val="tx2"/>
                  </a:solidFill>
                  <a:latin typeface="Times New Roman" pitchFamily="18" charset="0"/>
                </a:rPr>
                <a:t>R</a:t>
              </a:r>
            </a:p>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endParaRPr kumimoji="1" lang="en-US" altLang="zh-CN" sz="2800" b="1">
                <a:solidFill>
                  <a:schemeClr val="tx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15" name="Line 87"/>
            <p:cNvSpPr>
              <a:spLocks noChangeShapeType="1"/>
            </p:cNvSpPr>
            <p:nvPr/>
          </p:nvSpPr>
          <p:spPr bwMode="auto">
            <a:xfrm>
              <a:off x="2976"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6" name="Line 88"/>
            <p:cNvSpPr>
              <a:spLocks noChangeShapeType="1"/>
            </p:cNvSpPr>
            <p:nvPr/>
          </p:nvSpPr>
          <p:spPr bwMode="auto">
            <a:xfrm>
              <a:off x="2976" y="2747"/>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4" name="Group 176"/>
          <p:cNvGrpSpPr>
            <a:grpSpLocks/>
          </p:cNvGrpSpPr>
          <p:nvPr/>
        </p:nvGrpSpPr>
        <p:grpSpPr bwMode="auto">
          <a:xfrm>
            <a:off x="5715000" y="3992563"/>
            <a:ext cx="619125" cy="1524000"/>
            <a:chOff x="3600" y="2651"/>
            <a:chExt cx="390" cy="960"/>
          </a:xfrm>
        </p:grpSpPr>
        <p:sp>
          <p:nvSpPr>
            <p:cNvPr id="176217" name="Rectangle 89"/>
            <p:cNvSpPr>
              <a:spLocks noChangeArrowheads="1"/>
            </p:cNvSpPr>
            <p:nvPr/>
          </p:nvSpPr>
          <p:spPr bwMode="auto">
            <a:xfrm>
              <a:off x="3600"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18" name="Line 90"/>
            <p:cNvSpPr>
              <a:spLocks noChangeShapeType="1"/>
            </p:cNvSpPr>
            <p:nvPr/>
          </p:nvSpPr>
          <p:spPr bwMode="auto">
            <a:xfrm flipH="1">
              <a:off x="3600"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19" name="Line 91"/>
            <p:cNvSpPr>
              <a:spLocks noChangeShapeType="1"/>
            </p:cNvSpPr>
            <p:nvPr/>
          </p:nvSpPr>
          <p:spPr bwMode="auto">
            <a:xfrm flipH="1">
              <a:off x="398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0" name="Line 92"/>
            <p:cNvSpPr>
              <a:spLocks noChangeShapeType="1"/>
            </p:cNvSpPr>
            <p:nvPr/>
          </p:nvSpPr>
          <p:spPr bwMode="auto">
            <a:xfrm>
              <a:off x="3600"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1" name="Line 93"/>
            <p:cNvSpPr>
              <a:spLocks noChangeShapeType="1"/>
            </p:cNvSpPr>
            <p:nvPr/>
          </p:nvSpPr>
          <p:spPr bwMode="auto">
            <a:xfrm>
              <a:off x="3600"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2" name="Text Box 104"/>
            <p:cNvSpPr txBox="1">
              <a:spLocks noChangeArrowheads="1"/>
            </p:cNvSpPr>
            <p:nvPr/>
          </p:nvSpPr>
          <p:spPr bwMode="auto">
            <a:xfrm>
              <a:off x="3600"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c</a:t>
              </a:r>
              <a:r>
                <a:rPr kumimoji="1" lang="en-US" altLang="zh-CN" sz="2800" b="1">
                  <a:solidFill>
                    <a:schemeClr val="accent2"/>
                  </a:solidFill>
                  <a:latin typeface="Times New Roman" pitchFamily="18" charset="0"/>
                </a:rPr>
                <a:t>L</a:t>
              </a: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33" name="Line 105"/>
            <p:cNvSpPr>
              <a:spLocks noChangeShapeType="1"/>
            </p:cNvSpPr>
            <p:nvPr/>
          </p:nvSpPr>
          <p:spPr bwMode="auto">
            <a:xfrm>
              <a:off x="3600"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5" name="Group 177"/>
          <p:cNvGrpSpPr>
            <a:grpSpLocks/>
          </p:cNvGrpSpPr>
          <p:nvPr/>
        </p:nvGrpSpPr>
        <p:grpSpPr bwMode="auto">
          <a:xfrm>
            <a:off x="6724650" y="4005263"/>
            <a:ext cx="619125" cy="1524000"/>
            <a:chOff x="4218" y="2651"/>
            <a:chExt cx="390" cy="960"/>
          </a:xfrm>
        </p:grpSpPr>
        <p:sp>
          <p:nvSpPr>
            <p:cNvPr id="176222" name="Rectangle 94"/>
            <p:cNvSpPr>
              <a:spLocks noChangeArrowheads="1"/>
            </p:cNvSpPr>
            <p:nvPr/>
          </p:nvSpPr>
          <p:spPr bwMode="auto">
            <a:xfrm>
              <a:off x="4224"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3" name="Line 95"/>
            <p:cNvSpPr>
              <a:spLocks noChangeShapeType="1"/>
            </p:cNvSpPr>
            <p:nvPr/>
          </p:nvSpPr>
          <p:spPr bwMode="auto">
            <a:xfrm flipH="1">
              <a:off x="4224"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4" name="Line 96"/>
            <p:cNvSpPr>
              <a:spLocks noChangeShapeType="1"/>
            </p:cNvSpPr>
            <p:nvPr/>
          </p:nvSpPr>
          <p:spPr bwMode="auto">
            <a:xfrm flipH="1">
              <a:off x="460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5" name="Line 97"/>
            <p:cNvSpPr>
              <a:spLocks noChangeShapeType="1"/>
            </p:cNvSpPr>
            <p:nvPr/>
          </p:nvSpPr>
          <p:spPr bwMode="auto">
            <a:xfrm>
              <a:off x="4224"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6" name="Line 98"/>
            <p:cNvSpPr>
              <a:spLocks noChangeShapeType="1"/>
            </p:cNvSpPr>
            <p:nvPr/>
          </p:nvSpPr>
          <p:spPr bwMode="auto">
            <a:xfrm>
              <a:off x="4224"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4" name="Text Box 106"/>
            <p:cNvSpPr txBox="1">
              <a:spLocks noChangeArrowheads="1"/>
            </p:cNvSpPr>
            <p:nvPr/>
          </p:nvSpPr>
          <p:spPr bwMode="auto">
            <a:xfrm>
              <a:off x="4218" y="3015"/>
              <a:ext cx="390"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c</a:t>
              </a:r>
              <a:r>
                <a:rPr kumimoji="1" lang="en-US" altLang="zh-CN" sz="2800" b="1">
                  <a:solidFill>
                    <a:schemeClr val="tx2"/>
                  </a:solidFill>
                  <a:latin typeface="Times New Roman" pitchFamily="18" charset="0"/>
                </a:rPr>
                <a:t>R</a:t>
              </a:r>
              <a:endParaRPr kumimoji="1" lang="en-US" altLang="zh-CN" sz="2800" b="1">
                <a:solidFill>
                  <a:schemeClr val="accent2"/>
                </a:solidFill>
                <a:latin typeface="Times New Roman" pitchFamily="18" charset="0"/>
              </a:endParaRPr>
            </a:p>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sp>
          <p:nvSpPr>
            <p:cNvPr id="176235" name="Line 107"/>
            <p:cNvSpPr>
              <a:spLocks noChangeShapeType="1"/>
            </p:cNvSpPr>
            <p:nvPr/>
          </p:nvSpPr>
          <p:spPr bwMode="auto">
            <a:xfrm>
              <a:off x="4224" y="3035"/>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6306" name="Group 178"/>
          <p:cNvGrpSpPr>
            <a:grpSpLocks/>
          </p:cNvGrpSpPr>
          <p:nvPr/>
        </p:nvGrpSpPr>
        <p:grpSpPr bwMode="auto">
          <a:xfrm>
            <a:off x="7732713" y="4005263"/>
            <a:ext cx="619125" cy="1524000"/>
            <a:chOff x="4848" y="2651"/>
            <a:chExt cx="390" cy="960"/>
          </a:xfrm>
        </p:grpSpPr>
        <p:sp>
          <p:nvSpPr>
            <p:cNvPr id="176227" name="Rectangle 99"/>
            <p:cNvSpPr>
              <a:spLocks noChangeArrowheads="1"/>
            </p:cNvSpPr>
            <p:nvPr/>
          </p:nvSpPr>
          <p:spPr bwMode="auto">
            <a:xfrm>
              <a:off x="4848" y="2651"/>
              <a:ext cx="384" cy="960"/>
            </a:xfrm>
            <a:prstGeom prst="rect">
              <a:avLst/>
            </a:prstGeom>
            <a:solidFill>
              <a:srgbClr val="FF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176228" name="Line 100"/>
            <p:cNvSpPr>
              <a:spLocks noChangeShapeType="1"/>
            </p:cNvSpPr>
            <p:nvPr/>
          </p:nvSpPr>
          <p:spPr bwMode="auto">
            <a:xfrm flipH="1">
              <a:off x="4848"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29" name="Line 101"/>
            <p:cNvSpPr>
              <a:spLocks noChangeShapeType="1"/>
            </p:cNvSpPr>
            <p:nvPr/>
          </p:nvSpPr>
          <p:spPr bwMode="auto">
            <a:xfrm flipH="1">
              <a:off x="5232" y="2651"/>
              <a:ext cx="0" cy="96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0" name="Line 102"/>
            <p:cNvSpPr>
              <a:spLocks noChangeShapeType="1"/>
            </p:cNvSpPr>
            <p:nvPr/>
          </p:nvSpPr>
          <p:spPr bwMode="auto">
            <a:xfrm>
              <a:off x="4848" y="3611"/>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1" name="Line 103"/>
            <p:cNvSpPr>
              <a:spLocks noChangeShapeType="1"/>
            </p:cNvSpPr>
            <p:nvPr/>
          </p:nvSpPr>
          <p:spPr bwMode="auto">
            <a:xfrm>
              <a:off x="4848" y="3323"/>
              <a:ext cx="38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36" name="Text Box 108"/>
            <p:cNvSpPr txBox="1">
              <a:spLocks noChangeArrowheads="1"/>
            </p:cNvSpPr>
            <p:nvPr/>
          </p:nvSpPr>
          <p:spPr bwMode="auto">
            <a:xfrm>
              <a:off x="4848" y="3284"/>
              <a:ext cx="3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a</a:t>
              </a:r>
              <a:r>
                <a:rPr kumimoji="1" lang="en-US" altLang="zh-CN" sz="2800" b="1">
                  <a:solidFill>
                    <a:schemeClr val="tx2"/>
                  </a:solidFill>
                  <a:latin typeface="Times New Roman" pitchFamily="18" charset="0"/>
                </a:rPr>
                <a:t>R</a:t>
              </a:r>
              <a:endParaRPr kumimoji="1" lang="en-US" altLang="zh-CN" sz="2400">
                <a:latin typeface="Times New Roman" pitchFamily="18" charset="0"/>
              </a:endParaRPr>
            </a:p>
          </p:txBody>
        </p:sp>
      </p:grpSp>
      <p:grpSp>
        <p:nvGrpSpPr>
          <p:cNvPr id="176272" name="Group 144"/>
          <p:cNvGrpSpPr>
            <a:grpSpLocks/>
          </p:cNvGrpSpPr>
          <p:nvPr/>
        </p:nvGrpSpPr>
        <p:grpSpPr bwMode="auto">
          <a:xfrm>
            <a:off x="611188" y="908050"/>
            <a:ext cx="2160587" cy="2378075"/>
            <a:chOff x="430" y="1002"/>
            <a:chExt cx="1361" cy="1498"/>
          </a:xfrm>
        </p:grpSpPr>
        <p:sp>
          <p:nvSpPr>
            <p:cNvPr id="176273" name="Line 14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4" name="Line 14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5" name="Line 14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6" name="Line 14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7" name="Oval 14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76278" name="Oval 15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9" name="Oval 15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0" name="Oval 15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1" name="Oval 15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2" name="Text Box 15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176283" name="Text Box 15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176284" name="Text Box 15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176285" name="Text Box 15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176286" name="Text Box 15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176287" name="Line 15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8" name="Line 16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9" name="Line 16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0" name="Line 16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1" name="Line 16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2" name="Line 16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3" name="Line 16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94" name="Line 16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a:xfrm>
            <a:off x="395288" y="473075"/>
            <a:ext cx="8229600" cy="903288"/>
          </a:xfrm>
        </p:spPr>
        <p:txBody>
          <a:bodyPr/>
          <a:lstStyle/>
          <a:p>
            <a:pPr algn="ctr"/>
            <a:r>
              <a:rPr lang="zh-CN" altLang="en-US" sz="4000" b="1">
                <a:solidFill>
                  <a:schemeClr val="tx2"/>
                </a:solidFill>
                <a:ea typeface="华文新魏" pitchFamily="2" charset="-122"/>
              </a:rPr>
              <a:t>后序遍历的非递归算法</a:t>
            </a:r>
            <a:r>
              <a:rPr lang="zh-CN" altLang="en-US"/>
              <a:t> </a:t>
            </a:r>
          </a:p>
        </p:txBody>
      </p:sp>
      <p:sp>
        <p:nvSpPr>
          <p:cNvPr id="177157" name="Rectangle 5"/>
          <p:cNvSpPr>
            <a:spLocks noGrp="1" noChangeArrowheads="1"/>
          </p:cNvSpPr>
          <p:nvPr>
            <p:ph idx="1"/>
          </p:nvPr>
        </p:nvSpPr>
        <p:spPr>
          <a:xfrm>
            <a:off x="539750" y="1341438"/>
            <a:ext cx="8229600" cy="4860925"/>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a:latin typeface="Times New Roman" pitchFamily="18" charset="0"/>
                <a:ea typeface="隶书" pitchFamily="49" charset="-122"/>
              </a:rPr>
              <a:t>PostOrder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Stack</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stkNode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&gt;&gt;</a:t>
            </a:r>
            <a:r>
              <a:rPr lang="en-US" altLang="zh-CN" sz="2800">
                <a:latin typeface="Times New Roman" pitchFamily="18" charset="0"/>
                <a:ea typeface="隶书" pitchFamily="49" charset="-122"/>
              </a:rPr>
              <a:t> S</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stkNode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w</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p = 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是遍历指针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do {</a:t>
            </a:r>
          </a:p>
          <a:p>
            <a:pPr>
              <a:spcBef>
                <a:spcPct val="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(p != NULL)</a:t>
            </a:r>
            <a:r>
              <a:rPr lang="en-US" altLang="zh-CN" sz="2800" b="1">
                <a:latin typeface="Times New Roman" pitchFamily="18" charset="0"/>
                <a:ea typeface="隶书" pitchFamily="49" charset="-122"/>
              </a:rPr>
              <a:t> {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w.ptr =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w.tag = 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(w)</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continue1 = 1</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继续循环标记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用于</a:t>
            </a:r>
            <a:r>
              <a:rPr lang="en-US" altLang="zh-CN" sz="2800" b="1">
                <a:solidFill>
                  <a:schemeClr val="tx2"/>
                </a:solidFill>
                <a:latin typeface="Times New Roman" pitchFamily="18" charset="0"/>
                <a:ea typeface="隶书" pitchFamily="49" charset="-122"/>
              </a:rPr>
              <a:t>R</a:t>
            </a:r>
            <a:endParaRPr lang="en-US" altLang="zh-CN" sz="2800" b="1">
              <a:latin typeface="Times New Roman" pitchFamily="18" charset="0"/>
              <a:ea typeface="隶书" pitchFamily="49" charset="-122"/>
            </a:endParaRPr>
          </a:p>
        </p:txBody>
      </p:sp>
      <p:sp>
        <p:nvSpPr>
          <p:cNvPr id="6" name="灯片编号占位符 4"/>
          <p:cNvSpPr>
            <a:spLocks noGrp="1"/>
          </p:cNvSpPr>
          <p:nvPr>
            <p:ph type="sldNum" sz="quarter" idx="12"/>
          </p:nvPr>
        </p:nvSpPr>
        <p:spPr/>
        <p:txBody>
          <a:bodyPr/>
          <a:lstStyle/>
          <a:p>
            <a:fld id="{2FAD79E0-D060-4F20-86D6-FD20F0203442}" type="slidenum">
              <a:rPr lang="en-US" altLang="zh-CN"/>
              <a:pPr/>
              <a:t>111</a:t>
            </a:fld>
            <a:endParaRPr lang="en-US" altLang="zh-CN"/>
          </a:p>
        </p:txBody>
      </p:sp>
      <p:sp>
        <p:nvSpPr>
          <p:cNvPr id="1771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Rectangle 4"/>
          <p:cNvSpPr>
            <a:spLocks noGrp="1" noChangeArrowheads="1"/>
          </p:cNvSpPr>
          <p:nvPr>
            <p:ph idx="1"/>
          </p:nvPr>
        </p:nvSpPr>
        <p:spPr>
          <a:xfrm>
            <a:off x="539750" y="728663"/>
            <a:ext cx="8229600" cy="55086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(continue1</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!S.IsEmpty ())</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S.Pop (w)</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w.ptr</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switch </a:t>
            </a:r>
            <a:r>
              <a:rPr lang="en-US" altLang="zh-CN" sz="2800">
                <a:latin typeface="Times New Roman" pitchFamily="18" charset="0"/>
                <a:ea typeface="隶书" pitchFamily="49" charset="-122"/>
              </a:rPr>
              <a:t>(w.tag)</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判断栈顶的</a:t>
            </a:r>
            <a:r>
              <a:rPr lang="en-US" altLang="zh-CN" sz="2800" b="1">
                <a:solidFill>
                  <a:schemeClr val="tx2"/>
                </a:solidFill>
                <a:latin typeface="Times New Roman" pitchFamily="18" charset="0"/>
                <a:ea typeface="隶书" pitchFamily="49" charset="-122"/>
              </a:rPr>
              <a:t>tag</a:t>
            </a:r>
            <a:r>
              <a:rPr lang="zh-CN" altLang="en-US" sz="2800">
                <a:solidFill>
                  <a:schemeClr val="tx2"/>
                </a:solidFill>
                <a:latin typeface="Times New Roman" pitchFamily="18" charset="0"/>
                <a:ea typeface="隶书" pitchFamily="49" charset="-122"/>
              </a:rPr>
              <a:t>标记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case </a:t>
            </a:r>
            <a:r>
              <a:rPr lang="en-US" altLang="zh-CN" sz="2800">
                <a:latin typeface="Times New Roman" pitchFamily="18" charset="0"/>
                <a:ea typeface="隶书" pitchFamily="49" charset="-122"/>
              </a:rPr>
              <a:t>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w.tag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S.Push (w)</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continue1 = 0</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 =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break;</a:t>
            </a:r>
          </a:p>
          <a:p>
            <a:pPr>
              <a:spcBef>
                <a:spcPct val="5000"/>
              </a:spcBef>
              <a:buFont typeface="Wingdings" pitchFamily="2" charset="2"/>
              <a:buNone/>
            </a:pPr>
            <a:r>
              <a:rPr lang="en-US" altLang="zh-CN" sz="2800" b="1">
                <a:latin typeface="Times New Roman" pitchFamily="18" charset="0"/>
                <a:ea typeface="隶书" pitchFamily="49" charset="-122"/>
              </a:rPr>
              <a:t>		          case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break;	</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 while </a:t>
            </a:r>
            <a:r>
              <a:rPr lang="en-US" altLang="zh-CN" sz="2800">
                <a:latin typeface="Times New Roman" pitchFamily="18" charset="0"/>
                <a:ea typeface="隶书" pitchFamily="49" charset="-122"/>
              </a:rPr>
              <a:t>(!S.IsEmpty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继续遍历其他结点</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cout &lt;&lt; endl;</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5095B70C-E80A-4C39-A3CC-CD3C6573370E}" type="slidenum">
              <a:rPr lang="en-US" altLang="zh-CN"/>
              <a:pPr/>
              <a:t>112</a:t>
            </a:fld>
            <a:endParaRPr lang="en-US" altLang="zh-CN"/>
          </a:p>
        </p:txBody>
      </p:sp>
      <p:sp>
        <p:nvSpPr>
          <p:cNvPr id="356354" name="Rectangle 2"/>
          <p:cNvSpPr>
            <a:spLocks noChangeArrowheads="1"/>
          </p:cNvSpPr>
          <p:nvPr/>
        </p:nvSpPr>
        <p:spPr bwMode="auto">
          <a:xfrm>
            <a:off x="228600" y="969963"/>
            <a:ext cx="891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zh-CN" sz="3200">
              <a:solidFill>
                <a:schemeClr val="hlink"/>
              </a:solidFill>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60" name="Rectangle 48"/>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层次序遍历二叉树的算法</a:t>
            </a:r>
          </a:p>
        </p:txBody>
      </p:sp>
      <p:sp>
        <p:nvSpPr>
          <p:cNvPr id="192561" name="Rectangle 49"/>
          <p:cNvSpPr>
            <a:spLocks noGrp="1" noChangeArrowheads="1"/>
          </p:cNvSpPr>
          <p:nvPr>
            <p:ph idx="1"/>
          </p:nvPr>
        </p:nvSpPr>
        <p:spPr>
          <a:xfrm>
            <a:off x="627063" y="1379538"/>
            <a:ext cx="8229600" cy="38862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层次序遍历二叉树就是从根结点开始，按层次逐层遍历，如图：</a:t>
            </a:r>
          </a:p>
        </p:txBody>
      </p:sp>
      <p:sp>
        <p:nvSpPr>
          <p:cNvPr id="50" name="灯片编号占位符 4"/>
          <p:cNvSpPr>
            <a:spLocks noGrp="1"/>
          </p:cNvSpPr>
          <p:nvPr>
            <p:ph type="sldNum" sz="quarter" idx="12"/>
          </p:nvPr>
        </p:nvSpPr>
        <p:spPr/>
        <p:txBody>
          <a:bodyPr/>
          <a:lstStyle/>
          <a:p>
            <a:fld id="{1012FA9D-72C6-4814-A40B-80C4C5AEABD3}" type="slidenum">
              <a:rPr lang="en-US" altLang="zh-CN"/>
              <a:pPr/>
              <a:t>113</a:t>
            </a:fld>
            <a:endParaRPr lang="en-US" altLang="zh-CN"/>
          </a:p>
        </p:txBody>
      </p:sp>
      <p:sp>
        <p:nvSpPr>
          <p:cNvPr id="192516" name="Text Box 4"/>
          <p:cNvSpPr txBox="1">
            <a:spLocks noChangeArrowheads="1"/>
          </p:cNvSpPr>
          <p:nvPr/>
        </p:nvSpPr>
        <p:spPr bwMode="auto">
          <a:xfrm>
            <a:off x="6588125" y="5373688"/>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solidFill>
                  <a:schemeClr val="tx2"/>
                </a:solidFill>
                <a:latin typeface="Times New Roman" pitchFamily="18" charset="0"/>
                <a:ea typeface="仿宋_GB2312" pitchFamily="49" charset="-122"/>
              </a:rPr>
              <a:t>遍历顺序</a:t>
            </a:r>
            <a:endParaRPr kumimoji="1" lang="zh-CN" altLang="en-US" sz="3000">
              <a:solidFill>
                <a:schemeClr val="tx2"/>
              </a:solidFill>
              <a:latin typeface="Times New Roman" pitchFamily="18" charset="0"/>
            </a:endParaRPr>
          </a:p>
        </p:txBody>
      </p:sp>
      <p:grpSp>
        <p:nvGrpSpPr>
          <p:cNvPr id="192562" name="Group 50"/>
          <p:cNvGrpSpPr>
            <a:grpSpLocks/>
          </p:cNvGrpSpPr>
          <p:nvPr/>
        </p:nvGrpSpPr>
        <p:grpSpPr bwMode="auto">
          <a:xfrm>
            <a:off x="2268538" y="2470150"/>
            <a:ext cx="4624387" cy="3514725"/>
            <a:chOff x="2580" y="1546"/>
            <a:chExt cx="2913" cy="2214"/>
          </a:xfrm>
        </p:grpSpPr>
        <p:grpSp>
          <p:nvGrpSpPr>
            <p:cNvPr id="192517" name="Group 5"/>
            <p:cNvGrpSpPr>
              <a:grpSpLocks/>
            </p:cNvGrpSpPr>
            <p:nvPr/>
          </p:nvGrpSpPr>
          <p:grpSpPr bwMode="auto">
            <a:xfrm>
              <a:off x="2757" y="1546"/>
              <a:ext cx="2598" cy="2214"/>
              <a:chOff x="2757" y="1546"/>
              <a:chExt cx="2598" cy="2214"/>
            </a:xfrm>
          </p:grpSpPr>
          <p:grpSp>
            <p:nvGrpSpPr>
              <p:cNvPr id="192518" name="Group 6"/>
              <p:cNvGrpSpPr>
                <a:grpSpLocks/>
              </p:cNvGrpSpPr>
              <p:nvPr/>
            </p:nvGrpSpPr>
            <p:grpSpPr bwMode="auto">
              <a:xfrm>
                <a:off x="2757" y="1583"/>
                <a:ext cx="2598" cy="2168"/>
                <a:chOff x="2730" y="1638"/>
                <a:chExt cx="2598" cy="2168"/>
              </a:xfrm>
            </p:grpSpPr>
            <p:sp>
              <p:nvSpPr>
                <p:cNvPr id="192519" name="Line 7"/>
                <p:cNvSpPr>
                  <a:spLocks noChangeShapeType="1"/>
                </p:cNvSpPr>
                <p:nvPr/>
              </p:nvSpPr>
              <p:spPr bwMode="auto">
                <a:xfrm flipH="1">
                  <a:off x="3419" y="1811"/>
                  <a:ext cx="567"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Line 8"/>
                <p:cNvSpPr>
                  <a:spLocks noChangeShapeType="1"/>
                </p:cNvSpPr>
                <p:nvPr/>
              </p:nvSpPr>
              <p:spPr bwMode="auto">
                <a:xfrm flipH="1">
                  <a:off x="2953" y="2286"/>
                  <a:ext cx="329"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Line 9"/>
                <p:cNvSpPr>
                  <a:spLocks noChangeShapeType="1"/>
                </p:cNvSpPr>
                <p:nvPr/>
              </p:nvSpPr>
              <p:spPr bwMode="auto">
                <a:xfrm>
                  <a:off x="3429" y="2295"/>
                  <a:ext cx="1143" cy="128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Line 10"/>
                <p:cNvSpPr>
                  <a:spLocks noChangeShapeType="1"/>
                </p:cNvSpPr>
                <p:nvPr/>
              </p:nvSpPr>
              <p:spPr bwMode="auto">
                <a:xfrm flipH="1">
                  <a:off x="3429" y="2807"/>
                  <a:ext cx="301" cy="30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3" name="Line 11"/>
                <p:cNvSpPr>
                  <a:spLocks noChangeShapeType="1"/>
                </p:cNvSpPr>
                <p:nvPr/>
              </p:nvSpPr>
              <p:spPr bwMode="auto">
                <a:xfrm flipH="1">
                  <a:off x="3849" y="3273"/>
                  <a:ext cx="320" cy="3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4" name="Line 12"/>
                <p:cNvSpPr>
                  <a:spLocks noChangeShapeType="1"/>
                </p:cNvSpPr>
                <p:nvPr/>
              </p:nvSpPr>
              <p:spPr bwMode="auto">
                <a:xfrm flipH="1">
                  <a:off x="4398" y="2304"/>
                  <a:ext cx="283" cy="34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5" name="Line 13"/>
                <p:cNvSpPr>
                  <a:spLocks noChangeShapeType="1"/>
                </p:cNvSpPr>
                <p:nvPr/>
              </p:nvSpPr>
              <p:spPr bwMode="auto">
                <a:xfrm>
                  <a:off x="4133" y="1838"/>
                  <a:ext cx="521" cy="32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6" name="Line 14"/>
                <p:cNvSpPr>
                  <a:spLocks noChangeShapeType="1"/>
                </p:cNvSpPr>
                <p:nvPr/>
              </p:nvSpPr>
              <p:spPr bwMode="auto">
                <a:xfrm>
                  <a:off x="4809" y="2295"/>
                  <a:ext cx="338" cy="33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7" name="Oval 15"/>
                <p:cNvSpPr>
                  <a:spLocks noChangeArrowheads="1"/>
                </p:cNvSpPr>
                <p:nvPr/>
              </p:nvSpPr>
              <p:spPr bwMode="auto">
                <a:xfrm>
                  <a:off x="3904" y="1638"/>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8" name="Oval 16"/>
                <p:cNvSpPr>
                  <a:spLocks noChangeArrowheads="1"/>
                </p:cNvSpPr>
                <p:nvPr/>
              </p:nvSpPr>
              <p:spPr bwMode="auto">
                <a:xfrm>
                  <a:off x="2730" y="254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9" name="Oval 17"/>
                <p:cNvSpPr>
                  <a:spLocks noChangeArrowheads="1"/>
                </p:cNvSpPr>
                <p:nvPr/>
              </p:nvSpPr>
              <p:spPr bwMode="auto">
                <a:xfrm>
                  <a:off x="3201" y="3017"/>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Oval 18"/>
                <p:cNvSpPr>
                  <a:spLocks noChangeArrowheads="1"/>
                </p:cNvSpPr>
                <p:nvPr/>
              </p:nvSpPr>
              <p:spPr bwMode="auto">
                <a:xfrm>
                  <a:off x="3672" y="3496"/>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1" name="Oval 19"/>
                <p:cNvSpPr>
                  <a:spLocks noChangeArrowheads="1"/>
                </p:cNvSpPr>
                <p:nvPr/>
              </p:nvSpPr>
              <p:spPr bwMode="auto">
                <a:xfrm>
                  <a:off x="4490" y="3510"/>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Oval 20"/>
                <p:cNvSpPr>
                  <a:spLocks noChangeArrowheads="1"/>
                </p:cNvSpPr>
                <p:nvPr/>
              </p:nvSpPr>
              <p:spPr bwMode="auto">
                <a:xfrm>
                  <a:off x="5034" y="2582"/>
                  <a:ext cx="294"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Oval 21"/>
                <p:cNvSpPr>
                  <a:spLocks noChangeArrowheads="1"/>
                </p:cNvSpPr>
                <p:nvPr/>
              </p:nvSpPr>
              <p:spPr bwMode="auto">
                <a:xfrm>
                  <a:off x="4206" y="2578"/>
                  <a:ext cx="285" cy="296"/>
                </a:xfrm>
                <a:prstGeom prst="ellipse">
                  <a:avLst/>
                </a:prstGeom>
                <a:gradFill rotWithShape="0">
                  <a:gsLst>
                    <a:gs pos="0">
                      <a:srgbClr val="CC3300">
                        <a:gamma/>
                        <a:shade val="46275"/>
                        <a:invGamma/>
                      </a:srgbClr>
                    </a:gs>
                    <a:gs pos="100000">
                      <a:srgbClr val="CC3300"/>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Oval 22"/>
                <p:cNvSpPr>
                  <a:spLocks noChangeArrowheads="1"/>
                </p:cNvSpPr>
                <p:nvPr/>
              </p:nvSpPr>
              <p:spPr bwMode="auto">
                <a:xfrm>
                  <a:off x="3205" y="2052"/>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5" name="Oval 23"/>
                <p:cNvSpPr>
                  <a:spLocks noChangeArrowheads="1"/>
                </p:cNvSpPr>
                <p:nvPr/>
              </p:nvSpPr>
              <p:spPr bwMode="auto">
                <a:xfrm>
                  <a:off x="4078" y="304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6" name="Oval 24"/>
                <p:cNvSpPr>
                  <a:spLocks noChangeArrowheads="1"/>
                </p:cNvSpPr>
                <p:nvPr/>
              </p:nvSpPr>
              <p:spPr bwMode="auto">
                <a:xfrm>
                  <a:off x="3670" y="2583"/>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7" name="Oval 25"/>
                <p:cNvSpPr>
                  <a:spLocks noChangeArrowheads="1"/>
                </p:cNvSpPr>
                <p:nvPr/>
              </p:nvSpPr>
              <p:spPr bwMode="auto">
                <a:xfrm>
                  <a:off x="4590" y="2075"/>
                  <a:ext cx="285" cy="296"/>
                </a:xfrm>
                <a:prstGeom prst="ellipse">
                  <a:avLst/>
                </a:prstGeom>
                <a:gradFill rotWithShape="0">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38" name="Text Box 26"/>
              <p:cNvSpPr txBox="1">
                <a:spLocks noChangeArrowheads="1"/>
              </p:cNvSpPr>
              <p:nvPr/>
            </p:nvSpPr>
            <p:spPr bwMode="auto">
              <a:xfrm>
                <a:off x="2786" y="24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a</a:t>
                </a:r>
              </a:p>
            </p:txBody>
          </p:sp>
          <p:sp>
            <p:nvSpPr>
              <p:cNvPr id="192539" name="Text Box 27"/>
              <p:cNvSpPr txBox="1">
                <a:spLocks noChangeArrowheads="1"/>
              </p:cNvSpPr>
              <p:nvPr/>
            </p:nvSpPr>
            <p:spPr bwMode="auto">
              <a:xfrm>
                <a:off x="3266" y="295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b</a:t>
                </a:r>
              </a:p>
            </p:txBody>
          </p:sp>
          <p:sp>
            <p:nvSpPr>
              <p:cNvPr id="192540" name="Text Box 28"/>
              <p:cNvSpPr txBox="1">
                <a:spLocks noChangeArrowheads="1"/>
              </p:cNvSpPr>
              <p:nvPr/>
            </p:nvSpPr>
            <p:spPr bwMode="auto">
              <a:xfrm>
                <a:off x="3732" y="3407"/>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c</a:t>
                </a:r>
              </a:p>
            </p:txBody>
          </p:sp>
          <p:sp>
            <p:nvSpPr>
              <p:cNvPr id="192541" name="Text Box 29"/>
              <p:cNvSpPr txBox="1">
                <a:spLocks noChangeArrowheads="1"/>
              </p:cNvSpPr>
              <p:nvPr/>
            </p:nvSpPr>
            <p:spPr bwMode="auto">
              <a:xfrm>
                <a:off x="4537" y="343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d</a:t>
                </a:r>
              </a:p>
            </p:txBody>
          </p:sp>
          <p:sp>
            <p:nvSpPr>
              <p:cNvPr id="192542" name="Text Box 30"/>
              <p:cNvSpPr txBox="1">
                <a:spLocks noChangeArrowheads="1"/>
              </p:cNvSpPr>
              <p:nvPr/>
            </p:nvSpPr>
            <p:spPr bwMode="auto">
              <a:xfrm>
                <a:off x="4263" y="248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e</a:t>
                </a:r>
              </a:p>
            </p:txBody>
          </p:sp>
          <p:sp>
            <p:nvSpPr>
              <p:cNvPr id="192543" name="Text Box 31"/>
              <p:cNvSpPr txBox="1">
                <a:spLocks noChangeArrowheads="1"/>
              </p:cNvSpPr>
              <p:nvPr/>
            </p:nvSpPr>
            <p:spPr bwMode="auto">
              <a:xfrm>
                <a:off x="5113" y="2502"/>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chemeClr val="bg1"/>
                    </a:solidFill>
                    <a:latin typeface="Times New Roman" pitchFamily="18" charset="0"/>
                  </a:rPr>
                  <a:t>f</a:t>
                </a:r>
              </a:p>
            </p:txBody>
          </p:sp>
          <p:sp>
            <p:nvSpPr>
              <p:cNvPr id="192544" name="Text Box 32"/>
              <p:cNvSpPr txBox="1">
                <a:spLocks noChangeArrowheads="1"/>
              </p:cNvSpPr>
              <p:nvPr/>
            </p:nvSpPr>
            <p:spPr bwMode="auto">
              <a:xfrm>
                <a:off x="3960" y="1546"/>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5" name="Text Box 33"/>
              <p:cNvSpPr txBox="1">
                <a:spLocks noChangeArrowheads="1"/>
              </p:cNvSpPr>
              <p:nvPr/>
            </p:nvSpPr>
            <p:spPr bwMode="auto">
              <a:xfrm>
                <a:off x="4139" y="2968"/>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6" name="Text Box 34"/>
              <p:cNvSpPr txBox="1">
                <a:spLocks noChangeArrowheads="1"/>
              </p:cNvSpPr>
              <p:nvPr/>
            </p:nvSpPr>
            <p:spPr bwMode="auto">
              <a:xfrm>
                <a:off x="3260" y="198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7" name="Text Box 35"/>
              <p:cNvSpPr txBox="1">
                <a:spLocks noChangeArrowheads="1"/>
              </p:cNvSpPr>
              <p:nvPr/>
            </p:nvSpPr>
            <p:spPr bwMode="auto">
              <a:xfrm>
                <a:off x="4650" y="1999"/>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sp>
            <p:nvSpPr>
              <p:cNvPr id="192548" name="Text Box 36"/>
              <p:cNvSpPr txBox="1">
                <a:spLocks noChangeArrowheads="1"/>
              </p:cNvSpPr>
              <p:nvPr/>
            </p:nvSpPr>
            <p:spPr bwMode="auto">
              <a:xfrm>
                <a:off x="3726" y="2511"/>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bg1"/>
                    </a:solidFill>
                    <a:effectLst>
                      <a:outerShdw blurRad="38100" dist="38100" dir="2700000" algn="tl">
                        <a:srgbClr val="C0C0C0"/>
                      </a:outerShdw>
                    </a:effectLst>
                    <a:latin typeface="黑体" pitchFamily="2" charset="-122"/>
                    <a:ea typeface="黑体" pitchFamily="2" charset="-122"/>
                  </a:rPr>
                  <a:t>*</a:t>
                </a:r>
              </a:p>
            </p:txBody>
          </p:sp>
        </p:grpSp>
        <p:sp>
          <p:nvSpPr>
            <p:cNvPr id="192549" name="Line 37"/>
            <p:cNvSpPr>
              <a:spLocks noChangeShapeType="1"/>
            </p:cNvSpPr>
            <p:nvPr/>
          </p:nvSpPr>
          <p:spPr bwMode="auto">
            <a:xfrm flipH="1">
              <a:off x="3502" y="1746"/>
              <a:ext cx="347" cy="22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0" name="Line 38"/>
            <p:cNvSpPr>
              <a:spLocks noChangeShapeType="1"/>
            </p:cNvSpPr>
            <p:nvPr/>
          </p:nvSpPr>
          <p:spPr bwMode="auto">
            <a:xfrm>
              <a:off x="3579" y="2181"/>
              <a:ext cx="1006"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1" name="Line 39"/>
            <p:cNvSpPr>
              <a:spLocks noChangeShapeType="1"/>
            </p:cNvSpPr>
            <p:nvPr/>
          </p:nvSpPr>
          <p:spPr bwMode="auto">
            <a:xfrm flipV="1">
              <a:off x="3071" y="2642"/>
              <a:ext cx="576" cy="1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2" name="Line 40"/>
            <p:cNvSpPr>
              <a:spLocks noChangeShapeType="1"/>
            </p:cNvSpPr>
            <p:nvPr/>
          </p:nvSpPr>
          <p:spPr bwMode="auto">
            <a:xfrm flipV="1">
              <a:off x="3999" y="2656"/>
              <a:ext cx="220"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3" name="Line 41"/>
            <p:cNvSpPr>
              <a:spLocks noChangeShapeType="1"/>
            </p:cNvSpPr>
            <p:nvPr/>
          </p:nvSpPr>
          <p:spPr bwMode="auto">
            <a:xfrm>
              <a:off x="4530" y="2666"/>
              <a:ext cx="530"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4" name="Line 42"/>
            <p:cNvSpPr>
              <a:spLocks noChangeShapeType="1"/>
            </p:cNvSpPr>
            <p:nvPr/>
          </p:nvSpPr>
          <p:spPr bwMode="auto">
            <a:xfrm flipV="1">
              <a:off x="3524" y="3149"/>
              <a:ext cx="567" cy="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5" name="Line 43"/>
            <p:cNvSpPr>
              <a:spLocks noChangeShapeType="1"/>
            </p:cNvSpPr>
            <p:nvPr/>
          </p:nvSpPr>
          <p:spPr bwMode="auto">
            <a:xfrm>
              <a:off x="4017" y="3598"/>
              <a:ext cx="475" cy="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6" name="Line 44"/>
            <p:cNvSpPr>
              <a:spLocks noChangeShapeType="1"/>
            </p:cNvSpPr>
            <p:nvPr/>
          </p:nvSpPr>
          <p:spPr bwMode="auto">
            <a:xfrm>
              <a:off x="4828" y="3593"/>
              <a:ext cx="257"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7" name="Freeform 45"/>
            <p:cNvSpPr>
              <a:spLocks/>
            </p:cNvSpPr>
            <p:nvPr/>
          </p:nvSpPr>
          <p:spPr bwMode="auto">
            <a:xfrm>
              <a:off x="2580" y="2168"/>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8" name="Freeform 46"/>
            <p:cNvSpPr>
              <a:spLocks/>
            </p:cNvSpPr>
            <p:nvPr/>
          </p:nvSpPr>
          <p:spPr bwMode="auto">
            <a:xfrm>
              <a:off x="2879" y="2670"/>
              <a:ext cx="2614" cy="429"/>
            </a:xfrm>
            <a:custGeom>
              <a:avLst/>
              <a:gdLst>
                <a:gd name="T0" fmla="*/ 2506 w 2632"/>
                <a:gd name="T1" fmla="*/ 0 h 429"/>
                <a:gd name="T2" fmla="*/ 2588 w 2632"/>
                <a:gd name="T3" fmla="*/ 18 h 429"/>
                <a:gd name="T4" fmla="*/ 2625 w 2632"/>
                <a:gd name="T5" fmla="*/ 109 h 429"/>
                <a:gd name="T6" fmla="*/ 2588 w 2632"/>
                <a:gd name="T7" fmla="*/ 219 h 429"/>
                <a:gd name="T8" fmla="*/ 2360 w 2632"/>
                <a:gd name="T9" fmla="*/ 247 h 429"/>
                <a:gd name="T10" fmla="*/ 1976 w 2632"/>
                <a:gd name="T11" fmla="*/ 247 h 429"/>
                <a:gd name="T12" fmla="*/ 312 w 2632"/>
                <a:gd name="T13" fmla="*/ 247 h 429"/>
                <a:gd name="T14" fmla="*/ 101 w 2632"/>
                <a:gd name="T15" fmla="*/ 347 h 429"/>
                <a:gd name="T16" fmla="*/ 339 w 2632"/>
                <a:gd name="T17"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9" name="Freeform 47"/>
            <p:cNvSpPr>
              <a:spLocks/>
            </p:cNvSpPr>
            <p:nvPr/>
          </p:nvSpPr>
          <p:spPr bwMode="auto">
            <a:xfrm>
              <a:off x="3502" y="3145"/>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ap="flat" cmpd="sng">
              <a:solidFill>
                <a:schemeClr val="tx2"/>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625475" y="763588"/>
            <a:ext cx="8050213" cy="558165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这种遍历需要使用一个</a:t>
            </a:r>
            <a:r>
              <a:rPr lang="zh-CN" altLang="en-US" sz="3000" b="1">
                <a:solidFill>
                  <a:schemeClr val="tx2"/>
                </a:solidFill>
                <a:latin typeface="Times New Roman" pitchFamily="18" charset="0"/>
                <a:ea typeface="仿宋_GB2312" pitchFamily="49" charset="-122"/>
              </a:rPr>
              <a:t>先进先出的队列</a:t>
            </a:r>
            <a:r>
              <a:rPr lang="zh-CN" altLang="en-US" sz="3000" b="1">
                <a:latin typeface="Times New Roman" pitchFamily="18" charset="0"/>
                <a:ea typeface="仿宋_GB2312" pitchFamily="49" charset="-122"/>
              </a:rPr>
              <a:t>，在处理上一层时，将其下一层的结点直接进到队列（的队尾）。在上一层结点遍历完后，下一层结点正好处于队列的队头，可以继续访问它们。</a:t>
            </a:r>
          </a:p>
          <a:p>
            <a:pPr>
              <a:lnSpc>
                <a:spcPct val="105000"/>
              </a:lnSpc>
              <a:buClr>
                <a:srgbClr val="800080"/>
              </a:buClr>
              <a:buSzPct val="50000"/>
            </a:pPr>
            <a:r>
              <a:rPr lang="zh-CN" altLang="en-US" sz="3000" b="1">
                <a:latin typeface="Times New Roman" pitchFamily="18" charset="0"/>
                <a:ea typeface="仿宋_GB2312" pitchFamily="49" charset="-122"/>
              </a:rPr>
              <a:t>算法是非递归的。</a:t>
            </a:r>
          </a:p>
        </p:txBody>
      </p:sp>
      <p:sp>
        <p:nvSpPr>
          <p:cNvPr id="4" name="灯片编号占位符 4"/>
          <p:cNvSpPr>
            <a:spLocks noGrp="1"/>
          </p:cNvSpPr>
          <p:nvPr>
            <p:ph type="sldNum" sz="quarter" idx="12"/>
          </p:nvPr>
        </p:nvSpPr>
        <p:spPr/>
        <p:txBody>
          <a:bodyPr/>
          <a:lstStyle/>
          <a:p>
            <a:fld id="{755FCBE6-2CA4-4383-93A1-B14FFF82BC7B}" type="slidenum">
              <a:rPr lang="en-US" altLang="zh-CN"/>
              <a:pPr/>
              <a:t>114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灯片编号占位符 4"/>
          <p:cNvSpPr>
            <a:spLocks noGrp="1"/>
          </p:cNvSpPr>
          <p:nvPr>
            <p:ph type="sldNum" sz="quarter" idx="12"/>
          </p:nvPr>
        </p:nvSpPr>
        <p:spPr/>
        <p:txBody>
          <a:bodyPr/>
          <a:lstStyle/>
          <a:p>
            <a:fld id="{FD3EDB96-DA84-4F0A-8272-65C24458DEAB}" type="slidenum">
              <a:rPr lang="en-US" altLang="zh-CN"/>
              <a:pPr/>
              <a:t>115</a:t>
            </a:fld>
            <a:endParaRPr lang="en-US" altLang="zh-CN"/>
          </a:p>
        </p:txBody>
      </p:sp>
      <p:grpSp>
        <p:nvGrpSpPr>
          <p:cNvPr id="360452" name="Group 4"/>
          <p:cNvGrpSpPr>
            <a:grpSpLocks/>
          </p:cNvGrpSpPr>
          <p:nvPr/>
        </p:nvGrpSpPr>
        <p:grpSpPr bwMode="auto">
          <a:xfrm>
            <a:off x="576263" y="1771650"/>
            <a:ext cx="2160587" cy="2378075"/>
            <a:chOff x="430" y="1002"/>
            <a:chExt cx="1361" cy="1498"/>
          </a:xfrm>
        </p:grpSpPr>
        <p:sp>
          <p:nvSpPr>
            <p:cNvPr id="360453"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4"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5"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6"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7"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0458"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59"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0"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1"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2"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0463"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0464"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0465"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0466"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0467"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8"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69"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0"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1"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2"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3"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4"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0486" name="Group 38"/>
          <p:cNvGrpSpPr>
            <a:grpSpLocks/>
          </p:cNvGrpSpPr>
          <p:nvPr/>
        </p:nvGrpSpPr>
        <p:grpSpPr bwMode="auto">
          <a:xfrm>
            <a:off x="2879725" y="692150"/>
            <a:ext cx="3413125" cy="519113"/>
            <a:chOff x="2000" y="484"/>
            <a:chExt cx="2150" cy="327"/>
          </a:xfrm>
        </p:grpSpPr>
        <p:sp>
          <p:nvSpPr>
            <p:cNvPr id="360476" name="Text Box 2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85" name="Group 37"/>
            <p:cNvGrpSpPr>
              <a:grpSpLocks/>
            </p:cNvGrpSpPr>
            <p:nvPr/>
          </p:nvGrpSpPr>
          <p:grpSpPr bwMode="auto">
            <a:xfrm>
              <a:off x="2313" y="527"/>
              <a:ext cx="1837" cy="272"/>
              <a:chOff x="2336" y="527"/>
              <a:chExt cx="1837" cy="272"/>
            </a:xfrm>
          </p:grpSpPr>
          <p:sp>
            <p:nvSpPr>
              <p:cNvPr id="360475" name="Rectangle 27"/>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77" name="Line 29"/>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8" name="Line 30"/>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79" name="Line 31"/>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0" name="Line 32"/>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1" name="Line 33"/>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2" name="Line 34"/>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3" name="Line 35"/>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84" name="Line 36"/>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487" name="Text Box 39"/>
          <p:cNvSpPr txBox="1">
            <a:spLocks noChangeArrowheads="1"/>
          </p:cNvSpPr>
          <p:nvPr/>
        </p:nvSpPr>
        <p:spPr bwMode="auto">
          <a:xfrm>
            <a:off x="3463925" y="6413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a</a:t>
            </a:r>
          </a:p>
        </p:txBody>
      </p:sp>
      <p:sp>
        <p:nvSpPr>
          <p:cNvPr id="360488" name="Text Box 40"/>
          <p:cNvSpPr txBox="1">
            <a:spLocks noChangeArrowheads="1"/>
          </p:cNvSpPr>
          <p:nvPr/>
        </p:nvSpPr>
        <p:spPr bwMode="auto">
          <a:xfrm>
            <a:off x="6383338" y="712788"/>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a</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grpSp>
        <p:nvGrpSpPr>
          <p:cNvPr id="360489" name="Group 41"/>
          <p:cNvGrpSpPr>
            <a:grpSpLocks/>
          </p:cNvGrpSpPr>
          <p:nvPr/>
        </p:nvGrpSpPr>
        <p:grpSpPr bwMode="auto">
          <a:xfrm>
            <a:off x="2887663" y="1379538"/>
            <a:ext cx="3413125" cy="519112"/>
            <a:chOff x="2000" y="484"/>
            <a:chExt cx="2150" cy="327"/>
          </a:xfrm>
        </p:grpSpPr>
        <p:sp>
          <p:nvSpPr>
            <p:cNvPr id="360490" name="Text Box 4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491" name="Group 43"/>
            <p:cNvGrpSpPr>
              <a:grpSpLocks/>
            </p:cNvGrpSpPr>
            <p:nvPr/>
          </p:nvGrpSpPr>
          <p:grpSpPr bwMode="auto">
            <a:xfrm>
              <a:off x="2313" y="527"/>
              <a:ext cx="1837" cy="272"/>
              <a:chOff x="2336" y="527"/>
              <a:chExt cx="1837" cy="272"/>
            </a:xfrm>
          </p:grpSpPr>
          <p:sp>
            <p:nvSpPr>
              <p:cNvPr id="360492" name="Rectangle 4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493" name="Line 4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4" name="Line 4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5" name="Line 4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6" name="Line 4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7" name="Line 4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8" name="Line 5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99" name="Line 5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00" name="Line 5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01" name="Text Box 53"/>
          <p:cNvSpPr txBox="1">
            <a:spLocks noChangeArrowheads="1"/>
          </p:cNvSpPr>
          <p:nvPr/>
        </p:nvSpPr>
        <p:spPr bwMode="auto">
          <a:xfrm>
            <a:off x="6443663" y="1374775"/>
            <a:ext cx="1968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a</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b</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c</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03" name="Text Box 55"/>
          <p:cNvSpPr txBox="1">
            <a:spLocks noChangeArrowheads="1"/>
          </p:cNvSpPr>
          <p:nvPr/>
        </p:nvSpPr>
        <p:spPr bwMode="auto">
          <a:xfrm>
            <a:off x="4040188" y="13763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b</a:t>
            </a:r>
          </a:p>
        </p:txBody>
      </p:sp>
      <p:sp>
        <p:nvSpPr>
          <p:cNvPr id="360504" name="Text Box 56"/>
          <p:cNvSpPr txBox="1">
            <a:spLocks noChangeArrowheads="1"/>
          </p:cNvSpPr>
          <p:nvPr/>
        </p:nvSpPr>
        <p:spPr bwMode="auto">
          <a:xfrm>
            <a:off x="4638675" y="13398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grpSp>
        <p:nvGrpSpPr>
          <p:cNvPr id="360505" name="Group 57"/>
          <p:cNvGrpSpPr>
            <a:grpSpLocks/>
          </p:cNvGrpSpPr>
          <p:nvPr/>
        </p:nvGrpSpPr>
        <p:grpSpPr bwMode="auto">
          <a:xfrm>
            <a:off x="2879725" y="2847975"/>
            <a:ext cx="3413125" cy="519113"/>
            <a:chOff x="2000" y="484"/>
            <a:chExt cx="2150" cy="327"/>
          </a:xfrm>
        </p:grpSpPr>
        <p:sp>
          <p:nvSpPr>
            <p:cNvPr id="360506" name="Text Box 5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07" name="Group 59"/>
            <p:cNvGrpSpPr>
              <a:grpSpLocks/>
            </p:cNvGrpSpPr>
            <p:nvPr/>
          </p:nvGrpSpPr>
          <p:grpSpPr bwMode="auto">
            <a:xfrm>
              <a:off x="2313" y="527"/>
              <a:ext cx="1837" cy="272"/>
              <a:chOff x="2336" y="527"/>
              <a:chExt cx="1837" cy="272"/>
            </a:xfrm>
          </p:grpSpPr>
          <p:sp>
            <p:nvSpPr>
              <p:cNvPr id="360508" name="Rectangle 6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09" name="Line 6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0" name="Line 6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1" name="Line 6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2" name="Line 6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3" name="Line 6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4" name="Line 6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5" name="Line 6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16" name="Line 6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17" name="Text Box 69"/>
          <p:cNvSpPr txBox="1">
            <a:spLocks noChangeArrowheads="1"/>
          </p:cNvSpPr>
          <p:nvPr/>
        </p:nvSpPr>
        <p:spPr bwMode="auto">
          <a:xfrm>
            <a:off x="6456363" y="2843213"/>
            <a:ext cx="1968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b</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d</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18" name="Text Box 70"/>
          <p:cNvSpPr txBox="1">
            <a:spLocks noChangeArrowheads="1"/>
          </p:cNvSpPr>
          <p:nvPr/>
        </p:nvSpPr>
        <p:spPr bwMode="auto">
          <a:xfrm>
            <a:off x="4638675" y="28130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c</a:t>
            </a:r>
          </a:p>
        </p:txBody>
      </p:sp>
      <p:sp>
        <p:nvSpPr>
          <p:cNvPr id="360519" name="Text Box 71"/>
          <p:cNvSpPr txBox="1">
            <a:spLocks noChangeArrowheads="1"/>
          </p:cNvSpPr>
          <p:nvPr/>
        </p:nvSpPr>
        <p:spPr bwMode="auto">
          <a:xfrm>
            <a:off x="5184775" y="28178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grpSp>
        <p:nvGrpSpPr>
          <p:cNvPr id="360520" name="Group 72"/>
          <p:cNvGrpSpPr>
            <a:grpSpLocks/>
          </p:cNvGrpSpPr>
          <p:nvPr/>
        </p:nvGrpSpPr>
        <p:grpSpPr bwMode="auto">
          <a:xfrm>
            <a:off x="2879725" y="3927475"/>
            <a:ext cx="3413125" cy="519113"/>
            <a:chOff x="2000" y="484"/>
            <a:chExt cx="2150" cy="327"/>
          </a:xfrm>
        </p:grpSpPr>
        <p:sp>
          <p:nvSpPr>
            <p:cNvPr id="360521" name="Text Box 73"/>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22" name="Group 74"/>
            <p:cNvGrpSpPr>
              <a:grpSpLocks/>
            </p:cNvGrpSpPr>
            <p:nvPr/>
          </p:nvGrpSpPr>
          <p:grpSpPr bwMode="auto">
            <a:xfrm>
              <a:off x="2313" y="527"/>
              <a:ext cx="1837" cy="272"/>
              <a:chOff x="2336" y="527"/>
              <a:chExt cx="1837" cy="272"/>
            </a:xfrm>
          </p:grpSpPr>
          <p:sp>
            <p:nvSpPr>
              <p:cNvPr id="360523" name="Rectangle 75"/>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24" name="Line 76"/>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5" name="Line 77"/>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6" name="Line 78"/>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7" name="Line 79"/>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8" name="Line 80"/>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29" name="Line 81"/>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0" name="Line 82"/>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31" name="Line 83"/>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32" name="Text Box 84"/>
          <p:cNvSpPr txBox="1">
            <a:spLocks noChangeArrowheads="1"/>
          </p:cNvSpPr>
          <p:nvPr/>
        </p:nvSpPr>
        <p:spPr bwMode="auto">
          <a:xfrm>
            <a:off x="6456363" y="3922713"/>
            <a:ext cx="19478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c</a:t>
            </a:r>
            <a:r>
              <a:rPr lang="zh-CN" altLang="en-US" sz="2800" b="1">
                <a:latin typeface="Times New Roman" pitchFamily="18" charset="0"/>
                <a:ea typeface="仿宋_GB2312" pitchFamily="49" charset="-122"/>
              </a:rPr>
              <a:t>出队</a:t>
            </a:r>
          </a:p>
          <a:p>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e</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360533" name="Text Box 85"/>
          <p:cNvSpPr txBox="1">
            <a:spLocks noChangeArrowheads="1"/>
          </p:cNvSpPr>
          <p:nvPr/>
        </p:nvSpPr>
        <p:spPr bwMode="auto">
          <a:xfrm>
            <a:off x="5184775" y="38973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d</a:t>
            </a:r>
          </a:p>
        </p:txBody>
      </p:sp>
      <p:sp>
        <p:nvSpPr>
          <p:cNvPr id="360534" name="Text Box 86"/>
          <p:cNvSpPr txBox="1">
            <a:spLocks noChangeArrowheads="1"/>
          </p:cNvSpPr>
          <p:nvPr/>
        </p:nvSpPr>
        <p:spPr bwMode="auto">
          <a:xfrm>
            <a:off x="5795963" y="3892550"/>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35" name="Group 87"/>
          <p:cNvGrpSpPr>
            <a:grpSpLocks/>
          </p:cNvGrpSpPr>
          <p:nvPr/>
        </p:nvGrpSpPr>
        <p:grpSpPr bwMode="auto">
          <a:xfrm>
            <a:off x="2879725" y="4940300"/>
            <a:ext cx="3413125" cy="519113"/>
            <a:chOff x="2000" y="484"/>
            <a:chExt cx="2150" cy="327"/>
          </a:xfrm>
        </p:grpSpPr>
        <p:sp>
          <p:nvSpPr>
            <p:cNvPr id="360536" name="Text Box 88"/>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37" name="Group 89"/>
            <p:cNvGrpSpPr>
              <a:grpSpLocks/>
            </p:cNvGrpSpPr>
            <p:nvPr/>
          </p:nvGrpSpPr>
          <p:grpSpPr bwMode="auto">
            <a:xfrm>
              <a:off x="2313" y="527"/>
              <a:ext cx="1837" cy="272"/>
              <a:chOff x="2336" y="527"/>
              <a:chExt cx="1837" cy="272"/>
            </a:xfrm>
          </p:grpSpPr>
          <p:sp>
            <p:nvSpPr>
              <p:cNvPr id="360538" name="Rectangle 90"/>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39" name="Line 91"/>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0" name="Line 92"/>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1" name="Line 93"/>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2" name="Line 94"/>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3" name="Line 95"/>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4" name="Line 96"/>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5" name="Line 97"/>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46" name="Line 98"/>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47" name="Text Box 99"/>
          <p:cNvSpPr txBox="1">
            <a:spLocks noChangeArrowheads="1"/>
          </p:cNvSpPr>
          <p:nvPr/>
        </p:nvSpPr>
        <p:spPr bwMode="auto">
          <a:xfrm>
            <a:off x="6456363" y="4935538"/>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d</a:t>
            </a:r>
            <a:r>
              <a:rPr lang="zh-CN" altLang="en-US" sz="2800" b="1">
                <a:latin typeface="Times New Roman" pitchFamily="18" charset="0"/>
                <a:ea typeface="仿宋_GB2312" pitchFamily="49" charset="-122"/>
              </a:rPr>
              <a:t>出队</a:t>
            </a:r>
          </a:p>
        </p:txBody>
      </p:sp>
      <p:sp>
        <p:nvSpPr>
          <p:cNvPr id="360548" name="Text Box 100"/>
          <p:cNvSpPr txBox="1">
            <a:spLocks noChangeArrowheads="1"/>
          </p:cNvSpPr>
          <p:nvPr/>
        </p:nvSpPr>
        <p:spPr bwMode="auto">
          <a:xfrm>
            <a:off x="5795963" y="4905375"/>
            <a:ext cx="365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chemeClr val="tx2"/>
                </a:solidFill>
                <a:latin typeface="Times New Roman" pitchFamily="18" charset="0"/>
              </a:rPr>
              <a:t>e</a:t>
            </a:r>
          </a:p>
        </p:txBody>
      </p:sp>
      <p:grpSp>
        <p:nvGrpSpPr>
          <p:cNvPr id="360549" name="Group 101"/>
          <p:cNvGrpSpPr>
            <a:grpSpLocks/>
          </p:cNvGrpSpPr>
          <p:nvPr/>
        </p:nvGrpSpPr>
        <p:grpSpPr bwMode="auto">
          <a:xfrm>
            <a:off x="2871788" y="5610225"/>
            <a:ext cx="3413125" cy="519113"/>
            <a:chOff x="2000" y="484"/>
            <a:chExt cx="2150" cy="327"/>
          </a:xfrm>
        </p:grpSpPr>
        <p:sp>
          <p:nvSpPr>
            <p:cNvPr id="360550" name="Text Box 102"/>
            <p:cNvSpPr txBox="1">
              <a:spLocks noChangeArrowheads="1"/>
            </p:cNvSpPr>
            <p:nvPr/>
          </p:nvSpPr>
          <p:spPr bwMode="auto">
            <a:xfrm>
              <a:off x="2000" y="484"/>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Times New Roman" pitchFamily="18" charset="0"/>
                </a:rPr>
                <a:t>Q</a:t>
              </a:r>
            </a:p>
          </p:txBody>
        </p:sp>
        <p:grpSp>
          <p:nvGrpSpPr>
            <p:cNvPr id="360551" name="Group 103"/>
            <p:cNvGrpSpPr>
              <a:grpSpLocks/>
            </p:cNvGrpSpPr>
            <p:nvPr/>
          </p:nvGrpSpPr>
          <p:grpSpPr bwMode="auto">
            <a:xfrm>
              <a:off x="2313" y="527"/>
              <a:ext cx="1837" cy="272"/>
              <a:chOff x="2336" y="527"/>
              <a:chExt cx="1837" cy="272"/>
            </a:xfrm>
          </p:grpSpPr>
          <p:sp>
            <p:nvSpPr>
              <p:cNvPr id="360552" name="Rectangle 104"/>
              <p:cNvSpPr>
                <a:spLocks noChangeArrowheads="1"/>
              </p:cNvSpPr>
              <p:nvPr/>
            </p:nvSpPr>
            <p:spPr bwMode="auto">
              <a:xfrm>
                <a:off x="2336" y="527"/>
                <a:ext cx="1837" cy="2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0553" name="Line 105"/>
              <p:cNvSpPr>
                <a:spLocks noChangeShapeType="1"/>
              </p:cNvSpPr>
              <p:nvPr/>
            </p:nvSpPr>
            <p:spPr bwMode="auto">
              <a:xfrm>
                <a:off x="2336" y="527"/>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4" name="Line 106"/>
              <p:cNvSpPr>
                <a:spLocks noChangeShapeType="1"/>
              </p:cNvSpPr>
              <p:nvPr/>
            </p:nvSpPr>
            <p:spPr bwMode="auto">
              <a:xfrm>
                <a:off x="2336" y="799"/>
                <a:ext cx="1837" cy="0"/>
              </a:xfrm>
              <a:prstGeom prst="line">
                <a:avLst/>
              </a:prstGeom>
              <a:noFill/>
              <a:ln w="222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5" name="Line 107"/>
              <p:cNvSpPr>
                <a:spLocks noChangeShapeType="1"/>
              </p:cNvSpPr>
              <p:nvPr/>
            </p:nvSpPr>
            <p:spPr bwMode="auto">
              <a:xfrm>
                <a:off x="2699"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6" name="Line 108"/>
              <p:cNvSpPr>
                <a:spLocks noChangeShapeType="1"/>
              </p:cNvSpPr>
              <p:nvPr/>
            </p:nvSpPr>
            <p:spPr bwMode="auto">
              <a:xfrm>
                <a:off x="2336"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7" name="Line 109"/>
              <p:cNvSpPr>
                <a:spLocks noChangeShapeType="1"/>
              </p:cNvSpPr>
              <p:nvPr/>
            </p:nvSpPr>
            <p:spPr bwMode="auto">
              <a:xfrm>
                <a:off x="3061"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8" name="Line 110"/>
              <p:cNvSpPr>
                <a:spLocks noChangeShapeType="1"/>
              </p:cNvSpPr>
              <p:nvPr/>
            </p:nvSpPr>
            <p:spPr bwMode="auto">
              <a:xfrm>
                <a:off x="3424"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59" name="Line 111"/>
              <p:cNvSpPr>
                <a:spLocks noChangeShapeType="1"/>
              </p:cNvSpPr>
              <p:nvPr/>
            </p:nvSpPr>
            <p:spPr bwMode="auto">
              <a:xfrm>
                <a:off x="3787"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560" name="Line 112"/>
              <p:cNvSpPr>
                <a:spLocks noChangeShapeType="1"/>
              </p:cNvSpPr>
              <p:nvPr/>
            </p:nvSpPr>
            <p:spPr bwMode="auto">
              <a:xfrm>
                <a:off x="4173" y="527"/>
                <a:ext cx="0" cy="27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60561" name="Text Box 113"/>
          <p:cNvSpPr txBox="1">
            <a:spLocks noChangeArrowheads="1"/>
          </p:cNvSpPr>
          <p:nvPr/>
        </p:nvSpPr>
        <p:spPr bwMode="auto">
          <a:xfrm>
            <a:off x="6448425" y="5605463"/>
            <a:ext cx="1055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chemeClr val="tx2"/>
                </a:solidFill>
                <a:latin typeface="Times New Roman" pitchFamily="18" charset="0"/>
                <a:ea typeface="仿宋_GB2312" pitchFamily="49" charset="-122"/>
              </a:rPr>
              <a:t>e</a:t>
            </a:r>
            <a:r>
              <a:rPr lang="zh-CN" altLang="en-US" sz="2800" b="1">
                <a:latin typeface="Times New Roman" pitchFamily="18" charset="0"/>
                <a:ea typeface="仿宋_GB2312" pitchFamily="49" charset="-122"/>
              </a:rPr>
              <a:t>出队</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431800" y="476250"/>
            <a:ext cx="8229600" cy="936625"/>
          </a:xfrm>
        </p:spPr>
        <p:txBody>
          <a:bodyPr/>
          <a:lstStyle/>
          <a:p>
            <a:pPr algn="ctr"/>
            <a:r>
              <a:rPr lang="zh-CN" altLang="en-US" sz="4000" b="1">
                <a:solidFill>
                  <a:schemeClr val="tx2"/>
                </a:solidFill>
                <a:latin typeface="Times New Roman" pitchFamily="18" charset="0"/>
                <a:ea typeface="华文新魏" pitchFamily="2" charset="-122"/>
              </a:rPr>
              <a:t>层次序遍历的（非递归）算法</a:t>
            </a:r>
          </a:p>
        </p:txBody>
      </p:sp>
      <p:sp>
        <p:nvSpPr>
          <p:cNvPr id="359427" name="Rectangle 3"/>
          <p:cNvSpPr>
            <a:spLocks noGrp="1" noChangeArrowheads="1"/>
          </p:cNvSpPr>
          <p:nvPr>
            <p:ph idx="1"/>
          </p:nvPr>
        </p:nvSpPr>
        <p:spPr>
          <a:xfrm>
            <a:off x="555625" y="1341438"/>
            <a:ext cx="8229600" cy="5040312"/>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 return;</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Queue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&gt; </a:t>
            </a:r>
            <a:r>
              <a:rPr lang="en-US" altLang="zh-CN" sz="2800">
                <a:latin typeface="Times New Roman" pitchFamily="18" charset="0"/>
                <a:ea typeface="隶书" pitchFamily="49" charset="-122"/>
              </a:rPr>
              <a:t>Q</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*p = root</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Q.EnQueue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while</a:t>
            </a:r>
            <a:r>
              <a:rPr lang="en-US" altLang="zh-CN" sz="2800">
                <a:latin typeface="Times New Roman" pitchFamily="18" charset="0"/>
                <a:ea typeface="隶书" pitchFamily="49" charset="-122"/>
              </a:rPr>
              <a:t> (!Q.IsEmpty ()) </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Q.DeQueue (p</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a:t>
            </a:r>
            <a:r>
              <a:rPr lang="en-US" altLang="zh-CN" sz="2800">
                <a:latin typeface="Times New Roman" pitchFamily="18" charset="0"/>
                <a:ea typeface="隶书" pitchFamily="49" charset="-122"/>
              </a:rPr>
              <a: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AB01CAF4-2516-455D-9FEC-975CF78EE91A}" type="slidenum">
              <a:rPr lang="en-US" altLang="zh-CN"/>
              <a:pPr/>
              <a:t>116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555625" y="728663"/>
            <a:ext cx="8229600" cy="5040312"/>
          </a:xfrm>
        </p:spPr>
        <p:txBody>
          <a:bodyPr/>
          <a:lstStyle/>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visit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Q.EnQueue (p</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spcBef>
                <a:spcPct val="0"/>
              </a:spcBef>
              <a:buFont typeface="Wingdings" pitchFamily="2" charset="2"/>
              <a:buNone/>
            </a:pPr>
            <a:endParaRPr lang="en-US" altLang="zh-CN" sz="2800" b="1">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817441F-02CD-4FD2-9792-D594F1D02550}" type="slidenum">
              <a:rPr lang="en-US" altLang="zh-CN"/>
              <a:pPr/>
              <a:t>117</a:t>
            </a:fld>
            <a:endParaRPr lang="en-US" altLang="zh-CN"/>
          </a:p>
        </p:txBody>
      </p:sp>
      <p:sp>
        <p:nvSpPr>
          <p:cNvPr id="361477" name="AutoShape 5">
            <a:hlinkClick r:id="rId2" action="ppaction://hlinksldjump" highlightClick="1"/>
          </p:cNvPr>
          <p:cNvSpPr>
            <a:spLocks noChangeArrowheads="1"/>
          </p:cNvSpPr>
          <p:nvPr/>
        </p:nvSpPr>
        <p:spPr bwMode="auto">
          <a:xfrm>
            <a:off x="8172450" y="6172200"/>
            <a:ext cx="59055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68313" y="441325"/>
            <a:ext cx="8229600" cy="971550"/>
          </a:xfrm>
        </p:spPr>
        <p:txBody>
          <a:bodyPr/>
          <a:lstStyle/>
          <a:p>
            <a:pPr algn="ctr"/>
            <a:r>
              <a:rPr lang="zh-CN" altLang="en-US" sz="4000" b="1">
                <a:solidFill>
                  <a:schemeClr val="tx2"/>
                </a:solidFill>
                <a:ea typeface="华文新魏" pitchFamily="2" charset="-122"/>
              </a:rPr>
              <a:t>二叉树的计数</a:t>
            </a:r>
          </a:p>
        </p:txBody>
      </p:sp>
      <p:sp>
        <p:nvSpPr>
          <p:cNvPr id="362499" name="Rectangle 3"/>
          <p:cNvSpPr>
            <a:spLocks noGrp="1" noChangeArrowheads="1"/>
          </p:cNvSpPr>
          <p:nvPr>
            <p:ph idx="1"/>
          </p:nvPr>
        </p:nvSpPr>
        <p:spPr>
          <a:xfrm>
            <a:off x="663575" y="1271588"/>
            <a:ext cx="7796213" cy="5037137"/>
          </a:xfrm>
        </p:spPr>
        <p:txBody>
          <a:bodyPr/>
          <a:lstStyle/>
          <a:p>
            <a:pPr>
              <a:spcBef>
                <a:spcPct val="5000"/>
              </a:spcBef>
              <a:buClr>
                <a:srgbClr val="800080"/>
              </a:buClr>
              <a:buSzPct val="50000"/>
            </a:pPr>
            <a:r>
              <a:rPr lang="zh-CN" altLang="en-US" sz="3000" b="1">
                <a:latin typeface="Times New Roman" pitchFamily="18" charset="0"/>
                <a:ea typeface="仿宋_GB2312" pitchFamily="49" charset="-122"/>
              </a:rPr>
              <a:t>二叉树遍历的结果是将一个非线性结构中的数据通过访问排列到一个</a:t>
            </a:r>
            <a:r>
              <a:rPr lang="zh-CN" altLang="en-US" sz="3000" b="1">
                <a:solidFill>
                  <a:schemeClr val="tx2"/>
                </a:solidFill>
                <a:latin typeface="Times New Roman" pitchFamily="18" charset="0"/>
                <a:ea typeface="仿宋_GB2312" pitchFamily="49" charset="-122"/>
              </a:rPr>
              <a:t>线性序列</a:t>
            </a:r>
            <a:r>
              <a:rPr lang="zh-CN" altLang="en-US" sz="3000" b="1">
                <a:latin typeface="Times New Roman" pitchFamily="18" charset="0"/>
                <a:ea typeface="仿宋_GB2312" pitchFamily="49" charset="-122"/>
              </a:rPr>
              <a:t>中。</a:t>
            </a:r>
          </a:p>
          <a:p>
            <a:pPr>
              <a:spcBef>
                <a:spcPct val="5000"/>
              </a:spcBef>
              <a:buClr>
                <a:srgbClr val="800080"/>
              </a:buClr>
              <a:buSzPct val="50000"/>
            </a:pPr>
            <a:r>
              <a:rPr lang="zh-CN" altLang="en-US" sz="3000" b="1">
                <a:latin typeface="Times New Roman" pitchFamily="18" charset="0"/>
                <a:ea typeface="仿宋_GB2312" pitchFamily="49" charset="-122"/>
              </a:rPr>
              <a:t>前序序列：</a:t>
            </a:r>
            <a:r>
              <a:rPr lang="en-US" altLang="zh-CN" sz="3000" b="1" i="1">
                <a:solidFill>
                  <a:schemeClr val="tx2"/>
                </a:solidFill>
                <a:latin typeface="Times New Roman" pitchFamily="18" charset="0"/>
                <a:ea typeface="仿宋_GB2312" pitchFamily="49" charset="-122"/>
              </a:rPr>
              <a:t>a b d c 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特点是第一个访问的</a:t>
            </a:r>
            <a:r>
              <a:rPr lang="en-US" altLang="zh-CN" sz="3000" b="1" i="1">
                <a:solidFill>
                  <a:schemeClr val="tx2"/>
                </a:solidFill>
                <a:latin typeface="Times New Roman" pitchFamily="18" charset="0"/>
                <a:ea typeface="仿宋_GB2312" pitchFamily="49" charset="-122"/>
              </a:rPr>
              <a:t>a</a:t>
            </a:r>
            <a:r>
              <a:rPr lang="zh-CN" altLang="en-US" sz="3000" b="1">
                <a:latin typeface="Times New Roman" pitchFamily="18" charset="0"/>
                <a:ea typeface="仿宋_GB2312" pitchFamily="49" charset="-122"/>
              </a:rPr>
              <a:t>一定是树根，只要左子树非空，后面紧跟的</a:t>
            </a:r>
            <a:r>
              <a:rPr lang="en-US" altLang="zh-CN" sz="3000" b="1" i="1">
                <a:solidFill>
                  <a:schemeClr val="tx2"/>
                </a:solidFill>
                <a:latin typeface="Times New Roman" pitchFamily="18" charset="0"/>
                <a:ea typeface="仿宋_GB2312" pitchFamily="49" charset="-122"/>
              </a:rPr>
              <a:t>b </a:t>
            </a:r>
            <a:r>
              <a:rPr lang="zh-CN" altLang="en-US" sz="3000" b="1">
                <a:latin typeface="Times New Roman" pitchFamily="18" charset="0"/>
                <a:ea typeface="仿宋_GB2312" pitchFamily="49" charset="-122"/>
              </a:rPr>
              <a:t>一定是根的左子女，</a:t>
            </a:r>
            <a:r>
              <a:rPr lang="en-US" altLang="zh-CN" sz="3000" b="1">
                <a:latin typeface="Times New Roman" pitchFamily="18" charset="0"/>
                <a:ea typeface="仿宋_GB2312" pitchFamily="49" charset="-122"/>
              </a:rPr>
              <a:t>…</a:t>
            </a:r>
          </a:p>
          <a:p>
            <a:pPr>
              <a:spcBef>
                <a:spcPct val="5000"/>
              </a:spcBef>
              <a:buClr>
                <a:srgbClr val="800080"/>
              </a:buClr>
              <a:buSzPct val="50000"/>
            </a:pPr>
            <a:r>
              <a:rPr lang="zh-CN" altLang="en-US" sz="3000" b="1">
                <a:latin typeface="Times New Roman" pitchFamily="18" charset="0"/>
                <a:ea typeface="仿宋_GB2312" pitchFamily="49" charset="-122"/>
              </a:rPr>
              <a:t>中序序列：</a:t>
            </a:r>
            <a:r>
              <a:rPr lang="en-US" altLang="zh-CN" sz="3000" b="1" i="1">
                <a:solidFill>
                  <a:schemeClr val="tx2"/>
                </a:solidFill>
                <a:latin typeface="Times New Roman" pitchFamily="18" charset="0"/>
                <a:ea typeface="仿宋_GB2312" pitchFamily="49" charset="-122"/>
              </a:rPr>
              <a:t>b d a e c</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特点是树</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根 </a:t>
            </a:r>
            <a:r>
              <a:rPr lang="en-US" altLang="zh-CN" sz="3000" b="1" i="1">
                <a:solidFill>
                  <a:schemeClr val="tx2"/>
                </a:solidFill>
                <a:latin typeface="Times New Roman" pitchFamily="18" charset="0"/>
                <a:ea typeface="仿宋_GB2312" pitchFamily="49" charset="-122"/>
              </a:rPr>
              <a:t>a</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把整个中序分成两部分，</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a </a:t>
            </a:r>
            <a:r>
              <a:rPr lang="zh-CN" altLang="en-US" sz="3000" b="1">
                <a:latin typeface="Times New Roman" pitchFamily="18" charset="0"/>
                <a:ea typeface="仿宋_GB2312" pitchFamily="49" charset="-122"/>
              </a:rPr>
              <a:t>左侧子序列是根的</a:t>
            </a:r>
            <a:r>
              <a:rPr lang="zh-CN" altLang="en-US" sz="3000" b="1">
                <a:solidFill>
                  <a:schemeClr val="tx2"/>
                </a:solidFill>
                <a:latin typeface="Times New Roman" pitchFamily="18" charset="0"/>
                <a:ea typeface="仿宋_GB2312" pitchFamily="49" charset="-122"/>
              </a:rPr>
              <a:t>左子树</a:t>
            </a:r>
            <a:r>
              <a:rPr lang="zh-CN" altLang="en-US" sz="3000" b="1">
                <a:latin typeface="Times New Roman" pitchFamily="18" charset="0"/>
                <a:ea typeface="仿宋_GB2312" pitchFamily="49" charset="-122"/>
              </a:rPr>
              <a:t>上</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的结点数据，右侧子序列是根</a:t>
            </a:r>
          </a:p>
          <a:p>
            <a:pPr>
              <a:spcBef>
                <a:spcPct val="5000"/>
              </a:spcBef>
              <a:buClr>
                <a:srgbClr val="800080"/>
              </a:buClr>
              <a:buSzPct val="50000"/>
              <a:buFont typeface="Wingdings" pitchFamily="2" charset="2"/>
              <a:buNone/>
            </a:pPr>
            <a:r>
              <a:rPr lang="zh-CN" altLang="en-US" sz="3000" b="1">
                <a:latin typeface="Times New Roman" pitchFamily="18" charset="0"/>
                <a:ea typeface="仿宋_GB2312" pitchFamily="49" charset="-122"/>
              </a:rPr>
              <a:t>	的右子树上的结点数据。</a:t>
            </a:r>
          </a:p>
        </p:txBody>
      </p:sp>
      <p:sp>
        <p:nvSpPr>
          <p:cNvPr id="28" name="灯片编号占位符 4"/>
          <p:cNvSpPr>
            <a:spLocks noGrp="1"/>
          </p:cNvSpPr>
          <p:nvPr>
            <p:ph type="sldNum" sz="quarter" idx="12"/>
          </p:nvPr>
        </p:nvSpPr>
        <p:spPr/>
        <p:txBody>
          <a:bodyPr/>
          <a:lstStyle/>
          <a:p>
            <a:fld id="{722C73EB-B0E6-48D5-A7E4-1D1F30DF84B1}" type="slidenum">
              <a:rPr lang="en-US" altLang="zh-CN"/>
              <a:pPr/>
              <a:t>118</a:t>
            </a:fld>
            <a:endParaRPr lang="en-US" altLang="zh-CN"/>
          </a:p>
        </p:txBody>
      </p:sp>
      <p:grpSp>
        <p:nvGrpSpPr>
          <p:cNvPr id="362500" name="Group 4"/>
          <p:cNvGrpSpPr>
            <a:grpSpLocks/>
          </p:cNvGrpSpPr>
          <p:nvPr/>
        </p:nvGrpSpPr>
        <p:grpSpPr bwMode="auto">
          <a:xfrm>
            <a:off x="6227763" y="3500438"/>
            <a:ext cx="2160587" cy="2378075"/>
            <a:chOff x="430" y="1002"/>
            <a:chExt cx="1361" cy="1498"/>
          </a:xfrm>
        </p:grpSpPr>
        <p:sp>
          <p:nvSpPr>
            <p:cNvPr id="362501" name="Line 5"/>
            <p:cNvSpPr>
              <a:spLocks noChangeShapeType="1"/>
            </p:cNvSpPr>
            <p:nvPr/>
          </p:nvSpPr>
          <p:spPr bwMode="auto">
            <a:xfrm flipH="1">
              <a:off x="1360" y="1752"/>
              <a:ext cx="261" cy="499"/>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2" name="Line 6"/>
            <p:cNvSpPr>
              <a:spLocks noChangeShapeType="1"/>
            </p:cNvSpPr>
            <p:nvPr/>
          </p:nvSpPr>
          <p:spPr bwMode="auto">
            <a:xfrm>
              <a:off x="622" y="1799"/>
              <a:ext cx="192" cy="432"/>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3" name="Line 7"/>
            <p:cNvSpPr>
              <a:spLocks noChangeShapeType="1"/>
            </p:cNvSpPr>
            <p:nvPr/>
          </p:nvSpPr>
          <p:spPr bwMode="auto">
            <a:xfrm>
              <a:off x="1179" y="1275"/>
              <a:ext cx="408" cy="363"/>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4" name="Line 8"/>
            <p:cNvSpPr>
              <a:spLocks noChangeShapeType="1"/>
            </p:cNvSpPr>
            <p:nvPr/>
          </p:nvSpPr>
          <p:spPr bwMode="auto">
            <a:xfrm flipH="1">
              <a:off x="622" y="1275"/>
              <a:ext cx="444" cy="38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5" name="Oval 9"/>
            <p:cNvSpPr>
              <a:spLocks noChangeArrowheads="1"/>
            </p:cNvSpPr>
            <p:nvPr/>
          </p:nvSpPr>
          <p:spPr bwMode="auto">
            <a:xfrm>
              <a:off x="982" y="107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362506" name="Oval 10"/>
            <p:cNvSpPr>
              <a:spLocks noChangeArrowheads="1"/>
            </p:cNvSpPr>
            <p:nvPr/>
          </p:nvSpPr>
          <p:spPr bwMode="auto">
            <a:xfrm>
              <a:off x="430" y="1559"/>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7" name="Oval 11"/>
            <p:cNvSpPr>
              <a:spLocks noChangeArrowheads="1"/>
            </p:cNvSpPr>
            <p:nvPr/>
          </p:nvSpPr>
          <p:spPr bwMode="auto">
            <a:xfrm>
              <a:off x="1202" y="2190"/>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8" name="Oval 12"/>
            <p:cNvSpPr>
              <a:spLocks noChangeArrowheads="1"/>
            </p:cNvSpPr>
            <p:nvPr/>
          </p:nvSpPr>
          <p:spPr bwMode="auto">
            <a:xfrm>
              <a:off x="1503" y="1577"/>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09" name="Oval 13"/>
            <p:cNvSpPr>
              <a:spLocks noChangeArrowheads="1"/>
            </p:cNvSpPr>
            <p:nvPr/>
          </p:nvSpPr>
          <p:spPr bwMode="auto">
            <a:xfrm>
              <a:off x="718" y="2183"/>
              <a:ext cx="288" cy="288"/>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0" name="Text Box 14"/>
            <p:cNvSpPr txBox="1">
              <a:spLocks noChangeArrowheads="1"/>
            </p:cNvSpPr>
            <p:nvPr/>
          </p:nvSpPr>
          <p:spPr bwMode="auto">
            <a:xfrm>
              <a:off x="982" y="1002"/>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a</a:t>
              </a:r>
              <a:endParaRPr kumimoji="1" lang="en-US" altLang="zh-CN" sz="2400">
                <a:latin typeface="Times New Roman" pitchFamily="18" charset="0"/>
              </a:endParaRPr>
            </a:p>
          </p:txBody>
        </p:sp>
        <p:sp>
          <p:nvSpPr>
            <p:cNvPr id="362511" name="Text Box 15"/>
            <p:cNvSpPr txBox="1">
              <a:spLocks noChangeArrowheads="1"/>
            </p:cNvSpPr>
            <p:nvPr/>
          </p:nvSpPr>
          <p:spPr bwMode="auto">
            <a:xfrm>
              <a:off x="430" y="1511"/>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b</a:t>
              </a:r>
              <a:endParaRPr kumimoji="1" lang="en-US" altLang="zh-CN" sz="2400">
                <a:latin typeface="Times New Roman" pitchFamily="18" charset="0"/>
              </a:endParaRPr>
            </a:p>
          </p:txBody>
        </p:sp>
        <p:sp>
          <p:nvSpPr>
            <p:cNvPr id="362512" name="Text Box 16"/>
            <p:cNvSpPr txBox="1">
              <a:spLocks noChangeArrowheads="1"/>
            </p:cNvSpPr>
            <p:nvPr/>
          </p:nvSpPr>
          <p:spPr bwMode="auto">
            <a:xfrm>
              <a:off x="1513" y="1500"/>
              <a:ext cx="2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i="1">
                  <a:solidFill>
                    <a:srgbClr val="FFFFCC"/>
                  </a:solidFill>
                  <a:latin typeface="Times New Roman" pitchFamily="18" charset="0"/>
                </a:rPr>
                <a:t>c</a:t>
              </a:r>
              <a:endParaRPr kumimoji="1" lang="en-US" altLang="zh-CN" sz="2400">
                <a:latin typeface="Times New Roman" pitchFamily="18" charset="0"/>
              </a:endParaRPr>
            </a:p>
          </p:txBody>
        </p:sp>
        <p:sp>
          <p:nvSpPr>
            <p:cNvPr id="362513" name="Text Box 17"/>
            <p:cNvSpPr txBox="1">
              <a:spLocks noChangeArrowheads="1"/>
            </p:cNvSpPr>
            <p:nvPr/>
          </p:nvSpPr>
          <p:spPr bwMode="auto">
            <a:xfrm>
              <a:off x="718" y="2135"/>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d</a:t>
              </a:r>
              <a:endParaRPr kumimoji="1" lang="en-US" altLang="zh-CN" sz="2400">
                <a:latin typeface="Times New Roman" pitchFamily="18" charset="0"/>
              </a:endParaRPr>
            </a:p>
          </p:txBody>
        </p:sp>
        <p:sp>
          <p:nvSpPr>
            <p:cNvPr id="362514" name="Text Box 18"/>
            <p:cNvSpPr txBox="1">
              <a:spLocks noChangeArrowheads="1"/>
            </p:cNvSpPr>
            <p:nvPr/>
          </p:nvSpPr>
          <p:spPr bwMode="auto">
            <a:xfrm>
              <a:off x="1234" y="2113"/>
              <a:ext cx="2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i="1">
                  <a:solidFill>
                    <a:srgbClr val="FFFFCC"/>
                  </a:solidFill>
                  <a:latin typeface="Times New Roman" pitchFamily="18" charset="0"/>
                </a:rPr>
                <a:t>e</a:t>
              </a:r>
              <a:endParaRPr kumimoji="1" lang="en-US" altLang="zh-CN" sz="2400">
                <a:latin typeface="Times New Roman" pitchFamily="18" charset="0"/>
              </a:endParaRPr>
            </a:p>
          </p:txBody>
        </p:sp>
        <p:sp>
          <p:nvSpPr>
            <p:cNvPr id="362515" name="Line 19"/>
            <p:cNvSpPr>
              <a:spLocks noChangeShapeType="1"/>
            </p:cNvSpPr>
            <p:nvPr/>
          </p:nvSpPr>
          <p:spPr bwMode="auto">
            <a:xfrm flipH="1">
              <a:off x="657" y="1275"/>
              <a:ext cx="295" cy="2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6" name="Line 20"/>
            <p:cNvSpPr>
              <a:spLocks noChangeShapeType="1"/>
            </p:cNvSpPr>
            <p:nvPr/>
          </p:nvSpPr>
          <p:spPr bwMode="auto">
            <a:xfrm>
              <a:off x="567" y="1888"/>
              <a:ext cx="129" cy="298"/>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7" name="Line 21"/>
            <p:cNvSpPr>
              <a:spLocks noChangeShapeType="1"/>
            </p:cNvSpPr>
            <p:nvPr/>
          </p:nvSpPr>
          <p:spPr bwMode="auto">
            <a:xfrm>
              <a:off x="748" y="1865"/>
              <a:ext cx="121" cy="265"/>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8" name="Line 22"/>
            <p:cNvSpPr>
              <a:spLocks noChangeShapeType="1"/>
            </p:cNvSpPr>
            <p:nvPr/>
          </p:nvSpPr>
          <p:spPr bwMode="auto">
            <a:xfrm flipH="1">
              <a:off x="766" y="1412"/>
              <a:ext cx="277" cy="243"/>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19" name="Line 23"/>
            <p:cNvSpPr>
              <a:spLocks noChangeShapeType="1"/>
            </p:cNvSpPr>
            <p:nvPr/>
          </p:nvSpPr>
          <p:spPr bwMode="auto">
            <a:xfrm>
              <a:off x="1225" y="1435"/>
              <a:ext cx="249" cy="226"/>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0" name="Line 24"/>
            <p:cNvSpPr>
              <a:spLocks noChangeShapeType="1"/>
            </p:cNvSpPr>
            <p:nvPr/>
          </p:nvSpPr>
          <p:spPr bwMode="auto">
            <a:xfrm flipH="1">
              <a:off x="1338" y="1842"/>
              <a:ext cx="141" cy="273"/>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1" name="Line 25"/>
            <p:cNvSpPr>
              <a:spLocks noChangeShapeType="1"/>
            </p:cNvSpPr>
            <p:nvPr/>
          </p:nvSpPr>
          <p:spPr bwMode="auto">
            <a:xfrm flipH="1">
              <a:off x="1497" y="1933"/>
              <a:ext cx="136" cy="266"/>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2522" name="Line 26"/>
            <p:cNvSpPr>
              <a:spLocks noChangeShapeType="1"/>
            </p:cNvSpPr>
            <p:nvPr/>
          </p:nvSpPr>
          <p:spPr bwMode="auto">
            <a:xfrm>
              <a:off x="1338" y="1275"/>
              <a:ext cx="249" cy="227"/>
            </a:xfrm>
            <a:prstGeom prst="line">
              <a:avLst/>
            </a:prstGeom>
            <a:noFill/>
            <a:ln w="25400">
              <a:solidFill>
                <a:schemeClr val="accent2"/>
              </a:solidFill>
              <a:round/>
              <a:headEnd type="triangle" w="med" len="lg"/>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698500" y="908050"/>
            <a:ext cx="7869238" cy="2628900"/>
          </a:xfrm>
        </p:spPr>
        <p:txBody>
          <a:bodyPr/>
          <a:lstStyle/>
          <a:p>
            <a:pPr>
              <a:buClr>
                <a:srgbClr val="800080"/>
              </a:buClr>
              <a:buSzPct val="50000"/>
            </a:pPr>
            <a:r>
              <a:rPr lang="zh-CN" altLang="en-US" sz="3000" b="1">
                <a:latin typeface="Times New Roman" pitchFamily="18" charset="0"/>
                <a:ea typeface="仿宋_GB2312" pitchFamily="49" charset="-122"/>
              </a:rPr>
              <a:t>由二叉树的前序序列和中序序列可唯一地确定一棵二叉树。</a:t>
            </a:r>
          </a:p>
          <a:p>
            <a:pPr>
              <a:buClr>
                <a:srgbClr val="800080"/>
              </a:buClr>
              <a:buSzPct val="50000"/>
            </a:pPr>
            <a:r>
              <a:rPr lang="zh-CN" altLang="en-US" sz="3000" b="1">
                <a:latin typeface="Times New Roman" pitchFamily="18" charset="0"/>
                <a:ea typeface="仿宋_GB2312" pitchFamily="49" charset="-122"/>
              </a:rPr>
              <a:t>例</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前序序列 </a:t>
            </a:r>
            <a:r>
              <a:rPr lang="en-US" altLang="zh-CN" sz="3000" b="1">
                <a:solidFill>
                  <a:schemeClr val="tx2"/>
                </a:solidFill>
                <a:latin typeface="Times New Roman" pitchFamily="18" charset="0"/>
                <a:ea typeface="仿宋_GB2312" pitchFamily="49" charset="-122"/>
              </a:rPr>
              <a:t>{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B H F D E C K G }</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和中序序列 </a:t>
            </a:r>
            <a:r>
              <a:rPr lang="en-US" altLang="zh-CN" sz="3000" b="1">
                <a:solidFill>
                  <a:schemeClr val="tx2"/>
                </a:solidFill>
                <a:latin typeface="Times New Roman" pitchFamily="18" charset="0"/>
                <a:ea typeface="仿宋_GB2312" pitchFamily="49" charset="-122"/>
              </a:rPr>
              <a:t>{ H B D F </a:t>
            </a:r>
            <a:r>
              <a:rPr lang="en-US" altLang="zh-CN" sz="3000" b="1" u="sng">
                <a:solidFill>
                  <a:schemeClr val="hlink"/>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 E K C G</a:t>
            </a:r>
            <a:r>
              <a:rPr lang="en-US" altLang="zh-CN" sz="3000" b="1">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构造二叉树过程如下：</a:t>
            </a:r>
          </a:p>
          <a:p>
            <a:endParaRPr lang="en-US" altLang="zh-CN" sz="3000">
              <a:latin typeface="Times New Roman" pitchFamily="18" charset="0"/>
            </a:endParaRPr>
          </a:p>
        </p:txBody>
      </p:sp>
      <p:sp>
        <p:nvSpPr>
          <p:cNvPr id="28" name="灯片编号占位符 4"/>
          <p:cNvSpPr>
            <a:spLocks noGrp="1"/>
          </p:cNvSpPr>
          <p:nvPr>
            <p:ph type="sldNum" sz="quarter" idx="12"/>
          </p:nvPr>
        </p:nvSpPr>
        <p:spPr/>
        <p:txBody>
          <a:bodyPr/>
          <a:lstStyle/>
          <a:p>
            <a:fld id="{3C7CD4EA-4672-438E-B1BC-C184603BC934}" type="slidenum">
              <a:rPr lang="en-US" altLang="zh-CN"/>
              <a:pPr/>
              <a:t>119</a:t>
            </a:fld>
            <a:endParaRPr lang="en-US" altLang="zh-CN"/>
          </a:p>
        </p:txBody>
      </p:sp>
      <p:grpSp>
        <p:nvGrpSpPr>
          <p:cNvPr id="363548" name="Group 28"/>
          <p:cNvGrpSpPr>
            <a:grpSpLocks/>
          </p:cNvGrpSpPr>
          <p:nvPr/>
        </p:nvGrpSpPr>
        <p:grpSpPr bwMode="auto">
          <a:xfrm>
            <a:off x="1096963" y="3716338"/>
            <a:ext cx="2970212" cy="1371600"/>
            <a:chOff x="521" y="2352"/>
            <a:chExt cx="1871" cy="864"/>
          </a:xfrm>
        </p:grpSpPr>
        <p:sp>
          <p:nvSpPr>
            <p:cNvPr id="363528" name="Line 8"/>
            <p:cNvSpPr>
              <a:spLocks noChangeShapeType="1"/>
            </p:cNvSpPr>
            <p:nvPr/>
          </p:nvSpPr>
          <p:spPr bwMode="auto">
            <a:xfrm>
              <a:off x="1536" y="2640"/>
              <a:ext cx="255" cy="2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9" name="Line 9"/>
            <p:cNvSpPr>
              <a:spLocks noChangeShapeType="1"/>
            </p:cNvSpPr>
            <p:nvPr/>
          </p:nvSpPr>
          <p:spPr bwMode="auto">
            <a:xfrm flipH="1">
              <a:off x="10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2" name="Oval 12"/>
            <p:cNvSpPr>
              <a:spLocks noChangeArrowheads="1"/>
            </p:cNvSpPr>
            <p:nvPr/>
          </p:nvSpPr>
          <p:spPr bwMode="auto">
            <a:xfrm>
              <a:off x="1296" y="2409"/>
              <a:ext cx="288" cy="279"/>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3" name="Oval 13"/>
            <p:cNvSpPr>
              <a:spLocks noChangeArrowheads="1"/>
            </p:cNvSpPr>
            <p:nvPr/>
          </p:nvSpPr>
          <p:spPr bwMode="auto">
            <a:xfrm>
              <a:off x="521" y="2832"/>
              <a:ext cx="816"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4" name="Oval 14"/>
            <p:cNvSpPr>
              <a:spLocks noChangeArrowheads="1"/>
            </p:cNvSpPr>
            <p:nvPr/>
          </p:nvSpPr>
          <p:spPr bwMode="auto">
            <a:xfrm>
              <a:off x="1519" y="2832"/>
              <a:ext cx="873"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5" name="Text Box 15"/>
            <p:cNvSpPr txBox="1">
              <a:spLocks noChangeArrowheads="1"/>
            </p:cNvSpPr>
            <p:nvPr/>
          </p:nvSpPr>
          <p:spPr bwMode="auto">
            <a:xfrm>
              <a:off x="577" y="2854"/>
              <a:ext cx="7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HBDF</a:t>
              </a:r>
              <a:endParaRPr kumimoji="1" lang="en-US" altLang="zh-CN" sz="2400">
                <a:latin typeface="Times New Roman" pitchFamily="18" charset="0"/>
              </a:endParaRPr>
            </a:p>
          </p:txBody>
        </p:sp>
        <p:sp>
          <p:nvSpPr>
            <p:cNvPr id="363536" name="Text Box 16"/>
            <p:cNvSpPr txBox="1">
              <a:spLocks noChangeArrowheads="1"/>
            </p:cNvSpPr>
            <p:nvPr/>
          </p:nvSpPr>
          <p:spPr bwMode="auto">
            <a:xfrm>
              <a:off x="1583" y="2840"/>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37" name="Text Box 17"/>
            <p:cNvSpPr txBox="1">
              <a:spLocks noChangeArrowheads="1"/>
            </p:cNvSpPr>
            <p:nvPr/>
          </p:nvSpPr>
          <p:spPr bwMode="auto">
            <a:xfrm>
              <a:off x="13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grpSp>
      <p:grpSp>
        <p:nvGrpSpPr>
          <p:cNvPr id="363549" name="Group 29"/>
          <p:cNvGrpSpPr>
            <a:grpSpLocks/>
          </p:cNvGrpSpPr>
          <p:nvPr/>
        </p:nvGrpSpPr>
        <p:grpSpPr bwMode="auto">
          <a:xfrm>
            <a:off x="4705350" y="3752850"/>
            <a:ext cx="2819400" cy="2057400"/>
            <a:chOff x="2928" y="2352"/>
            <a:chExt cx="1776" cy="1296"/>
          </a:xfrm>
        </p:grpSpPr>
        <p:sp>
          <p:nvSpPr>
            <p:cNvPr id="363524" name="Line 4"/>
            <p:cNvSpPr>
              <a:spLocks noChangeShapeType="1"/>
            </p:cNvSpPr>
            <p:nvPr/>
          </p:nvSpPr>
          <p:spPr bwMode="auto">
            <a:xfrm>
              <a:off x="3504" y="3120"/>
              <a:ext cx="96"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5" name="Line 5"/>
            <p:cNvSpPr>
              <a:spLocks noChangeShapeType="1"/>
            </p:cNvSpPr>
            <p:nvPr/>
          </p:nvSpPr>
          <p:spPr bwMode="auto">
            <a:xfrm flipH="1">
              <a:off x="3120" y="312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6" name="Line 6"/>
            <p:cNvSpPr>
              <a:spLocks noChangeShapeType="1"/>
            </p:cNvSpPr>
            <p:nvPr/>
          </p:nvSpPr>
          <p:spPr bwMode="auto">
            <a:xfrm flipH="1">
              <a:off x="345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27" name="Line 7"/>
            <p:cNvSpPr>
              <a:spLocks noChangeShapeType="1"/>
            </p:cNvSpPr>
            <p:nvPr/>
          </p:nvSpPr>
          <p:spPr bwMode="auto">
            <a:xfrm>
              <a:off x="3936" y="264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8" name="Oval 18"/>
            <p:cNvSpPr>
              <a:spLocks noChangeArrowheads="1"/>
            </p:cNvSpPr>
            <p:nvPr/>
          </p:nvSpPr>
          <p:spPr bwMode="auto">
            <a:xfrm>
              <a:off x="3696" y="24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9" name="Oval 19"/>
            <p:cNvSpPr>
              <a:spLocks noChangeArrowheads="1"/>
            </p:cNvSpPr>
            <p:nvPr/>
          </p:nvSpPr>
          <p:spPr bwMode="auto">
            <a:xfrm>
              <a:off x="3840" y="283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0" name="Text Box 20"/>
            <p:cNvSpPr txBox="1">
              <a:spLocks noChangeArrowheads="1"/>
            </p:cNvSpPr>
            <p:nvPr/>
          </p:nvSpPr>
          <p:spPr bwMode="auto">
            <a:xfrm>
              <a:off x="3881" y="284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3541" name="Text Box 21"/>
            <p:cNvSpPr txBox="1">
              <a:spLocks noChangeArrowheads="1"/>
            </p:cNvSpPr>
            <p:nvPr/>
          </p:nvSpPr>
          <p:spPr bwMode="auto">
            <a:xfrm>
              <a:off x="3706" y="235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3542" name="Oval 22"/>
            <p:cNvSpPr>
              <a:spLocks noChangeArrowheads="1"/>
            </p:cNvSpPr>
            <p:nvPr/>
          </p:nvSpPr>
          <p:spPr bwMode="auto">
            <a:xfrm>
              <a:off x="3264" y="288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3" name="Text Box 23"/>
            <p:cNvSpPr txBox="1">
              <a:spLocks noChangeArrowheads="1"/>
            </p:cNvSpPr>
            <p:nvPr/>
          </p:nvSpPr>
          <p:spPr bwMode="auto">
            <a:xfrm>
              <a:off x="3280" y="28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3544" name="Oval 24"/>
            <p:cNvSpPr>
              <a:spLocks noChangeArrowheads="1"/>
            </p:cNvSpPr>
            <p:nvPr/>
          </p:nvSpPr>
          <p:spPr bwMode="auto">
            <a:xfrm>
              <a:off x="2928" y="33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5" name="Text Box 25"/>
            <p:cNvSpPr txBox="1">
              <a:spLocks noChangeArrowheads="1"/>
            </p:cNvSpPr>
            <p:nvPr/>
          </p:nvSpPr>
          <p:spPr bwMode="auto">
            <a:xfrm>
              <a:off x="2932" y="33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3546" name="Oval 26"/>
            <p:cNvSpPr>
              <a:spLocks noChangeArrowheads="1"/>
            </p:cNvSpPr>
            <p:nvPr/>
          </p:nvSpPr>
          <p:spPr bwMode="auto">
            <a:xfrm>
              <a:off x="3402" y="3351"/>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7" name="Text Box 27"/>
            <p:cNvSpPr txBox="1">
              <a:spLocks noChangeArrowheads="1"/>
            </p:cNvSpPr>
            <p:nvPr/>
          </p:nvSpPr>
          <p:spPr bwMode="auto">
            <a:xfrm>
              <a:off x="3406" y="3321"/>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7081838" y="1316038"/>
            <a:ext cx="1733550" cy="1104900"/>
            <a:chOff x="4308" y="720"/>
            <a:chExt cx="1092" cy="696"/>
          </a:xfrm>
        </p:grpSpPr>
        <p:sp>
          <p:nvSpPr>
            <p:cNvPr id="13315" name="Oval 3"/>
            <p:cNvSpPr>
              <a:spLocks noChangeArrowheads="1"/>
            </p:cNvSpPr>
            <p:nvPr/>
          </p:nvSpPr>
          <p:spPr bwMode="auto">
            <a:xfrm>
              <a:off x="5112" y="1140"/>
              <a:ext cx="288" cy="276"/>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18</a:t>
              </a:r>
            </a:p>
          </p:txBody>
        </p:sp>
        <p:sp>
          <p:nvSpPr>
            <p:cNvPr id="13316" name="Line 4"/>
            <p:cNvSpPr>
              <a:spLocks noChangeShapeType="1"/>
            </p:cNvSpPr>
            <p:nvPr/>
          </p:nvSpPr>
          <p:spPr bwMode="auto">
            <a:xfrm>
              <a:off x="4308" y="788"/>
              <a:ext cx="912" cy="3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17" name="Text Box 5"/>
            <p:cNvSpPr txBox="1">
              <a:spLocks noChangeArrowheads="1"/>
            </p:cNvSpPr>
            <p:nvPr/>
          </p:nvSpPr>
          <p:spPr bwMode="auto">
            <a:xfrm>
              <a:off x="4680" y="72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1</a:t>
              </a:r>
              <a:r>
                <a:rPr lang="en-US" altLang="zh-CN" sz="2400" b="1">
                  <a:solidFill>
                    <a:srgbClr val="006600"/>
                  </a:solidFill>
                  <a:latin typeface="Times New Roman" panose="02020603050405020304" pitchFamily="18" charset="0"/>
                </a:rPr>
                <a:t>= 2</a:t>
              </a:r>
            </a:p>
          </p:txBody>
        </p:sp>
      </p:grpSp>
      <p:sp>
        <p:nvSpPr>
          <p:cNvPr id="13318" name="Line 6"/>
          <p:cNvSpPr>
            <a:spLocks noChangeShapeType="1"/>
          </p:cNvSpPr>
          <p:nvPr/>
        </p:nvSpPr>
        <p:spPr bwMode="auto">
          <a:xfrm>
            <a:off x="1652588" y="3671888"/>
            <a:ext cx="5143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3319" name="Group 7"/>
          <p:cNvGrpSpPr>
            <a:grpSpLocks/>
          </p:cNvGrpSpPr>
          <p:nvPr/>
        </p:nvGrpSpPr>
        <p:grpSpPr bwMode="auto">
          <a:xfrm>
            <a:off x="3957638" y="1030288"/>
            <a:ext cx="3848100" cy="5602287"/>
            <a:chOff x="2340" y="540"/>
            <a:chExt cx="2424" cy="3529"/>
          </a:xfrm>
        </p:grpSpPr>
        <p:grpSp>
          <p:nvGrpSpPr>
            <p:cNvPr id="13320" name="Group 8"/>
            <p:cNvGrpSpPr>
              <a:grpSpLocks/>
            </p:cNvGrpSpPr>
            <p:nvPr/>
          </p:nvGrpSpPr>
          <p:grpSpPr bwMode="auto">
            <a:xfrm>
              <a:off x="3264" y="1344"/>
              <a:ext cx="996" cy="780"/>
              <a:chOff x="4248" y="1344"/>
              <a:chExt cx="996" cy="780"/>
            </a:xfrm>
          </p:grpSpPr>
          <p:sp>
            <p:nvSpPr>
              <p:cNvPr id="13321" name="Oval 9"/>
              <p:cNvSpPr>
                <a:spLocks noChangeArrowheads="1"/>
              </p:cNvSpPr>
              <p:nvPr/>
            </p:nvSpPr>
            <p:spPr bwMode="auto">
              <a:xfrm>
                <a:off x="4956" y="1836"/>
                <a:ext cx="288" cy="288"/>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13</a:t>
                </a:r>
              </a:p>
            </p:txBody>
          </p:sp>
          <p:sp>
            <p:nvSpPr>
              <p:cNvPr id="13322" name="Line 10"/>
              <p:cNvSpPr>
                <a:spLocks noChangeShapeType="1"/>
              </p:cNvSpPr>
              <p:nvPr/>
            </p:nvSpPr>
            <p:spPr bwMode="auto">
              <a:xfrm>
                <a:off x="4248" y="1416"/>
                <a:ext cx="840" cy="42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23" name="Text Box 11"/>
              <p:cNvSpPr txBox="1">
                <a:spLocks noChangeArrowheads="1"/>
              </p:cNvSpPr>
              <p:nvPr/>
            </p:nvSpPr>
            <p:spPr bwMode="auto">
              <a:xfrm>
                <a:off x="4548" y="1344"/>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4</a:t>
                </a:r>
              </a:p>
            </p:txBody>
          </p:sp>
        </p:grpSp>
        <p:grpSp>
          <p:nvGrpSpPr>
            <p:cNvPr id="13324" name="Group 12"/>
            <p:cNvGrpSpPr>
              <a:grpSpLocks/>
            </p:cNvGrpSpPr>
            <p:nvPr/>
          </p:nvGrpSpPr>
          <p:grpSpPr bwMode="auto">
            <a:xfrm>
              <a:off x="3396" y="2976"/>
              <a:ext cx="612" cy="864"/>
              <a:chOff x="4380" y="2976"/>
              <a:chExt cx="612" cy="864"/>
            </a:xfrm>
          </p:grpSpPr>
          <p:sp>
            <p:nvSpPr>
              <p:cNvPr id="13325" name="Oval 13"/>
              <p:cNvSpPr>
                <a:spLocks noChangeArrowheads="1"/>
              </p:cNvSpPr>
              <p:nvPr/>
            </p:nvSpPr>
            <p:spPr bwMode="auto">
              <a:xfrm>
                <a:off x="4704" y="3576"/>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15</a:t>
                </a:r>
              </a:p>
            </p:txBody>
          </p:sp>
          <p:sp>
            <p:nvSpPr>
              <p:cNvPr id="13326" name="Line 14"/>
              <p:cNvSpPr>
                <a:spLocks noChangeShapeType="1"/>
              </p:cNvSpPr>
              <p:nvPr/>
            </p:nvSpPr>
            <p:spPr bwMode="auto">
              <a:xfrm>
                <a:off x="4848" y="2976"/>
                <a:ext cx="0"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27" name="Text Box 15"/>
              <p:cNvSpPr txBox="1">
                <a:spLocks noChangeArrowheads="1"/>
              </p:cNvSpPr>
              <p:nvPr/>
            </p:nvSpPr>
            <p:spPr bwMode="auto">
              <a:xfrm>
                <a:off x="4380" y="3252"/>
                <a:ext cx="5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400" b="1">
                    <a:solidFill>
                      <a:srgbClr val="0000FF"/>
                    </a:solidFill>
                    <a:latin typeface="Times New Roman" panose="02020603050405020304" pitchFamily="18" charset="0"/>
                  </a:rPr>
                  <a:t>x</a:t>
                </a:r>
                <a:r>
                  <a:rPr kumimoji="1" lang="en-US" altLang="zh-CN" sz="2400" b="1" baseline="-25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=3</a:t>
                </a:r>
              </a:p>
            </p:txBody>
          </p:sp>
        </p:grpSp>
        <p:sp>
          <p:nvSpPr>
            <p:cNvPr id="13328" name="Oval 16"/>
            <p:cNvSpPr>
              <a:spLocks noChangeArrowheads="1"/>
            </p:cNvSpPr>
            <p:nvPr/>
          </p:nvSpPr>
          <p:spPr bwMode="auto">
            <a:xfrm>
              <a:off x="4116" y="54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a:t>
              </a:r>
            </a:p>
          </p:txBody>
        </p:sp>
        <p:grpSp>
          <p:nvGrpSpPr>
            <p:cNvPr id="13329" name="Group 17"/>
            <p:cNvGrpSpPr>
              <a:grpSpLocks/>
            </p:cNvGrpSpPr>
            <p:nvPr/>
          </p:nvGrpSpPr>
          <p:grpSpPr bwMode="auto">
            <a:xfrm>
              <a:off x="2340" y="1392"/>
              <a:ext cx="852" cy="732"/>
              <a:chOff x="3876" y="1392"/>
              <a:chExt cx="852" cy="732"/>
            </a:xfrm>
          </p:grpSpPr>
          <p:sp>
            <p:nvSpPr>
              <p:cNvPr id="13330" name="Oval 18"/>
              <p:cNvSpPr>
                <a:spLocks noChangeArrowheads="1"/>
              </p:cNvSpPr>
              <p:nvPr/>
            </p:nvSpPr>
            <p:spPr bwMode="auto">
              <a:xfrm>
                <a:off x="3876" y="186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a:t>
                </a:r>
              </a:p>
            </p:txBody>
          </p:sp>
          <p:sp>
            <p:nvSpPr>
              <p:cNvPr id="13331" name="Line 19"/>
              <p:cNvSpPr>
                <a:spLocks noChangeShapeType="1"/>
              </p:cNvSpPr>
              <p:nvPr/>
            </p:nvSpPr>
            <p:spPr bwMode="auto">
              <a:xfrm flipH="1">
                <a:off x="4044" y="1392"/>
                <a:ext cx="684" cy="4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32" name="Text Box 20"/>
              <p:cNvSpPr txBox="1">
                <a:spLocks noChangeArrowheads="1"/>
              </p:cNvSpPr>
              <p:nvPr/>
            </p:nvSpPr>
            <p:spPr bwMode="auto">
              <a:xfrm>
                <a:off x="3924" y="140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2</a:t>
                </a:r>
              </a:p>
            </p:txBody>
          </p:sp>
        </p:grpSp>
        <p:grpSp>
          <p:nvGrpSpPr>
            <p:cNvPr id="13333" name="Group 21"/>
            <p:cNvGrpSpPr>
              <a:grpSpLocks/>
            </p:cNvGrpSpPr>
            <p:nvPr/>
          </p:nvGrpSpPr>
          <p:grpSpPr bwMode="auto">
            <a:xfrm>
              <a:off x="3089" y="732"/>
              <a:ext cx="1111" cy="696"/>
              <a:chOff x="3089" y="732"/>
              <a:chExt cx="1111" cy="696"/>
            </a:xfrm>
          </p:grpSpPr>
          <p:sp>
            <p:nvSpPr>
              <p:cNvPr id="13334" name="Oval 22"/>
              <p:cNvSpPr>
                <a:spLocks noChangeArrowheads="1"/>
              </p:cNvSpPr>
              <p:nvPr/>
            </p:nvSpPr>
            <p:spPr bwMode="auto">
              <a:xfrm>
                <a:off x="3089" y="1164"/>
                <a:ext cx="295"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a:t>
                </a:r>
              </a:p>
            </p:txBody>
          </p:sp>
          <p:sp>
            <p:nvSpPr>
              <p:cNvPr id="13335" name="Line 23"/>
              <p:cNvSpPr>
                <a:spLocks noChangeShapeType="1"/>
              </p:cNvSpPr>
              <p:nvPr/>
            </p:nvSpPr>
            <p:spPr bwMode="auto">
              <a:xfrm flipH="1">
                <a:off x="3242" y="792"/>
                <a:ext cx="958" cy="37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36" name="Text Box 24"/>
              <p:cNvSpPr txBox="1">
                <a:spLocks noChangeArrowheads="1"/>
              </p:cNvSpPr>
              <p:nvPr/>
            </p:nvSpPr>
            <p:spPr bwMode="auto">
              <a:xfrm>
                <a:off x="3216" y="732"/>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=1</a:t>
                </a:r>
              </a:p>
            </p:txBody>
          </p:sp>
        </p:grpSp>
        <p:sp>
          <p:nvSpPr>
            <p:cNvPr id="13337" name="Text Box 25"/>
            <p:cNvSpPr txBox="1">
              <a:spLocks noChangeArrowheads="1"/>
            </p:cNvSpPr>
            <p:nvPr/>
          </p:nvSpPr>
          <p:spPr bwMode="auto">
            <a:xfrm>
              <a:off x="2352" y="2100"/>
              <a:ext cx="4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3338" name="Line 26"/>
            <p:cNvSpPr>
              <a:spLocks noChangeShapeType="1"/>
            </p:cNvSpPr>
            <p:nvPr/>
          </p:nvSpPr>
          <p:spPr bwMode="auto">
            <a:xfrm flipV="1">
              <a:off x="2508" y="1404"/>
              <a:ext cx="660" cy="45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3339" name="Group 27"/>
            <p:cNvGrpSpPr>
              <a:grpSpLocks/>
            </p:cNvGrpSpPr>
            <p:nvPr/>
          </p:nvGrpSpPr>
          <p:grpSpPr bwMode="auto">
            <a:xfrm>
              <a:off x="3228" y="2112"/>
              <a:ext cx="648" cy="864"/>
              <a:chOff x="4740" y="2112"/>
              <a:chExt cx="648" cy="864"/>
            </a:xfrm>
          </p:grpSpPr>
          <p:sp>
            <p:nvSpPr>
              <p:cNvPr id="13340" name="Oval 28"/>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11</a:t>
                </a:r>
              </a:p>
            </p:txBody>
          </p:sp>
          <p:sp>
            <p:nvSpPr>
              <p:cNvPr id="13341" name="Line 29"/>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42" name="Text Box 30"/>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=4</a:t>
                </a:r>
              </a:p>
            </p:txBody>
          </p:sp>
        </p:grpSp>
        <p:grpSp>
          <p:nvGrpSpPr>
            <p:cNvPr id="13343" name="Group 31"/>
            <p:cNvGrpSpPr>
              <a:grpSpLocks/>
            </p:cNvGrpSpPr>
            <p:nvPr/>
          </p:nvGrpSpPr>
          <p:grpSpPr bwMode="auto">
            <a:xfrm>
              <a:off x="2652" y="2124"/>
              <a:ext cx="564" cy="852"/>
              <a:chOff x="4164" y="2124"/>
              <a:chExt cx="564" cy="852"/>
            </a:xfrm>
          </p:grpSpPr>
          <p:sp>
            <p:nvSpPr>
              <p:cNvPr id="13344" name="Oval 32"/>
              <p:cNvSpPr>
                <a:spLocks noChangeArrowheads="1"/>
              </p:cNvSpPr>
              <p:nvPr/>
            </p:nvSpPr>
            <p:spPr bwMode="auto">
              <a:xfrm>
                <a:off x="432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9</a:t>
                </a:r>
              </a:p>
            </p:txBody>
          </p:sp>
          <p:sp>
            <p:nvSpPr>
              <p:cNvPr id="13345" name="Line 33"/>
              <p:cNvSpPr>
                <a:spLocks noChangeShapeType="1"/>
              </p:cNvSpPr>
              <p:nvPr/>
            </p:nvSpPr>
            <p:spPr bwMode="auto">
              <a:xfrm flipH="1">
                <a:off x="4464"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46" name="Text Box 34"/>
              <p:cNvSpPr txBox="1">
                <a:spLocks noChangeArrowheads="1"/>
              </p:cNvSpPr>
              <p:nvPr/>
            </p:nvSpPr>
            <p:spPr bwMode="auto">
              <a:xfrm>
                <a:off x="4164" y="222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=2</a:t>
                </a:r>
              </a:p>
            </p:txBody>
          </p:sp>
        </p:grpSp>
        <p:sp>
          <p:nvSpPr>
            <p:cNvPr id="13347" name="Text Box 35"/>
            <p:cNvSpPr txBox="1">
              <a:spLocks noChangeArrowheads="1"/>
            </p:cNvSpPr>
            <p:nvPr/>
          </p:nvSpPr>
          <p:spPr bwMode="auto">
            <a:xfrm>
              <a:off x="2748"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3348" name="Text Box 36"/>
            <p:cNvSpPr txBox="1">
              <a:spLocks noChangeArrowheads="1"/>
            </p:cNvSpPr>
            <p:nvPr/>
          </p:nvSpPr>
          <p:spPr bwMode="auto">
            <a:xfrm>
              <a:off x="3300"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nvGrpSpPr>
            <p:cNvPr id="13349" name="Group 37"/>
            <p:cNvGrpSpPr>
              <a:grpSpLocks/>
            </p:cNvGrpSpPr>
            <p:nvPr/>
          </p:nvGrpSpPr>
          <p:grpSpPr bwMode="auto">
            <a:xfrm>
              <a:off x="2736" y="1404"/>
              <a:ext cx="636" cy="720"/>
              <a:chOff x="2736" y="1404"/>
              <a:chExt cx="636" cy="720"/>
            </a:xfrm>
          </p:grpSpPr>
          <p:grpSp>
            <p:nvGrpSpPr>
              <p:cNvPr id="13350" name="Group 38"/>
              <p:cNvGrpSpPr>
                <a:grpSpLocks/>
              </p:cNvGrpSpPr>
              <p:nvPr/>
            </p:nvGrpSpPr>
            <p:grpSpPr bwMode="auto">
              <a:xfrm>
                <a:off x="2736" y="1428"/>
                <a:ext cx="636" cy="696"/>
                <a:chOff x="4236" y="1440"/>
                <a:chExt cx="636" cy="672"/>
              </a:xfrm>
            </p:grpSpPr>
            <p:sp>
              <p:nvSpPr>
                <p:cNvPr id="13351" name="Oval 39"/>
                <p:cNvSpPr>
                  <a:spLocks noChangeArrowheads="1"/>
                </p:cNvSpPr>
                <p:nvPr/>
              </p:nvSpPr>
              <p:spPr bwMode="auto">
                <a:xfrm>
                  <a:off x="4584" y="184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8</a:t>
                  </a:r>
                </a:p>
              </p:txBody>
            </p:sp>
            <p:sp>
              <p:nvSpPr>
                <p:cNvPr id="13352" name="Line 40"/>
                <p:cNvSpPr>
                  <a:spLocks noChangeShapeType="1"/>
                </p:cNvSpPr>
                <p:nvPr/>
              </p:nvSpPr>
              <p:spPr bwMode="auto">
                <a:xfrm>
                  <a:off x="4740" y="1440"/>
                  <a:ext cx="0" cy="43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53" name="Text Box 41"/>
                <p:cNvSpPr txBox="1">
                  <a:spLocks noChangeArrowheads="1"/>
                </p:cNvSpPr>
                <p:nvPr/>
              </p:nvSpPr>
              <p:spPr bwMode="auto">
                <a:xfrm>
                  <a:off x="4236" y="1560"/>
                  <a:ext cx="5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3</a:t>
                  </a:r>
                </a:p>
              </p:txBody>
            </p:sp>
          </p:grpSp>
          <p:sp>
            <p:nvSpPr>
              <p:cNvPr id="13354" name="Line 42"/>
              <p:cNvSpPr>
                <a:spLocks noChangeShapeType="1"/>
              </p:cNvSpPr>
              <p:nvPr/>
            </p:nvSpPr>
            <p:spPr bwMode="auto">
              <a:xfrm flipV="1">
                <a:off x="3240" y="1404"/>
                <a:ext cx="0" cy="444"/>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grpSp>
          <p:nvGrpSpPr>
            <p:cNvPr id="13355" name="Group 43"/>
            <p:cNvGrpSpPr>
              <a:grpSpLocks/>
            </p:cNvGrpSpPr>
            <p:nvPr/>
          </p:nvGrpSpPr>
          <p:grpSpPr bwMode="auto">
            <a:xfrm>
              <a:off x="3636" y="2040"/>
              <a:ext cx="516" cy="936"/>
              <a:chOff x="4620" y="2040"/>
              <a:chExt cx="516" cy="936"/>
            </a:xfrm>
          </p:grpSpPr>
          <p:sp>
            <p:nvSpPr>
              <p:cNvPr id="13356" name="Oval 44"/>
              <p:cNvSpPr>
                <a:spLocks noChangeArrowheads="1"/>
              </p:cNvSpPr>
              <p:nvPr/>
            </p:nvSpPr>
            <p:spPr bwMode="auto">
              <a:xfrm>
                <a:off x="4704"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14</a:t>
                </a:r>
              </a:p>
            </p:txBody>
          </p:sp>
          <p:sp>
            <p:nvSpPr>
              <p:cNvPr id="13357" name="Line 45"/>
              <p:cNvSpPr>
                <a:spLocks noChangeShapeType="1"/>
              </p:cNvSpPr>
              <p:nvPr/>
            </p:nvSpPr>
            <p:spPr bwMode="auto">
              <a:xfrm flipH="1">
                <a:off x="4848"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58" name="Text Box 46"/>
              <p:cNvSpPr txBox="1">
                <a:spLocks noChangeArrowheads="1"/>
              </p:cNvSpPr>
              <p:nvPr/>
            </p:nvSpPr>
            <p:spPr bwMode="auto">
              <a:xfrm>
                <a:off x="4620" y="204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=2</a:t>
                </a:r>
              </a:p>
            </p:txBody>
          </p:sp>
        </p:grpSp>
        <p:sp>
          <p:nvSpPr>
            <p:cNvPr id="13359" name="Text Box 47"/>
            <p:cNvSpPr txBox="1">
              <a:spLocks noChangeArrowheads="1"/>
            </p:cNvSpPr>
            <p:nvPr/>
          </p:nvSpPr>
          <p:spPr bwMode="auto">
            <a:xfrm>
              <a:off x="3684" y="3827"/>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nvGrpSpPr>
            <p:cNvPr id="13360" name="Group 48"/>
            <p:cNvGrpSpPr>
              <a:grpSpLocks/>
            </p:cNvGrpSpPr>
            <p:nvPr/>
          </p:nvGrpSpPr>
          <p:grpSpPr bwMode="auto">
            <a:xfrm>
              <a:off x="4116" y="2124"/>
              <a:ext cx="648" cy="864"/>
              <a:chOff x="4740" y="2112"/>
              <a:chExt cx="648" cy="864"/>
            </a:xfrm>
          </p:grpSpPr>
          <p:sp>
            <p:nvSpPr>
              <p:cNvPr id="13361" name="Oval 49"/>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16</a:t>
                </a:r>
              </a:p>
            </p:txBody>
          </p:sp>
          <p:sp>
            <p:nvSpPr>
              <p:cNvPr id="13362" name="Line 50"/>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63" name="Text Box 51"/>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=3</a:t>
                </a:r>
              </a:p>
            </p:txBody>
          </p:sp>
        </p:grpSp>
        <p:sp>
          <p:nvSpPr>
            <p:cNvPr id="13364" name="Text Box 52"/>
            <p:cNvSpPr txBox="1">
              <a:spLocks noChangeArrowheads="1"/>
            </p:cNvSpPr>
            <p:nvPr/>
          </p:nvSpPr>
          <p:spPr bwMode="auto">
            <a:xfrm>
              <a:off x="4212" y="2975"/>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3365" name="Line 53"/>
            <p:cNvSpPr>
              <a:spLocks noChangeShapeType="1"/>
            </p:cNvSpPr>
            <p:nvPr/>
          </p:nvSpPr>
          <p:spPr bwMode="auto">
            <a:xfrm flipH="1" flipV="1">
              <a:off x="3264" y="1416"/>
              <a:ext cx="828" cy="42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sp>
        <p:nvSpPr>
          <p:cNvPr id="13366" name="Text Box 54"/>
          <p:cNvSpPr txBox="1">
            <a:spLocks noChangeArrowheads="1"/>
          </p:cNvSpPr>
          <p:nvPr/>
        </p:nvSpPr>
        <p:spPr bwMode="auto">
          <a:xfrm>
            <a:off x="395288" y="1030288"/>
            <a:ext cx="44577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B21BE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的所有儿子表示的都是不可能导致答案的棋盘格局</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因此结点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也被杀死</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再回溯到结点</a:t>
            </a:r>
            <a:r>
              <a:rPr kumimoji="1" lang="en-US" altLang="zh-CN" sz="2000" b="1">
                <a:solidFill>
                  <a:srgbClr val="000000"/>
                </a:solidFill>
                <a:latin typeface="Times New Roman" panose="02020603050405020304" pitchFamily="18" charset="0"/>
              </a:rPr>
              <a:t>1</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18,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(2).</a:t>
            </a:r>
          </a:p>
        </p:txBody>
      </p:sp>
      <p:sp>
        <p:nvSpPr>
          <p:cNvPr id="13367" name="Line 55"/>
          <p:cNvSpPr>
            <a:spLocks noChangeShapeType="1"/>
          </p:cNvSpPr>
          <p:nvPr/>
        </p:nvSpPr>
        <p:spPr bwMode="auto">
          <a:xfrm flipV="1">
            <a:off x="5405438" y="1392238"/>
            <a:ext cx="1524000" cy="62865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3368" name="Group 56"/>
          <p:cNvGrpSpPr>
            <a:grpSpLocks/>
          </p:cNvGrpSpPr>
          <p:nvPr/>
        </p:nvGrpSpPr>
        <p:grpSpPr bwMode="auto">
          <a:xfrm>
            <a:off x="7215188" y="2363788"/>
            <a:ext cx="1257300" cy="1162050"/>
            <a:chOff x="4392" y="1380"/>
            <a:chExt cx="792" cy="732"/>
          </a:xfrm>
        </p:grpSpPr>
        <p:sp>
          <p:nvSpPr>
            <p:cNvPr id="13369" name="Oval 57"/>
            <p:cNvSpPr>
              <a:spLocks noChangeArrowheads="1"/>
            </p:cNvSpPr>
            <p:nvPr/>
          </p:nvSpPr>
          <p:spPr bwMode="auto">
            <a:xfrm>
              <a:off x="4392" y="1827"/>
              <a:ext cx="288" cy="285"/>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19</a:t>
              </a:r>
            </a:p>
          </p:txBody>
        </p:sp>
        <p:sp>
          <p:nvSpPr>
            <p:cNvPr id="13370" name="Line 58"/>
            <p:cNvSpPr>
              <a:spLocks noChangeShapeType="1"/>
            </p:cNvSpPr>
            <p:nvPr/>
          </p:nvSpPr>
          <p:spPr bwMode="auto">
            <a:xfrm flipH="1">
              <a:off x="4548" y="1380"/>
              <a:ext cx="636" cy="44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71" name="Text Box 59"/>
            <p:cNvSpPr txBox="1">
              <a:spLocks noChangeArrowheads="1"/>
            </p:cNvSpPr>
            <p:nvPr/>
          </p:nvSpPr>
          <p:spPr bwMode="auto">
            <a:xfrm>
              <a:off x="4440" y="1380"/>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2</a:t>
              </a:r>
              <a:r>
                <a:rPr lang="en-US" altLang="zh-CN" sz="2400" b="1">
                  <a:solidFill>
                    <a:srgbClr val="006600"/>
                  </a:solidFill>
                  <a:latin typeface="Times New Roman" panose="02020603050405020304" pitchFamily="18" charset="0"/>
                </a:rPr>
                <a:t>= 1</a:t>
              </a:r>
            </a:p>
          </p:txBody>
        </p:sp>
      </p:grpSp>
      <p:grpSp>
        <p:nvGrpSpPr>
          <p:cNvPr id="13372" name="Group 60"/>
          <p:cNvGrpSpPr>
            <a:grpSpLocks/>
          </p:cNvGrpSpPr>
          <p:nvPr/>
        </p:nvGrpSpPr>
        <p:grpSpPr bwMode="auto">
          <a:xfrm>
            <a:off x="7748588" y="2420938"/>
            <a:ext cx="1009650" cy="1104900"/>
            <a:chOff x="4728" y="1416"/>
            <a:chExt cx="636" cy="696"/>
          </a:xfrm>
        </p:grpSpPr>
        <p:sp>
          <p:nvSpPr>
            <p:cNvPr id="13373" name="Oval 61"/>
            <p:cNvSpPr>
              <a:spLocks noChangeArrowheads="1"/>
            </p:cNvSpPr>
            <p:nvPr/>
          </p:nvSpPr>
          <p:spPr bwMode="auto">
            <a:xfrm>
              <a:off x="5076" y="1839"/>
              <a:ext cx="288" cy="273"/>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24</a:t>
              </a:r>
            </a:p>
          </p:txBody>
        </p:sp>
        <p:sp>
          <p:nvSpPr>
            <p:cNvPr id="13374" name="Line 62"/>
            <p:cNvSpPr>
              <a:spLocks noChangeShapeType="1"/>
            </p:cNvSpPr>
            <p:nvPr/>
          </p:nvSpPr>
          <p:spPr bwMode="auto">
            <a:xfrm>
              <a:off x="5232" y="1416"/>
              <a:ext cx="0" cy="44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75" name="Text Box 63"/>
            <p:cNvSpPr txBox="1">
              <a:spLocks noChangeArrowheads="1"/>
            </p:cNvSpPr>
            <p:nvPr/>
          </p:nvSpPr>
          <p:spPr bwMode="auto">
            <a:xfrm>
              <a:off x="4728" y="158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2</a:t>
              </a:r>
              <a:r>
                <a:rPr lang="en-US" altLang="zh-CN" sz="2400" b="1">
                  <a:solidFill>
                    <a:srgbClr val="006600"/>
                  </a:solidFill>
                  <a:latin typeface="Times New Roman" panose="02020603050405020304" pitchFamily="18" charset="0"/>
                </a:rPr>
                <a:t>= 3</a:t>
              </a:r>
            </a:p>
          </p:txBody>
        </p:sp>
      </p:grpSp>
      <p:sp>
        <p:nvSpPr>
          <p:cNvPr id="13376" name="Line 64"/>
          <p:cNvSpPr>
            <a:spLocks noChangeShapeType="1"/>
          </p:cNvSpPr>
          <p:nvPr/>
        </p:nvSpPr>
        <p:spPr bwMode="auto">
          <a:xfrm flipV="1">
            <a:off x="8548688" y="2382838"/>
            <a:ext cx="0" cy="70485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77" name="Line 65"/>
          <p:cNvSpPr>
            <a:spLocks noChangeShapeType="1"/>
          </p:cNvSpPr>
          <p:nvPr/>
        </p:nvSpPr>
        <p:spPr bwMode="auto">
          <a:xfrm flipV="1">
            <a:off x="7462838" y="2382838"/>
            <a:ext cx="990600" cy="685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3378" name="Text Box 66"/>
          <p:cNvSpPr txBox="1">
            <a:spLocks noChangeArrowheads="1"/>
          </p:cNvSpPr>
          <p:nvPr/>
        </p:nvSpPr>
        <p:spPr bwMode="auto">
          <a:xfrm>
            <a:off x="7138988" y="3505200"/>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3379" name="Text Box 67"/>
          <p:cNvSpPr txBox="1">
            <a:spLocks noChangeArrowheads="1"/>
          </p:cNvSpPr>
          <p:nvPr/>
        </p:nvSpPr>
        <p:spPr bwMode="auto">
          <a:xfrm>
            <a:off x="8243888" y="3505200"/>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3380" name="Text Box 68"/>
          <p:cNvSpPr txBox="1">
            <a:spLocks noChangeArrowheads="1"/>
          </p:cNvSpPr>
          <p:nvPr/>
        </p:nvSpPr>
        <p:spPr bwMode="auto">
          <a:xfrm>
            <a:off x="395288" y="2349500"/>
            <a:ext cx="3238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CC00F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18</a:t>
            </a:r>
            <a:r>
              <a:rPr kumimoji="1" lang="zh-CN" altLang="en-US" sz="2000" b="1">
                <a:solidFill>
                  <a:srgbClr val="000000"/>
                </a:solidFill>
                <a:latin typeface="Times New Roman" panose="02020603050405020304" pitchFamily="18" charset="0"/>
              </a:rPr>
              <a:t>的子结点</a:t>
            </a:r>
            <a:r>
              <a:rPr kumimoji="1" lang="en-US" altLang="zh-CN" sz="2000" b="1">
                <a:solidFill>
                  <a:srgbClr val="000000"/>
                </a:solidFill>
                <a:latin typeface="Times New Roman" panose="02020603050405020304" pitchFamily="18" charset="0"/>
              </a:rPr>
              <a:t>19</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24</a:t>
            </a:r>
            <a:r>
              <a:rPr kumimoji="1" lang="zh-CN" altLang="en-US" sz="2000" b="1">
                <a:solidFill>
                  <a:srgbClr val="000000"/>
                </a:solidFill>
                <a:latin typeface="Times New Roman" panose="02020603050405020304" pitchFamily="18" charset="0"/>
              </a:rPr>
              <a:t>被杀死</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应回溯</a:t>
            </a:r>
            <a:r>
              <a:rPr kumimoji="1" lang="en-US" altLang="zh-CN" sz="2000" b="1">
                <a:solidFill>
                  <a:srgbClr val="000000"/>
                </a:solidFill>
                <a:latin typeface="Times New Roman" panose="02020603050405020304" pitchFamily="18" charset="0"/>
              </a:rPr>
              <a:t>.</a:t>
            </a:r>
          </a:p>
        </p:txBody>
      </p:sp>
      <p:sp>
        <p:nvSpPr>
          <p:cNvPr id="13381" name="Line 69"/>
          <p:cNvSpPr>
            <a:spLocks noChangeShapeType="1"/>
          </p:cNvSpPr>
          <p:nvPr/>
        </p:nvSpPr>
        <p:spPr bwMode="auto">
          <a:xfrm flipV="1">
            <a:off x="4929188" y="3544888"/>
            <a:ext cx="40005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3382" name="Line 70"/>
          <p:cNvSpPr>
            <a:spLocks noChangeShapeType="1"/>
          </p:cNvSpPr>
          <p:nvPr/>
        </p:nvSpPr>
        <p:spPr bwMode="auto">
          <a:xfrm flipH="1" flipV="1">
            <a:off x="5386388" y="3544888"/>
            <a:ext cx="40005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3383" name="Line 71"/>
          <p:cNvSpPr>
            <a:spLocks noChangeShapeType="1"/>
          </p:cNvSpPr>
          <p:nvPr/>
        </p:nvSpPr>
        <p:spPr bwMode="auto">
          <a:xfrm flipV="1">
            <a:off x="6376988" y="4897438"/>
            <a:ext cx="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3384" name="Line 72"/>
          <p:cNvSpPr>
            <a:spLocks noChangeShapeType="1"/>
          </p:cNvSpPr>
          <p:nvPr/>
        </p:nvSpPr>
        <p:spPr bwMode="auto">
          <a:xfrm flipV="1">
            <a:off x="6376988" y="3563938"/>
            <a:ext cx="400050" cy="91440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3385" name="Line 73"/>
          <p:cNvSpPr>
            <a:spLocks noChangeShapeType="1"/>
          </p:cNvSpPr>
          <p:nvPr/>
        </p:nvSpPr>
        <p:spPr bwMode="auto">
          <a:xfrm flipH="1" flipV="1">
            <a:off x="6815138" y="3563938"/>
            <a:ext cx="381000" cy="933450"/>
          </a:xfrm>
          <a:prstGeom prst="line">
            <a:avLst/>
          </a:prstGeom>
          <a:noFill/>
          <a:ln w="444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graphicFrame>
        <p:nvGraphicFramePr>
          <p:cNvPr id="13386" name="Group 74"/>
          <p:cNvGraphicFramePr>
            <a:graphicFrameLocks noGrp="1"/>
          </p:cNvGraphicFramePr>
          <p:nvPr/>
        </p:nvGraphicFramePr>
        <p:xfrm>
          <a:off x="249238" y="3467100"/>
          <a:ext cx="1295400" cy="138988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3413" name="Group 101"/>
          <p:cNvGraphicFramePr>
            <a:graphicFrameLocks noGrp="1"/>
          </p:cNvGraphicFramePr>
          <p:nvPr/>
        </p:nvGraphicFramePr>
        <p:xfrm>
          <a:off x="2262188" y="3068638"/>
          <a:ext cx="1333500" cy="1426464"/>
        </p:xfrm>
        <a:graphic>
          <a:graphicData uri="http://schemas.openxmlformats.org/drawingml/2006/table">
            <a:tbl>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3440" name="Group 128"/>
          <p:cNvGraphicFramePr>
            <a:graphicFrameLocks noGrp="1"/>
          </p:cNvGraphicFramePr>
          <p:nvPr/>
        </p:nvGraphicFramePr>
        <p:xfrm>
          <a:off x="2262188" y="5087938"/>
          <a:ext cx="1333500" cy="1426464"/>
        </p:xfrm>
        <a:graphic>
          <a:graphicData uri="http://schemas.openxmlformats.org/drawingml/2006/table">
            <a:tbl>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3467" name="Line 155"/>
          <p:cNvSpPr>
            <a:spLocks noChangeShapeType="1"/>
          </p:cNvSpPr>
          <p:nvPr/>
        </p:nvSpPr>
        <p:spPr bwMode="auto">
          <a:xfrm>
            <a:off x="2928938" y="4548188"/>
            <a:ext cx="0" cy="4953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sz="1800">
              <a:solidFill>
                <a:srgbClr val="000000"/>
              </a:solidFill>
              <a:latin typeface="Arial" pitchFamily="34" charset="0"/>
            </a:endParaRPr>
          </a:p>
        </p:txBody>
      </p:sp>
      <p:sp>
        <p:nvSpPr>
          <p:cNvPr id="13468" name="Text Box 5"/>
          <p:cNvSpPr txBox="1">
            <a:spLocks noChangeArrowheads="1"/>
          </p:cNvSpPr>
          <p:nvPr/>
        </p:nvSpPr>
        <p:spPr bwMode="auto">
          <a:xfrm>
            <a:off x="250825" y="188913"/>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FF0000"/>
                </a:solidFill>
                <a:latin typeface="幼圆" panose="02010509060101010101" pitchFamily="49" charset="-122"/>
                <a:ea typeface="幼圆" panose="02010509060101010101" pitchFamily="49" charset="-122"/>
              </a:rPr>
              <a:t>N</a:t>
            </a:r>
            <a:r>
              <a:rPr kumimoji="1" lang="zh-CN" altLang="en-US" sz="3200" b="1">
                <a:solidFill>
                  <a:srgbClr val="FF0000"/>
                </a:solidFill>
                <a:latin typeface="幼圆" panose="02010509060101010101" pitchFamily="49" charset="-122"/>
                <a:ea typeface="幼圆" panose="02010509060101010101" pitchFamily="49" charset="-122"/>
              </a:rPr>
              <a:t>皇后问题</a:t>
            </a:r>
            <a:r>
              <a:rPr kumimoji="1" lang="zh-CN" altLang="en-US" sz="3600" b="1">
                <a:solidFill>
                  <a:srgbClr val="CC0000"/>
                </a:solidFill>
                <a:latin typeface="Times New Roman" panose="02020603050405020304" pitchFamily="18" charset="0"/>
                <a:ea typeface="幼圆" panose="02010509060101010101" pitchFamily="49" charset="-122"/>
              </a:rPr>
              <a:t> </a:t>
            </a:r>
          </a:p>
        </p:txBody>
      </p:sp>
    </p:spTree>
    <p:extLst>
      <p:ext uri="{BB962C8B-B14F-4D97-AF65-F5344CB8AC3E}">
        <p14:creationId xmlns:p14="http://schemas.microsoft.com/office/powerpoint/2010/main" val="2096160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67"/>
                                        </p:tgtEl>
                                        <p:attrNameLst>
                                          <p:attrName>style.visibility</p:attrName>
                                        </p:attrNameLst>
                                      </p:cBhvr>
                                      <p:to>
                                        <p:strVal val="visible"/>
                                      </p:to>
                                    </p:set>
                                    <p:animEffect transition="in" filter="wipe(down)">
                                      <p:cBhvr>
                                        <p:cTn id="7" dur="500"/>
                                        <p:tgtEl>
                                          <p:spTgt spid="13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wipe(up)">
                                      <p:cBhvr>
                                        <p:cTn id="12" dur="500"/>
                                        <p:tgtEl>
                                          <p:spTgt spid="13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33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8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3368"/>
                                        </p:tgtEl>
                                        <p:attrNameLst>
                                          <p:attrName>style.visibility</p:attrName>
                                        </p:attrNameLst>
                                      </p:cBhvr>
                                      <p:to>
                                        <p:strVal val="visible"/>
                                      </p:to>
                                    </p:set>
                                    <p:animEffect transition="in" filter="wipe(up)">
                                      <p:cBhvr>
                                        <p:cTn id="25" dur="500"/>
                                        <p:tgtEl>
                                          <p:spTgt spid="133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318"/>
                                        </p:tgtEl>
                                        <p:attrNameLst>
                                          <p:attrName>style.visibility</p:attrName>
                                        </p:attrNameLst>
                                      </p:cBhvr>
                                      <p:to>
                                        <p:strVal val="visible"/>
                                      </p:to>
                                    </p:set>
                                    <p:animEffect transition="in" filter="wipe(left)">
                                      <p:cBhvr>
                                        <p:cTn id="30" dur="500"/>
                                        <p:tgtEl>
                                          <p:spTgt spid="133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4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7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377"/>
                                        </p:tgtEl>
                                        <p:attrNameLst>
                                          <p:attrName>style.visibility</p:attrName>
                                        </p:attrNameLst>
                                      </p:cBhvr>
                                      <p:to>
                                        <p:strVal val="visible"/>
                                      </p:to>
                                    </p:set>
                                    <p:animEffect transition="in" filter="wipe(down)">
                                      <p:cBhvr>
                                        <p:cTn id="43" dur="500"/>
                                        <p:tgtEl>
                                          <p:spTgt spid="133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13372"/>
                                        </p:tgtEl>
                                        <p:attrNameLst>
                                          <p:attrName>style.visibility</p:attrName>
                                        </p:attrNameLst>
                                      </p:cBhvr>
                                      <p:to>
                                        <p:strVal val="visible"/>
                                      </p:to>
                                    </p:set>
                                    <p:animEffect transition="in" filter="wipe(up)">
                                      <p:cBhvr>
                                        <p:cTn id="48" dur="500"/>
                                        <p:tgtEl>
                                          <p:spTgt spid="1337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3467"/>
                                        </p:tgtEl>
                                        <p:attrNameLst>
                                          <p:attrName>style.visibility</p:attrName>
                                        </p:attrNameLst>
                                      </p:cBhvr>
                                      <p:to>
                                        <p:strVal val="visible"/>
                                      </p:to>
                                    </p:set>
                                    <p:animEffect transition="in" filter="wipe(up)">
                                      <p:cBhvr>
                                        <p:cTn id="53" dur="500"/>
                                        <p:tgtEl>
                                          <p:spTgt spid="1346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1344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3379"/>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3376"/>
                                        </p:tgtEl>
                                        <p:attrNameLst>
                                          <p:attrName>style.visibility</p:attrName>
                                        </p:attrNameLst>
                                      </p:cBhvr>
                                      <p:to>
                                        <p:strVal val="visible"/>
                                      </p:to>
                                    </p:set>
                                    <p:animEffect transition="in" filter="wipe(down)">
                                      <p:cBhvr>
                                        <p:cTn id="66" dur="500"/>
                                        <p:tgtEl>
                                          <p:spTgt spid="13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67" grpId="0" animBg="1"/>
      <p:bldP spid="13376" grpId="0" animBg="1"/>
      <p:bldP spid="13377" grpId="0" animBg="1"/>
      <p:bldP spid="13378" grpId="0" autoUpdateAnimBg="0"/>
      <p:bldP spid="13379" grpId="0" autoUpdateAnimBg="0"/>
      <p:bldP spid="13380" grpId="0" autoUpdateAnimBg="0"/>
      <p:bldP spid="1346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68313" y="476250"/>
            <a:ext cx="8229600" cy="1008063"/>
          </a:xfrm>
        </p:spPr>
        <p:txBody>
          <a:bodyPr/>
          <a:lstStyle/>
          <a:p>
            <a:r>
              <a:rPr lang="zh-CN" altLang="en-US" sz="3200" b="1">
                <a:latin typeface="Times New Roman" pitchFamily="18" charset="0"/>
                <a:ea typeface="仿宋_GB2312" pitchFamily="49" charset="-122"/>
              </a:rPr>
              <a:t>前序序列 </a:t>
            </a:r>
            <a:r>
              <a:rPr lang="en-US" altLang="zh-CN" sz="3200" b="1">
                <a:solidFill>
                  <a:schemeClr val="tx2"/>
                </a:solidFill>
                <a:latin typeface="Times New Roman" pitchFamily="18" charset="0"/>
                <a:ea typeface="仿宋_GB2312" pitchFamily="49" charset="-122"/>
              </a:rPr>
              <a:t>{ A B H F D E C K G }</a:t>
            </a:r>
          </a:p>
        </p:txBody>
      </p:sp>
      <p:sp>
        <p:nvSpPr>
          <p:cNvPr id="82" name="灯片编号占位符 4"/>
          <p:cNvSpPr>
            <a:spLocks noGrp="1"/>
          </p:cNvSpPr>
          <p:nvPr>
            <p:ph type="sldNum" sz="quarter" idx="12"/>
          </p:nvPr>
        </p:nvSpPr>
        <p:spPr/>
        <p:txBody>
          <a:bodyPr/>
          <a:lstStyle/>
          <a:p>
            <a:fld id="{64D4FAD1-CD2D-4063-B6ED-DE8C77B392DA}" type="slidenum">
              <a:rPr lang="en-US" altLang="zh-CN"/>
              <a:pPr/>
              <a:t>120</a:t>
            </a:fld>
            <a:endParaRPr lang="en-US" altLang="zh-CN"/>
          </a:p>
        </p:txBody>
      </p:sp>
      <p:grpSp>
        <p:nvGrpSpPr>
          <p:cNvPr id="364626" name="Group 82"/>
          <p:cNvGrpSpPr>
            <a:grpSpLocks/>
          </p:cNvGrpSpPr>
          <p:nvPr/>
        </p:nvGrpSpPr>
        <p:grpSpPr bwMode="auto">
          <a:xfrm>
            <a:off x="719138" y="1268413"/>
            <a:ext cx="7696200" cy="5029200"/>
            <a:chOff x="432" y="720"/>
            <a:chExt cx="4848" cy="3168"/>
          </a:xfrm>
        </p:grpSpPr>
        <p:sp>
          <p:nvSpPr>
            <p:cNvPr id="364548" name="Line 4"/>
            <p:cNvSpPr>
              <a:spLocks noChangeShapeType="1"/>
            </p:cNvSpPr>
            <p:nvPr/>
          </p:nvSpPr>
          <p:spPr bwMode="auto">
            <a:xfrm>
              <a:off x="4704" y="139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49" name="Oval 5"/>
            <p:cNvSpPr>
              <a:spLocks noChangeArrowheads="1"/>
            </p:cNvSpPr>
            <p:nvPr/>
          </p:nvSpPr>
          <p:spPr bwMode="auto">
            <a:xfrm>
              <a:off x="4608" y="1632"/>
              <a:ext cx="672" cy="336"/>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0" name="Text Box 6"/>
            <p:cNvSpPr txBox="1">
              <a:spLocks noChangeArrowheads="1"/>
            </p:cNvSpPr>
            <p:nvPr/>
          </p:nvSpPr>
          <p:spPr bwMode="auto">
            <a:xfrm>
              <a:off x="4627" y="1632"/>
              <a:ext cx="6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KCG</a:t>
              </a:r>
              <a:endParaRPr kumimoji="1" lang="en-US" altLang="zh-CN" sz="2400">
                <a:latin typeface="Times New Roman" pitchFamily="18" charset="0"/>
              </a:endParaRPr>
            </a:p>
          </p:txBody>
        </p:sp>
        <p:sp>
          <p:nvSpPr>
            <p:cNvPr id="364552" name="Line 8"/>
            <p:cNvSpPr>
              <a:spLocks noChangeShapeType="1"/>
            </p:cNvSpPr>
            <p:nvPr/>
          </p:nvSpPr>
          <p:spPr bwMode="auto">
            <a:xfrm>
              <a:off x="912"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3" name="Line 9"/>
            <p:cNvSpPr>
              <a:spLocks noChangeShapeType="1"/>
            </p:cNvSpPr>
            <p:nvPr/>
          </p:nvSpPr>
          <p:spPr bwMode="auto">
            <a:xfrm flipH="1">
              <a:off x="624"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4" name="Line 10"/>
            <p:cNvSpPr>
              <a:spLocks noChangeShapeType="1"/>
            </p:cNvSpPr>
            <p:nvPr/>
          </p:nvSpPr>
          <p:spPr bwMode="auto">
            <a:xfrm flipH="1">
              <a:off x="86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5" name="Line 11"/>
            <p:cNvSpPr>
              <a:spLocks noChangeShapeType="1"/>
            </p:cNvSpPr>
            <p:nvPr/>
          </p:nvSpPr>
          <p:spPr bwMode="auto">
            <a:xfrm>
              <a:off x="1344"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6" name="Oval 12"/>
            <p:cNvSpPr>
              <a:spLocks noChangeArrowheads="1"/>
            </p:cNvSpPr>
            <p:nvPr/>
          </p:nvSpPr>
          <p:spPr bwMode="auto">
            <a:xfrm>
              <a:off x="1104"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7" name="Oval 13"/>
            <p:cNvSpPr>
              <a:spLocks noChangeArrowheads="1"/>
            </p:cNvSpPr>
            <p:nvPr/>
          </p:nvSpPr>
          <p:spPr bwMode="auto">
            <a:xfrm>
              <a:off x="1200"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58" name="Text Box 14"/>
            <p:cNvSpPr txBox="1">
              <a:spLocks noChangeArrowheads="1"/>
            </p:cNvSpPr>
            <p:nvPr/>
          </p:nvSpPr>
          <p:spPr bwMode="auto">
            <a:xfrm>
              <a:off x="1241"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59" name="Text Box 15"/>
            <p:cNvSpPr txBox="1">
              <a:spLocks noChangeArrowheads="1"/>
            </p:cNvSpPr>
            <p:nvPr/>
          </p:nvSpPr>
          <p:spPr bwMode="auto">
            <a:xfrm>
              <a:off x="1114"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60" name="Oval 16"/>
            <p:cNvSpPr>
              <a:spLocks noChangeArrowheads="1"/>
            </p:cNvSpPr>
            <p:nvPr/>
          </p:nvSpPr>
          <p:spPr bwMode="auto">
            <a:xfrm>
              <a:off x="720"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1" name="Text Box 17"/>
            <p:cNvSpPr txBox="1">
              <a:spLocks noChangeArrowheads="1"/>
            </p:cNvSpPr>
            <p:nvPr/>
          </p:nvSpPr>
          <p:spPr bwMode="auto">
            <a:xfrm>
              <a:off x="736"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62" name="Oval 18"/>
            <p:cNvSpPr>
              <a:spLocks noChangeArrowheads="1"/>
            </p:cNvSpPr>
            <p:nvPr/>
          </p:nvSpPr>
          <p:spPr bwMode="auto">
            <a:xfrm>
              <a:off x="432"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3" name="Text Box 19"/>
            <p:cNvSpPr txBox="1">
              <a:spLocks noChangeArrowheads="1"/>
            </p:cNvSpPr>
            <p:nvPr/>
          </p:nvSpPr>
          <p:spPr bwMode="auto">
            <a:xfrm>
              <a:off x="436"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64" name="Oval 20"/>
            <p:cNvSpPr>
              <a:spLocks noChangeArrowheads="1"/>
            </p:cNvSpPr>
            <p:nvPr/>
          </p:nvSpPr>
          <p:spPr bwMode="auto">
            <a:xfrm>
              <a:off x="906" y="1662"/>
              <a:ext cx="43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5" name="Text Box 21"/>
            <p:cNvSpPr txBox="1">
              <a:spLocks noChangeArrowheads="1"/>
            </p:cNvSpPr>
            <p:nvPr/>
          </p:nvSpPr>
          <p:spPr bwMode="auto">
            <a:xfrm>
              <a:off x="910"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DF</a:t>
              </a:r>
              <a:endParaRPr kumimoji="1" lang="en-US" altLang="zh-CN" sz="2400">
                <a:latin typeface="Times New Roman" pitchFamily="18" charset="0"/>
              </a:endParaRPr>
            </a:p>
          </p:txBody>
        </p:sp>
        <p:sp>
          <p:nvSpPr>
            <p:cNvPr id="364566" name="Line 22"/>
            <p:cNvSpPr>
              <a:spLocks noChangeShapeType="1"/>
            </p:cNvSpPr>
            <p:nvPr/>
          </p:nvSpPr>
          <p:spPr bwMode="auto">
            <a:xfrm>
              <a:off x="2448"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7" name="Line 23"/>
            <p:cNvSpPr>
              <a:spLocks noChangeShapeType="1"/>
            </p:cNvSpPr>
            <p:nvPr/>
          </p:nvSpPr>
          <p:spPr bwMode="auto">
            <a:xfrm flipH="1">
              <a:off x="2160"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8" name="Line 24"/>
            <p:cNvSpPr>
              <a:spLocks noChangeShapeType="1"/>
            </p:cNvSpPr>
            <p:nvPr/>
          </p:nvSpPr>
          <p:spPr bwMode="auto">
            <a:xfrm flipH="1">
              <a:off x="2448"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69" name="Line 25"/>
            <p:cNvSpPr>
              <a:spLocks noChangeShapeType="1"/>
            </p:cNvSpPr>
            <p:nvPr/>
          </p:nvSpPr>
          <p:spPr bwMode="auto">
            <a:xfrm>
              <a:off x="2880" y="100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0" name="Oval 26"/>
            <p:cNvSpPr>
              <a:spLocks noChangeArrowheads="1"/>
            </p:cNvSpPr>
            <p:nvPr/>
          </p:nvSpPr>
          <p:spPr bwMode="auto">
            <a:xfrm>
              <a:off x="2640"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1" name="Oval 27"/>
            <p:cNvSpPr>
              <a:spLocks noChangeArrowheads="1"/>
            </p:cNvSpPr>
            <p:nvPr/>
          </p:nvSpPr>
          <p:spPr bwMode="auto">
            <a:xfrm>
              <a:off x="2736" y="1152"/>
              <a:ext cx="864" cy="384"/>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2" name="Text Box 28"/>
            <p:cNvSpPr txBox="1">
              <a:spLocks noChangeArrowheads="1"/>
            </p:cNvSpPr>
            <p:nvPr/>
          </p:nvSpPr>
          <p:spPr bwMode="auto">
            <a:xfrm>
              <a:off x="2777" y="1161"/>
              <a:ext cx="7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EKCG</a:t>
              </a:r>
              <a:endParaRPr kumimoji="1" lang="en-US" altLang="zh-CN" sz="2400">
                <a:latin typeface="Times New Roman" pitchFamily="18" charset="0"/>
              </a:endParaRPr>
            </a:p>
          </p:txBody>
        </p:sp>
        <p:sp>
          <p:nvSpPr>
            <p:cNvPr id="364573" name="Text Box 29"/>
            <p:cNvSpPr txBox="1">
              <a:spLocks noChangeArrowheads="1"/>
            </p:cNvSpPr>
            <p:nvPr/>
          </p:nvSpPr>
          <p:spPr bwMode="auto">
            <a:xfrm>
              <a:off x="2650"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74" name="Oval 30"/>
            <p:cNvSpPr>
              <a:spLocks noChangeArrowheads="1"/>
            </p:cNvSpPr>
            <p:nvPr/>
          </p:nvSpPr>
          <p:spPr bwMode="auto">
            <a:xfrm>
              <a:off x="225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5" name="Text Box 31"/>
            <p:cNvSpPr txBox="1">
              <a:spLocks noChangeArrowheads="1"/>
            </p:cNvSpPr>
            <p:nvPr/>
          </p:nvSpPr>
          <p:spPr bwMode="auto">
            <a:xfrm>
              <a:off x="2272"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76" name="Oval 32"/>
            <p:cNvSpPr>
              <a:spLocks noChangeArrowheads="1"/>
            </p:cNvSpPr>
            <p:nvPr/>
          </p:nvSpPr>
          <p:spPr bwMode="auto">
            <a:xfrm>
              <a:off x="1968"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7" name="Text Box 33"/>
            <p:cNvSpPr txBox="1">
              <a:spLocks noChangeArrowheads="1"/>
            </p:cNvSpPr>
            <p:nvPr/>
          </p:nvSpPr>
          <p:spPr bwMode="auto">
            <a:xfrm>
              <a:off x="1972"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78" name="Oval 34"/>
            <p:cNvSpPr>
              <a:spLocks noChangeArrowheads="1"/>
            </p:cNvSpPr>
            <p:nvPr/>
          </p:nvSpPr>
          <p:spPr bwMode="auto">
            <a:xfrm>
              <a:off x="2496"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79" name="Text Box 35"/>
            <p:cNvSpPr txBox="1">
              <a:spLocks noChangeArrowheads="1"/>
            </p:cNvSpPr>
            <p:nvPr/>
          </p:nvSpPr>
          <p:spPr bwMode="auto">
            <a:xfrm>
              <a:off x="2446"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80" name="Line 36"/>
            <p:cNvSpPr>
              <a:spLocks noChangeShapeType="1"/>
            </p:cNvSpPr>
            <p:nvPr/>
          </p:nvSpPr>
          <p:spPr bwMode="auto">
            <a:xfrm flipH="1">
              <a:off x="2448"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1" name="Oval 37"/>
            <p:cNvSpPr>
              <a:spLocks noChangeArrowheads="1"/>
            </p:cNvSpPr>
            <p:nvPr/>
          </p:nvSpPr>
          <p:spPr bwMode="auto">
            <a:xfrm>
              <a:off x="2256"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2" name="Text Box 38"/>
            <p:cNvSpPr txBox="1">
              <a:spLocks noChangeArrowheads="1"/>
            </p:cNvSpPr>
            <p:nvPr/>
          </p:nvSpPr>
          <p:spPr bwMode="auto">
            <a:xfrm>
              <a:off x="2266"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583" name="Line 39"/>
            <p:cNvSpPr>
              <a:spLocks noChangeShapeType="1"/>
            </p:cNvSpPr>
            <p:nvPr/>
          </p:nvSpPr>
          <p:spPr bwMode="auto">
            <a:xfrm>
              <a:off x="3984" y="144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4" name="Line 40"/>
            <p:cNvSpPr>
              <a:spLocks noChangeShapeType="1"/>
            </p:cNvSpPr>
            <p:nvPr/>
          </p:nvSpPr>
          <p:spPr bwMode="auto">
            <a:xfrm flipH="1">
              <a:off x="3696" y="144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5" name="Line 41"/>
            <p:cNvSpPr>
              <a:spLocks noChangeShapeType="1"/>
            </p:cNvSpPr>
            <p:nvPr/>
          </p:nvSpPr>
          <p:spPr bwMode="auto">
            <a:xfrm flipH="1">
              <a:off x="3984" y="100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6" name="Line 42"/>
            <p:cNvSpPr>
              <a:spLocks noChangeShapeType="1"/>
            </p:cNvSpPr>
            <p:nvPr/>
          </p:nvSpPr>
          <p:spPr bwMode="auto">
            <a:xfrm>
              <a:off x="4368" y="96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7" name="Oval 43"/>
            <p:cNvSpPr>
              <a:spLocks noChangeArrowheads="1"/>
            </p:cNvSpPr>
            <p:nvPr/>
          </p:nvSpPr>
          <p:spPr bwMode="auto">
            <a:xfrm>
              <a:off x="4176" y="76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8" name="Oval 44"/>
            <p:cNvSpPr>
              <a:spLocks noChangeArrowheads="1"/>
            </p:cNvSpPr>
            <p:nvPr/>
          </p:nvSpPr>
          <p:spPr bwMode="auto">
            <a:xfrm>
              <a:off x="451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89" name="Text Box 45"/>
            <p:cNvSpPr txBox="1">
              <a:spLocks noChangeArrowheads="1"/>
            </p:cNvSpPr>
            <p:nvPr/>
          </p:nvSpPr>
          <p:spPr bwMode="auto">
            <a:xfrm>
              <a:off x="4520"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590" name="Text Box 46"/>
            <p:cNvSpPr txBox="1">
              <a:spLocks noChangeArrowheads="1"/>
            </p:cNvSpPr>
            <p:nvPr/>
          </p:nvSpPr>
          <p:spPr bwMode="auto">
            <a:xfrm>
              <a:off x="4186"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591" name="Oval 47"/>
            <p:cNvSpPr>
              <a:spLocks noChangeArrowheads="1"/>
            </p:cNvSpPr>
            <p:nvPr/>
          </p:nvSpPr>
          <p:spPr bwMode="auto">
            <a:xfrm>
              <a:off x="3792"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2" name="Text Box 48"/>
            <p:cNvSpPr txBox="1">
              <a:spLocks noChangeArrowheads="1"/>
            </p:cNvSpPr>
            <p:nvPr/>
          </p:nvSpPr>
          <p:spPr bwMode="auto">
            <a:xfrm>
              <a:off x="3808" y="116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593" name="Oval 49"/>
            <p:cNvSpPr>
              <a:spLocks noChangeArrowheads="1"/>
            </p:cNvSpPr>
            <p:nvPr/>
          </p:nvSpPr>
          <p:spPr bwMode="auto">
            <a:xfrm>
              <a:off x="3504" y="167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4" name="Text Box 50"/>
            <p:cNvSpPr txBox="1">
              <a:spLocks noChangeArrowheads="1"/>
            </p:cNvSpPr>
            <p:nvPr/>
          </p:nvSpPr>
          <p:spPr bwMode="auto">
            <a:xfrm>
              <a:off x="3508" y="163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595" name="Oval 51"/>
            <p:cNvSpPr>
              <a:spLocks noChangeArrowheads="1"/>
            </p:cNvSpPr>
            <p:nvPr/>
          </p:nvSpPr>
          <p:spPr bwMode="auto">
            <a:xfrm>
              <a:off x="4032" y="166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6" name="Text Box 52"/>
            <p:cNvSpPr txBox="1">
              <a:spLocks noChangeArrowheads="1"/>
            </p:cNvSpPr>
            <p:nvPr/>
          </p:nvSpPr>
          <p:spPr bwMode="auto">
            <a:xfrm>
              <a:off x="3982" y="163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597" name="Line 53"/>
            <p:cNvSpPr>
              <a:spLocks noChangeShapeType="1"/>
            </p:cNvSpPr>
            <p:nvPr/>
          </p:nvSpPr>
          <p:spPr bwMode="auto">
            <a:xfrm flipH="1">
              <a:off x="3984" y="192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8" name="Oval 54"/>
            <p:cNvSpPr>
              <a:spLocks noChangeArrowheads="1"/>
            </p:cNvSpPr>
            <p:nvPr/>
          </p:nvSpPr>
          <p:spPr bwMode="auto">
            <a:xfrm>
              <a:off x="3792" y="216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599" name="Text Box 55"/>
            <p:cNvSpPr txBox="1">
              <a:spLocks noChangeArrowheads="1"/>
            </p:cNvSpPr>
            <p:nvPr/>
          </p:nvSpPr>
          <p:spPr bwMode="auto">
            <a:xfrm>
              <a:off x="3802" y="212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00" name="Line 56"/>
            <p:cNvSpPr>
              <a:spLocks noChangeShapeType="1"/>
            </p:cNvSpPr>
            <p:nvPr/>
          </p:nvSpPr>
          <p:spPr bwMode="auto">
            <a:xfrm>
              <a:off x="2016" y="2832"/>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1" name="Line 57"/>
            <p:cNvSpPr>
              <a:spLocks noChangeShapeType="1"/>
            </p:cNvSpPr>
            <p:nvPr/>
          </p:nvSpPr>
          <p:spPr bwMode="auto">
            <a:xfrm>
              <a:off x="1296" y="2880"/>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2" name="Line 58"/>
            <p:cNvSpPr>
              <a:spLocks noChangeShapeType="1"/>
            </p:cNvSpPr>
            <p:nvPr/>
          </p:nvSpPr>
          <p:spPr bwMode="auto">
            <a:xfrm flipH="1">
              <a:off x="1008" y="2880"/>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3" name="Line 59"/>
            <p:cNvSpPr>
              <a:spLocks noChangeShapeType="1"/>
            </p:cNvSpPr>
            <p:nvPr/>
          </p:nvSpPr>
          <p:spPr bwMode="auto">
            <a:xfrm flipH="1">
              <a:off x="1296" y="2448"/>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4" name="Line 60"/>
            <p:cNvSpPr>
              <a:spLocks noChangeShapeType="1"/>
            </p:cNvSpPr>
            <p:nvPr/>
          </p:nvSpPr>
          <p:spPr bwMode="auto">
            <a:xfrm>
              <a:off x="1680" y="240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5" name="Oval 61"/>
            <p:cNvSpPr>
              <a:spLocks noChangeArrowheads="1"/>
            </p:cNvSpPr>
            <p:nvPr/>
          </p:nvSpPr>
          <p:spPr bwMode="auto">
            <a:xfrm>
              <a:off x="1488" y="2208"/>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6" name="Oval 62"/>
            <p:cNvSpPr>
              <a:spLocks noChangeArrowheads="1"/>
            </p:cNvSpPr>
            <p:nvPr/>
          </p:nvSpPr>
          <p:spPr bwMode="auto">
            <a:xfrm>
              <a:off x="182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07" name="Text Box 63"/>
            <p:cNvSpPr txBox="1">
              <a:spLocks noChangeArrowheads="1"/>
            </p:cNvSpPr>
            <p:nvPr/>
          </p:nvSpPr>
          <p:spPr bwMode="auto">
            <a:xfrm>
              <a:off x="1832"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64608" name="Text Box 64"/>
            <p:cNvSpPr txBox="1">
              <a:spLocks noChangeArrowheads="1"/>
            </p:cNvSpPr>
            <p:nvPr/>
          </p:nvSpPr>
          <p:spPr bwMode="auto">
            <a:xfrm>
              <a:off x="1498" y="21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64609" name="Oval 65"/>
            <p:cNvSpPr>
              <a:spLocks noChangeArrowheads="1"/>
            </p:cNvSpPr>
            <p:nvPr/>
          </p:nvSpPr>
          <p:spPr bwMode="auto">
            <a:xfrm>
              <a:off x="1104" y="264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0" name="Text Box 66"/>
            <p:cNvSpPr txBox="1">
              <a:spLocks noChangeArrowheads="1"/>
            </p:cNvSpPr>
            <p:nvPr/>
          </p:nvSpPr>
          <p:spPr bwMode="auto">
            <a:xfrm>
              <a:off x="112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64611" name="Oval 67"/>
            <p:cNvSpPr>
              <a:spLocks noChangeArrowheads="1"/>
            </p:cNvSpPr>
            <p:nvPr/>
          </p:nvSpPr>
          <p:spPr bwMode="auto">
            <a:xfrm>
              <a:off x="816"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2" name="Text Box 68"/>
            <p:cNvSpPr txBox="1">
              <a:spLocks noChangeArrowheads="1"/>
            </p:cNvSpPr>
            <p:nvPr/>
          </p:nvSpPr>
          <p:spPr bwMode="auto">
            <a:xfrm>
              <a:off x="820" y="307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H</a:t>
              </a:r>
              <a:endParaRPr kumimoji="1" lang="en-US" altLang="zh-CN" sz="2400">
                <a:latin typeface="Times New Roman" pitchFamily="18" charset="0"/>
              </a:endParaRPr>
            </a:p>
          </p:txBody>
        </p:sp>
        <p:sp>
          <p:nvSpPr>
            <p:cNvPr id="364613" name="Oval 69"/>
            <p:cNvSpPr>
              <a:spLocks noChangeArrowheads="1"/>
            </p:cNvSpPr>
            <p:nvPr/>
          </p:nvSpPr>
          <p:spPr bwMode="auto">
            <a:xfrm>
              <a:off x="1344" y="310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4" name="Text Box 70"/>
            <p:cNvSpPr txBox="1">
              <a:spLocks noChangeArrowheads="1"/>
            </p:cNvSpPr>
            <p:nvPr/>
          </p:nvSpPr>
          <p:spPr bwMode="auto">
            <a:xfrm>
              <a:off x="1294" y="3072"/>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64615" name="Line 71"/>
            <p:cNvSpPr>
              <a:spLocks noChangeShapeType="1"/>
            </p:cNvSpPr>
            <p:nvPr/>
          </p:nvSpPr>
          <p:spPr bwMode="auto">
            <a:xfrm flipH="1">
              <a:off x="1296" y="3360"/>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6" name="Oval 72"/>
            <p:cNvSpPr>
              <a:spLocks noChangeArrowheads="1"/>
            </p:cNvSpPr>
            <p:nvPr/>
          </p:nvSpPr>
          <p:spPr bwMode="auto">
            <a:xfrm>
              <a:off x="1104" y="36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7" name="Text Box 73"/>
            <p:cNvSpPr txBox="1">
              <a:spLocks noChangeArrowheads="1"/>
            </p:cNvSpPr>
            <p:nvPr/>
          </p:nvSpPr>
          <p:spPr bwMode="auto">
            <a:xfrm>
              <a:off x="1114" y="356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64618" name="Line 74"/>
            <p:cNvSpPr>
              <a:spLocks noChangeShapeType="1"/>
            </p:cNvSpPr>
            <p:nvPr/>
          </p:nvSpPr>
          <p:spPr bwMode="auto">
            <a:xfrm>
              <a:off x="2304" y="331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19" name="Line 75"/>
            <p:cNvSpPr>
              <a:spLocks noChangeShapeType="1"/>
            </p:cNvSpPr>
            <p:nvPr/>
          </p:nvSpPr>
          <p:spPr bwMode="auto">
            <a:xfrm flipH="1">
              <a:off x="2016" y="3351"/>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0" name="Oval 76"/>
            <p:cNvSpPr>
              <a:spLocks noChangeArrowheads="1"/>
            </p:cNvSpPr>
            <p:nvPr/>
          </p:nvSpPr>
          <p:spPr bwMode="auto">
            <a:xfrm>
              <a:off x="2112" y="3111"/>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1" name="Text Box 77"/>
            <p:cNvSpPr txBox="1">
              <a:spLocks noChangeArrowheads="1"/>
            </p:cNvSpPr>
            <p:nvPr/>
          </p:nvSpPr>
          <p:spPr bwMode="auto">
            <a:xfrm>
              <a:off x="2122"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64622" name="Oval 78"/>
            <p:cNvSpPr>
              <a:spLocks noChangeArrowheads="1"/>
            </p:cNvSpPr>
            <p:nvPr/>
          </p:nvSpPr>
          <p:spPr bwMode="auto">
            <a:xfrm>
              <a:off x="1824" y="358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3" name="Text Box 79"/>
            <p:cNvSpPr txBox="1">
              <a:spLocks noChangeArrowheads="1"/>
            </p:cNvSpPr>
            <p:nvPr/>
          </p:nvSpPr>
          <p:spPr bwMode="auto">
            <a:xfrm>
              <a:off x="1828" y="354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K</a:t>
              </a:r>
              <a:endParaRPr kumimoji="1" lang="en-US" altLang="zh-CN" sz="2400">
                <a:latin typeface="Times New Roman" pitchFamily="18" charset="0"/>
              </a:endParaRPr>
            </a:p>
          </p:txBody>
        </p:sp>
        <p:sp>
          <p:nvSpPr>
            <p:cNvPr id="364624" name="Oval 80"/>
            <p:cNvSpPr>
              <a:spLocks noChangeArrowheads="1"/>
            </p:cNvSpPr>
            <p:nvPr/>
          </p:nvSpPr>
          <p:spPr bwMode="auto">
            <a:xfrm>
              <a:off x="2400" y="357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4625" name="Text Box 81"/>
            <p:cNvSpPr txBox="1">
              <a:spLocks noChangeArrowheads="1"/>
            </p:cNvSpPr>
            <p:nvPr/>
          </p:nvSpPr>
          <p:spPr bwMode="auto">
            <a:xfrm>
              <a:off x="2304" y="3543"/>
              <a:ext cx="4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13" name="Rectangle 57"/>
          <p:cNvSpPr>
            <a:spLocks noGrp="1" noChangeArrowheads="1"/>
          </p:cNvSpPr>
          <p:nvPr>
            <p:ph idx="1"/>
          </p:nvPr>
        </p:nvSpPr>
        <p:spPr>
          <a:xfrm>
            <a:off x="735013" y="763588"/>
            <a:ext cx="7940675" cy="5545137"/>
          </a:xfrm>
        </p:spPr>
        <p:txBody>
          <a:bodyPr/>
          <a:lstStyle/>
          <a:p>
            <a:pPr>
              <a:lnSpc>
                <a:spcPct val="110000"/>
              </a:lnSpc>
              <a:spcBef>
                <a:spcPct val="10000"/>
              </a:spcBef>
              <a:buClr>
                <a:srgbClr val="800080"/>
              </a:buClr>
              <a:buSzPct val="50000"/>
            </a:pPr>
            <a:r>
              <a:rPr kumimoji="1" lang="zh-CN" altLang="en-US" sz="3000" b="1">
                <a:ea typeface="仿宋_GB2312" pitchFamily="49" charset="-122"/>
              </a:rPr>
              <a:t>如果前序序列固定不变，给出不同的中序序列，可得到不同的二叉树。</a:t>
            </a: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US" sz="2800" b="1">
              <a:ea typeface="仿宋_GB2312" pitchFamily="49" charset="-122"/>
            </a:endParaRPr>
          </a:p>
          <a:p>
            <a:pPr>
              <a:lnSpc>
                <a:spcPct val="110000"/>
              </a:lnSpc>
              <a:spcBef>
                <a:spcPct val="10000"/>
              </a:spcBef>
              <a:buClr>
                <a:srgbClr val="800080"/>
              </a:buClr>
              <a:buSzPct val="50000"/>
            </a:pPr>
            <a:endParaRPr kumimoji="1" lang="zh-CN" altLang="en-GB" sz="2800" b="1">
              <a:solidFill>
                <a:srgbClr val="000099"/>
              </a:solidFill>
              <a:effectLst>
                <a:outerShdw blurRad="38100" dist="38100" dir="2700000" algn="tl">
                  <a:srgbClr val="C0C0C0"/>
                </a:outerShdw>
              </a:effectLst>
              <a:latin typeface="仿宋_GB2312" pitchFamily="49" charset="-122"/>
              <a:ea typeface="仿宋_GB2312" pitchFamily="49" charset="-122"/>
            </a:endParaRPr>
          </a:p>
          <a:p>
            <a:pPr>
              <a:lnSpc>
                <a:spcPct val="110000"/>
              </a:lnSpc>
              <a:spcBef>
                <a:spcPct val="10000"/>
              </a:spcBef>
              <a:buClr>
                <a:srgbClr val="800080"/>
              </a:buClr>
              <a:buSzPct val="50000"/>
            </a:pPr>
            <a:r>
              <a:rPr kumimoji="1" lang="zh-CN" altLang="en-GB" sz="3000" b="1">
                <a:solidFill>
                  <a:srgbClr val="000099"/>
                </a:solidFill>
                <a:effectLst>
                  <a:outerShdw blurRad="38100" dist="38100" dir="2700000" algn="tl">
                    <a:srgbClr val="C0C0C0"/>
                  </a:outerShdw>
                </a:effectLst>
                <a:latin typeface="仿宋_GB2312" pitchFamily="49" charset="-122"/>
                <a:ea typeface="仿宋_GB2312" pitchFamily="49" charset="-122"/>
              </a:rPr>
              <a:t>固定前序排列，选择所有可能的中序排列，可能构造多少种不同的二叉树？</a:t>
            </a:r>
            <a:endParaRPr kumimoji="1" lang="zh-CN" altLang="en-US" sz="3000" b="1">
              <a:solidFill>
                <a:srgbClr val="000099"/>
              </a:solidFill>
              <a:effectLst>
                <a:outerShdw blurRad="38100" dist="38100" dir="2700000" algn="tl">
                  <a:srgbClr val="C0C0C0"/>
                </a:outerShdw>
              </a:effectLst>
              <a:latin typeface="仿宋_GB2312" pitchFamily="49" charset="-122"/>
              <a:ea typeface="仿宋_GB2312" pitchFamily="49" charset="-122"/>
            </a:endParaRPr>
          </a:p>
        </p:txBody>
      </p:sp>
      <p:sp>
        <p:nvSpPr>
          <p:cNvPr id="57" name="灯片编号占位符 4"/>
          <p:cNvSpPr>
            <a:spLocks noGrp="1"/>
          </p:cNvSpPr>
          <p:nvPr>
            <p:ph type="sldNum" sz="quarter" idx="12"/>
          </p:nvPr>
        </p:nvSpPr>
        <p:spPr/>
        <p:txBody>
          <a:bodyPr/>
          <a:lstStyle/>
          <a:p>
            <a:fld id="{92B8A22A-B2B8-48FB-A093-4BA4AF41BDC8}" type="slidenum">
              <a:rPr lang="en-US" altLang="zh-CN"/>
              <a:pPr/>
              <a:t>121</a:t>
            </a:fld>
            <a:endParaRPr lang="en-US" altLang="zh-CN"/>
          </a:p>
        </p:txBody>
      </p:sp>
      <p:grpSp>
        <p:nvGrpSpPr>
          <p:cNvPr id="198714" name="Group 58"/>
          <p:cNvGrpSpPr>
            <a:grpSpLocks/>
          </p:cNvGrpSpPr>
          <p:nvPr/>
        </p:nvGrpSpPr>
        <p:grpSpPr bwMode="auto">
          <a:xfrm>
            <a:off x="925513" y="1981200"/>
            <a:ext cx="7318375" cy="2743200"/>
            <a:chOff x="526" y="1152"/>
            <a:chExt cx="4610" cy="1728"/>
          </a:xfrm>
        </p:grpSpPr>
        <p:sp>
          <p:nvSpPr>
            <p:cNvPr id="198658" name="Line 2"/>
            <p:cNvSpPr>
              <a:spLocks noChangeShapeType="1"/>
            </p:cNvSpPr>
            <p:nvPr/>
          </p:nvSpPr>
          <p:spPr bwMode="auto">
            <a:xfrm>
              <a:off x="3362" y="2304"/>
              <a:ext cx="192" cy="3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59" name="Line 3"/>
            <p:cNvSpPr>
              <a:spLocks noChangeShapeType="1"/>
            </p:cNvSpPr>
            <p:nvPr/>
          </p:nvSpPr>
          <p:spPr bwMode="auto">
            <a:xfrm flipH="1">
              <a:off x="3120"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1" name="Line 5"/>
            <p:cNvSpPr>
              <a:spLocks noChangeShapeType="1"/>
            </p:cNvSpPr>
            <p:nvPr/>
          </p:nvSpPr>
          <p:spPr bwMode="auto">
            <a:xfrm>
              <a:off x="1726"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2" name="Line 6"/>
            <p:cNvSpPr>
              <a:spLocks noChangeShapeType="1"/>
            </p:cNvSpPr>
            <p:nvPr/>
          </p:nvSpPr>
          <p:spPr bwMode="auto">
            <a:xfrm>
              <a:off x="1006" y="1872"/>
              <a:ext cx="144"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3" name="Line 7"/>
            <p:cNvSpPr>
              <a:spLocks noChangeShapeType="1"/>
            </p:cNvSpPr>
            <p:nvPr/>
          </p:nvSpPr>
          <p:spPr bwMode="auto">
            <a:xfrm flipH="1">
              <a:off x="718"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4" name="Line 8"/>
            <p:cNvSpPr>
              <a:spLocks noChangeShapeType="1"/>
            </p:cNvSpPr>
            <p:nvPr/>
          </p:nvSpPr>
          <p:spPr bwMode="auto">
            <a:xfrm flipH="1">
              <a:off x="1006"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5" name="Line 9"/>
            <p:cNvSpPr>
              <a:spLocks noChangeShapeType="1"/>
            </p:cNvSpPr>
            <p:nvPr/>
          </p:nvSpPr>
          <p:spPr bwMode="auto">
            <a:xfrm>
              <a:off x="1390"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6" name="Oval 10"/>
            <p:cNvSpPr>
              <a:spLocks noChangeArrowheads="1"/>
            </p:cNvSpPr>
            <p:nvPr/>
          </p:nvSpPr>
          <p:spPr bwMode="auto">
            <a:xfrm>
              <a:off x="1198"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7" name="Oval 11"/>
            <p:cNvSpPr>
              <a:spLocks noChangeArrowheads="1"/>
            </p:cNvSpPr>
            <p:nvPr/>
          </p:nvSpPr>
          <p:spPr bwMode="auto">
            <a:xfrm>
              <a:off x="153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8" name="Text Box 12"/>
            <p:cNvSpPr txBox="1">
              <a:spLocks noChangeArrowheads="1"/>
            </p:cNvSpPr>
            <p:nvPr/>
          </p:nvSpPr>
          <p:spPr bwMode="auto">
            <a:xfrm>
              <a:off x="1560"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69" name="Text Box 13"/>
            <p:cNvSpPr txBox="1">
              <a:spLocks noChangeArrowheads="1"/>
            </p:cNvSpPr>
            <p:nvPr/>
          </p:nvSpPr>
          <p:spPr bwMode="auto">
            <a:xfrm>
              <a:off x="1233"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70" name="Oval 14"/>
            <p:cNvSpPr>
              <a:spLocks noChangeArrowheads="1"/>
            </p:cNvSpPr>
            <p:nvPr/>
          </p:nvSpPr>
          <p:spPr bwMode="auto">
            <a:xfrm>
              <a:off x="814"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1" name="Text Box 15"/>
            <p:cNvSpPr txBox="1">
              <a:spLocks noChangeArrowheads="1"/>
            </p:cNvSpPr>
            <p:nvPr/>
          </p:nvSpPr>
          <p:spPr bwMode="auto">
            <a:xfrm>
              <a:off x="82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72" name="Oval 16"/>
            <p:cNvSpPr>
              <a:spLocks noChangeArrowheads="1"/>
            </p:cNvSpPr>
            <p:nvPr/>
          </p:nvSpPr>
          <p:spPr bwMode="auto">
            <a:xfrm>
              <a:off x="526"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3" name="Text Box 17"/>
            <p:cNvSpPr txBox="1">
              <a:spLocks noChangeArrowheads="1"/>
            </p:cNvSpPr>
            <p:nvPr/>
          </p:nvSpPr>
          <p:spPr bwMode="auto">
            <a:xfrm>
              <a:off x="561"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674" name="Oval 18"/>
            <p:cNvSpPr>
              <a:spLocks noChangeArrowheads="1"/>
            </p:cNvSpPr>
            <p:nvPr/>
          </p:nvSpPr>
          <p:spPr bwMode="auto">
            <a:xfrm>
              <a:off x="1054"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5" name="Text Box 19"/>
            <p:cNvSpPr txBox="1">
              <a:spLocks noChangeArrowheads="1"/>
            </p:cNvSpPr>
            <p:nvPr/>
          </p:nvSpPr>
          <p:spPr bwMode="auto">
            <a:xfrm>
              <a:off x="1004" y="2064"/>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676" name="Line 20"/>
            <p:cNvSpPr>
              <a:spLocks noChangeShapeType="1"/>
            </p:cNvSpPr>
            <p:nvPr/>
          </p:nvSpPr>
          <p:spPr bwMode="auto">
            <a:xfrm flipH="1">
              <a:off x="1006" y="2352"/>
              <a:ext cx="144" cy="29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7" name="Oval 21"/>
            <p:cNvSpPr>
              <a:spLocks noChangeArrowheads="1"/>
            </p:cNvSpPr>
            <p:nvPr/>
          </p:nvSpPr>
          <p:spPr bwMode="auto">
            <a:xfrm>
              <a:off x="814"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8" name="Text Box 22"/>
            <p:cNvSpPr txBox="1">
              <a:spLocks noChangeArrowheads="1"/>
            </p:cNvSpPr>
            <p:nvPr/>
          </p:nvSpPr>
          <p:spPr bwMode="auto">
            <a:xfrm>
              <a:off x="84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679" name="Line 23"/>
            <p:cNvSpPr>
              <a:spLocks noChangeShapeType="1"/>
            </p:cNvSpPr>
            <p:nvPr/>
          </p:nvSpPr>
          <p:spPr bwMode="auto">
            <a:xfrm>
              <a:off x="2014"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0" name="Line 24"/>
            <p:cNvSpPr>
              <a:spLocks noChangeShapeType="1"/>
            </p:cNvSpPr>
            <p:nvPr/>
          </p:nvSpPr>
          <p:spPr bwMode="auto">
            <a:xfrm flipH="1">
              <a:off x="1726" y="2343"/>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1" name="Oval 25"/>
            <p:cNvSpPr>
              <a:spLocks noChangeArrowheads="1"/>
            </p:cNvSpPr>
            <p:nvPr/>
          </p:nvSpPr>
          <p:spPr bwMode="auto">
            <a:xfrm>
              <a:off x="1822"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2" name="Text Box 26"/>
            <p:cNvSpPr txBox="1">
              <a:spLocks noChangeArrowheads="1"/>
            </p:cNvSpPr>
            <p:nvPr/>
          </p:nvSpPr>
          <p:spPr bwMode="auto">
            <a:xfrm>
              <a:off x="1872" y="20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683" name="Oval 27"/>
            <p:cNvSpPr>
              <a:spLocks noChangeArrowheads="1"/>
            </p:cNvSpPr>
            <p:nvPr/>
          </p:nvSpPr>
          <p:spPr bwMode="auto">
            <a:xfrm>
              <a:off x="1534"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4" name="Text Box 28"/>
            <p:cNvSpPr txBox="1">
              <a:spLocks noChangeArrowheads="1"/>
            </p:cNvSpPr>
            <p:nvPr/>
          </p:nvSpPr>
          <p:spPr bwMode="auto">
            <a:xfrm>
              <a:off x="1569"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685" name="Oval 29"/>
            <p:cNvSpPr>
              <a:spLocks noChangeArrowheads="1"/>
            </p:cNvSpPr>
            <p:nvPr/>
          </p:nvSpPr>
          <p:spPr bwMode="auto">
            <a:xfrm>
              <a:off x="2110"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6" name="Text Box 30"/>
            <p:cNvSpPr txBox="1">
              <a:spLocks noChangeArrowheads="1"/>
            </p:cNvSpPr>
            <p:nvPr/>
          </p:nvSpPr>
          <p:spPr bwMode="auto">
            <a:xfrm>
              <a:off x="2062"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sp>
          <p:nvSpPr>
            <p:cNvPr id="198687" name="Line 31"/>
            <p:cNvSpPr>
              <a:spLocks noChangeShapeType="1"/>
            </p:cNvSpPr>
            <p:nvPr/>
          </p:nvSpPr>
          <p:spPr bwMode="auto">
            <a:xfrm>
              <a:off x="4414"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8" name="Line 32"/>
            <p:cNvSpPr>
              <a:spLocks noChangeShapeType="1"/>
            </p:cNvSpPr>
            <p:nvPr/>
          </p:nvSpPr>
          <p:spPr bwMode="auto">
            <a:xfrm flipH="1">
              <a:off x="4080" y="182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9" name="Line 33"/>
            <p:cNvSpPr>
              <a:spLocks noChangeShapeType="1"/>
            </p:cNvSpPr>
            <p:nvPr/>
          </p:nvSpPr>
          <p:spPr bwMode="auto">
            <a:xfrm flipH="1">
              <a:off x="3406" y="1872"/>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0" name="Line 34"/>
            <p:cNvSpPr>
              <a:spLocks noChangeShapeType="1"/>
            </p:cNvSpPr>
            <p:nvPr/>
          </p:nvSpPr>
          <p:spPr bwMode="auto">
            <a:xfrm flipH="1">
              <a:off x="3694" y="1440"/>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1" name="Line 35"/>
            <p:cNvSpPr>
              <a:spLocks noChangeShapeType="1"/>
            </p:cNvSpPr>
            <p:nvPr/>
          </p:nvSpPr>
          <p:spPr bwMode="auto">
            <a:xfrm>
              <a:off x="4078" y="1392"/>
              <a:ext cx="24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2" name="Oval 36"/>
            <p:cNvSpPr>
              <a:spLocks noChangeArrowheads="1"/>
            </p:cNvSpPr>
            <p:nvPr/>
          </p:nvSpPr>
          <p:spPr bwMode="auto">
            <a:xfrm>
              <a:off x="3886" y="1200"/>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3" name="Oval 37"/>
            <p:cNvSpPr>
              <a:spLocks noChangeArrowheads="1"/>
            </p:cNvSpPr>
            <p:nvPr/>
          </p:nvSpPr>
          <p:spPr bwMode="auto">
            <a:xfrm>
              <a:off x="422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4" name="Text Box 38"/>
            <p:cNvSpPr txBox="1">
              <a:spLocks noChangeArrowheads="1"/>
            </p:cNvSpPr>
            <p:nvPr/>
          </p:nvSpPr>
          <p:spPr bwMode="auto">
            <a:xfrm>
              <a:off x="4248"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6</a:t>
              </a:r>
              <a:endParaRPr kumimoji="1" lang="en-US" altLang="zh-CN" sz="2400">
                <a:latin typeface="Times New Roman" pitchFamily="18" charset="0"/>
              </a:endParaRPr>
            </a:p>
          </p:txBody>
        </p:sp>
        <p:sp>
          <p:nvSpPr>
            <p:cNvPr id="198695" name="Text Box 39"/>
            <p:cNvSpPr txBox="1">
              <a:spLocks noChangeArrowheads="1"/>
            </p:cNvSpPr>
            <p:nvPr/>
          </p:nvSpPr>
          <p:spPr bwMode="auto">
            <a:xfrm>
              <a:off x="3921" y="11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8696" name="Oval 40"/>
            <p:cNvSpPr>
              <a:spLocks noChangeArrowheads="1"/>
            </p:cNvSpPr>
            <p:nvPr/>
          </p:nvSpPr>
          <p:spPr bwMode="auto">
            <a:xfrm>
              <a:off x="3502" y="163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7" name="Text Box 41"/>
            <p:cNvSpPr txBox="1">
              <a:spLocks noChangeArrowheads="1"/>
            </p:cNvSpPr>
            <p:nvPr/>
          </p:nvSpPr>
          <p:spPr bwMode="auto">
            <a:xfrm>
              <a:off x="3536" y="15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8698" name="Oval 42"/>
            <p:cNvSpPr>
              <a:spLocks noChangeArrowheads="1"/>
            </p:cNvSpPr>
            <p:nvPr/>
          </p:nvSpPr>
          <p:spPr bwMode="auto">
            <a:xfrm>
              <a:off x="3214"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9" name="Text Box 43"/>
            <p:cNvSpPr txBox="1">
              <a:spLocks noChangeArrowheads="1"/>
            </p:cNvSpPr>
            <p:nvPr/>
          </p:nvSpPr>
          <p:spPr bwMode="auto">
            <a:xfrm>
              <a:off x="3249"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8700" name="Oval 44"/>
            <p:cNvSpPr>
              <a:spLocks noChangeArrowheads="1"/>
            </p:cNvSpPr>
            <p:nvPr/>
          </p:nvSpPr>
          <p:spPr bwMode="auto">
            <a:xfrm>
              <a:off x="3936" y="209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1" name="Text Box 45"/>
            <p:cNvSpPr txBox="1">
              <a:spLocks noChangeArrowheads="1"/>
            </p:cNvSpPr>
            <p:nvPr/>
          </p:nvSpPr>
          <p:spPr bwMode="auto">
            <a:xfrm>
              <a:off x="3886" y="2064"/>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198702" name="Oval 46"/>
            <p:cNvSpPr>
              <a:spLocks noChangeArrowheads="1"/>
            </p:cNvSpPr>
            <p:nvPr/>
          </p:nvSpPr>
          <p:spPr bwMode="auto">
            <a:xfrm>
              <a:off x="3456" y="2592"/>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3" name="Text Box 47"/>
            <p:cNvSpPr txBox="1">
              <a:spLocks noChangeArrowheads="1"/>
            </p:cNvSpPr>
            <p:nvPr/>
          </p:nvSpPr>
          <p:spPr bwMode="auto">
            <a:xfrm>
              <a:off x="3491"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198704" name="Line 48"/>
            <p:cNvSpPr>
              <a:spLocks noChangeShapeType="1"/>
            </p:cNvSpPr>
            <p:nvPr/>
          </p:nvSpPr>
          <p:spPr bwMode="auto">
            <a:xfrm>
              <a:off x="4702" y="2304"/>
              <a:ext cx="192"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5" name="Oval 49"/>
            <p:cNvSpPr>
              <a:spLocks noChangeArrowheads="1"/>
            </p:cNvSpPr>
            <p:nvPr/>
          </p:nvSpPr>
          <p:spPr bwMode="auto">
            <a:xfrm>
              <a:off x="4510" y="2103"/>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6" name="Text Box 50"/>
            <p:cNvSpPr txBox="1">
              <a:spLocks noChangeArrowheads="1"/>
            </p:cNvSpPr>
            <p:nvPr/>
          </p:nvSpPr>
          <p:spPr bwMode="auto">
            <a:xfrm>
              <a:off x="4545" y="206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8</a:t>
              </a:r>
              <a:endParaRPr kumimoji="1" lang="en-US" altLang="zh-CN" sz="2400">
                <a:latin typeface="Times New Roman" pitchFamily="18" charset="0"/>
              </a:endParaRPr>
            </a:p>
          </p:txBody>
        </p:sp>
        <p:sp>
          <p:nvSpPr>
            <p:cNvPr id="198707" name="Oval 51"/>
            <p:cNvSpPr>
              <a:spLocks noChangeArrowheads="1"/>
            </p:cNvSpPr>
            <p:nvPr/>
          </p:nvSpPr>
          <p:spPr bwMode="auto">
            <a:xfrm>
              <a:off x="2928" y="257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08" name="Text Box 52"/>
            <p:cNvSpPr txBox="1">
              <a:spLocks noChangeArrowheads="1"/>
            </p:cNvSpPr>
            <p:nvPr/>
          </p:nvSpPr>
          <p:spPr bwMode="auto">
            <a:xfrm>
              <a:off x="2940" y="255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198709" name="Oval 53"/>
            <p:cNvSpPr>
              <a:spLocks noChangeArrowheads="1"/>
            </p:cNvSpPr>
            <p:nvPr/>
          </p:nvSpPr>
          <p:spPr bwMode="auto">
            <a:xfrm>
              <a:off x="4798" y="256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0" name="Text Box 54"/>
            <p:cNvSpPr txBox="1">
              <a:spLocks noChangeArrowheads="1"/>
            </p:cNvSpPr>
            <p:nvPr/>
          </p:nvSpPr>
          <p:spPr bwMode="auto">
            <a:xfrm>
              <a:off x="4750" y="2535"/>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tx2"/>
                  </a:solidFill>
                  <a:latin typeface="Times New Roman" pitchFamily="18" charset="0"/>
                </a:rPr>
                <a:t>9</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23" name="Rectangle 43"/>
          <p:cNvSpPr>
            <a:spLocks noGrp="1" noChangeArrowheads="1"/>
          </p:cNvSpPr>
          <p:nvPr>
            <p:ph idx="1"/>
          </p:nvPr>
        </p:nvSpPr>
        <p:spPr>
          <a:xfrm>
            <a:off x="555625" y="873125"/>
            <a:ext cx="8120063" cy="5292725"/>
          </a:xfrm>
        </p:spPr>
        <p:txBody>
          <a:bodyPr/>
          <a:lstStyle/>
          <a:p>
            <a:pPr>
              <a:buClr>
                <a:srgbClr val="800080"/>
              </a:buClr>
              <a:buSzPct val="50000"/>
            </a:pPr>
            <a:r>
              <a:rPr kumimoji="1" lang="zh-CN" altLang="en-US" sz="3000" b="1">
                <a:latin typeface="Times New Roman" pitchFamily="18" charset="0"/>
                <a:ea typeface="仿宋_GB2312" pitchFamily="49" charset="-122"/>
              </a:rPr>
              <a:t>例如</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有 </a:t>
            </a:r>
            <a:r>
              <a:rPr kumimoji="1" lang="en-US" altLang="zh-CN" sz="3000" b="1">
                <a:latin typeface="Times New Roman" pitchFamily="18" charset="0"/>
                <a:ea typeface="仿宋_GB2312" pitchFamily="49" charset="-122"/>
              </a:rPr>
              <a:t>3 </a:t>
            </a:r>
            <a:r>
              <a:rPr kumimoji="1" lang="zh-CN" altLang="en-US" sz="3000" b="1">
                <a:latin typeface="Times New Roman" pitchFamily="18" charset="0"/>
                <a:ea typeface="仿宋_GB2312" pitchFamily="49" charset="-122"/>
              </a:rPr>
              <a:t>个数据 </a:t>
            </a:r>
            <a:r>
              <a:rPr kumimoji="1" lang="en-US" altLang="zh-CN" sz="3000" b="1">
                <a:solidFill>
                  <a:schemeClr val="tx2"/>
                </a:solidFill>
                <a:latin typeface="Times New Roman" pitchFamily="18" charset="0"/>
                <a:ea typeface="仿宋_GB2312" pitchFamily="49" charset="-122"/>
              </a:rPr>
              <a:t>{ 1</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2, 3</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，可得 </a:t>
            </a:r>
            <a:r>
              <a:rPr kumimoji="1" lang="en-US" altLang="zh-CN" sz="3000" b="1">
                <a:latin typeface="Times New Roman" pitchFamily="18" charset="0"/>
                <a:ea typeface="仿宋_GB2312" pitchFamily="49" charset="-122"/>
              </a:rPr>
              <a:t>5 </a:t>
            </a:r>
            <a:r>
              <a:rPr kumimoji="1" lang="zh-CN" altLang="en-US" sz="3000" b="1">
                <a:latin typeface="Times New Roman" pitchFamily="18" charset="0"/>
                <a:ea typeface="仿宋_GB2312" pitchFamily="49" charset="-122"/>
              </a:rPr>
              <a:t>种不同的二叉树。它们的前序排列均为</a:t>
            </a:r>
            <a:r>
              <a:rPr kumimoji="1" lang="zh-CN" altLang="en-US" sz="3000">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，中序序列可能是 </a:t>
            </a:r>
            <a:r>
              <a:rPr kumimoji="1" lang="en-US" altLang="zh-CN" sz="3000" b="1">
                <a:solidFill>
                  <a:schemeClr val="tx2"/>
                </a:solidFill>
                <a:latin typeface="Times New Roman" pitchFamily="18" charset="0"/>
                <a:ea typeface="仿宋_GB2312" pitchFamily="49" charset="-122"/>
              </a:rPr>
              <a:t>321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231</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213</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132</a:t>
            </a:r>
            <a:r>
              <a:rPr kumimoji="1" lang="zh-CN" altLang="en-US" sz="3000" b="1">
                <a:latin typeface="Times New Roman" pitchFamily="18" charset="0"/>
                <a:ea typeface="仿宋_GB2312" pitchFamily="49" charset="-122"/>
              </a:rPr>
              <a:t>，</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a:t>
            </a: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endParaRPr kumimoji="1" lang="zh-CN" altLang="en-US" sz="3000" b="1">
              <a:latin typeface="Times New Roman" pitchFamily="18" charset="0"/>
              <a:ea typeface="仿宋_GB2312" pitchFamily="49" charset="-122"/>
            </a:endParaRPr>
          </a:p>
          <a:p>
            <a:pPr>
              <a:buClr>
                <a:srgbClr val="800080"/>
              </a:buClr>
              <a:buSzPct val="50000"/>
            </a:pPr>
            <a:r>
              <a:rPr kumimoji="1" lang="zh-CN" altLang="en-US" sz="3000" b="1">
                <a:latin typeface="Times New Roman" pitchFamily="18" charset="0"/>
                <a:ea typeface="仿宋_GB2312" pitchFamily="49" charset="-122"/>
              </a:rPr>
              <a:t>前序序列为 </a:t>
            </a:r>
            <a:r>
              <a:rPr kumimoji="1" lang="en-US" altLang="zh-CN" sz="3000" b="1">
                <a:solidFill>
                  <a:schemeClr val="tx2"/>
                </a:solidFill>
                <a:latin typeface="Times New Roman" pitchFamily="18" charset="0"/>
                <a:ea typeface="仿宋_GB2312" pitchFamily="49" charset="-122"/>
              </a:rPr>
              <a:t>123</a:t>
            </a:r>
            <a:r>
              <a:rPr kumimoji="1" lang="zh-CN" altLang="en-US" sz="3000" b="1">
                <a:latin typeface="Times New Roman" pitchFamily="18" charset="0"/>
                <a:ea typeface="仿宋_GB2312" pitchFamily="49" charset="-122"/>
              </a:rPr>
              <a:t>，中序序列为</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312</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的二叉树不存在。</a:t>
            </a:r>
          </a:p>
        </p:txBody>
      </p:sp>
      <p:sp>
        <p:nvSpPr>
          <p:cNvPr id="43" name="灯片编号占位符 4"/>
          <p:cNvSpPr>
            <a:spLocks noGrp="1"/>
          </p:cNvSpPr>
          <p:nvPr>
            <p:ph type="sldNum" sz="quarter" idx="12"/>
          </p:nvPr>
        </p:nvSpPr>
        <p:spPr/>
        <p:txBody>
          <a:bodyPr/>
          <a:lstStyle/>
          <a:p>
            <a:fld id="{12EF4348-C228-49B8-9D17-8341D79BFA58}" type="slidenum">
              <a:rPr lang="en-US" altLang="zh-CN"/>
              <a:pPr/>
              <a:t>122</a:t>
            </a:fld>
            <a:endParaRPr lang="en-US" altLang="zh-CN"/>
          </a:p>
        </p:txBody>
      </p:sp>
      <p:grpSp>
        <p:nvGrpSpPr>
          <p:cNvPr id="199721" name="Group 41"/>
          <p:cNvGrpSpPr>
            <a:grpSpLocks/>
          </p:cNvGrpSpPr>
          <p:nvPr/>
        </p:nvGrpSpPr>
        <p:grpSpPr bwMode="auto">
          <a:xfrm>
            <a:off x="935038" y="2636838"/>
            <a:ext cx="7239000" cy="2057400"/>
            <a:chOff x="576" y="1536"/>
            <a:chExt cx="4560" cy="1296"/>
          </a:xfrm>
        </p:grpSpPr>
        <p:sp>
          <p:nvSpPr>
            <p:cNvPr id="199682" name="Line 2"/>
            <p:cNvSpPr>
              <a:spLocks noChangeShapeType="1"/>
            </p:cNvSpPr>
            <p:nvPr/>
          </p:nvSpPr>
          <p:spPr bwMode="auto">
            <a:xfrm>
              <a:off x="2928"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3" name="Line 3"/>
            <p:cNvSpPr>
              <a:spLocks noChangeShapeType="1"/>
            </p:cNvSpPr>
            <p:nvPr/>
          </p:nvSpPr>
          <p:spPr bwMode="auto">
            <a:xfrm>
              <a:off x="1776" y="2304"/>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4" name="Line 4"/>
            <p:cNvSpPr>
              <a:spLocks noChangeShapeType="1"/>
            </p:cNvSpPr>
            <p:nvPr/>
          </p:nvSpPr>
          <p:spPr bwMode="auto">
            <a:xfrm flipH="1">
              <a:off x="3696" y="2304"/>
              <a:ext cx="240" cy="38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6" name="Line 6"/>
            <p:cNvSpPr>
              <a:spLocks noChangeShapeType="1"/>
            </p:cNvSpPr>
            <p:nvPr/>
          </p:nvSpPr>
          <p:spPr bwMode="auto">
            <a:xfrm flipH="1">
              <a:off x="768" y="1776"/>
              <a:ext cx="480" cy="79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7" name="Oval 7"/>
            <p:cNvSpPr>
              <a:spLocks noChangeArrowheads="1"/>
            </p:cNvSpPr>
            <p:nvPr/>
          </p:nvSpPr>
          <p:spPr bwMode="auto">
            <a:xfrm>
              <a:off x="115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88" name="Text Box 8"/>
            <p:cNvSpPr txBox="1">
              <a:spLocks noChangeArrowheads="1"/>
            </p:cNvSpPr>
            <p:nvPr/>
          </p:nvSpPr>
          <p:spPr bwMode="auto">
            <a:xfrm>
              <a:off x="116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89" name="Oval 9"/>
            <p:cNvSpPr>
              <a:spLocks noChangeArrowheads="1"/>
            </p:cNvSpPr>
            <p:nvPr/>
          </p:nvSpPr>
          <p:spPr bwMode="auto">
            <a:xfrm>
              <a:off x="86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0" name="Text Box 10"/>
            <p:cNvSpPr txBox="1">
              <a:spLocks noChangeArrowheads="1"/>
            </p:cNvSpPr>
            <p:nvPr/>
          </p:nvSpPr>
          <p:spPr bwMode="auto">
            <a:xfrm>
              <a:off x="89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1" name="Oval 11"/>
            <p:cNvSpPr>
              <a:spLocks noChangeArrowheads="1"/>
            </p:cNvSpPr>
            <p:nvPr/>
          </p:nvSpPr>
          <p:spPr bwMode="auto">
            <a:xfrm>
              <a:off x="576"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2" name="Text Box 12"/>
            <p:cNvSpPr txBox="1">
              <a:spLocks noChangeArrowheads="1"/>
            </p:cNvSpPr>
            <p:nvPr/>
          </p:nvSpPr>
          <p:spPr bwMode="auto">
            <a:xfrm>
              <a:off x="624"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693" name="Line 13"/>
            <p:cNvSpPr>
              <a:spLocks noChangeShapeType="1"/>
            </p:cNvSpPr>
            <p:nvPr/>
          </p:nvSpPr>
          <p:spPr bwMode="auto">
            <a:xfrm flipH="1">
              <a:off x="1776" y="1776"/>
              <a:ext cx="192"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4" name="Oval 14"/>
            <p:cNvSpPr>
              <a:spLocks noChangeArrowheads="1"/>
            </p:cNvSpPr>
            <p:nvPr/>
          </p:nvSpPr>
          <p:spPr bwMode="auto">
            <a:xfrm>
              <a:off x="187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5" name="Text Box 15"/>
            <p:cNvSpPr txBox="1">
              <a:spLocks noChangeArrowheads="1"/>
            </p:cNvSpPr>
            <p:nvPr/>
          </p:nvSpPr>
          <p:spPr bwMode="auto">
            <a:xfrm>
              <a:off x="188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696" name="Oval 16"/>
            <p:cNvSpPr>
              <a:spLocks noChangeArrowheads="1"/>
            </p:cNvSpPr>
            <p:nvPr/>
          </p:nvSpPr>
          <p:spPr bwMode="auto">
            <a:xfrm>
              <a:off x="1582"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7" name="Text Box 17"/>
            <p:cNvSpPr txBox="1">
              <a:spLocks noChangeArrowheads="1"/>
            </p:cNvSpPr>
            <p:nvPr/>
          </p:nvSpPr>
          <p:spPr bwMode="auto">
            <a:xfrm>
              <a:off x="1617"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698" name="Oval 18"/>
            <p:cNvSpPr>
              <a:spLocks noChangeArrowheads="1"/>
            </p:cNvSpPr>
            <p:nvPr/>
          </p:nvSpPr>
          <p:spPr bwMode="auto">
            <a:xfrm>
              <a:off x="1824"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699" name="Text Box 19"/>
            <p:cNvSpPr txBox="1">
              <a:spLocks noChangeArrowheads="1"/>
            </p:cNvSpPr>
            <p:nvPr/>
          </p:nvSpPr>
          <p:spPr bwMode="auto">
            <a:xfrm>
              <a:off x="1872"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0" name="Line 20"/>
            <p:cNvSpPr>
              <a:spLocks noChangeShapeType="1"/>
            </p:cNvSpPr>
            <p:nvPr/>
          </p:nvSpPr>
          <p:spPr bwMode="auto">
            <a:xfrm flipH="1">
              <a:off x="2640" y="1776"/>
              <a:ext cx="194" cy="33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1" name="Oval 21"/>
            <p:cNvSpPr>
              <a:spLocks noChangeArrowheads="1"/>
            </p:cNvSpPr>
            <p:nvPr/>
          </p:nvSpPr>
          <p:spPr bwMode="auto">
            <a:xfrm>
              <a:off x="2736"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2" name="Text Box 22"/>
            <p:cNvSpPr txBox="1">
              <a:spLocks noChangeArrowheads="1"/>
            </p:cNvSpPr>
            <p:nvPr/>
          </p:nvSpPr>
          <p:spPr bwMode="auto">
            <a:xfrm>
              <a:off x="2750"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03" name="Oval 23"/>
            <p:cNvSpPr>
              <a:spLocks noChangeArrowheads="1"/>
            </p:cNvSpPr>
            <p:nvPr/>
          </p:nvSpPr>
          <p:spPr bwMode="auto">
            <a:xfrm>
              <a:off x="2448"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4" name="Text Box 24"/>
            <p:cNvSpPr txBox="1">
              <a:spLocks noChangeArrowheads="1"/>
            </p:cNvSpPr>
            <p:nvPr/>
          </p:nvSpPr>
          <p:spPr bwMode="auto">
            <a:xfrm>
              <a:off x="2483"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05" name="Oval 25"/>
            <p:cNvSpPr>
              <a:spLocks noChangeArrowheads="1"/>
            </p:cNvSpPr>
            <p:nvPr/>
          </p:nvSpPr>
          <p:spPr bwMode="auto">
            <a:xfrm>
              <a:off x="3024" y="205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6" name="Text Box 26"/>
            <p:cNvSpPr txBox="1">
              <a:spLocks noChangeArrowheads="1"/>
            </p:cNvSpPr>
            <p:nvPr/>
          </p:nvSpPr>
          <p:spPr bwMode="auto">
            <a:xfrm>
              <a:off x="3072" y="20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07" name="Line 27"/>
            <p:cNvSpPr>
              <a:spLocks noChangeShapeType="1"/>
            </p:cNvSpPr>
            <p:nvPr/>
          </p:nvSpPr>
          <p:spPr bwMode="auto">
            <a:xfrm>
              <a:off x="3744" y="1776"/>
              <a:ext cx="288" cy="43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8" name="Oval 28"/>
            <p:cNvSpPr>
              <a:spLocks noChangeArrowheads="1"/>
            </p:cNvSpPr>
            <p:nvPr/>
          </p:nvSpPr>
          <p:spPr bwMode="auto">
            <a:xfrm>
              <a:off x="360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09" name="Text Box 29"/>
            <p:cNvSpPr txBox="1">
              <a:spLocks noChangeArrowheads="1"/>
            </p:cNvSpPr>
            <p:nvPr/>
          </p:nvSpPr>
          <p:spPr bwMode="auto">
            <a:xfrm>
              <a:off x="361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0" name="Oval 30"/>
            <p:cNvSpPr>
              <a:spLocks noChangeArrowheads="1"/>
            </p:cNvSpPr>
            <p:nvPr/>
          </p:nvSpPr>
          <p:spPr bwMode="auto">
            <a:xfrm>
              <a:off x="384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1" name="Text Box 31"/>
            <p:cNvSpPr txBox="1">
              <a:spLocks noChangeArrowheads="1"/>
            </p:cNvSpPr>
            <p:nvPr/>
          </p:nvSpPr>
          <p:spPr bwMode="auto">
            <a:xfrm>
              <a:off x="387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2" name="Oval 32"/>
            <p:cNvSpPr>
              <a:spLocks noChangeArrowheads="1"/>
            </p:cNvSpPr>
            <p:nvPr/>
          </p:nvSpPr>
          <p:spPr bwMode="auto">
            <a:xfrm>
              <a:off x="3600"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3" name="Text Box 33"/>
            <p:cNvSpPr txBox="1">
              <a:spLocks noChangeArrowheads="1"/>
            </p:cNvSpPr>
            <p:nvPr/>
          </p:nvSpPr>
          <p:spPr bwMode="auto">
            <a:xfrm>
              <a:off x="3648"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sp>
          <p:nvSpPr>
            <p:cNvPr id="199714" name="Line 34"/>
            <p:cNvSpPr>
              <a:spLocks noChangeShapeType="1"/>
            </p:cNvSpPr>
            <p:nvPr/>
          </p:nvSpPr>
          <p:spPr bwMode="auto">
            <a:xfrm>
              <a:off x="4464" y="1776"/>
              <a:ext cx="478" cy="81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5" name="Oval 35"/>
            <p:cNvSpPr>
              <a:spLocks noChangeArrowheads="1"/>
            </p:cNvSpPr>
            <p:nvPr/>
          </p:nvSpPr>
          <p:spPr bwMode="auto">
            <a:xfrm>
              <a:off x="4320" y="1575"/>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6" name="Text Box 36"/>
            <p:cNvSpPr txBox="1">
              <a:spLocks noChangeArrowheads="1"/>
            </p:cNvSpPr>
            <p:nvPr/>
          </p:nvSpPr>
          <p:spPr bwMode="auto">
            <a:xfrm>
              <a:off x="4334" y="153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1</a:t>
              </a:r>
              <a:endParaRPr kumimoji="1" lang="en-US" altLang="zh-CN" sz="2400">
                <a:latin typeface="Times New Roman" pitchFamily="18" charset="0"/>
              </a:endParaRPr>
            </a:p>
          </p:txBody>
        </p:sp>
        <p:sp>
          <p:nvSpPr>
            <p:cNvPr id="199717" name="Oval 37"/>
            <p:cNvSpPr>
              <a:spLocks noChangeArrowheads="1"/>
            </p:cNvSpPr>
            <p:nvPr/>
          </p:nvSpPr>
          <p:spPr bwMode="auto">
            <a:xfrm>
              <a:off x="4560" y="2046"/>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18" name="Text Box 38"/>
            <p:cNvSpPr txBox="1">
              <a:spLocks noChangeArrowheads="1"/>
            </p:cNvSpPr>
            <p:nvPr/>
          </p:nvSpPr>
          <p:spPr bwMode="auto">
            <a:xfrm>
              <a:off x="4595" y="20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199719" name="Oval 39"/>
            <p:cNvSpPr>
              <a:spLocks noChangeArrowheads="1"/>
            </p:cNvSpPr>
            <p:nvPr/>
          </p:nvSpPr>
          <p:spPr bwMode="auto">
            <a:xfrm>
              <a:off x="4848" y="2544"/>
              <a:ext cx="288" cy="288"/>
            </a:xfrm>
            <a:prstGeom prst="ellipse">
              <a:avLst/>
            </a:prstGeom>
            <a:solidFill>
              <a:srgbClr val="FFFFCC"/>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20" name="Text Box 40"/>
            <p:cNvSpPr txBox="1">
              <a:spLocks noChangeArrowheads="1"/>
            </p:cNvSpPr>
            <p:nvPr/>
          </p:nvSpPr>
          <p:spPr bwMode="auto">
            <a:xfrm>
              <a:off x="4896" y="250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3</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灯片编号占位符 2"/>
          <p:cNvSpPr>
            <a:spLocks noGrp="1"/>
          </p:cNvSpPr>
          <p:nvPr>
            <p:ph type="sldNum" sz="quarter" idx="12"/>
          </p:nvPr>
        </p:nvSpPr>
        <p:spPr/>
        <p:txBody>
          <a:bodyPr/>
          <a:lstStyle/>
          <a:p>
            <a:fld id="{9C24C76C-B2EA-487D-9F18-3C969AA4581C}" type="slidenum">
              <a:rPr lang="en-US" altLang="zh-CN"/>
              <a:pPr/>
              <a:t>123</a:t>
            </a:fld>
            <a:endParaRPr lang="en-US" altLang="zh-CN"/>
          </a:p>
        </p:txBody>
      </p:sp>
      <p:sp>
        <p:nvSpPr>
          <p:cNvPr id="200719" name="Text Box 15"/>
          <p:cNvSpPr txBox="1">
            <a:spLocks noChangeArrowheads="1"/>
          </p:cNvSpPr>
          <p:nvPr/>
        </p:nvSpPr>
        <p:spPr bwMode="auto">
          <a:xfrm>
            <a:off x="468313" y="688975"/>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rgbClr val="800080"/>
              </a:buClr>
              <a:buSzPct val="50000"/>
              <a:buFont typeface="Wingdings" pitchFamily="2" charset="2"/>
              <a:buNone/>
            </a:pPr>
            <a:r>
              <a:rPr kumimoji="1" lang="zh-CN" altLang="en-US" sz="3200" b="1">
                <a:latin typeface="Times New Roman" pitchFamily="18" charset="0"/>
                <a:ea typeface="仿宋_GB2312" pitchFamily="49" charset="-122"/>
              </a:rPr>
              <a:t>有</a:t>
            </a:r>
            <a:r>
              <a:rPr kumimoji="1" lang="en-US" altLang="zh-CN" sz="3200" b="1">
                <a:latin typeface="Times New Roman" pitchFamily="18" charset="0"/>
                <a:ea typeface="仿宋_GB2312" pitchFamily="49" charset="-122"/>
              </a:rPr>
              <a:t>0</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1</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2</a:t>
            </a:r>
            <a:r>
              <a:rPr kumimoji="1" lang="zh-CN" altLang="en-US" sz="3200" b="1">
                <a:latin typeface="Times New Roman" pitchFamily="18" charset="0"/>
                <a:ea typeface="仿宋_GB2312" pitchFamily="49" charset="-122"/>
              </a:rPr>
              <a:t>个</a:t>
            </a:r>
            <a:r>
              <a:rPr kumimoji="1" lang="en-US" altLang="zh-CN" sz="3200" b="1">
                <a:latin typeface="Times New Roman" pitchFamily="18" charset="0"/>
                <a:ea typeface="仿宋_GB2312" pitchFamily="49" charset="-122"/>
              </a:rPr>
              <a:t>, 3</a:t>
            </a:r>
            <a:r>
              <a:rPr kumimoji="1" lang="zh-CN" altLang="en-US" sz="3200" b="1">
                <a:latin typeface="Times New Roman" pitchFamily="18" charset="0"/>
                <a:ea typeface="仿宋_GB2312" pitchFamily="49" charset="-122"/>
              </a:rPr>
              <a:t>个结点的不同二叉树如下</a:t>
            </a:r>
            <a:endParaRPr kumimoji="1" lang="zh-CN" altLang="en-US" sz="2000">
              <a:latin typeface="Times New Roman" pitchFamily="18" charset="0"/>
            </a:endParaRPr>
          </a:p>
        </p:txBody>
      </p:sp>
      <p:grpSp>
        <p:nvGrpSpPr>
          <p:cNvPr id="200835" name="Group 131"/>
          <p:cNvGrpSpPr>
            <a:grpSpLocks/>
          </p:cNvGrpSpPr>
          <p:nvPr/>
        </p:nvGrpSpPr>
        <p:grpSpPr bwMode="auto">
          <a:xfrm>
            <a:off x="395288" y="1484313"/>
            <a:ext cx="8353425" cy="6934200"/>
            <a:chOff x="249" y="912"/>
            <a:chExt cx="5262" cy="4368"/>
          </a:xfrm>
        </p:grpSpPr>
        <p:sp>
          <p:nvSpPr>
            <p:cNvPr id="200770" name="Line 66"/>
            <p:cNvSpPr>
              <a:spLocks noChangeShapeType="1"/>
            </p:cNvSpPr>
            <p:nvPr/>
          </p:nvSpPr>
          <p:spPr bwMode="auto">
            <a:xfrm flipH="1">
              <a:off x="4560" y="2931"/>
              <a:ext cx="89" cy="285"/>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3" name="Line 89"/>
            <p:cNvSpPr>
              <a:spLocks noChangeShapeType="1"/>
            </p:cNvSpPr>
            <p:nvPr/>
          </p:nvSpPr>
          <p:spPr bwMode="auto">
            <a:xfrm flipH="1">
              <a:off x="3120"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1" name="Line 117"/>
            <p:cNvSpPr>
              <a:spLocks noChangeShapeType="1"/>
            </p:cNvSpPr>
            <p:nvPr/>
          </p:nvSpPr>
          <p:spPr bwMode="auto">
            <a:xfrm>
              <a:off x="1088" y="2908"/>
              <a:ext cx="114" cy="31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6" name="Line 2"/>
            <p:cNvSpPr>
              <a:spLocks noChangeShapeType="1"/>
            </p:cNvSpPr>
            <p:nvPr/>
          </p:nvSpPr>
          <p:spPr bwMode="auto">
            <a:xfrm flipH="1">
              <a:off x="4320" y="2928"/>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7" name="Line 3"/>
            <p:cNvSpPr>
              <a:spLocks noChangeShapeType="1"/>
            </p:cNvSpPr>
            <p:nvPr/>
          </p:nvSpPr>
          <p:spPr bwMode="auto">
            <a:xfrm flipH="1">
              <a:off x="960" y="2928"/>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8" name="Line 4"/>
            <p:cNvSpPr>
              <a:spLocks noChangeShapeType="1"/>
            </p:cNvSpPr>
            <p:nvPr/>
          </p:nvSpPr>
          <p:spPr bwMode="auto">
            <a:xfrm flipH="1">
              <a:off x="720"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9" name="Line 5"/>
            <p:cNvSpPr>
              <a:spLocks noChangeShapeType="1"/>
            </p:cNvSpPr>
            <p:nvPr/>
          </p:nvSpPr>
          <p:spPr bwMode="auto">
            <a:xfrm>
              <a:off x="2688" y="2544"/>
              <a:ext cx="48"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Line 6"/>
            <p:cNvSpPr>
              <a:spLocks noChangeShapeType="1"/>
            </p:cNvSpPr>
            <p:nvPr/>
          </p:nvSpPr>
          <p:spPr bwMode="auto">
            <a:xfrm>
              <a:off x="2517" y="2931"/>
              <a:ext cx="96" cy="288"/>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Line 7"/>
            <p:cNvSpPr>
              <a:spLocks noChangeShapeType="1"/>
            </p:cNvSpPr>
            <p:nvPr/>
          </p:nvSpPr>
          <p:spPr bwMode="auto">
            <a:xfrm flipH="1">
              <a:off x="2496" y="2544"/>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2" name="Line 8"/>
            <p:cNvSpPr>
              <a:spLocks noChangeShapeType="1"/>
            </p:cNvSpPr>
            <p:nvPr/>
          </p:nvSpPr>
          <p:spPr bwMode="auto">
            <a:xfrm flipH="1">
              <a:off x="3470" y="2546"/>
              <a:ext cx="68" cy="294"/>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3" name="Line 9"/>
            <p:cNvSpPr>
              <a:spLocks noChangeShapeType="1"/>
            </p:cNvSpPr>
            <p:nvPr/>
          </p:nvSpPr>
          <p:spPr bwMode="auto">
            <a:xfrm flipH="1">
              <a:off x="1392"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Line 10"/>
            <p:cNvSpPr>
              <a:spLocks noChangeShapeType="1"/>
            </p:cNvSpPr>
            <p:nvPr/>
          </p:nvSpPr>
          <p:spPr bwMode="auto">
            <a:xfrm flipH="1">
              <a:off x="158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5" name="Line 11"/>
            <p:cNvSpPr>
              <a:spLocks noChangeShapeType="1"/>
            </p:cNvSpPr>
            <p:nvPr/>
          </p:nvSpPr>
          <p:spPr bwMode="auto">
            <a:xfrm flipH="1">
              <a:off x="4944"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6" name="Line 12"/>
            <p:cNvSpPr>
              <a:spLocks noChangeShapeType="1"/>
            </p:cNvSpPr>
            <p:nvPr/>
          </p:nvSpPr>
          <p:spPr bwMode="auto">
            <a:xfrm flipH="1">
              <a:off x="4704"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7" name="Line 13"/>
            <p:cNvSpPr>
              <a:spLocks noChangeShapeType="1"/>
            </p:cNvSpPr>
            <p:nvPr/>
          </p:nvSpPr>
          <p:spPr bwMode="auto">
            <a:xfrm>
              <a:off x="4704" y="1056"/>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8" name="Line 14"/>
            <p:cNvSpPr>
              <a:spLocks noChangeShapeType="1"/>
            </p:cNvSpPr>
            <p:nvPr/>
          </p:nvSpPr>
          <p:spPr bwMode="auto">
            <a:xfrm>
              <a:off x="5040"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0" name="Oval 16"/>
            <p:cNvSpPr>
              <a:spLocks noChangeArrowheads="1"/>
            </p:cNvSpPr>
            <p:nvPr/>
          </p:nvSpPr>
          <p:spPr bwMode="auto">
            <a:xfrm>
              <a:off x="494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1" name="Oval 17"/>
            <p:cNvSpPr>
              <a:spLocks noChangeArrowheads="1"/>
            </p:cNvSpPr>
            <p:nvPr/>
          </p:nvSpPr>
          <p:spPr bwMode="auto">
            <a:xfrm>
              <a:off x="504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Oval 18"/>
            <p:cNvSpPr>
              <a:spLocks noChangeArrowheads="1"/>
            </p:cNvSpPr>
            <p:nvPr/>
          </p:nvSpPr>
          <p:spPr bwMode="auto">
            <a:xfrm>
              <a:off x="513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Oval 19"/>
            <p:cNvSpPr>
              <a:spLocks noChangeArrowheads="1"/>
            </p:cNvSpPr>
            <p:nvPr/>
          </p:nvSpPr>
          <p:spPr bwMode="auto">
            <a:xfrm>
              <a:off x="46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4" name="Oval 20"/>
            <p:cNvSpPr>
              <a:spLocks noChangeArrowheads="1"/>
            </p:cNvSpPr>
            <p:nvPr/>
          </p:nvSpPr>
          <p:spPr bwMode="auto">
            <a:xfrm>
              <a:off x="4704"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5" name="Oval 21"/>
            <p:cNvSpPr>
              <a:spLocks noChangeArrowheads="1"/>
            </p:cNvSpPr>
            <p:nvPr/>
          </p:nvSpPr>
          <p:spPr bwMode="auto">
            <a:xfrm>
              <a:off x="4608"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6" name="Line 22"/>
            <p:cNvSpPr>
              <a:spLocks noChangeShapeType="1"/>
            </p:cNvSpPr>
            <p:nvPr/>
          </p:nvSpPr>
          <p:spPr bwMode="auto">
            <a:xfrm>
              <a:off x="4354" y="1049"/>
              <a:ext cx="114"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Oval 24"/>
            <p:cNvSpPr>
              <a:spLocks noChangeArrowheads="1"/>
            </p:cNvSpPr>
            <p:nvPr/>
          </p:nvSpPr>
          <p:spPr bwMode="auto">
            <a:xfrm>
              <a:off x="4368"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0" name="Line 26"/>
            <p:cNvSpPr>
              <a:spLocks noChangeShapeType="1"/>
            </p:cNvSpPr>
            <p:nvPr/>
          </p:nvSpPr>
          <p:spPr bwMode="auto">
            <a:xfrm flipH="1">
              <a:off x="4176" y="1049"/>
              <a:ext cx="110" cy="29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1" name="Line 27"/>
            <p:cNvSpPr>
              <a:spLocks noChangeShapeType="1"/>
            </p:cNvSpPr>
            <p:nvPr/>
          </p:nvSpPr>
          <p:spPr bwMode="auto">
            <a:xfrm>
              <a:off x="3792" y="1440"/>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Line 28"/>
            <p:cNvSpPr>
              <a:spLocks noChangeShapeType="1"/>
            </p:cNvSpPr>
            <p:nvPr/>
          </p:nvSpPr>
          <p:spPr bwMode="auto">
            <a:xfrm flipH="1">
              <a:off x="3787" y="1049"/>
              <a:ext cx="103" cy="31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3" name="Line 29"/>
            <p:cNvSpPr>
              <a:spLocks noChangeShapeType="1"/>
            </p:cNvSpPr>
            <p:nvPr/>
          </p:nvSpPr>
          <p:spPr bwMode="auto">
            <a:xfrm flipH="1">
              <a:off x="3312" y="1056"/>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4" name="Oval 30"/>
            <p:cNvSpPr>
              <a:spLocks noChangeArrowheads="1"/>
            </p:cNvSpPr>
            <p:nvPr/>
          </p:nvSpPr>
          <p:spPr bwMode="auto">
            <a:xfrm flipH="1">
              <a:off x="3408"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5" name="Oval 31"/>
            <p:cNvSpPr>
              <a:spLocks noChangeArrowheads="1"/>
            </p:cNvSpPr>
            <p:nvPr/>
          </p:nvSpPr>
          <p:spPr bwMode="auto">
            <a:xfrm flipH="1">
              <a:off x="3312"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6" name="Oval 32"/>
            <p:cNvSpPr>
              <a:spLocks noChangeArrowheads="1"/>
            </p:cNvSpPr>
            <p:nvPr/>
          </p:nvSpPr>
          <p:spPr bwMode="auto">
            <a:xfrm flipH="1">
              <a:off x="3216"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Oval 33"/>
            <p:cNvSpPr>
              <a:spLocks noChangeArrowheads="1"/>
            </p:cNvSpPr>
            <p:nvPr/>
          </p:nvSpPr>
          <p:spPr bwMode="auto">
            <a:xfrm flipH="1">
              <a:off x="3792"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Oval 34"/>
            <p:cNvSpPr>
              <a:spLocks noChangeArrowheads="1"/>
            </p:cNvSpPr>
            <p:nvPr/>
          </p:nvSpPr>
          <p:spPr bwMode="auto">
            <a:xfrm flipH="1">
              <a:off x="3696"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9" name="Oval 35"/>
            <p:cNvSpPr>
              <a:spLocks noChangeArrowheads="1"/>
            </p:cNvSpPr>
            <p:nvPr/>
          </p:nvSpPr>
          <p:spPr bwMode="auto">
            <a:xfrm flipH="1">
              <a:off x="3792" y="1680"/>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0" name="Line 36"/>
            <p:cNvSpPr>
              <a:spLocks noChangeShapeType="1"/>
            </p:cNvSpPr>
            <p:nvPr/>
          </p:nvSpPr>
          <p:spPr bwMode="auto">
            <a:xfrm>
              <a:off x="2699" y="1162"/>
              <a:ext cx="68" cy="2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1" name="Oval 37"/>
            <p:cNvSpPr>
              <a:spLocks noChangeArrowheads="1"/>
            </p:cNvSpPr>
            <p:nvPr/>
          </p:nvSpPr>
          <p:spPr bwMode="auto">
            <a:xfrm>
              <a:off x="2592"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Oval 38"/>
            <p:cNvSpPr>
              <a:spLocks noChangeArrowheads="1"/>
            </p:cNvSpPr>
            <p:nvPr/>
          </p:nvSpPr>
          <p:spPr bwMode="auto">
            <a:xfrm>
              <a:off x="2688"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Line 39"/>
            <p:cNvSpPr>
              <a:spLocks noChangeShapeType="1"/>
            </p:cNvSpPr>
            <p:nvPr/>
          </p:nvSpPr>
          <p:spPr bwMode="auto">
            <a:xfrm flipH="1">
              <a:off x="2154" y="1152"/>
              <a:ext cx="86" cy="2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4" name="Oval 40"/>
            <p:cNvSpPr>
              <a:spLocks noChangeArrowheads="1"/>
            </p:cNvSpPr>
            <p:nvPr/>
          </p:nvSpPr>
          <p:spPr bwMode="auto">
            <a:xfrm flipH="1">
              <a:off x="2160" y="1008"/>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5" name="Oval 41"/>
            <p:cNvSpPr>
              <a:spLocks noChangeArrowheads="1"/>
            </p:cNvSpPr>
            <p:nvPr/>
          </p:nvSpPr>
          <p:spPr bwMode="auto">
            <a:xfrm flipH="1">
              <a:off x="2016" y="1392"/>
              <a:ext cx="192" cy="192"/>
            </a:xfrm>
            <a:prstGeom prst="ellipse">
              <a:avLst/>
            </a:prstGeom>
            <a:gradFill rotWithShape="0">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6" name="Oval 42"/>
            <p:cNvSpPr>
              <a:spLocks noChangeArrowheads="1"/>
            </p:cNvSpPr>
            <p:nvPr/>
          </p:nvSpPr>
          <p:spPr bwMode="auto">
            <a:xfrm flipH="1">
              <a:off x="1440" y="1200"/>
              <a:ext cx="192" cy="192"/>
            </a:xfrm>
            <a:prstGeom prst="ellipse">
              <a:avLst/>
            </a:prstGeom>
            <a:gradFill rotWithShape="0">
              <a:gsLst>
                <a:gs pos="0">
                  <a:srgbClr val="FFFFCC"/>
                </a:gs>
                <a:gs pos="100000">
                  <a:srgbClr val="FFFFCC">
                    <a:gamma/>
                    <a:shade val="46275"/>
                    <a:invGamma/>
                  </a:srgbClr>
                </a:gs>
              </a:gsLst>
              <a:path path="shape">
                <a:fillToRect l="50000" t="50000" r="50000" b="50000"/>
              </a:path>
            </a:gra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Oval 43"/>
            <p:cNvSpPr>
              <a:spLocks noChangeArrowheads="1"/>
            </p:cNvSpPr>
            <p:nvPr/>
          </p:nvSpPr>
          <p:spPr bwMode="auto">
            <a:xfrm>
              <a:off x="624" y="1200"/>
              <a:ext cx="192" cy="144"/>
            </a:xfrm>
            <a:prstGeom prst="ellipse">
              <a:avLst/>
            </a:prstGeom>
            <a:noFill/>
            <a:ln w="38100">
              <a:solidFill>
                <a:srgbClr val="9900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8" name="Line 44"/>
            <p:cNvSpPr>
              <a:spLocks noChangeShapeType="1"/>
            </p:cNvSpPr>
            <p:nvPr/>
          </p:nvSpPr>
          <p:spPr bwMode="auto">
            <a:xfrm flipH="1">
              <a:off x="720" y="1152"/>
              <a:ext cx="0" cy="240"/>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9" name="Text Box 45"/>
            <p:cNvSpPr txBox="1">
              <a:spLocks noChangeArrowheads="1"/>
            </p:cNvSpPr>
            <p:nvPr/>
          </p:nvSpPr>
          <p:spPr bwMode="auto">
            <a:xfrm>
              <a:off x="43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0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0" name="Text Box 46"/>
            <p:cNvSpPr txBox="1">
              <a:spLocks noChangeArrowheads="1"/>
            </p:cNvSpPr>
            <p:nvPr/>
          </p:nvSpPr>
          <p:spPr bwMode="auto">
            <a:xfrm>
              <a:off x="1194"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1 </a:t>
              </a:r>
              <a:r>
                <a:rPr kumimoji="1" lang="en-US" altLang="zh-CN" sz="2800" b="1">
                  <a:solidFill>
                    <a:srgbClr val="009900"/>
                  </a:solidFill>
                  <a:latin typeface="Times New Roman" pitchFamily="18" charset="0"/>
                </a:rPr>
                <a:t>=1</a:t>
              </a:r>
              <a:endParaRPr kumimoji="1" lang="en-US" altLang="zh-CN" sz="2400">
                <a:latin typeface="Times New Roman" pitchFamily="18" charset="0"/>
              </a:endParaRPr>
            </a:p>
          </p:txBody>
        </p:sp>
        <p:sp>
          <p:nvSpPr>
            <p:cNvPr id="200751" name="Text Box 47"/>
            <p:cNvSpPr txBox="1">
              <a:spLocks noChangeArrowheads="1"/>
            </p:cNvSpPr>
            <p:nvPr/>
          </p:nvSpPr>
          <p:spPr bwMode="auto">
            <a:xfrm>
              <a:off x="2202" y="163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2 </a:t>
              </a:r>
              <a:r>
                <a:rPr kumimoji="1" lang="en-US" altLang="zh-CN" sz="2800" b="1">
                  <a:solidFill>
                    <a:srgbClr val="009900"/>
                  </a:solidFill>
                  <a:latin typeface="Times New Roman" pitchFamily="18" charset="0"/>
                </a:rPr>
                <a:t>=2</a:t>
              </a:r>
              <a:endParaRPr kumimoji="1" lang="en-US" altLang="zh-CN" sz="2400">
                <a:latin typeface="Times New Roman" pitchFamily="18" charset="0"/>
              </a:endParaRPr>
            </a:p>
          </p:txBody>
        </p:sp>
        <p:sp>
          <p:nvSpPr>
            <p:cNvPr id="200752" name="Text Box 48"/>
            <p:cNvSpPr txBox="1">
              <a:spLocks noChangeArrowheads="1"/>
            </p:cNvSpPr>
            <p:nvPr/>
          </p:nvSpPr>
          <p:spPr bwMode="auto">
            <a:xfrm>
              <a:off x="4026" y="1872"/>
              <a:ext cx="58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3 </a:t>
              </a:r>
              <a:r>
                <a:rPr kumimoji="1" lang="en-US" altLang="zh-CN" sz="2800" b="1">
                  <a:solidFill>
                    <a:srgbClr val="009900"/>
                  </a:solidFill>
                  <a:latin typeface="Times New Roman" pitchFamily="18" charset="0"/>
                </a:rPr>
                <a:t>=5</a:t>
              </a:r>
              <a:endParaRPr kumimoji="1" lang="en-US" altLang="zh-CN" sz="2400">
                <a:latin typeface="Times New Roman" pitchFamily="18" charset="0"/>
              </a:endParaRPr>
            </a:p>
          </p:txBody>
        </p:sp>
        <p:sp>
          <p:nvSpPr>
            <p:cNvPr id="200753" name="Line 49"/>
            <p:cNvSpPr>
              <a:spLocks noChangeShapeType="1"/>
            </p:cNvSpPr>
            <p:nvPr/>
          </p:nvSpPr>
          <p:spPr bwMode="auto">
            <a:xfrm>
              <a:off x="5088" y="2544"/>
              <a:ext cx="332" cy="11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4" name="Oval 50"/>
            <p:cNvSpPr>
              <a:spLocks noChangeArrowheads="1"/>
            </p:cNvSpPr>
            <p:nvPr/>
          </p:nvSpPr>
          <p:spPr bwMode="auto">
            <a:xfrm>
              <a:off x="499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5" name="Oval 51"/>
            <p:cNvSpPr>
              <a:spLocks noChangeArrowheads="1"/>
            </p:cNvSpPr>
            <p:nvPr/>
          </p:nvSpPr>
          <p:spPr bwMode="auto">
            <a:xfrm>
              <a:off x="50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6" name="Oval 52"/>
            <p:cNvSpPr>
              <a:spLocks noChangeArrowheads="1"/>
            </p:cNvSpPr>
            <p:nvPr/>
          </p:nvSpPr>
          <p:spPr bwMode="auto">
            <a:xfrm>
              <a:off x="51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7" name="Oval 53"/>
            <p:cNvSpPr>
              <a:spLocks noChangeArrowheads="1"/>
            </p:cNvSpPr>
            <p:nvPr/>
          </p:nvSpPr>
          <p:spPr bwMode="auto">
            <a:xfrm>
              <a:off x="5319"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8" name="Oval 54"/>
            <p:cNvSpPr>
              <a:spLocks noChangeArrowheads="1"/>
            </p:cNvSpPr>
            <p:nvPr/>
          </p:nvSpPr>
          <p:spPr bwMode="auto">
            <a:xfrm>
              <a:off x="4848" y="36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9" name="Line 55"/>
            <p:cNvSpPr>
              <a:spLocks noChangeShapeType="1"/>
            </p:cNvSpPr>
            <p:nvPr/>
          </p:nvSpPr>
          <p:spPr bwMode="auto">
            <a:xfrm>
              <a:off x="4848" y="2544"/>
              <a:ext cx="192" cy="6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0" name="Oval 56"/>
            <p:cNvSpPr>
              <a:spLocks noChangeArrowheads="1"/>
            </p:cNvSpPr>
            <p:nvPr/>
          </p:nvSpPr>
          <p:spPr bwMode="auto">
            <a:xfrm>
              <a:off x="4752"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1" name="Oval 57"/>
            <p:cNvSpPr>
              <a:spLocks noChangeArrowheads="1"/>
            </p:cNvSpPr>
            <p:nvPr/>
          </p:nvSpPr>
          <p:spPr bwMode="auto">
            <a:xfrm>
              <a:off x="48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2" name="Oval 58"/>
            <p:cNvSpPr>
              <a:spLocks noChangeArrowheads="1"/>
            </p:cNvSpPr>
            <p:nvPr/>
          </p:nvSpPr>
          <p:spPr bwMode="auto">
            <a:xfrm>
              <a:off x="49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3" name="Oval 59"/>
            <p:cNvSpPr>
              <a:spLocks noChangeArrowheads="1"/>
            </p:cNvSpPr>
            <p:nvPr/>
          </p:nvSpPr>
          <p:spPr bwMode="auto">
            <a:xfrm>
              <a:off x="4704" y="5088"/>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4" name="Line 60"/>
            <p:cNvSpPr>
              <a:spLocks noChangeShapeType="1"/>
            </p:cNvSpPr>
            <p:nvPr/>
          </p:nvSpPr>
          <p:spPr bwMode="auto">
            <a:xfrm>
              <a:off x="4560" y="2544"/>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5" name="Oval 61"/>
            <p:cNvSpPr>
              <a:spLocks noChangeArrowheads="1"/>
            </p:cNvSpPr>
            <p:nvPr/>
          </p:nvSpPr>
          <p:spPr bwMode="auto">
            <a:xfrm>
              <a:off x="44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6" name="Oval 62"/>
            <p:cNvSpPr>
              <a:spLocks noChangeArrowheads="1"/>
            </p:cNvSpPr>
            <p:nvPr/>
          </p:nvSpPr>
          <p:spPr bwMode="auto">
            <a:xfrm>
              <a:off x="45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Line 63"/>
            <p:cNvSpPr>
              <a:spLocks noChangeShapeType="1"/>
            </p:cNvSpPr>
            <p:nvPr/>
          </p:nvSpPr>
          <p:spPr bwMode="auto">
            <a:xfrm>
              <a:off x="4694" y="2931"/>
              <a:ext cx="91" cy="25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8" name="Oval 64"/>
            <p:cNvSpPr>
              <a:spLocks noChangeArrowheads="1"/>
            </p:cNvSpPr>
            <p:nvPr/>
          </p:nvSpPr>
          <p:spPr bwMode="auto">
            <a:xfrm>
              <a:off x="47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9" name="Oval 65"/>
            <p:cNvSpPr>
              <a:spLocks noChangeArrowheads="1"/>
            </p:cNvSpPr>
            <p:nvPr/>
          </p:nvSpPr>
          <p:spPr bwMode="auto">
            <a:xfrm>
              <a:off x="44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1" name="Line 67"/>
            <p:cNvSpPr>
              <a:spLocks noChangeShapeType="1"/>
            </p:cNvSpPr>
            <p:nvPr/>
          </p:nvSpPr>
          <p:spPr bwMode="auto">
            <a:xfrm>
              <a:off x="1584" y="2928"/>
              <a:ext cx="192" cy="7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2" name="Oval 68"/>
            <p:cNvSpPr>
              <a:spLocks noChangeArrowheads="1"/>
            </p:cNvSpPr>
            <p:nvPr/>
          </p:nvSpPr>
          <p:spPr bwMode="auto">
            <a:xfrm>
              <a:off x="148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3" name="Oval 69"/>
            <p:cNvSpPr>
              <a:spLocks noChangeArrowheads="1"/>
            </p:cNvSpPr>
            <p:nvPr/>
          </p:nvSpPr>
          <p:spPr bwMode="auto">
            <a:xfrm>
              <a:off x="15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774" name="Oval 70"/>
            <p:cNvSpPr>
              <a:spLocks noChangeArrowheads="1"/>
            </p:cNvSpPr>
            <p:nvPr/>
          </p:nvSpPr>
          <p:spPr bwMode="auto">
            <a:xfrm>
              <a:off x="168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5" name="Oval 71"/>
            <p:cNvSpPr>
              <a:spLocks noChangeArrowheads="1"/>
            </p:cNvSpPr>
            <p:nvPr/>
          </p:nvSpPr>
          <p:spPr bwMode="auto">
            <a:xfrm>
              <a:off x="153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6" name="Line 72"/>
            <p:cNvSpPr>
              <a:spLocks noChangeShapeType="1"/>
            </p:cNvSpPr>
            <p:nvPr/>
          </p:nvSpPr>
          <p:spPr bwMode="auto">
            <a:xfrm flipH="1">
              <a:off x="1344"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7" name="Line 73"/>
            <p:cNvSpPr>
              <a:spLocks noChangeShapeType="1"/>
            </p:cNvSpPr>
            <p:nvPr/>
          </p:nvSpPr>
          <p:spPr bwMode="auto">
            <a:xfrm>
              <a:off x="1344" y="292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8" name="Oval 74"/>
            <p:cNvSpPr>
              <a:spLocks noChangeArrowheads="1"/>
            </p:cNvSpPr>
            <p:nvPr/>
          </p:nvSpPr>
          <p:spPr bwMode="auto">
            <a:xfrm>
              <a:off x="1248"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79" name="Oval 75"/>
            <p:cNvSpPr>
              <a:spLocks noChangeArrowheads="1"/>
            </p:cNvSpPr>
            <p:nvPr/>
          </p:nvSpPr>
          <p:spPr bwMode="auto">
            <a:xfrm>
              <a:off x="13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0" name="Oval 76"/>
            <p:cNvSpPr>
              <a:spLocks noChangeArrowheads="1"/>
            </p:cNvSpPr>
            <p:nvPr/>
          </p:nvSpPr>
          <p:spPr bwMode="auto">
            <a:xfrm>
              <a:off x="129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1" name="Oval 77"/>
            <p:cNvSpPr>
              <a:spLocks noChangeArrowheads="1"/>
            </p:cNvSpPr>
            <p:nvPr/>
          </p:nvSpPr>
          <p:spPr bwMode="auto">
            <a:xfrm>
              <a:off x="129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2" name="Oval 78"/>
            <p:cNvSpPr>
              <a:spLocks noChangeArrowheads="1"/>
            </p:cNvSpPr>
            <p:nvPr/>
          </p:nvSpPr>
          <p:spPr bwMode="auto">
            <a:xfrm>
              <a:off x="34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3" name="Line 79"/>
            <p:cNvSpPr>
              <a:spLocks noChangeShapeType="1"/>
            </p:cNvSpPr>
            <p:nvPr/>
          </p:nvSpPr>
          <p:spPr bwMode="auto">
            <a:xfrm>
              <a:off x="3583" y="2568"/>
              <a:ext cx="250" cy="65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4" name="Oval 80"/>
            <p:cNvSpPr>
              <a:spLocks noChangeArrowheads="1"/>
            </p:cNvSpPr>
            <p:nvPr/>
          </p:nvSpPr>
          <p:spPr bwMode="auto">
            <a:xfrm>
              <a:off x="36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5" name="Oval 81"/>
            <p:cNvSpPr>
              <a:spLocks noChangeArrowheads="1"/>
            </p:cNvSpPr>
            <p:nvPr/>
          </p:nvSpPr>
          <p:spPr bwMode="auto">
            <a:xfrm>
              <a:off x="336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7" name="Oval 83"/>
            <p:cNvSpPr>
              <a:spLocks noChangeArrowheads="1"/>
            </p:cNvSpPr>
            <p:nvPr/>
          </p:nvSpPr>
          <p:spPr bwMode="auto">
            <a:xfrm>
              <a:off x="37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8" name="Line 84"/>
            <p:cNvSpPr>
              <a:spLocks noChangeShapeType="1"/>
            </p:cNvSpPr>
            <p:nvPr/>
          </p:nvSpPr>
          <p:spPr bwMode="auto">
            <a:xfrm flipH="1">
              <a:off x="2976" y="2546"/>
              <a:ext cx="85" cy="286"/>
            </a:xfrm>
            <a:prstGeom prst="line">
              <a:avLst/>
            </a:prstGeom>
            <a:no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89" name="Oval 85"/>
            <p:cNvSpPr>
              <a:spLocks noChangeArrowheads="1"/>
            </p:cNvSpPr>
            <p:nvPr/>
          </p:nvSpPr>
          <p:spPr bwMode="auto">
            <a:xfrm>
              <a:off x="29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0" name="Line 86"/>
            <p:cNvSpPr>
              <a:spLocks noChangeShapeType="1"/>
            </p:cNvSpPr>
            <p:nvPr/>
          </p:nvSpPr>
          <p:spPr bwMode="auto">
            <a:xfrm>
              <a:off x="3107" y="2568"/>
              <a:ext cx="8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1" name="Oval 87"/>
            <p:cNvSpPr>
              <a:spLocks noChangeArrowheads="1"/>
            </p:cNvSpPr>
            <p:nvPr/>
          </p:nvSpPr>
          <p:spPr bwMode="auto">
            <a:xfrm>
              <a:off x="31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2" name="Oval 88"/>
            <p:cNvSpPr>
              <a:spLocks noChangeArrowheads="1"/>
            </p:cNvSpPr>
            <p:nvPr/>
          </p:nvSpPr>
          <p:spPr bwMode="auto">
            <a:xfrm>
              <a:off x="28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4" name="Oval 90"/>
            <p:cNvSpPr>
              <a:spLocks noChangeArrowheads="1"/>
            </p:cNvSpPr>
            <p:nvPr/>
          </p:nvSpPr>
          <p:spPr bwMode="auto">
            <a:xfrm>
              <a:off x="30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5" name="Oval 91"/>
            <p:cNvSpPr>
              <a:spLocks noChangeArrowheads="1"/>
            </p:cNvSpPr>
            <p:nvPr/>
          </p:nvSpPr>
          <p:spPr bwMode="auto">
            <a:xfrm>
              <a:off x="254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6" name="Oval 92"/>
            <p:cNvSpPr>
              <a:spLocks noChangeArrowheads="1"/>
            </p:cNvSpPr>
            <p:nvPr/>
          </p:nvSpPr>
          <p:spPr bwMode="auto">
            <a:xfrm>
              <a:off x="26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7" name="Oval 93"/>
            <p:cNvSpPr>
              <a:spLocks noChangeArrowheads="1"/>
            </p:cNvSpPr>
            <p:nvPr/>
          </p:nvSpPr>
          <p:spPr bwMode="auto">
            <a:xfrm>
              <a:off x="240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8" name="Oval 94"/>
            <p:cNvSpPr>
              <a:spLocks noChangeArrowheads="1"/>
            </p:cNvSpPr>
            <p:nvPr/>
          </p:nvSpPr>
          <p:spPr bwMode="auto">
            <a:xfrm>
              <a:off x="254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99" name="Line 95"/>
            <p:cNvSpPr>
              <a:spLocks noChangeShapeType="1"/>
            </p:cNvSpPr>
            <p:nvPr/>
          </p:nvSpPr>
          <p:spPr bwMode="auto">
            <a:xfrm>
              <a:off x="2177" y="2546"/>
              <a:ext cx="91" cy="27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1" name="Line 97"/>
            <p:cNvSpPr>
              <a:spLocks noChangeShapeType="1"/>
            </p:cNvSpPr>
            <p:nvPr/>
          </p:nvSpPr>
          <p:spPr bwMode="auto">
            <a:xfrm flipH="1">
              <a:off x="1927" y="2546"/>
              <a:ext cx="210" cy="70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2" name="Oval 98"/>
            <p:cNvSpPr>
              <a:spLocks noChangeArrowheads="1"/>
            </p:cNvSpPr>
            <p:nvPr/>
          </p:nvSpPr>
          <p:spPr bwMode="auto">
            <a:xfrm>
              <a:off x="206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3" name="Oval 99"/>
            <p:cNvSpPr>
              <a:spLocks noChangeArrowheads="1"/>
            </p:cNvSpPr>
            <p:nvPr/>
          </p:nvSpPr>
          <p:spPr bwMode="auto">
            <a:xfrm>
              <a:off x="2166"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4" name="Oval 100"/>
            <p:cNvSpPr>
              <a:spLocks noChangeArrowheads="1"/>
            </p:cNvSpPr>
            <p:nvPr/>
          </p:nvSpPr>
          <p:spPr bwMode="auto">
            <a:xfrm>
              <a:off x="194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5" name="Oval 101"/>
            <p:cNvSpPr>
              <a:spLocks noChangeArrowheads="1"/>
            </p:cNvSpPr>
            <p:nvPr/>
          </p:nvSpPr>
          <p:spPr bwMode="auto">
            <a:xfrm>
              <a:off x="18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6" name="Line 102"/>
            <p:cNvSpPr>
              <a:spLocks noChangeShapeType="1"/>
            </p:cNvSpPr>
            <p:nvPr/>
          </p:nvSpPr>
          <p:spPr bwMode="auto">
            <a:xfrm>
              <a:off x="4320" y="3312"/>
              <a:ext cx="4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7" name="Line 103"/>
            <p:cNvSpPr>
              <a:spLocks noChangeShapeType="1"/>
            </p:cNvSpPr>
            <p:nvPr/>
          </p:nvSpPr>
          <p:spPr bwMode="auto">
            <a:xfrm>
              <a:off x="432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8" name="Line 104"/>
            <p:cNvSpPr>
              <a:spLocks noChangeShapeType="1"/>
            </p:cNvSpPr>
            <p:nvPr/>
          </p:nvSpPr>
          <p:spPr bwMode="auto">
            <a:xfrm flipH="1">
              <a:off x="4032" y="2928"/>
              <a:ext cx="96"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09" name="Oval 105"/>
            <p:cNvSpPr>
              <a:spLocks noChangeArrowheads="1"/>
            </p:cNvSpPr>
            <p:nvPr/>
          </p:nvSpPr>
          <p:spPr bwMode="auto">
            <a:xfrm>
              <a:off x="427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0" name="Oval 106"/>
            <p:cNvSpPr>
              <a:spLocks noChangeArrowheads="1"/>
            </p:cNvSpPr>
            <p:nvPr/>
          </p:nvSpPr>
          <p:spPr bwMode="auto">
            <a:xfrm>
              <a:off x="42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  </a:t>
              </a:r>
            </a:p>
          </p:txBody>
        </p:sp>
        <p:sp>
          <p:nvSpPr>
            <p:cNvPr id="200811" name="Oval 107"/>
            <p:cNvSpPr>
              <a:spLocks noChangeArrowheads="1"/>
            </p:cNvSpPr>
            <p:nvPr/>
          </p:nvSpPr>
          <p:spPr bwMode="auto">
            <a:xfrm>
              <a:off x="4272"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2" name="Oval 108"/>
            <p:cNvSpPr>
              <a:spLocks noChangeArrowheads="1"/>
            </p:cNvSpPr>
            <p:nvPr/>
          </p:nvSpPr>
          <p:spPr bwMode="auto">
            <a:xfrm>
              <a:off x="422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3" name="Line 109"/>
            <p:cNvSpPr>
              <a:spLocks noChangeShapeType="1"/>
            </p:cNvSpPr>
            <p:nvPr/>
          </p:nvSpPr>
          <p:spPr bwMode="auto">
            <a:xfrm>
              <a:off x="4080" y="2496"/>
              <a:ext cx="4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4" name="Oval 110"/>
            <p:cNvSpPr>
              <a:spLocks noChangeArrowheads="1"/>
            </p:cNvSpPr>
            <p:nvPr/>
          </p:nvSpPr>
          <p:spPr bwMode="auto">
            <a:xfrm>
              <a:off x="4032"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5" name="Oval 111"/>
            <p:cNvSpPr>
              <a:spLocks noChangeArrowheads="1"/>
            </p:cNvSpPr>
            <p:nvPr/>
          </p:nvSpPr>
          <p:spPr bwMode="auto">
            <a:xfrm>
              <a:off x="398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6" name="Oval 112"/>
            <p:cNvSpPr>
              <a:spLocks noChangeArrowheads="1"/>
            </p:cNvSpPr>
            <p:nvPr/>
          </p:nvSpPr>
          <p:spPr bwMode="auto">
            <a:xfrm>
              <a:off x="3936"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7" name="Oval 113"/>
            <p:cNvSpPr>
              <a:spLocks noChangeArrowheads="1"/>
            </p:cNvSpPr>
            <p:nvPr/>
          </p:nvSpPr>
          <p:spPr bwMode="auto">
            <a:xfrm>
              <a:off x="3984"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8" name="Line 114"/>
            <p:cNvSpPr>
              <a:spLocks noChangeShapeType="1"/>
            </p:cNvSpPr>
            <p:nvPr/>
          </p:nvSpPr>
          <p:spPr bwMode="auto">
            <a:xfrm flipH="1">
              <a:off x="1088" y="2544"/>
              <a:ext cx="64"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19" name="Oval 115"/>
            <p:cNvSpPr>
              <a:spLocks noChangeArrowheads="1"/>
            </p:cNvSpPr>
            <p:nvPr/>
          </p:nvSpPr>
          <p:spPr bwMode="auto">
            <a:xfrm>
              <a:off x="105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0" name="Oval 116"/>
            <p:cNvSpPr>
              <a:spLocks noChangeArrowheads="1"/>
            </p:cNvSpPr>
            <p:nvPr/>
          </p:nvSpPr>
          <p:spPr bwMode="auto">
            <a:xfrm>
              <a:off x="975"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2" name="Oval 118"/>
            <p:cNvSpPr>
              <a:spLocks noChangeArrowheads="1"/>
            </p:cNvSpPr>
            <p:nvPr/>
          </p:nvSpPr>
          <p:spPr bwMode="auto">
            <a:xfrm>
              <a:off x="110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3" name="Oval 119"/>
            <p:cNvSpPr>
              <a:spLocks noChangeArrowheads="1"/>
            </p:cNvSpPr>
            <p:nvPr/>
          </p:nvSpPr>
          <p:spPr bwMode="auto">
            <a:xfrm>
              <a:off x="86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4" name="Line 120"/>
            <p:cNvSpPr>
              <a:spLocks noChangeShapeType="1"/>
            </p:cNvSpPr>
            <p:nvPr/>
          </p:nvSpPr>
          <p:spPr bwMode="auto">
            <a:xfrm>
              <a:off x="720" y="3312"/>
              <a:ext cx="96"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5" name="Line 121"/>
            <p:cNvSpPr>
              <a:spLocks noChangeShapeType="1"/>
            </p:cNvSpPr>
            <p:nvPr/>
          </p:nvSpPr>
          <p:spPr bwMode="auto">
            <a:xfrm flipH="1">
              <a:off x="363" y="2544"/>
              <a:ext cx="309" cy="106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6" name="Oval 122"/>
            <p:cNvSpPr>
              <a:spLocks noChangeArrowheads="1"/>
            </p:cNvSpPr>
            <p:nvPr/>
          </p:nvSpPr>
          <p:spPr bwMode="auto">
            <a:xfrm flipH="1">
              <a:off x="81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7" name="Oval 123"/>
            <p:cNvSpPr>
              <a:spLocks noChangeArrowheads="1"/>
            </p:cNvSpPr>
            <p:nvPr/>
          </p:nvSpPr>
          <p:spPr bwMode="auto">
            <a:xfrm flipH="1">
              <a:off x="72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8" name="Oval 124"/>
            <p:cNvSpPr>
              <a:spLocks noChangeArrowheads="1"/>
            </p:cNvSpPr>
            <p:nvPr/>
          </p:nvSpPr>
          <p:spPr bwMode="auto">
            <a:xfrm flipH="1">
              <a:off x="363"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29" name="Oval 125"/>
            <p:cNvSpPr>
              <a:spLocks noChangeArrowheads="1"/>
            </p:cNvSpPr>
            <p:nvPr/>
          </p:nvSpPr>
          <p:spPr bwMode="auto">
            <a:xfrm flipH="1">
              <a:off x="249"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0" name="Oval 126"/>
            <p:cNvSpPr>
              <a:spLocks noChangeArrowheads="1"/>
            </p:cNvSpPr>
            <p:nvPr/>
          </p:nvSpPr>
          <p:spPr bwMode="auto">
            <a:xfrm flipH="1">
              <a:off x="720" y="3552"/>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1" name="Oval 127"/>
            <p:cNvSpPr>
              <a:spLocks noChangeArrowheads="1"/>
            </p:cNvSpPr>
            <p:nvPr/>
          </p:nvSpPr>
          <p:spPr bwMode="auto">
            <a:xfrm flipH="1">
              <a:off x="576" y="2400"/>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2" name="Oval 128"/>
            <p:cNvSpPr>
              <a:spLocks noChangeArrowheads="1"/>
            </p:cNvSpPr>
            <p:nvPr/>
          </p:nvSpPr>
          <p:spPr bwMode="auto">
            <a:xfrm flipH="1">
              <a:off x="480" y="2784"/>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3" name="Oval 129"/>
            <p:cNvSpPr>
              <a:spLocks noChangeArrowheads="1"/>
            </p:cNvSpPr>
            <p:nvPr/>
          </p:nvSpPr>
          <p:spPr bwMode="auto">
            <a:xfrm flipH="1">
              <a:off x="624" y="3168"/>
              <a:ext cx="192" cy="192"/>
            </a:xfrm>
            <a:prstGeom prst="ellipse">
              <a:avLst/>
            </a:prstGeom>
            <a:gradFill rotWithShape="0">
              <a:gsLst>
                <a:gs pos="0">
                  <a:srgbClr val="00FFFF"/>
                </a:gs>
                <a:gs pos="100000">
                  <a:srgbClr val="00FFFF">
                    <a:gamma/>
                    <a:shade val="55686"/>
                    <a:invGamma/>
                  </a:srgb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834" name="Text Box 130"/>
            <p:cNvSpPr txBox="1">
              <a:spLocks noChangeArrowheads="1"/>
            </p:cNvSpPr>
            <p:nvPr/>
          </p:nvSpPr>
          <p:spPr bwMode="auto">
            <a:xfrm>
              <a:off x="2488" y="3513"/>
              <a:ext cx="6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009900"/>
                  </a:solidFill>
                  <a:latin typeface="Times New Roman" pitchFamily="18" charset="0"/>
                </a:rPr>
                <a:t>b</a:t>
              </a:r>
              <a:r>
                <a:rPr kumimoji="1" lang="en-US" altLang="zh-CN" sz="2800" b="1" baseline="-25000">
                  <a:solidFill>
                    <a:srgbClr val="009900"/>
                  </a:solidFill>
                  <a:latin typeface="Times New Roman" pitchFamily="18" charset="0"/>
                </a:rPr>
                <a:t>4 </a:t>
              </a:r>
              <a:r>
                <a:rPr kumimoji="1" lang="en-US" altLang="zh-CN" sz="2800" b="1">
                  <a:solidFill>
                    <a:srgbClr val="009900"/>
                  </a:solidFill>
                  <a:latin typeface="Times New Roman" pitchFamily="18" charset="0"/>
                </a:rPr>
                <a:t>=14</a:t>
              </a:r>
              <a:endParaRPr kumimoji="1" lang="en-US" altLang="zh-CN" sz="2400">
                <a:latin typeface="Times New Roman" pitchFamily="18" charset="0"/>
              </a:endParaRPr>
            </a:p>
          </p:txBody>
        </p:sp>
        <p:sp>
          <p:nvSpPr>
            <p:cNvPr id="200729" name="Oval 25"/>
            <p:cNvSpPr>
              <a:spLocks noChangeArrowheads="1"/>
            </p:cNvSpPr>
            <p:nvPr/>
          </p:nvSpPr>
          <p:spPr bwMode="auto">
            <a:xfrm>
              <a:off x="4080" y="1296"/>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7" name="Oval 23"/>
            <p:cNvSpPr>
              <a:spLocks noChangeArrowheads="1"/>
            </p:cNvSpPr>
            <p:nvPr/>
          </p:nvSpPr>
          <p:spPr bwMode="auto">
            <a:xfrm>
              <a:off x="4224" y="912"/>
              <a:ext cx="192" cy="192"/>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2"/>
          </p:nvPr>
        </p:nvSpPr>
        <p:spPr/>
        <p:txBody>
          <a:bodyPr/>
          <a:lstStyle/>
          <a:p>
            <a:fld id="{D8C0F68E-A79C-45C5-B41B-BDD34737CABE}" type="slidenum">
              <a:rPr lang="en-US" altLang="zh-CN"/>
              <a:pPr/>
              <a:t>124</a:t>
            </a:fld>
            <a:endParaRPr lang="en-US" altLang="zh-CN"/>
          </a:p>
        </p:txBody>
      </p:sp>
      <p:sp>
        <p:nvSpPr>
          <p:cNvPr id="201730" name="Line 2"/>
          <p:cNvSpPr>
            <a:spLocks noChangeShapeType="1"/>
          </p:cNvSpPr>
          <p:nvPr/>
        </p:nvSpPr>
        <p:spPr bwMode="auto">
          <a:xfrm>
            <a:off x="69342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Line 3"/>
          <p:cNvSpPr>
            <a:spLocks noChangeShapeType="1"/>
          </p:cNvSpPr>
          <p:nvPr/>
        </p:nvSpPr>
        <p:spPr bwMode="auto">
          <a:xfrm flipH="1">
            <a:off x="6096000" y="1752600"/>
            <a:ext cx="5334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1732" name="Object 4"/>
          <p:cNvGraphicFramePr>
            <a:graphicFrameLocks noChangeAspect="1"/>
          </p:cNvGraphicFramePr>
          <p:nvPr/>
        </p:nvGraphicFramePr>
        <p:xfrm>
          <a:off x="1223963" y="3249613"/>
          <a:ext cx="4876800" cy="960437"/>
        </p:xfrm>
        <a:graphic>
          <a:graphicData uri="http://schemas.openxmlformats.org/presentationml/2006/ole">
            <mc:AlternateContent xmlns:mc="http://schemas.openxmlformats.org/markup-compatibility/2006">
              <mc:Choice xmlns:v="urn:schemas-microsoft-com:vml" Requires="v">
                <p:oleObj spid="_x0000_s201901" name="公式" r:id="rId3" imgW="1739880" imgH="393480" progId="Equation.3">
                  <p:embed/>
                </p:oleObj>
              </mc:Choice>
              <mc:Fallback>
                <p:oleObj name="公式" r:id="rId3" imgW="17398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249613"/>
                        <a:ext cx="48768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3" name="Text Box 5"/>
          <p:cNvSpPr txBox="1">
            <a:spLocks noChangeArrowheads="1"/>
          </p:cNvSpPr>
          <p:nvPr/>
        </p:nvSpPr>
        <p:spPr bwMode="auto">
          <a:xfrm>
            <a:off x="755650" y="549275"/>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3300"/>
                </a:solidFill>
                <a:latin typeface="华文新魏" pitchFamily="2" charset="-122"/>
                <a:ea typeface="华文新魏" pitchFamily="2" charset="-122"/>
              </a:rPr>
              <a:t>计算具有</a:t>
            </a:r>
            <a:r>
              <a:rPr kumimoji="1" lang="en-US" altLang="en-GB" sz="3600" b="1">
                <a:solidFill>
                  <a:srgbClr val="CC3300"/>
                </a:solidFill>
                <a:latin typeface="华文新魏" pitchFamily="2" charset="-122"/>
                <a:ea typeface="华文新魏" pitchFamily="2" charset="-122"/>
              </a:rPr>
              <a:t>n</a:t>
            </a:r>
            <a:r>
              <a:rPr kumimoji="1" lang="zh-CN" altLang="en-GB" sz="3600" b="1">
                <a:solidFill>
                  <a:srgbClr val="CC3300"/>
                </a:solidFill>
                <a:latin typeface="华文新魏" pitchFamily="2" charset="-122"/>
                <a:ea typeface="华文新魏" pitchFamily="2" charset="-122"/>
              </a:rPr>
              <a:t>个结点的不同二叉树的棵数</a:t>
            </a:r>
            <a:endParaRPr kumimoji="1" lang="zh-CN" altLang="en-US" sz="2400">
              <a:latin typeface="华文新魏" pitchFamily="2" charset="-122"/>
              <a:ea typeface="华文新魏" pitchFamily="2" charset="-122"/>
            </a:endParaRPr>
          </a:p>
        </p:txBody>
      </p:sp>
      <p:sp>
        <p:nvSpPr>
          <p:cNvPr id="201734" name="Text Box 6"/>
          <p:cNvSpPr txBox="1">
            <a:spLocks noChangeArrowheads="1"/>
          </p:cNvSpPr>
          <p:nvPr/>
        </p:nvSpPr>
        <p:spPr bwMode="auto">
          <a:xfrm>
            <a:off x="712788" y="2559050"/>
            <a:ext cx="260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GB" sz="3600" b="1" i="1">
                <a:solidFill>
                  <a:srgbClr val="008000"/>
                </a:solidFill>
                <a:effectLst>
                  <a:outerShdw blurRad="38100" dist="38100" dir="2700000" algn="tl">
                    <a:srgbClr val="C0C0C0"/>
                  </a:outerShdw>
                </a:effectLst>
                <a:latin typeface="Times New Roman" pitchFamily="18" charset="0"/>
                <a:ea typeface="仿宋_GB2312" pitchFamily="49" charset="-122"/>
              </a:rPr>
              <a:t>Catalan</a:t>
            </a:r>
            <a:r>
              <a:rPr kumimoji="1" lang="zh-CN" altLang="en-GB" sz="3600" b="1">
                <a:solidFill>
                  <a:srgbClr val="008000"/>
                </a:solidFill>
                <a:effectLst>
                  <a:outerShdw blurRad="38100" dist="38100" dir="2700000" algn="tl">
                    <a:srgbClr val="C0C0C0"/>
                  </a:outerShdw>
                </a:effectLst>
                <a:latin typeface="Times New Roman" pitchFamily="18" charset="0"/>
                <a:ea typeface="仿宋_GB2312" pitchFamily="49" charset="-122"/>
              </a:rPr>
              <a:t>函数</a:t>
            </a:r>
            <a:endParaRPr kumimoji="1" lang="zh-CN" altLang="en-US" sz="2400">
              <a:ea typeface="黑体" pitchFamily="2" charset="-122"/>
            </a:endParaRPr>
          </a:p>
        </p:txBody>
      </p:sp>
      <p:sp>
        <p:nvSpPr>
          <p:cNvPr id="201735" name="AutoShape 7">
            <a:hlinkClick r:id="rId5" action="ppaction://hlinksldjump" highlightClick="1"/>
          </p:cNvPr>
          <p:cNvSpPr>
            <a:spLocks noChangeArrowheads="1"/>
          </p:cNvSpPr>
          <p:nvPr/>
        </p:nvSpPr>
        <p:spPr bwMode="auto">
          <a:xfrm>
            <a:off x="81534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Oval 8" descr="羊皮纸"/>
          <p:cNvSpPr>
            <a:spLocks noChangeArrowheads="1"/>
          </p:cNvSpPr>
          <p:nvPr/>
        </p:nvSpPr>
        <p:spPr bwMode="auto">
          <a:xfrm>
            <a:off x="6553200" y="1371600"/>
            <a:ext cx="533400" cy="5334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7" name="Oval 9" descr="羊皮纸"/>
          <p:cNvSpPr>
            <a:spLocks noChangeArrowheads="1"/>
          </p:cNvSpPr>
          <p:nvPr/>
        </p:nvSpPr>
        <p:spPr bwMode="auto">
          <a:xfrm>
            <a:off x="5181600" y="2209800"/>
            <a:ext cx="14478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8" name="Oval 10" descr="羊皮纸"/>
          <p:cNvSpPr>
            <a:spLocks noChangeArrowheads="1"/>
          </p:cNvSpPr>
          <p:nvPr/>
        </p:nvSpPr>
        <p:spPr bwMode="auto">
          <a:xfrm>
            <a:off x="6934200" y="2209800"/>
            <a:ext cx="1524000" cy="609600"/>
          </a:xfrm>
          <a:prstGeom prst="ellipse">
            <a:avLst/>
          </a:prstGeom>
          <a:blipFill dpi="0" rotWithShape="0">
            <a:blip r:embed="rId6"/>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01739" name="Text Box 11"/>
          <p:cNvSpPr txBox="1">
            <a:spLocks noChangeArrowheads="1"/>
          </p:cNvSpPr>
          <p:nvPr/>
        </p:nvSpPr>
        <p:spPr bwMode="auto">
          <a:xfrm>
            <a:off x="5637213" y="2133600"/>
            <a:ext cx="5349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i</a:t>
            </a:r>
            <a:endParaRPr kumimoji="1" lang="en-US" altLang="zh-CN" sz="3600" b="1" i="1">
              <a:effectLst>
                <a:outerShdw blurRad="38100" dist="38100" dir="2700000" algn="tl">
                  <a:srgbClr val="C0C0C0"/>
                </a:outerShdw>
              </a:effectLst>
              <a:latin typeface="Times New Roman" pitchFamily="18" charset="0"/>
            </a:endParaRPr>
          </a:p>
        </p:txBody>
      </p:sp>
      <p:sp>
        <p:nvSpPr>
          <p:cNvPr id="201740" name="Text Box 12"/>
          <p:cNvSpPr txBox="1">
            <a:spLocks noChangeArrowheads="1"/>
          </p:cNvSpPr>
          <p:nvPr/>
        </p:nvSpPr>
        <p:spPr bwMode="auto">
          <a:xfrm>
            <a:off x="7086600" y="2133600"/>
            <a:ext cx="12192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600" b="1" i="1">
                <a:solidFill>
                  <a:schemeClr val="accent2"/>
                </a:solidFill>
                <a:effectLst>
                  <a:outerShdw blurRad="38100" dist="38100" dir="2700000" algn="tl">
                    <a:srgbClr val="C0C0C0"/>
                  </a:outerShdw>
                </a:effectLst>
                <a:latin typeface="Times New Roman" pitchFamily="18" charset="0"/>
              </a:rPr>
              <a:t>b</a:t>
            </a:r>
            <a:r>
              <a:rPr kumimoji="1" lang="en-US" altLang="zh-CN" sz="3600" b="1" i="1" baseline="-25000">
                <a:solidFill>
                  <a:schemeClr val="accent2"/>
                </a:solidFill>
                <a:effectLst>
                  <a:outerShdw blurRad="38100" dist="38100" dir="2700000" algn="tl">
                    <a:srgbClr val="C0C0C0"/>
                  </a:outerShdw>
                </a:effectLst>
                <a:latin typeface="Times New Roman" pitchFamily="18" charset="0"/>
              </a:rPr>
              <a:t>n-i-</a:t>
            </a:r>
            <a:r>
              <a:rPr kumimoji="1" lang="en-US" altLang="zh-CN" sz="3600" b="1" baseline="-25000">
                <a:solidFill>
                  <a:schemeClr val="accent2"/>
                </a:solidFill>
                <a:effectLst>
                  <a:outerShdw blurRad="38100" dist="38100" dir="2700000" algn="tl">
                    <a:srgbClr val="C0C0C0"/>
                  </a:outerShdw>
                </a:effectLst>
                <a:latin typeface="Times New Roman" pitchFamily="18" charset="0"/>
              </a:rPr>
              <a:t>1</a:t>
            </a:r>
            <a:endParaRPr kumimoji="1" lang="en-US" altLang="zh-CN" sz="3200" b="1" i="1">
              <a:effectLst>
                <a:outerShdw blurRad="38100" dist="38100" dir="2700000" algn="tl">
                  <a:srgbClr val="C0C0C0"/>
                </a:outerShdw>
              </a:effectLst>
              <a:latin typeface="Times New Roman" pitchFamily="18" charset="0"/>
            </a:endParaRPr>
          </a:p>
        </p:txBody>
      </p:sp>
      <p:sp>
        <p:nvSpPr>
          <p:cNvPr id="201741" name="Text Box 13"/>
          <p:cNvSpPr txBox="1">
            <a:spLocks noChangeArrowheads="1"/>
          </p:cNvSpPr>
          <p:nvPr/>
        </p:nvSpPr>
        <p:spPr bwMode="auto">
          <a:xfrm>
            <a:off x="6629400" y="13255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1</a:t>
            </a:r>
            <a:endParaRPr kumimoji="1" lang="en-US" altLang="zh-CN" sz="2400">
              <a:latin typeface="Times New Roman" pitchFamily="18" charset="0"/>
            </a:endParaRPr>
          </a:p>
        </p:txBody>
      </p:sp>
      <p:graphicFrame>
        <p:nvGraphicFramePr>
          <p:cNvPr id="201742" name="Object 1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01902" name="公式" r:id="rId7" imgW="114120" imgH="215640" progId="Equation.3">
                  <p:embed/>
                </p:oleObj>
              </mc:Choice>
              <mc:Fallback>
                <p:oleObj name="公式" r:id="rId7" imgW="114120" imgH="215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3" name="Object 15"/>
          <p:cNvGraphicFramePr>
            <a:graphicFrameLocks noChangeAspect="1"/>
          </p:cNvGraphicFramePr>
          <p:nvPr/>
        </p:nvGraphicFramePr>
        <p:xfrm>
          <a:off x="1331913" y="1304925"/>
          <a:ext cx="2743200" cy="1206500"/>
        </p:xfrm>
        <a:graphic>
          <a:graphicData uri="http://schemas.openxmlformats.org/presentationml/2006/ole">
            <mc:AlternateContent xmlns:mc="http://schemas.openxmlformats.org/markup-compatibility/2006">
              <mc:Choice xmlns:v="urn:schemas-microsoft-com:vml" Requires="v">
                <p:oleObj spid="_x0000_s201903" name="公式" r:id="rId9" imgW="1028520" imgH="431640" progId="Equation.3">
                  <p:embed/>
                </p:oleObj>
              </mc:Choice>
              <mc:Fallback>
                <p:oleObj name="公式" r:id="rId9" imgW="1028520" imgH="4316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304925"/>
                        <a:ext cx="2743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4" name="Object 16"/>
          <p:cNvGraphicFramePr>
            <a:graphicFrameLocks noChangeAspect="1"/>
          </p:cNvGraphicFramePr>
          <p:nvPr/>
        </p:nvGraphicFramePr>
        <p:xfrm>
          <a:off x="1258888" y="4365625"/>
          <a:ext cx="4343400" cy="914400"/>
        </p:xfrm>
        <a:graphic>
          <a:graphicData uri="http://schemas.openxmlformats.org/presentationml/2006/ole">
            <mc:AlternateContent xmlns:mc="http://schemas.openxmlformats.org/markup-compatibility/2006">
              <mc:Choice xmlns:v="urn:schemas-microsoft-com:vml" Requires="v">
                <p:oleObj spid="_x0000_s201904" name="公式" r:id="rId11" imgW="1701720" imgH="393480" progId="Equation.3">
                  <p:embed/>
                </p:oleObj>
              </mc:Choice>
              <mc:Fallback>
                <p:oleObj name="公式" r:id="rId11" imgW="17017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365625"/>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45" name="Object 17"/>
          <p:cNvGraphicFramePr>
            <a:graphicFrameLocks noChangeAspect="1"/>
          </p:cNvGraphicFramePr>
          <p:nvPr/>
        </p:nvGraphicFramePr>
        <p:xfrm>
          <a:off x="1150938" y="5373688"/>
          <a:ext cx="4495800" cy="914400"/>
        </p:xfrm>
        <a:graphic>
          <a:graphicData uri="http://schemas.openxmlformats.org/presentationml/2006/ole">
            <mc:AlternateContent xmlns:mc="http://schemas.openxmlformats.org/markup-compatibility/2006">
              <mc:Choice xmlns:v="urn:schemas-microsoft-com:vml" Requires="v">
                <p:oleObj spid="_x0000_s201905" name="公式" r:id="rId13" imgW="1917360" imgH="393480" progId="Equation.3">
                  <p:embed/>
                </p:oleObj>
              </mc:Choice>
              <mc:Fallback>
                <p:oleObj name="公式" r:id="rId13" imgW="191736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5373688"/>
                        <a:ext cx="449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8" name="Rectangle 10"/>
          <p:cNvSpPr>
            <a:spLocks noGrp="1" noChangeArrowheads="1"/>
          </p:cNvSpPr>
          <p:nvPr>
            <p:ph type="title"/>
          </p:nvPr>
        </p:nvSpPr>
        <p:spPr>
          <a:xfrm>
            <a:off x="2663825" y="476250"/>
            <a:ext cx="3600450" cy="828675"/>
          </a:xfrm>
        </p:spPr>
        <p:txBody>
          <a:bodyPr/>
          <a:lstStyle/>
          <a:p>
            <a:pPr algn="ctr"/>
            <a:r>
              <a:rPr lang="zh-CN" altLang="en-US" sz="4000" b="1">
                <a:solidFill>
                  <a:srgbClr val="CC3300"/>
                </a:solidFill>
                <a:ea typeface="华文新魏" pitchFamily="2" charset="-122"/>
              </a:rPr>
              <a:t>树与森林</a:t>
            </a:r>
            <a:endParaRPr lang="zh-CN" altLang="en-US" sz="5400">
              <a:ea typeface="华文新魏" pitchFamily="2" charset="-122"/>
            </a:endParaRPr>
          </a:p>
        </p:txBody>
      </p:sp>
      <p:sp>
        <p:nvSpPr>
          <p:cNvPr id="61" name="灯片编号占位符 4"/>
          <p:cNvSpPr>
            <a:spLocks noGrp="1"/>
          </p:cNvSpPr>
          <p:nvPr>
            <p:ph type="sldNum" sz="quarter" idx="12"/>
          </p:nvPr>
        </p:nvSpPr>
        <p:spPr/>
        <p:txBody>
          <a:bodyPr/>
          <a:lstStyle/>
          <a:p>
            <a:fld id="{AFEB2B82-A3E7-4DFD-84A2-22407ADA0495}" type="slidenum">
              <a:rPr lang="en-US" altLang="zh-CN"/>
              <a:pPr/>
              <a:t>125</a:t>
            </a:fld>
            <a:endParaRPr lang="en-US" altLang="zh-CN"/>
          </a:p>
        </p:txBody>
      </p:sp>
      <p:sp>
        <p:nvSpPr>
          <p:cNvPr id="247816" name="Text Box 8"/>
          <p:cNvSpPr txBox="1">
            <a:spLocks noChangeArrowheads="1"/>
          </p:cNvSpPr>
          <p:nvPr/>
        </p:nvSpPr>
        <p:spPr bwMode="auto">
          <a:xfrm>
            <a:off x="1476375" y="1382713"/>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树的存储表示</a:t>
            </a:r>
            <a:endParaRPr kumimoji="1" lang="zh-CN" altLang="en-US" sz="3200" b="1">
              <a:solidFill>
                <a:schemeClr val="tx2"/>
              </a:solidFill>
              <a:latin typeface="华文新魏" pitchFamily="2" charset="-122"/>
              <a:ea typeface="华文新魏" pitchFamily="2" charset="-122"/>
            </a:endParaRPr>
          </a:p>
        </p:txBody>
      </p:sp>
      <p:sp>
        <p:nvSpPr>
          <p:cNvPr id="247817" name="Text Box 9"/>
          <p:cNvSpPr txBox="1">
            <a:spLocks noChangeArrowheads="1"/>
          </p:cNvSpPr>
          <p:nvPr/>
        </p:nvSpPr>
        <p:spPr bwMode="auto">
          <a:xfrm>
            <a:off x="539750" y="5472113"/>
            <a:ext cx="8001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000" b="1">
                <a:solidFill>
                  <a:schemeClr val="tx2"/>
                </a:solidFill>
                <a:latin typeface="Times New Roman" pitchFamily="18" charset="0"/>
                <a:ea typeface="仿宋_GB2312" pitchFamily="49" charset="-122"/>
              </a:rPr>
              <a:t>A(B(E, F), C, D(G))</a:t>
            </a:r>
            <a:r>
              <a:rPr kumimoji="1" lang="en-US" altLang="zh-CN" sz="3000" b="1">
                <a:effectLst>
                  <a:outerShdw blurRad="38100" dist="38100" dir="2700000" algn="tl">
                    <a:srgbClr val="C0C0C0"/>
                  </a:outerShdw>
                </a:effectLst>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结点的</a:t>
            </a:r>
            <a:r>
              <a:rPr kumimoji="1" lang="en-US" altLang="zh-CN" sz="3000" b="1">
                <a:latin typeface="Times New Roman" pitchFamily="18" charset="0"/>
                <a:ea typeface="仿宋_GB2312" pitchFamily="49" charset="-122"/>
              </a:rPr>
              <a:t>utype</a:t>
            </a:r>
            <a:r>
              <a:rPr kumimoji="1" lang="zh-CN" altLang="en-US" sz="3000" b="1">
                <a:latin typeface="Times New Roman" pitchFamily="18" charset="0"/>
                <a:ea typeface="仿宋_GB2312" pitchFamily="49" charset="-122"/>
              </a:rPr>
              <a:t>域没有画出</a:t>
            </a:r>
          </a:p>
        </p:txBody>
      </p:sp>
      <p:grpSp>
        <p:nvGrpSpPr>
          <p:cNvPr id="247868" name="Group 60"/>
          <p:cNvGrpSpPr>
            <a:grpSpLocks/>
          </p:cNvGrpSpPr>
          <p:nvPr/>
        </p:nvGrpSpPr>
        <p:grpSpPr bwMode="auto">
          <a:xfrm>
            <a:off x="812800" y="2960688"/>
            <a:ext cx="7467600" cy="2271712"/>
            <a:chOff x="512" y="1865"/>
            <a:chExt cx="4704" cy="1431"/>
          </a:xfrm>
        </p:grpSpPr>
        <p:sp>
          <p:nvSpPr>
            <p:cNvPr id="247810" name="Line 2"/>
            <p:cNvSpPr>
              <a:spLocks noChangeShapeType="1"/>
            </p:cNvSpPr>
            <p:nvPr/>
          </p:nvSpPr>
          <p:spPr bwMode="auto">
            <a:xfrm>
              <a:off x="1712" y="2691"/>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1" name="Line 3"/>
            <p:cNvSpPr>
              <a:spLocks noChangeShapeType="1"/>
            </p:cNvSpPr>
            <p:nvPr/>
          </p:nvSpPr>
          <p:spPr bwMode="auto">
            <a:xfrm>
              <a:off x="1376" y="2163"/>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2" name="Line 4"/>
            <p:cNvSpPr>
              <a:spLocks noChangeShapeType="1"/>
            </p:cNvSpPr>
            <p:nvPr/>
          </p:nvSpPr>
          <p:spPr bwMode="auto">
            <a:xfrm>
              <a:off x="896" y="2691"/>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3" name="Line 5"/>
            <p:cNvSpPr>
              <a:spLocks noChangeShapeType="1"/>
            </p:cNvSpPr>
            <p:nvPr/>
          </p:nvSpPr>
          <p:spPr bwMode="auto">
            <a:xfrm flipH="1">
              <a:off x="656" y="2691"/>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4" name="Line 6"/>
            <p:cNvSpPr>
              <a:spLocks noChangeShapeType="1"/>
            </p:cNvSpPr>
            <p:nvPr/>
          </p:nvSpPr>
          <p:spPr bwMode="auto">
            <a:xfrm flipH="1">
              <a:off x="896" y="2211"/>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5" name="Line 7"/>
            <p:cNvSpPr>
              <a:spLocks noChangeShapeType="1"/>
            </p:cNvSpPr>
            <p:nvPr/>
          </p:nvSpPr>
          <p:spPr bwMode="auto">
            <a:xfrm>
              <a:off x="1280" y="221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9" name="Oval 11"/>
            <p:cNvSpPr>
              <a:spLocks noChangeArrowheads="1"/>
            </p:cNvSpPr>
            <p:nvPr/>
          </p:nvSpPr>
          <p:spPr bwMode="auto">
            <a:xfrm>
              <a:off x="1136" y="197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0" name="Oval 12"/>
            <p:cNvSpPr>
              <a:spLocks noChangeArrowheads="1"/>
            </p:cNvSpPr>
            <p:nvPr/>
          </p:nvSpPr>
          <p:spPr bwMode="auto">
            <a:xfrm>
              <a:off x="1136"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1" name="Oval 13"/>
            <p:cNvSpPr>
              <a:spLocks noChangeArrowheads="1"/>
            </p:cNvSpPr>
            <p:nvPr/>
          </p:nvSpPr>
          <p:spPr bwMode="auto">
            <a:xfrm>
              <a:off x="896"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2" name="Oval 14"/>
            <p:cNvSpPr>
              <a:spLocks noChangeArrowheads="1"/>
            </p:cNvSpPr>
            <p:nvPr/>
          </p:nvSpPr>
          <p:spPr bwMode="auto">
            <a:xfrm>
              <a:off x="512"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3" name="Oval 15"/>
            <p:cNvSpPr>
              <a:spLocks noChangeArrowheads="1"/>
            </p:cNvSpPr>
            <p:nvPr/>
          </p:nvSpPr>
          <p:spPr bwMode="auto">
            <a:xfrm>
              <a:off x="704"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4" name="Oval 16"/>
            <p:cNvSpPr>
              <a:spLocks noChangeArrowheads="1"/>
            </p:cNvSpPr>
            <p:nvPr/>
          </p:nvSpPr>
          <p:spPr bwMode="auto">
            <a:xfrm>
              <a:off x="1568" y="245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5" name="Oval 17"/>
            <p:cNvSpPr>
              <a:spLocks noChangeArrowheads="1"/>
            </p:cNvSpPr>
            <p:nvPr/>
          </p:nvSpPr>
          <p:spPr bwMode="auto">
            <a:xfrm>
              <a:off x="1568" y="2931"/>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7826" name="Text Box 18"/>
            <p:cNvSpPr txBox="1">
              <a:spLocks noChangeArrowheads="1"/>
            </p:cNvSpPr>
            <p:nvPr/>
          </p:nvSpPr>
          <p:spPr bwMode="auto">
            <a:xfrm>
              <a:off x="1146" y="193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7827" name="Text Box 19"/>
            <p:cNvSpPr txBox="1">
              <a:spLocks noChangeArrowheads="1"/>
            </p:cNvSpPr>
            <p:nvPr/>
          </p:nvSpPr>
          <p:spPr bwMode="auto">
            <a:xfrm>
              <a:off x="720" y="242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7828" name="Text Box 20"/>
            <p:cNvSpPr txBox="1">
              <a:spLocks noChangeArrowheads="1"/>
            </p:cNvSpPr>
            <p:nvPr/>
          </p:nvSpPr>
          <p:spPr bwMode="auto">
            <a:xfrm>
              <a:off x="1146"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7829" name="Text Box 21"/>
            <p:cNvSpPr txBox="1">
              <a:spLocks noChangeArrowheads="1"/>
            </p:cNvSpPr>
            <p:nvPr/>
          </p:nvSpPr>
          <p:spPr bwMode="auto">
            <a:xfrm>
              <a:off x="1587" y="242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7830" name="Text Box 22"/>
            <p:cNvSpPr txBox="1">
              <a:spLocks noChangeArrowheads="1"/>
            </p:cNvSpPr>
            <p:nvPr/>
          </p:nvSpPr>
          <p:spPr bwMode="auto">
            <a:xfrm>
              <a:off x="528" y="289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7831" name="Text Box 23"/>
            <p:cNvSpPr txBox="1">
              <a:spLocks noChangeArrowheads="1"/>
            </p:cNvSpPr>
            <p:nvPr/>
          </p:nvSpPr>
          <p:spPr bwMode="auto">
            <a:xfrm>
              <a:off x="918" y="2899"/>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7832" name="Text Box 24"/>
            <p:cNvSpPr txBox="1">
              <a:spLocks noChangeArrowheads="1"/>
            </p:cNvSpPr>
            <p:nvPr/>
          </p:nvSpPr>
          <p:spPr bwMode="auto">
            <a:xfrm>
              <a:off x="1565" y="289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7833" name="Rectangle 25"/>
            <p:cNvSpPr>
              <a:spLocks noChangeArrowheads="1"/>
            </p:cNvSpPr>
            <p:nvPr/>
          </p:nvSpPr>
          <p:spPr bwMode="auto">
            <a:xfrm>
              <a:off x="2528"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4" name="Line 26"/>
            <p:cNvSpPr>
              <a:spLocks noChangeShapeType="1"/>
            </p:cNvSpPr>
            <p:nvPr/>
          </p:nvSpPr>
          <p:spPr bwMode="auto">
            <a:xfrm>
              <a:off x="2768"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5" name="Line 27"/>
            <p:cNvSpPr>
              <a:spLocks noChangeShapeType="1"/>
            </p:cNvSpPr>
            <p:nvPr/>
          </p:nvSpPr>
          <p:spPr bwMode="auto">
            <a:xfrm>
              <a:off x="2864"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6" name="Rectangle 28"/>
            <p:cNvSpPr>
              <a:spLocks noChangeArrowheads="1"/>
            </p:cNvSpPr>
            <p:nvPr/>
          </p:nvSpPr>
          <p:spPr bwMode="auto">
            <a:xfrm>
              <a:off x="3104"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37" name="Line 29"/>
            <p:cNvSpPr>
              <a:spLocks noChangeShapeType="1"/>
            </p:cNvSpPr>
            <p:nvPr/>
          </p:nvSpPr>
          <p:spPr bwMode="auto">
            <a:xfrm>
              <a:off x="3344"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8" name="Line 30"/>
            <p:cNvSpPr>
              <a:spLocks noChangeShapeType="1"/>
            </p:cNvSpPr>
            <p:nvPr/>
          </p:nvSpPr>
          <p:spPr bwMode="auto">
            <a:xfrm>
              <a:off x="3440"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39" name="Rectangle 31"/>
            <p:cNvSpPr>
              <a:spLocks noChangeArrowheads="1"/>
            </p:cNvSpPr>
            <p:nvPr/>
          </p:nvSpPr>
          <p:spPr bwMode="auto">
            <a:xfrm>
              <a:off x="3680"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0" name="Line 32"/>
            <p:cNvSpPr>
              <a:spLocks noChangeShapeType="1"/>
            </p:cNvSpPr>
            <p:nvPr/>
          </p:nvSpPr>
          <p:spPr bwMode="auto">
            <a:xfrm>
              <a:off x="3920"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1" name="Line 33"/>
            <p:cNvSpPr>
              <a:spLocks noChangeShapeType="1"/>
            </p:cNvSpPr>
            <p:nvPr/>
          </p:nvSpPr>
          <p:spPr bwMode="auto">
            <a:xfrm>
              <a:off x="4016" y="2067"/>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2" name="Rectangle 34"/>
            <p:cNvSpPr>
              <a:spLocks noChangeArrowheads="1"/>
            </p:cNvSpPr>
            <p:nvPr/>
          </p:nvSpPr>
          <p:spPr bwMode="auto">
            <a:xfrm>
              <a:off x="4256" y="1923"/>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3" name="Line 35"/>
            <p:cNvSpPr>
              <a:spLocks noChangeShapeType="1"/>
            </p:cNvSpPr>
            <p:nvPr/>
          </p:nvSpPr>
          <p:spPr bwMode="auto">
            <a:xfrm>
              <a:off x="4496" y="1923"/>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4" name="Rectangle 36"/>
            <p:cNvSpPr>
              <a:spLocks noChangeArrowheads="1"/>
            </p:cNvSpPr>
            <p:nvPr/>
          </p:nvSpPr>
          <p:spPr bwMode="auto">
            <a:xfrm>
              <a:off x="4256"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5" name="Line 37"/>
            <p:cNvSpPr>
              <a:spLocks noChangeShapeType="1"/>
            </p:cNvSpPr>
            <p:nvPr/>
          </p:nvSpPr>
          <p:spPr bwMode="auto">
            <a:xfrm>
              <a:off x="4496"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6" name="Line 38"/>
            <p:cNvSpPr>
              <a:spLocks noChangeShapeType="1"/>
            </p:cNvSpPr>
            <p:nvPr/>
          </p:nvSpPr>
          <p:spPr bwMode="auto">
            <a:xfrm>
              <a:off x="4592" y="2595"/>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7" name="Rectangle 39"/>
            <p:cNvSpPr>
              <a:spLocks noChangeArrowheads="1"/>
            </p:cNvSpPr>
            <p:nvPr/>
          </p:nvSpPr>
          <p:spPr bwMode="auto">
            <a:xfrm>
              <a:off x="4832" y="2451"/>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48" name="Line 40"/>
            <p:cNvSpPr>
              <a:spLocks noChangeShapeType="1"/>
            </p:cNvSpPr>
            <p:nvPr/>
          </p:nvSpPr>
          <p:spPr bwMode="auto">
            <a:xfrm>
              <a:off x="5072" y="2451"/>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49" name="Rectangle 41"/>
            <p:cNvSpPr>
              <a:spLocks noChangeArrowheads="1"/>
            </p:cNvSpPr>
            <p:nvPr/>
          </p:nvSpPr>
          <p:spPr bwMode="auto">
            <a:xfrm>
              <a:off x="3104"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0" name="Line 42"/>
            <p:cNvSpPr>
              <a:spLocks noChangeShapeType="1"/>
            </p:cNvSpPr>
            <p:nvPr/>
          </p:nvSpPr>
          <p:spPr bwMode="auto">
            <a:xfrm>
              <a:off x="3344"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1" name="Line 43"/>
            <p:cNvSpPr>
              <a:spLocks noChangeShapeType="1"/>
            </p:cNvSpPr>
            <p:nvPr/>
          </p:nvSpPr>
          <p:spPr bwMode="auto">
            <a:xfrm>
              <a:off x="3248" y="2067"/>
              <a:ext cx="0" cy="912"/>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2" name="Line 44"/>
            <p:cNvSpPr>
              <a:spLocks noChangeShapeType="1"/>
            </p:cNvSpPr>
            <p:nvPr/>
          </p:nvSpPr>
          <p:spPr bwMode="auto">
            <a:xfrm>
              <a:off x="4400" y="2067"/>
              <a:ext cx="0" cy="384"/>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3" name="Rectangle 45"/>
            <p:cNvSpPr>
              <a:spLocks noChangeArrowheads="1"/>
            </p:cNvSpPr>
            <p:nvPr/>
          </p:nvSpPr>
          <p:spPr bwMode="auto">
            <a:xfrm>
              <a:off x="3680"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4" name="Line 46"/>
            <p:cNvSpPr>
              <a:spLocks noChangeShapeType="1"/>
            </p:cNvSpPr>
            <p:nvPr/>
          </p:nvSpPr>
          <p:spPr bwMode="auto">
            <a:xfrm>
              <a:off x="3920"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5" name="Line 47"/>
            <p:cNvSpPr>
              <a:spLocks noChangeShapeType="1"/>
            </p:cNvSpPr>
            <p:nvPr/>
          </p:nvSpPr>
          <p:spPr bwMode="auto">
            <a:xfrm>
              <a:off x="4016"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6" name="Rectangle 48"/>
            <p:cNvSpPr>
              <a:spLocks noChangeArrowheads="1"/>
            </p:cNvSpPr>
            <p:nvPr/>
          </p:nvSpPr>
          <p:spPr bwMode="auto">
            <a:xfrm>
              <a:off x="4256" y="2979"/>
              <a:ext cx="384" cy="288"/>
            </a:xfrm>
            <a:prstGeom prst="rect">
              <a:avLst/>
            </a:prstGeom>
            <a:solidFill>
              <a:srgbClr val="FFFFCC"/>
            </a:solidFill>
            <a:ln w="19050">
              <a:solidFill>
                <a:srgbClr val="CC33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7857" name="Line 49"/>
            <p:cNvSpPr>
              <a:spLocks noChangeShapeType="1"/>
            </p:cNvSpPr>
            <p:nvPr/>
          </p:nvSpPr>
          <p:spPr bwMode="auto">
            <a:xfrm>
              <a:off x="4496" y="2979"/>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8" name="Line 50"/>
            <p:cNvSpPr>
              <a:spLocks noChangeShapeType="1"/>
            </p:cNvSpPr>
            <p:nvPr/>
          </p:nvSpPr>
          <p:spPr bwMode="auto">
            <a:xfrm>
              <a:off x="3440" y="3123"/>
              <a:ext cx="240" cy="0"/>
            </a:xfrm>
            <a:prstGeom prst="line">
              <a:avLst/>
            </a:prstGeom>
            <a:noFill/>
            <a:ln w="38100">
              <a:solidFill>
                <a:srgbClr val="CC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59" name="Text Box 51"/>
            <p:cNvSpPr txBox="1">
              <a:spLocks noChangeArrowheads="1"/>
            </p:cNvSpPr>
            <p:nvPr/>
          </p:nvSpPr>
          <p:spPr bwMode="auto">
            <a:xfrm>
              <a:off x="2517" y="186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47860" name="Text Box 52"/>
            <p:cNvSpPr txBox="1">
              <a:spLocks noChangeArrowheads="1"/>
            </p:cNvSpPr>
            <p:nvPr/>
          </p:nvSpPr>
          <p:spPr bwMode="auto">
            <a:xfrm>
              <a:off x="3093" y="292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47861" name="Text Box 53"/>
            <p:cNvSpPr txBox="1">
              <a:spLocks noChangeArrowheads="1"/>
            </p:cNvSpPr>
            <p:nvPr/>
          </p:nvSpPr>
          <p:spPr bwMode="auto">
            <a:xfrm>
              <a:off x="3681" y="2931"/>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sp>
          <p:nvSpPr>
            <p:cNvPr id="247862" name="Text Box 54"/>
            <p:cNvSpPr txBox="1">
              <a:spLocks noChangeArrowheads="1"/>
            </p:cNvSpPr>
            <p:nvPr/>
          </p:nvSpPr>
          <p:spPr bwMode="auto">
            <a:xfrm>
              <a:off x="4234" y="2931"/>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47863" name="Text Box 55"/>
            <p:cNvSpPr txBox="1">
              <a:spLocks noChangeArrowheads="1"/>
            </p:cNvSpPr>
            <p:nvPr/>
          </p:nvSpPr>
          <p:spPr bwMode="auto">
            <a:xfrm>
              <a:off x="3667" y="187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47864" name="Text Box 56"/>
            <p:cNvSpPr txBox="1">
              <a:spLocks noChangeArrowheads="1"/>
            </p:cNvSpPr>
            <p:nvPr/>
          </p:nvSpPr>
          <p:spPr bwMode="auto">
            <a:xfrm>
              <a:off x="4243" y="2393"/>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47865" name="Text Box 57"/>
            <p:cNvSpPr txBox="1">
              <a:spLocks noChangeArrowheads="1"/>
            </p:cNvSpPr>
            <p:nvPr/>
          </p:nvSpPr>
          <p:spPr bwMode="auto">
            <a:xfrm>
              <a:off x="4784" y="2384"/>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grpSp>
      <p:sp>
        <p:nvSpPr>
          <p:cNvPr id="247867" name="Text Box 59"/>
          <p:cNvSpPr txBox="1">
            <a:spLocks noChangeArrowheads="1"/>
          </p:cNvSpPr>
          <p:nvPr/>
        </p:nvSpPr>
        <p:spPr bwMode="auto">
          <a:xfrm>
            <a:off x="1547813" y="213995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chemeClr val="tx2"/>
                </a:solidFill>
                <a:latin typeface="华文新魏" pitchFamily="2" charset="-122"/>
                <a:ea typeface="华文新魏" pitchFamily="2" charset="-122"/>
              </a:rPr>
              <a:t>1</a:t>
            </a:r>
            <a:r>
              <a:rPr kumimoji="1" lang="zh-CN" altLang="en-US" sz="3600" b="1">
                <a:solidFill>
                  <a:schemeClr val="tx2"/>
                </a:solidFill>
                <a:latin typeface="华文新魏" pitchFamily="2" charset="-122"/>
                <a:ea typeface="华文新魏" pitchFamily="2" charset="-122"/>
              </a:rPr>
              <a:t>、广义表表示</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81" name="Rectangle 49"/>
          <p:cNvSpPr>
            <a:spLocks noGrp="1" noChangeArrowheads="1"/>
          </p:cNvSpPr>
          <p:nvPr>
            <p:ph type="title"/>
          </p:nvPr>
        </p:nvSpPr>
        <p:spPr>
          <a:xfrm>
            <a:off x="358775" y="493713"/>
            <a:ext cx="8229600" cy="919162"/>
          </a:xfrm>
        </p:spPr>
        <p:txBody>
          <a:bodyPr/>
          <a:lstStyle/>
          <a:p>
            <a:pPr algn="ctr"/>
            <a:r>
              <a:rPr lang="en-US" altLang="zh-CN" sz="4000" b="1">
                <a:solidFill>
                  <a:schemeClr val="tx2"/>
                </a:solidFill>
                <a:latin typeface="华文新魏" pitchFamily="2" charset="-122"/>
                <a:ea typeface="华文新魏" pitchFamily="2" charset="-122"/>
              </a:rPr>
              <a:t>2</a:t>
            </a:r>
            <a:r>
              <a:rPr lang="zh-CN" altLang="en-US" sz="4000" b="1">
                <a:solidFill>
                  <a:schemeClr val="tx2"/>
                </a:solidFill>
                <a:latin typeface="华文新魏" pitchFamily="2" charset="-122"/>
                <a:ea typeface="华文新魏" pitchFamily="2" charset="-122"/>
              </a:rPr>
              <a:t>、双亲表示</a:t>
            </a:r>
          </a:p>
        </p:txBody>
      </p:sp>
      <p:sp>
        <p:nvSpPr>
          <p:cNvPr id="248882" name="Rectangle 50"/>
          <p:cNvSpPr>
            <a:spLocks noGrp="1" noChangeArrowheads="1"/>
          </p:cNvSpPr>
          <p:nvPr>
            <p:ph idx="1"/>
          </p:nvPr>
        </p:nvSpPr>
        <p:spPr>
          <a:xfrm>
            <a:off x="627063" y="3719513"/>
            <a:ext cx="7940675" cy="2481262"/>
          </a:xfrm>
        </p:spPr>
        <p:txBody>
          <a:bodyPr/>
          <a:lstStyle/>
          <a:p>
            <a:pPr>
              <a:buClr>
                <a:srgbClr val="800080"/>
              </a:buClr>
              <a:buSzPct val="50000"/>
            </a:pPr>
            <a:r>
              <a:rPr lang="zh-CN" altLang="en-US" sz="3000" b="1">
                <a:latin typeface="Times New Roman" pitchFamily="18" charset="0"/>
                <a:ea typeface="仿宋_GB2312" pitchFamily="49" charset="-122"/>
              </a:rPr>
              <a:t>树中结点的存放顺序一般不做特殊要求，但为了操作实现的方便，有时也会规定结点的存放顺序。例如，可以规定按树的前序次序存放树中的各个结点，或规定按树的层次次序安排所有结点。</a:t>
            </a:r>
            <a:r>
              <a:rPr lang="zh-CN" altLang="en-US"/>
              <a:t> </a:t>
            </a:r>
          </a:p>
        </p:txBody>
      </p:sp>
      <p:sp>
        <p:nvSpPr>
          <p:cNvPr id="40" name="灯片编号占位符 4"/>
          <p:cNvSpPr>
            <a:spLocks noGrp="1"/>
          </p:cNvSpPr>
          <p:nvPr>
            <p:ph type="sldNum" sz="quarter" idx="12"/>
          </p:nvPr>
        </p:nvSpPr>
        <p:spPr/>
        <p:txBody>
          <a:bodyPr/>
          <a:lstStyle/>
          <a:p>
            <a:fld id="{74B0EFE7-676E-4ECB-8DDB-26A1FFA2808C}" type="slidenum">
              <a:rPr lang="en-US" altLang="zh-CN"/>
              <a:pPr/>
              <a:t>126</a:t>
            </a:fld>
            <a:endParaRPr lang="en-US" altLang="zh-CN"/>
          </a:p>
        </p:txBody>
      </p:sp>
      <p:grpSp>
        <p:nvGrpSpPr>
          <p:cNvPr id="248884" name="Group 52"/>
          <p:cNvGrpSpPr>
            <a:grpSpLocks/>
          </p:cNvGrpSpPr>
          <p:nvPr/>
        </p:nvGrpSpPr>
        <p:grpSpPr bwMode="auto">
          <a:xfrm>
            <a:off x="854075" y="1385888"/>
            <a:ext cx="2143125" cy="2057400"/>
            <a:chOff x="538" y="873"/>
            <a:chExt cx="1350" cy="1296"/>
          </a:xfrm>
        </p:grpSpPr>
        <p:sp>
          <p:nvSpPr>
            <p:cNvPr id="248835" name="Line 3"/>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6" name="Line 4"/>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7" name="Line 5"/>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8" name="Line 6"/>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Line 7"/>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0" name="Line 8"/>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1" name="Oval 9"/>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2" name="Oval 10"/>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3" name="Oval 11"/>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4" name="Oval 12"/>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5" name="Oval 13"/>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6" name="Oval 14"/>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7" name="Oval 15"/>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8848" name="Text Box 16"/>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8849" name="Text Box 17"/>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8850" name="Text Box 18"/>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8851" name="Text Box 19"/>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8852" name="Text Box 20"/>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8853" name="Text Box 21"/>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8854" name="Text Box 22"/>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248883" name="Group 51"/>
          <p:cNvGrpSpPr>
            <a:grpSpLocks/>
          </p:cNvGrpSpPr>
          <p:nvPr/>
        </p:nvGrpSpPr>
        <p:grpSpPr bwMode="auto">
          <a:xfrm>
            <a:off x="3311525" y="1484313"/>
            <a:ext cx="4953000" cy="1554162"/>
            <a:chOff x="2064" y="749"/>
            <a:chExt cx="3120" cy="979"/>
          </a:xfrm>
        </p:grpSpPr>
        <p:sp>
          <p:nvSpPr>
            <p:cNvPr id="248855" name="Rectangle 23"/>
            <p:cNvSpPr>
              <a:spLocks noChangeArrowheads="1"/>
            </p:cNvSpPr>
            <p:nvPr/>
          </p:nvSpPr>
          <p:spPr bwMode="auto">
            <a:xfrm>
              <a:off x="2784" y="1056"/>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48856" name="Line 24"/>
            <p:cNvSpPr>
              <a:spLocks noChangeShapeType="1"/>
            </p:cNvSpPr>
            <p:nvPr/>
          </p:nvSpPr>
          <p:spPr bwMode="auto">
            <a:xfrm>
              <a:off x="2784" y="1392"/>
              <a:ext cx="240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57" name="Text Box 25"/>
            <p:cNvSpPr txBox="1">
              <a:spLocks noChangeArrowheads="1"/>
            </p:cNvSpPr>
            <p:nvPr/>
          </p:nvSpPr>
          <p:spPr bwMode="auto">
            <a:xfrm>
              <a:off x="2244" y="1056"/>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248858" name="Text Box 26"/>
            <p:cNvSpPr txBox="1">
              <a:spLocks noChangeArrowheads="1"/>
            </p:cNvSpPr>
            <p:nvPr/>
          </p:nvSpPr>
          <p:spPr bwMode="auto">
            <a:xfrm>
              <a:off x="2064" y="1392"/>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parent</a:t>
              </a:r>
              <a:endParaRPr kumimoji="1" lang="en-US" altLang="zh-CN" sz="2400">
                <a:latin typeface="Times New Roman" pitchFamily="18" charset="0"/>
              </a:endParaRPr>
            </a:p>
          </p:txBody>
        </p:sp>
        <p:sp>
          <p:nvSpPr>
            <p:cNvPr id="248859" name="Text Box 27"/>
            <p:cNvSpPr txBox="1">
              <a:spLocks noChangeArrowheads="1"/>
            </p:cNvSpPr>
            <p:nvPr/>
          </p:nvSpPr>
          <p:spPr bwMode="auto">
            <a:xfrm>
              <a:off x="2833" y="1056"/>
              <a:ext cx="2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A   B   C   D   E    F   G</a:t>
              </a:r>
              <a:endParaRPr kumimoji="1" lang="en-US" altLang="zh-CN" sz="2400">
                <a:latin typeface="Times New Roman" pitchFamily="18" charset="0"/>
              </a:endParaRPr>
            </a:p>
          </p:txBody>
        </p:sp>
        <p:sp>
          <p:nvSpPr>
            <p:cNvPr id="248860" name="Text Box 28"/>
            <p:cNvSpPr txBox="1">
              <a:spLocks noChangeArrowheads="1"/>
            </p:cNvSpPr>
            <p:nvPr/>
          </p:nvSpPr>
          <p:spPr bwMode="auto">
            <a:xfrm>
              <a:off x="2832" y="1401"/>
              <a:ext cx="2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仿宋_GB2312" pitchFamily="49" charset="-122"/>
                  <a:ea typeface="仿宋_GB2312" pitchFamily="49" charset="-122"/>
                </a:rPr>
                <a:t>-</a:t>
              </a:r>
              <a:r>
                <a:rPr kumimoji="1" lang="en-US" altLang="zh-CN" sz="2800" b="1">
                  <a:solidFill>
                    <a:schemeClr val="tx2"/>
                  </a:solidFill>
                  <a:latin typeface="Times New Roman" pitchFamily="18" charset="0"/>
                </a:rPr>
                <a:t>1   0    0    0    1    1    3</a:t>
              </a:r>
              <a:endParaRPr kumimoji="1" lang="en-US" altLang="zh-CN" sz="2400">
                <a:solidFill>
                  <a:schemeClr val="tx2"/>
                </a:solidFill>
                <a:latin typeface="Times New Roman" pitchFamily="18" charset="0"/>
              </a:endParaRPr>
            </a:p>
          </p:txBody>
        </p:sp>
        <p:sp>
          <p:nvSpPr>
            <p:cNvPr id="248861" name="Line 29"/>
            <p:cNvSpPr>
              <a:spLocks noChangeShapeType="1"/>
            </p:cNvSpPr>
            <p:nvPr/>
          </p:nvSpPr>
          <p:spPr bwMode="auto">
            <a:xfrm>
              <a:off x="484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2" name="Line 30"/>
            <p:cNvSpPr>
              <a:spLocks noChangeShapeType="1"/>
            </p:cNvSpPr>
            <p:nvPr/>
          </p:nvSpPr>
          <p:spPr bwMode="auto">
            <a:xfrm>
              <a:off x="4512"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3" name="Line 31"/>
            <p:cNvSpPr>
              <a:spLocks noChangeShapeType="1"/>
            </p:cNvSpPr>
            <p:nvPr/>
          </p:nvSpPr>
          <p:spPr bwMode="auto">
            <a:xfrm>
              <a:off x="4176"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4" name="Line 32"/>
            <p:cNvSpPr>
              <a:spLocks noChangeShapeType="1"/>
            </p:cNvSpPr>
            <p:nvPr/>
          </p:nvSpPr>
          <p:spPr bwMode="auto">
            <a:xfrm>
              <a:off x="3840"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5" name="Line 33"/>
            <p:cNvSpPr>
              <a:spLocks noChangeShapeType="1"/>
            </p:cNvSpPr>
            <p:nvPr/>
          </p:nvSpPr>
          <p:spPr bwMode="auto">
            <a:xfrm>
              <a:off x="3504"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6" name="Line 34"/>
            <p:cNvSpPr>
              <a:spLocks noChangeShapeType="1"/>
            </p:cNvSpPr>
            <p:nvPr/>
          </p:nvSpPr>
          <p:spPr bwMode="auto">
            <a:xfrm>
              <a:off x="3168" y="1056"/>
              <a:ext cx="0" cy="67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67" name="Text Box 35"/>
            <p:cNvSpPr txBox="1">
              <a:spLocks noChangeArrowheads="1"/>
            </p:cNvSpPr>
            <p:nvPr/>
          </p:nvSpPr>
          <p:spPr bwMode="auto">
            <a:xfrm>
              <a:off x="2828" y="749"/>
              <a:ext cx="22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009900"/>
                  </a:solidFill>
                  <a:latin typeface="Times New Roman" pitchFamily="18" charset="0"/>
                </a:rPr>
                <a:t>0    1    2    3    4    5    6</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57200" y="457200"/>
            <a:ext cx="8229600" cy="847725"/>
          </a:xfrm>
        </p:spPr>
        <p:txBody>
          <a:bodyPr/>
          <a:lstStyle/>
          <a:p>
            <a:pPr algn="ctr"/>
            <a:r>
              <a:rPr lang="en-US" altLang="zh-CN" sz="4000" b="1">
                <a:solidFill>
                  <a:schemeClr val="tx2"/>
                </a:solidFill>
                <a:latin typeface="华文新魏" pitchFamily="2" charset="-122"/>
                <a:ea typeface="华文新魏" pitchFamily="2" charset="-122"/>
              </a:rPr>
              <a:t>3</a:t>
            </a:r>
            <a:r>
              <a:rPr lang="zh-CN" altLang="en-US" sz="4000" b="1">
                <a:solidFill>
                  <a:schemeClr val="tx2"/>
                </a:solidFill>
                <a:latin typeface="华文新魏" pitchFamily="2" charset="-122"/>
                <a:ea typeface="华文新魏" pitchFamily="2" charset="-122"/>
              </a:rPr>
              <a:t>、子女链表表示</a:t>
            </a:r>
          </a:p>
        </p:txBody>
      </p:sp>
      <p:sp>
        <p:nvSpPr>
          <p:cNvPr id="382979" name="Rectangle 3"/>
          <p:cNvSpPr>
            <a:spLocks noGrp="1" noChangeArrowheads="1"/>
          </p:cNvSpPr>
          <p:nvPr>
            <p:ph idx="1"/>
          </p:nvPr>
        </p:nvSpPr>
        <p:spPr>
          <a:xfrm>
            <a:off x="647700" y="5084763"/>
            <a:ext cx="8013700" cy="1189037"/>
          </a:xfrm>
        </p:spPr>
        <p:txBody>
          <a:bodyPr/>
          <a:lstStyle/>
          <a:p>
            <a:pPr>
              <a:lnSpc>
                <a:spcPct val="105000"/>
              </a:lnSpc>
              <a:spcBef>
                <a:spcPct val="0"/>
              </a:spcBef>
              <a:buClr>
                <a:srgbClr val="800080"/>
              </a:buClr>
              <a:buSzPct val="50000"/>
            </a:pPr>
            <a:r>
              <a:rPr lang="zh-CN" altLang="en-US" sz="3000" b="1">
                <a:ea typeface="仿宋_GB2312" pitchFamily="49" charset="-122"/>
              </a:rPr>
              <a:t>无序树情形链表中各结点顺序任意，有序树必须自左向右链接各个子女结点。</a:t>
            </a:r>
          </a:p>
        </p:txBody>
      </p:sp>
      <p:sp>
        <p:nvSpPr>
          <p:cNvPr id="92" name="灯片编号占位符 4"/>
          <p:cNvSpPr>
            <a:spLocks noGrp="1"/>
          </p:cNvSpPr>
          <p:nvPr>
            <p:ph type="sldNum" sz="quarter" idx="12"/>
          </p:nvPr>
        </p:nvSpPr>
        <p:spPr/>
        <p:txBody>
          <a:bodyPr/>
          <a:lstStyle/>
          <a:p>
            <a:fld id="{A3B5EDB8-149B-4948-A109-B6BE0B4D4B4C}" type="slidenum">
              <a:rPr lang="en-US" altLang="zh-CN"/>
              <a:pPr/>
              <a:t>127</a:t>
            </a:fld>
            <a:endParaRPr lang="en-US" altLang="zh-CN"/>
          </a:p>
        </p:txBody>
      </p:sp>
      <p:grpSp>
        <p:nvGrpSpPr>
          <p:cNvPr id="382980" name="Group 4"/>
          <p:cNvGrpSpPr>
            <a:grpSpLocks/>
          </p:cNvGrpSpPr>
          <p:nvPr/>
        </p:nvGrpSpPr>
        <p:grpSpPr bwMode="auto">
          <a:xfrm>
            <a:off x="989013" y="1479550"/>
            <a:ext cx="2143125" cy="2057400"/>
            <a:chOff x="538" y="873"/>
            <a:chExt cx="1350" cy="1296"/>
          </a:xfrm>
        </p:grpSpPr>
        <p:sp>
          <p:nvSpPr>
            <p:cNvPr id="382981" name="Line 5"/>
            <p:cNvSpPr>
              <a:spLocks noChangeShapeType="1"/>
            </p:cNvSpPr>
            <p:nvPr/>
          </p:nvSpPr>
          <p:spPr bwMode="auto">
            <a:xfrm>
              <a:off x="1738" y="163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2" name="Line 6"/>
            <p:cNvSpPr>
              <a:spLocks noChangeShapeType="1"/>
            </p:cNvSpPr>
            <p:nvPr/>
          </p:nvSpPr>
          <p:spPr bwMode="auto">
            <a:xfrm>
              <a:off x="1402" y="110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3" name="Line 7"/>
            <p:cNvSpPr>
              <a:spLocks noChangeShapeType="1"/>
            </p:cNvSpPr>
            <p:nvPr/>
          </p:nvSpPr>
          <p:spPr bwMode="auto">
            <a:xfrm>
              <a:off x="922" y="163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4" name="Line 8"/>
            <p:cNvSpPr>
              <a:spLocks noChangeShapeType="1"/>
            </p:cNvSpPr>
            <p:nvPr/>
          </p:nvSpPr>
          <p:spPr bwMode="auto">
            <a:xfrm flipH="1">
              <a:off x="682" y="1632"/>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5" name="Line 9"/>
            <p:cNvSpPr>
              <a:spLocks noChangeShapeType="1"/>
            </p:cNvSpPr>
            <p:nvPr/>
          </p:nvSpPr>
          <p:spPr bwMode="auto">
            <a:xfrm flipH="1">
              <a:off x="922" y="115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6" name="Line 10"/>
            <p:cNvSpPr>
              <a:spLocks noChangeShapeType="1"/>
            </p:cNvSpPr>
            <p:nvPr/>
          </p:nvSpPr>
          <p:spPr bwMode="auto">
            <a:xfrm>
              <a:off x="1306" y="115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7" name="Oval 11"/>
            <p:cNvSpPr>
              <a:spLocks noChangeArrowheads="1"/>
            </p:cNvSpPr>
            <p:nvPr/>
          </p:nvSpPr>
          <p:spPr bwMode="auto">
            <a:xfrm>
              <a:off x="1162" y="9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8" name="Oval 12"/>
            <p:cNvSpPr>
              <a:spLocks noChangeArrowheads="1"/>
            </p:cNvSpPr>
            <p:nvPr/>
          </p:nvSpPr>
          <p:spPr bwMode="auto">
            <a:xfrm>
              <a:off x="1162"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89" name="Oval 13"/>
            <p:cNvSpPr>
              <a:spLocks noChangeArrowheads="1"/>
            </p:cNvSpPr>
            <p:nvPr/>
          </p:nvSpPr>
          <p:spPr bwMode="auto">
            <a:xfrm>
              <a:off x="922"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0" name="Oval 14"/>
            <p:cNvSpPr>
              <a:spLocks noChangeArrowheads="1"/>
            </p:cNvSpPr>
            <p:nvPr/>
          </p:nvSpPr>
          <p:spPr bwMode="auto">
            <a:xfrm>
              <a:off x="538"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1" name="Oval 15"/>
            <p:cNvSpPr>
              <a:spLocks noChangeArrowheads="1"/>
            </p:cNvSpPr>
            <p:nvPr/>
          </p:nvSpPr>
          <p:spPr bwMode="auto">
            <a:xfrm>
              <a:off x="730"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2" name="Oval 16"/>
            <p:cNvSpPr>
              <a:spLocks noChangeArrowheads="1"/>
            </p:cNvSpPr>
            <p:nvPr/>
          </p:nvSpPr>
          <p:spPr bwMode="auto">
            <a:xfrm>
              <a:off x="1594" y="139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3" name="Oval 17"/>
            <p:cNvSpPr>
              <a:spLocks noChangeArrowheads="1"/>
            </p:cNvSpPr>
            <p:nvPr/>
          </p:nvSpPr>
          <p:spPr bwMode="auto">
            <a:xfrm>
              <a:off x="1594" y="187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382994" name="Text Box 18"/>
            <p:cNvSpPr txBox="1">
              <a:spLocks noChangeArrowheads="1"/>
            </p:cNvSpPr>
            <p:nvPr/>
          </p:nvSpPr>
          <p:spPr bwMode="auto">
            <a:xfrm>
              <a:off x="1172" y="87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382995" name="Text Box 19"/>
            <p:cNvSpPr txBox="1">
              <a:spLocks noChangeArrowheads="1"/>
            </p:cNvSpPr>
            <p:nvPr/>
          </p:nvSpPr>
          <p:spPr bwMode="auto">
            <a:xfrm>
              <a:off x="746" y="135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382996" name="Text Box 20"/>
            <p:cNvSpPr txBox="1">
              <a:spLocks noChangeArrowheads="1"/>
            </p:cNvSpPr>
            <p:nvPr/>
          </p:nvSpPr>
          <p:spPr bwMode="auto">
            <a:xfrm>
              <a:off x="1172" y="135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382997" name="Text Box 21"/>
            <p:cNvSpPr txBox="1">
              <a:spLocks noChangeArrowheads="1"/>
            </p:cNvSpPr>
            <p:nvPr/>
          </p:nvSpPr>
          <p:spPr bwMode="auto">
            <a:xfrm>
              <a:off x="1610" y="13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382998" name="Text Box 22"/>
            <p:cNvSpPr txBox="1">
              <a:spLocks noChangeArrowheads="1"/>
            </p:cNvSpPr>
            <p:nvPr/>
          </p:nvSpPr>
          <p:spPr bwMode="auto">
            <a:xfrm>
              <a:off x="554" y="183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382999" name="Text Box 23"/>
            <p:cNvSpPr txBox="1">
              <a:spLocks noChangeArrowheads="1"/>
            </p:cNvSpPr>
            <p:nvPr/>
          </p:nvSpPr>
          <p:spPr bwMode="auto">
            <a:xfrm>
              <a:off x="944" y="184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383000" name="Text Box 24"/>
            <p:cNvSpPr txBox="1">
              <a:spLocks noChangeArrowheads="1"/>
            </p:cNvSpPr>
            <p:nvPr/>
          </p:nvSpPr>
          <p:spPr bwMode="auto">
            <a:xfrm>
              <a:off x="1592" y="184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grpSp>
      <p:grpSp>
        <p:nvGrpSpPr>
          <p:cNvPr id="383067" name="Group 91"/>
          <p:cNvGrpSpPr>
            <a:grpSpLocks/>
          </p:cNvGrpSpPr>
          <p:nvPr/>
        </p:nvGrpSpPr>
        <p:grpSpPr bwMode="auto">
          <a:xfrm>
            <a:off x="3779838" y="1412875"/>
            <a:ext cx="4464050" cy="3552825"/>
            <a:chOff x="2449" y="1192"/>
            <a:chExt cx="2812" cy="2238"/>
          </a:xfrm>
        </p:grpSpPr>
        <p:sp>
          <p:nvSpPr>
            <p:cNvPr id="383041" name="Rectangle 65"/>
            <p:cNvSpPr>
              <a:spLocks noChangeArrowheads="1"/>
            </p:cNvSpPr>
            <p:nvPr/>
          </p:nvSpPr>
          <p:spPr bwMode="auto">
            <a:xfrm>
              <a:off x="2699" y="1207"/>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383006" name="Group 30"/>
            <p:cNvGrpSpPr>
              <a:grpSpLocks/>
            </p:cNvGrpSpPr>
            <p:nvPr/>
          </p:nvGrpSpPr>
          <p:grpSpPr bwMode="auto">
            <a:xfrm>
              <a:off x="3424" y="1194"/>
              <a:ext cx="658" cy="308"/>
              <a:chOff x="3424" y="1194"/>
              <a:chExt cx="658" cy="308"/>
            </a:xfrm>
          </p:grpSpPr>
          <p:grpSp>
            <p:nvGrpSpPr>
              <p:cNvPr id="383003" name="Group 27"/>
              <p:cNvGrpSpPr>
                <a:grpSpLocks/>
              </p:cNvGrpSpPr>
              <p:nvPr/>
            </p:nvGrpSpPr>
            <p:grpSpPr bwMode="auto">
              <a:xfrm>
                <a:off x="3424" y="1230"/>
                <a:ext cx="477" cy="250"/>
                <a:chOff x="3424" y="1230"/>
                <a:chExt cx="477" cy="250"/>
              </a:xfrm>
            </p:grpSpPr>
            <p:sp>
              <p:nvSpPr>
                <p:cNvPr id="383001" name="Rectangle 25"/>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02" name="Line 26"/>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04" name="Line 28"/>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05" name="Text Box 29"/>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grpSp>
        <p:grpSp>
          <p:nvGrpSpPr>
            <p:cNvPr id="383007" name="Group 31"/>
            <p:cNvGrpSpPr>
              <a:grpSpLocks/>
            </p:cNvGrpSpPr>
            <p:nvPr/>
          </p:nvGrpSpPr>
          <p:grpSpPr bwMode="auto">
            <a:xfrm>
              <a:off x="4082" y="1194"/>
              <a:ext cx="658" cy="308"/>
              <a:chOff x="3424" y="1194"/>
              <a:chExt cx="658" cy="308"/>
            </a:xfrm>
          </p:grpSpPr>
          <p:grpSp>
            <p:nvGrpSpPr>
              <p:cNvPr id="383008" name="Group 32"/>
              <p:cNvGrpSpPr>
                <a:grpSpLocks/>
              </p:cNvGrpSpPr>
              <p:nvPr/>
            </p:nvGrpSpPr>
            <p:grpSpPr bwMode="auto">
              <a:xfrm>
                <a:off x="3424" y="1230"/>
                <a:ext cx="477" cy="250"/>
                <a:chOff x="3424" y="1230"/>
                <a:chExt cx="477" cy="250"/>
              </a:xfrm>
            </p:grpSpPr>
            <p:sp>
              <p:nvSpPr>
                <p:cNvPr id="383009" name="Rectangle 33"/>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0" name="Line 34"/>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1" name="Line 35"/>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12" name="Text Box 36"/>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grpSp>
        <p:sp>
          <p:nvSpPr>
            <p:cNvPr id="383017" name="Line 41"/>
            <p:cNvSpPr>
              <a:spLocks noChangeShapeType="1"/>
            </p:cNvSpPr>
            <p:nvPr/>
          </p:nvSpPr>
          <p:spPr bwMode="auto">
            <a:xfrm>
              <a:off x="3107"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0" name="Group 44"/>
            <p:cNvGrpSpPr>
              <a:grpSpLocks/>
            </p:cNvGrpSpPr>
            <p:nvPr/>
          </p:nvGrpSpPr>
          <p:grpSpPr bwMode="auto">
            <a:xfrm>
              <a:off x="4740" y="1192"/>
              <a:ext cx="521" cy="310"/>
              <a:chOff x="4740" y="1192"/>
              <a:chExt cx="521" cy="310"/>
            </a:xfrm>
          </p:grpSpPr>
          <p:grpSp>
            <p:nvGrpSpPr>
              <p:cNvPr id="383014" name="Group 38"/>
              <p:cNvGrpSpPr>
                <a:grpSpLocks/>
              </p:cNvGrpSpPr>
              <p:nvPr/>
            </p:nvGrpSpPr>
            <p:grpSpPr bwMode="auto">
              <a:xfrm>
                <a:off x="4740" y="1230"/>
                <a:ext cx="477" cy="250"/>
                <a:chOff x="3424" y="1230"/>
                <a:chExt cx="477" cy="250"/>
              </a:xfrm>
            </p:grpSpPr>
            <p:sp>
              <p:nvSpPr>
                <p:cNvPr id="383015" name="Rectangle 39"/>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16" name="Line 40"/>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18" name="Text Box 42"/>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3</a:t>
                </a:r>
              </a:p>
            </p:txBody>
          </p:sp>
          <p:sp>
            <p:nvSpPr>
              <p:cNvPr id="383019" name="Text Box 43"/>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grpSp>
          <p:nvGrpSpPr>
            <p:cNvPr id="383021" name="Group 45"/>
            <p:cNvGrpSpPr>
              <a:grpSpLocks/>
            </p:cNvGrpSpPr>
            <p:nvPr/>
          </p:nvGrpSpPr>
          <p:grpSpPr bwMode="auto">
            <a:xfrm>
              <a:off x="3424" y="1504"/>
              <a:ext cx="658" cy="308"/>
              <a:chOff x="3424" y="1194"/>
              <a:chExt cx="658" cy="308"/>
            </a:xfrm>
          </p:grpSpPr>
          <p:grpSp>
            <p:nvGrpSpPr>
              <p:cNvPr id="383022" name="Group 46"/>
              <p:cNvGrpSpPr>
                <a:grpSpLocks/>
              </p:cNvGrpSpPr>
              <p:nvPr/>
            </p:nvGrpSpPr>
            <p:grpSpPr bwMode="auto">
              <a:xfrm>
                <a:off x="3424" y="1230"/>
                <a:ext cx="477" cy="250"/>
                <a:chOff x="3424" y="1230"/>
                <a:chExt cx="477" cy="250"/>
              </a:xfrm>
            </p:grpSpPr>
            <p:sp>
              <p:nvSpPr>
                <p:cNvPr id="383023" name="Rectangle 47"/>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24" name="Line 48"/>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25" name="Line 49"/>
              <p:cNvSpPr>
                <a:spLocks noChangeShapeType="1"/>
              </p:cNvSpPr>
              <p:nvPr/>
            </p:nvSpPr>
            <p:spPr bwMode="auto">
              <a:xfrm>
                <a:off x="3765" y="134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26" name="Text Box 50"/>
              <p:cNvSpPr txBox="1">
                <a:spLocks noChangeArrowheads="1"/>
              </p:cNvSpPr>
              <p:nvPr/>
            </p:nvSpPr>
            <p:spPr bwMode="auto">
              <a:xfrm>
                <a:off x="3442"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4</a:t>
                </a:r>
              </a:p>
            </p:txBody>
          </p:sp>
        </p:grpSp>
        <p:sp>
          <p:nvSpPr>
            <p:cNvPr id="383027" name="Line 51"/>
            <p:cNvSpPr>
              <a:spLocks noChangeShapeType="1"/>
            </p:cNvSpPr>
            <p:nvPr/>
          </p:nvSpPr>
          <p:spPr bwMode="auto">
            <a:xfrm>
              <a:off x="3107" y="1654"/>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28" name="Group 52"/>
            <p:cNvGrpSpPr>
              <a:grpSpLocks/>
            </p:cNvGrpSpPr>
            <p:nvPr/>
          </p:nvGrpSpPr>
          <p:grpSpPr bwMode="auto">
            <a:xfrm>
              <a:off x="4082" y="1502"/>
              <a:ext cx="521" cy="310"/>
              <a:chOff x="4740" y="1192"/>
              <a:chExt cx="521" cy="310"/>
            </a:xfrm>
          </p:grpSpPr>
          <p:grpSp>
            <p:nvGrpSpPr>
              <p:cNvPr id="383029" name="Group 53"/>
              <p:cNvGrpSpPr>
                <a:grpSpLocks/>
              </p:cNvGrpSpPr>
              <p:nvPr/>
            </p:nvGrpSpPr>
            <p:grpSpPr bwMode="auto">
              <a:xfrm>
                <a:off x="4740" y="1230"/>
                <a:ext cx="477" cy="250"/>
                <a:chOff x="3424" y="1230"/>
                <a:chExt cx="477" cy="250"/>
              </a:xfrm>
            </p:grpSpPr>
            <p:sp>
              <p:nvSpPr>
                <p:cNvPr id="383030" name="Rectangle 54"/>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1" name="Line 55"/>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2" name="Text Box 56"/>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5</a:t>
                </a:r>
              </a:p>
            </p:txBody>
          </p:sp>
          <p:sp>
            <p:nvSpPr>
              <p:cNvPr id="383033" name="Text Box 57"/>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34" name="Line 58"/>
            <p:cNvSpPr>
              <a:spLocks noChangeShapeType="1"/>
            </p:cNvSpPr>
            <p:nvPr/>
          </p:nvSpPr>
          <p:spPr bwMode="auto">
            <a:xfrm>
              <a:off x="3107" y="2289"/>
              <a:ext cx="317"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35" name="Group 59"/>
            <p:cNvGrpSpPr>
              <a:grpSpLocks/>
            </p:cNvGrpSpPr>
            <p:nvPr/>
          </p:nvGrpSpPr>
          <p:grpSpPr bwMode="auto">
            <a:xfrm>
              <a:off x="3424" y="2137"/>
              <a:ext cx="521" cy="310"/>
              <a:chOff x="4740" y="1192"/>
              <a:chExt cx="521" cy="310"/>
            </a:xfrm>
          </p:grpSpPr>
          <p:grpSp>
            <p:nvGrpSpPr>
              <p:cNvPr id="383036" name="Group 60"/>
              <p:cNvGrpSpPr>
                <a:grpSpLocks/>
              </p:cNvGrpSpPr>
              <p:nvPr/>
            </p:nvGrpSpPr>
            <p:grpSpPr bwMode="auto">
              <a:xfrm>
                <a:off x="4740" y="1230"/>
                <a:ext cx="477" cy="250"/>
                <a:chOff x="3424" y="1230"/>
                <a:chExt cx="477" cy="250"/>
              </a:xfrm>
            </p:grpSpPr>
            <p:sp>
              <p:nvSpPr>
                <p:cNvPr id="383037" name="Rectangle 61"/>
                <p:cNvSpPr>
                  <a:spLocks noChangeArrowheads="1"/>
                </p:cNvSpPr>
                <p:nvPr/>
              </p:nvSpPr>
              <p:spPr bwMode="auto">
                <a:xfrm>
                  <a:off x="3424" y="123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38" name="Line 62"/>
                <p:cNvSpPr>
                  <a:spLocks noChangeShapeType="1"/>
                </p:cNvSpPr>
                <p:nvPr/>
              </p:nvSpPr>
              <p:spPr bwMode="auto">
                <a:xfrm>
                  <a:off x="3674" y="1230"/>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3039" name="Text Box 63"/>
              <p:cNvSpPr txBox="1">
                <a:spLocks noChangeArrowheads="1"/>
              </p:cNvSpPr>
              <p:nvPr/>
            </p:nvSpPr>
            <p:spPr bwMode="auto">
              <a:xfrm>
                <a:off x="4758" y="1194"/>
                <a:ext cx="2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6</a:t>
                </a:r>
              </a:p>
            </p:txBody>
          </p:sp>
          <p:sp>
            <p:nvSpPr>
              <p:cNvPr id="383040" name="Text Box 64"/>
              <p:cNvSpPr txBox="1">
                <a:spLocks noChangeArrowheads="1"/>
              </p:cNvSpPr>
              <p:nvPr/>
            </p:nvSpPr>
            <p:spPr bwMode="auto">
              <a:xfrm>
                <a:off x="4953" y="11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grpSp>
        <p:sp>
          <p:nvSpPr>
            <p:cNvPr id="383042" name="Line 66"/>
            <p:cNvSpPr>
              <a:spLocks noChangeShapeType="1"/>
            </p:cNvSpPr>
            <p:nvPr/>
          </p:nvSpPr>
          <p:spPr bwMode="auto">
            <a:xfrm flipH="1">
              <a:off x="2699" y="150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3" name="Line 67"/>
            <p:cNvSpPr>
              <a:spLocks noChangeShapeType="1"/>
            </p:cNvSpPr>
            <p:nvPr/>
          </p:nvSpPr>
          <p:spPr bwMode="auto">
            <a:xfrm flipH="1">
              <a:off x="2699" y="182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4" name="Line 68"/>
            <p:cNvSpPr>
              <a:spLocks noChangeShapeType="1"/>
            </p:cNvSpPr>
            <p:nvPr/>
          </p:nvSpPr>
          <p:spPr bwMode="auto">
            <a:xfrm flipH="1">
              <a:off x="2699" y="2137"/>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5" name="Line 69"/>
            <p:cNvSpPr>
              <a:spLocks noChangeShapeType="1"/>
            </p:cNvSpPr>
            <p:nvPr/>
          </p:nvSpPr>
          <p:spPr bwMode="auto">
            <a:xfrm flipH="1">
              <a:off x="2699" y="2455"/>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6" name="Line 70"/>
            <p:cNvSpPr>
              <a:spLocks noChangeShapeType="1"/>
            </p:cNvSpPr>
            <p:nvPr/>
          </p:nvSpPr>
          <p:spPr bwMode="auto">
            <a:xfrm flipH="1">
              <a:off x="2699" y="2772"/>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7" name="Line 71"/>
            <p:cNvSpPr>
              <a:spLocks noChangeShapeType="1"/>
            </p:cNvSpPr>
            <p:nvPr/>
          </p:nvSpPr>
          <p:spPr bwMode="auto">
            <a:xfrm flipH="1">
              <a:off x="2699" y="3090"/>
              <a:ext cx="5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8" name="Line 72"/>
            <p:cNvSpPr>
              <a:spLocks noChangeShapeType="1"/>
            </p:cNvSpPr>
            <p:nvPr/>
          </p:nvSpPr>
          <p:spPr bwMode="auto">
            <a:xfrm>
              <a:off x="2971" y="1207"/>
              <a:ext cx="0" cy="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49" name="Text Box 73"/>
            <p:cNvSpPr txBox="1">
              <a:spLocks noChangeArrowheads="1"/>
            </p:cNvSpPr>
            <p:nvPr/>
          </p:nvSpPr>
          <p:spPr bwMode="auto">
            <a:xfrm>
              <a:off x="2948" y="245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0" name="Text Box 74"/>
            <p:cNvSpPr txBox="1">
              <a:spLocks noChangeArrowheads="1"/>
            </p:cNvSpPr>
            <p:nvPr/>
          </p:nvSpPr>
          <p:spPr bwMode="auto">
            <a:xfrm>
              <a:off x="2948" y="18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1" name="Text Box 75"/>
            <p:cNvSpPr txBox="1">
              <a:spLocks noChangeArrowheads="1"/>
            </p:cNvSpPr>
            <p:nvPr/>
          </p:nvSpPr>
          <p:spPr bwMode="auto">
            <a:xfrm>
              <a:off x="2948" y="275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2" name="Text Box 76"/>
            <p:cNvSpPr txBox="1">
              <a:spLocks noChangeArrowheads="1"/>
            </p:cNvSpPr>
            <p:nvPr/>
          </p:nvSpPr>
          <p:spPr bwMode="auto">
            <a:xfrm>
              <a:off x="2948" y="30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宋体" pitchFamily="2" charset="-122"/>
                </a:rPr>
                <a:t>∧</a:t>
              </a:r>
            </a:p>
          </p:txBody>
        </p:sp>
        <p:sp>
          <p:nvSpPr>
            <p:cNvPr id="383053" name="Text Box 77"/>
            <p:cNvSpPr txBox="1">
              <a:spLocks noChangeArrowheads="1"/>
            </p:cNvSpPr>
            <p:nvPr/>
          </p:nvSpPr>
          <p:spPr bwMode="auto">
            <a:xfrm>
              <a:off x="2699" y="1194"/>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A</a:t>
              </a:r>
            </a:p>
          </p:txBody>
        </p:sp>
        <p:sp>
          <p:nvSpPr>
            <p:cNvPr id="383054" name="Text Box 78"/>
            <p:cNvSpPr txBox="1">
              <a:spLocks noChangeArrowheads="1"/>
            </p:cNvSpPr>
            <p:nvPr/>
          </p:nvSpPr>
          <p:spPr bwMode="auto">
            <a:xfrm>
              <a:off x="2699" y="1489"/>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B</a:t>
              </a:r>
            </a:p>
          </p:txBody>
        </p:sp>
        <p:sp>
          <p:nvSpPr>
            <p:cNvPr id="383055" name="Text Box 79"/>
            <p:cNvSpPr txBox="1">
              <a:spLocks noChangeArrowheads="1"/>
            </p:cNvSpPr>
            <p:nvPr/>
          </p:nvSpPr>
          <p:spPr bwMode="auto">
            <a:xfrm>
              <a:off x="2699" y="1820"/>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C</a:t>
              </a:r>
            </a:p>
          </p:txBody>
        </p:sp>
        <p:sp>
          <p:nvSpPr>
            <p:cNvPr id="383056" name="Text Box 80"/>
            <p:cNvSpPr txBox="1">
              <a:spLocks noChangeArrowheads="1"/>
            </p:cNvSpPr>
            <p:nvPr/>
          </p:nvSpPr>
          <p:spPr bwMode="auto">
            <a:xfrm>
              <a:off x="2699" y="213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D</a:t>
              </a:r>
            </a:p>
          </p:txBody>
        </p:sp>
        <p:sp>
          <p:nvSpPr>
            <p:cNvPr id="383057" name="Text Box 81"/>
            <p:cNvSpPr txBox="1">
              <a:spLocks noChangeArrowheads="1"/>
            </p:cNvSpPr>
            <p:nvPr/>
          </p:nvSpPr>
          <p:spPr bwMode="auto">
            <a:xfrm>
              <a:off x="2699" y="2455"/>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E</a:t>
              </a:r>
            </a:p>
          </p:txBody>
        </p:sp>
        <p:sp>
          <p:nvSpPr>
            <p:cNvPr id="383058" name="Text Box 82"/>
            <p:cNvSpPr txBox="1">
              <a:spLocks noChangeArrowheads="1"/>
            </p:cNvSpPr>
            <p:nvPr/>
          </p:nvSpPr>
          <p:spPr bwMode="auto">
            <a:xfrm>
              <a:off x="2721" y="2782"/>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F</a:t>
              </a:r>
            </a:p>
          </p:txBody>
        </p:sp>
        <p:sp>
          <p:nvSpPr>
            <p:cNvPr id="383059" name="Text Box 83"/>
            <p:cNvSpPr txBox="1">
              <a:spLocks noChangeArrowheads="1"/>
            </p:cNvSpPr>
            <p:nvPr/>
          </p:nvSpPr>
          <p:spPr bwMode="auto">
            <a:xfrm>
              <a:off x="2699" y="3077"/>
              <a:ext cx="26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t>G</a:t>
              </a:r>
            </a:p>
          </p:txBody>
        </p:sp>
        <p:sp>
          <p:nvSpPr>
            <p:cNvPr id="383060" name="Text Box 84"/>
            <p:cNvSpPr txBox="1">
              <a:spLocks noChangeArrowheads="1"/>
            </p:cNvSpPr>
            <p:nvPr/>
          </p:nvSpPr>
          <p:spPr bwMode="auto">
            <a:xfrm>
              <a:off x="2479" y="120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0</a:t>
              </a:r>
            </a:p>
          </p:txBody>
        </p:sp>
        <p:sp>
          <p:nvSpPr>
            <p:cNvPr id="383061" name="Text Box 85"/>
            <p:cNvSpPr txBox="1">
              <a:spLocks noChangeArrowheads="1"/>
            </p:cNvSpPr>
            <p:nvPr/>
          </p:nvSpPr>
          <p:spPr bwMode="auto">
            <a:xfrm>
              <a:off x="2479" y="1489"/>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1</a:t>
              </a:r>
            </a:p>
          </p:txBody>
        </p:sp>
        <p:sp>
          <p:nvSpPr>
            <p:cNvPr id="383062" name="Text Box 86"/>
            <p:cNvSpPr txBox="1">
              <a:spLocks noChangeArrowheads="1"/>
            </p:cNvSpPr>
            <p:nvPr/>
          </p:nvSpPr>
          <p:spPr bwMode="auto">
            <a:xfrm>
              <a:off x="2472" y="180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2</a:t>
              </a:r>
            </a:p>
          </p:txBody>
        </p:sp>
        <p:sp>
          <p:nvSpPr>
            <p:cNvPr id="383063" name="Text Box 87"/>
            <p:cNvSpPr txBox="1">
              <a:spLocks noChangeArrowheads="1"/>
            </p:cNvSpPr>
            <p:nvPr/>
          </p:nvSpPr>
          <p:spPr bwMode="auto">
            <a:xfrm>
              <a:off x="2479" y="214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3</a:t>
              </a:r>
            </a:p>
          </p:txBody>
        </p:sp>
        <p:sp>
          <p:nvSpPr>
            <p:cNvPr id="383064" name="Text Box 88"/>
            <p:cNvSpPr txBox="1">
              <a:spLocks noChangeArrowheads="1"/>
            </p:cNvSpPr>
            <p:nvPr/>
          </p:nvSpPr>
          <p:spPr bwMode="auto">
            <a:xfrm>
              <a:off x="2449" y="2455"/>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4</a:t>
              </a:r>
            </a:p>
          </p:txBody>
        </p:sp>
        <p:sp>
          <p:nvSpPr>
            <p:cNvPr id="383065" name="Text Box 89"/>
            <p:cNvSpPr txBox="1">
              <a:spLocks noChangeArrowheads="1"/>
            </p:cNvSpPr>
            <p:nvPr/>
          </p:nvSpPr>
          <p:spPr bwMode="auto">
            <a:xfrm>
              <a:off x="2456" y="2772"/>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5</a:t>
              </a:r>
            </a:p>
          </p:txBody>
        </p:sp>
        <p:sp>
          <p:nvSpPr>
            <p:cNvPr id="383066" name="Text Box 90"/>
            <p:cNvSpPr txBox="1">
              <a:spLocks noChangeArrowheads="1"/>
            </p:cNvSpPr>
            <p:nvPr/>
          </p:nvSpPr>
          <p:spPr bwMode="auto">
            <a:xfrm>
              <a:off x="2449" y="3077"/>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solidFill>
                    <a:schemeClr val="tx2"/>
                  </a:solidFill>
                  <a:latin typeface="Times New Roman" pitchFamily="18" charset="0"/>
                </a:rPr>
                <a:t>6</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457200"/>
            <a:ext cx="8229600" cy="955675"/>
          </a:xfrm>
        </p:spPr>
        <p:txBody>
          <a:bodyPr/>
          <a:lstStyle/>
          <a:p>
            <a:pPr algn="ctr"/>
            <a:r>
              <a:rPr lang="en-US" altLang="zh-CN" sz="4000" b="1">
                <a:solidFill>
                  <a:schemeClr val="tx2"/>
                </a:solidFill>
                <a:latin typeface="华文新魏" pitchFamily="2" charset="-122"/>
                <a:ea typeface="华文新魏" pitchFamily="2" charset="-122"/>
              </a:rPr>
              <a:t>4</a:t>
            </a:r>
            <a:r>
              <a:rPr lang="zh-CN" altLang="en-US" sz="4000" b="1">
                <a:solidFill>
                  <a:schemeClr val="tx2"/>
                </a:solidFill>
                <a:latin typeface="华文新魏" pitchFamily="2" charset="-122"/>
                <a:ea typeface="华文新魏" pitchFamily="2" charset="-122"/>
              </a:rPr>
              <a:t>、子女指针表示</a:t>
            </a:r>
          </a:p>
        </p:txBody>
      </p:sp>
      <p:sp>
        <p:nvSpPr>
          <p:cNvPr id="385027" name="Rectangle 3"/>
          <p:cNvSpPr>
            <a:spLocks noGrp="1" noChangeArrowheads="1"/>
          </p:cNvSpPr>
          <p:nvPr>
            <p:ph idx="1"/>
          </p:nvPr>
        </p:nvSpPr>
        <p:spPr>
          <a:xfrm>
            <a:off x="698500" y="1376363"/>
            <a:ext cx="7834313" cy="4932362"/>
          </a:xfrm>
        </p:spPr>
        <p:txBody>
          <a:bodyPr/>
          <a:lstStyle/>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一个合理的想法是在结点中存放指向每一个子女结点的指针。但由于各个结点的子女数不同，每个结点设置数目不等的指针，将很难管理。</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为此，设置等长的结点，每个结点包含的指针个数相等，等于树的度（</a:t>
            </a:r>
            <a:r>
              <a:rPr lang="en-US" altLang="zh-CN" sz="3000" b="1">
                <a:latin typeface="Times New Roman" pitchFamily="18" charset="0"/>
                <a:ea typeface="仿宋_GB2312" pitchFamily="49" charset="-122"/>
              </a:rPr>
              <a:t>degree</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lang="zh-CN" altLang="en-US" sz="3000" b="1">
                <a:latin typeface="Times New Roman" pitchFamily="18" charset="0"/>
                <a:ea typeface="仿宋_GB2312" pitchFamily="49" charset="-122"/>
              </a:rPr>
              <a:t>这保证结点有足够的指针指向它的所有子女结点。但可能产生很多空闲指针，造成存储浪费。</a:t>
            </a:r>
          </a:p>
        </p:txBody>
      </p:sp>
      <p:sp>
        <p:nvSpPr>
          <p:cNvPr id="5" name="灯片编号占位符 4"/>
          <p:cNvSpPr>
            <a:spLocks noGrp="1"/>
          </p:cNvSpPr>
          <p:nvPr>
            <p:ph type="sldNum" sz="quarter" idx="12"/>
          </p:nvPr>
        </p:nvSpPr>
        <p:spPr/>
        <p:txBody>
          <a:bodyPr/>
          <a:lstStyle/>
          <a:p>
            <a:fld id="{42DCB369-B0C6-4722-8536-94BEA1BD1FE3}" type="slidenum">
              <a:rPr lang="en-US" altLang="zh-CN"/>
              <a:pPr/>
              <a:t>128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灯片编号占位符 2"/>
          <p:cNvSpPr>
            <a:spLocks noGrp="1"/>
          </p:cNvSpPr>
          <p:nvPr>
            <p:ph type="sldNum" sz="quarter" idx="12"/>
          </p:nvPr>
        </p:nvSpPr>
        <p:spPr/>
        <p:txBody>
          <a:bodyPr/>
          <a:lstStyle/>
          <a:p>
            <a:fld id="{EDEE8708-122F-47B0-8A83-7635E463401B}" type="slidenum">
              <a:rPr lang="en-US" altLang="zh-CN"/>
              <a:pPr/>
              <a:t>129</a:t>
            </a:fld>
            <a:endParaRPr lang="en-US" altLang="zh-CN"/>
          </a:p>
        </p:txBody>
      </p:sp>
      <p:sp>
        <p:nvSpPr>
          <p:cNvPr id="249878" name="Text Box 22"/>
          <p:cNvSpPr txBox="1">
            <a:spLocks noChangeArrowheads="1"/>
          </p:cNvSpPr>
          <p:nvPr/>
        </p:nvSpPr>
        <p:spPr bwMode="auto">
          <a:xfrm>
            <a:off x="1066800" y="42672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99"/>
                </a:solidFill>
                <a:latin typeface="Times New Roman" pitchFamily="18" charset="0"/>
                <a:ea typeface="隶书" pitchFamily="49" charset="-122"/>
              </a:rPr>
              <a:t>等数量的链域</a:t>
            </a:r>
            <a:endParaRPr kumimoji="1" lang="zh-CN" altLang="en-US" sz="2100">
              <a:latin typeface="Times New Roman" pitchFamily="18" charset="0"/>
            </a:endParaRPr>
          </a:p>
        </p:txBody>
      </p:sp>
      <p:grpSp>
        <p:nvGrpSpPr>
          <p:cNvPr id="249939" name="Group 83"/>
          <p:cNvGrpSpPr>
            <a:grpSpLocks/>
          </p:cNvGrpSpPr>
          <p:nvPr/>
        </p:nvGrpSpPr>
        <p:grpSpPr bwMode="auto">
          <a:xfrm>
            <a:off x="863600" y="549275"/>
            <a:ext cx="7778750" cy="4922838"/>
            <a:chOff x="538" y="355"/>
            <a:chExt cx="4900" cy="3101"/>
          </a:xfrm>
        </p:grpSpPr>
        <p:sp>
          <p:nvSpPr>
            <p:cNvPr id="249858" name="Line 2"/>
            <p:cNvSpPr>
              <a:spLocks noChangeShapeType="1"/>
            </p:cNvSpPr>
            <p:nvPr/>
          </p:nvSpPr>
          <p:spPr bwMode="auto">
            <a:xfrm>
              <a:off x="1738" y="1536"/>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59" name="Line 3"/>
            <p:cNvSpPr>
              <a:spLocks noChangeShapeType="1"/>
            </p:cNvSpPr>
            <p:nvPr/>
          </p:nvSpPr>
          <p:spPr bwMode="auto">
            <a:xfrm>
              <a:off x="1402" y="1008"/>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0" name="Line 4"/>
            <p:cNvSpPr>
              <a:spLocks noChangeShapeType="1"/>
            </p:cNvSpPr>
            <p:nvPr/>
          </p:nvSpPr>
          <p:spPr bwMode="auto">
            <a:xfrm>
              <a:off x="922" y="1536"/>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1" name="Line 5"/>
            <p:cNvSpPr>
              <a:spLocks noChangeShapeType="1"/>
            </p:cNvSpPr>
            <p:nvPr/>
          </p:nvSpPr>
          <p:spPr bwMode="auto">
            <a:xfrm flipH="1">
              <a:off x="682" y="1536"/>
              <a:ext cx="144"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2" name="Line 6"/>
            <p:cNvSpPr>
              <a:spLocks noChangeShapeType="1"/>
            </p:cNvSpPr>
            <p:nvPr/>
          </p:nvSpPr>
          <p:spPr bwMode="auto">
            <a:xfrm flipH="1">
              <a:off x="922" y="1056"/>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3" name="Line 7"/>
            <p:cNvSpPr>
              <a:spLocks noChangeShapeType="1"/>
            </p:cNvSpPr>
            <p:nvPr/>
          </p:nvSpPr>
          <p:spPr bwMode="auto">
            <a:xfrm>
              <a:off x="1306" y="1056"/>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4" name="Oval 8"/>
            <p:cNvSpPr>
              <a:spLocks noChangeArrowheads="1"/>
            </p:cNvSpPr>
            <p:nvPr/>
          </p:nvSpPr>
          <p:spPr bwMode="auto">
            <a:xfrm>
              <a:off x="1162" y="81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5" name="Oval 9"/>
            <p:cNvSpPr>
              <a:spLocks noChangeArrowheads="1"/>
            </p:cNvSpPr>
            <p:nvPr/>
          </p:nvSpPr>
          <p:spPr bwMode="auto">
            <a:xfrm>
              <a:off x="1162"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6" name="Oval 10"/>
            <p:cNvSpPr>
              <a:spLocks noChangeArrowheads="1"/>
            </p:cNvSpPr>
            <p:nvPr/>
          </p:nvSpPr>
          <p:spPr bwMode="auto">
            <a:xfrm>
              <a:off x="922"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7" name="Oval 11"/>
            <p:cNvSpPr>
              <a:spLocks noChangeArrowheads="1"/>
            </p:cNvSpPr>
            <p:nvPr/>
          </p:nvSpPr>
          <p:spPr bwMode="auto">
            <a:xfrm>
              <a:off x="538"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8" name="Oval 12"/>
            <p:cNvSpPr>
              <a:spLocks noChangeArrowheads="1"/>
            </p:cNvSpPr>
            <p:nvPr/>
          </p:nvSpPr>
          <p:spPr bwMode="auto">
            <a:xfrm>
              <a:off x="730"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69" name="Oval 13"/>
            <p:cNvSpPr>
              <a:spLocks noChangeArrowheads="1"/>
            </p:cNvSpPr>
            <p:nvPr/>
          </p:nvSpPr>
          <p:spPr bwMode="auto">
            <a:xfrm>
              <a:off x="1594" y="129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0" name="Oval 14"/>
            <p:cNvSpPr>
              <a:spLocks noChangeArrowheads="1"/>
            </p:cNvSpPr>
            <p:nvPr/>
          </p:nvSpPr>
          <p:spPr bwMode="auto">
            <a:xfrm>
              <a:off x="1594" y="1776"/>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49871" name="Text Box 15"/>
            <p:cNvSpPr txBox="1">
              <a:spLocks noChangeArrowheads="1"/>
            </p:cNvSpPr>
            <p:nvPr/>
          </p:nvSpPr>
          <p:spPr bwMode="auto">
            <a:xfrm>
              <a:off x="1172" y="77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872" name="Text Box 16"/>
            <p:cNvSpPr txBox="1">
              <a:spLocks noChangeArrowheads="1"/>
            </p:cNvSpPr>
            <p:nvPr/>
          </p:nvSpPr>
          <p:spPr bwMode="auto">
            <a:xfrm>
              <a:off x="746" y="125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873" name="Text Box 17"/>
            <p:cNvSpPr txBox="1">
              <a:spLocks noChangeArrowheads="1"/>
            </p:cNvSpPr>
            <p:nvPr/>
          </p:nvSpPr>
          <p:spPr bwMode="auto">
            <a:xfrm>
              <a:off x="1172"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874" name="Text Box 18"/>
            <p:cNvSpPr txBox="1">
              <a:spLocks noChangeArrowheads="1"/>
            </p:cNvSpPr>
            <p:nvPr/>
          </p:nvSpPr>
          <p:spPr bwMode="auto">
            <a:xfrm>
              <a:off x="1610" y="12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875" name="Text Box 19"/>
            <p:cNvSpPr txBox="1">
              <a:spLocks noChangeArrowheads="1"/>
            </p:cNvSpPr>
            <p:nvPr/>
          </p:nvSpPr>
          <p:spPr bwMode="auto">
            <a:xfrm>
              <a:off x="554" y="175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876" name="Text Box 20"/>
            <p:cNvSpPr txBox="1">
              <a:spLocks noChangeArrowheads="1"/>
            </p:cNvSpPr>
            <p:nvPr/>
          </p:nvSpPr>
          <p:spPr bwMode="auto">
            <a:xfrm>
              <a:off x="944" y="175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877" name="Text Box 21"/>
            <p:cNvSpPr txBox="1">
              <a:spLocks noChangeArrowheads="1"/>
            </p:cNvSpPr>
            <p:nvPr/>
          </p:nvSpPr>
          <p:spPr bwMode="auto">
            <a:xfrm>
              <a:off x="1598" y="173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879" name="Rectangle 23"/>
            <p:cNvSpPr>
              <a:spLocks noChangeArrowheads="1"/>
            </p:cNvSpPr>
            <p:nvPr/>
          </p:nvSpPr>
          <p:spPr bwMode="auto">
            <a:xfrm>
              <a:off x="696" y="3120"/>
              <a:ext cx="4440"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zh-CN" sz="2800" b="1" i="1">
                  <a:latin typeface="Times New Roman" pitchFamily="18" charset="0"/>
                  <a:ea typeface="黑体" pitchFamily="2" charset="-122"/>
                </a:rPr>
                <a:t> </a:t>
              </a:r>
              <a:r>
                <a:rPr kumimoji="1" lang="en-US" altLang="zh-CN" sz="2800" b="1">
                  <a:latin typeface="Times New Roman" pitchFamily="18" charset="0"/>
                  <a:ea typeface="黑体" pitchFamily="2" charset="-122"/>
                </a:rPr>
                <a:t>data </a:t>
              </a:r>
            </a:p>
          </p:txBody>
        </p:sp>
        <p:sp>
          <p:nvSpPr>
            <p:cNvPr id="249880" name="Text Box 24"/>
            <p:cNvSpPr txBox="1">
              <a:spLocks noChangeArrowheads="1"/>
            </p:cNvSpPr>
            <p:nvPr/>
          </p:nvSpPr>
          <p:spPr bwMode="auto">
            <a:xfrm>
              <a:off x="1382" y="3129"/>
              <a:ext cx="6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1</a:t>
              </a:r>
              <a:endParaRPr kumimoji="1" lang="en-US" altLang="zh-CN" sz="2400">
                <a:ea typeface="黑体" pitchFamily="2" charset="-122"/>
              </a:endParaRPr>
            </a:p>
          </p:txBody>
        </p:sp>
        <p:sp>
          <p:nvSpPr>
            <p:cNvPr id="249881" name="Line 25"/>
            <p:cNvSpPr>
              <a:spLocks noChangeShapeType="1"/>
            </p:cNvSpPr>
            <p:nvPr/>
          </p:nvSpPr>
          <p:spPr bwMode="auto">
            <a:xfrm>
              <a:off x="134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2" name="Line 26"/>
            <p:cNvSpPr>
              <a:spLocks noChangeShapeType="1"/>
            </p:cNvSpPr>
            <p:nvPr/>
          </p:nvSpPr>
          <p:spPr bwMode="auto">
            <a:xfrm>
              <a:off x="206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3" name="Line 27"/>
            <p:cNvSpPr>
              <a:spLocks noChangeShapeType="1"/>
            </p:cNvSpPr>
            <p:nvPr/>
          </p:nvSpPr>
          <p:spPr bwMode="auto">
            <a:xfrm>
              <a:off x="4368"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4" name="Text Box 28"/>
            <p:cNvSpPr txBox="1">
              <a:spLocks noChangeArrowheads="1"/>
            </p:cNvSpPr>
            <p:nvPr/>
          </p:nvSpPr>
          <p:spPr bwMode="auto">
            <a:xfrm>
              <a:off x="211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2</a:t>
              </a:r>
              <a:endParaRPr kumimoji="1" lang="en-US" altLang="zh-CN" sz="2400">
                <a:ea typeface="黑体" pitchFamily="2" charset="-122"/>
              </a:endParaRPr>
            </a:p>
          </p:txBody>
        </p:sp>
        <p:sp>
          <p:nvSpPr>
            <p:cNvPr id="249885" name="Text Box 29"/>
            <p:cNvSpPr txBox="1">
              <a:spLocks noChangeArrowheads="1"/>
            </p:cNvSpPr>
            <p:nvPr/>
          </p:nvSpPr>
          <p:spPr bwMode="auto">
            <a:xfrm>
              <a:off x="2832"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baseline="-25000">
                  <a:latin typeface="Times New Roman" pitchFamily="18" charset="0"/>
                  <a:ea typeface="黑体" pitchFamily="2" charset="-122"/>
                </a:rPr>
                <a:t>3</a:t>
              </a:r>
              <a:endParaRPr kumimoji="1" lang="en-US" altLang="zh-CN" sz="2400">
                <a:ea typeface="黑体" pitchFamily="2" charset="-122"/>
              </a:endParaRPr>
            </a:p>
          </p:txBody>
        </p:sp>
        <p:sp>
          <p:nvSpPr>
            <p:cNvPr id="249886" name="Line 30"/>
            <p:cNvSpPr>
              <a:spLocks noChangeShapeType="1"/>
            </p:cNvSpPr>
            <p:nvPr/>
          </p:nvSpPr>
          <p:spPr bwMode="auto">
            <a:xfrm>
              <a:off x="3744" y="3312"/>
              <a:ext cx="48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7" name="Text Box 31"/>
            <p:cNvSpPr txBox="1">
              <a:spLocks noChangeArrowheads="1"/>
            </p:cNvSpPr>
            <p:nvPr/>
          </p:nvSpPr>
          <p:spPr bwMode="auto">
            <a:xfrm>
              <a:off x="4416" y="3129"/>
              <a:ext cx="6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child</a:t>
              </a:r>
              <a:r>
                <a:rPr kumimoji="1" lang="en-US" altLang="zh-CN" sz="2800" b="1" i="1" baseline="-25000">
                  <a:latin typeface="Times New Roman" pitchFamily="18" charset="0"/>
                  <a:ea typeface="黑体" pitchFamily="2" charset="-122"/>
                </a:rPr>
                <a:t>d</a:t>
              </a:r>
              <a:endParaRPr kumimoji="1" lang="en-US" altLang="zh-CN" sz="2400">
                <a:ea typeface="黑体" pitchFamily="2" charset="-122"/>
              </a:endParaRPr>
            </a:p>
          </p:txBody>
        </p:sp>
        <p:sp>
          <p:nvSpPr>
            <p:cNvPr id="249888" name="Line 32"/>
            <p:cNvSpPr>
              <a:spLocks noChangeShapeType="1"/>
            </p:cNvSpPr>
            <p:nvPr/>
          </p:nvSpPr>
          <p:spPr bwMode="auto">
            <a:xfrm>
              <a:off x="2784"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89" name="Line 33"/>
            <p:cNvSpPr>
              <a:spLocks noChangeShapeType="1"/>
            </p:cNvSpPr>
            <p:nvPr/>
          </p:nvSpPr>
          <p:spPr bwMode="auto">
            <a:xfrm>
              <a:off x="3552" y="3120"/>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0" name="Rectangle 34"/>
            <p:cNvSpPr>
              <a:spLocks noChangeArrowheads="1"/>
            </p:cNvSpPr>
            <p:nvPr/>
          </p:nvSpPr>
          <p:spPr bwMode="auto">
            <a:xfrm>
              <a:off x="3264" y="595"/>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1" name="Line 35"/>
            <p:cNvSpPr>
              <a:spLocks noChangeShapeType="1"/>
            </p:cNvSpPr>
            <p:nvPr/>
          </p:nvSpPr>
          <p:spPr bwMode="auto">
            <a:xfrm>
              <a:off x="379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2" name="Line 36"/>
            <p:cNvSpPr>
              <a:spLocks noChangeShapeType="1"/>
            </p:cNvSpPr>
            <p:nvPr/>
          </p:nvSpPr>
          <p:spPr bwMode="auto">
            <a:xfrm>
              <a:off x="355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3" name="Line 37"/>
            <p:cNvSpPr>
              <a:spLocks noChangeShapeType="1"/>
            </p:cNvSpPr>
            <p:nvPr/>
          </p:nvSpPr>
          <p:spPr bwMode="auto">
            <a:xfrm>
              <a:off x="4032" y="595"/>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4" name="Rectangle 38"/>
            <p:cNvSpPr>
              <a:spLocks noChangeArrowheads="1"/>
            </p:cNvSpPr>
            <p:nvPr/>
          </p:nvSpPr>
          <p:spPr bwMode="auto">
            <a:xfrm>
              <a:off x="4416"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5" name="Line 39"/>
            <p:cNvSpPr>
              <a:spLocks noChangeShapeType="1"/>
            </p:cNvSpPr>
            <p:nvPr/>
          </p:nvSpPr>
          <p:spPr bwMode="auto">
            <a:xfrm>
              <a:off x="470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6" name="Line 40"/>
            <p:cNvSpPr>
              <a:spLocks noChangeShapeType="1"/>
            </p:cNvSpPr>
            <p:nvPr/>
          </p:nvSpPr>
          <p:spPr bwMode="auto">
            <a:xfrm>
              <a:off x="518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7" name="Rectangle 41"/>
            <p:cNvSpPr>
              <a:spLocks noChangeArrowheads="1"/>
            </p:cNvSpPr>
            <p:nvPr/>
          </p:nvSpPr>
          <p:spPr bwMode="auto">
            <a:xfrm>
              <a:off x="44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898" name="Line 42"/>
            <p:cNvSpPr>
              <a:spLocks noChangeShapeType="1"/>
            </p:cNvSpPr>
            <p:nvPr/>
          </p:nvSpPr>
          <p:spPr bwMode="auto">
            <a:xfrm>
              <a:off x="47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99" name="Line 43"/>
            <p:cNvSpPr>
              <a:spLocks noChangeShapeType="1"/>
            </p:cNvSpPr>
            <p:nvPr/>
          </p:nvSpPr>
          <p:spPr bwMode="auto">
            <a:xfrm>
              <a:off x="51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0" name="Line 44"/>
            <p:cNvSpPr>
              <a:spLocks noChangeShapeType="1"/>
            </p:cNvSpPr>
            <p:nvPr/>
          </p:nvSpPr>
          <p:spPr bwMode="auto">
            <a:xfrm>
              <a:off x="4944"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1" name="Line 45"/>
            <p:cNvSpPr>
              <a:spLocks noChangeShapeType="1"/>
            </p:cNvSpPr>
            <p:nvPr/>
          </p:nvSpPr>
          <p:spPr bwMode="auto">
            <a:xfrm>
              <a:off x="49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2" name="Rectangle 46"/>
            <p:cNvSpPr>
              <a:spLocks noChangeArrowheads="1"/>
            </p:cNvSpPr>
            <p:nvPr/>
          </p:nvSpPr>
          <p:spPr bwMode="auto">
            <a:xfrm>
              <a:off x="3264"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3" name="Line 47"/>
            <p:cNvSpPr>
              <a:spLocks noChangeShapeType="1"/>
            </p:cNvSpPr>
            <p:nvPr/>
          </p:nvSpPr>
          <p:spPr bwMode="auto">
            <a:xfrm>
              <a:off x="379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4" name="Line 48"/>
            <p:cNvSpPr>
              <a:spLocks noChangeShapeType="1"/>
            </p:cNvSpPr>
            <p:nvPr/>
          </p:nvSpPr>
          <p:spPr bwMode="auto">
            <a:xfrm>
              <a:off x="355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5" name="Line 49"/>
            <p:cNvSpPr>
              <a:spLocks noChangeShapeType="1"/>
            </p:cNvSpPr>
            <p:nvPr/>
          </p:nvSpPr>
          <p:spPr bwMode="auto">
            <a:xfrm>
              <a:off x="4032"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6" name="Rectangle 50"/>
            <p:cNvSpPr>
              <a:spLocks noChangeArrowheads="1"/>
            </p:cNvSpPr>
            <p:nvPr/>
          </p:nvSpPr>
          <p:spPr bwMode="auto">
            <a:xfrm>
              <a:off x="2112" y="136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07" name="Line 51"/>
            <p:cNvSpPr>
              <a:spLocks noChangeShapeType="1"/>
            </p:cNvSpPr>
            <p:nvPr/>
          </p:nvSpPr>
          <p:spPr bwMode="auto">
            <a:xfrm>
              <a:off x="264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8" name="Line 52"/>
            <p:cNvSpPr>
              <a:spLocks noChangeShapeType="1"/>
            </p:cNvSpPr>
            <p:nvPr/>
          </p:nvSpPr>
          <p:spPr bwMode="auto">
            <a:xfrm>
              <a:off x="240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09" name="Line 53"/>
            <p:cNvSpPr>
              <a:spLocks noChangeShapeType="1"/>
            </p:cNvSpPr>
            <p:nvPr/>
          </p:nvSpPr>
          <p:spPr bwMode="auto">
            <a:xfrm>
              <a:off x="2880" y="136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0" name="Rectangle 54"/>
            <p:cNvSpPr>
              <a:spLocks noChangeArrowheads="1"/>
            </p:cNvSpPr>
            <p:nvPr/>
          </p:nvSpPr>
          <p:spPr bwMode="auto">
            <a:xfrm>
              <a:off x="3168"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1" name="Line 55"/>
            <p:cNvSpPr>
              <a:spLocks noChangeShapeType="1"/>
            </p:cNvSpPr>
            <p:nvPr/>
          </p:nvSpPr>
          <p:spPr bwMode="auto">
            <a:xfrm>
              <a:off x="369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2" name="Line 56"/>
            <p:cNvSpPr>
              <a:spLocks noChangeShapeType="1"/>
            </p:cNvSpPr>
            <p:nvPr/>
          </p:nvSpPr>
          <p:spPr bwMode="auto">
            <a:xfrm>
              <a:off x="345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3" name="Line 57"/>
            <p:cNvSpPr>
              <a:spLocks noChangeShapeType="1"/>
            </p:cNvSpPr>
            <p:nvPr/>
          </p:nvSpPr>
          <p:spPr bwMode="auto">
            <a:xfrm>
              <a:off x="3936"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4" name="Rectangle 58"/>
            <p:cNvSpPr>
              <a:spLocks noChangeArrowheads="1"/>
            </p:cNvSpPr>
            <p:nvPr/>
          </p:nvSpPr>
          <p:spPr bwMode="auto">
            <a:xfrm>
              <a:off x="2016" y="2083"/>
              <a:ext cx="1008" cy="288"/>
            </a:xfrm>
            <a:prstGeom prst="rect">
              <a:avLst/>
            </a:prstGeom>
            <a:solidFill>
              <a:srgbClr val="FFFFFF"/>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49915" name="Line 59"/>
            <p:cNvSpPr>
              <a:spLocks noChangeShapeType="1"/>
            </p:cNvSpPr>
            <p:nvPr/>
          </p:nvSpPr>
          <p:spPr bwMode="auto">
            <a:xfrm>
              <a:off x="254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6" name="Line 60"/>
            <p:cNvSpPr>
              <a:spLocks noChangeShapeType="1"/>
            </p:cNvSpPr>
            <p:nvPr/>
          </p:nvSpPr>
          <p:spPr bwMode="auto">
            <a:xfrm>
              <a:off x="230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7" name="Line 61"/>
            <p:cNvSpPr>
              <a:spLocks noChangeShapeType="1"/>
            </p:cNvSpPr>
            <p:nvPr/>
          </p:nvSpPr>
          <p:spPr bwMode="auto">
            <a:xfrm>
              <a:off x="2784" y="2083"/>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18" name="Text Box 62"/>
            <p:cNvSpPr txBox="1">
              <a:spLocks noChangeArrowheads="1"/>
            </p:cNvSpPr>
            <p:nvPr/>
          </p:nvSpPr>
          <p:spPr bwMode="auto">
            <a:xfrm>
              <a:off x="3274" y="5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49919" name="Text Box 63"/>
            <p:cNvSpPr txBox="1">
              <a:spLocks noChangeArrowheads="1"/>
            </p:cNvSpPr>
            <p:nvPr/>
          </p:nvSpPr>
          <p:spPr bwMode="auto">
            <a:xfrm>
              <a:off x="2112" y="132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49920" name="Text Box 64"/>
            <p:cNvSpPr txBox="1">
              <a:spLocks noChangeArrowheads="1"/>
            </p:cNvSpPr>
            <p:nvPr/>
          </p:nvSpPr>
          <p:spPr bwMode="auto">
            <a:xfrm>
              <a:off x="3274"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49921" name="Text Box 65"/>
            <p:cNvSpPr txBox="1">
              <a:spLocks noChangeArrowheads="1"/>
            </p:cNvSpPr>
            <p:nvPr/>
          </p:nvSpPr>
          <p:spPr bwMode="auto">
            <a:xfrm>
              <a:off x="4426" y="13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49922" name="Text Box 66"/>
            <p:cNvSpPr txBox="1">
              <a:spLocks noChangeArrowheads="1"/>
            </p:cNvSpPr>
            <p:nvPr/>
          </p:nvSpPr>
          <p:spPr bwMode="auto">
            <a:xfrm>
              <a:off x="2026" y="204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49923" name="Text Box 67"/>
            <p:cNvSpPr txBox="1">
              <a:spLocks noChangeArrowheads="1"/>
            </p:cNvSpPr>
            <p:nvPr/>
          </p:nvSpPr>
          <p:spPr bwMode="auto">
            <a:xfrm>
              <a:off x="3168" y="204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49924" name="Text Box 68"/>
            <p:cNvSpPr txBox="1">
              <a:spLocks noChangeArrowheads="1"/>
            </p:cNvSpPr>
            <p:nvPr/>
          </p:nvSpPr>
          <p:spPr bwMode="auto">
            <a:xfrm>
              <a:off x="4414" y="204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49925" name="Line 69"/>
            <p:cNvSpPr>
              <a:spLocks noChangeShapeType="1"/>
            </p:cNvSpPr>
            <p:nvPr/>
          </p:nvSpPr>
          <p:spPr bwMode="auto">
            <a:xfrm flipH="1">
              <a:off x="2208" y="1507"/>
              <a:ext cx="336"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6" name="Line 70"/>
            <p:cNvSpPr>
              <a:spLocks noChangeShapeType="1"/>
            </p:cNvSpPr>
            <p:nvPr/>
          </p:nvSpPr>
          <p:spPr bwMode="auto">
            <a:xfrm>
              <a:off x="2784" y="1507"/>
              <a:ext cx="528"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7" name="Line 71"/>
            <p:cNvSpPr>
              <a:spLocks noChangeShapeType="1"/>
            </p:cNvSpPr>
            <p:nvPr/>
          </p:nvSpPr>
          <p:spPr bwMode="auto">
            <a:xfrm flipH="1">
              <a:off x="4608" y="1507"/>
              <a:ext cx="240" cy="576"/>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8" name="Line 72"/>
            <p:cNvSpPr>
              <a:spLocks noChangeShapeType="1"/>
            </p:cNvSpPr>
            <p:nvPr/>
          </p:nvSpPr>
          <p:spPr bwMode="auto">
            <a:xfrm flipH="1">
              <a:off x="2352" y="739"/>
              <a:ext cx="1344"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29" name="Line 73"/>
            <p:cNvSpPr>
              <a:spLocks noChangeShapeType="1"/>
            </p:cNvSpPr>
            <p:nvPr/>
          </p:nvSpPr>
          <p:spPr bwMode="auto">
            <a:xfrm flipH="1">
              <a:off x="3408" y="739"/>
              <a:ext cx="528"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0" name="Line 74"/>
            <p:cNvSpPr>
              <a:spLocks noChangeShapeType="1"/>
            </p:cNvSpPr>
            <p:nvPr/>
          </p:nvSpPr>
          <p:spPr bwMode="auto">
            <a:xfrm>
              <a:off x="4128" y="739"/>
              <a:ext cx="432"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1" name="Line 75"/>
            <p:cNvSpPr>
              <a:spLocks noChangeShapeType="1"/>
            </p:cNvSpPr>
            <p:nvPr/>
          </p:nvSpPr>
          <p:spPr bwMode="auto">
            <a:xfrm flipH="1">
              <a:off x="3504" y="355"/>
              <a:ext cx="192"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932" name="Text Box 76"/>
            <p:cNvSpPr txBox="1">
              <a:spLocks noChangeArrowheads="1"/>
            </p:cNvSpPr>
            <p:nvPr/>
          </p:nvSpPr>
          <p:spPr bwMode="auto">
            <a:xfrm>
              <a:off x="3516" y="1248"/>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3" name="Text Box 77"/>
            <p:cNvSpPr txBox="1">
              <a:spLocks noChangeArrowheads="1"/>
            </p:cNvSpPr>
            <p:nvPr/>
          </p:nvSpPr>
          <p:spPr bwMode="auto">
            <a:xfrm>
              <a:off x="3408"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4" name="Text Box 78"/>
            <p:cNvSpPr txBox="1">
              <a:spLocks noChangeArrowheads="1"/>
            </p:cNvSpPr>
            <p:nvPr/>
          </p:nvSpPr>
          <p:spPr bwMode="auto">
            <a:xfrm>
              <a:off x="22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5" name="Text Box 79"/>
            <p:cNvSpPr txBox="1">
              <a:spLocks noChangeArrowheads="1"/>
            </p:cNvSpPr>
            <p:nvPr/>
          </p:nvSpPr>
          <p:spPr bwMode="auto">
            <a:xfrm>
              <a:off x="4656" y="1967"/>
              <a:ext cx="78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 </a:t>
              </a:r>
              <a:endParaRPr kumimoji="1" lang="en-US" altLang="zh-CN" sz="3200" b="1">
                <a:solidFill>
                  <a:schemeClr val="tx2"/>
                </a:solidFill>
                <a:latin typeface="Times New Roman" pitchFamily="18" charset="0"/>
                <a:sym typeface="Symbol" pitchFamily="18" charset="2"/>
              </a:endParaRPr>
            </a:p>
          </p:txBody>
        </p:sp>
        <p:sp>
          <p:nvSpPr>
            <p:cNvPr id="249936" name="Text Box 80"/>
            <p:cNvSpPr txBox="1">
              <a:spLocks noChangeArrowheads="1"/>
            </p:cNvSpPr>
            <p:nvPr/>
          </p:nvSpPr>
          <p:spPr bwMode="auto">
            <a:xfrm>
              <a:off x="4896" y="1267"/>
              <a:ext cx="53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 </a:t>
              </a:r>
              <a:endParaRPr kumimoji="1" lang="en-US" altLang="zh-CN" sz="3200" b="1">
                <a:solidFill>
                  <a:schemeClr val="tx2"/>
                </a:solidFill>
                <a:latin typeface="Times New Roman" pitchFamily="18" charset="0"/>
                <a:sym typeface="Symbol" pitchFamily="18" charset="2"/>
              </a:endParaRPr>
            </a:p>
          </p:txBody>
        </p:sp>
        <p:sp>
          <p:nvSpPr>
            <p:cNvPr id="249937" name="Text Box 81"/>
            <p:cNvSpPr txBox="1">
              <a:spLocks noChangeArrowheads="1"/>
            </p:cNvSpPr>
            <p:nvPr/>
          </p:nvSpPr>
          <p:spPr bwMode="auto">
            <a:xfrm>
              <a:off x="2832" y="1267"/>
              <a:ext cx="29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tx2"/>
                  </a:solidFill>
                  <a:latin typeface="Times New Roman" pitchFamily="18" charset="0"/>
                  <a:sym typeface="Symbol" pitchFamily="18" charset="2"/>
                </a:rPr>
                <a:t></a:t>
              </a:r>
              <a:endParaRPr kumimoji="1" lang="en-US" altLang="zh-CN" sz="3200" b="1">
                <a:solidFill>
                  <a:schemeClr val="tx2"/>
                </a:solidFill>
                <a:latin typeface="Times New Roman" pitchFamily="18" charset="0"/>
                <a:sym typeface="Symbol" pitchFamily="18" charset="2"/>
              </a:endParaRPr>
            </a:p>
          </p:txBody>
        </p:sp>
      </p:grpSp>
      <p:sp>
        <p:nvSpPr>
          <p:cNvPr id="249938" name="Text Box 82" descr="白色大理石"/>
          <p:cNvSpPr txBox="1">
            <a:spLocks noChangeArrowheads="1"/>
          </p:cNvSpPr>
          <p:nvPr/>
        </p:nvSpPr>
        <p:spPr bwMode="auto">
          <a:xfrm>
            <a:off x="381000" y="3489325"/>
            <a:ext cx="2651125" cy="579438"/>
          </a:xfrm>
          <a:prstGeom prst="rect">
            <a:avLst/>
          </a:prstGeom>
          <a:blipFill dpi="0" rotWithShape="0">
            <a:blip r:embed="rId2"/>
            <a:srcRect/>
            <a:tile tx="0" ty="0" sx="100000" sy="100000" flip="none" algn="tl"/>
          </a:blipFill>
          <a:ln>
            <a:noFill/>
          </a:ln>
          <a:effectLst>
            <a:outerShdw dist="107763"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spAutoFit/>
          </a:bodyPr>
          <a:lstStyle/>
          <a:p>
            <a:pPr algn="ctr"/>
            <a:r>
              <a:rPr kumimoji="1" lang="zh-CN" altLang="en-US" sz="3200">
                <a:latin typeface="Times New Roman" pitchFamily="18" charset="0"/>
                <a:ea typeface="隶书" pitchFamily="49" charset="-122"/>
              </a:rPr>
              <a:t>空链域</a:t>
            </a:r>
            <a:r>
              <a:rPr kumimoji="1" lang="en-US" altLang="zh-CN" sz="3200">
                <a:latin typeface="Times New Roman" pitchFamily="18" charset="0"/>
                <a:ea typeface="隶书" pitchFamily="49" charset="-122"/>
              </a:rPr>
              <a:t>2</a:t>
            </a:r>
            <a:r>
              <a:rPr kumimoji="1" lang="en-US" altLang="zh-CN" sz="3200" i="1">
                <a:latin typeface="Times New Roman" pitchFamily="18" charset="0"/>
                <a:ea typeface="隶书" pitchFamily="49" charset="-122"/>
              </a:rPr>
              <a:t>n</a:t>
            </a:r>
            <a:r>
              <a:rPr kumimoji="1" lang="en-US" altLang="zh-CN" sz="3200" b="1">
                <a:latin typeface="Times New Roman" pitchFamily="18" charset="0"/>
                <a:ea typeface="隶书" pitchFamily="49" charset="-122"/>
              </a:rPr>
              <a:t>+</a:t>
            </a:r>
            <a:r>
              <a:rPr kumimoji="1" lang="en-US" altLang="zh-CN" sz="3200">
                <a:latin typeface="Times New Roman" pitchFamily="18" charset="0"/>
                <a:ea typeface="隶书" pitchFamily="49" charset="-122"/>
              </a:rPr>
              <a:t>1</a:t>
            </a:r>
            <a:r>
              <a:rPr kumimoji="1" lang="zh-CN" altLang="zh-CN" sz="3200">
                <a:latin typeface="Times New Roman" pitchFamily="18" charset="0"/>
                <a:ea typeface="隶书" pitchFamily="49" charset="-122"/>
              </a:rPr>
              <a:t>个</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Group 2"/>
          <p:cNvGraphicFramePr>
            <a:graphicFrameLocks noGrp="1"/>
          </p:cNvGraphicFramePr>
          <p:nvPr/>
        </p:nvGraphicFramePr>
        <p:xfrm>
          <a:off x="266700" y="3213100"/>
          <a:ext cx="1295400" cy="138988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pSp>
        <p:nvGrpSpPr>
          <p:cNvPr id="14365" name="Group 29"/>
          <p:cNvGrpSpPr>
            <a:grpSpLocks/>
          </p:cNvGrpSpPr>
          <p:nvPr/>
        </p:nvGrpSpPr>
        <p:grpSpPr bwMode="auto">
          <a:xfrm>
            <a:off x="7677150" y="4210050"/>
            <a:ext cx="971550" cy="1390650"/>
            <a:chOff x="4752" y="2532"/>
            <a:chExt cx="612" cy="876"/>
          </a:xfrm>
        </p:grpSpPr>
        <p:sp>
          <p:nvSpPr>
            <p:cNvPr id="14366" name="Oval 30"/>
            <p:cNvSpPr>
              <a:spLocks noChangeArrowheads="1"/>
            </p:cNvSpPr>
            <p:nvPr/>
          </p:nvSpPr>
          <p:spPr bwMode="auto">
            <a:xfrm>
              <a:off x="5076" y="3132"/>
              <a:ext cx="288" cy="276"/>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31</a:t>
              </a:r>
            </a:p>
          </p:txBody>
        </p:sp>
        <p:sp>
          <p:nvSpPr>
            <p:cNvPr id="14367" name="Line 31"/>
            <p:cNvSpPr>
              <a:spLocks noChangeShapeType="1"/>
            </p:cNvSpPr>
            <p:nvPr/>
          </p:nvSpPr>
          <p:spPr bwMode="auto">
            <a:xfrm>
              <a:off x="5220" y="2532"/>
              <a:ext cx="0"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68" name="Text Box 32"/>
            <p:cNvSpPr txBox="1">
              <a:spLocks noChangeArrowheads="1"/>
            </p:cNvSpPr>
            <p:nvPr/>
          </p:nvSpPr>
          <p:spPr bwMode="auto">
            <a:xfrm>
              <a:off x="4752" y="2676"/>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4</a:t>
              </a:r>
              <a:r>
                <a:rPr lang="en-US" altLang="zh-CN" sz="2400" b="1">
                  <a:solidFill>
                    <a:srgbClr val="006600"/>
                  </a:solidFill>
                  <a:latin typeface="Times New Roman" panose="02020603050405020304" pitchFamily="18" charset="0"/>
                </a:rPr>
                <a:t>=3</a:t>
              </a:r>
            </a:p>
          </p:txBody>
        </p:sp>
      </p:grpSp>
      <p:sp>
        <p:nvSpPr>
          <p:cNvPr id="14369" name="Text Box 33"/>
          <p:cNvSpPr txBox="1">
            <a:spLocks noChangeArrowheads="1"/>
          </p:cNvSpPr>
          <p:nvPr/>
        </p:nvSpPr>
        <p:spPr bwMode="auto">
          <a:xfrm>
            <a:off x="266700" y="304800"/>
            <a:ext cx="4095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C00F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18</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29, </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29</a:t>
            </a:r>
            <a:r>
              <a:rPr kumimoji="1" lang="zh-CN" altLang="en-US" sz="2000" b="1">
                <a:solidFill>
                  <a:srgbClr val="000000"/>
                </a:solidFill>
                <a:latin typeface="Times New Roman" panose="02020603050405020304" pitchFamily="18" charset="0"/>
              </a:rPr>
              <a:t>成为</a:t>
            </a:r>
            <a:r>
              <a:rPr kumimoji="1" lang="en-US" altLang="zh-CN" sz="2000" b="1">
                <a:solidFill>
                  <a:srgbClr val="000000"/>
                </a:solidFill>
                <a:latin typeface="Times New Roman" panose="02020603050405020304" pitchFamily="18" charset="0"/>
              </a:rPr>
              <a:t>E-</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(2,4);</a:t>
            </a:r>
          </a:p>
        </p:txBody>
      </p:sp>
      <p:grpSp>
        <p:nvGrpSpPr>
          <p:cNvPr id="14370" name="Group 34"/>
          <p:cNvGrpSpPr>
            <a:grpSpLocks/>
          </p:cNvGrpSpPr>
          <p:nvPr/>
        </p:nvGrpSpPr>
        <p:grpSpPr bwMode="auto">
          <a:xfrm>
            <a:off x="3086100" y="323850"/>
            <a:ext cx="4933950" cy="5602288"/>
            <a:chOff x="2556" y="540"/>
            <a:chExt cx="3108" cy="3529"/>
          </a:xfrm>
        </p:grpSpPr>
        <p:grpSp>
          <p:nvGrpSpPr>
            <p:cNvPr id="14371" name="Group 35"/>
            <p:cNvGrpSpPr>
              <a:grpSpLocks/>
            </p:cNvGrpSpPr>
            <p:nvPr/>
          </p:nvGrpSpPr>
          <p:grpSpPr bwMode="auto">
            <a:xfrm>
              <a:off x="4524" y="720"/>
              <a:ext cx="1092" cy="696"/>
              <a:chOff x="4308" y="720"/>
              <a:chExt cx="1092" cy="696"/>
            </a:xfrm>
          </p:grpSpPr>
          <p:sp>
            <p:nvSpPr>
              <p:cNvPr id="14372" name="Oval 36"/>
              <p:cNvSpPr>
                <a:spLocks noChangeArrowheads="1"/>
              </p:cNvSpPr>
              <p:nvPr/>
            </p:nvSpPr>
            <p:spPr bwMode="auto">
              <a:xfrm>
                <a:off x="5112" y="1140"/>
                <a:ext cx="288" cy="276"/>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18</a:t>
                </a:r>
              </a:p>
            </p:txBody>
          </p:sp>
          <p:sp>
            <p:nvSpPr>
              <p:cNvPr id="14373" name="Line 37"/>
              <p:cNvSpPr>
                <a:spLocks noChangeShapeType="1"/>
              </p:cNvSpPr>
              <p:nvPr/>
            </p:nvSpPr>
            <p:spPr bwMode="auto">
              <a:xfrm>
                <a:off x="4308" y="788"/>
                <a:ext cx="912" cy="3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74" name="Text Box 38"/>
              <p:cNvSpPr txBox="1">
                <a:spLocks noChangeArrowheads="1"/>
              </p:cNvSpPr>
              <p:nvPr/>
            </p:nvSpPr>
            <p:spPr bwMode="auto">
              <a:xfrm>
                <a:off x="4680" y="720"/>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1</a:t>
                </a:r>
                <a:r>
                  <a:rPr lang="en-US" altLang="zh-CN" sz="2400" b="1">
                    <a:solidFill>
                      <a:srgbClr val="006600"/>
                    </a:solidFill>
                    <a:latin typeface="Times New Roman" panose="02020603050405020304" pitchFamily="18" charset="0"/>
                  </a:rPr>
                  <a:t>= 2</a:t>
                </a:r>
              </a:p>
            </p:txBody>
          </p:sp>
        </p:grpSp>
        <p:grpSp>
          <p:nvGrpSpPr>
            <p:cNvPr id="14375" name="Group 39"/>
            <p:cNvGrpSpPr>
              <a:grpSpLocks/>
            </p:cNvGrpSpPr>
            <p:nvPr/>
          </p:nvGrpSpPr>
          <p:grpSpPr bwMode="auto">
            <a:xfrm>
              <a:off x="2556" y="540"/>
              <a:ext cx="2424" cy="3529"/>
              <a:chOff x="2340" y="540"/>
              <a:chExt cx="2424" cy="3529"/>
            </a:xfrm>
          </p:grpSpPr>
          <p:grpSp>
            <p:nvGrpSpPr>
              <p:cNvPr id="14376" name="Group 40"/>
              <p:cNvGrpSpPr>
                <a:grpSpLocks/>
              </p:cNvGrpSpPr>
              <p:nvPr/>
            </p:nvGrpSpPr>
            <p:grpSpPr bwMode="auto">
              <a:xfrm>
                <a:off x="3264" y="1344"/>
                <a:ext cx="996" cy="780"/>
                <a:chOff x="4248" y="1344"/>
                <a:chExt cx="996" cy="780"/>
              </a:xfrm>
            </p:grpSpPr>
            <p:sp>
              <p:nvSpPr>
                <p:cNvPr id="14377" name="Oval 41"/>
                <p:cNvSpPr>
                  <a:spLocks noChangeArrowheads="1"/>
                </p:cNvSpPr>
                <p:nvPr/>
              </p:nvSpPr>
              <p:spPr bwMode="auto">
                <a:xfrm>
                  <a:off x="4956" y="1836"/>
                  <a:ext cx="288" cy="288"/>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13</a:t>
                  </a:r>
                </a:p>
              </p:txBody>
            </p:sp>
            <p:sp>
              <p:nvSpPr>
                <p:cNvPr id="14378" name="Line 42"/>
                <p:cNvSpPr>
                  <a:spLocks noChangeShapeType="1"/>
                </p:cNvSpPr>
                <p:nvPr/>
              </p:nvSpPr>
              <p:spPr bwMode="auto">
                <a:xfrm>
                  <a:off x="4248" y="1416"/>
                  <a:ext cx="840" cy="42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79" name="Text Box 43"/>
                <p:cNvSpPr txBox="1">
                  <a:spLocks noChangeArrowheads="1"/>
                </p:cNvSpPr>
                <p:nvPr/>
              </p:nvSpPr>
              <p:spPr bwMode="auto">
                <a:xfrm>
                  <a:off x="4548" y="1344"/>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4</a:t>
                  </a:r>
                </a:p>
              </p:txBody>
            </p:sp>
          </p:grpSp>
          <p:grpSp>
            <p:nvGrpSpPr>
              <p:cNvPr id="14380" name="Group 44"/>
              <p:cNvGrpSpPr>
                <a:grpSpLocks/>
              </p:cNvGrpSpPr>
              <p:nvPr/>
            </p:nvGrpSpPr>
            <p:grpSpPr bwMode="auto">
              <a:xfrm>
                <a:off x="3396" y="2976"/>
                <a:ext cx="612" cy="864"/>
                <a:chOff x="4380" y="2976"/>
                <a:chExt cx="612" cy="864"/>
              </a:xfrm>
            </p:grpSpPr>
            <p:sp>
              <p:nvSpPr>
                <p:cNvPr id="14381" name="Oval 45"/>
                <p:cNvSpPr>
                  <a:spLocks noChangeArrowheads="1"/>
                </p:cNvSpPr>
                <p:nvPr/>
              </p:nvSpPr>
              <p:spPr bwMode="auto">
                <a:xfrm>
                  <a:off x="4704" y="3576"/>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15</a:t>
                  </a:r>
                </a:p>
              </p:txBody>
            </p:sp>
            <p:sp>
              <p:nvSpPr>
                <p:cNvPr id="14382" name="Line 46"/>
                <p:cNvSpPr>
                  <a:spLocks noChangeShapeType="1"/>
                </p:cNvSpPr>
                <p:nvPr/>
              </p:nvSpPr>
              <p:spPr bwMode="auto">
                <a:xfrm>
                  <a:off x="4848" y="2976"/>
                  <a:ext cx="0"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83" name="Text Box 47"/>
                <p:cNvSpPr txBox="1">
                  <a:spLocks noChangeArrowheads="1"/>
                </p:cNvSpPr>
                <p:nvPr/>
              </p:nvSpPr>
              <p:spPr bwMode="auto">
                <a:xfrm>
                  <a:off x="4380" y="3252"/>
                  <a:ext cx="50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400" b="1">
                      <a:solidFill>
                        <a:srgbClr val="0000FF"/>
                      </a:solidFill>
                      <a:latin typeface="Times New Roman" panose="02020603050405020304" pitchFamily="18" charset="0"/>
                    </a:rPr>
                    <a:t>x</a:t>
                  </a:r>
                  <a:r>
                    <a:rPr kumimoji="1" lang="en-US" altLang="zh-CN" sz="2400" b="1" baseline="-25000">
                      <a:solidFill>
                        <a:srgbClr val="0000FF"/>
                      </a:solidFill>
                      <a:latin typeface="Times New Roman" panose="02020603050405020304" pitchFamily="18" charset="0"/>
                    </a:rPr>
                    <a:t>4</a:t>
                  </a:r>
                  <a:r>
                    <a:rPr kumimoji="1" lang="en-US" altLang="zh-CN" sz="2400" b="1">
                      <a:solidFill>
                        <a:srgbClr val="0000FF"/>
                      </a:solidFill>
                      <a:latin typeface="Times New Roman" panose="02020603050405020304" pitchFamily="18" charset="0"/>
                    </a:rPr>
                    <a:t>=3</a:t>
                  </a:r>
                </a:p>
              </p:txBody>
            </p:sp>
          </p:grpSp>
          <p:sp>
            <p:nvSpPr>
              <p:cNvPr id="14384" name="Oval 48"/>
              <p:cNvSpPr>
                <a:spLocks noChangeArrowheads="1"/>
              </p:cNvSpPr>
              <p:nvPr/>
            </p:nvSpPr>
            <p:spPr bwMode="auto">
              <a:xfrm>
                <a:off x="4116" y="54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a:t>
                </a:r>
              </a:p>
            </p:txBody>
          </p:sp>
          <p:grpSp>
            <p:nvGrpSpPr>
              <p:cNvPr id="14385" name="Group 49"/>
              <p:cNvGrpSpPr>
                <a:grpSpLocks/>
              </p:cNvGrpSpPr>
              <p:nvPr/>
            </p:nvGrpSpPr>
            <p:grpSpPr bwMode="auto">
              <a:xfrm>
                <a:off x="2340" y="1392"/>
                <a:ext cx="852" cy="732"/>
                <a:chOff x="3876" y="1392"/>
                <a:chExt cx="852" cy="732"/>
              </a:xfrm>
            </p:grpSpPr>
            <p:sp>
              <p:nvSpPr>
                <p:cNvPr id="14386" name="Oval 50"/>
                <p:cNvSpPr>
                  <a:spLocks noChangeArrowheads="1"/>
                </p:cNvSpPr>
                <p:nvPr/>
              </p:nvSpPr>
              <p:spPr bwMode="auto">
                <a:xfrm>
                  <a:off x="3876" y="186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a:t>
                  </a:r>
                </a:p>
              </p:txBody>
            </p:sp>
            <p:sp>
              <p:nvSpPr>
                <p:cNvPr id="14387" name="Line 51"/>
                <p:cNvSpPr>
                  <a:spLocks noChangeShapeType="1"/>
                </p:cNvSpPr>
                <p:nvPr/>
              </p:nvSpPr>
              <p:spPr bwMode="auto">
                <a:xfrm flipH="1">
                  <a:off x="4044" y="1392"/>
                  <a:ext cx="684" cy="4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88" name="Text Box 52"/>
                <p:cNvSpPr txBox="1">
                  <a:spLocks noChangeArrowheads="1"/>
                </p:cNvSpPr>
                <p:nvPr/>
              </p:nvSpPr>
              <p:spPr bwMode="auto">
                <a:xfrm>
                  <a:off x="3924" y="140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2</a:t>
                  </a:r>
                </a:p>
              </p:txBody>
            </p:sp>
          </p:grpSp>
          <p:grpSp>
            <p:nvGrpSpPr>
              <p:cNvPr id="14389" name="Group 53"/>
              <p:cNvGrpSpPr>
                <a:grpSpLocks/>
              </p:cNvGrpSpPr>
              <p:nvPr/>
            </p:nvGrpSpPr>
            <p:grpSpPr bwMode="auto">
              <a:xfrm>
                <a:off x="3089" y="732"/>
                <a:ext cx="1111" cy="696"/>
                <a:chOff x="3089" y="732"/>
                <a:chExt cx="1111" cy="696"/>
              </a:xfrm>
            </p:grpSpPr>
            <p:sp>
              <p:nvSpPr>
                <p:cNvPr id="14390" name="Oval 54"/>
                <p:cNvSpPr>
                  <a:spLocks noChangeArrowheads="1"/>
                </p:cNvSpPr>
                <p:nvPr/>
              </p:nvSpPr>
              <p:spPr bwMode="auto">
                <a:xfrm>
                  <a:off x="3089" y="1164"/>
                  <a:ext cx="295"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a:t>
                  </a:r>
                </a:p>
              </p:txBody>
            </p:sp>
            <p:sp>
              <p:nvSpPr>
                <p:cNvPr id="14391" name="Line 55"/>
                <p:cNvSpPr>
                  <a:spLocks noChangeShapeType="1"/>
                </p:cNvSpPr>
                <p:nvPr/>
              </p:nvSpPr>
              <p:spPr bwMode="auto">
                <a:xfrm flipH="1">
                  <a:off x="3242" y="792"/>
                  <a:ext cx="958" cy="37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92" name="Text Box 56"/>
                <p:cNvSpPr txBox="1">
                  <a:spLocks noChangeArrowheads="1"/>
                </p:cNvSpPr>
                <p:nvPr/>
              </p:nvSpPr>
              <p:spPr bwMode="auto">
                <a:xfrm>
                  <a:off x="3216" y="732"/>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=1</a:t>
                  </a:r>
                </a:p>
              </p:txBody>
            </p:sp>
          </p:grpSp>
          <p:sp>
            <p:nvSpPr>
              <p:cNvPr id="14393" name="Text Box 57"/>
              <p:cNvSpPr txBox="1">
                <a:spLocks noChangeArrowheads="1"/>
              </p:cNvSpPr>
              <p:nvPr/>
            </p:nvSpPr>
            <p:spPr bwMode="auto">
              <a:xfrm>
                <a:off x="2352" y="2100"/>
                <a:ext cx="42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4394" name="Line 58"/>
              <p:cNvSpPr>
                <a:spLocks noChangeShapeType="1"/>
              </p:cNvSpPr>
              <p:nvPr/>
            </p:nvSpPr>
            <p:spPr bwMode="auto">
              <a:xfrm flipV="1">
                <a:off x="2508" y="1404"/>
                <a:ext cx="660" cy="45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4395" name="Group 59"/>
              <p:cNvGrpSpPr>
                <a:grpSpLocks/>
              </p:cNvGrpSpPr>
              <p:nvPr/>
            </p:nvGrpSpPr>
            <p:grpSpPr bwMode="auto">
              <a:xfrm>
                <a:off x="3228" y="2112"/>
                <a:ext cx="648" cy="864"/>
                <a:chOff x="4740" y="2112"/>
                <a:chExt cx="648" cy="864"/>
              </a:xfrm>
            </p:grpSpPr>
            <p:sp>
              <p:nvSpPr>
                <p:cNvPr id="14396" name="Oval 60"/>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11</a:t>
                  </a:r>
                </a:p>
              </p:txBody>
            </p:sp>
            <p:sp>
              <p:nvSpPr>
                <p:cNvPr id="14397" name="Line 61"/>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398" name="Text Box 62"/>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=4</a:t>
                  </a:r>
                </a:p>
              </p:txBody>
            </p:sp>
          </p:grpSp>
          <p:grpSp>
            <p:nvGrpSpPr>
              <p:cNvPr id="14399" name="Group 63"/>
              <p:cNvGrpSpPr>
                <a:grpSpLocks/>
              </p:cNvGrpSpPr>
              <p:nvPr/>
            </p:nvGrpSpPr>
            <p:grpSpPr bwMode="auto">
              <a:xfrm>
                <a:off x="2652" y="2124"/>
                <a:ext cx="564" cy="852"/>
                <a:chOff x="4164" y="2124"/>
                <a:chExt cx="564" cy="852"/>
              </a:xfrm>
            </p:grpSpPr>
            <p:sp>
              <p:nvSpPr>
                <p:cNvPr id="14400" name="Oval 64"/>
                <p:cNvSpPr>
                  <a:spLocks noChangeArrowheads="1"/>
                </p:cNvSpPr>
                <p:nvPr/>
              </p:nvSpPr>
              <p:spPr bwMode="auto">
                <a:xfrm>
                  <a:off x="432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9</a:t>
                  </a:r>
                </a:p>
              </p:txBody>
            </p:sp>
            <p:sp>
              <p:nvSpPr>
                <p:cNvPr id="14401" name="Line 65"/>
                <p:cNvSpPr>
                  <a:spLocks noChangeShapeType="1"/>
                </p:cNvSpPr>
                <p:nvPr/>
              </p:nvSpPr>
              <p:spPr bwMode="auto">
                <a:xfrm flipH="1">
                  <a:off x="4464"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02" name="Text Box 66"/>
                <p:cNvSpPr txBox="1">
                  <a:spLocks noChangeArrowheads="1"/>
                </p:cNvSpPr>
                <p:nvPr/>
              </p:nvSpPr>
              <p:spPr bwMode="auto">
                <a:xfrm>
                  <a:off x="4164" y="222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=2</a:t>
                  </a:r>
                </a:p>
              </p:txBody>
            </p:sp>
          </p:grpSp>
          <p:sp>
            <p:nvSpPr>
              <p:cNvPr id="14403" name="Text Box 67"/>
              <p:cNvSpPr txBox="1">
                <a:spLocks noChangeArrowheads="1"/>
              </p:cNvSpPr>
              <p:nvPr/>
            </p:nvSpPr>
            <p:spPr bwMode="auto">
              <a:xfrm>
                <a:off x="2748"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4404" name="Text Box 68"/>
              <p:cNvSpPr txBox="1">
                <a:spLocks noChangeArrowheads="1"/>
              </p:cNvSpPr>
              <p:nvPr/>
            </p:nvSpPr>
            <p:spPr bwMode="auto">
              <a:xfrm>
                <a:off x="3300" y="2963"/>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nvGrpSpPr>
              <p:cNvPr id="14405" name="Group 69"/>
              <p:cNvGrpSpPr>
                <a:grpSpLocks/>
              </p:cNvGrpSpPr>
              <p:nvPr/>
            </p:nvGrpSpPr>
            <p:grpSpPr bwMode="auto">
              <a:xfrm>
                <a:off x="2736" y="1404"/>
                <a:ext cx="636" cy="720"/>
                <a:chOff x="2736" y="1404"/>
                <a:chExt cx="636" cy="720"/>
              </a:xfrm>
            </p:grpSpPr>
            <p:grpSp>
              <p:nvGrpSpPr>
                <p:cNvPr id="14406" name="Group 70"/>
                <p:cNvGrpSpPr>
                  <a:grpSpLocks/>
                </p:cNvGrpSpPr>
                <p:nvPr/>
              </p:nvGrpSpPr>
              <p:grpSpPr bwMode="auto">
                <a:xfrm>
                  <a:off x="2736" y="1428"/>
                  <a:ext cx="636" cy="696"/>
                  <a:chOff x="4236" y="1440"/>
                  <a:chExt cx="636" cy="672"/>
                </a:xfrm>
              </p:grpSpPr>
              <p:sp>
                <p:nvSpPr>
                  <p:cNvPr id="14407" name="Oval 71"/>
                  <p:cNvSpPr>
                    <a:spLocks noChangeArrowheads="1"/>
                  </p:cNvSpPr>
                  <p:nvPr/>
                </p:nvSpPr>
                <p:spPr bwMode="auto">
                  <a:xfrm>
                    <a:off x="4584" y="1848"/>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8</a:t>
                    </a:r>
                  </a:p>
                </p:txBody>
              </p:sp>
              <p:sp>
                <p:nvSpPr>
                  <p:cNvPr id="14408" name="Line 72"/>
                  <p:cNvSpPr>
                    <a:spLocks noChangeShapeType="1"/>
                  </p:cNvSpPr>
                  <p:nvPr/>
                </p:nvSpPr>
                <p:spPr bwMode="auto">
                  <a:xfrm>
                    <a:off x="4740" y="1440"/>
                    <a:ext cx="0" cy="43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09" name="Text Box 73"/>
                  <p:cNvSpPr txBox="1">
                    <a:spLocks noChangeArrowheads="1"/>
                  </p:cNvSpPr>
                  <p:nvPr/>
                </p:nvSpPr>
                <p:spPr bwMode="auto">
                  <a:xfrm>
                    <a:off x="4236" y="1560"/>
                    <a:ext cx="540"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3</a:t>
                    </a:r>
                  </a:p>
                </p:txBody>
              </p:sp>
            </p:grpSp>
            <p:sp>
              <p:nvSpPr>
                <p:cNvPr id="14410" name="Line 74"/>
                <p:cNvSpPr>
                  <a:spLocks noChangeShapeType="1"/>
                </p:cNvSpPr>
                <p:nvPr/>
              </p:nvSpPr>
              <p:spPr bwMode="auto">
                <a:xfrm flipV="1">
                  <a:off x="3240" y="1404"/>
                  <a:ext cx="0" cy="444"/>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grpSp>
            <p:nvGrpSpPr>
              <p:cNvPr id="14411" name="Group 75"/>
              <p:cNvGrpSpPr>
                <a:grpSpLocks/>
              </p:cNvGrpSpPr>
              <p:nvPr/>
            </p:nvGrpSpPr>
            <p:grpSpPr bwMode="auto">
              <a:xfrm>
                <a:off x="3636" y="2040"/>
                <a:ext cx="516" cy="936"/>
                <a:chOff x="4620" y="2040"/>
                <a:chExt cx="516" cy="936"/>
              </a:xfrm>
            </p:grpSpPr>
            <p:sp>
              <p:nvSpPr>
                <p:cNvPr id="14412" name="Oval 76"/>
                <p:cNvSpPr>
                  <a:spLocks noChangeArrowheads="1"/>
                </p:cNvSpPr>
                <p:nvPr/>
              </p:nvSpPr>
              <p:spPr bwMode="auto">
                <a:xfrm>
                  <a:off x="4704"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14</a:t>
                  </a:r>
                </a:p>
              </p:txBody>
            </p:sp>
            <p:sp>
              <p:nvSpPr>
                <p:cNvPr id="14413" name="Line 77"/>
                <p:cNvSpPr>
                  <a:spLocks noChangeShapeType="1"/>
                </p:cNvSpPr>
                <p:nvPr/>
              </p:nvSpPr>
              <p:spPr bwMode="auto">
                <a:xfrm flipH="1">
                  <a:off x="4848" y="2124"/>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14" name="Text Box 78"/>
                <p:cNvSpPr txBox="1">
                  <a:spLocks noChangeArrowheads="1"/>
                </p:cNvSpPr>
                <p:nvPr/>
              </p:nvSpPr>
              <p:spPr bwMode="auto">
                <a:xfrm>
                  <a:off x="4620" y="2040"/>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=2</a:t>
                  </a:r>
                </a:p>
              </p:txBody>
            </p:sp>
          </p:grpSp>
          <p:sp>
            <p:nvSpPr>
              <p:cNvPr id="14415" name="Text Box 79"/>
              <p:cNvSpPr txBox="1">
                <a:spLocks noChangeArrowheads="1"/>
              </p:cNvSpPr>
              <p:nvPr/>
            </p:nvSpPr>
            <p:spPr bwMode="auto">
              <a:xfrm>
                <a:off x="3684" y="3827"/>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nvGrpSpPr>
              <p:cNvPr id="14416" name="Group 80"/>
              <p:cNvGrpSpPr>
                <a:grpSpLocks/>
              </p:cNvGrpSpPr>
              <p:nvPr/>
            </p:nvGrpSpPr>
            <p:grpSpPr bwMode="auto">
              <a:xfrm>
                <a:off x="4116" y="2124"/>
                <a:ext cx="648" cy="864"/>
                <a:chOff x="4740" y="2112"/>
                <a:chExt cx="648" cy="864"/>
              </a:xfrm>
            </p:grpSpPr>
            <p:sp>
              <p:nvSpPr>
                <p:cNvPr id="14417" name="Oval 81"/>
                <p:cNvSpPr>
                  <a:spLocks noChangeArrowheads="1"/>
                </p:cNvSpPr>
                <p:nvPr/>
              </p:nvSpPr>
              <p:spPr bwMode="auto">
                <a:xfrm>
                  <a:off x="4860" y="2712"/>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16</a:t>
                  </a:r>
                </a:p>
              </p:txBody>
            </p:sp>
            <p:sp>
              <p:nvSpPr>
                <p:cNvPr id="14418" name="Line 82"/>
                <p:cNvSpPr>
                  <a:spLocks noChangeShapeType="1"/>
                </p:cNvSpPr>
                <p:nvPr/>
              </p:nvSpPr>
              <p:spPr bwMode="auto">
                <a:xfrm>
                  <a:off x="4740" y="2112"/>
                  <a:ext cx="264" cy="600"/>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19" name="Text Box 83"/>
                <p:cNvSpPr txBox="1">
                  <a:spLocks noChangeArrowheads="1"/>
                </p:cNvSpPr>
                <p:nvPr/>
              </p:nvSpPr>
              <p:spPr bwMode="auto">
                <a:xfrm>
                  <a:off x="4848" y="220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3</a:t>
                  </a:r>
                  <a:r>
                    <a:rPr lang="en-US" altLang="zh-CN" sz="2400" b="1">
                      <a:solidFill>
                        <a:srgbClr val="0000FF"/>
                      </a:solidFill>
                      <a:latin typeface="Times New Roman" panose="02020603050405020304" pitchFamily="18" charset="0"/>
                    </a:rPr>
                    <a:t>=3</a:t>
                  </a:r>
                </a:p>
              </p:txBody>
            </p:sp>
          </p:grpSp>
          <p:sp>
            <p:nvSpPr>
              <p:cNvPr id="14420" name="Text Box 84"/>
              <p:cNvSpPr txBox="1">
                <a:spLocks noChangeArrowheads="1"/>
              </p:cNvSpPr>
              <p:nvPr/>
            </p:nvSpPr>
            <p:spPr bwMode="auto">
              <a:xfrm>
                <a:off x="4212" y="2975"/>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4421" name="Line 85"/>
              <p:cNvSpPr>
                <a:spLocks noChangeShapeType="1"/>
              </p:cNvSpPr>
              <p:nvPr/>
            </p:nvSpPr>
            <p:spPr bwMode="auto">
              <a:xfrm flipH="1" flipV="1">
                <a:off x="3264" y="1416"/>
                <a:ext cx="828" cy="42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sp>
          <p:nvSpPr>
            <p:cNvPr id="14422" name="Line 86"/>
            <p:cNvSpPr>
              <a:spLocks noChangeShapeType="1"/>
            </p:cNvSpPr>
            <p:nvPr/>
          </p:nvSpPr>
          <p:spPr bwMode="auto">
            <a:xfrm flipV="1">
              <a:off x="3468" y="768"/>
              <a:ext cx="960" cy="39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grpSp>
          <p:nvGrpSpPr>
            <p:cNvPr id="14423" name="Group 87"/>
            <p:cNvGrpSpPr>
              <a:grpSpLocks/>
            </p:cNvGrpSpPr>
            <p:nvPr/>
          </p:nvGrpSpPr>
          <p:grpSpPr bwMode="auto">
            <a:xfrm>
              <a:off x="4608" y="1380"/>
              <a:ext cx="792" cy="732"/>
              <a:chOff x="4392" y="1380"/>
              <a:chExt cx="792" cy="732"/>
            </a:xfrm>
          </p:grpSpPr>
          <p:sp>
            <p:nvSpPr>
              <p:cNvPr id="14424" name="Oval 88"/>
              <p:cNvSpPr>
                <a:spLocks noChangeArrowheads="1"/>
              </p:cNvSpPr>
              <p:nvPr/>
            </p:nvSpPr>
            <p:spPr bwMode="auto">
              <a:xfrm>
                <a:off x="4392" y="1827"/>
                <a:ext cx="288" cy="285"/>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19</a:t>
                </a:r>
              </a:p>
            </p:txBody>
          </p:sp>
          <p:sp>
            <p:nvSpPr>
              <p:cNvPr id="14425" name="Line 89"/>
              <p:cNvSpPr>
                <a:spLocks noChangeShapeType="1"/>
              </p:cNvSpPr>
              <p:nvPr/>
            </p:nvSpPr>
            <p:spPr bwMode="auto">
              <a:xfrm flipH="1">
                <a:off x="4548" y="1380"/>
                <a:ext cx="636" cy="44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26" name="Text Box 90"/>
              <p:cNvSpPr txBox="1">
                <a:spLocks noChangeArrowheads="1"/>
              </p:cNvSpPr>
              <p:nvPr/>
            </p:nvSpPr>
            <p:spPr bwMode="auto">
              <a:xfrm>
                <a:off x="4440" y="1380"/>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2</a:t>
                </a:r>
                <a:r>
                  <a:rPr lang="en-US" altLang="zh-CN" sz="2400" b="1">
                    <a:solidFill>
                      <a:srgbClr val="006600"/>
                    </a:solidFill>
                    <a:latin typeface="Times New Roman" panose="02020603050405020304" pitchFamily="18" charset="0"/>
                  </a:rPr>
                  <a:t>= 1</a:t>
                </a:r>
              </a:p>
            </p:txBody>
          </p:sp>
        </p:grpSp>
        <p:grpSp>
          <p:nvGrpSpPr>
            <p:cNvPr id="14427" name="Group 91"/>
            <p:cNvGrpSpPr>
              <a:grpSpLocks/>
            </p:cNvGrpSpPr>
            <p:nvPr/>
          </p:nvGrpSpPr>
          <p:grpSpPr bwMode="auto">
            <a:xfrm>
              <a:off x="4944" y="1416"/>
              <a:ext cx="636" cy="696"/>
              <a:chOff x="4728" y="1416"/>
              <a:chExt cx="636" cy="696"/>
            </a:xfrm>
          </p:grpSpPr>
          <p:sp>
            <p:nvSpPr>
              <p:cNvPr id="14428" name="Oval 92"/>
              <p:cNvSpPr>
                <a:spLocks noChangeArrowheads="1"/>
              </p:cNvSpPr>
              <p:nvPr/>
            </p:nvSpPr>
            <p:spPr bwMode="auto">
              <a:xfrm>
                <a:off x="5076" y="1839"/>
                <a:ext cx="288" cy="273"/>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24</a:t>
                </a:r>
              </a:p>
            </p:txBody>
          </p:sp>
          <p:sp>
            <p:nvSpPr>
              <p:cNvPr id="14429" name="Line 93"/>
              <p:cNvSpPr>
                <a:spLocks noChangeShapeType="1"/>
              </p:cNvSpPr>
              <p:nvPr/>
            </p:nvSpPr>
            <p:spPr bwMode="auto">
              <a:xfrm>
                <a:off x="5232" y="1416"/>
                <a:ext cx="0" cy="447"/>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30" name="Text Box 94"/>
              <p:cNvSpPr txBox="1">
                <a:spLocks noChangeArrowheads="1"/>
              </p:cNvSpPr>
              <p:nvPr/>
            </p:nvSpPr>
            <p:spPr bwMode="auto">
              <a:xfrm>
                <a:off x="4728" y="158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2</a:t>
                </a:r>
                <a:r>
                  <a:rPr lang="en-US" altLang="zh-CN" sz="2400" b="1">
                    <a:solidFill>
                      <a:srgbClr val="006600"/>
                    </a:solidFill>
                    <a:latin typeface="Times New Roman" panose="02020603050405020304" pitchFamily="18" charset="0"/>
                  </a:rPr>
                  <a:t>= 3</a:t>
                </a:r>
              </a:p>
            </p:txBody>
          </p:sp>
        </p:grpSp>
        <p:sp>
          <p:nvSpPr>
            <p:cNvPr id="14431" name="Line 95"/>
            <p:cNvSpPr>
              <a:spLocks noChangeShapeType="1"/>
            </p:cNvSpPr>
            <p:nvPr/>
          </p:nvSpPr>
          <p:spPr bwMode="auto">
            <a:xfrm flipV="1">
              <a:off x="5448" y="1392"/>
              <a:ext cx="0" cy="444"/>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32" name="Line 96"/>
            <p:cNvSpPr>
              <a:spLocks noChangeShapeType="1"/>
            </p:cNvSpPr>
            <p:nvPr/>
          </p:nvSpPr>
          <p:spPr bwMode="auto">
            <a:xfrm flipV="1">
              <a:off x="4764" y="1392"/>
              <a:ext cx="624" cy="432"/>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433" name="Text Box 97"/>
            <p:cNvSpPr txBox="1">
              <a:spLocks noChangeArrowheads="1"/>
            </p:cNvSpPr>
            <p:nvPr/>
          </p:nvSpPr>
          <p:spPr bwMode="auto">
            <a:xfrm>
              <a:off x="4560" y="2099"/>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sp>
          <p:nvSpPr>
            <p:cNvPr id="14434" name="Text Box 98"/>
            <p:cNvSpPr txBox="1">
              <a:spLocks noChangeArrowheads="1"/>
            </p:cNvSpPr>
            <p:nvPr/>
          </p:nvSpPr>
          <p:spPr bwMode="auto">
            <a:xfrm>
              <a:off x="5256" y="2099"/>
              <a:ext cx="408"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pSp>
      <p:graphicFrame>
        <p:nvGraphicFramePr>
          <p:cNvPr id="14435" name="Group 99"/>
          <p:cNvGraphicFramePr>
            <a:graphicFrameLocks noGrp="1"/>
          </p:cNvGraphicFramePr>
          <p:nvPr/>
        </p:nvGraphicFramePr>
        <p:xfrm>
          <a:off x="285750" y="5099050"/>
          <a:ext cx="1295400" cy="138988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4462" name="Group 126"/>
          <p:cNvGraphicFramePr>
            <a:graphicFrameLocks noGrp="1"/>
          </p:cNvGraphicFramePr>
          <p:nvPr/>
        </p:nvGraphicFramePr>
        <p:xfrm>
          <a:off x="2190750" y="5099050"/>
          <a:ext cx="1295400" cy="138988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4489" name="Group 153"/>
          <p:cNvGraphicFramePr>
            <a:graphicFrameLocks noGrp="1"/>
          </p:cNvGraphicFramePr>
          <p:nvPr/>
        </p:nvGraphicFramePr>
        <p:xfrm>
          <a:off x="2171700" y="3213100"/>
          <a:ext cx="1295400" cy="138988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317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0"/>
                        </a:spcBef>
                        <a:spcAft>
                          <a:spcPct val="0"/>
                        </a:spcAft>
                        <a:buClr>
                          <a:schemeClr val="bg1"/>
                        </a:buClr>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14516" name="Text Box 180"/>
          <p:cNvSpPr txBox="1">
            <a:spLocks noChangeArrowheads="1"/>
          </p:cNvSpPr>
          <p:nvPr/>
        </p:nvSpPr>
        <p:spPr bwMode="auto">
          <a:xfrm>
            <a:off x="250825" y="1052513"/>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CC00F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29</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30,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(2,4,1)</a:t>
            </a:r>
          </a:p>
        </p:txBody>
      </p:sp>
      <p:sp>
        <p:nvSpPr>
          <p:cNvPr id="14517" name="Text Box 181"/>
          <p:cNvSpPr txBox="1">
            <a:spLocks noChangeArrowheads="1"/>
          </p:cNvSpPr>
          <p:nvPr/>
        </p:nvSpPr>
        <p:spPr bwMode="auto">
          <a:xfrm>
            <a:off x="250825" y="1773238"/>
            <a:ext cx="2857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CC00F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30</a:t>
            </a:r>
            <a:r>
              <a:rPr kumimoji="1" lang="zh-CN" altLang="en-US" sz="2000" b="1">
                <a:solidFill>
                  <a:srgbClr val="000000"/>
                </a:solidFill>
                <a:latin typeface="Times New Roman" panose="02020603050405020304" pitchFamily="18" charset="0"/>
              </a:rPr>
              <a:t>生成结点</a:t>
            </a:r>
            <a:r>
              <a:rPr kumimoji="1" lang="en-US" altLang="zh-CN" sz="2000" b="1">
                <a:solidFill>
                  <a:srgbClr val="000000"/>
                </a:solidFill>
                <a:latin typeface="Times New Roman" panose="02020603050405020304" pitchFamily="18" charset="0"/>
              </a:rPr>
              <a:t>31,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(2,4,1,3), </a:t>
            </a:r>
            <a:r>
              <a:rPr kumimoji="1" lang="zh-CN" altLang="en-US" sz="2000" b="1">
                <a:solidFill>
                  <a:srgbClr val="000000"/>
                </a:solidFill>
                <a:latin typeface="Times New Roman" panose="02020603050405020304" pitchFamily="18" charset="0"/>
              </a:rPr>
              <a:t>找到一个</a:t>
            </a:r>
            <a:r>
              <a:rPr kumimoji="1" lang="en-US" altLang="zh-CN" sz="2000" b="1">
                <a:solidFill>
                  <a:srgbClr val="000000"/>
                </a:solidFill>
                <a:latin typeface="Times New Roman" panose="02020603050405020304" pitchFamily="18" charset="0"/>
              </a:rPr>
              <a:t>4-</a:t>
            </a:r>
            <a:r>
              <a:rPr kumimoji="1" lang="zh-CN" altLang="en-US" sz="2000" b="1">
                <a:solidFill>
                  <a:srgbClr val="000000"/>
                </a:solidFill>
                <a:latin typeface="Times New Roman" panose="02020603050405020304" pitchFamily="18" charset="0"/>
              </a:rPr>
              <a:t>王后问题的可行解</a:t>
            </a:r>
          </a:p>
        </p:txBody>
      </p:sp>
      <p:grpSp>
        <p:nvGrpSpPr>
          <p:cNvPr id="14518" name="Group 182"/>
          <p:cNvGrpSpPr>
            <a:grpSpLocks/>
          </p:cNvGrpSpPr>
          <p:nvPr/>
        </p:nvGrpSpPr>
        <p:grpSpPr bwMode="auto">
          <a:xfrm>
            <a:off x="7791450" y="1657350"/>
            <a:ext cx="1352550" cy="1162050"/>
            <a:chOff x="4824" y="924"/>
            <a:chExt cx="852" cy="732"/>
          </a:xfrm>
        </p:grpSpPr>
        <p:sp>
          <p:nvSpPr>
            <p:cNvPr id="14519" name="Oval 183"/>
            <p:cNvSpPr>
              <a:spLocks noChangeArrowheads="1"/>
            </p:cNvSpPr>
            <p:nvPr/>
          </p:nvSpPr>
          <p:spPr bwMode="auto">
            <a:xfrm>
              <a:off x="5352" y="1368"/>
              <a:ext cx="288" cy="288"/>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29</a:t>
              </a:r>
            </a:p>
          </p:txBody>
        </p:sp>
        <p:sp>
          <p:nvSpPr>
            <p:cNvPr id="14520" name="Line 184"/>
            <p:cNvSpPr>
              <a:spLocks noChangeShapeType="1"/>
            </p:cNvSpPr>
            <p:nvPr/>
          </p:nvSpPr>
          <p:spPr bwMode="auto">
            <a:xfrm>
              <a:off x="4824" y="948"/>
              <a:ext cx="672" cy="43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521" name="Text Box 185"/>
            <p:cNvSpPr txBox="1">
              <a:spLocks noChangeArrowheads="1"/>
            </p:cNvSpPr>
            <p:nvPr/>
          </p:nvSpPr>
          <p:spPr bwMode="auto">
            <a:xfrm>
              <a:off x="5124" y="924"/>
              <a:ext cx="5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2</a:t>
              </a:r>
              <a:r>
                <a:rPr lang="en-US" altLang="zh-CN" sz="2400" b="1">
                  <a:solidFill>
                    <a:srgbClr val="006600"/>
                  </a:solidFill>
                  <a:latin typeface="Times New Roman" panose="02020603050405020304" pitchFamily="18" charset="0"/>
                </a:rPr>
                <a:t>= 4</a:t>
              </a:r>
            </a:p>
          </p:txBody>
        </p:sp>
      </p:grpSp>
      <p:grpSp>
        <p:nvGrpSpPr>
          <p:cNvPr id="14522" name="Group 186"/>
          <p:cNvGrpSpPr>
            <a:grpSpLocks/>
          </p:cNvGrpSpPr>
          <p:nvPr/>
        </p:nvGrpSpPr>
        <p:grpSpPr bwMode="auto">
          <a:xfrm>
            <a:off x="7943850" y="2819400"/>
            <a:ext cx="895350" cy="1371600"/>
            <a:chOff x="4920" y="1656"/>
            <a:chExt cx="564" cy="864"/>
          </a:xfrm>
        </p:grpSpPr>
        <p:sp>
          <p:nvSpPr>
            <p:cNvPr id="14523" name="Oval 187"/>
            <p:cNvSpPr>
              <a:spLocks noChangeArrowheads="1"/>
            </p:cNvSpPr>
            <p:nvPr/>
          </p:nvSpPr>
          <p:spPr bwMode="auto">
            <a:xfrm>
              <a:off x="5076" y="2244"/>
              <a:ext cx="288" cy="276"/>
            </a:xfrm>
            <a:prstGeom prst="ellipse">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30</a:t>
              </a:r>
            </a:p>
          </p:txBody>
        </p:sp>
        <p:sp>
          <p:nvSpPr>
            <p:cNvPr id="14524" name="Line 188"/>
            <p:cNvSpPr>
              <a:spLocks noChangeShapeType="1"/>
            </p:cNvSpPr>
            <p:nvPr/>
          </p:nvSpPr>
          <p:spPr bwMode="auto">
            <a:xfrm flipH="1">
              <a:off x="5220" y="1656"/>
              <a:ext cx="264" cy="58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525" name="Text Box 189"/>
            <p:cNvSpPr txBox="1">
              <a:spLocks noChangeArrowheads="1"/>
            </p:cNvSpPr>
            <p:nvPr/>
          </p:nvSpPr>
          <p:spPr bwMode="auto">
            <a:xfrm>
              <a:off x="4920" y="1752"/>
              <a:ext cx="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6600"/>
                  </a:solidFill>
                  <a:latin typeface="Times New Roman" panose="02020603050405020304" pitchFamily="18" charset="0"/>
                </a:rPr>
                <a:t>x</a:t>
              </a:r>
              <a:r>
                <a:rPr lang="en-US" altLang="zh-CN" sz="2400" b="1" baseline="-25000">
                  <a:solidFill>
                    <a:srgbClr val="006600"/>
                  </a:solidFill>
                  <a:latin typeface="Times New Roman" panose="02020603050405020304" pitchFamily="18" charset="0"/>
                </a:rPr>
                <a:t>3</a:t>
              </a:r>
              <a:r>
                <a:rPr lang="en-US" altLang="zh-CN" sz="2400" b="1">
                  <a:solidFill>
                    <a:srgbClr val="006600"/>
                  </a:solidFill>
                  <a:latin typeface="Times New Roman" panose="02020603050405020304" pitchFamily="18" charset="0"/>
                </a:rPr>
                <a:t>=1</a:t>
              </a:r>
            </a:p>
          </p:txBody>
        </p:sp>
      </p:grpSp>
      <p:sp>
        <p:nvSpPr>
          <p:cNvPr id="14526" name="Line 190"/>
          <p:cNvSpPr>
            <a:spLocks noChangeShapeType="1"/>
          </p:cNvSpPr>
          <p:nvPr/>
        </p:nvSpPr>
        <p:spPr bwMode="auto">
          <a:xfrm>
            <a:off x="914400" y="4635500"/>
            <a:ext cx="0" cy="4381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527" name="Line 191"/>
          <p:cNvSpPr>
            <a:spLocks noChangeShapeType="1"/>
          </p:cNvSpPr>
          <p:nvPr/>
        </p:nvSpPr>
        <p:spPr bwMode="auto">
          <a:xfrm>
            <a:off x="1619250" y="5795963"/>
            <a:ext cx="533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528" name="Line 192"/>
          <p:cNvSpPr>
            <a:spLocks noChangeShapeType="1"/>
          </p:cNvSpPr>
          <p:nvPr/>
        </p:nvSpPr>
        <p:spPr bwMode="auto">
          <a:xfrm flipH="1" flipV="1">
            <a:off x="2819400" y="4597400"/>
            <a:ext cx="0" cy="47625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4529" name="AutoShape 193"/>
          <p:cNvSpPr>
            <a:spLocks noChangeArrowheads="1"/>
          </p:cNvSpPr>
          <p:nvPr/>
        </p:nvSpPr>
        <p:spPr bwMode="auto">
          <a:xfrm>
            <a:off x="3790950" y="4933950"/>
            <a:ext cx="762000" cy="1600200"/>
          </a:xfrm>
          <a:prstGeom prst="cloudCallout">
            <a:avLst>
              <a:gd name="adj1" fmla="val -70625"/>
              <a:gd name="adj2" fmla="val -80356"/>
            </a:avLst>
          </a:prstGeom>
          <a:solidFill>
            <a:schemeClr val="accent1"/>
          </a:solidFill>
          <a:ln w="4445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solidFill>
                  <a:srgbClr val="0000FF"/>
                </a:solidFill>
                <a:latin typeface="Times New Roman" panose="02020603050405020304" pitchFamily="18" charset="0"/>
              </a:rPr>
              <a:t>可行解</a:t>
            </a:r>
          </a:p>
        </p:txBody>
      </p:sp>
    </p:spTree>
    <p:extLst>
      <p:ext uri="{BB962C8B-B14F-4D97-AF65-F5344CB8AC3E}">
        <p14:creationId xmlns:p14="http://schemas.microsoft.com/office/powerpoint/2010/main" val="1685796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4518"/>
                                        </p:tgtEl>
                                        <p:attrNameLst>
                                          <p:attrName>style.visibility</p:attrName>
                                        </p:attrNameLst>
                                      </p:cBhvr>
                                      <p:to>
                                        <p:strVal val="visible"/>
                                      </p:to>
                                    </p:set>
                                    <p:animEffect transition="in" filter="wipe(up)">
                                      <p:cBhvr>
                                        <p:cTn id="11" dur="500"/>
                                        <p:tgtEl>
                                          <p:spTgt spid="145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526"/>
                                        </p:tgtEl>
                                        <p:attrNameLst>
                                          <p:attrName>style.visibility</p:attrName>
                                        </p:attrNameLst>
                                      </p:cBhvr>
                                      <p:to>
                                        <p:strVal val="visible"/>
                                      </p:to>
                                    </p:set>
                                    <p:animEffect transition="in" filter="wipe(up)">
                                      <p:cBhvr>
                                        <p:cTn id="16" dur="500"/>
                                        <p:tgtEl>
                                          <p:spTgt spid="145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44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5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4522"/>
                                        </p:tgtEl>
                                        <p:attrNameLst>
                                          <p:attrName>style.visibility</p:attrName>
                                        </p:attrNameLst>
                                      </p:cBhvr>
                                      <p:to>
                                        <p:strVal val="visible"/>
                                      </p:to>
                                    </p:set>
                                    <p:animEffect transition="in" filter="wipe(up)">
                                      <p:cBhvr>
                                        <p:cTn id="29" dur="500"/>
                                        <p:tgtEl>
                                          <p:spTgt spid="145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527"/>
                                        </p:tgtEl>
                                        <p:attrNameLst>
                                          <p:attrName>style.visibility</p:attrName>
                                        </p:attrNameLst>
                                      </p:cBhvr>
                                      <p:to>
                                        <p:strVal val="visible"/>
                                      </p:to>
                                    </p:set>
                                    <p:animEffect transition="in" filter="wipe(left)">
                                      <p:cBhvr>
                                        <p:cTn id="34" dur="500"/>
                                        <p:tgtEl>
                                          <p:spTgt spid="145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46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5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4365"/>
                                        </p:tgtEl>
                                        <p:attrNameLst>
                                          <p:attrName>style.visibility</p:attrName>
                                        </p:attrNameLst>
                                      </p:cBhvr>
                                      <p:to>
                                        <p:strVal val="visible"/>
                                      </p:to>
                                    </p:set>
                                    <p:animEffect transition="in" filter="wipe(up)">
                                      <p:cBhvr>
                                        <p:cTn id="47" dur="500"/>
                                        <p:tgtEl>
                                          <p:spTgt spid="143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528"/>
                                        </p:tgtEl>
                                        <p:attrNameLst>
                                          <p:attrName>style.visibility</p:attrName>
                                        </p:attrNameLst>
                                      </p:cBhvr>
                                      <p:to>
                                        <p:strVal val="visible"/>
                                      </p:to>
                                    </p:set>
                                    <p:animEffect transition="in" filter="wipe(down)">
                                      <p:cBhvr>
                                        <p:cTn id="52" dur="500"/>
                                        <p:tgtEl>
                                          <p:spTgt spid="145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448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529"/>
                                        </p:tgtEl>
                                        <p:attrNameLst>
                                          <p:attrName>style.visibility</p:attrName>
                                        </p:attrNameLst>
                                      </p:cBhvr>
                                      <p:to>
                                        <p:strVal val="visible"/>
                                      </p:to>
                                    </p:set>
                                    <p:animEffect transition="in" filter="dissolve">
                                      <p:cBhvr>
                                        <p:cTn id="61" dur="500"/>
                                        <p:tgtEl>
                                          <p:spTgt spid="1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9" grpId="0" autoUpdateAnimBg="0"/>
      <p:bldP spid="14516" grpId="0" autoUpdateAnimBg="0"/>
      <p:bldP spid="14517" grpId="0" autoUpdateAnimBg="0"/>
      <p:bldP spid="14526" grpId="0" animBg="1"/>
      <p:bldP spid="14527" grpId="0" animBg="1"/>
      <p:bldP spid="14528" grpId="0" animBg="1"/>
      <p:bldP spid="14529"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457200"/>
            <a:ext cx="8229600" cy="919163"/>
          </a:xfrm>
        </p:spPr>
        <p:txBody>
          <a:bodyPr/>
          <a:lstStyle/>
          <a:p>
            <a:pPr algn="ctr"/>
            <a:r>
              <a:rPr lang="en-US" altLang="zh-CN" sz="4000" b="1">
                <a:solidFill>
                  <a:schemeClr val="tx2"/>
                </a:solidFill>
                <a:latin typeface="华文新魏" pitchFamily="2" charset="-122"/>
                <a:ea typeface="华文新魏" pitchFamily="2" charset="-122"/>
              </a:rPr>
              <a:t>5</a:t>
            </a:r>
            <a:r>
              <a:rPr lang="zh-CN" altLang="en-US" sz="4000" b="1">
                <a:solidFill>
                  <a:schemeClr val="tx2"/>
                </a:solidFill>
                <a:latin typeface="华文新魏" pitchFamily="2" charset="-122"/>
                <a:ea typeface="华文新魏" pitchFamily="2" charset="-122"/>
              </a:rPr>
              <a:t>、子女</a:t>
            </a:r>
            <a:r>
              <a:rPr lang="en-US" altLang="zh-CN" sz="4000" b="1">
                <a:solidFill>
                  <a:schemeClr val="tx2"/>
                </a:solidFill>
                <a:latin typeface="华文新魏" pitchFamily="2" charset="-122"/>
                <a:ea typeface="华文新魏" pitchFamily="2" charset="-122"/>
              </a:rPr>
              <a:t>-</a:t>
            </a:r>
            <a:r>
              <a:rPr lang="zh-CN" altLang="en-US" sz="4000" b="1">
                <a:solidFill>
                  <a:schemeClr val="tx2"/>
                </a:solidFill>
                <a:latin typeface="华文新魏" pitchFamily="2" charset="-122"/>
                <a:ea typeface="华文新魏" pitchFamily="2" charset="-122"/>
              </a:rPr>
              <a:t>兄弟表示</a:t>
            </a:r>
          </a:p>
        </p:txBody>
      </p:sp>
      <p:sp>
        <p:nvSpPr>
          <p:cNvPr id="386051" name="Rectangle 3"/>
          <p:cNvSpPr>
            <a:spLocks noGrp="1" noChangeArrowheads="1"/>
          </p:cNvSpPr>
          <p:nvPr>
            <p:ph idx="1"/>
          </p:nvPr>
        </p:nvSpPr>
        <p:spPr>
          <a:xfrm>
            <a:off x="590550" y="1376363"/>
            <a:ext cx="8194675" cy="5002212"/>
          </a:xfrm>
        </p:spPr>
        <p:txBody>
          <a:bodyPr/>
          <a:lstStyle/>
          <a:p>
            <a:pPr>
              <a:buClr>
                <a:srgbClr val="800080"/>
              </a:buClr>
              <a:buSzPct val="50000"/>
            </a:pPr>
            <a:r>
              <a:rPr lang="zh-CN" altLang="en-US" sz="3000" b="1">
                <a:latin typeface="Times New Roman" pitchFamily="18" charset="0"/>
                <a:ea typeface="仿宋_GB2312" pitchFamily="49" charset="-122"/>
              </a:rPr>
              <a:t>也称为树的二叉树表示。结点构造为：</a:t>
            </a: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endParaRPr lang="zh-CN" altLang="en-US" sz="2800" b="1">
              <a:latin typeface="Times New Roman" pitchFamily="18" charset="0"/>
              <a:ea typeface="仿宋_GB2312" pitchFamily="49" charset="-122"/>
            </a:endParaRPr>
          </a:p>
          <a:p>
            <a:pPr>
              <a:buClr>
                <a:srgbClr val="800080"/>
              </a:buClr>
              <a:buSzPct val="50000"/>
            </a:pPr>
            <a:r>
              <a:rPr lang="en-US" altLang="zh-CN" sz="3000" b="1">
                <a:latin typeface="Times New Roman" pitchFamily="18" charset="0"/>
                <a:ea typeface="仿宋_GB2312" pitchFamily="49" charset="-122"/>
              </a:rPr>
              <a:t>firstChild </a:t>
            </a:r>
            <a:r>
              <a:rPr lang="zh-CN" altLang="en-US" sz="3000" b="1">
                <a:latin typeface="Times New Roman" pitchFamily="18" charset="0"/>
                <a:ea typeface="仿宋_GB2312" pitchFamily="49" charset="-122"/>
              </a:rPr>
              <a:t>指向该结点的第一个子女结点。无序树时，可任意指定一个结点为第一个子女。</a:t>
            </a:r>
          </a:p>
          <a:p>
            <a:pPr>
              <a:buClr>
                <a:srgbClr val="800080"/>
              </a:buClr>
              <a:buSzPct val="50000"/>
            </a:pP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指向该结点的下一个兄弟。任一结点在存储时总是有顺序的。</a:t>
            </a:r>
          </a:p>
          <a:p>
            <a:pPr>
              <a:buClr>
                <a:srgbClr val="800080"/>
              </a:buClr>
              <a:buSzPct val="50000"/>
            </a:pPr>
            <a:r>
              <a:rPr lang="zh-CN" altLang="en-US" sz="3000" b="1">
                <a:latin typeface="Times New Roman" pitchFamily="18" charset="0"/>
                <a:ea typeface="仿宋_GB2312" pitchFamily="49" charset="-122"/>
              </a:rPr>
              <a:t>若想找某结点的所有子女，可先找</a:t>
            </a:r>
            <a:r>
              <a:rPr lang="en-US" altLang="zh-CN" sz="3000" b="1">
                <a:latin typeface="Times New Roman" pitchFamily="18" charset="0"/>
                <a:ea typeface="仿宋_GB2312" pitchFamily="49" charset="-122"/>
              </a:rPr>
              <a:t>firstChild,</a:t>
            </a:r>
            <a:r>
              <a:rPr lang="zh-CN" altLang="en-US" sz="3000" b="1">
                <a:latin typeface="Times New Roman" pitchFamily="18" charset="0"/>
                <a:ea typeface="仿宋_GB2312" pitchFamily="49" charset="-122"/>
              </a:rPr>
              <a:t>再反复用 </a:t>
            </a:r>
            <a:r>
              <a:rPr lang="en-US" altLang="zh-CN" sz="3000" b="1">
                <a:latin typeface="Times New Roman" pitchFamily="18" charset="0"/>
                <a:ea typeface="仿宋_GB2312" pitchFamily="49" charset="-122"/>
              </a:rPr>
              <a:t>nextSibling </a:t>
            </a:r>
            <a:r>
              <a:rPr lang="zh-CN" altLang="en-US" sz="3000" b="1">
                <a:latin typeface="Times New Roman" pitchFamily="18" charset="0"/>
                <a:ea typeface="仿宋_GB2312" pitchFamily="49" charset="-122"/>
              </a:rPr>
              <a:t>沿链扫描。</a:t>
            </a:r>
          </a:p>
        </p:txBody>
      </p:sp>
      <p:sp>
        <p:nvSpPr>
          <p:cNvPr id="11" name="灯片编号占位符 4"/>
          <p:cNvSpPr>
            <a:spLocks noGrp="1"/>
          </p:cNvSpPr>
          <p:nvPr>
            <p:ph type="sldNum" sz="quarter" idx="12"/>
          </p:nvPr>
        </p:nvSpPr>
        <p:spPr/>
        <p:txBody>
          <a:bodyPr/>
          <a:lstStyle/>
          <a:p>
            <a:fld id="{32B31D28-5680-4CC3-BC0D-9831E7BB5A10}" type="slidenum">
              <a:rPr lang="en-US" altLang="zh-CN"/>
              <a:pPr/>
              <a:t>130</a:t>
            </a:fld>
            <a:endParaRPr lang="en-US" altLang="zh-CN"/>
          </a:p>
        </p:txBody>
      </p:sp>
      <p:grpSp>
        <p:nvGrpSpPr>
          <p:cNvPr id="386052" name="Group 4"/>
          <p:cNvGrpSpPr>
            <a:grpSpLocks/>
          </p:cNvGrpSpPr>
          <p:nvPr/>
        </p:nvGrpSpPr>
        <p:grpSpPr bwMode="auto">
          <a:xfrm>
            <a:off x="1905000" y="2124075"/>
            <a:ext cx="5181600" cy="549275"/>
            <a:chOff x="1200" y="758"/>
            <a:chExt cx="3264" cy="346"/>
          </a:xfrm>
        </p:grpSpPr>
        <p:sp>
          <p:nvSpPr>
            <p:cNvPr id="386053" name="Rectangle 5"/>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386054" name="Line 6"/>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5"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386056" name="Text Box 8"/>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386057" name="Text Box 9"/>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fld id="{20BD2C64-7F78-426B-A3AF-835FAC7D3B41}" type="slidenum">
              <a:rPr lang="en-US" altLang="zh-CN"/>
              <a:pPr/>
              <a:t>131</a:t>
            </a:fld>
            <a:endParaRPr lang="en-US" altLang="zh-CN"/>
          </a:p>
        </p:txBody>
      </p:sp>
      <p:sp>
        <p:nvSpPr>
          <p:cNvPr id="250883" name="Text Box 3"/>
          <p:cNvSpPr txBox="1">
            <a:spLocks noChangeArrowheads="1"/>
          </p:cNvSpPr>
          <p:nvPr/>
        </p:nvSpPr>
        <p:spPr bwMode="auto">
          <a:xfrm>
            <a:off x="611188" y="2097088"/>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b="1">
                <a:latin typeface="仿宋_GB2312" pitchFamily="49" charset="-122"/>
                <a:ea typeface="仿宋_GB2312" pitchFamily="49" charset="-122"/>
              </a:rPr>
              <a:t>树的子女 </a:t>
            </a:r>
            <a:r>
              <a:rPr kumimoji="1" lang="en-US" altLang="zh-CN" sz="3000" b="1">
                <a:latin typeface="仿宋_GB2312" pitchFamily="49" charset="-122"/>
                <a:ea typeface="仿宋_GB2312" pitchFamily="49" charset="-122"/>
              </a:rPr>
              <a:t>-</a:t>
            </a:r>
          </a:p>
          <a:p>
            <a:r>
              <a:rPr kumimoji="1" lang="en-US" altLang="zh-CN" sz="3000" b="1">
                <a:latin typeface="仿宋_GB2312" pitchFamily="49" charset="-122"/>
                <a:ea typeface="仿宋_GB2312" pitchFamily="49" charset="-122"/>
              </a:rPr>
              <a:t>    </a:t>
            </a:r>
            <a:r>
              <a:rPr kumimoji="1" lang="zh-CN" altLang="en-US" sz="3000" b="1">
                <a:latin typeface="仿宋_GB2312" pitchFamily="49" charset="-122"/>
                <a:ea typeface="仿宋_GB2312" pitchFamily="49" charset="-122"/>
              </a:rPr>
              <a:t>兄弟表示</a:t>
            </a:r>
            <a:endParaRPr kumimoji="1" lang="zh-CN" altLang="en-US" sz="3000">
              <a:latin typeface="仿宋_GB2312" pitchFamily="49" charset="-122"/>
              <a:ea typeface="仿宋_GB2312" pitchFamily="49" charset="-122"/>
            </a:endParaRPr>
          </a:p>
        </p:txBody>
      </p:sp>
      <p:grpSp>
        <p:nvGrpSpPr>
          <p:cNvPr id="250945" name="Group 65"/>
          <p:cNvGrpSpPr>
            <a:grpSpLocks/>
          </p:cNvGrpSpPr>
          <p:nvPr/>
        </p:nvGrpSpPr>
        <p:grpSpPr bwMode="auto">
          <a:xfrm>
            <a:off x="1905000" y="1160463"/>
            <a:ext cx="5181600" cy="549275"/>
            <a:chOff x="1200" y="758"/>
            <a:chExt cx="3264" cy="346"/>
          </a:xfrm>
        </p:grpSpPr>
        <p:sp>
          <p:nvSpPr>
            <p:cNvPr id="250884" name="Rectangle 4"/>
            <p:cNvSpPr>
              <a:spLocks noChangeArrowheads="1"/>
            </p:cNvSpPr>
            <p:nvPr/>
          </p:nvSpPr>
          <p:spPr bwMode="auto">
            <a:xfrm>
              <a:off x="1200" y="758"/>
              <a:ext cx="3264"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kumimoji="1" lang="en-US" altLang="en-US" sz="2400" b="1" i="1">
                  <a:latin typeface="Times New Roman" pitchFamily="18" charset="0"/>
                  <a:ea typeface="黑体" pitchFamily="2" charset="-122"/>
                </a:rPr>
                <a:t>  </a:t>
              </a:r>
              <a:r>
                <a:rPr kumimoji="1" lang="en-US" altLang="zh-CN" sz="2800" b="1">
                  <a:latin typeface="Times New Roman" pitchFamily="18" charset="0"/>
                  <a:ea typeface="黑体" pitchFamily="2" charset="-122"/>
                </a:rPr>
                <a:t>data</a:t>
              </a:r>
              <a:endParaRPr kumimoji="1" lang="en-US" altLang="zh-CN" sz="2400">
                <a:ea typeface="黑体" pitchFamily="2" charset="-122"/>
              </a:endParaRPr>
            </a:p>
          </p:txBody>
        </p:sp>
        <p:sp>
          <p:nvSpPr>
            <p:cNvPr id="250885" name="Line 5"/>
            <p:cNvSpPr>
              <a:spLocks noChangeShapeType="1"/>
            </p:cNvSpPr>
            <p:nvPr/>
          </p:nvSpPr>
          <p:spPr bwMode="auto">
            <a:xfrm>
              <a:off x="19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7" name="Line 7"/>
            <p:cNvSpPr>
              <a:spLocks noChangeShapeType="1"/>
            </p:cNvSpPr>
            <p:nvPr/>
          </p:nvSpPr>
          <p:spPr bwMode="auto">
            <a:xfrm>
              <a:off x="3120" y="768"/>
              <a:ext cx="0" cy="33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250886" name="Text Box 6"/>
            <p:cNvSpPr txBox="1">
              <a:spLocks noChangeArrowheads="1"/>
            </p:cNvSpPr>
            <p:nvPr/>
          </p:nvSpPr>
          <p:spPr bwMode="auto">
            <a:xfrm>
              <a:off x="2022" y="768"/>
              <a:ext cx="1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firstChild</a:t>
              </a:r>
              <a:endParaRPr kumimoji="1" lang="en-US" altLang="zh-CN" sz="2400">
                <a:ea typeface="黑体" pitchFamily="2" charset="-122"/>
              </a:endParaRPr>
            </a:p>
          </p:txBody>
        </p:sp>
        <p:sp>
          <p:nvSpPr>
            <p:cNvPr id="250888" name="Text Box 8"/>
            <p:cNvSpPr txBox="1">
              <a:spLocks noChangeArrowheads="1"/>
            </p:cNvSpPr>
            <p:nvPr/>
          </p:nvSpPr>
          <p:spPr bwMode="auto">
            <a:xfrm>
              <a:off x="3206" y="768"/>
              <a:ext cx="12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黑体" pitchFamily="2" charset="-122"/>
                </a:rPr>
                <a:t>nextSibling</a:t>
              </a:r>
              <a:endParaRPr kumimoji="1" lang="en-US" altLang="zh-CN" sz="2400">
                <a:ea typeface="黑体" pitchFamily="2" charset="-122"/>
              </a:endParaRPr>
            </a:p>
          </p:txBody>
        </p:sp>
      </p:grpSp>
      <p:grpSp>
        <p:nvGrpSpPr>
          <p:cNvPr id="250946" name="Group 66"/>
          <p:cNvGrpSpPr>
            <a:grpSpLocks/>
          </p:cNvGrpSpPr>
          <p:nvPr/>
        </p:nvGrpSpPr>
        <p:grpSpPr bwMode="auto">
          <a:xfrm>
            <a:off x="627063" y="2097088"/>
            <a:ext cx="7832725" cy="3733800"/>
            <a:chOff x="346" y="1440"/>
            <a:chExt cx="4934" cy="2352"/>
          </a:xfrm>
        </p:grpSpPr>
        <p:sp>
          <p:nvSpPr>
            <p:cNvPr id="250889" name="Line 9"/>
            <p:cNvSpPr>
              <a:spLocks noChangeShapeType="1"/>
            </p:cNvSpPr>
            <p:nvPr/>
          </p:nvSpPr>
          <p:spPr bwMode="auto">
            <a:xfrm>
              <a:off x="1546" y="3072"/>
              <a:ext cx="0" cy="33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0" name="Line 10"/>
            <p:cNvSpPr>
              <a:spLocks noChangeShapeType="1"/>
            </p:cNvSpPr>
            <p:nvPr/>
          </p:nvSpPr>
          <p:spPr bwMode="auto">
            <a:xfrm>
              <a:off x="1210" y="2544"/>
              <a:ext cx="336" cy="432"/>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1" name="Line 11"/>
            <p:cNvSpPr>
              <a:spLocks noChangeShapeType="1"/>
            </p:cNvSpPr>
            <p:nvPr/>
          </p:nvSpPr>
          <p:spPr bwMode="auto">
            <a:xfrm>
              <a:off x="730" y="3072"/>
              <a:ext cx="144"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2" name="Line 12"/>
            <p:cNvSpPr>
              <a:spLocks noChangeShapeType="1"/>
            </p:cNvSpPr>
            <p:nvPr/>
          </p:nvSpPr>
          <p:spPr bwMode="auto">
            <a:xfrm flipH="1">
              <a:off x="511" y="3072"/>
              <a:ext cx="123"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3" name="Line 13"/>
            <p:cNvSpPr>
              <a:spLocks noChangeShapeType="1"/>
            </p:cNvSpPr>
            <p:nvPr/>
          </p:nvSpPr>
          <p:spPr bwMode="auto">
            <a:xfrm flipH="1">
              <a:off x="730" y="2592"/>
              <a:ext cx="288"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4" name="Line 14"/>
            <p:cNvSpPr>
              <a:spLocks noChangeShapeType="1"/>
            </p:cNvSpPr>
            <p:nvPr/>
          </p:nvSpPr>
          <p:spPr bwMode="auto">
            <a:xfrm>
              <a:off x="1114" y="2592"/>
              <a:ext cx="0" cy="288"/>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5" name="Oval 15"/>
            <p:cNvSpPr>
              <a:spLocks noChangeArrowheads="1"/>
            </p:cNvSpPr>
            <p:nvPr/>
          </p:nvSpPr>
          <p:spPr bwMode="auto">
            <a:xfrm>
              <a:off x="970" y="235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6" name="Oval 16"/>
            <p:cNvSpPr>
              <a:spLocks noChangeArrowheads="1"/>
            </p:cNvSpPr>
            <p:nvPr/>
          </p:nvSpPr>
          <p:spPr bwMode="auto">
            <a:xfrm>
              <a:off x="970"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7" name="Oval 17"/>
            <p:cNvSpPr>
              <a:spLocks noChangeArrowheads="1"/>
            </p:cNvSpPr>
            <p:nvPr/>
          </p:nvSpPr>
          <p:spPr bwMode="auto">
            <a:xfrm>
              <a:off x="730"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8" name="Oval 18"/>
            <p:cNvSpPr>
              <a:spLocks noChangeArrowheads="1"/>
            </p:cNvSpPr>
            <p:nvPr/>
          </p:nvSpPr>
          <p:spPr bwMode="auto">
            <a:xfrm>
              <a:off x="346"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899" name="Oval 19"/>
            <p:cNvSpPr>
              <a:spLocks noChangeArrowheads="1"/>
            </p:cNvSpPr>
            <p:nvPr/>
          </p:nvSpPr>
          <p:spPr bwMode="auto">
            <a:xfrm>
              <a:off x="538"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0" name="Oval 20"/>
            <p:cNvSpPr>
              <a:spLocks noChangeArrowheads="1"/>
            </p:cNvSpPr>
            <p:nvPr/>
          </p:nvSpPr>
          <p:spPr bwMode="auto">
            <a:xfrm>
              <a:off x="1402" y="283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1" name="Oval 21"/>
            <p:cNvSpPr>
              <a:spLocks noChangeArrowheads="1"/>
            </p:cNvSpPr>
            <p:nvPr/>
          </p:nvSpPr>
          <p:spPr bwMode="auto">
            <a:xfrm>
              <a:off x="1402" y="3312"/>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250902" name="Text Box 22"/>
            <p:cNvSpPr txBox="1">
              <a:spLocks noChangeArrowheads="1"/>
            </p:cNvSpPr>
            <p:nvPr/>
          </p:nvSpPr>
          <p:spPr bwMode="auto">
            <a:xfrm>
              <a:off x="980" y="231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50903" name="Text Box 23"/>
            <p:cNvSpPr txBox="1">
              <a:spLocks noChangeArrowheads="1"/>
            </p:cNvSpPr>
            <p:nvPr/>
          </p:nvSpPr>
          <p:spPr bwMode="auto">
            <a:xfrm>
              <a:off x="554" y="27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50904" name="Text Box 24"/>
            <p:cNvSpPr txBox="1">
              <a:spLocks noChangeArrowheads="1"/>
            </p:cNvSpPr>
            <p:nvPr/>
          </p:nvSpPr>
          <p:spPr bwMode="auto">
            <a:xfrm>
              <a:off x="980"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50905" name="Text Box 25"/>
            <p:cNvSpPr txBox="1">
              <a:spLocks noChangeArrowheads="1"/>
            </p:cNvSpPr>
            <p:nvPr/>
          </p:nvSpPr>
          <p:spPr bwMode="auto">
            <a:xfrm>
              <a:off x="1423" y="279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50906" name="Text Box 26"/>
            <p:cNvSpPr txBox="1">
              <a:spLocks noChangeArrowheads="1"/>
            </p:cNvSpPr>
            <p:nvPr/>
          </p:nvSpPr>
          <p:spPr bwMode="auto">
            <a:xfrm>
              <a:off x="363"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50907" name="Text Box 27"/>
            <p:cNvSpPr txBox="1">
              <a:spLocks noChangeArrowheads="1"/>
            </p:cNvSpPr>
            <p:nvPr/>
          </p:nvSpPr>
          <p:spPr bwMode="auto">
            <a:xfrm>
              <a:off x="753"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50908" name="Text Box 28"/>
            <p:cNvSpPr txBox="1">
              <a:spLocks noChangeArrowheads="1"/>
            </p:cNvSpPr>
            <p:nvPr/>
          </p:nvSpPr>
          <p:spPr bwMode="auto">
            <a:xfrm>
              <a:off x="1406"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50909" name="Rectangle 29"/>
            <p:cNvSpPr>
              <a:spLocks noChangeArrowheads="1"/>
            </p:cNvSpPr>
            <p:nvPr/>
          </p:nvSpPr>
          <p:spPr bwMode="auto">
            <a:xfrm>
              <a:off x="3312" y="148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0" name="Line 30"/>
            <p:cNvSpPr>
              <a:spLocks noChangeShapeType="1"/>
            </p:cNvSpPr>
            <p:nvPr/>
          </p:nvSpPr>
          <p:spPr bwMode="auto">
            <a:xfrm>
              <a:off x="355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1" name="Line 31"/>
            <p:cNvSpPr>
              <a:spLocks noChangeShapeType="1"/>
            </p:cNvSpPr>
            <p:nvPr/>
          </p:nvSpPr>
          <p:spPr bwMode="auto">
            <a:xfrm>
              <a:off x="3792" y="148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2" name="Rectangle 32"/>
            <p:cNvSpPr>
              <a:spLocks noChangeArrowheads="1"/>
            </p:cNvSpPr>
            <p:nvPr/>
          </p:nvSpPr>
          <p:spPr bwMode="auto">
            <a:xfrm>
              <a:off x="2688" y="1968"/>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3" name="Line 33"/>
            <p:cNvSpPr>
              <a:spLocks noChangeShapeType="1"/>
            </p:cNvSpPr>
            <p:nvPr/>
          </p:nvSpPr>
          <p:spPr bwMode="auto">
            <a:xfrm>
              <a:off x="292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4" name="Line 34"/>
            <p:cNvSpPr>
              <a:spLocks noChangeShapeType="1"/>
            </p:cNvSpPr>
            <p:nvPr/>
          </p:nvSpPr>
          <p:spPr bwMode="auto">
            <a:xfrm>
              <a:off x="3168" y="1968"/>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5" name="Rectangle 35"/>
            <p:cNvSpPr>
              <a:spLocks noChangeArrowheads="1"/>
            </p:cNvSpPr>
            <p:nvPr/>
          </p:nvSpPr>
          <p:spPr bwMode="auto">
            <a:xfrm>
              <a:off x="2064"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16" name="Line 36"/>
            <p:cNvSpPr>
              <a:spLocks noChangeShapeType="1"/>
            </p:cNvSpPr>
            <p:nvPr/>
          </p:nvSpPr>
          <p:spPr bwMode="auto">
            <a:xfrm>
              <a:off x="230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7" name="Line 37"/>
            <p:cNvSpPr>
              <a:spLocks noChangeShapeType="1"/>
            </p:cNvSpPr>
            <p:nvPr/>
          </p:nvSpPr>
          <p:spPr bwMode="auto">
            <a:xfrm>
              <a:off x="2544"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8" name="Line 38"/>
            <p:cNvSpPr>
              <a:spLocks noChangeShapeType="1"/>
            </p:cNvSpPr>
            <p:nvPr/>
          </p:nvSpPr>
          <p:spPr bwMode="auto">
            <a:xfrm flipH="1">
              <a:off x="3024" y="1632"/>
              <a:ext cx="432"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9" name="Line 39"/>
            <p:cNvSpPr>
              <a:spLocks noChangeShapeType="1"/>
            </p:cNvSpPr>
            <p:nvPr/>
          </p:nvSpPr>
          <p:spPr bwMode="auto">
            <a:xfrm flipH="1">
              <a:off x="2400" y="2112"/>
              <a:ext cx="432"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0" name="Rectangle 40"/>
            <p:cNvSpPr>
              <a:spLocks noChangeArrowheads="1"/>
            </p:cNvSpPr>
            <p:nvPr/>
          </p:nvSpPr>
          <p:spPr bwMode="auto">
            <a:xfrm>
              <a:off x="3552" y="249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1" name="Line 41"/>
            <p:cNvSpPr>
              <a:spLocks noChangeShapeType="1"/>
            </p:cNvSpPr>
            <p:nvPr/>
          </p:nvSpPr>
          <p:spPr bwMode="auto">
            <a:xfrm>
              <a:off x="379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2" name="Line 42"/>
            <p:cNvSpPr>
              <a:spLocks noChangeShapeType="1"/>
            </p:cNvSpPr>
            <p:nvPr/>
          </p:nvSpPr>
          <p:spPr bwMode="auto">
            <a:xfrm>
              <a:off x="4032" y="249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3" name="Rectangle 43"/>
            <p:cNvSpPr>
              <a:spLocks noChangeArrowheads="1"/>
            </p:cNvSpPr>
            <p:nvPr/>
          </p:nvSpPr>
          <p:spPr bwMode="auto">
            <a:xfrm>
              <a:off x="4560" y="297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4" name="Line 44"/>
            <p:cNvSpPr>
              <a:spLocks noChangeShapeType="1"/>
            </p:cNvSpPr>
            <p:nvPr/>
          </p:nvSpPr>
          <p:spPr bwMode="auto">
            <a:xfrm>
              <a:off x="480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5" name="Line 45"/>
            <p:cNvSpPr>
              <a:spLocks noChangeShapeType="1"/>
            </p:cNvSpPr>
            <p:nvPr/>
          </p:nvSpPr>
          <p:spPr bwMode="auto">
            <a:xfrm>
              <a:off x="5040" y="297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6" name="Rectangle 46"/>
            <p:cNvSpPr>
              <a:spLocks noChangeArrowheads="1"/>
            </p:cNvSpPr>
            <p:nvPr/>
          </p:nvSpPr>
          <p:spPr bwMode="auto">
            <a:xfrm>
              <a:off x="3792" y="3456"/>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27" name="Line 47"/>
            <p:cNvSpPr>
              <a:spLocks noChangeShapeType="1"/>
            </p:cNvSpPr>
            <p:nvPr/>
          </p:nvSpPr>
          <p:spPr bwMode="auto">
            <a:xfrm>
              <a:off x="403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8" name="Line 48"/>
            <p:cNvSpPr>
              <a:spLocks noChangeShapeType="1"/>
            </p:cNvSpPr>
            <p:nvPr/>
          </p:nvSpPr>
          <p:spPr bwMode="auto">
            <a:xfrm>
              <a:off x="4272" y="3456"/>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29" name="Rectangle 49"/>
            <p:cNvSpPr>
              <a:spLocks noChangeArrowheads="1"/>
            </p:cNvSpPr>
            <p:nvPr/>
          </p:nvSpPr>
          <p:spPr bwMode="auto">
            <a:xfrm>
              <a:off x="2688" y="3024"/>
              <a:ext cx="720" cy="288"/>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250930" name="Line 50"/>
            <p:cNvSpPr>
              <a:spLocks noChangeShapeType="1"/>
            </p:cNvSpPr>
            <p:nvPr/>
          </p:nvSpPr>
          <p:spPr bwMode="auto">
            <a:xfrm>
              <a:off x="292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1" name="Line 51"/>
            <p:cNvSpPr>
              <a:spLocks noChangeShapeType="1"/>
            </p:cNvSpPr>
            <p:nvPr/>
          </p:nvSpPr>
          <p:spPr bwMode="auto">
            <a:xfrm>
              <a:off x="3168" y="3024"/>
              <a:ext cx="0" cy="288"/>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2" name="Line 52"/>
            <p:cNvSpPr>
              <a:spLocks noChangeShapeType="1"/>
            </p:cNvSpPr>
            <p:nvPr/>
          </p:nvSpPr>
          <p:spPr bwMode="auto">
            <a:xfrm flipH="1">
              <a:off x="4224" y="3120"/>
              <a:ext cx="480"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3" name="Line 53"/>
            <p:cNvSpPr>
              <a:spLocks noChangeShapeType="1"/>
            </p:cNvSpPr>
            <p:nvPr/>
          </p:nvSpPr>
          <p:spPr bwMode="auto">
            <a:xfrm>
              <a:off x="2688" y="2640"/>
              <a:ext cx="33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4" name="Line 54"/>
            <p:cNvSpPr>
              <a:spLocks noChangeShapeType="1"/>
            </p:cNvSpPr>
            <p:nvPr/>
          </p:nvSpPr>
          <p:spPr bwMode="auto">
            <a:xfrm>
              <a:off x="3312" y="2112"/>
              <a:ext cx="576" cy="384"/>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5" name="Line 55"/>
            <p:cNvSpPr>
              <a:spLocks noChangeShapeType="1"/>
            </p:cNvSpPr>
            <p:nvPr/>
          </p:nvSpPr>
          <p:spPr bwMode="auto">
            <a:xfrm>
              <a:off x="4176" y="2640"/>
              <a:ext cx="624" cy="336"/>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36" name="Text Box 56"/>
            <p:cNvSpPr txBox="1">
              <a:spLocks noChangeArrowheads="1"/>
            </p:cNvSpPr>
            <p:nvPr/>
          </p:nvSpPr>
          <p:spPr bwMode="auto">
            <a:xfrm>
              <a:off x="3539" y="144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A</a:t>
              </a:r>
              <a:endParaRPr kumimoji="1" lang="en-US" altLang="zh-CN" sz="2400">
                <a:latin typeface="Times New Roman" pitchFamily="18" charset="0"/>
              </a:endParaRPr>
            </a:p>
          </p:txBody>
        </p:sp>
        <p:sp>
          <p:nvSpPr>
            <p:cNvPr id="250937" name="Text Box 57"/>
            <p:cNvSpPr txBox="1">
              <a:spLocks noChangeArrowheads="1"/>
            </p:cNvSpPr>
            <p:nvPr/>
          </p:nvSpPr>
          <p:spPr bwMode="auto">
            <a:xfrm>
              <a:off x="2880" y="1920"/>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B</a:t>
              </a:r>
              <a:endParaRPr kumimoji="1" lang="en-US" altLang="zh-CN" sz="2400">
                <a:latin typeface="Times New Roman" pitchFamily="18" charset="0"/>
              </a:endParaRPr>
            </a:p>
          </p:txBody>
        </p:sp>
        <p:sp>
          <p:nvSpPr>
            <p:cNvPr id="250938" name="Text Box 58"/>
            <p:cNvSpPr txBox="1">
              <a:spLocks noChangeArrowheads="1"/>
            </p:cNvSpPr>
            <p:nvPr/>
          </p:nvSpPr>
          <p:spPr bwMode="auto">
            <a:xfrm>
              <a:off x="3779" y="246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C</a:t>
              </a:r>
              <a:endParaRPr kumimoji="1" lang="en-US" altLang="zh-CN" sz="2400">
                <a:latin typeface="Times New Roman" pitchFamily="18" charset="0"/>
              </a:endParaRPr>
            </a:p>
          </p:txBody>
        </p:sp>
        <p:sp>
          <p:nvSpPr>
            <p:cNvPr id="250939" name="Text Box 59"/>
            <p:cNvSpPr txBox="1">
              <a:spLocks noChangeArrowheads="1"/>
            </p:cNvSpPr>
            <p:nvPr/>
          </p:nvSpPr>
          <p:spPr bwMode="auto">
            <a:xfrm>
              <a:off x="4752" y="2947"/>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D</a:t>
              </a:r>
              <a:endParaRPr kumimoji="1" lang="en-US" altLang="zh-CN" sz="2400">
                <a:latin typeface="Times New Roman" pitchFamily="18" charset="0"/>
              </a:endParaRPr>
            </a:p>
          </p:txBody>
        </p:sp>
        <p:sp>
          <p:nvSpPr>
            <p:cNvPr id="250940" name="Text Box 60"/>
            <p:cNvSpPr txBox="1">
              <a:spLocks noChangeArrowheads="1"/>
            </p:cNvSpPr>
            <p:nvPr/>
          </p:nvSpPr>
          <p:spPr bwMode="auto">
            <a:xfrm>
              <a:off x="3984" y="3427"/>
              <a:ext cx="31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G</a:t>
              </a:r>
              <a:endParaRPr kumimoji="1" lang="en-US" altLang="zh-CN" sz="2400">
                <a:latin typeface="Times New Roman" pitchFamily="18" charset="0"/>
              </a:endParaRPr>
            </a:p>
          </p:txBody>
        </p:sp>
        <p:sp>
          <p:nvSpPr>
            <p:cNvPr id="250941" name="Text Box 61"/>
            <p:cNvSpPr txBox="1">
              <a:spLocks noChangeArrowheads="1"/>
            </p:cNvSpPr>
            <p:nvPr/>
          </p:nvSpPr>
          <p:spPr bwMode="auto">
            <a:xfrm>
              <a:off x="2896" y="2976"/>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a:t>
              </a:r>
              <a:endParaRPr kumimoji="1" lang="en-US" altLang="zh-CN" sz="2400">
                <a:latin typeface="Times New Roman" pitchFamily="18" charset="0"/>
              </a:endParaRPr>
            </a:p>
          </p:txBody>
        </p:sp>
        <p:sp>
          <p:nvSpPr>
            <p:cNvPr id="250942" name="Text Box 62"/>
            <p:cNvSpPr txBox="1">
              <a:spLocks noChangeArrowheads="1"/>
            </p:cNvSpPr>
            <p:nvPr/>
          </p:nvSpPr>
          <p:spPr bwMode="auto">
            <a:xfrm>
              <a:off x="2256" y="2467"/>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E</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title"/>
          </p:nvPr>
        </p:nvSpPr>
        <p:spPr>
          <a:xfrm>
            <a:off x="503238" y="441325"/>
            <a:ext cx="8229600" cy="1371600"/>
          </a:xfrm>
        </p:spPr>
        <p:txBody>
          <a:bodyPr/>
          <a:lstStyle/>
          <a:p>
            <a:pPr algn="ctr"/>
            <a:r>
              <a:rPr kumimoji="1" lang="zh-CN" altLang="en-US" sz="4000" b="1">
                <a:solidFill>
                  <a:schemeClr val="tx2"/>
                </a:solidFill>
                <a:latin typeface="华文新魏" pitchFamily="2" charset="-122"/>
                <a:ea typeface="华文新魏" pitchFamily="2" charset="-122"/>
              </a:rPr>
              <a:t>用子女</a:t>
            </a:r>
            <a:r>
              <a:rPr kumimoji="1" lang="en-US" altLang="zh-CN" sz="4000" b="1">
                <a:solidFill>
                  <a:schemeClr val="tx2"/>
                </a:solidFill>
                <a:latin typeface="华文新魏" pitchFamily="2" charset="-122"/>
                <a:ea typeface="华文新魏" pitchFamily="2" charset="-122"/>
              </a:rPr>
              <a:t>-</a:t>
            </a:r>
            <a:r>
              <a:rPr kumimoji="1" lang="zh-CN" altLang="en-US" sz="4000" b="1">
                <a:solidFill>
                  <a:schemeClr val="tx2"/>
                </a:solidFill>
                <a:latin typeface="华文新魏" pitchFamily="2" charset="-122"/>
                <a:ea typeface="华文新魏" pitchFamily="2" charset="-122"/>
              </a:rPr>
              <a:t>兄弟表示实现的</a:t>
            </a:r>
            <a:br>
              <a:rPr kumimoji="1" lang="zh-CN" altLang="en-US" sz="4000" b="1">
                <a:solidFill>
                  <a:schemeClr val="tx2"/>
                </a:solidFill>
                <a:latin typeface="华文新魏" pitchFamily="2" charset="-122"/>
                <a:ea typeface="华文新魏" pitchFamily="2" charset="-122"/>
              </a:rPr>
            </a:br>
            <a:r>
              <a:rPr kumimoji="1" lang="zh-CN" altLang="en-US" sz="4000" b="1">
                <a:solidFill>
                  <a:schemeClr val="tx2"/>
                </a:solidFill>
                <a:latin typeface="华文新魏" pitchFamily="2" charset="-122"/>
                <a:ea typeface="华文新魏" pitchFamily="2" charset="-122"/>
              </a:rPr>
              <a:t>树的类定义</a:t>
            </a:r>
          </a:p>
        </p:txBody>
      </p:sp>
      <p:sp>
        <p:nvSpPr>
          <p:cNvPr id="251908" name="Rectangle 4"/>
          <p:cNvSpPr>
            <a:spLocks noGrp="1" noChangeArrowheads="1"/>
          </p:cNvSpPr>
          <p:nvPr>
            <p:ph idx="1"/>
          </p:nvPr>
        </p:nvSpPr>
        <p:spPr>
          <a:xfrm>
            <a:off x="647700" y="1847850"/>
            <a:ext cx="8229600" cy="45339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struct</a:t>
            </a:r>
            <a:r>
              <a:rPr lang="en-US" altLang="zh-CN" sz="2800">
                <a:latin typeface="Times New Roman" pitchFamily="18" charset="0"/>
                <a:ea typeface="隶书" pitchFamily="49" charset="-122"/>
              </a:rPr>
              <a:t> TreeNode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树的结点类</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结点数据</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子女及兄弟指针</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 (T value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fc = NULL</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ns = NULL)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data (value)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firstChild (fc)</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nextSibling (ns)</a:t>
            </a:r>
            <a:r>
              <a:rPr lang="en-US" altLang="zh-CN" sz="2800" b="1">
                <a:latin typeface="Times New Roman" pitchFamily="18" charset="0"/>
                <a:ea typeface="隶书" pitchFamily="49" charset="-122"/>
              </a:rPr>
              <a:t> {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A172D96F-CBA7-492D-96D6-7E41B398DEA5}" type="slidenum">
              <a:rPr lang="en-US" altLang="zh-CN"/>
              <a:pPr/>
              <a:t>132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idx="1"/>
          </p:nvPr>
        </p:nvSpPr>
        <p:spPr>
          <a:xfrm>
            <a:off x="627063" y="803275"/>
            <a:ext cx="8229600" cy="5541963"/>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树类</a:t>
            </a:r>
          </a:p>
          <a:p>
            <a:pPr>
              <a:spcBef>
                <a:spcPct val="0"/>
              </a:spcBef>
              <a:buFont typeface="Wingdings" pitchFamily="2" charset="2"/>
              <a:buNone/>
            </a:pPr>
            <a:r>
              <a:rPr lang="en-US" altLang="zh-CN" sz="2800" b="1">
                <a:latin typeface="Times New Roman" pitchFamily="18" charset="0"/>
                <a:ea typeface="隶书" pitchFamily="49" charset="-122"/>
              </a:rPr>
              <a:t>private:</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根指针及当前指针</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Find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value)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在以</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为根的树中搜索</a:t>
            </a:r>
            <a:r>
              <a:rPr lang="en-US" altLang="zh-CN" sz="2800" b="1">
                <a:solidFill>
                  <a:schemeClr val="tx2"/>
                </a:solidFill>
                <a:latin typeface="Times New Roman" pitchFamily="18" charset="0"/>
                <a:ea typeface="隶书" pitchFamily="49" charset="-122"/>
              </a:rPr>
              <a:t>value</a:t>
            </a:r>
          </a:p>
          <a:p>
            <a:pPr>
              <a:spcBef>
                <a:spcPct val="0"/>
              </a:spcBef>
              <a:buFont typeface="Wingdings" pitchFamily="2" charset="2"/>
              <a:buNone/>
            </a:pP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RemovesubTree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为根的子树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FindParent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public:</a:t>
            </a:r>
          </a:p>
        </p:txBody>
      </p:sp>
      <p:sp>
        <p:nvSpPr>
          <p:cNvPr id="4" name="灯片编号占位符 4"/>
          <p:cNvSpPr>
            <a:spLocks noGrp="1"/>
          </p:cNvSpPr>
          <p:nvPr>
            <p:ph type="sldNum" sz="quarter" idx="12"/>
          </p:nvPr>
        </p:nvSpPr>
        <p:spPr/>
        <p:txBody>
          <a:bodyPr/>
          <a:lstStyle/>
          <a:p>
            <a:fld id="{EBC6CB2C-E22C-48B3-A795-ABBAF7967FD9}" type="slidenum">
              <a:rPr lang="en-US" altLang="zh-CN"/>
              <a:pPr/>
              <a:t>133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idx="1"/>
          </p:nvPr>
        </p:nvSpPr>
        <p:spPr>
          <a:xfrm>
            <a:off x="611188" y="692150"/>
            <a:ext cx="8229600" cy="5541963"/>
          </a:xfrm>
        </p:spPr>
        <p:txBody>
          <a:bodyPr>
            <a:normAutofit lnSpcReduction="10000"/>
          </a:bodyPr>
          <a:lstStyle/>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root = current = NULL</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Root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置根结点为当前结点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 }</a:t>
            </a:r>
            <a:endParaRPr lang="en-US" altLang="zh-CN" sz="2800">
              <a:solidFill>
                <a:schemeClr val="tx2"/>
              </a:solidFill>
              <a:latin typeface="Times New Roman" pitchFamily="18" charset="0"/>
              <a:ea typeface="隶书" pitchFamily="49" charset="-122"/>
            </a:endParaRPr>
          </a:p>
          <a:p>
            <a:pPr>
              <a:spcBef>
                <a:spcPct val="0"/>
              </a:spcBef>
              <a:buFont typeface="Wingdings" pitchFamily="2" charset="2"/>
              <a:buNone/>
            </a:pPr>
            <a:r>
              <a:rPr lang="en-US" altLang="zh-CN" sz="2800" b="1">
                <a:latin typeface="Times New Roman" pitchFamily="18" charset="0"/>
                <a:ea typeface="隶书" pitchFamily="49" charset="-122"/>
              </a:rPr>
              <a:t>     bool </a:t>
            </a:r>
            <a:r>
              <a:rPr lang="en-US" altLang="zh-CN" sz="2800">
                <a:latin typeface="Times New Roman" pitchFamily="18" charset="0"/>
                <a:ea typeface="隶书" pitchFamily="49" charset="-122"/>
              </a:rPr>
              <a:t>FirstChild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将当前结点的第一个子女置为当前结点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将当前结点的下一个兄弟置为当前结点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将当前结点的双亲置为当前结点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(T value)</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搜索含</a:t>
            </a:r>
            <a:r>
              <a:rPr lang="en-US" altLang="zh-CN" sz="2800">
                <a:solidFill>
                  <a:schemeClr val="tx2"/>
                </a:solidFill>
                <a:latin typeface="Times New Roman" pitchFamily="18" charset="0"/>
                <a:ea typeface="隶书" pitchFamily="49" charset="-122"/>
              </a:rPr>
              <a:t>value</a:t>
            </a:r>
            <a:r>
              <a:rPr lang="zh-CN" altLang="en-US" sz="2800">
                <a:solidFill>
                  <a:schemeClr val="tx2"/>
                </a:solidFill>
                <a:latin typeface="Times New Roman" pitchFamily="18" charset="0"/>
                <a:ea typeface="隶书" pitchFamily="49" charset="-122"/>
              </a:rPr>
              <a:t>的结点</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使之成为当前结点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树的其他公共操作</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6F357F38-B6AE-4C47-9C86-B19A900F70EA}" type="slidenum">
              <a:rPr lang="en-US" altLang="zh-CN"/>
              <a:pPr/>
              <a:t>134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title"/>
          </p:nvPr>
        </p:nvSpPr>
        <p:spPr>
          <a:xfrm>
            <a:off x="457200" y="457200"/>
            <a:ext cx="8229600" cy="992188"/>
          </a:xfrm>
        </p:spPr>
        <p:txBody>
          <a:bodyPr/>
          <a:lstStyle/>
          <a:p>
            <a:pPr algn="ctr"/>
            <a:r>
              <a:rPr lang="zh-CN" altLang="en-US" sz="4000" b="1">
                <a:solidFill>
                  <a:schemeClr val="tx2"/>
                </a:solidFill>
                <a:latin typeface="华文新魏" pitchFamily="2" charset="-122"/>
                <a:ea typeface="华文新魏" pitchFamily="2" charset="-122"/>
              </a:rPr>
              <a:t>子女</a:t>
            </a:r>
            <a:r>
              <a:rPr lang="en-US" altLang="zh-CN" sz="4000" b="1">
                <a:solidFill>
                  <a:schemeClr val="tx2"/>
                </a:solidFill>
                <a:latin typeface="华文新魏" pitchFamily="2" charset="-122"/>
                <a:ea typeface="华文新魏" pitchFamily="2" charset="-122"/>
              </a:rPr>
              <a:t>-</a:t>
            </a:r>
            <a:r>
              <a:rPr lang="zh-CN" altLang="en-US" sz="4000" b="1">
                <a:solidFill>
                  <a:schemeClr val="tx2"/>
                </a:solidFill>
                <a:latin typeface="华文新魏" pitchFamily="2" charset="-122"/>
                <a:ea typeface="华文新魏" pitchFamily="2" charset="-122"/>
              </a:rPr>
              <a:t>兄弟链表常用操作的实现</a:t>
            </a:r>
          </a:p>
        </p:txBody>
      </p:sp>
      <p:sp>
        <p:nvSpPr>
          <p:cNvPr id="254980" name="Rectangle 4"/>
          <p:cNvSpPr>
            <a:spLocks noGrp="1" noChangeArrowheads="1"/>
          </p:cNvSpPr>
          <p:nvPr>
            <p:ph idx="1"/>
          </p:nvPr>
        </p:nvSpPr>
        <p:spPr>
          <a:xfrm>
            <a:off x="663575" y="1450975"/>
            <a:ext cx="8229600" cy="50387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Root ()</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让树的根结点成为树的当前结点</a:t>
            </a:r>
            <a:endParaRPr lang="zh-CN" altLang="en-US" sz="2800" b="1">
              <a:latin typeface="Times New Roman" pitchFamily="18" charset="0"/>
              <a:ea typeface="隶书" pitchFamily="49" charset="-122"/>
            </a:endParaRP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(root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else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root</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9364F88-DD30-40CE-B9CD-8492283040DC}" type="slidenum">
              <a:rPr lang="en-US" altLang="zh-CN"/>
              <a:pPr/>
              <a:t>135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Grp="1" noChangeArrowheads="1"/>
          </p:cNvSpPr>
          <p:nvPr>
            <p:ph idx="1"/>
          </p:nvPr>
        </p:nvSpPr>
        <p:spPr>
          <a:xfrm>
            <a:off x="627063" y="800100"/>
            <a:ext cx="8229600" cy="5724525"/>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置当前结点的双亲结点为当前结点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 = current</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(current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current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root) </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 }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空树或根无双亲</a:t>
            </a:r>
            <a:endParaRPr lang="zh-CN" altLang="en-US" sz="2800" b="1">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FindParent (root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从根开始找</a:t>
            </a:r>
            <a:r>
              <a:rPr lang="zh-CN" altLang="en-US" sz="2800" b="1">
                <a:solidFill>
                  <a:schemeClr val="tx2"/>
                </a:solidFill>
                <a:latin typeface="Times New Roman" pitchFamily="18" charset="0"/>
                <a:ea typeface="隶书" pitchFamily="49" charset="-122"/>
              </a:rPr>
              <a:t>*</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的双亲结点</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2D219ECF-BA2A-4CA1-873D-9A0FC2F1B2EB}" type="slidenum">
              <a:rPr lang="en-US" altLang="zh-CN"/>
              <a:pPr/>
              <a:t>136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Rectangle 4"/>
          <p:cNvSpPr>
            <a:spLocks noGrp="1" noChangeArrowheads="1"/>
          </p:cNvSpPr>
          <p:nvPr>
            <p:ph idx="1"/>
          </p:nvPr>
        </p:nvSpPr>
        <p:spPr>
          <a:xfrm>
            <a:off x="663575" y="765175"/>
            <a:ext cx="8229600" cy="56134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FindParent (TreeNode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在根为*</a:t>
            </a:r>
            <a:r>
              <a:rPr lang="en-US" altLang="zh-CN" sz="2800" b="1">
                <a:solidFill>
                  <a:schemeClr val="tx2"/>
                </a:solidFill>
                <a:latin typeface="Times New Roman" pitchFamily="18" charset="0"/>
                <a:ea typeface="隶书" pitchFamily="49" charset="-122"/>
              </a:rPr>
              <a:t>t</a:t>
            </a:r>
            <a:r>
              <a:rPr lang="zh-CN" altLang="en-US" sz="2800">
                <a:solidFill>
                  <a:schemeClr val="tx2"/>
                </a:solidFill>
                <a:latin typeface="Times New Roman" pitchFamily="18" charset="0"/>
                <a:ea typeface="隶书" pitchFamily="49" charset="-122"/>
              </a:rPr>
              <a:t>的树中找*</a:t>
            </a:r>
            <a:r>
              <a:rPr lang="en-US" altLang="zh-CN" sz="2800" b="1">
                <a:solidFill>
                  <a:schemeClr val="tx2"/>
                </a:solidFill>
                <a:latin typeface="Times New Roman" pitchFamily="18" charset="0"/>
                <a:ea typeface="隶书" pitchFamily="49" charset="-122"/>
              </a:rPr>
              <a:t>p</a:t>
            </a:r>
            <a:r>
              <a:rPr lang="zh-CN" altLang="en-US" sz="2800">
                <a:solidFill>
                  <a:schemeClr val="tx2"/>
                </a:solidFill>
                <a:latin typeface="Times New Roman" pitchFamily="18" charset="0"/>
                <a:ea typeface="隶书" pitchFamily="49" charset="-122"/>
              </a:rPr>
              <a:t>的双亲</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q = 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*q</a:t>
            </a:r>
            <a:r>
              <a:rPr lang="zh-CN" altLang="en-US" sz="2800">
                <a:solidFill>
                  <a:schemeClr val="tx2"/>
                </a:solidFill>
                <a:latin typeface="Times New Roman" pitchFamily="18" charset="0"/>
                <a:ea typeface="隶书" pitchFamily="49" charset="-122"/>
              </a:rPr>
              <a:t>是*</a:t>
            </a:r>
            <a:r>
              <a:rPr lang="en-US" altLang="zh-CN" sz="2800">
                <a:solidFill>
                  <a:schemeClr val="tx2"/>
                </a:solidFill>
                <a:latin typeface="Times New Roman" pitchFamily="18" charset="0"/>
                <a:ea typeface="隶书" pitchFamily="49" charset="-122"/>
              </a:rPr>
              <a:t>t</a:t>
            </a:r>
            <a:r>
              <a:rPr lang="zh-CN" altLang="en-US" sz="2800">
                <a:solidFill>
                  <a:schemeClr val="tx2"/>
                </a:solidFill>
                <a:latin typeface="Times New Roman" pitchFamily="18" charset="0"/>
                <a:ea typeface="隶书" pitchFamily="49" charset="-122"/>
              </a:rPr>
              <a:t>长子</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succ</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while </a:t>
            </a:r>
            <a:r>
              <a:rPr lang="en-US" altLang="zh-CN" sz="2800">
                <a:latin typeface="Times New Roman" pitchFamily="18" charset="0"/>
                <a:ea typeface="隶书" pitchFamily="49" charset="-122"/>
              </a:rPr>
              <a:t>(q != NULL</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q != p)</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扫描兄弟链</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((succ = FindParent (q, p)) == true)</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succ</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递归搜索以*</a:t>
            </a:r>
            <a:r>
              <a:rPr lang="en-US" altLang="zh-CN" sz="2800">
                <a:solidFill>
                  <a:schemeClr val="tx2"/>
                </a:solidFill>
                <a:latin typeface="Times New Roman" pitchFamily="18" charset="0"/>
                <a:ea typeface="隶书" pitchFamily="49" charset="-122"/>
              </a:rPr>
              <a:t>q</a:t>
            </a:r>
            <a:r>
              <a:rPr lang="zh-CN" altLang="en-US" sz="2800">
                <a:solidFill>
                  <a:schemeClr val="tx2"/>
                </a:solidFill>
                <a:latin typeface="Times New Roman" pitchFamily="18" charset="0"/>
                <a:ea typeface="隶书" pitchFamily="49" charset="-122"/>
              </a:rPr>
              <a:t>为根的子树</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q = q</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8B0EE6F1-B19D-48B0-B3CA-A2BCD9E227ED}" type="slidenum">
              <a:rPr lang="en-US" altLang="zh-CN"/>
              <a:pPr/>
              <a:t>137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idx="1"/>
          </p:nvPr>
        </p:nvSpPr>
        <p:spPr>
          <a:xfrm>
            <a:off x="663575" y="765175"/>
            <a:ext cx="8229600" cy="56134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(q != NULL</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q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p)</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t</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else {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未找到</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lang="en-US" altLang="zh-CN" sz="2800" b="1">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&lt;T&gt;::</a:t>
            </a:r>
            <a:r>
              <a:rPr lang="en-US" altLang="zh-CN" sz="2800">
                <a:latin typeface="Times New Roman" pitchFamily="18" charset="0"/>
                <a:ea typeface="隶书" pitchFamily="49" charset="-122"/>
              </a:rPr>
              <a:t>FirstChild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在树中找当前结点的长子</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endParaRPr lang="zh-CN" altLang="en-US" sz="2800" b="1">
              <a:solidFill>
                <a:schemeClr val="tx2"/>
              </a:solidFill>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(current </a:t>
            </a:r>
            <a:r>
              <a:rPr lang="en-US" altLang="zh-CN" sz="2800" b="1">
                <a:latin typeface="Times New Roman" pitchFamily="18" charset="0"/>
                <a:ea typeface="隶书" pitchFamily="49" charset="-122"/>
              </a:rPr>
              <a:t>&amp;&amp; </a:t>
            </a:r>
            <a:r>
              <a:rPr lang="en-US" altLang="zh-CN" sz="2800">
                <a:latin typeface="Times New Roman" pitchFamily="18" charset="0"/>
                <a:ea typeface="隶书" pitchFamily="49" charset="-122"/>
              </a:rPr>
              <a:t>current</a:t>
            </a:r>
            <a:r>
              <a:rPr lang="en-US" altLang="zh-CN" sz="2800">
                <a:latin typeface="楷体_GB2312" pitchFamily="49" charset="-122"/>
                <a:ea typeface="楷体_GB2312" pitchFamily="49" charset="-122"/>
              </a:rPr>
              <a:t>-</a:t>
            </a:r>
            <a:r>
              <a:rPr lang="en-US" altLang="zh-CN" sz="2800">
                <a:latin typeface="Times New Roman" pitchFamily="18" charset="0"/>
                <a:ea typeface="隶书" pitchFamily="49" charset="-122"/>
              </a:rPr>
              <a:t>&gt;firstChild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current = 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firstChild</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8C1B41B0-4141-469B-B058-DDB619825DD4}" type="slidenum">
              <a:rPr lang="en-US" altLang="zh-CN"/>
              <a:pPr/>
              <a:t>138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idx="1"/>
          </p:nvPr>
        </p:nvSpPr>
        <p:spPr>
          <a:xfrm>
            <a:off x="663575" y="765175"/>
            <a:ext cx="8229600" cy="5613400"/>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endParaRPr lang="en-US" altLang="zh-CN" sz="2800" b="1">
              <a:latin typeface="Times New Roman" pitchFamily="18" charset="0"/>
              <a:ea typeface="隶书" pitchFamily="49" charset="-122"/>
            </a:endParaRPr>
          </a:p>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在树中找当前结点的兄弟</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并置为当前结点</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(current</a:t>
            </a:r>
            <a:r>
              <a:rPr lang="en-US" altLang="zh-CN" sz="2800" b="1">
                <a:latin typeface="Times New Roman" pitchFamily="18" charset="0"/>
                <a:ea typeface="隶书" pitchFamily="49" charset="-122"/>
              </a:rPr>
              <a:t> &amp;&amp; </a:t>
            </a:r>
            <a:r>
              <a:rPr lang="en-US" altLang="zh-CN" sz="2800">
                <a:latin typeface="Times New Roman" pitchFamily="18" charset="0"/>
                <a:ea typeface="隶书" pitchFamily="49" charset="-122"/>
              </a:rPr>
              <a:t>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current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nextSibling</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true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current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false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DC0E0650-51E4-4588-B1F6-978BFDCFFCD6}" type="slidenum">
              <a:rPr lang="en-US" altLang="zh-CN"/>
              <a:pPr/>
              <a:t>139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F5261767-EB1F-43DD-9E3E-99622C821FE7}" type="slidenum">
              <a:rPr lang="en-US" altLang="zh-CN" smtClean="0"/>
              <a:pPr>
                <a:defRPr/>
              </a:pPr>
              <a:t>14</a:t>
            </a:fld>
            <a:endParaRPr lang="en-US" altLang="zh-CN"/>
          </a:p>
        </p:txBody>
      </p:sp>
      <p:sp>
        <p:nvSpPr>
          <p:cNvPr id="3" name="矩形 2"/>
          <p:cNvSpPr/>
          <p:nvPr/>
        </p:nvSpPr>
        <p:spPr>
          <a:xfrm>
            <a:off x="2654913" y="2928739"/>
            <a:ext cx="5922404" cy="3416320"/>
          </a:xfrm>
          <a:prstGeom prst="rect">
            <a:avLst/>
          </a:prstGeom>
          <a:solidFill>
            <a:schemeClr val="accent2">
              <a:lumMod val="20000"/>
              <a:lumOff val="80000"/>
            </a:schemeClr>
          </a:solidFill>
        </p:spPr>
        <p:txBody>
          <a:bodyPr wrap="square">
            <a:spAutoFit/>
          </a:bodyPr>
          <a:lstStyle/>
          <a:p>
            <a:r>
              <a:rPr lang="zh-CN" altLang="en-US" dirty="0"/>
              <a:t>void eight_queen(int index){	</a:t>
            </a:r>
            <a:endParaRPr lang="en-US" altLang="zh-CN" dirty="0" smtClean="0"/>
          </a:p>
          <a:p>
            <a:r>
              <a:rPr lang="zh-CN" altLang="en-US" dirty="0" smtClean="0"/>
              <a:t>int </a:t>
            </a:r>
            <a:r>
              <a:rPr lang="zh-CN" altLang="en-US" dirty="0"/>
              <a:t>loop; 	</a:t>
            </a:r>
            <a:endParaRPr lang="en-US" altLang="zh-CN" dirty="0" smtClean="0"/>
          </a:p>
          <a:p>
            <a:r>
              <a:rPr lang="zh-CN" altLang="en-US" dirty="0" smtClean="0"/>
              <a:t>for</a:t>
            </a:r>
            <a:r>
              <a:rPr lang="zh-CN" altLang="en-US" dirty="0"/>
              <a:t>(loop = 0; loop &lt; 8; loop++){		if(check_pos_valid(index, loop</a:t>
            </a:r>
            <a:r>
              <a:rPr lang="zh-CN" altLang="en-US" dirty="0" smtClean="0"/>
              <a:t>)){</a:t>
            </a:r>
            <a:r>
              <a:rPr lang="zh-CN" altLang="en-US" dirty="0"/>
              <a:t>			</a:t>
            </a:r>
            <a:r>
              <a:rPr lang="zh-CN" altLang="en-US" dirty="0" smtClean="0"/>
              <a:t>       gEightQueen</a:t>
            </a:r>
            <a:r>
              <a:rPr lang="zh-CN" altLang="en-US" dirty="0"/>
              <a:t>[index] = loop; 			</a:t>
            </a:r>
            <a:r>
              <a:rPr lang="zh-CN" altLang="en-US" dirty="0" smtClean="0"/>
              <a:t>      if</a:t>
            </a:r>
            <a:r>
              <a:rPr lang="zh-CN" altLang="en-US" dirty="0"/>
              <a:t>(7 == index){	</a:t>
            </a:r>
            <a:endParaRPr lang="en-US" altLang="zh-CN" dirty="0" smtClean="0"/>
          </a:p>
          <a:p>
            <a:r>
              <a:rPr lang="zh-CN" altLang="en-US" dirty="0" smtClean="0"/>
              <a:t>                        gCount </a:t>
            </a:r>
            <a:r>
              <a:rPr lang="zh-CN" altLang="en-US" dirty="0"/>
              <a:t>++, print()</a:t>
            </a:r>
            <a:r>
              <a:rPr lang="zh-CN" altLang="en-US" dirty="0" smtClean="0"/>
              <a:t>;</a:t>
            </a:r>
            <a:endParaRPr lang="en-US" altLang="zh-CN" dirty="0" smtClean="0"/>
          </a:p>
          <a:p>
            <a:r>
              <a:rPr lang="zh-CN" altLang="en-US" dirty="0" smtClean="0"/>
              <a:t>                        gEightQueen</a:t>
            </a:r>
            <a:r>
              <a:rPr lang="zh-CN" altLang="en-US" dirty="0"/>
              <a:t>[index] = 0;				return</a:t>
            </a:r>
            <a:r>
              <a:rPr lang="zh-CN" altLang="en-US" dirty="0" smtClean="0"/>
              <a:t>;</a:t>
            </a:r>
            <a:r>
              <a:rPr lang="zh-CN" altLang="en-US" dirty="0"/>
              <a:t>	</a:t>
            </a:r>
            <a:r>
              <a:rPr lang="zh-CN" altLang="en-US" dirty="0" smtClean="0"/>
              <a:t>}</a:t>
            </a:r>
            <a:endParaRPr lang="en-US" altLang="zh-CN" dirty="0" smtClean="0"/>
          </a:p>
          <a:p>
            <a:r>
              <a:rPr lang="zh-CN" altLang="en-US" dirty="0"/>
              <a:t>						eight_queen(index + 1);			gEightQueen[index] = 0;		}	</a:t>
            </a:r>
            <a:r>
              <a:rPr lang="zh-CN" altLang="en-US" dirty="0" smtClean="0"/>
              <a:t>}}</a:t>
            </a:r>
            <a:endParaRPr lang="zh-CN" altLang="en-US" dirty="0"/>
          </a:p>
        </p:txBody>
      </p:sp>
      <p:sp>
        <p:nvSpPr>
          <p:cNvPr id="4" name="矩形 3"/>
          <p:cNvSpPr/>
          <p:nvPr/>
        </p:nvSpPr>
        <p:spPr>
          <a:xfrm>
            <a:off x="211534" y="0"/>
            <a:ext cx="5404581" cy="3139321"/>
          </a:xfrm>
          <a:prstGeom prst="rect">
            <a:avLst/>
          </a:prstGeom>
        </p:spPr>
        <p:txBody>
          <a:bodyPr wrap="square">
            <a:spAutoFit/>
          </a:bodyPr>
          <a:lstStyle/>
          <a:p>
            <a:r>
              <a:rPr lang="en-US" altLang="zh-CN" dirty="0" err="1"/>
              <a:t>int</a:t>
            </a:r>
            <a:r>
              <a:rPr lang="en-US" altLang="zh-CN" dirty="0"/>
              <a:t> </a:t>
            </a:r>
            <a:r>
              <a:rPr lang="en-US" altLang="zh-CN" dirty="0" err="1"/>
              <a:t>check_pos_valid</a:t>
            </a:r>
            <a:r>
              <a:rPr lang="en-US" altLang="zh-CN" dirty="0"/>
              <a:t>(</a:t>
            </a:r>
            <a:r>
              <a:rPr lang="en-US" altLang="zh-CN" dirty="0" err="1"/>
              <a:t>int</a:t>
            </a:r>
            <a:r>
              <a:rPr lang="en-US" altLang="zh-CN" dirty="0"/>
              <a:t> loop, </a:t>
            </a:r>
            <a:r>
              <a:rPr lang="en-US" altLang="zh-CN" dirty="0" err="1"/>
              <a:t>int</a:t>
            </a:r>
            <a:r>
              <a:rPr lang="en-US" altLang="zh-CN" dirty="0"/>
              <a:t> value</a:t>
            </a:r>
            <a:r>
              <a:rPr lang="en-US" altLang="zh-CN" dirty="0" smtClean="0"/>
              <a:t>){</a:t>
            </a:r>
          </a:p>
          <a:p>
            <a:r>
              <a:rPr lang="en-US" altLang="zh-CN" dirty="0" smtClean="0"/>
              <a:t>  </a:t>
            </a:r>
            <a:r>
              <a:rPr lang="en-US" altLang="zh-CN" dirty="0" err="1" smtClean="0"/>
              <a:t>int</a:t>
            </a:r>
            <a:r>
              <a:rPr lang="en-US" altLang="zh-CN" dirty="0" smtClean="0"/>
              <a:t> </a:t>
            </a:r>
            <a:r>
              <a:rPr lang="en-US" altLang="zh-CN" dirty="0"/>
              <a:t>index</a:t>
            </a:r>
            <a:r>
              <a:rPr lang="en-US" altLang="zh-CN" dirty="0" smtClean="0"/>
              <a:t>;  </a:t>
            </a:r>
            <a:r>
              <a:rPr lang="en-US" altLang="zh-CN" dirty="0" err="1" smtClean="0"/>
              <a:t>int</a:t>
            </a:r>
            <a:r>
              <a:rPr lang="en-US" altLang="zh-CN" dirty="0" smtClean="0"/>
              <a:t> </a:t>
            </a:r>
            <a:r>
              <a:rPr lang="en-US" altLang="zh-CN" dirty="0"/>
              <a:t>data; </a:t>
            </a:r>
            <a:endParaRPr lang="en-US" altLang="zh-CN" dirty="0" smtClean="0"/>
          </a:p>
          <a:p>
            <a:r>
              <a:rPr lang="en-US" altLang="zh-CN" dirty="0" smtClean="0"/>
              <a:t>      for(index </a:t>
            </a:r>
            <a:r>
              <a:rPr lang="en-US" altLang="zh-CN" dirty="0"/>
              <a:t>= 0; index &lt; loop; index ++){		data = </a:t>
            </a:r>
            <a:r>
              <a:rPr lang="en-US" altLang="zh-CN" dirty="0" err="1"/>
              <a:t>gEightQueen</a:t>
            </a:r>
            <a:r>
              <a:rPr lang="en-US" altLang="zh-CN" dirty="0"/>
              <a:t>[index]; 		if(value == data)			</a:t>
            </a:r>
            <a:endParaRPr lang="en-US" altLang="zh-CN" dirty="0" smtClean="0"/>
          </a:p>
          <a:p>
            <a:r>
              <a:rPr lang="en-US" altLang="zh-CN" dirty="0"/>
              <a:t> </a:t>
            </a:r>
            <a:r>
              <a:rPr lang="en-US" altLang="zh-CN" dirty="0" smtClean="0"/>
              <a:t>                    return </a:t>
            </a:r>
            <a:r>
              <a:rPr lang="en-US" altLang="zh-CN" dirty="0"/>
              <a:t>0; 	</a:t>
            </a:r>
            <a:endParaRPr lang="en-US" altLang="zh-CN" dirty="0" smtClean="0"/>
          </a:p>
          <a:p>
            <a:r>
              <a:rPr lang="en-US" altLang="zh-CN" dirty="0"/>
              <a:t>	if((index + data) == (loop + value))			return 0; 		if((index - data) == (loop - value))			return 0;	} 	</a:t>
            </a:r>
            <a:endParaRPr lang="en-US" altLang="zh-CN" dirty="0" smtClean="0"/>
          </a:p>
          <a:p>
            <a:r>
              <a:rPr lang="en-US" altLang="zh-CN" dirty="0" smtClean="0"/>
              <a:t>return </a:t>
            </a:r>
            <a:r>
              <a:rPr lang="en-US" altLang="zh-CN" dirty="0"/>
              <a:t>1</a:t>
            </a:r>
            <a:r>
              <a:rPr lang="en-US" altLang="zh-CN" dirty="0" smtClean="0"/>
              <a:t>;}</a:t>
            </a:r>
            <a:endParaRPr lang="en-US" altLang="zh-CN" dirty="0"/>
          </a:p>
        </p:txBody>
      </p:sp>
    </p:spTree>
    <p:extLst>
      <p:ext uri="{BB962C8B-B14F-4D97-AF65-F5344CB8AC3E}">
        <p14:creationId xmlns:p14="http://schemas.microsoft.com/office/powerpoint/2010/main" val="1051946164"/>
      </p:ext>
    </p:extLst>
  </p:cSld>
  <p:clrMapOvr>
    <a:masterClrMapping/>
  </p:clrMapOvr>
  <p:transition>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7" name="Rectangle 11"/>
          <p:cNvSpPr>
            <a:spLocks noGrp="1" noChangeArrowheads="1"/>
          </p:cNvSpPr>
          <p:nvPr>
            <p:ph type="title"/>
          </p:nvPr>
        </p:nvSpPr>
        <p:spPr>
          <a:xfrm>
            <a:off x="457200" y="457200"/>
            <a:ext cx="8229600" cy="847725"/>
          </a:xfrm>
        </p:spPr>
        <p:txBody>
          <a:bodyPr/>
          <a:lstStyle/>
          <a:p>
            <a:pPr algn="ctr"/>
            <a:r>
              <a:rPr lang="zh-CN" altLang="en-US" sz="4000" b="1">
                <a:solidFill>
                  <a:schemeClr val="tx2"/>
                </a:solidFill>
                <a:ea typeface="华文新魏" pitchFamily="2" charset="-122"/>
              </a:rPr>
              <a:t>树的遍历</a:t>
            </a:r>
            <a:endParaRPr lang="zh-CN" altLang="en-US" sz="6000" b="1">
              <a:solidFill>
                <a:schemeClr val="tx2"/>
              </a:solidFill>
              <a:ea typeface="华文新魏" pitchFamily="2" charset="-122"/>
            </a:endParaRPr>
          </a:p>
        </p:txBody>
      </p:sp>
      <p:sp>
        <p:nvSpPr>
          <p:cNvPr id="265228" name="Rectangle 12"/>
          <p:cNvSpPr>
            <a:spLocks noGrp="1" noChangeArrowheads="1"/>
          </p:cNvSpPr>
          <p:nvPr>
            <p:ph idx="1"/>
          </p:nvPr>
        </p:nvSpPr>
        <p:spPr>
          <a:xfrm>
            <a:off x="735013" y="1376363"/>
            <a:ext cx="8229600" cy="2376487"/>
          </a:xfrm>
        </p:spPr>
        <p:txBody>
          <a:bodyPr/>
          <a:lstStyle/>
          <a:p>
            <a:pPr>
              <a:spcBef>
                <a:spcPct val="10000"/>
              </a:spcBef>
              <a:buClr>
                <a:srgbClr val="800080"/>
              </a:buClr>
              <a:buSzPct val="50000"/>
            </a:pPr>
            <a:r>
              <a:rPr lang="zh-CN" altLang="en-US" b="1">
                <a:ea typeface="仿宋_GB2312" pitchFamily="49" charset="-122"/>
              </a:rPr>
              <a:t>深度优先遍历</a:t>
            </a:r>
          </a:p>
          <a:p>
            <a:pPr lvl="1">
              <a:spcBef>
                <a:spcPct val="10000"/>
              </a:spcBef>
              <a:buClr>
                <a:srgbClr val="006666"/>
              </a:buClr>
              <a:buSzPct val="50000"/>
              <a:buFont typeface="Wingdings" pitchFamily="2" charset="2"/>
              <a:buChar char="u"/>
            </a:pPr>
            <a:r>
              <a:rPr lang="zh-CN" altLang="en-US" sz="3200" b="1">
                <a:ea typeface="仿宋_GB2312" pitchFamily="49" charset="-122"/>
              </a:rPr>
              <a:t>先根次序遍历</a:t>
            </a:r>
          </a:p>
          <a:p>
            <a:pPr lvl="1">
              <a:spcBef>
                <a:spcPct val="10000"/>
              </a:spcBef>
              <a:buClr>
                <a:srgbClr val="006666"/>
              </a:buClr>
              <a:buSzPct val="50000"/>
              <a:buFont typeface="Wingdings" pitchFamily="2" charset="2"/>
              <a:buChar char="u"/>
            </a:pPr>
            <a:r>
              <a:rPr lang="zh-CN" altLang="en-US" sz="3200" b="1">
                <a:ea typeface="仿宋_GB2312" pitchFamily="49" charset="-122"/>
              </a:rPr>
              <a:t>后根次序遍历</a:t>
            </a:r>
          </a:p>
          <a:p>
            <a:pPr>
              <a:spcBef>
                <a:spcPct val="10000"/>
              </a:spcBef>
              <a:buClr>
                <a:srgbClr val="800080"/>
              </a:buClr>
              <a:buSzPct val="50000"/>
            </a:pPr>
            <a:r>
              <a:rPr lang="zh-CN" altLang="en-US" b="1">
                <a:ea typeface="仿宋_GB2312" pitchFamily="49" charset="-122"/>
              </a:rPr>
              <a:t>广度优先遍历</a:t>
            </a:r>
          </a:p>
        </p:txBody>
      </p:sp>
      <p:sp>
        <p:nvSpPr>
          <p:cNvPr id="51" name="灯片编号占位符 4"/>
          <p:cNvSpPr>
            <a:spLocks noGrp="1"/>
          </p:cNvSpPr>
          <p:nvPr>
            <p:ph type="sldNum" sz="quarter" idx="12"/>
          </p:nvPr>
        </p:nvSpPr>
        <p:spPr/>
        <p:txBody>
          <a:bodyPr/>
          <a:lstStyle/>
          <a:p>
            <a:fld id="{846627D6-6824-4F8E-9851-A5E5BB3A0F91}" type="slidenum">
              <a:rPr lang="en-US" altLang="zh-CN"/>
              <a:pPr/>
              <a:t>140</a:t>
            </a:fld>
            <a:endParaRPr lang="en-US" altLang="zh-CN"/>
          </a:p>
        </p:txBody>
      </p:sp>
      <p:sp>
        <p:nvSpPr>
          <p:cNvPr id="265226" name="Text Box 10"/>
          <p:cNvSpPr txBox="1">
            <a:spLocks noChangeArrowheads="1"/>
          </p:cNvSpPr>
          <p:nvPr/>
        </p:nvSpPr>
        <p:spPr bwMode="auto">
          <a:xfrm>
            <a:off x="4967288" y="2057400"/>
            <a:ext cx="312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6666"/>
                </a:solidFill>
                <a:latin typeface="Times New Roman" pitchFamily="18" charset="0"/>
                <a:ea typeface="隶书" pitchFamily="49" charset="-122"/>
              </a:rPr>
              <a:t>树的二叉树表示</a:t>
            </a:r>
            <a:endParaRPr kumimoji="1" lang="zh-CN" altLang="en-US" sz="2000">
              <a:solidFill>
                <a:srgbClr val="006666"/>
              </a:solidFill>
              <a:latin typeface="Times New Roman" pitchFamily="18" charset="0"/>
              <a:ea typeface="隶书" pitchFamily="49" charset="-122"/>
            </a:endParaRPr>
          </a:p>
        </p:txBody>
      </p:sp>
      <p:grpSp>
        <p:nvGrpSpPr>
          <p:cNvPr id="265265" name="Group 49"/>
          <p:cNvGrpSpPr>
            <a:grpSpLocks/>
          </p:cNvGrpSpPr>
          <p:nvPr/>
        </p:nvGrpSpPr>
        <p:grpSpPr bwMode="auto">
          <a:xfrm>
            <a:off x="1828800" y="2781300"/>
            <a:ext cx="5867400" cy="3124200"/>
            <a:chOff x="1152" y="1824"/>
            <a:chExt cx="3696" cy="1968"/>
          </a:xfrm>
        </p:grpSpPr>
        <p:sp>
          <p:nvSpPr>
            <p:cNvPr id="265218" name="Line 2"/>
            <p:cNvSpPr>
              <a:spLocks noChangeShapeType="1"/>
            </p:cNvSpPr>
            <p:nvPr/>
          </p:nvSpPr>
          <p:spPr bwMode="auto">
            <a:xfrm>
              <a:off x="3456" y="2832"/>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19" name="Line 3"/>
            <p:cNvSpPr>
              <a:spLocks noChangeShapeType="1"/>
            </p:cNvSpPr>
            <p:nvPr/>
          </p:nvSpPr>
          <p:spPr bwMode="auto">
            <a:xfrm flipH="1">
              <a:off x="4368" y="3312"/>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0" name="Line 4"/>
            <p:cNvSpPr>
              <a:spLocks noChangeShapeType="1"/>
            </p:cNvSpPr>
            <p:nvPr/>
          </p:nvSpPr>
          <p:spPr bwMode="auto">
            <a:xfrm>
              <a:off x="2352" y="3264"/>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1" name="Line 5"/>
            <p:cNvSpPr>
              <a:spLocks noChangeShapeType="1"/>
            </p:cNvSpPr>
            <p:nvPr/>
          </p:nvSpPr>
          <p:spPr bwMode="auto">
            <a:xfrm>
              <a:off x="1536" y="3264"/>
              <a:ext cx="144"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2" name="Line 6"/>
            <p:cNvSpPr>
              <a:spLocks noChangeShapeType="1"/>
            </p:cNvSpPr>
            <p:nvPr/>
          </p:nvSpPr>
          <p:spPr bwMode="auto">
            <a:xfrm flipH="1">
              <a:off x="1344" y="3312"/>
              <a:ext cx="96"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3" name="Line 7"/>
            <p:cNvSpPr>
              <a:spLocks noChangeShapeType="1"/>
            </p:cNvSpPr>
            <p:nvPr/>
          </p:nvSpPr>
          <p:spPr bwMode="auto">
            <a:xfrm>
              <a:off x="2016" y="2784"/>
              <a:ext cx="336"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4" name="Line 8"/>
            <p:cNvSpPr>
              <a:spLocks noChangeShapeType="1"/>
            </p:cNvSpPr>
            <p:nvPr/>
          </p:nvSpPr>
          <p:spPr bwMode="auto">
            <a:xfrm>
              <a:off x="1920" y="2832"/>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5" name="Line 9"/>
            <p:cNvSpPr>
              <a:spLocks noChangeShapeType="1"/>
            </p:cNvSpPr>
            <p:nvPr/>
          </p:nvSpPr>
          <p:spPr bwMode="auto">
            <a:xfrm flipH="1">
              <a:off x="1536" y="2784"/>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29" name="Line 13"/>
            <p:cNvSpPr>
              <a:spLocks noChangeShapeType="1"/>
            </p:cNvSpPr>
            <p:nvPr/>
          </p:nvSpPr>
          <p:spPr bwMode="auto">
            <a:xfrm flipH="1">
              <a:off x="3456" y="2064"/>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0" name="Line 14"/>
            <p:cNvSpPr>
              <a:spLocks noChangeShapeType="1"/>
            </p:cNvSpPr>
            <p:nvPr/>
          </p:nvSpPr>
          <p:spPr bwMode="auto">
            <a:xfrm>
              <a:off x="3888" y="2487"/>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31" name="Oval 15"/>
            <p:cNvSpPr>
              <a:spLocks noChangeArrowheads="1"/>
            </p:cNvSpPr>
            <p:nvPr/>
          </p:nvSpPr>
          <p:spPr bwMode="auto">
            <a:xfrm>
              <a:off x="4032" y="18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2" name="Oval 16"/>
            <p:cNvSpPr>
              <a:spLocks noChangeArrowheads="1"/>
            </p:cNvSpPr>
            <p:nvPr/>
          </p:nvSpPr>
          <p:spPr bwMode="auto">
            <a:xfrm>
              <a:off x="3648" y="225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3" name="Oval 17"/>
            <p:cNvSpPr>
              <a:spLocks noChangeArrowheads="1"/>
            </p:cNvSpPr>
            <p:nvPr/>
          </p:nvSpPr>
          <p:spPr bwMode="auto">
            <a:xfrm>
              <a:off x="4560" y="31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4" name="Oval 18"/>
            <p:cNvSpPr>
              <a:spLocks noChangeArrowheads="1"/>
            </p:cNvSpPr>
            <p:nvPr/>
          </p:nvSpPr>
          <p:spPr bwMode="auto">
            <a:xfrm>
              <a:off x="4128" y="268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5" name="Oval 19"/>
            <p:cNvSpPr>
              <a:spLocks noChangeArrowheads="1"/>
            </p:cNvSpPr>
            <p:nvPr/>
          </p:nvSpPr>
          <p:spPr bwMode="auto">
            <a:xfrm>
              <a:off x="3264" y="264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36" name="Text Box 20"/>
            <p:cNvSpPr txBox="1">
              <a:spLocks noChangeArrowheads="1"/>
            </p:cNvSpPr>
            <p:nvPr/>
          </p:nvSpPr>
          <p:spPr bwMode="auto">
            <a:xfrm>
              <a:off x="4042" y="1824"/>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5237" name="Text Box 21"/>
            <p:cNvSpPr txBox="1">
              <a:spLocks noChangeArrowheads="1"/>
            </p:cNvSpPr>
            <p:nvPr/>
          </p:nvSpPr>
          <p:spPr bwMode="auto">
            <a:xfrm>
              <a:off x="3671" y="22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5238" name="Text Box 22"/>
            <p:cNvSpPr txBox="1">
              <a:spLocks noChangeArrowheads="1"/>
            </p:cNvSpPr>
            <p:nvPr/>
          </p:nvSpPr>
          <p:spPr bwMode="auto">
            <a:xfrm>
              <a:off x="4128" y="264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5239" name="Text Box 23"/>
            <p:cNvSpPr txBox="1">
              <a:spLocks noChangeArrowheads="1"/>
            </p:cNvSpPr>
            <p:nvPr/>
          </p:nvSpPr>
          <p:spPr bwMode="auto">
            <a:xfrm>
              <a:off x="3280" y="260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5240" name="Text Box 24"/>
            <p:cNvSpPr txBox="1">
              <a:spLocks noChangeArrowheads="1"/>
            </p:cNvSpPr>
            <p:nvPr/>
          </p:nvSpPr>
          <p:spPr bwMode="auto">
            <a:xfrm>
              <a:off x="4570" y="30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5241" name="Line 25"/>
            <p:cNvSpPr>
              <a:spLocks noChangeShapeType="1"/>
            </p:cNvSpPr>
            <p:nvPr/>
          </p:nvSpPr>
          <p:spPr bwMode="auto">
            <a:xfrm>
              <a:off x="2352" y="3264"/>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2" name="Line 26"/>
            <p:cNvSpPr>
              <a:spLocks noChangeShapeType="1"/>
            </p:cNvSpPr>
            <p:nvPr/>
          </p:nvSpPr>
          <p:spPr bwMode="auto">
            <a:xfrm>
              <a:off x="2016" y="2736"/>
              <a:ext cx="336" cy="43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3" name="Line 27"/>
            <p:cNvSpPr>
              <a:spLocks noChangeShapeType="1"/>
            </p:cNvSpPr>
            <p:nvPr/>
          </p:nvSpPr>
          <p:spPr bwMode="auto">
            <a:xfrm>
              <a:off x="1536" y="3264"/>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4" name="Line 28"/>
            <p:cNvSpPr>
              <a:spLocks noChangeShapeType="1"/>
            </p:cNvSpPr>
            <p:nvPr/>
          </p:nvSpPr>
          <p:spPr bwMode="auto">
            <a:xfrm flipH="1">
              <a:off x="1317" y="3264"/>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5" name="Line 29"/>
            <p:cNvSpPr>
              <a:spLocks noChangeShapeType="1"/>
            </p:cNvSpPr>
            <p:nvPr/>
          </p:nvSpPr>
          <p:spPr bwMode="auto">
            <a:xfrm flipH="1">
              <a:off x="1536" y="2784"/>
              <a:ext cx="288"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6" name="Line 30"/>
            <p:cNvSpPr>
              <a:spLocks noChangeShapeType="1"/>
            </p:cNvSpPr>
            <p:nvPr/>
          </p:nvSpPr>
          <p:spPr bwMode="auto">
            <a:xfrm>
              <a:off x="1920" y="2784"/>
              <a:ext cx="0"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247" name="Oval 31"/>
            <p:cNvSpPr>
              <a:spLocks noChangeArrowheads="1"/>
            </p:cNvSpPr>
            <p:nvPr/>
          </p:nvSpPr>
          <p:spPr bwMode="auto">
            <a:xfrm>
              <a:off x="17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8" name="Oval 32"/>
            <p:cNvSpPr>
              <a:spLocks noChangeArrowheads="1"/>
            </p:cNvSpPr>
            <p:nvPr/>
          </p:nvSpPr>
          <p:spPr bwMode="auto">
            <a:xfrm>
              <a:off x="1776"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49" name="Oval 33"/>
            <p:cNvSpPr>
              <a:spLocks noChangeArrowheads="1"/>
            </p:cNvSpPr>
            <p:nvPr/>
          </p:nvSpPr>
          <p:spPr bwMode="auto">
            <a:xfrm>
              <a:off x="153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0" name="Oval 34"/>
            <p:cNvSpPr>
              <a:spLocks noChangeArrowheads="1"/>
            </p:cNvSpPr>
            <p:nvPr/>
          </p:nvSpPr>
          <p:spPr bwMode="auto">
            <a:xfrm>
              <a:off x="1152"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1" name="Oval 35"/>
            <p:cNvSpPr>
              <a:spLocks noChangeArrowheads="1"/>
            </p:cNvSpPr>
            <p:nvPr/>
          </p:nvSpPr>
          <p:spPr bwMode="auto">
            <a:xfrm>
              <a:off x="1344"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2" name="Oval 36"/>
            <p:cNvSpPr>
              <a:spLocks noChangeArrowheads="1"/>
            </p:cNvSpPr>
            <p:nvPr/>
          </p:nvSpPr>
          <p:spPr bwMode="auto">
            <a:xfrm>
              <a:off x="2208" y="30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3" name="Oval 37"/>
            <p:cNvSpPr>
              <a:spLocks noChangeArrowheads="1"/>
            </p:cNvSpPr>
            <p:nvPr/>
          </p:nvSpPr>
          <p:spPr bwMode="auto">
            <a:xfrm>
              <a:off x="2208"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265254" name="Text Box 38"/>
            <p:cNvSpPr txBox="1">
              <a:spLocks noChangeArrowheads="1"/>
            </p:cNvSpPr>
            <p:nvPr/>
          </p:nvSpPr>
          <p:spPr bwMode="auto">
            <a:xfrm>
              <a:off x="1786" y="250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A</a:t>
              </a:r>
              <a:endParaRPr kumimoji="1" lang="en-US" altLang="zh-CN" sz="2400">
                <a:latin typeface="Times New Roman" pitchFamily="18" charset="0"/>
              </a:endParaRPr>
            </a:p>
          </p:txBody>
        </p:sp>
        <p:sp>
          <p:nvSpPr>
            <p:cNvPr id="265255" name="Text Box 39"/>
            <p:cNvSpPr txBox="1">
              <a:spLocks noChangeArrowheads="1"/>
            </p:cNvSpPr>
            <p:nvPr/>
          </p:nvSpPr>
          <p:spPr bwMode="auto">
            <a:xfrm>
              <a:off x="1360" y="29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B</a:t>
              </a:r>
              <a:endParaRPr kumimoji="1" lang="en-US" altLang="zh-CN" sz="2400">
                <a:latin typeface="Times New Roman" pitchFamily="18" charset="0"/>
              </a:endParaRPr>
            </a:p>
          </p:txBody>
        </p:sp>
        <p:sp>
          <p:nvSpPr>
            <p:cNvPr id="265256" name="Text Box 40"/>
            <p:cNvSpPr txBox="1">
              <a:spLocks noChangeArrowheads="1"/>
            </p:cNvSpPr>
            <p:nvPr/>
          </p:nvSpPr>
          <p:spPr bwMode="auto">
            <a:xfrm>
              <a:off x="178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C</a:t>
              </a:r>
              <a:endParaRPr kumimoji="1" lang="en-US" altLang="zh-CN" sz="2400">
                <a:latin typeface="Times New Roman" pitchFamily="18" charset="0"/>
              </a:endParaRPr>
            </a:p>
          </p:txBody>
        </p:sp>
        <p:sp>
          <p:nvSpPr>
            <p:cNvPr id="265257" name="Text Box 41"/>
            <p:cNvSpPr txBox="1">
              <a:spLocks noChangeArrowheads="1"/>
            </p:cNvSpPr>
            <p:nvPr/>
          </p:nvSpPr>
          <p:spPr bwMode="auto">
            <a:xfrm>
              <a:off x="2256" y="298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D</a:t>
              </a:r>
              <a:endParaRPr kumimoji="1" lang="en-US" altLang="zh-CN" sz="2400">
                <a:latin typeface="Times New Roman" pitchFamily="18" charset="0"/>
              </a:endParaRPr>
            </a:p>
          </p:txBody>
        </p:sp>
        <p:sp>
          <p:nvSpPr>
            <p:cNvPr id="265258" name="Text Box 42"/>
            <p:cNvSpPr txBox="1">
              <a:spLocks noChangeArrowheads="1"/>
            </p:cNvSpPr>
            <p:nvPr/>
          </p:nvSpPr>
          <p:spPr bwMode="auto">
            <a:xfrm>
              <a:off x="1168" y="346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E</a:t>
              </a:r>
              <a:endParaRPr kumimoji="1" lang="en-US" altLang="zh-CN" sz="2400">
                <a:latin typeface="Times New Roman" pitchFamily="18" charset="0"/>
              </a:endParaRPr>
            </a:p>
          </p:txBody>
        </p:sp>
        <p:sp>
          <p:nvSpPr>
            <p:cNvPr id="265259" name="Text Box 43"/>
            <p:cNvSpPr txBox="1">
              <a:spLocks noChangeArrowheads="1"/>
            </p:cNvSpPr>
            <p:nvPr/>
          </p:nvSpPr>
          <p:spPr bwMode="auto">
            <a:xfrm>
              <a:off x="1558" y="346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F</a:t>
              </a:r>
              <a:endParaRPr kumimoji="1" lang="en-US" altLang="zh-CN" sz="2400">
                <a:latin typeface="Times New Roman" pitchFamily="18" charset="0"/>
              </a:endParaRPr>
            </a:p>
          </p:txBody>
        </p:sp>
        <p:sp>
          <p:nvSpPr>
            <p:cNvPr id="265260" name="Text Box 44"/>
            <p:cNvSpPr txBox="1">
              <a:spLocks noChangeArrowheads="1"/>
            </p:cNvSpPr>
            <p:nvPr/>
          </p:nvSpPr>
          <p:spPr bwMode="auto">
            <a:xfrm>
              <a:off x="2212"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G</a:t>
              </a:r>
              <a:endParaRPr kumimoji="1" lang="en-US" altLang="zh-CN" sz="2400">
                <a:latin typeface="Times New Roman" pitchFamily="18" charset="0"/>
              </a:endParaRPr>
            </a:p>
          </p:txBody>
        </p:sp>
        <p:sp>
          <p:nvSpPr>
            <p:cNvPr id="265261" name="Oval 45"/>
            <p:cNvSpPr>
              <a:spLocks noChangeArrowheads="1"/>
            </p:cNvSpPr>
            <p:nvPr/>
          </p:nvSpPr>
          <p:spPr bwMode="auto">
            <a:xfrm>
              <a:off x="4176" y="350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2" name="Text Box 46"/>
            <p:cNvSpPr txBox="1">
              <a:spLocks noChangeArrowheads="1"/>
            </p:cNvSpPr>
            <p:nvPr/>
          </p:nvSpPr>
          <p:spPr bwMode="auto">
            <a:xfrm>
              <a:off x="4180" y="346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5263" name="Oval 47"/>
            <p:cNvSpPr>
              <a:spLocks noChangeArrowheads="1"/>
            </p:cNvSpPr>
            <p:nvPr/>
          </p:nvSpPr>
          <p:spPr bwMode="auto">
            <a:xfrm>
              <a:off x="3696" y="307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5264" name="Text Box 48"/>
            <p:cNvSpPr txBox="1">
              <a:spLocks noChangeArrowheads="1"/>
            </p:cNvSpPr>
            <p:nvPr/>
          </p:nvSpPr>
          <p:spPr bwMode="auto">
            <a:xfrm>
              <a:off x="3718" y="3072"/>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4" name="Rectangle 24"/>
          <p:cNvSpPr>
            <a:spLocks noGrp="1" noChangeArrowheads="1"/>
          </p:cNvSpPr>
          <p:nvPr>
            <p:ph type="title"/>
          </p:nvPr>
        </p:nvSpPr>
        <p:spPr>
          <a:xfrm>
            <a:off x="457200" y="404813"/>
            <a:ext cx="8229600" cy="900112"/>
          </a:xfrm>
        </p:spPr>
        <p:txBody>
          <a:bodyPr/>
          <a:lstStyle/>
          <a:p>
            <a:pPr algn="ctr"/>
            <a:r>
              <a:rPr lang="zh-CN" altLang="en-US" sz="4000" b="1">
                <a:solidFill>
                  <a:schemeClr val="tx2"/>
                </a:solidFill>
                <a:ea typeface="华文新魏" pitchFamily="2" charset="-122"/>
              </a:rPr>
              <a:t>树的先根次序遍历</a:t>
            </a:r>
          </a:p>
        </p:txBody>
      </p:sp>
      <p:sp>
        <p:nvSpPr>
          <p:cNvPr id="266265" name="Rectangle 25"/>
          <p:cNvSpPr>
            <a:spLocks noGrp="1" noChangeArrowheads="1"/>
          </p:cNvSpPr>
          <p:nvPr>
            <p:ph idx="1"/>
          </p:nvPr>
        </p:nvSpPr>
        <p:spPr>
          <a:xfrm>
            <a:off x="590550" y="1304925"/>
            <a:ext cx="8050213" cy="4859338"/>
          </a:xfrm>
        </p:spPr>
        <p:txBody>
          <a:bodyPr/>
          <a:lstStyle/>
          <a:p>
            <a:pPr>
              <a:spcBef>
                <a:spcPct val="5000"/>
              </a:spcBef>
              <a:buClr>
                <a:srgbClr val="800080"/>
              </a:buClr>
              <a:buSzPct val="50000"/>
            </a:pPr>
            <a:r>
              <a:rPr lang="zh-CN" altLang="en-US" sz="3000" b="1">
                <a:latin typeface="Times New Roman" pitchFamily="18" charset="0"/>
                <a:ea typeface="仿宋_GB2312" pitchFamily="49" charset="-122"/>
              </a:rPr>
              <a:t>当树非空时</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访问根结点</a:t>
            </a:r>
          </a:p>
          <a:p>
            <a:pPr lvl="1">
              <a:spcBef>
                <a:spcPct val="5000"/>
              </a:spcBef>
              <a:buClr>
                <a:schemeClr val="tx2"/>
              </a:buClr>
              <a:buSzPct val="50000"/>
              <a:buFont typeface="Wingdings" pitchFamily="2" charset="2"/>
              <a:buChar char="u"/>
            </a:pPr>
            <a:r>
              <a:rPr lang="zh-CN" altLang="en-US" sz="3000" b="1">
                <a:latin typeface="Times New Roman" pitchFamily="18" charset="0"/>
                <a:ea typeface="仿宋_GB2312" pitchFamily="49" charset="-122"/>
              </a:rPr>
              <a:t> 依次先根遍历根的各棵</a:t>
            </a:r>
          </a:p>
          <a:p>
            <a:pPr lvl="1">
              <a:spcBef>
                <a:spcPct val="5000"/>
              </a:spcBef>
              <a:buClr>
                <a:schemeClr val="tx2"/>
              </a:buClr>
              <a:buSzPct val="50000"/>
              <a:buFont typeface="Wingdings" pitchFamily="2" charset="2"/>
              <a:buNone/>
            </a:pPr>
            <a:r>
              <a:rPr lang="zh-CN" altLang="en-US" sz="3000" b="1">
                <a:latin typeface="Times New Roman" pitchFamily="18" charset="0"/>
                <a:ea typeface="仿宋_GB2312" pitchFamily="49" charset="-122"/>
              </a:rPr>
              <a:t>    子树</a:t>
            </a:r>
          </a:p>
          <a:p>
            <a:pPr>
              <a:spcBef>
                <a:spcPct val="5000"/>
              </a:spcBef>
              <a:buClr>
                <a:srgbClr val="800080"/>
              </a:buClr>
              <a:buSzPct val="50000"/>
            </a:pPr>
            <a:r>
              <a:rPr lang="zh-CN" altLang="en-US" sz="3000" b="1">
                <a:latin typeface="Times New Roman" pitchFamily="18" charset="0"/>
                <a:ea typeface="仿宋_GB2312" pitchFamily="49" charset="-122"/>
              </a:rPr>
              <a:t>树先根遍历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latin typeface="Times New Roman" pitchFamily="18" charset="0"/>
                <a:ea typeface="仿宋_GB2312" pitchFamily="49" charset="-122"/>
              </a:rPr>
              <a:t>对应二叉树前序遍历 </a:t>
            </a:r>
            <a:r>
              <a:rPr lang="en-US" altLang="zh-CN" sz="3000" b="1">
                <a:solidFill>
                  <a:schemeClr val="tx2"/>
                </a:solidFill>
                <a:latin typeface="Times New Roman" pitchFamily="18" charset="0"/>
                <a:ea typeface="仿宋_GB2312" pitchFamily="49" charset="-122"/>
              </a:rPr>
              <a:t>ABEFCDG</a:t>
            </a:r>
          </a:p>
          <a:p>
            <a:pPr>
              <a:spcBef>
                <a:spcPct val="5000"/>
              </a:spcBef>
              <a:buClr>
                <a:srgbClr val="800080"/>
              </a:buClr>
              <a:buSzPct val="50000"/>
            </a:pPr>
            <a:r>
              <a:rPr lang="zh-CN" altLang="en-US" sz="3000" b="1">
                <a:solidFill>
                  <a:srgbClr val="006600"/>
                </a:solidFill>
                <a:latin typeface="Times New Roman" pitchFamily="18" charset="0"/>
                <a:ea typeface="仿宋_GB2312" pitchFamily="49" charset="-122"/>
              </a:rPr>
              <a:t>树的先根遍历结果与其对应二叉树</a:t>
            </a:r>
          </a:p>
          <a:p>
            <a:pPr>
              <a:spcBef>
                <a:spcPct val="5000"/>
              </a:spcBef>
              <a:buClr>
                <a:srgbClr val="800080"/>
              </a:buClr>
              <a:buSzPct val="50000"/>
              <a:buFont typeface="Wingdings" pitchFamily="2" charset="2"/>
              <a:buNone/>
            </a:pPr>
            <a:r>
              <a:rPr lang="zh-CN" altLang="en-US" sz="3000" b="1">
                <a:solidFill>
                  <a:srgbClr val="006600"/>
                </a:solidFill>
                <a:latin typeface="Times New Roman" pitchFamily="18" charset="0"/>
                <a:ea typeface="仿宋_GB2312" pitchFamily="49" charset="-122"/>
              </a:rPr>
              <a:t>   表示的前序遍历结果相同</a:t>
            </a:r>
          </a:p>
          <a:p>
            <a:pPr>
              <a:spcBef>
                <a:spcPct val="5000"/>
              </a:spcBef>
              <a:buClr>
                <a:srgbClr val="800080"/>
              </a:buClr>
              <a:buSzPct val="50000"/>
            </a:pPr>
            <a:r>
              <a:rPr lang="zh-CN" altLang="en-US" sz="3000" b="1">
                <a:latin typeface="Times New Roman" pitchFamily="18" charset="0"/>
                <a:ea typeface="仿宋_GB2312" pitchFamily="49" charset="-122"/>
              </a:rPr>
              <a:t>树的先根遍历可以借助对应二叉树的前序遍历算法实现</a:t>
            </a:r>
            <a:endParaRPr lang="zh-CN" altLang="en-US" sz="3000">
              <a:latin typeface="Times New Roman" pitchFamily="18" charset="0"/>
            </a:endParaRPr>
          </a:p>
        </p:txBody>
      </p:sp>
      <p:sp>
        <p:nvSpPr>
          <p:cNvPr id="26" name="灯片编号占位符 4"/>
          <p:cNvSpPr>
            <a:spLocks noGrp="1"/>
          </p:cNvSpPr>
          <p:nvPr>
            <p:ph type="sldNum" sz="quarter" idx="12"/>
          </p:nvPr>
        </p:nvSpPr>
        <p:spPr/>
        <p:txBody>
          <a:bodyPr/>
          <a:lstStyle/>
          <a:p>
            <a:fld id="{B379B43A-A16B-4CA2-B9FF-BEC819EF8845}" type="slidenum">
              <a:rPr lang="en-US" altLang="zh-CN"/>
              <a:pPr/>
              <a:t>141</a:t>
            </a:fld>
            <a:endParaRPr lang="en-US" altLang="zh-CN"/>
          </a:p>
        </p:txBody>
      </p:sp>
      <p:grpSp>
        <p:nvGrpSpPr>
          <p:cNvPr id="266266" name="Group 26"/>
          <p:cNvGrpSpPr>
            <a:grpSpLocks/>
          </p:cNvGrpSpPr>
          <p:nvPr/>
        </p:nvGrpSpPr>
        <p:grpSpPr bwMode="auto">
          <a:xfrm>
            <a:off x="2843213" y="1384300"/>
            <a:ext cx="5605462" cy="3124200"/>
            <a:chOff x="1797" y="720"/>
            <a:chExt cx="3531" cy="1968"/>
          </a:xfrm>
        </p:grpSpPr>
        <p:sp>
          <p:nvSpPr>
            <p:cNvPr id="266242"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3"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6"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7"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48"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49"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0"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1"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2"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53"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6254"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6255"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6256"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6257"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6258"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59"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60"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1"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6262"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6263"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89" name="Rectangle 25"/>
          <p:cNvSpPr>
            <a:spLocks noGrp="1" noChangeArrowheads="1"/>
          </p:cNvSpPr>
          <p:nvPr>
            <p:ph type="title"/>
          </p:nvPr>
        </p:nvSpPr>
        <p:spPr>
          <a:xfrm>
            <a:off x="457200" y="457200"/>
            <a:ext cx="8229600" cy="884238"/>
          </a:xfrm>
        </p:spPr>
        <p:txBody>
          <a:bodyPr/>
          <a:lstStyle/>
          <a:p>
            <a:pPr algn="ctr"/>
            <a:r>
              <a:rPr lang="zh-CN" altLang="en-US" sz="4000" b="1">
                <a:solidFill>
                  <a:schemeClr val="tx2"/>
                </a:solidFill>
                <a:ea typeface="华文新魏" pitchFamily="2" charset="-122"/>
              </a:rPr>
              <a:t>树的后根次序遍历</a:t>
            </a:r>
          </a:p>
        </p:txBody>
      </p:sp>
      <p:sp>
        <p:nvSpPr>
          <p:cNvPr id="267290" name="Rectangle 26"/>
          <p:cNvSpPr>
            <a:spLocks noGrp="1" noChangeArrowheads="1"/>
          </p:cNvSpPr>
          <p:nvPr>
            <p:ph idx="1"/>
          </p:nvPr>
        </p:nvSpPr>
        <p:spPr>
          <a:xfrm>
            <a:off x="539750" y="1268413"/>
            <a:ext cx="7869238" cy="5148262"/>
          </a:xfrm>
        </p:spPr>
        <p:txBody>
          <a:bodyPr/>
          <a:lstStyle/>
          <a:p>
            <a:pPr>
              <a:lnSpc>
                <a:spcPct val="105000"/>
              </a:lnSpc>
              <a:spcBef>
                <a:spcPct val="0"/>
              </a:spcBef>
              <a:buClr>
                <a:srgbClr val="800080"/>
              </a:buClr>
              <a:buSzPct val="50000"/>
            </a:pPr>
            <a:r>
              <a:rPr lang="zh-CN" altLang="en-US" sz="3000" b="1">
                <a:ea typeface="仿宋_GB2312" pitchFamily="49" charset="-122"/>
              </a:rPr>
              <a:t>当树非空时</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依次后根遍历根的各棵</a:t>
            </a:r>
          </a:p>
          <a:p>
            <a:pPr lvl="1">
              <a:lnSpc>
                <a:spcPct val="105000"/>
              </a:lnSpc>
              <a:spcBef>
                <a:spcPct val="0"/>
              </a:spcBef>
              <a:buClr>
                <a:schemeClr val="tx2"/>
              </a:buClr>
              <a:buSzPct val="50000"/>
              <a:buFont typeface="Wingdings" pitchFamily="2" charset="2"/>
              <a:buNone/>
            </a:pPr>
            <a:r>
              <a:rPr lang="zh-CN" altLang="en-US" sz="3000" b="1">
                <a:ea typeface="仿宋_GB2312" pitchFamily="49" charset="-122"/>
              </a:rPr>
              <a:t>   子树</a:t>
            </a:r>
          </a:p>
          <a:p>
            <a:pPr lvl="1">
              <a:lnSpc>
                <a:spcPct val="105000"/>
              </a:lnSpc>
              <a:spcBef>
                <a:spcPct val="0"/>
              </a:spcBef>
              <a:buClr>
                <a:schemeClr val="tx2"/>
              </a:buClr>
              <a:buSzPct val="50000"/>
              <a:buFont typeface="Wingdings" pitchFamily="2" charset="2"/>
              <a:buChar char="u"/>
            </a:pPr>
            <a:r>
              <a:rPr lang="zh-CN" altLang="en-US" sz="3000" b="1">
                <a:ea typeface="仿宋_GB2312" pitchFamily="49" charset="-122"/>
              </a:rPr>
              <a:t>访问根结点</a:t>
            </a:r>
          </a:p>
          <a:p>
            <a:pPr>
              <a:lnSpc>
                <a:spcPct val="105000"/>
              </a:lnSpc>
              <a:spcBef>
                <a:spcPct val="0"/>
              </a:spcBef>
              <a:buClr>
                <a:srgbClr val="800080"/>
              </a:buClr>
              <a:buSzPct val="50000"/>
            </a:pPr>
            <a:r>
              <a:rPr lang="zh-CN" altLang="en-US" sz="3000" b="1">
                <a:ea typeface="仿宋_GB2312" pitchFamily="49" charset="-122"/>
              </a:rPr>
              <a:t>树后根遍历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latin typeface="Times New Roman" pitchFamily="18" charset="0"/>
                <a:ea typeface="仿宋_GB2312" pitchFamily="49" charset="-122"/>
              </a:rPr>
              <a:t>对应二叉树中序遍历 </a:t>
            </a:r>
            <a:r>
              <a:rPr lang="en-US" altLang="zh-CN" sz="3000" b="1">
                <a:solidFill>
                  <a:schemeClr val="tx2"/>
                </a:solidFill>
                <a:latin typeface="Times New Roman" pitchFamily="18" charset="0"/>
                <a:ea typeface="仿宋_GB2312" pitchFamily="49" charset="-122"/>
              </a:rPr>
              <a:t>EFBCGDA</a:t>
            </a:r>
          </a:p>
          <a:p>
            <a:pPr>
              <a:lnSpc>
                <a:spcPct val="105000"/>
              </a:lnSpc>
              <a:spcBef>
                <a:spcPct val="0"/>
              </a:spcBef>
              <a:buClr>
                <a:srgbClr val="800080"/>
              </a:buClr>
              <a:buSzPct val="50000"/>
            </a:pPr>
            <a:r>
              <a:rPr lang="zh-CN" altLang="en-US" sz="3000" b="1">
                <a:solidFill>
                  <a:srgbClr val="006600"/>
                </a:solidFill>
                <a:ea typeface="仿宋_GB2312" pitchFamily="49" charset="-122"/>
              </a:rPr>
              <a:t>树的后根遍历结果与其对应二叉树</a:t>
            </a:r>
          </a:p>
          <a:p>
            <a:pPr>
              <a:lnSpc>
                <a:spcPct val="105000"/>
              </a:lnSpc>
              <a:spcBef>
                <a:spcPct val="0"/>
              </a:spcBef>
              <a:buClr>
                <a:srgbClr val="800080"/>
              </a:buClr>
              <a:buSzPct val="50000"/>
              <a:buFont typeface="Wingdings" pitchFamily="2" charset="2"/>
              <a:buNone/>
            </a:pPr>
            <a:r>
              <a:rPr lang="zh-CN" altLang="en-US" sz="3000" b="1">
                <a:solidFill>
                  <a:srgbClr val="006600"/>
                </a:solidFill>
                <a:ea typeface="仿宋_GB2312" pitchFamily="49" charset="-122"/>
              </a:rPr>
              <a:t>   表示的中序遍历结果相同</a:t>
            </a:r>
          </a:p>
          <a:p>
            <a:pPr>
              <a:lnSpc>
                <a:spcPct val="105000"/>
              </a:lnSpc>
              <a:spcBef>
                <a:spcPct val="0"/>
              </a:spcBef>
              <a:buClr>
                <a:srgbClr val="800080"/>
              </a:buClr>
              <a:buSzPct val="50000"/>
            </a:pPr>
            <a:r>
              <a:rPr lang="zh-CN" altLang="en-US" sz="3000" b="1">
                <a:ea typeface="仿宋_GB2312" pitchFamily="49" charset="-122"/>
              </a:rPr>
              <a:t>树的后根遍历可以借助对应二叉树的中序遍历算法实现</a:t>
            </a:r>
            <a:endParaRPr lang="zh-CN" altLang="en-US" sz="3000" b="1"/>
          </a:p>
        </p:txBody>
      </p:sp>
      <p:sp>
        <p:nvSpPr>
          <p:cNvPr id="26" name="灯片编号占位符 4"/>
          <p:cNvSpPr>
            <a:spLocks noGrp="1"/>
          </p:cNvSpPr>
          <p:nvPr>
            <p:ph type="sldNum" sz="quarter" idx="12"/>
          </p:nvPr>
        </p:nvSpPr>
        <p:spPr/>
        <p:txBody>
          <a:bodyPr/>
          <a:lstStyle/>
          <a:p>
            <a:fld id="{F9ECF5F5-29DC-497D-9459-2BBD69FCA157}" type="slidenum">
              <a:rPr lang="en-US" altLang="zh-CN"/>
              <a:pPr/>
              <a:t>142</a:t>
            </a:fld>
            <a:endParaRPr lang="en-US" altLang="zh-CN"/>
          </a:p>
        </p:txBody>
      </p:sp>
      <p:grpSp>
        <p:nvGrpSpPr>
          <p:cNvPr id="267288" name="Group 24"/>
          <p:cNvGrpSpPr>
            <a:grpSpLocks/>
          </p:cNvGrpSpPr>
          <p:nvPr/>
        </p:nvGrpSpPr>
        <p:grpSpPr bwMode="auto">
          <a:xfrm>
            <a:off x="2746375" y="1376363"/>
            <a:ext cx="5605463" cy="3124200"/>
            <a:chOff x="1797" y="720"/>
            <a:chExt cx="3531" cy="1968"/>
          </a:xfrm>
        </p:grpSpPr>
        <p:sp>
          <p:nvSpPr>
            <p:cNvPr id="267266" name="Line 2"/>
            <p:cNvSpPr>
              <a:spLocks noChangeShapeType="1"/>
            </p:cNvSpPr>
            <p:nvPr/>
          </p:nvSpPr>
          <p:spPr bwMode="auto">
            <a:xfrm>
              <a:off x="3936" y="1728"/>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67" name="Line 3"/>
            <p:cNvSpPr>
              <a:spLocks noChangeShapeType="1"/>
            </p:cNvSpPr>
            <p:nvPr/>
          </p:nvSpPr>
          <p:spPr bwMode="auto">
            <a:xfrm flipH="1">
              <a:off x="4848" y="2208"/>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0" name="Line 6"/>
            <p:cNvSpPr>
              <a:spLocks noChangeShapeType="1"/>
            </p:cNvSpPr>
            <p:nvPr/>
          </p:nvSpPr>
          <p:spPr bwMode="auto">
            <a:xfrm flipH="1">
              <a:off x="3936" y="960"/>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1" name="Line 7"/>
            <p:cNvSpPr>
              <a:spLocks noChangeShapeType="1"/>
            </p:cNvSpPr>
            <p:nvPr/>
          </p:nvSpPr>
          <p:spPr bwMode="auto">
            <a:xfrm>
              <a:off x="4368" y="1383"/>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2" name="Oval 8"/>
            <p:cNvSpPr>
              <a:spLocks noChangeArrowheads="1"/>
            </p:cNvSpPr>
            <p:nvPr/>
          </p:nvSpPr>
          <p:spPr bwMode="auto">
            <a:xfrm>
              <a:off x="4512" y="7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3" name="Oval 9"/>
            <p:cNvSpPr>
              <a:spLocks noChangeArrowheads="1"/>
            </p:cNvSpPr>
            <p:nvPr/>
          </p:nvSpPr>
          <p:spPr bwMode="auto">
            <a:xfrm>
              <a:off x="4128" y="115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4" name="Oval 10"/>
            <p:cNvSpPr>
              <a:spLocks noChangeArrowheads="1"/>
            </p:cNvSpPr>
            <p:nvPr/>
          </p:nvSpPr>
          <p:spPr bwMode="auto">
            <a:xfrm>
              <a:off x="5040" y="200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5" name="Oval 11"/>
            <p:cNvSpPr>
              <a:spLocks noChangeArrowheads="1"/>
            </p:cNvSpPr>
            <p:nvPr/>
          </p:nvSpPr>
          <p:spPr bwMode="auto">
            <a:xfrm>
              <a:off x="460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6" name="Oval 12"/>
            <p:cNvSpPr>
              <a:spLocks noChangeArrowheads="1"/>
            </p:cNvSpPr>
            <p:nvPr/>
          </p:nvSpPr>
          <p:spPr bwMode="auto">
            <a:xfrm>
              <a:off x="3744" y="153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77" name="Text Box 13"/>
            <p:cNvSpPr txBox="1">
              <a:spLocks noChangeArrowheads="1"/>
            </p:cNvSpPr>
            <p:nvPr/>
          </p:nvSpPr>
          <p:spPr bwMode="auto">
            <a:xfrm>
              <a:off x="4522" y="72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7278" name="Text Box 14"/>
            <p:cNvSpPr txBox="1">
              <a:spLocks noChangeArrowheads="1"/>
            </p:cNvSpPr>
            <p:nvPr/>
          </p:nvSpPr>
          <p:spPr bwMode="auto">
            <a:xfrm>
              <a:off x="4151" y="111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7279" name="Text Box 15"/>
            <p:cNvSpPr txBox="1">
              <a:spLocks noChangeArrowheads="1"/>
            </p:cNvSpPr>
            <p:nvPr/>
          </p:nvSpPr>
          <p:spPr bwMode="auto">
            <a:xfrm>
              <a:off x="4608"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7280" name="Text Box 16"/>
            <p:cNvSpPr txBox="1">
              <a:spLocks noChangeArrowheads="1"/>
            </p:cNvSpPr>
            <p:nvPr/>
          </p:nvSpPr>
          <p:spPr bwMode="auto">
            <a:xfrm>
              <a:off x="3760" y="14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7281" name="Text Box 17"/>
            <p:cNvSpPr txBox="1">
              <a:spLocks noChangeArrowheads="1"/>
            </p:cNvSpPr>
            <p:nvPr/>
          </p:nvSpPr>
          <p:spPr bwMode="auto">
            <a:xfrm>
              <a:off x="5050" y="196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7282" name="Line 18"/>
            <p:cNvSpPr>
              <a:spLocks noChangeShapeType="1"/>
            </p:cNvSpPr>
            <p:nvPr/>
          </p:nvSpPr>
          <p:spPr bwMode="auto">
            <a:xfrm>
              <a:off x="2016" y="2160"/>
              <a:ext cx="144"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Line 19"/>
            <p:cNvSpPr>
              <a:spLocks noChangeShapeType="1"/>
            </p:cNvSpPr>
            <p:nvPr/>
          </p:nvSpPr>
          <p:spPr bwMode="auto">
            <a:xfrm flipH="1">
              <a:off x="1797" y="2160"/>
              <a:ext cx="123" cy="2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4" name="Oval 20"/>
            <p:cNvSpPr>
              <a:spLocks noChangeArrowheads="1"/>
            </p:cNvSpPr>
            <p:nvPr/>
          </p:nvSpPr>
          <p:spPr bwMode="auto">
            <a:xfrm>
              <a:off x="4656" y="240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5" name="Text Box 21"/>
            <p:cNvSpPr txBox="1">
              <a:spLocks noChangeArrowheads="1"/>
            </p:cNvSpPr>
            <p:nvPr/>
          </p:nvSpPr>
          <p:spPr bwMode="auto">
            <a:xfrm>
              <a:off x="4660" y="236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7286" name="Oval 22"/>
            <p:cNvSpPr>
              <a:spLocks noChangeArrowheads="1"/>
            </p:cNvSpPr>
            <p:nvPr/>
          </p:nvSpPr>
          <p:spPr bwMode="auto">
            <a:xfrm>
              <a:off x="4176" y="196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7287" name="Text Box 23"/>
            <p:cNvSpPr txBox="1">
              <a:spLocks noChangeArrowheads="1"/>
            </p:cNvSpPr>
            <p:nvPr/>
          </p:nvSpPr>
          <p:spPr bwMode="auto">
            <a:xfrm>
              <a:off x="4198" y="196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树的先根次序遍历的递归算法</a:t>
            </a:r>
          </a:p>
        </p:txBody>
      </p:sp>
      <p:sp>
        <p:nvSpPr>
          <p:cNvPr id="268292" name="Rectangle 4"/>
          <p:cNvSpPr>
            <a:spLocks noGrp="1" noChangeArrowheads="1"/>
          </p:cNvSpPr>
          <p:nvPr>
            <p:ph idx="1"/>
          </p:nvPr>
        </p:nvSpPr>
        <p:spPr>
          <a:xfrm>
            <a:off x="590550" y="1268413"/>
            <a:ext cx="8229600" cy="5040312"/>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p>
          <a:p>
            <a:pPr>
              <a:spcBef>
                <a:spcPct val="5000"/>
              </a:spcBef>
              <a:buFont typeface="Wingdings" pitchFamily="2" charset="2"/>
              <a:buNone/>
            </a:pPr>
            <a:r>
              <a:rPr kumimoji="1" lang="en-US" altLang="zh-CN" sz="2800" b="1">
                <a:latin typeface="Times New Roman" pitchFamily="18" charset="0"/>
                <a:ea typeface="隶书" pitchFamily="49" charset="-122"/>
              </a:rPr>
              <a:t>void</a:t>
            </a:r>
            <a:r>
              <a:rPr kumimoji="1" lang="en-US" altLang="zh-CN" sz="2800">
                <a:latin typeface="Times New Roman" pitchFamily="18" charset="0"/>
                <a:ea typeface="隶书" pitchFamily="49" charset="-122"/>
              </a:rPr>
              <a:t> 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spcBef>
                <a:spcPct val="5000"/>
              </a:spcBef>
              <a:buFont typeface="Wingdings" pitchFamily="2" charset="2"/>
              <a:buNone/>
            </a:pPr>
            <a:r>
              <a:rPr kumimoji="1" lang="en-US" altLang="zh-CN" sz="2800">
                <a:latin typeface="Times New Roman" pitchFamily="18" charset="0"/>
                <a:ea typeface="隶书" pitchFamily="49" charset="-122"/>
              </a:rPr>
              <a:t>PreOrder</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 </a:t>
            </a:r>
            <a:r>
              <a:rPr kumimoji="1" lang="en-US" altLang="zh-CN" sz="2800" b="1">
                <a:latin typeface="Times New Roman" pitchFamily="18" charset="0"/>
                <a:ea typeface="隶书" pitchFamily="49" charset="-122"/>
              </a:rPr>
              <a:t>{	</a:t>
            </a:r>
            <a:endParaRPr kumimoji="1" lang="en-US" altLang="zh-CN" sz="2800">
              <a:latin typeface="Times New Roman" pitchFamily="18" charset="0"/>
              <a:ea typeface="隶书" pitchFamily="49" charset="-122"/>
            </a:endParaRPr>
          </a:p>
          <a:p>
            <a:pPr>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先根次序遍历</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if </a:t>
            </a:r>
            <a:r>
              <a:rPr kumimoji="1" lang="en-US" altLang="zh-CN" sz="2800">
                <a:latin typeface="Times New Roman" pitchFamily="18" charset="0"/>
                <a:ea typeface="隶书" pitchFamily="49" charset="-122"/>
              </a:rPr>
              <a:t>(!IsEmpty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访问根结点</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i="1">
                <a:latin typeface="Times New Roman" pitchFamily="18" charset="0"/>
                <a:ea typeface="隶书" pitchFamily="49" charset="-122"/>
              </a:rPr>
              <a:t> </a:t>
            </a:r>
            <a:r>
              <a:rPr kumimoji="1" lang="en-US" altLang="zh-CN" sz="2800">
                <a:latin typeface="Times New Roman" pitchFamily="18" charset="0"/>
                <a:ea typeface="隶书" pitchFamily="49" charset="-122"/>
              </a:rPr>
              <a: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暂存当前指针</a:t>
            </a: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PreOrder (visit)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递归先根遍历子树</a:t>
            </a:r>
            <a:endParaRPr kumimoji="1" lang="zh-CN" altLang="en-US" sz="2800" b="1">
              <a:solidFill>
                <a:schemeClr val="tx2"/>
              </a:solidFill>
              <a:latin typeface="Times New Roman" pitchFamily="18" charset="0"/>
              <a:ea typeface="隶书" pitchFamily="49" charset="-122"/>
            </a:endParaRPr>
          </a:p>
          <a:p>
            <a:pPr>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D2C02A18-C863-4C26-AC19-D528390D80AD}" type="slidenum">
              <a:rPr lang="en-US" altLang="zh-CN"/>
              <a:pPr/>
              <a:t>143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457200" y="2870200"/>
            <a:ext cx="8229600" cy="919163"/>
          </a:xfrm>
        </p:spPr>
        <p:txBody>
          <a:bodyPr/>
          <a:lstStyle/>
          <a:p>
            <a:pPr algn="ctr"/>
            <a:r>
              <a:rPr kumimoji="1" lang="zh-CN" altLang="en-US" sz="4000" b="1">
                <a:solidFill>
                  <a:schemeClr val="tx2"/>
                </a:solidFill>
                <a:ea typeface="华文新魏" pitchFamily="2" charset="-122"/>
              </a:rPr>
              <a:t>树的后根次序遍历的递归算法</a:t>
            </a:r>
          </a:p>
        </p:txBody>
      </p:sp>
      <p:sp>
        <p:nvSpPr>
          <p:cNvPr id="401411" name="Rectangle 3"/>
          <p:cNvSpPr>
            <a:spLocks noGrp="1" noChangeArrowheads="1"/>
          </p:cNvSpPr>
          <p:nvPr>
            <p:ph idx="1"/>
          </p:nvPr>
        </p:nvSpPr>
        <p:spPr>
          <a:xfrm>
            <a:off x="627063" y="800100"/>
            <a:ext cx="8229600" cy="5581650"/>
          </a:xfrm>
        </p:spPr>
        <p:txBody>
          <a:bodyPr/>
          <a:lstStyle/>
          <a:p>
            <a:pPr>
              <a:spcBef>
                <a:spcPct val="5000"/>
              </a:spcBef>
              <a:buFont typeface="Wingdings" pitchFamily="2" charset="2"/>
              <a:buNone/>
            </a:pPr>
            <a:r>
              <a:rPr kumimoji="1" lang="en-US" altLang="zh-CN" sz="2800" b="1">
                <a:latin typeface="Times New Roman" pitchFamily="18" charset="0"/>
                <a:ea typeface="隶书" pitchFamily="49" charset="-122"/>
              </a:rPr>
              <a:t>          }</a:t>
            </a:r>
          </a:p>
          <a:p>
            <a:pPr>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spcBef>
                <a:spcPct val="5000"/>
              </a:spcBef>
              <a:buFont typeface="Wingdings" pitchFamily="2" charset="2"/>
              <a:buNone/>
            </a:pPr>
            <a:r>
              <a:rPr kumimoji="1" lang="en-US" altLang="zh-CN" sz="2800" b="1">
                <a:latin typeface="Times New Roman" pitchFamily="18" charset="0"/>
                <a:ea typeface="隶书" pitchFamily="49" charset="-122"/>
              </a:rPr>
              <a:t>};</a:t>
            </a: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90000"/>
              </a:lnSpc>
              <a:buFont typeface="Wingdings" pitchFamily="2" charset="2"/>
              <a:buNone/>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lnSpc>
                <a:spcPct val="90000"/>
              </a:lnSpc>
              <a:buFont typeface="Wingdings" pitchFamily="2" charset="2"/>
              <a:buNone/>
            </a:pPr>
            <a:r>
              <a:rPr kumimoji="1" lang="en-US" altLang="zh-CN" sz="2800" b="1">
                <a:latin typeface="Times New Roman" pitchFamily="18" charset="0"/>
                <a:ea typeface="隶书" pitchFamily="49" charset="-122"/>
              </a:rPr>
              <a:t>void </a:t>
            </a:r>
            <a:r>
              <a:rPr kumimoji="1" lang="en-US" altLang="zh-CN" sz="2800">
                <a:latin typeface="Times New Roman" pitchFamily="18" charset="0"/>
                <a:ea typeface="隶书" pitchFamily="49" charset="-122"/>
              </a:rPr>
              <a:t>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 </a:t>
            </a:r>
          </a:p>
          <a:p>
            <a:pPr>
              <a:lnSpc>
                <a:spcPct val="90000"/>
              </a:lnSpc>
              <a:buFont typeface="Wingdings" pitchFamily="2" charset="2"/>
              <a:buNone/>
            </a:pPr>
            <a:r>
              <a:rPr kumimoji="1" lang="en-US" altLang="zh-CN" sz="2800">
                <a:latin typeface="Times New Roman" pitchFamily="18" charset="0"/>
                <a:ea typeface="隶书" pitchFamily="49" charset="-122"/>
              </a:rPr>
              <a:t>PostOrder (</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以当前指针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为根</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按后根次序遍历树</a:t>
            </a:r>
            <a:endParaRPr kumimoji="1" lang="zh-CN" altLang="en-US" sz="2800" b="1">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2800" b="1">
                <a:solidFill>
                  <a:schemeClr val="tx2"/>
                </a:solidFill>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F0628F79-BB74-49D9-A0BB-8FD60390D27E}" type="slidenum">
              <a:rPr lang="en-US" altLang="zh-CN"/>
              <a:pPr/>
              <a:t>144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idx="1"/>
          </p:nvPr>
        </p:nvSpPr>
        <p:spPr>
          <a:xfrm>
            <a:off x="698500" y="836613"/>
            <a:ext cx="8229600" cy="5580062"/>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if</a:t>
            </a:r>
            <a:r>
              <a:rPr kumimoji="1" lang="en-US" altLang="zh-CN" sz="2800">
                <a:latin typeface="Times New Roman" pitchFamily="18" charset="0"/>
                <a:ea typeface="隶书" pitchFamily="49" charset="-122"/>
              </a:rPr>
              <a:t> ( ! IsEmpty () )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树非空</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第一棵子树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逐棵子树</a:t>
            </a:r>
            <a:r>
              <a:rPr kumimoji="1" lang="zh-CN" altLang="en-US"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PostOrder (visit)</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恢复当前指针</a:t>
            </a:r>
          </a:p>
          <a:p>
            <a:pPr>
              <a:lnSpc>
                <a:spcPct val="105000"/>
              </a:lnSpc>
              <a:spcBef>
                <a:spcPct val="5000"/>
              </a:spcBef>
              <a:buFont typeface="Wingdings" pitchFamily="2" charset="2"/>
              <a:buNone/>
            </a:pPr>
            <a:r>
              <a:rPr kumimoji="1" lang="zh-CN" altLang="en-US" sz="2800">
                <a:solidFill>
                  <a:schemeClr val="tx2"/>
                </a:solidFill>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a:t>
            </a:r>
            <a:r>
              <a:rPr kumimoji="1" lang="en-US" altLang="zh-CN" sz="2800" b="1">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访问根结点</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D918CC95-B9B7-4C25-B3F2-760F075A7679}" type="slidenum">
              <a:rPr lang="en-US" altLang="zh-CN"/>
              <a:pPr/>
              <a:t>145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59" name="Rectangle 23"/>
          <p:cNvSpPr>
            <a:spLocks noGrp="1" noChangeArrowheads="1"/>
          </p:cNvSpPr>
          <p:nvPr>
            <p:ph type="title"/>
          </p:nvPr>
        </p:nvSpPr>
        <p:spPr>
          <a:xfrm>
            <a:off x="457200" y="457200"/>
            <a:ext cx="8229600" cy="1135063"/>
          </a:xfrm>
        </p:spPr>
        <p:txBody>
          <a:bodyPr/>
          <a:lstStyle/>
          <a:p>
            <a:pPr algn="ctr"/>
            <a:r>
              <a:rPr kumimoji="1" lang="zh-CN" altLang="en-US" sz="4000" b="1">
                <a:solidFill>
                  <a:schemeClr val="tx2"/>
                </a:solidFill>
                <a:latin typeface="华文新魏" pitchFamily="2" charset="-122"/>
                <a:ea typeface="华文新魏" pitchFamily="2" charset="-122"/>
              </a:rPr>
              <a:t>广度优先（层次次序）遍历</a:t>
            </a:r>
          </a:p>
        </p:txBody>
      </p:sp>
      <p:sp>
        <p:nvSpPr>
          <p:cNvPr id="270360" name="Rectangle 24"/>
          <p:cNvSpPr>
            <a:spLocks noGrp="1" noChangeArrowheads="1"/>
          </p:cNvSpPr>
          <p:nvPr>
            <p:ph idx="1"/>
          </p:nvPr>
        </p:nvSpPr>
        <p:spPr>
          <a:xfrm>
            <a:off x="684213" y="1593850"/>
            <a:ext cx="7632700" cy="4787900"/>
          </a:xfrm>
        </p:spPr>
        <p:txBody>
          <a:bodyPr/>
          <a:lstStyle/>
          <a:p>
            <a:pPr>
              <a:buClr>
                <a:srgbClr val="800080"/>
              </a:buClr>
              <a:buSzPct val="50000"/>
            </a:pPr>
            <a:r>
              <a:rPr kumimoji="1" lang="zh-CN" altLang="zh-CN" sz="2800" b="1">
                <a:solidFill>
                  <a:srgbClr val="000099"/>
                </a:solidFill>
                <a:latin typeface="Times New Roman" pitchFamily="18" charset="0"/>
                <a:ea typeface="仿宋_GB2312" pitchFamily="49" charset="-122"/>
              </a:rPr>
              <a:t>按广度优先次序遍历树的结果</a:t>
            </a:r>
            <a:endParaRPr kumimoji="1" lang="zh-CN" altLang="zh-CN" sz="2800" b="1">
              <a:solidFill>
                <a:srgbClr val="CC3300"/>
              </a:solidFill>
              <a:latin typeface="Times New Roman" pitchFamily="18" charset="0"/>
              <a:ea typeface="仿宋_GB2312" pitchFamily="49" charset="-122"/>
            </a:endParaRPr>
          </a:p>
          <a:p>
            <a:pPr>
              <a:buClr>
                <a:srgbClr val="800080"/>
              </a:buClr>
              <a:buSzPct val="50000"/>
              <a:buFont typeface="Wingdings" pitchFamily="2" charset="2"/>
              <a:buNone/>
            </a:pPr>
            <a:r>
              <a:rPr kumimoji="1" lang="zh-CN" altLang="zh-CN" sz="2800" b="1">
                <a:solidFill>
                  <a:srgbClr val="CC3300"/>
                </a:solidFill>
                <a:latin typeface="Times New Roman" pitchFamily="18" charset="0"/>
                <a:ea typeface="仿宋_GB2312" pitchFamily="49" charset="-122"/>
              </a:rPr>
              <a:t>       </a:t>
            </a:r>
            <a:r>
              <a:rPr kumimoji="1" lang="en-US" altLang="zh-CN" sz="2800" b="1">
                <a:solidFill>
                  <a:srgbClr val="CC3300"/>
                </a:solidFill>
                <a:latin typeface="Times New Roman" pitchFamily="18" charset="0"/>
                <a:ea typeface="仿宋_GB2312" pitchFamily="49" charset="-122"/>
              </a:rPr>
              <a:t>ABCDEFG</a:t>
            </a:r>
          </a:p>
          <a:p>
            <a:pPr>
              <a:buClr>
                <a:srgbClr val="800080"/>
              </a:buClr>
              <a:buSzPct val="50000"/>
            </a:pPr>
            <a:r>
              <a:rPr kumimoji="1" lang="zh-CN" altLang="en-US" sz="2800" b="1">
                <a:latin typeface="Times New Roman" pitchFamily="18" charset="0"/>
                <a:ea typeface="仿宋_GB2312" pitchFamily="49" charset="-122"/>
              </a:rPr>
              <a:t>遍历算法用到一个队列。</a:t>
            </a:r>
          </a:p>
          <a:p>
            <a:pPr>
              <a:buClr>
                <a:srgbClr val="800080"/>
              </a:buClr>
              <a:buSzPct val="50000"/>
            </a:pPr>
            <a:endParaRPr kumimoji="1" lang="zh-CN" altLang="en-US" b="1">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template &lt;class T&gt; </a:t>
            </a:r>
          </a:p>
          <a:p>
            <a:pPr>
              <a:lnSpc>
                <a:spcPct val="105000"/>
              </a:lnSpc>
              <a:spcBef>
                <a:spcPct val="5000"/>
              </a:spcBef>
              <a:buFont typeface="Wingdings" pitchFamily="2" charset="2"/>
              <a:buNone/>
            </a:pPr>
            <a:r>
              <a:rPr kumimoji="1" lang="en-US" altLang="zh-CN" sz="2800" b="1">
                <a:latin typeface="Times New Roman" pitchFamily="18" charset="0"/>
                <a:ea typeface="仿宋_GB2312" pitchFamily="49" charset="-122"/>
              </a:rPr>
              <a:t>void </a:t>
            </a:r>
            <a:r>
              <a:rPr kumimoji="1" lang="en-US" altLang="zh-CN" sz="2800">
                <a:latin typeface="Times New Roman" pitchFamily="18" charset="0"/>
                <a:ea typeface="仿宋_GB2312" pitchFamily="49" charset="-122"/>
              </a:rPr>
              <a:t>Tree</a:t>
            </a:r>
            <a:r>
              <a:rPr kumimoji="1" lang="en-US" altLang="zh-CN" sz="2800" b="1">
                <a:latin typeface="Times New Roman" pitchFamily="18" charset="0"/>
                <a:ea typeface="仿宋_GB2312" pitchFamily="49" charset="-122"/>
              </a:rPr>
              <a:t>&lt;T&gt;::</a:t>
            </a:r>
          </a:p>
          <a:p>
            <a:pPr>
              <a:lnSpc>
                <a:spcPct val="105000"/>
              </a:lnSpc>
              <a:spcBef>
                <a:spcPct val="5000"/>
              </a:spcBef>
              <a:buFont typeface="Wingdings" pitchFamily="2" charset="2"/>
              <a:buNone/>
            </a:pPr>
            <a:r>
              <a:rPr kumimoji="1" lang="en-US" altLang="zh-CN" sz="2800">
                <a:latin typeface="Times New Roman" pitchFamily="18" charset="0"/>
                <a:ea typeface="仿宋_GB2312" pitchFamily="49" charset="-122"/>
              </a:rPr>
              <a:t>LevelOrder(</a:t>
            </a:r>
            <a:r>
              <a:rPr lang="en-US" altLang="zh-CN" sz="2800" b="1">
                <a:latin typeface="Times New Roman" pitchFamily="18" charset="0"/>
              </a:rPr>
              <a:t>void</a:t>
            </a:r>
            <a:r>
              <a:rPr lang="en-US" altLang="zh-CN" sz="2800">
                <a:latin typeface="Times New Roman" pitchFamily="18" charset="0"/>
              </a:rPr>
              <a:t> (*visit) (BinTreeNode</a:t>
            </a:r>
            <a:r>
              <a:rPr lang="en-US" altLang="zh-CN" sz="2800" b="1">
                <a:latin typeface="Times New Roman" pitchFamily="18" charset="0"/>
              </a:rPr>
              <a:t>&lt;</a:t>
            </a:r>
            <a:r>
              <a:rPr lang="en-US" altLang="zh-CN" sz="2800">
                <a:latin typeface="Times New Roman" pitchFamily="18" charset="0"/>
              </a:rPr>
              <a:t>T</a:t>
            </a:r>
            <a:r>
              <a:rPr lang="en-US" altLang="zh-CN" sz="2800" b="1">
                <a:latin typeface="Times New Roman" pitchFamily="18" charset="0"/>
              </a:rPr>
              <a:t>&gt;</a:t>
            </a:r>
            <a:r>
              <a:rPr lang="en-US" altLang="zh-CN" sz="2800">
                <a:latin typeface="Times New Roman" pitchFamily="18" charset="0"/>
              </a:rPr>
              <a:t> *t)</a:t>
            </a:r>
            <a:r>
              <a:rPr kumimoji="1" lang="en-US" altLang="zh-CN" sz="2800">
                <a:latin typeface="Times New Roman" pitchFamily="18" charset="0"/>
                <a:ea typeface="仿宋_GB2312" pitchFamily="49" charset="-122"/>
              </a:rPr>
              <a:t> ) </a:t>
            </a:r>
            <a:r>
              <a:rPr kumimoji="1" lang="en-US" altLang="zh-CN" sz="2800" b="1">
                <a:latin typeface="Times New Roman" pitchFamily="18" charset="0"/>
                <a:ea typeface="仿宋_GB2312" pitchFamily="49" charset="-122"/>
              </a:rPr>
              <a:t>{</a:t>
            </a:r>
            <a:endParaRPr kumimoji="1" lang="en-US" altLang="zh-CN" sz="2800">
              <a:latin typeface="Times New Roman" pitchFamily="18" charset="0"/>
              <a:ea typeface="仿宋_GB2312" pitchFamily="49" charset="-122"/>
            </a:endParaRP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按广度优先次序分层遍历树</a:t>
            </a:r>
            <a:r>
              <a:rPr kumimoji="1" lang="en-US" altLang="zh-CN" sz="2800">
                <a:solidFill>
                  <a:schemeClr val="tx2"/>
                </a:solidFill>
                <a:latin typeface="Times New Roman" pitchFamily="18" charset="0"/>
                <a:ea typeface="隶书" pitchFamily="49" charset="-122"/>
              </a:rPr>
              <a:t>, </a:t>
            </a:r>
            <a:r>
              <a:rPr kumimoji="1" lang="zh-CN" altLang="en-US" sz="2800">
                <a:solidFill>
                  <a:schemeClr val="tx2"/>
                </a:solidFill>
                <a:latin typeface="Times New Roman" pitchFamily="18" charset="0"/>
                <a:ea typeface="隶书" pitchFamily="49" charset="-122"/>
              </a:rPr>
              <a:t>树的根结点是</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当前指针</a:t>
            </a:r>
            <a:r>
              <a:rPr kumimoji="1" lang="en-US" altLang="zh-CN" sz="2800">
                <a:solidFill>
                  <a:schemeClr val="tx2"/>
                </a:solidFill>
                <a:latin typeface="Times New Roman" pitchFamily="18" charset="0"/>
                <a:ea typeface="隶书" pitchFamily="49" charset="-122"/>
              </a:rPr>
              <a:t>current</a:t>
            </a:r>
            <a:r>
              <a:rPr kumimoji="1" lang="zh-CN" altLang="en-US" sz="2800">
                <a:solidFill>
                  <a:schemeClr val="tx2"/>
                </a:solidFill>
                <a:latin typeface="Times New Roman" pitchFamily="18" charset="0"/>
                <a:ea typeface="隶书" pitchFamily="49" charset="-122"/>
              </a:rPr>
              <a:t>。</a:t>
            </a:r>
            <a:r>
              <a:rPr kumimoji="1" lang="zh-CN" altLang="en-US" sz="2800">
                <a:solidFill>
                  <a:srgbClr val="CC3300"/>
                </a:solidFill>
                <a:latin typeface="Times New Roman" pitchFamily="18" charset="0"/>
                <a:ea typeface="仿宋_GB2312" pitchFamily="49" charset="-122"/>
              </a:rPr>
              <a:t>   </a:t>
            </a:r>
          </a:p>
        </p:txBody>
      </p:sp>
      <p:sp>
        <p:nvSpPr>
          <p:cNvPr id="28" name="灯片编号占位符 4"/>
          <p:cNvSpPr>
            <a:spLocks noGrp="1"/>
          </p:cNvSpPr>
          <p:nvPr>
            <p:ph type="sldNum" sz="quarter" idx="12"/>
          </p:nvPr>
        </p:nvSpPr>
        <p:spPr/>
        <p:txBody>
          <a:bodyPr/>
          <a:lstStyle/>
          <a:p>
            <a:fld id="{4E674266-D5B7-4498-9548-AE7504C55B35}" type="slidenum">
              <a:rPr lang="en-US" altLang="zh-CN"/>
              <a:pPr/>
              <a:t>146</a:t>
            </a:fld>
            <a:endParaRPr lang="en-US" altLang="zh-CN"/>
          </a:p>
        </p:txBody>
      </p:sp>
      <p:grpSp>
        <p:nvGrpSpPr>
          <p:cNvPr id="270369" name="Group 33"/>
          <p:cNvGrpSpPr>
            <a:grpSpLocks/>
          </p:cNvGrpSpPr>
          <p:nvPr/>
        </p:nvGrpSpPr>
        <p:grpSpPr bwMode="auto">
          <a:xfrm>
            <a:off x="5976938" y="1520825"/>
            <a:ext cx="2514600" cy="3124200"/>
            <a:chOff x="3765" y="1003"/>
            <a:chExt cx="1584" cy="1968"/>
          </a:xfrm>
        </p:grpSpPr>
        <p:grpSp>
          <p:nvGrpSpPr>
            <p:cNvPr id="270361" name="Group 25"/>
            <p:cNvGrpSpPr>
              <a:grpSpLocks/>
            </p:cNvGrpSpPr>
            <p:nvPr/>
          </p:nvGrpSpPr>
          <p:grpSpPr bwMode="auto">
            <a:xfrm>
              <a:off x="3765" y="1003"/>
              <a:ext cx="1584" cy="1968"/>
              <a:chOff x="3792" y="2112"/>
              <a:chExt cx="1584" cy="1968"/>
            </a:xfrm>
          </p:grpSpPr>
          <p:sp>
            <p:nvSpPr>
              <p:cNvPr id="270340" name="Line 4"/>
              <p:cNvSpPr>
                <a:spLocks noChangeShapeType="1"/>
              </p:cNvSpPr>
              <p:nvPr/>
            </p:nvSpPr>
            <p:spPr bwMode="auto">
              <a:xfrm flipH="1">
                <a:off x="4896" y="360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2" name="Line 6"/>
              <p:cNvSpPr>
                <a:spLocks noChangeShapeType="1"/>
              </p:cNvSpPr>
              <p:nvPr/>
            </p:nvSpPr>
            <p:spPr bwMode="auto">
              <a:xfrm>
                <a:off x="3984" y="3120"/>
                <a:ext cx="288"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3" name="Line 7"/>
              <p:cNvSpPr>
                <a:spLocks noChangeShapeType="1"/>
              </p:cNvSpPr>
              <p:nvPr/>
            </p:nvSpPr>
            <p:spPr bwMode="auto">
              <a:xfrm flipH="1">
                <a:off x="3984" y="2352"/>
                <a:ext cx="672" cy="6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4" name="Line 8"/>
              <p:cNvSpPr>
                <a:spLocks noChangeShapeType="1"/>
              </p:cNvSpPr>
              <p:nvPr/>
            </p:nvSpPr>
            <p:spPr bwMode="auto">
              <a:xfrm>
                <a:off x="4416" y="2775"/>
                <a:ext cx="768" cy="72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45" name="Oval 9"/>
              <p:cNvSpPr>
                <a:spLocks noChangeArrowheads="1"/>
              </p:cNvSpPr>
              <p:nvPr/>
            </p:nvSpPr>
            <p:spPr bwMode="auto">
              <a:xfrm>
                <a:off x="4560"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6" name="Oval 10"/>
              <p:cNvSpPr>
                <a:spLocks noChangeArrowheads="1"/>
              </p:cNvSpPr>
              <p:nvPr/>
            </p:nvSpPr>
            <p:spPr bwMode="auto">
              <a:xfrm>
                <a:off x="4176" y="254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7" name="Oval 11"/>
              <p:cNvSpPr>
                <a:spLocks noChangeArrowheads="1"/>
              </p:cNvSpPr>
              <p:nvPr/>
            </p:nvSpPr>
            <p:spPr bwMode="auto">
              <a:xfrm>
                <a:off x="5088" y="33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8" name="Oval 12"/>
              <p:cNvSpPr>
                <a:spLocks noChangeArrowheads="1"/>
              </p:cNvSpPr>
              <p:nvPr/>
            </p:nvSpPr>
            <p:spPr bwMode="auto">
              <a:xfrm>
                <a:off x="4656" y="297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49" name="Oval 13"/>
              <p:cNvSpPr>
                <a:spLocks noChangeArrowheads="1"/>
              </p:cNvSpPr>
              <p:nvPr/>
            </p:nvSpPr>
            <p:spPr bwMode="auto">
              <a:xfrm>
                <a:off x="3792" y="292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0" name="Text Box 14"/>
              <p:cNvSpPr txBox="1">
                <a:spLocks noChangeArrowheads="1"/>
              </p:cNvSpPr>
              <p:nvPr/>
            </p:nvSpPr>
            <p:spPr bwMode="auto">
              <a:xfrm>
                <a:off x="4570" y="2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0351" name="Text Box 15"/>
              <p:cNvSpPr txBox="1">
                <a:spLocks noChangeArrowheads="1"/>
              </p:cNvSpPr>
              <p:nvPr/>
            </p:nvSpPr>
            <p:spPr bwMode="auto">
              <a:xfrm>
                <a:off x="4199" y="250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0352" name="Text Box 16"/>
              <p:cNvSpPr txBox="1">
                <a:spLocks noChangeArrowheads="1"/>
              </p:cNvSpPr>
              <p:nvPr/>
            </p:nvSpPr>
            <p:spPr bwMode="auto">
              <a:xfrm>
                <a:off x="4656" y="293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0353" name="Text Box 17"/>
              <p:cNvSpPr txBox="1">
                <a:spLocks noChangeArrowheads="1"/>
              </p:cNvSpPr>
              <p:nvPr/>
            </p:nvSpPr>
            <p:spPr bwMode="auto">
              <a:xfrm>
                <a:off x="3808" y="2889"/>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0354" name="Text Box 18"/>
              <p:cNvSpPr txBox="1">
                <a:spLocks noChangeArrowheads="1"/>
              </p:cNvSpPr>
              <p:nvPr/>
            </p:nvSpPr>
            <p:spPr bwMode="auto">
              <a:xfrm>
                <a:off x="5098" y="336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0355" name="Oval 19"/>
              <p:cNvSpPr>
                <a:spLocks noChangeArrowheads="1"/>
              </p:cNvSpPr>
              <p:nvPr/>
            </p:nvSpPr>
            <p:spPr bwMode="auto">
              <a:xfrm>
                <a:off x="4704" y="379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6" name="Text Box 20"/>
              <p:cNvSpPr txBox="1">
                <a:spLocks noChangeArrowheads="1"/>
              </p:cNvSpPr>
              <p:nvPr/>
            </p:nvSpPr>
            <p:spPr bwMode="auto">
              <a:xfrm>
                <a:off x="4708" y="375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0357" name="Oval 21"/>
              <p:cNvSpPr>
                <a:spLocks noChangeArrowheads="1"/>
              </p:cNvSpPr>
              <p:nvPr/>
            </p:nvSpPr>
            <p:spPr bwMode="auto">
              <a:xfrm>
                <a:off x="4224" y="33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0358" name="Text Box 22"/>
              <p:cNvSpPr txBox="1">
                <a:spLocks noChangeArrowheads="1"/>
              </p:cNvSpPr>
              <p:nvPr/>
            </p:nvSpPr>
            <p:spPr bwMode="auto">
              <a:xfrm>
                <a:off x="4246" y="3360"/>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grpSp>
        <p:sp>
          <p:nvSpPr>
            <p:cNvPr id="270362" name="Freeform 26"/>
            <p:cNvSpPr>
              <a:spLocks/>
            </p:cNvSpPr>
            <p:nvPr/>
          </p:nvSpPr>
          <p:spPr bwMode="auto">
            <a:xfrm>
              <a:off x="4600" y="1434"/>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Lst>
              <a:ahLst/>
              <a:cxnLst>
                <a:cxn ang="0">
                  <a:pos x="T0" y="T1"/>
                </a:cxn>
                <a:cxn ang="0">
                  <a:pos x="T2" y="T3"/>
                </a:cxn>
                <a:cxn ang="0">
                  <a:pos x="T4" y="T5"/>
                </a:cxn>
                <a:cxn ang="0">
                  <a:pos x="T6" y="T7"/>
                </a:cxn>
                <a:cxn ang="0">
                  <a:pos x="T8" y="T9"/>
                </a:cxn>
                <a:cxn ang="0">
                  <a:pos x="T10" y="T11"/>
                </a:cxn>
                <a:cxn ang="0">
                  <a:pos x="T12" y="T13"/>
                </a:cxn>
              </a:cxnLst>
              <a:rect l="0" t="0" r="r" b="b"/>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7" name="Freeform 31"/>
            <p:cNvSpPr>
              <a:spLocks/>
            </p:cNvSpPr>
            <p:nvPr/>
          </p:nvSpPr>
          <p:spPr bwMode="auto">
            <a:xfrm>
              <a:off x="4127" y="1778"/>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68" name="Freeform 32"/>
            <p:cNvSpPr>
              <a:spLocks/>
            </p:cNvSpPr>
            <p:nvPr/>
          </p:nvSpPr>
          <p:spPr bwMode="auto">
            <a:xfrm rot="-346687">
              <a:off x="4150" y="1979"/>
              <a:ext cx="748" cy="673"/>
            </a:xfrm>
            <a:custGeom>
              <a:avLst/>
              <a:gdLst>
                <a:gd name="T0" fmla="*/ 0 w 748"/>
                <a:gd name="T1" fmla="*/ 0 h 651"/>
                <a:gd name="T2" fmla="*/ 136 w 748"/>
                <a:gd name="T3" fmla="*/ 159 h 651"/>
                <a:gd name="T4" fmla="*/ 272 w 748"/>
                <a:gd name="T5" fmla="*/ 182 h 651"/>
                <a:gd name="T6" fmla="*/ 363 w 748"/>
                <a:gd name="T7" fmla="*/ 272 h 651"/>
                <a:gd name="T8" fmla="*/ 408 w 748"/>
                <a:gd name="T9" fmla="*/ 408 h 651"/>
                <a:gd name="T10" fmla="*/ 567 w 748"/>
                <a:gd name="T11" fmla="*/ 613 h 651"/>
                <a:gd name="T12" fmla="*/ 748 w 748"/>
                <a:gd name="T13" fmla="*/ 635 h 651"/>
              </a:gdLst>
              <a:ahLst/>
              <a:cxnLst>
                <a:cxn ang="0">
                  <a:pos x="T0" y="T1"/>
                </a:cxn>
                <a:cxn ang="0">
                  <a:pos x="T2" y="T3"/>
                </a:cxn>
                <a:cxn ang="0">
                  <a:pos x="T4" y="T5"/>
                </a:cxn>
                <a:cxn ang="0">
                  <a:pos x="T6" y="T7"/>
                </a:cxn>
                <a:cxn ang="0">
                  <a:pos x="T8" y="T9"/>
                </a:cxn>
                <a:cxn ang="0">
                  <a:pos x="T10" y="T11"/>
                </a:cxn>
                <a:cxn ang="0">
                  <a:pos x="T12" y="T13"/>
                </a:cxn>
              </a:cxnLst>
              <a:rect l="0" t="0" r="r" b="b"/>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Grp="1" noChangeArrowheads="1"/>
          </p:cNvSpPr>
          <p:nvPr>
            <p:ph idx="1"/>
          </p:nvPr>
        </p:nvSpPr>
        <p:spPr>
          <a:xfrm>
            <a:off x="627063" y="549275"/>
            <a:ext cx="8229600" cy="5867400"/>
          </a:xfrm>
        </p:spPr>
        <p:txBody>
          <a:bodyPr/>
          <a:lstStyle/>
          <a:p>
            <a:pPr>
              <a:spcBef>
                <a:spcPct val="0"/>
              </a:spcBef>
              <a:buSzTx/>
              <a:buFont typeface="Wingdings" pitchFamily="2" charset="2"/>
              <a:buNone/>
            </a:pPr>
            <a:r>
              <a:rPr kumimoji="1" lang="en-US" altLang="zh-CN" sz="2800">
                <a:latin typeface="Times New Roman" pitchFamily="18" charset="0"/>
                <a:ea typeface="隶书" pitchFamily="49" charset="-122"/>
              </a:rPr>
              <a:t>     Queue&lt;TreeNode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*&gt; Q</a:t>
            </a:r>
            <a:r>
              <a:rPr kumimoji="1" lang="en-US" altLang="zh-CN" sz="2800" b="1">
                <a:latin typeface="Times New Roman" pitchFamily="18" charset="0"/>
                <a:ea typeface="隶书" pitchFamily="49" charset="-122"/>
              </a:rPr>
              <a:t>;</a:t>
            </a:r>
          </a:p>
          <a:p>
            <a:pPr>
              <a:spcBef>
                <a:spcPct val="0"/>
              </a:spcBef>
              <a:buSzTx/>
              <a:buFont typeface="Wingdings" pitchFamily="2" charset="2"/>
              <a:buNone/>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 *p</a:t>
            </a: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a:p>
            <a:pPr>
              <a:spcBef>
                <a:spcPct val="0"/>
              </a:spcBef>
              <a:buSzTx/>
              <a:buFont typeface="Wingdings" pitchFamily="2" charset="2"/>
              <a:buNone/>
            </a:pPr>
            <a:r>
              <a:rPr kumimoji="1" lang="en-US" altLang="zh-CN" sz="2800" b="1">
                <a:latin typeface="Times New Roman" pitchFamily="18" charset="0"/>
                <a:ea typeface="隶书" pitchFamily="49" charset="-122"/>
              </a:rPr>
              <a:t>     if </a:t>
            </a:r>
            <a:r>
              <a:rPr kumimoji="1" lang="en-US" altLang="zh-CN" sz="2800">
                <a:latin typeface="Times New Roman" pitchFamily="18" charset="0"/>
                <a:ea typeface="隶书" pitchFamily="49" charset="-122"/>
              </a:rPr>
              <a:t>(current != NULL) </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树不空</a:t>
            </a:r>
            <a:r>
              <a:rPr kumimoji="1" lang="zh-CN" altLang="en-US" sz="2800" b="1">
                <a:latin typeface="Times New Roman" pitchFamily="18" charset="0"/>
                <a:ea typeface="隶书" pitchFamily="49" charset="-122"/>
              </a:rPr>
              <a:t> </a:t>
            </a:r>
            <a:endParaRPr kumimoji="1" lang="zh-CN" altLang="en-US" sz="2800">
              <a:latin typeface="Times New Roman" pitchFamily="18" charset="0"/>
              <a:ea typeface="隶书" pitchFamily="49" charset="-122"/>
            </a:endParaRP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p = current</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保存当前指针</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a:latin typeface="Times New Roman" pitchFamily="18" charset="0"/>
                <a:ea typeface="隶书" pitchFamily="49" charset="-122"/>
              </a:rPr>
              <a:t>Q.EnQueue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根结点进队列</a:t>
            </a:r>
          </a:p>
          <a:p>
            <a:pPr>
              <a:spcBef>
                <a:spcPct val="0"/>
              </a:spcBef>
              <a:buSzTx/>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while </a:t>
            </a:r>
            <a:r>
              <a:rPr kumimoji="1" lang="en-US" altLang="zh-CN" sz="2800">
                <a:latin typeface="Times New Roman" pitchFamily="18" charset="0"/>
                <a:ea typeface="隶书" pitchFamily="49" charset="-122"/>
              </a:rPr>
              <a:t>(!Q.IsEmpty ())</a:t>
            </a:r>
            <a:r>
              <a:rPr kumimoji="1" lang="en-US" altLang="zh-CN" sz="2800" b="1">
                <a:latin typeface="Times New Roman" pitchFamily="18" charset="0"/>
                <a:ea typeface="隶书" pitchFamily="49" charset="-122"/>
              </a:rPr>
              <a:t> {</a:t>
            </a:r>
          </a:p>
          <a:p>
            <a:pPr>
              <a:spcBef>
                <a:spcPct val="0"/>
              </a:spcBef>
              <a:buSzTx/>
              <a:buFont typeface="Wingdings" pitchFamily="2" charset="2"/>
              <a:buNone/>
            </a:pPr>
            <a:r>
              <a:rPr kumimoji="1" lang="en-US" altLang="zh-CN" sz="2800">
                <a:latin typeface="Times New Roman" pitchFamily="18" charset="0"/>
                <a:ea typeface="隶书" pitchFamily="49" charset="-122"/>
              </a:rPr>
              <a:t>               Q.DeQueue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退出队列</a:t>
            </a:r>
          </a:p>
          <a:p>
            <a:pPr>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visit (current)</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访问之</a:t>
            </a:r>
            <a:endParaRPr kumimoji="1" lang="zh-CN" altLang="en-US" sz="2800" b="1">
              <a:solidFill>
                <a:schemeClr val="tx2"/>
              </a:solidFill>
              <a:latin typeface="Times New Roman" pitchFamily="18" charset="0"/>
              <a:ea typeface="隶书" pitchFamily="49" charset="-122"/>
            </a:endParaRPr>
          </a:p>
          <a:p>
            <a:pPr lvl="2">
              <a:spcBef>
                <a:spcPct val="0"/>
              </a:spcBef>
              <a:buSzTx/>
              <a:buFont typeface="Wingdings" pitchFamily="2" charset="2"/>
              <a:buNone/>
            </a:pPr>
            <a:r>
              <a:rPr kumimoji="1" lang="zh-CN" altLang="en-US" sz="2800" b="1">
                <a:latin typeface="Times New Roman" pitchFamily="18" charset="0"/>
                <a:ea typeface="隶书" pitchFamily="49" charset="-122"/>
              </a:rPr>
              <a:t>     </a:t>
            </a:r>
            <a:r>
              <a:rPr kumimoji="1" lang="en-US" altLang="zh-CN" sz="2800">
                <a:latin typeface="Times New Roman" pitchFamily="18" charset="0"/>
                <a:ea typeface="隶书" pitchFamily="49" charset="-122"/>
              </a:rPr>
              <a:t>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firstChild</a:t>
            </a:r>
            <a:r>
              <a:rPr kumimoji="1" lang="en-US" altLang="zh-CN" sz="2800" b="1">
                <a:latin typeface="Times New Roman" pitchFamily="18" charset="0"/>
                <a:ea typeface="隶书" pitchFamily="49" charset="-122"/>
              </a:rPr>
              <a:t>;</a:t>
            </a:r>
          </a:p>
          <a:p>
            <a:pPr lvl="2">
              <a:spcBef>
                <a:spcPct val="0"/>
              </a:spcBef>
              <a:buSzTx/>
              <a:buFont typeface="Wingdings" pitchFamily="2" charset="2"/>
              <a:buNone/>
            </a:pPr>
            <a:r>
              <a:rPr kumimoji="1" lang="en-US" altLang="zh-CN" sz="2800" b="1">
                <a:latin typeface="Times New Roman" pitchFamily="18" charset="0"/>
                <a:ea typeface="隶书" pitchFamily="49" charset="-122"/>
              </a:rPr>
              <a:t>     while</a:t>
            </a:r>
            <a:r>
              <a:rPr kumimoji="1" lang="en-US" altLang="zh-CN" sz="2800">
                <a:latin typeface="Times New Roman" pitchFamily="18" charset="0"/>
                <a:ea typeface="隶书" pitchFamily="49" charset="-122"/>
              </a:rPr>
              <a:t> (current != NULL) </a:t>
            </a:r>
            <a:r>
              <a:rPr kumimoji="1" lang="en-US" altLang="zh-CN" sz="2800" b="1">
                <a:latin typeface="Times New Roman" pitchFamily="18" charset="0"/>
                <a:ea typeface="隶书" pitchFamily="49" charset="-122"/>
              </a:rPr>
              <a:t>{</a:t>
            </a:r>
            <a:r>
              <a:rPr kumimoji="1" lang="en-US" altLang="zh-CN" sz="2800">
                <a:latin typeface="Times New Roman" pitchFamily="18" charset="0"/>
                <a:ea typeface="隶书" pitchFamily="49" charset="-122"/>
              </a:rPr>
              <a:t> </a:t>
            </a:r>
          </a:p>
          <a:p>
            <a:pPr lvl="3">
              <a:spcBef>
                <a:spcPct val="0"/>
              </a:spcBef>
              <a:buSzTx/>
              <a:buFont typeface="Wingdings" pitchFamily="2" charset="2"/>
              <a:buNone/>
            </a:pPr>
            <a:r>
              <a:rPr kumimoji="1" lang="en-US" altLang="zh-CN" sz="2800">
                <a:latin typeface="Times New Roman" pitchFamily="18" charset="0"/>
                <a:ea typeface="隶书" pitchFamily="49" charset="-122"/>
              </a:rPr>
              <a:t>     Q.EnQueue (current)</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a:latin typeface="Times New Roman" pitchFamily="18" charset="0"/>
                <a:ea typeface="隶书" pitchFamily="49" charset="-122"/>
              </a:rPr>
              <a:t>     current = current</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nextSibling</a:t>
            </a:r>
            <a:r>
              <a:rPr kumimoji="1" lang="en-US" altLang="zh-CN" sz="2800" b="1">
                <a:latin typeface="Times New Roman" pitchFamily="18" charset="0"/>
                <a:ea typeface="隶书" pitchFamily="49" charset="-122"/>
              </a:rPr>
              <a:t>;</a:t>
            </a:r>
          </a:p>
          <a:p>
            <a:pPr lvl="3">
              <a:lnSpc>
                <a:spcPct val="105000"/>
              </a:lnSpc>
              <a:spcBef>
                <a:spcPct val="0"/>
              </a:spcBef>
              <a:buSzTx/>
              <a:buFont typeface="Wingdings" pitchFamily="2" charset="2"/>
              <a:buNone/>
            </a:pPr>
            <a:r>
              <a:rPr kumimoji="1" lang="en-US" altLang="zh-CN" sz="2800" b="1">
                <a:latin typeface="Times New Roman" pitchFamily="18" charset="0"/>
                <a:ea typeface="隶书" pitchFamily="49" charset="-122"/>
              </a:rPr>
              <a:t>}</a:t>
            </a:r>
            <a:endParaRPr kumimoji="1" lang="en-US" altLang="zh-CN" sz="2800">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1AD3F283-03AA-4CB1-8FCF-2EA500E11277}" type="slidenum">
              <a:rPr lang="en-US" altLang="zh-CN"/>
              <a:pPr/>
              <a:t>147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9" name="Rectangle 5"/>
          <p:cNvSpPr>
            <a:spLocks noGrp="1" noChangeArrowheads="1"/>
          </p:cNvSpPr>
          <p:nvPr>
            <p:ph idx="1"/>
          </p:nvPr>
        </p:nvSpPr>
        <p:spPr>
          <a:xfrm>
            <a:off x="576263" y="766763"/>
            <a:ext cx="8229600" cy="5541962"/>
          </a:xfrm>
        </p:spPr>
        <p:txBody>
          <a:bodyPr/>
          <a:lstStyle/>
          <a:p>
            <a:pPr>
              <a:buFont typeface="Wingdings" pitchFamily="2" charset="2"/>
              <a:buNone/>
            </a:pPr>
            <a:r>
              <a:rPr kumimoji="1" lang="en-US" altLang="zh-CN" sz="2800" b="1">
                <a:latin typeface="Times New Roman" pitchFamily="18" charset="0"/>
                <a:ea typeface="隶书" pitchFamily="49" charset="-122"/>
              </a:rPr>
              <a:t>          }</a:t>
            </a:r>
          </a:p>
          <a:p>
            <a:pPr>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buFont typeface="Wingdings" pitchFamily="2" charset="2"/>
              <a:buNone/>
            </a:pPr>
            <a:r>
              <a:rPr kumimoji="1" lang="en-US" altLang="zh-CN" sz="2800" b="1">
                <a:latin typeface="Times New Roman" pitchFamily="18" charset="0"/>
                <a:ea typeface="隶书" pitchFamily="49" charset="-122"/>
              </a:rPr>
              <a:t>};</a:t>
            </a:r>
          </a:p>
          <a:p>
            <a:endParaRPr lang="en-US" altLang="zh-CN"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DFC2CD40-2668-4AB5-AA06-D8AD1CCEA9D2}" type="slidenum">
              <a:rPr lang="en-US" altLang="zh-CN"/>
              <a:pPr/>
              <a:t>148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8" name="Rectangle 6"/>
          <p:cNvSpPr>
            <a:spLocks noGrp="1" noChangeArrowheads="1"/>
          </p:cNvSpPr>
          <p:nvPr>
            <p:ph type="title"/>
          </p:nvPr>
        </p:nvSpPr>
        <p:spPr>
          <a:xfrm>
            <a:off x="457200" y="2816225"/>
            <a:ext cx="8229600" cy="1079500"/>
          </a:xfrm>
        </p:spPr>
        <p:txBody>
          <a:bodyPr/>
          <a:lstStyle/>
          <a:p>
            <a:pPr algn="ctr"/>
            <a:r>
              <a:rPr lang="zh-CN" altLang="en-US" sz="4000" b="1">
                <a:solidFill>
                  <a:schemeClr val="tx2"/>
                </a:solidFill>
                <a:ea typeface="华文新魏" pitchFamily="2" charset="-122"/>
              </a:rPr>
              <a:t>森林与二叉树的转换</a:t>
            </a:r>
          </a:p>
        </p:txBody>
      </p:sp>
      <p:sp>
        <p:nvSpPr>
          <p:cNvPr id="259077" name="Rectangle 5"/>
          <p:cNvSpPr>
            <a:spLocks noGrp="1" noChangeArrowheads="1"/>
          </p:cNvSpPr>
          <p:nvPr>
            <p:ph idx="1"/>
          </p:nvPr>
        </p:nvSpPr>
        <p:spPr>
          <a:xfrm>
            <a:off x="611188" y="873125"/>
            <a:ext cx="8229600" cy="5435600"/>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kumimoji="1" lang="en-US" altLang="zh-CN" sz="2800">
                <a:latin typeface="Times New Roman" pitchFamily="18" charset="0"/>
                <a:ea typeface="隶书" pitchFamily="49" charset="-122"/>
              </a:rPr>
              <a:t>          current = p</a:t>
            </a:r>
            <a:r>
              <a:rPr kumimoji="1" lang="en-US" altLang="zh-CN" sz="2800" b="1">
                <a:latin typeface="Times New Roman" pitchFamily="18" charset="0"/>
                <a:ea typeface="隶书" pitchFamily="49" charset="-122"/>
              </a:rPr>
              <a:t>;	  </a:t>
            </a: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恢复算法开始的当前指针</a:t>
            </a:r>
          </a:p>
          <a:p>
            <a:pPr>
              <a:lnSpc>
                <a:spcPct val="105000"/>
              </a:lnSpc>
              <a:spcBef>
                <a:spcPct val="5000"/>
              </a:spcBef>
              <a:buFont typeface="Wingdings" pitchFamily="2" charset="2"/>
              <a:buNone/>
            </a:pPr>
            <a:r>
              <a:rPr kumimoji="1" lang="zh-CN" altLang="en-US" sz="2800">
                <a:latin typeface="Times New Roman" pitchFamily="18" charset="0"/>
                <a:ea typeface="隶书" pitchFamily="49" charset="-122"/>
              </a:rPr>
              <a:t>     </a:t>
            </a: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endParaRPr kumimoji="1" lang="en-US" altLang="zh-CN" sz="28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Font typeface="Wingdings" pitchFamily="2" charset="2"/>
              <a:buNone/>
            </a:pPr>
            <a:endParaRPr kumimoji="1" lang="en-US" altLang="zh-CN" sz="2400" b="1">
              <a:latin typeface="Times New Roman" pitchFamily="18" charset="0"/>
              <a:ea typeface="隶书" pitchFamily="49" charset="-122"/>
            </a:endParaRP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将一般树化为二叉树表示就是用树的子女</a:t>
            </a:r>
            <a:r>
              <a:rPr lang="en-US" altLang="zh-CN" sz="3000" b="1">
                <a:latin typeface="Courier New" pitchFamily="49" charset="0"/>
                <a:ea typeface="仿宋_GB2312" pitchFamily="49" charset="-122"/>
              </a:rPr>
              <a:t>-</a:t>
            </a:r>
            <a:r>
              <a:rPr lang="zh-CN" altLang="en-US" sz="3000" b="1">
                <a:latin typeface="Times New Roman" pitchFamily="18" charset="0"/>
                <a:ea typeface="仿宋_GB2312" pitchFamily="49" charset="-122"/>
              </a:rPr>
              <a:t>兄弟表示来存储树的结构。</a:t>
            </a:r>
          </a:p>
          <a:p>
            <a:pPr>
              <a:lnSpc>
                <a:spcPct val="105000"/>
              </a:lnSpc>
              <a:spcBef>
                <a:spcPct val="5000"/>
              </a:spcBef>
              <a:buClr>
                <a:srgbClr val="800080"/>
              </a:buClr>
              <a:buSzPct val="50000"/>
            </a:pPr>
            <a:r>
              <a:rPr lang="zh-CN" altLang="en-US" sz="3000" b="1">
                <a:latin typeface="Times New Roman" pitchFamily="18" charset="0"/>
                <a:ea typeface="仿宋_GB2312" pitchFamily="49" charset="-122"/>
              </a:rPr>
              <a:t>森林与二叉树表示的转换可以借助树的二叉树表示来实现。</a:t>
            </a:r>
          </a:p>
        </p:txBody>
      </p:sp>
      <p:sp>
        <p:nvSpPr>
          <p:cNvPr id="5" name="灯片编号占位符 4"/>
          <p:cNvSpPr>
            <a:spLocks noGrp="1"/>
          </p:cNvSpPr>
          <p:nvPr>
            <p:ph type="sldNum" sz="quarter" idx="12"/>
          </p:nvPr>
        </p:nvSpPr>
        <p:spPr/>
        <p:txBody>
          <a:bodyPr/>
          <a:lstStyle/>
          <a:p>
            <a:fld id="{EEC44896-44EC-4F34-9B40-41626AE5E19C}" type="slidenum">
              <a:rPr lang="en-US" altLang="zh-CN"/>
              <a:pPr/>
              <a:t>149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75756" y="152636"/>
            <a:ext cx="4038600" cy="1027113"/>
          </a:xfrm>
        </p:spPr>
        <p:txBody>
          <a:bodyPr/>
          <a:lstStyle/>
          <a:p>
            <a:pPr algn="ctr"/>
            <a:r>
              <a:rPr lang="zh-CN" altLang="en-US" b="1" dirty="0" smtClean="0">
                <a:latin typeface="华文新魏" pitchFamily="2" charset="-122"/>
                <a:ea typeface="华文新魏" pitchFamily="2" charset="-122"/>
              </a:rPr>
              <a:t>队列 </a:t>
            </a:r>
            <a:r>
              <a:rPr lang="en-US" altLang="zh-CN" b="1" dirty="0" smtClean="0">
                <a:latin typeface="华文新魏" pitchFamily="2" charset="-122"/>
                <a:ea typeface="华文新魏" pitchFamily="2" charset="-122"/>
              </a:rPr>
              <a:t>(</a:t>
            </a:r>
            <a:r>
              <a:rPr lang="en-US" altLang="zh-CN" b="1" i="1" dirty="0" smtClean="0">
                <a:latin typeface="华文新魏" pitchFamily="2" charset="-122"/>
                <a:ea typeface="华文新魏" pitchFamily="2" charset="-122"/>
              </a:rPr>
              <a:t> </a:t>
            </a:r>
            <a:r>
              <a:rPr lang="en-US" altLang="zh-CN"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32772" name="Rectangle 4"/>
          <p:cNvSpPr>
            <a:spLocks noGrp="1" noChangeArrowheads="1"/>
          </p:cNvSpPr>
          <p:nvPr>
            <p:ph idx="1"/>
          </p:nvPr>
        </p:nvSpPr>
        <p:spPr>
          <a:xfrm>
            <a:off x="685800" y="2673350"/>
            <a:ext cx="8062913" cy="3657600"/>
          </a:xfrm>
        </p:spPr>
        <p:txBody>
          <a:bodyPr/>
          <a:lstStyle/>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定义</a:t>
            </a:r>
            <a:endParaRPr lang="zh-CN" altLang="en-US" sz="3000" b="1" smtClean="0">
              <a:latin typeface="Times New Roman" pitchFamily="18" charset="0"/>
              <a:ea typeface="仿宋_GB2312" pitchFamily="49" charset="-122"/>
            </a:endParaRP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队列是只允许在一端删除，在另一端插入的线性表</a:t>
            </a:r>
          </a:p>
          <a:p>
            <a:pPr lvl="1">
              <a:spcBef>
                <a:spcPct val="10000"/>
              </a:spcBef>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允许删除的一端叫做队头</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front</a:t>
            </a:r>
            <a:r>
              <a:rPr lang="en-US" altLang="zh-CN" sz="3000" b="1" smtClean="0">
                <a:solidFill>
                  <a:srgbClr val="0000FF"/>
                </a:solidFill>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，允许插入的一端叫做队尾</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rear</a:t>
            </a:r>
            <a:r>
              <a:rPr lang="en-US" altLang="zh-CN" sz="3000" b="1" smtClean="0">
                <a:latin typeface="Times New Roman" pitchFamily="18" charset="0"/>
                <a:ea typeface="仿宋_GB2312" pitchFamily="49" charset="-122"/>
              </a:rPr>
              <a:t>)</a:t>
            </a:r>
            <a:r>
              <a:rPr lang="zh-CN" altLang="en-US" sz="3000" b="1" smtClean="0">
                <a:latin typeface="Times New Roman" pitchFamily="18" charset="0"/>
                <a:ea typeface="仿宋_GB2312" pitchFamily="49" charset="-122"/>
              </a:rPr>
              <a:t>。</a:t>
            </a:r>
          </a:p>
          <a:p>
            <a:pPr>
              <a:lnSpc>
                <a:spcPct val="90000"/>
              </a:lnSpc>
              <a:buClr>
                <a:srgbClr val="800080"/>
              </a:buClr>
              <a:buSzPct val="50000"/>
            </a:pPr>
            <a:r>
              <a:rPr lang="zh-CN" altLang="en-US" sz="3000" b="1" smtClean="0">
                <a:solidFill>
                  <a:srgbClr val="FF3300"/>
                </a:solidFill>
                <a:latin typeface="Times New Roman" pitchFamily="18" charset="0"/>
                <a:ea typeface="仿宋_GB2312" pitchFamily="49" charset="-122"/>
              </a:rPr>
              <a:t>特性</a:t>
            </a:r>
            <a:endParaRPr lang="zh-CN" altLang="en-US" sz="3000" b="1" smtClean="0">
              <a:latin typeface="Times New Roman" pitchFamily="18" charset="0"/>
              <a:ea typeface="仿宋_GB2312" pitchFamily="49" charset="-122"/>
            </a:endParaRPr>
          </a:p>
          <a:p>
            <a:pPr lvl="1">
              <a:lnSpc>
                <a:spcPct val="90000"/>
              </a:lnSpc>
              <a:buClr>
                <a:srgbClr val="008000"/>
              </a:buClr>
              <a:buSzPct val="50000"/>
              <a:buFont typeface="Wingdings" pitchFamily="2" charset="2"/>
              <a:buChar char="u"/>
            </a:pPr>
            <a:r>
              <a:rPr lang="zh-CN" altLang="en-US" sz="3000" b="1" smtClean="0">
                <a:latin typeface="Times New Roman" pitchFamily="18" charset="0"/>
                <a:ea typeface="仿宋_GB2312" pitchFamily="49" charset="-122"/>
              </a:rPr>
              <a:t>先进先出</a:t>
            </a:r>
            <a:r>
              <a:rPr lang="en-US" altLang="zh-CN" sz="3000" b="1" smtClean="0">
                <a:latin typeface="Times New Roman" pitchFamily="18" charset="0"/>
                <a:ea typeface="仿宋_GB2312" pitchFamily="49" charset="-122"/>
              </a:rPr>
              <a:t>(</a:t>
            </a:r>
            <a:r>
              <a:rPr lang="en-US" altLang="zh-CN" sz="3000" b="1" smtClean="0">
                <a:solidFill>
                  <a:srgbClr val="FF3300"/>
                </a:solidFill>
                <a:latin typeface="Times New Roman" pitchFamily="18" charset="0"/>
                <a:ea typeface="仿宋_GB2312" pitchFamily="49" charset="-122"/>
              </a:rPr>
              <a:t>FIFO</a:t>
            </a:r>
            <a:r>
              <a:rPr lang="en-US" altLang="zh-CN" sz="3000" b="1" smtClean="0">
                <a:latin typeface="Times New Roman" pitchFamily="18" charset="0"/>
                <a:ea typeface="仿宋_GB2312" pitchFamily="49" charset="-122"/>
              </a:rPr>
              <a:t>,</a:t>
            </a:r>
            <a:r>
              <a:rPr lang="en-US" altLang="zh-CN" sz="3000" b="1" smtClean="0">
                <a:solidFill>
                  <a:srgbClr val="0000FF"/>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First In First Out</a:t>
            </a:r>
            <a:r>
              <a:rPr lang="en-US" altLang="zh-CN" sz="3000" b="1" smtClean="0">
                <a:latin typeface="Times New Roman" pitchFamily="18" charset="0"/>
                <a:ea typeface="仿宋_GB2312" pitchFamily="49" charset="-122"/>
              </a:rPr>
              <a:t>)</a:t>
            </a:r>
          </a:p>
        </p:txBody>
      </p:sp>
      <p:sp>
        <p:nvSpPr>
          <p:cNvPr id="15" name="灯片编号占位符 4"/>
          <p:cNvSpPr>
            <a:spLocks noGrp="1"/>
          </p:cNvSpPr>
          <p:nvPr>
            <p:ph type="sldNum" sz="quarter" idx="12"/>
          </p:nvPr>
        </p:nvSpPr>
        <p:spPr/>
        <p:txBody>
          <a:bodyPr/>
          <a:lstStyle/>
          <a:p>
            <a:pPr>
              <a:defRPr/>
            </a:pPr>
            <a:fld id="{51D58AC8-A07A-4F64-A9B8-0D16F0C6A9EC}" type="slidenum">
              <a:rPr lang="en-US" altLang="zh-CN">
                <a:solidFill>
                  <a:srgbClr val="D1282E"/>
                </a:solidFill>
              </a:rPr>
              <a:pPr>
                <a:defRPr/>
              </a:pPr>
              <a:t>15</a:t>
            </a:fld>
            <a:endParaRPr lang="en-US" altLang="zh-CN">
              <a:solidFill>
                <a:srgbClr val="D1282E"/>
              </a:solidFill>
            </a:endParaRPr>
          </a:p>
        </p:txBody>
      </p:sp>
      <p:sp>
        <p:nvSpPr>
          <p:cNvPr id="32773"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rgbClr val="000000"/>
              </a:solidFill>
              <a:latin typeface="Arial" pitchFamily="34" charset="0"/>
            </a:endParaRPr>
          </a:p>
        </p:txBody>
      </p:sp>
      <p:grpSp>
        <p:nvGrpSpPr>
          <p:cNvPr id="32774" name="Group 13"/>
          <p:cNvGrpSpPr>
            <a:grpSpLocks/>
          </p:cNvGrpSpPr>
          <p:nvPr/>
        </p:nvGrpSpPr>
        <p:grpSpPr bwMode="auto">
          <a:xfrm>
            <a:off x="1279525" y="1533525"/>
            <a:ext cx="6721475" cy="1066800"/>
            <a:chOff x="806" y="816"/>
            <a:chExt cx="4234" cy="672"/>
          </a:xfrm>
        </p:grpSpPr>
        <p:sp>
          <p:nvSpPr>
            <p:cNvPr id="32776" name="Line 5"/>
            <p:cNvSpPr>
              <a:spLocks noChangeShapeType="1"/>
            </p:cNvSpPr>
            <p:nvPr/>
          </p:nvSpPr>
          <p:spPr bwMode="auto">
            <a:xfrm>
              <a:off x="1632" y="864"/>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32777" name="Line 6"/>
            <p:cNvSpPr>
              <a:spLocks noChangeShapeType="1"/>
            </p:cNvSpPr>
            <p:nvPr/>
          </p:nvSpPr>
          <p:spPr bwMode="auto">
            <a:xfrm>
              <a:off x="1632" y="1200"/>
              <a:ext cx="26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32778" name="Text Box 7"/>
            <p:cNvSpPr txBox="1">
              <a:spLocks noChangeArrowheads="1"/>
            </p:cNvSpPr>
            <p:nvPr/>
          </p:nvSpPr>
          <p:spPr bwMode="auto">
            <a:xfrm>
              <a:off x="1744" y="816"/>
              <a:ext cx="23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0</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1</a:t>
              </a:r>
              <a:r>
                <a:rPr kumimoji="1" lang="en-US" altLang="zh-CN" sz="3200" b="1">
                  <a:solidFill>
                    <a:srgbClr val="0000FF"/>
                  </a:solidFill>
                  <a:latin typeface="Times New Roman" pitchFamily="18" charset="0"/>
                </a:rPr>
                <a:t>   </a:t>
              </a:r>
              <a:r>
                <a:rPr kumimoji="1" lang="en-US" altLang="zh-CN" sz="3200" b="1" i="1">
                  <a:solidFill>
                    <a:srgbClr val="0000FF"/>
                  </a:solidFill>
                  <a:latin typeface="Times New Roman" pitchFamily="18" charset="0"/>
                </a:rPr>
                <a:t>a</a:t>
              </a:r>
              <a:r>
                <a:rPr kumimoji="1" lang="en-US" altLang="zh-CN" sz="3200" b="1" baseline="-25000">
                  <a:solidFill>
                    <a:srgbClr val="0000FF"/>
                  </a:solidFill>
                  <a:latin typeface="Times New Roman" pitchFamily="18" charset="0"/>
                </a:rPr>
                <a:t>2</a:t>
              </a:r>
              <a:r>
                <a:rPr kumimoji="1" lang="en-US" altLang="zh-CN" sz="3200" b="1">
                  <a:solidFill>
                    <a:srgbClr val="0000FF"/>
                  </a:solidFill>
                  <a:latin typeface="Times New Roman" pitchFamily="18" charset="0"/>
                </a:rPr>
                <a:t>     </a:t>
              </a:r>
              <a:r>
                <a:rPr kumimoji="1" lang="en-US" altLang="zh-CN" sz="3200" b="1">
                  <a:solidFill>
                    <a:srgbClr val="0000FF"/>
                  </a:solidFill>
                  <a:latin typeface="Times New Roman" pitchFamily="18" charset="0"/>
                  <a:sym typeface="Symbol" pitchFamily="18" charset="2"/>
                </a:rPr>
                <a:t>        </a:t>
              </a:r>
              <a:r>
                <a:rPr kumimoji="1" lang="en-US" altLang="zh-CN" sz="3200" b="1" i="1">
                  <a:solidFill>
                    <a:srgbClr val="0000FF"/>
                  </a:solidFill>
                  <a:latin typeface="Times New Roman" pitchFamily="18" charset="0"/>
                  <a:sym typeface="Symbol" pitchFamily="18" charset="2"/>
                </a:rPr>
                <a:t> a</a:t>
              </a:r>
              <a:r>
                <a:rPr kumimoji="1" lang="en-US" altLang="zh-CN" sz="3200" b="1" i="1" baseline="-25000">
                  <a:solidFill>
                    <a:srgbClr val="0000FF"/>
                  </a:solidFill>
                  <a:latin typeface="Times New Roman" pitchFamily="18" charset="0"/>
                  <a:sym typeface="Symbol" pitchFamily="18" charset="2"/>
                </a:rPr>
                <a:t>n</a:t>
              </a:r>
              <a:r>
                <a:rPr kumimoji="1" lang="en-US" altLang="zh-CN" sz="3200" b="1" baseline="-25000">
                  <a:solidFill>
                    <a:srgbClr val="0000FF"/>
                  </a:solidFill>
                  <a:latin typeface="Times New Roman" pitchFamily="18" charset="0"/>
                  <a:sym typeface="Symbol" pitchFamily="18" charset="2"/>
                </a:rPr>
                <a:t>-1</a:t>
              </a:r>
              <a:endParaRPr kumimoji="1" lang="en-US" altLang="zh-CN" sz="2400">
                <a:solidFill>
                  <a:srgbClr val="000000"/>
                </a:solidFill>
                <a:latin typeface="Times New Roman" pitchFamily="18" charset="0"/>
              </a:endParaRPr>
            </a:p>
          </p:txBody>
        </p:sp>
        <p:sp>
          <p:nvSpPr>
            <p:cNvPr id="32779" name="Text Box 8"/>
            <p:cNvSpPr txBox="1">
              <a:spLocks noChangeArrowheads="1"/>
            </p:cNvSpPr>
            <p:nvPr/>
          </p:nvSpPr>
          <p:spPr bwMode="auto">
            <a:xfrm>
              <a:off x="806" y="1123"/>
              <a:ext cx="64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CC9900"/>
                  </a:solidFill>
                  <a:latin typeface="Times New Roman" pitchFamily="18" charset="0"/>
                </a:rPr>
                <a:t>front</a:t>
              </a:r>
              <a:endParaRPr kumimoji="1" lang="en-US" altLang="zh-CN" sz="2400">
                <a:solidFill>
                  <a:srgbClr val="000000"/>
                </a:solidFill>
                <a:latin typeface="Times New Roman" pitchFamily="18" charset="0"/>
              </a:endParaRPr>
            </a:p>
          </p:txBody>
        </p:sp>
        <p:sp>
          <p:nvSpPr>
            <p:cNvPr id="32780" name="Text Box 9"/>
            <p:cNvSpPr txBox="1">
              <a:spLocks noChangeArrowheads="1"/>
            </p:cNvSpPr>
            <p:nvPr/>
          </p:nvSpPr>
          <p:spPr bwMode="auto">
            <a:xfrm>
              <a:off x="4482" y="1123"/>
              <a:ext cx="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i="1">
                  <a:solidFill>
                    <a:srgbClr val="CC9900"/>
                  </a:solidFill>
                  <a:latin typeface="Times New Roman" pitchFamily="18" charset="0"/>
                </a:rPr>
                <a:t>rear</a:t>
              </a:r>
              <a:endParaRPr kumimoji="1" lang="en-US" altLang="zh-CN" sz="2400">
                <a:solidFill>
                  <a:srgbClr val="000000"/>
                </a:solidFill>
                <a:latin typeface="Times New Roman" pitchFamily="18" charset="0"/>
              </a:endParaRPr>
            </a:p>
          </p:txBody>
        </p:sp>
        <p:sp>
          <p:nvSpPr>
            <p:cNvPr id="32781" name="Line 10"/>
            <p:cNvSpPr>
              <a:spLocks noChangeShapeType="1"/>
            </p:cNvSpPr>
            <p:nvPr/>
          </p:nvSpPr>
          <p:spPr bwMode="auto">
            <a:xfrm flipH="1">
              <a:off x="1152"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32782" name="Line 11"/>
            <p:cNvSpPr>
              <a:spLocks noChangeShapeType="1"/>
            </p:cNvSpPr>
            <p:nvPr/>
          </p:nvSpPr>
          <p:spPr bwMode="auto">
            <a:xfrm flipH="1" flipV="1">
              <a:off x="4176" y="1008"/>
              <a:ext cx="576" cy="192"/>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grpSp>
      <p:sp>
        <p:nvSpPr>
          <p:cNvPr id="32775" name="Text Box 12"/>
          <p:cNvSpPr txBox="1">
            <a:spLocks noChangeArrowheads="1"/>
          </p:cNvSpPr>
          <p:nvPr/>
        </p:nvSpPr>
        <p:spPr bwMode="auto">
          <a:xfrm>
            <a:off x="4860925" y="1295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solidFill>
                  <a:srgbClr val="0000FF"/>
                </a:solidFill>
                <a:latin typeface="Times New Roman" pitchFamily="18" charset="0"/>
                <a:sym typeface="Symbol" pitchFamily="18" charset="2"/>
              </a:rPr>
              <a:t></a:t>
            </a:r>
            <a:endParaRPr kumimoji="1" lang="en-US" altLang="zh-CN" sz="2400">
              <a:solidFill>
                <a:srgbClr val="000000"/>
              </a:solidFill>
              <a:latin typeface="Times New Roman" pitchFamily="18" charset="0"/>
            </a:endParaRPr>
          </a:p>
        </p:txBody>
      </p:sp>
    </p:spTree>
    <p:extLst>
      <p:ext uri="{BB962C8B-B14F-4D97-AF65-F5344CB8AC3E}">
        <p14:creationId xmlns:p14="http://schemas.microsoft.com/office/powerpoint/2010/main" val="2481788717"/>
      </p:ext>
    </p:extLst>
  </p:cSld>
  <p:clrMapOvr>
    <a:masterClrMapping/>
  </p:clrMapOvr>
  <p:transition>
    <p:wipe dir="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2"/>
          <p:cNvSpPr>
            <a:spLocks noGrp="1"/>
          </p:cNvSpPr>
          <p:nvPr>
            <p:ph type="sldNum" sz="quarter" idx="12"/>
          </p:nvPr>
        </p:nvSpPr>
        <p:spPr/>
        <p:txBody>
          <a:bodyPr/>
          <a:lstStyle/>
          <a:p>
            <a:fld id="{26FF7136-7B33-49D4-A7AC-C7ED69601EFF}" type="slidenum">
              <a:rPr lang="en-US" altLang="zh-CN"/>
              <a:pPr/>
              <a:t>150</a:t>
            </a:fld>
            <a:endParaRPr lang="en-US" altLang="zh-CN"/>
          </a:p>
        </p:txBody>
      </p:sp>
      <p:sp>
        <p:nvSpPr>
          <p:cNvPr id="262146" name="Line 2"/>
          <p:cNvSpPr>
            <a:spLocks noChangeShapeType="1"/>
          </p:cNvSpPr>
          <p:nvPr/>
        </p:nvSpPr>
        <p:spPr bwMode="auto">
          <a:xfrm>
            <a:off x="5791200" y="1600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7" name="Line 3"/>
          <p:cNvSpPr>
            <a:spLocks noChangeShapeType="1"/>
          </p:cNvSpPr>
          <p:nvPr/>
        </p:nvSpPr>
        <p:spPr bwMode="auto">
          <a:xfrm flipH="1">
            <a:off x="5715000" y="3109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8" name="Line 4"/>
          <p:cNvSpPr>
            <a:spLocks noChangeShapeType="1"/>
          </p:cNvSpPr>
          <p:nvPr/>
        </p:nvSpPr>
        <p:spPr bwMode="auto">
          <a:xfrm>
            <a:off x="3505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49" name="Line 5"/>
          <p:cNvSpPr>
            <a:spLocks noChangeShapeType="1"/>
          </p:cNvSpPr>
          <p:nvPr/>
        </p:nvSpPr>
        <p:spPr bwMode="auto">
          <a:xfrm flipH="1">
            <a:off x="3124200" y="1295400"/>
            <a:ext cx="228600" cy="533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0" name="Line 6"/>
          <p:cNvSpPr>
            <a:spLocks noChangeShapeType="1"/>
          </p:cNvSpPr>
          <p:nvPr/>
        </p:nvSpPr>
        <p:spPr bwMode="auto">
          <a:xfrm>
            <a:off x="14478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1" name="Line 7"/>
          <p:cNvSpPr>
            <a:spLocks noChangeShapeType="1"/>
          </p:cNvSpPr>
          <p:nvPr/>
        </p:nvSpPr>
        <p:spPr bwMode="auto">
          <a:xfrm flipH="1">
            <a:off x="914400" y="1295400"/>
            <a:ext cx="3810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2" name="Line 8"/>
          <p:cNvSpPr>
            <a:spLocks noChangeShapeType="1"/>
          </p:cNvSpPr>
          <p:nvPr/>
        </p:nvSpPr>
        <p:spPr bwMode="auto">
          <a:xfrm>
            <a:off x="31242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3" name="Line 9"/>
          <p:cNvSpPr>
            <a:spLocks noChangeShapeType="1"/>
          </p:cNvSpPr>
          <p:nvPr/>
        </p:nvSpPr>
        <p:spPr bwMode="auto">
          <a:xfrm>
            <a:off x="1905000" y="2057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4" name="Line 10"/>
          <p:cNvSpPr>
            <a:spLocks noChangeShapeType="1"/>
          </p:cNvSpPr>
          <p:nvPr/>
        </p:nvSpPr>
        <p:spPr bwMode="auto">
          <a:xfrm>
            <a:off x="2514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5" name="Line 11"/>
          <p:cNvSpPr>
            <a:spLocks noChangeShapeType="1"/>
          </p:cNvSpPr>
          <p:nvPr/>
        </p:nvSpPr>
        <p:spPr bwMode="auto">
          <a:xfrm>
            <a:off x="1371600" y="1295400"/>
            <a:ext cx="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6" name="Line 12"/>
          <p:cNvSpPr>
            <a:spLocks noChangeShapeType="1"/>
          </p:cNvSpPr>
          <p:nvPr/>
        </p:nvSpPr>
        <p:spPr bwMode="auto">
          <a:xfrm>
            <a:off x="914400" y="4495800"/>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7" name="Line 13"/>
          <p:cNvSpPr>
            <a:spLocks noChangeShapeType="1"/>
          </p:cNvSpPr>
          <p:nvPr/>
        </p:nvSpPr>
        <p:spPr bwMode="auto">
          <a:xfrm flipH="1">
            <a:off x="1524000" y="5562600"/>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8" name="Line 14"/>
          <p:cNvSpPr>
            <a:spLocks noChangeShapeType="1"/>
          </p:cNvSpPr>
          <p:nvPr/>
        </p:nvSpPr>
        <p:spPr bwMode="auto">
          <a:xfrm>
            <a:off x="3429000" y="46482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59" name="Line 15"/>
          <p:cNvSpPr>
            <a:spLocks noChangeShapeType="1"/>
          </p:cNvSpPr>
          <p:nvPr/>
        </p:nvSpPr>
        <p:spPr bwMode="auto">
          <a:xfrm flipH="1">
            <a:off x="9144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60" name="Oval 16"/>
          <p:cNvSpPr>
            <a:spLocks noChangeArrowheads="1"/>
          </p:cNvSpPr>
          <p:nvPr/>
        </p:nvSpPr>
        <p:spPr bwMode="auto">
          <a:xfrm>
            <a:off x="609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1" name="Oval 17"/>
          <p:cNvSpPr>
            <a:spLocks noChangeArrowheads="1"/>
          </p:cNvSpPr>
          <p:nvPr/>
        </p:nvSpPr>
        <p:spPr bwMode="auto">
          <a:xfrm>
            <a:off x="1143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2" name="Oval 18"/>
          <p:cNvSpPr>
            <a:spLocks noChangeArrowheads="1"/>
          </p:cNvSpPr>
          <p:nvPr/>
        </p:nvSpPr>
        <p:spPr bwMode="auto">
          <a:xfrm>
            <a:off x="16764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3" name="Oval 19"/>
          <p:cNvSpPr>
            <a:spLocks noChangeArrowheads="1"/>
          </p:cNvSpPr>
          <p:nvPr/>
        </p:nvSpPr>
        <p:spPr bwMode="auto">
          <a:xfrm>
            <a:off x="22860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4" name="Oval 20"/>
          <p:cNvSpPr>
            <a:spLocks noChangeArrowheads="1"/>
          </p:cNvSpPr>
          <p:nvPr/>
        </p:nvSpPr>
        <p:spPr bwMode="auto">
          <a:xfrm>
            <a:off x="28956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5" name="Oval 21"/>
          <p:cNvSpPr>
            <a:spLocks noChangeArrowheads="1"/>
          </p:cNvSpPr>
          <p:nvPr/>
        </p:nvSpPr>
        <p:spPr bwMode="auto">
          <a:xfrm>
            <a:off x="3505200" y="1676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6" name="Oval 22"/>
          <p:cNvSpPr>
            <a:spLocks noChangeArrowheads="1"/>
          </p:cNvSpPr>
          <p:nvPr/>
        </p:nvSpPr>
        <p:spPr bwMode="auto">
          <a:xfrm>
            <a:off x="16764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7" name="Oval 23"/>
          <p:cNvSpPr>
            <a:spLocks noChangeArrowheads="1"/>
          </p:cNvSpPr>
          <p:nvPr/>
        </p:nvSpPr>
        <p:spPr bwMode="auto">
          <a:xfrm>
            <a:off x="2895600" y="2438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8" name="Oval 24"/>
          <p:cNvSpPr>
            <a:spLocks noChangeArrowheads="1"/>
          </p:cNvSpPr>
          <p:nvPr/>
        </p:nvSpPr>
        <p:spPr bwMode="auto">
          <a:xfrm>
            <a:off x="1143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69" name="Oval 25"/>
          <p:cNvSpPr>
            <a:spLocks noChangeArrowheads="1"/>
          </p:cNvSpPr>
          <p:nvPr/>
        </p:nvSpPr>
        <p:spPr bwMode="auto">
          <a:xfrm>
            <a:off x="22860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0" name="Oval 26"/>
          <p:cNvSpPr>
            <a:spLocks noChangeArrowheads="1"/>
          </p:cNvSpPr>
          <p:nvPr/>
        </p:nvSpPr>
        <p:spPr bwMode="auto">
          <a:xfrm>
            <a:off x="3200400" y="91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1" name="Text Box 27"/>
          <p:cNvSpPr txBox="1">
            <a:spLocks noChangeArrowheads="1"/>
          </p:cNvSpPr>
          <p:nvPr/>
        </p:nvSpPr>
        <p:spPr bwMode="auto">
          <a:xfrm>
            <a:off x="744538" y="547688"/>
            <a:ext cx="25892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72" name="Text Box 28"/>
          <p:cNvSpPr txBox="1">
            <a:spLocks noChangeArrowheads="1"/>
          </p:cNvSpPr>
          <p:nvPr/>
        </p:nvSpPr>
        <p:spPr bwMode="auto">
          <a:xfrm>
            <a:off x="1158875" y="85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73" name="Text Box 29"/>
          <p:cNvSpPr txBox="1">
            <a:spLocks noChangeArrowheads="1"/>
          </p:cNvSpPr>
          <p:nvPr/>
        </p:nvSpPr>
        <p:spPr bwMode="auto">
          <a:xfrm>
            <a:off x="2341563" y="8382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74" name="Text Box 30"/>
          <p:cNvSpPr txBox="1">
            <a:spLocks noChangeArrowheads="1"/>
          </p:cNvSpPr>
          <p:nvPr/>
        </p:nvSpPr>
        <p:spPr bwMode="auto">
          <a:xfrm>
            <a:off x="3206750" y="838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175" name="Oval 31"/>
          <p:cNvSpPr>
            <a:spLocks noChangeArrowheads="1"/>
          </p:cNvSpPr>
          <p:nvPr/>
        </p:nvSpPr>
        <p:spPr bwMode="auto">
          <a:xfrm>
            <a:off x="12192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6" name="Oval 32"/>
          <p:cNvSpPr>
            <a:spLocks noChangeArrowheads="1"/>
          </p:cNvSpPr>
          <p:nvPr/>
        </p:nvSpPr>
        <p:spPr bwMode="auto">
          <a:xfrm>
            <a:off x="6096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7" name="Oval 33"/>
          <p:cNvSpPr>
            <a:spLocks noChangeArrowheads="1"/>
          </p:cNvSpPr>
          <p:nvPr/>
        </p:nvSpPr>
        <p:spPr bwMode="auto">
          <a:xfrm>
            <a:off x="1752600" y="525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8" name="Oval 34"/>
          <p:cNvSpPr>
            <a:spLocks noChangeArrowheads="1"/>
          </p:cNvSpPr>
          <p:nvPr/>
        </p:nvSpPr>
        <p:spPr bwMode="auto">
          <a:xfrm>
            <a:off x="1219200" y="4724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79" name="Oval 35"/>
          <p:cNvSpPr>
            <a:spLocks noChangeArrowheads="1"/>
          </p:cNvSpPr>
          <p:nvPr/>
        </p:nvSpPr>
        <p:spPr bwMode="auto">
          <a:xfrm>
            <a:off x="1219200" y="579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0" name="Line 36"/>
          <p:cNvSpPr>
            <a:spLocks noChangeShapeType="1"/>
          </p:cNvSpPr>
          <p:nvPr/>
        </p:nvSpPr>
        <p:spPr bwMode="auto">
          <a:xfrm flipH="1">
            <a:off x="2209800" y="4038600"/>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1" name="Oval 37"/>
          <p:cNvSpPr>
            <a:spLocks noChangeArrowheads="1"/>
          </p:cNvSpPr>
          <p:nvPr/>
        </p:nvSpPr>
        <p:spPr bwMode="auto">
          <a:xfrm>
            <a:off x="2514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2" name="Oval 38"/>
          <p:cNvSpPr>
            <a:spLocks noChangeArrowheads="1"/>
          </p:cNvSpPr>
          <p:nvPr/>
        </p:nvSpPr>
        <p:spPr bwMode="auto">
          <a:xfrm>
            <a:off x="1905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3" name="Line 39"/>
          <p:cNvSpPr>
            <a:spLocks noChangeShapeType="1"/>
          </p:cNvSpPr>
          <p:nvPr/>
        </p:nvSpPr>
        <p:spPr bwMode="auto">
          <a:xfrm flipH="1">
            <a:off x="2819400" y="40386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84" name="Oval 40"/>
          <p:cNvSpPr>
            <a:spLocks noChangeArrowheads="1"/>
          </p:cNvSpPr>
          <p:nvPr/>
        </p:nvSpPr>
        <p:spPr bwMode="auto">
          <a:xfrm>
            <a:off x="36576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5" name="Oval 41"/>
          <p:cNvSpPr>
            <a:spLocks noChangeArrowheads="1"/>
          </p:cNvSpPr>
          <p:nvPr/>
        </p:nvSpPr>
        <p:spPr bwMode="auto">
          <a:xfrm>
            <a:off x="30480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6" name="Oval 42"/>
          <p:cNvSpPr>
            <a:spLocks noChangeArrowheads="1"/>
          </p:cNvSpPr>
          <p:nvPr/>
        </p:nvSpPr>
        <p:spPr bwMode="auto">
          <a:xfrm>
            <a:off x="24384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7" name="Oval 43"/>
          <p:cNvSpPr>
            <a:spLocks noChangeArrowheads="1"/>
          </p:cNvSpPr>
          <p:nvPr/>
        </p:nvSpPr>
        <p:spPr bwMode="auto">
          <a:xfrm>
            <a:off x="3657600" y="4800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188" name="Text Box 44"/>
          <p:cNvSpPr txBox="1">
            <a:spLocks noChangeArrowheads="1"/>
          </p:cNvSpPr>
          <p:nvPr/>
        </p:nvSpPr>
        <p:spPr bwMode="auto">
          <a:xfrm>
            <a:off x="763588" y="3505200"/>
            <a:ext cx="29448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rgbClr val="CC0099"/>
                </a:solidFill>
                <a:latin typeface="Times New Roman" pitchFamily="18" charset="0"/>
              </a:rPr>
              <a:t>T</a:t>
            </a:r>
            <a:r>
              <a:rPr kumimoji="1" lang="en-US" altLang="zh-CN" sz="2800" b="1" baseline="-25000">
                <a:solidFill>
                  <a:srgbClr val="CC0099"/>
                </a:solidFill>
                <a:latin typeface="Times New Roman" pitchFamily="18" charset="0"/>
              </a:rPr>
              <a:t>1</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2</a:t>
            </a:r>
            <a:r>
              <a:rPr kumimoji="1" lang="en-US" altLang="zh-CN" sz="2800" b="1">
                <a:solidFill>
                  <a:srgbClr val="CC0099"/>
                </a:solidFill>
                <a:latin typeface="Times New Roman" pitchFamily="18" charset="0"/>
              </a:rPr>
              <a:t>         T</a:t>
            </a:r>
            <a:r>
              <a:rPr kumimoji="1" lang="en-US" altLang="zh-CN" sz="2800" b="1" baseline="-25000">
                <a:solidFill>
                  <a:srgbClr val="CC0099"/>
                </a:solidFill>
                <a:latin typeface="Times New Roman" pitchFamily="18" charset="0"/>
              </a:rPr>
              <a:t>3</a:t>
            </a:r>
            <a:endParaRPr kumimoji="1" lang="en-US" altLang="zh-CN" sz="2800" b="1">
              <a:solidFill>
                <a:srgbClr val="CC0099"/>
              </a:solidFill>
              <a:latin typeface="Times New Roman" pitchFamily="18" charset="0"/>
            </a:endParaRPr>
          </a:p>
        </p:txBody>
      </p:sp>
      <p:sp>
        <p:nvSpPr>
          <p:cNvPr id="262189" name="Text Box 45"/>
          <p:cNvSpPr txBox="1">
            <a:spLocks noChangeArrowheads="1"/>
          </p:cNvSpPr>
          <p:nvPr/>
        </p:nvSpPr>
        <p:spPr bwMode="auto">
          <a:xfrm>
            <a:off x="1235075" y="3671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190" name="Text Box 46"/>
          <p:cNvSpPr txBox="1">
            <a:spLocks noChangeArrowheads="1"/>
          </p:cNvSpPr>
          <p:nvPr/>
        </p:nvSpPr>
        <p:spPr bwMode="auto">
          <a:xfrm>
            <a:off x="635000" y="1614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191" name="Text Box 47"/>
          <p:cNvSpPr txBox="1">
            <a:spLocks noChangeArrowheads="1"/>
          </p:cNvSpPr>
          <p:nvPr/>
        </p:nvSpPr>
        <p:spPr bwMode="auto">
          <a:xfrm>
            <a:off x="11588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192" name="Text Box 48"/>
          <p:cNvSpPr txBox="1">
            <a:spLocks noChangeArrowheads="1"/>
          </p:cNvSpPr>
          <p:nvPr/>
        </p:nvSpPr>
        <p:spPr bwMode="auto">
          <a:xfrm>
            <a:off x="1692275" y="1614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193" name="Text Box 49"/>
          <p:cNvSpPr txBox="1">
            <a:spLocks noChangeArrowheads="1"/>
          </p:cNvSpPr>
          <p:nvPr/>
        </p:nvSpPr>
        <p:spPr bwMode="auto">
          <a:xfrm>
            <a:off x="2292350" y="1614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194" name="Text Box 50"/>
          <p:cNvSpPr txBox="1">
            <a:spLocks noChangeArrowheads="1"/>
          </p:cNvSpPr>
          <p:nvPr/>
        </p:nvSpPr>
        <p:spPr bwMode="auto">
          <a:xfrm>
            <a:off x="2970213" y="16144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195" name="Text Box 51"/>
          <p:cNvSpPr txBox="1">
            <a:spLocks noChangeArrowheads="1"/>
          </p:cNvSpPr>
          <p:nvPr/>
        </p:nvSpPr>
        <p:spPr bwMode="auto">
          <a:xfrm>
            <a:off x="3560763" y="16144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196" name="Text Box 52"/>
          <p:cNvSpPr txBox="1">
            <a:spLocks noChangeArrowheads="1"/>
          </p:cNvSpPr>
          <p:nvPr/>
        </p:nvSpPr>
        <p:spPr bwMode="auto">
          <a:xfrm>
            <a:off x="1701800" y="23764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197" name="Text Box 53"/>
          <p:cNvSpPr txBox="1">
            <a:spLocks noChangeArrowheads="1"/>
          </p:cNvSpPr>
          <p:nvPr/>
        </p:nvSpPr>
        <p:spPr bwMode="auto">
          <a:xfrm>
            <a:off x="2901950" y="23764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198" name="Text Box 54"/>
          <p:cNvSpPr txBox="1">
            <a:spLocks noChangeArrowheads="1"/>
          </p:cNvSpPr>
          <p:nvPr/>
        </p:nvSpPr>
        <p:spPr bwMode="auto">
          <a:xfrm>
            <a:off x="2549525" y="36576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199" name="Text Box 55"/>
          <p:cNvSpPr txBox="1">
            <a:spLocks noChangeArrowheads="1"/>
          </p:cNvSpPr>
          <p:nvPr/>
        </p:nvSpPr>
        <p:spPr bwMode="auto">
          <a:xfrm>
            <a:off x="635000" y="4205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00" name="Text Box 56"/>
          <p:cNvSpPr txBox="1">
            <a:spLocks noChangeArrowheads="1"/>
          </p:cNvSpPr>
          <p:nvPr/>
        </p:nvSpPr>
        <p:spPr bwMode="auto">
          <a:xfrm>
            <a:off x="1235075" y="46624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01" name="Text Box 57"/>
          <p:cNvSpPr txBox="1">
            <a:spLocks noChangeArrowheads="1"/>
          </p:cNvSpPr>
          <p:nvPr/>
        </p:nvSpPr>
        <p:spPr bwMode="auto">
          <a:xfrm>
            <a:off x="1768475" y="5195888"/>
            <a:ext cx="4413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02" name="Text Box 58"/>
          <p:cNvSpPr txBox="1">
            <a:spLocks noChangeArrowheads="1"/>
          </p:cNvSpPr>
          <p:nvPr/>
        </p:nvSpPr>
        <p:spPr bwMode="auto">
          <a:xfrm>
            <a:off x="1244600" y="5729288"/>
            <a:ext cx="4206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03" name="Text Box 59"/>
          <p:cNvSpPr txBox="1">
            <a:spLocks noChangeArrowheads="1"/>
          </p:cNvSpPr>
          <p:nvPr/>
        </p:nvSpPr>
        <p:spPr bwMode="auto">
          <a:xfrm>
            <a:off x="1911350" y="42052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04" name="Text Box 60"/>
          <p:cNvSpPr txBox="1">
            <a:spLocks noChangeArrowheads="1"/>
          </p:cNvSpPr>
          <p:nvPr/>
        </p:nvSpPr>
        <p:spPr bwMode="auto">
          <a:xfrm>
            <a:off x="3684588" y="36576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05" name="Text Box 61"/>
          <p:cNvSpPr txBox="1">
            <a:spLocks noChangeArrowheads="1"/>
          </p:cNvSpPr>
          <p:nvPr/>
        </p:nvSpPr>
        <p:spPr bwMode="auto">
          <a:xfrm>
            <a:off x="3143250" y="42052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06" name="Text Box 62"/>
          <p:cNvSpPr txBox="1">
            <a:spLocks noChangeArrowheads="1"/>
          </p:cNvSpPr>
          <p:nvPr/>
        </p:nvSpPr>
        <p:spPr bwMode="auto">
          <a:xfrm>
            <a:off x="2465388" y="47244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07" name="Text Box 63"/>
          <p:cNvSpPr txBox="1">
            <a:spLocks noChangeArrowheads="1"/>
          </p:cNvSpPr>
          <p:nvPr/>
        </p:nvSpPr>
        <p:spPr bwMode="auto">
          <a:xfrm>
            <a:off x="3732213" y="47386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08" name="Line 64"/>
          <p:cNvSpPr>
            <a:spLocks noChangeShapeType="1"/>
          </p:cNvSpPr>
          <p:nvPr/>
        </p:nvSpPr>
        <p:spPr bwMode="auto">
          <a:xfrm>
            <a:off x="5105400" y="2043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09" name="Line 65"/>
          <p:cNvSpPr>
            <a:spLocks noChangeShapeType="1"/>
          </p:cNvSpPr>
          <p:nvPr/>
        </p:nvSpPr>
        <p:spPr bwMode="auto">
          <a:xfrm flipH="1">
            <a:off x="5105400" y="1585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10" name="Oval 66"/>
          <p:cNvSpPr>
            <a:spLocks noChangeArrowheads="1"/>
          </p:cNvSpPr>
          <p:nvPr/>
        </p:nvSpPr>
        <p:spPr bwMode="auto">
          <a:xfrm>
            <a:off x="5410200" y="1281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1" name="Oval 67"/>
          <p:cNvSpPr>
            <a:spLocks noChangeArrowheads="1"/>
          </p:cNvSpPr>
          <p:nvPr/>
        </p:nvSpPr>
        <p:spPr bwMode="auto">
          <a:xfrm>
            <a:off x="4800600" y="1814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2" name="Oval 68"/>
          <p:cNvSpPr>
            <a:spLocks noChangeArrowheads="1"/>
          </p:cNvSpPr>
          <p:nvPr/>
        </p:nvSpPr>
        <p:spPr bwMode="auto">
          <a:xfrm>
            <a:off x="5943600" y="2805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3" name="Oval 69"/>
          <p:cNvSpPr>
            <a:spLocks noChangeArrowheads="1"/>
          </p:cNvSpPr>
          <p:nvPr/>
        </p:nvSpPr>
        <p:spPr bwMode="auto">
          <a:xfrm>
            <a:off x="5410200" y="2271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4" name="Oval 70"/>
          <p:cNvSpPr>
            <a:spLocks noChangeArrowheads="1"/>
          </p:cNvSpPr>
          <p:nvPr/>
        </p:nvSpPr>
        <p:spPr bwMode="auto">
          <a:xfrm>
            <a:off x="5410200" y="3338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15" name="Text Box 71"/>
          <p:cNvSpPr txBox="1">
            <a:spLocks noChangeArrowheads="1"/>
          </p:cNvSpPr>
          <p:nvPr/>
        </p:nvSpPr>
        <p:spPr bwMode="auto">
          <a:xfrm>
            <a:off x="5426075" y="1219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62216" name="Text Box 72"/>
          <p:cNvSpPr txBox="1">
            <a:spLocks noChangeArrowheads="1"/>
          </p:cNvSpPr>
          <p:nvPr/>
        </p:nvSpPr>
        <p:spPr bwMode="auto">
          <a:xfrm>
            <a:off x="4826000" y="1752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62217" name="Text Box 73"/>
          <p:cNvSpPr txBox="1">
            <a:spLocks noChangeArrowheads="1"/>
          </p:cNvSpPr>
          <p:nvPr/>
        </p:nvSpPr>
        <p:spPr bwMode="auto">
          <a:xfrm>
            <a:off x="5426075" y="2209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62218" name="Text Box 74"/>
          <p:cNvSpPr txBox="1">
            <a:spLocks noChangeArrowheads="1"/>
          </p:cNvSpPr>
          <p:nvPr/>
        </p:nvSpPr>
        <p:spPr bwMode="auto">
          <a:xfrm>
            <a:off x="5435600" y="32766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62219" name="Text Box 75"/>
          <p:cNvSpPr txBox="1">
            <a:spLocks noChangeArrowheads="1"/>
          </p:cNvSpPr>
          <p:nvPr/>
        </p:nvSpPr>
        <p:spPr bwMode="auto">
          <a:xfrm>
            <a:off x="5959475" y="2743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62220" name="Line 76"/>
          <p:cNvSpPr>
            <a:spLocks noChangeShapeType="1"/>
          </p:cNvSpPr>
          <p:nvPr/>
        </p:nvSpPr>
        <p:spPr bwMode="auto">
          <a:xfrm>
            <a:off x="7543800" y="4114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1" name="Line 77"/>
          <p:cNvSpPr>
            <a:spLocks noChangeShapeType="1"/>
          </p:cNvSpPr>
          <p:nvPr/>
        </p:nvSpPr>
        <p:spPr bwMode="auto">
          <a:xfrm flipH="1">
            <a:off x="6934200" y="3505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22" name="Oval 78"/>
          <p:cNvSpPr>
            <a:spLocks noChangeArrowheads="1"/>
          </p:cNvSpPr>
          <p:nvPr/>
        </p:nvSpPr>
        <p:spPr bwMode="auto">
          <a:xfrm>
            <a:off x="7772400" y="3200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3" name="Oval 79"/>
          <p:cNvSpPr>
            <a:spLocks noChangeArrowheads="1"/>
          </p:cNvSpPr>
          <p:nvPr/>
        </p:nvSpPr>
        <p:spPr bwMode="auto">
          <a:xfrm>
            <a:off x="7162800" y="3733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4" name="Oval 80"/>
          <p:cNvSpPr>
            <a:spLocks noChangeArrowheads="1"/>
          </p:cNvSpPr>
          <p:nvPr/>
        </p:nvSpPr>
        <p:spPr bwMode="auto">
          <a:xfrm>
            <a:off x="65532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5" name="Oval 81"/>
          <p:cNvSpPr>
            <a:spLocks noChangeArrowheads="1"/>
          </p:cNvSpPr>
          <p:nvPr/>
        </p:nvSpPr>
        <p:spPr bwMode="auto">
          <a:xfrm>
            <a:off x="7772400" y="4267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26" name="Text Box 82"/>
          <p:cNvSpPr txBox="1">
            <a:spLocks noChangeArrowheads="1"/>
          </p:cNvSpPr>
          <p:nvPr/>
        </p:nvSpPr>
        <p:spPr bwMode="auto">
          <a:xfrm>
            <a:off x="7799388" y="3124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62227" name="Text Box 83"/>
          <p:cNvSpPr txBox="1">
            <a:spLocks noChangeArrowheads="1"/>
          </p:cNvSpPr>
          <p:nvPr/>
        </p:nvSpPr>
        <p:spPr bwMode="auto">
          <a:xfrm>
            <a:off x="7258050" y="3671888"/>
            <a:ext cx="3222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62228" name="Text Box 84"/>
          <p:cNvSpPr txBox="1">
            <a:spLocks noChangeArrowheads="1"/>
          </p:cNvSpPr>
          <p:nvPr/>
        </p:nvSpPr>
        <p:spPr bwMode="auto">
          <a:xfrm>
            <a:off x="6580188" y="4191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62229" name="Text Box 85"/>
          <p:cNvSpPr txBox="1">
            <a:spLocks noChangeArrowheads="1"/>
          </p:cNvSpPr>
          <p:nvPr/>
        </p:nvSpPr>
        <p:spPr bwMode="auto">
          <a:xfrm>
            <a:off x="7847013" y="4205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62230" name="Line 86"/>
          <p:cNvSpPr>
            <a:spLocks noChangeShapeType="1"/>
          </p:cNvSpPr>
          <p:nvPr/>
        </p:nvSpPr>
        <p:spPr bwMode="auto">
          <a:xfrm flipH="1">
            <a:off x="6858000" y="2971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231" name="Oval 87"/>
          <p:cNvSpPr>
            <a:spLocks noChangeArrowheads="1"/>
          </p:cNvSpPr>
          <p:nvPr/>
        </p:nvSpPr>
        <p:spPr bwMode="auto">
          <a:xfrm>
            <a:off x="7162800" y="2667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2" name="Oval 88"/>
          <p:cNvSpPr>
            <a:spLocks noChangeArrowheads="1"/>
          </p:cNvSpPr>
          <p:nvPr/>
        </p:nvSpPr>
        <p:spPr bwMode="auto">
          <a:xfrm>
            <a:off x="6553200" y="3276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62233" name="Text Box 89"/>
          <p:cNvSpPr txBox="1">
            <a:spLocks noChangeArrowheads="1"/>
          </p:cNvSpPr>
          <p:nvPr/>
        </p:nvSpPr>
        <p:spPr bwMode="auto">
          <a:xfrm>
            <a:off x="7197725" y="2667000"/>
            <a:ext cx="401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62234" name="Text Box 90"/>
          <p:cNvSpPr txBox="1">
            <a:spLocks noChangeArrowheads="1"/>
          </p:cNvSpPr>
          <p:nvPr/>
        </p:nvSpPr>
        <p:spPr bwMode="auto">
          <a:xfrm>
            <a:off x="6559550" y="3214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62235" name="Text Box 91"/>
          <p:cNvSpPr txBox="1">
            <a:spLocks noChangeArrowheads="1"/>
          </p:cNvSpPr>
          <p:nvPr/>
        </p:nvSpPr>
        <p:spPr bwMode="auto">
          <a:xfrm>
            <a:off x="1257300" y="2895600"/>
            <a:ext cx="2495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hlink"/>
                </a:solidFill>
                <a:latin typeface="Times New Roman" pitchFamily="18" charset="0"/>
                <a:ea typeface="隶书" pitchFamily="49" charset="-122"/>
              </a:rPr>
              <a:t>3</a:t>
            </a:r>
            <a:r>
              <a:rPr kumimoji="1" lang="en-US" altLang="zh-CN" sz="3200">
                <a:solidFill>
                  <a:schemeClr val="hlink"/>
                </a:solidFill>
                <a:latin typeface="Times New Roman" pitchFamily="18" charset="0"/>
                <a:ea typeface="隶书" pitchFamily="49" charset="-122"/>
              </a:rPr>
              <a:t> </a:t>
            </a:r>
            <a:r>
              <a:rPr kumimoji="1" lang="zh-CN" altLang="en-US" sz="3200">
                <a:solidFill>
                  <a:schemeClr val="hlink"/>
                </a:solidFill>
                <a:latin typeface="Times New Roman" pitchFamily="18" charset="0"/>
                <a:ea typeface="隶书" pitchFamily="49" charset="-122"/>
              </a:rPr>
              <a:t>棵树的森林</a:t>
            </a:r>
            <a:endParaRPr kumimoji="1" lang="zh-CN" altLang="en-US" sz="2400">
              <a:latin typeface="Times New Roman" pitchFamily="18" charset="0"/>
            </a:endParaRPr>
          </a:p>
        </p:txBody>
      </p:sp>
      <p:sp>
        <p:nvSpPr>
          <p:cNvPr id="262236" name="Text Box 92"/>
          <p:cNvSpPr txBox="1">
            <a:spLocks noChangeArrowheads="1"/>
          </p:cNvSpPr>
          <p:nvPr/>
        </p:nvSpPr>
        <p:spPr bwMode="auto">
          <a:xfrm>
            <a:off x="2101850" y="5668963"/>
            <a:ext cx="3841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各棵树的二叉树表示</a:t>
            </a:r>
            <a:endParaRPr kumimoji="1" lang="zh-CN" altLang="en-US" sz="2400">
              <a:latin typeface="Times New Roman" pitchFamily="18" charset="0"/>
            </a:endParaRPr>
          </a:p>
        </p:txBody>
      </p:sp>
      <p:sp>
        <p:nvSpPr>
          <p:cNvPr id="262237" name="Text Box 93"/>
          <p:cNvSpPr txBox="1">
            <a:spLocks noChangeArrowheads="1"/>
          </p:cNvSpPr>
          <p:nvPr/>
        </p:nvSpPr>
        <p:spPr bwMode="auto">
          <a:xfrm>
            <a:off x="5029200" y="4876800"/>
            <a:ext cx="3435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solidFill>
                  <a:schemeClr val="hlink"/>
                </a:solidFill>
                <a:latin typeface="Times New Roman" pitchFamily="18" charset="0"/>
                <a:ea typeface="隶书" pitchFamily="49" charset="-122"/>
              </a:rPr>
              <a:t>森林的二叉树表示</a:t>
            </a:r>
            <a:endParaRPr kumimoji="1" lang="zh-CN"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title"/>
          </p:nvPr>
        </p:nvSpPr>
        <p:spPr>
          <a:xfrm>
            <a:off x="358775" y="512763"/>
            <a:ext cx="8229600" cy="755650"/>
          </a:xfrm>
        </p:spPr>
        <p:txBody>
          <a:bodyPr/>
          <a:lstStyle/>
          <a:p>
            <a:pPr algn="ctr"/>
            <a:r>
              <a:rPr kumimoji="1" lang="zh-CN" altLang="en-US" sz="4000" b="1">
                <a:solidFill>
                  <a:schemeClr val="tx2"/>
                </a:solidFill>
                <a:ea typeface="华文新魏" pitchFamily="2" charset="-122"/>
              </a:rPr>
              <a:t>森林转化成二叉树的规则</a:t>
            </a:r>
          </a:p>
        </p:txBody>
      </p:sp>
      <p:sp>
        <p:nvSpPr>
          <p:cNvPr id="263172" name="Rectangle 4"/>
          <p:cNvSpPr>
            <a:spLocks noGrp="1" noChangeArrowheads="1"/>
          </p:cNvSpPr>
          <p:nvPr>
            <p:ph idx="1"/>
          </p:nvPr>
        </p:nvSpPr>
        <p:spPr>
          <a:xfrm>
            <a:off x="590550" y="1341438"/>
            <a:ext cx="7869238" cy="500380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为空，即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 0</a:t>
            </a:r>
            <a:r>
              <a:rPr kumimoji="1" lang="zh-CN" altLang="en-US" sz="3000" b="1">
                <a:latin typeface="Times New Roman" pitchFamily="18" charset="0"/>
                <a:ea typeface="仿宋_GB2312" pitchFamily="49" charset="-122"/>
              </a:rPr>
              <a:t>，则对应的二叉树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为空树。</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不空，则</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二叉树 </a:t>
            </a:r>
            <a:r>
              <a:rPr kumimoji="1" lang="en-US" altLang="zh-CN" sz="3000" b="1" i="1">
                <a:latin typeface="Times New Roman" pitchFamily="18" charset="0"/>
                <a:ea typeface="仿宋_GB2312" pitchFamily="49" charset="-122"/>
              </a:rPr>
              <a:t>B </a:t>
            </a:r>
            <a:r>
              <a:rPr kumimoji="1" lang="zh-CN" altLang="en-US" sz="3000" b="1">
                <a:latin typeface="Times New Roman" pitchFamily="18" charset="0"/>
                <a:ea typeface="仿宋_GB2312" pitchFamily="49" charset="-122"/>
              </a:rPr>
              <a:t>的根是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其左子树为</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a:t>
            </a:r>
            <a:r>
              <a:rPr kumimoji="1" lang="en-US" altLang="zh-CN" sz="3000" b="1" i="1">
                <a:latin typeface="Times New Roman" pitchFamily="18" charset="0"/>
                <a:ea typeface="仿宋_GB2312" pitchFamily="49" charset="-122"/>
              </a:rPr>
              <a:t> 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a:t>
            </a:r>
          </a:p>
          <a:p>
            <a:pPr marL="914400" lvl="1" indent="-457200">
              <a:lnSpc>
                <a:spcPct val="115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其右子树为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，其中，</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是除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外其它树构成的森林。</a:t>
            </a:r>
            <a:endParaRPr lang="zh-CN" altLang="en-US" sz="30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37F167FE-8661-4851-8F9E-434026EF60A0}" type="slidenum">
              <a:rPr lang="en-US" altLang="zh-CN"/>
              <a:pPr/>
              <a:t>151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ea typeface="华文新魏" pitchFamily="2" charset="-122"/>
              </a:rPr>
              <a:t>二叉树转换为森林的规则</a:t>
            </a:r>
          </a:p>
        </p:txBody>
      </p:sp>
      <p:sp>
        <p:nvSpPr>
          <p:cNvPr id="264196" name="Rectangle 4"/>
          <p:cNvSpPr>
            <a:spLocks noGrp="1" noChangeArrowheads="1"/>
          </p:cNvSpPr>
          <p:nvPr>
            <p:ph idx="1"/>
          </p:nvPr>
        </p:nvSpPr>
        <p:spPr>
          <a:xfrm>
            <a:off x="590550" y="1449388"/>
            <a:ext cx="7942263" cy="4895850"/>
          </a:xfrm>
        </p:spPr>
        <p:txBody>
          <a:bodyPr/>
          <a:lstStyle/>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为空，则对应的森林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也为空。</a:t>
            </a:r>
          </a:p>
          <a:p>
            <a:pPr marL="533400" indent="-533400">
              <a:lnSpc>
                <a:spcPct val="115000"/>
              </a:lnSpc>
              <a:buClr>
                <a:schemeClr val="tx2"/>
              </a:buClr>
              <a:buSzTx/>
              <a:buFont typeface="Wingdings" pitchFamily="2" charset="2"/>
              <a:buChar char=""/>
            </a:pPr>
            <a:r>
              <a:rPr kumimoji="1" lang="zh-CN" altLang="en-US" sz="3000" b="1">
                <a:latin typeface="Times New Roman" pitchFamily="18" charset="0"/>
                <a:ea typeface="仿宋_GB2312" pitchFamily="49" charset="-122"/>
              </a:rPr>
              <a:t>如果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非空，则</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中第一棵树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的根为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的根的子树森林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11</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12</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i="1" baseline="-25000">
                <a:latin typeface="Times New Roman" pitchFamily="18" charset="0"/>
                <a:ea typeface="仿宋_GB2312" pitchFamily="49" charset="-122"/>
              </a:rPr>
              <a:t>m</a:t>
            </a:r>
            <a:r>
              <a:rPr kumimoji="1" lang="en-US" altLang="zh-CN" sz="3000" b="1">
                <a:latin typeface="Times New Roman" pitchFamily="18" charset="0"/>
                <a:ea typeface="仿宋_GB2312" pitchFamily="49" charset="-122"/>
              </a:rPr>
              <a:t> }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的根的左子树</a:t>
            </a:r>
            <a:r>
              <a:rPr kumimoji="1" lang="zh-CN" altLang="en-US" sz="3000" b="1" i="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LB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转换而来；</a:t>
            </a:r>
          </a:p>
          <a:p>
            <a:pPr marL="914400" lvl="1" indent="-457200">
              <a:lnSpc>
                <a:spcPct val="115000"/>
              </a:lnSpc>
              <a:buClr>
                <a:schemeClr val="tx2"/>
              </a:buClr>
              <a:buSzTx/>
              <a:buFont typeface="Wingdings" pitchFamily="2" charset="2"/>
              <a:buChar char="ü"/>
            </a:pP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中除了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之外其余的树组成的森林 </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2</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T</a:t>
            </a:r>
            <a:r>
              <a:rPr kumimoji="1" lang="en-US" altLang="zh-CN" sz="3000" b="1" baseline="-25000">
                <a:latin typeface="Times New Roman" pitchFamily="18" charset="0"/>
                <a:ea typeface="仿宋_GB2312" pitchFamily="49" charset="-122"/>
              </a:rPr>
              <a:t>3</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T</a:t>
            </a:r>
            <a:r>
              <a:rPr kumimoji="1" lang="en-US" altLang="zh-CN" sz="3000" b="1" i="1" baseline="-25000">
                <a:latin typeface="Times New Roman" pitchFamily="18" charset="0"/>
                <a:ea typeface="仿宋_GB2312" pitchFamily="49" charset="-122"/>
              </a:rPr>
              <a:t>n</a:t>
            </a:r>
            <a:r>
              <a:rPr kumimoji="1" lang="en-US" altLang="zh-CN" sz="3000" b="1" i="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是由 </a:t>
            </a:r>
            <a:r>
              <a:rPr kumimoji="1" lang="en-US" altLang="zh-CN" sz="3000" b="1" i="1">
                <a:latin typeface="Times New Roman" pitchFamily="18" charset="0"/>
                <a:ea typeface="仿宋_GB2312" pitchFamily="49" charset="-122"/>
              </a:rPr>
              <a:t>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的根的右子树 </a:t>
            </a:r>
            <a:r>
              <a:rPr kumimoji="1" lang="en-US" altLang="zh-CN" sz="3000" b="1" i="1">
                <a:latin typeface="Times New Roman" pitchFamily="18" charset="0"/>
                <a:ea typeface="仿宋_GB2312" pitchFamily="49" charset="-122"/>
              </a:rPr>
              <a:t>RB</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转换而成的森林。</a:t>
            </a:r>
            <a:endParaRPr lang="zh-CN" altLang="en-US" sz="260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B1358371-B5DB-403C-8C20-E36A2CA580E3}" type="slidenum">
              <a:rPr lang="en-US" altLang="zh-CN"/>
              <a:pPr/>
              <a:t>152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57200" y="457200"/>
            <a:ext cx="8229600" cy="919163"/>
          </a:xfrm>
        </p:spPr>
        <p:txBody>
          <a:bodyPr/>
          <a:lstStyle/>
          <a:p>
            <a:pPr algn="ctr"/>
            <a:r>
              <a:rPr lang="zh-CN" altLang="en-US" sz="4000" b="1">
                <a:solidFill>
                  <a:schemeClr val="tx2"/>
                </a:solidFill>
                <a:ea typeface="华文新魏" pitchFamily="2" charset="-122"/>
              </a:rPr>
              <a:t>森林的遍历</a:t>
            </a:r>
          </a:p>
        </p:txBody>
      </p:sp>
      <p:sp>
        <p:nvSpPr>
          <p:cNvPr id="409603" name="Rectangle 3"/>
          <p:cNvSpPr>
            <a:spLocks noGrp="1" noChangeArrowheads="1"/>
          </p:cNvSpPr>
          <p:nvPr>
            <p:ph idx="1"/>
          </p:nvPr>
        </p:nvSpPr>
        <p:spPr>
          <a:xfrm>
            <a:off x="663575" y="1303338"/>
            <a:ext cx="7904163" cy="5005387"/>
          </a:xfrm>
        </p:spPr>
        <p:txBody>
          <a:bodyPr/>
          <a:lstStyle/>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森林的遍历也分为</a:t>
            </a:r>
            <a:r>
              <a:rPr lang="zh-CN" altLang="en-US" sz="3000" b="1">
                <a:solidFill>
                  <a:schemeClr val="tx2"/>
                </a:solidFill>
                <a:latin typeface="Times New Roman" pitchFamily="18" charset="0"/>
                <a:ea typeface="仿宋_GB2312" pitchFamily="49" charset="-122"/>
              </a:rPr>
              <a:t>深度优先遍历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广度优先遍历</a:t>
            </a:r>
            <a:r>
              <a:rPr lang="zh-CN" altLang="en-US" sz="3000" b="1">
                <a:latin typeface="Times New Roman" pitchFamily="18" charset="0"/>
                <a:ea typeface="仿宋_GB2312" pitchFamily="49" charset="-122"/>
              </a:rPr>
              <a:t>，深度优先遍历又可分为</a:t>
            </a:r>
            <a:r>
              <a:rPr lang="zh-CN" altLang="en-US" sz="3000" b="1">
                <a:solidFill>
                  <a:schemeClr val="tx2"/>
                </a:solidFill>
                <a:latin typeface="Times New Roman" pitchFamily="18" charset="0"/>
                <a:ea typeface="仿宋_GB2312" pitchFamily="49" charset="-122"/>
              </a:rPr>
              <a:t>先根次序遍历</a:t>
            </a:r>
            <a:r>
              <a:rPr lang="zh-CN" altLang="en-US" sz="3000" b="1">
                <a:latin typeface="Times New Roman" pitchFamily="18" charset="0"/>
                <a:ea typeface="仿宋_GB2312" pitchFamily="49" charset="-122"/>
              </a:rPr>
              <a:t>和</a:t>
            </a:r>
            <a:r>
              <a:rPr lang="zh-CN" altLang="en-US" sz="3000" b="1">
                <a:solidFill>
                  <a:schemeClr val="tx2"/>
                </a:solidFill>
                <a:latin typeface="Times New Roman" pitchFamily="18" charset="0"/>
                <a:ea typeface="仿宋_GB2312" pitchFamily="49" charset="-122"/>
              </a:rPr>
              <a:t>后根次序遍历</a:t>
            </a:r>
            <a:r>
              <a:rPr lang="zh-CN" altLang="en-US" sz="3000" b="1">
                <a:latin typeface="Times New Roman" pitchFamily="18" charset="0"/>
                <a:ea typeface="仿宋_GB2312" pitchFamily="49" charset="-122"/>
              </a:rPr>
              <a:t>。</a:t>
            </a: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给定森林 </a:t>
            </a:r>
            <a:r>
              <a:rPr lang="en-US" altLang="zh-CN" sz="3000" b="1" i="1">
                <a:latin typeface="Times New Roman" pitchFamily="18" charset="0"/>
                <a:ea typeface="仿宋_GB2312" pitchFamily="49" charset="-122"/>
              </a:rPr>
              <a:t>F</a:t>
            </a:r>
            <a:r>
              <a:rPr lang="zh-CN" altLang="en-US" sz="3000" b="1">
                <a:latin typeface="Times New Roman" pitchFamily="18" charset="0"/>
                <a:ea typeface="仿宋_GB2312" pitchFamily="49" charset="-122"/>
              </a:rPr>
              <a:t>，若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，则遍历结束。否则</a:t>
            </a:r>
          </a:p>
          <a:p>
            <a:pPr>
              <a:lnSpc>
                <a:spcPct val="110000"/>
              </a:lnSpc>
              <a:spcBef>
                <a:spcPct val="15000"/>
              </a:spcBef>
              <a:buClr>
                <a:srgbClr val="800080"/>
              </a:buClr>
              <a:buSzPct val="50000"/>
            </a:pPr>
            <a:r>
              <a:rPr lang="zh-CN" altLang="en-US" sz="3000" b="1">
                <a:latin typeface="Times New Roman" pitchFamily="18" charset="0"/>
                <a:ea typeface="仿宋_GB2312" pitchFamily="49" charset="-122"/>
              </a:rPr>
              <a:t>若</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 {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 </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，则可以导出先根遍历、后根遍历两种方法。其中，</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是第一棵树的根结点，</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a:t>
            </a:r>
          </a:p>
        </p:txBody>
      </p:sp>
      <p:sp>
        <p:nvSpPr>
          <p:cNvPr id="6" name="灯片编号占位符 4"/>
          <p:cNvSpPr>
            <a:spLocks noGrp="1"/>
          </p:cNvSpPr>
          <p:nvPr>
            <p:ph type="sldNum" sz="quarter" idx="12"/>
          </p:nvPr>
        </p:nvSpPr>
        <p:spPr/>
        <p:txBody>
          <a:bodyPr/>
          <a:lstStyle/>
          <a:p>
            <a:fld id="{3689479A-050F-4546-9210-219C11938239}" type="slidenum">
              <a:rPr lang="en-US" altLang="zh-CN"/>
              <a:pPr/>
              <a:t>153</a:t>
            </a:fld>
            <a:endParaRPr lang="en-US" altLang="zh-CN"/>
          </a:p>
        </p:txBody>
      </p:sp>
      <p:sp>
        <p:nvSpPr>
          <p:cNvPr id="409604" name="Text Box 4"/>
          <p:cNvSpPr txBox="1">
            <a:spLocks noChangeArrowheads="1"/>
          </p:cNvSpPr>
          <p:nvPr/>
        </p:nvSpPr>
        <p:spPr bwMode="auto">
          <a:xfrm>
            <a:off x="2995613" y="3033713"/>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u="sng">
                <a:solidFill>
                  <a:schemeClr val="tx2"/>
                </a:solidFill>
                <a:ea typeface="华文新魏" pitchFamily="2" charset="-122"/>
              </a:rPr>
              <a:t>深度优先遍历</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23850" y="1989138"/>
            <a:ext cx="8229600" cy="919162"/>
          </a:xfrm>
        </p:spPr>
        <p:txBody>
          <a:bodyPr/>
          <a:lstStyle/>
          <a:p>
            <a:pPr algn="ctr"/>
            <a:r>
              <a:rPr lang="zh-CN" altLang="en-US" sz="4000" b="1">
                <a:solidFill>
                  <a:schemeClr val="tx2"/>
                </a:solidFill>
                <a:ea typeface="华文新魏" pitchFamily="2" charset="-122"/>
              </a:rPr>
              <a:t>森林的先根次序遍历</a:t>
            </a:r>
          </a:p>
        </p:txBody>
      </p:sp>
      <p:sp>
        <p:nvSpPr>
          <p:cNvPr id="408579" name="Rectangle 3"/>
          <p:cNvSpPr>
            <a:spLocks noGrp="1" noChangeArrowheads="1"/>
          </p:cNvSpPr>
          <p:nvPr>
            <p:ph idx="1"/>
          </p:nvPr>
        </p:nvSpPr>
        <p:spPr>
          <a:xfrm>
            <a:off x="663575" y="809625"/>
            <a:ext cx="7940675" cy="5499100"/>
          </a:xfrm>
        </p:spPr>
        <p:txBody>
          <a:bodyPr/>
          <a:lstStyle/>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第一棵树的子树森林，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是除去第一棵树之后剩余的树构成的森林。</a:t>
            </a: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endParaRPr lang="zh-CN" altLang="en-US" sz="3000" b="1">
              <a:latin typeface="Times New Roman" pitchFamily="18" charset="0"/>
              <a:ea typeface="仿宋_GB2312" pitchFamily="49" charset="-122"/>
            </a:endParaRPr>
          </a:p>
          <a:p>
            <a:pPr>
              <a:lnSpc>
                <a:spcPct val="110000"/>
              </a:lnSpc>
              <a:spcBef>
                <a:spcPct val="10000"/>
              </a:spcBef>
              <a:buClr>
                <a:srgbClr val="800080"/>
              </a:buClr>
              <a:buSzPct val="50000"/>
            </a:pPr>
            <a:r>
              <a:rPr lang="zh-CN" altLang="en-US" sz="3000" b="1">
                <a:latin typeface="Times New Roman" pitchFamily="18" charset="0"/>
                <a:ea typeface="仿宋_GB2312" pitchFamily="49" charset="-122"/>
              </a:rPr>
              <a:t>若森林</a:t>
            </a:r>
            <a:r>
              <a:rPr lang="en-US" altLang="zh-CN" sz="3000" b="1">
                <a:latin typeface="Times New Roman" pitchFamily="18" charset="0"/>
                <a:ea typeface="仿宋_GB2312" pitchFamily="49" charset="-122"/>
              </a:rPr>
              <a:t>F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访问森林的根（也是第一棵树的根）</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先根遍历森林第一棵树的根的子树森林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lvl="1">
              <a:lnSpc>
                <a:spcPct val="110000"/>
              </a:lnSpc>
              <a:spcBef>
                <a:spcPct val="10000"/>
              </a:spcBef>
              <a:buClr>
                <a:schemeClr val="tx2"/>
              </a:buClr>
              <a:buSzTx/>
              <a:buFont typeface="Wingdings" pitchFamily="2" charset="2"/>
              <a:buChar char="ü"/>
            </a:pPr>
            <a:r>
              <a:rPr lang="zh-CN" altLang="en-US" sz="3000" b="1">
                <a:latin typeface="Times New Roman" pitchFamily="18" charset="0"/>
                <a:ea typeface="仿宋_GB2312" pitchFamily="49" charset="-122"/>
              </a:rPr>
              <a:t>先根遍历森林中除第一棵树外其他树组成的森林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fld id="{B6D435C3-2BF9-4C84-9F86-E7DEC01D242E}" type="slidenum">
              <a:rPr lang="en-US" altLang="zh-CN"/>
              <a:pPr/>
              <a:t>154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6" name="Rectangle 46"/>
          <p:cNvSpPr>
            <a:spLocks noGrp="1" noChangeArrowheads="1"/>
          </p:cNvSpPr>
          <p:nvPr>
            <p:ph idx="1"/>
          </p:nvPr>
        </p:nvSpPr>
        <p:spPr>
          <a:xfrm>
            <a:off x="684213" y="4438650"/>
            <a:ext cx="8229600" cy="1835150"/>
          </a:xfrm>
        </p:spPr>
        <p:txBody>
          <a:bodyPr/>
          <a:lstStyle/>
          <a:p>
            <a:pPr>
              <a:spcBef>
                <a:spcPct val="15000"/>
              </a:spcBef>
              <a:buClr>
                <a:srgbClr val="800080"/>
              </a:buClr>
              <a:buSzPct val="50000"/>
            </a:pPr>
            <a:r>
              <a:rPr kumimoji="1" lang="zh-CN" altLang="en-US" sz="3000" b="1">
                <a:latin typeface="Times New Roman" pitchFamily="18" charset="0"/>
                <a:ea typeface="仿宋_GB2312" pitchFamily="49" charset="-122"/>
              </a:rPr>
              <a:t>森林的先根次序遍历的结果序列</a:t>
            </a:r>
          </a:p>
          <a:p>
            <a:pPr>
              <a:spcBef>
                <a:spcPct val="15000"/>
              </a:spcBef>
              <a:buClr>
                <a:srgbClr val="800080"/>
              </a:buClr>
              <a:buSzPct val="50000"/>
              <a:buFont typeface="Wingdings" pitchFamily="2" charset="2"/>
              <a:buNone/>
            </a:pP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ABCDE  FG  HIKJ</a:t>
            </a:r>
          </a:p>
          <a:p>
            <a:pPr>
              <a:spcBef>
                <a:spcPct val="15000"/>
              </a:spcBef>
              <a:buClr>
                <a:srgbClr val="800080"/>
              </a:buClr>
              <a:buSzPct val="50000"/>
            </a:pPr>
            <a:r>
              <a:rPr kumimoji="1" lang="zh-CN" altLang="en-US" sz="3000" b="1">
                <a:latin typeface="Times New Roman" pitchFamily="18" charset="0"/>
                <a:ea typeface="仿宋_GB2312" pitchFamily="49" charset="-122"/>
              </a:rPr>
              <a:t>这相当于对应二叉树的前序遍历结果。</a:t>
            </a:r>
            <a:endParaRPr lang="zh-CN" altLang="en-US">
              <a:latin typeface="Times New Roman" pitchFamily="18" charset="0"/>
              <a:ea typeface="仿宋_GB2312" pitchFamily="49" charset="-122"/>
            </a:endParaRPr>
          </a:p>
        </p:txBody>
      </p:sp>
      <p:sp>
        <p:nvSpPr>
          <p:cNvPr id="44" name="灯片编号占位符 4"/>
          <p:cNvSpPr>
            <a:spLocks noGrp="1"/>
          </p:cNvSpPr>
          <p:nvPr>
            <p:ph type="sldNum" sz="quarter" idx="12"/>
          </p:nvPr>
        </p:nvSpPr>
        <p:spPr/>
        <p:txBody>
          <a:bodyPr/>
          <a:lstStyle/>
          <a:p>
            <a:fld id="{4E6A0CDF-67A5-4637-B034-4A3A5B8AF312}" type="slidenum">
              <a:rPr lang="en-US" altLang="zh-CN"/>
              <a:pPr/>
              <a:t>155</a:t>
            </a:fld>
            <a:endParaRPr lang="en-US" altLang="zh-CN"/>
          </a:p>
        </p:txBody>
      </p:sp>
      <p:grpSp>
        <p:nvGrpSpPr>
          <p:cNvPr id="276527" name="Group 47"/>
          <p:cNvGrpSpPr>
            <a:grpSpLocks/>
          </p:cNvGrpSpPr>
          <p:nvPr/>
        </p:nvGrpSpPr>
        <p:grpSpPr bwMode="auto">
          <a:xfrm>
            <a:off x="2808288" y="728663"/>
            <a:ext cx="3459162" cy="3505200"/>
            <a:chOff x="1973" y="526"/>
            <a:chExt cx="2179" cy="2208"/>
          </a:xfrm>
        </p:grpSpPr>
        <p:sp>
          <p:nvSpPr>
            <p:cNvPr id="276485" name="Line 5"/>
            <p:cNvSpPr>
              <a:spLocks noChangeShapeType="1"/>
            </p:cNvSpPr>
            <p:nvPr/>
          </p:nvSpPr>
          <p:spPr bwMode="auto">
            <a:xfrm>
              <a:off x="2597" y="766"/>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6" name="Line 6"/>
            <p:cNvSpPr>
              <a:spLocks noChangeShapeType="1"/>
            </p:cNvSpPr>
            <p:nvPr/>
          </p:nvSpPr>
          <p:spPr bwMode="auto">
            <a:xfrm flipH="1">
              <a:off x="2549" y="1717"/>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7" name="Line 7"/>
            <p:cNvSpPr>
              <a:spLocks noChangeShapeType="1"/>
            </p:cNvSpPr>
            <p:nvPr/>
          </p:nvSpPr>
          <p:spPr bwMode="auto">
            <a:xfrm>
              <a:off x="2165" y="1045"/>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8" name="Line 8"/>
            <p:cNvSpPr>
              <a:spLocks noChangeShapeType="1"/>
            </p:cNvSpPr>
            <p:nvPr/>
          </p:nvSpPr>
          <p:spPr bwMode="auto">
            <a:xfrm flipH="1">
              <a:off x="2165" y="757"/>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489" name="Oval 9"/>
            <p:cNvSpPr>
              <a:spLocks noChangeArrowheads="1"/>
            </p:cNvSpPr>
            <p:nvPr/>
          </p:nvSpPr>
          <p:spPr bwMode="auto">
            <a:xfrm>
              <a:off x="2357" y="56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0" name="Oval 10"/>
            <p:cNvSpPr>
              <a:spLocks noChangeArrowheads="1"/>
            </p:cNvSpPr>
            <p:nvPr/>
          </p:nvSpPr>
          <p:spPr bwMode="auto">
            <a:xfrm>
              <a:off x="1973" y="90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1" name="Oval 11"/>
            <p:cNvSpPr>
              <a:spLocks noChangeArrowheads="1"/>
            </p:cNvSpPr>
            <p:nvPr/>
          </p:nvSpPr>
          <p:spPr bwMode="auto">
            <a:xfrm>
              <a:off x="2693" y="152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2" name="Oval 12"/>
            <p:cNvSpPr>
              <a:spLocks noChangeArrowheads="1"/>
            </p:cNvSpPr>
            <p:nvPr/>
          </p:nvSpPr>
          <p:spPr bwMode="auto">
            <a:xfrm>
              <a:off x="2357" y="118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3" name="Oval 13"/>
            <p:cNvSpPr>
              <a:spLocks noChangeArrowheads="1"/>
            </p:cNvSpPr>
            <p:nvPr/>
          </p:nvSpPr>
          <p:spPr bwMode="auto">
            <a:xfrm>
              <a:off x="2357" y="186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494" name="Text Box 14"/>
            <p:cNvSpPr txBox="1">
              <a:spLocks noChangeArrowheads="1"/>
            </p:cNvSpPr>
            <p:nvPr/>
          </p:nvSpPr>
          <p:spPr bwMode="auto">
            <a:xfrm>
              <a:off x="2367" y="52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6495" name="Text Box 15"/>
            <p:cNvSpPr txBox="1">
              <a:spLocks noChangeArrowheads="1"/>
            </p:cNvSpPr>
            <p:nvPr/>
          </p:nvSpPr>
          <p:spPr bwMode="auto">
            <a:xfrm>
              <a:off x="1989" y="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6496" name="Text Box 16"/>
            <p:cNvSpPr txBox="1">
              <a:spLocks noChangeArrowheads="1"/>
            </p:cNvSpPr>
            <p:nvPr/>
          </p:nvSpPr>
          <p:spPr bwMode="auto">
            <a:xfrm>
              <a:off x="2367" y="115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6497" name="Text Box 17"/>
            <p:cNvSpPr txBox="1">
              <a:spLocks noChangeArrowheads="1"/>
            </p:cNvSpPr>
            <p:nvPr/>
          </p:nvSpPr>
          <p:spPr bwMode="auto">
            <a:xfrm>
              <a:off x="2373" y="182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6498" name="Text Box 18"/>
            <p:cNvSpPr txBox="1">
              <a:spLocks noChangeArrowheads="1"/>
            </p:cNvSpPr>
            <p:nvPr/>
          </p:nvSpPr>
          <p:spPr bwMode="auto">
            <a:xfrm>
              <a:off x="2703" y="148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6499" name="Line 19"/>
            <p:cNvSpPr>
              <a:spLocks noChangeShapeType="1"/>
            </p:cNvSpPr>
            <p:nvPr/>
          </p:nvSpPr>
          <p:spPr bwMode="auto">
            <a:xfrm>
              <a:off x="3701" y="2350"/>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0" name="Line 20"/>
            <p:cNvSpPr>
              <a:spLocks noChangeShapeType="1"/>
            </p:cNvSpPr>
            <p:nvPr/>
          </p:nvSpPr>
          <p:spPr bwMode="auto">
            <a:xfrm flipH="1">
              <a:off x="3317" y="1966"/>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1" name="Oval 21"/>
            <p:cNvSpPr>
              <a:spLocks noChangeArrowheads="1"/>
            </p:cNvSpPr>
            <p:nvPr/>
          </p:nvSpPr>
          <p:spPr bwMode="auto">
            <a:xfrm>
              <a:off x="3845" y="177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2" name="Oval 22"/>
            <p:cNvSpPr>
              <a:spLocks noChangeArrowheads="1"/>
            </p:cNvSpPr>
            <p:nvPr/>
          </p:nvSpPr>
          <p:spPr bwMode="auto">
            <a:xfrm>
              <a:off x="3461" y="211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3" name="Oval 23"/>
            <p:cNvSpPr>
              <a:spLocks noChangeArrowheads="1"/>
            </p:cNvSpPr>
            <p:nvPr/>
          </p:nvSpPr>
          <p:spPr bwMode="auto">
            <a:xfrm>
              <a:off x="3077"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4" name="Oval 24"/>
            <p:cNvSpPr>
              <a:spLocks noChangeArrowheads="1"/>
            </p:cNvSpPr>
            <p:nvPr/>
          </p:nvSpPr>
          <p:spPr bwMode="auto">
            <a:xfrm>
              <a:off x="3845" y="244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05" name="Text Box 25"/>
            <p:cNvSpPr txBox="1">
              <a:spLocks noChangeArrowheads="1"/>
            </p:cNvSpPr>
            <p:nvPr/>
          </p:nvSpPr>
          <p:spPr bwMode="auto">
            <a:xfrm>
              <a:off x="3862" y="172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6506" name="Text Box 26"/>
            <p:cNvSpPr txBox="1">
              <a:spLocks noChangeArrowheads="1"/>
            </p:cNvSpPr>
            <p:nvPr/>
          </p:nvSpPr>
          <p:spPr bwMode="auto">
            <a:xfrm>
              <a:off x="3521" y="2071"/>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6507" name="Text Box 27"/>
            <p:cNvSpPr txBox="1">
              <a:spLocks noChangeArrowheads="1"/>
            </p:cNvSpPr>
            <p:nvPr/>
          </p:nvSpPr>
          <p:spPr bwMode="auto">
            <a:xfrm>
              <a:off x="3094" y="239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6508" name="Text Box 28"/>
            <p:cNvSpPr txBox="1">
              <a:spLocks noChangeArrowheads="1"/>
            </p:cNvSpPr>
            <p:nvPr/>
          </p:nvSpPr>
          <p:spPr bwMode="auto">
            <a:xfrm>
              <a:off x="3892" y="24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6509" name="Line 29"/>
            <p:cNvSpPr>
              <a:spLocks noChangeShapeType="1"/>
            </p:cNvSpPr>
            <p:nvPr/>
          </p:nvSpPr>
          <p:spPr bwMode="auto">
            <a:xfrm flipH="1">
              <a:off x="3269" y="1630"/>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0" name="Oval 30"/>
            <p:cNvSpPr>
              <a:spLocks noChangeArrowheads="1"/>
            </p:cNvSpPr>
            <p:nvPr/>
          </p:nvSpPr>
          <p:spPr bwMode="auto">
            <a:xfrm>
              <a:off x="3461" y="143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1" name="Oval 31"/>
            <p:cNvSpPr>
              <a:spLocks noChangeArrowheads="1"/>
            </p:cNvSpPr>
            <p:nvPr/>
          </p:nvSpPr>
          <p:spPr bwMode="auto">
            <a:xfrm>
              <a:off x="3077" y="182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6512" name="Text Box 32"/>
            <p:cNvSpPr txBox="1">
              <a:spLocks noChangeArrowheads="1"/>
            </p:cNvSpPr>
            <p:nvPr/>
          </p:nvSpPr>
          <p:spPr bwMode="auto">
            <a:xfrm>
              <a:off x="3483" y="143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6513" name="Text Box 33"/>
            <p:cNvSpPr txBox="1">
              <a:spLocks noChangeArrowheads="1"/>
            </p:cNvSpPr>
            <p:nvPr/>
          </p:nvSpPr>
          <p:spPr bwMode="auto">
            <a:xfrm>
              <a:off x="3081" y="178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
          <p:nvSpPr>
            <p:cNvPr id="276515" name="Freeform 35"/>
            <p:cNvSpPr>
              <a:spLocks/>
            </p:cNvSpPr>
            <p:nvPr/>
          </p:nvSpPr>
          <p:spPr bwMode="auto">
            <a:xfrm>
              <a:off x="2064" y="663"/>
              <a:ext cx="181" cy="159"/>
            </a:xfrm>
            <a:custGeom>
              <a:avLst/>
              <a:gdLst>
                <a:gd name="T0" fmla="*/ 181 w 181"/>
                <a:gd name="T1" fmla="*/ 0 h 159"/>
                <a:gd name="T2" fmla="*/ 0 w 181"/>
                <a:gd name="T3" fmla="*/ 159 h 159"/>
              </a:gdLst>
              <a:ahLst/>
              <a:cxnLst>
                <a:cxn ang="0">
                  <a:pos x="T0" y="T1"/>
                </a:cxn>
                <a:cxn ang="0">
                  <a:pos x="T2" y="T3"/>
                </a:cxn>
              </a:cxnLst>
              <a:rect l="0" t="0" r="r" b="b"/>
              <a:pathLst>
                <a:path w="181" h="159">
                  <a:moveTo>
                    <a:pt x="181" y="0"/>
                  </a:moveTo>
                  <a:cubicBezTo>
                    <a:pt x="105" y="66"/>
                    <a:pt x="30" y="133"/>
                    <a:pt x="0" y="159"/>
                  </a:cubicBezTo>
                </a:path>
              </a:pathLst>
            </a:custGeom>
            <a:noFill/>
            <a:ln w="25400">
              <a:solidFill>
                <a:schemeClr val="tx2"/>
              </a:solidFill>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6" name="Line 36"/>
            <p:cNvSpPr>
              <a:spLocks noChangeShapeType="1"/>
            </p:cNvSpPr>
            <p:nvPr/>
          </p:nvSpPr>
          <p:spPr bwMode="auto">
            <a:xfrm>
              <a:off x="2064" y="1275"/>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7" name="Line 37"/>
            <p:cNvSpPr>
              <a:spLocks noChangeShapeType="1"/>
            </p:cNvSpPr>
            <p:nvPr/>
          </p:nvSpPr>
          <p:spPr bwMode="auto">
            <a:xfrm>
              <a:off x="2336" y="1502"/>
              <a:ext cx="204" cy="182"/>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8" name="Line 38"/>
            <p:cNvSpPr>
              <a:spLocks noChangeShapeType="1"/>
            </p:cNvSpPr>
            <p:nvPr/>
          </p:nvSpPr>
          <p:spPr bwMode="auto">
            <a:xfrm flipH="1">
              <a:off x="2313" y="1729"/>
              <a:ext cx="159"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9" name="Line 39"/>
            <p:cNvSpPr>
              <a:spLocks noChangeShapeType="1"/>
            </p:cNvSpPr>
            <p:nvPr/>
          </p:nvSpPr>
          <p:spPr bwMode="auto">
            <a:xfrm>
              <a:off x="2585" y="913"/>
              <a:ext cx="771" cy="635"/>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0" name="Line 40"/>
            <p:cNvSpPr>
              <a:spLocks noChangeShapeType="1"/>
            </p:cNvSpPr>
            <p:nvPr/>
          </p:nvSpPr>
          <p:spPr bwMode="auto">
            <a:xfrm flipH="1">
              <a:off x="3243" y="1616"/>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1" name="Line 41"/>
            <p:cNvSpPr>
              <a:spLocks noChangeShapeType="1"/>
            </p:cNvSpPr>
            <p:nvPr/>
          </p:nvSpPr>
          <p:spPr bwMode="auto">
            <a:xfrm>
              <a:off x="3515" y="1752"/>
              <a:ext cx="181"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2" name="Line 42"/>
            <p:cNvSpPr>
              <a:spLocks noChangeShapeType="1"/>
            </p:cNvSpPr>
            <p:nvPr/>
          </p:nvSpPr>
          <p:spPr bwMode="auto">
            <a:xfrm flipH="1">
              <a:off x="3538" y="1933"/>
              <a:ext cx="136"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3" name="Line 43"/>
            <p:cNvSpPr>
              <a:spLocks noChangeShapeType="1"/>
            </p:cNvSpPr>
            <p:nvPr/>
          </p:nvSpPr>
          <p:spPr bwMode="auto">
            <a:xfrm flipH="1">
              <a:off x="3243" y="2228"/>
              <a:ext cx="158" cy="159"/>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24" name="Line 44"/>
            <p:cNvSpPr>
              <a:spLocks noChangeShapeType="1"/>
            </p:cNvSpPr>
            <p:nvPr/>
          </p:nvSpPr>
          <p:spPr bwMode="auto">
            <a:xfrm>
              <a:off x="3628" y="2478"/>
              <a:ext cx="182" cy="136"/>
            </a:xfrm>
            <a:prstGeom prst="line">
              <a:avLst/>
            </a:prstGeom>
            <a:noFill/>
            <a:ln w="25400">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457200" y="457200"/>
            <a:ext cx="8229600" cy="955675"/>
          </a:xfrm>
        </p:spPr>
        <p:txBody>
          <a:bodyPr/>
          <a:lstStyle/>
          <a:p>
            <a:pPr algn="ctr"/>
            <a:r>
              <a:rPr lang="zh-CN" altLang="en-US" sz="4000" b="1">
                <a:solidFill>
                  <a:schemeClr val="tx2"/>
                </a:solidFill>
                <a:ea typeface="华文新魏" pitchFamily="2" charset="-122"/>
              </a:rPr>
              <a:t>森林的后根次序遍历</a:t>
            </a:r>
          </a:p>
        </p:txBody>
      </p:sp>
      <p:sp>
        <p:nvSpPr>
          <p:cNvPr id="411651" name="Rectangle 3"/>
          <p:cNvSpPr>
            <a:spLocks noGrp="1" noChangeArrowheads="1"/>
          </p:cNvSpPr>
          <p:nvPr>
            <p:ph idx="1"/>
          </p:nvPr>
        </p:nvSpPr>
        <p:spPr>
          <a:xfrm>
            <a:off x="663575" y="1414463"/>
            <a:ext cx="7832725" cy="3886200"/>
          </a:xfrm>
        </p:spPr>
        <p:txBody>
          <a:bodyPr/>
          <a:lstStyle/>
          <a:p>
            <a:pPr marL="609600" indent="-609600">
              <a:lnSpc>
                <a:spcPct val="105000"/>
              </a:lnSpc>
              <a:spcBef>
                <a:spcPct val="15000"/>
              </a:spcBef>
              <a:buClr>
                <a:srgbClr val="800080"/>
              </a:buClr>
              <a:buSzPct val="50000"/>
            </a:pPr>
            <a:r>
              <a:rPr lang="zh-CN" altLang="en-US" sz="3000" b="1">
                <a:latin typeface="Times New Roman" pitchFamily="18" charset="0"/>
                <a:ea typeface="仿宋_GB2312" pitchFamily="49" charset="-122"/>
              </a:rPr>
              <a:t>若森林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 Ø</a:t>
            </a:r>
            <a:r>
              <a:rPr lang="zh-CN" altLang="en-US" sz="3000" b="1">
                <a:latin typeface="Times New Roman" pitchFamily="18" charset="0"/>
                <a:ea typeface="仿宋_GB2312" pitchFamily="49" charset="-122"/>
              </a:rPr>
              <a:t>，返回；否则</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a:t>
            </a:r>
            <a:r>
              <a:rPr lang="zh-CN" altLang="en-US" sz="3000" b="1" i="1">
                <a:latin typeface="Times New Roman" pitchFamily="18" charset="0"/>
                <a:ea typeface="仿宋_GB2312" pitchFamily="49" charset="-122"/>
              </a:rPr>
              <a:t> </a:t>
            </a:r>
            <a:r>
              <a:rPr lang="en-US" altLang="zh-CN" sz="3000" b="1" i="1">
                <a:latin typeface="Times New Roman" pitchFamily="18" charset="0"/>
                <a:ea typeface="仿宋_GB2312" pitchFamily="49" charset="-122"/>
              </a:rPr>
              <a:t>F</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第一棵树的根结点的子树森林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11</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i="1" baseline="-25000">
                <a:latin typeface="Times New Roman" pitchFamily="18" charset="0"/>
                <a:ea typeface="仿宋_GB2312" pitchFamily="49" charset="-122"/>
              </a:rPr>
              <a:t>k</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访问森林的根结点 </a:t>
            </a:r>
            <a:r>
              <a:rPr lang="en-US" altLang="zh-CN" sz="3000" b="1" i="1">
                <a:latin typeface="Times New Roman" pitchFamily="18" charset="0"/>
                <a:ea typeface="仿宋_GB2312" pitchFamily="49" charset="-122"/>
              </a:rPr>
              <a:t>r</a:t>
            </a:r>
            <a:r>
              <a:rPr lang="en-US" altLang="zh-CN" sz="3000" b="1" baseline="-25000">
                <a:latin typeface="Times New Roman" pitchFamily="18" charset="0"/>
                <a:ea typeface="仿宋_GB2312" pitchFamily="49" charset="-122"/>
              </a:rPr>
              <a:t>1</a:t>
            </a:r>
            <a:r>
              <a:rPr lang="zh-CN" altLang="en-US" sz="3000" b="1">
                <a:latin typeface="Times New Roman" pitchFamily="18" charset="0"/>
                <a:ea typeface="仿宋_GB2312" pitchFamily="49" charset="-122"/>
              </a:rPr>
              <a:t>；</a:t>
            </a:r>
            <a:endParaRPr lang="zh-CN" altLang="en-US" sz="3000" b="1">
              <a:latin typeface="Times New Roman" pitchFamily="18" charset="0"/>
              <a:ea typeface="仿宋_GB2312" pitchFamily="49" charset="-122"/>
              <a:sym typeface="Wingdings" pitchFamily="2" charset="2"/>
            </a:endParaRPr>
          </a:p>
          <a:p>
            <a:pPr marL="990600" lvl="1" indent="-533400">
              <a:lnSpc>
                <a:spcPct val="105000"/>
              </a:lnSpc>
              <a:spcBef>
                <a:spcPct val="15000"/>
              </a:spcBef>
              <a:buClr>
                <a:schemeClr val="tx2"/>
              </a:buClr>
              <a:buSzTx/>
              <a:buFont typeface="Wingdings" pitchFamily="2" charset="2"/>
              <a:buChar char="ü"/>
            </a:pPr>
            <a:r>
              <a:rPr lang="zh-CN" altLang="en-US" sz="3000" b="1">
                <a:latin typeface="Times New Roman" pitchFamily="18" charset="0"/>
                <a:ea typeface="仿宋_GB2312" pitchFamily="49" charset="-122"/>
              </a:rPr>
              <a:t>后根遍历森林中除第一棵树外其他树组成的森林</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 </a:t>
            </a:r>
            <a:r>
              <a:rPr lang="en-US" altLang="zh-CN" sz="3000" b="1" i="1">
                <a:latin typeface="Times New Roman" pitchFamily="18" charset="0"/>
                <a:ea typeface="仿宋_GB2312" pitchFamily="49" charset="-122"/>
              </a:rPr>
              <a:t>T</a:t>
            </a:r>
            <a:r>
              <a:rPr lang="en-US" altLang="zh-CN" sz="3000" b="1" i="1" baseline="-25000">
                <a:latin typeface="Times New Roman" pitchFamily="18" charset="0"/>
                <a:ea typeface="仿宋_GB2312" pitchFamily="49" charset="-122"/>
              </a:rPr>
              <a:t>m</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a:t>
            </a:r>
          </a:p>
          <a:p>
            <a:pPr marL="609600" indent="-609600">
              <a:lnSpc>
                <a:spcPct val="90000"/>
              </a:lnSpc>
            </a:pPr>
            <a:endParaRPr lang="en-US" altLang="zh-CN" sz="3000"/>
          </a:p>
        </p:txBody>
      </p:sp>
      <p:sp>
        <p:nvSpPr>
          <p:cNvPr id="5" name="灯片编号占位符 4"/>
          <p:cNvSpPr>
            <a:spLocks noGrp="1"/>
          </p:cNvSpPr>
          <p:nvPr>
            <p:ph type="sldNum" sz="quarter" idx="12"/>
          </p:nvPr>
        </p:nvSpPr>
        <p:spPr/>
        <p:txBody>
          <a:bodyPr/>
          <a:lstStyle/>
          <a:p>
            <a:fld id="{2202D4C5-0E10-48DD-9BBB-5F6518350B47}" type="slidenum">
              <a:rPr lang="en-US" altLang="zh-CN"/>
              <a:pPr/>
              <a:t>156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40" name="Rectangle 36"/>
          <p:cNvSpPr>
            <a:spLocks noGrp="1" noChangeArrowheads="1"/>
          </p:cNvSpPr>
          <p:nvPr>
            <p:ph idx="1"/>
          </p:nvPr>
        </p:nvSpPr>
        <p:spPr>
          <a:xfrm>
            <a:off x="611188" y="4508500"/>
            <a:ext cx="8229600" cy="1871663"/>
          </a:xfrm>
        </p:spPr>
        <p:txBody>
          <a:bodyPr/>
          <a:lstStyle/>
          <a:p>
            <a:pPr>
              <a:buClr>
                <a:srgbClr val="800080"/>
              </a:buClr>
              <a:buSzPct val="50000"/>
            </a:pPr>
            <a:r>
              <a:rPr kumimoji="1" lang="zh-CN" altLang="en-US" sz="3000" b="1">
                <a:latin typeface="Times New Roman" pitchFamily="18" charset="0"/>
                <a:ea typeface="仿宋_GB2312" pitchFamily="49" charset="-122"/>
              </a:rPr>
              <a:t>森林的后根次序遍历的结果序列</a:t>
            </a:r>
          </a:p>
          <a:p>
            <a:pPr>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BCEDA GF KIJH</a:t>
            </a:r>
          </a:p>
          <a:p>
            <a:pPr>
              <a:buClr>
                <a:srgbClr val="800080"/>
              </a:buClr>
              <a:buSzPct val="50000"/>
            </a:pPr>
            <a:r>
              <a:rPr kumimoji="1" lang="zh-CN" altLang="en-US" sz="3000" b="1">
                <a:latin typeface="Times New Roman" pitchFamily="18" charset="0"/>
                <a:ea typeface="仿宋_GB2312" pitchFamily="49" charset="-122"/>
              </a:rPr>
              <a:t>这相当于对应二叉树中序遍历的结果。</a:t>
            </a:r>
          </a:p>
        </p:txBody>
      </p:sp>
      <p:sp>
        <p:nvSpPr>
          <p:cNvPr id="34" name="灯片编号占位符 4"/>
          <p:cNvSpPr>
            <a:spLocks noGrp="1"/>
          </p:cNvSpPr>
          <p:nvPr>
            <p:ph type="sldNum" sz="quarter" idx="12"/>
          </p:nvPr>
        </p:nvSpPr>
        <p:spPr/>
        <p:txBody>
          <a:bodyPr/>
          <a:lstStyle/>
          <a:p>
            <a:fld id="{AF392BDF-72EA-4EB7-A6F1-60F169164B45}" type="slidenum">
              <a:rPr lang="en-US" altLang="zh-CN"/>
              <a:pPr/>
              <a:t>157</a:t>
            </a:fld>
            <a:endParaRPr lang="en-US" altLang="zh-CN"/>
          </a:p>
        </p:txBody>
      </p:sp>
      <p:grpSp>
        <p:nvGrpSpPr>
          <p:cNvPr id="277538" name="Group 34"/>
          <p:cNvGrpSpPr>
            <a:grpSpLocks/>
          </p:cNvGrpSpPr>
          <p:nvPr/>
        </p:nvGrpSpPr>
        <p:grpSpPr bwMode="auto">
          <a:xfrm>
            <a:off x="3024188" y="728663"/>
            <a:ext cx="3459162" cy="3505200"/>
            <a:chOff x="3245" y="912"/>
            <a:chExt cx="2179" cy="2208"/>
          </a:xfrm>
        </p:grpSpPr>
        <p:sp>
          <p:nvSpPr>
            <p:cNvPr id="277509" name="Line 5"/>
            <p:cNvSpPr>
              <a:spLocks noChangeShapeType="1"/>
            </p:cNvSpPr>
            <p:nvPr/>
          </p:nvSpPr>
          <p:spPr bwMode="auto">
            <a:xfrm>
              <a:off x="3869" y="1152"/>
              <a:ext cx="1344" cy="110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0" name="Line 6"/>
            <p:cNvSpPr>
              <a:spLocks noChangeShapeType="1"/>
            </p:cNvSpPr>
            <p:nvPr/>
          </p:nvSpPr>
          <p:spPr bwMode="auto">
            <a:xfrm flipH="1">
              <a:off x="3821" y="2103"/>
              <a:ext cx="24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1" name="Line 7"/>
            <p:cNvSpPr>
              <a:spLocks noChangeShapeType="1"/>
            </p:cNvSpPr>
            <p:nvPr/>
          </p:nvSpPr>
          <p:spPr bwMode="auto">
            <a:xfrm>
              <a:off x="3437" y="1431"/>
              <a:ext cx="624" cy="57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2" name="Line 8"/>
            <p:cNvSpPr>
              <a:spLocks noChangeShapeType="1"/>
            </p:cNvSpPr>
            <p:nvPr/>
          </p:nvSpPr>
          <p:spPr bwMode="auto">
            <a:xfrm flipH="1">
              <a:off x="3437" y="1143"/>
              <a:ext cx="288"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13" name="Oval 9"/>
            <p:cNvSpPr>
              <a:spLocks noChangeArrowheads="1"/>
            </p:cNvSpPr>
            <p:nvPr/>
          </p:nvSpPr>
          <p:spPr bwMode="auto">
            <a:xfrm>
              <a:off x="3629" y="95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4" name="Oval 10"/>
            <p:cNvSpPr>
              <a:spLocks noChangeArrowheads="1"/>
            </p:cNvSpPr>
            <p:nvPr/>
          </p:nvSpPr>
          <p:spPr bwMode="auto">
            <a:xfrm>
              <a:off x="3245"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5" name="Oval 11"/>
            <p:cNvSpPr>
              <a:spLocks noChangeArrowheads="1"/>
            </p:cNvSpPr>
            <p:nvPr/>
          </p:nvSpPr>
          <p:spPr bwMode="auto">
            <a:xfrm>
              <a:off x="3965" y="1911"/>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6" name="Oval 12"/>
            <p:cNvSpPr>
              <a:spLocks noChangeArrowheads="1"/>
            </p:cNvSpPr>
            <p:nvPr/>
          </p:nvSpPr>
          <p:spPr bwMode="auto">
            <a:xfrm>
              <a:off x="3629" y="15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7" name="Oval 13"/>
            <p:cNvSpPr>
              <a:spLocks noChangeArrowheads="1"/>
            </p:cNvSpPr>
            <p:nvPr/>
          </p:nvSpPr>
          <p:spPr bwMode="auto">
            <a:xfrm>
              <a:off x="3629" y="224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18" name="Text Box 14"/>
            <p:cNvSpPr txBox="1">
              <a:spLocks noChangeArrowheads="1"/>
            </p:cNvSpPr>
            <p:nvPr/>
          </p:nvSpPr>
          <p:spPr bwMode="auto">
            <a:xfrm>
              <a:off x="3639" y="9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7519" name="Text Box 15"/>
            <p:cNvSpPr txBox="1">
              <a:spLocks noChangeArrowheads="1"/>
            </p:cNvSpPr>
            <p:nvPr/>
          </p:nvSpPr>
          <p:spPr bwMode="auto">
            <a:xfrm>
              <a:off x="3261" y="12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7520" name="Text Box 16"/>
            <p:cNvSpPr txBox="1">
              <a:spLocks noChangeArrowheads="1"/>
            </p:cNvSpPr>
            <p:nvPr/>
          </p:nvSpPr>
          <p:spPr bwMode="auto">
            <a:xfrm>
              <a:off x="3639" y="153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7521" name="Text Box 17"/>
            <p:cNvSpPr txBox="1">
              <a:spLocks noChangeArrowheads="1"/>
            </p:cNvSpPr>
            <p:nvPr/>
          </p:nvSpPr>
          <p:spPr bwMode="auto">
            <a:xfrm>
              <a:off x="3645" y="220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7522" name="Text Box 18"/>
            <p:cNvSpPr txBox="1">
              <a:spLocks noChangeArrowheads="1"/>
            </p:cNvSpPr>
            <p:nvPr/>
          </p:nvSpPr>
          <p:spPr bwMode="auto">
            <a:xfrm>
              <a:off x="3975" y="187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7523" name="Line 19"/>
            <p:cNvSpPr>
              <a:spLocks noChangeShapeType="1"/>
            </p:cNvSpPr>
            <p:nvPr/>
          </p:nvSpPr>
          <p:spPr bwMode="auto">
            <a:xfrm>
              <a:off x="4973" y="2736"/>
              <a:ext cx="24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4" name="Line 20"/>
            <p:cNvSpPr>
              <a:spLocks noChangeShapeType="1"/>
            </p:cNvSpPr>
            <p:nvPr/>
          </p:nvSpPr>
          <p:spPr bwMode="auto">
            <a:xfrm flipH="1">
              <a:off x="4589" y="2352"/>
              <a:ext cx="624" cy="5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5" name="Oval 21"/>
            <p:cNvSpPr>
              <a:spLocks noChangeArrowheads="1"/>
            </p:cNvSpPr>
            <p:nvPr/>
          </p:nvSpPr>
          <p:spPr bwMode="auto">
            <a:xfrm>
              <a:off x="5117" y="216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6" name="Oval 22"/>
            <p:cNvSpPr>
              <a:spLocks noChangeArrowheads="1"/>
            </p:cNvSpPr>
            <p:nvPr/>
          </p:nvSpPr>
          <p:spPr bwMode="auto">
            <a:xfrm>
              <a:off x="4733" y="24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7" name="Oval 23"/>
            <p:cNvSpPr>
              <a:spLocks noChangeArrowheads="1"/>
            </p:cNvSpPr>
            <p:nvPr/>
          </p:nvSpPr>
          <p:spPr bwMode="auto">
            <a:xfrm>
              <a:off x="4349"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8" name="Oval 24"/>
            <p:cNvSpPr>
              <a:spLocks noChangeArrowheads="1"/>
            </p:cNvSpPr>
            <p:nvPr/>
          </p:nvSpPr>
          <p:spPr bwMode="auto">
            <a:xfrm>
              <a:off x="5117" y="28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29" name="Text Box 25"/>
            <p:cNvSpPr txBox="1">
              <a:spLocks noChangeArrowheads="1"/>
            </p:cNvSpPr>
            <p:nvPr/>
          </p:nvSpPr>
          <p:spPr bwMode="auto">
            <a:xfrm>
              <a:off x="5134" y="2112"/>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7530" name="Text Box 26"/>
            <p:cNvSpPr txBox="1">
              <a:spLocks noChangeArrowheads="1"/>
            </p:cNvSpPr>
            <p:nvPr/>
          </p:nvSpPr>
          <p:spPr bwMode="auto">
            <a:xfrm>
              <a:off x="4793" y="245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7531" name="Text Box 27"/>
            <p:cNvSpPr txBox="1">
              <a:spLocks noChangeArrowheads="1"/>
            </p:cNvSpPr>
            <p:nvPr/>
          </p:nvSpPr>
          <p:spPr bwMode="auto">
            <a:xfrm>
              <a:off x="4366" y="278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7532" name="Text Box 28"/>
            <p:cNvSpPr txBox="1">
              <a:spLocks noChangeArrowheads="1"/>
            </p:cNvSpPr>
            <p:nvPr/>
          </p:nvSpPr>
          <p:spPr bwMode="auto">
            <a:xfrm>
              <a:off x="5164" y="27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7533" name="Line 29"/>
            <p:cNvSpPr>
              <a:spLocks noChangeShapeType="1"/>
            </p:cNvSpPr>
            <p:nvPr/>
          </p:nvSpPr>
          <p:spPr bwMode="auto">
            <a:xfrm flipH="1">
              <a:off x="4541" y="2016"/>
              <a:ext cx="288"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4" name="Oval 30"/>
            <p:cNvSpPr>
              <a:spLocks noChangeArrowheads="1"/>
            </p:cNvSpPr>
            <p:nvPr/>
          </p:nvSpPr>
          <p:spPr bwMode="auto">
            <a:xfrm>
              <a:off x="4733" y="182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5" name="Oval 31"/>
            <p:cNvSpPr>
              <a:spLocks noChangeArrowheads="1"/>
            </p:cNvSpPr>
            <p:nvPr/>
          </p:nvSpPr>
          <p:spPr bwMode="auto">
            <a:xfrm>
              <a:off x="4349" y="220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7536" name="Text Box 32"/>
            <p:cNvSpPr txBox="1">
              <a:spLocks noChangeArrowheads="1"/>
            </p:cNvSpPr>
            <p:nvPr/>
          </p:nvSpPr>
          <p:spPr bwMode="auto">
            <a:xfrm>
              <a:off x="4755" y="1824"/>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7537" name="Text Box 33"/>
            <p:cNvSpPr txBox="1">
              <a:spLocks noChangeArrowheads="1"/>
            </p:cNvSpPr>
            <p:nvPr/>
          </p:nvSpPr>
          <p:spPr bwMode="auto">
            <a:xfrm>
              <a:off x="4353" y="2169"/>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63" name="Rectangle 35"/>
          <p:cNvSpPr>
            <a:spLocks noGrp="1" noChangeArrowheads="1"/>
          </p:cNvSpPr>
          <p:nvPr>
            <p:ph type="title"/>
          </p:nvPr>
        </p:nvSpPr>
        <p:spPr>
          <a:xfrm>
            <a:off x="519113" y="420688"/>
            <a:ext cx="8229600" cy="1100137"/>
          </a:xfrm>
        </p:spPr>
        <p:txBody>
          <a:bodyPr/>
          <a:lstStyle/>
          <a:p>
            <a:pPr algn="ctr"/>
            <a:r>
              <a:rPr kumimoji="1" lang="zh-CN" altLang="en-US" b="1">
                <a:solidFill>
                  <a:schemeClr val="tx2"/>
                </a:solidFill>
                <a:ea typeface="华文新魏" pitchFamily="2" charset="-122"/>
              </a:rPr>
              <a:t>广度优先遍历（层次序遍历）</a:t>
            </a:r>
          </a:p>
        </p:txBody>
      </p:sp>
      <p:sp>
        <p:nvSpPr>
          <p:cNvPr id="278565" name="Text Box 37"/>
          <p:cNvSpPr txBox="1">
            <a:spLocks noGrp="1" noChangeArrowheads="1"/>
          </p:cNvSpPr>
          <p:nvPr>
            <p:ph idx="1"/>
          </p:nvPr>
        </p:nvSpPr>
        <p:spPr>
          <a:xfrm>
            <a:off x="647700" y="1557338"/>
            <a:ext cx="4916488" cy="4608512"/>
          </a:xfrm>
          <a:noFill/>
          <a:ln/>
        </p:spPr>
        <p:txBody>
          <a:bodyPr/>
          <a:lstStyle>
            <a:lvl1pPr marL="533400" indent="-533400"/>
            <a:lvl2pPr marL="914400" indent="-457200"/>
            <a:lvl3pPr marL="1295400" indent="-381000"/>
            <a:lvl4pPr marL="1714500" indent="-342900"/>
            <a:lvl5pPr marL="2171700" indent="-342900"/>
            <a:lvl6pPr marL="2628900" indent="-342900"/>
            <a:lvl7pPr marL="3086100" indent="-342900"/>
            <a:lvl8pPr marL="3543300" indent="-342900"/>
            <a:lvl9pPr marL="4000500" indent="-342900"/>
          </a:lstStyle>
          <a:p>
            <a:pPr>
              <a:lnSpc>
                <a:spcPct val="90000"/>
              </a:lnSpc>
              <a:buClr>
                <a:srgbClr val="800080"/>
              </a:buClr>
              <a:buSzPct val="50000"/>
            </a:pPr>
            <a:r>
              <a:rPr kumimoji="1" lang="zh-CN" altLang="en-US" sz="3000" b="1">
                <a:latin typeface="Times New Roman" pitchFamily="18" charset="0"/>
                <a:ea typeface="仿宋_GB2312" pitchFamily="49" charset="-122"/>
              </a:rPr>
              <a:t>若森林 </a:t>
            </a:r>
            <a:r>
              <a:rPr kumimoji="1" lang="en-US" altLang="zh-CN" sz="3000" b="1" i="1">
                <a:latin typeface="Times New Roman" pitchFamily="18" charset="0"/>
                <a:ea typeface="仿宋_GB2312" pitchFamily="49" charset="-122"/>
              </a:rPr>
              <a:t>F</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为空，返回；</a:t>
            </a:r>
          </a:p>
          <a:p>
            <a:pPr>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否则</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依次遍历各棵树的</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根结点；</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依次遍历各棵树根</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结点的所有子女；</a:t>
            </a:r>
          </a:p>
          <a:p>
            <a:pPr lvl="1">
              <a:lnSpc>
                <a:spcPct val="90000"/>
              </a:lnSpc>
              <a:buClr>
                <a:schemeClr val="tx2"/>
              </a:buClr>
              <a:buSzTx/>
              <a:buFont typeface="Wingdings" pitchFamily="2" charset="2"/>
              <a:buChar char="ü"/>
            </a:pPr>
            <a:r>
              <a:rPr kumimoji="1" lang="zh-CN" altLang="en-US" sz="3000" b="1">
                <a:latin typeface="Times New Roman" pitchFamily="18" charset="0"/>
                <a:ea typeface="仿宋_GB2312" pitchFamily="49" charset="-122"/>
              </a:rPr>
              <a:t>依次遍历这些子女</a:t>
            </a:r>
          </a:p>
          <a:p>
            <a:pPr lvl="1">
              <a:lnSpc>
                <a:spcPct val="90000"/>
              </a:lnSpc>
              <a:buClr>
                <a:schemeClr val="tx2"/>
              </a:buClr>
              <a:buSzTx/>
              <a:buFont typeface="Wingdings" pitchFamily="2" charset="2"/>
              <a:buNone/>
            </a:pPr>
            <a:r>
              <a:rPr kumimoji="1" lang="zh-CN" altLang="en-US" sz="3000" b="1">
                <a:latin typeface="Times New Roman" pitchFamily="18" charset="0"/>
                <a:ea typeface="仿宋_GB2312" pitchFamily="49" charset="-122"/>
              </a:rPr>
              <a:t>	结点的子女结点</a:t>
            </a:r>
            <a:r>
              <a:rPr kumimoji="1" lang="zh-CN" altLang="en-US" sz="3000">
                <a:latin typeface="Times New Roman" pitchFamily="18" charset="0"/>
                <a:ea typeface="仿宋_GB2312" pitchFamily="49" charset="-122"/>
              </a:rPr>
              <a:t>；</a:t>
            </a:r>
          </a:p>
          <a:p>
            <a:pPr lvl="1">
              <a:lnSpc>
                <a:spcPct val="90000"/>
              </a:lnSpc>
              <a:buClr>
                <a:schemeClr val="tx2"/>
              </a:buClr>
              <a:buSzTx/>
              <a:buFont typeface="Wingdings" pitchFamily="2" charset="2"/>
              <a:buChar char="ü"/>
            </a:pPr>
            <a:r>
              <a:rPr kumimoji="1" lang="zh-CN" altLang="en-US" sz="3000">
                <a:latin typeface="Times New Roman" pitchFamily="18" charset="0"/>
                <a:ea typeface="仿宋_GB2312" pitchFamily="49" charset="-122"/>
                <a:sym typeface="Symbol" pitchFamily="18" charset="2"/>
              </a:rPr>
              <a:t></a:t>
            </a:r>
          </a:p>
        </p:txBody>
      </p:sp>
      <p:sp>
        <p:nvSpPr>
          <p:cNvPr id="36" name="灯片编号占位符 4"/>
          <p:cNvSpPr>
            <a:spLocks noGrp="1"/>
          </p:cNvSpPr>
          <p:nvPr>
            <p:ph type="sldNum" sz="quarter" idx="12"/>
          </p:nvPr>
        </p:nvSpPr>
        <p:spPr/>
        <p:txBody>
          <a:bodyPr/>
          <a:lstStyle/>
          <a:p>
            <a:fld id="{D2496E88-84C4-4C82-B671-DC5A694D026C}" type="slidenum">
              <a:rPr lang="en-US" altLang="zh-CN"/>
              <a:pPr/>
              <a:t>158</a:t>
            </a:fld>
            <a:endParaRPr lang="en-US" altLang="zh-CN"/>
          </a:p>
        </p:txBody>
      </p:sp>
      <p:sp>
        <p:nvSpPr>
          <p:cNvPr id="278531" name="Text Box 3"/>
          <p:cNvSpPr txBox="1">
            <a:spLocks noChangeArrowheads="1"/>
          </p:cNvSpPr>
          <p:nvPr/>
        </p:nvSpPr>
        <p:spPr bwMode="auto">
          <a:xfrm>
            <a:off x="5111750" y="5300663"/>
            <a:ext cx="3467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仿宋_GB2312" pitchFamily="49" charset="-122"/>
              </a:rPr>
              <a:t>AFH BCDGIJ EK</a:t>
            </a:r>
            <a:endParaRPr kumimoji="1" lang="en-US" altLang="zh-CN" sz="2000">
              <a:latin typeface="Times New Roman" pitchFamily="18" charset="0"/>
            </a:endParaRPr>
          </a:p>
        </p:txBody>
      </p:sp>
      <p:sp>
        <p:nvSpPr>
          <p:cNvPr id="278533" name="AutoShape 5">
            <a:hlinkClick r:id="rId2" action="ppaction://hlinksldjump" highlightClick="1"/>
          </p:cNvPr>
          <p:cNvSpPr>
            <a:spLocks noChangeArrowheads="1"/>
          </p:cNvSpPr>
          <p:nvPr/>
        </p:nvSpPr>
        <p:spPr bwMode="auto">
          <a:xfrm>
            <a:off x="8243888" y="6237288"/>
            <a:ext cx="595312" cy="392112"/>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4" name="Line 6"/>
          <p:cNvSpPr>
            <a:spLocks noChangeShapeType="1"/>
          </p:cNvSpPr>
          <p:nvPr/>
        </p:nvSpPr>
        <p:spPr bwMode="auto">
          <a:xfrm>
            <a:off x="6142038" y="1981200"/>
            <a:ext cx="2133600" cy="17526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5" name="Line 7"/>
          <p:cNvSpPr>
            <a:spLocks noChangeShapeType="1"/>
          </p:cNvSpPr>
          <p:nvPr/>
        </p:nvSpPr>
        <p:spPr bwMode="auto">
          <a:xfrm flipH="1">
            <a:off x="6065838" y="3490913"/>
            <a:ext cx="381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6" name="Line 8"/>
          <p:cNvSpPr>
            <a:spLocks noChangeShapeType="1"/>
          </p:cNvSpPr>
          <p:nvPr/>
        </p:nvSpPr>
        <p:spPr bwMode="auto">
          <a:xfrm>
            <a:off x="5456238" y="2424113"/>
            <a:ext cx="990600" cy="914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7" name="Line 9"/>
          <p:cNvSpPr>
            <a:spLocks noChangeShapeType="1"/>
          </p:cNvSpPr>
          <p:nvPr/>
        </p:nvSpPr>
        <p:spPr bwMode="auto">
          <a:xfrm flipH="1">
            <a:off x="5456238" y="1966913"/>
            <a:ext cx="457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8" name="Oval 10"/>
          <p:cNvSpPr>
            <a:spLocks noChangeArrowheads="1"/>
          </p:cNvSpPr>
          <p:nvPr/>
        </p:nvSpPr>
        <p:spPr bwMode="auto">
          <a:xfrm>
            <a:off x="5761038" y="1662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39" name="Oval 11"/>
          <p:cNvSpPr>
            <a:spLocks noChangeArrowheads="1"/>
          </p:cNvSpPr>
          <p:nvPr/>
        </p:nvSpPr>
        <p:spPr bwMode="auto">
          <a:xfrm>
            <a:off x="5151438" y="2195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0" name="Oval 12"/>
          <p:cNvSpPr>
            <a:spLocks noChangeArrowheads="1"/>
          </p:cNvSpPr>
          <p:nvPr/>
        </p:nvSpPr>
        <p:spPr bwMode="auto">
          <a:xfrm>
            <a:off x="6294438" y="31861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1" name="Oval 13"/>
          <p:cNvSpPr>
            <a:spLocks noChangeArrowheads="1"/>
          </p:cNvSpPr>
          <p:nvPr/>
        </p:nvSpPr>
        <p:spPr bwMode="auto">
          <a:xfrm>
            <a:off x="5761038" y="2652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2" name="Oval 14"/>
          <p:cNvSpPr>
            <a:spLocks noChangeArrowheads="1"/>
          </p:cNvSpPr>
          <p:nvPr/>
        </p:nvSpPr>
        <p:spPr bwMode="auto">
          <a:xfrm>
            <a:off x="5761038" y="3719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43" name="Text Box 15"/>
          <p:cNvSpPr txBox="1">
            <a:spLocks noChangeArrowheads="1"/>
          </p:cNvSpPr>
          <p:nvPr/>
        </p:nvSpPr>
        <p:spPr bwMode="auto">
          <a:xfrm>
            <a:off x="5776913" y="1600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A</a:t>
            </a:r>
            <a:endParaRPr kumimoji="1" lang="en-US" altLang="zh-CN" sz="2400">
              <a:latin typeface="Times New Roman" pitchFamily="18" charset="0"/>
            </a:endParaRPr>
          </a:p>
        </p:txBody>
      </p:sp>
      <p:sp>
        <p:nvSpPr>
          <p:cNvPr id="278544" name="Text Box 16"/>
          <p:cNvSpPr txBox="1">
            <a:spLocks noChangeArrowheads="1"/>
          </p:cNvSpPr>
          <p:nvPr/>
        </p:nvSpPr>
        <p:spPr bwMode="auto">
          <a:xfrm>
            <a:off x="5176838" y="2133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B</a:t>
            </a:r>
            <a:endParaRPr kumimoji="1" lang="en-US" altLang="zh-CN" sz="2400">
              <a:latin typeface="Times New Roman" pitchFamily="18" charset="0"/>
            </a:endParaRPr>
          </a:p>
        </p:txBody>
      </p:sp>
      <p:sp>
        <p:nvSpPr>
          <p:cNvPr id="278545" name="Text Box 17"/>
          <p:cNvSpPr txBox="1">
            <a:spLocks noChangeArrowheads="1"/>
          </p:cNvSpPr>
          <p:nvPr/>
        </p:nvSpPr>
        <p:spPr bwMode="auto">
          <a:xfrm>
            <a:off x="5776913" y="2590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C</a:t>
            </a:r>
            <a:endParaRPr kumimoji="1" lang="en-US" altLang="zh-CN" sz="2400">
              <a:latin typeface="Times New Roman" pitchFamily="18" charset="0"/>
            </a:endParaRPr>
          </a:p>
        </p:txBody>
      </p:sp>
      <p:sp>
        <p:nvSpPr>
          <p:cNvPr id="278546" name="Text Box 18"/>
          <p:cNvSpPr txBox="1">
            <a:spLocks noChangeArrowheads="1"/>
          </p:cNvSpPr>
          <p:nvPr/>
        </p:nvSpPr>
        <p:spPr bwMode="auto">
          <a:xfrm>
            <a:off x="5786438" y="3657600"/>
            <a:ext cx="420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E</a:t>
            </a:r>
            <a:endParaRPr kumimoji="1" lang="en-US" altLang="zh-CN" sz="2400">
              <a:latin typeface="Times New Roman" pitchFamily="18" charset="0"/>
            </a:endParaRPr>
          </a:p>
        </p:txBody>
      </p:sp>
      <p:sp>
        <p:nvSpPr>
          <p:cNvPr id="278547" name="Text Box 19"/>
          <p:cNvSpPr txBox="1">
            <a:spLocks noChangeArrowheads="1"/>
          </p:cNvSpPr>
          <p:nvPr/>
        </p:nvSpPr>
        <p:spPr bwMode="auto">
          <a:xfrm>
            <a:off x="6310313" y="31242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D</a:t>
            </a:r>
            <a:endParaRPr kumimoji="1" lang="en-US" altLang="zh-CN" sz="2400">
              <a:latin typeface="Times New Roman" pitchFamily="18" charset="0"/>
            </a:endParaRPr>
          </a:p>
        </p:txBody>
      </p:sp>
      <p:sp>
        <p:nvSpPr>
          <p:cNvPr id="278548" name="Line 20"/>
          <p:cNvSpPr>
            <a:spLocks noChangeShapeType="1"/>
          </p:cNvSpPr>
          <p:nvPr/>
        </p:nvSpPr>
        <p:spPr bwMode="auto">
          <a:xfrm>
            <a:off x="7894638" y="4495800"/>
            <a:ext cx="3810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H="1">
            <a:off x="7285038" y="3886200"/>
            <a:ext cx="990600" cy="838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Oval 22"/>
          <p:cNvSpPr>
            <a:spLocks noChangeArrowheads="1"/>
          </p:cNvSpPr>
          <p:nvPr/>
        </p:nvSpPr>
        <p:spPr bwMode="auto">
          <a:xfrm>
            <a:off x="8123238" y="3581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1" name="Oval 23"/>
          <p:cNvSpPr>
            <a:spLocks noChangeArrowheads="1"/>
          </p:cNvSpPr>
          <p:nvPr/>
        </p:nvSpPr>
        <p:spPr bwMode="auto">
          <a:xfrm>
            <a:off x="7513638" y="4114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2" name="Oval 24"/>
          <p:cNvSpPr>
            <a:spLocks noChangeArrowheads="1"/>
          </p:cNvSpPr>
          <p:nvPr/>
        </p:nvSpPr>
        <p:spPr bwMode="auto">
          <a:xfrm>
            <a:off x="69040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3" name="Oval 25"/>
          <p:cNvSpPr>
            <a:spLocks noChangeArrowheads="1"/>
          </p:cNvSpPr>
          <p:nvPr/>
        </p:nvSpPr>
        <p:spPr bwMode="auto">
          <a:xfrm>
            <a:off x="8123238" y="4648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54" name="Text Box 26"/>
          <p:cNvSpPr txBox="1">
            <a:spLocks noChangeArrowheads="1"/>
          </p:cNvSpPr>
          <p:nvPr/>
        </p:nvSpPr>
        <p:spPr bwMode="auto">
          <a:xfrm>
            <a:off x="8150225" y="35052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H</a:t>
            </a:r>
            <a:endParaRPr kumimoji="1" lang="en-US" altLang="zh-CN" sz="2400">
              <a:latin typeface="Times New Roman" pitchFamily="18" charset="0"/>
            </a:endParaRPr>
          </a:p>
        </p:txBody>
      </p:sp>
      <p:sp>
        <p:nvSpPr>
          <p:cNvPr id="278555" name="Text Box 27"/>
          <p:cNvSpPr txBox="1">
            <a:spLocks noChangeArrowheads="1"/>
          </p:cNvSpPr>
          <p:nvPr/>
        </p:nvSpPr>
        <p:spPr bwMode="auto">
          <a:xfrm>
            <a:off x="7608888" y="4052888"/>
            <a:ext cx="3222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I</a:t>
            </a:r>
            <a:endParaRPr kumimoji="1" lang="en-US" altLang="zh-CN" sz="2400">
              <a:latin typeface="Times New Roman" pitchFamily="18" charset="0"/>
            </a:endParaRPr>
          </a:p>
        </p:txBody>
      </p:sp>
      <p:sp>
        <p:nvSpPr>
          <p:cNvPr id="278556" name="Text Box 28"/>
          <p:cNvSpPr txBox="1">
            <a:spLocks noChangeArrowheads="1"/>
          </p:cNvSpPr>
          <p:nvPr/>
        </p:nvSpPr>
        <p:spPr bwMode="auto">
          <a:xfrm>
            <a:off x="6931025" y="4572000"/>
            <a:ext cx="4603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K</a:t>
            </a:r>
            <a:endParaRPr kumimoji="1" lang="en-US" altLang="zh-CN" sz="2400">
              <a:latin typeface="Times New Roman" pitchFamily="18" charset="0"/>
            </a:endParaRPr>
          </a:p>
        </p:txBody>
      </p:sp>
      <p:sp>
        <p:nvSpPr>
          <p:cNvPr id="278557" name="Text Box 29"/>
          <p:cNvSpPr txBox="1">
            <a:spLocks noChangeArrowheads="1"/>
          </p:cNvSpPr>
          <p:nvPr/>
        </p:nvSpPr>
        <p:spPr bwMode="auto">
          <a:xfrm>
            <a:off x="8197850" y="458628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J</a:t>
            </a:r>
            <a:endParaRPr kumimoji="1" lang="en-US" altLang="zh-CN" sz="2400">
              <a:latin typeface="Times New Roman" pitchFamily="18" charset="0"/>
            </a:endParaRPr>
          </a:p>
        </p:txBody>
      </p:sp>
      <p:sp>
        <p:nvSpPr>
          <p:cNvPr id="278558" name="Line 30"/>
          <p:cNvSpPr>
            <a:spLocks noChangeShapeType="1"/>
          </p:cNvSpPr>
          <p:nvPr/>
        </p:nvSpPr>
        <p:spPr bwMode="auto">
          <a:xfrm flipH="1">
            <a:off x="7208838" y="3352800"/>
            <a:ext cx="457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Oval 31"/>
          <p:cNvSpPr>
            <a:spLocks noChangeArrowheads="1"/>
          </p:cNvSpPr>
          <p:nvPr/>
        </p:nvSpPr>
        <p:spPr bwMode="auto">
          <a:xfrm>
            <a:off x="7513638"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0" name="Oval 32"/>
          <p:cNvSpPr>
            <a:spLocks noChangeArrowheads="1"/>
          </p:cNvSpPr>
          <p:nvPr/>
        </p:nvSpPr>
        <p:spPr bwMode="auto">
          <a:xfrm>
            <a:off x="6904038" y="3657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278561" name="Text Box 33"/>
          <p:cNvSpPr txBox="1">
            <a:spLocks noChangeArrowheads="1"/>
          </p:cNvSpPr>
          <p:nvPr/>
        </p:nvSpPr>
        <p:spPr bwMode="auto">
          <a:xfrm>
            <a:off x="7548563" y="3048000"/>
            <a:ext cx="4016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F</a:t>
            </a:r>
            <a:endParaRPr kumimoji="1" lang="en-US" altLang="zh-CN" sz="2400">
              <a:latin typeface="Times New Roman" pitchFamily="18" charset="0"/>
            </a:endParaRPr>
          </a:p>
        </p:txBody>
      </p:sp>
      <p:sp>
        <p:nvSpPr>
          <p:cNvPr id="278562" name="Text Box 34"/>
          <p:cNvSpPr txBox="1">
            <a:spLocks noChangeArrowheads="1"/>
          </p:cNvSpPr>
          <p:nvPr/>
        </p:nvSpPr>
        <p:spPr bwMode="auto">
          <a:xfrm>
            <a:off x="6910388" y="3595688"/>
            <a:ext cx="460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CC3300"/>
                </a:solidFill>
                <a:latin typeface="Times New Roman" pitchFamily="18" charset="0"/>
              </a:rPr>
              <a:t>G</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1428750" y="657225"/>
            <a:ext cx="6096000" cy="685800"/>
          </a:xfrm>
        </p:spPr>
        <p:txBody>
          <a:bodyPr>
            <a:normAutofit fontScale="90000"/>
          </a:bodyPr>
          <a:lstStyle/>
          <a:p>
            <a:pPr algn="ctr"/>
            <a:r>
              <a:rPr lang="en-US" altLang="zh-CN" sz="4000" b="1">
                <a:solidFill>
                  <a:srgbClr val="CC3300"/>
                </a:solidFill>
                <a:latin typeface="华文新魏" pitchFamily="2" charset="-122"/>
                <a:ea typeface="华文新魏" pitchFamily="2" charset="-122"/>
              </a:rPr>
              <a:t>Huffman</a:t>
            </a:r>
            <a:r>
              <a:rPr lang="zh-CN" altLang="en-US" sz="4000" b="1">
                <a:solidFill>
                  <a:srgbClr val="CC3300"/>
                </a:solidFill>
                <a:latin typeface="华文新魏" pitchFamily="2" charset="-122"/>
                <a:ea typeface="华文新魏" pitchFamily="2" charset="-122"/>
              </a:rPr>
              <a:t>树</a:t>
            </a:r>
            <a:endParaRPr lang="zh-CN" altLang="en-US" sz="5400">
              <a:latin typeface="华文新魏" pitchFamily="2" charset="-122"/>
              <a:ea typeface="华文新魏" pitchFamily="2" charset="-122"/>
            </a:endParaRPr>
          </a:p>
        </p:txBody>
      </p:sp>
      <p:sp>
        <p:nvSpPr>
          <p:cNvPr id="279556" name="Rectangle 4"/>
          <p:cNvSpPr>
            <a:spLocks noGrp="1" noChangeArrowheads="1"/>
          </p:cNvSpPr>
          <p:nvPr>
            <p:ph idx="1"/>
          </p:nvPr>
        </p:nvSpPr>
        <p:spPr>
          <a:xfrm>
            <a:off x="625475" y="2206625"/>
            <a:ext cx="7942263" cy="3886200"/>
          </a:xfrm>
        </p:spPr>
        <p:txBody>
          <a:bodyPr/>
          <a:lstStyle/>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两个结点之间的路径长度 </a:t>
            </a:r>
            <a:r>
              <a:rPr kumimoji="1" lang="en-US" altLang="zh-CN" sz="3000" b="1">
                <a:solidFill>
                  <a:schemeClr val="tx2"/>
                </a:solidFill>
                <a:latin typeface="Times New Roman" pitchFamily="18" charset="0"/>
                <a:ea typeface="仿宋_GB2312" pitchFamily="49" charset="-122"/>
              </a:rPr>
              <a:t>PL</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是连接两结点的路径上的分支数。</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外部路径长度</a:t>
            </a:r>
            <a:r>
              <a:rPr kumimoji="1" lang="zh-CN" altLang="en-US" sz="3000" b="1">
                <a:latin typeface="Times New Roman" pitchFamily="18" charset="0"/>
                <a:ea typeface="仿宋_GB2312" pitchFamily="49" charset="-122"/>
              </a:rPr>
              <a:t>是各叶结点（外结点）到根结点的路径长度之和 </a:t>
            </a:r>
            <a:r>
              <a:rPr kumimoji="1" lang="en-US" altLang="zh-CN" sz="3000" b="1">
                <a:solidFill>
                  <a:schemeClr val="tx2"/>
                </a:solidFill>
                <a:latin typeface="Times New Roman" pitchFamily="18" charset="0"/>
                <a:ea typeface="仿宋_GB2312" pitchFamily="49" charset="-122"/>
              </a:rPr>
              <a:t>EPL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a:t>
            </a:r>
            <a:r>
              <a:rPr kumimoji="1" lang="zh-CN" altLang="en-US" sz="3000" b="1">
                <a:solidFill>
                  <a:schemeClr val="tx2"/>
                </a:solidFill>
                <a:latin typeface="Times New Roman" pitchFamily="18" charset="0"/>
                <a:ea typeface="仿宋_GB2312" pitchFamily="49" charset="-122"/>
              </a:rPr>
              <a:t>内部路径长度</a:t>
            </a:r>
            <a:r>
              <a:rPr kumimoji="1" lang="zh-CN" altLang="en-US" sz="3000" b="1">
                <a:latin typeface="Times New Roman" pitchFamily="18" charset="0"/>
                <a:ea typeface="仿宋_GB2312" pitchFamily="49" charset="-122"/>
              </a:rPr>
              <a:t>是各非叶结点（内结点）到根结点的路径长度之和 </a:t>
            </a:r>
            <a:r>
              <a:rPr kumimoji="1" lang="en-US" altLang="zh-CN" sz="3000" b="1">
                <a:solidFill>
                  <a:schemeClr val="tx2"/>
                </a:solidFill>
                <a:latin typeface="Times New Roman" pitchFamily="18" charset="0"/>
                <a:ea typeface="仿宋_GB2312" pitchFamily="49" charset="-122"/>
              </a:rPr>
              <a:t>IPL</a:t>
            </a:r>
            <a:r>
              <a:rPr kumimoji="1"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US" sz="3000" b="1">
                <a:latin typeface="Times New Roman" pitchFamily="18" charset="0"/>
                <a:ea typeface="仿宋_GB2312" pitchFamily="49" charset="-122"/>
              </a:rPr>
              <a:t>树的路径长度 </a:t>
            </a:r>
            <a:r>
              <a:rPr kumimoji="1" lang="en-US" altLang="zh-CN" sz="3000" b="1">
                <a:solidFill>
                  <a:schemeClr val="tx2"/>
                </a:solidFill>
                <a:latin typeface="Times New Roman" pitchFamily="18" charset="0"/>
                <a:ea typeface="仿宋_GB2312" pitchFamily="49" charset="-122"/>
              </a:rPr>
              <a:t>PL = EPL + IPL</a:t>
            </a:r>
            <a:r>
              <a:rPr kumimoji="1" lang="zh-CN" altLang="en-US" sz="3000" b="1">
                <a:latin typeface="Times New Roman" pitchFamily="18" charset="0"/>
                <a:ea typeface="仿宋_GB2312" pitchFamily="49" charset="-122"/>
              </a:rPr>
              <a:t>。</a:t>
            </a:r>
            <a:endParaRPr lang="zh-CN" altLang="en-US" sz="300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FE7D790B-F820-4E4E-835B-C3B938C9E747}" type="slidenum">
              <a:rPr lang="en-US" altLang="zh-CN"/>
              <a:pPr/>
              <a:t>159</a:t>
            </a:fld>
            <a:endParaRPr lang="en-US" altLang="zh-CN"/>
          </a:p>
        </p:txBody>
      </p:sp>
      <p:sp>
        <p:nvSpPr>
          <p:cNvPr id="279555" name="Rectangle 3"/>
          <p:cNvSpPr>
            <a:spLocks noChangeArrowheads="1"/>
          </p:cNvSpPr>
          <p:nvPr/>
        </p:nvSpPr>
        <p:spPr bwMode="auto">
          <a:xfrm>
            <a:off x="647700" y="1455738"/>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600" b="1">
                <a:solidFill>
                  <a:schemeClr val="tx2"/>
                </a:solidFill>
                <a:latin typeface="华文新魏" pitchFamily="2" charset="-122"/>
                <a:ea typeface="华文新魏" pitchFamily="2" charset="-122"/>
              </a:rPr>
              <a:t>路径长度 </a:t>
            </a:r>
            <a:r>
              <a:rPr kumimoji="1" lang="en-US" altLang="zh-CN" sz="3600" b="1">
                <a:solidFill>
                  <a:schemeClr val="tx2"/>
                </a:solidFill>
                <a:latin typeface="华文新魏" pitchFamily="2" charset="-122"/>
                <a:ea typeface="华文新魏" pitchFamily="2" charset="-122"/>
              </a:rPr>
              <a:t>(Path Length)</a:t>
            </a:r>
            <a:r>
              <a:rPr kumimoji="1" lang="en-US" altLang="zh-CN" sz="3200" b="1">
                <a:effectLst>
                  <a:outerShdw blurRad="38100" dist="38100" dir="2700000" algn="tl">
                    <a:srgbClr val="C0C0C0"/>
                  </a:outerShdw>
                </a:effectLst>
                <a:latin typeface="Times New Roman" pitchFamily="18" charset="0"/>
                <a:ea typeface="仿宋_GB2312" pitchFamily="49" charset="-122"/>
              </a:rPr>
              <a:t>    </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1211263" y="515938"/>
            <a:ext cx="6781800" cy="1076325"/>
          </a:xfrm>
        </p:spPr>
        <p:txBody>
          <a:bodyPr/>
          <a:lstStyle/>
          <a:p>
            <a:pPr algn="ctr"/>
            <a:r>
              <a:rPr lang="zh-CN" altLang="en-US" sz="3600" b="1" dirty="0" smtClean="0">
                <a:latin typeface="华文新魏" pitchFamily="2" charset="-122"/>
                <a:ea typeface="华文新魏" pitchFamily="2" charset="-122"/>
              </a:rPr>
              <a:t>循环队列 </a:t>
            </a:r>
            <a:r>
              <a:rPr lang="en-US" altLang="zh-CN" sz="3600" b="1" dirty="0" smtClean="0">
                <a:latin typeface="华文新魏" pitchFamily="2" charset="-122"/>
                <a:ea typeface="华文新魏" pitchFamily="2" charset="-122"/>
              </a:rPr>
              <a:t>(Circular Queue)</a:t>
            </a:r>
            <a:endParaRPr lang="en-US" altLang="zh-CN" dirty="0" smtClean="0">
              <a:latin typeface="华文新魏" pitchFamily="2" charset="-122"/>
              <a:ea typeface="华文新魏" pitchFamily="2" charset="-122"/>
            </a:endParaRPr>
          </a:p>
        </p:txBody>
      </p:sp>
      <p:sp>
        <p:nvSpPr>
          <p:cNvPr id="286722" name="Rectangle 2"/>
          <p:cNvSpPr>
            <a:spLocks noGrp="1" noChangeArrowheads="1"/>
          </p:cNvSpPr>
          <p:nvPr>
            <p:ph idx="1"/>
          </p:nvPr>
        </p:nvSpPr>
        <p:spPr>
          <a:xfrm>
            <a:off x="671513" y="1473200"/>
            <a:ext cx="8077200" cy="4800600"/>
          </a:xfrm>
        </p:spPr>
        <p:txBody>
          <a:bodyPr>
            <a:normAutofit/>
          </a:bodyPr>
          <a:lstStyle/>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队列存放数组被当作首尾相接的表处理。</a:t>
            </a:r>
          </a:p>
          <a:p>
            <a:pPr marL="274320" indent="-274320" fontAlgn="auto">
              <a:lnSpc>
                <a:spcPct val="110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队头、队尾指针加</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时从</a:t>
            </a:r>
            <a:r>
              <a:rPr lang="en-US" altLang="zh-CN" sz="3000" b="1">
                <a:latin typeface="Times New Roman" pitchFamily="18" charset="0"/>
                <a:ea typeface="仿宋_GB2312" pitchFamily="49" charset="-122"/>
              </a:rPr>
              <a:t>maxSize</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直接进到</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，可用语言的取模</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余数</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运算实现。</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队头指针进</a:t>
            </a:r>
            <a:r>
              <a:rPr lang="en-US" altLang="zh-CN" sz="3000" b="1">
                <a:latin typeface="Times New Roman" pitchFamily="18" charset="0"/>
                <a:ea typeface="仿宋_GB2312" pitchFamily="49" charset="-122"/>
              </a:rPr>
              <a:t>1:</a:t>
            </a:r>
            <a:r>
              <a:rPr lang="en-US" altLang="zh-CN" sz="3000">
                <a:solidFill>
                  <a:schemeClr val="tx2"/>
                </a:solidFill>
                <a:latin typeface="Times New Roman" pitchFamily="18" charset="0"/>
                <a:ea typeface="仿宋_GB2312" pitchFamily="49" charset="-122"/>
              </a:rPr>
              <a:t>  front = (front+1)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队尾指针进</a:t>
            </a:r>
            <a:r>
              <a:rPr lang="en-US" altLang="zh-CN" sz="3000" b="1">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 = (rear+1) % maxSize</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队列初始化：</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 0</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队空条件：</a:t>
            </a:r>
            <a:r>
              <a:rPr lang="en-US" altLang="zh-CN" sz="3000">
                <a:solidFill>
                  <a:schemeClr val="tx2"/>
                </a:solidFill>
                <a:latin typeface="Times New Roman" pitchFamily="18" charset="0"/>
                <a:ea typeface="仿宋_GB2312" pitchFamily="49" charset="-122"/>
              </a:rPr>
              <a:t>front</a:t>
            </a:r>
            <a:r>
              <a:rPr lang="en-US" altLang="zh-CN" sz="3000" b="1">
                <a:solidFill>
                  <a:schemeClr val="tx2"/>
                </a:solidFill>
                <a:latin typeface="Times New Roman" pitchFamily="18" charset="0"/>
                <a:ea typeface="仿宋_GB2312" pitchFamily="49" charset="-122"/>
              </a:rPr>
              <a:t> </a:t>
            </a:r>
            <a:r>
              <a:rPr lang="en-US" altLang="zh-CN" sz="3000" i="1">
                <a:solidFill>
                  <a:schemeClr val="tx2"/>
                </a:solidFill>
                <a:latin typeface="Times New Roman" pitchFamily="18" charset="0"/>
                <a:ea typeface="仿宋_GB2312" pitchFamily="49" charset="-122"/>
              </a:rPr>
              <a:t>==</a:t>
            </a:r>
            <a:r>
              <a:rPr lang="en-US" altLang="zh-CN" sz="3000" b="1">
                <a:solidFill>
                  <a:schemeClr val="tx2"/>
                </a:solidFill>
                <a:latin typeface="Times New Roman" pitchFamily="18" charset="0"/>
                <a:ea typeface="仿宋_GB2312" pitchFamily="49" charset="-122"/>
              </a:rPr>
              <a:t> </a:t>
            </a:r>
            <a:r>
              <a:rPr lang="en-US" altLang="zh-CN" sz="3000">
                <a:solidFill>
                  <a:schemeClr val="tx2"/>
                </a:solidFill>
                <a:latin typeface="Times New Roman" pitchFamily="18" charset="0"/>
                <a:ea typeface="仿宋_GB2312" pitchFamily="49" charset="-122"/>
              </a:rPr>
              <a:t>rear</a:t>
            </a:r>
            <a:r>
              <a:rPr lang="en-US" altLang="zh-CN" sz="3000" b="1">
                <a:solidFill>
                  <a:schemeClr val="tx2"/>
                </a:solidFill>
                <a:latin typeface="Times New Roman" pitchFamily="18" charset="0"/>
                <a:ea typeface="仿宋_GB2312" pitchFamily="49" charset="-122"/>
              </a:rPr>
              <a:t>;</a:t>
            </a:r>
          </a:p>
          <a:p>
            <a:pPr marL="274320" indent="-274320" fontAlgn="auto">
              <a:lnSpc>
                <a:spcPct val="105000"/>
              </a:lnSpc>
              <a:spcBef>
                <a:spcPct val="15000"/>
              </a:spcBef>
              <a:spcAft>
                <a:spcPts val="0"/>
              </a:spcAft>
              <a:buClr>
                <a:srgbClr val="800080"/>
              </a:buClr>
              <a:buSzPct val="50000"/>
              <a:buFont typeface="Wingdings 2"/>
              <a:buChar char=""/>
              <a:defRPr/>
            </a:pPr>
            <a:r>
              <a:rPr lang="zh-CN" altLang="en-US" sz="3000" b="1">
                <a:latin typeface="Times New Roman" pitchFamily="18" charset="0"/>
                <a:ea typeface="仿宋_GB2312" pitchFamily="49" charset="-122"/>
              </a:rPr>
              <a:t>队满条件：</a:t>
            </a:r>
            <a:r>
              <a:rPr lang="en-US" altLang="zh-CN" sz="3000">
                <a:solidFill>
                  <a:schemeClr val="tx2"/>
                </a:solidFill>
                <a:latin typeface="Times New Roman" pitchFamily="18" charset="0"/>
                <a:ea typeface="仿宋_GB2312" pitchFamily="49" charset="-122"/>
              </a:rPr>
              <a:t>(rear+1) % maxSize </a:t>
            </a:r>
            <a:r>
              <a:rPr lang="en-US" altLang="zh-CN" sz="3000" i="1">
                <a:solidFill>
                  <a:schemeClr val="tx2"/>
                </a:solidFill>
                <a:latin typeface="Times New Roman" pitchFamily="18" charset="0"/>
                <a:ea typeface="仿宋_GB2312" pitchFamily="49" charset="-122"/>
              </a:rPr>
              <a:t>==</a:t>
            </a:r>
            <a:r>
              <a:rPr lang="en-US" altLang="zh-CN" sz="3000">
                <a:solidFill>
                  <a:schemeClr val="tx2"/>
                </a:solidFill>
                <a:latin typeface="Times New Roman" pitchFamily="18" charset="0"/>
                <a:ea typeface="仿宋_GB2312" pitchFamily="49" charset="-122"/>
              </a:rPr>
              <a:t> front</a:t>
            </a:r>
            <a:r>
              <a:rPr lang="en-US" altLang="zh-CN" sz="3000" b="1">
                <a:solidFill>
                  <a:schemeClr val="tx2"/>
                </a:solidFill>
                <a:effectLst>
                  <a:outerShdw blurRad="38100" dist="38100" dir="2700000" algn="tl">
                    <a:srgbClr val="C0C0C0"/>
                  </a:outerShdw>
                </a:effectLst>
                <a:latin typeface="Times New Roman" pitchFamily="18" charset="0"/>
                <a:ea typeface="仿宋_GB2312" pitchFamily="49" charset="-122"/>
              </a:rPr>
              <a:t> </a:t>
            </a:r>
          </a:p>
        </p:txBody>
      </p:sp>
      <p:sp>
        <p:nvSpPr>
          <p:cNvPr id="5" name="灯片编号占位符 4"/>
          <p:cNvSpPr>
            <a:spLocks noGrp="1"/>
          </p:cNvSpPr>
          <p:nvPr>
            <p:ph type="sldNum" sz="quarter" idx="12"/>
          </p:nvPr>
        </p:nvSpPr>
        <p:spPr/>
        <p:txBody>
          <a:bodyPr/>
          <a:lstStyle/>
          <a:p>
            <a:pPr>
              <a:defRPr/>
            </a:pPr>
            <a:fld id="{E28F918C-8E7F-4809-B896-4B07CBA1A2AB}" type="slidenum">
              <a:rPr lang="en-US" altLang="zh-CN">
                <a:solidFill>
                  <a:srgbClr val="D1282E"/>
                </a:solidFill>
              </a:rPr>
              <a:pPr>
                <a:defRPr/>
              </a:pPr>
              <a:t>16</a:t>
            </a:fld>
            <a:endParaRPr lang="en-US" altLang="zh-CN">
              <a:solidFill>
                <a:srgbClr val="D1282E"/>
              </a:solidFill>
            </a:endParaRPr>
          </a:p>
        </p:txBody>
      </p:sp>
    </p:spTree>
    <p:extLst>
      <p:ext uri="{BB962C8B-B14F-4D97-AF65-F5344CB8AC3E}">
        <p14:creationId xmlns:p14="http://schemas.microsoft.com/office/powerpoint/2010/main" val="843702978"/>
      </p:ext>
    </p:extLst>
  </p:cSld>
  <p:clrMapOvr>
    <a:masterClrMapping/>
  </p:clrMapOvr>
  <p:transition>
    <p:wipe dir="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2"/>
          </p:nvPr>
        </p:nvSpPr>
        <p:spPr/>
        <p:txBody>
          <a:bodyPr/>
          <a:lstStyle/>
          <a:p>
            <a:fld id="{B32A37E7-E1DA-4268-9EBC-26228C77A7C2}" type="slidenum">
              <a:rPr lang="en-US" altLang="zh-CN"/>
              <a:pPr/>
              <a:t>160</a:t>
            </a:fld>
            <a:endParaRPr lang="en-US" altLang="zh-CN"/>
          </a:p>
        </p:txBody>
      </p:sp>
      <p:grpSp>
        <p:nvGrpSpPr>
          <p:cNvPr id="280621" name="Group 45"/>
          <p:cNvGrpSpPr>
            <a:grpSpLocks/>
          </p:cNvGrpSpPr>
          <p:nvPr/>
        </p:nvGrpSpPr>
        <p:grpSpPr bwMode="auto">
          <a:xfrm>
            <a:off x="831850" y="785813"/>
            <a:ext cx="7397750" cy="3398837"/>
            <a:chOff x="524" y="494"/>
            <a:chExt cx="4660" cy="2141"/>
          </a:xfrm>
        </p:grpSpPr>
        <p:sp>
          <p:nvSpPr>
            <p:cNvPr id="280578" name="Line 2"/>
            <p:cNvSpPr>
              <a:spLocks noChangeShapeType="1"/>
            </p:cNvSpPr>
            <p:nvPr/>
          </p:nvSpPr>
          <p:spPr bwMode="auto">
            <a:xfrm flipH="1">
              <a:off x="1920"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79" name="Line 3"/>
            <p:cNvSpPr>
              <a:spLocks noChangeShapeType="1"/>
            </p:cNvSpPr>
            <p:nvPr/>
          </p:nvSpPr>
          <p:spPr bwMode="auto">
            <a:xfrm>
              <a:off x="1392" y="1214"/>
              <a:ext cx="96"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0" name="Line 4"/>
            <p:cNvSpPr>
              <a:spLocks noChangeShapeType="1"/>
            </p:cNvSpPr>
            <p:nvPr/>
          </p:nvSpPr>
          <p:spPr bwMode="auto">
            <a:xfrm>
              <a:off x="1824" y="782"/>
              <a:ext cx="672"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1" name="Line 5"/>
            <p:cNvSpPr>
              <a:spLocks noChangeShapeType="1"/>
            </p:cNvSpPr>
            <p:nvPr/>
          </p:nvSpPr>
          <p:spPr bwMode="auto">
            <a:xfrm flipH="1">
              <a:off x="624" y="734"/>
              <a:ext cx="1056" cy="129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2" name="Oval 6"/>
            <p:cNvSpPr>
              <a:spLocks noChangeArrowheads="1"/>
            </p:cNvSpPr>
            <p:nvPr/>
          </p:nvSpPr>
          <p:spPr bwMode="auto">
            <a:xfrm>
              <a:off x="158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3" name="Oval 7"/>
            <p:cNvSpPr>
              <a:spLocks noChangeArrowheads="1"/>
            </p:cNvSpPr>
            <p:nvPr/>
          </p:nvSpPr>
          <p:spPr bwMode="auto">
            <a:xfrm>
              <a:off x="120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4" name="Oval 8"/>
            <p:cNvSpPr>
              <a:spLocks noChangeArrowheads="1"/>
            </p:cNvSpPr>
            <p:nvPr/>
          </p:nvSpPr>
          <p:spPr bwMode="auto">
            <a:xfrm>
              <a:off x="2016"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5" name="Oval 9"/>
            <p:cNvSpPr>
              <a:spLocks noChangeArrowheads="1"/>
            </p:cNvSpPr>
            <p:nvPr/>
          </p:nvSpPr>
          <p:spPr bwMode="auto">
            <a:xfrm>
              <a:off x="8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6" name="Oval 10"/>
            <p:cNvSpPr>
              <a:spLocks noChangeArrowheads="1"/>
            </p:cNvSpPr>
            <p:nvPr/>
          </p:nvSpPr>
          <p:spPr bwMode="auto">
            <a:xfrm>
              <a:off x="139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7" name="Oval 11"/>
            <p:cNvSpPr>
              <a:spLocks noChangeArrowheads="1"/>
            </p:cNvSpPr>
            <p:nvPr/>
          </p:nvSpPr>
          <p:spPr bwMode="auto">
            <a:xfrm>
              <a:off x="1776"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8" name="Oval 12"/>
            <p:cNvSpPr>
              <a:spLocks noChangeArrowheads="1"/>
            </p:cNvSpPr>
            <p:nvPr/>
          </p:nvSpPr>
          <p:spPr bwMode="auto">
            <a:xfrm>
              <a:off x="2352"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89" name="Oval 13"/>
            <p:cNvSpPr>
              <a:spLocks noChangeArrowheads="1"/>
            </p:cNvSpPr>
            <p:nvPr/>
          </p:nvSpPr>
          <p:spPr bwMode="auto">
            <a:xfrm>
              <a:off x="52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0" name="Line 14"/>
            <p:cNvSpPr>
              <a:spLocks noChangeShapeType="1"/>
            </p:cNvSpPr>
            <p:nvPr/>
          </p:nvSpPr>
          <p:spPr bwMode="auto">
            <a:xfrm flipH="1">
              <a:off x="3984" y="1166"/>
              <a:ext cx="240"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1" name="Line 15"/>
            <p:cNvSpPr>
              <a:spLocks noChangeShapeType="1"/>
            </p:cNvSpPr>
            <p:nvPr/>
          </p:nvSpPr>
          <p:spPr bwMode="auto">
            <a:xfrm flipH="1">
              <a:off x="4176" y="1646"/>
              <a:ext cx="384" cy="72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2" name="Line 16"/>
            <p:cNvSpPr>
              <a:spLocks noChangeShapeType="1"/>
            </p:cNvSpPr>
            <p:nvPr/>
          </p:nvSpPr>
          <p:spPr bwMode="auto">
            <a:xfrm>
              <a:off x="3984" y="782"/>
              <a:ext cx="1008" cy="11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3" name="Line 17"/>
            <p:cNvSpPr>
              <a:spLocks noChangeShapeType="1"/>
            </p:cNvSpPr>
            <p:nvPr/>
          </p:nvSpPr>
          <p:spPr bwMode="auto">
            <a:xfrm flipH="1">
              <a:off x="3552" y="73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94" name="Oval 18"/>
            <p:cNvSpPr>
              <a:spLocks noChangeArrowheads="1"/>
            </p:cNvSpPr>
            <p:nvPr/>
          </p:nvSpPr>
          <p:spPr bwMode="auto">
            <a:xfrm>
              <a:off x="3744" y="54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5" name="Oval 19"/>
            <p:cNvSpPr>
              <a:spLocks noChangeArrowheads="1"/>
            </p:cNvSpPr>
            <p:nvPr/>
          </p:nvSpPr>
          <p:spPr bwMode="auto">
            <a:xfrm>
              <a:off x="3360"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6" name="Oval 20"/>
            <p:cNvSpPr>
              <a:spLocks noChangeArrowheads="1"/>
            </p:cNvSpPr>
            <p:nvPr/>
          </p:nvSpPr>
          <p:spPr bwMode="auto">
            <a:xfrm>
              <a:off x="4128" y="97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7" name="Oval 21"/>
            <p:cNvSpPr>
              <a:spLocks noChangeArrowheads="1"/>
            </p:cNvSpPr>
            <p:nvPr/>
          </p:nvSpPr>
          <p:spPr bwMode="auto">
            <a:xfrm>
              <a:off x="4224"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8" name="Oval 22"/>
            <p:cNvSpPr>
              <a:spLocks noChangeArrowheads="1"/>
            </p:cNvSpPr>
            <p:nvPr/>
          </p:nvSpPr>
          <p:spPr bwMode="auto">
            <a:xfrm>
              <a:off x="3840"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599" name="Oval 23"/>
            <p:cNvSpPr>
              <a:spLocks noChangeArrowheads="1"/>
            </p:cNvSpPr>
            <p:nvPr/>
          </p:nvSpPr>
          <p:spPr bwMode="auto">
            <a:xfrm>
              <a:off x="4464" y="140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0" name="Oval 24"/>
            <p:cNvSpPr>
              <a:spLocks noChangeArrowheads="1"/>
            </p:cNvSpPr>
            <p:nvPr/>
          </p:nvSpPr>
          <p:spPr bwMode="auto">
            <a:xfrm>
              <a:off x="4848" y="183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1" name="Oval 25"/>
            <p:cNvSpPr>
              <a:spLocks noChangeArrowheads="1"/>
            </p:cNvSpPr>
            <p:nvPr/>
          </p:nvSpPr>
          <p:spPr bwMode="auto">
            <a:xfrm>
              <a:off x="3984" y="231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0602" name="Text Box 26"/>
            <p:cNvSpPr txBox="1">
              <a:spLocks noChangeArrowheads="1"/>
            </p:cNvSpPr>
            <p:nvPr/>
          </p:nvSpPr>
          <p:spPr bwMode="auto">
            <a:xfrm>
              <a:off x="158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3" name="Text Box 27"/>
            <p:cNvSpPr txBox="1">
              <a:spLocks noChangeArrowheads="1"/>
            </p:cNvSpPr>
            <p:nvPr/>
          </p:nvSpPr>
          <p:spPr bwMode="auto">
            <a:xfrm>
              <a:off x="3740" y="494"/>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1</a:t>
              </a:r>
              <a:endParaRPr kumimoji="1" lang="en-US" altLang="zh-CN" sz="2400">
                <a:latin typeface="Times New Roman" pitchFamily="18" charset="0"/>
              </a:endParaRPr>
            </a:p>
          </p:txBody>
        </p:sp>
        <p:sp>
          <p:nvSpPr>
            <p:cNvPr id="280604" name="Text Box 28"/>
            <p:cNvSpPr txBox="1">
              <a:spLocks noChangeArrowheads="1"/>
            </p:cNvSpPr>
            <p:nvPr/>
          </p:nvSpPr>
          <p:spPr bwMode="auto">
            <a:xfrm>
              <a:off x="1200"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5" name="Text Box 29"/>
            <p:cNvSpPr txBox="1">
              <a:spLocks noChangeArrowheads="1"/>
            </p:cNvSpPr>
            <p:nvPr/>
          </p:nvSpPr>
          <p:spPr bwMode="auto">
            <a:xfrm>
              <a:off x="3356"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2</a:t>
              </a:r>
              <a:endParaRPr kumimoji="1" lang="en-US" altLang="zh-CN" sz="2400">
                <a:latin typeface="Times New Roman" pitchFamily="18" charset="0"/>
              </a:endParaRPr>
            </a:p>
          </p:txBody>
        </p:sp>
        <p:sp>
          <p:nvSpPr>
            <p:cNvPr id="280606" name="Text Box 30"/>
            <p:cNvSpPr txBox="1">
              <a:spLocks noChangeArrowheads="1"/>
            </p:cNvSpPr>
            <p:nvPr/>
          </p:nvSpPr>
          <p:spPr bwMode="auto">
            <a:xfrm>
              <a:off x="2012"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7" name="Text Box 31"/>
            <p:cNvSpPr txBox="1">
              <a:spLocks noChangeArrowheads="1"/>
            </p:cNvSpPr>
            <p:nvPr/>
          </p:nvSpPr>
          <p:spPr bwMode="auto">
            <a:xfrm>
              <a:off x="4124" y="926"/>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3</a:t>
              </a:r>
              <a:endParaRPr kumimoji="1" lang="en-US" altLang="zh-CN" sz="2400">
                <a:latin typeface="Times New Roman" pitchFamily="18" charset="0"/>
              </a:endParaRPr>
            </a:p>
          </p:txBody>
        </p:sp>
        <p:sp>
          <p:nvSpPr>
            <p:cNvPr id="280608" name="Text Box 32"/>
            <p:cNvSpPr txBox="1">
              <a:spLocks noChangeArrowheads="1"/>
            </p:cNvSpPr>
            <p:nvPr/>
          </p:nvSpPr>
          <p:spPr bwMode="auto">
            <a:xfrm>
              <a:off x="8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09" name="Text Box 33"/>
            <p:cNvSpPr txBox="1">
              <a:spLocks noChangeArrowheads="1"/>
            </p:cNvSpPr>
            <p:nvPr/>
          </p:nvSpPr>
          <p:spPr bwMode="auto">
            <a:xfrm>
              <a:off x="379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4</a:t>
              </a:r>
              <a:endParaRPr kumimoji="1" lang="en-US" altLang="zh-CN" sz="2400">
                <a:latin typeface="Times New Roman" pitchFamily="18" charset="0"/>
              </a:endParaRPr>
            </a:p>
          </p:txBody>
        </p:sp>
        <p:sp>
          <p:nvSpPr>
            <p:cNvPr id="280610" name="Text Box 34"/>
            <p:cNvSpPr txBox="1">
              <a:spLocks noChangeArrowheads="1"/>
            </p:cNvSpPr>
            <p:nvPr/>
          </p:nvSpPr>
          <p:spPr bwMode="auto">
            <a:xfrm>
              <a:off x="1344"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1" name="Text Box 35"/>
            <p:cNvSpPr txBox="1">
              <a:spLocks noChangeArrowheads="1"/>
            </p:cNvSpPr>
            <p:nvPr/>
          </p:nvSpPr>
          <p:spPr bwMode="auto">
            <a:xfrm>
              <a:off x="4416"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5</a:t>
              </a:r>
              <a:endParaRPr kumimoji="1" lang="en-US" altLang="zh-CN" sz="2400">
                <a:latin typeface="Times New Roman" pitchFamily="18" charset="0"/>
              </a:endParaRPr>
            </a:p>
          </p:txBody>
        </p:sp>
        <p:sp>
          <p:nvSpPr>
            <p:cNvPr id="280612" name="Text Box 36"/>
            <p:cNvSpPr txBox="1">
              <a:spLocks noChangeArrowheads="1"/>
            </p:cNvSpPr>
            <p:nvPr/>
          </p:nvSpPr>
          <p:spPr bwMode="auto">
            <a:xfrm>
              <a:off x="1772"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3" name="Text Box 37"/>
            <p:cNvSpPr txBox="1">
              <a:spLocks noChangeArrowheads="1"/>
            </p:cNvSpPr>
            <p:nvPr/>
          </p:nvSpPr>
          <p:spPr bwMode="auto">
            <a:xfrm>
              <a:off x="4176"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6</a:t>
              </a:r>
              <a:endParaRPr kumimoji="1" lang="en-US" altLang="zh-CN" sz="2400">
                <a:latin typeface="Times New Roman" pitchFamily="18" charset="0"/>
              </a:endParaRPr>
            </a:p>
          </p:txBody>
        </p:sp>
        <p:sp>
          <p:nvSpPr>
            <p:cNvPr id="280614" name="Text Box 38"/>
            <p:cNvSpPr txBox="1">
              <a:spLocks noChangeArrowheads="1"/>
            </p:cNvSpPr>
            <p:nvPr/>
          </p:nvSpPr>
          <p:spPr bwMode="auto">
            <a:xfrm>
              <a:off x="2348" y="1358"/>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5" name="Text Box 39"/>
            <p:cNvSpPr txBox="1">
              <a:spLocks noChangeArrowheads="1"/>
            </p:cNvSpPr>
            <p:nvPr/>
          </p:nvSpPr>
          <p:spPr bwMode="auto">
            <a:xfrm>
              <a:off x="4844" y="179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7</a:t>
              </a:r>
              <a:endParaRPr kumimoji="1" lang="en-US" altLang="zh-CN" sz="2400">
                <a:latin typeface="Times New Roman" pitchFamily="18" charset="0"/>
              </a:endParaRPr>
            </a:p>
          </p:txBody>
        </p:sp>
        <p:sp>
          <p:nvSpPr>
            <p:cNvPr id="280616" name="Text Box 40"/>
            <p:cNvSpPr txBox="1">
              <a:spLocks noChangeArrowheads="1"/>
            </p:cNvSpPr>
            <p:nvPr/>
          </p:nvSpPr>
          <p:spPr bwMode="auto">
            <a:xfrm>
              <a:off x="524" y="1809"/>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sp>
          <p:nvSpPr>
            <p:cNvPr id="280617" name="Text Box 41"/>
            <p:cNvSpPr txBox="1">
              <a:spLocks noChangeArrowheads="1"/>
            </p:cNvSpPr>
            <p:nvPr/>
          </p:nvSpPr>
          <p:spPr bwMode="auto">
            <a:xfrm>
              <a:off x="3980" y="2270"/>
              <a:ext cx="34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3200" b="1">
                  <a:solidFill>
                    <a:schemeClr val="tx2"/>
                  </a:solidFill>
                  <a:latin typeface="Times New Roman" pitchFamily="18" charset="0"/>
                </a:rPr>
                <a:t>8</a:t>
              </a:r>
              <a:endParaRPr kumimoji="1" lang="en-US" altLang="zh-CN" sz="2400">
                <a:latin typeface="Times New Roman" pitchFamily="18" charset="0"/>
              </a:endParaRPr>
            </a:p>
          </p:txBody>
        </p:sp>
      </p:grpSp>
      <p:sp>
        <p:nvSpPr>
          <p:cNvPr id="280618" name="Text Box 42"/>
          <p:cNvSpPr txBox="1">
            <a:spLocks noChangeArrowheads="1"/>
          </p:cNvSpPr>
          <p:nvPr/>
        </p:nvSpPr>
        <p:spPr bwMode="auto">
          <a:xfrm>
            <a:off x="1117600" y="3657600"/>
            <a:ext cx="33464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000" b="1">
                <a:solidFill>
                  <a:schemeClr val="tx2"/>
                </a:solidFill>
                <a:latin typeface="Times New Roman" pitchFamily="18" charset="0"/>
                <a:ea typeface="仿宋_GB2312" pitchFamily="49" charset="-122"/>
              </a:rPr>
              <a:t>IPL = 0+1+1+2 = 4</a:t>
            </a:r>
          </a:p>
          <a:p>
            <a:r>
              <a:rPr kumimoji="1" lang="en-US" altLang="zh-CN" sz="3000" b="1">
                <a:solidFill>
                  <a:schemeClr val="tx2"/>
                </a:solidFill>
                <a:latin typeface="Times New Roman" pitchFamily="18" charset="0"/>
                <a:ea typeface="仿宋_GB2312" pitchFamily="49" charset="-122"/>
              </a:rPr>
              <a:t>EPL = 2+2+2+3 = 9</a:t>
            </a:r>
          </a:p>
          <a:p>
            <a:r>
              <a:rPr kumimoji="1" lang="en-US" altLang="zh-CN" sz="3000" b="1">
                <a:solidFill>
                  <a:schemeClr val="tx2"/>
                </a:solidFill>
                <a:latin typeface="Times New Roman" pitchFamily="18" charset="0"/>
                <a:ea typeface="仿宋_GB2312" pitchFamily="49" charset="-122"/>
              </a:rPr>
              <a:t>PL = 13</a:t>
            </a:r>
          </a:p>
        </p:txBody>
      </p:sp>
      <p:sp>
        <p:nvSpPr>
          <p:cNvPr id="280619" name="Text Box 43"/>
          <p:cNvSpPr txBox="1">
            <a:spLocks noChangeArrowheads="1"/>
          </p:cNvSpPr>
          <p:nvPr/>
        </p:nvSpPr>
        <p:spPr bwMode="auto">
          <a:xfrm>
            <a:off x="4787900" y="4329113"/>
            <a:ext cx="375920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90000"/>
              </a:lnSpc>
            </a:pPr>
            <a:r>
              <a:rPr kumimoji="1" lang="en-US" altLang="zh-CN" sz="3200" b="1">
                <a:solidFill>
                  <a:schemeClr val="tx2"/>
                </a:solidFill>
                <a:latin typeface="Times New Roman" pitchFamily="18" charset="0"/>
                <a:ea typeface="仿宋_GB2312" pitchFamily="49" charset="-122"/>
              </a:rPr>
              <a:t>IPL = 0+1+2+3 = 6</a:t>
            </a:r>
          </a:p>
          <a:p>
            <a:pPr>
              <a:lnSpc>
                <a:spcPct val="90000"/>
              </a:lnSpc>
            </a:pPr>
            <a:r>
              <a:rPr kumimoji="1" lang="en-US" altLang="zh-CN" sz="3200" b="1">
                <a:solidFill>
                  <a:schemeClr val="tx2"/>
                </a:solidFill>
                <a:latin typeface="Times New Roman" pitchFamily="18" charset="0"/>
                <a:ea typeface="仿宋_GB2312" pitchFamily="49" charset="-122"/>
              </a:rPr>
              <a:t>EPL = 1+2+3+4 = 10</a:t>
            </a:r>
          </a:p>
          <a:p>
            <a:pPr>
              <a:lnSpc>
                <a:spcPct val="90000"/>
              </a:lnSpc>
            </a:pPr>
            <a:r>
              <a:rPr lang="en-US" altLang="zh-CN" sz="3200" b="1">
                <a:solidFill>
                  <a:schemeClr val="tx2"/>
                </a:solidFill>
                <a:latin typeface="Times New Roman" pitchFamily="18" charset="0"/>
                <a:ea typeface="仿宋_GB2312" pitchFamily="49" charset="-122"/>
              </a:rPr>
              <a:t>PL = 16</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sz="half" idx="1"/>
          </p:nvPr>
        </p:nvSpPr>
        <p:spPr>
          <a:xfrm>
            <a:off x="611188" y="836613"/>
            <a:ext cx="7956550" cy="5545137"/>
          </a:xfrm>
        </p:spPr>
        <p:txBody>
          <a:bodyPr/>
          <a:lstStyle/>
          <a:p>
            <a:pPr>
              <a:lnSpc>
                <a:spcPct val="105000"/>
              </a:lnSpc>
              <a:spcBef>
                <a:spcPct val="15000"/>
              </a:spcBef>
              <a:buClr>
                <a:srgbClr val="800080"/>
              </a:buClr>
              <a:buSzPct val="50000"/>
            </a:pP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个结点的二叉树的路径长度不小于下述数列前 </a:t>
            </a:r>
            <a:r>
              <a:rPr kumimoji="1" lang="en-US" altLang="zh-CN" sz="3000" b="1" i="1">
                <a:solidFill>
                  <a:srgbClr val="000099"/>
                </a:solidFill>
                <a:latin typeface="Times New Roman" pitchFamily="18" charset="0"/>
                <a:ea typeface="仿宋_GB2312" pitchFamily="49" charset="-122"/>
              </a:rPr>
              <a:t>n </a:t>
            </a:r>
            <a:r>
              <a:rPr kumimoji="1" lang="zh-CN" altLang="en-US" sz="3000" b="1">
                <a:solidFill>
                  <a:srgbClr val="000099"/>
                </a:solidFill>
                <a:latin typeface="Times New Roman" pitchFamily="18" charset="0"/>
                <a:ea typeface="仿宋_GB2312" pitchFamily="49" charset="-122"/>
              </a:rPr>
              <a:t>项的和，即</a:t>
            </a: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endParaRPr kumimoji="1" lang="zh-CN" altLang="en-US" sz="3000" b="1">
              <a:solidFill>
                <a:srgbClr val="000099"/>
              </a:solidFill>
              <a:latin typeface="Times New Roman" pitchFamily="18" charset="0"/>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其路径长度最小者为</a:t>
            </a: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endParaRPr kumimoji="1" lang="zh-CN" altLang="en-US" sz="3000" b="1">
              <a:ea typeface="仿宋_GB2312" pitchFamily="49" charset="-122"/>
            </a:endParaRPr>
          </a:p>
          <a:p>
            <a:pPr>
              <a:lnSpc>
                <a:spcPct val="105000"/>
              </a:lnSpc>
              <a:spcBef>
                <a:spcPct val="15000"/>
              </a:spcBef>
              <a:buClr>
                <a:srgbClr val="800080"/>
              </a:buClr>
              <a:buSzPct val="50000"/>
            </a:pPr>
            <a:r>
              <a:rPr kumimoji="1" lang="zh-CN" altLang="en-US" sz="3000" b="1">
                <a:ea typeface="仿宋_GB2312" pitchFamily="49" charset="-122"/>
              </a:rPr>
              <a:t>完全二叉树或理想平衡树满足这个要求。</a:t>
            </a:r>
          </a:p>
        </p:txBody>
      </p:sp>
      <p:graphicFrame>
        <p:nvGraphicFramePr>
          <p:cNvPr id="430086" name="Object 6"/>
          <p:cNvGraphicFramePr>
            <a:graphicFrameLocks noGrp="1" noChangeAspect="1"/>
          </p:cNvGraphicFramePr>
          <p:nvPr>
            <p:ph sz="half" idx="2"/>
          </p:nvPr>
        </p:nvGraphicFramePr>
        <p:xfrm>
          <a:off x="2268538" y="4056063"/>
          <a:ext cx="2573337" cy="1122362"/>
        </p:xfrm>
        <a:graphic>
          <a:graphicData uri="http://schemas.openxmlformats.org/presentationml/2006/ole">
            <mc:AlternateContent xmlns:mc="http://schemas.openxmlformats.org/markup-compatibility/2006">
              <mc:Choice xmlns:v="urn:schemas-microsoft-com:vml" Requires="v">
                <p:oleObj spid="_x0000_s430182" name="公式" r:id="rId3" imgW="990360" imgH="431640" progId="Equation.3">
                  <p:embed/>
                </p:oleObj>
              </mc:Choice>
              <mc:Fallback>
                <p:oleObj name="公式" r:id="rId3" imgW="9903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056063"/>
                        <a:ext cx="2573337"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5"/>
          <p:cNvSpPr>
            <a:spLocks noGrp="1"/>
          </p:cNvSpPr>
          <p:nvPr>
            <p:ph type="sldNum" sz="quarter" idx="11"/>
          </p:nvPr>
        </p:nvSpPr>
        <p:spPr/>
        <p:txBody>
          <a:bodyPr/>
          <a:lstStyle/>
          <a:p>
            <a:fld id="{0933B61D-6CD3-4734-881E-D96DC6B202D9}" type="slidenum">
              <a:rPr lang="en-US" altLang="zh-CN"/>
              <a:pPr/>
              <a:t>161</a:t>
            </a:fld>
            <a:endParaRPr lang="en-US" altLang="zh-CN"/>
          </a:p>
        </p:txBody>
      </p:sp>
      <p:graphicFrame>
        <p:nvGraphicFramePr>
          <p:cNvPr id="430084" name="Object 4"/>
          <p:cNvGraphicFramePr>
            <a:graphicFrameLocks noChangeAspect="1"/>
          </p:cNvGraphicFramePr>
          <p:nvPr/>
        </p:nvGraphicFramePr>
        <p:xfrm>
          <a:off x="1931988" y="1773238"/>
          <a:ext cx="2711450" cy="1079500"/>
        </p:xfrm>
        <a:graphic>
          <a:graphicData uri="http://schemas.openxmlformats.org/presentationml/2006/ole">
            <mc:AlternateContent xmlns:mc="http://schemas.openxmlformats.org/markup-compatibility/2006">
              <mc:Choice xmlns:v="urn:schemas-microsoft-com:vml" Requires="v">
                <p:oleObj spid="_x0000_s430183" name="公式" r:id="rId5" imgW="990360" imgH="431640" progId="Equation.3">
                  <p:embed/>
                </p:oleObj>
              </mc:Choice>
              <mc:Fallback>
                <p:oleObj name="公式" r:id="rId5" imgW="99036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1773238"/>
                        <a:ext cx="27114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85" name="Object 5"/>
          <p:cNvGraphicFramePr>
            <a:graphicFrameLocks noChangeAspect="1"/>
          </p:cNvGraphicFramePr>
          <p:nvPr/>
        </p:nvGraphicFramePr>
        <p:xfrm>
          <a:off x="2016125" y="2859088"/>
          <a:ext cx="5508625" cy="498475"/>
        </p:xfrm>
        <a:graphic>
          <a:graphicData uri="http://schemas.openxmlformats.org/presentationml/2006/ole">
            <mc:AlternateContent xmlns:mc="http://schemas.openxmlformats.org/markup-compatibility/2006">
              <mc:Choice xmlns:v="urn:schemas-microsoft-com:vml" Requires="v">
                <p:oleObj spid="_x0000_s430184" name="公式" r:id="rId7" imgW="2120760" imgH="177480" progId="Equation.3">
                  <p:embed/>
                </p:oleObj>
              </mc:Choice>
              <mc:Fallback>
                <p:oleObj name="公式" r:id="rId7" imgW="212076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2859088"/>
                        <a:ext cx="55086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11" name="Rectangle 11"/>
          <p:cNvSpPr>
            <a:spLocks noGrp="1" noChangeArrowheads="1"/>
          </p:cNvSpPr>
          <p:nvPr>
            <p:ph type="title"/>
          </p:nvPr>
        </p:nvSpPr>
        <p:spPr>
          <a:xfrm>
            <a:off x="395288" y="509588"/>
            <a:ext cx="8229600" cy="1371600"/>
          </a:xfrm>
        </p:spPr>
        <p:txBody>
          <a:bodyPr/>
          <a:lstStyle/>
          <a:p>
            <a:pPr algn="ctr"/>
            <a:r>
              <a:rPr kumimoji="1" lang="zh-CN" altLang="en-US" sz="4000" b="1">
                <a:solidFill>
                  <a:schemeClr val="tx2"/>
                </a:solidFill>
                <a:latin typeface="华文新魏" pitchFamily="2" charset="-122"/>
                <a:ea typeface="华文新魏" pitchFamily="2" charset="-122"/>
              </a:rPr>
              <a:t>带权路径长度 </a:t>
            </a:r>
            <a:br>
              <a:rPr kumimoji="1" lang="zh-CN" altLang="en-US" sz="4000" b="1">
                <a:solidFill>
                  <a:schemeClr val="tx2"/>
                </a:solidFill>
                <a:latin typeface="华文新魏" pitchFamily="2" charset="-122"/>
                <a:ea typeface="华文新魏" pitchFamily="2" charset="-122"/>
              </a:rPr>
            </a:br>
            <a:r>
              <a:rPr kumimoji="1" lang="zh-CN" altLang="en-GB" sz="4000" b="1">
                <a:solidFill>
                  <a:schemeClr val="tx2"/>
                </a:solidFill>
                <a:latin typeface="华文新魏" pitchFamily="2" charset="-122"/>
                <a:ea typeface="华文新魏" pitchFamily="2" charset="-122"/>
              </a:rPr>
              <a:t>(</a:t>
            </a:r>
            <a:r>
              <a:rPr kumimoji="1" lang="en-GB" altLang="zh-CN" sz="4000" b="1">
                <a:solidFill>
                  <a:schemeClr val="tx2"/>
                </a:solidFill>
                <a:latin typeface="华文新魏" pitchFamily="2" charset="-122"/>
                <a:ea typeface="华文新魏" pitchFamily="2" charset="-122"/>
              </a:rPr>
              <a:t>Weighted Path Length, WPL)</a:t>
            </a:r>
            <a:endParaRPr kumimoji="1" lang="en-US" altLang="zh-CN" sz="4000" b="1">
              <a:solidFill>
                <a:schemeClr val="tx2"/>
              </a:solidFill>
              <a:latin typeface="华文新魏" pitchFamily="2" charset="-122"/>
              <a:ea typeface="华文新魏" pitchFamily="2" charset="-122"/>
            </a:endParaRPr>
          </a:p>
        </p:txBody>
      </p:sp>
      <p:sp>
        <p:nvSpPr>
          <p:cNvPr id="281612" name="Rectangle 12"/>
          <p:cNvSpPr>
            <a:spLocks noGrp="1" noChangeArrowheads="1"/>
          </p:cNvSpPr>
          <p:nvPr>
            <p:ph idx="1"/>
          </p:nvPr>
        </p:nvSpPr>
        <p:spPr>
          <a:xfrm>
            <a:off x="611188" y="1916113"/>
            <a:ext cx="7942262" cy="45339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在很多应用问题中为树的叶结点赋予一个权值，用于表示出现频度、概率值等。因此，在问题处理中把叶结点定义得不同于非叶结点，把叶结点看成“</a:t>
            </a:r>
            <a:r>
              <a:rPr lang="zh-CN" altLang="en-US" sz="3000" b="1">
                <a:solidFill>
                  <a:schemeClr val="tx2"/>
                </a:solidFill>
                <a:latin typeface="Times New Roman" pitchFamily="18" charset="0"/>
                <a:ea typeface="仿宋_GB2312" pitchFamily="49" charset="-122"/>
              </a:rPr>
              <a:t>外结点</a:t>
            </a:r>
            <a:r>
              <a:rPr lang="zh-CN" altLang="en-US" sz="3000" b="1">
                <a:latin typeface="Times New Roman" pitchFamily="18" charset="0"/>
                <a:ea typeface="仿宋_GB2312" pitchFamily="49" charset="-122"/>
              </a:rPr>
              <a:t>”，非叶结点看成“</a:t>
            </a:r>
            <a:r>
              <a:rPr lang="zh-CN" altLang="en-US" sz="3000" b="1">
                <a:solidFill>
                  <a:schemeClr val="tx2"/>
                </a:solidFill>
                <a:latin typeface="Times New Roman" pitchFamily="18" charset="0"/>
                <a:ea typeface="仿宋_GB2312" pitchFamily="49" charset="-122"/>
              </a:rPr>
              <a:t>内结点</a:t>
            </a:r>
            <a:r>
              <a:rPr lang="zh-CN" altLang="en-US" sz="3000" b="1">
                <a:latin typeface="Times New Roman" pitchFamily="18" charset="0"/>
                <a:ea typeface="仿宋_GB2312" pitchFamily="49" charset="-122"/>
              </a:rPr>
              <a:t>”。这样的二叉树称为</a:t>
            </a:r>
            <a:r>
              <a:rPr lang="zh-CN" altLang="en-US" sz="3000" b="1">
                <a:solidFill>
                  <a:srgbClr val="006600"/>
                </a:solidFill>
                <a:latin typeface="Times New Roman" pitchFamily="18" charset="0"/>
                <a:ea typeface="仿宋_GB2312" pitchFamily="49" charset="-122"/>
              </a:rPr>
              <a:t>扩充二叉树</a:t>
            </a:r>
            <a:r>
              <a:rPr lang="zh-CN" altLang="en-US" sz="3000" b="1">
                <a:latin typeface="Times New Roman" pitchFamily="18" charset="0"/>
                <a:ea typeface="仿宋_GB2312" pitchFamily="49" charset="-122"/>
              </a:rPr>
              <a:t>。</a:t>
            </a:r>
          </a:p>
          <a:p>
            <a:pPr>
              <a:lnSpc>
                <a:spcPct val="105000"/>
              </a:lnSpc>
              <a:buClr>
                <a:srgbClr val="800080"/>
              </a:buClr>
              <a:buSzPct val="50000"/>
            </a:pPr>
            <a:r>
              <a:rPr lang="zh-CN" altLang="en-US" sz="3000" b="1">
                <a:latin typeface="Times New Roman" pitchFamily="18" charset="0"/>
                <a:ea typeface="仿宋_GB2312" pitchFamily="49" charset="-122"/>
              </a:rPr>
              <a:t>扩充二叉树中只有度为 </a:t>
            </a:r>
            <a:r>
              <a:rPr lang="en-US" altLang="zh-CN" sz="3000" b="1">
                <a:latin typeface="Times New Roman" pitchFamily="18" charset="0"/>
                <a:ea typeface="仿宋_GB2312" pitchFamily="49" charset="-122"/>
              </a:rPr>
              <a:t>2 </a:t>
            </a:r>
            <a:r>
              <a:rPr lang="zh-CN" altLang="en-US" sz="3000" b="1">
                <a:latin typeface="Times New Roman" pitchFamily="18" charset="0"/>
                <a:ea typeface="仿宋_GB2312" pitchFamily="49" charset="-122"/>
              </a:rPr>
              <a:t>的内结点和度为 </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的外结点。根据二叉树的性质，有 </a:t>
            </a:r>
            <a:r>
              <a:rPr lang="en-US" altLang="zh-CN" sz="3000" b="1" i="1">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个外结点就有 </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 </a:t>
            </a:r>
            <a:r>
              <a:rPr lang="zh-CN" altLang="en-US" sz="3000" b="1">
                <a:latin typeface="Times New Roman" pitchFamily="18" charset="0"/>
                <a:ea typeface="仿宋_GB2312" pitchFamily="49" charset="-122"/>
              </a:rPr>
              <a:t>个内结点，总结点数为</a:t>
            </a:r>
            <a:r>
              <a:rPr lang="en-US" altLang="zh-CN" sz="3000" b="1">
                <a:latin typeface="Times New Roman" pitchFamily="18" charset="0"/>
                <a:ea typeface="仿宋_GB2312" pitchFamily="49" charset="-122"/>
              </a:rPr>
              <a:t>2</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a:t>
            </a:r>
          </a:p>
        </p:txBody>
      </p:sp>
      <p:sp>
        <p:nvSpPr>
          <p:cNvPr id="8" name="灯片编号占位符 4"/>
          <p:cNvSpPr>
            <a:spLocks noGrp="1"/>
          </p:cNvSpPr>
          <p:nvPr>
            <p:ph type="sldNum" sz="quarter" idx="12"/>
          </p:nvPr>
        </p:nvSpPr>
        <p:spPr/>
        <p:txBody>
          <a:bodyPr/>
          <a:lstStyle/>
          <a:p>
            <a:fld id="{D29790A3-65EA-41C7-8319-D414A188AE9A}" type="slidenum">
              <a:rPr lang="en-US" altLang="zh-CN"/>
              <a:pPr/>
              <a:t>162</a:t>
            </a:fld>
            <a:endParaRPr lang="en-US" altLang="zh-CN"/>
          </a:p>
        </p:txBody>
      </p:sp>
      <p:graphicFrame>
        <p:nvGraphicFramePr>
          <p:cNvPr id="281602"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281706"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281707" name="公式" r:id="rId5" imgW="114120" imgH="215640" progId="Equation.3">
                  <p:embed/>
                </p:oleObj>
              </mc:Choice>
              <mc:Fallback>
                <p:oleObj name="公式" r:id="rId5"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281708"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60" name="Rectangle 8"/>
          <p:cNvSpPr>
            <a:spLocks noGrp="1" noChangeArrowheads="1"/>
          </p:cNvSpPr>
          <p:nvPr>
            <p:ph idx="1"/>
          </p:nvPr>
        </p:nvSpPr>
        <p:spPr>
          <a:xfrm>
            <a:off x="625475" y="836613"/>
            <a:ext cx="7942263" cy="4860925"/>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若一棵扩充二叉树有 </a:t>
            </a:r>
            <a:r>
              <a:rPr lang="en-US" altLang="zh-CN" sz="3000" b="1" i="1">
                <a:latin typeface="Times New Roman" pitchFamily="18" charset="0"/>
                <a:ea typeface="仿宋_GB2312" pitchFamily="49" charset="-122"/>
              </a:rPr>
              <a:t>n </a:t>
            </a:r>
            <a:r>
              <a:rPr lang="zh-CN" altLang="en-US" sz="3000" b="1">
                <a:latin typeface="Times New Roman" pitchFamily="18" charset="0"/>
                <a:ea typeface="仿宋_GB2312" pitchFamily="49" charset="-122"/>
              </a:rPr>
              <a:t>个外结点，第 </a:t>
            </a:r>
            <a:r>
              <a:rPr lang="en-US" altLang="zh-CN" sz="3000" b="1" i="1">
                <a:latin typeface="Times New Roman" pitchFamily="18" charset="0"/>
                <a:ea typeface="仿宋_GB2312" pitchFamily="49" charset="-122"/>
              </a:rPr>
              <a:t>i </a:t>
            </a:r>
            <a:r>
              <a:rPr lang="zh-CN" altLang="en-US" sz="3000" b="1">
                <a:latin typeface="Times New Roman" pitchFamily="18" charset="0"/>
                <a:ea typeface="仿宋_GB2312" pitchFamily="49" charset="-122"/>
              </a:rPr>
              <a:t>个外结点的权值为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，它到根的路径长度为</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，则该外结点到根的带权路径长度为</a:t>
            </a:r>
            <a:r>
              <a:rPr lang="en-US" altLang="zh-CN" sz="3000" b="1" i="1">
                <a:solidFill>
                  <a:schemeClr val="tx2"/>
                </a:solidFill>
                <a:latin typeface="Times New Roman" pitchFamily="18" charset="0"/>
                <a:ea typeface="仿宋_GB2312" pitchFamily="49" charset="-122"/>
              </a:rPr>
              <a:t>w</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l</a:t>
            </a:r>
            <a:r>
              <a:rPr lang="en-US" altLang="zh-CN" sz="3000" b="1" i="1" baseline="-25000">
                <a:solidFill>
                  <a:schemeClr val="tx2"/>
                </a:solidFill>
                <a:latin typeface="Times New Roman" pitchFamily="18" charset="0"/>
                <a:ea typeface="仿宋_GB2312" pitchFamily="49" charset="-122"/>
              </a:rPr>
              <a:t>i</a:t>
            </a:r>
            <a:r>
              <a:rPr lang="zh-CN" altLang="en-US" sz="3000" b="1">
                <a:latin typeface="Times New Roman" pitchFamily="18" charset="0"/>
                <a:ea typeface="仿宋_GB2312" pitchFamily="49" charset="-122"/>
              </a:rPr>
              <a:t>。</a:t>
            </a: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扩充二叉树的带权路径长度定义为树的各外结点到根的带权路径长度之和。</a:t>
            </a: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endParaRPr kumimoji="1" lang="zh-CN" altLang="en-GB" sz="2800" b="1">
              <a:solidFill>
                <a:srgbClr val="000099"/>
              </a:solidFill>
              <a:ea typeface="仿宋_GB2312" pitchFamily="49" charset="-122"/>
            </a:endParaRPr>
          </a:p>
          <a:p>
            <a:pPr>
              <a:lnSpc>
                <a:spcPct val="105000"/>
              </a:lnSpc>
              <a:spcBef>
                <a:spcPct val="15000"/>
              </a:spcBef>
              <a:buClr>
                <a:srgbClr val="800080"/>
              </a:buClr>
              <a:buSzPct val="50000"/>
            </a:pPr>
            <a:r>
              <a:rPr kumimoji="1" lang="zh-CN" altLang="en-GB" sz="3000" b="1">
                <a:solidFill>
                  <a:srgbClr val="000099"/>
                </a:solidFill>
                <a:ea typeface="仿宋_GB2312" pitchFamily="49" charset="-122"/>
              </a:rPr>
              <a:t>对于同样一组权值，如果放在外结点上，组织方式不同，带权路径长度也不同。</a:t>
            </a:r>
            <a:endParaRPr lang="zh-CN" altLang="en-US" sz="3000" b="1">
              <a:latin typeface="Times New Roman" pitchFamily="18" charset="0"/>
              <a:ea typeface="仿宋_GB2312" pitchFamily="49" charset="-122"/>
            </a:endParaRPr>
          </a:p>
        </p:txBody>
      </p:sp>
      <p:sp>
        <p:nvSpPr>
          <p:cNvPr id="8" name="灯片编号占位符 4"/>
          <p:cNvSpPr>
            <a:spLocks noGrp="1"/>
          </p:cNvSpPr>
          <p:nvPr>
            <p:ph type="sldNum" sz="quarter" idx="12"/>
          </p:nvPr>
        </p:nvSpPr>
        <p:spPr/>
        <p:txBody>
          <a:bodyPr/>
          <a:lstStyle/>
          <a:p>
            <a:fld id="{C91F3811-74E7-4687-9B43-0428A7C9B518}" type="slidenum">
              <a:rPr lang="en-US" altLang="zh-CN"/>
              <a:pPr/>
              <a:t>163</a:t>
            </a:fld>
            <a:endParaRPr lang="en-US" altLang="zh-CN"/>
          </a:p>
        </p:txBody>
      </p:sp>
      <p:graphicFrame>
        <p:nvGraphicFramePr>
          <p:cNvPr id="433154" name="Object 2"/>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433286"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6" name="Object 4"/>
          <p:cNvGraphicFramePr>
            <a:graphicFrameLocks noChangeAspect="1"/>
          </p:cNvGraphicFramePr>
          <p:nvPr/>
        </p:nvGraphicFramePr>
        <p:xfrm>
          <a:off x="2339975" y="3321050"/>
          <a:ext cx="2736850" cy="1116013"/>
        </p:xfrm>
        <a:graphic>
          <a:graphicData uri="http://schemas.openxmlformats.org/presentationml/2006/ole">
            <mc:AlternateContent xmlns:mc="http://schemas.openxmlformats.org/markup-compatibility/2006">
              <mc:Choice xmlns:v="urn:schemas-microsoft-com:vml" Requires="v">
                <p:oleObj spid="_x0000_s433287" name="公式" r:id="rId5" imgW="1054080" imgH="431640" progId="Equation.3">
                  <p:embed/>
                </p:oleObj>
              </mc:Choice>
              <mc:Fallback>
                <p:oleObj name="公式" r:id="rId5" imgW="105408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321050"/>
                        <a:ext cx="273685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57" name="Object 5"/>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433288" name="公式" r:id="rId7" imgW="114120" imgH="215640" progId="Equation.3">
                  <p:embed/>
                </p:oleObj>
              </mc:Choice>
              <mc:Fallback>
                <p:oleObj name="公式" r:id="rId7"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158" name="Object 6"/>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433289" name="公式" r:id="rId8" imgW="114120" imgH="215640" progId="Equation.3">
                  <p:embed/>
                </p:oleObj>
              </mc:Choice>
              <mc:Fallback>
                <p:oleObj name="公式" r:id="rId8"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2"/>
          </p:nvPr>
        </p:nvSpPr>
        <p:spPr/>
        <p:txBody>
          <a:bodyPr/>
          <a:lstStyle/>
          <a:p>
            <a:fld id="{B880AFB8-69C8-45FF-ACBB-BDDA2680CD79}" type="slidenum">
              <a:rPr lang="en-US" altLang="zh-CN"/>
              <a:pPr/>
              <a:t>164</a:t>
            </a:fld>
            <a:endParaRPr lang="en-US" altLang="zh-CN"/>
          </a:p>
        </p:txBody>
      </p:sp>
      <p:sp>
        <p:nvSpPr>
          <p:cNvPr id="282626"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7"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8"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9" name="Line 5"/>
          <p:cNvSpPr>
            <a:spLocks noChangeShapeType="1"/>
          </p:cNvSpPr>
          <p:nvPr/>
        </p:nvSpPr>
        <p:spPr bwMode="auto">
          <a:xfrm>
            <a:off x="1981200" y="1885950"/>
            <a:ext cx="914400" cy="1219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0" name="Line 6"/>
          <p:cNvSpPr>
            <a:spLocks noChangeShapeType="1"/>
          </p:cNvSpPr>
          <p:nvPr/>
        </p:nvSpPr>
        <p:spPr bwMode="auto">
          <a:xfrm flipH="1">
            <a:off x="2286000" y="2647950"/>
            <a:ext cx="152400" cy="381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1" name="Line 7"/>
          <p:cNvSpPr>
            <a:spLocks noChangeShapeType="1"/>
          </p:cNvSpPr>
          <p:nvPr/>
        </p:nvSpPr>
        <p:spPr bwMode="auto">
          <a:xfrm>
            <a:off x="1524000" y="2571750"/>
            <a:ext cx="152400" cy="5334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2" name="Line 8"/>
          <p:cNvSpPr>
            <a:spLocks noChangeShapeType="1"/>
          </p:cNvSpPr>
          <p:nvPr/>
        </p:nvSpPr>
        <p:spPr bwMode="auto">
          <a:xfrm flipH="1">
            <a:off x="990600" y="2038350"/>
            <a:ext cx="838200" cy="11430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33" name="Text Box 9"/>
          <p:cNvSpPr txBox="1">
            <a:spLocks noChangeArrowheads="1"/>
          </p:cNvSpPr>
          <p:nvPr/>
        </p:nvSpPr>
        <p:spPr bwMode="auto">
          <a:xfrm>
            <a:off x="719138" y="677863"/>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solidFill>
                  <a:srgbClr val="003399"/>
                </a:solidFill>
                <a:latin typeface="Times New Roman" pitchFamily="18" charset="0"/>
                <a:ea typeface="华文新魏" pitchFamily="2" charset="-122"/>
              </a:rPr>
              <a:t>具有不同带权路径长度的扩充二叉树</a:t>
            </a:r>
            <a:endParaRPr kumimoji="1" lang="zh-CN" altLang="en-US" sz="2000" b="1">
              <a:latin typeface="Times New Roman" pitchFamily="18" charset="0"/>
              <a:ea typeface="华文新魏" pitchFamily="2" charset="-122"/>
            </a:endParaRPr>
          </a:p>
        </p:txBody>
      </p:sp>
      <p:sp>
        <p:nvSpPr>
          <p:cNvPr id="282634" name="Rectangle 10"/>
          <p:cNvSpPr>
            <a:spLocks noChangeArrowheads="1"/>
          </p:cNvSpPr>
          <p:nvPr/>
        </p:nvSpPr>
        <p:spPr bwMode="auto">
          <a:xfrm>
            <a:off x="762000" y="3867150"/>
            <a:ext cx="7772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b="1">
                <a:solidFill>
                  <a:schemeClr val="tx2"/>
                </a:solidFill>
                <a:latin typeface="Times New Roman" pitchFamily="18" charset="0"/>
                <a:ea typeface="仿宋_GB2312" pitchFamily="49" charset="-122"/>
              </a:rPr>
              <a:t>WPL = 2*2+       WPL = 2*1+      WPL = 7*1+</a:t>
            </a:r>
          </a:p>
          <a:p>
            <a:r>
              <a:rPr kumimoji="1" lang="en-US" altLang="zh-CN" sz="3000" b="1">
                <a:solidFill>
                  <a:schemeClr val="tx2"/>
                </a:solidFill>
                <a:latin typeface="Times New Roman" pitchFamily="18" charset="0"/>
                <a:ea typeface="仿宋_GB2312" pitchFamily="49" charset="-122"/>
              </a:rPr>
              <a:t>     4*2+5*2+             4*2+5*3+           5*2+2*3+</a:t>
            </a:r>
          </a:p>
          <a:p>
            <a:r>
              <a:rPr kumimoji="1" lang="en-US" altLang="zh-CN" sz="3000" b="1">
                <a:solidFill>
                  <a:schemeClr val="tx2"/>
                </a:solidFill>
                <a:latin typeface="Times New Roman" pitchFamily="18" charset="0"/>
                <a:ea typeface="仿宋_GB2312" pitchFamily="49" charset="-122"/>
              </a:rPr>
              <a:t>     7*2 = 36                7*3 = 46             4*3 = 35  </a:t>
            </a:r>
          </a:p>
          <a:p>
            <a:endParaRPr kumimoji="1" lang="en-US" altLang="zh-CN" sz="1800" b="1">
              <a:solidFill>
                <a:schemeClr val="tx2"/>
              </a:solidFill>
              <a:latin typeface="仿宋_GB2312" pitchFamily="49" charset="-122"/>
              <a:ea typeface="仿宋_GB2312" pitchFamily="49" charset="-122"/>
            </a:endParaRPr>
          </a:p>
          <a:p>
            <a:r>
              <a:rPr kumimoji="1" lang="en-US" altLang="zh-CN" sz="3200" b="1">
                <a:latin typeface="仿宋_GB2312" pitchFamily="49" charset="-122"/>
                <a:ea typeface="仿宋_GB2312" pitchFamily="49" charset="-122"/>
              </a:rPr>
              <a:t>      </a:t>
            </a:r>
            <a:r>
              <a:rPr kumimoji="1" lang="zh-CN" altLang="en-US" sz="3200" b="1">
                <a:latin typeface="仿宋_GB2312" pitchFamily="49" charset="-122"/>
                <a:ea typeface="仿宋_GB2312" pitchFamily="49" charset="-122"/>
              </a:rPr>
              <a:t>带权路径长度达到最小</a:t>
            </a:r>
            <a:endParaRPr kumimoji="1" lang="zh-CN" altLang="en-US" sz="2400">
              <a:latin typeface="仿宋_GB2312" pitchFamily="49" charset="-122"/>
              <a:ea typeface="仿宋_GB2312" pitchFamily="49" charset="-122"/>
            </a:endParaRPr>
          </a:p>
        </p:txBody>
      </p:sp>
      <p:sp>
        <p:nvSpPr>
          <p:cNvPr id="282635" name="Oval 11"/>
          <p:cNvSpPr>
            <a:spLocks noChangeArrowheads="1"/>
          </p:cNvSpPr>
          <p:nvPr/>
        </p:nvSpPr>
        <p:spPr bwMode="auto">
          <a:xfrm>
            <a:off x="1752600" y="1733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6" name="Oval 12"/>
          <p:cNvSpPr>
            <a:spLocks noChangeArrowheads="1"/>
          </p:cNvSpPr>
          <p:nvPr/>
        </p:nvSpPr>
        <p:spPr bwMode="auto">
          <a:xfrm>
            <a:off x="8382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7" name="Oval 13"/>
          <p:cNvSpPr>
            <a:spLocks noChangeArrowheads="1"/>
          </p:cNvSpPr>
          <p:nvPr/>
        </p:nvSpPr>
        <p:spPr bwMode="auto">
          <a:xfrm>
            <a:off x="14478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8" name="Oval 14"/>
          <p:cNvSpPr>
            <a:spLocks noChangeArrowheads="1"/>
          </p:cNvSpPr>
          <p:nvPr/>
        </p:nvSpPr>
        <p:spPr bwMode="auto">
          <a:xfrm>
            <a:off x="20574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39" name="Oval 15"/>
          <p:cNvSpPr>
            <a:spLocks noChangeArrowheads="1"/>
          </p:cNvSpPr>
          <p:nvPr/>
        </p:nvSpPr>
        <p:spPr bwMode="auto">
          <a:xfrm>
            <a:off x="2667000" y="2952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0" name="Oval 16"/>
          <p:cNvSpPr>
            <a:spLocks noChangeArrowheads="1"/>
          </p:cNvSpPr>
          <p:nvPr/>
        </p:nvSpPr>
        <p:spPr bwMode="auto">
          <a:xfrm>
            <a:off x="12954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1" name="Oval 17"/>
          <p:cNvSpPr>
            <a:spLocks noChangeArrowheads="1"/>
          </p:cNvSpPr>
          <p:nvPr/>
        </p:nvSpPr>
        <p:spPr bwMode="auto">
          <a:xfrm>
            <a:off x="2286000" y="23431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2" name="Line 18"/>
          <p:cNvSpPr>
            <a:spLocks noChangeShapeType="1"/>
          </p:cNvSpPr>
          <p:nvPr/>
        </p:nvSpPr>
        <p:spPr bwMode="auto">
          <a:xfrm>
            <a:off x="68580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43"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4"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5"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6"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7"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8"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49"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0" name="Line 26"/>
          <p:cNvSpPr>
            <a:spLocks noChangeShapeType="1"/>
          </p:cNvSpPr>
          <p:nvPr/>
        </p:nvSpPr>
        <p:spPr bwMode="auto">
          <a:xfrm flipH="1">
            <a:off x="3886200" y="17335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1" name="Line 27"/>
          <p:cNvSpPr>
            <a:spLocks noChangeShapeType="1"/>
          </p:cNvSpPr>
          <p:nvPr/>
        </p:nvSpPr>
        <p:spPr bwMode="auto">
          <a:xfrm flipH="1">
            <a:off x="4419600" y="23431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2" name="Line 28"/>
          <p:cNvSpPr>
            <a:spLocks noChangeShapeType="1"/>
          </p:cNvSpPr>
          <p:nvPr/>
        </p:nvSpPr>
        <p:spPr bwMode="auto">
          <a:xfrm flipH="1">
            <a:off x="4876800" y="2952750"/>
            <a:ext cx="3810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3" name="Line 29"/>
          <p:cNvSpPr>
            <a:spLocks noChangeShapeType="1"/>
          </p:cNvSpPr>
          <p:nvPr/>
        </p:nvSpPr>
        <p:spPr bwMode="auto">
          <a:xfrm>
            <a:off x="4419600" y="1581150"/>
            <a:ext cx="1295400" cy="1828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4" name="Oval 30"/>
          <p:cNvSpPr>
            <a:spLocks noChangeArrowheads="1"/>
          </p:cNvSpPr>
          <p:nvPr/>
        </p:nvSpPr>
        <p:spPr bwMode="auto">
          <a:xfrm>
            <a:off x="41910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5" name="Oval 31"/>
          <p:cNvSpPr>
            <a:spLocks noChangeArrowheads="1"/>
          </p:cNvSpPr>
          <p:nvPr/>
        </p:nvSpPr>
        <p:spPr bwMode="auto">
          <a:xfrm>
            <a:off x="5105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6" name="Oval 32"/>
          <p:cNvSpPr>
            <a:spLocks noChangeArrowheads="1"/>
          </p:cNvSpPr>
          <p:nvPr/>
        </p:nvSpPr>
        <p:spPr bwMode="auto">
          <a:xfrm>
            <a:off x="4648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7" name="Oval 33"/>
          <p:cNvSpPr>
            <a:spLocks noChangeArrowheads="1"/>
          </p:cNvSpPr>
          <p:nvPr/>
        </p:nvSpPr>
        <p:spPr bwMode="auto">
          <a:xfrm>
            <a:off x="54864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8" name="Oval 34"/>
          <p:cNvSpPr>
            <a:spLocks noChangeArrowheads="1"/>
          </p:cNvSpPr>
          <p:nvPr/>
        </p:nvSpPr>
        <p:spPr bwMode="auto">
          <a:xfrm>
            <a:off x="37338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59" name="Oval 35"/>
          <p:cNvSpPr>
            <a:spLocks noChangeArrowheads="1"/>
          </p:cNvSpPr>
          <p:nvPr/>
        </p:nvSpPr>
        <p:spPr bwMode="auto">
          <a:xfrm>
            <a:off x="46482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0" name="Oval 36"/>
          <p:cNvSpPr>
            <a:spLocks noChangeArrowheads="1"/>
          </p:cNvSpPr>
          <p:nvPr/>
        </p:nvSpPr>
        <p:spPr bwMode="auto">
          <a:xfrm>
            <a:off x="41910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2661" name="Text Box 37"/>
          <p:cNvSpPr txBox="1">
            <a:spLocks noChangeArrowheads="1"/>
          </p:cNvSpPr>
          <p:nvPr/>
        </p:nvSpPr>
        <p:spPr bwMode="auto">
          <a:xfrm>
            <a:off x="83820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2" name="Text Box 38"/>
          <p:cNvSpPr txBox="1">
            <a:spLocks noChangeArrowheads="1"/>
          </p:cNvSpPr>
          <p:nvPr/>
        </p:nvSpPr>
        <p:spPr bwMode="auto">
          <a:xfrm>
            <a:off x="3752850" y="19621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3" name="Text Box 39"/>
          <p:cNvSpPr txBox="1">
            <a:spLocks noChangeArrowheads="1"/>
          </p:cNvSpPr>
          <p:nvPr/>
        </p:nvSpPr>
        <p:spPr bwMode="auto">
          <a:xfrm>
            <a:off x="71056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2664" name="Text Box 40"/>
          <p:cNvSpPr txBox="1">
            <a:spLocks noChangeArrowheads="1"/>
          </p:cNvSpPr>
          <p:nvPr/>
        </p:nvSpPr>
        <p:spPr bwMode="auto">
          <a:xfrm>
            <a:off x="14668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5" name="Text Box 41"/>
          <p:cNvSpPr txBox="1">
            <a:spLocks noChangeArrowheads="1"/>
          </p:cNvSpPr>
          <p:nvPr/>
        </p:nvSpPr>
        <p:spPr bwMode="auto">
          <a:xfrm>
            <a:off x="42100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6" name="Text Box 42"/>
          <p:cNvSpPr txBox="1">
            <a:spLocks noChangeArrowheads="1"/>
          </p:cNvSpPr>
          <p:nvPr/>
        </p:nvSpPr>
        <p:spPr bwMode="auto">
          <a:xfrm>
            <a:off x="792480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2667" name="Text Box 43"/>
          <p:cNvSpPr txBox="1">
            <a:spLocks noChangeArrowheads="1"/>
          </p:cNvSpPr>
          <p:nvPr/>
        </p:nvSpPr>
        <p:spPr bwMode="auto">
          <a:xfrm>
            <a:off x="20764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8" name="Text Box 44"/>
          <p:cNvSpPr txBox="1">
            <a:spLocks noChangeArrowheads="1"/>
          </p:cNvSpPr>
          <p:nvPr/>
        </p:nvSpPr>
        <p:spPr bwMode="auto">
          <a:xfrm>
            <a:off x="46672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69" name="Text Box 45"/>
          <p:cNvSpPr txBox="1">
            <a:spLocks noChangeArrowheads="1"/>
          </p:cNvSpPr>
          <p:nvPr/>
        </p:nvSpPr>
        <p:spPr bwMode="auto">
          <a:xfrm>
            <a:off x="6648450" y="25717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2670" name="Text Box 46"/>
          <p:cNvSpPr txBox="1">
            <a:spLocks noChangeArrowheads="1"/>
          </p:cNvSpPr>
          <p:nvPr/>
        </p:nvSpPr>
        <p:spPr bwMode="auto">
          <a:xfrm>
            <a:off x="5505450" y="31813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1" name="Text Box 47"/>
          <p:cNvSpPr txBox="1">
            <a:spLocks noChangeArrowheads="1"/>
          </p:cNvSpPr>
          <p:nvPr/>
        </p:nvSpPr>
        <p:spPr bwMode="auto">
          <a:xfrm>
            <a:off x="6191250" y="1976438"/>
            <a:ext cx="3619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2" name="Text Box 48"/>
          <p:cNvSpPr txBox="1">
            <a:spLocks noChangeArrowheads="1"/>
          </p:cNvSpPr>
          <p:nvPr/>
        </p:nvSpPr>
        <p:spPr bwMode="auto">
          <a:xfrm>
            <a:off x="2686050" y="2876550"/>
            <a:ext cx="361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2673" name="Line 49"/>
          <p:cNvSpPr>
            <a:spLocks noChangeShapeType="1"/>
          </p:cNvSpPr>
          <p:nvPr/>
        </p:nvSpPr>
        <p:spPr bwMode="auto">
          <a:xfrm flipV="1">
            <a:off x="5940425" y="5141913"/>
            <a:ext cx="757238" cy="396875"/>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124200" y="549275"/>
            <a:ext cx="2819400" cy="771525"/>
          </a:xfrm>
        </p:spPr>
        <p:txBody>
          <a:bodyPr/>
          <a:lstStyle/>
          <a:p>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a:t>
            </a:r>
          </a:p>
        </p:txBody>
      </p:sp>
      <p:sp>
        <p:nvSpPr>
          <p:cNvPr id="283651" name="Rectangle 3"/>
          <p:cNvSpPr>
            <a:spLocks noGrp="1" noChangeArrowheads="1"/>
          </p:cNvSpPr>
          <p:nvPr>
            <p:ph idx="1"/>
          </p:nvPr>
        </p:nvSpPr>
        <p:spPr>
          <a:xfrm>
            <a:off x="679450" y="1389063"/>
            <a:ext cx="7924800" cy="1752600"/>
          </a:xfrm>
        </p:spPr>
        <p:txBody>
          <a:bodyPr/>
          <a:lstStyle/>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带权路径长度达到最小的扩充二叉树即为</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a:t>
            </a:r>
          </a:p>
          <a:p>
            <a:pPr>
              <a:lnSpc>
                <a:spcPct val="105000"/>
              </a:lnSpc>
              <a:spcBef>
                <a:spcPct val="15000"/>
              </a:spcBef>
              <a:buClr>
                <a:srgbClr val="800080"/>
              </a:buClr>
              <a:buSzPct val="50000"/>
            </a:pPr>
            <a:r>
              <a:rPr lang="zh-CN" altLang="en-US" sz="3000" b="1">
                <a:solidFill>
                  <a:srgbClr val="000099"/>
                </a:solidFill>
                <a:latin typeface="Times New Roman" pitchFamily="18" charset="0"/>
                <a:ea typeface="仿宋_GB2312" pitchFamily="49" charset="-122"/>
              </a:rPr>
              <a:t>在</a:t>
            </a:r>
            <a:r>
              <a:rPr lang="en-US" altLang="zh-CN" sz="3000" b="1">
                <a:solidFill>
                  <a:srgbClr val="000099"/>
                </a:solidFill>
                <a:latin typeface="Times New Roman" pitchFamily="18" charset="0"/>
                <a:ea typeface="仿宋_GB2312" pitchFamily="49" charset="-122"/>
              </a:rPr>
              <a:t>Huffman</a:t>
            </a:r>
            <a:r>
              <a:rPr lang="zh-CN" altLang="en-US" sz="3000" b="1">
                <a:solidFill>
                  <a:srgbClr val="000099"/>
                </a:solidFill>
                <a:latin typeface="Times New Roman" pitchFamily="18" charset="0"/>
                <a:ea typeface="仿宋_GB2312" pitchFamily="49" charset="-122"/>
              </a:rPr>
              <a:t>树中，权值大的结点离根最近。</a:t>
            </a:r>
          </a:p>
        </p:txBody>
      </p:sp>
      <p:sp>
        <p:nvSpPr>
          <p:cNvPr id="6" name="灯片编号占位符 4"/>
          <p:cNvSpPr>
            <a:spLocks noGrp="1"/>
          </p:cNvSpPr>
          <p:nvPr>
            <p:ph type="sldNum" sz="quarter" idx="12"/>
          </p:nvPr>
        </p:nvSpPr>
        <p:spPr/>
        <p:txBody>
          <a:bodyPr/>
          <a:lstStyle/>
          <a:p>
            <a:fld id="{73A77CCB-8701-4B4E-9598-AC9AEB7AAB58}" type="slidenum">
              <a:rPr lang="en-US" altLang="zh-CN"/>
              <a:pPr/>
              <a:t>165</a:t>
            </a:fld>
            <a:endParaRPr lang="en-US" altLang="zh-CN"/>
          </a:p>
        </p:txBody>
      </p:sp>
      <p:sp>
        <p:nvSpPr>
          <p:cNvPr id="283652" name="Text Box 4"/>
          <p:cNvSpPr txBox="1">
            <a:spLocks noChangeArrowheads="1"/>
          </p:cNvSpPr>
          <p:nvPr/>
        </p:nvSpPr>
        <p:spPr bwMode="auto">
          <a:xfrm>
            <a:off x="619125" y="3200400"/>
            <a:ext cx="7985125"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gn="ct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树的构造算法</a:t>
            </a:r>
          </a:p>
          <a:p>
            <a:endParaRPr kumimoji="1" lang="zh-CN" altLang="en-US" sz="1200" b="1">
              <a:effectLst>
                <a:outerShdw blurRad="38100" dist="38100" dir="2700000" algn="tl">
                  <a:srgbClr val="C0C0C0"/>
                </a:outerShdw>
              </a:effectLst>
              <a:latin typeface="Times New Roman" pitchFamily="18" charset="0"/>
              <a:ea typeface="仿宋_GB2312" pitchFamily="49" charset="-122"/>
            </a:endParaRPr>
          </a:p>
          <a:p>
            <a:pPr>
              <a:lnSpc>
                <a:spcPct val="110000"/>
              </a:lnSpc>
              <a:buFontTx/>
              <a:buAutoNum type="arabicPeriod"/>
            </a:pPr>
            <a:r>
              <a:rPr kumimoji="1" lang="zh-CN" altLang="en-US" sz="3000" b="1">
                <a:solidFill>
                  <a:srgbClr val="000099"/>
                </a:solidFill>
                <a:latin typeface="Times New Roman" pitchFamily="18" charset="0"/>
                <a:ea typeface="仿宋_GB2312" pitchFamily="49" charset="-122"/>
              </a:rPr>
              <a:t>由给定</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个权值</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a:t>
            </a:r>
            <a:r>
              <a:rPr kumimoji="1" lang="zh-CN" altLang="en-US" sz="3000" b="1">
                <a:solidFill>
                  <a:schemeClr val="tx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构造 具有</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i="1">
                <a:solidFill>
                  <a:schemeClr val="accent2"/>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棵扩充二叉树的森林</a:t>
            </a:r>
            <a:r>
              <a:rPr kumimoji="1" lang="zh-CN" altLang="en-US" sz="3000" b="1" i="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a:solidFill>
                  <a:schemeClr val="tx2"/>
                </a:solidFill>
                <a:latin typeface="Times New Roman" pitchFamily="18" charset="0"/>
                <a:ea typeface="仿宋_GB2312" pitchFamily="49" charset="-122"/>
              </a:rPr>
              <a:t> = {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0</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p>
          <a:p>
            <a:pPr>
              <a:lnSpc>
                <a:spcPct val="110000"/>
              </a:lnSpc>
            </a:pP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n</a:t>
            </a:r>
            <a:r>
              <a:rPr kumimoji="1" lang="en-US" altLang="zh-CN" sz="3000" b="1" baseline="-25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a:t>
            </a:r>
            <a:r>
              <a:rPr kumimoji="1" lang="zh-CN" altLang="en-US" sz="3000" b="1">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其中每棵扩充二叉树</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T</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只有一个带权值</a:t>
            </a:r>
            <a:r>
              <a:rPr kumimoji="1" lang="zh-CN" altLang="en-US" sz="3000" b="1">
                <a:solidFill>
                  <a:schemeClr val="accent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w</a:t>
            </a:r>
            <a:r>
              <a:rPr kumimoji="1" lang="en-US" altLang="zh-CN" sz="3000" b="1" i="1" baseline="-25000">
                <a:solidFill>
                  <a:schemeClr val="tx2"/>
                </a:solidFill>
                <a:latin typeface="Times New Roman" pitchFamily="18" charset="0"/>
                <a:ea typeface="仿宋_GB2312" pitchFamily="49" charset="-122"/>
              </a:rPr>
              <a:t>i </a:t>
            </a:r>
            <a:r>
              <a:rPr kumimoji="1" lang="zh-CN" altLang="en-US" sz="3000" b="1">
                <a:solidFill>
                  <a:srgbClr val="000099"/>
                </a:solidFill>
                <a:latin typeface="Times New Roman" pitchFamily="18" charset="0"/>
                <a:ea typeface="仿宋_GB2312" pitchFamily="49" charset="-122"/>
              </a:rPr>
              <a:t>的根结点</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其左、右子树均为空。</a:t>
            </a:r>
            <a:r>
              <a:rPr kumimoji="1" lang="zh-CN" altLang="en-US" sz="3200" b="1">
                <a:effectLst>
                  <a:outerShdw blurRad="38100" dist="38100" dir="2700000" algn="tl">
                    <a:srgbClr val="C0C0C0"/>
                  </a:outerShdw>
                </a:effectLst>
                <a:latin typeface="Times New Roman" pitchFamily="18" charset="0"/>
                <a:ea typeface="仿宋_GB2312" pitchFamily="49" charset="-122"/>
              </a:rPr>
              <a:t>    </a:t>
            </a:r>
            <a:endParaRPr kumimoji="1" lang="zh-CN" altLang="en-US" sz="2400">
              <a:latin typeface="Times New Roman"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51B2F0E4-C751-4B5F-A09B-419B003117E8}" type="slidenum">
              <a:rPr lang="en-US" altLang="zh-CN"/>
              <a:pPr/>
              <a:t>166</a:t>
            </a:fld>
            <a:endParaRPr lang="en-US" altLang="zh-CN"/>
          </a:p>
        </p:txBody>
      </p:sp>
      <p:sp>
        <p:nvSpPr>
          <p:cNvPr id="284674" name="Text Box 2"/>
          <p:cNvSpPr txBox="1">
            <a:spLocks noChangeArrowheads="1"/>
          </p:cNvSpPr>
          <p:nvPr/>
        </p:nvSpPr>
        <p:spPr bwMode="auto">
          <a:xfrm>
            <a:off x="571500" y="800100"/>
            <a:ext cx="792480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0000"/>
              </a:spcBef>
              <a:buClr>
                <a:schemeClr val="tx2"/>
              </a:buClr>
              <a:buFontTx/>
              <a:buAutoNum type="arabicPeriod" startAt="2"/>
            </a:pPr>
            <a:r>
              <a:rPr kumimoji="1" lang="zh-CN" altLang="en-US" sz="3000" b="1">
                <a:latin typeface="Times New Roman" pitchFamily="18" charset="0"/>
                <a:ea typeface="仿宋_GB2312" pitchFamily="49" charset="-122"/>
              </a:rPr>
              <a:t>重复以下步骤</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直到</a:t>
            </a:r>
            <a:r>
              <a:rPr kumimoji="1" lang="zh-CN" altLang="en-US" sz="3000" b="1">
                <a:solidFill>
                  <a:schemeClr val="tx2"/>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F</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中仅剩一棵树为止：</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solidFill>
                  <a:schemeClr val="tx2"/>
                </a:solidFill>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中选取两棵根结点的权值最小的扩充二叉树</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做为左、右子树构造一棵新的二叉树。置新的二叉树的根结点的权值为其左、右子树上根结点的权值之和。</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在 </a:t>
            </a:r>
            <a:r>
              <a:rPr kumimoji="1" lang="en-US" altLang="zh-CN" sz="3000" b="1" i="1">
                <a:latin typeface="Times New Roman" pitchFamily="18" charset="0"/>
                <a:ea typeface="仿宋_GB2312" pitchFamily="49" charset="-122"/>
              </a:rPr>
              <a:t>F </a:t>
            </a:r>
            <a:r>
              <a:rPr kumimoji="1" lang="zh-CN" altLang="en-US" sz="3000" b="1">
                <a:latin typeface="Times New Roman" pitchFamily="18" charset="0"/>
                <a:ea typeface="仿宋_GB2312" pitchFamily="49" charset="-122"/>
              </a:rPr>
              <a:t>中删去这两棵二叉树。</a:t>
            </a:r>
          </a:p>
          <a:p>
            <a:pPr lvl="1">
              <a:lnSpc>
                <a:spcPct val="105000"/>
              </a:lnSpc>
              <a:spcBef>
                <a:spcPct val="10000"/>
              </a:spcBef>
              <a:buClr>
                <a:schemeClr val="tx2"/>
              </a:buClr>
              <a:buFontTx/>
              <a:buAutoNum type="alphaLcParenR"/>
            </a:pPr>
            <a:r>
              <a:rPr kumimoji="1" lang="zh-CN" altLang="en-US" sz="3000" b="1">
                <a:latin typeface="Times New Roman" pitchFamily="18" charset="0"/>
                <a:ea typeface="仿宋_GB2312" pitchFamily="49" charset="-122"/>
              </a:rPr>
              <a:t>把新的二叉树加入 </a:t>
            </a:r>
            <a:r>
              <a:rPr kumimoji="1" lang="en-US" altLang="zh-CN" sz="3000" b="1" i="1">
                <a:latin typeface="Times New Roman" pitchFamily="18" charset="0"/>
                <a:ea typeface="仿宋_GB2312" pitchFamily="49" charset="-122"/>
              </a:rPr>
              <a:t>F</a:t>
            </a:r>
            <a:r>
              <a:rPr kumimoji="1" lang="zh-CN" altLang="en-US" sz="3000" b="1">
                <a:latin typeface="Times New Roman" pitchFamily="18" charset="0"/>
                <a:ea typeface="仿宋_GB2312" pitchFamily="49" charset="-122"/>
              </a:rPr>
              <a:t>。</a:t>
            </a:r>
          </a:p>
          <a:p>
            <a:pPr>
              <a:lnSpc>
                <a:spcPct val="110000"/>
              </a:lnSpc>
              <a:spcBef>
                <a:spcPct val="10000"/>
              </a:spcBef>
            </a:pPr>
            <a:endParaRPr kumimoji="1" lang="zh-CN" altLang="en-US" sz="3000" b="1">
              <a:latin typeface="Times New Roman" pitchFamily="18" charset="0"/>
              <a:ea typeface="仿宋_GB2312" pitchFamily="49" charset="-122"/>
            </a:endParaRPr>
          </a:p>
          <a:p>
            <a:pPr>
              <a:lnSpc>
                <a:spcPct val="105000"/>
              </a:lnSpc>
            </a:pPr>
            <a:r>
              <a:rPr kumimoji="1" lang="zh-CN" altLang="en-US" sz="3600" b="1">
                <a:solidFill>
                  <a:srgbClr val="CC3300"/>
                </a:solidFill>
                <a:effectLst>
                  <a:outerShdw blurRad="38100" dist="38100" dir="2700000" algn="tl">
                    <a:srgbClr val="C0C0C0"/>
                  </a:outerShdw>
                </a:effectLst>
                <a:latin typeface="Times New Roman" pitchFamily="18" charset="0"/>
                <a:ea typeface="仿宋_GB2312" pitchFamily="49" charset="-122"/>
              </a:rPr>
              <a:t>              </a:t>
            </a:r>
            <a:r>
              <a:rPr kumimoji="1" lang="en-US" altLang="zh-CN" sz="3600" b="1">
                <a:solidFill>
                  <a:schemeClr val="tx2"/>
                </a:solidFill>
                <a:latin typeface="华文新魏" pitchFamily="2" charset="-122"/>
                <a:ea typeface="华文新魏" pitchFamily="2" charset="-122"/>
              </a:rPr>
              <a:t>Huffman</a:t>
            </a:r>
            <a:r>
              <a:rPr kumimoji="1" lang="zh-CN" altLang="en-US" sz="3600" b="1">
                <a:solidFill>
                  <a:schemeClr val="tx2"/>
                </a:solidFill>
                <a:latin typeface="华文新魏" pitchFamily="2" charset="-122"/>
                <a:ea typeface="华文新魏" pitchFamily="2" charset="-122"/>
              </a:rPr>
              <a:t>树的构造过程</a:t>
            </a:r>
            <a:endParaRPr kumimoji="1" lang="zh-CN" altLang="en-US" sz="3200" b="1">
              <a:solidFill>
                <a:schemeClr val="tx2"/>
              </a:solidFill>
              <a:latin typeface="华文新魏" pitchFamily="2" charset="-122"/>
              <a:ea typeface="华文新魏"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2"/>
          </p:nvPr>
        </p:nvSpPr>
        <p:spPr/>
        <p:txBody>
          <a:bodyPr/>
          <a:lstStyle/>
          <a:p>
            <a:fld id="{9ECCA6FA-9E92-4E0B-968C-C5F810BC4567}" type="slidenum">
              <a:rPr lang="en-US" altLang="zh-CN"/>
              <a:pPr/>
              <a:t>167</a:t>
            </a:fld>
            <a:endParaRPr lang="en-US" altLang="zh-CN"/>
          </a:p>
        </p:txBody>
      </p:sp>
      <p:sp>
        <p:nvSpPr>
          <p:cNvPr id="285702" name="Text Box 6"/>
          <p:cNvSpPr txBox="1">
            <a:spLocks noChangeArrowheads="1"/>
          </p:cNvSpPr>
          <p:nvPr/>
        </p:nvSpPr>
        <p:spPr bwMode="auto">
          <a:xfrm>
            <a:off x="152400" y="182563"/>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000">
              <a:latin typeface="Times New Roman" pitchFamily="18" charset="0"/>
            </a:endParaRPr>
          </a:p>
        </p:txBody>
      </p:sp>
      <p:grpSp>
        <p:nvGrpSpPr>
          <p:cNvPr id="285763" name="Group 67"/>
          <p:cNvGrpSpPr>
            <a:grpSpLocks/>
          </p:cNvGrpSpPr>
          <p:nvPr/>
        </p:nvGrpSpPr>
        <p:grpSpPr bwMode="auto">
          <a:xfrm>
            <a:off x="808038" y="441325"/>
            <a:ext cx="7040562" cy="5837238"/>
            <a:chOff x="384" y="211"/>
            <a:chExt cx="4435" cy="3677"/>
          </a:xfrm>
        </p:grpSpPr>
        <p:sp>
          <p:nvSpPr>
            <p:cNvPr id="285698" name="Line 2"/>
            <p:cNvSpPr>
              <a:spLocks noChangeShapeType="1"/>
            </p:cNvSpPr>
            <p:nvPr/>
          </p:nvSpPr>
          <p:spPr bwMode="auto">
            <a:xfrm flipH="1">
              <a:off x="134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699" name="Line 3"/>
            <p:cNvSpPr>
              <a:spLocks noChangeShapeType="1"/>
            </p:cNvSpPr>
            <p:nvPr/>
          </p:nvSpPr>
          <p:spPr bwMode="auto">
            <a:xfrm>
              <a:off x="1584"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0" name="Line 4"/>
            <p:cNvSpPr>
              <a:spLocks noChangeShapeType="1"/>
            </p:cNvSpPr>
            <p:nvPr/>
          </p:nvSpPr>
          <p:spPr bwMode="auto">
            <a:xfrm>
              <a:off x="441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1" name="Line 5"/>
            <p:cNvSpPr>
              <a:spLocks noChangeShapeType="1"/>
            </p:cNvSpPr>
            <p:nvPr/>
          </p:nvSpPr>
          <p:spPr bwMode="auto">
            <a:xfrm flipH="1">
              <a:off x="4176" y="912"/>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03" name="Text Box 7"/>
            <p:cNvSpPr txBox="1">
              <a:spLocks noChangeArrowheads="1"/>
            </p:cNvSpPr>
            <p:nvPr/>
          </p:nvSpPr>
          <p:spPr bwMode="auto">
            <a:xfrm>
              <a:off x="384" y="221"/>
              <a:ext cx="19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{2} {4}</a:t>
              </a:r>
              <a:endParaRPr kumimoji="1" lang="en-US" altLang="zh-CN" sz="2400">
                <a:latin typeface="Times New Roman" pitchFamily="18" charset="0"/>
              </a:endParaRPr>
            </a:p>
          </p:txBody>
        </p:sp>
        <p:sp>
          <p:nvSpPr>
            <p:cNvPr id="285704" name="Rectangle 8"/>
            <p:cNvSpPr>
              <a:spLocks noChangeArrowheads="1"/>
            </p:cNvSpPr>
            <p:nvPr/>
          </p:nvSpPr>
          <p:spPr bwMode="auto">
            <a:xfrm>
              <a:off x="672"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5" name="Rectangle 9"/>
            <p:cNvSpPr>
              <a:spLocks noChangeArrowheads="1"/>
            </p:cNvSpPr>
            <p:nvPr/>
          </p:nvSpPr>
          <p:spPr bwMode="auto">
            <a:xfrm>
              <a:off x="1056"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6" name="Rectangle 10"/>
            <p:cNvSpPr>
              <a:spLocks noChangeArrowheads="1"/>
            </p:cNvSpPr>
            <p:nvPr/>
          </p:nvSpPr>
          <p:spPr bwMode="auto">
            <a:xfrm>
              <a:off x="144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7" name="Rectangle 11"/>
            <p:cNvSpPr>
              <a:spLocks noChangeArrowheads="1"/>
            </p:cNvSpPr>
            <p:nvPr/>
          </p:nvSpPr>
          <p:spPr bwMode="auto">
            <a:xfrm>
              <a:off x="182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08" name="Text Box 12"/>
            <p:cNvSpPr txBox="1">
              <a:spLocks noChangeArrowheads="1"/>
            </p:cNvSpPr>
            <p:nvPr/>
          </p:nvSpPr>
          <p:spPr bwMode="auto">
            <a:xfrm>
              <a:off x="3216" y="211"/>
              <a:ext cx="160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{5} {6}</a:t>
              </a:r>
              <a:endParaRPr kumimoji="1" lang="en-US" altLang="zh-CN" sz="2400">
                <a:latin typeface="Times New Roman" pitchFamily="18" charset="0"/>
              </a:endParaRPr>
            </a:p>
          </p:txBody>
        </p:sp>
        <p:sp>
          <p:nvSpPr>
            <p:cNvPr id="285709" name="Rectangle 13"/>
            <p:cNvSpPr>
              <a:spLocks noChangeArrowheads="1"/>
            </p:cNvSpPr>
            <p:nvPr/>
          </p:nvSpPr>
          <p:spPr bwMode="auto">
            <a:xfrm>
              <a:off x="3360"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0" name="Rectangle 14"/>
            <p:cNvSpPr>
              <a:spLocks noChangeArrowheads="1"/>
            </p:cNvSpPr>
            <p:nvPr/>
          </p:nvSpPr>
          <p:spPr bwMode="auto">
            <a:xfrm>
              <a:off x="3744" y="72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1" name="Rectangle 15"/>
            <p:cNvSpPr>
              <a:spLocks noChangeArrowheads="1"/>
            </p:cNvSpPr>
            <p:nvPr/>
          </p:nvSpPr>
          <p:spPr bwMode="auto">
            <a:xfrm>
              <a:off x="4032"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2" name="Rectangle 16"/>
            <p:cNvSpPr>
              <a:spLocks noChangeArrowheads="1"/>
            </p:cNvSpPr>
            <p:nvPr/>
          </p:nvSpPr>
          <p:spPr bwMode="auto">
            <a:xfrm>
              <a:off x="4464" y="1152"/>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13" name="Oval 17"/>
            <p:cNvSpPr>
              <a:spLocks noChangeArrowheads="1"/>
            </p:cNvSpPr>
            <p:nvPr/>
          </p:nvSpPr>
          <p:spPr bwMode="auto">
            <a:xfrm>
              <a:off x="4224" y="67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14" name="Text Box 18"/>
            <p:cNvSpPr txBox="1">
              <a:spLocks noChangeArrowheads="1"/>
            </p:cNvSpPr>
            <p:nvPr/>
          </p:nvSpPr>
          <p:spPr bwMode="auto">
            <a:xfrm>
              <a:off x="6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15" name="Text Box 19"/>
            <p:cNvSpPr txBox="1">
              <a:spLocks noChangeArrowheads="1"/>
            </p:cNvSpPr>
            <p:nvPr/>
          </p:nvSpPr>
          <p:spPr bwMode="auto">
            <a:xfrm>
              <a:off x="1068"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16" name="Text Box 20"/>
            <p:cNvSpPr txBox="1">
              <a:spLocks noChangeArrowheads="1"/>
            </p:cNvSpPr>
            <p:nvPr/>
          </p:nvSpPr>
          <p:spPr bwMode="auto">
            <a:xfrm>
              <a:off x="1452"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17" name="Text Box 21"/>
            <p:cNvSpPr txBox="1">
              <a:spLocks noChangeArrowheads="1"/>
            </p:cNvSpPr>
            <p:nvPr/>
          </p:nvSpPr>
          <p:spPr bwMode="auto">
            <a:xfrm>
              <a:off x="183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18" name="Text Box 22"/>
            <p:cNvSpPr txBox="1">
              <a:spLocks noChangeArrowheads="1"/>
            </p:cNvSpPr>
            <p:nvPr/>
          </p:nvSpPr>
          <p:spPr bwMode="auto">
            <a:xfrm>
              <a:off x="1100" y="1008"/>
              <a:ext cx="62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初始</a:t>
              </a:r>
              <a:endParaRPr kumimoji="1" lang="zh-CN" altLang="en-US" sz="2400">
                <a:latin typeface="Times New Roman" pitchFamily="18" charset="0"/>
              </a:endParaRPr>
            </a:p>
          </p:txBody>
        </p:sp>
        <p:sp>
          <p:nvSpPr>
            <p:cNvPr id="285719" name="Text Box 23"/>
            <p:cNvSpPr txBox="1">
              <a:spLocks noChangeArrowheads="1"/>
            </p:cNvSpPr>
            <p:nvPr/>
          </p:nvSpPr>
          <p:spPr bwMode="auto">
            <a:xfrm>
              <a:off x="3396" y="1363"/>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{2} {4}</a:t>
              </a:r>
              <a:endParaRPr kumimoji="1" lang="en-US" altLang="zh-CN" sz="2400">
                <a:latin typeface="Times New Roman" pitchFamily="18" charset="0"/>
              </a:endParaRPr>
            </a:p>
          </p:txBody>
        </p:sp>
        <p:sp>
          <p:nvSpPr>
            <p:cNvPr id="285720" name="Text Box 24"/>
            <p:cNvSpPr txBox="1">
              <a:spLocks noChangeArrowheads="1"/>
            </p:cNvSpPr>
            <p:nvPr/>
          </p:nvSpPr>
          <p:spPr bwMode="auto">
            <a:xfrm>
              <a:off x="680" y="1776"/>
              <a:ext cx="14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{7} {11} </a:t>
              </a:r>
              <a:endParaRPr kumimoji="1" lang="en-US" altLang="zh-CN" sz="2400">
                <a:latin typeface="Times New Roman" pitchFamily="18" charset="0"/>
              </a:endParaRPr>
            </a:p>
          </p:txBody>
        </p:sp>
        <p:sp>
          <p:nvSpPr>
            <p:cNvPr id="285721" name="Line 25"/>
            <p:cNvSpPr>
              <a:spLocks noChangeShapeType="1"/>
            </p:cNvSpPr>
            <p:nvPr/>
          </p:nvSpPr>
          <p:spPr bwMode="auto">
            <a:xfrm>
              <a:off x="1824" y="297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2" name="Line 26"/>
            <p:cNvSpPr>
              <a:spLocks noChangeShapeType="1"/>
            </p:cNvSpPr>
            <p:nvPr/>
          </p:nvSpPr>
          <p:spPr bwMode="auto">
            <a:xfrm flipH="1">
              <a:off x="1584"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23" name="Rectangle 27"/>
            <p:cNvSpPr>
              <a:spLocks noChangeArrowheads="1"/>
            </p:cNvSpPr>
            <p:nvPr/>
          </p:nvSpPr>
          <p:spPr bwMode="auto">
            <a:xfrm>
              <a:off x="76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4" name="Rectangle 28"/>
            <p:cNvSpPr>
              <a:spLocks noChangeArrowheads="1"/>
            </p:cNvSpPr>
            <p:nvPr/>
          </p:nvSpPr>
          <p:spPr bwMode="auto">
            <a:xfrm>
              <a:off x="1200"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5" name="Rectangle 29"/>
            <p:cNvSpPr>
              <a:spLocks noChangeArrowheads="1"/>
            </p:cNvSpPr>
            <p:nvPr/>
          </p:nvSpPr>
          <p:spPr bwMode="auto">
            <a:xfrm>
              <a:off x="1440"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6" name="Rectangle 30"/>
            <p:cNvSpPr>
              <a:spLocks noChangeArrowheads="1"/>
            </p:cNvSpPr>
            <p:nvPr/>
          </p:nvSpPr>
          <p:spPr bwMode="auto">
            <a:xfrm>
              <a:off x="1824"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27" name="Oval 31"/>
            <p:cNvSpPr>
              <a:spLocks noChangeArrowheads="1"/>
            </p:cNvSpPr>
            <p:nvPr/>
          </p:nvSpPr>
          <p:spPr bwMode="auto">
            <a:xfrm>
              <a:off x="1632"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8" name="Oval 32"/>
            <p:cNvSpPr>
              <a:spLocks noChangeArrowheads="1"/>
            </p:cNvSpPr>
            <p:nvPr/>
          </p:nvSpPr>
          <p:spPr bwMode="auto">
            <a:xfrm>
              <a:off x="1392"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29" name="Text Box 33"/>
            <p:cNvSpPr txBox="1">
              <a:spLocks noChangeArrowheads="1"/>
            </p:cNvSpPr>
            <p:nvPr/>
          </p:nvSpPr>
          <p:spPr bwMode="auto">
            <a:xfrm>
              <a:off x="3372" y="68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0" name="Text Box 34"/>
            <p:cNvSpPr txBox="1">
              <a:spLocks noChangeArrowheads="1"/>
            </p:cNvSpPr>
            <p:nvPr/>
          </p:nvSpPr>
          <p:spPr bwMode="auto">
            <a:xfrm>
              <a:off x="3756" y="67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1" name="Text Box 35"/>
            <p:cNvSpPr txBox="1">
              <a:spLocks noChangeArrowheads="1"/>
            </p:cNvSpPr>
            <p:nvPr/>
          </p:nvSpPr>
          <p:spPr bwMode="auto">
            <a:xfrm>
              <a:off x="4032"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2" name="Text Box 36"/>
            <p:cNvSpPr txBox="1">
              <a:spLocks noChangeArrowheads="1"/>
            </p:cNvSpPr>
            <p:nvPr/>
          </p:nvSpPr>
          <p:spPr bwMode="auto">
            <a:xfrm>
              <a:off x="4476" y="111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3" name="Text Box 37"/>
            <p:cNvSpPr txBox="1">
              <a:spLocks noChangeArrowheads="1"/>
            </p:cNvSpPr>
            <p:nvPr/>
          </p:nvSpPr>
          <p:spPr bwMode="auto">
            <a:xfrm>
              <a:off x="780"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34" name="Text Box 38"/>
            <p:cNvSpPr txBox="1">
              <a:spLocks noChangeArrowheads="1"/>
            </p:cNvSpPr>
            <p:nvPr/>
          </p:nvSpPr>
          <p:spPr bwMode="auto">
            <a:xfrm>
              <a:off x="1212" y="263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35" name="Text Box 39"/>
            <p:cNvSpPr txBox="1">
              <a:spLocks noChangeArrowheads="1"/>
            </p:cNvSpPr>
            <p:nvPr/>
          </p:nvSpPr>
          <p:spPr bwMode="auto">
            <a:xfrm>
              <a:off x="1440"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36" name="Text Box 40"/>
            <p:cNvSpPr txBox="1">
              <a:spLocks noChangeArrowheads="1"/>
            </p:cNvSpPr>
            <p:nvPr/>
          </p:nvSpPr>
          <p:spPr bwMode="auto">
            <a:xfrm>
              <a:off x="1836"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37" name="Text Box 41"/>
            <p:cNvSpPr txBox="1">
              <a:spLocks noChangeArrowheads="1"/>
            </p:cNvSpPr>
            <p:nvPr/>
          </p:nvSpPr>
          <p:spPr bwMode="auto">
            <a:xfrm>
              <a:off x="4232" y="64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8" name="Text Box 42"/>
            <p:cNvSpPr txBox="1">
              <a:spLocks noChangeArrowheads="1"/>
            </p:cNvSpPr>
            <p:nvPr/>
          </p:nvSpPr>
          <p:spPr bwMode="auto">
            <a:xfrm>
              <a:off x="1584" y="2649"/>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39" name="Text Box 43"/>
            <p:cNvSpPr txBox="1">
              <a:spLocks noChangeArrowheads="1"/>
            </p:cNvSpPr>
            <p:nvPr/>
          </p:nvSpPr>
          <p:spPr bwMode="auto">
            <a:xfrm>
              <a:off x="1344"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40" name="Text Box 44"/>
            <p:cNvSpPr txBox="1">
              <a:spLocks noChangeArrowheads="1"/>
            </p:cNvSpPr>
            <p:nvPr/>
          </p:nvSpPr>
          <p:spPr bwMode="auto">
            <a:xfrm>
              <a:off x="816"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41" name="Text Box 45"/>
            <p:cNvSpPr txBox="1">
              <a:spLocks noChangeArrowheads="1"/>
            </p:cNvSpPr>
            <p:nvPr/>
          </p:nvSpPr>
          <p:spPr bwMode="auto">
            <a:xfrm>
              <a:off x="3547" y="1776"/>
              <a:ext cx="10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F : {18} </a:t>
              </a:r>
              <a:endParaRPr kumimoji="1" lang="en-US" altLang="zh-CN" sz="2400">
                <a:latin typeface="Times New Roman" pitchFamily="18" charset="0"/>
              </a:endParaRPr>
            </a:p>
          </p:txBody>
        </p:sp>
        <p:sp>
          <p:nvSpPr>
            <p:cNvPr id="285742" name="Line 46"/>
            <p:cNvSpPr>
              <a:spLocks noChangeShapeType="1"/>
            </p:cNvSpPr>
            <p:nvPr/>
          </p:nvSpPr>
          <p:spPr bwMode="auto">
            <a:xfrm flipH="1">
              <a:off x="3792" y="2496"/>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3" name="Line 47"/>
            <p:cNvSpPr>
              <a:spLocks noChangeShapeType="1"/>
            </p:cNvSpPr>
            <p:nvPr/>
          </p:nvSpPr>
          <p:spPr bwMode="auto">
            <a:xfrm>
              <a:off x="4032" y="244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4" name="Line 48"/>
            <p:cNvSpPr>
              <a:spLocks noChangeShapeType="1"/>
            </p:cNvSpPr>
            <p:nvPr/>
          </p:nvSpPr>
          <p:spPr bwMode="auto">
            <a:xfrm>
              <a:off x="4272" y="2928"/>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5" name="Line 49"/>
            <p:cNvSpPr>
              <a:spLocks noChangeShapeType="1"/>
            </p:cNvSpPr>
            <p:nvPr/>
          </p:nvSpPr>
          <p:spPr bwMode="auto">
            <a:xfrm flipH="1">
              <a:off x="4032" y="2919"/>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46" name="Rectangle 50"/>
            <p:cNvSpPr>
              <a:spLocks noChangeArrowheads="1"/>
            </p:cNvSpPr>
            <p:nvPr/>
          </p:nvSpPr>
          <p:spPr bwMode="auto">
            <a:xfrm>
              <a:off x="3648" y="2688"/>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7" name="Rectangle 51"/>
            <p:cNvSpPr>
              <a:spLocks noChangeArrowheads="1"/>
            </p:cNvSpPr>
            <p:nvPr/>
          </p:nvSpPr>
          <p:spPr bwMode="auto">
            <a:xfrm>
              <a:off x="3888" y="3159"/>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48" name="Oval 52"/>
            <p:cNvSpPr>
              <a:spLocks noChangeArrowheads="1"/>
            </p:cNvSpPr>
            <p:nvPr/>
          </p:nvSpPr>
          <p:spPr bwMode="auto">
            <a:xfrm>
              <a:off x="4080" y="2679"/>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49" name="Oval 53"/>
            <p:cNvSpPr>
              <a:spLocks noChangeArrowheads="1"/>
            </p:cNvSpPr>
            <p:nvPr/>
          </p:nvSpPr>
          <p:spPr bwMode="auto">
            <a:xfrm>
              <a:off x="3840" y="2256"/>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0" name="Text Box 54"/>
            <p:cNvSpPr txBox="1">
              <a:spLocks noChangeArrowheads="1"/>
            </p:cNvSpPr>
            <p:nvPr/>
          </p:nvSpPr>
          <p:spPr bwMode="auto">
            <a:xfrm>
              <a:off x="3888" y="312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285751" name="Text Box 55"/>
            <p:cNvSpPr txBox="1">
              <a:spLocks noChangeArrowheads="1"/>
            </p:cNvSpPr>
            <p:nvPr/>
          </p:nvSpPr>
          <p:spPr bwMode="auto">
            <a:xfrm>
              <a:off x="2628" y="3379"/>
              <a:ext cx="126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a:latin typeface="Times New Roman" pitchFamily="18" charset="0"/>
                  <a:ea typeface="隶书" pitchFamily="49" charset="-122"/>
                </a:rPr>
                <a:t>合并</a:t>
              </a:r>
              <a:r>
                <a:rPr kumimoji="1" lang="en-US" altLang="zh-CN" sz="2800" b="1">
                  <a:solidFill>
                    <a:schemeClr val="tx2"/>
                  </a:solidFill>
                  <a:latin typeface="Times New Roman" pitchFamily="18" charset="0"/>
                </a:rPr>
                <a:t>{5} {6}</a:t>
              </a:r>
              <a:endParaRPr kumimoji="1" lang="en-US" altLang="zh-CN" sz="2400">
                <a:latin typeface="Times New Roman" pitchFamily="18" charset="0"/>
              </a:endParaRPr>
            </a:p>
          </p:txBody>
        </p:sp>
        <p:sp>
          <p:nvSpPr>
            <p:cNvPr id="285752" name="Line 56"/>
            <p:cNvSpPr>
              <a:spLocks noChangeShapeType="1"/>
            </p:cNvSpPr>
            <p:nvPr/>
          </p:nvSpPr>
          <p:spPr bwMode="auto">
            <a:xfrm>
              <a:off x="450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3" name="Line 57"/>
            <p:cNvSpPr>
              <a:spLocks noChangeShapeType="1"/>
            </p:cNvSpPr>
            <p:nvPr/>
          </p:nvSpPr>
          <p:spPr bwMode="auto">
            <a:xfrm flipH="1">
              <a:off x="4260" y="3360"/>
              <a:ext cx="144"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54" name="Rectangle 58"/>
            <p:cNvSpPr>
              <a:spLocks noChangeArrowheads="1"/>
            </p:cNvSpPr>
            <p:nvPr/>
          </p:nvSpPr>
          <p:spPr bwMode="auto">
            <a:xfrm>
              <a:off x="4116"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5" name="Rectangle 59"/>
            <p:cNvSpPr>
              <a:spLocks noChangeArrowheads="1"/>
            </p:cNvSpPr>
            <p:nvPr/>
          </p:nvSpPr>
          <p:spPr bwMode="auto">
            <a:xfrm>
              <a:off x="4560" y="3600"/>
              <a:ext cx="240" cy="24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5756" name="Oval 60"/>
            <p:cNvSpPr>
              <a:spLocks noChangeArrowheads="1"/>
            </p:cNvSpPr>
            <p:nvPr/>
          </p:nvSpPr>
          <p:spPr bwMode="auto">
            <a:xfrm>
              <a:off x="4308" y="312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85757" name="Text Box 61"/>
            <p:cNvSpPr txBox="1">
              <a:spLocks noChangeArrowheads="1"/>
            </p:cNvSpPr>
            <p:nvPr/>
          </p:nvSpPr>
          <p:spPr bwMode="auto">
            <a:xfrm>
              <a:off x="4116"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285758" name="Text Box 62"/>
            <p:cNvSpPr txBox="1">
              <a:spLocks noChangeArrowheads="1"/>
            </p:cNvSpPr>
            <p:nvPr/>
          </p:nvSpPr>
          <p:spPr bwMode="auto">
            <a:xfrm>
              <a:off x="3648" y="264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285759" name="Text Box 63"/>
            <p:cNvSpPr txBox="1">
              <a:spLocks noChangeArrowheads="1"/>
            </p:cNvSpPr>
            <p:nvPr/>
          </p:nvSpPr>
          <p:spPr bwMode="auto">
            <a:xfrm>
              <a:off x="4572" y="35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285760" name="Text Box 64"/>
            <p:cNvSpPr txBox="1">
              <a:spLocks noChangeArrowheads="1"/>
            </p:cNvSpPr>
            <p:nvPr/>
          </p:nvSpPr>
          <p:spPr bwMode="auto">
            <a:xfrm>
              <a:off x="4276" y="3081"/>
              <a:ext cx="3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6</a:t>
              </a:r>
              <a:endParaRPr kumimoji="1" lang="en-US" altLang="zh-CN" sz="2400">
                <a:latin typeface="Times New Roman" pitchFamily="18" charset="0"/>
              </a:endParaRPr>
            </a:p>
          </p:txBody>
        </p:sp>
        <p:sp>
          <p:nvSpPr>
            <p:cNvPr id="285761" name="Text Box 65"/>
            <p:cNvSpPr txBox="1">
              <a:spLocks noChangeArrowheads="1"/>
            </p:cNvSpPr>
            <p:nvPr/>
          </p:nvSpPr>
          <p:spPr bwMode="auto">
            <a:xfrm>
              <a:off x="4036" y="2649"/>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11</a:t>
              </a:r>
              <a:endParaRPr kumimoji="1" lang="en-US" altLang="zh-CN" sz="2400">
                <a:latin typeface="Times New Roman" pitchFamily="18" charset="0"/>
              </a:endParaRPr>
            </a:p>
          </p:txBody>
        </p:sp>
        <p:sp>
          <p:nvSpPr>
            <p:cNvPr id="285762" name="Text Box 66"/>
            <p:cNvSpPr txBox="1">
              <a:spLocks noChangeArrowheads="1"/>
            </p:cNvSpPr>
            <p:nvPr/>
          </p:nvSpPr>
          <p:spPr bwMode="auto">
            <a:xfrm>
              <a:off x="3792" y="2217"/>
              <a:ext cx="3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800" b="1">
                  <a:solidFill>
                    <a:schemeClr val="accent2"/>
                  </a:solidFill>
                  <a:latin typeface="Times New Roman" pitchFamily="18" charset="0"/>
                </a:rPr>
                <a:t>18</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title"/>
          </p:nvPr>
        </p:nvSpPr>
        <p:spPr>
          <a:xfrm>
            <a:off x="457200" y="457200"/>
            <a:ext cx="8229600" cy="884238"/>
          </a:xfrm>
        </p:spPr>
        <p:txBody>
          <a:bodyPr/>
          <a:lstStyle/>
          <a:p>
            <a:pPr algn="ctr"/>
            <a:r>
              <a:rPr lang="en-US" altLang="zh-CN" sz="4000" b="1">
                <a:solidFill>
                  <a:schemeClr val="tx2"/>
                </a:solidFill>
                <a:latin typeface="华文新魏" pitchFamily="2" charset="-122"/>
                <a:ea typeface="华文新魏" pitchFamily="2" charset="-122"/>
              </a:rPr>
              <a:t>Huffman</a:t>
            </a:r>
            <a:r>
              <a:rPr lang="zh-CN" altLang="en-US" sz="4000" b="1">
                <a:solidFill>
                  <a:schemeClr val="tx2"/>
                </a:solidFill>
                <a:latin typeface="华文新魏" pitchFamily="2" charset="-122"/>
                <a:ea typeface="华文新魏" pitchFamily="2" charset="-122"/>
              </a:rPr>
              <a:t>树的类定义</a:t>
            </a:r>
          </a:p>
        </p:txBody>
      </p:sp>
      <p:sp>
        <p:nvSpPr>
          <p:cNvPr id="286724" name="Rectangle 4"/>
          <p:cNvSpPr>
            <a:spLocks noGrp="1" noChangeArrowheads="1"/>
          </p:cNvSpPr>
          <p:nvPr>
            <p:ph idx="1"/>
          </p:nvPr>
        </p:nvSpPr>
        <p:spPr>
          <a:xfrm>
            <a:off x="663575" y="1304925"/>
            <a:ext cx="8229600" cy="5040313"/>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#include </a:t>
            </a:r>
            <a:r>
              <a:rPr lang="en-US" altLang="zh-CN" sz="2800">
                <a:latin typeface="Times New Roman" pitchFamily="18" charset="0"/>
                <a:ea typeface="隶书" pitchFamily="49" charset="-122"/>
              </a:rPr>
              <a:t>"heap.h"</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const  int </a:t>
            </a:r>
            <a:r>
              <a:rPr lang="en-US" altLang="zh-CN" sz="2800">
                <a:latin typeface="Times New Roman" pitchFamily="18" charset="0"/>
                <a:ea typeface="隶书" pitchFamily="49" charset="-122"/>
              </a:rPr>
              <a:t>DefaultSize = 20</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缺省权值集合大小</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树结点的类定义</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E 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结点数据</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左、右子女和父结点指针</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Parent(NULL)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leftChild(NULL)</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rightChild(NULL) </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r>
              <a:rPr lang="zh-CN" altLang="en-US" sz="2800" b="1">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5985C095-EDA5-43B8-8180-277FE9C8E075}" type="slidenum">
              <a:rPr lang="en-US" altLang="zh-CN"/>
              <a:pPr/>
              <a:t>168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idx="1"/>
          </p:nvPr>
        </p:nvSpPr>
        <p:spPr>
          <a:xfrm>
            <a:off x="611188" y="765175"/>
            <a:ext cx="8229600" cy="5400675"/>
          </a:xfrm>
        </p:spPr>
        <p:txBody>
          <a:bodyPr>
            <a:normAutofit lnSpcReduction="10000"/>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 (E elem</a:t>
            </a:r>
            <a:r>
              <a:rPr lang="en-US" altLang="zh-CN" sz="2800" b="1">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构造函数</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pr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right = NULL</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data (elem)</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(pr)</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(left)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(right)</a:t>
            </a:r>
            <a:r>
              <a:rPr lang="en-US" altLang="zh-CN" sz="2800" b="1">
                <a:latin typeface="Times New Roman" pitchFamily="18" charset="0"/>
                <a:ea typeface="隶书" pitchFamily="49" charset="-122"/>
              </a:rPr>
              <a:t> { }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endParaRPr lang="en-US" altLang="zh-CN" sz="2400" b="1">
              <a:latin typeface="Times New Roman" pitchFamily="18" charset="0"/>
              <a:ea typeface="隶书" pitchFamily="49" charset="-122"/>
            </a:endParaRPr>
          </a:p>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class</a:t>
            </a:r>
            <a:r>
              <a:rPr lang="en-US" altLang="zh-CN" sz="2800">
                <a:latin typeface="Times New Roman" pitchFamily="18" charset="0"/>
                <a:ea typeface="隶书" pitchFamily="49" charset="-122"/>
              </a:rPr>
              <a:t> 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树类定义</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public:</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01D50B27-08C6-4ABA-B0E4-70DA81C0C98B}" type="slidenum">
              <a:rPr lang="en-US" altLang="zh-CN"/>
              <a:pPr/>
              <a:t>169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7772400" cy="519113"/>
          </a:xfrm>
          <a:solidFill>
            <a:schemeClr val="accent1"/>
          </a:solidFill>
          <a:ln>
            <a:solidFill>
              <a:srgbClr val="0033CC"/>
            </a:solidFill>
            <a:miter lim="800000"/>
            <a:headEnd/>
            <a:tailEnd/>
          </a:ln>
        </p:spPr>
        <p:txBody>
          <a:bodyPr>
            <a:normAutofit fontScale="90000"/>
          </a:bodyPr>
          <a:lstStyle/>
          <a:p>
            <a:pPr eaLnBrk="1" hangingPunct="1"/>
            <a:r>
              <a:rPr kumimoji="1" lang="en-US" altLang="zh-CN" sz="3600" b="1" smtClean="0">
                <a:solidFill>
                  <a:srgbClr val="FFFFAF"/>
                </a:solidFill>
              </a:rPr>
              <a:t>   </a:t>
            </a:r>
            <a:r>
              <a:rPr kumimoji="1" lang="zh-CN" altLang="en-US" sz="3600" b="1" smtClean="0">
                <a:solidFill>
                  <a:srgbClr val="FFFFAF"/>
                </a:solidFill>
              </a:rPr>
              <a:t>如何判断循环队列队空、队满？</a:t>
            </a:r>
          </a:p>
        </p:txBody>
      </p:sp>
      <p:sp>
        <p:nvSpPr>
          <p:cNvPr id="183299" name="Text Box 3"/>
          <p:cNvSpPr txBox="1">
            <a:spLocks noChangeArrowheads="1"/>
          </p:cNvSpPr>
          <p:nvPr/>
        </p:nvSpPr>
        <p:spPr bwMode="auto">
          <a:xfrm>
            <a:off x="228600" y="685800"/>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400" b="1">
                <a:solidFill>
                  <a:srgbClr val="000000"/>
                </a:solidFill>
                <a:latin typeface="Times New Roman" pitchFamily="18" charset="0"/>
              </a:rPr>
              <a:t>仅凭等式</a:t>
            </a:r>
            <a:r>
              <a:rPr kumimoji="1" lang="en-US" altLang="zh-CN" sz="2400" b="1">
                <a:solidFill>
                  <a:srgbClr val="FF0000"/>
                </a:solidFill>
                <a:latin typeface="Times New Roman" pitchFamily="18" charset="0"/>
              </a:rPr>
              <a:t>Q.front=Q.rear</a:t>
            </a: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无法判断队列是空还是满。</a:t>
            </a:r>
          </a:p>
        </p:txBody>
      </p:sp>
      <p:grpSp>
        <p:nvGrpSpPr>
          <p:cNvPr id="2" name="Group 4"/>
          <p:cNvGrpSpPr>
            <a:grpSpLocks/>
          </p:cNvGrpSpPr>
          <p:nvPr/>
        </p:nvGrpSpPr>
        <p:grpSpPr bwMode="auto">
          <a:xfrm>
            <a:off x="117475" y="1676400"/>
            <a:ext cx="3235325" cy="1920875"/>
            <a:chOff x="672" y="2688"/>
            <a:chExt cx="2208" cy="1210"/>
          </a:xfrm>
        </p:grpSpPr>
        <p:sp>
          <p:nvSpPr>
            <p:cNvPr id="100413" name="Text Box 5"/>
            <p:cNvSpPr txBox="1">
              <a:spLocks noChangeArrowheads="1"/>
            </p:cNvSpPr>
            <p:nvPr/>
          </p:nvSpPr>
          <p:spPr bwMode="auto">
            <a:xfrm>
              <a:off x="672" y="36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Q.rear</a:t>
              </a:r>
            </a:p>
          </p:txBody>
        </p:sp>
        <p:grpSp>
          <p:nvGrpSpPr>
            <p:cNvPr id="100414" name="Group 6"/>
            <p:cNvGrpSpPr>
              <a:grpSpLocks/>
            </p:cNvGrpSpPr>
            <p:nvPr/>
          </p:nvGrpSpPr>
          <p:grpSpPr bwMode="auto">
            <a:xfrm>
              <a:off x="672" y="2688"/>
              <a:ext cx="2208" cy="1200"/>
              <a:chOff x="672" y="2688"/>
              <a:chExt cx="2208" cy="1200"/>
            </a:xfrm>
          </p:grpSpPr>
          <p:grpSp>
            <p:nvGrpSpPr>
              <p:cNvPr id="100415" name="Group 7"/>
              <p:cNvGrpSpPr>
                <a:grpSpLocks/>
              </p:cNvGrpSpPr>
              <p:nvPr/>
            </p:nvGrpSpPr>
            <p:grpSpPr bwMode="auto">
              <a:xfrm>
                <a:off x="1488" y="2688"/>
                <a:ext cx="1296" cy="1200"/>
                <a:chOff x="1200" y="1872"/>
                <a:chExt cx="1296" cy="1200"/>
              </a:xfrm>
            </p:grpSpPr>
            <p:grpSp>
              <p:nvGrpSpPr>
                <p:cNvPr id="100427" name="Group 8"/>
                <p:cNvGrpSpPr>
                  <a:grpSpLocks/>
                </p:cNvGrpSpPr>
                <p:nvPr/>
              </p:nvGrpSpPr>
              <p:grpSpPr bwMode="auto">
                <a:xfrm>
                  <a:off x="1200" y="1872"/>
                  <a:ext cx="1296" cy="1200"/>
                  <a:chOff x="1200" y="1872"/>
                  <a:chExt cx="1296" cy="1200"/>
                </a:xfrm>
              </p:grpSpPr>
              <p:sp>
                <p:nvSpPr>
                  <p:cNvPr id="100433" name="Oval 9"/>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sz="1800">
                      <a:solidFill>
                        <a:srgbClr val="000000"/>
                      </a:solidFill>
                      <a:latin typeface="Arial" pitchFamily="34" charset="0"/>
                    </a:endParaRPr>
                  </a:p>
                </p:txBody>
              </p:sp>
              <p:sp>
                <p:nvSpPr>
                  <p:cNvPr id="100434" name="Oval 10"/>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sz="1800">
                      <a:solidFill>
                        <a:srgbClr val="000000"/>
                      </a:solidFill>
                      <a:latin typeface="Arial" pitchFamily="34" charset="0"/>
                    </a:endParaRPr>
                  </a:p>
                </p:txBody>
              </p:sp>
              <p:sp>
                <p:nvSpPr>
                  <p:cNvPr id="100435" name="Line 11"/>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36" name="Line 12"/>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37" name="Line 13"/>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38" name="Line 14"/>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39" name="Line 15"/>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40" name="Line 16"/>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grpSp>
            <p:grpSp>
              <p:nvGrpSpPr>
                <p:cNvPr id="100428" name="Group 17"/>
                <p:cNvGrpSpPr>
                  <a:grpSpLocks/>
                </p:cNvGrpSpPr>
                <p:nvPr/>
              </p:nvGrpSpPr>
              <p:grpSpPr bwMode="auto">
                <a:xfrm>
                  <a:off x="1536" y="2160"/>
                  <a:ext cx="864" cy="624"/>
                  <a:chOff x="1536" y="2160"/>
                  <a:chExt cx="864" cy="624"/>
                </a:xfrm>
              </p:grpSpPr>
              <p:sp>
                <p:nvSpPr>
                  <p:cNvPr id="100429" name="Text Box 18"/>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5</a:t>
                    </a:r>
                  </a:p>
                </p:txBody>
              </p:sp>
              <p:sp>
                <p:nvSpPr>
                  <p:cNvPr id="100430" name="Text Box 19"/>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4    0</a:t>
                    </a:r>
                  </a:p>
                </p:txBody>
              </p:sp>
              <p:sp>
                <p:nvSpPr>
                  <p:cNvPr id="100431" name="Text Box 20"/>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3    1</a:t>
                    </a:r>
                  </a:p>
                </p:txBody>
              </p:sp>
              <p:sp>
                <p:nvSpPr>
                  <p:cNvPr id="100432" name="Text Box 21"/>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2</a:t>
                    </a:r>
                  </a:p>
                </p:txBody>
              </p:sp>
            </p:grpSp>
          </p:grpSp>
          <p:sp>
            <p:nvSpPr>
              <p:cNvPr id="100416" name="Rectangle 22"/>
              <p:cNvSpPr>
                <a:spLocks noChangeArrowheads="1"/>
              </p:cNvSpPr>
              <p:nvPr/>
            </p:nvSpPr>
            <p:spPr bwMode="auto">
              <a:xfrm>
                <a:off x="720" y="3456"/>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417" name="Line 23"/>
              <p:cNvSpPr>
                <a:spLocks noChangeShapeType="1"/>
              </p:cNvSpPr>
              <p:nvPr/>
            </p:nvSpPr>
            <p:spPr bwMode="auto">
              <a:xfrm flipV="1">
                <a:off x="1248" y="3600"/>
                <a:ext cx="28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18" name="Rectangle 24"/>
              <p:cNvSpPr>
                <a:spLocks noChangeArrowheads="1"/>
              </p:cNvSpPr>
              <p:nvPr/>
            </p:nvSpPr>
            <p:spPr bwMode="auto">
              <a:xfrm>
                <a:off x="720" y="3168"/>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419" name="Line 25"/>
              <p:cNvSpPr>
                <a:spLocks noChangeShapeType="1"/>
              </p:cNvSpPr>
              <p:nvPr/>
            </p:nvSpPr>
            <p:spPr bwMode="auto">
              <a:xfrm>
                <a:off x="1248" y="3360"/>
                <a:ext cx="288"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20" name="Text Box 26"/>
              <p:cNvSpPr txBox="1">
                <a:spLocks noChangeArrowheads="1"/>
              </p:cNvSpPr>
              <p:nvPr/>
            </p:nvSpPr>
            <p:spPr bwMode="auto">
              <a:xfrm>
                <a:off x="672" y="292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Q.front</a:t>
                </a:r>
              </a:p>
            </p:txBody>
          </p:sp>
          <p:sp>
            <p:nvSpPr>
              <p:cNvPr id="100421" name="Text Box 27"/>
              <p:cNvSpPr txBox="1">
                <a:spLocks noChangeArrowheads="1"/>
              </p:cNvSpPr>
              <p:nvPr/>
            </p:nvSpPr>
            <p:spPr bwMode="auto">
              <a:xfrm>
                <a:off x="1968" y="273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J6</a:t>
                </a:r>
              </a:p>
            </p:txBody>
          </p:sp>
          <p:sp>
            <p:nvSpPr>
              <p:cNvPr id="100422" name="Text Box 28"/>
              <p:cNvSpPr txBox="1">
                <a:spLocks noChangeArrowheads="1"/>
              </p:cNvSpPr>
              <p:nvPr/>
            </p:nvSpPr>
            <p:spPr bwMode="auto">
              <a:xfrm>
                <a:off x="2448"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J7</a:t>
                </a:r>
              </a:p>
            </p:txBody>
          </p:sp>
          <p:sp>
            <p:nvSpPr>
              <p:cNvPr id="100423" name="Text Box 29"/>
              <p:cNvSpPr txBox="1">
                <a:spLocks noChangeArrowheads="1"/>
              </p:cNvSpPr>
              <p:nvPr/>
            </p:nvSpPr>
            <p:spPr bwMode="auto">
              <a:xfrm>
                <a:off x="2448" y="33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J8</a:t>
                </a:r>
              </a:p>
            </p:txBody>
          </p:sp>
          <p:sp>
            <p:nvSpPr>
              <p:cNvPr id="100424" name="Text Box 30"/>
              <p:cNvSpPr txBox="1">
                <a:spLocks noChangeArrowheads="1"/>
              </p:cNvSpPr>
              <p:nvPr/>
            </p:nvSpPr>
            <p:spPr bwMode="auto">
              <a:xfrm>
                <a:off x="2016" y="360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J9</a:t>
                </a:r>
              </a:p>
            </p:txBody>
          </p:sp>
          <p:sp>
            <p:nvSpPr>
              <p:cNvPr id="100425" name="Text Box 31"/>
              <p:cNvSpPr txBox="1">
                <a:spLocks noChangeArrowheads="1"/>
              </p:cNvSpPr>
              <p:nvPr/>
            </p:nvSpPr>
            <p:spPr bwMode="auto">
              <a:xfrm>
                <a:off x="1584" y="339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J4</a:t>
                </a:r>
              </a:p>
            </p:txBody>
          </p:sp>
          <p:sp>
            <p:nvSpPr>
              <p:cNvPr id="100426" name="Text Box 32"/>
              <p:cNvSpPr txBox="1">
                <a:spLocks noChangeArrowheads="1"/>
              </p:cNvSpPr>
              <p:nvPr/>
            </p:nvSpPr>
            <p:spPr bwMode="auto">
              <a:xfrm>
                <a:off x="1536" y="297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J5</a:t>
                </a:r>
              </a:p>
            </p:txBody>
          </p:sp>
        </p:grpSp>
      </p:grpSp>
      <p:grpSp>
        <p:nvGrpSpPr>
          <p:cNvPr id="7" name="Group 93"/>
          <p:cNvGrpSpPr>
            <a:grpSpLocks/>
          </p:cNvGrpSpPr>
          <p:nvPr/>
        </p:nvGrpSpPr>
        <p:grpSpPr bwMode="auto">
          <a:xfrm>
            <a:off x="381000" y="4495800"/>
            <a:ext cx="3194050" cy="2301875"/>
            <a:chOff x="240" y="2832"/>
            <a:chExt cx="2012" cy="1450"/>
          </a:xfrm>
        </p:grpSpPr>
        <p:sp>
          <p:nvSpPr>
            <p:cNvPr id="100391" name="Rectangle 34"/>
            <p:cNvSpPr>
              <a:spLocks noChangeArrowheads="1"/>
            </p:cNvSpPr>
            <p:nvPr/>
          </p:nvSpPr>
          <p:spPr bwMode="auto">
            <a:xfrm>
              <a:off x="373" y="3504"/>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392" name="Text Box 35"/>
            <p:cNvSpPr txBox="1">
              <a:spLocks noChangeArrowheads="1"/>
            </p:cNvSpPr>
            <p:nvPr/>
          </p:nvSpPr>
          <p:spPr bwMode="auto">
            <a:xfrm>
              <a:off x="240" y="3216"/>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Q.front</a:t>
              </a:r>
            </a:p>
          </p:txBody>
        </p:sp>
        <p:sp>
          <p:nvSpPr>
            <p:cNvPr id="100393" name="Line 36"/>
            <p:cNvSpPr>
              <a:spLocks noChangeShapeType="1"/>
            </p:cNvSpPr>
            <p:nvPr/>
          </p:nvSpPr>
          <p:spPr bwMode="auto">
            <a:xfrm flipV="1">
              <a:off x="816" y="3600"/>
              <a:ext cx="222" cy="4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94" name="Rectangle 37"/>
            <p:cNvSpPr>
              <a:spLocks noChangeArrowheads="1"/>
            </p:cNvSpPr>
            <p:nvPr/>
          </p:nvSpPr>
          <p:spPr bwMode="auto">
            <a:xfrm>
              <a:off x="373" y="379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395" name="Line 38"/>
            <p:cNvSpPr>
              <a:spLocks noChangeShapeType="1"/>
            </p:cNvSpPr>
            <p:nvPr/>
          </p:nvSpPr>
          <p:spPr bwMode="auto">
            <a:xfrm flipV="1">
              <a:off x="860" y="3792"/>
              <a:ext cx="266"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96" name="Text Box 39"/>
            <p:cNvSpPr txBox="1">
              <a:spLocks noChangeArrowheads="1"/>
            </p:cNvSpPr>
            <p:nvPr/>
          </p:nvSpPr>
          <p:spPr bwMode="auto">
            <a:xfrm>
              <a:off x="329" y="4032"/>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Q.rear</a:t>
              </a:r>
            </a:p>
          </p:txBody>
        </p:sp>
        <p:grpSp>
          <p:nvGrpSpPr>
            <p:cNvPr id="100397" name="Group 92"/>
            <p:cNvGrpSpPr>
              <a:grpSpLocks/>
            </p:cNvGrpSpPr>
            <p:nvPr/>
          </p:nvGrpSpPr>
          <p:grpSpPr bwMode="auto">
            <a:xfrm>
              <a:off x="1056" y="2832"/>
              <a:ext cx="1196" cy="1200"/>
              <a:chOff x="1488" y="2832"/>
              <a:chExt cx="1196" cy="1200"/>
            </a:xfrm>
          </p:grpSpPr>
          <p:grpSp>
            <p:nvGrpSpPr>
              <p:cNvPr id="100400" name="Group 42"/>
              <p:cNvGrpSpPr>
                <a:grpSpLocks/>
              </p:cNvGrpSpPr>
              <p:nvPr/>
            </p:nvGrpSpPr>
            <p:grpSpPr bwMode="auto">
              <a:xfrm>
                <a:off x="1488" y="2832"/>
                <a:ext cx="1196" cy="1200"/>
                <a:chOff x="1200" y="1872"/>
                <a:chExt cx="1296" cy="1200"/>
              </a:xfrm>
            </p:grpSpPr>
            <p:sp>
              <p:nvSpPr>
                <p:cNvPr id="100405" name="Oval 43"/>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sz="1800">
                    <a:solidFill>
                      <a:srgbClr val="000000"/>
                    </a:solidFill>
                    <a:latin typeface="Arial" pitchFamily="34" charset="0"/>
                  </a:endParaRPr>
                </a:p>
              </p:txBody>
            </p:sp>
            <p:sp>
              <p:nvSpPr>
                <p:cNvPr id="100406" name="Oval 4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sz="1800">
                    <a:solidFill>
                      <a:srgbClr val="000000"/>
                    </a:solidFill>
                    <a:latin typeface="Arial" pitchFamily="34" charset="0"/>
                  </a:endParaRPr>
                </a:p>
              </p:txBody>
            </p:sp>
            <p:sp>
              <p:nvSpPr>
                <p:cNvPr id="100407" name="Line 45"/>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08" name="Line 46"/>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09" name="Line 47"/>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10" name="Line 48"/>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11" name="Line 49"/>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412" name="Line 50"/>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grpSp>
          <p:sp>
            <p:nvSpPr>
              <p:cNvPr id="100401" name="Text Box 52"/>
              <p:cNvSpPr txBox="1">
                <a:spLocks noChangeArrowheads="1"/>
              </p:cNvSpPr>
              <p:nvPr/>
            </p:nvSpPr>
            <p:spPr bwMode="auto">
              <a:xfrm>
                <a:off x="1968" y="312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2</a:t>
                </a:r>
              </a:p>
            </p:txBody>
          </p:sp>
          <p:sp>
            <p:nvSpPr>
              <p:cNvPr id="100402" name="Text Box 53"/>
              <p:cNvSpPr txBox="1">
                <a:spLocks noChangeArrowheads="1"/>
              </p:cNvSpPr>
              <p:nvPr/>
            </p:nvSpPr>
            <p:spPr bwMode="auto">
              <a:xfrm>
                <a:off x="1798" y="3216"/>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1   3</a:t>
                </a:r>
              </a:p>
            </p:txBody>
          </p:sp>
          <p:sp>
            <p:nvSpPr>
              <p:cNvPr id="100403" name="Text Box 54"/>
              <p:cNvSpPr txBox="1">
                <a:spLocks noChangeArrowheads="1"/>
              </p:cNvSpPr>
              <p:nvPr/>
            </p:nvSpPr>
            <p:spPr bwMode="auto">
              <a:xfrm>
                <a:off x="1798" y="3360"/>
                <a:ext cx="7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0   4</a:t>
                </a:r>
              </a:p>
            </p:txBody>
          </p:sp>
          <p:sp>
            <p:nvSpPr>
              <p:cNvPr id="100404" name="Text Box 55"/>
              <p:cNvSpPr txBox="1">
                <a:spLocks noChangeArrowheads="1"/>
              </p:cNvSpPr>
              <p:nvPr/>
            </p:nvSpPr>
            <p:spPr bwMode="auto">
              <a:xfrm>
                <a:off x="1975" y="349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5</a:t>
                </a:r>
              </a:p>
            </p:txBody>
          </p:sp>
        </p:grpSp>
        <p:sp>
          <p:nvSpPr>
            <p:cNvPr id="100398" name="Text Box 56"/>
            <p:cNvSpPr txBox="1">
              <a:spLocks noChangeArrowheads="1"/>
            </p:cNvSpPr>
            <p:nvPr/>
          </p:nvSpPr>
          <p:spPr bwMode="auto">
            <a:xfrm>
              <a:off x="1097" y="3456"/>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solidFill>
                  <a:srgbClr val="000000"/>
                </a:solidFill>
                <a:latin typeface="宋体" pitchFamily="2" charset="-122"/>
              </a:endParaRPr>
            </a:p>
          </p:txBody>
        </p:sp>
        <p:sp>
          <p:nvSpPr>
            <p:cNvPr id="100399" name="Text Box 57"/>
            <p:cNvSpPr txBox="1">
              <a:spLocks noChangeArrowheads="1"/>
            </p:cNvSpPr>
            <p:nvPr/>
          </p:nvSpPr>
          <p:spPr bwMode="auto">
            <a:xfrm>
              <a:off x="1097" y="3072"/>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kumimoji="1" lang="zh-CN" altLang="zh-CN" sz="2000">
                <a:solidFill>
                  <a:srgbClr val="000000"/>
                </a:solidFill>
                <a:latin typeface="宋体" pitchFamily="2" charset="-122"/>
              </a:endParaRPr>
            </a:p>
          </p:txBody>
        </p:sp>
      </p:grpSp>
      <p:grpSp>
        <p:nvGrpSpPr>
          <p:cNvPr id="100358" name="Group 59"/>
          <p:cNvGrpSpPr>
            <a:grpSpLocks/>
          </p:cNvGrpSpPr>
          <p:nvPr/>
        </p:nvGrpSpPr>
        <p:grpSpPr bwMode="auto">
          <a:xfrm>
            <a:off x="5105400" y="228600"/>
            <a:ext cx="3305175" cy="2971800"/>
            <a:chOff x="3984" y="288"/>
            <a:chExt cx="2256" cy="1872"/>
          </a:xfrm>
        </p:grpSpPr>
        <p:grpSp>
          <p:nvGrpSpPr>
            <p:cNvPr id="100366" name="Group 60"/>
            <p:cNvGrpSpPr>
              <a:grpSpLocks/>
            </p:cNvGrpSpPr>
            <p:nvPr/>
          </p:nvGrpSpPr>
          <p:grpSpPr bwMode="auto">
            <a:xfrm>
              <a:off x="4704" y="960"/>
              <a:ext cx="1296" cy="1200"/>
              <a:chOff x="1200" y="1872"/>
              <a:chExt cx="1296" cy="1200"/>
            </a:xfrm>
          </p:grpSpPr>
          <p:grpSp>
            <p:nvGrpSpPr>
              <p:cNvPr id="100377" name="Group 61"/>
              <p:cNvGrpSpPr>
                <a:grpSpLocks/>
              </p:cNvGrpSpPr>
              <p:nvPr/>
            </p:nvGrpSpPr>
            <p:grpSpPr bwMode="auto">
              <a:xfrm>
                <a:off x="1200" y="1872"/>
                <a:ext cx="1296" cy="1200"/>
                <a:chOff x="1200" y="1872"/>
                <a:chExt cx="1296" cy="1200"/>
              </a:xfrm>
            </p:grpSpPr>
            <p:sp>
              <p:nvSpPr>
                <p:cNvPr id="100383" name="Oval 62"/>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sz="1800">
                    <a:solidFill>
                      <a:srgbClr val="000000"/>
                    </a:solidFill>
                    <a:latin typeface="Arial" pitchFamily="34" charset="0"/>
                  </a:endParaRPr>
                </a:p>
              </p:txBody>
            </p:sp>
            <p:sp>
              <p:nvSpPr>
                <p:cNvPr id="100384" name="Oval 6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sz="1800">
                    <a:solidFill>
                      <a:srgbClr val="000000"/>
                    </a:solidFill>
                    <a:latin typeface="Arial" pitchFamily="34" charset="0"/>
                  </a:endParaRPr>
                </a:p>
              </p:txBody>
            </p:sp>
            <p:sp>
              <p:nvSpPr>
                <p:cNvPr id="100385" name="Line 64"/>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86" name="Line 65"/>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87" name="Line 66"/>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88" name="Line 67"/>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89" name="Line 68"/>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90" name="Line 69"/>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grpSp>
          <p:grpSp>
            <p:nvGrpSpPr>
              <p:cNvPr id="100378" name="Group 70"/>
              <p:cNvGrpSpPr>
                <a:grpSpLocks/>
              </p:cNvGrpSpPr>
              <p:nvPr/>
            </p:nvGrpSpPr>
            <p:grpSpPr bwMode="auto">
              <a:xfrm>
                <a:off x="1536" y="2160"/>
                <a:ext cx="864" cy="624"/>
                <a:chOff x="1536" y="2160"/>
                <a:chExt cx="864" cy="624"/>
              </a:xfrm>
            </p:grpSpPr>
            <p:sp>
              <p:nvSpPr>
                <p:cNvPr id="100379" name="Text Box 71"/>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5</a:t>
                  </a:r>
                </a:p>
              </p:txBody>
            </p:sp>
            <p:sp>
              <p:nvSpPr>
                <p:cNvPr id="100380" name="Text Box 72"/>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4    0</a:t>
                  </a:r>
                </a:p>
              </p:txBody>
            </p:sp>
            <p:sp>
              <p:nvSpPr>
                <p:cNvPr id="100381" name="Text Box 73"/>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3    1</a:t>
                  </a:r>
                </a:p>
              </p:txBody>
            </p:sp>
            <p:sp>
              <p:nvSpPr>
                <p:cNvPr id="100382" name="Text Box 74"/>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2</a:t>
                  </a:r>
                </a:p>
              </p:txBody>
            </p:sp>
          </p:grpSp>
        </p:grpSp>
        <p:sp>
          <p:nvSpPr>
            <p:cNvPr id="100367" name="Text Box 75"/>
            <p:cNvSpPr txBox="1">
              <a:spLocks noChangeArrowheads="1"/>
            </p:cNvSpPr>
            <p:nvPr/>
          </p:nvSpPr>
          <p:spPr bwMode="auto">
            <a:xfrm>
              <a:off x="5136"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J6</a:t>
              </a:r>
            </a:p>
          </p:txBody>
        </p:sp>
        <p:grpSp>
          <p:nvGrpSpPr>
            <p:cNvPr id="100368" name="Group 76"/>
            <p:cNvGrpSpPr>
              <a:grpSpLocks/>
            </p:cNvGrpSpPr>
            <p:nvPr/>
          </p:nvGrpSpPr>
          <p:grpSpPr bwMode="auto">
            <a:xfrm>
              <a:off x="3984" y="1200"/>
              <a:ext cx="768" cy="576"/>
              <a:chOff x="4032" y="624"/>
              <a:chExt cx="768" cy="576"/>
            </a:xfrm>
          </p:grpSpPr>
          <p:sp>
            <p:nvSpPr>
              <p:cNvPr id="100374" name="Rectangle 77"/>
              <p:cNvSpPr>
                <a:spLocks noChangeArrowheads="1"/>
              </p:cNvSpPr>
              <p:nvPr/>
            </p:nvSpPr>
            <p:spPr bwMode="auto">
              <a:xfrm>
                <a:off x="4080" y="960"/>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375" name="Text Box 78"/>
              <p:cNvSpPr txBox="1">
                <a:spLocks noChangeArrowheads="1"/>
              </p:cNvSpPr>
              <p:nvPr/>
            </p:nvSpPr>
            <p:spPr bwMode="auto">
              <a:xfrm>
                <a:off x="4032" y="62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Q.front</a:t>
                </a:r>
              </a:p>
            </p:txBody>
          </p:sp>
          <p:sp>
            <p:nvSpPr>
              <p:cNvPr id="100376" name="Line 79"/>
              <p:cNvSpPr>
                <a:spLocks noChangeShapeType="1"/>
              </p:cNvSpPr>
              <p:nvPr/>
            </p:nvSpPr>
            <p:spPr bwMode="auto">
              <a:xfrm flipV="1">
                <a:off x="4560" y="1104"/>
                <a:ext cx="192"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grpSp>
        <p:sp>
          <p:nvSpPr>
            <p:cNvPr id="100369" name="Rectangle 80"/>
            <p:cNvSpPr>
              <a:spLocks noChangeArrowheads="1"/>
            </p:cNvSpPr>
            <p:nvPr/>
          </p:nvSpPr>
          <p:spPr bwMode="auto">
            <a:xfrm>
              <a:off x="5568" y="624"/>
              <a:ext cx="528"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0370" name="Line 81"/>
            <p:cNvSpPr>
              <a:spLocks noChangeShapeType="1"/>
            </p:cNvSpPr>
            <p:nvPr/>
          </p:nvSpPr>
          <p:spPr bwMode="auto">
            <a:xfrm flipH="1">
              <a:off x="5856" y="912"/>
              <a:ext cx="0" cy="288"/>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0371" name="Text Box 82"/>
            <p:cNvSpPr txBox="1">
              <a:spLocks noChangeArrowheads="1"/>
            </p:cNvSpPr>
            <p:nvPr/>
          </p:nvSpPr>
          <p:spPr bwMode="auto">
            <a:xfrm>
              <a:off x="5568" y="2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Q.rear</a:t>
              </a:r>
            </a:p>
          </p:txBody>
        </p:sp>
        <p:sp>
          <p:nvSpPr>
            <p:cNvPr id="100372" name="Text Box 83"/>
            <p:cNvSpPr txBox="1">
              <a:spLocks noChangeArrowheads="1"/>
            </p:cNvSpPr>
            <p:nvPr/>
          </p:nvSpPr>
          <p:spPr bwMode="auto">
            <a:xfrm>
              <a:off x="4800" y="12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J5</a:t>
              </a:r>
            </a:p>
          </p:txBody>
        </p:sp>
        <p:sp>
          <p:nvSpPr>
            <p:cNvPr id="100373" name="Text Box 84"/>
            <p:cNvSpPr txBox="1">
              <a:spLocks noChangeArrowheads="1"/>
            </p:cNvSpPr>
            <p:nvPr/>
          </p:nvSpPr>
          <p:spPr bwMode="auto">
            <a:xfrm>
              <a:off x="4800" y="16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J4</a:t>
              </a:r>
            </a:p>
          </p:txBody>
        </p:sp>
      </p:grpSp>
      <p:sp>
        <p:nvSpPr>
          <p:cNvPr id="100359" name="Text Box 85"/>
          <p:cNvSpPr txBox="1">
            <a:spLocks noChangeArrowheads="1"/>
          </p:cNvSpPr>
          <p:nvPr/>
        </p:nvSpPr>
        <p:spPr bwMode="auto">
          <a:xfrm>
            <a:off x="7591425" y="2971800"/>
            <a:ext cx="70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D1282E"/>
                </a:solidFill>
                <a:latin typeface="宋体" pitchFamily="2" charset="-122"/>
              </a:rPr>
              <a:t> (a)</a:t>
            </a:r>
          </a:p>
        </p:txBody>
      </p:sp>
      <p:sp>
        <p:nvSpPr>
          <p:cNvPr id="183382" name="Text Box 86"/>
          <p:cNvSpPr txBox="1">
            <a:spLocks noChangeArrowheads="1"/>
          </p:cNvSpPr>
          <p:nvPr/>
        </p:nvSpPr>
        <p:spPr bwMode="auto">
          <a:xfrm>
            <a:off x="5029200" y="6461125"/>
            <a:ext cx="1687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D1282E"/>
                </a:solidFill>
                <a:latin typeface="宋体" pitchFamily="2" charset="-122"/>
              </a:rPr>
              <a:t>(b)</a:t>
            </a:r>
            <a:r>
              <a:rPr kumimoji="1" lang="zh-CN" altLang="en-US" sz="2000">
                <a:solidFill>
                  <a:srgbClr val="D1282E"/>
                </a:solidFill>
                <a:latin typeface="宋体" pitchFamily="2" charset="-122"/>
              </a:rPr>
              <a:t>队空</a:t>
            </a:r>
          </a:p>
        </p:txBody>
      </p:sp>
      <p:sp>
        <p:nvSpPr>
          <p:cNvPr id="183383" name="Text Box 87"/>
          <p:cNvSpPr txBox="1">
            <a:spLocks noChangeArrowheads="1"/>
          </p:cNvSpPr>
          <p:nvPr/>
        </p:nvSpPr>
        <p:spPr bwMode="auto">
          <a:xfrm>
            <a:off x="1371600" y="3810000"/>
            <a:ext cx="154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D1282E"/>
                </a:solidFill>
                <a:latin typeface="宋体" pitchFamily="2" charset="-122"/>
              </a:rPr>
              <a:t>(c)</a:t>
            </a:r>
            <a:r>
              <a:rPr kumimoji="1" lang="zh-CN" altLang="en-US" sz="2000">
                <a:solidFill>
                  <a:srgbClr val="D1282E"/>
                </a:solidFill>
                <a:latin typeface="宋体" pitchFamily="2" charset="-122"/>
              </a:rPr>
              <a:t>队满</a:t>
            </a:r>
          </a:p>
        </p:txBody>
      </p:sp>
      <p:sp>
        <p:nvSpPr>
          <p:cNvPr id="183384" name="Line 88"/>
          <p:cNvSpPr>
            <a:spLocks noChangeShapeType="1"/>
          </p:cNvSpPr>
          <p:nvPr/>
        </p:nvSpPr>
        <p:spPr bwMode="auto">
          <a:xfrm flipH="1">
            <a:off x="3581400" y="3276600"/>
            <a:ext cx="3657600" cy="19812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83385" name="Line 89"/>
          <p:cNvSpPr>
            <a:spLocks noChangeShapeType="1"/>
          </p:cNvSpPr>
          <p:nvPr/>
        </p:nvSpPr>
        <p:spPr bwMode="auto">
          <a:xfrm flipH="1" flipV="1">
            <a:off x="3429000" y="2667000"/>
            <a:ext cx="2895600" cy="22860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83386" name="Rectangle 90"/>
          <p:cNvSpPr>
            <a:spLocks noChangeArrowheads="1"/>
          </p:cNvSpPr>
          <p:nvPr/>
        </p:nvSpPr>
        <p:spPr bwMode="auto">
          <a:xfrm>
            <a:off x="5334000" y="47244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solidFill>
                  <a:srgbClr val="000000"/>
                </a:solidFill>
                <a:latin typeface="Garamond" pitchFamily="18" charset="0"/>
              </a:rPr>
              <a:t>1</a:t>
            </a:r>
            <a:r>
              <a:rPr kumimoji="1" lang="zh-CN" altLang="en-US" sz="2400" b="1">
                <a:solidFill>
                  <a:srgbClr val="000000"/>
                </a:solidFill>
                <a:latin typeface="Garamond" pitchFamily="18" charset="0"/>
              </a:rPr>
              <a:t>）</a:t>
            </a:r>
            <a:r>
              <a:rPr kumimoji="1" lang="en-US" altLang="zh-CN" sz="2400" b="1">
                <a:solidFill>
                  <a:srgbClr val="000000"/>
                </a:solidFill>
                <a:latin typeface="Garamond" pitchFamily="18" charset="0"/>
              </a:rPr>
              <a:t>J4, J5, J6</a:t>
            </a:r>
            <a:r>
              <a:rPr kumimoji="1" lang="zh-CN" altLang="en-US" sz="2400" b="1">
                <a:solidFill>
                  <a:srgbClr val="000000"/>
                </a:solidFill>
                <a:latin typeface="Garamond" pitchFamily="18" charset="0"/>
              </a:rPr>
              <a:t>依次出队</a:t>
            </a:r>
          </a:p>
        </p:txBody>
      </p:sp>
      <p:sp>
        <p:nvSpPr>
          <p:cNvPr id="183387" name="Rectangle 91"/>
          <p:cNvSpPr>
            <a:spLocks noChangeArrowheads="1"/>
          </p:cNvSpPr>
          <p:nvPr/>
        </p:nvSpPr>
        <p:spPr bwMode="auto">
          <a:xfrm>
            <a:off x="3657600" y="3048000"/>
            <a:ext cx="2324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kumimoji="1" lang="en-US" altLang="zh-CN" sz="2400" b="1">
                <a:solidFill>
                  <a:srgbClr val="000000"/>
                </a:solidFill>
                <a:latin typeface="Garamond" pitchFamily="18" charset="0"/>
              </a:rPr>
              <a:t>2</a:t>
            </a:r>
            <a:r>
              <a:rPr kumimoji="1" lang="zh-CN" altLang="en-US" sz="2400" b="1">
                <a:solidFill>
                  <a:srgbClr val="000000"/>
                </a:solidFill>
                <a:latin typeface="Garamond" pitchFamily="18" charset="0"/>
              </a:rPr>
              <a:t>）</a:t>
            </a:r>
            <a:r>
              <a:rPr kumimoji="1" lang="en-US" altLang="zh-CN" sz="2400" b="1">
                <a:solidFill>
                  <a:srgbClr val="000000"/>
                </a:solidFill>
                <a:latin typeface="Garamond" pitchFamily="18" charset="0"/>
              </a:rPr>
              <a:t>J7, J8, J9</a:t>
            </a:r>
            <a:r>
              <a:rPr kumimoji="1" lang="zh-CN" altLang="en-US" sz="2400" b="1">
                <a:solidFill>
                  <a:srgbClr val="000000"/>
                </a:solidFill>
                <a:latin typeface="Garamond" pitchFamily="18" charset="0"/>
              </a:rPr>
              <a:t>依次入队</a:t>
            </a:r>
          </a:p>
        </p:txBody>
      </p:sp>
    </p:spTree>
    <p:extLst>
      <p:ext uri="{BB962C8B-B14F-4D97-AF65-F5344CB8AC3E}">
        <p14:creationId xmlns:p14="http://schemas.microsoft.com/office/powerpoint/2010/main" val="15499965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3384"/>
                                        </p:tgtEl>
                                        <p:attrNameLst>
                                          <p:attrName>style.visibility</p:attrName>
                                        </p:attrNameLst>
                                      </p:cBhvr>
                                      <p:to>
                                        <p:strVal val="visible"/>
                                      </p:to>
                                    </p:set>
                                    <p:anim calcmode="lin" valueType="num">
                                      <p:cBhvr>
                                        <p:cTn id="7" dur="500" fill="hold"/>
                                        <p:tgtEl>
                                          <p:spTgt spid="183384"/>
                                        </p:tgtEl>
                                        <p:attrNameLst>
                                          <p:attrName>ppt_w</p:attrName>
                                        </p:attrNameLst>
                                      </p:cBhvr>
                                      <p:tavLst>
                                        <p:tav tm="0">
                                          <p:val>
                                            <p:fltVal val="0"/>
                                          </p:val>
                                        </p:tav>
                                        <p:tav tm="100000">
                                          <p:val>
                                            <p:strVal val="#ppt_w"/>
                                          </p:val>
                                        </p:tav>
                                      </p:tavLst>
                                    </p:anim>
                                    <p:anim calcmode="lin" valueType="num">
                                      <p:cBhvr>
                                        <p:cTn id="8" dur="500" fill="hold"/>
                                        <p:tgtEl>
                                          <p:spTgt spid="183384"/>
                                        </p:tgtEl>
                                        <p:attrNameLst>
                                          <p:attrName>ppt_h</p:attrName>
                                        </p:attrNameLst>
                                      </p:cBhvr>
                                      <p:tavLst>
                                        <p:tav tm="0">
                                          <p:val>
                                            <p:fltVal val="0"/>
                                          </p:val>
                                        </p:tav>
                                        <p:tav tm="100000">
                                          <p:val>
                                            <p:strVal val="#ppt_h"/>
                                          </p:val>
                                        </p:tav>
                                      </p:tavLst>
                                    </p:anim>
                                    <p:animEffect transition="in" filter="fade">
                                      <p:cBhvr>
                                        <p:cTn id="9" dur="500"/>
                                        <p:tgtEl>
                                          <p:spTgt spid="18338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83386"/>
                                        </p:tgtEl>
                                        <p:attrNameLst>
                                          <p:attrName>style.visibility</p:attrName>
                                        </p:attrNameLst>
                                      </p:cBhvr>
                                      <p:to>
                                        <p:strVal val="visible"/>
                                      </p:to>
                                    </p:set>
                                    <p:anim calcmode="lin" valueType="num">
                                      <p:cBhvr>
                                        <p:cTn id="12" dur="500" fill="hold"/>
                                        <p:tgtEl>
                                          <p:spTgt spid="183386"/>
                                        </p:tgtEl>
                                        <p:attrNameLst>
                                          <p:attrName>ppt_w</p:attrName>
                                        </p:attrNameLst>
                                      </p:cBhvr>
                                      <p:tavLst>
                                        <p:tav tm="0">
                                          <p:val>
                                            <p:fltVal val="0"/>
                                          </p:val>
                                        </p:tav>
                                        <p:tav tm="100000">
                                          <p:val>
                                            <p:strVal val="#ppt_w"/>
                                          </p:val>
                                        </p:tav>
                                      </p:tavLst>
                                    </p:anim>
                                    <p:anim calcmode="lin" valueType="num">
                                      <p:cBhvr>
                                        <p:cTn id="13" dur="500" fill="hold"/>
                                        <p:tgtEl>
                                          <p:spTgt spid="183386"/>
                                        </p:tgtEl>
                                        <p:attrNameLst>
                                          <p:attrName>ppt_h</p:attrName>
                                        </p:attrNameLst>
                                      </p:cBhvr>
                                      <p:tavLst>
                                        <p:tav tm="0">
                                          <p:val>
                                            <p:fltVal val="0"/>
                                          </p:val>
                                        </p:tav>
                                        <p:tav tm="100000">
                                          <p:val>
                                            <p:strVal val="#ppt_h"/>
                                          </p:val>
                                        </p:tav>
                                      </p:tavLst>
                                    </p:anim>
                                    <p:animEffect transition="in" filter="fade">
                                      <p:cBhvr>
                                        <p:cTn id="14" dur="500"/>
                                        <p:tgtEl>
                                          <p:spTgt spid="183386"/>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83382"/>
                                        </p:tgtEl>
                                        <p:attrNameLst>
                                          <p:attrName>style.visibility</p:attrName>
                                        </p:attrNameLst>
                                      </p:cBhvr>
                                      <p:to>
                                        <p:strVal val="visible"/>
                                      </p:to>
                                    </p:set>
                                    <p:anim calcmode="lin" valueType="num">
                                      <p:cBhvr additive="base">
                                        <p:cTn id="17" dur="500" fill="hold"/>
                                        <p:tgtEl>
                                          <p:spTgt spid="183382"/>
                                        </p:tgtEl>
                                        <p:attrNameLst>
                                          <p:attrName>ppt_x</p:attrName>
                                        </p:attrNameLst>
                                      </p:cBhvr>
                                      <p:tavLst>
                                        <p:tav tm="0">
                                          <p:val>
                                            <p:strVal val="#ppt_x"/>
                                          </p:val>
                                        </p:tav>
                                        <p:tav tm="100000">
                                          <p:val>
                                            <p:strVal val="#ppt_x"/>
                                          </p:val>
                                        </p:tav>
                                      </p:tavLst>
                                    </p:anim>
                                    <p:anim calcmode="lin" valueType="num">
                                      <p:cBhvr additive="base">
                                        <p:cTn id="18" dur="500" fill="hold"/>
                                        <p:tgtEl>
                                          <p:spTgt spid="18338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83385"/>
                                        </p:tgtEl>
                                        <p:attrNameLst>
                                          <p:attrName>style.visibility</p:attrName>
                                        </p:attrNameLst>
                                      </p:cBhvr>
                                      <p:to>
                                        <p:strVal val="visible"/>
                                      </p:to>
                                    </p:set>
                                    <p:animEffect transition="in" filter="strips(downLeft)">
                                      <p:cBhvr>
                                        <p:cTn id="29" dur="500"/>
                                        <p:tgtEl>
                                          <p:spTgt spid="183385"/>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83387"/>
                                        </p:tgtEl>
                                        <p:attrNameLst>
                                          <p:attrName>style.visibility</p:attrName>
                                        </p:attrNameLst>
                                      </p:cBhvr>
                                      <p:to>
                                        <p:strVal val="visible"/>
                                      </p:to>
                                    </p:set>
                                    <p:animEffect transition="in" filter="strips(downLeft)">
                                      <p:cBhvr>
                                        <p:cTn id="32" dur="500"/>
                                        <p:tgtEl>
                                          <p:spTgt spid="1833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83383"/>
                                        </p:tgtEl>
                                        <p:attrNameLst>
                                          <p:attrName>style.visibility</p:attrName>
                                        </p:attrNameLst>
                                      </p:cBhvr>
                                      <p:to>
                                        <p:strVal val="visible"/>
                                      </p:to>
                                    </p:set>
                                    <p:anim calcmode="lin" valueType="num">
                                      <p:cBhvr>
                                        <p:cTn id="42" dur="500" fill="hold"/>
                                        <p:tgtEl>
                                          <p:spTgt spid="183383"/>
                                        </p:tgtEl>
                                        <p:attrNameLst>
                                          <p:attrName>ppt_w</p:attrName>
                                        </p:attrNameLst>
                                      </p:cBhvr>
                                      <p:tavLst>
                                        <p:tav tm="0">
                                          <p:val>
                                            <p:fltVal val="0"/>
                                          </p:val>
                                        </p:tav>
                                        <p:tav tm="100000">
                                          <p:val>
                                            <p:strVal val="#ppt_w"/>
                                          </p:val>
                                        </p:tav>
                                      </p:tavLst>
                                    </p:anim>
                                    <p:anim calcmode="lin" valueType="num">
                                      <p:cBhvr>
                                        <p:cTn id="43" dur="500" fill="hold"/>
                                        <p:tgtEl>
                                          <p:spTgt spid="183383"/>
                                        </p:tgtEl>
                                        <p:attrNameLst>
                                          <p:attrName>ppt_h</p:attrName>
                                        </p:attrNameLst>
                                      </p:cBhvr>
                                      <p:tavLst>
                                        <p:tav tm="0">
                                          <p:val>
                                            <p:fltVal val="0"/>
                                          </p:val>
                                        </p:tav>
                                        <p:tav tm="100000">
                                          <p:val>
                                            <p:strVal val="#ppt_h"/>
                                          </p:val>
                                        </p:tav>
                                      </p:tavLst>
                                    </p:anim>
                                    <p:animEffect transition="in" filter="fade">
                                      <p:cBhvr>
                                        <p:cTn id="44" dur="500"/>
                                        <p:tgtEl>
                                          <p:spTgt spid="1833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3299"/>
                                        </p:tgtEl>
                                        <p:attrNameLst>
                                          <p:attrName>style.visibility</p:attrName>
                                        </p:attrNameLst>
                                      </p:cBhvr>
                                      <p:to>
                                        <p:strVal val="visible"/>
                                      </p:to>
                                    </p:set>
                                    <p:anim calcmode="lin" valueType="num">
                                      <p:cBhvr additive="base">
                                        <p:cTn id="49" dur="500" fill="hold"/>
                                        <p:tgtEl>
                                          <p:spTgt spid="183299"/>
                                        </p:tgtEl>
                                        <p:attrNameLst>
                                          <p:attrName>ppt_x</p:attrName>
                                        </p:attrNameLst>
                                      </p:cBhvr>
                                      <p:tavLst>
                                        <p:tav tm="0">
                                          <p:val>
                                            <p:strVal val="#ppt_x"/>
                                          </p:val>
                                        </p:tav>
                                        <p:tav tm="100000">
                                          <p:val>
                                            <p:strVal val="#ppt_x"/>
                                          </p:val>
                                        </p:tav>
                                      </p:tavLst>
                                    </p:anim>
                                    <p:anim calcmode="lin" valueType="num">
                                      <p:cBhvr additive="base">
                                        <p:cTn id="50" dur="500" fill="hold"/>
                                        <p:tgtEl>
                                          <p:spTgt spid="183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P spid="183382" grpId="0"/>
      <p:bldP spid="183383" grpId="0"/>
      <p:bldP spid="183384" grpId="0" animBg="1"/>
      <p:bldP spid="183385" grpId="0" animBg="1"/>
      <p:bldP spid="183386" grpId="0"/>
      <p:bldP spid="183387"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idx="1"/>
          </p:nvPr>
        </p:nvSpPr>
        <p:spPr>
          <a:xfrm>
            <a:off x="611188" y="765175"/>
            <a:ext cx="8229600" cy="5400675"/>
          </a:xfrm>
        </p:spPr>
        <p:txBody>
          <a:bodyPr/>
          <a:lstStyle/>
          <a:p>
            <a:pPr>
              <a:lnSpc>
                <a:spcPct val="105000"/>
              </a:lnSpc>
              <a:spcBef>
                <a:spcPct val="0"/>
              </a:spcBef>
              <a:buFont typeface="Wingdings" pitchFamily="2" charset="2"/>
              <a:buNone/>
            </a:pPr>
            <a:r>
              <a:rPr lang="en-US" altLang="zh-CN" sz="2800" b="1">
                <a:latin typeface="Times New Roman" pitchFamily="18" charset="0"/>
              </a:rPr>
              <a:t>     </a:t>
            </a:r>
            <a:r>
              <a:rPr lang="zh-CN" altLang="en-US" sz="2800" b="1">
                <a:latin typeface="Times New Roman" pitchFamily="18" charset="0"/>
              </a:rPr>
              <a:t>～</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 { delete </a:t>
            </a:r>
            <a:r>
              <a:rPr lang="en-US" altLang="zh-CN" sz="2800">
                <a:latin typeface="Times New Roman" pitchFamily="18" charset="0"/>
                <a:ea typeface="隶书" pitchFamily="49" charset="-122"/>
              </a:rPr>
              <a:t>Tree(root)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protected:</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树的根</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deleteTree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为根的子树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ht1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ht2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zh-CN" altLang="en-US"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F7DBB83E-F0B3-4709-9C03-24A4739FB6FD}" type="slidenum">
              <a:rPr lang="en-US" altLang="zh-CN"/>
              <a:pPr/>
              <a:t>170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type="title"/>
          </p:nvPr>
        </p:nvSpPr>
        <p:spPr>
          <a:xfrm>
            <a:off x="663575" y="512763"/>
            <a:ext cx="8229600" cy="863600"/>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88772" name="Rectangle 4"/>
          <p:cNvSpPr>
            <a:spLocks noGrp="1" noChangeArrowheads="1"/>
          </p:cNvSpPr>
          <p:nvPr>
            <p:ph idx="1"/>
          </p:nvPr>
        </p:nvSpPr>
        <p:spPr>
          <a:xfrm>
            <a:off x="627063" y="1377950"/>
            <a:ext cx="8229600" cy="50038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HuffmanTree (E w[]</a:t>
            </a: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给出</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n </a:t>
            </a:r>
            <a:r>
              <a:rPr lang="zh-CN" altLang="en-US" sz="2800">
                <a:solidFill>
                  <a:schemeClr val="tx2"/>
                </a:solidFill>
                <a:latin typeface="Times New Roman" pitchFamily="18" charset="0"/>
                <a:ea typeface="隶书" pitchFamily="49" charset="-122"/>
              </a:rPr>
              <a:t>个权值</a:t>
            </a:r>
            <a:r>
              <a:rPr lang="en-US" altLang="zh-CN" sz="2800">
                <a:solidFill>
                  <a:schemeClr val="tx2"/>
                </a:solidFill>
                <a:latin typeface="Times New Roman" pitchFamily="18" charset="0"/>
                <a:ea typeface="隶书" pitchFamily="49" charset="-122"/>
              </a:rPr>
              <a:t>w[1]</a:t>
            </a:r>
            <a:r>
              <a:rPr lang="zh-CN" altLang="en-US" sz="2800" b="1">
                <a:solidFill>
                  <a:schemeClr val="tx2"/>
                </a:solidFill>
                <a:latin typeface="Times New Roman" pitchFamily="18" charset="0"/>
              </a:rPr>
              <a:t>～</a:t>
            </a:r>
            <a:r>
              <a:rPr lang="en-US" altLang="zh-CN" sz="2800">
                <a:solidFill>
                  <a:schemeClr val="tx2"/>
                </a:solidFill>
                <a:latin typeface="Times New Roman" pitchFamily="18" charset="0"/>
                <a:ea typeface="隶书" pitchFamily="49" charset="-122"/>
              </a:rPr>
              <a:t>w[n], </a:t>
            </a:r>
            <a:r>
              <a:rPr lang="zh-CN" altLang="en-US" sz="2800">
                <a:solidFill>
                  <a:schemeClr val="tx2"/>
                </a:solidFill>
                <a:latin typeface="Times New Roman" pitchFamily="18" charset="0"/>
                <a:ea typeface="隶书" pitchFamily="49" charset="-122"/>
              </a:rPr>
              <a:t>构造</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endParaRPr lang="zh-CN" altLang="en-US" sz="2800" b="1">
              <a:solidFill>
                <a:schemeClr val="tx2"/>
              </a:solidFill>
              <a:latin typeface="Times New Roman" pitchFamily="18" charset="0"/>
              <a:ea typeface="隶书" pitchFamily="49" charset="-122"/>
            </a:endParaRP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minHeap</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hp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使用最小堆存放森林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first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NodeList =</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[n]</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森林</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for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NodeList[i].data = w[i+1]</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NodeList[i].leftChild = NULL</a:t>
            </a:r>
            <a:r>
              <a:rPr lang="en-US" altLang="zh-CN" sz="2800" b="1">
                <a:latin typeface="Times New Roman" pitchFamily="18" charset="0"/>
                <a:ea typeface="隶书" pitchFamily="49" charset="-122"/>
              </a:rPr>
              <a:t>;         </a:t>
            </a:r>
            <a:endParaRPr lang="en-US" altLang="zh-CN" sz="280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F0CEEAA9-66E8-46FD-8102-E99A38C968D9}" type="slidenum">
              <a:rPr lang="en-US" altLang="zh-CN"/>
              <a:pPr/>
              <a:t>171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627063" y="730250"/>
            <a:ext cx="8229600" cy="5651500"/>
          </a:xfrm>
        </p:spPr>
        <p:txBody>
          <a:bodyPr>
            <a:normAutofit lnSpcReduction="10000"/>
          </a:bodyPr>
          <a:lstStyle/>
          <a:p>
            <a:pPr>
              <a:lnSpc>
                <a:spcPct val="105000"/>
              </a:lnSpc>
              <a:spcBef>
                <a:spcPct val="5000"/>
              </a:spcBef>
              <a:buFont typeface="Wingdings" pitchFamily="2" charset="2"/>
              <a:buNone/>
            </a:pPr>
            <a:r>
              <a:rPr lang="en-US" altLang="zh-CN" sz="2800">
                <a:latin typeface="Times New Roman" pitchFamily="18" charset="0"/>
                <a:ea typeface="隶书" pitchFamily="49" charset="-122"/>
              </a:rPr>
              <a:t>          NodeList[i].rightChild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NodeList[i].parent = NULL</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hp.Insert(NodeList[i])</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插入最小堆中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for </a:t>
            </a:r>
            <a:r>
              <a:rPr lang="en-US" altLang="zh-CN" sz="2800">
                <a:latin typeface="Times New Roman" pitchFamily="18" charset="0"/>
                <a:ea typeface="隶书" pitchFamily="49" charset="-122"/>
              </a:rPr>
              <a:t>(i = 0</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 n</a:t>
            </a:r>
            <a:r>
              <a:rPr lang="en-US" altLang="zh-CN" sz="2800">
                <a:latin typeface="Courier New" pitchFamily="49" charset="0"/>
                <a:ea typeface="隶书" pitchFamily="49" charset="-122"/>
              </a:rPr>
              <a:t>-</a:t>
            </a:r>
            <a:r>
              <a:rPr lang="en-US" altLang="zh-CN" sz="2800">
                <a:latin typeface="Times New Roman" pitchFamily="18" charset="0"/>
                <a:ea typeface="隶书" pitchFamily="49" charset="-122"/>
              </a:rPr>
              <a:t>1</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n-1</a:t>
            </a:r>
            <a:r>
              <a:rPr lang="zh-CN" altLang="en-US" sz="2800">
                <a:solidFill>
                  <a:schemeClr val="tx2"/>
                </a:solidFill>
                <a:latin typeface="Times New Roman" pitchFamily="18" charset="0"/>
                <a:ea typeface="隶书" pitchFamily="49" charset="-122"/>
              </a:rPr>
              <a:t>趟</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建</a:t>
            </a:r>
            <a:r>
              <a:rPr lang="en-US" altLang="zh-CN" sz="2800">
                <a:solidFill>
                  <a:schemeClr val="tx2"/>
                </a:solidFill>
                <a:latin typeface="Times New Roman" pitchFamily="18" charset="0"/>
                <a:ea typeface="隶书" pitchFamily="49" charset="-122"/>
              </a:rPr>
              <a:t>Huffman</a:t>
            </a:r>
            <a:r>
              <a:rPr lang="zh-CN" altLang="en-US" sz="2800">
                <a:solidFill>
                  <a:schemeClr val="tx2"/>
                </a:solidFill>
                <a:latin typeface="Times New Roman" pitchFamily="18" charset="0"/>
                <a:ea typeface="隶书" pitchFamily="49" charset="-122"/>
              </a:rPr>
              <a:t>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(first)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根权值最小的树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hp.Remove (second)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根权值次小的树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merge (first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second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合并</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hp.Insert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重新插入堆中</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root = parent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建立根结点</a:t>
            </a:r>
          </a:p>
          <a:p>
            <a:pPr>
              <a:lnSpc>
                <a:spcPct val="105000"/>
              </a:lnSpc>
              <a:spcBef>
                <a:spcPct val="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B3155852-7F64-4738-87D0-850AD93E4017}" type="slidenum">
              <a:rPr lang="en-US" altLang="zh-CN"/>
              <a:pPr/>
              <a:t>172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idx="1"/>
          </p:nvPr>
        </p:nvSpPr>
        <p:spPr>
          <a:xfrm>
            <a:off x="627063" y="730250"/>
            <a:ext cx="8229600" cy="5651500"/>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class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HuffmanTree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mergeTree (HuffmanNode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HuffmanNode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 =</a:t>
            </a:r>
            <a:r>
              <a:rPr lang="en-US" altLang="zh-CN" sz="2800" b="1">
                <a:latin typeface="Times New Roman" pitchFamily="18" charset="0"/>
                <a:ea typeface="隶书" pitchFamily="49" charset="-122"/>
              </a:rPr>
              <a:t> new </a:t>
            </a:r>
            <a:r>
              <a:rPr lang="en-US" altLang="zh-CN" sz="2800">
                <a:latin typeface="Times New Roman" pitchFamily="18" charset="0"/>
                <a:ea typeface="隶书" pitchFamily="49" charset="-122"/>
              </a:rPr>
              <a:t>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bt1</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 &amp;</a:t>
            </a:r>
            <a:r>
              <a:rPr lang="en-US" altLang="zh-CN" sz="2800">
                <a:latin typeface="Times New Roman" pitchFamily="18" charset="0"/>
                <a:ea typeface="隶书" pitchFamily="49" charset="-122"/>
              </a:rPr>
              <a:t>bt2</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parent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 =</a:t>
            </a:r>
          </a:p>
          <a:p>
            <a:pPr>
              <a:lnSpc>
                <a:spcPct val="105000"/>
              </a:lnSpc>
              <a:spcBef>
                <a:spcPct val="0"/>
              </a:spcBef>
              <a:buFont typeface="Wingdings" pitchFamily="2" charset="2"/>
              <a:buNone/>
            </a:pPr>
            <a:r>
              <a:rPr lang="en-US" altLang="zh-CN" sz="2800">
                <a:latin typeface="Times New Roman" pitchFamily="18" charset="0"/>
                <a:ea typeface="隶书" pitchFamily="49" charset="-122"/>
              </a:rPr>
              <a:t> 	        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data.key</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bt1.root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bt2.root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parent = parent</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371274D8-45A0-4DA7-8663-BA81C3EBA554}" type="slidenum">
              <a:rPr lang="en-US" altLang="zh-CN"/>
              <a:pPr/>
              <a:t>173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a:xfrm>
            <a:off x="457200" y="457200"/>
            <a:ext cx="8229600" cy="919163"/>
          </a:xfrm>
        </p:spPr>
        <p:txBody>
          <a:bodyPr/>
          <a:lstStyle/>
          <a:p>
            <a:pPr algn="ctr"/>
            <a:r>
              <a:rPr kumimoji="1" lang="zh-CN" altLang="en-US" sz="4000" b="1">
                <a:solidFill>
                  <a:schemeClr val="tx2"/>
                </a:solidFill>
                <a:latin typeface="华文新魏" pitchFamily="2" charset="-122"/>
                <a:ea typeface="华文新魏" pitchFamily="2" charset="-122"/>
              </a:rPr>
              <a:t>采用静态链表的</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a:t>
            </a:r>
          </a:p>
        </p:txBody>
      </p:sp>
      <p:sp>
        <p:nvSpPr>
          <p:cNvPr id="290822" name="Rectangle 6"/>
          <p:cNvSpPr>
            <a:spLocks noGrp="1" noChangeArrowheads="1"/>
          </p:cNvSpPr>
          <p:nvPr>
            <p:ph idx="1"/>
          </p:nvPr>
        </p:nvSpPr>
        <p:spPr>
          <a:xfrm>
            <a:off x="627063" y="1414463"/>
            <a:ext cx="7832725" cy="4967287"/>
          </a:xfrm>
        </p:spPr>
        <p:txBody>
          <a:bodyPr/>
          <a:lstStyle/>
          <a:p>
            <a:pPr>
              <a:lnSpc>
                <a:spcPct val="90000"/>
              </a:lnSpc>
              <a:buClr>
                <a:srgbClr val="800080"/>
              </a:buClr>
              <a:buSzPct val="50000"/>
            </a:pPr>
            <a:r>
              <a:rPr kumimoji="1" lang="zh-CN" altLang="en-US" sz="3000" b="1">
                <a:latin typeface="Times New Roman" pitchFamily="18" charset="0"/>
                <a:ea typeface="仿宋_GB2312" pitchFamily="49" charset="-122"/>
              </a:rPr>
              <a:t>可以采用静态链表方式存储</a:t>
            </a:r>
            <a:r>
              <a:rPr kumimoji="1" lang="en-US" altLang="zh-CN" sz="3000" b="1">
                <a:latin typeface="Times New Roman" pitchFamily="18" charset="0"/>
                <a:ea typeface="仿宋_GB2312" pitchFamily="49" charset="-122"/>
              </a:rPr>
              <a:t>Huffman</a:t>
            </a:r>
            <a:r>
              <a:rPr kumimoji="1" lang="zh-CN" altLang="en-US" sz="3000" b="1">
                <a:latin typeface="Times New Roman" pitchFamily="18" charset="0"/>
                <a:ea typeface="仿宋_GB2312" pitchFamily="49" charset="-122"/>
              </a:rPr>
              <a:t>树，其类定义如下：</a:t>
            </a:r>
          </a:p>
          <a:p>
            <a:pPr>
              <a:lnSpc>
                <a:spcPct val="90000"/>
              </a:lnSpc>
              <a:buClr>
                <a:srgbClr val="800080"/>
              </a:buClr>
              <a:buSzPct val="50000"/>
            </a:pPr>
            <a:endParaRPr kumimoji="1" lang="zh-CN" altLang="en-US" sz="800" b="1">
              <a:latin typeface="Times New Roman" pitchFamily="18" charset="0"/>
              <a:ea typeface="仿宋_GB2312" pitchFamily="49" charset="-122"/>
            </a:endParaRPr>
          </a:p>
          <a:p>
            <a:pPr>
              <a:lnSpc>
                <a:spcPct val="90000"/>
              </a:lnSpc>
              <a:buFont typeface="Wingdings" pitchFamily="2" charset="2"/>
              <a:buNone/>
            </a:pPr>
            <a:r>
              <a:rPr kumimoji="1" lang="zh-CN" altLang="en-US" sz="2800" b="1">
                <a:solidFill>
                  <a:srgbClr val="CC3300"/>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const </a:t>
            </a: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int</a:t>
            </a:r>
            <a:r>
              <a:rPr kumimoji="1" lang="en-US" altLang="zh-CN" sz="2800">
                <a:solidFill>
                  <a:schemeClr val="tx2"/>
                </a:solidFill>
                <a:latin typeface="Times New Roman" pitchFamily="18" charset="0"/>
                <a:ea typeface="华文新魏" pitchFamily="2" charset="-122"/>
              </a:rPr>
              <a:t> n = 20</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const int </a:t>
            </a:r>
            <a:r>
              <a:rPr kumimoji="1" lang="en-US" altLang="zh-CN" sz="2800">
                <a:solidFill>
                  <a:schemeClr val="tx2"/>
                </a:solidFill>
                <a:latin typeface="Times New Roman" pitchFamily="18" charset="0"/>
                <a:ea typeface="华文新魏" pitchFamily="2" charset="-122"/>
              </a:rPr>
              <a:t>m = 2*n</a:t>
            </a:r>
            <a:r>
              <a:rPr kumimoji="1" lang="en-US" altLang="zh-CN" sz="2800">
                <a:solidFill>
                  <a:schemeClr val="tx2"/>
                </a:solidFill>
                <a:latin typeface="Courier New" pitchFamily="49" charset="0"/>
                <a:ea typeface="华文新魏" pitchFamily="2" charset="-122"/>
              </a:rPr>
              <a:t>-</a:t>
            </a:r>
            <a:r>
              <a:rPr kumimoji="1" lang="en-US" altLang="zh-CN" sz="2800">
                <a:solidFill>
                  <a:schemeClr val="tx2"/>
                </a:solidFill>
                <a:latin typeface="Times New Roman" pitchFamily="18" charset="0"/>
                <a:ea typeface="华文新魏" pitchFamily="2" charset="-122"/>
              </a:rPr>
              <a:t>1</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800" b="1">
                <a:solidFill>
                  <a:schemeClr val="tx2"/>
                </a:solidFill>
                <a:latin typeface="Times New Roman" pitchFamily="18" charset="0"/>
                <a:ea typeface="华文新魏" pitchFamily="2" charset="-122"/>
              </a:rPr>
              <a:t> </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struct {</a:t>
            </a:r>
            <a:endParaRPr kumimoji="1" lang="en-US" altLang="zh-CN" sz="2800">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float </a:t>
            </a:r>
            <a:r>
              <a:rPr kumimoji="1" lang="en-US" altLang="zh-CN" sz="2800">
                <a:solidFill>
                  <a:schemeClr val="tx2"/>
                </a:solidFill>
                <a:latin typeface="Times New Roman" pitchFamily="18" charset="0"/>
                <a:ea typeface="华文新魏" pitchFamily="2" charset="-122"/>
              </a:rPr>
              <a:t>weight</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a:solidFill>
                  <a:schemeClr val="tx2"/>
                </a:solidFill>
                <a:latin typeface="Times New Roman" pitchFamily="18" charset="0"/>
                <a:ea typeface="华文新魏" pitchFamily="2" charset="-122"/>
              </a:rPr>
              <a:t>   </a:t>
            </a:r>
            <a:r>
              <a:rPr kumimoji="1" lang="en-US" altLang="zh-CN" sz="2800" b="1">
                <a:solidFill>
                  <a:schemeClr val="tx2"/>
                </a:solidFill>
                <a:latin typeface="Times New Roman" pitchFamily="18" charset="0"/>
                <a:ea typeface="华文新魏" pitchFamily="2" charset="-122"/>
              </a:rPr>
              <a:t>      int</a:t>
            </a:r>
            <a:r>
              <a:rPr kumimoji="1" lang="en-US" altLang="zh-CN" sz="2800">
                <a:solidFill>
                  <a:schemeClr val="tx2"/>
                </a:solidFill>
                <a:latin typeface="Times New Roman" pitchFamily="18" charset="0"/>
                <a:ea typeface="华文新魏" pitchFamily="2" charset="-122"/>
              </a:rPr>
              <a:t> parent, lchild, rchild</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 </a:t>
            </a:r>
            <a:r>
              <a:rPr kumimoji="1" lang="en-US" altLang="zh-CN" sz="2800">
                <a:solidFill>
                  <a:schemeClr val="tx2"/>
                </a:solidFill>
                <a:latin typeface="Times New Roman" pitchFamily="18" charset="0"/>
                <a:ea typeface="华文新魏" pitchFamily="2" charset="-122"/>
              </a:rPr>
              <a:t>HTNode</a:t>
            </a:r>
            <a:r>
              <a:rPr kumimoji="1" lang="en-US" altLang="zh-CN" sz="2800" b="1">
                <a:solidFill>
                  <a:schemeClr val="tx2"/>
                </a:solidFill>
                <a:latin typeface="Times New Roman" pitchFamily="18" charset="0"/>
                <a:ea typeface="华文新魏" pitchFamily="2" charset="-122"/>
              </a:rPr>
              <a:t>;</a:t>
            </a:r>
          </a:p>
          <a:p>
            <a:pPr>
              <a:lnSpc>
                <a:spcPct val="90000"/>
              </a:lnSpc>
              <a:buFont typeface="Wingdings" pitchFamily="2" charset="2"/>
              <a:buNone/>
            </a:pPr>
            <a:endParaRPr kumimoji="1" lang="en-US" altLang="zh-CN" sz="800" b="1">
              <a:solidFill>
                <a:schemeClr val="tx2"/>
              </a:solidFill>
              <a:latin typeface="Times New Roman" pitchFamily="18" charset="0"/>
              <a:ea typeface="华文新魏" pitchFamily="2" charset="-122"/>
            </a:endParaRPr>
          </a:p>
          <a:p>
            <a:pPr>
              <a:lnSpc>
                <a:spcPct val="90000"/>
              </a:lnSpc>
              <a:buFont typeface="Wingdings" pitchFamily="2" charset="2"/>
              <a:buNone/>
            </a:pPr>
            <a:r>
              <a:rPr kumimoji="1" lang="en-US" altLang="zh-CN" sz="2800" b="1">
                <a:solidFill>
                  <a:schemeClr val="tx2"/>
                </a:solidFill>
                <a:latin typeface="Times New Roman" pitchFamily="18" charset="0"/>
                <a:ea typeface="华文新魏" pitchFamily="2" charset="-122"/>
              </a:rPr>
              <a:t>     typedef </a:t>
            </a:r>
            <a:r>
              <a:rPr kumimoji="1" lang="en-US" altLang="zh-CN" sz="2800">
                <a:solidFill>
                  <a:schemeClr val="tx2"/>
                </a:solidFill>
                <a:latin typeface="Times New Roman" pitchFamily="18" charset="0"/>
                <a:ea typeface="华文新魏" pitchFamily="2" charset="-122"/>
              </a:rPr>
              <a:t>HTNode HuffmanTree[m]</a:t>
            </a:r>
            <a:r>
              <a:rPr kumimoji="1" lang="en-US" altLang="zh-CN" sz="2800" b="1">
                <a:solidFill>
                  <a:schemeClr val="tx2"/>
                </a:solidFill>
                <a:latin typeface="Times New Roman" pitchFamily="18" charset="0"/>
                <a:ea typeface="华文新魏" pitchFamily="2" charset="-122"/>
              </a:rPr>
              <a:t>;</a:t>
            </a:r>
          </a:p>
        </p:txBody>
      </p:sp>
      <p:sp>
        <p:nvSpPr>
          <p:cNvPr id="5" name="灯片编号占位符 4"/>
          <p:cNvSpPr>
            <a:spLocks noGrp="1"/>
          </p:cNvSpPr>
          <p:nvPr>
            <p:ph type="sldNum" sz="quarter" idx="12"/>
          </p:nvPr>
        </p:nvSpPr>
        <p:spPr/>
        <p:txBody>
          <a:bodyPr/>
          <a:lstStyle/>
          <a:p>
            <a:fld id="{E88DE1A1-744A-4778-AB76-1DD498620FE0}" type="slidenum">
              <a:rPr lang="en-US" altLang="zh-CN"/>
              <a:pPr/>
              <a:t>174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2"/>
          </p:nvPr>
        </p:nvSpPr>
        <p:spPr/>
        <p:txBody>
          <a:bodyPr/>
          <a:lstStyle/>
          <a:p>
            <a:fld id="{8B19B47D-3314-4AF7-80CA-AC9FD23AA867}" type="slidenum">
              <a:rPr lang="en-US" altLang="zh-CN"/>
              <a:pPr/>
              <a:t>175</a:t>
            </a:fld>
            <a:endParaRPr lang="en-US" altLang="zh-CN"/>
          </a:p>
        </p:txBody>
      </p:sp>
      <p:sp>
        <p:nvSpPr>
          <p:cNvPr id="292866" name="Rectangle 2"/>
          <p:cNvSpPr>
            <a:spLocks noChangeArrowheads="1"/>
          </p:cNvSpPr>
          <p:nvPr/>
        </p:nvSpPr>
        <p:spPr bwMode="auto">
          <a:xfrm>
            <a:off x="5429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7" name="Rectangle 3"/>
          <p:cNvSpPr>
            <a:spLocks noChangeArrowheads="1"/>
          </p:cNvSpPr>
          <p:nvPr/>
        </p:nvSpPr>
        <p:spPr bwMode="auto">
          <a:xfrm>
            <a:off x="1152525"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68" name="Text Box 4"/>
          <p:cNvSpPr txBox="1">
            <a:spLocks noChangeArrowheads="1"/>
          </p:cNvSpPr>
          <p:nvPr/>
        </p:nvSpPr>
        <p:spPr bwMode="auto">
          <a:xfrm>
            <a:off x="1143000"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2869" name="Rectangle 5"/>
          <p:cNvSpPr>
            <a:spLocks noChangeArrowheads="1"/>
          </p:cNvSpPr>
          <p:nvPr/>
        </p:nvSpPr>
        <p:spPr bwMode="auto">
          <a:xfrm>
            <a:off x="1722438"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0" name="Rectangle 6"/>
          <p:cNvSpPr>
            <a:spLocks noChangeArrowheads="1"/>
          </p:cNvSpPr>
          <p:nvPr/>
        </p:nvSpPr>
        <p:spPr bwMode="auto">
          <a:xfrm>
            <a:off x="22860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2871" name="Text Box 7"/>
          <p:cNvSpPr txBox="1">
            <a:spLocks noChangeArrowheads="1"/>
          </p:cNvSpPr>
          <p:nvPr/>
        </p:nvSpPr>
        <p:spPr bwMode="auto">
          <a:xfrm>
            <a:off x="1712913" y="1628775"/>
            <a:ext cx="3825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2872" name="Text Box 8"/>
          <p:cNvSpPr txBox="1">
            <a:spLocks noChangeArrowheads="1"/>
          </p:cNvSpPr>
          <p:nvPr/>
        </p:nvSpPr>
        <p:spPr bwMode="auto">
          <a:xfrm>
            <a:off x="533400"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2873" name="Text Box 9"/>
          <p:cNvSpPr txBox="1">
            <a:spLocks noChangeArrowheads="1"/>
          </p:cNvSpPr>
          <p:nvPr/>
        </p:nvSpPr>
        <p:spPr bwMode="auto">
          <a:xfrm>
            <a:off x="2295525" y="16287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2874" name="Rectangle 10"/>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5" name="Line 11"/>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6" name="Line 12"/>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7" name="Line 13"/>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78" name="Text Box 14"/>
          <p:cNvSpPr txBox="1">
            <a:spLocks noChangeArrowheads="1"/>
          </p:cNvSpPr>
          <p:nvPr/>
        </p:nvSpPr>
        <p:spPr bwMode="auto">
          <a:xfrm>
            <a:off x="3352800" y="928688"/>
            <a:ext cx="4729163"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2879" name="Text Box 15"/>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2880" name="Line 16"/>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1" name="Line 17"/>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2" name="Line 18"/>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3" name="Line 19"/>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4" name="Line 20"/>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5" name="Line 21"/>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2886" name="Text Box 22"/>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2"/>
          </p:nvPr>
        </p:nvSpPr>
        <p:spPr/>
        <p:txBody>
          <a:bodyPr/>
          <a:lstStyle/>
          <a:p>
            <a:fld id="{E3457998-4F16-440C-80FE-17FBDCDBA517}" type="slidenum">
              <a:rPr lang="en-US" altLang="zh-CN"/>
              <a:pPr/>
              <a:t>176</a:t>
            </a:fld>
            <a:endParaRPr lang="en-US" altLang="zh-CN"/>
          </a:p>
        </p:txBody>
      </p:sp>
      <p:sp>
        <p:nvSpPr>
          <p:cNvPr id="293890" name="Rectangle 2"/>
          <p:cNvSpPr>
            <a:spLocks noChangeArrowheads="1"/>
          </p:cNvSpPr>
          <p:nvPr/>
        </p:nvSpPr>
        <p:spPr bwMode="auto">
          <a:xfrm>
            <a:off x="609600"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1" name="Rectangle 3"/>
          <p:cNvSpPr>
            <a:spLocks noChangeArrowheads="1"/>
          </p:cNvSpPr>
          <p:nvPr/>
        </p:nvSpPr>
        <p:spPr bwMode="auto">
          <a:xfrm>
            <a:off x="1228725" y="4510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2" name="Text Box 4"/>
          <p:cNvSpPr txBox="1">
            <a:spLocks noChangeArrowheads="1"/>
          </p:cNvSpPr>
          <p:nvPr/>
        </p:nvSpPr>
        <p:spPr bwMode="auto">
          <a:xfrm>
            <a:off x="1219200" y="4448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3893" name="Line 5"/>
          <p:cNvSpPr>
            <a:spLocks noChangeShapeType="1"/>
          </p:cNvSpPr>
          <p:nvPr/>
        </p:nvSpPr>
        <p:spPr bwMode="auto">
          <a:xfrm>
            <a:off x="2143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4" name="Line 6"/>
          <p:cNvSpPr>
            <a:spLocks noChangeShapeType="1"/>
          </p:cNvSpPr>
          <p:nvPr/>
        </p:nvSpPr>
        <p:spPr bwMode="auto">
          <a:xfrm flipH="1">
            <a:off x="1762125" y="48910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895" name="Rectangle 7"/>
          <p:cNvSpPr>
            <a:spLocks noChangeArrowheads="1"/>
          </p:cNvSpPr>
          <p:nvPr/>
        </p:nvSpPr>
        <p:spPr bwMode="auto">
          <a:xfrm>
            <a:off x="153352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6" name="Rectangle 8"/>
          <p:cNvSpPr>
            <a:spLocks noChangeArrowheads="1"/>
          </p:cNvSpPr>
          <p:nvPr/>
        </p:nvSpPr>
        <p:spPr bwMode="auto">
          <a:xfrm>
            <a:off x="2238375" y="52720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3897" name="Oval 9"/>
          <p:cNvSpPr>
            <a:spLocks noChangeArrowheads="1"/>
          </p:cNvSpPr>
          <p:nvPr/>
        </p:nvSpPr>
        <p:spPr bwMode="auto">
          <a:xfrm>
            <a:off x="1838325" y="45100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3898" name="Text Box 10"/>
          <p:cNvSpPr txBox="1">
            <a:spLocks noChangeArrowheads="1"/>
          </p:cNvSpPr>
          <p:nvPr/>
        </p:nvSpPr>
        <p:spPr bwMode="auto">
          <a:xfrm>
            <a:off x="15240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3899" name="Text Box 11"/>
          <p:cNvSpPr txBox="1">
            <a:spLocks noChangeArrowheads="1"/>
          </p:cNvSpPr>
          <p:nvPr/>
        </p:nvSpPr>
        <p:spPr bwMode="auto">
          <a:xfrm>
            <a:off x="600075" y="44338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3900" name="Text Box 12"/>
          <p:cNvSpPr txBox="1">
            <a:spLocks noChangeArrowheads="1"/>
          </p:cNvSpPr>
          <p:nvPr/>
        </p:nvSpPr>
        <p:spPr bwMode="auto">
          <a:xfrm>
            <a:off x="2247900" y="52101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3901" name="Text Box 13"/>
          <p:cNvSpPr txBox="1">
            <a:spLocks noChangeArrowheads="1"/>
          </p:cNvSpPr>
          <p:nvPr/>
        </p:nvSpPr>
        <p:spPr bwMode="auto">
          <a:xfrm>
            <a:off x="1787525" y="45100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3902" name="Rectangle 14"/>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3" name="Line 15"/>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4" name="Line 16"/>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5" name="Line 17"/>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6" name="Text Box 18"/>
          <p:cNvSpPr txBox="1">
            <a:spLocks noChangeArrowheads="1"/>
          </p:cNvSpPr>
          <p:nvPr/>
        </p:nvSpPr>
        <p:spPr bwMode="auto">
          <a:xfrm>
            <a:off x="3429000"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3907" name="Text Box 19"/>
          <p:cNvSpPr txBox="1">
            <a:spLocks noChangeArrowheads="1"/>
          </p:cNvSpPr>
          <p:nvPr/>
        </p:nvSpPr>
        <p:spPr bwMode="auto">
          <a:xfrm>
            <a:off x="3686175" y="1533525"/>
            <a:ext cx="446405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3908" name="Line 20"/>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09" name="Line 21"/>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0" name="Line 22"/>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1" name="Line 23"/>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2" name="Line 24"/>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3" name="Line 25"/>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4" name="Text Box 26"/>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3915" name="Line 27"/>
          <p:cNvSpPr>
            <a:spLocks noChangeShapeType="1"/>
          </p:cNvSpPr>
          <p:nvPr/>
        </p:nvSpPr>
        <p:spPr bwMode="auto">
          <a:xfrm>
            <a:off x="2590800" y="3062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6" name="Line 28"/>
          <p:cNvSpPr>
            <a:spLocks noChangeShapeType="1"/>
          </p:cNvSpPr>
          <p:nvPr/>
        </p:nvSpPr>
        <p:spPr bwMode="auto">
          <a:xfrm>
            <a:off x="2590800" y="3671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7" name="Text Box 29"/>
          <p:cNvSpPr txBox="1">
            <a:spLocks noChangeArrowheads="1"/>
          </p:cNvSpPr>
          <p:nvPr/>
        </p:nvSpPr>
        <p:spPr bwMode="auto">
          <a:xfrm>
            <a:off x="2362200" y="2605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3918" name="Text Box 30"/>
          <p:cNvSpPr txBox="1">
            <a:spLocks noChangeArrowheads="1"/>
          </p:cNvSpPr>
          <p:nvPr/>
        </p:nvSpPr>
        <p:spPr bwMode="auto">
          <a:xfrm>
            <a:off x="2362200" y="3214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3919" name="Line 31"/>
          <p:cNvSpPr>
            <a:spLocks noChangeShapeType="1"/>
          </p:cNvSpPr>
          <p:nvPr/>
        </p:nvSpPr>
        <p:spPr bwMode="auto">
          <a:xfrm>
            <a:off x="4953000" y="29098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0" name="Line 32"/>
          <p:cNvSpPr>
            <a:spLocks noChangeShapeType="1"/>
          </p:cNvSpPr>
          <p:nvPr/>
        </p:nvSpPr>
        <p:spPr bwMode="auto">
          <a:xfrm>
            <a:off x="4953000" y="35194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1" name="Line 33"/>
          <p:cNvSpPr>
            <a:spLocks noChangeShapeType="1"/>
          </p:cNvSpPr>
          <p:nvPr/>
        </p:nvSpPr>
        <p:spPr bwMode="auto">
          <a:xfrm>
            <a:off x="62484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2" name="Line 34"/>
          <p:cNvSpPr>
            <a:spLocks noChangeShapeType="1"/>
          </p:cNvSpPr>
          <p:nvPr/>
        </p:nvSpPr>
        <p:spPr bwMode="auto">
          <a:xfrm>
            <a:off x="76962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3" name="Text Box 35"/>
          <p:cNvSpPr txBox="1">
            <a:spLocks noChangeArrowheads="1"/>
          </p:cNvSpPr>
          <p:nvPr/>
        </p:nvSpPr>
        <p:spPr bwMode="auto">
          <a:xfrm>
            <a:off x="4570413" y="280352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4" name="Text Box 36"/>
          <p:cNvSpPr txBox="1">
            <a:spLocks noChangeArrowheads="1"/>
          </p:cNvSpPr>
          <p:nvPr/>
        </p:nvSpPr>
        <p:spPr bwMode="auto">
          <a:xfrm>
            <a:off x="4572000" y="3443288"/>
            <a:ext cx="382588"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3925" name="Text Box 37"/>
          <p:cNvSpPr txBox="1">
            <a:spLocks noChangeArrowheads="1"/>
          </p:cNvSpPr>
          <p:nvPr/>
        </p:nvSpPr>
        <p:spPr bwMode="auto">
          <a:xfrm>
            <a:off x="58658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2</a:t>
            </a:r>
            <a:endParaRPr kumimoji="1" lang="en-US" altLang="zh-CN" sz="2400">
              <a:latin typeface="Times New Roman" pitchFamily="18" charset="0"/>
            </a:endParaRPr>
          </a:p>
        </p:txBody>
      </p:sp>
      <p:sp>
        <p:nvSpPr>
          <p:cNvPr id="293926" name="Text Box 38"/>
          <p:cNvSpPr txBox="1">
            <a:spLocks noChangeArrowheads="1"/>
          </p:cNvSpPr>
          <p:nvPr/>
        </p:nvSpPr>
        <p:spPr bwMode="auto">
          <a:xfrm>
            <a:off x="7313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3</a:t>
            </a:r>
            <a:endParaRPr kumimoji="1" lang="en-US" altLang="zh-CN" sz="2400">
              <a:latin typeface="Times New Roman" pitchFamily="18" charset="0"/>
            </a:endParaRPr>
          </a:p>
        </p:txBody>
      </p:sp>
      <p:sp>
        <p:nvSpPr>
          <p:cNvPr id="293927" name="Line 39"/>
          <p:cNvSpPr>
            <a:spLocks noChangeShapeType="1"/>
          </p:cNvSpPr>
          <p:nvPr/>
        </p:nvSpPr>
        <p:spPr bwMode="auto">
          <a:xfrm>
            <a:off x="2590800" y="428148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28" name="Text Box 40"/>
          <p:cNvSpPr txBox="1">
            <a:spLocks noChangeArrowheads="1"/>
          </p:cNvSpPr>
          <p:nvPr/>
        </p:nvSpPr>
        <p:spPr bwMode="auto">
          <a:xfrm>
            <a:off x="2474913" y="379412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2"/>
          </p:nvPr>
        </p:nvSpPr>
        <p:spPr/>
        <p:txBody>
          <a:bodyPr/>
          <a:lstStyle/>
          <a:p>
            <a:fld id="{23CD5A2C-8127-4836-A002-05C9781A48D1}" type="slidenum">
              <a:rPr lang="en-US" altLang="zh-CN"/>
              <a:pPr/>
              <a:t>177</a:t>
            </a:fld>
            <a:endParaRPr lang="en-US" altLang="zh-CN"/>
          </a:p>
        </p:txBody>
      </p:sp>
      <p:sp>
        <p:nvSpPr>
          <p:cNvPr id="294914" name="Line 2"/>
          <p:cNvSpPr>
            <a:spLocks noChangeShapeType="1"/>
          </p:cNvSpPr>
          <p:nvPr/>
        </p:nvSpPr>
        <p:spPr bwMode="auto">
          <a:xfrm>
            <a:off x="1676400"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5" name="Line 3"/>
          <p:cNvSpPr>
            <a:spLocks noChangeShapeType="1"/>
          </p:cNvSpPr>
          <p:nvPr/>
        </p:nvSpPr>
        <p:spPr bwMode="auto">
          <a:xfrm flipH="1">
            <a:off x="1295400" y="2057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6" name="Rectangle 4"/>
          <p:cNvSpPr>
            <a:spLocks noChangeArrowheads="1"/>
          </p:cNvSpPr>
          <p:nvPr/>
        </p:nvSpPr>
        <p:spPr bwMode="auto">
          <a:xfrm>
            <a:off x="685800" y="1690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7" name="Rectangle 5"/>
          <p:cNvSpPr>
            <a:spLocks noChangeArrowheads="1"/>
          </p:cNvSpPr>
          <p:nvPr/>
        </p:nvSpPr>
        <p:spPr bwMode="auto">
          <a:xfrm>
            <a:off x="1066800" y="2438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18" name="Oval 6"/>
          <p:cNvSpPr>
            <a:spLocks noChangeArrowheads="1"/>
          </p:cNvSpPr>
          <p:nvPr/>
        </p:nvSpPr>
        <p:spPr bwMode="auto">
          <a:xfrm>
            <a:off x="1371600" y="1676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19" name="Text Box 7"/>
          <p:cNvSpPr txBox="1">
            <a:spLocks noChangeArrowheads="1"/>
          </p:cNvSpPr>
          <p:nvPr/>
        </p:nvSpPr>
        <p:spPr bwMode="auto">
          <a:xfrm>
            <a:off x="1057275"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4920" name="Line 8"/>
          <p:cNvSpPr>
            <a:spLocks noChangeShapeType="1"/>
          </p:cNvSpPr>
          <p:nvPr/>
        </p:nvSpPr>
        <p:spPr bwMode="auto">
          <a:xfrm>
            <a:off x="2038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Line 9"/>
          <p:cNvSpPr>
            <a:spLocks noChangeShapeType="1"/>
          </p:cNvSpPr>
          <p:nvPr/>
        </p:nvSpPr>
        <p:spPr bwMode="auto">
          <a:xfrm flipH="1">
            <a:off x="1657350" y="2757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2" name="Rectangle 10"/>
          <p:cNvSpPr>
            <a:spLocks noChangeArrowheads="1"/>
          </p:cNvSpPr>
          <p:nvPr/>
        </p:nvSpPr>
        <p:spPr bwMode="auto">
          <a:xfrm>
            <a:off x="142875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3" name="Rectangle 11"/>
          <p:cNvSpPr>
            <a:spLocks noChangeArrowheads="1"/>
          </p:cNvSpPr>
          <p:nvPr/>
        </p:nvSpPr>
        <p:spPr bwMode="auto">
          <a:xfrm>
            <a:off x="2133600" y="3138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4924" name="Oval 12"/>
          <p:cNvSpPr>
            <a:spLocks noChangeArrowheads="1"/>
          </p:cNvSpPr>
          <p:nvPr/>
        </p:nvSpPr>
        <p:spPr bwMode="auto">
          <a:xfrm>
            <a:off x="1733550" y="2376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4925" name="Text Box 13"/>
          <p:cNvSpPr txBox="1">
            <a:spLocks noChangeArrowheads="1"/>
          </p:cNvSpPr>
          <p:nvPr/>
        </p:nvSpPr>
        <p:spPr bwMode="auto">
          <a:xfrm>
            <a:off x="14192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4926" name="Text Box 14"/>
          <p:cNvSpPr txBox="1">
            <a:spLocks noChangeArrowheads="1"/>
          </p:cNvSpPr>
          <p:nvPr/>
        </p:nvSpPr>
        <p:spPr bwMode="auto">
          <a:xfrm>
            <a:off x="676275" y="1614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4927" name="Text Box 15"/>
          <p:cNvSpPr txBox="1">
            <a:spLocks noChangeArrowheads="1"/>
          </p:cNvSpPr>
          <p:nvPr/>
        </p:nvSpPr>
        <p:spPr bwMode="auto">
          <a:xfrm>
            <a:off x="2143125" y="3076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4928" name="Text Box 16"/>
          <p:cNvSpPr txBox="1">
            <a:spLocks noChangeArrowheads="1"/>
          </p:cNvSpPr>
          <p:nvPr/>
        </p:nvSpPr>
        <p:spPr bwMode="auto">
          <a:xfrm>
            <a:off x="1682750" y="2376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4929" name="Text Box 17"/>
          <p:cNvSpPr txBox="1">
            <a:spLocks noChangeArrowheads="1"/>
          </p:cNvSpPr>
          <p:nvPr/>
        </p:nvSpPr>
        <p:spPr bwMode="auto">
          <a:xfrm>
            <a:off x="1301750" y="1658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4930" name="Rectangle 18"/>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1" name="Line 19"/>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2" name="Line 20"/>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3" name="Line 21"/>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4" name="Text Box 22"/>
          <p:cNvSpPr txBox="1">
            <a:spLocks noChangeArrowheads="1"/>
          </p:cNvSpPr>
          <p:nvPr/>
        </p:nvSpPr>
        <p:spPr bwMode="auto">
          <a:xfrm>
            <a:off x="3392488" y="942975"/>
            <a:ext cx="4648200"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4935" name="Text Box 23"/>
          <p:cNvSpPr txBox="1">
            <a:spLocks noChangeArrowheads="1"/>
          </p:cNvSpPr>
          <p:nvPr/>
        </p:nvSpPr>
        <p:spPr bwMode="auto">
          <a:xfrm>
            <a:off x="3598863" y="1533525"/>
            <a:ext cx="4581525"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4936" name="Line 24"/>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7" name="Line 25"/>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8" name="Line 26"/>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39" name="Line 27"/>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0" name="Line 28"/>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1" name="Line 29"/>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2" name="Text Box 30"/>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4943" name="Line 31"/>
          <p:cNvSpPr>
            <a:spLocks noChangeShapeType="1"/>
          </p:cNvSpPr>
          <p:nvPr/>
        </p:nvSpPr>
        <p:spPr bwMode="auto">
          <a:xfrm>
            <a:off x="2590800" y="25288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4" name="Line 32"/>
          <p:cNvSpPr>
            <a:spLocks noChangeShapeType="1"/>
          </p:cNvSpPr>
          <p:nvPr/>
        </p:nvSpPr>
        <p:spPr bwMode="auto">
          <a:xfrm>
            <a:off x="2590800" y="42814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5" name="Text Box 33"/>
          <p:cNvSpPr txBox="1">
            <a:spLocks noChangeArrowheads="1"/>
          </p:cNvSpPr>
          <p:nvPr/>
        </p:nvSpPr>
        <p:spPr bwMode="auto">
          <a:xfrm>
            <a:off x="2362200" y="20716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4946" name="Text Box 34"/>
          <p:cNvSpPr txBox="1">
            <a:spLocks noChangeArrowheads="1"/>
          </p:cNvSpPr>
          <p:nvPr/>
        </p:nvSpPr>
        <p:spPr bwMode="auto">
          <a:xfrm>
            <a:off x="2362200" y="38242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4947" name="Line 35"/>
          <p:cNvSpPr>
            <a:spLocks noChangeShapeType="1"/>
          </p:cNvSpPr>
          <p:nvPr/>
        </p:nvSpPr>
        <p:spPr bwMode="auto">
          <a:xfrm>
            <a:off x="4953000" y="2300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8" name="Line 36"/>
          <p:cNvSpPr>
            <a:spLocks noChangeShapeType="1"/>
          </p:cNvSpPr>
          <p:nvPr/>
        </p:nvSpPr>
        <p:spPr bwMode="auto">
          <a:xfrm>
            <a:off x="4953000" y="41290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49" name="Line 37"/>
          <p:cNvSpPr>
            <a:spLocks noChangeShapeType="1"/>
          </p:cNvSpPr>
          <p:nvPr/>
        </p:nvSpPr>
        <p:spPr bwMode="auto">
          <a:xfrm>
            <a:off x="62484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0" name="Line 38"/>
          <p:cNvSpPr>
            <a:spLocks noChangeShapeType="1"/>
          </p:cNvSpPr>
          <p:nvPr/>
        </p:nvSpPr>
        <p:spPr bwMode="auto">
          <a:xfrm>
            <a:off x="76962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1" name="Text Box 39"/>
          <p:cNvSpPr txBox="1">
            <a:spLocks noChangeArrowheads="1"/>
          </p:cNvSpPr>
          <p:nvPr/>
        </p:nvSpPr>
        <p:spPr bwMode="auto">
          <a:xfrm>
            <a:off x="4646613" y="22240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2" name="Text Box 40"/>
          <p:cNvSpPr txBox="1">
            <a:spLocks noChangeArrowheads="1"/>
          </p:cNvSpPr>
          <p:nvPr/>
        </p:nvSpPr>
        <p:spPr bwMode="auto">
          <a:xfrm>
            <a:off x="4646613" y="39909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4953" name="Text Box 41"/>
          <p:cNvSpPr txBox="1">
            <a:spLocks noChangeArrowheads="1"/>
          </p:cNvSpPr>
          <p:nvPr/>
        </p:nvSpPr>
        <p:spPr bwMode="auto">
          <a:xfrm>
            <a:off x="5942013" y="46005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1</a:t>
            </a:r>
            <a:endParaRPr kumimoji="1" lang="en-US" altLang="zh-CN" sz="2400">
              <a:latin typeface="Times New Roman" pitchFamily="18" charset="0"/>
            </a:endParaRPr>
          </a:p>
        </p:txBody>
      </p:sp>
      <p:sp>
        <p:nvSpPr>
          <p:cNvPr id="294954" name="Text Box 42"/>
          <p:cNvSpPr txBox="1">
            <a:spLocks noChangeArrowheads="1"/>
          </p:cNvSpPr>
          <p:nvPr/>
        </p:nvSpPr>
        <p:spPr bwMode="auto">
          <a:xfrm>
            <a:off x="73152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4</a:t>
            </a:r>
            <a:endParaRPr kumimoji="1" lang="en-US" altLang="zh-CN" sz="2400">
              <a:latin typeface="Times New Roman" pitchFamily="18" charset="0"/>
            </a:endParaRPr>
          </a:p>
        </p:txBody>
      </p:sp>
      <p:sp>
        <p:nvSpPr>
          <p:cNvPr id="294955" name="Line 43"/>
          <p:cNvSpPr>
            <a:spLocks noChangeShapeType="1"/>
          </p:cNvSpPr>
          <p:nvPr/>
        </p:nvSpPr>
        <p:spPr bwMode="auto">
          <a:xfrm>
            <a:off x="2590800" y="48593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56" name="Text Box 44"/>
          <p:cNvSpPr txBox="1">
            <a:spLocks noChangeArrowheads="1"/>
          </p:cNvSpPr>
          <p:nvPr/>
        </p:nvSpPr>
        <p:spPr bwMode="auto">
          <a:xfrm>
            <a:off x="2474913" y="43719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2"/>
          <p:cNvSpPr>
            <a:spLocks noGrp="1"/>
          </p:cNvSpPr>
          <p:nvPr>
            <p:ph type="sldNum" sz="quarter" idx="12"/>
          </p:nvPr>
        </p:nvSpPr>
        <p:spPr/>
        <p:txBody>
          <a:bodyPr/>
          <a:lstStyle/>
          <a:p>
            <a:fld id="{DE0D8E70-5304-40C7-BFF4-F71CF991F9B2}" type="slidenum">
              <a:rPr lang="en-US" altLang="zh-CN"/>
              <a:pPr/>
              <a:t>178</a:t>
            </a:fld>
            <a:endParaRPr lang="en-US" altLang="zh-CN"/>
          </a:p>
        </p:txBody>
      </p:sp>
      <p:sp>
        <p:nvSpPr>
          <p:cNvPr id="295938" name="Line 2"/>
          <p:cNvSpPr>
            <a:spLocks noChangeShapeType="1"/>
          </p:cNvSpPr>
          <p:nvPr/>
        </p:nvSpPr>
        <p:spPr bwMode="auto">
          <a:xfrm>
            <a:off x="1304925" y="2085975"/>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39" name="Line 3"/>
          <p:cNvSpPr>
            <a:spLocks noChangeShapeType="1"/>
          </p:cNvSpPr>
          <p:nvPr/>
        </p:nvSpPr>
        <p:spPr bwMode="auto">
          <a:xfrm flipH="1">
            <a:off x="923925" y="2071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0" name="Oval 4"/>
          <p:cNvSpPr>
            <a:spLocks noChangeArrowheads="1"/>
          </p:cNvSpPr>
          <p:nvPr/>
        </p:nvSpPr>
        <p:spPr bwMode="auto">
          <a:xfrm>
            <a:off x="1000125" y="16906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1" name="Line 5"/>
          <p:cNvSpPr>
            <a:spLocks noChangeShapeType="1"/>
          </p:cNvSpPr>
          <p:nvPr/>
        </p:nvSpPr>
        <p:spPr bwMode="auto">
          <a:xfrm>
            <a:off x="1685925" y="28336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2" name="Line 6"/>
          <p:cNvSpPr>
            <a:spLocks noChangeShapeType="1"/>
          </p:cNvSpPr>
          <p:nvPr/>
        </p:nvSpPr>
        <p:spPr bwMode="auto">
          <a:xfrm flipH="1">
            <a:off x="1304925" y="2819400"/>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3" name="Rectangle 7"/>
          <p:cNvSpPr>
            <a:spLocks noChangeArrowheads="1"/>
          </p:cNvSpPr>
          <p:nvPr/>
        </p:nvSpPr>
        <p:spPr bwMode="auto">
          <a:xfrm>
            <a:off x="695325" y="24526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4" name="Rectangle 8"/>
          <p:cNvSpPr>
            <a:spLocks noChangeArrowheads="1"/>
          </p:cNvSpPr>
          <p:nvPr/>
        </p:nvSpPr>
        <p:spPr bwMode="auto">
          <a:xfrm>
            <a:off x="1076325" y="32004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45" name="Oval 9"/>
          <p:cNvSpPr>
            <a:spLocks noChangeArrowheads="1"/>
          </p:cNvSpPr>
          <p:nvPr/>
        </p:nvSpPr>
        <p:spPr bwMode="auto">
          <a:xfrm>
            <a:off x="1381125" y="24384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46" name="Text Box 10"/>
          <p:cNvSpPr txBox="1">
            <a:spLocks noChangeArrowheads="1"/>
          </p:cNvSpPr>
          <p:nvPr/>
        </p:nvSpPr>
        <p:spPr bwMode="auto">
          <a:xfrm>
            <a:off x="1066800" y="3138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5</a:t>
            </a:r>
            <a:endParaRPr kumimoji="1" lang="en-US" altLang="zh-CN" sz="2400">
              <a:latin typeface="Times New Roman" pitchFamily="18" charset="0"/>
            </a:endParaRPr>
          </a:p>
        </p:txBody>
      </p:sp>
      <p:sp>
        <p:nvSpPr>
          <p:cNvPr id="295947" name="Line 11"/>
          <p:cNvSpPr>
            <a:spLocks noChangeShapeType="1"/>
          </p:cNvSpPr>
          <p:nvPr/>
        </p:nvSpPr>
        <p:spPr bwMode="auto">
          <a:xfrm>
            <a:off x="2047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8" name="Line 12"/>
          <p:cNvSpPr>
            <a:spLocks noChangeShapeType="1"/>
          </p:cNvSpPr>
          <p:nvPr/>
        </p:nvSpPr>
        <p:spPr bwMode="auto">
          <a:xfrm flipH="1">
            <a:off x="1666875" y="3519488"/>
            <a:ext cx="228600" cy="4572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49" name="Rectangle 13"/>
          <p:cNvSpPr>
            <a:spLocks noChangeArrowheads="1"/>
          </p:cNvSpPr>
          <p:nvPr/>
        </p:nvSpPr>
        <p:spPr bwMode="auto">
          <a:xfrm>
            <a:off x="143827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0" name="Rectangle 14"/>
          <p:cNvSpPr>
            <a:spLocks noChangeArrowheads="1"/>
          </p:cNvSpPr>
          <p:nvPr/>
        </p:nvSpPr>
        <p:spPr bwMode="auto">
          <a:xfrm>
            <a:off x="2143125" y="390048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5951" name="Oval 15"/>
          <p:cNvSpPr>
            <a:spLocks noChangeArrowheads="1"/>
          </p:cNvSpPr>
          <p:nvPr/>
        </p:nvSpPr>
        <p:spPr bwMode="auto">
          <a:xfrm>
            <a:off x="1743075" y="313848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95952" name="Text Box 16"/>
          <p:cNvSpPr txBox="1">
            <a:spLocks noChangeArrowheads="1"/>
          </p:cNvSpPr>
          <p:nvPr/>
        </p:nvSpPr>
        <p:spPr bwMode="auto">
          <a:xfrm>
            <a:off x="14287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2</a:t>
            </a:r>
            <a:endParaRPr kumimoji="1" lang="en-US" altLang="zh-CN" sz="2400">
              <a:latin typeface="Times New Roman" pitchFamily="18" charset="0"/>
            </a:endParaRPr>
          </a:p>
        </p:txBody>
      </p:sp>
      <p:sp>
        <p:nvSpPr>
          <p:cNvPr id="295953" name="Text Box 17"/>
          <p:cNvSpPr txBox="1">
            <a:spLocks noChangeArrowheads="1"/>
          </p:cNvSpPr>
          <p:nvPr/>
        </p:nvSpPr>
        <p:spPr bwMode="auto">
          <a:xfrm>
            <a:off x="685800" y="2376488"/>
            <a:ext cx="3825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7</a:t>
            </a:r>
            <a:endParaRPr kumimoji="1" lang="en-US" altLang="zh-CN" sz="2400">
              <a:latin typeface="Times New Roman" pitchFamily="18" charset="0"/>
            </a:endParaRPr>
          </a:p>
        </p:txBody>
      </p:sp>
      <p:sp>
        <p:nvSpPr>
          <p:cNvPr id="295954" name="Text Box 18"/>
          <p:cNvSpPr txBox="1">
            <a:spLocks noChangeArrowheads="1"/>
          </p:cNvSpPr>
          <p:nvPr/>
        </p:nvSpPr>
        <p:spPr bwMode="auto">
          <a:xfrm>
            <a:off x="2152650" y="3838575"/>
            <a:ext cx="382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chemeClr val="tx2"/>
                </a:solidFill>
              </a:rPr>
              <a:t>4</a:t>
            </a:r>
            <a:endParaRPr kumimoji="1" lang="en-US" altLang="zh-CN" sz="2400">
              <a:latin typeface="Times New Roman" pitchFamily="18" charset="0"/>
            </a:endParaRPr>
          </a:p>
        </p:txBody>
      </p:sp>
      <p:sp>
        <p:nvSpPr>
          <p:cNvPr id="295955" name="Text Box 19"/>
          <p:cNvSpPr txBox="1">
            <a:spLocks noChangeArrowheads="1"/>
          </p:cNvSpPr>
          <p:nvPr/>
        </p:nvSpPr>
        <p:spPr bwMode="auto">
          <a:xfrm>
            <a:off x="1692275" y="3138488"/>
            <a:ext cx="527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rPr>
              <a:t>6</a:t>
            </a:r>
            <a:endParaRPr kumimoji="1" lang="en-US" altLang="zh-CN" sz="2400">
              <a:latin typeface="Times New Roman" pitchFamily="18" charset="0"/>
            </a:endParaRPr>
          </a:p>
        </p:txBody>
      </p:sp>
      <p:sp>
        <p:nvSpPr>
          <p:cNvPr id="295956" name="Text Box 20"/>
          <p:cNvSpPr txBox="1">
            <a:spLocks noChangeArrowheads="1"/>
          </p:cNvSpPr>
          <p:nvPr/>
        </p:nvSpPr>
        <p:spPr bwMode="auto">
          <a:xfrm>
            <a:off x="1311275" y="242093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11</a:t>
            </a:r>
            <a:endParaRPr kumimoji="1" lang="en-US" altLang="zh-CN" sz="2400">
              <a:latin typeface="Times New Roman" pitchFamily="18" charset="0"/>
            </a:endParaRPr>
          </a:p>
        </p:txBody>
      </p:sp>
      <p:sp>
        <p:nvSpPr>
          <p:cNvPr id="295957" name="Rectangle 21"/>
          <p:cNvSpPr>
            <a:spLocks noChangeArrowheads="1"/>
          </p:cNvSpPr>
          <p:nvPr/>
        </p:nvSpPr>
        <p:spPr bwMode="auto">
          <a:xfrm>
            <a:off x="3352800" y="1538288"/>
            <a:ext cx="5181600" cy="4267200"/>
          </a:xfrm>
          <a:prstGeom prst="rect">
            <a:avLst/>
          </a:prstGeom>
          <a:noFill/>
          <a:ln w="38100">
            <a:solidFill>
              <a:srgbClr val="000099"/>
            </a:solidFill>
            <a:miter lim="800000"/>
            <a:headEnd/>
            <a:tailEnd/>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8" name="Line 22"/>
          <p:cNvSpPr>
            <a:spLocks noChangeShapeType="1"/>
          </p:cNvSpPr>
          <p:nvPr/>
        </p:nvSpPr>
        <p:spPr bwMode="auto">
          <a:xfrm>
            <a:off x="57150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59" name="Line 23"/>
          <p:cNvSpPr>
            <a:spLocks noChangeShapeType="1"/>
          </p:cNvSpPr>
          <p:nvPr/>
        </p:nvSpPr>
        <p:spPr bwMode="auto">
          <a:xfrm>
            <a:off x="70866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0" name="Line 24"/>
          <p:cNvSpPr>
            <a:spLocks noChangeShapeType="1"/>
          </p:cNvSpPr>
          <p:nvPr/>
        </p:nvSpPr>
        <p:spPr bwMode="auto">
          <a:xfrm>
            <a:off x="4495800" y="1538288"/>
            <a:ext cx="0" cy="42672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1" name="Text Box 25"/>
          <p:cNvSpPr txBox="1">
            <a:spLocks noChangeArrowheads="1"/>
          </p:cNvSpPr>
          <p:nvPr/>
        </p:nvSpPr>
        <p:spPr bwMode="auto">
          <a:xfrm>
            <a:off x="3352800" y="942975"/>
            <a:ext cx="4729163"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Arial Narrow" pitchFamily="34" charset="0"/>
              </a:rPr>
              <a:t>Weight    parent     lchild     rchild</a:t>
            </a:r>
            <a:endParaRPr kumimoji="1" lang="en-US" altLang="zh-CN" sz="2800">
              <a:latin typeface="Arial Narrow" pitchFamily="34" charset="0"/>
            </a:endParaRPr>
          </a:p>
        </p:txBody>
      </p:sp>
      <p:sp>
        <p:nvSpPr>
          <p:cNvPr id="295962" name="Text Box 26"/>
          <p:cNvSpPr txBox="1">
            <a:spLocks noChangeArrowheads="1"/>
          </p:cNvSpPr>
          <p:nvPr/>
        </p:nvSpPr>
        <p:spPr bwMode="auto">
          <a:xfrm>
            <a:off x="3686175" y="1533525"/>
            <a:ext cx="4483100" cy="419576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20000"/>
              </a:spcBef>
            </a:pPr>
            <a:r>
              <a:rPr kumimoji="1" lang="en-US" altLang="zh-CN" sz="2800">
                <a:solidFill>
                  <a:srgbClr val="CC0000"/>
                </a:solidFill>
              </a:rPr>
              <a:t> 7</a:t>
            </a:r>
            <a:r>
              <a:rPr kumimoji="1" lang="en-US" altLang="zh-CN" sz="2800"/>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5</a:t>
            </a:r>
            <a:r>
              <a:rPr kumimoji="1" lang="en-US" altLang="zh-CN" sz="2800"/>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2</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endParaRPr kumimoji="1" lang="en-US" altLang="zh-CN" sz="2800"/>
          </a:p>
          <a:p>
            <a:pPr>
              <a:lnSpc>
                <a:spcPct val="120000"/>
              </a:lnSpc>
              <a:spcBef>
                <a:spcPct val="20000"/>
              </a:spcBef>
            </a:pPr>
            <a:r>
              <a:rPr kumimoji="1" lang="en-US" altLang="zh-CN" sz="2800">
                <a:solidFill>
                  <a:srgbClr val="CC0000"/>
                </a:solidFill>
              </a:rPr>
              <a:t> 4</a:t>
            </a:r>
            <a:r>
              <a:rPr kumimoji="1" lang="en-US" altLang="zh-CN" sz="2800"/>
              <a:t>          </a:t>
            </a:r>
            <a:r>
              <a:rPr kumimoji="1" lang="en-US" altLang="zh-CN" sz="2800">
                <a:solidFill>
                  <a:srgbClr val="000099"/>
                </a:solidFill>
              </a:rPr>
              <a:t>4</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a:p>
            <a:pPr>
              <a:lnSpc>
                <a:spcPct val="120000"/>
              </a:lnSpc>
              <a:spcBef>
                <a:spcPct val="20000"/>
              </a:spcBef>
            </a:pPr>
            <a:r>
              <a:rPr kumimoji="1" lang="en-US" altLang="zh-CN" sz="2800">
                <a:solidFill>
                  <a:srgbClr val="000099"/>
                </a:solidFill>
              </a:rPr>
              <a:t> 6</a:t>
            </a:r>
            <a:r>
              <a:rPr kumimoji="1" lang="en-US" altLang="zh-CN" sz="2800">
                <a:solidFill>
                  <a:srgbClr val="009900"/>
                </a:solidFill>
              </a:rPr>
              <a:t>          </a:t>
            </a:r>
            <a:r>
              <a:rPr kumimoji="1" lang="en-US" altLang="zh-CN" sz="2800">
                <a:solidFill>
                  <a:srgbClr val="000099"/>
                </a:solidFill>
              </a:rPr>
              <a:t>5</a:t>
            </a:r>
            <a:r>
              <a:rPr kumimoji="1" lang="en-US" altLang="zh-CN" sz="2800">
                <a:solidFill>
                  <a:srgbClr val="009900"/>
                </a:solidFill>
              </a:rPr>
              <a:t>           </a:t>
            </a:r>
            <a:r>
              <a:rPr kumimoji="1" lang="en-US" altLang="zh-CN" sz="2800">
                <a:solidFill>
                  <a:srgbClr val="000099"/>
                </a:solidFill>
              </a:rPr>
              <a:t>2</a:t>
            </a:r>
            <a:r>
              <a:rPr kumimoji="1" lang="en-US" altLang="zh-CN" sz="2800">
                <a:solidFill>
                  <a:srgbClr val="009900"/>
                </a:solidFill>
              </a:rPr>
              <a:t>             </a:t>
            </a:r>
            <a:r>
              <a:rPr kumimoji="1" lang="en-US" altLang="zh-CN" sz="2800">
                <a:solidFill>
                  <a:srgbClr val="000099"/>
                </a:solidFill>
              </a:rPr>
              <a:t>3</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11</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0099"/>
                </a:solidFill>
              </a:rPr>
              <a:t>1</a:t>
            </a:r>
            <a:r>
              <a:rPr kumimoji="1" lang="en-US" altLang="zh-CN" sz="2800">
                <a:solidFill>
                  <a:srgbClr val="009900"/>
                </a:solidFill>
              </a:rPr>
              <a:t>             </a:t>
            </a:r>
            <a:r>
              <a:rPr kumimoji="1" lang="en-US" altLang="zh-CN" sz="2800">
                <a:solidFill>
                  <a:srgbClr val="000099"/>
                </a:solidFill>
              </a:rPr>
              <a:t>4</a:t>
            </a:r>
            <a:endParaRPr kumimoji="1" lang="en-US" altLang="zh-CN" sz="2800">
              <a:solidFill>
                <a:srgbClr val="009900"/>
              </a:solidFill>
            </a:endParaRPr>
          </a:p>
          <a:p>
            <a:pPr>
              <a:lnSpc>
                <a:spcPct val="120000"/>
              </a:lnSpc>
              <a:spcBef>
                <a:spcPct val="20000"/>
              </a:spcBef>
            </a:pPr>
            <a:r>
              <a:rPr kumimoji="1" lang="en-US" altLang="zh-CN" sz="2800">
                <a:solidFill>
                  <a:srgbClr val="000099"/>
                </a:solidFill>
              </a:rPr>
              <a:t>18</a:t>
            </a:r>
            <a:r>
              <a:rPr kumimoji="1" lang="en-US" altLang="zh-CN" sz="2800">
                <a:solidFill>
                  <a:srgbClr val="009900"/>
                </a:solidFill>
              </a:rPr>
              <a:t>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           </a:t>
            </a:r>
            <a:r>
              <a:rPr kumimoji="1" lang="en-US" altLang="zh-CN" sz="2800">
                <a:solidFill>
                  <a:srgbClr val="009900"/>
                </a:solidFill>
                <a:latin typeface="楷体_GB2312" pitchFamily="49" charset="-122"/>
                <a:ea typeface="楷体_GB2312" pitchFamily="49" charset="-122"/>
              </a:rPr>
              <a:t>-</a:t>
            </a:r>
            <a:r>
              <a:rPr kumimoji="1" lang="en-US" altLang="zh-CN" sz="2800">
                <a:solidFill>
                  <a:srgbClr val="009900"/>
                </a:solidFill>
              </a:rPr>
              <a:t>1</a:t>
            </a:r>
          </a:p>
        </p:txBody>
      </p:sp>
      <p:sp>
        <p:nvSpPr>
          <p:cNvPr id="295963" name="Line 27"/>
          <p:cNvSpPr>
            <a:spLocks noChangeShapeType="1"/>
          </p:cNvSpPr>
          <p:nvPr/>
        </p:nvSpPr>
        <p:spPr bwMode="auto">
          <a:xfrm>
            <a:off x="3352800" y="2147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4" name="Line 28"/>
          <p:cNvSpPr>
            <a:spLocks noChangeShapeType="1"/>
          </p:cNvSpPr>
          <p:nvPr/>
        </p:nvSpPr>
        <p:spPr bwMode="auto">
          <a:xfrm>
            <a:off x="3352800" y="27574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5" name="Line 29"/>
          <p:cNvSpPr>
            <a:spLocks noChangeShapeType="1"/>
          </p:cNvSpPr>
          <p:nvPr/>
        </p:nvSpPr>
        <p:spPr bwMode="auto">
          <a:xfrm>
            <a:off x="3352800" y="33670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6" name="Line 30"/>
          <p:cNvSpPr>
            <a:spLocks noChangeShapeType="1"/>
          </p:cNvSpPr>
          <p:nvPr/>
        </p:nvSpPr>
        <p:spPr bwMode="auto">
          <a:xfrm>
            <a:off x="3352800" y="39766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7" name="Line 31"/>
          <p:cNvSpPr>
            <a:spLocks noChangeShapeType="1"/>
          </p:cNvSpPr>
          <p:nvPr/>
        </p:nvSpPr>
        <p:spPr bwMode="auto">
          <a:xfrm>
            <a:off x="3352800" y="45862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8" name="Line 32"/>
          <p:cNvSpPr>
            <a:spLocks noChangeShapeType="1"/>
          </p:cNvSpPr>
          <p:nvPr/>
        </p:nvSpPr>
        <p:spPr bwMode="auto">
          <a:xfrm>
            <a:off x="3352800" y="5195888"/>
            <a:ext cx="5181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69" name="Text Box 33"/>
          <p:cNvSpPr txBox="1">
            <a:spLocks noChangeArrowheads="1"/>
          </p:cNvSpPr>
          <p:nvPr/>
        </p:nvSpPr>
        <p:spPr bwMode="auto">
          <a:xfrm>
            <a:off x="2914650" y="1617663"/>
            <a:ext cx="361950" cy="41211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5000"/>
              </a:lnSpc>
              <a:spcBef>
                <a:spcPct val="35000"/>
              </a:spcBef>
            </a:pPr>
            <a:r>
              <a:rPr kumimoji="1" lang="en-US" altLang="zh-CN" sz="2800" b="1">
                <a:solidFill>
                  <a:srgbClr val="000099"/>
                </a:solidFill>
                <a:latin typeface="Times New Roman" pitchFamily="18" charset="0"/>
              </a:rPr>
              <a:t>0</a:t>
            </a:r>
          </a:p>
          <a:p>
            <a:pPr algn="ctr">
              <a:lnSpc>
                <a:spcPct val="105000"/>
              </a:lnSpc>
              <a:spcBef>
                <a:spcPct val="35000"/>
              </a:spcBef>
            </a:pPr>
            <a:r>
              <a:rPr kumimoji="1" lang="en-US" altLang="zh-CN" sz="2800" b="1">
                <a:solidFill>
                  <a:srgbClr val="000099"/>
                </a:solidFill>
                <a:latin typeface="Times New Roman" pitchFamily="18" charset="0"/>
              </a:rPr>
              <a:t>1</a:t>
            </a:r>
          </a:p>
          <a:p>
            <a:pPr algn="ctr">
              <a:lnSpc>
                <a:spcPct val="105000"/>
              </a:lnSpc>
              <a:spcBef>
                <a:spcPct val="35000"/>
              </a:spcBef>
            </a:pPr>
            <a:r>
              <a:rPr kumimoji="1" lang="en-US" altLang="zh-CN" sz="2800" b="1">
                <a:solidFill>
                  <a:srgbClr val="000099"/>
                </a:solidFill>
                <a:latin typeface="Times New Roman" pitchFamily="18" charset="0"/>
              </a:rPr>
              <a:t>2</a:t>
            </a:r>
          </a:p>
          <a:p>
            <a:pPr algn="ctr">
              <a:lnSpc>
                <a:spcPct val="105000"/>
              </a:lnSpc>
              <a:spcBef>
                <a:spcPct val="35000"/>
              </a:spcBef>
            </a:pPr>
            <a:r>
              <a:rPr kumimoji="1" lang="en-US" altLang="zh-CN" sz="2800" b="1">
                <a:solidFill>
                  <a:srgbClr val="000099"/>
                </a:solidFill>
                <a:latin typeface="Times New Roman" pitchFamily="18" charset="0"/>
              </a:rPr>
              <a:t>3</a:t>
            </a:r>
          </a:p>
          <a:p>
            <a:pPr algn="ctr">
              <a:lnSpc>
                <a:spcPct val="105000"/>
              </a:lnSpc>
              <a:spcBef>
                <a:spcPct val="35000"/>
              </a:spcBef>
            </a:pPr>
            <a:r>
              <a:rPr kumimoji="1" lang="en-US" altLang="zh-CN" sz="2800" b="1">
                <a:solidFill>
                  <a:srgbClr val="000099"/>
                </a:solidFill>
                <a:latin typeface="Times New Roman" pitchFamily="18" charset="0"/>
              </a:rPr>
              <a:t>4</a:t>
            </a:r>
          </a:p>
          <a:p>
            <a:pPr algn="ctr">
              <a:lnSpc>
                <a:spcPct val="105000"/>
              </a:lnSpc>
              <a:spcBef>
                <a:spcPct val="35000"/>
              </a:spcBef>
            </a:pPr>
            <a:r>
              <a:rPr kumimoji="1" lang="en-US" altLang="zh-CN" sz="2800" b="1">
                <a:solidFill>
                  <a:srgbClr val="000099"/>
                </a:solidFill>
                <a:latin typeface="Times New Roman" pitchFamily="18" charset="0"/>
              </a:rPr>
              <a:t>5</a:t>
            </a:r>
          </a:p>
          <a:p>
            <a:pPr algn="ctr">
              <a:lnSpc>
                <a:spcPct val="105000"/>
              </a:lnSpc>
              <a:spcBef>
                <a:spcPct val="35000"/>
              </a:spcBef>
            </a:pPr>
            <a:r>
              <a:rPr kumimoji="1" lang="en-US" altLang="zh-CN" sz="2800" b="1">
                <a:solidFill>
                  <a:srgbClr val="000099"/>
                </a:solidFill>
                <a:latin typeface="Times New Roman" pitchFamily="18" charset="0"/>
              </a:rPr>
              <a:t>6</a:t>
            </a:r>
            <a:endParaRPr kumimoji="1" lang="en-US" altLang="zh-CN" sz="2400">
              <a:latin typeface="Times New Roman" pitchFamily="18" charset="0"/>
            </a:endParaRPr>
          </a:p>
        </p:txBody>
      </p:sp>
      <p:sp>
        <p:nvSpPr>
          <p:cNvPr id="295970" name="Line 34"/>
          <p:cNvSpPr>
            <a:spLocks noChangeShapeType="1"/>
          </p:cNvSpPr>
          <p:nvPr/>
        </p:nvSpPr>
        <p:spPr bwMode="auto">
          <a:xfrm>
            <a:off x="2590800" y="19192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1" name="Line 35"/>
          <p:cNvSpPr>
            <a:spLocks noChangeShapeType="1"/>
          </p:cNvSpPr>
          <p:nvPr/>
        </p:nvSpPr>
        <p:spPr bwMode="auto">
          <a:xfrm>
            <a:off x="2590800" y="4891088"/>
            <a:ext cx="381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2" name="Text Box 36"/>
          <p:cNvSpPr txBox="1">
            <a:spLocks noChangeArrowheads="1"/>
          </p:cNvSpPr>
          <p:nvPr/>
        </p:nvSpPr>
        <p:spPr bwMode="auto">
          <a:xfrm>
            <a:off x="2362200" y="14620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p1</a:t>
            </a:r>
            <a:endParaRPr kumimoji="1" lang="en-US" altLang="zh-CN" sz="2400">
              <a:latin typeface="Times New Roman" pitchFamily="18" charset="0"/>
            </a:endParaRPr>
          </a:p>
        </p:txBody>
      </p:sp>
      <p:sp>
        <p:nvSpPr>
          <p:cNvPr id="295973" name="Text Box 37"/>
          <p:cNvSpPr txBox="1">
            <a:spLocks noChangeArrowheads="1"/>
          </p:cNvSpPr>
          <p:nvPr/>
        </p:nvSpPr>
        <p:spPr bwMode="auto">
          <a:xfrm>
            <a:off x="2362200" y="4433888"/>
            <a:ext cx="506413"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FF33CC"/>
                </a:solidFill>
                <a:latin typeface="Times New Roman" pitchFamily="18" charset="0"/>
              </a:rPr>
              <a:t>p2</a:t>
            </a:r>
            <a:endParaRPr kumimoji="1" lang="en-US" altLang="zh-CN" sz="2400">
              <a:latin typeface="Times New Roman" pitchFamily="18" charset="0"/>
            </a:endParaRPr>
          </a:p>
        </p:txBody>
      </p:sp>
      <p:sp>
        <p:nvSpPr>
          <p:cNvPr id="295974" name="Line 38"/>
          <p:cNvSpPr>
            <a:spLocks noChangeShapeType="1"/>
          </p:cNvSpPr>
          <p:nvPr/>
        </p:nvSpPr>
        <p:spPr bwMode="auto">
          <a:xfrm>
            <a:off x="4953000" y="1690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5" name="Line 39"/>
          <p:cNvSpPr>
            <a:spLocks noChangeShapeType="1"/>
          </p:cNvSpPr>
          <p:nvPr/>
        </p:nvSpPr>
        <p:spPr bwMode="auto">
          <a:xfrm>
            <a:off x="4953000" y="47386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6" name="Line 40"/>
          <p:cNvSpPr>
            <a:spLocks noChangeShapeType="1"/>
          </p:cNvSpPr>
          <p:nvPr/>
        </p:nvSpPr>
        <p:spPr bwMode="auto">
          <a:xfrm>
            <a:off x="62484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7" name="Line 41"/>
          <p:cNvSpPr>
            <a:spLocks noChangeShapeType="1"/>
          </p:cNvSpPr>
          <p:nvPr/>
        </p:nvSpPr>
        <p:spPr bwMode="auto">
          <a:xfrm>
            <a:off x="7696200" y="5348288"/>
            <a:ext cx="381000" cy="30480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78" name="Text Box 42"/>
          <p:cNvSpPr txBox="1">
            <a:spLocks noChangeArrowheads="1"/>
          </p:cNvSpPr>
          <p:nvPr/>
        </p:nvSpPr>
        <p:spPr bwMode="auto">
          <a:xfrm>
            <a:off x="4570413" y="1614488"/>
            <a:ext cx="382587" cy="519112"/>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79" name="Text Box 43"/>
          <p:cNvSpPr txBox="1">
            <a:spLocks noChangeArrowheads="1"/>
          </p:cNvSpPr>
          <p:nvPr/>
        </p:nvSpPr>
        <p:spPr bwMode="auto">
          <a:xfrm>
            <a:off x="4572000" y="4600575"/>
            <a:ext cx="382588"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6</a:t>
            </a:r>
            <a:endParaRPr kumimoji="1" lang="en-US" altLang="zh-CN" sz="2400">
              <a:latin typeface="Times New Roman" pitchFamily="18" charset="0"/>
            </a:endParaRPr>
          </a:p>
        </p:txBody>
      </p:sp>
      <p:sp>
        <p:nvSpPr>
          <p:cNvPr id="295980" name="Text Box 44"/>
          <p:cNvSpPr txBox="1">
            <a:spLocks noChangeArrowheads="1"/>
          </p:cNvSpPr>
          <p:nvPr/>
        </p:nvSpPr>
        <p:spPr bwMode="auto">
          <a:xfrm>
            <a:off x="58658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0</a:t>
            </a:r>
            <a:endParaRPr kumimoji="1" lang="en-US" altLang="zh-CN" sz="2400">
              <a:latin typeface="Times New Roman" pitchFamily="18" charset="0"/>
            </a:endParaRPr>
          </a:p>
        </p:txBody>
      </p:sp>
      <p:sp>
        <p:nvSpPr>
          <p:cNvPr id="295981" name="Text Box 45"/>
          <p:cNvSpPr txBox="1">
            <a:spLocks noChangeArrowheads="1"/>
          </p:cNvSpPr>
          <p:nvPr/>
        </p:nvSpPr>
        <p:spPr bwMode="auto">
          <a:xfrm>
            <a:off x="7313613" y="5210175"/>
            <a:ext cx="382587"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a:solidFill>
                  <a:srgbClr val="000099"/>
                </a:solidFill>
              </a:rPr>
              <a:t>5</a:t>
            </a:r>
            <a:endParaRPr kumimoji="1" lang="en-US" altLang="zh-CN" sz="2400">
              <a:latin typeface="Times New Roman" pitchFamily="18" charset="0"/>
            </a:endParaRPr>
          </a:p>
        </p:txBody>
      </p:sp>
      <p:sp>
        <p:nvSpPr>
          <p:cNvPr id="295982" name="Line 46"/>
          <p:cNvSpPr>
            <a:spLocks noChangeShapeType="1"/>
          </p:cNvSpPr>
          <p:nvPr/>
        </p:nvSpPr>
        <p:spPr bwMode="auto">
          <a:xfrm>
            <a:off x="2590800" y="5468938"/>
            <a:ext cx="3810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5983" name="Text Box 47"/>
          <p:cNvSpPr txBox="1">
            <a:spLocks noChangeArrowheads="1"/>
          </p:cNvSpPr>
          <p:nvPr/>
        </p:nvSpPr>
        <p:spPr bwMode="auto">
          <a:xfrm>
            <a:off x="2474913" y="4981575"/>
            <a:ext cx="282575" cy="51911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i="1">
                <a:solidFill>
                  <a:srgbClr val="CC0000"/>
                </a:solidFill>
                <a:latin typeface="Times New Roman" pitchFamily="18" charset="0"/>
              </a:rPr>
              <a:t>i</a:t>
            </a:r>
            <a:endParaRPr kumimoji="1" lang="en-US" altLang="zh-CN" sz="2400">
              <a:latin typeface="Times New Roman" pitchFamily="18" charset="0"/>
            </a:endParaRPr>
          </a:p>
        </p:txBody>
      </p:sp>
      <p:sp>
        <p:nvSpPr>
          <p:cNvPr id="295984" name="Text Box 48"/>
          <p:cNvSpPr txBox="1">
            <a:spLocks noChangeArrowheads="1"/>
          </p:cNvSpPr>
          <p:nvPr/>
        </p:nvSpPr>
        <p:spPr bwMode="auto">
          <a:xfrm>
            <a:off x="923925" y="1690688"/>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en-US" altLang="zh-CN" sz="2400" b="1">
                <a:solidFill>
                  <a:schemeClr val="accent2"/>
                </a:solidFill>
                <a:latin typeface="Arial Narrow" pitchFamily="34" charset="0"/>
              </a:rPr>
              <a:t>18</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title"/>
          </p:nvPr>
        </p:nvSpPr>
        <p:spPr>
          <a:xfrm>
            <a:off x="446088" y="476250"/>
            <a:ext cx="8229600" cy="973138"/>
          </a:xfrm>
        </p:spPr>
        <p:txBody>
          <a:bodyPr/>
          <a:lstStyle/>
          <a:p>
            <a:pPr algn="ctr"/>
            <a:r>
              <a:rPr kumimoji="1" lang="zh-CN" altLang="en-US" sz="4000" b="1">
                <a:solidFill>
                  <a:schemeClr val="tx2"/>
                </a:solidFill>
                <a:latin typeface="华文新魏" pitchFamily="2" charset="-122"/>
                <a:ea typeface="华文新魏" pitchFamily="2" charset="-122"/>
              </a:rPr>
              <a:t>建立</a:t>
            </a: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树的算法</a:t>
            </a:r>
          </a:p>
        </p:txBody>
      </p:sp>
      <p:sp>
        <p:nvSpPr>
          <p:cNvPr id="296964" name="Rectangle 4"/>
          <p:cNvSpPr>
            <a:spLocks noGrp="1" noChangeArrowheads="1"/>
          </p:cNvSpPr>
          <p:nvPr>
            <p:ph idx="1"/>
          </p:nvPr>
        </p:nvSpPr>
        <p:spPr>
          <a:xfrm>
            <a:off x="663575" y="1376363"/>
            <a:ext cx="8229600" cy="4824412"/>
          </a:xfrm>
        </p:spPr>
        <p:txBody>
          <a:bodyPr/>
          <a:lstStyle/>
          <a:p>
            <a:pPr>
              <a:lnSpc>
                <a:spcPct val="105000"/>
              </a:lnSpc>
              <a:spcBef>
                <a:spcPct val="5000"/>
              </a:spcBef>
              <a:buFont typeface="Wingdings" pitchFamily="2" charset="2"/>
              <a:buNone/>
            </a:pPr>
            <a:r>
              <a:rPr kumimoji="1" lang="en-US" altLang="zh-CN" sz="2800" b="1">
                <a:latin typeface="Times New Roman" pitchFamily="18" charset="0"/>
              </a:rPr>
              <a:t>void </a:t>
            </a:r>
            <a:r>
              <a:rPr kumimoji="1" lang="en-US" altLang="zh-CN" sz="2800">
                <a:latin typeface="Times New Roman" pitchFamily="18" charset="0"/>
              </a:rPr>
              <a:t>CreateHuffmanTree (HuffmanTree 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float</a:t>
            </a:r>
            <a:r>
              <a:rPr kumimoji="1" lang="en-US" altLang="zh-CN" sz="2800">
                <a:latin typeface="Times New Roman" pitchFamily="18" charset="0"/>
              </a:rPr>
              <a:t> fr[ ], </a:t>
            </a:r>
            <a:r>
              <a:rPr kumimoji="1" lang="en-US" altLang="zh-CN" sz="2800" b="1">
                <a:latin typeface="Times New Roman" pitchFamily="18" charset="0"/>
              </a:rPr>
              <a:t>int</a:t>
            </a:r>
            <a:r>
              <a:rPr kumimoji="1" lang="en-US" altLang="zh-CN" sz="2800">
                <a:latin typeface="Times New Roman" pitchFamily="18" charset="0"/>
              </a:rPr>
              <a:t> n)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n</a:t>
            </a:r>
            <a:r>
              <a:rPr kumimoji="1" lang="en-US" altLang="zh-CN" sz="2800" b="1">
                <a:latin typeface="Times New Roman" pitchFamily="18" charset="0"/>
              </a:rPr>
              <a:t>;</a:t>
            </a:r>
            <a:r>
              <a:rPr kumimoji="1" lang="en-US" altLang="zh-CN" sz="2800">
                <a:latin typeface="Times New Roman" pitchFamily="18" charset="0"/>
              </a:rPr>
              <a:t> i++) T[i].weight = fr[i]</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(i = 0</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T[i].parent = T[i].lchild = T[i].rchild = </a:t>
            </a:r>
            <a:r>
              <a:rPr kumimoji="1" lang="en-US" altLang="zh-CN" sz="2800">
                <a:latin typeface="Courier New" pitchFamily="49" charset="0"/>
              </a:rPr>
              <a:t>-</a:t>
            </a:r>
            <a:r>
              <a:rPr kumimoji="1" lang="en-US" altLang="zh-CN" sz="2800">
                <a:latin typeface="Times New Roman" pitchFamily="18" charset="0"/>
              </a:rPr>
              <a:t>1</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 </a:t>
            </a:r>
          </a:p>
          <a:p>
            <a:pPr>
              <a:lnSpc>
                <a:spcPct val="105000"/>
              </a:lnSpc>
              <a:spcBef>
                <a:spcPct val="5000"/>
              </a:spcBef>
              <a:buFont typeface="Wingdings" pitchFamily="2" charset="2"/>
              <a:buNone/>
            </a:pPr>
            <a:r>
              <a:rPr kumimoji="1" lang="en-US" altLang="zh-CN" sz="2800" b="1">
                <a:latin typeface="Times New Roman" pitchFamily="18" charset="0"/>
              </a:rPr>
              <a:t>     for</a:t>
            </a:r>
            <a:r>
              <a:rPr kumimoji="1" lang="en-US" altLang="zh-CN" sz="2800">
                <a:latin typeface="Times New Roman" pitchFamily="18" charset="0"/>
              </a:rPr>
              <a:t> (i = n</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&lt;</a:t>
            </a:r>
            <a:r>
              <a:rPr kumimoji="1" lang="en-US" altLang="zh-CN" sz="2800">
                <a:latin typeface="Times New Roman" pitchFamily="18" charset="0"/>
              </a:rPr>
              <a:t> m</a:t>
            </a:r>
            <a:r>
              <a:rPr kumimoji="1" lang="en-US" altLang="zh-CN" sz="2800" b="1">
                <a:latin typeface="Times New Roman" pitchFamily="18" charset="0"/>
              </a:rPr>
              <a:t>;</a:t>
            </a:r>
            <a:r>
              <a:rPr kumimoji="1" lang="en-US" altLang="zh-CN" sz="2800">
                <a:latin typeface="Times New Roman" pitchFamily="18" charset="0"/>
              </a:rPr>
              <a:t> i++)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求</a:t>
            </a:r>
            <a:r>
              <a:rPr kumimoji="1" lang="en-US" altLang="zh-CN" sz="2800">
                <a:solidFill>
                  <a:schemeClr val="tx2"/>
                </a:solidFill>
                <a:latin typeface="Times New Roman" pitchFamily="18" charset="0"/>
                <a:ea typeface="隶书" pitchFamily="49" charset="-122"/>
              </a:rPr>
              <a:t>n</a:t>
            </a:r>
            <a:r>
              <a:rPr kumimoji="1" lang="en-US" altLang="zh-CN" sz="2800">
                <a:solidFill>
                  <a:schemeClr val="tx2"/>
                </a:solidFill>
                <a:latin typeface="Courier New" pitchFamily="49" charset="0"/>
                <a:ea typeface="隶书" pitchFamily="49" charset="-122"/>
              </a:rPr>
              <a:t>-</a:t>
            </a:r>
            <a:r>
              <a:rPr kumimoji="1" lang="en-US" altLang="zh-CN" sz="2800">
                <a:solidFill>
                  <a:schemeClr val="tx2"/>
                </a:solidFill>
                <a:latin typeface="Times New Roman" pitchFamily="18" charset="0"/>
                <a:ea typeface="隶书" pitchFamily="49" charset="-122"/>
              </a:rPr>
              <a:t>1</a:t>
            </a:r>
            <a:r>
              <a:rPr kumimoji="1" lang="zh-CN" altLang="en-US" sz="2800">
                <a:solidFill>
                  <a:schemeClr val="tx2"/>
                </a:solidFill>
                <a:latin typeface="Times New Roman" pitchFamily="18" charset="0"/>
                <a:ea typeface="隶书" pitchFamily="49" charset="-122"/>
              </a:rPr>
              <a:t>次根</a:t>
            </a:r>
          </a:p>
          <a:p>
            <a:pPr>
              <a:lnSpc>
                <a:spcPct val="105000"/>
              </a:lnSpc>
              <a:spcBef>
                <a:spcPct val="5000"/>
              </a:spcBef>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min1 = min2 = </a:t>
            </a:r>
            <a:r>
              <a:rPr kumimoji="1" lang="en-US" altLang="zh-CN" sz="2800" b="1">
                <a:latin typeface="Times New Roman" pitchFamily="18" charset="0"/>
              </a:rPr>
              <a:t>MaxNum;</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pos1, pos2</a:t>
            </a:r>
            <a:r>
              <a:rPr kumimoji="1" lang="en-US" altLang="zh-CN" sz="2800" b="1">
                <a:latin typeface="Times New Roman" pitchFamily="18" charset="0"/>
              </a:rPr>
              <a:t>;</a:t>
            </a:r>
            <a:endParaRPr kumimoji="1" lang="en-US" altLang="zh-CN" sz="2800">
              <a:latin typeface="Times New Roman" pitchFamily="18" charset="0"/>
            </a:endParaRP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for</a:t>
            </a:r>
            <a:r>
              <a:rPr kumimoji="1" lang="en-US" altLang="zh-CN" sz="2800">
                <a:latin typeface="Times New Roman" pitchFamily="18" charset="0"/>
              </a:rPr>
              <a:t> (</a:t>
            </a:r>
            <a:r>
              <a:rPr kumimoji="1" lang="en-US" altLang="zh-CN" sz="2800" b="1">
                <a:latin typeface="Times New Roman" pitchFamily="18" charset="0"/>
              </a:rPr>
              <a:t>int</a:t>
            </a:r>
            <a:r>
              <a:rPr kumimoji="1" lang="en-US" altLang="zh-CN" sz="2800">
                <a:latin typeface="Times New Roman" pitchFamily="18" charset="0"/>
              </a:rPr>
              <a:t> j = 0</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latin typeface="Times New Roman" pitchFamily="18" charset="0"/>
              </a:rPr>
              <a:t>&lt;</a:t>
            </a:r>
            <a:r>
              <a:rPr kumimoji="1" lang="en-US" altLang="zh-CN" sz="2800">
                <a:latin typeface="Times New Roman" pitchFamily="18" charset="0"/>
              </a:rPr>
              <a:t> i</a:t>
            </a:r>
            <a:r>
              <a:rPr kumimoji="1" lang="en-US" altLang="zh-CN" sz="2800" b="1">
                <a:latin typeface="Times New Roman" pitchFamily="18" charset="0"/>
              </a:rPr>
              <a:t>;</a:t>
            </a:r>
            <a:r>
              <a:rPr kumimoji="1" lang="en-US" altLang="zh-CN" sz="2800">
                <a:latin typeface="Times New Roman" pitchFamily="18" charset="0"/>
              </a:rPr>
              <a:t> j++)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检测前 </a:t>
            </a:r>
            <a:r>
              <a:rPr kumimoji="1" lang="en-US" altLang="zh-CN" sz="2800">
                <a:solidFill>
                  <a:schemeClr val="tx2"/>
                </a:solidFill>
                <a:latin typeface="Times New Roman" pitchFamily="18" charset="0"/>
                <a:ea typeface="隶书" pitchFamily="49" charset="-122"/>
              </a:rPr>
              <a:t>i </a:t>
            </a:r>
            <a:r>
              <a:rPr kumimoji="1" lang="zh-CN" altLang="en-US" sz="2800">
                <a:solidFill>
                  <a:schemeClr val="tx2"/>
                </a:solidFill>
                <a:latin typeface="Times New Roman" pitchFamily="18" charset="0"/>
                <a:ea typeface="隶书" pitchFamily="49" charset="-122"/>
              </a:rPr>
              <a:t>棵树</a:t>
            </a:r>
            <a:endParaRPr kumimoji="1" lang="zh-CN" altLang="en-US" sz="2400" b="1">
              <a:solidFill>
                <a:schemeClr val="tx2"/>
              </a:solidFill>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fld id="{1F524693-1C96-466E-84DF-B2014289AA9E}" type="slidenum">
              <a:rPr lang="en-US" altLang="zh-CN"/>
              <a:pPr/>
              <a:t>179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457200" y="919163"/>
            <a:ext cx="5943600" cy="519112"/>
          </a:xfrm>
          <a:noFill/>
        </p:spPr>
        <p:txBody>
          <a:bodyPr>
            <a:spAutoFit/>
          </a:bodyPr>
          <a:lstStyle/>
          <a:p>
            <a:pPr eaLnBrk="1" hangingPunct="1"/>
            <a:r>
              <a:rPr lang="zh-CN" altLang="en-US" sz="2800" smtClean="0">
                <a:latin typeface="Times New Roman" pitchFamily="18" charset="0"/>
              </a:rPr>
              <a:t>如何判断循环队列队空、队满？</a:t>
            </a:r>
          </a:p>
        </p:txBody>
      </p:sp>
      <p:sp>
        <p:nvSpPr>
          <p:cNvPr id="10137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4AB3BF0-7597-4BCE-AC51-0E95C9F16CC0}" type="slidenum">
              <a:rPr lang="en-US" altLang="zh-CN" smtClean="0">
                <a:solidFill>
                  <a:srgbClr val="000000"/>
                </a:solidFill>
                <a:latin typeface="Arial Black" pitchFamily="34" charset="0"/>
              </a:rPr>
              <a:pPr eaLnBrk="1" hangingPunct="1"/>
              <a:t>18</a:t>
            </a:fld>
            <a:endParaRPr lang="en-US" altLang="zh-CN" smtClean="0">
              <a:solidFill>
                <a:srgbClr val="000000"/>
              </a:solidFill>
              <a:latin typeface="Arial Black" pitchFamily="34" charset="0"/>
            </a:endParaRPr>
          </a:p>
        </p:txBody>
      </p:sp>
      <p:sp>
        <p:nvSpPr>
          <p:cNvPr id="184323" name="Text Box 3"/>
          <p:cNvSpPr txBox="1">
            <a:spLocks noChangeArrowheads="1"/>
          </p:cNvSpPr>
          <p:nvPr/>
        </p:nvSpPr>
        <p:spPr bwMode="auto">
          <a:xfrm>
            <a:off x="228600" y="1295400"/>
            <a:ext cx="5610225"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800" b="1" dirty="0">
                <a:solidFill>
                  <a:srgbClr val="000000"/>
                </a:solidFill>
                <a:latin typeface="楷体_GB2312" pitchFamily="49" charset="-122"/>
                <a:ea typeface="楷体_GB2312" pitchFamily="49" charset="-122"/>
              </a:rPr>
              <a:t>有两种方法：</a:t>
            </a:r>
            <a:br>
              <a:rPr kumimoji="1" lang="zh-CN" altLang="en-US" sz="2800" b="1" dirty="0">
                <a:solidFill>
                  <a:srgbClr val="000000"/>
                </a:solidFill>
                <a:latin typeface="楷体_GB2312" pitchFamily="49" charset="-122"/>
                <a:ea typeface="楷体_GB2312" pitchFamily="49" charset="-122"/>
              </a:rPr>
            </a:br>
            <a:r>
              <a:rPr kumimoji="1" lang="en-US" altLang="zh-CN" sz="2800" b="1" dirty="0">
                <a:solidFill>
                  <a:srgbClr val="000000"/>
                </a:solidFill>
                <a:latin typeface="楷体_GB2312" pitchFamily="49" charset="-122"/>
                <a:ea typeface="楷体_GB2312" pitchFamily="49" charset="-122"/>
              </a:rPr>
              <a:t>1</a:t>
            </a:r>
            <a:r>
              <a:rPr kumimoji="1" lang="zh-CN" altLang="en-US" sz="2800" b="1" dirty="0">
                <a:solidFill>
                  <a:srgbClr val="000000"/>
                </a:solidFill>
                <a:latin typeface="楷体_GB2312" pitchFamily="49" charset="-122"/>
                <a:ea typeface="楷体_GB2312" pitchFamily="49" charset="-122"/>
              </a:rPr>
              <a:t>）另设一个标志位以区分队空、队满。</a:t>
            </a:r>
            <a:br>
              <a:rPr kumimoji="1" lang="zh-CN" altLang="en-US" sz="2800" b="1" dirty="0">
                <a:solidFill>
                  <a:srgbClr val="000000"/>
                </a:solidFill>
                <a:latin typeface="楷体_GB2312" pitchFamily="49" charset="-122"/>
                <a:ea typeface="楷体_GB2312" pitchFamily="49" charset="-122"/>
              </a:rPr>
            </a:br>
            <a:r>
              <a:rPr kumimoji="1" lang="en-US" altLang="zh-CN" sz="2800" b="1" dirty="0">
                <a:solidFill>
                  <a:srgbClr val="000000"/>
                </a:solidFill>
                <a:latin typeface="楷体_GB2312" pitchFamily="49" charset="-122"/>
                <a:ea typeface="楷体_GB2312" pitchFamily="49" charset="-122"/>
              </a:rPr>
              <a:t>2</a:t>
            </a:r>
            <a:r>
              <a:rPr kumimoji="1" lang="zh-CN" altLang="en-US" sz="2800" b="1" dirty="0">
                <a:solidFill>
                  <a:srgbClr val="000000"/>
                </a:solidFill>
                <a:latin typeface="楷体_GB2312" pitchFamily="49" charset="-122"/>
                <a:ea typeface="楷体_GB2312" pitchFamily="49" charset="-122"/>
              </a:rPr>
              <a:t>）少用一个存储单元，即当队列达到图（</a:t>
            </a:r>
            <a:r>
              <a:rPr kumimoji="1" lang="en-US" altLang="zh-CN" sz="2800" b="1" dirty="0">
                <a:solidFill>
                  <a:srgbClr val="000000"/>
                </a:solidFill>
                <a:latin typeface="楷体_GB2312" pitchFamily="49" charset="-122"/>
                <a:ea typeface="楷体_GB2312" pitchFamily="49" charset="-122"/>
              </a:rPr>
              <a:t>d </a:t>
            </a:r>
            <a:r>
              <a:rPr kumimoji="1" lang="zh-CN" altLang="en-US" sz="2800" b="1" dirty="0">
                <a:solidFill>
                  <a:srgbClr val="000000"/>
                </a:solidFill>
                <a:latin typeface="楷体_GB2312" pitchFamily="49" charset="-122"/>
                <a:ea typeface="楷体_GB2312" pitchFamily="49" charset="-122"/>
              </a:rPr>
              <a:t>）所示状态时，我们就认为队列已满，这时的条件是</a:t>
            </a:r>
            <a:r>
              <a:rPr kumimoji="1" lang="en-US" altLang="zh-CN" sz="2400" b="1" dirty="0" err="1">
                <a:solidFill>
                  <a:srgbClr val="000000"/>
                </a:solidFill>
                <a:latin typeface="楷体_GB2312" pitchFamily="49" charset="-122"/>
                <a:ea typeface="楷体_GB2312" pitchFamily="49" charset="-122"/>
              </a:rPr>
              <a:t>Q.front</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a:t>
            </a:r>
            <a:r>
              <a:rPr kumimoji="1" lang="en-US" altLang="zh-CN" sz="2400" b="1" dirty="0">
                <a:solidFill>
                  <a:srgbClr val="000000"/>
                </a:solidFill>
                <a:latin typeface="楷体_GB2312" pitchFamily="49" charset="-122"/>
                <a:ea typeface="楷体_GB2312" pitchFamily="49" charset="-122"/>
              </a:rPr>
              <a:t>Q.rear+1</a:t>
            </a:r>
            <a:r>
              <a:rPr kumimoji="1" lang="zh-CN" altLang="en-US" sz="2400" b="1" dirty="0">
                <a:solidFill>
                  <a:srgbClr val="000000"/>
                </a:solidFill>
                <a:latin typeface="楷体_GB2312" pitchFamily="49" charset="-122"/>
                <a:ea typeface="楷体_GB2312" pitchFamily="49" charset="-122"/>
              </a:rPr>
              <a:t>）</a:t>
            </a:r>
            <a:r>
              <a:rPr kumimoji="1" lang="en-US" altLang="zh-CN" sz="2400" b="1" dirty="0">
                <a:solidFill>
                  <a:srgbClr val="000000"/>
                </a:solidFill>
                <a:latin typeface="楷体_GB2312" pitchFamily="49" charset="-122"/>
                <a:ea typeface="楷体_GB2312" pitchFamily="49" charset="-122"/>
              </a:rPr>
              <a:t>% MAXQSIZE;</a:t>
            </a:r>
          </a:p>
          <a:p>
            <a:pPr>
              <a:spcBef>
                <a:spcPct val="50000"/>
              </a:spcBef>
            </a:pPr>
            <a:endParaRPr kumimoji="1" lang="en-US" altLang="zh-CN" sz="2800" b="1" dirty="0">
              <a:solidFill>
                <a:srgbClr val="000000"/>
              </a:solidFill>
              <a:latin typeface="楷体_GB2312" pitchFamily="49" charset="-122"/>
              <a:ea typeface="楷体_GB2312" pitchFamily="49" charset="-122"/>
            </a:endParaRPr>
          </a:p>
        </p:txBody>
      </p:sp>
      <p:sp>
        <p:nvSpPr>
          <p:cNvPr id="101381" name="Text Box 26"/>
          <p:cNvSpPr txBox="1">
            <a:spLocks noChangeArrowheads="1"/>
          </p:cNvSpPr>
          <p:nvPr/>
        </p:nvSpPr>
        <p:spPr bwMode="auto">
          <a:xfrm>
            <a:off x="8299450" y="27432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C8C8B1"/>
                </a:solidFill>
                <a:latin typeface="宋体" pitchFamily="2" charset="-122"/>
              </a:rPr>
              <a:t>J7</a:t>
            </a:r>
          </a:p>
        </p:txBody>
      </p:sp>
      <p:sp>
        <p:nvSpPr>
          <p:cNvPr id="101382" name="Text Box 27"/>
          <p:cNvSpPr txBox="1">
            <a:spLocks noChangeArrowheads="1"/>
          </p:cNvSpPr>
          <p:nvPr/>
        </p:nvSpPr>
        <p:spPr bwMode="auto">
          <a:xfrm>
            <a:off x="8299450" y="3352800"/>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C8C8B1"/>
                </a:solidFill>
                <a:latin typeface="宋体" pitchFamily="2" charset="-122"/>
              </a:rPr>
              <a:t>J8</a:t>
            </a:r>
          </a:p>
        </p:txBody>
      </p:sp>
      <p:grpSp>
        <p:nvGrpSpPr>
          <p:cNvPr id="2" name="Group 31"/>
          <p:cNvGrpSpPr>
            <a:grpSpLocks/>
          </p:cNvGrpSpPr>
          <p:nvPr/>
        </p:nvGrpSpPr>
        <p:grpSpPr bwMode="auto">
          <a:xfrm>
            <a:off x="5697538" y="2286000"/>
            <a:ext cx="3094037" cy="2911475"/>
            <a:chOff x="3589" y="1440"/>
            <a:chExt cx="1949" cy="1834"/>
          </a:xfrm>
        </p:grpSpPr>
        <p:sp>
          <p:nvSpPr>
            <p:cNvPr id="101385" name="Text Box 4"/>
            <p:cNvSpPr txBox="1">
              <a:spLocks noChangeArrowheads="1"/>
            </p:cNvSpPr>
            <p:nvPr/>
          </p:nvSpPr>
          <p:spPr bwMode="auto">
            <a:xfrm>
              <a:off x="3855" y="3024"/>
              <a:ext cx="6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Q.rear</a:t>
              </a:r>
            </a:p>
          </p:txBody>
        </p:sp>
        <p:grpSp>
          <p:nvGrpSpPr>
            <p:cNvPr id="101386" name="Group 5"/>
            <p:cNvGrpSpPr>
              <a:grpSpLocks/>
            </p:cNvGrpSpPr>
            <p:nvPr/>
          </p:nvGrpSpPr>
          <p:grpSpPr bwMode="auto">
            <a:xfrm>
              <a:off x="4342" y="1440"/>
              <a:ext cx="1196" cy="1200"/>
              <a:chOff x="1200" y="1872"/>
              <a:chExt cx="1296" cy="1200"/>
            </a:xfrm>
          </p:grpSpPr>
          <p:grpSp>
            <p:nvGrpSpPr>
              <p:cNvPr id="101395" name="Group 6"/>
              <p:cNvGrpSpPr>
                <a:grpSpLocks/>
              </p:cNvGrpSpPr>
              <p:nvPr/>
            </p:nvGrpSpPr>
            <p:grpSpPr bwMode="auto">
              <a:xfrm>
                <a:off x="1200" y="1872"/>
                <a:ext cx="1296" cy="1200"/>
                <a:chOff x="1200" y="1872"/>
                <a:chExt cx="1296" cy="1200"/>
              </a:xfrm>
            </p:grpSpPr>
            <p:sp>
              <p:nvSpPr>
                <p:cNvPr id="101401" name="Oval 7"/>
                <p:cNvSpPr>
                  <a:spLocks noChangeArrowheads="1"/>
                </p:cNvSpPr>
                <p:nvPr/>
              </p:nvSpPr>
              <p:spPr bwMode="auto">
                <a:xfrm>
                  <a:off x="1200" y="1872"/>
                  <a:ext cx="1296" cy="1200"/>
                </a:xfrm>
                <a:prstGeom prst="ellipse">
                  <a:avLst/>
                </a:prstGeom>
                <a:solidFill>
                  <a:srgbClr val="00CCFF"/>
                </a:solidFill>
                <a:ln>
                  <a:noFill/>
                </a:ln>
                <a:extLst>
                  <a:ext uri="{91240B29-F687-4F45-9708-019B960494DF}">
                    <a14:hiddenLine xmlns:a14="http://schemas.microsoft.com/office/drawing/2010/main" w="12700" cap="rnd">
                      <a:solidFill>
                        <a:srgbClr val="000000"/>
                      </a:solidFill>
                      <a:round/>
                      <a:headEnd/>
                      <a:tailEnd/>
                    </a14:hiddenLine>
                  </a:ext>
                </a:extLst>
              </p:spPr>
              <p:txBody>
                <a:bodyPr wrap="none" anchor="ctr"/>
                <a:lstStyle/>
                <a:p>
                  <a:endParaRPr lang="zh-CN" altLang="en-US" sz="1800">
                    <a:solidFill>
                      <a:srgbClr val="000000"/>
                    </a:solidFill>
                    <a:latin typeface="Arial" pitchFamily="34" charset="0"/>
                  </a:endParaRPr>
                </a:p>
              </p:txBody>
            </p:sp>
            <p:sp>
              <p:nvSpPr>
                <p:cNvPr id="101402" name="Oval 8"/>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p:spPr>
              <p:txBody>
                <a:bodyPr wrap="none" anchor="ctr"/>
                <a:lstStyle/>
                <a:p>
                  <a:endParaRPr lang="zh-CN" altLang="en-US" sz="1800">
                    <a:solidFill>
                      <a:srgbClr val="000000"/>
                    </a:solidFill>
                    <a:latin typeface="Arial" pitchFamily="34" charset="0"/>
                  </a:endParaRPr>
                </a:p>
              </p:txBody>
            </p:sp>
            <p:sp>
              <p:nvSpPr>
                <p:cNvPr id="101403" name="Line 9"/>
                <p:cNvSpPr>
                  <a:spLocks noChangeShapeType="1"/>
                </p:cNvSpPr>
                <p:nvPr/>
              </p:nvSpPr>
              <p:spPr bwMode="auto">
                <a:xfrm flipH="1">
                  <a:off x="1200" y="2496"/>
                  <a:ext cx="336"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404" name="Line 10"/>
                <p:cNvSpPr>
                  <a:spLocks noChangeShapeType="1"/>
                </p:cNvSpPr>
                <p:nvPr/>
              </p:nvSpPr>
              <p:spPr bwMode="auto">
                <a:xfrm>
                  <a:off x="2112" y="2496"/>
                  <a:ext cx="384"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405" name="Line 11"/>
                <p:cNvSpPr>
                  <a:spLocks noChangeShapeType="1"/>
                </p:cNvSpPr>
                <p:nvPr/>
              </p:nvSpPr>
              <p:spPr bwMode="auto">
                <a:xfrm>
                  <a:off x="1440" y="2016"/>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406" name="Line 12"/>
                <p:cNvSpPr>
                  <a:spLocks noChangeShapeType="1"/>
                </p:cNvSpPr>
                <p:nvPr/>
              </p:nvSpPr>
              <p:spPr bwMode="auto">
                <a:xfrm flipH="1">
                  <a:off x="2016" y="196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407" name="Line 13"/>
                <p:cNvSpPr>
                  <a:spLocks noChangeShapeType="1"/>
                </p:cNvSpPr>
                <p:nvPr/>
              </p:nvSpPr>
              <p:spPr bwMode="auto">
                <a:xfrm>
                  <a:off x="2016" y="2688"/>
                  <a:ext cx="192" cy="288"/>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408" name="Line 14"/>
                <p:cNvSpPr>
                  <a:spLocks noChangeShapeType="1"/>
                </p:cNvSpPr>
                <p:nvPr/>
              </p:nvSpPr>
              <p:spPr bwMode="auto">
                <a:xfrm flipH="1">
                  <a:off x="1488" y="2688"/>
                  <a:ext cx="192" cy="336"/>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grpSp>
          <p:grpSp>
            <p:nvGrpSpPr>
              <p:cNvPr id="101396" name="Group 15"/>
              <p:cNvGrpSpPr>
                <a:grpSpLocks/>
              </p:cNvGrpSpPr>
              <p:nvPr/>
            </p:nvGrpSpPr>
            <p:grpSpPr bwMode="auto">
              <a:xfrm>
                <a:off x="1536" y="2160"/>
                <a:ext cx="864" cy="624"/>
                <a:chOff x="1536" y="2160"/>
                <a:chExt cx="864" cy="624"/>
              </a:xfrm>
            </p:grpSpPr>
            <p:sp>
              <p:nvSpPr>
                <p:cNvPr id="101397" name="Text Box 16"/>
                <p:cNvSpPr txBox="1">
                  <a:spLocks noChangeArrowheads="1"/>
                </p:cNvSpPr>
                <p:nvPr/>
              </p:nvSpPr>
              <p:spPr bwMode="auto">
                <a:xfrm>
                  <a:off x="1728"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5</a:t>
                  </a:r>
                </a:p>
              </p:txBody>
            </p:sp>
            <p:sp>
              <p:nvSpPr>
                <p:cNvPr id="101398" name="Text Box 17"/>
                <p:cNvSpPr txBox="1">
                  <a:spLocks noChangeArrowheads="1"/>
                </p:cNvSpPr>
                <p:nvPr/>
              </p:nvSpPr>
              <p:spPr bwMode="auto">
                <a:xfrm>
                  <a:off x="1536" y="225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4    0</a:t>
                  </a:r>
                </a:p>
              </p:txBody>
            </p:sp>
            <p:sp>
              <p:nvSpPr>
                <p:cNvPr id="101399" name="Text Box 18"/>
                <p:cNvSpPr txBox="1">
                  <a:spLocks noChangeArrowheads="1"/>
                </p:cNvSpPr>
                <p:nvPr/>
              </p:nvSpPr>
              <p:spPr bwMode="auto">
                <a:xfrm>
                  <a:off x="1536" y="240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3    1</a:t>
                  </a:r>
                </a:p>
              </p:txBody>
            </p:sp>
            <p:sp>
              <p:nvSpPr>
                <p:cNvPr id="101400" name="Text Box 19"/>
                <p:cNvSpPr txBox="1">
                  <a:spLocks noChangeArrowheads="1"/>
                </p:cNvSpPr>
                <p:nvPr/>
              </p:nvSpPr>
              <p:spPr bwMode="auto">
                <a:xfrm>
                  <a:off x="1728" y="253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2</a:t>
                  </a:r>
                </a:p>
              </p:txBody>
            </p:sp>
          </p:grpSp>
        </p:grpSp>
        <p:sp>
          <p:nvSpPr>
            <p:cNvPr id="101387" name="Rectangle 20"/>
            <p:cNvSpPr>
              <a:spLocks noChangeArrowheads="1"/>
            </p:cNvSpPr>
            <p:nvPr/>
          </p:nvSpPr>
          <p:spPr bwMode="auto">
            <a:xfrm>
              <a:off x="3899" y="2832"/>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1388" name="Line 21"/>
            <p:cNvSpPr>
              <a:spLocks noChangeShapeType="1"/>
            </p:cNvSpPr>
            <p:nvPr/>
          </p:nvSpPr>
          <p:spPr bwMode="auto">
            <a:xfrm flipV="1">
              <a:off x="4386" y="2640"/>
              <a:ext cx="399" cy="24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389" name="Rectangle 22"/>
            <p:cNvSpPr>
              <a:spLocks noChangeArrowheads="1"/>
            </p:cNvSpPr>
            <p:nvPr/>
          </p:nvSpPr>
          <p:spPr bwMode="auto">
            <a:xfrm>
              <a:off x="3678" y="2208"/>
              <a:ext cx="487" cy="24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p>
              <a:endParaRPr lang="zh-CN" altLang="en-US" sz="1800">
                <a:solidFill>
                  <a:srgbClr val="000000"/>
                </a:solidFill>
                <a:latin typeface="Arial" pitchFamily="34" charset="0"/>
              </a:endParaRPr>
            </a:p>
          </p:txBody>
        </p:sp>
        <p:sp>
          <p:nvSpPr>
            <p:cNvPr id="101390" name="Line 23"/>
            <p:cNvSpPr>
              <a:spLocks noChangeShapeType="1"/>
            </p:cNvSpPr>
            <p:nvPr/>
          </p:nvSpPr>
          <p:spPr bwMode="auto">
            <a:xfrm flipV="1">
              <a:off x="4076" y="2208"/>
              <a:ext cx="310" cy="96"/>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solidFill>
                  <a:srgbClr val="000000"/>
                </a:solidFill>
                <a:latin typeface="Arial" pitchFamily="34" charset="0"/>
              </a:endParaRPr>
            </a:p>
          </p:txBody>
        </p:sp>
        <p:sp>
          <p:nvSpPr>
            <p:cNvPr id="101391" name="Text Box 24"/>
            <p:cNvSpPr txBox="1">
              <a:spLocks noChangeArrowheads="1"/>
            </p:cNvSpPr>
            <p:nvPr/>
          </p:nvSpPr>
          <p:spPr bwMode="auto">
            <a:xfrm>
              <a:off x="3589" y="1920"/>
              <a:ext cx="7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Q.front</a:t>
              </a:r>
            </a:p>
          </p:txBody>
        </p:sp>
        <p:sp>
          <p:nvSpPr>
            <p:cNvPr id="101392" name="Text Box 25"/>
            <p:cNvSpPr txBox="1">
              <a:spLocks noChangeArrowheads="1"/>
            </p:cNvSpPr>
            <p:nvPr/>
          </p:nvSpPr>
          <p:spPr bwMode="auto">
            <a:xfrm>
              <a:off x="4785" y="148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J6</a:t>
              </a:r>
            </a:p>
          </p:txBody>
        </p:sp>
        <p:sp>
          <p:nvSpPr>
            <p:cNvPr id="101393" name="Text Box 28"/>
            <p:cNvSpPr txBox="1">
              <a:spLocks noChangeArrowheads="1"/>
            </p:cNvSpPr>
            <p:nvPr/>
          </p:nvSpPr>
          <p:spPr bwMode="auto">
            <a:xfrm>
              <a:off x="4431" y="2150"/>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J4</a:t>
              </a:r>
            </a:p>
          </p:txBody>
        </p:sp>
        <p:sp>
          <p:nvSpPr>
            <p:cNvPr id="101394" name="Text Box 29"/>
            <p:cNvSpPr txBox="1">
              <a:spLocks noChangeArrowheads="1"/>
            </p:cNvSpPr>
            <p:nvPr/>
          </p:nvSpPr>
          <p:spPr bwMode="auto">
            <a:xfrm>
              <a:off x="4386" y="1728"/>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000">
                  <a:solidFill>
                    <a:srgbClr val="000000"/>
                  </a:solidFill>
                  <a:latin typeface="宋体" pitchFamily="2" charset="-122"/>
                </a:rPr>
                <a:t>J5</a:t>
              </a:r>
            </a:p>
          </p:txBody>
        </p:sp>
      </p:grpSp>
      <p:sp>
        <p:nvSpPr>
          <p:cNvPr id="101384" name="Text Box 30"/>
          <p:cNvSpPr txBox="1">
            <a:spLocks noChangeArrowheads="1"/>
          </p:cNvSpPr>
          <p:nvPr/>
        </p:nvSpPr>
        <p:spPr bwMode="auto">
          <a:xfrm>
            <a:off x="6962775" y="5257800"/>
            <a:ext cx="1196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000">
                <a:solidFill>
                  <a:srgbClr val="D1282E"/>
                </a:solidFill>
                <a:latin typeface="宋体" pitchFamily="2" charset="-122"/>
              </a:rPr>
              <a:t>（</a:t>
            </a:r>
            <a:r>
              <a:rPr kumimoji="1" lang="en-US" altLang="en-US" sz="2000">
                <a:solidFill>
                  <a:srgbClr val="D1282E"/>
                </a:solidFill>
                <a:latin typeface="宋体" pitchFamily="2" charset="-122"/>
              </a:rPr>
              <a:t>d</a:t>
            </a:r>
            <a:r>
              <a:rPr kumimoji="1" lang="zh-CN" altLang="en-US" sz="2000">
                <a:solidFill>
                  <a:srgbClr val="D1282E"/>
                </a:solidFill>
                <a:latin typeface="宋体" pitchFamily="2" charset="-122"/>
              </a:rPr>
              <a:t>）</a:t>
            </a:r>
          </a:p>
        </p:txBody>
      </p:sp>
    </p:spTree>
    <p:extLst>
      <p:ext uri="{BB962C8B-B14F-4D97-AF65-F5344CB8AC3E}">
        <p14:creationId xmlns:p14="http://schemas.microsoft.com/office/powerpoint/2010/main" val="20555977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p:cTn id="7" dur="500" fill="hold"/>
                                        <p:tgtEl>
                                          <p:spTgt spid="184323"/>
                                        </p:tgtEl>
                                        <p:attrNameLst>
                                          <p:attrName>ppt_w</p:attrName>
                                        </p:attrNameLst>
                                      </p:cBhvr>
                                      <p:tavLst>
                                        <p:tav tm="0">
                                          <p:val>
                                            <p:fltVal val="0"/>
                                          </p:val>
                                        </p:tav>
                                        <p:tav tm="100000">
                                          <p:val>
                                            <p:strVal val="#ppt_w"/>
                                          </p:val>
                                        </p:tav>
                                      </p:tavLst>
                                    </p:anim>
                                    <p:anim calcmode="lin" valueType="num">
                                      <p:cBhvr>
                                        <p:cTn id="8" dur="500" fill="hold"/>
                                        <p:tgtEl>
                                          <p:spTgt spid="184323"/>
                                        </p:tgtEl>
                                        <p:attrNameLst>
                                          <p:attrName>ppt_h</p:attrName>
                                        </p:attrNameLst>
                                      </p:cBhvr>
                                      <p:tavLst>
                                        <p:tav tm="0">
                                          <p:val>
                                            <p:fltVal val="0"/>
                                          </p:val>
                                        </p:tav>
                                        <p:tav tm="100000">
                                          <p:val>
                                            <p:strVal val="#ppt_h"/>
                                          </p:val>
                                        </p:tav>
                                      </p:tavLst>
                                    </p:anim>
                                    <p:animEffect transition="in" filter="fade">
                                      <p:cBhvr>
                                        <p:cTn id="9" dur="500"/>
                                        <p:tgtEl>
                                          <p:spTgt spid="18432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BA2B4EED-F15D-458E-8FA1-67054D8EB9BD}" type="slidenum">
              <a:rPr lang="en-US" altLang="zh-CN"/>
              <a:pPr/>
              <a:t>180</a:t>
            </a:fld>
            <a:endParaRPr lang="en-US" altLang="zh-CN"/>
          </a:p>
        </p:txBody>
      </p:sp>
      <p:sp>
        <p:nvSpPr>
          <p:cNvPr id="297986" name="Text Box 2"/>
          <p:cNvSpPr txBox="1">
            <a:spLocks noChangeArrowheads="1"/>
          </p:cNvSpPr>
          <p:nvPr/>
        </p:nvSpPr>
        <p:spPr bwMode="auto">
          <a:xfrm>
            <a:off x="609600" y="657225"/>
            <a:ext cx="7924800"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800" b="1">
                <a:latin typeface="Times New Roman" pitchFamily="18" charset="0"/>
              </a:rPr>
              <a:t>               if</a:t>
            </a:r>
            <a:r>
              <a:rPr kumimoji="1" lang="en-US" altLang="zh-CN" sz="2800">
                <a:latin typeface="Times New Roman" pitchFamily="18" charset="0"/>
              </a:rPr>
              <a:t> (T[j].parent == </a:t>
            </a:r>
            <a:r>
              <a:rPr kumimoji="1" lang="en-US" altLang="zh-CN" sz="2800">
                <a:latin typeface="Courier New" pitchFamily="49" charset="0"/>
                <a:ea typeface="楷体_GB2312" pitchFamily="49" charset="-122"/>
              </a:rPr>
              <a:t>-</a:t>
            </a:r>
            <a:r>
              <a:rPr kumimoji="1" lang="en-US" altLang="zh-CN" sz="2800">
                <a:latin typeface="Times New Roman" pitchFamily="18" charset="0"/>
              </a:rPr>
              <a:t>1)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可参选的树根</a:t>
            </a:r>
          </a:p>
          <a:p>
            <a:pPr>
              <a:spcBef>
                <a:spcPct val="5000"/>
              </a:spcBef>
            </a:pPr>
            <a:r>
              <a:rPr kumimoji="1" lang="zh-CN" altLang="en-US" sz="2800">
                <a:latin typeface="Times New Roman" pitchFamily="18" charset="0"/>
              </a:rPr>
              <a:t>                    </a:t>
            </a:r>
            <a:r>
              <a:rPr kumimoji="1" lang="en-US" altLang="zh-CN" sz="2800" b="1">
                <a:latin typeface="Times New Roman" pitchFamily="18" charset="0"/>
              </a:rPr>
              <a:t>if </a:t>
            </a:r>
            <a:r>
              <a:rPr kumimoji="1" lang="en-US" altLang="zh-CN" sz="2800">
                <a:latin typeface="Times New Roman" pitchFamily="18" charset="0"/>
              </a:rPr>
              <a:t>(T[j].weight </a:t>
            </a:r>
            <a:r>
              <a:rPr kumimoji="1" lang="en-US" altLang="zh-CN" sz="2800" b="1">
                <a:latin typeface="Times New Roman" pitchFamily="18" charset="0"/>
              </a:rPr>
              <a:t>&lt;</a:t>
            </a:r>
            <a:r>
              <a:rPr kumimoji="1" lang="en-US" altLang="zh-CN" sz="2800">
                <a:latin typeface="Times New Roman" pitchFamily="18" charset="0"/>
              </a:rPr>
              <a:t> min1) </a:t>
            </a:r>
            <a:r>
              <a:rPr kumimoji="1" lang="en-US" altLang="zh-CN" sz="2800" b="1">
                <a:latin typeface="Times New Roman" pitchFamily="18" charset="0"/>
              </a:rPr>
              <a:t>{</a:t>
            </a:r>
            <a:r>
              <a:rPr kumimoji="1" lang="en-US" altLang="zh-CN" sz="2800">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选最小</a:t>
            </a:r>
          </a:p>
          <a:p>
            <a:pPr>
              <a:spcBef>
                <a:spcPct val="5000"/>
              </a:spcBef>
            </a:pPr>
            <a:r>
              <a:rPr kumimoji="1" lang="zh-CN" altLang="en-US" sz="2800">
                <a:latin typeface="Times New Roman" pitchFamily="18" charset="0"/>
              </a:rPr>
              <a:t>                         </a:t>
            </a:r>
            <a:r>
              <a:rPr kumimoji="1" lang="en-US" altLang="zh-CN" sz="2800">
                <a:latin typeface="Times New Roman" pitchFamily="18" charset="0"/>
              </a:rPr>
              <a:t>pos2 = pos1</a:t>
            </a:r>
            <a:r>
              <a:rPr kumimoji="1" lang="en-US" altLang="zh-CN" sz="2800" b="1">
                <a:latin typeface="Times New Roman" pitchFamily="18" charset="0"/>
              </a:rPr>
              <a:t>;</a:t>
            </a:r>
            <a:r>
              <a:rPr kumimoji="1" lang="en-US" altLang="zh-CN" sz="2800">
                <a:latin typeface="Times New Roman" pitchFamily="18" charset="0"/>
              </a:rPr>
              <a:t>  min2 = min1</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pos1 = j</a:t>
            </a:r>
            <a:r>
              <a:rPr kumimoji="1" lang="en-US" altLang="zh-CN" sz="2800" b="1">
                <a:latin typeface="Times New Roman" pitchFamily="18" charset="0"/>
              </a:rPr>
              <a:t>;</a:t>
            </a:r>
            <a:r>
              <a:rPr kumimoji="1" lang="en-US" altLang="zh-CN" sz="2800">
                <a:latin typeface="Times New Roman" pitchFamily="18" charset="0"/>
              </a:rPr>
              <a:t>  min1 = T[j].weight</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5000"/>
              </a:spcBef>
            </a:pPr>
            <a:r>
              <a:rPr kumimoji="1" lang="en-US" altLang="zh-CN" sz="2800" b="1">
                <a:latin typeface="Times New Roman" pitchFamily="18" charset="0"/>
              </a:rPr>
              <a:t>                    else if</a:t>
            </a:r>
            <a:r>
              <a:rPr kumimoji="1" lang="en-US" altLang="zh-CN" sz="2800">
                <a:latin typeface="Times New Roman" pitchFamily="18" charset="0"/>
              </a:rPr>
              <a:t> (T[j].weight </a:t>
            </a:r>
            <a:r>
              <a:rPr kumimoji="1" lang="en-US" altLang="zh-CN" sz="2800" b="1">
                <a:latin typeface="Times New Roman" pitchFamily="18" charset="0"/>
              </a:rPr>
              <a:t>&lt;</a:t>
            </a:r>
            <a:r>
              <a:rPr kumimoji="1" lang="en-US" altLang="zh-CN" sz="2800">
                <a:latin typeface="Times New Roman" pitchFamily="18" charset="0"/>
              </a:rPr>
              <a:t> min2) </a:t>
            </a:r>
            <a:r>
              <a:rPr kumimoji="1" lang="en-US" altLang="zh-CN" sz="2800" b="1">
                <a:latin typeface="Times New Roman" pitchFamily="18" charset="0"/>
              </a:rPr>
              <a:t>     </a:t>
            </a:r>
            <a:r>
              <a:rPr kumimoji="1" lang="en-US" altLang="zh-CN" sz="2800" b="1">
                <a:solidFill>
                  <a:schemeClr val="tx2"/>
                </a:solidFill>
                <a:latin typeface="Times New Roman" pitchFamily="18" charset="0"/>
              </a:rPr>
              <a:t>//</a:t>
            </a:r>
            <a:r>
              <a:rPr kumimoji="1" lang="zh-CN" altLang="en-US" sz="2800">
                <a:solidFill>
                  <a:schemeClr val="tx2"/>
                </a:solidFill>
                <a:latin typeface="Times New Roman" pitchFamily="18" charset="0"/>
                <a:ea typeface="隶书" pitchFamily="49" charset="-122"/>
              </a:rPr>
              <a:t>选次小</a:t>
            </a:r>
          </a:p>
          <a:p>
            <a:pPr>
              <a:spcBef>
                <a:spcPct val="5000"/>
              </a:spcBef>
            </a:pPr>
            <a:r>
              <a:rPr kumimoji="1" lang="zh-CN" altLang="en-US"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pos2 = j</a:t>
            </a:r>
            <a:r>
              <a:rPr kumimoji="1" lang="en-US" altLang="zh-CN" sz="2800" b="1">
                <a:latin typeface="Times New Roman" pitchFamily="18" charset="0"/>
              </a:rPr>
              <a:t>;</a:t>
            </a:r>
            <a:r>
              <a:rPr kumimoji="1" lang="en-US" altLang="zh-CN" sz="2800">
                <a:latin typeface="Times New Roman" pitchFamily="18" charset="0"/>
              </a:rPr>
              <a:t>  min2 = T[j].weight</a:t>
            </a:r>
            <a:r>
              <a:rPr kumimoji="1" lang="en-US" altLang="zh-CN" sz="2800" b="1">
                <a:latin typeface="Times New Roman" pitchFamily="18" charset="0"/>
              </a:rPr>
              <a:t>; }</a:t>
            </a:r>
            <a:endParaRPr kumimoji="1" lang="en-US" altLang="zh-CN" sz="2800">
              <a:latin typeface="Times New Roman" pitchFamily="18" charset="0"/>
            </a:endParaRPr>
          </a:p>
          <a:p>
            <a:pPr>
              <a:spcBef>
                <a:spcPct val="5000"/>
              </a:spcBef>
            </a:pPr>
            <a:r>
              <a:rPr kumimoji="1" lang="en-US" altLang="zh-CN" sz="2800">
                <a:latin typeface="Times New Roman" pitchFamily="18" charset="0"/>
              </a:rPr>
              <a:t>          T[i].lchild = pos1</a:t>
            </a:r>
            <a:r>
              <a:rPr kumimoji="1" lang="en-US" altLang="zh-CN" sz="2800" b="1">
                <a:latin typeface="Times New Roman" pitchFamily="18" charset="0"/>
              </a:rPr>
              <a:t>;</a:t>
            </a:r>
            <a:r>
              <a:rPr kumimoji="1" lang="en-US" altLang="zh-CN" sz="2800">
                <a:latin typeface="Times New Roman" pitchFamily="18" charset="0"/>
              </a:rPr>
              <a:t>  T[i].rchild = pos2</a:t>
            </a:r>
            <a:r>
              <a:rPr kumimoji="1" lang="en-US" altLang="zh-CN" sz="2800" b="1">
                <a:latin typeface="Times New Roman" pitchFamily="18" charset="0"/>
              </a:rPr>
              <a:t>;</a:t>
            </a:r>
          </a:p>
          <a:p>
            <a:pPr>
              <a:spcBef>
                <a:spcPct val="5000"/>
              </a:spcBef>
            </a:pPr>
            <a:r>
              <a:rPr kumimoji="1" lang="en-US" altLang="zh-CN" sz="2800">
                <a:latin typeface="Times New Roman" pitchFamily="18" charset="0"/>
              </a:rPr>
              <a:t>          T[i].weight = T[pos1].weight+T[pos2].weight</a:t>
            </a:r>
            <a:r>
              <a:rPr kumimoji="1" lang="en-US" altLang="zh-CN" sz="2800" b="1">
                <a:latin typeface="Times New Roman" pitchFamily="18" charset="0"/>
              </a:rPr>
              <a:t>;</a:t>
            </a:r>
            <a:endParaRPr kumimoji="1" lang="en-US" altLang="zh-CN" sz="2800">
              <a:latin typeface="Times New Roman" pitchFamily="18" charset="0"/>
            </a:endParaRPr>
          </a:p>
          <a:p>
            <a:pPr>
              <a:spcBef>
                <a:spcPct val="5000"/>
              </a:spcBef>
            </a:pPr>
            <a:r>
              <a:rPr kumimoji="1" lang="en-US" altLang="zh-CN" sz="2800">
                <a:latin typeface="Times New Roman" pitchFamily="18" charset="0"/>
              </a:rPr>
              <a:t>          T[pos1].parent = T[pos2].parent = i</a:t>
            </a:r>
            <a:r>
              <a:rPr kumimoji="1" lang="en-US" altLang="zh-CN" sz="2800" b="1">
                <a:latin typeface="Times New Roman" pitchFamily="18" charset="0"/>
              </a:rPr>
              <a:t>;</a:t>
            </a:r>
          </a:p>
          <a:p>
            <a:pPr>
              <a:spcBef>
                <a:spcPct val="5000"/>
              </a:spcBef>
            </a:pPr>
            <a:r>
              <a:rPr kumimoji="1" lang="en-US" altLang="zh-CN" sz="2800" b="1">
                <a:latin typeface="Times New Roman" pitchFamily="18" charset="0"/>
              </a:rPr>
              <a:t>    }</a:t>
            </a:r>
          </a:p>
          <a:p>
            <a:pPr>
              <a:spcBef>
                <a:spcPct val="10000"/>
              </a:spcBef>
            </a:pPr>
            <a:r>
              <a:rPr kumimoji="1" lang="en-US" altLang="zh-CN" sz="2800" b="1">
                <a:latin typeface="Times New Roman" pitchFamily="18" charset="0"/>
              </a:rPr>
              <a:t>};</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4" name="Rectangle 6"/>
          <p:cNvSpPr>
            <a:spLocks noGrp="1" noChangeArrowheads="1"/>
          </p:cNvSpPr>
          <p:nvPr>
            <p:ph type="title"/>
          </p:nvPr>
        </p:nvSpPr>
        <p:spPr>
          <a:xfrm>
            <a:off x="457200" y="512763"/>
            <a:ext cx="8229600" cy="1100137"/>
          </a:xfrm>
        </p:spPr>
        <p:txBody>
          <a:bodyPr/>
          <a:lstStyle/>
          <a:p>
            <a:pPr algn="ctr"/>
            <a:r>
              <a:rPr kumimoji="1" lang="zh-CN" altLang="en-US" sz="4000" b="1">
                <a:solidFill>
                  <a:schemeClr val="tx2"/>
                </a:solidFill>
                <a:ea typeface="华文新魏" pitchFamily="2" charset="-122"/>
              </a:rPr>
              <a:t>最佳判定树</a:t>
            </a:r>
          </a:p>
        </p:txBody>
      </p:sp>
      <p:sp>
        <p:nvSpPr>
          <p:cNvPr id="299015" name="Rectangle 7"/>
          <p:cNvSpPr>
            <a:spLocks noGrp="1" noChangeArrowheads="1"/>
          </p:cNvSpPr>
          <p:nvPr>
            <p:ph idx="1"/>
          </p:nvPr>
        </p:nvSpPr>
        <p:spPr>
          <a:xfrm>
            <a:off x="647700" y="1541463"/>
            <a:ext cx="8029575" cy="2159000"/>
          </a:xfrm>
        </p:spPr>
        <p:txBody>
          <a:bodyPr/>
          <a:lstStyle/>
          <a:p>
            <a:pPr>
              <a:lnSpc>
                <a:spcPct val="105000"/>
              </a:lnSpc>
              <a:buClr>
                <a:srgbClr val="800080"/>
              </a:buClr>
              <a:buSzPct val="50000"/>
            </a:pPr>
            <a:r>
              <a:rPr lang="zh-CN" altLang="en-US" sz="2800" b="1">
                <a:latin typeface="Times New Roman" pitchFamily="18" charset="0"/>
                <a:ea typeface="仿宋_GB2312" pitchFamily="49" charset="-122"/>
              </a:rPr>
              <a:t>利用</a:t>
            </a:r>
            <a:r>
              <a:rPr lang="en-US" altLang="zh-CN" sz="2800" b="1">
                <a:latin typeface="Times New Roman" pitchFamily="18" charset="0"/>
                <a:ea typeface="仿宋_GB2312" pitchFamily="49" charset="-122"/>
              </a:rPr>
              <a:t>Huffman</a:t>
            </a:r>
            <a:r>
              <a:rPr lang="zh-CN" altLang="en-US" sz="2800" b="1">
                <a:latin typeface="Times New Roman" pitchFamily="18" charset="0"/>
                <a:ea typeface="仿宋_GB2312" pitchFamily="49" charset="-122"/>
              </a:rPr>
              <a:t>树，可以在构造判定树（决策树）时让平均判定（比较）次数达到最小。</a:t>
            </a:r>
          </a:p>
          <a:p>
            <a:pPr>
              <a:lnSpc>
                <a:spcPct val="105000"/>
              </a:lnSpc>
              <a:buClr>
                <a:srgbClr val="800080"/>
              </a:buClr>
              <a:buSzPct val="50000"/>
            </a:pPr>
            <a:r>
              <a:rPr lang="zh-CN" altLang="en-US" sz="2800" b="1">
                <a:latin typeface="Times New Roman" pitchFamily="18" charset="0"/>
                <a:ea typeface="仿宋_GB2312" pitchFamily="49" charset="-122"/>
              </a:rPr>
              <a:t>判定树是一棵扩展二叉树，外结点是比较结果，内结点是比较过程，外结点所带权值是概率。</a:t>
            </a:r>
          </a:p>
        </p:txBody>
      </p:sp>
      <p:sp>
        <p:nvSpPr>
          <p:cNvPr id="7" name="灯片编号占位符 4"/>
          <p:cNvSpPr>
            <a:spLocks noGrp="1"/>
          </p:cNvSpPr>
          <p:nvPr>
            <p:ph type="sldNum" sz="quarter" idx="12"/>
          </p:nvPr>
        </p:nvSpPr>
        <p:spPr/>
        <p:txBody>
          <a:bodyPr/>
          <a:lstStyle/>
          <a:p>
            <a:fld id="{49C13454-F212-4CB5-9C6E-D9178BFAFE43}" type="slidenum">
              <a:rPr lang="en-US" altLang="zh-CN"/>
              <a:pPr/>
              <a:t>181</a:t>
            </a:fld>
            <a:endParaRPr lang="en-US" altLang="zh-CN"/>
          </a:p>
        </p:txBody>
      </p:sp>
      <p:sp>
        <p:nvSpPr>
          <p:cNvPr id="299012" name="Text Box 4"/>
          <p:cNvSpPr txBox="1">
            <a:spLocks noChangeArrowheads="1"/>
          </p:cNvSpPr>
          <p:nvPr/>
        </p:nvSpPr>
        <p:spPr bwMode="auto">
          <a:xfrm>
            <a:off x="2965450" y="3636963"/>
            <a:ext cx="3206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200" b="1">
                <a:solidFill>
                  <a:srgbClr val="009900"/>
                </a:solidFill>
                <a:effectLst>
                  <a:outerShdw blurRad="38100" dist="38100" dir="2700000" algn="tl">
                    <a:srgbClr val="C0C0C0"/>
                  </a:outerShdw>
                </a:effectLst>
                <a:latin typeface="Times New Roman" pitchFamily="18" charset="0"/>
                <a:ea typeface="隶书" pitchFamily="49" charset="-122"/>
              </a:rPr>
              <a:t>考试成绩分布表</a:t>
            </a:r>
            <a:r>
              <a:rPr kumimoji="1" lang="zh-CN" altLang="en-US" sz="2800" b="1">
                <a:solidFill>
                  <a:schemeClr val="bg2"/>
                </a:solidFill>
                <a:latin typeface="Times New Roman" pitchFamily="18" charset="0"/>
                <a:ea typeface="仿宋_GB2312" pitchFamily="49" charset="-122"/>
              </a:rPr>
              <a:t>    </a:t>
            </a:r>
            <a:endParaRPr kumimoji="1" lang="zh-CN" altLang="en-US" sz="3200" b="1">
              <a:effectLst>
                <a:outerShdw blurRad="38100" dist="38100" dir="2700000" algn="tl">
                  <a:srgbClr val="C0C0C0"/>
                </a:outerShdw>
              </a:effectLst>
              <a:latin typeface="Times New Roman" pitchFamily="18" charset="0"/>
              <a:ea typeface="楷体_GB2312" pitchFamily="49" charset="-122"/>
            </a:endParaRPr>
          </a:p>
        </p:txBody>
      </p:sp>
      <p:graphicFrame>
        <p:nvGraphicFramePr>
          <p:cNvPr id="299013" name="Object 5"/>
          <p:cNvGraphicFramePr>
            <a:graphicFrameLocks noChangeAspect="1"/>
          </p:cNvGraphicFramePr>
          <p:nvPr/>
        </p:nvGraphicFramePr>
        <p:xfrm>
          <a:off x="917575" y="4313238"/>
          <a:ext cx="7289800" cy="1998662"/>
        </p:xfrm>
        <a:graphic>
          <a:graphicData uri="http://schemas.openxmlformats.org/presentationml/2006/ole">
            <mc:AlternateContent xmlns:mc="http://schemas.openxmlformats.org/markup-compatibility/2006">
              <mc:Choice xmlns:v="urn:schemas-microsoft-com:vml" Requires="v">
                <p:oleObj spid="_x0000_s299047" name="文档" r:id="rId3" imgW="8101800" imgH="2229480" progId="Word.Document.8">
                  <p:embed/>
                </p:oleObj>
              </mc:Choice>
              <mc:Fallback>
                <p:oleObj name="文档" r:id="rId3" imgW="8101800" imgH="22294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4313238"/>
                        <a:ext cx="7289800" cy="199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BE45F3B9-2552-43E7-9E89-A6A2C399B50F}" type="slidenum">
              <a:rPr lang="en-US" altLang="zh-CN"/>
              <a:pPr/>
              <a:t>182</a:t>
            </a:fld>
            <a:endParaRPr lang="en-US" altLang="zh-CN"/>
          </a:p>
        </p:txBody>
      </p:sp>
      <p:sp>
        <p:nvSpPr>
          <p:cNvPr id="300041" name="Text Box 9"/>
          <p:cNvSpPr txBox="1">
            <a:spLocks noChangeArrowheads="1"/>
          </p:cNvSpPr>
          <p:nvPr/>
        </p:nvSpPr>
        <p:spPr bwMode="auto">
          <a:xfrm>
            <a:off x="3736975" y="631825"/>
            <a:ext cx="1708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判定树</a:t>
            </a:r>
            <a:endParaRPr kumimoji="1" lang="zh-CN" altLang="en-US" u="sng">
              <a:solidFill>
                <a:srgbClr val="006600"/>
              </a:solidFill>
              <a:latin typeface="Times New Roman" pitchFamily="18" charset="0"/>
              <a:ea typeface="华文新魏" pitchFamily="2" charset="-122"/>
            </a:endParaRPr>
          </a:p>
        </p:txBody>
      </p:sp>
      <p:grpSp>
        <p:nvGrpSpPr>
          <p:cNvPr id="300084" name="Group 52"/>
          <p:cNvGrpSpPr>
            <a:grpSpLocks/>
          </p:cNvGrpSpPr>
          <p:nvPr/>
        </p:nvGrpSpPr>
        <p:grpSpPr bwMode="auto">
          <a:xfrm>
            <a:off x="793750" y="1271588"/>
            <a:ext cx="7359650" cy="3733800"/>
            <a:chOff x="500" y="801"/>
            <a:chExt cx="4636" cy="2352"/>
          </a:xfrm>
        </p:grpSpPr>
        <p:sp>
          <p:nvSpPr>
            <p:cNvPr id="300034" name="Line 2"/>
            <p:cNvSpPr>
              <a:spLocks noChangeShapeType="1"/>
            </p:cNvSpPr>
            <p:nvPr/>
          </p:nvSpPr>
          <p:spPr bwMode="auto">
            <a:xfrm flipH="1">
              <a:off x="3264"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5" name="Line 3"/>
            <p:cNvSpPr>
              <a:spLocks noChangeShapeType="1"/>
            </p:cNvSpPr>
            <p:nvPr/>
          </p:nvSpPr>
          <p:spPr bwMode="auto">
            <a:xfrm flipH="1">
              <a:off x="3744"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6" name="Line 4"/>
            <p:cNvSpPr>
              <a:spLocks noChangeShapeType="1"/>
            </p:cNvSpPr>
            <p:nvPr/>
          </p:nvSpPr>
          <p:spPr bwMode="auto">
            <a:xfrm>
              <a:off x="4032" y="1947"/>
              <a:ext cx="0" cy="190"/>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7" name="Line 5"/>
            <p:cNvSpPr>
              <a:spLocks noChangeShapeType="1"/>
            </p:cNvSpPr>
            <p:nvPr/>
          </p:nvSpPr>
          <p:spPr bwMode="auto">
            <a:xfrm flipH="1">
              <a:off x="2496" y="1953"/>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8" name="Line 6"/>
            <p:cNvSpPr>
              <a:spLocks noChangeShapeType="1"/>
            </p:cNvSpPr>
            <p:nvPr/>
          </p:nvSpPr>
          <p:spPr bwMode="auto">
            <a:xfrm flipH="1">
              <a:off x="1728"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39" name="Line 7"/>
            <p:cNvSpPr>
              <a:spLocks noChangeShapeType="1"/>
            </p:cNvSpPr>
            <p:nvPr/>
          </p:nvSpPr>
          <p:spPr bwMode="auto">
            <a:xfrm flipH="1">
              <a:off x="2208"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0" name="Line 8"/>
            <p:cNvSpPr>
              <a:spLocks noChangeShapeType="1"/>
            </p:cNvSpPr>
            <p:nvPr/>
          </p:nvSpPr>
          <p:spPr bwMode="auto">
            <a:xfrm flipH="1">
              <a:off x="960" y="1185"/>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2" name="AutoShape 10" descr="羊皮纸"/>
            <p:cNvSpPr>
              <a:spLocks noChangeArrowheads="1"/>
            </p:cNvSpPr>
            <p:nvPr/>
          </p:nvSpPr>
          <p:spPr bwMode="auto">
            <a:xfrm>
              <a:off x="1200" y="993"/>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3" name="AutoShape 11" descr="羊皮纸"/>
            <p:cNvSpPr>
              <a:spLocks noChangeArrowheads="1"/>
            </p:cNvSpPr>
            <p:nvPr/>
          </p:nvSpPr>
          <p:spPr bwMode="auto">
            <a:xfrm>
              <a:off x="1968" y="1377"/>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4" name="AutoShape 12" descr="羊皮纸"/>
            <p:cNvSpPr>
              <a:spLocks noChangeArrowheads="1"/>
            </p:cNvSpPr>
            <p:nvPr/>
          </p:nvSpPr>
          <p:spPr bwMode="auto">
            <a:xfrm>
              <a:off x="2736" y="1761"/>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5" name="AutoShape 13" descr="羊皮纸"/>
            <p:cNvSpPr>
              <a:spLocks noChangeArrowheads="1"/>
            </p:cNvSpPr>
            <p:nvPr/>
          </p:nvSpPr>
          <p:spPr bwMode="auto">
            <a:xfrm>
              <a:off x="3504" y="2145"/>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6" name="Line 14"/>
            <p:cNvSpPr>
              <a:spLocks noChangeShapeType="1"/>
            </p:cNvSpPr>
            <p:nvPr/>
          </p:nvSpPr>
          <p:spPr bwMode="auto">
            <a:xfrm>
              <a:off x="1728" y="80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7" name="Line 15"/>
            <p:cNvSpPr>
              <a:spLocks noChangeShapeType="1"/>
            </p:cNvSpPr>
            <p:nvPr/>
          </p:nvSpPr>
          <p:spPr bwMode="auto">
            <a:xfrm>
              <a:off x="960"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48"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49"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0050" name="Line 18"/>
            <p:cNvSpPr>
              <a:spLocks noChangeShapeType="1"/>
            </p:cNvSpPr>
            <p:nvPr/>
          </p:nvSpPr>
          <p:spPr bwMode="auto">
            <a:xfrm>
              <a:off x="2496" y="1174"/>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1" name="Line 19"/>
            <p:cNvSpPr>
              <a:spLocks noChangeShapeType="1"/>
            </p:cNvSpPr>
            <p:nvPr/>
          </p:nvSpPr>
          <p:spPr bwMode="auto">
            <a:xfrm>
              <a:off x="1728"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2"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3"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0054" name="Line 22"/>
            <p:cNvSpPr>
              <a:spLocks noChangeShapeType="1"/>
            </p:cNvSpPr>
            <p:nvPr/>
          </p:nvSpPr>
          <p:spPr bwMode="auto">
            <a:xfrm flipH="1">
              <a:off x="2976" y="156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5" name="Line 23"/>
            <p:cNvSpPr>
              <a:spLocks noChangeShapeType="1"/>
            </p:cNvSpPr>
            <p:nvPr/>
          </p:nvSpPr>
          <p:spPr bwMode="auto">
            <a:xfrm>
              <a:off x="3264" y="1563"/>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6" name="Line 24"/>
            <p:cNvSpPr>
              <a:spLocks noChangeShapeType="1"/>
            </p:cNvSpPr>
            <p:nvPr/>
          </p:nvSpPr>
          <p:spPr bwMode="auto">
            <a:xfrm>
              <a:off x="2496" y="1947"/>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7"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58"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0059" name="Line 27"/>
            <p:cNvSpPr>
              <a:spLocks noChangeShapeType="1"/>
            </p:cNvSpPr>
            <p:nvPr/>
          </p:nvSpPr>
          <p:spPr bwMode="auto">
            <a:xfrm>
              <a:off x="3264"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0"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1"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0062" name="Line 30"/>
            <p:cNvSpPr>
              <a:spLocks noChangeShapeType="1"/>
            </p:cNvSpPr>
            <p:nvPr/>
          </p:nvSpPr>
          <p:spPr bwMode="auto">
            <a:xfrm flipH="1">
              <a:off x="4512" y="2337"/>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3" name="Line 31"/>
            <p:cNvSpPr>
              <a:spLocks noChangeShapeType="1"/>
            </p:cNvSpPr>
            <p:nvPr/>
          </p:nvSpPr>
          <p:spPr bwMode="auto">
            <a:xfrm>
              <a:off x="4800" y="2331"/>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4"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0065"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0066" name="Text Box 34"/>
            <p:cNvSpPr txBox="1">
              <a:spLocks noChangeArrowheads="1"/>
            </p:cNvSpPr>
            <p:nvPr/>
          </p:nvSpPr>
          <p:spPr bwMode="auto">
            <a:xfrm>
              <a:off x="1416" y="1017"/>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0067" name="Text Box 35"/>
            <p:cNvSpPr txBox="1">
              <a:spLocks noChangeArrowheads="1"/>
            </p:cNvSpPr>
            <p:nvPr/>
          </p:nvSpPr>
          <p:spPr bwMode="auto">
            <a:xfrm>
              <a:off x="2164" y="1402"/>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0068" name="Text Box 36"/>
            <p:cNvSpPr txBox="1">
              <a:spLocks noChangeArrowheads="1"/>
            </p:cNvSpPr>
            <p:nvPr/>
          </p:nvSpPr>
          <p:spPr bwMode="auto">
            <a:xfrm>
              <a:off x="2935" y="178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0069" name="Text Box 37"/>
            <p:cNvSpPr txBox="1">
              <a:spLocks noChangeArrowheads="1"/>
            </p:cNvSpPr>
            <p:nvPr/>
          </p:nvSpPr>
          <p:spPr bwMode="auto">
            <a:xfrm>
              <a:off x="3740" y="2173"/>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0070" name="Text Box 38"/>
            <p:cNvSpPr txBox="1">
              <a:spLocks noChangeArrowheads="1"/>
            </p:cNvSpPr>
            <p:nvPr/>
          </p:nvSpPr>
          <p:spPr bwMode="auto">
            <a:xfrm>
              <a:off x="500" y="167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0071" name="Text Box 39"/>
            <p:cNvSpPr txBox="1">
              <a:spLocks noChangeArrowheads="1"/>
            </p:cNvSpPr>
            <p:nvPr/>
          </p:nvSpPr>
          <p:spPr bwMode="auto">
            <a:xfrm>
              <a:off x="1268" y="205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2" name="Text Box 40"/>
            <p:cNvSpPr txBox="1">
              <a:spLocks noChangeArrowheads="1"/>
            </p:cNvSpPr>
            <p:nvPr/>
          </p:nvSpPr>
          <p:spPr bwMode="auto">
            <a:xfrm>
              <a:off x="2036" y="244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0073" name="Text Box 41"/>
            <p:cNvSpPr txBox="1">
              <a:spLocks noChangeArrowheads="1"/>
            </p:cNvSpPr>
            <p:nvPr/>
          </p:nvSpPr>
          <p:spPr bwMode="auto">
            <a:xfrm>
              <a:off x="2804" y="2826"/>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0074" name="Text Box 42"/>
            <p:cNvSpPr txBox="1">
              <a:spLocks noChangeArrowheads="1"/>
            </p:cNvSpPr>
            <p:nvPr/>
          </p:nvSpPr>
          <p:spPr bwMode="auto">
            <a:xfrm>
              <a:off x="4368" y="281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0075" name="Text Box 43"/>
            <p:cNvSpPr txBox="1">
              <a:spLocks noChangeArrowheads="1"/>
            </p:cNvSpPr>
            <p:nvPr/>
          </p:nvSpPr>
          <p:spPr bwMode="auto">
            <a:xfrm>
              <a:off x="2159" y="897"/>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6" name="Text Box 44"/>
            <p:cNvSpPr txBox="1">
              <a:spLocks noChangeArrowheads="1"/>
            </p:cNvSpPr>
            <p:nvPr/>
          </p:nvSpPr>
          <p:spPr bwMode="auto">
            <a:xfrm>
              <a:off x="2927" y="1281"/>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7" name="Text Box 45"/>
            <p:cNvSpPr txBox="1">
              <a:spLocks noChangeArrowheads="1"/>
            </p:cNvSpPr>
            <p:nvPr/>
          </p:nvSpPr>
          <p:spPr bwMode="auto">
            <a:xfrm>
              <a:off x="3695" y="1665"/>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8" name="Text Box 46"/>
            <p:cNvSpPr txBox="1">
              <a:spLocks noChangeArrowheads="1"/>
            </p:cNvSpPr>
            <p:nvPr/>
          </p:nvSpPr>
          <p:spPr bwMode="auto">
            <a:xfrm>
              <a:off x="4493" y="2049"/>
              <a:ext cx="309"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0079" name="Text Box 47"/>
            <p:cNvSpPr txBox="1">
              <a:spLocks noChangeArrowheads="1"/>
            </p:cNvSpPr>
            <p:nvPr/>
          </p:nvSpPr>
          <p:spPr bwMode="auto">
            <a:xfrm>
              <a:off x="3312" y="2058"/>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0" name="Text Box 48"/>
            <p:cNvSpPr txBox="1">
              <a:spLocks noChangeArrowheads="1"/>
            </p:cNvSpPr>
            <p:nvPr/>
          </p:nvSpPr>
          <p:spPr bwMode="auto">
            <a:xfrm>
              <a:off x="2496" y="167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1" name="Text Box 49"/>
            <p:cNvSpPr txBox="1">
              <a:spLocks noChangeArrowheads="1"/>
            </p:cNvSpPr>
            <p:nvPr/>
          </p:nvSpPr>
          <p:spPr bwMode="auto">
            <a:xfrm>
              <a:off x="1776" y="1281"/>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0082" name="Text Box 50"/>
            <p:cNvSpPr txBox="1">
              <a:spLocks noChangeArrowheads="1"/>
            </p:cNvSpPr>
            <p:nvPr/>
          </p:nvSpPr>
          <p:spPr bwMode="auto">
            <a:xfrm>
              <a:off x="960" y="897"/>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0083" name="Text Box 51"/>
          <p:cNvSpPr txBox="1">
            <a:spLocks noChangeArrowheads="1"/>
          </p:cNvSpPr>
          <p:nvPr/>
        </p:nvSpPr>
        <p:spPr bwMode="auto">
          <a:xfrm>
            <a:off x="566738" y="5121275"/>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0.10*1+0.15*2+0.25*3+0.35*4+0.15*4</a:t>
            </a:r>
          </a:p>
          <a:p>
            <a:pPr>
              <a:spcBef>
                <a:spcPct val="20000"/>
              </a:spcBef>
            </a:pPr>
            <a:r>
              <a:rPr kumimoji="1" lang="en-US" altLang="zh-CN" sz="3000" b="1">
                <a:solidFill>
                  <a:srgbClr val="000099"/>
                </a:solidFill>
                <a:latin typeface="Times New Roman" pitchFamily="18" charset="0"/>
              </a:rPr>
              <a:t>         = 3.15 </a:t>
            </a:r>
            <a:endParaRPr kumimoji="1" lang="en-US" altLang="zh-CN" sz="30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2"/>
          <p:cNvSpPr>
            <a:spLocks noGrp="1"/>
          </p:cNvSpPr>
          <p:nvPr>
            <p:ph type="sldNum" sz="quarter" idx="12"/>
          </p:nvPr>
        </p:nvSpPr>
        <p:spPr/>
        <p:txBody>
          <a:bodyPr/>
          <a:lstStyle/>
          <a:p>
            <a:fld id="{FEDCDBB4-B87C-42A0-B393-2D98C9621A45}" type="slidenum">
              <a:rPr lang="en-US" altLang="zh-CN"/>
              <a:pPr/>
              <a:t>183</a:t>
            </a:fld>
            <a:endParaRPr lang="en-US" altLang="zh-CN"/>
          </a:p>
        </p:txBody>
      </p:sp>
      <p:sp>
        <p:nvSpPr>
          <p:cNvPr id="444418" name="Line 2"/>
          <p:cNvSpPr>
            <a:spLocks noChangeShapeType="1"/>
          </p:cNvSpPr>
          <p:nvPr/>
        </p:nvSpPr>
        <p:spPr bwMode="auto">
          <a:xfrm flipH="1">
            <a:off x="5181600" y="3709988"/>
            <a:ext cx="457200"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0" name="Line 4"/>
          <p:cNvSpPr>
            <a:spLocks noChangeShapeType="1"/>
          </p:cNvSpPr>
          <p:nvPr/>
        </p:nvSpPr>
        <p:spPr bwMode="auto">
          <a:xfrm>
            <a:off x="6985000" y="2528888"/>
            <a:ext cx="0" cy="376237"/>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flipH="1">
            <a:off x="2232025" y="1989138"/>
            <a:ext cx="4679950" cy="36512"/>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4" name="Line 8"/>
          <p:cNvSpPr>
            <a:spLocks noChangeShapeType="1"/>
          </p:cNvSpPr>
          <p:nvPr/>
        </p:nvSpPr>
        <p:spPr bwMode="auto">
          <a:xfrm flipH="1" flipV="1">
            <a:off x="935038" y="2781300"/>
            <a:ext cx="2592387" cy="0"/>
          </a:xfrm>
          <a:prstGeom prst="line">
            <a:avLst/>
          </a:prstGeom>
          <a:noFill/>
          <a:ln w="381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5" name="Text Box 9"/>
          <p:cNvSpPr txBox="1">
            <a:spLocks noChangeArrowheads="1"/>
          </p:cNvSpPr>
          <p:nvPr/>
        </p:nvSpPr>
        <p:spPr bwMode="auto">
          <a:xfrm>
            <a:off x="1481138" y="631825"/>
            <a:ext cx="6226175"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u="sng">
                <a:solidFill>
                  <a:srgbClr val="006600"/>
                </a:solidFill>
                <a:latin typeface="Times New Roman" pitchFamily="18" charset="0"/>
                <a:ea typeface="华文新魏" pitchFamily="2" charset="-122"/>
              </a:rPr>
              <a:t>按</a:t>
            </a:r>
            <a:r>
              <a:rPr kumimoji="1" lang="en-US" altLang="zh-CN" b="1" u="sng">
                <a:solidFill>
                  <a:srgbClr val="006600"/>
                </a:solidFill>
                <a:latin typeface="Times New Roman" pitchFamily="18" charset="0"/>
                <a:ea typeface="华文新魏" pitchFamily="2" charset="-122"/>
              </a:rPr>
              <a:t>Huffman</a:t>
            </a:r>
            <a:r>
              <a:rPr kumimoji="1" lang="zh-CN" altLang="en-US" b="1" u="sng">
                <a:solidFill>
                  <a:srgbClr val="006600"/>
                </a:solidFill>
                <a:latin typeface="Times New Roman" pitchFamily="18" charset="0"/>
                <a:ea typeface="华文新魏" pitchFamily="2" charset="-122"/>
              </a:rPr>
              <a:t>算法改造判定树</a:t>
            </a:r>
            <a:endParaRPr kumimoji="1" lang="zh-CN" altLang="en-US" u="sng">
              <a:solidFill>
                <a:srgbClr val="006600"/>
              </a:solidFill>
              <a:latin typeface="Times New Roman" pitchFamily="18" charset="0"/>
              <a:ea typeface="华文新魏" pitchFamily="2" charset="-122"/>
            </a:endParaRPr>
          </a:p>
        </p:txBody>
      </p:sp>
      <p:sp>
        <p:nvSpPr>
          <p:cNvPr id="444438" name="Line 22"/>
          <p:cNvSpPr>
            <a:spLocks noChangeShapeType="1"/>
          </p:cNvSpPr>
          <p:nvPr/>
        </p:nvSpPr>
        <p:spPr bwMode="auto">
          <a:xfrm flipH="1">
            <a:off x="5616575" y="2709863"/>
            <a:ext cx="2627313"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0" name="Line 14"/>
          <p:cNvSpPr>
            <a:spLocks noChangeShapeType="1"/>
          </p:cNvSpPr>
          <p:nvPr/>
        </p:nvSpPr>
        <p:spPr bwMode="auto">
          <a:xfrm>
            <a:off x="4608513" y="1341438"/>
            <a:ext cx="0" cy="3048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0" name="Line 24"/>
          <p:cNvSpPr>
            <a:spLocks noChangeShapeType="1"/>
          </p:cNvSpPr>
          <p:nvPr/>
        </p:nvSpPr>
        <p:spPr bwMode="auto">
          <a:xfrm>
            <a:off x="5616575" y="2709863"/>
            <a:ext cx="0" cy="46831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8" name="Group 72"/>
          <p:cNvGrpSpPr>
            <a:grpSpLocks/>
          </p:cNvGrpSpPr>
          <p:nvPr/>
        </p:nvGrpSpPr>
        <p:grpSpPr bwMode="auto">
          <a:xfrm>
            <a:off x="4932363" y="3194050"/>
            <a:ext cx="1235075" cy="1031875"/>
            <a:chOff x="2054" y="2145"/>
            <a:chExt cx="778" cy="650"/>
          </a:xfrm>
        </p:grpSpPr>
        <p:sp>
          <p:nvSpPr>
            <p:cNvPr id="444441" name="Rectangle 25"/>
            <p:cNvSpPr>
              <a:spLocks noChangeArrowheads="1"/>
            </p:cNvSpPr>
            <p:nvPr/>
          </p:nvSpPr>
          <p:spPr bwMode="auto">
            <a:xfrm>
              <a:off x="2112" y="2145"/>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2" name="Text Box 26"/>
            <p:cNvSpPr txBox="1">
              <a:spLocks noChangeArrowheads="1"/>
            </p:cNvSpPr>
            <p:nvPr/>
          </p:nvSpPr>
          <p:spPr bwMode="auto">
            <a:xfrm>
              <a:off x="2328" y="2145"/>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444456" name="Text Box 40"/>
            <p:cNvSpPr txBox="1">
              <a:spLocks noChangeArrowheads="1"/>
            </p:cNvSpPr>
            <p:nvPr/>
          </p:nvSpPr>
          <p:spPr bwMode="auto">
            <a:xfrm>
              <a:off x="2054" y="246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grpSp>
      <p:sp>
        <p:nvSpPr>
          <p:cNvPr id="444443" name="Line 27"/>
          <p:cNvSpPr>
            <a:spLocks noChangeShapeType="1"/>
          </p:cNvSpPr>
          <p:nvPr/>
        </p:nvSpPr>
        <p:spPr bwMode="auto">
          <a:xfrm flipH="1">
            <a:off x="8243888" y="2709863"/>
            <a:ext cx="0" cy="46672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7" name="Group 71"/>
          <p:cNvGrpSpPr>
            <a:grpSpLocks/>
          </p:cNvGrpSpPr>
          <p:nvPr/>
        </p:nvGrpSpPr>
        <p:grpSpPr bwMode="auto">
          <a:xfrm>
            <a:off x="7559675" y="3194050"/>
            <a:ext cx="1228725" cy="1035050"/>
            <a:chOff x="2826" y="2529"/>
            <a:chExt cx="774" cy="652"/>
          </a:xfrm>
        </p:grpSpPr>
        <p:sp>
          <p:nvSpPr>
            <p:cNvPr id="444444" name="Rectangle 28"/>
            <p:cNvSpPr>
              <a:spLocks noChangeArrowheads="1"/>
            </p:cNvSpPr>
            <p:nvPr/>
          </p:nvSpPr>
          <p:spPr bwMode="auto">
            <a:xfrm>
              <a:off x="2880"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5" name="Text Box 29"/>
            <p:cNvSpPr txBox="1">
              <a:spLocks noChangeArrowheads="1"/>
            </p:cNvSpPr>
            <p:nvPr/>
          </p:nvSpPr>
          <p:spPr bwMode="auto">
            <a:xfrm>
              <a:off x="3095"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444457" name="Text Box 41"/>
            <p:cNvSpPr txBox="1">
              <a:spLocks noChangeArrowheads="1"/>
            </p:cNvSpPr>
            <p:nvPr/>
          </p:nvSpPr>
          <p:spPr bwMode="auto">
            <a:xfrm>
              <a:off x="2826"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grpSp>
      <p:sp>
        <p:nvSpPr>
          <p:cNvPr id="444447" name="Line 31"/>
          <p:cNvSpPr>
            <a:spLocks noChangeShapeType="1"/>
          </p:cNvSpPr>
          <p:nvPr/>
        </p:nvSpPr>
        <p:spPr bwMode="auto">
          <a:xfrm flipH="1">
            <a:off x="935038"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6" name="Group 70"/>
          <p:cNvGrpSpPr>
            <a:grpSpLocks/>
          </p:cNvGrpSpPr>
          <p:nvPr/>
        </p:nvGrpSpPr>
        <p:grpSpPr bwMode="auto">
          <a:xfrm>
            <a:off x="250825" y="3275013"/>
            <a:ext cx="1241425" cy="1035050"/>
            <a:chOff x="4354" y="2529"/>
            <a:chExt cx="782" cy="652"/>
          </a:xfrm>
        </p:grpSpPr>
        <p:sp>
          <p:nvSpPr>
            <p:cNvPr id="444448" name="Rectangle 32"/>
            <p:cNvSpPr>
              <a:spLocks noChangeArrowheads="1"/>
            </p:cNvSpPr>
            <p:nvPr/>
          </p:nvSpPr>
          <p:spPr bwMode="auto">
            <a:xfrm>
              <a:off x="4416" y="2529"/>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49" name="Text Box 33"/>
            <p:cNvSpPr txBox="1">
              <a:spLocks noChangeArrowheads="1"/>
            </p:cNvSpPr>
            <p:nvPr/>
          </p:nvSpPr>
          <p:spPr bwMode="auto">
            <a:xfrm>
              <a:off x="4631" y="2529"/>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444458" name="Text Box 42"/>
            <p:cNvSpPr txBox="1">
              <a:spLocks noChangeArrowheads="1"/>
            </p:cNvSpPr>
            <p:nvPr/>
          </p:nvSpPr>
          <p:spPr bwMode="auto">
            <a:xfrm>
              <a:off x="4354" y="2854"/>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59" name="Text Box 43"/>
          <p:cNvSpPr txBox="1">
            <a:spLocks noChangeArrowheads="1"/>
          </p:cNvSpPr>
          <p:nvPr/>
        </p:nvSpPr>
        <p:spPr bwMode="auto">
          <a:xfrm>
            <a:off x="755650" y="2292350"/>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466" name="Text Box 50"/>
          <p:cNvSpPr txBox="1">
            <a:spLocks noChangeArrowheads="1"/>
          </p:cNvSpPr>
          <p:nvPr/>
        </p:nvSpPr>
        <p:spPr bwMode="auto">
          <a:xfrm>
            <a:off x="3192463" y="2276475"/>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467" name="Text Box 51"/>
          <p:cNvSpPr txBox="1">
            <a:spLocks noChangeArrowheads="1"/>
          </p:cNvSpPr>
          <p:nvPr/>
        </p:nvSpPr>
        <p:spPr bwMode="auto">
          <a:xfrm>
            <a:off x="495300" y="5192713"/>
            <a:ext cx="7569200" cy="11334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3200" b="1">
                <a:solidFill>
                  <a:srgbClr val="000099"/>
                </a:solidFill>
                <a:latin typeface="Times New Roman" pitchFamily="18" charset="0"/>
              </a:rPr>
              <a:t> </a:t>
            </a:r>
            <a:endParaRPr kumimoji="1" lang="en-US" altLang="zh-CN" sz="3200">
              <a:latin typeface="Times New Roman" pitchFamily="18" charset="0"/>
            </a:endParaRPr>
          </a:p>
        </p:txBody>
      </p:sp>
      <p:sp>
        <p:nvSpPr>
          <p:cNvPr id="444476" name="AutoShape 60"/>
          <p:cNvSpPr>
            <a:spLocks noChangeArrowheads="1"/>
          </p:cNvSpPr>
          <p:nvPr/>
        </p:nvSpPr>
        <p:spPr bwMode="auto">
          <a:xfrm>
            <a:off x="5940425" y="2349500"/>
            <a:ext cx="1943100" cy="700088"/>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77" name="Text Box 61"/>
          <p:cNvSpPr txBox="1">
            <a:spLocks noChangeArrowheads="1"/>
          </p:cNvSpPr>
          <p:nvPr/>
        </p:nvSpPr>
        <p:spPr bwMode="auto">
          <a:xfrm>
            <a:off x="6402388" y="2441575"/>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latin typeface="宋体" pitchFamily="2" charset="-122"/>
              </a:rPr>
              <a:t>≥</a:t>
            </a:r>
            <a:r>
              <a:rPr kumimoji="1" lang="en-US" altLang="zh-CN" sz="2800" b="1">
                <a:solidFill>
                  <a:schemeClr val="tx2"/>
                </a:solidFill>
                <a:latin typeface="Times New Roman" pitchFamily="18" charset="0"/>
              </a:rPr>
              <a:t>80?</a:t>
            </a:r>
            <a:endParaRPr kumimoji="1" lang="en-US" altLang="zh-CN" sz="2800">
              <a:latin typeface="Times New Roman" pitchFamily="18" charset="0"/>
            </a:endParaRPr>
          </a:p>
        </p:txBody>
      </p:sp>
      <p:sp>
        <p:nvSpPr>
          <p:cNvPr id="444479" name="AutoShape 63"/>
          <p:cNvSpPr>
            <a:spLocks noChangeArrowheads="1"/>
          </p:cNvSpPr>
          <p:nvPr/>
        </p:nvSpPr>
        <p:spPr bwMode="auto">
          <a:xfrm>
            <a:off x="1262063" y="2455863"/>
            <a:ext cx="1978025" cy="649287"/>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0" name="Text Box 64"/>
          <p:cNvSpPr txBox="1">
            <a:spLocks noChangeArrowheads="1"/>
          </p:cNvSpPr>
          <p:nvPr/>
        </p:nvSpPr>
        <p:spPr bwMode="auto">
          <a:xfrm>
            <a:off x="1727200" y="2484438"/>
            <a:ext cx="9874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a:t>
            </a:r>
            <a:r>
              <a:rPr kumimoji="1" lang="en-US" altLang="zh-CN" sz="2800">
                <a:solidFill>
                  <a:schemeClr val="tx2"/>
                </a:solidFill>
                <a:latin typeface="Times New Roman" pitchFamily="18" charset="0"/>
              </a:rPr>
              <a:t> </a:t>
            </a:r>
            <a:r>
              <a:rPr kumimoji="1" lang="en-US" altLang="zh-CN" sz="2800" b="1">
                <a:solidFill>
                  <a:schemeClr val="tx2"/>
                </a:solidFill>
                <a:latin typeface="Times New Roman" pitchFamily="18" charset="0"/>
              </a:rPr>
              <a:t>70</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sp>
        <p:nvSpPr>
          <p:cNvPr id="444496" name="Line 80"/>
          <p:cNvSpPr>
            <a:spLocks noChangeShapeType="1"/>
          </p:cNvSpPr>
          <p:nvPr/>
        </p:nvSpPr>
        <p:spPr bwMode="auto">
          <a:xfrm>
            <a:off x="2376488" y="3573463"/>
            <a:ext cx="2282825"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4439" name="Line 23"/>
          <p:cNvSpPr>
            <a:spLocks noChangeShapeType="1"/>
          </p:cNvSpPr>
          <p:nvPr/>
        </p:nvSpPr>
        <p:spPr bwMode="auto">
          <a:xfrm flipH="1">
            <a:off x="3527425" y="2781300"/>
            <a:ext cx="0" cy="468313"/>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Line 15"/>
          <p:cNvSpPr>
            <a:spLocks noChangeShapeType="1"/>
          </p:cNvSpPr>
          <p:nvPr/>
        </p:nvSpPr>
        <p:spPr bwMode="auto">
          <a:xfrm flipH="1">
            <a:off x="2376488" y="3573463"/>
            <a:ext cx="0" cy="647700"/>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90" name="Group 74"/>
          <p:cNvGrpSpPr>
            <a:grpSpLocks/>
          </p:cNvGrpSpPr>
          <p:nvPr/>
        </p:nvGrpSpPr>
        <p:grpSpPr bwMode="auto">
          <a:xfrm>
            <a:off x="1763713" y="4238625"/>
            <a:ext cx="1244600" cy="1027113"/>
            <a:chOff x="512" y="1377"/>
            <a:chExt cx="784" cy="647"/>
          </a:xfrm>
        </p:grpSpPr>
        <p:sp>
          <p:nvSpPr>
            <p:cNvPr id="444432" name="Rectangle 16"/>
            <p:cNvSpPr>
              <a:spLocks noChangeArrowheads="1"/>
            </p:cNvSpPr>
            <p:nvPr/>
          </p:nvSpPr>
          <p:spPr bwMode="auto">
            <a:xfrm>
              <a:off x="576" y="1377"/>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3" name="Text Box 17"/>
            <p:cNvSpPr txBox="1">
              <a:spLocks noChangeArrowheads="1"/>
            </p:cNvSpPr>
            <p:nvPr/>
          </p:nvSpPr>
          <p:spPr bwMode="auto">
            <a:xfrm>
              <a:off x="599" y="1377"/>
              <a:ext cx="695"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444454" name="Text Box 38"/>
            <p:cNvSpPr txBox="1">
              <a:spLocks noChangeArrowheads="1"/>
            </p:cNvSpPr>
            <p:nvPr/>
          </p:nvSpPr>
          <p:spPr bwMode="auto">
            <a:xfrm>
              <a:off x="512" y="1697"/>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grpSp>
      <p:sp>
        <p:nvSpPr>
          <p:cNvPr id="444435" name="Line 19"/>
          <p:cNvSpPr>
            <a:spLocks noChangeShapeType="1"/>
          </p:cNvSpPr>
          <p:nvPr/>
        </p:nvSpPr>
        <p:spPr bwMode="auto">
          <a:xfrm>
            <a:off x="4643438" y="3571875"/>
            <a:ext cx="0" cy="612775"/>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4489" name="Group 73"/>
          <p:cNvGrpSpPr>
            <a:grpSpLocks/>
          </p:cNvGrpSpPr>
          <p:nvPr/>
        </p:nvGrpSpPr>
        <p:grpSpPr bwMode="auto">
          <a:xfrm>
            <a:off x="3816350" y="4221163"/>
            <a:ext cx="1239838" cy="1028700"/>
            <a:chOff x="1283" y="1761"/>
            <a:chExt cx="781" cy="648"/>
          </a:xfrm>
        </p:grpSpPr>
        <p:sp>
          <p:nvSpPr>
            <p:cNvPr id="444436" name="Rectangle 20"/>
            <p:cNvSpPr>
              <a:spLocks noChangeArrowheads="1"/>
            </p:cNvSpPr>
            <p:nvPr/>
          </p:nvSpPr>
          <p:spPr bwMode="auto">
            <a:xfrm>
              <a:off x="1344" y="1761"/>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444437" name="Text Box 21"/>
            <p:cNvSpPr txBox="1">
              <a:spLocks noChangeArrowheads="1"/>
            </p:cNvSpPr>
            <p:nvPr/>
          </p:nvSpPr>
          <p:spPr bwMode="auto">
            <a:xfrm>
              <a:off x="1463" y="1761"/>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444455" name="Text Box 39"/>
            <p:cNvSpPr txBox="1">
              <a:spLocks noChangeArrowheads="1"/>
            </p:cNvSpPr>
            <p:nvPr/>
          </p:nvSpPr>
          <p:spPr bwMode="auto">
            <a:xfrm>
              <a:off x="1283" y="2082"/>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grpSp>
      <p:sp>
        <p:nvSpPr>
          <p:cNvPr id="444483" name="AutoShape 67"/>
          <p:cNvSpPr>
            <a:spLocks noChangeArrowheads="1"/>
          </p:cNvSpPr>
          <p:nvPr/>
        </p:nvSpPr>
        <p:spPr bwMode="auto">
          <a:xfrm>
            <a:off x="2627313" y="3246438"/>
            <a:ext cx="1800225" cy="650875"/>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84" name="Text Box 68"/>
          <p:cNvSpPr txBox="1">
            <a:spLocks noChangeArrowheads="1"/>
          </p:cNvSpPr>
          <p:nvPr/>
        </p:nvSpPr>
        <p:spPr bwMode="auto">
          <a:xfrm>
            <a:off x="2982913" y="3321050"/>
            <a:ext cx="1049337"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tx2"/>
                </a:solidFill>
              </a:rPr>
              <a:t>≥</a:t>
            </a:r>
            <a:r>
              <a:rPr kumimoji="1" lang="en-US" altLang="zh-CN" sz="2800" b="1">
                <a:solidFill>
                  <a:schemeClr val="tx2"/>
                </a:solidFill>
                <a:latin typeface="Times New Roman" pitchFamily="18" charset="0"/>
              </a:rPr>
              <a:t>60?</a:t>
            </a:r>
          </a:p>
        </p:txBody>
      </p:sp>
      <p:grpSp>
        <p:nvGrpSpPr>
          <p:cNvPr id="444498" name="Group 82"/>
          <p:cNvGrpSpPr>
            <a:grpSpLocks/>
          </p:cNvGrpSpPr>
          <p:nvPr/>
        </p:nvGrpSpPr>
        <p:grpSpPr bwMode="auto">
          <a:xfrm>
            <a:off x="3635375" y="1649413"/>
            <a:ext cx="1943100" cy="700087"/>
            <a:chOff x="2064" y="1026"/>
            <a:chExt cx="1204" cy="441"/>
          </a:xfrm>
        </p:grpSpPr>
        <p:sp>
          <p:nvSpPr>
            <p:cNvPr id="444499" name="AutoShape 83"/>
            <p:cNvSpPr>
              <a:spLocks noChangeArrowheads="1"/>
            </p:cNvSpPr>
            <p:nvPr/>
          </p:nvSpPr>
          <p:spPr bwMode="auto">
            <a:xfrm>
              <a:off x="2064" y="1026"/>
              <a:ext cx="1204" cy="441"/>
            </a:xfrm>
            <a:prstGeom prst="flowChartDecision">
              <a:avLst/>
            </a:prstGeom>
            <a:solidFill>
              <a:srgbClr val="FFFFCC"/>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0" name="Text Box 84"/>
            <p:cNvSpPr txBox="1">
              <a:spLocks noChangeArrowheads="1"/>
            </p:cNvSpPr>
            <p:nvPr/>
          </p:nvSpPr>
          <p:spPr bwMode="auto">
            <a:xfrm>
              <a:off x="2312" y="1071"/>
              <a:ext cx="719" cy="29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500">
                  <a:solidFill>
                    <a:schemeClr val="tx2"/>
                  </a:solidFill>
                  <a:latin typeface="Arial Narrow" pitchFamily="34" charset="0"/>
                </a:rPr>
                <a:t>[</a:t>
              </a:r>
              <a:r>
                <a:rPr kumimoji="1" lang="en-US" altLang="zh-CN" sz="2500" b="1">
                  <a:solidFill>
                    <a:schemeClr val="tx2"/>
                  </a:solidFill>
                  <a:latin typeface="Arial Narrow" pitchFamily="34" charset="0"/>
                </a:rPr>
                <a:t>70</a:t>
              </a:r>
              <a:r>
                <a:rPr kumimoji="1" lang="en-US" altLang="zh-CN" sz="2500" b="1">
                  <a:solidFill>
                    <a:schemeClr val="tx2"/>
                  </a:solidFill>
                  <a:latin typeface="Times New Roman" pitchFamily="18" charset="0"/>
                </a:rPr>
                <a:t>,</a:t>
              </a:r>
              <a:r>
                <a:rPr kumimoji="1" lang="en-US" altLang="zh-CN" sz="2500" b="1">
                  <a:solidFill>
                    <a:schemeClr val="tx2"/>
                  </a:solidFill>
                  <a:latin typeface="Arial Narrow" pitchFamily="34" charset="0"/>
                </a:rPr>
                <a:t>90</a:t>
              </a:r>
              <a:r>
                <a:rPr kumimoji="1" lang="en-US" altLang="zh-CN" sz="2500">
                  <a:solidFill>
                    <a:schemeClr val="tx2"/>
                  </a:solidFill>
                  <a:latin typeface="Arial Narrow" pitchFamily="34" charset="0"/>
                </a:rPr>
                <a:t>)</a:t>
              </a:r>
              <a:r>
                <a:rPr kumimoji="1" lang="en-US" altLang="zh-CN" sz="2500" b="1">
                  <a:solidFill>
                    <a:schemeClr val="tx2"/>
                  </a:solidFill>
                  <a:latin typeface="Times New Roman" pitchFamily="18" charset="0"/>
                </a:rPr>
                <a:t>?</a:t>
              </a:r>
              <a:endParaRPr kumimoji="1" lang="en-US" altLang="zh-CN" sz="2500">
                <a:latin typeface="Times New Roman" pitchFamily="18" charset="0"/>
              </a:endParaRPr>
            </a:p>
          </p:txBody>
        </p:sp>
      </p:grpSp>
      <p:sp>
        <p:nvSpPr>
          <p:cNvPr id="444501" name="Text Box 85"/>
          <p:cNvSpPr txBox="1">
            <a:spLocks noChangeArrowheads="1"/>
          </p:cNvSpPr>
          <p:nvPr/>
        </p:nvSpPr>
        <p:spPr bwMode="auto">
          <a:xfrm>
            <a:off x="7835900" y="2184400"/>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2" name="Line 86"/>
          <p:cNvSpPr>
            <a:spLocks noChangeShapeType="1"/>
          </p:cNvSpPr>
          <p:nvPr/>
        </p:nvSpPr>
        <p:spPr bwMode="auto">
          <a:xfrm>
            <a:off x="2246313" y="2025650"/>
            <a:ext cx="0" cy="376238"/>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3" name="Line 87"/>
          <p:cNvSpPr>
            <a:spLocks noChangeShapeType="1"/>
          </p:cNvSpPr>
          <p:nvPr/>
        </p:nvSpPr>
        <p:spPr bwMode="auto">
          <a:xfrm>
            <a:off x="6911975" y="1989138"/>
            <a:ext cx="0" cy="360362"/>
          </a:xfrm>
          <a:prstGeom prst="line">
            <a:avLst/>
          </a:prstGeom>
          <a:noFill/>
          <a:ln w="28575">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505" name="Text Box 89"/>
          <p:cNvSpPr txBox="1">
            <a:spLocks noChangeArrowheads="1"/>
          </p:cNvSpPr>
          <p:nvPr/>
        </p:nvSpPr>
        <p:spPr bwMode="auto">
          <a:xfrm>
            <a:off x="4284663" y="3033713"/>
            <a:ext cx="623887"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
        <p:nvSpPr>
          <p:cNvPr id="444506" name="Text Box 90"/>
          <p:cNvSpPr txBox="1">
            <a:spLocks noChangeArrowheads="1"/>
          </p:cNvSpPr>
          <p:nvPr/>
        </p:nvSpPr>
        <p:spPr bwMode="auto">
          <a:xfrm>
            <a:off x="2159000" y="30686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7" name="Text Box 91"/>
          <p:cNvSpPr txBox="1">
            <a:spLocks noChangeArrowheads="1"/>
          </p:cNvSpPr>
          <p:nvPr/>
        </p:nvSpPr>
        <p:spPr bwMode="auto">
          <a:xfrm>
            <a:off x="5508625" y="2205038"/>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8" name="Text Box 92"/>
          <p:cNvSpPr txBox="1">
            <a:spLocks noChangeArrowheads="1"/>
          </p:cNvSpPr>
          <p:nvPr/>
        </p:nvSpPr>
        <p:spPr bwMode="auto">
          <a:xfrm>
            <a:off x="3030538" y="1520825"/>
            <a:ext cx="533400"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no</a:t>
            </a:r>
          </a:p>
        </p:txBody>
      </p:sp>
      <p:sp>
        <p:nvSpPr>
          <p:cNvPr id="444509" name="Text Box 93"/>
          <p:cNvSpPr txBox="1">
            <a:spLocks noChangeArrowheads="1"/>
          </p:cNvSpPr>
          <p:nvPr/>
        </p:nvSpPr>
        <p:spPr bwMode="auto">
          <a:xfrm>
            <a:off x="5603875" y="1484313"/>
            <a:ext cx="623888" cy="4889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rgbClr val="000099"/>
                </a:solidFill>
                <a:latin typeface="Times New Roman" pitchFamily="18" charset="0"/>
              </a:rPr>
              <a:t>yes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2"/>
          <p:cNvSpPr>
            <a:spLocks noGrp="1"/>
          </p:cNvSpPr>
          <p:nvPr>
            <p:ph type="sldNum" sz="quarter" idx="12"/>
          </p:nvPr>
        </p:nvSpPr>
        <p:spPr/>
        <p:txBody>
          <a:bodyPr/>
          <a:lstStyle/>
          <a:p>
            <a:fld id="{C6784465-6ED2-4BAD-B117-CCC1471F65FD}" type="slidenum">
              <a:rPr lang="en-US" altLang="zh-CN"/>
              <a:pPr/>
              <a:t>184</a:t>
            </a:fld>
            <a:endParaRPr lang="en-US" altLang="zh-CN"/>
          </a:p>
        </p:txBody>
      </p:sp>
      <p:sp>
        <p:nvSpPr>
          <p:cNvPr id="301065" name="Text Box 9"/>
          <p:cNvSpPr txBox="1">
            <a:spLocks noChangeArrowheads="1"/>
          </p:cNvSpPr>
          <p:nvPr/>
        </p:nvSpPr>
        <p:spPr bwMode="auto">
          <a:xfrm>
            <a:off x="3184525" y="674688"/>
            <a:ext cx="2724150" cy="701675"/>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b="1">
                <a:solidFill>
                  <a:srgbClr val="006600"/>
                </a:solidFill>
                <a:latin typeface="Times New Roman" pitchFamily="18" charset="0"/>
                <a:ea typeface="华文新魏" pitchFamily="2" charset="-122"/>
              </a:rPr>
              <a:t>最佳判定树</a:t>
            </a:r>
            <a:endParaRPr kumimoji="1" lang="zh-CN" altLang="en-US">
              <a:solidFill>
                <a:srgbClr val="006600"/>
              </a:solidFill>
              <a:latin typeface="Times New Roman" pitchFamily="18" charset="0"/>
              <a:ea typeface="华文新魏" pitchFamily="2" charset="-122"/>
            </a:endParaRPr>
          </a:p>
        </p:txBody>
      </p:sp>
      <p:grpSp>
        <p:nvGrpSpPr>
          <p:cNvPr id="301109" name="Group 53"/>
          <p:cNvGrpSpPr>
            <a:grpSpLocks/>
          </p:cNvGrpSpPr>
          <p:nvPr/>
        </p:nvGrpSpPr>
        <p:grpSpPr bwMode="auto">
          <a:xfrm>
            <a:off x="350838" y="1557338"/>
            <a:ext cx="8361362" cy="3124200"/>
            <a:chOff x="309" y="958"/>
            <a:chExt cx="5267" cy="1968"/>
          </a:xfrm>
        </p:grpSpPr>
        <p:sp>
          <p:nvSpPr>
            <p:cNvPr id="301078" name="Line 22"/>
            <p:cNvSpPr>
              <a:spLocks noChangeShapeType="1"/>
            </p:cNvSpPr>
            <p:nvPr/>
          </p:nvSpPr>
          <p:spPr bwMode="auto">
            <a:xfrm flipH="1">
              <a:off x="2653"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6" name="Line 30"/>
            <p:cNvSpPr>
              <a:spLocks noChangeShapeType="1"/>
            </p:cNvSpPr>
            <p:nvPr/>
          </p:nvSpPr>
          <p:spPr bwMode="auto">
            <a:xfrm flipH="1">
              <a:off x="4951" y="1726"/>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8" name="Line 2"/>
            <p:cNvSpPr>
              <a:spLocks noChangeShapeType="1"/>
            </p:cNvSpPr>
            <p:nvPr/>
          </p:nvSpPr>
          <p:spPr bwMode="auto">
            <a:xfrm flipH="1">
              <a:off x="3777" y="1726"/>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59" name="Line 3"/>
            <p:cNvSpPr>
              <a:spLocks noChangeShapeType="1"/>
            </p:cNvSpPr>
            <p:nvPr/>
          </p:nvSpPr>
          <p:spPr bwMode="auto">
            <a:xfrm flipH="1">
              <a:off x="3835" y="1342"/>
              <a:ext cx="67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0" name="Line 4"/>
            <p:cNvSpPr>
              <a:spLocks noChangeShapeType="1"/>
            </p:cNvSpPr>
            <p:nvPr/>
          </p:nvSpPr>
          <p:spPr bwMode="auto">
            <a:xfrm>
              <a:off x="4507"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1" name="Line 5"/>
            <p:cNvSpPr>
              <a:spLocks noChangeShapeType="1"/>
            </p:cNvSpPr>
            <p:nvPr/>
          </p:nvSpPr>
          <p:spPr bwMode="auto">
            <a:xfrm flipH="1">
              <a:off x="1791" y="2110"/>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2" name="Line 6"/>
            <p:cNvSpPr>
              <a:spLocks noChangeShapeType="1"/>
            </p:cNvSpPr>
            <p:nvPr/>
          </p:nvSpPr>
          <p:spPr bwMode="auto">
            <a:xfrm flipH="1">
              <a:off x="1413" y="1726"/>
              <a:ext cx="384"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3" name="Line 7"/>
            <p:cNvSpPr>
              <a:spLocks noChangeShapeType="1"/>
            </p:cNvSpPr>
            <p:nvPr/>
          </p:nvSpPr>
          <p:spPr bwMode="auto">
            <a:xfrm flipH="1" flipV="1">
              <a:off x="2229" y="1342"/>
              <a:ext cx="606" cy="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4" name="Line 8"/>
            <p:cNvSpPr>
              <a:spLocks noChangeShapeType="1"/>
            </p:cNvSpPr>
            <p:nvPr/>
          </p:nvSpPr>
          <p:spPr bwMode="auto">
            <a:xfrm flipH="1">
              <a:off x="721" y="2119"/>
              <a:ext cx="288"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6" name="AutoShape 10" descr="羊皮纸"/>
            <p:cNvSpPr>
              <a:spLocks noChangeArrowheads="1"/>
            </p:cNvSpPr>
            <p:nvPr/>
          </p:nvSpPr>
          <p:spPr bwMode="auto">
            <a:xfrm>
              <a:off x="885" y="1918"/>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7" name="AutoShape 11" descr="羊皮纸"/>
            <p:cNvSpPr>
              <a:spLocks noChangeArrowheads="1"/>
            </p:cNvSpPr>
            <p:nvPr/>
          </p:nvSpPr>
          <p:spPr bwMode="auto">
            <a:xfrm>
              <a:off x="1701"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8" name="AutoShape 12" descr="羊皮纸"/>
            <p:cNvSpPr>
              <a:spLocks noChangeArrowheads="1"/>
            </p:cNvSpPr>
            <p:nvPr/>
          </p:nvSpPr>
          <p:spPr bwMode="auto">
            <a:xfrm>
              <a:off x="2827" y="1150"/>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69" name="AutoShape 13" descr="羊皮纸"/>
            <p:cNvSpPr>
              <a:spLocks noChangeArrowheads="1"/>
            </p:cNvSpPr>
            <p:nvPr/>
          </p:nvSpPr>
          <p:spPr bwMode="auto">
            <a:xfrm>
              <a:off x="3979" y="1534"/>
              <a:ext cx="1056" cy="384"/>
            </a:xfrm>
            <a:prstGeom prst="flowChartDecision">
              <a:avLst/>
            </a:prstGeom>
            <a:blipFill dpi="0" rotWithShape="0">
              <a:blip r:embed="rId2"/>
              <a:srcRect/>
              <a:tile tx="0" ty="0" sx="100000" sy="100000" flip="none" algn="tl"/>
            </a:blip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0" name="Line 14"/>
            <p:cNvSpPr>
              <a:spLocks noChangeShapeType="1"/>
            </p:cNvSpPr>
            <p:nvPr/>
          </p:nvSpPr>
          <p:spPr bwMode="auto">
            <a:xfrm>
              <a:off x="3355" y="958"/>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1" name="Line 15"/>
            <p:cNvSpPr>
              <a:spLocks noChangeShapeType="1"/>
            </p:cNvSpPr>
            <p:nvPr/>
          </p:nvSpPr>
          <p:spPr bwMode="auto">
            <a:xfrm>
              <a:off x="721" y="2119"/>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2" name="Rectangle 16"/>
            <p:cNvSpPr>
              <a:spLocks noChangeArrowheads="1"/>
            </p:cNvSpPr>
            <p:nvPr/>
          </p:nvSpPr>
          <p:spPr bwMode="auto">
            <a:xfrm>
              <a:off x="337"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3" name="Text Box 17"/>
            <p:cNvSpPr txBox="1">
              <a:spLocks noChangeArrowheads="1"/>
            </p:cNvSpPr>
            <p:nvPr/>
          </p:nvSpPr>
          <p:spPr bwMode="auto">
            <a:xfrm>
              <a:off x="360" y="2302"/>
              <a:ext cx="695" cy="288"/>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100000">
                        <a:schemeClr val="bg1"/>
                      </a:gs>
                    </a:gsLst>
                    <a:lin ang="2700000" scaled="1"/>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不及格</a:t>
              </a:r>
              <a:endParaRPr kumimoji="1" lang="zh-CN" altLang="en-US" sz="2400">
                <a:solidFill>
                  <a:srgbClr val="000099"/>
                </a:solidFill>
                <a:latin typeface="Times New Roman" pitchFamily="18" charset="0"/>
              </a:endParaRPr>
            </a:p>
          </p:txBody>
        </p:sp>
        <p:sp>
          <p:nvSpPr>
            <p:cNvPr id="301074" name="Line 18"/>
            <p:cNvSpPr>
              <a:spLocks noChangeShapeType="1"/>
            </p:cNvSpPr>
            <p:nvPr/>
          </p:nvSpPr>
          <p:spPr bwMode="auto">
            <a:xfrm>
              <a:off x="2086" y="2115"/>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5" name="Line 19"/>
            <p:cNvSpPr>
              <a:spLocks noChangeShapeType="1"/>
            </p:cNvSpPr>
            <p:nvPr/>
          </p:nvSpPr>
          <p:spPr bwMode="auto">
            <a:xfrm>
              <a:off x="1413"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76" name="Rectangle 20"/>
            <p:cNvSpPr>
              <a:spLocks noChangeArrowheads="1"/>
            </p:cNvSpPr>
            <p:nvPr/>
          </p:nvSpPr>
          <p:spPr bwMode="auto">
            <a:xfrm>
              <a:off x="1701" y="2302"/>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77" name="Text Box 21"/>
            <p:cNvSpPr txBox="1">
              <a:spLocks noChangeArrowheads="1"/>
            </p:cNvSpPr>
            <p:nvPr/>
          </p:nvSpPr>
          <p:spPr bwMode="auto">
            <a:xfrm>
              <a:off x="1821" y="2302"/>
              <a:ext cx="504"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及格</a:t>
              </a:r>
              <a:endParaRPr kumimoji="1" lang="zh-CN" altLang="en-US" sz="2400">
                <a:solidFill>
                  <a:srgbClr val="000099"/>
                </a:solidFill>
                <a:latin typeface="Times New Roman" pitchFamily="18" charset="0"/>
              </a:endParaRPr>
            </a:p>
          </p:txBody>
        </p:sp>
        <p:sp>
          <p:nvSpPr>
            <p:cNvPr id="301079" name="Line 23"/>
            <p:cNvSpPr>
              <a:spLocks noChangeShapeType="1"/>
            </p:cNvSpPr>
            <p:nvPr/>
          </p:nvSpPr>
          <p:spPr bwMode="auto">
            <a:xfrm>
              <a:off x="2948"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0" name="Line 24"/>
            <p:cNvSpPr>
              <a:spLocks noChangeShapeType="1"/>
            </p:cNvSpPr>
            <p:nvPr/>
          </p:nvSpPr>
          <p:spPr bwMode="auto">
            <a:xfrm>
              <a:off x="2229" y="1342"/>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1" name="Rectangle 25"/>
            <p:cNvSpPr>
              <a:spLocks noChangeArrowheads="1"/>
            </p:cNvSpPr>
            <p:nvPr/>
          </p:nvSpPr>
          <p:spPr bwMode="auto">
            <a:xfrm>
              <a:off x="2565"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2" name="Text Box 26"/>
            <p:cNvSpPr txBox="1">
              <a:spLocks noChangeArrowheads="1"/>
            </p:cNvSpPr>
            <p:nvPr/>
          </p:nvSpPr>
          <p:spPr bwMode="auto">
            <a:xfrm>
              <a:off x="2781"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中</a:t>
              </a:r>
              <a:endParaRPr kumimoji="1" lang="zh-CN" altLang="en-US" sz="2400">
                <a:solidFill>
                  <a:srgbClr val="000099"/>
                </a:solidFill>
                <a:latin typeface="Times New Roman" pitchFamily="18" charset="0"/>
              </a:endParaRPr>
            </a:p>
          </p:txBody>
        </p:sp>
        <p:sp>
          <p:nvSpPr>
            <p:cNvPr id="301083" name="Line 27"/>
            <p:cNvSpPr>
              <a:spLocks noChangeShapeType="1"/>
            </p:cNvSpPr>
            <p:nvPr/>
          </p:nvSpPr>
          <p:spPr bwMode="auto">
            <a:xfrm>
              <a:off x="3777"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4" name="Rectangle 28"/>
            <p:cNvSpPr>
              <a:spLocks noChangeArrowheads="1"/>
            </p:cNvSpPr>
            <p:nvPr/>
          </p:nvSpPr>
          <p:spPr bwMode="auto">
            <a:xfrm>
              <a:off x="3441"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5" name="Text Box 29"/>
            <p:cNvSpPr txBox="1">
              <a:spLocks noChangeArrowheads="1"/>
            </p:cNvSpPr>
            <p:nvPr/>
          </p:nvSpPr>
          <p:spPr bwMode="auto">
            <a:xfrm>
              <a:off x="3636"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良</a:t>
              </a:r>
              <a:endParaRPr kumimoji="1" lang="zh-CN" altLang="en-US" sz="2400">
                <a:solidFill>
                  <a:srgbClr val="000099"/>
                </a:solidFill>
                <a:latin typeface="Times New Roman" pitchFamily="18" charset="0"/>
              </a:endParaRPr>
            </a:p>
          </p:txBody>
        </p:sp>
        <p:sp>
          <p:nvSpPr>
            <p:cNvPr id="301087" name="Line 31"/>
            <p:cNvSpPr>
              <a:spLocks noChangeShapeType="1"/>
            </p:cNvSpPr>
            <p:nvPr/>
          </p:nvSpPr>
          <p:spPr bwMode="auto">
            <a:xfrm>
              <a:off x="5240" y="1726"/>
              <a:ext cx="0" cy="192"/>
            </a:xfrm>
            <a:prstGeom prst="line">
              <a:avLst/>
            </a:prstGeom>
            <a:noFill/>
            <a:ln w="28575">
              <a:solidFill>
                <a:srgbClr val="0099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1088" name="Rectangle 32"/>
            <p:cNvSpPr>
              <a:spLocks noChangeArrowheads="1"/>
            </p:cNvSpPr>
            <p:nvPr/>
          </p:nvSpPr>
          <p:spPr bwMode="auto">
            <a:xfrm>
              <a:off x="4856" y="1918"/>
              <a:ext cx="720" cy="336"/>
            </a:xfrm>
            <a:prstGeom prst="rect">
              <a:avLst/>
            </a:prstGeom>
            <a:gradFill rotWithShape="0">
              <a:gsLst>
                <a:gs pos="0">
                  <a:schemeClr val="bg1">
                    <a:gamma/>
                    <a:shade val="46275"/>
                    <a:invGamma/>
                  </a:schemeClr>
                </a:gs>
                <a:gs pos="100000">
                  <a:schemeClr val="bg1"/>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1089" name="Text Box 33"/>
            <p:cNvSpPr txBox="1">
              <a:spLocks noChangeArrowheads="1"/>
            </p:cNvSpPr>
            <p:nvPr/>
          </p:nvSpPr>
          <p:spPr bwMode="auto">
            <a:xfrm>
              <a:off x="5065" y="191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400" b="1">
                  <a:solidFill>
                    <a:srgbClr val="000099"/>
                  </a:solidFill>
                  <a:effectLst>
                    <a:outerShdw blurRad="38100" dist="38100" dir="2700000" algn="tl">
                      <a:srgbClr val="C0C0C0"/>
                    </a:outerShdw>
                  </a:effectLst>
                  <a:latin typeface="Times New Roman" pitchFamily="18" charset="0"/>
                  <a:ea typeface="仿宋_GB2312" pitchFamily="49" charset="-122"/>
                </a:rPr>
                <a:t>优</a:t>
              </a:r>
              <a:endParaRPr kumimoji="1" lang="zh-CN" altLang="en-US" sz="2400">
                <a:solidFill>
                  <a:srgbClr val="000099"/>
                </a:solidFill>
                <a:latin typeface="Times New Roman" pitchFamily="18" charset="0"/>
              </a:endParaRPr>
            </a:p>
          </p:txBody>
        </p:sp>
        <p:sp>
          <p:nvSpPr>
            <p:cNvPr id="301090" name="Text Box 34"/>
            <p:cNvSpPr txBox="1">
              <a:spLocks noChangeArrowheads="1"/>
            </p:cNvSpPr>
            <p:nvPr/>
          </p:nvSpPr>
          <p:spPr bwMode="auto">
            <a:xfrm>
              <a:off x="1088" y="1946"/>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&lt;60?</a:t>
              </a:r>
              <a:endParaRPr kumimoji="1" lang="en-US" altLang="zh-CN" sz="2400">
                <a:latin typeface="Times New Roman" pitchFamily="18" charset="0"/>
              </a:endParaRPr>
            </a:p>
          </p:txBody>
        </p:sp>
        <p:sp>
          <p:nvSpPr>
            <p:cNvPr id="301091" name="Text Box 35"/>
            <p:cNvSpPr txBox="1">
              <a:spLocks noChangeArrowheads="1"/>
            </p:cNvSpPr>
            <p:nvPr/>
          </p:nvSpPr>
          <p:spPr bwMode="auto">
            <a:xfrm>
              <a:off x="1889"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&lt;70?</a:t>
              </a:r>
              <a:endParaRPr kumimoji="1" lang="en-US" altLang="zh-CN" sz="2400">
                <a:latin typeface="Times New Roman" pitchFamily="18" charset="0"/>
              </a:endParaRPr>
            </a:p>
          </p:txBody>
        </p:sp>
        <p:sp>
          <p:nvSpPr>
            <p:cNvPr id="301092" name="Text Box 36"/>
            <p:cNvSpPr txBox="1">
              <a:spLocks noChangeArrowheads="1"/>
            </p:cNvSpPr>
            <p:nvPr/>
          </p:nvSpPr>
          <p:spPr bwMode="auto">
            <a:xfrm>
              <a:off x="3019" y="1168"/>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&lt;80?</a:t>
              </a:r>
              <a:endParaRPr kumimoji="1" lang="en-US" altLang="zh-CN" sz="2400">
                <a:latin typeface="Times New Roman" pitchFamily="18" charset="0"/>
              </a:endParaRPr>
            </a:p>
          </p:txBody>
        </p:sp>
        <p:sp>
          <p:nvSpPr>
            <p:cNvPr id="301093" name="Text Box 37"/>
            <p:cNvSpPr txBox="1">
              <a:spLocks noChangeArrowheads="1"/>
            </p:cNvSpPr>
            <p:nvPr/>
          </p:nvSpPr>
          <p:spPr bwMode="auto">
            <a:xfrm>
              <a:off x="4145" y="1561"/>
              <a:ext cx="580"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&lt;90?</a:t>
              </a:r>
              <a:endParaRPr kumimoji="1" lang="en-US" altLang="zh-CN" sz="2400">
                <a:latin typeface="Times New Roman" pitchFamily="18" charset="0"/>
              </a:endParaRPr>
            </a:p>
          </p:txBody>
        </p:sp>
        <p:sp>
          <p:nvSpPr>
            <p:cNvPr id="301094" name="Text Box 38"/>
            <p:cNvSpPr txBox="1">
              <a:spLocks noChangeArrowheads="1"/>
            </p:cNvSpPr>
            <p:nvPr/>
          </p:nvSpPr>
          <p:spPr bwMode="auto">
            <a:xfrm>
              <a:off x="309"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0.10</a:t>
              </a:r>
              <a:endParaRPr kumimoji="1" lang="en-US" altLang="zh-CN" sz="2400">
                <a:latin typeface="Times New Roman" pitchFamily="18" charset="0"/>
              </a:endParaRPr>
            </a:p>
          </p:txBody>
        </p:sp>
        <p:sp>
          <p:nvSpPr>
            <p:cNvPr id="301095" name="Text Box 39"/>
            <p:cNvSpPr txBox="1">
              <a:spLocks noChangeArrowheads="1"/>
            </p:cNvSpPr>
            <p:nvPr/>
          </p:nvSpPr>
          <p:spPr bwMode="auto">
            <a:xfrm>
              <a:off x="1817" y="259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6" name="Text Box 40"/>
            <p:cNvSpPr txBox="1">
              <a:spLocks noChangeArrowheads="1"/>
            </p:cNvSpPr>
            <p:nvPr/>
          </p:nvSpPr>
          <p:spPr bwMode="auto">
            <a:xfrm>
              <a:off x="2489" y="2215"/>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0.25</a:t>
              </a:r>
              <a:endParaRPr kumimoji="1" lang="en-US" altLang="zh-CN" sz="2400">
                <a:latin typeface="Times New Roman" pitchFamily="18" charset="0"/>
              </a:endParaRPr>
            </a:p>
          </p:txBody>
        </p:sp>
        <p:sp>
          <p:nvSpPr>
            <p:cNvPr id="301097" name="Text Box 41"/>
            <p:cNvSpPr txBox="1">
              <a:spLocks noChangeArrowheads="1"/>
            </p:cNvSpPr>
            <p:nvPr/>
          </p:nvSpPr>
          <p:spPr bwMode="auto">
            <a:xfrm>
              <a:off x="3379" y="2228"/>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0.35</a:t>
              </a:r>
              <a:endParaRPr kumimoji="1" lang="en-US" altLang="zh-CN" sz="2400">
                <a:latin typeface="Times New Roman" pitchFamily="18" charset="0"/>
              </a:endParaRPr>
            </a:p>
          </p:txBody>
        </p:sp>
        <p:sp>
          <p:nvSpPr>
            <p:cNvPr id="301098" name="Text Box 42"/>
            <p:cNvSpPr txBox="1">
              <a:spLocks noChangeArrowheads="1"/>
            </p:cNvSpPr>
            <p:nvPr/>
          </p:nvSpPr>
          <p:spPr bwMode="auto">
            <a:xfrm>
              <a:off x="4808" y="2219"/>
              <a:ext cx="50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latin typeface="Times New Roman" pitchFamily="18" charset="0"/>
                </a:rPr>
                <a:t>0.15</a:t>
              </a:r>
              <a:endParaRPr kumimoji="1" lang="en-US" altLang="zh-CN" sz="2400">
                <a:latin typeface="Times New Roman" pitchFamily="18" charset="0"/>
              </a:endParaRPr>
            </a:p>
          </p:txBody>
        </p:sp>
        <p:sp>
          <p:nvSpPr>
            <p:cNvPr id="301099" name="Text Box 43"/>
            <p:cNvSpPr txBox="1">
              <a:spLocks noChangeArrowheads="1"/>
            </p:cNvSpPr>
            <p:nvPr/>
          </p:nvSpPr>
          <p:spPr bwMode="auto">
            <a:xfrm>
              <a:off x="1774" y="1822"/>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0" name="Text Box 44"/>
            <p:cNvSpPr txBox="1">
              <a:spLocks noChangeArrowheads="1"/>
            </p:cNvSpPr>
            <p:nvPr/>
          </p:nvSpPr>
          <p:spPr bwMode="auto">
            <a:xfrm>
              <a:off x="2661" y="1438"/>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1" name="Text Box 45"/>
            <p:cNvSpPr txBox="1">
              <a:spLocks noChangeArrowheads="1"/>
            </p:cNvSpPr>
            <p:nvPr/>
          </p:nvSpPr>
          <p:spPr bwMode="auto">
            <a:xfrm>
              <a:off x="3785" y="105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2" name="Text Box 46"/>
            <p:cNvSpPr txBox="1">
              <a:spLocks noChangeArrowheads="1"/>
            </p:cNvSpPr>
            <p:nvPr/>
          </p:nvSpPr>
          <p:spPr bwMode="auto">
            <a:xfrm>
              <a:off x="4974" y="1464"/>
              <a:ext cx="310" cy="28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rgbClr val="000099"/>
                  </a:solidFill>
                  <a:effectLst>
                    <a:outerShdw blurRad="38100" dist="38100" dir="2700000" algn="tl">
                      <a:srgbClr val="C0C0C0"/>
                    </a:outerShdw>
                  </a:effectLst>
                  <a:latin typeface="Times New Roman" pitchFamily="18" charset="0"/>
                </a:rPr>
                <a:t>≥</a:t>
              </a:r>
            </a:p>
          </p:txBody>
        </p:sp>
        <p:sp>
          <p:nvSpPr>
            <p:cNvPr id="301103" name="Text Box 47"/>
            <p:cNvSpPr txBox="1">
              <a:spLocks noChangeArrowheads="1"/>
            </p:cNvSpPr>
            <p:nvPr/>
          </p:nvSpPr>
          <p:spPr bwMode="auto">
            <a:xfrm>
              <a:off x="3761" y="1434"/>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4" name="Text Box 48"/>
            <p:cNvSpPr txBox="1">
              <a:spLocks noChangeArrowheads="1"/>
            </p:cNvSpPr>
            <p:nvPr/>
          </p:nvSpPr>
          <p:spPr bwMode="auto">
            <a:xfrm>
              <a:off x="2587" y="1026"/>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5" name="Text Box 49"/>
            <p:cNvSpPr txBox="1">
              <a:spLocks noChangeArrowheads="1"/>
            </p:cNvSpPr>
            <p:nvPr/>
          </p:nvSpPr>
          <p:spPr bwMode="auto">
            <a:xfrm>
              <a:off x="721" y="1822"/>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sp>
          <p:nvSpPr>
            <p:cNvPr id="301106" name="Text Box 50"/>
            <p:cNvSpPr txBox="1">
              <a:spLocks noChangeArrowheads="1"/>
            </p:cNvSpPr>
            <p:nvPr/>
          </p:nvSpPr>
          <p:spPr bwMode="auto">
            <a:xfrm>
              <a:off x="1553" y="1399"/>
              <a:ext cx="244"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rgbClr val="000099"/>
                  </a:solidFill>
                  <a:effectLst>
                    <a:outerShdw blurRad="38100" dist="38100" dir="2700000" algn="tl">
                      <a:srgbClr val="C0C0C0"/>
                    </a:outerShdw>
                  </a:effectLst>
                  <a:latin typeface="Times New Roman" pitchFamily="18" charset="0"/>
                </a:rPr>
                <a:t>&lt;</a:t>
              </a:r>
              <a:endParaRPr kumimoji="1" lang="en-US" altLang="zh-CN" sz="2400" b="1">
                <a:solidFill>
                  <a:srgbClr val="000099"/>
                </a:solidFill>
                <a:effectLst>
                  <a:outerShdw blurRad="38100" dist="38100" dir="2700000" algn="tl">
                    <a:srgbClr val="C0C0C0"/>
                  </a:outerShdw>
                </a:effectLst>
                <a:latin typeface="Times New Roman" pitchFamily="18" charset="0"/>
              </a:endParaRPr>
            </a:p>
          </p:txBody>
        </p:sp>
      </p:grpSp>
      <p:sp>
        <p:nvSpPr>
          <p:cNvPr id="301107" name="Text Box 51"/>
          <p:cNvSpPr txBox="1">
            <a:spLocks noChangeArrowheads="1"/>
          </p:cNvSpPr>
          <p:nvPr/>
        </p:nvSpPr>
        <p:spPr bwMode="auto">
          <a:xfrm>
            <a:off x="639763" y="4959350"/>
            <a:ext cx="7569200" cy="10985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pPr>
            <a:r>
              <a:rPr kumimoji="1" lang="en-US" altLang="zh-CN" sz="3000" b="1">
                <a:solidFill>
                  <a:srgbClr val="000099"/>
                </a:solidFill>
                <a:latin typeface="Times New Roman" pitchFamily="18" charset="0"/>
              </a:rPr>
              <a:t>WPL = 0.10*3+0.15*3+0.25*2+0.35*2+0.15*2</a:t>
            </a:r>
          </a:p>
          <a:p>
            <a:pPr>
              <a:spcBef>
                <a:spcPct val="20000"/>
              </a:spcBef>
            </a:pPr>
            <a:r>
              <a:rPr kumimoji="1" lang="en-US" altLang="zh-CN" sz="3000" b="1">
                <a:solidFill>
                  <a:srgbClr val="000099"/>
                </a:solidFill>
                <a:latin typeface="Times New Roman" pitchFamily="18" charset="0"/>
              </a:rPr>
              <a:t>         = 0.3+0.45+0.5+0.7+0.3 = 2.25</a:t>
            </a:r>
            <a:r>
              <a:rPr kumimoji="1" lang="en-US" altLang="zh-CN" sz="2800" b="1">
                <a:solidFill>
                  <a:srgbClr val="000099"/>
                </a:solidFill>
                <a:latin typeface="Times New Roman" pitchFamily="18" charset="0"/>
              </a:rPr>
              <a:t> </a:t>
            </a:r>
            <a:endParaRPr kumimoji="1" lang="en-US" altLang="zh-CN" sz="28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a:xfrm>
            <a:off x="503238" y="512763"/>
            <a:ext cx="8229600" cy="971550"/>
          </a:xfrm>
        </p:spPr>
        <p:txBody>
          <a:bodyPr/>
          <a:lstStyle/>
          <a:p>
            <a:pPr algn="ctr"/>
            <a:r>
              <a:rPr kumimoji="1" lang="en-US" altLang="zh-CN" sz="4000" b="1">
                <a:solidFill>
                  <a:schemeClr val="tx2"/>
                </a:solidFill>
                <a:latin typeface="华文新魏" pitchFamily="2" charset="-122"/>
                <a:ea typeface="华文新魏" pitchFamily="2" charset="-122"/>
              </a:rPr>
              <a:t>Huffman</a:t>
            </a:r>
            <a:r>
              <a:rPr kumimoji="1" lang="zh-CN" altLang="en-US" sz="4000" b="1">
                <a:solidFill>
                  <a:schemeClr val="tx2"/>
                </a:solidFill>
                <a:latin typeface="华文新魏" pitchFamily="2" charset="-122"/>
                <a:ea typeface="华文新魏" pitchFamily="2" charset="-122"/>
              </a:rPr>
              <a:t>编码</a:t>
            </a:r>
          </a:p>
        </p:txBody>
      </p:sp>
      <p:sp>
        <p:nvSpPr>
          <p:cNvPr id="302086" name="Rectangle 6"/>
          <p:cNvSpPr>
            <a:spLocks noGrp="1" noChangeArrowheads="1"/>
          </p:cNvSpPr>
          <p:nvPr>
            <p:ph idx="1"/>
          </p:nvPr>
        </p:nvSpPr>
        <p:spPr>
          <a:xfrm>
            <a:off x="590550" y="1484313"/>
            <a:ext cx="8229600" cy="4860925"/>
          </a:xfrm>
        </p:spPr>
        <p:txBody>
          <a:bodyPr/>
          <a:lstStyle/>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主要用途是实现数据压缩。设给出一段报文：</a:t>
            </a:r>
            <a:r>
              <a:rPr kumimoji="1" lang="zh-CN" altLang="en-US" sz="3000" b="1">
                <a:latin typeface="Times New Roman" pitchFamily="18" charset="0"/>
                <a:ea typeface="仿宋_GB2312" pitchFamily="49" charset="-122"/>
              </a:rPr>
              <a:t> </a:t>
            </a:r>
          </a:p>
          <a:p>
            <a:pPr>
              <a:spcBef>
                <a:spcPct val="15000"/>
              </a:spcBef>
              <a:buClr>
                <a:srgbClr val="800080"/>
              </a:buClr>
              <a:buSzPct val="50000"/>
              <a:buFont typeface="Wingdings" pitchFamily="2" charset="2"/>
              <a:buNone/>
            </a:pPr>
            <a:r>
              <a:rPr kumimoji="1" lang="zh-CN" altLang="en-US" sz="3000" b="1">
                <a:solidFill>
                  <a:schemeClr val="bg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CAST  CAST  SAT  AT  A  TASA</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字符集合是 </a:t>
            </a:r>
            <a:r>
              <a:rPr kumimoji="1" lang="en-US" altLang="zh-CN" sz="3000" b="1">
                <a:solidFill>
                  <a:srgbClr val="000099"/>
                </a:solidFill>
                <a:latin typeface="Times New Roman" pitchFamily="18" charset="0"/>
                <a:ea typeface="仿宋_GB2312" pitchFamily="49" charset="-122"/>
              </a:rPr>
              <a:t>{ C, A, S, T }</a:t>
            </a:r>
            <a:r>
              <a:rPr kumimoji="1" lang="zh-CN" altLang="en-US" sz="3000" b="1">
                <a:solidFill>
                  <a:srgbClr val="000099"/>
                </a:solidFill>
                <a:latin typeface="Times New Roman" pitchFamily="18" charset="0"/>
                <a:ea typeface="仿宋_GB2312" pitchFamily="49" charset="-122"/>
              </a:rPr>
              <a:t>，各个字符出现的频度（次数）是 </a:t>
            </a:r>
            <a:r>
              <a:rPr kumimoji="1" lang="en-US" altLang="zh-CN" sz="3000" b="1" i="1">
                <a:solidFill>
                  <a:srgbClr val="000099"/>
                </a:solidFill>
                <a:latin typeface="Times New Roman" pitchFamily="18" charset="0"/>
                <a:ea typeface="仿宋_GB2312" pitchFamily="49" charset="-122"/>
              </a:rPr>
              <a:t>W</a:t>
            </a:r>
            <a:r>
              <a:rPr kumimoji="1" lang="zh-CN" altLang="en-US" sz="3000" b="1">
                <a:solidFill>
                  <a:srgbClr val="000099"/>
                </a:solidFill>
                <a:latin typeface="Times New Roman" pitchFamily="18" charset="0"/>
                <a:ea typeface="仿宋_GB2312" pitchFamily="49" charset="-122"/>
              </a:rPr>
              <a:t>＝</a:t>
            </a:r>
            <a:r>
              <a:rPr kumimoji="1" lang="en-US" altLang="zh-CN" sz="3000" b="1">
                <a:solidFill>
                  <a:srgbClr val="000099"/>
                </a:solidFill>
                <a:latin typeface="Times New Roman" pitchFamily="18" charset="0"/>
                <a:ea typeface="仿宋_GB2312" pitchFamily="49" charset="-122"/>
              </a:rPr>
              <a:t>{ 2, 7, 4, 5 }</a:t>
            </a:r>
            <a:r>
              <a:rPr kumimoji="1" lang="zh-CN" altLang="en-US" sz="3000" b="1">
                <a:solidFill>
                  <a:srgbClr val="000099"/>
                </a:solidFill>
                <a:latin typeface="Times New Roman" pitchFamily="18" charset="0"/>
                <a:ea typeface="仿宋_GB2312" pitchFamily="49" charset="-122"/>
              </a:rPr>
              <a:t>。</a:t>
            </a: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若给每个字符以等长编码（</a:t>
            </a:r>
            <a:r>
              <a:rPr kumimoji="1" lang="en-US" altLang="zh-CN" sz="3000" b="1">
                <a:solidFill>
                  <a:srgbClr val="000099"/>
                </a:solidFill>
                <a:latin typeface="Times New Roman" pitchFamily="18" charset="0"/>
                <a:ea typeface="仿宋_GB2312" pitchFamily="49" charset="-122"/>
              </a:rPr>
              <a:t>2</a:t>
            </a:r>
            <a:r>
              <a:rPr kumimoji="1" lang="zh-CN" altLang="en-US" sz="3000" b="1">
                <a:solidFill>
                  <a:srgbClr val="000099"/>
                </a:solidFill>
                <a:latin typeface="Times New Roman" pitchFamily="18" charset="0"/>
                <a:ea typeface="仿宋_GB2312" pitchFamily="49" charset="-122"/>
              </a:rPr>
              <a:t>位二进制足够）</a:t>
            </a:r>
          </a:p>
          <a:p>
            <a:pPr>
              <a:spcBef>
                <a:spcPct val="15000"/>
              </a:spcBef>
              <a:buClr>
                <a:srgbClr val="800080"/>
              </a:buClr>
              <a:buSzPct val="50000"/>
              <a:buFont typeface="Wingdings" pitchFamily="2" charset="2"/>
              <a:buNone/>
            </a:pP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a:t>
            </a:r>
            <a:r>
              <a:rPr kumimoji="1" lang="en-GB" altLang="zh-CN" sz="3000" b="1">
                <a:solidFill>
                  <a:schemeClr val="tx2"/>
                </a:solidFill>
                <a:latin typeface="Times New Roman" pitchFamily="18" charset="0"/>
                <a:ea typeface="仿宋_GB2312" pitchFamily="49" charset="-122"/>
              </a:rPr>
              <a:t> : 00   T : 10    C : 01    S : 11</a:t>
            </a:r>
            <a:endParaRPr kumimoji="1" lang="en-US" altLang="zh-CN" sz="3000" b="1">
              <a:solidFill>
                <a:schemeClr val="tx2"/>
              </a:solidFill>
              <a:latin typeface="Times New Roman" pitchFamily="18" charset="0"/>
              <a:ea typeface="仿宋_GB2312" pitchFamily="49" charset="-122"/>
            </a:endParaRPr>
          </a:p>
          <a:p>
            <a:pPr>
              <a:spcBef>
                <a:spcPct val="15000"/>
              </a:spcBef>
              <a:buClr>
                <a:srgbClr val="800080"/>
              </a:buClr>
              <a:buSzPct val="50000"/>
            </a:pPr>
            <a:r>
              <a:rPr kumimoji="1" lang="zh-CN" altLang="en-US" sz="3000" b="1">
                <a:solidFill>
                  <a:srgbClr val="000099"/>
                </a:solidFill>
                <a:latin typeface="Times New Roman" pitchFamily="18" charset="0"/>
                <a:ea typeface="仿宋_GB2312" pitchFamily="49" charset="-122"/>
              </a:rPr>
              <a:t>则总编码长度为</a:t>
            </a:r>
            <a:r>
              <a:rPr kumimoji="1" lang="zh-CN" altLang="en-US" sz="3000" b="1">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( 2+7+4+5 ) * 2 = 36</a:t>
            </a:r>
            <a:r>
              <a:rPr kumimoji="1" lang="zh-CN" altLang="en-US" sz="3000" b="1">
                <a:latin typeface="Times New Roman" pitchFamily="18" charset="0"/>
                <a:ea typeface="仿宋_GB2312" pitchFamily="49" charset="-122"/>
              </a:rPr>
              <a:t>。</a:t>
            </a:r>
          </a:p>
          <a:p>
            <a:pPr>
              <a:spcBef>
                <a:spcPct val="15000"/>
              </a:spcBef>
              <a:buClr>
                <a:srgbClr val="800080"/>
              </a:buClr>
              <a:buSzPct val="50000"/>
            </a:pPr>
            <a:r>
              <a:rPr kumimoji="1" lang="zh-CN" altLang="en-US" sz="3000" b="1">
                <a:latin typeface="Times New Roman" pitchFamily="18" charset="0"/>
                <a:ea typeface="仿宋_GB2312" pitchFamily="49" charset="-122"/>
              </a:rPr>
              <a:t>能否减少总编码长度，使得发出同样报文，可以用最少的二进制代码？</a:t>
            </a:r>
          </a:p>
        </p:txBody>
      </p:sp>
      <p:sp>
        <p:nvSpPr>
          <p:cNvPr id="5" name="灯片编号占位符 4"/>
          <p:cNvSpPr>
            <a:spLocks noGrp="1"/>
          </p:cNvSpPr>
          <p:nvPr>
            <p:ph type="sldNum" sz="quarter" idx="12"/>
          </p:nvPr>
        </p:nvSpPr>
        <p:spPr/>
        <p:txBody>
          <a:bodyPr/>
          <a:lstStyle/>
          <a:p>
            <a:fld id="{83AFC8C9-5C64-4B1D-A8F9-82E3596FD36D}" type="slidenum">
              <a:rPr lang="en-US" altLang="zh-CN"/>
              <a:pPr/>
              <a:t>185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2"/>
          <p:cNvSpPr>
            <a:spLocks noGrp="1"/>
          </p:cNvSpPr>
          <p:nvPr>
            <p:ph type="sldNum" sz="quarter" idx="12"/>
          </p:nvPr>
        </p:nvSpPr>
        <p:spPr/>
        <p:txBody>
          <a:bodyPr/>
          <a:lstStyle/>
          <a:p>
            <a:fld id="{7A4132F7-D27D-4BD1-82EB-0AEB4E9AC3B3}" type="slidenum">
              <a:rPr lang="en-US" altLang="zh-CN"/>
              <a:pPr/>
              <a:t>186</a:t>
            </a:fld>
            <a:endParaRPr lang="en-US" altLang="zh-CN"/>
          </a:p>
        </p:txBody>
      </p:sp>
      <p:sp>
        <p:nvSpPr>
          <p:cNvPr id="303107" name="Text Box 3"/>
          <p:cNvSpPr txBox="1">
            <a:spLocks noChangeArrowheads="1"/>
          </p:cNvSpPr>
          <p:nvPr/>
        </p:nvSpPr>
        <p:spPr bwMode="auto">
          <a:xfrm>
            <a:off x="708025" y="3055938"/>
            <a:ext cx="80772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若按各个字符出现的概率不同而给予不等长编码，可望减少总编码长度。</a:t>
            </a:r>
          </a:p>
          <a:p>
            <a:pPr>
              <a:lnSpc>
                <a:spcPct val="105000"/>
              </a:lnSpc>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rPr>
              <a:t>各字符出现概率为</a:t>
            </a:r>
            <a:r>
              <a:rPr kumimoji="1" lang="en-US" altLang="zh-CN" sz="3000" b="1">
                <a:solidFill>
                  <a:schemeClr val="tx2"/>
                </a:solidFill>
                <a:latin typeface="Times New Roman" pitchFamily="18" charset="0"/>
                <a:ea typeface="仿宋_GB2312" pitchFamily="49" charset="-122"/>
              </a:rPr>
              <a:t>{ 2/18, 7/18, 4/18, 5/18</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en-US" altLang="zh-CN" sz="3000" b="1">
                <a:solidFill>
                  <a:schemeClr val="accent2"/>
                </a:solidFill>
                <a:latin typeface="Times New Roman" pitchFamily="18" charset="0"/>
                <a:ea typeface="仿宋_GB2312" pitchFamily="49" charset="-122"/>
              </a:rPr>
              <a:t>,</a:t>
            </a:r>
            <a:r>
              <a:rPr kumimoji="1" lang="zh-CN" altLang="en-US" sz="3000" b="1">
                <a:solidFill>
                  <a:srgbClr val="000099"/>
                </a:solidFill>
                <a:latin typeface="Times New Roman" pitchFamily="18" charset="0"/>
                <a:ea typeface="仿宋_GB2312" pitchFamily="49" charset="-122"/>
              </a:rPr>
              <a:t>化整为</a:t>
            </a:r>
            <a:r>
              <a:rPr kumimoji="1" lang="zh-CN" altLang="en-US"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 2, 7, 4</a:t>
            </a:r>
            <a:r>
              <a:rPr kumimoji="1" lang="zh-CN" altLang="en-GB"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5 }</a:t>
            </a:r>
            <a:r>
              <a:rPr kumimoji="1" lang="zh-CN" altLang="en-US" sz="3000" b="1">
                <a:solidFill>
                  <a:srgbClr val="000099"/>
                </a:solidFill>
                <a:latin typeface="Times New Roman" pitchFamily="18" charset="0"/>
                <a:ea typeface="仿宋_GB2312" pitchFamily="49" charset="-122"/>
              </a:rPr>
              <a:t>。以它们为各叶结点上的权值</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建立</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树。</a:t>
            </a:r>
            <a:r>
              <a:rPr kumimoji="1" lang="zh-CN" altLang="en-US" sz="3000" b="1">
                <a:solidFill>
                  <a:srgbClr val="009900"/>
                </a:solidFill>
                <a:latin typeface="Times New Roman" pitchFamily="18" charset="0"/>
                <a:ea typeface="仿宋_GB2312" pitchFamily="49" charset="-122"/>
              </a:rPr>
              <a:t>左分支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accent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0</a:t>
            </a:r>
            <a:r>
              <a:rPr kumimoji="1" lang="zh-CN" altLang="en-US" sz="3000" b="1">
                <a:solidFill>
                  <a:srgbClr val="000099"/>
                </a:solidFill>
                <a:latin typeface="Times New Roman" pitchFamily="18" charset="0"/>
                <a:ea typeface="仿宋_GB2312" pitchFamily="49" charset="-122"/>
              </a:rPr>
              <a:t>，</a:t>
            </a:r>
            <a:r>
              <a:rPr kumimoji="1" lang="zh-CN" altLang="en-US" sz="3000" b="1">
                <a:solidFill>
                  <a:srgbClr val="009900"/>
                </a:solidFill>
                <a:latin typeface="Times New Roman" pitchFamily="18" charset="0"/>
                <a:ea typeface="仿宋_GB2312" pitchFamily="49" charset="-122"/>
              </a:rPr>
              <a:t>右分支</a:t>
            </a:r>
            <a:r>
              <a:rPr kumimoji="1" lang="zh-CN" altLang="en-US" sz="3000" b="1">
                <a:solidFill>
                  <a:srgbClr val="000099"/>
                </a:solidFill>
                <a:latin typeface="Times New Roman" pitchFamily="18" charset="0"/>
                <a:ea typeface="仿宋_GB2312" pitchFamily="49" charset="-122"/>
              </a:rPr>
              <a:t>赋</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1</a:t>
            </a:r>
            <a:r>
              <a:rPr kumimoji="1" lang="zh-CN" altLang="en-US" sz="3000" b="1">
                <a:solidFill>
                  <a:srgbClr val="000099"/>
                </a:solidFill>
                <a:latin typeface="Times New Roman" pitchFamily="18" charset="0"/>
                <a:ea typeface="仿宋_GB2312" pitchFamily="49" charset="-122"/>
              </a:rPr>
              <a:t>，得</a:t>
            </a:r>
            <a:r>
              <a:rPr kumimoji="1" lang="en-US" altLang="zh-CN" sz="3000" b="1">
                <a:solidFill>
                  <a:srgbClr val="000099"/>
                </a:solidFill>
                <a:latin typeface="Times New Roman" pitchFamily="18" charset="0"/>
                <a:ea typeface="仿宋_GB2312" pitchFamily="49" charset="-122"/>
              </a:rPr>
              <a:t>Huffman</a:t>
            </a:r>
            <a:r>
              <a:rPr kumimoji="1" lang="zh-CN" altLang="en-US" sz="3000" b="1">
                <a:solidFill>
                  <a:srgbClr val="000099"/>
                </a:solidFill>
                <a:latin typeface="Times New Roman" pitchFamily="18" charset="0"/>
                <a:ea typeface="仿宋_GB2312" pitchFamily="49" charset="-122"/>
              </a:rPr>
              <a:t>编码</a:t>
            </a:r>
            <a:r>
              <a:rPr kumimoji="1" lang="zh-CN" altLang="en-GB" sz="3000" b="1">
                <a:solidFill>
                  <a:srgbClr val="000099"/>
                </a:solidFill>
                <a:latin typeface="Times New Roman" pitchFamily="18" charset="0"/>
                <a:ea typeface="仿宋_GB2312" pitchFamily="49" charset="-122"/>
              </a:rPr>
              <a:t>(变长编码)</a:t>
            </a:r>
            <a:r>
              <a:rPr kumimoji="1" lang="zh-CN" altLang="en-US" sz="3000" b="1">
                <a:solidFill>
                  <a:srgbClr val="000099"/>
                </a:solidFill>
                <a:latin typeface="Times New Roman" pitchFamily="18" charset="0"/>
                <a:ea typeface="仿宋_GB2312" pitchFamily="49" charset="-122"/>
              </a:rPr>
              <a:t>。</a:t>
            </a:r>
          </a:p>
        </p:txBody>
      </p:sp>
      <p:grpSp>
        <p:nvGrpSpPr>
          <p:cNvPr id="303132" name="Group 28"/>
          <p:cNvGrpSpPr>
            <a:grpSpLocks/>
          </p:cNvGrpSpPr>
          <p:nvPr/>
        </p:nvGrpSpPr>
        <p:grpSpPr bwMode="auto">
          <a:xfrm>
            <a:off x="3352800" y="773113"/>
            <a:ext cx="2514600" cy="2212975"/>
            <a:chOff x="2112" y="487"/>
            <a:chExt cx="1584" cy="1394"/>
          </a:xfrm>
        </p:grpSpPr>
        <p:sp>
          <p:nvSpPr>
            <p:cNvPr id="303106" name="Line 2"/>
            <p:cNvSpPr>
              <a:spLocks noChangeShapeType="1"/>
            </p:cNvSpPr>
            <p:nvPr/>
          </p:nvSpPr>
          <p:spPr bwMode="auto">
            <a:xfrm flipH="1">
              <a:off x="3120" y="1159"/>
              <a:ext cx="96" cy="24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8" name="Line 4"/>
            <p:cNvSpPr>
              <a:spLocks noChangeShapeType="1"/>
            </p:cNvSpPr>
            <p:nvPr/>
          </p:nvSpPr>
          <p:spPr bwMode="auto">
            <a:xfrm>
              <a:off x="2928" y="583"/>
              <a:ext cx="576" cy="76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09" name="Line 5"/>
            <p:cNvSpPr>
              <a:spLocks noChangeShapeType="1"/>
            </p:cNvSpPr>
            <p:nvPr/>
          </p:nvSpPr>
          <p:spPr bwMode="auto">
            <a:xfrm>
              <a:off x="2640" y="1015"/>
              <a:ext cx="96" cy="336"/>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0" name="Line 6"/>
            <p:cNvSpPr>
              <a:spLocks noChangeShapeType="1"/>
            </p:cNvSpPr>
            <p:nvPr/>
          </p:nvSpPr>
          <p:spPr bwMode="auto">
            <a:xfrm flipH="1">
              <a:off x="2304" y="679"/>
              <a:ext cx="528" cy="72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1" name="Oval 7"/>
            <p:cNvSpPr>
              <a:spLocks noChangeArrowheads="1"/>
            </p:cNvSpPr>
            <p:nvPr/>
          </p:nvSpPr>
          <p:spPr bwMode="auto">
            <a:xfrm>
              <a:off x="2784" y="487"/>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2" name="Oval 8"/>
            <p:cNvSpPr>
              <a:spLocks noChangeArrowheads="1"/>
            </p:cNvSpPr>
            <p:nvPr/>
          </p:nvSpPr>
          <p:spPr bwMode="auto">
            <a:xfrm>
              <a:off x="2448"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3" name="Oval 9"/>
            <p:cNvSpPr>
              <a:spLocks noChangeArrowheads="1"/>
            </p:cNvSpPr>
            <p:nvPr/>
          </p:nvSpPr>
          <p:spPr bwMode="auto">
            <a:xfrm>
              <a:off x="3120" y="871"/>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3114" name="Rectangle 10"/>
            <p:cNvSpPr>
              <a:spLocks noChangeArrowheads="1"/>
            </p:cNvSpPr>
            <p:nvPr/>
          </p:nvSpPr>
          <p:spPr bwMode="auto">
            <a:xfrm>
              <a:off x="2112"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5" name="Text Box 11"/>
            <p:cNvSpPr txBox="1">
              <a:spLocks noChangeArrowheads="1"/>
            </p:cNvSpPr>
            <p:nvPr/>
          </p:nvSpPr>
          <p:spPr bwMode="auto">
            <a:xfrm>
              <a:off x="2160"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400">
                <a:latin typeface="Times New Roman" pitchFamily="18" charset="0"/>
              </a:endParaRPr>
            </a:p>
          </p:txBody>
        </p:sp>
        <p:sp>
          <p:nvSpPr>
            <p:cNvPr id="303116" name="Rectangle 12"/>
            <p:cNvSpPr>
              <a:spLocks noChangeArrowheads="1"/>
            </p:cNvSpPr>
            <p:nvPr/>
          </p:nvSpPr>
          <p:spPr bwMode="auto">
            <a:xfrm>
              <a:off x="2544"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7" name="Rectangle 13"/>
            <p:cNvSpPr>
              <a:spLocks noChangeArrowheads="1"/>
            </p:cNvSpPr>
            <p:nvPr/>
          </p:nvSpPr>
          <p:spPr bwMode="auto">
            <a:xfrm>
              <a:off x="3408"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8" name="Rectangle 14"/>
            <p:cNvSpPr>
              <a:spLocks noChangeArrowheads="1"/>
            </p:cNvSpPr>
            <p:nvPr/>
          </p:nvSpPr>
          <p:spPr bwMode="auto">
            <a:xfrm>
              <a:off x="2976" y="1351"/>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9900"/>
                  </a:solidFill>
                  <a:miter lim="800000"/>
                  <a:headEnd/>
                  <a:tailEnd/>
                </a14:hiddenLine>
              </a:ext>
            </a:extLst>
          </p:spPr>
          <p:txBody>
            <a:bodyPr wrap="none" anchor="ctr"/>
            <a:lstStyle/>
            <a:p>
              <a:endParaRPr lang="zh-CN" altLang="en-US"/>
            </a:p>
          </p:txBody>
        </p:sp>
        <p:sp>
          <p:nvSpPr>
            <p:cNvPr id="303119" name="Text Box 15"/>
            <p:cNvSpPr txBox="1">
              <a:spLocks noChangeArrowheads="1"/>
            </p:cNvSpPr>
            <p:nvPr/>
          </p:nvSpPr>
          <p:spPr bwMode="auto">
            <a:xfrm>
              <a:off x="2556"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400">
                <a:latin typeface="Times New Roman" pitchFamily="18" charset="0"/>
              </a:endParaRPr>
            </a:p>
          </p:txBody>
        </p:sp>
        <p:sp>
          <p:nvSpPr>
            <p:cNvPr id="303120" name="Text Box 16"/>
            <p:cNvSpPr txBox="1">
              <a:spLocks noChangeArrowheads="1"/>
            </p:cNvSpPr>
            <p:nvPr/>
          </p:nvSpPr>
          <p:spPr bwMode="auto">
            <a:xfrm>
              <a:off x="3024" y="130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400">
                <a:latin typeface="Times New Roman" pitchFamily="18" charset="0"/>
              </a:endParaRPr>
            </a:p>
          </p:txBody>
        </p:sp>
        <p:sp>
          <p:nvSpPr>
            <p:cNvPr id="303121" name="Text Box 17"/>
            <p:cNvSpPr txBox="1">
              <a:spLocks noChangeArrowheads="1"/>
            </p:cNvSpPr>
            <p:nvPr/>
          </p:nvSpPr>
          <p:spPr bwMode="auto">
            <a:xfrm>
              <a:off x="3420" y="131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400">
                <a:latin typeface="Times New Roman" pitchFamily="18" charset="0"/>
              </a:endParaRPr>
            </a:p>
          </p:txBody>
        </p:sp>
        <p:sp>
          <p:nvSpPr>
            <p:cNvPr id="303122" name="Text Box 18"/>
            <p:cNvSpPr txBox="1">
              <a:spLocks noChangeArrowheads="1"/>
            </p:cNvSpPr>
            <p:nvPr/>
          </p:nvSpPr>
          <p:spPr bwMode="auto">
            <a:xfrm>
              <a:off x="2556" y="54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3" name="Text Box 19"/>
            <p:cNvSpPr txBox="1">
              <a:spLocks noChangeArrowheads="1"/>
            </p:cNvSpPr>
            <p:nvPr/>
          </p:nvSpPr>
          <p:spPr bwMode="auto">
            <a:xfrm>
              <a:off x="3132" y="53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4" name="Text Box 20"/>
            <p:cNvSpPr txBox="1">
              <a:spLocks noChangeArrowheads="1"/>
            </p:cNvSpPr>
            <p:nvPr/>
          </p:nvSpPr>
          <p:spPr bwMode="auto">
            <a:xfrm>
              <a:off x="2976"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5" name="Text Box 21"/>
            <p:cNvSpPr txBox="1">
              <a:spLocks noChangeArrowheads="1"/>
            </p:cNvSpPr>
            <p:nvPr/>
          </p:nvSpPr>
          <p:spPr bwMode="auto">
            <a:xfrm>
              <a:off x="220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3126" name="Text Box 22"/>
            <p:cNvSpPr txBox="1">
              <a:spLocks noChangeArrowheads="1"/>
            </p:cNvSpPr>
            <p:nvPr/>
          </p:nvSpPr>
          <p:spPr bwMode="auto">
            <a:xfrm>
              <a:off x="3420"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7" name="Text Box 23"/>
            <p:cNvSpPr txBox="1">
              <a:spLocks noChangeArrowheads="1"/>
            </p:cNvSpPr>
            <p:nvPr/>
          </p:nvSpPr>
          <p:spPr bwMode="auto">
            <a:xfrm>
              <a:off x="2688" y="101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3128" name="Text Box 24"/>
            <p:cNvSpPr txBox="1">
              <a:spLocks noChangeArrowheads="1"/>
            </p:cNvSpPr>
            <p:nvPr/>
          </p:nvSpPr>
          <p:spPr bwMode="auto">
            <a:xfrm>
              <a:off x="2160"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A</a:t>
              </a:r>
              <a:endParaRPr kumimoji="1" lang="en-US" altLang="zh-CN" sz="2400">
                <a:latin typeface="Times New Roman" pitchFamily="18" charset="0"/>
              </a:endParaRPr>
            </a:p>
          </p:txBody>
        </p:sp>
        <p:sp>
          <p:nvSpPr>
            <p:cNvPr id="303129" name="Text Box 25"/>
            <p:cNvSpPr txBox="1">
              <a:spLocks noChangeArrowheads="1"/>
            </p:cNvSpPr>
            <p:nvPr/>
          </p:nvSpPr>
          <p:spPr bwMode="auto">
            <a:xfrm>
              <a:off x="2544" y="154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C</a:t>
              </a:r>
              <a:endParaRPr kumimoji="1" lang="en-US" altLang="zh-CN" sz="2400">
                <a:latin typeface="Times New Roman" pitchFamily="18" charset="0"/>
              </a:endParaRPr>
            </a:p>
          </p:txBody>
        </p:sp>
        <p:sp>
          <p:nvSpPr>
            <p:cNvPr id="303130" name="Text Box 26"/>
            <p:cNvSpPr txBox="1">
              <a:spLocks noChangeArrowheads="1"/>
            </p:cNvSpPr>
            <p:nvPr/>
          </p:nvSpPr>
          <p:spPr bwMode="auto">
            <a:xfrm>
              <a:off x="2992" y="1554"/>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T</a:t>
              </a:r>
              <a:endParaRPr kumimoji="1" lang="en-US" altLang="zh-CN" sz="2400">
                <a:latin typeface="Times New Roman" pitchFamily="18" charset="0"/>
              </a:endParaRPr>
            </a:p>
          </p:txBody>
        </p:sp>
        <p:sp>
          <p:nvSpPr>
            <p:cNvPr id="303131" name="Text Box 27"/>
            <p:cNvSpPr txBox="1">
              <a:spLocks noChangeArrowheads="1"/>
            </p:cNvSpPr>
            <p:nvPr/>
          </p:nvSpPr>
          <p:spPr bwMode="auto">
            <a:xfrm>
              <a:off x="3408" y="1545"/>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effectLst>
                    <a:outerShdw blurRad="38100" dist="38100" dir="2700000" algn="tl">
                      <a:srgbClr val="C0C0C0"/>
                    </a:outerShdw>
                  </a:effectLst>
                  <a:latin typeface="Times New Roman" pitchFamily="18" charset="0"/>
                </a:rPr>
                <a:t>S</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p:cNvSpPr>
            <a:spLocks noGrp="1"/>
          </p:cNvSpPr>
          <p:nvPr>
            <p:ph type="sldNum" sz="quarter" idx="12"/>
          </p:nvPr>
        </p:nvSpPr>
        <p:spPr/>
        <p:txBody>
          <a:bodyPr/>
          <a:lstStyle/>
          <a:p>
            <a:fld id="{2A05B2D2-0F71-4EF5-B409-E94367DD3779}" type="slidenum">
              <a:rPr lang="en-US" altLang="zh-CN"/>
              <a:pPr/>
              <a:t>187</a:t>
            </a:fld>
            <a:endParaRPr lang="en-US" altLang="zh-CN"/>
          </a:p>
        </p:txBody>
      </p:sp>
      <p:sp>
        <p:nvSpPr>
          <p:cNvPr id="304130" name="Rectangle 2"/>
          <p:cNvSpPr>
            <a:spLocks noChangeArrowheads="1"/>
          </p:cNvSpPr>
          <p:nvPr/>
        </p:nvSpPr>
        <p:spPr bwMode="auto">
          <a:xfrm>
            <a:off x="576263" y="676275"/>
            <a:ext cx="80010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15000"/>
              </a:spcBef>
            </a:pPr>
            <a:r>
              <a:rPr kumimoji="1" lang="en-US" altLang="zh-CN" sz="3200" b="1">
                <a:effectLst>
                  <a:outerShdw blurRad="38100" dist="38100" dir="2700000" algn="tl">
                    <a:srgbClr val="C0C0C0"/>
                  </a:outerShdw>
                </a:effectLst>
                <a:latin typeface="Times New Roman" pitchFamily="18" charset="0"/>
                <a:ea typeface="仿宋_GB2312" pitchFamily="49" charset="-122"/>
              </a:rPr>
              <a:t>         </a:t>
            </a:r>
            <a:r>
              <a:rPr kumimoji="1" lang="en-US" altLang="zh-CN" sz="3200" b="1">
                <a:solidFill>
                  <a:schemeClr val="tx2"/>
                </a:solidFill>
                <a:latin typeface="Times New Roman" pitchFamily="18" charset="0"/>
                <a:ea typeface="仿宋_GB2312" pitchFamily="49" charset="-122"/>
              </a:rPr>
              <a:t>A</a:t>
            </a:r>
            <a:r>
              <a:rPr kumimoji="1" lang="en-GB" altLang="zh-CN" sz="3200" b="1">
                <a:solidFill>
                  <a:schemeClr val="tx2"/>
                </a:solidFill>
                <a:latin typeface="Times New Roman" pitchFamily="18" charset="0"/>
                <a:ea typeface="仿宋_GB2312" pitchFamily="49" charset="-122"/>
              </a:rPr>
              <a:t> : 0    T : 10     C : 110    S : 111</a:t>
            </a:r>
          </a:p>
          <a:p>
            <a:pPr marL="342900" indent="-342900">
              <a:spcBef>
                <a:spcPct val="15000"/>
              </a:spcBef>
              <a:buClr>
                <a:srgbClr val="800080"/>
              </a:buClr>
              <a:buSzPct val="50000"/>
              <a:buFont typeface="Wingdings" pitchFamily="2" charset="2"/>
              <a:buChar char="n"/>
            </a:pPr>
            <a:r>
              <a:rPr kumimoji="1" lang="zh-CN" altLang="en-GB" sz="3000" b="1">
                <a:solidFill>
                  <a:srgbClr val="000099"/>
                </a:solidFill>
                <a:latin typeface="Times New Roman" pitchFamily="18" charset="0"/>
                <a:ea typeface="仿宋_GB2312" pitchFamily="49" charset="-122"/>
              </a:rPr>
              <a:t>它的总</a:t>
            </a:r>
            <a:r>
              <a:rPr kumimoji="1" lang="zh-CN" altLang="en-GB" sz="3000" b="1">
                <a:solidFill>
                  <a:srgbClr val="000099"/>
                </a:solidFill>
                <a:latin typeface="Times New Roman" pitchFamily="18" charset="0"/>
                <a:ea typeface="仿宋_GB2312" pitchFamily="49" charset="-122"/>
                <a:sym typeface="Symbol" pitchFamily="18" charset="2"/>
              </a:rPr>
              <a:t>编码长度</a:t>
            </a:r>
            <a:r>
              <a:rPr kumimoji="1" lang="zh-CN" altLang="en-GB" sz="3000" b="1">
                <a:latin typeface="Times New Roman" pitchFamily="18" charset="0"/>
                <a:ea typeface="仿宋_GB2312" pitchFamily="49" charset="-122"/>
                <a:sym typeface="Symbol" pitchFamily="18" charset="2"/>
              </a:rPr>
              <a:t>：</a:t>
            </a:r>
            <a:r>
              <a:rPr kumimoji="1" lang="zh-CN" altLang="en-GB" sz="3000" b="1">
                <a:solidFill>
                  <a:schemeClr val="tx2"/>
                </a:solidFill>
                <a:latin typeface="Times New Roman" pitchFamily="18" charset="0"/>
                <a:ea typeface="仿宋_GB2312" pitchFamily="49" charset="-122"/>
                <a:sym typeface="Symbol" pitchFamily="18" charset="2"/>
              </a:rPr>
              <a:t>7*1+5*2+</a:t>
            </a:r>
            <a:r>
              <a:rPr kumimoji="1" lang="en-US" altLang="zh-CN" sz="3000" b="1">
                <a:solidFill>
                  <a:schemeClr val="tx2"/>
                </a:solidFill>
                <a:latin typeface="Times New Roman" pitchFamily="18" charset="0"/>
                <a:ea typeface="仿宋_GB2312" pitchFamily="49" charset="-122"/>
                <a:sym typeface="Symbol" pitchFamily="18" charset="2"/>
              </a:rPr>
              <a:t>( 2+4 )*3 = 35</a:t>
            </a:r>
            <a:r>
              <a:rPr kumimoji="1" lang="zh-CN" altLang="en-US" sz="3000" b="1">
                <a:solidFill>
                  <a:schemeClr val="accent2"/>
                </a:solidFill>
                <a:latin typeface="Times New Roman" pitchFamily="18" charset="0"/>
                <a:ea typeface="仿宋_GB2312" pitchFamily="49" charset="-122"/>
                <a:sym typeface="Symbol" pitchFamily="18" charset="2"/>
              </a:rPr>
              <a:t>。</a:t>
            </a:r>
            <a:r>
              <a:rPr kumimoji="1" lang="zh-CN" altLang="en-US" sz="3000" b="1">
                <a:solidFill>
                  <a:srgbClr val="000099"/>
                </a:solidFill>
                <a:latin typeface="Times New Roman" pitchFamily="18" charset="0"/>
                <a:ea typeface="仿宋_GB2312" pitchFamily="49" charset="-122"/>
                <a:sym typeface="Symbol" pitchFamily="18" charset="2"/>
              </a:rPr>
              <a:t>比等长编码的情形要短</a:t>
            </a:r>
            <a:r>
              <a:rPr kumimoji="1" lang="zh-CN" altLang="en-US" sz="3000" b="1">
                <a:solidFill>
                  <a:schemeClr val="accent2"/>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zh-CN" altLang="en-US" sz="3000" b="1">
                <a:solidFill>
                  <a:srgbClr val="000099"/>
                </a:solidFill>
                <a:latin typeface="Times New Roman" pitchFamily="18" charset="0"/>
                <a:ea typeface="仿宋_GB2312" pitchFamily="49" charset="-122"/>
                <a:sym typeface="Symbol" pitchFamily="18" charset="2"/>
              </a:rPr>
              <a:t>总编码长度正好等于</a:t>
            </a: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树的带权路径长度</a:t>
            </a:r>
            <a:r>
              <a:rPr kumimoji="1" lang="en-US" altLang="zh-CN" sz="3000" b="1">
                <a:solidFill>
                  <a:srgbClr val="000099"/>
                </a:solidFill>
                <a:latin typeface="Times New Roman" pitchFamily="18" charset="0"/>
                <a:ea typeface="仿宋_GB2312" pitchFamily="49" charset="-122"/>
                <a:sym typeface="Symbol" pitchFamily="18" charset="2"/>
              </a:rPr>
              <a:t>WPL</a:t>
            </a:r>
            <a:r>
              <a:rPr kumimoji="1" lang="zh-CN" altLang="en-US" sz="3000" b="1">
                <a:solidFill>
                  <a:srgbClr val="000099"/>
                </a:solidFill>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pPr>
            <a:r>
              <a:rPr kumimoji="1" lang="en-US" altLang="zh-CN" sz="3000" b="1">
                <a:solidFill>
                  <a:srgbClr val="000099"/>
                </a:solidFill>
                <a:latin typeface="Times New Roman" pitchFamily="18" charset="0"/>
                <a:ea typeface="仿宋_GB2312" pitchFamily="49" charset="-122"/>
                <a:sym typeface="Symbol" pitchFamily="18" charset="2"/>
              </a:rPr>
              <a:t>Huffman</a:t>
            </a:r>
            <a:r>
              <a:rPr kumimoji="1" lang="zh-CN" altLang="en-US" sz="3000" b="1">
                <a:solidFill>
                  <a:srgbClr val="000099"/>
                </a:solidFill>
                <a:latin typeface="Times New Roman" pitchFamily="18" charset="0"/>
                <a:ea typeface="仿宋_GB2312" pitchFamily="49" charset="-122"/>
                <a:sym typeface="Symbol" pitchFamily="18" charset="2"/>
              </a:rPr>
              <a:t>编码是一种</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前缀编码，即任一个</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二进制编码不是其他</a:t>
            </a:r>
          </a:p>
          <a:p>
            <a:pPr marL="342900" indent="-342900">
              <a:spcBef>
                <a:spcPct val="15000"/>
              </a:spcBef>
              <a:buClr>
                <a:srgbClr val="800080"/>
              </a:buClr>
              <a:buSzPct val="50000"/>
              <a:buFont typeface="Wingdings" pitchFamily="2" charset="2"/>
              <a:buNone/>
            </a:pPr>
            <a:r>
              <a:rPr kumimoji="1" lang="zh-CN" altLang="en-GB" sz="3000" b="1">
                <a:solidFill>
                  <a:srgbClr val="000099"/>
                </a:solidFill>
                <a:latin typeface="Times New Roman" pitchFamily="18" charset="0"/>
                <a:ea typeface="仿宋_GB2312" pitchFamily="49" charset="-122"/>
              </a:rPr>
              <a:t>	二进制编码的前缀</a:t>
            </a:r>
            <a:r>
              <a:rPr kumimoji="1" lang="zh-CN" altLang="en-US" sz="3000" b="1">
                <a:solidFill>
                  <a:srgbClr val="000099"/>
                </a:solidFill>
                <a:latin typeface="Times New Roman" pitchFamily="18" charset="0"/>
                <a:ea typeface="仿宋_GB2312" pitchFamily="49" charset="-122"/>
              </a:rPr>
              <a:t>。</a:t>
            </a:r>
          </a:p>
          <a:p>
            <a:pPr marL="342900" indent="-342900">
              <a:spcBef>
                <a:spcPct val="15000"/>
              </a:spcBef>
              <a:buClr>
                <a:srgbClr val="800080"/>
              </a:buClr>
              <a:buSzPct val="50000"/>
              <a:buFont typeface="Wingdings" pitchFamily="2" charset="2"/>
              <a:buNone/>
            </a:pPr>
            <a:r>
              <a:rPr kumimoji="1" lang="zh-CN" altLang="en-US" sz="3000" b="1">
                <a:solidFill>
                  <a:srgbClr val="000099"/>
                </a:solidFill>
                <a:latin typeface="Times New Roman" pitchFamily="18" charset="0"/>
                <a:ea typeface="仿宋_GB2312" pitchFamily="49" charset="-122"/>
              </a:rPr>
              <a:t>	解码时不会混淆。</a:t>
            </a:r>
          </a:p>
        </p:txBody>
      </p:sp>
      <p:grpSp>
        <p:nvGrpSpPr>
          <p:cNvPr id="304131" name="Group 3"/>
          <p:cNvGrpSpPr>
            <a:grpSpLocks/>
          </p:cNvGrpSpPr>
          <p:nvPr/>
        </p:nvGrpSpPr>
        <p:grpSpPr bwMode="auto">
          <a:xfrm>
            <a:off x="5148263" y="2971800"/>
            <a:ext cx="3048000" cy="3200400"/>
            <a:chOff x="3456" y="1872"/>
            <a:chExt cx="1920" cy="2016"/>
          </a:xfrm>
        </p:grpSpPr>
        <p:sp>
          <p:nvSpPr>
            <p:cNvPr id="304132" name="Text Box 4"/>
            <p:cNvSpPr txBox="1">
              <a:spLocks noChangeArrowheads="1"/>
            </p:cNvSpPr>
            <p:nvPr/>
          </p:nvSpPr>
          <p:spPr bwMode="auto">
            <a:xfrm>
              <a:off x="3456" y="3523"/>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008000"/>
                  </a:solidFill>
                  <a:latin typeface="Times New Roman" pitchFamily="18" charset="0"/>
                  <a:ea typeface="隶书" pitchFamily="49" charset="-122"/>
                </a:rPr>
                <a:t>Huffman</a:t>
              </a:r>
              <a:r>
                <a:rPr kumimoji="1" lang="zh-CN" altLang="en-US" sz="3200" b="1">
                  <a:solidFill>
                    <a:srgbClr val="008000"/>
                  </a:solidFill>
                  <a:latin typeface="Times New Roman" pitchFamily="18" charset="0"/>
                  <a:ea typeface="隶书" pitchFamily="49" charset="-122"/>
                </a:rPr>
                <a:t>编码树</a:t>
              </a:r>
              <a:endParaRPr kumimoji="1" lang="zh-CN" altLang="en-US" sz="2000">
                <a:latin typeface="Times New Roman" pitchFamily="18" charset="0"/>
                <a:ea typeface="仿宋_GB2312" pitchFamily="49" charset="-122"/>
              </a:endParaRPr>
            </a:p>
          </p:txBody>
        </p:sp>
        <p:sp>
          <p:nvSpPr>
            <p:cNvPr id="304133" name="Line 5"/>
            <p:cNvSpPr>
              <a:spLocks noChangeShapeType="1"/>
            </p:cNvSpPr>
            <p:nvPr/>
          </p:nvSpPr>
          <p:spPr bwMode="auto">
            <a:xfrm flipH="1">
              <a:off x="3840" y="2121"/>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4" name="Line 6"/>
            <p:cNvSpPr>
              <a:spLocks noChangeShapeType="1"/>
            </p:cNvSpPr>
            <p:nvPr/>
          </p:nvSpPr>
          <p:spPr bwMode="auto">
            <a:xfrm flipH="1">
              <a:off x="4176" y="2505"/>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5" name="Line 7"/>
            <p:cNvSpPr>
              <a:spLocks noChangeShapeType="1"/>
            </p:cNvSpPr>
            <p:nvPr/>
          </p:nvSpPr>
          <p:spPr bwMode="auto">
            <a:xfrm flipH="1">
              <a:off x="4464" y="2889"/>
              <a:ext cx="240" cy="288"/>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6" name="Line 8"/>
            <p:cNvSpPr>
              <a:spLocks noChangeShapeType="1"/>
            </p:cNvSpPr>
            <p:nvPr/>
          </p:nvSpPr>
          <p:spPr bwMode="auto">
            <a:xfrm>
              <a:off x="4176" y="2025"/>
              <a:ext cx="816" cy="115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4137" name="Oval 9"/>
            <p:cNvSpPr>
              <a:spLocks noChangeArrowheads="1"/>
            </p:cNvSpPr>
            <p:nvPr/>
          </p:nvSpPr>
          <p:spPr bwMode="auto">
            <a:xfrm>
              <a:off x="3984" y="1872"/>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8" name="Oval 10"/>
            <p:cNvSpPr>
              <a:spLocks noChangeArrowheads="1"/>
            </p:cNvSpPr>
            <p:nvPr/>
          </p:nvSpPr>
          <p:spPr bwMode="auto">
            <a:xfrm>
              <a:off x="4608" y="2745"/>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39" name="Oval 11"/>
            <p:cNvSpPr>
              <a:spLocks noChangeArrowheads="1"/>
            </p:cNvSpPr>
            <p:nvPr/>
          </p:nvSpPr>
          <p:spPr bwMode="auto">
            <a:xfrm>
              <a:off x="4320" y="231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endParaRPr lang="zh-CN" altLang="en-US"/>
            </a:p>
          </p:txBody>
        </p:sp>
        <p:sp>
          <p:nvSpPr>
            <p:cNvPr id="304140" name="Text Box 12"/>
            <p:cNvSpPr txBox="1">
              <a:spLocks noChangeArrowheads="1"/>
            </p:cNvSpPr>
            <p:nvPr/>
          </p:nvSpPr>
          <p:spPr bwMode="auto">
            <a:xfrm>
              <a:off x="3744" y="197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1" name="Text Box 13"/>
            <p:cNvSpPr txBox="1">
              <a:spLocks noChangeArrowheads="1"/>
            </p:cNvSpPr>
            <p:nvPr/>
          </p:nvSpPr>
          <p:spPr bwMode="auto">
            <a:xfrm>
              <a:off x="4092" y="240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2" name="Text Box 14"/>
            <p:cNvSpPr txBox="1">
              <a:spLocks noChangeArrowheads="1"/>
            </p:cNvSpPr>
            <p:nvPr/>
          </p:nvSpPr>
          <p:spPr bwMode="auto">
            <a:xfrm>
              <a:off x="4380"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0</a:t>
              </a:r>
              <a:endParaRPr kumimoji="1" lang="en-US" altLang="zh-CN" sz="2400">
                <a:latin typeface="Times New Roman" pitchFamily="18" charset="0"/>
              </a:endParaRPr>
            </a:p>
          </p:txBody>
        </p:sp>
        <p:sp>
          <p:nvSpPr>
            <p:cNvPr id="304143" name="Text Box 15"/>
            <p:cNvSpPr txBox="1">
              <a:spLocks noChangeArrowheads="1"/>
            </p:cNvSpPr>
            <p:nvPr/>
          </p:nvSpPr>
          <p:spPr bwMode="auto">
            <a:xfrm>
              <a:off x="4320" y="19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4" name="Text Box 16"/>
            <p:cNvSpPr txBox="1">
              <a:spLocks noChangeArrowheads="1"/>
            </p:cNvSpPr>
            <p:nvPr/>
          </p:nvSpPr>
          <p:spPr bwMode="auto">
            <a:xfrm>
              <a:off x="4620" y="24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5" name="Text Box 17"/>
            <p:cNvSpPr txBox="1">
              <a:spLocks noChangeArrowheads="1"/>
            </p:cNvSpPr>
            <p:nvPr/>
          </p:nvSpPr>
          <p:spPr bwMode="auto">
            <a:xfrm>
              <a:off x="4848" y="278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1</a:t>
              </a:r>
              <a:endParaRPr kumimoji="1" lang="en-US" altLang="zh-CN" sz="2400">
                <a:latin typeface="Times New Roman" pitchFamily="18" charset="0"/>
              </a:endParaRPr>
            </a:p>
          </p:txBody>
        </p:sp>
        <p:sp>
          <p:nvSpPr>
            <p:cNvPr id="304146" name="Rectangle 18"/>
            <p:cNvSpPr>
              <a:spLocks noChangeArrowheads="1"/>
            </p:cNvSpPr>
            <p:nvPr/>
          </p:nvSpPr>
          <p:spPr bwMode="auto">
            <a:xfrm>
              <a:off x="3696" y="231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7" name="Rectangle 19"/>
            <p:cNvSpPr>
              <a:spLocks noChangeArrowheads="1"/>
            </p:cNvSpPr>
            <p:nvPr/>
          </p:nvSpPr>
          <p:spPr bwMode="auto">
            <a:xfrm>
              <a:off x="3984" y="274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8" name="Rectangle 20"/>
            <p:cNvSpPr>
              <a:spLocks noChangeArrowheads="1"/>
            </p:cNvSpPr>
            <p:nvPr/>
          </p:nvSpPr>
          <p:spPr bwMode="auto">
            <a:xfrm>
              <a:off x="4272"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49" name="Rectangle 21"/>
            <p:cNvSpPr>
              <a:spLocks noChangeArrowheads="1"/>
            </p:cNvSpPr>
            <p:nvPr/>
          </p:nvSpPr>
          <p:spPr bwMode="auto">
            <a:xfrm>
              <a:off x="4896" y="3177"/>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38100">
                  <a:solidFill>
                    <a:srgbClr val="009900"/>
                  </a:solidFill>
                  <a:miter lim="800000"/>
                  <a:headEnd/>
                  <a:tailEnd/>
                </a14:hiddenLine>
              </a:ext>
            </a:extLst>
          </p:spPr>
          <p:txBody>
            <a:bodyPr wrap="none" anchor="ctr"/>
            <a:lstStyle/>
            <a:p>
              <a:endParaRPr lang="zh-CN" altLang="en-US"/>
            </a:p>
          </p:txBody>
        </p:sp>
        <p:sp>
          <p:nvSpPr>
            <p:cNvPr id="304150" name="Text Box 22"/>
            <p:cNvSpPr txBox="1">
              <a:spLocks noChangeArrowheads="1"/>
            </p:cNvSpPr>
            <p:nvPr/>
          </p:nvSpPr>
          <p:spPr bwMode="auto">
            <a:xfrm>
              <a:off x="4320"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2</a:t>
              </a:r>
              <a:endParaRPr kumimoji="1" lang="en-US" altLang="zh-CN" sz="2800">
                <a:latin typeface="Times New Roman" pitchFamily="18" charset="0"/>
              </a:endParaRPr>
            </a:p>
          </p:txBody>
        </p:sp>
        <p:sp>
          <p:nvSpPr>
            <p:cNvPr id="304151" name="Text Box 23"/>
            <p:cNvSpPr txBox="1">
              <a:spLocks noChangeArrowheads="1"/>
            </p:cNvSpPr>
            <p:nvPr/>
          </p:nvSpPr>
          <p:spPr bwMode="auto">
            <a:xfrm>
              <a:off x="4908" y="313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4</a:t>
              </a:r>
              <a:endParaRPr kumimoji="1" lang="en-US" altLang="zh-CN" sz="2800">
                <a:latin typeface="Times New Roman" pitchFamily="18" charset="0"/>
              </a:endParaRPr>
            </a:p>
          </p:txBody>
        </p:sp>
        <p:sp>
          <p:nvSpPr>
            <p:cNvPr id="304152" name="Text Box 24"/>
            <p:cNvSpPr txBox="1">
              <a:spLocks noChangeArrowheads="1"/>
            </p:cNvSpPr>
            <p:nvPr/>
          </p:nvSpPr>
          <p:spPr bwMode="auto">
            <a:xfrm>
              <a:off x="4044" y="270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5</a:t>
              </a:r>
              <a:endParaRPr kumimoji="1" lang="en-US" altLang="zh-CN" sz="2800">
                <a:latin typeface="Times New Roman" pitchFamily="18" charset="0"/>
              </a:endParaRPr>
            </a:p>
          </p:txBody>
        </p:sp>
        <p:sp>
          <p:nvSpPr>
            <p:cNvPr id="304153" name="Text Box 25"/>
            <p:cNvSpPr txBox="1">
              <a:spLocks noChangeArrowheads="1"/>
            </p:cNvSpPr>
            <p:nvPr/>
          </p:nvSpPr>
          <p:spPr bwMode="auto">
            <a:xfrm>
              <a:off x="3744" y="2274"/>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tx2"/>
                  </a:solidFill>
                  <a:latin typeface="Times New Roman" pitchFamily="18" charset="0"/>
                </a:rPr>
                <a:t>7</a:t>
              </a:r>
              <a:endParaRPr kumimoji="1" lang="en-US" altLang="zh-CN" sz="2800">
                <a:latin typeface="Times New Roman" pitchFamily="18" charset="0"/>
              </a:endParaRPr>
            </a:p>
          </p:txBody>
        </p:sp>
      </p:grpSp>
      <p:sp>
        <p:nvSpPr>
          <p:cNvPr id="304154" name="AutoShape 26">
            <a:hlinkClick r:id="rId2" action="ppaction://hlinkpres?slideindex=1&amp;slidetitle=第六章  集合与字典 " highlightClick="1"/>
          </p:cNvPr>
          <p:cNvSpPr>
            <a:spLocks noChangeArrowheads="1"/>
          </p:cNvSpPr>
          <p:nvPr/>
        </p:nvSpPr>
        <p:spPr bwMode="auto">
          <a:xfrm>
            <a:off x="576263" y="6200775"/>
            <a:ext cx="574675" cy="368300"/>
          </a:xfrm>
          <a:prstGeom prst="actionButtonEnd">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a:xfrm>
            <a:off x="468313" y="476250"/>
            <a:ext cx="8229600" cy="973138"/>
          </a:xfrm>
        </p:spPr>
        <p:txBody>
          <a:bodyPr/>
          <a:lstStyle/>
          <a:p>
            <a:pPr algn="ctr"/>
            <a:r>
              <a:rPr kumimoji="1" lang="zh-CN" altLang="en-US" b="1" smtClean="0">
                <a:ea typeface="华文新魏" pitchFamily="2" charset="-122"/>
              </a:rPr>
              <a:t>队列的应用：打印杨辉三角形</a:t>
            </a:r>
          </a:p>
        </p:txBody>
      </p:sp>
      <p:sp>
        <p:nvSpPr>
          <p:cNvPr id="108548" name="Rectangle 6"/>
          <p:cNvSpPr>
            <a:spLocks noGrp="1" noChangeArrowheads="1"/>
          </p:cNvSpPr>
          <p:nvPr>
            <p:ph idx="1"/>
          </p:nvPr>
        </p:nvSpPr>
        <p:spPr>
          <a:xfrm>
            <a:off x="663575" y="1450975"/>
            <a:ext cx="8229600" cy="1114425"/>
          </a:xfrm>
        </p:spPr>
        <p:txBody>
          <a:bodyPr/>
          <a:lstStyle/>
          <a:p>
            <a:pPr>
              <a:buClr>
                <a:srgbClr val="800080"/>
              </a:buClr>
              <a:buSzPct val="50000"/>
            </a:pPr>
            <a:r>
              <a:rPr kumimoji="1" lang="zh-CN" altLang="en-US" b="1" smtClean="0">
                <a:latin typeface="Times New Roman" pitchFamily="18" charset="0"/>
                <a:ea typeface="仿宋_GB2312" pitchFamily="49" charset="-122"/>
              </a:rPr>
              <a:t>算法逐行打印二项展开式</a:t>
            </a:r>
            <a:r>
              <a:rPr kumimoji="1" lang="zh-CN" altLang="en-US" b="1" smtClean="0">
                <a:solidFill>
                  <a:srgbClr val="0000FF"/>
                </a:solidFill>
                <a:latin typeface="Times New Roman" pitchFamily="18" charset="0"/>
                <a:ea typeface="仿宋_GB2312" pitchFamily="49" charset="-122"/>
              </a:rPr>
              <a:t> </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a</a:t>
            </a:r>
            <a:r>
              <a:rPr kumimoji="1" lang="en-US" altLang="zh-CN" b="1" smtClean="0">
                <a:solidFill>
                  <a:srgbClr val="CC3300"/>
                </a:solidFill>
                <a:latin typeface="Times New Roman" pitchFamily="18" charset="0"/>
                <a:ea typeface="仿宋_GB2312" pitchFamily="49" charset="-122"/>
              </a:rPr>
              <a:t> + </a:t>
            </a:r>
            <a:r>
              <a:rPr kumimoji="1" lang="en-US" altLang="zh-CN" b="1" i="1" smtClean="0">
                <a:solidFill>
                  <a:srgbClr val="CC3300"/>
                </a:solidFill>
                <a:latin typeface="Times New Roman" pitchFamily="18" charset="0"/>
                <a:ea typeface="仿宋_GB2312" pitchFamily="49" charset="-122"/>
              </a:rPr>
              <a:t>b</a:t>
            </a:r>
            <a:r>
              <a:rPr kumimoji="1" lang="en-US" altLang="zh-CN" b="1" smtClean="0">
                <a:solidFill>
                  <a:srgbClr val="CC3300"/>
                </a:solidFill>
                <a:latin typeface="Times New Roman" pitchFamily="18" charset="0"/>
                <a:ea typeface="仿宋_GB2312" pitchFamily="49" charset="-122"/>
              </a:rPr>
              <a:t>)</a:t>
            </a:r>
            <a:r>
              <a:rPr kumimoji="1" lang="en-US" altLang="zh-CN" b="1" i="1" smtClean="0">
                <a:solidFill>
                  <a:srgbClr val="CC3300"/>
                </a:solidFill>
                <a:latin typeface="Times New Roman" pitchFamily="18" charset="0"/>
                <a:ea typeface="仿宋_GB2312" pitchFamily="49" charset="-122"/>
              </a:rPr>
              <a:t>i </a:t>
            </a:r>
            <a:r>
              <a:rPr kumimoji="1" lang="zh-CN" altLang="en-US" b="1" smtClean="0">
                <a:latin typeface="Times New Roman" pitchFamily="18" charset="0"/>
                <a:ea typeface="仿宋_GB2312" pitchFamily="49" charset="-122"/>
              </a:rPr>
              <a:t>的系数：</a:t>
            </a:r>
            <a:r>
              <a:rPr kumimoji="1" lang="zh-CN" altLang="en-US" b="1" smtClean="0">
                <a:solidFill>
                  <a:srgbClr val="336600"/>
                </a:solidFill>
                <a:latin typeface="Times New Roman" pitchFamily="18" charset="0"/>
                <a:ea typeface="仿宋_GB2312" pitchFamily="49" charset="-122"/>
              </a:rPr>
              <a:t>杨辉三角形  </a:t>
            </a:r>
            <a:r>
              <a:rPr kumimoji="1" lang="en-US" altLang="zh-CN" b="1" smtClean="0">
                <a:solidFill>
                  <a:srgbClr val="336600"/>
                </a:solidFill>
                <a:latin typeface="Times New Roman" pitchFamily="18" charset="0"/>
                <a:ea typeface="仿宋_GB2312" pitchFamily="49" charset="-122"/>
              </a:rPr>
              <a:t>(Pascal’s triangle)</a:t>
            </a:r>
          </a:p>
        </p:txBody>
      </p:sp>
      <p:sp>
        <p:nvSpPr>
          <p:cNvPr id="6" name="灯片编号占位符 4"/>
          <p:cNvSpPr>
            <a:spLocks noGrp="1"/>
          </p:cNvSpPr>
          <p:nvPr>
            <p:ph type="sldNum" sz="quarter" idx="12"/>
          </p:nvPr>
        </p:nvSpPr>
        <p:spPr/>
        <p:txBody>
          <a:bodyPr/>
          <a:lstStyle/>
          <a:p>
            <a:pPr>
              <a:defRPr/>
            </a:pPr>
            <a:fld id="{02AA154B-33A1-4540-916B-B258876A6CBC}" type="slidenum">
              <a:rPr lang="en-US" altLang="zh-CN"/>
              <a:pPr>
                <a:defRPr/>
              </a:pPr>
              <a:t>19</a:t>
            </a:fld>
            <a:endParaRPr lang="en-US" altLang="zh-CN"/>
          </a:p>
        </p:txBody>
      </p:sp>
      <p:graphicFrame>
        <p:nvGraphicFramePr>
          <p:cNvPr id="108549" name="Object 2"/>
          <p:cNvGraphicFramePr>
            <a:graphicFrameLocks noChangeAspect="1"/>
          </p:cNvGraphicFramePr>
          <p:nvPr/>
        </p:nvGraphicFramePr>
        <p:xfrm>
          <a:off x="0" y="2549525"/>
          <a:ext cx="8450263" cy="4803775"/>
        </p:xfrm>
        <a:graphic>
          <a:graphicData uri="http://schemas.openxmlformats.org/presentationml/2006/ole">
            <mc:AlternateContent xmlns:mc="http://schemas.openxmlformats.org/markup-compatibility/2006">
              <mc:Choice xmlns:v="urn:schemas-microsoft-com:vml" Requires="v">
                <p:oleObj spid="_x0000_s437266" name="文档" r:id="rId3" imgW="2657475" imgH="1504950" progId="Word.Document.8">
                  <p:embed/>
                </p:oleObj>
              </mc:Choice>
              <mc:Fallback>
                <p:oleObj name="文档" r:id="rId3" imgW="2657475" imgH="15049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49525"/>
                        <a:ext cx="8450263" cy="4803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561514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zh-CN" altLang="en-US" dirty="0"/>
              <a:t>热身</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试</a:t>
            </a:r>
            <a:r>
              <a:rPr lang="zh-CN" altLang="en-US" dirty="0"/>
              <a:t>将下列递推过程改写为递归过程。</a:t>
            </a:r>
          </a:p>
          <a:p>
            <a:r>
              <a:rPr lang="en-US" altLang="zh-CN" b="1" dirty="0"/>
              <a:t>void</a:t>
            </a:r>
            <a:r>
              <a:rPr lang="en-US" altLang="zh-CN" dirty="0"/>
              <a:t> </a:t>
            </a:r>
            <a:r>
              <a:rPr lang="en-US" altLang="zh-CN" dirty="0" err="1"/>
              <a:t>ditui</a:t>
            </a:r>
            <a:r>
              <a:rPr lang="en-US" altLang="zh-CN" dirty="0"/>
              <a:t>(</a:t>
            </a:r>
            <a:r>
              <a:rPr lang="en-US" altLang="zh-CN" dirty="0" err="1"/>
              <a:t>int</a:t>
            </a:r>
            <a:r>
              <a:rPr lang="en-US" altLang="zh-CN" dirty="0"/>
              <a:t> n)</a:t>
            </a:r>
          </a:p>
          <a:p>
            <a:r>
              <a:rPr lang="en-US" altLang="zh-CN" dirty="0"/>
              <a:t>{</a:t>
            </a:r>
            <a:r>
              <a:rPr lang="en-US" altLang="zh-CN" dirty="0" err="1"/>
              <a:t>i</a:t>
            </a:r>
            <a:r>
              <a:rPr lang="en-US" altLang="zh-CN" dirty="0"/>
              <a:t>=n;</a:t>
            </a:r>
          </a:p>
          <a:p>
            <a:r>
              <a:rPr lang="en-US" altLang="zh-CN" dirty="0"/>
              <a:t>         </a:t>
            </a:r>
            <a:r>
              <a:rPr lang="en-US" altLang="zh-CN" b="1" dirty="0"/>
              <a:t>while</a:t>
            </a:r>
            <a:r>
              <a:rPr lang="en-US" altLang="zh-CN" dirty="0"/>
              <a:t>(</a:t>
            </a:r>
            <a:r>
              <a:rPr lang="en-US" altLang="zh-CN" dirty="0" err="1"/>
              <a:t>i</a:t>
            </a:r>
            <a:r>
              <a:rPr lang="en-US" altLang="zh-CN" dirty="0"/>
              <a:t>&gt;1) </a:t>
            </a:r>
            <a:r>
              <a:rPr lang="en-US" altLang="zh-CN" dirty="0" err="1"/>
              <a:t>printf</a:t>
            </a:r>
            <a:r>
              <a:rPr lang="en-US" altLang="zh-CN" dirty="0"/>
              <a:t>(</a:t>
            </a:r>
            <a:r>
              <a:rPr lang="en-US" altLang="zh-CN" dirty="0" err="1"/>
              <a:t>i</a:t>
            </a:r>
            <a:r>
              <a:rPr lang="en-US" altLang="zh-CN" dirty="0"/>
              <a:t>--);</a:t>
            </a:r>
          </a:p>
          <a:p>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a:t>
            </a:fld>
            <a:endParaRPr lang="en-US" altLang="zh-CN"/>
          </a:p>
        </p:txBody>
      </p:sp>
    </p:spTree>
    <p:extLst>
      <p:ext uri="{BB962C8B-B14F-4D97-AF65-F5344CB8AC3E}">
        <p14:creationId xmlns:p14="http://schemas.microsoft.com/office/powerpoint/2010/main" val="4097348227"/>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2"/>
          <p:cNvSpPr>
            <a:spLocks noGrp="1"/>
          </p:cNvSpPr>
          <p:nvPr>
            <p:ph type="sldNum" sz="quarter" idx="12"/>
          </p:nvPr>
        </p:nvSpPr>
        <p:spPr/>
        <p:txBody>
          <a:bodyPr/>
          <a:lstStyle/>
          <a:p>
            <a:pPr>
              <a:defRPr/>
            </a:pPr>
            <a:fld id="{BBA1EF39-1ECB-4D03-AF36-7A476E43173A}" type="slidenum">
              <a:rPr lang="en-US" altLang="zh-CN"/>
              <a:pPr>
                <a:defRPr/>
              </a:pPr>
              <a:t>20</a:t>
            </a:fld>
            <a:endParaRPr lang="en-US" altLang="zh-CN"/>
          </a:p>
        </p:txBody>
      </p:sp>
      <p:sp>
        <p:nvSpPr>
          <p:cNvPr id="109571" name="Text Box 2"/>
          <p:cNvSpPr txBox="1">
            <a:spLocks noChangeArrowheads="1"/>
          </p:cNvSpPr>
          <p:nvPr/>
        </p:nvSpPr>
        <p:spPr bwMode="auto">
          <a:xfrm>
            <a:off x="850900" y="655638"/>
            <a:ext cx="764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3600" b="1">
                <a:solidFill>
                  <a:schemeClr val="tx2"/>
                </a:solidFill>
                <a:latin typeface="华文新魏" pitchFamily="2" charset="-122"/>
                <a:ea typeface="华文新魏" pitchFamily="2" charset="-122"/>
              </a:rPr>
              <a:t>分析第 </a:t>
            </a:r>
            <a:r>
              <a:rPr kumimoji="1" lang="en-US" altLang="zh-CN" sz="3600" b="1">
                <a:solidFill>
                  <a:schemeClr val="tx2"/>
                </a:solidFill>
                <a:latin typeface="华文新魏" pitchFamily="2" charset="-122"/>
                <a:ea typeface="华文新魏" pitchFamily="2" charset="-122"/>
              </a:rPr>
              <a:t>i </a:t>
            </a:r>
            <a:r>
              <a:rPr kumimoji="1" lang="zh-CN" altLang="en-US" sz="3600" b="1">
                <a:solidFill>
                  <a:schemeClr val="tx2"/>
                </a:solidFill>
                <a:latin typeface="华文新魏" pitchFamily="2" charset="-122"/>
                <a:ea typeface="华文新魏" pitchFamily="2" charset="-122"/>
              </a:rPr>
              <a:t>行元素与第 </a:t>
            </a:r>
            <a:r>
              <a:rPr kumimoji="1" lang="en-US" altLang="zh-CN" sz="3600" b="1">
                <a:solidFill>
                  <a:schemeClr val="tx2"/>
                </a:solidFill>
                <a:latin typeface="华文新魏" pitchFamily="2" charset="-122"/>
                <a:ea typeface="华文新魏" pitchFamily="2" charset="-122"/>
              </a:rPr>
              <a:t>i+1</a:t>
            </a:r>
            <a:r>
              <a:rPr kumimoji="1" lang="zh-CN" altLang="en-US" sz="3600" b="1">
                <a:solidFill>
                  <a:schemeClr val="tx2"/>
                </a:solidFill>
                <a:latin typeface="华文新魏" pitchFamily="2" charset="-122"/>
                <a:ea typeface="华文新魏" pitchFamily="2" charset="-122"/>
              </a:rPr>
              <a:t>行元素的关系</a:t>
            </a:r>
            <a:endParaRPr kumimoji="1" lang="zh-CN" altLang="en-US" sz="3600">
              <a:solidFill>
                <a:schemeClr val="tx2"/>
              </a:solidFill>
              <a:latin typeface="华文新魏" pitchFamily="2" charset="-122"/>
              <a:ea typeface="华文新魏" pitchFamily="2" charset="-122"/>
            </a:endParaRPr>
          </a:p>
        </p:txBody>
      </p:sp>
      <p:sp>
        <p:nvSpPr>
          <p:cNvPr id="109572" name="Text Box 3"/>
          <p:cNvSpPr txBox="1">
            <a:spLocks noChangeArrowheads="1"/>
          </p:cNvSpPr>
          <p:nvPr/>
        </p:nvSpPr>
        <p:spPr bwMode="auto">
          <a:xfrm>
            <a:off x="1066800" y="5486400"/>
            <a:ext cx="731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3200" b="1">
                <a:solidFill>
                  <a:srgbClr val="FF3300"/>
                </a:solidFill>
                <a:latin typeface="Times New Roman" pitchFamily="18" charset="0"/>
                <a:ea typeface="仿宋_GB2312" pitchFamily="49" charset="-122"/>
              </a:rPr>
              <a:t>从前一行的数据可以计算下一行的数据</a:t>
            </a:r>
            <a:endParaRPr kumimoji="1" lang="zh-CN" altLang="en-US" sz="2400">
              <a:latin typeface="Times New Roman" pitchFamily="18" charset="0"/>
            </a:endParaRPr>
          </a:p>
        </p:txBody>
      </p:sp>
      <p:sp>
        <p:nvSpPr>
          <p:cNvPr id="109573" name="Text Box 4"/>
          <p:cNvSpPr txBox="1">
            <a:spLocks noChangeArrowheads="1"/>
          </p:cNvSpPr>
          <p:nvPr/>
        </p:nvSpPr>
        <p:spPr bwMode="auto">
          <a:xfrm>
            <a:off x="838200" y="2468563"/>
            <a:ext cx="93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chemeClr val="hlink"/>
                </a:solidFill>
                <a:latin typeface="Times New Roman" pitchFamily="18" charset="0"/>
              </a:rPr>
              <a:t>i = 2</a:t>
            </a:r>
            <a:endParaRPr kumimoji="1" lang="en-US" altLang="zh-CN" sz="2400">
              <a:latin typeface="Times New Roman" pitchFamily="18" charset="0"/>
            </a:endParaRPr>
          </a:p>
        </p:txBody>
      </p:sp>
      <p:sp>
        <p:nvSpPr>
          <p:cNvPr id="109574" name="Rectangle 5"/>
          <p:cNvSpPr>
            <a:spLocks noChangeArrowheads="1"/>
          </p:cNvSpPr>
          <p:nvPr/>
        </p:nvSpPr>
        <p:spPr bwMode="auto">
          <a:xfrm>
            <a:off x="838200" y="35814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3</a:t>
            </a:r>
          </a:p>
        </p:txBody>
      </p:sp>
      <p:sp>
        <p:nvSpPr>
          <p:cNvPr id="109575" name="Rectangle 6"/>
          <p:cNvSpPr>
            <a:spLocks noChangeArrowheads="1"/>
          </p:cNvSpPr>
          <p:nvPr/>
        </p:nvSpPr>
        <p:spPr bwMode="auto">
          <a:xfrm>
            <a:off x="817563" y="4678363"/>
            <a:ext cx="9350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rPr>
              <a:t>i = 4</a:t>
            </a:r>
          </a:p>
        </p:txBody>
      </p:sp>
      <p:sp>
        <p:nvSpPr>
          <p:cNvPr id="109576" name="Line 7"/>
          <p:cNvSpPr>
            <a:spLocks noChangeShapeType="1"/>
          </p:cNvSpPr>
          <p:nvPr/>
        </p:nvSpPr>
        <p:spPr bwMode="auto">
          <a:xfrm>
            <a:off x="1295400" y="3048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Line 8"/>
          <p:cNvSpPr>
            <a:spLocks noChangeShapeType="1"/>
          </p:cNvSpPr>
          <p:nvPr/>
        </p:nvSpPr>
        <p:spPr bwMode="auto">
          <a:xfrm>
            <a:off x="1295400" y="4191000"/>
            <a:ext cx="0" cy="533400"/>
          </a:xfrm>
          <a:prstGeom prst="line">
            <a:avLst/>
          </a:prstGeom>
          <a:noFill/>
          <a:ln w="38100">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Text Box 9"/>
          <p:cNvSpPr txBox="1">
            <a:spLocks noChangeArrowheads="1"/>
          </p:cNvSpPr>
          <p:nvPr/>
        </p:nvSpPr>
        <p:spPr bwMode="auto">
          <a:xfrm>
            <a:off x="2330450" y="3611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0       1       3       3       1        0</a:t>
            </a:r>
            <a:endParaRPr kumimoji="1" lang="en-US" altLang="zh-CN" sz="2400">
              <a:latin typeface="Times New Roman" pitchFamily="18" charset="0"/>
            </a:endParaRPr>
          </a:p>
        </p:txBody>
      </p:sp>
      <p:sp>
        <p:nvSpPr>
          <p:cNvPr id="109579" name="Text Box 10"/>
          <p:cNvSpPr txBox="1">
            <a:spLocks noChangeArrowheads="1"/>
          </p:cNvSpPr>
          <p:nvPr/>
        </p:nvSpPr>
        <p:spPr bwMode="auto">
          <a:xfrm>
            <a:off x="2787650" y="46482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1       4       6       4        1</a:t>
            </a:r>
            <a:endParaRPr kumimoji="1" lang="en-US" altLang="zh-CN" sz="2400">
              <a:latin typeface="Times New Roman" pitchFamily="18" charset="0"/>
            </a:endParaRPr>
          </a:p>
        </p:txBody>
      </p:sp>
      <p:sp>
        <p:nvSpPr>
          <p:cNvPr id="109580" name="Text Box 11"/>
          <p:cNvSpPr txBox="1">
            <a:spLocks noChangeArrowheads="1"/>
          </p:cNvSpPr>
          <p:nvPr/>
        </p:nvSpPr>
        <p:spPr bwMode="auto">
          <a:xfrm>
            <a:off x="2787650" y="2468563"/>
            <a:ext cx="4044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0       1       2       1       0</a:t>
            </a:r>
            <a:endParaRPr kumimoji="1" lang="en-US" altLang="zh-CN" sz="2400">
              <a:latin typeface="Times New Roman" pitchFamily="18" charset="0"/>
            </a:endParaRPr>
          </a:p>
        </p:txBody>
      </p:sp>
      <p:sp>
        <p:nvSpPr>
          <p:cNvPr id="109581" name="Text Box 12"/>
          <p:cNvSpPr txBox="1">
            <a:spLocks noChangeArrowheads="1"/>
          </p:cNvSpPr>
          <p:nvPr/>
        </p:nvSpPr>
        <p:spPr bwMode="auto">
          <a:xfrm>
            <a:off x="3270250" y="129540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0       1       1       0</a:t>
            </a:r>
            <a:endParaRPr kumimoji="1" lang="en-US" altLang="zh-CN" sz="2400">
              <a:latin typeface="Times New Roman" pitchFamily="18" charset="0"/>
            </a:endParaRPr>
          </a:p>
        </p:txBody>
      </p:sp>
      <p:sp>
        <p:nvSpPr>
          <p:cNvPr id="109582" name="Line 13"/>
          <p:cNvSpPr>
            <a:spLocks noChangeShapeType="1"/>
          </p:cNvSpPr>
          <p:nvPr/>
        </p:nvSpPr>
        <p:spPr bwMode="auto">
          <a:xfrm>
            <a:off x="2590800" y="2133600"/>
            <a:ext cx="114300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3" name="Text Box 14"/>
          <p:cNvSpPr txBox="1">
            <a:spLocks noChangeArrowheads="1"/>
          </p:cNvSpPr>
          <p:nvPr/>
        </p:nvSpPr>
        <p:spPr bwMode="auto">
          <a:xfrm>
            <a:off x="2209800" y="167640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a:t>
            </a:r>
            <a:endParaRPr kumimoji="1" lang="en-US" altLang="zh-CN" sz="2400">
              <a:latin typeface="Times New Roman" pitchFamily="18" charset="0"/>
            </a:endParaRPr>
          </a:p>
        </p:txBody>
      </p:sp>
      <p:sp>
        <p:nvSpPr>
          <p:cNvPr id="109584" name="Line 15"/>
          <p:cNvSpPr>
            <a:spLocks noChangeShapeType="1"/>
          </p:cNvSpPr>
          <p:nvPr/>
        </p:nvSpPr>
        <p:spPr bwMode="auto">
          <a:xfrm flipH="1">
            <a:off x="5029200" y="1981200"/>
            <a:ext cx="1676400" cy="6858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5" name="Text Box 16"/>
          <p:cNvSpPr txBox="1">
            <a:spLocks noChangeArrowheads="1"/>
          </p:cNvSpPr>
          <p:nvPr/>
        </p:nvSpPr>
        <p:spPr bwMode="auto">
          <a:xfrm>
            <a:off x="6705600" y="16002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t</a:t>
            </a:r>
            <a:endParaRPr kumimoji="1" lang="en-US" altLang="zh-CN" sz="2400">
              <a:latin typeface="Times New Roman" pitchFamily="18" charset="0"/>
            </a:endParaRPr>
          </a:p>
        </p:txBody>
      </p:sp>
      <p:sp>
        <p:nvSpPr>
          <p:cNvPr id="109586" name="Line 17"/>
          <p:cNvSpPr>
            <a:spLocks noChangeShapeType="1"/>
          </p:cNvSpPr>
          <p:nvPr/>
        </p:nvSpPr>
        <p:spPr bwMode="auto">
          <a:xfrm flipH="1">
            <a:off x="4495800" y="2743200"/>
            <a:ext cx="3124200" cy="990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7" name="Text Box 18"/>
          <p:cNvSpPr txBox="1">
            <a:spLocks noChangeArrowheads="1"/>
          </p:cNvSpPr>
          <p:nvPr/>
        </p:nvSpPr>
        <p:spPr bwMode="auto">
          <a:xfrm>
            <a:off x="7467600" y="2133600"/>
            <a:ext cx="74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600" b="1" i="1">
                <a:solidFill>
                  <a:schemeClr val="tx2"/>
                </a:solidFill>
                <a:latin typeface="Times New Roman" pitchFamily="18" charset="0"/>
              </a:rPr>
              <a:t>s+t</a:t>
            </a:r>
            <a:endParaRPr kumimoji="1" lang="en-US" altLang="zh-CN" sz="2400">
              <a:latin typeface="Times New Roman" pitchFamily="18" charset="0"/>
            </a:endParaRPr>
          </a:p>
        </p:txBody>
      </p:sp>
      <p:sp>
        <p:nvSpPr>
          <p:cNvPr id="109588" name="Line 19"/>
          <p:cNvSpPr>
            <a:spLocks noChangeShapeType="1"/>
          </p:cNvSpPr>
          <p:nvPr/>
        </p:nvSpPr>
        <p:spPr bwMode="auto">
          <a:xfrm>
            <a:off x="35052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89" name="Line 20"/>
          <p:cNvSpPr>
            <a:spLocks noChangeShapeType="1"/>
          </p:cNvSpPr>
          <p:nvPr/>
        </p:nvSpPr>
        <p:spPr bwMode="auto">
          <a:xfrm>
            <a:off x="3048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0" name="Line 21"/>
          <p:cNvSpPr>
            <a:spLocks noChangeShapeType="1"/>
          </p:cNvSpPr>
          <p:nvPr/>
        </p:nvSpPr>
        <p:spPr bwMode="auto">
          <a:xfrm>
            <a:off x="2590800" y="4114800"/>
            <a:ext cx="304800" cy="6096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1" name="Line 22"/>
          <p:cNvSpPr>
            <a:spLocks noChangeShapeType="1"/>
          </p:cNvSpPr>
          <p:nvPr/>
        </p:nvSpPr>
        <p:spPr bwMode="auto">
          <a:xfrm>
            <a:off x="35052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2" name="Line 23"/>
          <p:cNvSpPr>
            <a:spLocks noChangeShapeType="1"/>
          </p:cNvSpPr>
          <p:nvPr/>
        </p:nvSpPr>
        <p:spPr bwMode="auto">
          <a:xfrm>
            <a:off x="4419600" y="1752600"/>
            <a:ext cx="3048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3" name="Line 24"/>
          <p:cNvSpPr>
            <a:spLocks noChangeShapeType="1"/>
          </p:cNvSpPr>
          <p:nvPr/>
        </p:nvSpPr>
        <p:spPr bwMode="auto">
          <a:xfrm>
            <a:off x="5334000" y="1828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4" name="Line 25"/>
          <p:cNvSpPr>
            <a:spLocks noChangeShapeType="1"/>
          </p:cNvSpPr>
          <p:nvPr/>
        </p:nvSpPr>
        <p:spPr bwMode="auto">
          <a:xfrm>
            <a:off x="39624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5" name="Line 26"/>
          <p:cNvSpPr>
            <a:spLocks noChangeShapeType="1"/>
          </p:cNvSpPr>
          <p:nvPr/>
        </p:nvSpPr>
        <p:spPr bwMode="auto">
          <a:xfrm>
            <a:off x="48768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6" name="Line 27"/>
          <p:cNvSpPr>
            <a:spLocks noChangeShapeType="1"/>
          </p:cNvSpPr>
          <p:nvPr/>
        </p:nvSpPr>
        <p:spPr bwMode="auto">
          <a:xfrm>
            <a:off x="5791200" y="2971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7" name="Line 28"/>
          <p:cNvSpPr>
            <a:spLocks noChangeShapeType="1"/>
          </p:cNvSpPr>
          <p:nvPr/>
        </p:nvSpPr>
        <p:spPr bwMode="auto">
          <a:xfrm>
            <a:off x="4419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8" name="Line 29"/>
          <p:cNvSpPr>
            <a:spLocks noChangeShapeType="1"/>
          </p:cNvSpPr>
          <p:nvPr/>
        </p:nvSpPr>
        <p:spPr bwMode="auto">
          <a:xfrm>
            <a:off x="5334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99" name="Line 30"/>
          <p:cNvSpPr>
            <a:spLocks noChangeShapeType="1"/>
          </p:cNvSpPr>
          <p:nvPr/>
        </p:nvSpPr>
        <p:spPr bwMode="auto">
          <a:xfrm>
            <a:off x="6324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0" name="Line 31"/>
          <p:cNvSpPr>
            <a:spLocks noChangeShapeType="1"/>
          </p:cNvSpPr>
          <p:nvPr/>
        </p:nvSpPr>
        <p:spPr bwMode="auto">
          <a:xfrm flipH="1">
            <a:off x="35052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1" name="Line 32"/>
          <p:cNvSpPr>
            <a:spLocks noChangeShapeType="1"/>
          </p:cNvSpPr>
          <p:nvPr/>
        </p:nvSpPr>
        <p:spPr bwMode="auto">
          <a:xfrm flipH="1">
            <a:off x="4419600" y="28956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2" name="Line 33"/>
          <p:cNvSpPr>
            <a:spLocks noChangeShapeType="1"/>
          </p:cNvSpPr>
          <p:nvPr/>
        </p:nvSpPr>
        <p:spPr bwMode="auto">
          <a:xfrm flipH="1">
            <a:off x="53340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3" name="Line 34"/>
          <p:cNvSpPr>
            <a:spLocks noChangeShapeType="1"/>
          </p:cNvSpPr>
          <p:nvPr/>
        </p:nvSpPr>
        <p:spPr bwMode="auto">
          <a:xfrm flipH="1">
            <a:off x="6248400" y="2971800"/>
            <a:ext cx="3048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4" name="Line 35"/>
          <p:cNvSpPr>
            <a:spLocks noChangeShapeType="1"/>
          </p:cNvSpPr>
          <p:nvPr/>
        </p:nvSpPr>
        <p:spPr bwMode="auto">
          <a:xfrm flipH="1">
            <a:off x="304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5" name="Line 36"/>
          <p:cNvSpPr>
            <a:spLocks noChangeShapeType="1"/>
          </p:cNvSpPr>
          <p:nvPr/>
        </p:nvSpPr>
        <p:spPr bwMode="auto">
          <a:xfrm flipH="1">
            <a:off x="40386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6" name="Line 37"/>
          <p:cNvSpPr>
            <a:spLocks noChangeShapeType="1"/>
          </p:cNvSpPr>
          <p:nvPr/>
        </p:nvSpPr>
        <p:spPr bwMode="auto">
          <a:xfrm flipH="1">
            <a:off x="48768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7" name="Line 38"/>
          <p:cNvSpPr>
            <a:spLocks noChangeShapeType="1"/>
          </p:cNvSpPr>
          <p:nvPr/>
        </p:nvSpPr>
        <p:spPr bwMode="auto">
          <a:xfrm flipH="1">
            <a:off x="6858000" y="4114800"/>
            <a:ext cx="304800" cy="6858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8" name="Line 39"/>
          <p:cNvSpPr>
            <a:spLocks noChangeShapeType="1"/>
          </p:cNvSpPr>
          <p:nvPr/>
        </p:nvSpPr>
        <p:spPr bwMode="auto">
          <a:xfrm flipH="1">
            <a:off x="39624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09" name="Line 40"/>
          <p:cNvSpPr>
            <a:spLocks noChangeShapeType="1"/>
          </p:cNvSpPr>
          <p:nvPr/>
        </p:nvSpPr>
        <p:spPr bwMode="auto">
          <a:xfrm flipH="1">
            <a:off x="4876800" y="1828800"/>
            <a:ext cx="381000" cy="7620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0" name="Line 41"/>
          <p:cNvSpPr>
            <a:spLocks noChangeShapeType="1"/>
          </p:cNvSpPr>
          <p:nvPr/>
        </p:nvSpPr>
        <p:spPr bwMode="auto">
          <a:xfrm flipH="1">
            <a:off x="5791200" y="1752600"/>
            <a:ext cx="381000" cy="838200"/>
          </a:xfrm>
          <a:prstGeom prst="line">
            <a:avLst/>
          </a:prstGeom>
          <a:noFill/>
          <a:ln w="38100" cap="rnd">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6037709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2"/>
          <p:cNvSpPr>
            <a:spLocks noGrp="1"/>
          </p:cNvSpPr>
          <p:nvPr>
            <p:ph type="sldNum" sz="quarter" idx="12"/>
          </p:nvPr>
        </p:nvSpPr>
        <p:spPr/>
        <p:txBody>
          <a:bodyPr/>
          <a:lstStyle/>
          <a:p>
            <a:pPr>
              <a:defRPr/>
            </a:pPr>
            <a:fld id="{57C13AC4-9D29-4579-BAE7-A0E10CB145AF}" type="slidenum">
              <a:rPr lang="en-US" altLang="zh-CN"/>
              <a:pPr>
                <a:defRPr/>
              </a:pPr>
              <a:t>21</a:t>
            </a:fld>
            <a:endParaRPr lang="en-US" altLang="zh-CN"/>
          </a:p>
        </p:txBody>
      </p:sp>
      <p:sp>
        <p:nvSpPr>
          <p:cNvPr id="110595" name="Text Box 2"/>
          <p:cNvSpPr txBox="1">
            <a:spLocks noChangeArrowheads="1"/>
          </p:cNvSpPr>
          <p:nvPr/>
        </p:nvSpPr>
        <p:spPr bwMode="auto">
          <a:xfrm>
            <a:off x="533400" y="69215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3600" b="1">
                <a:solidFill>
                  <a:srgbClr val="CC3300"/>
                </a:solidFill>
                <a:latin typeface="华文新魏" pitchFamily="2" charset="-122"/>
                <a:ea typeface="华文新魏" pitchFamily="2" charset="-122"/>
              </a:rPr>
              <a:t>从第 </a:t>
            </a:r>
            <a:r>
              <a:rPr kumimoji="1" lang="en-US" altLang="zh-CN" sz="3600" b="1">
                <a:solidFill>
                  <a:srgbClr val="CC3300"/>
                </a:solidFill>
                <a:latin typeface="华文新魏" pitchFamily="2" charset="-122"/>
                <a:ea typeface="华文新魏" pitchFamily="2" charset="-122"/>
              </a:rPr>
              <a:t>i </a:t>
            </a:r>
            <a:r>
              <a:rPr kumimoji="1" lang="zh-CN" altLang="en-US" sz="3600" b="1">
                <a:solidFill>
                  <a:srgbClr val="CC3300"/>
                </a:solidFill>
                <a:latin typeface="华文新魏" pitchFamily="2" charset="-122"/>
                <a:ea typeface="华文新魏" pitchFamily="2" charset="-122"/>
              </a:rPr>
              <a:t>行数据计算并存放第 </a:t>
            </a:r>
            <a:r>
              <a:rPr kumimoji="1" lang="en-US" altLang="zh-CN" sz="3600" b="1">
                <a:solidFill>
                  <a:srgbClr val="CC3300"/>
                </a:solidFill>
                <a:latin typeface="华文新魏" pitchFamily="2" charset="-122"/>
                <a:ea typeface="华文新魏" pitchFamily="2" charset="-122"/>
              </a:rPr>
              <a:t>i+1 </a:t>
            </a:r>
            <a:r>
              <a:rPr kumimoji="1" lang="zh-CN" altLang="en-US" sz="3600" b="1">
                <a:solidFill>
                  <a:srgbClr val="CC3300"/>
                </a:solidFill>
                <a:latin typeface="华文新魏" pitchFamily="2" charset="-122"/>
                <a:ea typeface="华文新魏" pitchFamily="2" charset="-122"/>
              </a:rPr>
              <a:t>行数据</a:t>
            </a:r>
            <a:endParaRPr kumimoji="1" lang="zh-CN" altLang="en-US" sz="2800">
              <a:latin typeface="华文新魏" pitchFamily="2" charset="-122"/>
              <a:ea typeface="华文新魏" pitchFamily="2" charset="-122"/>
            </a:endParaRPr>
          </a:p>
        </p:txBody>
      </p:sp>
      <p:sp>
        <p:nvSpPr>
          <p:cNvPr id="110596" name="Line 3"/>
          <p:cNvSpPr>
            <a:spLocks noChangeShapeType="1"/>
          </p:cNvSpPr>
          <p:nvPr/>
        </p:nvSpPr>
        <p:spPr bwMode="auto">
          <a:xfrm>
            <a:off x="762000" y="16002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7" name="Line 4"/>
          <p:cNvSpPr>
            <a:spLocks noChangeShapeType="1"/>
          </p:cNvSpPr>
          <p:nvPr/>
        </p:nvSpPr>
        <p:spPr bwMode="auto">
          <a:xfrm>
            <a:off x="762000" y="2133600"/>
            <a:ext cx="76962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Line 5"/>
          <p:cNvSpPr>
            <a:spLocks noChangeShapeType="1"/>
          </p:cNvSpPr>
          <p:nvPr/>
        </p:nvSpPr>
        <p:spPr bwMode="auto">
          <a:xfrm>
            <a:off x="1066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9" name="Line 6"/>
          <p:cNvSpPr>
            <a:spLocks noChangeShapeType="1"/>
          </p:cNvSpPr>
          <p:nvPr/>
        </p:nvSpPr>
        <p:spPr bwMode="auto">
          <a:xfrm>
            <a:off x="1676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0" name="Line 7"/>
          <p:cNvSpPr>
            <a:spLocks noChangeShapeType="1"/>
          </p:cNvSpPr>
          <p:nvPr/>
        </p:nvSpPr>
        <p:spPr bwMode="auto">
          <a:xfrm>
            <a:off x="2286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1" name="Line 8"/>
          <p:cNvSpPr>
            <a:spLocks noChangeShapeType="1"/>
          </p:cNvSpPr>
          <p:nvPr/>
        </p:nvSpPr>
        <p:spPr bwMode="auto">
          <a:xfrm>
            <a:off x="2895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2" name="Line 9"/>
          <p:cNvSpPr>
            <a:spLocks noChangeShapeType="1"/>
          </p:cNvSpPr>
          <p:nvPr/>
        </p:nvSpPr>
        <p:spPr bwMode="auto">
          <a:xfrm>
            <a:off x="3505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0"/>
          <p:cNvSpPr>
            <a:spLocks noChangeShapeType="1"/>
          </p:cNvSpPr>
          <p:nvPr/>
        </p:nvSpPr>
        <p:spPr bwMode="auto">
          <a:xfrm>
            <a:off x="4114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Line 11"/>
          <p:cNvSpPr>
            <a:spLocks noChangeShapeType="1"/>
          </p:cNvSpPr>
          <p:nvPr/>
        </p:nvSpPr>
        <p:spPr bwMode="auto">
          <a:xfrm>
            <a:off x="4724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Line 12"/>
          <p:cNvSpPr>
            <a:spLocks noChangeShapeType="1"/>
          </p:cNvSpPr>
          <p:nvPr/>
        </p:nvSpPr>
        <p:spPr bwMode="auto">
          <a:xfrm>
            <a:off x="5334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Line 13"/>
          <p:cNvSpPr>
            <a:spLocks noChangeShapeType="1"/>
          </p:cNvSpPr>
          <p:nvPr/>
        </p:nvSpPr>
        <p:spPr bwMode="auto">
          <a:xfrm>
            <a:off x="59436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7" name="Line 14"/>
          <p:cNvSpPr>
            <a:spLocks noChangeShapeType="1"/>
          </p:cNvSpPr>
          <p:nvPr/>
        </p:nvSpPr>
        <p:spPr bwMode="auto">
          <a:xfrm>
            <a:off x="65532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8" name="Line 15"/>
          <p:cNvSpPr>
            <a:spLocks noChangeShapeType="1"/>
          </p:cNvSpPr>
          <p:nvPr/>
        </p:nvSpPr>
        <p:spPr bwMode="auto">
          <a:xfrm>
            <a:off x="71628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9" name="Line 16"/>
          <p:cNvSpPr>
            <a:spLocks noChangeShapeType="1"/>
          </p:cNvSpPr>
          <p:nvPr/>
        </p:nvSpPr>
        <p:spPr bwMode="auto">
          <a:xfrm>
            <a:off x="77724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0" name="Line 17"/>
          <p:cNvSpPr>
            <a:spLocks noChangeShapeType="1"/>
          </p:cNvSpPr>
          <p:nvPr/>
        </p:nvSpPr>
        <p:spPr bwMode="auto">
          <a:xfrm>
            <a:off x="8382000" y="1600200"/>
            <a:ext cx="0" cy="53340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1" name="Text Box 18"/>
          <p:cNvSpPr txBox="1">
            <a:spLocks noChangeArrowheads="1"/>
          </p:cNvSpPr>
          <p:nvPr/>
        </p:nvSpPr>
        <p:spPr bwMode="auto">
          <a:xfrm>
            <a:off x="1177925" y="1600200"/>
            <a:ext cx="710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00"/>
                </a:solidFill>
                <a:latin typeface="Arial Narrow" pitchFamily="34" charset="0"/>
              </a:rPr>
              <a:t>1     2    1     0    </a:t>
            </a:r>
            <a:r>
              <a:rPr kumimoji="1" lang="en-US" altLang="zh-CN" sz="3200" b="1">
                <a:solidFill>
                  <a:srgbClr val="800080"/>
                </a:solidFill>
                <a:latin typeface="Arial Narrow" pitchFamily="34" charset="0"/>
              </a:rPr>
              <a:t>1     3     3    1     0</a:t>
            </a:r>
            <a:r>
              <a:rPr kumimoji="1" lang="en-US" altLang="zh-CN" sz="3200" b="1">
                <a:solidFill>
                  <a:srgbClr val="006600"/>
                </a:solidFill>
                <a:latin typeface="Arial Narrow" pitchFamily="34" charset="0"/>
              </a:rPr>
              <a:t>     </a:t>
            </a:r>
            <a:r>
              <a:rPr kumimoji="1" lang="en-US" altLang="zh-CN" sz="3200" b="1">
                <a:solidFill>
                  <a:srgbClr val="000099"/>
                </a:solidFill>
                <a:latin typeface="Arial Narrow" pitchFamily="34" charset="0"/>
              </a:rPr>
              <a:t>1    4     6</a:t>
            </a:r>
            <a:endParaRPr kumimoji="1" lang="en-US" altLang="zh-CN" sz="3200">
              <a:latin typeface="Times New Roman" pitchFamily="18" charset="0"/>
            </a:endParaRPr>
          </a:p>
        </p:txBody>
      </p:sp>
      <p:sp>
        <p:nvSpPr>
          <p:cNvPr id="110612" name="Text Box 19"/>
          <p:cNvSpPr txBox="1">
            <a:spLocks noChangeArrowheads="1"/>
          </p:cNvSpPr>
          <p:nvPr/>
        </p:nvSpPr>
        <p:spPr bwMode="auto">
          <a:xfrm>
            <a:off x="593725" y="2209800"/>
            <a:ext cx="672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chemeClr val="hlink"/>
                </a:solidFill>
                <a:latin typeface="Times New Roman" pitchFamily="18" charset="0"/>
              </a:rPr>
              <a:t>s=0</a:t>
            </a:r>
            <a:r>
              <a:rPr kumimoji="1" lang="en-US" altLang="zh-CN" sz="2400" b="1">
                <a:solidFill>
                  <a:srgbClr val="006600"/>
                </a:solidFill>
                <a:latin typeface="Times New Roman" pitchFamily="18" charset="0"/>
              </a:rPr>
              <a:t> t=1  t=2   t=1  t=0   t=1   t=3   t=3  t=1   t=0  t=1</a:t>
            </a:r>
            <a:endParaRPr kumimoji="1" lang="en-US" altLang="zh-CN" sz="2400">
              <a:latin typeface="Times New Roman" pitchFamily="18" charset="0"/>
            </a:endParaRPr>
          </a:p>
        </p:txBody>
      </p:sp>
      <p:sp>
        <p:nvSpPr>
          <p:cNvPr id="110613" name="Text Box 20"/>
          <p:cNvSpPr txBox="1">
            <a:spLocks noChangeArrowheads="1"/>
          </p:cNvSpPr>
          <p:nvPr/>
        </p:nvSpPr>
        <p:spPr bwMode="auto">
          <a:xfrm>
            <a:off x="669925" y="2514600"/>
            <a:ext cx="563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s=t   s=t   s=t   s=t   s=t   s=t    s=t    s=t</a:t>
            </a:r>
            <a:endParaRPr kumimoji="1" lang="en-US" altLang="zh-CN" sz="2400">
              <a:latin typeface="Times New Roman" pitchFamily="18" charset="0"/>
            </a:endParaRPr>
          </a:p>
        </p:txBody>
      </p:sp>
      <p:sp>
        <p:nvSpPr>
          <p:cNvPr id="110614" name="Line 21"/>
          <p:cNvSpPr>
            <a:spLocks noChangeShapeType="1"/>
          </p:cNvSpPr>
          <p:nvPr/>
        </p:nvSpPr>
        <p:spPr bwMode="auto">
          <a:xfrm>
            <a:off x="990600" y="3124200"/>
            <a:ext cx="0" cy="3048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5" name="Line 22"/>
          <p:cNvSpPr>
            <a:spLocks noChangeShapeType="1"/>
          </p:cNvSpPr>
          <p:nvPr/>
        </p:nvSpPr>
        <p:spPr bwMode="auto">
          <a:xfrm>
            <a:off x="990600" y="3429000"/>
            <a:ext cx="26670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6" name="Line 23"/>
          <p:cNvSpPr>
            <a:spLocks noChangeShapeType="1"/>
          </p:cNvSpPr>
          <p:nvPr/>
        </p:nvSpPr>
        <p:spPr bwMode="auto">
          <a:xfrm flipV="1">
            <a:off x="3657600" y="2209800"/>
            <a:ext cx="0" cy="12192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7" name="Line 24"/>
          <p:cNvSpPr>
            <a:spLocks noChangeShapeType="1"/>
          </p:cNvSpPr>
          <p:nvPr/>
        </p:nvSpPr>
        <p:spPr bwMode="auto">
          <a:xfrm>
            <a:off x="1752600" y="3276600"/>
            <a:ext cx="0" cy="3810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8" name="Line 25"/>
          <p:cNvSpPr>
            <a:spLocks noChangeShapeType="1"/>
          </p:cNvSpPr>
          <p:nvPr/>
        </p:nvSpPr>
        <p:spPr bwMode="auto">
          <a:xfrm>
            <a:off x="1752600" y="36576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19" name="Line 26"/>
          <p:cNvSpPr>
            <a:spLocks noChangeShapeType="1"/>
          </p:cNvSpPr>
          <p:nvPr/>
        </p:nvSpPr>
        <p:spPr bwMode="auto">
          <a:xfrm flipV="1">
            <a:off x="4343400" y="2209800"/>
            <a:ext cx="0" cy="14478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0" name="Line 27"/>
          <p:cNvSpPr>
            <a:spLocks noChangeShapeType="1"/>
          </p:cNvSpPr>
          <p:nvPr/>
        </p:nvSpPr>
        <p:spPr bwMode="auto">
          <a:xfrm>
            <a:off x="2362200" y="3276600"/>
            <a:ext cx="0" cy="6096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1" name="Text Box 28"/>
          <p:cNvSpPr txBox="1">
            <a:spLocks noChangeArrowheads="1"/>
          </p:cNvSpPr>
          <p:nvPr/>
        </p:nvSpPr>
        <p:spPr bwMode="auto">
          <a:xfrm>
            <a:off x="1441450" y="2895600"/>
            <a:ext cx="501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a:t>
            </a:r>
            <a:r>
              <a:rPr kumimoji="1" lang="en-US" altLang="zh-CN" sz="2400" b="1">
                <a:solidFill>
                  <a:schemeClr val="hlink"/>
                </a:solidFill>
                <a:latin typeface="Times New Roman" pitchFamily="18" charset="0"/>
              </a:rPr>
              <a:t>   </a:t>
            </a:r>
            <a:r>
              <a:rPr kumimoji="1" lang="en-US" altLang="zh-CN" sz="2400" b="1">
                <a:solidFill>
                  <a:srgbClr val="000099"/>
                </a:solidFill>
                <a:latin typeface="Times New Roman" pitchFamily="18" charset="0"/>
              </a:rPr>
              <a:t>s+t   s+t    s+t</a:t>
            </a:r>
            <a:endParaRPr kumimoji="1" lang="en-US" altLang="zh-CN" sz="2400">
              <a:latin typeface="Times New Roman" pitchFamily="18" charset="0"/>
            </a:endParaRPr>
          </a:p>
        </p:txBody>
      </p:sp>
      <p:sp>
        <p:nvSpPr>
          <p:cNvPr id="110622" name="Line 29"/>
          <p:cNvSpPr>
            <a:spLocks noChangeShapeType="1"/>
          </p:cNvSpPr>
          <p:nvPr/>
        </p:nvSpPr>
        <p:spPr bwMode="auto">
          <a:xfrm>
            <a:off x="2362200" y="38862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0"/>
          <p:cNvSpPr>
            <a:spLocks noChangeShapeType="1"/>
          </p:cNvSpPr>
          <p:nvPr/>
        </p:nvSpPr>
        <p:spPr bwMode="auto">
          <a:xfrm flipV="1">
            <a:off x="4953000" y="2209800"/>
            <a:ext cx="0" cy="16764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4" name="Line 31"/>
          <p:cNvSpPr>
            <a:spLocks noChangeShapeType="1"/>
          </p:cNvSpPr>
          <p:nvPr/>
        </p:nvSpPr>
        <p:spPr bwMode="auto">
          <a:xfrm>
            <a:off x="2971800" y="3276600"/>
            <a:ext cx="0" cy="83820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5" name="Line 32"/>
          <p:cNvSpPr>
            <a:spLocks noChangeShapeType="1"/>
          </p:cNvSpPr>
          <p:nvPr/>
        </p:nvSpPr>
        <p:spPr bwMode="auto">
          <a:xfrm>
            <a:off x="2971800" y="4114800"/>
            <a:ext cx="2590800" cy="0"/>
          </a:xfrm>
          <a:prstGeom prst="line">
            <a:avLst/>
          </a:prstGeom>
          <a:noFill/>
          <a:ln w="2857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6" name="Line 33"/>
          <p:cNvSpPr>
            <a:spLocks noChangeShapeType="1"/>
          </p:cNvSpPr>
          <p:nvPr/>
        </p:nvSpPr>
        <p:spPr bwMode="auto">
          <a:xfrm flipV="1">
            <a:off x="5562600" y="2209800"/>
            <a:ext cx="0" cy="1905000"/>
          </a:xfrm>
          <a:prstGeom prst="line">
            <a:avLst/>
          </a:prstGeom>
          <a:noFill/>
          <a:ln w="28575">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7" name="Line 34"/>
          <p:cNvSpPr>
            <a:spLocks noChangeShapeType="1"/>
          </p:cNvSpPr>
          <p:nvPr/>
        </p:nvSpPr>
        <p:spPr bwMode="auto">
          <a:xfrm>
            <a:off x="3581400" y="3276600"/>
            <a:ext cx="0" cy="1066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8" name="Line 35"/>
          <p:cNvSpPr>
            <a:spLocks noChangeShapeType="1"/>
          </p:cNvSpPr>
          <p:nvPr/>
        </p:nvSpPr>
        <p:spPr bwMode="auto">
          <a:xfrm>
            <a:off x="3581400" y="43434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9" name="Line 36"/>
          <p:cNvSpPr>
            <a:spLocks noChangeShapeType="1"/>
          </p:cNvSpPr>
          <p:nvPr/>
        </p:nvSpPr>
        <p:spPr bwMode="auto">
          <a:xfrm flipV="1">
            <a:off x="6781800" y="2209800"/>
            <a:ext cx="0" cy="21336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0" name="Line 37"/>
          <p:cNvSpPr>
            <a:spLocks noChangeShapeType="1"/>
          </p:cNvSpPr>
          <p:nvPr/>
        </p:nvSpPr>
        <p:spPr bwMode="auto">
          <a:xfrm>
            <a:off x="4191000" y="3276600"/>
            <a:ext cx="0" cy="12954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1" name="Line 38"/>
          <p:cNvSpPr>
            <a:spLocks noChangeShapeType="1"/>
          </p:cNvSpPr>
          <p:nvPr/>
        </p:nvSpPr>
        <p:spPr bwMode="auto">
          <a:xfrm>
            <a:off x="4191000" y="45720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2" name="Line 39"/>
          <p:cNvSpPr>
            <a:spLocks noChangeShapeType="1"/>
          </p:cNvSpPr>
          <p:nvPr/>
        </p:nvSpPr>
        <p:spPr bwMode="auto">
          <a:xfrm flipV="1">
            <a:off x="7391400" y="2209800"/>
            <a:ext cx="0" cy="23622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3" name="Line 40"/>
          <p:cNvSpPr>
            <a:spLocks noChangeShapeType="1"/>
          </p:cNvSpPr>
          <p:nvPr/>
        </p:nvSpPr>
        <p:spPr bwMode="auto">
          <a:xfrm>
            <a:off x="4800600" y="3276600"/>
            <a:ext cx="0" cy="16002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4" name="Line 41"/>
          <p:cNvSpPr>
            <a:spLocks noChangeShapeType="1"/>
          </p:cNvSpPr>
          <p:nvPr/>
        </p:nvSpPr>
        <p:spPr bwMode="auto">
          <a:xfrm>
            <a:off x="4800600" y="4876800"/>
            <a:ext cx="32004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5" name="Line 42"/>
          <p:cNvSpPr>
            <a:spLocks noChangeShapeType="1"/>
          </p:cNvSpPr>
          <p:nvPr/>
        </p:nvSpPr>
        <p:spPr bwMode="auto">
          <a:xfrm flipV="1">
            <a:off x="8001000" y="2209800"/>
            <a:ext cx="0" cy="266700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Line 43"/>
          <p:cNvSpPr>
            <a:spLocks noChangeShapeType="1"/>
          </p:cNvSpPr>
          <p:nvPr/>
        </p:nvSpPr>
        <p:spPr bwMode="auto">
          <a:xfrm>
            <a:off x="5410200" y="3276600"/>
            <a:ext cx="0" cy="1905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7" name="Line 44"/>
          <p:cNvSpPr>
            <a:spLocks noChangeShapeType="1"/>
          </p:cNvSpPr>
          <p:nvPr/>
        </p:nvSpPr>
        <p:spPr bwMode="auto">
          <a:xfrm>
            <a:off x="5410200" y="5181600"/>
            <a:ext cx="2819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8" name="Line 45"/>
          <p:cNvSpPr>
            <a:spLocks noChangeShapeType="1"/>
          </p:cNvSpPr>
          <p:nvPr/>
        </p:nvSpPr>
        <p:spPr bwMode="auto">
          <a:xfrm>
            <a:off x="6172200" y="5486400"/>
            <a:ext cx="2057400"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9" name="Line 46"/>
          <p:cNvSpPr>
            <a:spLocks noChangeShapeType="1"/>
          </p:cNvSpPr>
          <p:nvPr/>
        </p:nvSpPr>
        <p:spPr bwMode="auto">
          <a:xfrm>
            <a:off x="6172200" y="3276600"/>
            <a:ext cx="0" cy="22098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7807367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title"/>
          </p:nvPr>
        </p:nvSpPr>
        <p:spPr>
          <a:xfrm>
            <a:off x="457200" y="457200"/>
            <a:ext cx="8229600" cy="1063625"/>
          </a:xfrm>
        </p:spPr>
        <p:txBody>
          <a:bodyPr/>
          <a:lstStyle/>
          <a:p>
            <a:pPr algn="ctr"/>
            <a:r>
              <a:rPr kumimoji="1" lang="zh-CN" altLang="en-US" sz="3600" b="1" smtClean="0">
                <a:ea typeface="华文新魏" pitchFamily="2" charset="-122"/>
              </a:rPr>
              <a:t>利用队列打印二项展开式系数的算法</a:t>
            </a:r>
          </a:p>
        </p:txBody>
      </p:sp>
      <p:sp>
        <p:nvSpPr>
          <p:cNvPr id="111620" name="Rectangle 5"/>
          <p:cNvSpPr>
            <a:spLocks noGrp="1" noChangeArrowheads="1"/>
          </p:cNvSpPr>
          <p:nvPr>
            <p:ph idx="1"/>
          </p:nvPr>
        </p:nvSpPr>
        <p:spPr>
          <a:xfrm>
            <a:off x="590550" y="1484313"/>
            <a:ext cx="8229600" cy="4897437"/>
          </a:xfrm>
        </p:spPr>
        <p:txBody>
          <a:bodyPr/>
          <a:lstStyle/>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&lt;stdio.h&gt;</a:t>
            </a:r>
            <a:endParaRPr kumimoji="1" lang="en-US" altLang="zh-CN" sz="3000" i="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b="1" i="1"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&lt;iostream.h&gt;</a:t>
            </a: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#include</a:t>
            </a:r>
            <a:r>
              <a:rPr kumimoji="1" lang="en-US" altLang="zh-CN" sz="3000" smtClean="0">
                <a:latin typeface="Times New Roman" pitchFamily="18" charset="0"/>
                <a:ea typeface="隶书" pitchFamily="49" charset="-122"/>
              </a:rPr>
              <a:t> "queue.h</a:t>
            </a:r>
            <a:r>
              <a:rPr kumimoji="1" lang="en-US" altLang="zh-CN" sz="3000" b="1" i="1" smtClean="0">
                <a:latin typeface="Times New Roman" pitchFamily="18" charset="0"/>
                <a:ea typeface="隶书" pitchFamily="49" charset="-122"/>
              </a:rPr>
              <a:t>"</a:t>
            </a:r>
            <a:endParaRPr kumimoji="1" lang="en-US" altLang="zh-CN" sz="3000" b="1"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b="1" smtClean="0">
                <a:latin typeface="Times New Roman" pitchFamily="18" charset="0"/>
                <a:ea typeface="隶书" pitchFamily="49" charset="-122"/>
              </a:rPr>
              <a:t>void</a:t>
            </a:r>
            <a:r>
              <a:rPr kumimoji="1" lang="en-US" altLang="zh-CN" sz="3000" smtClean="0">
                <a:latin typeface="Times New Roman" pitchFamily="18" charset="0"/>
                <a:ea typeface="隶书" pitchFamily="49" charset="-122"/>
              </a:rPr>
              <a:t> YANGHVI(</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n)</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Queue q(n+3)</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a:t>
            </a:r>
            <a:r>
              <a:rPr kumimoji="1" lang="en-US" altLang="zh-CN" sz="3000" b="1" smtClean="0">
                <a:solidFill>
                  <a:schemeClr val="tx2"/>
                </a:solidFill>
                <a:latin typeface="Times New Roman" pitchFamily="18" charset="0"/>
                <a:ea typeface="隶书" pitchFamily="49" charset="-122"/>
              </a:rPr>
              <a:t>//</a:t>
            </a:r>
            <a:r>
              <a:rPr kumimoji="1" lang="zh-CN" altLang="zh-CN" sz="3000" smtClean="0">
                <a:solidFill>
                  <a:schemeClr val="tx2"/>
                </a:solidFill>
                <a:latin typeface="Times New Roman" pitchFamily="18" charset="0"/>
                <a:ea typeface="隶书" pitchFamily="49" charset="-122"/>
              </a:rPr>
              <a:t>队列初始化</a:t>
            </a:r>
            <a:endParaRPr kumimoji="1" lang="zh-CN" altLang="en-US" sz="3000" smtClean="0">
              <a:solidFill>
                <a:schemeClr val="tx2"/>
              </a:solidFill>
              <a:latin typeface="Times New Roman" pitchFamily="18" charset="0"/>
              <a:ea typeface="隶书" pitchFamily="49" charset="-122"/>
            </a:endParaRPr>
          </a:p>
          <a:p>
            <a:pPr>
              <a:lnSpc>
                <a:spcPct val="105000"/>
              </a:lnSpc>
              <a:spcBef>
                <a:spcPct val="0"/>
              </a:spcBef>
              <a:buFont typeface="Wingdings" pitchFamily="2" charset="2"/>
              <a:buNone/>
            </a:pPr>
            <a:r>
              <a:rPr kumimoji="1" lang="zh-CN" altLang="en-US" sz="3000" smtClean="0">
                <a:latin typeface="Times New Roman" pitchFamily="18" charset="0"/>
                <a:ea typeface="隶书" pitchFamily="49" charset="-122"/>
              </a:rPr>
              <a:t>     </a:t>
            </a:r>
            <a:r>
              <a:rPr kumimoji="1" lang="en-US" altLang="zh-CN" sz="3000" smtClean="0">
                <a:latin typeface="Times New Roman" pitchFamily="18" charset="0"/>
                <a:ea typeface="隶书" pitchFamily="49" charset="-122"/>
              </a:rPr>
              <a:t>q.MakeEmpty()</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a:t>
            </a:r>
            <a:r>
              <a:rPr kumimoji="1" lang="en-US" altLang="zh-CN" sz="3000" smtClean="0">
                <a:latin typeface="Times New Roman" pitchFamily="18" charset="0"/>
                <a:ea typeface="隶书" pitchFamily="49" charset="-122"/>
              </a:rPr>
              <a:t>  q.EnQueue(1)</a:t>
            </a:r>
            <a:r>
              <a:rPr kumimoji="1" lang="en-US" altLang="zh-CN" sz="3000" b="1" smtClean="0">
                <a:latin typeface="Times New Roman" pitchFamily="18" charset="0"/>
                <a:ea typeface="隶书" pitchFamily="49" charset="-122"/>
              </a:rPr>
              <a:t>;	</a:t>
            </a:r>
            <a:endParaRPr kumimoji="1" lang="en-US" altLang="zh-CN" sz="3000" smtClean="0">
              <a:latin typeface="Times New Roman" pitchFamily="18" charset="0"/>
              <a:ea typeface="隶书" pitchFamily="49" charset="-122"/>
            </a:endParaRPr>
          </a:p>
          <a:p>
            <a:pPr>
              <a:lnSpc>
                <a:spcPct val="105000"/>
              </a:lnSpc>
              <a:spcBef>
                <a:spcPct val="0"/>
              </a:spcBef>
              <a:buFont typeface="Wingdings" pitchFamily="2" charset="2"/>
              <a:buNone/>
            </a:pPr>
            <a:r>
              <a:rPr kumimoji="1" lang="en-US" altLang="zh-CN" sz="3000" smtClean="0">
                <a:latin typeface="Times New Roman" pitchFamily="18" charset="0"/>
                <a:ea typeface="隶书" pitchFamily="49" charset="-122"/>
              </a:rPr>
              <a:t>     </a:t>
            </a:r>
            <a:r>
              <a:rPr kumimoji="1" lang="en-US" altLang="zh-CN" sz="3000" b="1" smtClean="0">
                <a:latin typeface="Times New Roman" pitchFamily="18" charset="0"/>
                <a:ea typeface="隶书" pitchFamily="49" charset="-122"/>
              </a:rPr>
              <a:t>int</a:t>
            </a:r>
            <a:r>
              <a:rPr kumimoji="1" lang="en-US" altLang="zh-CN" sz="3000" smtClean="0">
                <a:latin typeface="Times New Roman" pitchFamily="18" charset="0"/>
                <a:ea typeface="隶书" pitchFamily="49" charset="-122"/>
              </a:rPr>
              <a:t> s = 0, t</a:t>
            </a:r>
            <a:r>
              <a:rPr kumimoji="1" lang="en-US" altLang="zh-CN" sz="3000" b="1" smtClean="0">
                <a:latin typeface="Times New Roman" pitchFamily="18" charset="0"/>
                <a:ea typeface="隶书" pitchFamily="49" charset="-122"/>
              </a:rPr>
              <a:t>;</a:t>
            </a:r>
            <a:endParaRPr kumimoji="1" lang="en-US" altLang="zh-CN" sz="3000" smtClean="0">
              <a:latin typeface="Times New Roman" pitchFamily="18" charset="0"/>
              <a:ea typeface="隶书" pitchFamily="49" charset="-122"/>
            </a:endParaRPr>
          </a:p>
          <a:p>
            <a:endParaRPr lang="en-US" altLang="zh-CN" sz="3000" smtClean="0">
              <a:latin typeface="Times New Roman" pitchFamily="18" charset="0"/>
              <a:ea typeface="隶书" pitchFamily="49" charset="-122"/>
            </a:endParaRPr>
          </a:p>
        </p:txBody>
      </p:sp>
      <p:sp>
        <p:nvSpPr>
          <p:cNvPr id="5" name="灯片编号占位符 4"/>
          <p:cNvSpPr>
            <a:spLocks noGrp="1"/>
          </p:cNvSpPr>
          <p:nvPr>
            <p:ph type="sldNum" sz="quarter" idx="12"/>
          </p:nvPr>
        </p:nvSpPr>
        <p:spPr/>
        <p:txBody>
          <a:bodyPr/>
          <a:lstStyle/>
          <a:p>
            <a:pPr>
              <a:defRPr/>
            </a:pPr>
            <a:fld id="{CB60D3EB-1CA5-4D8F-8780-1555917713F7}" type="slidenum">
              <a:rPr lang="en-US" altLang="zh-CN"/>
              <a:pPr>
                <a:defRPr/>
              </a:pPr>
              <a:t>22</a:t>
            </a:fld>
            <a:endParaRPr lang="en-US" altLang="zh-CN"/>
          </a:p>
        </p:txBody>
      </p:sp>
    </p:spTree>
    <p:extLst>
      <p:ext uri="{BB962C8B-B14F-4D97-AF65-F5344CB8AC3E}">
        <p14:creationId xmlns:p14="http://schemas.microsoft.com/office/powerpoint/2010/main" val="269260732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fld id="{FCB33B9A-B710-4136-A81A-BCDCD63CA651}" type="slidenum">
              <a:rPr lang="en-US" altLang="zh-CN"/>
              <a:pPr>
                <a:defRPr/>
              </a:pPr>
              <a:t>23</a:t>
            </a:fld>
            <a:endParaRPr lang="en-US" altLang="zh-CN"/>
          </a:p>
        </p:txBody>
      </p:sp>
      <p:sp>
        <p:nvSpPr>
          <p:cNvPr id="112643" name="Rectangle 2"/>
          <p:cNvSpPr>
            <a:spLocks noChangeArrowheads="1"/>
          </p:cNvSpPr>
          <p:nvPr/>
        </p:nvSpPr>
        <p:spPr bwMode="auto">
          <a:xfrm>
            <a:off x="735013" y="666750"/>
            <a:ext cx="8229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3600" b="1">
                <a:solidFill>
                  <a:srgbClr val="CC3300"/>
                </a:solidFill>
                <a:latin typeface="Times New Roman" pitchFamily="18" charset="0"/>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i="1">
                <a:latin typeface="Times New Roman" pitchFamily="18" charset="0"/>
                <a:ea typeface="仿宋_GB2312" pitchFamily="49" charset="-122"/>
              </a:rPr>
              <a:t> </a:t>
            </a:r>
            <a:r>
              <a:rPr kumimoji="1" lang="en-US" altLang="zh-CN" sz="3000">
                <a:latin typeface="Times New Roman" pitchFamily="18" charset="0"/>
                <a:ea typeface="仿宋_GB2312" pitchFamily="49" charset="-122"/>
              </a:rPr>
              <a:t>i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 &lt;= n</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i++)</a:t>
            </a:r>
            <a:r>
              <a:rPr kumimoji="1" lang="en-US" altLang="zh-CN" sz="3000" b="1">
                <a:latin typeface="Times New Roman" pitchFamily="18" charset="0"/>
                <a:ea typeface="仿宋_GB2312" pitchFamily="49" charset="-122"/>
              </a:rPr>
              <a:t> {            </a:t>
            </a:r>
            <a:r>
              <a:rPr kumimoji="1" lang="en-US" altLang="zh-CN" sz="3000" b="1">
                <a:solidFill>
                  <a:schemeClr val="tx2"/>
                </a:solidFill>
                <a:latin typeface="Times New Roman" pitchFamily="18" charset="0"/>
                <a:ea typeface="隶书" pitchFamily="49" charset="-122"/>
              </a:rPr>
              <a:t>//</a:t>
            </a:r>
            <a:r>
              <a:rPr kumimoji="1" lang="zh-CN" altLang="en-US" sz="3000">
                <a:solidFill>
                  <a:schemeClr val="tx2"/>
                </a:solidFill>
                <a:latin typeface="Times New Roman" pitchFamily="18" charset="0"/>
                <a:ea typeface="隶书" pitchFamily="49" charset="-122"/>
              </a:rPr>
              <a:t>逐行计算</a:t>
            </a:r>
          </a:p>
          <a:p>
            <a:pPr>
              <a:lnSpc>
                <a:spcPct val="105000"/>
              </a:lnSpc>
            </a:pPr>
            <a:r>
              <a:rPr kumimoji="1" lang="zh-CN" altLang="en-US"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cout</a:t>
            </a:r>
            <a:r>
              <a:rPr kumimoji="1" lang="en-US" altLang="zh-CN" sz="3000">
                <a:latin typeface="Times New Roman" pitchFamily="18" charset="0"/>
                <a:ea typeface="仿宋_GB2312" pitchFamily="49" charset="-122"/>
              </a:rPr>
              <a:t> &lt;&lt; </a:t>
            </a:r>
            <a:r>
              <a:rPr kumimoji="1" lang="en-US" altLang="zh-CN" sz="3000" b="1">
                <a:latin typeface="Times New Roman" pitchFamily="18" charset="0"/>
                <a:ea typeface="仿宋_GB2312" pitchFamily="49" charset="-122"/>
              </a:rPr>
              <a:t>endl;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q.EnQueue(0)</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for</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int</a:t>
            </a:r>
            <a:r>
              <a:rPr kumimoji="1" lang="en-US" altLang="zh-CN" sz="3000">
                <a:latin typeface="Times New Roman" pitchFamily="18" charset="0"/>
                <a:ea typeface="仿宋_GB2312" pitchFamily="49" charset="-122"/>
              </a:rPr>
              <a:t> j = 1</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&lt;= i+2</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j++) </a:t>
            </a:r>
            <a:r>
              <a:rPr kumimoji="1" lang="en-US" altLang="zh-CN" sz="3000" b="1">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a:t>
            </a:r>
            <a:r>
              <a:rPr kumimoji="1" lang="zh-CN" altLang="en-US" sz="3000">
                <a:solidFill>
                  <a:schemeClr val="tx2"/>
                </a:solidFill>
                <a:latin typeface="Times New Roman" pitchFamily="18" charset="0"/>
                <a:ea typeface="隶书" pitchFamily="49" charset="-122"/>
              </a:rPr>
              <a:t>下一行</a:t>
            </a:r>
          </a:p>
          <a:p>
            <a:pPr>
              <a:lnSpc>
                <a:spcPct val="105000"/>
              </a:lnSpc>
            </a:pPr>
            <a:r>
              <a:rPr kumimoji="1" lang="zh-CN" altLang="en-US" sz="3000">
                <a:latin typeface="Times New Roman" pitchFamily="18" charset="0"/>
                <a:ea typeface="仿宋_GB2312" pitchFamily="49" charset="-122"/>
              </a:rPr>
              <a:t>              </a:t>
            </a:r>
            <a:r>
              <a:rPr kumimoji="1" lang="en-US" altLang="zh-CN" sz="3000">
                <a:latin typeface="Times New Roman" pitchFamily="18" charset="0"/>
                <a:ea typeface="仿宋_GB2312" pitchFamily="49" charset="-122"/>
              </a:rPr>
              <a:t>q.GetFront(t)</a:t>
            </a:r>
            <a:r>
              <a:rPr kumimoji="1" lang="en-US" altLang="zh-CN" sz="3000" b="1">
                <a:latin typeface="Times New Roman" pitchFamily="18" charset="0"/>
                <a:ea typeface="仿宋_GB2312" pitchFamily="49" charset="-122"/>
              </a:rPr>
              <a:t>;</a:t>
            </a:r>
            <a:r>
              <a:rPr kumimoji="1" lang="en-US" altLang="zh-CN" sz="3000">
                <a:latin typeface="Times New Roman" pitchFamily="18" charset="0"/>
                <a:ea typeface="仿宋_GB2312" pitchFamily="49" charset="-122"/>
              </a:rPr>
              <a:t>  q.DeQueue()</a:t>
            </a:r>
            <a:r>
              <a:rPr kumimoji="1" lang="en-US" altLang="zh-CN" sz="3000" b="1">
                <a:latin typeface="Times New Roman" pitchFamily="18" charset="0"/>
                <a:ea typeface="仿宋_GB2312" pitchFamily="49" charset="-122"/>
              </a:rPr>
              <a:t>;</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q.EnQueue(s + t)</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s = t</a:t>
            </a:r>
            <a:r>
              <a:rPr kumimoji="1" lang="en-US" altLang="zh-CN" sz="3000" b="1">
                <a:latin typeface="Times New Roman" pitchFamily="18" charset="0"/>
                <a:ea typeface="仿宋_GB2312" pitchFamily="49" charset="-122"/>
              </a:rPr>
              <a:t>;</a:t>
            </a: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if</a:t>
            </a:r>
            <a:r>
              <a:rPr kumimoji="1" lang="en-US" altLang="zh-CN" sz="3000">
                <a:latin typeface="Times New Roman" pitchFamily="18" charset="0"/>
                <a:ea typeface="仿宋_GB2312" pitchFamily="49" charset="-122"/>
              </a:rPr>
              <a:t> (j != i+2) </a:t>
            </a:r>
            <a:r>
              <a:rPr kumimoji="1" lang="en-US" altLang="zh-CN" sz="3000" b="1">
                <a:latin typeface="Times New Roman" pitchFamily="18" charset="0"/>
                <a:ea typeface="仿宋_GB2312" pitchFamily="49" charset="-122"/>
              </a:rPr>
              <a:t>cout </a:t>
            </a:r>
            <a:r>
              <a:rPr kumimoji="1" lang="en-US" altLang="zh-CN" sz="3000">
                <a:latin typeface="Times New Roman" pitchFamily="18" charset="0"/>
                <a:ea typeface="仿宋_GB2312" pitchFamily="49" charset="-122"/>
              </a:rPr>
              <a:t>&lt;&lt; s &lt;&lt; ' '</a:t>
            </a:r>
            <a:r>
              <a:rPr kumimoji="1" lang="en-US" altLang="zh-CN" sz="3000" b="1">
                <a:latin typeface="Times New Roman" pitchFamily="18" charset="0"/>
                <a:ea typeface="仿宋_GB2312" pitchFamily="49" charset="-122"/>
              </a:rPr>
              <a:t>;		</a:t>
            </a:r>
            <a:endParaRPr kumimoji="1" lang="en-US" altLang="zh-CN" sz="3000">
              <a:latin typeface="Times New Roman" pitchFamily="18" charset="0"/>
              <a:ea typeface="仿宋_GB2312" pitchFamily="49" charset="-122"/>
            </a:endParaRPr>
          </a:p>
          <a:p>
            <a:pPr>
              <a:lnSpc>
                <a:spcPct val="105000"/>
              </a:lnSpc>
            </a:pP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 </a:t>
            </a:r>
            <a:r>
              <a:rPr kumimoji="1" lang="en-US" altLang="zh-CN" sz="3000">
                <a:latin typeface="Times New Roman" pitchFamily="18" charset="0"/>
                <a:ea typeface="仿宋_GB2312" pitchFamily="49" charset="-122"/>
              </a:rPr>
              <a:t>    </a:t>
            </a:r>
            <a:r>
              <a:rPr kumimoji="1" lang="en-US" altLang="zh-CN" sz="3000" b="1">
                <a:latin typeface="Times New Roman" pitchFamily="18" charset="0"/>
                <a:ea typeface="仿宋_GB2312" pitchFamily="49" charset="-122"/>
              </a:rPr>
              <a:t>}</a:t>
            </a:r>
          </a:p>
          <a:p>
            <a:pPr>
              <a:lnSpc>
                <a:spcPct val="105000"/>
              </a:lnSpc>
            </a:pPr>
            <a:r>
              <a:rPr kumimoji="1" lang="en-US" altLang="zh-CN" sz="3000" b="1">
                <a:latin typeface="Times New Roman" pitchFamily="18" charset="0"/>
                <a:ea typeface="仿宋_GB2312" pitchFamily="49" charset="-122"/>
              </a:rPr>
              <a:t>}</a:t>
            </a:r>
          </a:p>
        </p:txBody>
      </p:sp>
      <p:sp>
        <p:nvSpPr>
          <p:cNvPr id="112644" name="AutoShape 3">
            <a:hlinkClick r:id="rId2" action="ppaction://hlinksldjump" highlightClick="1"/>
          </p:cNvPr>
          <p:cNvSpPr>
            <a:spLocks noChangeArrowheads="1"/>
          </p:cNvSpPr>
          <p:nvPr/>
        </p:nvSpPr>
        <p:spPr bwMode="auto">
          <a:xfrm>
            <a:off x="8172450" y="6165850"/>
            <a:ext cx="585788" cy="433388"/>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31845968"/>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1</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t>栈和链表是两种不同的数据结构</a:t>
            </a:r>
            <a:r>
              <a:rPr lang="zh-CN" altLang="en-US" dirty="0" smtClean="0"/>
              <a:t>。</a:t>
            </a:r>
            <a:endParaRPr lang="en-US" altLang="zh-CN" dirty="0" smtClean="0"/>
          </a:p>
          <a:p>
            <a:r>
              <a:rPr lang="zh-CN" altLang="en-US" dirty="0"/>
              <a:t>错，栈是逻辑结构的概念，是特殊殊线性表，而链表是存储结构概念，二者不是同类项</a:t>
            </a:r>
            <a:r>
              <a:rPr lang="zh-CN" altLang="en-US" dirty="0" smtClean="0"/>
              <a:t>。</a:t>
            </a:r>
            <a:endParaRPr lang="en-US" altLang="zh-CN" dirty="0" smtClean="0"/>
          </a:p>
          <a:p>
            <a:r>
              <a:rPr lang="zh-CN" altLang="en-US" dirty="0"/>
              <a:t>两个栈共享一片连续内存空间时，为提高内存利用率，减少溢出机会，应把两个栈的栈底分别设在这片内存空间的两端。 </a:t>
            </a:r>
            <a:endParaRPr lang="en-US" altLang="zh-CN" dirty="0" smtClean="0"/>
          </a:p>
          <a:p>
            <a:r>
              <a:rPr lang="zh-CN" altLang="en-US" dirty="0"/>
              <a:t>对</a:t>
            </a:r>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24</a:t>
            </a:fld>
            <a:endParaRPr lang="en-US" altLang="zh-CN"/>
          </a:p>
        </p:txBody>
      </p:sp>
    </p:spTree>
    <p:extLst>
      <p:ext uri="{BB962C8B-B14F-4D97-AF65-F5344CB8AC3E}">
        <p14:creationId xmlns:p14="http://schemas.microsoft.com/office/powerpoint/2010/main" val="5282731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24997"/>
            <a:ext cx="3096344" cy="576064"/>
          </a:xfrm>
        </p:spPr>
        <p:txBody>
          <a:bodyPr>
            <a:normAutofit fontScale="90000"/>
          </a:bodyPr>
          <a:lstStyle/>
          <a:p>
            <a:r>
              <a:rPr lang="zh-CN" altLang="en-US" dirty="0" smtClean="0"/>
              <a:t>练习</a:t>
            </a:r>
            <a:r>
              <a:rPr lang="en-US" altLang="zh-CN" dirty="0" smtClean="0"/>
              <a:t>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755576" y="1268760"/>
            <a:ext cx="6777317" cy="5328592"/>
          </a:xfrm>
        </p:spPr>
        <p:txBody>
          <a:bodyPr>
            <a:normAutofit fontScale="92500" lnSpcReduction="20000"/>
          </a:bodyPr>
          <a:lstStyle/>
          <a:p>
            <a:r>
              <a:rPr lang="en-US" altLang="zh-CN" dirty="0"/>
              <a:t>void test(</a:t>
            </a:r>
            <a:r>
              <a:rPr lang="en-US" altLang="zh-CN" dirty="0" err="1"/>
              <a:t>int</a:t>
            </a:r>
            <a:r>
              <a:rPr lang="en-US" altLang="zh-CN" dirty="0"/>
              <a:t> sum)</a:t>
            </a:r>
            <a:r>
              <a:rPr lang="en-US" altLang="zh-CN" dirty="0"/>
              <a:t/>
            </a:r>
            <a:br>
              <a:rPr lang="en-US" altLang="zh-CN" dirty="0"/>
            </a:br>
            <a:r>
              <a:rPr lang="en-US" altLang="zh-CN" dirty="0"/>
              <a:t>{</a:t>
            </a:r>
            <a:r>
              <a:rPr lang="en-US" altLang="zh-CN" dirty="0"/>
              <a:t/>
            </a:r>
            <a:br>
              <a:rPr lang="en-US" altLang="zh-CN" dirty="0"/>
            </a:br>
            <a:r>
              <a:rPr lang="en-US" altLang="zh-CN" dirty="0"/>
              <a:t>  </a:t>
            </a:r>
            <a:r>
              <a:rPr lang="en-US" altLang="zh-CN" dirty="0" err="1"/>
              <a:t>int</a:t>
            </a:r>
            <a:r>
              <a:rPr lang="en-US" altLang="zh-CN" dirty="0"/>
              <a:t> x;</a:t>
            </a:r>
            <a:r>
              <a:rPr lang="en-US" altLang="zh-CN" dirty="0"/>
              <a:t/>
            </a:r>
            <a:br>
              <a:rPr lang="en-US" altLang="zh-CN" dirty="0"/>
            </a:br>
            <a:r>
              <a:rPr lang="en-US" altLang="zh-CN" dirty="0"/>
              <a:t>  </a:t>
            </a:r>
            <a:r>
              <a:rPr lang="en-US" altLang="zh-CN" dirty="0" err="1"/>
              <a:t>scanf</a:t>
            </a:r>
            <a:r>
              <a:rPr lang="en-US" altLang="zh-CN" dirty="0"/>
              <a:t>("%</a:t>
            </a:r>
            <a:r>
              <a:rPr lang="en-US" altLang="zh-CN" dirty="0" err="1"/>
              <a:t>d",&amp;x</a:t>
            </a:r>
            <a:r>
              <a:rPr lang="en-US" altLang="zh-CN" dirty="0"/>
              <a:t>);</a:t>
            </a:r>
            <a:r>
              <a:rPr lang="en-US" altLang="zh-CN" dirty="0"/>
              <a:t/>
            </a:r>
            <a:br>
              <a:rPr lang="en-US" altLang="zh-CN" dirty="0"/>
            </a:br>
            <a:r>
              <a:rPr lang="en-US" altLang="zh-CN" dirty="0"/>
              <a:t>  if(x==0)  sum=0;</a:t>
            </a:r>
            <a:r>
              <a:rPr lang="en-US" altLang="zh-CN" dirty="0"/>
              <a:t/>
            </a:r>
            <a:br>
              <a:rPr lang="en-US" altLang="zh-CN" dirty="0"/>
            </a:br>
            <a:r>
              <a:rPr lang="en-US" altLang="zh-CN" dirty="0"/>
              <a:t>  else </a:t>
            </a:r>
            <a:r>
              <a:rPr lang="en-US" altLang="zh-CN" dirty="0" smtClean="0"/>
              <a:t>{</a:t>
            </a:r>
          </a:p>
          <a:p>
            <a:r>
              <a:rPr lang="en-US" altLang="zh-CN" dirty="0"/>
              <a:t> </a:t>
            </a:r>
            <a:r>
              <a:rPr lang="en-US" altLang="zh-CN" dirty="0" smtClean="0"/>
              <a:t>       test(sum</a:t>
            </a:r>
            <a:r>
              <a:rPr lang="en-US" altLang="zh-CN" dirty="0"/>
              <a:t>); </a:t>
            </a:r>
            <a:endParaRPr lang="en-US" altLang="zh-CN" dirty="0" smtClean="0"/>
          </a:p>
          <a:p>
            <a:r>
              <a:rPr lang="en-US" altLang="zh-CN" dirty="0" smtClean="0"/>
              <a:t>        sum=</a:t>
            </a:r>
            <a:r>
              <a:rPr lang="en-US" altLang="zh-CN" dirty="0" err="1" smtClean="0"/>
              <a:t>sum+x</a:t>
            </a:r>
            <a:r>
              <a:rPr lang="en-US" altLang="zh-CN" dirty="0"/>
              <a:t>;}</a:t>
            </a:r>
            <a:r>
              <a:rPr lang="en-US" altLang="zh-CN" dirty="0"/>
              <a:t/>
            </a:r>
            <a:br>
              <a:rPr lang="en-US" altLang="zh-CN" dirty="0"/>
            </a:br>
            <a:r>
              <a:rPr lang="en-US" altLang="zh-CN" dirty="0"/>
              <a:t> </a:t>
            </a:r>
            <a:r>
              <a:rPr lang="en-US" altLang="zh-CN" dirty="0" smtClean="0"/>
              <a:t>      </a:t>
            </a:r>
            <a:r>
              <a:rPr lang="en-US" altLang="zh-CN" dirty="0"/>
              <a:t> </a:t>
            </a:r>
            <a:r>
              <a:rPr lang="en-US" altLang="zh-CN" dirty="0" err="1"/>
              <a:t>printf</a:t>
            </a:r>
            <a:r>
              <a:rPr lang="en-US" altLang="zh-CN" dirty="0"/>
              <a:t>("%</a:t>
            </a:r>
            <a:r>
              <a:rPr lang="en-US" altLang="zh-CN" dirty="0" err="1"/>
              <a:t>d",sum</a:t>
            </a:r>
            <a:r>
              <a:rPr lang="en-US" altLang="zh-CN" dirty="0"/>
              <a:t>);</a:t>
            </a:r>
            <a:r>
              <a:rPr lang="en-US" altLang="zh-CN" dirty="0"/>
              <a:t/>
            </a:r>
            <a:br>
              <a:rPr lang="en-US" altLang="zh-CN" dirty="0"/>
            </a:br>
            <a:r>
              <a:rPr lang="en-US" altLang="zh-CN" dirty="0"/>
              <a:t>  }</a:t>
            </a:r>
            <a:r>
              <a:rPr lang="en-US" altLang="zh-CN" dirty="0"/>
              <a:t/>
            </a:r>
            <a:br>
              <a:rPr lang="en-US" altLang="zh-CN" dirty="0"/>
            </a:br>
            <a:r>
              <a:rPr lang="en-US" altLang="zh-CN" dirty="0"/>
              <a:t>main()</a:t>
            </a:r>
            <a:r>
              <a:rPr lang="en-US" altLang="zh-CN" dirty="0"/>
              <a:t/>
            </a:r>
            <a:br>
              <a:rPr lang="en-US" altLang="zh-CN" dirty="0"/>
            </a:br>
            <a:r>
              <a:rPr lang="en-US" altLang="zh-CN" dirty="0"/>
              <a:t>{</a:t>
            </a:r>
            <a:r>
              <a:rPr lang="en-US" altLang="zh-CN" dirty="0"/>
              <a:t/>
            </a:r>
            <a:br>
              <a:rPr lang="en-US" altLang="zh-CN" dirty="0"/>
            </a:br>
            <a:r>
              <a:rPr lang="en-US" altLang="zh-CN" dirty="0"/>
              <a:t>    </a:t>
            </a:r>
            <a:r>
              <a:rPr lang="en-US" altLang="zh-CN" dirty="0" err="1"/>
              <a:t>int</a:t>
            </a:r>
            <a:r>
              <a:rPr lang="en-US" altLang="zh-CN" dirty="0"/>
              <a:t> sum;</a:t>
            </a:r>
            <a:r>
              <a:rPr lang="en-US" altLang="zh-CN" dirty="0"/>
              <a:t/>
            </a:r>
            <a:br>
              <a:rPr lang="en-US" altLang="zh-CN" dirty="0"/>
            </a:br>
            <a:r>
              <a:rPr lang="en-US" altLang="zh-CN" dirty="0"/>
              <a:t>    test(sum);</a:t>
            </a:r>
            <a:r>
              <a:rPr lang="en-US" altLang="zh-CN" dirty="0"/>
              <a:t/>
            </a:r>
            <a:br>
              <a:rPr lang="en-US" altLang="zh-CN" dirty="0"/>
            </a:br>
            <a:r>
              <a:rPr lang="en-US" altLang="zh-CN" dirty="0"/>
              <a:t>    </a:t>
            </a:r>
            <a:r>
              <a:rPr lang="en-US" altLang="zh-CN" dirty="0" err="1"/>
              <a:t>getch</a:t>
            </a:r>
            <a:r>
              <a:rPr lang="en-US" altLang="zh-CN" dirty="0"/>
              <a:t>();</a:t>
            </a:r>
            <a:r>
              <a:rPr lang="en-US" altLang="zh-CN" dirty="0"/>
              <a:t/>
            </a:r>
            <a:br>
              <a:rPr lang="en-US" altLang="zh-CN" dirty="0"/>
            </a:br>
            <a:r>
              <a:rPr lang="en-US" altLang="zh-CN" dirty="0" smtClean="0"/>
              <a:t>}</a:t>
            </a:r>
          </a:p>
          <a:p>
            <a:r>
              <a:rPr lang="zh-CN" altLang="en-US" dirty="0" smtClean="0"/>
              <a:t>输入</a:t>
            </a:r>
            <a:r>
              <a:rPr lang="en-US" altLang="zh-CN" dirty="0" smtClean="0"/>
              <a:t>5</a:t>
            </a:r>
            <a:r>
              <a:rPr lang="zh-CN" altLang="en-US" dirty="0" smtClean="0"/>
              <a:t>，</a:t>
            </a:r>
            <a:r>
              <a:rPr lang="en-US" altLang="zh-CN" dirty="0" smtClean="0"/>
              <a:t>3</a:t>
            </a:r>
            <a:r>
              <a:rPr lang="zh-CN" altLang="en-US" dirty="0" smtClean="0"/>
              <a:t>，</a:t>
            </a:r>
            <a:r>
              <a:rPr lang="en-US" altLang="zh-CN" dirty="0" smtClean="0"/>
              <a:t>1</a:t>
            </a:r>
            <a:r>
              <a:rPr lang="zh-CN" altLang="en-US" dirty="0" smtClean="0"/>
              <a:t>，</a:t>
            </a:r>
            <a:r>
              <a:rPr lang="en-US" altLang="zh-CN" dirty="0" smtClean="0"/>
              <a:t>0</a:t>
            </a:r>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25</a:t>
            </a:fld>
            <a:endParaRPr lang="en-US" altLang="zh-CN"/>
          </a:p>
        </p:txBody>
      </p:sp>
      <p:sp>
        <p:nvSpPr>
          <p:cNvPr id="5" name="矩形 4"/>
          <p:cNvSpPr/>
          <p:nvPr/>
        </p:nvSpPr>
        <p:spPr>
          <a:xfrm>
            <a:off x="4319972" y="5013176"/>
            <a:ext cx="3954929" cy="707886"/>
          </a:xfrm>
          <a:prstGeom prst="rect">
            <a:avLst/>
          </a:prstGeom>
        </p:spPr>
        <p:txBody>
          <a:bodyPr wrap="non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输出结果是</a:t>
            </a:r>
            <a:r>
              <a:rPr lang="en-US" altLang="zh-CN" dirty="0">
                <a:solidFill>
                  <a:srgbClr val="4F4F4F"/>
                </a:solidFill>
                <a:latin typeface="Microsoft YaHei" panose="020B0503020204020204" pitchFamily="34" charset="-122"/>
                <a:ea typeface="Microsoft YaHei" panose="020B0503020204020204" pitchFamily="34" charset="-122"/>
              </a:rPr>
              <a:t>0149</a:t>
            </a:r>
            <a:endParaRPr lang="zh-CN" altLang="en-US" dirty="0"/>
          </a:p>
        </p:txBody>
      </p:sp>
    </p:spTree>
    <p:extLst>
      <p:ext uri="{BB962C8B-B14F-4D97-AF65-F5344CB8AC3E}">
        <p14:creationId xmlns:p14="http://schemas.microsoft.com/office/powerpoint/2010/main" val="6581492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9778" y="589616"/>
            <a:ext cx="7024744" cy="1143000"/>
          </a:xfrm>
        </p:spPr>
        <p:txBody>
          <a:bodyPr/>
          <a:lstStyle/>
          <a:p>
            <a:r>
              <a:rPr lang="zh-CN" altLang="en-US" dirty="0" smtClean="0"/>
              <a:t>练习</a:t>
            </a:r>
            <a:r>
              <a:rPr lang="en-US" altLang="zh-CN" dirty="0" smtClean="0"/>
              <a:t>3(4</a:t>
            </a:r>
            <a:r>
              <a:rPr lang="zh-CN" altLang="en-US" dirty="0" smtClean="0"/>
              <a:t>’）</a:t>
            </a:r>
            <a:endParaRPr lang="zh-CN" altLang="en-US" dirty="0"/>
          </a:p>
        </p:txBody>
      </p:sp>
      <p:sp>
        <p:nvSpPr>
          <p:cNvPr id="3" name="内容占位符 2"/>
          <p:cNvSpPr>
            <a:spLocks noGrp="1"/>
          </p:cNvSpPr>
          <p:nvPr>
            <p:ph idx="1"/>
          </p:nvPr>
        </p:nvSpPr>
        <p:spPr>
          <a:xfrm>
            <a:off x="1163797" y="1749776"/>
            <a:ext cx="6777317" cy="1429384"/>
          </a:xfrm>
        </p:spPr>
        <p:txBody>
          <a:bodyPr/>
          <a:lstStyle/>
          <a:p>
            <a:r>
              <a:rPr lang="zh-CN" altLang="en-US" b="1" dirty="0"/>
              <a:t>倒序输出一个正整数</a:t>
            </a:r>
          </a:p>
          <a:p>
            <a:r>
              <a:rPr lang="zh-CN" altLang="en-US" dirty="0"/>
              <a:t>例如给出正整数 </a:t>
            </a:r>
            <a:r>
              <a:rPr lang="en-US" altLang="zh-CN" dirty="0"/>
              <a:t>n=12345</a:t>
            </a:r>
            <a:r>
              <a:rPr lang="zh-CN" altLang="en-US" dirty="0"/>
              <a:t>，希望以各位数的逆序形式输出，即输出</a:t>
            </a:r>
            <a:r>
              <a:rPr lang="en-US" altLang="zh-CN" dirty="0"/>
              <a:t>54321</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0ED072FB-181D-4310-996F-33CDE79D7767}" type="slidenum">
              <a:rPr lang="en-US" altLang="zh-CN" smtClean="0"/>
              <a:pPr/>
              <a:t>26</a:t>
            </a:fld>
            <a:endParaRPr lang="en-US" altLang="zh-CN"/>
          </a:p>
        </p:txBody>
      </p:sp>
      <p:sp>
        <p:nvSpPr>
          <p:cNvPr id="5" name="矩形 4"/>
          <p:cNvSpPr/>
          <p:nvPr/>
        </p:nvSpPr>
        <p:spPr>
          <a:xfrm>
            <a:off x="1424622" y="3196320"/>
            <a:ext cx="6015056" cy="2677656"/>
          </a:xfrm>
          <a:prstGeom prst="rect">
            <a:avLst/>
          </a:prstGeom>
        </p:spPr>
        <p:txBody>
          <a:bodyPr wrap="square">
            <a:spAutoFit/>
          </a:bodyPr>
          <a:lstStyle/>
          <a:p>
            <a:r>
              <a:rPr lang="en-US" altLang="zh-CN" sz="2800" dirty="0">
                <a:solidFill>
                  <a:srgbClr val="000088"/>
                </a:solidFill>
                <a:latin typeface="Microsoft YaHei" panose="020B0503020204020204" pitchFamily="34" charset="-122"/>
                <a:ea typeface="Microsoft YaHei" panose="020B0503020204020204" pitchFamily="34" charset="-122"/>
              </a:rPr>
              <a:t>void</a:t>
            </a:r>
            <a:r>
              <a:rPr lang="en-US" altLang="zh-CN" sz="2800" dirty="0">
                <a:solidFill>
                  <a:srgbClr val="4F4F4F"/>
                </a:solidFill>
                <a:latin typeface="Source Code Pro"/>
              </a:rPr>
              <a:t> </a:t>
            </a:r>
            <a:r>
              <a:rPr lang="en-US" altLang="zh-CN" sz="2800" dirty="0" err="1">
                <a:solidFill>
                  <a:srgbClr val="4F4F4F"/>
                </a:solidFill>
                <a:latin typeface="Source Code Pro"/>
              </a:rPr>
              <a:t>printDigit</a:t>
            </a:r>
            <a:r>
              <a:rPr lang="en-US" altLang="zh-CN" sz="2800" dirty="0">
                <a:solidFill>
                  <a:srgbClr val="4F4F4F"/>
                </a:solidFill>
                <a:latin typeface="Source Code Pro"/>
              </a:rPr>
              <a:t>(</a:t>
            </a:r>
            <a:r>
              <a:rPr lang="en-US" altLang="zh-CN" sz="2800" dirty="0" err="1">
                <a:solidFill>
                  <a:srgbClr val="000088"/>
                </a:solidFill>
                <a:latin typeface="Microsoft YaHei" panose="020B0503020204020204" pitchFamily="34" charset="-122"/>
                <a:ea typeface="Microsoft YaHei" panose="020B0503020204020204" pitchFamily="34" charset="-122"/>
              </a:rPr>
              <a:t>int</a:t>
            </a:r>
            <a:r>
              <a:rPr lang="en-US" altLang="zh-CN" sz="2800" dirty="0">
                <a:solidFill>
                  <a:srgbClr val="4F4F4F"/>
                </a:solidFill>
                <a:latin typeface="Source Code Pro"/>
              </a:rPr>
              <a:t> </a:t>
            </a:r>
            <a:r>
              <a:rPr lang="en-US" altLang="zh-CN" sz="2800" dirty="0" smtClean="0">
                <a:solidFill>
                  <a:srgbClr val="4F4F4F"/>
                </a:solidFill>
                <a:latin typeface="Source Code Pro"/>
              </a:rPr>
              <a:t>n)</a:t>
            </a:r>
          </a:p>
          <a:p>
            <a:r>
              <a:rPr lang="en-US" altLang="zh-CN" sz="2800" dirty="0" smtClean="0">
                <a:solidFill>
                  <a:srgbClr val="4F4F4F"/>
                </a:solidFill>
                <a:latin typeface="Source Code Pro"/>
              </a:rPr>
              <a:t>{ </a:t>
            </a:r>
          </a:p>
          <a:p>
            <a:r>
              <a:rPr lang="en-US" altLang="zh-CN" sz="2800" dirty="0" smtClean="0">
                <a:solidFill>
                  <a:srgbClr val="4F4F4F"/>
                </a:solidFill>
                <a:latin typeface="Source Code Pro"/>
              </a:rPr>
              <a:t>    </a:t>
            </a:r>
            <a:r>
              <a:rPr lang="en-US" altLang="zh-CN" sz="2800" dirty="0" err="1" smtClean="0">
                <a:solidFill>
                  <a:srgbClr val="4F4F4F"/>
                </a:solidFill>
                <a:latin typeface="Source Code Pro"/>
              </a:rPr>
              <a:t>System.out.print</a:t>
            </a:r>
            <a:r>
              <a:rPr lang="en-US" altLang="zh-CN" sz="2800" dirty="0" smtClean="0">
                <a:solidFill>
                  <a:srgbClr val="4F4F4F"/>
                </a:solidFill>
                <a:latin typeface="Source Code Pro"/>
              </a:rPr>
              <a:t>(n%</a:t>
            </a:r>
            <a:r>
              <a:rPr lang="en-US" altLang="zh-CN" sz="2800" dirty="0" smtClean="0">
                <a:solidFill>
                  <a:srgbClr val="006666"/>
                </a:solidFill>
                <a:latin typeface="Microsoft YaHei" panose="020B0503020204020204" pitchFamily="34" charset="-122"/>
                <a:ea typeface="Microsoft YaHei" panose="020B0503020204020204" pitchFamily="34" charset="-122"/>
              </a:rPr>
              <a:t>10</a:t>
            </a:r>
            <a:r>
              <a:rPr lang="en-US" altLang="zh-CN" sz="2800" dirty="0" smtClean="0">
                <a:solidFill>
                  <a:srgbClr val="4F4F4F"/>
                </a:solidFill>
                <a:latin typeface="Source Code Pro"/>
              </a:rPr>
              <a:t>); </a:t>
            </a:r>
          </a:p>
          <a:p>
            <a:r>
              <a:rPr lang="en-US" altLang="zh-CN" sz="2800" dirty="0" smtClean="0">
                <a:solidFill>
                  <a:srgbClr val="000088"/>
                </a:solidFill>
                <a:latin typeface="Microsoft YaHei" panose="020B0503020204020204" pitchFamily="34" charset="-122"/>
                <a:ea typeface="Microsoft YaHei" panose="020B0503020204020204" pitchFamily="34" charset="-122"/>
              </a:rPr>
              <a:t>      if</a:t>
            </a:r>
            <a:r>
              <a:rPr lang="en-US" altLang="zh-CN" sz="2800" dirty="0" smtClean="0">
                <a:solidFill>
                  <a:srgbClr val="4F4F4F"/>
                </a:solidFill>
                <a:latin typeface="Source Code Pro"/>
              </a:rPr>
              <a:t> (n &gt; </a:t>
            </a:r>
            <a:r>
              <a:rPr lang="en-US" altLang="zh-CN" sz="2800" dirty="0" smtClean="0">
                <a:solidFill>
                  <a:srgbClr val="006666"/>
                </a:solidFill>
                <a:latin typeface="Microsoft YaHei" panose="020B0503020204020204" pitchFamily="34" charset="-122"/>
                <a:ea typeface="Microsoft YaHei" panose="020B0503020204020204" pitchFamily="34" charset="-122"/>
              </a:rPr>
              <a:t>10</a:t>
            </a:r>
            <a:r>
              <a:rPr lang="en-US" altLang="zh-CN" sz="2800" dirty="0" smtClean="0">
                <a:solidFill>
                  <a:srgbClr val="4F4F4F"/>
                </a:solidFill>
                <a:latin typeface="Source Code Pro"/>
              </a:rPr>
              <a:t>){ </a:t>
            </a:r>
            <a:r>
              <a:rPr lang="en-US" altLang="zh-CN" sz="2800" dirty="0" err="1" smtClean="0">
                <a:solidFill>
                  <a:srgbClr val="4F4F4F"/>
                </a:solidFill>
                <a:latin typeface="Source Code Pro"/>
              </a:rPr>
              <a:t>printDigit</a:t>
            </a:r>
            <a:r>
              <a:rPr lang="en-US" altLang="zh-CN" sz="2800" dirty="0" smtClean="0">
                <a:solidFill>
                  <a:srgbClr val="4F4F4F"/>
                </a:solidFill>
                <a:latin typeface="Source Code Pro"/>
              </a:rPr>
              <a:t>(n/</a:t>
            </a:r>
            <a:r>
              <a:rPr lang="en-US" altLang="zh-CN" sz="2800" dirty="0" smtClean="0">
                <a:solidFill>
                  <a:srgbClr val="006666"/>
                </a:solidFill>
                <a:latin typeface="Microsoft YaHei" panose="020B0503020204020204" pitchFamily="34" charset="-122"/>
                <a:ea typeface="Microsoft YaHei" panose="020B0503020204020204" pitchFamily="34" charset="-122"/>
              </a:rPr>
              <a:t>10</a:t>
            </a:r>
            <a:r>
              <a:rPr lang="en-US" altLang="zh-CN" sz="2800" dirty="0" smtClean="0">
                <a:solidFill>
                  <a:srgbClr val="4F4F4F"/>
                </a:solidFill>
                <a:latin typeface="Source Code Pro"/>
              </a:rPr>
              <a:t>);</a:t>
            </a:r>
          </a:p>
          <a:p>
            <a:r>
              <a:rPr lang="en-US" altLang="zh-CN" sz="2800" dirty="0" smtClean="0">
                <a:solidFill>
                  <a:srgbClr val="4F4F4F"/>
                </a:solidFill>
                <a:latin typeface="Source Code Pro"/>
              </a:rPr>
              <a:t> } </a:t>
            </a:r>
          </a:p>
          <a:p>
            <a:r>
              <a:rPr lang="en-US" altLang="zh-CN" sz="2800" dirty="0" smtClean="0">
                <a:solidFill>
                  <a:srgbClr val="4F4F4F"/>
                </a:solidFill>
                <a:latin typeface="Source Code Pro"/>
              </a:rPr>
              <a:t>}</a:t>
            </a:r>
            <a:endParaRPr lang="zh-CN" altLang="en-US" sz="2800" dirty="0"/>
          </a:p>
        </p:txBody>
      </p:sp>
    </p:spTree>
    <p:extLst>
      <p:ext uri="{BB962C8B-B14F-4D97-AF65-F5344CB8AC3E}">
        <p14:creationId xmlns:p14="http://schemas.microsoft.com/office/powerpoint/2010/main" val="2420966540"/>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9992" y="2672916"/>
            <a:ext cx="3744416" cy="2209800"/>
          </a:xfrm>
        </p:spPr>
        <p:txBody>
          <a:bodyPr>
            <a:normAutofit fontScale="90000"/>
          </a:bodyPr>
          <a:lstStyle/>
          <a:p>
            <a:pPr algn="ctr"/>
            <a:r>
              <a:rPr lang="zh-CN" altLang="en-US" sz="5400" dirty="0">
                <a:latin typeface="华文彩云" pitchFamily="2" charset="-122"/>
                <a:ea typeface="华文彩云" pitchFamily="2" charset="-122"/>
              </a:rPr>
              <a:t>第五章  </a:t>
            </a:r>
            <a:r>
              <a:rPr lang="en-US" altLang="zh-CN" sz="5400" dirty="0" smtClean="0">
                <a:latin typeface="华文彩云" pitchFamily="2" charset="-122"/>
                <a:ea typeface="华文彩云" pitchFamily="2" charset="-122"/>
              </a:rPr>
              <a:t/>
            </a:r>
            <a:br>
              <a:rPr lang="en-US" altLang="zh-CN" sz="5400" dirty="0" smtClean="0">
                <a:latin typeface="华文彩云" pitchFamily="2" charset="-122"/>
                <a:ea typeface="华文彩云" pitchFamily="2" charset="-122"/>
              </a:rPr>
            </a:br>
            <a:r>
              <a:rPr lang="zh-CN" altLang="en-US" sz="5400" dirty="0" smtClean="0">
                <a:latin typeface="华文彩云" pitchFamily="2" charset="-122"/>
                <a:ea typeface="华文彩云" pitchFamily="2" charset="-122"/>
              </a:rPr>
              <a:t> </a:t>
            </a:r>
            <a:r>
              <a:rPr lang="zh-CN" altLang="en-US" sz="5400" dirty="0">
                <a:latin typeface="华文彩云" pitchFamily="2" charset="-122"/>
                <a:ea typeface="华文彩云" pitchFamily="2" charset="-122"/>
              </a:rPr>
              <a:t>树与二叉树</a:t>
            </a:r>
          </a:p>
        </p:txBody>
      </p:sp>
      <p:sp>
        <p:nvSpPr>
          <p:cNvPr id="2051" name="Rectangle 3"/>
          <p:cNvSpPr>
            <a:spLocks noGrp="1" noChangeArrowheads="1"/>
          </p:cNvSpPr>
          <p:nvPr>
            <p:ph type="subTitle" idx="1"/>
          </p:nvPr>
        </p:nvSpPr>
        <p:spPr>
          <a:xfrm>
            <a:off x="0" y="368660"/>
            <a:ext cx="4615248" cy="865188"/>
          </a:xfrm>
        </p:spPr>
        <p:txBody>
          <a:bodyPr>
            <a:normAutofit fontScale="92500"/>
          </a:bodyPr>
          <a:lstStyle/>
          <a:p>
            <a:r>
              <a:rPr lang="zh-CN" altLang="en-US" sz="4400" b="1" dirty="0">
                <a:solidFill>
                  <a:srgbClr val="000099"/>
                </a:solidFill>
                <a:ea typeface="华文新魏" pitchFamily="2" charset="-122"/>
              </a:rPr>
              <a:t>数据结构电子教案</a:t>
            </a:r>
          </a:p>
        </p:txBody>
      </p:sp>
      <p:sp>
        <p:nvSpPr>
          <p:cNvPr id="7" name="Rectangle 18"/>
          <p:cNvSpPr>
            <a:spLocks noGrp="1" noChangeArrowheads="1"/>
          </p:cNvSpPr>
          <p:nvPr>
            <p:ph type="sldNum" sz="quarter" idx="12"/>
          </p:nvPr>
        </p:nvSpPr>
        <p:spPr/>
        <p:txBody>
          <a:bodyPr/>
          <a:lstStyle/>
          <a:p>
            <a:fld id="{04B104A1-C2BE-4FA0-A87C-0217C2371DDF}" type="slidenum">
              <a:rPr lang="en-US" altLang="zh-CN"/>
              <a:pPr/>
              <a:t>27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5"/>
          <p:cNvSpPr>
            <a:spLocks noGrp="1" noChangeArrowheads="1"/>
          </p:cNvSpPr>
          <p:nvPr>
            <p:ph type="title"/>
          </p:nvPr>
        </p:nvSpPr>
        <p:spPr>
          <a:xfrm>
            <a:off x="457200" y="457200"/>
            <a:ext cx="8229600" cy="1100138"/>
          </a:xfrm>
        </p:spPr>
        <p:txBody>
          <a:bodyPr/>
          <a:lstStyle/>
          <a:p>
            <a:pPr algn="ctr"/>
            <a:r>
              <a:rPr lang="zh-CN" altLang="en-US" sz="5400" b="1">
                <a:latin typeface="华文新魏" pitchFamily="2" charset="-122"/>
                <a:ea typeface="华文新魏" pitchFamily="2" charset="-122"/>
              </a:rPr>
              <a:t>第五章 树与二叉树</a:t>
            </a:r>
          </a:p>
        </p:txBody>
      </p:sp>
      <p:sp>
        <p:nvSpPr>
          <p:cNvPr id="115718" name="Rectangle 6"/>
          <p:cNvSpPr>
            <a:spLocks noGrp="1" noChangeArrowheads="1"/>
          </p:cNvSpPr>
          <p:nvPr>
            <p:ph idx="1"/>
          </p:nvPr>
        </p:nvSpPr>
        <p:spPr>
          <a:xfrm>
            <a:off x="2411413" y="1484313"/>
            <a:ext cx="4810125" cy="4752975"/>
          </a:xfrm>
        </p:spPr>
        <p:txBody>
          <a:bodyPr/>
          <a:lstStyle/>
          <a:p>
            <a:pPr>
              <a:spcBef>
                <a:spcPct val="10000"/>
              </a:spcBef>
              <a:buClr>
                <a:srgbClr val="800080"/>
              </a:buClr>
              <a:buSzPct val="50000"/>
            </a:pPr>
            <a:r>
              <a:rPr kumimoji="1" lang="zh-CN" altLang="en-US" sz="3400" b="1" dirty="0">
                <a:solidFill>
                  <a:schemeClr val="accent2"/>
                </a:solidFill>
                <a:effectLst>
                  <a:outerShdw blurRad="38100" dist="38100" dir="2700000" algn="tl">
                    <a:srgbClr val="C0C0C0"/>
                  </a:outerShdw>
                </a:effectLst>
                <a:latin typeface="Times New Roman" pitchFamily="18" charset="0"/>
                <a:ea typeface="仿宋_GB2312" pitchFamily="49" charset="-122"/>
                <a:hlinkClick r:id="rId2" action="ppaction://hlinksldjump"/>
              </a:rPr>
              <a:t>树和森林的概念</a:t>
            </a:r>
            <a:endParaRPr kumimoji="1" lang="zh-CN" altLang="en-US" sz="3400" dirty="0">
              <a:solidFill>
                <a:schemeClr val="accent2"/>
              </a:solidFill>
              <a:latin typeface="Times New Roman" pitchFamily="18" charset="0"/>
              <a:ea typeface="仿宋_GB2312" pitchFamily="49" charset="-122"/>
              <a:hlinkClick r:id="rId3" action="ppaction://hlinksldjump"/>
            </a:endParaRPr>
          </a:p>
          <a:p>
            <a:pPr>
              <a:spcBef>
                <a:spcPct val="10000"/>
              </a:spcBef>
              <a:buClr>
                <a:srgbClr val="800080"/>
              </a:buClr>
              <a:buSzPct val="50000"/>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2" action="ppaction://hlinksldjump"/>
              </a:rPr>
              <a:t>二叉树 </a:t>
            </a:r>
            <a:endPar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4" action="ppaction://hlinksldjump"/>
            </a:endParaRPr>
          </a:p>
          <a:p>
            <a:pPr>
              <a:spcBef>
                <a:spcPct val="10000"/>
              </a:spcBef>
              <a:buClr>
                <a:srgbClr val="800080"/>
              </a:buClr>
              <a:buSzPct val="50000"/>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2" action="ppaction://hlinksldjump"/>
              </a:rPr>
              <a:t>二叉树遍历</a:t>
            </a:r>
          </a:p>
          <a:p>
            <a:pPr>
              <a:spcBef>
                <a:spcPct val="10000"/>
              </a:spcBef>
              <a:buClr>
                <a:srgbClr val="800080"/>
              </a:buClr>
              <a:buSzPct val="50000"/>
            </a:pP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5" action="ppaction://hlinksldjump"/>
              </a:rPr>
              <a:t>二叉树的计数</a:t>
            </a:r>
          </a:p>
          <a:p>
            <a:pPr>
              <a:spcBef>
                <a:spcPct val="10000"/>
              </a:spcBef>
              <a:buClr>
                <a:srgbClr val="800080"/>
              </a:buClr>
              <a:buSzPct val="50000"/>
            </a:pPr>
            <a:r>
              <a:rPr kumimoji="1" lang="zh-CN" altLang="en-US" sz="3400" b="1" dirty="0" smtClean="0">
                <a:effectLst>
                  <a:outerShdw blurRad="38100" dist="38100" dir="2700000" algn="tl">
                    <a:srgbClr val="C0C0C0"/>
                  </a:outerShdw>
                </a:effectLst>
                <a:latin typeface="Times New Roman" pitchFamily="18" charset="0"/>
                <a:ea typeface="仿宋_GB2312" pitchFamily="49" charset="-122"/>
                <a:hlinkClick r:id="rId6" action="ppaction://hlinksldjump"/>
              </a:rPr>
              <a:t>树</a:t>
            </a: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6" action="ppaction://hlinksldjump"/>
              </a:rPr>
              <a:t>与森林</a:t>
            </a:r>
            <a:endParaRPr kumimoji="1" lang="zh-CN" altLang="en-US" sz="3400" b="1" dirty="0">
              <a:effectLst>
                <a:outerShdw blurRad="38100" dist="38100" dir="2700000" algn="tl">
                  <a:srgbClr val="C0C0C0"/>
                </a:outerShdw>
              </a:effectLst>
              <a:latin typeface="Times New Roman" pitchFamily="18" charset="0"/>
              <a:ea typeface="仿宋_GB2312" pitchFamily="49" charset="-122"/>
            </a:endParaRPr>
          </a:p>
          <a:p>
            <a:pPr>
              <a:spcBef>
                <a:spcPct val="10000"/>
              </a:spcBef>
              <a:buClr>
                <a:srgbClr val="800080"/>
              </a:buClr>
              <a:buSzPct val="50000"/>
            </a:pPr>
            <a:r>
              <a:rPr kumimoji="1" lang="en-US" altLang="zh-CN" sz="3400" b="1" dirty="0" smtClean="0">
                <a:effectLst>
                  <a:outerShdw blurRad="38100" dist="38100" dir="2700000" algn="tl">
                    <a:srgbClr val="C0C0C0"/>
                  </a:outerShdw>
                </a:effectLst>
                <a:latin typeface="Times New Roman" pitchFamily="18" charset="0"/>
                <a:ea typeface="仿宋_GB2312" pitchFamily="49" charset="-122"/>
                <a:hlinkClick r:id="rId7" action="ppaction://hlinksldjump"/>
              </a:rPr>
              <a:t>Huffman</a:t>
            </a:r>
            <a:r>
              <a:rPr kumimoji="1" lang="zh-CN" altLang="en-US" sz="3400" b="1" dirty="0">
                <a:effectLst>
                  <a:outerShdw blurRad="38100" dist="38100" dir="2700000" algn="tl">
                    <a:srgbClr val="C0C0C0"/>
                  </a:outerShdw>
                </a:effectLst>
                <a:latin typeface="Times New Roman" pitchFamily="18" charset="0"/>
                <a:ea typeface="仿宋_GB2312" pitchFamily="49" charset="-122"/>
                <a:hlinkClick r:id="rId7" action="ppaction://hlinksldjump"/>
              </a:rPr>
              <a:t>树</a:t>
            </a:r>
            <a:endParaRPr kumimoji="1" lang="zh-CN" altLang="en-US" sz="3400" b="1" dirty="0">
              <a:effectLst>
                <a:outerShdw blurRad="38100" dist="38100" dir="2700000" algn="tl">
                  <a:srgbClr val="C0C0C0"/>
                </a:outerShdw>
              </a:effectLst>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150F8E71-B5F8-4669-A420-5D16FD1EC950}" type="slidenum">
              <a:rPr lang="en-US" altLang="zh-CN"/>
              <a:pPr/>
              <a:t>28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441325"/>
            <a:ext cx="7772400" cy="847725"/>
          </a:xfrm>
        </p:spPr>
        <p:txBody>
          <a:bodyPr/>
          <a:lstStyle/>
          <a:p>
            <a:pPr algn="ctr"/>
            <a:r>
              <a:rPr lang="zh-CN" altLang="en-US" sz="4000" b="1">
                <a:solidFill>
                  <a:schemeClr val="tx2"/>
                </a:solidFill>
                <a:ea typeface="华文新魏" pitchFamily="2" charset="-122"/>
              </a:rPr>
              <a:t>树和森林的概念</a:t>
            </a:r>
          </a:p>
        </p:txBody>
      </p:sp>
      <p:sp>
        <p:nvSpPr>
          <p:cNvPr id="306179" name="Rectangle 3"/>
          <p:cNvSpPr>
            <a:spLocks noGrp="1" noChangeArrowheads="1"/>
          </p:cNvSpPr>
          <p:nvPr>
            <p:ph idx="1"/>
          </p:nvPr>
        </p:nvSpPr>
        <p:spPr>
          <a:xfrm>
            <a:off x="647700" y="1316038"/>
            <a:ext cx="7924800" cy="5029200"/>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两种树：自由树与有根树。</a:t>
            </a:r>
            <a:r>
              <a:rPr lang="zh-CN" altLang="en-US" sz="3000" b="1">
                <a:effectLst>
                  <a:outerShdw blurRad="38100" dist="38100" dir="2700000" algn="tl">
                    <a:srgbClr val="C0C0C0"/>
                  </a:outerShdw>
                </a:effectLst>
                <a:latin typeface="Times New Roman" pitchFamily="18" charset="0"/>
                <a:ea typeface="仿宋_GB2312" pitchFamily="49" charset="-122"/>
              </a:rPr>
              <a:t>   </a:t>
            </a:r>
          </a:p>
          <a:p>
            <a:pPr>
              <a:lnSpc>
                <a:spcPct val="105000"/>
              </a:lnSpc>
              <a:buClr>
                <a:srgbClr val="800080"/>
              </a:buClr>
              <a:buSzPct val="50000"/>
            </a:pPr>
            <a:r>
              <a:rPr lang="zh-CN" altLang="en-US" sz="3000" b="1">
                <a:solidFill>
                  <a:schemeClr val="tx2"/>
                </a:solidFill>
                <a:latin typeface="Times New Roman" pitchFamily="18" charset="0"/>
                <a:ea typeface="仿宋_GB2312" pitchFamily="49" charset="-122"/>
              </a:rPr>
              <a:t>自由树</a:t>
            </a:r>
            <a:r>
              <a:rPr lang="zh-CN" altLang="en-US" sz="3000" b="1">
                <a:latin typeface="Times New Roman" pitchFamily="18" charset="0"/>
                <a:ea typeface="仿宋_GB2312" pitchFamily="49" charset="-122"/>
              </a:rPr>
              <a:t>：</a:t>
            </a:r>
          </a:p>
          <a:p>
            <a:pPr>
              <a:lnSpc>
                <a:spcPct val="110000"/>
              </a:lnSpc>
              <a:spcBef>
                <a:spcPct val="15000"/>
              </a:spcBef>
              <a:buClr>
                <a:srgbClr val="800080"/>
              </a:buClr>
              <a:buSzPct val="50000"/>
              <a:buFont typeface="Wingdings" pitchFamily="2" charset="2"/>
              <a:buNone/>
            </a:pPr>
            <a:r>
              <a:rPr lang="zh-CN" altLang="en-US" sz="3000" b="1">
                <a:latin typeface="Times New Roman" pitchFamily="18" charset="0"/>
                <a:ea typeface="仿宋_GB2312" pitchFamily="49" charset="-122"/>
              </a:rPr>
              <a:t>	一棵自由树 </a:t>
            </a:r>
            <a:r>
              <a:rPr lang="en-US" altLang="zh-CN" sz="3000" b="1" i="1">
                <a:solidFill>
                  <a:schemeClr val="tx2"/>
                </a:solidFill>
                <a:latin typeface="Times New Roman" pitchFamily="18" charset="0"/>
                <a:ea typeface="仿宋_GB2312" pitchFamily="49" charset="-122"/>
              </a:rPr>
              <a:t>T</a:t>
            </a:r>
            <a:r>
              <a:rPr lang="en-US" altLang="zh-CN" sz="3000" b="1" i="1" baseline="-25000">
                <a:solidFill>
                  <a:schemeClr val="tx2"/>
                </a:solidFill>
                <a:latin typeface="Times New Roman" pitchFamily="18" charset="0"/>
                <a:ea typeface="仿宋_GB2312" pitchFamily="49" charset="-122"/>
              </a:rPr>
              <a:t>f</a:t>
            </a:r>
            <a:r>
              <a:rPr lang="en-US" altLang="zh-CN" sz="3000" b="1" i="1">
                <a:solidFill>
                  <a:schemeClr val="tx2"/>
                </a:solidFill>
                <a:latin typeface="Times New Roman" pitchFamily="18" charset="0"/>
                <a:ea typeface="仿宋_GB2312" pitchFamily="49" charset="-122"/>
              </a:rPr>
              <a:t> </a:t>
            </a:r>
            <a:r>
              <a:rPr lang="zh-CN" altLang="en-US" sz="3000" b="1">
                <a:latin typeface="Times New Roman" pitchFamily="18" charset="0"/>
                <a:ea typeface="仿宋_GB2312" pitchFamily="49" charset="-122"/>
              </a:rPr>
              <a:t>可定义为一个二元组</a:t>
            </a:r>
          </a:p>
          <a:p>
            <a:pPr>
              <a:lnSpc>
                <a:spcPct val="110000"/>
              </a:lnSpc>
              <a:spcBef>
                <a:spcPct val="15000"/>
              </a:spcBef>
              <a:buClr>
                <a:srgbClr val="800080"/>
              </a:buClr>
              <a:buSzPct val="50000"/>
              <a:buFont typeface="Wingdings" pitchFamily="2" charset="2"/>
              <a:buNone/>
            </a:pPr>
            <a:r>
              <a:rPr lang="zh-CN" altLang="en-US" sz="3000" b="1">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T</a:t>
            </a:r>
            <a:r>
              <a:rPr lang="en-US" altLang="zh-CN" sz="3000" b="1" i="1" baseline="-25000">
                <a:solidFill>
                  <a:schemeClr val="tx2"/>
                </a:solidFill>
                <a:latin typeface="Times New Roman" pitchFamily="18" charset="0"/>
                <a:ea typeface="仿宋_GB2312" pitchFamily="49" charset="-122"/>
              </a:rPr>
              <a:t>f</a:t>
            </a:r>
            <a:r>
              <a:rPr lang="en-US" altLang="zh-CN" sz="3000" b="1" i="1">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E</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p>
          <a:p>
            <a:pPr>
              <a:lnSpc>
                <a:spcPct val="110000"/>
              </a:lnSpc>
              <a:spcBef>
                <a:spcPct val="15000"/>
              </a:spcBef>
              <a:buClr>
                <a:srgbClr val="800080"/>
              </a:buClr>
              <a:buSzPct val="50000"/>
              <a:buFont typeface="Wingdings" pitchFamily="2" charset="2"/>
              <a:buNone/>
            </a:pP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其中</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v</a:t>
            </a:r>
            <a:r>
              <a:rPr lang="en-US" altLang="zh-CN" sz="3000" b="1" baseline="-25000">
                <a:solidFill>
                  <a:schemeClr val="tx2"/>
                </a:solidFill>
                <a:latin typeface="Times New Roman" pitchFamily="18" charset="0"/>
                <a:ea typeface="仿宋_GB2312" pitchFamily="49" charset="-122"/>
              </a:rPr>
              <a:t>1</a:t>
            </a:r>
            <a:r>
              <a:rPr lang="en-US" altLang="zh-CN" sz="3000" b="1">
                <a:solidFill>
                  <a:schemeClr val="tx2"/>
                </a:solidFill>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是由 </a:t>
            </a:r>
            <a:r>
              <a:rPr lang="en-US" altLang="zh-CN" sz="3000" b="1" i="1">
                <a:latin typeface="Times New Roman" pitchFamily="18" charset="0"/>
                <a:ea typeface="仿宋_GB2312" pitchFamily="49" charset="-122"/>
              </a:rPr>
              <a:t>n</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n</a:t>
            </a:r>
            <a:r>
              <a:rPr lang="zh-CN" altLang="en-US" sz="3000" b="1">
                <a:latin typeface="Times New Roman" pitchFamily="18" charset="0"/>
                <a:ea typeface="仿宋_GB2312" pitchFamily="49" charset="-122"/>
              </a:rPr>
              <a:t>＞</a:t>
            </a:r>
            <a:r>
              <a:rPr lang="en-US" altLang="zh-CN" sz="3000" b="1">
                <a:latin typeface="Times New Roman" pitchFamily="18" charset="0"/>
                <a:ea typeface="仿宋_GB2312" pitchFamily="49" charset="-122"/>
              </a:rPr>
              <a:t>0) </a:t>
            </a:r>
            <a:r>
              <a:rPr lang="zh-CN" altLang="en-US" sz="3000" b="1">
                <a:latin typeface="Times New Roman" pitchFamily="18" charset="0"/>
                <a:ea typeface="仿宋_GB2312" pitchFamily="49" charset="-122"/>
              </a:rPr>
              <a:t>个元素组成的有限非空集合，称为顶点集合。</a:t>
            </a:r>
            <a:r>
              <a:rPr lang="en-US" altLang="zh-CN" sz="3000" b="1" i="1">
                <a:solidFill>
                  <a:schemeClr val="tx2"/>
                </a:solidFill>
                <a:latin typeface="Times New Roman" pitchFamily="18" charset="0"/>
                <a:ea typeface="仿宋_GB2312" pitchFamily="49" charset="-122"/>
              </a:rPr>
              <a:t>E</a:t>
            </a:r>
            <a:r>
              <a:rPr lang="en-US" altLang="zh-CN" sz="3000" b="1">
                <a:solidFill>
                  <a:schemeClr val="tx2"/>
                </a:solidFill>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v</a:t>
            </a:r>
            <a:r>
              <a:rPr lang="en-US" altLang="zh-CN" sz="3000" b="1" i="1" baseline="-25000">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 </a:t>
            </a:r>
            <a:r>
              <a:rPr lang="en-US" altLang="zh-CN" sz="3000" b="1">
                <a:solidFill>
                  <a:schemeClr val="tx2"/>
                </a:solidFill>
                <a:latin typeface="Times New Roman" pitchFamily="18" charset="0"/>
                <a:ea typeface="仿宋_GB2312" pitchFamily="49" charset="-122"/>
                <a:sym typeface="Symbol" pitchFamily="18" charset="2"/>
              </a:rPr>
              <a:t></a:t>
            </a:r>
            <a:r>
              <a:rPr lang="en-US" altLang="zh-CN" sz="3000" b="1" i="1">
                <a:solidFill>
                  <a:schemeClr val="tx2"/>
                </a:solidFill>
                <a:latin typeface="Times New Roman" pitchFamily="18" charset="0"/>
                <a:ea typeface="仿宋_GB2312" pitchFamily="49" charset="-122"/>
              </a:rPr>
              <a:t>V</a:t>
            </a:r>
            <a:r>
              <a:rPr lang="en-US" altLang="zh-CN" sz="3000" b="1">
                <a:solidFill>
                  <a:schemeClr val="tx2"/>
                </a:solidFill>
                <a:latin typeface="Times New Roman" pitchFamily="18" charset="0"/>
                <a:ea typeface="仿宋_GB2312" pitchFamily="49" charset="-122"/>
              </a:rPr>
              <a:t>, 1≤</a:t>
            </a:r>
            <a:r>
              <a:rPr lang="en-US" altLang="zh-CN" sz="3000" b="1" i="1">
                <a:solidFill>
                  <a:schemeClr val="tx2"/>
                </a:solidFill>
                <a:latin typeface="Times New Roman" pitchFamily="18" charset="0"/>
                <a:ea typeface="仿宋_GB2312" pitchFamily="49" charset="-122"/>
              </a:rPr>
              <a:t>i</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j</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a:t>
            </a:r>
            <a:r>
              <a:rPr lang="en-US" altLang="zh-CN" sz="3000" b="1" i="1">
                <a:latin typeface="Times New Roman" pitchFamily="18" charset="0"/>
                <a:ea typeface="仿宋_GB2312" pitchFamily="49" charset="-122"/>
              </a:rPr>
              <a:t>n</a:t>
            </a:r>
            <a:r>
              <a:rPr lang="en-US" altLang="zh-CN" sz="3000" b="1">
                <a:latin typeface="Courier New" pitchFamily="49" charset="0"/>
                <a:ea typeface="仿宋_GB2312" pitchFamily="49" charset="-122"/>
              </a:rPr>
              <a:t>-</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个序对的集合，称为边集合，</a:t>
            </a:r>
            <a:r>
              <a:rPr lang="en-US" altLang="zh-CN" sz="3000" b="1" i="1">
                <a:latin typeface="Times New Roman" pitchFamily="18" charset="0"/>
                <a:ea typeface="仿宋_GB2312" pitchFamily="49" charset="-122"/>
              </a:rPr>
              <a:t>E</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中的元素 </a:t>
            </a:r>
            <a:r>
              <a:rPr lang="en-US" altLang="zh-CN"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v</a:t>
            </a:r>
            <a:r>
              <a:rPr lang="en-US" altLang="zh-CN" sz="3000" b="1" i="1" baseline="-25000">
                <a:latin typeface="Times New Roman" pitchFamily="18" charset="0"/>
                <a:ea typeface="仿宋_GB2312" pitchFamily="49" charset="-122"/>
              </a:rPr>
              <a:t>i</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v</a:t>
            </a:r>
            <a:r>
              <a:rPr lang="en-US" altLang="zh-CN" sz="3000" b="1" i="1" baseline="-25000">
                <a:latin typeface="Times New Roman" pitchFamily="18" charset="0"/>
                <a:ea typeface="仿宋_GB2312" pitchFamily="49" charset="-122"/>
              </a:rPr>
              <a:t>j</a:t>
            </a:r>
            <a:r>
              <a:rPr lang="zh-CN" altLang="en-US" sz="3000" b="1">
                <a:latin typeface="Times New Roman" pitchFamily="18" charset="0"/>
                <a:ea typeface="仿宋_GB2312" pitchFamily="49" charset="-122"/>
              </a:rPr>
              <a:t>）称为边或分支。</a:t>
            </a:r>
          </a:p>
        </p:txBody>
      </p:sp>
      <p:sp>
        <p:nvSpPr>
          <p:cNvPr id="5" name="灯片编号占位符 4"/>
          <p:cNvSpPr>
            <a:spLocks noGrp="1"/>
          </p:cNvSpPr>
          <p:nvPr>
            <p:ph type="sldNum" sz="quarter" idx="12"/>
          </p:nvPr>
        </p:nvSpPr>
        <p:spPr/>
        <p:txBody>
          <a:bodyPr/>
          <a:lstStyle/>
          <a:p>
            <a:fld id="{79593A40-73AF-4326-9316-D6781C5C28F2}" type="slidenum">
              <a:rPr lang="en-US" altLang="zh-CN"/>
              <a:pPr/>
              <a:t>29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2"/>
          </p:nvPr>
        </p:nvSpPr>
        <p:spPr/>
        <p:txBody>
          <a:bodyPr/>
          <a:lstStyle/>
          <a:p>
            <a:pPr>
              <a:defRPr/>
            </a:pPr>
            <a:fld id="{8811C53C-3538-4284-8421-EE9544C26615}" type="slidenum">
              <a:rPr lang="en-US" altLang="zh-CN">
                <a:solidFill>
                  <a:srgbClr val="D1282E"/>
                </a:solidFill>
              </a:rPr>
              <a:pPr>
                <a:defRPr/>
              </a:pPr>
              <a:t>3</a:t>
            </a:fld>
            <a:endParaRPr lang="en-US" altLang="zh-CN">
              <a:solidFill>
                <a:srgbClr val="D1282E"/>
              </a:solidFill>
            </a:endParaRPr>
          </a:p>
        </p:txBody>
      </p:sp>
      <p:sp>
        <p:nvSpPr>
          <p:cNvPr id="80899" name="Rectangle 2"/>
          <p:cNvSpPr>
            <a:spLocks noChangeArrowheads="1"/>
          </p:cNvSpPr>
          <p:nvPr/>
        </p:nvSpPr>
        <p:spPr bwMode="auto">
          <a:xfrm>
            <a:off x="3613150" y="495300"/>
            <a:ext cx="1752600" cy="5334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00" name="Rectangle 3"/>
          <p:cNvSpPr>
            <a:spLocks noChangeArrowheads="1"/>
          </p:cNvSpPr>
          <p:nvPr/>
        </p:nvSpPr>
        <p:spPr bwMode="auto">
          <a:xfrm>
            <a:off x="1516063" y="1646238"/>
            <a:ext cx="1627187"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01" name="Text Box 4"/>
          <p:cNvSpPr txBox="1">
            <a:spLocks noChangeArrowheads="1"/>
          </p:cNvSpPr>
          <p:nvPr/>
        </p:nvSpPr>
        <p:spPr bwMode="auto">
          <a:xfrm>
            <a:off x="3765550" y="4953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00"/>
                </a:solidFill>
              </a:rPr>
              <a:t>(3,A,B,C)</a:t>
            </a:r>
          </a:p>
        </p:txBody>
      </p:sp>
      <p:sp>
        <p:nvSpPr>
          <p:cNvPr id="80902" name="Text Box 5"/>
          <p:cNvSpPr txBox="1">
            <a:spLocks noChangeArrowheads="1"/>
          </p:cNvSpPr>
          <p:nvPr/>
        </p:nvSpPr>
        <p:spPr bwMode="auto">
          <a:xfrm>
            <a:off x="1554163" y="1622425"/>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00"/>
                </a:solidFill>
              </a:rPr>
              <a:t>(2,A,C,B)</a:t>
            </a:r>
          </a:p>
        </p:txBody>
      </p:sp>
      <p:sp>
        <p:nvSpPr>
          <p:cNvPr id="80903" name="AutoShape 6" descr="白色大理石"/>
          <p:cNvSpPr>
            <a:spLocks noChangeArrowheads="1"/>
          </p:cNvSpPr>
          <p:nvPr/>
        </p:nvSpPr>
        <p:spPr bwMode="auto">
          <a:xfrm>
            <a:off x="3846513" y="1639888"/>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04" name="Text Box 7"/>
          <p:cNvSpPr txBox="1">
            <a:spLocks noChangeArrowheads="1"/>
          </p:cNvSpPr>
          <p:nvPr/>
        </p:nvSpPr>
        <p:spPr bwMode="auto">
          <a:xfrm>
            <a:off x="4070350" y="1649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00"/>
                </a:solidFill>
              </a:rPr>
              <a:t>A</a:t>
            </a:r>
            <a:r>
              <a:rPr kumimoji="1" lang="en-US" altLang="zh-CN" sz="2600" b="1">
                <a:solidFill>
                  <a:srgbClr val="000000"/>
                </a:solidFill>
                <a:latin typeface="楷体_GB2312" pitchFamily="49" charset="-122"/>
                <a:ea typeface="楷体_GB2312" pitchFamily="49" charset="-122"/>
              </a:rPr>
              <a:t>-&gt;</a:t>
            </a:r>
            <a:r>
              <a:rPr kumimoji="1" lang="en-US" altLang="zh-CN" sz="2600" b="1">
                <a:solidFill>
                  <a:srgbClr val="000000"/>
                </a:solidFill>
              </a:rPr>
              <a:t>C</a:t>
            </a:r>
          </a:p>
        </p:txBody>
      </p:sp>
      <p:sp>
        <p:nvSpPr>
          <p:cNvPr id="80905" name="Text Box 8"/>
          <p:cNvSpPr txBox="1">
            <a:spLocks noChangeArrowheads="1"/>
          </p:cNvSpPr>
          <p:nvPr/>
        </p:nvSpPr>
        <p:spPr bwMode="auto">
          <a:xfrm>
            <a:off x="1955800" y="1235075"/>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CC9900"/>
                </a:solidFill>
              </a:rPr>
              <a:t>A,B,C</a:t>
            </a:r>
            <a:endParaRPr kumimoji="1" lang="en-US" altLang="zh-CN" sz="2600" dirty="0">
              <a:solidFill>
                <a:srgbClr val="CC9900"/>
              </a:solidFill>
            </a:endParaRPr>
          </a:p>
        </p:txBody>
      </p:sp>
      <p:sp>
        <p:nvSpPr>
          <p:cNvPr id="80906" name="Rectangle 9"/>
          <p:cNvSpPr>
            <a:spLocks noChangeArrowheads="1"/>
          </p:cNvSpPr>
          <p:nvPr/>
        </p:nvSpPr>
        <p:spPr bwMode="auto">
          <a:xfrm>
            <a:off x="407988" y="31607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07" name="Text Box 10"/>
          <p:cNvSpPr txBox="1">
            <a:spLocks noChangeArrowheads="1"/>
          </p:cNvSpPr>
          <p:nvPr/>
        </p:nvSpPr>
        <p:spPr bwMode="auto">
          <a:xfrm>
            <a:off x="444500" y="31670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dirty="0">
                <a:solidFill>
                  <a:srgbClr val="CC9900"/>
                </a:solidFill>
              </a:rPr>
              <a:t>(</a:t>
            </a:r>
            <a:r>
              <a:rPr kumimoji="1" lang="en-US" altLang="zh-CN" sz="2600" b="1" dirty="0" smtClean="0">
                <a:solidFill>
                  <a:srgbClr val="CC9900"/>
                </a:solidFill>
              </a:rPr>
              <a:t>1,A,C,B)</a:t>
            </a:r>
            <a:endParaRPr kumimoji="1" lang="en-US" altLang="zh-CN" sz="2600" b="1" dirty="0">
              <a:solidFill>
                <a:srgbClr val="CC9900"/>
              </a:solidFill>
            </a:endParaRPr>
          </a:p>
        </p:txBody>
      </p:sp>
      <p:sp>
        <p:nvSpPr>
          <p:cNvPr id="80908" name="Text Box 11"/>
          <p:cNvSpPr txBox="1">
            <a:spLocks noChangeArrowheads="1"/>
          </p:cNvSpPr>
          <p:nvPr/>
        </p:nvSpPr>
        <p:spPr bwMode="auto">
          <a:xfrm>
            <a:off x="847725" y="27432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009900"/>
                </a:solidFill>
              </a:rPr>
              <a:t>A,B,C</a:t>
            </a:r>
            <a:endParaRPr kumimoji="1" lang="en-US" altLang="zh-CN" sz="2600" dirty="0">
              <a:solidFill>
                <a:srgbClr val="009900"/>
              </a:solidFill>
            </a:endParaRPr>
          </a:p>
        </p:txBody>
      </p:sp>
      <p:sp>
        <p:nvSpPr>
          <p:cNvPr id="80909" name="AutoShape 12" descr="白色大理石"/>
          <p:cNvSpPr>
            <a:spLocks noChangeArrowheads="1"/>
          </p:cNvSpPr>
          <p:nvPr/>
        </p:nvSpPr>
        <p:spPr bwMode="auto">
          <a:xfrm>
            <a:off x="371475" y="5068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10" name="Text Box 13"/>
          <p:cNvSpPr txBox="1">
            <a:spLocks noChangeArrowheads="1"/>
          </p:cNvSpPr>
          <p:nvPr/>
        </p:nvSpPr>
        <p:spPr bwMode="auto">
          <a:xfrm>
            <a:off x="565150" y="5078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11" name="Line 14"/>
          <p:cNvSpPr>
            <a:spLocks noChangeShapeType="1"/>
          </p:cNvSpPr>
          <p:nvPr/>
        </p:nvSpPr>
        <p:spPr bwMode="auto">
          <a:xfrm>
            <a:off x="882650" y="3686175"/>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12" name="Line 15"/>
          <p:cNvSpPr>
            <a:spLocks noChangeShapeType="1"/>
          </p:cNvSpPr>
          <p:nvPr/>
        </p:nvSpPr>
        <p:spPr bwMode="auto">
          <a:xfrm flipH="1">
            <a:off x="1198563" y="2171700"/>
            <a:ext cx="787400" cy="69373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13" name="AutoShape 16" descr="白色大理石"/>
          <p:cNvSpPr>
            <a:spLocks noChangeArrowheads="1"/>
          </p:cNvSpPr>
          <p:nvPr/>
        </p:nvSpPr>
        <p:spPr bwMode="auto">
          <a:xfrm>
            <a:off x="1565275" y="39258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14" name="Text Box 17"/>
          <p:cNvSpPr txBox="1">
            <a:spLocks noChangeArrowheads="1"/>
          </p:cNvSpPr>
          <p:nvPr/>
        </p:nvSpPr>
        <p:spPr bwMode="auto">
          <a:xfrm>
            <a:off x="1758950" y="39354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A</a:t>
            </a:r>
            <a:r>
              <a:rPr kumimoji="1" lang="en-US" altLang="zh-CN" sz="2600" b="1">
                <a:solidFill>
                  <a:srgbClr val="CC9900"/>
                </a:solidFill>
                <a:latin typeface="楷体_GB2312" pitchFamily="49" charset="-122"/>
                <a:ea typeface="楷体_GB2312" pitchFamily="49" charset="-122"/>
              </a:rPr>
              <a:t>-&gt;</a:t>
            </a:r>
            <a:r>
              <a:rPr kumimoji="1" lang="en-US" altLang="zh-CN" sz="2600" b="1">
                <a:solidFill>
                  <a:srgbClr val="CC9900"/>
                </a:solidFill>
              </a:rPr>
              <a:t>C</a:t>
            </a:r>
          </a:p>
        </p:txBody>
      </p:sp>
      <p:sp>
        <p:nvSpPr>
          <p:cNvPr id="80915" name="Line 18"/>
          <p:cNvSpPr>
            <a:spLocks noChangeShapeType="1"/>
          </p:cNvSpPr>
          <p:nvPr/>
        </p:nvSpPr>
        <p:spPr bwMode="auto">
          <a:xfrm>
            <a:off x="2266950" y="2198688"/>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16" name="Rectangle 19"/>
          <p:cNvSpPr>
            <a:spLocks noChangeArrowheads="1"/>
          </p:cNvSpPr>
          <p:nvPr/>
        </p:nvSpPr>
        <p:spPr bwMode="auto">
          <a:xfrm>
            <a:off x="2528888" y="3186113"/>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17" name="Text Box 20"/>
          <p:cNvSpPr txBox="1">
            <a:spLocks noChangeArrowheads="1"/>
          </p:cNvSpPr>
          <p:nvPr/>
        </p:nvSpPr>
        <p:spPr bwMode="auto">
          <a:xfrm>
            <a:off x="2565400" y="31924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(1,B,A,C)</a:t>
            </a:r>
          </a:p>
        </p:txBody>
      </p:sp>
      <p:sp>
        <p:nvSpPr>
          <p:cNvPr id="80918" name="Text Box 21"/>
          <p:cNvSpPr txBox="1">
            <a:spLocks noChangeArrowheads="1"/>
          </p:cNvSpPr>
          <p:nvPr/>
        </p:nvSpPr>
        <p:spPr bwMode="auto">
          <a:xfrm>
            <a:off x="2968625" y="2768600"/>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009900"/>
                </a:solidFill>
              </a:rPr>
              <a:t>A,B,C</a:t>
            </a:r>
            <a:endParaRPr kumimoji="1" lang="en-US" altLang="zh-CN" sz="2600" dirty="0">
              <a:solidFill>
                <a:srgbClr val="009900"/>
              </a:solidFill>
            </a:endParaRPr>
          </a:p>
        </p:txBody>
      </p:sp>
      <p:sp>
        <p:nvSpPr>
          <p:cNvPr id="80919" name="AutoShape 22" descr="白色大理石"/>
          <p:cNvSpPr>
            <a:spLocks noChangeArrowheads="1"/>
          </p:cNvSpPr>
          <p:nvPr/>
        </p:nvSpPr>
        <p:spPr bwMode="auto">
          <a:xfrm>
            <a:off x="2651125" y="5094288"/>
            <a:ext cx="1325563"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20" name="Text Box 23"/>
          <p:cNvSpPr txBox="1">
            <a:spLocks noChangeArrowheads="1"/>
          </p:cNvSpPr>
          <p:nvPr/>
        </p:nvSpPr>
        <p:spPr bwMode="auto">
          <a:xfrm>
            <a:off x="2844800" y="5103813"/>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21" name="Line 24"/>
          <p:cNvSpPr>
            <a:spLocks noChangeShapeType="1"/>
          </p:cNvSpPr>
          <p:nvPr/>
        </p:nvSpPr>
        <p:spPr bwMode="auto">
          <a:xfrm>
            <a:off x="2617788" y="2206625"/>
            <a:ext cx="725487" cy="661988"/>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22" name="Line 25"/>
          <p:cNvSpPr>
            <a:spLocks noChangeShapeType="1"/>
          </p:cNvSpPr>
          <p:nvPr/>
        </p:nvSpPr>
        <p:spPr bwMode="auto">
          <a:xfrm>
            <a:off x="3463925" y="37449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23" name="Text Box 26"/>
          <p:cNvSpPr txBox="1">
            <a:spLocks noChangeArrowheads="1"/>
          </p:cNvSpPr>
          <p:nvPr/>
        </p:nvSpPr>
        <p:spPr bwMode="auto">
          <a:xfrm>
            <a:off x="1784350" y="4402138"/>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D1282E"/>
                </a:solidFill>
              </a:rPr>
              <a:t>A</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rPr>
              <a:t>B</a:t>
            </a:r>
          </a:p>
        </p:txBody>
      </p:sp>
      <p:sp>
        <p:nvSpPr>
          <p:cNvPr id="80924" name="Text Box 27"/>
          <p:cNvSpPr txBox="1">
            <a:spLocks noChangeArrowheads="1"/>
          </p:cNvSpPr>
          <p:nvPr/>
        </p:nvSpPr>
        <p:spPr bwMode="auto">
          <a:xfrm>
            <a:off x="581025" y="550068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dirty="0">
                <a:solidFill>
                  <a:srgbClr val="CC9900"/>
                </a:solidFill>
              </a:rPr>
              <a:t>A</a:t>
            </a:r>
            <a:r>
              <a:rPr kumimoji="1" lang="en-US" altLang="zh-CN" sz="2600" b="1" dirty="0">
                <a:solidFill>
                  <a:srgbClr val="CC9900"/>
                </a:solidFill>
                <a:latin typeface="楷体_GB2312" pitchFamily="49" charset="-122"/>
                <a:ea typeface="楷体_GB2312" pitchFamily="49" charset="-122"/>
              </a:rPr>
              <a:t>-&gt;</a:t>
            </a:r>
            <a:r>
              <a:rPr kumimoji="1" lang="en-US" altLang="zh-CN" sz="2600" b="1" dirty="0">
                <a:solidFill>
                  <a:srgbClr val="CC9900"/>
                </a:solidFill>
              </a:rPr>
              <a:t>B</a:t>
            </a:r>
          </a:p>
          <a:p>
            <a:pPr eaLnBrk="1" hangingPunct="1"/>
            <a:r>
              <a:rPr kumimoji="1" lang="en-US" altLang="zh-CN" sz="2600" b="1" dirty="0">
                <a:solidFill>
                  <a:srgbClr val="D1282E"/>
                </a:solidFill>
              </a:rPr>
              <a:t>A</a:t>
            </a:r>
            <a:r>
              <a:rPr kumimoji="1" lang="en-US" altLang="zh-CN" sz="2600" b="1" dirty="0">
                <a:solidFill>
                  <a:srgbClr val="D1282E"/>
                </a:solidFill>
                <a:latin typeface="楷体_GB2312" pitchFamily="49" charset="-122"/>
                <a:ea typeface="楷体_GB2312" pitchFamily="49" charset="-122"/>
              </a:rPr>
              <a:t>-&gt;</a:t>
            </a:r>
            <a:r>
              <a:rPr kumimoji="1" lang="en-US" altLang="zh-CN" sz="2600" b="1" dirty="0">
                <a:solidFill>
                  <a:srgbClr val="D1282E"/>
                </a:solidFill>
              </a:rPr>
              <a:t>C</a:t>
            </a:r>
          </a:p>
        </p:txBody>
      </p:sp>
      <p:sp>
        <p:nvSpPr>
          <p:cNvPr id="80925" name="Text Box 28"/>
          <p:cNvSpPr txBox="1">
            <a:spLocks noChangeArrowheads="1"/>
          </p:cNvSpPr>
          <p:nvPr/>
        </p:nvSpPr>
        <p:spPr bwMode="auto">
          <a:xfrm>
            <a:off x="2846388" y="5557838"/>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B</a:t>
            </a:r>
            <a:r>
              <a:rPr kumimoji="1" lang="en-US" altLang="zh-CN" sz="2600" b="1">
                <a:solidFill>
                  <a:srgbClr val="CC9900"/>
                </a:solidFill>
                <a:latin typeface="楷体_GB2312" pitchFamily="49" charset="-122"/>
                <a:ea typeface="楷体_GB2312" pitchFamily="49" charset="-122"/>
              </a:rPr>
              <a:t>-&gt;</a:t>
            </a:r>
            <a:r>
              <a:rPr kumimoji="1" lang="en-US" altLang="zh-CN" sz="2600" b="1">
                <a:solidFill>
                  <a:srgbClr val="CC9900"/>
                </a:solidFill>
              </a:rPr>
              <a:t>C</a:t>
            </a:r>
          </a:p>
          <a:p>
            <a:pPr eaLnBrk="1" hangingPunct="1"/>
            <a:r>
              <a:rPr kumimoji="1" lang="en-US" altLang="zh-CN" sz="2600" b="1">
                <a:solidFill>
                  <a:srgbClr val="D1282E"/>
                </a:solidFill>
              </a:rPr>
              <a:t>C</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rPr>
              <a:t>B</a:t>
            </a:r>
          </a:p>
        </p:txBody>
      </p:sp>
      <p:sp>
        <p:nvSpPr>
          <p:cNvPr id="80926" name="Rectangle 29"/>
          <p:cNvSpPr>
            <a:spLocks noChangeArrowheads="1"/>
          </p:cNvSpPr>
          <p:nvPr/>
        </p:nvSpPr>
        <p:spPr bwMode="auto">
          <a:xfrm>
            <a:off x="4076700" y="21113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600" b="1">
                <a:solidFill>
                  <a:srgbClr val="D1282E"/>
                </a:solidFill>
                <a:latin typeface="Arial" pitchFamily="34" charset="0"/>
              </a:rPr>
              <a:t>A</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latin typeface="Arial" pitchFamily="34" charset="0"/>
              </a:rPr>
              <a:t>C</a:t>
            </a:r>
          </a:p>
        </p:txBody>
      </p:sp>
      <p:sp>
        <p:nvSpPr>
          <p:cNvPr id="80927" name="Rectangle 30"/>
          <p:cNvSpPr>
            <a:spLocks noChangeArrowheads="1"/>
          </p:cNvSpPr>
          <p:nvPr/>
        </p:nvSpPr>
        <p:spPr bwMode="auto">
          <a:xfrm>
            <a:off x="5940425" y="1679575"/>
            <a:ext cx="1627188"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28" name="Text Box 31"/>
          <p:cNvSpPr txBox="1">
            <a:spLocks noChangeArrowheads="1"/>
          </p:cNvSpPr>
          <p:nvPr/>
        </p:nvSpPr>
        <p:spPr bwMode="auto">
          <a:xfrm>
            <a:off x="5978525" y="1655763"/>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0000"/>
                </a:solidFill>
              </a:rPr>
              <a:t>(2,B,A,C)</a:t>
            </a:r>
          </a:p>
        </p:txBody>
      </p:sp>
      <p:sp>
        <p:nvSpPr>
          <p:cNvPr id="80929" name="Text Box 32"/>
          <p:cNvSpPr txBox="1">
            <a:spLocks noChangeArrowheads="1"/>
          </p:cNvSpPr>
          <p:nvPr/>
        </p:nvSpPr>
        <p:spPr bwMode="auto">
          <a:xfrm>
            <a:off x="6380163" y="1268413"/>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CC9900"/>
                </a:solidFill>
              </a:rPr>
              <a:t>A,B,C</a:t>
            </a:r>
          </a:p>
        </p:txBody>
      </p:sp>
      <p:sp>
        <p:nvSpPr>
          <p:cNvPr id="80930" name="Rectangle 33"/>
          <p:cNvSpPr>
            <a:spLocks noChangeArrowheads="1"/>
          </p:cNvSpPr>
          <p:nvPr/>
        </p:nvSpPr>
        <p:spPr bwMode="auto">
          <a:xfrm>
            <a:off x="4832350" y="31940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31" name="Text Box 34"/>
          <p:cNvSpPr txBox="1">
            <a:spLocks noChangeArrowheads="1"/>
          </p:cNvSpPr>
          <p:nvPr/>
        </p:nvSpPr>
        <p:spPr bwMode="auto">
          <a:xfrm>
            <a:off x="4868863" y="32004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(1,A,C,B)</a:t>
            </a:r>
          </a:p>
        </p:txBody>
      </p:sp>
      <p:sp>
        <p:nvSpPr>
          <p:cNvPr id="80932" name="Text Box 35"/>
          <p:cNvSpPr txBox="1">
            <a:spLocks noChangeArrowheads="1"/>
          </p:cNvSpPr>
          <p:nvPr/>
        </p:nvSpPr>
        <p:spPr bwMode="auto">
          <a:xfrm>
            <a:off x="5272088" y="27765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dirty="0" smtClean="0">
                <a:solidFill>
                  <a:srgbClr val="009900"/>
                </a:solidFill>
              </a:rPr>
              <a:t>A,B,C</a:t>
            </a:r>
            <a:endParaRPr kumimoji="1" lang="en-US" altLang="zh-CN" sz="2600" dirty="0">
              <a:solidFill>
                <a:srgbClr val="009900"/>
              </a:solidFill>
            </a:endParaRPr>
          </a:p>
        </p:txBody>
      </p:sp>
      <p:sp>
        <p:nvSpPr>
          <p:cNvPr id="80933" name="AutoShape 36" descr="白色大理石"/>
          <p:cNvSpPr>
            <a:spLocks noChangeArrowheads="1"/>
          </p:cNvSpPr>
          <p:nvPr/>
        </p:nvSpPr>
        <p:spPr bwMode="auto">
          <a:xfrm>
            <a:off x="4795838" y="5102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34" name="Text Box 37"/>
          <p:cNvSpPr txBox="1">
            <a:spLocks noChangeArrowheads="1"/>
          </p:cNvSpPr>
          <p:nvPr/>
        </p:nvSpPr>
        <p:spPr bwMode="auto">
          <a:xfrm>
            <a:off x="4989513" y="5111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35" name="Line 38"/>
          <p:cNvSpPr>
            <a:spLocks noChangeShapeType="1"/>
          </p:cNvSpPr>
          <p:nvPr/>
        </p:nvSpPr>
        <p:spPr bwMode="auto">
          <a:xfrm>
            <a:off x="5307013" y="3719513"/>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36" name="Line 39"/>
          <p:cNvSpPr>
            <a:spLocks noChangeShapeType="1"/>
          </p:cNvSpPr>
          <p:nvPr/>
        </p:nvSpPr>
        <p:spPr bwMode="auto">
          <a:xfrm flipH="1">
            <a:off x="5622925" y="2205038"/>
            <a:ext cx="787400" cy="6937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37" name="AutoShape 40" descr="白色大理石"/>
          <p:cNvSpPr>
            <a:spLocks noChangeArrowheads="1"/>
          </p:cNvSpPr>
          <p:nvPr/>
        </p:nvSpPr>
        <p:spPr bwMode="auto">
          <a:xfrm>
            <a:off x="5989638" y="39592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38" name="Text Box 41"/>
          <p:cNvSpPr txBox="1">
            <a:spLocks noChangeArrowheads="1"/>
          </p:cNvSpPr>
          <p:nvPr/>
        </p:nvSpPr>
        <p:spPr bwMode="auto">
          <a:xfrm>
            <a:off x="6183313" y="39687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A</a:t>
            </a:r>
            <a:r>
              <a:rPr kumimoji="1" lang="en-US" altLang="zh-CN" sz="2600" b="1">
                <a:solidFill>
                  <a:srgbClr val="CC9900"/>
                </a:solidFill>
                <a:latin typeface="楷体_GB2312" pitchFamily="49" charset="-122"/>
                <a:ea typeface="楷体_GB2312" pitchFamily="49" charset="-122"/>
              </a:rPr>
              <a:t>-&gt;</a:t>
            </a:r>
            <a:r>
              <a:rPr kumimoji="1" lang="en-US" altLang="zh-CN" sz="2600" b="1">
                <a:solidFill>
                  <a:srgbClr val="CC9900"/>
                </a:solidFill>
              </a:rPr>
              <a:t>C</a:t>
            </a:r>
          </a:p>
        </p:txBody>
      </p:sp>
      <p:sp>
        <p:nvSpPr>
          <p:cNvPr id="80939" name="Line 42"/>
          <p:cNvSpPr>
            <a:spLocks noChangeShapeType="1"/>
          </p:cNvSpPr>
          <p:nvPr/>
        </p:nvSpPr>
        <p:spPr bwMode="auto">
          <a:xfrm>
            <a:off x="6691313" y="2232025"/>
            <a:ext cx="0" cy="17653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40" name="Rectangle 43"/>
          <p:cNvSpPr>
            <a:spLocks noChangeArrowheads="1"/>
          </p:cNvSpPr>
          <p:nvPr/>
        </p:nvSpPr>
        <p:spPr bwMode="auto">
          <a:xfrm>
            <a:off x="6953250" y="3219450"/>
            <a:ext cx="1593850" cy="5207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41" name="Text Box 44"/>
          <p:cNvSpPr txBox="1">
            <a:spLocks noChangeArrowheads="1"/>
          </p:cNvSpPr>
          <p:nvPr/>
        </p:nvSpPr>
        <p:spPr bwMode="auto">
          <a:xfrm>
            <a:off x="6989763" y="322580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(1,B,A,C)</a:t>
            </a:r>
          </a:p>
        </p:txBody>
      </p:sp>
      <p:sp>
        <p:nvSpPr>
          <p:cNvPr id="80942" name="Text Box 45"/>
          <p:cNvSpPr txBox="1">
            <a:spLocks noChangeArrowheads="1"/>
          </p:cNvSpPr>
          <p:nvPr/>
        </p:nvSpPr>
        <p:spPr bwMode="auto">
          <a:xfrm>
            <a:off x="7392988" y="2801938"/>
            <a:ext cx="1047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a:solidFill>
                  <a:srgbClr val="009900"/>
                </a:solidFill>
              </a:rPr>
              <a:t>A,B,C</a:t>
            </a:r>
          </a:p>
        </p:txBody>
      </p:sp>
      <p:sp>
        <p:nvSpPr>
          <p:cNvPr id="80943" name="AutoShape 46" descr="白色大理石"/>
          <p:cNvSpPr>
            <a:spLocks noChangeArrowheads="1"/>
          </p:cNvSpPr>
          <p:nvPr/>
        </p:nvSpPr>
        <p:spPr bwMode="auto">
          <a:xfrm>
            <a:off x="7075488" y="5127625"/>
            <a:ext cx="1325562" cy="504825"/>
          </a:xfrm>
          <a:prstGeom prst="flowChartTerminator">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sz="1800">
              <a:solidFill>
                <a:srgbClr val="000000"/>
              </a:solidFill>
              <a:latin typeface="Arial" pitchFamily="34" charset="0"/>
            </a:endParaRPr>
          </a:p>
        </p:txBody>
      </p:sp>
      <p:sp>
        <p:nvSpPr>
          <p:cNvPr id="80944" name="Text Box 47"/>
          <p:cNvSpPr txBox="1">
            <a:spLocks noChangeArrowheads="1"/>
          </p:cNvSpPr>
          <p:nvPr/>
        </p:nvSpPr>
        <p:spPr bwMode="auto">
          <a:xfrm>
            <a:off x="7269163" y="5137150"/>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009900"/>
                </a:solidFill>
              </a:rPr>
              <a:t>A</a:t>
            </a:r>
            <a:r>
              <a:rPr kumimoji="1" lang="en-US" altLang="zh-CN" sz="2600" b="1">
                <a:solidFill>
                  <a:srgbClr val="009900"/>
                </a:solidFill>
                <a:latin typeface="楷体_GB2312" pitchFamily="49" charset="-122"/>
                <a:ea typeface="楷体_GB2312" pitchFamily="49" charset="-122"/>
              </a:rPr>
              <a:t>-&gt;</a:t>
            </a:r>
            <a:r>
              <a:rPr kumimoji="1" lang="en-US" altLang="zh-CN" sz="2600" b="1">
                <a:solidFill>
                  <a:srgbClr val="009900"/>
                </a:solidFill>
              </a:rPr>
              <a:t>C</a:t>
            </a:r>
          </a:p>
        </p:txBody>
      </p:sp>
      <p:sp>
        <p:nvSpPr>
          <p:cNvPr id="80945" name="Line 48"/>
          <p:cNvSpPr>
            <a:spLocks noChangeShapeType="1"/>
          </p:cNvSpPr>
          <p:nvPr/>
        </p:nvSpPr>
        <p:spPr bwMode="auto">
          <a:xfrm>
            <a:off x="7042150" y="2239963"/>
            <a:ext cx="725488" cy="66198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46" name="Line 49"/>
          <p:cNvSpPr>
            <a:spLocks noChangeShapeType="1"/>
          </p:cNvSpPr>
          <p:nvPr/>
        </p:nvSpPr>
        <p:spPr bwMode="auto">
          <a:xfrm>
            <a:off x="7888288" y="3778250"/>
            <a:ext cx="0" cy="138747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47" name="Text Box 50"/>
          <p:cNvSpPr txBox="1">
            <a:spLocks noChangeArrowheads="1"/>
          </p:cNvSpPr>
          <p:nvPr/>
        </p:nvSpPr>
        <p:spPr bwMode="auto">
          <a:xfrm>
            <a:off x="6208713" y="4435475"/>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D1282E"/>
                </a:solidFill>
              </a:rPr>
              <a:t>B</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rPr>
              <a:t>C</a:t>
            </a:r>
          </a:p>
        </p:txBody>
      </p:sp>
      <p:sp>
        <p:nvSpPr>
          <p:cNvPr id="80948" name="Text Box 51"/>
          <p:cNvSpPr txBox="1">
            <a:spLocks noChangeArrowheads="1"/>
          </p:cNvSpPr>
          <p:nvPr/>
        </p:nvSpPr>
        <p:spPr bwMode="auto">
          <a:xfrm>
            <a:off x="5005388" y="5534025"/>
            <a:ext cx="1084262"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A</a:t>
            </a:r>
            <a:r>
              <a:rPr kumimoji="1" lang="en-US" altLang="zh-CN" sz="2600" b="1">
                <a:solidFill>
                  <a:srgbClr val="CC9900"/>
                </a:solidFill>
                <a:latin typeface="楷体_GB2312" pitchFamily="49" charset="-122"/>
                <a:ea typeface="楷体_GB2312" pitchFamily="49" charset="-122"/>
              </a:rPr>
              <a:t>-&gt;</a:t>
            </a:r>
            <a:r>
              <a:rPr kumimoji="1" lang="en-US" altLang="zh-CN" sz="2600" b="1">
                <a:solidFill>
                  <a:srgbClr val="CC9900"/>
                </a:solidFill>
              </a:rPr>
              <a:t>B</a:t>
            </a:r>
          </a:p>
          <a:p>
            <a:pPr eaLnBrk="1" hangingPunct="1"/>
            <a:r>
              <a:rPr kumimoji="1" lang="en-US" altLang="zh-CN" sz="2600" b="1">
                <a:solidFill>
                  <a:srgbClr val="D1282E"/>
                </a:solidFill>
              </a:rPr>
              <a:t>B</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rPr>
              <a:t>A</a:t>
            </a:r>
          </a:p>
        </p:txBody>
      </p:sp>
      <p:sp>
        <p:nvSpPr>
          <p:cNvPr id="80949" name="Text Box 52"/>
          <p:cNvSpPr txBox="1">
            <a:spLocks noChangeArrowheads="1"/>
          </p:cNvSpPr>
          <p:nvPr/>
        </p:nvSpPr>
        <p:spPr bwMode="auto">
          <a:xfrm>
            <a:off x="7270750" y="5591175"/>
            <a:ext cx="990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600" b="1">
                <a:solidFill>
                  <a:srgbClr val="CC9900"/>
                </a:solidFill>
              </a:rPr>
              <a:t>B</a:t>
            </a:r>
            <a:r>
              <a:rPr kumimoji="1" lang="en-US" altLang="zh-CN" sz="2600" b="1">
                <a:solidFill>
                  <a:srgbClr val="CC9900"/>
                </a:solidFill>
                <a:latin typeface="楷体_GB2312" pitchFamily="49" charset="-122"/>
                <a:ea typeface="楷体_GB2312" pitchFamily="49" charset="-122"/>
              </a:rPr>
              <a:t>-&gt;</a:t>
            </a:r>
            <a:r>
              <a:rPr kumimoji="1" lang="en-US" altLang="zh-CN" sz="2600" b="1">
                <a:solidFill>
                  <a:srgbClr val="CC9900"/>
                </a:solidFill>
              </a:rPr>
              <a:t>C</a:t>
            </a:r>
          </a:p>
          <a:p>
            <a:pPr eaLnBrk="1" hangingPunct="1"/>
            <a:r>
              <a:rPr kumimoji="1" lang="en-US" altLang="zh-CN" sz="2600" b="1">
                <a:solidFill>
                  <a:srgbClr val="D1282E"/>
                </a:solidFill>
              </a:rPr>
              <a:t>A</a:t>
            </a:r>
            <a:r>
              <a:rPr kumimoji="1" lang="en-US" altLang="zh-CN" sz="2600" b="1">
                <a:solidFill>
                  <a:srgbClr val="D1282E"/>
                </a:solidFill>
                <a:latin typeface="楷体_GB2312" pitchFamily="49" charset="-122"/>
                <a:ea typeface="楷体_GB2312" pitchFamily="49" charset="-122"/>
              </a:rPr>
              <a:t>-&gt;</a:t>
            </a:r>
            <a:r>
              <a:rPr kumimoji="1" lang="en-US" altLang="zh-CN" sz="2600" b="1">
                <a:solidFill>
                  <a:srgbClr val="D1282E"/>
                </a:solidFill>
              </a:rPr>
              <a:t>C</a:t>
            </a:r>
          </a:p>
        </p:txBody>
      </p:sp>
      <p:sp>
        <p:nvSpPr>
          <p:cNvPr id="80950" name="Line 53"/>
          <p:cNvSpPr>
            <a:spLocks noChangeShapeType="1"/>
          </p:cNvSpPr>
          <p:nvPr/>
        </p:nvSpPr>
        <p:spPr bwMode="auto">
          <a:xfrm flipH="1">
            <a:off x="4538663" y="1069975"/>
            <a:ext cx="1587" cy="56832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1" name="Line 54"/>
          <p:cNvSpPr>
            <a:spLocks noChangeShapeType="1"/>
          </p:cNvSpPr>
          <p:nvPr/>
        </p:nvSpPr>
        <p:spPr bwMode="auto">
          <a:xfrm flipH="1">
            <a:off x="2933700" y="1069975"/>
            <a:ext cx="1071563" cy="347663"/>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2" name="Line 55"/>
          <p:cNvSpPr>
            <a:spLocks noChangeShapeType="1"/>
          </p:cNvSpPr>
          <p:nvPr/>
        </p:nvSpPr>
        <p:spPr bwMode="auto">
          <a:xfrm>
            <a:off x="4981575" y="1039813"/>
            <a:ext cx="1198563" cy="503237"/>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3" name="Freeform 56"/>
          <p:cNvSpPr>
            <a:spLocks/>
          </p:cNvSpPr>
          <p:nvPr/>
        </p:nvSpPr>
        <p:spPr bwMode="auto">
          <a:xfrm>
            <a:off x="1608138" y="4854575"/>
            <a:ext cx="379412" cy="1292225"/>
          </a:xfrm>
          <a:custGeom>
            <a:avLst/>
            <a:gdLst>
              <a:gd name="T0" fmla="*/ 0 w 239"/>
              <a:gd name="T1" fmla="*/ 1292225 h 814"/>
              <a:gd name="T2" fmla="*/ 188912 w 239"/>
              <a:gd name="T3" fmla="*/ 1166813 h 814"/>
              <a:gd name="T4" fmla="*/ 347662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4" name="Freeform 57"/>
          <p:cNvSpPr>
            <a:spLocks/>
          </p:cNvSpPr>
          <p:nvPr/>
        </p:nvSpPr>
        <p:spPr bwMode="auto">
          <a:xfrm>
            <a:off x="2281238" y="4916488"/>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5" name="Freeform 58"/>
          <p:cNvSpPr>
            <a:spLocks/>
          </p:cNvSpPr>
          <p:nvPr/>
        </p:nvSpPr>
        <p:spPr bwMode="auto">
          <a:xfrm>
            <a:off x="3878263" y="2489200"/>
            <a:ext cx="441325" cy="3668713"/>
          </a:xfrm>
          <a:custGeom>
            <a:avLst/>
            <a:gdLst>
              <a:gd name="T0" fmla="*/ 0 w 278"/>
              <a:gd name="T1" fmla="*/ 3657202 h 2231"/>
              <a:gd name="T2" fmla="*/ 220663 w 278"/>
              <a:gd name="T3" fmla="*/ 3560181 h 2231"/>
              <a:gd name="T4" fmla="*/ 379413 w 278"/>
              <a:gd name="T5" fmla="*/ 3004365 h 2231"/>
              <a:gd name="T6" fmla="*/ 441325 w 278"/>
              <a:gd name="T7" fmla="*/ 0 h 2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6" name="Freeform 59"/>
          <p:cNvSpPr>
            <a:spLocks/>
          </p:cNvSpPr>
          <p:nvPr/>
        </p:nvSpPr>
        <p:spPr bwMode="auto">
          <a:xfrm>
            <a:off x="4467225" y="2584450"/>
            <a:ext cx="514350" cy="3656013"/>
          </a:xfrm>
          <a:custGeom>
            <a:avLst/>
            <a:gdLst>
              <a:gd name="T0" fmla="*/ 73025 w 324"/>
              <a:gd name="T1" fmla="*/ 0 h 2224"/>
              <a:gd name="T2" fmla="*/ 73025 w 324"/>
              <a:gd name="T3" fmla="*/ 3036266 h 2224"/>
              <a:gd name="T4" fmla="*/ 514350 w 324"/>
              <a:gd name="T5" fmla="*/ 3656013 h 2224"/>
              <a:gd name="T6" fmla="*/ 0 60000 65536"/>
              <a:gd name="T7" fmla="*/ 0 60000 65536"/>
              <a:gd name="T8" fmla="*/ 0 60000 65536"/>
            </a:gdLst>
            <a:ahLst/>
            <a:cxnLst>
              <a:cxn ang="T6">
                <a:pos x="T0" y="T1"/>
              </a:cxn>
              <a:cxn ang="T7">
                <a:pos x="T2" y="T3"/>
              </a:cxn>
              <a:cxn ang="T8">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7" name="Freeform 60"/>
          <p:cNvSpPr>
            <a:spLocks/>
          </p:cNvSpPr>
          <p:nvPr/>
        </p:nvSpPr>
        <p:spPr bwMode="auto">
          <a:xfrm>
            <a:off x="6080125" y="4911725"/>
            <a:ext cx="379413" cy="1292225"/>
          </a:xfrm>
          <a:custGeom>
            <a:avLst/>
            <a:gdLst>
              <a:gd name="T0" fmla="*/ 0 w 239"/>
              <a:gd name="T1" fmla="*/ 1292225 h 814"/>
              <a:gd name="T2" fmla="*/ 188913 w 239"/>
              <a:gd name="T3" fmla="*/ 1166813 h 814"/>
              <a:gd name="T4" fmla="*/ 347663 w 239"/>
              <a:gd name="T5" fmla="*/ 693738 h 814"/>
              <a:gd name="T6" fmla="*/ 377825 w 239"/>
              <a:gd name="T7" fmla="*/ 0 h 8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8" name="Freeform 61"/>
          <p:cNvSpPr>
            <a:spLocks/>
          </p:cNvSpPr>
          <p:nvPr/>
        </p:nvSpPr>
        <p:spPr bwMode="auto">
          <a:xfrm>
            <a:off x="6691313" y="4975225"/>
            <a:ext cx="493712" cy="1216025"/>
          </a:xfrm>
          <a:custGeom>
            <a:avLst/>
            <a:gdLst>
              <a:gd name="T0" fmla="*/ 23684 w 271"/>
              <a:gd name="T1" fmla="*/ 0 h 746"/>
              <a:gd name="T2" fmla="*/ 23684 w 271"/>
              <a:gd name="T3" fmla="*/ 679735 h 746"/>
              <a:gd name="T4" fmla="*/ 167607 w 271"/>
              <a:gd name="T5" fmla="*/ 1134522 h 746"/>
              <a:gd name="T6" fmla="*/ 493712 w 271"/>
              <a:gd name="T7" fmla="*/ 1165493 h 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59" name="Freeform 62"/>
          <p:cNvSpPr>
            <a:spLocks/>
          </p:cNvSpPr>
          <p:nvPr/>
        </p:nvSpPr>
        <p:spPr bwMode="auto">
          <a:xfrm>
            <a:off x="84138" y="1385888"/>
            <a:ext cx="515937" cy="4760912"/>
          </a:xfrm>
          <a:custGeom>
            <a:avLst/>
            <a:gdLst>
              <a:gd name="T0" fmla="*/ 515937 w 285"/>
              <a:gd name="T1" fmla="*/ 0 h 2999"/>
              <a:gd name="T2" fmla="*/ 191892 w 285"/>
              <a:gd name="T3" fmla="*/ 850900 h 2999"/>
              <a:gd name="T4" fmla="*/ 83274 w 285"/>
              <a:gd name="T5" fmla="*/ 2774950 h 2999"/>
              <a:gd name="T6" fmla="*/ 47068 w 285"/>
              <a:gd name="T7" fmla="*/ 4005262 h 2999"/>
              <a:gd name="T8" fmla="*/ 371113 w 285"/>
              <a:gd name="T9" fmla="*/ 4760912 h 2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80960" name="Freeform 63"/>
          <p:cNvSpPr>
            <a:spLocks/>
          </p:cNvSpPr>
          <p:nvPr/>
        </p:nvSpPr>
        <p:spPr bwMode="auto">
          <a:xfrm>
            <a:off x="8356600" y="1543050"/>
            <a:ext cx="571500" cy="4699000"/>
          </a:xfrm>
          <a:custGeom>
            <a:avLst/>
            <a:gdLst>
              <a:gd name="T0" fmla="*/ 0 w 360"/>
              <a:gd name="T1" fmla="*/ 4699000 h 2960"/>
              <a:gd name="T2" fmla="*/ 346075 w 360"/>
              <a:gd name="T3" fmla="*/ 4257675 h 2960"/>
              <a:gd name="T4" fmla="*/ 534988 w 360"/>
              <a:gd name="T5" fmla="*/ 2711450 h 2960"/>
              <a:gd name="T6" fmla="*/ 566738 w 360"/>
              <a:gd name="T7" fmla="*/ 0 h 2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FF66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solidFill>
                <a:srgbClr val="000000"/>
              </a:solidFill>
              <a:latin typeface="Arial" pitchFamily="34" charset="0"/>
            </a:endParaRPr>
          </a:p>
        </p:txBody>
      </p:sp>
      <p:sp>
        <p:nvSpPr>
          <p:cNvPr id="2" name="TextBox 1"/>
          <p:cNvSpPr txBox="1"/>
          <p:nvPr/>
        </p:nvSpPr>
        <p:spPr>
          <a:xfrm>
            <a:off x="6183313" y="495300"/>
            <a:ext cx="2459037" cy="369332"/>
          </a:xfrm>
          <a:prstGeom prst="rect">
            <a:avLst/>
          </a:prstGeom>
          <a:noFill/>
        </p:spPr>
        <p:txBody>
          <a:bodyPr wrap="square" rtlCol="0">
            <a:spAutoFit/>
          </a:bodyPr>
          <a:lstStyle/>
          <a:p>
            <a:r>
              <a:rPr lang="zh-CN" altLang="en-US" sz="1800" dirty="0" smtClean="0">
                <a:solidFill>
                  <a:srgbClr val="000000"/>
                </a:solidFill>
                <a:latin typeface="Arial" pitchFamily="34" charset="0"/>
              </a:rPr>
              <a:t>参数映射过程</a:t>
            </a:r>
            <a:endParaRPr lang="zh-CN" altLang="en-US" sz="1800" dirty="0">
              <a:solidFill>
                <a:srgbClr val="000000"/>
              </a:solidFill>
              <a:latin typeface="Arial" pitchFamily="34" charset="0"/>
            </a:endParaRPr>
          </a:p>
        </p:txBody>
      </p:sp>
    </p:spTree>
    <p:extLst>
      <p:ext uri="{BB962C8B-B14F-4D97-AF65-F5344CB8AC3E}">
        <p14:creationId xmlns:p14="http://schemas.microsoft.com/office/powerpoint/2010/main" val="263938647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31800" y="2957513"/>
            <a:ext cx="8229600" cy="650875"/>
          </a:xfrm>
        </p:spPr>
        <p:txBody>
          <a:bodyPr/>
          <a:lstStyle/>
          <a:p>
            <a:pPr algn="ctr"/>
            <a:r>
              <a:rPr lang="zh-CN" altLang="en-US" sz="3600">
                <a:solidFill>
                  <a:srgbClr val="006600"/>
                </a:solidFill>
                <a:ea typeface="隶书" pitchFamily="49" charset="-122"/>
              </a:rPr>
              <a:t>自由树</a:t>
            </a:r>
          </a:p>
        </p:txBody>
      </p:sp>
      <p:sp>
        <p:nvSpPr>
          <p:cNvPr id="307203" name="Rectangle 3"/>
          <p:cNvSpPr>
            <a:spLocks noGrp="1" noChangeArrowheads="1"/>
          </p:cNvSpPr>
          <p:nvPr>
            <p:ph idx="1"/>
          </p:nvPr>
        </p:nvSpPr>
        <p:spPr>
          <a:xfrm>
            <a:off x="719138" y="3752850"/>
            <a:ext cx="7797800" cy="2341563"/>
          </a:xfrm>
        </p:spPr>
        <p:txBody>
          <a:bodyPr/>
          <a:lstStyle/>
          <a:p>
            <a:pPr>
              <a:lnSpc>
                <a:spcPct val="110000"/>
              </a:lnSpc>
              <a:spcBef>
                <a:spcPct val="15000"/>
              </a:spcBef>
              <a:buClr>
                <a:srgbClr val="800080"/>
              </a:buClr>
              <a:buSzPct val="50000"/>
            </a:pPr>
            <a:r>
              <a:rPr lang="zh-CN" altLang="en-US" sz="3000" b="1">
                <a:solidFill>
                  <a:schemeClr val="tx2"/>
                </a:solidFill>
                <a:latin typeface="Times New Roman" pitchFamily="18" charset="0"/>
                <a:ea typeface="仿宋_GB2312" pitchFamily="49" charset="-122"/>
              </a:rPr>
              <a:t>有根树</a:t>
            </a:r>
            <a:r>
              <a:rPr lang="zh-CN" altLang="en-US" sz="3000" b="1">
                <a:latin typeface="Times New Roman" pitchFamily="18" charset="0"/>
                <a:ea typeface="仿宋_GB2312" pitchFamily="49" charset="-122"/>
              </a:rPr>
              <a:t>：</a:t>
            </a:r>
          </a:p>
          <a:p>
            <a:pPr>
              <a:lnSpc>
                <a:spcPct val="110000"/>
              </a:lnSpc>
              <a:spcBef>
                <a:spcPct val="15000"/>
              </a:spcBef>
              <a:buClr>
                <a:srgbClr val="800080"/>
              </a:buClr>
              <a:buSzPct val="50000"/>
              <a:buFont typeface="Wingdings" pitchFamily="2" charset="2"/>
              <a:buNone/>
            </a:pPr>
            <a:r>
              <a:rPr lang="zh-CN" altLang="en-US" sz="3000" b="1">
                <a:latin typeface="Times New Roman" pitchFamily="18" charset="0"/>
                <a:ea typeface="仿宋_GB2312" pitchFamily="49" charset="-122"/>
              </a:rPr>
              <a:t>	一棵有根树 </a:t>
            </a:r>
            <a:r>
              <a:rPr lang="en-US" altLang="zh-CN" sz="3000" b="1" i="1">
                <a:solidFill>
                  <a:schemeClr val="tx2"/>
                </a:solidFill>
                <a:latin typeface="Times New Roman" pitchFamily="18" charset="0"/>
                <a:ea typeface="仿宋_GB2312" pitchFamily="49" charset="-122"/>
              </a:rPr>
              <a:t>T</a:t>
            </a:r>
            <a:r>
              <a:rPr lang="zh-CN" altLang="en-US" sz="3000" b="1">
                <a:latin typeface="Times New Roman" pitchFamily="18" charset="0"/>
                <a:ea typeface="仿宋_GB2312" pitchFamily="49" charset="-122"/>
              </a:rPr>
              <a:t>，简称为树，它是</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n</a:t>
            </a:r>
            <a:r>
              <a:rPr lang="en-US" altLang="zh-CN" sz="3000" b="1">
                <a:solidFill>
                  <a:schemeClr val="tx2"/>
                </a:solidFill>
                <a:latin typeface="Times New Roman" pitchFamily="18" charset="0"/>
                <a:ea typeface="仿宋_GB2312" pitchFamily="49" charset="-122"/>
              </a:rPr>
              <a:t>≥0)</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个结点的有限集合。当</a:t>
            </a:r>
            <a:r>
              <a:rPr lang="en-US" altLang="zh-CN" sz="3000" b="1" i="1">
                <a:latin typeface="Times New Roman" pitchFamily="18" charset="0"/>
                <a:ea typeface="仿宋_GB2312" pitchFamily="49" charset="-122"/>
              </a:rPr>
              <a:t>n</a:t>
            </a:r>
            <a:r>
              <a:rPr lang="en-US" altLang="zh-CN" sz="3000" b="1">
                <a:latin typeface="Times New Roman" pitchFamily="18" charset="0"/>
                <a:ea typeface="仿宋_GB2312" pitchFamily="49" charset="-122"/>
              </a:rPr>
              <a:t> = 0</a:t>
            </a:r>
            <a:r>
              <a:rPr lang="zh-CN" altLang="en-US" sz="3000" b="1">
                <a:latin typeface="Times New Roman" pitchFamily="18" charset="0"/>
                <a:ea typeface="仿宋_GB2312" pitchFamily="49" charset="-122"/>
              </a:rPr>
              <a:t>时，</a:t>
            </a:r>
            <a:r>
              <a:rPr lang="en-US" altLang="zh-CN" sz="3000" b="1" i="1">
                <a:latin typeface="Times New Roman" pitchFamily="18" charset="0"/>
                <a:ea typeface="仿宋_GB2312" pitchFamily="49" charset="-122"/>
              </a:rPr>
              <a:t>T </a:t>
            </a:r>
            <a:r>
              <a:rPr lang="zh-CN" altLang="en-US" sz="3000" b="1">
                <a:latin typeface="Times New Roman" pitchFamily="18" charset="0"/>
                <a:ea typeface="仿宋_GB2312" pitchFamily="49" charset="-122"/>
              </a:rPr>
              <a:t>称为空树；否则，</a:t>
            </a:r>
            <a:r>
              <a:rPr lang="en-US" altLang="zh-CN" sz="3000" b="1" i="1">
                <a:solidFill>
                  <a:schemeClr val="tx2"/>
                </a:solidFill>
                <a:latin typeface="Times New Roman" pitchFamily="18" charset="0"/>
                <a:ea typeface="仿宋_GB2312" pitchFamily="49" charset="-122"/>
              </a:rPr>
              <a:t>T</a:t>
            </a:r>
            <a:r>
              <a:rPr lang="en-US" altLang="zh-CN" sz="3000" b="1" i="1">
                <a:latin typeface="Times New Roman" pitchFamily="18" charset="0"/>
                <a:ea typeface="仿宋_GB2312" pitchFamily="49" charset="-122"/>
              </a:rPr>
              <a:t> </a:t>
            </a:r>
            <a:r>
              <a:rPr lang="zh-CN" altLang="en-US" sz="3000" b="1">
                <a:latin typeface="Times New Roman" pitchFamily="18" charset="0"/>
                <a:ea typeface="仿宋_GB2312" pitchFamily="49" charset="-122"/>
              </a:rPr>
              <a:t>是非空树，记作</a:t>
            </a:r>
            <a:r>
              <a:rPr lang="zh-CN" altLang="en-US" sz="3000">
                <a:latin typeface="Times New Roman" pitchFamily="18" charset="0"/>
                <a:ea typeface="仿宋_GB2312" pitchFamily="49" charset="-122"/>
              </a:rPr>
              <a:t> </a:t>
            </a:r>
          </a:p>
        </p:txBody>
      </p:sp>
      <p:sp>
        <p:nvSpPr>
          <p:cNvPr id="31" name="灯片编号占位符 4"/>
          <p:cNvSpPr>
            <a:spLocks noGrp="1"/>
          </p:cNvSpPr>
          <p:nvPr>
            <p:ph type="sldNum" sz="quarter" idx="12"/>
          </p:nvPr>
        </p:nvSpPr>
        <p:spPr/>
        <p:txBody>
          <a:bodyPr/>
          <a:lstStyle/>
          <a:p>
            <a:fld id="{BE14288D-619F-4216-A89B-AFA811D89AAB}" type="slidenum">
              <a:rPr lang="en-US" altLang="zh-CN"/>
              <a:pPr/>
              <a:t>30</a:t>
            </a:fld>
            <a:endParaRPr lang="en-US" altLang="zh-CN"/>
          </a:p>
        </p:txBody>
      </p:sp>
      <p:grpSp>
        <p:nvGrpSpPr>
          <p:cNvPr id="307204" name="Group 4"/>
          <p:cNvGrpSpPr>
            <a:grpSpLocks/>
          </p:cNvGrpSpPr>
          <p:nvPr/>
        </p:nvGrpSpPr>
        <p:grpSpPr bwMode="auto">
          <a:xfrm>
            <a:off x="1657350" y="944563"/>
            <a:ext cx="5399088" cy="1871662"/>
            <a:chOff x="3458" y="10164"/>
            <a:chExt cx="3926" cy="1290"/>
          </a:xfrm>
        </p:grpSpPr>
        <p:grpSp>
          <p:nvGrpSpPr>
            <p:cNvPr id="307205" name="Group 5"/>
            <p:cNvGrpSpPr>
              <a:grpSpLocks/>
            </p:cNvGrpSpPr>
            <p:nvPr/>
          </p:nvGrpSpPr>
          <p:grpSpPr bwMode="auto">
            <a:xfrm>
              <a:off x="3458" y="10164"/>
              <a:ext cx="1608" cy="1245"/>
              <a:chOff x="2138" y="10149"/>
              <a:chExt cx="1608" cy="1245"/>
            </a:xfrm>
          </p:grpSpPr>
          <p:sp>
            <p:nvSpPr>
              <p:cNvPr id="307206" name="Oval 6"/>
              <p:cNvSpPr>
                <a:spLocks noChangeArrowheads="1"/>
              </p:cNvSpPr>
              <p:nvPr/>
            </p:nvSpPr>
            <p:spPr bwMode="auto">
              <a:xfrm>
                <a:off x="3564" y="10149"/>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07" name="Line 7"/>
              <p:cNvSpPr>
                <a:spLocks noChangeShapeType="1"/>
              </p:cNvSpPr>
              <p:nvPr/>
            </p:nvSpPr>
            <p:spPr bwMode="auto">
              <a:xfrm>
                <a:off x="2850" y="10245"/>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08" name="Oval 8"/>
              <p:cNvSpPr>
                <a:spLocks noChangeArrowheads="1"/>
              </p:cNvSpPr>
              <p:nvPr/>
            </p:nvSpPr>
            <p:spPr bwMode="auto">
              <a:xfrm>
                <a:off x="2678" y="10149"/>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09" name="Line 9"/>
              <p:cNvSpPr>
                <a:spLocks noChangeShapeType="1"/>
              </p:cNvSpPr>
              <p:nvPr/>
            </p:nvSpPr>
            <p:spPr bwMode="auto">
              <a:xfrm flipH="1">
                <a:off x="2294" y="10305"/>
                <a:ext cx="406"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0" name="Oval 10"/>
              <p:cNvSpPr>
                <a:spLocks noChangeArrowheads="1"/>
              </p:cNvSpPr>
              <p:nvPr/>
            </p:nvSpPr>
            <p:spPr bwMode="auto">
              <a:xfrm>
                <a:off x="2138" y="10680"/>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11" name="Line 11"/>
              <p:cNvSpPr>
                <a:spLocks noChangeShapeType="1"/>
              </p:cNvSpPr>
              <p:nvPr/>
            </p:nvSpPr>
            <p:spPr bwMode="auto">
              <a:xfrm flipH="1">
                <a:off x="3194" y="10320"/>
                <a:ext cx="406"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2" name="Oval 12"/>
              <p:cNvSpPr>
                <a:spLocks noChangeArrowheads="1"/>
              </p:cNvSpPr>
              <p:nvPr/>
            </p:nvSpPr>
            <p:spPr bwMode="auto">
              <a:xfrm>
                <a:off x="3038" y="10695"/>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13" name="Line 13"/>
              <p:cNvSpPr>
                <a:spLocks noChangeShapeType="1"/>
              </p:cNvSpPr>
              <p:nvPr/>
            </p:nvSpPr>
            <p:spPr bwMode="auto">
              <a:xfrm>
                <a:off x="2280" y="10845"/>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4" name="Oval 14"/>
              <p:cNvSpPr>
                <a:spLocks noChangeArrowheads="1"/>
              </p:cNvSpPr>
              <p:nvPr/>
            </p:nvSpPr>
            <p:spPr bwMode="auto">
              <a:xfrm>
                <a:off x="3534" y="11214"/>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15" name="Line 15"/>
              <p:cNvSpPr>
                <a:spLocks noChangeShapeType="1"/>
              </p:cNvSpPr>
              <p:nvPr/>
            </p:nvSpPr>
            <p:spPr bwMode="auto">
              <a:xfrm>
                <a:off x="2820" y="11310"/>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6" name="Oval 16"/>
              <p:cNvSpPr>
                <a:spLocks noChangeArrowheads="1"/>
              </p:cNvSpPr>
              <p:nvPr/>
            </p:nvSpPr>
            <p:spPr bwMode="auto">
              <a:xfrm>
                <a:off x="2680" y="11214"/>
                <a:ext cx="180" cy="180"/>
              </a:xfrm>
              <a:prstGeom prst="ellipse">
                <a:avLst/>
              </a:prstGeom>
              <a:solidFill>
                <a:srgbClr val="66FFFF"/>
              </a:solidFill>
              <a:ln w="28575">
                <a:solidFill>
                  <a:schemeClr val="tx1"/>
                </a:solidFill>
                <a:round/>
                <a:headEnd/>
                <a:tailEnd/>
              </a:ln>
            </p:spPr>
            <p:txBody>
              <a:bodyPr/>
              <a:lstStyle/>
              <a:p>
                <a:endParaRPr lang="zh-CN" altLang="en-US"/>
              </a:p>
            </p:txBody>
          </p:sp>
        </p:grpSp>
        <p:grpSp>
          <p:nvGrpSpPr>
            <p:cNvPr id="307217" name="Group 17"/>
            <p:cNvGrpSpPr>
              <a:grpSpLocks/>
            </p:cNvGrpSpPr>
            <p:nvPr/>
          </p:nvGrpSpPr>
          <p:grpSpPr bwMode="auto">
            <a:xfrm>
              <a:off x="5648" y="10194"/>
              <a:ext cx="1736" cy="1260"/>
              <a:chOff x="5648" y="10194"/>
              <a:chExt cx="1736" cy="1260"/>
            </a:xfrm>
          </p:grpSpPr>
          <p:sp>
            <p:nvSpPr>
              <p:cNvPr id="307218" name="Line 18"/>
              <p:cNvSpPr>
                <a:spLocks noChangeShapeType="1"/>
              </p:cNvSpPr>
              <p:nvPr/>
            </p:nvSpPr>
            <p:spPr bwMode="auto">
              <a:xfrm flipV="1">
                <a:off x="6330" y="10905"/>
                <a:ext cx="394" cy="3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19" name="Oval 19"/>
              <p:cNvSpPr>
                <a:spLocks noChangeArrowheads="1"/>
              </p:cNvSpPr>
              <p:nvPr/>
            </p:nvSpPr>
            <p:spPr bwMode="auto">
              <a:xfrm>
                <a:off x="6166" y="10194"/>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20" name="Line 20"/>
              <p:cNvSpPr>
                <a:spLocks noChangeShapeType="1"/>
              </p:cNvSpPr>
              <p:nvPr/>
            </p:nvSpPr>
            <p:spPr bwMode="auto">
              <a:xfrm>
                <a:off x="6314" y="10365"/>
                <a:ext cx="390" cy="3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21" name="Oval 21"/>
              <p:cNvSpPr>
                <a:spLocks noChangeArrowheads="1"/>
              </p:cNvSpPr>
              <p:nvPr/>
            </p:nvSpPr>
            <p:spPr bwMode="auto">
              <a:xfrm>
                <a:off x="5648" y="10725"/>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22" name="Line 22"/>
              <p:cNvSpPr>
                <a:spLocks noChangeShapeType="1"/>
              </p:cNvSpPr>
              <p:nvPr/>
            </p:nvSpPr>
            <p:spPr bwMode="auto">
              <a:xfrm>
                <a:off x="5790" y="10890"/>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23" name="Line 23"/>
              <p:cNvSpPr>
                <a:spLocks noChangeShapeType="1"/>
              </p:cNvSpPr>
              <p:nvPr/>
            </p:nvSpPr>
            <p:spPr bwMode="auto">
              <a:xfrm>
                <a:off x="6810" y="10890"/>
                <a:ext cx="48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24" name="Oval 24"/>
              <p:cNvSpPr>
                <a:spLocks noChangeArrowheads="1"/>
              </p:cNvSpPr>
              <p:nvPr/>
            </p:nvSpPr>
            <p:spPr bwMode="auto">
              <a:xfrm>
                <a:off x="6190" y="11259"/>
                <a:ext cx="180"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25" name="Oval 25"/>
              <p:cNvSpPr>
                <a:spLocks noChangeArrowheads="1"/>
              </p:cNvSpPr>
              <p:nvPr/>
            </p:nvSpPr>
            <p:spPr bwMode="auto">
              <a:xfrm>
                <a:off x="7202" y="10194"/>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26" name="Line 26"/>
              <p:cNvSpPr>
                <a:spLocks noChangeShapeType="1"/>
              </p:cNvSpPr>
              <p:nvPr/>
            </p:nvSpPr>
            <p:spPr bwMode="auto">
              <a:xfrm flipH="1">
                <a:off x="6832" y="10350"/>
                <a:ext cx="406" cy="4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27" name="Oval 27"/>
              <p:cNvSpPr>
                <a:spLocks noChangeArrowheads="1"/>
              </p:cNvSpPr>
              <p:nvPr/>
            </p:nvSpPr>
            <p:spPr bwMode="auto">
              <a:xfrm>
                <a:off x="6676" y="10740"/>
                <a:ext cx="182" cy="180"/>
              </a:xfrm>
              <a:prstGeom prst="ellipse">
                <a:avLst/>
              </a:prstGeom>
              <a:solidFill>
                <a:srgbClr val="66FFFF"/>
              </a:solidFill>
              <a:ln w="28575">
                <a:solidFill>
                  <a:schemeClr val="tx1"/>
                </a:solidFill>
                <a:round/>
                <a:headEnd/>
                <a:tailEnd/>
              </a:ln>
            </p:spPr>
            <p:txBody>
              <a:bodyPr/>
              <a:lstStyle/>
              <a:p>
                <a:endParaRPr lang="zh-CN" altLang="en-US"/>
              </a:p>
            </p:txBody>
          </p:sp>
          <p:sp>
            <p:nvSpPr>
              <p:cNvPr id="307228" name="Oval 28"/>
              <p:cNvSpPr>
                <a:spLocks noChangeArrowheads="1"/>
              </p:cNvSpPr>
              <p:nvPr/>
            </p:nvSpPr>
            <p:spPr bwMode="auto">
              <a:xfrm>
                <a:off x="7194" y="11274"/>
                <a:ext cx="182" cy="180"/>
              </a:xfrm>
              <a:prstGeom prst="ellipse">
                <a:avLst/>
              </a:prstGeom>
              <a:solidFill>
                <a:srgbClr val="66FFFF"/>
              </a:solidFill>
              <a:ln w="28575">
                <a:solidFill>
                  <a:schemeClr val="tx1"/>
                </a:solidFill>
                <a:round/>
                <a:headEnd/>
                <a:tailEnd/>
              </a:ln>
            </p:spPr>
            <p:txBody>
              <a:bodyPr/>
              <a:lstStyle/>
              <a:p>
                <a:endParaRPr lang="zh-CN" altLang="en-US"/>
              </a:p>
            </p:txBody>
          </p:sp>
        </p:grpSp>
      </p:grpSp>
      <p:sp>
        <p:nvSpPr>
          <p:cNvPr id="307230" name="Rectangle 30"/>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sz="half" idx="1"/>
          </p:nvPr>
        </p:nvSpPr>
        <p:spPr>
          <a:xfrm>
            <a:off x="457200" y="2027238"/>
            <a:ext cx="8075613" cy="3886200"/>
          </a:xfrm>
        </p:spPr>
        <p:txBody>
          <a:bodyPr/>
          <a:lstStyle/>
          <a:p>
            <a:pPr lvl="1">
              <a:lnSpc>
                <a:spcPct val="110000"/>
              </a:lnSpc>
              <a:spcBef>
                <a:spcPct val="15000"/>
              </a:spcBef>
              <a:buClr>
                <a:srgbClr val="008000"/>
              </a:buClr>
              <a:buSzPct val="55000"/>
              <a:buFont typeface="Wingdings" pitchFamily="2" charset="2"/>
              <a:buChar char="u"/>
            </a:pPr>
            <a:r>
              <a:rPr lang="en-US" altLang="zh-CN" sz="3000" b="1" i="1">
                <a:solidFill>
                  <a:schemeClr val="tx2"/>
                </a:solidFill>
                <a:latin typeface="Times New Roman" pitchFamily="18" charset="0"/>
                <a:ea typeface="仿宋_GB2312" pitchFamily="49" charset="-122"/>
              </a:rPr>
              <a:t> r </a:t>
            </a:r>
            <a:r>
              <a:rPr lang="zh-CN" altLang="en-US" sz="3000" b="1">
                <a:latin typeface="Times New Roman" pitchFamily="18" charset="0"/>
                <a:ea typeface="仿宋_GB2312" pitchFamily="49" charset="-122"/>
              </a:rPr>
              <a:t>是</a:t>
            </a:r>
            <a:r>
              <a:rPr lang="zh-CN" altLang="en-US" sz="3000" b="1">
                <a:solidFill>
                  <a:srgbClr val="000099"/>
                </a:solidFill>
                <a:latin typeface="Times New Roman" pitchFamily="18" charset="0"/>
                <a:ea typeface="仿宋_GB2312" pitchFamily="49" charset="-122"/>
              </a:rPr>
              <a:t>一个特定的称为</a:t>
            </a:r>
            <a:r>
              <a:rPr lang="zh-CN" altLang="en-US" sz="3000" b="1">
                <a:solidFill>
                  <a:schemeClr val="tx2"/>
                </a:solidFill>
                <a:latin typeface="Times New Roman" pitchFamily="18" charset="0"/>
                <a:ea typeface="仿宋_GB2312" pitchFamily="49" charset="-122"/>
              </a:rPr>
              <a:t>根</a:t>
            </a:r>
            <a:r>
              <a:rPr lang="en-US" altLang="zh-CN" sz="3000" b="1">
                <a:solidFill>
                  <a:schemeClr val="tx2"/>
                </a:solidFill>
                <a:latin typeface="Times New Roman" pitchFamily="18" charset="0"/>
                <a:ea typeface="仿宋_GB2312" pitchFamily="49" charset="-122"/>
              </a:rPr>
              <a:t>(root)</a:t>
            </a:r>
            <a:r>
              <a:rPr lang="zh-CN" altLang="en-US" sz="3000" b="1">
                <a:solidFill>
                  <a:srgbClr val="000099"/>
                </a:solidFill>
                <a:latin typeface="Times New Roman" pitchFamily="18" charset="0"/>
                <a:ea typeface="仿宋_GB2312" pitchFamily="49" charset="-122"/>
              </a:rPr>
              <a:t>的结点，它只有直接后继，但没有直接前驱；</a:t>
            </a:r>
          </a:p>
          <a:p>
            <a:pPr lvl="1">
              <a:lnSpc>
                <a:spcPct val="110000"/>
              </a:lnSpc>
              <a:spcBef>
                <a:spcPct val="15000"/>
              </a:spcBef>
              <a:buClr>
                <a:srgbClr val="008000"/>
              </a:buClr>
              <a:buSzPct val="55000"/>
              <a:buFont typeface="Wingdings" pitchFamily="2" charset="2"/>
              <a:buChar char="u"/>
            </a:pPr>
            <a:r>
              <a:rPr lang="zh-CN" altLang="en-US" sz="3000" b="1">
                <a:solidFill>
                  <a:srgbClr val="000099"/>
                </a:solidFill>
                <a:latin typeface="Times New Roman" pitchFamily="18" charset="0"/>
                <a:ea typeface="仿宋_GB2312" pitchFamily="49" charset="-122"/>
              </a:rPr>
              <a:t>根以外的其他结点划分为 </a:t>
            </a:r>
            <a:r>
              <a:rPr lang="en-US" altLang="zh-CN" sz="3000" b="1" i="1">
                <a:solidFill>
                  <a:srgbClr val="000099"/>
                </a:solidFill>
                <a:latin typeface="Times New Roman" pitchFamily="18" charset="0"/>
                <a:ea typeface="仿宋_GB2312" pitchFamily="49" charset="-122"/>
              </a:rPr>
              <a:t>m</a:t>
            </a:r>
            <a:r>
              <a:rPr lang="en-US" altLang="zh-CN" sz="3000" b="1">
                <a:solidFill>
                  <a:srgbClr val="000099"/>
                </a:solidFill>
                <a:latin typeface="Times New Roman" pitchFamily="18" charset="0"/>
                <a:ea typeface="仿宋_GB2312" pitchFamily="49" charset="-122"/>
              </a:rPr>
              <a:t> (</a:t>
            </a:r>
            <a:r>
              <a:rPr lang="en-US" altLang="zh-CN" sz="3000" b="1" i="1">
                <a:solidFill>
                  <a:srgbClr val="000099"/>
                </a:solidFill>
                <a:latin typeface="Times New Roman" pitchFamily="18" charset="0"/>
                <a:ea typeface="仿宋_GB2312" pitchFamily="49" charset="-122"/>
              </a:rPr>
              <a:t>m</a:t>
            </a:r>
            <a:r>
              <a:rPr lang="en-US" altLang="zh-CN" sz="3000" b="1">
                <a:solidFill>
                  <a:srgbClr val="000099"/>
                </a:solidFill>
                <a:latin typeface="Times New Roman" pitchFamily="18" charset="0"/>
                <a:ea typeface="仿宋_GB2312" pitchFamily="49" charset="-122"/>
              </a:rPr>
              <a:t> </a:t>
            </a:r>
            <a:r>
              <a:rPr lang="en-US" altLang="zh-CN" sz="3000" b="1">
                <a:solidFill>
                  <a:srgbClr val="000099"/>
                </a:solidFill>
                <a:latin typeface="Times New Roman" pitchFamily="18" charset="0"/>
                <a:ea typeface="仿宋_GB2312" pitchFamily="49" charset="-122"/>
                <a:sym typeface="Symbol" pitchFamily="18" charset="2"/>
              </a:rPr>
              <a:t></a:t>
            </a:r>
            <a:r>
              <a:rPr lang="en-US" altLang="zh-CN" sz="3000" b="1">
                <a:solidFill>
                  <a:srgbClr val="000099"/>
                </a:solidFill>
                <a:latin typeface="Times New Roman" pitchFamily="18" charset="0"/>
                <a:ea typeface="仿宋_GB2312" pitchFamily="49" charset="-122"/>
              </a:rPr>
              <a:t> 0) </a:t>
            </a:r>
            <a:r>
              <a:rPr lang="zh-CN" altLang="en-US" sz="3000" b="1">
                <a:solidFill>
                  <a:srgbClr val="000099"/>
                </a:solidFill>
                <a:latin typeface="Times New Roman" pitchFamily="18" charset="0"/>
                <a:ea typeface="仿宋_GB2312" pitchFamily="49" charset="-122"/>
              </a:rPr>
              <a:t>个互不相交的有限集合</a:t>
            </a:r>
            <a:r>
              <a:rPr lang="en-US" altLang="zh-CN" sz="3000" b="1" i="1">
                <a:solidFill>
                  <a:schemeClr val="tx2"/>
                </a:solidFill>
                <a:latin typeface="Times New Roman" pitchFamily="18" charset="0"/>
                <a:ea typeface="仿宋_GB2312" pitchFamily="49" charset="-122"/>
              </a:rPr>
              <a:t>T</a:t>
            </a:r>
            <a:r>
              <a:rPr lang="en-US" altLang="zh-CN" sz="3000" b="1" baseline="-25000">
                <a:solidFill>
                  <a:schemeClr val="tx2"/>
                </a:solidFill>
                <a:latin typeface="Times New Roman" pitchFamily="18" charset="0"/>
                <a:ea typeface="仿宋_GB2312" pitchFamily="49" charset="-122"/>
              </a:rPr>
              <a:t>1</a:t>
            </a:r>
            <a:r>
              <a:rPr lang="en-US" altLang="zh-CN" sz="3000" b="1">
                <a:solidFill>
                  <a:srgbClr val="000099"/>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T</a:t>
            </a:r>
            <a:r>
              <a:rPr lang="en-US" altLang="zh-CN" sz="3000" b="1" baseline="-25000">
                <a:solidFill>
                  <a:schemeClr val="tx2"/>
                </a:solidFill>
                <a:latin typeface="Times New Roman" pitchFamily="18" charset="0"/>
                <a:ea typeface="仿宋_GB2312" pitchFamily="49" charset="-122"/>
              </a:rPr>
              <a:t>2</a:t>
            </a:r>
            <a:r>
              <a:rPr lang="en-US" altLang="zh-CN" sz="3000" b="1">
                <a:solidFill>
                  <a:srgbClr val="000099"/>
                </a:solidFill>
                <a:latin typeface="Times New Roman" pitchFamily="18" charset="0"/>
                <a:ea typeface="仿宋_GB2312" pitchFamily="49" charset="-122"/>
              </a:rPr>
              <a:t>, …, </a:t>
            </a:r>
            <a:r>
              <a:rPr lang="en-US" altLang="zh-CN" sz="3000" b="1" i="1">
                <a:solidFill>
                  <a:schemeClr val="tx2"/>
                </a:solidFill>
                <a:latin typeface="Times New Roman" pitchFamily="18" charset="0"/>
                <a:ea typeface="仿宋_GB2312" pitchFamily="49" charset="-122"/>
              </a:rPr>
              <a:t>T</a:t>
            </a:r>
            <a:r>
              <a:rPr lang="en-US" altLang="zh-CN" sz="3000" b="1" i="1" baseline="-25000">
                <a:solidFill>
                  <a:schemeClr val="tx2"/>
                </a:solidFill>
                <a:latin typeface="Times New Roman" pitchFamily="18" charset="0"/>
                <a:ea typeface="仿宋_GB2312" pitchFamily="49" charset="-122"/>
              </a:rPr>
              <a:t>m</a:t>
            </a:r>
            <a:r>
              <a:rPr lang="zh-CN" altLang="en-US" sz="3000" b="1">
                <a:solidFill>
                  <a:srgbClr val="000099"/>
                </a:solidFill>
                <a:latin typeface="Times New Roman" pitchFamily="18" charset="0"/>
                <a:ea typeface="仿宋_GB2312" pitchFamily="49" charset="-122"/>
              </a:rPr>
              <a:t>，每个集合又是一棵树，并且称之为</a:t>
            </a:r>
            <a:r>
              <a:rPr lang="zh-CN" altLang="en-US" sz="3000" b="1">
                <a:solidFill>
                  <a:schemeClr val="tx2"/>
                </a:solidFill>
                <a:latin typeface="Times New Roman" pitchFamily="18" charset="0"/>
                <a:ea typeface="仿宋_GB2312" pitchFamily="49" charset="-122"/>
              </a:rPr>
              <a:t>根的子树</a:t>
            </a:r>
            <a:r>
              <a:rPr lang="zh-CN" altLang="en-US" sz="3000" b="1">
                <a:solidFill>
                  <a:srgbClr val="000099"/>
                </a:solidFill>
                <a:latin typeface="Times New Roman" pitchFamily="18" charset="0"/>
                <a:ea typeface="仿宋_GB2312" pitchFamily="49" charset="-122"/>
              </a:rPr>
              <a:t>。</a:t>
            </a:r>
          </a:p>
          <a:p>
            <a:pPr lvl="1">
              <a:lnSpc>
                <a:spcPct val="110000"/>
              </a:lnSpc>
              <a:spcBef>
                <a:spcPct val="15000"/>
              </a:spcBef>
              <a:buClr>
                <a:srgbClr val="008000"/>
              </a:buClr>
              <a:buSzPct val="55000"/>
              <a:buFont typeface="Wingdings" pitchFamily="2" charset="2"/>
              <a:buChar char="u"/>
            </a:pPr>
            <a:r>
              <a:rPr lang="zh-CN" altLang="en-US" sz="3000" b="1">
                <a:latin typeface="Times New Roman" pitchFamily="18" charset="0"/>
                <a:ea typeface="仿宋_GB2312" pitchFamily="49" charset="-122"/>
              </a:rPr>
              <a:t>每棵子树的根结点有且仅有一个直接前驱，但可以有</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个或多个直接后继。</a:t>
            </a:r>
            <a:endParaRPr lang="zh-CN" altLang="en-US" sz="2400"/>
          </a:p>
        </p:txBody>
      </p:sp>
      <p:graphicFrame>
        <p:nvGraphicFramePr>
          <p:cNvPr id="116741" name="Object 5"/>
          <p:cNvGraphicFramePr>
            <a:graphicFrameLocks noGrp="1" noChangeAspect="1"/>
          </p:cNvGraphicFramePr>
          <p:nvPr>
            <p:ph sz="half" idx="2"/>
          </p:nvPr>
        </p:nvGraphicFramePr>
        <p:xfrm>
          <a:off x="1763713" y="733425"/>
          <a:ext cx="4570412" cy="1214438"/>
        </p:xfrm>
        <a:graphic>
          <a:graphicData uri="http://schemas.openxmlformats.org/presentationml/2006/ole">
            <mc:AlternateContent xmlns:mc="http://schemas.openxmlformats.org/markup-compatibility/2006">
              <mc:Choice xmlns:v="urn:schemas-microsoft-com:vml" Requires="v">
                <p:oleObj spid="_x0000_s116775" name="公式" r:id="rId3" imgW="1815840" imgH="482400" progId="Equation.3">
                  <p:embed/>
                </p:oleObj>
              </mc:Choice>
              <mc:Fallback>
                <p:oleObj name="公式" r:id="rId3" imgW="181584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733425"/>
                        <a:ext cx="4570412"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5"/>
          <p:cNvSpPr>
            <a:spLocks noGrp="1"/>
          </p:cNvSpPr>
          <p:nvPr>
            <p:ph type="sldNum" sz="quarter" idx="11"/>
          </p:nvPr>
        </p:nvSpPr>
        <p:spPr/>
        <p:txBody>
          <a:bodyPr/>
          <a:lstStyle/>
          <a:p>
            <a:fld id="{F5B46E95-47DB-4607-933D-177E03790180}" type="slidenum">
              <a:rPr lang="en-US" altLang="zh-CN"/>
              <a:pPr/>
              <a:t>31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2" name="Rectangle 12"/>
          <p:cNvSpPr>
            <a:spLocks noGrp="1" noChangeArrowheads="1"/>
          </p:cNvSpPr>
          <p:nvPr>
            <p:ph type="title"/>
          </p:nvPr>
        </p:nvSpPr>
        <p:spPr>
          <a:xfrm>
            <a:off x="723900" y="476250"/>
            <a:ext cx="7772400" cy="973138"/>
          </a:xfrm>
        </p:spPr>
        <p:txBody>
          <a:bodyPr/>
          <a:lstStyle/>
          <a:p>
            <a:pPr algn="ctr"/>
            <a:r>
              <a:rPr lang="zh-CN" altLang="en-US" sz="4000" b="1">
                <a:solidFill>
                  <a:schemeClr val="tx2"/>
                </a:solidFill>
                <a:ea typeface="华文新魏" pitchFamily="2" charset="-122"/>
              </a:rPr>
              <a:t>树的基本术语</a:t>
            </a:r>
            <a:endParaRPr lang="zh-CN" altLang="en-US">
              <a:solidFill>
                <a:schemeClr val="tx2"/>
              </a:solidFill>
              <a:ea typeface="华文新魏" pitchFamily="2" charset="-122"/>
            </a:endParaRPr>
          </a:p>
        </p:txBody>
      </p:sp>
      <p:sp>
        <p:nvSpPr>
          <p:cNvPr id="117773" name="Rectangle 13"/>
          <p:cNvSpPr>
            <a:spLocks noGrp="1" noChangeArrowheads="1"/>
          </p:cNvSpPr>
          <p:nvPr>
            <p:ph idx="1"/>
          </p:nvPr>
        </p:nvSpPr>
        <p:spPr>
          <a:xfrm>
            <a:off x="755650" y="1304925"/>
            <a:ext cx="7848600" cy="1584325"/>
          </a:xfrm>
        </p:spPr>
        <p:txBody>
          <a:bodyPr/>
          <a:lstStyle/>
          <a:p>
            <a:pPr>
              <a:lnSpc>
                <a:spcPct val="105000"/>
              </a:lnSpc>
              <a:spcBef>
                <a:spcPct val="10000"/>
              </a:spcBef>
              <a:buClr>
                <a:srgbClr val="800080"/>
              </a:buClr>
              <a:buSzPct val="50000"/>
            </a:pPr>
            <a:r>
              <a:rPr lang="zh-CN" altLang="en-US" sz="3000" b="1" dirty="0">
                <a:solidFill>
                  <a:schemeClr val="tx2"/>
                </a:solidFill>
                <a:latin typeface="Times New Roman" pitchFamily="18" charset="0"/>
                <a:ea typeface="仿宋_GB2312" pitchFamily="49" charset="-122"/>
              </a:rPr>
              <a:t>子女</a:t>
            </a:r>
            <a:r>
              <a:rPr lang="zh-CN" altLang="en-US" sz="3000" b="1" dirty="0">
                <a:latin typeface="Times New Roman" pitchFamily="18" charset="0"/>
                <a:ea typeface="仿宋_GB2312" pitchFamily="49" charset="-122"/>
              </a:rPr>
              <a:t>：若结点的子树非空，结点子树的根即为该结点的子女。</a:t>
            </a:r>
          </a:p>
          <a:p>
            <a:pPr>
              <a:lnSpc>
                <a:spcPct val="105000"/>
              </a:lnSpc>
              <a:spcBef>
                <a:spcPct val="10000"/>
              </a:spcBef>
              <a:buClr>
                <a:srgbClr val="800080"/>
              </a:buClr>
              <a:buSzPct val="50000"/>
            </a:pPr>
            <a:r>
              <a:rPr lang="zh-CN" altLang="en-US" sz="3000" b="1" dirty="0">
                <a:solidFill>
                  <a:schemeClr val="tx2"/>
                </a:solidFill>
                <a:latin typeface="Times New Roman" pitchFamily="18" charset="0"/>
                <a:ea typeface="仿宋_GB2312" pitchFamily="49" charset="-122"/>
              </a:rPr>
              <a:t>双亲</a:t>
            </a:r>
            <a:r>
              <a:rPr lang="zh-CN" altLang="en-US" sz="3000" b="1" dirty="0">
                <a:latin typeface="Times New Roman" pitchFamily="18" charset="0"/>
                <a:ea typeface="仿宋_GB2312" pitchFamily="49" charset="-122"/>
              </a:rPr>
              <a:t>：若结点有子女，该结点是子女双亲。</a:t>
            </a:r>
            <a:endParaRPr lang="zh-CN" altLang="en-US" sz="3000" b="1" dirty="0">
              <a:latin typeface="Times New Roman" pitchFamily="18" charset="0"/>
            </a:endParaRPr>
          </a:p>
        </p:txBody>
      </p:sp>
      <p:sp>
        <p:nvSpPr>
          <p:cNvPr id="73" name="灯片编号占位符 4"/>
          <p:cNvSpPr>
            <a:spLocks noGrp="1"/>
          </p:cNvSpPr>
          <p:nvPr>
            <p:ph type="sldNum" sz="quarter" idx="12"/>
          </p:nvPr>
        </p:nvSpPr>
        <p:spPr/>
        <p:txBody>
          <a:bodyPr/>
          <a:lstStyle/>
          <a:p>
            <a:fld id="{B200ABD8-3F9E-4A52-8F84-181F2F9EEABB}" type="slidenum">
              <a:rPr lang="en-US" altLang="zh-CN"/>
              <a:pPr/>
              <a:t>32</a:t>
            </a:fld>
            <a:endParaRPr lang="en-US" altLang="zh-CN"/>
          </a:p>
        </p:txBody>
      </p:sp>
      <p:grpSp>
        <p:nvGrpSpPr>
          <p:cNvPr id="117860" name="Group 100"/>
          <p:cNvGrpSpPr>
            <a:grpSpLocks/>
          </p:cNvGrpSpPr>
          <p:nvPr/>
        </p:nvGrpSpPr>
        <p:grpSpPr bwMode="auto">
          <a:xfrm>
            <a:off x="788988" y="3033713"/>
            <a:ext cx="6897357" cy="3078162"/>
            <a:chOff x="816" y="1594"/>
            <a:chExt cx="4831" cy="1939"/>
          </a:xfrm>
        </p:grpSpPr>
        <p:sp>
          <p:nvSpPr>
            <p:cNvPr id="117762" name="Line 2"/>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3" name="Line 3"/>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4" name="Line 4"/>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5" name="Line 5"/>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6" name="Line 6"/>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7" name="Line 7"/>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8" name="Line 8"/>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69" name="Line 9"/>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0" name="Line 10"/>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1" name="Line 11"/>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75" name="Line 15"/>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8" name="Line 28"/>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89" name="Line 29"/>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0" name="Line 30"/>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791" name="Text Box 31"/>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1</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117792" name="Text Box 32"/>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2</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117793" name="Text Box 33"/>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4</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117794" name="Text Box 34"/>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3</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grpSp>
          <p:nvGrpSpPr>
            <p:cNvPr id="117813" name="Group 53"/>
            <p:cNvGrpSpPr>
              <a:grpSpLocks/>
            </p:cNvGrpSpPr>
            <p:nvPr/>
          </p:nvGrpSpPr>
          <p:grpSpPr bwMode="auto">
            <a:xfrm>
              <a:off x="2880" y="2169"/>
              <a:ext cx="313" cy="327"/>
              <a:chOff x="2903" y="2169"/>
              <a:chExt cx="313" cy="327"/>
            </a:xfrm>
          </p:grpSpPr>
          <p:sp>
            <p:nvSpPr>
              <p:cNvPr id="117778" name="Oval 1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04" name="Text Box 44"/>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
                </a:r>
                <a:endParaRPr kumimoji="1" lang="en-US" altLang="zh-CN" sz="2400">
                  <a:latin typeface="Times New Roman" pitchFamily="18" charset="0"/>
                </a:endParaRPr>
              </a:p>
            </p:txBody>
          </p:sp>
        </p:grpSp>
        <p:grpSp>
          <p:nvGrpSpPr>
            <p:cNvPr id="117817" name="Group 57"/>
            <p:cNvGrpSpPr>
              <a:grpSpLocks/>
            </p:cNvGrpSpPr>
            <p:nvPr/>
          </p:nvGrpSpPr>
          <p:grpSpPr bwMode="auto">
            <a:xfrm>
              <a:off x="2041" y="1616"/>
              <a:ext cx="313" cy="349"/>
              <a:chOff x="2041" y="1616"/>
              <a:chExt cx="313" cy="349"/>
            </a:xfrm>
          </p:grpSpPr>
          <p:sp>
            <p:nvSpPr>
              <p:cNvPr id="117815" name="Oval 55"/>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16" name="Text Box 56"/>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a:latin typeface="Times New Roman" pitchFamily="18" charset="0"/>
                  </a:rPr>
                  <a:t>A</a:t>
                </a:r>
                <a:endParaRPr kumimoji="1" lang="en-US" altLang="zh-CN" sz="2400" dirty="0">
                  <a:latin typeface="Times New Roman" pitchFamily="18" charset="0"/>
                </a:endParaRPr>
              </a:p>
            </p:txBody>
          </p:sp>
        </p:grpSp>
        <p:grpSp>
          <p:nvGrpSpPr>
            <p:cNvPr id="117819" name="Group 59"/>
            <p:cNvGrpSpPr>
              <a:grpSpLocks/>
            </p:cNvGrpSpPr>
            <p:nvPr/>
          </p:nvGrpSpPr>
          <p:grpSpPr bwMode="auto">
            <a:xfrm>
              <a:off x="2023" y="2173"/>
              <a:ext cx="313" cy="327"/>
              <a:chOff x="2903" y="2169"/>
              <a:chExt cx="313" cy="327"/>
            </a:xfrm>
          </p:grpSpPr>
          <p:sp>
            <p:nvSpPr>
              <p:cNvPr id="117820" name="Oval 60"/>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1" name="Text Box 61"/>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C</a:t>
                </a:r>
                <a:endParaRPr kumimoji="1" lang="en-US" altLang="zh-CN" sz="2400">
                  <a:latin typeface="Times New Roman" pitchFamily="18" charset="0"/>
                </a:endParaRPr>
              </a:p>
            </p:txBody>
          </p:sp>
        </p:grpSp>
        <p:grpSp>
          <p:nvGrpSpPr>
            <p:cNvPr id="117825" name="Group 65"/>
            <p:cNvGrpSpPr>
              <a:grpSpLocks/>
            </p:cNvGrpSpPr>
            <p:nvPr/>
          </p:nvGrpSpPr>
          <p:grpSpPr bwMode="auto">
            <a:xfrm>
              <a:off x="1315" y="2173"/>
              <a:ext cx="313" cy="327"/>
              <a:chOff x="1315" y="2173"/>
              <a:chExt cx="313" cy="327"/>
            </a:xfrm>
          </p:grpSpPr>
          <p:sp>
            <p:nvSpPr>
              <p:cNvPr id="117823" name="Oval 6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4" name="Text Box 64"/>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B</a:t>
                </a:r>
                <a:endParaRPr kumimoji="1" lang="en-US" altLang="zh-CN" sz="2400">
                  <a:latin typeface="Times New Roman" pitchFamily="18" charset="0"/>
                </a:endParaRPr>
              </a:p>
            </p:txBody>
          </p:sp>
        </p:grpSp>
        <p:grpSp>
          <p:nvGrpSpPr>
            <p:cNvPr id="117826" name="Group 66"/>
            <p:cNvGrpSpPr>
              <a:grpSpLocks/>
            </p:cNvGrpSpPr>
            <p:nvPr/>
          </p:nvGrpSpPr>
          <p:grpSpPr bwMode="auto">
            <a:xfrm>
              <a:off x="2885" y="2682"/>
              <a:ext cx="313" cy="327"/>
              <a:chOff x="1315" y="2173"/>
              <a:chExt cx="313" cy="327"/>
            </a:xfrm>
          </p:grpSpPr>
          <p:sp>
            <p:nvSpPr>
              <p:cNvPr id="117827" name="Oval 6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28" name="Text Box 68"/>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I</a:t>
                </a:r>
                <a:endParaRPr kumimoji="1" lang="en-US" altLang="zh-CN" sz="2400">
                  <a:latin typeface="Times New Roman" pitchFamily="18" charset="0"/>
                </a:endParaRPr>
              </a:p>
            </p:txBody>
          </p:sp>
        </p:grpSp>
        <p:grpSp>
          <p:nvGrpSpPr>
            <p:cNvPr id="117829" name="Group 69"/>
            <p:cNvGrpSpPr>
              <a:grpSpLocks/>
            </p:cNvGrpSpPr>
            <p:nvPr/>
          </p:nvGrpSpPr>
          <p:grpSpPr bwMode="auto">
            <a:xfrm>
              <a:off x="3315" y="2682"/>
              <a:ext cx="313" cy="327"/>
              <a:chOff x="1315" y="2173"/>
              <a:chExt cx="313" cy="327"/>
            </a:xfrm>
          </p:grpSpPr>
          <p:sp>
            <p:nvSpPr>
              <p:cNvPr id="117830" name="Oval 7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1" name="Text Box 71"/>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J</a:t>
                </a:r>
                <a:endParaRPr kumimoji="1" lang="en-US" altLang="zh-CN" sz="2400">
                  <a:latin typeface="Times New Roman" pitchFamily="18" charset="0"/>
                </a:endParaRPr>
              </a:p>
            </p:txBody>
          </p:sp>
        </p:grpSp>
        <p:grpSp>
          <p:nvGrpSpPr>
            <p:cNvPr id="117832" name="Group 72"/>
            <p:cNvGrpSpPr>
              <a:grpSpLocks/>
            </p:cNvGrpSpPr>
            <p:nvPr/>
          </p:nvGrpSpPr>
          <p:grpSpPr bwMode="auto">
            <a:xfrm>
              <a:off x="2454" y="2682"/>
              <a:ext cx="313" cy="327"/>
              <a:chOff x="1315" y="2173"/>
              <a:chExt cx="313" cy="327"/>
            </a:xfrm>
          </p:grpSpPr>
          <p:sp>
            <p:nvSpPr>
              <p:cNvPr id="117833" name="Oval 7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4" name="Text Box 74"/>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H</a:t>
                </a:r>
                <a:endParaRPr kumimoji="1" lang="en-US" altLang="zh-CN" sz="2400">
                  <a:latin typeface="Times New Roman" pitchFamily="18" charset="0"/>
                </a:endParaRPr>
              </a:p>
            </p:txBody>
          </p:sp>
        </p:grpSp>
        <p:grpSp>
          <p:nvGrpSpPr>
            <p:cNvPr id="117838" name="Group 78"/>
            <p:cNvGrpSpPr>
              <a:grpSpLocks/>
            </p:cNvGrpSpPr>
            <p:nvPr/>
          </p:nvGrpSpPr>
          <p:grpSpPr bwMode="auto">
            <a:xfrm>
              <a:off x="2023" y="2672"/>
              <a:ext cx="313" cy="337"/>
              <a:chOff x="2023" y="2672"/>
              <a:chExt cx="313" cy="337"/>
            </a:xfrm>
          </p:grpSpPr>
          <p:sp>
            <p:nvSpPr>
              <p:cNvPr id="117836" name="Oval 76"/>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37" name="Text Box 77"/>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G</a:t>
                </a:r>
                <a:endParaRPr kumimoji="1" lang="en-US" altLang="zh-CN" sz="2400">
                  <a:latin typeface="Times New Roman" pitchFamily="18" charset="0"/>
                </a:endParaRPr>
              </a:p>
            </p:txBody>
          </p:sp>
        </p:grpSp>
        <p:grpSp>
          <p:nvGrpSpPr>
            <p:cNvPr id="117839" name="Group 79"/>
            <p:cNvGrpSpPr>
              <a:grpSpLocks/>
            </p:cNvGrpSpPr>
            <p:nvPr/>
          </p:nvGrpSpPr>
          <p:grpSpPr bwMode="auto">
            <a:xfrm>
              <a:off x="1546" y="2662"/>
              <a:ext cx="313" cy="337"/>
              <a:chOff x="2023" y="2672"/>
              <a:chExt cx="313" cy="337"/>
            </a:xfrm>
          </p:grpSpPr>
          <p:sp>
            <p:nvSpPr>
              <p:cNvPr id="117840" name="Oval 80"/>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1" name="Text Box 81"/>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F</a:t>
                </a:r>
                <a:endParaRPr kumimoji="1" lang="en-US" altLang="zh-CN" sz="2400">
                  <a:latin typeface="Times New Roman" pitchFamily="18" charset="0"/>
                </a:endParaRPr>
              </a:p>
            </p:txBody>
          </p:sp>
        </p:grpSp>
        <p:grpSp>
          <p:nvGrpSpPr>
            <p:cNvPr id="117845" name="Group 85"/>
            <p:cNvGrpSpPr>
              <a:grpSpLocks/>
            </p:cNvGrpSpPr>
            <p:nvPr/>
          </p:nvGrpSpPr>
          <p:grpSpPr bwMode="auto">
            <a:xfrm>
              <a:off x="1066" y="2659"/>
              <a:ext cx="313" cy="337"/>
              <a:chOff x="1066" y="2659"/>
              <a:chExt cx="313" cy="337"/>
            </a:xfrm>
          </p:grpSpPr>
          <p:sp>
            <p:nvSpPr>
              <p:cNvPr id="117843" name="Oval 83"/>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4" name="Text Box 84"/>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E</a:t>
                </a:r>
                <a:endParaRPr kumimoji="1" lang="en-US" altLang="zh-CN" sz="2400">
                  <a:latin typeface="Times New Roman" pitchFamily="18" charset="0"/>
                </a:endParaRPr>
              </a:p>
            </p:txBody>
          </p:sp>
        </p:grpSp>
        <p:grpSp>
          <p:nvGrpSpPr>
            <p:cNvPr id="117846" name="Group 86"/>
            <p:cNvGrpSpPr>
              <a:grpSpLocks/>
            </p:cNvGrpSpPr>
            <p:nvPr/>
          </p:nvGrpSpPr>
          <p:grpSpPr bwMode="auto">
            <a:xfrm>
              <a:off x="2447" y="3203"/>
              <a:ext cx="327" cy="327"/>
              <a:chOff x="1308" y="2173"/>
              <a:chExt cx="327" cy="327"/>
            </a:xfrm>
          </p:grpSpPr>
          <p:sp>
            <p:nvSpPr>
              <p:cNvPr id="117847" name="Oval 8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48" name="Text Box 88"/>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M</a:t>
                </a:r>
                <a:endParaRPr kumimoji="1" lang="en-US" altLang="zh-CN" sz="2400">
                  <a:latin typeface="Times New Roman" pitchFamily="18" charset="0"/>
                </a:endParaRPr>
              </a:p>
            </p:txBody>
          </p:sp>
        </p:grpSp>
        <p:grpSp>
          <p:nvGrpSpPr>
            <p:cNvPr id="117849" name="Group 89"/>
            <p:cNvGrpSpPr>
              <a:grpSpLocks/>
            </p:cNvGrpSpPr>
            <p:nvPr/>
          </p:nvGrpSpPr>
          <p:grpSpPr bwMode="auto">
            <a:xfrm>
              <a:off x="1315" y="3203"/>
              <a:ext cx="313" cy="327"/>
              <a:chOff x="1315" y="2173"/>
              <a:chExt cx="313" cy="327"/>
            </a:xfrm>
          </p:grpSpPr>
          <p:sp>
            <p:nvSpPr>
              <p:cNvPr id="117850" name="Oval 9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1" name="Text Box 91"/>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a:t>
                </a:r>
                <a:endParaRPr kumimoji="1" lang="en-US" altLang="zh-CN" sz="2400">
                  <a:latin typeface="Times New Roman" pitchFamily="18" charset="0"/>
                </a:endParaRPr>
              </a:p>
            </p:txBody>
          </p:sp>
        </p:grpSp>
        <p:grpSp>
          <p:nvGrpSpPr>
            <p:cNvPr id="117852" name="Group 92"/>
            <p:cNvGrpSpPr>
              <a:grpSpLocks/>
            </p:cNvGrpSpPr>
            <p:nvPr/>
          </p:nvGrpSpPr>
          <p:grpSpPr bwMode="auto">
            <a:xfrm>
              <a:off x="816" y="3194"/>
              <a:ext cx="313" cy="327"/>
              <a:chOff x="1315" y="2173"/>
              <a:chExt cx="313" cy="327"/>
            </a:xfrm>
          </p:grpSpPr>
          <p:sp>
            <p:nvSpPr>
              <p:cNvPr id="117853" name="Oval 9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4" name="Text Box 94"/>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K</a:t>
                </a:r>
                <a:endParaRPr kumimoji="1" lang="en-US" altLang="zh-CN" sz="2400">
                  <a:latin typeface="Times New Roman" pitchFamily="18" charset="0"/>
                </a:endParaRPr>
              </a:p>
            </p:txBody>
          </p:sp>
        </p:grpSp>
        <p:sp>
          <p:nvSpPr>
            <p:cNvPr id="117855" name="Line 95"/>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857" name="Line 97"/>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矩形 1"/>
          <p:cNvSpPr/>
          <p:nvPr/>
        </p:nvSpPr>
        <p:spPr>
          <a:xfrm>
            <a:off x="6660231" y="3389816"/>
            <a:ext cx="2052229" cy="2548390"/>
          </a:xfrm>
          <a:prstGeom prst="rect">
            <a:avLst/>
          </a:prstGeom>
        </p:spPr>
        <p:txBody>
          <a:bodyPr wrap="square">
            <a:spAutoFit/>
          </a:bodyPr>
          <a:lstStyle/>
          <a:p>
            <a:pPr>
              <a:lnSpc>
                <a:spcPct val="105000"/>
              </a:lnSpc>
              <a:spcBef>
                <a:spcPct val="5000"/>
              </a:spcBef>
              <a:buClr>
                <a:srgbClr val="800080"/>
              </a:buClr>
              <a:buSzPct val="50000"/>
            </a:pPr>
            <a:r>
              <a:rPr lang="zh-CN" altLang="en-US" sz="3200" b="1" dirty="0">
                <a:solidFill>
                  <a:schemeClr val="tx2"/>
                </a:solidFill>
                <a:latin typeface="Times New Roman" pitchFamily="18" charset="0"/>
                <a:ea typeface="仿宋_GB2312" pitchFamily="49" charset="-122"/>
              </a:rPr>
              <a:t>度</a:t>
            </a:r>
            <a:r>
              <a:rPr lang="zh-CN" altLang="en-US" sz="3200" b="1" dirty="0">
                <a:latin typeface="Times New Roman" pitchFamily="18" charset="0"/>
                <a:ea typeface="仿宋_GB2312" pitchFamily="49" charset="-122"/>
              </a:rPr>
              <a:t>：</a:t>
            </a:r>
            <a:r>
              <a:rPr lang="zh-CN" altLang="en-US" sz="2400" b="1" dirty="0">
                <a:latin typeface="Times New Roman" pitchFamily="18" charset="0"/>
                <a:ea typeface="仿宋_GB2312" pitchFamily="49" charset="-122"/>
              </a:rPr>
              <a:t>结点的子女个数即为该结点的度；树中各个结点的度的最大值称为</a:t>
            </a:r>
            <a:r>
              <a:rPr lang="zh-CN" altLang="en-US" sz="2400" b="1" dirty="0">
                <a:solidFill>
                  <a:schemeClr val="tx2"/>
                </a:solidFill>
                <a:latin typeface="Times New Roman" pitchFamily="18" charset="0"/>
                <a:ea typeface="仿宋_GB2312" pitchFamily="49" charset="-122"/>
              </a:rPr>
              <a:t>树的度</a:t>
            </a:r>
            <a:r>
              <a:rPr lang="zh-CN" altLang="en-US" sz="2400" b="1" dirty="0">
                <a:latin typeface="Times New Roman" pitchFamily="18" charset="0"/>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idx="1"/>
          </p:nvPr>
        </p:nvSpPr>
        <p:spPr>
          <a:xfrm>
            <a:off x="755650" y="692150"/>
            <a:ext cx="7848600" cy="5616575"/>
          </a:xfrm>
        </p:spPr>
        <p:txBody>
          <a:bodyPr/>
          <a:lstStyle/>
          <a:p>
            <a:pPr>
              <a:lnSpc>
                <a:spcPct val="105000"/>
              </a:lnSpc>
              <a:spcBef>
                <a:spcPct val="5000"/>
              </a:spcBef>
              <a:buClr>
                <a:srgbClr val="800080"/>
              </a:buClr>
              <a:buSzPct val="50000"/>
            </a:pPr>
            <a:r>
              <a:rPr lang="zh-CN" altLang="en-US" sz="3000" b="1" dirty="0">
                <a:solidFill>
                  <a:schemeClr val="tx2"/>
                </a:solidFill>
                <a:latin typeface="Times New Roman" pitchFamily="18" charset="0"/>
                <a:ea typeface="仿宋_GB2312" pitchFamily="49" charset="-122"/>
              </a:rPr>
              <a:t>兄弟</a:t>
            </a:r>
            <a:r>
              <a:rPr lang="zh-CN" altLang="en-US" sz="3000" b="1" dirty="0">
                <a:latin typeface="Times New Roman" pitchFamily="18" charset="0"/>
                <a:ea typeface="仿宋_GB2312" pitchFamily="49" charset="-122"/>
              </a:rPr>
              <a:t>：同一结点的子女互称为兄弟。</a:t>
            </a:r>
          </a:p>
          <a:p>
            <a:pPr>
              <a:lnSpc>
                <a:spcPct val="105000"/>
              </a:lnSpc>
              <a:spcBef>
                <a:spcPct val="5000"/>
              </a:spcBef>
              <a:buClr>
                <a:srgbClr val="800080"/>
              </a:buClr>
              <a:buSzPct val="50000"/>
            </a:pPr>
            <a:r>
              <a:rPr lang="zh-CN" altLang="en-US" sz="3000" b="1" dirty="0" smtClean="0">
                <a:solidFill>
                  <a:schemeClr val="tx2"/>
                </a:solidFill>
                <a:latin typeface="Times New Roman" pitchFamily="18" charset="0"/>
                <a:ea typeface="仿宋_GB2312" pitchFamily="49" charset="-122"/>
              </a:rPr>
              <a:t>分支</a:t>
            </a:r>
            <a:r>
              <a:rPr lang="zh-CN" altLang="en-US" sz="3000" b="1" dirty="0">
                <a:solidFill>
                  <a:schemeClr val="tx2"/>
                </a:solidFill>
                <a:latin typeface="Times New Roman" pitchFamily="18" charset="0"/>
                <a:ea typeface="仿宋_GB2312" pitchFamily="49" charset="-122"/>
              </a:rPr>
              <a:t>结点</a:t>
            </a:r>
            <a:r>
              <a:rPr lang="zh-CN" altLang="en-US" sz="3000" b="1" dirty="0">
                <a:latin typeface="Times New Roman" pitchFamily="18" charset="0"/>
                <a:ea typeface="仿宋_GB2312" pitchFamily="49" charset="-122"/>
              </a:rPr>
              <a:t>：度不为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的结点即为分支结点，亦称为非终端结点。</a:t>
            </a:r>
          </a:p>
          <a:p>
            <a:pPr>
              <a:lnSpc>
                <a:spcPct val="105000"/>
              </a:lnSpc>
              <a:spcBef>
                <a:spcPct val="5000"/>
              </a:spcBef>
              <a:buClr>
                <a:srgbClr val="800080"/>
              </a:buClr>
              <a:buSzPct val="50000"/>
            </a:pPr>
            <a:r>
              <a:rPr lang="zh-CN" altLang="en-US" sz="3000" b="1" dirty="0">
                <a:solidFill>
                  <a:schemeClr val="tx2"/>
                </a:solidFill>
                <a:latin typeface="Times New Roman" pitchFamily="18" charset="0"/>
                <a:ea typeface="仿宋_GB2312" pitchFamily="49" charset="-122"/>
              </a:rPr>
              <a:t>叶结点</a:t>
            </a:r>
            <a:r>
              <a:rPr lang="zh-CN" altLang="en-US" sz="3000" b="1" dirty="0">
                <a:latin typeface="Times New Roman" pitchFamily="18" charset="0"/>
                <a:ea typeface="仿宋_GB2312" pitchFamily="49" charset="-122"/>
              </a:rPr>
              <a:t>：度为</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的结点即为叶结点，亦称为终端结点。</a:t>
            </a:r>
          </a:p>
          <a:p>
            <a:pPr>
              <a:lnSpc>
                <a:spcPct val="105000"/>
              </a:lnSpc>
              <a:spcBef>
                <a:spcPct val="5000"/>
              </a:spcBef>
              <a:buClr>
                <a:srgbClr val="800080"/>
              </a:buClr>
              <a:buSzPct val="50000"/>
            </a:pPr>
            <a:r>
              <a:rPr lang="zh-CN" altLang="en-US" sz="3000" b="1" dirty="0">
                <a:solidFill>
                  <a:schemeClr val="tx2"/>
                </a:solidFill>
                <a:latin typeface="Times New Roman" pitchFamily="18" charset="0"/>
                <a:ea typeface="仿宋_GB2312" pitchFamily="49" charset="-122"/>
              </a:rPr>
              <a:t>祖先</a:t>
            </a:r>
            <a:r>
              <a:rPr lang="zh-CN" altLang="en-US" sz="3000" b="1" dirty="0">
                <a:latin typeface="Times New Roman" pitchFamily="18" charset="0"/>
                <a:ea typeface="仿宋_GB2312" pitchFamily="49" charset="-122"/>
              </a:rPr>
              <a:t>：某结点到根结点的路径上的各个结点都是该结点的祖先。</a:t>
            </a:r>
          </a:p>
          <a:p>
            <a:pPr>
              <a:lnSpc>
                <a:spcPct val="105000"/>
              </a:lnSpc>
              <a:spcBef>
                <a:spcPct val="5000"/>
              </a:spcBef>
              <a:buClr>
                <a:srgbClr val="800080"/>
              </a:buClr>
              <a:buSzPct val="50000"/>
            </a:pPr>
            <a:r>
              <a:rPr lang="zh-CN" altLang="en-US" sz="3000" b="1" dirty="0">
                <a:solidFill>
                  <a:schemeClr val="tx2"/>
                </a:solidFill>
                <a:latin typeface="Times New Roman" pitchFamily="18" charset="0"/>
                <a:ea typeface="仿宋_GB2312" pitchFamily="49" charset="-122"/>
              </a:rPr>
              <a:t>子孙</a:t>
            </a:r>
            <a:r>
              <a:rPr lang="zh-CN" altLang="en-US" sz="3000" b="1" dirty="0">
                <a:latin typeface="Times New Roman" pitchFamily="18" charset="0"/>
                <a:ea typeface="仿宋_GB2312" pitchFamily="49" charset="-122"/>
              </a:rPr>
              <a:t>：某结点的所有下属结点，都是该结点的子孙。</a:t>
            </a:r>
          </a:p>
        </p:txBody>
      </p:sp>
      <p:sp>
        <p:nvSpPr>
          <p:cNvPr id="4" name="灯片编号占位符 4"/>
          <p:cNvSpPr>
            <a:spLocks noGrp="1"/>
          </p:cNvSpPr>
          <p:nvPr>
            <p:ph type="sldNum" sz="quarter" idx="12"/>
          </p:nvPr>
        </p:nvSpPr>
        <p:spPr/>
        <p:txBody>
          <a:bodyPr/>
          <a:lstStyle/>
          <a:p>
            <a:fld id="{426BB32E-BD6B-43E9-A339-1D467F963F8D}" type="slidenum">
              <a:rPr lang="en-US" altLang="zh-CN"/>
              <a:pPr/>
              <a:t>33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idx="1"/>
          </p:nvPr>
        </p:nvSpPr>
        <p:spPr>
          <a:xfrm>
            <a:off x="755650" y="692150"/>
            <a:ext cx="7848600" cy="2341563"/>
          </a:xfrm>
        </p:spPr>
        <p:txBody>
          <a:bodyPr/>
          <a:lstStyle/>
          <a:p>
            <a:pPr>
              <a:lnSpc>
                <a:spcPct val="105000"/>
              </a:lnSpc>
              <a:spcBef>
                <a:spcPct val="10000"/>
              </a:spcBef>
              <a:buClr>
                <a:srgbClr val="800080"/>
              </a:buClr>
              <a:buSzPct val="50000"/>
            </a:pPr>
            <a:r>
              <a:rPr lang="zh-CN" altLang="en-US" sz="3000" b="1">
                <a:solidFill>
                  <a:schemeClr val="tx2"/>
                </a:solidFill>
                <a:latin typeface="Times New Roman" pitchFamily="18" charset="0"/>
                <a:ea typeface="仿宋_GB2312" pitchFamily="49" charset="-122"/>
              </a:rPr>
              <a:t>结点的层次</a:t>
            </a:r>
            <a:r>
              <a:rPr lang="zh-CN" altLang="en-US" sz="3000" b="1">
                <a:latin typeface="Times New Roman" pitchFamily="18" charset="0"/>
                <a:ea typeface="仿宋_GB2312" pitchFamily="49" charset="-122"/>
              </a:rPr>
              <a:t>：规定根结点在第一层，其子女结点的层次等于它的层次加一。以下类推。</a:t>
            </a:r>
          </a:p>
          <a:p>
            <a:pPr>
              <a:lnSpc>
                <a:spcPct val="105000"/>
              </a:lnSpc>
              <a:spcBef>
                <a:spcPct val="10000"/>
              </a:spcBef>
              <a:buClr>
                <a:srgbClr val="800080"/>
              </a:buClr>
              <a:buSzPct val="50000"/>
            </a:pPr>
            <a:r>
              <a:rPr lang="zh-CN" altLang="en-US" sz="3000" b="1">
                <a:solidFill>
                  <a:schemeClr val="tx2"/>
                </a:solidFill>
                <a:latin typeface="Times New Roman" pitchFamily="18" charset="0"/>
                <a:ea typeface="仿宋_GB2312" pitchFamily="49" charset="-122"/>
              </a:rPr>
              <a:t>深度</a:t>
            </a:r>
            <a:r>
              <a:rPr lang="zh-CN" altLang="en-US" sz="3000" b="1">
                <a:latin typeface="Times New Roman" pitchFamily="18" charset="0"/>
                <a:ea typeface="仿宋_GB2312" pitchFamily="49" charset="-122"/>
              </a:rPr>
              <a:t>：结点的深度即为结点的层次；离根最远结点的层次即为</a:t>
            </a:r>
            <a:r>
              <a:rPr lang="zh-CN" altLang="en-US" sz="3000" b="1">
                <a:solidFill>
                  <a:schemeClr val="tx2"/>
                </a:solidFill>
                <a:latin typeface="Times New Roman" pitchFamily="18" charset="0"/>
                <a:ea typeface="仿宋_GB2312" pitchFamily="49" charset="-122"/>
              </a:rPr>
              <a:t>树的深度</a:t>
            </a:r>
            <a:r>
              <a:rPr lang="zh-CN" altLang="en-US" sz="3000" b="1">
                <a:latin typeface="Times New Roman" pitchFamily="18" charset="0"/>
                <a:ea typeface="仿宋_GB2312" pitchFamily="49" charset="-122"/>
              </a:rPr>
              <a:t>。</a:t>
            </a:r>
          </a:p>
        </p:txBody>
      </p:sp>
      <p:sp>
        <p:nvSpPr>
          <p:cNvPr id="72" name="灯片编号占位符 4"/>
          <p:cNvSpPr>
            <a:spLocks noGrp="1"/>
          </p:cNvSpPr>
          <p:nvPr>
            <p:ph type="sldNum" sz="quarter" idx="12"/>
          </p:nvPr>
        </p:nvSpPr>
        <p:spPr/>
        <p:txBody>
          <a:bodyPr/>
          <a:lstStyle/>
          <a:p>
            <a:fld id="{394253E6-40C5-4B85-8172-CA52B0BDAD30}" type="slidenum">
              <a:rPr lang="en-US" altLang="zh-CN"/>
              <a:pPr/>
              <a:t>34</a:t>
            </a:fld>
            <a:endParaRPr lang="en-US" altLang="zh-CN"/>
          </a:p>
        </p:txBody>
      </p:sp>
      <p:grpSp>
        <p:nvGrpSpPr>
          <p:cNvPr id="311299" name="Group 3"/>
          <p:cNvGrpSpPr>
            <a:grpSpLocks/>
          </p:cNvGrpSpPr>
          <p:nvPr/>
        </p:nvGrpSpPr>
        <p:grpSpPr bwMode="auto">
          <a:xfrm>
            <a:off x="788988" y="3033713"/>
            <a:ext cx="7996237" cy="3078162"/>
            <a:chOff x="816" y="1594"/>
            <a:chExt cx="5037" cy="1939"/>
          </a:xfrm>
        </p:grpSpPr>
        <p:sp>
          <p:nvSpPr>
            <p:cNvPr id="311300" name="Line 4"/>
            <p:cNvSpPr>
              <a:spLocks noChangeShapeType="1"/>
            </p:cNvSpPr>
            <p:nvPr/>
          </p:nvSpPr>
          <p:spPr bwMode="auto">
            <a:xfrm>
              <a:off x="3129" y="2432"/>
              <a:ext cx="288" cy="33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1" name="Line 5"/>
            <p:cNvSpPr>
              <a:spLocks noChangeShapeType="1"/>
            </p:cNvSpPr>
            <p:nvPr/>
          </p:nvSpPr>
          <p:spPr bwMode="auto">
            <a:xfrm flipH="1">
              <a:off x="2653" y="2448"/>
              <a:ext cx="275" cy="30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2" name="Line 6"/>
            <p:cNvSpPr>
              <a:spLocks noChangeShapeType="1"/>
            </p:cNvSpPr>
            <p:nvPr/>
          </p:nvSpPr>
          <p:spPr bwMode="auto">
            <a:xfrm>
              <a:off x="3039" y="2496"/>
              <a:ext cx="0" cy="24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3" name="Line 7"/>
            <p:cNvSpPr>
              <a:spLocks noChangeShapeType="1"/>
            </p:cNvSpPr>
            <p:nvPr/>
          </p:nvSpPr>
          <p:spPr bwMode="auto">
            <a:xfrm>
              <a:off x="2608" y="2976"/>
              <a:ext cx="0"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4" name="Line 8"/>
            <p:cNvSpPr>
              <a:spLocks noChangeShapeType="1"/>
            </p:cNvSpPr>
            <p:nvPr/>
          </p:nvSpPr>
          <p:spPr bwMode="auto">
            <a:xfrm>
              <a:off x="2304" y="1872"/>
              <a:ext cx="672"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5" name="Line 9"/>
            <p:cNvSpPr>
              <a:spLocks noChangeShapeType="1"/>
            </p:cNvSpPr>
            <p:nvPr/>
          </p:nvSpPr>
          <p:spPr bwMode="auto">
            <a:xfrm flipH="1">
              <a:off x="1488" y="1872"/>
              <a:ext cx="576" cy="384"/>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6" name="Line 10"/>
            <p:cNvSpPr>
              <a:spLocks noChangeShapeType="1"/>
            </p:cNvSpPr>
            <p:nvPr/>
          </p:nvSpPr>
          <p:spPr bwMode="auto">
            <a:xfrm>
              <a:off x="2177" y="1920"/>
              <a:ext cx="0" cy="105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7" name="Line 11"/>
            <p:cNvSpPr>
              <a:spLocks noChangeShapeType="1"/>
            </p:cNvSpPr>
            <p:nvPr/>
          </p:nvSpPr>
          <p:spPr bwMode="auto">
            <a:xfrm>
              <a:off x="1519" y="2432"/>
              <a:ext cx="161" cy="352"/>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8" name="Line 12"/>
            <p:cNvSpPr>
              <a:spLocks noChangeShapeType="1"/>
            </p:cNvSpPr>
            <p:nvPr/>
          </p:nvSpPr>
          <p:spPr bwMode="auto">
            <a:xfrm>
              <a:off x="1296" y="2976"/>
              <a:ext cx="144" cy="28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9" name="Line 13"/>
            <p:cNvSpPr>
              <a:spLocks noChangeShapeType="1"/>
            </p:cNvSpPr>
            <p:nvPr/>
          </p:nvSpPr>
          <p:spPr bwMode="auto">
            <a:xfrm flipH="1">
              <a:off x="930" y="2409"/>
              <a:ext cx="499" cy="976"/>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0" name="Line 14"/>
            <p:cNvSpPr>
              <a:spLocks noChangeShapeType="1"/>
            </p:cNvSpPr>
            <p:nvPr/>
          </p:nvSpPr>
          <p:spPr bwMode="auto">
            <a:xfrm>
              <a:off x="2736" y="1776"/>
              <a:ext cx="1344"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1" name="Line 15"/>
            <p:cNvSpPr>
              <a:spLocks noChangeShapeType="1"/>
            </p:cNvSpPr>
            <p:nvPr/>
          </p:nvSpPr>
          <p:spPr bwMode="auto">
            <a:xfrm>
              <a:off x="3360" y="2304"/>
              <a:ext cx="7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2" name="Line 16"/>
            <p:cNvSpPr>
              <a:spLocks noChangeShapeType="1"/>
            </p:cNvSpPr>
            <p:nvPr/>
          </p:nvSpPr>
          <p:spPr bwMode="auto">
            <a:xfrm>
              <a:off x="3696" y="2832"/>
              <a:ext cx="43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3" name="Line 17"/>
            <p:cNvSpPr>
              <a:spLocks noChangeShapeType="1"/>
            </p:cNvSpPr>
            <p:nvPr/>
          </p:nvSpPr>
          <p:spPr bwMode="auto">
            <a:xfrm>
              <a:off x="2928" y="3360"/>
              <a:ext cx="1152"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4" name="Text Box 18"/>
            <p:cNvSpPr txBox="1">
              <a:spLocks noChangeArrowheads="1"/>
            </p:cNvSpPr>
            <p:nvPr/>
          </p:nvSpPr>
          <p:spPr bwMode="auto">
            <a:xfrm>
              <a:off x="4080" y="1594"/>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1</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5" name="Text Box 19"/>
            <p:cNvSpPr txBox="1">
              <a:spLocks noChangeArrowheads="1"/>
            </p:cNvSpPr>
            <p:nvPr/>
          </p:nvSpPr>
          <p:spPr bwMode="auto">
            <a:xfrm>
              <a:off x="4080" y="2112"/>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2</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6" name="Text Box 20"/>
            <p:cNvSpPr txBox="1">
              <a:spLocks noChangeArrowheads="1"/>
            </p:cNvSpPr>
            <p:nvPr/>
          </p:nvSpPr>
          <p:spPr bwMode="auto">
            <a:xfrm>
              <a:off x="4060" y="3168"/>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4</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7" name="Text Box 21"/>
            <p:cNvSpPr txBox="1">
              <a:spLocks noChangeArrowheads="1"/>
            </p:cNvSpPr>
            <p:nvPr/>
          </p:nvSpPr>
          <p:spPr bwMode="auto">
            <a:xfrm>
              <a:off x="4080" y="2640"/>
              <a:ext cx="50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chemeClr val="tx2"/>
                  </a:solidFill>
                  <a:latin typeface="Times New Roman" pitchFamily="18" charset="0"/>
                </a:rPr>
                <a:t>3</a:t>
              </a:r>
              <a:r>
                <a:rPr kumimoji="1" lang="zh-CN" altLang="en-US" sz="3200">
                  <a:solidFill>
                    <a:schemeClr val="tx2"/>
                  </a:solidFill>
                  <a:latin typeface="Times New Roman" pitchFamily="18" charset="0"/>
                  <a:ea typeface="隶书" pitchFamily="49" charset="-122"/>
                </a:rPr>
                <a:t>层</a:t>
              </a:r>
              <a:endParaRPr kumimoji="1" lang="zh-CN" altLang="en-US" sz="3200">
                <a:latin typeface="Times New Roman" pitchFamily="18" charset="0"/>
              </a:endParaRPr>
            </a:p>
          </p:txBody>
        </p:sp>
        <p:sp>
          <p:nvSpPr>
            <p:cNvPr id="311318" name="Text Box 22"/>
            <p:cNvSpPr txBox="1">
              <a:spLocks noChangeArrowheads="1"/>
            </p:cNvSpPr>
            <p:nvPr/>
          </p:nvSpPr>
          <p:spPr bwMode="auto">
            <a:xfrm>
              <a:off x="4558" y="2386"/>
              <a:ext cx="665"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itchFamily="18" charset="0"/>
                </a:rPr>
                <a:t>depth</a:t>
              </a:r>
            </a:p>
            <a:p>
              <a:pPr algn="ctr">
                <a:lnSpc>
                  <a:spcPct val="80000"/>
                </a:lnSpc>
              </a:pPr>
              <a:r>
                <a:rPr kumimoji="1" lang="en-US" altLang="zh-CN" sz="2800" b="1">
                  <a:latin typeface="Times New Roman" pitchFamily="18" charset="0"/>
                </a:rPr>
                <a:t>= 4</a:t>
              </a:r>
              <a:endParaRPr kumimoji="1" lang="en-US" altLang="zh-CN" sz="3200">
                <a:latin typeface="Times New Roman" pitchFamily="18" charset="0"/>
              </a:endParaRPr>
            </a:p>
          </p:txBody>
        </p:sp>
        <p:sp>
          <p:nvSpPr>
            <p:cNvPr id="311319" name="Line 23"/>
            <p:cNvSpPr>
              <a:spLocks noChangeShapeType="1"/>
            </p:cNvSpPr>
            <p:nvPr/>
          </p:nvSpPr>
          <p:spPr bwMode="auto">
            <a:xfrm>
              <a:off x="4762" y="1680"/>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0" name="Line 24"/>
            <p:cNvSpPr>
              <a:spLocks noChangeShapeType="1"/>
            </p:cNvSpPr>
            <p:nvPr/>
          </p:nvSpPr>
          <p:spPr bwMode="auto">
            <a:xfrm flipV="1">
              <a:off x="4858" y="1680"/>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1" name="Line 25"/>
            <p:cNvSpPr>
              <a:spLocks noChangeShapeType="1"/>
            </p:cNvSpPr>
            <p:nvPr/>
          </p:nvSpPr>
          <p:spPr bwMode="auto">
            <a:xfrm>
              <a:off x="4770" y="3504"/>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2" name="Line 26"/>
            <p:cNvSpPr>
              <a:spLocks noChangeShapeType="1"/>
            </p:cNvSpPr>
            <p:nvPr/>
          </p:nvSpPr>
          <p:spPr bwMode="auto">
            <a:xfrm flipV="1">
              <a:off x="4858" y="2832"/>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1323" name="Group 27"/>
            <p:cNvGrpSpPr>
              <a:grpSpLocks/>
            </p:cNvGrpSpPr>
            <p:nvPr/>
          </p:nvGrpSpPr>
          <p:grpSpPr bwMode="auto">
            <a:xfrm>
              <a:off x="2880" y="2169"/>
              <a:ext cx="313" cy="327"/>
              <a:chOff x="2903" y="2169"/>
              <a:chExt cx="313" cy="327"/>
            </a:xfrm>
          </p:grpSpPr>
          <p:sp>
            <p:nvSpPr>
              <p:cNvPr id="311324" name="Oval 28"/>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5" name="Text Box 29"/>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
                </a:r>
                <a:endParaRPr kumimoji="1" lang="en-US" altLang="zh-CN" sz="2400">
                  <a:latin typeface="Times New Roman" pitchFamily="18" charset="0"/>
                </a:endParaRPr>
              </a:p>
            </p:txBody>
          </p:sp>
        </p:grpSp>
        <p:grpSp>
          <p:nvGrpSpPr>
            <p:cNvPr id="311326" name="Group 30"/>
            <p:cNvGrpSpPr>
              <a:grpSpLocks/>
            </p:cNvGrpSpPr>
            <p:nvPr/>
          </p:nvGrpSpPr>
          <p:grpSpPr bwMode="auto">
            <a:xfrm>
              <a:off x="2041" y="1616"/>
              <a:ext cx="313" cy="349"/>
              <a:chOff x="2041" y="1616"/>
              <a:chExt cx="313" cy="349"/>
            </a:xfrm>
          </p:grpSpPr>
          <p:sp>
            <p:nvSpPr>
              <p:cNvPr id="311327" name="Oval 31"/>
              <p:cNvSpPr>
                <a:spLocks noChangeArrowheads="1"/>
              </p:cNvSpPr>
              <p:nvPr/>
            </p:nvSpPr>
            <p:spPr bwMode="auto">
              <a:xfrm>
                <a:off x="2041" y="1652"/>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28" name="Text Box 32"/>
              <p:cNvSpPr txBox="1">
                <a:spLocks noChangeArrowheads="1"/>
              </p:cNvSpPr>
              <p:nvPr/>
            </p:nvSpPr>
            <p:spPr bwMode="auto">
              <a:xfrm>
                <a:off x="2066" y="1616"/>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A</a:t>
                </a:r>
                <a:endParaRPr kumimoji="1" lang="en-US" altLang="zh-CN" sz="2400">
                  <a:latin typeface="Times New Roman" pitchFamily="18" charset="0"/>
                </a:endParaRPr>
              </a:p>
            </p:txBody>
          </p:sp>
        </p:grpSp>
        <p:grpSp>
          <p:nvGrpSpPr>
            <p:cNvPr id="311329" name="Group 33"/>
            <p:cNvGrpSpPr>
              <a:grpSpLocks/>
            </p:cNvGrpSpPr>
            <p:nvPr/>
          </p:nvGrpSpPr>
          <p:grpSpPr bwMode="auto">
            <a:xfrm>
              <a:off x="2023" y="2173"/>
              <a:ext cx="313" cy="327"/>
              <a:chOff x="2903" y="2169"/>
              <a:chExt cx="313" cy="327"/>
            </a:xfrm>
          </p:grpSpPr>
          <p:sp>
            <p:nvSpPr>
              <p:cNvPr id="311330" name="Oval 34"/>
              <p:cNvSpPr>
                <a:spLocks noChangeArrowheads="1"/>
              </p:cNvSpPr>
              <p:nvPr/>
            </p:nvSpPr>
            <p:spPr bwMode="auto">
              <a:xfrm>
                <a:off x="2903" y="21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1" name="Text Box 35"/>
              <p:cNvSpPr txBox="1">
                <a:spLocks noChangeArrowheads="1"/>
              </p:cNvSpPr>
              <p:nvPr/>
            </p:nvSpPr>
            <p:spPr bwMode="auto">
              <a:xfrm>
                <a:off x="2928" y="2169"/>
                <a:ext cx="27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C</a:t>
                </a:r>
                <a:endParaRPr kumimoji="1" lang="en-US" altLang="zh-CN" sz="2400">
                  <a:latin typeface="Times New Roman" pitchFamily="18" charset="0"/>
                </a:endParaRPr>
              </a:p>
            </p:txBody>
          </p:sp>
        </p:grpSp>
        <p:grpSp>
          <p:nvGrpSpPr>
            <p:cNvPr id="311332" name="Group 36"/>
            <p:cNvGrpSpPr>
              <a:grpSpLocks/>
            </p:cNvGrpSpPr>
            <p:nvPr/>
          </p:nvGrpSpPr>
          <p:grpSpPr bwMode="auto">
            <a:xfrm>
              <a:off x="1315" y="2173"/>
              <a:ext cx="313" cy="327"/>
              <a:chOff x="1315" y="2173"/>
              <a:chExt cx="313" cy="327"/>
            </a:xfrm>
          </p:grpSpPr>
          <p:sp>
            <p:nvSpPr>
              <p:cNvPr id="311333" name="Oval 37"/>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4" name="Text Box 38"/>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B</a:t>
                </a:r>
                <a:endParaRPr kumimoji="1" lang="en-US" altLang="zh-CN" sz="2400">
                  <a:latin typeface="Times New Roman" pitchFamily="18" charset="0"/>
                </a:endParaRPr>
              </a:p>
            </p:txBody>
          </p:sp>
        </p:grpSp>
        <p:grpSp>
          <p:nvGrpSpPr>
            <p:cNvPr id="311335" name="Group 39"/>
            <p:cNvGrpSpPr>
              <a:grpSpLocks/>
            </p:cNvGrpSpPr>
            <p:nvPr/>
          </p:nvGrpSpPr>
          <p:grpSpPr bwMode="auto">
            <a:xfrm>
              <a:off x="2885" y="2682"/>
              <a:ext cx="313" cy="327"/>
              <a:chOff x="1315" y="2173"/>
              <a:chExt cx="313" cy="327"/>
            </a:xfrm>
          </p:grpSpPr>
          <p:sp>
            <p:nvSpPr>
              <p:cNvPr id="311336" name="Oval 40"/>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37" name="Text Box 41"/>
              <p:cNvSpPr txBox="1">
                <a:spLocks noChangeArrowheads="1"/>
              </p:cNvSpPr>
              <p:nvPr/>
            </p:nvSpPr>
            <p:spPr bwMode="auto">
              <a:xfrm>
                <a:off x="1369" y="2173"/>
                <a:ext cx="20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I</a:t>
                </a:r>
                <a:endParaRPr kumimoji="1" lang="en-US" altLang="zh-CN" sz="2400">
                  <a:latin typeface="Times New Roman" pitchFamily="18" charset="0"/>
                </a:endParaRPr>
              </a:p>
            </p:txBody>
          </p:sp>
        </p:grpSp>
        <p:grpSp>
          <p:nvGrpSpPr>
            <p:cNvPr id="311338" name="Group 42"/>
            <p:cNvGrpSpPr>
              <a:grpSpLocks/>
            </p:cNvGrpSpPr>
            <p:nvPr/>
          </p:nvGrpSpPr>
          <p:grpSpPr bwMode="auto">
            <a:xfrm>
              <a:off x="3315" y="2682"/>
              <a:ext cx="313" cy="327"/>
              <a:chOff x="1315" y="2173"/>
              <a:chExt cx="313" cy="327"/>
            </a:xfrm>
          </p:grpSpPr>
          <p:sp>
            <p:nvSpPr>
              <p:cNvPr id="311339" name="Oval 43"/>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0" name="Text Box 44"/>
              <p:cNvSpPr txBox="1">
                <a:spLocks noChangeArrowheads="1"/>
              </p:cNvSpPr>
              <p:nvPr/>
            </p:nvSpPr>
            <p:spPr bwMode="auto">
              <a:xfrm>
                <a:off x="1357" y="2173"/>
                <a:ext cx="228"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J</a:t>
                </a:r>
                <a:endParaRPr kumimoji="1" lang="en-US" altLang="zh-CN" sz="2400">
                  <a:latin typeface="Times New Roman" pitchFamily="18" charset="0"/>
                </a:endParaRPr>
              </a:p>
            </p:txBody>
          </p:sp>
        </p:grpSp>
        <p:grpSp>
          <p:nvGrpSpPr>
            <p:cNvPr id="311341" name="Group 45"/>
            <p:cNvGrpSpPr>
              <a:grpSpLocks/>
            </p:cNvGrpSpPr>
            <p:nvPr/>
          </p:nvGrpSpPr>
          <p:grpSpPr bwMode="auto">
            <a:xfrm>
              <a:off x="2454" y="2682"/>
              <a:ext cx="313" cy="327"/>
              <a:chOff x="1315" y="2173"/>
              <a:chExt cx="313" cy="327"/>
            </a:xfrm>
          </p:grpSpPr>
          <p:sp>
            <p:nvSpPr>
              <p:cNvPr id="311342" name="Oval 46"/>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3" name="Text Box 47"/>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H</a:t>
                </a:r>
                <a:endParaRPr kumimoji="1" lang="en-US" altLang="zh-CN" sz="2400">
                  <a:latin typeface="Times New Roman" pitchFamily="18" charset="0"/>
                </a:endParaRPr>
              </a:p>
            </p:txBody>
          </p:sp>
        </p:grpSp>
        <p:grpSp>
          <p:nvGrpSpPr>
            <p:cNvPr id="311344" name="Group 48"/>
            <p:cNvGrpSpPr>
              <a:grpSpLocks/>
            </p:cNvGrpSpPr>
            <p:nvPr/>
          </p:nvGrpSpPr>
          <p:grpSpPr bwMode="auto">
            <a:xfrm>
              <a:off x="2023" y="2672"/>
              <a:ext cx="313" cy="337"/>
              <a:chOff x="2023" y="2672"/>
              <a:chExt cx="313" cy="337"/>
            </a:xfrm>
          </p:grpSpPr>
          <p:sp>
            <p:nvSpPr>
              <p:cNvPr id="311345" name="Oval 49"/>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6" name="Text Box 50"/>
              <p:cNvSpPr txBox="1">
                <a:spLocks noChangeArrowheads="1"/>
              </p:cNvSpPr>
              <p:nvPr/>
            </p:nvSpPr>
            <p:spPr bwMode="auto">
              <a:xfrm>
                <a:off x="2034" y="2672"/>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G</a:t>
                </a:r>
                <a:endParaRPr kumimoji="1" lang="en-US" altLang="zh-CN" sz="2400">
                  <a:latin typeface="Times New Roman" pitchFamily="18" charset="0"/>
                </a:endParaRPr>
              </a:p>
            </p:txBody>
          </p:sp>
        </p:grpSp>
        <p:grpSp>
          <p:nvGrpSpPr>
            <p:cNvPr id="311347" name="Group 51"/>
            <p:cNvGrpSpPr>
              <a:grpSpLocks/>
            </p:cNvGrpSpPr>
            <p:nvPr/>
          </p:nvGrpSpPr>
          <p:grpSpPr bwMode="auto">
            <a:xfrm>
              <a:off x="1546" y="2662"/>
              <a:ext cx="313" cy="337"/>
              <a:chOff x="2023" y="2672"/>
              <a:chExt cx="313" cy="337"/>
            </a:xfrm>
          </p:grpSpPr>
          <p:sp>
            <p:nvSpPr>
              <p:cNvPr id="311348" name="Oval 52"/>
              <p:cNvSpPr>
                <a:spLocks noChangeArrowheads="1"/>
              </p:cNvSpPr>
              <p:nvPr/>
            </p:nvSpPr>
            <p:spPr bwMode="auto">
              <a:xfrm>
                <a:off x="2023" y="2696"/>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49" name="Text Box 53"/>
              <p:cNvSpPr txBox="1">
                <a:spLocks noChangeArrowheads="1"/>
              </p:cNvSpPr>
              <p:nvPr/>
            </p:nvSpPr>
            <p:spPr bwMode="auto">
              <a:xfrm>
                <a:off x="2052" y="2672"/>
                <a:ext cx="253"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F</a:t>
                </a:r>
                <a:endParaRPr kumimoji="1" lang="en-US" altLang="zh-CN" sz="2400">
                  <a:latin typeface="Times New Roman" pitchFamily="18" charset="0"/>
                </a:endParaRPr>
              </a:p>
            </p:txBody>
          </p:sp>
        </p:grpSp>
        <p:grpSp>
          <p:nvGrpSpPr>
            <p:cNvPr id="311350" name="Group 54"/>
            <p:cNvGrpSpPr>
              <a:grpSpLocks/>
            </p:cNvGrpSpPr>
            <p:nvPr/>
          </p:nvGrpSpPr>
          <p:grpSpPr bwMode="auto">
            <a:xfrm>
              <a:off x="1066" y="2659"/>
              <a:ext cx="313" cy="337"/>
              <a:chOff x="1066" y="2659"/>
              <a:chExt cx="313" cy="337"/>
            </a:xfrm>
          </p:grpSpPr>
          <p:sp>
            <p:nvSpPr>
              <p:cNvPr id="311351" name="Oval 55"/>
              <p:cNvSpPr>
                <a:spLocks noChangeArrowheads="1"/>
              </p:cNvSpPr>
              <p:nvPr/>
            </p:nvSpPr>
            <p:spPr bwMode="auto">
              <a:xfrm>
                <a:off x="1066" y="2683"/>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52" name="Text Box 56"/>
              <p:cNvSpPr txBox="1">
                <a:spLocks noChangeArrowheads="1"/>
              </p:cNvSpPr>
              <p:nvPr/>
            </p:nvSpPr>
            <p:spPr bwMode="auto">
              <a:xfrm>
                <a:off x="1095" y="2659"/>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E</a:t>
                </a:r>
                <a:endParaRPr kumimoji="1" lang="en-US" altLang="zh-CN" sz="2400">
                  <a:latin typeface="Times New Roman" pitchFamily="18" charset="0"/>
                </a:endParaRPr>
              </a:p>
            </p:txBody>
          </p:sp>
        </p:grpSp>
        <p:grpSp>
          <p:nvGrpSpPr>
            <p:cNvPr id="311353" name="Group 57"/>
            <p:cNvGrpSpPr>
              <a:grpSpLocks/>
            </p:cNvGrpSpPr>
            <p:nvPr/>
          </p:nvGrpSpPr>
          <p:grpSpPr bwMode="auto">
            <a:xfrm>
              <a:off x="2447" y="3203"/>
              <a:ext cx="327" cy="327"/>
              <a:chOff x="1308" y="2173"/>
              <a:chExt cx="327" cy="327"/>
            </a:xfrm>
          </p:grpSpPr>
          <p:sp>
            <p:nvSpPr>
              <p:cNvPr id="311354" name="Oval 58"/>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55" name="Text Box 59"/>
              <p:cNvSpPr txBox="1">
                <a:spLocks noChangeArrowheads="1"/>
              </p:cNvSpPr>
              <p:nvPr/>
            </p:nvSpPr>
            <p:spPr bwMode="auto">
              <a:xfrm>
                <a:off x="1308" y="2173"/>
                <a:ext cx="327"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M</a:t>
                </a:r>
                <a:endParaRPr kumimoji="1" lang="en-US" altLang="zh-CN" sz="2400">
                  <a:latin typeface="Times New Roman" pitchFamily="18" charset="0"/>
                </a:endParaRPr>
              </a:p>
            </p:txBody>
          </p:sp>
        </p:grpSp>
        <p:grpSp>
          <p:nvGrpSpPr>
            <p:cNvPr id="311356" name="Group 60"/>
            <p:cNvGrpSpPr>
              <a:grpSpLocks/>
            </p:cNvGrpSpPr>
            <p:nvPr/>
          </p:nvGrpSpPr>
          <p:grpSpPr bwMode="auto">
            <a:xfrm>
              <a:off x="1315" y="3203"/>
              <a:ext cx="313" cy="327"/>
              <a:chOff x="1315" y="2173"/>
              <a:chExt cx="313" cy="327"/>
            </a:xfrm>
          </p:grpSpPr>
          <p:sp>
            <p:nvSpPr>
              <p:cNvPr id="311357" name="Oval 61"/>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58" name="Text Box 62"/>
              <p:cNvSpPr txBox="1">
                <a:spLocks noChangeArrowheads="1"/>
              </p:cNvSpPr>
              <p:nvPr/>
            </p:nvSpPr>
            <p:spPr bwMode="auto">
              <a:xfrm>
                <a:off x="1338" y="2173"/>
                <a:ext cx="265"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a:t>
                </a:r>
                <a:endParaRPr kumimoji="1" lang="en-US" altLang="zh-CN" sz="2400">
                  <a:latin typeface="Times New Roman" pitchFamily="18" charset="0"/>
                </a:endParaRPr>
              </a:p>
            </p:txBody>
          </p:sp>
        </p:grpSp>
        <p:grpSp>
          <p:nvGrpSpPr>
            <p:cNvPr id="311359" name="Group 63"/>
            <p:cNvGrpSpPr>
              <a:grpSpLocks/>
            </p:cNvGrpSpPr>
            <p:nvPr/>
          </p:nvGrpSpPr>
          <p:grpSpPr bwMode="auto">
            <a:xfrm>
              <a:off x="816" y="3194"/>
              <a:ext cx="313" cy="327"/>
              <a:chOff x="1315" y="2173"/>
              <a:chExt cx="313" cy="327"/>
            </a:xfrm>
          </p:grpSpPr>
          <p:sp>
            <p:nvSpPr>
              <p:cNvPr id="311360" name="Oval 64"/>
              <p:cNvSpPr>
                <a:spLocks noChangeArrowheads="1"/>
              </p:cNvSpPr>
              <p:nvPr/>
            </p:nvSpPr>
            <p:spPr bwMode="auto">
              <a:xfrm>
                <a:off x="1315" y="2187"/>
                <a:ext cx="313" cy="313"/>
              </a:xfrm>
              <a:prstGeom prst="ellipse">
                <a:avLst/>
              </a:prstGeom>
              <a:solidFill>
                <a:srgbClr val="CCFF99"/>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61" name="Text Box 65"/>
              <p:cNvSpPr txBox="1">
                <a:spLocks noChangeArrowheads="1"/>
              </p:cNvSpPr>
              <p:nvPr/>
            </p:nvSpPr>
            <p:spPr bwMode="auto">
              <a:xfrm>
                <a:off x="1326" y="2173"/>
                <a:ext cx="290" cy="327"/>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K</a:t>
                </a:r>
                <a:endParaRPr kumimoji="1" lang="en-US" altLang="zh-CN" sz="2400">
                  <a:latin typeface="Times New Roman" pitchFamily="18" charset="0"/>
                </a:endParaRPr>
              </a:p>
            </p:txBody>
          </p:sp>
        </p:grpSp>
        <p:sp>
          <p:nvSpPr>
            <p:cNvPr id="311362" name="Line 66"/>
            <p:cNvSpPr>
              <a:spLocks noChangeShapeType="1"/>
            </p:cNvSpPr>
            <p:nvPr/>
          </p:nvSpPr>
          <p:spPr bwMode="auto">
            <a:xfrm>
              <a:off x="5455" y="1674"/>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63" name="Line 67"/>
            <p:cNvSpPr>
              <a:spLocks noChangeShapeType="1"/>
            </p:cNvSpPr>
            <p:nvPr/>
          </p:nvSpPr>
          <p:spPr bwMode="auto">
            <a:xfrm flipV="1">
              <a:off x="5551" y="1674"/>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64" name="Line 68"/>
            <p:cNvSpPr>
              <a:spLocks noChangeShapeType="1"/>
            </p:cNvSpPr>
            <p:nvPr/>
          </p:nvSpPr>
          <p:spPr bwMode="auto">
            <a:xfrm>
              <a:off x="5463" y="3498"/>
              <a:ext cx="184"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65" name="Line 69"/>
            <p:cNvSpPr>
              <a:spLocks noChangeShapeType="1"/>
            </p:cNvSpPr>
            <p:nvPr/>
          </p:nvSpPr>
          <p:spPr bwMode="auto">
            <a:xfrm flipV="1">
              <a:off x="5551" y="2826"/>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66" name="Text Box 70"/>
            <p:cNvSpPr txBox="1">
              <a:spLocks noChangeArrowheads="1"/>
            </p:cNvSpPr>
            <p:nvPr/>
          </p:nvSpPr>
          <p:spPr bwMode="auto">
            <a:xfrm>
              <a:off x="5139" y="2375"/>
              <a:ext cx="714"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80000"/>
                </a:lnSpc>
              </a:pPr>
              <a:r>
                <a:rPr lang="en-US" altLang="zh-CN" sz="2800" b="1">
                  <a:latin typeface="Times New Roman" pitchFamily="18" charset="0"/>
                </a:rPr>
                <a:t>height</a:t>
              </a:r>
            </a:p>
            <a:p>
              <a:pPr algn="ctr">
                <a:lnSpc>
                  <a:spcPct val="80000"/>
                </a:lnSpc>
              </a:pPr>
              <a:r>
                <a:rPr kumimoji="1" lang="en-US" altLang="zh-CN" sz="2800" b="1">
                  <a:latin typeface="Times New Roman" pitchFamily="18" charset="0"/>
                </a:rPr>
                <a:t>= 4</a:t>
              </a:r>
              <a:endParaRPr kumimoji="1" lang="en-US" altLang="zh-CN" sz="32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idx="1"/>
          </p:nvPr>
        </p:nvSpPr>
        <p:spPr>
          <a:xfrm>
            <a:off x="755650" y="692150"/>
            <a:ext cx="7848600" cy="5761038"/>
          </a:xfrm>
        </p:spPr>
        <p:txBody>
          <a:bodyPr/>
          <a:lstStyle/>
          <a:p>
            <a:pPr>
              <a:lnSpc>
                <a:spcPct val="105000"/>
              </a:lnSpc>
              <a:spcBef>
                <a:spcPct val="10000"/>
              </a:spcBef>
              <a:buClr>
                <a:srgbClr val="800080"/>
              </a:buClr>
              <a:buSzPct val="50000"/>
            </a:pPr>
            <a:r>
              <a:rPr lang="zh-CN" altLang="en-US" sz="3000" b="1">
                <a:solidFill>
                  <a:schemeClr val="tx2"/>
                </a:solidFill>
                <a:latin typeface="Times New Roman" pitchFamily="18" charset="0"/>
                <a:ea typeface="仿宋_GB2312" pitchFamily="49" charset="-122"/>
              </a:rPr>
              <a:t>高度</a:t>
            </a:r>
            <a:r>
              <a:rPr lang="zh-CN" altLang="en-US" sz="3000" b="1">
                <a:latin typeface="Times New Roman" pitchFamily="18" charset="0"/>
                <a:ea typeface="仿宋_GB2312" pitchFamily="49" charset="-122"/>
              </a:rPr>
              <a:t>：规定叶结点的高度为</a:t>
            </a:r>
            <a:r>
              <a:rPr lang="en-US" altLang="zh-CN" sz="3000" b="1">
                <a:latin typeface="Times New Roman" pitchFamily="18" charset="0"/>
                <a:ea typeface="仿宋_GB2312" pitchFamily="49" charset="-122"/>
              </a:rPr>
              <a:t>1</a:t>
            </a:r>
            <a:r>
              <a:rPr lang="zh-CN" altLang="en-US" sz="3000" b="1">
                <a:latin typeface="Times New Roman" pitchFamily="18" charset="0"/>
                <a:ea typeface="仿宋_GB2312" pitchFamily="49" charset="-122"/>
              </a:rPr>
              <a:t>，其双亲结点的高度等于它的高度加一。</a:t>
            </a:r>
          </a:p>
          <a:p>
            <a:pPr>
              <a:lnSpc>
                <a:spcPct val="105000"/>
              </a:lnSpc>
              <a:spcBef>
                <a:spcPct val="10000"/>
              </a:spcBef>
              <a:buClr>
                <a:srgbClr val="800080"/>
              </a:buClr>
              <a:buSzPct val="50000"/>
            </a:pPr>
            <a:r>
              <a:rPr lang="zh-CN" altLang="en-US" sz="3000" b="1">
                <a:solidFill>
                  <a:schemeClr val="tx2"/>
                </a:solidFill>
                <a:latin typeface="Times New Roman" pitchFamily="18" charset="0"/>
                <a:ea typeface="仿宋_GB2312" pitchFamily="49" charset="-122"/>
              </a:rPr>
              <a:t>树的高度</a:t>
            </a:r>
            <a:r>
              <a:rPr lang="zh-CN" altLang="en-US" sz="3000" b="1">
                <a:latin typeface="Times New Roman" pitchFamily="18" charset="0"/>
                <a:ea typeface="仿宋_GB2312" pitchFamily="49" charset="-122"/>
              </a:rPr>
              <a:t>：等于根结点的高度，即根结点所有子女高度的最大值加一。</a:t>
            </a:r>
          </a:p>
          <a:p>
            <a:pPr>
              <a:buClr>
                <a:srgbClr val="800080"/>
              </a:buClr>
              <a:buSzPct val="50000"/>
            </a:pPr>
            <a:r>
              <a:rPr lang="zh-CN" altLang="en-US" sz="3000" b="1">
                <a:solidFill>
                  <a:schemeClr val="tx2"/>
                </a:solidFill>
                <a:latin typeface="Times New Roman" pitchFamily="18" charset="0"/>
                <a:ea typeface="仿宋_GB2312" pitchFamily="49" charset="-122"/>
              </a:rPr>
              <a:t>有序树</a:t>
            </a:r>
            <a:r>
              <a:rPr lang="zh-CN" altLang="en-US" sz="3000" b="1">
                <a:latin typeface="Times New Roman" pitchFamily="18" charset="0"/>
                <a:ea typeface="仿宋_GB2312" pitchFamily="49" charset="-122"/>
              </a:rPr>
              <a:t>：树中结点的各棵子树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0</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T</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是有次序的，即为有序树。</a:t>
            </a:r>
          </a:p>
          <a:p>
            <a:pPr>
              <a:buClr>
                <a:srgbClr val="800080"/>
              </a:buClr>
              <a:buSzPct val="50000"/>
            </a:pPr>
            <a:r>
              <a:rPr lang="zh-CN" altLang="en-US" sz="3000" b="1">
                <a:solidFill>
                  <a:schemeClr val="tx2"/>
                </a:solidFill>
                <a:latin typeface="Times New Roman" pitchFamily="18" charset="0"/>
                <a:ea typeface="仿宋_GB2312" pitchFamily="49" charset="-122"/>
              </a:rPr>
              <a:t>无序树</a:t>
            </a:r>
            <a:r>
              <a:rPr lang="zh-CN" altLang="en-US" sz="3000" b="1">
                <a:latin typeface="Times New Roman" pitchFamily="18" charset="0"/>
                <a:ea typeface="仿宋_GB2312" pitchFamily="49" charset="-122"/>
              </a:rPr>
              <a:t>：树中结点的各棵子树之间的次序是不重要的，可以互相交换位置。</a:t>
            </a:r>
          </a:p>
          <a:p>
            <a:pPr>
              <a:buClr>
                <a:srgbClr val="800080"/>
              </a:buClr>
              <a:buSzPct val="50000"/>
            </a:pPr>
            <a:r>
              <a:rPr lang="zh-CN" altLang="en-US" sz="3000" b="1">
                <a:solidFill>
                  <a:schemeClr val="tx2"/>
                </a:solidFill>
                <a:latin typeface="Times New Roman" pitchFamily="18" charset="0"/>
                <a:ea typeface="仿宋_GB2312" pitchFamily="49" charset="-122"/>
              </a:rPr>
              <a:t>森林</a:t>
            </a:r>
            <a:r>
              <a:rPr lang="zh-CN" altLang="en-US" sz="3000" b="1">
                <a:latin typeface="Times New Roman" pitchFamily="18" charset="0"/>
                <a:ea typeface="仿宋_GB2312" pitchFamily="49" charset="-122"/>
              </a:rPr>
              <a:t>：森林是</a:t>
            </a:r>
            <a:r>
              <a:rPr lang="en-US" altLang="zh-CN" sz="3000" b="1" i="1">
                <a:latin typeface="Times New Roman" pitchFamily="18" charset="0"/>
                <a:ea typeface="仿宋_GB2312" pitchFamily="49" charset="-122"/>
              </a:rPr>
              <a:t>m</a:t>
            </a:r>
            <a:r>
              <a:rPr lang="zh-CN" altLang="en-US"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m</a:t>
            </a:r>
            <a:r>
              <a:rPr lang="en-US" altLang="zh-CN" sz="3000" b="1">
                <a:latin typeface="Times New Roman" pitchFamily="18" charset="0"/>
                <a:ea typeface="仿宋_GB2312" pitchFamily="49" charset="-122"/>
              </a:rPr>
              <a:t>≥0</a:t>
            </a:r>
            <a:r>
              <a:rPr lang="zh-CN" altLang="en-US" sz="3000" b="1">
                <a:latin typeface="Times New Roman" pitchFamily="18" charset="0"/>
                <a:ea typeface="仿宋_GB2312" pitchFamily="49" charset="-122"/>
              </a:rPr>
              <a:t>）棵树的集合。</a:t>
            </a:r>
            <a:r>
              <a:rPr lang="zh-CN" altLang="en-US" sz="3000">
                <a:latin typeface="Times New Roman" pitchFamily="18" charset="0"/>
                <a:ea typeface="仿宋_GB2312" pitchFamily="49" charset="-122"/>
              </a:rPr>
              <a:t> </a:t>
            </a:r>
          </a:p>
        </p:txBody>
      </p:sp>
      <p:sp>
        <p:nvSpPr>
          <p:cNvPr id="4" name="灯片编号占位符 4"/>
          <p:cNvSpPr>
            <a:spLocks noGrp="1"/>
          </p:cNvSpPr>
          <p:nvPr>
            <p:ph type="sldNum" sz="quarter" idx="12"/>
          </p:nvPr>
        </p:nvSpPr>
        <p:spPr/>
        <p:txBody>
          <a:bodyPr/>
          <a:lstStyle/>
          <a:p>
            <a:fld id="{1769F394-52F9-4D8F-A79C-7538965008B6}" type="slidenum">
              <a:rPr lang="en-US" altLang="zh-CN"/>
              <a:pPr/>
              <a:t>35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a:xfrm>
            <a:off x="468313" y="441325"/>
            <a:ext cx="8229600" cy="1008063"/>
          </a:xfrm>
        </p:spPr>
        <p:txBody>
          <a:bodyPr/>
          <a:lstStyle/>
          <a:p>
            <a:pPr algn="ctr"/>
            <a:r>
              <a:rPr kumimoji="1" lang="zh-CN" altLang="en-US" sz="4000" b="1">
                <a:solidFill>
                  <a:schemeClr val="tx2"/>
                </a:solidFill>
                <a:ea typeface="华文新魏" pitchFamily="2" charset="-122"/>
              </a:rPr>
              <a:t>树的抽象数据类型</a:t>
            </a:r>
          </a:p>
        </p:txBody>
      </p:sp>
      <p:sp>
        <p:nvSpPr>
          <p:cNvPr id="119813" name="Rectangle 5"/>
          <p:cNvSpPr>
            <a:spLocks noGrp="1" noChangeArrowheads="1"/>
          </p:cNvSpPr>
          <p:nvPr>
            <p:ph idx="1"/>
          </p:nvPr>
        </p:nvSpPr>
        <p:spPr>
          <a:xfrm>
            <a:off x="663575" y="1306513"/>
            <a:ext cx="7940675" cy="5075237"/>
          </a:xfrm>
        </p:spPr>
        <p:txBody>
          <a:bodyPr/>
          <a:lstStyle/>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template &lt;class T&gt; </a:t>
            </a:r>
          </a:p>
          <a:p>
            <a:pPr>
              <a:lnSpc>
                <a:spcPct val="105000"/>
              </a:lnSpc>
              <a:spcBef>
                <a:spcPct val="5000"/>
              </a:spcBef>
              <a:buFont typeface="Wingdings" pitchFamily="2" charset="2"/>
              <a:buNone/>
            </a:pPr>
            <a:r>
              <a:rPr kumimoji="1" lang="en-US" altLang="zh-CN" sz="2800" b="1">
                <a:latin typeface="Times New Roman" pitchFamily="18" charset="0"/>
                <a:ea typeface="隶书" pitchFamily="49" charset="-122"/>
              </a:rPr>
              <a:t>class Tree {</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对象</a:t>
            </a:r>
            <a:r>
              <a:rPr kumimoji="1" lang="en-US" altLang="zh-CN" sz="2800" b="1">
                <a:solidFill>
                  <a:schemeClr val="tx2"/>
                </a:solidFill>
                <a:latin typeface="Times New Roman" pitchFamily="18" charset="0"/>
                <a:ea typeface="仿宋_GB2312" pitchFamily="49" charset="-122"/>
              </a:rPr>
              <a:t>: </a:t>
            </a:r>
            <a:r>
              <a:rPr kumimoji="1" lang="zh-CN" altLang="en-US" sz="2800" b="1">
                <a:solidFill>
                  <a:schemeClr val="tx2"/>
                </a:solidFill>
                <a:latin typeface="Times New Roman" pitchFamily="18" charset="0"/>
                <a:ea typeface="仿宋_GB2312" pitchFamily="49" charset="-122"/>
              </a:rPr>
              <a:t>树是由</a:t>
            </a:r>
            <a:r>
              <a:rPr kumimoji="1" lang="en-US" altLang="zh-CN" sz="2800" b="1">
                <a:solidFill>
                  <a:schemeClr val="tx2"/>
                </a:solidFill>
                <a:latin typeface="Times New Roman" pitchFamily="18" charset="0"/>
                <a:ea typeface="仿宋_GB2312" pitchFamily="49" charset="-122"/>
              </a:rPr>
              <a:t>n (≥0) </a:t>
            </a:r>
            <a:r>
              <a:rPr kumimoji="1" lang="zh-CN" altLang="en-US" sz="2800" b="1">
                <a:solidFill>
                  <a:schemeClr val="tx2"/>
                </a:solidFill>
                <a:latin typeface="Times New Roman" pitchFamily="18" charset="0"/>
                <a:ea typeface="仿宋_GB2312" pitchFamily="49" charset="-122"/>
              </a:rPr>
              <a:t>个结点组成的有限集合。在</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类界面中的 </a:t>
            </a:r>
            <a:r>
              <a:rPr kumimoji="1" lang="en-US" altLang="zh-CN" sz="2800" b="1">
                <a:solidFill>
                  <a:schemeClr val="tx2"/>
                </a:solidFill>
                <a:latin typeface="Times New Roman" pitchFamily="18" charset="0"/>
                <a:ea typeface="仿宋_GB2312" pitchFamily="49" charset="-122"/>
              </a:rPr>
              <a:t>position </a:t>
            </a:r>
            <a:r>
              <a:rPr kumimoji="1" lang="zh-CN" altLang="en-US" sz="2800" b="1">
                <a:solidFill>
                  <a:schemeClr val="tx2"/>
                </a:solidFill>
                <a:latin typeface="Times New Roman" pitchFamily="18" charset="0"/>
                <a:ea typeface="仿宋_GB2312" pitchFamily="49" charset="-122"/>
              </a:rPr>
              <a:t>是树中结点的地址。在顺序</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存储方式下是下标型</a:t>
            </a:r>
            <a:r>
              <a:rPr kumimoji="1" lang="en-US" altLang="zh-CN" sz="2800" b="1">
                <a:solidFill>
                  <a:schemeClr val="tx2"/>
                </a:solidFill>
                <a:latin typeface="Times New Roman" pitchFamily="18" charset="0"/>
                <a:ea typeface="仿宋_GB2312" pitchFamily="49" charset="-122"/>
              </a:rPr>
              <a:t>, </a:t>
            </a:r>
            <a:r>
              <a:rPr kumimoji="1" lang="zh-CN" altLang="en-US" sz="2800" b="1">
                <a:solidFill>
                  <a:schemeClr val="tx2"/>
                </a:solidFill>
                <a:latin typeface="Times New Roman" pitchFamily="18" charset="0"/>
                <a:ea typeface="仿宋_GB2312" pitchFamily="49" charset="-122"/>
              </a:rPr>
              <a:t>在链表存储方式下是指针</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型。</a:t>
            </a:r>
            <a:r>
              <a:rPr kumimoji="1" lang="en-US" altLang="zh-CN" sz="2800" b="1">
                <a:solidFill>
                  <a:schemeClr val="tx2"/>
                </a:solidFill>
                <a:latin typeface="Times New Roman" pitchFamily="18" charset="0"/>
                <a:ea typeface="仿宋_GB2312" pitchFamily="49" charset="-122"/>
              </a:rPr>
              <a:t>T </a:t>
            </a:r>
            <a:r>
              <a:rPr kumimoji="1" lang="zh-CN" altLang="en-US" sz="2800" b="1">
                <a:solidFill>
                  <a:schemeClr val="tx2"/>
                </a:solidFill>
                <a:latin typeface="Times New Roman" pitchFamily="18" charset="0"/>
                <a:ea typeface="仿宋_GB2312" pitchFamily="49" charset="-122"/>
              </a:rPr>
              <a:t>是树结点中存放数据的类型</a:t>
            </a:r>
            <a:r>
              <a:rPr kumimoji="1" lang="en-US" altLang="zh-CN" sz="2800" b="1">
                <a:solidFill>
                  <a:schemeClr val="tx2"/>
                </a:solidFill>
                <a:latin typeface="Times New Roman" pitchFamily="18" charset="0"/>
                <a:ea typeface="仿宋_GB2312" pitchFamily="49" charset="-122"/>
              </a:rPr>
              <a:t>, </a:t>
            </a:r>
            <a:r>
              <a:rPr kumimoji="1" lang="zh-CN" altLang="en-US" sz="2800" b="1">
                <a:solidFill>
                  <a:schemeClr val="tx2"/>
                </a:solidFill>
                <a:latin typeface="Times New Roman" pitchFamily="18" charset="0"/>
                <a:ea typeface="仿宋_GB2312" pitchFamily="49" charset="-122"/>
              </a:rPr>
              <a:t>要求所有结</a:t>
            </a:r>
          </a:p>
          <a:p>
            <a:pPr>
              <a:lnSpc>
                <a:spcPct val="105000"/>
              </a:lnSpc>
              <a:spcBef>
                <a:spcPct val="5000"/>
              </a:spcBef>
              <a:buFont typeface="Wingdings" pitchFamily="2" charset="2"/>
              <a:buNone/>
            </a:pPr>
            <a:r>
              <a:rPr kumimoji="1" lang="en-US" altLang="zh-CN" sz="2800" b="1">
                <a:solidFill>
                  <a:schemeClr val="tx2"/>
                </a:solidFill>
                <a:latin typeface="Times New Roman" pitchFamily="18" charset="0"/>
                <a:ea typeface="仿宋_GB2312" pitchFamily="49" charset="-122"/>
              </a:rPr>
              <a:t>//</a:t>
            </a:r>
            <a:r>
              <a:rPr kumimoji="1" lang="zh-CN" altLang="en-US" sz="2800" b="1">
                <a:solidFill>
                  <a:schemeClr val="tx2"/>
                </a:solidFill>
                <a:latin typeface="Times New Roman" pitchFamily="18" charset="0"/>
                <a:ea typeface="仿宋_GB2312" pitchFamily="49" charset="-122"/>
              </a:rPr>
              <a:t>点的数据类型都是一致的。</a:t>
            </a:r>
          </a:p>
          <a:p>
            <a:pPr>
              <a:lnSpc>
                <a:spcPct val="105000"/>
              </a:lnSpc>
              <a:spcBef>
                <a:spcPct val="5000"/>
              </a:spcBef>
              <a:buFont typeface="Wingdings" pitchFamily="2" charset="2"/>
              <a:buNone/>
            </a:pPr>
            <a:r>
              <a:rPr kumimoji="1" lang="en-US" altLang="zh-CN" sz="2800" b="1">
                <a:latin typeface="Times New Roman" pitchFamily="18" charset="0"/>
              </a:rPr>
              <a:t>public:</a:t>
            </a:r>
          </a:p>
          <a:p>
            <a:pPr>
              <a:lnSpc>
                <a:spcPct val="105000"/>
              </a:lnSpc>
              <a:spcBef>
                <a:spcPct val="5000"/>
              </a:spcBef>
              <a:buFont typeface="Wingdings" pitchFamily="2" charset="2"/>
              <a:buNone/>
            </a:pPr>
            <a:r>
              <a:rPr kumimoji="1" lang="en-US" altLang="zh-CN" sz="2800">
                <a:latin typeface="Times New Roman" pitchFamily="18" charset="0"/>
              </a:rPr>
              <a:t>    Tree ()</a:t>
            </a:r>
            <a:r>
              <a:rPr kumimoji="1" lang="en-US" altLang="zh-CN" sz="2800" b="1">
                <a:latin typeface="Times New Roman" pitchFamily="18" charset="0"/>
              </a:rPr>
              <a:t>;		</a:t>
            </a:r>
            <a:r>
              <a:rPr kumimoji="1" lang="en-US" altLang="zh-CN" sz="2800">
                <a:latin typeface="Times New Roman" pitchFamily="18" charset="0"/>
              </a:rPr>
              <a:t>	   </a:t>
            </a:r>
          </a:p>
          <a:p>
            <a:pPr>
              <a:lnSpc>
                <a:spcPct val="105000"/>
              </a:lnSpc>
              <a:spcBef>
                <a:spcPct val="5000"/>
              </a:spcBef>
              <a:buFont typeface="Wingdings" pitchFamily="2" charset="2"/>
              <a:buNone/>
            </a:pPr>
            <a:r>
              <a:rPr kumimoji="1" lang="en-US" altLang="zh-CN"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Tree ()</a:t>
            </a:r>
            <a:r>
              <a:rPr kumimoji="1" lang="en-US" altLang="zh-CN" sz="2800" b="1">
                <a:latin typeface="Times New Roman" pitchFamily="18" charset="0"/>
              </a:rPr>
              <a:t>;</a:t>
            </a:r>
            <a:r>
              <a:rPr kumimoji="1" lang="en-US" altLang="zh-CN" sz="2800">
                <a:solidFill>
                  <a:srgbClr val="CC3300"/>
                </a:solidFill>
              </a:rPr>
              <a:t>   </a:t>
            </a:r>
            <a:endParaRPr kumimoji="1" lang="en-US" altLang="zh-CN" sz="2800" b="1">
              <a:solidFill>
                <a:schemeClr val="tx2"/>
              </a:solidFill>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7B5AD73B-0945-4FFF-811E-17AEBC8398DB}" type="slidenum">
              <a:rPr lang="en-US" altLang="zh-CN"/>
              <a:pPr/>
              <a:t>36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CC227AC5-7B5F-42AE-99CB-6B66ABA40476}" type="slidenum">
              <a:rPr lang="en-US" altLang="zh-CN"/>
              <a:pPr/>
              <a:t>37</a:t>
            </a:fld>
            <a:endParaRPr lang="en-US" altLang="zh-CN"/>
          </a:p>
        </p:txBody>
      </p:sp>
      <p:sp>
        <p:nvSpPr>
          <p:cNvPr id="120835" name="Rectangle 3"/>
          <p:cNvSpPr>
            <a:spLocks noChangeArrowheads="1"/>
          </p:cNvSpPr>
          <p:nvPr/>
        </p:nvSpPr>
        <p:spPr bwMode="auto">
          <a:xfrm>
            <a:off x="838200" y="5588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BuildRoot (</a:t>
            </a:r>
            <a:r>
              <a:rPr lang="en-US" altLang="zh-CN" sz="2800" b="1">
                <a:latin typeface="Times New Roman" pitchFamily="18" charset="0"/>
                <a:ea typeface="隶书" pitchFamily="49" charset="-122"/>
              </a:rPr>
              <a:t>const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&amp;</a:t>
            </a:r>
            <a:r>
              <a:rPr lang="en-US" altLang="zh-CN" sz="2800">
                <a:latin typeface="Times New Roman" pitchFamily="18" charset="0"/>
                <a:ea typeface="隶书" pitchFamily="49" charset="-122"/>
              </a:rPr>
              <a:t> value)</a:t>
            </a:r>
            <a:r>
              <a:rPr lang="en-US" altLang="zh-CN" sz="2800" b="1">
                <a:latin typeface="Times New Roman" pitchFamily="18" charset="0"/>
                <a:ea typeface="隶书" pitchFamily="49" charset="-122"/>
              </a:rPr>
              <a:t>;  </a:t>
            </a:r>
          </a:p>
          <a:p>
            <a:pPr marL="342900" indent="-342900">
              <a:buClr>
                <a:schemeClr val="bg2"/>
              </a:buClr>
              <a:buSzPct val="75000"/>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建立树的根结点</a:t>
            </a:r>
          </a:p>
          <a:p>
            <a:pPr marL="342900" indent="-342900">
              <a:buClr>
                <a:schemeClr val="bg2"/>
              </a:buClr>
              <a:buSzPct val="75000"/>
              <a:buFont typeface="Wingdings" pitchFamily="2" charset="2"/>
              <a:buNone/>
            </a:pPr>
            <a:r>
              <a:rPr lang="zh-CN" altLang="en-US" sz="2800">
                <a:latin typeface="Times New Roman" pitchFamily="18" charset="0"/>
                <a:ea typeface="隶书" pitchFamily="49" charset="-122"/>
              </a:rPr>
              <a:t>	 </a:t>
            </a:r>
            <a:r>
              <a:rPr lang="en-US" altLang="zh-CN" sz="2800">
                <a:latin typeface="Times New Roman" pitchFamily="18" charset="0"/>
                <a:ea typeface="隶书" pitchFamily="49" charset="-122"/>
              </a:rPr>
              <a:t>position FirstChild(position p)</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第一个子女地址</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无子女返回 </a:t>
            </a:r>
            <a:r>
              <a:rPr lang="en-US" altLang="zh-CN" sz="2800" b="1">
                <a:solidFill>
                  <a:schemeClr val="tx2"/>
                </a:solidFill>
                <a:latin typeface="Times New Roman" pitchFamily="18" charset="0"/>
                <a:ea typeface="隶书" pitchFamily="49" charset="-122"/>
              </a:rPr>
              <a:t>0</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position NextSibling(position p)</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下一兄弟地址</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若无下一兄弟返回 </a:t>
            </a:r>
            <a:r>
              <a:rPr lang="en-US" altLang="zh-CN" sz="2800" b="1">
                <a:solidFill>
                  <a:schemeClr val="tx2"/>
                </a:solidFill>
                <a:latin typeface="Times New Roman" pitchFamily="18" charset="0"/>
                <a:ea typeface="隶书" pitchFamily="49" charset="-122"/>
              </a:rPr>
              <a:t>0</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position Parent(position p)</a:t>
            </a:r>
            <a:r>
              <a:rPr lang="en-US" altLang="zh-CN" sz="2800" b="1">
                <a:latin typeface="Times New Roman" pitchFamily="18" charset="0"/>
                <a:ea typeface="隶书" pitchFamily="49" charset="-122"/>
              </a:rPr>
              <a:t>;</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双亲结点地址</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为根返回 </a:t>
            </a:r>
            <a:r>
              <a:rPr lang="en-US" altLang="zh-CN" sz="2800" b="1">
                <a:solidFill>
                  <a:schemeClr val="tx2"/>
                </a:solidFill>
                <a:latin typeface="Times New Roman" pitchFamily="18" charset="0"/>
                <a:ea typeface="隶书" pitchFamily="49" charset="-122"/>
              </a:rPr>
              <a:t>0</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T getData(position p)</a:t>
            </a:r>
            <a:r>
              <a:rPr lang="en-US" altLang="zh-CN" sz="2800" b="1">
                <a:latin typeface="Times New Roman" pitchFamily="18" charset="0"/>
                <a:ea typeface="隶书" pitchFamily="49" charset="-122"/>
              </a:rPr>
              <a:t>;</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返回结点</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中存放的值</a:t>
            </a:r>
          </a:p>
          <a:p>
            <a:pPr marL="342900" indent="-342900">
              <a:buClr>
                <a:schemeClr val="bg2"/>
              </a:buClr>
              <a:buSzPct val="75000"/>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bool</a:t>
            </a:r>
            <a:r>
              <a:rPr lang="en-US" altLang="zh-CN" sz="2800">
                <a:latin typeface="Times New Roman" pitchFamily="18" charset="0"/>
                <a:ea typeface="隶书" pitchFamily="49" charset="-122"/>
              </a:rPr>
              <a:t> InsertChild(position p</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a:t>
            </a:r>
            <a:r>
              <a:rPr lang="en-US" altLang="zh-CN" sz="2800">
                <a:latin typeface="Times New Roman" pitchFamily="18" charset="0"/>
                <a:ea typeface="隶书" pitchFamily="49" charset="-122"/>
              </a:rPr>
              <a:t> value)</a:t>
            </a:r>
            <a:r>
              <a:rPr lang="en-US" altLang="zh-CN" sz="2800" b="1">
                <a:latin typeface="Times New Roman" pitchFamily="18" charset="0"/>
                <a:ea typeface="隶书" pitchFamily="49" charset="-122"/>
              </a:rPr>
              <a:t>;</a:t>
            </a:r>
          </a:p>
          <a:p>
            <a:pPr marL="342900" indent="-342900">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在结点</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 </a:t>
            </a:r>
            <a:r>
              <a:rPr lang="zh-CN" altLang="en-US" sz="2800">
                <a:solidFill>
                  <a:schemeClr val="tx2"/>
                </a:solidFill>
                <a:latin typeface="Times New Roman" pitchFamily="18" charset="0"/>
                <a:ea typeface="隶书" pitchFamily="49" charset="-122"/>
              </a:rPr>
              <a:t>下插入值为</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value </a:t>
            </a:r>
            <a:r>
              <a:rPr lang="zh-CN" altLang="en-US" sz="2800">
                <a:solidFill>
                  <a:schemeClr val="tx2"/>
                </a:solidFill>
                <a:latin typeface="Times New Roman" pitchFamily="18" charset="0"/>
                <a:ea typeface="隶书" pitchFamily="49" charset="-122"/>
              </a:rPr>
              <a:t>的新子女</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若插</a:t>
            </a:r>
          </a:p>
          <a:p>
            <a:pPr marL="342900" indent="-342900">
              <a:buClr>
                <a:schemeClr val="bg2"/>
              </a:buClr>
              <a:buSzPct val="75000"/>
              <a:buFont typeface="Wingdings" pitchFamily="2" charset="2"/>
              <a:buNone/>
            </a:pP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入失败</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函数返回</a:t>
            </a:r>
            <a:r>
              <a:rPr lang="en-US" altLang="zh-CN" sz="2800" b="1">
                <a:solidFill>
                  <a:schemeClr val="tx2"/>
                </a:solidFill>
                <a:latin typeface="Times New Roman" pitchFamily="18" charset="0"/>
                <a:ea typeface="隶书" pitchFamily="49" charset="-122"/>
              </a:rPr>
              <a:t>false, </a:t>
            </a:r>
            <a:r>
              <a:rPr lang="zh-CN" altLang="en-US" sz="2800">
                <a:solidFill>
                  <a:schemeClr val="tx2"/>
                </a:solidFill>
                <a:latin typeface="Times New Roman" pitchFamily="18" charset="0"/>
                <a:ea typeface="隶书" pitchFamily="49" charset="-122"/>
              </a:rPr>
              <a:t>否则返回</a:t>
            </a:r>
            <a:r>
              <a:rPr lang="en-US" altLang="zh-CN" sz="2800" b="1">
                <a:solidFill>
                  <a:schemeClr val="tx2"/>
                </a:solidFill>
                <a:latin typeface="Times New Roman" pitchFamily="18" charset="0"/>
                <a:ea typeface="隶书" pitchFamily="49" charset="-122"/>
              </a:rPr>
              <a:t>true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F4D14FEA-DADF-4D35-84CE-DA1D92D21066}" type="slidenum">
              <a:rPr lang="en-US" altLang="zh-CN"/>
              <a:pPr/>
              <a:t>38</a:t>
            </a:fld>
            <a:endParaRPr lang="en-US" altLang="zh-CN"/>
          </a:p>
        </p:txBody>
      </p:sp>
      <p:sp>
        <p:nvSpPr>
          <p:cNvPr id="314370" name="AutoShape 2">
            <a:hlinkClick r:id="rId2" action="ppaction://hlinksldjump" highlightClick="1"/>
          </p:cNvPr>
          <p:cNvSpPr>
            <a:spLocks noChangeArrowheads="1"/>
          </p:cNvSpPr>
          <p:nvPr/>
        </p:nvSpPr>
        <p:spPr bwMode="auto">
          <a:xfrm>
            <a:off x="8229600" y="6237288"/>
            <a:ext cx="585788" cy="3683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1" name="Rectangle 3"/>
          <p:cNvSpPr>
            <a:spLocks noChangeArrowheads="1"/>
          </p:cNvSpPr>
          <p:nvPr/>
        </p:nvSpPr>
        <p:spPr bwMode="auto">
          <a:xfrm>
            <a:off x="838200" y="666750"/>
            <a:ext cx="77724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bool</a:t>
            </a:r>
            <a:r>
              <a:rPr lang="en-US" altLang="zh-CN" sz="2800">
                <a:latin typeface="Times New Roman" pitchFamily="18" charset="0"/>
                <a:ea typeface="隶书" pitchFamily="49" charset="-122"/>
              </a:rPr>
              <a:t> DeleteChild (position p</a:t>
            </a:r>
            <a:r>
              <a:rPr lang="en-US" altLang="zh-CN" sz="2800" b="1">
                <a:latin typeface="Times New Roman" pitchFamily="18" charset="0"/>
                <a:ea typeface="隶书" pitchFamily="49" charset="-122"/>
              </a:rPr>
              <a:t>, int</a:t>
            </a:r>
            <a:r>
              <a:rPr lang="en-US" altLang="zh-CN" sz="2800">
                <a:latin typeface="Times New Roman" pitchFamily="18" charset="0"/>
                <a:ea typeface="隶书" pitchFamily="49" charset="-122"/>
              </a:rPr>
              <a:t> i)</a:t>
            </a:r>
            <a:r>
              <a:rPr lang="en-US" altLang="zh-CN" sz="2800" b="1">
                <a:latin typeface="Times New Roman" pitchFamily="18" charset="0"/>
                <a:ea typeface="隶书" pitchFamily="49" charset="-122"/>
              </a:rPr>
              <a:t>;</a:t>
            </a:r>
          </a:p>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删除结点 </a:t>
            </a:r>
            <a:r>
              <a:rPr lang="en-US" altLang="zh-CN" sz="2800" b="1">
                <a:solidFill>
                  <a:schemeClr val="tx2"/>
                </a:solidFill>
                <a:latin typeface="Times New Roman" pitchFamily="18" charset="0"/>
                <a:ea typeface="隶书" pitchFamily="49" charset="-122"/>
              </a:rPr>
              <a:t>p</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的第</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i</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个子女及其全部子孙结</a:t>
            </a:r>
          </a:p>
          <a:p>
            <a:pPr marL="342900" indent="-342900">
              <a:lnSpc>
                <a:spcPct val="105000"/>
              </a:lnSpc>
              <a:buClr>
                <a:schemeClr val="bg2"/>
              </a:buClr>
              <a:buSzPct val="75000"/>
              <a:buFont typeface="Wingdings" pitchFamily="2" charset="2"/>
              <a:buNone/>
            </a:pPr>
            <a:r>
              <a:rPr lang="zh-CN" altLang="en-US" sz="2800">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点</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若删除失败</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则返回</a:t>
            </a:r>
            <a:r>
              <a:rPr lang="en-US" altLang="zh-CN" sz="2800">
                <a:solidFill>
                  <a:schemeClr val="tx2"/>
                </a:solidFill>
                <a:latin typeface="Times New Roman" pitchFamily="18" charset="0"/>
                <a:ea typeface="隶书" pitchFamily="49" charset="-122"/>
              </a:rPr>
              <a:t>false, </a:t>
            </a:r>
            <a:r>
              <a:rPr lang="zh-CN" altLang="en-US" sz="2800">
                <a:solidFill>
                  <a:schemeClr val="tx2"/>
                </a:solidFill>
                <a:latin typeface="Times New Roman" pitchFamily="18" charset="0"/>
                <a:ea typeface="隶书" pitchFamily="49" charset="-122"/>
              </a:rPr>
              <a:t>否则返回</a:t>
            </a:r>
            <a:r>
              <a:rPr lang="en-US" altLang="zh-CN" sz="2800">
                <a:solidFill>
                  <a:schemeClr val="tx2"/>
                </a:solidFill>
                <a:latin typeface="Times New Roman" pitchFamily="18" charset="0"/>
                <a:ea typeface="隶书" pitchFamily="49" charset="-122"/>
              </a:rPr>
              <a:t>true</a:t>
            </a:r>
          </a:p>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DeleteSubTree (position t)</a:t>
            </a:r>
            <a:r>
              <a:rPr lang="en-US" altLang="zh-CN" sz="2800" b="1">
                <a:latin typeface="Times New Roman" pitchFamily="18" charset="0"/>
                <a:ea typeface="隶书" pitchFamily="49" charset="-122"/>
              </a:rPr>
              <a:t>;</a:t>
            </a:r>
          </a:p>
          <a:p>
            <a:pPr marL="342900" indent="-342900">
              <a:lnSpc>
                <a:spcPct val="105000"/>
              </a:lnSpc>
              <a:buClr>
                <a:schemeClr val="bg2"/>
              </a:buClr>
              <a:buSzPct val="75000"/>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删除以 </a:t>
            </a:r>
            <a:r>
              <a:rPr lang="en-US" altLang="zh-CN" sz="2800" b="1">
                <a:solidFill>
                  <a:schemeClr val="tx2"/>
                </a:solidFill>
                <a:latin typeface="Times New Roman" pitchFamily="18" charset="0"/>
                <a:ea typeface="隶书" pitchFamily="49" charset="-122"/>
              </a:rPr>
              <a:t>t</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为根结点的子树</a:t>
            </a:r>
          </a:p>
          <a:p>
            <a:pPr marL="342900" indent="-342900">
              <a:lnSpc>
                <a:spcPct val="105000"/>
              </a:lnSpc>
              <a:buClr>
                <a:schemeClr val="bg2"/>
              </a:buClr>
              <a:buSzPct val="75000"/>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a:t>
            </a:r>
          </a:p>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判树空否</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若空则返回</a:t>
            </a:r>
            <a:r>
              <a:rPr lang="en-US" altLang="zh-CN" sz="2800">
                <a:solidFill>
                  <a:schemeClr val="tx2"/>
                </a:solidFill>
                <a:latin typeface="Times New Roman" pitchFamily="18" charset="0"/>
                <a:ea typeface="隶书" pitchFamily="49" charset="-122"/>
              </a:rPr>
              <a:t>true, </a:t>
            </a:r>
            <a:r>
              <a:rPr lang="zh-CN" altLang="en-US" sz="2800">
                <a:solidFill>
                  <a:schemeClr val="tx2"/>
                </a:solidFill>
                <a:latin typeface="Times New Roman" pitchFamily="18" charset="0"/>
                <a:ea typeface="隶书" pitchFamily="49" charset="-122"/>
              </a:rPr>
              <a:t>否则返回</a:t>
            </a:r>
            <a:r>
              <a:rPr lang="en-US" altLang="zh-CN" sz="2800">
                <a:solidFill>
                  <a:schemeClr val="tx2"/>
                </a:solidFill>
                <a:latin typeface="Times New Roman" pitchFamily="18" charset="0"/>
                <a:ea typeface="隶书" pitchFamily="49" charset="-122"/>
              </a:rPr>
              <a:t>false</a:t>
            </a:r>
          </a:p>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Traversal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(*visit)(position p))</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marL="342900" indent="-342900">
              <a:lnSpc>
                <a:spcPct val="105000"/>
              </a:lnSpc>
              <a:buClr>
                <a:schemeClr val="bg2"/>
              </a:buClr>
              <a:buSzPct val="75000"/>
              <a:buFont typeface="Wingdings" pitchFamily="2" charset="2"/>
              <a:buNone/>
            </a:pP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遍历以</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p</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为根的子树</a:t>
            </a:r>
          </a:p>
          <a:p>
            <a:pPr marL="342900" indent="-342900">
              <a:lnSpc>
                <a:spcPct val="105000"/>
              </a:lnSpc>
              <a:buClr>
                <a:schemeClr val="bg2"/>
              </a:buClr>
              <a:buSzPct val="75000"/>
              <a:buFont typeface="Wingdings" pitchFamily="2" charset="2"/>
              <a:buNone/>
            </a:pP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endParaRPr lang="en-US" altLang="zh-CN" sz="2800" b="1">
              <a:latin typeface="Times New Roman" pitchFamily="18" charset="0"/>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C619E6E-FB53-48F4-90C3-3482DDDD2B69}" type="slidenum">
              <a:rPr lang="en-US" altLang="zh-CN" smtClean="0">
                <a:latin typeface="Arial" pitchFamily="34" charset="0"/>
              </a:rPr>
              <a:pPr eaLnBrk="1" hangingPunct="1"/>
              <a:t>39</a:t>
            </a:fld>
            <a:endParaRPr lang="en-US" altLang="zh-CN" smtClean="0">
              <a:latin typeface="Arial" pitchFamily="34" charset="0"/>
            </a:endParaRPr>
          </a:p>
        </p:txBody>
      </p:sp>
      <p:sp>
        <p:nvSpPr>
          <p:cNvPr id="161794" name="Rectangle 2"/>
          <p:cNvSpPr>
            <a:spLocks noGrp="1" noRot="1" noChangeArrowheads="1"/>
          </p:cNvSpPr>
          <p:nvPr>
            <p:ph type="title"/>
          </p:nvPr>
        </p:nvSpPr>
        <p:spPr>
          <a:xfrm>
            <a:off x="685800" y="381000"/>
            <a:ext cx="5105400" cy="609600"/>
          </a:xfrm>
        </p:spPr>
        <p:txBody>
          <a:bodyPr/>
          <a:lstStyle/>
          <a:p>
            <a:pPr algn="l" eaLnBrk="1" hangingPunct="1">
              <a:defRPr/>
            </a:pPr>
            <a:r>
              <a:rPr lang="zh-CN" altLang="en-US" sz="3200" b="0" dirty="0" smtClean="0">
                <a:solidFill>
                  <a:schemeClr val="tx1"/>
                </a:solidFill>
                <a:latin typeface="Arial" charset="0"/>
              </a:rPr>
              <a:t>树的表示法有几种：</a:t>
            </a:r>
          </a:p>
        </p:txBody>
      </p:sp>
      <p:sp>
        <p:nvSpPr>
          <p:cNvPr id="161795" name="Rectangle 3"/>
          <p:cNvSpPr>
            <a:spLocks noChangeArrowheads="1"/>
          </p:cNvSpPr>
          <p:nvPr/>
        </p:nvSpPr>
        <p:spPr bwMode="auto">
          <a:xfrm>
            <a:off x="685800" y="990600"/>
            <a:ext cx="5348288"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76250" indent="-476250">
              <a:spcBef>
                <a:spcPct val="50000"/>
              </a:spcBef>
              <a:buFontTx/>
              <a:buChar char="•"/>
              <a:tabLst>
                <a:tab pos="952500" algn="l"/>
              </a:tabLst>
            </a:pPr>
            <a:r>
              <a:rPr kumimoji="1" lang="zh-CN" altLang="en-US" sz="3200" b="1">
                <a:solidFill>
                  <a:srgbClr val="FF0000"/>
                </a:solidFill>
                <a:latin typeface="Times New Roman" pitchFamily="18" charset="0"/>
                <a:ea typeface="楷体_GB2312" pitchFamily="49" charset="-122"/>
                <a:hlinkClick r:id="" action="ppaction://hlinkshowjump?jump=nextslide"/>
              </a:rPr>
              <a:t>图形表示法</a:t>
            </a:r>
            <a:endParaRPr kumimoji="1" lang="zh-CN" altLang="en-US" sz="3200" b="1">
              <a:solidFill>
                <a:srgbClr val="FF0000"/>
              </a:solidFill>
              <a:latin typeface="Times New Roman" pitchFamily="18" charset="0"/>
              <a:ea typeface="楷体_GB2312" pitchFamily="49" charset="-122"/>
            </a:endParaRPr>
          </a:p>
          <a:p>
            <a:pPr marL="476250" indent="-476250">
              <a:spcBef>
                <a:spcPct val="50000"/>
              </a:spcBef>
              <a:buFontTx/>
              <a:buChar char="•"/>
              <a:tabLst>
                <a:tab pos="952500" algn="l"/>
              </a:tabLst>
            </a:pPr>
            <a:r>
              <a:rPr kumimoji="1" lang="zh-CN" altLang="en-US" sz="3200" b="1">
                <a:latin typeface="Times New Roman" pitchFamily="18" charset="0"/>
                <a:ea typeface="楷体_GB2312" pitchFamily="49" charset="-122"/>
              </a:rPr>
              <a:t>嵌套集合表示法</a:t>
            </a:r>
          </a:p>
          <a:p>
            <a:pPr marL="476250" indent="-476250">
              <a:spcBef>
                <a:spcPct val="50000"/>
              </a:spcBef>
              <a:buFontTx/>
              <a:buChar char="•"/>
              <a:tabLst>
                <a:tab pos="952500" algn="l"/>
              </a:tabLst>
            </a:pPr>
            <a:r>
              <a:rPr kumimoji="1" lang="zh-CN" altLang="en-US" sz="3200" b="1">
                <a:latin typeface="Times New Roman" pitchFamily="18" charset="0"/>
                <a:ea typeface="楷体_GB2312" pitchFamily="49" charset="-122"/>
                <a:hlinkClick r:id="rId2" action="ppaction://hlinksldjump"/>
              </a:rPr>
              <a:t>广义表表示法</a:t>
            </a:r>
            <a:endParaRPr kumimoji="1" lang="zh-CN" altLang="en-US" sz="3200" b="1">
              <a:latin typeface="Times New Roman" pitchFamily="18" charset="0"/>
              <a:ea typeface="楷体_GB2312" pitchFamily="49" charset="-122"/>
            </a:endParaRPr>
          </a:p>
          <a:p>
            <a:pPr marL="476250" indent="-476250">
              <a:spcBef>
                <a:spcPct val="50000"/>
              </a:spcBef>
              <a:buFontTx/>
              <a:buChar char="•"/>
              <a:tabLst>
                <a:tab pos="952500" algn="l"/>
              </a:tabLst>
            </a:pPr>
            <a:r>
              <a:rPr kumimoji="1" lang="zh-CN" altLang="en-US" sz="3200" b="1">
                <a:latin typeface="Times New Roman" pitchFamily="18" charset="0"/>
                <a:ea typeface="楷体_GB2312" pitchFamily="49" charset="-122"/>
              </a:rPr>
              <a:t>目录表示法</a:t>
            </a:r>
          </a:p>
          <a:p>
            <a:pPr marL="476250" indent="-476250">
              <a:spcBef>
                <a:spcPct val="50000"/>
              </a:spcBef>
              <a:buFontTx/>
              <a:buChar char="•"/>
              <a:tabLst>
                <a:tab pos="952500" algn="l"/>
              </a:tabLst>
            </a:pPr>
            <a:r>
              <a:rPr kumimoji="1" lang="zh-CN" altLang="en-US" sz="3200" b="1">
                <a:latin typeface="Times New Roman" pitchFamily="18" charset="0"/>
                <a:ea typeface="楷体_GB2312" pitchFamily="49" charset="-122"/>
                <a:hlinkClick r:id="rId3" action="ppaction://hlinksldjump"/>
              </a:rPr>
              <a:t>左孩子－右兄弟表示法</a:t>
            </a:r>
            <a:endParaRPr kumimoji="1" lang="zh-CN" altLang="en-US" sz="3200" b="1">
              <a:latin typeface="Times New Roman" pitchFamily="18" charset="0"/>
              <a:ea typeface="楷体_GB2312" pitchFamily="49" charset="-122"/>
            </a:endParaRPr>
          </a:p>
        </p:txBody>
      </p:sp>
      <p:sp>
        <p:nvSpPr>
          <p:cNvPr id="161796" name="Rectangle 4"/>
          <p:cNvSpPr>
            <a:spLocks noChangeArrowheads="1"/>
          </p:cNvSpPr>
          <p:nvPr/>
        </p:nvSpPr>
        <p:spPr bwMode="auto">
          <a:xfrm>
            <a:off x="4800600" y="22098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这些表示法的示意图</a:t>
            </a:r>
            <a:endParaRPr kumimoji="1" lang="zh-CN" altLang="en-US" sz="2800" b="1">
              <a:solidFill>
                <a:schemeClr val="accent1"/>
              </a:solidFill>
              <a:latin typeface="楷体_GB2312" pitchFamily="49" charset="-122"/>
              <a:ea typeface="楷体_GB2312" pitchFamily="49" charset="-122"/>
            </a:endParaRPr>
          </a:p>
        </p:txBody>
      </p:sp>
      <p:sp>
        <p:nvSpPr>
          <p:cNvPr id="161797" name="AutoShape 5"/>
          <p:cNvSpPr>
            <a:spLocks/>
          </p:cNvSpPr>
          <p:nvPr/>
        </p:nvSpPr>
        <p:spPr bwMode="auto">
          <a:xfrm>
            <a:off x="4191000" y="1828800"/>
            <a:ext cx="228600" cy="1828800"/>
          </a:xfrm>
          <a:prstGeom prst="rightBrace">
            <a:avLst>
              <a:gd name="adj1" fmla="val 6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9" name="AutoShape 7">
            <a:hlinkClick r:id="rId4" action="ppaction://hlinksldjump" highlightClick="1"/>
          </p:cNvPr>
          <p:cNvSpPr>
            <a:spLocks noChangeArrowheads="1"/>
          </p:cNvSpPr>
          <p:nvPr/>
        </p:nvSpPr>
        <p:spPr bwMode="auto">
          <a:xfrm flipH="1">
            <a:off x="7924800" y="5791200"/>
            <a:ext cx="533400" cy="457200"/>
          </a:xfrm>
          <a:prstGeom prst="actionButtonForwardNex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169177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wipe(up)">
                                      <p:cBhvr>
                                        <p:cTn id="7" dur="500"/>
                                        <p:tgtEl>
                                          <p:spTgt spid="161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1797"/>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61796"/>
                                        </p:tgtEl>
                                        <p:attrNameLst>
                                          <p:attrName>style.visibility</p:attrName>
                                        </p:attrNameLst>
                                      </p:cBhvr>
                                      <p:to>
                                        <p:strVal val="visible"/>
                                      </p:to>
                                    </p:set>
                                  </p:childTnLst>
                                </p:cTn>
                              </p:par>
                            </p:childTnLst>
                          </p:cTn>
                        </p:par>
                        <p:par>
                          <p:cTn id="15" fill="hold" nodeType="afterGroup">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61799"/>
                                        </p:tgtEl>
                                        <p:attrNameLst>
                                          <p:attrName>style.visibility</p:attrName>
                                        </p:attrNameLst>
                                      </p:cBhvr>
                                      <p:to>
                                        <p:strVal val="visible"/>
                                      </p:to>
                                    </p:set>
                                    <p:anim calcmode="lin" valueType="num">
                                      <p:cBhvr additive="base">
                                        <p:cTn id="18" dur="500" fill="hold"/>
                                        <p:tgtEl>
                                          <p:spTgt spid="161799"/>
                                        </p:tgtEl>
                                        <p:attrNameLst>
                                          <p:attrName>ppt_x</p:attrName>
                                        </p:attrNameLst>
                                      </p:cBhvr>
                                      <p:tavLst>
                                        <p:tav tm="0">
                                          <p:val>
                                            <p:strVal val="1+#ppt_w/2"/>
                                          </p:val>
                                        </p:tav>
                                        <p:tav tm="100000">
                                          <p:val>
                                            <p:strVal val="#ppt_x"/>
                                          </p:val>
                                        </p:tav>
                                      </p:tavLst>
                                    </p:anim>
                                    <p:anim calcmode="lin" valueType="num">
                                      <p:cBhvr additive="base">
                                        <p:cTn id="19" dur="500" fill="hold"/>
                                        <p:tgtEl>
                                          <p:spTgt spid="161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utoUpdateAnimBg="0"/>
      <p:bldP spid="161796" grpId="0" autoUpdateAnimBg="0"/>
      <p:bldP spid="161797" grpId="0" animBg="1"/>
      <p:bldP spid="1617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304800"/>
            <a:ext cx="7745413" cy="1071563"/>
          </a:xfrm>
        </p:spPr>
        <p:txBody>
          <a:bodyPr/>
          <a:lstStyle/>
          <a:p>
            <a:pPr algn="ctr"/>
            <a:r>
              <a:rPr lang="zh-CN" altLang="en-US" b="1" smtClean="0">
                <a:latin typeface="华文新魏" pitchFamily="2" charset="-122"/>
                <a:ea typeface="华文新魏" pitchFamily="2" charset="-122"/>
              </a:rPr>
              <a:t>递归与回溯</a:t>
            </a:r>
            <a:endParaRPr lang="zh-CN" altLang="en-US" sz="3600" b="1" smtClean="0">
              <a:latin typeface="华文新魏" pitchFamily="2" charset="-122"/>
              <a:ea typeface="华文新魏" pitchFamily="2" charset="-122"/>
            </a:endParaRPr>
          </a:p>
        </p:txBody>
      </p:sp>
      <p:sp>
        <p:nvSpPr>
          <p:cNvPr id="5" name="灯片编号占位符 4"/>
          <p:cNvSpPr>
            <a:spLocks noGrp="1"/>
          </p:cNvSpPr>
          <p:nvPr>
            <p:ph type="sldNum" sz="quarter" idx="12"/>
          </p:nvPr>
        </p:nvSpPr>
        <p:spPr/>
        <p:txBody>
          <a:bodyPr/>
          <a:lstStyle/>
          <a:p>
            <a:pPr>
              <a:defRPr/>
            </a:pPr>
            <a:fld id="{5DE6413C-220D-4305-AD73-6D62B889D17C}" type="slidenum">
              <a:rPr lang="en-US" altLang="zh-CN">
                <a:solidFill>
                  <a:srgbClr val="D1282E"/>
                </a:solidFill>
              </a:rPr>
              <a:pPr>
                <a:defRPr/>
              </a:pPr>
              <a:t>4</a:t>
            </a:fld>
            <a:endParaRPr lang="en-US" altLang="zh-CN">
              <a:solidFill>
                <a:srgbClr val="D1282E"/>
              </a:solidFill>
            </a:endParaRPr>
          </a:p>
        </p:txBody>
      </p:sp>
      <p:sp>
        <p:nvSpPr>
          <p:cNvPr id="95236" name="Rectangle 3"/>
          <p:cNvSpPr>
            <a:spLocks noChangeArrowheads="1"/>
          </p:cNvSpPr>
          <p:nvPr/>
        </p:nvSpPr>
        <p:spPr bwMode="auto">
          <a:xfrm>
            <a:off x="631825" y="1231900"/>
            <a:ext cx="81534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800080"/>
              </a:buClr>
              <a:buSzPct val="50000"/>
              <a:buFont typeface="Wingdings" pitchFamily="2" charset="2"/>
              <a:buChar char="n"/>
            </a:pPr>
            <a:r>
              <a:rPr kumimoji="1" lang="zh-CN" altLang="en-US" sz="3000" b="1">
                <a:solidFill>
                  <a:srgbClr val="000000"/>
                </a:solidFill>
                <a:latin typeface="Times New Roman" pitchFamily="18" charset="0"/>
                <a:ea typeface="仿宋_GB2312" pitchFamily="49" charset="-122"/>
              </a:rPr>
              <a:t>对一个包含有许多结点，且每个结点有</a:t>
            </a:r>
            <a:r>
              <a:rPr kumimoji="1" lang="zh-CN" altLang="en-US" sz="3000" b="1">
                <a:solidFill>
                  <a:srgbClr val="D1282E"/>
                </a:solidFill>
                <a:latin typeface="Times New Roman" pitchFamily="18" charset="0"/>
                <a:ea typeface="仿宋_GB2312" pitchFamily="49" charset="-122"/>
              </a:rPr>
              <a:t>多个分支</a:t>
            </a:r>
            <a:r>
              <a:rPr kumimoji="1" lang="zh-CN" altLang="en-US" sz="3000" b="1">
                <a:solidFill>
                  <a:srgbClr val="000000"/>
                </a:solidFill>
                <a:latin typeface="Times New Roman" pitchFamily="18" charset="0"/>
                <a:ea typeface="仿宋_GB2312" pitchFamily="49" charset="-122"/>
              </a:rPr>
              <a:t>的问题，可以先选择一个分支进行搜索。当搜索到某一结点，发现无法再继续搜索下去时，可以沿搜索路径回退到前一结点，沿另一分支继续搜索。</a:t>
            </a:r>
          </a:p>
          <a:p>
            <a:pPr marL="342900" indent="-342900">
              <a:spcBef>
                <a:spcPct val="20000"/>
              </a:spcBef>
              <a:buClr>
                <a:srgbClr val="800080"/>
              </a:buClr>
              <a:buSzPct val="50000"/>
              <a:buFont typeface="Wingdings" pitchFamily="2" charset="2"/>
              <a:buChar char="n"/>
            </a:pPr>
            <a:r>
              <a:rPr kumimoji="1" lang="zh-CN" altLang="en-US" sz="3000" b="1">
                <a:solidFill>
                  <a:srgbClr val="000000"/>
                </a:solidFill>
                <a:latin typeface="Times New Roman" pitchFamily="18" charset="0"/>
                <a:ea typeface="仿宋_GB2312" pitchFamily="49" charset="-122"/>
              </a:rPr>
              <a:t>如果回退之后没有其他选择，再沿搜索路径回退到更前结点，</a:t>
            </a:r>
            <a:r>
              <a:rPr kumimoji="1" lang="en-US" altLang="zh-CN" sz="3000" b="1">
                <a:solidFill>
                  <a:srgbClr val="000000"/>
                </a:solidFill>
                <a:latin typeface="Times New Roman" pitchFamily="18" charset="0"/>
                <a:ea typeface="仿宋_GB2312" pitchFamily="49" charset="-122"/>
              </a:rPr>
              <a:t>…</a:t>
            </a:r>
            <a:r>
              <a:rPr kumimoji="1" lang="zh-CN" altLang="en-US" sz="3000" b="1">
                <a:solidFill>
                  <a:srgbClr val="000000"/>
                </a:solidFill>
                <a:latin typeface="Times New Roman" pitchFamily="18" charset="0"/>
                <a:ea typeface="仿宋_GB2312" pitchFamily="49" charset="-122"/>
              </a:rPr>
              <a:t>。依次执行，直到搜索到问题的解，或搜索完全部可搜索的分支没有解存在为止。</a:t>
            </a:r>
          </a:p>
          <a:p>
            <a:pPr marL="342900" indent="-342900">
              <a:spcBef>
                <a:spcPct val="20000"/>
              </a:spcBef>
              <a:buClr>
                <a:srgbClr val="800080"/>
              </a:buClr>
              <a:buSzPct val="50000"/>
              <a:buFont typeface="Wingdings" pitchFamily="2" charset="2"/>
              <a:buChar char="n"/>
            </a:pPr>
            <a:r>
              <a:rPr kumimoji="1" lang="zh-CN" altLang="en-US" sz="3000" b="1">
                <a:solidFill>
                  <a:srgbClr val="000000"/>
                </a:solidFill>
                <a:latin typeface="Times New Roman" pitchFamily="18" charset="0"/>
                <a:ea typeface="仿宋_GB2312" pitchFamily="49" charset="-122"/>
              </a:rPr>
              <a:t>回溯法与分治法本质相同，可用递归求解。</a:t>
            </a:r>
          </a:p>
        </p:txBody>
      </p:sp>
    </p:spTree>
    <p:extLst>
      <p:ext uri="{BB962C8B-B14F-4D97-AF65-F5344CB8AC3E}">
        <p14:creationId xmlns:p14="http://schemas.microsoft.com/office/powerpoint/2010/main" val="96471842"/>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a:ln>
            <a:solidFill>
              <a:schemeClr val="tx1"/>
            </a:solidFill>
          </a:ln>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44C1B35-B110-4B8B-B1E8-5D295C8C848C}" type="slidenum">
              <a:rPr lang="en-US" altLang="zh-CN" smtClean="0">
                <a:latin typeface="Arial" pitchFamily="34" charset="0"/>
              </a:rPr>
              <a:pPr eaLnBrk="1" hangingPunct="1"/>
              <a:t>40</a:t>
            </a:fld>
            <a:endParaRPr lang="en-US" altLang="zh-CN" smtClean="0">
              <a:latin typeface="Arial" pitchFamily="34" charset="0"/>
            </a:endParaRPr>
          </a:p>
        </p:txBody>
      </p:sp>
      <p:sp>
        <p:nvSpPr>
          <p:cNvPr id="162818" name="Rectangle 2"/>
          <p:cNvSpPr>
            <a:spLocks noGrp="1" noRot="1" noChangeArrowheads="1"/>
          </p:cNvSpPr>
          <p:nvPr>
            <p:ph type="title"/>
          </p:nvPr>
        </p:nvSpPr>
        <p:spPr>
          <a:xfrm>
            <a:off x="76200" y="152400"/>
            <a:ext cx="2743200" cy="381000"/>
          </a:xfrm>
          <a:ln>
            <a:solidFill>
              <a:schemeClr val="tx1"/>
            </a:solidFill>
          </a:ln>
        </p:spPr>
        <p:txBody>
          <a:bodyPr>
            <a:normAutofit fontScale="90000"/>
          </a:bodyPr>
          <a:lstStyle/>
          <a:p>
            <a:pPr algn="l" eaLnBrk="1" hangingPunct="1">
              <a:defRPr/>
            </a:pPr>
            <a:r>
              <a:rPr lang="zh-CN" altLang="en-US" sz="2800" b="0" smtClean="0">
                <a:solidFill>
                  <a:schemeClr val="tx1"/>
                </a:solidFill>
              </a:rPr>
              <a:t>图形表示法：</a:t>
            </a:r>
          </a:p>
        </p:txBody>
      </p:sp>
      <p:grpSp>
        <p:nvGrpSpPr>
          <p:cNvPr id="162819" name="Group 3"/>
          <p:cNvGrpSpPr>
            <a:grpSpLocks/>
          </p:cNvGrpSpPr>
          <p:nvPr/>
        </p:nvGrpSpPr>
        <p:grpSpPr bwMode="auto">
          <a:xfrm>
            <a:off x="595313" y="2525713"/>
            <a:ext cx="4041775" cy="1281112"/>
            <a:chOff x="375" y="1591"/>
            <a:chExt cx="2546" cy="807"/>
          </a:xfrm>
        </p:grpSpPr>
        <p:sp>
          <p:nvSpPr>
            <p:cNvPr id="15389" name="Rectangle 4"/>
            <p:cNvSpPr>
              <a:spLocks noChangeArrowheads="1"/>
            </p:cNvSpPr>
            <p:nvPr/>
          </p:nvSpPr>
          <p:spPr bwMode="auto">
            <a:xfrm>
              <a:off x="375" y="2101"/>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教师</a:t>
              </a:r>
            </a:p>
          </p:txBody>
        </p:sp>
        <p:sp>
          <p:nvSpPr>
            <p:cNvPr id="15390" name="Rectangle 5"/>
            <p:cNvSpPr>
              <a:spLocks noChangeArrowheads="1"/>
            </p:cNvSpPr>
            <p:nvPr/>
          </p:nvSpPr>
          <p:spPr bwMode="auto">
            <a:xfrm>
              <a:off x="1262" y="2101"/>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学生</a:t>
              </a:r>
            </a:p>
          </p:txBody>
        </p:sp>
        <p:sp>
          <p:nvSpPr>
            <p:cNvPr id="15391" name="Rectangle 6"/>
            <p:cNvSpPr>
              <a:spLocks noChangeArrowheads="1"/>
            </p:cNvSpPr>
            <p:nvPr/>
          </p:nvSpPr>
          <p:spPr bwMode="auto">
            <a:xfrm>
              <a:off x="2149" y="2101"/>
              <a:ext cx="772"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其他人员</a:t>
              </a:r>
            </a:p>
          </p:txBody>
        </p:sp>
        <p:sp>
          <p:nvSpPr>
            <p:cNvPr id="15392" name="Line 7"/>
            <p:cNvSpPr>
              <a:spLocks noChangeShapeType="1"/>
            </p:cNvSpPr>
            <p:nvPr/>
          </p:nvSpPr>
          <p:spPr bwMode="auto">
            <a:xfrm flipH="1">
              <a:off x="683" y="1591"/>
              <a:ext cx="309" cy="51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3" name="Line 8"/>
            <p:cNvSpPr>
              <a:spLocks noChangeShapeType="1"/>
            </p:cNvSpPr>
            <p:nvPr/>
          </p:nvSpPr>
          <p:spPr bwMode="auto">
            <a:xfrm>
              <a:off x="992" y="1591"/>
              <a:ext cx="579" cy="51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94" name="Line 9"/>
            <p:cNvSpPr>
              <a:spLocks noChangeShapeType="1"/>
            </p:cNvSpPr>
            <p:nvPr/>
          </p:nvSpPr>
          <p:spPr bwMode="auto">
            <a:xfrm>
              <a:off x="992" y="1591"/>
              <a:ext cx="1543" cy="51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62826" name="Group 10"/>
          <p:cNvGrpSpPr>
            <a:grpSpLocks/>
          </p:cNvGrpSpPr>
          <p:nvPr/>
        </p:nvGrpSpPr>
        <p:grpSpPr bwMode="auto">
          <a:xfrm>
            <a:off x="533400" y="3806825"/>
            <a:ext cx="4484688" cy="1146175"/>
            <a:chOff x="336" y="2398"/>
            <a:chExt cx="2825" cy="722"/>
          </a:xfrm>
        </p:grpSpPr>
        <p:sp>
          <p:nvSpPr>
            <p:cNvPr id="15381" name="Rectangle 11"/>
            <p:cNvSpPr>
              <a:spLocks noChangeArrowheads="1"/>
            </p:cNvSpPr>
            <p:nvPr/>
          </p:nvSpPr>
          <p:spPr bwMode="auto">
            <a:xfrm>
              <a:off x="336" y="2823"/>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仿宋_GB2312" pitchFamily="49" charset="-122"/>
                  <a:ea typeface="仿宋_GB2312" pitchFamily="49" charset="-122"/>
                </a:rPr>
                <a:t>99</a:t>
              </a:r>
              <a:r>
                <a:rPr kumimoji="1" lang="zh-CN" altLang="en-US" sz="2400" b="1">
                  <a:latin typeface="仿宋_GB2312" pitchFamily="49" charset="-122"/>
                  <a:ea typeface="仿宋_GB2312" pitchFamily="49" charset="-122"/>
                </a:rPr>
                <a:t>级</a:t>
              </a:r>
            </a:p>
          </p:txBody>
        </p:sp>
        <p:sp>
          <p:nvSpPr>
            <p:cNvPr id="15382" name="Rectangle 12"/>
            <p:cNvSpPr>
              <a:spLocks noChangeArrowheads="1"/>
            </p:cNvSpPr>
            <p:nvPr/>
          </p:nvSpPr>
          <p:spPr bwMode="auto">
            <a:xfrm>
              <a:off x="1056" y="2823"/>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仿宋_GB2312" pitchFamily="49" charset="-122"/>
                  <a:ea typeface="仿宋_GB2312" pitchFamily="49" charset="-122"/>
                </a:rPr>
                <a:t>2000</a:t>
              </a:r>
              <a:r>
                <a:rPr kumimoji="1" lang="zh-CN" altLang="en-US" sz="2400" b="1">
                  <a:latin typeface="仿宋_GB2312" pitchFamily="49" charset="-122"/>
                  <a:ea typeface="仿宋_GB2312" pitchFamily="49" charset="-122"/>
                </a:rPr>
                <a:t>级</a:t>
              </a:r>
            </a:p>
          </p:txBody>
        </p:sp>
        <p:sp>
          <p:nvSpPr>
            <p:cNvPr id="15383" name="Rectangle 13"/>
            <p:cNvSpPr>
              <a:spLocks noChangeArrowheads="1"/>
            </p:cNvSpPr>
            <p:nvPr/>
          </p:nvSpPr>
          <p:spPr bwMode="auto">
            <a:xfrm>
              <a:off x="1776" y="2823"/>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仿宋_GB2312" pitchFamily="49" charset="-122"/>
                  <a:ea typeface="仿宋_GB2312" pitchFamily="49" charset="-122"/>
                </a:rPr>
                <a:t>2001</a:t>
              </a:r>
              <a:r>
                <a:rPr kumimoji="1" lang="zh-CN" altLang="en-US" sz="2400" b="1">
                  <a:latin typeface="仿宋_GB2312" pitchFamily="49" charset="-122"/>
                  <a:ea typeface="仿宋_GB2312" pitchFamily="49" charset="-122"/>
                </a:rPr>
                <a:t>级</a:t>
              </a:r>
            </a:p>
          </p:txBody>
        </p:sp>
        <p:sp>
          <p:nvSpPr>
            <p:cNvPr id="15384" name="Rectangle 14"/>
            <p:cNvSpPr>
              <a:spLocks noChangeArrowheads="1"/>
            </p:cNvSpPr>
            <p:nvPr/>
          </p:nvSpPr>
          <p:spPr bwMode="auto">
            <a:xfrm>
              <a:off x="2544" y="2823"/>
              <a:ext cx="617"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仿宋_GB2312" pitchFamily="49" charset="-122"/>
                  <a:ea typeface="仿宋_GB2312" pitchFamily="49" charset="-122"/>
                </a:rPr>
                <a:t>2002</a:t>
              </a:r>
              <a:r>
                <a:rPr kumimoji="1" lang="zh-CN" altLang="en-US" sz="2400" b="1">
                  <a:latin typeface="仿宋_GB2312" pitchFamily="49" charset="-122"/>
                  <a:ea typeface="仿宋_GB2312" pitchFamily="49" charset="-122"/>
                </a:rPr>
                <a:t>级</a:t>
              </a:r>
            </a:p>
          </p:txBody>
        </p:sp>
        <p:sp>
          <p:nvSpPr>
            <p:cNvPr id="15385" name="Line 15"/>
            <p:cNvSpPr>
              <a:spLocks noChangeShapeType="1"/>
            </p:cNvSpPr>
            <p:nvPr/>
          </p:nvSpPr>
          <p:spPr bwMode="auto">
            <a:xfrm flipH="1">
              <a:off x="645" y="2398"/>
              <a:ext cx="926" cy="4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6" name="Line 16"/>
            <p:cNvSpPr>
              <a:spLocks noChangeShapeType="1"/>
            </p:cNvSpPr>
            <p:nvPr/>
          </p:nvSpPr>
          <p:spPr bwMode="auto">
            <a:xfrm flipH="1">
              <a:off x="1416" y="2398"/>
              <a:ext cx="155" cy="4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7" name="Line 17"/>
            <p:cNvSpPr>
              <a:spLocks noChangeShapeType="1"/>
            </p:cNvSpPr>
            <p:nvPr/>
          </p:nvSpPr>
          <p:spPr bwMode="auto">
            <a:xfrm>
              <a:off x="1571" y="2398"/>
              <a:ext cx="493" cy="43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8" name="Line 18"/>
            <p:cNvSpPr>
              <a:spLocks noChangeShapeType="1"/>
            </p:cNvSpPr>
            <p:nvPr/>
          </p:nvSpPr>
          <p:spPr bwMode="auto">
            <a:xfrm>
              <a:off x="1571" y="2398"/>
              <a:ext cx="1466" cy="42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2835" name="Rectangle 19"/>
          <p:cNvSpPr>
            <a:spLocks noChangeArrowheads="1"/>
          </p:cNvSpPr>
          <p:nvPr/>
        </p:nvSpPr>
        <p:spPr bwMode="auto">
          <a:xfrm>
            <a:off x="6705600" y="2667000"/>
            <a:ext cx="11303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ea typeface="仿宋_GB2312" pitchFamily="49" charset="-122"/>
              </a:rPr>
              <a:t>……</a:t>
            </a:r>
            <a:endParaRPr kumimoji="1" lang="en-US" altLang="zh-CN" sz="2400" b="1">
              <a:latin typeface="仿宋_GB2312" pitchFamily="49" charset="-122"/>
              <a:ea typeface="仿宋_GB2312" pitchFamily="49" charset="-122"/>
            </a:endParaRPr>
          </a:p>
        </p:txBody>
      </p:sp>
      <p:sp>
        <p:nvSpPr>
          <p:cNvPr id="162836" name="Rectangle 20"/>
          <p:cNvSpPr>
            <a:spLocks noChangeArrowheads="1"/>
          </p:cNvSpPr>
          <p:nvPr/>
        </p:nvSpPr>
        <p:spPr bwMode="auto">
          <a:xfrm>
            <a:off x="3048000" y="533400"/>
            <a:ext cx="2514600" cy="4714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ea typeface="华文行楷" pitchFamily="2" charset="-122"/>
              </a:rPr>
              <a:t>华中科技大学</a:t>
            </a:r>
          </a:p>
        </p:txBody>
      </p:sp>
      <p:grpSp>
        <p:nvGrpSpPr>
          <p:cNvPr id="162837" name="Group 21"/>
          <p:cNvGrpSpPr>
            <a:grpSpLocks/>
          </p:cNvGrpSpPr>
          <p:nvPr/>
        </p:nvGrpSpPr>
        <p:grpSpPr bwMode="auto">
          <a:xfrm>
            <a:off x="962025" y="990600"/>
            <a:ext cx="7953375" cy="1916113"/>
            <a:chOff x="606" y="624"/>
            <a:chExt cx="5010" cy="1207"/>
          </a:xfrm>
        </p:grpSpPr>
        <p:sp>
          <p:nvSpPr>
            <p:cNvPr id="15374" name="Rectangle 22"/>
            <p:cNvSpPr>
              <a:spLocks noChangeArrowheads="1"/>
            </p:cNvSpPr>
            <p:nvPr/>
          </p:nvSpPr>
          <p:spPr bwMode="auto">
            <a:xfrm>
              <a:off x="3216" y="1296"/>
              <a:ext cx="810"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计算机系</a:t>
              </a:r>
            </a:p>
          </p:txBody>
        </p:sp>
        <p:sp>
          <p:nvSpPr>
            <p:cNvPr id="15375" name="Rectangle 23"/>
            <p:cNvSpPr>
              <a:spLocks noChangeArrowheads="1"/>
            </p:cNvSpPr>
            <p:nvPr/>
          </p:nvSpPr>
          <p:spPr bwMode="auto">
            <a:xfrm>
              <a:off x="606" y="1294"/>
              <a:ext cx="772"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电信系</a:t>
              </a:r>
            </a:p>
          </p:txBody>
        </p:sp>
        <p:sp>
          <p:nvSpPr>
            <p:cNvPr id="15376" name="Rectangle 24"/>
            <p:cNvSpPr>
              <a:spLocks noChangeArrowheads="1"/>
            </p:cNvSpPr>
            <p:nvPr/>
          </p:nvSpPr>
          <p:spPr bwMode="auto">
            <a:xfrm>
              <a:off x="4176" y="1296"/>
              <a:ext cx="771" cy="29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仿宋_GB2312" pitchFamily="49" charset="-122"/>
                  <a:ea typeface="仿宋_GB2312" pitchFamily="49" charset="-122"/>
                </a:rPr>
                <a:t>自控系</a:t>
              </a:r>
            </a:p>
          </p:txBody>
        </p:sp>
        <p:sp>
          <p:nvSpPr>
            <p:cNvPr id="15377" name="Line 25"/>
            <p:cNvSpPr>
              <a:spLocks noChangeShapeType="1"/>
            </p:cNvSpPr>
            <p:nvPr/>
          </p:nvSpPr>
          <p:spPr bwMode="auto">
            <a:xfrm flipH="1">
              <a:off x="1056" y="624"/>
              <a:ext cx="1392" cy="6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8" name="Line 26"/>
            <p:cNvSpPr>
              <a:spLocks noChangeShapeType="1"/>
            </p:cNvSpPr>
            <p:nvPr/>
          </p:nvSpPr>
          <p:spPr bwMode="auto">
            <a:xfrm>
              <a:off x="2496" y="624"/>
              <a:ext cx="1152" cy="6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9" name="Line 27"/>
            <p:cNvSpPr>
              <a:spLocks noChangeShapeType="1"/>
            </p:cNvSpPr>
            <p:nvPr/>
          </p:nvSpPr>
          <p:spPr bwMode="auto">
            <a:xfrm>
              <a:off x="2592" y="624"/>
              <a:ext cx="1968" cy="6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80" name="Rectangle 28"/>
            <p:cNvSpPr>
              <a:spLocks noChangeArrowheads="1"/>
            </p:cNvSpPr>
            <p:nvPr/>
          </p:nvSpPr>
          <p:spPr bwMode="auto">
            <a:xfrm>
              <a:off x="4992" y="1152"/>
              <a:ext cx="624" cy="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a:latin typeface="Times New Roman" pitchFamily="18" charset="0"/>
                </a:rPr>
                <a:t>……</a:t>
              </a:r>
              <a:endParaRPr kumimoji="1" lang="en-US" altLang="zh-CN" sz="3200">
                <a:latin typeface="Arial" pitchFamily="34" charset="0"/>
              </a:endParaRPr>
            </a:p>
          </p:txBody>
        </p:sp>
      </p:grpSp>
      <p:sp>
        <p:nvSpPr>
          <p:cNvPr id="162845" name="AutoShape 29"/>
          <p:cNvSpPr>
            <a:spLocks noChangeArrowheads="1"/>
          </p:cNvSpPr>
          <p:nvPr/>
        </p:nvSpPr>
        <p:spPr bwMode="auto">
          <a:xfrm>
            <a:off x="5029200" y="5410200"/>
            <a:ext cx="863600" cy="571500"/>
          </a:xfrm>
          <a:prstGeom prst="wedgeRoundRectCallout">
            <a:avLst>
              <a:gd name="adj1" fmla="val -194116"/>
              <a:gd name="adj2" fmla="val -12861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Arial" pitchFamily="34" charset="0"/>
                <a:ea typeface="楷体_GB2312" pitchFamily="49" charset="-122"/>
              </a:rPr>
              <a:t>叶子</a:t>
            </a:r>
          </a:p>
        </p:txBody>
      </p:sp>
      <p:sp>
        <p:nvSpPr>
          <p:cNvPr id="162846" name="AutoShape 30"/>
          <p:cNvSpPr>
            <a:spLocks noChangeArrowheads="1"/>
          </p:cNvSpPr>
          <p:nvPr/>
        </p:nvSpPr>
        <p:spPr bwMode="auto">
          <a:xfrm>
            <a:off x="6324600" y="533400"/>
            <a:ext cx="863600" cy="571500"/>
          </a:xfrm>
          <a:prstGeom prst="wedgeRoundRectCallout">
            <a:avLst>
              <a:gd name="adj1" fmla="val -128491"/>
              <a:gd name="adj2" fmla="val -26944"/>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a:latin typeface="Times New Roman" pitchFamily="18" charset="0"/>
                <a:ea typeface="楷体_GB2312" pitchFamily="49" charset="-122"/>
              </a:rPr>
              <a:t>根</a:t>
            </a:r>
          </a:p>
        </p:txBody>
      </p:sp>
      <p:sp>
        <p:nvSpPr>
          <p:cNvPr id="162847" name="Oval 31"/>
          <p:cNvSpPr>
            <a:spLocks noChangeArrowheads="1"/>
          </p:cNvSpPr>
          <p:nvPr/>
        </p:nvSpPr>
        <p:spPr bwMode="auto">
          <a:xfrm>
            <a:off x="0" y="3159889"/>
            <a:ext cx="5562600" cy="99542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zh-CN" altLang="zh-CN"/>
          </a:p>
        </p:txBody>
      </p:sp>
      <p:sp>
        <p:nvSpPr>
          <p:cNvPr id="162848" name="AutoShape 32"/>
          <p:cNvSpPr>
            <a:spLocks noChangeArrowheads="1"/>
          </p:cNvSpPr>
          <p:nvPr/>
        </p:nvSpPr>
        <p:spPr bwMode="auto">
          <a:xfrm>
            <a:off x="6324600" y="4191000"/>
            <a:ext cx="863600" cy="571500"/>
          </a:xfrm>
          <a:prstGeom prst="wedgeRoundRectCallout">
            <a:avLst>
              <a:gd name="adj1" fmla="val -139523"/>
              <a:gd name="adj2" fmla="val -115278"/>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latin typeface="仿宋_GB2312" pitchFamily="49" charset="-122"/>
                <a:ea typeface="仿宋_GB2312" pitchFamily="49" charset="-122"/>
              </a:rPr>
              <a:t>子树</a:t>
            </a:r>
          </a:p>
        </p:txBody>
      </p:sp>
      <p:sp>
        <p:nvSpPr>
          <p:cNvPr id="162849" name="AutoShape 33">
            <a:hlinkClick r:id="" action="ppaction://hlinkshowjump?jump=previousslide" highlightClick="1"/>
          </p:cNvPr>
          <p:cNvSpPr>
            <a:spLocks noChangeArrowheads="1"/>
          </p:cNvSpPr>
          <p:nvPr/>
        </p:nvSpPr>
        <p:spPr bwMode="auto">
          <a:xfrm flipH="1">
            <a:off x="8001000" y="5791200"/>
            <a:ext cx="533400" cy="457200"/>
          </a:xfrm>
          <a:prstGeom prst="actionButtonForwardNex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009555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2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28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2846"/>
                                        </p:tgtEl>
                                        <p:attrNameLst>
                                          <p:attrName>style.visibility</p:attrName>
                                        </p:attrNameLst>
                                      </p:cBhvr>
                                      <p:to>
                                        <p:strVal val="visible"/>
                                      </p:to>
                                    </p:set>
                                    <p:anim calcmode="lin" valueType="num">
                                      <p:cBhvr additive="base">
                                        <p:cTn id="27" dur="500" fill="hold"/>
                                        <p:tgtEl>
                                          <p:spTgt spid="162846"/>
                                        </p:tgtEl>
                                        <p:attrNameLst>
                                          <p:attrName>ppt_x</p:attrName>
                                        </p:attrNameLst>
                                      </p:cBhvr>
                                      <p:tavLst>
                                        <p:tav tm="0">
                                          <p:val>
                                            <p:strVal val="1+#ppt_w/2"/>
                                          </p:val>
                                        </p:tav>
                                        <p:tav tm="100000">
                                          <p:val>
                                            <p:strVal val="#ppt_x"/>
                                          </p:val>
                                        </p:tav>
                                      </p:tavLst>
                                    </p:anim>
                                    <p:anim calcmode="lin" valueType="num">
                                      <p:cBhvr additive="base">
                                        <p:cTn id="28" dur="500" fill="hold"/>
                                        <p:tgtEl>
                                          <p:spTgt spid="16284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2847"/>
                                        </p:tgtEl>
                                        <p:attrNameLst>
                                          <p:attrName>style.visibility</p:attrName>
                                        </p:attrNameLst>
                                      </p:cBhvr>
                                      <p:to>
                                        <p:strVal val="visible"/>
                                      </p:to>
                                    </p:set>
                                    <p:animEffect transition="in" filter="dissolve">
                                      <p:cBhvr>
                                        <p:cTn id="33" dur="500"/>
                                        <p:tgtEl>
                                          <p:spTgt spid="1628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62848"/>
                                        </p:tgtEl>
                                        <p:attrNameLst>
                                          <p:attrName>style.visibility</p:attrName>
                                        </p:attrNameLst>
                                      </p:cBhvr>
                                      <p:to>
                                        <p:strVal val="visible"/>
                                      </p:to>
                                    </p:set>
                                    <p:anim calcmode="lin" valueType="num">
                                      <p:cBhvr additive="base">
                                        <p:cTn id="38" dur="500" fill="hold"/>
                                        <p:tgtEl>
                                          <p:spTgt spid="162848"/>
                                        </p:tgtEl>
                                        <p:attrNameLst>
                                          <p:attrName>ppt_x</p:attrName>
                                        </p:attrNameLst>
                                      </p:cBhvr>
                                      <p:tavLst>
                                        <p:tav tm="0">
                                          <p:val>
                                            <p:strVal val="1+#ppt_w/2"/>
                                          </p:val>
                                        </p:tav>
                                        <p:tav tm="100000">
                                          <p:val>
                                            <p:strVal val="#ppt_x"/>
                                          </p:val>
                                        </p:tav>
                                      </p:tavLst>
                                    </p:anim>
                                    <p:anim calcmode="lin" valueType="num">
                                      <p:cBhvr additive="base">
                                        <p:cTn id="39" dur="500" fill="hold"/>
                                        <p:tgtEl>
                                          <p:spTgt spid="16284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2845"/>
                                        </p:tgtEl>
                                        <p:attrNameLst>
                                          <p:attrName>style.visibility</p:attrName>
                                        </p:attrNameLst>
                                      </p:cBhvr>
                                      <p:to>
                                        <p:strVal val="visible"/>
                                      </p:to>
                                    </p:set>
                                    <p:anim calcmode="lin" valueType="num">
                                      <p:cBhvr additive="base">
                                        <p:cTn id="44" dur="500" fill="hold"/>
                                        <p:tgtEl>
                                          <p:spTgt spid="162845"/>
                                        </p:tgtEl>
                                        <p:attrNameLst>
                                          <p:attrName>ppt_x</p:attrName>
                                        </p:attrNameLst>
                                      </p:cBhvr>
                                      <p:tavLst>
                                        <p:tav tm="0">
                                          <p:val>
                                            <p:strVal val="#ppt_x"/>
                                          </p:val>
                                        </p:tav>
                                        <p:tav tm="100000">
                                          <p:val>
                                            <p:strVal val="#ppt_x"/>
                                          </p:val>
                                        </p:tav>
                                      </p:tavLst>
                                    </p:anim>
                                    <p:anim calcmode="lin" valueType="num">
                                      <p:cBhvr additive="base">
                                        <p:cTn id="45" dur="500" fill="hold"/>
                                        <p:tgtEl>
                                          <p:spTgt spid="162845"/>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
                            </p:stCondLst>
                            <p:childTnLst>
                              <p:par>
                                <p:cTn id="47" presetID="2" presetClass="entr" presetSubtype="2" fill="hold" grpId="0" nodeType="afterEffect">
                                  <p:stCondLst>
                                    <p:cond delay="0"/>
                                  </p:stCondLst>
                                  <p:childTnLst>
                                    <p:set>
                                      <p:cBhvr>
                                        <p:cTn id="48" dur="1" fill="hold">
                                          <p:stCondLst>
                                            <p:cond delay="0"/>
                                          </p:stCondLst>
                                        </p:cTn>
                                        <p:tgtEl>
                                          <p:spTgt spid="162849"/>
                                        </p:tgtEl>
                                        <p:attrNameLst>
                                          <p:attrName>style.visibility</p:attrName>
                                        </p:attrNameLst>
                                      </p:cBhvr>
                                      <p:to>
                                        <p:strVal val="visible"/>
                                      </p:to>
                                    </p:set>
                                    <p:anim calcmode="lin" valueType="num">
                                      <p:cBhvr additive="base">
                                        <p:cTn id="49" dur="500" fill="hold"/>
                                        <p:tgtEl>
                                          <p:spTgt spid="162849"/>
                                        </p:tgtEl>
                                        <p:attrNameLst>
                                          <p:attrName>ppt_x</p:attrName>
                                        </p:attrNameLst>
                                      </p:cBhvr>
                                      <p:tavLst>
                                        <p:tav tm="0">
                                          <p:val>
                                            <p:strVal val="1+#ppt_w/2"/>
                                          </p:val>
                                        </p:tav>
                                        <p:tav tm="100000">
                                          <p:val>
                                            <p:strVal val="#ppt_x"/>
                                          </p:val>
                                        </p:tav>
                                      </p:tavLst>
                                    </p:anim>
                                    <p:anim calcmode="lin" valueType="num">
                                      <p:cBhvr additive="base">
                                        <p:cTn id="50" dur="500" fill="hold"/>
                                        <p:tgtEl>
                                          <p:spTgt spid="1628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5" grpId="0" animBg="1" autoUpdateAnimBg="0"/>
      <p:bldP spid="162836" grpId="0" animBg="1" autoUpdateAnimBg="0"/>
      <p:bldP spid="162845" grpId="0" animBg="1" autoUpdateAnimBg="0"/>
      <p:bldP spid="162846" grpId="0" animBg="1" autoUpdateAnimBg="0"/>
      <p:bldP spid="162847" grpId="0" animBg="1"/>
      <p:bldP spid="162848" grpId="0" animBg="1" autoUpdateAnimBg="0"/>
      <p:bldP spid="16284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920EA91-9312-4EB1-946E-D9BF06B3881A}" type="slidenum">
              <a:rPr lang="en-US" altLang="zh-CN" smtClean="0">
                <a:latin typeface="Arial" pitchFamily="34" charset="0"/>
              </a:rPr>
              <a:pPr eaLnBrk="1" hangingPunct="1"/>
              <a:t>41</a:t>
            </a:fld>
            <a:endParaRPr lang="en-US" altLang="zh-CN" smtClean="0">
              <a:latin typeface="Arial" pitchFamily="34" charset="0"/>
            </a:endParaRPr>
          </a:p>
        </p:txBody>
      </p:sp>
      <p:sp>
        <p:nvSpPr>
          <p:cNvPr id="163842" name="Rectangle 2"/>
          <p:cNvSpPr>
            <a:spLocks noGrp="1" noChangeArrowheads="1"/>
          </p:cNvSpPr>
          <p:nvPr>
            <p:ph type="title"/>
          </p:nvPr>
        </p:nvSpPr>
        <p:spPr>
          <a:xfrm>
            <a:off x="838200" y="381000"/>
            <a:ext cx="5943600" cy="762000"/>
          </a:xfrm>
        </p:spPr>
        <p:txBody>
          <a:bodyPr lIns="92075" tIns="46038" rIns="92075" bIns="46038"/>
          <a:lstStyle/>
          <a:p>
            <a:pPr eaLnBrk="1" hangingPunct="1">
              <a:defRPr/>
            </a:pPr>
            <a:r>
              <a:rPr lang="zh-CN" altLang="en-US" sz="3600" b="0" dirty="0" smtClean="0">
                <a:solidFill>
                  <a:schemeClr val="hlink"/>
                </a:solidFill>
              </a:rPr>
              <a:t>广义表表示法</a:t>
            </a:r>
            <a:endParaRPr lang="zh-TW" altLang="en-US" sz="3600" b="0" dirty="0" smtClean="0">
              <a:solidFill>
                <a:schemeClr val="hlink"/>
              </a:solidFill>
            </a:endParaRPr>
          </a:p>
        </p:txBody>
      </p:sp>
      <p:sp>
        <p:nvSpPr>
          <p:cNvPr id="163843" name="Rectangle 3"/>
          <p:cNvSpPr>
            <a:spLocks noChangeArrowheads="1"/>
          </p:cNvSpPr>
          <p:nvPr/>
        </p:nvSpPr>
        <p:spPr bwMode="auto">
          <a:xfrm>
            <a:off x="508000" y="1309688"/>
            <a:ext cx="81280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hlink"/>
              </a:buClr>
              <a:buSzPct val="70000"/>
              <a:buFont typeface="Wingdings" pitchFamily="2" charset="2"/>
              <a:buNone/>
              <a:defRPr/>
            </a:pPr>
            <a:r>
              <a:rPr lang="zh-TW" altLang="en-US" sz="2800" b="1">
                <a:effectLst>
                  <a:outerShdw blurRad="38100" dist="38100" dir="2700000" algn="tl">
                    <a:srgbClr val="000000"/>
                  </a:outerShdw>
                </a:effectLst>
                <a:ea typeface="楷体_GB2312" pitchFamily="49" charset="-122"/>
              </a:rPr>
              <a:t>( </a:t>
            </a:r>
            <a:r>
              <a:rPr lang="en-US" altLang="zh-TW" sz="2800" b="1">
                <a:effectLst>
                  <a:outerShdw blurRad="38100" dist="38100" dir="2700000" algn="tl">
                    <a:srgbClr val="000000"/>
                  </a:outerShdw>
                </a:effectLst>
                <a:ea typeface="楷体_GB2312" pitchFamily="49" charset="-122"/>
              </a:rPr>
              <a:t>A ( B ( E ( K, L ), F ), C ( G ), D ( H ( M ), I, J ) ) </a:t>
            </a:r>
          </a:p>
          <a:p>
            <a:pPr marL="342900" indent="-342900">
              <a:spcBef>
                <a:spcPct val="50000"/>
              </a:spcBef>
              <a:buClr>
                <a:schemeClr val="hlink"/>
              </a:buClr>
              <a:buSzPct val="70000"/>
              <a:buFont typeface="Wingdings" pitchFamily="2" charset="2"/>
              <a:buNone/>
              <a:defRPr/>
            </a:pPr>
            <a:r>
              <a:rPr lang="zh-CN" altLang="en-US" sz="2800" b="1">
                <a:solidFill>
                  <a:srgbClr val="99FF33"/>
                </a:solidFill>
                <a:effectLst>
                  <a:outerShdw blurRad="38100" dist="38100" dir="2700000" algn="tl">
                    <a:srgbClr val="000000"/>
                  </a:outerShdw>
                </a:effectLst>
                <a:ea typeface="楷体_GB2312" pitchFamily="49" charset="-122"/>
              </a:rPr>
              <a:t>根作为</a:t>
            </a:r>
            <a:r>
              <a:rPr lang="zh-CN" altLang="en-US" sz="2800" b="1">
                <a:effectLst>
                  <a:outerShdw blurRad="38100" dist="38100" dir="2700000" algn="tl">
                    <a:srgbClr val="000000"/>
                  </a:outerShdw>
                </a:effectLst>
                <a:ea typeface="楷体_GB2312" pitchFamily="49" charset="-122"/>
              </a:rPr>
              <a:t>由子树森林组成的</a:t>
            </a:r>
            <a:r>
              <a:rPr lang="zh-CN" altLang="en-US" sz="2800" b="1">
                <a:solidFill>
                  <a:srgbClr val="99FF33"/>
                </a:solidFill>
                <a:effectLst>
                  <a:outerShdw blurRad="38100" dist="38100" dir="2700000" algn="tl">
                    <a:srgbClr val="000000"/>
                  </a:outerShdw>
                </a:effectLst>
                <a:ea typeface="楷体_GB2312" pitchFamily="49" charset="-122"/>
              </a:rPr>
              <a:t>表的名字写在表的左边</a:t>
            </a:r>
            <a:endParaRPr lang="zh-TW" altLang="en-US" sz="2800" b="1">
              <a:solidFill>
                <a:srgbClr val="99FF33"/>
              </a:solidFill>
              <a:effectLst>
                <a:outerShdw blurRad="38100" dist="38100" dir="2700000" algn="tl">
                  <a:srgbClr val="000000"/>
                </a:outerShdw>
              </a:effectLst>
              <a:ea typeface="楷体_GB2312" pitchFamily="49" charset="-122"/>
            </a:endParaRPr>
          </a:p>
        </p:txBody>
      </p:sp>
      <p:grpSp>
        <p:nvGrpSpPr>
          <p:cNvPr id="16389" name="Group 4"/>
          <p:cNvGrpSpPr>
            <a:grpSpLocks/>
          </p:cNvGrpSpPr>
          <p:nvPr/>
        </p:nvGrpSpPr>
        <p:grpSpPr bwMode="auto">
          <a:xfrm>
            <a:off x="609600" y="2667000"/>
            <a:ext cx="7569200" cy="685800"/>
            <a:chOff x="804" y="2496"/>
            <a:chExt cx="4768" cy="432"/>
          </a:xfrm>
        </p:grpSpPr>
        <p:sp>
          <p:nvSpPr>
            <p:cNvPr id="16392" name="Rectangle 5"/>
            <p:cNvSpPr>
              <a:spLocks noChangeArrowheads="1"/>
            </p:cNvSpPr>
            <p:nvPr/>
          </p:nvSpPr>
          <p:spPr bwMode="auto">
            <a:xfrm>
              <a:off x="804" y="2500"/>
              <a:ext cx="4744" cy="4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6"/>
            <p:cNvSpPr>
              <a:spLocks noChangeShapeType="1"/>
            </p:cNvSpPr>
            <p:nvPr/>
          </p:nvSpPr>
          <p:spPr bwMode="auto">
            <a:xfrm>
              <a:off x="1616" y="2496"/>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7"/>
            <p:cNvSpPr>
              <a:spLocks noChangeShapeType="1"/>
            </p:cNvSpPr>
            <p:nvPr/>
          </p:nvSpPr>
          <p:spPr bwMode="auto">
            <a:xfrm>
              <a:off x="2192" y="2496"/>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8"/>
            <p:cNvSpPr>
              <a:spLocks noChangeShapeType="1"/>
            </p:cNvSpPr>
            <p:nvPr/>
          </p:nvSpPr>
          <p:spPr bwMode="auto">
            <a:xfrm>
              <a:off x="2768" y="2496"/>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9"/>
            <p:cNvSpPr>
              <a:spLocks noChangeShapeType="1"/>
            </p:cNvSpPr>
            <p:nvPr/>
          </p:nvSpPr>
          <p:spPr bwMode="auto">
            <a:xfrm>
              <a:off x="4976" y="2496"/>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Rectangle 10"/>
            <p:cNvSpPr>
              <a:spLocks noChangeArrowheads="1"/>
            </p:cNvSpPr>
            <p:nvPr/>
          </p:nvSpPr>
          <p:spPr bwMode="auto">
            <a:xfrm>
              <a:off x="982" y="2594"/>
              <a:ext cx="4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a:latin typeface="Times New Roman" pitchFamily="18" charset="0"/>
                  <a:ea typeface="PMingLiU" pitchFamily="18" charset="-120"/>
                </a:rPr>
                <a:t>data</a:t>
              </a:r>
            </a:p>
          </p:txBody>
        </p:sp>
        <p:sp>
          <p:nvSpPr>
            <p:cNvPr id="16398" name="Rectangle 11"/>
            <p:cNvSpPr>
              <a:spLocks noChangeArrowheads="1"/>
            </p:cNvSpPr>
            <p:nvPr/>
          </p:nvSpPr>
          <p:spPr bwMode="auto">
            <a:xfrm>
              <a:off x="1654" y="2594"/>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a:latin typeface="Times New Roman" pitchFamily="18" charset="0"/>
                  <a:ea typeface="PMingLiU" pitchFamily="18" charset="-120"/>
                </a:rPr>
                <a:t>link 1</a:t>
              </a:r>
            </a:p>
          </p:txBody>
        </p:sp>
        <p:sp>
          <p:nvSpPr>
            <p:cNvPr id="16399" name="Rectangle 12"/>
            <p:cNvSpPr>
              <a:spLocks noChangeArrowheads="1"/>
            </p:cNvSpPr>
            <p:nvPr/>
          </p:nvSpPr>
          <p:spPr bwMode="auto">
            <a:xfrm>
              <a:off x="2230" y="2594"/>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a:latin typeface="Times New Roman" pitchFamily="18" charset="0"/>
                  <a:ea typeface="PMingLiU" pitchFamily="18" charset="-120"/>
                </a:rPr>
                <a:t>link 2</a:t>
              </a:r>
            </a:p>
          </p:txBody>
        </p:sp>
        <p:sp>
          <p:nvSpPr>
            <p:cNvPr id="16400" name="Rectangle 13"/>
            <p:cNvSpPr>
              <a:spLocks noChangeArrowheads="1"/>
            </p:cNvSpPr>
            <p:nvPr/>
          </p:nvSpPr>
          <p:spPr bwMode="auto">
            <a:xfrm>
              <a:off x="2854" y="2594"/>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TW" altLang="en-US" sz="2400">
                  <a:latin typeface="Times New Roman" pitchFamily="18" charset="0"/>
                  <a:ea typeface="PMingLiU" pitchFamily="18" charset="-120"/>
                </a:rPr>
                <a:t>...</a:t>
              </a:r>
            </a:p>
          </p:txBody>
        </p:sp>
        <p:sp>
          <p:nvSpPr>
            <p:cNvPr id="16401" name="Rectangle 14"/>
            <p:cNvSpPr>
              <a:spLocks noChangeArrowheads="1"/>
            </p:cNvSpPr>
            <p:nvPr/>
          </p:nvSpPr>
          <p:spPr bwMode="auto">
            <a:xfrm>
              <a:off x="5014" y="2594"/>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a:latin typeface="Times New Roman" pitchFamily="18" charset="0"/>
                  <a:ea typeface="PMingLiU" pitchFamily="18" charset="-120"/>
                </a:rPr>
                <a:t>link n</a:t>
              </a:r>
            </a:p>
          </p:txBody>
        </p:sp>
      </p:grpSp>
      <p:sp>
        <p:nvSpPr>
          <p:cNvPr id="16390" name="AutoShape 15"/>
          <p:cNvSpPr>
            <a:spLocks noChangeArrowheads="1"/>
          </p:cNvSpPr>
          <p:nvPr/>
        </p:nvSpPr>
        <p:spPr bwMode="auto">
          <a:xfrm rot="10800000">
            <a:off x="2743200" y="3587750"/>
            <a:ext cx="4576763" cy="693738"/>
          </a:xfrm>
          <a:prstGeom prst="wedgeRoundRectCallout">
            <a:avLst>
              <a:gd name="adj1" fmla="val -41671"/>
              <a:gd name="adj2" fmla="val 66667"/>
              <a:gd name="adj3" fmla="val 16667"/>
            </a:avLst>
          </a:prstGeom>
          <a:noFill/>
          <a:ln w="127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pPr algn="ctr" eaLnBrk="0" hangingPunct="0"/>
            <a:r>
              <a:rPr kumimoji="1" lang="zh-TW" altLang="en-US" sz="2400" b="1" dirty="0">
                <a:latin typeface="Times New Roman" pitchFamily="18" charset="0"/>
                <a:ea typeface="PMingLiU" pitchFamily="18" charset="-120"/>
              </a:rPr>
              <a:t>麻烦问题：应当开设多少个链域?</a:t>
            </a:r>
          </a:p>
        </p:txBody>
      </p:sp>
      <p:sp>
        <p:nvSpPr>
          <p:cNvPr id="163856" name="AutoShape 16">
            <a:hlinkClick r:id="rId3" action="ppaction://hlinksldjump" highlightClick="1"/>
          </p:cNvPr>
          <p:cNvSpPr>
            <a:spLocks noChangeArrowheads="1"/>
          </p:cNvSpPr>
          <p:nvPr/>
        </p:nvSpPr>
        <p:spPr bwMode="auto">
          <a:xfrm flipH="1">
            <a:off x="79248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46024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56"/>
                                        </p:tgtEl>
                                        <p:attrNameLst>
                                          <p:attrName>style.visibility</p:attrName>
                                        </p:attrNameLst>
                                      </p:cBhvr>
                                      <p:to>
                                        <p:strVal val="visible"/>
                                      </p:to>
                                    </p:set>
                                    <p:anim calcmode="lin" valueType="num">
                                      <p:cBhvr additive="base">
                                        <p:cTn id="7" dur="500" fill="hold"/>
                                        <p:tgtEl>
                                          <p:spTgt spid="163856"/>
                                        </p:tgtEl>
                                        <p:attrNameLst>
                                          <p:attrName>ppt_x</p:attrName>
                                        </p:attrNameLst>
                                      </p:cBhvr>
                                      <p:tavLst>
                                        <p:tav tm="0">
                                          <p:val>
                                            <p:strVal val="1+#ppt_w/2"/>
                                          </p:val>
                                        </p:tav>
                                        <p:tav tm="100000">
                                          <p:val>
                                            <p:strVal val="#ppt_x"/>
                                          </p:val>
                                        </p:tav>
                                      </p:tavLst>
                                    </p:anim>
                                    <p:anim calcmode="lin" valueType="num">
                                      <p:cBhvr additive="base">
                                        <p:cTn id="8" dur="500" fill="hold"/>
                                        <p:tgtEl>
                                          <p:spTgt spid="163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81D147B-7193-4F6F-973B-2124F9B98AEF}" type="slidenum">
              <a:rPr lang="en-US" altLang="zh-CN" smtClean="0">
                <a:latin typeface="Arial" pitchFamily="34" charset="0"/>
              </a:rPr>
              <a:pPr eaLnBrk="1" hangingPunct="1"/>
              <a:t>42</a:t>
            </a:fld>
            <a:endParaRPr lang="en-US" altLang="zh-CN" smtClean="0">
              <a:latin typeface="Arial" pitchFamily="34" charset="0"/>
            </a:endParaRPr>
          </a:p>
        </p:txBody>
      </p:sp>
      <p:sp>
        <p:nvSpPr>
          <p:cNvPr id="166914" name="Rectangle 2"/>
          <p:cNvSpPr>
            <a:spLocks noGrp="1" noChangeArrowheads="1"/>
          </p:cNvSpPr>
          <p:nvPr>
            <p:ph type="title"/>
          </p:nvPr>
        </p:nvSpPr>
        <p:spPr>
          <a:xfrm>
            <a:off x="439620" y="315000"/>
            <a:ext cx="6572250" cy="609600"/>
          </a:xfrm>
        </p:spPr>
        <p:txBody>
          <a:bodyPr lIns="92075" tIns="46038" rIns="92075" bIns="46038">
            <a:normAutofit fontScale="90000"/>
          </a:bodyPr>
          <a:lstStyle/>
          <a:p>
            <a:pPr algn="l" eaLnBrk="1" hangingPunct="1">
              <a:defRPr/>
            </a:pPr>
            <a:r>
              <a:rPr lang="zh-CN" altLang="en-US" sz="3600" dirty="0" smtClean="0">
                <a:solidFill>
                  <a:schemeClr val="hlink"/>
                </a:solidFill>
              </a:rPr>
              <a:t>左孩子－右兄弟表示法</a:t>
            </a:r>
            <a:endParaRPr lang="zh-TW" altLang="en-US" sz="3600" dirty="0" smtClean="0">
              <a:solidFill>
                <a:schemeClr val="hlink"/>
              </a:solidFill>
            </a:endParaRPr>
          </a:p>
        </p:txBody>
      </p:sp>
      <p:grpSp>
        <p:nvGrpSpPr>
          <p:cNvPr id="17412" name="Group 3"/>
          <p:cNvGrpSpPr>
            <a:grpSpLocks/>
          </p:cNvGrpSpPr>
          <p:nvPr/>
        </p:nvGrpSpPr>
        <p:grpSpPr bwMode="auto">
          <a:xfrm>
            <a:off x="3048000" y="1987550"/>
            <a:ext cx="5334000" cy="3498850"/>
            <a:chOff x="532" y="1366"/>
            <a:chExt cx="4405" cy="2372"/>
          </a:xfrm>
        </p:grpSpPr>
        <p:grpSp>
          <p:nvGrpSpPr>
            <p:cNvPr id="17422" name="Group 4"/>
            <p:cNvGrpSpPr>
              <a:grpSpLocks/>
            </p:cNvGrpSpPr>
            <p:nvPr/>
          </p:nvGrpSpPr>
          <p:grpSpPr bwMode="auto">
            <a:xfrm>
              <a:off x="2556" y="1366"/>
              <a:ext cx="374" cy="359"/>
              <a:chOff x="2396" y="1402"/>
              <a:chExt cx="374" cy="359"/>
            </a:xfrm>
          </p:grpSpPr>
          <p:sp>
            <p:nvSpPr>
              <p:cNvPr id="17471" name="Oval 5"/>
              <p:cNvSpPr>
                <a:spLocks noChangeArrowheads="1"/>
              </p:cNvSpPr>
              <p:nvPr/>
            </p:nvSpPr>
            <p:spPr bwMode="auto">
              <a:xfrm>
                <a:off x="2396" y="14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Rectangle 6"/>
              <p:cNvSpPr>
                <a:spLocks noChangeArrowheads="1"/>
              </p:cNvSpPr>
              <p:nvPr/>
            </p:nvSpPr>
            <p:spPr bwMode="auto">
              <a:xfrm>
                <a:off x="2466" y="1455"/>
                <a:ext cx="30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A</a:t>
                </a:r>
              </a:p>
            </p:txBody>
          </p:sp>
        </p:grpSp>
        <p:grpSp>
          <p:nvGrpSpPr>
            <p:cNvPr id="17423" name="Group 7"/>
            <p:cNvGrpSpPr>
              <a:grpSpLocks/>
            </p:cNvGrpSpPr>
            <p:nvPr/>
          </p:nvGrpSpPr>
          <p:grpSpPr bwMode="auto">
            <a:xfrm>
              <a:off x="1354" y="1917"/>
              <a:ext cx="362" cy="358"/>
              <a:chOff x="1194" y="1953"/>
              <a:chExt cx="362" cy="358"/>
            </a:xfrm>
          </p:grpSpPr>
          <p:sp>
            <p:nvSpPr>
              <p:cNvPr id="17469" name="Oval 8"/>
              <p:cNvSpPr>
                <a:spLocks noChangeArrowheads="1"/>
              </p:cNvSpPr>
              <p:nvPr/>
            </p:nvSpPr>
            <p:spPr bwMode="auto">
              <a:xfrm>
                <a:off x="1194" y="1953"/>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1" name="Rectangle 9"/>
              <p:cNvSpPr>
                <a:spLocks noChangeArrowheads="1"/>
              </p:cNvSpPr>
              <p:nvPr/>
            </p:nvSpPr>
            <p:spPr bwMode="auto">
              <a:xfrm>
                <a:off x="1263" y="2006"/>
                <a:ext cx="29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B</a:t>
                </a:r>
              </a:p>
            </p:txBody>
          </p:sp>
        </p:grpSp>
        <p:grpSp>
          <p:nvGrpSpPr>
            <p:cNvPr id="17424" name="Group 10"/>
            <p:cNvGrpSpPr>
              <a:grpSpLocks/>
            </p:cNvGrpSpPr>
            <p:nvPr/>
          </p:nvGrpSpPr>
          <p:grpSpPr bwMode="auto">
            <a:xfrm>
              <a:off x="2555" y="1897"/>
              <a:ext cx="374" cy="358"/>
              <a:chOff x="2395" y="1933"/>
              <a:chExt cx="374" cy="358"/>
            </a:xfrm>
          </p:grpSpPr>
          <p:sp>
            <p:nvSpPr>
              <p:cNvPr id="17467" name="Oval 11"/>
              <p:cNvSpPr>
                <a:spLocks noChangeArrowheads="1"/>
              </p:cNvSpPr>
              <p:nvPr/>
            </p:nvSpPr>
            <p:spPr bwMode="auto">
              <a:xfrm>
                <a:off x="2395" y="1933"/>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4" name="Rectangle 12"/>
              <p:cNvSpPr>
                <a:spLocks noChangeArrowheads="1"/>
              </p:cNvSpPr>
              <p:nvPr/>
            </p:nvSpPr>
            <p:spPr bwMode="auto">
              <a:xfrm>
                <a:off x="2464" y="1983"/>
                <a:ext cx="30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C</a:t>
                </a:r>
              </a:p>
            </p:txBody>
          </p:sp>
        </p:grpSp>
        <p:grpSp>
          <p:nvGrpSpPr>
            <p:cNvPr id="17425" name="Group 13"/>
            <p:cNvGrpSpPr>
              <a:grpSpLocks/>
            </p:cNvGrpSpPr>
            <p:nvPr/>
          </p:nvGrpSpPr>
          <p:grpSpPr bwMode="auto">
            <a:xfrm>
              <a:off x="3920" y="1877"/>
              <a:ext cx="373" cy="358"/>
              <a:chOff x="3760" y="1913"/>
              <a:chExt cx="373" cy="358"/>
            </a:xfrm>
          </p:grpSpPr>
          <p:sp>
            <p:nvSpPr>
              <p:cNvPr id="17465" name="Oval 14"/>
              <p:cNvSpPr>
                <a:spLocks noChangeArrowheads="1"/>
              </p:cNvSpPr>
              <p:nvPr/>
            </p:nvSpPr>
            <p:spPr bwMode="auto">
              <a:xfrm>
                <a:off x="3760" y="1913"/>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27" name="Rectangle 15"/>
              <p:cNvSpPr>
                <a:spLocks noChangeArrowheads="1"/>
              </p:cNvSpPr>
              <p:nvPr/>
            </p:nvSpPr>
            <p:spPr bwMode="auto">
              <a:xfrm>
                <a:off x="3829" y="1966"/>
                <a:ext cx="3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D</a:t>
                </a:r>
              </a:p>
            </p:txBody>
          </p:sp>
        </p:grpSp>
        <p:sp>
          <p:nvSpPr>
            <p:cNvPr id="17426" name="Line 16"/>
            <p:cNvSpPr>
              <a:spLocks noChangeShapeType="1"/>
            </p:cNvSpPr>
            <p:nvPr/>
          </p:nvSpPr>
          <p:spPr bwMode="auto">
            <a:xfrm flipH="1">
              <a:off x="1532" y="1609"/>
              <a:ext cx="1016" cy="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7" name="Line 17"/>
            <p:cNvSpPr>
              <a:spLocks noChangeShapeType="1"/>
            </p:cNvSpPr>
            <p:nvPr/>
          </p:nvSpPr>
          <p:spPr bwMode="auto">
            <a:xfrm>
              <a:off x="1706" y="2110"/>
              <a:ext cx="85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428" name="Group 18"/>
            <p:cNvGrpSpPr>
              <a:grpSpLocks/>
            </p:cNvGrpSpPr>
            <p:nvPr/>
          </p:nvGrpSpPr>
          <p:grpSpPr bwMode="auto">
            <a:xfrm>
              <a:off x="932" y="2642"/>
              <a:ext cx="362" cy="359"/>
              <a:chOff x="772" y="2678"/>
              <a:chExt cx="362" cy="359"/>
            </a:xfrm>
          </p:grpSpPr>
          <p:sp>
            <p:nvSpPr>
              <p:cNvPr id="17463" name="Oval 19"/>
              <p:cNvSpPr>
                <a:spLocks noChangeArrowheads="1"/>
              </p:cNvSpPr>
              <p:nvPr/>
            </p:nvSpPr>
            <p:spPr bwMode="auto">
              <a:xfrm>
                <a:off x="772" y="267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2" name="Rectangle 20"/>
              <p:cNvSpPr>
                <a:spLocks noChangeArrowheads="1"/>
              </p:cNvSpPr>
              <p:nvPr/>
            </p:nvSpPr>
            <p:spPr bwMode="auto">
              <a:xfrm>
                <a:off x="841" y="2731"/>
                <a:ext cx="2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E</a:t>
                </a:r>
              </a:p>
            </p:txBody>
          </p:sp>
        </p:grpSp>
        <p:grpSp>
          <p:nvGrpSpPr>
            <p:cNvPr id="17429" name="Group 21"/>
            <p:cNvGrpSpPr>
              <a:grpSpLocks/>
            </p:cNvGrpSpPr>
            <p:nvPr/>
          </p:nvGrpSpPr>
          <p:grpSpPr bwMode="auto">
            <a:xfrm>
              <a:off x="1713" y="2632"/>
              <a:ext cx="360" cy="358"/>
              <a:chOff x="1553" y="2668"/>
              <a:chExt cx="360" cy="358"/>
            </a:xfrm>
          </p:grpSpPr>
          <p:sp>
            <p:nvSpPr>
              <p:cNvPr id="17461" name="Oval 22"/>
              <p:cNvSpPr>
                <a:spLocks noChangeArrowheads="1"/>
              </p:cNvSpPr>
              <p:nvPr/>
            </p:nvSpPr>
            <p:spPr bwMode="auto">
              <a:xfrm>
                <a:off x="1553" y="2668"/>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5" name="Rectangle 23"/>
              <p:cNvSpPr>
                <a:spLocks noChangeArrowheads="1"/>
              </p:cNvSpPr>
              <p:nvPr/>
            </p:nvSpPr>
            <p:spPr bwMode="auto">
              <a:xfrm>
                <a:off x="1623" y="2718"/>
                <a:ext cx="27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F</a:t>
                </a:r>
              </a:p>
            </p:txBody>
          </p:sp>
        </p:grpSp>
        <p:grpSp>
          <p:nvGrpSpPr>
            <p:cNvPr id="17430" name="Group 24"/>
            <p:cNvGrpSpPr>
              <a:grpSpLocks/>
            </p:cNvGrpSpPr>
            <p:nvPr/>
          </p:nvGrpSpPr>
          <p:grpSpPr bwMode="auto">
            <a:xfrm>
              <a:off x="2566" y="2622"/>
              <a:ext cx="382" cy="359"/>
              <a:chOff x="2406" y="2658"/>
              <a:chExt cx="382" cy="359"/>
            </a:xfrm>
          </p:grpSpPr>
          <p:sp>
            <p:nvSpPr>
              <p:cNvPr id="17459" name="Oval 25"/>
              <p:cNvSpPr>
                <a:spLocks noChangeArrowheads="1"/>
              </p:cNvSpPr>
              <p:nvPr/>
            </p:nvSpPr>
            <p:spPr bwMode="auto">
              <a:xfrm>
                <a:off x="2406" y="2658"/>
                <a:ext cx="359"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38" name="Rectangle 26"/>
              <p:cNvSpPr>
                <a:spLocks noChangeArrowheads="1"/>
              </p:cNvSpPr>
              <p:nvPr/>
            </p:nvSpPr>
            <p:spPr bwMode="auto">
              <a:xfrm>
                <a:off x="2474" y="2711"/>
                <a:ext cx="31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G</a:t>
                </a:r>
              </a:p>
            </p:txBody>
          </p:sp>
        </p:grpSp>
        <p:grpSp>
          <p:nvGrpSpPr>
            <p:cNvPr id="17431" name="Group 27"/>
            <p:cNvGrpSpPr>
              <a:grpSpLocks/>
            </p:cNvGrpSpPr>
            <p:nvPr/>
          </p:nvGrpSpPr>
          <p:grpSpPr bwMode="auto">
            <a:xfrm>
              <a:off x="3324" y="2612"/>
              <a:ext cx="385" cy="358"/>
              <a:chOff x="3164" y="2648"/>
              <a:chExt cx="385" cy="358"/>
            </a:xfrm>
          </p:grpSpPr>
          <p:sp>
            <p:nvSpPr>
              <p:cNvPr id="17457" name="Oval 28"/>
              <p:cNvSpPr>
                <a:spLocks noChangeArrowheads="1"/>
              </p:cNvSpPr>
              <p:nvPr/>
            </p:nvSpPr>
            <p:spPr bwMode="auto">
              <a:xfrm>
                <a:off x="3164" y="2648"/>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1" name="Rectangle 29"/>
              <p:cNvSpPr>
                <a:spLocks noChangeArrowheads="1"/>
              </p:cNvSpPr>
              <p:nvPr/>
            </p:nvSpPr>
            <p:spPr bwMode="auto">
              <a:xfrm>
                <a:off x="3234" y="2701"/>
                <a:ext cx="31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H</a:t>
                </a:r>
              </a:p>
            </p:txBody>
          </p:sp>
        </p:grpSp>
        <p:grpSp>
          <p:nvGrpSpPr>
            <p:cNvPr id="17432" name="Group 30"/>
            <p:cNvGrpSpPr>
              <a:grpSpLocks/>
            </p:cNvGrpSpPr>
            <p:nvPr/>
          </p:nvGrpSpPr>
          <p:grpSpPr bwMode="auto">
            <a:xfrm>
              <a:off x="3940" y="2601"/>
              <a:ext cx="360" cy="359"/>
              <a:chOff x="3780" y="2637"/>
              <a:chExt cx="360" cy="359"/>
            </a:xfrm>
          </p:grpSpPr>
          <p:sp>
            <p:nvSpPr>
              <p:cNvPr id="17455" name="Oval 31"/>
              <p:cNvSpPr>
                <a:spLocks noChangeArrowheads="1"/>
              </p:cNvSpPr>
              <p:nvPr/>
            </p:nvSpPr>
            <p:spPr bwMode="auto">
              <a:xfrm>
                <a:off x="3780" y="263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4" name="Rectangle 32"/>
              <p:cNvSpPr>
                <a:spLocks noChangeArrowheads="1"/>
              </p:cNvSpPr>
              <p:nvPr/>
            </p:nvSpPr>
            <p:spPr bwMode="auto">
              <a:xfrm>
                <a:off x="3850" y="2691"/>
                <a:ext cx="23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I</a:t>
                </a:r>
              </a:p>
            </p:txBody>
          </p:sp>
        </p:grpSp>
        <p:grpSp>
          <p:nvGrpSpPr>
            <p:cNvPr id="17433" name="Group 33"/>
            <p:cNvGrpSpPr>
              <a:grpSpLocks/>
            </p:cNvGrpSpPr>
            <p:nvPr/>
          </p:nvGrpSpPr>
          <p:grpSpPr bwMode="auto">
            <a:xfrm>
              <a:off x="4577" y="2592"/>
              <a:ext cx="360" cy="358"/>
              <a:chOff x="4417" y="2628"/>
              <a:chExt cx="360" cy="358"/>
            </a:xfrm>
          </p:grpSpPr>
          <p:sp>
            <p:nvSpPr>
              <p:cNvPr id="17453" name="Oval 34"/>
              <p:cNvSpPr>
                <a:spLocks noChangeArrowheads="1"/>
              </p:cNvSpPr>
              <p:nvPr/>
            </p:nvSpPr>
            <p:spPr bwMode="auto">
              <a:xfrm>
                <a:off x="4417" y="2628"/>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47" name="Rectangle 35"/>
              <p:cNvSpPr>
                <a:spLocks noChangeArrowheads="1"/>
              </p:cNvSpPr>
              <p:nvPr/>
            </p:nvSpPr>
            <p:spPr bwMode="auto">
              <a:xfrm>
                <a:off x="4486" y="2681"/>
                <a:ext cx="25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J</a:t>
                </a:r>
              </a:p>
            </p:txBody>
          </p:sp>
        </p:grpSp>
        <p:grpSp>
          <p:nvGrpSpPr>
            <p:cNvPr id="17434" name="Group 36"/>
            <p:cNvGrpSpPr>
              <a:grpSpLocks/>
            </p:cNvGrpSpPr>
            <p:nvPr/>
          </p:nvGrpSpPr>
          <p:grpSpPr bwMode="auto">
            <a:xfrm>
              <a:off x="532" y="3379"/>
              <a:ext cx="383" cy="359"/>
              <a:chOff x="372" y="3415"/>
              <a:chExt cx="383" cy="359"/>
            </a:xfrm>
          </p:grpSpPr>
          <p:sp>
            <p:nvSpPr>
              <p:cNvPr id="17451" name="Oval 37"/>
              <p:cNvSpPr>
                <a:spLocks noChangeArrowheads="1"/>
              </p:cNvSpPr>
              <p:nvPr/>
            </p:nvSpPr>
            <p:spPr bwMode="auto">
              <a:xfrm>
                <a:off x="372" y="341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0" name="Rectangle 38"/>
              <p:cNvSpPr>
                <a:spLocks noChangeArrowheads="1"/>
              </p:cNvSpPr>
              <p:nvPr/>
            </p:nvSpPr>
            <p:spPr bwMode="auto">
              <a:xfrm>
                <a:off x="440" y="3465"/>
                <a:ext cx="31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K</a:t>
                </a:r>
              </a:p>
            </p:txBody>
          </p:sp>
        </p:grpSp>
        <p:grpSp>
          <p:nvGrpSpPr>
            <p:cNvPr id="17435" name="Group 39"/>
            <p:cNvGrpSpPr>
              <a:grpSpLocks/>
            </p:cNvGrpSpPr>
            <p:nvPr/>
          </p:nvGrpSpPr>
          <p:grpSpPr bwMode="auto">
            <a:xfrm>
              <a:off x="1292" y="3369"/>
              <a:ext cx="361" cy="358"/>
              <a:chOff x="1132" y="3405"/>
              <a:chExt cx="361" cy="358"/>
            </a:xfrm>
          </p:grpSpPr>
          <p:sp>
            <p:nvSpPr>
              <p:cNvPr id="17449" name="Oval 40"/>
              <p:cNvSpPr>
                <a:spLocks noChangeArrowheads="1"/>
              </p:cNvSpPr>
              <p:nvPr/>
            </p:nvSpPr>
            <p:spPr bwMode="auto">
              <a:xfrm>
                <a:off x="1132" y="3405"/>
                <a:ext cx="359"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3" name="Rectangle 41"/>
              <p:cNvSpPr>
                <a:spLocks noChangeArrowheads="1"/>
              </p:cNvSpPr>
              <p:nvPr/>
            </p:nvSpPr>
            <p:spPr bwMode="auto">
              <a:xfrm>
                <a:off x="1202" y="3458"/>
                <a:ext cx="29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L</a:t>
                </a:r>
              </a:p>
            </p:txBody>
          </p:sp>
        </p:grpSp>
        <p:grpSp>
          <p:nvGrpSpPr>
            <p:cNvPr id="17436" name="Group 42"/>
            <p:cNvGrpSpPr>
              <a:grpSpLocks/>
            </p:cNvGrpSpPr>
            <p:nvPr/>
          </p:nvGrpSpPr>
          <p:grpSpPr bwMode="auto">
            <a:xfrm>
              <a:off x="3345" y="3328"/>
              <a:ext cx="420" cy="358"/>
              <a:chOff x="3185" y="3364"/>
              <a:chExt cx="420" cy="358"/>
            </a:xfrm>
          </p:grpSpPr>
          <p:sp>
            <p:nvSpPr>
              <p:cNvPr id="17447" name="Oval 43"/>
              <p:cNvSpPr>
                <a:spLocks noChangeArrowheads="1"/>
              </p:cNvSpPr>
              <p:nvPr/>
            </p:nvSpPr>
            <p:spPr bwMode="auto">
              <a:xfrm>
                <a:off x="3185" y="3364"/>
                <a:ext cx="360" cy="3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56" name="Rectangle 44"/>
              <p:cNvSpPr>
                <a:spLocks noChangeArrowheads="1"/>
              </p:cNvSpPr>
              <p:nvPr/>
            </p:nvSpPr>
            <p:spPr bwMode="auto">
              <a:xfrm>
                <a:off x="3255" y="3417"/>
                <a:ext cx="35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chemeClr val="tx2"/>
                    </a:solidFill>
                    <a:effectLst>
                      <a:outerShdw blurRad="38100" dist="38100" dir="2700000" algn="tl">
                        <a:srgbClr val="000000"/>
                      </a:outerShdw>
                    </a:effectLst>
                    <a:latin typeface="Times New Roman" pitchFamily="18" charset="0"/>
                    <a:ea typeface="PMingLiU" pitchFamily="18" charset="-120"/>
                  </a:rPr>
                  <a:t>M</a:t>
                </a:r>
              </a:p>
            </p:txBody>
          </p:sp>
        </p:grpSp>
        <p:sp>
          <p:nvSpPr>
            <p:cNvPr id="17437" name="Line 45"/>
            <p:cNvSpPr>
              <a:spLocks noChangeShapeType="1"/>
            </p:cNvSpPr>
            <p:nvPr/>
          </p:nvSpPr>
          <p:spPr bwMode="auto">
            <a:xfrm flipH="1">
              <a:off x="1121" y="2233"/>
              <a:ext cx="267" cy="3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Line 46"/>
            <p:cNvSpPr>
              <a:spLocks noChangeShapeType="1"/>
            </p:cNvSpPr>
            <p:nvPr/>
          </p:nvSpPr>
          <p:spPr bwMode="auto">
            <a:xfrm>
              <a:off x="1296" y="2826"/>
              <a:ext cx="41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9" name="Line 47"/>
            <p:cNvSpPr>
              <a:spLocks noChangeShapeType="1"/>
            </p:cNvSpPr>
            <p:nvPr/>
          </p:nvSpPr>
          <p:spPr bwMode="auto">
            <a:xfrm flipH="1">
              <a:off x="721" y="2979"/>
              <a:ext cx="288" cy="3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48"/>
            <p:cNvSpPr>
              <a:spLocks noChangeShapeType="1"/>
            </p:cNvSpPr>
            <p:nvPr/>
          </p:nvSpPr>
          <p:spPr bwMode="auto">
            <a:xfrm>
              <a:off x="896" y="3572"/>
              <a:ext cx="37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Line 49"/>
            <p:cNvSpPr>
              <a:spLocks noChangeShapeType="1"/>
            </p:cNvSpPr>
            <p:nvPr/>
          </p:nvSpPr>
          <p:spPr bwMode="auto">
            <a:xfrm>
              <a:off x="2744" y="2274"/>
              <a:ext cx="0" cy="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2" name="Line 50"/>
            <p:cNvSpPr>
              <a:spLocks noChangeShapeType="1"/>
            </p:cNvSpPr>
            <p:nvPr/>
          </p:nvSpPr>
          <p:spPr bwMode="auto">
            <a:xfrm flipH="1">
              <a:off x="3513" y="2222"/>
              <a:ext cx="503" cy="3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Line 51"/>
            <p:cNvSpPr>
              <a:spLocks noChangeShapeType="1"/>
            </p:cNvSpPr>
            <p:nvPr/>
          </p:nvSpPr>
          <p:spPr bwMode="auto">
            <a:xfrm>
              <a:off x="3687" y="2784"/>
              <a:ext cx="2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4" name="Line 52"/>
            <p:cNvSpPr>
              <a:spLocks noChangeShapeType="1"/>
            </p:cNvSpPr>
            <p:nvPr/>
          </p:nvSpPr>
          <p:spPr bwMode="auto">
            <a:xfrm>
              <a:off x="4293" y="2784"/>
              <a:ext cx="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5" name="Line 53"/>
            <p:cNvSpPr>
              <a:spLocks noChangeShapeType="1"/>
            </p:cNvSpPr>
            <p:nvPr/>
          </p:nvSpPr>
          <p:spPr bwMode="auto">
            <a:xfrm>
              <a:off x="3513" y="2979"/>
              <a:ext cx="0" cy="3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6" name="Line 54"/>
            <p:cNvSpPr>
              <a:spLocks noChangeShapeType="1"/>
            </p:cNvSpPr>
            <p:nvPr/>
          </p:nvSpPr>
          <p:spPr bwMode="auto">
            <a:xfrm>
              <a:off x="2918" y="2100"/>
              <a:ext cx="99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413" name="Group 55"/>
          <p:cNvGrpSpPr>
            <a:grpSpLocks/>
          </p:cNvGrpSpPr>
          <p:nvPr/>
        </p:nvGrpSpPr>
        <p:grpSpPr bwMode="auto">
          <a:xfrm>
            <a:off x="612775" y="1752600"/>
            <a:ext cx="3044825" cy="935038"/>
            <a:chOff x="3624" y="1187"/>
            <a:chExt cx="1918" cy="589"/>
          </a:xfrm>
        </p:grpSpPr>
        <p:sp>
          <p:nvSpPr>
            <p:cNvPr id="17416" name="Rectangle 56"/>
            <p:cNvSpPr>
              <a:spLocks noChangeArrowheads="1"/>
            </p:cNvSpPr>
            <p:nvPr/>
          </p:nvSpPr>
          <p:spPr bwMode="auto">
            <a:xfrm>
              <a:off x="3630" y="1187"/>
              <a:ext cx="1908" cy="5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57"/>
            <p:cNvSpPr>
              <a:spLocks noChangeShapeType="1"/>
            </p:cNvSpPr>
            <p:nvPr/>
          </p:nvSpPr>
          <p:spPr bwMode="auto">
            <a:xfrm>
              <a:off x="3624" y="1485"/>
              <a:ext cx="191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58"/>
            <p:cNvSpPr>
              <a:spLocks noChangeShapeType="1"/>
            </p:cNvSpPr>
            <p:nvPr/>
          </p:nvSpPr>
          <p:spPr bwMode="auto">
            <a:xfrm>
              <a:off x="4579" y="1495"/>
              <a:ext cx="0" cy="2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Rectangle 59"/>
            <p:cNvSpPr>
              <a:spLocks noChangeArrowheads="1"/>
            </p:cNvSpPr>
            <p:nvPr/>
          </p:nvSpPr>
          <p:spPr bwMode="auto">
            <a:xfrm>
              <a:off x="4348" y="119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zh-CN" altLang="en-US" sz="2400" b="1">
                  <a:latin typeface="Times New Roman" pitchFamily="18" charset="0"/>
                  <a:ea typeface="楷体_GB2312" pitchFamily="49" charset="-122"/>
                </a:rPr>
                <a:t>数据</a:t>
              </a:r>
              <a:endParaRPr kumimoji="1" lang="zh-TW" altLang="en-US" sz="2400" b="1">
                <a:latin typeface="Times New Roman" pitchFamily="18" charset="0"/>
                <a:ea typeface="楷体_GB2312" pitchFamily="49" charset="-122"/>
              </a:endParaRPr>
            </a:p>
          </p:txBody>
        </p:sp>
        <p:sp>
          <p:nvSpPr>
            <p:cNvPr id="17420" name="Rectangle 60"/>
            <p:cNvSpPr>
              <a:spLocks noChangeArrowheads="1"/>
            </p:cNvSpPr>
            <p:nvPr/>
          </p:nvSpPr>
          <p:spPr bwMode="auto">
            <a:xfrm>
              <a:off x="3696" y="1488"/>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kumimoji="1" lang="zh-CN" altLang="en-US" sz="2400" b="1">
                  <a:latin typeface="Times New Roman" pitchFamily="18" charset="0"/>
                  <a:ea typeface="楷体_GB2312" pitchFamily="49" charset="-122"/>
                </a:rPr>
                <a:t>左孩子</a:t>
              </a:r>
              <a:endParaRPr kumimoji="1" lang="zh-TW" altLang="en-US" sz="2400" b="1">
                <a:latin typeface="Times New Roman" pitchFamily="18" charset="0"/>
                <a:ea typeface="楷体_GB2312" pitchFamily="49" charset="-122"/>
              </a:endParaRPr>
            </a:p>
          </p:txBody>
        </p:sp>
        <p:sp>
          <p:nvSpPr>
            <p:cNvPr id="17421" name="Rectangle 61"/>
            <p:cNvSpPr>
              <a:spLocks noChangeArrowheads="1"/>
            </p:cNvSpPr>
            <p:nvPr/>
          </p:nvSpPr>
          <p:spPr bwMode="auto">
            <a:xfrm>
              <a:off x="4552" y="1478"/>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CN" sz="2400">
                  <a:latin typeface="Times New Roman" pitchFamily="18" charset="0"/>
                  <a:ea typeface="PMingLiU" pitchFamily="18" charset="-120"/>
                </a:rPr>
                <a:t>  </a:t>
              </a:r>
              <a:r>
                <a:rPr kumimoji="1" lang="zh-CN" altLang="en-US" sz="2400" b="1">
                  <a:latin typeface="Times New Roman" pitchFamily="18" charset="0"/>
                  <a:ea typeface="楷体_GB2312" pitchFamily="49" charset="-122"/>
                </a:rPr>
                <a:t>右兄弟</a:t>
              </a:r>
              <a:endParaRPr kumimoji="1" lang="zh-TW" altLang="en-US" sz="2400" b="1">
                <a:latin typeface="Times New Roman" pitchFamily="18" charset="0"/>
                <a:ea typeface="楷体_GB2312" pitchFamily="49" charset="-122"/>
              </a:endParaRPr>
            </a:p>
          </p:txBody>
        </p:sp>
      </p:grpSp>
      <p:sp>
        <p:nvSpPr>
          <p:cNvPr id="17414" name="Text Box 62"/>
          <p:cNvSpPr txBox="1">
            <a:spLocks noChangeArrowheads="1"/>
          </p:cNvSpPr>
          <p:nvPr/>
        </p:nvSpPr>
        <p:spPr bwMode="auto">
          <a:xfrm>
            <a:off x="685800" y="914400"/>
            <a:ext cx="729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zh-TW" altLang="en-US" sz="2400" b="1" dirty="0">
                <a:latin typeface="Arial" pitchFamily="34" charset="0"/>
              </a:rPr>
              <a:t>( </a:t>
            </a:r>
            <a:r>
              <a:rPr lang="en-US" altLang="zh-TW" sz="2400" b="1" dirty="0">
                <a:latin typeface="Arial" pitchFamily="34" charset="0"/>
              </a:rPr>
              <a:t>A ( B ( E ( K, L ), F ), C ( G ), D ( H ( M ), I, J ) ) )</a:t>
            </a:r>
            <a:endParaRPr lang="en-US" altLang="zh-CN" sz="2400" b="1" dirty="0">
              <a:latin typeface="Arial" pitchFamily="34" charset="0"/>
            </a:endParaRPr>
          </a:p>
        </p:txBody>
      </p:sp>
      <p:sp>
        <p:nvSpPr>
          <p:cNvPr id="166975" name="AutoShape 63">
            <a:hlinkClick r:id="rId3" action="ppaction://hlinksldjump" highlightClick="1"/>
          </p:cNvPr>
          <p:cNvSpPr>
            <a:spLocks noChangeArrowheads="1"/>
          </p:cNvSpPr>
          <p:nvPr/>
        </p:nvSpPr>
        <p:spPr bwMode="auto">
          <a:xfrm flipH="1">
            <a:off x="79248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065512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6975"/>
                                        </p:tgtEl>
                                        <p:attrNameLst>
                                          <p:attrName>style.visibility</p:attrName>
                                        </p:attrNameLst>
                                      </p:cBhvr>
                                      <p:to>
                                        <p:strVal val="visible"/>
                                      </p:to>
                                    </p:set>
                                    <p:anim calcmode="lin" valueType="num">
                                      <p:cBhvr additive="base">
                                        <p:cTn id="7" dur="500" fill="hold"/>
                                        <p:tgtEl>
                                          <p:spTgt spid="166975"/>
                                        </p:tgtEl>
                                        <p:attrNameLst>
                                          <p:attrName>ppt_x</p:attrName>
                                        </p:attrNameLst>
                                      </p:cBhvr>
                                      <p:tavLst>
                                        <p:tav tm="0">
                                          <p:val>
                                            <p:strVal val="1+#ppt_w/2"/>
                                          </p:val>
                                        </p:tav>
                                        <p:tav tm="100000">
                                          <p:val>
                                            <p:strVal val="#ppt_x"/>
                                          </p:val>
                                        </p:tav>
                                      </p:tavLst>
                                    </p:anim>
                                    <p:anim calcmode="lin" valueType="num">
                                      <p:cBhvr additive="base">
                                        <p:cTn id="8" dur="500" fill="hold"/>
                                        <p:tgtEl>
                                          <p:spTgt spid="1669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7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76" name="Rectangle 20"/>
          <p:cNvSpPr>
            <a:spLocks noGrp="1" noChangeArrowheads="1"/>
          </p:cNvSpPr>
          <p:nvPr>
            <p:ph type="title"/>
          </p:nvPr>
        </p:nvSpPr>
        <p:spPr>
          <a:xfrm>
            <a:off x="395288" y="441325"/>
            <a:ext cx="8229600" cy="1008063"/>
          </a:xfrm>
        </p:spPr>
        <p:txBody>
          <a:bodyPr/>
          <a:lstStyle/>
          <a:p>
            <a:pPr algn="ctr"/>
            <a:r>
              <a:rPr kumimoji="1" lang="zh-CN" altLang="en-US" sz="4000" b="1">
                <a:solidFill>
                  <a:schemeClr val="tx2"/>
                </a:solidFill>
                <a:latin typeface="华文新魏" pitchFamily="2" charset="-122"/>
                <a:ea typeface="华文新魏" pitchFamily="2" charset="-122"/>
              </a:rPr>
              <a:t>二叉树 </a:t>
            </a:r>
            <a:r>
              <a:rPr kumimoji="1" lang="en-US" altLang="zh-CN" sz="4000" b="1">
                <a:solidFill>
                  <a:schemeClr val="tx2"/>
                </a:solidFill>
                <a:latin typeface="华文新魏" pitchFamily="2" charset="-122"/>
                <a:ea typeface="华文新魏" pitchFamily="2" charset="-122"/>
              </a:rPr>
              <a:t>(Binary Tree)</a:t>
            </a:r>
          </a:p>
        </p:txBody>
      </p:sp>
      <p:sp>
        <p:nvSpPr>
          <p:cNvPr id="121877" name="Rectangle 21"/>
          <p:cNvSpPr>
            <a:spLocks noGrp="1" noChangeArrowheads="1"/>
          </p:cNvSpPr>
          <p:nvPr>
            <p:ph idx="1"/>
          </p:nvPr>
        </p:nvSpPr>
        <p:spPr>
          <a:xfrm>
            <a:off x="647700" y="1377950"/>
            <a:ext cx="7956550" cy="2555875"/>
          </a:xfrm>
        </p:spPr>
        <p:txBody>
          <a:bodyPr/>
          <a:lstStyle/>
          <a:p>
            <a:pPr>
              <a:buClr>
                <a:srgbClr val="800080"/>
              </a:buClr>
              <a:buSzPct val="50000"/>
            </a:pPr>
            <a:r>
              <a:rPr kumimoji="1" lang="zh-CN" altLang="en-US" sz="3000" b="1" u="sng">
                <a:solidFill>
                  <a:schemeClr val="tx2"/>
                </a:solidFill>
                <a:latin typeface="Times New Roman" pitchFamily="18" charset="0"/>
                <a:ea typeface="仿宋_GB2312" pitchFamily="49" charset="-122"/>
              </a:rPr>
              <a:t>二叉树的定义</a:t>
            </a:r>
          </a:p>
          <a:p>
            <a:pPr>
              <a:buFont typeface="Wingdings" pitchFamily="2" charset="2"/>
              <a:buNone/>
            </a:pPr>
            <a:r>
              <a:rPr kumimoji="1" lang="zh-CN" altLang="en-US" sz="3000" b="1">
                <a:solidFill>
                  <a:srgbClr val="006600"/>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一棵二叉树是结点的一个有限集合，该集合或者为空，或者是由一个根结点加上两棵分别称为左子树和右子树的、互不相交的二叉树组成。</a:t>
            </a:r>
          </a:p>
        </p:txBody>
      </p:sp>
      <p:sp>
        <p:nvSpPr>
          <p:cNvPr id="20" name="灯片编号占位符 4"/>
          <p:cNvSpPr>
            <a:spLocks noGrp="1"/>
          </p:cNvSpPr>
          <p:nvPr>
            <p:ph type="sldNum" sz="quarter" idx="12"/>
          </p:nvPr>
        </p:nvSpPr>
        <p:spPr/>
        <p:txBody>
          <a:bodyPr/>
          <a:lstStyle/>
          <a:p>
            <a:fld id="{A9AC0D25-D4F8-40EF-A1A5-33BDF8EDE7BD}" type="slidenum">
              <a:rPr lang="en-US" altLang="zh-CN"/>
              <a:pPr/>
              <a:t>43</a:t>
            </a:fld>
            <a:endParaRPr lang="en-US" altLang="zh-CN"/>
          </a:p>
        </p:txBody>
      </p:sp>
      <p:sp>
        <p:nvSpPr>
          <p:cNvPr id="121858" name="AutoShape 2"/>
          <p:cNvSpPr>
            <a:spLocks noChangeArrowheads="1"/>
          </p:cNvSpPr>
          <p:nvPr/>
        </p:nvSpPr>
        <p:spPr bwMode="auto">
          <a:xfrm>
            <a:off x="7543800" y="4876800"/>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21859" name="AutoShape 3"/>
          <p:cNvSpPr>
            <a:spLocks noChangeArrowheads="1"/>
          </p:cNvSpPr>
          <p:nvPr/>
        </p:nvSpPr>
        <p:spPr bwMode="auto">
          <a:xfrm>
            <a:off x="5486400" y="4876800"/>
            <a:ext cx="457200" cy="533400"/>
          </a:xfrm>
          <a:prstGeom prst="wedgeRoundRectCallout">
            <a:avLst>
              <a:gd name="adj1" fmla="val -82986"/>
              <a:gd name="adj2" fmla="val -118750"/>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21860" name="AutoShape 4"/>
          <p:cNvSpPr>
            <a:spLocks noChangeArrowheads="1"/>
          </p:cNvSpPr>
          <p:nvPr/>
        </p:nvSpPr>
        <p:spPr bwMode="auto">
          <a:xfrm>
            <a:off x="6705600" y="4876800"/>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21861" name="AutoShape 5"/>
          <p:cNvSpPr>
            <a:spLocks noChangeArrowheads="1"/>
          </p:cNvSpPr>
          <p:nvPr/>
        </p:nvSpPr>
        <p:spPr bwMode="auto">
          <a:xfrm>
            <a:off x="3352800" y="4876800"/>
            <a:ext cx="457200" cy="533400"/>
          </a:xfrm>
          <a:prstGeom prst="wedgeRoundRectCallout">
            <a:avLst>
              <a:gd name="adj1" fmla="val 81944"/>
              <a:gd name="adj2" fmla="val -131847"/>
              <a:gd name="adj3" fmla="val 16667"/>
            </a:avLst>
          </a:prstGeom>
          <a:gradFill rotWithShape="0">
            <a:gsLst>
              <a:gs pos="0">
                <a:srgbClr val="FF7C80"/>
              </a:gs>
              <a:gs pos="100000">
                <a:srgbClr val="FF7C80">
                  <a:gamma/>
                  <a:shade val="46275"/>
                  <a:invGamma/>
                </a:srgbClr>
              </a:gs>
            </a:gsLst>
            <a:lin ang="0" scaled="1"/>
          </a:gradFill>
          <a:ln>
            <a:noFill/>
          </a:ln>
          <a:effectLst/>
          <a:extLs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ndParaRPr>
          </a:p>
        </p:txBody>
      </p:sp>
      <p:sp>
        <p:nvSpPr>
          <p:cNvPr id="121864" name="Text Box 8"/>
          <p:cNvSpPr txBox="1">
            <a:spLocks noChangeArrowheads="1"/>
          </p:cNvSpPr>
          <p:nvPr/>
        </p:nvSpPr>
        <p:spPr bwMode="auto">
          <a:xfrm>
            <a:off x="1371600" y="5486400"/>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3200" b="1">
                <a:solidFill>
                  <a:schemeClr val="tx2"/>
                </a:solidFill>
                <a:effectLst>
                  <a:outerShdw blurRad="38100" dist="38100" dir="2700000" algn="tl">
                    <a:srgbClr val="C0C0C0"/>
                  </a:outerShdw>
                </a:effectLst>
                <a:latin typeface="Times New Roman" pitchFamily="18" charset="0"/>
                <a:ea typeface="隶书" pitchFamily="49" charset="-122"/>
              </a:rPr>
              <a:t>二叉树的五种不同形态</a:t>
            </a:r>
            <a:endParaRPr kumimoji="1" lang="zh-CN" altLang="en-US" sz="3200">
              <a:solidFill>
                <a:schemeClr val="tx2"/>
              </a:solidFill>
              <a:latin typeface="Times New Roman" pitchFamily="18" charset="0"/>
            </a:endParaRPr>
          </a:p>
        </p:txBody>
      </p:sp>
      <p:sp>
        <p:nvSpPr>
          <p:cNvPr id="121866" name="Oval 10"/>
          <p:cNvSpPr>
            <a:spLocks noChangeArrowheads="1"/>
          </p:cNvSpPr>
          <p:nvPr/>
        </p:nvSpPr>
        <p:spPr bwMode="auto">
          <a:xfrm>
            <a:off x="1143000" y="4343400"/>
            <a:ext cx="228600" cy="304800"/>
          </a:xfrm>
          <a:prstGeom prst="ellipse">
            <a:avLst/>
          </a:prstGeom>
          <a:noFill/>
          <a:ln w="38100">
            <a:solidFill>
              <a:srgbClr val="CC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latin typeface="Times New Roman" pitchFamily="18" charset="0"/>
            </a:endParaRPr>
          </a:p>
        </p:txBody>
      </p:sp>
      <p:sp>
        <p:nvSpPr>
          <p:cNvPr id="121867" name="Line 11"/>
          <p:cNvSpPr>
            <a:spLocks noChangeShapeType="1"/>
          </p:cNvSpPr>
          <p:nvPr/>
        </p:nvSpPr>
        <p:spPr bwMode="auto">
          <a:xfrm flipH="1">
            <a:off x="1143000" y="4343400"/>
            <a:ext cx="228600" cy="304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8" name="Oval 12"/>
          <p:cNvSpPr>
            <a:spLocks noChangeArrowheads="1"/>
          </p:cNvSpPr>
          <p:nvPr/>
        </p:nvSpPr>
        <p:spPr bwMode="auto">
          <a:xfrm>
            <a:off x="22860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9" name="Oval 13"/>
          <p:cNvSpPr>
            <a:spLocks noChangeArrowheads="1"/>
          </p:cNvSpPr>
          <p:nvPr/>
        </p:nvSpPr>
        <p:spPr bwMode="auto">
          <a:xfrm>
            <a:off x="38100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0" name="Oval 14"/>
          <p:cNvSpPr>
            <a:spLocks noChangeArrowheads="1"/>
          </p:cNvSpPr>
          <p:nvPr/>
        </p:nvSpPr>
        <p:spPr bwMode="auto">
          <a:xfrm>
            <a:off x="51054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1" name="Oval 15"/>
          <p:cNvSpPr>
            <a:spLocks noChangeArrowheads="1"/>
          </p:cNvSpPr>
          <p:nvPr/>
        </p:nvSpPr>
        <p:spPr bwMode="auto">
          <a:xfrm>
            <a:off x="7162800" y="4267200"/>
            <a:ext cx="381000" cy="3810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2" name="Text Box 16"/>
          <p:cNvSpPr txBox="1">
            <a:spLocks noChangeArrowheads="1"/>
          </p:cNvSpPr>
          <p:nvPr/>
        </p:nvSpPr>
        <p:spPr bwMode="auto">
          <a:xfrm>
            <a:off x="33528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3" name="Text Box 17"/>
          <p:cNvSpPr txBox="1">
            <a:spLocks noChangeArrowheads="1"/>
          </p:cNvSpPr>
          <p:nvPr/>
        </p:nvSpPr>
        <p:spPr bwMode="auto">
          <a:xfrm>
            <a:off x="6705600" y="4876800"/>
            <a:ext cx="420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L</a:t>
            </a:r>
            <a:endParaRPr kumimoji="1" lang="en-US" altLang="zh-CN" sz="2400">
              <a:latin typeface="Times New Roman" pitchFamily="18" charset="0"/>
            </a:endParaRPr>
          </a:p>
        </p:txBody>
      </p:sp>
      <p:sp>
        <p:nvSpPr>
          <p:cNvPr id="121874" name="Text Box 18"/>
          <p:cNvSpPr txBox="1">
            <a:spLocks noChangeArrowheads="1"/>
          </p:cNvSpPr>
          <p:nvPr/>
        </p:nvSpPr>
        <p:spPr bwMode="auto">
          <a:xfrm>
            <a:off x="5476875"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
        <p:nvSpPr>
          <p:cNvPr id="121875" name="Text Box 19"/>
          <p:cNvSpPr txBox="1">
            <a:spLocks noChangeArrowheads="1"/>
          </p:cNvSpPr>
          <p:nvPr/>
        </p:nvSpPr>
        <p:spPr bwMode="auto">
          <a:xfrm>
            <a:off x="7543800" y="4876800"/>
            <a:ext cx="441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R</a:t>
            </a:r>
            <a:endParaRPr kumimoji="1" lang="en-US" altLang="zh-CN"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a:xfrm>
            <a:off x="381000" y="332656"/>
            <a:ext cx="3581400" cy="609600"/>
          </a:xfrm>
        </p:spPr>
        <p:txBody>
          <a:bodyPr>
            <a:normAutofit fontScale="90000"/>
          </a:bodyPr>
          <a:lstStyle/>
          <a:p>
            <a:pPr algn="l" eaLnBrk="1" hangingPunct="1">
              <a:defRPr/>
            </a:pPr>
            <a:r>
              <a:rPr lang="en-US" altLang="zh-CN" sz="2800" b="0" smtClean="0">
                <a:solidFill>
                  <a:schemeClr val="tx1"/>
                </a:solidFill>
                <a:ea typeface="楷体_GB2312" pitchFamily="49" charset="-122"/>
              </a:rPr>
              <a:t>3. </a:t>
            </a:r>
            <a:r>
              <a:rPr lang="zh-CN" altLang="en-US" sz="2800" b="0" smtClean="0">
                <a:solidFill>
                  <a:schemeClr val="tx1"/>
                </a:solidFill>
                <a:ea typeface="楷体_GB2312" pitchFamily="49" charset="-122"/>
              </a:rPr>
              <a:t>树的逻辑结构</a:t>
            </a:r>
            <a:r>
              <a:rPr lang="zh-CN" altLang="en-US" smtClean="0">
                <a:solidFill>
                  <a:schemeClr val="tx1"/>
                </a:solidFill>
              </a:rPr>
              <a:t> </a:t>
            </a:r>
          </a:p>
        </p:txBody>
      </p:sp>
      <p:sp>
        <p:nvSpPr>
          <p:cNvPr id="171011" name="Rectangle 3"/>
          <p:cNvSpPr>
            <a:spLocks noGrp="1" noChangeArrowheads="1"/>
          </p:cNvSpPr>
          <p:nvPr>
            <p:ph type="body" idx="1"/>
          </p:nvPr>
        </p:nvSpPr>
        <p:spPr>
          <a:xfrm>
            <a:off x="381000" y="1094656"/>
            <a:ext cx="8077200" cy="1447800"/>
          </a:xfrm>
        </p:spPr>
        <p:txBody>
          <a:bodyPr/>
          <a:lstStyle/>
          <a:p>
            <a:pPr marL="1619250" indent="-1619250" eaLnBrk="1" hangingPunct="1">
              <a:buFont typeface="Wingdings" pitchFamily="2" charset="2"/>
              <a:buNone/>
              <a:defRPr/>
            </a:pPr>
            <a:r>
              <a:rPr lang="en-US" altLang="zh-CN" sz="2600" b="0" smtClean="0">
                <a:solidFill>
                  <a:schemeClr val="tx1"/>
                </a:solidFill>
                <a:latin typeface="宋体" pitchFamily="2" charset="-122"/>
              </a:rPr>
              <a:t>(</a:t>
            </a:r>
            <a:r>
              <a:rPr lang="zh-CN" altLang="en-US" sz="2600" b="0" smtClean="0">
                <a:solidFill>
                  <a:schemeClr val="tx1"/>
                </a:solidFill>
                <a:latin typeface="宋体" pitchFamily="2" charset="-122"/>
              </a:rPr>
              <a:t>特点</a:t>
            </a:r>
            <a:r>
              <a:rPr lang="en-US" altLang="zh-CN" sz="2600" b="0" smtClean="0">
                <a:solidFill>
                  <a:schemeClr val="tx1"/>
                </a:solidFill>
                <a:latin typeface="宋体" pitchFamily="2" charset="-122"/>
              </a:rPr>
              <a:t>)</a:t>
            </a:r>
            <a:r>
              <a:rPr lang="zh-CN" altLang="en-US" sz="2600" b="0" smtClean="0">
                <a:solidFill>
                  <a:schemeClr val="tx1"/>
                </a:solidFill>
                <a:latin typeface="宋体" pitchFamily="2" charset="-122"/>
              </a:rPr>
              <a:t>： 一对多（</a:t>
            </a:r>
            <a:r>
              <a:rPr lang="en-US" altLang="zh-CN" sz="2600" b="0" smtClean="0">
                <a:solidFill>
                  <a:schemeClr val="tx1"/>
                </a:solidFill>
                <a:latin typeface="宋体" pitchFamily="2" charset="-122"/>
              </a:rPr>
              <a:t>1:n</a:t>
            </a:r>
            <a:r>
              <a:rPr lang="zh-CN" altLang="en-US" sz="2600" b="0" smtClean="0">
                <a:solidFill>
                  <a:schemeClr val="tx1"/>
                </a:solidFill>
                <a:latin typeface="宋体" pitchFamily="2" charset="-122"/>
              </a:rPr>
              <a:t>），有多个直接后继（如家谱树、目录树等等），但只有一个根结点，且子树之间互不相交。 </a:t>
            </a:r>
          </a:p>
        </p:txBody>
      </p:sp>
      <p:sp>
        <p:nvSpPr>
          <p:cNvPr id="171012" name="Rectangle 4"/>
          <p:cNvSpPr>
            <a:spLocks noChangeArrowheads="1"/>
          </p:cNvSpPr>
          <p:nvPr/>
        </p:nvSpPr>
        <p:spPr bwMode="auto">
          <a:xfrm>
            <a:off x="304800" y="2847256"/>
            <a:ext cx="358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en-US" altLang="zh-CN" sz="2800" b="1">
                <a:latin typeface="Times New Roman" pitchFamily="18" charset="0"/>
                <a:ea typeface="楷体_GB2312" pitchFamily="49" charset="-122"/>
              </a:rPr>
              <a:t>4. </a:t>
            </a:r>
            <a:r>
              <a:rPr kumimoji="1" lang="zh-CN" altLang="en-US" sz="2800" b="1">
                <a:latin typeface="Times New Roman" pitchFamily="18" charset="0"/>
                <a:ea typeface="楷体_GB2312" pitchFamily="49" charset="-122"/>
              </a:rPr>
              <a:t>树的存储结构</a:t>
            </a:r>
            <a:r>
              <a:rPr kumimoji="1" lang="zh-CN" altLang="en-US" sz="4400">
                <a:latin typeface="Times New Roman" pitchFamily="18" charset="0"/>
              </a:rPr>
              <a:t> </a:t>
            </a:r>
          </a:p>
        </p:txBody>
      </p:sp>
      <p:sp>
        <p:nvSpPr>
          <p:cNvPr id="171013" name="Text Box 5"/>
          <p:cNvSpPr txBox="1">
            <a:spLocks noChangeArrowheads="1"/>
          </p:cNvSpPr>
          <p:nvPr/>
        </p:nvSpPr>
        <p:spPr bwMode="auto">
          <a:xfrm>
            <a:off x="457200" y="3685456"/>
            <a:ext cx="8458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zh-CN" altLang="en-US" sz="2800" b="1">
                <a:latin typeface="Times New Roman" pitchFamily="18" charset="0"/>
              </a:rPr>
              <a:t>讨论</a:t>
            </a:r>
            <a:r>
              <a:rPr kumimoji="1" lang="en-US" altLang="zh-CN" sz="2800" b="1">
                <a:latin typeface="Times New Roman" pitchFamily="18" charset="0"/>
              </a:rPr>
              <a:t>1</a:t>
            </a:r>
            <a:r>
              <a:rPr kumimoji="1" lang="zh-CN" altLang="en-US" sz="2800" b="1">
                <a:latin typeface="Times New Roman" pitchFamily="18" charset="0"/>
              </a:rPr>
              <a:t>：树是非线性结构，该怎样存储？</a:t>
            </a:r>
          </a:p>
          <a:p>
            <a:pPr eaLnBrk="1" hangingPunct="1">
              <a:spcBef>
                <a:spcPct val="50000"/>
              </a:spcBef>
            </a:pPr>
            <a:r>
              <a:rPr kumimoji="1" lang="zh-CN" altLang="en-US" sz="2800" b="1">
                <a:latin typeface="楷体_GB2312" pitchFamily="49" charset="-122"/>
                <a:ea typeface="楷体_GB2312" pitchFamily="49" charset="-122"/>
              </a:rPr>
              <a:t>        </a:t>
            </a:r>
            <a:r>
              <a:rPr kumimoji="1" lang="en-US" altLang="zh-CN" sz="2800" b="1">
                <a:latin typeface="Times New Roman" pitchFamily="18" charset="0"/>
                <a:ea typeface="楷体_GB2312" pitchFamily="49" charset="-122"/>
              </a:rPr>
              <a:t>——</a:t>
            </a:r>
            <a:r>
              <a:rPr kumimoji="1" lang="zh-CN" altLang="en-US" sz="2800" b="1">
                <a:latin typeface="楷体_GB2312" pitchFamily="49" charset="-122"/>
                <a:ea typeface="楷体_GB2312" pitchFamily="49" charset="-122"/>
              </a:rPr>
              <a:t>仍然有顺序存储、链式存储等方式。 </a:t>
            </a:r>
          </a:p>
        </p:txBody>
      </p:sp>
    </p:spTree>
    <p:extLst>
      <p:ext uri="{BB962C8B-B14F-4D97-AF65-F5344CB8AC3E}">
        <p14:creationId xmlns:p14="http://schemas.microsoft.com/office/powerpoint/2010/main" val="17158103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P spid="171012" grpId="0" autoUpdateAnimBg="0"/>
      <p:bldP spid="17101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xfrm>
            <a:off x="4997178" y="5816687"/>
            <a:ext cx="3502152" cy="365125"/>
          </a:xfrm>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C97F221-AF88-435C-BCA3-EE5BE0029B70}" type="slidenum">
              <a:rPr lang="en-US" altLang="zh-CN" smtClean="0">
                <a:latin typeface="Arial" pitchFamily="34" charset="0"/>
              </a:rPr>
              <a:pPr eaLnBrk="1" hangingPunct="1"/>
              <a:t>45</a:t>
            </a:fld>
            <a:endParaRPr lang="en-US" altLang="zh-CN" smtClean="0">
              <a:latin typeface="Arial" pitchFamily="34" charset="0"/>
            </a:endParaRPr>
          </a:p>
        </p:txBody>
      </p:sp>
      <p:sp>
        <p:nvSpPr>
          <p:cNvPr id="172034" name="Rectangle 2"/>
          <p:cNvSpPr>
            <a:spLocks noGrp="1" noRot="1" noChangeArrowheads="1"/>
          </p:cNvSpPr>
          <p:nvPr>
            <p:ph type="title"/>
          </p:nvPr>
        </p:nvSpPr>
        <p:spPr>
          <a:xfrm>
            <a:off x="736730" y="1717127"/>
            <a:ext cx="7543800" cy="762000"/>
          </a:xfrm>
        </p:spPr>
        <p:txBody>
          <a:bodyPr/>
          <a:lstStyle/>
          <a:p>
            <a:pPr algn="l" eaLnBrk="1" hangingPunct="1">
              <a:defRPr/>
            </a:pPr>
            <a:r>
              <a:rPr lang="zh-CN" altLang="en-US" sz="2800" b="0" smtClean="0">
                <a:solidFill>
                  <a:schemeClr val="tx1"/>
                </a:solidFill>
              </a:rPr>
              <a:t>讨论</a:t>
            </a:r>
            <a:r>
              <a:rPr lang="en-US" altLang="zh-CN" sz="2800" b="0" smtClean="0">
                <a:solidFill>
                  <a:schemeClr val="tx1"/>
                </a:solidFill>
              </a:rPr>
              <a:t>3</a:t>
            </a:r>
            <a:r>
              <a:rPr lang="zh-CN" altLang="en-US" sz="2800" b="0" smtClean="0">
                <a:solidFill>
                  <a:schemeClr val="tx1"/>
                </a:solidFill>
              </a:rPr>
              <a:t>：树的链式存储方案应该怎样制定？</a:t>
            </a:r>
          </a:p>
        </p:txBody>
      </p:sp>
      <p:sp>
        <p:nvSpPr>
          <p:cNvPr id="172035" name="Rectangle 3"/>
          <p:cNvSpPr>
            <a:spLocks noGrp="1" noChangeArrowheads="1"/>
          </p:cNvSpPr>
          <p:nvPr>
            <p:ph type="body" idx="1"/>
          </p:nvPr>
        </p:nvSpPr>
        <p:spPr>
          <a:xfrm>
            <a:off x="539552" y="838200"/>
            <a:ext cx="8534400" cy="990600"/>
          </a:xfrm>
        </p:spPr>
        <p:txBody>
          <a:bodyPr/>
          <a:lstStyle/>
          <a:p>
            <a:pPr algn="just" eaLnBrk="1" hangingPunct="1">
              <a:buFont typeface="Wingdings" pitchFamily="2" charset="2"/>
              <a:buNone/>
              <a:defRPr/>
            </a:pPr>
            <a:r>
              <a:rPr lang="zh-CN" altLang="en-US" sz="2400" dirty="0" smtClean="0">
                <a:solidFill>
                  <a:schemeClr val="tx1"/>
                </a:solidFill>
                <a:latin typeface="楷体_GB2312" pitchFamily="49" charset="-122"/>
              </a:rPr>
              <a:t>可规定为：从上至下、从左至右将树的结点依次存入内存。</a:t>
            </a:r>
          </a:p>
          <a:p>
            <a:pPr algn="just" eaLnBrk="1" hangingPunct="1">
              <a:buFont typeface="Wingdings" pitchFamily="2" charset="2"/>
              <a:buNone/>
              <a:defRPr/>
            </a:pPr>
            <a:r>
              <a:rPr lang="zh-CN" altLang="en-US" sz="2400" dirty="0" smtClean="0">
                <a:solidFill>
                  <a:schemeClr val="tx1"/>
                </a:solidFill>
                <a:latin typeface="楷体_GB2312" pitchFamily="49" charset="-122"/>
              </a:rPr>
              <a:t>重大缺陷：复原困难（不能唯一复原就没有实用价值）。</a:t>
            </a:r>
          </a:p>
        </p:txBody>
      </p:sp>
      <p:sp>
        <p:nvSpPr>
          <p:cNvPr id="172036" name="Rectangle 4"/>
          <p:cNvSpPr>
            <a:spLocks noChangeArrowheads="1"/>
          </p:cNvSpPr>
          <p:nvPr/>
        </p:nvSpPr>
        <p:spPr bwMode="auto">
          <a:xfrm>
            <a:off x="304800" y="0"/>
            <a:ext cx="8407660" cy="838200"/>
          </a:xfrm>
          <a:prstGeom prst="rect">
            <a:avLst/>
          </a:prstGeom>
          <a:solidFill>
            <a:schemeClr val="bg2"/>
          </a:solidFill>
          <a:ln>
            <a:noFill/>
          </a:ln>
          <a:effectLst/>
        </p:spPr>
        <p:txBody>
          <a:bodyPr anchor="ctr"/>
          <a:lstStyle/>
          <a:p>
            <a:r>
              <a:rPr kumimoji="1" lang="zh-CN" altLang="en-US" sz="2800" b="1" dirty="0">
                <a:latin typeface="Times New Roman" pitchFamily="18" charset="0"/>
              </a:rPr>
              <a:t>讨论</a:t>
            </a:r>
            <a:r>
              <a:rPr kumimoji="1" lang="en-US" altLang="zh-CN" sz="2800" b="1" dirty="0">
                <a:latin typeface="Times New Roman" pitchFamily="18" charset="0"/>
              </a:rPr>
              <a:t>2</a:t>
            </a:r>
            <a:r>
              <a:rPr kumimoji="1" lang="zh-CN" altLang="en-US" sz="2800" b="1" dirty="0">
                <a:latin typeface="Times New Roman" pitchFamily="18" charset="0"/>
              </a:rPr>
              <a:t>：树的顺序存储方案应该怎样制定？</a:t>
            </a:r>
          </a:p>
        </p:txBody>
      </p:sp>
      <p:sp>
        <p:nvSpPr>
          <p:cNvPr id="172037" name="Rectangle 5"/>
          <p:cNvSpPr>
            <a:spLocks noChangeArrowheads="1"/>
          </p:cNvSpPr>
          <p:nvPr/>
        </p:nvSpPr>
        <p:spPr bwMode="auto">
          <a:xfrm>
            <a:off x="736730" y="2325140"/>
            <a:ext cx="79248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楷体_GB2312" pitchFamily="49" charset="-122"/>
                <a:ea typeface="楷体_GB2312" pitchFamily="49" charset="-122"/>
              </a:rPr>
              <a:t>可用多重链表：一个前趋指针，</a:t>
            </a:r>
            <a:r>
              <a:rPr kumimoji="1" lang="en-US" altLang="zh-CN" sz="2800" b="1">
                <a:latin typeface="楷体_GB2312" pitchFamily="49" charset="-122"/>
                <a:ea typeface="楷体_GB2312" pitchFamily="49" charset="-122"/>
              </a:rPr>
              <a:t>n</a:t>
            </a:r>
            <a:r>
              <a:rPr kumimoji="1" lang="zh-CN" altLang="en-US" sz="2400" b="1">
                <a:latin typeface="楷体_GB2312" pitchFamily="49" charset="-122"/>
                <a:ea typeface="楷体_GB2312" pitchFamily="49" charset="-122"/>
              </a:rPr>
              <a:t>个后继指针。</a:t>
            </a:r>
          </a:p>
          <a:p>
            <a:r>
              <a:rPr kumimoji="1" lang="zh-CN" altLang="en-US" sz="2400" b="1">
                <a:latin typeface="楷体_GB2312" pitchFamily="49" charset="-122"/>
                <a:ea typeface="楷体_GB2312" pitchFamily="49" charset="-122"/>
              </a:rPr>
              <a:t>细节问题：树中结点的结构类型样式该如何设计？</a:t>
            </a:r>
          </a:p>
          <a:p>
            <a:r>
              <a:rPr kumimoji="1" lang="zh-CN" altLang="en-US" sz="2400" b="1">
                <a:latin typeface="楷体_GB2312" pitchFamily="49" charset="-122"/>
                <a:ea typeface="楷体_GB2312" pitchFamily="49" charset="-122"/>
              </a:rPr>
              <a:t>          即应该设计成</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等长</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还是</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不等长</a:t>
            </a:r>
            <a:r>
              <a:rPr kumimoji="1" lang="zh-CN" altLang="en-US" sz="2400" b="1">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a:t>
            </a:r>
          </a:p>
          <a:p>
            <a:r>
              <a:rPr kumimoji="1" lang="zh-CN" altLang="en-US" sz="2400" b="1">
                <a:latin typeface="楷体_GB2312" pitchFamily="49" charset="-122"/>
                <a:ea typeface="楷体_GB2312" pitchFamily="49" charset="-122"/>
              </a:rPr>
              <a:t>缺点：等长结构太浪费（每个结点的度不一定相同）；</a:t>
            </a:r>
          </a:p>
          <a:p>
            <a:r>
              <a:rPr kumimoji="1" lang="zh-CN" altLang="en-US" sz="2400" b="1">
                <a:latin typeface="楷体_GB2312" pitchFamily="49" charset="-122"/>
                <a:ea typeface="楷体_GB2312" pitchFamily="49" charset="-122"/>
              </a:rPr>
              <a:t>      不等长结构太复杂（要定义好多种结构类型）。</a:t>
            </a:r>
          </a:p>
        </p:txBody>
      </p:sp>
      <p:sp>
        <p:nvSpPr>
          <p:cNvPr id="172038" name="Rectangle 6"/>
          <p:cNvSpPr>
            <a:spLocks noChangeArrowheads="1"/>
          </p:cNvSpPr>
          <p:nvPr/>
        </p:nvSpPr>
        <p:spPr bwMode="auto">
          <a:xfrm>
            <a:off x="660530" y="4688927"/>
            <a:ext cx="762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24000" indent="-1524000"/>
            <a:r>
              <a:rPr kumimoji="1" lang="zh-CN" altLang="en-US" sz="2400" b="1">
                <a:latin typeface="楷体_GB2312" pitchFamily="49" charset="-122"/>
                <a:ea typeface="楷体_GB2312" pitchFamily="49" charset="-122"/>
              </a:rPr>
              <a:t>解决思路：先研究最简单、最有规律的树，然后设法把一般的树转化为简单树。</a:t>
            </a:r>
          </a:p>
        </p:txBody>
      </p:sp>
      <p:sp>
        <p:nvSpPr>
          <p:cNvPr id="172040" name="AutoShape 8"/>
          <p:cNvSpPr>
            <a:spLocks noChangeArrowheads="1"/>
          </p:cNvSpPr>
          <p:nvPr/>
        </p:nvSpPr>
        <p:spPr bwMode="auto">
          <a:xfrm>
            <a:off x="5918330" y="5527127"/>
            <a:ext cx="1752600" cy="609600"/>
          </a:xfrm>
          <a:prstGeom prst="wedgeRoundRectCallout">
            <a:avLst>
              <a:gd name="adj1" fmla="val -70560"/>
              <a:gd name="adj2" fmla="val -115884"/>
              <a:gd name="adj3" fmla="val 16667"/>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zh-CN" altLang="en-US" sz="2800" b="1">
                <a:effectLst>
                  <a:outerShdw blurRad="38100" dist="38100" dir="2700000" algn="tl">
                    <a:srgbClr val="000000"/>
                  </a:outerShdw>
                </a:effectLst>
                <a:latin typeface="Times New Roman" pitchFamily="18" charset="0"/>
                <a:ea typeface="楷体_GB2312" pitchFamily="49" charset="-122"/>
              </a:rPr>
              <a:t>二叉树</a:t>
            </a:r>
          </a:p>
        </p:txBody>
      </p:sp>
    </p:spTree>
    <p:extLst>
      <p:ext uri="{BB962C8B-B14F-4D97-AF65-F5344CB8AC3E}">
        <p14:creationId xmlns:p14="http://schemas.microsoft.com/office/powerpoint/2010/main" val="28581340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wd">
                                    <p:tmAbs val="300"/>
                                  </p:iterate>
                                  <p:childTnLst>
                                    <p:set>
                                      <p:cBhvr>
                                        <p:cTn id="6" dur="1" fill="hold">
                                          <p:stCondLst>
                                            <p:cond delay="299"/>
                                          </p:stCondLst>
                                        </p:cTn>
                                        <p:tgtEl>
                                          <p:spTgt spid="172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72035">
                                            <p:txEl>
                                              <p:pRg st="0" end="0"/>
                                            </p:txEl>
                                          </p:spTgt>
                                        </p:tgtEl>
                                        <p:attrNameLst>
                                          <p:attrName>style.visibility</p:attrName>
                                        </p:attrNameLst>
                                      </p:cBhvr>
                                      <p:to>
                                        <p:strVal val="visible"/>
                                      </p:to>
                                    </p:set>
                                    <p:animEffect transition="in" filter="strips(downRight)">
                                      <p:cBhvr>
                                        <p:cTn id="11" dur="500"/>
                                        <p:tgtEl>
                                          <p:spTgt spid="1720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72035">
                                            <p:txEl>
                                              <p:pRg st="1" end="1"/>
                                            </p:txEl>
                                          </p:spTgt>
                                        </p:tgtEl>
                                        <p:attrNameLst>
                                          <p:attrName>style.visibility</p:attrName>
                                        </p:attrNameLst>
                                      </p:cBhvr>
                                      <p:to>
                                        <p:strVal val="visible"/>
                                      </p:to>
                                    </p:set>
                                    <p:animEffect transition="in" filter="strips(downRight)">
                                      <p:cBhvr>
                                        <p:cTn id="16" dur="500"/>
                                        <p:tgtEl>
                                          <p:spTgt spid="1720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wd">
                                    <p:tmAbs val="300"/>
                                  </p:iterate>
                                  <p:childTnLst>
                                    <p:set>
                                      <p:cBhvr>
                                        <p:cTn id="20" dur="1" fill="hold">
                                          <p:stCondLst>
                                            <p:cond delay="299"/>
                                          </p:stCondLst>
                                        </p:cTn>
                                        <p:tgtEl>
                                          <p:spTgt spid="1720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72037">
                                            <p:txEl>
                                              <p:pRg st="0" end="0"/>
                                            </p:txEl>
                                          </p:spTgt>
                                        </p:tgtEl>
                                        <p:attrNameLst>
                                          <p:attrName>style.visibility</p:attrName>
                                        </p:attrNameLst>
                                      </p:cBhvr>
                                      <p:to>
                                        <p:strVal val="visible"/>
                                      </p:to>
                                    </p:set>
                                    <p:animEffect transition="in" filter="strips(downRight)">
                                      <p:cBhvr>
                                        <p:cTn id="25" dur="500"/>
                                        <p:tgtEl>
                                          <p:spTgt spid="17203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72037">
                                            <p:txEl>
                                              <p:pRg st="1" end="1"/>
                                            </p:txEl>
                                          </p:spTgt>
                                        </p:tgtEl>
                                        <p:attrNameLst>
                                          <p:attrName>style.visibility</p:attrName>
                                        </p:attrNameLst>
                                      </p:cBhvr>
                                      <p:to>
                                        <p:strVal val="visible"/>
                                      </p:to>
                                    </p:set>
                                    <p:animEffect transition="in" filter="strips(downRight)">
                                      <p:cBhvr>
                                        <p:cTn id="30" dur="500"/>
                                        <p:tgtEl>
                                          <p:spTgt spid="172037">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72037">
                                            <p:txEl>
                                              <p:pRg st="2" end="2"/>
                                            </p:txEl>
                                          </p:spTgt>
                                        </p:tgtEl>
                                        <p:attrNameLst>
                                          <p:attrName>style.visibility</p:attrName>
                                        </p:attrNameLst>
                                      </p:cBhvr>
                                      <p:to>
                                        <p:strVal val="visible"/>
                                      </p:to>
                                    </p:set>
                                    <p:animEffect transition="in" filter="strips(downRight)">
                                      <p:cBhvr>
                                        <p:cTn id="35" dur="500"/>
                                        <p:tgtEl>
                                          <p:spTgt spid="172037">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72037">
                                            <p:txEl>
                                              <p:pRg st="3" end="3"/>
                                            </p:txEl>
                                          </p:spTgt>
                                        </p:tgtEl>
                                        <p:attrNameLst>
                                          <p:attrName>style.visibility</p:attrName>
                                        </p:attrNameLst>
                                      </p:cBhvr>
                                      <p:to>
                                        <p:strVal val="visible"/>
                                      </p:to>
                                    </p:set>
                                    <p:animEffect transition="in" filter="strips(downRight)">
                                      <p:cBhvr>
                                        <p:cTn id="40" dur="500"/>
                                        <p:tgtEl>
                                          <p:spTgt spid="172037">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72037">
                                            <p:txEl>
                                              <p:pRg st="4" end="4"/>
                                            </p:txEl>
                                          </p:spTgt>
                                        </p:tgtEl>
                                        <p:attrNameLst>
                                          <p:attrName>style.visibility</p:attrName>
                                        </p:attrNameLst>
                                      </p:cBhvr>
                                      <p:to>
                                        <p:strVal val="visible"/>
                                      </p:to>
                                    </p:set>
                                    <p:animEffect transition="in" filter="strips(downRight)">
                                      <p:cBhvr>
                                        <p:cTn id="45" dur="500"/>
                                        <p:tgtEl>
                                          <p:spTgt spid="172037">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iterate type="wd">
                                    <p:tmAbs val="300"/>
                                  </p:iterate>
                                  <p:childTnLst>
                                    <p:set>
                                      <p:cBhvr>
                                        <p:cTn id="49" dur="1" fill="hold">
                                          <p:stCondLst>
                                            <p:cond delay="299"/>
                                          </p:stCondLst>
                                        </p:cTn>
                                        <p:tgtEl>
                                          <p:spTgt spid="17203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72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build="p" autoUpdateAnimBg="0"/>
      <p:bldP spid="172036" grpId="0" animBg="1" autoUpdateAnimBg="0"/>
      <p:bldP spid="172037" grpId="0" build="p" autoUpdateAnimBg="0"/>
      <p:bldP spid="172038" grpId="0" autoUpdateAnimBg="0"/>
      <p:bldP spid="17204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B8B9CB07-835E-4670-A17C-FFF2C5FAD4AE}" type="slidenum">
              <a:rPr lang="en-US" altLang="zh-CN" sz="1600" smtClean="0">
                <a:latin typeface="Arial" pitchFamily="34" charset="0"/>
              </a:rPr>
              <a:pPr eaLnBrk="1" hangingPunct="1"/>
              <a:t>46</a:t>
            </a:fld>
            <a:endParaRPr lang="en-US" altLang="zh-CN" sz="1600" smtClean="0">
              <a:latin typeface="Arial" pitchFamily="34" charset="0"/>
            </a:endParaRPr>
          </a:p>
        </p:txBody>
      </p:sp>
      <p:sp>
        <p:nvSpPr>
          <p:cNvPr id="19458" name="Rectangle 2"/>
          <p:cNvSpPr>
            <a:spLocks noGrp="1" noRot="1" noChangeArrowheads="1"/>
          </p:cNvSpPr>
          <p:nvPr>
            <p:ph type="title"/>
          </p:nvPr>
        </p:nvSpPr>
        <p:spPr>
          <a:xfrm>
            <a:off x="457200" y="0"/>
            <a:ext cx="8229600" cy="685800"/>
          </a:xfrm>
        </p:spPr>
        <p:txBody>
          <a:bodyPr>
            <a:normAutofit fontScale="90000"/>
          </a:bodyPr>
          <a:lstStyle/>
          <a:p>
            <a:pPr eaLnBrk="1" hangingPunct="1">
              <a:defRPr/>
            </a:pPr>
            <a:r>
              <a:rPr lang="zh-CN" altLang="en-US" sz="4000" b="1" dirty="0" smtClean="0">
                <a:solidFill>
                  <a:schemeClr val="tx1"/>
                </a:solidFill>
              </a:rPr>
              <a:t>有向树</a:t>
            </a:r>
          </a:p>
        </p:txBody>
      </p:sp>
      <p:sp>
        <p:nvSpPr>
          <p:cNvPr id="19459" name="Rectangle 3"/>
          <p:cNvSpPr>
            <a:spLocks noGrp="1" noChangeArrowheads="1"/>
          </p:cNvSpPr>
          <p:nvPr>
            <p:ph type="body" idx="1"/>
          </p:nvPr>
        </p:nvSpPr>
        <p:spPr>
          <a:xfrm>
            <a:off x="381000" y="609600"/>
            <a:ext cx="8229600" cy="1371600"/>
          </a:xfrm>
        </p:spPr>
        <p:txBody>
          <a:bodyPr/>
          <a:lstStyle/>
          <a:p>
            <a:pPr eaLnBrk="1" hangingPunct="1">
              <a:defRPr/>
            </a:pPr>
            <a:r>
              <a:rPr lang="en-US" altLang="zh-CN" smtClean="0">
                <a:latin typeface="楷体_GB2312" pitchFamily="49" charset="-122"/>
              </a:rPr>
              <a:t>1</a:t>
            </a:r>
            <a:r>
              <a:rPr lang="zh-CN" altLang="en-US" smtClean="0">
                <a:latin typeface="楷体_GB2312" pitchFamily="49" charset="-122"/>
              </a:rPr>
              <a:t>）有确定的根</a:t>
            </a:r>
          </a:p>
          <a:p>
            <a:pPr eaLnBrk="1" hangingPunct="1">
              <a:defRPr/>
            </a:pPr>
            <a:r>
              <a:rPr lang="en-US" altLang="zh-CN" smtClean="0">
                <a:latin typeface="楷体_GB2312" pitchFamily="49" charset="-122"/>
              </a:rPr>
              <a:t>2</a:t>
            </a:r>
            <a:r>
              <a:rPr lang="zh-CN" altLang="en-US" smtClean="0">
                <a:latin typeface="楷体_GB2312" pitchFamily="49" charset="-122"/>
              </a:rPr>
              <a:t>）树根和子树根之间为有向关系</a:t>
            </a:r>
          </a:p>
        </p:txBody>
      </p:sp>
      <p:sp>
        <p:nvSpPr>
          <p:cNvPr id="19462" name="Rectangle 6"/>
          <p:cNvSpPr>
            <a:spLocks noChangeArrowheads="1"/>
          </p:cNvSpPr>
          <p:nvPr/>
        </p:nvSpPr>
        <p:spPr bwMode="auto">
          <a:xfrm>
            <a:off x="685800" y="1752600"/>
            <a:ext cx="6324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effectLst>
                  <a:outerShdw blurRad="38100" dist="38100" dir="2700000" algn="tl">
                    <a:srgbClr val="000000"/>
                  </a:outerShdw>
                </a:effectLst>
                <a:ea typeface="楷体_GB2312" pitchFamily="49" charset="-122"/>
              </a:rPr>
              <a:t>有序树和无序树的区别在于：</a:t>
            </a:r>
          </a:p>
          <a:p>
            <a:pPr>
              <a:defRPr/>
            </a:pPr>
            <a:endParaRPr lang="zh-CN" altLang="en-US" sz="3200" b="1" dirty="0">
              <a:effectLst>
                <a:outerShdw blurRad="38100" dist="38100" dir="2700000" algn="tl">
                  <a:srgbClr val="000000"/>
                </a:outerShdw>
              </a:effectLst>
              <a:ea typeface="楷体_GB2312" pitchFamily="49" charset="-122"/>
            </a:endParaRPr>
          </a:p>
          <a:p>
            <a:pPr>
              <a:defRPr/>
            </a:pPr>
            <a:r>
              <a:rPr lang="zh-CN" altLang="en-US" sz="3200" b="1" dirty="0">
                <a:effectLst>
                  <a:outerShdw blurRad="38100" dist="38100" dir="2700000" algn="tl">
                    <a:srgbClr val="000000"/>
                  </a:outerShdw>
                </a:effectLst>
                <a:ea typeface="楷体_GB2312" pitchFamily="49" charset="-122"/>
              </a:rPr>
              <a:t>      子树之间是否存在次序关系？</a:t>
            </a:r>
          </a:p>
        </p:txBody>
      </p:sp>
      <p:grpSp>
        <p:nvGrpSpPr>
          <p:cNvPr id="19463" name="Group 7"/>
          <p:cNvGrpSpPr>
            <a:grpSpLocks/>
          </p:cNvGrpSpPr>
          <p:nvPr/>
        </p:nvGrpSpPr>
        <p:grpSpPr bwMode="auto">
          <a:xfrm>
            <a:off x="303300" y="3430588"/>
            <a:ext cx="3887699" cy="2452688"/>
            <a:chOff x="3023" y="97"/>
            <a:chExt cx="2593" cy="1545"/>
          </a:xfrm>
        </p:grpSpPr>
        <p:grpSp>
          <p:nvGrpSpPr>
            <p:cNvPr id="28733" name="Group 8"/>
            <p:cNvGrpSpPr>
              <a:grpSpLocks/>
            </p:cNvGrpSpPr>
            <p:nvPr/>
          </p:nvGrpSpPr>
          <p:grpSpPr bwMode="auto">
            <a:xfrm>
              <a:off x="4166" y="97"/>
              <a:ext cx="275" cy="250"/>
              <a:chOff x="4229" y="1348"/>
              <a:chExt cx="362" cy="373"/>
            </a:xfrm>
          </p:grpSpPr>
          <p:sp>
            <p:nvSpPr>
              <p:cNvPr id="28782" name="Oval 9"/>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83" name="Rectangle 10"/>
              <p:cNvSpPr>
                <a:spLocks noChangeArrowheads="1"/>
              </p:cNvSpPr>
              <p:nvPr/>
            </p:nvSpPr>
            <p:spPr bwMode="auto">
              <a:xfrm>
                <a:off x="4299" y="1402"/>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A</a:t>
                </a:r>
              </a:p>
            </p:txBody>
          </p:sp>
        </p:grpSp>
        <p:grpSp>
          <p:nvGrpSpPr>
            <p:cNvPr id="28734" name="Group 11"/>
            <p:cNvGrpSpPr>
              <a:grpSpLocks/>
            </p:cNvGrpSpPr>
            <p:nvPr/>
          </p:nvGrpSpPr>
          <p:grpSpPr bwMode="auto">
            <a:xfrm>
              <a:off x="3603" y="482"/>
              <a:ext cx="275" cy="249"/>
              <a:chOff x="3618" y="2067"/>
              <a:chExt cx="360" cy="372"/>
            </a:xfrm>
          </p:grpSpPr>
          <p:sp>
            <p:nvSpPr>
              <p:cNvPr id="28780" name="Oval 12"/>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81" name="Rectangle 13"/>
              <p:cNvSpPr>
                <a:spLocks noChangeArrowheads="1"/>
              </p:cNvSpPr>
              <p:nvPr/>
            </p:nvSpPr>
            <p:spPr bwMode="auto">
              <a:xfrm>
                <a:off x="3688" y="2119"/>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B</a:t>
                </a:r>
              </a:p>
            </p:txBody>
          </p:sp>
        </p:grpSp>
        <p:sp>
          <p:nvSpPr>
            <p:cNvPr id="28735" name="Line 14"/>
            <p:cNvSpPr>
              <a:spLocks noChangeShapeType="1"/>
            </p:cNvSpPr>
            <p:nvPr/>
          </p:nvSpPr>
          <p:spPr bwMode="auto">
            <a:xfrm flipH="1">
              <a:off x="3744" y="303"/>
              <a:ext cx="471" cy="1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36" name="Group 15"/>
            <p:cNvGrpSpPr>
              <a:grpSpLocks/>
            </p:cNvGrpSpPr>
            <p:nvPr/>
          </p:nvGrpSpPr>
          <p:grpSpPr bwMode="auto">
            <a:xfrm>
              <a:off x="4223" y="485"/>
              <a:ext cx="276" cy="249"/>
              <a:chOff x="4809" y="2088"/>
              <a:chExt cx="362" cy="371"/>
            </a:xfrm>
          </p:grpSpPr>
          <p:sp>
            <p:nvSpPr>
              <p:cNvPr id="28778" name="Oval 16"/>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9" name="Rectangle 17"/>
              <p:cNvSpPr>
                <a:spLocks noChangeArrowheads="1"/>
              </p:cNvSpPr>
              <p:nvPr/>
            </p:nvSpPr>
            <p:spPr bwMode="auto">
              <a:xfrm>
                <a:off x="4879" y="2140"/>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C</a:t>
                </a:r>
              </a:p>
            </p:txBody>
          </p:sp>
        </p:grpSp>
        <p:grpSp>
          <p:nvGrpSpPr>
            <p:cNvPr id="28737" name="Group 18"/>
            <p:cNvGrpSpPr>
              <a:grpSpLocks/>
            </p:cNvGrpSpPr>
            <p:nvPr/>
          </p:nvGrpSpPr>
          <p:grpSpPr bwMode="auto">
            <a:xfrm>
              <a:off x="4219" y="915"/>
              <a:ext cx="281" cy="248"/>
              <a:chOff x="5130" y="2764"/>
              <a:chExt cx="369" cy="371"/>
            </a:xfrm>
          </p:grpSpPr>
          <p:sp>
            <p:nvSpPr>
              <p:cNvPr id="28776" name="Oval 19"/>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7" name="Rectangle 20"/>
              <p:cNvSpPr>
                <a:spLocks noChangeArrowheads="1"/>
              </p:cNvSpPr>
              <p:nvPr/>
            </p:nvSpPr>
            <p:spPr bwMode="auto">
              <a:xfrm>
                <a:off x="5196" y="281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G</a:t>
                </a:r>
              </a:p>
            </p:txBody>
          </p:sp>
        </p:grpSp>
        <p:sp>
          <p:nvSpPr>
            <p:cNvPr id="28738" name="Line 21"/>
            <p:cNvSpPr>
              <a:spLocks noChangeShapeType="1"/>
            </p:cNvSpPr>
            <p:nvPr/>
          </p:nvSpPr>
          <p:spPr bwMode="auto">
            <a:xfrm>
              <a:off x="5184" y="720"/>
              <a:ext cx="28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39" name="Group 22"/>
            <p:cNvGrpSpPr>
              <a:grpSpLocks/>
            </p:cNvGrpSpPr>
            <p:nvPr/>
          </p:nvGrpSpPr>
          <p:grpSpPr bwMode="auto">
            <a:xfrm>
              <a:off x="3307" y="915"/>
              <a:ext cx="274" cy="247"/>
              <a:chOff x="3951" y="2795"/>
              <a:chExt cx="360" cy="370"/>
            </a:xfrm>
          </p:grpSpPr>
          <p:sp>
            <p:nvSpPr>
              <p:cNvPr id="28774" name="Oval 23"/>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5" name="Rectangle 24"/>
              <p:cNvSpPr>
                <a:spLocks noChangeArrowheads="1"/>
              </p:cNvSpPr>
              <p:nvPr/>
            </p:nvSpPr>
            <p:spPr bwMode="auto">
              <a:xfrm>
                <a:off x="4019" y="2844"/>
                <a:ext cx="28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E</a:t>
                </a:r>
              </a:p>
            </p:txBody>
          </p:sp>
        </p:grpSp>
        <p:grpSp>
          <p:nvGrpSpPr>
            <p:cNvPr id="28740" name="Group 25"/>
            <p:cNvGrpSpPr>
              <a:grpSpLocks/>
            </p:cNvGrpSpPr>
            <p:nvPr/>
          </p:nvGrpSpPr>
          <p:grpSpPr bwMode="auto">
            <a:xfrm>
              <a:off x="4992" y="916"/>
              <a:ext cx="273" cy="249"/>
              <a:chOff x="3662" y="3556"/>
              <a:chExt cx="360" cy="372"/>
            </a:xfrm>
          </p:grpSpPr>
          <p:sp>
            <p:nvSpPr>
              <p:cNvPr id="28772" name="Oval 26"/>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3" name="Rectangle 27"/>
              <p:cNvSpPr>
                <a:spLocks noChangeArrowheads="1"/>
              </p:cNvSpPr>
              <p:nvPr/>
            </p:nvSpPr>
            <p:spPr bwMode="auto">
              <a:xfrm>
                <a:off x="3731" y="3608"/>
                <a:ext cx="23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I</a:t>
                </a:r>
              </a:p>
            </p:txBody>
          </p:sp>
        </p:grpSp>
        <p:sp>
          <p:nvSpPr>
            <p:cNvPr id="28741" name="Line 28"/>
            <p:cNvSpPr>
              <a:spLocks noChangeShapeType="1"/>
            </p:cNvSpPr>
            <p:nvPr/>
          </p:nvSpPr>
          <p:spPr bwMode="auto">
            <a:xfrm>
              <a:off x="3504" y="1152"/>
              <a:ext cx="204" cy="2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42" name="Group 29"/>
            <p:cNvGrpSpPr>
              <a:grpSpLocks/>
            </p:cNvGrpSpPr>
            <p:nvPr/>
          </p:nvGrpSpPr>
          <p:grpSpPr bwMode="auto">
            <a:xfrm>
              <a:off x="4951" y="486"/>
              <a:ext cx="274" cy="249"/>
              <a:chOff x="3328" y="2784"/>
              <a:chExt cx="360" cy="371"/>
            </a:xfrm>
          </p:grpSpPr>
          <p:sp>
            <p:nvSpPr>
              <p:cNvPr id="28770" name="Oval 30"/>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71" name="Rectangle 31"/>
              <p:cNvSpPr>
                <a:spLocks noChangeArrowheads="1"/>
              </p:cNvSpPr>
              <p:nvPr/>
            </p:nvSpPr>
            <p:spPr bwMode="auto">
              <a:xfrm>
                <a:off x="3394" y="2836"/>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D</a:t>
                </a:r>
              </a:p>
            </p:txBody>
          </p:sp>
        </p:grpSp>
        <p:grpSp>
          <p:nvGrpSpPr>
            <p:cNvPr id="28743" name="Group 32"/>
            <p:cNvGrpSpPr>
              <a:grpSpLocks/>
            </p:cNvGrpSpPr>
            <p:nvPr/>
          </p:nvGrpSpPr>
          <p:grpSpPr bwMode="auto">
            <a:xfrm>
              <a:off x="4653" y="916"/>
              <a:ext cx="282" cy="249"/>
              <a:chOff x="2975" y="3533"/>
              <a:chExt cx="371" cy="372"/>
            </a:xfrm>
          </p:grpSpPr>
          <p:sp>
            <p:nvSpPr>
              <p:cNvPr id="28768" name="Oval 33"/>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9" name="Rectangle 34"/>
              <p:cNvSpPr>
                <a:spLocks noChangeArrowheads="1"/>
              </p:cNvSpPr>
              <p:nvPr/>
            </p:nvSpPr>
            <p:spPr bwMode="auto">
              <a:xfrm>
                <a:off x="3043" y="358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H</a:t>
                </a:r>
              </a:p>
            </p:txBody>
          </p:sp>
        </p:grpSp>
        <p:grpSp>
          <p:nvGrpSpPr>
            <p:cNvPr id="28744" name="Group 35"/>
            <p:cNvGrpSpPr>
              <a:grpSpLocks/>
            </p:cNvGrpSpPr>
            <p:nvPr/>
          </p:nvGrpSpPr>
          <p:grpSpPr bwMode="auto">
            <a:xfrm>
              <a:off x="3888" y="915"/>
              <a:ext cx="274" cy="247"/>
              <a:chOff x="4518" y="2763"/>
              <a:chExt cx="360" cy="369"/>
            </a:xfrm>
          </p:grpSpPr>
          <p:sp>
            <p:nvSpPr>
              <p:cNvPr id="28766" name="Oval 36"/>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7" name="Rectangle 37"/>
              <p:cNvSpPr>
                <a:spLocks noChangeArrowheads="1"/>
              </p:cNvSpPr>
              <p:nvPr/>
            </p:nvSpPr>
            <p:spPr bwMode="auto">
              <a:xfrm>
                <a:off x="4585" y="2812"/>
                <a:ext cx="27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F</a:t>
                </a:r>
              </a:p>
            </p:txBody>
          </p:sp>
        </p:grpSp>
        <p:sp>
          <p:nvSpPr>
            <p:cNvPr id="28745" name="Line 38"/>
            <p:cNvSpPr>
              <a:spLocks noChangeShapeType="1"/>
            </p:cNvSpPr>
            <p:nvPr/>
          </p:nvSpPr>
          <p:spPr bwMode="auto">
            <a:xfrm>
              <a:off x="4368" y="72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6" name="Line 39"/>
            <p:cNvSpPr>
              <a:spLocks noChangeShapeType="1"/>
            </p:cNvSpPr>
            <p:nvPr/>
          </p:nvSpPr>
          <p:spPr bwMode="auto">
            <a:xfrm>
              <a:off x="3840" y="720"/>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7" name="Line 40"/>
            <p:cNvSpPr>
              <a:spLocks noChangeShapeType="1"/>
            </p:cNvSpPr>
            <p:nvPr/>
          </p:nvSpPr>
          <p:spPr bwMode="auto">
            <a:xfrm flipH="1">
              <a:off x="3456" y="672"/>
              <a:ext cx="192"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8" name="Line 41"/>
            <p:cNvSpPr>
              <a:spLocks noChangeShapeType="1"/>
            </p:cNvSpPr>
            <p:nvPr/>
          </p:nvSpPr>
          <p:spPr bwMode="auto">
            <a:xfrm flipH="1">
              <a:off x="4800" y="720"/>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49" name="Line 42"/>
            <p:cNvSpPr>
              <a:spLocks noChangeShapeType="1"/>
            </p:cNvSpPr>
            <p:nvPr/>
          </p:nvSpPr>
          <p:spPr bwMode="auto">
            <a:xfrm>
              <a:off x="4394" y="310"/>
              <a:ext cx="694"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0" name="Line 43"/>
            <p:cNvSpPr>
              <a:spLocks noChangeShapeType="1"/>
            </p:cNvSpPr>
            <p:nvPr/>
          </p:nvSpPr>
          <p:spPr bwMode="auto">
            <a:xfrm>
              <a:off x="4330" y="336"/>
              <a:ext cx="3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51" name="Group 44"/>
            <p:cNvGrpSpPr>
              <a:grpSpLocks/>
            </p:cNvGrpSpPr>
            <p:nvPr/>
          </p:nvGrpSpPr>
          <p:grpSpPr bwMode="auto">
            <a:xfrm>
              <a:off x="5343" y="916"/>
              <a:ext cx="273" cy="249"/>
              <a:chOff x="3662" y="3556"/>
              <a:chExt cx="360" cy="372"/>
            </a:xfrm>
          </p:grpSpPr>
          <p:sp>
            <p:nvSpPr>
              <p:cNvPr id="28764" name="Oval 45"/>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5" name="Rectangle 46"/>
              <p:cNvSpPr>
                <a:spLocks noChangeArrowheads="1"/>
              </p:cNvSpPr>
              <p:nvPr/>
            </p:nvSpPr>
            <p:spPr bwMode="auto">
              <a:xfrm>
                <a:off x="3731" y="3608"/>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J</a:t>
                </a:r>
              </a:p>
            </p:txBody>
          </p:sp>
        </p:grpSp>
        <p:sp>
          <p:nvSpPr>
            <p:cNvPr id="28752" name="Line 47"/>
            <p:cNvSpPr>
              <a:spLocks noChangeShapeType="1"/>
            </p:cNvSpPr>
            <p:nvPr/>
          </p:nvSpPr>
          <p:spPr bwMode="auto">
            <a:xfrm>
              <a:off x="5136" y="72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3" name="Line 48"/>
            <p:cNvSpPr>
              <a:spLocks noChangeShapeType="1"/>
            </p:cNvSpPr>
            <p:nvPr/>
          </p:nvSpPr>
          <p:spPr bwMode="auto">
            <a:xfrm flipH="1">
              <a:off x="3168" y="1152"/>
              <a:ext cx="192"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54" name="Group 49"/>
            <p:cNvGrpSpPr>
              <a:grpSpLocks/>
            </p:cNvGrpSpPr>
            <p:nvPr/>
          </p:nvGrpSpPr>
          <p:grpSpPr bwMode="auto">
            <a:xfrm>
              <a:off x="4667" y="1395"/>
              <a:ext cx="304" cy="247"/>
              <a:chOff x="4518" y="2763"/>
              <a:chExt cx="400" cy="369"/>
            </a:xfrm>
          </p:grpSpPr>
          <p:sp>
            <p:nvSpPr>
              <p:cNvPr id="28762" name="Oval 50"/>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3" name="Rectangle 51"/>
              <p:cNvSpPr>
                <a:spLocks noChangeArrowheads="1"/>
              </p:cNvSpPr>
              <p:nvPr/>
            </p:nvSpPr>
            <p:spPr bwMode="auto">
              <a:xfrm>
                <a:off x="4585" y="2812"/>
                <a:ext cx="3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M</a:t>
                </a:r>
              </a:p>
            </p:txBody>
          </p:sp>
        </p:grpSp>
        <p:grpSp>
          <p:nvGrpSpPr>
            <p:cNvPr id="28755" name="Group 52"/>
            <p:cNvGrpSpPr>
              <a:grpSpLocks/>
            </p:cNvGrpSpPr>
            <p:nvPr/>
          </p:nvGrpSpPr>
          <p:grpSpPr bwMode="auto">
            <a:xfrm>
              <a:off x="3648" y="1395"/>
              <a:ext cx="274" cy="247"/>
              <a:chOff x="4518" y="2763"/>
              <a:chExt cx="360" cy="369"/>
            </a:xfrm>
          </p:grpSpPr>
          <p:sp>
            <p:nvSpPr>
              <p:cNvPr id="28760" name="Oval 53"/>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61" name="Rectangle 54"/>
              <p:cNvSpPr>
                <a:spLocks noChangeArrowheads="1"/>
              </p:cNvSpPr>
              <p:nvPr/>
            </p:nvSpPr>
            <p:spPr bwMode="auto">
              <a:xfrm>
                <a:off x="4582" y="2812"/>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L</a:t>
                </a:r>
              </a:p>
            </p:txBody>
          </p:sp>
        </p:grpSp>
        <p:grpSp>
          <p:nvGrpSpPr>
            <p:cNvPr id="28756" name="Group 55"/>
            <p:cNvGrpSpPr>
              <a:grpSpLocks/>
            </p:cNvGrpSpPr>
            <p:nvPr/>
          </p:nvGrpSpPr>
          <p:grpSpPr bwMode="auto">
            <a:xfrm>
              <a:off x="3023" y="1395"/>
              <a:ext cx="282" cy="247"/>
              <a:chOff x="4518" y="2763"/>
              <a:chExt cx="370" cy="369"/>
            </a:xfrm>
          </p:grpSpPr>
          <p:sp>
            <p:nvSpPr>
              <p:cNvPr id="28758" name="Oval 56"/>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59" name="Rectangle 57"/>
              <p:cNvSpPr>
                <a:spLocks noChangeArrowheads="1"/>
              </p:cNvSpPr>
              <p:nvPr/>
            </p:nvSpPr>
            <p:spPr bwMode="auto">
              <a:xfrm>
                <a:off x="4585" y="2812"/>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K</a:t>
                </a:r>
              </a:p>
            </p:txBody>
          </p:sp>
        </p:grpSp>
        <p:sp>
          <p:nvSpPr>
            <p:cNvPr id="28757" name="Line 58"/>
            <p:cNvSpPr>
              <a:spLocks noChangeShapeType="1"/>
            </p:cNvSpPr>
            <p:nvPr/>
          </p:nvSpPr>
          <p:spPr bwMode="auto">
            <a:xfrm>
              <a:off x="4800" y="1152"/>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nvGrpSpPr>
          <p:cNvPr id="19571" name="Group 115"/>
          <p:cNvGrpSpPr>
            <a:grpSpLocks/>
          </p:cNvGrpSpPr>
          <p:nvPr/>
        </p:nvGrpSpPr>
        <p:grpSpPr bwMode="auto">
          <a:xfrm>
            <a:off x="5030787" y="3430588"/>
            <a:ext cx="3457575" cy="2452688"/>
            <a:chOff x="3169" y="2161"/>
            <a:chExt cx="2178" cy="1545"/>
          </a:xfrm>
        </p:grpSpPr>
        <p:grpSp>
          <p:nvGrpSpPr>
            <p:cNvPr id="28680" name="Group 60"/>
            <p:cNvGrpSpPr>
              <a:grpSpLocks/>
            </p:cNvGrpSpPr>
            <p:nvPr/>
          </p:nvGrpSpPr>
          <p:grpSpPr bwMode="auto">
            <a:xfrm>
              <a:off x="4011" y="2161"/>
              <a:ext cx="260" cy="250"/>
              <a:chOff x="4229" y="1348"/>
              <a:chExt cx="362" cy="373"/>
            </a:xfrm>
          </p:grpSpPr>
          <p:sp>
            <p:nvSpPr>
              <p:cNvPr id="28731" name="Oval 61"/>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32" name="Rectangle 62"/>
              <p:cNvSpPr>
                <a:spLocks noChangeArrowheads="1"/>
              </p:cNvSpPr>
              <p:nvPr/>
            </p:nvSpPr>
            <p:spPr bwMode="auto">
              <a:xfrm>
                <a:off x="4299" y="1402"/>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A</a:t>
                </a:r>
              </a:p>
            </p:txBody>
          </p:sp>
        </p:grpSp>
        <p:grpSp>
          <p:nvGrpSpPr>
            <p:cNvPr id="28681" name="Group 67"/>
            <p:cNvGrpSpPr>
              <a:grpSpLocks/>
            </p:cNvGrpSpPr>
            <p:nvPr/>
          </p:nvGrpSpPr>
          <p:grpSpPr bwMode="auto">
            <a:xfrm>
              <a:off x="4066" y="2549"/>
              <a:ext cx="261" cy="249"/>
              <a:chOff x="4809" y="2088"/>
              <a:chExt cx="362" cy="371"/>
            </a:xfrm>
          </p:grpSpPr>
          <p:sp>
            <p:nvSpPr>
              <p:cNvPr id="28729" name="Oval 68"/>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30" name="Rectangle 69"/>
              <p:cNvSpPr>
                <a:spLocks noChangeArrowheads="1"/>
              </p:cNvSpPr>
              <p:nvPr/>
            </p:nvSpPr>
            <p:spPr bwMode="auto">
              <a:xfrm>
                <a:off x="4879" y="2140"/>
                <a:ext cx="29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C</a:t>
                </a:r>
              </a:p>
            </p:txBody>
          </p:sp>
        </p:grpSp>
        <p:grpSp>
          <p:nvGrpSpPr>
            <p:cNvPr id="28682" name="Group 70"/>
            <p:cNvGrpSpPr>
              <a:grpSpLocks/>
            </p:cNvGrpSpPr>
            <p:nvPr/>
          </p:nvGrpSpPr>
          <p:grpSpPr bwMode="auto">
            <a:xfrm>
              <a:off x="4141" y="2979"/>
              <a:ext cx="266" cy="248"/>
              <a:chOff x="5130" y="2764"/>
              <a:chExt cx="369" cy="371"/>
            </a:xfrm>
          </p:grpSpPr>
          <p:sp>
            <p:nvSpPr>
              <p:cNvPr id="28727" name="Oval 71"/>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8" name="Rectangle 72"/>
              <p:cNvSpPr>
                <a:spLocks noChangeArrowheads="1"/>
              </p:cNvSpPr>
              <p:nvPr/>
            </p:nvSpPr>
            <p:spPr bwMode="auto">
              <a:xfrm>
                <a:off x="5196" y="281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G</a:t>
                </a:r>
              </a:p>
            </p:txBody>
          </p:sp>
        </p:grpSp>
        <p:sp>
          <p:nvSpPr>
            <p:cNvPr id="28683" name="Line 90"/>
            <p:cNvSpPr>
              <a:spLocks noChangeShapeType="1"/>
            </p:cNvSpPr>
            <p:nvPr/>
          </p:nvSpPr>
          <p:spPr bwMode="auto">
            <a:xfrm>
              <a:off x="4197" y="2784"/>
              <a:ext cx="27"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84" name="Line 95"/>
            <p:cNvSpPr>
              <a:spLocks noChangeShapeType="1"/>
            </p:cNvSpPr>
            <p:nvPr/>
          </p:nvSpPr>
          <p:spPr bwMode="auto">
            <a:xfrm>
              <a:off x="4161" y="2400"/>
              <a:ext cx="36"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85" name="Line 66"/>
            <p:cNvSpPr>
              <a:spLocks noChangeShapeType="1"/>
            </p:cNvSpPr>
            <p:nvPr/>
          </p:nvSpPr>
          <p:spPr bwMode="auto">
            <a:xfrm flipH="1">
              <a:off x="3608" y="2367"/>
              <a:ext cx="445" cy="1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86" name="Group 114"/>
            <p:cNvGrpSpPr>
              <a:grpSpLocks/>
            </p:cNvGrpSpPr>
            <p:nvPr/>
          </p:nvGrpSpPr>
          <p:grpSpPr bwMode="auto">
            <a:xfrm>
              <a:off x="4276" y="2546"/>
              <a:ext cx="1071" cy="1160"/>
              <a:chOff x="2932" y="2546"/>
              <a:chExt cx="1071" cy="1160"/>
            </a:xfrm>
          </p:grpSpPr>
          <p:grpSp>
            <p:nvGrpSpPr>
              <p:cNvPr id="28708" name="Group 63"/>
              <p:cNvGrpSpPr>
                <a:grpSpLocks/>
              </p:cNvGrpSpPr>
              <p:nvPr/>
            </p:nvGrpSpPr>
            <p:grpSpPr bwMode="auto">
              <a:xfrm>
                <a:off x="3474" y="2546"/>
                <a:ext cx="260" cy="249"/>
                <a:chOff x="3618" y="2067"/>
                <a:chExt cx="360" cy="372"/>
              </a:xfrm>
            </p:grpSpPr>
            <p:sp>
              <p:nvSpPr>
                <p:cNvPr id="28725" name="Oval 64"/>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6" name="Rectangle 65"/>
                <p:cNvSpPr>
                  <a:spLocks noChangeArrowheads="1"/>
                </p:cNvSpPr>
                <p:nvPr/>
              </p:nvSpPr>
              <p:spPr bwMode="auto">
                <a:xfrm>
                  <a:off x="3688" y="2119"/>
                  <a:ext cx="28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B</a:t>
                  </a:r>
                </a:p>
              </p:txBody>
            </p:sp>
          </p:grpSp>
          <p:grpSp>
            <p:nvGrpSpPr>
              <p:cNvPr id="28709" name="Group 74"/>
              <p:cNvGrpSpPr>
                <a:grpSpLocks/>
              </p:cNvGrpSpPr>
              <p:nvPr/>
            </p:nvGrpSpPr>
            <p:grpSpPr bwMode="auto">
              <a:xfrm>
                <a:off x="3205" y="2979"/>
                <a:ext cx="260" cy="247"/>
                <a:chOff x="3951" y="2795"/>
                <a:chExt cx="360" cy="370"/>
              </a:xfrm>
            </p:grpSpPr>
            <p:sp>
              <p:nvSpPr>
                <p:cNvPr id="28723" name="Oval 75"/>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4" name="Rectangle 76"/>
                <p:cNvSpPr>
                  <a:spLocks noChangeArrowheads="1"/>
                </p:cNvSpPr>
                <p:nvPr/>
              </p:nvSpPr>
              <p:spPr bwMode="auto">
                <a:xfrm>
                  <a:off x="4019" y="2844"/>
                  <a:ext cx="28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E</a:t>
                  </a:r>
                </a:p>
              </p:txBody>
            </p:sp>
          </p:grpSp>
          <p:sp>
            <p:nvSpPr>
              <p:cNvPr id="28710" name="Line 80"/>
              <p:cNvSpPr>
                <a:spLocks noChangeShapeType="1"/>
              </p:cNvSpPr>
              <p:nvPr/>
            </p:nvSpPr>
            <p:spPr bwMode="auto">
              <a:xfrm>
                <a:off x="3381" y="3216"/>
                <a:ext cx="193" cy="25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11" name="Group 87"/>
              <p:cNvGrpSpPr>
                <a:grpSpLocks/>
              </p:cNvGrpSpPr>
              <p:nvPr/>
            </p:nvGrpSpPr>
            <p:grpSpPr bwMode="auto">
              <a:xfrm>
                <a:off x="3744" y="2979"/>
                <a:ext cx="259" cy="247"/>
                <a:chOff x="4518" y="2763"/>
                <a:chExt cx="360" cy="369"/>
              </a:xfrm>
            </p:grpSpPr>
            <p:sp>
              <p:nvSpPr>
                <p:cNvPr id="28721" name="Oval 88"/>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2" name="Rectangle 89"/>
                <p:cNvSpPr>
                  <a:spLocks noChangeArrowheads="1"/>
                </p:cNvSpPr>
                <p:nvPr/>
              </p:nvSpPr>
              <p:spPr bwMode="auto">
                <a:xfrm>
                  <a:off x="4585" y="2812"/>
                  <a:ext cx="27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F</a:t>
                  </a:r>
                </a:p>
              </p:txBody>
            </p:sp>
          </p:grpSp>
          <p:sp>
            <p:nvSpPr>
              <p:cNvPr id="28712" name="Line 91"/>
              <p:cNvSpPr>
                <a:spLocks noChangeShapeType="1"/>
              </p:cNvSpPr>
              <p:nvPr/>
            </p:nvSpPr>
            <p:spPr bwMode="auto">
              <a:xfrm>
                <a:off x="3699" y="2784"/>
                <a:ext cx="181"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3" name="Line 92"/>
              <p:cNvSpPr>
                <a:spLocks noChangeShapeType="1"/>
              </p:cNvSpPr>
              <p:nvPr/>
            </p:nvSpPr>
            <p:spPr bwMode="auto">
              <a:xfrm flipH="1">
                <a:off x="3336" y="2736"/>
                <a:ext cx="181"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4" name="Line 100"/>
              <p:cNvSpPr>
                <a:spLocks noChangeShapeType="1"/>
              </p:cNvSpPr>
              <p:nvPr/>
            </p:nvSpPr>
            <p:spPr bwMode="auto">
              <a:xfrm flipH="1">
                <a:off x="3064" y="3216"/>
                <a:ext cx="181" cy="2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715" name="Group 104"/>
              <p:cNvGrpSpPr>
                <a:grpSpLocks/>
              </p:cNvGrpSpPr>
              <p:nvPr/>
            </p:nvGrpSpPr>
            <p:grpSpPr bwMode="auto">
              <a:xfrm>
                <a:off x="3517" y="3459"/>
                <a:ext cx="259" cy="247"/>
                <a:chOff x="4518" y="2763"/>
                <a:chExt cx="360" cy="369"/>
              </a:xfrm>
            </p:grpSpPr>
            <p:sp>
              <p:nvSpPr>
                <p:cNvPr id="28719" name="Oval 105"/>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20" name="Rectangle 106"/>
                <p:cNvSpPr>
                  <a:spLocks noChangeArrowheads="1"/>
                </p:cNvSpPr>
                <p:nvPr/>
              </p:nvSpPr>
              <p:spPr bwMode="auto">
                <a:xfrm>
                  <a:off x="4582" y="2812"/>
                  <a:ext cx="2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L</a:t>
                  </a:r>
                </a:p>
              </p:txBody>
            </p:sp>
          </p:grpSp>
          <p:grpSp>
            <p:nvGrpSpPr>
              <p:cNvPr id="28716" name="Group 107"/>
              <p:cNvGrpSpPr>
                <a:grpSpLocks/>
              </p:cNvGrpSpPr>
              <p:nvPr/>
            </p:nvGrpSpPr>
            <p:grpSpPr bwMode="auto">
              <a:xfrm>
                <a:off x="2932" y="3459"/>
                <a:ext cx="267" cy="247"/>
                <a:chOff x="4518" y="2763"/>
                <a:chExt cx="370" cy="369"/>
              </a:xfrm>
            </p:grpSpPr>
            <p:sp>
              <p:nvSpPr>
                <p:cNvPr id="28717" name="Oval 108"/>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18" name="Rectangle 109"/>
                <p:cNvSpPr>
                  <a:spLocks noChangeArrowheads="1"/>
                </p:cNvSpPr>
                <p:nvPr/>
              </p:nvSpPr>
              <p:spPr bwMode="auto">
                <a:xfrm>
                  <a:off x="4585" y="2812"/>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K</a:t>
                  </a:r>
                </a:p>
              </p:txBody>
            </p:sp>
          </p:grpSp>
        </p:grpSp>
        <p:sp>
          <p:nvSpPr>
            <p:cNvPr id="28687" name="Line 94"/>
            <p:cNvSpPr>
              <a:spLocks noChangeShapeType="1"/>
            </p:cNvSpPr>
            <p:nvPr/>
          </p:nvSpPr>
          <p:spPr bwMode="auto">
            <a:xfrm>
              <a:off x="4222" y="2374"/>
              <a:ext cx="655" cy="1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88" name="Group 113"/>
            <p:cNvGrpSpPr>
              <a:grpSpLocks/>
            </p:cNvGrpSpPr>
            <p:nvPr/>
          </p:nvGrpSpPr>
          <p:grpSpPr bwMode="auto">
            <a:xfrm>
              <a:off x="3169" y="2547"/>
              <a:ext cx="906" cy="1156"/>
              <a:chOff x="4470" y="2550"/>
              <a:chExt cx="906" cy="1156"/>
            </a:xfrm>
          </p:grpSpPr>
          <p:sp>
            <p:nvSpPr>
              <p:cNvPr id="28689" name="Line 73"/>
              <p:cNvSpPr>
                <a:spLocks noChangeShapeType="1"/>
              </p:cNvSpPr>
              <p:nvPr/>
            </p:nvSpPr>
            <p:spPr bwMode="auto">
              <a:xfrm>
                <a:off x="4968" y="2784"/>
                <a:ext cx="27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0" name="Group 77"/>
              <p:cNvGrpSpPr>
                <a:grpSpLocks/>
              </p:cNvGrpSpPr>
              <p:nvPr/>
            </p:nvGrpSpPr>
            <p:grpSpPr bwMode="auto">
              <a:xfrm>
                <a:off x="4787" y="2980"/>
                <a:ext cx="258" cy="249"/>
                <a:chOff x="3662" y="3556"/>
                <a:chExt cx="360" cy="372"/>
              </a:xfrm>
            </p:grpSpPr>
            <p:sp>
              <p:nvSpPr>
                <p:cNvPr id="28706" name="Oval 78"/>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7" name="Rectangle 79"/>
                <p:cNvSpPr>
                  <a:spLocks noChangeArrowheads="1"/>
                </p:cNvSpPr>
                <p:nvPr/>
              </p:nvSpPr>
              <p:spPr bwMode="auto">
                <a:xfrm>
                  <a:off x="3731" y="3608"/>
                  <a:ext cx="23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I</a:t>
                  </a:r>
                </a:p>
              </p:txBody>
            </p:sp>
          </p:grpSp>
          <p:grpSp>
            <p:nvGrpSpPr>
              <p:cNvPr id="28691" name="Group 81"/>
              <p:cNvGrpSpPr>
                <a:grpSpLocks/>
              </p:cNvGrpSpPr>
              <p:nvPr/>
            </p:nvGrpSpPr>
            <p:grpSpPr bwMode="auto">
              <a:xfrm>
                <a:off x="4743" y="2550"/>
                <a:ext cx="258" cy="249"/>
                <a:chOff x="3328" y="2784"/>
                <a:chExt cx="360" cy="371"/>
              </a:xfrm>
            </p:grpSpPr>
            <p:sp>
              <p:nvSpPr>
                <p:cNvPr id="28704" name="Oval 82"/>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5" name="Rectangle 83"/>
                <p:cNvSpPr>
                  <a:spLocks noChangeArrowheads="1"/>
                </p:cNvSpPr>
                <p:nvPr/>
              </p:nvSpPr>
              <p:spPr bwMode="auto">
                <a:xfrm>
                  <a:off x="3394" y="2836"/>
                  <a:ext cx="29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D</a:t>
                  </a:r>
                </a:p>
              </p:txBody>
            </p:sp>
          </p:grpSp>
          <p:grpSp>
            <p:nvGrpSpPr>
              <p:cNvPr id="28692" name="Group 84"/>
              <p:cNvGrpSpPr>
                <a:grpSpLocks/>
              </p:cNvGrpSpPr>
              <p:nvPr/>
            </p:nvGrpSpPr>
            <p:grpSpPr bwMode="auto">
              <a:xfrm>
                <a:off x="4470" y="2980"/>
                <a:ext cx="267" cy="249"/>
                <a:chOff x="2975" y="3533"/>
                <a:chExt cx="371" cy="372"/>
              </a:xfrm>
            </p:grpSpPr>
            <p:sp>
              <p:nvSpPr>
                <p:cNvPr id="28702" name="Oval 85"/>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3" name="Rectangle 86"/>
                <p:cNvSpPr>
                  <a:spLocks noChangeArrowheads="1"/>
                </p:cNvSpPr>
                <p:nvPr/>
              </p:nvSpPr>
              <p:spPr bwMode="auto">
                <a:xfrm>
                  <a:off x="3043" y="3585"/>
                  <a:ext cx="30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H</a:t>
                  </a:r>
                </a:p>
              </p:txBody>
            </p:sp>
          </p:grpSp>
          <p:sp>
            <p:nvSpPr>
              <p:cNvPr id="28693" name="Line 93"/>
              <p:cNvSpPr>
                <a:spLocks noChangeShapeType="1"/>
              </p:cNvSpPr>
              <p:nvPr/>
            </p:nvSpPr>
            <p:spPr bwMode="auto">
              <a:xfrm flipH="1">
                <a:off x="4605" y="2784"/>
                <a:ext cx="18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4" name="Group 96"/>
              <p:cNvGrpSpPr>
                <a:grpSpLocks/>
              </p:cNvGrpSpPr>
              <p:nvPr/>
            </p:nvGrpSpPr>
            <p:grpSpPr bwMode="auto">
              <a:xfrm>
                <a:off x="5118" y="2980"/>
                <a:ext cx="258" cy="249"/>
                <a:chOff x="3662" y="3556"/>
                <a:chExt cx="360" cy="372"/>
              </a:xfrm>
            </p:grpSpPr>
            <p:sp>
              <p:nvSpPr>
                <p:cNvPr id="28700" name="Oval 97"/>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701" name="Rectangle 98"/>
                <p:cNvSpPr>
                  <a:spLocks noChangeArrowheads="1"/>
                </p:cNvSpPr>
                <p:nvPr/>
              </p:nvSpPr>
              <p:spPr bwMode="auto">
                <a:xfrm>
                  <a:off x="3731" y="3608"/>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J</a:t>
                  </a:r>
                </a:p>
              </p:txBody>
            </p:sp>
          </p:grpSp>
          <p:sp>
            <p:nvSpPr>
              <p:cNvPr id="28695" name="Line 99"/>
              <p:cNvSpPr>
                <a:spLocks noChangeShapeType="1"/>
              </p:cNvSpPr>
              <p:nvPr/>
            </p:nvSpPr>
            <p:spPr bwMode="auto">
              <a:xfrm>
                <a:off x="4923" y="27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28696" name="Group 101"/>
              <p:cNvGrpSpPr>
                <a:grpSpLocks/>
              </p:cNvGrpSpPr>
              <p:nvPr/>
            </p:nvGrpSpPr>
            <p:grpSpPr bwMode="auto">
              <a:xfrm>
                <a:off x="4482" y="3459"/>
                <a:ext cx="287" cy="247"/>
                <a:chOff x="4518" y="2763"/>
                <a:chExt cx="400" cy="369"/>
              </a:xfrm>
            </p:grpSpPr>
            <p:sp>
              <p:nvSpPr>
                <p:cNvPr id="28698" name="Oval 102"/>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8699" name="Rectangle 103"/>
                <p:cNvSpPr>
                  <a:spLocks noChangeArrowheads="1"/>
                </p:cNvSpPr>
                <p:nvPr/>
              </p:nvSpPr>
              <p:spPr bwMode="auto">
                <a:xfrm>
                  <a:off x="4585" y="2812"/>
                  <a:ext cx="3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1600" b="1">
                      <a:solidFill>
                        <a:schemeClr val="tx2"/>
                      </a:solidFill>
                      <a:latin typeface="Times New Roman" pitchFamily="18" charset="0"/>
                      <a:ea typeface="PMingLiU" pitchFamily="18" charset="-120"/>
                    </a:rPr>
                    <a:t>M</a:t>
                  </a:r>
                </a:p>
              </p:txBody>
            </p:sp>
          </p:grpSp>
          <p:sp>
            <p:nvSpPr>
              <p:cNvPr id="28697" name="Line 110"/>
              <p:cNvSpPr>
                <a:spLocks noChangeShapeType="1"/>
              </p:cNvSpPr>
              <p:nvPr/>
            </p:nvSpPr>
            <p:spPr bwMode="auto">
              <a:xfrm>
                <a:off x="4605" y="3216"/>
                <a:ext cx="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grpSp>
    </p:spTree>
    <p:extLst>
      <p:ext uri="{BB962C8B-B14F-4D97-AF65-F5344CB8AC3E}">
        <p14:creationId xmlns:p14="http://schemas.microsoft.com/office/powerpoint/2010/main" val="35297510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dissolve">
                                      <p:cBhvr>
                                        <p:cTn id="7" dur="5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2" presetClass="entr" presetSubtype="0" fill="hold" nodeType="clickEffect">
                                  <p:stCondLst>
                                    <p:cond delay="0"/>
                                  </p:stCondLst>
                                  <p:childTnLst>
                                    <p:set>
                                      <p:cBhvr>
                                        <p:cTn id="11" dur="1" fill="hold">
                                          <p:stCondLst>
                                            <p:cond delay="0"/>
                                          </p:stCondLst>
                                        </p:cTn>
                                        <p:tgtEl>
                                          <p:spTgt spid="19571"/>
                                        </p:tgtEl>
                                        <p:attrNameLst>
                                          <p:attrName>style.visibility</p:attrName>
                                        </p:attrNameLst>
                                      </p:cBhvr>
                                      <p:to>
                                        <p:strVal val="visible"/>
                                      </p:to>
                                    </p:set>
                                    <p:animScale>
                                      <p:cBhvr>
                                        <p:cTn id="12" dur="1000" decel="50000" fill="hold">
                                          <p:stCondLst>
                                            <p:cond delay="0"/>
                                          </p:stCondLst>
                                        </p:cTn>
                                        <p:tgtEl>
                                          <p:spTgt spid="19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9571"/>
                                        </p:tgtEl>
                                        <p:attrNameLst>
                                          <p:attrName>ppt_x</p:attrName>
                                          <p:attrName>ppt_y</p:attrName>
                                        </p:attrNameLst>
                                      </p:cBhvr>
                                    </p:animMotion>
                                    <p:animEffect transition="in" filter="fade">
                                      <p:cBhvr>
                                        <p:cTn id="14" dur="1000"/>
                                        <p:tgtEl>
                                          <p:spTgt spid="1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15BFABC-7A29-49A7-B33F-311C6B3491EF}" type="slidenum">
              <a:rPr lang="en-US" altLang="zh-CN" smtClean="0">
                <a:latin typeface="Arial" pitchFamily="34" charset="0"/>
              </a:rPr>
              <a:pPr eaLnBrk="1" hangingPunct="1"/>
              <a:t>47</a:t>
            </a:fld>
            <a:endParaRPr lang="en-US" altLang="zh-CN" smtClean="0">
              <a:latin typeface="Arial" pitchFamily="34" charset="0"/>
            </a:endParaRPr>
          </a:p>
        </p:txBody>
      </p:sp>
      <p:sp>
        <p:nvSpPr>
          <p:cNvPr id="22530" name="Rectangle 2"/>
          <p:cNvSpPr>
            <a:spLocks noGrp="1" noRot="1" noChangeArrowheads="1"/>
          </p:cNvSpPr>
          <p:nvPr>
            <p:ph type="title"/>
          </p:nvPr>
        </p:nvSpPr>
        <p:spPr>
          <a:xfrm>
            <a:off x="467544" y="366048"/>
            <a:ext cx="7024744" cy="1143000"/>
          </a:xfrm>
        </p:spPr>
        <p:txBody>
          <a:bodyPr/>
          <a:lstStyle/>
          <a:p>
            <a:pPr eaLnBrk="1" hangingPunct="1">
              <a:defRPr/>
            </a:pPr>
            <a:r>
              <a:rPr lang="zh-CN" altLang="en-US" dirty="0" smtClean="0">
                <a:solidFill>
                  <a:schemeClr val="tx1"/>
                </a:solidFill>
              </a:rPr>
              <a:t>和线性结构的比较</a:t>
            </a:r>
          </a:p>
        </p:txBody>
      </p:sp>
      <p:sp>
        <p:nvSpPr>
          <p:cNvPr id="22534" name="Rectangle 6"/>
          <p:cNvSpPr>
            <a:spLocks noGrp="1" noChangeArrowheads="1"/>
          </p:cNvSpPr>
          <p:nvPr>
            <p:ph type="body" sz="half" idx="4294967295"/>
          </p:nvPr>
        </p:nvSpPr>
        <p:spPr>
          <a:xfrm>
            <a:off x="304800" y="1600200"/>
            <a:ext cx="4038600" cy="4525963"/>
          </a:xfrm>
          <a:prstGeom prst="rect">
            <a:avLst/>
          </a:prstGeom>
        </p:spPr>
        <p:txBody>
          <a:bodyPr/>
          <a:lstStyle/>
          <a:p>
            <a:pPr algn="ctr" eaLnBrk="1" hangingPunct="1">
              <a:buFont typeface="Wingdings" pitchFamily="2" charset="2"/>
              <a:buNone/>
              <a:defRPr/>
            </a:pPr>
            <a:r>
              <a:rPr lang="zh-CN" altLang="en-US" sz="3600" dirty="0" smtClean="0">
                <a:solidFill>
                  <a:schemeClr val="tx1"/>
                </a:solidFill>
                <a:latin typeface="隶书" pitchFamily="49" charset="-122"/>
                <a:ea typeface="隶书" pitchFamily="49" charset="-122"/>
              </a:rPr>
              <a:t>线性结构</a:t>
            </a:r>
          </a:p>
          <a:p>
            <a:pPr eaLnBrk="1" hangingPunct="1">
              <a:defRPr/>
            </a:pPr>
            <a:r>
              <a:rPr lang="zh-CN" altLang="en-US" dirty="0" smtClean="0">
                <a:solidFill>
                  <a:schemeClr val="tx1"/>
                </a:solidFill>
                <a:latin typeface="楷体_GB2312" pitchFamily="49" charset="-122"/>
              </a:rPr>
              <a:t>第一个数据元素			（无前驱）</a:t>
            </a:r>
          </a:p>
          <a:p>
            <a:pPr eaLnBrk="1" hangingPunct="1">
              <a:defRPr/>
            </a:pPr>
            <a:r>
              <a:rPr lang="zh-CN" altLang="en-US" dirty="0" smtClean="0">
                <a:solidFill>
                  <a:schemeClr val="tx1"/>
                </a:solidFill>
                <a:latin typeface="楷体_GB2312" pitchFamily="49" charset="-122"/>
              </a:rPr>
              <a:t>最后一个数据元素			（无后继）</a:t>
            </a:r>
          </a:p>
          <a:p>
            <a:pPr eaLnBrk="1" hangingPunct="1">
              <a:defRPr/>
            </a:pPr>
            <a:r>
              <a:rPr lang="zh-CN" altLang="en-US" dirty="0" smtClean="0">
                <a:solidFill>
                  <a:schemeClr val="tx1"/>
                </a:solidFill>
                <a:latin typeface="楷体_GB2312" pitchFamily="49" charset="-122"/>
              </a:rPr>
              <a:t>其它数据元素		（一个前驱，			一个后继）</a:t>
            </a:r>
          </a:p>
        </p:txBody>
      </p:sp>
      <p:sp>
        <p:nvSpPr>
          <p:cNvPr id="22535" name="Rectangle 7"/>
          <p:cNvSpPr>
            <a:spLocks noGrp="1" noChangeArrowheads="1"/>
          </p:cNvSpPr>
          <p:nvPr>
            <p:ph type="body" sz="half" idx="4294967295"/>
          </p:nvPr>
        </p:nvSpPr>
        <p:spPr>
          <a:xfrm>
            <a:off x="4876800" y="1600200"/>
            <a:ext cx="4038600" cy="4525963"/>
          </a:xfrm>
          <a:prstGeom prst="rect">
            <a:avLst/>
          </a:prstGeom>
        </p:spPr>
        <p:txBody>
          <a:bodyPr/>
          <a:lstStyle/>
          <a:p>
            <a:pPr algn="ctr" eaLnBrk="1" hangingPunct="1">
              <a:buFont typeface="Wingdings" pitchFamily="2" charset="2"/>
              <a:buNone/>
              <a:defRPr/>
            </a:pPr>
            <a:r>
              <a:rPr lang="zh-CN" altLang="en-US" sz="3600" smtClean="0">
                <a:solidFill>
                  <a:schemeClr val="tx1"/>
                </a:solidFill>
                <a:latin typeface="隶书" pitchFamily="49" charset="-122"/>
                <a:ea typeface="隶书" pitchFamily="49" charset="-122"/>
              </a:rPr>
              <a:t>树结构</a:t>
            </a:r>
          </a:p>
          <a:p>
            <a:pPr eaLnBrk="1" hangingPunct="1">
              <a:defRPr/>
            </a:pPr>
            <a:r>
              <a:rPr lang="zh-CN" altLang="en-US" smtClean="0">
                <a:solidFill>
                  <a:schemeClr val="tx1"/>
                </a:solidFill>
                <a:latin typeface="楷体_GB2312" pitchFamily="49" charset="-122"/>
              </a:rPr>
              <a:t>根结点					（无前驱）</a:t>
            </a:r>
          </a:p>
          <a:p>
            <a:pPr eaLnBrk="1" hangingPunct="1">
              <a:defRPr/>
            </a:pPr>
            <a:r>
              <a:rPr lang="zh-CN" altLang="en-US" smtClean="0">
                <a:solidFill>
                  <a:schemeClr val="tx1"/>
                </a:solidFill>
                <a:latin typeface="楷体_GB2312" pitchFamily="49" charset="-122"/>
              </a:rPr>
              <a:t>多个叶子结点				（无后继）</a:t>
            </a:r>
          </a:p>
          <a:p>
            <a:pPr eaLnBrk="1" hangingPunct="1">
              <a:defRPr/>
            </a:pPr>
            <a:r>
              <a:rPr lang="zh-CN" altLang="en-US" smtClean="0">
                <a:solidFill>
                  <a:schemeClr val="tx1"/>
                </a:solidFill>
                <a:latin typeface="楷体_GB2312" pitchFamily="49" charset="-122"/>
              </a:rPr>
              <a:t>树中其它结点			（一个前驱，			多个后继）</a:t>
            </a:r>
          </a:p>
        </p:txBody>
      </p:sp>
      <p:sp>
        <p:nvSpPr>
          <p:cNvPr id="29702" name="Film"/>
          <p:cNvSpPr>
            <a:spLocks noEditPoints="1" noChangeArrowheads="1"/>
          </p:cNvSpPr>
          <p:nvPr/>
        </p:nvSpPr>
        <p:spPr bwMode="auto">
          <a:xfrm>
            <a:off x="4267200" y="1524000"/>
            <a:ext cx="457200" cy="4648200"/>
          </a:xfrm>
          <a:custGeom>
            <a:avLst/>
            <a:gdLst>
              <a:gd name="T0" fmla="*/ 0 w 21600"/>
              <a:gd name="T1" fmla="*/ 0 h 21600"/>
              <a:gd name="T2" fmla="*/ 102419150 w 21600"/>
              <a:gd name="T3" fmla="*/ 0 h 21600"/>
              <a:gd name="T4" fmla="*/ 204838300 w 21600"/>
              <a:gd name="T5" fmla="*/ 0 h 21600"/>
              <a:gd name="T6" fmla="*/ 204838300 w 21600"/>
              <a:gd name="T7" fmla="*/ 2147483647 h 21600"/>
              <a:gd name="T8" fmla="*/ 204838300 w 21600"/>
              <a:gd name="T9" fmla="*/ 2147483647 h 21600"/>
              <a:gd name="T10" fmla="*/ 102419150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960 w 21600"/>
              <a:gd name="T25" fmla="*/ 8129 h 21600"/>
              <a:gd name="T26" fmla="*/ 17079 w 21600"/>
              <a:gd name="T27" fmla="*/ 1342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FFFFCC"/>
          </a:solidFill>
          <a:ln w="9525">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661872876"/>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735B541-FA35-4E22-B814-1539C9EFDA40}" type="slidenum">
              <a:rPr lang="en-US" altLang="zh-CN" smtClean="0">
                <a:latin typeface="Arial" pitchFamily="34" charset="0"/>
              </a:rPr>
              <a:pPr eaLnBrk="1" hangingPunct="1"/>
              <a:t>48</a:t>
            </a:fld>
            <a:endParaRPr lang="en-US" altLang="zh-CN" smtClean="0">
              <a:latin typeface="Arial" pitchFamily="34" charset="0"/>
            </a:endParaRPr>
          </a:p>
        </p:txBody>
      </p:sp>
      <p:sp>
        <p:nvSpPr>
          <p:cNvPr id="175106" name="Rectangle 2"/>
          <p:cNvSpPr>
            <a:spLocks noGrp="1" noRot="1" noChangeArrowheads="1"/>
          </p:cNvSpPr>
          <p:nvPr>
            <p:ph type="title"/>
          </p:nvPr>
        </p:nvSpPr>
        <p:spPr>
          <a:xfrm>
            <a:off x="685800" y="228600"/>
            <a:ext cx="7772400" cy="762000"/>
          </a:xfrm>
        </p:spPr>
        <p:txBody>
          <a:bodyPr>
            <a:normAutofit fontScale="90000"/>
          </a:bodyPr>
          <a:lstStyle/>
          <a:p>
            <a:pPr eaLnBrk="1" hangingPunct="1">
              <a:defRPr/>
            </a:pPr>
            <a:r>
              <a:rPr lang="zh-CN" altLang="en-US" sz="4800" b="0" dirty="0" smtClean="0">
                <a:latin typeface="黑体" pitchFamily="2" charset="-122"/>
              </a:rPr>
              <a:t>二叉树</a:t>
            </a:r>
          </a:p>
        </p:txBody>
      </p:sp>
      <p:sp>
        <p:nvSpPr>
          <p:cNvPr id="175107" name="Rectangle 3"/>
          <p:cNvSpPr>
            <a:spLocks noGrp="1" noChangeArrowheads="1"/>
          </p:cNvSpPr>
          <p:nvPr>
            <p:ph type="body" idx="1"/>
          </p:nvPr>
        </p:nvSpPr>
        <p:spPr>
          <a:xfrm>
            <a:off x="228600" y="1143000"/>
            <a:ext cx="8610600" cy="1752600"/>
          </a:xfrm>
        </p:spPr>
        <p:txBody>
          <a:bodyPr/>
          <a:lstStyle/>
          <a:p>
            <a:pPr marL="476250" indent="-476250" algn="just" eaLnBrk="1" hangingPunct="1">
              <a:buFont typeface="Wingdings" pitchFamily="2" charset="2"/>
              <a:buNone/>
              <a:defRPr/>
            </a:pPr>
            <a:r>
              <a:rPr lang="zh-CN" altLang="en-US" sz="2400" dirty="0" smtClean="0">
                <a:latin typeface="楷体_GB2312" pitchFamily="49" charset="-122"/>
              </a:rPr>
              <a:t>为何要重点研究每结点最多只有两个 </a:t>
            </a:r>
            <a:r>
              <a:rPr lang="zh-CN" altLang="en-US" sz="2400" dirty="0" smtClean="0">
                <a:latin typeface="华文细黑"/>
              </a:rPr>
              <a:t>“</a:t>
            </a:r>
            <a:r>
              <a:rPr lang="zh-CN" altLang="en-US" sz="2400" dirty="0" smtClean="0">
                <a:latin typeface="楷体_GB2312" pitchFamily="49" charset="-122"/>
              </a:rPr>
              <a:t>叉</a:t>
            </a:r>
            <a:r>
              <a:rPr lang="zh-CN" altLang="en-US" sz="2400" dirty="0" smtClean="0">
                <a:latin typeface="华文细黑"/>
              </a:rPr>
              <a:t>”</a:t>
            </a:r>
            <a:r>
              <a:rPr lang="zh-CN" altLang="en-US" sz="2400" dirty="0" smtClean="0">
                <a:latin typeface="楷体_GB2312" pitchFamily="49" charset="-122"/>
              </a:rPr>
              <a:t> 的树？</a:t>
            </a:r>
          </a:p>
          <a:p>
            <a:pPr marL="476250" indent="-476250" eaLnBrk="1" hangingPunct="1">
              <a:buClr>
                <a:schemeClr val="tx1"/>
              </a:buClr>
              <a:buFont typeface="Wingdings" pitchFamily="2" charset="2"/>
              <a:buChar char="ü"/>
              <a:defRPr/>
            </a:pPr>
            <a:r>
              <a:rPr lang="zh-CN" altLang="en-US" sz="2400" dirty="0" smtClean="0">
                <a:latin typeface="楷体_GB2312" pitchFamily="49" charset="-122"/>
              </a:rPr>
              <a:t>二叉树的结构最简单，规律性最强；</a:t>
            </a:r>
          </a:p>
          <a:p>
            <a:pPr marL="476250" indent="-476250" eaLnBrk="1" hangingPunct="1">
              <a:buClr>
                <a:schemeClr val="tx1"/>
              </a:buClr>
              <a:buFont typeface="Wingdings" pitchFamily="2" charset="2"/>
              <a:buChar char="ü"/>
              <a:defRPr/>
            </a:pPr>
            <a:r>
              <a:rPr lang="zh-CN" altLang="en-US" sz="2400" dirty="0" smtClean="0">
                <a:latin typeface="楷体_GB2312" pitchFamily="49" charset="-122"/>
              </a:rPr>
              <a:t>可以证明，所有树都能转为唯一对应的二叉树，不失一般性。</a:t>
            </a:r>
          </a:p>
        </p:txBody>
      </p:sp>
      <p:sp>
        <p:nvSpPr>
          <p:cNvPr id="175108" name="Text Box 4"/>
          <p:cNvSpPr txBox="1">
            <a:spLocks noChangeArrowheads="1"/>
          </p:cNvSpPr>
          <p:nvPr/>
        </p:nvSpPr>
        <p:spPr bwMode="auto">
          <a:xfrm>
            <a:off x="1066800" y="2971800"/>
            <a:ext cx="60960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kumimoji="1" lang="en-US" altLang="zh-CN" sz="2800" b="1">
                <a:solidFill>
                  <a:schemeClr val="tx2"/>
                </a:solidFill>
                <a:latin typeface="Times New Roman" pitchFamily="18" charset="0"/>
                <a:ea typeface="楷体_GB2312" pitchFamily="49" charset="-122"/>
              </a:rPr>
              <a:t>1. 	</a:t>
            </a:r>
            <a:r>
              <a:rPr kumimoji="1" lang="zh-CN" altLang="en-US" sz="2800" b="1">
                <a:solidFill>
                  <a:schemeClr val="tx2"/>
                </a:solidFill>
                <a:latin typeface="Times New Roman" pitchFamily="18" charset="0"/>
                <a:ea typeface="楷体_GB2312" pitchFamily="49" charset="-122"/>
                <a:hlinkClick r:id="" action="ppaction://hlinkshowjump?jump=nextslide"/>
              </a:rPr>
              <a:t>二叉树的定义</a:t>
            </a:r>
            <a:endParaRPr kumimoji="1" lang="zh-CN" altLang="en-US" sz="2800" b="1">
              <a:solidFill>
                <a:schemeClr val="tx2"/>
              </a:solidFill>
              <a:latin typeface="Times New Roman" pitchFamily="18" charset="0"/>
              <a:ea typeface="楷体_GB2312" pitchFamily="49" charset="-122"/>
            </a:endParaRPr>
          </a:p>
          <a:p>
            <a:pPr eaLnBrk="1" hangingPunct="1">
              <a:spcBef>
                <a:spcPct val="50000"/>
              </a:spcBef>
            </a:pPr>
            <a:r>
              <a:rPr kumimoji="1" lang="en-US" altLang="zh-CN" sz="2800" b="1">
                <a:solidFill>
                  <a:schemeClr val="tx2"/>
                </a:solidFill>
                <a:latin typeface="Times New Roman" pitchFamily="18" charset="0"/>
                <a:ea typeface="楷体_GB2312" pitchFamily="49" charset="-122"/>
              </a:rPr>
              <a:t>2. 	</a:t>
            </a:r>
            <a:r>
              <a:rPr kumimoji="1" lang="zh-CN" altLang="en-US" sz="2800" b="1">
                <a:solidFill>
                  <a:schemeClr val="tx2"/>
                </a:solidFill>
                <a:latin typeface="Times New Roman" pitchFamily="18" charset="0"/>
                <a:ea typeface="楷体_GB2312" pitchFamily="49" charset="-122"/>
                <a:hlinkClick r:id="rId2" action="ppaction://hlinksldjump"/>
              </a:rPr>
              <a:t>二叉树的性质</a:t>
            </a:r>
            <a:endParaRPr kumimoji="1" lang="zh-CN" altLang="en-US" sz="2800" b="1">
              <a:solidFill>
                <a:schemeClr val="tx2"/>
              </a:solidFill>
              <a:latin typeface="Times New Roman" pitchFamily="18" charset="0"/>
              <a:ea typeface="楷体_GB2312" pitchFamily="49" charset="-122"/>
            </a:endParaRPr>
          </a:p>
          <a:p>
            <a:pPr eaLnBrk="1" hangingPunct="1">
              <a:spcBef>
                <a:spcPct val="50000"/>
              </a:spcBef>
            </a:pPr>
            <a:r>
              <a:rPr kumimoji="1" lang="en-US" altLang="zh-CN" sz="2800" b="1">
                <a:solidFill>
                  <a:schemeClr val="tx2"/>
                </a:solidFill>
                <a:latin typeface="Times New Roman" pitchFamily="18" charset="0"/>
                <a:ea typeface="楷体_GB2312" pitchFamily="49" charset="-122"/>
              </a:rPr>
              <a:t>3. 	</a:t>
            </a:r>
            <a:r>
              <a:rPr kumimoji="1" lang="zh-CN" altLang="en-US" sz="2800" b="1">
                <a:solidFill>
                  <a:schemeClr val="tx2"/>
                </a:solidFill>
                <a:latin typeface="Times New Roman" pitchFamily="18" charset="0"/>
                <a:ea typeface="楷体_GB2312" pitchFamily="49" charset="-122"/>
                <a:hlinkClick r:id="rId3" action="ppaction://hlinksldjump"/>
              </a:rPr>
              <a:t>二叉树的存储结构</a:t>
            </a:r>
            <a:endParaRPr kumimoji="1" lang="zh-CN" altLang="en-US" sz="2800" b="1">
              <a:solidFill>
                <a:schemeClr val="tx2"/>
              </a:solidFill>
              <a:latin typeface="Times New Roman" pitchFamily="18" charset="0"/>
              <a:ea typeface="楷体_GB2312" pitchFamily="49" charset="-122"/>
            </a:endParaRPr>
          </a:p>
        </p:txBody>
      </p:sp>
      <p:sp>
        <p:nvSpPr>
          <p:cNvPr id="175109" name="AutoShape 5">
            <a:hlinkClick r:id="rId4" action="ppaction://hlinksldjump" highlightClick="1"/>
          </p:cNvPr>
          <p:cNvSpPr>
            <a:spLocks noChangeArrowheads="1"/>
          </p:cNvSpPr>
          <p:nvPr/>
        </p:nvSpPr>
        <p:spPr bwMode="auto">
          <a:xfrm flipH="1">
            <a:off x="79248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0" name="Rectangle 6"/>
          <p:cNvSpPr>
            <a:spLocks noChangeArrowheads="1"/>
          </p:cNvSpPr>
          <p:nvPr/>
        </p:nvSpPr>
        <p:spPr bwMode="auto">
          <a:xfrm>
            <a:off x="1371600" y="49530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chemeClr val="hlink"/>
                </a:solidFill>
                <a:latin typeface="Times New Roman" pitchFamily="18" charset="0"/>
                <a:ea typeface="楷体_GB2312" pitchFamily="49" charset="-122"/>
              </a:rPr>
              <a:t>（二叉树的</a:t>
            </a:r>
            <a:r>
              <a:rPr kumimoji="1" lang="zh-CN" altLang="en-US" sz="2800" b="1" dirty="0" smtClean="0">
                <a:solidFill>
                  <a:schemeClr val="hlink"/>
                </a:solidFill>
                <a:latin typeface="Times New Roman" pitchFamily="18" charset="0"/>
                <a:ea typeface="楷体_GB2312" pitchFamily="49" charset="-122"/>
              </a:rPr>
              <a:t>运算）</a:t>
            </a:r>
            <a:endParaRPr kumimoji="1" lang="zh-CN" altLang="en-US" sz="2800" b="1" dirty="0">
              <a:solidFill>
                <a:schemeClr val="hlink"/>
              </a:solidFill>
              <a:latin typeface="Times New Roman" pitchFamily="18" charset="0"/>
              <a:ea typeface="楷体_GB2312" pitchFamily="49" charset="-122"/>
            </a:endParaRPr>
          </a:p>
        </p:txBody>
      </p:sp>
    </p:spTree>
    <p:extLst>
      <p:ext uri="{BB962C8B-B14F-4D97-AF65-F5344CB8AC3E}">
        <p14:creationId xmlns:p14="http://schemas.microsoft.com/office/powerpoint/2010/main" val="7859148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5108"/>
                                        </p:tgtEl>
                                        <p:attrNameLst>
                                          <p:attrName>style.visibility</p:attrName>
                                        </p:attrNameLst>
                                      </p:cBhvr>
                                      <p:to>
                                        <p:strVal val="visible"/>
                                      </p:to>
                                    </p:set>
                                    <p:animEffect transition="in" filter="wipe(up)">
                                      <p:cBhvr>
                                        <p:cTn id="19" dur="500"/>
                                        <p:tgtEl>
                                          <p:spTgt spid="17510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5110"/>
                                        </p:tgtEl>
                                        <p:attrNameLst>
                                          <p:attrName>style.visibility</p:attrName>
                                        </p:attrNameLst>
                                      </p:cBhvr>
                                      <p:to>
                                        <p:strVal val="visible"/>
                                      </p:to>
                                    </p:set>
                                  </p:childTnLst>
                                </p:cTn>
                              </p:par>
                            </p:childTnLst>
                          </p:cTn>
                        </p:par>
                        <p:par>
                          <p:cTn id="24" fill="hold" nodeType="afterGroup">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75109"/>
                                        </p:tgtEl>
                                        <p:attrNameLst>
                                          <p:attrName>style.visibility</p:attrName>
                                        </p:attrNameLst>
                                      </p:cBhvr>
                                      <p:to>
                                        <p:strVal val="visible"/>
                                      </p:to>
                                    </p:set>
                                    <p:anim calcmode="lin" valueType="num">
                                      <p:cBhvr additive="base">
                                        <p:cTn id="27" dur="500" fill="hold"/>
                                        <p:tgtEl>
                                          <p:spTgt spid="175109"/>
                                        </p:tgtEl>
                                        <p:attrNameLst>
                                          <p:attrName>ppt_x</p:attrName>
                                        </p:attrNameLst>
                                      </p:cBhvr>
                                      <p:tavLst>
                                        <p:tav tm="0">
                                          <p:val>
                                            <p:strVal val="1+#ppt_w/2"/>
                                          </p:val>
                                        </p:tav>
                                        <p:tav tm="100000">
                                          <p:val>
                                            <p:strVal val="#ppt_x"/>
                                          </p:val>
                                        </p:tav>
                                      </p:tavLst>
                                    </p:anim>
                                    <p:anim calcmode="lin" valueType="num">
                                      <p:cBhvr additive="base">
                                        <p:cTn id="2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P spid="175108" grpId="0" autoUpdateAnimBg="0"/>
      <p:bldP spid="175109" grpId="0" animBg="1"/>
      <p:bldP spid="17511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8962BCA-27AE-4DDF-8118-CC2FA2472CB4}" type="slidenum">
              <a:rPr lang="en-US" altLang="zh-CN" smtClean="0">
                <a:latin typeface="Arial" pitchFamily="34" charset="0"/>
              </a:rPr>
              <a:pPr eaLnBrk="1" hangingPunct="1"/>
              <a:t>49</a:t>
            </a:fld>
            <a:endParaRPr lang="en-US" altLang="zh-CN" smtClean="0">
              <a:latin typeface="Arial" pitchFamily="34" charset="0"/>
            </a:endParaRPr>
          </a:p>
        </p:txBody>
      </p:sp>
      <p:sp>
        <p:nvSpPr>
          <p:cNvPr id="24578" name="Rectangle 2"/>
          <p:cNvSpPr>
            <a:spLocks noGrp="1" noRot="1" noChangeArrowheads="1"/>
          </p:cNvSpPr>
          <p:nvPr>
            <p:ph type="title"/>
          </p:nvPr>
        </p:nvSpPr>
        <p:spPr>
          <a:xfrm>
            <a:off x="467544" y="476672"/>
            <a:ext cx="7024744" cy="1143000"/>
          </a:xfrm>
        </p:spPr>
        <p:txBody>
          <a:bodyPr/>
          <a:lstStyle/>
          <a:p>
            <a:pPr eaLnBrk="1" hangingPunct="1">
              <a:defRPr/>
            </a:pPr>
            <a:r>
              <a:rPr lang="zh-CN" altLang="en-US" dirty="0" smtClean="0"/>
              <a:t>二叉树的类型定义</a:t>
            </a:r>
          </a:p>
        </p:txBody>
      </p:sp>
      <p:sp>
        <p:nvSpPr>
          <p:cNvPr id="24579" name="Rectangle 3"/>
          <p:cNvSpPr>
            <a:spLocks noGrp="1" noChangeArrowheads="1"/>
          </p:cNvSpPr>
          <p:nvPr>
            <p:ph type="body" idx="1"/>
          </p:nvPr>
        </p:nvSpPr>
        <p:spPr>
          <a:xfrm>
            <a:off x="899592" y="1988840"/>
            <a:ext cx="6777317" cy="3508977"/>
          </a:xfrm>
        </p:spPr>
        <p:txBody>
          <a:bodyPr>
            <a:normAutofit fontScale="77500" lnSpcReduction="20000"/>
          </a:bodyPr>
          <a:lstStyle/>
          <a:p>
            <a:pPr eaLnBrk="1" hangingPunct="1">
              <a:lnSpc>
                <a:spcPct val="180000"/>
              </a:lnSpc>
              <a:defRPr/>
            </a:pPr>
            <a:r>
              <a:rPr lang="zh-CN" altLang="en-US" sz="2800" dirty="0" smtClean="0">
                <a:solidFill>
                  <a:schemeClr val="tx1"/>
                </a:solidFill>
                <a:latin typeface="楷体_GB2312" pitchFamily="49" charset="-122"/>
              </a:rPr>
              <a:t>二叉树或为空树；或是由一个根节点加上两颗分别称为左子树和右子树的、互不交的二叉树组成</a:t>
            </a:r>
          </a:p>
          <a:p>
            <a:pPr eaLnBrk="1" hangingPunct="1">
              <a:defRPr/>
            </a:pPr>
            <a:r>
              <a:rPr kumimoji="1" lang="zh-CN" altLang="en-US" sz="2800" dirty="0" smtClean="0">
                <a:solidFill>
                  <a:schemeClr val="tx1"/>
                </a:solidFill>
                <a:effectLst/>
                <a:latin typeface="楷体_GB2312" pitchFamily="49" charset="-122"/>
              </a:rPr>
              <a:t>逻辑结构：  一对二（</a:t>
            </a:r>
            <a:r>
              <a:rPr kumimoji="1" lang="en-US" altLang="zh-CN" sz="2800" dirty="0" smtClean="0">
                <a:solidFill>
                  <a:schemeClr val="tx1"/>
                </a:solidFill>
                <a:effectLst/>
                <a:latin typeface="楷体_GB2312" pitchFamily="49" charset="-122"/>
              </a:rPr>
              <a:t>1</a:t>
            </a:r>
            <a:r>
              <a:rPr kumimoji="1" lang="zh-CN" altLang="en-US" sz="2800" dirty="0" smtClean="0">
                <a:solidFill>
                  <a:schemeClr val="tx1"/>
                </a:solidFill>
                <a:effectLst/>
                <a:latin typeface="楷体_GB2312" pitchFamily="49" charset="-122"/>
              </a:rPr>
              <a:t>：</a:t>
            </a:r>
            <a:r>
              <a:rPr kumimoji="1" lang="en-US" altLang="zh-CN" sz="2800" dirty="0" smtClean="0">
                <a:solidFill>
                  <a:schemeClr val="tx1"/>
                </a:solidFill>
                <a:effectLst/>
                <a:latin typeface="楷体_GB2312" pitchFamily="49" charset="-122"/>
              </a:rPr>
              <a:t>2</a:t>
            </a:r>
            <a:r>
              <a:rPr kumimoji="1" lang="zh-CN" altLang="en-US" sz="2800" dirty="0" smtClean="0">
                <a:solidFill>
                  <a:schemeClr val="tx1"/>
                </a:solidFill>
                <a:effectLst/>
                <a:latin typeface="楷体_GB2312" pitchFamily="49" charset="-122"/>
              </a:rPr>
              <a:t>） </a:t>
            </a:r>
          </a:p>
          <a:p>
            <a:pPr eaLnBrk="1" hangingPunct="1">
              <a:defRPr/>
            </a:pPr>
            <a:r>
              <a:rPr kumimoji="1" lang="zh-CN" altLang="en-US" sz="2800" dirty="0" smtClean="0">
                <a:solidFill>
                  <a:schemeClr val="tx1"/>
                </a:solidFill>
                <a:effectLst/>
                <a:latin typeface="楷体_GB2312" pitchFamily="49" charset="-122"/>
              </a:rPr>
              <a:t>基本特征</a:t>
            </a:r>
            <a:r>
              <a:rPr kumimoji="1" lang="en-US" altLang="zh-CN" sz="2800" dirty="0" smtClean="0">
                <a:solidFill>
                  <a:schemeClr val="tx1"/>
                </a:solidFill>
                <a:effectLst/>
                <a:latin typeface="楷体_GB2312" pitchFamily="49" charset="-122"/>
              </a:rPr>
              <a:t>:</a:t>
            </a:r>
          </a:p>
          <a:p>
            <a:pPr eaLnBrk="1" hangingPunct="1">
              <a:defRPr/>
            </a:pPr>
            <a:r>
              <a:rPr kumimoji="1" lang="en-US" altLang="zh-CN" sz="2800" dirty="0" smtClean="0">
                <a:solidFill>
                  <a:schemeClr val="tx1"/>
                </a:solidFill>
                <a:effectLst/>
                <a:latin typeface="楷体_GB2312" pitchFamily="49" charset="-122"/>
              </a:rPr>
              <a:t>① </a:t>
            </a:r>
            <a:r>
              <a:rPr kumimoji="1" lang="zh-CN" altLang="en-US" sz="2800" dirty="0" smtClean="0">
                <a:solidFill>
                  <a:schemeClr val="tx1"/>
                </a:solidFill>
                <a:effectLst/>
                <a:latin typeface="楷体_GB2312" pitchFamily="49" charset="-122"/>
              </a:rPr>
              <a:t>每个结点最多只有两棵子树（不存在度大于</a:t>
            </a:r>
            <a:r>
              <a:rPr kumimoji="1" lang="en-US" altLang="zh-CN" sz="2800" dirty="0" smtClean="0">
                <a:solidFill>
                  <a:schemeClr val="tx1"/>
                </a:solidFill>
                <a:effectLst/>
                <a:latin typeface="楷体_GB2312" pitchFamily="49" charset="-122"/>
              </a:rPr>
              <a:t>2</a:t>
            </a:r>
            <a:r>
              <a:rPr kumimoji="1" lang="zh-CN" altLang="en-US" sz="2800" dirty="0" smtClean="0">
                <a:solidFill>
                  <a:schemeClr val="tx1"/>
                </a:solidFill>
                <a:effectLst/>
                <a:latin typeface="楷体_GB2312" pitchFamily="49" charset="-122"/>
              </a:rPr>
              <a:t>的结点）；</a:t>
            </a:r>
          </a:p>
          <a:p>
            <a:pPr eaLnBrk="1" hangingPunct="1">
              <a:defRPr/>
            </a:pPr>
            <a:r>
              <a:rPr kumimoji="1" lang="zh-CN" altLang="en-US" sz="2800" dirty="0" smtClean="0">
                <a:solidFill>
                  <a:schemeClr val="tx1"/>
                </a:solidFill>
                <a:effectLst/>
                <a:latin typeface="楷体_GB2312" pitchFamily="49" charset="-122"/>
              </a:rPr>
              <a:t>② 左子树和右子树次序不能颠倒（有序树）。</a:t>
            </a:r>
            <a:endParaRPr lang="zh-CN" altLang="en-US" sz="2800" dirty="0" smtClean="0">
              <a:solidFill>
                <a:schemeClr val="tx1"/>
              </a:solidFill>
              <a:latin typeface="楷体_GB2312" pitchFamily="49" charset="-122"/>
            </a:endParaRPr>
          </a:p>
        </p:txBody>
      </p:sp>
    </p:spTree>
    <p:extLst>
      <p:ext uri="{BB962C8B-B14F-4D97-AF65-F5344CB8AC3E}">
        <p14:creationId xmlns:p14="http://schemas.microsoft.com/office/powerpoint/2010/main" val="1907736749"/>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title"/>
          </p:nvPr>
        </p:nvSpPr>
        <p:spPr>
          <a:xfrm>
            <a:off x="457200" y="457200"/>
            <a:ext cx="8229600" cy="1135063"/>
          </a:xfrm>
        </p:spPr>
        <p:txBody>
          <a:bodyPr/>
          <a:lstStyle/>
          <a:p>
            <a:pPr algn="ctr"/>
            <a:r>
              <a:rPr lang="en-US" altLang="zh-CN" b="1" smtClean="0">
                <a:latin typeface="华文新魏" pitchFamily="2" charset="-122"/>
                <a:ea typeface="华文新魏" pitchFamily="2" charset="-122"/>
              </a:rPr>
              <a:t>n</a:t>
            </a:r>
            <a:r>
              <a:rPr lang="zh-CN" altLang="en-US" b="1" smtClean="0">
                <a:latin typeface="华文新魏" pitchFamily="2" charset="-122"/>
                <a:ea typeface="华文新魏" pitchFamily="2" charset="-122"/>
              </a:rPr>
              <a:t>皇后问题</a:t>
            </a:r>
          </a:p>
        </p:txBody>
      </p:sp>
      <p:sp>
        <p:nvSpPr>
          <p:cNvPr id="96260" name="Rectangle 2"/>
          <p:cNvSpPr>
            <a:spLocks noGrp="1" noChangeArrowheads="1"/>
          </p:cNvSpPr>
          <p:nvPr>
            <p:ph idx="1"/>
          </p:nvPr>
        </p:nvSpPr>
        <p:spPr>
          <a:xfrm>
            <a:off x="731838" y="1509713"/>
            <a:ext cx="7620000" cy="4114800"/>
          </a:xfrm>
        </p:spPr>
        <p:txBody>
          <a:bodyPr/>
          <a:lstStyle/>
          <a:p>
            <a:pPr>
              <a:lnSpc>
                <a:spcPct val="115000"/>
              </a:lnSpc>
              <a:spcBef>
                <a:spcPct val="5000"/>
              </a:spcBef>
              <a:buClr>
                <a:srgbClr val="800080"/>
              </a:buClr>
              <a:buSzPct val="50000"/>
            </a:pPr>
            <a:r>
              <a:rPr lang="zh-CN" altLang="en-US" sz="3000" b="1" smtClean="0">
                <a:latin typeface="Times New Roman" pitchFamily="18" charset="0"/>
                <a:ea typeface="仿宋_GB2312" pitchFamily="49" charset="-122"/>
              </a:rPr>
              <a:t>在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行 </a:t>
            </a:r>
            <a:r>
              <a:rPr lang="en-US" altLang="zh-CN" sz="3000" b="1" smtClean="0">
                <a:latin typeface="Times New Roman" pitchFamily="18" charset="0"/>
                <a:ea typeface="仿宋_GB2312" pitchFamily="49" charset="-122"/>
              </a:rPr>
              <a:t>n </a:t>
            </a:r>
            <a:r>
              <a:rPr lang="zh-CN" altLang="zh-CN" sz="3000" b="1" smtClean="0">
                <a:latin typeface="Times New Roman" pitchFamily="18" charset="0"/>
                <a:ea typeface="仿宋_GB2312" pitchFamily="49" charset="-122"/>
              </a:rPr>
              <a:t>列的</a:t>
            </a:r>
            <a:r>
              <a:rPr lang="zh-CN" altLang="en-US" sz="3000" b="1" smtClean="0">
                <a:latin typeface="Times New Roman" pitchFamily="18" charset="0"/>
                <a:ea typeface="仿宋_GB2312" pitchFamily="49" charset="-122"/>
              </a:rPr>
              <a:t>国际象棋棋盘上，若两个皇后位于同一行、同一列、同一对角线上，则称为它们为互相攻击。</a:t>
            </a:r>
            <a:r>
              <a:rPr lang="en-US" altLang="zh-CN" sz="3000" b="1" smtClean="0">
                <a:latin typeface="Times New Roman" pitchFamily="18" charset="0"/>
                <a:ea typeface="仿宋_GB2312" pitchFamily="49" charset="-122"/>
              </a:rPr>
              <a:t>n </a:t>
            </a:r>
            <a:r>
              <a:rPr lang="zh-CN" altLang="en-US" sz="3000" b="1" smtClean="0">
                <a:latin typeface="Times New Roman" pitchFamily="18" charset="0"/>
                <a:ea typeface="仿宋_GB2312" pitchFamily="49" charset="-122"/>
              </a:rPr>
              <a:t>皇后问题是指</a:t>
            </a:r>
            <a:r>
              <a:rPr lang="zh-CN" altLang="en-US" sz="3000" b="1" u="sng" smtClean="0">
                <a:latin typeface="Times New Roman" pitchFamily="18" charset="0"/>
                <a:ea typeface="仿宋_GB2312" pitchFamily="49" charset="-122"/>
              </a:rPr>
              <a:t>找到这</a:t>
            </a:r>
            <a:r>
              <a:rPr lang="zh-CN" altLang="en-US" sz="3000" b="1" smtClean="0">
                <a:latin typeface="Times New Roman" pitchFamily="18" charset="0"/>
                <a:ea typeface="仿宋_GB2312" pitchFamily="49" charset="-122"/>
              </a:rPr>
              <a:t> </a:t>
            </a:r>
            <a:r>
              <a:rPr lang="en-US" altLang="zh-CN" sz="3000" b="1" u="sng" smtClean="0">
                <a:latin typeface="Times New Roman" pitchFamily="18" charset="0"/>
                <a:ea typeface="仿宋_GB2312" pitchFamily="49" charset="-122"/>
              </a:rPr>
              <a:t>n </a:t>
            </a:r>
            <a:r>
              <a:rPr lang="zh-CN" altLang="en-US" sz="3000" b="1" u="sng" smtClean="0">
                <a:latin typeface="Times New Roman" pitchFamily="18" charset="0"/>
                <a:ea typeface="仿宋_GB2312" pitchFamily="49" charset="-122"/>
              </a:rPr>
              <a:t>个皇后的互不攻击的布局</a:t>
            </a:r>
            <a:r>
              <a:rPr lang="zh-CN" altLang="en-US" sz="3000" b="1" smtClean="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pPr>
              <a:defRPr/>
            </a:pPr>
            <a:fld id="{9C9222A7-CDF8-45A0-A409-0C11C18B7B25}" type="slidenum">
              <a:rPr lang="en-US" altLang="zh-CN">
                <a:solidFill>
                  <a:srgbClr val="D1282E"/>
                </a:solidFill>
              </a:rPr>
              <a:pPr>
                <a:defRPr/>
              </a:pPr>
              <a:t>5</a:t>
            </a:fld>
            <a:endParaRPr lang="en-US" altLang="zh-CN">
              <a:solidFill>
                <a:srgbClr val="D1282E"/>
              </a:solidFill>
            </a:endParaRPr>
          </a:p>
        </p:txBody>
      </p:sp>
    </p:spTree>
    <p:extLst>
      <p:ext uri="{BB962C8B-B14F-4D97-AF65-F5344CB8AC3E}">
        <p14:creationId xmlns:p14="http://schemas.microsoft.com/office/powerpoint/2010/main" val="569295310"/>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F04FD8F-D278-4E70-81B2-7B2C3BEB7722}" type="slidenum">
              <a:rPr lang="en-US" altLang="zh-CN" smtClean="0">
                <a:latin typeface="Arial" pitchFamily="34" charset="0"/>
              </a:rPr>
              <a:pPr eaLnBrk="1" hangingPunct="1"/>
              <a:t>50</a:t>
            </a:fld>
            <a:endParaRPr lang="en-US" altLang="zh-CN" smtClean="0">
              <a:latin typeface="Arial" pitchFamily="34" charset="0"/>
            </a:endParaRPr>
          </a:p>
        </p:txBody>
      </p:sp>
      <p:sp>
        <p:nvSpPr>
          <p:cNvPr id="25603" name="Rectangle 3"/>
          <p:cNvSpPr>
            <a:spLocks noGrp="1" noChangeArrowheads="1"/>
          </p:cNvSpPr>
          <p:nvPr>
            <p:ph type="body" idx="1"/>
          </p:nvPr>
        </p:nvSpPr>
        <p:spPr>
          <a:xfrm>
            <a:off x="954881" y="1423068"/>
            <a:ext cx="6777317" cy="3508977"/>
          </a:xfrm>
        </p:spPr>
        <p:txBody>
          <a:bodyPr/>
          <a:lstStyle/>
          <a:p>
            <a:pPr eaLnBrk="1" hangingPunct="1">
              <a:defRPr/>
            </a:pPr>
            <a:r>
              <a:rPr lang="zh-CN" altLang="en-US" dirty="0" smtClean="0"/>
              <a:t>基本形态</a:t>
            </a:r>
          </a:p>
        </p:txBody>
      </p:sp>
      <p:grpSp>
        <p:nvGrpSpPr>
          <p:cNvPr id="25605" name="Group 5"/>
          <p:cNvGrpSpPr>
            <a:grpSpLocks/>
          </p:cNvGrpSpPr>
          <p:nvPr/>
        </p:nvGrpSpPr>
        <p:grpSpPr bwMode="auto">
          <a:xfrm>
            <a:off x="1600200" y="2286000"/>
            <a:ext cx="5940425" cy="838200"/>
            <a:chOff x="1152" y="2064"/>
            <a:chExt cx="3742" cy="528"/>
          </a:xfrm>
        </p:grpSpPr>
        <p:grpSp>
          <p:nvGrpSpPr>
            <p:cNvPr id="32808" name="Group 6"/>
            <p:cNvGrpSpPr>
              <a:grpSpLocks/>
            </p:cNvGrpSpPr>
            <p:nvPr/>
          </p:nvGrpSpPr>
          <p:grpSpPr bwMode="auto">
            <a:xfrm>
              <a:off x="4752" y="2160"/>
              <a:ext cx="142" cy="231"/>
              <a:chOff x="4032" y="2159"/>
              <a:chExt cx="190" cy="279"/>
            </a:xfrm>
          </p:grpSpPr>
          <p:sp>
            <p:nvSpPr>
              <p:cNvPr id="32825" name="Oval 7"/>
              <p:cNvSpPr>
                <a:spLocks noChangeArrowheads="1"/>
              </p:cNvSpPr>
              <p:nvPr/>
            </p:nvSpPr>
            <p:spPr bwMode="auto">
              <a:xfrm>
                <a:off x="4032" y="2205"/>
                <a:ext cx="190" cy="18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6" name="Line 8"/>
              <p:cNvSpPr>
                <a:spLocks noChangeShapeType="1"/>
              </p:cNvSpPr>
              <p:nvPr/>
            </p:nvSpPr>
            <p:spPr bwMode="auto">
              <a:xfrm flipH="1">
                <a:off x="4040" y="2159"/>
                <a:ext cx="174" cy="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09" name="Oval 9"/>
            <p:cNvSpPr>
              <a:spLocks noChangeArrowheads="1"/>
            </p:cNvSpPr>
            <p:nvPr/>
          </p:nvSpPr>
          <p:spPr bwMode="auto">
            <a:xfrm>
              <a:off x="4176" y="2208"/>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10" name="Group 10"/>
            <p:cNvGrpSpPr>
              <a:grpSpLocks/>
            </p:cNvGrpSpPr>
            <p:nvPr/>
          </p:nvGrpSpPr>
          <p:grpSpPr bwMode="auto">
            <a:xfrm>
              <a:off x="3360" y="2126"/>
              <a:ext cx="432" cy="418"/>
              <a:chOff x="3838" y="2548"/>
              <a:chExt cx="672" cy="514"/>
            </a:xfrm>
          </p:grpSpPr>
          <p:sp>
            <p:nvSpPr>
              <p:cNvPr id="32822" name="Oval 11"/>
              <p:cNvSpPr>
                <a:spLocks noChangeArrowheads="1"/>
              </p:cNvSpPr>
              <p:nvPr/>
            </p:nvSpPr>
            <p:spPr bwMode="auto">
              <a:xfrm>
                <a:off x="3838" y="2548"/>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823" name="Line 12"/>
              <p:cNvSpPr>
                <a:spLocks noChangeShapeType="1"/>
              </p:cNvSpPr>
              <p:nvPr/>
            </p:nvSpPr>
            <p:spPr bwMode="auto">
              <a:xfrm>
                <a:off x="4005" y="2718"/>
                <a:ext cx="369" cy="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4" name="Oval 13"/>
              <p:cNvSpPr>
                <a:spLocks noChangeArrowheads="1"/>
              </p:cNvSpPr>
              <p:nvPr/>
            </p:nvSpPr>
            <p:spPr bwMode="auto">
              <a:xfrm>
                <a:off x="4320"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11" name="Group 14"/>
            <p:cNvGrpSpPr>
              <a:grpSpLocks/>
            </p:cNvGrpSpPr>
            <p:nvPr/>
          </p:nvGrpSpPr>
          <p:grpSpPr bwMode="auto">
            <a:xfrm>
              <a:off x="2448" y="2112"/>
              <a:ext cx="382" cy="432"/>
              <a:chOff x="3074" y="2512"/>
              <a:chExt cx="526" cy="550"/>
            </a:xfrm>
          </p:grpSpPr>
          <p:sp>
            <p:nvSpPr>
              <p:cNvPr id="32819" name="Oval 15"/>
              <p:cNvSpPr>
                <a:spLocks noChangeArrowheads="1"/>
              </p:cNvSpPr>
              <p:nvPr/>
            </p:nvSpPr>
            <p:spPr bwMode="auto">
              <a:xfrm>
                <a:off x="3411" y="2512"/>
                <a:ext cx="189"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820" name="Line 16"/>
              <p:cNvSpPr>
                <a:spLocks noChangeShapeType="1"/>
              </p:cNvSpPr>
              <p:nvPr/>
            </p:nvSpPr>
            <p:spPr bwMode="auto">
              <a:xfrm flipH="1">
                <a:off x="3216" y="2684"/>
                <a:ext cx="228"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1" name="Oval 17"/>
              <p:cNvSpPr>
                <a:spLocks noChangeArrowheads="1"/>
              </p:cNvSpPr>
              <p:nvPr/>
            </p:nvSpPr>
            <p:spPr bwMode="auto">
              <a:xfrm>
                <a:off x="3074"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12" name="Group 18"/>
            <p:cNvGrpSpPr>
              <a:grpSpLocks/>
            </p:cNvGrpSpPr>
            <p:nvPr/>
          </p:nvGrpSpPr>
          <p:grpSpPr bwMode="auto">
            <a:xfrm>
              <a:off x="1152" y="2064"/>
              <a:ext cx="864" cy="528"/>
              <a:chOff x="2736" y="2526"/>
              <a:chExt cx="960" cy="536"/>
            </a:xfrm>
          </p:grpSpPr>
          <p:sp>
            <p:nvSpPr>
              <p:cNvPr id="32813" name="Oval 19"/>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4" name="Line 20"/>
              <p:cNvSpPr>
                <a:spLocks noChangeShapeType="1"/>
              </p:cNvSpPr>
              <p:nvPr/>
            </p:nvSpPr>
            <p:spPr bwMode="auto">
              <a:xfrm flipH="1">
                <a:off x="2837" y="2682"/>
                <a:ext cx="295"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Line 21"/>
              <p:cNvSpPr>
                <a:spLocks noChangeShapeType="1"/>
              </p:cNvSpPr>
              <p:nvPr/>
            </p:nvSpPr>
            <p:spPr bwMode="auto">
              <a:xfrm>
                <a:off x="3267" y="2682"/>
                <a:ext cx="309"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Text Box 22"/>
              <p:cNvSpPr txBox="1">
                <a:spLocks noChangeArrowheads="1"/>
              </p:cNvSpPr>
              <p:nvPr/>
            </p:nvSpPr>
            <p:spPr bwMode="auto">
              <a:xfrm>
                <a:off x="3106" y="2526"/>
                <a:ext cx="18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TW" altLang="en-US" sz="2400" b="1">
                    <a:latin typeface="Times New Roman" pitchFamily="18" charset="0"/>
                    <a:ea typeface="PMingLiU" pitchFamily="18" charset="-120"/>
                  </a:rPr>
                  <a:t> </a:t>
                </a:r>
              </a:p>
            </p:txBody>
          </p:sp>
          <p:sp>
            <p:nvSpPr>
              <p:cNvPr id="32817" name="Oval 23"/>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Oval 24"/>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626" name="Rectangle 26"/>
          <p:cNvSpPr>
            <a:spLocks noChangeArrowheads="1"/>
          </p:cNvSpPr>
          <p:nvPr/>
        </p:nvSpPr>
        <p:spPr bwMode="auto">
          <a:xfrm>
            <a:off x="0" y="38100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defRPr/>
            </a:pPr>
            <a:r>
              <a:rPr kumimoji="1" lang="zh-CN" altLang="en-US" sz="2400" b="1" dirty="0">
                <a:solidFill>
                  <a:schemeClr val="tx2"/>
                </a:solidFill>
                <a:effectLst>
                  <a:outerShdw blurRad="38100" dist="38100" dir="2700000" algn="tl">
                    <a:srgbClr val="000000"/>
                  </a:outerShdw>
                </a:effectLst>
                <a:latin typeface="楷体_GB2312" pitchFamily="49" charset="-122"/>
                <a:ea typeface="楷体_GB2312" pitchFamily="49" charset="-122"/>
              </a:rPr>
              <a:t>问：具有</a:t>
            </a:r>
            <a:r>
              <a:rPr kumimoji="1" lang="en-US" altLang="zh-CN" sz="2400" b="1" dirty="0">
                <a:solidFill>
                  <a:schemeClr val="tx2"/>
                </a:solidFill>
                <a:effectLst>
                  <a:outerShdw blurRad="38100" dist="38100" dir="2700000" algn="tl">
                    <a:srgbClr val="000000"/>
                  </a:outerShdw>
                </a:effectLst>
                <a:latin typeface="楷体_GB2312" pitchFamily="49" charset="-122"/>
                <a:ea typeface="楷体_GB2312" pitchFamily="49" charset="-122"/>
              </a:rPr>
              <a:t>3</a:t>
            </a:r>
            <a:r>
              <a:rPr kumimoji="1" lang="zh-CN" altLang="en-US" sz="2400" b="1" dirty="0">
                <a:solidFill>
                  <a:schemeClr val="tx2"/>
                </a:solidFill>
                <a:effectLst>
                  <a:outerShdw blurRad="38100" dist="38100" dir="2700000" algn="tl">
                    <a:srgbClr val="000000"/>
                  </a:outerShdw>
                </a:effectLst>
                <a:latin typeface="楷体_GB2312" pitchFamily="49" charset="-122"/>
                <a:ea typeface="楷体_GB2312" pitchFamily="49" charset="-122"/>
              </a:rPr>
              <a:t>个结点的二叉树可能有几种不同形态？普通树呢？ </a:t>
            </a:r>
          </a:p>
        </p:txBody>
      </p:sp>
      <p:sp>
        <p:nvSpPr>
          <p:cNvPr id="25634" name="Rectangle 34"/>
          <p:cNvSpPr>
            <a:spLocks noChangeArrowheads="1"/>
          </p:cNvSpPr>
          <p:nvPr/>
        </p:nvSpPr>
        <p:spPr bwMode="auto">
          <a:xfrm>
            <a:off x="7467600" y="4343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400" b="1">
                <a:solidFill>
                  <a:schemeClr val="hlink"/>
                </a:solidFill>
                <a:latin typeface="Times New Roman" pitchFamily="18" charset="0"/>
              </a:rPr>
              <a:t>5</a:t>
            </a:r>
            <a:r>
              <a:rPr kumimoji="1" lang="zh-CN" altLang="en-US" sz="2400" b="1">
                <a:solidFill>
                  <a:schemeClr val="hlink"/>
                </a:solidFill>
                <a:latin typeface="Times New Roman" pitchFamily="18" charset="0"/>
              </a:rPr>
              <a:t>种</a:t>
            </a:r>
          </a:p>
        </p:txBody>
      </p:sp>
      <p:grpSp>
        <p:nvGrpSpPr>
          <p:cNvPr id="25659" name="Group 59"/>
          <p:cNvGrpSpPr>
            <a:grpSpLocks/>
          </p:cNvGrpSpPr>
          <p:nvPr/>
        </p:nvGrpSpPr>
        <p:grpSpPr bwMode="auto">
          <a:xfrm>
            <a:off x="304800" y="4267200"/>
            <a:ext cx="6705600" cy="1295400"/>
            <a:chOff x="192" y="2688"/>
            <a:chExt cx="4224" cy="816"/>
          </a:xfrm>
        </p:grpSpPr>
        <p:grpSp>
          <p:nvGrpSpPr>
            <p:cNvPr id="32777" name="Group 27"/>
            <p:cNvGrpSpPr>
              <a:grpSpLocks/>
            </p:cNvGrpSpPr>
            <p:nvPr/>
          </p:nvGrpSpPr>
          <p:grpSpPr bwMode="auto">
            <a:xfrm>
              <a:off x="192" y="2688"/>
              <a:ext cx="864" cy="528"/>
              <a:chOff x="2736" y="2526"/>
              <a:chExt cx="960" cy="536"/>
            </a:xfrm>
          </p:grpSpPr>
          <p:sp>
            <p:nvSpPr>
              <p:cNvPr id="32802" name="Oval 28"/>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3" name="Line 29"/>
              <p:cNvSpPr>
                <a:spLocks noChangeShapeType="1"/>
              </p:cNvSpPr>
              <p:nvPr/>
            </p:nvSpPr>
            <p:spPr bwMode="auto">
              <a:xfrm flipH="1">
                <a:off x="2837" y="2682"/>
                <a:ext cx="295"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4" name="Line 30"/>
              <p:cNvSpPr>
                <a:spLocks noChangeShapeType="1"/>
              </p:cNvSpPr>
              <p:nvPr/>
            </p:nvSpPr>
            <p:spPr bwMode="auto">
              <a:xfrm>
                <a:off x="3267" y="2682"/>
                <a:ext cx="309"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Text Box 31"/>
              <p:cNvSpPr txBox="1">
                <a:spLocks noChangeArrowheads="1"/>
              </p:cNvSpPr>
              <p:nvPr/>
            </p:nvSpPr>
            <p:spPr bwMode="auto">
              <a:xfrm>
                <a:off x="3106" y="2526"/>
                <a:ext cx="18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TW" altLang="en-US" sz="2400" b="1">
                    <a:latin typeface="Times New Roman" pitchFamily="18" charset="0"/>
                    <a:ea typeface="PMingLiU" pitchFamily="18" charset="-120"/>
                  </a:rPr>
                  <a:t> </a:t>
                </a:r>
              </a:p>
            </p:txBody>
          </p:sp>
          <p:sp>
            <p:nvSpPr>
              <p:cNvPr id="32806" name="Oval 32"/>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7" name="Oval 33"/>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78" name="Group 35"/>
            <p:cNvGrpSpPr>
              <a:grpSpLocks/>
            </p:cNvGrpSpPr>
            <p:nvPr/>
          </p:nvGrpSpPr>
          <p:grpSpPr bwMode="auto">
            <a:xfrm>
              <a:off x="1297" y="2688"/>
              <a:ext cx="623" cy="720"/>
              <a:chOff x="1296" y="3360"/>
              <a:chExt cx="623" cy="720"/>
            </a:xfrm>
          </p:grpSpPr>
          <p:sp>
            <p:nvSpPr>
              <p:cNvPr id="32797" name="Oval 36"/>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798" name="Line 37"/>
              <p:cNvSpPr>
                <a:spLocks noChangeShapeType="1"/>
              </p:cNvSpPr>
              <p:nvPr/>
            </p:nvSpPr>
            <p:spPr bwMode="auto">
              <a:xfrm flipH="1">
                <a:off x="1632" y="3456"/>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Oval 38"/>
              <p:cNvSpPr>
                <a:spLocks noChangeArrowheads="1"/>
              </p:cNvSpPr>
              <p:nvPr/>
            </p:nvSpPr>
            <p:spPr bwMode="auto">
              <a:xfrm>
                <a:off x="1536" y="3648"/>
                <a:ext cx="144"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Oval 39"/>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1" name="Line 40"/>
              <p:cNvSpPr>
                <a:spLocks noChangeShapeType="1"/>
              </p:cNvSpPr>
              <p:nvPr/>
            </p:nvSpPr>
            <p:spPr bwMode="auto">
              <a:xfrm flipH="1">
                <a:off x="1392" y="374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79" name="Group 41"/>
            <p:cNvGrpSpPr>
              <a:grpSpLocks/>
            </p:cNvGrpSpPr>
            <p:nvPr/>
          </p:nvGrpSpPr>
          <p:grpSpPr bwMode="auto">
            <a:xfrm>
              <a:off x="3026" y="2688"/>
              <a:ext cx="622" cy="816"/>
              <a:chOff x="2352" y="3360"/>
              <a:chExt cx="622" cy="816"/>
            </a:xfrm>
          </p:grpSpPr>
          <p:sp>
            <p:nvSpPr>
              <p:cNvPr id="32792" name="Oval 42"/>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Oval 43"/>
              <p:cNvSpPr>
                <a:spLocks noChangeArrowheads="1"/>
              </p:cNvSpPr>
              <p:nvPr/>
            </p:nvSpPr>
            <p:spPr bwMode="auto">
              <a:xfrm>
                <a:off x="2592" y="3696"/>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Oval 44"/>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45"/>
              <p:cNvSpPr>
                <a:spLocks noChangeShapeType="1"/>
              </p:cNvSpPr>
              <p:nvPr/>
            </p:nvSpPr>
            <p:spPr bwMode="auto">
              <a:xfrm>
                <a:off x="2496" y="350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6" name="Line 46"/>
              <p:cNvSpPr>
                <a:spLocks noChangeShapeType="1"/>
              </p:cNvSpPr>
              <p:nvPr/>
            </p:nvSpPr>
            <p:spPr bwMode="auto">
              <a:xfrm>
                <a:off x="2736" y="384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80" name="Group 47"/>
            <p:cNvGrpSpPr>
              <a:grpSpLocks/>
            </p:cNvGrpSpPr>
            <p:nvPr/>
          </p:nvGrpSpPr>
          <p:grpSpPr bwMode="auto">
            <a:xfrm>
              <a:off x="4032" y="2688"/>
              <a:ext cx="384" cy="768"/>
              <a:chOff x="3744" y="3264"/>
              <a:chExt cx="384" cy="768"/>
            </a:xfrm>
          </p:grpSpPr>
          <p:sp>
            <p:nvSpPr>
              <p:cNvPr id="32787" name="Line 48"/>
              <p:cNvSpPr>
                <a:spLocks noChangeShapeType="1"/>
              </p:cNvSpPr>
              <p:nvPr/>
            </p:nvSpPr>
            <p:spPr bwMode="auto">
              <a:xfrm flipH="1">
                <a:off x="3840" y="3744"/>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8" name="Oval 49"/>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Oval 50"/>
              <p:cNvSpPr>
                <a:spLocks noChangeArrowheads="1"/>
              </p:cNvSpPr>
              <p:nvPr/>
            </p:nvSpPr>
            <p:spPr bwMode="auto">
              <a:xfrm>
                <a:off x="3986" y="360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Oval 51"/>
              <p:cNvSpPr>
                <a:spLocks noChangeArrowheads="1"/>
              </p:cNvSpPr>
              <p:nvPr/>
            </p:nvSpPr>
            <p:spPr bwMode="auto">
              <a:xfrm>
                <a:off x="3746" y="3264"/>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52"/>
              <p:cNvSpPr>
                <a:spLocks noChangeShapeType="1"/>
              </p:cNvSpPr>
              <p:nvPr/>
            </p:nvSpPr>
            <p:spPr bwMode="auto">
              <a:xfrm>
                <a:off x="3890" y="3408"/>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81" name="Group 53"/>
            <p:cNvGrpSpPr>
              <a:grpSpLocks/>
            </p:cNvGrpSpPr>
            <p:nvPr/>
          </p:nvGrpSpPr>
          <p:grpSpPr bwMode="auto">
            <a:xfrm>
              <a:off x="2305" y="2736"/>
              <a:ext cx="383" cy="720"/>
              <a:chOff x="2353" y="3264"/>
              <a:chExt cx="383" cy="720"/>
            </a:xfrm>
          </p:grpSpPr>
          <p:sp>
            <p:nvSpPr>
              <p:cNvPr id="32782" name="Line 54"/>
              <p:cNvSpPr>
                <a:spLocks noChangeShapeType="1"/>
              </p:cNvSpPr>
              <p:nvPr/>
            </p:nvSpPr>
            <p:spPr bwMode="auto">
              <a:xfrm>
                <a:off x="2496" y="3696"/>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Oval 55"/>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latin typeface="Times New Roman" pitchFamily="18" charset="0"/>
                  <a:ea typeface="PMingLiU" pitchFamily="18" charset="-120"/>
                </a:endParaRPr>
              </a:p>
            </p:txBody>
          </p:sp>
          <p:sp>
            <p:nvSpPr>
              <p:cNvPr id="32784" name="Line 56"/>
              <p:cNvSpPr>
                <a:spLocks noChangeShapeType="1"/>
              </p:cNvSpPr>
              <p:nvPr/>
            </p:nvSpPr>
            <p:spPr bwMode="auto">
              <a:xfrm flipH="1">
                <a:off x="2449" y="336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5" name="Oval 57"/>
              <p:cNvSpPr>
                <a:spLocks noChangeArrowheads="1"/>
              </p:cNvSpPr>
              <p:nvPr/>
            </p:nvSpPr>
            <p:spPr bwMode="auto">
              <a:xfrm>
                <a:off x="2353" y="3552"/>
                <a:ext cx="144" cy="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Oval 58"/>
              <p:cNvSpPr>
                <a:spLocks noChangeArrowheads="1"/>
              </p:cNvSpPr>
              <p:nvPr/>
            </p:nvSpPr>
            <p:spPr bwMode="auto">
              <a:xfrm>
                <a:off x="2592" y="3840"/>
                <a:ext cx="142"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20151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256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5659"/>
                                        </p:tgtEl>
                                        <p:attrNameLst>
                                          <p:attrName>style.visibility</p:attrName>
                                        </p:attrNameLst>
                                      </p:cBhvr>
                                      <p:to>
                                        <p:strVal val="visible"/>
                                      </p:to>
                                    </p:set>
                                    <p:animEffect transition="in" filter="blinds(horizontal)">
                                      <p:cBhvr>
                                        <p:cTn id="16" dur="500"/>
                                        <p:tgtEl>
                                          <p:spTgt spid="256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5634"/>
                                        </p:tgtEl>
                                        <p:attrNameLst>
                                          <p:attrName>style.visibility</p:attrName>
                                        </p:attrNameLst>
                                      </p:cBhvr>
                                      <p:to>
                                        <p:strVal val="visible"/>
                                      </p:to>
                                    </p:set>
                                    <p:anim calcmode="lin" valueType="num">
                                      <p:cBhvr additive="base">
                                        <p:cTn id="21" dur="500" fill="hold"/>
                                        <p:tgtEl>
                                          <p:spTgt spid="25634"/>
                                        </p:tgtEl>
                                        <p:attrNameLst>
                                          <p:attrName>ppt_x</p:attrName>
                                        </p:attrNameLst>
                                      </p:cBhvr>
                                      <p:tavLst>
                                        <p:tav tm="0">
                                          <p:val>
                                            <p:strVal val="1+#ppt_w/2"/>
                                          </p:val>
                                        </p:tav>
                                        <p:tav tm="100000">
                                          <p:val>
                                            <p:strVal val="#ppt_x"/>
                                          </p:val>
                                        </p:tav>
                                      </p:tavLst>
                                    </p:anim>
                                    <p:anim calcmode="lin" valueType="num">
                                      <p:cBhvr additive="base">
                                        <p:cTn id="22" dur="500" fill="hold"/>
                                        <p:tgtEl>
                                          <p:spTgt spid="256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6" grpId="0" autoUpdateAnimBg="0"/>
      <p:bldP spid="2563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title"/>
          </p:nvPr>
        </p:nvSpPr>
        <p:spPr>
          <a:xfrm>
            <a:off x="457200" y="457200"/>
            <a:ext cx="8229600" cy="992188"/>
          </a:xfrm>
        </p:spPr>
        <p:txBody>
          <a:bodyPr/>
          <a:lstStyle/>
          <a:p>
            <a:pPr algn="ctr"/>
            <a:r>
              <a:rPr kumimoji="1" lang="zh-CN" altLang="en-US" sz="4000" b="1">
                <a:solidFill>
                  <a:schemeClr val="tx2"/>
                </a:solidFill>
                <a:ea typeface="华文新魏" pitchFamily="2" charset="-122"/>
              </a:rPr>
              <a:t>二叉树的性质</a:t>
            </a:r>
          </a:p>
        </p:txBody>
      </p:sp>
      <p:sp>
        <p:nvSpPr>
          <p:cNvPr id="122885" name="Rectangle 5"/>
          <p:cNvSpPr>
            <a:spLocks noGrp="1" noChangeArrowheads="1"/>
          </p:cNvSpPr>
          <p:nvPr>
            <p:ph idx="1"/>
          </p:nvPr>
        </p:nvSpPr>
        <p:spPr>
          <a:xfrm>
            <a:off x="661988" y="1447800"/>
            <a:ext cx="8050212" cy="4860925"/>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1</a:t>
            </a:r>
            <a:r>
              <a:rPr kumimoji="1" lang="en-US" altLang="zh-CN" sz="3000" b="1">
                <a:solidFill>
                  <a:srgbClr val="008000"/>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若二叉树结点的层次从 </a:t>
            </a:r>
            <a:r>
              <a:rPr kumimoji="1" lang="en-US" altLang="zh-CN" sz="3000" b="1">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开始</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则在二叉树的第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层最多有</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i="1" baseline="30000">
                <a:solidFill>
                  <a:schemeClr val="tx2"/>
                </a:solidFill>
                <a:latin typeface="Times New Roman" pitchFamily="18" charset="0"/>
                <a:ea typeface="仿宋_GB2312" pitchFamily="49" charset="-122"/>
              </a:rPr>
              <a:t>i</a:t>
            </a:r>
            <a:r>
              <a:rPr kumimoji="1" lang="en-US" altLang="zh-CN" sz="3000" baseline="30000">
                <a:solidFill>
                  <a:schemeClr val="tx2"/>
                </a:solidFill>
                <a:latin typeface="Courier New" pitchFamily="49" charset="0"/>
                <a:ea typeface="仿宋_GB2312" pitchFamily="49" charset="-122"/>
              </a:rPr>
              <a:t>-</a:t>
            </a:r>
            <a:r>
              <a:rPr kumimoji="1" lang="en-US" altLang="zh-CN" sz="3000" b="1" baseline="30000">
                <a:solidFill>
                  <a:schemeClr val="tx2"/>
                </a:solidFill>
                <a:latin typeface="Times New Roman" pitchFamily="18" charset="0"/>
                <a:ea typeface="仿宋_GB2312" pitchFamily="49" charset="-122"/>
              </a:rPr>
              <a:t>1</a:t>
            </a:r>
            <a:r>
              <a:rPr kumimoji="1" lang="en-US" altLang="zh-CN" sz="3000" b="1" i="1" baseline="30000">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个结点。</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i</a:t>
            </a:r>
            <a:r>
              <a:rPr kumimoji="1" lang="en-US" altLang="zh-CN" sz="3000" b="1">
                <a:latin typeface="宋体" pitchFamily="2" charset="-122"/>
              </a:rPr>
              <a:t>≥</a:t>
            </a:r>
            <a:r>
              <a:rPr kumimoji="1" lang="en-US" altLang="zh-CN" sz="3000" b="1">
                <a:latin typeface="Times New Roman" pitchFamily="18" charset="0"/>
                <a:ea typeface="仿宋_GB2312" pitchFamily="49" charset="-122"/>
              </a:rPr>
              <a:t>1)</a:t>
            </a:r>
          </a:p>
          <a:p>
            <a:pPr>
              <a:lnSpc>
                <a:spcPct val="105000"/>
              </a:lnSpc>
              <a:spcBef>
                <a:spcPct val="10000"/>
              </a:spcBef>
              <a:buClr>
                <a:srgbClr val="800080"/>
              </a:buClr>
              <a:buSzPct val="50000"/>
              <a:buFont typeface="Wingdings" pitchFamily="2" charset="2"/>
              <a:buNone/>
            </a:pPr>
            <a:r>
              <a:rPr kumimoji="1" lang="en-US" altLang="zh-CN" sz="3000" b="1">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a:t>
            </a:r>
            <a:r>
              <a:rPr kumimoji="1" lang="zh-CN" altLang="en-US" sz="3000" b="1">
                <a:solidFill>
                  <a:srgbClr val="006600"/>
                </a:solidFill>
                <a:latin typeface="Times New Roman" pitchFamily="18" charset="0"/>
                <a:ea typeface="仿宋_GB2312" pitchFamily="49" charset="-122"/>
              </a:rPr>
              <a:t>证明用数学归纳法</a:t>
            </a:r>
            <a:r>
              <a:rPr kumimoji="1" lang="en-US" altLang="zh-CN" sz="3000" b="1">
                <a:solidFill>
                  <a:srgbClr val="006600"/>
                </a:solidFill>
                <a:latin typeface="Times New Roman" pitchFamily="18" charset="0"/>
                <a:ea typeface="仿宋_GB2312" pitchFamily="49" charset="-122"/>
              </a:rPr>
              <a:t>]</a:t>
            </a:r>
          </a:p>
          <a:p>
            <a:pPr>
              <a:lnSpc>
                <a:spcPct val="105000"/>
              </a:lnSpc>
              <a:spcBef>
                <a:spcPct val="10000"/>
              </a:spcBef>
              <a:buClr>
                <a:srgbClr val="800080"/>
              </a:buClr>
              <a:buSzPct val="50000"/>
              <a:buFont typeface="Wingdings" pitchFamily="2" charset="2"/>
              <a:buNone/>
            </a:pPr>
            <a:endParaRPr kumimoji="1" lang="en-US" altLang="zh-CN" sz="900" b="1">
              <a:solidFill>
                <a:srgbClr val="006600"/>
              </a:solidFill>
              <a:latin typeface="Times New Roman" pitchFamily="18" charset="0"/>
              <a:ea typeface="仿宋_GB2312" pitchFamily="49" charset="-122"/>
            </a:endParaRPr>
          </a:p>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深度为 </a:t>
            </a:r>
            <a:r>
              <a:rPr kumimoji="1" lang="en-US" altLang="zh-CN" sz="3000" b="1" i="1">
                <a:latin typeface="Times New Roman" pitchFamily="18" charset="0"/>
                <a:ea typeface="仿宋_GB2312" pitchFamily="49" charset="-122"/>
              </a:rPr>
              <a:t>k</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的二叉树最少有 </a:t>
            </a:r>
            <a:r>
              <a:rPr kumimoji="1" lang="en-US" altLang="zh-CN" sz="3000" b="1" i="1">
                <a:solidFill>
                  <a:schemeClr val="tx2"/>
                </a:solidFill>
                <a:latin typeface="Times New Roman" pitchFamily="18" charset="0"/>
                <a:ea typeface="仿宋_GB2312" pitchFamily="49" charset="-122"/>
              </a:rPr>
              <a:t>k</a:t>
            </a:r>
            <a:r>
              <a:rPr kumimoji="1" lang="en-US" altLang="zh-CN" sz="3000" b="1" i="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个结点，最多有 </a:t>
            </a:r>
            <a:r>
              <a:rPr kumimoji="1" lang="en-US" altLang="zh-CN" sz="3000" b="1">
                <a:solidFill>
                  <a:schemeClr val="tx2"/>
                </a:solidFill>
                <a:latin typeface="Times New Roman" pitchFamily="18" charset="0"/>
                <a:ea typeface="仿宋_GB2312" pitchFamily="49" charset="-122"/>
              </a:rPr>
              <a:t>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r>
              <a:rPr kumimoji="1" lang="zh-CN" altLang="en-US" sz="3000" b="1">
                <a:latin typeface="Times New Roman" pitchFamily="18" charset="0"/>
                <a:ea typeface="仿宋_GB2312" pitchFamily="49" charset="-122"/>
              </a:rPr>
              <a:t>个结点。</a:t>
            </a:r>
            <a:r>
              <a:rPr kumimoji="1" lang="en-US" altLang="zh-CN" sz="3000" b="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k</a:t>
            </a:r>
            <a:r>
              <a:rPr kumimoji="1" lang="en-US" altLang="zh-CN" sz="3000" b="1">
                <a:latin typeface="宋体" pitchFamily="2" charset="-122"/>
              </a:rPr>
              <a:t>≥</a:t>
            </a:r>
            <a:r>
              <a:rPr kumimoji="1" lang="en-US" altLang="zh-CN" sz="3000" b="1">
                <a:latin typeface="Times New Roman" pitchFamily="18" charset="0"/>
                <a:ea typeface="仿宋_GB2312" pitchFamily="49" charset="-122"/>
              </a:rPr>
              <a:t>1 )</a:t>
            </a:r>
          </a:p>
          <a:p>
            <a:pPr lvl="1">
              <a:lnSpc>
                <a:spcPct val="105000"/>
              </a:lnSpc>
              <a:spcBef>
                <a:spcPct val="10000"/>
              </a:spcBef>
              <a:buClr>
                <a:srgbClr val="800080"/>
              </a:buClr>
              <a:buSzPct val="50000"/>
              <a:buFont typeface="Wingdings" pitchFamily="2" charset="2"/>
              <a:buNone/>
            </a:pPr>
            <a:r>
              <a:rPr kumimoji="1" lang="en-US" altLang="zh-CN" sz="2600" b="1">
                <a:solidFill>
                  <a:srgbClr val="008000"/>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因为每一层最少要有</a:t>
            </a:r>
            <a:r>
              <a:rPr kumimoji="1" lang="en-US" altLang="zh-CN" sz="3000" b="1">
                <a:solidFill>
                  <a:srgbClr val="006600"/>
                </a:solidFill>
                <a:latin typeface="Times New Roman" pitchFamily="18" charset="0"/>
                <a:ea typeface="仿宋_GB2312" pitchFamily="49" charset="-122"/>
              </a:rPr>
              <a:t>1</a:t>
            </a:r>
            <a:r>
              <a:rPr kumimoji="1" lang="zh-CN" altLang="en-US" sz="3000" b="1">
                <a:solidFill>
                  <a:srgbClr val="006600"/>
                </a:solidFill>
                <a:latin typeface="Times New Roman" pitchFamily="18" charset="0"/>
                <a:ea typeface="仿宋_GB2312" pitchFamily="49" charset="-122"/>
              </a:rPr>
              <a:t>个结点，因此，最少结点数为 </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。最多结点个数借助性质</a:t>
            </a:r>
            <a:r>
              <a:rPr kumimoji="1" lang="en-US" altLang="zh-CN" sz="3000" b="1">
                <a:solidFill>
                  <a:srgbClr val="006600"/>
                </a:solidFill>
                <a:latin typeface="Times New Roman" pitchFamily="18" charset="0"/>
                <a:ea typeface="仿宋_GB2312" pitchFamily="49" charset="-122"/>
              </a:rPr>
              <a:t>1</a:t>
            </a:r>
            <a:r>
              <a:rPr kumimoji="1" lang="zh-CN" altLang="en-US" sz="3000" b="1">
                <a:solidFill>
                  <a:srgbClr val="006600"/>
                </a:solidFill>
                <a:latin typeface="Times New Roman" pitchFamily="18" charset="0"/>
                <a:ea typeface="仿宋_GB2312" pitchFamily="49" charset="-122"/>
              </a:rPr>
              <a:t>：用求等比级数前</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项和的公式</a:t>
            </a:r>
          </a:p>
          <a:p>
            <a:pPr>
              <a:lnSpc>
                <a:spcPct val="105000"/>
              </a:lnSpc>
              <a:spcBef>
                <a:spcPct val="10000"/>
              </a:spcBef>
              <a:buClr>
                <a:srgbClr val="800080"/>
              </a:buClr>
              <a:buSzPct val="50000"/>
              <a:buFont typeface="Wingdings" pitchFamily="2" charset="2"/>
              <a:buNone/>
            </a:pPr>
            <a:r>
              <a:rPr kumimoji="1" lang="zh-CN" altLang="en-US" sz="3000" b="1">
                <a:solidFill>
                  <a:srgbClr val="D60093"/>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0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1 </a:t>
            </a:r>
            <a:r>
              <a:rPr kumimoji="1" lang="en-US" altLang="zh-CN" sz="3000" b="1">
                <a:solidFill>
                  <a:schemeClr val="tx2"/>
                </a:solidFill>
                <a:latin typeface="Times New Roman" pitchFamily="18" charset="0"/>
                <a:ea typeface="仿宋_GB2312" pitchFamily="49" charset="-122"/>
              </a:rPr>
              <a:t>+2</a:t>
            </a:r>
            <a:r>
              <a:rPr kumimoji="1" lang="en-US" altLang="zh-CN" sz="3000" b="1" baseline="30000">
                <a:solidFill>
                  <a:schemeClr val="tx2"/>
                </a:solidFill>
                <a:latin typeface="Times New Roman" pitchFamily="18" charset="0"/>
                <a:ea typeface="仿宋_GB2312" pitchFamily="49" charset="-122"/>
              </a:rPr>
              <a:t>2 </a:t>
            </a:r>
            <a:r>
              <a:rPr kumimoji="1" lang="en-US" altLang="zh-CN" sz="3000" b="1">
                <a:solidFill>
                  <a:schemeClr val="tx2"/>
                </a:solidFill>
                <a:latin typeface="Times New Roman" pitchFamily="18" charset="0"/>
                <a:ea typeface="仿宋_GB2312" pitchFamily="49" charset="-122"/>
              </a:rPr>
              <a:t>+ …+2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baseline="30000">
                <a:solidFill>
                  <a:schemeClr val="tx2"/>
                </a:solidFill>
                <a:latin typeface="Courier New" pitchFamily="49" charset="0"/>
                <a:ea typeface="仿宋_GB2312" pitchFamily="49" charset="-122"/>
              </a:rPr>
              <a:t>-</a:t>
            </a:r>
            <a:r>
              <a:rPr kumimoji="1" lang="en-US" altLang="zh-CN" sz="3000" b="1" baseline="30000">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rPr>
              <a:t> = 2</a:t>
            </a:r>
            <a:r>
              <a:rPr kumimoji="1" lang="en-US" altLang="zh-CN" sz="3000" b="1" i="1" baseline="30000">
                <a:solidFill>
                  <a:schemeClr val="tx2"/>
                </a:solidFill>
                <a:latin typeface="Times New Roman" pitchFamily="18" charset="0"/>
                <a:ea typeface="仿宋_GB2312" pitchFamily="49" charset="-122"/>
              </a:rPr>
              <a:t>k</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p>
        </p:txBody>
      </p:sp>
      <p:sp>
        <p:nvSpPr>
          <p:cNvPr id="5" name="灯片编号占位符 4"/>
          <p:cNvSpPr>
            <a:spLocks noGrp="1"/>
          </p:cNvSpPr>
          <p:nvPr>
            <p:ph type="sldNum" sz="quarter" idx="12"/>
          </p:nvPr>
        </p:nvSpPr>
        <p:spPr/>
        <p:txBody>
          <a:bodyPr/>
          <a:lstStyle/>
          <a:p>
            <a:fld id="{068E3DB2-E148-4F51-9A13-67E0F05E928D}" type="slidenum">
              <a:rPr lang="en-US" altLang="zh-CN"/>
              <a:pPr/>
              <a:t>51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5"/>
          <p:cNvSpPr>
            <a:spLocks noGrp="1" noChangeArrowheads="1"/>
          </p:cNvSpPr>
          <p:nvPr>
            <p:ph idx="1"/>
          </p:nvPr>
        </p:nvSpPr>
        <p:spPr>
          <a:xfrm>
            <a:off x="611188" y="873125"/>
            <a:ext cx="8229600" cy="5508625"/>
          </a:xfrm>
        </p:spPr>
        <p:txBody>
          <a:bodyPr/>
          <a:lstStyle/>
          <a:p>
            <a:pPr>
              <a:lnSpc>
                <a:spcPct val="105000"/>
              </a:lnSpc>
              <a:spcBef>
                <a:spcPct val="15000"/>
              </a:spcBef>
              <a:buClr>
                <a:srgbClr val="800080"/>
              </a:buClr>
              <a:buSzPct val="50000"/>
            </a:pPr>
            <a:r>
              <a:rPr kumimoji="1" lang="zh-CN" altLang="en-US" sz="3000" b="1" u="sng">
                <a:solidFill>
                  <a:srgbClr val="FF3300"/>
                </a:solidFill>
                <a:latin typeface="Times New Roman" pitchFamily="18" charset="0"/>
                <a:ea typeface="仿宋_GB2312" pitchFamily="49" charset="-122"/>
              </a:rPr>
              <a:t>性质</a:t>
            </a:r>
            <a:r>
              <a:rPr kumimoji="1" lang="en-US" altLang="zh-CN" sz="3000" b="1" u="sng">
                <a:solidFill>
                  <a:srgbClr val="FF3300"/>
                </a:solidFill>
                <a:latin typeface="Times New Roman" pitchFamily="18" charset="0"/>
                <a:ea typeface="仿宋_GB2312" pitchFamily="49" charset="-122"/>
              </a:rPr>
              <a:t>3</a:t>
            </a:r>
            <a:r>
              <a:rPr kumimoji="1" lang="en-US" altLang="zh-CN" sz="3000" b="1">
                <a:solidFill>
                  <a:srgbClr val="008000"/>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对任何一棵二叉树，如果其叶结点有 </a:t>
            </a:r>
            <a:r>
              <a:rPr kumimoji="1" lang="en-US" altLang="zh-CN" sz="3000" b="1" i="1">
                <a:solidFill>
                  <a:srgbClr val="000099"/>
                </a:solidFill>
                <a:latin typeface="Times New Roman" pitchFamily="18" charset="0"/>
                <a:ea typeface="仿宋_GB2312" pitchFamily="49" charset="-122"/>
              </a:rPr>
              <a:t>n</a:t>
            </a:r>
            <a:r>
              <a:rPr kumimoji="1" lang="en-US" altLang="zh-CN" sz="3000" b="1" baseline="-25000">
                <a:solidFill>
                  <a:srgbClr val="000099"/>
                </a:solidFill>
                <a:latin typeface="Times New Roman" pitchFamily="18" charset="0"/>
                <a:ea typeface="仿宋_GB2312" pitchFamily="49" charset="-122"/>
              </a:rPr>
              <a:t>0 </a:t>
            </a:r>
            <a:r>
              <a:rPr kumimoji="1" lang="zh-CN" altLang="en-US" sz="3000" b="1">
                <a:solidFill>
                  <a:srgbClr val="000099"/>
                </a:solidFill>
                <a:latin typeface="Times New Roman" pitchFamily="18" charset="0"/>
                <a:ea typeface="仿宋_GB2312" pitchFamily="49" charset="-122"/>
              </a:rPr>
              <a:t>个</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度为 </a:t>
            </a:r>
            <a:r>
              <a:rPr kumimoji="1" lang="en-US" altLang="zh-CN" sz="3000" b="1">
                <a:solidFill>
                  <a:srgbClr val="000099"/>
                </a:solidFill>
                <a:latin typeface="Times New Roman" pitchFamily="18" charset="0"/>
                <a:ea typeface="仿宋_GB2312" pitchFamily="49" charset="-122"/>
              </a:rPr>
              <a:t>2 </a:t>
            </a:r>
            <a:r>
              <a:rPr kumimoji="1" lang="zh-CN" altLang="en-US" sz="3000" b="1">
                <a:solidFill>
                  <a:srgbClr val="000099"/>
                </a:solidFill>
                <a:latin typeface="Times New Roman" pitchFamily="18" charset="0"/>
                <a:ea typeface="仿宋_GB2312" pitchFamily="49" charset="-122"/>
              </a:rPr>
              <a:t>的非叶结点有 </a:t>
            </a:r>
            <a:r>
              <a:rPr kumimoji="1" lang="en-US" altLang="zh-CN" sz="3000" b="1" i="1">
                <a:solidFill>
                  <a:srgbClr val="000099"/>
                </a:solidFill>
                <a:latin typeface="Times New Roman" pitchFamily="18" charset="0"/>
                <a:ea typeface="仿宋_GB2312" pitchFamily="49" charset="-122"/>
              </a:rPr>
              <a:t>n</a:t>
            </a:r>
            <a:r>
              <a:rPr kumimoji="1" lang="en-US" altLang="zh-CN" sz="3000" b="1" baseline="-25000">
                <a:solidFill>
                  <a:srgbClr val="000099"/>
                </a:solidFill>
                <a:latin typeface="Times New Roman" pitchFamily="18" charset="0"/>
                <a:ea typeface="仿宋_GB2312" pitchFamily="49" charset="-122"/>
              </a:rPr>
              <a:t>2 </a:t>
            </a:r>
            <a:r>
              <a:rPr kumimoji="1" lang="zh-CN" altLang="en-US" sz="3000" b="1">
                <a:solidFill>
                  <a:srgbClr val="000099"/>
                </a:solidFill>
                <a:latin typeface="Times New Roman" pitchFamily="18" charset="0"/>
                <a:ea typeface="仿宋_GB2312" pitchFamily="49" charset="-122"/>
              </a:rPr>
              <a:t>个</a:t>
            </a: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则有</a:t>
            </a:r>
          </a:p>
          <a:p>
            <a:pPr>
              <a:lnSpc>
                <a:spcPct val="105000"/>
              </a:lnSpc>
              <a:spcBef>
                <a:spcPct val="15000"/>
              </a:spcBef>
              <a:buFont typeface="Wingdings" pitchFamily="2" charset="2"/>
              <a:buNone/>
            </a:pPr>
            <a:r>
              <a:rPr kumimoji="1" lang="zh-CN" altLang="en-US" sz="3000" b="1">
                <a:solidFill>
                  <a:srgbClr val="008000"/>
                </a:solidFill>
                <a:latin typeface="Times New Roman" pitchFamily="18" charset="0"/>
                <a:ea typeface="仿宋_GB2312" pitchFamily="49" charset="-122"/>
              </a:rPr>
              <a:t>                         </a:t>
            </a:r>
            <a:r>
              <a:rPr kumimoji="1" lang="en-US" altLang="zh-CN" sz="3000" b="1" i="1">
                <a:solidFill>
                  <a:srgbClr val="FF3300"/>
                </a:solidFill>
                <a:latin typeface="Times New Roman" pitchFamily="18" charset="0"/>
                <a:ea typeface="仿宋_GB2312" pitchFamily="49" charset="-122"/>
              </a:rPr>
              <a:t>n</a:t>
            </a:r>
            <a:r>
              <a:rPr kumimoji="1" lang="en-US" altLang="zh-CN" sz="3000" b="1" baseline="-25000">
                <a:solidFill>
                  <a:srgbClr val="FF3300"/>
                </a:solidFill>
                <a:latin typeface="Times New Roman" pitchFamily="18" charset="0"/>
                <a:ea typeface="仿宋_GB2312" pitchFamily="49" charset="-122"/>
              </a:rPr>
              <a:t>0</a:t>
            </a:r>
            <a:r>
              <a:rPr kumimoji="1" lang="zh-CN" altLang="en-US" sz="3000" b="1">
                <a:solidFill>
                  <a:srgbClr val="FF3300"/>
                </a:solidFill>
                <a:latin typeface="Times New Roman" pitchFamily="18" charset="0"/>
                <a:ea typeface="仿宋_GB2312" pitchFamily="49" charset="-122"/>
              </a:rPr>
              <a:t>＝</a:t>
            </a:r>
            <a:r>
              <a:rPr kumimoji="1" lang="en-US" altLang="zh-CN" sz="3000" b="1" i="1">
                <a:solidFill>
                  <a:srgbClr val="FF3300"/>
                </a:solidFill>
                <a:latin typeface="Times New Roman" pitchFamily="18" charset="0"/>
                <a:ea typeface="仿宋_GB2312" pitchFamily="49" charset="-122"/>
              </a:rPr>
              <a:t>n</a:t>
            </a:r>
            <a:r>
              <a:rPr kumimoji="1" lang="en-US" altLang="zh-CN" sz="3000" b="1" baseline="-25000">
                <a:solidFill>
                  <a:srgbClr val="FF3300"/>
                </a:solidFill>
                <a:latin typeface="Times New Roman" pitchFamily="18" charset="0"/>
                <a:ea typeface="仿宋_GB2312" pitchFamily="49" charset="-122"/>
              </a:rPr>
              <a:t>2</a:t>
            </a:r>
            <a:r>
              <a:rPr kumimoji="1" lang="zh-CN" altLang="en-US" sz="3000" b="1">
                <a:solidFill>
                  <a:srgbClr val="FF3300"/>
                </a:solidFill>
                <a:latin typeface="Times New Roman" pitchFamily="18" charset="0"/>
                <a:ea typeface="仿宋_GB2312" pitchFamily="49" charset="-122"/>
              </a:rPr>
              <a:t>＋</a:t>
            </a:r>
            <a:r>
              <a:rPr kumimoji="1" lang="en-US" altLang="zh-CN" sz="3000" b="1">
                <a:solidFill>
                  <a:srgbClr val="FF3300"/>
                </a:solidFill>
                <a:latin typeface="Times New Roman" pitchFamily="18" charset="0"/>
                <a:ea typeface="仿宋_GB2312" pitchFamily="49" charset="-122"/>
              </a:rPr>
              <a:t>1</a:t>
            </a:r>
          </a:p>
          <a:p>
            <a:pPr>
              <a:lnSpc>
                <a:spcPct val="105000"/>
              </a:lnSpc>
              <a:spcBef>
                <a:spcPct val="15000"/>
              </a:spcBef>
              <a:buFont typeface="Wingdings" pitchFamily="2" charset="2"/>
              <a:buNone/>
            </a:pPr>
            <a:endParaRPr kumimoji="1" lang="en-US" altLang="zh-CN" sz="800" b="1">
              <a:solidFill>
                <a:srgbClr val="000099"/>
              </a:solidFill>
              <a:latin typeface="Times New Roman" pitchFamily="18" charset="0"/>
              <a:ea typeface="仿宋_GB2312" pitchFamily="49" charset="-122"/>
            </a:endParaRPr>
          </a:p>
          <a:p>
            <a:pPr>
              <a:lnSpc>
                <a:spcPct val="105000"/>
              </a:lnSpc>
              <a:spcBef>
                <a:spcPct val="15000"/>
              </a:spcBef>
              <a:buFont typeface="Wingdings" pitchFamily="2" charset="2"/>
              <a:buNone/>
            </a:pPr>
            <a:r>
              <a:rPr kumimoji="1" lang="en-US" altLang="zh-CN" sz="3000" b="1">
                <a:solidFill>
                  <a:srgbClr val="000099"/>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若设度为 </a:t>
            </a:r>
            <a:r>
              <a:rPr kumimoji="1" lang="en-US" altLang="zh-CN" sz="3000" b="1">
                <a:solidFill>
                  <a:srgbClr val="006600"/>
                </a:solidFill>
                <a:latin typeface="Times New Roman" pitchFamily="18" charset="0"/>
                <a:ea typeface="仿宋_GB2312" pitchFamily="49" charset="-122"/>
              </a:rPr>
              <a:t>1 </a:t>
            </a:r>
            <a:r>
              <a:rPr kumimoji="1" lang="zh-CN" altLang="en-US" sz="3000" b="1">
                <a:solidFill>
                  <a:srgbClr val="006600"/>
                </a:solidFill>
                <a:latin typeface="Times New Roman" pitchFamily="18" charset="0"/>
                <a:ea typeface="仿宋_GB2312" pitchFamily="49" charset="-122"/>
              </a:rPr>
              <a:t>的结点有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zh-CN" altLang="en-US" sz="3000" b="1">
                <a:solidFill>
                  <a:srgbClr val="006600"/>
                </a:solidFill>
                <a:latin typeface="Times New Roman" pitchFamily="18" charset="0"/>
                <a:ea typeface="仿宋_GB2312" pitchFamily="49" charset="-122"/>
              </a:rPr>
              <a:t>个，总结点数为</a:t>
            </a:r>
            <a:r>
              <a:rPr kumimoji="1" lang="en-US" altLang="zh-CN" sz="3000" b="1" i="1">
                <a:solidFill>
                  <a:srgbClr val="006600"/>
                </a:solidFill>
                <a:latin typeface="Times New Roman" pitchFamily="18" charset="0"/>
                <a:ea typeface="仿宋_GB2312" pitchFamily="49" charset="-122"/>
              </a:rPr>
              <a:t>n</a:t>
            </a:r>
            <a:r>
              <a:rPr kumimoji="1" lang="zh-CN" altLang="en-US" sz="3000" b="1">
                <a:solidFill>
                  <a:srgbClr val="006600"/>
                </a:solidFill>
                <a:latin typeface="Times New Roman" pitchFamily="18" charset="0"/>
                <a:ea typeface="仿宋_GB2312" pitchFamily="49" charset="-122"/>
              </a:rPr>
              <a:t>，</a:t>
            </a:r>
          </a:p>
          <a:p>
            <a:pPr>
              <a:lnSpc>
                <a:spcPct val="105000"/>
              </a:lnSpc>
              <a:spcBef>
                <a:spcPct val="15000"/>
              </a:spcBef>
              <a:buFont typeface="Wingdings" pitchFamily="2" charset="2"/>
              <a:buNone/>
            </a:pPr>
            <a:r>
              <a:rPr kumimoji="1" lang="zh-CN" altLang="en-US" sz="3000" b="1">
                <a:solidFill>
                  <a:srgbClr val="006600"/>
                </a:solidFill>
                <a:latin typeface="Times New Roman" pitchFamily="18" charset="0"/>
                <a:ea typeface="仿宋_GB2312" pitchFamily="49" charset="-122"/>
              </a:rPr>
              <a:t>  	  总边数为</a:t>
            </a:r>
            <a:r>
              <a:rPr kumimoji="1" lang="en-US" altLang="zh-CN" sz="3000" b="1" i="1">
                <a:solidFill>
                  <a:srgbClr val="006600"/>
                </a:solidFill>
                <a:latin typeface="Times New Roman" pitchFamily="18" charset="0"/>
                <a:ea typeface="仿宋_GB2312" pitchFamily="49" charset="-122"/>
              </a:rPr>
              <a:t>e</a:t>
            </a:r>
            <a:r>
              <a:rPr kumimoji="1" lang="zh-CN" altLang="en-US" sz="3000" b="1">
                <a:solidFill>
                  <a:srgbClr val="006600"/>
                </a:solidFill>
                <a:latin typeface="Times New Roman" pitchFamily="18" charset="0"/>
                <a:ea typeface="仿宋_GB2312" pitchFamily="49" charset="-122"/>
              </a:rPr>
              <a:t>，则根据二叉树的定义，</a:t>
            </a:r>
          </a:p>
          <a:p>
            <a:pPr>
              <a:lnSpc>
                <a:spcPct val="105000"/>
              </a:lnSpc>
              <a:spcBef>
                <a:spcPct val="15000"/>
              </a:spcBef>
              <a:buFont typeface="Wingdings" pitchFamily="2" charset="2"/>
              <a:buNone/>
            </a:pPr>
            <a:r>
              <a:rPr kumimoji="1" lang="zh-CN" altLang="en-US"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 =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e</a:t>
            </a:r>
            <a:r>
              <a:rPr kumimoji="1" lang="en-US" altLang="zh-CN" sz="3000" b="1">
                <a:solidFill>
                  <a:schemeClr val="tx2"/>
                </a:solidFill>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 2</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a:solidFill>
                  <a:srgbClr val="006600"/>
                </a:solidFill>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因此，有  </a:t>
            </a:r>
            <a:r>
              <a:rPr kumimoji="1" lang="en-US" altLang="en-US" sz="3000" b="1">
                <a:solidFill>
                  <a:srgbClr val="006600"/>
                </a:solidFill>
                <a:latin typeface="Times New Roman" pitchFamily="18" charset="0"/>
                <a:ea typeface="仿宋_GB2312" pitchFamily="49" charset="-122"/>
              </a:rPr>
              <a:t>2</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1</a:t>
            </a:r>
            <a:r>
              <a:rPr kumimoji="1" lang="en-US" altLang="zh-CN" sz="3000" b="1">
                <a:solidFill>
                  <a:srgbClr val="006600"/>
                </a:solidFill>
                <a:latin typeface="Times New Roman" pitchFamily="18" charset="0"/>
                <a:ea typeface="仿宋_GB2312" pitchFamily="49" charset="-122"/>
              </a:rPr>
              <a:t>+</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a:t>
            </a:r>
          </a:p>
          <a:p>
            <a:pPr>
              <a:lnSpc>
                <a:spcPct val="105000"/>
              </a:lnSpc>
              <a:spcBef>
                <a:spcPct val="15000"/>
              </a:spcBef>
              <a:buFont typeface="Wingdings" pitchFamily="2" charset="2"/>
              <a:buNone/>
            </a:pP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 =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a:t>
            </a:r>
            <a:r>
              <a:rPr kumimoji="1" lang="en-US" altLang="zh-CN" sz="3000" b="1">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0 </a:t>
            </a:r>
            <a:r>
              <a:rPr kumimoji="1" lang="en-US" altLang="zh-CN" sz="3000" b="1">
                <a:solidFill>
                  <a:srgbClr val="006600"/>
                </a:solidFill>
                <a:latin typeface="Times New Roman" pitchFamily="18" charset="0"/>
                <a:ea typeface="仿宋_GB2312" pitchFamily="49" charset="-122"/>
              </a:rPr>
              <a:t>= </a:t>
            </a:r>
            <a:r>
              <a:rPr kumimoji="1" lang="en-US" altLang="zh-CN" sz="3000" b="1" i="1">
                <a:solidFill>
                  <a:srgbClr val="006600"/>
                </a:solidFill>
                <a:latin typeface="Times New Roman" pitchFamily="18" charset="0"/>
                <a:ea typeface="仿宋_GB2312" pitchFamily="49" charset="-122"/>
              </a:rPr>
              <a:t>n</a:t>
            </a:r>
            <a:r>
              <a:rPr kumimoji="1" lang="en-US" altLang="zh-CN" sz="3000" b="1" baseline="-25000">
                <a:solidFill>
                  <a:srgbClr val="006600"/>
                </a:solidFill>
                <a:latin typeface="Times New Roman" pitchFamily="18" charset="0"/>
                <a:ea typeface="仿宋_GB2312" pitchFamily="49" charset="-122"/>
              </a:rPr>
              <a:t>2</a:t>
            </a:r>
            <a:r>
              <a:rPr kumimoji="1" lang="en-US" altLang="zh-CN" sz="3000" b="1">
                <a:solidFill>
                  <a:srgbClr val="006600"/>
                </a:solidFill>
                <a:latin typeface="Times New Roman" pitchFamily="18" charset="0"/>
                <a:ea typeface="仿宋_GB2312" pitchFamily="49" charset="-122"/>
              </a:rPr>
              <a:t>+1 </a:t>
            </a:r>
          </a:p>
          <a:p>
            <a:pPr>
              <a:lnSpc>
                <a:spcPct val="80000"/>
              </a:lnSpc>
            </a:pPr>
            <a:endParaRPr lang="en-US" altLang="zh-CN" sz="3000">
              <a:solidFill>
                <a:srgbClr val="006600"/>
              </a:solidFill>
              <a:latin typeface="Times New Roman" pitchFamily="18" charset="0"/>
              <a:ea typeface="仿宋_GB2312" pitchFamily="49" charset="-122"/>
            </a:endParaRPr>
          </a:p>
        </p:txBody>
      </p:sp>
      <p:sp>
        <p:nvSpPr>
          <p:cNvPr id="9" name="灯片编号占位符 4"/>
          <p:cNvSpPr>
            <a:spLocks noGrp="1"/>
          </p:cNvSpPr>
          <p:nvPr>
            <p:ph type="sldNum" sz="quarter" idx="12"/>
          </p:nvPr>
        </p:nvSpPr>
        <p:spPr/>
        <p:txBody>
          <a:bodyPr/>
          <a:lstStyle/>
          <a:p>
            <a:fld id="{6C5182A4-0583-4134-A84B-6FB407689A24}" type="slidenum">
              <a:rPr lang="en-US" altLang="zh-CN"/>
              <a:pPr/>
              <a:t>52</a:t>
            </a:fld>
            <a:endParaRPr lang="en-US" altLang="zh-CN"/>
          </a:p>
        </p:txBody>
      </p:sp>
      <p:sp>
        <p:nvSpPr>
          <p:cNvPr id="123907" name="AutoShape 3"/>
          <p:cNvSpPr>
            <a:spLocks noChangeArrowheads="1"/>
          </p:cNvSpPr>
          <p:nvPr/>
        </p:nvSpPr>
        <p:spPr bwMode="auto">
          <a:xfrm>
            <a:off x="3563938" y="4976813"/>
            <a:ext cx="457200" cy="228600"/>
          </a:xfrm>
          <a:prstGeom prst="rightArrow">
            <a:avLst>
              <a:gd name="adj1" fmla="val 50000"/>
              <a:gd name="adj2" fmla="val 50000"/>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0" name="Line 6"/>
          <p:cNvSpPr>
            <a:spLocks noChangeShapeType="1"/>
          </p:cNvSpPr>
          <p:nvPr/>
        </p:nvSpPr>
        <p:spPr bwMode="auto">
          <a:xfrm flipH="1">
            <a:off x="2987675" y="4364038"/>
            <a:ext cx="179388" cy="3603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1" name="Line 7"/>
          <p:cNvSpPr>
            <a:spLocks noChangeShapeType="1"/>
          </p:cNvSpPr>
          <p:nvPr/>
        </p:nvSpPr>
        <p:spPr bwMode="auto">
          <a:xfrm flipH="1">
            <a:off x="5651500" y="4400550"/>
            <a:ext cx="179388" cy="360363"/>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2" name="Line 8"/>
          <p:cNvSpPr>
            <a:spLocks noChangeShapeType="1"/>
          </p:cNvSpPr>
          <p:nvPr/>
        </p:nvSpPr>
        <p:spPr bwMode="auto">
          <a:xfrm flipH="1">
            <a:off x="3779838" y="4365625"/>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3" name="Line 9"/>
          <p:cNvSpPr>
            <a:spLocks noChangeShapeType="1"/>
          </p:cNvSpPr>
          <p:nvPr/>
        </p:nvSpPr>
        <p:spPr bwMode="auto">
          <a:xfrm flipH="1">
            <a:off x="5076825" y="4400550"/>
            <a:ext cx="215900" cy="395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circle(out)">
                                      <p:cBhvr>
                                        <p:cTn id="7" dur="1000"/>
                                        <p:tgtEl>
                                          <p:spTgt spid="123910"/>
                                        </p:tgtEl>
                                      </p:cBhvr>
                                    </p:animEffect>
                                  </p:childTnLst>
                                </p:cTn>
                              </p:par>
                            </p:childTnLst>
                          </p:cTn>
                        </p:par>
                        <p:par>
                          <p:cTn id="8" fill="hold" nodeType="afterGroup">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Effect transition="in" filter="circle(out)">
                                      <p:cBhvr>
                                        <p:cTn id="11" dur="1000"/>
                                        <p:tgtEl>
                                          <p:spTgt spid="1239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32" fill="hold" grpId="0" nodeType="clickEffect">
                                  <p:stCondLst>
                                    <p:cond delay="0"/>
                                  </p:stCondLst>
                                  <p:childTnLst>
                                    <p:set>
                                      <p:cBhvr>
                                        <p:cTn id="15" dur="1" fill="hold">
                                          <p:stCondLst>
                                            <p:cond delay="0"/>
                                          </p:stCondLst>
                                        </p:cTn>
                                        <p:tgtEl>
                                          <p:spTgt spid="123912"/>
                                        </p:tgtEl>
                                        <p:attrNameLst>
                                          <p:attrName>style.visibility</p:attrName>
                                        </p:attrNameLst>
                                      </p:cBhvr>
                                      <p:to>
                                        <p:strVal val="visible"/>
                                      </p:to>
                                    </p:set>
                                    <p:animEffect transition="in" filter="circle(out)">
                                      <p:cBhvr>
                                        <p:cTn id="16" dur="1000"/>
                                        <p:tgtEl>
                                          <p:spTgt spid="123912"/>
                                        </p:tgtEl>
                                      </p:cBhvr>
                                    </p:animEffect>
                                  </p:childTnLst>
                                </p:cTn>
                              </p:par>
                            </p:childTnLst>
                          </p:cTn>
                        </p:par>
                        <p:par>
                          <p:cTn id="17" fill="hold" nodeType="afterGroup">
                            <p:stCondLst>
                              <p:cond delay="1000"/>
                            </p:stCondLst>
                            <p:childTnLst>
                              <p:par>
                                <p:cTn id="18" presetID="6" presetClass="entr" presetSubtype="32" fill="hold" grpId="0" nodeType="afterEffect">
                                  <p:stCondLst>
                                    <p:cond delay="0"/>
                                  </p:stCondLst>
                                  <p:childTnLst>
                                    <p:set>
                                      <p:cBhvr>
                                        <p:cTn id="19" dur="1" fill="hold">
                                          <p:stCondLst>
                                            <p:cond delay="0"/>
                                          </p:stCondLst>
                                        </p:cTn>
                                        <p:tgtEl>
                                          <p:spTgt spid="123913"/>
                                        </p:tgtEl>
                                        <p:attrNameLst>
                                          <p:attrName>style.visibility</p:attrName>
                                        </p:attrNameLst>
                                      </p:cBhvr>
                                      <p:to>
                                        <p:strVal val="visible"/>
                                      </p:to>
                                    </p:set>
                                    <p:animEffect transition="in" filter="circle(out)">
                                      <p:cBhvr>
                                        <p:cTn id="20" dur="10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1" grpId="0" animBg="1"/>
      <p:bldP spid="123912" grpId="0" animBg="1"/>
      <p:bldP spid="1239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80" name="Rectangle 52"/>
          <p:cNvSpPr>
            <a:spLocks noGrp="1" noChangeArrowheads="1"/>
          </p:cNvSpPr>
          <p:nvPr>
            <p:ph idx="1"/>
          </p:nvPr>
        </p:nvSpPr>
        <p:spPr>
          <a:xfrm>
            <a:off x="611188" y="766763"/>
            <a:ext cx="8229600" cy="3886200"/>
          </a:xfrm>
        </p:spPr>
        <p:txBody>
          <a:bodyPr/>
          <a:lstStyle/>
          <a:p>
            <a:pPr>
              <a:buClr>
                <a:srgbClr val="800080"/>
              </a:buClr>
              <a:buSzPct val="50000"/>
            </a:pPr>
            <a:r>
              <a:rPr kumimoji="1" lang="zh-CN" altLang="en-US" sz="3000" b="1" u="sng" dirty="0">
                <a:solidFill>
                  <a:schemeClr val="tx2"/>
                </a:solidFill>
                <a:latin typeface="Times New Roman" pitchFamily="18" charset="0"/>
                <a:ea typeface="仿宋_GB2312" pitchFamily="49" charset="-122"/>
              </a:rPr>
              <a:t>定义</a:t>
            </a:r>
            <a:r>
              <a:rPr kumimoji="1" lang="en-US" altLang="zh-CN" sz="3000" b="1" u="sng" dirty="0">
                <a:solidFill>
                  <a:schemeClr val="tx2"/>
                </a:solidFill>
                <a:latin typeface="Times New Roman" pitchFamily="18" charset="0"/>
                <a:ea typeface="仿宋_GB2312" pitchFamily="49" charset="-122"/>
              </a:rPr>
              <a:t>1</a:t>
            </a:r>
            <a:r>
              <a:rPr kumimoji="1" lang="en-US" altLang="zh-CN"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满二叉树 </a:t>
            </a:r>
            <a:r>
              <a:rPr kumimoji="1" lang="en-US" altLang="zh-CN" sz="3000" b="1" dirty="0">
                <a:solidFill>
                  <a:srgbClr val="000099"/>
                </a:solidFill>
                <a:latin typeface="Times New Roman" pitchFamily="18" charset="0"/>
                <a:ea typeface="仿宋_GB2312" pitchFamily="49" charset="-122"/>
              </a:rPr>
              <a:t>(Full Binary Tree)</a:t>
            </a:r>
            <a:r>
              <a:rPr kumimoji="1" lang="en-US" altLang="zh-CN" sz="3000" dirty="0">
                <a:solidFill>
                  <a:srgbClr val="000099"/>
                </a:solidFill>
                <a:latin typeface="Times New Roman" pitchFamily="18" charset="0"/>
                <a:ea typeface="仿宋_GB2312" pitchFamily="49" charset="-122"/>
              </a:rPr>
              <a:t> </a:t>
            </a:r>
          </a:p>
          <a:p>
            <a:pPr>
              <a:buClr>
                <a:srgbClr val="800080"/>
              </a:buClr>
              <a:buSzPct val="50000"/>
            </a:pPr>
            <a:r>
              <a:rPr kumimoji="1" lang="zh-CN" altLang="en-US" sz="3000" b="1" u="sng" dirty="0">
                <a:solidFill>
                  <a:schemeClr val="tx2"/>
                </a:solidFill>
                <a:latin typeface="Times New Roman" pitchFamily="18" charset="0"/>
                <a:ea typeface="仿宋_GB2312" pitchFamily="49" charset="-122"/>
              </a:rPr>
              <a:t>定义</a:t>
            </a:r>
            <a:r>
              <a:rPr kumimoji="1" lang="en-US" altLang="zh-CN" sz="3000" b="1" u="sng" dirty="0">
                <a:solidFill>
                  <a:schemeClr val="tx2"/>
                </a:solidFill>
                <a:latin typeface="Times New Roman" pitchFamily="18" charset="0"/>
                <a:ea typeface="仿宋_GB2312" pitchFamily="49" charset="-122"/>
              </a:rPr>
              <a:t>2</a:t>
            </a:r>
            <a:r>
              <a:rPr kumimoji="1" lang="en-US" altLang="zh-CN" sz="3000" b="1" dirty="0">
                <a:latin typeface="Times New Roman" pitchFamily="18" charset="0"/>
                <a:ea typeface="仿宋_GB2312" pitchFamily="49" charset="-122"/>
              </a:rPr>
              <a:t>  </a:t>
            </a:r>
            <a:r>
              <a:rPr kumimoji="1" lang="zh-CN" altLang="en-US" sz="3000" b="1" dirty="0">
                <a:solidFill>
                  <a:srgbClr val="000099"/>
                </a:solidFill>
                <a:latin typeface="Times New Roman" pitchFamily="18" charset="0"/>
                <a:ea typeface="仿宋_GB2312" pitchFamily="49" charset="-122"/>
              </a:rPr>
              <a:t>完全二叉树 </a:t>
            </a:r>
            <a:r>
              <a:rPr kumimoji="1" lang="en-US" altLang="zh-CN" sz="3000" b="1" dirty="0">
                <a:solidFill>
                  <a:srgbClr val="000099"/>
                </a:solidFill>
                <a:latin typeface="Times New Roman" pitchFamily="18" charset="0"/>
                <a:ea typeface="仿宋_GB2312" pitchFamily="49" charset="-122"/>
              </a:rPr>
              <a:t>(Complete Binary Tree)</a:t>
            </a:r>
          </a:p>
          <a:p>
            <a:pPr lvl="1">
              <a:buClr>
                <a:srgbClr val="800080"/>
              </a:buClr>
              <a:buSzPct val="50000"/>
              <a:buFont typeface="Wingdings" pitchFamily="2" charset="2"/>
              <a:buNone/>
            </a:pPr>
            <a:r>
              <a:rPr kumimoji="1" lang="en-US" altLang="zh-CN" sz="3000" b="1" dirty="0">
                <a:latin typeface="Times New Roman" pitchFamily="18" charset="0"/>
                <a:ea typeface="仿宋_GB2312" pitchFamily="49" charset="-122"/>
                <a:cs typeface="Times New Roman" pitchFamily="18" charset="0"/>
              </a:rPr>
              <a:t>─ </a:t>
            </a:r>
            <a:r>
              <a:rPr kumimoji="1" lang="zh-CN" altLang="en-US" sz="3000" b="1" dirty="0">
                <a:latin typeface="Times New Roman" pitchFamily="18" charset="0"/>
                <a:ea typeface="仿宋_GB2312" pitchFamily="49" charset="-122"/>
              </a:rPr>
              <a:t>若设二叉树的深度为 </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，则共有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层。除第 </a:t>
            </a:r>
            <a:r>
              <a:rPr kumimoji="1" lang="en-US" altLang="zh-CN" sz="3000" b="1" i="1" dirty="0">
                <a:latin typeface="Times New Roman" pitchFamily="18" charset="0"/>
                <a:ea typeface="仿宋_GB2312" pitchFamily="49" charset="-122"/>
              </a:rPr>
              <a:t>k </a:t>
            </a:r>
            <a:r>
              <a:rPr kumimoji="1" lang="zh-CN" altLang="en-US" sz="3000" b="1" dirty="0">
                <a:latin typeface="Times New Roman" pitchFamily="18" charset="0"/>
                <a:ea typeface="仿宋_GB2312" pitchFamily="49" charset="-122"/>
              </a:rPr>
              <a:t>层外，其它各层 </a:t>
            </a:r>
            <a:r>
              <a:rPr kumimoji="1" lang="en-US" altLang="zh-CN" sz="3000" b="1" dirty="0">
                <a:latin typeface="Times New Roman" pitchFamily="18" charset="0"/>
                <a:ea typeface="仿宋_GB2312" pitchFamily="49" charset="-122"/>
              </a:rPr>
              <a:t>(</a:t>
            </a:r>
            <a:r>
              <a:rPr kumimoji="1" lang="en-US" altLang="zh-CN" sz="3000" b="1" dirty="0" smtClean="0">
                <a:latin typeface="Times New Roman" pitchFamily="18" charset="0"/>
                <a:ea typeface="仿宋_GB2312" pitchFamily="49" charset="-122"/>
              </a:rPr>
              <a:t>1—</a:t>
            </a:r>
            <a:r>
              <a:rPr kumimoji="1" lang="en-US" altLang="zh-CN" sz="3000" b="1" i="1" dirty="0" smtClean="0">
                <a:latin typeface="Times New Roman" pitchFamily="18" charset="0"/>
                <a:ea typeface="仿宋_GB2312" pitchFamily="49" charset="-122"/>
                <a:sym typeface="Symbol" pitchFamily="18" charset="2"/>
              </a:rPr>
              <a:t>k</a:t>
            </a:r>
            <a:r>
              <a:rPr kumimoji="1" lang="en-US" altLang="zh-CN" sz="3000" b="1" dirty="0" smtClean="0">
                <a:latin typeface="Courier New" pitchFamily="49" charset="0"/>
                <a:ea typeface="仿宋_GB2312" pitchFamily="49" charset="-122"/>
                <a:sym typeface="Symbol" pitchFamily="18" charset="2"/>
              </a:rPr>
              <a:t>-</a:t>
            </a:r>
            <a:r>
              <a:rPr kumimoji="1" lang="en-US" altLang="zh-CN" sz="3000" b="1" dirty="0" smtClean="0">
                <a:latin typeface="Times New Roman" pitchFamily="18" charset="0"/>
                <a:ea typeface="仿宋_GB2312" pitchFamily="49" charset="-122"/>
                <a:sym typeface="Symbol" pitchFamily="18" charset="2"/>
              </a:rPr>
              <a:t>1</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的结点数都达到最大个数，第</a:t>
            </a:r>
            <a:r>
              <a:rPr kumimoji="1" lang="en-US" altLang="zh-CN" sz="3000" b="1" i="1" dirty="0">
                <a:latin typeface="Times New Roman" pitchFamily="18" charset="0"/>
                <a:ea typeface="仿宋_GB2312" pitchFamily="49" charset="-122"/>
              </a:rPr>
              <a:t>k</a:t>
            </a:r>
            <a:r>
              <a:rPr kumimoji="1" lang="zh-CN" altLang="en-US" sz="3000" b="1" dirty="0">
                <a:latin typeface="Times New Roman" pitchFamily="18" charset="0"/>
                <a:ea typeface="仿宋_GB2312" pitchFamily="49" charset="-122"/>
              </a:rPr>
              <a:t>层从右向左连续缺若干结点，这就是完全二叉树。</a:t>
            </a:r>
            <a:endParaRPr kumimoji="1" lang="zh-CN" altLang="en-US" sz="3000" dirty="0">
              <a:latin typeface="Times New Roman" pitchFamily="18" charset="0"/>
              <a:ea typeface="仿宋_GB2312" pitchFamily="49" charset="-122"/>
            </a:endParaRPr>
          </a:p>
          <a:p>
            <a:endParaRPr lang="en-US" altLang="zh-CN" sz="3000" dirty="0">
              <a:latin typeface="Times New Roman" pitchFamily="18" charset="0"/>
              <a:ea typeface="仿宋_GB2312" pitchFamily="49" charset="-122"/>
            </a:endParaRPr>
          </a:p>
        </p:txBody>
      </p:sp>
      <p:sp>
        <p:nvSpPr>
          <p:cNvPr id="52" name="灯片编号占位符 4"/>
          <p:cNvSpPr>
            <a:spLocks noGrp="1"/>
          </p:cNvSpPr>
          <p:nvPr>
            <p:ph type="sldNum" sz="quarter" idx="12"/>
          </p:nvPr>
        </p:nvSpPr>
        <p:spPr/>
        <p:txBody>
          <a:bodyPr/>
          <a:lstStyle/>
          <a:p>
            <a:fld id="{D98D0FA3-ED50-44CA-B220-75EE33FEF56E}" type="slidenum">
              <a:rPr lang="en-US" altLang="zh-CN"/>
              <a:pPr/>
              <a:t>53</a:t>
            </a:fld>
            <a:endParaRPr lang="en-US" altLang="zh-CN"/>
          </a:p>
        </p:txBody>
      </p:sp>
      <p:sp>
        <p:nvSpPr>
          <p:cNvPr id="124930" name="Line 2"/>
          <p:cNvSpPr>
            <a:spLocks noChangeShapeType="1"/>
          </p:cNvSpPr>
          <p:nvPr/>
        </p:nvSpPr>
        <p:spPr bwMode="auto">
          <a:xfrm>
            <a:off x="76962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1" name="Line 3"/>
          <p:cNvSpPr>
            <a:spLocks noChangeShapeType="1"/>
          </p:cNvSpPr>
          <p:nvPr/>
        </p:nvSpPr>
        <p:spPr bwMode="auto">
          <a:xfrm flipH="1">
            <a:off x="72390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2" name="Line 4"/>
          <p:cNvSpPr>
            <a:spLocks noChangeShapeType="1"/>
          </p:cNvSpPr>
          <p:nvPr/>
        </p:nvSpPr>
        <p:spPr bwMode="auto">
          <a:xfrm>
            <a:off x="58674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3" name="Line 5"/>
          <p:cNvSpPr>
            <a:spLocks noChangeShapeType="1"/>
          </p:cNvSpPr>
          <p:nvPr/>
        </p:nvSpPr>
        <p:spPr bwMode="auto">
          <a:xfrm flipH="1">
            <a:off x="53340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4" name="Line 6"/>
          <p:cNvSpPr>
            <a:spLocks noChangeShapeType="1"/>
          </p:cNvSpPr>
          <p:nvPr/>
        </p:nvSpPr>
        <p:spPr bwMode="auto">
          <a:xfrm>
            <a:off x="68580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5" name="Line 7"/>
          <p:cNvSpPr>
            <a:spLocks noChangeShapeType="1"/>
          </p:cNvSpPr>
          <p:nvPr/>
        </p:nvSpPr>
        <p:spPr bwMode="auto">
          <a:xfrm flipH="1">
            <a:off x="5867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6" name="Oval 8"/>
          <p:cNvSpPr>
            <a:spLocks noChangeArrowheads="1"/>
          </p:cNvSpPr>
          <p:nvPr/>
        </p:nvSpPr>
        <p:spPr bwMode="auto">
          <a:xfrm>
            <a:off x="65532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7" name="Line 9"/>
          <p:cNvSpPr>
            <a:spLocks noChangeShapeType="1"/>
          </p:cNvSpPr>
          <p:nvPr/>
        </p:nvSpPr>
        <p:spPr bwMode="auto">
          <a:xfrm>
            <a:off x="28194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8" name="Line 10"/>
          <p:cNvSpPr>
            <a:spLocks noChangeShapeType="1"/>
          </p:cNvSpPr>
          <p:nvPr/>
        </p:nvSpPr>
        <p:spPr bwMode="auto">
          <a:xfrm flipH="1">
            <a:off x="1828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9" name="Line 11"/>
          <p:cNvSpPr>
            <a:spLocks noChangeShapeType="1"/>
          </p:cNvSpPr>
          <p:nvPr/>
        </p:nvSpPr>
        <p:spPr bwMode="auto">
          <a:xfrm>
            <a:off x="36576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0" name="Line 12"/>
          <p:cNvSpPr>
            <a:spLocks noChangeShapeType="1"/>
          </p:cNvSpPr>
          <p:nvPr/>
        </p:nvSpPr>
        <p:spPr bwMode="auto">
          <a:xfrm flipH="1">
            <a:off x="32004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1" name="Line 13"/>
          <p:cNvSpPr>
            <a:spLocks noChangeShapeType="1"/>
          </p:cNvSpPr>
          <p:nvPr/>
        </p:nvSpPr>
        <p:spPr bwMode="auto">
          <a:xfrm>
            <a:off x="18288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2" name="Line 14"/>
          <p:cNvSpPr>
            <a:spLocks noChangeShapeType="1"/>
          </p:cNvSpPr>
          <p:nvPr/>
        </p:nvSpPr>
        <p:spPr bwMode="auto">
          <a:xfrm flipH="1">
            <a:off x="12954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3" name="Line 15"/>
          <p:cNvSpPr>
            <a:spLocks noChangeShapeType="1"/>
          </p:cNvSpPr>
          <p:nvPr/>
        </p:nvSpPr>
        <p:spPr bwMode="auto">
          <a:xfrm flipH="1">
            <a:off x="59436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4" name="Line 16"/>
          <p:cNvSpPr>
            <a:spLocks noChangeShapeType="1"/>
          </p:cNvSpPr>
          <p:nvPr/>
        </p:nvSpPr>
        <p:spPr bwMode="auto">
          <a:xfrm>
            <a:off x="54102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5" name="Line 17"/>
          <p:cNvSpPr>
            <a:spLocks noChangeShapeType="1"/>
          </p:cNvSpPr>
          <p:nvPr/>
        </p:nvSpPr>
        <p:spPr bwMode="auto">
          <a:xfrm flipH="1">
            <a:off x="50292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6" name="Line 18"/>
          <p:cNvSpPr>
            <a:spLocks noChangeShapeType="1"/>
          </p:cNvSpPr>
          <p:nvPr/>
        </p:nvSpPr>
        <p:spPr bwMode="auto">
          <a:xfrm>
            <a:off x="40386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7" name="Line 19"/>
          <p:cNvSpPr>
            <a:spLocks noChangeShapeType="1"/>
          </p:cNvSpPr>
          <p:nvPr/>
        </p:nvSpPr>
        <p:spPr bwMode="auto">
          <a:xfrm flipH="1">
            <a:off x="37338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8" name="Line 20"/>
          <p:cNvSpPr>
            <a:spLocks noChangeShapeType="1"/>
          </p:cNvSpPr>
          <p:nvPr/>
        </p:nvSpPr>
        <p:spPr bwMode="auto">
          <a:xfrm>
            <a:off x="32004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49" name="Line 21"/>
          <p:cNvSpPr>
            <a:spLocks noChangeShapeType="1"/>
          </p:cNvSpPr>
          <p:nvPr/>
        </p:nvSpPr>
        <p:spPr bwMode="auto">
          <a:xfrm flipH="1">
            <a:off x="28194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0" name="Line 22"/>
          <p:cNvSpPr>
            <a:spLocks noChangeShapeType="1"/>
          </p:cNvSpPr>
          <p:nvPr/>
        </p:nvSpPr>
        <p:spPr bwMode="auto">
          <a:xfrm>
            <a:off x="2209800" y="53340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1" name="Line 23"/>
          <p:cNvSpPr>
            <a:spLocks noChangeShapeType="1"/>
          </p:cNvSpPr>
          <p:nvPr/>
        </p:nvSpPr>
        <p:spPr bwMode="auto">
          <a:xfrm flipH="1">
            <a:off x="19050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2" name="Line 24"/>
          <p:cNvSpPr>
            <a:spLocks noChangeShapeType="1"/>
          </p:cNvSpPr>
          <p:nvPr/>
        </p:nvSpPr>
        <p:spPr bwMode="auto">
          <a:xfrm>
            <a:off x="13716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3" name="Line 25"/>
          <p:cNvSpPr>
            <a:spLocks noChangeShapeType="1"/>
          </p:cNvSpPr>
          <p:nvPr/>
        </p:nvSpPr>
        <p:spPr bwMode="auto">
          <a:xfrm flipH="1">
            <a:off x="9906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5" name="Oval 27"/>
          <p:cNvSpPr>
            <a:spLocks noChangeArrowheads="1"/>
          </p:cNvSpPr>
          <p:nvPr/>
        </p:nvSpPr>
        <p:spPr bwMode="auto">
          <a:xfrm>
            <a:off x="838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6" name="Oval 28"/>
          <p:cNvSpPr>
            <a:spLocks noChangeArrowheads="1"/>
          </p:cNvSpPr>
          <p:nvPr/>
        </p:nvSpPr>
        <p:spPr bwMode="auto">
          <a:xfrm>
            <a:off x="1295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7" name="Oval 29"/>
          <p:cNvSpPr>
            <a:spLocks noChangeArrowheads="1"/>
          </p:cNvSpPr>
          <p:nvPr/>
        </p:nvSpPr>
        <p:spPr bwMode="auto">
          <a:xfrm>
            <a:off x="1752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8" name="Oval 30"/>
          <p:cNvSpPr>
            <a:spLocks noChangeArrowheads="1"/>
          </p:cNvSpPr>
          <p:nvPr/>
        </p:nvSpPr>
        <p:spPr bwMode="auto">
          <a:xfrm>
            <a:off x="2209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59" name="Oval 31"/>
          <p:cNvSpPr>
            <a:spLocks noChangeArrowheads="1"/>
          </p:cNvSpPr>
          <p:nvPr/>
        </p:nvSpPr>
        <p:spPr bwMode="auto">
          <a:xfrm>
            <a:off x="2667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0" name="Oval 32"/>
          <p:cNvSpPr>
            <a:spLocks noChangeArrowheads="1"/>
          </p:cNvSpPr>
          <p:nvPr/>
        </p:nvSpPr>
        <p:spPr bwMode="auto">
          <a:xfrm>
            <a:off x="3124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1" name="Oval 33"/>
          <p:cNvSpPr>
            <a:spLocks noChangeArrowheads="1"/>
          </p:cNvSpPr>
          <p:nvPr/>
        </p:nvSpPr>
        <p:spPr bwMode="auto">
          <a:xfrm>
            <a:off x="35814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2" name="Oval 34"/>
          <p:cNvSpPr>
            <a:spLocks noChangeArrowheads="1"/>
          </p:cNvSpPr>
          <p:nvPr/>
        </p:nvSpPr>
        <p:spPr bwMode="auto">
          <a:xfrm>
            <a:off x="4038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3" name="Oval 35"/>
          <p:cNvSpPr>
            <a:spLocks noChangeArrowheads="1"/>
          </p:cNvSpPr>
          <p:nvPr/>
        </p:nvSpPr>
        <p:spPr bwMode="auto">
          <a:xfrm>
            <a:off x="4876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4" name="Oval 36"/>
          <p:cNvSpPr>
            <a:spLocks noChangeArrowheads="1"/>
          </p:cNvSpPr>
          <p:nvPr/>
        </p:nvSpPr>
        <p:spPr bwMode="auto">
          <a:xfrm>
            <a:off x="5334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5" name="Oval 37"/>
          <p:cNvSpPr>
            <a:spLocks noChangeArrowheads="1"/>
          </p:cNvSpPr>
          <p:nvPr/>
        </p:nvSpPr>
        <p:spPr bwMode="auto">
          <a:xfrm>
            <a:off x="57912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6" name="Oval 38"/>
          <p:cNvSpPr>
            <a:spLocks noChangeArrowheads="1"/>
          </p:cNvSpPr>
          <p:nvPr/>
        </p:nvSpPr>
        <p:spPr bwMode="auto">
          <a:xfrm>
            <a:off x="1143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7" name="Oval 39"/>
          <p:cNvSpPr>
            <a:spLocks noChangeArrowheads="1"/>
          </p:cNvSpPr>
          <p:nvPr/>
        </p:nvSpPr>
        <p:spPr bwMode="auto">
          <a:xfrm>
            <a:off x="1981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8" name="Oval 40"/>
          <p:cNvSpPr>
            <a:spLocks noChangeArrowheads="1"/>
          </p:cNvSpPr>
          <p:nvPr/>
        </p:nvSpPr>
        <p:spPr bwMode="auto">
          <a:xfrm>
            <a:off x="2971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69" name="Oval 41"/>
          <p:cNvSpPr>
            <a:spLocks noChangeArrowheads="1"/>
          </p:cNvSpPr>
          <p:nvPr/>
        </p:nvSpPr>
        <p:spPr bwMode="auto">
          <a:xfrm>
            <a:off x="38100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0" name="Oval 42"/>
          <p:cNvSpPr>
            <a:spLocks noChangeArrowheads="1"/>
          </p:cNvSpPr>
          <p:nvPr/>
        </p:nvSpPr>
        <p:spPr bwMode="auto">
          <a:xfrm>
            <a:off x="5181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1" name="Oval 43"/>
          <p:cNvSpPr>
            <a:spLocks noChangeArrowheads="1"/>
          </p:cNvSpPr>
          <p:nvPr/>
        </p:nvSpPr>
        <p:spPr bwMode="auto">
          <a:xfrm>
            <a:off x="60198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2" name="Oval 44"/>
          <p:cNvSpPr>
            <a:spLocks noChangeArrowheads="1"/>
          </p:cNvSpPr>
          <p:nvPr/>
        </p:nvSpPr>
        <p:spPr bwMode="auto">
          <a:xfrm>
            <a:off x="7010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3" name="Oval 45"/>
          <p:cNvSpPr>
            <a:spLocks noChangeArrowheads="1"/>
          </p:cNvSpPr>
          <p:nvPr/>
        </p:nvSpPr>
        <p:spPr bwMode="auto">
          <a:xfrm>
            <a:off x="7848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4" name="Oval 46"/>
          <p:cNvSpPr>
            <a:spLocks noChangeArrowheads="1"/>
          </p:cNvSpPr>
          <p:nvPr/>
        </p:nvSpPr>
        <p:spPr bwMode="auto">
          <a:xfrm>
            <a:off x="16002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5" name="Oval 47"/>
          <p:cNvSpPr>
            <a:spLocks noChangeArrowheads="1"/>
          </p:cNvSpPr>
          <p:nvPr/>
        </p:nvSpPr>
        <p:spPr bwMode="auto">
          <a:xfrm>
            <a:off x="34290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6" name="Oval 48"/>
          <p:cNvSpPr>
            <a:spLocks noChangeArrowheads="1"/>
          </p:cNvSpPr>
          <p:nvPr/>
        </p:nvSpPr>
        <p:spPr bwMode="auto">
          <a:xfrm>
            <a:off x="56388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7" name="Oval 49"/>
          <p:cNvSpPr>
            <a:spLocks noChangeArrowheads="1"/>
          </p:cNvSpPr>
          <p:nvPr/>
        </p:nvSpPr>
        <p:spPr bwMode="auto">
          <a:xfrm>
            <a:off x="7467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78" name="Oval 50"/>
          <p:cNvSpPr>
            <a:spLocks noChangeArrowheads="1"/>
          </p:cNvSpPr>
          <p:nvPr/>
        </p:nvSpPr>
        <p:spPr bwMode="auto">
          <a:xfrm>
            <a:off x="25146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9" name="Rectangle 47"/>
          <p:cNvSpPr>
            <a:spLocks noGrp="1" noChangeArrowheads="1"/>
          </p:cNvSpPr>
          <p:nvPr>
            <p:ph idx="1"/>
          </p:nvPr>
        </p:nvSpPr>
        <p:spPr>
          <a:xfrm>
            <a:off x="555625" y="838200"/>
            <a:ext cx="8229600" cy="5507038"/>
          </a:xfrm>
        </p:spPr>
        <p:txBody>
          <a:bodyPr/>
          <a:lstStyle/>
          <a:p>
            <a:pPr>
              <a:lnSpc>
                <a:spcPct val="105000"/>
              </a:lnSpc>
              <a:spcBef>
                <a:spcPct val="10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4</a:t>
            </a:r>
            <a:r>
              <a:rPr kumimoji="1" lang="en-US" altLang="zh-CN" sz="3000">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具有 </a:t>
            </a:r>
            <a:r>
              <a:rPr kumimoji="1" lang="en-US" altLang="zh-CN" sz="3000" b="1" i="1">
                <a:latin typeface="Times New Roman" pitchFamily="18" charset="0"/>
                <a:ea typeface="仿宋_GB2312" pitchFamily="49" charset="-122"/>
              </a:rPr>
              <a:t>n </a:t>
            </a:r>
            <a:r>
              <a:rPr kumimoji="1" lang="en-US" altLang="zh-CN" sz="3000" b="1">
                <a:latin typeface="Times New Roman" pitchFamily="18" charset="0"/>
                <a:ea typeface="仿宋_GB2312" pitchFamily="49" charset="-122"/>
              </a:rPr>
              <a:t>(</a:t>
            </a:r>
            <a:r>
              <a:rPr kumimoji="1" lang="en-US" altLang="zh-CN" sz="3000" b="1" i="1">
                <a:latin typeface="Times New Roman" pitchFamily="18" charset="0"/>
                <a:ea typeface="仿宋_GB2312" pitchFamily="49" charset="-122"/>
              </a:rPr>
              <a:t>n</a:t>
            </a:r>
            <a:r>
              <a:rPr kumimoji="1" lang="en-US" altLang="zh-CN" sz="3000" b="1">
                <a:latin typeface="宋体" pitchFamily="2" charset="-122"/>
              </a:rPr>
              <a:t>≥</a:t>
            </a:r>
            <a:r>
              <a:rPr kumimoji="1" lang="en-US" altLang="zh-CN" sz="3000" b="1">
                <a:latin typeface="Times New Roman" pitchFamily="18" charset="0"/>
                <a:ea typeface="仿宋_GB2312" pitchFamily="49" charset="-122"/>
              </a:rPr>
              <a:t>0) </a:t>
            </a:r>
            <a:r>
              <a:rPr kumimoji="1" lang="zh-CN" altLang="en-US" sz="3000" b="1">
                <a:latin typeface="Times New Roman" pitchFamily="18" charset="0"/>
                <a:ea typeface="仿宋_GB2312" pitchFamily="49" charset="-122"/>
              </a:rPr>
              <a:t>个结点的完全二叉树的深度为 </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log</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sym typeface="Symbol" pitchFamily="18" charset="2"/>
              </a:rPr>
              <a:t></a:t>
            </a:r>
            <a:r>
              <a:rPr kumimoji="1" lang="en-US" altLang="zh-CN" sz="3000" b="1">
                <a:latin typeface="Times New Roman" pitchFamily="18" charset="0"/>
                <a:ea typeface="仿宋_GB2312" pitchFamily="49" charset="-122"/>
              </a:rPr>
              <a:t>     </a:t>
            </a:r>
          </a:p>
          <a:p>
            <a:pPr>
              <a:lnSpc>
                <a:spcPct val="105000"/>
              </a:lnSpc>
              <a:spcBef>
                <a:spcPct val="10000"/>
              </a:spcBef>
              <a:buClr>
                <a:srgbClr val="800080"/>
              </a:buClr>
              <a:buSzPct val="50000"/>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solidFill>
                  <a:srgbClr val="006600"/>
                </a:solidFill>
                <a:latin typeface="Times New Roman" pitchFamily="18" charset="0"/>
                <a:ea typeface="仿宋_GB2312" pitchFamily="49" charset="-122"/>
              </a:rPr>
              <a:t>设完全二叉树的深度为</a:t>
            </a:r>
            <a:r>
              <a:rPr kumimoji="1" lang="en-US" altLang="zh-CN" sz="3000" b="1" i="1">
                <a:solidFill>
                  <a:srgbClr val="006600"/>
                </a:solidFill>
                <a:latin typeface="Times New Roman" pitchFamily="18" charset="0"/>
                <a:ea typeface="仿宋_GB2312" pitchFamily="49" charset="-122"/>
              </a:rPr>
              <a:t>k</a:t>
            </a:r>
            <a:r>
              <a:rPr kumimoji="1" lang="zh-CN" altLang="en-US" sz="3000" b="1">
                <a:solidFill>
                  <a:srgbClr val="006600"/>
                </a:solidFill>
                <a:latin typeface="Times New Roman" pitchFamily="18" charset="0"/>
                <a:ea typeface="仿宋_GB2312" pitchFamily="49" charset="-122"/>
              </a:rPr>
              <a:t>，则有</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rPr>
              <a:t>             </a:t>
            </a:r>
            <a:r>
              <a:rPr kumimoji="1" lang="en-US" altLang="zh-CN" sz="3000" b="1">
                <a:solidFill>
                  <a:srgbClr val="006600"/>
                </a:solidFill>
                <a:latin typeface="Times New Roman" pitchFamily="18" charset="0"/>
                <a:ea typeface="仿宋_GB2312" pitchFamily="49" charset="-122"/>
              </a:rPr>
              <a:t>2</a:t>
            </a:r>
            <a:r>
              <a:rPr kumimoji="1" lang="en-US" altLang="zh-CN" sz="3000" b="1" i="1" baseline="30000">
                <a:solidFill>
                  <a:srgbClr val="006600"/>
                </a:solidFill>
                <a:latin typeface="Times New Roman" pitchFamily="18" charset="0"/>
                <a:ea typeface="仿宋_GB2312" pitchFamily="49" charset="-122"/>
              </a:rPr>
              <a:t>k</a:t>
            </a:r>
            <a:r>
              <a:rPr kumimoji="1" lang="en-US" altLang="zh-CN" sz="3000" b="1" baseline="30000">
                <a:solidFill>
                  <a:srgbClr val="006600"/>
                </a:solidFill>
                <a:latin typeface="Courier New" pitchFamily="49" charset="0"/>
                <a:ea typeface="仿宋_GB2312" pitchFamily="49" charset="-122"/>
              </a:rPr>
              <a:t>-</a:t>
            </a:r>
            <a:r>
              <a:rPr kumimoji="1" lang="en-US" altLang="zh-CN" sz="3000" b="1" baseline="30000">
                <a:solidFill>
                  <a:srgbClr val="006600"/>
                </a:solidFill>
                <a:latin typeface="Times New Roman" pitchFamily="18" charset="0"/>
                <a:ea typeface="仿宋_GB2312" pitchFamily="49" charset="-122"/>
              </a:rPr>
              <a:t>1</a:t>
            </a:r>
            <a:r>
              <a:rPr kumimoji="1" lang="en-US" altLang="zh-CN" sz="3000">
                <a:solidFill>
                  <a:srgbClr val="006600"/>
                </a:solidFill>
                <a:latin typeface="Courier New" pitchFamily="49" charset="0"/>
                <a:ea typeface="仿宋_GB2312" pitchFamily="49" charset="-122"/>
              </a:rPr>
              <a:t>-</a:t>
            </a:r>
            <a:r>
              <a:rPr kumimoji="1" lang="en-US" altLang="zh-CN" sz="3000" b="1">
                <a:solidFill>
                  <a:srgbClr val="006600"/>
                </a:solidFill>
                <a:latin typeface="Times New Roman" pitchFamily="18" charset="0"/>
                <a:ea typeface="仿宋_GB2312" pitchFamily="49" charset="-122"/>
              </a:rPr>
              <a:t>1 &lt;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 </a:t>
            </a:r>
            <a:r>
              <a:rPr kumimoji="1" lang="en-US" altLang="zh-CN" sz="3000" b="1">
                <a:solidFill>
                  <a:srgbClr val="006600"/>
                </a:solidFill>
                <a:latin typeface="宋体" pitchFamily="2" charset="-122"/>
              </a:rPr>
              <a:t>≤</a:t>
            </a:r>
            <a:r>
              <a:rPr kumimoji="1" lang="en-US" altLang="zh-CN" sz="3000" b="1">
                <a:solidFill>
                  <a:srgbClr val="006600"/>
                </a:solidFill>
                <a:latin typeface="Times New Roman" pitchFamily="18" charset="0"/>
                <a:ea typeface="仿宋_GB2312" pitchFamily="49" charset="-122"/>
                <a:sym typeface="Symbol" pitchFamily="18" charset="2"/>
              </a:rPr>
              <a:t> 2</a:t>
            </a:r>
            <a:r>
              <a:rPr kumimoji="1" lang="en-US" altLang="zh-CN" sz="3000" b="1" i="1" baseline="30000">
                <a:solidFill>
                  <a:srgbClr val="006600"/>
                </a:solidFill>
                <a:latin typeface="Times New Roman" pitchFamily="18" charset="0"/>
                <a:ea typeface="仿宋_GB2312" pitchFamily="49" charset="-122"/>
                <a:sym typeface="Symbol" pitchFamily="18" charset="2"/>
              </a:rPr>
              <a:t>k</a:t>
            </a:r>
            <a:r>
              <a:rPr kumimoji="1" lang="en-US" altLang="zh-CN" sz="3000">
                <a:solidFill>
                  <a:srgbClr val="006600"/>
                </a:solidFill>
                <a:latin typeface="Courier New" pitchFamily="49" charset="0"/>
                <a:ea typeface="仿宋_GB2312" pitchFamily="49" charset="-122"/>
                <a:sym typeface="Symbol" pitchFamily="18" charset="2"/>
              </a:rPr>
              <a:t>-</a:t>
            </a:r>
            <a:r>
              <a:rPr kumimoji="1" lang="en-US" altLang="zh-CN" sz="3000" b="1">
                <a:solidFill>
                  <a:srgbClr val="006600"/>
                </a:solidFill>
                <a:latin typeface="Times New Roman" pitchFamily="18" charset="0"/>
                <a:ea typeface="仿宋_GB2312" pitchFamily="49" charset="-122"/>
                <a:sym typeface="Symbol" pitchFamily="18" charset="2"/>
              </a:rPr>
              <a:t>1</a:t>
            </a:r>
          </a:p>
          <a:p>
            <a:pPr>
              <a:lnSpc>
                <a:spcPct val="105000"/>
              </a:lnSpc>
              <a:spcBef>
                <a:spcPct val="10000"/>
              </a:spcBef>
              <a:buClr>
                <a:srgbClr val="800080"/>
              </a:buClr>
              <a:buSzPct val="50000"/>
            </a:pPr>
            <a:endParaRPr kumimoji="1" lang="en-US" altLang="zh-CN" sz="3000" b="1">
              <a:solidFill>
                <a:srgbClr val="006600"/>
              </a:solidFill>
              <a:latin typeface="Times New Roman" pitchFamily="18" charset="0"/>
              <a:ea typeface="仿宋_GB2312" pitchFamily="49" charset="-122"/>
              <a:sym typeface="Symbol" pitchFamily="18" charset="2"/>
            </a:endParaRPr>
          </a:p>
          <a:p>
            <a:pPr>
              <a:lnSpc>
                <a:spcPct val="105000"/>
              </a:lnSpc>
              <a:spcBef>
                <a:spcPct val="10000"/>
              </a:spcBef>
              <a:buClr>
                <a:srgbClr val="800080"/>
              </a:buClr>
              <a:buSzPct val="50000"/>
              <a:buFont typeface="Wingdings" pitchFamily="2" charset="2"/>
              <a:buNone/>
            </a:pPr>
            <a:r>
              <a:rPr kumimoji="1" lang="en-US" altLang="zh-CN" sz="8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变形 </a:t>
            </a:r>
            <a:r>
              <a:rPr kumimoji="1" lang="en-US" altLang="zh-CN" sz="3000" b="1">
                <a:solidFill>
                  <a:srgbClr val="006600"/>
                </a:solidFill>
                <a:latin typeface="Times New Roman" pitchFamily="18" charset="0"/>
                <a:ea typeface="仿宋_GB2312" pitchFamily="49" charset="-122"/>
              </a:rPr>
              <a:t>2</a:t>
            </a:r>
            <a:r>
              <a:rPr kumimoji="1" lang="en-US" altLang="zh-CN" sz="3000" b="1" i="1" baseline="30000">
                <a:solidFill>
                  <a:srgbClr val="006600"/>
                </a:solidFill>
                <a:latin typeface="Times New Roman" pitchFamily="18" charset="0"/>
                <a:ea typeface="仿宋_GB2312" pitchFamily="49" charset="-122"/>
              </a:rPr>
              <a:t>k</a:t>
            </a:r>
            <a:r>
              <a:rPr kumimoji="1" lang="en-US" altLang="zh-CN" sz="3000" b="1" baseline="30000">
                <a:solidFill>
                  <a:srgbClr val="006600"/>
                </a:solidFill>
                <a:latin typeface="Courier New" pitchFamily="49" charset="0"/>
                <a:ea typeface="仿宋_GB2312" pitchFamily="49" charset="-122"/>
              </a:rPr>
              <a:t>-</a:t>
            </a:r>
            <a:r>
              <a:rPr kumimoji="1" lang="en-US" altLang="zh-CN" sz="3000" b="1" baseline="30000">
                <a:solidFill>
                  <a:srgbClr val="006600"/>
                </a:solidFill>
                <a:latin typeface="Times New Roman" pitchFamily="18" charset="0"/>
                <a:ea typeface="仿宋_GB2312" pitchFamily="49" charset="-122"/>
              </a:rPr>
              <a:t>1 </a:t>
            </a:r>
            <a:r>
              <a:rPr kumimoji="1" lang="en-US" altLang="zh-CN" sz="3000" b="1">
                <a:solidFill>
                  <a:srgbClr val="006600"/>
                </a:solidFill>
                <a:latin typeface="Times New Roman" pitchFamily="18" charset="0"/>
                <a:ea typeface="仿宋_GB2312" pitchFamily="49" charset="-122"/>
              </a:rPr>
              <a:t>&lt; </a:t>
            </a:r>
            <a:r>
              <a:rPr kumimoji="1" lang="en-US" altLang="zh-CN" sz="3000" b="1" i="1">
                <a:solidFill>
                  <a:srgbClr val="006600"/>
                </a:solidFill>
                <a:latin typeface="Times New Roman" pitchFamily="18" charset="0"/>
                <a:ea typeface="仿宋_GB2312" pitchFamily="49" charset="-122"/>
              </a:rPr>
              <a:t>n+</a:t>
            </a:r>
            <a:r>
              <a:rPr kumimoji="1" lang="en-US" altLang="zh-CN" sz="3000" b="1">
                <a:solidFill>
                  <a:srgbClr val="006600"/>
                </a:solidFill>
                <a:latin typeface="Times New Roman" pitchFamily="18" charset="0"/>
                <a:ea typeface="仿宋_GB2312" pitchFamily="49" charset="-122"/>
              </a:rPr>
              <a:t>1</a:t>
            </a:r>
            <a:r>
              <a:rPr kumimoji="1" lang="en-US" altLang="zh-CN" sz="3000" b="1">
                <a:solidFill>
                  <a:srgbClr val="006600"/>
                </a:solidFill>
                <a:latin typeface="宋体" pitchFamily="2" charset="-122"/>
              </a:rPr>
              <a:t>≤</a:t>
            </a:r>
            <a:r>
              <a:rPr kumimoji="1" lang="en-US" altLang="zh-CN" sz="3000" b="1">
                <a:solidFill>
                  <a:srgbClr val="006600"/>
                </a:solidFill>
                <a:latin typeface="Times New Roman" pitchFamily="18" charset="0"/>
                <a:ea typeface="仿宋_GB2312" pitchFamily="49" charset="-122"/>
                <a:sym typeface="Symbol" pitchFamily="18" charset="2"/>
              </a:rPr>
              <a:t>2</a:t>
            </a:r>
            <a:r>
              <a:rPr kumimoji="1" lang="en-US" altLang="zh-CN" sz="3000" b="1" i="1" baseline="30000">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取对数 </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sym typeface="Symbol" pitchFamily="18" charset="2"/>
              </a:rPr>
              <a:t>	     </a:t>
            </a:r>
            <a:r>
              <a:rPr kumimoji="1" lang="en-US" altLang="zh-CN" sz="3000" b="1" i="1">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Courier New" pitchFamily="49" charset="0"/>
                <a:ea typeface="仿宋_GB2312" pitchFamily="49" charset="-122"/>
                <a:sym typeface="Symbol" pitchFamily="18" charset="2"/>
              </a:rPr>
              <a:t>-</a:t>
            </a:r>
            <a:r>
              <a:rPr kumimoji="1" lang="en-US" altLang="zh-CN" sz="3000" b="1">
                <a:solidFill>
                  <a:srgbClr val="006600"/>
                </a:solidFill>
                <a:latin typeface="Times New Roman" pitchFamily="18" charset="0"/>
                <a:ea typeface="仿宋_GB2312" pitchFamily="49" charset="-122"/>
                <a:sym typeface="Symbol" pitchFamily="18" charset="2"/>
              </a:rPr>
              <a:t>1&lt; log</a:t>
            </a:r>
            <a:r>
              <a:rPr kumimoji="1" lang="en-US" altLang="zh-CN" sz="3000" b="1" baseline="-25000">
                <a:solidFill>
                  <a:srgbClr val="006600"/>
                </a:solidFill>
                <a:latin typeface="Times New Roman" pitchFamily="18" charset="0"/>
                <a:ea typeface="仿宋_GB2312" pitchFamily="49" charset="-122"/>
                <a:sym typeface="Symbol" pitchFamily="18" charset="2"/>
              </a:rPr>
              <a:t>2</a:t>
            </a:r>
            <a:r>
              <a:rPr kumimoji="1" lang="en-US" altLang="zh-CN" sz="3000" b="1">
                <a:solidFill>
                  <a:srgbClr val="006600"/>
                </a:solidFill>
                <a:latin typeface="Times New Roman" pitchFamily="18" charset="0"/>
                <a:ea typeface="仿宋_GB2312" pitchFamily="49" charset="-122"/>
                <a:sym typeface="Symbol" pitchFamily="18" charset="2"/>
              </a:rPr>
              <a:t>(</a:t>
            </a:r>
            <a:r>
              <a:rPr kumimoji="1" lang="en-US" altLang="zh-CN" sz="3000" b="1" i="1">
                <a:solidFill>
                  <a:srgbClr val="006600"/>
                </a:solidFill>
                <a:latin typeface="Times New Roman" pitchFamily="18" charset="0"/>
                <a:ea typeface="仿宋_GB2312" pitchFamily="49" charset="-122"/>
                <a:sym typeface="Symbol" pitchFamily="18" charset="2"/>
              </a:rPr>
              <a:t>n</a:t>
            </a:r>
            <a:r>
              <a:rPr kumimoji="1" lang="en-US" altLang="zh-CN" sz="3000" b="1">
                <a:solidFill>
                  <a:srgbClr val="006600"/>
                </a:solidFill>
                <a:latin typeface="Times New Roman" pitchFamily="18" charset="0"/>
                <a:ea typeface="仿宋_GB2312" pitchFamily="49" charset="-122"/>
                <a:sym typeface="Symbol" pitchFamily="18" charset="2"/>
              </a:rPr>
              <a:t>+1) </a:t>
            </a:r>
            <a:r>
              <a:rPr kumimoji="1" lang="en-US" altLang="zh-CN" sz="3000" b="1">
                <a:solidFill>
                  <a:srgbClr val="006600"/>
                </a:solidFill>
                <a:latin typeface="宋体" pitchFamily="2" charset="-122"/>
                <a:sym typeface="Symbol" pitchFamily="18" charset="2"/>
              </a:rPr>
              <a:t>≤</a:t>
            </a:r>
            <a:r>
              <a:rPr kumimoji="1" lang="en-US" altLang="zh-CN" sz="3000" b="1" i="1">
                <a:solidFill>
                  <a:srgbClr val="006600"/>
                </a:solidFill>
                <a:latin typeface="Times New Roman" pitchFamily="18" charset="0"/>
                <a:ea typeface="仿宋_GB2312" pitchFamily="49" charset="-122"/>
                <a:sym typeface="Symbol" pitchFamily="18" charset="2"/>
              </a:rPr>
              <a:t>k</a:t>
            </a:r>
            <a:r>
              <a:rPr kumimoji="1" lang="en-US" altLang="zh-CN" sz="3000" b="1">
                <a:solidFill>
                  <a:srgbClr val="006600"/>
                </a:solidFill>
                <a:latin typeface="Times New Roman" pitchFamily="18" charset="0"/>
                <a:ea typeface="仿宋_GB2312" pitchFamily="49" charset="-122"/>
                <a:sym typeface="Symbol" pitchFamily="18" charset="2"/>
              </a:rPr>
              <a:t> </a:t>
            </a:r>
          </a:p>
          <a:p>
            <a:pPr>
              <a:lnSpc>
                <a:spcPct val="105000"/>
              </a:lnSpc>
              <a:spcBef>
                <a:spcPct val="10000"/>
              </a:spcBef>
              <a:buClr>
                <a:srgbClr val="800080"/>
              </a:buClr>
              <a:buSzPct val="50000"/>
              <a:buFont typeface="Wingdings" pitchFamily="2" charset="2"/>
              <a:buNone/>
            </a:pPr>
            <a:r>
              <a:rPr kumimoji="1" lang="en-US" altLang="zh-CN" sz="3000" b="1">
                <a:solidFill>
                  <a:srgbClr val="006600"/>
                </a:solidFill>
                <a:latin typeface="Times New Roman" pitchFamily="18" charset="0"/>
                <a:ea typeface="仿宋_GB2312" pitchFamily="49" charset="-122"/>
                <a:sym typeface="Symbol" pitchFamily="18" charset="2"/>
              </a:rPr>
              <a:t>	   </a:t>
            </a:r>
            <a:r>
              <a:rPr kumimoji="1" lang="zh-CN" altLang="en-US" sz="3000" b="1">
                <a:solidFill>
                  <a:srgbClr val="006600"/>
                </a:solidFill>
                <a:latin typeface="Times New Roman" pitchFamily="18" charset="0"/>
                <a:ea typeface="仿宋_GB2312" pitchFamily="49" charset="-122"/>
                <a:sym typeface="Symbol" pitchFamily="18" charset="2"/>
              </a:rPr>
              <a:t>有</a:t>
            </a:r>
          </a:p>
          <a:p>
            <a:pPr>
              <a:lnSpc>
                <a:spcPct val="105000"/>
              </a:lnSpc>
              <a:spcBef>
                <a:spcPct val="10000"/>
              </a:spcBef>
              <a:buClr>
                <a:srgbClr val="800080"/>
              </a:buClr>
              <a:buSzPct val="50000"/>
              <a:buFont typeface="Wingdings" pitchFamily="2" charset="2"/>
              <a:buNone/>
            </a:pPr>
            <a:r>
              <a:rPr kumimoji="1" lang="zh-CN" altLang="en-US" sz="3000" b="1">
                <a:solidFill>
                  <a:srgbClr val="006600"/>
                </a:solidFill>
                <a:latin typeface="Times New Roman" pitchFamily="18" charset="0"/>
                <a:ea typeface="仿宋_GB2312" pitchFamily="49" charset="-122"/>
                <a:sym typeface="Symbol" pitchFamily="18" charset="2"/>
              </a:rPr>
              <a:t>         </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log</a:t>
            </a:r>
            <a:r>
              <a:rPr kumimoji="1" lang="en-US" altLang="zh-CN" sz="3000" b="1" baseline="-25000">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rPr>
              <a:t>(</a:t>
            </a:r>
            <a:r>
              <a:rPr kumimoji="1" lang="en-US" altLang="zh-CN" sz="3000" b="1" i="1">
                <a:solidFill>
                  <a:schemeClr val="tx2"/>
                </a:solidFill>
                <a:latin typeface="Times New Roman" pitchFamily="18" charset="0"/>
                <a:ea typeface="仿宋_GB2312" pitchFamily="49" charset="-122"/>
              </a:rPr>
              <a:t>n</a:t>
            </a:r>
            <a:r>
              <a:rPr kumimoji="1" lang="en-US" altLang="zh-CN" sz="3000" b="1">
                <a:solidFill>
                  <a:schemeClr val="tx2"/>
                </a:solidFill>
                <a:latin typeface="Times New Roman" pitchFamily="18" charset="0"/>
                <a:ea typeface="仿宋_GB2312" pitchFamily="49" charset="-122"/>
              </a:rPr>
              <a:t>+1)</a:t>
            </a:r>
            <a:r>
              <a:rPr kumimoji="1" lang="en-US" altLang="zh-CN" sz="3000" b="1">
                <a:solidFill>
                  <a:schemeClr val="tx2"/>
                </a:solidFill>
                <a:latin typeface="Times New Roman" pitchFamily="18" charset="0"/>
                <a:ea typeface="仿宋_GB2312" pitchFamily="49" charset="-122"/>
                <a:sym typeface="Symbol" pitchFamily="18" charset="2"/>
              </a:rPr>
              <a:t></a:t>
            </a:r>
            <a:r>
              <a:rPr kumimoji="1" lang="en-US" altLang="zh-CN" sz="3000" b="1">
                <a:solidFill>
                  <a:schemeClr val="tx2"/>
                </a:solidFill>
                <a:latin typeface="Times New Roman" pitchFamily="18" charset="0"/>
                <a:ea typeface="仿宋_GB2312" pitchFamily="49" charset="-122"/>
              </a:rPr>
              <a:t> = </a:t>
            </a:r>
            <a:r>
              <a:rPr kumimoji="1" lang="en-US" altLang="zh-CN" sz="3000" b="1" i="1">
                <a:solidFill>
                  <a:schemeClr val="tx2"/>
                </a:solidFill>
                <a:latin typeface="Times New Roman" pitchFamily="18" charset="0"/>
                <a:ea typeface="仿宋_GB2312" pitchFamily="49" charset="-122"/>
              </a:rPr>
              <a:t>k</a:t>
            </a:r>
            <a:endParaRPr lang="en-US" altLang="zh-CN" sz="3000">
              <a:solidFill>
                <a:schemeClr val="tx2"/>
              </a:solidFill>
              <a:latin typeface="Times New Roman" pitchFamily="18" charset="0"/>
              <a:ea typeface="仿宋_GB2312" pitchFamily="49" charset="-122"/>
            </a:endParaRPr>
          </a:p>
        </p:txBody>
      </p:sp>
      <p:sp>
        <p:nvSpPr>
          <p:cNvPr id="47" name="灯片编号占位符 4"/>
          <p:cNvSpPr>
            <a:spLocks noGrp="1"/>
          </p:cNvSpPr>
          <p:nvPr>
            <p:ph type="sldNum" sz="quarter" idx="12"/>
          </p:nvPr>
        </p:nvSpPr>
        <p:spPr/>
        <p:txBody>
          <a:bodyPr/>
          <a:lstStyle/>
          <a:p>
            <a:fld id="{269462A0-6E33-40D0-9313-F240269CC710}" type="slidenum">
              <a:rPr lang="en-US" altLang="zh-CN"/>
              <a:pPr/>
              <a:t>54</a:t>
            </a:fld>
            <a:endParaRPr lang="en-US" altLang="zh-CN"/>
          </a:p>
        </p:txBody>
      </p:sp>
      <p:sp>
        <p:nvSpPr>
          <p:cNvPr id="125954" name="Line 2"/>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5" name="Line 3"/>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6" name="Line 4"/>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7" name="Line 5"/>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8" name="Oval 6"/>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59" name="Oval 7"/>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0" name="Oval 8"/>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1" name="Oval 9"/>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2" name="Line 10"/>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AutoShape 12"/>
          <p:cNvSpPr>
            <a:spLocks/>
          </p:cNvSpPr>
          <p:nvPr/>
        </p:nvSpPr>
        <p:spPr bwMode="auto">
          <a:xfrm rot="-5400000">
            <a:off x="2327275" y="2433638"/>
            <a:ext cx="152400" cy="990600"/>
          </a:xfrm>
          <a:prstGeom prst="leftBrace">
            <a:avLst>
              <a:gd name="adj1" fmla="val 54167"/>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Text Box 13"/>
          <p:cNvSpPr txBox="1">
            <a:spLocks noChangeArrowheads="1"/>
          </p:cNvSpPr>
          <p:nvPr/>
        </p:nvSpPr>
        <p:spPr bwMode="auto">
          <a:xfrm>
            <a:off x="858838" y="3017838"/>
            <a:ext cx="2895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itchFamily="18" charset="0"/>
                <a:ea typeface="仿宋_GB2312" pitchFamily="49" charset="-122"/>
              </a:rPr>
              <a:t>上面</a:t>
            </a:r>
            <a:r>
              <a:rPr kumimoji="1" lang="en-US" altLang="zh-CN" sz="2800" b="1" i="1" u="sng">
                <a:latin typeface="Times New Roman" pitchFamily="18" charset="0"/>
                <a:ea typeface="仿宋_GB2312" pitchFamily="49" charset="-122"/>
              </a:rPr>
              <a:t>k</a:t>
            </a:r>
            <a:r>
              <a:rPr kumimoji="1" lang="en-US" altLang="zh-CN" sz="2800" b="1" u="sng">
                <a:latin typeface="Courier New" pitchFamily="49" charset="0"/>
                <a:ea typeface="仿宋_GB2312" pitchFamily="49" charset="-122"/>
              </a:rPr>
              <a:t>-</a:t>
            </a:r>
            <a:r>
              <a:rPr kumimoji="1" lang="en-US" altLang="zh-CN" sz="2800" b="1" u="sng">
                <a:latin typeface="Times New Roman" pitchFamily="18" charset="0"/>
                <a:ea typeface="仿宋_GB2312" pitchFamily="49" charset="-122"/>
              </a:rPr>
              <a:t>1</a:t>
            </a:r>
            <a:r>
              <a:rPr kumimoji="1" lang="zh-CN" altLang="en-US" sz="2800" b="1" u="sng">
                <a:latin typeface="Times New Roman" pitchFamily="18" charset="0"/>
                <a:ea typeface="仿宋_GB2312" pitchFamily="49" charset="-122"/>
              </a:rPr>
              <a:t>层结点数</a:t>
            </a:r>
            <a:endParaRPr kumimoji="1" lang="zh-CN" altLang="en-US" sz="2400">
              <a:latin typeface="Times New Roman" pitchFamily="18" charset="0"/>
            </a:endParaRPr>
          </a:p>
        </p:txBody>
      </p:sp>
      <p:sp>
        <p:nvSpPr>
          <p:cNvPr id="125966" name="Text Box 14"/>
          <p:cNvSpPr txBox="1">
            <a:spLocks noChangeArrowheads="1"/>
          </p:cNvSpPr>
          <p:nvPr/>
        </p:nvSpPr>
        <p:spPr bwMode="auto">
          <a:xfrm>
            <a:off x="3860800" y="2997200"/>
            <a:ext cx="3933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2800" b="1" u="sng">
                <a:latin typeface="Times New Roman" pitchFamily="18" charset="0"/>
                <a:ea typeface="仿宋_GB2312" pitchFamily="49" charset="-122"/>
              </a:rPr>
              <a:t>包括第</a:t>
            </a:r>
            <a:r>
              <a:rPr kumimoji="1" lang="en-US" altLang="zh-CN" sz="2800" b="1" i="1" u="sng">
                <a:latin typeface="Times New Roman" pitchFamily="18" charset="0"/>
                <a:ea typeface="仿宋_GB2312" pitchFamily="49" charset="-122"/>
              </a:rPr>
              <a:t>k</a:t>
            </a:r>
            <a:r>
              <a:rPr kumimoji="1" lang="zh-CN" altLang="en-US" sz="2800" b="1" u="sng">
                <a:latin typeface="Times New Roman" pitchFamily="18" charset="0"/>
                <a:ea typeface="仿宋_GB2312" pitchFamily="49" charset="-122"/>
              </a:rPr>
              <a:t>层的最大结点数</a:t>
            </a:r>
            <a:endParaRPr kumimoji="1" lang="zh-CN" altLang="en-US" sz="2400">
              <a:latin typeface="Times New Roman" pitchFamily="18" charset="0"/>
            </a:endParaRPr>
          </a:p>
        </p:txBody>
      </p:sp>
      <p:sp>
        <p:nvSpPr>
          <p:cNvPr id="125967" name="AutoShape 15"/>
          <p:cNvSpPr>
            <a:spLocks/>
          </p:cNvSpPr>
          <p:nvPr/>
        </p:nvSpPr>
        <p:spPr bwMode="auto">
          <a:xfrm rot="-5400000">
            <a:off x="4391820" y="2564606"/>
            <a:ext cx="144462" cy="720725"/>
          </a:xfrm>
          <a:prstGeom prst="leftBrace">
            <a:avLst>
              <a:gd name="adj1" fmla="val 41575"/>
              <a:gd name="adj2" fmla="val 50000"/>
            </a:avLst>
          </a:pr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8" name="Line 16"/>
          <p:cNvSpPr>
            <a:spLocks noChangeShapeType="1"/>
          </p:cNvSpPr>
          <p:nvPr/>
        </p:nvSpPr>
        <p:spPr bwMode="auto">
          <a:xfrm>
            <a:off x="7620000" y="48006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9" name="Line 17"/>
          <p:cNvSpPr>
            <a:spLocks noChangeShapeType="1"/>
          </p:cNvSpPr>
          <p:nvPr/>
        </p:nvSpPr>
        <p:spPr bwMode="auto">
          <a:xfrm flipH="1">
            <a:off x="7162800" y="47244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0" name="Line 18"/>
          <p:cNvSpPr>
            <a:spLocks noChangeShapeType="1"/>
          </p:cNvSpPr>
          <p:nvPr/>
        </p:nvSpPr>
        <p:spPr bwMode="auto">
          <a:xfrm>
            <a:off x="5791200" y="47244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1" name="Line 19"/>
          <p:cNvSpPr>
            <a:spLocks noChangeShapeType="1"/>
          </p:cNvSpPr>
          <p:nvPr/>
        </p:nvSpPr>
        <p:spPr bwMode="auto">
          <a:xfrm flipH="1">
            <a:off x="5257800" y="48006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2" name="Line 20"/>
          <p:cNvSpPr>
            <a:spLocks noChangeShapeType="1"/>
          </p:cNvSpPr>
          <p:nvPr/>
        </p:nvSpPr>
        <p:spPr bwMode="auto">
          <a:xfrm>
            <a:off x="67818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3" name="Line 21"/>
          <p:cNvSpPr>
            <a:spLocks noChangeShapeType="1"/>
          </p:cNvSpPr>
          <p:nvPr/>
        </p:nvSpPr>
        <p:spPr bwMode="auto">
          <a:xfrm flipH="1">
            <a:off x="5791200" y="41910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4" name="Oval 22"/>
          <p:cNvSpPr>
            <a:spLocks noChangeArrowheads="1"/>
          </p:cNvSpPr>
          <p:nvPr/>
        </p:nvSpPr>
        <p:spPr bwMode="auto">
          <a:xfrm>
            <a:off x="6477000" y="3962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5" name="Line 23"/>
          <p:cNvSpPr>
            <a:spLocks noChangeShapeType="1"/>
          </p:cNvSpPr>
          <p:nvPr/>
        </p:nvSpPr>
        <p:spPr bwMode="auto">
          <a:xfrm flipH="1">
            <a:off x="5867400" y="5334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6" name="Line 24"/>
          <p:cNvSpPr>
            <a:spLocks noChangeShapeType="1"/>
          </p:cNvSpPr>
          <p:nvPr/>
        </p:nvSpPr>
        <p:spPr bwMode="auto">
          <a:xfrm>
            <a:off x="5334000" y="5410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7" name="Line 25"/>
          <p:cNvSpPr>
            <a:spLocks noChangeShapeType="1"/>
          </p:cNvSpPr>
          <p:nvPr/>
        </p:nvSpPr>
        <p:spPr bwMode="auto">
          <a:xfrm flipH="1">
            <a:off x="4953000" y="53340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Oval 26"/>
          <p:cNvSpPr>
            <a:spLocks noChangeArrowheads="1"/>
          </p:cNvSpPr>
          <p:nvPr/>
        </p:nvSpPr>
        <p:spPr bwMode="auto">
          <a:xfrm>
            <a:off x="48006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Oval 27"/>
          <p:cNvSpPr>
            <a:spLocks noChangeArrowheads="1"/>
          </p:cNvSpPr>
          <p:nvPr/>
        </p:nvSpPr>
        <p:spPr bwMode="auto">
          <a:xfrm>
            <a:off x="52578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Oval 28"/>
          <p:cNvSpPr>
            <a:spLocks noChangeArrowheads="1"/>
          </p:cNvSpPr>
          <p:nvPr/>
        </p:nvSpPr>
        <p:spPr bwMode="auto">
          <a:xfrm>
            <a:off x="5715000" y="5715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Oval 29"/>
          <p:cNvSpPr>
            <a:spLocks noChangeArrowheads="1"/>
          </p:cNvSpPr>
          <p:nvPr/>
        </p:nvSpPr>
        <p:spPr bwMode="auto">
          <a:xfrm>
            <a:off x="5105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Oval 30"/>
          <p:cNvSpPr>
            <a:spLocks noChangeArrowheads="1"/>
          </p:cNvSpPr>
          <p:nvPr/>
        </p:nvSpPr>
        <p:spPr bwMode="auto">
          <a:xfrm>
            <a:off x="59436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Oval 31"/>
          <p:cNvSpPr>
            <a:spLocks noChangeArrowheads="1"/>
          </p:cNvSpPr>
          <p:nvPr/>
        </p:nvSpPr>
        <p:spPr bwMode="auto">
          <a:xfrm>
            <a:off x="69342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Oval 32"/>
          <p:cNvSpPr>
            <a:spLocks noChangeArrowheads="1"/>
          </p:cNvSpPr>
          <p:nvPr/>
        </p:nvSpPr>
        <p:spPr bwMode="auto">
          <a:xfrm>
            <a:off x="7772400" y="5105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Oval 33"/>
          <p:cNvSpPr>
            <a:spLocks noChangeArrowheads="1"/>
          </p:cNvSpPr>
          <p:nvPr/>
        </p:nvSpPr>
        <p:spPr bwMode="auto">
          <a:xfrm>
            <a:off x="55626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6" name="Oval 34"/>
          <p:cNvSpPr>
            <a:spLocks noChangeArrowheads="1"/>
          </p:cNvSpPr>
          <p:nvPr/>
        </p:nvSpPr>
        <p:spPr bwMode="auto">
          <a:xfrm>
            <a:off x="7391400" y="4495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7" name="Oval 35"/>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8" name="Line 36"/>
          <p:cNvSpPr>
            <a:spLocks noChangeShapeType="1"/>
          </p:cNvSpPr>
          <p:nvPr/>
        </p:nvSpPr>
        <p:spPr bwMode="auto">
          <a:xfrm>
            <a:off x="83820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9" name="Line 37"/>
          <p:cNvSpPr>
            <a:spLocks noChangeShapeType="1"/>
          </p:cNvSpPr>
          <p:nvPr/>
        </p:nvSpPr>
        <p:spPr bwMode="auto">
          <a:xfrm>
            <a:off x="8610600" y="40386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0" name="Line 38"/>
          <p:cNvSpPr>
            <a:spLocks noChangeShapeType="1"/>
          </p:cNvSpPr>
          <p:nvPr/>
        </p:nvSpPr>
        <p:spPr bwMode="auto">
          <a:xfrm>
            <a:off x="8382000" y="54864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1" name="Line 39"/>
          <p:cNvSpPr>
            <a:spLocks noChangeShapeType="1"/>
          </p:cNvSpPr>
          <p:nvPr/>
        </p:nvSpPr>
        <p:spPr bwMode="auto">
          <a:xfrm>
            <a:off x="8458200" y="4876800"/>
            <a:ext cx="0" cy="6096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2" name="Line 40"/>
          <p:cNvSpPr>
            <a:spLocks noChangeShapeType="1"/>
          </p:cNvSpPr>
          <p:nvPr/>
        </p:nvSpPr>
        <p:spPr bwMode="auto">
          <a:xfrm>
            <a:off x="8610600" y="6096000"/>
            <a:ext cx="1524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3" name="Line 41"/>
          <p:cNvSpPr>
            <a:spLocks noChangeShapeType="1"/>
          </p:cNvSpPr>
          <p:nvPr/>
        </p:nvSpPr>
        <p:spPr bwMode="auto">
          <a:xfrm>
            <a:off x="8686800" y="5257800"/>
            <a:ext cx="0" cy="8382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4" name="Line 42"/>
          <p:cNvSpPr>
            <a:spLocks noChangeShapeType="1"/>
          </p:cNvSpPr>
          <p:nvPr/>
        </p:nvSpPr>
        <p:spPr bwMode="auto">
          <a:xfrm flipV="1">
            <a:off x="8458200" y="4038600"/>
            <a:ext cx="0" cy="533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5" name="Text Box 43"/>
          <p:cNvSpPr txBox="1">
            <a:spLocks noChangeArrowheads="1"/>
          </p:cNvSpPr>
          <p:nvPr/>
        </p:nvSpPr>
        <p:spPr bwMode="auto">
          <a:xfrm>
            <a:off x="8077200" y="4495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3</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6" name="Text Box 44"/>
          <p:cNvSpPr txBox="1">
            <a:spLocks noChangeArrowheads="1"/>
          </p:cNvSpPr>
          <p:nvPr/>
        </p:nvSpPr>
        <p:spPr bwMode="auto">
          <a:xfrm>
            <a:off x="8429625" y="4876800"/>
            <a:ext cx="638175" cy="45720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a:solidFill>
                  <a:schemeClr val="tx2"/>
                </a:solidFill>
                <a:latin typeface="Arial Narrow" pitchFamily="34" charset="0"/>
              </a:rPr>
              <a:t>2</a:t>
            </a:r>
            <a:r>
              <a:rPr kumimoji="1" lang="en-US" altLang="zh-CN" sz="2400" b="1" baseline="30000">
                <a:solidFill>
                  <a:schemeClr val="tx2"/>
                </a:solidFill>
                <a:latin typeface="Arial Narrow" pitchFamily="34" charset="0"/>
              </a:rPr>
              <a:t>4</a:t>
            </a:r>
            <a:r>
              <a:rPr kumimoji="1" lang="en-US" altLang="zh-CN" sz="2400">
                <a:solidFill>
                  <a:schemeClr val="tx2"/>
                </a:solidFill>
                <a:latin typeface="Arial Narrow" pitchFamily="34" charset="0"/>
              </a:rPr>
              <a:t>-1</a:t>
            </a:r>
            <a:endParaRPr kumimoji="1" lang="en-US" altLang="zh-CN" sz="2400">
              <a:latin typeface="Times New Roman" pitchFamily="18" charset="0"/>
            </a:endParaRPr>
          </a:p>
        </p:txBody>
      </p:sp>
      <p:sp>
        <p:nvSpPr>
          <p:cNvPr id="125997" name="Line 45"/>
          <p:cNvSpPr>
            <a:spLocks noChangeShapeType="1"/>
          </p:cNvSpPr>
          <p:nvPr/>
        </p:nvSpPr>
        <p:spPr bwMode="auto">
          <a:xfrm flipV="1">
            <a:off x="8686800" y="4038600"/>
            <a:ext cx="0" cy="914400"/>
          </a:xfrm>
          <a:prstGeom prst="line">
            <a:avLst/>
          </a:prstGeom>
          <a:noFill/>
          <a:ln w="19050">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09" name="Rectangle 33"/>
          <p:cNvSpPr>
            <a:spLocks noGrp="1" noChangeArrowheads="1"/>
          </p:cNvSpPr>
          <p:nvPr>
            <p:ph idx="1"/>
          </p:nvPr>
        </p:nvSpPr>
        <p:spPr>
          <a:xfrm>
            <a:off x="539750" y="657225"/>
            <a:ext cx="8064500" cy="5649913"/>
          </a:xfrm>
        </p:spPr>
        <p:txBody>
          <a:bodyPr/>
          <a:lstStyle/>
          <a:p>
            <a:pPr marL="457200" indent="-457200">
              <a:spcBef>
                <a:spcPct val="5000"/>
              </a:spcBef>
              <a:buClr>
                <a:srgbClr val="800080"/>
              </a:buClr>
              <a:buSzPct val="50000"/>
            </a:pPr>
            <a:r>
              <a:rPr kumimoji="1" lang="zh-CN" altLang="en-US" sz="3000" b="1" u="sng">
                <a:solidFill>
                  <a:schemeClr val="tx2"/>
                </a:solidFill>
                <a:latin typeface="Times New Roman" pitchFamily="18" charset="0"/>
                <a:ea typeface="仿宋_GB2312" pitchFamily="49" charset="-122"/>
              </a:rPr>
              <a:t>性质</a:t>
            </a:r>
            <a:r>
              <a:rPr kumimoji="1" lang="en-US" altLang="zh-CN" sz="3000" b="1" u="sng">
                <a:solidFill>
                  <a:schemeClr val="tx2"/>
                </a:solidFill>
                <a:latin typeface="Times New Roman" pitchFamily="18" charset="0"/>
                <a:ea typeface="仿宋_GB2312" pitchFamily="49" charset="-122"/>
              </a:rPr>
              <a:t>5</a:t>
            </a:r>
            <a:r>
              <a:rPr kumimoji="1" lang="en-US" altLang="zh-CN" sz="3000" b="1">
                <a:latin typeface="Times New Roman" pitchFamily="18" charset="0"/>
                <a:ea typeface="仿宋_GB2312" pitchFamily="49" charset="-122"/>
              </a:rPr>
              <a:t>  </a:t>
            </a:r>
            <a:r>
              <a:rPr kumimoji="1" lang="zh-CN" altLang="en-US" sz="3000" b="1">
                <a:solidFill>
                  <a:srgbClr val="000099"/>
                </a:solidFill>
                <a:latin typeface="Times New Roman" pitchFamily="18" charset="0"/>
                <a:ea typeface="仿宋_GB2312" pitchFamily="49" charset="-122"/>
              </a:rPr>
              <a:t>如将一棵有</a:t>
            </a:r>
            <a:r>
              <a:rPr kumimoji="1" lang="en-US" altLang="zh-CN" sz="3000" b="1" i="1">
                <a:solidFill>
                  <a:srgbClr val="000099"/>
                </a:solidFill>
                <a:latin typeface="Times New Roman" pitchFamily="18" charset="0"/>
                <a:ea typeface="仿宋_GB2312" pitchFamily="49" charset="-122"/>
              </a:rPr>
              <a:t>n</a:t>
            </a:r>
            <a:r>
              <a:rPr kumimoji="1" lang="zh-CN" altLang="en-US" sz="3000" b="1">
                <a:solidFill>
                  <a:srgbClr val="000099"/>
                </a:solidFill>
                <a:latin typeface="Times New Roman" pitchFamily="18" charset="0"/>
                <a:ea typeface="仿宋_GB2312" pitchFamily="49" charset="-122"/>
              </a:rPr>
              <a:t>个结点的完全二叉树自顶向下，同一层自左向右连续给结点编号</a:t>
            </a:r>
            <a:r>
              <a:rPr kumimoji="1" lang="en-US" altLang="zh-CN" sz="3000" b="1">
                <a:solidFill>
                  <a:srgbClr val="000099"/>
                </a:solidFill>
                <a:latin typeface="Times New Roman" pitchFamily="18" charset="0"/>
                <a:ea typeface="仿宋_GB2312" pitchFamily="49" charset="-122"/>
              </a:rPr>
              <a:t>1, 2, …, </a:t>
            </a:r>
            <a:r>
              <a:rPr kumimoji="1" lang="en-US" altLang="zh-CN" sz="3000" b="1" i="1">
                <a:solidFill>
                  <a:srgbClr val="000099"/>
                </a:solidFill>
                <a:latin typeface="Times New Roman" pitchFamily="18" charset="0"/>
                <a:ea typeface="仿宋_GB2312" pitchFamily="49" charset="-122"/>
              </a:rPr>
              <a:t>n</a:t>
            </a:r>
            <a:r>
              <a:rPr kumimoji="1" lang="zh-CN" altLang="en-US" sz="3000" b="1">
                <a:solidFill>
                  <a:srgbClr val="000099"/>
                </a:solidFill>
                <a:latin typeface="Times New Roman" pitchFamily="18" charset="0"/>
                <a:ea typeface="仿宋_GB2312" pitchFamily="49" charset="-122"/>
              </a:rPr>
              <a:t>，则有以下关系：</a:t>
            </a:r>
            <a:r>
              <a:rPr kumimoji="1" lang="zh-CN" altLang="en-US" sz="3000" b="1">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i="1">
                <a:latin typeface="Times New Roman" pitchFamily="18" charset="0"/>
                <a:ea typeface="仿宋_GB2312" pitchFamily="49" charset="-122"/>
              </a:rPr>
              <a:t>i = </a:t>
            </a:r>
            <a:r>
              <a:rPr kumimoji="1" lang="en-US" altLang="zh-CN" sz="3000" b="1">
                <a:latin typeface="Times New Roman" pitchFamily="18" charset="0"/>
                <a:ea typeface="仿宋_GB2312" pitchFamily="49" charset="-122"/>
              </a:rPr>
              <a:t>1,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无双亲</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i="1">
                <a:latin typeface="Times New Roman" pitchFamily="18" charset="0"/>
                <a:ea typeface="仿宋_GB2312" pitchFamily="49" charset="-122"/>
              </a:rPr>
              <a:t>i </a:t>
            </a:r>
            <a:r>
              <a:rPr kumimoji="1" lang="en-US" altLang="zh-CN" sz="3000" b="1">
                <a:latin typeface="Times New Roman" pitchFamily="18" charset="0"/>
                <a:ea typeface="仿宋_GB2312" pitchFamily="49" charset="-122"/>
              </a:rPr>
              <a:t>&gt; 1,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的双亲为</a:t>
            </a:r>
            <a:r>
              <a:rPr kumimoji="1" lang="zh-CN" altLang="en-US" sz="3000" b="1">
                <a:solidFill>
                  <a:schemeClr val="tx2"/>
                </a:solidFill>
                <a:latin typeface="Times New Roman" pitchFamily="18" charset="0"/>
                <a:ea typeface="仿宋_GB2312" pitchFamily="49" charset="-122"/>
                <a:sym typeface="Symbol" pitchFamily="18" charset="2"/>
              </a:rPr>
              <a:t></a:t>
            </a:r>
            <a:r>
              <a:rPr kumimoji="1" lang="en-US" altLang="zh-CN" sz="3000" b="1" i="1">
                <a:solidFill>
                  <a:schemeClr val="tx2"/>
                </a:solidFill>
                <a:latin typeface="Times New Roman" pitchFamily="18" charset="0"/>
                <a:ea typeface="仿宋_GB2312" pitchFamily="49" charset="-122"/>
              </a:rPr>
              <a:t>i</a:t>
            </a:r>
            <a:r>
              <a:rPr kumimoji="1" lang="zh-CN" altLang="en-US" sz="3000" b="1">
                <a:solidFill>
                  <a:schemeClr val="tx2"/>
                </a:solidFill>
                <a:latin typeface="Times New Roman" pitchFamily="18" charset="0"/>
                <a:ea typeface="仿宋_GB2312" pitchFamily="49" charset="-122"/>
                <a:cs typeface="Arial" charset="0"/>
              </a:rPr>
              <a:t>／</a:t>
            </a:r>
            <a:r>
              <a:rPr kumimoji="1" lang="en-US" altLang="zh-CN" sz="3000" b="1">
                <a:solidFill>
                  <a:schemeClr val="tx2"/>
                </a:solidFill>
                <a:latin typeface="Times New Roman" pitchFamily="18" charset="0"/>
                <a:ea typeface="仿宋_GB2312" pitchFamily="49" charset="-122"/>
              </a:rPr>
              <a:t>2</a:t>
            </a:r>
            <a:r>
              <a:rPr kumimoji="1" lang="en-US" altLang="zh-CN" sz="3000" b="1">
                <a:solidFill>
                  <a:schemeClr val="tx2"/>
                </a:solidFill>
                <a:latin typeface="Times New Roman" pitchFamily="18" charset="0"/>
                <a:ea typeface="仿宋_GB2312" pitchFamily="49" charset="-122"/>
                <a:sym typeface="Symbol" pitchFamily="18" charset="2"/>
              </a:rPr>
              <a:t></a:t>
            </a:r>
            <a:endParaRPr kumimoji="1" lang="en-US" altLang="zh-CN" sz="3000" b="1">
              <a:solidFill>
                <a:schemeClr val="tx2"/>
              </a:solidFill>
              <a:latin typeface="Times New Roman" pitchFamily="18" charset="0"/>
              <a:ea typeface="仿宋_GB2312" pitchFamily="49" charset="-122"/>
            </a:endParaRP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en-US" altLang="zh-CN" sz="3000" b="1">
                <a:latin typeface="Times New Roman" pitchFamily="18" charset="0"/>
                <a:ea typeface="仿宋_GB2312" pitchFamily="49" charset="-122"/>
              </a:rPr>
              <a:t>2*</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&lt;=</a:t>
            </a:r>
            <a:r>
              <a:rPr kumimoji="1" lang="en-US" altLang="zh-CN" sz="3000" b="1" i="1">
                <a:latin typeface="Times New Roman" pitchFamily="18" charset="0"/>
                <a:ea typeface="仿宋_GB2312" pitchFamily="49" charset="-122"/>
              </a:rPr>
              <a:t> 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的左子女为</a:t>
            </a:r>
            <a:r>
              <a:rPr kumimoji="1" lang="zh-CN" altLang="en-US" sz="3000" b="1">
                <a:solidFill>
                  <a:schemeClr val="tx2"/>
                </a:solidFill>
                <a:latin typeface="Times New Roman" pitchFamily="18" charset="0"/>
                <a:ea typeface="仿宋_GB2312" pitchFamily="49" charset="-122"/>
              </a:rPr>
              <a:t> </a:t>
            </a:r>
            <a:r>
              <a:rPr kumimoji="1" lang="en-US" altLang="zh-CN" sz="3000" b="1">
                <a:solidFill>
                  <a:schemeClr val="tx2"/>
                </a:solidFill>
                <a:latin typeface="Times New Roman" pitchFamily="18" charset="0"/>
                <a:ea typeface="仿宋_GB2312" pitchFamily="49" charset="-122"/>
              </a:rPr>
              <a:t>2*</a:t>
            </a:r>
            <a:r>
              <a:rPr kumimoji="1" lang="en-US" altLang="zh-CN" sz="3000" b="1" i="1">
                <a:solidFill>
                  <a:schemeClr val="tx2"/>
                </a:solidFill>
                <a:latin typeface="Times New Roman" pitchFamily="18" charset="0"/>
                <a:ea typeface="仿宋_GB2312" pitchFamily="49" charset="-122"/>
              </a:rPr>
              <a:t>i</a:t>
            </a:r>
            <a:r>
              <a:rPr kumimoji="1" lang="zh-CN" altLang="en-US" sz="3000" b="1">
                <a:latin typeface="Times New Roman" pitchFamily="18" charset="0"/>
                <a:ea typeface="仿宋_GB2312" pitchFamily="49" charset="-122"/>
              </a:rPr>
              <a:t>，</a:t>
            </a:r>
          </a:p>
          <a:p>
            <a:pPr marL="838200" lvl="1" indent="-381000">
              <a:spcBef>
                <a:spcPct val="5000"/>
              </a:spcBef>
              <a:buClr>
                <a:schemeClr val="tx2"/>
              </a:buClr>
              <a:buSzTx/>
              <a:buFont typeface="Wingdings" pitchFamily="2" charset="2"/>
              <a:buNone/>
            </a:pPr>
            <a:r>
              <a:rPr kumimoji="1" lang="zh-CN" altLang="en-US" sz="3000" b="1">
                <a:latin typeface="Times New Roman" pitchFamily="18" charset="0"/>
                <a:ea typeface="仿宋_GB2312" pitchFamily="49" charset="-122"/>
              </a:rPr>
              <a:t>	若</a:t>
            </a:r>
            <a:r>
              <a:rPr kumimoji="1" lang="en-US" altLang="zh-CN" sz="3000" b="1">
                <a:latin typeface="Times New Roman" pitchFamily="18" charset="0"/>
                <a:ea typeface="仿宋_GB2312" pitchFamily="49" charset="-122"/>
              </a:rPr>
              <a:t>2*</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+1 &lt;=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的右子女为</a:t>
            </a:r>
            <a:r>
              <a:rPr kumimoji="1" lang="en-US" altLang="zh-CN" sz="3000" b="1">
                <a:solidFill>
                  <a:schemeClr val="tx2"/>
                </a:solidFill>
                <a:latin typeface="Times New Roman" pitchFamily="18" charset="0"/>
                <a:ea typeface="仿宋_GB2312" pitchFamily="49" charset="-122"/>
              </a:rPr>
              <a:t>2*</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Times New Roman" pitchFamily="18" charset="0"/>
                <a:ea typeface="仿宋_GB2312" pitchFamily="49" charset="-122"/>
              </a:rPr>
              <a:t>+1</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为奇数</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且</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 1, </a:t>
            </a:r>
          </a:p>
          <a:p>
            <a:pPr marL="838200" lvl="1" indent="-381000">
              <a:spcBef>
                <a:spcPct val="5000"/>
              </a:spcBef>
              <a:buClr>
                <a:schemeClr val="tx2"/>
              </a:buClr>
              <a:buSzTx/>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则其左兄弟为</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Courier New" pitchFamily="49" charset="0"/>
                <a:ea typeface="仿宋_GB2312" pitchFamily="49" charset="-122"/>
              </a:rPr>
              <a:t>-</a:t>
            </a:r>
            <a:r>
              <a:rPr kumimoji="1" lang="en-US" altLang="zh-CN" sz="3000" b="1">
                <a:solidFill>
                  <a:schemeClr val="tx2"/>
                </a:solidFill>
                <a:latin typeface="Times New Roman" pitchFamily="18" charset="0"/>
                <a:ea typeface="仿宋_GB2312" pitchFamily="49" charset="-122"/>
              </a:rPr>
              <a:t>1</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若</a:t>
            </a:r>
          </a:p>
          <a:p>
            <a:pPr marL="838200" lvl="1" indent="-381000">
              <a:spcBef>
                <a:spcPct val="5000"/>
              </a:spcBef>
              <a:buClr>
                <a:schemeClr val="tx2"/>
              </a:buClr>
              <a:buSzTx/>
              <a:buFont typeface="Wingdings" pitchFamily="2" charset="2"/>
              <a:buChar char="ü"/>
            </a:pPr>
            <a:r>
              <a:rPr kumimoji="1" lang="zh-CN" altLang="en-US" sz="3000" b="1">
                <a:latin typeface="Times New Roman" pitchFamily="18" charset="0"/>
                <a:ea typeface="仿宋_GB2312" pitchFamily="49" charset="-122"/>
              </a:rPr>
              <a:t>若</a:t>
            </a:r>
            <a:r>
              <a:rPr kumimoji="1" lang="zh-CN" altLang="en-US" sz="3000" b="1" i="1">
                <a:latin typeface="Times New Roman" pitchFamily="18" charset="0"/>
                <a:ea typeface="仿宋_GB2312" pitchFamily="49" charset="-122"/>
              </a:rPr>
              <a:t> </a:t>
            </a:r>
            <a:r>
              <a:rPr kumimoji="1" lang="en-US" altLang="zh-CN" sz="3000" b="1" i="1">
                <a:latin typeface="Times New Roman" pitchFamily="18" charset="0"/>
                <a:ea typeface="仿宋_GB2312" pitchFamily="49" charset="-122"/>
              </a:rPr>
              <a:t>i </a:t>
            </a:r>
            <a:r>
              <a:rPr kumimoji="1" lang="zh-CN" altLang="en-US" sz="3000" b="1">
                <a:latin typeface="Times New Roman" pitchFamily="18" charset="0"/>
                <a:ea typeface="仿宋_GB2312" pitchFamily="49" charset="-122"/>
              </a:rPr>
              <a:t>为偶数</a:t>
            </a: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且</a:t>
            </a:r>
            <a:r>
              <a:rPr kumimoji="1" lang="en-US" altLang="zh-CN" sz="3000" b="1" i="1">
                <a:latin typeface="Times New Roman" pitchFamily="18" charset="0"/>
                <a:ea typeface="仿宋_GB2312" pitchFamily="49" charset="-122"/>
              </a:rPr>
              <a:t>i</a:t>
            </a:r>
            <a:r>
              <a:rPr kumimoji="1" lang="en-US" altLang="zh-CN" sz="3000" b="1">
                <a:latin typeface="Times New Roman" pitchFamily="18" charset="0"/>
                <a:ea typeface="仿宋_GB2312" pitchFamily="49" charset="-122"/>
              </a:rPr>
              <a:t> != </a:t>
            </a:r>
            <a:r>
              <a:rPr kumimoji="1" lang="en-US" altLang="zh-CN" sz="3000" b="1" i="1">
                <a:latin typeface="Times New Roman" pitchFamily="18" charset="0"/>
                <a:ea typeface="仿宋_GB2312" pitchFamily="49" charset="-122"/>
              </a:rPr>
              <a:t>n</a:t>
            </a:r>
            <a:r>
              <a:rPr kumimoji="1" lang="en-US" altLang="zh-CN" sz="3000" b="1">
                <a:latin typeface="Times New Roman" pitchFamily="18" charset="0"/>
                <a:ea typeface="仿宋_GB2312" pitchFamily="49" charset="-122"/>
              </a:rPr>
              <a:t>, </a:t>
            </a:r>
          </a:p>
          <a:p>
            <a:pPr marL="838200" lvl="1" indent="-381000">
              <a:spcBef>
                <a:spcPct val="5000"/>
              </a:spcBef>
              <a:buClr>
                <a:schemeClr val="tx2"/>
              </a:buClr>
              <a:buSzTx/>
              <a:buFont typeface="Wingdings" pitchFamily="2" charset="2"/>
              <a:buNone/>
            </a:pPr>
            <a:r>
              <a:rPr kumimoji="1" lang="en-US" altLang="zh-CN" sz="3000" b="1">
                <a:latin typeface="Times New Roman" pitchFamily="18" charset="0"/>
                <a:ea typeface="仿宋_GB2312" pitchFamily="49" charset="-122"/>
              </a:rPr>
              <a:t>	</a:t>
            </a:r>
            <a:r>
              <a:rPr kumimoji="1" lang="zh-CN" altLang="en-US" sz="3000" b="1">
                <a:latin typeface="Times New Roman" pitchFamily="18" charset="0"/>
                <a:ea typeface="仿宋_GB2312" pitchFamily="49" charset="-122"/>
              </a:rPr>
              <a:t>则其右兄弟为</a:t>
            </a:r>
            <a:r>
              <a:rPr kumimoji="1" lang="en-US" altLang="zh-CN" sz="3000" b="1" i="1">
                <a:solidFill>
                  <a:schemeClr val="tx2"/>
                </a:solidFill>
                <a:latin typeface="Times New Roman" pitchFamily="18" charset="0"/>
                <a:ea typeface="仿宋_GB2312" pitchFamily="49" charset="-122"/>
              </a:rPr>
              <a:t>i</a:t>
            </a:r>
            <a:r>
              <a:rPr kumimoji="1" lang="en-US" altLang="zh-CN" sz="3000" b="1">
                <a:solidFill>
                  <a:schemeClr val="tx2"/>
                </a:solidFill>
                <a:latin typeface="Times New Roman" pitchFamily="18" charset="0"/>
                <a:ea typeface="仿宋_GB2312" pitchFamily="49" charset="-122"/>
              </a:rPr>
              <a:t>+1</a:t>
            </a:r>
            <a:endParaRPr lang="en-US" altLang="zh-CN" sz="3000">
              <a:solidFill>
                <a:schemeClr val="tx2"/>
              </a:solidFill>
              <a:latin typeface="Times New Roman" pitchFamily="18" charset="0"/>
              <a:ea typeface="仿宋_GB2312" pitchFamily="49" charset="-122"/>
            </a:endParaRPr>
          </a:p>
        </p:txBody>
      </p:sp>
      <p:sp>
        <p:nvSpPr>
          <p:cNvPr id="34" name="灯片编号占位符 4"/>
          <p:cNvSpPr>
            <a:spLocks noGrp="1"/>
          </p:cNvSpPr>
          <p:nvPr>
            <p:ph type="sldNum" sz="quarter" idx="12"/>
          </p:nvPr>
        </p:nvSpPr>
        <p:spPr/>
        <p:txBody>
          <a:bodyPr/>
          <a:lstStyle/>
          <a:p>
            <a:fld id="{332A1AD4-B90C-44D4-82B4-06FB60728850}" type="slidenum">
              <a:rPr lang="en-US" altLang="zh-CN"/>
              <a:pPr/>
              <a:t>55</a:t>
            </a:fld>
            <a:endParaRPr lang="en-US" altLang="zh-CN"/>
          </a:p>
        </p:txBody>
      </p:sp>
      <p:grpSp>
        <p:nvGrpSpPr>
          <p:cNvPr id="127010" name="Group 34"/>
          <p:cNvGrpSpPr>
            <a:grpSpLocks/>
          </p:cNvGrpSpPr>
          <p:nvPr/>
        </p:nvGrpSpPr>
        <p:grpSpPr bwMode="auto">
          <a:xfrm>
            <a:off x="5076825" y="3962400"/>
            <a:ext cx="3352800" cy="2271713"/>
            <a:chOff x="3120" y="2496"/>
            <a:chExt cx="2112" cy="1431"/>
          </a:xfrm>
        </p:grpSpPr>
        <p:sp>
          <p:nvSpPr>
            <p:cNvPr id="126979" name="Line 3"/>
            <p:cNvSpPr>
              <a:spLocks noChangeShapeType="1"/>
            </p:cNvSpPr>
            <p:nvPr/>
          </p:nvSpPr>
          <p:spPr bwMode="auto">
            <a:xfrm>
              <a:off x="4896" y="307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0" name="Line 4"/>
            <p:cNvSpPr>
              <a:spLocks noChangeShapeType="1"/>
            </p:cNvSpPr>
            <p:nvPr/>
          </p:nvSpPr>
          <p:spPr bwMode="auto">
            <a:xfrm flipH="1">
              <a:off x="4608" y="3024"/>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Line 5"/>
            <p:cNvSpPr>
              <a:spLocks noChangeShapeType="1"/>
            </p:cNvSpPr>
            <p:nvPr/>
          </p:nvSpPr>
          <p:spPr bwMode="auto">
            <a:xfrm>
              <a:off x="3744" y="3024"/>
              <a:ext cx="192"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2" name="Line 6"/>
            <p:cNvSpPr>
              <a:spLocks noChangeShapeType="1"/>
            </p:cNvSpPr>
            <p:nvPr/>
          </p:nvSpPr>
          <p:spPr bwMode="auto">
            <a:xfrm flipH="1">
              <a:off x="3408" y="307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Line 7"/>
            <p:cNvSpPr>
              <a:spLocks noChangeShapeType="1"/>
            </p:cNvSpPr>
            <p:nvPr/>
          </p:nvSpPr>
          <p:spPr bwMode="auto">
            <a:xfrm>
              <a:off x="4368"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4" name="Line 8"/>
            <p:cNvSpPr>
              <a:spLocks noChangeShapeType="1"/>
            </p:cNvSpPr>
            <p:nvPr/>
          </p:nvSpPr>
          <p:spPr bwMode="auto">
            <a:xfrm flipH="1">
              <a:off x="3744" y="268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5" name="Oval 9"/>
            <p:cNvSpPr>
              <a:spLocks noChangeArrowheads="1"/>
            </p:cNvSpPr>
            <p:nvPr/>
          </p:nvSpPr>
          <p:spPr bwMode="auto">
            <a:xfrm>
              <a:off x="4176" y="254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6" name="Line 10"/>
            <p:cNvSpPr>
              <a:spLocks noChangeShapeType="1"/>
            </p:cNvSpPr>
            <p:nvPr/>
          </p:nvSpPr>
          <p:spPr bwMode="auto">
            <a:xfrm flipH="1">
              <a:off x="3792" y="3408"/>
              <a:ext cx="144"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Line 11"/>
            <p:cNvSpPr>
              <a:spLocks noChangeShapeType="1"/>
            </p:cNvSpPr>
            <p:nvPr/>
          </p:nvSpPr>
          <p:spPr bwMode="auto">
            <a:xfrm>
              <a:off x="3456" y="345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8" name="Line 12"/>
            <p:cNvSpPr>
              <a:spLocks noChangeShapeType="1"/>
            </p:cNvSpPr>
            <p:nvPr/>
          </p:nvSpPr>
          <p:spPr bwMode="auto">
            <a:xfrm flipH="1">
              <a:off x="3243" y="3408"/>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Oval 13"/>
            <p:cNvSpPr>
              <a:spLocks noChangeArrowheads="1"/>
            </p:cNvSpPr>
            <p:nvPr/>
          </p:nvSpPr>
          <p:spPr bwMode="auto">
            <a:xfrm>
              <a:off x="3120"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0" name="Oval 14"/>
            <p:cNvSpPr>
              <a:spLocks noChangeArrowheads="1"/>
            </p:cNvSpPr>
            <p:nvPr/>
          </p:nvSpPr>
          <p:spPr bwMode="auto">
            <a:xfrm>
              <a:off x="3408"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1" name="Oval 15"/>
            <p:cNvSpPr>
              <a:spLocks noChangeArrowheads="1"/>
            </p:cNvSpPr>
            <p:nvPr/>
          </p:nvSpPr>
          <p:spPr bwMode="auto">
            <a:xfrm>
              <a:off x="3696" y="364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2" name="Oval 16"/>
            <p:cNvSpPr>
              <a:spLocks noChangeArrowheads="1"/>
            </p:cNvSpPr>
            <p:nvPr/>
          </p:nvSpPr>
          <p:spPr bwMode="auto">
            <a:xfrm>
              <a:off x="331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3" name="Oval 17"/>
            <p:cNvSpPr>
              <a:spLocks noChangeArrowheads="1"/>
            </p:cNvSpPr>
            <p:nvPr/>
          </p:nvSpPr>
          <p:spPr bwMode="auto">
            <a:xfrm>
              <a:off x="3840"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4" name="Oval 18"/>
            <p:cNvSpPr>
              <a:spLocks noChangeArrowheads="1"/>
            </p:cNvSpPr>
            <p:nvPr/>
          </p:nvSpPr>
          <p:spPr bwMode="auto">
            <a:xfrm>
              <a:off x="4464"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5" name="Oval 19"/>
            <p:cNvSpPr>
              <a:spLocks noChangeArrowheads="1"/>
            </p:cNvSpPr>
            <p:nvPr/>
          </p:nvSpPr>
          <p:spPr bwMode="auto">
            <a:xfrm>
              <a:off x="4992" y="3264"/>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6" name="Oval 20"/>
            <p:cNvSpPr>
              <a:spLocks noChangeArrowheads="1"/>
            </p:cNvSpPr>
            <p:nvPr/>
          </p:nvSpPr>
          <p:spPr bwMode="auto">
            <a:xfrm>
              <a:off x="3600"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7" name="Oval 21"/>
            <p:cNvSpPr>
              <a:spLocks noChangeArrowheads="1"/>
            </p:cNvSpPr>
            <p:nvPr/>
          </p:nvSpPr>
          <p:spPr bwMode="auto">
            <a:xfrm>
              <a:off x="4752" y="2880"/>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8" name="Text Box 22"/>
            <p:cNvSpPr txBox="1">
              <a:spLocks noChangeArrowheads="1"/>
            </p:cNvSpPr>
            <p:nvPr/>
          </p:nvSpPr>
          <p:spPr bwMode="auto">
            <a:xfrm>
              <a:off x="4176" y="249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26999" name="Text Box 23"/>
            <p:cNvSpPr txBox="1">
              <a:spLocks noChangeArrowheads="1"/>
            </p:cNvSpPr>
            <p:nvPr/>
          </p:nvSpPr>
          <p:spPr bwMode="auto">
            <a:xfrm>
              <a:off x="3600"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27000" name="Text Box 24"/>
            <p:cNvSpPr txBox="1">
              <a:spLocks noChangeArrowheads="1"/>
            </p:cNvSpPr>
            <p:nvPr/>
          </p:nvSpPr>
          <p:spPr bwMode="auto">
            <a:xfrm>
              <a:off x="4752" y="283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27001" name="Text Box 25"/>
            <p:cNvSpPr txBox="1">
              <a:spLocks noChangeArrowheads="1"/>
            </p:cNvSpPr>
            <p:nvPr/>
          </p:nvSpPr>
          <p:spPr bwMode="auto">
            <a:xfrm>
              <a:off x="331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27002" name="Text Box 26"/>
            <p:cNvSpPr txBox="1">
              <a:spLocks noChangeArrowheads="1"/>
            </p:cNvSpPr>
            <p:nvPr/>
          </p:nvSpPr>
          <p:spPr bwMode="auto">
            <a:xfrm>
              <a:off x="3120"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27003" name="Text Box 27"/>
            <p:cNvSpPr txBox="1">
              <a:spLocks noChangeArrowheads="1"/>
            </p:cNvSpPr>
            <p:nvPr/>
          </p:nvSpPr>
          <p:spPr bwMode="auto">
            <a:xfrm>
              <a:off x="3840"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5</a:t>
              </a:r>
              <a:endParaRPr kumimoji="1" lang="en-US" altLang="zh-CN" sz="2400">
                <a:latin typeface="Times New Roman" pitchFamily="18" charset="0"/>
              </a:endParaRPr>
            </a:p>
          </p:txBody>
        </p:sp>
        <p:sp>
          <p:nvSpPr>
            <p:cNvPr id="127004" name="Text Box 28"/>
            <p:cNvSpPr txBox="1">
              <a:spLocks noChangeArrowheads="1"/>
            </p:cNvSpPr>
            <p:nvPr/>
          </p:nvSpPr>
          <p:spPr bwMode="auto">
            <a:xfrm>
              <a:off x="4464"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27005" name="Text Box 29"/>
            <p:cNvSpPr txBox="1">
              <a:spLocks noChangeArrowheads="1"/>
            </p:cNvSpPr>
            <p:nvPr/>
          </p:nvSpPr>
          <p:spPr bwMode="auto">
            <a:xfrm>
              <a:off x="4992" y="321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27006" name="Text Box 30"/>
            <p:cNvSpPr txBox="1">
              <a:spLocks noChangeArrowheads="1"/>
            </p:cNvSpPr>
            <p:nvPr/>
          </p:nvSpPr>
          <p:spPr bwMode="auto">
            <a:xfrm>
              <a:off x="3408" y="3600"/>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27007" name="Text Box 31"/>
            <p:cNvSpPr txBox="1">
              <a:spLocks noChangeArrowheads="1"/>
            </p:cNvSpPr>
            <p:nvPr/>
          </p:nvSpPr>
          <p:spPr bwMode="auto">
            <a:xfrm>
              <a:off x="3656" y="361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itchFamily="18" charset="0"/>
                </a:rPr>
                <a:t>10</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a:xfrm>
            <a:off x="503238" y="441325"/>
            <a:ext cx="8229600" cy="865188"/>
          </a:xfrm>
        </p:spPr>
        <p:txBody>
          <a:bodyPr/>
          <a:lstStyle/>
          <a:p>
            <a:pPr algn="ctr"/>
            <a:r>
              <a:rPr kumimoji="1" lang="zh-CN" altLang="en-US" sz="4000" b="1">
                <a:solidFill>
                  <a:schemeClr val="tx2"/>
                </a:solidFill>
                <a:ea typeface="华文新魏" pitchFamily="2" charset="-122"/>
              </a:rPr>
              <a:t>二叉树的抽象数据类型</a:t>
            </a:r>
          </a:p>
        </p:txBody>
      </p:sp>
      <p:sp>
        <p:nvSpPr>
          <p:cNvPr id="128005" name="Rectangle 5"/>
          <p:cNvSpPr>
            <a:spLocks noGrp="1" noChangeArrowheads="1"/>
          </p:cNvSpPr>
          <p:nvPr>
            <p:ph idx="1"/>
          </p:nvPr>
        </p:nvSpPr>
        <p:spPr>
          <a:xfrm>
            <a:off x="627063" y="1268413"/>
            <a:ext cx="8229600" cy="5076825"/>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对象</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结点的有限集合</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二叉树是有序树</a:t>
            </a:r>
          </a:p>
          <a:p>
            <a:pPr>
              <a:spcBef>
                <a:spcPct val="0"/>
              </a:spcBef>
              <a:buFont typeface="Wingdings" pitchFamily="2" charset="2"/>
              <a:buNone/>
            </a:pPr>
            <a:r>
              <a:rPr lang="en-US" altLang="zh-CN" sz="2800" b="1">
                <a:latin typeface="Times New Roman" pitchFamily="18" charset="0"/>
                <a:ea typeface="隶书" pitchFamily="49" charset="-122"/>
              </a:rPr>
              <a:t>public:</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latin typeface="Times New Roman" pitchFamily="18" charset="0"/>
              <a:ea typeface="隶书" pitchFamily="49" charset="-122"/>
            </a:endParaRP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lch</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rch</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以</a:t>
            </a:r>
            <a:r>
              <a:rPr lang="en-US" altLang="zh-CN" sz="2800" b="1">
                <a:solidFill>
                  <a:schemeClr val="tx2"/>
                </a:solidFill>
                <a:latin typeface="Times New Roman" pitchFamily="18" charset="0"/>
                <a:ea typeface="隶书" pitchFamily="49" charset="-122"/>
              </a:rPr>
              <a:t>item</a:t>
            </a:r>
            <a:r>
              <a:rPr lang="zh-CN" altLang="en-US" sz="2800">
                <a:solidFill>
                  <a:schemeClr val="tx2"/>
                </a:solidFill>
                <a:latin typeface="Times New Roman" pitchFamily="18" charset="0"/>
                <a:ea typeface="隶书" pitchFamily="49" charset="-122"/>
              </a:rPr>
              <a:t>为根</a:t>
            </a:r>
            <a:r>
              <a:rPr lang="en-US" altLang="zh-CN" sz="2800">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lch</a:t>
            </a:r>
            <a:r>
              <a:rPr lang="zh-CN" altLang="en-US" sz="2800">
                <a:solidFill>
                  <a:schemeClr val="tx2"/>
                </a:solidFill>
                <a:latin typeface="Times New Roman" pitchFamily="18" charset="0"/>
                <a:ea typeface="隶书" pitchFamily="49" charset="-122"/>
              </a:rPr>
              <a:t>和</a:t>
            </a:r>
            <a:r>
              <a:rPr lang="en-US" altLang="zh-CN" sz="2800" b="1">
                <a:solidFill>
                  <a:schemeClr val="tx2"/>
                </a:solidFill>
                <a:latin typeface="Times New Roman" pitchFamily="18" charset="0"/>
                <a:ea typeface="隶书" pitchFamily="49" charset="-122"/>
              </a:rPr>
              <a:t>rch</a:t>
            </a:r>
            <a:r>
              <a:rPr lang="zh-CN" altLang="en-US" sz="2800">
                <a:solidFill>
                  <a:schemeClr val="tx2"/>
                </a:solidFill>
                <a:latin typeface="Times New Roman" pitchFamily="18" charset="0"/>
                <a:ea typeface="隶书" pitchFamily="49" charset="-122"/>
              </a:rPr>
              <a:t>为左、右子</a:t>
            </a:r>
          </a:p>
          <a:p>
            <a:pPr>
              <a:spcBef>
                <a:spcPct val="0"/>
              </a:spcBef>
              <a:buFont typeface="Wingdings" pitchFamily="2" charset="2"/>
              <a:buNone/>
            </a:pP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树构造一棵二叉树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求树深度或高度</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求树中结点个数</a:t>
            </a:r>
          </a:p>
        </p:txBody>
      </p:sp>
      <p:sp>
        <p:nvSpPr>
          <p:cNvPr id="5" name="灯片编号占位符 4"/>
          <p:cNvSpPr>
            <a:spLocks noGrp="1"/>
          </p:cNvSpPr>
          <p:nvPr>
            <p:ph type="sldNum" sz="quarter" idx="12"/>
          </p:nvPr>
        </p:nvSpPr>
        <p:spPr/>
        <p:txBody>
          <a:bodyPr/>
          <a:lstStyle/>
          <a:p>
            <a:fld id="{943B5A37-3F75-493B-AD41-1A812FEA1F80}" type="slidenum">
              <a:rPr lang="en-US" altLang="zh-CN"/>
              <a:pPr/>
              <a:t>56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a:xfrm>
            <a:off x="503238" y="765175"/>
            <a:ext cx="8389937" cy="5580063"/>
          </a:xfrm>
        </p:spPr>
        <p:txBody>
          <a:bodyPr/>
          <a:lstStyle/>
          <a:p>
            <a:pPr>
              <a:spcBef>
                <a:spcPct val="10000"/>
              </a:spcBef>
              <a:buFont typeface="Wingdings" pitchFamily="2" charset="2"/>
              <a:buNone/>
            </a:pPr>
            <a:r>
              <a:rPr lang="en-US" altLang="zh-CN" sz="30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判二叉树空否？</a:t>
            </a:r>
            <a:r>
              <a:rPr lang="zh-CN" altLang="en-US" sz="2800" b="1">
                <a:latin typeface="Times New Roman" pitchFamily="18" charset="0"/>
                <a:ea typeface="隶书" pitchFamily="49" charset="-122"/>
              </a:rPr>
              <a:t> </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的双亲</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的左子女</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RightChild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 </a:t>
            </a:r>
            <a:r>
              <a:rPr lang="en-US" altLang="zh-CN" sz="2800">
                <a:solidFill>
                  <a:schemeClr val="tx2"/>
                </a:solidFill>
                <a:latin typeface="Times New Roman" pitchFamily="18" charset="0"/>
                <a:ea typeface="隶书" pitchFamily="49" charset="-122"/>
              </a:rPr>
              <a:t>t </a:t>
            </a:r>
            <a:r>
              <a:rPr lang="zh-CN" altLang="en-US" sz="2800">
                <a:solidFill>
                  <a:schemeClr val="tx2"/>
                </a:solidFill>
                <a:latin typeface="Times New Roman" pitchFamily="18" charset="0"/>
                <a:ea typeface="隶书" pitchFamily="49" charset="-122"/>
              </a:rPr>
              <a:t>的右子女</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在树中插入新元素</a:t>
            </a:r>
            <a:endParaRPr lang="zh-CN" altLang="en-US" sz="2800" b="1">
              <a:latin typeface="Times New Roman" pitchFamily="18" charset="0"/>
              <a:ea typeface="隶书" pitchFamily="49" charset="-122"/>
            </a:endParaRP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Remove (T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在树中删除元素</a:t>
            </a:r>
            <a:endParaRPr lang="zh-CN" altLang="en-US" sz="2800" b="1">
              <a:latin typeface="Times New Roman" pitchFamily="18" charset="0"/>
              <a:ea typeface="隶书" pitchFamily="49" charset="-122"/>
            </a:endParaRP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判断</a:t>
            </a:r>
            <a:r>
              <a:rPr lang="en-US" altLang="zh-CN" sz="2800">
                <a:solidFill>
                  <a:schemeClr val="tx2"/>
                </a:solidFill>
                <a:latin typeface="Times New Roman" pitchFamily="18" charset="0"/>
                <a:ea typeface="隶书" pitchFamily="49" charset="-122"/>
              </a:rPr>
              <a:t>item</a:t>
            </a:r>
            <a:r>
              <a:rPr lang="zh-CN" altLang="en-US" sz="2800">
                <a:solidFill>
                  <a:schemeClr val="tx2"/>
                </a:solidFill>
                <a:latin typeface="Times New Roman" pitchFamily="18" charset="0"/>
                <a:ea typeface="隶书" pitchFamily="49" charset="-122"/>
              </a:rPr>
              <a:t>是否在树中</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getData (T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取得结点数据</a:t>
            </a:r>
            <a:endParaRPr lang="zh-CN" altLang="en-US" sz="2800" b="1">
              <a:latin typeface="Times New Roman" pitchFamily="18" charset="0"/>
              <a:ea typeface="隶书" pitchFamily="49" charset="-122"/>
            </a:endParaRPr>
          </a:p>
        </p:txBody>
      </p:sp>
      <p:sp>
        <p:nvSpPr>
          <p:cNvPr id="4" name="灯片编号占位符 4"/>
          <p:cNvSpPr>
            <a:spLocks noGrp="1"/>
          </p:cNvSpPr>
          <p:nvPr>
            <p:ph type="sldNum" sz="quarter" idx="12"/>
          </p:nvPr>
        </p:nvSpPr>
        <p:spPr/>
        <p:txBody>
          <a:bodyPr/>
          <a:lstStyle/>
          <a:p>
            <a:fld id="{B02E2AAB-6A41-4692-9C56-D5E0D5F799A2}" type="slidenum">
              <a:rPr lang="en-US" altLang="zh-CN"/>
              <a:pPr/>
              <a:t>57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idx="1"/>
          </p:nvPr>
        </p:nvSpPr>
        <p:spPr>
          <a:xfrm>
            <a:off x="503238" y="765175"/>
            <a:ext cx="8389937" cy="5580063"/>
          </a:xfrm>
        </p:spPr>
        <p:txBody>
          <a:bodyPr/>
          <a:lstStyle/>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getRoot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取根</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preOrder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inOrder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中序遍历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postOrder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后序遍历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层次序遍历</a:t>
            </a:r>
            <a:r>
              <a:rPr lang="en-US" altLang="zh-CN" sz="2800">
                <a:solidFill>
                  <a:schemeClr val="tx2"/>
                </a:solidFill>
                <a:latin typeface="Times New Roman" pitchFamily="18" charset="0"/>
                <a:ea typeface="隶书" pitchFamily="49" charset="-122"/>
              </a:rPr>
              <a:t>, visit</a:t>
            </a:r>
            <a:r>
              <a:rPr lang="zh-CN" altLang="en-US" sz="2800">
                <a:solidFill>
                  <a:schemeClr val="tx2"/>
                </a:solidFill>
                <a:latin typeface="Times New Roman" pitchFamily="18" charset="0"/>
                <a:ea typeface="隶书" pitchFamily="49" charset="-122"/>
              </a:rPr>
              <a:t>是访问函数</a:t>
            </a:r>
          </a:p>
          <a:p>
            <a:pPr>
              <a:spcBef>
                <a:spcPct val="1000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8E0A0256-F65D-484E-AC27-09C082DBFCDD}" type="slidenum">
              <a:rPr lang="en-US" altLang="zh-CN"/>
              <a:pPr/>
              <a:t>58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fld id="{FF486126-DD17-41FF-A871-AFCB169E4BF5}" type="slidenum">
              <a:rPr lang="en-US" altLang="zh-CN"/>
              <a:pPr/>
              <a:t>59</a:t>
            </a:fld>
            <a:endParaRPr lang="en-US" altLang="zh-CN"/>
          </a:p>
        </p:txBody>
      </p:sp>
      <p:sp>
        <p:nvSpPr>
          <p:cNvPr id="130050" name="Line 2"/>
          <p:cNvSpPr>
            <a:spLocks noChangeShapeType="1"/>
          </p:cNvSpPr>
          <p:nvPr/>
        </p:nvSpPr>
        <p:spPr bwMode="auto">
          <a:xfrm flipH="1">
            <a:off x="1447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1" name="Oval 3"/>
          <p:cNvSpPr>
            <a:spLocks noChangeArrowheads="1"/>
          </p:cNvSpPr>
          <p:nvPr/>
        </p:nvSpPr>
        <p:spPr bwMode="auto">
          <a:xfrm>
            <a:off x="1219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2" name="Line 4"/>
          <p:cNvSpPr>
            <a:spLocks noChangeShapeType="1"/>
          </p:cNvSpPr>
          <p:nvPr/>
        </p:nvSpPr>
        <p:spPr bwMode="auto">
          <a:xfrm>
            <a:off x="6172200" y="32004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3" name="Line 5"/>
          <p:cNvSpPr>
            <a:spLocks noChangeShapeType="1"/>
          </p:cNvSpPr>
          <p:nvPr/>
        </p:nvSpPr>
        <p:spPr bwMode="auto">
          <a:xfrm>
            <a:off x="76962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4" name="Line 6"/>
          <p:cNvSpPr>
            <a:spLocks noChangeShapeType="1"/>
          </p:cNvSpPr>
          <p:nvPr/>
        </p:nvSpPr>
        <p:spPr bwMode="auto">
          <a:xfrm flipH="1">
            <a:off x="72390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5" name="Line 7"/>
          <p:cNvSpPr>
            <a:spLocks noChangeShapeType="1"/>
          </p:cNvSpPr>
          <p:nvPr/>
        </p:nvSpPr>
        <p:spPr bwMode="auto">
          <a:xfrm>
            <a:off x="58674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6" name="Line 8"/>
          <p:cNvSpPr>
            <a:spLocks noChangeShapeType="1"/>
          </p:cNvSpPr>
          <p:nvPr/>
        </p:nvSpPr>
        <p:spPr bwMode="auto">
          <a:xfrm flipH="1">
            <a:off x="5334000" y="26670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7" name="Line 9"/>
          <p:cNvSpPr>
            <a:spLocks noChangeShapeType="1"/>
          </p:cNvSpPr>
          <p:nvPr/>
        </p:nvSpPr>
        <p:spPr bwMode="auto">
          <a:xfrm>
            <a:off x="68580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Line 10"/>
          <p:cNvSpPr>
            <a:spLocks noChangeShapeType="1"/>
          </p:cNvSpPr>
          <p:nvPr/>
        </p:nvSpPr>
        <p:spPr bwMode="auto">
          <a:xfrm flipH="1">
            <a:off x="5867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1"/>
          <p:cNvSpPr>
            <a:spLocks noChangeArrowheads="1"/>
          </p:cNvSpPr>
          <p:nvPr/>
        </p:nvSpPr>
        <p:spPr bwMode="auto">
          <a:xfrm>
            <a:off x="65532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Line 12"/>
          <p:cNvSpPr>
            <a:spLocks noChangeShapeType="1"/>
          </p:cNvSpPr>
          <p:nvPr/>
        </p:nvSpPr>
        <p:spPr bwMode="auto">
          <a:xfrm>
            <a:off x="28194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Line 13"/>
          <p:cNvSpPr>
            <a:spLocks noChangeShapeType="1"/>
          </p:cNvSpPr>
          <p:nvPr/>
        </p:nvSpPr>
        <p:spPr bwMode="auto">
          <a:xfrm flipH="1">
            <a:off x="1828800" y="2057400"/>
            <a:ext cx="762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2" name="Line 14"/>
          <p:cNvSpPr>
            <a:spLocks noChangeShapeType="1"/>
          </p:cNvSpPr>
          <p:nvPr/>
        </p:nvSpPr>
        <p:spPr bwMode="auto">
          <a:xfrm>
            <a:off x="3657600" y="2667000"/>
            <a:ext cx="304800" cy="3810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3" name="Line 15"/>
          <p:cNvSpPr>
            <a:spLocks noChangeShapeType="1"/>
          </p:cNvSpPr>
          <p:nvPr/>
        </p:nvSpPr>
        <p:spPr bwMode="auto">
          <a:xfrm flipH="1">
            <a:off x="3200400" y="2590800"/>
            <a:ext cx="3810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4" name="Line 16"/>
          <p:cNvSpPr>
            <a:spLocks noChangeShapeType="1"/>
          </p:cNvSpPr>
          <p:nvPr/>
        </p:nvSpPr>
        <p:spPr bwMode="auto">
          <a:xfrm>
            <a:off x="1828800" y="2590800"/>
            <a:ext cx="3048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5" name="Line 17"/>
          <p:cNvSpPr>
            <a:spLocks noChangeShapeType="1"/>
          </p:cNvSpPr>
          <p:nvPr/>
        </p:nvSpPr>
        <p:spPr bwMode="auto">
          <a:xfrm>
            <a:off x="7239000" y="3276600"/>
            <a:ext cx="3810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6" name="Line 18"/>
          <p:cNvSpPr>
            <a:spLocks noChangeShapeType="1"/>
          </p:cNvSpPr>
          <p:nvPr/>
        </p:nvSpPr>
        <p:spPr bwMode="auto">
          <a:xfrm flipH="1">
            <a:off x="5029200" y="3200400"/>
            <a:ext cx="3048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7" name="Line 19"/>
          <p:cNvSpPr>
            <a:spLocks noChangeShapeType="1"/>
          </p:cNvSpPr>
          <p:nvPr/>
        </p:nvSpPr>
        <p:spPr bwMode="auto">
          <a:xfrm>
            <a:off x="40386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8" name="Line 20"/>
          <p:cNvSpPr>
            <a:spLocks noChangeShapeType="1"/>
          </p:cNvSpPr>
          <p:nvPr/>
        </p:nvSpPr>
        <p:spPr bwMode="auto">
          <a:xfrm flipH="1">
            <a:off x="37338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Line 21"/>
          <p:cNvSpPr>
            <a:spLocks noChangeShapeType="1"/>
          </p:cNvSpPr>
          <p:nvPr/>
        </p:nvSpPr>
        <p:spPr bwMode="auto">
          <a:xfrm>
            <a:off x="2209800" y="32004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Line 22"/>
          <p:cNvSpPr>
            <a:spLocks noChangeShapeType="1"/>
          </p:cNvSpPr>
          <p:nvPr/>
        </p:nvSpPr>
        <p:spPr bwMode="auto">
          <a:xfrm flipH="1">
            <a:off x="1905000" y="32004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1" name="Text Box 23"/>
          <p:cNvSpPr txBox="1">
            <a:spLocks noChangeArrowheads="1"/>
          </p:cNvSpPr>
          <p:nvPr/>
        </p:nvSpPr>
        <p:spPr bwMode="auto">
          <a:xfrm>
            <a:off x="1147763" y="800100"/>
            <a:ext cx="7385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zh-CN" altLang="en-US" sz="3600" b="1">
                <a:solidFill>
                  <a:schemeClr val="tx2"/>
                </a:solidFill>
                <a:latin typeface="华文新魏" pitchFamily="2" charset="-122"/>
                <a:ea typeface="华文新魏" pitchFamily="2" charset="-122"/>
              </a:rPr>
              <a:t>正则二叉树             理想平衡二叉树</a:t>
            </a:r>
            <a:endParaRPr kumimoji="1" lang="zh-CN" altLang="en-US" sz="3600">
              <a:solidFill>
                <a:schemeClr val="tx2"/>
              </a:solidFill>
              <a:latin typeface="华文新魏" pitchFamily="2" charset="-122"/>
              <a:ea typeface="华文新魏" pitchFamily="2" charset="-122"/>
            </a:endParaRPr>
          </a:p>
        </p:txBody>
      </p:sp>
      <p:sp>
        <p:nvSpPr>
          <p:cNvPr id="130072" name="Oval 24"/>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3" name="Oval 25"/>
          <p:cNvSpPr>
            <a:spLocks noChangeArrowheads="1"/>
          </p:cNvSpPr>
          <p:nvPr/>
        </p:nvSpPr>
        <p:spPr bwMode="auto">
          <a:xfrm>
            <a:off x="2209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4" name="Oval 26"/>
          <p:cNvSpPr>
            <a:spLocks noChangeArrowheads="1"/>
          </p:cNvSpPr>
          <p:nvPr/>
        </p:nvSpPr>
        <p:spPr bwMode="auto">
          <a:xfrm>
            <a:off x="358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5" name="Oval 27"/>
          <p:cNvSpPr>
            <a:spLocks noChangeArrowheads="1"/>
          </p:cNvSpPr>
          <p:nvPr/>
        </p:nvSpPr>
        <p:spPr bwMode="auto">
          <a:xfrm>
            <a:off x="4038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6" name="Oval 28"/>
          <p:cNvSpPr>
            <a:spLocks noChangeArrowheads="1"/>
          </p:cNvSpPr>
          <p:nvPr/>
        </p:nvSpPr>
        <p:spPr bwMode="auto">
          <a:xfrm>
            <a:off x="48768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7" name="Oval 29"/>
          <p:cNvSpPr>
            <a:spLocks noChangeArrowheads="1"/>
          </p:cNvSpPr>
          <p:nvPr/>
        </p:nvSpPr>
        <p:spPr bwMode="auto">
          <a:xfrm>
            <a:off x="73914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8" name="Oval 30"/>
          <p:cNvSpPr>
            <a:spLocks noChangeArrowheads="1"/>
          </p:cNvSpPr>
          <p:nvPr/>
        </p:nvSpPr>
        <p:spPr bwMode="auto">
          <a:xfrm>
            <a:off x="19812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9" name="Oval 31"/>
          <p:cNvSpPr>
            <a:spLocks noChangeArrowheads="1"/>
          </p:cNvSpPr>
          <p:nvPr/>
        </p:nvSpPr>
        <p:spPr bwMode="auto">
          <a:xfrm>
            <a:off x="2971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0" name="Oval 32"/>
          <p:cNvSpPr>
            <a:spLocks noChangeArrowheads="1"/>
          </p:cNvSpPr>
          <p:nvPr/>
        </p:nvSpPr>
        <p:spPr bwMode="auto">
          <a:xfrm>
            <a:off x="38100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1" name="Oval 33"/>
          <p:cNvSpPr>
            <a:spLocks noChangeArrowheads="1"/>
          </p:cNvSpPr>
          <p:nvPr/>
        </p:nvSpPr>
        <p:spPr bwMode="auto">
          <a:xfrm>
            <a:off x="5181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2" name="Oval 34"/>
          <p:cNvSpPr>
            <a:spLocks noChangeArrowheads="1"/>
          </p:cNvSpPr>
          <p:nvPr/>
        </p:nvSpPr>
        <p:spPr bwMode="auto">
          <a:xfrm>
            <a:off x="60198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3" name="Oval 35"/>
          <p:cNvSpPr>
            <a:spLocks noChangeArrowheads="1"/>
          </p:cNvSpPr>
          <p:nvPr/>
        </p:nvSpPr>
        <p:spPr bwMode="auto">
          <a:xfrm>
            <a:off x="70104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4" name="Oval 36"/>
          <p:cNvSpPr>
            <a:spLocks noChangeArrowheads="1"/>
          </p:cNvSpPr>
          <p:nvPr/>
        </p:nvSpPr>
        <p:spPr bwMode="auto">
          <a:xfrm>
            <a:off x="7848600" y="2971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5" name="Oval 37"/>
          <p:cNvSpPr>
            <a:spLocks noChangeArrowheads="1"/>
          </p:cNvSpPr>
          <p:nvPr/>
        </p:nvSpPr>
        <p:spPr bwMode="auto">
          <a:xfrm>
            <a:off x="16002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6" name="Oval 38"/>
          <p:cNvSpPr>
            <a:spLocks noChangeArrowheads="1"/>
          </p:cNvSpPr>
          <p:nvPr/>
        </p:nvSpPr>
        <p:spPr bwMode="auto">
          <a:xfrm>
            <a:off x="34290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7" name="Oval 39"/>
          <p:cNvSpPr>
            <a:spLocks noChangeArrowheads="1"/>
          </p:cNvSpPr>
          <p:nvPr/>
        </p:nvSpPr>
        <p:spPr bwMode="auto">
          <a:xfrm>
            <a:off x="56388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8" name="Oval 40"/>
          <p:cNvSpPr>
            <a:spLocks noChangeArrowheads="1"/>
          </p:cNvSpPr>
          <p:nvPr/>
        </p:nvSpPr>
        <p:spPr bwMode="auto">
          <a:xfrm>
            <a:off x="7467600" y="23622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9" name="Oval 41"/>
          <p:cNvSpPr>
            <a:spLocks noChangeArrowheads="1"/>
          </p:cNvSpPr>
          <p:nvPr/>
        </p:nvSpPr>
        <p:spPr bwMode="auto">
          <a:xfrm>
            <a:off x="2514600" y="18288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0" name="Oval 42"/>
          <p:cNvSpPr>
            <a:spLocks noChangeArrowheads="1"/>
          </p:cNvSpPr>
          <p:nvPr/>
        </p:nvSpPr>
        <p:spPr bwMode="auto">
          <a:xfrm>
            <a:off x="6324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1" name="Line 43"/>
          <p:cNvSpPr>
            <a:spLocks noChangeShapeType="1"/>
          </p:cNvSpPr>
          <p:nvPr/>
        </p:nvSpPr>
        <p:spPr bwMode="auto">
          <a:xfrm>
            <a:off x="1981200" y="3886200"/>
            <a:ext cx="152400" cy="4572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2" name="Line 44"/>
          <p:cNvSpPr>
            <a:spLocks noChangeShapeType="1"/>
          </p:cNvSpPr>
          <p:nvPr/>
        </p:nvSpPr>
        <p:spPr bwMode="auto">
          <a:xfrm flipH="1">
            <a:off x="1676400" y="3810000"/>
            <a:ext cx="228600" cy="53340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3" name="Oval 45"/>
          <p:cNvSpPr>
            <a:spLocks noChangeArrowheads="1"/>
          </p:cNvSpPr>
          <p:nvPr/>
        </p:nvSpPr>
        <p:spPr bwMode="auto">
          <a:xfrm>
            <a:off x="15240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4" name="Oval 46"/>
          <p:cNvSpPr>
            <a:spLocks noChangeArrowheads="1"/>
          </p:cNvSpPr>
          <p:nvPr/>
        </p:nvSpPr>
        <p:spPr bwMode="auto">
          <a:xfrm>
            <a:off x="1981200" y="41910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5" name="Oval 47"/>
          <p:cNvSpPr>
            <a:spLocks noChangeArrowheads="1"/>
          </p:cNvSpPr>
          <p:nvPr/>
        </p:nvSpPr>
        <p:spPr bwMode="auto">
          <a:xfrm>
            <a:off x="1752600" y="3581400"/>
            <a:ext cx="381000" cy="38100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6" name="Freeform 48"/>
          <p:cNvSpPr>
            <a:spLocks/>
          </p:cNvSpPr>
          <p:nvPr/>
        </p:nvSpPr>
        <p:spPr bwMode="auto">
          <a:xfrm>
            <a:off x="4953000" y="1600200"/>
            <a:ext cx="3581400" cy="1981200"/>
          </a:xfrm>
          <a:custGeom>
            <a:avLst/>
            <a:gdLst>
              <a:gd name="T0" fmla="*/ 736 w 2256"/>
              <a:gd name="T1" fmla="*/ 1200 h 1248"/>
              <a:gd name="T2" fmla="*/ 1984 w 2256"/>
              <a:gd name="T3" fmla="*/ 1200 h 1248"/>
              <a:gd name="T4" fmla="*/ 2224 w 2256"/>
              <a:gd name="T5" fmla="*/ 912 h 1248"/>
              <a:gd name="T6" fmla="*/ 1792 w 2256"/>
              <a:gd name="T7" fmla="*/ 384 h 1248"/>
              <a:gd name="T8" fmla="*/ 1312 w 2256"/>
              <a:gd name="T9" fmla="*/ 48 h 1248"/>
              <a:gd name="T10" fmla="*/ 928 w 2256"/>
              <a:gd name="T11" fmla="*/ 96 h 1248"/>
              <a:gd name="T12" fmla="*/ 352 w 2256"/>
              <a:gd name="T13" fmla="*/ 480 h 1248"/>
              <a:gd name="T14" fmla="*/ 64 w 2256"/>
              <a:gd name="T15" fmla="*/ 864 h 1248"/>
              <a:gd name="T16" fmla="*/ 64 w 2256"/>
              <a:gd name="T17" fmla="*/ 1152 h 1248"/>
              <a:gd name="T18" fmla="*/ 448 w 2256"/>
              <a:gd name="T19" fmla="*/ 1200 h 1248"/>
              <a:gd name="T20" fmla="*/ 736 w 2256"/>
              <a:gd name="T21" fmla="*/ 120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6" h="1248">
                <a:moveTo>
                  <a:pt x="736" y="1200"/>
                </a:moveTo>
                <a:cubicBezTo>
                  <a:pt x="992" y="1200"/>
                  <a:pt x="1736" y="1248"/>
                  <a:pt x="1984" y="1200"/>
                </a:cubicBezTo>
                <a:cubicBezTo>
                  <a:pt x="2232" y="1152"/>
                  <a:pt x="2256" y="1048"/>
                  <a:pt x="2224" y="912"/>
                </a:cubicBezTo>
                <a:cubicBezTo>
                  <a:pt x="2192" y="776"/>
                  <a:pt x="1944" y="528"/>
                  <a:pt x="1792" y="384"/>
                </a:cubicBezTo>
                <a:cubicBezTo>
                  <a:pt x="1640" y="240"/>
                  <a:pt x="1456" y="96"/>
                  <a:pt x="1312" y="48"/>
                </a:cubicBezTo>
                <a:cubicBezTo>
                  <a:pt x="1168" y="0"/>
                  <a:pt x="1088" y="24"/>
                  <a:pt x="928" y="96"/>
                </a:cubicBezTo>
                <a:cubicBezTo>
                  <a:pt x="768" y="168"/>
                  <a:pt x="496" y="352"/>
                  <a:pt x="352" y="480"/>
                </a:cubicBezTo>
                <a:cubicBezTo>
                  <a:pt x="208" y="608"/>
                  <a:pt x="112" y="752"/>
                  <a:pt x="64" y="864"/>
                </a:cubicBezTo>
                <a:cubicBezTo>
                  <a:pt x="16" y="976"/>
                  <a:pt x="0" y="1096"/>
                  <a:pt x="64" y="1152"/>
                </a:cubicBezTo>
                <a:cubicBezTo>
                  <a:pt x="128" y="1208"/>
                  <a:pt x="328" y="1192"/>
                  <a:pt x="448" y="1200"/>
                </a:cubicBezTo>
                <a:cubicBezTo>
                  <a:pt x="568" y="1208"/>
                  <a:pt x="480" y="1200"/>
                  <a:pt x="736" y="1200"/>
                </a:cubicBezTo>
                <a:close/>
              </a:path>
            </a:pathLst>
          </a:custGeom>
          <a:noFill/>
          <a:ln w="28575" cap="flat" cmpd="sng">
            <a:solidFill>
              <a:srgbClr val="0099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7" name="Line 49"/>
          <p:cNvSpPr>
            <a:spLocks noChangeShapeType="1"/>
          </p:cNvSpPr>
          <p:nvPr/>
        </p:nvSpPr>
        <p:spPr bwMode="auto">
          <a:xfrm flipV="1">
            <a:off x="5334000" y="3505200"/>
            <a:ext cx="457200" cy="1066800"/>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98" name="Text Box 50"/>
          <p:cNvSpPr txBox="1">
            <a:spLocks noChangeArrowheads="1"/>
          </p:cNvSpPr>
          <p:nvPr/>
        </p:nvSpPr>
        <p:spPr bwMode="auto">
          <a:xfrm>
            <a:off x="4298950" y="4664075"/>
            <a:ext cx="1003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a:solidFill>
                  <a:srgbClr val="000099"/>
                </a:solidFill>
                <a:latin typeface="Times New Roman" pitchFamily="18" charset="0"/>
                <a:ea typeface="仿宋_GB2312" pitchFamily="49" charset="-122"/>
              </a:rPr>
              <a:t>满的</a:t>
            </a:r>
            <a:endParaRPr kumimoji="1" lang="zh-CN" altLang="en-US" sz="2400" b="1">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2"/>
          </p:nvPr>
        </p:nvSpPr>
        <p:spPr/>
        <p:txBody>
          <a:bodyPr/>
          <a:lstStyle/>
          <a:p>
            <a:pPr>
              <a:defRPr/>
            </a:pPr>
            <a:fld id="{5C1EEACA-2060-4FD8-87A0-95618B29659A}" type="slidenum">
              <a:rPr lang="en-US" altLang="zh-CN">
                <a:solidFill>
                  <a:srgbClr val="D1282E"/>
                </a:solidFill>
              </a:rPr>
              <a:pPr>
                <a:defRPr/>
              </a:pPr>
              <a:t>6</a:t>
            </a:fld>
            <a:endParaRPr lang="en-US" altLang="zh-CN">
              <a:solidFill>
                <a:srgbClr val="D1282E"/>
              </a:solidFill>
            </a:endParaRPr>
          </a:p>
        </p:txBody>
      </p:sp>
      <p:sp>
        <p:nvSpPr>
          <p:cNvPr id="97283" name="Text Box 2"/>
          <p:cNvSpPr txBox="1">
            <a:spLocks noChangeArrowheads="1"/>
          </p:cNvSpPr>
          <p:nvPr/>
        </p:nvSpPr>
        <p:spPr bwMode="auto">
          <a:xfrm>
            <a:off x="4114800" y="3657600"/>
            <a:ext cx="21590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CC3300"/>
                </a:solidFill>
                <a:latin typeface="Times New Roman" pitchFamily="18" charset="0"/>
                <a:ea typeface="长城新魏碑体" pitchFamily="49" charset="-122"/>
              </a:rPr>
              <a:t>1</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3</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15000"/>
              </a:lnSpc>
            </a:pPr>
            <a:r>
              <a:rPr kumimoji="1" lang="en-US" altLang="zh-CN" sz="3200" b="1">
                <a:solidFill>
                  <a:srgbClr val="CC3300"/>
                </a:solidFill>
                <a:latin typeface="Times New Roman" pitchFamily="18" charset="0"/>
                <a:ea typeface="仿宋_GB2312" pitchFamily="49" charset="-122"/>
              </a:rPr>
              <a:t>5</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284" name="Line 3"/>
          <p:cNvSpPr>
            <a:spLocks noChangeShapeType="1"/>
          </p:cNvSpPr>
          <p:nvPr/>
        </p:nvSpPr>
        <p:spPr bwMode="auto">
          <a:xfrm>
            <a:off x="2133600" y="2057400"/>
            <a:ext cx="1905000" cy="1905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85" name="Line 4"/>
          <p:cNvSpPr>
            <a:spLocks noChangeShapeType="1"/>
          </p:cNvSpPr>
          <p:nvPr/>
        </p:nvSpPr>
        <p:spPr bwMode="auto">
          <a:xfrm flipH="1">
            <a:off x="1066800" y="17526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86" name="Line 5"/>
          <p:cNvSpPr>
            <a:spLocks noChangeShapeType="1"/>
          </p:cNvSpPr>
          <p:nvPr/>
        </p:nvSpPr>
        <p:spPr bwMode="auto">
          <a:xfrm>
            <a:off x="1219200" y="22098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87" name="Line 6"/>
          <p:cNvSpPr>
            <a:spLocks noChangeShapeType="1"/>
          </p:cNvSpPr>
          <p:nvPr/>
        </p:nvSpPr>
        <p:spPr bwMode="auto">
          <a:xfrm>
            <a:off x="12192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88" name="Line 7"/>
          <p:cNvSpPr>
            <a:spLocks noChangeShapeType="1"/>
          </p:cNvSpPr>
          <p:nvPr/>
        </p:nvSpPr>
        <p:spPr bwMode="auto">
          <a:xfrm>
            <a:off x="1219200" y="27432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89" name="Line 8"/>
          <p:cNvSpPr>
            <a:spLocks noChangeShapeType="1"/>
          </p:cNvSpPr>
          <p:nvPr/>
        </p:nvSpPr>
        <p:spPr bwMode="auto">
          <a:xfrm>
            <a:off x="1219200" y="32766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0" name="Line 9"/>
          <p:cNvSpPr>
            <a:spLocks noChangeShapeType="1"/>
          </p:cNvSpPr>
          <p:nvPr/>
        </p:nvSpPr>
        <p:spPr bwMode="auto">
          <a:xfrm>
            <a:off x="1219200" y="3810000"/>
            <a:ext cx="21336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1" name="Line 10"/>
          <p:cNvSpPr>
            <a:spLocks noChangeShapeType="1"/>
          </p:cNvSpPr>
          <p:nvPr/>
        </p:nvSpPr>
        <p:spPr bwMode="auto">
          <a:xfrm>
            <a:off x="1219200" y="4343400"/>
            <a:ext cx="213360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2" name="Line 11"/>
          <p:cNvSpPr>
            <a:spLocks noChangeShapeType="1"/>
          </p:cNvSpPr>
          <p:nvPr/>
        </p:nvSpPr>
        <p:spPr bwMode="auto">
          <a:xfrm>
            <a:off x="17526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3" name="Line 12"/>
          <p:cNvSpPr>
            <a:spLocks noChangeShapeType="1"/>
          </p:cNvSpPr>
          <p:nvPr/>
        </p:nvSpPr>
        <p:spPr bwMode="auto">
          <a:xfrm>
            <a:off x="22860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4" name="Line 13"/>
          <p:cNvSpPr>
            <a:spLocks noChangeShapeType="1"/>
          </p:cNvSpPr>
          <p:nvPr/>
        </p:nvSpPr>
        <p:spPr bwMode="auto">
          <a:xfrm>
            <a:off x="2819400" y="2209800"/>
            <a:ext cx="0" cy="21336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5" name="Line 14"/>
          <p:cNvSpPr>
            <a:spLocks noChangeShapeType="1"/>
          </p:cNvSpPr>
          <p:nvPr/>
        </p:nvSpPr>
        <p:spPr bwMode="auto">
          <a:xfrm>
            <a:off x="3352800" y="2209800"/>
            <a:ext cx="0" cy="2133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6" name="Text Box 15"/>
          <p:cNvSpPr txBox="1">
            <a:spLocks noChangeArrowheads="1"/>
          </p:cNvSpPr>
          <p:nvPr/>
        </p:nvSpPr>
        <p:spPr bwMode="auto">
          <a:xfrm>
            <a:off x="2209800" y="212407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a:solidFill>
                  <a:srgbClr val="800080"/>
                </a:solidFill>
                <a:latin typeface="Times New Roman" pitchFamily="18" charset="0"/>
                <a:sym typeface="Wingdings" pitchFamily="2" charset="2"/>
              </a:rPr>
              <a:t></a:t>
            </a:r>
            <a:endParaRPr kumimoji="1" lang="en-US" altLang="zh-CN" sz="3600">
              <a:solidFill>
                <a:srgbClr val="000000"/>
              </a:solidFill>
              <a:latin typeface="Times New Roman" pitchFamily="18" charset="0"/>
            </a:endParaRPr>
          </a:p>
        </p:txBody>
      </p:sp>
      <p:sp>
        <p:nvSpPr>
          <p:cNvPr id="97297" name="Text Box 17"/>
          <p:cNvSpPr txBox="1">
            <a:spLocks noChangeArrowheads="1"/>
          </p:cNvSpPr>
          <p:nvPr/>
        </p:nvSpPr>
        <p:spPr bwMode="auto">
          <a:xfrm>
            <a:off x="2803525" y="31845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a:solidFill>
                  <a:srgbClr val="800080"/>
                </a:solidFill>
                <a:latin typeface="Times New Roman" pitchFamily="18" charset="0"/>
                <a:sym typeface="Wingdings" pitchFamily="2" charset="2"/>
              </a:rPr>
              <a:t></a:t>
            </a:r>
          </a:p>
        </p:txBody>
      </p:sp>
      <p:sp>
        <p:nvSpPr>
          <p:cNvPr id="97298" name="Line 18"/>
          <p:cNvSpPr>
            <a:spLocks noChangeShapeType="1"/>
          </p:cNvSpPr>
          <p:nvPr/>
        </p:nvSpPr>
        <p:spPr bwMode="auto">
          <a:xfrm flipH="1">
            <a:off x="1066800" y="2057400"/>
            <a:ext cx="2438400" cy="2438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299" name="Line 19"/>
          <p:cNvSpPr>
            <a:spLocks noChangeShapeType="1"/>
          </p:cNvSpPr>
          <p:nvPr/>
        </p:nvSpPr>
        <p:spPr bwMode="auto">
          <a:xfrm flipH="1">
            <a:off x="1066800" y="1447800"/>
            <a:ext cx="1981200" cy="1981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0" name="Line 20"/>
          <p:cNvSpPr>
            <a:spLocks noChangeShapeType="1"/>
          </p:cNvSpPr>
          <p:nvPr/>
        </p:nvSpPr>
        <p:spPr bwMode="auto">
          <a:xfrm flipH="1">
            <a:off x="1066800" y="1219200"/>
            <a:ext cx="1676400" cy="16764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1" name="Line 21"/>
          <p:cNvSpPr>
            <a:spLocks noChangeShapeType="1"/>
          </p:cNvSpPr>
          <p:nvPr/>
        </p:nvSpPr>
        <p:spPr bwMode="auto">
          <a:xfrm flipV="1">
            <a:off x="1600200" y="2286000"/>
            <a:ext cx="2209800" cy="2209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2" name="Line 22"/>
          <p:cNvSpPr>
            <a:spLocks noChangeShapeType="1"/>
          </p:cNvSpPr>
          <p:nvPr/>
        </p:nvSpPr>
        <p:spPr bwMode="auto">
          <a:xfrm flipV="1">
            <a:off x="2133600" y="2590800"/>
            <a:ext cx="1905000" cy="1905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3" name="Line 23"/>
          <p:cNvSpPr>
            <a:spLocks noChangeShapeType="1"/>
          </p:cNvSpPr>
          <p:nvPr/>
        </p:nvSpPr>
        <p:spPr bwMode="auto">
          <a:xfrm flipV="1">
            <a:off x="2667000" y="3048000"/>
            <a:ext cx="1447800" cy="14478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4" name="Line 24"/>
          <p:cNvSpPr>
            <a:spLocks noChangeShapeType="1"/>
          </p:cNvSpPr>
          <p:nvPr/>
        </p:nvSpPr>
        <p:spPr bwMode="auto">
          <a:xfrm>
            <a:off x="2743200" y="1219200"/>
            <a:ext cx="1371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5" name="Text Box 25"/>
          <p:cNvSpPr txBox="1">
            <a:spLocks noChangeArrowheads="1"/>
          </p:cNvSpPr>
          <p:nvPr/>
        </p:nvSpPr>
        <p:spPr bwMode="auto">
          <a:xfrm>
            <a:off x="4114800" y="779463"/>
            <a:ext cx="23304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0</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2</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4</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6</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solidFill>
                <a:srgbClr val="008080"/>
              </a:solidFill>
              <a:latin typeface="Times New Roman" pitchFamily="18" charset="0"/>
            </a:endParaRPr>
          </a:p>
        </p:txBody>
      </p:sp>
      <p:sp>
        <p:nvSpPr>
          <p:cNvPr id="97306" name="Text Box 26"/>
          <p:cNvSpPr txBox="1">
            <a:spLocks noChangeArrowheads="1"/>
          </p:cNvSpPr>
          <p:nvPr/>
        </p:nvSpPr>
        <p:spPr bwMode="auto">
          <a:xfrm>
            <a:off x="6375400" y="1050925"/>
            <a:ext cx="2159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008080"/>
                </a:solidFill>
                <a:latin typeface="Times New Roman" pitchFamily="18" charset="0"/>
                <a:ea typeface="长城新魏碑体" pitchFamily="49" charset="-122"/>
              </a:rPr>
              <a:t>1</a:t>
            </a:r>
            <a:r>
              <a:rPr kumimoji="1" lang="en-US" altLang="zh-CN" sz="3200" b="1" baseline="30000">
                <a:solidFill>
                  <a:srgbClr val="008080"/>
                </a:solidFill>
                <a:latin typeface="Times New Roman" pitchFamily="18" charset="0"/>
                <a:ea typeface="长城新魏碑体"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3</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p>
          <a:p>
            <a:pPr eaLnBrk="1" hangingPunct="1">
              <a:lnSpc>
                <a:spcPct val="120000"/>
              </a:lnSpc>
            </a:pPr>
            <a:r>
              <a:rPr kumimoji="1" lang="en-US" altLang="zh-CN" sz="3200" b="1">
                <a:solidFill>
                  <a:srgbClr val="008080"/>
                </a:solidFill>
                <a:latin typeface="Times New Roman" pitchFamily="18" charset="0"/>
                <a:ea typeface="仿宋_GB2312" pitchFamily="49" charset="-122"/>
              </a:rPr>
              <a:t>5</a:t>
            </a:r>
            <a:r>
              <a:rPr kumimoji="1" lang="en-US" altLang="zh-CN" sz="3200" b="1" baseline="30000">
                <a:solidFill>
                  <a:srgbClr val="008080"/>
                </a:solidFill>
                <a:latin typeface="Times New Roman" pitchFamily="18" charset="0"/>
                <a:ea typeface="仿宋_GB2312" pitchFamily="49" charset="-122"/>
              </a:rPr>
              <a:t>#</a:t>
            </a:r>
            <a:r>
              <a:rPr kumimoji="1" lang="zh-CN" altLang="en-US" sz="3200" b="1">
                <a:solidFill>
                  <a:srgbClr val="008080"/>
                </a:solidFill>
                <a:latin typeface="Times New Roman" pitchFamily="18" charset="0"/>
                <a:ea typeface="仿宋_GB2312" pitchFamily="49" charset="-122"/>
              </a:rPr>
              <a:t>次对角线</a:t>
            </a:r>
            <a:endParaRPr kumimoji="1" lang="zh-CN" altLang="en-US" sz="2400">
              <a:solidFill>
                <a:srgbClr val="000000"/>
              </a:solidFill>
              <a:latin typeface="Times New Roman" pitchFamily="18" charset="0"/>
            </a:endParaRPr>
          </a:p>
        </p:txBody>
      </p:sp>
      <p:sp>
        <p:nvSpPr>
          <p:cNvPr id="97307" name="Line 27"/>
          <p:cNvSpPr>
            <a:spLocks noChangeShapeType="1"/>
          </p:cNvSpPr>
          <p:nvPr/>
        </p:nvSpPr>
        <p:spPr bwMode="auto">
          <a:xfrm flipH="1">
            <a:off x="3048000" y="14478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8" name="Line 28"/>
          <p:cNvSpPr>
            <a:spLocks noChangeShapeType="1"/>
          </p:cNvSpPr>
          <p:nvPr/>
        </p:nvSpPr>
        <p:spPr bwMode="auto">
          <a:xfrm flipH="1">
            <a:off x="3276600" y="1752600"/>
            <a:ext cx="838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09" name="Line 29"/>
          <p:cNvSpPr>
            <a:spLocks noChangeShapeType="1"/>
          </p:cNvSpPr>
          <p:nvPr/>
        </p:nvSpPr>
        <p:spPr bwMode="auto">
          <a:xfrm flipH="1">
            <a:off x="3505200" y="2057400"/>
            <a:ext cx="28956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0" name="Line 30"/>
          <p:cNvSpPr>
            <a:spLocks noChangeShapeType="1"/>
          </p:cNvSpPr>
          <p:nvPr/>
        </p:nvSpPr>
        <p:spPr bwMode="auto">
          <a:xfrm flipH="1">
            <a:off x="3810000" y="2286000"/>
            <a:ext cx="304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1" name="Line 31"/>
          <p:cNvSpPr>
            <a:spLocks noChangeShapeType="1"/>
          </p:cNvSpPr>
          <p:nvPr/>
        </p:nvSpPr>
        <p:spPr bwMode="auto">
          <a:xfrm flipH="1">
            <a:off x="4038600" y="2590800"/>
            <a:ext cx="23622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2" name="Text Box 32"/>
          <p:cNvSpPr txBox="1">
            <a:spLocks noChangeArrowheads="1"/>
          </p:cNvSpPr>
          <p:nvPr/>
        </p:nvSpPr>
        <p:spPr bwMode="auto">
          <a:xfrm>
            <a:off x="6302375" y="3333750"/>
            <a:ext cx="2159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kumimoji="1" lang="en-US" altLang="zh-CN" sz="3200" b="1">
                <a:solidFill>
                  <a:srgbClr val="CC3300"/>
                </a:solidFill>
                <a:latin typeface="Times New Roman" pitchFamily="18" charset="0"/>
                <a:ea typeface="长城新魏碑体" pitchFamily="49" charset="-122"/>
              </a:rPr>
              <a:t>0</a:t>
            </a:r>
            <a:r>
              <a:rPr kumimoji="1" lang="en-US" altLang="zh-CN" sz="3200" b="1" baseline="30000">
                <a:solidFill>
                  <a:srgbClr val="CC3300"/>
                </a:solidFill>
                <a:latin typeface="Times New Roman" pitchFamily="18" charset="0"/>
                <a:ea typeface="长城新魏碑体"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2</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4</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p>
          <a:p>
            <a:pPr eaLnBrk="1" hangingPunct="1">
              <a:lnSpc>
                <a:spcPct val="120000"/>
              </a:lnSpc>
            </a:pPr>
            <a:r>
              <a:rPr kumimoji="1" lang="en-US" altLang="zh-CN" sz="3200" b="1">
                <a:solidFill>
                  <a:srgbClr val="CC3300"/>
                </a:solidFill>
                <a:latin typeface="Times New Roman" pitchFamily="18" charset="0"/>
                <a:ea typeface="仿宋_GB2312" pitchFamily="49" charset="-122"/>
              </a:rPr>
              <a:t>6</a:t>
            </a:r>
            <a:r>
              <a:rPr kumimoji="1" lang="en-US" altLang="zh-CN" sz="3200" b="1" baseline="30000">
                <a:solidFill>
                  <a:srgbClr val="CC3300"/>
                </a:solidFill>
                <a:latin typeface="Times New Roman" pitchFamily="18" charset="0"/>
                <a:ea typeface="仿宋_GB2312" pitchFamily="49" charset="-122"/>
              </a:rPr>
              <a:t>#</a:t>
            </a:r>
            <a:r>
              <a:rPr kumimoji="1" lang="zh-CN" altLang="en-US" sz="3200" b="1">
                <a:solidFill>
                  <a:srgbClr val="CC3300"/>
                </a:solidFill>
                <a:latin typeface="Times New Roman" pitchFamily="18" charset="0"/>
                <a:ea typeface="仿宋_GB2312" pitchFamily="49" charset="-122"/>
              </a:rPr>
              <a:t>主对角线</a:t>
            </a:r>
            <a:endParaRPr kumimoji="1" lang="zh-CN" altLang="en-US" sz="3200" b="1">
              <a:solidFill>
                <a:srgbClr val="CC3300"/>
              </a:solidFill>
              <a:latin typeface="Times New Roman" pitchFamily="18" charset="0"/>
              <a:ea typeface="长城新魏碑体" pitchFamily="49" charset="-122"/>
            </a:endParaRPr>
          </a:p>
        </p:txBody>
      </p:sp>
      <p:sp>
        <p:nvSpPr>
          <p:cNvPr id="97313" name="Line 33"/>
          <p:cNvSpPr>
            <a:spLocks noChangeShapeType="1"/>
          </p:cNvSpPr>
          <p:nvPr/>
        </p:nvSpPr>
        <p:spPr bwMode="auto">
          <a:xfrm flipH="1">
            <a:off x="4343400" y="3733800"/>
            <a:ext cx="1981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4" name="Line 34"/>
          <p:cNvSpPr>
            <a:spLocks noChangeShapeType="1"/>
          </p:cNvSpPr>
          <p:nvPr/>
        </p:nvSpPr>
        <p:spPr bwMode="auto">
          <a:xfrm>
            <a:off x="2667000" y="2057400"/>
            <a:ext cx="1676400" cy="1676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5" name="Line 35"/>
          <p:cNvSpPr>
            <a:spLocks noChangeShapeType="1"/>
          </p:cNvSpPr>
          <p:nvPr/>
        </p:nvSpPr>
        <p:spPr bwMode="auto">
          <a:xfrm>
            <a:off x="1600200" y="2057400"/>
            <a:ext cx="2209800" cy="2209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6" name="Line 36"/>
          <p:cNvSpPr>
            <a:spLocks noChangeShapeType="1"/>
          </p:cNvSpPr>
          <p:nvPr/>
        </p:nvSpPr>
        <p:spPr bwMode="auto">
          <a:xfrm flipH="1">
            <a:off x="3810000" y="4267200"/>
            <a:ext cx="2514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7" name="Line 37"/>
          <p:cNvSpPr>
            <a:spLocks noChangeShapeType="1"/>
          </p:cNvSpPr>
          <p:nvPr/>
        </p:nvSpPr>
        <p:spPr bwMode="auto">
          <a:xfrm>
            <a:off x="1066800" y="2590800"/>
            <a:ext cx="2286000" cy="22860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8" name="Line 38"/>
          <p:cNvSpPr>
            <a:spLocks noChangeShapeType="1"/>
          </p:cNvSpPr>
          <p:nvPr/>
        </p:nvSpPr>
        <p:spPr bwMode="auto">
          <a:xfrm flipH="1">
            <a:off x="3352800" y="4876800"/>
            <a:ext cx="29718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19" name="Line 39"/>
          <p:cNvSpPr>
            <a:spLocks noChangeShapeType="1"/>
          </p:cNvSpPr>
          <p:nvPr/>
        </p:nvSpPr>
        <p:spPr bwMode="auto">
          <a:xfrm>
            <a:off x="1066800" y="3657600"/>
            <a:ext cx="1828800" cy="18288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0" name="Line 40"/>
          <p:cNvSpPr>
            <a:spLocks noChangeShapeType="1"/>
          </p:cNvSpPr>
          <p:nvPr/>
        </p:nvSpPr>
        <p:spPr bwMode="auto">
          <a:xfrm flipH="1">
            <a:off x="2895600" y="5486400"/>
            <a:ext cx="34290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1" name="Text Box 41"/>
          <p:cNvSpPr txBox="1">
            <a:spLocks noChangeArrowheads="1"/>
          </p:cNvSpPr>
          <p:nvPr/>
        </p:nvSpPr>
        <p:spPr bwMode="auto">
          <a:xfrm>
            <a:off x="1736725" y="3717925"/>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a:solidFill>
                  <a:srgbClr val="800080"/>
                </a:solidFill>
                <a:latin typeface="Times New Roman" pitchFamily="18" charset="0"/>
                <a:sym typeface="Wingdings" pitchFamily="2" charset="2"/>
              </a:rPr>
              <a:t></a:t>
            </a:r>
          </a:p>
        </p:txBody>
      </p:sp>
      <p:sp>
        <p:nvSpPr>
          <p:cNvPr id="97322" name="Line 42"/>
          <p:cNvSpPr>
            <a:spLocks noChangeShapeType="1"/>
          </p:cNvSpPr>
          <p:nvPr/>
        </p:nvSpPr>
        <p:spPr bwMode="auto">
          <a:xfrm flipH="1">
            <a:off x="4038600" y="3962400"/>
            <a:ext cx="762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3" name="Line 43"/>
          <p:cNvSpPr>
            <a:spLocks noChangeShapeType="1"/>
          </p:cNvSpPr>
          <p:nvPr/>
        </p:nvSpPr>
        <p:spPr bwMode="auto">
          <a:xfrm flipH="1">
            <a:off x="3581400" y="4572000"/>
            <a:ext cx="5334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4" name="Line 44"/>
          <p:cNvSpPr>
            <a:spLocks noChangeShapeType="1"/>
          </p:cNvSpPr>
          <p:nvPr/>
        </p:nvSpPr>
        <p:spPr bwMode="auto">
          <a:xfrm>
            <a:off x="1079500" y="2060575"/>
            <a:ext cx="2514600" cy="25146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5" name="Line 45"/>
          <p:cNvSpPr>
            <a:spLocks noChangeShapeType="1"/>
          </p:cNvSpPr>
          <p:nvPr/>
        </p:nvSpPr>
        <p:spPr bwMode="auto">
          <a:xfrm>
            <a:off x="1066800" y="3124200"/>
            <a:ext cx="2057400" cy="205740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6" name="Line 46"/>
          <p:cNvSpPr>
            <a:spLocks noChangeShapeType="1"/>
          </p:cNvSpPr>
          <p:nvPr/>
        </p:nvSpPr>
        <p:spPr bwMode="auto">
          <a:xfrm flipH="1">
            <a:off x="3124200" y="5181600"/>
            <a:ext cx="990600" cy="0"/>
          </a:xfrm>
          <a:prstGeom prst="line">
            <a:avLst/>
          </a:prstGeom>
          <a:noFill/>
          <a:ln w="381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solidFill>
                <a:srgbClr val="000000"/>
              </a:solidFill>
              <a:latin typeface="Arial" pitchFamily="34" charset="0"/>
            </a:endParaRPr>
          </a:p>
        </p:txBody>
      </p:sp>
      <p:sp>
        <p:nvSpPr>
          <p:cNvPr id="97327" name="Text Box 47"/>
          <p:cNvSpPr txBox="1">
            <a:spLocks noChangeArrowheads="1"/>
          </p:cNvSpPr>
          <p:nvPr/>
        </p:nvSpPr>
        <p:spPr bwMode="auto">
          <a:xfrm>
            <a:off x="1314450" y="1630363"/>
            <a:ext cx="211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0099"/>
                </a:solidFill>
                <a:latin typeface="Times New Roman" pitchFamily="18" charset="0"/>
              </a:rPr>
              <a:t>0   1   2   3  </a:t>
            </a:r>
            <a:endParaRPr kumimoji="1" lang="en-US" altLang="zh-CN" sz="2400">
              <a:solidFill>
                <a:srgbClr val="000000"/>
              </a:solidFill>
              <a:latin typeface="Times New Roman" pitchFamily="18" charset="0"/>
            </a:endParaRPr>
          </a:p>
        </p:txBody>
      </p:sp>
      <p:sp>
        <p:nvSpPr>
          <p:cNvPr id="97328" name="Text Box 48"/>
          <p:cNvSpPr txBox="1">
            <a:spLocks noChangeArrowheads="1"/>
          </p:cNvSpPr>
          <p:nvPr/>
        </p:nvSpPr>
        <p:spPr bwMode="auto">
          <a:xfrm>
            <a:off x="762000" y="2057400"/>
            <a:ext cx="3873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5000"/>
              </a:lnSpc>
            </a:pPr>
            <a:r>
              <a:rPr kumimoji="1" lang="en-US" altLang="zh-CN" sz="3200" b="1">
                <a:solidFill>
                  <a:srgbClr val="000099"/>
                </a:solidFill>
                <a:latin typeface="Times New Roman" pitchFamily="18" charset="0"/>
              </a:rPr>
              <a:t>0</a:t>
            </a:r>
          </a:p>
          <a:p>
            <a:pPr eaLnBrk="1" hangingPunct="1">
              <a:lnSpc>
                <a:spcPct val="115000"/>
              </a:lnSpc>
            </a:pPr>
            <a:r>
              <a:rPr kumimoji="1" lang="en-US" altLang="zh-CN" sz="3200" b="1">
                <a:solidFill>
                  <a:srgbClr val="000099"/>
                </a:solidFill>
                <a:latin typeface="Times New Roman" pitchFamily="18" charset="0"/>
              </a:rPr>
              <a:t>1</a:t>
            </a:r>
          </a:p>
          <a:p>
            <a:pPr eaLnBrk="1" hangingPunct="1">
              <a:lnSpc>
                <a:spcPct val="115000"/>
              </a:lnSpc>
            </a:pPr>
            <a:r>
              <a:rPr kumimoji="1" lang="en-US" altLang="zh-CN" sz="3200" b="1">
                <a:solidFill>
                  <a:srgbClr val="000099"/>
                </a:solidFill>
                <a:latin typeface="Times New Roman" pitchFamily="18" charset="0"/>
              </a:rPr>
              <a:t>2</a:t>
            </a:r>
          </a:p>
          <a:p>
            <a:pPr eaLnBrk="1" hangingPunct="1">
              <a:lnSpc>
                <a:spcPct val="115000"/>
              </a:lnSpc>
            </a:pPr>
            <a:r>
              <a:rPr kumimoji="1" lang="en-US" altLang="zh-CN" sz="3200" b="1">
                <a:solidFill>
                  <a:srgbClr val="000099"/>
                </a:solidFill>
                <a:latin typeface="Times New Roman" pitchFamily="18" charset="0"/>
              </a:rPr>
              <a:t>3</a:t>
            </a:r>
            <a:endParaRPr kumimoji="1" lang="en-US" altLang="zh-CN" sz="2400">
              <a:solidFill>
                <a:srgbClr val="000000"/>
              </a:solidFill>
              <a:latin typeface="Times New Roman" pitchFamily="18" charset="0"/>
            </a:endParaRPr>
          </a:p>
        </p:txBody>
      </p:sp>
      <p:sp>
        <p:nvSpPr>
          <p:cNvPr id="97329" name="Text Box 49"/>
          <p:cNvSpPr txBox="1">
            <a:spLocks noChangeArrowheads="1"/>
          </p:cNvSpPr>
          <p:nvPr/>
        </p:nvSpPr>
        <p:spPr bwMode="auto">
          <a:xfrm>
            <a:off x="768350" y="933450"/>
            <a:ext cx="1323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3200" b="1">
                <a:solidFill>
                  <a:srgbClr val="006666"/>
                </a:solidFill>
                <a:latin typeface="Times New Roman" pitchFamily="18" charset="0"/>
              </a:rPr>
              <a:t>k = i+j</a:t>
            </a:r>
            <a:endParaRPr kumimoji="1" lang="en-US" altLang="zh-CN" sz="3200">
              <a:solidFill>
                <a:srgbClr val="000000"/>
              </a:solidFill>
              <a:latin typeface="Times New Roman" pitchFamily="18" charset="0"/>
            </a:endParaRPr>
          </a:p>
        </p:txBody>
      </p:sp>
      <p:sp>
        <p:nvSpPr>
          <p:cNvPr id="367666" name="Text Box 50"/>
          <p:cNvSpPr txBox="1">
            <a:spLocks noChangeArrowheads="1"/>
          </p:cNvSpPr>
          <p:nvPr/>
        </p:nvSpPr>
        <p:spPr bwMode="auto">
          <a:xfrm>
            <a:off x="990600" y="5565775"/>
            <a:ext cx="224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rgbClr val="D1282E"/>
                </a:solidFill>
                <a:latin typeface="Times New Roman" pitchFamily="18" charset="0"/>
              </a:rPr>
              <a:t>k = n+i</a:t>
            </a:r>
            <a:r>
              <a:rPr kumimoji="1" lang="en-US" altLang="zh-CN" sz="3200" b="1">
                <a:solidFill>
                  <a:srgbClr val="D1282E"/>
                </a:solidFill>
                <a:effectLst>
                  <a:outerShdw blurRad="38100" dist="38100" dir="2700000" algn="tl">
                    <a:srgbClr val="C0C0C0"/>
                  </a:outerShdw>
                </a:effectLst>
                <a:latin typeface="Courier New" pitchFamily="49" charset="0"/>
                <a:ea typeface="仿宋_GB2312" pitchFamily="49" charset="-122"/>
              </a:rPr>
              <a:t>-</a:t>
            </a:r>
            <a:r>
              <a:rPr kumimoji="1" lang="en-US" altLang="zh-CN" sz="3200" b="1">
                <a:solidFill>
                  <a:srgbClr val="D1282E"/>
                </a:solidFill>
                <a:latin typeface="Times New Roman" pitchFamily="18" charset="0"/>
              </a:rPr>
              <a:t>j</a:t>
            </a:r>
            <a:r>
              <a:rPr kumimoji="1" lang="en-US" altLang="zh-CN" sz="3200" b="1">
                <a:solidFill>
                  <a:srgbClr val="D1282E"/>
                </a:solidFill>
                <a:latin typeface="Courier New" pitchFamily="49" charset="0"/>
              </a:rPr>
              <a:t>-</a:t>
            </a:r>
            <a:r>
              <a:rPr kumimoji="1" lang="en-US" altLang="zh-CN" sz="3200" b="1">
                <a:solidFill>
                  <a:srgbClr val="D1282E"/>
                </a:solidFill>
                <a:latin typeface="Times New Roman" pitchFamily="18" charset="0"/>
              </a:rPr>
              <a:t>1</a:t>
            </a:r>
          </a:p>
        </p:txBody>
      </p:sp>
      <p:sp>
        <p:nvSpPr>
          <p:cNvPr id="97331" name="Text Box 16"/>
          <p:cNvSpPr txBox="1">
            <a:spLocks noChangeArrowheads="1"/>
          </p:cNvSpPr>
          <p:nvPr/>
        </p:nvSpPr>
        <p:spPr bwMode="auto">
          <a:xfrm>
            <a:off x="1187450" y="2655888"/>
            <a:ext cx="636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a:solidFill>
                  <a:srgbClr val="800080"/>
                </a:solidFill>
                <a:latin typeface="Times New Roman" pitchFamily="18" charset="0"/>
                <a:sym typeface="Wingdings" pitchFamily="2" charset="2"/>
              </a:rPr>
              <a:t></a:t>
            </a:r>
          </a:p>
        </p:txBody>
      </p:sp>
    </p:spTree>
    <p:extLst>
      <p:ext uri="{BB962C8B-B14F-4D97-AF65-F5344CB8AC3E}">
        <p14:creationId xmlns:p14="http://schemas.microsoft.com/office/powerpoint/2010/main" val="3383042821"/>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2"/>
          <p:cNvSpPr>
            <a:spLocks noGrp="1"/>
          </p:cNvSpPr>
          <p:nvPr>
            <p:ph type="sldNum" sz="quarter" idx="12"/>
          </p:nvPr>
        </p:nvSpPr>
        <p:spPr/>
        <p:txBody>
          <a:bodyPr/>
          <a:lstStyle/>
          <a:p>
            <a:fld id="{9356B3B7-A379-4678-9C85-619996EB145E}" type="slidenum">
              <a:rPr lang="en-US" altLang="zh-CN"/>
              <a:pPr/>
              <a:t>60</a:t>
            </a:fld>
            <a:endParaRPr lang="en-US" altLang="zh-CN"/>
          </a:p>
        </p:txBody>
      </p:sp>
      <p:sp>
        <p:nvSpPr>
          <p:cNvPr id="131075" name="Text Box 3"/>
          <p:cNvSpPr txBox="1">
            <a:spLocks noChangeArrowheads="1"/>
          </p:cNvSpPr>
          <p:nvPr/>
        </p:nvSpPr>
        <p:spPr bwMode="auto">
          <a:xfrm>
            <a:off x="1146175" y="4941888"/>
            <a:ext cx="6629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latin typeface="隶书" pitchFamily="49" charset="-122"/>
                <a:ea typeface="隶书" pitchFamily="49" charset="-122"/>
              </a:rPr>
              <a:t>完全二叉树           一般二叉树</a:t>
            </a:r>
          </a:p>
          <a:p>
            <a:r>
              <a:rPr kumimoji="1" lang="zh-CN" altLang="en-US" sz="3200">
                <a:latin typeface="隶书" pitchFamily="49" charset="-122"/>
                <a:ea typeface="隶书" pitchFamily="49" charset="-122"/>
              </a:rPr>
              <a:t>的顺序表示           的顺序表示</a:t>
            </a:r>
            <a:endParaRPr kumimoji="1" lang="zh-CN" altLang="en-US" sz="3200">
              <a:latin typeface="仿宋_GB2312" pitchFamily="49" charset="-122"/>
              <a:ea typeface="仿宋_GB2312" pitchFamily="49" charset="-122"/>
            </a:endParaRPr>
          </a:p>
        </p:txBody>
      </p:sp>
      <p:sp>
        <p:nvSpPr>
          <p:cNvPr id="131076" name="Rectangle 4"/>
          <p:cNvSpPr>
            <a:spLocks noChangeArrowheads="1"/>
          </p:cNvSpPr>
          <p:nvPr/>
        </p:nvSpPr>
        <p:spPr bwMode="auto">
          <a:xfrm>
            <a:off x="2232025" y="719138"/>
            <a:ext cx="457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pPr>
            <a:r>
              <a:rPr kumimoji="1" lang="zh-CN" altLang="en-US" b="1">
                <a:solidFill>
                  <a:schemeClr val="tx2"/>
                </a:solidFill>
                <a:latin typeface="Times New Roman" pitchFamily="18" charset="0"/>
                <a:ea typeface="华文新魏" pitchFamily="2" charset="-122"/>
              </a:rPr>
              <a:t>二叉树的顺序表示</a:t>
            </a:r>
            <a:endParaRPr kumimoji="1" lang="zh-CN" altLang="en-US">
              <a:solidFill>
                <a:schemeClr val="tx2"/>
              </a:solidFill>
              <a:latin typeface="Times New Roman" pitchFamily="18" charset="0"/>
              <a:ea typeface="华文新魏" pitchFamily="2" charset="-122"/>
            </a:endParaRPr>
          </a:p>
        </p:txBody>
      </p:sp>
      <p:grpSp>
        <p:nvGrpSpPr>
          <p:cNvPr id="131189" name="Group 117"/>
          <p:cNvGrpSpPr>
            <a:grpSpLocks/>
          </p:cNvGrpSpPr>
          <p:nvPr/>
        </p:nvGrpSpPr>
        <p:grpSpPr bwMode="auto">
          <a:xfrm>
            <a:off x="527050" y="1704975"/>
            <a:ext cx="8083550" cy="3271838"/>
            <a:chOff x="332" y="1017"/>
            <a:chExt cx="5092" cy="2061"/>
          </a:xfrm>
        </p:grpSpPr>
        <p:sp>
          <p:nvSpPr>
            <p:cNvPr id="131074" name="Line 2"/>
            <p:cNvSpPr>
              <a:spLocks noChangeShapeType="1"/>
            </p:cNvSpPr>
            <p:nvPr/>
          </p:nvSpPr>
          <p:spPr bwMode="auto">
            <a:xfrm>
              <a:off x="3552" y="1632"/>
              <a:ext cx="144" cy="240"/>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7" name="Line 5"/>
            <p:cNvSpPr>
              <a:spLocks noChangeShapeType="1"/>
            </p:cNvSpPr>
            <p:nvPr/>
          </p:nvSpPr>
          <p:spPr bwMode="auto">
            <a:xfrm>
              <a:off x="2280" y="1611"/>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8" name="Line 6"/>
            <p:cNvSpPr>
              <a:spLocks noChangeShapeType="1"/>
            </p:cNvSpPr>
            <p:nvPr/>
          </p:nvSpPr>
          <p:spPr bwMode="auto">
            <a:xfrm flipH="1">
              <a:off x="1992" y="1584"/>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9" name="Line 7"/>
            <p:cNvSpPr>
              <a:spLocks noChangeShapeType="1"/>
            </p:cNvSpPr>
            <p:nvPr/>
          </p:nvSpPr>
          <p:spPr bwMode="auto">
            <a:xfrm>
              <a:off x="1128" y="1563"/>
              <a:ext cx="216"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0" name="Line 8"/>
            <p:cNvSpPr>
              <a:spLocks noChangeShapeType="1"/>
            </p:cNvSpPr>
            <p:nvPr/>
          </p:nvSpPr>
          <p:spPr bwMode="auto">
            <a:xfrm flipH="1">
              <a:off x="792" y="1611"/>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1" name="Line 9"/>
            <p:cNvSpPr>
              <a:spLocks noChangeShapeType="1"/>
            </p:cNvSpPr>
            <p:nvPr/>
          </p:nvSpPr>
          <p:spPr bwMode="auto">
            <a:xfrm>
              <a:off x="1752" y="1227"/>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2" name="Line 10"/>
            <p:cNvSpPr>
              <a:spLocks noChangeShapeType="1"/>
            </p:cNvSpPr>
            <p:nvPr/>
          </p:nvSpPr>
          <p:spPr bwMode="auto">
            <a:xfrm flipH="1">
              <a:off x="1128" y="1227"/>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3" name="Oval 11"/>
            <p:cNvSpPr>
              <a:spLocks noChangeArrowheads="1"/>
            </p:cNvSpPr>
            <p:nvPr/>
          </p:nvSpPr>
          <p:spPr bwMode="auto">
            <a:xfrm>
              <a:off x="15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12"/>
            <p:cNvSpPr>
              <a:spLocks noChangeShapeType="1"/>
            </p:cNvSpPr>
            <p:nvPr/>
          </p:nvSpPr>
          <p:spPr bwMode="auto">
            <a:xfrm flipH="1">
              <a:off x="1281" y="1947"/>
              <a:ext cx="111"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Line 13"/>
            <p:cNvSpPr>
              <a:spLocks noChangeShapeType="1"/>
            </p:cNvSpPr>
            <p:nvPr/>
          </p:nvSpPr>
          <p:spPr bwMode="auto">
            <a:xfrm>
              <a:off x="840" y="1995"/>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6" name="Line 14"/>
            <p:cNvSpPr>
              <a:spLocks noChangeShapeType="1"/>
            </p:cNvSpPr>
            <p:nvPr/>
          </p:nvSpPr>
          <p:spPr bwMode="auto">
            <a:xfrm flipH="1">
              <a:off x="627" y="1947"/>
              <a:ext cx="165"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7" name="Text Box 15"/>
            <p:cNvSpPr txBox="1">
              <a:spLocks noChangeArrowheads="1"/>
            </p:cNvSpPr>
            <p:nvPr/>
          </p:nvSpPr>
          <p:spPr bwMode="auto">
            <a:xfrm>
              <a:off x="1563"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1088" name="Rectangle 16"/>
            <p:cNvSpPr>
              <a:spLocks noChangeArrowheads="1"/>
            </p:cNvSpPr>
            <p:nvPr/>
          </p:nvSpPr>
          <p:spPr bwMode="auto">
            <a:xfrm>
              <a:off x="336" y="2755"/>
              <a:ext cx="1977"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1089" name="Line 17"/>
            <p:cNvSpPr>
              <a:spLocks noChangeShapeType="1"/>
            </p:cNvSpPr>
            <p:nvPr/>
          </p:nvSpPr>
          <p:spPr bwMode="auto">
            <a:xfrm>
              <a:off x="5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0" name="Text Box 18"/>
            <p:cNvSpPr txBox="1">
              <a:spLocks noChangeArrowheads="1"/>
            </p:cNvSpPr>
            <p:nvPr/>
          </p:nvSpPr>
          <p:spPr bwMode="auto">
            <a:xfrm>
              <a:off x="332" y="2707"/>
              <a:ext cx="209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itchFamily="18" charset="0"/>
                </a:rPr>
                <a:t>1 2 3 4 5 6 7 8 9</a:t>
              </a:r>
              <a:r>
                <a:rPr kumimoji="1" lang="en-US" altLang="zh-CN" sz="2800" b="1">
                  <a:solidFill>
                    <a:schemeClr val="bg1"/>
                  </a:solidFill>
                  <a:latin typeface="Times New Roman" pitchFamily="18" charset="0"/>
                </a:rPr>
                <a:t> </a:t>
              </a:r>
              <a:r>
                <a:rPr kumimoji="1" lang="en-US" altLang="zh-CN" sz="900" b="1">
                  <a:solidFill>
                    <a:schemeClr val="bg1"/>
                  </a:solidFill>
                  <a:latin typeface="Times New Roman" pitchFamily="18" charset="0"/>
                </a:rPr>
                <a:t> </a:t>
              </a:r>
              <a:r>
                <a:rPr kumimoji="1" lang="en-US" altLang="zh-CN" sz="2800" b="1">
                  <a:solidFill>
                    <a:schemeClr val="bg1"/>
                  </a:solidFill>
                  <a:latin typeface="Times New Roman" pitchFamily="18" charset="0"/>
                </a:rPr>
                <a:t>10</a:t>
              </a:r>
              <a:r>
                <a:rPr kumimoji="1" lang="en-US" altLang="zh-CN" sz="3200" b="1">
                  <a:solidFill>
                    <a:schemeClr val="bg1"/>
                  </a:solidFill>
                  <a:latin typeface="Times New Roman" pitchFamily="18" charset="0"/>
                </a:rPr>
                <a:t> </a:t>
              </a:r>
              <a:endParaRPr kumimoji="1" lang="en-US" altLang="zh-CN" sz="2800">
                <a:latin typeface="Times New Roman" pitchFamily="18" charset="0"/>
              </a:endParaRPr>
            </a:p>
          </p:txBody>
        </p:sp>
        <p:sp>
          <p:nvSpPr>
            <p:cNvPr id="131091" name="Line 19"/>
            <p:cNvSpPr>
              <a:spLocks noChangeShapeType="1"/>
            </p:cNvSpPr>
            <p:nvPr/>
          </p:nvSpPr>
          <p:spPr bwMode="auto">
            <a:xfrm>
              <a:off x="7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2" name="Line 20"/>
            <p:cNvSpPr>
              <a:spLocks noChangeShapeType="1"/>
            </p:cNvSpPr>
            <p:nvPr/>
          </p:nvSpPr>
          <p:spPr bwMode="auto">
            <a:xfrm>
              <a:off x="9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3" name="Line 21"/>
            <p:cNvSpPr>
              <a:spLocks noChangeShapeType="1"/>
            </p:cNvSpPr>
            <p:nvPr/>
          </p:nvSpPr>
          <p:spPr bwMode="auto">
            <a:xfrm>
              <a:off x="11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4" name="Line 22"/>
            <p:cNvSpPr>
              <a:spLocks noChangeShapeType="1"/>
            </p:cNvSpPr>
            <p:nvPr/>
          </p:nvSpPr>
          <p:spPr bwMode="auto">
            <a:xfrm>
              <a:off x="129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Line 23"/>
            <p:cNvSpPr>
              <a:spLocks noChangeShapeType="1"/>
            </p:cNvSpPr>
            <p:nvPr/>
          </p:nvSpPr>
          <p:spPr bwMode="auto">
            <a:xfrm>
              <a:off x="148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6" name="Line 24"/>
            <p:cNvSpPr>
              <a:spLocks noChangeShapeType="1"/>
            </p:cNvSpPr>
            <p:nvPr/>
          </p:nvSpPr>
          <p:spPr bwMode="auto">
            <a:xfrm>
              <a:off x="168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7" name="Line 25"/>
            <p:cNvSpPr>
              <a:spLocks noChangeShapeType="1"/>
            </p:cNvSpPr>
            <p:nvPr/>
          </p:nvSpPr>
          <p:spPr bwMode="auto">
            <a:xfrm>
              <a:off x="187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8" name="Line 26"/>
            <p:cNvSpPr>
              <a:spLocks noChangeShapeType="1"/>
            </p:cNvSpPr>
            <p:nvPr/>
          </p:nvSpPr>
          <p:spPr bwMode="auto">
            <a:xfrm>
              <a:off x="206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9" name="Line 27"/>
            <p:cNvSpPr>
              <a:spLocks noChangeShapeType="1"/>
            </p:cNvSpPr>
            <p:nvPr/>
          </p:nvSpPr>
          <p:spPr bwMode="auto">
            <a:xfrm flipV="1">
              <a:off x="5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0" name="Line 28"/>
            <p:cNvSpPr>
              <a:spLocks noChangeShapeType="1"/>
            </p:cNvSpPr>
            <p:nvPr/>
          </p:nvSpPr>
          <p:spPr bwMode="auto">
            <a:xfrm flipV="1">
              <a:off x="7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1" name="Line 29"/>
            <p:cNvSpPr>
              <a:spLocks noChangeShapeType="1"/>
            </p:cNvSpPr>
            <p:nvPr/>
          </p:nvSpPr>
          <p:spPr bwMode="auto">
            <a:xfrm flipV="1">
              <a:off x="9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2" name="Line 30"/>
            <p:cNvSpPr>
              <a:spLocks noChangeShapeType="1"/>
            </p:cNvSpPr>
            <p:nvPr/>
          </p:nvSpPr>
          <p:spPr bwMode="auto">
            <a:xfrm flipV="1">
              <a:off x="11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3" name="Line 31"/>
            <p:cNvSpPr>
              <a:spLocks noChangeShapeType="1"/>
            </p:cNvSpPr>
            <p:nvPr/>
          </p:nvSpPr>
          <p:spPr bwMode="auto">
            <a:xfrm flipV="1">
              <a:off x="129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4" name="Line 32"/>
            <p:cNvSpPr>
              <a:spLocks noChangeShapeType="1"/>
            </p:cNvSpPr>
            <p:nvPr/>
          </p:nvSpPr>
          <p:spPr bwMode="auto">
            <a:xfrm flipV="1">
              <a:off x="148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5" name="Line 33"/>
            <p:cNvSpPr>
              <a:spLocks noChangeShapeType="1"/>
            </p:cNvSpPr>
            <p:nvPr/>
          </p:nvSpPr>
          <p:spPr bwMode="auto">
            <a:xfrm flipV="1">
              <a:off x="168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6" name="Line 34"/>
            <p:cNvSpPr>
              <a:spLocks noChangeShapeType="1"/>
            </p:cNvSpPr>
            <p:nvPr/>
          </p:nvSpPr>
          <p:spPr bwMode="auto">
            <a:xfrm flipV="1">
              <a:off x="187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7" name="Line 35"/>
            <p:cNvSpPr>
              <a:spLocks noChangeShapeType="1"/>
            </p:cNvSpPr>
            <p:nvPr/>
          </p:nvSpPr>
          <p:spPr bwMode="auto">
            <a:xfrm flipV="1">
              <a:off x="206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8" name="Line 36"/>
            <p:cNvSpPr>
              <a:spLocks noChangeShapeType="1"/>
            </p:cNvSpPr>
            <p:nvPr/>
          </p:nvSpPr>
          <p:spPr bwMode="auto">
            <a:xfrm>
              <a:off x="4656" y="1632"/>
              <a:ext cx="192"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9" name="Line 37"/>
            <p:cNvSpPr>
              <a:spLocks noChangeShapeType="1"/>
            </p:cNvSpPr>
            <p:nvPr/>
          </p:nvSpPr>
          <p:spPr bwMode="auto">
            <a:xfrm flipH="1">
              <a:off x="4368" y="1605"/>
              <a:ext cx="223" cy="26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0" name="Line 38"/>
            <p:cNvSpPr>
              <a:spLocks noChangeShapeType="1"/>
            </p:cNvSpPr>
            <p:nvPr/>
          </p:nvSpPr>
          <p:spPr bwMode="auto">
            <a:xfrm flipH="1">
              <a:off x="2928" y="1968"/>
              <a:ext cx="192"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1" name="Line 39"/>
            <p:cNvSpPr>
              <a:spLocks noChangeShapeType="1"/>
            </p:cNvSpPr>
            <p:nvPr/>
          </p:nvSpPr>
          <p:spPr bwMode="auto">
            <a:xfrm flipH="1">
              <a:off x="3168" y="1632"/>
              <a:ext cx="24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2" name="Line 40"/>
            <p:cNvSpPr>
              <a:spLocks noChangeShapeType="1"/>
            </p:cNvSpPr>
            <p:nvPr/>
          </p:nvSpPr>
          <p:spPr bwMode="auto">
            <a:xfrm>
              <a:off x="4128" y="1248"/>
              <a:ext cx="456" cy="27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3" name="Line 41"/>
            <p:cNvSpPr>
              <a:spLocks noChangeShapeType="1"/>
            </p:cNvSpPr>
            <p:nvPr/>
          </p:nvSpPr>
          <p:spPr bwMode="auto">
            <a:xfrm flipH="1">
              <a:off x="3504" y="1248"/>
              <a:ext cx="48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4" name="Line 42"/>
            <p:cNvSpPr>
              <a:spLocks noChangeShapeType="1"/>
            </p:cNvSpPr>
            <p:nvPr/>
          </p:nvSpPr>
          <p:spPr bwMode="auto">
            <a:xfrm flipH="1">
              <a:off x="4224" y="1968"/>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5" name="Line 43"/>
            <p:cNvSpPr>
              <a:spLocks noChangeShapeType="1"/>
            </p:cNvSpPr>
            <p:nvPr/>
          </p:nvSpPr>
          <p:spPr bwMode="auto">
            <a:xfrm>
              <a:off x="3216" y="2016"/>
              <a:ext cx="87" cy="26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6" name="Line 44"/>
            <p:cNvSpPr>
              <a:spLocks noChangeShapeType="1"/>
            </p:cNvSpPr>
            <p:nvPr/>
          </p:nvSpPr>
          <p:spPr bwMode="auto">
            <a:xfrm flipH="1">
              <a:off x="4752" y="2016"/>
              <a:ext cx="96"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7" name="Oval 45"/>
            <p:cNvSpPr>
              <a:spLocks noChangeArrowheads="1"/>
            </p:cNvSpPr>
            <p:nvPr/>
          </p:nvSpPr>
          <p:spPr bwMode="auto">
            <a:xfrm>
              <a:off x="4600"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18" name="Text Box 46"/>
            <p:cNvSpPr txBox="1">
              <a:spLocks noChangeArrowheads="1"/>
            </p:cNvSpPr>
            <p:nvPr/>
          </p:nvSpPr>
          <p:spPr bwMode="auto">
            <a:xfrm>
              <a:off x="4564" y="219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14</a:t>
              </a:r>
              <a:endParaRPr kumimoji="1" lang="en-US" altLang="zh-CN" sz="2600">
                <a:latin typeface="Times New Roman" pitchFamily="18" charset="0"/>
              </a:endParaRPr>
            </a:p>
          </p:txBody>
        </p:sp>
        <p:sp>
          <p:nvSpPr>
            <p:cNvPr id="131119" name="Rectangle 47"/>
            <p:cNvSpPr>
              <a:spLocks noChangeArrowheads="1"/>
            </p:cNvSpPr>
            <p:nvPr/>
          </p:nvSpPr>
          <p:spPr bwMode="auto">
            <a:xfrm>
              <a:off x="2592" y="2755"/>
              <a:ext cx="2832"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1120" name="Line 48"/>
            <p:cNvSpPr>
              <a:spLocks noChangeShapeType="1"/>
            </p:cNvSpPr>
            <p:nvPr/>
          </p:nvSpPr>
          <p:spPr bwMode="auto">
            <a:xfrm>
              <a:off x="278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1" name="Text Box 49"/>
            <p:cNvSpPr txBox="1">
              <a:spLocks noChangeArrowheads="1"/>
            </p:cNvSpPr>
            <p:nvPr/>
          </p:nvSpPr>
          <p:spPr bwMode="auto">
            <a:xfrm>
              <a:off x="2588" y="2636"/>
              <a:ext cx="283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3100" b="1">
                  <a:solidFill>
                    <a:schemeClr val="bg1"/>
                  </a:solidFill>
                  <a:latin typeface="Times New Roman" pitchFamily="18" charset="0"/>
                </a:rPr>
                <a:t>1 2 3 4    6 7 8 9   </a:t>
              </a:r>
              <a:r>
                <a:rPr kumimoji="1" lang="en-US" altLang="zh-CN" sz="3200" b="1">
                  <a:solidFill>
                    <a:schemeClr val="bg1"/>
                  </a:solidFill>
                  <a:latin typeface="Times New Roman" pitchFamily="18" charset="0"/>
                </a:rPr>
                <a:t>    </a:t>
              </a:r>
              <a:r>
                <a:rPr kumimoji="1" lang="en-US" altLang="zh-CN" sz="2800" b="1">
                  <a:solidFill>
                    <a:schemeClr val="bg1"/>
                  </a:solidFill>
                  <a:latin typeface="Times New Roman" pitchFamily="18" charset="0"/>
                </a:rPr>
                <a:t>12 </a:t>
              </a:r>
              <a:r>
                <a:rPr kumimoji="1" lang="en-US" altLang="zh-CN" b="1">
                  <a:solidFill>
                    <a:schemeClr val="bg1"/>
                  </a:solidFill>
                  <a:latin typeface="Times New Roman" pitchFamily="18" charset="0"/>
                </a:rPr>
                <a:t>  </a:t>
              </a:r>
              <a:r>
                <a:rPr kumimoji="1" lang="en-US" altLang="zh-CN" sz="2800" b="1">
                  <a:solidFill>
                    <a:schemeClr val="bg1"/>
                  </a:solidFill>
                  <a:latin typeface="Times New Roman" pitchFamily="18" charset="0"/>
                </a:rPr>
                <a:t>14</a:t>
              </a:r>
              <a:endParaRPr kumimoji="1" lang="en-US" altLang="zh-CN" sz="2800">
                <a:latin typeface="Times New Roman" pitchFamily="18" charset="0"/>
              </a:endParaRPr>
            </a:p>
          </p:txBody>
        </p:sp>
        <p:sp>
          <p:nvSpPr>
            <p:cNvPr id="131122" name="Line 50"/>
            <p:cNvSpPr>
              <a:spLocks noChangeShapeType="1"/>
            </p:cNvSpPr>
            <p:nvPr/>
          </p:nvSpPr>
          <p:spPr bwMode="auto">
            <a:xfrm>
              <a:off x="297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3" name="Line 51"/>
            <p:cNvSpPr>
              <a:spLocks noChangeShapeType="1"/>
            </p:cNvSpPr>
            <p:nvPr/>
          </p:nvSpPr>
          <p:spPr bwMode="auto">
            <a:xfrm>
              <a:off x="316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4" name="Line 52"/>
            <p:cNvSpPr>
              <a:spLocks noChangeShapeType="1"/>
            </p:cNvSpPr>
            <p:nvPr/>
          </p:nvSpPr>
          <p:spPr bwMode="auto">
            <a:xfrm>
              <a:off x="336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5" name="Line 53"/>
            <p:cNvSpPr>
              <a:spLocks noChangeShapeType="1"/>
            </p:cNvSpPr>
            <p:nvPr/>
          </p:nvSpPr>
          <p:spPr bwMode="auto">
            <a:xfrm>
              <a:off x="355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6" name="Line 54"/>
            <p:cNvSpPr>
              <a:spLocks noChangeShapeType="1"/>
            </p:cNvSpPr>
            <p:nvPr/>
          </p:nvSpPr>
          <p:spPr bwMode="auto">
            <a:xfrm>
              <a:off x="37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7" name="Line 55"/>
            <p:cNvSpPr>
              <a:spLocks noChangeShapeType="1"/>
            </p:cNvSpPr>
            <p:nvPr/>
          </p:nvSpPr>
          <p:spPr bwMode="auto">
            <a:xfrm>
              <a:off x="39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8" name="Line 56"/>
            <p:cNvSpPr>
              <a:spLocks noChangeShapeType="1"/>
            </p:cNvSpPr>
            <p:nvPr/>
          </p:nvSpPr>
          <p:spPr bwMode="auto">
            <a:xfrm>
              <a:off x="4128"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9" name="Line 57"/>
            <p:cNvSpPr>
              <a:spLocks noChangeShapeType="1"/>
            </p:cNvSpPr>
            <p:nvPr/>
          </p:nvSpPr>
          <p:spPr bwMode="auto">
            <a:xfrm>
              <a:off x="4320"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0" name="Line 58"/>
            <p:cNvSpPr>
              <a:spLocks noChangeShapeType="1"/>
            </p:cNvSpPr>
            <p:nvPr/>
          </p:nvSpPr>
          <p:spPr bwMode="auto">
            <a:xfrm flipV="1">
              <a:off x="278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1" name="Line 59"/>
            <p:cNvSpPr>
              <a:spLocks noChangeShapeType="1"/>
            </p:cNvSpPr>
            <p:nvPr/>
          </p:nvSpPr>
          <p:spPr bwMode="auto">
            <a:xfrm flipV="1">
              <a:off x="297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2" name="Line 60"/>
            <p:cNvSpPr>
              <a:spLocks noChangeShapeType="1"/>
            </p:cNvSpPr>
            <p:nvPr/>
          </p:nvSpPr>
          <p:spPr bwMode="auto">
            <a:xfrm flipV="1">
              <a:off x="316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3" name="Line 61"/>
            <p:cNvSpPr>
              <a:spLocks noChangeShapeType="1"/>
            </p:cNvSpPr>
            <p:nvPr/>
          </p:nvSpPr>
          <p:spPr bwMode="auto">
            <a:xfrm flipV="1">
              <a:off x="336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4" name="Line 62"/>
            <p:cNvSpPr>
              <a:spLocks noChangeShapeType="1"/>
            </p:cNvSpPr>
            <p:nvPr/>
          </p:nvSpPr>
          <p:spPr bwMode="auto">
            <a:xfrm flipV="1">
              <a:off x="355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5" name="Line 63"/>
            <p:cNvSpPr>
              <a:spLocks noChangeShapeType="1"/>
            </p:cNvSpPr>
            <p:nvPr/>
          </p:nvSpPr>
          <p:spPr bwMode="auto">
            <a:xfrm flipV="1">
              <a:off x="37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6" name="Line 64"/>
            <p:cNvSpPr>
              <a:spLocks noChangeShapeType="1"/>
            </p:cNvSpPr>
            <p:nvPr/>
          </p:nvSpPr>
          <p:spPr bwMode="auto">
            <a:xfrm flipV="1">
              <a:off x="39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7" name="Line 65"/>
            <p:cNvSpPr>
              <a:spLocks noChangeShapeType="1"/>
            </p:cNvSpPr>
            <p:nvPr/>
          </p:nvSpPr>
          <p:spPr bwMode="auto">
            <a:xfrm flipV="1">
              <a:off x="4128"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8" name="Line 66"/>
            <p:cNvSpPr>
              <a:spLocks noChangeShapeType="1"/>
            </p:cNvSpPr>
            <p:nvPr/>
          </p:nvSpPr>
          <p:spPr bwMode="auto">
            <a:xfrm flipV="1">
              <a:off x="4320"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39" name="Line 67"/>
            <p:cNvSpPr>
              <a:spLocks noChangeShapeType="1"/>
            </p:cNvSpPr>
            <p:nvPr/>
          </p:nvSpPr>
          <p:spPr bwMode="auto">
            <a:xfrm>
              <a:off x="4512"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0" name="Line 68"/>
            <p:cNvSpPr>
              <a:spLocks noChangeShapeType="1"/>
            </p:cNvSpPr>
            <p:nvPr/>
          </p:nvSpPr>
          <p:spPr bwMode="auto">
            <a:xfrm flipV="1">
              <a:off x="4512"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1" name="Line 69"/>
            <p:cNvSpPr>
              <a:spLocks noChangeShapeType="1"/>
            </p:cNvSpPr>
            <p:nvPr/>
          </p:nvSpPr>
          <p:spPr bwMode="auto">
            <a:xfrm>
              <a:off x="470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2" name="Line 70"/>
            <p:cNvSpPr>
              <a:spLocks noChangeShapeType="1"/>
            </p:cNvSpPr>
            <p:nvPr/>
          </p:nvSpPr>
          <p:spPr bwMode="auto">
            <a:xfrm flipV="1">
              <a:off x="470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3" name="Line 71"/>
            <p:cNvSpPr>
              <a:spLocks noChangeShapeType="1"/>
            </p:cNvSpPr>
            <p:nvPr/>
          </p:nvSpPr>
          <p:spPr bwMode="auto">
            <a:xfrm>
              <a:off x="4944"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4" name="Line 72"/>
            <p:cNvSpPr>
              <a:spLocks noChangeShapeType="1"/>
            </p:cNvSpPr>
            <p:nvPr/>
          </p:nvSpPr>
          <p:spPr bwMode="auto">
            <a:xfrm flipV="1">
              <a:off x="4944"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5" name="Line 73"/>
            <p:cNvSpPr>
              <a:spLocks noChangeShapeType="1"/>
            </p:cNvSpPr>
            <p:nvPr/>
          </p:nvSpPr>
          <p:spPr bwMode="auto">
            <a:xfrm>
              <a:off x="5136" y="2755"/>
              <a:ext cx="0" cy="288"/>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6" name="Line 74"/>
            <p:cNvSpPr>
              <a:spLocks noChangeShapeType="1"/>
            </p:cNvSpPr>
            <p:nvPr/>
          </p:nvSpPr>
          <p:spPr bwMode="auto">
            <a:xfrm flipV="1">
              <a:off x="5136" y="2659"/>
              <a:ext cx="96" cy="96"/>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7" name="Oval 75"/>
            <p:cNvSpPr>
              <a:spLocks noChangeArrowheads="1"/>
            </p:cNvSpPr>
            <p:nvPr/>
          </p:nvSpPr>
          <p:spPr bwMode="auto">
            <a:xfrm>
              <a:off x="9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8" name="Oval 76"/>
            <p:cNvSpPr>
              <a:spLocks noChangeArrowheads="1"/>
            </p:cNvSpPr>
            <p:nvPr/>
          </p:nvSpPr>
          <p:spPr bwMode="auto">
            <a:xfrm>
              <a:off x="67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49" name="Oval 77"/>
            <p:cNvSpPr>
              <a:spLocks noChangeArrowheads="1"/>
            </p:cNvSpPr>
            <p:nvPr/>
          </p:nvSpPr>
          <p:spPr bwMode="auto">
            <a:xfrm>
              <a:off x="431" y="220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0" name="Oval 78"/>
            <p:cNvSpPr>
              <a:spLocks noChangeArrowheads="1"/>
            </p:cNvSpPr>
            <p:nvPr/>
          </p:nvSpPr>
          <p:spPr bwMode="auto">
            <a:xfrm>
              <a:off x="7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1" name="Oval 79"/>
            <p:cNvSpPr>
              <a:spLocks noChangeArrowheads="1"/>
            </p:cNvSpPr>
            <p:nvPr/>
          </p:nvSpPr>
          <p:spPr bwMode="auto">
            <a:xfrm>
              <a:off x="110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2" name="Oval 80"/>
            <p:cNvSpPr>
              <a:spLocks noChangeArrowheads="1"/>
            </p:cNvSpPr>
            <p:nvPr/>
          </p:nvSpPr>
          <p:spPr bwMode="auto">
            <a:xfrm>
              <a:off x="1248"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3" name="Text Box 81"/>
            <p:cNvSpPr txBox="1">
              <a:spLocks noChangeArrowheads="1"/>
            </p:cNvSpPr>
            <p:nvPr/>
          </p:nvSpPr>
          <p:spPr bwMode="auto">
            <a:xfrm>
              <a:off x="996"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31154" name="Text Box 82"/>
            <p:cNvSpPr txBox="1">
              <a:spLocks noChangeArrowheads="1"/>
            </p:cNvSpPr>
            <p:nvPr/>
          </p:nvSpPr>
          <p:spPr bwMode="auto">
            <a:xfrm>
              <a:off x="702"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31155" name="Text Box 83"/>
            <p:cNvSpPr txBox="1">
              <a:spLocks noChangeArrowheads="1"/>
            </p:cNvSpPr>
            <p:nvPr/>
          </p:nvSpPr>
          <p:spPr bwMode="auto">
            <a:xfrm>
              <a:off x="453"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31156" name="Text Box 84"/>
            <p:cNvSpPr txBox="1">
              <a:spLocks noChangeArrowheads="1"/>
            </p:cNvSpPr>
            <p:nvPr/>
          </p:nvSpPr>
          <p:spPr bwMode="auto">
            <a:xfrm>
              <a:off x="792" y="218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31157" name="Text Box 85"/>
            <p:cNvSpPr txBox="1">
              <a:spLocks noChangeArrowheads="1"/>
            </p:cNvSpPr>
            <p:nvPr/>
          </p:nvSpPr>
          <p:spPr bwMode="auto">
            <a:xfrm>
              <a:off x="1098" y="22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400" b="1">
                  <a:solidFill>
                    <a:schemeClr val="bg1"/>
                  </a:solidFill>
                  <a:latin typeface="Times New Roman" pitchFamily="18" charset="0"/>
                </a:rPr>
                <a:t>10</a:t>
              </a:r>
              <a:endParaRPr kumimoji="1" lang="en-US" altLang="zh-CN" sz="2400">
                <a:latin typeface="Times New Roman" pitchFamily="18" charset="0"/>
              </a:endParaRPr>
            </a:p>
          </p:txBody>
        </p:sp>
        <p:sp>
          <p:nvSpPr>
            <p:cNvPr id="131158" name="Text Box 86"/>
            <p:cNvSpPr txBox="1">
              <a:spLocks noChangeArrowheads="1"/>
            </p:cNvSpPr>
            <p:nvPr/>
          </p:nvSpPr>
          <p:spPr bwMode="auto">
            <a:xfrm>
              <a:off x="127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5</a:t>
              </a:r>
              <a:endParaRPr kumimoji="1" lang="en-US" altLang="zh-CN" sz="2400">
                <a:latin typeface="Times New Roman" pitchFamily="18" charset="0"/>
              </a:endParaRPr>
            </a:p>
          </p:txBody>
        </p:sp>
        <p:sp>
          <p:nvSpPr>
            <p:cNvPr id="131159" name="Oval 87"/>
            <p:cNvSpPr>
              <a:spLocks noChangeArrowheads="1"/>
            </p:cNvSpPr>
            <p:nvPr/>
          </p:nvSpPr>
          <p:spPr bwMode="auto">
            <a:xfrm>
              <a:off x="18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0" name="Oval 88"/>
            <p:cNvSpPr>
              <a:spLocks noChangeArrowheads="1"/>
            </p:cNvSpPr>
            <p:nvPr/>
          </p:nvSpPr>
          <p:spPr bwMode="auto">
            <a:xfrm>
              <a:off x="2112"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1" name="Oval 89"/>
            <p:cNvSpPr>
              <a:spLocks noChangeArrowheads="1"/>
            </p:cNvSpPr>
            <p:nvPr/>
          </p:nvSpPr>
          <p:spPr bwMode="auto">
            <a:xfrm>
              <a:off x="23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2" name="Text Box 90"/>
            <p:cNvSpPr txBox="1">
              <a:spLocks noChangeArrowheads="1"/>
            </p:cNvSpPr>
            <p:nvPr/>
          </p:nvSpPr>
          <p:spPr bwMode="auto">
            <a:xfrm>
              <a:off x="1858"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31163" name="Text Box 91"/>
            <p:cNvSpPr txBox="1">
              <a:spLocks noChangeArrowheads="1"/>
            </p:cNvSpPr>
            <p:nvPr/>
          </p:nvSpPr>
          <p:spPr bwMode="auto">
            <a:xfrm>
              <a:off x="2364"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1164" name="Text Box 92"/>
            <p:cNvSpPr txBox="1">
              <a:spLocks noChangeArrowheads="1"/>
            </p:cNvSpPr>
            <p:nvPr/>
          </p:nvSpPr>
          <p:spPr bwMode="auto">
            <a:xfrm>
              <a:off x="2153"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1165" name="Oval 93"/>
            <p:cNvSpPr>
              <a:spLocks noChangeArrowheads="1"/>
            </p:cNvSpPr>
            <p:nvPr/>
          </p:nvSpPr>
          <p:spPr bwMode="auto">
            <a:xfrm>
              <a:off x="3936" y="105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6" name="Oval 94"/>
            <p:cNvSpPr>
              <a:spLocks noChangeArrowheads="1"/>
            </p:cNvSpPr>
            <p:nvPr/>
          </p:nvSpPr>
          <p:spPr bwMode="auto">
            <a:xfrm>
              <a:off x="3360"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7" name="Oval 95"/>
            <p:cNvSpPr>
              <a:spLocks noChangeArrowheads="1"/>
            </p:cNvSpPr>
            <p:nvPr/>
          </p:nvSpPr>
          <p:spPr bwMode="auto">
            <a:xfrm>
              <a:off x="4464" y="139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8" name="Text Box 96"/>
            <p:cNvSpPr txBox="1">
              <a:spLocks noChangeArrowheads="1"/>
            </p:cNvSpPr>
            <p:nvPr/>
          </p:nvSpPr>
          <p:spPr bwMode="auto">
            <a:xfrm>
              <a:off x="3969" y="10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1169" name="Text Box 97"/>
            <p:cNvSpPr txBox="1">
              <a:spLocks noChangeArrowheads="1"/>
            </p:cNvSpPr>
            <p:nvPr/>
          </p:nvSpPr>
          <p:spPr bwMode="auto">
            <a:xfrm>
              <a:off x="340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2</a:t>
              </a:r>
              <a:endParaRPr kumimoji="1" lang="en-US" altLang="zh-CN" sz="2400">
                <a:latin typeface="Times New Roman" pitchFamily="18" charset="0"/>
              </a:endParaRPr>
            </a:p>
          </p:txBody>
        </p:sp>
        <p:sp>
          <p:nvSpPr>
            <p:cNvPr id="131170" name="Text Box 98"/>
            <p:cNvSpPr txBox="1">
              <a:spLocks noChangeArrowheads="1"/>
            </p:cNvSpPr>
            <p:nvPr/>
          </p:nvSpPr>
          <p:spPr bwMode="auto">
            <a:xfrm>
              <a:off x="4490" y="135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1171" name="Oval 99"/>
            <p:cNvSpPr>
              <a:spLocks noChangeArrowheads="1"/>
            </p:cNvSpPr>
            <p:nvPr/>
          </p:nvSpPr>
          <p:spPr bwMode="auto">
            <a:xfrm>
              <a:off x="42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2" name="Oval 100"/>
            <p:cNvSpPr>
              <a:spLocks noChangeArrowheads="1"/>
            </p:cNvSpPr>
            <p:nvPr/>
          </p:nvSpPr>
          <p:spPr bwMode="auto">
            <a:xfrm>
              <a:off x="4752"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3" name="Text Box 101"/>
            <p:cNvSpPr txBox="1">
              <a:spLocks noChangeArrowheads="1"/>
            </p:cNvSpPr>
            <p:nvPr/>
          </p:nvSpPr>
          <p:spPr bwMode="auto">
            <a:xfrm>
              <a:off x="4785" y="175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1174" name="Text Box 102"/>
            <p:cNvSpPr txBox="1">
              <a:spLocks noChangeArrowheads="1"/>
            </p:cNvSpPr>
            <p:nvPr/>
          </p:nvSpPr>
          <p:spPr bwMode="auto">
            <a:xfrm>
              <a:off x="424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6</a:t>
              </a:r>
              <a:endParaRPr kumimoji="1" lang="en-US" altLang="zh-CN" sz="2400">
                <a:latin typeface="Times New Roman" pitchFamily="18" charset="0"/>
              </a:endParaRPr>
            </a:p>
          </p:txBody>
        </p:sp>
        <p:sp>
          <p:nvSpPr>
            <p:cNvPr id="131175" name="Oval 103"/>
            <p:cNvSpPr>
              <a:spLocks noChangeArrowheads="1"/>
            </p:cNvSpPr>
            <p:nvPr/>
          </p:nvSpPr>
          <p:spPr bwMode="auto">
            <a:xfrm>
              <a:off x="3024" y="1776"/>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6" name="Text Box 104"/>
            <p:cNvSpPr txBox="1">
              <a:spLocks noChangeArrowheads="1"/>
            </p:cNvSpPr>
            <p:nvPr/>
          </p:nvSpPr>
          <p:spPr bwMode="auto">
            <a:xfrm>
              <a:off x="3060" y="173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4</a:t>
              </a:r>
              <a:endParaRPr kumimoji="1" lang="en-US" altLang="zh-CN" sz="2400">
                <a:latin typeface="Times New Roman" pitchFamily="18" charset="0"/>
              </a:endParaRPr>
            </a:p>
          </p:txBody>
        </p:sp>
        <p:sp>
          <p:nvSpPr>
            <p:cNvPr id="131177" name="Oval 105"/>
            <p:cNvSpPr>
              <a:spLocks noChangeArrowheads="1"/>
            </p:cNvSpPr>
            <p:nvPr/>
          </p:nvSpPr>
          <p:spPr bwMode="auto">
            <a:xfrm>
              <a:off x="278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8" name="Text Box 106"/>
            <p:cNvSpPr txBox="1">
              <a:spLocks noChangeArrowheads="1"/>
            </p:cNvSpPr>
            <p:nvPr/>
          </p:nvSpPr>
          <p:spPr bwMode="auto">
            <a:xfrm>
              <a:off x="2811"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8</a:t>
              </a:r>
              <a:endParaRPr kumimoji="1" lang="en-US" altLang="zh-CN" sz="2400">
                <a:latin typeface="Times New Roman" pitchFamily="18" charset="0"/>
              </a:endParaRPr>
            </a:p>
          </p:txBody>
        </p:sp>
        <p:sp>
          <p:nvSpPr>
            <p:cNvPr id="131179" name="Oval 107"/>
            <p:cNvSpPr>
              <a:spLocks noChangeArrowheads="1"/>
            </p:cNvSpPr>
            <p:nvPr/>
          </p:nvSpPr>
          <p:spPr bwMode="auto">
            <a:xfrm>
              <a:off x="3168"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0" name="Text Box 108"/>
            <p:cNvSpPr txBox="1">
              <a:spLocks noChangeArrowheads="1"/>
            </p:cNvSpPr>
            <p:nvPr/>
          </p:nvSpPr>
          <p:spPr bwMode="auto">
            <a:xfrm>
              <a:off x="3196" y="217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9</a:t>
              </a:r>
              <a:endParaRPr kumimoji="1" lang="en-US" altLang="zh-CN" sz="2400">
                <a:latin typeface="Times New Roman" pitchFamily="18" charset="0"/>
              </a:endParaRPr>
            </a:p>
          </p:txBody>
        </p:sp>
        <p:sp>
          <p:nvSpPr>
            <p:cNvPr id="131181" name="Oval 109"/>
            <p:cNvSpPr>
              <a:spLocks noChangeArrowheads="1"/>
            </p:cNvSpPr>
            <p:nvPr/>
          </p:nvSpPr>
          <p:spPr bwMode="auto">
            <a:xfrm>
              <a:off x="4024" y="2208"/>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2" name="Text Box 110"/>
            <p:cNvSpPr txBox="1">
              <a:spLocks noChangeArrowheads="1"/>
            </p:cNvSpPr>
            <p:nvPr/>
          </p:nvSpPr>
          <p:spPr bwMode="auto">
            <a:xfrm>
              <a:off x="4008" y="218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12</a:t>
              </a:r>
              <a:endParaRPr kumimoji="1" lang="en-US" altLang="zh-CN" sz="2600">
                <a:latin typeface="Times New Roman" pitchFamily="18" charset="0"/>
              </a:endParaRPr>
            </a:p>
          </p:txBody>
        </p:sp>
        <p:sp>
          <p:nvSpPr>
            <p:cNvPr id="131183" name="Text Box 111"/>
            <p:cNvSpPr txBox="1">
              <a:spLocks noChangeArrowheads="1"/>
            </p:cNvSpPr>
            <p:nvPr/>
          </p:nvSpPr>
          <p:spPr bwMode="auto">
            <a:xfrm>
              <a:off x="3612" y="1785"/>
              <a:ext cx="228"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dirty="0">
                  <a:latin typeface="Times New Roman" pitchFamily="18" charset="0"/>
                </a:rPr>
                <a:t>5</a:t>
              </a:r>
              <a:endParaRPr kumimoji="1" lang="en-US" altLang="zh-CN" sz="2400" dirty="0">
                <a:latin typeface="Times New Roman" pitchFamily="18" charset="0"/>
              </a:endParaRPr>
            </a:p>
          </p:txBody>
        </p:sp>
        <p:sp>
          <p:nvSpPr>
            <p:cNvPr id="131184" name="Text Box 112"/>
            <p:cNvSpPr txBox="1">
              <a:spLocks noChangeArrowheads="1"/>
            </p:cNvSpPr>
            <p:nvPr/>
          </p:nvSpPr>
          <p:spPr bwMode="auto">
            <a:xfrm>
              <a:off x="3430" y="2178"/>
              <a:ext cx="58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dirty="0">
                  <a:latin typeface="Times New Roman" pitchFamily="18" charset="0"/>
                </a:rPr>
                <a:t>10 11</a:t>
              </a:r>
            </a:p>
          </p:txBody>
        </p:sp>
        <p:sp>
          <p:nvSpPr>
            <p:cNvPr id="131185" name="Text Box 113"/>
            <p:cNvSpPr txBox="1">
              <a:spLocks noChangeArrowheads="1"/>
            </p:cNvSpPr>
            <p:nvPr/>
          </p:nvSpPr>
          <p:spPr bwMode="auto">
            <a:xfrm>
              <a:off x="4302" y="2192"/>
              <a:ext cx="324" cy="308"/>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dirty="0">
                  <a:latin typeface="Times New Roman" pitchFamily="18" charset="0"/>
                </a:rPr>
                <a:t>13</a:t>
              </a:r>
            </a:p>
          </p:txBody>
        </p:sp>
        <p:sp>
          <p:nvSpPr>
            <p:cNvPr id="131186" name="Line 114"/>
            <p:cNvSpPr>
              <a:spLocks noChangeShapeType="1"/>
            </p:cNvSpPr>
            <p:nvPr/>
          </p:nvSpPr>
          <p:spPr bwMode="auto">
            <a:xfrm flipH="1">
              <a:off x="3648" y="2064"/>
              <a:ext cx="48" cy="144"/>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7" name="Line 115"/>
            <p:cNvSpPr>
              <a:spLocks noChangeShapeType="1"/>
            </p:cNvSpPr>
            <p:nvPr/>
          </p:nvSpPr>
          <p:spPr bwMode="auto">
            <a:xfrm>
              <a:off x="3792" y="2064"/>
              <a:ext cx="96"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8" name="Line 116"/>
            <p:cNvSpPr>
              <a:spLocks noChangeShapeType="1"/>
            </p:cNvSpPr>
            <p:nvPr/>
          </p:nvSpPr>
          <p:spPr bwMode="auto">
            <a:xfrm>
              <a:off x="4416" y="2064"/>
              <a:ext cx="48" cy="192"/>
            </a:xfrm>
            <a:prstGeom prst="line">
              <a:avLst/>
            </a:prstGeom>
            <a:noFill/>
            <a:ln w="38100" cap="rnd">
              <a:solidFill>
                <a:schemeClr val="bg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p:cNvSpPr>
            <a:spLocks noGrp="1"/>
          </p:cNvSpPr>
          <p:nvPr>
            <p:ph type="sldNum" sz="quarter" idx="12"/>
          </p:nvPr>
        </p:nvSpPr>
        <p:spPr/>
        <p:txBody>
          <a:bodyPr/>
          <a:lstStyle/>
          <a:p>
            <a:fld id="{44C6ACBA-3E73-4EB2-8302-7D4CB672E30C}" type="slidenum">
              <a:rPr lang="en-US" altLang="zh-CN"/>
              <a:pPr/>
              <a:t>61</a:t>
            </a:fld>
            <a:endParaRPr lang="en-US" altLang="zh-CN"/>
          </a:p>
        </p:txBody>
      </p:sp>
      <p:grpSp>
        <p:nvGrpSpPr>
          <p:cNvPr id="132179" name="Group 83"/>
          <p:cNvGrpSpPr>
            <a:grpSpLocks/>
          </p:cNvGrpSpPr>
          <p:nvPr/>
        </p:nvGrpSpPr>
        <p:grpSpPr bwMode="auto">
          <a:xfrm>
            <a:off x="4487863" y="1592263"/>
            <a:ext cx="3036887" cy="2881312"/>
            <a:chOff x="2532" y="768"/>
            <a:chExt cx="1913" cy="1815"/>
          </a:xfrm>
        </p:grpSpPr>
        <p:sp>
          <p:nvSpPr>
            <p:cNvPr id="132099" name="Line 3"/>
            <p:cNvSpPr>
              <a:spLocks noChangeShapeType="1"/>
            </p:cNvSpPr>
            <p:nvPr/>
          </p:nvSpPr>
          <p:spPr bwMode="auto">
            <a:xfrm>
              <a:off x="2736" y="1008"/>
              <a:ext cx="1536" cy="13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2" name="Oval 6"/>
            <p:cNvSpPr>
              <a:spLocks noChangeArrowheads="1"/>
            </p:cNvSpPr>
            <p:nvPr/>
          </p:nvSpPr>
          <p:spPr bwMode="auto">
            <a:xfrm>
              <a:off x="2532" y="80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3" name="Oval 7"/>
            <p:cNvSpPr>
              <a:spLocks noChangeArrowheads="1"/>
            </p:cNvSpPr>
            <p:nvPr/>
          </p:nvSpPr>
          <p:spPr bwMode="auto">
            <a:xfrm>
              <a:off x="2928" y="1152"/>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4" name="Text Box 8"/>
            <p:cNvSpPr txBox="1">
              <a:spLocks noChangeArrowheads="1"/>
            </p:cNvSpPr>
            <p:nvPr/>
          </p:nvSpPr>
          <p:spPr bwMode="auto">
            <a:xfrm>
              <a:off x="2561" y="76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2105" name="Text Box 9"/>
            <p:cNvSpPr txBox="1">
              <a:spLocks noChangeArrowheads="1"/>
            </p:cNvSpPr>
            <p:nvPr/>
          </p:nvSpPr>
          <p:spPr bwMode="auto">
            <a:xfrm>
              <a:off x="2970" y="11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3</a:t>
              </a:r>
              <a:endParaRPr kumimoji="1" lang="en-US" altLang="zh-CN" sz="2400">
                <a:latin typeface="Times New Roman" pitchFamily="18" charset="0"/>
              </a:endParaRPr>
            </a:p>
          </p:txBody>
        </p:sp>
        <p:sp>
          <p:nvSpPr>
            <p:cNvPr id="132106" name="Oval 10"/>
            <p:cNvSpPr>
              <a:spLocks noChangeArrowheads="1"/>
            </p:cNvSpPr>
            <p:nvPr/>
          </p:nvSpPr>
          <p:spPr bwMode="auto">
            <a:xfrm>
              <a:off x="3744" y="1920"/>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7" name="Oval 11"/>
            <p:cNvSpPr>
              <a:spLocks noChangeArrowheads="1"/>
            </p:cNvSpPr>
            <p:nvPr/>
          </p:nvSpPr>
          <p:spPr bwMode="auto">
            <a:xfrm>
              <a:off x="3312" y="1527"/>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08" name="Text Box 12"/>
            <p:cNvSpPr txBox="1">
              <a:spLocks noChangeArrowheads="1"/>
            </p:cNvSpPr>
            <p:nvPr/>
          </p:nvSpPr>
          <p:spPr bwMode="auto">
            <a:xfrm>
              <a:off x="3332" y="1502"/>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solidFill>
                    <a:schemeClr val="bg1"/>
                  </a:solidFill>
                  <a:latin typeface="Times New Roman" pitchFamily="18" charset="0"/>
                </a:rPr>
                <a:t>7</a:t>
              </a:r>
              <a:endParaRPr kumimoji="1" lang="en-US" altLang="zh-CN" sz="2400">
                <a:latin typeface="Times New Roman" pitchFamily="18" charset="0"/>
              </a:endParaRPr>
            </a:p>
          </p:txBody>
        </p:sp>
        <p:sp>
          <p:nvSpPr>
            <p:cNvPr id="132109" name="Text Box 13"/>
            <p:cNvSpPr txBox="1">
              <a:spLocks noChangeArrowheads="1"/>
            </p:cNvSpPr>
            <p:nvPr/>
          </p:nvSpPr>
          <p:spPr bwMode="auto">
            <a:xfrm>
              <a:off x="3719" y="1897"/>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15</a:t>
              </a:r>
              <a:endParaRPr kumimoji="1" lang="en-US" altLang="zh-CN" sz="2600">
                <a:latin typeface="Times New Roman" pitchFamily="18" charset="0"/>
              </a:endParaRPr>
            </a:p>
          </p:txBody>
        </p:sp>
        <p:sp>
          <p:nvSpPr>
            <p:cNvPr id="132163" name="Oval 67"/>
            <p:cNvSpPr>
              <a:spLocks noChangeArrowheads="1"/>
            </p:cNvSpPr>
            <p:nvPr/>
          </p:nvSpPr>
          <p:spPr bwMode="auto">
            <a:xfrm>
              <a:off x="4128" y="2295"/>
              <a:ext cx="288" cy="288"/>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4" name="Text Box 68"/>
            <p:cNvSpPr txBox="1">
              <a:spLocks noChangeArrowheads="1"/>
            </p:cNvSpPr>
            <p:nvPr/>
          </p:nvSpPr>
          <p:spPr bwMode="auto">
            <a:xfrm>
              <a:off x="4121" y="2273"/>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600" b="1">
                  <a:solidFill>
                    <a:schemeClr val="bg1"/>
                  </a:solidFill>
                  <a:latin typeface="Times New Roman" pitchFamily="18" charset="0"/>
                </a:rPr>
                <a:t>31</a:t>
              </a:r>
              <a:endParaRPr kumimoji="1" lang="en-US" altLang="zh-CN" sz="2600">
                <a:latin typeface="Times New Roman" pitchFamily="18" charset="0"/>
              </a:endParaRPr>
            </a:p>
          </p:txBody>
        </p:sp>
      </p:grpSp>
      <p:sp>
        <p:nvSpPr>
          <p:cNvPr id="132165" name="Text Box 69"/>
          <p:cNvSpPr txBox="1">
            <a:spLocks noChangeArrowheads="1"/>
          </p:cNvSpPr>
          <p:nvPr/>
        </p:nvSpPr>
        <p:spPr bwMode="auto">
          <a:xfrm>
            <a:off x="1181100" y="836613"/>
            <a:ext cx="6415088" cy="641350"/>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99FF99">
                        <a:gamma/>
                        <a:shade val="46275"/>
                        <a:invGamma/>
                      </a:srgbClr>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600" b="1">
                <a:solidFill>
                  <a:srgbClr val="000099"/>
                </a:solidFill>
                <a:latin typeface="Times New Roman" pitchFamily="18" charset="0"/>
                <a:ea typeface="仿宋_GB2312" pitchFamily="49" charset="-122"/>
              </a:rPr>
              <a:t>极端情形</a:t>
            </a:r>
            <a:r>
              <a:rPr kumimoji="1" lang="en-US" altLang="zh-CN" sz="3600" b="1">
                <a:solidFill>
                  <a:srgbClr val="000099"/>
                </a:solidFill>
                <a:latin typeface="Times New Roman" pitchFamily="18" charset="0"/>
                <a:ea typeface="仿宋_GB2312" pitchFamily="49" charset="-122"/>
              </a:rPr>
              <a:t>: </a:t>
            </a:r>
            <a:r>
              <a:rPr kumimoji="1" lang="zh-CN" altLang="en-US" sz="3600" b="1">
                <a:solidFill>
                  <a:srgbClr val="000099"/>
                </a:solidFill>
                <a:latin typeface="Times New Roman" pitchFamily="18" charset="0"/>
                <a:ea typeface="仿宋_GB2312" pitchFamily="49" charset="-122"/>
              </a:rPr>
              <a:t>只有右单支的二叉树</a:t>
            </a:r>
            <a:endParaRPr kumimoji="1" lang="zh-CN" altLang="en-US" sz="3600">
              <a:latin typeface="Times New Roman" pitchFamily="18" charset="0"/>
            </a:endParaRPr>
          </a:p>
        </p:txBody>
      </p:sp>
      <p:grpSp>
        <p:nvGrpSpPr>
          <p:cNvPr id="132180" name="Group 84"/>
          <p:cNvGrpSpPr>
            <a:grpSpLocks/>
          </p:cNvGrpSpPr>
          <p:nvPr/>
        </p:nvGrpSpPr>
        <p:grpSpPr bwMode="auto">
          <a:xfrm>
            <a:off x="855663" y="4292600"/>
            <a:ext cx="7029450" cy="1600200"/>
            <a:chOff x="228" y="2832"/>
            <a:chExt cx="4428" cy="1008"/>
          </a:xfrm>
        </p:grpSpPr>
        <p:sp>
          <p:nvSpPr>
            <p:cNvPr id="132098" name="Rectangle 2"/>
            <p:cNvSpPr>
              <a:spLocks noChangeArrowheads="1"/>
            </p:cNvSpPr>
            <p:nvPr/>
          </p:nvSpPr>
          <p:spPr bwMode="auto">
            <a:xfrm>
              <a:off x="1488" y="3552"/>
              <a:ext cx="3168"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2100" name="Rectangle 4"/>
            <p:cNvSpPr>
              <a:spLocks noChangeArrowheads="1"/>
            </p:cNvSpPr>
            <p:nvPr/>
          </p:nvSpPr>
          <p:spPr bwMode="auto">
            <a:xfrm>
              <a:off x="244" y="2928"/>
              <a:ext cx="2924" cy="288"/>
            </a:xfrm>
            <a:prstGeom prst="rect">
              <a:avLst/>
            </a:prstGeom>
            <a:solidFill>
              <a:srgbClr val="FF7C80"/>
            </a:solidFill>
            <a:ln w="19050">
              <a:miter lim="800000"/>
              <a:headEnd/>
              <a:tailEnd/>
            </a:ln>
            <a:effectLst/>
            <a:scene3d>
              <a:camera prst="legacyObliqueTopRight"/>
              <a:lightRig rig="legacyFlat3"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p>
              <a:endParaRPr lang="zh-CN" altLang="en-US"/>
            </a:p>
          </p:txBody>
        </p:sp>
        <p:sp>
          <p:nvSpPr>
            <p:cNvPr id="132101" name="Text Box 5"/>
            <p:cNvSpPr txBox="1">
              <a:spLocks noChangeArrowheads="1"/>
            </p:cNvSpPr>
            <p:nvPr/>
          </p:nvSpPr>
          <p:spPr bwMode="auto">
            <a:xfrm>
              <a:off x="228"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1</a:t>
              </a:r>
              <a:endParaRPr kumimoji="1" lang="en-US" altLang="zh-CN" sz="2400">
                <a:latin typeface="Times New Roman" pitchFamily="18" charset="0"/>
              </a:endParaRPr>
            </a:p>
          </p:txBody>
        </p:sp>
        <p:sp>
          <p:nvSpPr>
            <p:cNvPr id="132110" name="Line 14"/>
            <p:cNvSpPr>
              <a:spLocks noChangeShapeType="1"/>
            </p:cNvSpPr>
            <p:nvPr/>
          </p:nvSpPr>
          <p:spPr bwMode="auto">
            <a:xfrm>
              <a:off x="43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1" name="Line 15"/>
            <p:cNvSpPr>
              <a:spLocks noChangeShapeType="1"/>
            </p:cNvSpPr>
            <p:nvPr/>
          </p:nvSpPr>
          <p:spPr bwMode="auto">
            <a:xfrm flipV="1">
              <a:off x="43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2" name="Line 16"/>
            <p:cNvSpPr>
              <a:spLocks noChangeShapeType="1"/>
            </p:cNvSpPr>
            <p:nvPr/>
          </p:nvSpPr>
          <p:spPr bwMode="auto">
            <a:xfrm>
              <a:off x="62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3" name="Line 17"/>
            <p:cNvSpPr>
              <a:spLocks noChangeShapeType="1"/>
            </p:cNvSpPr>
            <p:nvPr/>
          </p:nvSpPr>
          <p:spPr bwMode="auto">
            <a:xfrm flipV="1">
              <a:off x="62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4" name="Line 18"/>
            <p:cNvSpPr>
              <a:spLocks noChangeShapeType="1"/>
            </p:cNvSpPr>
            <p:nvPr/>
          </p:nvSpPr>
          <p:spPr bwMode="auto">
            <a:xfrm>
              <a:off x="81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5" name="Line 19"/>
            <p:cNvSpPr>
              <a:spLocks noChangeShapeType="1"/>
            </p:cNvSpPr>
            <p:nvPr/>
          </p:nvSpPr>
          <p:spPr bwMode="auto">
            <a:xfrm flipV="1">
              <a:off x="81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6" name="Line 20"/>
            <p:cNvSpPr>
              <a:spLocks noChangeShapeType="1"/>
            </p:cNvSpPr>
            <p:nvPr/>
          </p:nvSpPr>
          <p:spPr bwMode="auto">
            <a:xfrm>
              <a:off x="100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7" name="Line 21"/>
            <p:cNvSpPr>
              <a:spLocks noChangeShapeType="1"/>
            </p:cNvSpPr>
            <p:nvPr/>
          </p:nvSpPr>
          <p:spPr bwMode="auto">
            <a:xfrm flipV="1">
              <a:off x="100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8" name="Line 22"/>
            <p:cNvSpPr>
              <a:spLocks noChangeShapeType="1"/>
            </p:cNvSpPr>
            <p:nvPr/>
          </p:nvSpPr>
          <p:spPr bwMode="auto">
            <a:xfrm>
              <a:off x="120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19" name="Line 23"/>
            <p:cNvSpPr>
              <a:spLocks noChangeShapeType="1"/>
            </p:cNvSpPr>
            <p:nvPr/>
          </p:nvSpPr>
          <p:spPr bwMode="auto">
            <a:xfrm flipV="1">
              <a:off x="120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0" name="Line 24"/>
            <p:cNvSpPr>
              <a:spLocks noChangeShapeType="1"/>
            </p:cNvSpPr>
            <p:nvPr/>
          </p:nvSpPr>
          <p:spPr bwMode="auto">
            <a:xfrm>
              <a:off x="139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1" name="Line 25"/>
            <p:cNvSpPr>
              <a:spLocks noChangeShapeType="1"/>
            </p:cNvSpPr>
            <p:nvPr/>
          </p:nvSpPr>
          <p:spPr bwMode="auto">
            <a:xfrm flipV="1">
              <a:off x="139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2" name="Line 26"/>
            <p:cNvSpPr>
              <a:spLocks noChangeShapeType="1"/>
            </p:cNvSpPr>
            <p:nvPr/>
          </p:nvSpPr>
          <p:spPr bwMode="auto">
            <a:xfrm>
              <a:off x="158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3" name="Line 27"/>
            <p:cNvSpPr>
              <a:spLocks noChangeShapeType="1"/>
            </p:cNvSpPr>
            <p:nvPr/>
          </p:nvSpPr>
          <p:spPr bwMode="auto">
            <a:xfrm flipV="1">
              <a:off x="158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4" name="Line 28"/>
            <p:cNvSpPr>
              <a:spLocks noChangeShapeType="1"/>
            </p:cNvSpPr>
            <p:nvPr/>
          </p:nvSpPr>
          <p:spPr bwMode="auto">
            <a:xfrm>
              <a:off x="177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5" name="Line 29"/>
            <p:cNvSpPr>
              <a:spLocks noChangeShapeType="1"/>
            </p:cNvSpPr>
            <p:nvPr/>
          </p:nvSpPr>
          <p:spPr bwMode="auto">
            <a:xfrm flipV="1">
              <a:off x="177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6" name="Line 30"/>
            <p:cNvSpPr>
              <a:spLocks noChangeShapeType="1"/>
            </p:cNvSpPr>
            <p:nvPr/>
          </p:nvSpPr>
          <p:spPr bwMode="auto">
            <a:xfrm>
              <a:off x="196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7" name="Line 31"/>
            <p:cNvSpPr>
              <a:spLocks noChangeShapeType="1"/>
            </p:cNvSpPr>
            <p:nvPr/>
          </p:nvSpPr>
          <p:spPr bwMode="auto">
            <a:xfrm flipV="1">
              <a:off x="196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8" name="Line 32"/>
            <p:cNvSpPr>
              <a:spLocks noChangeShapeType="1"/>
            </p:cNvSpPr>
            <p:nvPr/>
          </p:nvSpPr>
          <p:spPr bwMode="auto">
            <a:xfrm>
              <a:off x="216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29" name="Line 33"/>
            <p:cNvSpPr>
              <a:spLocks noChangeShapeType="1"/>
            </p:cNvSpPr>
            <p:nvPr/>
          </p:nvSpPr>
          <p:spPr bwMode="auto">
            <a:xfrm flipV="1">
              <a:off x="216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0" name="Line 34"/>
            <p:cNvSpPr>
              <a:spLocks noChangeShapeType="1"/>
            </p:cNvSpPr>
            <p:nvPr/>
          </p:nvSpPr>
          <p:spPr bwMode="auto">
            <a:xfrm>
              <a:off x="2352"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1" name="Line 35"/>
            <p:cNvSpPr>
              <a:spLocks noChangeShapeType="1"/>
            </p:cNvSpPr>
            <p:nvPr/>
          </p:nvSpPr>
          <p:spPr bwMode="auto">
            <a:xfrm flipV="1">
              <a:off x="2352"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2" name="Line 36"/>
            <p:cNvSpPr>
              <a:spLocks noChangeShapeType="1"/>
            </p:cNvSpPr>
            <p:nvPr/>
          </p:nvSpPr>
          <p:spPr bwMode="auto">
            <a:xfrm>
              <a:off x="2544"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3" name="Line 37"/>
            <p:cNvSpPr>
              <a:spLocks noChangeShapeType="1"/>
            </p:cNvSpPr>
            <p:nvPr/>
          </p:nvSpPr>
          <p:spPr bwMode="auto">
            <a:xfrm flipV="1">
              <a:off x="2544"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4" name="Line 38"/>
            <p:cNvSpPr>
              <a:spLocks noChangeShapeType="1"/>
            </p:cNvSpPr>
            <p:nvPr/>
          </p:nvSpPr>
          <p:spPr bwMode="auto">
            <a:xfrm>
              <a:off x="2736"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5" name="Line 39"/>
            <p:cNvSpPr>
              <a:spLocks noChangeShapeType="1"/>
            </p:cNvSpPr>
            <p:nvPr/>
          </p:nvSpPr>
          <p:spPr bwMode="auto">
            <a:xfrm flipV="1">
              <a:off x="2736"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6" name="Line 40"/>
            <p:cNvSpPr>
              <a:spLocks noChangeShapeType="1"/>
            </p:cNvSpPr>
            <p:nvPr/>
          </p:nvSpPr>
          <p:spPr bwMode="auto">
            <a:xfrm>
              <a:off x="2928"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7" name="Line 41"/>
            <p:cNvSpPr>
              <a:spLocks noChangeShapeType="1"/>
            </p:cNvSpPr>
            <p:nvPr/>
          </p:nvSpPr>
          <p:spPr bwMode="auto">
            <a:xfrm flipV="1">
              <a:off x="2928"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8" name="Line 42"/>
            <p:cNvSpPr>
              <a:spLocks noChangeShapeType="1"/>
            </p:cNvSpPr>
            <p:nvPr/>
          </p:nvSpPr>
          <p:spPr bwMode="auto">
            <a:xfrm>
              <a:off x="3120" y="2928"/>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9" name="Line 43"/>
            <p:cNvSpPr>
              <a:spLocks noChangeShapeType="1"/>
            </p:cNvSpPr>
            <p:nvPr/>
          </p:nvSpPr>
          <p:spPr bwMode="auto">
            <a:xfrm flipV="1">
              <a:off x="3120" y="2832"/>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0" name="Text Box 44"/>
            <p:cNvSpPr txBox="1">
              <a:spLocks noChangeArrowheads="1"/>
            </p:cNvSpPr>
            <p:nvPr/>
          </p:nvSpPr>
          <p:spPr bwMode="auto">
            <a:xfrm>
              <a:off x="624"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3</a:t>
              </a:r>
              <a:endParaRPr kumimoji="1" lang="en-US" altLang="zh-CN" sz="2800">
                <a:latin typeface="Times New Roman" pitchFamily="18" charset="0"/>
              </a:endParaRPr>
            </a:p>
          </p:txBody>
        </p:sp>
        <p:sp>
          <p:nvSpPr>
            <p:cNvPr id="132141" name="Text Box 45"/>
            <p:cNvSpPr txBox="1">
              <a:spLocks noChangeArrowheads="1"/>
            </p:cNvSpPr>
            <p:nvPr/>
          </p:nvSpPr>
          <p:spPr bwMode="auto">
            <a:xfrm>
              <a:off x="1366" y="2899"/>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a:solidFill>
                    <a:schemeClr val="bg1"/>
                  </a:solidFill>
                  <a:latin typeface="Times New Roman" pitchFamily="18" charset="0"/>
                </a:rPr>
                <a:t>7</a:t>
              </a:r>
              <a:endParaRPr kumimoji="1" lang="en-US" altLang="zh-CN" sz="2800">
                <a:latin typeface="Times New Roman" pitchFamily="18" charset="0"/>
              </a:endParaRPr>
            </a:p>
          </p:txBody>
        </p:sp>
        <p:sp>
          <p:nvSpPr>
            <p:cNvPr id="132142" name="Text Box 46"/>
            <p:cNvSpPr txBox="1">
              <a:spLocks noChangeArrowheads="1"/>
            </p:cNvSpPr>
            <p:nvPr/>
          </p:nvSpPr>
          <p:spPr bwMode="auto">
            <a:xfrm>
              <a:off x="2874" y="2898"/>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itchFamily="18" charset="0"/>
                </a:rPr>
                <a:t>15</a:t>
              </a:r>
              <a:endParaRPr kumimoji="1" lang="en-US" altLang="zh-CN" sz="2600">
                <a:latin typeface="Times New Roman" pitchFamily="18" charset="0"/>
              </a:endParaRPr>
            </a:p>
          </p:txBody>
        </p:sp>
        <p:sp>
          <p:nvSpPr>
            <p:cNvPr id="132143" name="Line 47"/>
            <p:cNvSpPr>
              <a:spLocks noChangeShapeType="1"/>
            </p:cNvSpPr>
            <p:nvPr/>
          </p:nvSpPr>
          <p:spPr bwMode="auto">
            <a:xfrm>
              <a:off x="168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4" name="Line 48"/>
            <p:cNvSpPr>
              <a:spLocks noChangeShapeType="1"/>
            </p:cNvSpPr>
            <p:nvPr/>
          </p:nvSpPr>
          <p:spPr bwMode="auto">
            <a:xfrm flipV="1">
              <a:off x="168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5" name="Line 49"/>
            <p:cNvSpPr>
              <a:spLocks noChangeShapeType="1"/>
            </p:cNvSpPr>
            <p:nvPr/>
          </p:nvSpPr>
          <p:spPr bwMode="auto">
            <a:xfrm>
              <a:off x="187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6" name="Line 50"/>
            <p:cNvSpPr>
              <a:spLocks noChangeShapeType="1"/>
            </p:cNvSpPr>
            <p:nvPr/>
          </p:nvSpPr>
          <p:spPr bwMode="auto">
            <a:xfrm flipV="1">
              <a:off x="187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7" name="Line 51"/>
            <p:cNvSpPr>
              <a:spLocks noChangeShapeType="1"/>
            </p:cNvSpPr>
            <p:nvPr/>
          </p:nvSpPr>
          <p:spPr bwMode="auto">
            <a:xfrm>
              <a:off x="206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8" name="Line 52"/>
            <p:cNvSpPr>
              <a:spLocks noChangeShapeType="1"/>
            </p:cNvSpPr>
            <p:nvPr/>
          </p:nvSpPr>
          <p:spPr bwMode="auto">
            <a:xfrm flipV="1">
              <a:off x="206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49" name="Line 53"/>
            <p:cNvSpPr>
              <a:spLocks noChangeShapeType="1"/>
            </p:cNvSpPr>
            <p:nvPr/>
          </p:nvSpPr>
          <p:spPr bwMode="auto">
            <a:xfrm>
              <a:off x="225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0" name="Line 54"/>
            <p:cNvSpPr>
              <a:spLocks noChangeShapeType="1"/>
            </p:cNvSpPr>
            <p:nvPr/>
          </p:nvSpPr>
          <p:spPr bwMode="auto">
            <a:xfrm flipV="1">
              <a:off x="225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1" name="Line 55"/>
            <p:cNvSpPr>
              <a:spLocks noChangeShapeType="1"/>
            </p:cNvSpPr>
            <p:nvPr/>
          </p:nvSpPr>
          <p:spPr bwMode="auto">
            <a:xfrm>
              <a:off x="244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2" name="Line 56"/>
            <p:cNvSpPr>
              <a:spLocks noChangeShapeType="1"/>
            </p:cNvSpPr>
            <p:nvPr/>
          </p:nvSpPr>
          <p:spPr bwMode="auto">
            <a:xfrm flipV="1">
              <a:off x="244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3" name="Line 57"/>
            <p:cNvSpPr>
              <a:spLocks noChangeShapeType="1"/>
            </p:cNvSpPr>
            <p:nvPr/>
          </p:nvSpPr>
          <p:spPr bwMode="auto">
            <a:xfrm>
              <a:off x="264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4" name="Line 58"/>
            <p:cNvSpPr>
              <a:spLocks noChangeShapeType="1"/>
            </p:cNvSpPr>
            <p:nvPr/>
          </p:nvSpPr>
          <p:spPr bwMode="auto">
            <a:xfrm flipV="1">
              <a:off x="264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5" name="Line 59"/>
            <p:cNvSpPr>
              <a:spLocks noChangeShapeType="1"/>
            </p:cNvSpPr>
            <p:nvPr/>
          </p:nvSpPr>
          <p:spPr bwMode="auto">
            <a:xfrm flipV="1">
              <a:off x="283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6" name="Line 60"/>
            <p:cNvSpPr>
              <a:spLocks noChangeShapeType="1"/>
            </p:cNvSpPr>
            <p:nvPr/>
          </p:nvSpPr>
          <p:spPr bwMode="auto">
            <a:xfrm>
              <a:off x="302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7" name="Line 61"/>
            <p:cNvSpPr>
              <a:spLocks noChangeShapeType="1"/>
            </p:cNvSpPr>
            <p:nvPr/>
          </p:nvSpPr>
          <p:spPr bwMode="auto">
            <a:xfrm flipV="1">
              <a:off x="302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8" name="Line 62"/>
            <p:cNvSpPr>
              <a:spLocks noChangeShapeType="1"/>
            </p:cNvSpPr>
            <p:nvPr/>
          </p:nvSpPr>
          <p:spPr bwMode="auto">
            <a:xfrm>
              <a:off x="321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9" name="Line 63"/>
            <p:cNvSpPr>
              <a:spLocks noChangeShapeType="1"/>
            </p:cNvSpPr>
            <p:nvPr/>
          </p:nvSpPr>
          <p:spPr bwMode="auto">
            <a:xfrm flipV="1">
              <a:off x="321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0" name="Line 64"/>
            <p:cNvSpPr>
              <a:spLocks noChangeShapeType="1"/>
            </p:cNvSpPr>
            <p:nvPr/>
          </p:nvSpPr>
          <p:spPr bwMode="auto">
            <a:xfrm>
              <a:off x="340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1" name="Line 65"/>
            <p:cNvSpPr>
              <a:spLocks noChangeShapeType="1"/>
            </p:cNvSpPr>
            <p:nvPr/>
          </p:nvSpPr>
          <p:spPr bwMode="auto">
            <a:xfrm flipV="1">
              <a:off x="340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2" name="Line 66"/>
            <p:cNvSpPr>
              <a:spLocks noChangeShapeType="1"/>
            </p:cNvSpPr>
            <p:nvPr/>
          </p:nvSpPr>
          <p:spPr bwMode="auto">
            <a:xfrm>
              <a:off x="283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6" name="Line 70"/>
            <p:cNvSpPr>
              <a:spLocks noChangeShapeType="1"/>
            </p:cNvSpPr>
            <p:nvPr/>
          </p:nvSpPr>
          <p:spPr bwMode="auto">
            <a:xfrm>
              <a:off x="360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7" name="Line 71"/>
            <p:cNvSpPr>
              <a:spLocks noChangeShapeType="1"/>
            </p:cNvSpPr>
            <p:nvPr/>
          </p:nvSpPr>
          <p:spPr bwMode="auto">
            <a:xfrm flipV="1">
              <a:off x="360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8" name="Line 72"/>
            <p:cNvSpPr>
              <a:spLocks noChangeShapeType="1"/>
            </p:cNvSpPr>
            <p:nvPr/>
          </p:nvSpPr>
          <p:spPr bwMode="auto">
            <a:xfrm>
              <a:off x="3792"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69" name="Line 73"/>
            <p:cNvSpPr>
              <a:spLocks noChangeShapeType="1"/>
            </p:cNvSpPr>
            <p:nvPr/>
          </p:nvSpPr>
          <p:spPr bwMode="auto">
            <a:xfrm flipV="1">
              <a:off x="3792"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0" name="Line 74"/>
            <p:cNvSpPr>
              <a:spLocks noChangeShapeType="1"/>
            </p:cNvSpPr>
            <p:nvPr/>
          </p:nvSpPr>
          <p:spPr bwMode="auto">
            <a:xfrm>
              <a:off x="3984"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1" name="Line 75"/>
            <p:cNvSpPr>
              <a:spLocks noChangeShapeType="1"/>
            </p:cNvSpPr>
            <p:nvPr/>
          </p:nvSpPr>
          <p:spPr bwMode="auto">
            <a:xfrm flipV="1">
              <a:off x="3984"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2" name="Line 76"/>
            <p:cNvSpPr>
              <a:spLocks noChangeShapeType="1"/>
            </p:cNvSpPr>
            <p:nvPr/>
          </p:nvSpPr>
          <p:spPr bwMode="auto">
            <a:xfrm>
              <a:off x="4176"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3" name="Line 77"/>
            <p:cNvSpPr>
              <a:spLocks noChangeShapeType="1"/>
            </p:cNvSpPr>
            <p:nvPr/>
          </p:nvSpPr>
          <p:spPr bwMode="auto">
            <a:xfrm flipV="1">
              <a:off x="4176"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4" name="Line 78"/>
            <p:cNvSpPr>
              <a:spLocks noChangeShapeType="1"/>
            </p:cNvSpPr>
            <p:nvPr/>
          </p:nvSpPr>
          <p:spPr bwMode="auto">
            <a:xfrm>
              <a:off x="4368"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5" name="Line 79"/>
            <p:cNvSpPr>
              <a:spLocks noChangeShapeType="1"/>
            </p:cNvSpPr>
            <p:nvPr/>
          </p:nvSpPr>
          <p:spPr bwMode="auto">
            <a:xfrm flipV="1">
              <a:off x="4368"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6" name="Line 80"/>
            <p:cNvSpPr>
              <a:spLocks noChangeShapeType="1"/>
            </p:cNvSpPr>
            <p:nvPr/>
          </p:nvSpPr>
          <p:spPr bwMode="auto">
            <a:xfrm>
              <a:off x="4560" y="3552"/>
              <a:ext cx="0" cy="288"/>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7" name="Line 81"/>
            <p:cNvSpPr>
              <a:spLocks noChangeShapeType="1"/>
            </p:cNvSpPr>
            <p:nvPr/>
          </p:nvSpPr>
          <p:spPr bwMode="auto">
            <a:xfrm flipV="1">
              <a:off x="4560" y="3456"/>
              <a:ext cx="96" cy="96"/>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78" name="Text Box 82"/>
            <p:cNvSpPr txBox="1">
              <a:spLocks noChangeArrowheads="1"/>
            </p:cNvSpPr>
            <p:nvPr/>
          </p:nvSpPr>
          <p:spPr bwMode="auto">
            <a:xfrm>
              <a:off x="4325" y="3522"/>
              <a:ext cx="32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600" b="1">
                  <a:solidFill>
                    <a:schemeClr val="bg1"/>
                  </a:solidFill>
                  <a:latin typeface="Times New Roman" pitchFamily="18" charset="0"/>
                </a:rPr>
                <a:t>31</a:t>
              </a:r>
              <a:endParaRPr kumimoji="1" lang="en-US" altLang="zh-CN" sz="26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A1E8AFF-0113-4AAC-B6A5-96EA995AB28B}" type="slidenum">
              <a:rPr lang="en-US" altLang="zh-CN" smtClean="0">
                <a:latin typeface="Arial" pitchFamily="34" charset="0"/>
              </a:rPr>
              <a:pPr eaLnBrk="1" hangingPunct="1"/>
              <a:t>62</a:t>
            </a:fld>
            <a:endParaRPr lang="en-US" altLang="zh-CN" smtClean="0">
              <a:latin typeface="Arial" pitchFamily="34" charset="0"/>
            </a:endParaRPr>
          </a:p>
        </p:txBody>
      </p:sp>
      <p:sp>
        <p:nvSpPr>
          <p:cNvPr id="181253" name="Rectangle 5"/>
          <p:cNvSpPr>
            <a:spLocks noGrp="1" noRot="1" noChangeArrowheads="1"/>
          </p:cNvSpPr>
          <p:nvPr>
            <p:ph type="title"/>
          </p:nvPr>
        </p:nvSpPr>
        <p:spPr>
          <a:xfrm>
            <a:off x="503548" y="512676"/>
            <a:ext cx="3810000" cy="609600"/>
          </a:xfrm>
        </p:spPr>
        <p:txBody>
          <a:bodyPr/>
          <a:lstStyle/>
          <a:p>
            <a:pPr algn="l" eaLnBrk="1" hangingPunct="1">
              <a:defRPr/>
            </a:pPr>
            <a:r>
              <a:rPr lang="zh-CN" altLang="en-US" sz="2800" b="0" dirty="0" smtClean="0"/>
              <a:t>课堂讨论：</a:t>
            </a:r>
          </a:p>
        </p:txBody>
      </p:sp>
      <p:sp>
        <p:nvSpPr>
          <p:cNvPr id="181254" name="Text Box 6"/>
          <p:cNvSpPr txBox="1">
            <a:spLocks noChangeArrowheads="1"/>
          </p:cNvSpPr>
          <p:nvPr/>
        </p:nvSpPr>
        <p:spPr bwMode="auto">
          <a:xfrm>
            <a:off x="683568" y="1448780"/>
            <a:ext cx="77637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r>
              <a:rPr kumimoji="1" lang="en-US" altLang="zh-CN" sz="3200" b="1" dirty="0">
                <a:solidFill>
                  <a:srgbClr val="0070C0"/>
                </a:solidFill>
                <a:latin typeface="楷体_GB2312" pitchFamily="49" charset="-122"/>
                <a:ea typeface="楷体_GB2312" pitchFamily="49" charset="-122"/>
              </a:rPr>
              <a:t>① </a:t>
            </a:r>
            <a:r>
              <a:rPr kumimoji="1" lang="zh-CN" altLang="en-US" sz="3200" b="1" dirty="0" smtClean="0">
                <a:solidFill>
                  <a:srgbClr val="0070C0"/>
                </a:solidFill>
                <a:latin typeface="楷体_GB2312" pitchFamily="49" charset="-122"/>
                <a:ea typeface="楷体_GB2312" pitchFamily="49" charset="-122"/>
              </a:rPr>
              <a:t>：</a:t>
            </a:r>
            <a:r>
              <a:rPr kumimoji="1" lang="zh-CN" altLang="en-US" sz="3200" b="1" dirty="0">
                <a:solidFill>
                  <a:srgbClr val="0070C0"/>
                </a:solidFill>
                <a:latin typeface="楷体_GB2312" pitchFamily="49" charset="-122"/>
                <a:ea typeface="楷体_GB2312" pitchFamily="49" charset="-122"/>
              </a:rPr>
              <a:t>满二叉树和完全二叉树有什么区别？</a:t>
            </a:r>
          </a:p>
          <a:p>
            <a:pPr algn="just" eaLnBrk="1" hangingPunct="1"/>
            <a:r>
              <a:rPr kumimoji="1" lang="zh-CN" altLang="en-US" sz="3200" b="1" dirty="0">
                <a:solidFill>
                  <a:schemeClr val="tx2"/>
                </a:solidFill>
                <a:latin typeface="楷体_GB2312" pitchFamily="49" charset="-122"/>
                <a:ea typeface="楷体_GB2312" pitchFamily="49" charset="-122"/>
              </a:rPr>
              <a:t>答：</a:t>
            </a:r>
            <a:r>
              <a:rPr kumimoji="1" lang="zh-CN" altLang="en-US" sz="3200" b="1" dirty="0">
                <a:latin typeface="楷体_GB2312" pitchFamily="49" charset="-122"/>
                <a:ea typeface="楷体_GB2312" pitchFamily="49" charset="-122"/>
              </a:rPr>
              <a:t>满二叉树是叶子一个也不少的树，而完全二叉树虽然前</a:t>
            </a:r>
            <a:r>
              <a:rPr kumimoji="1" lang="en-US" altLang="zh-CN" sz="3200" b="1" dirty="0">
                <a:latin typeface="楷体_GB2312" pitchFamily="49" charset="-122"/>
                <a:ea typeface="楷体_GB2312" pitchFamily="49" charset="-122"/>
              </a:rPr>
              <a:t>n-1</a:t>
            </a:r>
            <a:r>
              <a:rPr kumimoji="1" lang="zh-CN" altLang="en-US" sz="3200" b="1" dirty="0">
                <a:latin typeface="楷体_GB2312" pitchFamily="49" charset="-122"/>
                <a:ea typeface="楷体_GB2312" pitchFamily="49" charset="-122"/>
              </a:rPr>
              <a:t>层是满的，但最底层却允许在右边缺少连续若干个结点。满二叉树是完全二叉树的一个特例。</a:t>
            </a:r>
          </a:p>
        </p:txBody>
      </p:sp>
    </p:spTree>
    <p:extLst>
      <p:ext uri="{BB962C8B-B14F-4D97-AF65-F5344CB8AC3E}">
        <p14:creationId xmlns:p14="http://schemas.microsoft.com/office/powerpoint/2010/main" val="39540393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xfrm>
            <a:off x="4811310" y="6076057"/>
            <a:ext cx="3502152" cy="365125"/>
          </a:xfrm>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2F286CA-9BFE-435B-AECD-D60FA94BA169}" type="slidenum">
              <a:rPr lang="en-US" altLang="zh-CN" smtClean="0">
                <a:latin typeface="Arial" pitchFamily="34" charset="0"/>
              </a:rPr>
              <a:pPr eaLnBrk="1" hangingPunct="1"/>
              <a:t>63</a:t>
            </a:fld>
            <a:endParaRPr lang="en-US" altLang="zh-CN" smtClean="0">
              <a:latin typeface="Arial" pitchFamily="34" charset="0"/>
            </a:endParaRPr>
          </a:p>
        </p:txBody>
      </p:sp>
      <p:sp>
        <p:nvSpPr>
          <p:cNvPr id="40963" name="Rectangle 4"/>
          <p:cNvSpPr>
            <a:spLocks noChangeArrowheads="1"/>
          </p:cNvSpPr>
          <p:nvPr/>
        </p:nvSpPr>
        <p:spPr bwMode="auto">
          <a:xfrm>
            <a:off x="398462" y="4643497"/>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3. </a:t>
            </a:r>
            <a:r>
              <a:rPr kumimoji="1" lang="zh-CN" altLang="en-US" sz="3200" b="1">
                <a:latin typeface="楷体_GB2312" pitchFamily="49" charset="-122"/>
                <a:ea typeface="楷体_GB2312" pitchFamily="49" charset="-122"/>
              </a:rPr>
              <a:t>深度为</a:t>
            </a:r>
            <a:r>
              <a:rPr kumimoji="1" lang="en-US" altLang="zh-CN" sz="3200" b="1">
                <a:latin typeface="楷体_GB2312" pitchFamily="49" charset="-122"/>
                <a:ea typeface="楷体_GB2312" pitchFamily="49" charset="-122"/>
              </a:rPr>
              <a:t>9</a:t>
            </a:r>
            <a:r>
              <a:rPr kumimoji="1" lang="zh-CN" altLang="en-US" sz="3200" b="1">
                <a:latin typeface="楷体_GB2312" pitchFamily="49" charset="-122"/>
                <a:ea typeface="楷体_GB2312" pitchFamily="49" charset="-122"/>
              </a:rPr>
              <a:t>的二叉树中至少有</a:t>
            </a:r>
            <a:r>
              <a:rPr kumimoji="1" lang="zh-CN" altLang="en-US" sz="3200" b="1" u="sng">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个结点。</a:t>
            </a:r>
          </a:p>
          <a:p>
            <a:r>
              <a:rPr kumimoji="1" lang="zh-CN" altLang="en-US" sz="3200" b="1">
                <a:latin typeface="楷体_GB2312" pitchFamily="49" charset="-122"/>
                <a:ea typeface="楷体_GB2312" pitchFamily="49" charset="-122"/>
              </a:rPr>
              <a:t>Ａ</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9</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Ｂ</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8</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Ｃ</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９    Ｄ</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9</a:t>
            </a:r>
            <a:r>
              <a:rPr kumimoji="1" lang="zh-CN" altLang="en-US" sz="3200" b="1">
                <a:latin typeface="楷体_GB2312" pitchFamily="49" charset="-122"/>
                <a:ea typeface="楷体_GB2312" pitchFamily="49" charset="-122"/>
              </a:rPr>
              <a:t>－</a:t>
            </a:r>
            <a:r>
              <a:rPr kumimoji="1" lang="en-US" altLang="zh-CN" sz="3200" b="1">
                <a:latin typeface="楷体_GB2312" pitchFamily="49" charset="-122"/>
                <a:ea typeface="楷体_GB2312" pitchFamily="49" charset="-122"/>
              </a:rPr>
              <a:t>1</a:t>
            </a:r>
          </a:p>
        </p:txBody>
      </p:sp>
      <p:sp>
        <p:nvSpPr>
          <p:cNvPr id="40964" name="Rectangle 5"/>
          <p:cNvSpPr>
            <a:spLocks noChangeArrowheads="1"/>
          </p:cNvSpPr>
          <p:nvPr/>
        </p:nvSpPr>
        <p:spPr bwMode="auto">
          <a:xfrm>
            <a:off x="550862" y="2509897"/>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2.</a:t>
            </a:r>
            <a:r>
              <a:rPr kumimoji="1" lang="zh-CN" altLang="en-US" sz="3200" b="1">
                <a:latin typeface="楷体_GB2312" pitchFamily="49" charset="-122"/>
                <a:ea typeface="楷体_GB2312" pitchFamily="49" charset="-122"/>
              </a:rPr>
              <a:t>深度为</a:t>
            </a:r>
            <a:r>
              <a:rPr kumimoji="1" lang="en-US" altLang="zh-CN" sz="3200" b="1">
                <a:latin typeface="Times New Roman" pitchFamily="18" charset="0"/>
                <a:ea typeface="楷体_GB2312" pitchFamily="49" charset="-122"/>
              </a:rPr>
              <a:t>k </a:t>
            </a:r>
            <a:r>
              <a:rPr kumimoji="1" lang="zh-CN" altLang="en-US" sz="3200" b="1">
                <a:latin typeface="楷体_GB2312" pitchFamily="49" charset="-122"/>
                <a:ea typeface="楷体_GB2312" pitchFamily="49" charset="-122"/>
              </a:rPr>
              <a:t>的二叉树的结点总数，最多为</a:t>
            </a:r>
            <a:r>
              <a:rPr kumimoji="1" lang="zh-CN" altLang="en-US" sz="3200" b="1" u="sng">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个。</a:t>
            </a:r>
          </a:p>
          <a:p>
            <a:r>
              <a:rPr kumimoji="1" lang="zh-CN" altLang="en-US" sz="3200" b="1">
                <a:latin typeface="楷体_GB2312" pitchFamily="49" charset="-122"/>
                <a:ea typeface="楷体_GB2312" pitchFamily="49" charset="-122"/>
              </a:rPr>
              <a:t>Ａ</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k-1 </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Ｂ</a:t>
            </a:r>
            <a:r>
              <a:rPr kumimoji="1" lang="en-US" altLang="zh-CN" sz="3200" b="1">
                <a:latin typeface="楷体_GB2312" pitchFamily="49" charset="-122"/>
                <a:ea typeface="楷体_GB2312" pitchFamily="49" charset="-122"/>
              </a:rPr>
              <a:t>) log</a:t>
            </a:r>
            <a:r>
              <a:rPr kumimoji="1" lang="en-US" altLang="zh-CN" sz="3200" b="1" baseline="-30000">
                <a:latin typeface="楷体_GB2312" pitchFamily="49" charset="-122"/>
                <a:ea typeface="楷体_GB2312" pitchFamily="49" charset="-122"/>
              </a:rPr>
              <a:t>2</a:t>
            </a:r>
            <a:r>
              <a:rPr kumimoji="1" lang="en-US" altLang="zh-CN" sz="3200" b="1">
                <a:latin typeface="楷体_GB2312" pitchFamily="49" charset="-122"/>
                <a:ea typeface="楷体_GB2312" pitchFamily="49" charset="-122"/>
              </a:rPr>
              <a:t>k  </a:t>
            </a:r>
            <a:r>
              <a:rPr kumimoji="1" lang="zh-CN" altLang="en-US" sz="3200" b="1">
                <a:latin typeface="楷体_GB2312" pitchFamily="49" charset="-122"/>
                <a:ea typeface="楷体_GB2312" pitchFamily="49" charset="-122"/>
              </a:rPr>
              <a:t>Ｃ</a:t>
            </a:r>
            <a:r>
              <a:rPr kumimoji="1" lang="en-US" altLang="zh-CN" sz="3200" b="1">
                <a:latin typeface="楷体_GB2312" pitchFamily="49" charset="-122"/>
                <a:ea typeface="楷体_GB2312" pitchFamily="49" charset="-122"/>
              </a:rPr>
              <a:t>) </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a:t>
            </a:r>
            <a:r>
              <a:rPr kumimoji="1" lang="zh-CN" altLang="en-US" sz="3200" b="1">
                <a:latin typeface="楷体_GB2312" pitchFamily="49" charset="-122"/>
                <a:ea typeface="楷体_GB2312" pitchFamily="49" charset="-122"/>
              </a:rPr>
              <a:t>－１  Ｄ</a:t>
            </a:r>
            <a:r>
              <a:rPr kumimoji="1" lang="en-US" altLang="zh-CN" sz="3200" b="1">
                <a:latin typeface="楷体_GB2312" pitchFamily="49" charset="-122"/>
                <a:ea typeface="楷体_GB2312" pitchFamily="49" charset="-122"/>
              </a:rPr>
              <a:t>)</a:t>
            </a:r>
            <a:r>
              <a:rPr kumimoji="1" lang="zh-CN" altLang="en-US" sz="3200" b="1">
                <a:latin typeface="楷体_GB2312" pitchFamily="49" charset="-122"/>
                <a:ea typeface="楷体_GB2312" pitchFamily="49" charset="-122"/>
              </a:rPr>
              <a:t>２</a:t>
            </a:r>
            <a:r>
              <a:rPr kumimoji="1" lang="en-US" altLang="zh-CN" sz="3200" b="1" baseline="30000">
                <a:latin typeface="楷体_GB2312" pitchFamily="49" charset="-122"/>
                <a:ea typeface="楷体_GB2312" pitchFamily="49" charset="-122"/>
              </a:rPr>
              <a:t>k</a:t>
            </a:r>
          </a:p>
        </p:txBody>
      </p:sp>
      <p:sp>
        <p:nvSpPr>
          <p:cNvPr id="40965" name="Rectangle 6"/>
          <p:cNvSpPr>
            <a:spLocks noChangeArrowheads="1"/>
          </p:cNvSpPr>
          <p:nvPr/>
        </p:nvSpPr>
        <p:spPr bwMode="auto">
          <a:xfrm>
            <a:off x="398462" y="223897"/>
            <a:ext cx="8534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latin typeface="楷体_GB2312" pitchFamily="49" charset="-122"/>
                <a:ea typeface="楷体_GB2312" pitchFamily="49" charset="-122"/>
              </a:rPr>
              <a:t>课堂练习：</a:t>
            </a:r>
          </a:p>
          <a:p>
            <a:r>
              <a:rPr kumimoji="1" lang="en-US" altLang="zh-CN" sz="3200" b="1" dirty="0">
                <a:latin typeface="楷体_GB2312" pitchFamily="49" charset="-122"/>
                <a:ea typeface="楷体_GB2312" pitchFamily="49" charset="-122"/>
              </a:rPr>
              <a:t>1. </a:t>
            </a:r>
            <a:r>
              <a:rPr kumimoji="1" lang="zh-CN" altLang="en-US" sz="3200" b="1" dirty="0">
                <a:latin typeface="楷体_GB2312" pitchFamily="49" charset="-122"/>
                <a:ea typeface="楷体_GB2312" pitchFamily="49" charset="-122"/>
              </a:rPr>
              <a:t>树Ｔ中各结点的度的最大值称为树Ｔ的</a:t>
            </a:r>
            <a:r>
              <a:rPr kumimoji="1" lang="zh-CN" altLang="en-US" sz="3200" b="1" u="sng"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a:t>
            </a:r>
            <a:endParaRPr kumimoji="1" lang="zh-CN" altLang="en-US" sz="3200" b="1" u="sng" dirty="0">
              <a:latin typeface="楷体_GB2312" pitchFamily="49" charset="-122"/>
              <a:ea typeface="楷体_GB2312" pitchFamily="49" charset="-122"/>
            </a:endParaRPr>
          </a:p>
          <a:p>
            <a:r>
              <a:rPr kumimoji="1" lang="zh-CN" altLang="en-US" sz="3200" b="1" dirty="0">
                <a:latin typeface="楷体_GB2312" pitchFamily="49" charset="-122"/>
                <a:ea typeface="楷体_GB2312" pitchFamily="49" charset="-122"/>
              </a:rPr>
              <a:t>Ａ</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高度    Ｂ</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层次  Ｃ</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深度   Ｄ</a:t>
            </a:r>
            <a:r>
              <a:rPr kumimoji="1" lang="en-US" altLang="zh-CN" sz="3200" b="1" dirty="0">
                <a:latin typeface="楷体_GB2312" pitchFamily="49" charset="-122"/>
                <a:ea typeface="楷体_GB2312" pitchFamily="49" charset="-122"/>
              </a:rPr>
              <a:t>) </a:t>
            </a:r>
            <a:r>
              <a:rPr kumimoji="1" lang="zh-CN" altLang="en-US" sz="3200" b="1" dirty="0">
                <a:latin typeface="楷体_GB2312" pitchFamily="49" charset="-122"/>
                <a:ea typeface="楷体_GB2312" pitchFamily="49" charset="-122"/>
              </a:rPr>
              <a:t>度</a:t>
            </a:r>
          </a:p>
        </p:txBody>
      </p:sp>
      <p:sp>
        <p:nvSpPr>
          <p:cNvPr id="183303" name="Rectangle 7"/>
          <p:cNvSpPr>
            <a:spLocks noChangeArrowheads="1"/>
          </p:cNvSpPr>
          <p:nvPr/>
        </p:nvSpPr>
        <p:spPr bwMode="auto">
          <a:xfrm>
            <a:off x="4665662" y="5481697"/>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楷体_GB2312" pitchFamily="49" charset="-122"/>
                <a:ea typeface="楷体_GB2312" pitchFamily="49" charset="-122"/>
              </a:rPr>
              <a:t>√</a:t>
            </a:r>
          </a:p>
        </p:txBody>
      </p:sp>
      <p:sp>
        <p:nvSpPr>
          <p:cNvPr id="183304" name="Rectangle 8"/>
          <p:cNvSpPr>
            <a:spLocks noChangeArrowheads="1"/>
          </p:cNvSpPr>
          <p:nvPr/>
        </p:nvSpPr>
        <p:spPr bwMode="auto">
          <a:xfrm>
            <a:off x="4589462" y="3881497"/>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楷体_GB2312" pitchFamily="49" charset="-122"/>
                <a:ea typeface="楷体_GB2312" pitchFamily="49" charset="-122"/>
              </a:rPr>
              <a:t>√</a:t>
            </a:r>
          </a:p>
        </p:txBody>
      </p:sp>
      <p:sp>
        <p:nvSpPr>
          <p:cNvPr id="183305" name="Rectangle 9"/>
          <p:cNvSpPr>
            <a:spLocks noChangeArrowheads="1"/>
          </p:cNvSpPr>
          <p:nvPr/>
        </p:nvSpPr>
        <p:spPr bwMode="auto">
          <a:xfrm>
            <a:off x="7332662" y="1930460"/>
            <a:ext cx="592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楷体_GB2312" pitchFamily="49" charset="-122"/>
                <a:ea typeface="楷体_GB2312" pitchFamily="49" charset="-122"/>
              </a:rPr>
              <a:t>√</a:t>
            </a:r>
          </a:p>
        </p:txBody>
      </p:sp>
    </p:spTree>
    <p:extLst>
      <p:ext uri="{BB962C8B-B14F-4D97-AF65-F5344CB8AC3E}">
        <p14:creationId xmlns:p14="http://schemas.microsoft.com/office/powerpoint/2010/main" val="38947144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3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3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3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utoUpdateAnimBg="0"/>
      <p:bldP spid="183304" grpId="0" autoUpdateAnimBg="0"/>
      <p:bldP spid="18330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513C3D4-161E-4139-B10A-26FB93284291}" type="slidenum">
              <a:rPr lang="en-US" altLang="zh-CN" smtClean="0">
                <a:latin typeface="Arial" pitchFamily="34" charset="0"/>
              </a:rPr>
              <a:pPr eaLnBrk="1" hangingPunct="1"/>
              <a:t>64</a:t>
            </a:fld>
            <a:endParaRPr lang="en-US" altLang="zh-CN" smtClean="0">
              <a:latin typeface="Arial" pitchFamily="34" charset="0"/>
            </a:endParaRPr>
          </a:p>
        </p:txBody>
      </p:sp>
      <p:sp>
        <p:nvSpPr>
          <p:cNvPr id="40962" name="Rectangle 2"/>
          <p:cNvSpPr>
            <a:spLocks noGrp="1" noRot="1" noChangeArrowheads="1"/>
          </p:cNvSpPr>
          <p:nvPr>
            <p:ph type="title"/>
          </p:nvPr>
        </p:nvSpPr>
        <p:spPr>
          <a:xfrm>
            <a:off x="381000" y="0"/>
            <a:ext cx="8229600" cy="1143000"/>
          </a:xfrm>
        </p:spPr>
        <p:txBody>
          <a:bodyPr/>
          <a:lstStyle/>
          <a:p>
            <a:pPr eaLnBrk="1" hangingPunct="1">
              <a:defRPr/>
            </a:pPr>
            <a:r>
              <a:rPr lang="zh-CN" altLang="en-US" dirty="0" smtClean="0"/>
              <a:t>二叉树的存储结构</a:t>
            </a:r>
          </a:p>
        </p:txBody>
      </p:sp>
      <p:sp>
        <p:nvSpPr>
          <p:cNvPr id="40963" name="Rectangle 3"/>
          <p:cNvSpPr>
            <a:spLocks noGrp="1" noChangeArrowheads="1"/>
          </p:cNvSpPr>
          <p:nvPr>
            <p:ph type="body" idx="1"/>
          </p:nvPr>
        </p:nvSpPr>
        <p:spPr>
          <a:xfrm>
            <a:off x="304800" y="1371600"/>
            <a:ext cx="8382000" cy="5029200"/>
          </a:xfrm>
        </p:spPr>
        <p:txBody>
          <a:bodyPr/>
          <a:lstStyle/>
          <a:p>
            <a:pPr eaLnBrk="1" hangingPunct="1">
              <a:defRPr/>
            </a:pPr>
            <a:r>
              <a:rPr lang="zh-CN" altLang="en-US" b="1" dirty="0" smtClean="0">
                <a:solidFill>
                  <a:schemeClr val="tx1"/>
                </a:solidFill>
                <a:latin typeface="楷体_GB2312" pitchFamily="49" charset="-122"/>
              </a:rPr>
              <a:t>顺序存储结构：</a:t>
            </a:r>
            <a:r>
              <a:rPr lang="zh-CN" altLang="en-US" b="1" dirty="0" smtClean="0">
                <a:latin typeface="楷体_GB2312" pitchFamily="49" charset="-122"/>
              </a:rPr>
              <a:t>用一组地址连续的存储单元存储二叉树中的数据元素。</a:t>
            </a:r>
          </a:p>
          <a:p>
            <a:pPr eaLnBrk="1" hangingPunct="1">
              <a:defRPr/>
            </a:pPr>
            <a:r>
              <a:rPr lang="zh-CN" altLang="en-US" b="1" dirty="0" smtClean="0">
                <a:latin typeface="楷体_GB2312" pitchFamily="49" charset="-122"/>
              </a:rPr>
              <a:t>二叉树的顺序存储结构的定义如下：</a:t>
            </a:r>
            <a:br>
              <a:rPr lang="zh-CN" altLang="en-US" b="1" dirty="0" smtClean="0">
                <a:latin typeface="楷体_GB2312" pitchFamily="49" charset="-122"/>
              </a:rPr>
            </a:br>
            <a:r>
              <a:rPr lang="en-US" altLang="zh-CN" b="1" dirty="0" err="1" smtClean="0">
                <a:latin typeface="楷体_GB2312" pitchFamily="49" charset="-122"/>
              </a:rPr>
              <a:t>const</a:t>
            </a:r>
            <a:r>
              <a:rPr lang="en-US" altLang="zh-CN" b="1" dirty="0" smtClean="0">
                <a:latin typeface="楷体_GB2312" pitchFamily="49" charset="-122"/>
              </a:rPr>
              <a:t> MAXSIZE = 100; </a:t>
            </a:r>
            <a:r>
              <a:rPr lang="zh-CN" altLang="en-US" b="1" dirty="0" smtClean="0">
                <a:latin typeface="楷体_GB2312" pitchFamily="49" charset="-122"/>
              </a:rPr>
              <a:t>　</a:t>
            </a:r>
            <a:r>
              <a:rPr lang="en-US" altLang="zh-CN" sz="2800" b="1" dirty="0" smtClean="0">
                <a:solidFill>
                  <a:srgbClr val="0070C0"/>
                </a:solidFill>
                <a:latin typeface="楷体_GB2312" pitchFamily="49" charset="-122"/>
              </a:rPr>
              <a:t>// </a:t>
            </a:r>
            <a:r>
              <a:rPr lang="zh-CN" altLang="en-US" sz="2800" b="1" dirty="0" smtClean="0">
                <a:solidFill>
                  <a:srgbClr val="0070C0"/>
                </a:solidFill>
                <a:latin typeface="楷体_GB2312" pitchFamily="49" charset="-122"/>
              </a:rPr>
              <a:t>暂定二叉树中结点数的最大值为</a:t>
            </a:r>
            <a:r>
              <a:rPr lang="en-US" altLang="zh-CN" sz="2800" b="1" dirty="0" smtClean="0">
                <a:solidFill>
                  <a:srgbClr val="0070C0"/>
                </a:solidFill>
                <a:latin typeface="楷体_GB2312" pitchFamily="49" charset="-122"/>
              </a:rPr>
              <a:t>100</a:t>
            </a:r>
            <a:r>
              <a:rPr lang="en-US" altLang="zh-CN" sz="2800" b="1" dirty="0" smtClean="0">
                <a:solidFill>
                  <a:srgbClr val="00FF00"/>
                </a:solidFill>
                <a:latin typeface="楷体_GB2312" pitchFamily="49" charset="-122"/>
              </a:rPr>
              <a:t/>
            </a:r>
            <a:br>
              <a:rPr lang="en-US" altLang="zh-CN" sz="2800" b="1" dirty="0" smtClean="0">
                <a:solidFill>
                  <a:srgbClr val="00FF00"/>
                </a:solidFill>
                <a:latin typeface="楷体_GB2312" pitchFamily="49" charset="-122"/>
              </a:rPr>
            </a:br>
            <a:r>
              <a:rPr lang="en-US" altLang="zh-CN" b="1" dirty="0" err="1" smtClean="0">
                <a:latin typeface="楷体_GB2312" pitchFamily="49" charset="-122"/>
              </a:rPr>
              <a:t>typedef</a:t>
            </a:r>
            <a:r>
              <a:rPr lang="en-US" altLang="zh-CN" b="1" dirty="0" smtClean="0">
                <a:latin typeface="楷体_GB2312" pitchFamily="49" charset="-122"/>
              </a:rPr>
              <a:t> </a:t>
            </a:r>
            <a:r>
              <a:rPr lang="en-US" altLang="zh-CN" b="1" dirty="0" err="1" smtClean="0">
                <a:latin typeface="楷体_GB2312" pitchFamily="49" charset="-122"/>
              </a:rPr>
              <a:t>struct</a:t>
            </a:r>
            <a:r>
              <a:rPr lang="en-US" altLang="zh-CN" b="1" dirty="0" smtClean="0">
                <a:latin typeface="楷体_GB2312" pitchFamily="49" charset="-122"/>
              </a:rPr>
              <a:t> {</a:t>
            </a:r>
            <a:br>
              <a:rPr lang="en-US" altLang="zh-CN" b="1" dirty="0" smtClean="0">
                <a:latin typeface="楷体_GB2312" pitchFamily="49" charset="-122"/>
              </a:rPr>
            </a:br>
            <a:r>
              <a:rPr lang="zh-CN" altLang="en-US" b="1" dirty="0" smtClean="0">
                <a:latin typeface="楷体_GB2312" pitchFamily="49" charset="-122"/>
              </a:rPr>
              <a:t>　</a:t>
            </a:r>
            <a:r>
              <a:rPr lang="en-US" altLang="zh-CN" b="1" dirty="0" err="1" smtClean="0">
                <a:latin typeface="楷体_GB2312" pitchFamily="49" charset="-122"/>
              </a:rPr>
              <a:t>ElemType</a:t>
            </a:r>
            <a:r>
              <a:rPr lang="en-US" altLang="zh-CN" b="1" dirty="0" smtClean="0">
                <a:latin typeface="楷体_GB2312" pitchFamily="49" charset="-122"/>
              </a:rPr>
              <a:t> *data;  </a:t>
            </a:r>
            <a:r>
              <a:rPr lang="en-US" altLang="zh-CN" sz="2800" b="1" dirty="0" smtClean="0">
                <a:solidFill>
                  <a:srgbClr val="0070C0"/>
                </a:solidFill>
                <a:latin typeface="楷体_GB2312" pitchFamily="49" charset="-122"/>
              </a:rPr>
              <a:t>// </a:t>
            </a:r>
            <a:r>
              <a:rPr lang="zh-CN" altLang="en-US" sz="2800" b="1" dirty="0" smtClean="0">
                <a:solidFill>
                  <a:srgbClr val="0070C0"/>
                </a:solidFill>
                <a:latin typeface="楷体_GB2312" pitchFamily="49" charset="-122"/>
              </a:rPr>
              <a:t>存储空间基址</a:t>
            </a:r>
            <a:r>
              <a:rPr lang="zh-CN" altLang="en-US" sz="2800" b="1" dirty="0" smtClean="0">
                <a:solidFill>
                  <a:srgbClr val="00FF00"/>
                </a:solidFill>
                <a:latin typeface="楷体_GB2312" pitchFamily="49" charset="-122"/>
              </a:rPr>
              <a:t>	</a:t>
            </a:r>
            <a:r>
              <a:rPr lang="zh-CN" altLang="en-US" sz="2800" b="1" dirty="0" smtClean="0">
                <a:solidFill>
                  <a:schemeClr val="tx2"/>
                </a:solidFill>
                <a:latin typeface="楷体_GB2312" pitchFamily="49" charset="-122"/>
              </a:rPr>
              <a:t>			        </a:t>
            </a:r>
            <a:r>
              <a:rPr lang="en-US" altLang="zh-CN" sz="2800" b="1" dirty="0" smtClean="0">
                <a:solidFill>
                  <a:srgbClr val="002060"/>
                </a:solidFill>
                <a:latin typeface="楷体_GB2312" pitchFamily="49" charset="-122"/>
              </a:rPr>
              <a:t>//(</a:t>
            </a:r>
            <a:r>
              <a:rPr lang="zh-CN" altLang="en-US" sz="2800" b="1" dirty="0" smtClean="0">
                <a:solidFill>
                  <a:srgbClr val="002060"/>
                </a:solidFill>
                <a:latin typeface="楷体_GB2312" pitchFamily="49" charset="-122"/>
              </a:rPr>
              <a:t>初始化时分配空间</a:t>
            </a:r>
            <a:r>
              <a:rPr lang="en-US" altLang="zh-CN" sz="2800" b="1" dirty="0" smtClean="0">
                <a:solidFill>
                  <a:srgbClr val="002060"/>
                </a:solidFill>
                <a:latin typeface="楷体_GB2312" pitchFamily="49" charset="-122"/>
              </a:rPr>
              <a:t>)</a:t>
            </a:r>
            <a:r>
              <a:rPr lang="en-US" altLang="zh-CN" sz="2800" b="1" dirty="0" smtClean="0">
                <a:solidFill>
                  <a:schemeClr val="tx2"/>
                </a:solidFill>
                <a:latin typeface="楷体_GB2312" pitchFamily="49" charset="-122"/>
              </a:rPr>
              <a:t/>
            </a:r>
            <a:br>
              <a:rPr lang="en-US" altLang="zh-CN" sz="2800" b="1" dirty="0" smtClean="0">
                <a:solidFill>
                  <a:schemeClr val="tx2"/>
                </a:solidFill>
                <a:latin typeface="楷体_GB2312" pitchFamily="49" charset="-122"/>
              </a:rPr>
            </a:br>
            <a:r>
              <a:rPr lang="zh-CN" altLang="en-US" b="1" dirty="0" smtClean="0">
                <a:latin typeface="楷体_GB2312" pitchFamily="49" charset="-122"/>
              </a:rPr>
              <a:t>　</a:t>
            </a:r>
            <a:r>
              <a:rPr lang="en-US" altLang="zh-CN" b="1" dirty="0" err="1" smtClean="0">
                <a:latin typeface="楷体_GB2312" pitchFamily="49" charset="-122"/>
              </a:rPr>
              <a:t>int</a:t>
            </a:r>
            <a:r>
              <a:rPr lang="en-US" altLang="zh-CN" b="1" dirty="0" smtClean="0">
                <a:latin typeface="楷体_GB2312" pitchFamily="49" charset="-122"/>
              </a:rPr>
              <a:t> </a:t>
            </a:r>
            <a:r>
              <a:rPr lang="en-US" altLang="zh-CN" b="1" dirty="0" err="1" smtClean="0">
                <a:latin typeface="楷体_GB2312" pitchFamily="49" charset="-122"/>
              </a:rPr>
              <a:t>nodeNum</a:t>
            </a:r>
            <a:r>
              <a:rPr lang="en-US" altLang="zh-CN" b="1" dirty="0" smtClean="0">
                <a:latin typeface="楷体_GB2312" pitchFamily="49" charset="-122"/>
              </a:rPr>
              <a:t>; </a:t>
            </a:r>
            <a:r>
              <a:rPr lang="zh-CN" altLang="en-US" b="1" dirty="0" smtClean="0">
                <a:latin typeface="楷体_GB2312" pitchFamily="49" charset="-122"/>
              </a:rPr>
              <a:t>　 </a:t>
            </a:r>
            <a:r>
              <a:rPr lang="en-US" altLang="zh-CN" sz="2800" b="1" dirty="0" smtClean="0">
                <a:solidFill>
                  <a:srgbClr val="002060"/>
                </a:solidFill>
                <a:latin typeface="楷体_GB2312" pitchFamily="49" charset="-122"/>
              </a:rPr>
              <a:t>// </a:t>
            </a:r>
            <a:r>
              <a:rPr lang="zh-CN" altLang="en-US" sz="2800" b="1" dirty="0" smtClean="0">
                <a:solidFill>
                  <a:srgbClr val="002060"/>
                </a:solidFill>
                <a:latin typeface="楷体_GB2312" pitchFamily="49" charset="-122"/>
              </a:rPr>
              <a:t>二叉树中结点数</a:t>
            </a:r>
            <a:r>
              <a:rPr lang="zh-CN" altLang="en-US" sz="2800" b="1" dirty="0" smtClean="0">
                <a:solidFill>
                  <a:srgbClr val="00FF00"/>
                </a:solidFill>
                <a:latin typeface="楷体_GB2312" pitchFamily="49" charset="-122"/>
              </a:rPr>
              <a:t/>
            </a:r>
            <a:br>
              <a:rPr lang="zh-CN" altLang="en-US" sz="2800" b="1" dirty="0" smtClean="0">
                <a:solidFill>
                  <a:srgbClr val="00FF00"/>
                </a:solidFill>
                <a:latin typeface="楷体_GB2312" pitchFamily="49" charset="-122"/>
              </a:rPr>
            </a:br>
            <a:r>
              <a:rPr lang="zh-CN" altLang="en-US" b="1" dirty="0" smtClean="0">
                <a:latin typeface="楷体_GB2312" pitchFamily="49" charset="-122"/>
              </a:rPr>
              <a:t>　　</a:t>
            </a:r>
            <a:r>
              <a:rPr lang="en-US" altLang="zh-CN" b="1" dirty="0" smtClean="0">
                <a:latin typeface="楷体_GB2312" pitchFamily="49" charset="-122"/>
              </a:rPr>
              <a:t>} </a:t>
            </a:r>
            <a:r>
              <a:rPr lang="en-US" altLang="zh-CN" b="1" dirty="0" err="1" smtClean="0">
                <a:latin typeface="楷体_GB2312" pitchFamily="49" charset="-122"/>
              </a:rPr>
              <a:t>SqBiTree</a:t>
            </a:r>
            <a:r>
              <a:rPr lang="en-US" altLang="zh-CN" b="1" dirty="0" smtClean="0">
                <a:latin typeface="楷体_GB2312" pitchFamily="49" charset="-122"/>
              </a:rPr>
              <a:t>; </a:t>
            </a:r>
            <a:r>
              <a:rPr lang="zh-CN" altLang="en-US" b="1" dirty="0" smtClean="0">
                <a:latin typeface="楷体_GB2312" pitchFamily="49" charset="-122"/>
              </a:rPr>
              <a:t>　</a:t>
            </a:r>
            <a:r>
              <a:rPr lang="en-US" altLang="zh-CN" sz="2800" b="1" dirty="0" smtClean="0">
                <a:solidFill>
                  <a:srgbClr val="002060"/>
                </a:solidFill>
                <a:latin typeface="楷体_GB2312" pitchFamily="49" charset="-122"/>
              </a:rPr>
              <a:t>// </a:t>
            </a:r>
            <a:r>
              <a:rPr lang="zh-CN" altLang="en-US" sz="2800" b="1" dirty="0" smtClean="0">
                <a:solidFill>
                  <a:srgbClr val="002060"/>
                </a:solidFill>
                <a:latin typeface="楷体_GB2312" pitchFamily="49" charset="-122"/>
              </a:rPr>
              <a:t>二叉树的顺序存储结构 </a:t>
            </a:r>
          </a:p>
        </p:txBody>
      </p:sp>
    </p:spTree>
    <p:extLst>
      <p:ext uri="{BB962C8B-B14F-4D97-AF65-F5344CB8AC3E}">
        <p14:creationId xmlns:p14="http://schemas.microsoft.com/office/powerpoint/2010/main" val="2389109471"/>
      </p:ext>
    </p:extLst>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F7447CE-453E-4EE9-876E-039315EDFB08}" type="slidenum">
              <a:rPr lang="en-US" altLang="zh-CN" smtClean="0">
                <a:latin typeface="Arial" pitchFamily="34" charset="0"/>
              </a:rPr>
              <a:pPr eaLnBrk="1" hangingPunct="1"/>
              <a:t>65</a:t>
            </a:fld>
            <a:endParaRPr lang="en-US" altLang="zh-CN" smtClean="0">
              <a:latin typeface="Arial" pitchFamily="34" charset="0"/>
            </a:endParaRPr>
          </a:p>
        </p:txBody>
      </p:sp>
      <p:sp>
        <p:nvSpPr>
          <p:cNvPr id="43011" name="Rectangle 3"/>
          <p:cNvSpPr>
            <a:spLocks noChangeArrowheads="1"/>
          </p:cNvSpPr>
          <p:nvPr/>
        </p:nvSpPr>
        <p:spPr bwMode="auto">
          <a:xfrm>
            <a:off x="0" y="304800"/>
            <a:ext cx="4495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kumimoji="1" lang="zh-CN" altLang="en-US" sz="3600" b="1" dirty="0">
                <a:solidFill>
                  <a:srgbClr val="00FF00"/>
                </a:solidFill>
                <a:latin typeface="Times New Roman" pitchFamily="18" charset="0"/>
                <a:ea typeface="黑体" pitchFamily="49" charset="-122"/>
              </a:rPr>
              <a:t>一、顺序存储结构</a:t>
            </a:r>
          </a:p>
          <a:p>
            <a:pPr algn="just">
              <a:lnSpc>
                <a:spcPct val="130000"/>
              </a:lnSpc>
            </a:pPr>
            <a:r>
              <a:rPr kumimoji="1" lang="zh-CN" altLang="en-US" sz="2800" b="1" dirty="0">
                <a:latin typeface="楷体_GB2312" pitchFamily="49" charset="-122"/>
                <a:ea typeface="楷体_GB2312" pitchFamily="49" charset="-122"/>
              </a:rPr>
              <a:t>按二叉树的结点</a:t>
            </a:r>
            <a:r>
              <a:rPr kumimoji="1" lang="zh-CN" altLang="en-US" sz="2800" b="1" dirty="0">
                <a:latin typeface="Times New Roman" pitchFamily="18" charset="0"/>
                <a:ea typeface="楷体_GB2312" pitchFamily="49" charset="-122"/>
              </a:rPr>
              <a:t>“</a:t>
            </a:r>
            <a:r>
              <a:rPr kumimoji="1" lang="zh-CN" altLang="en-US" sz="2800" b="1" dirty="0">
                <a:latin typeface="楷体_GB2312" pitchFamily="49" charset="-122"/>
                <a:ea typeface="楷体_GB2312" pitchFamily="49" charset="-122"/>
              </a:rPr>
              <a:t>自上而下、从左至右</a:t>
            </a:r>
            <a:r>
              <a:rPr kumimoji="1" lang="zh-CN" altLang="en-US" sz="2800" b="1" dirty="0">
                <a:latin typeface="Times New Roman" pitchFamily="18" charset="0"/>
                <a:ea typeface="楷体_GB2312" pitchFamily="49" charset="-122"/>
              </a:rPr>
              <a:t>”</a:t>
            </a:r>
            <a:r>
              <a:rPr kumimoji="1" lang="zh-CN" altLang="en-US" sz="2800" b="1" dirty="0">
                <a:latin typeface="楷体_GB2312" pitchFamily="49" charset="-122"/>
                <a:ea typeface="楷体_GB2312" pitchFamily="49" charset="-122"/>
              </a:rPr>
              <a:t>编号，用一组连续的存储单元存储。</a:t>
            </a:r>
          </a:p>
        </p:txBody>
      </p:sp>
      <p:sp>
        <p:nvSpPr>
          <p:cNvPr id="185348" name="Rectangle 4"/>
          <p:cNvSpPr>
            <a:spLocks noChangeArrowheads="1"/>
          </p:cNvSpPr>
          <p:nvPr/>
        </p:nvSpPr>
        <p:spPr bwMode="auto">
          <a:xfrm>
            <a:off x="8389549" y="381000"/>
            <a:ext cx="408766" cy="374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A</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B</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C</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D</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E</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F</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G</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H</a:t>
            </a:r>
          </a:p>
          <a:p>
            <a:pPr algn="ctr" eaLnBrk="0" hangingPunct="0">
              <a:lnSpc>
                <a:spcPct val="110000"/>
              </a:lnSpc>
              <a:defRPr/>
            </a:pPr>
            <a:r>
              <a:rPr kumimoji="1" lang="en-US" altLang="zh-TW" sz="2400">
                <a:solidFill>
                  <a:srgbClr val="002060"/>
                </a:solidFill>
                <a:effectLst>
                  <a:outerShdw blurRad="38100" dist="38100" dir="2700000" algn="tl">
                    <a:srgbClr val="000000"/>
                  </a:outerShdw>
                </a:effectLst>
                <a:latin typeface="Times New Roman" pitchFamily="18" charset="0"/>
                <a:ea typeface="PMingLiU" pitchFamily="18" charset="-120"/>
              </a:rPr>
              <a:t>I</a:t>
            </a:r>
          </a:p>
        </p:txBody>
      </p:sp>
      <p:grpSp>
        <p:nvGrpSpPr>
          <p:cNvPr id="43013" name="Group 5"/>
          <p:cNvGrpSpPr>
            <a:grpSpLocks/>
          </p:cNvGrpSpPr>
          <p:nvPr/>
        </p:nvGrpSpPr>
        <p:grpSpPr bwMode="auto">
          <a:xfrm>
            <a:off x="7546975" y="381000"/>
            <a:ext cx="1520825" cy="3749676"/>
            <a:chOff x="3596" y="1793"/>
            <a:chExt cx="958" cy="2362"/>
          </a:xfrm>
        </p:grpSpPr>
        <p:sp>
          <p:nvSpPr>
            <p:cNvPr id="43054" name="Rectangle 6"/>
            <p:cNvSpPr>
              <a:spLocks noChangeArrowheads="1"/>
            </p:cNvSpPr>
            <p:nvPr/>
          </p:nvSpPr>
          <p:spPr bwMode="auto">
            <a:xfrm>
              <a:off x="3992" y="1861"/>
              <a:ext cx="539" cy="22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55" name="Rectangle 7"/>
            <p:cNvSpPr>
              <a:spLocks noChangeArrowheads="1"/>
            </p:cNvSpPr>
            <p:nvPr/>
          </p:nvSpPr>
          <p:spPr bwMode="auto">
            <a:xfrm>
              <a:off x="3596" y="1793"/>
              <a:ext cx="343"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pPr>
              <a:r>
                <a:rPr kumimoji="1" lang="zh-TW" altLang="en-US" sz="2400">
                  <a:solidFill>
                    <a:srgbClr val="002060"/>
                  </a:solidFill>
                  <a:latin typeface="Times New Roman" pitchFamily="18" charset="0"/>
                  <a:ea typeface="PMingLiU" pitchFamily="18" charset="-120"/>
                </a:rPr>
                <a:t>[1]</a:t>
              </a:r>
            </a:p>
            <a:p>
              <a:pPr eaLnBrk="0" hangingPunct="0">
                <a:lnSpc>
                  <a:spcPct val="110000"/>
                </a:lnSpc>
              </a:pPr>
              <a:r>
                <a:rPr kumimoji="1" lang="zh-TW" altLang="en-US" sz="2400">
                  <a:solidFill>
                    <a:srgbClr val="002060"/>
                  </a:solidFill>
                  <a:latin typeface="Times New Roman" pitchFamily="18" charset="0"/>
                  <a:ea typeface="PMingLiU" pitchFamily="18" charset="-120"/>
                </a:rPr>
                <a:t>[2]</a:t>
              </a:r>
            </a:p>
            <a:p>
              <a:pPr eaLnBrk="0" hangingPunct="0">
                <a:lnSpc>
                  <a:spcPct val="110000"/>
                </a:lnSpc>
              </a:pPr>
              <a:r>
                <a:rPr kumimoji="1" lang="zh-TW" altLang="en-US" sz="2400">
                  <a:solidFill>
                    <a:srgbClr val="002060"/>
                  </a:solidFill>
                  <a:latin typeface="Times New Roman" pitchFamily="18" charset="0"/>
                  <a:ea typeface="PMingLiU" pitchFamily="18" charset="-120"/>
                </a:rPr>
                <a:t>[3]</a:t>
              </a:r>
            </a:p>
            <a:p>
              <a:pPr eaLnBrk="0" hangingPunct="0">
                <a:lnSpc>
                  <a:spcPct val="110000"/>
                </a:lnSpc>
              </a:pPr>
              <a:r>
                <a:rPr kumimoji="1" lang="zh-TW" altLang="en-US" sz="2400">
                  <a:solidFill>
                    <a:srgbClr val="002060"/>
                  </a:solidFill>
                  <a:latin typeface="Times New Roman" pitchFamily="18" charset="0"/>
                  <a:ea typeface="PMingLiU" pitchFamily="18" charset="-120"/>
                </a:rPr>
                <a:t>[4]</a:t>
              </a:r>
            </a:p>
            <a:p>
              <a:pPr eaLnBrk="0" hangingPunct="0">
                <a:lnSpc>
                  <a:spcPct val="110000"/>
                </a:lnSpc>
              </a:pPr>
              <a:r>
                <a:rPr kumimoji="1" lang="zh-TW" altLang="en-US" sz="2400">
                  <a:solidFill>
                    <a:srgbClr val="002060"/>
                  </a:solidFill>
                  <a:latin typeface="Times New Roman" pitchFamily="18" charset="0"/>
                  <a:ea typeface="PMingLiU" pitchFamily="18" charset="-120"/>
                </a:rPr>
                <a:t>[5]</a:t>
              </a:r>
            </a:p>
            <a:p>
              <a:pPr eaLnBrk="0" hangingPunct="0">
                <a:lnSpc>
                  <a:spcPct val="110000"/>
                </a:lnSpc>
              </a:pPr>
              <a:r>
                <a:rPr kumimoji="1" lang="zh-TW" altLang="en-US" sz="2400">
                  <a:solidFill>
                    <a:srgbClr val="002060"/>
                  </a:solidFill>
                  <a:latin typeface="Times New Roman" pitchFamily="18" charset="0"/>
                  <a:ea typeface="PMingLiU" pitchFamily="18" charset="-120"/>
                </a:rPr>
                <a:t>[6]</a:t>
              </a:r>
            </a:p>
            <a:p>
              <a:pPr eaLnBrk="0" hangingPunct="0">
                <a:lnSpc>
                  <a:spcPct val="110000"/>
                </a:lnSpc>
              </a:pPr>
              <a:r>
                <a:rPr kumimoji="1" lang="zh-TW" altLang="en-US" sz="2400">
                  <a:solidFill>
                    <a:srgbClr val="002060"/>
                  </a:solidFill>
                  <a:latin typeface="Times New Roman" pitchFamily="18" charset="0"/>
                  <a:ea typeface="PMingLiU" pitchFamily="18" charset="-120"/>
                </a:rPr>
                <a:t>[7]</a:t>
              </a:r>
            </a:p>
            <a:p>
              <a:pPr eaLnBrk="0" hangingPunct="0">
                <a:lnSpc>
                  <a:spcPct val="110000"/>
                </a:lnSpc>
              </a:pPr>
              <a:r>
                <a:rPr kumimoji="1" lang="zh-TW" altLang="en-US" sz="2400">
                  <a:solidFill>
                    <a:srgbClr val="002060"/>
                  </a:solidFill>
                  <a:latin typeface="Times New Roman" pitchFamily="18" charset="0"/>
                  <a:ea typeface="PMingLiU" pitchFamily="18" charset="-120"/>
                </a:rPr>
                <a:t>[8]</a:t>
              </a:r>
            </a:p>
            <a:p>
              <a:pPr eaLnBrk="0" hangingPunct="0">
                <a:lnSpc>
                  <a:spcPct val="110000"/>
                </a:lnSpc>
              </a:pPr>
              <a:r>
                <a:rPr kumimoji="1" lang="zh-TW" altLang="en-US" sz="2400">
                  <a:solidFill>
                    <a:srgbClr val="002060"/>
                  </a:solidFill>
                  <a:latin typeface="Times New Roman" pitchFamily="18" charset="0"/>
                  <a:ea typeface="PMingLiU" pitchFamily="18" charset="-120"/>
                </a:rPr>
                <a:t>[9]</a:t>
              </a:r>
            </a:p>
          </p:txBody>
        </p:sp>
        <p:sp>
          <p:nvSpPr>
            <p:cNvPr id="43056" name="Line 8"/>
            <p:cNvSpPr>
              <a:spLocks noChangeShapeType="1"/>
            </p:cNvSpPr>
            <p:nvPr/>
          </p:nvSpPr>
          <p:spPr bwMode="auto">
            <a:xfrm>
              <a:off x="4008" y="2072"/>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57" name="Line 9"/>
            <p:cNvSpPr>
              <a:spLocks noChangeShapeType="1"/>
            </p:cNvSpPr>
            <p:nvPr/>
          </p:nvSpPr>
          <p:spPr bwMode="auto">
            <a:xfrm>
              <a:off x="4008" y="2329"/>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58" name="Line 10"/>
            <p:cNvSpPr>
              <a:spLocks noChangeShapeType="1"/>
            </p:cNvSpPr>
            <p:nvPr/>
          </p:nvSpPr>
          <p:spPr bwMode="auto">
            <a:xfrm>
              <a:off x="3979" y="2565"/>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59" name="Line 11"/>
            <p:cNvSpPr>
              <a:spLocks noChangeShapeType="1"/>
            </p:cNvSpPr>
            <p:nvPr/>
          </p:nvSpPr>
          <p:spPr bwMode="auto">
            <a:xfrm>
              <a:off x="3998" y="2832"/>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60" name="Line 12"/>
            <p:cNvSpPr>
              <a:spLocks noChangeShapeType="1"/>
            </p:cNvSpPr>
            <p:nvPr/>
          </p:nvSpPr>
          <p:spPr bwMode="auto">
            <a:xfrm>
              <a:off x="4008" y="3080"/>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61" name="Line 13"/>
            <p:cNvSpPr>
              <a:spLocks noChangeShapeType="1"/>
            </p:cNvSpPr>
            <p:nvPr/>
          </p:nvSpPr>
          <p:spPr bwMode="auto">
            <a:xfrm>
              <a:off x="3999" y="3335"/>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62" name="Line 14"/>
            <p:cNvSpPr>
              <a:spLocks noChangeShapeType="1"/>
            </p:cNvSpPr>
            <p:nvPr/>
          </p:nvSpPr>
          <p:spPr bwMode="auto">
            <a:xfrm>
              <a:off x="3998" y="3571"/>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63" name="Line 15"/>
            <p:cNvSpPr>
              <a:spLocks noChangeShapeType="1"/>
            </p:cNvSpPr>
            <p:nvPr/>
          </p:nvSpPr>
          <p:spPr bwMode="auto">
            <a:xfrm>
              <a:off x="3988" y="3826"/>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sp>
          <p:nvSpPr>
            <p:cNvPr id="43064" name="Line 16"/>
            <p:cNvSpPr>
              <a:spLocks noChangeShapeType="1"/>
            </p:cNvSpPr>
            <p:nvPr/>
          </p:nvSpPr>
          <p:spPr bwMode="auto">
            <a:xfrm>
              <a:off x="3998" y="4072"/>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rgbClr val="002060"/>
                </a:solidFill>
              </a:endParaRPr>
            </a:p>
          </p:txBody>
        </p:sp>
      </p:grpSp>
      <p:grpSp>
        <p:nvGrpSpPr>
          <p:cNvPr id="43014" name="Group 17"/>
          <p:cNvGrpSpPr>
            <a:grpSpLocks/>
          </p:cNvGrpSpPr>
          <p:nvPr/>
        </p:nvGrpSpPr>
        <p:grpSpPr bwMode="auto">
          <a:xfrm>
            <a:off x="3794125" y="706438"/>
            <a:ext cx="3063875" cy="2801950"/>
            <a:chOff x="2645" y="1753"/>
            <a:chExt cx="2537" cy="2637"/>
          </a:xfrm>
        </p:grpSpPr>
        <p:grpSp>
          <p:nvGrpSpPr>
            <p:cNvPr id="43019" name="Group 18"/>
            <p:cNvGrpSpPr>
              <a:grpSpLocks/>
            </p:cNvGrpSpPr>
            <p:nvPr/>
          </p:nvGrpSpPr>
          <p:grpSpPr bwMode="auto">
            <a:xfrm>
              <a:off x="3899" y="1753"/>
              <a:ext cx="376" cy="431"/>
              <a:chOff x="4229" y="1348"/>
              <a:chExt cx="376" cy="431"/>
            </a:xfrm>
          </p:grpSpPr>
          <p:sp>
            <p:nvSpPr>
              <p:cNvPr id="43052" name="Oval 19"/>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64" name="Rectangle 20"/>
              <p:cNvSpPr>
                <a:spLocks noChangeArrowheads="1"/>
              </p:cNvSpPr>
              <p:nvPr/>
            </p:nvSpPr>
            <p:spPr bwMode="auto">
              <a:xfrm>
                <a:off x="4297" y="1402"/>
                <a:ext cx="308"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A</a:t>
                </a:r>
              </a:p>
            </p:txBody>
          </p:sp>
        </p:grpSp>
        <p:grpSp>
          <p:nvGrpSpPr>
            <p:cNvPr id="43020" name="Group 21"/>
            <p:cNvGrpSpPr>
              <a:grpSpLocks/>
            </p:cNvGrpSpPr>
            <p:nvPr/>
          </p:nvGrpSpPr>
          <p:grpSpPr bwMode="auto">
            <a:xfrm>
              <a:off x="3288" y="2472"/>
              <a:ext cx="365" cy="429"/>
              <a:chOff x="3618" y="2067"/>
              <a:chExt cx="365" cy="429"/>
            </a:xfrm>
          </p:grpSpPr>
          <p:sp>
            <p:nvSpPr>
              <p:cNvPr id="43050" name="Oval 22"/>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67" name="Rectangle 23"/>
              <p:cNvSpPr>
                <a:spLocks noChangeArrowheads="1"/>
              </p:cNvSpPr>
              <p:nvPr/>
            </p:nvSpPr>
            <p:spPr bwMode="auto">
              <a:xfrm>
                <a:off x="3687" y="2119"/>
                <a:ext cx="29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B</a:t>
                </a:r>
              </a:p>
            </p:txBody>
          </p:sp>
        </p:grpSp>
        <p:sp>
          <p:nvSpPr>
            <p:cNvPr id="43021" name="Line 24"/>
            <p:cNvSpPr>
              <a:spLocks noChangeShapeType="1"/>
            </p:cNvSpPr>
            <p:nvPr/>
          </p:nvSpPr>
          <p:spPr bwMode="auto">
            <a:xfrm flipH="1">
              <a:off x="3476" y="2062"/>
              <a:ext cx="482" cy="40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nvGrpSpPr>
            <p:cNvPr id="43022" name="Group 25"/>
            <p:cNvGrpSpPr>
              <a:grpSpLocks/>
            </p:cNvGrpSpPr>
            <p:nvPr/>
          </p:nvGrpSpPr>
          <p:grpSpPr bwMode="auto">
            <a:xfrm>
              <a:off x="4479" y="2493"/>
              <a:ext cx="374" cy="425"/>
              <a:chOff x="4809" y="2088"/>
              <a:chExt cx="374" cy="425"/>
            </a:xfrm>
          </p:grpSpPr>
          <p:sp>
            <p:nvSpPr>
              <p:cNvPr id="43048" name="Oval 26"/>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71" name="Rectangle 27"/>
              <p:cNvSpPr>
                <a:spLocks noChangeArrowheads="1"/>
              </p:cNvSpPr>
              <p:nvPr/>
            </p:nvSpPr>
            <p:spPr bwMode="auto">
              <a:xfrm>
                <a:off x="4878" y="2140"/>
                <a:ext cx="305"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C</a:t>
                </a:r>
              </a:p>
            </p:txBody>
          </p:sp>
        </p:grpSp>
        <p:grpSp>
          <p:nvGrpSpPr>
            <p:cNvPr id="43023" name="Group 28"/>
            <p:cNvGrpSpPr>
              <a:grpSpLocks/>
            </p:cNvGrpSpPr>
            <p:nvPr/>
          </p:nvGrpSpPr>
          <p:grpSpPr bwMode="auto">
            <a:xfrm>
              <a:off x="4800" y="3169"/>
              <a:ext cx="382" cy="425"/>
              <a:chOff x="5130" y="2764"/>
              <a:chExt cx="382" cy="425"/>
            </a:xfrm>
          </p:grpSpPr>
          <p:sp>
            <p:nvSpPr>
              <p:cNvPr id="43046" name="Oval 29"/>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74" name="Rectangle 30"/>
              <p:cNvSpPr>
                <a:spLocks noChangeArrowheads="1"/>
              </p:cNvSpPr>
              <p:nvPr/>
            </p:nvSpPr>
            <p:spPr bwMode="auto">
              <a:xfrm>
                <a:off x="5195" y="2815"/>
                <a:ext cx="317"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G</a:t>
                </a:r>
              </a:p>
            </p:txBody>
          </p:sp>
        </p:grpSp>
        <p:sp>
          <p:nvSpPr>
            <p:cNvPr id="43024" name="Line 31"/>
            <p:cNvSpPr>
              <a:spLocks noChangeShapeType="1"/>
            </p:cNvSpPr>
            <p:nvPr/>
          </p:nvSpPr>
          <p:spPr bwMode="auto">
            <a:xfrm>
              <a:off x="4763" y="2845"/>
              <a:ext cx="181" cy="31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nvGrpSpPr>
            <p:cNvPr id="43025" name="Group 32"/>
            <p:cNvGrpSpPr>
              <a:grpSpLocks/>
            </p:cNvGrpSpPr>
            <p:nvPr/>
          </p:nvGrpSpPr>
          <p:grpSpPr bwMode="auto">
            <a:xfrm>
              <a:off x="3621" y="3200"/>
              <a:ext cx="364" cy="427"/>
              <a:chOff x="3951" y="2795"/>
              <a:chExt cx="364" cy="427"/>
            </a:xfrm>
          </p:grpSpPr>
          <p:sp>
            <p:nvSpPr>
              <p:cNvPr id="43044" name="Oval 33"/>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78" name="Rectangle 34"/>
              <p:cNvSpPr>
                <a:spLocks noChangeArrowheads="1"/>
              </p:cNvSpPr>
              <p:nvPr/>
            </p:nvSpPr>
            <p:spPr bwMode="auto">
              <a:xfrm>
                <a:off x="4019" y="2845"/>
                <a:ext cx="29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E</a:t>
                </a:r>
              </a:p>
            </p:txBody>
          </p:sp>
        </p:grpSp>
        <p:grpSp>
          <p:nvGrpSpPr>
            <p:cNvPr id="43026" name="Group 35"/>
            <p:cNvGrpSpPr>
              <a:grpSpLocks/>
            </p:cNvGrpSpPr>
            <p:nvPr/>
          </p:nvGrpSpPr>
          <p:grpSpPr bwMode="auto">
            <a:xfrm>
              <a:off x="3332" y="3961"/>
              <a:ext cx="360" cy="429"/>
              <a:chOff x="3662" y="3556"/>
              <a:chExt cx="360" cy="429"/>
            </a:xfrm>
          </p:grpSpPr>
          <p:sp>
            <p:nvSpPr>
              <p:cNvPr id="43042" name="Oval 36"/>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81" name="Rectangle 37"/>
              <p:cNvSpPr>
                <a:spLocks noChangeArrowheads="1"/>
              </p:cNvSpPr>
              <p:nvPr/>
            </p:nvSpPr>
            <p:spPr bwMode="auto">
              <a:xfrm>
                <a:off x="3731" y="3608"/>
                <a:ext cx="23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I</a:t>
                </a:r>
              </a:p>
            </p:txBody>
          </p:sp>
        </p:grpSp>
        <p:sp>
          <p:nvSpPr>
            <p:cNvPr id="43027" name="Line 38"/>
            <p:cNvSpPr>
              <a:spLocks noChangeShapeType="1"/>
            </p:cNvSpPr>
            <p:nvPr/>
          </p:nvSpPr>
          <p:spPr bwMode="auto">
            <a:xfrm>
              <a:off x="3241" y="3572"/>
              <a:ext cx="267" cy="3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nvGrpSpPr>
            <p:cNvPr id="43028" name="Group 39"/>
            <p:cNvGrpSpPr>
              <a:grpSpLocks/>
            </p:cNvGrpSpPr>
            <p:nvPr/>
          </p:nvGrpSpPr>
          <p:grpSpPr bwMode="auto">
            <a:xfrm>
              <a:off x="2998" y="3189"/>
              <a:ext cx="371" cy="425"/>
              <a:chOff x="3328" y="2784"/>
              <a:chExt cx="371" cy="425"/>
            </a:xfrm>
          </p:grpSpPr>
          <p:sp>
            <p:nvSpPr>
              <p:cNvPr id="43040" name="Oval 40"/>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85" name="Rectangle 41"/>
              <p:cNvSpPr>
                <a:spLocks noChangeArrowheads="1"/>
              </p:cNvSpPr>
              <p:nvPr/>
            </p:nvSpPr>
            <p:spPr bwMode="auto">
              <a:xfrm>
                <a:off x="3394" y="2836"/>
                <a:ext cx="305"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D</a:t>
                </a:r>
              </a:p>
            </p:txBody>
          </p:sp>
        </p:grpSp>
        <p:grpSp>
          <p:nvGrpSpPr>
            <p:cNvPr id="43029" name="Group 42"/>
            <p:cNvGrpSpPr>
              <a:grpSpLocks/>
            </p:cNvGrpSpPr>
            <p:nvPr/>
          </p:nvGrpSpPr>
          <p:grpSpPr bwMode="auto">
            <a:xfrm>
              <a:off x="2645" y="3938"/>
              <a:ext cx="387" cy="429"/>
              <a:chOff x="2975" y="3533"/>
              <a:chExt cx="387" cy="429"/>
            </a:xfrm>
          </p:grpSpPr>
          <p:sp>
            <p:nvSpPr>
              <p:cNvPr id="43038" name="Oval 43"/>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88" name="Rectangle 44"/>
              <p:cNvSpPr>
                <a:spLocks noChangeArrowheads="1"/>
              </p:cNvSpPr>
              <p:nvPr/>
            </p:nvSpPr>
            <p:spPr bwMode="auto">
              <a:xfrm>
                <a:off x="3043" y="3585"/>
                <a:ext cx="319"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H</a:t>
                </a:r>
              </a:p>
            </p:txBody>
          </p:sp>
        </p:grpSp>
        <p:grpSp>
          <p:nvGrpSpPr>
            <p:cNvPr id="43030" name="Group 45"/>
            <p:cNvGrpSpPr>
              <a:grpSpLocks/>
            </p:cNvGrpSpPr>
            <p:nvPr/>
          </p:nvGrpSpPr>
          <p:grpSpPr bwMode="auto">
            <a:xfrm>
              <a:off x="4188" y="3168"/>
              <a:ext cx="360" cy="423"/>
              <a:chOff x="4518" y="2763"/>
              <a:chExt cx="360" cy="423"/>
            </a:xfrm>
          </p:grpSpPr>
          <p:sp>
            <p:nvSpPr>
              <p:cNvPr id="43036" name="Oval 46"/>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85391" name="Rectangle 47"/>
              <p:cNvSpPr>
                <a:spLocks noChangeArrowheads="1"/>
              </p:cNvSpPr>
              <p:nvPr/>
            </p:nvSpPr>
            <p:spPr bwMode="auto">
              <a:xfrm>
                <a:off x="4585" y="2812"/>
                <a:ext cx="283"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kumimoji="1" lang="en-US" altLang="zh-TW" sz="2000" b="1">
                    <a:solidFill>
                      <a:srgbClr val="002060"/>
                    </a:solidFill>
                    <a:effectLst>
                      <a:outerShdw blurRad="38100" dist="38100" dir="2700000" algn="tl">
                        <a:srgbClr val="000000"/>
                      </a:outerShdw>
                    </a:effectLst>
                    <a:latin typeface="Times New Roman" pitchFamily="18" charset="0"/>
                    <a:ea typeface="PMingLiU" pitchFamily="18" charset="-120"/>
                  </a:rPr>
                  <a:t>F</a:t>
                </a:r>
              </a:p>
            </p:txBody>
          </p:sp>
        </p:grpSp>
        <p:sp>
          <p:nvSpPr>
            <p:cNvPr id="43031" name="Line 48"/>
            <p:cNvSpPr>
              <a:spLocks noChangeShapeType="1"/>
            </p:cNvSpPr>
            <p:nvPr/>
          </p:nvSpPr>
          <p:spPr bwMode="auto">
            <a:xfrm flipH="1">
              <a:off x="4355" y="2844"/>
              <a:ext cx="203" cy="3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3032" name="Line 49"/>
            <p:cNvSpPr>
              <a:spLocks noChangeShapeType="1"/>
            </p:cNvSpPr>
            <p:nvPr/>
          </p:nvSpPr>
          <p:spPr bwMode="auto">
            <a:xfrm>
              <a:off x="3530" y="2812"/>
              <a:ext cx="235" cy="3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3033" name="Line 50"/>
            <p:cNvSpPr>
              <a:spLocks noChangeShapeType="1"/>
            </p:cNvSpPr>
            <p:nvPr/>
          </p:nvSpPr>
          <p:spPr bwMode="auto">
            <a:xfrm flipH="1">
              <a:off x="3165" y="2801"/>
              <a:ext cx="204" cy="3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3034" name="Line 51"/>
            <p:cNvSpPr>
              <a:spLocks noChangeShapeType="1"/>
            </p:cNvSpPr>
            <p:nvPr/>
          </p:nvSpPr>
          <p:spPr bwMode="auto">
            <a:xfrm flipH="1">
              <a:off x="2822" y="3561"/>
              <a:ext cx="268" cy="3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3035" name="Line 52"/>
            <p:cNvSpPr>
              <a:spLocks noChangeShapeType="1"/>
            </p:cNvSpPr>
            <p:nvPr/>
          </p:nvSpPr>
          <p:spPr bwMode="auto">
            <a:xfrm>
              <a:off x="4194" y="2073"/>
              <a:ext cx="450" cy="41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
        <p:nvSpPr>
          <p:cNvPr id="43015" name="AutoShape 53">
            <a:hlinkClick r:id="rId2" action="ppaction://hlinksldjump" highlightClick="1"/>
          </p:cNvPr>
          <p:cNvSpPr>
            <a:spLocks noChangeArrowheads="1"/>
          </p:cNvSpPr>
          <p:nvPr/>
        </p:nvSpPr>
        <p:spPr bwMode="auto">
          <a:xfrm>
            <a:off x="8610600" y="64008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6" name="AutoShape 54"/>
          <p:cNvSpPr>
            <a:spLocks noChangeArrowheads="1"/>
          </p:cNvSpPr>
          <p:nvPr/>
        </p:nvSpPr>
        <p:spPr bwMode="auto">
          <a:xfrm>
            <a:off x="6629400" y="1457573"/>
            <a:ext cx="232968" cy="917079"/>
          </a:xfrm>
          <a:prstGeom prst="rightArrow">
            <a:avLst>
              <a:gd name="adj1" fmla="val 50000"/>
              <a:gd name="adj2" fmla="val 42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400">
              <a:solidFill>
                <a:srgbClr val="002060"/>
              </a:solidFill>
            </a:endParaRPr>
          </a:p>
        </p:txBody>
      </p:sp>
      <p:sp>
        <p:nvSpPr>
          <p:cNvPr id="43017" name="Rectangle 55"/>
          <p:cNvSpPr>
            <a:spLocks noChangeArrowheads="1"/>
          </p:cNvSpPr>
          <p:nvPr/>
        </p:nvSpPr>
        <p:spPr bwMode="auto">
          <a:xfrm>
            <a:off x="152400" y="3994150"/>
            <a:ext cx="8763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00FF00"/>
                </a:solidFill>
                <a:latin typeface="Times New Roman" pitchFamily="18" charset="0"/>
              </a:rPr>
              <a:t>问：顺序存储后能否复原成唯一对应的二叉树形状？</a:t>
            </a:r>
          </a:p>
          <a:p>
            <a:r>
              <a:rPr kumimoji="1" lang="zh-CN" altLang="en-US" sz="2800" b="1" dirty="0">
                <a:solidFill>
                  <a:schemeClr val="tx2"/>
                </a:solidFill>
                <a:latin typeface="楷体_GB2312" pitchFamily="49" charset="-122"/>
                <a:ea typeface="楷体_GB2312" pitchFamily="49" charset="-122"/>
              </a:rPr>
              <a:t>答：</a:t>
            </a:r>
            <a:r>
              <a:rPr kumimoji="1" lang="zh-CN" altLang="en-US" sz="2800" b="1" dirty="0">
                <a:latin typeface="楷体_GB2312" pitchFamily="49" charset="-122"/>
                <a:ea typeface="楷体_GB2312" pitchFamily="49" charset="-122"/>
              </a:rPr>
              <a:t>若是完全</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满二叉树则可以做到唯一复原。</a:t>
            </a:r>
          </a:p>
          <a:p>
            <a:r>
              <a:rPr kumimoji="1" lang="zh-CN" altLang="en-US" sz="2800" b="1" dirty="0">
                <a:latin typeface="楷体_GB2312" pitchFamily="49" charset="-122"/>
                <a:ea typeface="楷体_GB2312" pitchFamily="49" charset="-122"/>
              </a:rPr>
              <a:t>  而且有规律：下标值为</a:t>
            </a:r>
            <a:r>
              <a:rPr kumimoji="1" lang="en-US" altLang="zh-CN" sz="2800" b="1" dirty="0" err="1">
                <a:latin typeface="楷体_GB2312" pitchFamily="49" charset="-122"/>
                <a:ea typeface="楷体_GB2312" pitchFamily="49" charset="-122"/>
              </a:rPr>
              <a:t>i</a:t>
            </a:r>
            <a:r>
              <a:rPr kumimoji="1" lang="zh-CN" altLang="en-US" sz="2800" b="1" dirty="0">
                <a:latin typeface="楷体_GB2312" pitchFamily="49" charset="-122"/>
                <a:ea typeface="楷体_GB2312" pitchFamily="49" charset="-122"/>
              </a:rPr>
              <a:t>的双亲，其左孩子的下标值必为</a:t>
            </a:r>
            <a:r>
              <a:rPr kumimoji="1" lang="en-US" altLang="zh-CN" sz="2800" b="1" dirty="0">
                <a:latin typeface="楷体_GB2312" pitchFamily="49" charset="-122"/>
                <a:ea typeface="楷体_GB2312" pitchFamily="49" charset="-122"/>
              </a:rPr>
              <a:t>2i</a:t>
            </a:r>
            <a:r>
              <a:rPr kumimoji="1" lang="zh-CN" altLang="en-US" sz="2800" b="1" dirty="0">
                <a:latin typeface="楷体_GB2312" pitchFamily="49" charset="-122"/>
                <a:ea typeface="楷体_GB2312" pitchFamily="49" charset="-122"/>
              </a:rPr>
              <a:t>，其右孩子的下标值必为</a:t>
            </a:r>
            <a:r>
              <a:rPr kumimoji="1" lang="en-US" altLang="zh-CN" sz="2800" b="1" dirty="0">
                <a:latin typeface="楷体_GB2312" pitchFamily="49" charset="-122"/>
                <a:ea typeface="楷体_GB2312" pitchFamily="49" charset="-122"/>
              </a:rPr>
              <a:t>2i</a:t>
            </a:r>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1</a:t>
            </a:r>
            <a:r>
              <a:rPr kumimoji="1" lang="zh-CN" altLang="en-US" sz="2800" b="1" dirty="0">
                <a:latin typeface="楷体_GB2312" pitchFamily="49" charset="-122"/>
                <a:ea typeface="楷体_GB2312" pitchFamily="49" charset="-122"/>
              </a:rPr>
              <a:t>（即性质</a:t>
            </a:r>
            <a:r>
              <a:rPr kumimoji="1" lang="en-US" altLang="zh-CN" sz="2800" b="1" dirty="0">
                <a:latin typeface="楷体_GB2312" pitchFamily="49" charset="-122"/>
                <a:ea typeface="楷体_GB2312" pitchFamily="49" charset="-122"/>
              </a:rPr>
              <a:t>5</a:t>
            </a:r>
            <a:r>
              <a:rPr kumimoji="1" lang="zh-CN" altLang="en-US" sz="2800" b="1" dirty="0">
                <a:latin typeface="楷体_GB2312" pitchFamily="49" charset="-122"/>
                <a:ea typeface="楷体_GB2312" pitchFamily="49" charset="-122"/>
              </a:rPr>
              <a:t>）</a:t>
            </a:r>
          </a:p>
          <a:p>
            <a:r>
              <a:rPr kumimoji="1" lang="zh-CN" altLang="en-US" sz="2800" b="1" dirty="0">
                <a:latin typeface="楷体_GB2312" pitchFamily="49" charset="-122"/>
                <a:ea typeface="楷体_GB2312" pitchFamily="49" charset="-122"/>
              </a:rPr>
              <a:t>  例如，对应</a:t>
            </a:r>
            <a:r>
              <a:rPr kumimoji="1" lang="en-US" altLang="zh-CN" sz="2800" b="1" dirty="0">
                <a:latin typeface="楷体_GB2312" pitchFamily="49" charset="-122"/>
                <a:ea typeface="楷体_GB2312" pitchFamily="49" charset="-122"/>
              </a:rPr>
              <a:t>[2]</a:t>
            </a:r>
            <a:r>
              <a:rPr kumimoji="1" lang="zh-CN" altLang="en-US" sz="2800" b="1" dirty="0">
                <a:latin typeface="楷体_GB2312" pitchFamily="49" charset="-122"/>
                <a:ea typeface="楷体_GB2312" pitchFamily="49" charset="-122"/>
              </a:rPr>
              <a:t>的两个孩子必为</a:t>
            </a:r>
            <a:r>
              <a:rPr kumimoji="1" lang="en-US" altLang="zh-CN" sz="2800" b="1" dirty="0">
                <a:latin typeface="楷体_GB2312" pitchFamily="49" charset="-122"/>
                <a:ea typeface="楷体_GB2312" pitchFamily="49" charset="-122"/>
              </a:rPr>
              <a:t>[4]</a:t>
            </a:r>
            <a:r>
              <a:rPr kumimoji="1" lang="zh-CN" altLang="en-US" sz="2800" b="1" dirty="0">
                <a:latin typeface="楷体_GB2312" pitchFamily="49" charset="-122"/>
                <a:ea typeface="楷体_GB2312" pitchFamily="49" charset="-122"/>
              </a:rPr>
              <a:t>和</a:t>
            </a:r>
            <a:r>
              <a:rPr kumimoji="1" lang="en-US" altLang="zh-CN" sz="2800" b="1" dirty="0">
                <a:latin typeface="楷体_GB2312" pitchFamily="49" charset="-122"/>
                <a:ea typeface="楷体_GB2312" pitchFamily="49" charset="-122"/>
              </a:rPr>
              <a:t>[5],</a:t>
            </a:r>
            <a:r>
              <a:rPr kumimoji="1" lang="zh-CN" altLang="en-US" sz="2800" b="1" dirty="0">
                <a:latin typeface="楷体_GB2312" pitchFamily="49" charset="-122"/>
                <a:ea typeface="楷体_GB2312" pitchFamily="49" charset="-122"/>
              </a:rPr>
              <a:t>即</a:t>
            </a:r>
            <a:r>
              <a:rPr kumimoji="1" lang="en-US" altLang="zh-CN" sz="2800" b="1" dirty="0">
                <a:latin typeface="楷体_GB2312" pitchFamily="49" charset="-122"/>
                <a:ea typeface="楷体_GB2312" pitchFamily="49" charset="-122"/>
              </a:rPr>
              <a:t>B</a:t>
            </a:r>
            <a:r>
              <a:rPr kumimoji="1" lang="zh-CN" altLang="en-US" sz="2800" b="1" dirty="0">
                <a:latin typeface="楷体_GB2312" pitchFamily="49" charset="-122"/>
                <a:ea typeface="楷体_GB2312" pitchFamily="49" charset="-122"/>
              </a:rPr>
              <a:t>的左孩子必是</a:t>
            </a:r>
            <a:r>
              <a:rPr kumimoji="1" lang="en-US" altLang="zh-CN" sz="2800" b="1" dirty="0">
                <a:latin typeface="楷体_GB2312" pitchFamily="49" charset="-122"/>
                <a:ea typeface="楷体_GB2312" pitchFamily="49" charset="-122"/>
              </a:rPr>
              <a:t>D,</a:t>
            </a:r>
            <a:r>
              <a:rPr kumimoji="1" lang="zh-CN" altLang="en-US" sz="2800" b="1" dirty="0">
                <a:latin typeface="楷体_GB2312" pitchFamily="49" charset="-122"/>
                <a:ea typeface="楷体_GB2312" pitchFamily="49" charset="-122"/>
              </a:rPr>
              <a:t>右孩子必为</a:t>
            </a:r>
            <a:r>
              <a:rPr kumimoji="1" lang="en-US" altLang="zh-CN" sz="2800" b="1" dirty="0">
                <a:latin typeface="楷体_GB2312" pitchFamily="49" charset="-122"/>
                <a:ea typeface="楷体_GB2312" pitchFamily="49" charset="-122"/>
              </a:rPr>
              <a:t>E</a:t>
            </a:r>
            <a:r>
              <a:rPr kumimoji="1" lang="zh-CN" altLang="en-US" sz="2800" b="1" dirty="0">
                <a:latin typeface="楷体_GB2312" pitchFamily="49" charset="-122"/>
                <a:ea typeface="楷体_GB2312" pitchFamily="49" charset="-122"/>
              </a:rPr>
              <a:t>。</a:t>
            </a:r>
          </a:p>
        </p:txBody>
      </p:sp>
      <p:sp>
        <p:nvSpPr>
          <p:cNvPr id="43018" name="AutoShape 56"/>
          <p:cNvSpPr>
            <a:spLocks noChangeArrowheads="1"/>
          </p:cNvSpPr>
          <p:nvPr/>
        </p:nvSpPr>
        <p:spPr bwMode="auto">
          <a:xfrm>
            <a:off x="6172200" y="152400"/>
            <a:ext cx="990600" cy="685800"/>
          </a:xfrm>
          <a:prstGeom prst="wedgeRoundRectCallout">
            <a:avLst>
              <a:gd name="adj1" fmla="val 146315"/>
              <a:gd name="adj2" fmla="val -14120"/>
              <a:gd name="adj3" fmla="val 1666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400" b="1">
                <a:solidFill>
                  <a:srgbClr val="002060"/>
                </a:solidFill>
                <a:latin typeface="楷体_GB2312" pitchFamily="49" charset="-122"/>
                <a:ea typeface="楷体_GB2312" pitchFamily="49" charset="-122"/>
              </a:rPr>
              <a:t>T[0]</a:t>
            </a:r>
            <a:r>
              <a:rPr kumimoji="1" lang="zh-CN" altLang="en-US" sz="2400" b="1">
                <a:solidFill>
                  <a:srgbClr val="002060"/>
                </a:solidFill>
                <a:latin typeface="楷体_GB2312" pitchFamily="49" charset="-122"/>
                <a:ea typeface="楷体_GB2312" pitchFamily="49" charset="-122"/>
              </a:rPr>
              <a:t>一般不用</a:t>
            </a:r>
          </a:p>
        </p:txBody>
      </p:sp>
    </p:spTree>
    <p:extLst>
      <p:ext uri="{BB962C8B-B14F-4D97-AF65-F5344CB8AC3E}">
        <p14:creationId xmlns:p14="http://schemas.microsoft.com/office/powerpoint/2010/main" val="2828388143"/>
      </p:ext>
    </p:extLst>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860A299-1B8E-4A7D-AB7C-5852640B721D}" type="slidenum">
              <a:rPr lang="en-US" altLang="zh-CN" smtClean="0">
                <a:latin typeface="Arial" pitchFamily="34" charset="0"/>
              </a:rPr>
              <a:pPr eaLnBrk="1" hangingPunct="1"/>
              <a:t>66</a:t>
            </a:fld>
            <a:endParaRPr lang="en-US" altLang="zh-CN" smtClean="0">
              <a:latin typeface="Arial" pitchFamily="34" charset="0"/>
            </a:endParaRPr>
          </a:p>
        </p:txBody>
      </p:sp>
      <p:sp>
        <p:nvSpPr>
          <p:cNvPr id="186370" name="Rectangle 2"/>
          <p:cNvSpPr>
            <a:spLocks noGrp="1" noRot="1" noChangeArrowheads="1"/>
          </p:cNvSpPr>
          <p:nvPr>
            <p:ph type="title"/>
          </p:nvPr>
        </p:nvSpPr>
        <p:spPr>
          <a:xfrm>
            <a:off x="304800" y="381000"/>
            <a:ext cx="6629400" cy="609600"/>
          </a:xfrm>
        </p:spPr>
        <p:txBody>
          <a:bodyPr/>
          <a:lstStyle/>
          <a:p>
            <a:pPr algn="l" eaLnBrk="1" hangingPunct="1">
              <a:defRPr/>
            </a:pPr>
            <a:r>
              <a:rPr lang="zh-CN" altLang="en-US" sz="2800" b="1" dirty="0" smtClean="0">
                <a:solidFill>
                  <a:srgbClr val="002060"/>
                </a:solidFill>
              </a:rPr>
              <a:t>讨论：</a:t>
            </a:r>
            <a:r>
              <a:rPr lang="zh-CN" altLang="en-US" sz="2800" b="1" dirty="0" smtClean="0">
                <a:solidFill>
                  <a:srgbClr val="002060"/>
                </a:solidFill>
                <a:latin typeface="楷体_GB2312" pitchFamily="49" charset="-122"/>
                <a:ea typeface="楷体_GB2312" pitchFamily="49" charset="-122"/>
              </a:rPr>
              <a:t>不是完全二叉树怎么办？</a:t>
            </a:r>
            <a:endParaRPr lang="zh-CN" altLang="en-US" b="1" dirty="0" smtClean="0">
              <a:solidFill>
                <a:srgbClr val="002060"/>
              </a:solidFill>
            </a:endParaRPr>
          </a:p>
        </p:txBody>
      </p:sp>
      <p:sp>
        <p:nvSpPr>
          <p:cNvPr id="44036" name="Rectangle 3"/>
          <p:cNvSpPr>
            <a:spLocks noChangeArrowheads="1"/>
          </p:cNvSpPr>
          <p:nvPr/>
        </p:nvSpPr>
        <p:spPr bwMode="auto">
          <a:xfrm>
            <a:off x="304800" y="1066800"/>
            <a:ext cx="8610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b="1" dirty="0">
                <a:solidFill>
                  <a:schemeClr val="tx2"/>
                </a:solidFill>
                <a:latin typeface="宋体" pitchFamily="2" charset="-122"/>
              </a:rPr>
              <a:t>答：</a:t>
            </a:r>
            <a:r>
              <a:rPr kumimoji="1" lang="zh-CN" altLang="en-US" sz="2400" b="1" dirty="0">
                <a:latin typeface="楷体_GB2312" pitchFamily="49" charset="-122"/>
                <a:ea typeface="楷体_GB2312" pitchFamily="49" charset="-122"/>
              </a:rPr>
              <a:t>一律转为完全二叉树！</a:t>
            </a:r>
          </a:p>
          <a:p>
            <a:pPr algn="just"/>
            <a:r>
              <a:rPr kumimoji="1" lang="zh-CN" altLang="en-US" sz="2400" b="1" dirty="0">
                <a:latin typeface="楷体_GB2312" pitchFamily="49" charset="-122"/>
                <a:ea typeface="楷体_GB2312" pitchFamily="49" charset="-122"/>
              </a:rPr>
              <a:t>方法很简单，将各层空缺处统统补上</a:t>
            </a:r>
            <a:r>
              <a:rPr kumimoji="1" lang="zh-CN" altLang="en-US" sz="2400" b="1" dirty="0">
                <a:latin typeface="Times New Roman" pitchFamily="18" charset="0"/>
                <a:ea typeface="楷体_GB2312" pitchFamily="49" charset="-122"/>
              </a:rPr>
              <a:t>“</a:t>
            </a:r>
            <a:r>
              <a:rPr kumimoji="1" lang="zh-CN" altLang="en-US" sz="2400" b="1" dirty="0">
                <a:latin typeface="楷体_GB2312" pitchFamily="49" charset="-122"/>
                <a:ea typeface="楷体_GB2312" pitchFamily="49" charset="-122"/>
              </a:rPr>
              <a:t>虚结点</a:t>
            </a:r>
            <a:r>
              <a:rPr kumimoji="1" lang="zh-CN" altLang="en-US" sz="2400" b="1" dirty="0">
                <a:latin typeface="Times New Roman" pitchFamily="18" charset="0"/>
                <a:ea typeface="楷体_GB2312" pitchFamily="49" charset="-122"/>
              </a:rPr>
              <a:t>”</a:t>
            </a:r>
            <a:r>
              <a:rPr kumimoji="1" lang="zh-CN" altLang="en-US" sz="2400" b="1" dirty="0">
                <a:latin typeface="楷体_GB2312" pitchFamily="49" charset="-122"/>
                <a:ea typeface="楷体_GB2312" pitchFamily="49" charset="-122"/>
              </a:rPr>
              <a:t>，其内容为空。</a:t>
            </a:r>
          </a:p>
        </p:txBody>
      </p:sp>
      <p:sp>
        <p:nvSpPr>
          <p:cNvPr id="186372" name="Rectangle 4"/>
          <p:cNvSpPr>
            <a:spLocks noChangeArrowheads="1"/>
          </p:cNvSpPr>
          <p:nvPr/>
        </p:nvSpPr>
        <p:spPr bwMode="auto">
          <a:xfrm>
            <a:off x="6781800" y="1828800"/>
            <a:ext cx="493725" cy="456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B</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C</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D</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a:t>
            </a:r>
          </a:p>
          <a:p>
            <a:pPr eaLnBrk="0" hangingPunct="0">
              <a:lnSpc>
                <a:spcPct val="110000"/>
              </a:lnSpc>
              <a:defRPr/>
            </a:pPr>
            <a:r>
              <a:rPr kumimoji="1" lang="en-US" altLang="zh-TW" sz="2400" b="1">
                <a:solidFill>
                  <a:srgbClr val="002060"/>
                </a:solidFill>
                <a:effectLst>
                  <a:outerShdw blurRad="38100" dist="38100" dir="2700000" algn="tl">
                    <a:srgbClr val="000000"/>
                  </a:outerShdw>
                </a:effectLst>
                <a:latin typeface="Times New Roman" pitchFamily="18" charset="0"/>
                <a:ea typeface="PMingLiU" pitchFamily="18" charset="-120"/>
              </a:rPr>
              <a:t>E</a:t>
            </a:r>
          </a:p>
        </p:txBody>
      </p:sp>
      <p:grpSp>
        <p:nvGrpSpPr>
          <p:cNvPr id="44038" name="Group 5"/>
          <p:cNvGrpSpPr>
            <a:grpSpLocks/>
          </p:cNvGrpSpPr>
          <p:nvPr/>
        </p:nvGrpSpPr>
        <p:grpSpPr bwMode="auto">
          <a:xfrm>
            <a:off x="5943600" y="1828800"/>
            <a:ext cx="1489075" cy="4562476"/>
            <a:chOff x="4128" y="960"/>
            <a:chExt cx="938" cy="2874"/>
          </a:xfrm>
        </p:grpSpPr>
        <p:sp>
          <p:nvSpPr>
            <p:cNvPr id="44081" name="Rectangle 6"/>
            <p:cNvSpPr>
              <a:spLocks noChangeArrowheads="1"/>
            </p:cNvSpPr>
            <p:nvPr/>
          </p:nvSpPr>
          <p:spPr bwMode="auto">
            <a:xfrm>
              <a:off x="4524" y="1008"/>
              <a:ext cx="538" cy="280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2" name="Line 7"/>
            <p:cNvSpPr>
              <a:spLocks noChangeShapeType="1"/>
            </p:cNvSpPr>
            <p:nvPr/>
          </p:nvSpPr>
          <p:spPr bwMode="auto">
            <a:xfrm>
              <a:off x="4520" y="1261"/>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3" name="Line 8"/>
            <p:cNvSpPr>
              <a:spLocks noChangeShapeType="1"/>
            </p:cNvSpPr>
            <p:nvPr/>
          </p:nvSpPr>
          <p:spPr bwMode="auto">
            <a:xfrm>
              <a:off x="4520" y="1508"/>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4" name="Line 9"/>
            <p:cNvSpPr>
              <a:spLocks noChangeShapeType="1"/>
            </p:cNvSpPr>
            <p:nvPr/>
          </p:nvSpPr>
          <p:spPr bwMode="auto">
            <a:xfrm>
              <a:off x="4520" y="1754"/>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5" name="Line 10"/>
            <p:cNvSpPr>
              <a:spLocks noChangeShapeType="1"/>
            </p:cNvSpPr>
            <p:nvPr/>
          </p:nvSpPr>
          <p:spPr bwMode="auto">
            <a:xfrm>
              <a:off x="4520" y="2011"/>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6" name="Line 11"/>
            <p:cNvSpPr>
              <a:spLocks noChangeShapeType="1"/>
            </p:cNvSpPr>
            <p:nvPr/>
          </p:nvSpPr>
          <p:spPr bwMode="auto">
            <a:xfrm>
              <a:off x="4520" y="2259"/>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7" name="Line 12"/>
            <p:cNvSpPr>
              <a:spLocks noChangeShapeType="1"/>
            </p:cNvSpPr>
            <p:nvPr/>
          </p:nvSpPr>
          <p:spPr bwMode="auto">
            <a:xfrm>
              <a:off x="4520" y="2504"/>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8" name="Line 13"/>
            <p:cNvSpPr>
              <a:spLocks noChangeShapeType="1"/>
            </p:cNvSpPr>
            <p:nvPr/>
          </p:nvSpPr>
          <p:spPr bwMode="auto">
            <a:xfrm>
              <a:off x="4520" y="2750"/>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9" name="Line 14"/>
            <p:cNvSpPr>
              <a:spLocks noChangeShapeType="1"/>
            </p:cNvSpPr>
            <p:nvPr/>
          </p:nvSpPr>
          <p:spPr bwMode="auto">
            <a:xfrm>
              <a:off x="4530" y="3585"/>
              <a:ext cx="53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90" name="Line 15"/>
            <p:cNvSpPr>
              <a:spLocks noChangeShapeType="1"/>
            </p:cNvSpPr>
            <p:nvPr/>
          </p:nvSpPr>
          <p:spPr bwMode="auto">
            <a:xfrm>
              <a:off x="4520" y="2996"/>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91" name="Line 16"/>
            <p:cNvSpPr>
              <a:spLocks noChangeShapeType="1"/>
            </p:cNvSpPr>
            <p:nvPr/>
          </p:nvSpPr>
          <p:spPr bwMode="auto">
            <a:xfrm>
              <a:off x="4520" y="3242"/>
              <a:ext cx="5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92" name="Rectangle 17"/>
            <p:cNvSpPr>
              <a:spLocks noChangeArrowheads="1"/>
            </p:cNvSpPr>
            <p:nvPr/>
          </p:nvSpPr>
          <p:spPr bwMode="auto">
            <a:xfrm>
              <a:off x="4128" y="960"/>
              <a:ext cx="440" cy="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pPr>
              <a:r>
                <a:rPr kumimoji="1" lang="zh-TW" altLang="en-US" sz="2400" b="1">
                  <a:solidFill>
                    <a:srgbClr val="002060"/>
                  </a:solidFill>
                  <a:latin typeface="Times New Roman" pitchFamily="18" charset="0"/>
                  <a:ea typeface="PMingLiU" pitchFamily="18" charset="-120"/>
                </a:rPr>
                <a:t>[1]</a:t>
              </a:r>
            </a:p>
            <a:p>
              <a:pPr eaLnBrk="0" hangingPunct="0">
                <a:lnSpc>
                  <a:spcPct val="110000"/>
                </a:lnSpc>
              </a:pPr>
              <a:r>
                <a:rPr kumimoji="1" lang="zh-TW" altLang="en-US" sz="2400" b="1">
                  <a:solidFill>
                    <a:srgbClr val="002060"/>
                  </a:solidFill>
                  <a:latin typeface="Times New Roman" pitchFamily="18" charset="0"/>
                  <a:ea typeface="PMingLiU" pitchFamily="18" charset="-120"/>
                </a:rPr>
                <a:t>[2]</a:t>
              </a:r>
            </a:p>
            <a:p>
              <a:pPr eaLnBrk="0" hangingPunct="0">
                <a:lnSpc>
                  <a:spcPct val="110000"/>
                </a:lnSpc>
              </a:pPr>
              <a:r>
                <a:rPr kumimoji="1" lang="zh-TW" altLang="en-US" sz="2400" b="1">
                  <a:solidFill>
                    <a:srgbClr val="002060"/>
                  </a:solidFill>
                  <a:latin typeface="Times New Roman" pitchFamily="18" charset="0"/>
                  <a:ea typeface="PMingLiU" pitchFamily="18" charset="-120"/>
                </a:rPr>
                <a:t>[3]</a:t>
              </a:r>
            </a:p>
            <a:p>
              <a:pPr eaLnBrk="0" hangingPunct="0">
                <a:lnSpc>
                  <a:spcPct val="110000"/>
                </a:lnSpc>
              </a:pPr>
              <a:r>
                <a:rPr kumimoji="1" lang="zh-TW" altLang="en-US" sz="2400" b="1">
                  <a:solidFill>
                    <a:srgbClr val="002060"/>
                  </a:solidFill>
                  <a:latin typeface="Times New Roman" pitchFamily="18" charset="0"/>
                  <a:ea typeface="PMingLiU" pitchFamily="18" charset="-120"/>
                </a:rPr>
                <a:t>[4]</a:t>
              </a:r>
            </a:p>
            <a:p>
              <a:pPr eaLnBrk="0" hangingPunct="0">
                <a:lnSpc>
                  <a:spcPct val="110000"/>
                </a:lnSpc>
              </a:pPr>
              <a:r>
                <a:rPr kumimoji="1" lang="zh-TW" altLang="en-US" sz="2400" b="1">
                  <a:solidFill>
                    <a:srgbClr val="002060"/>
                  </a:solidFill>
                  <a:latin typeface="Times New Roman" pitchFamily="18" charset="0"/>
                  <a:ea typeface="PMingLiU" pitchFamily="18" charset="-120"/>
                </a:rPr>
                <a:t>[5]</a:t>
              </a:r>
            </a:p>
            <a:p>
              <a:pPr eaLnBrk="0" hangingPunct="0">
                <a:lnSpc>
                  <a:spcPct val="110000"/>
                </a:lnSpc>
              </a:pPr>
              <a:r>
                <a:rPr kumimoji="1" lang="zh-TW" altLang="en-US" sz="2400" b="1">
                  <a:solidFill>
                    <a:srgbClr val="002060"/>
                  </a:solidFill>
                  <a:latin typeface="Times New Roman" pitchFamily="18" charset="0"/>
                  <a:ea typeface="PMingLiU" pitchFamily="18" charset="-120"/>
                </a:rPr>
                <a:t>[6]</a:t>
              </a:r>
            </a:p>
            <a:p>
              <a:pPr eaLnBrk="0" hangingPunct="0">
                <a:lnSpc>
                  <a:spcPct val="110000"/>
                </a:lnSpc>
              </a:pPr>
              <a:r>
                <a:rPr kumimoji="1" lang="zh-TW" altLang="en-US" sz="2400" b="1">
                  <a:solidFill>
                    <a:srgbClr val="002060"/>
                  </a:solidFill>
                  <a:latin typeface="Times New Roman" pitchFamily="18" charset="0"/>
                  <a:ea typeface="PMingLiU" pitchFamily="18" charset="-120"/>
                </a:rPr>
                <a:t>[7]</a:t>
              </a:r>
            </a:p>
            <a:p>
              <a:pPr eaLnBrk="0" hangingPunct="0">
                <a:lnSpc>
                  <a:spcPct val="110000"/>
                </a:lnSpc>
              </a:pPr>
              <a:r>
                <a:rPr kumimoji="1" lang="zh-TW" altLang="en-US" sz="2400" b="1">
                  <a:solidFill>
                    <a:srgbClr val="002060"/>
                  </a:solidFill>
                  <a:latin typeface="Times New Roman" pitchFamily="18" charset="0"/>
                  <a:ea typeface="PMingLiU" pitchFamily="18" charset="-120"/>
                </a:rPr>
                <a:t>[8]</a:t>
              </a:r>
            </a:p>
            <a:p>
              <a:pPr eaLnBrk="0" hangingPunct="0">
                <a:lnSpc>
                  <a:spcPct val="110000"/>
                </a:lnSpc>
              </a:pPr>
              <a:r>
                <a:rPr kumimoji="1" lang="zh-TW" altLang="en-US" sz="2400" b="1">
                  <a:solidFill>
                    <a:srgbClr val="002060"/>
                  </a:solidFill>
                  <a:latin typeface="Times New Roman" pitchFamily="18" charset="0"/>
                  <a:ea typeface="PMingLiU" pitchFamily="18" charset="-120"/>
                </a:rPr>
                <a:t>[9]</a:t>
              </a:r>
            </a:p>
            <a:p>
              <a:pPr eaLnBrk="0" hangingPunct="0">
                <a:lnSpc>
                  <a:spcPct val="110000"/>
                </a:lnSpc>
              </a:pPr>
              <a:r>
                <a:rPr kumimoji="1" lang="zh-TW" altLang="en-US" sz="2400" b="1">
                  <a:solidFill>
                    <a:srgbClr val="002060"/>
                  </a:solidFill>
                  <a:latin typeface="Times New Roman" pitchFamily="18" charset="0"/>
                  <a:ea typeface="PMingLiU" pitchFamily="18" charset="-120"/>
                </a:rPr>
                <a:t>.</a:t>
              </a:r>
            </a:p>
            <a:p>
              <a:pPr eaLnBrk="0" hangingPunct="0">
                <a:lnSpc>
                  <a:spcPct val="110000"/>
                </a:lnSpc>
              </a:pPr>
              <a:r>
                <a:rPr kumimoji="1" lang="zh-TW" altLang="en-US" sz="2400" b="1">
                  <a:solidFill>
                    <a:srgbClr val="002060"/>
                  </a:solidFill>
                  <a:latin typeface="Times New Roman" pitchFamily="18" charset="0"/>
                  <a:ea typeface="PMingLiU" pitchFamily="18" charset="-120"/>
                </a:rPr>
                <a:t>[16]</a:t>
              </a:r>
            </a:p>
          </p:txBody>
        </p:sp>
      </p:grpSp>
      <p:grpSp>
        <p:nvGrpSpPr>
          <p:cNvPr id="44039" name="Group 18"/>
          <p:cNvGrpSpPr>
            <a:grpSpLocks/>
          </p:cNvGrpSpPr>
          <p:nvPr/>
        </p:nvGrpSpPr>
        <p:grpSpPr bwMode="auto">
          <a:xfrm>
            <a:off x="381000" y="2057401"/>
            <a:ext cx="2386013" cy="2900363"/>
            <a:chOff x="336" y="2016"/>
            <a:chExt cx="1503" cy="1827"/>
          </a:xfrm>
        </p:grpSpPr>
        <p:grpSp>
          <p:nvGrpSpPr>
            <p:cNvPr id="44066" name="Group 19"/>
            <p:cNvGrpSpPr>
              <a:grpSpLocks/>
            </p:cNvGrpSpPr>
            <p:nvPr/>
          </p:nvGrpSpPr>
          <p:grpSpPr bwMode="auto">
            <a:xfrm>
              <a:off x="336" y="2016"/>
              <a:ext cx="1503" cy="1827"/>
              <a:chOff x="336" y="2016"/>
              <a:chExt cx="1503" cy="1827"/>
            </a:xfrm>
          </p:grpSpPr>
          <p:sp>
            <p:nvSpPr>
              <p:cNvPr id="44069" name="Rectangle 20"/>
              <p:cNvSpPr>
                <a:spLocks noChangeArrowheads="1"/>
              </p:cNvSpPr>
              <p:nvPr/>
            </p:nvSpPr>
            <p:spPr bwMode="auto">
              <a:xfrm>
                <a:off x="1582" y="2016"/>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b="1">
                    <a:solidFill>
                      <a:srgbClr val="002060"/>
                    </a:solidFill>
                    <a:latin typeface="Times New Roman" pitchFamily="18" charset="0"/>
                    <a:ea typeface="PMingLiU" pitchFamily="18" charset="-120"/>
                  </a:rPr>
                  <a:t>A</a:t>
                </a:r>
              </a:p>
            </p:txBody>
          </p:sp>
          <p:sp>
            <p:nvSpPr>
              <p:cNvPr id="44070" name="Rectangle 21"/>
              <p:cNvSpPr>
                <a:spLocks noChangeArrowheads="1"/>
              </p:cNvSpPr>
              <p:nvPr/>
            </p:nvSpPr>
            <p:spPr bwMode="auto">
              <a:xfrm>
                <a:off x="1196" y="2400"/>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b="1">
                    <a:solidFill>
                      <a:srgbClr val="002060"/>
                    </a:solidFill>
                    <a:latin typeface="Times New Roman" pitchFamily="18" charset="0"/>
                    <a:ea typeface="PMingLiU" pitchFamily="18" charset="-120"/>
                  </a:rPr>
                  <a:t>B</a:t>
                </a:r>
              </a:p>
            </p:txBody>
          </p:sp>
          <p:sp>
            <p:nvSpPr>
              <p:cNvPr id="44071" name="Oval 22"/>
              <p:cNvSpPr>
                <a:spLocks noChangeArrowheads="1"/>
              </p:cNvSpPr>
              <p:nvPr/>
            </p:nvSpPr>
            <p:spPr bwMode="auto">
              <a:xfrm>
                <a:off x="336" y="3552"/>
                <a:ext cx="240" cy="24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72" name="Rectangle 23"/>
              <p:cNvSpPr>
                <a:spLocks noChangeArrowheads="1"/>
              </p:cNvSpPr>
              <p:nvPr/>
            </p:nvSpPr>
            <p:spPr bwMode="auto">
              <a:xfrm>
                <a:off x="336" y="3552"/>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b="1">
                    <a:solidFill>
                      <a:srgbClr val="002060"/>
                    </a:solidFill>
                    <a:latin typeface="Times New Roman" pitchFamily="18" charset="0"/>
                    <a:ea typeface="PMingLiU" pitchFamily="18" charset="-120"/>
                  </a:rPr>
                  <a:t>E</a:t>
                </a:r>
              </a:p>
            </p:txBody>
          </p:sp>
          <p:sp>
            <p:nvSpPr>
              <p:cNvPr id="44073" name="Line 24"/>
              <p:cNvSpPr>
                <a:spLocks noChangeShapeType="1"/>
              </p:cNvSpPr>
              <p:nvPr/>
            </p:nvSpPr>
            <p:spPr bwMode="auto">
              <a:xfrm flipH="1">
                <a:off x="533" y="3408"/>
                <a:ext cx="187"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74" name="Oval 25"/>
              <p:cNvSpPr>
                <a:spLocks noChangeArrowheads="1"/>
              </p:cNvSpPr>
              <p:nvPr/>
            </p:nvSpPr>
            <p:spPr bwMode="auto">
              <a:xfrm>
                <a:off x="902" y="2799"/>
                <a:ext cx="298" cy="24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75" name="Rectangle 26"/>
              <p:cNvSpPr>
                <a:spLocks noChangeArrowheads="1"/>
              </p:cNvSpPr>
              <p:nvPr/>
            </p:nvSpPr>
            <p:spPr bwMode="auto">
              <a:xfrm>
                <a:off x="912" y="2784"/>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b="1">
                    <a:solidFill>
                      <a:srgbClr val="002060"/>
                    </a:solidFill>
                    <a:latin typeface="Times New Roman" pitchFamily="18" charset="0"/>
                    <a:ea typeface="PMingLiU" pitchFamily="18" charset="-120"/>
                  </a:rPr>
                  <a:t>C</a:t>
                </a:r>
              </a:p>
            </p:txBody>
          </p:sp>
          <p:sp>
            <p:nvSpPr>
              <p:cNvPr id="44076" name="Oval 27"/>
              <p:cNvSpPr>
                <a:spLocks noChangeArrowheads="1"/>
              </p:cNvSpPr>
              <p:nvPr/>
            </p:nvSpPr>
            <p:spPr bwMode="auto">
              <a:xfrm>
                <a:off x="641" y="3168"/>
                <a:ext cx="271" cy="24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77" name="Rectangle 28"/>
              <p:cNvSpPr>
                <a:spLocks noChangeArrowheads="1"/>
              </p:cNvSpPr>
              <p:nvPr/>
            </p:nvSpPr>
            <p:spPr bwMode="auto">
              <a:xfrm>
                <a:off x="658" y="3168"/>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kumimoji="1" lang="en-US" altLang="zh-TW" sz="2400" b="1">
                    <a:solidFill>
                      <a:srgbClr val="002060"/>
                    </a:solidFill>
                    <a:latin typeface="Times New Roman" pitchFamily="18" charset="0"/>
                    <a:ea typeface="PMingLiU" pitchFamily="18" charset="-120"/>
                  </a:rPr>
                  <a:t>D</a:t>
                </a:r>
              </a:p>
            </p:txBody>
          </p:sp>
          <p:sp>
            <p:nvSpPr>
              <p:cNvPr id="44078" name="Line 29"/>
              <p:cNvSpPr>
                <a:spLocks noChangeShapeType="1"/>
              </p:cNvSpPr>
              <p:nvPr/>
            </p:nvSpPr>
            <p:spPr bwMode="auto">
              <a:xfrm flipH="1">
                <a:off x="1096" y="2653"/>
                <a:ext cx="101" cy="14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79" name="Line 30"/>
              <p:cNvSpPr>
                <a:spLocks noChangeShapeType="1"/>
              </p:cNvSpPr>
              <p:nvPr/>
            </p:nvSpPr>
            <p:spPr bwMode="auto">
              <a:xfrm flipH="1">
                <a:off x="816" y="3051"/>
                <a:ext cx="123" cy="1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80" name="Line 31"/>
              <p:cNvSpPr>
                <a:spLocks noChangeShapeType="1"/>
              </p:cNvSpPr>
              <p:nvPr/>
            </p:nvSpPr>
            <p:spPr bwMode="auto">
              <a:xfrm flipH="1">
                <a:off x="1392" y="2256"/>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
          <p:nvSpPr>
            <p:cNvPr id="44067" name="Oval 32"/>
            <p:cNvSpPr>
              <a:spLocks noChangeArrowheads="1"/>
            </p:cNvSpPr>
            <p:nvPr/>
          </p:nvSpPr>
          <p:spPr bwMode="auto">
            <a:xfrm>
              <a:off x="1502" y="2028"/>
              <a:ext cx="322" cy="24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8" name="Oval 33"/>
            <p:cNvSpPr>
              <a:spLocks noChangeArrowheads="1"/>
            </p:cNvSpPr>
            <p:nvPr/>
          </p:nvSpPr>
          <p:spPr bwMode="auto">
            <a:xfrm>
              <a:off x="1152" y="2401"/>
              <a:ext cx="321" cy="24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
        <p:nvSpPr>
          <p:cNvPr id="44040" name="Text Box 34"/>
          <p:cNvSpPr txBox="1">
            <a:spLocks noChangeArrowheads="1"/>
          </p:cNvSpPr>
          <p:nvPr/>
        </p:nvSpPr>
        <p:spPr bwMode="auto">
          <a:xfrm>
            <a:off x="228600" y="5638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CN" altLang="en-US" sz="2400" b="1" dirty="0">
                <a:solidFill>
                  <a:srgbClr val="0070C0"/>
                </a:solidFill>
                <a:latin typeface="楷体_GB2312" pitchFamily="49" charset="-122"/>
                <a:ea typeface="楷体_GB2312" pitchFamily="49" charset="-122"/>
              </a:rPr>
              <a:t>缺点：</a:t>
            </a:r>
            <a:r>
              <a:rPr kumimoji="1" lang="zh-TW" altLang="en-US" sz="2400" b="1" dirty="0">
                <a:solidFill>
                  <a:srgbClr val="0070C0"/>
                </a:solidFill>
                <a:latin typeface="楷体_GB2312" pitchFamily="49" charset="-122"/>
                <a:ea typeface="楷体_GB2312" pitchFamily="49" charset="-122"/>
              </a:rPr>
              <a:t>①</a:t>
            </a:r>
            <a:r>
              <a:rPr kumimoji="1" lang="zh-CN" altLang="en-US" sz="2400" b="1" dirty="0">
                <a:solidFill>
                  <a:srgbClr val="0070C0"/>
                </a:solidFill>
                <a:latin typeface="楷体_GB2312" pitchFamily="49" charset="-122"/>
                <a:ea typeface="楷体_GB2312" pitchFamily="49" charset="-122"/>
              </a:rPr>
              <a:t>浪费空间；②插入、删除不便</a:t>
            </a:r>
            <a:r>
              <a:rPr kumimoji="1" lang="zh-TW" altLang="en-US" sz="2400" b="1" dirty="0">
                <a:solidFill>
                  <a:srgbClr val="0070C0"/>
                </a:solidFill>
                <a:latin typeface="Times New Roman" pitchFamily="18" charset="0"/>
                <a:ea typeface="PMingLiU" pitchFamily="18" charset="-120"/>
              </a:rPr>
              <a:t>     </a:t>
            </a:r>
          </a:p>
        </p:txBody>
      </p:sp>
      <p:sp>
        <p:nvSpPr>
          <p:cNvPr id="44041" name="AutoShape 35">
            <a:hlinkClick r:id="rId2" action="ppaction://hlinksldjump"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AutoShape 36"/>
          <p:cNvSpPr>
            <a:spLocks noChangeArrowheads="1"/>
          </p:cNvSpPr>
          <p:nvPr/>
        </p:nvSpPr>
        <p:spPr bwMode="auto">
          <a:xfrm>
            <a:off x="4953000" y="3276600"/>
            <a:ext cx="914400" cy="533400"/>
          </a:xfrm>
          <a:prstGeom prst="rightArrow">
            <a:avLst>
              <a:gd name="adj1" fmla="val 50000"/>
              <a:gd name="adj2" fmla="val 42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4043" name="Group 37"/>
          <p:cNvGrpSpPr>
            <a:grpSpLocks/>
          </p:cNvGrpSpPr>
          <p:nvPr/>
        </p:nvGrpSpPr>
        <p:grpSpPr bwMode="auto">
          <a:xfrm>
            <a:off x="1393825" y="2362200"/>
            <a:ext cx="3124200" cy="1905000"/>
            <a:chOff x="960" y="2208"/>
            <a:chExt cx="1968" cy="1200"/>
          </a:xfrm>
        </p:grpSpPr>
        <p:sp>
          <p:nvSpPr>
            <p:cNvPr id="44044" name="Line 38"/>
            <p:cNvSpPr>
              <a:spLocks noChangeShapeType="1"/>
            </p:cNvSpPr>
            <p:nvPr/>
          </p:nvSpPr>
          <p:spPr bwMode="auto">
            <a:xfrm>
              <a:off x="1824" y="2208"/>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45" name="Line 39"/>
            <p:cNvSpPr>
              <a:spLocks noChangeShapeType="1"/>
            </p:cNvSpPr>
            <p:nvPr/>
          </p:nvSpPr>
          <p:spPr bwMode="auto">
            <a:xfrm>
              <a:off x="2160" y="2544"/>
              <a:ext cx="24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46" name="Line 40"/>
            <p:cNvSpPr>
              <a:spLocks noChangeShapeType="1"/>
            </p:cNvSpPr>
            <p:nvPr/>
          </p:nvSpPr>
          <p:spPr bwMode="auto">
            <a:xfrm>
              <a:off x="1392" y="2640"/>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47" name="Line 41"/>
            <p:cNvSpPr>
              <a:spLocks noChangeShapeType="1"/>
            </p:cNvSpPr>
            <p:nvPr/>
          </p:nvSpPr>
          <p:spPr bwMode="auto">
            <a:xfrm>
              <a:off x="1056" y="30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48" name="Line 42"/>
            <p:cNvSpPr>
              <a:spLocks noChangeShapeType="1"/>
            </p:cNvSpPr>
            <p:nvPr/>
          </p:nvSpPr>
          <p:spPr bwMode="auto">
            <a:xfrm>
              <a:off x="2544" y="3024"/>
              <a:ext cx="192"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49" name="Line 43"/>
            <p:cNvSpPr>
              <a:spLocks noChangeShapeType="1"/>
            </p:cNvSpPr>
            <p:nvPr/>
          </p:nvSpPr>
          <p:spPr bwMode="auto">
            <a:xfrm>
              <a:off x="1584" y="30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0" name="Line 44"/>
            <p:cNvSpPr>
              <a:spLocks noChangeShapeType="1"/>
            </p:cNvSpPr>
            <p:nvPr/>
          </p:nvSpPr>
          <p:spPr bwMode="auto">
            <a:xfrm flipH="1">
              <a:off x="1968" y="2592"/>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1" name="Line 45"/>
            <p:cNvSpPr>
              <a:spLocks noChangeShapeType="1"/>
            </p:cNvSpPr>
            <p:nvPr/>
          </p:nvSpPr>
          <p:spPr bwMode="auto">
            <a:xfrm>
              <a:off x="1968" y="2976"/>
              <a:ext cx="240"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2" name="Oval 46"/>
            <p:cNvSpPr>
              <a:spLocks noChangeArrowheads="1"/>
            </p:cNvSpPr>
            <p:nvPr/>
          </p:nvSpPr>
          <p:spPr bwMode="auto">
            <a:xfrm>
              <a:off x="960"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3" name="Oval 47"/>
            <p:cNvSpPr>
              <a:spLocks noChangeArrowheads="1"/>
            </p:cNvSpPr>
            <p:nvPr/>
          </p:nvSpPr>
          <p:spPr bwMode="auto">
            <a:xfrm>
              <a:off x="1392" y="2832"/>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4" name="Oval 48"/>
            <p:cNvSpPr>
              <a:spLocks noChangeArrowheads="1"/>
            </p:cNvSpPr>
            <p:nvPr/>
          </p:nvSpPr>
          <p:spPr bwMode="auto">
            <a:xfrm>
              <a:off x="2352" y="2784"/>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5" name="Oval 49"/>
            <p:cNvSpPr>
              <a:spLocks noChangeArrowheads="1"/>
            </p:cNvSpPr>
            <p:nvPr/>
          </p:nvSpPr>
          <p:spPr bwMode="auto">
            <a:xfrm>
              <a:off x="1824" y="2784"/>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6" name="Oval 50"/>
            <p:cNvSpPr>
              <a:spLocks noChangeArrowheads="1"/>
            </p:cNvSpPr>
            <p:nvPr/>
          </p:nvSpPr>
          <p:spPr bwMode="auto">
            <a:xfrm>
              <a:off x="1200"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7" name="Oval 51"/>
            <p:cNvSpPr>
              <a:spLocks noChangeArrowheads="1"/>
            </p:cNvSpPr>
            <p:nvPr/>
          </p:nvSpPr>
          <p:spPr bwMode="auto">
            <a:xfrm>
              <a:off x="1488"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8" name="Oval 52"/>
            <p:cNvSpPr>
              <a:spLocks noChangeArrowheads="1"/>
            </p:cNvSpPr>
            <p:nvPr/>
          </p:nvSpPr>
          <p:spPr bwMode="auto">
            <a:xfrm>
              <a:off x="2688"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59" name="Oval 53"/>
            <p:cNvSpPr>
              <a:spLocks noChangeArrowheads="1"/>
            </p:cNvSpPr>
            <p:nvPr/>
          </p:nvSpPr>
          <p:spPr bwMode="auto">
            <a:xfrm>
              <a:off x="2016"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0" name="Oval 54"/>
            <p:cNvSpPr>
              <a:spLocks noChangeArrowheads="1"/>
            </p:cNvSpPr>
            <p:nvPr/>
          </p:nvSpPr>
          <p:spPr bwMode="auto">
            <a:xfrm>
              <a:off x="2256"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1" name="Oval 55"/>
            <p:cNvSpPr>
              <a:spLocks noChangeArrowheads="1"/>
            </p:cNvSpPr>
            <p:nvPr/>
          </p:nvSpPr>
          <p:spPr bwMode="auto">
            <a:xfrm>
              <a:off x="1776" y="3216"/>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2" name="Oval 56"/>
            <p:cNvSpPr>
              <a:spLocks noChangeArrowheads="1"/>
            </p:cNvSpPr>
            <p:nvPr/>
          </p:nvSpPr>
          <p:spPr bwMode="auto">
            <a:xfrm>
              <a:off x="1968" y="2400"/>
              <a:ext cx="240" cy="192"/>
            </a:xfrm>
            <a:prstGeom prst="ellipse">
              <a:avLst/>
            </a:prstGeom>
            <a:noFill/>
            <a:ln w="127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3" name="Line 57"/>
            <p:cNvSpPr>
              <a:spLocks noChangeShapeType="1"/>
            </p:cNvSpPr>
            <p:nvPr/>
          </p:nvSpPr>
          <p:spPr bwMode="auto">
            <a:xfrm flipH="1">
              <a:off x="1296" y="3024"/>
              <a:ext cx="144"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4" name="Line 58"/>
            <p:cNvSpPr>
              <a:spLocks noChangeShapeType="1"/>
            </p:cNvSpPr>
            <p:nvPr/>
          </p:nvSpPr>
          <p:spPr bwMode="auto">
            <a:xfrm flipH="1">
              <a:off x="1824" y="2976"/>
              <a:ext cx="144"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44065" name="Line 59"/>
            <p:cNvSpPr>
              <a:spLocks noChangeShapeType="1"/>
            </p:cNvSpPr>
            <p:nvPr/>
          </p:nvSpPr>
          <p:spPr bwMode="auto">
            <a:xfrm flipH="1">
              <a:off x="2352" y="2976"/>
              <a:ext cx="96"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grpSp>
    </p:spTree>
    <p:extLst>
      <p:ext uri="{BB962C8B-B14F-4D97-AF65-F5344CB8AC3E}">
        <p14:creationId xmlns:p14="http://schemas.microsoft.com/office/powerpoint/2010/main" val="3282972237"/>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0A9EA66-F73B-4B96-B242-8AA51A21A56C}" type="slidenum">
              <a:rPr lang="en-US" altLang="zh-CN" smtClean="0">
                <a:latin typeface="Arial" pitchFamily="34" charset="0"/>
              </a:rPr>
              <a:pPr eaLnBrk="1" hangingPunct="1"/>
              <a:t>67</a:t>
            </a:fld>
            <a:endParaRPr lang="en-US" altLang="zh-CN" smtClean="0">
              <a:latin typeface="Arial" pitchFamily="34" charset="0"/>
            </a:endParaRPr>
          </a:p>
        </p:txBody>
      </p:sp>
      <p:sp>
        <p:nvSpPr>
          <p:cNvPr id="93186" name="Rectangle 2"/>
          <p:cNvSpPr>
            <a:spLocks noGrp="1" noRot="1" noChangeArrowheads="1"/>
          </p:cNvSpPr>
          <p:nvPr>
            <p:ph type="title"/>
          </p:nvPr>
        </p:nvSpPr>
        <p:spPr/>
        <p:txBody>
          <a:bodyPr/>
          <a:lstStyle/>
          <a:p>
            <a:pPr eaLnBrk="1" hangingPunct="1">
              <a:defRPr/>
            </a:pPr>
            <a:r>
              <a:rPr lang="zh-CN" altLang="en-US" b="0" smtClean="0">
                <a:solidFill>
                  <a:srgbClr val="00FF00"/>
                </a:solidFill>
              </a:rPr>
              <a:t>二、链式存储结构</a:t>
            </a:r>
          </a:p>
        </p:txBody>
      </p:sp>
      <p:sp>
        <p:nvSpPr>
          <p:cNvPr id="93187" name="Rectangle 3"/>
          <p:cNvSpPr>
            <a:spLocks noGrp="1" noChangeArrowheads="1"/>
          </p:cNvSpPr>
          <p:nvPr>
            <p:ph type="body" idx="1"/>
          </p:nvPr>
        </p:nvSpPr>
        <p:spPr/>
        <p:txBody>
          <a:bodyPr/>
          <a:lstStyle/>
          <a:p>
            <a:pPr eaLnBrk="1" hangingPunct="1">
              <a:defRPr/>
            </a:pPr>
            <a:r>
              <a:rPr lang="zh-CN" altLang="en-US" b="1" dirty="0" smtClean="0"/>
              <a:t>用二叉链表即可方便表示。</a:t>
            </a:r>
          </a:p>
          <a:p>
            <a:pPr eaLnBrk="1" hangingPunct="1">
              <a:defRPr/>
            </a:pPr>
            <a:r>
              <a:rPr lang="zh-CN" altLang="en-US" b="1" dirty="0" smtClean="0"/>
              <a:t> 二叉树的二叉链表存储</a:t>
            </a:r>
            <a:r>
              <a:rPr lang="zh-CN" altLang="en-US" b="1" dirty="0" smtClean="0">
                <a:solidFill>
                  <a:srgbClr val="FF0000"/>
                </a:solidFill>
              </a:rPr>
              <a:t>简单</a:t>
            </a:r>
            <a:r>
              <a:rPr lang="zh-CN" altLang="en-US" b="1" dirty="0" smtClean="0"/>
              <a:t>可以表示 </a:t>
            </a:r>
            <a:br>
              <a:rPr lang="zh-CN" altLang="en-US" b="1" dirty="0" smtClean="0"/>
            </a:br>
            <a:r>
              <a:rPr lang="zh-CN" altLang="en-US" b="1" dirty="0" smtClean="0"/>
              <a:t>　　</a:t>
            </a:r>
            <a:r>
              <a:rPr lang="en-US" altLang="zh-CN" b="1" dirty="0" smtClean="0"/>
              <a:t>class </a:t>
            </a:r>
            <a:r>
              <a:rPr lang="en-US" altLang="zh-CN" b="1" dirty="0" err="1" smtClean="0"/>
              <a:t>BiTNode</a:t>
            </a:r>
            <a:r>
              <a:rPr lang="en-US" altLang="zh-CN" b="1" dirty="0" smtClean="0"/>
              <a:t> { </a:t>
            </a:r>
            <a:br>
              <a:rPr lang="en-US" altLang="zh-CN" b="1" dirty="0" smtClean="0"/>
            </a:br>
            <a:r>
              <a:rPr lang="zh-CN" altLang="en-US" b="1" dirty="0" smtClean="0"/>
              <a:t>　　　</a:t>
            </a:r>
            <a:r>
              <a:rPr lang="en-US" altLang="zh-CN" b="1" dirty="0" err="1" smtClean="0"/>
              <a:t>ElemType</a:t>
            </a:r>
            <a:r>
              <a:rPr lang="en-US" altLang="zh-CN" b="1" dirty="0" smtClean="0"/>
              <a:t> data; </a:t>
            </a:r>
            <a:br>
              <a:rPr lang="en-US" altLang="zh-CN" b="1" dirty="0" smtClean="0"/>
            </a:br>
            <a:r>
              <a:rPr lang="zh-CN" altLang="en-US" b="1" dirty="0" smtClean="0"/>
              <a:t>　　　</a:t>
            </a:r>
            <a:r>
              <a:rPr lang="en-US" altLang="zh-CN" b="1" dirty="0" err="1" smtClean="0"/>
              <a:t>struct</a:t>
            </a:r>
            <a:r>
              <a:rPr lang="en-US" altLang="zh-CN" b="1" dirty="0" smtClean="0"/>
              <a:t> </a:t>
            </a:r>
            <a:r>
              <a:rPr lang="en-US" altLang="zh-CN" b="1" dirty="0" err="1" smtClean="0"/>
              <a:t>BiTNode</a:t>
            </a:r>
            <a:r>
              <a:rPr lang="en-US" altLang="zh-CN" b="1" dirty="0" smtClean="0"/>
              <a:t> *</a:t>
            </a:r>
            <a:r>
              <a:rPr lang="en-US" altLang="zh-CN" b="1" dirty="0" err="1" smtClean="0"/>
              <a:t>Lchild</a:t>
            </a:r>
            <a:r>
              <a:rPr lang="en-US" altLang="zh-CN" b="1" dirty="0" smtClean="0"/>
              <a:t>, *</a:t>
            </a:r>
            <a:r>
              <a:rPr lang="en-US" altLang="zh-CN" b="1" dirty="0" err="1" smtClean="0"/>
              <a:t>Rchild</a:t>
            </a:r>
            <a:r>
              <a:rPr lang="en-US" altLang="zh-CN" b="1" dirty="0" smtClean="0"/>
              <a:t>; // </a:t>
            </a:r>
            <a:r>
              <a:rPr lang="zh-CN" altLang="en-US" b="1" dirty="0" smtClean="0"/>
              <a:t>左、右孩子指针 </a:t>
            </a:r>
            <a:br>
              <a:rPr lang="zh-CN" altLang="en-US" b="1" dirty="0" smtClean="0"/>
            </a:br>
            <a:r>
              <a:rPr lang="zh-CN" altLang="en-US" b="1" dirty="0" smtClean="0"/>
              <a:t>　　</a:t>
            </a:r>
            <a:r>
              <a:rPr lang="en-US" altLang="zh-CN" b="1" dirty="0" smtClean="0"/>
              <a:t>} *</a:t>
            </a:r>
            <a:r>
              <a:rPr lang="en-US" altLang="zh-CN" b="1" dirty="0" err="1" smtClean="0"/>
              <a:t>BiTree</a:t>
            </a:r>
            <a:r>
              <a:rPr lang="en-US" altLang="zh-CN" b="1" dirty="0" smtClean="0"/>
              <a:t>;</a:t>
            </a:r>
            <a:br>
              <a:rPr lang="en-US" altLang="zh-CN" b="1" dirty="0" smtClean="0"/>
            </a:br>
            <a:endParaRPr lang="en-US" altLang="zh-CN" b="1" dirty="0" smtClean="0"/>
          </a:p>
        </p:txBody>
      </p:sp>
    </p:spTree>
    <p:extLst>
      <p:ext uri="{BB962C8B-B14F-4D97-AF65-F5344CB8AC3E}">
        <p14:creationId xmlns:p14="http://schemas.microsoft.com/office/powerpoint/2010/main" val="2488773629"/>
      </p:ext>
    </p:extLst>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4" name="Rectangle 24"/>
          <p:cNvSpPr>
            <a:spLocks noGrp="1" noChangeArrowheads="1"/>
          </p:cNvSpPr>
          <p:nvPr>
            <p:ph type="title"/>
          </p:nvPr>
        </p:nvSpPr>
        <p:spPr>
          <a:xfrm>
            <a:off x="519113" y="476250"/>
            <a:ext cx="8229600" cy="1008063"/>
          </a:xfrm>
        </p:spPr>
        <p:txBody>
          <a:bodyPr/>
          <a:lstStyle/>
          <a:p>
            <a:pPr algn="ctr"/>
            <a:r>
              <a:rPr kumimoji="1" lang="zh-CN" altLang="en-US" sz="4000" b="1">
                <a:solidFill>
                  <a:schemeClr val="tx2"/>
                </a:solidFill>
                <a:ea typeface="华文新魏" pitchFamily="2" charset="-122"/>
              </a:rPr>
              <a:t>二叉树的链表表示（二叉链表）</a:t>
            </a:r>
          </a:p>
        </p:txBody>
      </p:sp>
      <p:sp>
        <p:nvSpPr>
          <p:cNvPr id="133145" name="Rectangle 25"/>
          <p:cNvSpPr>
            <a:spLocks noGrp="1" noChangeArrowheads="1"/>
          </p:cNvSpPr>
          <p:nvPr>
            <p:ph idx="1"/>
          </p:nvPr>
        </p:nvSpPr>
        <p:spPr>
          <a:xfrm>
            <a:off x="647700" y="1412875"/>
            <a:ext cx="8101013" cy="1584325"/>
          </a:xfrm>
        </p:spPr>
        <p:txBody>
          <a:bodyPr/>
          <a:lstStyle/>
          <a:p>
            <a:pPr>
              <a:lnSpc>
                <a:spcPct val="105000"/>
              </a:lnSpc>
              <a:buClr>
                <a:srgbClr val="800080"/>
              </a:buClr>
              <a:buSzPct val="50000"/>
            </a:pPr>
            <a:r>
              <a:rPr lang="zh-CN" altLang="en-US" sz="3000" b="1">
                <a:latin typeface="Times New Roman" pitchFamily="18" charset="0"/>
                <a:ea typeface="仿宋_GB2312" pitchFamily="49" charset="-122"/>
              </a:rPr>
              <a:t>二叉树结点定义：每个结点有</a:t>
            </a:r>
            <a:r>
              <a:rPr lang="en-US" altLang="zh-CN" sz="3000" b="1">
                <a:latin typeface="Times New Roman" pitchFamily="18" charset="0"/>
                <a:ea typeface="仿宋_GB2312" pitchFamily="49" charset="-122"/>
              </a:rPr>
              <a:t>3</a:t>
            </a:r>
            <a:r>
              <a:rPr lang="zh-CN" altLang="en-US" sz="3000" b="1">
                <a:latin typeface="Times New Roman" pitchFamily="18" charset="0"/>
                <a:ea typeface="仿宋_GB2312" pitchFamily="49" charset="-122"/>
              </a:rPr>
              <a:t>个数据成员，</a:t>
            </a:r>
            <a:r>
              <a:rPr lang="en-US" altLang="zh-CN" sz="3000" b="1">
                <a:solidFill>
                  <a:schemeClr val="tx2"/>
                </a:solidFill>
                <a:latin typeface="Times New Roman" pitchFamily="18" charset="0"/>
                <a:ea typeface="仿宋_GB2312" pitchFamily="49" charset="-122"/>
              </a:rPr>
              <a:t>data</a:t>
            </a:r>
            <a:r>
              <a:rPr lang="zh-CN" altLang="en-US" sz="3000" b="1">
                <a:latin typeface="Times New Roman" pitchFamily="18" charset="0"/>
                <a:ea typeface="仿宋_GB2312" pitchFamily="49" charset="-122"/>
              </a:rPr>
              <a:t>域存储结点数据，</a:t>
            </a:r>
            <a:r>
              <a:rPr lang="en-US" altLang="zh-CN" sz="3000" b="1">
                <a:solidFill>
                  <a:schemeClr val="tx2"/>
                </a:solidFill>
                <a:latin typeface="Times New Roman" pitchFamily="18" charset="0"/>
                <a:ea typeface="仿宋_GB2312" pitchFamily="49" charset="-122"/>
              </a:rPr>
              <a:t>leftChild</a:t>
            </a:r>
            <a:r>
              <a:rPr lang="zh-CN" altLang="en-US" sz="3000" b="1">
                <a:latin typeface="Times New Roman" pitchFamily="18" charset="0"/>
                <a:ea typeface="仿宋_GB2312" pitchFamily="49" charset="-122"/>
              </a:rPr>
              <a:t>和</a:t>
            </a:r>
            <a:r>
              <a:rPr lang="en-US" altLang="zh-CN" sz="3000" b="1">
                <a:solidFill>
                  <a:schemeClr val="tx2"/>
                </a:solidFill>
                <a:latin typeface="Times New Roman" pitchFamily="18" charset="0"/>
                <a:ea typeface="仿宋_GB2312" pitchFamily="49" charset="-122"/>
              </a:rPr>
              <a:t>rightChild</a:t>
            </a:r>
            <a:r>
              <a:rPr lang="zh-CN" altLang="en-US" sz="3000" b="1">
                <a:latin typeface="Times New Roman" pitchFamily="18" charset="0"/>
                <a:ea typeface="仿宋_GB2312" pitchFamily="49" charset="-122"/>
              </a:rPr>
              <a:t>分别存放指向左子女和右子女的指针。</a:t>
            </a:r>
          </a:p>
        </p:txBody>
      </p:sp>
      <p:sp>
        <p:nvSpPr>
          <p:cNvPr id="27" name="灯片编号占位符 4"/>
          <p:cNvSpPr>
            <a:spLocks noGrp="1"/>
          </p:cNvSpPr>
          <p:nvPr>
            <p:ph type="sldNum" sz="quarter" idx="12"/>
          </p:nvPr>
        </p:nvSpPr>
        <p:spPr/>
        <p:txBody>
          <a:bodyPr/>
          <a:lstStyle/>
          <a:p>
            <a:fld id="{D39FBFE9-9EF7-442E-8F08-20D655D3B764}" type="slidenum">
              <a:rPr lang="en-US" altLang="zh-CN"/>
              <a:pPr/>
              <a:t>68</a:t>
            </a:fld>
            <a:endParaRPr lang="en-US" altLang="zh-CN"/>
          </a:p>
        </p:txBody>
      </p:sp>
      <p:grpSp>
        <p:nvGrpSpPr>
          <p:cNvPr id="133146" name="Group 26"/>
          <p:cNvGrpSpPr>
            <a:grpSpLocks/>
          </p:cNvGrpSpPr>
          <p:nvPr/>
        </p:nvGrpSpPr>
        <p:grpSpPr bwMode="auto">
          <a:xfrm>
            <a:off x="2160588" y="3152775"/>
            <a:ext cx="5256212" cy="2868613"/>
            <a:chOff x="1134" y="1056"/>
            <a:chExt cx="3311" cy="1807"/>
          </a:xfrm>
        </p:grpSpPr>
        <p:sp>
          <p:nvSpPr>
            <p:cNvPr id="133123" name="Rectangle 3"/>
            <p:cNvSpPr>
              <a:spLocks noChangeArrowheads="1"/>
            </p:cNvSpPr>
            <p:nvPr/>
          </p:nvSpPr>
          <p:spPr bwMode="auto">
            <a:xfrm>
              <a:off x="1270" y="1152"/>
              <a:ext cx="2877" cy="396"/>
            </a:xfrm>
            <a:prstGeom prst="rect">
              <a:avLst/>
            </a:prstGeom>
            <a:solidFill>
              <a:schemeClr val="bg1"/>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24" name="Text Box 4"/>
            <p:cNvSpPr txBox="1">
              <a:spLocks noChangeArrowheads="1"/>
            </p:cNvSpPr>
            <p:nvPr/>
          </p:nvSpPr>
          <p:spPr bwMode="auto">
            <a:xfrm>
              <a:off x="1323" y="1152"/>
              <a:ext cx="27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   data   rightChild</a:t>
              </a:r>
              <a:endParaRPr kumimoji="1" lang="en-US" altLang="zh-CN" sz="2400">
                <a:latin typeface="Times New Roman" pitchFamily="18" charset="0"/>
              </a:endParaRPr>
            </a:p>
          </p:txBody>
        </p:sp>
        <p:sp>
          <p:nvSpPr>
            <p:cNvPr id="133125" name="Line 5"/>
            <p:cNvSpPr>
              <a:spLocks noChangeShapeType="1"/>
            </p:cNvSpPr>
            <p:nvPr/>
          </p:nvSpPr>
          <p:spPr bwMode="auto">
            <a:xfrm flipH="1" flipV="1">
              <a:off x="2290" y="1162"/>
              <a:ext cx="0" cy="38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6" name="Line 6"/>
            <p:cNvSpPr>
              <a:spLocks noChangeShapeType="1"/>
            </p:cNvSpPr>
            <p:nvPr/>
          </p:nvSpPr>
          <p:spPr bwMode="auto">
            <a:xfrm flipV="1">
              <a:off x="2880" y="1152"/>
              <a:ext cx="0" cy="3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7" name="Line 7"/>
            <p:cNvSpPr>
              <a:spLocks noChangeShapeType="1"/>
            </p:cNvSpPr>
            <p:nvPr/>
          </p:nvSpPr>
          <p:spPr bwMode="auto">
            <a:xfrm flipV="1">
              <a:off x="2290" y="106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8" name="Line 8"/>
            <p:cNvSpPr>
              <a:spLocks noChangeShapeType="1"/>
            </p:cNvSpPr>
            <p:nvPr/>
          </p:nvSpPr>
          <p:spPr bwMode="auto">
            <a:xfrm flipV="1">
              <a:off x="288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9" name="AutoShape 9"/>
            <p:cNvSpPr>
              <a:spLocks noChangeArrowheads="1"/>
            </p:cNvSpPr>
            <p:nvPr/>
          </p:nvSpPr>
          <p:spPr bwMode="auto">
            <a:xfrm>
              <a:off x="1968" y="1968"/>
              <a:ext cx="1584" cy="283"/>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0" name="AutoShape 10"/>
            <p:cNvSpPr>
              <a:spLocks noChangeArrowheads="1"/>
            </p:cNvSpPr>
            <p:nvPr/>
          </p:nvSpPr>
          <p:spPr bwMode="auto">
            <a:xfrm>
              <a:off x="3204" y="2552"/>
              <a:ext cx="1241" cy="311"/>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1" name="AutoShape 11"/>
            <p:cNvSpPr>
              <a:spLocks noChangeArrowheads="1"/>
            </p:cNvSpPr>
            <p:nvPr/>
          </p:nvSpPr>
          <p:spPr bwMode="auto">
            <a:xfrm>
              <a:off x="1134" y="2544"/>
              <a:ext cx="1113" cy="296"/>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3132" name="Text Box 12"/>
            <p:cNvSpPr txBox="1">
              <a:spLocks noChangeArrowheads="1"/>
            </p:cNvSpPr>
            <p:nvPr/>
          </p:nvSpPr>
          <p:spPr bwMode="auto">
            <a:xfrm>
              <a:off x="2484" y="192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133133" name="Text Box 13"/>
            <p:cNvSpPr txBox="1">
              <a:spLocks noChangeArrowheads="1"/>
            </p:cNvSpPr>
            <p:nvPr/>
          </p:nvSpPr>
          <p:spPr bwMode="auto">
            <a:xfrm>
              <a:off x="1200" y="250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a:t>
              </a:r>
              <a:endParaRPr kumimoji="1" lang="en-US" altLang="zh-CN" sz="2400">
                <a:latin typeface="Times New Roman" pitchFamily="18" charset="0"/>
              </a:endParaRPr>
            </a:p>
          </p:txBody>
        </p:sp>
        <p:sp>
          <p:nvSpPr>
            <p:cNvPr id="133134" name="Line 14"/>
            <p:cNvSpPr>
              <a:spLocks noChangeShapeType="1"/>
            </p:cNvSpPr>
            <p:nvPr/>
          </p:nvSpPr>
          <p:spPr bwMode="auto">
            <a:xfrm flipV="1">
              <a:off x="3072"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5" name="Line 15"/>
            <p:cNvSpPr>
              <a:spLocks noChangeShapeType="1"/>
            </p:cNvSpPr>
            <p:nvPr/>
          </p:nvSpPr>
          <p:spPr bwMode="auto">
            <a:xfrm flipV="1">
              <a:off x="3072"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6" name="Line 16"/>
            <p:cNvSpPr>
              <a:spLocks noChangeShapeType="1"/>
            </p:cNvSpPr>
            <p:nvPr/>
          </p:nvSpPr>
          <p:spPr bwMode="auto">
            <a:xfrm flipV="1">
              <a:off x="2448" y="196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7" name="Line 17"/>
            <p:cNvSpPr>
              <a:spLocks noChangeShapeType="1"/>
            </p:cNvSpPr>
            <p:nvPr/>
          </p:nvSpPr>
          <p:spPr bwMode="auto">
            <a:xfrm flipV="1">
              <a:off x="2448" y="187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38" name="Text Box 18"/>
            <p:cNvSpPr txBox="1">
              <a:spLocks noChangeArrowheads="1"/>
            </p:cNvSpPr>
            <p:nvPr/>
          </p:nvSpPr>
          <p:spPr bwMode="auto">
            <a:xfrm>
              <a:off x="3264" y="2513"/>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rightChild</a:t>
              </a:r>
              <a:endParaRPr kumimoji="1" lang="en-US" altLang="zh-CN" sz="2400">
                <a:latin typeface="Times New Roman" pitchFamily="18" charset="0"/>
              </a:endParaRPr>
            </a:p>
          </p:txBody>
        </p:sp>
        <p:sp>
          <p:nvSpPr>
            <p:cNvPr id="133139" name="Line 19"/>
            <p:cNvSpPr>
              <a:spLocks noChangeShapeType="1"/>
            </p:cNvSpPr>
            <p:nvPr/>
          </p:nvSpPr>
          <p:spPr bwMode="auto">
            <a:xfrm flipH="1">
              <a:off x="1872" y="225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0" name="Line 20"/>
            <p:cNvSpPr>
              <a:spLocks noChangeShapeType="1"/>
            </p:cNvSpPr>
            <p:nvPr/>
          </p:nvSpPr>
          <p:spPr bwMode="auto">
            <a:xfrm flipV="1">
              <a:off x="2064"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1" name="Line 21"/>
            <p:cNvSpPr>
              <a:spLocks noChangeShapeType="1"/>
            </p:cNvSpPr>
            <p:nvPr/>
          </p:nvSpPr>
          <p:spPr bwMode="auto">
            <a:xfrm flipH="1" flipV="1">
              <a:off x="3504" y="225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42" name="Line 22"/>
            <p:cNvSpPr>
              <a:spLocks noChangeShapeType="1"/>
            </p:cNvSpPr>
            <p:nvPr/>
          </p:nvSpPr>
          <p:spPr bwMode="auto">
            <a:xfrm>
              <a:off x="3360" y="211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43" name="Text Box 23"/>
          <p:cNvSpPr txBox="1">
            <a:spLocks noChangeArrowheads="1"/>
          </p:cNvSpPr>
          <p:nvPr/>
        </p:nvSpPr>
        <p:spPr bwMode="auto">
          <a:xfrm>
            <a:off x="962025" y="4251325"/>
            <a:ext cx="1816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u="sng">
                <a:solidFill>
                  <a:schemeClr val="tx2"/>
                </a:solidFill>
                <a:latin typeface="Times New Roman" pitchFamily="18" charset="0"/>
                <a:ea typeface="仿宋_GB2312" pitchFamily="49" charset="-122"/>
              </a:rPr>
              <a:t>二叉链表</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79" name="Rectangle 35"/>
          <p:cNvSpPr>
            <a:spLocks noGrp="1" noChangeArrowheads="1"/>
          </p:cNvSpPr>
          <p:nvPr>
            <p:ph type="title"/>
          </p:nvPr>
        </p:nvSpPr>
        <p:spPr>
          <a:xfrm>
            <a:off x="503238" y="441325"/>
            <a:ext cx="8229600" cy="973138"/>
          </a:xfrm>
        </p:spPr>
        <p:txBody>
          <a:bodyPr/>
          <a:lstStyle/>
          <a:p>
            <a:pPr algn="ctr"/>
            <a:r>
              <a:rPr kumimoji="1" lang="zh-CN" altLang="en-US" sz="4000" b="1">
                <a:solidFill>
                  <a:schemeClr val="tx2"/>
                </a:solidFill>
                <a:ea typeface="华文新魏" pitchFamily="2" charset="-122"/>
              </a:rPr>
              <a:t>二叉树的链表表示（三叉链表）</a:t>
            </a:r>
          </a:p>
        </p:txBody>
      </p:sp>
      <p:sp>
        <p:nvSpPr>
          <p:cNvPr id="134180" name="Rectangle 36"/>
          <p:cNvSpPr>
            <a:spLocks noGrp="1" noChangeArrowheads="1"/>
          </p:cNvSpPr>
          <p:nvPr>
            <p:ph idx="1"/>
          </p:nvPr>
        </p:nvSpPr>
        <p:spPr>
          <a:xfrm>
            <a:off x="663575" y="1376363"/>
            <a:ext cx="7977188" cy="1044575"/>
          </a:xfrm>
        </p:spPr>
        <p:txBody>
          <a:bodyPr/>
          <a:lstStyle/>
          <a:p>
            <a:pPr>
              <a:buClr>
                <a:srgbClr val="800080"/>
              </a:buClr>
              <a:buSzPct val="50000"/>
            </a:pPr>
            <a:r>
              <a:rPr lang="zh-CN" altLang="en-US" sz="3000" b="1">
                <a:latin typeface="Times New Roman" pitchFamily="18" charset="0"/>
                <a:ea typeface="仿宋_GB2312" pitchFamily="49" charset="-122"/>
              </a:rPr>
              <a:t>每个结点增加一个指向双亲的指针</a:t>
            </a:r>
            <a:r>
              <a:rPr lang="en-US" altLang="zh-CN" sz="3000" b="1">
                <a:solidFill>
                  <a:schemeClr val="tx2"/>
                </a:solidFill>
                <a:latin typeface="Times New Roman" pitchFamily="18" charset="0"/>
                <a:ea typeface="仿宋_GB2312" pitchFamily="49" charset="-122"/>
              </a:rPr>
              <a:t>parent</a:t>
            </a:r>
            <a:r>
              <a:rPr lang="zh-CN" altLang="en-US" sz="3000" b="1">
                <a:latin typeface="Times New Roman" pitchFamily="18" charset="0"/>
                <a:ea typeface="仿宋_GB2312" pitchFamily="49" charset="-122"/>
              </a:rPr>
              <a:t>，使得查找双亲也很方便。</a:t>
            </a:r>
          </a:p>
        </p:txBody>
      </p:sp>
      <p:sp>
        <p:nvSpPr>
          <p:cNvPr id="36" name="灯片编号占位符 4"/>
          <p:cNvSpPr>
            <a:spLocks noGrp="1"/>
          </p:cNvSpPr>
          <p:nvPr>
            <p:ph type="sldNum" sz="quarter" idx="12"/>
          </p:nvPr>
        </p:nvSpPr>
        <p:spPr/>
        <p:txBody>
          <a:bodyPr/>
          <a:lstStyle/>
          <a:p>
            <a:fld id="{79283457-59ED-454D-82A0-33789B128786}" type="slidenum">
              <a:rPr lang="en-US" altLang="zh-CN"/>
              <a:pPr/>
              <a:t>69</a:t>
            </a:fld>
            <a:endParaRPr lang="en-US" altLang="zh-CN"/>
          </a:p>
        </p:txBody>
      </p:sp>
      <p:grpSp>
        <p:nvGrpSpPr>
          <p:cNvPr id="134178" name="Group 34"/>
          <p:cNvGrpSpPr>
            <a:grpSpLocks/>
          </p:cNvGrpSpPr>
          <p:nvPr/>
        </p:nvGrpSpPr>
        <p:grpSpPr bwMode="auto">
          <a:xfrm>
            <a:off x="1689100" y="2608263"/>
            <a:ext cx="5870575" cy="3521075"/>
            <a:chOff x="1006" y="1094"/>
            <a:chExt cx="3698" cy="2218"/>
          </a:xfrm>
        </p:grpSpPr>
        <p:grpSp>
          <p:nvGrpSpPr>
            <p:cNvPr id="134177" name="Group 33"/>
            <p:cNvGrpSpPr>
              <a:grpSpLocks/>
            </p:cNvGrpSpPr>
            <p:nvPr/>
          </p:nvGrpSpPr>
          <p:grpSpPr bwMode="auto">
            <a:xfrm>
              <a:off x="1006" y="1094"/>
              <a:ext cx="3552" cy="432"/>
              <a:chOff x="960" y="1056"/>
              <a:chExt cx="3552" cy="432"/>
            </a:xfrm>
          </p:grpSpPr>
          <p:sp>
            <p:nvSpPr>
              <p:cNvPr id="134147" name="Rectangle 3"/>
              <p:cNvSpPr>
                <a:spLocks noChangeArrowheads="1"/>
              </p:cNvSpPr>
              <p:nvPr/>
            </p:nvSpPr>
            <p:spPr bwMode="auto">
              <a:xfrm>
                <a:off x="960" y="1152"/>
                <a:ext cx="3552" cy="336"/>
              </a:xfrm>
              <a:prstGeom prst="rect">
                <a:avLst/>
              </a:prstGeom>
              <a:solidFill>
                <a:schemeClr val="bg1"/>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4149" name="Line 5"/>
              <p:cNvSpPr>
                <a:spLocks noChangeShapeType="1"/>
              </p:cNvSpPr>
              <p:nvPr/>
            </p:nvSpPr>
            <p:spPr bwMode="auto">
              <a:xfrm flipV="1">
                <a:off x="1968"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0" name="Line 6"/>
              <p:cNvSpPr>
                <a:spLocks noChangeShapeType="1"/>
              </p:cNvSpPr>
              <p:nvPr/>
            </p:nvSpPr>
            <p:spPr bwMode="auto">
              <a:xfrm flipV="1">
                <a:off x="2544"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1" name="Line 7"/>
              <p:cNvSpPr>
                <a:spLocks noChangeShapeType="1"/>
              </p:cNvSpPr>
              <p:nvPr/>
            </p:nvSpPr>
            <p:spPr bwMode="auto">
              <a:xfrm flipV="1">
                <a:off x="1968"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2" name="Line 8"/>
              <p:cNvSpPr>
                <a:spLocks noChangeShapeType="1"/>
              </p:cNvSpPr>
              <p:nvPr/>
            </p:nvSpPr>
            <p:spPr bwMode="auto">
              <a:xfrm flipV="1">
                <a:off x="2544"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3" name="Line 9"/>
              <p:cNvSpPr>
                <a:spLocks noChangeShapeType="1"/>
              </p:cNvSpPr>
              <p:nvPr/>
            </p:nvSpPr>
            <p:spPr bwMode="auto">
              <a:xfrm flipV="1">
                <a:off x="3360" y="1152"/>
                <a:ext cx="0" cy="33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Line 10"/>
              <p:cNvSpPr>
                <a:spLocks noChangeShapeType="1"/>
              </p:cNvSpPr>
              <p:nvPr/>
            </p:nvSpPr>
            <p:spPr bwMode="auto">
              <a:xfrm flipV="1">
                <a:off x="3360" y="1056"/>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48" name="Text Box 4"/>
              <p:cNvSpPr txBox="1">
                <a:spLocks noChangeArrowheads="1"/>
              </p:cNvSpPr>
              <p:nvPr/>
            </p:nvSpPr>
            <p:spPr bwMode="auto">
              <a:xfrm>
                <a:off x="977" y="1139"/>
                <a:ext cx="35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   data   parent   rightChild</a:t>
                </a:r>
                <a:endParaRPr kumimoji="1" lang="en-US" altLang="zh-CN" sz="2400">
                  <a:latin typeface="Times New Roman" pitchFamily="18" charset="0"/>
                </a:endParaRPr>
              </a:p>
            </p:txBody>
          </p:sp>
        </p:grpSp>
        <p:sp>
          <p:nvSpPr>
            <p:cNvPr id="134155" name="AutoShape 11"/>
            <p:cNvSpPr>
              <a:spLocks noChangeArrowheads="1"/>
            </p:cNvSpPr>
            <p:nvPr/>
          </p:nvSpPr>
          <p:spPr bwMode="auto">
            <a:xfrm>
              <a:off x="2784" y="1872"/>
              <a:ext cx="864"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4156" name="AutoShape 12"/>
            <p:cNvSpPr>
              <a:spLocks noChangeArrowheads="1"/>
            </p:cNvSpPr>
            <p:nvPr/>
          </p:nvSpPr>
          <p:spPr bwMode="auto">
            <a:xfrm>
              <a:off x="1920" y="2448"/>
              <a:ext cx="1920"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4157" name="AutoShape 13"/>
            <p:cNvSpPr>
              <a:spLocks noChangeArrowheads="1"/>
            </p:cNvSpPr>
            <p:nvPr/>
          </p:nvSpPr>
          <p:spPr bwMode="auto">
            <a:xfrm>
              <a:off x="3552" y="3024"/>
              <a:ext cx="1152"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4158" name="AutoShape 14"/>
            <p:cNvSpPr>
              <a:spLocks noChangeArrowheads="1"/>
            </p:cNvSpPr>
            <p:nvPr/>
          </p:nvSpPr>
          <p:spPr bwMode="auto">
            <a:xfrm>
              <a:off x="1152" y="3024"/>
              <a:ext cx="960" cy="288"/>
            </a:xfrm>
            <a:prstGeom prst="roundRect">
              <a:avLst>
                <a:gd name="adj" fmla="val 16667"/>
              </a:avLst>
            </a:prstGeom>
            <a:solidFill>
              <a:schemeClr val="bg1"/>
            </a:solidFill>
            <a:ln w="38100">
              <a:round/>
              <a:headEnd/>
              <a:tailEnd/>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4159" name="Text Box 15"/>
            <p:cNvSpPr txBox="1">
              <a:spLocks noChangeArrowheads="1"/>
            </p:cNvSpPr>
            <p:nvPr/>
          </p:nvSpPr>
          <p:spPr bwMode="auto">
            <a:xfrm>
              <a:off x="2849" y="1824"/>
              <a:ext cx="7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parent</a:t>
              </a:r>
              <a:endParaRPr kumimoji="1" lang="en-US" altLang="zh-CN" sz="2400">
                <a:latin typeface="Times New Roman" pitchFamily="18" charset="0"/>
              </a:endParaRPr>
            </a:p>
          </p:txBody>
        </p:sp>
        <p:sp>
          <p:nvSpPr>
            <p:cNvPr id="134160" name="Text Box 16"/>
            <p:cNvSpPr txBox="1">
              <a:spLocks noChangeArrowheads="1"/>
            </p:cNvSpPr>
            <p:nvPr/>
          </p:nvSpPr>
          <p:spPr bwMode="auto">
            <a:xfrm>
              <a:off x="2388" y="2409"/>
              <a:ext cx="54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data</a:t>
              </a:r>
              <a:endParaRPr kumimoji="1" lang="en-US" altLang="zh-CN" sz="2400">
                <a:latin typeface="Times New Roman" pitchFamily="18" charset="0"/>
              </a:endParaRPr>
            </a:p>
          </p:txBody>
        </p:sp>
        <p:sp>
          <p:nvSpPr>
            <p:cNvPr id="134161" name="Text Box 17"/>
            <p:cNvSpPr txBox="1">
              <a:spLocks noChangeArrowheads="1"/>
            </p:cNvSpPr>
            <p:nvPr/>
          </p:nvSpPr>
          <p:spPr bwMode="auto">
            <a:xfrm>
              <a:off x="1152" y="2985"/>
              <a:ext cx="9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leftChild</a:t>
              </a:r>
              <a:endParaRPr kumimoji="1" lang="en-US" altLang="zh-CN" sz="2400">
                <a:latin typeface="Times New Roman" pitchFamily="18" charset="0"/>
              </a:endParaRPr>
            </a:p>
          </p:txBody>
        </p:sp>
        <p:sp>
          <p:nvSpPr>
            <p:cNvPr id="134162" name="Line 18"/>
            <p:cNvSpPr>
              <a:spLocks noChangeShapeType="1"/>
            </p:cNvSpPr>
            <p:nvPr/>
          </p:nvSpPr>
          <p:spPr bwMode="auto">
            <a:xfrm flipV="1">
              <a:off x="292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Line 19"/>
            <p:cNvSpPr>
              <a:spLocks noChangeShapeType="1"/>
            </p:cNvSpPr>
            <p:nvPr/>
          </p:nvSpPr>
          <p:spPr bwMode="auto">
            <a:xfrm flipV="1">
              <a:off x="292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Line 20"/>
            <p:cNvSpPr>
              <a:spLocks noChangeShapeType="1"/>
            </p:cNvSpPr>
            <p:nvPr/>
          </p:nvSpPr>
          <p:spPr bwMode="auto">
            <a:xfrm flipV="1">
              <a:off x="2352"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Line 21"/>
            <p:cNvSpPr>
              <a:spLocks noChangeShapeType="1"/>
            </p:cNvSpPr>
            <p:nvPr/>
          </p:nvSpPr>
          <p:spPr bwMode="auto">
            <a:xfrm flipV="1">
              <a:off x="2352"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Line 22"/>
            <p:cNvSpPr>
              <a:spLocks noChangeShapeType="1"/>
            </p:cNvSpPr>
            <p:nvPr/>
          </p:nvSpPr>
          <p:spPr bwMode="auto">
            <a:xfrm flipV="1">
              <a:off x="3408" y="2448"/>
              <a:ext cx="0" cy="288"/>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Line 23"/>
            <p:cNvSpPr>
              <a:spLocks noChangeShapeType="1"/>
            </p:cNvSpPr>
            <p:nvPr/>
          </p:nvSpPr>
          <p:spPr bwMode="auto">
            <a:xfrm flipV="1">
              <a:off x="3408" y="2352"/>
              <a:ext cx="96" cy="96"/>
            </a:xfrm>
            <a:prstGeom prst="line">
              <a:avLst/>
            </a:prstGeom>
            <a:noFill/>
            <a:ln w="190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8" name="Text Box 24"/>
            <p:cNvSpPr txBox="1">
              <a:spLocks noChangeArrowheads="1"/>
            </p:cNvSpPr>
            <p:nvPr/>
          </p:nvSpPr>
          <p:spPr bwMode="auto">
            <a:xfrm>
              <a:off x="3552" y="2976"/>
              <a:ext cx="112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rPr>
                <a:t>rightChild</a:t>
              </a:r>
              <a:endParaRPr kumimoji="1" lang="en-US" altLang="zh-CN" sz="2400">
                <a:latin typeface="Times New Roman" pitchFamily="18" charset="0"/>
              </a:endParaRPr>
            </a:p>
          </p:txBody>
        </p:sp>
        <p:sp>
          <p:nvSpPr>
            <p:cNvPr id="134169" name="Line 25"/>
            <p:cNvSpPr>
              <a:spLocks noChangeShapeType="1"/>
            </p:cNvSpPr>
            <p:nvPr/>
          </p:nvSpPr>
          <p:spPr bwMode="auto">
            <a:xfrm flipV="1">
              <a:off x="3168" y="2160"/>
              <a:ext cx="0" cy="240"/>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0" name="Line 26"/>
            <p:cNvSpPr>
              <a:spLocks noChangeShapeType="1"/>
            </p:cNvSpPr>
            <p:nvPr/>
          </p:nvSpPr>
          <p:spPr bwMode="auto">
            <a:xfrm>
              <a:off x="3168" y="2400"/>
              <a:ext cx="0" cy="192"/>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Line 27"/>
            <p:cNvSpPr>
              <a:spLocks noChangeShapeType="1"/>
            </p:cNvSpPr>
            <p:nvPr/>
          </p:nvSpPr>
          <p:spPr bwMode="auto">
            <a:xfrm flipH="1">
              <a:off x="1824" y="2736"/>
              <a:ext cx="192" cy="192"/>
            </a:xfrm>
            <a:prstGeom prst="line">
              <a:avLst/>
            </a:prstGeom>
            <a:noFill/>
            <a:ln w="38100">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Line 28"/>
            <p:cNvSpPr>
              <a:spLocks noChangeShapeType="1"/>
            </p:cNvSpPr>
            <p:nvPr/>
          </p:nvSpPr>
          <p:spPr bwMode="auto">
            <a:xfrm flipV="1">
              <a:off x="2016"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3" name="Line 29"/>
            <p:cNvSpPr>
              <a:spLocks noChangeShapeType="1"/>
            </p:cNvSpPr>
            <p:nvPr/>
          </p:nvSpPr>
          <p:spPr bwMode="auto">
            <a:xfrm flipH="1" flipV="1">
              <a:off x="3696" y="2736"/>
              <a:ext cx="192" cy="192"/>
            </a:xfrm>
            <a:prstGeom prst="line">
              <a:avLst/>
            </a:prstGeom>
            <a:noFill/>
            <a:ln w="38100">
              <a:solidFill>
                <a:schemeClr val="tx2"/>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4" name="Line 30"/>
            <p:cNvSpPr>
              <a:spLocks noChangeShapeType="1"/>
            </p:cNvSpPr>
            <p:nvPr/>
          </p:nvSpPr>
          <p:spPr bwMode="auto">
            <a:xfrm>
              <a:off x="3552" y="2592"/>
              <a:ext cx="144" cy="144"/>
            </a:xfrm>
            <a:prstGeom prst="line">
              <a:avLst/>
            </a:prstGeom>
            <a:noFill/>
            <a:ln w="3810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175" name="Text Box 31"/>
          <p:cNvSpPr txBox="1">
            <a:spLocks noChangeArrowheads="1"/>
          </p:cNvSpPr>
          <p:nvPr/>
        </p:nvSpPr>
        <p:spPr bwMode="auto">
          <a:xfrm>
            <a:off x="935038" y="3573463"/>
            <a:ext cx="1816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zh-CN" altLang="en-US" sz="3200" b="1" u="sng">
                <a:solidFill>
                  <a:schemeClr val="tx2"/>
                </a:solidFill>
                <a:latin typeface="Times New Roman" pitchFamily="18" charset="0"/>
                <a:ea typeface="仿宋_GB2312" pitchFamily="49" charset="-122"/>
              </a:rPr>
              <a:t>三叉链表</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19772" y="381000"/>
            <a:ext cx="3423828" cy="1068388"/>
          </a:xfrm>
        </p:spPr>
        <p:txBody>
          <a:bodyPr/>
          <a:lstStyle/>
          <a:p>
            <a:pPr algn="ctr"/>
            <a:r>
              <a:rPr lang="zh-CN" altLang="en-US" b="1" dirty="0" smtClean="0">
                <a:ea typeface="华文新魏" pitchFamily="2" charset="-122"/>
              </a:rPr>
              <a:t>解题思路</a:t>
            </a:r>
            <a:endParaRPr lang="zh-CN" altLang="en-US" dirty="0" smtClean="0">
              <a:ea typeface="华文新魏" pitchFamily="2" charset="-122"/>
            </a:endParaRPr>
          </a:p>
        </p:txBody>
      </p:sp>
      <p:sp>
        <p:nvSpPr>
          <p:cNvPr id="98308" name="Rectangle 3"/>
          <p:cNvSpPr>
            <a:spLocks noGrp="1" noChangeArrowheads="1"/>
          </p:cNvSpPr>
          <p:nvPr>
            <p:ph idx="1"/>
          </p:nvPr>
        </p:nvSpPr>
        <p:spPr>
          <a:xfrm>
            <a:off x="762000" y="1371600"/>
            <a:ext cx="7772400" cy="4495800"/>
          </a:xfrm>
        </p:spPr>
        <p:txBody>
          <a:bodyPr/>
          <a:lstStyle/>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安放</a:t>
            </a:r>
            <a:r>
              <a:rPr lang="zh-CN" altLang="en-US" sz="3000" b="1" smtClean="0">
                <a:solidFill>
                  <a:srgbClr val="FF3300"/>
                </a:solidFill>
                <a:latin typeface="Times New Roman" pitchFamily="18" charset="0"/>
                <a:ea typeface="仿宋_GB2312" pitchFamily="49" charset="-122"/>
              </a:rPr>
              <a:t>第 </a:t>
            </a:r>
            <a:r>
              <a:rPr lang="en-US" altLang="zh-CN" sz="3000" b="1" smtClean="0">
                <a:solidFill>
                  <a:srgbClr val="FF3300"/>
                </a:solidFill>
                <a:latin typeface="Times New Roman" pitchFamily="18" charset="0"/>
                <a:ea typeface="仿宋_GB2312" pitchFamily="49" charset="-122"/>
              </a:rPr>
              <a:t>i </a:t>
            </a:r>
            <a:r>
              <a:rPr lang="zh-CN" altLang="en-US" sz="3000" b="1" smtClean="0">
                <a:solidFill>
                  <a:srgbClr val="FF3300"/>
                </a:solidFill>
                <a:latin typeface="Times New Roman" pitchFamily="18" charset="0"/>
                <a:ea typeface="仿宋_GB2312" pitchFamily="49" charset="-122"/>
              </a:rPr>
              <a:t>行</a:t>
            </a:r>
            <a:r>
              <a:rPr lang="zh-CN" altLang="en-US" sz="3000" b="1" smtClean="0">
                <a:solidFill>
                  <a:srgbClr val="000099"/>
                </a:solidFill>
                <a:latin typeface="Times New Roman" pitchFamily="18" charset="0"/>
                <a:ea typeface="仿宋_GB2312" pitchFamily="49" charset="-122"/>
              </a:rPr>
              <a:t>皇后时，需要在列的方向从 </a:t>
            </a:r>
            <a:r>
              <a:rPr lang="en-US" altLang="zh-CN" sz="3000" b="1" smtClean="0">
                <a:solidFill>
                  <a:srgbClr val="000099"/>
                </a:solidFill>
                <a:latin typeface="Times New Roman" pitchFamily="18" charset="0"/>
                <a:ea typeface="仿宋_GB2312" pitchFamily="49" charset="-122"/>
              </a:rPr>
              <a:t>0 </a:t>
            </a:r>
            <a:r>
              <a:rPr lang="zh-CN" altLang="en-US" sz="3000" b="1" smtClean="0">
                <a:solidFill>
                  <a:srgbClr val="000099"/>
                </a:solidFill>
                <a:latin typeface="Times New Roman" pitchFamily="18" charset="0"/>
                <a:ea typeface="仿宋_GB2312" pitchFamily="49" charset="-122"/>
              </a:rPr>
              <a:t>到 </a:t>
            </a:r>
            <a:r>
              <a:rPr lang="en-US" altLang="zh-CN" sz="3000" b="1" smtClean="0">
                <a:solidFill>
                  <a:srgbClr val="000099"/>
                </a:solidFill>
                <a:latin typeface="Times New Roman" pitchFamily="18" charset="0"/>
                <a:ea typeface="仿宋_GB2312" pitchFamily="49" charset="-122"/>
              </a:rPr>
              <a:t>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a:t>
            </a:r>
            <a:r>
              <a:rPr lang="zh-CN" altLang="en-US" sz="3000" b="1" smtClean="0">
                <a:solidFill>
                  <a:srgbClr val="000099"/>
                </a:solidFill>
                <a:latin typeface="Times New Roman" pitchFamily="18" charset="0"/>
                <a:ea typeface="仿宋_GB2312" pitchFamily="49" charset="-122"/>
              </a:rPr>
              <a:t>试探 </a:t>
            </a:r>
            <a:r>
              <a:rPr lang="en-US" altLang="zh-CN" sz="3000" b="1" smtClean="0">
                <a:solidFill>
                  <a:srgbClr val="000099"/>
                </a:solidFill>
                <a:latin typeface="Times New Roman" pitchFamily="18" charset="0"/>
                <a:ea typeface="仿宋_GB2312" pitchFamily="49" charset="-122"/>
              </a:rPr>
              <a:t>( j = 0, …, n</a:t>
            </a:r>
            <a:r>
              <a:rPr lang="en-US" altLang="zh-CN" sz="3000" b="1" smtClean="0">
                <a:solidFill>
                  <a:srgbClr val="000099"/>
                </a:solidFill>
                <a:latin typeface="Courier New" pitchFamily="49" charset="0"/>
                <a:ea typeface="仿宋_GB2312" pitchFamily="49" charset="-122"/>
              </a:rPr>
              <a:t>-</a:t>
            </a:r>
            <a:r>
              <a:rPr lang="en-US" altLang="zh-CN" sz="3000" b="1" smtClean="0">
                <a:solidFill>
                  <a:srgbClr val="000099"/>
                </a:solidFill>
                <a:latin typeface="Times New Roman" pitchFamily="18" charset="0"/>
                <a:ea typeface="仿宋_GB2312" pitchFamily="49" charset="-122"/>
              </a:rPr>
              <a:t>1 ) </a:t>
            </a:r>
          </a:p>
          <a:p>
            <a:pPr>
              <a:lnSpc>
                <a:spcPct val="110000"/>
              </a:lnSpc>
              <a:spcBef>
                <a:spcPct val="15000"/>
              </a:spcBef>
              <a:buClr>
                <a:srgbClr val="800080"/>
              </a:buClr>
              <a:buSzPct val="50000"/>
            </a:pPr>
            <a:r>
              <a:rPr lang="zh-CN" altLang="en-US" sz="3000" b="1" smtClean="0">
                <a:solidFill>
                  <a:srgbClr val="000099"/>
                </a:solidFill>
                <a:latin typeface="Times New Roman" pitchFamily="18" charset="0"/>
                <a:ea typeface="仿宋_GB2312" pitchFamily="49" charset="-122"/>
              </a:rPr>
              <a:t>在</a:t>
            </a:r>
            <a:r>
              <a:rPr lang="zh-CN" altLang="en-US" sz="3000" b="1" smtClean="0">
                <a:solidFill>
                  <a:srgbClr val="FF3300"/>
                </a:solidFill>
                <a:latin typeface="Times New Roman" pitchFamily="18" charset="0"/>
                <a:ea typeface="仿宋_GB2312" pitchFamily="49" charset="-122"/>
              </a:rPr>
              <a:t>第</a:t>
            </a:r>
            <a:r>
              <a:rPr lang="zh-CN" altLang="en-US" sz="3000" b="1" smtClean="0">
                <a:solidFill>
                  <a:srgbClr val="000099"/>
                </a:solidFill>
                <a:latin typeface="Times New Roman" pitchFamily="18" charset="0"/>
                <a:ea typeface="仿宋_GB2312" pitchFamily="49" charset="-122"/>
              </a:rPr>
              <a:t> </a:t>
            </a:r>
            <a:r>
              <a:rPr lang="en-US" altLang="zh-CN" sz="3000" b="1" smtClean="0">
                <a:solidFill>
                  <a:srgbClr val="FF3300"/>
                </a:solidFill>
                <a:latin typeface="Times New Roman" pitchFamily="18" charset="0"/>
                <a:ea typeface="仿宋_GB2312" pitchFamily="49" charset="-122"/>
              </a:rPr>
              <a:t>j </a:t>
            </a:r>
            <a:r>
              <a:rPr lang="zh-CN" altLang="en-US" sz="3000" b="1" smtClean="0">
                <a:solidFill>
                  <a:srgbClr val="FF3300"/>
                </a:solidFill>
                <a:latin typeface="Times New Roman" pitchFamily="18" charset="0"/>
                <a:ea typeface="仿宋_GB2312" pitchFamily="49" charset="-122"/>
              </a:rPr>
              <a:t>列</a:t>
            </a:r>
            <a:r>
              <a:rPr lang="zh-CN" altLang="en-US" sz="3000" b="1" smtClean="0">
                <a:solidFill>
                  <a:srgbClr val="000099"/>
                </a:solidFill>
                <a:latin typeface="Times New Roman" pitchFamily="18" charset="0"/>
                <a:ea typeface="仿宋_GB2312" pitchFamily="49" charset="-122"/>
              </a:rPr>
              <a:t>安放一个皇后：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如果在列、主对角线、次对角线方向有其它皇后，则出现攻击，撤消在第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a:t>
            </a:r>
          </a:p>
          <a:p>
            <a:pPr marL="819150" lvl="1">
              <a:lnSpc>
                <a:spcPct val="110000"/>
              </a:lnSpc>
              <a:spcBef>
                <a:spcPct val="15000"/>
              </a:spcBef>
              <a:buClr>
                <a:srgbClr val="006600"/>
              </a:buClr>
              <a:buSzPct val="50000"/>
              <a:buFont typeface="Wingdings" pitchFamily="2" charset="2"/>
              <a:buChar char="u"/>
            </a:pPr>
            <a:r>
              <a:rPr lang="zh-CN" altLang="en-US" sz="3000" b="1" smtClean="0">
                <a:latin typeface="Times New Roman" pitchFamily="18" charset="0"/>
                <a:ea typeface="仿宋_GB2312" pitchFamily="49" charset="-122"/>
              </a:rPr>
              <a:t>如果没有出现攻击，在第 </a:t>
            </a:r>
            <a:r>
              <a:rPr lang="en-US" altLang="zh-CN" sz="3000" b="1" smtClean="0">
                <a:latin typeface="Times New Roman" pitchFamily="18" charset="0"/>
                <a:ea typeface="仿宋_GB2312" pitchFamily="49" charset="-122"/>
              </a:rPr>
              <a:t>j </a:t>
            </a:r>
            <a:r>
              <a:rPr lang="zh-CN" altLang="en-US" sz="3000" b="1" smtClean="0">
                <a:latin typeface="Times New Roman" pitchFamily="18" charset="0"/>
                <a:ea typeface="仿宋_GB2312" pitchFamily="49" charset="-122"/>
              </a:rPr>
              <a:t>列安放的皇后不动，递归安放第 </a:t>
            </a:r>
            <a:r>
              <a:rPr lang="en-US" altLang="zh-CN" sz="3000" b="1" smtClean="0">
                <a:latin typeface="Times New Roman" pitchFamily="18" charset="0"/>
                <a:ea typeface="仿宋_GB2312" pitchFamily="49" charset="-122"/>
              </a:rPr>
              <a:t>i+1</a:t>
            </a:r>
            <a:r>
              <a:rPr lang="zh-CN" altLang="en-US" sz="3000" b="1" smtClean="0">
                <a:latin typeface="Times New Roman" pitchFamily="18" charset="0"/>
                <a:ea typeface="仿宋_GB2312" pitchFamily="49" charset="-122"/>
              </a:rPr>
              <a:t>行皇后。</a:t>
            </a:r>
          </a:p>
        </p:txBody>
      </p:sp>
      <p:sp>
        <p:nvSpPr>
          <p:cNvPr id="5" name="灯片编号占位符 4"/>
          <p:cNvSpPr>
            <a:spLocks noGrp="1"/>
          </p:cNvSpPr>
          <p:nvPr>
            <p:ph type="sldNum" sz="quarter" idx="12"/>
          </p:nvPr>
        </p:nvSpPr>
        <p:spPr/>
        <p:txBody>
          <a:bodyPr/>
          <a:lstStyle/>
          <a:p>
            <a:pPr>
              <a:defRPr/>
            </a:pPr>
            <a:fld id="{2CEBE5EC-B5B9-45DA-BAB2-5DED6DC2BA3E}" type="slidenum">
              <a:rPr lang="en-US" altLang="zh-CN">
                <a:solidFill>
                  <a:srgbClr val="D1282E"/>
                </a:solidFill>
              </a:rPr>
              <a:pPr>
                <a:defRPr/>
              </a:pPr>
              <a:t>7</a:t>
            </a:fld>
            <a:endParaRPr lang="en-US" altLang="zh-CN">
              <a:solidFill>
                <a:srgbClr val="D1282E"/>
              </a:solidFill>
            </a:endParaRPr>
          </a:p>
        </p:txBody>
      </p:sp>
    </p:spTree>
    <p:extLst>
      <p:ext uri="{BB962C8B-B14F-4D97-AF65-F5344CB8AC3E}">
        <p14:creationId xmlns:p14="http://schemas.microsoft.com/office/powerpoint/2010/main" val="3821029523"/>
      </p:ext>
    </p:extLst>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灯片编号占位符 2"/>
          <p:cNvSpPr>
            <a:spLocks noGrp="1"/>
          </p:cNvSpPr>
          <p:nvPr>
            <p:ph type="sldNum" sz="quarter" idx="12"/>
          </p:nvPr>
        </p:nvSpPr>
        <p:spPr/>
        <p:txBody>
          <a:bodyPr/>
          <a:lstStyle/>
          <a:p>
            <a:fld id="{AB328B5A-6D9D-4CFA-A04D-551F8F892984}" type="slidenum">
              <a:rPr lang="en-US" altLang="zh-CN"/>
              <a:pPr/>
              <a:t>70</a:t>
            </a:fld>
            <a:endParaRPr lang="en-US" altLang="zh-CN"/>
          </a:p>
        </p:txBody>
      </p:sp>
      <p:sp>
        <p:nvSpPr>
          <p:cNvPr id="135173" name="Text Box 5"/>
          <p:cNvSpPr txBox="1">
            <a:spLocks noChangeArrowheads="1"/>
          </p:cNvSpPr>
          <p:nvPr/>
        </p:nvSpPr>
        <p:spPr bwMode="auto">
          <a:xfrm>
            <a:off x="2209800" y="5330825"/>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Times New Roman" pitchFamily="18" charset="0"/>
                <a:ea typeface="仿宋_GB2312" pitchFamily="49" charset="-122"/>
              </a:rPr>
              <a:t>二叉树链表表示的示例</a:t>
            </a:r>
            <a:endParaRPr kumimoji="1" lang="zh-CN" altLang="en-US" sz="2000" b="1">
              <a:effectLst>
                <a:outerShdw blurRad="38100" dist="38100" dir="2700000" algn="tl">
                  <a:srgbClr val="C0C0C0"/>
                </a:outerShdw>
              </a:effectLst>
              <a:latin typeface="Times New Roman" pitchFamily="18" charset="0"/>
              <a:ea typeface="仿宋_GB2312" pitchFamily="49" charset="-122"/>
            </a:endParaRPr>
          </a:p>
        </p:txBody>
      </p:sp>
      <p:grpSp>
        <p:nvGrpSpPr>
          <p:cNvPr id="135277" name="Group 109"/>
          <p:cNvGrpSpPr>
            <a:grpSpLocks/>
          </p:cNvGrpSpPr>
          <p:nvPr/>
        </p:nvGrpSpPr>
        <p:grpSpPr bwMode="auto">
          <a:xfrm>
            <a:off x="787400" y="692150"/>
            <a:ext cx="7637463" cy="3856038"/>
            <a:chOff x="432" y="259"/>
            <a:chExt cx="4811" cy="2429"/>
          </a:xfrm>
        </p:grpSpPr>
        <p:sp>
          <p:nvSpPr>
            <p:cNvPr id="135170" name="Line 2"/>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1" name="Line 3"/>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2" name="Line 4"/>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4" name="Oval 6" descr="羊皮纸"/>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5" name="Oval 7" descr="羊皮纸"/>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6" name="Oval 8" descr="羊皮纸"/>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7" name="Oval 9" descr="羊皮纸"/>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8" name="Oval 10" descr="羊皮纸"/>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9" name="Oval 11" descr="羊皮纸"/>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0" name="Rectangle 12" descr="羊皮纸"/>
            <p:cNvSpPr>
              <a:spLocks noChangeArrowheads="1"/>
            </p:cNvSpPr>
            <p:nvPr/>
          </p:nvSpPr>
          <p:spPr bwMode="auto">
            <a:xfrm>
              <a:off x="2256" y="768"/>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1" name="Line 13"/>
            <p:cNvSpPr>
              <a:spLocks noChangeShapeType="1"/>
            </p:cNvSpPr>
            <p:nvPr/>
          </p:nvSpPr>
          <p:spPr bwMode="auto">
            <a:xfrm>
              <a:off x="244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2" name="Line 14"/>
            <p:cNvSpPr>
              <a:spLocks noChangeShapeType="1"/>
            </p:cNvSpPr>
            <p:nvPr/>
          </p:nvSpPr>
          <p:spPr bwMode="auto">
            <a:xfrm>
              <a:off x="2688" y="768"/>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3" name="Rectangle 15" descr="羊皮纸"/>
            <p:cNvSpPr>
              <a:spLocks noChangeArrowheads="1"/>
            </p:cNvSpPr>
            <p:nvPr/>
          </p:nvSpPr>
          <p:spPr bwMode="auto">
            <a:xfrm>
              <a:off x="1920" y="1296"/>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4" name="Line 16"/>
            <p:cNvSpPr>
              <a:spLocks noChangeShapeType="1"/>
            </p:cNvSpPr>
            <p:nvPr/>
          </p:nvSpPr>
          <p:spPr bwMode="auto">
            <a:xfrm>
              <a:off x="211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5" name="Line 17"/>
            <p:cNvSpPr>
              <a:spLocks noChangeShapeType="1"/>
            </p:cNvSpPr>
            <p:nvPr/>
          </p:nvSpPr>
          <p:spPr bwMode="auto">
            <a:xfrm>
              <a:off x="2352" y="1296"/>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6" name="Rectangle 18" descr="羊皮纸"/>
            <p:cNvSpPr>
              <a:spLocks noChangeArrowheads="1"/>
            </p:cNvSpPr>
            <p:nvPr/>
          </p:nvSpPr>
          <p:spPr bwMode="auto">
            <a:xfrm>
              <a:off x="187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7" name="Line 19"/>
            <p:cNvSpPr>
              <a:spLocks noChangeShapeType="1"/>
            </p:cNvSpPr>
            <p:nvPr/>
          </p:nvSpPr>
          <p:spPr bwMode="auto">
            <a:xfrm>
              <a:off x="206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8" name="Line 20"/>
            <p:cNvSpPr>
              <a:spLocks noChangeShapeType="1"/>
            </p:cNvSpPr>
            <p:nvPr/>
          </p:nvSpPr>
          <p:spPr bwMode="auto">
            <a:xfrm>
              <a:off x="230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9" name="Rectangle 21" descr="羊皮纸"/>
            <p:cNvSpPr>
              <a:spLocks noChangeArrowheads="1"/>
            </p:cNvSpPr>
            <p:nvPr/>
          </p:nvSpPr>
          <p:spPr bwMode="auto">
            <a:xfrm>
              <a:off x="2592" y="2352"/>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0" name="Line 22"/>
            <p:cNvSpPr>
              <a:spLocks noChangeShapeType="1"/>
            </p:cNvSpPr>
            <p:nvPr/>
          </p:nvSpPr>
          <p:spPr bwMode="auto">
            <a:xfrm>
              <a:off x="278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1" name="Line 23"/>
            <p:cNvSpPr>
              <a:spLocks noChangeShapeType="1"/>
            </p:cNvSpPr>
            <p:nvPr/>
          </p:nvSpPr>
          <p:spPr bwMode="auto">
            <a:xfrm>
              <a:off x="3024" y="2352"/>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2" name="Rectangle 24" descr="羊皮纸"/>
            <p:cNvSpPr>
              <a:spLocks noChangeArrowheads="1"/>
            </p:cNvSpPr>
            <p:nvPr/>
          </p:nvSpPr>
          <p:spPr bwMode="auto">
            <a:xfrm>
              <a:off x="225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3" name="Line 25"/>
            <p:cNvSpPr>
              <a:spLocks noChangeShapeType="1"/>
            </p:cNvSpPr>
            <p:nvPr/>
          </p:nvSpPr>
          <p:spPr bwMode="auto">
            <a:xfrm>
              <a:off x="244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4" name="Line 26"/>
            <p:cNvSpPr>
              <a:spLocks noChangeShapeType="1"/>
            </p:cNvSpPr>
            <p:nvPr/>
          </p:nvSpPr>
          <p:spPr bwMode="auto">
            <a:xfrm>
              <a:off x="268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5" name="Rectangle 27" descr="羊皮纸"/>
            <p:cNvSpPr>
              <a:spLocks noChangeArrowheads="1"/>
            </p:cNvSpPr>
            <p:nvPr/>
          </p:nvSpPr>
          <p:spPr bwMode="auto">
            <a:xfrm>
              <a:off x="1536" y="1824"/>
              <a:ext cx="624"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6" name="Line 28"/>
            <p:cNvSpPr>
              <a:spLocks noChangeShapeType="1"/>
            </p:cNvSpPr>
            <p:nvPr/>
          </p:nvSpPr>
          <p:spPr bwMode="auto">
            <a:xfrm flipH="1">
              <a:off x="172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7" name="Line 29"/>
            <p:cNvSpPr>
              <a:spLocks noChangeShapeType="1"/>
            </p:cNvSpPr>
            <p:nvPr/>
          </p:nvSpPr>
          <p:spPr bwMode="auto">
            <a:xfrm>
              <a:off x="1968" y="1824"/>
              <a:ext cx="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8" name="Rectangle 30" descr="羊皮纸"/>
            <p:cNvSpPr>
              <a:spLocks noChangeArrowheads="1"/>
            </p:cNvSpPr>
            <p:nvPr/>
          </p:nvSpPr>
          <p:spPr bwMode="auto">
            <a:xfrm>
              <a:off x="4416"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9" name="Line 31"/>
            <p:cNvSpPr>
              <a:spLocks noChangeShapeType="1"/>
            </p:cNvSpPr>
            <p:nvPr/>
          </p:nvSpPr>
          <p:spPr bwMode="auto">
            <a:xfrm>
              <a:off x="484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0" name="Line 32"/>
            <p:cNvSpPr>
              <a:spLocks noChangeShapeType="1"/>
            </p:cNvSpPr>
            <p:nvPr/>
          </p:nvSpPr>
          <p:spPr bwMode="auto">
            <a:xfrm>
              <a:off x="5040"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1" name="Line 33"/>
            <p:cNvSpPr>
              <a:spLocks noChangeShapeType="1"/>
            </p:cNvSpPr>
            <p:nvPr/>
          </p:nvSpPr>
          <p:spPr bwMode="auto">
            <a:xfrm>
              <a:off x="4608"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2" name="Rectangle 34" descr="羊皮纸"/>
            <p:cNvSpPr>
              <a:spLocks noChangeArrowheads="1"/>
            </p:cNvSpPr>
            <p:nvPr/>
          </p:nvSpPr>
          <p:spPr bwMode="auto">
            <a:xfrm>
              <a:off x="3504" y="2352"/>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3" name="Line 35"/>
            <p:cNvSpPr>
              <a:spLocks noChangeShapeType="1"/>
            </p:cNvSpPr>
            <p:nvPr/>
          </p:nvSpPr>
          <p:spPr bwMode="auto">
            <a:xfrm>
              <a:off x="3935"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4" name="Line 36"/>
            <p:cNvSpPr>
              <a:spLocks noChangeShapeType="1"/>
            </p:cNvSpPr>
            <p:nvPr/>
          </p:nvSpPr>
          <p:spPr bwMode="auto">
            <a:xfrm>
              <a:off x="4127"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5" name="Line 37"/>
            <p:cNvSpPr>
              <a:spLocks noChangeShapeType="1"/>
            </p:cNvSpPr>
            <p:nvPr/>
          </p:nvSpPr>
          <p:spPr bwMode="auto">
            <a:xfrm>
              <a:off x="3696" y="2352"/>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6" name="Rectangle 38" descr="羊皮纸"/>
            <p:cNvSpPr>
              <a:spLocks noChangeArrowheads="1"/>
            </p:cNvSpPr>
            <p:nvPr/>
          </p:nvSpPr>
          <p:spPr bwMode="auto">
            <a:xfrm>
              <a:off x="4080"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7" name="Line 39"/>
            <p:cNvSpPr>
              <a:spLocks noChangeShapeType="1"/>
            </p:cNvSpPr>
            <p:nvPr/>
          </p:nvSpPr>
          <p:spPr bwMode="auto">
            <a:xfrm>
              <a:off x="451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8" name="Line 40"/>
            <p:cNvSpPr>
              <a:spLocks noChangeShapeType="1"/>
            </p:cNvSpPr>
            <p:nvPr/>
          </p:nvSpPr>
          <p:spPr bwMode="auto">
            <a:xfrm>
              <a:off x="4704"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09" name="Line 41"/>
            <p:cNvSpPr>
              <a:spLocks noChangeShapeType="1"/>
            </p:cNvSpPr>
            <p:nvPr/>
          </p:nvSpPr>
          <p:spPr bwMode="auto">
            <a:xfrm>
              <a:off x="427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0" name="Rectangle 42" descr="羊皮纸"/>
            <p:cNvSpPr>
              <a:spLocks noChangeArrowheads="1"/>
            </p:cNvSpPr>
            <p:nvPr/>
          </p:nvSpPr>
          <p:spPr bwMode="auto">
            <a:xfrm>
              <a:off x="3168" y="1824"/>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1" name="Line 43"/>
            <p:cNvSpPr>
              <a:spLocks noChangeShapeType="1"/>
            </p:cNvSpPr>
            <p:nvPr/>
          </p:nvSpPr>
          <p:spPr bwMode="auto">
            <a:xfrm>
              <a:off x="3599"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2" name="Line 44"/>
            <p:cNvSpPr>
              <a:spLocks noChangeShapeType="1"/>
            </p:cNvSpPr>
            <p:nvPr/>
          </p:nvSpPr>
          <p:spPr bwMode="auto">
            <a:xfrm>
              <a:off x="3791"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3" name="Line 45"/>
            <p:cNvSpPr>
              <a:spLocks noChangeShapeType="1"/>
            </p:cNvSpPr>
            <p:nvPr/>
          </p:nvSpPr>
          <p:spPr bwMode="auto">
            <a:xfrm>
              <a:off x="3360" y="1824"/>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4" name="Rectangle 46" descr="羊皮纸"/>
            <p:cNvSpPr>
              <a:spLocks noChangeArrowheads="1"/>
            </p:cNvSpPr>
            <p:nvPr/>
          </p:nvSpPr>
          <p:spPr bwMode="auto">
            <a:xfrm>
              <a:off x="3600" y="1296"/>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5" name="Line 47"/>
            <p:cNvSpPr>
              <a:spLocks noChangeShapeType="1"/>
            </p:cNvSpPr>
            <p:nvPr/>
          </p:nvSpPr>
          <p:spPr bwMode="auto">
            <a:xfrm>
              <a:off x="403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6" name="Line 48"/>
            <p:cNvSpPr>
              <a:spLocks noChangeShapeType="1"/>
            </p:cNvSpPr>
            <p:nvPr/>
          </p:nvSpPr>
          <p:spPr bwMode="auto">
            <a:xfrm>
              <a:off x="4224"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7" name="Line 49"/>
            <p:cNvSpPr>
              <a:spLocks noChangeShapeType="1"/>
            </p:cNvSpPr>
            <p:nvPr/>
          </p:nvSpPr>
          <p:spPr bwMode="auto">
            <a:xfrm>
              <a:off x="3791" y="1296"/>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8" name="Rectangle 50" descr="羊皮纸"/>
            <p:cNvSpPr>
              <a:spLocks noChangeArrowheads="1"/>
            </p:cNvSpPr>
            <p:nvPr/>
          </p:nvSpPr>
          <p:spPr bwMode="auto">
            <a:xfrm>
              <a:off x="3888" y="768"/>
              <a:ext cx="816" cy="288"/>
            </a:xfrm>
            <a:prstGeom prst="rect">
              <a:avLst/>
            </a:prstGeom>
            <a:blipFill dpi="0" rotWithShape="0">
              <a:blip r:embed="rId2"/>
              <a:srcRect/>
              <a:tile tx="0" ty="0" sx="100000" sy="100000" flip="none" algn="tl"/>
            </a:blip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19" name="Line 51"/>
            <p:cNvSpPr>
              <a:spLocks noChangeShapeType="1"/>
            </p:cNvSpPr>
            <p:nvPr/>
          </p:nvSpPr>
          <p:spPr bwMode="auto">
            <a:xfrm>
              <a:off x="431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0" name="Line 52"/>
            <p:cNvSpPr>
              <a:spLocks noChangeShapeType="1"/>
            </p:cNvSpPr>
            <p:nvPr/>
          </p:nvSpPr>
          <p:spPr bwMode="auto">
            <a:xfrm>
              <a:off x="4512"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1" name="Line 53"/>
            <p:cNvSpPr>
              <a:spLocks noChangeShapeType="1"/>
            </p:cNvSpPr>
            <p:nvPr/>
          </p:nvSpPr>
          <p:spPr bwMode="auto">
            <a:xfrm>
              <a:off x="4079" y="768"/>
              <a:ext cx="1"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2" name="Line 54"/>
            <p:cNvSpPr>
              <a:spLocks noChangeShapeType="1"/>
            </p:cNvSpPr>
            <p:nvPr/>
          </p:nvSpPr>
          <p:spPr bwMode="auto">
            <a:xfrm flipH="1">
              <a:off x="2160"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3" name="Line 55"/>
            <p:cNvSpPr>
              <a:spLocks noChangeShapeType="1"/>
            </p:cNvSpPr>
            <p:nvPr/>
          </p:nvSpPr>
          <p:spPr bwMode="auto">
            <a:xfrm flipH="1">
              <a:off x="182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4" name="Line 56"/>
            <p:cNvSpPr>
              <a:spLocks noChangeShapeType="1"/>
            </p:cNvSpPr>
            <p:nvPr/>
          </p:nvSpPr>
          <p:spPr bwMode="auto">
            <a:xfrm flipH="1">
              <a:off x="2160"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5" name="Line 57"/>
            <p:cNvSpPr>
              <a:spLocks noChangeShapeType="1"/>
            </p:cNvSpPr>
            <p:nvPr/>
          </p:nvSpPr>
          <p:spPr bwMode="auto">
            <a:xfrm flipH="1">
              <a:off x="3792" y="912"/>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6" name="Line 58"/>
            <p:cNvSpPr>
              <a:spLocks noChangeShapeType="1"/>
            </p:cNvSpPr>
            <p:nvPr/>
          </p:nvSpPr>
          <p:spPr bwMode="auto">
            <a:xfrm flipH="1">
              <a:off x="3504" y="1440"/>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7" name="Line 59"/>
            <p:cNvSpPr>
              <a:spLocks noChangeShapeType="1"/>
            </p:cNvSpPr>
            <p:nvPr/>
          </p:nvSpPr>
          <p:spPr bwMode="auto">
            <a:xfrm flipH="1">
              <a:off x="3984" y="1968"/>
              <a:ext cx="192"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8" name="Line 60"/>
            <p:cNvSpPr>
              <a:spLocks noChangeShapeType="1"/>
            </p:cNvSpPr>
            <p:nvPr/>
          </p:nvSpPr>
          <p:spPr bwMode="auto">
            <a:xfrm>
              <a:off x="4320" y="1440"/>
              <a:ext cx="38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29" name="Line 61"/>
            <p:cNvSpPr>
              <a:spLocks noChangeShapeType="1"/>
            </p:cNvSpPr>
            <p:nvPr/>
          </p:nvSpPr>
          <p:spPr bwMode="auto">
            <a:xfrm>
              <a:off x="4800" y="1968"/>
              <a:ext cx="288"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0" name="Line 62"/>
            <p:cNvSpPr>
              <a:spLocks noChangeShapeType="1"/>
            </p:cNvSpPr>
            <p:nvPr/>
          </p:nvSpPr>
          <p:spPr bwMode="auto">
            <a:xfrm>
              <a:off x="2448" y="1440"/>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1" name="Line 63"/>
            <p:cNvSpPr>
              <a:spLocks noChangeShapeType="1"/>
            </p:cNvSpPr>
            <p:nvPr/>
          </p:nvSpPr>
          <p:spPr bwMode="auto">
            <a:xfrm>
              <a:off x="2784" y="1968"/>
              <a:ext cx="144" cy="384"/>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2" name="Line 64"/>
            <p:cNvSpPr>
              <a:spLocks noChangeShapeType="1"/>
            </p:cNvSpPr>
            <p:nvPr/>
          </p:nvSpPr>
          <p:spPr bwMode="auto">
            <a:xfrm>
              <a:off x="4224" y="1584"/>
              <a:ext cx="384"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3" name="Line 65"/>
            <p:cNvSpPr>
              <a:spLocks noChangeShapeType="1"/>
            </p:cNvSpPr>
            <p:nvPr/>
          </p:nvSpPr>
          <p:spPr bwMode="auto">
            <a:xfrm>
              <a:off x="4608" y="2112"/>
              <a:ext cx="336"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4" name="Line 66"/>
            <p:cNvSpPr>
              <a:spLocks noChangeShapeType="1"/>
            </p:cNvSpPr>
            <p:nvPr/>
          </p:nvSpPr>
          <p:spPr bwMode="auto">
            <a:xfrm flipH="1">
              <a:off x="4128" y="1056"/>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5" name="Line 67"/>
            <p:cNvSpPr>
              <a:spLocks noChangeShapeType="1"/>
            </p:cNvSpPr>
            <p:nvPr/>
          </p:nvSpPr>
          <p:spPr bwMode="auto">
            <a:xfrm flipH="1">
              <a:off x="4032" y="2112"/>
              <a:ext cx="192"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6" name="Line 68"/>
            <p:cNvSpPr>
              <a:spLocks noChangeShapeType="1"/>
            </p:cNvSpPr>
            <p:nvPr/>
          </p:nvSpPr>
          <p:spPr bwMode="auto">
            <a:xfrm flipH="1">
              <a:off x="3696" y="1584"/>
              <a:ext cx="240" cy="384"/>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37" name="Text Box 69"/>
            <p:cNvSpPr txBox="1">
              <a:spLocks noChangeArrowheads="1"/>
            </p:cNvSpPr>
            <p:nvPr/>
          </p:nvSpPr>
          <p:spPr bwMode="auto">
            <a:xfrm>
              <a:off x="2640"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38" name="Text Box 70"/>
            <p:cNvSpPr txBox="1">
              <a:spLocks noChangeArrowheads="1"/>
            </p:cNvSpPr>
            <p:nvPr/>
          </p:nvSpPr>
          <p:spPr bwMode="auto">
            <a:xfrm>
              <a:off x="1488" y="1785"/>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39" name="Text Box 71"/>
            <p:cNvSpPr txBox="1">
              <a:spLocks noChangeArrowheads="1"/>
            </p:cNvSpPr>
            <p:nvPr/>
          </p:nvSpPr>
          <p:spPr bwMode="auto">
            <a:xfrm>
              <a:off x="19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0" name="Text Box 72"/>
            <p:cNvSpPr txBox="1">
              <a:spLocks noChangeArrowheads="1"/>
            </p:cNvSpPr>
            <p:nvPr/>
          </p:nvSpPr>
          <p:spPr bwMode="auto">
            <a:xfrm>
              <a:off x="182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1" name="Text Box 73"/>
            <p:cNvSpPr txBox="1">
              <a:spLocks noChangeArrowheads="1"/>
            </p:cNvSpPr>
            <p:nvPr/>
          </p:nvSpPr>
          <p:spPr bwMode="auto">
            <a:xfrm>
              <a:off x="22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2" name="Text Box 74"/>
            <p:cNvSpPr txBox="1">
              <a:spLocks noChangeArrowheads="1"/>
            </p:cNvSpPr>
            <p:nvPr/>
          </p:nvSpPr>
          <p:spPr bwMode="auto">
            <a:xfrm>
              <a:off x="2544"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3" name="Text Box 75"/>
            <p:cNvSpPr txBox="1">
              <a:spLocks noChangeArrowheads="1"/>
            </p:cNvSpPr>
            <p:nvPr/>
          </p:nvSpPr>
          <p:spPr bwMode="auto">
            <a:xfrm>
              <a:off x="297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4" name="Text Box 76"/>
            <p:cNvSpPr txBox="1">
              <a:spLocks noChangeArrowheads="1"/>
            </p:cNvSpPr>
            <p:nvPr/>
          </p:nvSpPr>
          <p:spPr bwMode="auto">
            <a:xfrm>
              <a:off x="3456"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5" name="Text Box 77"/>
            <p:cNvSpPr txBox="1">
              <a:spLocks noChangeArrowheads="1"/>
            </p:cNvSpPr>
            <p:nvPr/>
          </p:nvSpPr>
          <p:spPr bwMode="auto">
            <a:xfrm>
              <a:off x="4080"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6" name="Text Box 78"/>
            <p:cNvSpPr txBox="1">
              <a:spLocks noChangeArrowheads="1"/>
            </p:cNvSpPr>
            <p:nvPr/>
          </p:nvSpPr>
          <p:spPr bwMode="auto">
            <a:xfrm>
              <a:off x="4368"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7" name="Text Box 79"/>
            <p:cNvSpPr txBox="1">
              <a:spLocks noChangeArrowheads="1"/>
            </p:cNvSpPr>
            <p:nvPr/>
          </p:nvSpPr>
          <p:spPr bwMode="auto">
            <a:xfrm>
              <a:off x="4992" y="2313"/>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8" name="Text Box 80"/>
            <p:cNvSpPr txBox="1">
              <a:spLocks noChangeArrowheads="1"/>
            </p:cNvSpPr>
            <p:nvPr/>
          </p:nvSpPr>
          <p:spPr bwMode="auto">
            <a:xfrm>
              <a:off x="3744"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49" name="Text Box 81"/>
            <p:cNvSpPr txBox="1">
              <a:spLocks noChangeArrowheads="1"/>
            </p:cNvSpPr>
            <p:nvPr/>
          </p:nvSpPr>
          <p:spPr bwMode="auto">
            <a:xfrm>
              <a:off x="3120" y="1776"/>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0" name="Text Box 82"/>
            <p:cNvSpPr txBox="1">
              <a:spLocks noChangeArrowheads="1"/>
            </p:cNvSpPr>
            <p:nvPr/>
          </p:nvSpPr>
          <p:spPr bwMode="auto">
            <a:xfrm>
              <a:off x="4272"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1" name="Text Box 83"/>
            <p:cNvSpPr txBox="1">
              <a:spLocks noChangeArrowheads="1"/>
            </p:cNvSpPr>
            <p:nvPr/>
          </p:nvSpPr>
          <p:spPr bwMode="auto">
            <a:xfrm>
              <a:off x="4464" y="720"/>
              <a:ext cx="25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2800" b="1">
                  <a:latin typeface="Times New Roman" pitchFamily="18" charset="0"/>
                  <a:sym typeface="Symbol" pitchFamily="18" charset="2"/>
                </a:rPr>
                <a:t></a:t>
              </a:r>
              <a:endParaRPr kumimoji="1" lang="en-US" altLang="zh-CN" sz="2400">
                <a:latin typeface="Times New Roman" pitchFamily="18" charset="0"/>
              </a:endParaRPr>
            </a:p>
          </p:txBody>
        </p:sp>
        <p:sp>
          <p:nvSpPr>
            <p:cNvPr id="135252" name="Text Box 84"/>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3" name="Text Box 85"/>
            <p:cNvSpPr txBox="1">
              <a:spLocks noChangeArrowheads="1"/>
            </p:cNvSpPr>
            <p:nvPr/>
          </p:nvSpPr>
          <p:spPr bwMode="auto">
            <a:xfrm>
              <a:off x="2400" y="71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4" name="Text Box 86"/>
            <p:cNvSpPr txBox="1">
              <a:spLocks noChangeArrowheads="1"/>
            </p:cNvSpPr>
            <p:nvPr/>
          </p:nvSpPr>
          <p:spPr bwMode="auto">
            <a:xfrm>
              <a:off x="4032" y="720"/>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A</a:t>
              </a:r>
              <a:endParaRPr kumimoji="1" lang="en-US" altLang="zh-CN" sz="2400">
                <a:latin typeface="Times New Roman" pitchFamily="18" charset="0"/>
              </a:endParaRPr>
            </a:p>
          </p:txBody>
        </p:sp>
        <p:sp>
          <p:nvSpPr>
            <p:cNvPr id="135255" name="Text Box 87"/>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6" name="Text Box 88"/>
            <p:cNvSpPr txBox="1">
              <a:spLocks noChangeArrowheads="1"/>
            </p:cNvSpPr>
            <p:nvPr/>
          </p:nvSpPr>
          <p:spPr bwMode="auto">
            <a:xfrm>
              <a:off x="2065"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7" name="Text Box 89"/>
            <p:cNvSpPr txBox="1">
              <a:spLocks noChangeArrowheads="1"/>
            </p:cNvSpPr>
            <p:nvPr/>
          </p:nvSpPr>
          <p:spPr bwMode="auto">
            <a:xfrm>
              <a:off x="3744"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B</a:t>
              </a:r>
              <a:endParaRPr kumimoji="1" lang="en-US" altLang="zh-CN" sz="2400">
                <a:latin typeface="Times New Roman" pitchFamily="18" charset="0"/>
              </a:endParaRPr>
            </a:p>
          </p:txBody>
        </p:sp>
        <p:sp>
          <p:nvSpPr>
            <p:cNvPr id="135258" name="Text Box 90"/>
            <p:cNvSpPr txBox="1">
              <a:spLocks noChangeArrowheads="1"/>
            </p:cNvSpPr>
            <p:nvPr/>
          </p:nvSpPr>
          <p:spPr bwMode="auto">
            <a:xfrm>
              <a:off x="3305"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59" name="Text Box 91"/>
            <p:cNvSpPr txBox="1">
              <a:spLocks noChangeArrowheads="1"/>
            </p:cNvSpPr>
            <p:nvPr/>
          </p:nvSpPr>
          <p:spPr bwMode="auto">
            <a:xfrm>
              <a:off x="1680"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60" name="Text Box 92"/>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C</a:t>
              </a:r>
              <a:endParaRPr kumimoji="1" lang="en-US" altLang="zh-CN" sz="2400">
                <a:latin typeface="Times New Roman" pitchFamily="18" charset="0"/>
              </a:endParaRPr>
            </a:p>
          </p:txBody>
        </p:sp>
        <p:sp>
          <p:nvSpPr>
            <p:cNvPr id="135261" name="Text Box 93"/>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2" name="Text Box 94"/>
            <p:cNvSpPr txBox="1">
              <a:spLocks noChangeArrowheads="1"/>
            </p:cNvSpPr>
            <p:nvPr/>
          </p:nvSpPr>
          <p:spPr bwMode="auto">
            <a:xfrm>
              <a:off x="2400"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3" name="Text Box 95"/>
            <p:cNvSpPr txBox="1">
              <a:spLocks noChangeArrowheads="1"/>
            </p:cNvSpPr>
            <p:nvPr/>
          </p:nvSpPr>
          <p:spPr bwMode="auto">
            <a:xfrm>
              <a:off x="4224" y="1776"/>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D</a:t>
              </a:r>
              <a:endParaRPr kumimoji="1" lang="en-US" altLang="zh-CN" sz="2400">
                <a:latin typeface="Times New Roman" pitchFamily="18" charset="0"/>
              </a:endParaRPr>
            </a:p>
          </p:txBody>
        </p:sp>
        <p:sp>
          <p:nvSpPr>
            <p:cNvPr id="135264" name="Text Box 96"/>
            <p:cNvSpPr txBox="1">
              <a:spLocks noChangeArrowheads="1"/>
            </p:cNvSpPr>
            <p:nvPr/>
          </p:nvSpPr>
          <p:spPr bwMode="auto">
            <a:xfrm>
              <a:off x="4574"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5" name="Text Box 97"/>
            <p:cNvSpPr txBox="1">
              <a:spLocks noChangeArrowheads="1"/>
            </p:cNvSpPr>
            <p:nvPr/>
          </p:nvSpPr>
          <p:spPr bwMode="auto">
            <a:xfrm>
              <a:off x="2752"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6" name="Text Box 98"/>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F</a:t>
              </a:r>
              <a:endParaRPr kumimoji="1" lang="en-US" altLang="zh-CN" sz="2400">
                <a:latin typeface="Times New Roman" pitchFamily="18" charset="0"/>
              </a:endParaRPr>
            </a:p>
          </p:txBody>
        </p:sp>
        <p:sp>
          <p:nvSpPr>
            <p:cNvPr id="135267" name="Text Box 99"/>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68" name="Text Box 100"/>
            <p:cNvSpPr txBox="1">
              <a:spLocks noChangeArrowheads="1"/>
            </p:cNvSpPr>
            <p:nvPr/>
          </p:nvSpPr>
          <p:spPr bwMode="auto">
            <a:xfrm>
              <a:off x="2016"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69" name="Text Box 101"/>
            <p:cNvSpPr txBox="1">
              <a:spLocks noChangeArrowheads="1"/>
            </p:cNvSpPr>
            <p:nvPr/>
          </p:nvSpPr>
          <p:spPr bwMode="auto">
            <a:xfrm>
              <a:off x="3648"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E</a:t>
              </a:r>
              <a:endParaRPr kumimoji="1" lang="en-US" altLang="zh-CN" sz="2400">
                <a:latin typeface="Times New Roman" pitchFamily="18" charset="0"/>
              </a:endParaRPr>
            </a:p>
          </p:txBody>
        </p:sp>
        <p:sp>
          <p:nvSpPr>
            <p:cNvPr id="135270" name="Line 102"/>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1" name="Text Box 103"/>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sp>
          <p:nvSpPr>
            <p:cNvPr id="135272" name="Line 104"/>
            <p:cNvSpPr>
              <a:spLocks noChangeShapeType="1"/>
            </p:cNvSpPr>
            <p:nvPr/>
          </p:nvSpPr>
          <p:spPr bwMode="auto">
            <a:xfrm flipH="1">
              <a:off x="2529"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3" name="Text Box 105"/>
            <p:cNvSpPr txBox="1">
              <a:spLocks noChangeArrowheads="1"/>
            </p:cNvSpPr>
            <p:nvPr/>
          </p:nvSpPr>
          <p:spPr bwMode="auto">
            <a:xfrm>
              <a:off x="2501"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sp>
          <p:nvSpPr>
            <p:cNvPr id="135274" name="Line 106"/>
            <p:cNvSpPr>
              <a:spLocks noChangeShapeType="1"/>
            </p:cNvSpPr>
            <p:nvPr/>
          </p:nvSpPr>
          <p:spPr bwMode="auto">
            <a:xfrm flipH="1">
              <a:off x="4161" y="576"/>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275" name="Text Box 107"/>
            <p:cNvSpPr txBox="1">
              <a:spLocks noChangeArrowheads="1"/>
            </p:cNvSpPr>
            <p:nvPr/>
          </p:nvSpPr>
          <p:spPr bwMode="auto">
            <a:xfrm>
              <a:off x="4133" y="259"/>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latin typeface="Times New Roman" pitchFamily="18" charset="0"/>
                </a:rPr>
                <a:t>root</a:t>
              </a:r>
              <a:endParaRPr kumimoji="1" lang="en-US" altLang="zh-CN" sz="2400">
                <a:latin typeface="Times New Roman" pitchFamily="18" charset="0"/>
              </a:endParaRPr>
            </a:p>
          </p:txBody>
        </p:sp>
      </p:grpSp>
      <p:sp>
        <p:nvSpPr>
          <p:cNvPr id="135276" name="Text Box 108"/>
          <p:cNvSpPr txBox="1">
            <a:spLocks noChangeArrowheads="1"/>
          </p:cNvSpPr>
          <p:nvPr/>
        </p:nvSpPr>
        <p:spPr bwMode="auto">
          <a:xfrm>
            <a:off x="984250" y="4592638"/>
            <a:ext cx="70421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3600">
                <a:solidFill>
                  <a:schemeClr val="tx2"/>
                </a:solidFill>
                <a:latin typeface="隶书" pitchFamily="49" charset="-122"/>
                <a:ea typeface="隶书" pitchFamily="49" charset="-122"/>
              </a:rPr>
              <a:t>二叉树   二叉链表     三叉链表</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2"/>
          <p:cNvSpPr>
            <a:spLocks noGrp="1"/>
          </p:cNvSpPr>
          <p:nvPr>
            <p:ph type="sldNum" sz="quarter" idx="12"/>
          </p:nvPr>
        </p:nvSpPr>
        <p:spPr/>
        <p:txBody>
          <a:bodyPr/>
          <a:lstStyle/>
          <a:p>
            <a:fld id="{E480B5C7-9CFD-4D02-9317-44B98A34D616}" type="slidenum">
              <a:rPr lang="en-US" altLang="zh-CN"/>
              <a:pPr/>
              <a:t>71</a:t>
            </a:fld>
            <a:endParaRPr lang="en-US" altLang="zh-CN"/>
          </a:p>
        </p:txBody>
      </p:sp>
      <p:sp>
        <p:nvSpPr>
          <p:cNvPr id="136197" name="Text Box 5"/>
          <p:cNvSpPr txBox="1">
            <a:spLocks noChangeArrowheads="1"/>
          </p:cNvSpPr>
          <p:nvPr/>
        </p:nvSpPr>
        <p:spPr bwMode="auto">
          <a:xfrm>
            <a:off x="2286000" y="5181600"/>
            <a:ext cx="487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effectLst>
                  <a:outerShdw blurRad="38100" dist="38100" dir="2700000" algn="tl">
                    <a:srgbClr val="C0C0C0"/>
                  </a:outerShdw>
                </a:effectLst>
                <a:latin typeface="Times New Roman" pitchFamily="18" charset="0"/>
                <a:ea typeface="仿宋_GB2312" pitchFamily="49" charset="-122"/>
              </a:rPr>
              <a:t>二叉链表的静态结构</a:t>
            </a:r>
            <a:endParaRPr kumimoji="1" lang="zh-CN" altLang="en-US" sz="2000" b="1">
              <a:effectLst>
                <a:outerShdw blurRad="38100" dist="38100" dir="2700000" algn="tl">
                  <a:srgbClr val="C0C0C0"/>
                </a:outerShdw>
              </a:effectLst>
              <a:latin typeface="Times New Roman" pitchFamily="18" charset="0"/>
              <a:ea typeface="仿宋_GB2312" pitchFamily="49" charset="-122"/>
            </a:endParaRPr>
          </a:p>
        </p:txBody>
      </p:sp>
      <p:grpSp>
        <p:nvGrpSpPr>
          <p:cNvPr id="136224" name="Group 32"/>
          <p:cNvGrpSpPr>
            <a:grpSpLocks/>
          </p:cNvGrpSpPr>
          <p:nvPr/>
        </p:nvGrpSpPr>
        <p:grpSpPr bwMode="auto">
          <a:xfrm>
            <a:off x="882650" y="1058863"/>
            <a:ext cx="1852613" cy="3810000"/>
            <a:chOff x="432" y="288"/>
            <a:chExt cx="1167" cy="2400"/>
          </a:xfrm>
        </p:grpSpPr>
        <p:sp>
          <p:nvSpPr>
            <p:cNvPr id="136194" name="Line 2"/>
            <p:cNvSpPr>
              <a:spLocks noChangeShapeType="1"/>
            </p:cNvSpPr>
            <p:nvPr/>
          </p:nvSpPr>
          <p:spPr bwMode="auto">
            <a:xfrm flipH="1">
              <a:off x="816" y="2016"/>
              <a:ext cx="192"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5" name="Line 3"/>
            <p:cNvSpPr>
              <a:spLocks noChangeShapeType="1"/>
            </p:cNvSpPr>
            <p:nvPr/>
          </p:nvSpPr>
          <p:spPr bwMode="auto">
            <a:xfrm>
              <a:off x="864" y="1536"/>
              <a:ext cx="384" cy="86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6" name="Line 4"/>
            <p:cNvSpPr>
              <a:spLocks noChangeShapeType="1"/>
            </p:cNvSpPr>
            <p:nvPr/>
          </p:nvSpPr>
          <p:spPr bwMode="auto">
            <a:xfrm flipH="1">
              <a:off x="624" y="1056"/>
              <a:ext cx="336" cy="81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8" name="Oval 6" descr="羊皮纸"/>
            <p:cNvSpPr>
              <a:spLocks noChangeArrowheads="1"/>
            </p:cNvSpPr>
            <p:nvPr/>
          </p:nvSpPr>
          <p:spPr bwMode="auto">
            <a:xfrm>
              <a:off x="864" y="81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9" name="Oval 7" descr="羊皮纸"/>
            <p:cNvSpPr>
              <a:spLocks noChangeArrowheads="1"/>
            </p:cNvSpPr>
            <p:nvPr/>
          </p:nvSpPr>
          <p:spPr bwMode="auto">
            <a:xfrm>
              <a:off x="672" y="1296"/>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0" name="Oval 8" descr="羊皮纸"/>
            <p:cNvSpPr>
              <a:spLocks noChangeArrowheads="1"/>
            </p:cNvSpPr>
            <p:nvPr/>
          </p:nvSpPr>
          <p:spPr bwMode="auto">
            <a:xfrm>
              <a:off x="43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1" name="Oval 9" descr="羊皮纸"/>
            <p:cNvSpPr>
              <a:spLocks noChangeArrowheads="1"/>
            </p:cNvSpPr>
            <p:nvPr/>
          </p:nvSpPr>
          <p:spPr bwMode="auto">
            <a:xfrm>
              <a:off x="912" y="1824"/>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2" name="Oval 10" descr="羊皮纸"/>
            <p:cNvSpPr>
              <a:spLocks noChangeArrowheads="1"/>
            </p:cNvSpPr>
            <p:nvPr/>
          </p:nvSpPr>
          <p:spPr bwMode="auto">
            <a:xfrm>
              <a:off x="115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3" name="Oval 11" descr="羊皮纸"/>
            <p:cNvSpPr>
              <a:spLocks noChangeArrowheads="1"/>
            </p:cNvSpPr>
            <p:nvPr/>
          </p:nvSpPr>
          <p:spPr bwMode="auto">
            <a:xfrm>
              <a:off x="672" y="2352"/>
              <a:ext cx="288" cy="288"/>
            </a:xfrm>
            <a:prstGeom prst="ellipse">
              <a:avLst/>
            </a:prstGeom>
            <a:blipFill dpi="0" rotWithShape="0">
              <a:blip r:embed="rId2"/>
              <a:srcRect/>
              <a:tile tx="0" ty="0" sx="100000" sy="100000" flip="none" algn="tl"/>
            </a:blip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4" name="Text Box 12"/>
            <p:cNvSpPr txBox="1">
              <a:spLocks noChangeArrowheads="1"/>
            </p:cNvSpPr>
            <p:nvPr/>
          </p:nvSpPr>
          <p:spPr bwMode="auto">
            <a:xfrm>
              <a:off x="863" y="758"/>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A</a:t>
              </a:r>
              <a:endParaRPr kumimoji="1" lang="en-US" altLang="zh-CN" sz="2400">
                <a:latin typeface="Times New Roman" pitchFamily="18" charset="0"/>
              </a:endParaRPr>
            </a:p>
          </p:txBody>
        </p:sp>
        <p:sp>
          <p:nvSpPr>
            <p:cNvPr id="136205" name="Text Box 13"/>
            <p:cNvSpPr txBox="1">
              <a:spLocks noChangeArrowheads="1"/>
            </p:cNvSpPr>
            <p:nvPr/>
          </p:nvSpPr>
          <p:spPr bwMode="auto">
            <a:xfrm>
              <a:off x="666" y="1248"/>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B</a:t>
              </a:r>
              <a:endParaRPr kumimoji="1" lang="en-US" altLang="zh-CN" sz="2400">
                <a:latin typeface="Times New Roman" pitchFamily="18" charset="0"/>
              </a:endParaRPr>
            </a:p>
          </p:txBody>
        </p:sp>
        <p:sp>
          <p:nvSpPr>
            <p:cNvPr id="136206" name="Text Box 14"/>
            <p:cNvSpPr txBox="1">
              <a:spLocks noChangeArrowheads="1"/>
            </p:cNvSpPr>
            <p:nvPr/>
          </p:nvSpPr>
          <p:spPr bwMode="auto">
            <a:xfrm>
              <a:off x="432"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C</a:t>
              </a:r>
              <a:endParaRPr kumimoji="1" lang="en-US" altLang="zh-CN" sz="2400">
                <a:latin typeface="Times New Roman" pitchFamily="18" charset="0"/>
              </a:endParaRPr>
            </a:p>
          </p:txBody>
        </p:sp>
        <p:sp>
          <p:nvSpPr>
            <p:cNvPr id="136207" name="Text Box 15"/>
            <p:cNvSpPr txBox="1">
              <a:spLocks noChangeArrowheads="1"/>
            </p:cNvSpPr>
            <p:nvPr/>
          </p:nvSpPr>
          <p:spPr bwMode="auto">
            <a:xfrm>
              <a:off x="899" y="1795"/>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D</a:t>
              </a:r>
              <a:endParaRPr kumimoji="1" lang="en-US" altLang="zh-CN" sz="2400">
                <a:latin typeface="Times New Roman" pitchFamily="18" charset="0"/>
              </a:endParaRPr>
            </a:p>
          </p:txBody>
        </p:sp>
        <p:sp>
          <p:nvSpPr>
            <p:cNvPr id="136208" name="Text Box 16"/>
            <p:cNvSpPr txBox="1">
              <a:spLocks noChangeArrowheads="1"/>
            </p:cNvSpPr>
            <p:nvPr/>
          </p:nvSpPr>
          <p:spPr bwMode="auto">
            <a:xfrm>
              <a:off x="1168" y="2323"/>
              <a:ext cx="27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F</a:t>
              </a:r>
              <a:endParaRPr kumimoji="1" lang="en-US" altLang="zh-CN" sz="2400">
                <a:latin typeface="Times New Roman" pitchFamily="18" charset="0"/>
              </a:endParaRPr>
            </a:p>
          </p:txBody>
        </p:sp>
        <p:sp>
          <p:nvSpPr>
            <p:cNvPr id="136209" name="Text Box 17"/>
            <p:cNvSpPr txBox="1">
              <a:spLocks noChangeArrowheads="1"/>
            </p:cNvSpPr>
            <p:nvPr/>
          </p:nvSpPr>
          <p:spPr bwMode="auto">
            <a:xfrm>
              <a:off x="681" y="2323"/>
              <a:ext cx="28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accent2"/>
                  </a:solidFill>
                  <a:latin typeface="Times New Roman" pitchFamily="18" charset="0"/>
                </a:rPr>
                <a:t>E</a:t>
              </a:r>
              <a:endParaRPr kumimoji="1" lang="en-US" altLang="zh-CN" sz="2400">
                <a:latin typeface="Times New Roman" pitchFamily="18" charset="0"/>
              </a:endParaRPr>
            </a:p>
          </p:txBody>
        </p:sp>
        <p:sp>
          <p:nvSpPr>
            <p:cNvPr id="136210" name="Line 18"/>
            <p:cNvSpPr>
              <a:spLocks noChangeShapeType="1"/>
            </p:cNvSpPr>
            <p:nvPr/>
          </p:nvSpPr>
          <p:spPr bwMode="auto">
            <a:xfrm flipH="1">
              <a:off x="1056" y="624"/>
              <a:ext cx="144"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1" name="Text Box 19"/>
            <p:cNvSpPr txBox="1">
              <a:spLocks noChangeArrowheads="1"/>
            </p:cNvSpPr>
            <p:nvPr/>
          </p:nvSpPr>
          <p:spPr bwMode="auto">
            <a:xfrm>
              <a:off x="1028" y="288"/>
              <a:ext cx="57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tx2"/>
                  </a:solidFill>
                  <a:latin typeface="Times New Roman" pitchFamily="18" charset="0"/>
                </a:rPr>
                <a:t>root</a:t>
              </a:r>
              <a:endParaRPr kumimoji="1" lang="en-US" altLang="zh-CN" sz="2400">
                <a:latin typeface="Times New Roman" pitchFamily="18" charset="0"/>
              </a:endParaRPr>
            </a:p>
          </p:txBody>
        </p:sp>
      </p:grpSp>
      <p:grpSp>
        <p:nvGrpSpPr>
          <p:cNvPr id="136225" name="Group 33"/>
          <p:cNvGrpSpPr>
            <a:grpSpLocks/>
          </p:cNvGrpSpPr>
          <p:nvPr/>
        </p:nvGrpSpPr>
        <p:grpSpPr bwMode="auto">
          <a:xfrm>
            <a:off x="2986088" y="868363"/>
            <a:ext cx="5395912" cy="3932237"/>
            <a:chOff x="1881" y="547"/>
            <a:chExt cx="3399" cy="2477"/>
          </a:xfrm>
        </p:grpSpPr>
        <p:sp>
          <p:nvSpPr>
            <p:cNvPr id="136212" name="Text Box 20"/>
            <p:cNvSpPr txBox="1">
              <a:spLocks noChangeArrowheads="1"/>
            </p:cNvSpPr>
            <p:nvPr/>
          </p:nvSpPr>
          <p:spPr bwMode="auto">
            <a:xfrm>
              <a:off x="2162" y="547"/>
              <a:ext cx="31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a:solidFill>
                    <a:srgbClr val="990099"/>
                  </a:solidFill>
                  <a:latin typeface="Arial Narrow" pitchFamily="34" charset="0"/>
                </a:rPr>
                <a:t>data  parent  leftChild  rightChild</a:t>
              </a:r>
              <a:endParaRPr kumimoji="1" lang="en-US" altLang="zh-CN" sz="2400">
                <a:latin typeface="Arial Narrow" pitchFamily="34" charset="0"/>
              </a:endParaRPr>
            </a:p>
          </p:txBody>
        </p:sp>
        <p:sp>
          <p:nvSpPr>
            <p:cNvPr id="136213" name="Rectangle 21" descr="新闻纸"/>
            <p:cNvSpPr>
              <a:spLocks noChangeArrowheads="1"/>
            </p:cNvSpPr>
            <p:nvPr/>
          </p:nvSpPr>
          <p:spPr bwMode="auto">
            <a:xfrm>
              <a:off x="2160" y="960"/>
              <a:ext cx="3024" cy="2064"/>
            </a:xfrm>
            <a:prstGeom prst="rect">
              <a:avLst/>
            </a:prstGeom>
            <a:blipFill dpi="0" rotWithShape="0">
              <a:blip r:embed="rId3"/>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p>
              <a:pPr algn="ctr"/>
              <a:endParaRPr kumimoji="1" lang="zh-CN" altLang="zh-CN" sz="2400">
                <a:latin typeface="Times New Roman" pitchFamily="18" charset="0"/>
              </a:endParaRPr>
            </a:p>
          </p:txBody>
        </p:sp>
        <p:sp>
          <p:nvSpPr>
            <p:cNvPr id="136214" name="Line 22"/>
            <p:cNvSpPr>
              <a:spLocks noChangeShapeType="1"/>
            </p:cNvSpPr>
            <p:nvPr/>
          </p:nvSpPr>
          <p:spPr bwMode="auto">
            <a:xfrm>
              <a:off x="2154" y="1296"/>
              <a:ext cx="3030"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5" name="Text Box 23"/>
            <p:cNvSpPr txBox="1">
              <a:spLocks noChangeArrowheads="1"/>
            </p:cNvSpPr>
            <p:nvPr/>
          </p:nvSpPr>
          <p:spPr bwMode="auto">
            <a:xfrm>
              <a:off x="1881" y="938"/>
              <a:ext cx="233"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10000"/>
                </a:lnSpc>
              </a:pPr>
              <a:r>
                <a:rPr kumimoji="1" lang="en-US" altLang="zh-CN" sz="3200">
                  <a:solidFill>
                    <a:srgbClr val="990099"/>
                  </a:solidFill>
                  <a:latin typeface="Arial Narrow" pitchFamily="34" charset="0"/>
                </a:rPr>
                <a:t>0</a:t>
              </a:r>
            </a:p>
            <a:p>
              <a:pPr algn="ctr">
                <a:lnSpc>
                  <a:spcPct val="110000"/>
                </a:lnSpc>
              </a:pPr>
              <a:r>
                <a:rPr kumimoji="1" lang="en-US" altLang="zh-CN" sz="3200">
                  <a:solidFill>
                    <a:srgbClr val="990099"/>
                  </a:solidFill>
                  <a:latin typeface="Arial Narrow" pitchFamily="34" charset="0"/>
                </a:rPr>
                <a:t>1</a:t>
              </a:r>
            </a:p>
            <a:p>
              <a:pPr algn="ctr">
                <a:lnSpc>
                  <a:spcPct val="110000"/>
                </a:lnSpc>
              </a:pPr>
              <a:r>
                <a:rPr kumimoji="1" lang="en-US" altLang="zh-CN" sz="3200">
                  <a:solidFill>
                    <a:srgbClr val="990099"/>
                  </a:solidFill>
                  <a:latin typeface="Arial Narrow" pitchFamily="34" charset="0"/>
                </a:rPr>
                <a:t>2</a:t>
              </a:r>
            </a:p>
            <a:p>
              <a:pPr algn="ctr">
                <a:lnSpc>
                  <a:spcPct val="110000"/>
                </a:lnSpc>
              </a:pPr>
              <a:r>
                <a:rPr kumimoji="1" lang="en-US" altLang="zh-CN" sz="3200">
                  <a:solidFill>
                    <a:srgbClr val="990099"/>
                  </a:solidFill>
                  <a:latin typeface="Arial Narrow" pitchFamily="34" charset="0"/>
                </a:rPr>
                <a:t>3</a:t>
              </a:r>
            </a:p>
            <a:p>
              <a:pPr algn="ctr">
                <a:lnSpc>
                  <a:spcPct val="110000"/>
                </a:lnSpc>
              </a:pPr>
              <a:r>
                <a:rPr kumimoji="1" lang="en-US" altLang="zh-CN" sz="3200">
                  <a:solidFill>
                    <a:srgbClr val="990099"/>
                  </a:solidFill>
                  <a:latin typeface="Arial Narrow" pitchFamily="34" charset="0"/>
                </a:rPr>
                <a:t>4</a:t>
              </a:r>
            </a:p>
            <a:p>
              <a:pPr algn="ctr">
                <a:lnSpc>
                  <a:spcPct val="110000"/>
                </a:lnSpc>
              </a:pPr>
              <a:r>
                <a:rPr kumimoji="1" lang="en-US" altLang="zh-CN" sz="3200">
                  <a:solidFill>
                    <a:srgbClr val="990099"/>
                  </a:solidFill>
                  <a:latin typeface="Arial Narrow" pitchFamily="34" charset="0"/>
                </a:rPr>
                <a:t>5</a:t>
              </a:r>
              <a:endParaRPr kumimoji="1" lang="en-US" altLang="zh-CN" sz="2400">
                <a:latin typeface="Times New Roman" pitchFamily="18" charset="0"/>
              </a:endParaRPr>
            </a:p>
          </p:txBody>
        </p:sp>
        <p:sp>
          <p:nvSpPr>
            <p:cNvPr id="136216" name="Line 24"/>
            <p:cNvSpPr>
              <a:spLocks noChangeShapeType="1"/>
            </p:cNvSpPr>
            <p:nvPr/>
          </p:nvSpPr>
          <p:spPr bwMode="auto">
            <a:xfrm>
              <a:off x="2160" y="1632"/>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7" name="Line 25"/>
            <p:cNvSpPr>
              <a:spLocks noChangeShapeType="1"/>
            </p:cNvSpPr>
            <p:nvPr/>
          </p:nvSpPr>
          <p:spPr bwMode="auto">
            <a:xfrm>
              <a:off x="2160" y="1968"/>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8" name="Line 26"/>
            <p:cNvSpPr>
              <a:spLocks noChangeShapeType="1"/>
            </p:cNvSpPr>
            <p:nvPr/>
          </p:nvSpPr>
          <p:spPr bwMode="auto">
            <a:xfrm>
              <a:off x="2160" y="2304"/>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9" name="Line 27"/>
            <p:cNvSpPr>
              <a:spLocks noChangeShapeType="1"/>
            </p:cNvSpPr>
            <p:nvPr/>
          </p:nvSpPr>
          <p:spPr bwMode="auto">
            <a:xfrm>
              <a:off x="2160" y="2640"/>
              <a:ext cx="3024" cy="0"/>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0" name="Line 28"/>
            <p:cNvSpPr>
              <a:spLocks noChangeShapeType="1"/>
            </p:cNvSpPr>
            <p:nvPr/>
          </p:nvSpPr>
          <p:spPr bwMode="auto">
            <a:xfrm>
              <a:off x="2688" y="960"/>
              <a:ext cx="0" cy="2062"/>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1" name="Line 29"/>
            <p:cNvSpPr>
              <a:spLocks noChangeShapeType="1"/>
            </p:cNvSpPr>
            <p:nvPr/>
          </p:nvSpPr>
          <p:spPr bwMode="auto">
            <a:xfrm>
              <a:off x="3456"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2" name="Line 30"/>
            <p:cNvSpPr>
              <a:spLocks noChangeShapeType="1"/>
            </p:cNvSpPr>
            <p:nvPr/>
          </p:nvSpPr>
          <p:spPr bwMode="auto">
            <a:xfrm>
              <a:off x="4272" y="958"/>
              <a:ext cx="0" cy="2064"/>
            </a:xfrm>
            <a:prstGeom prst="line">
              <a:avLst/>
            </a:prstGeom>
            <a:noFill/>
            <a:ln w="1905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3" name="Text Box 31"/>
            <p:cNvSpPr txBox="1">
              <a:spLocks noChangeArrowheads="1"/>
            </p:cNvSpPr>
            <p:nvPr/>
          </p:nvSpPr>
          <p:spPr bwMode="auto">
            <a:xfrm>
              <a:off x="2291" y="913"/>
              <a:ext cx="2607" cy="2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0000"/>
                </a:lnSpc>
              </a:pPr>
              <a:r>
                <a:rPr kumimoji="1" lang="en-US" altLang="zh-CN" sz="3200" b="1">
                  <a:solidFill>
                    <a:schemeClr val="tx2"/>
                  </a:solidFill>
                  <a:latin typeface="Times New Roman" pitchFamily="18" charset="0"/>
                </a:rPr>
                <a:t>A</a:t>
              </a:r>
              <a:r>
                <a:rPr kumimoji="1" lang="en-US" altLang="zh-CN" sz="3200" b="1">
                  <a:solidFill>
                    <a:srgbClr val="009900"/>
                  </a:solidFill>
                  <a:latin typeface="Times New Roman" pitchFamily="18" charset="0"/>
                </a:rPr>
                <a:t>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1         1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a:t>
              </a:r>
            </a:p>
            <a:p>
              <a:pPr>
                <a:lnSpc>
                  <a:spcPct val="110000"/>
                </a:lnSpc>
              </a:pPr>
              <a:r>
                <a:rPr kumimoji="1" lang="en-US" altLang="zh-CN" sz="3200" b="1">
                  <a:solidFill>
                    <a:schemeClr val="tx2"/>
                  </a:solidFill>
                  <a:latin typeface="Times New Roman" pitchFamily="18" charset="0"/>
                </a:rPr>
                <a:t>B</a:t>
              </a:r>
              <a:r>
                <a:rPr kumimoji="1" lang="en-US" altLang="zh-CN" sz="3200" b="1">
                  <a:solidFill>
                    <a:schemeClr val="accent2"/>
                  </a:solidFill>
                  <a:latin typeface="Times New Roman" pitchFamily="18" charset="0"/>
                </a:rPr>
                <a:t>         </a:t>
              </a:r>
              <a:r>
                <a:rPr kumimoji="1" lang="en-US" altLang="zh-CN" sz="3200" b="1">
                  <a:latin typeface="Times New Roman" pitchFamily="18" charset="0"/>
                </a:rPr>
                <a:t>0         2            3</a:t>
              </a:r>
            </a:p>
            <a:p>
              <a:pPr>
                <a:lnSpc>
                  <a:spcPct val="110000"/>
                </a:lnSpc>
              </a:pPr>
              <a:r>
                <a:rPr kumimoji="1" lang="en-US" altLang="zh-CN" sz="3200" b="1">
                  <a:solidFill>
                    <a:schemeClr val="tx2"/>
                  </a:solidFill>
                  <a:latin typeface="Times New Roman" pitchFamily="18" charset="0"/>
                </a:rPr>
                <a:t>C</a:t>
              </a:r>
              <a:r>
                <a:rPr kumimoji="1" lang="en-US" altLang="zh-CN" sz="3200" b="1">
                  <a:solidFill>
                    <a:schemeClr val="accent2"/>
                  </a:solidFill>
                  <a:latin typeface="Times New Roman" pitchFamily="18" charset="0"/>
                </a:rPr>
                <a:t>         </a:t>
              </a:r>
              <a:r>
                <a:rPr kumimoji="1" lang="en-US" altLang="zh-CN" sz="3200" b="1">
                  <a:latin typeface="Times New Roman" pitchFamily="18" charset="0"/>
                </a:rPr>
                <a:t>1</a:t>
              </a:r>
              <a:r>
                <a:rPr kumimoji="1" lang="en-US" altLang="zh-CN" sz="2400">
                  <a:latin typeface="Times New Roman" pitchFamily="18" charset="0"/>
                </a:rPr>
                <a:t>        </a:t>
              </a:r>
              <a:r>
                <a:rPr kumimoji="1" lang="en-US" altLang="zh-CN" sz="2400">
                  <a:latin typeface="仿宋_GB2312" pitchFamily="49" charset="-122"/>
                  <a:ea typeface="仿宋_GB2312" pitchFamily="49" charset="-122"/>
                </a:rPr>
                <a:t>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a:t>
              </a:r>
            </a:p>
            <a:p>
              <a:pPr>
                <a:lnSpc>
                  <a:spcPct val="110000"/>
                </a:lnSpc>
              </a:pPr>
              <a:r>
                <a:rPr kumimoji="1" lang="en-US" altLang="zh-CN" sz="3200" b="1">
                  <a:solidFill>
                    <a:schemeClr val="tx2"/>
                  </a:solidFill>
                  <a:latin typeface="Times New Roman" pitchFamily="18" charset="0"/>
                </a:rPr>
                <a:t>D</a:t>
              </a:r>
              <a:r>
                <a:rPr kumimoji="1" lang="en-US" altLang="zh-CN" sz="3200" b="1">
                  <a:solidFill>
                    <a:schemeClr val="accent2"/>
                  </a:solidFill>
                  <a:latin typeface="Times New Roman" pitchFamily="18" charset="0"/>
                </a:rPr>
                <a:t>         </a:t>
              </a:r>
              <a:r>
                <a:rPr kumimoji="1" lang="en-US" altLang="zh-CN" sz="3200" b="1">
                  <a:latin typeface="Times New Roman" pitchFamily="18" charset="0"/>
                </a:rPr>
                <a:t>1         4           5</a:t>
              </a:r>
            </a:p>
            <a:p>
              <a:pPr>
                <a:lnSpc>
                  <a:spcPct val="110000"/>
                </a:lnSpc>
              </a:pPr>
              <a:r>
                <a:rPr kumimoji="1" lang="en-US" altLang="zh-CN" sz="3200" b="1">
                  <a:solidFill>
                    <a:schemeClr val="tx2"/>
                  </a:solidFill>
                  <a:latin typeface="Times New Roman" pitchFamily="18" charset="0"/>
                </a:rPr>
                <a:t>E</a:t>
              </a:r>
              <a:r>
                <a:rPr kumimoji="1" lang="en-US" altLang="zh-CN" sz="3200" b="1">
                  <a:solidFill>
                    <a:schemeClr val="accent2"/>
                  </a:solidFill>
                  <a:latin typeface="Times New Roman" pitchFamily="18" charset="0"/>
                </a:rPr>
                <a:t>         </a:t>
              </a:r>
              <a:r>
                <a:rPr kumimoji="1" lang="en-US" altLang="zh-CN" sz="3200" b="1">
                  <a:latin typeface="Times New Roman" pitchFamily="18" charset="0"/>
                </a:rPr>
                <a:t>3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a:t>
              </a:r>
            </a:p>
            <a:p>
              <a:pPr>
                <a:lnSpc>
                  <a:spcPct val="110000"/>
                </a:lnSpc>
              </a:pPr>
              <a:r>
                <a:rPr kumimoji="1" lang="en-US" altLang="zh-CN" sz="3200" b="1">
                  <a:solidFill>
                    <a:schemeClr val="tx2"/>
                  </a:solidFill>
                  <a:latin typeface="Times New Roman" pitchFamily="18" charset="0"/>
                </a:rPr>
                <a:t>F</a:t>
              </a:r>
              <a:r>
                <a:rPr kumimoji="1" lang="en-US" altLang="zh-CN" sz="3200" b="1">
                  <a:solidFill>
                    <a:schemeClr val="accent2"/>
                  </a:solidFill>
                  <a:latin typeface="Times New Roman" pitchFamily="18" charset="0"/>
                </a:rPr>
                <a:t>         </a:t>
              </a:r>
              <a:r>
                <a:rPr kumimoji="1" lang="en-US" altLang="zh-CN" sz="3200" b="1">
                  <a:latin typeface="Times New Roman" pitchFamily="18" charset="0"/>
                </a:rPr>
                <a:t>3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         </a:t>
              </a:r>
              <a:r>
                <a:rPr kumimoji="1" lang="en-US" altLang="zh-CN" sz="3200" b="1">
                  <a:latin typeface="仿宋_GB2312" pitchFamily="49" charset="-122"/>
                  <a:ea typeface="仿宋_GB2312" pitchFamily="49" charset="-122"/>
                </a:rPr>
                <a:t>-</a:t>
              </a:r>
              <a:r>
                <a:rPr kumimoji="1" lang="en-US" altLang="zh-CN" sz="3200" b="1">
                  <a:latin typeface="Times New Roman" pitchFamily="18" charset="0"/>
                </a:rPr>
                <a:t>1</a:t>
              </a:r>
              <a:endParaRPr kumimoji="1" lang="en-US" altLang="zh-CN" sz="2400">
                <a:latin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a:xfrm>
            <a:off x="468313" y="512763"/>
            <a:ext cx="8229600" cy="828675"/>
          </a:xfrm>
        </p:spPr>
        <p:txBody>
          <a:bodyPr/>
          <a:lstStyle/>
          <a:p>
            <a:pPr algn="ctr"/>
            <a:r>
              <a:rPr kumimoji="1" lang="zh-CN" altLang="en-US" sz="4000" b="1">
                <a:solidFill>
                  <a:schemeClr val="tx2"/>
                </a:solidFill>
                <a:ea typeface="华文新魏" pitchFamily="2" charset="-122"/>
              </a:rPr>
              <a:t>二叉树的类定义</a:t>
            </a:r>
          </a:p>
        </p:txBody>
      </p:sp>
      <p:sp>
        <p:nvSpPr>
          <p:cNvPr id="137221" name="Rectangle 5"/>
          <p:cNvSpPr>
            <a:spLocks noGrp="1" noChangeArrowheads="1"/>
          </p:cNvSpPr>
          <p:nvPr>
            <p:ph idx="1"/>
          </p:nvPr>
        </p:nvSpPr>
        <p:spPr>
          <a:xfrm>
            <a:off x="590550" y="1341438"/>
            <a:ext cx="8229600" cy="52546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struct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二叉树结点类定义</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T </a:t>
            </a:r>
            <a:r>
              <a:rPr lang="en-US" altLang="zh-CN" sz="2800">
                <a:latin typeface="Times New Roman" pitchFamily="18" charset="0"/>
                <a:ea typeface="隶书" pitchFamily="49" charset="-122"/>
              </a:rPr>
              <a:t>data</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数据域</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左子女、右子女链域</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endParaRPr lang="zh-CN" altLang="en-US" sz="2800">
              <a:latin typeface="Times New Roman" pitchFamily="18" charset="0"/>
              <a:ea typeface="隶书" pitchFamily="49" charset="-122"/>
            </a:endParaRPr>
          </a:p>
          <a:p>
            <a:pPr>
              <a:spcBef>
                <a:spcPct val="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 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 NULL</a:t>
            </a:r>
            <a:r>
              <a:rPr lang="en-US" altLang="zh-CN" sz="2800" b="1">
                <a:latin typeface="Times New Roman" pitchFamily="18" charset="0"/>
                <a:ea typeface="隶书" pitchFamily="49" charset="-122"/>
              </a:rPr>
              <a:t>; }</a:t>
            </a:r>
            <a:endParaRPr lang="en-US" altLang="zh-CN" sz="2800">
              <a:solidFill>
                <a:schemeClr val="tx2"/>
              </a:solidFill>
              <a:latin typeface="Times New Roman" pitchFamily="18" charset="0"/>
              <a:ea typeface="隶书" pitchFamily="49" charset="-122"/>
            </a:endParaRP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 (T x</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l = 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&lt;T&gt; *</a:t>
            </a:r>
            <a:r>
              <a:rPr lang="en-US" altLang="zh-CN" sz="2800">
                <a:latin typeface="Times New Roman" pitchFamily="18" charset="0"/>
                <a:ea typeface="隶书" pitchFamily="49" charset="-122"/>
              </a:rPr>
              <a:t>r = NULL)</a:t>
            </a:r>
          </a:p>
          <a:p>
            <a:pPr>
              <a:spcBef>
                <a:spcPct val="5000"/>
              </a:spcBef>
              <a:buFont typeface="Wingdings" pitchFamily="2" charset="2"/>
              <a:buNone/>
            </a:pP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data = x</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leftChild = 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rightChild = r</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C258C227-A03A-45EA-91AF-E59949759E26}" type="slidenum">
              <a:rPr lang="en-US" altLang="zh-CN"/>
              <a:pPr/>
              <a:t>72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idx="1"/>
          </p:nvPr>
        </p:nvSpPr>
        <p:spPr>
          <a:xfrm>
            <a:off x="590550" y="728663"/>
            <a:ext cx="8229600" cy="5724525"/>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spcBef>
                <a:spcPct val="5000"/>
              </a:spcBef>
              <a:buFont typeface="Wingdings" pitchFamily="2" charset="2"/>
              <a:buNone/>
            </a:pPr>
            <a:r>
              <a:rPr lang="en-US" altLang="zh-CN" sz="2800" b="1">
                <a:latin typeface="Times New Roman" pitchFamily="18" charset="0"/>
                <a:ea typeface="隶书" pitchFamily="49" charset="-122"/>
              </a:rPr>
              <a:t>class </a:t>
            </a:r>
            <a:r>
              <a:rPr lang="en-US" altLang="zh-CN" sz="2800">
                <a:latin typeface="Times New Roman" pitchFamily="18" charset="0"/>
                <a:ea typeface="隶书" pitchFamily="49" charset="-122"/>
              </a:rPr>
              <a:t>BinaryTree</a:t>
            </a:r>
            <a:r>
              <a:rPr lang="en-US" altLang="zh-CN" sz="2800" b="1" i="1">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二叉树类定义</a:t>
            </a:r>
          </a:p>
          <a:p>
            <a:pPr>
              <a:spcBef>
                <a:spcPct val="5000"/>
              </a:spcBef>
              <a:buFont typeface="Wingdings" pitchFamily="2" charset="2"/>
              <a:buNone/>
            </a:pPr>
            <a:r>
              <a:rPr lang="en-US" altLang="zh-CN" sz="2800" b="1">
                <a:latin typeface="Times New Roman" pitchFamily="18" charset="0"/>
                <a:ea typeface="隶书" pitchFamily="49" charset="-122"/>
              </a:rPr>
              <a:t>public:</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root (NULL)</a:t>
            </a:r>
            <a:r>
              <a:rPr lang="en-US" altLang="zh-CN" sz="2800" b="1">
                <a:latin typeface="Times New Roman" pitchFamily="18" charset="0"/>
                <a:ea typeface="隶书" pitchFamily="49" charset="-122"/>
              </a:rPr>
              <a:t> {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(T value)</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RefValue(value)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root(NULL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BinaryTree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s)</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复制构造函数</a:t>
            </a:r>
          </a:p>
          <a:p>
            <a:pPr>
              <a:spcBef>
                <a:spcPct val="5000"/>
              </a:spcBef>
              <a:buFont typeface="Wingdings" pitchFamily="2" charset="2"/>
              <a:buNone/>
            </a:pPr>
            <a:r>
              <a:rPr lang="zh-CN" altLang="en-US" sz="2800" b="1">
                <a:latin typeface="Times New Roman" pitchFamily="18" charset="0"/>
                <a:ea typeface="隶书" pitchFamily="49" charset="-122"/>
              </a:rPr>
              <a:t>     </a:t>
            </a:r>
            <a:r>
              <a:rPr lang="zh-CN" altLang="en-US" sz="2800" b="1">
                <a:latin typeface="Times New Roman" pitchFamily="18" charset="0"/>
              </a:rPr>
              <a:t>～</a:t>
            </a:r>
            <a:r>
              <a:rPr lang="en-US" altLang="zh-CN" sz="2800">
                <a:latin typeface="Times New Roman" pitchFamily="18" charset="0"/>
                <a:ea typeface="隶书" pitchFamily="49" charset="-122"/>
              </a:rPr>
              <a:t>BinaryTree ()</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destroy(root)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析构函数</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IsEmpty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root == NULL</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判二叉树空否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Height(root)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求树高度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a:t>
            </a: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Size(root)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求结点数</a:t>
            </a:r>
          </a:p>
        </p:txBody>
      </p:sp>
      <p:sp>
        <p:nvSpPr>
          <p:cNvPr id="4" name="灯片编号占位符 4"/>
          <p:cNvSpPr>
            <a:spLocks noGrp="1"/>
          </p:cNvSpPr>
          <p:nvPr>
            <p:ph type="sldNum" sz="quarter" idx="12"/>
          </p:nvPr>
        </p:nvSpPr>
        <p:spPr/>
        <p:txBody>
          <a:bodyPr/>
          <a:lstStyle/>
          <a:p>
            <a:fld id="{8774F086-5970-4EE7-A2C8-A6AC5F09FDE9}" type="slidenum">
              <a:rPr lang="en-US" altLang="zh-CN"/>
              <a:pPr/>
              <a:t>73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idx="1"/>
          </p:nvPr>
        </p:nvSpPr>
        <p:spPr>
          <a:xfrm>
            <a:off x="590550" y="728663"/>
            <a:ext cx="8229600" cy="5724525"/>
          </a:xfrm>
        </p:spPr>
        <p:txBody>
          <a:bodyPr/>
          <a:lstStyle/>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 &lt;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10000"/>
              </a:spcBef>
              <a:buFont typeface="Wingdings" pitchFamily="2" charset="2"/>
              <a:buNone/>
            </a:pPr>
            <a:r>
              <a:rPr lang="en-US" altLang="zh-CN" sz="2800" b="1">
                <a:latin typeface="Times New Roman" pitchFamily="18" charset="0"/>
                <a:ea typeface="隶书" pitchFamily="49" charset="-122"/>
              </a:rPr>
              <a:t>       { return </a:t>
            </a:r>
            <a:r>
              <a:rPr lang="en-US" altLang="zh-CN" sz="2800">
                <a:latin typeface="Times New Roman" pitchFamily="18" charset="0"/>
                <a:ea typeface="隶书" pitchFamily="49" charset="-122"/>
              </a:rPr>
              <a:t>(root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root </a:t>
            </a:r>
            <a:r>
              <a:rPr lang="en-US" altLang="zh-CN" sz="2800" i="1">
                <a:latin typeface="Times New Roman" pitchFamily="18" charset="0"/>
                <a:ea typeface="隶书" pitchFamily="49" charset="-122"/>
              </a:rPr>
              <a: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Parent (root, 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返回双亲结点</a:t>
            </a:r>
          </a:p>
          <a:p>
            <a:pPr>
              <a:spcBef>
                <a:spcPct val="10000"/>
              </a:spcBef>
              <a:buFont typeface="Wingdings" pitchFamily="2" charset="2"/>
              <a:buNone/>
            </a:pPr>
            <a:r>
              <a:rPr lang="zh-CN" altLang="en-US" sz="2800">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*LeftChild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spcBef>
                <a:spcPct val="10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return</a:t>
            </a:r>
            <a:r>
              <a:rPr lang="en-US" altLang="zh-CN" sz="2800">
                <a:latin typeface="Times New Roman" pitchFamily="18" charset="0"/>
                <a:ea typeface="隶书" pitchFamily="49" charset="-122"/>
              </a:rPr>
              <a:t> (t != NULL)</a:t>
            </a:r>
            <a:r>
              <a:rPr lang="zh-CN" altLang="en-US" sz="2800">
                <a:latin typeface="Times New Roman" pitchFamily="18" charset="0"/>
                <a:ea typeface="隶书" pitchFamily="49" charset="-122"/>
              </a:rPr>
              <a:t>？</a:t>
            </a:r>
            <a:r>
              <a:rPr lang="en-US" altLang="zh-CN" sz="2800">
                <a:latin typeface="Times New Roman" pitchFamily="18" charset="0"/>
                <a:ea typeface="隶书" pitchFamily="49" charset="-122"/>
              </a:rPr>
              <a:t>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a:t>
            </a:r>
          </a:p>
          <a:p>
            <a:pPr>
              <a:spcBef>
                <a:spcPct val="10000"/>
              </a:spcBef>
              <a:buFont typeface="Wingdings" pitchFamily="2" charset="2"/>
              <a:buNone/>
            </a:pPr>
            <a:r>
              <a:rPr lang="en-US" altLang="zh-CN" sz="2800" b="1">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返回左子女</a:t>
            </a:r>
          </a:p>
          <a:p>
            <a:pPr>
              <a:spcBef>
                <a:spcPct val="10000"/>
              </a:spcBef>
              <a:buFont typeface="Wingdings" pitchFamily="2" charset="2"/>
              <a:buNone/>
            </a:pPr>
            <a:r>
              <a:rPr lang="zh-CN" altLang="en-US" sz="2800">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*RightChild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spcBef>
                <a:spcPct val="10000"/>
              </a:spcBef>
              <a:buFont typeface="Wingdings" pitchFamily="2" charset="2"/>
              <a:buNone/>
            </a:pPr>
            <a:r>
              <a:rPr lang="en-US" altLang="zh-CN" sz="2800">
                <a:latin typeface="Times New Roman" pitchFamily="18" charset="0"/>
                <a:ea typeface="隶书" pitchFamily="49" charset="-122"/>
              </a:rPr>
              <a:t>       {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(t != NULL)</a:t>
            </a:r>
            <a:r>
              <a:rPr lang="zh-CN" altLang="en-US" sz="2800">
                <a:latin typeface="Times New Roman" pitchFamily="18" charset="0"/>
                <a:ea typeface="隶书" pitchFamily="49" charset="-122"/>
              </a:rPr>
              <a:t>？</a:t>
            </a:r>
            <a:r>
              <a:rPr lang="en-US" altLang="zh-CN" sz="2800">
                <a:latin typeface="Times New Roman" pitchFamily="18" charset="0"/>
                <a:ea typeface="隶书" pitchFamily="49" charset="-122"/>
              </a:rPr>
              <a:t>t</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NULL</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返回右子女</a:t>
            </a:r>
          </a:p>
          <a:p>
            <a:pPr>
              <a:spcBef>
                <a:spcPct val="10000"/>
              </a:spcBef>
              <a:buFont typeface="Wingdings" pitchFamily="2" charset="2"/>
              <a:buNone/>
            </a:pPr>
            <a:r>
              <a:rPr lang="zh-CN" altLang="en-US" sz="2800">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*getRoot () </a:t>
            </a:r>
            <a:r>
              <a:rPr lang="en-US" altLang="zh-CN" sz="2800" b="1">
                <a:latin typeface="Times New Roman" pitchFamily="18" charset="0"/>
                <a:ea typeface="隶书" pitchFamily="49" charset="-122"/>
              </a:rPr>
              <a:t>const { return</a:t>
            </a:r>
            <a:r>
              <a:rPr lang="en-US" altLang="zh-CN" sz="2800">
                <a:latin typeface="Times New Roman" pitchFamily="18" charset="0"/>
                <a:ea typeface="隶书" pitchFamily="49" charset="-122"/>
              </a:rPr>
              <a:t> root</a:t>
            </a:r>
            <a:r>
              <a:rPr lang="en-US" altLang="zh-CN" sz="2800" b="1">
                <a:latin typeface="Times New Roman" pitchFamily="18" charset="0"/>
                <a:ea typeface="隶书" pitchFamily="49" charset="-122"/>
              </a:rPr>
              <a:t>; }</a:t>
            </a:r>
          </a:p>
          <a:p>
            <a:pPr>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取根</a:t>
            </a:r>
          </a:p>
        </p:txBody>
      </p:sp>
      <p:sp>
        <p:nvSpPr>
          <p:cNvPr id="4" name="灯片编号占位符 4"/>
          <p:cNvSpPr>
            <a:spLocks noGrp="1"/>
          </p:cNvSpPr>
          <p:nvPr>
            <p:ph type="sldNum" sz="quarter" idx="12"/>
          </p:nvPr>
        </p:nvSpPr>
        <p:spPr/>
        <p:txBody>
          <a:bodyPr/>
          <a:lstStyle/>
          <a:p>
            <a:fld id="{A1F65DFE-00CE-473D-BD04-CFF382D70E3F}" type="slidenum">
              <a:rPr lang="en-US" altLang="zh-CN"/>
              <a:pPr/>
              <a:t>74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noChangeArrowheads="1"/>
          </p:cNvSpPr>
          <p:nvPr>
            <p:ph idx="1"/>
          </p:nvPr>
        </p:nvSpPr>
        <p:spPr>
          <a:xfrm>
            <a:off x="519113" y="765175"/>
            <a:ext cx="8229600" cy="5903913"/>
          </a:xfrm>
        </p:spPr>
        <p:txBody>
          <a:bodyPr/>
          <a:lstStyle/>
          <a:p>
            <a:pPr>
              <a:lnSpc>
                <a:spcPct val="105000"/>
              </a:lnSpc>
              <a:spcBef>
                <a:spcPct val="15000"/>
              </a:spcBef>
              <a:buFont typeface="Wingdings" pitchFamily="2" charset="2"/>
              <a:buNone/>
            </a:pPr>
            <a:r>
              <a:rPr lang="en-US" altLang="zh-CN" sz="1800">
                <a:latin typeface="Times New Roman" pitchFamily="18" charset="0"/>
                <a:ea typeface="隶书" pitchFamily="49" charset="-122"/>
              </a:rPr>
              <a:t>    </a:t>
            </a:r>
            <a:r>
              <a:rPr lang="en-US" altLang="zh-CN" sz="1800" b="1">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preOrder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  </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preOrder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a:t>
            </a: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inOrder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inOrder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中序遍历</a:t>
            </a: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postOrder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p>
          <a:p>
            <a:pPr>
              <a:lnSpc>
                <a:spcPct val="105000"/>
              </a:lnSpc>
              <a:spcBef>
                <a:spcPct val="15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postOrder (root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visit)</a:t>
            </a:r>
            <a:r>
              <a:rPr lang="en-US" altLang="zh-CN" sz="2800" b="1">
                <a:latin typeface="Times New Roman" pitchFamily="18" charset="0"/>
                <a:ea typeface="隶书" pitchFamily="49" charset="-122"/>
              </a:rPr>
              <a:t>; }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后序遍历</a:t>
            </a:r>
            <a:endParaRPr lang="zh-CN" altLang="en-US" sz="2800">
              <a:latin typeface="Times New Roman" pitchFamily="18" charset="0"/>
              <a:ea typeface="隶书" pitchFamily="49" charset="-122"/>
            </a:endParaRPr>
          </a:p>
          <a:p>
            <a:pPr>
              <a:lnSpc>
                <a:spcPct val="105000"/>
              </a:lnSpc>
              <a:spcBef>
                <a:spcPct val="15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levelOrder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层次序遍历</a:t>
            </a:r>
          </a:p>
          <a:p>
            <a:pPr>
              <a:lnSpc>
                <a:spcPct val="105000"/>
              </a:lnSpc>
              <a:spcBef>
                <a:spcPct val="1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Insert (</a:t>
            </a:r>
            <a:r>
              <a:rPr lang="en-US" altLang="zh-CN" sz="2800" b="1">
                <a:latin typeface="Times New Roman" pitchFamily="18" charset="0"/>
                <a:ea typeface="隶书" pitchFamily="49" charset="-122"/>
              </a:rPr>
              <a:t>const </a:t>
            </a:r>
            <a:r>
              <a:rPr lang="en-US" altLang="zh-CN" sz="2800">
                <a:latin typeface="Times New Roman" pitchFamily="18" charset="0"/>
                <a:ea typeface="隶书" pitchFamily="49" charset="-122"/>
              </a:rPr>
              <a:t>T item)</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插入新元素</a:t>
            </a:r>
            <a:r>
              <a:rPr lang="zh-CN" altLang="en-US" sz="2800" b="1">
                <a:latin typeface="Times New Roman" pitchFamily="18" charset="0"/>
                <a:ea typeface="隶书" pitchFamily="49" charset="-122"/>
              </a:rPr>
              <a:t>	</a:t>
            </a:r>
          </a:p>
          <a:p>
            <a:pPr>
              <a:lnSpc>
                <a:spcPct val="105000"/>
              </a:lnSpc>
              <a:spcBef>
                <a:spcPct val="1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Find (T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item)</a:t>
            </a:r>
            <a:r>
              <a:rPr lang="en-US" altLang="zh-CN" sz="2800" b="1">
                <a:latin typeface="Times New Roman" pitchFamily="18" charset="0"/>
                <a:ea typeface="隶书" pitchFamily="49" charset="-122"/>
              </a:rPr>
              <a:t> const;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搜索</a:t>
            </a:r>
          </a:p>
        </p:txBody>
      </p:sp>
      <p:sp>
        <p:nvSpPr>
          <p:cNvPr id="4" name="灯片编号占位符 4"/>
          <p:cNvSpPr>
            <a:spLocks noGrp="1"/>
          </p:cNvSpPr>
          <p:nvPr>
            <p:ph type="sldNum" sz="quarter" idx="12"/>
          </p:nvPr>
        </p:nvSpPr>
        <p:spPr/>
        <p:txBody>
          <a:bodyPr/>
          <a:lstStyle/>
          <a:p>
            <a:fld id="{654D9A4D-3CF9-4862-ABAC-6A7A257B77C0}" type="slidenum">
              <a:rPr lang="en-US" altLang="zh-CN"/>
              <a:pPr/>
              <a:t>75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idx="1"/>
          </p:nvPr>
        </p:nvSpPr>
        <p:spPr>
          <a:xfrm>
            <a:off x="519113" y="695325"/>
            <a:ext cx="8229600" cy="5757863"/>
          </a:xfrm>
        </p:spPr>
        <p:txBody>
          <a:bodyPr/>
          <a:lstStyle/>
          <a:p>
            <a:pPr>
              <a:lnSpc>
                <a:spcPct val="105000"/>
              </a:lnSpc>
              <a:spcBef>
                <a:spcPct val="0"/>
              </a:spcBef>
              <a:buFont typeface="Wingdings" pitchFamily="2" charset="2"/>
              <a:buNone/>
            </a:pPr>
            <a:r>
              <a:rPr lang="en-US" altLang="zh-CN" sz="2800" b="1">
                <a:latin typeface="Times New Roman" pitchFamily="18" charset="0"/>
                <a:ea typeface="隶书" pitchFamily="49" charset="-122"/>
              </a:rPr>
              <a:t>protected:</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二叉树的根指针</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T RefValue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数据输入停止标志</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CreateBinTree (</a:t>
            </a:r>
            <a:r>
              <a:rPr lang="en-US" altLang="zh-CN" sz="2800" b="1">
                <a:latin typeface="Times New Roman" pitchFamily="18" charset="0"/>
                <a:ea typeface="隶书" pitchFamily="49" charset="-122"/>
              </a:rPr>
              <a:t>istream&amp;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从文件读入建树</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Insert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a:t>
            </a:r>
            <a:r>
              <a:rPr lang="en-US" altLang="zh-CN" sz="2800">
                <a:latin typeface="Times New Roman" pitchFamily="18" charset="0"/>
                <a:ea typeface="隶书" pitchFamily="49" charset="-122"/>
              </a:rPr>
              <a:t> x)</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插入</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destroy (BinTreeNode</a:t>
            </a:r>
            <a:r>
              <a:rPr lang="en-US" altLang="zh-CN" sz="2800" b="1">
                <a:latin typeface="Times New Roman" pitchFamily="18" charset="0"/>
                <a:ea typeface="隶书" pitchFamily="49" charset="-122"/>
              </a:rPr>
              <a:t>&lt;T&gt; *&amp;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a:t>
            </a:r>
          </a:p>
          <a:p>
            <a:pPr>
              <a:lnSpc>
                <a:spcPct val="105000"/>
              </a:lnSpc>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bool </a:t>
            </a:r>
            <a:r>
              <a:rPr lang="en-US" altLang="zh-CN" sz="2800">
                <a:latin typeface="Times New Roman" pitchFamily="18" charset="0"/>
                <a:ea typeface="隶书" pitchFamily="49" charset="-122"/>
              </a:rPr>
              <a:t>Find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x)</a:t>
            </a:r>
            <a:r>
              <a:rPr lang="en-US" altLang="zh-CN" sz="2800" b="1">
                <a:latin typeface="Times New Roman" pitchFamily="18" charset="0"/>
                <a:ea typeface="隶书" pitchFamily="49" charset="-122"/>
              </a:rPr>
              <a:t>;	</a:t>
            </a:r>
          </a:p>
          <a:p>
            <a:pPr>
              <a:lnSpc>
                <a:spcPct val="105000"/>
              </a:lnSpc>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查找</a:t>
            </a:r>
            <a:r>
              <a:rPr lang="zh-CN" altLang="en-US"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2A33A78E-67CD-46B0-9438-217B34E07CCD}" type="slidenum">
              <a:rPr lang="en-US" altLang="zh-CN"/>
              <a:pPr/>
              <a:t>76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idx="1"/>
          </p:nvPr>
        </p:nvSpPr>
        <p:spPr>
          <a:xfrm>
            <a:off x="519113" y="695325"/>
            <a:ext cx="8229600" cy="5757863"/>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Copy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r)</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复制</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Height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返回树高度</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Size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返回结点数</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&lt;T&gt; *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返回父结点</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Find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&amp; </a:t>
            </a:r>
            <a:r>
              <a:rPr lang="en-US" altLang="zh-CN" sz="2800">
                <a:latin typeface="Times New Roman" pitchFamily="18" charset="0"/>
                <a:ea typeface="隶书" pitchFamily="49" charset="-122"/>
              </a:rPr>
              <a:t>x)</a:t>
            </a:r>
            <a:r>
              <a:rPr lang="en-US" altLang="zh-CN" sz="2800" b="1">
                <a:latin typeface="Times New Roman" pitchFamily="18" charset="0"/>
                <a:ea typeface="隶书" pitchFamily="49" charset="-122"/>
              </a:rPr>
              <a:t> const;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搜寻</a:t>
            </a:r>
            <a:r>
              <a:rPr lang="en-US" altLang="zh-CN" sz="2800" b="1">
                <a:solidFill>
                  <a:schemeClr val="tx2"/>
                </a:solidFill>
                <a:latin typeface="Times New Roman" pitchFamily="18" charset="0"/>
                <a:ea typeface="隶书" pitchFamily="49" charset="-122"/>
              </a:rPr>
              <a:t>x</a:t>
            </a:r>
            <a:endParaRPr lang="en-US" altLang="zh-CN" sz="800"/>
          </a:p>
        </p:txBody>
      </p:sp>
      <p:sp>
        <p:nvSpPr>
          <p:cNvPr id="4" name="灯片编号占位符 4"/>
          <p:cNvSpPr>
            <a:spLocks noGrp="1"/>
          </p:cNvSpPr>
          <p:nvPr>
            <p:ph type="sldNum" sz="quarter" idx="12"/>
          </p:nvPr>
        </p:nvSpPr>
        <p:spPr/>
        <p:txBody>
          <a:bodyPr/>
          <a:lstStyle/>
          <a:p>
            <a:fld id="{6F3FC6BE-C230-4584-8F89-FD2156DC7774}" type="slidenum">
              <a:rPr lang="en-US" altLang="zh-CN"/>
              <a:pPr/>
              <a:t>77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idx="1"/>
          </p:nvPr>
        </p:nvSpPr>
        <p:spPr>
          <a:xfrm>
            <a:off x="519113" y="695325"/>
            <a:ext cx="8229600" cy="5757863"/>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Traverse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ostream&amp; </a:t>
            </a:r>
            <a:r>
              <a:rPr lang="en-US" altLang="zh-CN" sz="2800">
                <a:latin typeface="Times New Roman" pitchFamily="18" charset="0"/>
                <a:ea typeface="隶书" pitchFamily="49" charset="-122"/>
              </a:rPr>
              <a:t>out)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前序遍历输出</a:t>
            </a:r>
          </a:p>
          <a:p>
            <a:pPr>
              <a:lnSpc>
                <a:spcPct val="105000"/>
              </a:lnSpc>
              <a:spcBef>
                <a:spcPct val="10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preOrder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subTree</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前序遍历</a:t>
            </a:r>
          </a:p>
          <a:p>
            <a:pPr>
              <a:lnSpc>
                <a:spcPct val="105000"/>
              </a:lnSpc>
              <a:spcBef>
                <a:spcPct val="10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inOrder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subTree</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 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中序遍历</a:t>
            </a:r>
          </a:p>
          <a:p>
            <a:pPr>
              <a:lnSpc>
                <a:spcPct val="105000"/>
              </a:lnSpc>
              <a:spcBef>
                <a:spcPct val="10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postOrder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Tree</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void</a:t>
            </a:r>
            <a:r>
              <a:rPr lang="en-US" altLang="zh-CN" sz="2800">
                <a:latin typeface="Times New Roman" pitchFamily="18" charset="0"/>
                <a:ea typeface="隶书" pitchFamily="49" charset="-122"/>
              </a:rPr>
              <a:t> (*visit)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后序遍历</a:t>
            </a:r>
          </a:p>
        </p:txBody>
      </p:sp>
      <p:sp>
        <p:nvSpPr>
          <p:cNvPr id="4" name="灯片编号占位符 4"/>
          <p:cNvSpPr>
            <a:spLocks noGrp="1"/>
          </p:cNvSpPr>
          <p:nvPr>
            <p:ph type="sldNum" sz="quarter" idx="12"/>
          </p:nvPr>
        </p:nvSpPr>
        <p:spPr/>
        <p:txBody>
          <a:bodyPr/>
          <a:lstStyle/>
          <a:p>
            <a:fld id="{0BB8EBC4-C9A4-494F-B5E2-83F26F9A7512}" type="slidenum">
              <a:rPr lang="en-US" altLang="zh-CN"/>
              <a:pPr/>
              <a:t>78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title"/>
          </p:nvPr>
        </p:nvSpPr>
        <p:spPr>
          <a:xfrm>
            <a:off x="503238" y="3249613"/>
            <a:ext cx="8229600" cy="1008062"/>
          </a:xfrm>
        </p:spPr>
        <p:txBody>
          <a:bodyPr/>
          <a:lstStyle/>
          <a:p>
            <a:pPr algn="ctr"/>
            <a:r>
              <a:rPr kumimoji="1" lang="zh-CN" altLang="en-US" sz="4000" b="1">
                <a:solidFill>
                  <a:schemeClr val="tx2"/>
                </a:solidFill>
                <a:ea typeface="华文新魏" pitchFamily="2" charset="-122"/>
              </a:rPr>
              <a:t>部分成员函数的实现</a:t>
            </a:r>
          </a:p>
        </p:txBody>
      </p:sp>
      <p:sp>
        <p:nvSpPr>
          <p:cNvPr id="333826" name="Rectangle 2"/>
          <p:cNvSpPr>
            <a:spLocks noGrp="1" noChangeArrowheads="1"/>
          </p:cNvSpPr>
          <p:nvPr>
            <p:ph idx="1"/>
          </p:nvPr>
        </p:nvSpPr>
        <p:spPr>
          <a:xfrm>
            <a:off x="519113" y="695325"/>
            <a:ext cx="8229600" cy="5757863"/>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friend istream&amp; operator &gt;&gt;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istream&amp;</a:t>
            </a:r>
            <a:r>
              <a:rPr lang="en-US" altLang="zh-CN" sz="2800">
                <a:latin typeface="Times New Roman" pitchFamily="18" charset="0"/>
                <a:ea typeface="隶书" pitchFamily="49" charset="-122"/>
              </a:rPr>
              <a:t> in</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重载操作：输入</a:t>
            </a:r>
          </a:p>
          <a:p>
            <a:pPr>
              <a:lnSpc>
                <a:spcPct val="105000"/>
              </a:lnSpc>
              <a:spcBef>
                <a:spcPct val="10000"/>
              </a:spcBef>
              <a:buFont typeface="Wingdings" pitchFamily="2" charset="2"/>
              <a:buNone/>
            </a:pPr>
            <a:r>
              <a:rPr lang="zh-CN" altLang="en-US" sz="2800">
                <a:latin typeface="Times New Roman" pitchFamily="18" charset="0"/>
                <a:ea typeface="隶书" pitchFamily="49" charset="-122"/>
              </a:rPr>
              <a:t>     </a:t>
            </a:r>
            <a:r>
              <a:rPr lang="en-US" altLang="zh-CN" sz="2800" b="1">
                <a:latin typeface="Times New Roman" pitchFamily="18" charset="0"/>
                <a:ea typeface="隶书" pitchFamily="49" charset="-122"/>
              </a:rPr>
              <a:t>friend ostream&amp; operator &lt;&lt;</a:t>
            </a:r>
            <a:r>
              <a:rPr lang="en-US" altLang="zh-CN" sz="2800">
                <a:latin typeface="Times New Roman" pitchFamily="18" charset="0"/>
                <a:ea typeface="隶书" pitchFamily="49" charset="-122"/>
              </a:rPr>
              <a:t> (</a:t>
            </a:r>
            <a:r>
              <a:rPr lang="en-US" altLang="zh-CN" sz="2800" b="1">
                <a:latin typeface="Times New Roman" pitchFamily="18" charset="0"/>
                <a:ea typeface="隶书" pitchFamily="49" charset="-122"/>
              </a:rPr>
              <a:t>ostream&amp;</a:t>
            </a:r>
            <a:r>
              <a:rPr lang="en-US" altLang="zh-CN" sz="2800">
                <a:latin typeface="Times New Roman" pitchFamily="18" charset="0"/>
                <a:ea typeface="隶书" pitchFamily="49" charset="-122"/>
              </a:rPr>
              <a:t> out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             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a:t>
            </a:r>
            <a:r>
              <a:rPr lang="en-US" altLang="zh-CN" sz="2800">
                <a:latin typeface="Times New Roman" pitchFamily="18" charset="0"/>
                <a:ea typeface="隶书" pitchFamily="49" charset="-122"/>
              </a:rPr>
              <a:t> 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重载操作：输出</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a:t>
            </a:r>
          </a:p>
          <a:p>
            <a:pPr>
              <a:lnSpc>
                <a:spcPct val="105000"/>
              </a:lnSpc>
              <a:spcBef>
                <a:spcPct val="10000"/>
              </a:spcBef>
              <a:buFont typeface="Wingdings" pitchFamily="2" charset="2"/>
              <a:buNone/>
            </a:pPr>
            <a:endParaRPr lang="en-US" altLang="zh-CN" sz="2200" b="1">
              <a:latin typeface="Times New Roman" pitchFamily="18" charset="0"/>
              <a:ea typeface="隶书" pitchFamily="49" charset="-122"/>
            </a:endParaRPr>
          </a:p>
          <a:p>
            <a:pPr>
              <a:lnSpc>
                <a:spcPct val="105000"/>
              </a:lnSpc>
              <a:spcBef>
                <a:spcPct val="10000"/>
              </a:spcBef>
              <a:buFont typeface="Wingdings" pitchFamily="2" charset="2"/>
              <a:buNone/>
            </a:pPr>
            <a:endParaRPr lang="en-US" altLang="zh-CN" sz="2200" b="1">
              <a:latin typeface="Times New Roman" pitchFamily="18" charset="0"/>
              <a:ea typeface="隶书" pitchFamily="49" charset="-122"/>
            </a:endParaRPr>
          </a:p>
          <a:p>
            <a:pPr>
              <a:lnSpc>
                <a:spcPct val="105000"/>
              </a:lnSpc>
              <a:spcBef>
                <a:spcPct val="10000"/>
              </a:spcBef>
              <a:buFont typeface="Wingdings" pitchFamily="2" charset="2"/>
              <a:buNone/>
            </a:pPr>
            <a:endParaRPr lang="en-US" altLang="zh-CN" sz="2200" b="1">
              <a:latin typeface="Times New Roman" pitchFamily="18" charset="0"/>
              <a:ea typeface="隶书" pitchFamily="49" charset="-122"/>
            </a:endParaRP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a:latin typeface="Times New Roman" pitchFamily="18" charset="0"/>
                <a:ea typeface="隶书" pitchFamily="49" charset="-122"/>
              </a:rPr>
              <a:t>Parent (BinTreeNode</a:t>
            </a:r>
            <a:r>
              <a:rPr lang="en-US" altLang="zh-CN" sz="2800" b="1">
                <a:latin typeface="Times New Roman" pitchFamily="18" charset="0"/>
                <a:ea typeface="隶书" pitchFamily="49" charset="-122"/>
              </a:rPr>
              <a:t> &lt;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 </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p:txBody>
      </p:sp>
      <p:sp>
        <p:nvSpPr>
          <p:cNvPr id="5" name="灯片编号占位符 4"/>
          <p:cNvSpPr>
            <a:spLocks noGrp="1"/>
          </p:cNvSpPr>
          <p:nvPr>
            <p:ph type="sldNum" sz="quarter" idx="12"/>
          </p:nvPr>
        </p:nvSpPr>
        <p:spPr/>
        <p:txBody>
          <a:bodyPr/>
          <a:lstStyle/>
          <a:p>
            <a:fld id="{CBB00939-5A21-490A-BFBF-4361AC9381AD}" type="slidenum">
              <a:rPr lang="en-US" altLang="zh-CN"/>
              <a:pPr/>
              <a:t>79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idx="1"/>
          </p:nvPr>
        </p:nvSpPr>
        <p:spPr>
          <a:xfrm>
            <a:off x="719138" y="812800"/>
            <a:ext cx="7543800" cy="5029200"/>
          </a:xfrm>
        </p:spPr>
        <p:txBody>
          <a:bodyPr/>
          <a:lstStyle/>
          <a:p>
            <a:pPr>
              <a:lnSpc>
                <a:spcPct val="110000"/>
              </a:lnSpc>
              <a:spcBef>
                <a:spcPct val="15000"/>
              </a:spcBef>
              <a:buClr>
                <a:srgbClr val="800080"/>
              </a:buClr>
              <a:buSzPct val="50000"/>
            </a:pPr>
            <a:r>
              <a:rPr lang="zh-CN" altLang="en-US" sz="3000" b="1" smtClean="0">
                <a:solidFill>
                  <a:srgbClr val="800080"/>
                </a:solidFill>
                <a:latin typeface="Times New Roman" pitchFamily="18" charset="0"/>
                <a:ea typeface="仿宋_GB2312" pitchFamily="49" charset="-122"/>
              </a:rPr>
              <a:t>设置 </a:t>
            </a:r>
            <a:r>
              <a:rPr lang="en-US" altLang="zh-CN" sz="3000" b="1" smtClean="0">
                <a:solidFill>
                  <a:srgbClr val="800080"/>
                </a:solidFill>
                <a:latin typeface="Times New Roman" pitchFamily="18" charset="0"/>
                <a:ea typeface="仿宋_GB2312" pitchFamily="49" charset="-122"/>
              </a:rPr>
              <a:t>4 </a:t>
            </a:r>
            <a:r>
              <a:rPr lang="zh-CN" altLang="en-US" sz="3000" b="1" smtClean="0">
                <a:solidFill>
                  <a:srgbClr val="800080"/>
                </a:solidFill>
                <a:latin typeface="Times New Roman" pitchFamily="18" charset="0"/>
                <a:ea typeface="仿宋_GB2312" pitchFamily="49" charset="-122"/>
              </a:rPr>
              <a:t>个数组</a:t>
            </a:r>
            <a:endParaRPr lang="zh-CN" altLang="en-US" sz="3000" smtClean="0">
              <a:latin typeface="Times New Roman" pitchFamily="18" charset="0"/>
              <a:ea typeface="仿宋_GB2312" pitchFamily="49" charset="-122"/>
            </a:endParaRPr>
          </a:p>
          <a:p>
            <a:pPr lvl="1">
              <a:lnSpc>
                <a:spcPct val="110000"/>
              </a:lnSpc>
              <a:spcBef>
                <a:spcPct val="15000"/>
              </a:spcBef>
              <a:buClr>
                <a:srgbClr val="009900"/>
              </a:buClr>
              <a:buSzPct val="50000"/>
              <a:buFont typeface="Wingdings" pitchFamily="2" charset="2"/>
              <a:buChar char="u"/>
            </a:pPr>
            <a:r>
              <a:rPr lang="zh-CN" altLang="en-US" sz="3000" b="1" i="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col [n]</a:t>
            </a:r>
            <a:r>
              <a:rPr lang="en-US" altLang="zh-CN" sz="3000" b="1" smtClean="0">
                <a:solidFill>
                  <a:srgbClr val="000099"/>
                </a:solidFill>
                <a:latin typeface="Times New Roman" pitchFamily="18" charset="0"/>
                <a:ea typeface="仿宋_GB2312" pitchFamily="49" charset="-122"/>
              </a:rPr>
              <a:t> </a:t>
            </a:r>
            <a:r>
              <a:rPr lang="zh-CN" altLang="en-US" sz="3000" b="1" smtClean="0">
                <a:solidFill>
                  <a:srgbClr val="000099"/>
                </a:solidFill>
                <a:latin typeface="Times New Roman" pitchFamily="18" charset="0"/>
                <a:ea typeface="仿宋_GB2312" pitchFamily="49" charset="-122"/>
              </a:rPr>
              <a:t>：</a:t>
            </a:r>
            <a:r>
              <a:rPr lang="en-US" altLang="zh-CN" sz="3000" b="1" smtClean="0">
                <a:solidFill>
                  <a:srgbClr val="000099"/>
                </a:solidFill>
                <a:latin typeface="Times New Roman" pitchFamily="18" charset="0"/>
                <a:ea typeface="仿宋_GB2312" pitchFamily="49" charset="-122"/>
              </a:rPr>
              <a:t>col[i]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i </a:t>
            </a:r>
            <a:r>
              <a:rPr lang="zh-CN" altLang="zh-CN" sz="3000" b="1" smtClean="0">
                <a:solidFill>
                  <a:srgbClr val="000099"/>
                </a:solidFill>
                <a:latin typeface="Times New Roman" pitchFamily="18" charset="0"/>
                <a:ea typeface="仿宋_GB2312" pitchFamily="49" charset="-122"/>
              </a:rPr>
              <a:t>列是否安放了皇后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md[2n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md[k]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条主对角线是否安放了皇后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sd[2n</a:t>
            </a:r>
            <a:r>
              <a:rPr lang="en-US" altLang="zh-CN" sz="3000" b="1" smtClean="0">
                <a:solidFill>
                  <a:srgbClr val="CC3300"/>
                </a:solidFill>
                <a:latin typeface="楷体_GB2312" pitchFamily="49" charset="-122"/>
                <a:ea typeface="楷体_GB2312" pitchFamily="49" charset="-122"/>
              </a:rPr>
              <a:t>-</a:t>
            </a:r>
            <a:r>
              <a:rPr lang="en-US" altLang="zh-CN" sz="3000" b="1" smtClean="0">
                <a:solidFill>
                  <a:srgbClr val="CC3300"/>
                </a:solidFill>
                <a:latin typeface="Times New Roman" pitchFamily="18" charset="0"/>
                <a:ea typeface="仿宋_GB2312" pitchFamily="49" charset="-122"/>
              </a:rPr>
              <a:t>1]</a:t>
            </a:r>
            <a:r>
              <a:rPr lang="en-US" altLang="zh-CN" sz="3000" b="1" smtClean="0">
                <a:solidFill>
                  <a:srgbClr val="000099"/>
                </a:solidFill>
                <a:latin typeface="Times New Roman" pitchFamily="18" charset="0"/>
                <a:ea typeface="仿宋_GB2312" pitchFamily="49" charset="-122"/>
              </a:rPr>
              <a:t> : sd[k] </a:t>
            </a:r>
            <a:r>
              <a:rPr lang="zh-CN" altLang="zh-CN" sz="3000" b="1" smtClean="0">
                <a:solidFill>
                  <a:srgbClr val="000099"/>
                </a:solidFill>
                <a:latin typeface="Times New Roman" pitchFamily="18" charset="0"/>
                <a:ea typeface="仿宋_GB2312" pitchFamily="49" charset="-122"/>
              </a:rPr>
              <a:t>标识第 </a:t>
            </a:r>
            <a:r>
              <a:rPr lang="en-US" altLang="zh-CN" sz="3000" b="1" smtClean="0">
                <a:solidFill>
                  <a:srgbClr val="000099"/>
                </a:solidFill>
                <a:latin typeface="Times New Roman" pitchFamily="18" charset="0"/>
                <a:ea typeface="仿宋_GB2312" pitchFamily="49" charset="-122"/>
              </a:rPr>
              <a:t>k </a:t>
            </a:r>
            <a:r>
              <a:rPr lang="zh-CN" altLang="en-US" sz="3000" b="1" smtClean="0">
                <a:solidFill>
                  <a:srgbClr val="000099"/>
                </a:solidFill>
                <a:latin typeface="Times New Roman" pitchFamily="18" charset="0"/>
                <a:ea typeface="仿宋_GB2312" pitchFamily="49" charset="-122"/>
              </a:rPr>
              <a:t>条次对角线是否安放了皇后</a:t>
            </a:r>
          </a:p>
          <a:p>
            <a:pPr lvl="1">
              <a:lnSpc>
                <a:spcPct val="110000"/>
              </a:lnSpc>
              <a:spcBef>
                <a:spcPct val="15000"/>
              </a:spcBef>
              <a:buClr>
                <a:srgbClr val="009900"/>
              </a:buClr>
              <a:buSzPct val="50000"/>
              <a:buFont typeface="Wingdings" pitchFamily="2" charset="2"/>
              <a:buChar char="u"/>
            </a:pPr>
            <a:r>
              <a:rPr lang="zh-CN" altLang="en-US" sz="3000" b="1" smtClean="0">
                <a:solidFill>
                  <a:srgbClr val="CC3300"/>
                </a:solidFill>
                <a:latin typeface="Times New Roman" pitchFamily="18" charset="0"/>
                <a:ea typeface="仿宋_GB2312" pitchFamily="49" charset="-122"/>
              </a:rPr>
              <a:t> </a:t>
            </a:r>
            <a:r>
              <a:rPr lang="en-US" altLang="zh-CN" sz="3000" b="1" smtClean="0">
                <a:solidFill>
                  <a:srgbClr val="CC3300"/>
                </a:solidFill>
                <a:latin typeface="Times New Roman" pitchFamily="18" charset="0"/>
                <a:ea typeface="仿宋_GB2312" pitchFamily="49" charset="-122"/>
              </a:rPr>
              <a:t>q[n]</a:t>
            </a:r>
            <a:r>
              <a:rPr lang="en-US" altLang="zh-CN" sz="3000" b="1" smtClean="0">
                <a:solidFill>
                  <a:srgbClr val="000099"/>
                </a:solidFill>
                <a:latin typeface="Times New Roman" pitchFamily="18" charset="0"/>
                <a:ea typeface="仿宋_GB2312" pitchFamily="49" charset="-122"/>
              </a:rPr>
              <a:t> : q[i] </a:t>
            </a:r>
            <a:r>
              <a:rPr lang="zh-CN" altLang="zh-CN" sz="3000" b="1" smtClean="0">
                <a:solidFill>
                  <a:srgbClr val="000099"/>
                </a:solidFill>
                <a:latin typeface="Times New Roman" pitchFamily="18" charset="0"/>
                <a:ea typeface="仿宋_GB2312" pitchFamily="49" charset="-122"/>
              </a:rPr>
              <a:t>记录第 </a:t>
            </a:r>
            <a:r>
              <a:rPr lang="en-US" altLang="zh-CN" sz="3000" b="1" smtClean="0">
                <a:solidFill>
                  <a:srgbClr val="000099"/>
                </a:solidFill>
                <a:latin typeface="Times New Roman" pitchFamily="18" charset="0"/>
                <a:ea typeface="仿宋_GB2312" pitchFamily="49" charset="-122"/>
              </a:rPr>
              <a:t>i </a:t>
            </a:r>
            <a:r>
              <a:rPr lang="zh-CN" altLang="en-US" sz="3000" b="1" smtClean="0">
                <a:solidFill>
                  <a:srgbClr val="000099"/>
                </a:solidFill>
                <a:latin typeface="Times New Roman" pitchFamily="18" charset="0"/>
                <a:ea typeface="仿宋_GB2312" pitchFamily="49" charset="-122"/>
              </a:rPr>
              <a:t>行皇后在第几列</a:t>
            </a:r>
            <a:endParaRPr lang="zh-CN" altLang="en-US" sz="3000" b="1" smtClean="0">
              <a:latin typeface="Times New Roman" pitchFamily="18" charset="0"/>
            </a:endParaRPr>
          </a:p>
        </p:txBody>
      </p:sp>
      <p:sp>
        <p:nvSpPr>
          <p:cNvPr id="4" name="灯片编号占位符 4"/>
          <p:cNvSpPr>
            <a:spLocks noGrp="1"/>
          </p:cNvSpPr>
          <p:nvPr>
            <p:ph type="sldNum" sz="quarter" idx="12"/>
          </p:nvPr>
        </p:nvSpPr>
        <p:spPr/>
        <p:txBody>
          <a:bodyPr/>
          <a:lstStyle/>
          <a:p>
            <a:pPr>
              <a:defRPr/>
            </a:pPr>
            <a:fld id="{5780B0A4-1D6F-421E-A577-E54D7A843B6F}" type="slidenum">
              <a:rPr lang="en-US" altLang="zh-CN">
                <a:solidFill>
                  <a:srgbClr val="D1282E"/>
                </a:solidFill>
              </a:rPr>
              <a:pPr>
                <a:defRPr/>
              </a:pPr>
              <a:t>8</a:t>
            </a:fld>
            <a:endParaRPr lang="en-US" altLang="zh-CN">
              <a:solidFill>
                <a:srgbClr val="D1282E"/>
              </a:solidFill>
            </a:endParaRPr>
          </a:p>
        </p:txBody>
      </p:sp>
    </p:spTree>
    <p:extLst>
      <p:ext uri="{BB962C8B-B14F-4D97-AF65-F5344CB8AC3E}">
        <p14:creationId xmlns:p14="http://schemas.microsoft.com/office/powerpoint/2010/main" val="1932705889"/>
      </p:ext>
    </p:extLst>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idx="1"/>
          </p:nvPr>
        </p:nvSpPr>
        <p:spPr>
          <a:xfrm>
            <a:off x="519113" y="695325"/>
            <a:ext cx="8229600" cy="5757863"/>
          </a:xfrm>
        </p:spPr>
        <p:txBody>
          <a:bodyPr/>
          <a:lstStyle/>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从结点</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subTree </a:t>
            </a:r>
            <a:r>
              <a:rPr lang="zh-CN" altLang="en-US" sz="2800">
                <a:solidFill>
                  <a:schemeClr val="tx2"/>
                </a:solidFill>
                <a:latin typeface="Times New Roman" pitchFamily="18" charset="0"/>
                <a:ea typeface="隶书" pitchFamily="49" charset="-122"/>
              </a:rPr>
              <a:t>开始</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搜索结点</a:t>
            </a:r>
            <a:r>
              <a:rPr lang="zh-CN" altLang="en-US" sz="2800" b="1">
                <a:solidFill>
                  <a:schemeClr val="tx2"/>
                </a:solidFill>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t</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的双</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亲</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若找到则返回双亲结点地址</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否则返回</a:t>
            </a:r>
            <a:r>
              <a:rPr lang="en-US" altLang="zh-CN" sz="2800" b="1">
                <a:solidFill>
                  <a:schemeClr val="tx2"/>
                </a:solidFill>
                <a:latin typeface="Times New Roman" pitchFamily="18" charset="0"/>
                <a:ea typeface="隶书" pitchFamily="49" charset="-122"/>
              </a:rPr>
              <a:t>NULL</a:t>
            </a:r>
            <a:endParaRPr lang="en-US" altLang="zh-CN" sz="2800" b="1">
              <a:latin typeface="Times New Roman" pitchFamily="18" charset="0"/>
              <a:ea typeface="隶书" pitchFamily="49" charset="-122"/>
            </a:endParaRPr>
          </a:p>
          <a:p>
            <a:pPr>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 == t</a:t>
            </a:r>
            <a:r>
              <a:rPr lang="en-US" altLang="zh-CN" sz="2800" b="1">
                <a:latin typeface="Times New Roman" pitchFamily="18" charset="0"/>
                <a:ea typeface="隶书" pitchFamily="49" charset="-122"/>
              </a:rPr>
              <a:t> || </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 == t )</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找到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返回父结点地址</a:t>
            </a:r>
            <a:endParaRPr lang="zh-CN" altLang="en-US" sz="2800" b="1">
              <a:solidFill>
                <a:schemeClr val="tx2"/>
              </a:solidFill>
              <a:latin typeface="Times New Roman" pitchFamily="18" charset="0"/>
              <a:ea typeface="隶书" pitchFamily="49" charset="-122"/>
            </a:endParaRP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 &lt;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((p = Parent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p</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递归在左子树中搜索</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else return </a:t>
            </a:r>
            <a:r>
              <a:rPr lang="en-US" altLang="zh-CN" sz="2800">
                <a:latin typeface="Times New Roman" pitchFamily="18" charset="0"/>
                <a:ea typeface="隶书" pitchFamily="49" charset="-122"/>
              </a:rPr>
              <a:t>Parent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递归在左子树中搜索</a:t>
            </a:r>
          </a:p>
          <a:p>
            <a:pPr>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4" name="灯片编号占位符 4"/>
          <p:cNvSpPr>
            <a:spLocks noGrp="1"/>
          </p:cNvSpPr>
          <p:nvPr>
            <p:ph type="sldNum" sz="quarter" idx="12"/>
          </p:nvPr>
        </p:nvSpPr>
        <p:spPr/>
        <p:txBody>
          <a:bodyPr/>
          <a:lstStyle/>
          <a:p>
            <a:fld id="{2B6E4819-89BD-456A-BB06-79A9A2EEF137}" type="slidenum">
              <a:rPr lang="en-US" altLang="zh-CN"/>
              <a:pPr/>
              <a:t>80</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1" name="Rectangle 7"/>
          <p:cNvSpPr>
            <a:spLocks noGrp="1" noChangeArrowheads="1"/>
          </p:cNvSpPr>
          <p:nvPr>
            <p:ph idx="1"/>
          </p:nvPr>
        </p:nvSpPr>
        <p:spPr>
          <a:xfrm>
            <a:off x="663575" y="765175"/>
            <a:ext cx="8229600" cy="5651500"/>
          </a:xfrm>
        </p:spPr>
        <p:txBody>
          <a:bodyPr/>
          <a:lstStyle/>
          <a:p>
            <a:pPr>
              <a:lnSpc>
                <a:spcPct val="105000"/>
              </a:lnSpc>
              <a:spcBef>
                <a:spcPct val="10000"/>
              </a:spcBef>
              <a:buFont typeface="Wingdings" pitchFamily="2" charset="2"/>
              <a:buNone/>
            </a:pPr>
            <a:r>
              <a:rPr lang="en-US" altLang="zh-CN" sz="2800" b="1">
                <a:latin typeface="Times New Roman" pitchFamily="18" charset="0"/>
                <a:ea typeface="隶书" pitchFamily="49" charset="-122"/>
              </a:rPr>
              <a:t>template&lt;class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lnSpc>
                <a:spcPct val="105000"/>
              </a:lnSpc>
              <a:spcBef>
                <a:spcPct val="10000"/>
              </a:spcBef>
              <a:buFont typeface="Wingdings" pitchFamily="2" charset="2"/>
              <a:buNone/>
            </a:pPr>
            <a:r>
              <a:rPr lang="en-US" altLang="zh-CN" sz="2800">
                <a:latin typeface="Times New Roman" pitchFamily="18" charset="0"/>
                <a:ea typeface="隶书" pitchFamily="49" charset="-122"/>
              </a:rPr>
              <a:t>destroy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删除根为</a:t>
            </a:r>
            <a:r>
              <a:rPr lang="en-US" altLang="zh-CN" sz="2800" b="1">
                <a:solidFill>
                  <a:schemeClr val="tx2"/>
                </a:solidFill>
                <a:latin typeface="Times New Roman" pitchFamily="18" charset="0"/>
                <a:ea typeface="隶书" pitchFamily="49" charset="-122"/>
              </a:rPr>
              <a:t>subTree</a:t>
            </a:r>
            <a:r>
              <a:rPr lang="zh-CN" altLang="en-US" sz="2800">
                <a:solidFill>
                  <a:schemeClr val="tx2"/>
                </a:solidFill>
                <a:latin typeface="Times New Roman" pitchFamily="18" charset="0"/>
                <a:ea typeface="隶书" pitchFamily="49" charset="-122"/>
              </a:rPr>
              <a:t>的子树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删除左子树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destroy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删除右子树</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delete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删除根结点</a:t>
            </a:r>
          </a:p>
          <a:p>
            <a:pPr>
              <a:lnSpc>
                <a:spcPct val="105000"/>
              </a:lnSpc>
              <a:spcBef>
                <a:spcPct val="10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lnSpc>
                <a:spcPct val="105000"/>
              </a:lnSpc>
              <a:spcBef>
                <a:spcPct val="10000"/>
              </a:spcBef>
              <a:buFont typeface="Wingdings" pitchFamily="2" charset="2"/>
              <a:buNone/>
            </a:pPr>
            <a:r>
              <a:rPr lang="en-US" altLang="zh-CN" sz="2800" b="1">
                <a:latin typeface="Times New Roman" pitchFamily="18" charset="0"/>
                <a:ea typeface="隶书" pitchFamily="49" charset="-122"/>
              </a:rPr>
              <a:t>};</a:t>
            </a:r>
          </a:p>
        </p:txBody>
      </p:sp>
      <p:sp>
        <p:nvSpPr>
          <p:cNvPr id="6" name="灯片编号占位符 4"/>
          <p:cNvSpPr>
            <a:spLocks noGrp="1"/>
          </p:cNvSpPr>
          <p:nvPr>
            <p:ph type="sldNum" sz="quarter" idx="12"/>
          </p:nvPr>
        </p:nvSpPr>
        <p:spPr/>
        <p:txBody>
          <a:bodyPr/>
          <a:lstStyle/>
          <a:p>
            <a:fld id="{2B566AC6-A55A-44D8-A8F7-358E120A7A05}" type="slidenum">
              <a:rPr lang="en-US" altLang="zh-CN"/>
              <a:pPr/>
              <a:t>81</a:t>
            </a:fld>
            <a:endParaRPr lang="en-US" altLang="zh-CN"/>
          </a:p>
        </p:txBody>
      </p:sp>
      <p:sp>
        <p:nvSpPr>
          <p:cNvPr id="144386" name="Text Box 2"/>
          <p:cNvSpPr txBox="1">
            <a:spLocks noChangeArrowheads="1"/>
          </p:cNvSpPr>
          <p:nvPr/>
        </p:nvSpPr>
        <p:spPr bwMode="auto">
          <a:xfrm>
            <a:off x="114300" y="88900"/>
            <a:ext cx="92583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kumimoji="1" lang="en-US" altLang="zh-CN" sz="3600" b="1">
                <a:solidFill>
                  <a:srgbClr val="CC3300"/>
                </a:solidFill>
                <a:latin typeface="Times New Roman" pitchFamily="18" charset="0"/>
              </a:rPr>
              <a:t>    </a:t>
            </a:r>
            <a:endParaRPr kumimoji="1" lang="en-US" altLang="zh-CN" sz="3200">
              <a:latin typeface="Times New Roman" pitchFamily="18" charset="0"/>
            </a:endParaRPr>
          </a:p>
        </p:txBody>
      </p:sp>
      <p:sp>
        <p:nvSpPr>
          <p:cNvPr id="144388" name="Rectangle 4"/>
          <p:cNvSpPr>
            <a:spLocks noChangeArrowheads="1"/>
          </p:cNvSpPr>
          <p:nvPr/>
        </p:nvSpPr>
        <p:spPr bwMode="auto">
          <a:xfrm>
            <a:off x="76200" y="76200"/>
            <a:ext cx="5905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en-US" altLang="zh-CN" sz="3200" b="1">
                <a:solidFill>
                  <a:srgbClr val="CC3300"/>
                </a:solidFill>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idx="1"/>
          </p:nvPr>
        </p:nvSpPr>
        <p:spPr>
          <a:xfrm>
            <a:off x="611188" y="800100"/>
            <a:ext cx="8229600" cy="5473700"/>
          </a:xfrm>
        </p:spPr>
        <p:txBody>
          <a:bodyPr/>
          <a:lstStyle/>
          <a:p>
            <a:pPr>
              <a:lnSpc>
                <a:spcPct val="105000"/>
              </a:lnSpc>
              <a:spcBef>
                <a:spcPct val="5000"/>
              </a:spcBef>
              <a:buFont typeface="Wingdings" pitchFamily="2" charset="2"/>
              <a:buNone/>
            </a:pPr>
            <a:r>
              <a:rPr lang="en-US" altLang="zh-CN" sz="2800" b="1">
                <a:latin typeface="Times New Roman" pitchFamily="18" charset="0"/>
                <a:ea typeface="隶书" pitchFamily="49" charset="-122"/>
              </a:rPr>
              <a:t>template&lt;class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istream&amp; operator &gt;&gt;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istream&amp;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&gt;&amp; </a:t>
            </a:r>
            <a:r>
              <a:rPr lang="en-US" altLang="zh-CN" sz="2800">
                <a:latin typeface="Times New Roman" pitchFamily="18" charset="0"/>
                <a:ea typeface="隶书" pitchFamily="49" charset="-122"/>
              </a:rPr>
              <a:t>Tree)</a:t>
            </a:r>
            <a:r>
              <a:rPr lang="en-US" altLang="zh-CN" sz="2800" b="1">
                <a:latin typeface="Times New Roman" pitchFamily="18" charset="0"/>
                <a:ea typeface="隶书" pitchFamily="49" charset="-122"/>
              </a:rPr>
              <a:t> {</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重载操作</a:t>
            </a:r>
            <a:r>
              <a:rPr lang="en-US" altLang="zh-CN" sz="2800">
                <a:solidFill>
                  <a:schemeClr val="tx2"/>
                </a:solidFill>
                <a:latin typeface="Times New Roman" pitchFamily="18" charset="0"/>
                <a:ea typeface="隶书" pitchFamily="49" charset="-122"/>
              </a:rPr>
              <a:t>: </a:t>
            </a:r>
            <a:r>
              <a:rPr lang="zh-CN" altLang="en-US" sz="2800">
                <a:solidFill>
                  <a:schemeClr val="tx2"/>
                </a:solidFill>
                <a:latin typeface="Times New Roman" pitchFamily="18" charset="0"/>
                <a:ea typeface="隶书" pitchFamily="49" charset="-122"/>
              </a:rPr>
              <a:t>输入并建立一棵二叉树</a:t>
            </a:r>
            <a:r>
              <a:rPr lang="en-US" altLang="zh-CN" sz="2800" b="1">
                <a:solidFill>
                  <a:schemeClr val="tx2"/>
                </a:solidFill>
                <a:latin typeface="Times New Roman" pitchFamily="18" charset="0"/>
                <a:ea typeface="隶书" pitchFamily="49" charset="-122"/>
              </a:rPr>
              <a:t>Tree</a:t>
            </a:r>
            <a:r>
              <a:rPr lang="zh-CN" altLang="en-US" sz="2800">
                <a:solidFill>
                  <a:schemeClr val="tx2"/>
                </a:solidFill>
                <a:latin typeface="Times New Roman" pitchFamily="18" charset="0"/>
                <a:ea typeface="隶书" pitchFamily="49" charset="-122"/>
              </a:rPr>
              <a:t>。</a:t>
            </a:r>
            <a:r>
              <a:rPr lang="en-US" altLang="zh-CN" sz="2800">
                <a:solidFill>
                  <a:schemeClr val="tx2"/>
                </a:solidFill>
                <a:latin typeface="Times New Roman" pitchFamily="18" charset="0"/>
                <a:ea typeface="隶书" pitchFamily="49" charset="-122"/>
              </a:rPr>
              <a:t>in</a:t>
            </a:r>
            <a:r>
              <a:rPr lang="zh-CN" altLang="en-US" sz="2800">
                <a:solidFill>
                  <a:schemeClr val="tx2"/>
                </a:solidFill>
                <a:latin typeface="Times New Roman" pitchFamily="18" charset="0"/>
                <a:ea typeface="隶书" pitchFamily="49" charset="-122"/>
              </a:rPr>
              <a:t>是输</a:t>
            </a:r>
          </a:p>
          <a:p>
            <a:pPr>
              <a:lnSpc>
                <a:spcPct val="105000"/>
              </a:lnSpc>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入流对象。</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CreateBinTree (in</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Tree.root)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建立二叉树</a:t>
            </a:r>
          </a:p>
          <a:p>
            <a:pPr>
              <a:lnSpc>
                <a:spcPct val="105000"/>
              </a:lnSpc>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return </a:t>
            </a:r>
            <a:r>
              <a:rPr lang="en-US" altLang="zh-CN" sz="2800">
                <a:latin typeface="Times New Roman" pitchFamily="18" charset="0"/>
                <a:ea typeface="隶书" pitchFamily="49" charset="-122"/>
              </a:rPr>
              <a:t>in</a:t>
            </a:r>
            <a:r>
              <a:rPr lang="en-US" altLang="zh-CN" sz="2800" b="1">
                <a:latin typeface="Times New Roman" pitchFamily="18" charset="0"/>
                <a:ea typeface="隶书" pitchFamily="49" charset="-122"/>
              </a:rPr>
              <a:t>;</a:t>
            </a:r>
          </a:p>
          <a:p>
            <a:pPr>
              <a:lnSpc>
                <a:spcPct val="105000"/>
              </a:lnSpc>
              <a:spcBef>
                <a:spcPct val="500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B5FEEB7B-B841-483D-93B0-DEB10FB1FBE0}" type="slidenum">
              <a:rPr lang="en-US" altLang="zh-CN"/>
              <a:pPr/>
              <a:t>82</a:t>
            </a:fld>
            <a:endParaRPr lang="en-US" altLang="zh-CN"/>
          </a:p>
        </p:txBody>
      </p:sp>
      <p:sp>
        <p:nvSpPr>
          <p:cNvPr id="147461" name="AutoShape 5">
            <a:hlinkClick r:id="rId2" action="ppaction://hlinksldjump" highlightClick="1"/>
          </p:cNvPr>
          <p:cNvSpPr>
            <a:spLocks noChangeArrowheads="1"/>
          </p:cNvSpPr>
          <p:nvPr/>
        </p:nvSpPr>
        <p:spPr bwMode="auto">
          <a:xfrm>
            <a:off x="8077200" y="6172200"/>
            <a:ext cx="609600" cy="381000"/>
          </a:xfrm>
          <a:prstGeom prst="actionButtonBackPrevious">
            <a:avLst/>
          </a:prstGeom>
          <a:solidFill>
            <a:srgbClr val="C0C0C0"/>
          </a:solidFill>
          <a:ln w="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D2B1E0D-FA81-47E0-A18B-FEF5B1C5C237}" type="slidenum">
              <a:rPr lang="en-US" altLang="zh-CN" smtClean="0">
                <a:latin typeface="Arial" pitchFamily="34" charset="0"/>
              </a:rPr>
              <a:pPr eaLnBrk="1" hangingPunct="1"/>
              <a:t>83</a:t>
            </a:fld>
            <a:endParaRPr lang="en-US" altLang="zh-CN" smtClean="0">
              <a:latin typeface="Arial" pitchFamily="34" charset="0"/>
            </a:endParaRPr>
          </a:p>
        </p:txBody>
      </p:sp>
      <p:sp>
        <p:nvSpPr>
          <p:cNvPr id="49155" name="Rectangle 2"/>
          <p:cNvSpPr>
            <a:spLocks noGrp="1" noRot="1" noChangeArrowheads="1"/>
          </p:cNvSpPr>
          <p:nvPr>
            <p:ph type="title"/>
          </p:nvPr>
        </p:nvSpPr>
        <p:spPr>
          <a:xfrm>
            <a:off x="457200" y="0"/>
            <a:ext cx="8458200" cy="1143000"/>
          </a:xfrm>
        </p:spPr>
        <p:txBody>
          <a:bodyPr/>
          <a:lstStyle/>
          <a:p>
            <a:pPr eaLnBrk="1" hangingPunct="1"/>
            <a:r>
              <a:rPr kumimoji="1" lang="zh-CN" altLang="en-US" dirty="0" smtClean="0">
                <a:solidFill>
                  <a:srgbClr val="FF0000"/>
                </a:solidFill>
                <a:effectLst/>
              </a:rPr>
              <a:t>问题的提出</a:t>
            </a:r>
          </a:p>
        </p:txBody>
      </p:sp>
      <p:sp>
        <p:nvSpPr>
          <p:cNvPr id="190467" name="Rectangle 3"/>
          <p:cNvSpPr>
            <a:spLocks noGrp="1" noChangeArrowheads="1"/>
          </p:cNvSpPr>
          <p:nvPr>
            <p:ph type="body" idx="1"/>
          </p:nvPr>
        </p:nvSpPr>
        <p:spPr>
          <a:xfrm>
            <a:off x="457200" y="1295400"/>
            <a:ext cx="8305800" cy="5334000"/>
          </a:xfrm>
          <a:ln>
            <a:solidFill>
              <a:srgbClr val="00FF00"/>
            </a:solidFill>
            <a:miter lim="800000"/>
            <a:headEnd/>
            <a:tailEnd/>
          </a:ln>
        </p:spPr>
        <p:txBody>
          <a:bodyPr/>
          <a:lstStyle/>
          <a:p>
            <a:pPr eaLnBrk="1" hangingPunct="1">
              <a:defRPr/>
            </a:pPr>
            <a:r>
              <a:rPr kumimoji="1" lang="zh-CN" altLang="en-US" dirty="0" smtClean="0">
                <a:solidFill>
                  <a:srgbClr val="0070C0"/>
                </a:solidFill>
                <a:effectLst/>
              </a:rPr>
              <a:t>遍历</a:t>
            </a:r>
            <a:r>
              <a:rPr kumimoji="1" lang="en-US" altLang="zh-CN" b="0" dirty="0" smtClean="0">
                <a:effectLst/>
                <a:latin typeface="华文细黑"/>
              </a:rPr>
              <a:t>——</a:t>
            </a:r>
            <a:r>
              <a:rPr kumimoji="1" lang="zh-CN" altLang="en-US" dirty="0" smtClean="0">
                <a:effectLst/>
              </a:rPr>
              <a:t>指按某条搜索路线遍访每个结点，使得每个结点均被</a:t>
            </a:r>
            <a:r>
              <a:rPr kumimoji="1" lang="zh-CN" altLang="en-US" dirty="0" smtClean="0">
                <a:solidFill>
                  <a:srgbClr val="FF0000"/>
                </a:solidFill>
                <a:effectLst/>
              </a:rPr>
              <a:t>访问</a:t>
            </a:r>
            <a:r>
              <a:rPr kumimoji="1" lang="zh-CN" altLang="en-US" dirty="0" smtClean="0">
                <a:effectLst/>
              </a:rPr>
              <a:t>一次，而且仅被访问一次（又称周游）。</a:t>
            </a:r>
          </a:p>
          <a:p>
            <a:pPr eaLnBrk="1" hangingPunct="1">
              <a:defRPr/>
            </a:pPr>
            <a:r>
              <a:rPr kumimoji="1" lang="zh-CN" altLang="en-US" dirty="0" smtClean="0">
                <a:solidFill>
                  <a:srgbClr val="0070C0"/>
                </a:solidFill>
                <a:effectLst/>
              </a:rPr>
              <a:t>遍历用途</a:t>
            </a:r>
            <a:r>
              <a:rPr kumimoji="1" lang="en-US" altLang="zh-CN" dirty="0" smtClean="0">
                <a:effectLst/>
                <a:latin typeface="华文细黑"/>
              </a:rPr>
              <a:t>——</a:t>
            </a:r>
            <a:r>
              <a:rPr kumimoji="1" lang="zh-CN" altLang="en-US" dirty="0" smtClean="0">
                <a:effectLst/>
              </a:rPr>
              <a:t>它是树结构插入、删除、修改、查找和排序运算的前提，是二叉树一切运算的基础和核心。</a:t>
            </a:r>
            <a:r>
              <a:rPr kumimoji="1" lang="zh-CN" altLang="en-US" b="0" dirty="0" smtClean="0">
                <a:effectLst/>
              </a:rPr>
              <a:t>  </a:t>
            </a:r>
          </a:p>
          <a:p>
            <a:pPr eaLnBrk="1" hangingPunct="1">
              <a:defRPr/>
            </a:pPr>
            <a:r>
              <a:rPr kumimoji="1" lang="zh-CN" altLang="en-US" dirty="0" smtClean="0">
                <a:solidFill>
                  <a:srgbClr val="0070C0"/>
                </a:solidFill>
                <a:effectLst/>
              </a:rPr>
              <a:t>遍历方法</a:t>
            </a:r>
            <a:r>
              <a:rPr kumimoji="1" lang="en-US" altLang="zh-CN" dirty="0" smtClean="0">
                <a:solidFill>
                  <a:schemeClr val="accent1"/>
                </a:solidFill>
                <a:effectLst/>
                <a:latin typeface="华文细黑"/>
              </a:rPr>
              <a:t>——</a:t>
            </a:r>
            <a:r>
              <a:rPr kumimoji="1" lang="zh-CN" altLang="en-US" dirty="0" smtClean="0">
                <a:effectLst/>
              </a:rPr>
              <a:t>牢记一种约定，对每个结点的查看都是</a:t>
            </a:r>
            <a:r>
              <a:rPr kumimoji="1" lang="zh-CN" altLang="en-US" dirty="0" smtClean="0">
                <a:solidFill>
                  <a:srgbClr val="FF0000"/>
                </a:solidFill>
                <a:effectLst/>
                <a:latin typeface="华文细黑"/>
              </a:rPr>
              <a:t>“</a:t>
            </a:r>
            <a:r>
              <a:rPr kumimoji="1" lang="zh-CN" altLang="en-US" sz="4400" u="sng" dirty="0" smtClean="0">
                <a:solidFill>
                  <a:srgbClr val="FF0000"/>
                </a:solidFill>
                <a:effectLst/>
              </a:rPr>
              <a:t>先左后右</a:t>
            </a:r>
            <a:r>
              <a:rPr kumimoji="1" lang="zh-CN" altLang="en-US" dirty="0" smtClean="0">
                <a:solidFill>
                  <a:srgbClr val="FF0000"/>
                </a:solidFill>
                <a:effectLst/>
                <a:latin typeface="华文细黑"/>
              </a:rPr>
              <a:t>”</a:t>
            </a:r>
            <a:r>
              <a:rPr kumimoji="1" lang="zh-CN" altLang="en-US" dirty="0" smtClean="0">
                <a:solidFill>
                  <a:srgbClr val="FF0000"/>
                </a:solidFill>
                <a:effectLst/>
              </a:rPr>
              <a:t> </a:t>
            </a:r>
            <a:r>
              <a:rPr kumimoji="1" lang="zh-CN" altLang="en-US" dirty="0" smtClean="0">
                <a:effectLst/>
              </a:rPr>
              <a:t>。</a:t>
            </a:r>
          </a:p>
          <a:p>
            <a:pPr eaLnBrk="1" hangingPunct="1">
              <a:defRPr/>
            </a:pPr>
            <a:r>
              <a:rPr kumimoji="1" lang="zh-CN" altLang="en-US" sz="4000" dirty="0" smtClean="0">
                <a:solidFill>
                  <a:srgbClr val="FF0000"/>
                </a:solidFill>
                <a:effectLst/>
              </a:rPr>
              <a:t>访问</a:t>
            </a:r>
            <a:r>
              <a:rPr kumimoji="1" lang="zh-CN" altLang="en-US" dirty="0" smtClean="0">
                <a:solidFill>
                  <a:srgbClr val="FF0000"/>
                </a:solidFill>
                <a:effectLst/>
              </a:rPr>
              <a:t>的</a:t>
            </a:r>
            <a:r>
              <a:rPr kumimoji="1" lang="zh-CN" altLang="en-US" dirty="0" smtClean="0">
                <a:effectLst/>
              </a:rPr>
              <a:t>含义可以很广，</a:t>
            </a:r>
            <a:r>
              <a:rPr kumimoji="1" lang="zh-CN" altLang="en-US" sz="2800" dirty="0" smtClean="0">
                <a:solidFill>
                  <a:srgbClr val="FF0000"/>
                </a:solidFill>
                <a:effectLst/>
              </a:rPr>
              <a:t>如输出结点的信息等</a:t>
            </a:r>
            <a:endParaRPr lang="zh-CN" altLang="en-US" sz="2800" dirty="0" smtClean="0">
              <a:solidFill>
                <a:srgbClr val="FF0000"/>
              </a:solidFill>
            </a:endParaRPr>
          </a:p>
        </p:txBody>
      </p:sp>
    </p:spTree>
    <p:extLst>
      <p:ext uri="{BB962C8B-B14F-4D97-AF65-F5344CB8AC3E}">
        <p14:creationId xmlns:p14="http://schemas.microsoft.com/office/powerpoint/2010/main" val="2428811436"/>
      </p:ext>
    </p:extLst>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457200" y="457200"/>
            <a:ext cx="8229600" cy="1027113"/>
          </a:xfrm>
        </p:spPr>
        <p:txBody>
          <a:bodyPr/>
          <a:lstStyle/>
          <a:p>
            <a:pPr algn="ctr"/>
            <a:r>
              <a:rPr lang="zh-CN" altLang="en-US" sz="4000" b="1">
                <a:solidFill>
                  <a:schemeClr val="tx2"/>
                </a:solidFill>
                <a:ea typeface="华文新魏" pitchFamily="2" charset="-122"/>
              </a:rPr>
              <a:t>二叉树遍历</a:t>
            </a:r>
          </a:p>
        </p:txBody>
      </p:sp>
      <p:sp>
        <p:nvSpPr>
          <p:cNvPr id="339971" name="Rectangle 3"/>
          <p:cNvSpPr>
            <a:spLocks noGrp="1" noChangeArrowheads="1"/>
          </p:cNvSpPr>
          <p:nvPr>
            <p:ph idx="1"/>
          </p:nvPr>
        </p:nvSpPr>
        <p:spPr>
          <a:xfrm>
            <a:off x="684213" y="1341438"/>
            <a:ext cx="8229600" cy="4932362"/>
          </a:xfrm>
        </p:spPr>
        <p:txBody>
          <a:bodyPr/>
          <a:lstStyle/>
          <a:p>
            <a:pPr>
              <a:lnSpc>
                <a:spcPct val="105000"/>
              </a:lnSpc>
              <a:spcBef>
                <a:spcPct val="10000"/>
              </a:spcBef>
              <a:buClr>
                <a:srgbClr val="800080"/>
              </a:buClr>
              <a:buSzPct val="50000"/>
            </a:pPr>
            <a:r>
              <a:rPr lang="zh-CN" altLang="en-US" sz="3000" b="1">
                <a:solidFill>
                  <a:srgbClr val="000099"/>
                </a:solidFill>
                <a:ea typeface="仿宋_GB2312" pitchFamily="49" charset="-122"/>
              </a:rPr>
              <a:t>二叉树的遍历就是按某种次序访问树中的结点，要求每个结点访问一次且仅访问一次。</a:t>
            </a:r>
            <a:endParaRPr lang="zh-CN" altLang="en-US" sz="3000" b="1">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设</a:t>
            </a:r>
            <a:r>
              <a:rPr lang="zh-CN" altLang="en-US" sz="3000" b="1">
                <a:solidFill>
                  <a:srgbClr val="FF3300"/>
                </a:solidFill>
                <a:ea typeface="仿宋_GB2312" pitchFamily="49" charset="-122"/>
              </a:rPr>
              <a:t>访问根结点</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V</a:t>
            </a:r>
            <a:endParaRPr lang="en-US" altLang="zh-CN" sz="3000">
              <a:ea typeface="仿宋_GB2312" pitchFamily="49" charset="-122"/>
            </a:endParaRPr>
          </a:p>
          <a:p>
            <a:pPr>
              <a:lnSpc>
                <a:spcPct val="105000"/>
              </a:lnSpc>
              <a:spcBef>
                <a:spcPct val="10000"/>
              </a:spcBef>
              <a:buClr>
                <a:srgbClr val="800080"/>
              </a:buClr>
              <a:buSzPct val="50000"/>
              <a:buFont typeface="Wingdings"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遍历根的左子树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L</a:t>
            </a:r>
            <a:endParaRPr lang="en-US" altLang="zh-CN" sz="3000">
              <a:ea typeface="仿宋_GB2312" pitchFamily="49" charset="-122"/>
            </a:endParaRPr>
          </a:p>
          <a:p>
            <a:pPr>
              <a:lnSpc>
                <a:spcPct val="105000"/>
              </a:lnSpc>
              <a:spcBef>
                <a:spcPct val="10000"/>
              </a:spcBef>
              <a:buClr>
                <a:srgbClr val="800080"/>
              </a:buClr>
              <a:buSzPct val="50000"/>
              <a:buFont typeface="Wingdings" pitchFamily="2" charset="2"/>
              <a:buNone/>
            </a:pPr>
            <a:r>
              <a:rPr lang="en-US" altLang="zh-CN" sz="3000" b="1">
                <a:ea typeface="仿宋_GB2312" pitchFamily="49" charset="-122"/>
              </a:rPr>
              <a:t>       </a:t>
            </a:r>
            <a:r>
              <a:rPr lang="zh-CN" altLang="en-US" sz="3000" b="1">
                <a:solidFill>
                  <a:srgbClr val="FF3300"/>
                </a:solidFill>
                <a:ea typeface="仿宋_GB2312" pitchFamily="49" charset="-122"/>
              </a:rPr>
              <a:t>遍历根的右子树</a:t>
            </a:r>
            <a:r>
              <a:rPr lang="zh-CN" altLang="en-US" sz="3000" b="1">
                <a:solidFill>
                  <a:srgbClr val="000099"/>
                </a:solidFill>
                <a:ea typeface="仿宋_GB2312" pitchFamily="49" charset="-122"/>
              </a:rPr>
              <a:t>记作</a:t>
            </a:r>
            <a:r>
              <a:rPr lang="zh-CN" altLang="en-US" sz="3000" b="1">
                <a:ea typeface="仿宋_GB2312" pitchFamily="49" charset="-122"/>
              </a:rPr>
              <a:t> </a:t>
            </a:r>
            <a:r>
              <a:rPr lang="en-US" altLang="zh-CN" sz="3000">
                <a:solidFill>
                  <a:srgbClr val="FF3300"/>
                </a:solidFill>
                <a:ea typeface="仿宋_GB2312" pitchFamily="49" charset="-122"/>
              </a:rPr>
              <a:t>R</a:t>
            </a:r>
            <a:endParaRPr lang="en-US" altLang="zh-CN" sz="3000">
              <a:ea typeface="仿宋_GB2312" pitchFamily="49" charset="-122"/>
            </a:endParaRPr>
          </a:p>
          <a:p>
            <a:pPr>
              <a:lnSpc>
                <a:spcPct val="105000"/>
              </a:lnSpc>
              <a:spcBef>
                <a:spcPct val="10000"/>
              </a:spcBef>
              <a:buClr>
                <a:srgbClr val="800080"/>
              </a:buClr>
              <a:buSzPct val="50000"/>
            </a:pPr>
            <a:r>
              <a:rPr lang="zh-CN" altLang="en-US" sz="3000" b="1">
                <a:solidFill>
                  <a:srgbClr val="000099"/>
                </a:solidFill>
                <a:ea typeface="仿宋_GB2312" pitchFamily="49" charset="-122"/>
              </a:rPr>
              <a:t>则可能的遍历次序有</a:t>
            </a:r>
            <a:endParaRPr lang="zh-CN" altLang="en-US" sz="3000" b="1">
              <a:ea typeface="仿宋_GB2312" pitchFamily="49" charset="-122"/>
            </a:endParaRPr>
          </a:p>
          <a:p>
            <a:pPr>
              <a:lnSpc>
                <a:spcPct val="105000"/>
              </a:lnSpc>
              <a:spcBef>
                <a:spcPct val="10000"/>
              </a:spcBef>
              <a:buClr>
                <a:srgbClr val="800080"/>
              </a:buClr>
              <a:buSzPct val="50000"/>
              <a:buFont typeface="Wingdings" pitchFamily="2" charset="2"/>
              <a:buNone/>
            </a:pPr>
            <a:r>
              <a:rPr lang="zh-CN" altLang="en-US" sz="3000" b="1">
                <a:ea typeface="仿宋_GB2312" pitchFamily="49" charset="-122"/>
              </a:rPr>
              <a:t>       </a:t>
            </a:r>
            <a:r>
              <a:rPr lang="zh-CN" altLang="en-US" sz="3000" b="1">
                <a:solidFill>
                  <a:srgbClr val="008000"/>
                </a:solidFill>
                <a:ea typeface="仿宋_GB2312" pitchFamily="49" charset="-122"/>
              </a:rPr>
              <a:t>前序   </a:t>
            </a:r>
            <a:r>
              <a:rPr lang="en-US" altLang="zh-CN" sz="3000">
                <a:solidFill>
                  <a:schemeClr val="tx2"/>
                </a:solidFill>
                <a:ea typeface="仿宋_GB2312" pitchFamily="49" charset="-122"/>
              </a:rPr>
              <a:t>VLR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VRL</a:t>
            </a:r>
          </a:p>
          <a:p>
            <a:pPr>
              <a:lnSpc>
                <a:spcPct val="105000"/>
              </a:lnSpc>
              <a:spcBef>
                <a:spcPct val="10000"/>
              </a:spcBef>
              <a:buClr>
                <a:srgbClr val="800080"/>
              </a:buClr>
              <a:buSzPct val="50000"/>
              <a:buFont typeface="Wingdings"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中序  </a:t>
            </a:r>
            <a:r>
              <a:rPr lang="zh-CN" altLang="en-US" sz="3000">
                <a:solidFill>
                  <a:schemeClr val="tx2"/>
                </a:solidFill>
                <a:ea typeface="仿宋_GB2312" pitchFamily="49" charset="-122"/>
              </a:rPr>
              <a:t> </a:t>
            </a:r>
            <a:r>
              <a:rPr lang="en-US" altLang="zh-CN" sz="3000">
                <a:solidFill>
                  <a:schemeClr val="tx2"/>
                </a:solidFill>
                <a:ea typeface="仿宋_GB2312" pitchFamily="49" charset="-122"/>
              </a:rPr>
              <a:t>LVR</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RVL</a:t>
            </a:r>
          </a:p>
          <a:p>
            <a:pPr>
              <a:lnSpc>
                <a:spcPct val="105000"/>
              </a:lnSpc>
              <a:spcBef>
                <a:spcPct val="10000"/>
              </a:spcBef>
              <a:buClr>
                <a:srgbClr val="800080"/>
              </a:buClr>
              <a:buSzPct val="50000"/>
              <a:buFont typeface="Wingdings" pitchFamily="2" charset="2"/>
              <a:buNone/>
            </a:pP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后序   </a:t>
            </a:r>
            <a:r>
              <a:rPr lang="en-US" altLang="zh-CN" sz="3000">
                <a:solidFill>
                  <a:schemeClr val="tx2"/>
                </a:solidFill>
                <a:ea typeface="仿宋_GB2312" pitchFamily="49" charset="-122"/>
              </a:rPr>
              <a:t>LRV</a:t>
            </a:r>
            <a:r>
              <a:rPr lang="en-US" altLang="zh-CN" sz="3000" b="1">
                <a:solidFill>
                  <a:srgbClr val="008000"/>
                </a:solidFill>
                <a:ea typeface="仿宋_GB2312" pitchFamily="49" charset="-122"/>
              </a:rPr>
              <a:t>     </a:t>
            </a:r>
            <a:r>
              <a:rPr lang="zh-CN" altLang="en-US" sz="3000" b="1">
                <a:solidFill>
                  <a:srgbClr val="008000"/>
                </a:solidFill>
                <a:ea typeface="仿宋_GB2312" pitchFamily="49" charset="-122"/>
              </a:rPr>
              <a:t>镜像     </a:t>
            </a:r>
            <a:r>
              <a:rPr lang="en-US" altLang="zh-CN" sz="3000">
                <a:solidFill>
                  <a:schemeClr val="tx2"/>
                </a:solidFill>
                <a:ea typeface="仿宋_GB2312" pitchFamily="49" charset="-122"/>
              </a:rPr>
              <a:t>RLV</a:t>
            </a:r>
          </a:p>
        </p:txBody>
      </p:sp>
      <p:sp>
        <p:nvSpPr>
          <p:cNvPr id="5" name="灯片编号占位符 4"/>
          <p:cNvSpPr>
            <a:spLocks noGrp="1"/>
          </p:cNvSpPr>
          <p:nvPr>
            <p:ph type="sldNum" sz="quarter" idx="12"/>
          </p:nvPr>
        </p:nvSpPr>
        <p:spPr/>
        <p:txBody>
          <a:bodyPr/>
          <a:lstStyle/>
          <a:p>
            <a:fld id="{8EA67E29-3CB3-47F5-B4DC-F5E2DC95AF73}" type="slidenum">
              <a:rPr lang="en-US" altLang="zh-CN"/>
              <a:pPr/>
              <a:t>84</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D5CB5F4-2B99-4ACC-B9F9-C99CA73F5725}" type="slidenum">
              <a:rPr lang="en-US" altLang="zh-CN" smtClean="0">
                <a:latin typeface="Arial" pitchFamily="34" charset="0"/>
              </a:rPr>
              <a:pPr eaLnBrk="1" hangingPunct="1"/>
              <a:t>85</a:t>
            </a:fld>
            <a:endParaRPr lang="en-US" altLang="zh-CN" smtClean="0">
              <a:latin typeface="Arial" pitchFamily="34" charset="0"/>
            </a:endParaRPr>
          </a:p>
        </p:txBody>
      </p:sp>
      <p:sp>
        <p:nvSpPr>
          <p:cNvPr id="191491" name="Rectangle 3"/>
          <p:cNvSpPr>
            <a:spLocks noGrp="1" noChangeArrowheads="1"/>
          </p:cNvSpPr>
          <p:nvPr>
            <p:ph type="body" idx="1"/>
          </p:nvPr>
        </p:nvSpPr>
        <p:spPr>
          <a:xfrm>
            <a:off x="457200" y="609600"/>
            <a:ext cx="8229600" cy="5516563"/>
          </a:xfrm>
        </p:spPr>
        <p:txBody>
          <a:bodyPr/>
          <a:lstStyle/>
          <a:p>
            <a:pPr eaLnBrk="1" hangingPunct="1">
              <a:defRPr/>
            </a:pPr>
            <a:r>
              <a:rPr kumimoji="1" lang="zh-CN" altLang="en-US" sz="2800" b="1" dirty="0" smtClean="0">
                <a:effectLst/>
              </a:rPr>
              <a:t>二叉树由根、左子树、右子树构成，定义为</a:t>
            </a:r>
            <a:r>
              <a:rPr kumimoji="1" lang="en-US" altLang="zh-CN" sz="2800" b="1" dirty="0" smtClean="0">
                <a:solidFill>
                  <a:srgbClr val="00FF00"/>
                </a:solidFill>
                <a:effectLst/>
              </a:rPr>
              <a:t>D</a:t>
            </a:r>
            <a:r>
              <a:rPr kumimoji="1" lang="zh-CN" altLang="en-US" sz="2800" b="1" dirty="0" smtClean="0">
                <a:solidFill>
                  <a:srgbClr val="00FF00"/>
                </a:solidFill>
                <a:effectLst/>
              </a:rPr>
              <a:t>、 </a:t>
            </a:r>
            <a:r>
              <a:rPr kumimoji="1" lang="en-US" altLang="zh-CN" sz="2800" b="1" dirty="0" smtClean="0">
                <a:solidFill>
                  <a:srgbClr val="00FF00"/>
                </a:solidFill>
                <a:effectLst/>
              </a:rPr>
              <a:t>L</a:t>
            </a:r>
            <a:r>
              <a:rPr kumimoji="1" lang="zh-CN" altLang="en-US" sz="2800" b="1" dirty="0" smtClean="0">
                <a:solidFill>
                  <a:srgbClr val="00FF00"/>
                </a:solidFill>
                <a:effectLst/>
              </a:rPr>
              <a:t>、</a:t>
            </a:r>
            <a:r>
              <a:rPr kumimoji="1" lang="en-US" altLang="zh-CN" sz="2800" b="1" dirty="0" smtClean="0">
                <a:solidFill>
                  <a:srgbClr val="00FF00"/>
                </a:solidFill>
                <a:effectLst/>
              </a:rPr>
              <a:t>R</a:t>
            </a:r>
            <a:endParaRPr kumimoji="1" lang="en-US" altLang="zh-TW" sz="2800" b="1" dirty="0" smtClean="0">
              <a:solidFill>
                <a:srgbClr val="00FF00"/>
              </a:solidFill>
              <a:effectLst/>
            </a:endParaRPr>
          </a:p>
          <a:p>
            <a:pPr eaLnBrk="1" hangingPunct="1">
              <a:defRPr/>
            </a:pPr>
            <a:r>
              <a:rPr kumimoji="1" lang="en-US" altLang="zh-CN" sz="2800" b="1" dirty="0" smtClean="0">
                <a:effectLst/>
              </a:rPr>
              <a:t>D</a:t>
            </a:r>
            <a:r>
              <a:rPr kumimoji="1" lang="zh-CN" altLang="en-US" sz="2800" b="1" dirty="0" smtClean="0">
                <a:effectLst/>
              </a:rPr>
              <a:t>、 </a:t>
            </a:r>
            <a:r>
              <a:rPr kumimoji="1" lang="en-US" altLang="zh-CN" sz="2800" b="1" dirty="0" smtClean="0">
                <a:effectLst/>
              </a:rPr>
              <a:t>L</a:t>
            </a:r>
            <a:r>
              <a:rPr kumimoji="1" lang="zh-CN" altLang="en-US" sz="2800" b="1" dirty="0" smtClean="0">
                <a:effectLst/>
              </a:rPr>
              <a:t>、</a:t>
            </a:r>
            <a:r>
              <a:rPr kumimoji="1" lang="en-US" altLang="zh-CN" sz="2800" b="1" dirty="0" smtClean="0">
                <a:effectLst/>
              </a:rPr>
              <a:t>R</a:t>
            </a:r>
            <a:r>
              <a:rPr kumimoji="1" lang="zh-CN" altLang="en-US" sz="2800" b="1" dirty="0" smtClean="0">
                <a:effectLst/>
              </a:rPr>
              <a:t>的组合定义了六种可能的遍历方案：</a:t>
            </a:r>
            <a:endParaRPr kumimoji="1" lang="en-US" altLang="zh-TW" sz="2800" b="1" dirty="0" smtClean="0">
              <a:effectLst/>
            </a:endParaRPr>
          </a:p>
          <a:p>
            <a:pPr lvl="1" eaLnBrk="1" hangingPunct="1">
              <a:defRPr/>
            </a:pPr>
            <a:r>
              <a:rPr kumimoji="1" lang="en-US" altLang="zh-TW" sz="2600" b="1" dirty="0" smtClean="0">
                <a:effectLst/>
              </a:rPr>
              <a:t> L</a:t>
            </a:r>
            <a:r>
              <a:rPr kumimoji="1" lang="en-US" altLang="zh-CN" sz="2600" b="1" dirty="0" smtClean="0">
                <a:effectLst/>
              </a:rPr>
              <a:t>D</a:t>
            </a:r>
            <a:r>
              <a:rPr kumimoji="1" lang="en-US" altLang="zh-TW" sz="2600" b="1" dirty="0" smtClean="0">
                <a:effectLst/>
              </a:rPr>
              <a:t>R,   LR</a:t>
            </a:r>
            <a:r>
              <a:rPr kumimoji="1" lang="en-US" altLang="zh-CN" sz="2600" b="1" dirty="0" smtClean="0">
                <a:effectLst/>
              </a:rPr>
              <a:t>D</a:t>
            </a:r>
            <a:r>
              <a:rPr kumimoji="1" lang="en-US" altLang="zh-TW" sz="2600" b="1" dirty="0" smtClean="0">
                <a:effectLst/>
              </a:rPr>
              <a:t>,   </a:t>
            </a:r>
            <a:r>
              <a:rPr kumimoji="1" lang="en-US" altLang="zh-CN" sz="2600" b="1" dirty="0" smtClean="0">
                <a:effectLst/>
              </a:rPr>
              <a:t>D</a:t>
            </a:r>
            <a:r>
              <a:rPr kumimoji="1" lang="en-US" altLang="zh-TW" sz="2600" b="1" dirty="0" smtClean="0">
                <a:effectLst/>
              </a:rPr>
              <a:t>LR,   </a:t>
            </a:r>
            <a:r>
              <a:rPr kumimoji="1" lang="en-US" altLang="zh-CN" sz="2600" b="1" dirty="0" smtClean="0">
                <a:effectLst/>
              </a:rPr>
              <a:t>D</a:t>
            </a:r>
            <a:r>
              <a:rPr kumimoji="1" lang="en-US" altLang="zh-TW" sz="2600" b="1" dirty="0" smtClean="0">
                <a:effectLst/>
              </a:rPr>
              <a:t>RL,   R</a:t>
            </a:r>
            <a:r>
              <a:rPr kumimoji="1" lang="en-US" altLang="zh-CN" sz="2600" b="1" dirty="0" smtClean="0">
                <a:effectLst/>
              </a:rPr>
              <a:t>D</a:t>
            </a:r>
            <a:r>
              <a:rPr kumimoji="1" lang="en-US" altLang="zh-TW" sz="2600" b="1" dirty="0" smtClean="0">
                <a:effectLst/>
              </a:rPr>
              <a:t>L,   RL</a:t>
            </a:r>
            <a:r>
              <a:rPr kumimoji="1" lang="en-US" altLang="zh-CN" sz="2600" b="1" dirty="0" smtClean="0">
                <a:effectLst/>
              </a:rPr>
              <a:t>D</a:t>
            </a:r>
            <a:endParaRPr kumimoji="1" lang="en-US" altLang="zh-TW" sz="2600" b="1" dirty="0" smtClean="0">
              <a:effectLst/>
            </a:endParaRPr>
          </a:p>
          <a:p>
            <a:pPr eaLnBrk="1" hangingPunct="1">
              <a:defRPr/>
            </a:pPr>
            <a:r>
              <a:rPr kumimoji="1" lang="zh-CN" altLang="en-US" sz="2800" b="1" dirty="0" smtClean="0">
                <a:solidFill>
                  <a:srgbClr val="0070C0"/>
                </a:solidFill>
                <a:effectLst/>
              </a:rPr>
              <a:t>若限定先左后右，则有三种实现方案：</a:t>
            </a:r>
            <a:endParaRPr kumimoji="1" lang="zh-TW" altLang="en-US" sz="2800" b="1" dirty="0" smtClean="0">
              <a:solidFill>
                <a:srgbClr val="0070C0"/>
              </a:solidFill>
              <a:effectLst/>
            </a:endParaRPr>
          </a:p>
          <a:p>
            <a:pPr lvl="1" eaLnBrk="1" hangingPunct="1">
              <a:defRPr/>
            </a:pPr>
            <a:r>
              <a:rPr kumimoji="1" lang="zh-CN" altLang="en-US" sz="2600" b="1" dirty="0" smtClean="0">
                <a:solidFill>
                  <a:srgbClr val="0070C0"/>
                </a:solidFill>
                <a:effectLst/>
              </a:rPr>
              <a:t>         </a:t>
            </a:r>
            <a:r>
              <a:rPr kumimoji="1" lang="en-US" altLang="zh-CN" sz="2600" b="1" dirty="0" smtClean="0">
                <a:solidFill>
                  <a:srgbClr val="0070C0"/>
                </a:solidFill>
                <a:effectLst/>
              </a:rPr>
              <a:t>D</a:t>
            </a:r>
            <a:r>
              <a:rPr kumimoji="1" lang="en-US" altLang="zh-TW" sz="2600" b="1" dirty="0" smtClean="0">
                <a:solidFill>
                  <a:srgbClr val="0070C0"/>
                </a:solidFill>
                <a:effectLst/>
              </a:rPr>
              <a:t>LR                    L</a:t>
            </a:r>
            <a:r>
              <a:rPr kumimoji="1" lang="en-US" altLang="zh-CN" sz="2600" b="1" dirty="0" smtClean="0">
                <a:solidFill>
                  <a:srgbClr val="0070C0"/>
                </a:solidFill>
                <a:effectLst/>
              </a:rPr>
              <a:t>D</a:t>
            </a:r>
            <a:r>
              <a:rPr kumimoji="1" lang="en-US" altLang="zh-TW" sz="2600" b="1" dirty="0" smtClean="0">
                <a:solidFill>
                  <a:srgbClr val="0070C0"/>
                </a:solidFill>
                <a:effectLst/>
              </a:rPr>
              <a:t>R                     LR</a:t>
            </a:r>
            <a:r>
              <a:rPr kumimoji="1" lang="en-US" altLang="zh-CN" sz="2600" b="1" dirty="0" smtClean="0">
                <a:solidFill>
                  <a:srgbClr val="0070C0"/>
                </a:solidFill>
                <a:effectLst/>
              </a:rPr>
              <a:t>D</a:t>
            </a:r>
            <a:endParaRPr kumimoji="1" lang="en-US" altLang="zh-TW" sz="2600" b="1" dirty="0" smtClean="0">
              <a:solidFill>
                <a:srgbClr val="0070C0"/>
              </a:solidFill>
              <a:effectLst/>
            </a:endParaRPr>
          </a:p>
          <a:p>
            <a:pPr lvl="1" eaLnBrk="1" hangingPunct="1">
              <a:defRPr/>
            </a:pPr>
            <a:r>
              <a:rPr kumimoji="1" lang="zh-CN" altLang="en-US" sz="2600" b="1" dirty="0" smtClean="0">
                <a:solidFill>
                  <a:srgbClr val="FF33CC"/>
                </a:solidFill>
                <a:effectLst/>
              </a:rPr>
              <a:t>先 </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       </a:t>
            </a:r>
            <a:r>
              <a:rPr kumimoji="1" lang="zh-CN" altLang="en-US" sz="2600" b="1" dirty="0" smtClean="0">
                <a:solidFill>
                  <a:srgbClr val="FF33CC"/>
                </a:solidFill>
                <a:effectLst/>
              </a:rPr>
              <a:t>中 </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        </a:t>
            </a:r>
            <a:r>
              <a:rPr kumimoji="1" lang="zh-CN" altLang="en-US" sz="2600" b="1" dirty="0" smtClean="0">
                <a:solidFill>
                  <a:srgbClr val="FF33CC"/>
                </a:solidFill>
                <a:effectLst/>
              </a:rPr>
              <a:t>后</a:t>
            </a:r>
            <a:r>
              <a:rPr kumimoji="1" lang="en-US" altLang="zh-CN" sz="2600" b="1" dirty="0" smtClean="0">
                <a:effectLst/>
              </a:rPr>
              <a:t>(</a:t>
            </a:r>
            <a:r>
              <a:rPr kumimoji="1" lang="zh-CN" altLang="en-US" sz="2600" b="1" dirty="0" smtClean="0">
                <a:effectLst/>
              </a:rPr>
              <a:t>根</a:t>
            </a:r>
            <a:r>
              <a:rPr kumimoji="1" lang="en-US" altLang="zh-CN" sz="2600" b="1" dirty="0" smtClean="0">
                <a:effectLst/>
              </a:rPr>
              <a:t>)</a:t>
            </a:r>
            <a:r>
              <a:rPr kumimoji="1" lang="zh-CN" altLang="en-US" sz="2600" b="1" dirty="0" smtClean="0">
                <a:effectLst/>
              </a:rPr>
              <a:t>序遍历</a:t>
            </a:r>
            <a:r>
              <a:rPr kumimoji="1" lang="zh-TW" altLang="en-US" sz="2600" b="1" dirty="0" smtClean="0">
                <a:effectLst/>
              </a:rPr>
              <a:t> </a:t>
            </a:r>
          </a:p>
          <a:p>
            <a:pPr lvl="1" eaLnBrk="1" hangingPunct="1">
              <a:defRPr/>
            </a:pPr>
            <a:endParaRPr kumimoji="1" lang="zh-CN" altLang="en-US" sz="2600" b="1" dirty="0" smtClean="0">
              <a:solidFill>
                <a:srgbClr val="0070C0"/>
              </a:solidFill>
              <a:effectLst/>
            </a:endParaRPr>
          </a:p>
          <a:p>
            <a:pPr lvl="1" eaLnBrk="1" hangingPunct="1">
              <a:defRPr/>
            </a:pPr>
            <a:r>
              <a:rPr kumimoji="1" lang="zh-CN" altLang="en-US" sz="2600" b="1" dirty="0" smtClean="0">
                <a:solidFill>
                  <a:srgbClr val="0070C0"/>
                </a:solidFill>
                <a:effectLst/>
              </a:rPr>
              <a:t>注：</a:t>
            </a:r>
            <a:r>
              <a:rPr kumimoji="1" lang="zh-CN" altLang="en-US" sz="2600" b="1" dirty="0" smtClean="0">
                <a:solidFill>
                  <a:srgbClr val="0070C0"/>
                </a:solidFill>
                <a:effectLst/>
                <a:latin typeface="Arial"/>
              </a:rPr>
              <a:t>“</a:t>
            </a:r>
            <a:r>
              <a:rPr kumimoji="1" lang="zh-CN" altLang="en-US" sz="2600" b="1" dirty="0" smtClean="0">
                <a:solidFill>
                  <a:srgbClr val="0070C0"/>
                </a:solidFill>
                <a:effectLst/>
              </a:rPr>
              <a:t>先、中、后</a:t>
            </a:r>
            <a:r>
              <a:rPr kumimoji="1" lang="zh-CN" altLang="en-US" sz="2600" b="1" dirty="0" smtClean="0">
                <a:solidFill>
                  <a:srgbClr val="0070C0"/>
                </a:solidFill>
                <a:effectLst/>
                <a:latin typeface="Arial"/>
              </a:rPr>
              <a:t>”</a:t>
            </a:r>
            <a:r>
              <a:rPr kumimoji="1" lang="zh-CN" altLang="en-US" sz="2600" b="1" dirty="0" smtClean="0">
                <a:solidFill>
                  <a:srgbClr val="0070C0"/>
                </a:solidFill>
                <a:effectLst/>
              </a:rPr>
              <a:t>的意思是指访问的结点</a:t>
            </a:r>
            <a:r>
              <a:rPr kumimoji="1" lang="en-US" altLang="zh-CN" sz="2600" b="1" dirty="0" smtClean="0">
                <a:solidFill>
                  <a:srgbClr val="0070C0"/>
                </a:solidFill>
                <a:effectLst/>
              </a:rPr>
              <a:t>D</a:t>
            </a:r>
            <a:r>
              <a:rPr kumimoji="1" lang="zh-CN" altLang="en-US" sz="2600" b="1" dirty="0" smtClean="0">
                <a:solidFill>
                  <a:srgbClr val="0070C0"/>
                </a:solidFill>
                <a:effectLst/>
              </a:rPr>
              <a:t>是先于子树出现还是后于子树出现。</a:t>
            </a:r>
            <a:endParaRPr lang="zh-CN" altLang="en-US" sz="2600" b="1" dirty="0" smtClean="0">
              <a:solidFill>
                <a:srgbClr val="0070C0"/>
              </a:solidFill>
            </a:endParaRPr>
          </a:p>
        </p:txBody>
      </p:sp>
    </p:spTree>
    <p:extLst>
      <p:ext uri="{BB962C8B-B14F-4D97-AF65-F5344CB8AC3E}">
        <p14:creationId xmlns:p14="http://schemas.microsoft.com/office/powerpoint/2010/main" val="3738617581"/>
      </p:ext>
    </p:extLst>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256032D-AEE1-45E9-8A1E-257D5DB2A91A}" type="slidenum">
              <a:rPr lang="en-US" altLang="zh-CN" smtClean="0">
                <a:solidFill>
                  <a:srgbClr val="0070C0"/>
                </a:solidFill>
                <a:latin typeface="Arial" pitchFamily="34" charset="0"/>
              </a:rPr>
              <a:pPr eaLnBrk="1" hangingPunct="1"/>
              <a:t>86</a:t>
            </a:fld>
            <a:endParaRPr lang="en-US" altLang="zh-CN" smtClean="0">
              <a:solidFill>
                <a:srgbClr val="0070C0"/>
              </a:solidFill>
              <a:latin typeface="Arial" pitchFamily="34" charset="0"/>
            </a:endParaRPr>
          </a:p>
        </p:txBody>
      </p:sp>
      <p:sp>
        <p:nvSpPr>
          <p:cNvPr id="192514" name="Rectangle 2"/>
          <p:cNvSpPr>
            <a:spLocks noGrp="1" noRot="1" noChangeArrowheads="1"/>
          </p:cNvSpPr>
          <p:nvPr>
            <p:ph type="title"/>
          </p:nvPr>
        </p:nvSpPr>
        <p:spPr>
          <a:xfrm>
            <a:off x="571500" y="381000"/>
            <a:ext cx="1295400" cy="609600"/>
          </a:xfrm>
        </p:spPr>
        <p:txBody>
          <a:bodyPr/>
          <a:lstStyle/>
          <a:p>
            <a:pPr algn="l" eaLnBrk="1" hangingPunct="1">
              <a:defRPr/>
            </a:pPr>
            <a:r>
              <a:rPr lang="zh-CN" altLang="en-US" sz="3200" b="0" dirty="0" smtClean="0">
                <a:solidFill>
                  <a:srgbClr val="0070C0"/>
                </a:solidFill>
              </a:rPr>
              <a:t>例 </a:t>
            </a:r>
            <a:r>
              <a:rPr lang="en-US" altLang="zh-CN" sz="3200" b="0" dirty="0" smtClean="0">
                <a:solidFill>
                  <a:srgbClr val="0070C0"/>
                </a:solidFill>
              </a:rPr>
              <a:t>1</a:t>
            </a:r>
            <a:r>
              <a:rPr lang="zh-CN" altLang="en-US" sz="3200" b="0" dirty="0" smtClean="0">
                <a:solidFill>
                  <a:srgbClr val="0070C0"/>
                </a:solidFill>
              </a:rPr>
              <a:t>：</a:t>
            </a:r>
          </a:p>
        </p:txBody>
      </p:sp>
      <p:sp>
        <p:nvSpPr>
          <p:cNvPr id="53252" name="Text Box 3"/>
          <p:cNvSpPr txBox="1">
            <a:spLocks noChangeArrowheads="1"/>
          </p:cNvSpPr>
          <p:nvPr/>
        </p:nvSpPr>
        <p:spPr bwMode="auto">
          <a:xfrm>
            <a:off x="2590800" y="1066800"/>
            <a:ext cx="3581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just" eaLnBrk="1" hangingPunct="1">
              <a:spcBef>
                <a:spcPct val="50000"/>
              </a:spcBef>
            </a:pPr>
            <a:r>
              <a:rPr kumimoji="1" lang="zh-CN" altLang="en-US" sz="2800" b="1">
                <a:solidFill>
                  <a:srgbClr val="0070C0"/>
                </a:solidFill>
                <a:latin typeface="Times New Roman" pitchFamily="18" charset="0"/>
              </a:rPr>
              <a:t>先序遍历的结果是：</a:t>
            </a:r>
          </a:p>
          <a:p>
            <a:pPr algn="just" eaLnBrk="1" hangingPunct="1">
              <a:spcBef>
                <a:spcPct val="50000"/>
              </a:spcBef>
            </a:pPr>
            <a:r>
              <a:rPr kumimoji="1" lang="zh-CN" altLang="en-US" sz="2800" b="1">
                <a:solidFill>
                  <a:srgbClr val="0070C0"/>
                </a:solidFill>
                <a:latin typeface="Times New Roman" pitchFamily="18" charset="0"/>
              </a:rPr>
              <a:t>中序遍历的结果是：</a:t>
            </a:r>
          </a:p>
          <a:p>
            <a:pPr algn="just" eaLnBrk="1" hangingPunct="1">
              <a:spcBef>
                <a:spcPct val="50000"/>
              </a:spcBef>
            </a:pPr>
            <a:r>
              <a:rPr kumimoji="1" lang="zh-CN" altLang="en-US" sz="2800" b="1">
                <a:solidFill>
                  <a:srgbClr val="0070C0"/>
                </a:solidFill>
                <a:latin typeface="Times New Roman" pitchFamily="18" charset="0"/>
              </a:rPr>
              <a:t>后序遍历的结果是：</a:t>
            </a:r>
          </a:p>
        </p:txBody>
      </p:sp>
      <p:grpSp>
        <p:nvGrpSpPr>
          <p:cNvPr id="53253" name="Group 4"/>
          <p:cNvGrpSpPr>
            <a:grpSpLocks/>
          </p:cNvGrpSpPr>
          <p:nvPr/>
        </p:nvGrpSpPr>
        <p:grpSpPr bwMode="auto">
          <a:xfrm>
            <a:off x="228600" y="990600"/>
            <a:ext cx="2514600" cy="1801813"/>
            <a:chOff x="144" y="624"/>
            <a:chExt cx="1584" cy="1135"/>
          </a:xfrm>
        </p:grpSpPr>
        <p:sp>
          <p:nvSpPr>
            <p:cNvPr id="53259" name="Rectangle 5"/>
            <p:cNvSpPr>
              <a:spLocks noChangeArrowheads="1"/>
            </p:cNvSpPr>
            <p:nvPr/>
          </p:nvSpPr>
          <p:spPr bwMode="auto">
            <a:xfrm>
              <a:off x="144" y="624"/>
              <a:ext cx="1584" cy="11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rgbClr val="0070C0"/>
                  </a:solidFill>
                  <a:latin typeface="Times New Roman" pitchFamily="18" charset="0"/>
                </a:rPr>
                <a:t>          A </a:t>
              </a:r>
            </a:p>
            <a:p>
              <a:pPr>
                <a:spcBef>
                  <a:spcPct val="50000"/>
                </a:spcBef>
              </a:pPr>
              <a:r>
                <a:rPr kumimoji="1" lang="en-US" altLang="zh-CN" sz="2800" dirty="0">
                  <a:solidFill>
                    <a:srgbClr val="0070C0"/>
                  </a:solidFill>
                  <a:latin typeface="Times New Roman" pitchFamily="18" charset="0"/>
                </a:rPr>
                <a:t>    B          C</a:t>
              </a:r>
            </a:p>
            <a:p>
              <a:pPr>
                <a:spcBef>
                  <a:spcPct val="50000"/>
                </a:spcBef>
              </a:pPr>
              <a:r>
                <a:rPr kumimoji="1" lang="en-US" altLang="zh-CN" sz="2800" dirty="0">
                  <a:solidFill>
                    <a:srgbClr val="0070C0"/>
                  </a:solidFill>
                  <a:latin typeface="Times New Roman" pitchFamily="18" charset="0"/>
                </a:rPr>
                <a:t>D      E</a:t>
              </a:r>
            </a:p>
          </p:txBody>
        </p:sp>
        <p:sp>
          <p:nvSpPr>
            <p:cNvPr id="53260" name="Line 6"/>
            <p:cNvSpPr>
              <a:spLocks noChangeShapeType="1"/>
            </p:cNvSpPr>
            <p:nvPr/>
          </p:nvSpPr>
          <p:spPr bwMode="auto">
            <a:xfrm flipH="1">
              <a:off x="576" y="912"/>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1" name="Line 7"/>
            <p:cNvSpPr>
              <a:spLocks noChangeShapeType="1"/>
            </p:cNvSpPr>
            <p:nvPr/>
          </p:nvSpPr>
          <p:spPr bwMode="auto">
            <a:xfrm>
              <a:off x="912" y="864"/>
              <a:ext cx="24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2" name="Line 8"/>
            <p:cNvSpPr>
              <a:spLocks noChangeShapeType="1"/>
            </p:cNvSpPr>
            <p:nvPr/>
          </p:nvSpPr>
          <p:spPr bwMode="auto">
            <a:xfrm>
              <a:off x="576" y="1296"/>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63" name="Line 9"/>
            <p:cNvSpPr>
              <a:spLocks noChangeShapeType="1"/>
            </p:cNvSpPr>
            <p:nvPr/>
          </p:nvSpPr>
          <p:spPr bwMode="auto">
            <a:xfrm flipH="1">
              <a:off x="240" y="1296"/>
              <a:ext cx="192"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grpSp>
      <p:sp>
        <p:nvSpPr>
          <p:cNvPr id="192522" name="Rectangle 10"/>
          <p:cNvSpPr>
            <a:spLocks noChangeArrowheads="1"/>
          </p:cNvSpPr>
          <p:nvPr/>
        </p:nvSpPr>
        <p:spPr bwMode="auto">
          <a:xfrm>
            <a:off x="6477000" y="1093788"/>
            <a:ext cx="19812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A B D E C</a:t>
            </a:r>
          </a:p>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D B E A C</a:t>
            </a:r>
          </a:p>
          <a:p>
            <a:pPr>
              <a:spcBef>
                <a:spcPct val="50000"/>
              </a:spcBef>
              <a:defRPr/>
            </a:pPr>
            <a:r>
              <a:rPr kumimoji="1" lang="en-US" altLang="zh-CN" sz="2800" b="1">
                <a:solidFill>
                  <a:srgbClr val="0070C0"/>
                </a:solidFill>
                <a:effectLst>
                  <a:outerShdw blurRad="38100" dist="38100" dir="2700000" algn="tl">
                    <a:srgbClr val="000000"/>
                  </a:outerShdw>
                </a:effectLst>
                <a:latin typeface="Times New Roman" pitchFamily="18" charset="0"/>
              </a:rPr>
              <a:t>D E B C A</a:t>
            </a:r>
          </a:p>
        </p:txBody>
      </p:sp>
      <p:sp>
        <p:nvSpPr>
          <p:cNvPr id="53255" name="Rectangle 11"/>
          <p:cNvSpPr>
            <a:spLocks noChangeArrowheads="1"/>
          </p:cNvSpPr>
          <p:nvPr/>
        </p:nvSpPr>
        <p:spPr bwMode="auto">
          <a:xfrm>
            <a:off x="1143000" y="3505200"/>
            <a:ext cx="6096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rgbClr val="0070C0"/>
                </a:solidFill>
                <a:latin typeface="Times New Roman" pitchFamily="18" charset="0"/>
              </a:rPr>
              <a:t>口诀：</a:t>
            </a:r>
          </a:p>
          <a:p>
            <a:pPr>
              <a:spcBef>
                <a:spcPct val="50000"/>
              </a:spcBef>
            </a:pPr>
            <a:r>
              <a:rPr kumimoji="1" lang="en-US" altLang="zh-CN" sz="2800" b="1">
                <a:solidFill>
                  <a:srgbClr val="0070C0"/>
                </a:solidFill>
                <a:latin typeface="Times New Roman" pitchFamily="18" charset="0"/>
              </a:rPr>
              <a:t>DLR—</a:t>
            </a:r>
            <a:r>
              <a:rPr kumimoji="1" lang="zh-CN" altLang="en-US" sz="2800" b="1">
                <a:solidFill>
                  <a:srgbClr val="0070C0"/>
                </a:solidFill>
                <a:latin typeface="Times New Roman" pitchFamily="18" charset="0"/>
              </a:rPr>
              <a:t>先序遍历，即先根再左再右</a:t>
            </a:r>
          </a:p>
          <a:p>
            <a:pPr>
              <a:spcBef>
                <a:spcPct val="50000"/>
              </a:spcBef>
            </a:pPr>
            <a:r>
              <a:rPr kumimoji="1" lang="en-US" altLang="zh-CN" sz="2800" b="1">
                <a:solidFill>
                  <a:srgbClr val="0070C0"/>
                </a:solidFill>
                <a:latin typeface="Times New Roman" pitchFamily="18" charset="0"/>
              </a:rPr>
              <a:t>LDR—</a:t>
            </a:r>
            <a:r>
              <a:rPr kumimoji="1" lang="zh-CN" altLang="en-US" sz="2800" b="1">
                <a:solidFill>
                  <a:srgbClr val="0070C0"/>
                </a:solidFill>
                <a:latin typeface="Times New Roman" pitchFamily="18" charset="0"/>
              </a:rPr>
              <a:t>中序遍历，即先左再根再右</a:t>
            </a:r>
          </a:p>
          <a:p>
            <a:pPr>
              <a:spcBef>
                <a:spcPct val="50000"/>
              </a:spcBef>
            </a:pPr>
            <a:r>
              <a:rPr kumimoji="1" lang="en-US" altLang="zh-CN" sz="2800" b="1">
                <a:solidFill>
                  <a:srgbClr val="0070C0"/>
                </a:solidFill>
                <a:latin typeface="Times New Roman" pitchFamily="18" charset="0"/>
              </a:rPr>
              <a:t>LRD—</a:t>
            </a:r>
            <a:r>
              <a:rPr kumimoji="1" lang="zh-CN" altLang="en-US" sz="2800" b="1">
                <a:solidFill>
                  <a:srgbClr val="0070C0"/>
                </a:solidFill>
                <a:latin typeface="Times New Roman" pitchFamily="18" charset="0"/>
              </a:rPr>
              <a:t>后序遍历，即先左再右再根</a:t>
            </a:r>
          </a:p>
        </p:txBody>
      </p:sp>
      <p:sp>
        <p:nvSpPr>
          <p:cNvPr id="53256" name="AutoShape 12">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70C0"/>
              </a:solidFill>
            </a:endParaRPr>
          </a:p>
        </p:txBody>
      </p:sp>
      <p:sp>
        <p:nvSpPr>
          <p:cNvPr id="53257" name="Line 13"/>
          <p:cNvSpPr>
            <a:spLocks noChangeShapeType="1"/>
          </p:cNvSpPr>
          <p:nvPr/>
        </p:nvSpPr>
        <p:spPr bwMode="auto">
          <a:xfrm>
            <a:off x="457200" y="6400800"/>
            <a:ext cx="1981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70C0"/>
              </a:solidFill>
            </a:endParaRPr>
          </a:p>
        </p:txBody>
      </p:sp>
      <p:sp>
        <p:nvSpPr>
          <p:cNvPr id="53258" name="Rectangle 14"/>
          <p:cNvSpPr>
            <a:spLocks noChangeArrowheads="1"/>
          </p:cNvSpPr>
          <p:nvPr/>
        </p:nvSpPr>
        <p:spPr bwMode="auto">
          <a:xfrm>
            <a:off x="2438400" y="6096000"/>
            <a:ext cx="3962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4000">
                <a:solidFill>
                  <a:srgbClr val="0070C0"/>
                </a:solidFill>
              </a:rPr>
              <a:t>根在哪里</a:t>
            </a:r>
          </a:p>
        </p:txBody>
      </p:sp>
    </p:spTree>
    <p:extLst>
      <p:ext uri="{BB962C8B-B14F-4D97-AF65-F5344CB8AC3E}">
        <p14:creationId xmlns:p14="http://schemas.microsoft.com/office/powerpoint/2010/main" val="2476744252"/>
      </p:ext>
    </p:extLst>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27A5A35-4EB9-464C-B8B3-C2643CC2E095}" type="slidenum">
              <a:rPr lang="en-US" altLang="zh-CN" smtClean="0">
                <a:latin typeface="Arial" pitchFamily="34" charset="0"/>
              </a:rPr>
              <a:pPr eaLnBrk="1" hangingPunct="1"/>
              <a:t>87</a:t>
            </a:fld>
            <a:endParaRPr lang="en-US" altLang="zh-CN" smtClean="0">
              <a:latin typeface="Arial" pitchFamily="34" charset="0"/>
            </a:endParaRPr>
          </a:p>
        </p:txBody>
      </p:sp>
      <p:sp>
        <p:nvSpPr>
          <p:cNvPr id="103427" name="Rectangle 3"/>
          <p:cNvSpPr>
            <a:spLocks noGrp="1" noChangeArrowheads="1"/>
          </p:cNvSpPr>
          <p:nvPr>
            <p:ph type="body" idx="1"/>
          </p:nvPr>
        </p:nvSpPr>
        <p:spPr>
          <a:xfrm>
            <a:off x="304800" y="1471613"/>
            <a:ext cx="2819400" cy="533400"/>
          </a:xfrm>
        </p:spPr>
        <p:txBody>
          <a:bodyPr/>
          <a:lstStyle/>
          <a:p>
            <a:pPr eaLnBrk="1" hangingPunct="1">
              <a:buFont typeface="Wingdings" pitchFamily="2" charset="2"/>
              <a:buNone/>
              <a:defRPr/>
            </a:pPr>
            <a:r>
              <a:rPr lang="zh-CN" altLang="en-US" sz="2800" b="1" smtClean="0"/>
              <a:t>先序遍历二叉树</a:t>
            </a:r>
          </a:p>
        </p:txBody>
      </p:sp>
      <p:sp>
        <p:nvSpPr>
          <p:cNvPr id="103429" name="Rectangle 5"/>
          <p:cNvSpPr>
            <a:spLocks noChangeArrowheads="1"/>
          </p:cNvSpPr>
          <p:nvPr/>
        </p:nvSpPr>
        <p:spPr bwMode="auto">
          <a:xfrm>
            <a:off x="3109913" y="2133600"/>
            <a:ext cx="28956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70000"/>
              <a:buFont typeface="Wingdings" pitchFamily="2" charset="2"/>
              <a:buChar char="n"/>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中序遍历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访问根结点；</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中序遍历	右子树。</a:t>
            </a:r>
          </a:p>
        </p:txBody>
      </p:sp>
      <p:sp>
        <p:nvSpPr>
          <p:cNvPr id="103430" name="Rectangle 6"/>
          <p:cNvSpPr>
            <a:spLocks noChangeArrowheads="1"/>
          </p:cNvSpPr>
          <p:nvPr/>
        </p:nvSpPr>
        <p:spPr bwMode="auto">
          <a:xfrm>
            <a:off x="6005513" y="2133600"/>
            <a:ext cx="29718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后序遍历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后序遍历	右子树；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访问根结点。</a:t>
            </a:r>
          </a:p>
        </p:txBody>
      </p:sp>
      <p:sp>
        <p:nvSpPr>
          <p:cNvPr id="103431" name="Rectangle 7"/>
          <p:cNvSpPr>
            <a:spLocks noChangeArrowheads="1"/>
          </p:cNvSpPr>
          <p:nvPr/>
        </p:nvSpPr>
        <p:spPr bwMode="auto">
          <a:xfrm>
            <a:off x="152400" y="2133600"/>
            <a:ext cx="2946400" cy="2879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600" b="1">
                <a:latin typeface="楷体_GB2312" pitchFamily="49" charset="-122"/>
                <a:ea typeface="楷体_GB2312" pitchFamily="49" charset="-122"/>
              </a:rPr>
              <a:t>若二叉树为空，则空操作；否则</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(1) </a:t>
            </a:r>
            <a:r>
              <a:rPr lang="zh-CN" altLang="en-US" sz="2600" b="1">
                <a:latin typeface="楷体_GB2312" pitchFamily="49" charset="-122"/>
                <a:ea typeface="楷体_GB2312" pitchFamily="49" charset="-122"/>
              </a:rPr>
              <a:t>访问根结点；</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(2) </a:t>
            </a:r>
            <a:r>
              <a:rPr lang="zh-CN" altLang="en-US" sz="2600" b="1">
                <a:latin typeface="楷体_GB2312" pitchFamily="49" charset="-122"/>
                <a:ea typeface="楷体_GB2312" pitchFamily="49" charset="-122"/>
              </a:rPr>
              <a:t>先序遍历		左子树；</a:t>
            </a:r>
            <a:br>
              <a:rPr lang="zh-CN" altLang="en-US" sz="2600" b="1">
                <a:latin typeface="楷体_GB2312" pitchFamily="49" charset="-122"/>
                <a:ea typeface="楷体_GB2312" pitchFamily="49" charset="-122"/>
              </a:rPr>
            </a:br>
            <a:r>
              <a:rPr lang="en-US" altLang="zh-CN" sz="2600" b="1">
                <a:latin typeface="楷体_GB2312" pitchFamily="49" charset="-122"/>
                <a:ea typeface="楷体_GB2312" pitchFamily="49" charset="-122"/>
              </a:rPr>
              <a:t>(3) </a:t>
            </a:r>
            <a:r>
              <a:rPr lang="zh-CN" altLang="en-US" sz="2600" b="1">
                <a:latin typeface="楷体_GB2312" pitchFamily="49" charset="-122"/>
                <a:ea typeface="楷体_GB2312" pitchFamily="49" charset="-122"/>
              </a:rPr>
              <a:t>先序遍历	右子树。</a:t>
            </a:r>
          </a:p>
        </p:txBody>
      </p:sp>
      <p:sp>
        <p:nvSpPr>
          <p:cNvPr id="103432" name="Rectangle 8"/>
          <p:cNvSpPr>
            <a:spLocks noChangeArrowheads="1"/>
          </p:cNvSpPr>
          <p:nvPr/>
        </p:nvSpPr>
        <p:spPr bwMode="auto">
          <a:xfrm>
            <a:off x="3200400" y="14700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0070C0"/>
                </a:solidFill>
              </a:rPr>
              <a:t>中序遍历二叉树</a:t>
            </a:r>
          </a:p>
        </p:txBody>
      </p:sp>
      <p:sp>
        <p:nvSpPr>
          <p:cNvPr id="103433" name="Rectangle 9"/>
          <p:cNvSpPr>
            <a:spLocks noChangeArrowheads="1"/>
          </p:cNvSpPr>
          <p:nvPr/>
        </p:nvSpPr>
        <p:spPr bwMode="auto">
          <a:xfrm>
            <a:off x="6248400" y="1460500"/>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t>后序遍历二叉树</a:t>
            </a:r>
          </a:p>
        </p:txBody>
      </p:sp>
    </p:spTree>
    <p:extLst>
      <p:ext uri="{BB962C8B-B14F-4D97-AF65-F5344CB8AC3E}">
        <p14:creationId xmlns:p14="http://schemas.microsoft.com/office/powerpoint/2010/main" val="11703830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3431"/>
                                        </p:tgtEl>
                                        <p:attrNameLst>
                                          <p:attrName>style.visibility</p:attrName>
                                        </p:attrNameLst>
                                      </p:cBhvr>
                                      <p:to>
                                        <p:strVal val="visible"/>
                                      </p:to>
                                    </p:set>
                                    <p:anim calcmode="lin" valueType="num">
                                      <p:cBhvr additive="base">
                                        <p:cTn id="11" dur="500" fill="hold"/>
                                        <p:tgtEl>
                                          <p:spTgt spid="103431"/>
                                        </p:tgtEl>
                                        <p:attrNameLst>
                                          <p:attrName>ppt_x</p:attrName>
                                        </p:attrNameLst>
                                      </p:cBhvr>
                                      <p:tavLst>
                                        <p:tav tm="0">
                                          <p:val>
                                            <p:strVal val="#ppt_x"/>
                                          </p:val>
                                        </p:tav>
                                        <p:tav tm="100000">
                                          <p:val>
                                            <p:strVal val="#ppt_x"/>
                                          </p:val>
                                        </p:tav>
                                      </p:tavLst>
                                    </p:anim>
                                    <p:anim calcmode="lin" valueType="num">
                                      <p:cBhvr additive="base">
                                        <p:cTn id="12" dur="500" fill="hold"/>
                                        <p:tgtEl>
                                          <p:spTgt spid="10343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03432"/>
                                        </p:tgtEl>
                                        <p:attrNameLst>
                                          <p:attrName>style.visibility</p:attrName>
                                        </p:attrNameLst>
                                      </p:cBhvr>
                                      <p:to>
                                        <p:strVal val="visible"/>
                                      </p:to>
                                    </p:set>
                                    <p:animScale>
                                      <p:cBhvr>
                                        <p:cTn id="17" dur="1000" decel="50000" fill="hold">
                                          <p:stCondLst>
                                            <p:cond delay="0"/>
                                          </p:stCondLst>
                                        </p:cTn>
                                        <p:tgtEl>
                                          <p:spTgt spid="1034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03432"/>
                                        </p:tgtEl>
                                        <p:attrNameLst>
                                          <p:attrName>ppt_x</p:attrName>
                                          <p:attrName>ppt_y</p:attrName>
                                        </p:attrNameLst>
                                      </p:cBhvr>
                                    </p:animMotion>
                                    <p:animEffect transition="in" filter="fade">
                                      <p:cBhvr>
                                        <p:cTn id="19" dur="1000"/>
                                        <p:tgtEl>
                                          <p:spTgt spid="103432"/>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103429"/>
                                        </p:tgtEl>
                                        <p:attrNameLst>
                                          <p:attrName>style.visibility</p:attrName>
                                        </p:attrNameLst>
                                      </p:cBhvr>
                                      <p:to>
                                        <p:strVal val="visible"/>
                                      </p:to>
                                    </p:set>
                                    <p:animScale>
                                      <p:cBhvr>
                                        <p:cTn id="22" dur="1000" decel="50000" fill="hold">
                                          <p:stCondLst>
                                            <p:cond delay="0"/>
                                          </p:stCondLst>
                                        </p:cTn>
                                        <p:tgtEl>
                                          <p:spTgt spid="1034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03429"/>
                                        </p:tgtEl>
                                        <p:attrNameLst>
                                          <p:attrName>ppt_x</p:attrName>
                                          <p:attrName>ppt_y</p:attrName>
                                        </p:attrNameLst>
                                      </p:cBhvr>
                                    </p:animMotion>
                                    <p:animEffect transition="in" filter="fade">
                                      <p:cBhvr>
                                        <p:cTn id="24" dur="1000"/>
                                        <p:tgtEl>
                                          <p:spTgt spid="10342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3430"/>
                                        </p:tgtEl>
                                        <p:attrNameLst>
                                          <p:attrName>style.visibility</p:attrName>
                                        </p:attrNameLst>
                                      </p:cBhvr>
                                      <p:to>
                                        <p:strVal val="visible"/>
                                      </p:to>
                                    </p:set>
                                    <p:anim calcmode="lin" valueType="num">
                                      <p:cBhvr>
                                        <p:cTn id="29" dur="1000" fill="hold"/>
                                        <p:tgtEl>
                                          <p:spTgt spid="103430"/>
                                        </p:tgtEl>
                                        <p:attrNameLst>
                                          <p:attrName>ppt_w</p:attrName>
                                        </p:attrNameLst>
                                      </p:cBhvr>
                                      <p:tavLst>
                                        <p:tav tm="0">
                                          <p:val>
                                            <p:fltVal val="0"/>
                                          </p:val>
                                        </p:tav>
                                        <p:tav tm="100000">
                                          <p:val>
                                            <p:strVal val="#ppt_w"/>
                                          </p:val>
                                        </p:tav>
                                      </p:tavLst>
                                    </p:anim>
                                    <p:anim calcmode="lin" valueType="num">
                                      <p:cBhvr>
                                        <p:cTn id="30" dur="1000" fill="hold"/>
                                        <p:tgtEl>
                                          <p:spTgt spid="103430"/>
                                        </p:tgtEl>
                                        <p:attrNameLst>
                                          <p:attrName>ppt_h</p:attrName>
                                        </p:attrNameLst>
                                      </p:cBhvr>
                                      <p:tavLst>
                                        <p:tav tm="0">
                                          <p:val>
                                            <p:fltVal val="0"/>
                                          </p:val>
                                        </p:tav>
                                        <p:tav tm="100000">
                                          <p:val>
                                            <p:strVal val="#ppt_h"/>
                                          </p:val>
                                        </p:tav>
                                      </p:tavLst>
                                    </p:anim>
                                    <p:anim calcmode="lin" valueType="num">
                                      <p:cBhvr>
                                        <p:cTn id="31" dur="1000" fill="hold"/>
                                        <p:tgtEl>
                                          <p:spTgt spid="10343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03430"/>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grpId="0" nodeType="withEffect">
                                  <p:stCondLst>
                                    <p:cond delay="0"/>
                                  </p:stCondLst>
                                  <p:childTnLst>
                                    <p:set>
                                      <p:cBhvr>
                                        <p:cTn id="34" dur="1" fill="hold">
                                          <p:stCondLst>
                                            <p:cond delay="0"/>
                                          </p:stCondLst>
                                        </p:cTn>
                                        <p:tgtEl>
                                          <p:spTgt spid="103433"/>
                                        </p:tgtEl>
                                        <p:attrNameLst>
                                          <p:attrName>style.visibility</p:attrName>
                                        </p:attrNameLst>
                                      </p:cBhvr>
                                      <p:to>
                                        <p:strVal val="visible"/>
                                      </p:to>
                                    </p:set>
                                    <p:anim calcmode="lin" valueType="num">
                                      <p:cBhvr>
                                        <p:cTn id="35" dur="1000" fill="hold"/>
                                        <p:tgtEl>
                                          <p:spTgt spid="103433"/>
                                        </p:tgtEl>
                                        <p:attrNameLst>
                                          <p:attrName>ppt_w</p:attrName>
                                        </p:attrNameLst>
                                      </p:cBhvr>
                                      <p:tavLst>
                                        <p:tav tm="0">
                                          <p:val>
                                            <p:fltVal val="0"/>
                                          </p:val>
                                        </p:tav>
                                        <p:tav tm="100000">
                                          <p:val>
                                            <p:strVal val="#ppt_w"/>
                                          </p:val>
                                        </p:tav>
                                      </p:tavLst>
                                    </p:anim>
                                    <p:anim calcmode="lin" valueType="num">
                                      <p:cBhvr>
                                        <p:cTn id="36" dur="1000" fill="hold"/>
                                        <p:tgtEl>
                                          <p:spTgt spid="103433"/>
                                        </p:tgtEl>
                                        <p:attrNameLst>
                                          <p:attrName>ppt_h</p:attrName>
                                        </p:attrNameLst>
                                      </p:cBhvr>
                                      <p:tavLst>
                                        <p:tav tm="0">
                                          <p:val>
                                            <p:fltVal val="0"/>
                                          </p:val>
                                        </p:tav>
                                        <p:tav tm="100000">
                                          <p:val>
                                            <p:strVal val="#ppt_h"/>
                                          </p:val>
                                        </p:tav>
                                      </p:tavLst>
                                    </p:anim>
                                    <p:anim calcmode="lin" valueType="num">
                                      <p:cBhvr>
                                        <p:cTn id="37" dur="1000" fill="hold"/>
                                        <p:tgtEl>
                                          <p:spTgt spid="103433"/>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03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P spid="103429" grpId="0" animBg="1"/>
      <p:bldP spid="103430" grpId="0" animBg="1"/>
      <p:bldP spid="103431" grpId="0" animBg="1"/>
      <p:bldP spid="103432" grpId="0"/>
      <p:bldP spid="10343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5" name="Rectangle 13"/>
          <p:cNvSpPr>
            <a:spLocks noGrp="1" noChangeArrowheads="1"/>
          </p:cNvSpPr>
          <p:nvPr>
            <p:ph type="title"/>
          </p:nvPr>
        </p:nvSpPr>
        <p:spPr>
          <a:xfrm>
            <a:off x="1052513" y="523875"/>
            <a:ext cx="7156450" cy="960438"/>
          </a:xfrm>
        </p:spPr>
        <p:txBody>
          <a:bodyPr/>
          <a:lstStyle/>
          <a:p>
            <a:pPr algn="ctr"/>
            <a:r>
              <a:rPr lang="zh-CN" altLang="en-US" sz="4000" b="1">
                <a:solidFill>
                  <a:srgbClr val="CC3300"/>
                </a:solidFill>
                <a:latin typeface="华文新魏" pitchFamily="2" charset="-122"/>
                <a:ea typeface="华文新魏" pitchFamily="2" charset="-122"/>
              </a:rPr>
              <a:t>中序遍历 </a:t>
            </a:r>
            <a:r>
              <a:rPr lang="en-US" altLang="zh-CN" sz="4000" b="1">
                <a:solidFill>
                  <a:srgbClr val="CC3300"/>
                </a:solidFill>
                <a:latin typeface="华文新魏" pitchFamily="2" charset="-122"/>
                <a:ea typeface="华文新魏" pitchFamily="2" charset="-122"/>
              </a:rPr>
              <a:t>(Inorder Traversal)</a:t>
            </a:r>
            <a:endParaRPr lang="en-US" altLang="zh-CN" sz="4000">
              <a:latin typeface="华文新魏" pitchFamily="2" charset="-122"/>
              <a:ea typeface="华文新魏" pitchFamily="2" charset="-122"/>
            </a:endParaRPr>
          </a:p>
        </p:txBody>
      </p:sp>
      <p:sp>
        <p:nvSpPr>
          <p:cNvPr id="156684" name="Rectangle 12"/>
          <p:cNvSpPr>
            <a:spLocks noGrp="1" noChangeArrowheads="1"/>
          </p:cNvSpPr>
          <p:nvPr>
            <p:ph idx="1"/>
          </p:nvPr>
        </p:nvSpPr>
        <p:spPr>
          <a:xfrm>
            <a:off x="661988" y="1460500"/>
            <a:ext cx="5638800" cy="5029200"/>
          </a:xfrm>
        </p:spPr>
        <p:txBody>
          <a:bodyPr/>
          <a:lstStyle/>
          <a:p>
            <a:pPr>
              <a:buFont typeface="Wingdings" pitchFamily="2" charset="2"/>
              <a:buNone/>
            </a:pPr>
            <a:r>
              <a:rPr lang="zh-CN" altLang="en-US" sz="3000" b="1">
                <a:solidFill>
                  <a:schemeClr val="tx2"/>
                </a:solidFill>
                <a:ea typeface="仿宋_GB2312" pitchFamily="49" charset="-122"/>
              </a:rPr>
              <a:t>中序遍历二叉树算法的框架是：</a:t>
            </a:r>
            <a:endParaRPr lang="zh-CN" altLang="en-US" sz="3000" b="1">
              <a:ea typeface="仿宋_GB2312" pitchFamily="49" charset="-122"/>
            </a:endParaRPr>
          </a:p>
          <a:p>
            <a:pPr>
              <a:buClr>
                <a:srgbClr val="009900"/>
              </a:buClr>
              <a:buSzPct val="50000"/>
            </a:pPr>
            <a:r>
              <a:rPr lang="zh-CN" altLang="en-US" sz="3000" b="1">
                <a:solidFill>
                  <a:srgbClr val="000099"/>
                </a:solidFill>
                <a:ea typeface="仿宋_GB2312" pitchFamily="49" charset="-122"/>
              </a:rPr>
              <a:t>若二叉树为空，则空操作；</a:t>
            </a:r>
          </a:p>
          <a:p>
            <a:pPr>
              <a:buClr>
                <a:srgbClr val="009900"/>
              </a:buClr>
              <a:buSzPct val="50000"/>
            </a:pPr>
            <a:r>
              <a:rPr lang="zh-CN" altLang="en-US" sz="3000" b="1">
                <a:solidFill>
                  <a:srgbClr val="000099"/>
                </a:solidFill>
                <a:ea typeface="仿宋_GB2312" pitchFamily="49" charset="-122"/>
              </a:rPr>
              <a:t>否则</a:t>
            </a:r>
          </a:p>
          <a:p>
            <a:pPr lvl="1">
              <a:buClr>
                <a:srgbClr val="FF6600"/>
              </a:buClr>
              <a:buSzPct val="50000"/>
              <a:buFont typeface="Wingdings" pitchFamily="2" charset="2"/>
              <a:buChar char="u"/>
            </a:pPr>
            <a:r>
              <a:rPr lang="zh-CN" altLang="en-US" sz="3000" b="1">
                <a:solidFill>
                  <a:srgbClr val="000099"/>
                </a:solidFill>
                <a:ea typeface="仿宋_GB2312" pitchFamily="49" charset="-122"/>
              </a:rPr>
              <a:t>中序遍历左子树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中序遍历右子树 </a:t>
            </a:r>
            <a:r>
              <a:rPr lang="en-US" altLang="zh-CN" sz="3000" b="1">
                <a:solidFill>
                  <a:srgbClr val="000099"/>
                </a:solidFill>
                <a:ea typeface="仿宋_GB2312" pitchFamily="49" charset="-122"/>
              </a:rPr>
              <a:t>(R)</a:t>
            </a:r>
            <a:r>
              <a:rPr lang="zh-CN" altLang="en-US" sz="3000" b="1">
                <a:solidFill>
                  <a:schemeClr val="accent2"/>
                </a:solidFill>
                <a:ea typeface="仿宋_GB2312" pitchFamily="49" charset="-122"/>
              </a:rPr>
              <a:t>。</a:t>
            </a:r>
          </a:p>
          <a:p>
            <a:pPr lvl="1"/>
            <a:endParaRPr lang="zh-CN" altLang="en-US" sz="800" b="1">
              <a:solidFill>
                <a:schemeClr val="accent2"/>
              </a:solidFill>
              <a:effectLst>
                <a:outerShdw blurRad="38100" dist="38100" dir="2700000" algn="tl">
                  <a:srgbClr val="C0C0C0"/>
                </a:outerShdw>
              </a:effectLst>
              <a:ea typeface="仿宋_GB2312" pitchFamily="49" charset="-122"/>
            </a:endParaRPr>
          </a:p>
          <a:p>
            <a:pPr lvl="1">
              <a:buFont typeface="Wingdings" pitchFamily="2" charset="2"/>
              <a:buNone/>
            </a:pPr>
            <a:r>
              <a:rPr lang="zh-CN" altLang="en-US" sz="3000" b="1">
                <a:solidFill>
                  <a:schemeClr val="tx2"/>
                </a:solidFill>
                <a:latin typeface="Times New Roman" pitchFamily="18" charset="0"/>
                <a:ea typeface="仿宋_GB2312" pitchFamily="49" charset="-122"/>
              </a:rPr>
              <a:t>遍历结果</a:t>
            </a:r>
            <a:endParaRPr lang="zh-CN" altLang="en-US" sz="3000" b="1">
              <a:latin typeface="Times New Roman" pitchFamily="18" charset="0"/>
              <a:ea typeface="仿宋_GB2312" pitchFamily="49" charset="-122"/>
            </a:endParaRPr>
          </a:p>
          <a:p>
            <a:pPr lvl="1">
              <a:buFont typeface="Wingdings" pitchFamily="2" charset="2"/>
              <a:buNone/>
            </a:pPr>
            <a:r>
              <a:rPr lang="en-US" altLang="en-US" sz="3000" b="1">
                <a:latin typeface="Times New Roman" pitchFamily="18" charset="0"/>
                <a:ea typeface="仿宋_GB2312" pitchFamily="49" charset="-122"/>
              </a:rPr>
              <a:t>  </a:t>
            </a:r>
            <a:r>
              <a:rPr lang="en-US" altLang="zh-CN" sz="3200" b="1" i="1">
                <a:latin typeface="Times New Roman" pitchFamily="18" charset="0"/>
                <a:ea typeface="仿宋_GB2312" pitchFamily="49" charset="-122"/>
              </a:rPr>
              <a:t>a</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b</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c</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d</a:t>
            </a:r>
            <a:r>
              <a:rPr lang="en-US" altLang="zh-CN" sz="3200" b="1">
                <a:latin typeface="Times New Roman" pitchFamily="18" charset="0"/>
                <a:ea typeface="仿宋_GB2312" pitchFamily="49" charset="-122"/>
              </a:rPr>
              <a:t> </a:t>
            </a:r>
            <a:r>
              <a:rPr lang="en-US" altLang="zh-CN" sz="3200" b="1">
                <a:latin typeface="Courier New" pitchFamily="49" charset="0"/>
                <a:ea typeface="仿宋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e</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f</a:t>
            </a:r>
            <a:endParaRPr lang="en-US" altLang="zh-CN" sz="3200" b="1">
              <a:latin typeface="Times New Roman" pitchFamily="18" charset="0"/>
              <a:ea typeface="仿宋_GB2312" pitchFamily="49" charset="-122"/>
            </a:endParaRPr>
          </a:p>
        </p:txBody>
      </p:sp>
      <p:sp>
        <p:nvSpPr>
          <p:cNvPr id="37" name="灯片编号占位符 4"/>
          <p:cNvSpPr>
            <a:spLocks noGrp="1"/>
          </p:cNvSpPr>
          <p:nvPr>
            <p:ph type="sldNum" sz="quarter" idx="12"/>
          </p:nvPr>
        </p:nvSpPr>
        <p:spPr/>
        <p:txBody>
          <a:bodyPr/>
          <a:lstStyle/>
          <a:p>
            <a:fld id="{FFE75AA9-D329-4053-A874-C83CD4444B62}" type="slidenum">
              <a:rPr lang="en-US" altLang="zh-CN"/>
              <a:pPr/>
              <a:t>88</a:t>
            </a:fld>
            <a:endParaRPr lang="en-US" altLang="zh-CN"/>
          </a:p>
        </p:txBody>
      </p:sp>
      <p:sp>
        <p:nvSpPr>
          <p:cNvPr id="156674"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5"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6"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7"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8"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0"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1"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2"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3"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6"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7"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8"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9"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0"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1"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2"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3"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4"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5"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6"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698"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699"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6700"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1"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2"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3"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4"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5"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6"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6707"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a:xfrm>
            <a:off x="431800" y="476250"/>
            <a:ext cx="8229600" cy="863600"/>
          </a:xfrm>
        </p:spPr>
        <p:txBody>
          <a:bodyPr/>
          <a:lstStyle/>
          <a:p>
            <a:pPr algn="ctr"/>
            <a:r>
              <a:rPr kumimoji="1" lang="zh-CN" altLang="en-US" sz="4000" b="1">
                <a:solidFill>
                  <a:schemeClr val="tx2"/>
                </a:solidFill>
                <a:ea typeface="华文新魏" pitchFamily="2" charset="-122"/>
              </a:rPr>
              <a:t>二叉树递归的中序遍历算法</a:t>
            </a:r>
          </a:p>
        </p:txBody>
      </p:sp>
      <p:sp>
        <p:nvSpPr>
          <p:cNvPr id="157700" name="Rectangle 4"/>
          <p:cNvSpPr>
            <a:spLocks noGrp="1" noChangeArrowheads="1"/>
          </p:cNvSpPr>
          <p:nvPr>
            <p:ph idx="1"/>
          </p:nvPr>
        </p:nvSpPr>
        <p:spPr>
          <a:xfrm>
            <a:off x="590550" y="1304925"/>
            <a:ext cx="8229600" cy="4824413"/>
          </a:xfrm>
        </p:spPr>
        <p:txBody>
          <a:bodyPr/>
          <a:lstStyle/>
          <a:p>
            <a:pPr>
              <a:spcBef>
                <a:spcPct val="0"/>
              </a:spcBef>
              <a:buFont typeface="Wingdings" pitchFamily="2" charset="2"/>
              <a:buNone/>
            </a:pPr>
            <a:r>
              <a:rPr lang="en-US" altLang="zh-CN" sz="2800" b="1" dirty="0">
                <a:latin typeface="Times New Roman" pitchFamily="18" charset="0"/>
                <a:ea typeface="隶书" pitchFamily="49" charset="-122"/>
              </a:rPr>
              <a:t>template &lt;class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p>
          <a:p>
            <a:pPr>
              <a:spcBef>
                <a:spcPct val="0"/>
              </a:spcBef>
              <a:buFont typeface="Wingdings" pitchFamily="2" charset="2"/>
              <a:buNone/>
            </a:pPr>
            <a:r>
              <a:rPr lang="en-US" altLang="zh-CN" sz="2800" b="1" dirty="0">
                <a:latin typeface="Times New Roman" pitchFamily="18" charset="0"/>
                <a:ea typeface="隶书" pitchFamily="49" charset="-122"/>
              </a:rPr>
              <a:t>void </a:t>
            </a:r>
            <a:r>
              <a:rPr lang="en-US" altLang="zh-CN" sz="2800" dirty="0" err="1">
                <a:latin typeface="Times New Roman" pitchFamily="18" charset="0"/>
                <a:ea typeface="隶书" pitchFamily="49" charset="-122"/>
              </a:rPr>
              <a:t>BinaryTree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a:t>
            </a:r>
            <a:r>
              <a:rPr lang="en-US" altLang="zh-CN" sz="2800" dirty="0" err="1">
                <a:latin typeface="Times New Roman" pitchFamily="18" charset="0"/>
                <a:ea typeface="隶书" pitchFamily="49" charset="-122"/>
              </a:rPr>
              <a:t>InOrder</a:t>
            </a:r>
            <a:r>
              <a:rPr lang="en-US" altLang="zh-CN" sz="2800" dirty="0">
                <a:latin typeface="Times New Roman" pitchFamily="18" charset="0"/>
                <a:ea typeface="隶书" pitchFamily="49" charset="-122"/>
              </a:rPr>
              <a: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 </a:t>
            </a:r>
            <a:r>
              <a:rPr lang="en-US" altLang="zh-CN" sz="2800" dirty="0" err="1">
                <a:latin typeface="Times New Roman" pitchFamily="18" charset="0"/>
                <a:ea typeface="隶书" pitchFamily="49" charset="-122"/>
              </a:rPr>
              <a:t>subTree</a:t>
            </a:r>
            <a:r>
              <a:rPr lang="en-US" altLang="zh-CN" sz="2800" b="1" dirty="0">
                <a:latin typeface="Times New Roman" pitchFamily="18" charset="0"/>
                <a:ea typeface="隶书" pitchFamily="49" charset="-122"/>
              </a:rPr>
              <a:t>, void </a:t>
            </a:r>
            <a:r>
              <a:rPr lang="en-US" altLang="zh-CN" sz="2800" dirty="0">
                <a:latin typeface="Times New Roman" pitchFamily="18" charset="0"/>
                <a:ea typeface="隶书" pitchFamily="49" charset="-122"/>
              </a:rPr>
              <a:t>(*visit) (</a:t>
            </a:r>
            <a:r>
              <a:rPr lang="en-US" altLang="zh-CN" sz="2800" dirty="0" err="1">
                <a:latin typeface="Times New Roman" pitchFamily="18" charset="0"/>
                <a:ea typeface="隶书" pitchFamily="49" charset="-122"/>
              </a:rPr>
              <a:t>BinTreeNode</a:t>
            </a:r>
            <a:r>
              <a:rPr lang="en-US" altLang="zh-CN" sz="2800" b="1" dirty="0">
                <a:latin typeface="Times New Roman" pitchFamily="18" charset="0"/>
                <a:ea typeface="隶书" pitchFamily="49" charset="-122"/>
              </a:rPr>
              <a:t>&lt;</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&gt; *</a:t>
            </a:r>
            <a:r>
              <a:rPr lang="en-US" altLang="zh-CN" sz="2800" dirty="0">
                <a:latin typeface="Times New Roman" pitchFamily="18" charset="0"/>
                <a:ea typeface="隶书" pitchFamily="49" charset="-122"/>
              </a:rPr>
              <a:t>t))</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if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 != NULL)</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rgbClr val="FF0000"/>
                </a:solidFill>
                <a:latin typeface="Times New Roman" pitchFamily="18" charset="0"/>
                <a:ea typeface="隶书" pitchFamily="49" charset="-122"/>
              </a:rPr>
              <a:t> </a:t>
            </a:r>
            <a:r>
              <a:rPr lang="en-US" altLang="zh-CN" sz="2800" dirty="0" err="1">
                <a:solidFill>
                  <a:srgbClr val="FF0000"/>
                </a:solidFill>
                <a:latin typeface="Times New Roman" pitchFamily="18" charset="0"/>
                <a:ea typeface="隶书" pitchFamily="49" charset="-122"/>
              </a:rPr>
              <a:t>InOrder</a:t>
            </a:r>
            <a:r>
              <a:rPr lang="en-US" altLang="zh-CN" sz="2800" dirty="0">
                <a:solidFill>
                  <a:srgbClr val="FF0000"/>
                </a:solidFill>
                <a:latin typeface="Times New Roman" pitchFamily="18" charset="0"/>
                <a:ea typeface="隶书" pitchFamily="49" charset="-122"/>
              </a:rPr>
              <a:t>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leftChild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a:t>
            </a:r>
            <a:r>
              <a:rPr lang="en-US" altLang="zh-CN" sz="2800" b="1" dirty="0">
                <a:latin typeface="Times New Roman" pitchFamily="18" charset="0"/>
                <a:ea typeface="隶书" pitchFamily="49" charset="-122"/>
              </a:rPr>
              <a:t>; </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 (</a:t>
            </a:r>
            <a:r>
              <a:rPr lang="en-US" altLang="zh-CN" sz="2800" dirty="0" err="1">
                <a:latin typeface="Times New Roman" pitchFamily="18" charset="0"/>
                <a:ea typeface="隶书" pitchFamily="49" charset="-122"/>
              </a:rPr>
              <a:t>subTree</a:t>
            </a:r>
            <a:r>
              <a:rPr lang="en-US" altLang="zh-CN" sz="2800" dirty="0">
                <a:latin typeface="Times New Roman" pitchFamily="18" charset="0"/>
                <a:ea typeface="隶书" pitchFamily="49" charset="-122"/>
              </a:rPr>
              <a:t>)</a:t>
            </a: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dirty="0" err="1">
                <a:solidFill>
                  <a:srgbClr val="FF0000"/>
                </a:solidFill>
                <a:latin typeface="Times New Roman" pitchFamily="18" charset="0"/>
                <a:ea typeface="隶书" pitchFamily="49" charset="-122"/>
              </a:rPr>
              <a:t>InOrder</a:t>
            </a:r>
            <a:r>
              <a:rPr lang="en-US" altLang="zh-CN" sz="2800" dirty="0">
                <a:solidFill>
                  <a:srgbClr val="FF0000"/>
                </a:solidFill>
                <a:latin typeface="Times New Roman" pitchFamily="18" charset="0"/>
                <a:ea typeface="隶书" pitchFamily="49" charset="-122"/>
              </a:rPr>
              <a:t> </a:t>
            </a:r>
            <a:r>
              <a:rPr lang="en-US" altLang="zh-CN" sz="2800" dirty="0">
                <a:latin typeface="Times New Roman" pitchFamily="18" charset="0"/>
                <a:ea typeface="隶书" pitchFamily="49" charset="-122"/>
              </a:rPr>
              <a:t>(</a:t>
            </a:r>
            <a:r>
              <a:rPr lang="en-US" altLang="zh-CN" sz="2800" dirty="0" err="1">
                <a:latin typeface="Times New Roman" pitchFamily="18" charset="0"/>
                <a:ea typeface="隶书" pitchFamily="49" charset="-122"/>
              </a:rPr>
              <a:t>subTree</a:t>
            </a:r>
            <a:r>
              <a:rPr lang="en-US" altLang="zh-CN" sz="2800" dirty="0">
                <a:latin typeface="楷体_GB2312" pitchFamily="49" charset="-122"/>
                <a:ea typeface="楷体_GB2312" pitchFamily="49" charset="-122"/>
              </a:rPr>
              <a:t>-&gt;</a:t>
            </a:r>
            <a:r>
              <a:rPr lang="en-US" altLang="zh-CN" sz="2800" dirty="0" err="1">
                <a:latin typeface="Times New Roman" pitchFamily="18" charset="0"/>
                <a:ea typeface="隶书" pitchFamily="49" charset="-122"/>
              </a:rPr>
              <a:t>rightChild</a:t>
            </a:r>
            <a:r>
              <a:rPr lang="en-US" altLang="zh-CN" sz="2800" b="1" dirty="0">
                <a:latin typeface="Times New Roman" pitchFamily="18" charset="0"/>
                <a:ea typeface="隶书" pitchFamily="49" charset="-122"/>
              </a:rPr>
              <a:t>, </a:t>
            </a:r>
            <a:r>
              <a:rPr lang="en-US" altLang="zh-CN" sz="2800" dirty="0">
                <a:latin typeface="Times New Roman" pitchFamily="18" charset="0"/>
                <a:ea typeface="隶书" pitchFamily="49" charset="-122"/>
              </a:rPr>
              <a:t>visit)</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                		                    </a:t>
            </a:r>
            <a:r>
              <a:rPr lang="en-US" altLang="zh-CN" sz="2800" b="1" dirty="0">
                <a:solidFill>
                  <a:schemeClr val="tx2"/>
                </a:solidFill>
                <a:latin typeface="Times New Roman" pitchFamily="18" charset="0"/>
                <a:ea typeface="隶书" pitchFamily="49" charset="-122"/>
              </a:rPr>
              <a:t>//</a:t>
            </a:r>
            <a:r>
              <a:rPr lang="zh-CN" altLang="en-US" sz="2800" dirty="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dirty="0">
                <a:latin typeface="Times New Roman" pitchFamily="18" charset="0"/>
                <a:ea typeface="隶书" pitchFamily="49" charset="-122"/>
              </a:rPr>
              <a:t>	 </a:t>
            </a:r>
            <a:r>
              <a:rPr lang="en-US" altLang="zh-CN" sz="2800" b="1" dirty="0">
                <a:latin typeface="Times New Roman" pitchFamily="18" charset="0"/>
                <a:ea typeface="隶书" pitchFamily="49" charset="-122"/>
              </a:rPr>
              <a:t>}</a:t>
            </a:r>
          </a:p>
          <a:p>
            <a:pPr>
              <a:spcBef>
                <a:spcPct val="0"/>
              </a:spcBef>
              <a:buFont typeface="Wingdings" pitchFamily="2" charset="2"/>
              <a:buNone/>
            </a:pPr>
            <a:r>
              <a:rPr lang="en-US" altLang="zh-CN" sz="2800" b="1" dirty="0">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168BB64E-84C5-4847-9E81-D6675E872965}" type="slidenum">
              <a:rPr lang="en-US" altLang="zh-CN"/>
              <a:pPr/>
              <a:t>89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2609850" y="5391150"/>
            <a:ext cx="6667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0243" name="Text Box 3"/>
          <p:cNvSpPr txBox="1">
            <a:spLocks noChangeArrowheads="1"/>
          </p:cNvSpPr>
          <p:nvPr/>
        </p:nvSpPr>
        <p:spPr bwMode="auto">
          <a:xfrm>
            <a:off x="400050" y="2647950"/>
            <a:ext cx="52006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B21BE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变成</a:t>
            </a:r>
            <a:r>
              <a:rPr kumimoji="1" lang="en-US" altLang="zh-CN" sz="2000" b="1">
                <a:solidFill>
                  <a:srgbClr val="000000"/>
                </a:solidFill>
                <a:latin typeface="Times New Roman" panose="02020603050405020304" pitchFamily="18" charset="0"/>
              </a:rPr>
              <a:t>E-</a:t>
            </a:r>
            <a:r>
              <a:rPr kumimoji="1" lang="zh-CN" altLang="en-US" sz="2000" b="1">
                <a:solidFill>
                  <a:srgbClr val="000000"/>
                </a:solidFill>
                <a:latin typeface="Times New Roman" panose="02020603050405020304" pitchFamily="18" charset="0"/>
              </a:rPr>
              <a:t>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它再生成结点</a:t>
            </a:r>
            <a:r>
              <a:rPr kumimoji="1" lang="en-US" altLang="zh-CN" sz="2000" b="1">
                <a:solidFill>
                  <a:srgbClr val="000000"/>
                </a:solidFill>
                <a:latin typeface="Times New Roman" panose="02020603050405020304" pitchFamily="18" charset="0"/>
              </a:rPr>
              <a:t>3, </a:t>
            </a:r>
            <a:r>
              <a:rPr kumimoji="1" lang="zh-CN" altLang="en-US" sz="2000" b="1">
                <a:solidFill>
                  <a:srgbClr val="000000"/>
                </a:solidFill>
                <a:latin typeface="Times New Roman" panose="02020603050405020304" pitchFamily="18" charset="0"/>
              </a:rPr>
              <a:t>路径变为</a:t>
            </a:r>
            <a:r>
              <a:rPr kumimoji="1" lang="en-US" altLang="zh-CN" sz="2000" b="1">
                <a:solidFill>
                  <a:srgbClr val="000000"/>
                </a:solidFill>
                <a:latin typeface="Times New Roman" panose="02020603050405020304" pitchFamily="18" charset="0"/>
              </a:rPr>
              <a:t>(1, 2), </a:t>
            </a:r>
            <a:r>
              <a:rPr kumimoji="1" lang="zh-CN" altLang="en-US" sz="2000" b="1">
                <a:solidFill>
                  <a:srgbClr val="000000"/>
                </a:solidFill>
                <a:latin typeface="Times New Roman" panose="02020603050405020304" pitchFamily="18" charset="0"/>
              </a:rPr>
              <a:t>即</a:t>
            </a:r>
            <a:r>
              <a:rPr kumimoji="1" lang="zh-CN" altLang="en-US" sz="2000" b="1">
                <a:solidFill>
                  <a:srgbClr val="000000"/>
                </a:solidFill>
                <a:latin typeface="Verdana" panose="020B0604030504040204" pitchFamily="34" charset="0"/>
              </a:rPr>
              <a:t>皇</a:t>
            </a:r>
            <a:r>
              <a:rPr kumimoji="1" lang="zh-CN" altLang="en-US" sz="2000" b="1">
                <a:solidFill>
                  <a:srgbClr val="000000"/>
                </a:solidFill>
                <a:latin typeface="Times New Roman" panose="02020603050405020304" pitchFamily="18" charset="0"/>
              </a:rPr>
              <a:t>后</a:t>
            </a:r>
            <a:r>
              <a:rPr kumimoji="1" lang="en-US" altLang="zh-CN" sz="2000" b="1">
                <a:solidFill>
                  <a:srgbClr val="000000"/>
                </a:solidFill>
                <a:latin typeface="Times New Roman" panose="02020603050405020304" pitchFamily="18" charset="0"/>
              </a:rPr>
              <a:t>1</a:t>
            </a:r>
            <a:r>
              <a:rPr kumimoji="1" lang="zh-CN" altLang="en-US" sz="2000" b="1">
                <a:solidFill>
                  <a:srgbClr val="000000"/>
                </a:solidFill>
                <a:latin typeface="Times New Roman" panose="02020603050405020304" pitchFamily="18" charset="0"/>
              </a:rPr>
              <a:t>在第</a:t>
            </a:r>
            <a:r>
              <a:rPr kumimoji="1" lang="en-US" altLang="zh-CN" sz="2000" b="1">
                <a:solidFill>
                  <a:srgbClr val="000000"/>
                </a:solidFill>
                <a:latin typeface="Times New Roman" panose="02020603050405020304" pitchFamily="18" charset="0"/>
              </a:rPr>
              <a:t>1</a:t>
            </a:r>
            <a:r>
              <a:rPr kumimoji="1" lang="zh-CN" altLang="en-US" sz="2000" b="1">
                <a:solidFill>
                  <a:srgbClr val="000000"/>
                </a:solidFill>
                <a:latin typeface="Times New Roman" panose="02020603050405020304" pitchFamily="18" charset="0"/>
              </a:rPr>
              <a:t>列上</a:t>
            </a:r>
            <a:r>
              <a:rPr kumimoji="1" lang="en-US" altLang="zh-CN" sz="2000" b="1">
                <a:solidFill>
                  <a:srgbClr val="000000"/>
                </a:solidFill>
                <a:latin typeface="Times New Roman" panose="02020603050405020304" pitchFamily="18" charset="0"/>
              </a:rPr>
              <a:t>,</a:t>
            </a:r>
            <a:r>
              <a:rPr kumimoji="1" lang="zh-CN" altLang="en-US" sz="2000" b="1">
                <a:solidFill>
                  <a:srgbClr val="000000"/>
                </a:solidFill>
                <a:latin typeface="Verdana" panose="020B0604030504040204" pitchFamily="34" charset="0"/>
              </a:rPr>
              <a:t>王</a:t>
            </a:r>
            <a:r>
              <a:rPr kumimoji="1" lang="zh-CN" altLang="en-US" sz="2000" b="1">
                <a:solidFill>
                  <a:srgbClr val="000000"/>
                </a:solidFill>
                <a:latin typeface="Times New Roman" panose="02020603050405020304" pitchFamily="18" charset="0"/>
              </a:rPr>
              <a:t>后</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在第</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列上</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所以结点</a:t>
            </a:r>
            <a:r>
              <a:rPr kumimoji="1" lang="en-US" altLang="zh-CN" sz="2000" b="1">
                <a:solidFill>
                  <a:srgbClr val="000000"/>
                </a:solidFill>
                <a:latin typeface="Times New Roman" panose="02020603050405020304" pitchFamily="18" charset="0"/>
              </a:rPr>
              <a:t>3</a:t>
            </a:r>
            <a:r>
              <a:rPr kumimoji="1" lang="zh-CN" altLang="en-US" sz="2000" b="1">
                <a:solidFill>
                  <a:srgbClr val="000000"/>
                </a:solidFill>
                <a:latin typeface="Times New Roman" panose="02020603050405020304" pitchFamily="18" charset="0"/>
              </a:rPr>
              <a:t>被杀死</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此时应回溯</a:t>
            </a:r>
            <a:r>
              <a:rPr kumimoji="1" lang="en-US" altLang="zh-CN" sz="2000" b="1">
                <a:solidFill>
                  <a:srgbClr val="000000"/>
                </a:solidFill>
                <a:latin typeface="Times New Roman" panose="02020603050405020304" pitchFamily="18" charset="0"/>
              </a:rPr>
              <a:t>.</a:t>
            </a:r>
          </a:p>
        </p:txBody>
      </p:sp>
      <p:sp>
        <p:nvSpPr>
          <p:cNvPr id="10244" name="Oval 4"/>
          <p:cNvSpPr>
            <a:spLocks noChangeArrowheads="1"/>
          </p:cNvSpPr>
          <p:nvPr/>
        </p:nvSpPr>
        <p:spPr bwMode="auto">
          <a:xfrm>
            <a:off x="8267700" y="1466850"/>
            <a:ext cx="457200" cy="419100"/>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1</a:t>
            </a:r>
          </a:p>
        </p:txBody>
      </p:sp>
      <p:grpSp>
        <p:nvGrpSpPr>
          <p:cNvPr id="10245" name="Group 5"/>
          <p:cNvGrpSpPr>
            <a:grpSpLocks/>
          </p:cNvGrpSpPr>
          <p:nvPr/>
        </p:nvGrpSpPr>
        <p:grpSpPr bwMode="auto">
          <a:xfrm>
            <a:off x="6019800" y="2838450"/>
            <a:ext cx="1352550" cy="1162050"/>
            <a:chOff x="3876" y="1392"/>
            <a:chExt cx="852" cy="732"/>
          </a:xfrm>
        </p:grpSpPr>
        <p:sp>
          <p:nvSpPr>
            <p:cNvPr id="10246" name="Oval 6"/>
            <p:cNvSpPr>
              <a:spLocks noChangeArrowheads="1"/>
            </p:cNvSpPr>
            <p:nvPr/>
          </p:nvSpPr>
          <p:spPr bwMode="auto">
            <a:xfrm>
              <a:off x="3876" y="1860"/>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3</a:t>
              </a:r>
            </a:p>
          </p:txBody>
        </p:sp>
        <p:sp>
          <p:nvSpPr>
            <p:cNvPr id="10247" name="Line 7"/>
            <p:cNvSpPr>
              <a:spLocks noChangeShapeType="1"/>
            </p:cNvSpPr>
            <p:nvPr/>
          </p:nvSpPr>
          <p:spPr bwMode="auto">
            <a:xfrm flipH="1">
              <a:off x="4044" y="1392"/>
              <a:ext cx="684" cy="468"/>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0248" name="Text Box 8"/>
            <p:cNvSpPr txBox="1">
              <a:spLocks noChangeArrowheads="1"/>
            </p:cNvSpPr>
            <p:nvPr/>
          </p:nvSpPr>
          <p:spPr bwMode="auto">
            <a:xfrm>
              <a:off x="3924" y="140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2</a:t>
              </a:r>
              <a:r>
                <a:rPr lang="en-US" altLang="zh-CN" sz="2400" b="1">
                  <a:solidFill>
                    <a:srgbClr val="0000FF"/>
                  </a:solidFill>
                  <a:latin typeface="Times New Roman" panose="02020603050405020304" pitchFamily="18" charset="0"/>
                </a:rPr>
                <a:t>= 2</a:t>
              </a:r>
            </a:p>
          </p:txBody>
        </p:sp>
      </p:grpSp>
      <p:grpSp>
        <p:nvGrpSpPr>
          <p:cNvPr id="10249" name="Group 9"/>
          <p:cNvGrpSpPr>
            <a:grpSpLocks/>
          </p:cNvGrpSpPr>
          <p:nvPr/>
        </p:nvGrpSpPr>
        <p:grpSpPr bwMode="auto">
          <a:xfrm>
            <a:off x="7181850" y="1790700"/>
            <a:ext cx="1314450" cy="1104900"/>
            <a:chOff x="4608" y="732"/>
            <a:chExt cx="828" cy="696"/>
          </a:xfrm>
        </p:grpSpPr>
        <p:sp>
          <p:nvSpPr>
            <p:cNvPr id="10250" name="Oval 10"/>
            <p:cNvSpPr>
              <a:spLocks noChangeArrowheads="1"/>
            </p:cNvSpPr>
            <p:nvPr/>
          </p:nvSpPr>
          <p:spPr bwMode="auto">
            <a:xfrm>
              <a:off x="4608" y="1164"/>
              <a:ext cx="288" cy="264"/>
            </a:xfrm>
            <a:prstGeom prst="ellipse">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00"/>
                  </a:solidFill>
                  <a:latin typeface="Times New Roman" panose="02020603050405020304" pitchFamily="18" charset="0"/>
                </a:rPr>
                <a:t>2</a:t>
              </a:r>
            </a:p>
          </p:txBody>
        </p:sp>
        <p:sp>
          <p:nvSpPr>
            <p:cNvPr id="10251" name="Line 11"/>
            <p:cNvSpPr>
              <a:spLocks noChangeShapeType="1"/>
            </p:cNvSpPr>
            <p:nvPr/>
          </p:nvSpPr>
          <p:spPr bwMode="auto">
            <a:xfrm flipH="1">
              <a:off x="4764" y="792"/>
              <a:ext cx="672" cy="372"/>
            </a:xfrm>
            <a:prstGeom prst="line">
              <a:avLst/>
            </a:prstGeom>
            <a:noFill/>
            <a:ln w="317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solidFill>
                  <a:srgbClr val="000000"/>
                </a:solidFill>
                <a:latin typeface="Arial" pitchFamily="34" charset="0"/>
              </a:endParaRPr>
            </a:p>
          </p:txBody>
        </p:sp>
        <p:sp>
          <p:nvSpPr>
            <p:cNvPr id="10252" name="Text Box 12"/>
            <p:cNvSpPr txBox="1">
              <a:spLocks noChangeArrowheads="1"/>
            </p:cNvSpPr>
            <p:nvPr/>
          </p:nvSpPr>
          <p:spPr bwMode="auto">
            <a:xfrm>
              <a:off x="4728" y="732"/>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00FF"/>
                  </a:solidFill>
                  <a:latin typeface="Times New Roman" panose="02020603050405020304" pitchFamily="18" charset="0"/>
                </a:rPr>
                <a:t>x</a:t>
              </a:r>
              <a:r>
                <a:rPr lang="en-US" altLang="zh-CN" sz="2400" b="1" baseline="-25000">
                  <a:solidFill>
                    <a:srgbClr val="0000FF"/>
                  </a:solidFill>
                  <a:latin typeface="Times New Roman" panose="02020603050405020304" pitchFamily="18" charset="0"/>
                </a:rPr>
                <a:t>1</a:t>
              </a:r>
              <a:r>
                <a:rPr lang="en-US" altLang="zh-CN" sz="2400" b="1">
                  <a:solidFill>
                    <a:srgbClr val="0000FF"/>
                  </a:solidFill>
                  <a:latin typeface="Times New Roman" panose="02020603050405020304" pitchFamily="18" charset="0"/>
                </a:rPr>
                <a:t>=1</a:t>
              </a:r>
            </a:p>
          </p:txBody>
        </p:sp>
      </p:grpSp>
      <p:sp>
        <p:nvSpPr>
          <p:cNvPr id="10253" name="Text Box 13"/>
          <p:cNvSpPr txBox="1">
            <a:spLocks noChangeArrowheads="1"/>
          </p:cNvSpPr>
          <p:nvPr/>
        </p:nvSpPr>
        <p:spPr bwMode="auto">
          <a:xfrm>
            <a:off x="361950" y="1009650"/>
            <a:ext cx="64960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B21BEF"/>
              </a:buClr>
              <a:buFont typeface="Wingdings" panose="05000000000000000000" pitchFamily="2" charset="2"/>
              <a:buChar char="§"/>
            </a:pPr>
            <a:r>
              <a:rPr kumimoji="1" lang="zh-CN" altLang="en-US" sz="2000" b="1">
                <a:solidFill>
                  <a:srgbClr val="000000"/>
                </a:solidFill>
                <a:latin typeface="Times New Roman" panose="02020603050405020304" pitchFamily="18" charset="0"/>
              </a:rPr>
              <a:t>开始把根结点作为唯一的活结点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根结点就成为</a:t>
            </a:r>
            <a:r>
              <a:rPr kumimoji="1" lang="en-US" altLang="zh-CN" sz="2000" b="1">
                <a:solidFill>
                  <a:srgbClr val="000000"/>
                </a:solidFill>
                <a:latin typeface="Times New Roman" panose="02020603050405020304" pitchFamily="18" charset="0"/>
              </a:rPr>
              <a:t>E-</a:t>
            </a:r>
            <a:r>
              <a:rPr kumimoji="1" lang="zh-CN" altLang="en-US" sz="2000" b="1">
                <a:solidFill>
                  <a:srgbClr val="000000"/>
                </a:solidFill>
                <a:latin typeface="Times New Roman" panose="02020603050405020304" pitchFamily="18" charset="0"/>
              </a:rPr>
              <a:t>结点而且路径为</a:t>
            </a:r>
            <a:r>
              <a:rPr kumimoji="1" lang="en-US" altLang="zh-CN" sz="2000" b="1">
                <a:solidFill>
                  <a:srgbClr val="000000"/>
                </a:solidFill>
                <a:latin typeface="Times New Roman" panose="02020603050405020304" pitchFamily="18" charset="0"/>
              </a:rPr>
              <a:t>( ); </a:t>
            </a:r>
            <a:r>
              <a:rPr kumimoji="1" lang="zh-CN" altLang="en-US" sz="2000" b="1">
                <a:solidFill>
                  <a:srgbClr val="000000"/>
                </a:solidFill>
                <a:latin typeface="Times New Roman" panose="02020603050405020304" pitchFamily="18" charset="0"/>
              </a:rPr>
              <a:t>接着生成子结点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假设按自然数递增的次序来生成子</a:t>
            </a:r>
            <a:r>
              <a:rPr kumimoji="1" lang="zh-CN" altLang="en-US" sz="2000" b="1">
                <a:solidFill>
                  <a:srgbClr val="000000"/>
                </a:solidFill>
                <a:latin typeface="Arial" pitchFamily="34" charset="0"/>
              </a:rPr>
              <a:t>结点</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那么结点</a:t>
            </a:r>
            <a:r>
              <a:rPr kumimoji="1" lang="en-US" altLang="zh-CN" sz="2000" b="1">
                <a:solidFill>
                  <a:srgbClr val="000000"/>
                </a:solidFill>
                <a:latin typeface="Times New Roman" panose="02020603050405020304" pitchFamily="18" charset="0"/>
              </a:rPr>
              <a:t>2</a:t>
            </a:r>
            <a:r>
              <a:rPr kumimoji="1" lang="zh-CN" altLang="en-US" sz="2000" b="1">
                <a:solidFill>
                  <a:srgbClr val="000000"/>
                </a:solidFill>
                <a:latin typeface="Times New Roman" panose="02020603050405020304" pitchFamily="18" charset="0"/>
              </a:rPr>
              <a:t>被生成</a:t>
            </a:r>
            <a:r>
              <a:rPr kumimoji="1" lang="en-US" altLang="zh-CN" sz="2000" b="1">
                <a:solidFill>
                  <a:srgbClr val="000000"/>
                </a:solidFill>
                <a:latin typeface="Times New Roman" panose="02020603050405020304" pitchFamily="18" charset="0"/>
              </a:rPr>
              <a:t>, </a:t>
            </a:r>
            <a:r>
              <a:rPr kumimoji="1" lang="zh-CN" altLang="en-US" sz="2000" b="1">
                <a:solidFill>
                  <a:srgbClr val="000000"/>
                </a:solidFill>
                <a:latin typeface="Times New Roman" panose="02020603050405020304" pitchFamily="18" charset="0"/>
              </a:rPr>
              <a:t>这条路径为</a:t>
            </a:r>
            <a:r>
              <a:rPr kumimoji="1" lang="en-US" altLang="zh-CN" sz="2000" b="1">
                <a:solidFill>
                  <a:srgbClr val="000000"/>
                </a:solidFill>
                <a:latin typeface="Times New Roman" panose="02020603050405020304" pitchFamily="18" charset="0"/>
              </a:rPr>
              <a:t>(1), </a:t>
            </a:r>
            <a:r>
              <a:rPr kumimoji="1" lang="zh-CN" altLang="en-US" sz="2000" b="1">
                <a:solidFill>
                  <a:srgbClr val="000000"/>
                </a:solidFill>
                <a:latin typeface="Times New Roman" panose="02020603050405020304" pitchFamily="18" charset="0"/>
              </a:rPr>
              <a:t>即把</a:t>
            </a:r>
            <a:r>
              <a:rPr kumimoji="1" lang="zh-CN" altLang="en-US" sz="2000" b="1">
                <a:solidFill>
                  <a:srgbClr val="000000"/>
                </a:solidFill>
                <a:latin typeface="Arial" pitchFamily="34" charset="0"/>
              </a:rPr>
              <a:t>皇</a:t>
            </a:r>
            <a:r>
              <a:rPr kumimoji="1" lang="zh-CN" altLang="en-US" sz="2000" b="1">
                <a:solidFill>
                  <a:srgbClr val="000000"/>
                </a:solidFill>
                <a:latin typeface="Times New Roman" panose="02020603050405020304" pitchFamily="18" charset="0"/>
              </a:rPr>
              <a:t>后</a:t>
            </a:r>
            <a:r>
              <a:rPr kumimoji="1" lang="en-US" altLang="zh-CN" sz="2000" b="1">
                <a:solidFill>
                  <a:srgbClr val="000000"/>
                </a:solidFill>
                <a:latin typeface="Times New Roman" panose="02020603050405020304" pitchFamily="18" charset="0"/>
              </a:rPr>
              <a:t>1</a:t>
            </a:r>
            <a:r>
              <a:rPr kumimoji="1" lang="zh-CN" altLang="en-US" sz="2000" b="1">
                <a:solidFill>
                  <a:srgbClr val="000000"/>
                </a:solidFill>
                <a:latin typeface="Times New Roman" panose="02020603050405020304" pitchFamily="18" charset="0"/>
              </a:rPr>
              <a:t>放在第</a:t>
            </a:r>
            <a:r>
              <a:rPr kumimoji="1" lang="en-US" altLang="zh-CN" sz="2000" b="1">
                <a:solidFill>
                  <a:srgbClr val="000000"/>
                </a:solidFill>
                <a:latin typeface="Times New Roman" panose="02020603050405020304" pitchFamily="18" charset="0"/>
              </a:rPr>
              <a:t>1</a:t>
            </a:r>
            <a:r>
              <a:rPr kumimoji="1" lang="zh-CN" altLang="en-US" sz="2000" b="1">
                <a:solidFill>
                  <a:srgbClr val="000000"/>
                </a:solidFill>
                <a:latin typeface="Times New Roman" panose="02020603050405020304" pitchFamily="18" charset="0"/>
              </a:rPr>
              <a:t>列上</a:t>
            </a:r>
            <a:r>
              <a:rPr kumimoji="1" lang="en-US" altLang="zh-CN" sz="2000" b="1">
                <a:solidFill>
                  <a:srgbClr val="000000"/>
                </a:solidFill>
                <a:latin typeface="Times New Roman" panose="02020603050405020304" pitchFamily="18" charset="0"/>
              </a:rPr>
              <a:t>.</a:t>
            </a:r>
          </a:p>
        </p:txBody>
      </p:sp>
      <p:sp>
        <p:nvSpPr>
          <p:cNvPr id="10254" name="Text Box 14"/>
          <p:cNvSpPr txBox="1">
            <a:spLocks noChangeArrowheads="1"/>
          </p:cNvSpPr>
          <p:nvPr/>
        </p:nvSpPr>
        <p:spPr bwMode="auto">
          <a:xfrm>
            <a:off x="5981700" y="3962400"/>
            <a:ext cx="6667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2400" b="1">
                <a:solidFill>
                  <a:srgbClr val="FF0000"/>
                </a:solidFill>
                <a:latin typeface="Times New Roman" panose="02020603050405020304" pitchFamily="18" charset="0"/>
              </a:rPr>
              <a:t>kill</a:t>
            </a:r>
          </a:p>
        </p:txBody>
      </p:sp>
      <p:graphicFrame>
        <p:nvGraphicFramePr>
          <p:cNvPr id="10255" name="Group 15"/>
          <p:cNvGraphicFramePr>
            <a:graphicFrameLocks noGrp="1"/>
          </p:cNvGraphicFramePr>
          <p:nvPr/>
        </p:nvGraphicFramePr>
        <p:xfrm>
          <a:off x="666750" y="4425950"/>
          <a:ext cx="1885950" cy="190195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10282" name="Group 42"/>
          <p:cNvGraphicFramePr>
            <a:graphicFrameLocks noGrp="1"/>
          </p:cNvGraphicFramePr>
          <p:nvPr/>
        </p:nvGraphicFramePr>
        <p:xfrm>
          <a:off x="3333750" y="4425950"/>
          <a:ext cx="1885950" cy="1901952"/>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tblGrid>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492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571500" indent="-114300">
                        <a:spcBef>
                          <a:spcPct val="20000"/>
                        </a:spcBef>
                        <a:defRPr sz="2400">
                          <a:solidFill>
                            <a:schemeClr val="tx1"/>
                          </a:solidFill>
                          <a:latin typeface="Arial" panose="020B0604020202020204" pitchFamily="34" charset="0"/>
                          <a:ea typeface="宋体" panose="02010600030101010101" pitchFamily="2" charset="-122"/>
                        </a:defRPr>
                      </a:lvl2pPr>
                      <a:lvl3pPr marL="1141413" indent="-227013">
                        <a:spcBef>
                          <a:spcPct val="20000"/>
                        </a:spcBef>
                        <a:defRPr sz="2000">
                          <a:solidFill>
                            <a:schemeClr val="tx1"/>
                          </a:solidFill>
                          <a:latin typeface="Arial" panose="020B0604020202020204" pitchFamily="34" charset="0"/>
                          <a:ea typeface="宋体" panose="02010600030101010101" pitchFamily="2" charset="-122"/>
                        </a:defRPr>
                      </a:lvl3pPr>
                      <a:lvl4pPr marL="1484313" indent="-112713">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10309" name="Text Box 5"/>
          <p:cNvSpPr txBox="1">
            <a:spLocks noChangeArrowheads="1"/>
          </p:cNvSpPr>
          <p:nvPr/>
        </p:nvSpPr>
        <p:spPr bwMode="auto">
          <a:xfrm>
            <a:off x="250825" y="188913"/>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FF0000"/>
                </a:solidFill>
                <a:latin typeface="幼圆" panose="02010509060101010101" pitchFamily="49" charset="-122"/>
                <a:ea typeface="幼圆" panose="02010509060101010101" pitchFamily="49" charset="-122"/>
              </a:rPr>
              <a:t>N</a:t>
            </a:r>
            <a:r>
              <a:rPr kumimoji="1" lang="zh-CN" altLang="en-US" sz="3200" b="1">
                <a:solidFill>
                  <a:srgbClr val="FF0000"/>
                </a:solidFill>
                <a:latin typeface="幼圆" panose="02010509060101010101" pitchFamily="49" charset="-122"/>
                <a:ea typeface="幼圆" panose="02010509060101010101" pitchFamily="49" charset="-122"/>
              </a:rPr>
              <a:t>皇后问题</a:t>
            </a:r>
            <a:r>
              <a:rPr kumimoji="1" lang="zh-CN" altLang="en-US" sz="3600" b="1">
                <a:solidFill>
                  <a:srgbClr val="CC0000"/>
                </a:solidFill>
                <a:latin typeface="Times New Roman" panose="02020603050405020304" pitchFamily="18" charset="0"/>
                <a:ea typeface="幼圆" panose="02010509060101010101" pitchFamily="49" charset="-122"/>
              </a:rPr>
              <a:t> </a:t>
            </a:r>
          </a:p>
        </p:txBody>
      </p:sp>
    </p:spTree>
    <p:extLst>
      <p:ext uri="{BB962C8B-B14F-4D97-AF65-F5344CB8AC3E}">
        <p14:creationId xmlns:p14="http://schemas.microsoft.com/office/powerpoint/2010/main" val="3772068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wipe(up)">
                                      <p:cBhvr>
                                        <p:cTn id="11" dur="500"/>
                                        <p:tgtEl>
                                          <p:spTgt spid="102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025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24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0245"/>
                                        </p:tgtEl>
                                        <p:attrNameLst>
                                          <p:attrName>style.visibility</p:attrName>
                                        </p:attrNameLst>
                                      </p:cBhvr>
                                      <p:to>
                                        <p:strVal val="visible"/>
                                      </p:to>
                                    </p:set>
                                    <p:animEffect transition="in" filter="wipe(up)">
                                      <p:cBhvr>
                                        <p:cTn id="24" dur="500"/>
                                        <p:tgtEl>
                                          <p:spTgt spid="102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242"/>
                                        </p:tgtEl>
                                        <p:attrNameLst>
                                          <p:attrName>style.visibility</p:attrName>
                                        </p:attrNameLst>
                                      </p:cBhvr>
                                      <p:to>
                                        <p:strVal val="visible"/>
                                      </p:to>
                                    </p:set>
                                    <p:animEffect transition="in" filter="wipe(left)">
                                      <p:cBhvr>
                                        <p:cTn id="29" dur="500"/>
                                        <p:tgtEl>
                                          <p:spTgt spid="102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028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0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utoUpdateAnimBg="0"/>
      <p:bldP spid="10244" grpId="0" animBg="1" autoUpdateAnimBg="0"/>
      <p:bldP spid="1025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3" name="Rectangle 13"/>
          <p:cNvSpPr>
            <a:spLocks noGrp="1" noChangeArrowheads="1"/>
          </p:cNvSpPr>
          <p:nvPr>
            <p:ph type="title"/>
          </p:nvPr>
        </p:nvSpPr>
        <p:spPr>
          <a:xfrm>
            <a:off x="815975" y="152636"/>
            <a:ext cx="7413625" cy="1296988"/>
          </a:xfrm>
        </p:spPr>
        <p:txBody>
          <a:bodyPr/>
          <a:lstStyle/>
          <a:p>
            <a:pPr algn="ctr"/>
            <a:r>
              <a:rPr lang="zh-CN" altLang="en-US" sz="4000" b="1" dirty="0">
                <a:solidFill>
                  <a:srgbClr val="CC3300"/>
                </a:solidFill>
                <a:latin typeface="华文新魏" pitchFamily="2" charset="-122"/>
                <a:ea typeface="华文新魏" pitchFamily="2" charset="-122"/>
              </a:rPr>
              <a:t>前序遍历 </a:t>
            </a:r>
            <a:r>
              <a:rPr lang="en-US" altLang="zh-CN" sz="4000" b="1" dirty="0">
                <a:solidFill>
                  <a:srgbClr val="CC3300"/>
                </a:solidFill>
                <a:latin typeface="华文新魏" pitchFamily="2" charset="-122"/>
                <a:ea typeface="华文新魏" pitchFamily="2" charset="-122"/>
              </a:rPr>
              <a:t>(Preorder Traversal)</a:t>
            </a:r>
            <a:endParaRPr lang="en-US" altLang="zh-CN" sz="4000" dirty="0">
              <a:latin typeface="华文新魏" pitchFamily="2" charset="-122"/>
              <a:ea typeface="华文新魏" pitchFamily="2" charset="-122"/>
            </a:endParaRPr>
          </a:p>
        </p:txBody>
      </p:sp>
      <p:sp>
        <p:nvSpPr>
          <p:cNvPr id="158732" name="Rectangle 12"/>
          <p:cNvSpPr>
            <a:spLocks noGrp="1" noChangeArrowheads="1"/>
          </p:cNvSpPr>
          <p:nvPr>
            <p:ph idx="1"/>
          </p:nvPr>
        </p:nvSpPr>
        <p:spPr>
          <a:xfrm>
            <a:off x="696913" y="1450975"/>
            <a:ext cx="5638800" cy="4749800"/>
          </a:xfrm>
        </p:spPr>
        <p:txBody>
          <a:bodyPr/>
          <a:lstStyle/>
          <a:p>
            <a:pPr>
              <a:lnSpc>
                <a:spcPct val="105000"/>
              </a:lnSpc>
              <a:spcBef>
                <a:spcPct val="15000"/>
              </a:spcBef>
              <a:buFont typeface="Wingdings" pitchFamily="2" charset="2"/>
              <a:buNone/>
            </a:pPr>
            <a:r>
              <a:rPr lang="zh-CN" altLang="en-US" sz="3000" b="1">
                <a:solidFill>
                  <a:schemeClr val="tx2"/>
                </a:solidFill>
                <a:ea typeface="仿宋_GB2312" pitchFamily="49" charset="-122"/>
              </a:rPr>
              <a:t>前序遍历二叉树算法的框架是：</a:t>
            </a:r>
            <a:endParaRPr lang="zh-CN" altLang="en-US" sz="3000" b="1">
              <a:ea typeface="仿宋_GB2312" pitchFamily="49" charset="-122"/>
            </a:endParaRPr>
          </a:p>
          <a:p>
            <a:pPr>
              <a:lnSpc>
                <a:spcPct val="105000"/>
              </a:lnSpc>
              <a:spcBef>
                <a:spcPct val="15000"/>
              </a:spcBef>
              <a:buClr>
                <a:srgbClr val="009900"/>
              </a:buClr>
              <a:buSzPct val="50000"/>
            </a:pPr>
            <a:r>
              <a:rPr lang="zh-CN" altLang="en-US" sz="3000" b="1">
                <a:solidFill>
                  <a:srgbClr val="000099"/>
                </a:solidFill>
                <a:ea typeface="仿宋_GB2312" pitchFamily="49" charset="-122"/>
              </a:rPr>
              <a:t>若二叉树为空，则空操作；</a:t>
            </a:r>
          </a:p>
          <a:p>
            <a:pPr>
              <a:lnSpc>
                <a:spcPct val="105000"/>
              </a:lnSpc>
              <a:spcBef>
                <a:spcPct val="15000"/>
              </a:spcBef>
              <a:buClr>
                <a:srgbClr val="009900"/>
              </a:buClr>
              <a:buSzPct val="50000"/>
            </a:pPr>
            <a:r>
              <a:rPr lang="zh-CN" altLang="en-US" sz="3000" b="1">
                <a:solidFill>
                  <a:srgbClr val="000099"/>
                </a:solidFill>
                <a:ea typeface="仿宋_GB2312" pitchFamily="49" charset="-122"/>
              </a:rPr>
              <a:t>否则</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前序遍历左子树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lnSpc>
                <a:spcPct val="105000"/>
              </a:lnSpc>
              <a:spcBef>
                <a:spcPct val="15000"/>
              </a:spcBef>
              <a:buClr>
                <a:srgbClr val="FF6600"/>
              </a:buClr>
              <a:buSzPct val="50000"/>
              <a:buFont typeface="Wingdings" pitchFamily="2" charset="2"/>
              <a:buChar char="u"/>
            </a:pPr>
            <a:r>
              <a:rPr lang="zh-CN" altLang="en-US" sz="3000" b="1">
                <a:solidFill>
                  <a:srgbClr val="000099"/>
                </a:solidFill>
                <a:ea typeface="仿宋_GB2312" pitchFamily="49" charset="-122"/>
              </a:rPr>
              <a:t>前序遍历右子树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a:lnSpc>
                <a:spcPct val="105000"/>
              </a:lnSpc>
              <a:spcBef>
                <a:spcPct val="15000"/>
              </a:spcBef>
            </a:pPr>
            <a:endParaRPr lang="zh-CN" altLang="en-US" sz="900" b="1">
              <a:solidFill>
                <a:schemeClr val="accent2"/>
              </a:solidFill>
              <a:ea typeface="仿宋_GB2312" pitchFamily="49" charset="-122"/>
            </a:endParaRPr>
          </a:p>
          <a:p>
            <a:pPr lvl="1">
              <a:lnSpc>
                <a:spcPct val="105000"/>
              </a:lnSpc>
              <a:spcBef>
                <a:spcPct val="15000"/>
              </a:spcBef>
              <a:buFont typeface="Wingdings" pitchFamily="2" charset="2"/>
              <a:buNone/>
            </a:pPr>
            <a:r>
              <a:rPr lang="zh-CN" altLang="en-US" sz="3200" b="1">
                <a:solidFill>
                  <a:schemeClr val="tx2"/>
                </a:solidFill>
                <a:latin typeface="Times New Roman" pitchFamily="18" charset="0"/>
                <a:ea typeface="仿宋_GB2312" pitchFamily="49" charset="-122"/>
              </a:rPr>
              <a:t>遍历结果</a:t>
            </a:r>
            <a:endParaRPr lang="zh-CN" altLang="en-US" sz="3200" b="1">
              <a:latin typeface="Times New Roman" pitchFamily="18" charset="0"/>
              <a:ea typeface="仿宋_GB2312" pitchFamily="49" charset="-122"/>
            </a:endParaRPr>
          </a:p>
          <a:p>
            <a:pPr lvl="1">
              <a:lnSpc>
                <a:spcPct val="105000"/>
              </a:lnSpc>
              <a:spcBef>
                <a:spcPct val="15000"/>
              </a:spcBef>
              <a:buFont typeface="Wingdings" pitchFamily="2" charset="2"/>
              <a:buNone/>
            </a:pPr>
            <a:r>
              <a:rPr lang="en-US" altLang="en-US" sz="3200" b="1">
                <a:latin typeface="Times New Roman" pitchFamily="18" charset="0"/>
                <a:ea typeface="仿宋_GB2312" pitchFamily="49" charset="-122"/>
              </a:rPr>
              <a:t> </a:t>
            </a:r>
            <a:r>
              <a:rPr lang="en-US" altLang="zh-CN" sz="3200" b="1">
                <a:latin typeface="Courier New" pitchFamily="49" charset="0"/>
                <a:ea typeface="楷体_GB2312" pitchFamily="49" charset="-122"/>
              </a:rPr>
              <a:t>-</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a</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b</a:t>
            </a:r>
            <a:r>
              <a:rPr lang="en-US" altLang="zh-CN" sz="3200" b="1">
                <a:latin typeface="Times New Roman" pitchFamily="18" charset="0"/>
                <a:ea typeface="仿宋_GB2312" pitchFamily="49" charset="-122"/>
              </a:rPr>
              <a:t> </a:t>
            </a:r>
            <a:r>
              <a:rPr lang="en-US" altLang="zh-CN" sz="3200" b="1">
                <a:latin typeface="Courier New" pitchFamily="49" charset="0"/>
                <a:ea typeface="楷体_GB2312" pitchFamily="49" charset="-122"/>
              </a:rPr>
              <a:t>-</a:t>
            </a:r>
            <a:r>
              <a:rPr lang="en-US" altLang="zh-CN"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c d</a:t>
            </a:r>
            <a:r>
              <a:rPr lang="en-US" altLang="zh-CN" sz="3200" b="1">
                <a:latin typeface="Times New Roman" pitchFamily="18" charset="0"/>
                <a:ea typeface="仿宋_GB2312" pitchFamily="49" charset="-122"/>
              </a:rPr>
              <a:t> / </a:t>
            </a:r>
            <a:r>
              <a:rPr lang="en-US" altLang="zh-CN" sz="3200" b="1" i="1">
                <a:latin typeface="Times New Roman" pitchFamily="18" charset="0"/>
                <a:ea typeface="仿宋_GB2312" pitchFamily="49" charset="-122"/>
              </a:rPr>
              <a:t>e f</a:t>
            </a:r>
          </a:p>
        </p:txBody>
      </p:sp>
      <p:sp>
        <p:nvSpPr>
          <p:cNvPr id="37" name="灯片编号占位符 4"/>
          <p:cNvSpPr>
            <a:spLocks noGrp="1"/>
          </p:cNvSpPr>
          <p:nvPr>
            <p:ph type="sldNum" sz="quarter" idx="12"/>
          </p:nvPr>
        </p:nvSpPr>
        <p:spPr/>
        <p:txBody>
          <a:bodyPr/>
          <a:lstStyle/>
          <a:p>
            <a:fld id="{4CE57E32-A811-4474-B5F0-073FD39C1F06}" type="slidenum">
              <a:rPr lang="en-US" altLang="zh-CN"/>
              <a:pPr/>
              <a:t>90</a:t>
            </a:fld>
            <a:endParaRPr lang="en-US" altLang="zh-CN"/>
          </a:p>
        </p:txBody>
      </p:sp>
      <p:sp>
        <p:nvSpPr>
          <p:cNvPr id="158722"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3"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5"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6"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7"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8"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9"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0"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1"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4"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5"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6"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7"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8"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9"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0"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1"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2"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3"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4"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45"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6"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7"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58748"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49"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0"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1"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2"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3"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4"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58755"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a:xfrm>
            <a:off x="457200" y="473075"/>
            <a:ext cx="8229600" cy="903288"/>
          </a:xfrm>
        </p:spPr>
        <p:txBody>
          <a:bodyPr/>
          <a:lstStyle/>
          <a:p>
            <a:pPr algn="ctr"/>
            <a:r>
              <a:rPr kumimoji="1" lang="zh-CN" altLang="en-US" sz="4000" b="1">
                <a:solidFill>
                  <a:schemeClr val="tx2"/>
                </a:solidFill>
                <a:ea typeface="华文新魏" pitchFamily="2" charset="-122"/>
              </a:rPr>
              <a:t>二叉树递归的前序遍历算法</a:t>
            </a:r>
          </a:p>
        </p:txBody>
      </p:sp>
      <p:sp>
        <p:nvSpPr>
          <p:cNvPr id="159748" name="Rectangle 4"/>
          <p:cNvSpPr>
            <a:spLocks noGrp="1" noChangeArrowheads="1"/>
          </p:cNvSpPr>
          <p:nvPr>
            <p:ph idx="1"/>
          </p:nvPr>
        </p:nvSpPr>
        <p:spPr>
          <a:xfrm>
            <a:off x="663575" y="1304925"/>
            <a:ext cx="8229600" cy="5075238"/>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PreOrder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(BinTreeNode</a:t>
            </a:r>
            <a:r>
              <a:rPr lang="en-US" altLang="zh-CN" sz="2800" b="1">
                <a:latin typeface="Times New Roman" pitchFamily="18" charset="0"/>
                <a:ea typeface="隶书" pitchFamily="49" charset="-122"/>
              </a:rPr>
              <a:t>&lt;T&gt;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 != NULL)</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 (subTree)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PreOrder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PreOrder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2F95D891-64F6-4D56-BE88-9C452E5185D1}" type="slidenum">
              <a:rPr lang="en-US" altLang="zh-CN"/>
              <a:pPr/>
              <a:t>91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81" name="Rectangle 13"/>
          <p:cNvSpPr>
            <a:spLocks noGrp="1" noChangeArrowheads="1"/>
          </p:cNvSpPr>
          <p:nvPr>
            <p:ph type="title"/>
          </p:nvPr>
        </p:nvSpPr>
        <p:spPr>
          <a:xfrm>
            <a:off x="1042988" y="506413"/>
            <a:ext cx="7416800" cy="762000"/>
          </a:xfrm>
        </p:spPr>
        <p:txBody>
          <a:bodyPr/>
          <a:lstStyle/>
          <a:p>
            <a:pPr algn="ctr"/>
            <a:r>
              <a:rPr lang="zh-CN" altLang="en-US" sz="4000" b="1">
                <a:solidFill>
                  <a:schemeClr val="tx2"/>
                </a:solidFill>
                <a:latin typeface="华文新魏" pitchFamily="2" charset="-122"/>
                <a:ea typeface="华文新魏" pitchFamily="2" charset="-122"/>
              </a:rPr>
              <a:t>后序遍历 </a:t>
            </a:r>
            <a:r>
              <a:rPr lang="en-US" altLang="zh-CN" sz="4000" b="1">
                <a:solidFill>
                  <a:schemeClr val="tx2"/>
                </a:solidFill>
                <a:latin typeface="华文新魏" pitchFamily="2" charset="-122"/>
                <a:ea typeface="华文新魏" pitchFamily="2" charset="-122"/>
              </a:rPr>
              <a:t>(Postorder Traversal)</a:t>
            </a:r>
            <a:endParaRPr lang="en-US" altLang="zh-CN" sz="4000">
              <a:solidFill>
                <a:schemeClr val="tx2"/>
              </a:solidFill>
              <a:latin typeface="华文新魏" pitchFamily="2" charset="-122"/>
              <a:ea typeface="华文新魏" pitchFamily="2" charset="-122"/>
            </a:endParaRPr>
          </a:p>
        </p:txBody>
      </p:sp>
      <p:sp>
        <p:nvSpPr>
          <p:cNvPr id="160780" name="Rectangle 12"/>
          <p:cNvSpPr>
            <a:spLocks noGrp="1" noChangeArrowheads="1"/>
          </p:cNvSpPr>
          <p:nvPr>
            <p:ph idx="1"/>
          </p:nvPr>
        </p:nvSpPr>
        <p:spPr>
          <a:xfrm>
            <a:off x="647700" y="1371600"/>
            <a:ext cx="5638800" cy="5334000"/>
          </a:xfrm>
        </p:spPr>
        <p:txBody>
          <a:bodyPr/>
          <a:lstStyle/>
          <a:p>
            <a:pPr>
              <a:buFont typeface="Wingdings" pitchFamily="2" charset="2"/>
              <a:buNone/>
            </a:pPr>
            <a:r>
              <a:rPr lang="zh-CN" altLang="en-US" sz="3000" b="1">
                <a:solidFill>
                  <a:schemeClr val="tx2"/>
                </a:solidFill>
                <a:ea typeface="仿宋_GB2312" pitchFamily="49" charset="-122"/>
              </a:rPr>
              <a:t>后序遍历二叉树算法的框架是：</a:t>
            </a:r>
            <a:endParaRPr lang="zh-CN" altLang="en-US" sz="3000" b="1">
              <a:ea typeface="仿宋_GB2312" pitchFamily="49" charset="-122"/>
            </a:endParaRPr>
          </a:p>
          <a:p>
            <a:pPr>
              <a:buClr>
                <a:srgbClr val="009900"/>
              </a:buClr>
              <a:buSzPct val="50000"/>
            </a:pPr>
            <a:r>
              <a:rPr lang="zh-CN" altLang="en-US" sz="3000" b="1">
                <a:solidFill>
                  <a:srgbClr val="000099"/>
                </a:solidFill>
                <a:ea typeface="仿宋_GB2312" pitchFamily="49" charset="-122"/>
              </a:rPr>
              <a:t>若二叉树为空，则空操作；</a:t>
            </a:r>
          </a:p>
          <a:p>
            <a:pPr>
              <a:buClr>
                <a:srgbClr val="009900"/>
              </a:buClr>
              <a:buSzPct val="50000"/>
            </a:pPr>
            <a:r>
              <a:rPr lang="zh-CN" altLang="en-US" sz="3000" b="1">
                <a:solidFill>
                  <a:srgbClr val="000099"/>
                </a:solidFill>
                <a:ea typeface="仿宋_GB2312" pitchFamily="49" charset="-122"/>
              </a:rPr>
              <a:t>否则</a:t>
            </a:r>
          </a:p>
          <a:p>
            <a:pPr lvl="1">
              <a:buClr>
                <a:srgbClr val="FF6600"/>
              </a:buClr>
              <a:buSzPct val="50000"/>
              <a:buFont typeface="Wingdings" pitchFamily="2" charset="2"/>
              <a:buChar char="u"/>
            </a:pPr>
            <a:r>
              <a:rPr lang="zh-CN" altLang="en-US" sz="3000" b="1">
                <a:solidFill>
                  <a:srgbClr val="000099"/>
                </a:solidFill>
                <a:ea typeface="仿宋_GB2312" pitchFamily="49" charset="-122"/>
              </a:rPr>
              <a:t>后序遍历左子树 </a:t>
            </a:r>
            <a:r>
              <a:rPr lang="en-US" altLang="zh-CN" sz="3000" b="1">
                <a:solidFill>
                  <a:srgbClr val="000099"/>
                </a:solidFill>
                <a:ea typeface="仿宋_GB2312" pitchFamily="49" charset="-122"/>
              </a:rPr>
              <a:t>(L)</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后序遍历右子树 </a:t>
            </a:r>
            <a:r>
              <a:rPr lang="en-US" altLang="zh-CN" sz="3000" b="1">
                <a:solidFill>
                  <a:srgbClr val="000099"/>
                </a:solidFill>
                <a:ea typeface="仿宋_GB2312" pitchFamily="49" charset="-122"/>
              </a:rPr>
              <a:t>(R)</a:t>
            </a:r>
            <a:r>
              <a:rPr lang="zh-CN" altLang="en-US" sz="3000" b="1">
                <a:solidFill>
                  <a:srgbClr val="000099"/>
                </a:solidFill>
                <a:ea typeface="仿宋_GB2312" pitchFamily="49" charset="-122"/>
              </a:rPr>
              <a:t>；</a:t>
            </a:r>
          </a:p>
          <a:p>
            <a:pPr lvl="1">
              <a:buClr>
                <a:srgbClr val="FF6600"/>
              </a:buClr>
              <a:buSzPct val="50000"/>
              <a:buFont typeface="Wingdings" pitchFamily="2" charset="2"/>
              <a:buChar char="u"/>
            </a:pPr>
            <a:r>
              <a:rPr lang="zh-CN" altLang="en-US" sz="3000" b="1">
                <a:solidFill>
                  <a:srgbClr val="000099"/>
                </a:solidFill>
                <a:ea typeface="仿宋_GB2312" pitchFamily="49" charset="-122"/>
              </a:rPr>
              <a:t>访问根结点 </a:t>
            </a:r>
            <a:r>
              <a:rPr lang="en-US" altLang="zh-CN" sz="3000" b="1">
                <a:solidFill>
                  <a:srgbClr val="000099"/>
                </a:solidFill>
                <a:ea typeface="仿宋_GB2312" pitchFamily="49" charset="-122"/>
              </a:rPr>
              <a:t>(V)</a:t>
            </a:r>
            <a:r>
              <a:rPr lang="zh-CN" altLang="en-US" sz="3000" b="1">
                <a:solidFill>
                  <a:srgbClr val="000099"/>
                </a:solidFill>
                <a:ea typeface="仿宋_GB2312" pitchFamily="49" charset="-122"/>
              </a:rPr>
              <a:t>。</a:t>
            </a:r>
          </a:p>
          <a:p>
            <a:pPr lvl="1"/>
            <a:endParaRPr lang="zh-CN" altLang="en-US" sz="900" b="1">
              <a:solidFill>
                <a:srgbClr val="000099"/>
              </a:solidFill>
              <a:ea typeface="仿宋_GB2312" pitchFamily="49" charset="-122"/>
            </a:endParaRPr>
          </a:p>
          <a:p>
            <a:pPr lvl="1">
              <a:buFont typeface="Wingdings" pitchFamily="2" charset="2"/>
              <a:buNone/>
            </a:pPr>
            <a:r>
              <a:rPr lang="zh-CN" altLang="en-US" sz="3200" b="1">
                <a:solidFill>
                  <a:schemeClr val="tx2"/>
                </a:solidFill>
                <a:latin typeface="Times New Roman" pitchFamily="18" charset="0"/>
                <a:ea typeface="仿宋_GB2312" pitchFamily="49" charset="-122"/>
              </a:rPr>
              <a:t>遍历结果</a:t>
            </a:r>
            <a:endParaRPr lang="zh-CN" altLang="en-US" sz="3200" b="1">
              <a:latin typeface="Times New Roman" pitchFamily="18" charset="0"/>
              <a:ea typeface="仿宋_GB2312" pitchFamily="49" charset="-122"/>
            </a:endParaRPr>
          </a:p>
          <a:p>
            <a:pPr lvl="1">
              <a:buFont typeface="Wingdings" pitchFamily="2" charset="2"/>
              <a:buNone/>
            </a:pPr>
            <a:r>
              <a:rPr lang="en-US" altLang="en-US" sz="3200" b="1">
                <a:latin typeface="Times New Roman" pitchFamily="18" charset="0"/>
                <a:ea typeface="仿宋_GB2312" pitchFamily="49" charset="-122"/>
              </a:rPr>
              <a:t> </a:t>
            </a:r>
            <a:r>
              <a:rPr lang="en-US" altLang="zh-CN" sz="3200" b="1" i="1">
                <a:latin typeface="Times New Roman" pitchFamily="18" charset="0"/>
                <a:ea typeface="仿宋_GB2312" pitchFamily="49" charset="-122"/>
              </a:rPr>
              <a:t>a b c d</a:t>
            </a:r>
            <a:r>
              <a:rPr lang="en-US" altLang="zh-CN" sz="3200" b="1">
                <a:latin typeface="Times New Roman" pitchFamily="18" charset="0"/>
                <a:ea typeface="仿宋_GB2312" pitchFamily="49" charset="-122"/>
              </a:rPr>
              <a:t> </a:t>
            </a:r>
            <a:r>
              <a:rPr lang="en-US" altLang="zh-CN" sz="3200" b="1">
                <a:latin typeface="Courier New" pitchFamily="49" charset="0"/>
                <a:ea typeface="楷体_GB2312" pitchFamily="49" charset="-122"/>
              </a:rPr>
              <a:t>-</a:t>
            </a:r>
            <a:r>
              <a:rPr lang="en-US" altLang="zh-CN" sz="3200" b="1">
                <a:latin typeface="Times New Roman" pitchFamily="18" charset="0"/>
                <a:ea typeface="仿宋_GB2312" pitchFamily="49" charset="-122"/>
              </a:rPr>
              <a:t> * + </a:t>
            </a:r>
            <a:r>
              <a:rPr lang="en-US" altLang="zh-CN" sz="3200" b="1" i="1">
                <a:latin typeface="Times New Roman" pitchFamily="18" charset="0"/>
                <a:ea typeface="仿宋_GB2312" pitchFamily="49" charset="-122"/>
              </a:rPr>
              <a:t>e f</a:t>
            </a:r>
            <a:r>
              <a:rPr lang="en-US" altLang="zh-CN" sz="3200" b="1">
                <a:latin typeface="Times New Roman" pitchFamily="18" charset="0"/>
                <a:ea typeface="仿宋_GB2312" pitchFamily="49" charset="-122"/>
              </a:rPr>
              <a:t> / </a:t>
            </a:r>
            <a:r>
              <a:rPr lang="en-US" altLang="zh-CN" sz="3200" b="1">
                <a:latin typeface="Courier New" pitchFamily="49" charset="0"/>
                <a:ea typeface="楷体_GB2312" pitchFamily="49" charset="-122"/>
              </a:rPr>
              <a:t>-</a:t>
            </a:r>
            <a:endParaRPr lang="en-US" altLang="zh-CN" sz="3200" b="1">
              <a:latin typeface="Courier New" pitchFamily="49" charset="0"/>
              <a:ea typeface="仿宋_GB2312" pitchFamily="49" charset="-122"/>
            </a:endParaRPr>
          </a:p>
        </p:txBody>
      </p:sp>
      <p:sp>
        <p:nvSpPr>
          <p:cNvPr id="37" name="灯片编号占位符 4"/>
          <p:cNvSpPr>
            <a:spLocks noGrp="1"/>
          </p:cNvSpPr>
          <p:nvPr>
            <p:ph type="sldNum" sz="quarter" idx="12"/>
          </p:nvPr>
        </p:nvSpPr>
        <p:spPr/>
        <p:txBody>
          <a:bodyPr/>
          <a:lstStyle/>
          <a:p>
            <a:fld id="{B68E7733-2598-4853-8B02-B9C6484F9A5F}" type="slidenum">
              <a:rPr lang="en-US" altLang="zh-CN"/>
              <a:pPr/>
              <a:t>92</a:t>
            </a:fld>
            <a:endParaRPr lang="en-US" altLang="zh-CN"/>
          </a:p>
        </p:txBody>
      </p:sp>
      <p:sp>
        <p:nvSpPr>
          <p:cNvPr id="160770" name="Line 2"/>
          <p:cNvSpPr>
            <a:spLocks noChangeShapeType="1"/>
          </p:cNvSpPr>
          <p:nvPr/>
        </p:nvSpPr>
        <p:spPr bwMode="auto">
          <a:xfrm>
            <a:off x="7086600" y="50292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1" name="Line 3"/>
          <p:cNvSpPr>
            <a:spLocks noChangeShapeType="1"/>
          </p:cNvSpPr>
          <p:nvPr/>
        </p:nvSpPr>
        <p:spPr bwMode="auto">
          <a:xfrm>
            <a:off x="7924800" y="3200400"/>
            <a:ext cx="3048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2" name="Line 4"/>
          <p:cNvSpPr>
            <a:spLocks noChangeShapeType="1"/>
          </p:cNvSpPr>
          <p:nvPr/>
        </p:nvSpPr>
        <p:spPr bwMode="auto">
          <a:xfrm>
            <a:off x="6172200" y="32004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3" name="Line 5"/>
          <p:cNvSpPr>
            <a:spLocks noChangeShapeType="1"/>
          </p:cNvSpPr>
          <p:nvPr/>
        </p:nvSpPr>
        <p:spPr bwMode="auto">
          <a:xfrm>
            <a:off x="6629400" y="4114800"/>
            <a:ext cx="381000" cy="685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4"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5"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6"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7"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8" name="Line 10"/>
          <p:cNvSpPr>
            <a:spLocks noChangeShapeType="1"/>
          </p:cNvSpPr>
          <p:nvPr/>
        </p:nvSpPr>
        <p:spPr bwMode="auto">
          <a:xfrm>
            <a:off x="7010400" y="2362200"/>
            <a:ext cx="6858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9"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2" name="Oval 14"/>
          <p:cNvSpPr>
            <a:spLocks noChangeArrowheads="1"/>
          </p:cNvSpPr>
          <p:nvPr/>
        </p:nvSpPr>
        <p:spPr bwMode="auto">
          <a:xfrm>
            <a:off x="6705600" y="1981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3" name="Oval 15"/>
          <p:cNvSpPr>
            <a:spLocks noChangeArrowheads="1"/>
          </p:cNvSpPr>
          <p:nvPr/>
        </p:nvSpPr>
        <p:spPr bwMode="auto">
          <a:xfrm>
            <a:off x="54102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4" name="Oval 16"/>
          <p:cNvSpPr>
            <a:spLocks noChangeArrowheads="1"/>
          </p:cNvSpPr>
          <p:nvPr/>
        </p:nvSpPr>
        <p:spPr bwMode="auto">
          <a:xfrm>
            <a:off x="6324600" y="37338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5" name="Oval 17"/>
          <p:cNvSpPr>
            <a:spLocks noChangeArrowheads="1"/>
          </p:cNvSpPr>
          <p:nvPr/>
        </p:nvSpPr>
        <p:spPr bwMode="auto">
          <a:xfrm>
            <a:off x="70866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6" name="Oval 18"/>
          <p:cNvSpPr>
            <a:spLocks noChangeArrowheads="1"/>
          </p:cNvSpPr>
          <p:nvPr/>
        </p:nvSpPr>
        <p:spPr bwMode="auto">
          <a:xfrm>
            <a:off x="8001000" y="37338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7" name="Oval 19"/>
          <p:cNvSpPr>
            <a:spLocks noChangeArrowheads="1"/>
          </p:cNvSpPr>
          <p:nvPr/>
        </p:nvSpPr>
        <p:spPr bwMode="auto">
          <a:xfrm>
            <a:off x="58674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8" name="Oval 20"/>
          <p:cNvSpPr>
            <a:spLocks noChangeArrowheads="1"/>
          </p:cNvSpPr>
          <p:nvPr/>
        </p:nvSpPr>
        <p:spPr bwMode="auto">
          <a:xfrm>
            <a:off x="7543800" y="28194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9" name="Oval 21"/>
          <p:cNvSpPr>
            <a:spLocks noChangeArrowheads="1"/>
          </p:cNvSpPr>
          <p:nvPr/>
        </p:nvSpPr>
        <p:spPr bwMode="auto">
          <a:xfrm>
            <a:off x="5867400" y="46482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0" name="Oval 22"/>
          <p:cNvSpPr>
            <a:spLocks noChangeArrowheads="1"/>
          </p:cNvSpPr>
          <p:nvPr/>
        </p:nvSpPr>
        <p:spPr bwMode="auto">
          <a:xfrm>
            <a:off x="6781800" y="4648200"/>
            <a:ext cx="533400" cy="533400"/>
          </a:xfrm>
          <a:prstGeom prst="ellipse">
            <a:avLst/>
          </a:prstGeom>
          <a:gradFill rotWithShape="0">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1" name="Oval 23"/>
          <p:cNvSpPr>
            <a:spLocks noChangeArrowheads="1"/>
          </p:cNvSpPr>
          <p:nvPr/>
        </p:nvSpPr>
        <p:spPr bwMode="auto">
          <a:xfrm>
            <a:off x="63246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2" name="Oval 24"/>
          <p:cNvSpPr>
            <a:spLocks noChangeArrowheads="1"/>
          </p:cNvSpPr>
          <p:nvPr/>
        </p:nvSpPr>
        <p:spPr bwMode="auto">
          <a:xfrm>
            <a:off x="7239000" y="5486400"/>
            <a:ext cx="533400" cy="533400"/>
          </a:xfrm>
          <a:prstGeom prst="ellipse">
            <a:avLst/>
          </a:prstGeom>
          <a:gradFill rotWithShape="0">
            <a:gsLst>
              <a:gs pos="0">
                <a:srgbClr val="FF7C80"/>
              </a:gs>
              <a:gs pos="100000">
                <a:srgbClr val="FF7C80">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3" name="Text Box 25"/>
          <p:cNvSpPr txBox="1">
            <a:spLocks noChangeArrowheads="1"/>
          </p:cNvSpPr>
          <p:nvPr/>
        </p:nvSpPr>
        <p:spPr bwMode="auto">
          <a:xfrm>
            <a:off x="6750050" y="1873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4" name="Text Box 26"/>
          <p:cNvSpPr txBox="1">
            <a:spLocks noChangeArrowheads="1"/>
          </p:cNvSpPr>
          <p:nvPr/>
        </p:nvSpPr>
        <p:spPr bwMode="auto">
          <a:xfrm>
            <a:off x="6826250" y="45720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5" name="Text Box 27"/>
          <p:cNvSpPr txBox="1">
            <a:spLocks noChangeArrowheads="1"/>
          </p:cNvSpPr>
          <p:nvPr/>
        </p:nvSpPr>
        <p:spPr bwMode="auto">
          <a:xfrm>
            <a:off x="7600950" y="277336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200"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2400" b="1">
              <a:latin typeface="Times New Roman" pitchFamily="18" charset="0"/>
            </a:endParaRPr>
          </a:p>
        </p:txBody>
      </p:sp>
      <p:sp>
        <p:nvSpPr>
          <p:cNvPr id="160796" name="Text Box 28"/>
          <p:cNvSpPr txBox="1">
            <a:spLocks noChangeArrowheads="1"/>
          </p:cNvSpPr>
          <p:nvPr/>
        </p:nvSpPr>
        <p:spPr bwMode="auto">
          <a:xfrm>
            <a:off x="5899150" y="26812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7" name="Text Box 29"/>
          <p:cNvSpPr txBox="1">
            <a:spLocks noChangeArrowheads="1"/>
          </p:cNvSpPr>
          <p:nvPr/>
        </p:nvSpPr>
        <p:spPr bwMode="auto">
          <a:xfrm>
            <a:off x="6356350" y="3595688"/>
            <a:ext cx="438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b="1">
                <a:solidFill>
                  <a:schemeClr val="bg1"/>
                </a:solidFill>
                <a:effectLst>
                  <a:outerShdw blurRad="38100" dist="38100" dir="2700000" algn="tl">
                    <a:srgbClr val="C0C0C0"/>
                  </a:outerShdw>
                </a:effectLst>
                <a:latin typeface="仿宋_GB2312" pitchFamily="49" charset="-122"/>
                <a:ea typeface="仿宋_GB2312" pitchFamily="49" charset="-122"/>
              </a:rPr>
              <a:t>*</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8" name="Text Box 30"/>
          <p:cNvSpPr txBox="1">
            <a:spLocks noChangeArrowheads="1"/>
          </p:cNvSpPr>
          <p:nvPr/>
        </p:nvSpPr>
        <p:spPr bwMode="auto">
          <a:xfrm>
            <a:off x="5454650" y="36258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a</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799" name="Text Box 31"/>
          <p:cNvSpPr txBox="1">
            <a:spLocks noChangeArrowheads="1"/>
          </p:cNvSpPr>
          <p:nvPr/>
        </p:nvSpPr>
        <p:spPr bwMode="auto">
          <a:xfrm>
            <a:off x="5943600" y="454025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b</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0" name="Text Box 32"/>
          <p:cNvSpPr txBox="1">
            <a:spLocks noChangeArrowheads="1"/>
          </p:cNvSpPr>
          <p:nvPr/>
        </p:nvSpPr>
        <p:spPr bwMode="auto">
          <a:xfrm>
            <a:off x="6394450" y="53784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c</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1" name="Text Box 33"/>
          <p:cNvSpPr txBox="1">
            <a:spLocks noChangeArrowheads="1"/>
          </p:cNvSpPr>
          <p:nvPr/>
        </p:nvSpPr>
        <p:spPr bwMode="auto">
          <a:xfrm>
            <a:off x="7239000" y="5410200"/>
            <a:ext cx="4127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d</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2" name="Text Box 34"/>
          <p:cNvSpPr txBox="1">
            <a:spLocks noChangeArrowheads="1"/>
          </p:cNvSpPr>
          <p:nvPr/>
        </p:nvSpPr>
        <p:spPr bwMode="auto">
          <a:xfrm>
            <a:off x="7156450" y="3625850"/>
            <a:ext cx="3873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e</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
        <p:nvSpPr>
          <p:cNvPr id="160803" name="Text Box 35"/>
          <p:cNvSpPr txBox="1">
            <a:spLocks noChangeArrowheads="1"/>
          </p:cNvSpPr>
          <p:nvPr/>
        </p:nvSpPr>
        <p:spPr bwMode="auto">
          <a:xfrm>
            <a:off x="8121650" y="3657600"/>
            <a:ext cx="3365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sz="3600" b="1" i="1">
                <a:solidFill>
                  <a:schemeClr val="bg1"/>
                </a:solidFill>
                <a:effectLst>
                  <a:outerShdw blurRad="38100" dist="38100" dir="2700000" algn="tl">
                    <a:srgbClr val="C0C0C0"/>
                  </a:outerShdw>
                </a:effectLst>
                <a:latin typeface="Times New Roman" pitchFamily="18" charset="0"/>
                <a:ea typeface="仿宋_GB2312" pitchFamily="49" charset="-122"/>
              </a:rPr>
              <a:t>f</a:t>
            </a:r>
            <a:endParaRPr kumimoji="1" lang="en-US" altLang="zh-CN" sz="3600" b="1">
              <a:solidFill>
                <a:schemeClr val="bg1"/>
              </a:solidFill>
              <a:effectLst>
                <a:outerShdw blurRad="38100" dist="38100" dir="2700000" algn="tl">
                  <a:srgbClr val="C0C0C0"/>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title"/>
          </p:nvPr>
        </p:nvSpPr>
        <p:spPr>
          <a:xfrm>
            <a:off x="457200" y="457200"/>
            <a:ext cx="8229600" cy="884238"/>
          </a:xfrm>
        </p:spPr>
        <p:txBody>
          <a:bodyPr/>
          <a:lstStyle/>
          <a:p>
            <a:pPr algn="ctr"/>
            <a:r>
              <a:rPr kumimoji="1" lang="zh-CN" altLang="en-US" sz="4000" b="1">
                <a:solidFill>
                  <a:schemeClr val="tx2"/>
                </a:solidFill>
                <a:ea typeface="华文新魏" pitchFamily="2" charset="-122"/>
              </a:rPr>
              <a:t>二叉树递归的后序遍历算法</a:t>
            </a:r>
          </a:p>
        </p:txBody>
      </p:sp>
      <p:sp>
        <p:nvSpPr>
          <p:cNvPr id="161796" name="Rectangle 4"/>
          <p:cNvSpPr>
            <a:spLocks noGrp="1" noChangeArrowheads="1"/>
          </p:cNvSpPr>
          <p:nvPr>
            <p:ph idx="1"/>
          </p:nvPr>
        </p:nvSpPr>
        <p:spPr>
          <a:xfrm>
            <a:off x="719138" y="1341438"/>
            <a:ext cx="7967662" cy="5148262"/>
          </a:xfrm>
        </p:spPr>
        <p:txBody>
          <a:bodyPr/>
          <a:lstStyle/>
          <a:p>
            <a:pPr>
              <a:spcBef>
                <a:spcPct val="0"/>
              </a:spcBef>
              <a:buFont typeface="Wingdings" pitchFamily="2" charset="2"/>
              <a:buNone/>
            </a:pPr>
            <a:r>
              <a:rPr lang="en-US" altLang="zh-CN" sz="2800" b="1">
                <a:latin typeface="Times New Roman" pitchFamily="18" charset="0"/>
                <a:ea typeface="隶书" pitchFamily="49" charset="-122"/>
              </a:rPr>
              <a:t>template &lt;class</a:t>
            </a:r>
            <a:r>
              <a:rPr lang="en-US" altLang="zh-CN" sz="2800">
                <a:latin typeface="Times New Roman" pitchFamily="18" charset="0"/>
                <a:ea typeface="隶书" pitchFamily="49" charset="-122"/>
              </a:rPr>
              <a:t> T</a:t>
            </a:r>
            <a:r>
              <a:rPr lang="en-US" altLang="zh-CN" sz="2800" b="1">
                <a:latin typeface="Times New Roman" pitchFamily="18" charset="0"/>
                <a:ea typeface="隶书" pitchFamily="49" charset="-122"/>
              </a:rPr>
              <a:t>&gt;</a:t>
            </a:r>
          </a:p>
          <a:p>
            <a:pPr>
              <a:spcBef>
                <a:spcPct val="0"/>
              </a:spcBef>
              <a:buFont typeface="Wingdings" pitchFamily="2" charset="2"/>
              <a:buNone/>
            </a:pPr>
            <a:r>
              <a:rPr lang="en-US" altLang="zh-CN" sz="2800" b="1">
                <a:latin typeface="Times New Roman" pitchFamily="18" charset="0"/>
                <a:ea typeface="隶书" pitchFamily="49" charset="-122"/>
              </a:rPr>
              <a:t>void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PostOrder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void </a:t>
            </a:r>
            <a:r>
              <a:rPr lang="en-US" altLang="zh-CN" sz="2800">
                <a:latin typeface="Times New Roman" pitchFamily="18" charset="0"/>
                <a:ea typeface="隶书" pitchFamily="49" charset="-122"/>
              </a:rPr>
              <a:t>(</a:t>
            </a:r>
            <a:r>
              <a:rPr lang="en-US" altLang="zh-CN" sz="2800" b="1">
                <a:latin typeface="Times New Roman" pitchFamily="18" charset="0"/>
                <a:ea typeface="隶书" pitchFamily="49" charset="-122"/>
              </a:rPr>
              <a:t>*</a:t>
            </a:r>
            <a:r>
              <a:rPr lang="en-US" altLang="zh-CN" sz="2800">
                <a:latin typeface="Times New Roman" pitchFamily="18" charset="0"/>
                <a:ea typeface="隶书" pitchFamily="49" charset="-122"/>
              </a:rPr>
              <a:t>visit)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a:t>
            </a:r>
            <a:r>
              <a:rPr lang="en-US" altLang="zh-CN" sz="2800">
                <a:latin typeface="Times New Roman" pitchFamily="18" charset="0"/>
                <a:ea typeface="隶书" pitchFamily="49" charset="-122"/>
              </a:rPr>
              <a:t>t )</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if </a:t>
            </a:r>
            <a:r>
              <a:rPr lang="en-US" altLang="zh-CN" sz="2800">
                <a:latin typeface="Times New Roman" pitchFamily="18" charset="0"/>
                <a:ea typeface="隶书" pitchFamily="49" charset="-122"/>
              </a:rPr>
              <a:t>(subTree != NULL )</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p>
          <a:p>
            <a:pPr>
              <a:spcBef>
                <a:spcPct val="0"/>
              </a:spcBef>
              <a:buFont typeface="Wingdings" pitchFamily="2" charset="2"/>
              <a:buNone/>
            </a:pP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遍历左子树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PostOrder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visit)</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遍历右子树</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a:latin typeface="Times New Roman" pitchFamily="18" charset="0"/>
                <a:ea typeface="隶书" pitchFamily="49" charset="-122"/>
              </a:rPr>
              <a:t>visit (subTree)</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访问根结点</a:t>
            </a:r>
          </a:p>
          <a:p>
            <a:pPr>
              <a:spcBef>
                <a:spcPct val="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a:t>
            </a:r>
          </a:p>
          <a:p>
            <a:pPr>
              <a:spcBef>
                <a:spcPct val="0"/>
              </a:spcBef>
              <a:buFont typeface="Wingdings" pitchFamily="2" charset="2"/>
              <a:buNone/>
            </a:pPr>
            <a:r>
              <a:rPr lang="en-US" altLang="zh-CN" sz="2800" b="1">
                <a:latin typeface="Times New Roman" pitchFamily="18" charset="0"/>
                <a:ea typeface="隶书" pitchFamily="49" charset="-122"/>
              </a:rPr>
              <a:t>};</a:t>
            </a:r>
          </a:p>
        </p:txBody>
      </p:sp>
      <p:sp>
        <p:nvSpPr>
          <p:cNvPr id="5" name="灯片编号占位符 4"/>
          <p:cNvSpPr>
            <a:spLocks noGrp="1"/>
          </p:cNvSpPr>
          <p:nvPr>
            <p:ph type="sldNum" sz="quarter" idx="12"/>
          </p:nvPr>
        </p:nvSpPr>
        <p:spPr/>
        <p:txBody>
          <a:bodyPr/>
          <a:lstStyle/>
          <a:p>
            <a:fld id="{FC082083-35C9-4629-9602-9B02E3069F19}" type="slidenum">
              <a:rPr lang="en-US" altLang="zh-CN"/>
              <a:pPr/>
              <a:t>93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ADCFF4F-9D52-4EEE-A88A-30E426E6A5F6}" type="slidenum">
              <a:rPr lang="en-US" altLang="zh-CN" smtClean="0">
                <a:latin typeface="Arial" pitchFamily="34" charset="0"/>
              </a:rPr>
              <a:pPr eaLnBrk="1" hangingPunct="1"/>
              <a:t>94</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4194"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92754537"/>
      </p:ext>
    </p:extLst>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7590B5BA-4D16-43B5-A933-C1DDCEAC8E11}" type="slidenum">
              <a:rPr lang="en-US" altLang="zh-CN" smtClean="0">
                <a:latin typeface="Arial" pitchFamily="34" charset="0"/>
              </a:rPr>
              <a:pPr eaLnBrk="1" hangingPunct="1"/>
              <a:t>95</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5218"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21927052"/>
      </p:ext>
    </p:extLst>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2"/>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6EF5DE9-1B42-4931-81BF-3E68658A8B76}" type="slidenum">
              <a:rPr lang="en-US" altLang="zh-CN" smtClean="0">
                <a:latin typeface="Arial" pitchFamily="34" charset="0"/>
              </a:rPr>
              <a:pPr eaLnBrk="1" hangingPunct="1"/>
              <a:t>96</a:t>
            </a:fld>
            <a:endParaRPr lang="en-US" altLang="zh-CN" smtClean="0">
              <a:latin typeface="Arial" pitchFamily="34" charset="0"/>
            </a:endParaRPr>
          </a:p>
        </p:txBody>
      </p:sp>
    </p:spTree>
    <p:controls>
      <mc:AlternateContent xmlns:mc="http://schemas.openxmlformats.org/markup-compatibility/2006">
        <mc:Choice xmlns:v="urn:schemas-microsoft-com:vml" Requires="v">
          <p:control spid="436242" name="ShockwaveFlash1" r:id="rId2" imgW="1828800" imgH="1828800"/>
        </mc:Choice>
        <mc:Fallback>
          <p:control name="ShockwaveFlash1" r:id="rId2" imgW="1828800" imgH="1828800">
            <p:pic>
              <p:nvPicPr>
                <p:cNvPr id="2" name="ShockwaveFlash1"/>
                <p:cNvPicPr preferRelativeResize="0">
                  <a:picLocks noChangeArrowheads="1" noChangeShapeType="1"/>
                </p:cNvPicPr>
                <p:nvPr/>
              </p:nvPicPr>
              <p:blipFill>
                <a:blip r:embed="rId4"/>
                <a:srcRect/>
                <a:stretch>
                  <a:fillRect/>
                </a:stretch>
              </p:blipFill>
              <p:spPr bwMode="auto">
                <a:xfrm>
                  <a:off x="0" y="0"/>
                  <a:ext cx="9142413" cy="68564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77351669"/>
      </p:ext>
    </p:extLst>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p:cNvSpPr>
            <a:spLocks noGrp="1" noChangeArrowheads="1"/>
          </p:cNvSpPr>
          <p:nvPr>
            <p:ph type="title"/>
          </p:nvPr>
        </p:nvSpPr>
        <p:spPr>
          <a:xfrm>
            <a:off x="1511300" y="457200"/>
            <a:ext cx="6096000" cy="1063625"/>
          </a:xfrm>
        </p:spPr>
        <p:txBody>
          <a:bodyPr/>
          <a:lstStyle/>
          <a:p>
            <a:pPr algn="ctr"/>
            <a:r>
              <a:rPr lang="zh-CN" altLang="en-US" sz="4000" b="1">
                <a:solidFill>
                  <a:schemeClr val="tx2"/>
                </a:solidFill>
                <a:ea typeface="华文新魏" pitchFamily="2" charset="-122"/>
              </a:rPr>
              <a:t>应用二叉树遍历的事例</a:t>
            </a:r>
            <a:endParaRPr lang="zh-CN" altLang="en-US">
              <a:solidFill>
                <a:schemeClr val="tx2"/>
              </a:solidFill>
              <a:ea typeface="华文新魏" pitchFamily="2" charset="-122"/>
            </a:endParaRPr>
          </a:p>
        </p:txBody>
      </p:sp>
      <p:sp>
        <p:nvSpPr>
          <p:cNvPr id="5" name="灯片编号占位符 4"/>
          <p:cNvSpPr>
            <a:spLocks noGrp="1"/>
          </p:cNvSpPr>
          <p:nvPr>
            <p:ph type="sldNum" sz="quarter" idx="12"/>
          </p:nvPr>
        </p:nvSpPr>
        <p:spPr/>
        <p:txBody>
          <a:bodyPr/>
          <a:lstStyle/>
          <a:p>
            <a:fld id="{7B5DCFB2-F55E-4781-9B26-5CE30A6E7640}" type="slidenum">
              <a:rPr lang="en-US" altLang="zh-CN"/>
              <a:pPr/>
              <a:t>97</a:t>
            </a:fld>
            <a:endParaRPr lang="en-US" altLang="zh-CN"/>
          </a:p>
        </p:txBody>
      </p:sp>
      <p:sp>
        <p:nvSpPr>
          <p:cNvPr id="163843" name="Text Box 3"/>
          <p:cNvSpPr txBox="1">
            <a:spLocks noChangeArrowheads="1"/>
          </p:cNvSpPr>
          <p:nvPr/>
        </p:nvSpPr>
        <p:spPr bwMode="auto">
          <a:xfrm>
            <a:off x="677863" y="1401763"/>
            <a:ext cx="78549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a:latin typeface="Times New Roman" pitchFamily="18" charset="0"/>
                <a:ea typeface="隶书" pitchFamily="49" charset="-122"/>
              </a:rPr>
              <a:t>template &lt;class </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p>
          <a:p>
            <a:pPr>
              <a:lnSpc>
                <a:spcPct val="110000"/>
              </a:lnSpc>
            </a:pPr>
            <a:r>
              <a:rPr kumimoji="1" lang="en-US" altLang="zh-CN" sz="2800" b="1">
                <a:latin typeface="Times New Roman" pitchFamily="18" charset="0"/>
                <a:ea typeface="隶书" pitchFamily="49" charset="-122"/>
              </a:rPr>
              <a:t>int </a:t>
            </a:r>
            <a:r>
              <a:rPr kumimoji="1" lang="en-US" altLang="zh-CN" sz="2800">
                <a:latin typeface="Times New Roman" pitchFamily="18" charset="0"/>
                <a:ea typeface="隶书" pitchFamily="49" charset="-122"/>
              </a:rPr>
              <a:t>BinaryTree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a:t>
            </a:r>
            <a:r>
              <a:rPr kumimoji="1" lang="en-US" altLang="zh-CN" sz="2800">
                <a:latin typeface="Times New Roman" pitchFamily="18" charset="0"/>
                <a:ea typeface="隶书" pitchFamily="49" charset="-122"/>
              </a:rPr>
              <a:t>Size (BinTreeNode</a:t>
            </a:r>
            <a:r>
              <a:rPr kumimoji="1" lang="en-US" altLang="zh-CN" sz="2800" b="1">
                <a:latin typeface="Times New Roman" pitchFamily="18" charset="0"/>
                <a:ea typeface="隶书" pitchFamily="49" charset="-122"/>
              </a:rPr>
              <a:t>&lt;</a:t>
            </a:r>
            <a:r>
              <a:rPr kumimoji="1" lang="en-US" altLang="zh-CN" sz="2800">
                <a:latin typeface="Times New Roman" pitchFamily="18" charset="0"/>
                <a:ea typeface="隶书" pitchFamily="49" charset="-122"/>
              </a:rPr>
              <a:t>T</a:t>
            </a:r>
            <a:r>
              <a:rPr kumimoji="1" lang="en-US" altLang="zh-CN" sz="2800" b="1">
                <a:latin typeface="Times New Roman" pitchFamily="18" charset="0"/>
                <a:ea typeface="隶书" pitchFamily="49" charset="-122"/>
              </a:rPr>
              <a:t>&gt; *  </a:t>
            </a:r>
          </a:p>
          <a:p>
            <a:pPr>
              <a:lnSpc>
                <a:spcPct val="110000"/>
              </a:lnSpc>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subTree)</a:t>
            </a:r>
            <a:r>
              <a:rPr kumimoji="1" lang="en-US" altLang="zh-CN" sz="2800" b="1">
                <a:latin typeface="Times New Roman" pitchFamily="18" charset="0"/>
                <a:ea typeface="隶书" pitchFamily="49" charset="-122"/>
              </a:rPr>
              <a:t> const {</a:t>
            </a:r>
          </a:p>
          <a:p>
            <a:pPr>
              <a:lnSpc>
                <a:spcPct val="110000"/>
              </a:lnSpc>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私有函数：利用二叉树后序遍历算法计算二叉</a:t>
            </a:r>
          </a:p>
          <a:p>
            <a:pPr>
              <a:lnSpc>
                <a:spcPct val="110000"/>
              </a:lnSpc>
            </a:pPr>
            <a:r>
              <a:rPr kumimoji="1" lang="en-US" altLang="zh-CN" sz="2800" b="1">
                <a:solidFill>
                  <a:schemeClr val="tx2"/>
                </a:solidFill>
                <a:latin typeface="Times New Roman" pitchFamily="18" charset="0"/>
                <a:ea typeface="隶书" pitchFamily="49" charset="-122"/>
              </a:rPr>
              <a:t>//</a:t>
            </a:r>
            <a:r>
              <a:rPr kumimoji="1" lang="zh-CN" altLang="en-US" sz="2800">
                <a:solidFill>
                  <a:schemeClr val="tx2"/>
                </a:solidFill>
                <a:latin typeface="Times New Roman" pitchFamily="18" charset="0"/>
                <a:ea typeface="隶书" pitchFamily="49" charset="-122"/>
              </a:rPr>
              <a:t>树的结点个数</a:t>
            </a:r>
          </a:p>
          <a:p>
            <a:pPr>
              <a:lnSpc>
                <a:spcPct val="110000"/>
              </a:lnSpc>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if </a:t>
            </a:r>
            <a:r>
              <a:rPr kumimoji="1" lang="en-US" altLang="zh-CN" sz="2800">
                <a:latin typeface="Times New Roman" pitchFamily="18" charset="0"/>
                <a:ea typeface="隶书" pitchFamily="49" charset="-122"/>
              </a:rPr>
              <a:t>(subTree</a:t>
            </a:r>
            <a:r>
              <a:rPr kumimoji="1" lang="en-US" altLang="zh-CN" sz="2800" i="1">
                <a:latin typeface="Times New Roman" pitchFamily="18" charset="0"/>
                <a:ea typeface="隶书" pitchFamily="49" charset="-122"/>
              </a:rPr>
              <a:t> == </a:t>
            </a:r>
            <a:r>
              <a:rPr kumimoji="1" lang="en-US" altLang="zh-CN" sz="2800">
                <a:latin typeface="Times New Roman" pitchFamily="18" charset="0"/>
                <a:ea typeface="隶书" pitchFamily="49" charset="-122"/>
              </a:rPr>
              <a:t>NULL)</a:t>
            </a:r>
            <a:r>
              <a:rPr kumimoji="1" lang="en-US" altLang="zh-CN" sz="2800" b="1">
                <a:latin typeface="Times New Roman" pitchFamily="18" charset="0"/>
                <a:ea typeface="隶书" pitchFamily="49" charset="-122"/>
              </a:rPr>
              <a:t> return </a:t>
            </a:r>
            <a:r>
              <a:rPr kumimoji="1" lang="en-US" altLang="zh-CN" sz="2800">
                <a:latin typeface="Times New Roman" pitchFamily="18" charset="0"/>
                <a:ea typeface="隶书" pitchFamily="49" charset="-122"/>
              </a:rPr>
              <a:t>0</a:t>
            </a:r>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空树</a:t>
            </a:r>
          </a:p>
          <a:p>
            <a:pPr>
              <a:lnSpc>
                <a:spcPct val="110000"/>
              </a:lnSpc>
            </a:pPr>
            <a:r>
              <a:rPr kumimoji="1" lang="zh-CN" altLang="en-US" sz="2800" b="1">
                <a:latin typeface="Times New Roman" pitchFamily="18" charset="0"/>
                <a:ea typeface="隶书" pitchFamily="49" charset="-122"/>
              </a:rPr>
              <a:t>     </a:t>
            </a:r>
            <a:r>
              <a:rPr kumimoji="1" lang="en-US" altLang="zh-CN" sz="2800" b="1">
                <a:latin typeface="Times New Roman" pitchFamily="18" charset="0"/>
                <a:ea typeface="隶书" pitchFamily="49" charset="-122"/>
              </a:rPr>
              <a:t>else return </a:t>
            </a:r>
            <a:r>
              <a:rPr kumimoji="1" lang="en-US" altLang="zh-CN" sz="2800">
                <a:latin typeface="Times New Roman" pitchFamily="18" charset="0"/>
                <a:ea typeface="隶书" pitchFamily="49" charset="-122"/>
              </a:rPr>
              <a:t>1+Size (subTree</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leftChild)</a:t>
            </a:r>
            <a:r>
              <a:rPr kumimoji="1" lang="en-US" altLang="zh-CN" sz="2800" b="1">
                <a:latin typeface="Times New Roman" pitchFamily="18" charset="0"/>
                <a:ea typeface="隶书" pitchFamily="49" charset="-122"/>
              </a:rPr>
              <a:t> </a:t>
            </a:r>
          </a:p>
          <a:p>
            <a:pPr>
              <a:lnSpc>
                <a:spcPct val="110000"/>
              </a:lnSpc>
            </a:pP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a:t>
            </a:r>
            <a:r>
              <a:rPr kumimoji="1" lang="en-US" altLang="zh-CN" sz="2800" b="1">
                <a:latin typeface="Times New Roman" pitchFamily="18" charset="0"/>
                <a:ea typeface="隶书" pitchFamily="49" charset="-122"/>
              </a:rPr>
              <a:t> </a:t>
            </a:r>
            <a:r>
              <a:rPr kumimoji="1" lang="en-US" altLang="zh-CN" sz="2800">
                <a:latin typeface="Times New Roman" pitchFamily="18" charset="0"/>
                <a:ea typeface="隶书" pitchFamily="49" charset="-122"/>
              </a:rPr>
              <a:t>Size (subTree</a:t>
            </a:r>
            <a:r>
              <a:rPr kumimoji="1" lang="en-US" altLang="zh-CN" sz="2800">
                <a:latin typeface="楷体_GB2312" pitchFamily="49" charset="-122"/>
                <a:ea typeface="楷体_GB2312" pitchFamily="49" charset="-122"/>
              </a:rPr>
              <a:t>-&gt;</a:t>
            </a:r>
            <a:r>
              <a:rPr kumimoji="1" lang="en-US" altLang="zh-CN" sz="2800">
                <a:latin typeface="Times New Roman" pitchFamily="18" charset="0"/>
                <a:ea typeface="隶书" pitchFamily="49" charset="-122"/>
              </a:rPr>
              <a:t>rightChild)</a:t>
            </a:r>
            <a:r>
              <a:rPr kumimoji="1" lang="en-US" altLang="zh-CN" sz="2800" b="1">
                <a:latin typeface="Times New Roman" pitchFamily="18" charset="0"/>
                <a:ea typeface="隶书" pitchFamily="49" charset="-122"/>
              </a:rPr>
              <a:t>;</a:t>
            </a:r>
          </a:p>
          <a:p>
            <a:pPr>
              <a:lnSpc>
                <a:spcPct val="110000"/>
              </a:lnSpc>
            </a:pPr>
            <a:r>
              <a:rPr kumimoji="1" lang="en-US" altLang="zh-CN" sz="2800" b="1">
                <a:latin typeface="Times New Roman" pitchFamily="18" charset="0"/>
                <a:ea typeface="隶书"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1D6E101-E0EA-4218-B9C1-2A9AFBAC8466}" type="slidenum">
              <a:rPr lang="en-US" altLang="zh-CN" smtClean="0">
                <a:solidFill>
                  <a:srgbClr val="FFFFFF"/>
                </a:solidFill>
                <a:latin typeface="Arial" pitchFamily="34" charset="0"/>
              </a:rPr>
              <a:pPr eaLnBrk="1" hangingPunct="1"/>
              <a:t>98</a:t>
            </a:fld>
            <a:endParaRPr lang="en-US" altLang="zh-CN" smtClean="0">
              <a:solidFill>
                <a:srgbClr val="FFFFFF"/>
              </a:solidFill>
              <a:latin typeface="Arial" pitchFamily="34" charset="0"/>
            </a:endParaRPr>
          </a:p>
        </p:txBody>
      </p:sp>
      <p:sp>
        <p:nvSpPr>
          <p:cNvPr id="202754" name="Rectangle 2"/>
          <p:cNvSpPr>
            <a:spLocks noGrp="1" noRot="1" noChangeArrowheads="1"/>
          </p:cNvSpPr>
          <p:nvPr>
            <p:ph type="title"/>
          </p:nvPr>
        </p:nvSpPr>
        <p:spPr>
          <a:xfrm>
            <a:off x="228600" y="152400"/>
            <a:ext cx="7772400" cy="609600"/>
          </a:xfrm>
        </p:spPr>
        <p:txBody>
          <a:bodyPr/>
          <a:lstStyle/>
          <a:p>
            <a:pPr algn="l" eaLnBrk="1" hangingPunct="1">
              <a:defRPr/>
            </a:pPr>
            <a:r>
              <a:rPr lang="zh-CN" altLang="en-US" sz="2800" b="0" smtClean="0"/>
              <a:t>对遍历的分析：</a:t>
            </a:r>
          </a:p>
        </p:txBody>
      </p:sp>
      <p:sp>
        <p:nvSpPr>
          <p:cNvPr id="202755" name="Rectangle 3"/>
          <p:cNvSpPr>
            <a:spLocks noChangeArrowheads="1"/>
          </p:cNvSpPr>
          <p:nvPr/>
        </p:nvSpPr>
        <p:spPr bwMode="auto">
          <a:xfrm>
            <a:off x="228600" y="7620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smtClean="0">
                <a:solidFill>
                  <a:srgbClr val="E5E5FF"/>
                </a:solidFill>
                <a:latin typeface="Times New Roman" pitchFamily="18" charset="0"/>
                <a:ea typeface="楷体_GB2312" pitchFamily="49" charset="-122"/>
              </a:rPr>
              <a:t>1.</a:t>
            </a:r>
            <a:r>
              <a:rPr kumimoji="1" lang="en-US" altLang="zh-CN" sz="2400" b="1" smtClean="0">
                <a:solidFill>
                  <a:srgbClr val="FFFFFF"/>
                </a:solidFill>
                <a:latin typeface="Times New Roman" pitchFamily="18" charset="0"/>
                <a:ea typeface="楷体_GB2312" pitchFamily="49" charset="-122"/>
              </a:rPr>
              <a:t> </a:t>
            </a:r>
            <a:r>
              <a:rPr kumimoji="1" lang="zh-CN" altLang="en-US" sz="2400" b="1" smtClean="0">
                <a:solidFill>
                  <a:srgbClr val="FFFFFF"/>
                </a:solidFill>
                <a:latin typeface="Times New Roman" pitchFamily="18" charset="0"/>
                <a:ea typeface="楷体_GB2312" pitchFamily="49" charset="-122"/>
              </a:rPr>
              <a:t>从前面的三种遍历算法可以知道：如果将</a:t>
            </a:r>
            <a:r>
              <a:rPr kumimoji="1" lang="en-US" altLang="zh-CN" sz="2400" b="1" smtClean="0">
                <a:solidFill>
                  <a:srgbClr val="FFFFFF"/>
                </a:solidFill>
                <a:latin typeface="Times New Roman" pitchFamily="18" charset="0"/>
                <a:ea typeface="楷体_GB2312" pitchFamily="49" charset="-122"/>
              </a:rPr>
              <a:t>print</a:t>
            </a:r>
            <a:r>
              <a:rPr kumimoji="1" lang="zh-CN" altLang="en-US" sz="2400" b="1" smtClean="0">
                <a:solidFill>
                  <a:srgbClr val="FFFFFF"/>
                </a:solidFill>
                <a:latin typeface="Times New Roman" pitchFamily="18" charset="0"/>
                <a:ea typeface="楷体_GB2312" pitchFamily="49" charset="-122"/>
              </a:rPr>
              <a:t>语句抹去，从递归的角度看，这三种算法是完全相同的，或者说这三种遍历算法的</a:t>
            </a:r>
            <a:r>
              <a:rPr kumimoji="1" lang="zh-CN" altLang="en-US" sz="2400" b="1" smtClean="0">
                <a:solidFill>
                  <a:srgbClr val="FFFF00"/>
                </a:solidFill>
                <a:latin typeface="Times New Roman" pitchFamily="18" charset="0"/>
                <a:ea typeface="楷体_GB2312" pitchFamily="49" charset="-122"/>
              </a:rPr>
              <a:t>访问路径是相同的，只是访问结点的时机不同。</a:t>
            </a:r>
          </a:p>
        </p:txBody>
      </p:sp>
      <p:sp>
        <p:nvSpPr>
          <p:cNvPr id="202756" name="Rectangle 4"/>
          <p:cNvSpPr>
            <a:spLocks noChangeArrowheads="1"/>
          </p:cNvSpPr>
          <p:nvPr/>
        </p:nvSpPr>
        <p:spPr bwMode="auto">
          <a:xfrm>
            <a:off x="3886200" y="1981200"/>
            <a:ext cx="418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smtClean="0">
                <a:solidFill>
                  <a:srgbClr val="FFFFFF"/>
                </a:solidFill>
                <a:latin typeface="Times New Roman" pitchFamily="18" charset="0"/>
                <a:ea typeface="楷体_GB2312" pitchFamily="49" charset="-122"/>
              </a:rPr>
              <a:t>从虚线的出发点到终点的路径</a:t>
            </a:r>
          </a:p>
          <a:p>
            <a:r>
              <a:rPr kumimoji="1" lang="zh-CN" altLang="en-US" sz="2400" b="1" smtClean="0">
                <a:solidFill>
                  <a:srgbClr val="FFFFFF"/>
                </a:solidFill>
                <a:latin typeface="Times New Roman" pitchFamily="18" charset="0"/>
                <a:ea typeface="楷体_GB2312" pitchFamily="49" charset="-122"/>
              </a:rPr>
              <a:t>上，每个结点经过</a:t>
            </a:r>
            <a:r>
              <a:rPr kumimoji="1" lang="en-US" altLang="zh-CN" sz="2400" b="1" smtClean="0">
                <a:solidFill>
                  <a:srgbClr val="66FF33"/>
                </a:solidFill>
                <a:latin typeface="Times New Roman" pitchFamily="18" charset="0"/>
                <a:ea typeface="楷体_GB2312" pitchFamily="49" charset="-122"/>
              </a:rPr>
              <a:t>3</a:t>
            </a:r>
            <a:r>
              <a:rPr kumimoji="1" lang="zh-CN" altLang="en-US" sz="2400" b="1" smtClean="0">
                <a:solidFill>
                  <a:srgbClr val="66FF33"/>
                </a:solidFill>
                <a:latin typeface="Times New Roman" pitchFamily="18" charset="0"/>
                <a:ea typeface="楷体_GB2312" pitchFamily="49" charset="-122"/>
              </a:rPr>
              <a:t>次</a:t>
            </a:r>
            <a:r>
              <a:rPr kumimoji="1" lang="zh-CN" altLang="en-US" sz="2400" b="1" smtClean="0">
                <a:solidFill>
                  <a:srgbClr val="FFFFFF"/>
                </a:solidFill>
                <a:latin typeface="Times New Roman" pitchFamily="18" charset="0"/>
                <a:ea typeface="楷体_GB2312" pitchFamily="49" charset="-122"/>
              </a:rPr>
              <a:t>。</a:t>
            </a:r>
          </a:p>
        </p:txBody>
      </p:sp>
      <p:grpSp>
        <p:nvGrpSpPr>
          <p:cNvPr id="202757" name="Group 5"/>
          <p:cNvGrpSpPr>
            <a:grpSpLocks/>
          </p:cNvGrpSpPr>
          <p:nvPr/>
        </p:nvGrpSpPr>
        <p:grpSpPr bwMode="auto">
          <a:xfrm>
            <a:off x="76200" y="2057400"/>
            <a:ext cx="3581400" cy="3810000"/>
            <a:chOff x="96" y="1488"/>
            <a:chExt cx="2256" cy="2400"/>
          </a:xfrm>
        </p:grpSpPr>
        <p:sp>
          <p:nvSpPr>
            <p:cNvPr id="60426" name="Oval 6"/>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A</a:t>
              </a:r>
            </a:p>
          </p:txBody>
        </p:sp>
        <p:sp>
          <p:nvSpPr>
            <p:cNvPr id="60427" name="Oval 7"/>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F</a:t>
              </a:r>
            </a:p>
          </p:txBody>
        </p:sp>
        <p:sp>
          <p:nvSpPr>
            <p:cNvPr id="60428" name="Oval 8"/>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E</a:t>
              </a:r>
            </a:p>
          </p:txBody>
        </p:sp>
        <p:sp>
          <p:nvSpPr>
            <p:cNvPr id="60429" name="Oval 9"/>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D</a:t>
              </a:r>
            </a:p>
          </p:txBody>
        </p:sp>
        <p:sp>
          <p:nvSpPr>
            <p:cNvPr id="60430" name="Oval 10"/>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C</a:t>
              </a:r>
            </a:p>
          </p:txBody>
        </p:sp>
        <p:sp>
          <p:nvSpPr>
            <p:cNvPr id="60431" name="Oval 11"/>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B</a:t>
              </a:r>
            </a:p>
          </p:txBody>
        </p:sp>
        <p:sp>
          <p:nvSpPr>
            <p:cNvPr id="60432" name="Oval 12"/>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smtClean="0">
                  <a:solidFill>
                    <a:srgbClr val="FFFFFF"/>
                  </a:solidFill>
                  <a:latin typeface="Times New Roman" pitchFamily="18" charset="0"/>
                </a:rPr>
                <a:t>G</a:t>
              </a:r>
            </a:p>
          </p:txBody>
        </p:sp>
        <p:sp>
          <p:nvSpPr>
            <p:cNvPr id="60433" name="Line 13"/>
            <p:cNvSpPr>
              <a:spLocks noChangeShapeType="1"/>
            </p:cNvSpPr>
            <p:nvPr/>
          </p:nvSpPr>
          <p:spPr bwMode="auto">
            <a:xfrm flipH="1">
              <a:off x="1022" y="1732"/>
              <a:ext cx="242"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4" name="Line 14"/>
            <p:cNvSpPr>
              <a:spLocks noChangeShapeType="1"/>
            </p:cNvSpPr>
            <p:nvPr/>
          </p:nvSpPr>
          <p:spPr bwMode="auto">
            <a:xfrm flipH="1">
              <a:off x="640" y="2288"/>
              <a:ext cx="243" cy="3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5" name="Line 15"/>
            <p:cNvSpPr>
              <a:spLocks noChangeShapeType="1"/>
            </p:cNvSpPr>
            <p:nvPr/>
          </p:nvSpPr>
          <p:spPr bwMode="auto">
            <a:xfrm flipH="1">
              <a:off x="1010" y="2832"/>
              <a:ext cx="243"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6" name="Line 16"/>
            <p:cNvSpPr>
              <a:spLocks noChangeShapeType="1"/>
            </p:cNvSpPr>
            <p:nvPr/>
          </p:nvSpPr>
          <p:spPr bwMode="auto">
            <a:xfrm flipH="1">
              <a:off x="1646" y="2221"/>
              <a:ext cx="104" cy="1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7" name="Line 17"/>
            <p:cNvSpPr>
              <a:spLocks noChangeShapeType="1"/>
            </p:cNvSpPr>
            <p:nvPr/>
          </p:nvSpPr>
          <p:spPr bwMode="auto">
            <a:xfrm>
              <a:off x="1403" y="1710"/>
              <a:ext cx="347" cy="3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8" name="Line 18"/>
            <p:cNvSpPr>
              <a:spLocks noChangeShapeType="1"/>
            </p:cNvSpPr>
            <p:nvPr/>
          </p:nvSpPr>
          <p:spPr bwMode="auto">
            <a:xfrm>
              <a:off x="1010" y="2232"/>
              <a:ext cx="231" cy="3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39" name="Line 19"/>
            <p:cNvSpPr>
              <a:spLocks noChangeShapeType="1"/>
            </p:cNvSpPr>
            <p:nvPr/>
          </p:nvSpPr>
          <p:spPr bwMode="auto">
            <a:xfrm>
              <a:off x="1392" y="2799"/>
              <a:ext cx="231" cy="3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0" name="Oval 20"/>
            <p:cNvSpPr>
              <a:spLocks noChangeArrowheads="1"/>
            </p:cNvSpPr>
            <p:nvPr/>
          </p:nvSpPr>
          <p:spPr bwMode="auto">
            <a:xfrm>
              <a:off x="316" y="2999"/>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1" name="Oval 21"/>
            <p:cNvSpPr>
              <a:spLocks noChangeArrowheads="1"/>
            </p:cNvSpPr>
            <p:nvPr/>
          </p:nvSpPr>
          <p:spPr bwMode="auto">
            <a:xfrm>
              <a:off x="709" y="3021"/>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2" name="Oval 22"/>
            <p:cNvSpPr>
              <a:spLocks noChangeArrowheads="1"/>
            </p:cNvSpPr>
            <p:nvPr/>
          </p:nvSpPr>
          <p:spPr bwMode="auto">
            <a:xfrm>
              <a:off x="674" y="3521"/>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3" name="Oval 23"/>
            <p:cNvSpPr>
              <a:spLocks noChangeArrowheads="1"/>
            </p:cNvSpPr>
            <p:nvPr/>
          </p:nvSpPr>
          <p:spPr bwMode="auto">
            <a:xfrm>
              <a:off x="1033" y="3532"/>
              <a:ext cx="93"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4" name="Oval 24"/>
            <p:cNvSpPr>
              <a:spLocks noChangeArrowheads="1"/>
            </p:cNvSpPr>
            <p:nvPr/>
          </p:nvSpPr>
          <p:spPr bwMode="auto">
            <a:xfrm>
              <a:off x="1450" y="3599"/>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5" name="Oval 25"/>
            <p:cNvSpPr>
              <a:spLocks noChangeArrowheads="1"/>
            </p:cNvSpPr>
            <p:nvPr/>
          </p:nvSpPr>
          <p:spPr bwMode="auto">
            <a:xfrm>
              <a:off x="1820" y="3555"/>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6" name="Oval 26"/>
            <p:cNvSpPr>
              <a:spLocks noChangeArrowheads="1"/>
            </p:cNvSpPr>
            <p:nvPr/>
          </p:nvSpPr>
          <p:spPr bwMode="auto">
            <a:xfrm>
              <a:off x="2040" y="2366"/>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47" name="Line 27"/>
            <p:cNvSpPr>
              <a:spLocks noChangeShapeType="1"/>
            </p:cNvSpPr>
            <p:nvPr/>
          </p:nvSpPr>
          <p:spPr bwMode="auto">
            <a:xfrm flipH="1">
              <a:off x="385" y="2844"/>
              <a:ext cx="127" cy="1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8" name="Line 28"/>
            <p:cNvSpPr>
              <a:spLocks noChangeShapeType="1"/>
            </p:cNvSpPr>
            <p:nvPr/>
          </p:nvSpPr>
          <p:spPr bwMode="auto">
            <a:xfrm>
              <a:off x="651" y="2855"/>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49" name="Line 29"/>
            <p:cNvSpPr>
              <a:spLocks noChangeShapeType="1"/>
            </p:cNvSpPr>
            <p:nvPr/>
          </p:nvSpPr>
          <p:spPr bwMode="auto">
            <a:xfrm flipV="1">
              <a:off x="721" y="3744"/>
              <a:ext cx="58" cy="33"/>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0" name="Line 30"/>
            <p:cNvSpPr>
              <a:spLocks noChangeShapeType="1"/>
            </p:cNvSpPr>
            <p:nvPr/>
          </p:nvSpPr>
          <p:spPr bwMode="auto">
            <a:xfrm>
              <a:off x="1022" y="3766"/>
              <a:ext cx="104" cy="2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1" name="Line 31"/>
            <p:cNvSpPr>
              <a:spLocks noChangeShapeType="1"/>
            </p:cNvSpPr>
            <p:nvPr/>
          </p:nvSpPr>
          <p:spPr bwMode="auto">
            <a:xfrm flipV="1">
              <a:off x="1531" y="3844"/>
              <a:ext cx="57" cy="33"/>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2" name="Line 32"/>
            <p:cNvSpPr>
              <a:spLocks noChangeShapeType="1"/>
            </p:cNvSpPr>
            <p:nvPr/>
          </p:nvSpPr>
          <p:spPr bwMode="auto">
            <a:xfrm>
              <a:off x="96" y="3099"/>
              <a:ext cx="35" cy="1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3" name="Line 33"/>
            <p:cNvSpPr>
              <a:spLocks noChangeShapeType="1"/>
            </p:cNvSpPr>
            <p:nvPr/>
          </p:nvSpPr>
          <p:spPr bwMode="auto">
            <a:xfrm>
              <a:off x="212" y="3288"/>
              <a:ext cx="104" cy="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4" name="Line 34"/>
            <p:cNvSpPr>
              <a:spLocks noChangeShapeType="1"/>
            </p:cNvSpPr>
            <p:nvPr/>
          </p:nvSpPr>
          <p:spPr bwMode="auto">
            <a:xfrm flipV="1">
              <a:off x="2329" y="2444"/>
              <a:ext cx="11" cy="1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5" name="Line 35"/>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6" name="Line 36"/>
            <p:cNvSpPr>
              <a:spLocks noChangeShapeType="1"/>
            </p:cNvSpPr>
            <p:nvPr/>
          </p:nvSpPr>
          <p:spPr bwMode="auto">
            <a:xfrm flipH="1">
              <a:off x="131" y="2044"/>
              <a:ext cx="671" cy="9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7" name="Line 37"/>
            <p:cNvSpPr>
              <a:spLocks noChangeShapeType="1"/>
            </p:cNvSpPr>
            <p:nvPr/>
          </p:nvSpPr>
          <p:spPr bwMode="auto">
            <a:xfrm flipH="1">
              <a:off x="108" y="2955"/>
              <a:ext cx="23" cy="1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8" name="Line 38"/>
            <p:cNvSpPr>
              <a:spLocks noChangeShapeType="1"/>
            </p:cNvSpPr>
            <p:nvPr/>
          </p:nvSpPr>
          <p:spPr bwMode="auto">
            <a:xfrm>
              <a:off x="131" y="3210"/>
              <a:ext cx="81" cy="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59" name="Line 39"/>
            <p:cNvSpPr>
              <a:spLocks noChangeShapeType="1"/>
            </p:cNvSpPr>
            <p:nvPr/>
          </p:nvSpPr>
          <p:spPr bwMode="auto">
            <a:xfrm flipV="1">
              <a:off x="339" y="3232"/>
              <a:ext cx="93" cy="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0" name="Line 40"/>
            <p:cNvSpPr>
              <a:spLocks noChangeShapeType="1"/>
            </p:cNvSpPr>
            <p:nvPr/>
          </p:nvSpPr>
          <p:spPr bwMode="auto">
            <a:xfrm flipV="1">
              <a:off x="432" y="3044"/>
              <a:ext cx="115" cy="2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1" name="Line 41"/>
            <p:cNvSpPr>
              <a:spLocks noChangeShapeType="1"/>
            </p:cNvSpPr>
            <p:nvPr/>
          </p:nvSpPr>
          <p:spPr bwMode="auto">
            <a:xfrm>
              <a:off x="536" y="3055"/>
              <a:ext cx="115" cy="189"/>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2" name="Line 42"/>
            <p:cNvSpPr>
              <a:spLocks noChangeShapeType="1"/>
            </p:cNvSpPr>
            <p:nvPr/>
          </p:nvSpPr>
          <p:spPr bwMode="auto">
            <a:xfrm flipV="1">
              <a:off x="663" y="3210"/>
              <a:ext cx="92" cy="34"/>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3" name="Line 43"/>
            <p:cNvSpPr>
              <a:spLocks noChangeShapeType="1"/>
            </p:cNvSpPr>
            <p:nvPr/>
          </p:nvSpPr>
          <p:spPr bwMode="auto">
            <a:xfrm flipV="1">
              <a:off x="779" y="3088"/>
              <a:ext cx="81" cy="111"/>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4" name="Line 44"/>
            <p:cNvSpPr>
              <a:spLocks noChangeShapeType="1"/>
            </p:cNvSpPr>
            <p:nvPr/>
          </p:nvSpPr>
          <p:spPr bwMode="auto">
            <a:xfrm>
              <a:off x="790" y="2721"/>
              <a:ext cx="81" cy="3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5" name="Line 45"/>
            <p:cNvSpPr>
              <a:spLocks noChangeShapeType="1"/>
            </p:cNvSpPr>
            <p:nvPr/>
          </p:nvSpPr>
          <p:spPr bwMode="auto">
            <a:xfrm flipV="1">
              <a:off x="790" y="2444"/>
              <a:ext cx="174" cy="27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6" name="Line 46"/>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7" name="Line 47"/>
            <p:cNvSpPr>
              <a:spLocks noChangeShapeType="1"/>
            </p:cNvSpPr>
            <p:nvPr/>
          </p:nvSpPr>
          <p:spPr bwMode="auto">
            <a:xfrm flipH="1">
              <a:off x="570" y="2710"/>
              <a:ext cx="567" cy="8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8" name="Line 48"/>
            <p:cNvSpPr>
              <a:spLocks noChangeShapeType="1"/>
            </p:cNvSpPr>
            <p:nvPr/>
          </p:nvSpPr>
          <p:spPr bwMode="auto">
            <a:xfrm>
              <a:off x="559" y="3599"/>
              <a:ext cx="23" cy="1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69" name="Line 49"/>
            <p:cNvSpPr>
              <a:spLocks noChangeShapeType="1"/>
            </p:cNvSpPr>
            <p:nvPr/>
          </p:nvSpPr>
          <p:spPr bwMode="auto">
            <a:xfrm>
              <a:off x="582" y="3732"/>
              <a:ext cx="127" cy="4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0" name="Line 50"/>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1" name="Line 51"/>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2" name="Line 52"/>
            <p:cNvSpPr>
              <a:spLocks noChangeShapeType="1"/>
            </p:cNvSpPr>
            <p:nvPr/>
          </p:nvSpPr>
          <p:spPr bwMode="auto">
            <a:xfrm flipV="1">
              <a:off x="1126" y="3744"/>
              <a:ext cx="104" cy="5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3" name="Line 53"/>
            <p:cNvSpPr>
              <a:spLocks noChangeShapeType="1"/>
            </p:cNvSpPr>
            <p:nvPr/>
          </p:nvSpPr>
          <p:spPr bwMode="auto">
            <a:xfrm flipV="1">
              <a:off x="1241" y="3610"/>
              <a:ext cx="47" cy="145"/>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4" name="Line 54"/>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5" name="Line 55"/>
            <p:cNvSpPr>
              <a:spLocks noChangeShapeType="1"/>
            </p:cNvSpPr>
            <p:nvPr/>
          </p:nvSpPr>
          <p:spPr bwMode="auto">
            <a:xfrm flipV="1">
              <a:off x="1137" y="2944"/>
              <a:ext cx="208" cy="3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6" name="Line 56"/>
            <p:cNvSpPr>
              <a:spLocks noChangeShapeType="1"/>
            </p:cNvSpPr>
            <p:nvPr/>
          </p:nvSpPr>
          <p:spPr bwMode="auto">
            <a:xfrm>
              <a:off x="1334" y="2966"/>
              <a:ext cx="150" cy="311"/>
            </a:xfrm>
            <a:prstGeom prst="line">
              <a:avLst/>
            </a:prstGeom>
            <a:noFill/>
            <a:ln w="38100" cap="rnd">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7" name="Line 57"/>
            <p:cNvSpPr>
              <a:spLocks noChangeShapeType="1"/>
            </p:cNvSpPr>
            <p:nvPr/>
          </p:nvSpPr>
          <p:spPr bwMode="auto">
            <a:xfrm flipH="1">
              <a:off x="1345" y="3244"/>
              <a:ext cx="139" cy="500"/>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8" name="Line 58"/>
            <p:cNvSpPr>
              <a:spLocks noChangeShapeType="1"/>
            </p:cNvSpPr>
            <p:nvPr/>
          </p:nvSpPr>
          <p:spPr bwMode="auto">
            <a:xfrm>
              <a:off x="1345" y="3766"/>
              <a:ext cx="81" cy="89"/>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79" name="Line 59"/>
            <p:cNvSpPr>
              <a:spLocks noChangeShapeType="1"/>
            </p:cNvSpPr>
            <p:nvPr/>
          </p:nvSpPr>
          <p:spPr bwMode="auto">
            <a:xfrm>
              <a:off x="1426" y="3866"/>
              <a:ext cx="105" cy="2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0" name="Line 60"/>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1" name="Line 61"/>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2" name="Line 62"/>
            <p:cNvSpPr>
              <a:spLocks noChangeShapeType="1"/>
            </p:cNvSpPr>
            <p:nvPr/>
          </p:nvSpPr>
          <p:spPr bwMode="auto">
            <a:xfrm flipV="1">
              <a:off x="1866" y="3799"/>
              <a:ext cx="174" cy="56"/>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3" name="Line 63"/>
            <p:cNvSpPr>
              <a:spLocks noChangeShapeType="1"/>
            </p:cNvSpPr>
            <p:nvPr/>
          </p:nvSpPr>
          <p:spPr bwMode="auto">
            <a:xfrm flipV="1">
              <a:off x="2040" y="3677"/>
              <a:ext cx="69" cy="111"/>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4" name="Line 64"/>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5" name="Line 65"/>
            <p:cNvSpPr>
              <a:spLocks noChangeShapeType="1"/>
            </p:cNvSpPr>
            <p:nvPr/>
          </p:nvSpPr>
          <p:spPr bwMode="auto">
            <a:xfrm flipV="1">
              <a:off x="1669" y="2332"/>
              <a:ext cx="174" cy="2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6" name="Line 66"/>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7" name="Line 67"/>
            <p:cNvSpPr>
              <a:spLocks noChangeShapeType="1"/>
            </p:cNvSpPr>
            <p:nvPr/>
          </p:nvSpPr>
          <p:spPr bwMode="auto">
            <a:xfrm>
              <a:off x="1970" y="2577"/>
              <a:ext cx="162" cy="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8" name="Line 68"/>
            <p:cNvSpPr>
              <a:spLocks noChangeShapeType="1"/>
            </p:cNvSpPr>
            <p:nvPr/>
          </p:nvSpPr>
          <p:spPr bwMode="auto">
            <a:xfrm flipV="1">
              <a:off x="2190" y="2577"/>
              <a:ext cx="81" cy="6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89" name="Line 69"/>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0" name="Line 70"/>
            <p:cNvSpPr>
              <a:spLocks noChangeShapeType="1"/>
            </p:cNvSpPr>
            <p:nvPr/>
          </p:nvSpPr>
          <p:spPr bwMode="auto">
            <a:xfrm flipH="1">
              <a:off x="755" y="3366"/>
              <a:ext cx="128" cy="1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1" name="Line 71"/>
            <p:cNvSpPr>
              <a:spLocks noChangeShapeType="1"/>
            </p:cNvSpPr>
            <p:nvPr/>
          </p:nvSpPr>
          <p:spPr bwMode="auto">
            <a:xfrm flipH="1">
              <a:off x="1531" y="3399"/>
              <a:ext cx="104"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2" name="Line 72"/>
            <p:cNvSpPr>
              <a:spLocks noChangeShapeType="1"/>
            </p:cNvSpPr>
            <p:nvPr/>
          </p:nvSpPr>
          <p:spPr bwMode="auto">
            <a:xfrm>
              <a:off x="998" y="3366"/>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3" name="Line 73"/>
            <p:cNvSpPr>
              <a:spLocks noChangeShapeType="1"/>
            </p:cNvSpPr>
            <p:nvPr/>
          </p:nvSpPr>
          <p:spPr bwMode="auto">
            <a:xfrm>
              <a:off x="1762" y="3377"/>
              <a:ext cx="81"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4" name="Line 74"/>
            <p:cNvSpPr>
              <a:spLocks noChangeShapeType="1"/>
            </p:cNvSpPr>
            <p:nvPr/>
          </p:nvSpPr>
          <p:spPr bwMode="auto">
            <a:xfrm>
              <a:off x="1912" y="2210"/>
              <a:ext cx="139" cy="16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5" name="Oval 75"/>
            <p:cNvSpPr>
              <a:spLocks noChangeArrowheads="1"/>
            </p:cNvSpPr>
            <p:nvPr/>
          </p:nvSpPr>
          <p:spPr bwMode="auto">
            <a:xfrm>
              <a:off x="1577" y="2388"/>
              <a:ext cx="92" cy="100"/>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smtClean="0">
                <a:solidFill>
                  <a:srgbClr val="FFFFFF"/>
                </a:solidFill>
                <a:latin typeface="Times New Roman" pitchFamily="18" charset="0"/>
              </a:endParaRPr>
            </a:p>
          </p:txBody>
        </p:sp>
        <p:sp>
          <p:nvSpPr>
            <p:cNvPr id="60496" name="Line 76"/>
            <p:cNvSpPr>
              <a:spLocks noChangeShapeType="1"/>
            </p:cNvSpPr>
            <p:nvPr/>
          </p:nvSpPr>
          <p:spPr bwMode="auto">
            <a:xfrm flipV="1">
              <a:off x="1160" y="1855"/>
              <a:ext cx="174" cy="277"/>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7" name="Line 77"/>
            <p:cNvSpPr>
              <a:spLocks noChangeShapeType="1"/>
            </p:cNvSpPr>
            <p:nvPr/>
          </p:nvSpPr>
          <p:spPr bwMode="auto">
            <a:xfrm>
              <a:off x="1369" y="1910"/>
              <a:ext cx="243" cy="256"/>
            </a:xfrm>
            <a:prstGeom prst="line">
              <a:avLst/>
            </a:prstGeom>
            <a:noFill/>
            <a:ln w="38100" cap="rnd">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8" name="Line 78"/>
            <p:cNvSpPr>
              <a:spLocks noChangeShapeType="1"/>
            </p:cNvSpPr>
            <p:nvPr/>
          </p:nvSpPr>
          <p:spPr bwMode="auto">
            <a:xfrm flipV="1">
              <a:off x="1473" y="2110"/>
              <a:ext cx="173" cy="278"/>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499" name="Line 79"/>
            <p:cNvSpPr>
              <a:spLocks noChangeShapeType="1"/>
            </p:cNvSpPr>
            <p:nvPr/>
          </p:nvSpPr>
          <p:spPr bwMode="auto">
            <a:xfrm>
              <a:off x="1496" y="2432"/>
              <a:ext cx="23" cy="112"/>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sp>
          <p:nvSpPr>
            <p:cNvPr id="60500" name="Line 80"/>
            <p:cNvSpPr>
              <a:spLocks noChangeShapeType="1"/>
            </p:cNvSpPr>
            <p:nvPr/>
          </p:nvSpPr>
          <p:spPr bwMode="auto">
            <a:xfrm>
              <a:off x="1519" y="2566"/>
              <a:ext cx="127" cy="44"/>
            </a:xfrm>
            <a:prstGeom prst="line">
              <a:avLst/>
            </a:prstGeom>
            <a:noFill/>
            <a:ln w="381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smtClean="0">
                <a:solidFill>
                  <a:srgbClr val="FFFFFF"/>
                </a:solidFill>
                <a:latin typeface="Garamond" pitchFamily="18" charset="0"/>
              </a:endParaRPr>
            </a:p>
          </p:txBody>
        </p:sp>
      </p:grpSp>
      <p:sp>
        <p:nvSpPr>
          <p:cNvPr id="202833" name="Rectangle 81"/>
          <p:cNvSpPr>
            <a:spLocks noChangeArrowheads="1"/>
          </p:cNvSpPr>
          <p:nvPr/>
        </p:nvSpPr>
        <p:spPr bwMode="auto">
          <a:xfrm>
            <a:off x="3962400" y="2743200"/>
            <a:ext cx="4267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smtClean="0">
                <a:solidFill>
                  <a:srgbClr val="66FF33"/>
                </a:solidFill>
                <a:latin typeface="Times New Roman" pitchFamily="18" charset="0"/>
                <a:ea typeface="楷体_GB2312" pitchFamily="49" charset="-122"/>
              </a:rPr>
              <a:t>第</a:t>
            </a:r>
            <a:r>
              <a:rPr kumimoji="1" lang="en-US" altLang="zh-CN" sz="2400" b="1" smtClean="0">
                <a:solidFill>
                  <a:srgbClr val="66FF33"/>
                </a:solidFill>
                <a:latin typeface="Times New Roman" pitchFamily="18" charset="0"/>
                <a:ea typeface="楷体_GB2312" pitchFamily="49" charset="-122"/>
              </a:rPr>
              <a:t>1</a:t>
            </a:r>
            <a:r>
              <a:rPr kumimoji="1" lang="zh-CN" altLang="en-US" sz="2400" b="1" smtClean="0">
                <a:solidFill>
                  <a:srgbClr val="66FF33"/>
                </a:solidFill>
                <a:latin typeface="Times New Roman" pitchFamily="18" charset="0"/>
                <a:ea typeface="楷体_GB2312" pitchFamily="49" charset="-122"/>
              </a:rPr>
              <a:t>次</a:t>
            </a:r>
            <a:r>
              <a:rPr kumimoji="1" lang="zh-CN" altLang="en-US" sz="2400" b="1" smtClean="0">
                <a:solidFill>
                  <a:srgbClr val="FFFFFF"/>
                </a:solidFill>
                <a:latin typeface="Times New Roman" pitchFamily="18" charset="0"/>
                <a:ea typeface="楷体_GB2312" pitchFamily="49" charset="-122"/>
              </a:rPr>
              <a:t>经过时访问＝</a:t>
            </a:r>
            <a:r>
              <a:rPr kumimoji="1" lang="zh-CN" altLang="en-US" sz="2400" b="1" smtClean="0">
                <a:solidFill>
                  <a:srgbClr val="66FF33"/>
                </a:solidFill>
                <a:latin typeface="Times New Roman" pitchFamily="18" charset="0"/>
                <a:ea typeface="楷体_GB2312" pitchFamily="49" charset="-122"/>
              </a:rPr>
              <a:t>先序</a:t>
            </a:r>
            <a:r>
              <a:rPr kumimoji="1" lang="zh-CN" altLang="en-US" sz="2400" b="1" smtClean="0">
                <a:solidFill>
                  <a:srgbClr val="FFFFFF"/>
                </a:solidFill>
                <a:latin typeface="Times New Roman" pitchFamily="18" charset="0"/>
                <a:ea typeface="楷体_GB2312" pitchFamily="49" charset="-122"/>
              </a:rPr>
              <a:t>遍历</a:t>
            </a:r>
          </a:p>
          <a:p>
            <a:r>
              <a:rPr kumimoji="1" lang="zh-CN" altLang="en-US" sz="2400" b="1" smtClean="0">
                <a:solidFill>
                  <a:srgbClr val="66FF33"/>
                </a:solidFill>
                <a:latin typeface="Times New Roman" pitchFamily="18" charset="0"/>
                <a:ea typeface="楷体_GB2312" pitchFamily="49" charset="-122"/>
              </a:rPr>
              <a:t>第</a:t>
            </a:r>
            <a:r>
              <a:rPr kumimoji="1" lang="en-US" altLang="zh-CN" sz="2400" b="1" smtClean="0">
                <a:solidFill>
                  <a:srgbClr val="66FF33"/>
                </a:solidFill>
                <a:latin typeface="Times New Roman" pitchFamily="18" charset="0"/>
                <a:ea typeface="楷体_GB2312" pitchFamily="49" charset="-122"/>
              </a:rPr>
              <a:t>2</a:t>
            </a:r>
            <a:r>
              <a:rPr kumimoji="1" lang="zh-CN" altLang="en-US" sz="2400" b="1" smtClean="0">
                <a:solidFill>
                  <a:srgbClr val="66FF33"/>
                </a:solidFill>
                <a:latin typeface="Times New Roman" pitchFamily="18" charset="0"/>
                <a:ea typeface="楷体_GB2312" pitchFamily="49" charset="-122"/>
              </a:rPr>
              <a:t>次</a:t>
            </a:r>
            <a:r>
              <a:rPr kumimoji="1" lang="zh-CN" altLang="en-US" sz="2400" b="1" smtClean="0">
                <a:solidFill>
                  <a:srgbClr val="FFFFFF"/>
                </a:solidFill>
                <a:latin typeface="Times New Roman" pitchFamily="18" charset="0"/>
                <a:ea typeface="楷体_GB2312" pitchFamily="49" charset="-122"/>
              </a:rPr>
              <a:t>经过时访问＝</a:t>
            </a:r>
            <a:r>
              <a:rPr kumimoji="1" lang="zh-CN" altLang="en-US" sz="2400" b="1" smtClean="0">
                <a:solidFill>
                  <a:srgbClr val="66FF33"/>
                </a:solidFill>
                <a:latin typeface="Times New Roman" pitchFamily="18" charset="0"/>
                <a:ea typeface="楷体_GB2312" pitchFamily="49" charset="-122"/>
              </a:rPr>
              <a:t>中序</a:t>
            </a:r>
            <a:r>
              <a:rPr kumimoji="1" lang="zh-CN" altLang="en-US" sz="2400" b="1" smtClean="0">
                <a:solidFill>
                  <a:srgbClr val="FFFFFF"/>
                </a:solidFill>
                <a:latin typeface="Times New Roman" pitchFamily="18" charset="0"/>
                <a:ea typeface="楷体_GB2312" pitchFamily="49" charset="-122"/>
              </a:rPr>
              <a:t>遍历</a:t>
            </a:r>
          </a:p>
          <a:p>
            <a:r>
              <a:rPr kumimoji="1" lang="zh-CN" altLang="en-US" sz="2400" b="1" smtClean="0">
                <a:solidFill>
                  <a:srgbClr val="66FF33"/>
                </a:solidFill>
                <a:latin typeface="Times New Roman" pitchFamily="18" charset="0"/>
                <a:ea typeface="楷体_GB2312" pitchFamily="49" charset="-122"/>
              </a:rPr>
              <a:t>第</a:t>
            </a:r>
            <a:r>
              <a:rPr kumimoji="1" lang="en-US" altLang="zh-CN" sz="2400" b="1" smtClean="0">
                <a:solidFill>
                  <a:srgbClr val="66FF33"/>
                </a:solidFill>
                <a:latin typeface="Times New Roman" pitchFamily="18" charset="0"/>
                <a:ea typeface="楷体_GB2312" pitchFamily="49" charset="-122"/>
              </a:rPr>
              <a:t>3</a:t>
            </a:r>
            <a:r>
              <a:rPr kumimoji="1" lang="zh-CN" altLang="en-US" sz="2400" b="1" smtClean="0">
                <a:solidFill>
                  <a:srgbClr val="66FF33"/>
                </a:solidFill>
                <a:latin typeface="Times New Roman" pitchFamily="18" charset="0"/>
                <a:ea typeface="楷体_GB2312" pitchFamily="49" charset="-122"/>
              </a:rPr>
              <a:t>次</a:t>
            </a:r>
            <a:r>
              <a:rPr kumimoji="1" lang="zh-CN" altLang="en-US" sz="2400" b="1" smtClean="0">
                <a:solidFill>
                  <a:srgbClr val="FFFFFF"/>
                </a:solidFill>
                <a:latin typeface="Times New Roman" pitchFamily="18" charset="0"/>
                <a:ea typeface="楷体_GB2312" pitchFamily="49" charset="-122"/>
              </a:rPr>
              <a:t>经过时访问＝</a:t>
            </a:r>
            <a:r>
              <a:rPr kumimoji="1" lang="zh-CN" altLang="en-US" sz="2400" b="1" smtClean="0">
                <a:solidFill>
                  <a:srgbClr val="66FF33"/>
                </a:solidFill>
                <a:latin typeface="Times New Roman" pitchFamily="18" charset="0"/>
                <a:ea typeface="楷体_GB2312" pitchFamily="49" charset="-122"/>
              </a:rPr>
              <a:t>后序</a:t>
            </a:r>
            <a:r>
              <a:rPr kumimoji="1" lang="zh-CN" altLang="en-US" sz="2400" b="1" smtClean="0">
                <a:solidFill>
                  <a:srgbClr val="FFFFFF"/>
                </a:solidFill>
                <a:latin typeface="Times New Roman" pitchFamily="18" charset="0"/>
                <a:ea typeface="楷体_GB2312" pitchFamily="49" charset="-122"/>
              </a:rPr>
              <a:t>遍历</a:t>
            </a:r>
          </a:p>
        </p:txBody>
      </p:sp>
      <p:sp>
        <p:nvSpPr>
          <p:cNvPr id="202834" name="AutoShape 82">
            <a:hlinkClick r:id="" action="ppaction://hlinkshowjump?jump=nextslide" highlightClick="1"/>
          </p:cNvPr>
          <p:cNvSpPr>
            <a:spLocks noChangeArrowheads="1"/>
          </p:cNvSpPr>
          <p:nvPr/>
        </p:nvSpPr>
        <p:spPr bwMode="auto">
          <a:xfrm>
            <a:off x="8001000" y="57150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smtClean="0">
              <a:solidFill>
                <a:srgbClr val="FFFFFF"/>
              </a:solidFill>
              <a:latin typeface="Garamond" pitchFamily="18" charset="0"/>
            </a:endParaRPr>
          </a:p>
        </p:txBody>
      </p:sp>
      <p:sp>
        <p:nvSpPr>
          <p:cNvPr id="202835" name="Rectangle 83"/>
          <p:cNvSpPr>
            <a:spLocks noChangeArrowheads="1"/>
          </p:cNvSpPr>
          <p:nvPr/>
        </p:nvSpPr>
        <p:spPr bwMode="auto">
          <a:xfrm>
            <a:off x="3429000" y="4038600"/>
            <a:ext cx="5410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E5E5FF"/>
                </a:solidFill>
                <a:latin typeface="楷体_GB2312" pitchFamily="49" charset="-122"/>
                <a:ea typeface="楷体_GB2312" pitchFamily="49" charset="-122"/>
              </a:rPr>
              <a:t>2. </a:t>
            </a:r>
            <a:r>
              <a:rPr kumimoji="1" lang="zh-CN" altLang="en-US" sz="2400" b="1">
                <a:solidFill>
                  <a:srgbClr val="FFFF00"/>
                </a:solidFill>
                <a:latin typeface="楷体_GB2312" pitchFamily="49" charset="-122"/>
                <a:ea typeface="楷体_GB2312" pitchFamily="49" charset="-122"/>
              </a:rPr>
              <a:t>二叉树遍历的时间效率和空间效率</a:t>
            </a:r>
          </a:p>
          <a:p>
            <a:pPr>
              <a:defRPr/>
            </a:pPr>
            <a:r>
              <a:rPr kumimoji="1" lang="zh-CN" altLang="en-US" sz="2400" b="1">
                <a:solidFill>
                  <a:srgbClr val="FFFF00"/>
                </a:solidFill>
                <a:latin typeface="楷体_GB2312" pitchFamily="49" charset="-122"/>
                <a:ea typeface="楷体_GB2312" pitchFamily="49" charset="-122"/>
              </a:rPr>
              <a:t>时间效率</a:t>
            </a:r>
            <a:r>
              <a:rPr kumimoji="1" lang="en-US" altLang="zh-CN" sz="2400" b="1">
                <a:solidFill>
                  <a:srgbClr val="0099CC"/>
                </a:solidFill>
                <a:latin typeface="楷体_GB2312" pitchFamily="49" charset="-122"/>
                <a:ea typeface="楷体_GB2312" pitchFamily="49" charset="-122"/>
              </a:rPr>
              <a:t>:</a:t>
            </a:r>
            <a:r>
              <a:rPr kumimoji="1" lang="en-US" altLang="zh-CN" sz="2400" b="1">
                <a:solidFill>
                  <a:srgbClr val="66FF33"/>
                </a:solidFill>
                <a:effectLst>
                  <a:outerShdw blurRad="38100" dist="38100" dir="2700000" algn="tl">
                    <a:srgbClr val="000000"/>
                  </a:outerShdw>
                </a:effectLst>
                <a:latin typeface="楷体_GB2312" pitchFamily="49" charset="-122"/>
                <a:ea typeface="楷体_GB2312" pitchFamily="49" charset="-122"/>
              </a:rPr>
              <a:t>O(n)</a:t>
            </a:r>
            <a:r>
              <a:rPr kumimoji="1" lang="en-US" altLang="zh-CN" sz="2400" b="1">
                <a:solidFill>
                  <a:srgbClr val="66FF33"/>
                </a:solidFill>
                <a:latin typeface="楷体_GB2312" pitchFamily="49" charset="-122"/>
                <a:ea typeface="楷体_GB2312" pitchFamily="49" charset="-122"/>
              </a:rPr>
              <a:t> </a:t>
            </a:r>
            <a:r>
              <a:rPr kumimoji="1" lang="en-US" altLang="zh-CN" sz="2000" b="1">
                <a:solidFill>
                  <a:srgbClr val="66FFFF"/>
                </a:solidFill>
                <a:latin typeface="楷体_GB2312" pitchFamily="49" charset="-122"/>
                <a:ea typeface="楷体_GB2312" pitchFamily="49" charset="-122"/>
              </a:rPr>
              <a:t>//</a:t>
            </a:r>
            <a:r>
              <a:rPr kumimoji="1" lang="zh-CN" altLang="en-US" sz="2000" b="1">
                <a:solidFill>
                  <a:srgbClr val="66FFFF"/>
                </a:solidFill>
                <a:latin typeface="楷体_GB2312" pitchFamily="49" charset="-122"/>
                <a:ea typeface="楷体_GB2312" pitchFamily="49" charset="-122"/>
              </a:rPr>
              <a:t>每个结点只访问一次</a:t>
            </a:r>
          </a:p>
          <a:p>
            <a:pPr>
              <a:defRPr/>
            </a:pPr>
            <a:r>
              <a:rPr kumimoji="1" lang="zh-CN" altLang="en-US" sz="2400" b="1">
                <a:solidFill>
                  <a:srgbClr val="FFFF00"/>
                </a:solidFill>
                <a:latin typeface="楷体_GB2312" pitchFamily="49" charset="-122"/>
                <a:ea typeface="楷体_GB2312" pitchFamily="49" charset="-122"/>
              </a:rPr>
              <a:t>空间效率</a:t>
            </a:r>
            <a:r>
              <a:rPr kumimoji="1" lang="en-US" altLang="zh-CN" sz="2400" b="1">
                <a:solidFill>
                  <a:srgbClr val="0099CC"/>
                </a:solidFill>
                <a:latin typeface="楷体_GB2312" pitchFamily="49" charset="-122"/>
                <a:ea typeface="楷体_GB2312" pitchFamily="49" charset="-122"/>
              </a:rPr>
              <a:t>:</a:t>
            </a:r>
            <a:r>
              <a:rPr kumimoji="1" lang="en-US" altLang="zh-CN" sz="2400" b="1">
                <a:solidFill>
                  <a:srgbClr val="66FF33"/>
                </a:solidFill>
                <a:effectLst>
                  <a:outerShdw blurRad="38100" dist="38100" dir="2700000" algn="tl">
                    <a:srgbClr val="000000"/>
                  </a:outerShdw>
                </a:effectLst>
                <a:latin typeface="楷体_GB2312" pitchFamily="49" charset="-122"/>
                <a:ea typeface="楷体_GB2312" pitchFamily="49" charset="-122"/>
              </a:rPr>
              <a:t>O(n)</a:t>
            </a:r>
            <a:r>
              <a:rPr kumimoji="1" lang="en-US" altLang="zh-CN" sz="2400" b="1">
                <a:solidFill>
                  <a:srgbClr val="66FF33"/>
                </a:solidFill>
                <a:latin typeface="楷体_GB2312" pitchFamily="49" charset="-122"/>
                <a:ea typeface="楷体_GB2312" pitchFamily="49" charset="-122"/>
              </a:rPr>
              <a:t> </a:t>
            </a:r>
            <a:r>
              <a:rPr kumimoji="1" lang="en-US" altLang="zh-CN" sz="2000" b="1">
                <a:solidFill>
                  <a:srgbClr val="66FFFF"/>
                </a:solidFill>
                <a:latin typeface="楷体_GB2312" pitchFamily="49" charset="-122"/>
                <a:ea typeface="楷体_GB2312" pitchFamily="49" charset="-122"/>
              </a:rPr>
              <a:t>//</a:t>
            </a:r>
            <a:r>
              <a:rPr kumimoji="1" lang="zh-CN" altLang="en-US" sz="2000" b="1">
                <a:solidFill>
                  <a:srgbClr val="66FFFF"/>
                </a:solidFill>
                <a:latin typeface="楷体_GB2312" pitchFamily="49" charset="-122"/>
                <a:ea typeface="楷体_GB2312" pitchFamily="49" charset="-122"/>
              </a:rPr>
              <a:t>栈占用的最大辅助空间</a:t>
            </a:r>
            <a:endParaRPr kumimoji="1" lang="zh-CN" altLang="en-US" sz="2400" b="1">
              <a:solidFill>
                <a:srgbClr val="66FFFF"/>
              </a:solidFill>
              <a:latin typeface="楷体_GB2312" pitchFamily="49" charset="-122"/>
              <a:ea typeface="楷体_GB2312" pitchFamily="49" charset="-122"/>
            </a:endParaRPr>
          </a:p>
          <a:p>
            <a:pPr>
              <a:defRPr/>
            </a:pPr>
            <a:r>
              <a:rPr kumimoji="1" lang="zh-CN" altLang="en-US" sz="2400" b="1">
                <a:solidFill>
                  <a:srgbClr val="66FFFF"/>
                </a:solidFill>
                <a:latin typeface="楷体_GB2312" pitchFamily="49" charset="-122"/>
                <a:ea typeface="楷体_GB2312" pitchFamily="49" charset="-122"/>
              </a:rPr>
              <a:t>（精确值：树深为</a:t>
            </a:r>
            <a:r>
              <a:rPr kumimoji="1" lang="en-US" altLang="zh-CN" sz="2400" b="1">
                <a:solidFill>
                  <a:srgbClr val="66FFFF"/>
                </a:solidFill>
                <a:latin typeface="楷体_GB2312" pitchFamily="49" charset="-122"/>
                <a:ea typeface="楷体_GB2312" pitchFamily="49" charset="-122"/>
              </a:rPr>
              <a:t>k</a:t>
            </a:r>
            <a:r>
              <a:rPr kumimoji="1" lang="zh-CN" altLang="en-US" sz="2400" b="1">
                <a:solidFill>
                  <a:srgbClr val="66FFFF"/>
                </a:solidFill>
                <a:latin typeface="楷体_GB2312" pitchFamily="49" charset="-122"/>
                <a:ea typeface="楷体_GB2312" pitchFamily="49" charset="-122"/>
              </a:rPr>
              <a:t>的递归遍历需要</a:t>
            </a:r>
            <a:r>
              <a:rPr kumimoji="1" lang="en-US" altLang="zh-CN" sz="2400" b="1">
                <a:solidFill>
                  <a:srgbClr val="66FFFF"/>
                </a:solidFill>
                <a:latin typeface="楷体_GB2312" pitchFamily="49" charset="-122"/>
                <a:ea typeface="楷体_GB2312" pitchFamily="49" charset="-122"/>
              </a:rPr>
              <a:t>k+1</a:t>
            </a:r>
            <a:r>
              <a:rPr kumimoji="1" lang="zh-CN" altLang="en-US" sz="2400" b="1">
                <a:solidFill>
                  <a:srgbClr val="66FFFF"/>
                </a:solidFill>
                <a:latin typeface="楷体_GB2312" pitchFamily="49" charset="-122"/>
                <a:ea typeface="楷体_GB2312" pitchFamily="49" charset="-122"/>
              </a:rPr>
              <a:t>个辅助单元！）</a:t>
            </a:r>
          </a:p>
        </p:txBody>
      </p:sp>
    </p:spTree>
    <p:extLst>
      <p:ext uri="{BB962C8B-B14F-4D97-AF65-F5344CB8AC3E}">
        <p14:creationId xmlns:p14="http://schemas.microsoft.com/office/powerpoint/2010/main" val="2522224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left)">
                                      <p:cBhvr>
                                        <p:cTn id="7" dur="500"/>
                                        <p:tgtEl>
                                          <p:spTgt spid="202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2757"/>
                                        </p:tgtEl>
                                        <p:attrNameLst>
                                          <p:attrName>style.visibility</p:attrName>
                                        </p:attrNameLst>
                                      </p:cBhvr>
                                      <p:to>
                                        <p:strVal val="visible"/>
                                      </p:to>
                                    </p:set>
                                    <p:animEffect transition="in" filter="wipe(up)">
                                      <p:cBhvr>
                                        <p:cTn id="12" dur="500"/>
                                        <p:tgtEl>
                                          <p:spTgt spid="202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2756"/>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2833">
                                            <p:txEl>
                                              <p:pRg st="0" end="0"/>
                                            </p:txEl>
                                          </p:spTgt>
                                        </p:tgtEl>
                                        <p:attrNameLst>
                                          <p:attrName>style.visibility</p:attrName>
                                        </p:attrNameLst>
                                      </p:cBhvr>
                                      <p:to>
                                        <p:strVal val="visible"/>
                                      </p:to>
                                    </p:set>
                                    <p:animEffect transition="in" filter="wipe(left)">
                                      <p:cBhvr>
                                        <p:cTn id="20" dur="500"/>
                                        <p:tgtEl>
                                          <p:spTgt spid="202833">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02833">
                                            <p:txEl>
                                              <p:pRg st="1" end="1"/>
                                            </p:txEl>
                                          </p:spTgt>
                                        </p:tgtEl>
                                        <p:attrNameLst>
                                          <p:attrName>style.visibility</p:attrName>
                                        </p:attrNameLst>
                                      </p:cBhvr>
                                      <p:to>
                                        <p:strVal val="visible"/>
                                      </p:to>
                                    </p:set>
                                    <p:animEffect transition="in" filter="wipe(left)">
                                      <p:cBhvr>
                                        <p:cTn id="24" dur="500"/>
                                        <p:tgtEl>
                                          <p:spTgt spid="202833">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02833">
                                            <p:txEl>
                                              <p:pRg st="2" end="2"/>
                                            </p:txEl>
                                          </p:spTgt>
                                        </p:tgtEl>
                                        <p:attrNameLst>
                                          <p:attrName>style.visibility</p:attrName>
                                        </p:attrNameLst>
                                      </p:cBhvr>
                                      <p:to>
                                        <p:strVal val="visible"/>
                                      </p:to>
                                    </p:set>
                                    <p:animEffect transition="in" filter="wipe(left)">
                                      <p:cBhvr>
                                        <p:cTn id="28" dur="500"/>
                                        <p:tgtEl>
                                          <p:spTgt spid="20283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02835">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02835">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2835">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2835">
                                            <p:txEl>
                                              <p:pRg st="3" end="3"/>
                                            </p:txEl>
                                          </p:spTgt>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02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utoUpdateAnimBg="0"/>
      <p:bldP spid="202756" grpId="0" autoUpdateAnimBg="0"/>
      <p:bldP spid="202833" grpId="0" build="p" autoUpdateAnimBg="0" advAuto="0"/>
      <p:bldP spid="202834" grpId="0" animBg="1"/>
      <p:bldP spid="20283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5"/>
          <p:cNvSpPr>
            <a:spLocks noGrp="1" noChangeArrowheads="1"/>
          </p:cNvSpPr>
          <p:nvPr>
            <p:ph idx="1"/>
          </p:nvPr>
        </p:nvSpPr>
        <p:spPr>
          <a:xfrm>
            <a:off x="627063" y="800100"/>
            <a:ext cx="8229600" cy="5653088"/>
          </a:xfrm>
        </p:spPr>
        <p:txBody>
          <a:bodyPr/>
          <a:lstStyle/>
          <a:p>
            <a:pPr>
              <a:spcBef>
                <a:spcPct val="5000"/>
              </a:spcBef>
              <a:buFont typeface="Wingdings" pitchFamily="2" charset="2"/>
              <a:buNone/>
            </a:pPr>
            <a:r>
              <a:rPr lang="en-US" altLang="zh-CN" sz="2800" b="1">
                <a:latin typeface="Times New Roman" pitchFamily="18" charset="0"/>
                <a:ea typeface="隶书" pitchFamily="49" charset="-122"/>
              </a:rPr>
              <a:t>template &lt;class </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p>
          <a:p>
            <a:pPr>
              <a:spcBef>
                <a:spcPct val="5000"/>
              </a:spcBef>
              <a:buFont typeface="Wingdings" pitchFamily="2" charset="2"/>
              <a:buNone/>
            </a:pPr>
            <a:r>
              <a:rPr lang="en-US" altLang="zh-CN" sz="2800" b="1">
                <a:latin typeface="Times New Roman" pitchFamily="18" charset="0"/>
                <a:ea typeface="隶书" pitchFamily="49" charset="-122"/>
              </a:rPr>
              <a:t>int  </a:t>
            </a:r>
            <a:r>
              <a:rPr lang="en-US" altLang="zh-CN" sz="2800">
                <a:latin typeface="Times New Roman" pitchFamily="18" charset="0"/>
                <a:ea typeface="隶书" pitchFamily="49" charset="-122"/>
              </a:rPr>
              <a:t>BinaryTree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a:t>
            </a:r>
            <a:r>
              <a:rPr lang="en-US" altLang="zh-CN" sz="2800">
                <a:latin typeface="Times New Roman" pitchFamily="18" charset="0"/>
                <a:ea typeface="隶书" pitchFamily="49" charset="-122"/>
              </a:rPr>
              <a:t>Height ( BinTreeNode</a:t>
            </a:r>
            <a:r>
              <a:rPr lang="en-US" altLang="zh-CN" sz="2800" b="1">
                <a:latin typeface="Times New Roman" pitchFamily="18" charset="0"/>
                <a:ea typeface="隶书" pitchFamily="49" charset="-122"/>
              </a:rPr>
              <a:t>&lt;</a:t>
            </a:r>
            <a:r>
              <a:rPr lang="en-US" altLang="zh-CN" sz="2800">
                <a:latin typeface="Times New Roman" pitchFamily="18" charset="0"/>
                <a:ea typeface="隶书" pitchFamily="49" charset="-122"/>
              </a:rPr>
              <a:t>T</a:t>
            </a:r>
            <a:r>
              <a:rPr lang="en-US" altLang="zh-CN" sz="2800" b="1">
                <a:latin typeface="Times New Roman" pitchFamily="18" charset="0"/>
                <a:ea typeface="隶书" pitchFamily="49" charset="-122"/>
              </a:rPr>
              <a:t>&gt; *  </a:t>
            </a:r>
            <a:r>
              <a:rPr lang="en-US" altLang="zh-CN" sz="2800">
                <a:latin typeface="Times New Roman" pitchFamily="18" charset="0"/>
                <a:ea typeface="隶书" pitchFamily="49" charset="-122"/>
              </a:rPr>
              <a:t>subTree)</a:t>
            </a:r>
            <a:r>
              <a:rPr lang="en-US" altLang="zh-CN" sz="2800" b="1">
                <a:latin typeface="Times New Roman" pitchFamily="18" charset="0"/>
                <a:ea typeface="隶书" pitchFamily="49" charset="-122"/>
              </a:rPr>
              <a:t> const {</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私有函数：</a:t>
            </a:r>
            <a:r>
              <a:rPr kumimoji="1" lang="zh-CN" altLang="en-US" sz="2800">
                <a:solidFill>
                  <a:schemeClr val="tx2"/>
                </a:solidFill>
                <a:latin typeface="Times New Roman" pitchFamily="18" charset="0"/>
                <a:ea typeface="隶书" pitchFamily="49" charset="-122"/>
              </a:rPr>
              <a:t>利用二叉树后序遍历算法</a:t>
            </a:r>
            <a:r>
              <a:rPr lang="zh-CN" altLang="en-US" sz="2800">
                <a:solidFill>
                  <a:schemeClr val="tx2"/>
                </a:solidFill>
                <a:latin typeface="Times New Roman" pitchFamily="18" charset="0"/>
                <a:ea typeface="隶书" pitchFamily="49" charset="-122"/>
              </a:rPr>
              <a:t>计算</a:t>
            </a:r>
            <a:r>
              <a:rPr lang="zh-CN" altLang="en-US" sz="2800" b="1">
                <a:solidFill>
                  <a:schemeClr val="tx2"/>
                </a:solidFill>
                <a:latin typeface="Times New Roman" pitchFamily="18" charset="0"/>
                <a:ea typeface="隶书" pitchFamily="49" charset="-122"/>
              </a:rPr>
              <a:t>二叉</a:t>
            </a:r>
          </a:p>
          <a:p>
            <a:pPr>
              <a:spcBef>
                <a:spcPct val="5000"/>
              </a:spcBef>
              <a:buFont typeface="Wingdings" pitchFamily="2" charset="2"/>
              <a:buNone/>
            </a:pP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树的高度或深度</a:t>
            </a:r>
          </a:p>
          <a:p>
            <a:pPr>
              <a:spcBef>
                <a:spcPct val="5000"/>
              </a:spcBef>
              <a:buFont typeface="Wingdings" pitchFamily="2" charset="2"/>
              <a:buNone/>
            </a:pPr>
            <a:r>
              <a:rPr lang="zh-CN" altLang="en-US" sz="2800" b="1">
                <a:latin typeface="Times New Roman" pitchFamily="18" charset="0"/>
                <a:ea typeface="隶书" pitchFamily="49" charset="-122"/>
              </a:rPr>
              <a:t>     </a:t>
            </a:r>
            <a:r>
              <a:rPr lang="en-US" altLang="zh-CN" sz="2800" b="1">
                <a:latin typeface="Times New Roman" pitchFamily="18" charset="0"/>
                <a:ea typeface="隶书" pitchFamily="49" charset="-122"/>
              </a:rPr>
              <a:t>if </a:t>
            </a:r>
            <a:r>
              <a:rPr lang="en-US" altLang="zh-CN" sz="2800">
                <a:latin typeface="Times New Roman" pitchFamily="18" charset="0"/>
                <a:ea typeface="隶书" pitchFamily="49" charset="-122"/>
              </a:rPr>
              <a:t>(subTree </a:t>
            </a:r>
            <a:r>
              <a:rPr lang="en-US" altLang="zh-CN" sz="2800" i="1">
                <a:latin typeface="Times New Roman" pitchFamily="18" charset="0"/>
                <a:ea typeface="隶书" pitchFamily="49" charset="-122"/>
              </a:rPr>
              <a:t>== </a:t>
            </a:r>
            <a:r>
              <a:rPr lang="en-US" altLang="zh-CN" sz="2800">
                <a:latin typeface="Times New Roman" pitchFamily="18" charset="0"/>
                <a:ea typeface="隶书" pitchFamily="49" charset="-122"/>
              </a:rPr>
              <a:t>NULL)</a:t>
            </a: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0</a:t>
            </a:r>
            <a:r>
              <a:rPr lang="en-US" altLang="zh-CN" sz="2800" b="1">
                <a:latin typeface="Times New Roman" pitchFamily="18" charset="0"/>
                <a:ea typeface="隶书" pitchFamily="49" charset="-122"/>
              </a:rPr>
              <a:t>;	</a:t>
            </a:r>
            <a:r>
              <a:rPr lang="en-US" altLang="zh-CN" sz="2800" b="1">
                <a:solidFill>
                  <a:schemeClr val="tx2"/>
                </a:solidFill>
                <a:latin typeface="Times New Roman" pitchFamily="18" charset="0"/>
                <a:ea typeface="隶书" pitchFamily="49" charset="-122"/>
              </a:rPr>
              <a:t>//</a:t>
            </a:r>
            <a:r>
              <a:rPr lang="zh-CN" altLang="en-US" sz="2800">
                <a:solidFill>
                  <a:schemeClr val="tx2"/>
                </a:solidFill>
                <a:latin typeface="Times New Roman" pitchFamily="18" charset="0"/>
                <a:ea typeface="隶书" pitchFamily="49" charset="-122"/>
              </a:rPr>
              <a:t>空树高度为</a:t>
            </a:r>
            <a:r>
              <a:rPr lang="en-US" altLang="zh-CN" sz="2800" b="1">
                <a:solidFill>
                  <a:schemeClr val="tx2"/>
                </a:solidFill>
                <a:latin typeface="Times New Roman" pitchFamily="18" charset="0"/>
                <a:ea typeface="隶书" pitchFamily="49" charset="-122"/>
              </a:rPr>
              <a:t>0</a:t>
            </a:r>
          </a:p>
          <a:p>
            <a:pPr>
              <a:spcBef>
                <a:spcPct val="5000"/>
              </a:spcBef>
              <a:buFont typeface="Wingdings" pitchFamily="2" charset="2"/>
              <a:buNone/>
            </a:pPr>
            <a:r>
              <a:rPr lang="en-US" altLang="zh-CN" sz="2800" b="1">
                <a:latin typeface="Times New Roman" pitchFamily="18" charset="0"/>
                <a:ea typeface="隶书" pitchFamily="49" charset="-122"/>
              </a:rPr>
              <a:t>	 else {</a:t>
            </a:r>
          </a:p>
          <a:p>
            <a:pPr>
              <a:spcBef>
                <a:spcPct val="500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i = Height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leftChild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int </a:t>
            </a:r>
            <a:r>
              <a:rPr lang="en-US" altLang="zh-CN" sz="2800">
                <a:latin typeface="Times New Roman" pitchFamily="18" charset="0"/>
                <a:ea typeface="隶书" pitchFamily="49" charset="-122"/>
              </a:rPr>
              <a:t>j = Height (subTree</a:t>
            </a:r>
            <a:r>
              <a:rPr lang="en-US" altLang="zh-CN" sz="2800">
                <a:latin typeface="楷体_GB2312" pitchFamily="49" charset="-122"/>
                <a:ea typeface="楷体_GB2312" pitchFamily="49" charset="-122"/>
              </a:rPr>
              <a:t>-&gt;</a:t>
            </a:r>
            <a:r>
              <a:rPr lang="en-US" altLang="zh-CN" sz="2800">
                <a:latin typeface="Times New Roman" pitchFamily="18" charset="0"/>
                <a:ea typeface="隶书" pitchFamily="49" charset="-122"/>
              </a:rPr>
              <a:t>rightChild</a:t>
            </a:r>
            <a:r>
              <a:rPr lang="en-US" altLang="zh-CN" sz="2800" b="1">
                <a:latin typeface="Times New Roman" pitchFamily="18" charset="0"/>
                <a:ea typeface="隶书" pitchFamily="49" charset="-122"/>
              </a:rPr>
              <a:t>);</a:t>
            </a:r>
          </a:p>
          <a:p>
            <a:pPr>
              <a:spcBef>
                <a:spcPct val="5000"/>
              </a:spcBef>
              <a:buFont typeface="Wingdings" pitchFamily="2" charset="2"/>
              <a:buNone/>
            </a:pPr>
            <a:r>
              <a:rPr lang="en-US" altLang="zh-CN" sz="2800" b="1">
                <a:latin typeface="Times New Roman" pitchFamily="18" charset="0"/>
                <a:ea typeface="隶书" pitchFamily="49" charset="-122"/>
              </a:rPr>
              <a:t>	      return </a:t>
            </a:r>
            <a:r>
              <a:rPr lang="en-US" altLang="zh-CN" sz="2800">
                <a:latin typeface="Times New Roman" pitchFamily="18" charset="0"/>
                <a:ea typeface="隶书" pitchFamily="49" charset="-122"/>
              </a:rPr>
              <a:t>(i &lt; j)</a:t>
            </a:r>
            <a:r>
              <a:rPr lang="en-US" altLang="zh-CN" sz="2800" b="1">
                <a:latin typeface="Times New Roman" pitchFamily="18" charset="0"/>
                <a:ea typeface="隶书" pitchFamily="49" charset="-122"/>
              </a:rPr>
              <a:t> ? </a:t>
            </a:r>
            <a:r>
              <a:rPr lang="en-US" altLang="zh-CN" sz="2800">
                <a:latin typeface="Times New Roman" pitchFamily="18" charset="0"/>
                <a:ea typeface="隶书" pitchFamily="49" charset="-122"/>
              </a:rPr>
              <a:t>j+1 </a:t>
            </a:r>
            <a:r>
              <a:rPr lang="en-US" altLang="zh-CN" sz="2800" b="1">
                <a:latin typeface="Times New Roman" pitchFamily="18" charset="0"/>
                <a:ea typeface="隶书" pitchFamily="49" charset="-122"/>
              </a:rPr>
              <a:t>: </a:t>
            </a:r>
            <a:r>
              <a:rPr lang="en-US" altLang="zh-CN" sz="2800">
                <a:latin typeface="Times New Roman" pitchFamily="18" charset="0"/>
                <a:ea typeface="隶书" pitchFamily="49" charset="-122"/>
              </a:rPr>
              <a:t>i+1</a:t>
            </a:r>
            <a:r>
              <a:rPr lang="en-US" altLang="zh-CN" sz="2800" b="1">
                <a:latin typeface="Times New Roman" pitchFamily="18" charset="0"/>
                <a:ea typeface="隶书" pitchFamily="49" charset="-122"/>
              </a:rPr>
              <a:t>; </a:t>
            </a:r>
          </a:p>
          <a:p>
            <a:pPr>
              <a:spcBef>
                <a:spcPct val="5000"/>
              </a:spcBef>
              <a:buFont typeface="Wingdings" pitchFamily="2" charset="2"/>
              <a:buNone/>
            </a:pPr>
            <a:r>
              <a:rPr lang="en-US" altLang="zh-CN" sz="2800" b="1">
                <a:latin typeface="Times New Roman" pitchFamily="18" charset="0"/>
                <a:ea typeface="隶书" pitchFamily="49" charset="-122"/>
              </a:rPr>
              <a:t>	};</a:t>
            </a:r>
          </a:p>
        </p:txBody>
      </p:sp>
      <p:sp>
        <p:nvSpPr>
          <p:cNvPr id="4" name="灯片编号占位符 4"/>
          <p:cNvSpPr>
            <a:spLocks noGrp="1"/>
          </p:cNvSpPr>
          <p:nvPr>
            <p:ph type="sldNum" sz="quarter" idx="12"/>
          </p:nvPr>
        </p:nvSpPr>
        <p:spPr/>
        <p:txBody>
          <a:bodyPr/>
          <a:lstStyle/>
          <a:p>
            <a:fld id="{C13E80F6-2758-4CB6-B198-D8EB39A95110}" type="slidenum">
              <a:rPr lang="en-US" altLang="zh-CN"/>
              <a:pPr/>
              <a:t>99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黑体"/>
        <a:cs typeface=""/>
      </a:majorFont>
      <a:minorFont>
        <a:latin typeface="Garamond"/>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4.xml><?xml version="1.0" encoding="utf-8"?>
<a:theme xmlns:a="http://schemas.openxmlformats.org/drawingml/2006/main" name="1_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3249</TotalTime>
  <Words>10471</Words>
  <Application>Microsoft Office PowerPoint</Application>
  <PresentationFormat>全屏显示(4:3)</PresentationFormat>
  <Paragraphs>2678</Paragraphs>
  <Slides>187</Slides>
  <Notes>3</Notes>
  <HiddenSlides>0</HiddenSlides>
  <MMClips>0</MMClips>
  <ScaleCrop>false</ScaleCrop>
  <HeadingPairs>
    <vt:vector size="8" baseType="variant">
      <vt:variant>
        <vt:lpstr>已用的字体</vt:lpstr>
      </vt:variant>
      <vt:variant>
        <vt:i4>27</vt:i4>
      </vt:variant>
      <vt:variant>
        <vt:lpstr>主题</vt:lpstr>
      </vt:variant>
      <vt:variant>
        <vt:i4>4</vt:i4>
      </vt:variant>
      <vt:variant>
        <vt:lpstr>嵌入 OLE 服务器</vt:lpstr>
      </vt:variant>
      <vt:variant>
        <vt:i4>2</vt:i4>
      </vt:variant>
      <vt:variant>
        <vt:lpstr>幻灯片标题</vt:lpstr>
      </vt:variant>
      <vt:variant>
        <vt:i4>187</vt:i4>
      </vt:variant>
    </vt:vector>
  </HeadingPairs>
  <TitlesOfParts>
    <vt:vector size="220" baseType="lpstr">
      <vt:lpstr>微軟正黑體</vt:lpstr>
      <vt:lpstr>PMingLiU</vt:lpstr>
      <vt:lpstr>Source Code Pro</vt:lpstr>
      <vt:lpstr>仿宋_GB2312</vt:lpstr>
      <vt:lpstr>黑体</vt:lpstr>
      <vt:lpstr>华文彩云</vt:lpstr>
      <vt:lpstr>华文行楷</vt:lpstr>
      <vt:lpstr>华文细黑</vt:lpstr>
      <vt:lpstr>华文新魏</vt:lpstr>
      <vt:lpstr>楷体_GB2312</vt:lpstr>
      <vt:lpstr>隶书</vt:lpstr>
      <vt:lpstr>宋体</vt:lpstr>
      <vt:lpstr>微软雅黑</vt:lpstr>
      <vt:lpstr>微软雅黑</vt:lpstr>
      <vt:lpstr>幼圆</vt:lpstr>
      <vt:lpstr>长城新魏碑体</vt:lpstr>
      <vt:lpstr>Arial</vt:lpstr>
      <vt:lpstr>Arial Black</vt:lpstr>
      <vt:lpstr>Arial Narrow</vt:lpstr>
      <vt:lpstr>Century Gothic</vt:lpstr>
      <vt:lpstr>Courier New</vt:lpstr>
      <vt:lpstr>Garamond</vt:lpstr>
      <vt:lpstr>Symbol</vt:lpstr>
      <vt:lpstr>Times New Roman</vt:lpstr>
      <vt:lpstr>Verdana</vt:lpstr>
      <vt:lpstr>Wingdings</vt:lpstr>
      <vt:lpstr>Wingdings 2</vt:lpstr>
      <vt:lpstr>奥斯汀</vt:lpstr>
      <vt:lpstr>Stream</vt:lpstr>
      <vt:lpstr>基本</vt:lpstr>
      <vt:lpstr>1_基本</vt:lpstr>
      <vt:lpstr>文档</vt:lpstr>
      <vt:lpstr>公式</vt:lpstr>
      <vt:lpstr>本次课重点</vt:lpstr>
      <vt:lpstr>练习热身（2’）</vt:lpstr>
      <vt:lpstr>PowerPoint 演示文稿</vt:lpstr>
      <vt:lpstr>递归与回溯</vt:lpstr>
      <vt:lpstr>n皇后问题</vt:lpstr>
      <vt:lpstr>PowerPoint 演示文稿</vt:lpstr>
      <vt:lpstr>解题思路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 ( Queue )</vt:lpstr>
      <vt:lpstr>循环队列 (Circular Queue)</vt:lpstr>
      <vt:lpstr>   如何判断循环队列队空、队满？</vt:lpstr>
      <vt:lpstr>如何判断循环队列队空、队满？</vt:lpstr>
      <vt:lpstr>队列的应用：打印杨辉三角形</vt:lpstr>
      <vt:lpstr>PowerPoint 演示文稿</vt:lpstr>
      <vt:lpstr>PowerPoint 演示文稿</vt:lpstr>
      <vt:lpstr>利用队列打印二项展开式系数的算法</vt:lpstr>
      <vt:lpstr>PowerPoint 演示文稿</vt:lpstr>
      <vt:lpstr>练习1（1’）</vt:lpstr>
      <vt:lpstr>练习2（2’）</vt:lpstr>
      <vt:lpstr>练习3(4’）</vt:lpstr>
      <vt:lpstr>第五章    树与二叉树</vt:lpstr>
      <vt:lpstr>第五章 树与二叉树</vt:lpstr>
      <vt:lpstr>树和森林的概念</vt:lpstr>
      <vt:lpstr>自由树</vt:lpstr>
      <vt:lpstr>PowerPoint 演示文稿</vt:lpstr>
      <vt:lpstr>树的基本术语</vt:lpstr>
      <vt:lpstr>PowerPoint 演示文稿</vt:lpstr>
      <vt:lpstr>PowerPoint 演示文稿</vt:lpstr>
      <vt:lpstr>PowerPoint 演示文稿</vt:lpstr>
      <vt:lpstr>树的抽象数据类型</vt:lpstr>
      <vt:lpstr>PowerPoint 演示文稿</vt:lpstr>
      <vt:lpstr>PowerPoint 演示文稿</vt:lpstr>
      <vt:lpstr>树的表示法有几种：</vt:lpstr>
      <vt:lpstr>图形表示法：</vt:lpstr>
      <vt:lpstr>广义表表示法</vt:lpstr>
      <vt:lpstr>左孩子－右兄弟表示法</vt:lpstr>
      <vt:lpstr>二叉树 (Binary Tree)</vt:lpstr>
      <vt:lpstr>3. 树的逻辑结构 </vt:lpstr>
      <vt:lpstr>讨论3：树的链式存储方案应该怎样制定？</vt:lpstr>
      <vt:lpstr>有向树</vt:lpstr>
      <vt:lpstr>和线性结构的比较</vt:lpstr>
      <vt:lpstr>二叉树</vt:lpstr>
      <vt:lpstr>二叉树的类型定义</vt:lpstr>
      <vt:lpstr>PowerPoint 演示文稿</vt:lpstr>
      <vt:lpstr>二叉树的性质</vt:lpstr>
      <vt:lpstr>PowerPoint 演示文稿</vt:lpstr>
      <vt:lpstr>PowerPoint 演示文稿</vt:lpstr>
      <vt:lpstr>PowerPoint 演示文稿</vt:lpstr>
      <vt:lpstr>PowerPoint 演示文稿</vt:lpstr>
      <vt:lpstr>二叉树的抽象数据类型</vt:lpstr>
      <vt:lpstr>PowerPoint 演示文稿</vt:lpstr>
      <vt:lpstr>PowerPoint 演示文稿</vt:lpstr>
      <vt:lpstr>PowerPoint 演示文稿</vt:lpstr>
      <vt:lpstr>PowerPoint 演示文稿</vt:lpstr>
      <vt:lpstr>PowerPoint 演示文稿</vt:lpstr>
      <vt:lpstr>课堂讨论：</vt:lpstr>
      <vt:lpstr>PowerPoint 演示文稿</vt:lpstr>
      <vt:lpstr>二叉树的存储结构</vt:lpstr>
      <vt:lpstr>PowerPoint 演示文稿</vt:lpstr>
      <vt:lpstr>讨论：不是完全二叉树怎么办？</vt:lpstr>
      <vt:lpstr>二、链式存储结构</vt:lpstr>
      <vt:lpstr>二叉树的链表表示（二叉链表）</vt:lpstr>
      <vt:lpstr>二叉树的链表表示（三叉链表）</vt:lpstr>
      <vt:lpstr>PowerPoint 演示文稿</vt:lpstr>
      <vt:lpstr>PowerPoint 演示文稿</vt:lpstr>
      <vt:lpstr>二叉树的类定义</vt:lpstr>
      <vt:lpstr>PowerPoint 演示文稿</vt:lpstr>
      <vt:lpstr>PowerPoint 演示文稿</vt:lpstr>
      <vt:lpstr>PowerPoint 演示文稿</vt:lpstr>
      <vt:lpstr>PowerPoint 演示文稿</vt:lpstr>
      <vt:lpstr>PowerPoint 演示文稿</vt:lpstr>
      <vt:lpstr>PowerPoint 演示文稿</vt:lpstr>
      <vt:lpstr>部分成员函数的实现</vt:lpstr>
      <vt:lpstr>PowerPoint 演示文稿</vt:lpstr>
      <vt:lpstr>PowerPoint 演示文稿</vt:lpstr>
      <vt:lpstr>PowerPoint 演示文稿</vt:lpstr>
      <vt:lpstr>问题的提出</vt:lpstr>
      <vt:lpstr>二叉树遍历</vt:lpstr>
      <vt:lpstr>PowerPoint 演示文稿</vt:lpstr>
      <vt:lpstr>例 1：</vt:lpstr>
      <vt:lpstr>PowerPoint 演示文稿</vt:lpstr>
      <vt:lpstr>中序遍历 (Inorder Traversal)</vt:lpstr>
      <vt:lpstr>二叉树递归的中序遍历算法</vt:lpstr>
      <vt:lpstr>前序遍历 (Preorder Traversal)</vt:lpstr>
      <vt:lpstr>二叉树递归的前序遍历算法</vt:lpstr>
      <vt:lpstr>后序遍历 (Postorder Traversal)</vt:lpstr>
      <vt:lpstr>二叉树递归的后序遍历算法</vt:lpstr>
      <vt:lpstr>PowerPoint 演示文稿</vt:lpstr>
      <vt:lpstr>PowerPoint 演示文稿</vt:lpstr>
      <vt:lpstr>PowerPoint 演示文稿</vt:lpstr>
      <vt:lpstr>应用二叉树遍历的事例</vt:lpstr>
      <vt:lpstr>对遍历的分析：</vt:lpstr>
      <vt:lpstr>PowerPoint 演示文稿</vt:lpstr>
      <vt:lpstr>利用二叉树前序遍历建立二叉树</vt:lpstr>
      <vt:lpstr>PowerPoint 演示文稿</vt:lpstr>
      <vt:lpstr>PowerPoint 演示文稿</vt:lpstr>
      <vt:lpstr>PowerPoint 演示文稿</vt:lpstr>
      <vt:lpstr>利用栈的前序遍历非递归算法</vt:lpstr>
      <vt:lpstr>利用栈的前序遍历非递归算法</vt:lpstr>
      <vt:lpstr>利用栈的中序遍历非递归算法</vt:lpstr>
      <vt:lpstr>利用栈的中序遍历非递归算法</vt:lpstr>
      <vt:lpstr>       </vt:lpstr>
      <vt:lpstr>利用栈的后序遍历非递归算法</vt:lpstr>
      <vt:lpstr>PowerPoint 演示文稿</vt:lpstr>
      <vt:lpstr>后序遍历的非递归算法 </vt:lpstr>
      <vt:lpstr>PowerPoint 演示文稿</vt:lpstr>
      <vt:lpstr>层次序遍历二叉树的算法</vt:lpstr>
      <vt:lpstr>PowerPoint 演示文稿</vt:lpstr>
      <vt:lpstr>PowerPoint 演示文稿</vt:lpstr>
      <vt:lpstr>层次序遍历的（非递归）算法</vt:lpstr>
      <vt:lpstr>PowerPoint 演示文稿</vt:lpstr>
      <vt:lpstr>二叉树的计数</vt:lpstr>
      <vt:lpstr>PowerPoint 演示文稿</vt:lpstr>
      <vt:lpstr>前序序列 { A B H F D E C K G }</vt:lpstr>
      <vt:lpstr>PowerPoint 演示文稿</vt:lpstr>
      <vt:lpstr>PowerPoint 演示文稿</vt:lpstr>
      <vt:lpstr>PowerPoint 演示文稿</vt:lpstr>
      <vt:lpstr>PowerPoint 演示文稿</vt:lpstr>
      <vt:lpstr>树与森林</vt:lpstr>
      <vt:lpstr>2、双亲表示</vt:lpstr>
      <vt:lpstr>3、子女链表表示</vt:lpstr>
      <vt:lpstr>4、子女指针表示</vt:lpstr>
      <vt:lpstr>PowerPoint 演示文稿</vt:lpstr>
      <vt:lpstr>5、子女-兄弟表示</vt:lpstr>
      <vt:lpstr>PowerPoint 演示文稿</vt:lpstr>
      <vt:lpstr>用子女-兄弟表示实现的 树的类定义</vt:lpstr>
      <vt:lpstr>PowerPoint 演示文稿</vt:lpstr>
      <vt:lpstr>PowerPoint 演示文稿</vt:lpstr>
      <vt:lpstr>子女-兄弟链表常用操作的实现</vt:lpstr>
      <vt:lpstr>PowerPoint 演示文稿</vt:lpstr>
      <vt:lpstr>PowerPoint 演示文稿</vt:lpstr>
      <vt:lpstr>PowerPoint 演示文稿</vt:lpstr>
      <vt:lpstr>PowerPoint 演示文稿</vt:lpstr>
      <vt:lpstr>树的遍历</vt:lpstr>
      <vt:lpstr>树的先根次序遍历</vt:lpstr>
      <vt:lpstr>树的后根次序遍历</vt:lpstr>
      <vt:lpstr>树的先根次序遍历的递归算法</vt:lpstr>
      <vt:lpstr>树的后根次序遍历的递归算法</vt:lpstr>
      <vt:lpstr>PowerPoint 演示文稿</vt:lpstr>
      <vt:lpstr>广度优先（层次次序）遍历</vt:lpstr>
      <vt:lpstr>PowerPoint 演示文稿</vt:lpstr>
      <vt:lpstr>PowerPoint 演示文稿</vt:lpstr>
      <vt:lpstr>森林与二叉树的转换</vt:lpstr>
      <vt:lpstr>PowerPoint 演示文稿</vt:lpstr>
      <vt:lpstr>森林转化成二叉树的规则</vt:lpstr>
      <vt:lpstr>二叉树转换为森林的规则</vt:lpstr>
      <vt:lpstr>森林的遍历</vt:lpstr>
      <vt:lpstr>森林的先根次序遍历</vt:lpstr>
      <vt:lpstr>PowerPoint 演示文稿</vt:lpstr>
      <vt:lpstr>森林的后根次序遍历</vt:lpstr>
      <vt:lpstr>PowerPoint 演示文稿</vt:lpstr>
      <vt:lpstr>广度优先遍历（层次序遍历）</vt:lpstr>
      <vt:lpstr>Huffman树</vt:lpstr>
      <vt:lpstr>PowerPoint 演示文稿</vt:lpstr>
      <vt:lpstr>PowerPoint 演示文稿</vt:lpstr>
      <vt:lpstr>带权路径长度  (Weighted Path Length, WPL)</vt:lpstr>
      <vt:lpstr>PowerPoint 演示文稿</vt:lpstr>
      <vt:lpstr>PowerPoint 演示文稿</vt:lpstr>
      <vt:lpstr>Huffman树</vt:lpstr>
      <vt:lpstr>PowerPoint 演示文稿</vt:lpstr>
      <vt:lpstr>PowerPoint 演示文稿</vt:lpstr>
      <vt:lpstr>Huffman树的类定义</vt:lpstr>
      <vt:lpstr>PowerPoint 演示文稿</vt:lpstr>
      <vt:lpstr>PowerPoint 演示文稿</vt:lpstr>
      <vt:lpstr>建立Huffman树的算法</vt:lpstr>
      <vt:lpstr>PowerPoint 演示文稿</vt:lpstr>
      <vt:lpstr>PowerPoint 演示文稿</vt:lpstr>
      <vt:lpstr>采用静态链表的Huffman树</vt:lpstr>
      <vt:lpstr>PowerPoint 演示文稿</vt:lpstr>
      <vt:lpstr>PowerPoint 演示文稿</vt:lpstr>
      <vt:lpstr>PowerPoint 演示文稿</vt:lpstr>
      <vt:lpstr>PowerPoint 演示文稿</vt:lpstr>
      <vt:lpstr>建立Huffman树的算法</vt:lpstr>
      <vt:lpstr>PowerPoint 演示文稿</vt:lpstr>
      <vt:lpstr>最佳判定树</vt:lpstr>
      <vt:lpstr>PowerPoint 演示文稿</vt:lpstr>
      <vt:lpstr>PowerPoint 演示文稿</vt:lpstr>
      <vt:lpstr>PowerPoint 演示文稿</vt:lpstr>
      <vt:lpstr>Huffman编码</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bao yu</cp:lastModifiedBy>
  <cp:revision>73</cp:revision>
  <dcterms:created xsi:type="dcterms:W3CDTF">2006-02-16T14:22:17Z</dcterms:created>
  <dcterms:modified xsi:type="dcterms:W3CDTF">2019-05-26T03:06:33Z</dcterms:modified>
</cp:coreProperties>
</file>