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61" r:id="rId5"/>
    <p:sldId id="263" r:id="rId6"/>
    <p:sldId id="264" r:id="rId7"/>
    <p:sldId id="265" r:id="rId8"/>
    <p:sldId id="266" r:id="rId9"/>
    <p:sldId id="267" r:id="rId10"/>
    <p:sldId id="268" r:id="rId11"/>
    <p:sldId id="269" r:id="rId12"/>
    <p:sldId id="271" r:id="rId13"/>
    <p:sldId id="270" r:id="rId14"/>
    <p:sldId id="272" r:id="rId15"/>
    <p:sldId id="273" r:id="rId16"/>
    <p:sldId id="274" r:id="rId17"/>
    <p:sldId id="275" r:id="rId18"/>
    <p:sldId id="276" r:id="rId19"/>
    <p:sldId id="277" r:id="rId20"/>
    <p:sldId id="278" r:id="rId21"/>
    <p:sldId id="279"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A4A27D-081D-471D-9445-84920CD88C92}" type="datetimeFigureOut">
              <a:rPr lang="zh-CN" altLang="en-US" smtClean="0"/>
              <a:t>2019/4/28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BC79EB-E518-4E1C-A5C2-F117CE0135A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BC0F8F83-85C2-4509-8041-42CFFD215F4E}" type="slidenum">
              <a:rPr lang="en-US" altLang="zh-CN" smtClean="0"/>
              <a:pPr/>
              <a:t>3</a:t>
            </a:fld>
            <a:endParaRPr lang="en-US" altLang="zh-CN"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w="9525"/>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2E3E6EE4-BCEC-434E-A46A-9102DE4AA18A}" type="slidenum">
              <a:rPr lang="en-US" altLang="zh-CN" smtClean="0"/>
              <a:pPr/>
              <a:t>13</a:t>
            </a:fld>
            <a:endParaRPr lang="en-US" altLang="zh-CN" smtClean="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w="9525"/>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pPr/>
              <a:t>15</a:t>
            </a:fld>
            <a:endParaRPr lang="zh-CN" altLang="en-US"/>
          </a:p>
        </p:txBody>
      </p:sp>
    </p:spTree>
    <p:extLst>
      <p:ext uri="{BB962C8B-B14F-4D97-AF65-F5344CB8AC3E}">
        <p14:creationId xmlns:p14="http://schemas.microsoft.com/office/powerpoint/2010/main" xmlns="" val="211816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pPr/>
              <a:t>16</a:t>
            </a:fld>
            <a:endParaRPr lang="zh-CN" altLang="en-US"/>
          </a:p>
        </p:txBody>
      </p:sp>
    </p:spTree>
    <p:extLst>
      <p:ext uri="{BB962C8B-B14F-4D97-AF65-F5344CB8AC3E}">
        <p14:creationId xmlns:p14="http://schemas.microsoft.com/office/powerpoint/2010/main" xmlns="" val="211816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pPr/>
              <a:t>17</a:t>
            </a:fld>
            <a:endParaRPr lang="zh-CN" altLang="en-US"/>
          </a:p>
        </p:txBody>
      </p:sp>
    </p:spTree>
    <p:extLst>
      <p:ext uri="{BB962C8B-B14F-4D97-AF65-F5344CB8AC3E}">
        <p14:creationId xmlns:p14="http://schemas.microsoft.com/office/powerpoint/2010/main" xmlns="" val="211816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pPr/>
              <a:t>18</a:t>
            </a:fld>
            <a:endParaRPr lang="zh-CN" altLang="en-US"/>
          </a:p>
        </p:txBody>
      </p:sp>
    </p:spTree>
    <p:extLst>
      <p:ext uri="{BB962C8B-B14F-4D97-AF65-F5344CB8AC3E}">
        <p14:creationId xmlns:p14="http://schemas.microsoft.com/office/powerpoint/2010/main" xmlns="" val="211816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pPr/>
              <a:t>19</a:t>
            </a:fld>
            <a:endParaRPr lang="zh-CN" altLang="en-US"/>
          </a:p>
        </p:txBody>
      </p:sp>
    </p:spTree>
    <p:extLst>
      <p:ext uri="{BB962C8B-B14F-4D97-AF65-F5344CB8AC3E}">
        <p14:creationId xmlns:p14="http://schemas.microsoft.com/office/powerpoint/2010/main" xmlns="" val="211816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charset="-122"/>
                <a:cs typeface="+mn-cs"/>
              </a:rPr>
              <a:t>由于目录文件也是存放在外存上的，所以，当用户要求存取某个文件时，系统需要逐层从外存查找目录文件的内容，最终比较文件名就可找到所寻文件的</a:t>
            </a:r>
            <a:r>
              <a:rPr kumimoji="0" lang="en-US" altLang="zh-CN" sz="2800" b="0" i="0" u="none" strike="noStrike" kern="1200" cap="none" spc="0" normalizeH="0" baseline="0" noProof="0" dirty="0" smtClean="0">
                <a:ln>
                  <a:noFill/>
                </a:ln>
                <a:solidFill>
                  <a:sysClr val="windowText" lastClr="000000"/>
                </a:solidFill>
                <a:effectLst/>
                <a:uLnTx/>
                <a:uFillTx/>
                <a:latin typeface="Cambria"/>
                <a:ea typeface="宋体" charset="-122"/>
                <a:cs typeface="+mn-cs"/>
              </a:rPr>
              <a:t>FCB</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charset="-122"/>
                <a:cs typeface="+mn-cs"/>
              </a:rPr>
              <a:t>，然后可根据</a:t>
            </a:r>
            <a:r>
              <a:rPr kumimoji="0" lang="en-US" altLang="zh-CN" sz="2800" b="0" i="0" u="none" strike="noStrike" kern="1200" cap="none" spc="0" normalizeH="0" baseline="0" noProof="0" dirty="0" smtClean="0">
                <a:ln>
                  <a:noFill/>
                </a:ln>
                <a:solidFill>
                  <a:sysClr val="windowText" lastClr="000000"/>
                </a:solidFill>
                <a:effectLst/>
                <a:uLnTx/>
                <a:uFillTx/>
                <a:latin typeface="Cambria"/>
                <a:ea typeface="宋体" charset="-122"/>
                <a:cs typeface="+mn-cs"/>
              </a:rPr>
              <a:t>FCB</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charset="-122"/>
                <a:cs typeface="+mn-cs"/>
              </a:rPr>
              <a:t>中的物理地址信息找到文件在外存上存放位置即可依次存取文件信息。所以文件目录和</a:t>
            </a:r>
            <a:r>
              <a:rPr kumimoji="0" lang="en-US" altLang="zh-CN" sz="2800" b="0" i="0" u="none" strike="noStrike" kern="1200" cap="none" spc="0" normalizeH="0" baseline="0" noProof="0" dirty="0" smtClean="0">
                <a:ln>
                  <a:noFill/>
                </a:ln>
                <a:solidFill>
                  <a:sysClr val="windowText" lastClr="000000"/>
                </a:solidFill>
                <a:effectLst/>
                <a:uLnTx/>
                <a:uFillTx/>
                <a:latin typeface="Cambria"/>
                <a:ea typeface="宋体" charset="-122"/>
                <a:cs typeface="+mn-cs"/>
              </a:rPr>
              <a:t>FCB</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charset="-122"/>
                <a:cs typeface="+mn-cs"/>
              </a:rPr>
              <a:t>是实现</a:t>
            </a:r>
            <a:r>
              <a:rPr kumimoji="0" lang="zh-CN" altLang="en-US" sz="2800" b="0" i="0" u="none" strike="noStrike" kern="1200" cap="none" spc="0" normalizeH="0" baseline="0" noProof="0" dirty="0" smtClean="0">
                <a:ln>
                  <a:noFill/>
                </a:ln>
                <a:solidFill>
                  <a:sysClr val="windowText" lastClr="000000"/>
                </a:solidFill>
                <a:effectLst/>
                <a:uLnTx/>
                <a:uFillTx/>
                <a:latin typeface="宋体" charset="-122"/>
                <a:ea typeface="宋体" charset="-122"/>
                <a:cs typeface="+mn-cs"/>
              </a:rPr>
              <a:t>“</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charset="-122"/>
                <a:cs typeface="+mn-cs"/>
              </a:rPr>
              <a:t>按名存取</a:t>
            </a:r>
            <a:r>
              <a:rPr kumimoji="0" lang="zh-CN" altLang="en-US" sz="2800" b="0" i="0" u="none" strike="noStrike" kern="1200" cap="none" spc="0" normalizeH="0" baseline="0" noProof="0" dirty="0" smtClean="0">
                <a:ln>
                  <a:noFill/>
                </a:ln>
                <a:solidFill>
                  <a:sysClr val="windowText" lastClr="000000"/>
                </a:solidFill>
                <a:effectLst/>
                <a:uLnTx/>
                <a:uFillTx/>
                <a:latin typeface="宋体" charset="-122"/>
                <a:ea typeface="宋体" charset="-122"/>
                <a:cs typeface="+mn-cs"/>
              </a:rPr>
              <a:t>”</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charset="-122"/>
                <a:cs typeface="+mn-cs"/>
              </a:rPr>
              <a:t>的重要数据结构。</a:t>
            </a:r>
          </a:p>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pPr/>
              <a:t>20</a:t>
            </a:fld>
            <a:endParaRPr lang="zh-CN" altLang="en-US"/>
          </a:p>
        </p:txBody>
      </p:sp>
    </p:spTree>
    <p:extLst>
      <p:ext uri="{BB962C8B-B14F-4D97-AF65-F5344CB8AC3E}">
        <p14:creationId xmlns:p14="http://schemas.microsoft.com/office/powerpoint/2010/main" xmlns="" val="211816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pPr/>
              <a:t>21</a:t>
            </a:fld>
            <a:endParaRPr lang="zh-CN" altLang="en-US"/>
          </a:p>
        </p:txBody>
      </p:sp>
    </p:spTree>
    <p:extLst>
      <p:ext uri="{BB962C8B-B14F-4D97-AF65-F5344CB8AC3E}">
        <p14:creationId xmlns:p14="http://schemas.microsoft.com/office/powerpoint/2010/main" xmlns="" val="211816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3886200" y="8686800"/>
            <a:ext cx="2971800" cy="457200"/>
          </a:xfrm>
          <a:prstGeom prst="rect">
            <a:avLst/>
          </a:prstGeom>
          <a:noFill/>
          <a:ln w="12700" cap="sq">
            <a:noFill/>
            <a:miter lim="800000"/>
            <a:headEnd type="none" w="sm" len="sm"/>
            <a:tailEnd type="none" w="sm" len="sm"/>
          </a:ln>
        </p:spPr>
        <p:txBody>
          <a:bodyPr anchor="b"/>
          <a:lstStyle/>
          <a:p>
            <a:pPr algn="r"/>
            <a:fld id="{A8076C87-E658-4F96-9BF3-1FB038FC04F1}" type="slidenum">
              <a:rPr lang="en-US" altLang="zh-CN" sz="1200"/>
              <a:pPr algn="r"/>
              <a:t>4</a:t>
            </a:fld>
            <a:endParaRPr lang="en-US" altLang="zh-CN" sz="12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w="9525"/>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w="9525"/>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014720D3-A4EB-4355-9707-2C94D676E77C}" type="slidenum">
              <a:rPr lang="en-US" altLang="zh-CN" smtClean="0"/>
              <a:pPr/>
              <a:t>6</a:t>
            </a:fld>
            <a:endParaRPr lang="en-US" altLang="zh-CN"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w="9525"/>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6E319C29-4AC3-4073-A2BA-394094581A64}" type="slidenum">
              <a:rPr lang="en-US" altLang="zh-CN" smtClean="0"/>
              <a:pPr/>
              <a:t>7</a:t>
            </a:fld>
            <a:endParaRPr lang="en-US" altLang="zh-CN"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w="9525"/>
        </p:spPr>
        <p:txBody>
          <a:bodyPr/>
          <a:lstStyle/>
          <a:p>
            <a:r>
              <a:rPr lang="zh-CN" altLang="en-US" b="1" smtClean="0">
                <a:latin typeface="宋体" pitchFamily="2" charset="-122"/>
              </a:rPr>
              <a:t>凡是数据到达和离去速度不匹配的地方均可采用缓冲技术。</a:t>
            </a:r>
          </a:p>
          <a:p>
            <a:r>
              <a:rPr lang="zh-CN" altLang="en-US" b="1" smtClean="0">
                <a:latin typeface="宋体" pitchFamily="2" charset="-122"/>
              </a:rPr>
              <a:t>缓冲区：有一定容量、暂存信息的存贮装置。协调的是</a:t>
            </a:r>
            <a:r>
              <a:rPr lang="en-US" altLang="zh-CN" b="1" smtClean="0">
                <a:latin typeface="宋体" pitchFamily="2" charset="-122"/>
              </a:rPr>
              <a:t>cpu</a:t>
            </a:r>
            <a:r>
              <a:rPr lang="zh-CN" altLang="en-US" b="1" smtClean="0">
                <a:latin typeface="宋体" pitchFamily="2" charset="-122"/>
              </a:rPr>
              <a:t>的计算速度和数据传输速度上的不匹配</a:t>
            </a:r>
          </a:p>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8415BA75-5C16-43AC-8DF8-A3DA69657183}" type="slidenum">
              <a:rPr lang="en-US" altLang="zh-CN" smtClean="0"/>
              <a:pPr/>
              <a:t>9</a:t>
            </a:fld>
            <a:endParaRPr lang="en-US" altLang="zh-CN"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w="9525"/>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BB1587D7-4A0A-4DD9-9E70-67912DE9B43D}" type="slidenum">
              <a:rPr lang="en-US" altLang="zh-CN" smtClean="0"/>
              <a:pPr/>
              <a:t>10</a:t>
            </a:fld>
            <a:endParaRPr lang="en-US" altLang="zh-CN"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w="9525"/>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191FC4F-55BF-4722-AC75-93F16E2E4FC1}" type="slidenum">
              <a:rPr lang="en-US" altLang="zh-CN" smtClean="0"/>
              <a:pPr/>
              <a:t>11</a:t>
            </a:fld>
            <a:endParaRPr lang="en-US" altLang="zh-CN"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w="9525"/>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6D423367-96EC-481B-8087-AFC9E2B48FA4}" type="slidenum">
              <a:rPr lang="en-US" altLang="zh-CN" smtClean="0"/>
              <a:pPr/>
              <a:t>12</a:t>
            </a:fld>
            <a:endParaRPr lang="en-US" altLang="zh-CN" smtClean="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w="9525"/>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5CE823-4CFC-42BD-940F-B16E5F788D50}" type="datetimeFigureOut">
              <a:rPr lang="zh-CN" altLang="en-US" smtClean="0"/>
              <a:t>2019/4/28</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529C1913-73F8-4C0A-9D43-47C954C82E0F}" type="slidenum">
              <a:rPr lang="zh-CN" altLang="en-US" smtClean="0"/>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5CE823-4CFC-42BD-940F-B16E5F788D50}" type="datetimeFigureOut">
              <a:rPr lang="zh-CN" altLang="en-US" smtClean="0"/>
              <a:t>2019/4/28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29C1913-73F8-4C0A-9D43-47C954C82E0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5CE823-4CFC-42BD-940F-B16E5F788D50}" type="datetimeFigureOut">
              <a:rPr lang="zh-CN" altLang="en-US" smtClean="0"/>
              <a:t>2019/4/28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29C1913-73F8-4C0A-9D43-47C954C82E0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5CE823-4CFC-42BD-940F-B16E5F788D50}" type="datetimeFigureOut">
              <a:rPr lang="zh-CN" altLang="en-US" smtClean="0"/>
              <a:t>2019/4/28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29C1913-73F8-4C0A-9D43-47C954C82E0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5CE823-4CFC-42BD-940F-B16E5F788D50}" type="datetimeFigureOut">
              <a:rPr lang="zh-CN" altLang="en-US" smtClean="0"/>
              <a:t>2019/4/28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29C1913-73F8-4C0A-9D43-47C954C82E0F}" type="slidenum">
              <a:rPr lang="zh-CN" altLang="en-US" smtClean="0"/>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5CE823-4CFC-42BD-940F-B16E5F788D50}" type="datetimeFigureOut">
              <a:rPr lang="zh-CN" altLang="en-US" smtClean="0"/>
              <a:t>2019/4/28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29C1913-73F8-4C0A-9D43-47C954C82E0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5CE823-4CFC-42BD-940F-B16E5F788D50}" type="datetimeFigureOut">
              <a:rPr lang="zh-CN" altLang="en-US" smtClean="0"/>
              <a:t>2019/4/28</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529C1913-73F8-4C0A-9D43-47C954C82E0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5CE823-4CFC-42BD-940F-B16E5F788D50}" type="datetimeFigureOut">
              <a:rPr lang="zh-CN" altLang="en-US" smtClean="0"/>
              <a:t>2019/4/28</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529C1913-73F8-4C0A-9D43-47C954C82E0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5CE823-4CFC-42BD-940F-B16E5F788D50}" type="datetimeFigureOut">
              <a:rPr lang="zh-CN" altLang="en-US" smtClean="0"/>
              <a:t>2019/4/28</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529C1913-73F8-4C0A-9D43-47C954C82E0F}" type="slidenum">
              <a:rPr lang="zh-CN" altLang="en-US" smtClean="0"/>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5CE823-4CFC-42BD-940F-B16E5F788D50}" type="datetimeFigureOut">
              <a:rPr lang="zh-CN" altLang="en-US" smtClean="0"/>
              <a:t>2019/4/28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29C1913-73F8-4C0A-9D43-47C954C82E0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5CE823-4CFC-42BD-940F-B16E5F788D50}" type="datetimeFigureOut">
              <a:rPr lang="zh-CN" altLang="en-US" smtClean="0"/>
              <a:t>2019/4/28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29C1913-73F8-4C0A-9D43-47C954C82E0F}" type="slidenum">
              <a:rPr lang="zh-CN" altLang="en-US" smtClean="0"/>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5CE823-4CFC-42BD-940F-B16E5F788D50}" type="datetimeFigureOut">
              <a:rPr lang="zh-CN" altLang="en-US" smtClean="0"/>
              <a:t>2019/4/28</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29C1913-73F8-4C0A-9D43-47C954C82E0F}" type="slidenum">
              <a:rPr lang="zh-CN" altLang="en-US" smtClean="0"/>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412776"/>
            <a:ext cx="7772400" cy="1470025"/>
          </a:xfrm>
        </p:spPr>
        <p:txBody>
          <a:bodyPr/>
          <a:lstStyle/>
          <a:p>
            <a:r>
              <a:rPr lang="zh-CN" altLang="en-US" dirty="0" smtClean="0"/>
              <a:t>   操作系统 复习</a:t>
            </a:r>
            <a:endParaRPr lang="zh-CN" altLang="en-US" dirty="0"/>
          </a:p>
        </p:txBody>
      </p:sp>
      <p:sp>
        <p:nvSpPr>
          <p:cNvPr id="3" name="副标题 2"/>
          <p:cNvSpPr>
            <a:spLocks noGrp="1"/>
          </p:cNvSpPr>
          <p:nvPr>
            <p:ph type="subTitle" idx="1"/>
          </p:nvPr>
        </p:nvSpPr>
        <p:spPr>
          <a:xfrm>
            <a:off x="1403648" y="2780928"/>
            <a:ext cx="6400800" cy="3384376"/>
          </a:xfrm>
        </p:spPr>
        <p:txBody>
          <a:bodyPr>
            <a:normAutofit/>
          </a:bodyPr>
          <a:lstStyle/>
          <a:p>
            <a:endParaRPr lang="en-US" altLang="zh-CN" dirty="0" smtClean="0">
              <a:solidFill>
                <a:schemeClr val="tx1"/>
              </a:solidFill>
            </a:endParaRPr>
          </a:p>
          <a:p>
            <a:r>
              <a:rPr lang="en-US" altLang="zh-CN" dirty="0" smtClean="0">
                <a:solidFill>
                  <a:schemeClr val="tx1"/>
                </a:solidFill>
              </a:rPr>
              <a:t> </a:t>
            </a:r>
            <a:r>
              <a:rPr lang="en-US" altLang="zh-CN" dirty="0" smtClean="0">
                <a:solidFill>
                  <a:schemeClr val="tx1"/>
                </a:solidFill>
              </a:rPr>
              <a:t>   4.5</a:t>
            </a:r>
            <a:r>
              <a:rPr lang="zh-CN" altLang="en-US" dirty="0" smtClean="0">
                <a:solidFill>
                  <a:schemeClr val="tx1"/>
                </a:solidFill>
              </a:rPr>
              <a:t>章复习资料</a:t>
            </a:r>
            <a:endParaRPr lang="en-US" altLang="zh-CN" dirty="0" smtClean="0">
              <a:solidFill>
                <a:schemeClr val="tx1"/>
              </a:solidFill>
            </a:endParaRPr>
          </a:p>
          <a:p>
            <a:endParaRPr lang="en-US" altLang="zh-CN" dirty="0"/>
          </a:p>
          <a:p>
            <a:pPr algn="r"/>
            <a:endParaRPr lang="en-US" altLang="zh-CN" dirty="0" smtClean="0">
              <a:solidFill>
                <a:schemeClr val="tx1"/>
              </a:solidFill>
              <a:latin typeface="华文行楷" pitchFamily="2" charset="-122"/>
              <a:ea typeface="华文行楷" pitchFamily="2" charset="-122"/>
            </a:endParaRPr>
          </a:p>
          <a:p>
            <a:pPr algn="r"/>
            <a:endParaRPr lang="en-US" altLang="zh-CN" dirty="0" smtClean="0">
              <a:solidFill>
                <a:schemeClr val="tx1"/>
              </a:solidFill>
              <a:latin typeface="华文行楷" pitchFamily="2" charset="-122"/>
              <a:ea typeface="华文行楷" pitchFamily="2" charset="-122"/>
            </a:endParaRPr>
          </a:p>
          <a:p>
            <a:pPr algn="r"/>
            <a:r>
              <a:rPr lang="zh-CN" altLang="en-US" dirty="0" smtClean="0">
                <a:solidFill>
                  <a:schemeClr val="tx1"/>
                </a:solidFill>
                <a:latin typeface="华文行楷" pitchFamily="2" charset="-122"/>
                <a:ea typeface="华文行楷" pitchFamily="2" charset="-122"/>
              </a:rPr>
              <a:t>韩方玉</a:t>
            </a:r>
            <a:endParaRPr lang="zh-CN" altLang="en-US" dirty="0">
              <a:solidFill>
                <a:schemeClr val="tx1"/>
              </a:solidFill>
              <a:latin typeface="华文行楷" pitchFamily="2" charset="-122"/>
              <a:ea typeface="华文行楷"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4"/>
          <p:cNvGraphicFramePr>
            <a:graphicFrameLocks/>
          </p:cNvGraphicFramePr>
          <p:nvPr/>
        </p:nvGraphicFramePr>
        <p:xfrm>
          <a:off x="642938" y="1071563"/>
          <a:ext cx="7920037" cy="73025"/>
        </p:xfrm>
        <a:graphic>
          <a:graphicData uri="http://schemas.openxmlformats.org/presentationml/2006/ole">
            <p:oleObj spid="_x0000_s12290" name="剪辑" r:id="rId4" imgW="6857143" imgH="48963" progId="">
              <p:embed/>
            </p:oleObj>
          </a:graphicData>
        </a:graphic>
      </p:graphicFrame>
      <p:sp>
        <p:nvSpPr>
          <p:cNvPr id="56323" name="Rectangle 7"/>
          <p:cNvSpPr>
            <a:spLocks noChangeArrowheads="1"/>
          </p:cNvSpPr>
          <p:nvPr/>
        </p:nvSpPr>
        <p:spPr bwMode="auto">
          <a:xfrm>
            <a:off x="0" y="0"/>
            <a:ext cx="9144000" cy="0"/>
          </a:xfrm>
          <a:prstGeom prst="rect">
            <a:avLst/>
          </a:prstGeom>
          <a:noFill/>
          <a:ln w="12700" cap="sq">
            <a:noFill/>
            <a:miter lim="800000"/>
            <a:headEnd type="none" w="sm" len="sm"/>
            <a:tailEnd type="none" w="sm" len="sm"/>
          </a:ln>
        </p:spPr>
        <p:txBody>
          <a:bodyPr wrap="none" anchor="ctr">
            <a:spAutoFit/>
          </a:bodyPr>
          <a:lstStyle/>
          <a:p>
            <a:endParaRPr lang="zh-CN" altLang="en-US"/>
          </a:p>
        </p:txBody>
      </p:sp>
      <p:sp>
        <p:nvSpPr>
          <p:cNvPr id="56324" name="Text Box 2"/>
          <p:cNvSpPr txBox="1">
            <a:spLocks noChangeArrowheads="1"/>
          </p:cNvSpPr>
          <p:nvPr/>
        </p:nvSpPr>
        <p:spPr bwMode="auto">
          <a:xfrm>
            <a:off x="2071688" y="285750"/>
            <a:ext cx="5570537" cy="708025"/>
          </a:xfrm>
          <a:prstGeom prst="rect">
            <a:avLst/>
          </a:prstGeom>
          <a:noFill/>
          <a:ln w="9525">
            <a:noFill/>
            <a:miter lim="800000"/>
            <a:headEnd/>
            <a:tailEnd/>
          </a:ln>
        </p:spPr>
        <p:txBody>
          <a:bodyPr wrap="none">
            <a:spAutoFit/>
          </a:bodyPr>
          <a:lstStyle/>
          <a:p>
            <a:r>
              <a:rPr lang="en-US" altLang="zh-CN">
                <a:solidFill>
                  <a:schemeClr val="tx2"/>
                </a:solidFill>
                <a:latin typeface="黑体" pitchFamily="49" charset="-122"/>
                <a:ea typeface="黑体" pitchFamily="49" charset="-122"/>
              </a:rPr>
              <a:t>4.4.3  </a:t>
            </a:r>
            <a:r>
              <a:rPr lang="zh-CN" altLang="en-US">
                <a:solidFill>
                  <a:schemeClr val="tx2"/>
                </a:solidFill>
                <a:latin typeface="黑体" pitchFamily="49" charset="-122"/>
                <a:ea typeface="黑体" pitchFamily="49" charset="-122"/>
              </a:rPr>
              <a:t>设备独立性程序</a:t>
            </a:r>
          </a:p>
        </p:txBody>
      </p:sp>
      <p:sp>
        <p:nvSpPr>
          <p:cNvPr id="5632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632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6327" name="Rectangle 5"/>
          <p:cNvSpPr>
            <a:spLocks noChangeArrowheads="1"/>
          </p:cNvSpPr>
          <p:nvPr/>
        </p:nvSpPr>
        <p:spPr bwMode="auto">
          <a:xfrm>
            <a:off x="357188" y="1143000"/>
            <a:ext cx="7929562" cy="3786188"/>
          </a:xfrm>
          <a:prstGeom prst="rect">
            <a:avLst/>
          </a:prstGeom>
          <a:noFill/>
          <a:ln w="9525">
            <a:noFill/>
            <a:miter lim="800000"/>
            <a:headEnd/>
            <a:tailEnd/>
          </a:ln>
        </p:spPr>
        <p:txBody>
          <a:bodyPr anchor="ctr">
            <a:spAutoFit/>
          </a:bodyPr>
          <a:lstStyle/>
          <a:p>
            <a:r>
              <a:rPr lang="zh-CN" altLang="en-US" sz="2400"/>
              <a:t> </a:t>
            </a:r>
            <a:r>
              <a:rPr lang="en-US" altLang="zh-CN" sz="2400" b="1"/>
              <a:t>1</a:t>
            </a:r>
            <a:r>
              <a:rPr lang="zh-CN" altLang="en-US" sz="2400" b="1"/>
              <a:t>．设备独立性</a:t>
            </a:r>
            <a:endParaRPr lang="en-US" altLang="zh-CN" sz="2400" b="1"/>
          </a:p>
          <a:p>
            <a:endParaRPr lang="zh-CN" altLang="en-US" sz="2400"/>
          </a:p>
          <a:p>
            <a:r>
              <a:rPr lang="zh-CN" altLang="en-US" sz="2400"/>
              <a:t>        所谓设备独立性，也称为设备无关性，是指在用户程序中不要直接使用物理设备名（或设备的物理地址），而只能使用逻辑设备名。</a:t>
            </a:r>
            <a:endParaRPr lang="en-US" altLang="zh-CN" sz="2400"/>
          </a:p>
          <a:p>
            <a:endParaRPr lang="en-US" altLang="zh-CN" sz="2400"/>
          </a:p>
          <a:p>
            <a:r>
              <a:rPr lang="en-US" altLang="zh-CN" sz="2400"/>
              <a:t>        </a:t>
            </a:r>
            <a:r>
              <a:rPr lang="zh-CN" altLang="en-US" sz="2400"/>
              <a:t>逻辑设备是实际物理设备属性的抽象，它不限于某类具体设备。逻辑设备究竟和哪一个具体的物理设备相对应，还要由系统根据当时的设备忙、闲情况来决定或由系统管理员指定。</a:t>
            </a:r>
          </a:p>
        </p:txBody>
      </p:sp>
      <p:sp>
        <p:nvSpPr>
          <p:cNvPr id="5632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4"/>
          <p:cNvGraphicFramePr>
            <a:graphicFrameLocks/>
          </p:cNvGraphicFramePr>
          <p:nvPr/>
        </p:nvGraphicFramePr>
        <p:xfrm>
          <a:off x="642938" y="1071563"/>
          <a:ext cx="7920037" cy="73025"/>
        </p:xfrm>
        <a:graphic>
          <a:graphicData uri="http://schemas.openxmlformats.org/presentationml/2006/ole">
            <p:oleObj spid="_x0000_s13314" name="剪辑" r:id="rId4" imgW="6857143" imgH="48963" progId="">
              <p:embed/>
            </p:oleObj>
          </a:graphicData>
        </a:graphic>
      </p:graphicFrame>
      <p:sp>
        <p:nvSpPr>
          <p:cNvPr id="58371" name="Rectangle 7"/>
          <p:cNvSpPr>
            <a:spLocks noChangeArrowheads="1"/>
          </p:cNvSpPr>
          <p:nvPr/>
        </p:nvSpPr>
        <p:spPr bwMode="auto">
          <a:xfrm>
            <a:off x="0" y="0"/>
            <a:ext cx="9144000" cy="0"/>
          </a:xfrm>
          <a:prstGeom prst="rect">
            <a:avLst/>
          </a:prstGeom>
          <a:noFill/>
          <a:ln w="12700" cap="sq">
            <a:noFill/>
            <a:miter lim="800000"/>
            <a:headEnd type="none" w="sm" len="sm"/>
            <a:tailEnd type="none" w="sm" len="sm"/>
          </a:ln>
        </p:spPr>
        <p:txBody>
          <a:bodyPr wrap="none" anchor="ctr">
            <a:spAutoFit/>
          </a:bodyPr>
          <a:lstStyle/>
          <a:p>
            <a:endParaRPr lang="zh-CN" altLang="en-US"/>
          </a:p>
        </p:txBody>
      </p:sp>
      <p:sp>
        <p:nvSpPr>
          <p:cNvPr id="58372" name="Text Box 2"/>
          <p:cNvSpPr txBox="1">
            <a:spLocks noChangeArrowheads="1"/>
          </p:cNvSpPr>
          <p:nvPr/>
        </p:nvSpPr>
        <p:spPr bwMode="auto">
          <a:xfrm>
            <a:off x="2071688" y="285750"/>
            <a:ext cx="5570537" cy="708025"/>
          </a:xfrm>
          <a:prstGeom prst="rect">
            <a:avLst/>
          </a:prstGeom>
          <a:noFill/>
          <a:ln w="9525">
            <a:noFill/>
            <a:miter lim="800000"/>
            <a:headEnd/>
            <a:tailEnd/>
          </a:ln>
        </p:spPr>
        <p:txBody>
          <a:bodyPr wrap="none">
            <a:spAutoFit/>
          </a:bodyPr>
          <a:lstStyle/>
          <a:p>
            <a:r>
              <a:rPr lang="en-US" altLang="zh-CN">
                <a:solidFill>
                  <a:schemeClr val="tx2"/>
                </a:solidFill>
                <a:latin typeface="黑体" pitchFamily="49" charset="-122"/>
                <a:ea typeface="黑体" pitchFamily="49" charset="-122"/>
              </a:rPr>
              <a:t>4.4.3  </a:t>
            </a:r>
            <a:r>
              <a:rPr lang="zh-CN" altLang="en-US">
                <a:solidFill>
                  <a:schemeClr val="tx2"/>
                </a:solidFill>
                <a:latin typeface="黑体" pitchFamily="49" charset="-122"/>
                <a:ea typeface="黑体" pitchFamily="49" charset="-122"/>
              </a:rPr>
              <a:t>设备独立性程序</a:t>
            </a:r>
          </a:p>
        </p:txBody>
      </p:sp>
      <p:sp>
        <p:nvSpPr>
          <p:cNvPr id="5837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837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8375" name="Rectangle 5"/>
          <p:cNvSpPr>
            <a:spLocks noChangeArrowheads="1"/>
          </p:cNvSpPr>
          <p:nvPr/>
        </p:nvSpPr>
        <p:spPr bwMode="auto">
          <a:xfrm>
            <a:off x="357188" y="1143000"/>
            <a:ext cx="7929562" cy="3786188"/>
          </a:xfrm>
          <a:prstGeom prst="rect">
            <a:avLst/>
          </a:prstGeom>
          <a:noFill/>
          <a:ln w="9525">
            <a:noFill/>
            <a:miter lim="800000"/>
            <a:headEnd/>
            <a:tailEnd/>
          </a:ln>
        </p:spPr>
        <p:txBody>
          <a:bodyPr anchor="ctr">
            <a:spAutoFit/>
          </a:bodyPr>
          <a:lstStyle/>
          <a:p>
            <a:r>
              <a:rPr lang="zh-CN" altLang="en-US" sz="2400"/>
              <a:t>       引入设备独立性这一概念，使得用户程序可使用逻辑设备名，而不必使用物理设备名，有以下优点：</a:t>
            </a:r>
            <a:endParaRPr lang="en-US" altLang="zh-CN" sz="2400"/>
          </a:p>
          <a:p>
            <a:endParaRPr lang="zh-CN" altLang="en-US" sz="2400"/>
          </a:p>
          <a:p>
            <a:r>
              <a:rPr lang="en-US" altLang="zh-CN" sz="2400"/>
              <a:t>(1) </a:t>
            </a:r>
            <a:r>
              <a:rPr lang="zh-CN" altLang="en-US" sz="2400"/>
              <a:t>使得设备分配更加灵活，提高了设备的利用率。当多用户多进程请求分配设备时，系统可根据设备当时的忙闲情况，合理调整逻辑设备名与物理设备名之间的对应情况，以保证设备的充分使用。 </a:t>
            </a:r>
            <a:endParaRPr lang="en-US" altLang="zh-CN" sz="2400"/>
          </a:p>
          <a:p>
            <a:endParaRPr lang="zh-CN" altLang="en-US" sz="2400"/>
          </a:p>
          <a:p>
            <a:r>
              <a:rPr lang="en-US" altLang="zh-CN" sz="2400"/>
              <a:t>(2) </a:t>
            </a:r>
            <a:r>
              <a:rPr lang="zh-CN" altLang="en-US" sz="2400"/>
              <a:t>可以实现</a:t>
            </a:r>
            <a:r>
              <a:rPr lang="en-US" altLang="zh-CN" sz="2400"/>
              <a:t>I/O</a:t>
            </a:r>
            <a:r>
              <a:rPr lang="zh-CN" altLang="en-US" sz="2400"/>
              <a:t>重定向。所谓</a:t>
            </a:r>
            <a:r>
              <a:rPr lang="en-US" altLang="zh-CN" sz="2400"/>
              <a:t>I/O</a:t>
            </a:r>
            <a:r>
              <a:rPr lang="zh-CN" altLang="en-US" sz="2400"/>
              <a:t>重定向是指可以更换</a:t>
            </a:r>
            <a:r>
              <a:rPr lang="en-US" altLang="zh-CN" sz="2400"/>
              <a:t>I/O</a:t>
            </a:r>
            <a:r>
              <a:rPr lang="zh-CN" altLang="en-US" sz="2400"/>
              <a:t>操作的设备而不必改变应用程序。</a:t>
            </a:r>
          </a:p>
        </p:txBody>
      </p:sp>
      <p:sp>
        <p:nvSpPr>
          <p:cNvPr id="5837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8377"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Object 4"/>
          <p:cNvGraphicFramePr>
            <a:graphicFrameLocks/>
          </p:cNvGraphicFramePr>
          <p:nvPr/>
        </p:nvGraphicFramePr>
        <p:xfrm>
          <a:off x="642938" y="1071563"/>
          <a:ext cx="7920037" cy="73025"/>
        </p:xfrm>
        <a:graphic>
          <a:graphicData uri="http://schemas.openxmlformats.org/presentationml/2006/ole">
            <p:oleObj spid="_x0000_s15362" name="剪辑" r:id="rId4" imgW="6857143" imgH="48963" progId="">
              <p:embed/>
            </p:oleObj>
          </a:graphicData>
        </a:graphic>
      </p:graphicFrame>
      <p:sp>
        <p:nvSpPr>
          <p:cNvPr id="69635" name="Rectangle 7"/>
          <p:cNvSpPr>
            <a:spLocks noChangeArrowheads="1"/>
          </p:cNvSpPr>
          <p:nvPr/>
        </p:nvSpPr>
        <p:spPr bwMode="auto">
          <a:xfrm>
            <a:off x="0" y="0"/>
            <a:ext cx="9144000" cy="0"/>
          </a:xfrm>
          <a:prstGeom prst="rect">
            <a:avLst/>
          </a:prstGeom>
          <a:noFill/>
          <a:ln w="12700" cap="sq">
            <a:noFill/>
            <a:miter lim="800000"/>
            <a:headEnd type="none" w="sm" len="sm"/>
            <a:tailEnd type="none" w="sm" len="sm"/>
          </a:ln>
        </p:spPr>
        <p:txBody>
          <a:bodyPr wrap="none" anchor="ctr">
            <a:spAutoFit/>
          </a:bodyPr>
          <a:lstStyle/>
          <a:p>
            <a:endParaRPr lang="zh-CN" altLang="en-US"/>
          </a:p>
        </p:txBody>
      </p:sp>
      <p:sp>
        <p:nvSpPr>
          <p:cNvPr id="69636" name="Text Box 2"/>
          <p:cNvSpPr txBox="1">
            <a:spLocks noChangeArrowheads="1"/>
          </p:cNvSpPr>
          <p:nvPr/>
        </p:nvSpPr>
        <p:spPr bwMode="auto">
          <a:xfrm>
            <a:off x="2071688" y="285750"/>
            <a:ext cx="5057775" cy="708025"/>
          </a:xfrm>
          <a:prstGeom prst="rect">
            <a:avLst/>
          </a:prstGeom>
          <a:noFill/>
          <a:ln w="9525">
            <a:noFill/>
            <a:miter lim="800000"/>
            <a:headEnd/>
            <a:tailEnd/>
          </a:ln>
        </p:spPr>
        <p:txBody>
          <a:bodyPr wrap="none">
            <a:spAutoFit/>
          </a:bodyPr>
          <a:lstStyle/>
          <a:p>
            <a:r>
              <a:rPr lang="en-US" altLang="zh-CN">
                <a:solidFill>
                  <a:schemeClr val="tx2"/>
                </a:solidFill>
                <a:latin typeface="黑体" pitchFamily="49" charset="-122"/>
                <a:ea typeface="黑体" pitchFamily="49" charset="-122"/>
              </a:rPr>
              <a:t>4.5.3  </a:t>
            </a:r>
            <a:r>
              <a:rPr lang="en-US" altLang="en-US">
                <a:solidFill>
                  <a:schemeClr val="tx2"/>
                </a:solidFill>
                <a:latin typeface="黑体" pitchFamily="49" charset="-122"/>
                <a:ea typeface="黑体" pitchFamily="49" charset="-122"/>
              </a:rPr>
              <a:t>SPOOLing</a:t>
            </a:r>
            <a:r>
              <a:rPr lang="zh-CN" altLang="en-US">
                <a:solidFill>
                  <a:schemeClr val="tx2"/>
                </a:solidFill>
                <a:latin typeface="黑体" pitchFamily="49" charset="-122"/>
                <a:ea typeface="黑体" pitchFamily="49" charset="-122"/>
              </a:rPr>
              <a:t>技术</a:t>
            </a:r>
          </a:p>
        </p:txBody>
      </p:sp>
      <p:sp>
        <p:nvSpPr>
          <p:cNvPr id="6963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963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9639" name="Rectangle 5"/>
          <p:cNvSpPr>
            <a:spLocks noChangeArrowheads="1"/>
          </p:cNvSpPr>
          <p:nvPr/>
        </p:nvSpPr>
        <p:spPr bwMode="auto">
          <a:xfrm>
            <a:off x="1043608" y="1988840"/>
            <a:ext cx="7568580" cy="3120854"/>
          </a:xfrm>
          <a:prstGeom prst="rect">
            <a:avLst/>
          </a:prstGeom>
          <a:noFill/>
          <a:ln w="9525">
            <a:noFill/>
            <a:miter lim="800000"/>
            <a:headEnd/>
            <a:tailEnd/>
          </a:ln>
        </p:spPr>
        <p:txBody>
          <a:bodyPr wrap="square" anchor="ctr">
            <a:spAutoFit/>
          </a:bodyPr>
          <a:lstStyle/>
          <a:p>
            <a:pPr>
              <a:buClr>
                <a:schemeClr val="hlink"/>
              </a:buClr>
              <a:buFont typeface="Wingdings" pitchFamily="2" charset="2"/>
              <a:buChar char="Ø"/>
            </a:pPr>
            <a:r>
              <a:rPr lang="zh-CN" altLang="en-US" sz="2400" dirty="0" smtClean="0"/>
              <a:t>在</a:t>
            </a:r>
            <a:r>
              <a:rPr lang="zh-CN" altLang="en-US" sz="2400" dirty="0"/>
              <a:t>主机的直接控制下，实现脱机输入输出功能。此时的外围操作与</a:t>
            </a:r>
            <a:r>
              <a:rPr lang="en-US" altLang="zh-CN" sz="2400" dirty="0"/>
              <a:t>CPU</a:t>
            </a:r>
            <a:r>
              <a:rPr lang="zh-CN" altLang="en-US" sz="2400" dirty="0"/>
              <a:t>对数据的处理同时进行，这种在联机情况下实现的同时外围操作称为</a:t>
            </a:r>
            <a:r>
              <a:rPr lang="en-US" altLang="zh-CN" sz="2400" dirty="0" err="1"/>
              <a:t>SPOOLing</a:t>
            </a:r>
            <a:r>
              <a:rPr lang="zh-CN" altLang="en-US" sz="2400" dirty="0"/>
              <a:t>，或称为假脱机系统。</a:t>
            </a:r>
          </a:p>
          <a:p>
            <a:pPr>
              <a:buClr>
                <a:schemeClr val="hlink"/>
              </a:buClr>
              <a:buFont typeface="Wingdings" pitchFamily="2" charset="2"/>
              <a:buChar char="Ø"/>
            </a:pPr>
            <a:r>
              <a:rPr lang="zh-CN" altLang="en-US" sz="2400" dirty="0"/>
              <a:t> 假脱机技术：</a:t>
            </a:r>
            <a:r>
              <a:rPr kumimoji="0" lang="zh-CN" altLang="en-US" sz="2400" b="1" dirty="0">
                <a:solidFill>
                  <a:srgbClr val="FF0000"/>
                </a:solidFill>
              </a:rPr>
              <a:t>用一类物理设备模拟另一类物理设备的技术，从而把独占型设备变成共享设备的技术。例如用磁盘模拟打印机，磁盘模拟网络输入和输出</a:t>
            </a:r>
          </a:p>
          <a:p>
            <a:pPr>
              <a:spcBef>
                <a:spcPct val="20000"/>
              </a:spcBef>
              <a:buFontTx/>
              <a:buChar char="•"/>
            </a:pPr>
            <a:endParaRPr lang="zh-CN" altLang="en-US" sz="2400" dirty="0">
              <a:solidFill>
                <a:srgbClr val="FF0000"/>
              </a:solidFill>
            </a:endParaRPr>
          </a:p>
        </p:txBody>
      </p:sp>
      <p:sp>
        <p:nvSpPr>
          <p:cNvPr id="6964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9641"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6964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96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6" name="Object 4"/>
          <p:cNvGraphicFramePr>
            <a:graphicFrameLocks/>
          </p:cNvGraphicFramePr>
          <p:nvPr/>
        </p:nvGraphicFramePr>
        <p:xfrm>
          <a:off x="642938" y="1071563"/>
          <a:ext cx="7920037" cy="73025"/>
        </p:xfrm>
        <a:graphic>
          <a:graphicData uri="http://schemas.openxmlformats.org/presentationml/2006/ole">
            <p:oleObj spid="_x0000_s14338" name="剪辑" r:id="rId4" imgW="6857143" imgH="48963" progId="">
              <p:embed/>
            </p:oleObj>
          </a:graphicData>
        </a:graphic>
      </p:graphicFrame>
      <p:sp>
        <p:nvSpPr>
          <p:cNvPr id="77827" name="Rectangle 7"/>
          <p:cNvSpPr>
            <a:spLocks noChangeArrowheads="1"/>
          </p:cNvSpPr>
          <p:nvPr/>
        </p:nvSpPr>
        <p:spPr bwMode="auto">
          <a:xfrm>
            <a:off x="0" y="0"/>
            <a:ext cx="9144000" cy="0"/>
          </a:xfrm>
          <a:prstGeom prst="rect">
            <a:avLst/>
          </a:prstGeom>
          <a:noFill/>
          <a:ln w="12700" cap="sq">
            <a:noFill/>
            <a:miter lim="800000"/>
            <a:headEnd type="none" w="sm" len="sm"/>
            <a:tailEnd type="none" w="sm" len="sm"/>
          </a:ln>
        </p:spPr>
        <p:txBody>
          <a:bodyPr wrap="none" anchor="ctr">
            <a:spAutoFit/>
          </a:bodyPr>
          <a:lstStyle/>
          <a:p>
            <a:endParaRPr lang="zh-CN" altLang="en-US"/>
          </a:p>
        </p:txBody>
      </p:sp>
      <p:sp>
        <p:nvSpPr>
          <p:cNvPr id="77828" name="Text Box 2"/>
          <p:cNvSpPr txBox="1">
            <a:spLocks noChangeArrowheads="1"/>
          </p:cNvSpPr>
          <p:nvPr/>
        </p:nvSpPr>
        <p:spPr bwMode="auto">
          <a:xfrm>
            <a:off x="2071688" y="285750"/>
            <a:ext cx="4800600" cy="708025"/>
          </a:xfrm>
          <a:prstGeom prst="rect">
            <a:avLst/>
          </a:prstGeom>
          <a:noFill/>
          <a:ln w="9525">
            <a:noFill/>
            <a:miter lim="800000"/>
            <a:headEnd/>
            <a:tailEnd/>
          </a:ln>
        </p:spPr>
        <p:txBody>
          <a:bodyPr wrap="none">
            <a:spAutoFit/>
          </a:bodyPr>
          <a:lstStyle/>
          <a:p>
            <a:r>
              <a:rPr lang="en-US" altLang="zh-CN">
                <a:solidFill>
                  <a:schemeClr val="tx2"/>
                </a:solidFill>
                <a:latin typeface="黑体" pitchFamily="49" charset="-122"/>
                <a:ea typeface="黑体" pitchFamily="49" charset="-122"/>
              </a:rPr>
              <a:t>4.5.3 </a:t>
            </a:r>
            <a:r>
              <a:rPr lang="en-US" altLang="en-US">
                <a:solidFill>
                  <a:schemeClr val="tx2"/>
                </a:solidFill>
                <a:latin typeface="黑体" pitchFamily="49" charset="-122"/>
                <a:ea typeface="黑体" pitchFamily="49" charset="-122"/>
              </a:rPr>
              <a:t>SPOOLing</a:t>
            </a:r>
            <a:r>
              <a:rPr lang="zh-CN" altLang="en-US">
                <a:solidFill>
                  <a:schemeClr val="tx2"/>
                </a:solidFill>
                <a:latin typeface="黑体" pitchFamily="49" charset="-122"/>
                <a:ea typeface="黑体" pitchFamily="49" charset="-122"/>
              </a:rPr>
              <a:t>技术</a:t>
            </a:r>
          </a:p>
        </p:txBody>
      </p:sp>
      <p:sp>
        <p:nvSpPr>
          <p:cNvPr id="7782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783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35525" name="Rectangle 5"/>
          <p:cNvSpPr>
            <a:spLocks noChangeArrowheads="1"/>
          </p:cNvSpPr>
          <p:nvPr/>
        </p:nvSpPr>
        <p:spPr bwMode="auto">
          <a:xfrm>
            <a:off x="714375" y="1225550"/>
            <a:ext cx="7429500" cy="3416300"/>
          </a:xfrm>
          <a:prstGeom prst="rect">
            <a:avLst/>
          </a:prstGeom>
          <a:noFill/>
          <a:ln w="9525">
            <a:noFill/>
            <a:miter lim="800000"/>
            <a:headEnd/>
            <a:tailEnd/>
          </a:ln>
          <a:effectLst/>
        </p:spPr>
        <p:txBody>
          <a:bodyPr anchor="ctr">
            <a:spAutoFit/>
          </a:bodyPr>
          <a:lstStyle/>
          <a:p>
            <a:pPr>
              <a:defRPr/>
            </a:pPr>
            <a:r>
              <a:rPr lang="zh-CN" altLang="en-US" sz="2400" b="1" dirty="0"/>
              <a:t>    </a:t>
            </a:r>
            <a:r>
              <a:rPr lang="en-US" sz="2400" b="1" dirty="0"/>
              <a:t>3. </a:t>
            </a:r>
            <a:r>
              <a:rPr lang="en-US" sz="2400" b="1" dirty="0" err="1"/>
              <a:t>SPOOLing</a:t>
            </a:r>
            <a:r>
              <a:rPr lang="zh-CN" altLang="en-US" sz="2400" b="1" dirty="0"/>
              <a:t>技术的特点</a:t>
            </a:r>
            <a:r>
              <a:rPr lang="en-US" sz="2400" b="1" dirty="0"/>
              <a:t> </a:t>
            </a:r>
          </a:p>
          <a:p>
            <a:pPr>
              <a:defRPr/>
            </a:pPr>
            <a:endParaRPr lang="zh-CN" altLang="en-US" sz="2400" b="1" dirty="0"/>
          </a:p>
          <a:p>
            <a:pPr marL="457200" indent="-457200">
              <a:buFontTx/>
              <a:buAutoNum type="arabicParenBoth"/>
              <a:defRPr/>
            </a:pPr>
            <a:r>
              <a:rPr lang="zh-CN" altLang="en-US" sz="2400" dirty="0"/>
              <a:t>提高了</a:t>
            </a:r>
            <a:r>
              <a:rPr lang="en-US" sz="2400" dirty="0"/>
              <a:t>I/O</a:t>
            </a:r>
            <a:r>
              <a:rPr lang="zh-CN" altLang="en-US" sz="2400" dirty="0"/>
              <a:t>的速度，缓和了高速的处理器与低速输入输出设备之间的矛盾。</a:t>
            </a:r>
            <a:r>
              <a:rPr lang="en-US" sz="2400" dirty="0"/>
              <a:t> </a:t>
            </a:r>
          </a:p>
          <a:p>
            <a:pPr marL="457200" indent="-457200">
              <a:buFontTx/>
              <a:buAutoNum type="arabicParenBoth"/>
              <a:defRPr/>
            </a:pPr>
            <a:endParaRPr lang="zh-CN" altLang="en-US" sz="2400" dirty="0"/>
          </a:p>
          <a:p>
            <a:pPr>
              <a:defRPr/>
            </a:pPr>
            <a:r>
              <a:rPr lang="en-US" sz="2400" dirty="0"/>
              <a:t>(2) </a:t>
            </a:r>
            <a:r>
              <a:rPr lang="zh-CN" altLang="en-US" sz="2400" dirty="0"/>
              <a:t>将独占设备改造为共享设备，提高了设备的利用率。</a:t>
            </a:r>
            <a:endParaRPr lang="en-US" altLang="zh-CN" sz="2400" dirty="0"/>
          </a:p>
          <a:p>
            <a:pPr>
              <a:defRPr/>
            </a:pPr>
            <a:r>
              <a:rPr lang="en-US" sz="2400" dirty="0"/>
              <a:t> </a:t>
            </a:r>
            <a:endParaRPr lang="zh-CN" altLang="en-US" sz="2400" dirty="0"/>
          </a:p>
          <a:p>
            <a:pPr>
              <a:defRPr/>
            </a:pPr>
            <a:r>
              <a:rPr lang="en-US" sz="2400" dirty="0"/>
              <a:t>(3) </a:t>
            </a:r>
            <a:r>
              <a:rPr lang="zh-CN" altLang="en-US" sz="2400" dirty="0"/>
              <a:t>实现了虚拟设备功能，将物理的单个设备变换为多个对应的逻辑设备。 </a:t>
            </a:r>
          </a:p>
        </p:txBody>
      </p:sp>
      <p:sp>
        <p:nvSpPr>
          <p:cNvPr id="7783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7833"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7783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783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783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1720" y="908720"/>
            <a:ext cx="4968552" cy="769441"/>
          </a:xfrm>
          <a:prstGeom prst="rect">
            <a:avLst/>
          </a:prstGeom>
          <a:noFill/>
        </p:spPr>
        <p:txBody>
          <a:bodyPr wrap="square" rtlCol="0">
            <a:spAutoFit/>
          </a:bodyPr>
          <a:lstStyle/>
          <a:p>
            <a:r>
              <a:rPr lang="zh-CN" altLang="en-US" sz="4400" dirty="0" smtClean="0">
                <a:latin typeface="+mj-ea"/>
                <a:ea typeface="+mj-ea"/>
              </a:rPr>
              <a:t>第五章 文件系统</a:t>
            </a:r>
            <a:endParaRPr lang="zh-CN" altLang="en-US" sz="4400" dirty="0">
              <a:latin typeface="+mj-ea"/>
              <a:ea typeface="+mj-ea"/>
            </a:endParaRPr>
          </a:p>
        </p:txBody>
      </p:sp>
      <p:sp>
        <p:nvSpPr>
          <p:cNvPr id="3" name="TextBox 2"/>
          <p:cNvSpPr txBox="1"/>
          <p:nvPr/>
        </p:nvSpPr>
        <p:spPr>
          <a:xfrm>
            <a:off x="1475656" y="2204864"/>
            <a:ext cx="7128792" cy="2246769"/>
          </a:xfrm>
          <a:prstGeom prst="rect">
            <a:avLst/>
          </a:prstGeom>
          <a:noFill/>
        </p:spPr>
        <p:txBody>
          <a:bodyPr wrap="square" rtlCol="0">
            <a:spAutoFit/>
          </a:bodyPr>
          <a:lstStyle/>
          <a:p>
            <a:r>
              <a:rPr lang="en-US" altLang="zh-CN" sz="2800" dirty="0" smtClean="0"/>
              <a:t>5.2.1 </a:t>
            </a:r>
            <a:r>
              <a:rPr lang="zh-CN" altLang="en-US" sz="2800" dirty="0" smtClean="0"/>
              <a:t>文件的逻辑结构（流式文件）</a:t>
            </a:r>
            <a:endParaRPr lang="en-US" altLang="zh-CN" sz="2800" dirty="0" smtClean="0"/>
          </a:p>
          <a:p>
            <a:endParaRPr lang="en-US" altLang="zh-CN" sz="2800" dirty="0" smtClean="0"/>
          </a:p>
          <a:p>
            <a:r>
              <a:rPr lang="en-US" altLang="zh-CN" sz="2800" dirty="0" smtClean="0"/>
              <a:t>5.2.3 </a:t>
            </a:r>
            <a:r>
              <a:rPr lang="zh-CN" altLang="en-US" sz="2800" dirty="0" smtClean="0"/>
              <a:t>文件的物理结构（重点是多级索引计算）</a:t>
            </a:r>
            <a:endParaRPr lang="en-US" altLang="zh-CN" sz="2800" dirty="0" smtClean="0"/>
          </a:p>
          <a:p>
            <a:endParaRPr lang="en-US" altLang="zh-CN" sz="2800" dirty="0" smtClean="0"/>
          </a:p>
          <a:p>
            <a:r>
              <a:rPr lang="en-US" altLang="zh-CN" sz="2800" dirty="0" smtClean="0"/>
              <a:t>5.3 </a:t>
            </a:r>
            <a:r>
              <a:rPr lang="zh-CN" altLang="en-US" sz="2800" dirty="0" smtClean="0"/>
              <a:t>文件目录（索引节点）</a:t>
            </a:r>
            <a:endParaRPr lang="zh-CN" alt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5" y="373261"/>
            <a:ext cx="7932658" cy="584775"/>
          </a:xfrm>
          <a:prstGeom prst="rect">
            <a:avLst/>
          </a:prstGeom>
          <a:noFill/>
        </p:spPr>
        <p:txBody>
          <a:bodyPr wrap="square" rtlCol="0">
            <a:spAutoFit/>
          </a:bodyPr>
          <a:lstStyle/>
          <a:p>
            <a:r>
              <a:rPr lang="en-US" altLang="zh-CN" sz="3200" b="1" dirty="0" smtClean="0">
                <a:latin typeface="Maiandra GD" pitchFamily="34" charset="0"/>
                <a:ea typeface="隶书" pitchFamily="49" charset="-122"/>
              </a:rPr>
              <a:t>5.2.1 </a:t>
            </a:r>
            <a:r>
              <a:rPr lang="zh-CN" altLang="en-US" sz="3200" b="1" dirty="0" smtClean="0">
                <a:latin typeface="Maiandra GD" pitchFamily="34" charset="0"/>
                <a:ea typeface="隶书" pitchFamily="49" charset="-122"/>
              </a:rPr>
              <a:t>文件的逻辑结构</a:t>
            </a:r>
            <a:r>
              <a:rPr lang="en-US" altLang="zh-CN" sz="3200" b="1" dirty="0" smtClean="0">
                <a:latin typeface="Maiandra GD" pitchFamily="34" charset="0"/>
                <a:ea typeface="隶书" pitchFamily="49" charset="-122"/>
              </a:rPr>
              <a:t>——</a:t>
            </a:r>
            <a:r>
              <a:rPr lang="zh-CN" altLang="en-US" sz="3200" b="1" dirty="0" smtClean="0">
                <a:solidFill>
                  <a:srgbClr val="0064D2"/>
                </a:solidFill>
                <a:latin typeface="Maiandra GD" pitchFamily="34" charset="0"/>
                <a:ea typeface="隶书" pitchFamily="49" charset="-122"/>
              </a:rPr>
              <a:t>流式文件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a:xfrm>
            <a:off x="770350" y="1468677"/>
            <a:ext cx="8229600" cy="45259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smtClean="0">
                <a:solidFill>
                  <a:srgbClr val="0064D2"/>
                </a:solidFill>
                <a:ea typeface="宋体" charset="-122"/>
              </a:rPr>
              <a:t>什么是流式文件？</a:t>
            </a:r>
            <a:endParaRPr lang="en-US" altLang="zh-CN" b="1" dirty="0" smtClean="0">
              <a:solidFill>
                <a:srgbClr val="0064D2"/>
              </a:solidFill>
              <a:ea typeface="宋体" charset="-122"/>
            </a:endParaRPr>
          </a:p>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r>
              <a:rPr lang="zh-CN" altLang="en-US" b="1" u="sng" dirty="0">
                <a:solidFill>
                  <a:srgbClr val="C00000"/>
                </a:solidFill>
                <a:latin typeface="Cambria"/>
                <a:ea typeface="宋体" charset="-122"/>
              </a:rPr>
              <a:t>文件内的数据不组成记录，只是依次的一串信息集合</a:t>
            </a:r>
            <a:r>
              <a:rPr lang="zh-CN" altLang="en-US" dirty="0">
                <a:solidFill>
                  <a:prstClr val="black"/>
                </a:solidFill>
                <a:latin typeface="Cambria"/>
                <a:ea typeface="宋体" charset="-122"/>
              </a:rPr>
              <a:t>，</a:t>
            </a:r>
            <a:r>
              <a:rPr lang="zh-CN" altLang="en-US" b="1" dirty="0">
                <a:solidFill>
                  <a:prstClr val="black"/>
                </a:solidFill>
                <a:latin typeface="Cambria"/>
                <a:ea typeface="宋体" charset="-122"/>
              </a:rPr>
              <a:t>如字节流或字符流，它也可以看成是无结构的或只有一个记录的记录式文件，所以也称作</a:t>
            </a:r>
            <a:r>
              <a:rPr lang="zh-CN" altLang="en-US" b="1" dirty="0">
                <a:solidFill>
                  <a:srgbClr val="C00000"/>
                </a:solidFill>
                <a:latin typeface="Cambria"/>
                <a:ea typeface="宋体" charset="-122"/>
              </a:rPr>
              <a:t>无结构文件 </a:t>
            </a:r>
            <a:endParaRPr lang="en-US" altLang="zh-CN" b="1" dirty="0">
              <a:solidFill>
                <a:srgbClr val="C00000"/>
              </a:solidFill>
              <a:latin typeface="Cambria"/>
              <a:ea typeface="宋体" charset="-122"/>
            </a:endParaRPr>
          </a:p>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r>
              <a:rPr lang="zh-CN" altLang="en-US" b="1" dirty="0" smtClean="0">
                <a:solidFill>
                  <a:srgbClr val="C00000"/>
                </a:solidFill>
                <a:ea typeface="宋体" charset="-122"/>
              </a:rPr>
              <a:t>字节</a:t>
            </a:r>
            <a:r>
              <a:rPr lang="zh-CN" altLang="en-US" b="1" dirty="0">
                <a:solidFill>
                  <a:srgbClr val="C00000"/>
                </a:solidFill>
                <a:ea typeface="宋体" charset="-122"/>
              </a:rPr>
              <a:t>或字符是访问流式文件的基本单位</a:t>
            </a:r>
            <a:r>
              <a:rPr lang="zh-CN" altLang="en-US" dirty="0">
                <a:ea typeface="宋体" charset="-122"/>
              </a:rPr>
              <a:t>，</a:t>
            </a:r>
            <a:r>
              <a:rPr lang="zh-CN" altLang="en-US" b="1" dirty="0">
                <a:ea typeface="宋体" charset="-122"/>
              </a:rPr>
              <a:t>顺序存取时读</a:t>
            </a:r>
            <a:r>
              <a:rPr lang="en-US" altLang="zh-CN" b="1" dirty="0">
                <a:ea typeface="宋体" charset="-122"/>
              </a:rPr>
              <a:t>/</a:t>
            </a:r>
            <a:r>
              <a:rPr lang="zh-CN" altLang="en-US" b="1" dirty="0">
                <a:ea typeface="宋体" charset="-122"/>
              </a:rPr>
              <a:t>写指针每次步进</a:t>
            </a:r>
            <a:r>
              <a:rPr lang="en-US" altLang="zh-CN" b="1" dirty="0">
                <a:ea typeface="宋体" charset="-122"/>
              </a:rPr>
              <a:t>1</a:t>
            </a:r>
            <a:r>
              <a:rPr lang="zh-CN" altLang="en-US" b="1" dirty="0">
                <a:ea typeface="宋体" charset="-122"/>
              </a:rPr>
              <a:t>个字节或</a:t>
            </a:r>
            <a:r>
              <a:rPr lang="en-US" altLang="zh-CN" b="1" dirty="0">
                <a:ea typeface="宋体" charset="-122"/>
              </a:rPr>
              <a:t>1</a:t>
            </a:r>
            <a:r>
              <a:rPr lang="zh-CN" altLang="en-US" b="1" dirty="0">
                <a:ea typeface="宋体" charset="-122"/>
              </a:rPr>
              <a:t>个字符长度。 </a:t>
            </a:r>
          </a:p>
          <a:p>
            <a:endParaRPr lang="zh-CN" altLang="en-US" b="1" dirty="0">
              <a:ea typeface="宋体" charset="-122"/>
            </a:endParaRPr>
          </a:p>
          <a:p>
            <a:pPr marL="0" indent="0">
              <a:buNone/>
            </a:pPr>
            <a:endParaRPr lang="zh-CN" altLang="en-US" dirty="0">
              <a:ea typeface="宋体" charset="-122"/>
            </a:endParaRPr>
          </a:p>
          <a:p>
            <a:pPr marL="0" indent="0">
              <a:buNone/>
            </a:pPr>
            <a:endParaRPr lang="zh-CN" altLang="en-US" b="1" dirty="0" smtClean="0">
              <a:solidFill>
                <a:srgbClr val="0064D2"/>
              </a:solidFill>
              <a:ea typeface="宋体" charset="-122"/>
            </a:endParaRPr>
          </a:p>
          <a:p>
            <a:pPr>
              <a:buFont typeface="Wingdings 2" pitchFamily="18" charset="2"/>
              <a:buNone/>
            </a:pPr>
            <a:r>
              <a:rPr lang="zh-CN" altLang="en-US" b="1" dirty="0" smtClean="0">
                <a:ea typeface="宋体" charset="-122"/>
              </a:rPr>
              <a:t>     </a:t>
            </a:r>
            <a:endParaRPr lang="zh-CN" altLang="en-US" b="1" dirty="0" smtClean="0">
              <a:solidFill>
                <a:srgbClr val="0064D2"/>
              </a:solidFill>
              <a:ea typeface="宋体" charset="-122"/>
            </a:endParaRPr>
          </a:p>
        </p:txBody>
      </p:sp>
      <p:pic>
        <p:nvPicPr>
          <p:cNvPr id="10" name="Picture 2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86324" y="4875453"/>
            <a:ext cx="6985000" cy="1119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30917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barn(inVertical)">
                                      <p:cBhvr>
                                        <p:cTn id="15" dur="5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barn(inVertical)">
                                      <p:cBhvr>
                                        <p:cTn id="20" dur="500"/>
                                        <p:tgtEl>
                                          <p:spTgt spid="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ircle(in)">
                                      <p:cBhvr>
                                        <p:cTn id="2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1" name="Rectangle 3"/>
          <p:cNvSpPr txBox="1">
            <a:spLocks/>
          </p:cNvSpPr>
          <p:nvPr/>
        </p:nvSpPr>
        <p:spPr bwMode="auto">
          <a:xfrm>
            <a:off x="758397" y="1354541"/>
            <a:ext cx="7931150" cy="4924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文件的物理结构不仅取决于存储介质的存储特性，还与采用的外存分配方式有关。</a:t>
            </a:r>
            <a:endParaRPr kumimoji="0" lang="en-US" altLang="zh-CN" sz="2800" b="1" i="0" u="none" strike="noStrike" kern="1200" cap="none" spc="0" normalizeH="0" baseline="0" noProof="0" dirty="0" smtClean="0">
              <a:ln>
                <a:noFill/>
              </a:ln>
              <a:solidFill>
                <a:srgbClr val="0064D2"/>
              </a:solidFill>
              <a:effectLst/>
              <a:uLnTx/>
              <a:uFillTx/>
              <a:latin typeface="Cambria"/>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考察文件的物理结构时</a:t>
            </a: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应该把文件看作相关物理块的集合</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以及如何给文件分配所需要的物理块</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按照外存物理块分配方式的不同</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，文件的物理结构主要分为：</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en-US" altLang="zh-CN" sz="2800" b="1" i="0" u="none" strike="noStrike" kern="1200" cap="none" spc="0" normalizeH="0" baseline="0" noProof="0" dirty="0" smtClean="0">
                <a:ln>
                  <a:noFill/>
                </a:ln>
                <a:solidFill>
                  <a:srgbClr val="0064D2"/>
                </a:solidFill>
                <a:effectLst/>
                <a:uLnTx/>
                <a:uFillTx/>
                <a:latin typeface="Cambria"/>
                <a:ea typeface="宋体" pitchFamily="2" charset="-122"/>
                <a:cs typeface="+mn-cs"/>
              </a:rPr>
              <a:t>        1. </a:t>
            </a: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连续文件            </a:t>
            </a:r>
            <a:r>
              <a:rPr kumimoji="0" lang="en-US" altLang="zh-CN" sz="2800" b="1" i="0" u="none" strike="noStrike" kern="1200" cap="none" spc="0" normalizeH="0" baseline="0" noProof="0" dirty="0" smtClean="0">
                <a:ln>
                  <a:noFill/>
                </a:ln>
                <a:solidFill>
                  <a:srgbClr val="0064D2"/>
                </a:solidFill>
                <a:effectLst/>
                <a:uLnTx/>
                <a:uFillTx/>
                <a:latin typeface="Cambria"/>
                <a:ea typeface="宋体" pitchFamily="2" charset="-122"/>
                <a:cs typeface="+mn-cs"/>
              </a:rPr>
              <a:t>3. </a:t>
            </a: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索引文件</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        </a:t>
            </a:r>
            <a:r>
              <a:rPr kumimoji="0" lang="en-US" altLang="zh-CN" sz="2800" b="1" i="0" u="none" strike="noStrike" kern="1200" cap="none" spc="0" normalizeH="0" baseline="0" noProof="0" dirty="0" smtClean="0">
                <a:ln>
                  <a:noFill/>
                </a:ln>
                <a:solidFill>
                  <a:srgbClr val="0064D2"/>
                </a:solidFill>
                <a:effectLst/>
                <a:uLnTx/>
                <a:uFillTx/>
                <a:latin typeface="Cambria"/>
                <a:ea typeface="宋体" pitchFamily="2" charset="-122"/>
                <a:cs typeface="+mn-cs"/>
              </a:rPr>
              <a:t>2. </a:t>
            </a: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链接文件            </a:t>
            </a:r>
            <a:r>
              <a:rPr kumimoji="0" lang="en-US" altLang="zh-CN" sz="2800" b="1" i="0" u="none" strike="noStrike" kern="1200" cap="none" spc="0" normalizeH="0" baseline="0" noProof="0" dirty="0" smtClean="0">
                <a:ln>
                  <a:noFill/>
                </a:ln>
                <a:solidFill>
                  <a:srgbClr val="0064D2"/>
                </a:solidFill>
                <a:effectLst/>
                <a:uLnTx/>
                <a:uFillTx/>
                <a:latin typeface="Cambria"/>
                <a:ea typeface="宋体" pitchFamily="2" charset="-122"/>
                <a:cs typeface="+mn-cs"/>
              </a:rPr>
              <a:t>4. </a:t>
            </a: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直接文件</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 </a:t>
            </a:r>
          </a:p>
        </p:txBody>
      </p:sp>
    </p:spTree>
    <p:extLst>
      <p:ext uri="{BB962C8B-B14F-4D97-AF65-F5344CB8AC3E}">
        <p14:creationId xmlns:p14="http://schemas.microsoft.com/office/powerpoint/2010/main" xmlns="" val="38574449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 calcmode="lin" valueType="num">
                                      <p:cBhvr additive="base">
                                        <p:cTn id="1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fade">
                                      <p:cBhvr>
                                        <p:cTn id="21" dur="1000"/>
                                        <p:tgtEl>
                                          <p:spTgt spid="11">
                                            <p:txEl>
                                              <p:pRg st="1" end="1"/>
                                            </p:txEl>
                                          </p:spTgt>
                                        </p:tgtEl>
                                      </p:cBhvr>
                                    </p:animEffect>
                                    <p:anim calcmode="lin" valueType="num">
                                      <p:cBhvr>
                                        <p:cTn id="22"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barn(inVertical)">
                                      <p:cBhvr>
                                        <p:cTn id="28" dur="500"/>
                                        <p:tgtEl>
                                          <p:spTgt spid="11">
                                            <p:txEl>
                                              <p:pRg st="2" end="2"/>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animEffect transition="in" filter="barn(inVertical)">
                                      <p:cBhvr>
                                        <p:cTn id="31" dur="500"/>
                                        <p:tgtEl>
                                          <p:spTgt spid="11">
                                            <p:txEl>
                                              <p:pRg st="3" end="3"/>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11">
                                            <p:txEl>
                                              <p:pRg st="4" end="4"/>
                                            </p:txEl>
                                          </p:spTgt>
                                        </p:tgtEl>
                                        <p:attrNameLst>
                                          <p:attrName>style.visibility</p:attrName>
                                        </p:attrNameLst>
                                      </p:cBhvr>
                                      <p:to>
                                        <p:strVal val="visible"/>
                                      </p:to>
                                    </p:set>
                                    <p:animEffect transition="in" filter="barn(inVertical)">
                                      <p:cBhvr>
                                        <p:cTn id="34"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4. </a:t>
            </a:r>
            <a:r>
              <a:rPr lang="zh-CN" altLang="en-US" sz="3200" b="1" dirty="0" smtClean="0">
                <a:solidFill>
                  <a:schemeClr val="accent6"/>
                </a:solidFill>
                <a:latin typeface="Maiandra GD" pitchFamily="34" charset="0"/>
                <a:ea typeface="隶书" pitchFamily="49" charset="-122"/>
              </a:rPr>
              <a:t>多级索引文件</a:t>
            </a:r>
            <a:endParaRPr lang="en-US" altLang="zh-CN" sz="3200" b="1" dirty="0" smtClean="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pic>
        <p:nvPicPr>
          <p:cNvPr id="8"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66592" y="83260"/>
            <a:ext cx="7157369" cy="64781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196293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4. </a:t>
            </a:r>
            <a:r>
              <a:rPr lang="zh-CN" altLang="en-US" sz="3200" b="1" dirty="0" smtClean="0">
                <a:solidFill>
                  <a:schemeClr val="accent6"/>
                </a:solidFill>
                <a:latin typeface="Maiandra GD" pitchFamily="34" charset="0"/>
                <a:ea typeface="隶书" pitchFamily="49" charset="-122"/>
              </a:rPr>
              <a:t>多级索引文件</a:t>
            </a:r>
            <a:endParaRPr lang="en-US" altLang="zh-CN" sz="3200" b="1" dirty="0" smtClean="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990381" y="1559844"/>
            <a:ext cx="7239219" cy="1384995"/>
          </a:xfrm>
          <a:prstGeom prst="rect">
            <a:avLst/>
          </a:prstGeom>
          <a:noFill/>
        </p:spPr>
        <p:txBody>
          <a:bodyPr wrap="square" rtlCol="0">
            <a:spAutoFit/>
          </a:bodyPr>
          <a:lstStyle/>
          <a:p>
            <a:r>
              <a:rPr lang="zh-CN" altLang="en-US" sz="2800" b="1" dirty="0" smtClean="0"/>
              <a:t>练习题：如果物理块大小为</a:t>
            </a:r>
            <a:r>
              <a:rPr lang="en-US" altLang="zh-CN" sz="2800" b="1" dirty="0" smtClean="0"/>
              <a:t>512</a:t>
            </a:r>
            <a:r>
              <a:rPr lang="zh-CN" altLang="en-US" sz="2800" b="1" dirty="0" smtClean="0"/>
              <a:t>字节，每个数据块寻址需要</a:t>
            </a:r>
            <a:r>
              <a:rPr lang="en-US" altLang="zh-CN" sz="2800" b="1" dirty="0" smtClean="0"/>
              <a:t>3</a:t>
            </a:r>
            <a:r>
              <a:rPr lang="zh-CN" altLang="en-US" sz="2800" b="1" dirty="0" smtClean="0"/>
              <a:t>个字节那么</a:t>
            </a:r>
            <a:r>
              <a:rPr lang="en-US" altLang="zh-CN" sz="2800" b="1" dirty="0" smtClean="0"/>
              <a:t>Unix</a:t>
            </a:r>
            <a:r>
              <a:rPr lang="zh-CN" altLang="en-US" sz="2800" b="1" dirty="0" smtClean="0"/>
              <a:t>的</a:t>
            </a:r>
            <a:r>
              <a:rPr lang="en-US" altLang="zh-CN" sz="2800" b="1" dirty="0" smtClean="0"/>
              <a:t>3</a:t>
            </a:r>
            <a:r>
              <a:rPr lang="zh-CN" altLang="en-US" sz="2800" b="1" dirty="0" smtClean="0"/>
              <a:t>级索引方法可以支持一个文件的最多容量是多少？</a:t>
            </a:r>
            <a:endParaRPr lang="zh-CN" altLang="en-US" sz="2800" b="1" dirty="0"/>
          </a:p>
        </p:txBody>
      </p:sp>
      <p:sp>
        <p:nvSpPr>
          <p:cNvPr id="10" name="Text Box 4"/>
          <p:cNvSpPr txBox="1">
            <a:spLocks noChangeArrowheads="1"/>
          </p:cNvSpPr>
          <p:nvPr/>
        </p:nvSpPr>
        <p:spPr bwMode="auto">
          <a:xfrm>
            <a:off x="1669195" y="4897485"/>
            <a:ext cx="70262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宋体" pitchFamily="2" charset="-122"/>
              </a:defRPr>
            </a:lvl1pPr>
            <a:lvl2pPr marL="742950" indent="-285750" eaLnBrk="0" hangingPunct="0">
              <a:defRPr kumimoji="1" sz="4000">
                <a:solidFill>
                  <a:schemeClr val="tx1"/>
                </a:solidFill>
                <a:latin typeface="Times New Roman" pitchFamily="18" charset="0"/>
                <a:ea typeface="宋体" pitchFamily="2" charset="-122"/>
              </a:defRPr>
            </a:lvl2pPr>
            <a:lvl3pPr marL="1143000" indent="-228600" eaLnBrk="0" hangingPunct="0">
              <a:defRPr kumimoji="1" sz="4000">
                <a:solidFill>
                  <a:schemeClr val="tx1"/>
                </a:solidFill>
                <a:latin typeface="Times New Roman" pitchFamily="18" charset="0"/>
                <a:ea typeface="宋体" pitchFamily="2" charset="-122"/>
              </a:defRPr>
            </a:lvl3pPr>
            <a:lvl4pPr marL="1600200" indent="-228600" eaLnBrk="0" hangingPunct="0">
              <a:defRPr kumimoji="1" sz="4000">
                <a:solidFill>
                  <a:schemeClr val="tx1"/>
                </a:solidFill>
                <a:latin typeface="Times New Roman" pitchFamily="18" charset="0"/>
                <a:ea typeface="宋体" pitchFamily="2" charset="-122"/>
              </a:defRPr>
            </a:lvl4pPr>
            <a:lvl5pPr marL="2057400" indent="-228600" eaLnBrk="0" hangingPunct="0">
              <a:defRPr kumimoji="1" sz="4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a:t>
            </a:r>
            <a:r>
              <a:rPr kumimoji="1" lang="en-US" altLang="zh-CN"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5</a:t>
            </a: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）文件容量</a:t>
            </a:r>
            <a:r>
              <a:rPr kumimoji="1" lang="en-US" altLang="zh-CN"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a:t>
            </a: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a:t>
            </a:r>
            <a:r>
              <a:rPr kumimoji="1" lang="en-US" altLang="zh-CN"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10+170+28900+4913000</a:t>
            </a: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a:t>
            </a:r>
            <a:r>
              <a:rPr kumimoji="1" lang="en-US" altLang="zh-CN"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0.5k</a:t>
            </a:r>
            <a:r>
              <a:rPr kumimoji="1" lang="en-US" altLang="zh-CN" sz="2400" b="0"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                          </a:t>
            </a:r>
          </a:p>
        </p:txBody>
      </p:sp>
      <p:graphicFrame>
        <p:nvGraphicFramePr>
          <p:cNvPr id="11" name="Object 5"/>
          <p:cNvGraphicFramePr>
            <a:graphicFrameLocks noChangeAspect="1"/>
          </p:cNvGraphicFramePr>
          <p:nvPr>
            <p:extLst>
              <p:ext uri="{D42A27DB-BD31-4B8C-83A1-F6EECF244321}">
                <p14:modId xmlns:p14="http://schemas.microsoft.com/office/powerpoint/2010/main" xmlns="" val="1468898234"/>
              </p:ext>
            </p:extLst>
          </p:nvPr>
        </p:nvGraphicFramePr>
        <p:xfrm>
          <a:off x="3756758" y="5473747"/>
          <a:ext cx="1295400" cy="339725"/>
        </p:xfrm>
        <a:graphic>
          <a:graphicData uri="http://schemas.openxmlformats.org/presentationml/2006/ole">
            <p:oleObj spid="_x0000_s16386" name="位图图像" r:id="rId4" imgW="1019048" imgH="266737" progId="PBrush">
              <p:embed/>
            </p:oleObj>
          </a:graphicData>
        </a:graphic>
      </p:graphicFrame>
      <p:sp>
        <p:nvSpPr>
          <p:cNvPr id="12" name="Text Box 6"/>
          <p:cNvSpPr txBox="1">
            <a:spLocks noChangeArrowheads="1"/>
          </p:cNvSpPr>
          <p:nvPr/>
        </p:nvSpPr>
        <p:spPr bwMode="auto">
          <a:xfrm>
            <a:off x="1700945" y="3181397"/>
            <a:ext cx="29479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4000">
                <a:solidFill>
                  <a:schemeClr val="tx1"/>
                </a:solidFill>
                <a:latin typeface="Times New Roman" pitchFamily="18" charset="0"/>
                <a:ea typeface="宋体" pitchFamily="2" charset="-122"/>
              </a:defRPr>
            </a:lvl1pPr>
            <a:lvl2pPr marL="742950" indent="-285750" eaLnBrk="0" hangingPunct="0">
              <a:defRPr kumimoji="1" sz="4000">
                <a:solidFill>
                  <a:schemeClr val="tx1"/>
                </a:solidFill>
                <a:latin typeface="Times New Roman" pitchFamily="18" charset="0"/>
                <a:ea typeface="宋体" pitchFamily="2" charset="-122"/>
              </a:defRPr>
            </a:lvl2pPr>
            <a:lvl3pPr marL="1143000" indent="-228600" eaLnBrk="0" hangingPunct="0">
              <a:defRPr kumimoji="1" sz="4000">
                <a:solidFill>
                  <a:schemeClr val="tx1"/>
                </a:solidFill>
                <a:latin typeface="Times New Roman" pitchFamily="18" charset="0"/>
                <a:ea typeface="宋体" pitchFamily="2" charset="-122"/>
              </a:defRPr>
            </a:lvl3pPr>
            <a:lvl4pPr marL="1600200" indent="-228600" eaLnBrk="0" hangingPunct="0">
              <a:defRPr kumimoji="1" sz="4000">
                <a:solidFill>
                  <a:schemeClr val="tx1"/>
                </a:solidFill>
                <a:latin typeface="Times New Roman" pitchFamily="18" charset="0"/>
                <a:ea typeface="宋体" pitchFamily="2" charset="-122"/>
              </a:defRPr>
            </a:lvl4pPr>
            <a:lvl5pPr marL="2057400" indent="-228600" eaLnBrk="0" hangingPunct="0">
              <a:defRPr kumimoji="1" sz="4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a:t>
            </a:r>
            <a:r>
              <a:rPr kumimoji="1" lang="en-US" altLang="zh-CN"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1</a:t>
            </a: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）直接块数</a:t>
            </a:r>
            <a:r>
              <a:rPr kumimoji="1" lang="en-US" altLang="zh-CN"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=10</a:t>
            </a: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块</a:t>
            </a:r>
          </a:p>
        </p:txBody>
      </p:sp>
      <p:sp>
        <p:nvSpPr>
          <p:cNvPr id="13" name="Text Box 7"/>
          <p:cNvSpPr txBox="1">
            <a:spLocks noChangeArrowheads="1"/>
          </p:cNvSpPr>
          <p:nvPr/>
        </p:nvSpPr>
        <p:spPr bwMode="auto">
          <a:xfrm>
            <a:off x="1716820" y="3597322"/>
            <a:ext cx="45910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4000">
                <a:solidFill>
                  <a:schemeClr val="tx1"/>
                </a:solidFill>
                <a:latin typeface="Times New Roman" pitchFamily="18" charset="0"/>
                <a:ea typeface="宋体" pitchFamily="2" charset="-122"/>
              </a:defRPr>
            </a:lvl1pPr>
            <a:lvl2pPr marL="742950" indent="-285750" eaLnBrk="0" hangingPunct="0">
              <a:defRPr kumimoji="1" sz="4000">
                <a:solidFill>
                  <a:schemeClr val="tx1"/>
                </a:solidFill>
                <a:latin typeface="Times New Roman" pitchFamily="18" charset="0"/>
                <a:ea typeface="宋体" pitchFamily="2" charset="-122"/>
              </a:defRPr>
            </a:lvl2pPr>
            <a:lvl3pPr marL="1143000" indent="-228600" eaLnBrk="0" hangingPunct="0">
              <a:defRPr kumimoji="1" sz="4000">
                <a:solidFill>
                  <a:schemeClr val="tx1"/>
                </a:solidFill>
                <a:latin typeface="Times New Roman" pitchFamily="18" charset="0"/>
                <a:ea typeface="宋体" pitchFamily="2" charset="-122"/>
              </a:defRPr>
            </a:lvl3pPr>
            <a:lvl4pPr marL="1600200" indent="-228600" eaLnBrk="0" hangingPunct="0">
              <a:defRPr kumimoji="1" sz="4000">
                <a:solidFill>
                  <a:schemeClr val="tx1"/>
                </a:solidFill>
                <a:latin typeface="Times New Roman" pitchFamily="18" charset="0"/>
                <a:ea typeface="宋体" pitchFamily="2" charset="-122"/>
              </a:defRPr>
            </a:lvl4pPr>
            <a:lvl5pPr marL="2057400" indent="-228600" eaLnBrk="0" hangingPunct="0">
              <a:defRPr kumimoji="1" sz="4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a:t>
            </a:r>
            <a:r>
              <a:rPr kumimoji="1" lang="en-US" altLang="zh-CN"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2</a:t>
            </a: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）一级索引块数</a:t>
            </a:r>
            <a:r>
              <a:rPr kumimoji="1" lang="en-US" altLang="zh-CN"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=512/3=170</a:t>
            </a: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块</a:t>
            </a:r>
          </a:p>
        </p:txBody>
      </p:sp>
      <p:sp>
        <p:nvSpPr>
          <p:cNvPr id="14" name="Text Box 8"/>
          <p:cNvSpPr txBox="1">
            <a:spLocks noChangeArrowheads="1"/>
          </p:cNvSpPr>
          <p:nvPr/>
        </p:nvSpPr>
        <p:spPr bwMode="auto">
          <a:xfrm>
            <a:off x="1716820" y="4054522"/>
            <a:ext cx="5568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宋体" pitchFamily="2" charset="-122"/>
              </a:defRPr>
            </a:lvl1pPr>
            <a:lvl2pPr marL="742950" indent="-285750" eaLnBrk="0" hangingPunct="0">
              <a:defRPr kumimoji="1" sz="4000">
                <a:solidFill>
                  <a:schemeClr val="tx1"/>
                </a:solidFill>
                <a:latin typeface="Times New Roman" pitchFamily="18" charset="0"/>
                <a:ea typeface="宋体" pitchFamily="2" charset="-122"/>
              </a:defRPr>
            </a:lvl2pPr>
            <a:lvl3pPr marL="1143000" indent="-228600" eaLnBrk="0" hangingPunct="0">
              <a:defRPr kumimoji="1" sz="4000">
                <a:solidFill>
                  <a:schemeClr val="tx1"/>
                </a:solidFill>
                <a:latin typeface="Times New Roman" pitchFamily="18" charset="0"/>
                <a:ea typeface="宋体" pitchFamily="2" charset="-122"/>
              </a:defRPr>
            </a:lvl3pPr>
            <a:lvl4pPr marL="1600200" indent="-228600" eaLnBrk="0" hangingPunct="0">
              <a:defRPr kumimoji="1" sz="4000">
                <a:solidFill>
                  <a:schemeClr val="tx1"/>
                </a:solidFill>
                <a:latin typeface="Times New Roman" pitchFamily="18" charset="0"/>
                <a:ea typeface="宋体" pitchFamily="2" charset="-122"/>
              </a:defRPr>
            </a:lvl4pPr>
            <a:lvl5pPr marL="2057400" indent="-228600" eaLnBrk="0" hangingPunct="0">
              <a:defRPr kumimoji="1" sz="4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宋体" pitchFamily="2" charset="-122"/>
              </a:rPr>
              <a:t>（</a:t>
            </a:r>
            <a:r>
              <a:rPr kumimoji="1" lang="en-US" altLang="zh-CN" sz="2400" b="1" i="0" u="none" strike="noStrike" kern="0" cap="none" spc="0" normalizeH="0" baseline="0" noProof="0" dirty="0" smtClean="0">
                <a:ln>
                  <a:noFill/>
                </a:ln>
                <a:solidFill>
                  <a:sysClr val="windowText" lastClr="000000"/>
                </a:solidFill>
                <a:effectLst/>
                <a:uLnTx/>
                <a:uFillTx/>
                <a:latin typeface="Times New Roman" pitchFamily="18" charset="0"/>
                <a:ea typeface="宋体" pitchFamily="2" charset="-122"/>
              </a:rPr>
              <a:t>3</a:t>
            </a:r>
            <a:r>
              <a:rPr kumimoji="1"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宋体" pitchFamily="2" charset="-122"/>
              </a:rPr>
              <a:t>）二级索引块数</a:t>
            </a:r>
            <a:r>
              <a:rPr kumimoji="1" lang="en-US" altLang="zh-CN" sz="2400" b="1" i="0" u="none" strike="noStrike" kern="0" cap="none" spc="0" normalizeH="0" baseline="0" noProof="0" dirty="0" smtClean="0">
                <a:ln>
                  <a:noFill/>
                </a:ln>
                <a:solidFill>
                  <a:sysClr val="windowText" lastClr="000000"/>
                </a:solidFill>
                <a:effectLst/>
                <a:uLnTx/>
                <a:uFillTx/>
                <a:latin typeface="Times New Roman" pitchFamily="18" charset="0"/>
                <a:ea typeface="宋体" pitchFamily="2" charset="-122"/>
              </a:rPr>
              <a:t>=170*170=28900</a:t>
            </a:r>
            <a:r>
              <a:rPr kumimoji="1"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宋体" pitchFamily="2" charset="-122"/>
              </a:rPr>
              <a:t>块</a:t>
            </a:r>
          </a:p>
        </p:txBody>
      </p:sp>
      <p:sp>
        <p:nvSpPr>
          <p:cNvPr id="15" name="Text Box 9"/>
          <p:cNvSpPr txBox="1">
            <a:spLocks noChangeArrowheads="1"/>
          </p:cNvSpPr>
          <p:nvPr/>
        </p:nvSpPr>
        <p:spPr bwMode="auto">
          <a:xfrm>
            <a:off x="1740633" y="4465685"/>
            <a:ext cx="62261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宋体" pitchFamily="2" charset="-122"/>
              </a:defRPr>
            </a:lvl1pPr>
            <a:lvl2pPr marL="742950" indent="-285750" eaLnBrk="0" hangingPunct="0">
              <a:defRPr kumimoji="1" sz="4000">
                <a:solidFill>
                  <a:schemeClr val="tx1"/>
                </a:solidFill>
                <a:latin typeface="Times New Roman" pitchFamily="18" charset="0"/>
                <a:ea typeface="宋体" pitchFamily="2" charset="-122"/>
              </a:defRPr>
            </a:lvl2pPr>
            <a:lvl3pPr marL="1143000" indent="-228600" eaLnBrk="0" hangingPunct="0">
              <a:defRPr kumimoji="1" sz="4000">
                <a:solidFill>
                  <a:schemeClr val="tx1"/>
                </a:solidFill>
                <a:latin typeface="Times New Roman" pitchFamily="18" charset="0"/>
                <a:ea typeface="宋体" pitchFamily="2" charset="-122"/>
              </a:defRPr>
            </a:lvl3pPr>
            <a:lvl4pPr marL="1600200" indent="-228600" eaLnBrk="0" hangingPunct="0">
              <a:defRPr kumimoji="1" sz="4000">
                <a:solidFill>
                  <a:schemeClr val="tx1"/>
                </a:solidFill>
                <a:latin typeface="Times New Roman" pitchFamily="18" charset="0"/>
                <a:ea typeface="宋体" pitchFamily="2" charset="-122"/>
              </a:defRPr>
            </a:lvl4pPr>
            <a:lvl5pPr marL="2057400" indent="-228600" eaLnBrk="0" hangingPunct="0">
              <a:defRPr kumimoji="1" sz="4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a:t>
            </a:r>
            <a:r>
              <a:rPr kumimoji="1" lang="en-US" altLang="zh-CN"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4</a:t>
            </a: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）三级索引块数</a:t>
            </a:r>
            <a:r>
              <a:rPr kumimoji="1" lang="en-US" altLang="zh-CN"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=170*170*170=4913000</a:t>
            </a: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块</a:t>
            </a:r>
          </a:p>
        </p:txBody>
      </p:sp>
    </p:spTree>
    <p:extLst>
      <p:ext uri="{BB962C8B-B14F-4D97-AF65-F5344CB8AC3E}">
        <p14:creationId xmlns:p14="http://schemas.microsoft.com/office/powerpoint/2010/main" xmlns="" val="873125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0-#ppt_w/2"/>
                                          </p:val>
                                        </p:tav>
                                        <p:tav tm="100000">
                                          <p:val>
                                            <p:strVal val="#ppt_x"/>
                                          </p:val>
                                        </p:tav>
                                      </p:tavLst>
                                    </p:anim>
                                    <p:anim calcmode="lin" valueType="num">
                                      <p:cBhvr additive="base">
                                        <p:cTn id="4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0-#ppt_w/2"/>
                                          </p:val>
                                        </p:tav>
                                        <p:tav tm="100000">
                                          <p:val>
                                            <p:strVal val="#ppt_x"/>
                                          </p:val>
                                        </p:tav>
                                      </p:tavLst>
                                    </p:anim>
                                    <p:anim calcmode="lin" valueType="num">
                                      <p:cBhvr additive="base">
                                        <p:cTn id="4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utoUpdateAnimBg="0"/>
      <p:bldP spid="12" grpId="0" autoUpdateAnimBg="0"/>
      <p:bldP spid="13" grpId="0" autoUpdateAnimBg="0"/>
      <p:bldP spid="14" grpId="0" autoUpdateAnimBg="0"/>
      <p:bldP spid="1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138773"/>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5.3.1 </a:t>
            </a:r>
            <a:r>
              <a:rPr lang="zh-CN" altLang="en-US" sz="3200" b="1" dirty="0" smtClean="0">
                <a:solidFill>
                  <a:prstClr val="black"/>
                </a:solidFill>
                <a:latin typeface="Maiandra GD" pitchFamily="34" charset="0"/>
                <a:ea typeface="隶书" pitchFamily="49" charset="-122"/>
              </a:rPr>
              <a:t>文件目录的基本概念</a:t>
            </a:r>
            <a:endParaRPr lang="en-US" altLang="zh-CN" sz="3200" b="1" dirty="0" smtClean="0">
              <a:solidFill>
                <a:prstClr val="black"/>
              </a:solidFill>
              <a:latin typeface="Maiandra GD" pitchFamily="34" charset="0"/>
              <a:ea typeface="隶书" pitchFamily="49" charset="-122"/>
            </a:endParaRPr>
          </a:p>
          <a:p>
            <a:pPr lvl="0"/>
            <a:r>
              <a:rPr lang="en-US" altLang="zh-CN" sz="3600" b="1" dirty="0" smtClean="0">
                <a:solidFill>
                  <a:srgbClr val="0070C0"/>
                </a:solidFill>
                <a:latin typeface="Maiandra GD" pitchFamily="34" charset="0"/>
                <a:ea typeface="隶书" pitchFamily="49" charset="-122"/>
              </a:rPr>
              <a:t>2.</a:t>
            </a:r>
            <a:r>
              <a:rPr lang="zh-CN" altLang="en-US" sz="3600" b="1" dirty="0" smtClean="0">
                <a:solidFill>
                  <a:srgbClr val="0070C0"/>
                </a:solidFill>
                <a:latin typeface="Maiandra GD" pitchFamily="34" charset="0"/>
                <a:ea typeface="隶书" pitchFamily="49" charset="-122"/>
              </a:rPr>
              <a:t>文件目录和目录文件</a:t>
            </a:r>
            <a:endParaRPr lang="en-US" altLang="zh-CN" sz="3600" b="1" dirty="0" smtClean="0">
              <a:solidFill>
                <a:srgbClr val="0070C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941695" y="1600200"/>
            <a:ext cx="7820167"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sng" strike="noStrike" kern="1200" cap="none" spc="0" normalizeH="0" baseline="0" noProof="0" dirty="0" smtClean="0">
                <a:ln>
                  <a:noFill/>
                </a:ln>
                <a:solidFill>
                  <a:sysClr val="windowText" lastClr="000000"/>
                </a:solidFill>
                <a:effectLst/>
                <a:uLnTx/>
                <a:uFillTx/>
                <a:latin typeface="Cambria"/>
                <a:ea typeface="宋体" charset="-122"/>
                <a:cs typeface="+mn-cs"/>
              </a:rPr>
              <a:t>为了加快文件的查找速度，通常把</a:t>
            </a:r>
            <a:r>
              <a:rPr kumimoji="0" lang="en-US" altLang="zh-CN" sz="2800" b="1" i="0" u="sng" strike="noStrike" kern="1200" cap="none" spc="0" normalizeH="0" baseline="0" noProof="0" dirty="0" smtClean="0">
                <a:ln>
                  <a:noFill/>
                </a:ln>
                <a:solidFill>
                  <a:sysClr val="windowText" lastClr="000000"/>
                </a:solidFill>
                <a:effectLst/>
                <a:uLnTx/>
                <a:uFillTx/>
                <a:latin typeface="Cambria"/>
                <a:ea typeface="宋体" charset="-122"/>
                <a:cs typeface="+mn-cs"/>
              </a:rPr>
              <a:t>FCB</a:t>
            </a:r>
            <a:r>
              <a:rPr kumimoji="0" lang="zh-CN" altLang="en-US" sz="2800" b="1" i="0" u="sng" strike="noStrike" kern="1200" cap="none" spc="0" normalizeH="0" baseline="0" noProof="0" dirty="0" smtClean="0">
                <a:ln>
                  <a:noFill/>
                </a:ln>
                <a:solidFill>
                  <a:sysClr val="windowText" lastClr="000000"/>
                </a:solidFill>
                <a:effectLst/>
                <a:uLnTx/>
                <a:uFillTx/>
                <a:latin typeface="Cambria"/>
                <a:ea typeface="宋体" charset="-122"/>
                <a:cs typeface="+mn-cs"/>
              </a:rPr>
              <a:t>集中起来进行管理，文件控制块的有序集合称为</a:t>
            </a:r>
            <a:r>
              <a:rPr kumimoji="0" lang="zh-CN" altLang="en-US" sz="2800" b="1" i="0" u="sng" strike="noStrike" kern="1200" cap="none" spc="0" normalizeH="0" baseline="0" noProof="0" dirty="0" smtClean="0">
                <a:ln>
                  <a:noFill/>
                </a:ln>
                <a:solidFill>
                  <a:srgbClr val="FF0000"/>
                </a:solidFill>
                <a:effectLst/>
                <a:uLnTx/>
                <a:uFillTx/>
                <a:latin typeface="Cambria"/>
                <a:ea typeface="宋体" charset="-122"/>
                <a:cs typeface="+mn-cs"/>
              </a:rPr>
              <a:t>文件目录</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charset="-122"/>
                <a:cs typeface="+mn-cs"/>
              </a:rPr>
              <a:t>，即一个文件控制块就是一个文件目录项。</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sng" strike="noStrike" kern="1200" cap="none" spc="0" normalizeH="0" baseline="0" noProof="0" dirty="0" smtClean="0">
                <a:ln>
                  <a:noFill/>
                </a:ln>
                <a:solidFill>
                  <a:sysClr val="windowText" lastClr="000000"/>
                </a:solidFill>
                <a:effectLst/>
                <a:uLnTx/>
                <a:uFillTx/>
                <a:latin typeface="Cambria"/>
                <a:ea typeface="宋体" charset="-122"/>
                <a:cs typeface="+mn-cs"/>
              </a:rPr>
              <a:t>文件目录也是以文件的形式保存在外存上的，这就形成了</a:t>
            </a:r>
            <a:r>
              <a:rPr kumimoji="0" lang="zh-CN" altLang="en-US" sz="2800" b="1" i="0" u="sng" strike="noStrike" kern="1200" cap="none" spc="0" normalizeH="0" baseline="0" noProof="0" dirty="0" smtClean="0">
                <a:ln>
                  <a:noFill/>
                </a:ln>
                <a:solidFill>
                  <a:srgbClr val="FF0000"/>
                </a:solidFill>
                <a:effectLst/>
                <a:uLnTx/>
                <a:uFillTx/>
                <a:latin typeface="Cambria"/>
                <a:ea typeface="宋体" charset="-122"/>
                <a:cs typeface="+mn-cs"/>
              </a:rPr>
              <a:t>目录文件</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charset="-122"/>
                <a:cs typeface="+mn-cs"/>
              </a:rPr>
              <a:t>。</a:t>
            </a:r>
            <a:r>
              <a:rPr kumimoji="0" lang="zh-CN" altLang="en-US" sz="3200" b="1" i="0" u="none" strike="noStrike" kern="1200" cap="none" spc="0" normalizeH="0" baseline="0" noProof="0" dirty="0" smtClean="0">
                <a:ln>
                  <a:noFill/>
                </a:ln>
                <a:solidFill>
                  <a:sysClr val="windowText" lastClr="000000"/>
                </a:solidFill>
                <a:effectLst/>
                <a:uLnTx/>
                <a:uFillTx/>
                <a:latin typeface="Cambria"/>
                <a:ea typeface="宋体" charset="-122"/>
                <a:cs typeface="+mn-cs"/>
              </a:rPr>
              <a:t>  </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charset="-122"/>
                <a:cs typeface="+mn-cs"/>
              </a:rPr>
              <a:t>因此，文件目录的目录项有两种，</a:t>
            </a:r>
            <a:r>
              <a:rPr kumimoji="0" lang="zh-CN" altLang="en-US" sz="2800" b="1" i="0" u="none" strike="noStrike" kern="1200" cap="none" spc="0" normalizeH="0" baseline="0" noProof="0" dirty="0" smtClean="0">
                <a:ln>
                  <a:noFill/>
                </a:ln>
                <a:solidFill>
                  <a:srgbClr val="0064D2"/>
                </a:solidFill>
                <a:effectLst/>
                <a:uLnTx/>
                <a:uFillTx/>
                <a:latin typeface="Cambria"/>
                <a:ea typeface="宋体" charset="-122"/>
                <a:cs typeface="+mn-cs"/>
              </a:rPr>
              <a:t>一种是用于描述子目录（即目录文件）的</a:t>
            </a:r>
            <a:r>
              <a:rPr kumimoji="0" lang="en-US" altLang="zh-CN" sz="2800" b="1" i="0" u="none" strike="noStrike" kern="1200" cap="none" spc="0" normalizeH="0" baseline="0" noProof="0" dirty="0" smtClean="0">
                <a:ln>
                  <a:noFill/>
                </a:ln>
                <a:solidFill>
                  <a:srgbClr val="0064D2"/>
                </a:solidFill>
                <a:effectLst/>
                <a:uLnTx/>
                <a:uFillTx/>
                <a:latin typeface="Cambria"/>
                <a:ea typeface="宋体" charset="-122"/>
                <a:cs typeface="+mn-cs"/>
              </a:rPr>
              <a:t>FCB</a:t>
            </a:r>
            <a:r>
              <a:rPr kumimoji="0" lang="zh-CN" altLang="en-US" sz="2800" b="1" i="0" u="none" strike="noStrike" kern="1200" cap="none" spc="0" normalizeH="0" baseline="0" noProof="0" dirty="0" smtClean="0">
                <a:ln>
                  <a:noFill/>
                </a:ln>
                <a:solidFill>
                  <a:srgbClr val="0064D2"/>
                </a:solidFill>
                <a:effectLst/>
                <a:uLnTx/>
                <a:uFillTx/>
                <a:latin typeface="Cambria"/>
                <a:ea typeface="宋体" charset="-122"/>
                <a:cs typeface="+mn-cs"/>
              </a:rPr>
              <a:t>，一种是普通文件的</a:t>
            </a:r>
            <a:r>
              <a:rPr kumimoji="0" lang="en-US" altLang="zh-CN" sz="2800" b="1" i="0" u="none" strike="noStrike" kern="1200" cap="none" spc="0" normalizeH="0" baseline="0" noProof="0" dirty="0" smtClean="0">
                <a:ln>
                  <a:noFill/>
                </a:ln>
                <a:solidFill>
                  <a:srgbClr val="0064D2"/>
                </a:solidFill>
                <a:effectLst/>
                <a:uLnTx/>
                <a:uFillTx/>
                <a:latin typeface="Cambria"/>
                <a:ea typeface="宋体" charset="-122"/>
                <a:cs typeface="+mn-cs"/>
              </a:rPr>
              <a:t>FCB</a:t>
            </a:r>
            <a:r>
              <a:rPr kumimoji="0" lang="zh-CN" altLang="en-US" sz="2800" b="1" i="0" u="none" strike="noStrike" kern="1200" cap="none" spc="0" normalizeH="0" baseline="0" noProof="0" dirty="0" smtClean="0">
                <a:ln>
                  <a:noFill/>
                </a:ln>
                <a:solidFill>
                  <a:srgbClr val="0064D2"/>
                </a:solidFill>
                <a:effectLst/>
                <a:uLnTx/>
                <a:uFillTx/>
                <a:latin typeface="Cambria"/>
                <a:ea typeface="宋体" charset="-122"/>
                <a:cs typeface="+mn-cs"/>
              </a:rPr>
              <a:t>。 </a:t>
            </a:r>
          </a:p>
        </p:txBody>
      </p:sp>
    </p:spTree>
    <p:extLst>
      <p:ext uri="{BB962C8B-B14F-4D97-AF65-F5344CB8AC3E}">
        <p14:creationId xmlns:p14="http://schemas.microsoft.com/office/powerpoint/2010/main" xmlns="" val="24882809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circle(in)">
                                      <p:cBhvr>
                                        <p:cTn id="23"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第四</a:t>
            </a:r>
            <a:r>
              <a:rPr lang="zh-CN" altLang="en-US" dirty="0" smtClean="0"/>
              <a:t>章  设备管理</a:t>
            </a:r>
            <a:endParaRPr lang="zh-CN" altLang="en-US" dirty="0"/>
          </a:p>
        </p:txBody>
      </p:sp>
      <p:sp>
        <p:nvSpPr>
          <p:cNvPr id="3" name="内容占位符 2"/>
          <p:cNvSpPr>
            <a:spLocks noGrp="1"/>
          </p:cNvSpPr>
          <p:nvPr>
            <p:ph idx="1"/>
          </p:nvPr>
        </p:nvSpPr>
        <p:spPr/>
        <p:txBody>
          <a:bodyPr/>
          <a:lstStyle/>
          <a:p>
            <a:endParaRPr lang="en-US" altLang="zh-CN" dirty="0" smtClean="0"/>
          </a:p>
          <a:p>
            <a:r>
              <a:rPr lang="en-US" altLang="zh-CN" dirty="0" smtClean="0"/>
              <a:t>4.2 </a:t>
            </a:r>
            <a:r>
              <a:rPr lang="zh-CN" altLang="en-US" dirty="0" smtClean="0"/>
              <a:t>设备控制方法（</a:t>
            </a:r>
            <a:r>
              <a:rPr lang="en-US" altLang="zh-CN" dirty="0" smtClean="0"/>
              <a:t>4</a:t>
            </a:r>
            <a:r>
              <a:rPr lang="zh-CN" altLang="en-US" dirty="0" smtClean="0"/>
              <a:t>种特点</a:t>
            </a:r>
            <a:r>
              <a:rPr lang="zh-CN" altLang="en-US" sz="1800" dirty="0" smtClean="0"/>
              <a:t>重点是通道</a:t>
            </a:r>
            <a:r>
              <a:rPr lang="zh-CN" altLang="en-US" dirty="0" smtClean="0"/>
              <a:t>）</a:t>
            </a:r>
            <a:endParaRPr lang="en-US" altLang="zh-CN" dirty="0" smtClean="0"/>
          </a:p>
          <a:p>
            <a:r>
              <a:rPr lang="en-US" altLang="zh-CN" dirty="0" smtClean="0"/>
              <a:t>4.3 </a:t>
            </a:r>
            <a:r>
              <a:rPr lang="zh-CN" altLang="en-US" dirty="0" smtClean="0"/>
              <a:t>缓冲技术</a:t>
            </a:r>
            <a:endParaRPr lang="en-US" altLang="zh-CN" dirty="0" smtClean="0"/>
          </a:p>
          <a:p>
            <a:r>
              <a:rPr lang="en-US" altLang="zh-CN" dirty="0" smtClean="0"/>
              <a:t>4.4 I/O</a:t>
            </a:r>
            <a:r>
              <a:rPr lang="zh-CN" altLang="en-US" dirty="0" smtClean="0"/>
              <a:t>层次，设备独立性（简答）</a:t>
            </a:r>
            <a:endParaRPr lang="en-US" altLang="zh-CN" dirty="0" smtClean="0"/>
          </a:p>
          <a:p>
            <a:r>
              <a:rPr lang="en-US" altLang="zh-CN" dirty="0" smtClean="0"/>
              <a:t>4.5 </a:t>
            </a:r>
            <a:r>
              <a:rPr lang="en-US" altLang="zh-CN" dirty="0" err="1" smtClean="0"/>
              <a:t>SPOOLing</a:t>
            </a:r>
            <a:r>
              <a:rPr lang="zh-CN" altLang="en-US" dirty="0" smtClean="0"/>
              <a:t>技术（</a:t>
            </a:r>
            <a:r>
              <a:rPr lang="zh-CN" altLang="en-US" sz="1800" dirty="0" smtClean="0"/>
              <a:t>简述实现方式和特点</a:t>
            </a:r>
            <a:r>
              <a:rPr lang="zh-CN" altLang="en-US" dirty="0" smtClean="0"/>
              <a:t>） </a:t>
            </a:r>
            <a:endParaRPr lang="en-US" altLang="zh-CN" dirty="0" smtClean="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138773"/>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5.3.1 </a:t>
            </a:r>
            <a:r>
              <a:rPr lang="zh-CN" altLang="en-US" sz="3200" b="1" dirty="0" smtClean="0">
                <a:solidFill>
                  <a:prstClr val="black"/>
                </a:solidFill>
                <a:latin typeface="Maiandra GD" pitchFamily="34" charset="0"/>
                <a:ea typeface="隶书" pitchFamily="49" charset="-122"/>
              </a:rPr>
              <a:t>文件目录的基本概念</a:t>
            </a:r>
            <a:endParaRPr lang="en-US" altLang="zh-CN" sz="3200" b="1" dirty="0" smtClean="0">
              <a:solidFill>
                <a:prstClr val="black"/>
              </a:solidFill>
              <a:latin typeface="Maiandra GD" pitchFamily="34" charset="0"/>
              <a:ea typeface="隶书" pitchFamily="49" charset="-122"/>
            </a:endParaRPr>
          </a:p>
          <a:p>
            <a:pPr lvl="0"/>
            <a:r>
              <a:rPr lang="en-US" altLang="zh-CN" sz="3600" b="1" dirty="0" smtClean="0">
                <a:solidFill>
                  <a:srgbClr val="0070C0"/>
                </a:solidFill>
                <a:latin typeface="Maiandra GD" pitchFamily="34" charset="0"/>
                <a:ea typeface="隶书" pitchFamily="49" charset="-122"/>
              </a:rPr>
              <a:t>2.</a:t>
            </a:r>
            <a:r>
              <a:rPr lang="zh-CN" altLang="en-US" sz="3600" b="1" dirty="0" smtClean="0">
                <a:solidFill>
                  <a:srgbClr val="0070C0"/>
                </a:solidFill>
                <a:latin typeface="Maiandra GD" pitchFamily="34" charset="0"/>
                <a:ea typeface="隶书" pitchFamily="49" charset="-122"/>
              </a:rPr>
              <a:t>文件目录和目录文件</a:t>
            </a:r>
            <a:endParaRPr lang="en-US" altLang="zh-CN" sz="3600" b="1" dirty="0" smtClean="0">
              <a:solidFill>
                <a:srgbClr val="0070C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6" name="Rectangle 3"/>
          <p:cNvSpPr txBox="1">
            <a:spLocks/>
          </p:cNvSpPr>
          <p:nvPr/>
        </p:nvSpPr>
        <p:spPr bwMode="auto">
          <a:xfrm>
            <a:off x="457200" y="1600200"/>
            <a:ext cx="8229600" cy="2221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charset="-122"/>
              </a:rPr>
              <a:t>目录文件与普通文件不同之处：</a:t>
            </a:r>
            <a:endPar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charset="-122"/>
            </a:endParaRPr>
          </a:p>
          <a:p>
            <a:pPr marL="0" marR="0" lvl="0" indent="0" algn="l" defTabSz="914400" rtl="0" eaLnBrk="1" fontAlgn="base" latinLnBrk="0" hangingPunct="1">
              <a:lnSpc>
                <a:spcPct val="90000"/>
              </a:lnSpc>
              <a:spcBef>
                <a:spcPct val="20000"/>
              </a:spcBef>
              <a:spcAft>
                <a:spcPct val="0"/>
              </a:spcAft>
              <a:buClr>
                <a:srgbClr val="477AB1"/>
              </a:buClr>
              <a:buSzPct val="80000"/>
              <a:buNone/>
              <a:tabLst/>
              <a:defRPr/>
            </a:pPr>
            <a:r>
              <a:rPr lang="en-US" altLang="zh-CN" sz="2800" b="1" dirty="0">
                <a:solidFill>
                  <a:sysClr val="windowText" lastClr="000000"/>
                </a:solidFill>
                <a:latin typeface="Cambria"/>
                <a:ea typeface="宋体" charset="-122"/>
              </a:rPr>
              <a:t> </a:t>
            </a:r>
            <a:r>
              <a:rPr lang="en-US" altLang="zh-CN" sz="2800" b="1" dirty="0" smtClean="0">
                <a:solidFill>
                  <a:sysClr val="windowText" lastClr="000000"/>
                </a:solidFill>
                <a:latin typeface="Cambria"/>
                <a:ea typeface="宋体" charset="-122"/>
              </a:rPr>
              <a:t>   </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charset="-122"/>
              </a:rPr>
              <a:t>目录文件永远不会空，它至少包含两个目录项</a:t>
            </a:r>
            <a:endPar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charset="-122"/>
            </a:endParaRPr>
          </a:p>
          <a:p>
            <a:pPr marL="0" marR="0" lvl="0" indent="0" algn="l" defTabSz="914400" rtl="0" eaLnBrk="1" fontAlgn="base" latinLnBrk="0" hangingPunct="1">
              <a:lnSpc>
                <a:spcPct val="90000"/>
              </a:lnSpc>
              <a:spcBef>
                <a:spcPct val="20000"/>
              </a:spcBef>
              <a:spcAft>
                <a:spcPct val="0"/>
              </a:spcAft>
              <a:buClr>
                <a:srgbClr val="477AB1"/>
              </a:buClr>
              <a:buSzPct val="80000"/>
              <a:buNone/>
              <a:tabLst/>
              <a:defRPr/>
            </a:pPr>
            <a:r>
              <a:rPr lang="en-US" altLang="zh-CN" sz="2800" b="1" dirty="0">
                <a:solidFill>
                  <a:sysClr val="windowText" lastClr="000000"/>
                </a:solidFill>
                <a:latin typeface="Cambria"/>
                <a:ea typeface="宋体" charset="-122"/>
              </a:rPr>
              <a:t> </a:t>
            </a:r>
            <a:r>
              <a:rPr lang="en-US" altLang="zh-CN" sz="2800" b="1" dirty="0" smtClean="0">
                <a:solidFill>
                  <a:sysClr val="windowText" lastClr="000000"/>
                </a:solidFill>
                <a:latin typeface="Cambria"/>
                <a:ea typeface="宋体" charset="-122"/>
              </a:rPr>
              <a:t>        </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charset="-122"/>
              </a:rPr>
              <a:t>  </a:t>
            </a:r>
            <a:r>
              <a:rPr kumimoji="0" lang="zh-CN" altLang="en-US" sz="2800" b="1" i="0" u="none" strike="noStrike" kern="1200" cap="none" spc="0" normalizeH="0" baseline="0" noProof="0" dirty="0" smtClean="0">
                <a:ln>
                  <a:noFill/>
                </a:ln>
                <a:solidFill>
                  <a:srgbClr val="C00000"/>
                </a:solidFill>
                <a:effectLst/>
                <a:uLnTx/>
                <a:uFillTx/>
                <a:latin typeface="Cambria"/>
                <a:ea typeface="宋体" charset="-122"/>
              </a:rPr>
              <a:t>当前目录项</a:t>
            </a:r>
            <a:r>
              <a:rPr kumimoji="0" lang="zh-CN" altLang="en-US" sz="2800" b="1" i="0" u="none" strike="noStrike" kern="1200" cap="none" spc="0" normalizeH="0" baseline="0" noProof="0" dirty="0" smtClean="0">
                <a:ln>
                  <a:noFill/>
                </a:ln>
                <a:solidFill>
                  <a:srgbClr val="C00000"/>
                </a:solidFill>
                <a:effectLst/>
                <a:uLnTx/>
                <a:uFillTx/>
                <a:latin typeface="宋体" charset="-122"/>
                <a:ea typeface="宋体" charset="-122"/>
              </a:rPr>
              <a:t>“</a:t>
            </a:r>
            <a:r>
              <a:rPr kumimoji="0" lang="en-US" altLang="zh-CN" sz="2800" b="1" i="0" u="none" strike="noStrike" kern="1200" cap="none" spc="0" normalizeH="0" baseline="0" noProof="0" dirty="0" smtClean="0">
                <a:ln>
                  <a:noFill/>
                </a:ln>
                <a:solidFill>
                  <a:srgbClr val="C00000"/>
                </a:solidFill>
                <a:effectLst/>
                <a:uLnTx/>
                <a:uFillTx/>
                <a:latin typeface="Cambria"/>
                <a:ea typeface="宋体" charset="-122"/>
              </a:rPr>
              <a:t>.</a:t>
            </a:r>
            <a:r>
              <a:rPr kumimoji="0" lang="en-US" altLang="zh-CN" sz="2800" b="1" i="0" u="none" strike="noStrike" kern="1200" cap="none" spc="0" normalizeH="0" baseline="0" noProof="0" dirty="0" smtClean="0">
                <a:ln>
                  <a:noFill/>
                </a:ln>
                <a:solidFill>
                  <a:srgbClr val="C00000"/>
                </a:solidFill>
                <a:effectLst/>
                <a:uLnTx/>
                <a:uFillTx/>
                <a:latin typeface="宋体" charset="-122"/>
                <a:ea typeface="宋体" charset="-122"/>
              </a:rPr>
              <a:t>”</a:t>
            </a:r>
            <a:endParaRPr lang="en-US" altLang="zh-CN" sz="2800" b="1" dirty="0">
              <a:solidFill>
                <a:srgbClr val="C00000"/>
              </a:solidFill>
              <a:latin typeface="Cambria"/>
              <a:ea typeface="宋体" charset="-122"/>
            </a:endParaRPr>
          </a:p>
          <a:p>
            <a:pPr marL="0" marR="0" lvl="0" indent="0" algn="l" defTabSz="914400" rtl="0" eaLnBrk="1" fontAlgn="base" latinLnBrk="0" hangingPunct="1">
              <a:lnSpc>
                <a:spcPct val="90000"/>
              </a:lnSpc>
              <a:spcBef>
                <a:spcPct val="20000"/>
              </a:spcBef>
              <a:spcAft>
                <a:spcPct val="0"/>
              </a:spcAft>
              <a:buClr>
                <a:srgbClr val="477AB1"/>
              </a:buClr>
              <a:buSzPct val="80000"/>
              <a:buNone/>
              <a:tabLst/>
              <a:defRPr/>
            </a:pPr>
            <a:r>
              <a:rPr kumimoji="0" lang="en-US" altLang="zh-CN" sz="2800" b="1" i="0" u="none" strike="noStrike" kern="1200" cap="none" spc="0" normalizeH="0" noProof="0" dirty="0" smtClean="0">
                <a:ln>
                  <a:noFill/>
                </a:ln>
                <a:solidFill>
                  <a:srgbClr val="C00000"/>
                </a:solidFill>
                <a:effectLst/>
                <a:uLnTx/>
                <a:uFillTx/>
                <a:latin typeface="Cambria"/>
                <a:ea typeface="宋体" charset="-122"/>
              </a:rPr>
              <a:t>          </a:t>
            </a:r>
            <a:r>
              <a:rPr kumimoji="0" lang="zh-CN" altLang="en-US" sz="2800" b="1" i="0" u="none" strike="noStrike" kern="1200" cap="none" spc="0" normalizeH="0" baseline="0" noProof="0" dirty="0" smtClean="0">
                <a:ln>
                  <a:noFill/>
                </a:ln>
                <a:solidFill>
                  <a:srgbClr val="C00000"/>
                </a:solidFill>
                <a:effectLst/>
                <a:uLnTx/>
                <a:uFillTx/>
                <a:latin typeface="Cambria"/>
                <a:ea typeface="宋体" charset="-122"/>
              </a:rPr>
              <a:t> 父目录项</a:t>
            </a:r>
            <a:r>
              <a:rPr kumimoji="0" lang="zh-CN" altLang="en-US" sz="2800" b="1" i="0" u="none" strike="noStrike" kern="1200" cap="none" spc="0" normalizeH="0" baseline="0" noProof="0" dirty="0" smtClean="0">
                <a:ln>
                  <a:noFill/>
                </a:ln>
                <a:solidFill>
                  <a:srgbClr val="C00000"/>
                </a:solidFill>
                <a:effectLst/>
                <a:uLnTx/>
                <a:uFillTx/>
                <a:latin typeface="宋体" charset="-122"/>
                <a:ea typeface="宋体" charset="-122"/>
              </a:rPr>
              <a:t>“</a:t>
            </a:r>
            <a:r>
              <a:rPr kumimoji="0" lang="en-US" altLang="zh-CN" sz="2800" b="1" i="0" u="none" strike="noStrike" kern="1200" cap="none" spc="0" normalizeH="0" baseline="0" noProof="0" dirty="0" smtClean="0">
                <a:ln>
                  <a:noFill/>
                </a:ln>
                <a:solidFill>
                  <a:srgbClr val="C00000"/>
                </a:solidFill>
                <a:effectLst/>
                <a:uLnTx/>
                <a:uFillTx/>
                <a:latin typeface="Cambria"/>
                <a:ea typeface="宋体" charset="-122"/>
              </a:rPr>
              <a:t>..</a:t>
            </a:r>
            <a:r>
              <a:rPr kumimoji="0" lang="en-US" altLang="zh-CN" sz="2800" b="1" i="0" u="none" strike="noStrike" kern="1200" cap="none" spc="0" normalizeH="0" baseline="0" noProof="0" dirty="0" smtClean="0">
                <a:ln>
                  <a:noFill/>
                </a:ln>
                <a:solidFill>
                  <a:srgbClr val="C00000"/>
                </a:solidFill>
                <a:effectLst/>
                <a:uLnTx/>
                <a:uFillTx/>
                <a:latin typeface="宋体" charset="-122"/>
                <a:ea typeface="宋体" charset="-122"/>
              </a:rPr>
              <a:t>”</a:t>
            </a:r>
            <a:r>
              <a:rPr kumimoji="0" lang="en-US" altLang="zh-CN" sz="2800" b="1" i="0" u="none" strike="noStrike" kern="1200" cap="none" spc="0" normalizeH="0" baseline="0" noProof="0" dirty="0" smtClean="0">
                <a:ln>
                  <a:noFill/>
                </a:ln>
                <a:solidFill>
                  <a:srgbClr val="C00000"/>
                </a:solidFill>
                <a:effectLst/>
                <a:uLnTx/>
                <a:uFillTx/>
                <a:latin typeface="Cambria"/>
                <a:ea typeface="宋体" charset="-122"/>
              </a:rPr>
              <a:t> </a:t>
            </a:r>
            <a:r>
              <a:rPr kumimoji="0" lang="zh-CN" altLang="en-US" sz="2800" b="1" i="0" u="none" strike="noStrike" kern="1200" cap="none" spc="0" normalizeH="0" baseline="0" noProof="0" dirty="0" smtClean="0">
                <a:ln>
                  <a:noFill/>
                </a:ln>
                <a:solidFill>
                  <a:srgbClr val="C00000"/>
                </a:solidFill>
                <a:effectLst/>
                <a:uLnTx/>
                <a:uFillTx/>
                <a:latin typeface="Cambria"/>
                <a:ea typeface="宋体" charset="-122"/>
              </a:rPr>
              <a:t> </a:t>
            </a:r>
            <a:endParaRPr kumimoji="0" lang="en-US" altLang="zh-CN" sz="2800" b="1" i="0" u="none" strike="noStrike" kern="1200" cap="none" spc="0" normalizeH="0" baseline="0" noProof="0" dirty="0" smtClean="0">
              <a:ln>
                <a:noFill/>
              </a:ln>
              <a:solidFill>
                <a:srgbClr val="C00000"/>
              </a:solidFill>
              <a:effectLst/>
              <a:uLnTx/>
              <a:uFillTx/>
              <a:latin typeface="Cambria"/>
              <a:ea typeface="宋体" charset="-122"/>
            </a:endParaRPr>
          </a:p>
          <a:p>
            <a:pPr marL="0" marR="0" lvl="0" indent="0" algn="l" defTabSz="914400" rtl="0" eaLnBrk="1" fontAlgn="base" latinLnBrk="0" hangingPunct="1">
              <a:lnSpc>
                <a:spcPct val="90000"/>
              </a:lnSpc>
              <a:spcBef>
                <a:spcPct val="20000"/>
              </a:spcBef>
              <a:spcAft>
                <a:spcPct val="0"/>
              </a:spcAft>
              <a:buClr>
                <a:srgbClr val="477AB1"/>
              </a:buClr>
              <a:buSzPct val="80000"/>
              <a:buNone/>
              <a:tabLst/>
              <a:defRPr/>
            </a:pPr>
            <a:endParaRPr kumimoji="0" lang="zh-CN" altLang="en-US" sz="2800" b="1" i="0" u="none" strike="noStrike" kern="1200" cap="none" spc="0" normalizeH="0" baseline="0" noProof="0" dirty="0" smtClean="0">
              <a:ln>
                <a:noFill/>
              </a:ln>
              <a:solidFill>
                <a:srgbClr val="C00000"/>
              </a:solidFill>
              <a:effectLst/>
              <a:uLnTx/>
              <a:uFillTx/>
              <a:latin typeface="Cambria"/>
              <a:ea typeface="宋体" charset="-122"/>
            </a:endParaRPr>
          </a:p>
        </p:txBody>
      </p:sp>
      <p:sp>
        <p:nvSpPr>
          <p:cNvPr id="3" name="TextBox 2"/>
          <p:cNvSpPr txBox="1"/>
          <p:nvPr/>
        </p:nvSpPr>
        <p:spPr>
          <a:xfrm>
            <a:off x="627797" y="3807724"/>
            <a:ext cx="8123503" cy="138499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b="1" dirty="0" smtClean="0"/>
              <a:t>注意：要搜索到某个文件的外存物理地址，必须先从文件的最外层目录逐层搜索匹配比较。文件目录和</a:t>
            </a:r>
            <a:r>
              <a:rPr lang="en-US" altLang="zh-CN" sz="2800" b="1" dirty="0" smtClean="0"/>
              <a:t>FCB</a:t>
            </a:r>
            <a:r>
              <a:rPr lang="zh-CN" altLang="en-US" sz="2800" b="1" dirty="0" smtClean="0"/>
              <a:t>是现实“按名存取”的重要数据结构。</a:t>
            </a:r>
            <a:endParaRPr lang="zh-CN" altLang="en-US" sz="2800" b="1" dirty="0"/>
          </a:p>
        </p:txBody>
      </p:sp>
    </p:spTree>
    <p:extLst>
      <p:ext uri="{BB962C8B-B14F-4D97-AF65-F5344CB8AC3E}">
        <p14:creationId xmlns:p14="http://schemas.microsoft.com/office/powerpoint/2010/main" xmlns="" val="4588247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5.3.2 </a:t>
            </a:r>
            <a:r>
              <a:rPr lang="zh-CN" altLang="en-US" sz="3200" b="1" dirty="0" smtClean="0">
                <a:solidFill>
                  <a:prstClr val="black"/>
                </a:solidFill>
                <a:latin typeface="Maiandra GD" pitchFamily="34" charset="0"/>
                <a:ea typeface="隶书" pitchFamily="49" charset="-122"/>
              </a:rPr>
              <a:t>目录文件的组织</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64D2"/>
                </a:solidFill>
                <a:latin typeface="Maiandra GD" pitchFamily="34" charset="0"/>
                <a:ea typeface="隶书" pitchFamily="49" charset="-122"/>
              </a:rPr>
              <a:t>2. </a:t>
            </a:r>
            <a:r>
              <a:rPr lang="zh-CN" altLang="en-US" sz="3200" b="1" dirty="0" smtClean="0">
                <a:solidFill>
                  <a:srgbClr val="0064D2"/>
                </a:solidFill>
                <a:latin typeface="Maiandra GD" pitchFamily="34" charset="0"/>
                <a:ea typeface="隶书" pitchFamily="49" charset="-122"/>
              </a:rPr>
              <a:t>索引节点</a:t>
            </a:r>
            <a:endParaRPr lang="en-US" altLang="zh-CN" sz="3200" b="1" dirty="0" smtClean="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580030" y="2446363"/>
            <a:ext cx="7895230" cy="3299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ea typeface="宋体" charset="-122"/>
              </a:rPr>
              <a:t>通过索引节点的组织方式大大提高了目录的检索速度</a:t>
            </a:r>
          </a:p>
          <a:p>
            <a:pPr eaLnBrk="1" hangingPunct="1"/>
            <a:r>
              <a:rPr lang="zh-CN" altLang="en-US" sz="2800" b="1" dirty="0" smtClean="0">
                <a:ea typeface="宋体" charset="-122"/>
              </a:rPr>
              <a:t>举例：</a:t>
            </a:r>
            <a:r>
              <a:rPr lang="zh-CN" altLang="en-US" sz="2800" b="1" dirty="0" smtClean="0">
                <a:solidFill>
                  <a:srgbClr val="0064D2"/>
                </a:solidFill>
                <a:ea typeface="宋体" charset="-122"/>
              </a:rPr>
              <a:t>通过索引节点的方式，一个</a:t>
            </a:r>
            <a:r>
              <a:rPr lang="en-US" altLang="zh-CN" sz="2800" b="1" dirty="0" smtClean="0">
                <a:solidFill>
                  <a:srgbClr val="0064D2"/>
                </a:solidFill>
                <a:ea typeface="宋体" charset="-122"/>
              </a:rPr>
              <a:t>512</a:t>
            </a:r>
            <a:r>
              <a:rPr lang="zh-CN" altLang="en-US" sz="2800" b="1" dirty="0" smtClean="0">
                <a:solidFill>
                  <a:srgbClr val="0064D2"/>
                </a:solidFill>
                <a:ea typeface="宋体" charset="-122"/>
              </a:rPr>
              <a:t>字节的物理块可存放</a:t>
            </a:r>
            <a:r>
              <a:rPr lang="en-US" altLang="zh-CN" sz="2800" b="1" dirty="0" smtClean="0">
                <a:solidFill>
                  <a:srgbClr val="0064D2"/>
                </a:solidFill>
                <a:ea typeface="宋体" charset="-122"/>
              </a:rPr>
              <a:t>32</a:t>
            </a:r>
            <a:r>
              <a:rPr lang="zh-CN" altLang="en-US" sz="2800" b="1" dirty="0" smtClean="0">
                <a:solidFill>
                  <a:srgbClr val="0064D2"/>
                </a:solidFill>
                <a:ea typeface="宋体" charset="-122"/>
              </a:rPr>
              <a:t>个文件目录项，可使找到一个文件的平均启动磁盘次数减少到原来的</a:t>
            </a:r>
            <a:r>
              <a:rPr lang="en-US" altLang="zh-CN" sz="2800" b="1" dirty="0" smtClean="0">
                <a:solidFill>
                  <a:srgbClr val="0064D2"/>
                </a:solidFill>
                <a:ea typeface="宋体" charset="-122"/>
              </a:rPr>
              <a:t>1/8</a:t>
            </a:r>
            <a:r>
              <a:rPr lang="zh-CN" altLang="en-US" sz="2800" b="1" dirty="0" smtClean="0">
                <a:solidFill>
                  <a:srgbClr val="0064D2"/>
                </a:solidFill>
                <a:ea typeface="宋体" charset="-122"/>
              </a:rPr>
              <a:t>，大大减少了系统开销。</a:t>
            </a:r>
          </a:p>
        </p:txBody>
      </p:sp>
      <p:sp>
        <p:nvSpPr>
          <p:cNvPr id="3" name="TextBox 2"/>
          <p:cNvSpPr txBox="1"/>
          <p:nvPr/>
        </p:nvSpPr>
        <p:spPr bwMode="auto">
          <a:xfrm>
            <a:off x="832513" y="1787475"/>
            <a:ext cx="307007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eaLnBrk="1" hangingPunct="1"/>
            <a:r>
              <a:rPr lang="zh-CN" altLang="en-US" sz="2800" b="1" dirty="0" smtClean="0">
                <a:solidFill>
                  <a:srgbClr val="C00000"/>
                </a:solidFill>
                <a:ea typeface="宋体" charset="-122"/>
              </a:rPr>
              <a:t>索引节点的好处：</a:t>
            </a:r>
          </a:p>
        </p:txBody>
      </p:sp>
    </p:spTree>
    <p:extLst>
      <p:ext uri="{BB962C8B-B14F-4D97-AF65-F5344CB8AC3E}">
        <p14:creationId xmlns:p14="http://schemas.microsoft.com/office/powerpoint/2010/main" xmlns="" val="35872743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arn(inVertical)">
                                      <p:cBhvr>
                                        <p:cTn id="1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4"/>
          <p:cNvGraphicFramePr>
            <a:graphicFrameLocks/>
          </p:cNvGraphicFramePr>
          <p:nvPr/>
        </p:nvGraphicFramePr>
        <p:xfrm>
          <a:off x="642938" y="1071563"/>
          <a:ext cx="7920037" cy="73025"/>
        </p:xfrm>
        <a:graphic>
          <a:graphicData uri="http://schemas.openxmlformats.org/presentationml/2006/ole">
            <p:oleObj spid="_x0000_s1026" name="剪辑" r:id="rId4" imgW="6857143" imgH="48963" progId="">
              <p:embed/>
            </p:oleObj>
          </a:graphicData>
        </a:graphic>
      </p:graphicFrame>
      <p:sp>
        <p:nvSpPr>
          <p:cNvPr id="17411" name="Rectangle 7"/>
          <p:cNvSpPr>
            <a:spLocks noChangeArrowheads="1"/>
          </p:cNvSpPr>
          <p:nvPr/>
        </p:nvSpPr>
        <p:spPr bwMode="auto">
          <a:xfrm>
            <a:off x="0" y="0"/>
            <a:ext cx="9144000" cy="0"/>
          </a:xfrm>
          <a:prstGeom prst="rect">
            <a:avLst/>
          </a:prstGeom>
          <a:noFill/>
          <a:ln w="12700" cap="sq">
            <a:noFill/>
            <a:miter lim="800000"/>
            <a:headEnd type="none" w="sm" len="sm"/>
            <a:tailEnd type="none" w="sm" len="sm"/>
          </a:ln>
        </p:spPr>
        <p:txBody>
          <a:bodyPr wrap="none" anchor="ctr">
            <a:spAutoFit/>
          </a:bodyPr>
          <a:lstStyle/>
          <a:p>
            <a:endParaRPr lang="zh-CN" altLang="en-US"/>
          </a:p>
        </p:txBody>
      </p:sp>
      <p:sp>
        <p:nvSpPr>
          <p:cNvPr id="17412" name="Text Box 2"/>
          <p:cNvSpPr txBox="1">
            <a:spLocks noChangeArrowheads="1"/>
          </p:cNvSpPr>
          <p:nvPr/>
        </p:nvSpPr>
        <p:spPr bwMode="auto">
          <a:xfrm>
            <a:off x="2071688" y="285750"/>
            <a:ext cx="4287837" cy="708025"/>
          </a:xfrm>
          <a:prstGeom prst="rect">
            <a:avLst/>
          </a:prstGeom>
          <a:noFill/>
          <a:ln w="9525">
            <a:noFill/>
            <a:miter lim="800000"/>
            <a:headEnd/>
            <a:tailEnd/>
          </a:ln>
        </p:spPr>
        <p:txBody>
          <a:bodyPr wrap="none">
            <a:spAutoFit/>
          </a:bodyPr>
          <a:lstStyle/>
          <a:p>
            <a:r>
              <a:rPr lang="en-US" altLang="zh-CN">
                <a:solidFill>
                  <a:schemeClr val="tx2"/>
                </a:solidFill>
                <a:latin typeface="黑体" pitchFamily="49" charset="-122"/>
                <a:ea typeface="黑体" pitchFamily="49" charset="-122"/>
              </a:rPr>
              <a:t>4.2 </a:t>
            </a:r>
            <a:r>
              <a:rPr lang="zh-CN" altLang="en-US">
                <a:solidFill>
                  <a:schemeClr val="tx2"/>
                </a:solidFill>
                <a:latin typeface="黑体" pitchFamily="49" charset="-122"/>
                <a:ea typeface="黑体" pitchFamily="49" charset="-122"/>
              </a:rPr>
              <a:t>设备控制方法</a:t>
            </a:r>
          </a:p>
        </p:txBody>
      </p:sp>
      <p:sp>
        <p:nvSpPr>
          <p:cNvPr id="1741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14" name="TextBox 10"/>
          <p:cNvSpPr txBox="1">
            <a:spLocks noChangeArrowheads="1"/>
          </p:cNvSpPr>
          <p:nvPr/>
        </p:nvSpPr>
        <p:spPr bwMode="auto">
          <a:xfrm>
            <a:off x="928688" y="1571625"/>
            <a:ext cx="7143750" cy="3013075"/>
          </a:xfrm>
          <a:prstGeom prst="rect">
            <a:avLst/>
          </a:prstGeom>
          <a:noFill/>
          <a:ln w="9525">
            <a:noFill/>
            <a:miter lim="800000"/>
            <a:headEnd/>
            <a:tailEnd/>
          </a:ln>
        </p:spPr>
        <p:txBody>
          <a:bodyPr>
            <a:spAutoFit/>
          </a:bodyPr>
          <a:lstStyle/>
          <a:p>
            <a:r>
              <a:rPr lang="zh-CN" altLang="en-US" sz="2400"/>
              <a:t>       按照</a:t>
            </a:r>
            <a:r>
              <a:rPr lang="en-US" altLang="zh-CN" sz="2400"/>
              <a:t>I/O </a:t>
            </a:r>
            <a:r>
              <a:rPr lang="zh-CN" altLang="en-US" sz="2400"/>
              <a:t>控制器与</a:t>
            </a:r>
            <a:r>
              <a:rPr lang="en-US" altLang="zh-CN" sz="2400"/>
              <a:t>CPU </a:t>
            </a:r>
            <a:r>
              <a:rPr lang="zh-CN" altLang="en-US" sz="2400"/>
              <a:t>之间联系方式的不同，可把</a:t>
            </a:r>
            <a:r>
              <a:rPr lang="en-US" altLang="zh-CN" sz="2400"/>
              <a:t>I/O </a:t>
            </a:r>
            <a:r>
              <a:rPr lang="zh-CN" altLang="en-US" sz="2400"/>
              <a:t>设备的控制方式分为四类：</a:t>
            </a:r>
            <a:r>
              <a:rPr lang="zh-CN" altLang="en-US" sz="2400">
                <a:solidFill>
                  <a:srgbClr val="FF0000"/>
                </a:solidFill>
              </a:rPr>
              <a:t>查询方式、中断方式、</a:t>
            </a:r>
            <a:r>
              <a:rPr lang="en-US" altLang="zh-CN" sz="2400">
                <a:solidFill>
                  <a:srgbClr val="FF0000"/>
                </a:solidFill>
              </a:rPr>
              <a:t>DMA</a:t>
            </a:r>
            <a:r>
              <a:rPr lang="zh-CN" altLang="en-US" sz="2400">
                <a:solidFill>
                  <a:srgbClr val="FF0000"/>
                </a:solidFill>
              </a:rPr>
              <a:t>方式和通道方式</a:t>
            </a:r>
            <a:r>
              <a:rPr lang="zh-CN" altLang="en-US" sz="2400"/>
              <a:t>。</a:t>
            </a:r>
            <a:endParaRPr lang="en-US" altLang="zh-CN" sz="2400"/>
          </a:p>
          <a:p>
            <a:endParaRPr lang="en-US" altLang="zh-CN" sz="2400"/>
          </a:p>
          <a:p>
            <a:r>
              <a:rPr lang="en-US" altLang="zh-CN" sz="2400"/>
              <a:t>        </a:t>
            </a:r>
            <a:r>
              <a:rPr lang="zh-CN" altLang="en-US" sz="2400"/>
              <a:t>它们的主要差别在于中央处理器和外围设备并行工作的方式不同，并行工作的程度不同。中央处理器和外围设备并行工作有重要意义，它能大幅度提高计算机效率和系统资源的利用率。</a:t>
            </a:r>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4"/>
          <p:cNvGraphicFramePr>
            <a:graphicFrameLocks/>
          </p:cNvGraphicFramePr>
          <p:nvPr/>
        </p:nvGraphicFramePr>
        <p:xfrm>
          <a:off x="642938" y="1071563"/>
          <a:ext cx="7920037" cy="73025"/>
        </p:xfrm>
        <a:graphic>
          <a:graphicData uri="http://schemas.openxmlformats.org/presentationml/2006/ole">
            <p:oleObj spid="_x0000_s4098" name="剪辑" r:id="rId4" imgW="6857143" imgH="48963" progId="">
              <p:embed/>
            </p:oleObj>
          </a:graphicData>
        </a:graphic>
      </p:graphicFrame>
      <p:sp>
        <p:nvSpPr>
          <p:cNvPr id="23555" name="Rectangle 7"/>
          <p:cNvSpPr>
            <a:spLocks noChangeArrowheads="1"/>
          </p:cNvSpPr>
          <p:nvPr/>
        </p:nvSpPr>
        <p:spPr bwMode="auto">
          <a:xfrm>
            <a:off x="0" y="0"/>
            <a:ext cx="9144000" cy="0"/>
          </a:xfrm>
          <a:prstGeom prst="rect">
            <a:avLst/>
          </a:prstGeom>
          <a:noFill/>
          <a:ln w="12700" cap="sq">
            <a:noFill/>
            <a:miter lim="800000"/>
            <a:headEnd type="none" w="sm" len="sm"/>
            <a:tailEnd type="none" w="sm" len="sm"/>
          </a:ln>
        </p:spPr>
        <p:txBody>
          <a:bodyPr wrap="none" anchor="ctr">
            <a:spAutoFit/>
          </a:bodyPr>
          <a:lstStyle/>
          <a:p>
            <a:endParaRPr lang="zh-CN" altLang="en-US"/>
          </a:p>
        </p:txBody>
      </p:sp>
      <p:sp>
        <p:nvSpPr>
          <p:cNvPr id="23556" name="Text Box 2"/>
          <p:cNvSpPr txBox="1">
            <a:spLocks noChangeArrowheads="1"/>
          </p:cNvSpPr>
          <p:nvPr/>
        </p:nvSpPr>
        <p:spPr bwMode="auto">
          <a:xfrm>
            <a:off x="1500188" y="285750"/>
            <a:ext cx="5057775" cy="708025"/>
          </a:xfrm>
          <a:prstGeom prst="rect">
            <a:avLst/>
          </a:prstGeom>
          <a:noFill/>
          <a:ln w="9525">
            <a:noFill/>
            <a:miter lim="800000"/>
            <a:headEnd/>
            <a:tailEnd/>
          </a:ln>
        </p:spPr>
        <p:txBody>
          <a:bodyPr wrap="none">
            <a:spAutoFit/>
          </a:bodyPr>
          <a:lstStyle/>
          <a:p>
            <a:r>
              <a:rPr lang="en-US" altLang="zh-CN">
                <a:solidFill>
                  <a:schemeClr val="tx2"/>
                </a:solidFill>
                <a:latin typeface="黑体" pitchFamily="49" charset="-122"/>
                <a:ea typeface="黑体" pitchFamily="49" charset="-122"/>
              </a:rPr>
              <a:t>4.2.2  </a:t>
            </a:r>
            <a:r>
              <a:rPr lang="zh-CN" altLang="en-US">
                <a:solidFill>
                  <a:schemeClr val="tx2"/>
                </a:solidFill>
                <a:latin typeface="黑体" pitchFamily="49" charset="-122"/>
                <a:ea typeface="黑体" pitchFamily="49" charset="-122"/>
              </a:rPr>
              <a:t>中断驱动方式</a:t>
            </a:r>
          </a:p>
        </p:txBody>
      </p:sp>
      <p:sp>
        <p:nvSpPr>
          <p:cNvPr id="2355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3558" name="TextBox 10"/>
          <p:cNvSpPr txBox="1">
            <a:spLocks noChangeArrowheads="1"/>
          </p:cNvSpPr>
          <p:nvPr/>
        </p:nvSpPr>
        <p:spPr bwMode="auto">
          <a:xfrm>
            <a:off x="684213" y="1412875"/>
            <a:ext cx="7747000" cy="4789488"/>
          </a:xfrm>
          <a:prstGeom prst="rect">
            <a:avLst/>
          </a:prstGeom>
          <a:noFill/>
          <a:ln w="9525">
            <a:noFill/>
            <a:miter lim="800000"/>
            <a:headEnd/>
            <a:tailEnd/>
          </a:ln>
        </p:spPr>
        <p:txBody>
          <a:bodyPr>
            <a:spAutoFit/>
          </a:bodyPr>
          <a:lstStyle/>
          <a:p>
            <a:pPr>
              <a:buClr>
                <a:schemeClr val="hlink"/>
              </a:buClr>
              <a:buSzPct val="50000"/>
              <a:buFont typeface="Wingdings" pitchFamily="2" charset="2"/>
              <a:buChar char="n"/>
            </a:pPr>
            <a:r>
              <a:rPr kumimoji="0" lang="zh-CN" altLang="en-US" sz="2800" b="1"/>
              <a:t> </a:t>
            </a:r>
            <a:r>
              <a:rPr kumimoji="0" lang="zh-CN" altLang="en-US" sz="2800" b="1">
                <a:latin typeface="宋体" pitchFamily="2" charset="-122"/>
              </a:rPr>
              <a:t>中断方式和程序循环查询方式比较：中断控制方式是处理器主动接收设备控制器的中断请求，而轮流测试方式是处理器被动测试设备控制器的忙闲标志，因此，中断控制方式使得处理器能够和输入</a:t>
            </a:r>
            <a:r>
              <a:rPr kumimoji="0" lang="en-US" altLang="zh-CN" sz="2800" b="1">
                <a:latin typeface="宋体" pitchFamily="2" charset="-122"/>
              </a:rPr>
              <a:t>/</a:t>
            </a:r>
            <a:r>
              <a:rPr kumimoji="0" lang="zh-CN" altLang="en-US" sz="2800" b="1">
                <a:latin typeface="宋体" pitchFamily="2" charset="-122"/>
              </a:rPr>
              <a:t>输出设备的操作并行执行，处理器有更多的时间来运行程序。</a:t>
            </a:r>
          </a:p>
          <a:p>
            <a:pPr>
              <a:buClr>
                <a:schemeClr val="hlink"/>
              </a:buClr>
              <a:buSzPct val="50000"/>
              <a:buFont typeface="Wingdings" pitchFamily="2" charset="2"/>
              <a:buChar char="n"/>
            </a:pPr>
            <a:endParaRPr kumimoji="0" lang="zh-CN" altLang="en-US" sz="2800" b="1">
              <a:latin typeface="宋体" pitchFamily="2" charset="-122"/>
            </a:endParaRPr>
          </a:p>
          <a:p>
            <a:pPr>
              <a:buClr>
                <a:schemeClr val="hlink"/>
              </a:buClr>
              <a:buSzPct val="50000"/>
              <a:buFont typeface="Wingdings" pitchFamily="2" charset="2"/>
              <a:buChar char="n"/>
            </a:pPr>
            <a:r>
              <a:rPr kumimoji="0" lang="zh-CN" altLang="en-US" sz="2800" b="1">
                <a:latin typeface="宋体" pitchFamily="2" charset="-122"/>
              </a:rPr>
              <a:t> 特点：</a:t>
            </a:r>
            <a:r>
              <a:rPr lang="zh-CN" altLang="en-US" sz="2800" b="1">
                <a:solidFill>
                  <a:srgbClr val="008000"/>
                </a:solidFill>
              </a:rPr>
              <a:t>消除了</a:t>
            </a:r>
            <a:r>
              <a:rPr lang="en-US" altLang="zh-CN" sz="2800" b="1">
                <a:solidFill>
                  <a:srgbClr val="008000"/>
                </a:solidFill>
              </a:rPr>
              <a:t>CPU</a:t>
            </a:r>
            <a:r>
              <a:rPr lang="zh-CN" altLang="en-US" sz="2800" b="1">
                <a:solidFill>
                  <a:srgbClr val="008000"/>
                </a:solidFill>
              </a:rPr>
              <a:t>轮询方式中的忙等待测试，但是并没有把</a:t>
            </a:r>
            <a:r>
              <a:rPr lang="en-US" altLang="zh-CN" sz="2800" b="1">
                <a:solidFill>
                  <a:srgbClr val="008000"/>
                </a:solidFill>
              </a:rPr>
              <a:t>CPU</a:t>
            </a:r>
            <a:r>
              <a:rPr lang="zh-CN" altLang="en-US" sz="2800" b="1">
                <a:solidFill>
                  <a:srgbClr val="008000"/>
                </a:solidFill>
              </a:rPr>
              <a:t>从数据传输（设备和主存储器）中解脱出来</a:t>
            </a:r>
            <a:endParaRPr kumimoji="0" lang="zh-CN" altLang="en-US" sz="2800" b="1">
              <a:latin typeface="宋体" pitchFamily="2" charset="-122"/>
            </a:endParaRPr>
          </a:p>
          <a:p>
            <a:pPr>
              <a:buClr>
                <a:schemeClr val="hlink"/>
              </a:buClr>
              <a:buSzPct val="50000"/>
              <a:buFont typeface="Wingdings" pitchFamily="2" charset="2"/>
              <a:buNone/>
            </a:pPr>
            <a:r>
              <a:rPr kumimoji="0" lang="en-US" altLang="zh-CN" sz="2800" b="1">
                <a:latin typeface="宋体" pitchFamily="2" charset="-122"/>
              </a:rPr>
              <a:t> </a:t>
            </a:r>
            <a:endParaRPr kumimoji="0" lang="zh-CN" altLang="en-US" sz="2800" b="1">
              <a:latin typeface="宋体" pitchFamily="2" charset="-122"/>
            </a:endParaRPr>
          </a:p>
        </p:txBody>
      </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250825" y="1268413"/>
            <a:ext cx="8610600" cy="685800"/>
          </a:xfrm>
          <a:noFill/>
        </p:spPr>
        <p:txBody>
          <a:bodyPr/>
          <a:lstStyle/>
          <a:p>
            <a:pPr algn="l"/>
            <a:r>
              <a:rPr lang="zh-CN" altLang="en-US" sz="3200" b="1" smtClean="0">
                <a:latin typeface="楷体_GB2312" pitchFamily="49" charset="-122"/>
              </a:rPr>
              <a:t> </a:t>
            </a:r>
            <a:r>
              <a:rPr lang="en-US" altLang="zh-CN" sz="3200" b="1" smtClean="0"/>
              <a:t>DMA </a:t>
            </a:r>
            <a:r>
              <a:rPr lang="zh-CN" altLang="en-US" sz="3200" b="1" smtClean="0"/>
              <a:t>方式与中断的主要区别</a:t>
            </a:r>
          </a:p>
        </p:txBody>
      </p:sp>
      <p:sp>
        <p:nvSpPr>
          <p:cNvPr id="27651" name="Rectangle 3"/>
          <p:cNvSpPr>
            <a:spLocks noGrp="1"/>
          </p:cNvSpPr>
          <p:nvPr>
            <p:ph type="body" idx="1"/>
          </p:nvPr>
        </p:nvSpPr>
        <p:spPr>
          <a:xfrm>
            <a:off x="684213" y="2057400"/>
            <a:ext cx="7620000" cy="4800600"/>
          </a:xfrm>
          <a:noFill/>
        </p:spPr>
        <p:txBody>
          <a:bodyPr/>
          <a:lstStyle/>
          <a:p>
            <a:pPr>
              <a:lnSpc>
                <a:spcPct val="90000"/>
              </a:lnSpc>
              <a:buClr>
                <a:schemeClr val="tx1"/>
              </a:buClr>
              <a:buSzPct val="40000"/>
            </a:pPr>
            <a:r>
              <a:rPr lang="zh-CN" altLang="en-US" sz="2800" b="1" smtClean="0"/>
              <a:t>中断方式是在数据缓冲寄存区满或空后，发中断请求，</a:t>
            </a:r>
            <a:r>
              <a:rPr lang="en-US" altLang="zh-CN" sz="2800" b="1" smtClean="0"/>
              <a:t>CPU</a:t>
            </a:r>
            <a:r>
              <a:rPr lang="zh-CN" altLang="en-US" sz="2800" b="1" smtClean="0"/>
              <a:t>进行中断处理</a:t>
            </a:r>
          </a:p>
          <a:p>
            <a:pPr>
              <a:lnSpc>
                <a:spcPct val="90000"/>
              </a:lnSpc>
            </a:pPr>
            <a:r>
              <a:rPr lang="zh-CN" altLang="en-US" sz="2800" b="1" smtClean="0"/>
              <a:t> </a:t>
            </a:r>
            <a:r>
              <a:rPr lang="en-US" altLang="zh-CN" sz="2800" b="1" smtClean="0"/>
              <a:t>DMA</a:t>
            </a:r>
            <a:r>
              <a:rPr lang="zh-CN" altLang="en-US" sz="2800" b="1" smtClean="0"/>
              <a:t>方式则是在所要求传送的数据块全部传送结束时要求</a:t>
            </a:r>
            <a:r>
              <a:rPr lang="en-US" altLang="zh-CN" sz="2800" b="1" smtClean="0"/>
              <a:t>CPU</a:t>
            </a:r>
            <a:r>
              <a:rPr lang="zh-CN" altLang="en-US" sz="2800" b="1" smtClean="0"/>
              <a:t>进行中断处理</a:t>
            </a:r>
            <a:r>
              <a:rPr lang="en-US" altLang="zh-CN" sz="2800" b="1" smtClean="0"/>
              <a:t>, </a:t>
            </a:r>
            <a:r>
              <a:rPr lang="zh-CN" altLang="en-US" sz="2800" b="1" smtClean="0"/>
              <a:t>大大减少了</a:t>
            </a:r>
            <a:r>
              <a:rPr lang="en-US" altLang="zh-CN" sz="2800" b="1" smtClean="0"/>
              <a:t>CPU</a:t>
            </a:r>
            <a:r>
              <a:rPr lang="zh-CN" altLang="en-US" sz="2800" b="1" smtClean="0"/>
              <a:t>进行中断处理的次数</a:t>
            </a:r>
          </a:p>
          <a:p>
            <a:pPr>
              <a:lnSpc>
                <a:spcPct val="90000"/>
              </a:lnSpc>
            </a:pPr>
            <a:r>
              <a:rPr lang="zh-CN" altLang="en-US" sz="2800" b="1" smtClean="0"/>
              <a:t>中断方式的数据传送是由</a:t>
            </a:r>
            <a:r>
              <a:rPr lang="en-US" altLang="zh-CN" sz="2800" b="1" smtClean="0"/>
              <a:t>CPU</a:t>
            </a:r>
            <a:r>
              <a:rPr lang="zh-CN" altLang="en-US" sz="2800" b="1" smtClean="0"/>
              <a:t>控制完成的</a:t>
            </a:r>
            <a:r>
              <a:rPr lang="en-US" altLang="zh-CN" sz="2800" b="1" smtClean="0"/>
              <a:t>, </a:t>
            </a:r>
            <a:r>
              <a:rPr lang="zh-CN" altLang="en-US" sz="2800" b="1" smtClean="0"/>
              <a:t>而</a:t>
            </a:r>
            <a:r>
              <a:rPr lang="en-US" altLang="zh-CN" sz="2800" b="1" smtClean="0"/>
              <a:t>DMA</a:t>
            </a:r>
            <a:r>
              <a:rPr lang="zh-CN" altLang="en-US" sz="2800" b="1" smtClean="0"/>
              <a:t>方式则是在</a:t>
            </a:r>
            <a:r>
              <a:rPr lang="en-US" altLang="zh-CN" sz="2800" b="1" smtClean="0"/>
              <a:t>DMA</a:t>
            </a:r>
            <a:r>
              <a:rPr lang="zh-CN" altLang="en-US" sz="2800" b="1" smtClean="0"/>
              <a:t>控制器的控制下不经过</a:t>
            </a:r>
            <a:r>
              <a:rPr lang="en-US" altLang="zh-CN" sz="2800" b="1" smtClean="0"/>
              <a:t>CPU</a:t>
            </a:r>
            <a:r>
              <a:rPr lang="zh-CN" altLang="en-US" sz="2800" b="1" smtClean="0"/>
              <a:t>控制完成的</a:t>
            </a:r>
          </a:p>
        </p:txBody>
      </p:sp>
      <p:graphicFrame>
        <p:nvGraphicFramePr>
          <p:cNvPr id="27652" name="Object 4"/>
          <p:cNvGraphicFramePr>
            <a:graphicFrameLocks/>
          </p:cNvGraphicFramePr>
          <p:nvPr/>
        </p:nvGraphicFramePr>
        <p:xfrm>
          <a:off x="762000" y="1066800"/>
          <a:ext cx="7543800" cy="76200"/>
        </p:xfrm>
        <a:graphic>
          <a:graphicData uri="http://schemas.openxmlformats.org/presentationml/2006/ole">
            <p:oleObj spid="_x0000_s6146" name="剪辑" r:id="rId4" imgW="6857143" imgH="48963" progId="MS_ClipArt_Gallery.2">
              <p:embed/>
            </p:oleObj>
          </a:graphicData>
        </a:graphic>
      </p:graphicFrame>
      <p:sp>
        <p:nvSpPr>
          <p:cNvPr id="205829" name="Rectangle 5"/>
          <p:cNvSpPr>
            <a:spLocks noChangeArrowheads="1"/>
          </p:cNvSpPr>
          <p:nvPr/>
        </p:nvSpPr>
        <p:spPr bwMode="auto">
          <a:xfrm>
            <a:off x="684213" y="5373688"/>
            <a:ext cx="7921625" cy="1262062"/>
          </a:xfrm>
          <a:prstGeom prst="rect">
            <a:avLst/>
          </a:prstGeom>
          <a:solidFill>
            <a:srgbClr val="E7FFE7"/>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80000"/>
              </a:lnSpc>
              <a:spcBef>
                <a:spcPct val="20000"/>
              </a:spcBef>
              <a:defRPr/>
            </a:pPr>
            <a:r>
              <a:rPr lang="zh-CN" altLang="en-US" sz="2800" b="1">
                <a:solidFill>
                  <a:srgbClr val="FF0000"/>
                </a:solidFill>
              </a:rPr>
              <a:t>可见，</a:t>
            </a:r>
            <a:r>
              <a:rPr lang="en-US" altLang="zh-CN" sz="2800" b="1">
                <a:solidFill>
                  <a:srgbClr val="FF0000"/>
                </a:solidFill>
              </a:rPr>
              <a:t>DMA</a:t>
            </a:r>
            <a:r>
              <a:rPr lang="zh-CN" altLang="en-US" sz="2800" b="1">
                <a:solidFill>
                  <a:srgbClr val="FF0000"/>
                </a:solidFill>
              </a:rPr>
              <a:t>方式较之中断驱动方式，又是成百倍地减少了</a:t>
            </a:r>
            <a:r>
              <a:rPr lang="en-US" altLang="zh-CN" sz="2800" b="1">
                <a:solidFill>
                  <a:srgbClr val="FF0000"/>
                </a:solidFill>
              </a:rPr>
              <a:t>CPU</a:t>
            </a:r>
            <a:r>
              <a:rPr lang="zh-CN" altLang="en-US" sz="2800" b="1">
                <a:solidFill>
                  <a:srgbClr val="FF0000"/>
                </a:solidFill>
              </a:rPr>
              <a:t>对</a:t>
            </a:r>
            <a:r>
              <a:rPr lang="en-US" altLang="zh-CN" sz="2800" b="1">
                <a:solidFill>
                  <a:srgbClr val="FF0000"/>
                </a:solidFill>
              </a:rPr>
              <a:t>I/O</a:t>
            </a:r>
            <a:r>
              <a:rPr lang="zh-CN" altLang="en-US" sz="2800" b="1">
                <a:solidFill>
                  <a:srgbClr val="FF0000"/>
                </a:solidFill>
              </a:rPr>
              <a:t>的干预，进一步提高了</a:t>
            </a:r>
            <a:r>
              <a:rPr lang="en-US" altLang="zh-CN" sz="2800" b="1">
                <a:solidFill>
                  <a:srgbClr val="FF0000"/>
                </a:solidFill>
              </a:rPr>
              <a:t>CPU</a:t>
            </a:r>
            <a:r>
              <a:rPr lang="zh-CN" altLang="en-US" sz="2800" b="1">
                <a:solidFill>
                  <a:srgbClr val="FF0000"/>
                </a:solidFill>
              </a:rPr>
              <a:t>与</a:t>
            </a:r>
            <a:r>
              <a:rPr lang="en-US" altLang="zh-CN" sz="2800" b="1">
                <a:solidFill>
                  <a:srgbClr val="FF0000"/>
                </a:solidFill>
              </a:rPr>
              <a:t>I/O</a:t>
            </a:r>
            <a:r>
              <a:rPr lang="zh-CN" altLang="en-US" sz="2800" b="1">
                <a:solidFill>
                  <a:srgbClr val="FF0000"/>
                </a:solidFill>
              </a:rPr>
              <a:t>设备的并行操作程度。</a:t>
            </a:r>
            <a:r>
              <a:rPr lang="zh-CN" altLang="en-US">
                <a:solidFill>
                  <a:schemeClr val="bg2"/>
                </a:solidFill>
                <a:effectLst>
                  <a:outerShdw blurRad="38100" dist="38100" dir="2700000" algn="tl">
                    <a:srgbClr val="000000"/>
                  </a:outerShdw>
                </a:effectLst>
              </a:rPr>
              <a:t> </a:t>
            </a:r>
          </a:p>
        </p:txBody>
      </p:sp>
      <p:sp>
        <p:nvSpPr>
          <p:cNvPr id="27654" name="Text Box 2"/>
          <p:cNvSpPr txBox="1">
            <a:spLocks noChangeArrowheads="1"/>
          </p:cNvSpPr>
          <p:nvPr/>
        </p:nvSpPr>
        <p:spPr bwMode="auto">
          <a:xfrm>
            <a:off x="1500188" y="285750"/>
            <a:ext cx="6083300" cy="708025"/>
          </a:xfrm>
          <a:prstGeom prst="rect">
            <a:avLst/>
          </a:prstGeom>
          <a:noFill/>
          <a:ln w="9525">
            <a:noFill/>
            <a:miter lim="800000"/>
            <a:headEnd/>
            <a:tailEnd/>
          </a:ln>
        </p:spPr>
        <p:txBody>
          <a:bodyPr wrap="none">
            <a:spAutoFit/>
          </a:bodyPr>
          <a:lstStyle/>
          <a:p>
            <a:r>
              <a:rPr lang="en-US" altLang="zh-CN">
                <a:solidFill>
                  <a:schemeClr val="tx2"/>
                </a:solidFill>
                <a:latin typeface="黑体" pitchFamily="49" charset="-122"/>
                <a:ea typeface="黑体" pitchFamily="49" charset="-122"/>
              </a:rPr>
              <a:t>4.2.3  </a:t>
            </a:r>
            <a:r>
              <a:rPr lang="zh-CN" altLang="en-US">
                <a:solidFill>
                  <a:schemeClr val="tx2"/>
                </a:solidFill>
                <a:latin typeface="黑体" pitchFamily="49" charset="-122"/>
                <a:ea typeface="黑体" pitchFamily="49" charset="-122"/>
              </a:rPr>
              <a:t>直接内存访问方式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829"/>
                                        </p:tgtEl>
                                        <p:attrNameLst>
                                          <p:attrName>style.visibility</p:attrName>
                                        </p:attrNameLst>
                                      </p:cBhvr>
                                      <p:to>
                                        <p:strVal val="visible"/>
                                      </p:to>
                                    </p:set>
                                    <p:anim calcmode="lin" valueType="num">
                                      <p:cBhvr additive="base">
                                        <p:cTn id="7" dur="500" fill="hold"/>
                                        <p:tgtEl>
                                          <p:spTgt spid="205829"/>
                                        </p:tgtEl>
                                        <p:attrNameLst>
                                          <p:attrName>ppt_x</p:attrName>
                                        </p:attrNameLst>
                                      </p:cBhvr>
                                      <p:tavLst>
                                        <p:tav tm="0">
                                          <p:val>
                                            <p:strVal val="#ppt_x"/>
                                          </p:val>
                                        </p:tav>
                                        <p:tav tm="100000">
                                          <p:val>
                                            <p:strVal val="#ppt_x"/>
                                          </p:val>
                                        </p:tav>
                                      </p:tavLst>
                                    </p:anim>
                                    <p:anim calcmode="lin" valueType="num">
                                      <p:cBhvr additive="base">
                                        <p:cTn id="8" dur="500" fill="hold"/>
                                        <p:tgtEl>
                                          <p:spTgt spid="2058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4"/>
          <p:cNvGraphicFramePr>
            <a:graphicFrameLocks/>
          </p:cNvGraphicFramePr>
          <p:nvPr/>
        </p:nvGraphicFramePr>
        <p:xfrm>
          <a:off x="642938" y="1071563"/>
          <a:ext cx="7920037" cy="73025"/>
        </p:xfrm>
        <a:graphic>
          <a:graphicData uri="http://schemas.openxmlformats.org/presentationml/2006/ole">
            <p:oleObj spid="_x0000_s7170" name="剪辑" r:id="rId4" imgW="6857143" imgH="48963" progId="">
              <p:embed/>
            </p:oleObj>
          </a:graphicData>
        </a:graphic>
      </p:graphicFrame>
      <p:sp>
        <p:nvSpPr>
          <p:cNvPr id="29699" name="Rectangle 7"/>
          <p:cNvSpPr>
            <a:spLocks noChangeArrowheads="1"/>
          </p:cNvSpPr>
          <p:nvPr/>
        </p:nvSpPr>
        <p:spPr bwMode="auto">
          <a:xfrm>
            <a:off x="0" y="0"/>
            <a:ext cx="9144000" cy="0"/>
          </a:xfrm>
          <a:prstGeom prst="rect">
            <a:avLst/>
          </a:prstGeom>
          <a:noFill/>
          <a:ln w="12700" cap="sq">
            <a:noFill/>
            <a:miter lim="800000"/>
            <a:headEnd type="none" w="sm" len="sm"/>
            <a:tailEnd type="none" w="sm" len="sm"/>
          </a:ln>
        </p:spPr>
        <p:txBody>
          <a:bodyPr wrap="none" anchor="ctr">
            <a:spAutoFit/>
          </a:bodyPr>
          <a:lstStyle/>
          <a:p>
            <a:endParaRPr lang="zh-CN" altLang="en-US"/>
          </a:p>
        </p:txBody>
      </p:sp>
      <p:sp>
        <p:nvSpPr>
          <p:cNvPr id="29700" name="Text Box 2"/>
          <p:cNvSpPr txBox="1">
            <a:spLocks noChangeArrowheads="1"/>
          </p:cNvSpPr>
          <p:nvPr/>
        </p:nvSpPr>
        <p:spPr bwMode="auto">
          <a:xfrm>
            <a:off x="2268538" y="260350"/>
            <a:ext cx="3740150" cy="701675"/>
          </a:xfrm>
          <a:prstGeom prst="rect">
            <a:avLst/>
          </a:prstGeom>
          <a:noFill/>
          <a:ln w="9525">
            <a:noFill/>
            <a:miter lim="800000"/>
            <a:headEnd/>
            <a:tailEnd/>
          </a:ln>
        </p:spPr>
        <p:txBody>
          <a:bodyPr wrap="none">
            <a:spAutoFit/>
          </a:bodyPr>
          <a:lstStyle/>
          <a:p>
            <a:r>
              <a:rPr lang="en-US" altLang="zh-CN">
                <a:solidFill>
                  <a:schemeClr val="tx2"/>
                </a:solidFill>
                <a:latin typeface="黑体" pitchFamily="49" charset="-122"/>
                <a:ea typeface="黑体" pitchFamily="49" charset="-122"/>
              </a:rPr>
              <a:t>4.2.4 </a:t>
            </a:r>
            <a:r>
              <a:rPr lang="zh-CN" altLang="en-US">
                <a:solidFill>
                  <a:schemeClr val="tx2"/>
                </a:solidFill>
                <a:latin typeface="黑体" pitchFamily="49" charset="-122"/>
                <a:ea typeface="黑体" pitchFamily="49" charset="-122"/>
              </a:rPr>
              <a:t>通道方式</a:t>
            </a:r>
          </a:p>
        </p:txBody>
      </p:sp>
      <p:sp>
        <p:nvSpPr>
          <p:cNvPr id="2970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9702" name="矩形 8"/>
          <p:cNvSpPr>
            <a:spLocks noChangeArrowheads="1"/>
          </p:cNvSpPr>
          <p:nvPr/>
        </p:nvSpPr>
        <p:spPr bwMode="auto">
          <a:xfrm>
            <a:off x="468313" y="1268413"/>
            <a:ext cx="7747000" cy="4789487"/>
          </a:xfrm>
          <a:prstGeom prst="rect">
            <a:avLst/>
          </a:prstGeom>
          <a:noFill/>
          <a:ln w="9525">
            <a:noFill/>
            <a:miter lim="800000"/>
            <a:headEnd/>
            <a:tailEnd/>
          </a:ln>
        </p:spPr>
        <p:txBody>
          <a:bodyPr>
            <a:spAutoFit/>
          </a:bodyPr>
          <a:lstStyle/>
          <a:p>
            <a:r>
              <a:rPr kumimoji="0" lang="en-US" altLang="zh-CN" sz="2800" b="1"/>
              <a:t>1</a:t>
            </a:r>
            <a:r>
              <a:rPr kumimoji="0" lang="zh-CN" altLang="en-US" sz="2800" b="1"/>
              <a:t>．通道概念</a:t>
            </a:r>
          </a:p>
          <a:p>
            <a:pPr>
              <a:buClr>
                <a:schemeClr val="hlink"/>
              </a:buClr>
              <a:buFont typeface="Wingdings" pitchFamily="2" charset="2"/>
              <a:buChar char="l"/>
            </a:pPr>
            <a:r>
              <a:rPr kumimoji="0" lang="zh-CN" altLang="en-US" sz="2800" b="1"/>
              <a:t> 为获得</a:t>
            </a:r>
            <a:r>
              <a:rPr kumimoji="0" lang="en-US" altLang="zh-CN" sz="2800" b="1">
                <a:solidFill>
                  <a:schemeClr val="folHlink"/>
                </a:solidFill>
              </a:rPr>
              <a:t>CPU</a:t>
            </a:r>
            <a:r>
              <a:rPr kumimoji="0" lang="zh-CN" altLang="en-US" sz="2800" b="1">
                <a:solidFill>
                  <a:schemeClr val="folHlink"/>
                </a:solidFill>
              </a:rPr>
              <a:t>和外围设备间更高的并行工作</a:t>
            </a:r>
            <a:r>
              <a:rPr kumimoji="0" lang="zh-CN" altLang="en-US" sz="2800" b="1"/>
              <a:t>能力，为</a:t>
            </a:r>
            <a:r>
              <a:rPr kumimoji="0" lang="zh-CN" altLang="en-US" sz="2800" b="1">
                <a:solidFill>
                  <a:schemeClr val="folHlink"/>
                </a:solidFill>
              </a:rPr>
              <a:t>让种类繁多，物理特性各异的外围设备能以标准的接口连接到系统</a:t>
            </a:r>
            <a:r>
              <a:rPr kumimoji="0" lang="zh-CN" altLang="en-US" sz="2800" b="1"/>
              <a:t>中，计算机系统引入了自成独立体系的通道结构。</a:t>
            </a:r>
          </a:p>
          <a:p>
            <a:pPr>
              <a:buClr>
                <a:schemeClr val="hlink"/>
              </a:buClr>
              <a:buFont typeface="Wingdings" pitchFamily="2" charset="2"/>
              <a:buChar char="l"/>
            </a:pPr>
            <a:r>
              <a:rPr kumimoji="0" lang="zh-CN" altLang="en-US" sz="2800" b="1"/>
              <a:t> 通道是</a:t>
            </a:r>
            <a:r>
              <a:rPr kumimoji="0" lang="en-US" altLang="zh-CN" sz="2800" b="1"/>
              <a:t>DMA</a:t>
            </a:r>
            <a:r>
              <a:rPr kumimoji="0" lang="zh-CN" altLang="en-US" sz="2800" b="1"/>
              <a:t>方式的发展，可以一次传输多个数据块，期间不需要</a:t>
            </a:r>
            <a:r>
              <a:rPr kumimoji="0" lang="en-US" altLang="zh-CN" sz="2800" b="1"/>
              <a:t>CPU</a:t>
            </a:r>
            <a:r>
              <a:rPr kumimoji="0" lang="zh-CN" altLang="en-US" sz="2800" b="1"/>
              <a:t>的干预</a:t>
            </a:r>
          </a:p>
          <a:p>
            <a:pPr>
              <a:buClr>
                <a:schemeClr val="hlink"/>
              </a:buClr>
              <a:buFont typeface="Wingdings" pitchFamily="2" charset="2"/>
              <a:buChar char="l"/>
            </a:pPr>
            <a:r>
              <a:rPr kumimoji="0" lang="zh-CN" altLang="en-US" sz="2800"/>
              <a:t> 采用通道后计算机系统可以实现三级并行：通道与处理器并行执行，通道与通道之间并行操作，不同通道上的外围设备并行操作。因此，通道使得系统的并行工作能力大大提高。</a:t>
            </a:r>
          </a:p>
        </p:txBody>
      </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4"/>
          <p:cNvGraphicFramePr>
            <a:graphicFrameLocks/>
          </p:cNvGraphicFramePr>
          <p:nvPr/>
        </p:nvGraphicFramePr>
        <p:xfrm>
          <a:off x="642938" y="1071563"/>
          <a:ext cx="7920037" cy="73025"/>
        </p:xfrm>
        <a:graphic>
          <a:graphicData uri="http://schemas.openxmlformats.org/presentationml/2006/ole">
            <p:oleObj spid="_x0000_s8194" name="剪辑" r:id="rId4" imgW="6857143" imgH="48963" progId="">
              <p:embed/>
            </p:oleObj>
          </a:graphicData>
        </a:graphic>
      </p:graphicFrame>
      <p:sp>
        <p:nvSpPr>
          <p:cNvPr id="35843" name="Rectangle 7"/>
          <p:cNvSpPr>
            <a:spLocks noChangeArrowheads="1"/>
          </p:cNvSpPr>
          <p:nvPr/>
        </p:nvSpPr>
        <p:spPr bwMode="auto">
          <a:xfrm>
            <a:off x="0" y="0"/>
            <a:ext cx="9144000" cy="0"/>
          </a:xfrm>
          <a:prstGeom prst="rect">
            <a:avLst/>
          </a:prstGeom>
          <a:noFill/>
          <a:ln w="12700" cap="sq">
            <a:noFill/>
            <a:miter lim="800000"/>
            <a:headEnd type="none" w="sm" len="sm"/>
            <a:tailEnd type="none" w="sm" len="sm"/>
          </a:ln>
        </p:spPr>
        <p:txBody>
          <a:bodyPr wrap="none" anchor="ctr">
            <a:spAutoFit/>
          </a:bodyPr>
          <a:lstStyle/>
          <a:p>
            <a:endParaRPr lang="zh-CN" altLang="en-US"/>
          </a:p>
        </p:txBody>
      </p:sp>
      <p:sp>
        <p:nvSpPr>
          <p:cNvPr id="35844" name="Text Box 2"/>
          <p:cNvSpPr txBox="1">
            <a:spLocks noChangeArrowheads="1"/>
          </p:cNvSpPr>
          <p:nvPr/>
        </p:nvSpPr>
        <p:spPr bwMode="auto">
          <a:xfrm>
            <a:off x="2339975" y="260350"/>
            <a:ext cx="3486150" cy="701675"/>
          </a:xfrm>
          <a:prstGeom prst="rect">
            <a:avLst/>
          </a:prstGeom>
          <a:noFill/>
          <a:ln w="9525">
            <a:noFill/>
            <a:miter lim="800000"/>
            <a:headEnd/>
            <a:tailEnd/>
          </a:ln>
        </p:spPr>
        <p:txBody>
          <a:bodyPr wrap="none">
            <a:spAutoFit/>
          </a:bodyPr>
          <a:lstStyle/>
          <a:p>
            <a:r>
              <a:rPr lang="en-US" altLang="zh-CN">
                <a:solidFill>
                  <a:schemeClr val="tx2"/>
                </a:solidFill>
                <a:latin typeface="黑体" pitchFamily="49" charset="-122"/>
                <a:ea typeface="黑体" pitchFamily="49" charset="-122"/>
              </a:rPr>
              <a:t>4.3  </a:t>
            </a:r>
            <a:r>
              <a:rPr lang="zh-CN" altLang="en-US">
                <a:solidFill>
                  <a:schemeClr val="tx2"/>
                </a:solidFill>
                <a:latin typeface="黑体" pitchFamily="49" charset="-122"/>
                <a:ea typeface="黑体" pitchFamily="49" charset="-122"/>
              </a:rPr>
              <a:t>缓冲技术</a:t>
            </a:r>
          </a:p>
        </p:txBody>
      </p:sp>
      <p:sp>
        <p:nvSpPr>
          <p:cNvPr id="3584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35846" name="Rectangle 3"/>
          <p:cNvSpPr>
            <a:spLocks noChangeArrowheads="1"/>
          </p:cNvSpPr>
          <p:nvPr/>
        </p:nvSpPr>
        <p:spPr bwMode="auto">
          <a:xfrm>
            <a:off x="323850" y="1544638"/>
            <a:ext cx="8501063" cy="4965700"/>
          </a:xfrm>
          <a:prstGeom prst="rect">
            <a:avLst/>
          </a:prstGeom>
          <a:noFill/>
          <a:ln w="9525">
            <a:noFill/>
            <a:miter lim="800000"/>
            <a:headEnd/>
            <a:tailEnd/>
          </a:ln>
        </p:spPr>
        <p:txBody>
          <a:bodyPr anchor="ctr">
            <a:spAutoFit/>
          </a:bodyPr>
          <a:lstStyle/>
          <a:p>
            <a:pPr indent="279400">
              <a:buClr>
                <a:schemeClr val="hlink"/>
              </a:buClr>
              <a:buSzPct val="80000"/>
              <a:buFont typeface="Wingdings" pitchFamily="2" charset="2"/>
              <a:buChar char="Ø"/>
              <a:tabLst>
                <a:tab pos="5133975" algn="l"/>
              </a:tabLst>
            </a:pPr>
            <a:r>
              <a:rPr lang="zh-CN" altLang="en-US" sz="3200"/>
              <a:t>凡是数据到达和离去速度不匹配的地方均可采用缓冲技术。</a:t>
            </a:r>
          </a:p>
          <a:p>
            <a:pPr indent="279400">
              <a:buClr>
                <a:schemeClr val="hlink"/>
              </a:buClr>
              <a:buSzPct val="80000"/>
              <a:buFont typeface="Wingdings" pitchFamily="2" charset="2"/>
              <a:buChar char="Ø"/>
              <a:tabLst>
                <a:tab pos="5133975" algn="l"/>
              </a:tabLst>
            </a:pPr>
            <a:r>
              <a:rPr lang="zh-CN" altLang="en-US" sz="3200"/>
              <a:t> 缓冲技术主要有以下作用：</a:t>
            </a:r>
            <a:endParaRPr lang="en-US" altLang="zh-CN" sz="3200"/>
          </a:p>
          <a:p>
            <a:pPr indent="279400" eaLnBrk="0" hangingPunct="0">
              <a:tabLst>
                <a:tab pos="5133975" algn="l"/>
              </a:tabLst>
            </a:pPr>
            <a:r>
              <a:rPr lang="zh-CN" altLang="en-US" sz="3200"/>
              <a:t>（</a:t>
            </a:r>
            <a:r>
              <a:rPr lang="en-US" altLang="zh-CN" sz="3200"/>
              <a:t>1</a:t>
            </a:r>
            <a:r>
              <a:rPr lang="zh-CN" altLang="en-US" sz="3200"/>
              <a:t>）它能改善中央处理器与外围设备之间速度不匹配的矛盾，提高</a:t>
            </a:r>
            <a:r>
              <a:rPr lang="en-US" altLang="zh-CN" sz="3200">
                <a:ea typeface="TimesNewRomanPSMT"/>
                <a:cs typeface="TimesNewRomanPSMT"/>
              </a:rPr>
              <a:t>CPU </a:t>
            </a:r>
            <a:r>
              <a:rPr lang="zh-CN" altLang="en-US" sz="3200"/>
              <a:t>和</a:t>
            </a:r>
            <a:r>
              <a:rPr lang="en-US" altLang="zh-CN" sz="3200">
                <a:ea typeface="TimesNewRomanPSMT"/>
                <a:cs typeface="TimesNewRomanPSMT"/>
              </a:rPr>
              <a:t>I/O </a:t>
            </a:r>
            <a:r>
              <a:rPr lang="zh-CN" altLang="en-US" sz="3200"/>
              <a:t>设备的并行性。</a:t>
            </a:r>
          </a:p>
          <a:p>
            <a:pPr indent="279400" eaLnBrk="0" hangingPunct="0">
              <a:tabLst>
                <a:tab pos="5133975" algn="l"/>
              </a:tabLst>
            </a:pPr>
            <a:r>
              <a:rPr lang="zh-CN" altLang="en-US" sz="3200">
                <a:solidFill>
                  <a:srgbClr val="000000"/>
                </a:solidFill>
                <a:latin typeface="宋体" pitchFamily="2" charset="-122"/>
              </a:rPr>
              <a:t>（</a:t>
            </a:r>
            <a:r>
              <a:rPr lang="en-US" altLang="zh-CN" sz="3200">
                <a:solidFill>
                  <a:srgbClr val="000000"/>
                </a:solidFill>
                <a:latin typeface="宋体" pitchFamily="2" charset="-122"/>
              </a:rPr>
              <a:t>2</a:t>
            </a:r>
            <a:r>
              <a:rPr lang="zh-CN" altLang="en-US" sz="3200">
                <a:solidFill>
                  <a:srgbClr val="000000"/>
                </a:solidFill>
                <a:latin typeface="宋体" pitchFamily="2" charset="-122"/>
              </a:rPr>
              <a:t>）它能</a:t>
            </a:r>
            <a:r>
              <a:rPr lang="zh-CN" altLang="en-US" sz="3200"/>
              <a:t>减少</a:t>
            </a:r>
            <a:r>
              <a:rPr lang="en-US" altLang="zh-CN" sz="3200">
                <a:ea typeface="TimesNewRomanPSMT"/>
                <a:cs typeface="TimesNewRomanPSMT"/>
              </a:rPr>
              <a:t>I/O </a:t>
            </a:r>
            <a:r>
              <a:rPr lang="zh-CN" altLang="en-US" sz="3200"/>
              <a:t>对</a:t>
            </a:r>
            <a:r>
              <a:rPr lang="en-US" altLang="zh-CN" sz="3200">
                <a:ea typeface="TimesNewRomanPSMT"/>
                <a:cs typeface="TimesNewRomanPSMT"/>
              </a:rPr>
              <a:t>CPU </a:t>
            </a:r>
            <a:r>
              <a:rPr lang="zh-CN" altLang="en-US" sz="3200"/>
              <a:t>的中断次数和放宽对</a:t>
            </a:r>
            <a:r>
              <a:rPr lang="en-US" altLang="zh-CN" sz="3200">
                <a:ea typeface="TimesNewRomanPSMT"/>
                <a:cs typeface="TimesNewRomanPSMT"/>
              </a:rPr>
              <a:t>CPU </a:t>
            </a:r>
            <a:r>
              <a:rPr lang="zh-CN" altLang="en-US" sz="3200"/>
              <a:t>中断响应时间的要求。</a:t>
            </a:r>
          </a:p>
          <a:p>
            <a:pPr indent="279400" eaLnBrk="0" hangingPunct="0">
              <a:tabLst>
                <a:tab pos="5133975" algn="l"/>
              </a:tabLst>
            </a:pPr>
            <a:r>
              <a:rPr lang="zh-CN" altLang="en-US" sz="3200"/>
              <a:t>（</a:t>
            </a:r>
            <a:r>
              <a:rPr lang="en-US" altLang="zh-CN" sz="3200"/>
              <a:t>3</a:t>
            </a:r>
            <a:r>
              <a:rPr lang="zh-CN" altLang="en-US" sz="3200"/>
              <a:t>）</a:t>
            </a:r>
            <a:r>
              <a:rPr lang="zh-CN" altLang="en-US" sz="3200">
                <a:latin typeface="宋体" pitchFamily="2" charset="-122"/>
              </a:rPr>
              <a:t>缓冲技术还能</a:t>
            </a:r>
            <a:r>
              <a:rPr lang="zh-CN" altLang="en-US" sz="3200"/>
              <a:t>协调逻辑记录大小与物理记录大小不一致的问题。</a:t>
            </a:r>
          </a:p>
        </p:txBody>
      </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4"/>
          <p:cNvGraphicFramePr>
            <a:graphicFrameLocks noChangeAspect="1"/>
          </p:cNvGraphicFramePr>
          <p:nvPr>
            <p:ph idx="1"/>
          </p:nvPr>
        </p:nvGraphicFramePr>
        <p:xfrm>
          <a:off x="900113" y="981075"/>
          <a:ext cx="6551612" cy="5287963"/>
        </p:xfrm>
        <a:graphic>
          <a:graphicData uri="http://schemas.openxmlformats.org/presentationml/2006/ole">
            <p:oleObj spid="_x0000_s10242" r:id="rId3" imgW="3751107" imgH="3028642" progId="">
              <p:embed/>
            </p:oleObj>
          </a:graphicData>
        </a:graphic>
      </p:graphicFrame>
      <p:graphicFrame>
        <p:nvGraphicFramePr>
          <p:cNvPr id="43011" name="Object 4"/>
          <p:cNvGraphicFramePr>
            <a:graphicFrameLocks/>
          </p:cNvGraphicFramePr>
          <p:nvPr/>
        </p:nvGraphicFramePr>
        <p:xfrm>
          <a:off x="642938" y="1071563"/>
          <a:ext cx="7920037" cy="73025"/>
        </p:xfrm>
        <a:graphic>
          <a:graphicData uri="http://schemas.openxmlformats.org/presentationml/2006/ole">
            <p:oleObj spid="_x0000_s10243" name="剪辑" r:id="rId4" imgW="6857143" imgH="48963" progId="">
              <p:embed/>
            </p:oleObj>
          </a:graphicData>
        </a:graphic>
      </p:graphicFrame>
      <p:sp>
        <p:nvSpPr>
          <p:cNvPr id="43012" name="Text Box 2"/>
          <p:cNvSpPr txBox="1">
            <a:spLocks noChangeArrowheads="1"/>
          </p:cNvSpPr>
          <p:nvPr/>
        </p:nvSpPr>
        <p:spPr bwMode="auto">
          <a:xfrm>
            <a:off x="2555875" y="260350"/>
            <a:ext cx="3486150" cy="701675"/>
          </a:xfrm>
          <a:prstGeom prst="rect">
            <a:avLst/>
          </a:prstGeom>
          <a:noFill/>
          <a:ln w="9525">
            <a:noFill/>
            <a:miter lim="800000"/>
            <a:headEnd/>
            <a:tailEnd/>
          </a:ln>
        </p:spPr>
        <p:txBody>
          <a:bodyPr wrap="none">
            <a:spAutoFit/>
          </a:bodyPr>
          <a:lstStyle/>
          <a:p>
            <a:r>
              <a:rPr lang="en-US" altLang="zh-CN">
                <a:solidFill>
                  <a:schemeClr val="tx2"/>
                </a:solidFill>
                <a:latin typeface="黑体" pitchFamily="49" charset="-122"/>
                <a:ea typeface="黑体" pitchFamily="49" charset="-122"/>
              </a:rPr>
              <a:t>4.3.2  </a:t>
            </a:r>
            <a:r>
              <a:rPr lang="zh-CN" altLang="en-US">
                <a:solidFill>
                  <a:schemeClr val="tx2"/>
                </a:solidFill>
                <a:latin typeface="黑体" pitchFamily="49" charset="-122"/>
                <a:ea typeface="黑体" pitchFamily="49" charset="-122"/>
              </a:rPr>
              <a:t>双缓冲</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4"/>
          <p:cNvGraphicFramePr>
            <a:graphicFrameLocks/>
          </p:cNvGraphicFramePr>
          <p:nvPr/>
        </p:nvGraphicFramePr>
        <p:xfrm>
          <a:off x="642938" y="1071563"/>
          <a:ext cx="7920037" cy="73025"/>
        </p:xfrm>
        <a:graphic>
          <a:graphicData uri="http://schemas.openxmlformats.org/presentationml/2006/ole">
            <p:oleObj spid="_x0000_s11266" name="剪辑" r:id="rId4" imgW="6857143" imgH="48963" progId="">
              <p:embed/>
            </p:oleObj>
          </a:graphicData>
        </a:graphic>
      </p:graphicFrame>
      <p:sp>
        <p:nvSpPr>
          <p:cNvPr id="50179" name="Rectangle 7"/>
          <p:cNvSpPr>
            <a:spLocks noChangeArrowheads="1"/>
          </p:cNvSpPr>
          <p:nvPr/>
        </p:nvSpPr>
        <p:spPr bwMode="auto">
          <a:xfrm>
            <a:off x="0" y="0"/>
            <a:ext cx="9144000" cy="0"/>
          </a:xfrm>
          <a:prstGeom prst="rect">
            <a:avLst/>
          </a:prstGeom>
          <a:noFill/>
          <a:ln w="12700" cap="sq">
            <a:noFill/>
            <a:miter lim="800000"/>
            <a:headEnd type="none" w="sm" len="sm"/>
            <a:tailEnd type="none" w="sm" len="sm"/>
          </a:ln>
        </p:spPr>
        <p:txBody>
          <a:bodyPr wrap="none" anchor="ctr">
            <a:spAutoFit/>
          </a:bodyPr>
          <a:lstStyle/>
          <a:p>
            <a:endParaRPr lang="zh-CN" altLang="en-US"/>
          </a:p>
        </p:txBody>
      </p:sp>
      <p:sp>
        <p:nvSpPr>
          <p:cNvPr id="50180" name="Text Box 2"/>
          <p:cNvSpPr txBox="1">
            <a:spLocks noChangeArrowheads="1"/>
          </p:cNvSpPr>
          <p:nvPr/>
        </p:nvSpPr>
        <p:spPr bwMode="auto">
          <a:xfrm>
            <a:off x="2071688" y="285750"/>
            <a:ext cx="4545012" cy="708025"/>
          </a:xfrm>
          <a:prstGeom prst="rect">
            <a:avLst/>
          </a:prstGeom>
          <a:noFill/>
          <a:ln w="9525">
            <a:noFill/>
            <a:miter lim="800000"/>
            <a:headEnd/>
            <a:tailEnd/>
          </a:ln>
        </p:spPr>
        <p:txBody>
          <a:bodyPr wrap="none">
            <a:spAutoFit/>
          </a:bodyPr>
          <a:lstStyle/>
          <a:p>
            <a:r>
              <a:rPr lang="en-US" altLang="zh-CN">
                <a:solidFill>
                  <a:schemeClr val="tx2"/>
                </a:solidFill>
                <a:latin typeface="黑体" pitchFamily="49" charset="-122"/>
                <a:ea typeface="黑体" pitchFamily="49" charset="-122"/>
              </a:rPr>
              <a:t>4.4  </a:t>
            </a:r>
            <a:r>
              <a:rPr lang="zh-CN" altLang="en-US">
                <a:solidFill>
                  <a:schemeClr val="tx2"/>
                </a:solidFill>
                <a:latin typeface="黑体" pitchFamily="49" charset="-122"/>
                <a:ea typeface="黑体" pitchFamily="49" charset="-122"/>
              </a:rPr>
              <a:t>输入输出软件</a:t>
            </a:r>
          </a:p>
        </p:txBody>
      </p:sp>
      <p:sp>
        <p:nvSpPr>
          <p:cNvPr id="5018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018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0183" name="Rectangle 5"/>
          <p:cNvSpPr>
            <a:spLocks noChangeArrowheads="1"/>
          </p:cNvSpPr>
          <p:nvPr/>
        </p:nvSpPr>
        <p:spPr bwMode="auto">
          <a:xfrm>
            <a:off x="2643188" y="5286375"/>
            <a:ext cx="3143250" cy="461963"/>
          </a:xfrm>
          <a:prstGeom prst="rect">
            <a:avLst/>
          </a:prstGeom>
          <a:noFill/>
          <a:ln w="9525">
            <a:noFill/>
            <a:miter lim="800000"/>
            <a:headEnd/>
            <a:tailEnd/>
          </a:ln>
        </p:spPr>
        <p:txBody>
          <a:bodyPr anchor="ctr">
            <a:spAutoFit/>
          </a:bodyPr>
          <a:lstStyle/>
          <a:p>
            <a:pPr algn="ctr"/>
            <a:r>
              <a:rPr lang="zh-CN" altLang="en-US" sz="2400"/>
              <a:t>图</a:t>
            </a:r>
            <a:r>
              <a:rPr lang="en-US" altLang="zh-CN" sz="2400"/>
              <a:t>4.12 I/O</a:t>
            </a:r>
            <a:r>
              <a:rPr lang="zh-CN" altLang="en-US" sz="2400"/>
              <a:t>软件的层次</a:t>
            </a:r>
          </a:p>
        </p:txBody>
      </p:sp>
      <p:sp>
        <p:nvSpPr>
          <p:cNvPr id="5018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0185" name="Object 3"/>
          <p:cNvGraphicFramePr>
            <a:graphicFrameLocks noChangeAspect="1"/>
          </p:cNvGraphicFramePr>
          <p:nvPr/>
        </p:nvGraphicFramePr>
        <p:xfrm>
          <a:off x="1000125" y="1357313"/>
          <a:ext cx="6315075" cy="3714750"/>
        </p:xfrm>
        <a:graphic>
          <a:graphicData uri="http://schemas.openxmlformats.org/presentationml/2006/ole">
            <p:oleObj spid="_x0000_s11267" name="Visio" r:id="rId5" imgW="4209375" imgH="2278859" progId="Visio.Drawing.11">
              <p:embed/>
            </p:oleObj>
          </a:graphicData>
        </a:graphic>
      </p:graphicFrame>
    </p:spTree>
  </p:cSld>
  <p:clrMapOvr>
    <a:masterClrMapping/>
  </p:clrMapOvr>
  <p:transition>
    <p:blinds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24</TotalTime>
  <Words>1629</Words>
  <Application>Microsoft Office PowerPoint</Application>
  <PresentationFormat>全屏显示(4:3)</PresentationFormat>
  <Paragraphs>139</Paragraphs>
  <Slides>21</Slides>
  <Notes>17</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21</vt:i4>
      </vt:variant>
    </vt:vector>
  </HeadingPairs>
  <TitlesOfParts>
    <vt:vector size="26" baseType="lpstr">
      <vt:lpstr>夏至</vt:lpstr>
      <vt:lpstr>剪辑</vt:lpstr>
      <vt:lpstr>Microsoft Clip Gallery</vt:lpstr>
      <vt:lpstr>Visio</vt:lpstr>
      <vt:lpstr>位图图像</vt:lpstr>
      <vt:lpstr>   操作系统 复习</vt:lpstr>
      <vt:lpstr>第四章  设备管理</vt:lpstr>
      <vt:lpstr>幻灯片 3</vt:lpstr>
      <vt:lpstr>幻灯片 4</vt:lpstr>
      <vt:lpstr> DMA 方式与中断的主要区别</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 复习</dc:title>
  <dc:creator>dell</dc:creator>
  <cp:lastModifiedBy>dell</cp:lastModifiedBy>
  <cp:revision>3</cp:revision>
  <dcterms:created xsi:type="dcterms:W3CDTF">2019-04-28T03:16:41Z</dcterms:created>
  <dcterms:modified xsi:type="dcterms:W3CDTF">2019-04-28T03:41:27Z</dcterms:modified>
</cp:coreProperties>
</file>