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2"/>
  </p:sldMasterIdLst>
  <p:notesMasterIdLst>
    <p:notesMasterId r:id="rId4"/>
  </p:notesMasterIdLst>
  <p:sldIdLst>
    <p:sldId id="256" r:id="rId3"/>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ta Ma" initials="" lastIdx="1" clrIdx="0"/>
  <p:cmAuthor id="1" name="Andrew Jensen" initials="" lastIdx="3" clrIdx="1"/>
  <p:cmAuthor id="2" name="George Whitfield"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FFD9B-F6ED-41C0-B778-653ACD040A94}" v="10" dt="2023-08-06T22:18:03.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9"/>
  </p:normalViewPr>
  <p:slideViewPr>
    <p:cSldViewPr snapToGrid="0">
      <p:cViewPr>
        <p:scale>
          <a:sx n="66" d="100"/>
          <a:sy n="66" d="100"/>
        </p:scale>
        <p:origin x="-3756" y="-104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ubel Kefyalew" userId="9939b488cb9d85a0" providerId="LiveId" clId="{0E2FFD9B-F6ED-41C0-B778-653ACD040A94}"/>
    <pc:docChg chg="undo custSel modSld">
      <pc:chgData name="Cherubel Kefyalew" userId="9939b488cb9d85a0" providerId="LiveId" clId="{0E2FFD9B-F6ED-41C0-B778-653ACD040A94}" dt="2023-08-06T22:31:29.752" v="1552" actId="14100"/>
      <pc:docMkLst>
        <pc:docMk/>
      </pc:docMkLst>
      <pc:sldChg chg="addSp delSp modSp mod">
        <pc:chgData name="Cherubel Kefyalew" userId="9939b488cb9d85a0" providerId="LiveId" clId="{0E2FFD9B-F6ED-41C0-B778-653ACD040A94}" dt="2023-08-06T22:31:29.752" v="1552" actId="14100"/>
        <pc:sldMkLst>
          <pc:docMk/>
          <pc:sldMk cId="0" sldId="256"/>
        </pc:sldMkLst>
        <pc:spChg chg="add del mod">
          <ac:chgData name="Cherubel Kefyalew" userId="9939b488cb9d85a0" providerId="LiveId" clId="{0E2FFD9B-F6ED-41C0-B778-653ACD040A94}" dt="2023-08-06T22:08:30.248" v="1204" actId="767"/>
          <ac:spMkLst>
            <pc:docMk/>
            <pc:sldMk cId="0" sldId="256"/>
            <ac:spMk id="18" creationId="{409E0983-2731-DB0D-C4FF-A05924F9840F}"/>
          </ac:spMkLst>
        </pc:spChg>
        <pc:spChg chg="add del mod">
          <ac:chgData name="Cherubel Kefyalew" userId="9939b488cb9d85a0" providerId="LiveId" clId="{0E2FFD9B-F6ED-41C0-B778-653ACD040A94}" dt="2023-08-06T22:18:18.704" v="1485" actId="478"/>
          <ac:spMkLst>
            <pc:docMk/>
            <pc:sldMk cId="0" sldId="256"/>
            <ac:spMk id="19" creationId="{58A85A6F-912A-856F-2A88-E689FB9233F1}"/>
          </ac:spMkLst>
        </pc:spChg>
        <pc:spChg chg="add mod">
          <ac:chgData name="Cherubel Kefyalew" userId="9939b488cb9d85a0" providerId="LiveId" clId="{0E2FFD9B-F6ED-41C0-B778-653ACD040A94}" dt="2023-08-06T22:31:29.752" v="1552" actId="14100"/>
          <ac:spMkLst>
            <pc:docMk/>
            <pc:sldMk cId="0" sldId="256"/>
            <ac:spMk id="22" creationId="{2A6E2F80-6DA0-B7E2-4367-13DF69809298}"/>
          </ac:spMkLst>
        </pc:spChg>
        <pc:spChg chg="mod">
          <ac:chgData name="Cherubel Kefyalew" userId="9939b488cb9d85a0" providerId="LiveId" clId="{0E2FFD9B-F6ED-41C0-B778-653ACD040A94}" dt="2023-08-06T22:19:21.668" v="1494" actId="1076"/>
          <ac:spMkLst>
            <pc:docMk/>
            <pc:sldMk cId="0" sldId="256"/>
            <ac:spMk id="55" creationId="{00000000-0000-0000-0000-000000000000}"/>
          </ac:spMkLst>
        </pc:spChg>
        <pc:spChg chg="mod">
          <ac:chgData name="Cherubel Kefyalew" userId="9939b488cb9d85a0" providerId="LiveId" clId="{0E2FFD9B-F6ED-41C0-B778-653ACD040A94}" dt="2023-08-06T19:42:44.920" v="10" actId="20577"/>
          <ac:spMkLst>
            <pc:docMk/>
            <pc:sldMk cId="0" sldId="256"/>
            <ac:spMk id="57" creationId="{00000000-0000-0000-0000-000000000000}"/>
          </ac:spMkLst>
        </pc:spChg>
        <pc:spChg chg="mod">
          <ac:chgData name="Cherubel Kefyalew" userId="9939b488cb9d85a0" providerId="LiveId" clId="{0E2FFD9B-F6ED-41C0-B778-653ACD040A94}" dt="2023-08-06T22:31:15.535" v="1550" actId="1076"/>
          <ac:spMkLst>
            <pc:docMk/>
            <pc:sldMk cId="0" sldId="256"/>
            <ac:spMk id="74" creationId="{00000000-0000-0000-0000-000000000000}"/>
          </ac:spMkLst>
        </pc:spChg>
        <pc:spChg chg="mod">
          <ac:chgData name="Cherubel Kefyalew" userId="9939b488cb9d85a0" providerId="LiveId" clId="{0E2FFD9B-F6ED-41C0-B778-653ACD040A94}" dt="2023-08-06T22:30:21.585" v="1511"/>
          <ac:spMkLst>
            <pc:docMk/>
            <pc:sldMk cId="0" sldId="256"/>
            <ac:spMk id="75" creationId="{00000000-0000-0000-0000-000000000000}"/>
          </ac:spMkLst>
        </pc:spChg>
        <pc:spChg chg="mod">
          <ac:chgData name="Cherubel Kefyalew" userId="9939b488cb9d85a0" providerId="LiveId" clId="{0E2FFD9B-F6ED-41C0-B778-653ACD040A94}" dt="2023-08-06T22:11:00.734" v="1247" actId="20577"/>
          <ac:spMkLst>
            <pc:docMk/>
            <pc:sldMk cId="0" sldId="256"/>
            <ac:spMk id="80" creationId="{00000000-0000-0000-0000-000000000000}"/>
          </ac:spMkLst>
        </pc:spChg>
        <pc:grpChg chg="add mod">
          <ac:chgData name="Cherubel Kefyalew" userId="9939b488cb9d85a0" providerId="LiveId" clId="{0E2FFD9B-F6ED-41C0-B778-653ACD040A94}" dt="2023-08-06T22:08:50.907" v="1212" actId="164"/>
          <ac:grpSpMkLst>
            <pc:docMk/>
            <pc:sldMk cId="0" sldId="256"/>
            <ac:grpSpMk id="16" creationId="{F1099298-AE13-0F3F-BA48-4C149331DA1D}"/>
          </ac:grpSpMkLst>
        </pc:grpChg>
        <pc:picChg chg="del">
          <ac:chgData name="Cherubel Kefyalew" userId="9939b488cb9d85a0" providerId="LiveId" clId="{0E2FFD9B-F6ED-41C0-B778-653ACD040A94}" dt="2023-08-06T21:45:34.820" v="12" actId="478"/>
          <ac:picMkLst>
            <pc:docMk/>
            <pc:sldMk cId="0" sldId="256"/>
            <ac:picMk id="3" creationId="{F86FB742-0A43-A1AC-92A4-09AC3A0C9BD6}"/>
          </ac:picMkLst>
        </pc:picChg>
        <pc:picChg chg="mod">
          <ac:chgData name="Cherubel Kefyalew" userId="9939b488cb9d85a0" providerId="LiveId" clId="{0E2FFD9B-F6ED-41C0-B778-653ACD040A94}" dt="2023-08-06T22:08:39.110" v="1208" actId="1076"/>
          <ac:picMkLst>
            <pc:docMk/>
            <pc:sldMk cId="0" sldId="256"/>
            <ac:picMk id="8" creationId="{7181E387-C162-524E-DE81-7DDFEFEE1E47}"/>
          </ac:picMkLst>
        </pc:picChg>
        <pc:picChg chg="del">
          <ac:chgData name="Cherubel Kefyalew" userId="9939b488cb9d85a0" providerId="LiveId" clId="{0E2FFD9B-F6ED-41C0-B778-653ACD040A94}" dt="2023-08-06T21:45:33.615" v="11" actId="478"/>
          <ac:picMkLst>
            <pc:docMk/>
            <pc:sldMk cId="0" sldId="256"/>
            <ac:picMk id="9" creationId="{7198E7B8-C66C-815E-62BB-7BE4DFE962C5}"/>
          </ac:picMkLst>
        </pc:picChg>
        <pc:picChg chg="add del mod">
          <ac:chgData name="Cherubel Kefyalew" userId="9939b488cb9d85a0" providerId="LiveId" clId="{0E2FFD9B-F6ED-41C0-B778-653ACD040A94}" dt="2023-08-06T21:49:57.339" v="17" actId="21"/>
          <ac:picMkLst>
            <pc:docMk/>
            <pc:sldMk cId="0" sldId="256"/>
            <ac:picMk id="10" creationId="{8285323D-7F47-9CFC-D61D-51CA3B2C6D3C}"/>
          </ac:picMkLst>
        </pc:picChg>
        <pc:picChg chg="add del mod">
          <ac:chgData name="Cherubel Kefyalew" userId="9939b488cb9d85a0" providerId="LiveId" clId="{0E2FFD9B-F6ED-41C0-B778-653ACD040A94}" dt="2023-08-06T22:06:13.187" v="1183" actId="21"/>
          <ac:picMkLst>
            <pc:docMk/>
            <pc:sldMk cId="0" sldId="256"/>
            <ac:picMk id="11" creationId="{D59B35B0-2E5A-7B70-73FF-7C567AB2CAC5}"/>
          </ac:picMkLst>
        </pc:picChg>
        <pc:picChg chg="add del mod">
          <ac:chgData name="Cherubel Kefyalew" userId="9939b488cb9d85a0" providerId="LiveId" clId="{0E2FFD9B-F6ED-41C0-B778-653ACD040A94}" dt="2023-08-06T22:09:00.555" v="1216" actId="478"/>
          <ac:picMkLst>
            <pc:docMk/>
            <pc:sldMk cId="0" sldId="256"/>
            <ac:picMk id="12" creationId="{D0B74851-24A5-FC3E-08D9-096BFDCE6393}"/>
          </ac:picMkLst>
        </pc:picChg>
        <pc:picChg chg="add mod">
          <ac:chgData name="Cherubel Kefyalew" userId="9939b488cb9d85a0" providerId="LiveId" clId="{0E2FFD9B-F6ED-41C0-B778-653ACD040A94}" dt="2023-08-06T22:31:09.969" v="1549" actId="1076"/>
          <ac:picMkLst>
            <pc:docMk/>
            <pc:sldMk cId="0" sldId="256"/>
            <ac:picMk id="14" creationId="{B301233A-B044-4C1E-5C44-85BAAD2B10C5}"/>
          </ac:picMkLst>
        </pc:picChg>
        <pc:picChg chg="add del mod">
          <ac:chgData name="Cherubel Kefyalew" userId="9939b488cb9d85a0" providerId="LiveId" clId="{0E2FFD9B-F6ED-41C0-B778-653ACD040A94}" dt="2023-08-06T22:19:17.891" v="1492" actId="478"/>
          <ac:picMkLst>
            <pc:docMk/>
            <pc:sldMk cId="0" sldId="256"/>
            <ac:picMk id="20" creationId="{71865C59-75F0-BEA8-EE5A-7BEBE1A441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400" cy="87579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a:endParaRPr/>
          </a:p>
        </p:txBody>
      </p:sp>
      <p:sp>
        <p:nvSpPr>
          <p:cNvPr id="11" name="Google Shape;11;p2"/>
          <p:cNvSpPr txBox="1">
            <a:spLocks noGrp="1"/>
          </p:cNvSpPr>
          <p:nvPr>
            <p:ph type="subTitle" idx="1"/>
          </p:nvPr>
        </p:nvSpPr>
        <p:spPr>
          <a:xfrm>
            <a:off x="1122120" y="12092267"/>
            <a:ext cx="30674400" cy="3381900"/>
          </a:xfrm>
          <a:prstGeom prst="rect">
            <a:avLst/>
          </a:prstGeom>
        </p:spPr>
        <p:txBody>
          <a:bodyPr spcFirstLastPara="1" wrap="square" lIns="341325" tIns="341325" rIns="341325" bIns="3413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12" name="Google Shape;12;p2"/>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400" cy="83775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a:spLocks noGrp="1"/>
          </p:cNvSpPr>
          <p:nvPr>
            <p:ph type="body" idx="1"/>
          </p:nvPr>
        </p:nvSpPr>
        <p:spPr>
          <a:xfrm>
            <a:off x="1122120" y="13449493"/>
            <a:ext cx="30674400" cy="5550000"/>
          </a:xfrm>
          <a:prstGeom prst="rect">
            <a:avLst/>
          </a:prstGeom>
        </p:spPr>
        <p:txBody>
          <a:bodyPr spcFirstLastPara="1" wrap="square" lIns="341325" tIns="341325" rIns="341325" bIns="341325" anchor="t" anchorCtr="0">
            <a:normAutofit/>
          </a:bodyPr>
          <a:lstStyle>
            <a:lvl1pPr marL="457200" lvl="0" indent="-654050" algn="ctr">
              <a:spcBef>
                <a:spcPts val="0"/>
              </a:spcBef>
              <a:spcAft>
                <a:spcPts val="0"/>
              </a:spcAft>
              <a:buSzPts val="6700"/>
              <a:buChar char="●"/>
              <a:defRPr/>
            </a:lvl1pPr>
            <a:lvl2pPr marL="914400" lvl="1" indent="-558800" algn="ctr">
              <a:spcBef>
                <a:spcPts val="0"/>
              </a:spcBef>
              <a:spcAft>
                <a:spcPts val="0"/>
              </a:spcAft>
              <a:buSzPts val="5200"/>
              <a:buChar char="○"/>
              <a:defRPr/>
            </a:lvl2pPr>
            <a:lvl3pPr marL="1371600" lvl="2" indent="-558800" algn="ctr">
              <a:spcBef>
                <a:spcPts val="0"/>
              </a:spcBef>
              <a:spcAft>
                <a:spcPts val="0"/>
              </a:spcAft>
              <a:buSzPts val="5200"/>
              <a:buChar char="■"/>
              <a:defRPr/>
            </a:lvl3pPr>
            <a:lvl4pPr marL="1828800" lvl="3" indent="-558800" algn="ctr">
              <a:spcBef>
                <a:spcPts val="0"/>
              </a:spcBef>
              <a:spcAft>
                <a:spcPts val="0"/>
              </a:spcAft>
              <a:buSzPts val="5200"/>
              <a:buChar char="●"/>
              <a:defRPr/>
            </a:lvl4pPr>
            <a:lvl5pPr marL="2286000" lvl="4" indent="-558800" algn="ctr">
              <a:spcBef>
                <a:spcPts val="0"/>
              </a:spcBef>
              <a:spcAft>
                <a:spcPts val="0"/>
              </a:spcAft>
              <a:buSzPts val="5200"/>
              <a:buChar char="○"/>
              <a:defRPr/>
            </a:lvl5pPr>
            <a:lvl6pPr marL="2743200" lvl="5" indent="-558800" algn="ctr">
              <a:spcBef>
                <a:spcPts val="0"/>
              </a:spcBef>
              <a:spcAft>
                <a:spcPts val="0"/>
              </a:spcAft>
              <a:buSzPts val="5200"/>
              <a:buChar char="■"/>
              <a:defRPr/>
            </a:lvl6pPr>
            <a:lvl7pPr marL="3200400" lvl="6" indent="-558800" algn="ctr">
              <a:spcBef>
                <a:spcPts val="0"/>
              </a:spcBef>
              <a:spcAft>
                <a:spcPts val="0"/>
              </a:spcAft>
              <a:buSzPts val="5200"/>
              <a:buChar char="●"/>
              <a:defRPr/>
            </a:lvl7pPr>
            <a:lvl8pPr marL="3657600" lvl="7" indent="-558800" algn="ctr">
              <a:spcBef>
                <a:spcPts val="0"/>
              </a:spcBef>
              <a:spcAft>
                <a:spcPts val="0"/>
              </a:spcAft>
              <a:buSzPts val="5200"/>
              <a:buChar char="○"/>
              <a:defRPr/>
            </a:lvl8pPr>
            <a:lvl9pPr marL="4114800" lvl="8" indent="-558800" algn="ctr">
              <a:spcBef>
                <a:spcPts val="0"/>
              </a:spcBef>
              <a:spcAft>
                <a:spcPts val="0"/>
              </a:spcAft>
              <a:buSzPts val="5200"/>
              <a:buChar char="■"/>
              <a:defRPr/>
            </a:lvl9pPr>
          </a:lstStyle>
          <a:p>
            <a:endParaRPr/>
          </a:p>
        </p:txBody>
      </p:sp>
      <p:sp>
        <p:nvSpPr>
          <p:cNvPr id="47" name="Google Shape;47;p11"/>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400" cy="3591600"/>
          </a:xfrm>
          <a:prstGeom prst="rect">
            <a:avLst/>
          </a:prstGeom>
        </p:spPr>
        <p:txBody>
          <a:bodyPr spcFirstLastPara="1" wrap="square" lIns="341325" tIns="341325" rIns="341325" bIns="341325" anchor="ctr" anchorCtr="0">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a:endParaRPr/>
          </a:p>
        </p:txBody>
      </p:sp>
      <p:sp>
        <p:nvSpPr>
          <p:cNvPr id="15" name="Google Shape;15;p3"/>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400" cy="24435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18" name="Google Shape;18;p4"/>
          <p:cNvSpPr txBox="1">
            <a:spLocks noGrp="1"/>
          </p:cNvSpPr>
          <p:nvPr>
            <p:ph type="body" idx="1"/>
          </p:nvPr>
        </p:nvSpPr>
        <p:spPr>
          <a:xfrm>
            <a:off x="1122120" y="4917227"/>
            <a:ext cx="30674400" cy="14576700"/>
          </a:xfrm>
          <a:prstGeom prst="rect">
            <a:avLst/>
          </a:prstGeom>
        </p:spPr>
        <p:txBody>
          <a:bodyPr spcFirstLastPara="1" wrap="square" lIns="341325" tIns="341325" rIns="341325" bIns="341325" anchor="t"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19" name="Google Shape;19;p4"/>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400" cy="24435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4" name="Google Shape;24;p5"/>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400" cy="24435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7" name="Google Shape;27;p6"/>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1325" tIns="341325" rIns="341325" bIns="341325" anchor="b" anchorCtr="0">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1325" tIns="341325" rIns="341325" bIns="341325" anchor="t" anchorCtr="0">
            <a:normAutofit/>
          </a:bodyPr>
          <a:lstStyle>
            <a:lvl1pPr marL="457200" lvl="0" indent="-514350">
              <a:spcBef>
                <a:spcPts val="0"/>
              </a:spcBef>
              <a:spcAft>
                <a:spcPts val="0"/>
              </a:spcAft>
              <a:buSzPts val="4500"/>
              <a:buChar char="●"/>
              <a:defRPr sz="45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31" name="Google Shape;31;p7"/>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3900" cy="17454000"/>
          </a:xfrm>
          <a:prstGeom prst="rect">
            <a:avLst/>
          </a:prstGeom>
        </p:spPr>
        <p:txBody>
          <a:bodyPr spcFirstLastPara="1" wrap="square" lIns="341325" tIns="341325" rIns="341325" bIns="341325" anchor="ctr" anchorCtr="0">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a:endParaRPr/>
          </a:p>
        </p:txBody>
      </p:sp>
      <p:sp>
        <p:nvSpPr>
          <p:cNvPr id="34" name="Google Shape;34;p8"/>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1325" tIns="341325" rIns="341325" bIns="341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900" cy="63243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endParaRPr/>
          </a:p>
        </p:txBody>
      </p:sp>
      <p:sp>
        <p:nvSpPr>
          <p:cNvPr id="38" name="Google Shape;38;p9"/>
          <p:cNvSpPr txBox="1">
            <a:spLocks noGrp="1"/>
          </p:cNvSpPr>
          <p:nvPr>
            <p:ph type="subTitle" idx="1"/>
          </p:nvPr>
        </p:nvSpPr>
        <p:spPr>
          <a:xfrm>
            <a:off x="955800" y="11959787"/>
            <a:ext cx="14562900" cy="5269800"/>
          </a:xfrm>
          <a:prstGeom prst="rect">
            <a:avLst/>
          </a:prstGeom>
        </p:spPr>
        <p:txBody>
          <a:bodyPr spcFirstLastPara="1" wrap="square" lIns="341325" tIns="341325" rIns="341325" bIns="341325" anchor="t" anchorCtr="0">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1325" tIns="341325" rIns="341325" bIns="341325" anchor="ctr"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40" name="Google Shape;40;p9"/>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500" cy="2581800"/>
          </a:xfrm>
          <a:prstGeom prst="rect">
            <a:avLst/>
          </a:prstGeom>
        </p:spPr>
        <p:txBody>
          <a:bodyPr spcFirstLastPara="1" wrap="square" lIns="341325" tIns="341325" rIns="341325" bIns="341325" anchor="ctr" anchorCtr="0">
            <a:normAutofit/>
          </a:bodyPr>
          <a:lstStyle>
            <a:lvl1pPr marL="457200" lvl="0" indent="-228600">
              <a:lnSpc>
                <a:spcPct val="100000"/>
              </a:lnSpc>
              <a:spcBef>
                <a:spcPts val="0"/>
              </a:spcBef>
              <a:spcAft>
                <a:spcPts val="0"/>
              </a:spcAft>
              <a:buSzPts val="6700"/>
              <a:buNone/>
              <a:defRPr/>
            </a:lvl1pPr>
          </a:lstStyle>
          <a:p>
            <a:endParaRPr/>
          </a:p>
        </p:txBody>
      </p:sp>
      <p:sp>
        <p:nvSpPr>
          <p:cNvPr id="43" name="Google Shape;43;p10"/>
          <p:cNvSpPr txBox="1">
            <a:spLocks noGrp="1"/>
          </p:cNvSpPr>
          <p:nvPr>
            <p:ph type="sldNum" idx="12"/>
          </p:nvPr>
        </p:nvSpPr>
        <p:spPr>
          <a:xfrm>
            <a:off x="30500848" y="19896392"/>
            <a:ext cx="1975500" cy="16794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400" cy="2443500"/>
          </a:xfrm>
          <a:prstGeom prst="rect">
            <a:avLst/>
          </a:prstGeom>
          <a:noFill/>
          <a:ln>
            <a:noFill/>
          </a:ln>
        </p:spPr>
        <p:txBody>
          <a:bodyPr spcFirstLastPara="1" wrap="square" lIns="341325" tIns="341325" rIns="341325" bIns="341325" anchor="t" anchorCtr="0">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a:endParaRPr/>
          </a:p>
        </p:txBody>
      </p:sp>
      <p:sp>
        <p:nvSpPr>
          <p:cNvPr id="7" name="Google Shape;7;p1"/>
          <p:cNvSpPr txBox="1">
            <a:spLocks noGrp="1"/>
          </p:cNvSpPr>
          <p:nvPr>
            <p:ph type="body" idx="1"/>
          </p:nvPr>
        </p:nvSpPr>
        <p:spPr>
          <a:xfrm>
            <a:off x="1122120" y="4917227"/>
            <a:ext cx="30674400" cy="14576700"/>
          </a:xfrm>
          <a:prstGeom prst="rect">
            <a:avLst/>
          </a:prstGeom>
          <a:noFill/>
          <a:ln>
            <a:noFill/>
          </a:ln>
        </p:spPr>
        <p:txBody>
          <a:bodyPr spcFirstLastPara="1" wrap="square" lIns="341325" tIns="341325" rIns="341325" bIns="341325" anchor="t" anchorCtr="0">
            <a:normAutofit/>
          </a:bodyPr>
          <a:lstStyle>
            <a:lvl1pPr marL="457200" lvl="0" indent="-654050">
              <a:lnSpc>
                <a:spcPct val="115000"/>
              </a:lnSpc>
              <a:spcBef>
                <a:spcPts val="0"/>
              </a:spcBef>
              <a:spcAft>
                <a:spcPts val="0"/>
              </a:spcAft>
              <a:buClr>
                <a:schemeClr val="dk2"/>
              </a:buClr>
              <a:buSzPts val="6700"/>
              <a:buChar char="●"/>
              <a:defRPr sz="6700">
                <a:solidFill>
                  <a:schemeClr val="dk2"/>
                </a:solidFill>
              </a:defRPr>
            </a:lvl1pPr>
            <a:lvl2pPr marL="914400" lvl="1" indent="-558800">
              <a:lnSpc>
                <a:spcPct val="115000"/>
              </a:lnSpc>
              <a:spcBef>
                <a:spcPts val="0"/>
              </a:spcBef>
              <a:spcAft>
                <a:spcPts val="0"/>
              </a:spcAft>
              <a:buClr>
                <a:schemeClr val="dk2"/>
              </a:buClr>
              <a:buSzPts val="5200"/>
              <a:buChar char="○"/>
              <a:defRPr sz="5200">
                <a:solidFill>
                  <a:schemeClr val="dk2"/>
                </a:solidFill>
              </a:defRPr>
            </a:lvl2pPr>
            <a:lvl3pPr marL="1371600" lvl="2" indent="-558800">
              <a:lnSpc>
                <a:spcPct val="115000"/>
              </a:lnSpc>
              <a:spcBef>
                <a:spcPts val="0"/>
              </a:spcBef>
              <a:spcAft>
                <a:spcPts val="0"/>
              </a:spcAft>
              <a:buClr>
                <a:schemeClr val="dk2"/>
              </a:buClr>
              <a:buSzPts val="5200"/>
              <a:buChar char="■"/>
              <a:defRPr sz="5200">
                <a:solidFill>
                  <a:schemeClr val="dk2"/>
                </a:solidFill>
              </a:defRPr>
            </a:lvl3pPr>
            <a:lvl4pPr marL="1828800" lvl="3" indent="-558800">
              <a:lnSpc>
                <a:spcPct val="115000"/>
              </a:lnSpc>
              <a:spcBef>
                <a:spcPts val="0"/>
              </a:spcBef>
              <a:spcAft>
                <a:spcPts val="0"/>
              </a:spcAft>
              <a:buClr>
                <a:schemeClr val="dk2"/>
              </a:buClr>
              <a:buSzPts val="5200"/>
              <a:buChar char="●"/>
              <a:defRPr sz="5200">
                <a:solidFill>
                  <a:schemeClr val="dk2"/>
                </a:solidFill>
              </a:defRPr>
            </a:lvl4pPr>
            <a:lvl5pPr marL="2286000" lvl="4" indent="-558800">
              <a:lnSpc>
                <a:spcPct val="115000"/>
              </a:lnSpc>
              <a:spcBef>
                <a:spcPts val="0"/>
              </a:spcBef>
              <a:spcAft>
                <a:spcPts val="0"/>
              </a:spcAft>
              <a:buClr>
                <a:schemeClr val="dk2"/>
              </a:buClr>
              <a:buSzPts val="5200"/>
              <a:buChar char="○"/>
              <a:defRPr sz="5200">
                <a:solidFill>
                  <a:schemeClr val="dk2"/>
                </a:solidFill>
              </a:defRPr>
            </a:lvl5pPr>
            <a:lvl6pPr marL="2743200" lvl="5" indent="-558800">
              <a:lnSpc>
                <a:spcPct val="115000"/>
              </a:lnSpc>
              <a:spcBef>
                <a:spcPts val="0"/>
              </a:spcBef>
              <a:spcAft>
                <a:spcPts val="0"/>
              </a:spcAft>
              <a:buClr>
                <a:schemeClr val="dk2"/>
              </a:buClr>
              <a:buSzPts val="5200"/>
              <a:buChar char="■"/>
              <a:defRPr sz="5200">
                <a:solidFill>
                  <a:schemeClr val="dk2"/>
                </a:solidFill>
              </a:defRPr>
            </a:lvl6pPr>
            <a:lvl7pPr marL="3200400" lvl="6" indent="-558800">
              <a:lnSpc>
                <a:spcPct val="115000"/>
              </a:lnSpc>
              <a:spcBef>
                <a:spcPts val="0"/>
              </a:spcBef>
              <a:spcAft>
                <a:spcPts val="0"/>
              </a:spcAft>
              <a:buClr>
                <a:schemeClr val="dk2"/>
              </a:buClr>
              <a:buSzPts val="5200"/>
              <a:buChar char="●"/>
              <a:defRPr sz="5200">
                <a:solidFill>
                  <a:schemeClr val="dk2"/>
                </a:solidFill>
              </a:defRPr>
            </a:lvl7pPr>
            <a:lvl8pPr marL="3657600" lvl="7" indent="-558800">
              <a:lnSpc>
                <a:spcPct val="115000"/>
              </a:lnSpc>
              <a:spcBef>
                <a:spcPts val="0"/>
              </a:spcBef>
              <a:spcAft>
                <a:spcPts val="0"/>
              </a:spcAft>
              <a:buClr>
                <a:schemeClr val="dk2"/>
              </a:buClr>
              <a:buSzPts val="5200"/>
              <a:buChar char="○"/>
              <a:defRPr sz="5200">
                <a:solidFill>
                  <a:schemeClr val="dk2"/>
                </a:solidFill>
              </a:defRPr>
            </a:lvl8pPr>
            <a:lvl9pPr marL="4114800" lvl="8" indent="-558800">
              <a:lnSpc>
                <a:spcPct val="115000"/>
              </a:lnSpc>
              <a:spcBef>
                <a:spcPts val="0"/>
              </a:spcBef>
              <a:spcAft>
                <a:spcPts val="0"/>
              </a:spcAft>
              <a:buClr>
                <a:schemeClr val="dk2"/>
              </a:buClr>
              <a:buSzPts val="5200"/>
              <a:buChar char="■"/>
              <a:defRPr sz="5200">
                <a:solidFill>
                  <a:schemeClr val="dk2"/>
                </a:solidFill>
              </a:defRPr>
            </a:lvl9pPr>
          </a:lstStyle>
          <a:p>
            <a:endParaRPr/>
          </a:p>
        </p:txBody>
      </p:sp>
      <p:sp>
        <p:nvSpPr>
          <p:cNvPr id="8" name="Google Shape;8;p1"/>
          <p:cNvSpPr txBox="1">
            <a:spLocks noGrp="1"/>
          </p:cNvSpPr>
          <p:nvPr>
            <p:ph type="sldNum" idx="12"/>
          </p:nvPr>
        </p:nvSpPr>
        <p:spPr>
          <a:xfrm>
            <a:off x="30500848" y="19896392"/>
            <a:ext cx="1975500" cy="1679400"/>
          </a:xfrm>
          <a:prstGeom prst="rect">
            <a:avLst/>
          </a:prstGeom>
          <a:noFill/>
          <a:ln>
            <a:noFill/>
          </a:ln>
        </p:spPr>
        <p:txBody>
          <a:bodyPr spcFirstLastPara="1" wrap="square" lIns="341325" tIns="341325" rIns="341325" bIns="341325" anchor="ctr" anchorCtr="0">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arxiv.org/abs/1910.01108"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16023" y="2937564"/>
            <a:ext cx="10927200" cy="1241673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b="1" dirty="0"/>
              <a:t>Background &amp; Objectives</a:t>
            </a:r>
            <a:endParaRPr sz="2000" b="1" dirty="0"/>
          </a:p>
          <a:p>
            <a:pPr algn="just">
              <a:lnSpc>
                <a:spcPct val="115000"/>
              </a:lnSpc>
            </a:pPr>
            <a:r>
              <a:rPr lang="en-US" sz="2000" dirty="0">
                <a:solidFill>
                  <a:schemeClr val="dk1"/>
                </a:solidFill>
              </a:rPr>
              <a:t>This research project primarily focuses on enhancing the digitization of sustainability data of 2050 Materials, a tech company providing a digital library of eco-friendly building materials. The project aims to leverage Artificial Intelligence (AI) and Natural Language Processing (NLP) to enhance the search capabilities on the platform using nature language. Specifically, natural language processing will enable multiparameter filtering giving architects a powerful tool. This would facilitate the transition to a more sustainable and responsible building industry. </a:t>
            </a:r>
          </a:p>
          <a:p>
            <a:pPr algn="just">
              <a:lnSpc>
                <a:spcPct val="115000"/>
              </a:lnSpc>
            </a:pPr>
            <a:endParaRPr lang="en-US" sz="2000" dirty="0">
              <a:solidFill>
                <a:schemeClr val="dk1"/>
              </a:solidFill>
            </a:endParaRPr>
          </a:p>
          <a:p>
            <a:pPr marL="0" lvl="0" indent="0" algn="l" rtl="0">
              <a:lnSpc>
                <a:spcPct val="115000"/>
              </a:lnSpc>
              <a:spcBef>
                <a:spcPts val="0"/>
              </a:spcBef>
              <a:spcAft>
                <a:spcPts val="0"/>
              </a:spcAft>
              <a:buNone/>
            </a:pPr>
            <a:r>
              <a:rPr lang="en-GB" sz="2000" b="1" dirty="0">
                <a:solidFill>
                  <a:schemeClr val="dk1"/>
                </a:solidFill>
              </a:rPr>
              <a:t>Literature Review:</a:t>
            </a:r>
            <a:endParaRPr sz="2000" b="1" dirty="0">
              <a:solidFill>
                <a:schemeClr val="dk1"/>
              </a:solidFill>
            </a:endParaRPr>
          </a:p>
          <a:p>
            <a:pPr algn="just">
              <a:lnSpc>
                <a:spcPct val="115000"/>
              </a:lnSpc>
            </a:pPr>
            <a:r>
              <a:rPr lang="en-US" sz="2000" dirty="0">
                <a:solidFill>
                  <a:schemeClr val="dk1"/>
                </a:solidFill>
              </a:rPr>
              <a:t>A comprehensive literature review reveals the significance of AI and machine learning across different sectors, including the construction industry. AI tools, specifically those employing Natural Language Processing (NLP), demonstrate potential in enhancing the search capabilities on platforms, improving user engagement, and delivering critical information. This is particularly relevant in the context of sustainable construction data, providing a sophisticated tool for industry professionals. Transformer models such as BERT and </a:t>
            </a:r>
            <a:r>
              <a:rPr lang="en-US" sz="2000" dirty="0" err="1">
                <a:solidFill>
                  <a:schemeClr val="dk1"/>
                </a:solidFill>
              </a:rPr>
              <a:t>RoBERTa</a:t>
            </a:r>
            <a:r>
              <a:rPr lang="en-US" sz="2000" dirty="0">
                <a:solidFill>
                  <a:schemeClr val="dk1"/>
                </a:solidFill>
              </a:rPr>
              <a:t> have seen wide usage in natural language understanding tasks. However, their potential for improving multiparameter search functionality in our specific project context requires further exploration (Devlin et al., 2018).</a:t>
            </a:r>
          </a:p>
        </p:txBody>
      </p:sp>
      <p:sp>
        <p:nvSpPr>
          <p:cNvPr id="55" name="Google Shape;55;p13"/>
          <p:cNvSpPr txBox="1"/>
          <p:nvPr/>
        </p:nvSpPr>
        <p:spPr>
          <a:xfrm>
            <a:off x="11351325" y="2937565"/>
            <a:ext cx="10927200" cy="188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000" b="1" dirty="0">
                <a:solidFill>
                  <a:schemeClr val="dk1"/>
                </a:solidFill>
              </a:rPr>
              <a:t>Results &amp; Discussion</a:t>
            </a:r>
            <a:endParaRPr sz="3000" b="1" dirty="0">
              <a:solidFill>
                <a:schemeClr val="dk1"/>
              </a:solidFill>
            </a:endParaRPr>
          </a:p>
        </p:txBody>
      </p:sp>
      <p:sp>
        <p:nvSpPr>
          <p:cNvPr id="56" name="Google Shape;56;p13"/>
          <p:cNvSpPr txBox="1"/>
          <p:nvPr/>
        </p:nvSpPr>
        <p:spPr>
          <a:xfrm>
            <a:off x="11575775" y="20320183"/>
            <a:ext cx="107466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dirty="0"/>
          </a:p>
        </p:txBody>
      </p:sp>
      <p:sp>
        <p:nvSpPr>
          <p:cNvPr id="57" name="Google Shape;57;p13"/>
          <p:cNvSpPr txBox="1"/>
          <p:nvPr/>
        </p:nvSpPr>
        <p:spPr>
          <a:xfrm>
            <a:off x="394717" y="15015015"/>
            <a:ext cx="10875850" cy="7263497"/>
          </a:xfrm>
          <a:prstGeom prst="rect">
            <a:avLst/>
          </a:prstGeom>
          <a:noFill/>
          <a:ln>
            <a:noFill/>
          </a:ln>
        </p:spPr>
        <p:txBody>
          <a:bodyPr spcFirstLastPara="1" wrap="square" lIns="91425" tIns="91425" rIns="91425" bIns="91425" anchor="t" anchorCtr="0">
            <a:spAutoFit/>
          </a:bodyPr>
          <a:lstStyle/>
          <a:p>
            <a:pPr marL="0">
              <a:lnSpc>
                <a:spcPct val="115000"/>
              </a:lnSpc>
            </a:pPr>
            <a:r>
              <a:rPr lang="en-GB" sz="2000" b="1" dirty="0">
                <a:solidFill>
                  <a:schemeClr val="dk1"/>
                </a:solidFill>
              </a:rPr>
              <a:t>Methods and Analysis:</a:t>
            </a:r>
          </a:p>
          <a:p>
            <a:pPr marL="0" algn="just">
              <a:lnSpc>
                <a:spcPct val="115000"/>
              </a:lnSpc>
            </a:pPr>
            <a:r>
              <a:rPr lang="en-US" sz="2000" dirty="0">
                <a:solidFill>
                  <a:schemeClr val="dk1"/>
                </a:solidFill>
              </a:rPr>
              <a:t>These AI models have been developed using PyTorch, a machine learning framework. For this project we utilized this framework for advanced Natural Language Processing (NLP) &amp; Natural Language Understanding (NLU) tasks. Designed to convert natural language search queries into Django-compatible structured query sets. Built using Hugging Face Transformers library. Specifically, utilizing pre-trained models, notably BERT for its high accuracy, although given BERT's substantial computational demand, the more efficient DistilBERT was chosen, considering its near-equivalent performance. The model operates in two primary stages: Named Entity Recognition (NER) and Category Matching. The initial stage employs NER, an NLP task adept at locating and categorizing named entities into defined groups, like product types, material types, and building applications, among others. For initial testing, we used a categorically organized temporary dataset, including parameters like product type and material type, extracted from the 2050 Materials' digital library. To mimic potential user inputs, template queries, for which corresponding labels were created through a custom Python script, aiding in training our NER model. The second stage, Category Matching, involves NLU to match identified entities from the NER stage to a predefined list of categories, accomplished by training on these categories and fine-tuning it to understand and mimic the search behavior of users. The fusion of NER &amp; Category Matching creates a </a:t>
            </a:r>
            <a:r>
              <a:rPr lang="en-US" sz="2000" dirty="0" err="1">
                <a:solidFill>
                  <a:schemeClr val="dk1"/>
                </a:solidFill>
              </a:rPr>
              <a:t>multifiltering</a:t>
            </a:r>
            <a:r>
              <a:rPr lang="en-US" sz="2000" dirty="0">
                <a:solidFill>
                  <a:schemeClr val="dk1"/>
                </a:solidFill>
              </a:rPr>
              <a:t> system capable of handling complex queries, making it versatile and efficient.</a:t>
            </a:r>
          </a:p>
          <a:p>
            <a:pPr marL="0">
              <a:lnSpc>
                <a:spcPct val="115000"/>
              </a:lnSpc>
            </a:pPr>
            <a:endParaRPr lang="en-US" sz="2000" dirty="0">
              <a:solidFill>
                <a:schemeClr val="dk1"/>
              </a:solidFill>
            </a:endParaRPr>
          </a:p>
        </p:txBody>
      </p:sp>
      <p:sp>
        <p:nvSpPr>
          <p:cNvPr id="61" name="Google Shape;61;p13"/>
          <p:cNvSpPr txBox="1"/>
          <p:nvPr/>
        </p:nvSpPr>
        <p:spPr>
          <a:xfrm>
            <a:off x="11531925" y="16084173"/>
            <a:ext cx="10746600" cy="5847724"/>
          </a:xfrm>
          <a:prstGeom prst="rect">
            <a:avLst/>
          </a:prstGeom>
          <a:noFill/>
          <a:ln>
            <a:noFill/>
          </a:ln>
        </p:spPr>
        <p:txBody>
          <a:bodyPr spcFirstLastPara="1" wrap="square" lIns="91425" tIns="91425" rIns="91425" bIns="91425" anchor="t" anchorCtr="0">
            <a:spAutoFit/>
          </a:bodyPr>
          <a:lstStyle/>
          <a:p>
            <a:pPr>
              <a:lnSpc>
                <a:spcPct val="115000"/>
              </a:lnSpc>
            </a:pPr>
            <a:r>
              <a:rPr lang="en-US" sz="2000" dirty="0">
                <a:solidFill>
                  <a:schemeClr val="dk1"/>
                </a:solidFill>
              </a:rPr>
              <a:t>Based on the results represented on Figure 4, it appears that the </a:t>
            </a:r>
            <a:r>
              <a:rPr lang="en-US" sz="2000" dirty="0" err="1">
                <a:solidFill>
                  <a:schemeClr val="dk1"/>
                </a:solidFill>
              </a:rPr>
              <a:t>DistilBERT</a:t>
            </a:r>
            <a:r>
              <a:rPr lang="en-US" sz="2000" dirty="0">
                <a:solidFill>
                  <a:schemeClr val="dk1"/>
                </a:solidFill>
              </a:rPr>
              <a:t> model's performance at predicting the label categories improved over the 15 epochs of training. This is evident from the increasing trend in precision, recall, and F1 scores. However, it's clear that after the ninth epoch, the precision, recall, and F1 score show small fluctuations. After a certain number of epochs, the model reaches a plateau, and additional training doesn't necessarily improve performance. In terms of metrics, precision started from 0.256 in the first epoch and reached a maximum of 0.772 by the ninth epoch. It signifies the proportion of true positive predictions (correctly predicted labels) among all positive predictions made. The upward trend implies that the model is getting better at making accurate predictions over time.</a:t>
            </a:r>
          </a:p>
          <a:p>
            <a:pPr lvl="0">
              <a:lnSpc>
                <a:spcPct val="115000"/>
              </a:lnSpc>
            </a:pPr>
            <a:r>
              <a:rPr lang="en-US" sz="2000" dirty="0">
                <a:solidFill>
                  <a:schemeClr val="dk1"/>
                </a:solidFill>
              </a:rPr>
              <a:t>The recall increased from 0.218 in the first epoch to a peak of 0.682 in the ninth epoch. This metric represents the proportion of true positives in all actual positive instances. The increase over epochs shows that the model is getting better at identifying positive instances. The F1 score, which is the harmonic mean of precision and recall, also demonstrated an increasing trend, starting from 0.192 and reaching a maximum of 0.693 in the ninth epoch. This shows that the model's overall predictive accuracy, considering both precision and recall, improved during training.</a:t>
            </a:r>
          </a:p>
        </p:txBody>
      </p:sp>
      <p:sp>
        <p:nvSpPr>
          <p:cNvPr id="63" name="Google Shape;63;p13"/>
          <p:cNvSpPr txBox="1"/>
          <p:nvPr/>
        </p:nvSpPr>
        <p:spPr>
          <a:xfrm>
            <a:off x="22565300" y="2997950"/>
            <a:ext cx="10092300" cy="1884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3000" b="1" dirty="0">
                <a:solidFill>
                  <a:schemeClr val="dk1"/>
                </a:solidFill>
              </a:rPr>
              <a:t>Social Impact Discussion</a:t>
            </a:r>
            <a:endParaRPr sz="3000" b="1" dirty="0">
              <a:solidFill>
                <a:schemeClr val="dk1"/>
              </a:solidFill>
            </a:endParaRPr>
          </a:p>
          <a:p>
            <a:pPr marL="4114800" lvl="0" indent="457200" algn="l" rtl="0">
              <a:lnSpc>
                <a:spcPct val="115000"/>
              </a:lnSpc>
              <a:spcBef>
                <a:spcPts val="0"/>
              </a:spcBef>
              <a:spcAft>
                <a:spcPts val="0"/>
              </a:spcAft>
              <a:buNone/>
            </a:pPr>
            <a:r>
              <a:rPr lang="en-GB" sz="2000" b="1" dirty="0">
                <a:solidFill>
                  <a:schemeClr val="dk1"/>
                </a:solidFill>
              </a:rPr>
              <a:t>Ethical Implications:</a:t>
            </a:r>
            <a:endParaRPr sz="2000" b="1" dirty="0">
              <a:solidFill>
                <a:schemeClr val="dk1"/>
              </a:solidFill>
            </a:endParaRPr>
          </a:p>
          <a:p>
            <a:pPr marL="4572000" lvl="0" indent="0">
              <a:lnSpc>
                <a:spcPct val="115000"/>
              </a:lnSpc>
              <a:buFont typeface="Arial"/>
              <a:buNone/>
            </a:pPr>
            <a:r>
              <a:rPr lang="en-US" sz="2000" dirty="0">
                <a:solidFill>
                  <a:schemeClr val="dk1"/>
                </a:solidFill>
              </a:rPr>
              <a:t>Sustainability and environmental benefits are evident, as the tool promotes eco-friendly practices. Yet, the energy consumption of large-scale AI computations requires attention. This tool’s social impact could be substantial, fostering sustainable building practices and influencing industry standards. However, unintended consequences may arise, such as job displacement if AI tools reduce the need for certain roles (</a:t>
            </a:r>
            <a:r>
              <a:rPr lang="en-US" sz="2000" dirty="0" err="1">
                <a:solidFill>
                  <a:schemeClr val="dk1"/>
                </a:solidFill>
              </a:rPr>
              <a:t>Gkinko</a:t>
            </a:r>
            <a:r>
              <a:rPr lang="en-US" sz="2000" dirty="0">
                <a:solidFill>
                  <a:schemeClr val="dk1"/>
                </a:solidFill>
              </a:rPr>
              <a:t> et al., 2022).</a:t>
            </a:r>
          </a:p>
          <a:p>
            <a:pPr marL="0" lvl="0" indent="0" algn="ctr" rtl="0">
              <a:lnSpc>
                <a:spcPct val="115000"/>
              </a:lnSpc>
              <a:spcBef>
                <a:spcPts val="0"/>
              </a:spcBef>
              <a:spcAft>
                <a:spcPts val="0"/>
              </a:spcAft>
              <a:buNone/>
            </a:pPr>
            <a:r>
              <a:rPr lang="en-GB" sz="3000" b="1" dirty="0">
                <a:solidFill>
                  <a:schemeClr val="dk1"/>
                </a:solidFill>
              </a:rPr>
              <a:t>Future Work</a:t>
            </a:r>
            <a:endParaRPr sz="3000" b="1" dirty="0">
              <a:solidFill>
                <a:schemeClr val="dk1"/>
              </a:solidFill>
            </a:endParaRPr>
          </a:p>
          <a:p>
            <a:pPr marL="0">
              <a:lnSpc>
                <a:spcPct val="115000"/>
              </a:lnSpc>
            </a:pPr>
            <a:r>
              <a:rPr lang="en-US" sz="2000" dirty="0">
                <a:solidFill>
                  <a:schemeClr val="dk1"/>
                </a:solidFill>
              </a:rPr>
              <a:t>Moving forward, continual model training is essential due to the dynamic nature of the products provided by 2050 Materials, necessitating regular updates and improvements to the training datasets over time. Another aim should be to alleviate the computational demands and potential biases within the AI models, while ensuring responsible and ethical data use. It is also vital to exert efforts to enhance accessibility and inclusivity, to ensure a broad and diverse user base can benefit from the developed solutions.</a:t>
            </a:r>
            <a:endParaRPr sz="1000" dirty="0">
              <a:solidFill>
                <a:schemeClr val="dk1"/>
              </a:solidFill>
            </a:endParaRPr>
          </a:p>
          <a:p>
            <a:pPr marL="0" lvl="0" indent="0" algn="ctr" rtl="0">
              <a:lnSpc>
                <a:spcPct val="115000"/>
              </a:lnSpc>
              <a:spcBef>
                <a:spcPts val="0"/>
              </a:spcBef>
              <a:spcAft>
                <a:spcPts val="0"/>
              </a:spcAft>
              <a:buNone/>
            </a:pPr>
            <a:r>
              <a:rPr lang="en-GB" sz="3000" b="1" dirty="0">
                <a:solidFill>
                  <a:schemeClr val="dk1"/>
                </a:solidFill>
              </a:rPr>
              <a:t>Integrative Conclusions</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This project underscores the potential of AI, and specific components like NLP, in enhancing search capabilities and digitizing sustainability data for the construction industry. Early findings show promising results with respect to data accuracy. However, future work needs to address computational demands, potential AI bias, and ethical data usage. A careful balance between technological advancement and social and environmental impact must be struck, with a commitment to maintain accessibility and inclusivity in the implementation.</a:t>
            </a:r>
            <a:endParaRPr sz="1000" dirty="0">
              <a:solidFill>
                <a:schemeClr val="dk1"/>
              </a:solidFill>
            </a:endParaRPr>
          </a:p>
          <a:p>
            <a:pPr marL="0" lvl="0" indent="0" algn="ctr" rtl="0">
              <a:lnSpc>
                <a:spcPct val="115000"/>
              </a:lnSpc>
              <a:spcBef>
                <a:spcPts val="0"/>
              </a:spcBef>
              <a:spcAft>
                <a:spcPts val="0"/>
              </a:spcAft>
              <a:buNone/>
            </a:pPr>
            <a:r>
              <a:rPr lang="en-GB" sz="3000" b="1" dirty="0">
                <a:solidFill>
                  <a:schemeClr val="dk1"/>
                </a:solidFill>
              </a:rPr>
              <a:t>Acknowledgements</a:t>
            </a:r>
            <a:endParaRPr sz="3000" b="1" dirty="0">
              <a:solidFill>
                <a:schemeClr val="dk1"/>
              </a:solidFill>
            </a:endParaRPr>
          </a:p>
          <a:p>
            <a:pPr>
              <a:lnSpc>
                <a:spcPct val="115000"/>
              </a:lnSpc>
            </a:pPr>
            <a:r>
              <a:rPr lang="en-US" sz="2000" dirty="0">
                <a:solidFill>
                  <a:schemeClr val="dk1"/>
                </a:solidFill>
              </a:rPr>
              <a:t>We would like to thank the team at 2050 Materials, namely Phanos Hadjikyriakou, Chandra Challagonda, and especially Dr. Nicodemos Varnava for his close and continuing mentorship and guidance throughout this project. Additionally, we extend a special thanks to the esteemed instructional team of Station1.</a:t>
            </a:r>
            <a:endParaRPr sz="2000" dirty="0">
              <a:solidFill>
                <a:schemeClr val="dk1"/>
              </a:solidFill>
            </a:endParaRPr>
          </a:p>
          <a:p>
            <a:pPr marL="0" lvl="0" indent="0" algn="ctr" rtl="0">
              <a:lnSpc>
                <a:spcPct val="115000"/>
              </a:lnSpc>
              <a:spcBef>
                <a:spcPts val="0"/>
              </a:spcBef>
              <a:spcAft>
                <a:spcPts val="0"/>
              </a:spcAft>
              <a:buNone/>
            </a:pPr>
            <a:endParaRPr lang="en-GB" sz="3000" b="1" dirty="0">
              <a:solidFill>
                <a:schemeClr val="dk1"/>
              </a:solidFill>
            </a:endParaRPr>
          </a:p>
          <a:p>
            <a:pPr marL="0" lvl="0" indent="0" algn="ctr" rtl="0">
              <a:lnSpc>
                <a:spcPct val="115000"/>
              </a:lnSpc>
              <a:spcBef>
                <a:spcPts val="0"/>
              </a:spcBef>
              <a:spcAft>
                <a:spcPts val="0"/>
              </a:spcAft>
              <a:buNone/>
            </a:pPr>
            <a:r>
              <a:rPr lang="en-GB" sz="3000" b="1" dirty="0">
                <a:solidFill>
                  <a:schemeClr val="dk1"/>
                </a:solidFill>
              </a:rPr>
              <a:t>References</a:t>
            </a:r>
            <a:endParaRPr sz="3000" b="1" dirty="0">
              <a:solidFill>
                <a:schemeClr val="dk1"/>
              </a:solidFill>
            </a:endParaRPr>
          </a:p>
          <a:p>
            <a:pPr marL="558800" lvl="0" indent="-279400">
              <a:lnSpc>
                <a:spcPct val="135000"/>
              </a:lnSpc>
              <a:buClr>
                <a:schemeClr val="dk1"/>
              </a:buClr>
              <a:buSzPts val="1100"/>
              <a:buFont typeface="+mj-lt"/>
              <a:buAutoNum type="arabicPeriod"/>
            </a:pPr>
            <a:r>
              <a:rPr lang="en-US" sz="1200" dirty="0" err="1">
                <a:solidFill>
                  <a:schemeClr val="tx1"/>
                </a:solidFill>
              </a:rPr>
              <a:t>Abioye</a:t>
            </a:r>
            <a:r>
              <a:rPr lang="en-US" sz="1200" dirty="0">
                <a:solidFill>
                  <a:schemeClr val="tx1"/>
                </a:solidFill>
              </a:rPr>
              <a:t>, S. O., </a:t>
            </a:r>
            <a:r>
              <a:rPr lang="en-US" sz="1200" dirty="0" err="1">
                <a:solidFill>
                  <a:schemeClr val="tx1"/>
                </a:solidFill>
              </a:rPr>
              <a:t>Oyedele</a:t>
            </a:r>
            <a:r>
              <a:rPr lang="en-US" sz="1200" dirty="0">
                <a:solidFill>
                  <a:schemeClr val="tx1"/>
                </a:solidFill>
              </a:rPr>
              <a:t>, L. O., </a:t>
            </a:r>
            <a:r>
              <a:rPr lang="en-US" sz="1200" dirty="0" err="1">
                <a:solidFill>
                  <a:schemeClr val="tx1"/>
                </a:solidFill>
              </a:rPr>
              <a:t>Akanbi</a:t>
            </a:r>
            <a:r>
              <a:rPr lang="en-US" sz="1200" dirty="0">
                <a:solidFill>
                  <a:schemeClr val="tx1"/>
                </a:solidFill>
              </a:rPr>
              <a:t>, L., Ajayi, A., Delgado, J. M. D., Bilal, M., ... &amp; Ahmed, A. (2021). Artificial intelligence in the construction industry: A review of present status, opportunities and future challenges. Journal of Building Engineering, 44, 103299.</a:t>
            </a:r>
          </a:p>
          <a:p>
            <a:pPr marL="558800" lvl="0" indent="-279400">
              <a:lnSpc>
                <a:spcPct val="135000"/>
              </a:lnSpc>
              <a:buClr>
                <a:schemeClr val="dk1"/>
              </a:buClr>
              <a:buSzPts val="1100"/>
              <a:buFont typeface="+mj-lt"/>
              <a:buAutoNum type="arabicPeriod"/>
            </a:pPr>
            <a:r>
              <a:rPr lang="en-US" sz="1200" dirty="0">
                <a:solidFill>
                  <a:schemeClr val="tx1"/>
                </a:solidFill>
              </a:rPr>
              <a:t>Devlin, J., Chang, M. W., Lee, K., &amp; Toutanova, K. (2018). Bert: Pre-training of deep bidirectional transformers for language understanding. </a:t>
            </a:r>
            <a:r>
              <a:rPr lang="en-US" sz="1200" dirty="0" err="1">
                <a:solidFill>
                  <a:schemeClr val="tx1"/>
                </a:solidFill>
              </a:rPr>
              <a:t>arXiv</a:t>
            </a:r>
            <a:r>
              <a:rPr lang="en-US" sz="1200" dirty="0">
                <a:solidFill>
                  <a:schemeClr val="tx1"/>
                </a:solidFill>
              </a:rPr>
              <a:t> preprint arXiv:1810.04805.</a:t>
            </a:r>
          </a:p>
          <a:p>
            <a:pPr marL="558800" lvl="0" indent="-279400">
              <a:lnSpc>
                <a:spcPct val="135000"/>
              </a:lnSpc>
              <a:buClr>
                <a:schemeClr val="dk1"/>
              </a:buClr>
              <a:buSzPts val="1100"/>
              <a:buFont typeface="+mj-lt"/>
              <a:buAutoNum type="arabicPeriod"/>
            </a:pPr>
            <a:r>
              <a:rPr lang="en-US" sz="1200" dirty="0">
                <a:solidFill>
                  <a:schemeClr val="tx1"/>
                </a:solidFill>
              </a:rPr>
              <a:t>Sanh, V., Debut, L., </a:t>
            </a:r>
            <a:r>
              <a:rPr lang="en-US" sz="1200" dirty="0" err="1">
                <a:solidFill>
                  <a:schemeClr val="tx1"/>
                </a:solidFill>
              </a:rPr>
              <a:t>Chaumond</a:t>
            </a:r>
            <a:r>
              <a:rPr lang="en-US" sz="1200" dirty="0">
                <a:solidFill>
                  <a:schemeClr val="tx1"/>
                </a:solidFill>
              </a:rPr>
              <a:t>, J., &amp; Wolf, T. (2020, March 1). </a:t>
            </a:r>
            <a:r>
              <a:rPr lang="en-US" sz="1200" dirty="0" err="1">
                <a:solidFill>
                  <a:schemeClr val="tx1"/>
                </a:solidFill>
              </a:rPr>
              <a:t>Distilbert</a:t>
            </a:r>
            <a:r>
              <a:rPr lang="en-US" sz="1200" dirty="0">
                <a:solidFill>
                  <a:schemeClr val="tx1"/>
                </a:solidFill>
              </a:rPr>
              <a:t>, a distilled version of Bert: Smaller, faster, cheaper and lighter. arXiv.org. </a:t>
            </a:r>
            <a:r>
              <a:rPr lang="en-US" sz="1200" dirty="0">
                <a:solidFill>
                  <a:schemeClr val="tx1"/>
                </a:solidFill>
                <a:hlinkClick r:id="rId3">
                  <a:extLst>
                    <a:ext uri="{A12FA001-AC4F-418D-AE19-62706E023703}">
                      <ahyp:hlinkClr xmlns:ahyp="http://schemas.microsoft.com/office/drawing/2018/hyperlinkcolor" val="tx"/>
                    </a:ext>
                  </a:extLst>
                </a:hlinkClick>
              </a:rPr>
              <a:t>https://arxiv.org/abs/1910.01108</a:t>
            </a:r>
            <a:endParaRPr lang="en-US" sz="1200" dirty="0">
              <a:solidFill>
                <a:schemeClr val="tx1"/>
              </a:solidFill>
            </a:endParaRPr>
          </a:p>
          <a:p>
            <a:pPr marL="558800" lvl="0" indent="-279400">
              <a:lnSpc>
                <a:spcPct val="135000"/>
              </a:lnSpc>
              <a:buClr>
                <a:schemeClr val="dk1"/>
              </a:buClr>
              <a:buSzPts val="1100"/>
              <a:buFont typeface="+mj-lt"/>
              <a:buAutoNum type="arabicPeriod"/>
            </a:pPr>
            <a:r>
              <a:rPr lang="en-US" sz="1200" dirty="0">
                <a:solidFill>
                  <a:schemeClr val="tx1"/>
                </a:solidFill>
              </a:rPr>
              <a:t>Rajaraman, V. (2023). From ELIZA to ChatGPT: History of Human-Computer Conversation. Resonance, 28(6), 889-905.</a:t>
            </a:r>
          </a:p>
          <a:p>
            <a:pPr marL="558800" lvl="0" indent="-279400">
              <a:lnSpc>
                <a:spcPct val="135000"/>
              </a:lnSpc>
              <a:buClr>
                <a:schemeClr val="dk1"/>
              </a:buClr>
              <a:buSzPts val="1100"/>
              <a:buFont typeface="+mj-lt"/>
              <a:buAutoNum type="arabicPeriod"/>
            </a:pPr>
            <a:r>
              <a:rPr lang="en-US" sz="1200" dirty="0">
                <a:solidFill>
                  <a:schemeClr val="tx1"/>
                </a:solidFill>
              </a:rPr>
              <a:t>Kaplan, A., &amp; </a:t>
            </a:r>
            <a:r>
              <a:rPr lang="en-US" sz="1200" dirty="0" err="1">
                <a:solidFill>
                  <a:schemeClr val="tx1"/>
                </a:solidFill>
              </a:rPr>
              <a:t>Haenlein</a:t>
            </a:r>
            <a:r>
              <a:rPr lang="en-US" sz="1200" dirty="0">
                <a:solidFill>
                  <a:schemeClr val="tx1"/>
                </a:solidFill>
              </a:rPr>
              <a:t>, M. (2020). Rulers of the world, unite! The challenges and opportunities of artificial intelligence. Business Horizons, 63(1), 37-50.</a:t>
            </a:r>
          </a:p>
          <a:p>
            <a:pPr marL="558800" lvl="0" indent="-279400">
              <a:lnSpc>
                <a:spcPct val="135000"/>
              </a:lnSpc>
              <a:buClr>
                <a:schemeClr val="dk1"/>
              </a:buClr>
              <a:buSzPts val="1100"/>
              <a:buFont typeface="+mj-lt"/>
              <a:buAutoNum type="arabicPeriod"/>
            </a:pPr>
            <a:r>
              <a:rPr lang="en-US" sz="1200" dirty="0" err="1">
                <a:solidFill>
                  <a:schemeClr val="tx1"/>
                </a:solidFill>
              </a:rPr>
              <a:t>Gkinko</a:t>
            </a:r>
            <a:r>
              <a:rPr lang="en-US" sz="1200" dirty="0">
                <a:solidFill>
                  <a:schemeClr val="tx1"/>
                </a:solidFill>
              </a:rPr>
              <a:t>, L., &amp; </a:t>
            </a:r>
            <a:r>
              <a:rPr lang="en-US" sz="1200" dirty="0" err="1">
                <a:solidFill>
                  <a:schemeClr val="tx1"/>
                </a:solidFill>
              </a:rPr>
              <a:t>Elbanna</a:t>
            </a:r>
            <a:r>
              <a:rPr lang="en-US" sz="1200" dirty="0">
                <a:solidFill>
                  <a:schemeClr val="tx1"/>
                </a:solidFill>
              </a:rPr>
              <a:t>, A. (2022). AI Chatbots sociotechnical research: An overview and Future Directions. Proceedings http://ceur-ws. org ISSN, 1613, 0073</a:t>
            </a:r>
          </a:p>
          <a:p>
            <a:pPr marL="558800" lvl="0" indent="-279400">
              <a:lnSpc>
                <a:spcPct val="135000"/>
              </a:lnSpc>
              <a:buClr>
                <a:schemeClr val="dk1"/>
              </a:buClr>
              <a:buSzPts val="1100"/>
              <a:buFont typeface="+mj-lt"/>
              <a:buAutoNum type="arabicPeriod"/>
            </a:pPr>
            <a:r>
              <a:rPr lang="en-US" sz="1200" dirty="0">
                <a:solidFill>
                  <a:schemeClr val="tx1"/>
                </a:solidFill>
              </a:rPr>
              <a:t>3. Miller, T. (2019). Explanation in artificial intelligence: Insights from the social sciences. Artificial intelligence, 267, 1-38. </a:t>
            </a:r>
          </a:p>
          <a:p>
            <a:pPr marL="558800" lvl="0" indent="-279400">
              <a:lnSpc>
                <a:spcPct val="135000"/>
              </a:lnSpc>
              <a:buClr>
                <a:schemeClr val="dk1"/>
              </a:buClr>
              <a:buSzPts val="1100"/>
              <a:buFont typeface="+mj-lt"/>
              <a:buAutoNum type="arabicPeriod"/>
            </a:pPr>
            <a:r>
              <a:rPr lang="en-US" sz="1200" dirty="0">
                <a:solidFill>
                  <a:schemeClr val="tx1"/>
                </a:solidFill>
              </a:rPr>
              <a:t>5. Nowak, A., </a:t>
            </a:r>
            <a:r>
              <a:rPr lang="en-US" sz="1200" dirty="0" err="1">
                <a:solidFill>
                  <a:schemeClr val="tx1"/>
                </a:solidFill>
              </a:rPr>
              <a:t>Lukowicz</a:t>
            </a:r>
            <a:r>
              <a:rPr lang="en-US" sz="1200" dirty="0">
                <a:solidFill>
                  <a:schemeClr val="tx1"/>
                </a:solidFill>
              </a:rPr>
              <a:t>, P., &amp; </a:t>
            </a:r>
            <a:r>
              <a:rPr lang="en-US" sz="1200" dirty="0" err="1">
                <a:solidFill>
                  <a:schemeClr val="tx1"/>
                </a:solidFill>
              </a:rPr>
              <a:t>Horodecki</a:t>
            </a:r>
            <a:r>
              <a:rPr lang="en-US" sz="1200" dirty="0">
                <a:solidFill>
                  <a:schemeClr val="tx1"/>
                </a:solidFill>
              </a:rPr>
              <a:t>, P. (2018). Assessing artificial intelligence for humanity: Will AI be the our biggest ever advance? Or the biggest threat [Opinion]. IEEE Technology and Society Magazine, 37(4), 26-34. </a:t>
            </a:r>
          </a:p>
          <a:p>
            <a:pPr marL="558800" lvl="0" indent="-279400">
              <a:lnSpc>
                <a:spcPct val="135000"/>
              </a:lnSpc>
              <a:buClr>
                <a:schemeClr val="dk1"/>
              </a:buClr>
              <a:buSzPts val="1100"/>
              <a:buFont typeface="+mj-lt"/>
              <a:buAutoNum type="arabicPeriod"/>
            </a:pPr>
            <a:r>
              <a:rPr lang="en-US" sz="1200" dirty="0">
                <a:solidFill>
                  <a:schemeClr val="tx1"/>
                </a:solidFill>
              </a:rPr>
              <a:t>6. Konya-Baumbach, E., Biller, M., &amp; von </a:t>
            </a:r>
            <a:r>
              <a:rPr lang="en-US" sz="1200" dirty="0" err="1">
                <a:solidFill>
                  <a:schemeClr val="tx1"/>
                </a:solidFill>
              </a:rPr>
              <a:t>Janda</a:t>
            </a:r>
            <a:r>
              <a:rPr lang="en-US" sz="1200" dirty="0">
                <a:solidFill>
                  <a:schemeClr val="tx1"/>
                </a:solidFill>
              </a:rPr>
              <a:t>, S. (2023). Someone out there? A study on the social presence of anthropomorphized chatbots. Computers in Human Behavior, 139, 107513. </a:t>
            </a:r>
          </a:p>
          <a:p>
            <a:pPr marL="558800" lvl="0" indent="-279400">
              <a:lnSpc>
                <a:spcPct val="135000"/>
              </a:lnSpc>
              <a:buClr>
                <a:schemeClr val="dk1"/>
              </a:buClr>
              <a:buSzPts val="1100"/>
              <a:buFont typeface="+mj-lt"/>
              <a:buAutoNum type="arabicPeriod"/>
            </a:pPr>
            <a:r>
              <a:rPr lang="en-US" sz="1200" dirty="0">
                <a:solidFill>
                  <a:schemeClr val="tx1"/>
                </a:solidFill>
              </a:rPr>
              <a:t>8. Pearce, K., </a:t>
            </a:r>
            <a:r>
              <a:rPr lang="en-US" sz="1200" dirty="0" err="1">
                <a:solidFill>
                  <a:schemeClr val="tx1"/>
                </a:solidFill>
              </a:rPr>
              <a:t>Alghowinem</a:t>
            </a:r>
            <a:r>
              <a:rPr lang="en-US" sz="1200" dirty="0">
                <a:solidFill>
                  <a:schemeClr val="tx1"/>
                </a:solidFill>
              </a:rPr>
              <a:t>, S., &amp; Breazeal, C. (2022). Build-a-Bot: Teaching Conversational AI Using a Transformer-Based Intent Recognition and Question Answering Architecture. </a:t>
            </a:r>
            <a:r>
              <a:rPr lang="en-US" sz="1200" dirty="0" err="1">
                <a:solidFill>
                  <a:schemeClr val="tx1"/>
                </a:solidFill>
              </a:rPr>
              <a:t>arXiv</a:t>
            </a:r>
            <a:r>
              <a:rPr lang="en-US" sz="1200" dirty="0">
                <a:solidFill>
                  <a:schemeClr val="tx1"/>
                </a:solidFill>
              </a:rPr>
              <a:t> preprint arXiv:2212.07542. </a:t>
            </a:r>
          </a:p>
          <a:p>
            <a:pPr marL="558800" lvl="0" indent="-279400">
              <a:lnSpc>
                <a:spcPct val="135000"/>
              </a:lnSpc>
              <a:buClr>
                <a:schemeClr val="dk1"/>
              </a:buClr>
              <a:buSzPts val="1100"/>
              <a:buFont typeface="+mj-lt"/>
              <a:buAutoNum type="arabicPeriod"/>
            </a:pPr>
            <a:r>
              <a:rPr lang="en-US" sz="1200" dirty="0">
                <a:solidFill>
                  <a:schemeClr val="tx1"/>
                </a:solidFill>
              </a:rPr>
              <a:t>12. Rothman, D., &amp; Gulli, A. (2022). Transformers for Natural Language Processing: Build, train, and fine-tune deep neural network architectures for NLP with Python, </a:t>
            </a:r>
            <a:r>
              <a:rPr lang="en-US" sz="1200" dirty="0" err="1">
                <a:solidFill>
                  <a:schemeClr val="tx1"/>
                </a:solidFill>
              </a:rPr>
              <a:t>PyTorch</a:t>
            </a:r>
            <a:r>
              <a:rPr lang="en-US" sz="1200" dirty="0">
                <a:solidFill>
                  <a:schemeClr val="tx1"/>
                </a:solidFill>
              </a:rPr>
              <a:t>, TensorFlow, BERT, and GPT-3. </a:t>
            </a:r>
            <a:r>
              <a:rPr lang="en-US" sz="1200" dirty="0" err="1">
                <a:solidFill>
                  <a:schemeClr val="tx1"/>
                </a:solidFill>
              </a:rPr>
              <a:t>Packt</a:t>
            </a:r>
            <a:r>
              <a:rPr lang="en-US" sz="1200" dirty="0">
                <a:solidFill>
                  <a:schemeClr val="tx1"/>
                </a:solidFill>
              </a:rPr>
              <a:t> Publishing Ltd. </a:t>
            </a:r>
          </a:p>
          <a:p>
            <a:pPr marL="558800" lvl="0" indent="-279400">
              <a:lnSpc>
                <a:spcPct val="135000"/>
              </a:lnSpc>
              <a:buClr>
                <a:schemeClr val="dk1"/>
              </a:buClr>
              <a:buSzPts val="1100"/>
              <a:buFont typeface="+mj-lt"/>
              <a:buAutoNum type="arabicPeriod"/>
            </a:pPr>
            <a:r>
              <a:rPr lang="en-US" sz="1200" dirty="0">
                <a:solidFill>
                  <a:schemeClr val="tx1"/>
                </a:solidFill>
              </a:rPr>
              <a:t>13. Nadkarni, P. M., Ohno-Machado, L., &amp; Chapman, W. W. (2011). Natural language processing: an introduction. Journal of the American Medical Informatics Association, 18(5), 544-551. </a:t>
            </a:r>
          </a:p>
          <a:p>
            <a:pPr marL="558800" lvl="0" indent="-279400" algn="l" rtl="0">
              <a:lnSpc>
                <a:spcPct val="135000"/>
              </a:lnSpc>
              <a:spcBef>
                <a:spcPts val="0"/>
              </a:spcBef>
              <a:spcAft>
                <a:spcPts val="0"/>
              </a:spcAft>
              <a:buClr>
                <a:schemeClr val="dk1"/>
              </a:buClr>
              <a:buSzPts val="1100"/>
              <a:buFont typeface="Arial"/>
              <a:buNone/>
            </a:pPr>
            <a:endParaRPr sz="1100" dirty="0">
              <a:solidFill>
                <a:schemeClr val="dk1"/>
              </a:solidFill>
            </a:endParaRPr>
          </a:p>
        </p:txBody>
      </p:sp>
      <p:sp>
        <p:nvSpPr>
          <p:cNvPr id="64" name="Google Shape;64;p13"/>
          <p:cNvSpPr txBox="1">
            <a:spLocks noGrp="1"/>
          </p:cNvSpPr>
          <p:nvPr>
            <p:ph type="ctrTitle"/>
          </p:nvPr>
        </p:nvSpPr>
        <p:spPr>
          <a:xfrm>
            <a:off x="5446350" y="130629"/>
            <a:ext cx="22292700" cy="4004700"/>
          </a:xfrm>
          <a:prstGeom prst="rect">
            <a:avLst/>
          </a:prstGeom>
        </p:spPr>
        <p:txBody>
          <a:bodyPr spcFirstLastPara="1" wrap="square" lIns="341325" tIns="341325" rIns="341325" bIns="3413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4400" b="1" dirty="0">
                <a:solidFill>
                  <a:schemeClr val="tx1"/>
                </a:solidFill>
                <a:latin typeface="Lato"/>
                <a:ea typeface="Lato"/>
                <a:cs typeface="Lato"/>
              </a:rPr>
              <a:t>Sustainable Construction through NLP: Advanced Multiparameter Search Optimization </a:t>
            </a:r>
            <a:r>
              <a:rPr lang="en-GB" sz="4100" dirty="0"/>
              <a:t>Endrit Berberi</a:t>
            </a:r>
            <a:r>
              <a:rPr lang="en-GB" sz="4100" baseline="30000" dirty="0"/>
              <a:t>1,2,3</a:t>
            </a:r>
            <a:r>
              <a:rPr lang="en-GB" sz="4100" dirty="0"/>
              <a:t>,</a:t>
            </a:r>
            <a:r>
              <a:rPr lang="en-GB" sz="4100" baseline="30000" dirty="0"/>
              <a:t> </a:t>
            </a:r>
            <a:r>
              <a:rPr lang="en-GB" sz="4100" dirty="0" err="1"/>
              <a:t>Cherubel</a:t>
            </a:r>
            <a:r>
              <a:rPr lang="en-GB" sz="4100" dirty="0"/>
              <a:t> Kefyalew</a:t>
            </a:r>
            <a:r>
              <a:rPr lang="en-GB" sz="4100" baseline="30000" dirty="0"/>
              <a:t>1,2,4</a:t>
            </a:r>
            <a:r>
              <a:rPr lang="en-GB" sz="4100" dirty="0"/>
              <a:t>, Nicodemos Varanava</a:t>
            </a:r>
            <a:r>
              <a:rPr lang="en-GB" sz="4100" baseline="30000" dirty="0"/>
              <a:t>2</a:t>
            </a:r>
            <a:endParaRPr sz="4100" baseline="30000" dirty="0"/>
          </a:p>
          <a:p>
            <a:pPr marL="0" lvl="0" indent="0" algn="ctr" rtl="0">
              <a:lnSpc>
                <a:spcPct val="115000"/>
              </a:lnSpc>
              <a:spcBef>
                <a:spcPts val="0"/>
              </a:spcBef>
              <a:spcAft>
                <a:spcPts val="0"/>
              </a:spcAft>
              <a:buClr>
                <a:schemeClr val="dk1"/>
              </a:buClr>
              <a:buSzPts val="1100"/>
              <a:buFont typeface="Arial"/>
              <a:buNone/>
            </a:pPr>
            <a:r>
              <a:rPr lang="en-US" sz="4100" i="1" dirty="0"/>
              <a:t>(1) Station1 (Lawrence, MA), (2) 2050 Materials (London, UK), (3) University of Florida (Gainesville, Florida), (4) George Mason University (Fairfax, Virginia)</a:t>
            </a:r>
          </a:p>
          <a:p>
            <a:pPr marL="0" lvl="0" indent="0" algn="ctr" rtl="0">
              <a:spcBef>
                <a:spcPts val="0"/>
              </a:spcBef>
              <a:spcAft>
                <a:spcPts val="0"/>
              </a:spcAft>
              <a:buNone/>
            </a:pPr>
            <a:endParaRPr lang="en-US" sz="6000" dirty="0"/>
          </a:p>
        </p:txBody>
      </p:sp>
      <p:pic>
        <p:nvPicPr>
          <p:cNvPr id="65" name="Google Shape;65;p13"/>
          <p:cNvPicPr preferRelativeResize="0"/>
          <p:nvPr/>
        </p:nvPicPr>
        <p:blipFill>
          <a:blip r:embed="rId4">
            <a:alphaModFix/>
          </a:blip>
          <a:stretch>
            <a:fillRect/>
          </a:stretch>
        </p:blipFill>
        <p:spPr>
          <a:xfrm>
            <a:off x="586400" y="1202813"/>
            <a:ext cx="5126925" cy="1599075"/>
          </a:xfrm>
          <a:prstGeom prst="rect">
            <a:avLst/>
          </a:prstGeom>
          <a:noFill/>
          <a:ln>
            <a:noFill/>
          </a:ln>
        </p:spPr>
      </p:pic>
      <p:sp>
        <p:nvSpPr>
          <p:cNvPr id="69" name="Google Shape;69;p13"/>
          <p:cNvSpPr txBox="1"/>
          <p:nvPr/>
        </p:nvSpPr>
        <p:spPr>
          <a:xfrm>
            <a:off x="670774" y="12852137"/>
            <a:ext cx="4770707" cy="553968"/>
          </a:xfrm>
          <a:prstGeom prst="rect">
            <a:avLst/>
          </a:prstGeom>
          <a:noFill/>
          <a:ln>
            <a:noFill/>
          </a:ln>
        </p:spPr>
        <p:txBody>
          <a:bodyPr spcFirstLastPara="1" wrap="square" lIns="91425" tIns="91425" rIns="91425" bIns="91425" anchor="t" anchorCtr="0">
            <a:spAutoFit/>
          </a:bodyPr>
          <a:lstStyle/>
          <a:p>
            <a:r>
              <a:rPr lang="fr-FR" sz="1200" dirty="0">
                <a:solidFill>
                  <a:schemeClr val="tx1"/>
                </a:solidFill>
                <a:latin typeface="Lato"/>
                <a:ea typeface="Lato"/>
                <a:cs typeface="Lato"/>
              </a:rPr>
              <a:t>Figure 1: </a:t>
            </a:r>
            <a:r>
              <a:rPr lang="en-US" sz="1200" dirty="0">
                <a:solidFill>
                  <a:schemeClr val="tx1"/>
                </a:solidFill>
                <a:latin typeface="Lato"/>
                <a:ea typeface="Lato"/>
                <a:cs typeface="Lato"/>
              </a:rPr>
              <a:t>Fine-tuning </a:t>
            </a:r>
            <a:r>
              <a:rPr lang="en-US" sz="1200" dirty="0" err="1">
                <a:solidFill>
                  <a:schemeClr val="tx1"/>
                </a:solidFill>
                <a:latin typeface="Lato"/>
                <a:ea typeface="Lato"/>
                <a:cs typeface="Lato"/>
              </a:rPr>
              <a:t>bert</a:t>
            </a:r>
            <a:r>
              <a:rPr lang="en-US" sz="1200" dirty="0">
                <a:solidFill>
                  <a:schemeClr val="tx1"/>
                </a:solidFill>
                <a:latin typeface="Lato"/>
                <a:ea typeface="Lato"/>
                <a:cs typeface="Lato"/>
              </a:rPr>
              <a:t> for text classification (</a:t>
            </a:r>
            <a:r>
              <a:rPr lang="it-IT" sz="1200" dirty="0">
                <a:solidFill>
                  <a:schemeClr val="tx1"/>
                </a:solidFill>
                <a:latin typeface="Lato"/>
                <a:ea typeface="Lato"/>
                <a:cs typeface="Lato"/>
              </a:rPr>
              <a:t>Albanese, N. C. 2022, May 16)</a:t>
            </a:r>
            <a:endParaRPr sz="1200" dirty="0">
              <a:solidFill>
                <a:schemeClr val="tx1"/>
              </a:solidFill>
              <a:latin typeface="Lato"/>
              <a:ea typeface="Lato"/>
              <a:cs typeface="Lato"/>
            </a:endParaRPr>
          </a:p>
        </p:txBody>
      </p:sp>
      <p:sp>
        <p:nvSpPr>
          <p:cNvPr id="74" name="Google Shape;74;p13"/>
          <p:cNvSpPr txBox="1"/>
          <p:nvPr/>
        </p:nvSpPr>
        <p:spPr>
          <a:xfrm>
            <a:off x="19179387" y="9009224"/>
            <a:ext cx="301588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i="1" dirty="0">
                <a:solidFill>
                  <a:schemeClr val="dk1"/>
                </a:solidFill>
              </a:rPr>
              <a:t>Figure 3: </a:t>
            </a:r>
            <a:r>
              <a:rPr lang="en-US" sz="1200" i="1" dirty="0">
                <a:solidFill>
                  <a:schemeClr val="dk1"/>
                </a:solidFill>
              </a:rPr>
              <a:t>Flowchart by Cherubel Kefyalew</a:t>
            </a:r>
          </a:p>
          <a:p>
            <a:pPr marL="0" lvl="0" indent="0" algn="l" rtl="0">
              <a:spcBef>
                <a:spcPts val="0"/>
              </a:spcBef>
              <a:spcAft>
                <a:spcPts val="0"/>
              </a:spcAft>
              <a:buNone/>
            </a:pPr>
            <a:endParaRPr lang="en-GB" sz="1200" i="1" dirty="0">
              <a:solidFill>
                <a:schemeClr val="dk1"/>
              </a:solidFill>
            </a:endParaRPr>
          </a:p>
        </p:txBody>
      </p:sp>
      <p:sp>
        <p:nvSpPr>
          <p:cNvPr id="75" name="Google Shape;75;p13"/>
          <p:cNvSpPr txBox="1"/>
          <p:nvPr/>
        </p:nvSpPr>
        <p:spPr>
          <a:xfrm>
            <a:off x="11385031" y="3958835"/>
            <a:ext cx="7939687" cy="5493781"/>
          </a:xfrm>
          <a:prstGeom prst="rect">
            <a:avLst/>
          </a:prstGeom>
          <a:noFill/>
          <a:ln>
            <a:noFill/>
          </a:ln>
        </p:spPr>
        <p:txBody>
          <a:bodyPr spcFirstLastPara="1" wrap="square" lIns="91425" tIns="91425" rIns="91425" bIns="91425" anchor="t" anchorCtr="0">
            <a:spAutoFit/>
          </a:bodyPr>
          <a:lstStyle/>
          <a:p>
            <a:pPr>
              <a:lnSpc>
                <a:spcPct val="115000"/>
              </a:lnSpc>
            </a:pPr>
            <a:r>
              <a:rPr lang="en-US" sz="2000" dirty="0">
                <a:solidFill>
                  <a:schemeClr val="dk1"/>
                </a:solidFill>
              </a:rPr>
              <a:t>As the user inputs their query into the 2050 Materials’ website. It is then pushed into the Named Entity Recognition Model. This query is then tokenized into using DistilBERT. As said in the previous section, DistilBERT is selected due to runs 60% faster while preserving over 95% of BERT’s performances. Tokenization is a process that takes each word in the query and separates it, each word is then given an integer value that is fed into the NER Model. This model, having been fine-tuned on the library of products, will then determine what each word in the query represents, product types, material types, and building applications. Separating results into a dictionary of lists, depending on the query. This development of a multi-parameter search optimizer allows for better comprehension and understanding of user requests. Classified results are loaded into a Category Model, custom, fine-tuned models were developed to process each type of search parameter. Each parameter is then tokenized and </a:t>
            </a:r>
          </a:p>
        </p:txBody>
      </p:sp>
      <p:sp>
        <p:nvSpPr>
          <p:cNvPr id="80" name="Google Shape;80;p13"/>
          <p:cNvSpPr txBox="1"/>
          <p:nvPr/>
        </p:nvSpPr>
        <p:spPr>
          <a:xfrm>
            <a:off x="11699413" y="3468675"/>
            <a:ext cx="1027980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dk1"/>
                </a:solidFill>
              </a:rPr>
              <a:t>Named Entity Recognition &amp; Category Matching Multi-filtering process</a:t>
            </a:r>
          </a:p>
        </p:txBody>
      </p:sp>
      <p:sp>
        <p:nvSpPr>
          <p:cNvPr id="82" name="Google Shape;82;p13"/>
          <p:cNvSpPr txBox="1"/>
          <p:nvPr/>
        </p:nvSpPr>
        <p:spPr>
          <a:xfrm>
            <a:off x="13792338" y="15766288"/>
            <a:ext cx="8875673"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i="1" dirty="0">
                <a:solidFill>
                  <a:schemeClr val="dk1"/>
                </a:solidFill>
              </a:rPr>
              <a:t> Figures 4: Predicting label categories. </a:t>
            </a:r>
            <a:r>
              <a:rPr lang="en-GB" sz="1200" i="1" dirty="0" err="1">
                <a:solidFill>
                  <a:schemeClr val="dk1"/>
                </a:solidFill>
              </a:rPr>
              <a:t>DistilBERT</a:t>
            </a:r>
            <a:r>
              <a:rPr lang="en-GB" sz="1200" i="1" dirty="0">
                <a:solidFill>
                  <a:schemeClr val="dk1"/>
                </a:solidFill>
              </a:rPr>
              <a:t> model performance and accuracy metrics.</a:t>
            </a:r>
            <a:endParaRPr sz="1200" i="1" dirty="0">
              <a:solidFill>
                <a:schemeClr val="dk1"/>
              </a:solidFill>
            </a:endParaRPr>
          </a:p>
        </p:txBody>
      </p:sp>
      <p:sp>
        <p:nvSpPr>
          <p:cNvPr id="83" name="Google Shape;83;p13"/>
          <p:cNvSpPr txBox="1"/>
          <p:nvPr/>
        </p:nvSpPr>
        <p:spPr>
          <a:xfrm>
            <a:off x="11350394" y="11033163"/>
            <a:ext cx="1074660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2000" b="1" dirty="0">
                <a:solidFill>
                  <a:schemeClr val="dk1"/>
                </a:solidFill>
              </a:rPr>
              <a:t>Category Matching </a:t>
            </a:r>
            <a:r>
              <a:rPr lang="en-GB" sz="2000" b="1" dirty="0">
                <a:solidFill>
                  <a:schemeClr val="dk1"/>
                </a:solidFill>
              </a:rPr>
              <a:t>Model performance</a:t>
            </a:r>
          </a:p>
        </p:txBody>
      </p:sp>
      <p:sp>
        <p:nvSpPr>
          <p:cNvPr id="88" name="Google Shape;88;p13"/>
          <p:cNvSpPr txBox="1"/>
          <p:nvPr/>
        </p:nvSpPr>
        <p:spPr>
          <a:xfrm>
            <a:off x="23339692" y="7039023"/>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i="1" dirty="0">
                <a:solidFill>
                  <a:schemeClr val="dk1"/>
                </a:solidFill>
              </a:rPr>
              <a:t>Figure 5: Stakeholder Map</a:t>
            </a:r>
            <a:endParaRPr sz="1200" dirty="0"/>
          </a:p>
        </p:txBody>
      </p:sp>
      <p:pic>
        <p:nvPicPr>
          <p:cNvPr id="4" name="Picture 3" descr="A close-up of a logo&#10;&#10;Description automatically generated">
            <a:extLst>
              <a:ext uri="{FF2B5EF4-FFF2-40B4-BE49-F238E27FC236}">
                <a16:creationId xmlns:a16="http://schemas.microsoft.com/office/drawing/2014/main" id="{22732E86-E0E2-BA4C-42C3-4CB1D994191C}"/>
              </a:ext>
            </a:extLst>
          </p:cNvPr>
          <p:cNvPicPr>
            <a:picLocks noChangeAspect="1"/>
          </p:cNvPicPr>
          <p:nvPr/>
        </p:nvPicPr>
        <p:blipFill>
          <a:blip r:embed="rId5"/>
          <a:stretch>
            <a:fillRect/>
          </a:stretch>
        </p:blipFill>
        <p:spPr>
          <a:xfrm>
            <a:off x="28122508" y="424930"/>
            <a:ext cx="3704511" cy="2278720"/>
          </a:xfrm>
          <a:prstGeom prst="rect">
            <a:avLst/>
          </a:prstGeom>
        </p:spPr>
      </p:pic>
      <p:pic>
        <p:nvPicPr>
          <p:cNvPr id="8" name="Picture 7" descr="A diagram of a process&#10;&#10;Description automatically generated">
            <a:extLst>
              <a:ext uri="{FF2B5EF4-FFF2-40B4-BE49-F238E27FC236}">
                <a16:creationId xmlns:a16="http://schemas.microsoft.com/office/drawing/2014/main" id="{7181E387-C162-524E-DE81-7DDFEFEE1E47}"/>
              </a:ext>
            </a:extLst>
          </p:cNvPr>
          <p:cNvPicPr>
            <a:picLocks noChangeAspect="1"/>
          </p:cNvPicPr>
          <p:nvPr/>
        </p:nvPicPr>
        <p:blipFill>
          <a:blip r:embed="rId6"/>
          <a:stretch>
            <a:fillRect/>
          </a:stretch>
        </p:blipFill>
        <p:spPr>
          <a:xfrm>
            <a:off x="5591326" y="9553257"/>
            <a:ext cx="5085730" cy="3163204"/>
          </a:xfrm>
          <a:prstGeom prst="rect">
            <a:avLst/>
          </a:prstGeom>
        </p:spPr>
      </p:pic>
      <p:sp>
        <p:nvSpPr>
          <p:cNvPr id="13" name="Google Shape;69;p13">
            <a:extLst>
              <a:ext uri="{FF2B5EF4-FFF2-40B4-BE49-F238E27FC236}">
                <a16:creationId xmlns:a16="http://schemas.microsoft.com/office/drawing/2014/main" id="{36A14862-5A27-DF99-E479-687621782EF0}"/>
              </a:ext>
            </a:extLst>
          </p:cNvPr>
          <p:cNvSpPr txBox="1"/>
          <p:nvPr/>
        </p:nvSpPr>
        <p:spPr>
          <a:xfrm>
            <a:off x="5549583" y="12832817"/>
            <a:ext cx="5573871" cy="553968"/>
          </a:xfrm>
          <a:prstGeom prst="rect">
            <a:avLst/>
          </a:prstGeom>
          <a:noFill/>
          <a:ln>
            <a:noFill/>
          </a:ln>
        </p:spPr>
        <p:txBody>
          <a:bodyPr spcFirstLastPara="1" wrap="square" lIns="91425" tIns="91425" rIns="91425" bIns="91425" anchor="t" anchorCtr="0">
            <a:spAutoFit/>
          </a:bodyPr>
          <a:lstStyle/>
          <a:p>
            <a:r>
              <a:rPr lang="fr-FR" sz="1200" dirty="0">
                <a:solidFill>
                  <a:schemeClr val="tx1"/>
                </a:solidFill>
                <a:latin typeface="Lato"/>
                <a:ea typeface="Lato"/>
                <a:cs typeface="Lato"/>
              </a:rPr>
              <a:t>Figure 2: </a:t>
            </a:r>
            <a:r>
              <a:rPr lang="fr-FR" sz="1200" dirty="0" err="1">
                <a:solidFill>
                  <a:schemeClr val="tx1"/>
                </a:solidFill>
                <a:latin typeface="Lato"/>
                <a:ea typeface="Lato"/>
                <a:cs typeface="Lato"/>
              </a:rPr>
              <a:t>Corporate</a:t>
            </a:r>
            <a:r>
              <a:rPr lang="fr-FR" sz="1200" dirty="0">
                <a:solidFill>
                  <a:schemeClr val="tx1"/>
                </a:solidFill>
                <a:latin typeface="Lato"/>
                <a:ea typeface="Lato"/>
                <a:cs typeface="Lato"/>
              </a:rPr>
              <a:t> </a:t>
            </a:r>
            <a:r>
              <a:rPr lang="fr-FR" sz="1200" dirty="0" err="1">
                <a:solidFill>
                  <a:schemeClr val="tx1"/>
                </a:solidFill>
                <a:latin typeface="Lato"/>
                <a:ea typeface="Lato"/>
                <a:cs typeface="Lato"/>
              </a:rPr>
              <a:t>emission</a:t>
            </a:r>
            <a:r>
              <a:rPr lang="fr-FR" sz="1200" dirty="0">
                <a:solidFill>
                  <a:schemeClr val="tx1"/>
                </a:solidFill>
                <a:latin typeface="Lato"/>
                <a:ea typeface="Lato"/>
                <a:cs typeface="Lato"/>
              </a:rPr>
              <a:t> scopes. Image by  </a:t>
            </a:r>
            <a:r>
              <a:rPr lang="fr-FR" sz="1200" dirty="0" err="1">
                <a:solidFill>
                  <a:schemeClr val="tx1"/>
                </a:solidFill>
                <a:latin typeface="Lato"/>
                <a:ea typeface="Lato"/>
                <a:cs typeface="Lato"/>
              </a:rPr>
              <a:t>Greenhouse</a:t>
            </a:r>
            <a:r>
              <a:rPr lang="fr-FR" sz="1200" dirty="0">
                <a:solidFill>
                  <a:schemeClr val="tx1"/>
                </a:solidFill>
                <a:latin typeface="Lato"/>
                <a:ea typeface="Lato"/>
                <a:cs typeface="Lato"/>
              </a:rPr>
              <a:t> Gas Protocol</a:t>
            </a:r>
            <a:endParaRPr lang="fr-FR" sz="1200" dirty="0">
              <a:solidFill>
                <a:schemeClr val="tx1"/>
              </a:solidFill>
            </a:endParaRPr>
          </a:p>
          <a:p>
            <a:pPr marL="0" lvl="0" indent="0" algn="l" rtl="0">
              <a:spcBef>
                <a:spcPts val="0"/>
              </a:spcBef>
              <a:spcAft>
                <a:spcPts val="0"/>
              </a:spcAft>
              <a:buNone/>
            </a:pPr>
            <a:endParaRPr sz="1200" i="1" dirty="0"/>
          </a:p>
        </p:txBody>
      </p:sp>
      <p:pic>
        <p:nvPicPr>
          <p:cNvPr id="15" name="Picture 14">
            <a:extLst>
              <a:ext uri="{FF2B5EF4-FFF2-40B4-BE49-F238E27FC236}">
                <a16:creationId xmlns:a16="http://schemas.microsoft.com/office/drawing/2014/main" id="{FE6A7BF6-D96D-CD98-A97C-DDA7F37CF27D}"/>
              </a:ext>
            </a:extLst>
          </p:cNvPr>
          <p:cNvPicPr>
            <a:picLocks noChangeAspect="1"/>
          </p:cNvPicPr>
          <p:nvPr/>
        </p:nvPicPr>
        <p:blipFill>
          <a:blip r:embed="rId7"/>
          <a:srcRect/>
          <a:stretch/>
        </p:blipFill>
        <p:spPr>
          <a:xfrm>
            <a:off x="492555" y="9684597"/>
            <a:ext cx="4855846" cy="3031864"/>
          </a:xfrm>
          <a:prstGeom prst="rect">
            <a:avLst/>
          </a:prstGeom>
        </p:spPr>
      </p:pic>
      <p:sp>
        <p:nvSpPr>
          <p:cNvPr id="6" name="Rectangle 5">
            <a:extLst>
              <a:ext uri="{FF2B5EF4-FFF2-40B4-BE49-F238E27FC236}">
                <a16:creationId xmlns:a16="http://schemas.microsoft.com/office/drawing/2014/main" id="{4B1A283E-55C9-8B35-04CE-730F9EB5194B}"/>
              </a:ext>
            </a:extLst>
          </p:cNvPr>
          <p:cNvSpPr/>
          <p:nvPr/>
        </p:nvSpPr>
        <p:spPr>
          <a:xfrm>
            <a:off x="372791" y="15451078"/>
            <a:ext cx="10875851" cy="6391372"/>
          </a:xfrm>
          <a:prstGeom prst="rect">
            <a:avLst/>
          </a:prstGeom>
          <a:noFill/>
          <a:ln>
            <a:solidFill>
              <a:schemeClr val="tx1">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descr="A diagram of a company&#10;&#10;Description automatically generated">
            <a:extLst>
              <a:ext uri="{FF2B5EF4-FFF2-40B4-BE49-F238E27FC236}">
                <a16:creationId xmlns:a16="http://schemas.microsoft.com/office/drawing/2014/main" id="{E1131316-B028-7A55-A9A9-270B9DFA5C1A}"/>
              </a:ext>
            </a:extLst>
          </p:cNvPr>
          <p:cNvPicPr>
            <a:picLocks noChangeAspect="1"/>
          </p:cNvPicPr>
          <p:nvPr/>
        </p:nvPicPr>
        <p:blipFill>
          <a:blip r:embed="rId8"/>
          <a:stretch>
            <a:fillRect/>
          </a:stretch>
        </p:blipFill>
        <p:spPr>
          <a:xfrm>
            <a:off x="22840222" y="3902248"/>
            <a:ext cx="3998941" cy="2952107"/>
          </a:xfrm>
          <a:prstGeom prst="rect">
            <a:avLst/>
          </a:prstGeom>
        </p:spPr>
      </p:pic>
      <p:sp>
        <p:nvSpPr>
          <p:cNvPr id="2" name="Google Shape;70;p13">
            <a:extLst>
              <a:ext uri="{FF2B5EF4-FFF2-40B4-BE49-F238E27FC236}">
                <a16:creationId xmlns:a16="http://schemas.microsoft.com/office/drawing/2014/main" id="{7BEC802A-CCC8-3419-2616-7F8F06168ADE}"/>
              </a:ext>
            </a:extLst>
          </p:cNvPr>
          <p:cNvSpPr txBox="1"/>
          <p:nvPr/>
        </p:nvSpPr>
        <p:spPr>
          <a:xfrm>
            <a:off x="417466" y="13399948"/>
            <a:ext cx="10647084" cy="195435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b="1" dirty="0">
                <a:solidFill>
                  <a:schemeClr val="dk1"/>
                </a:solidFill>
              </a:rPr>
              <a:t>Research Questions:</a:t>
            </a:r>
            <a:endParaRPr sz="2000" b="1" dirty="0">
              <a:solidFill>
                <a:schemeClr val="dk1"/>
              </a:solidFill>
            </a:endParaRPr>
          </a:p>
          <a:p>
            <a:pPr marL="457200" lvl="0" indent="-355600">
              <a:lnSpc>
                <a:spcPct val="115000"/>
              </a:lnSpc>
              <a:buSzPts val="2000"/>
              <a:buFont typeface="Arial"/>
              <a:buChar char="●"/>
            </a:pPr>
            <a:r>
              <a:rPr lang="en-US" sz="2000" dirty="0">
                <a:solidFill>
                  <a:schemeClr val="dk1"/>
                </a:solidFill>
              </a:rPr>
              <a:t>How can NLP enhance search capabilities for sustainable construction data, facilitating detailed filtering for industry professionals?</a:t>
            </a:r>
          </a:p>
          <a:p>
            <a:pPr marL="457200" indent="-355600">
              <a:lnSpc>
                <a:spcPct val="115000"/>
              </a:lnSpc>
              <a:buSzPts val="2000"/>
              <a:buFont typeface="Arial"/>
              <a:buChar char="●"/>
            </a:pPr>
            <a:r>
              <a:rPr lang="en-US" sz="2000" dirty="0">
                <a:solidFill>
                  <a:schemeClr val="dk1"/>
                </a:solidFill>
              </a:rPr>
              <a:t>What are the potential benefits of this AI-enhanced search for the construction industry, and how might it contribute to a more sustainable future?</a:t>
            </a:r>
          </a:p>
        </p:txBody>
      </p:sp>
      <p:pic>
        <p:nvPicPr>
          <p:cNvPr id="17" name="Picture 16" descr="A graph of a graph showing the results of a model evaluation&#10;&#10;Description automatically generated with medium confidence">
            <a:extLst>
              <a:ext uri="{FF2B5EF4-FFF2-40B4-BE49-F238E27FC236}">
                <a16:creationId xmlns:a16="http://schemas.microsoft.com/office/drawing/2014/main" id="{0CFDA7E2-12DF-B386-0867-F122D1E68D50}"/>
              </a:ext>
            </a:extLst>
          </p:cNvPr>
          <p:cNvPicPr>
            <a:picLocks noChangeAspect="1"/>
          </p:cNvPicPr>
          <p:nvPr/>
        </p:nvPicPr>
        <p:blipFill>
          <a:blip r:embed="rId9"/>
          <a:stretch>
            <a:fillRect/>
          </a:stretch>
        </p:blipFill>
        <p:spPr>
          <a:xfrm>
            <a:off x="12801600" y="11523252"/>
            <a:ext cx="8353425" cy="4248518"/>
          </a:xfrm>
          <a:prstGeom prst="rect">
            <a:avLst/>
          </a:prstGeom>
        </p:spPr>
      </p:pic>
      <p:pic>
        <p:nvPicPr>
          <p:cNvPr id="14" name="Picture 13" descr="A screenshot of a diagram&#10;&#10;Description automatically generated">
            <a:extLst>
              <a:ext uri="{FF2B5EF4-FFF2-40B4-BE49-F238E27FC236}">
                <a16:creationId xmlns:a16="http://schemas.microsoft.com/office/drawing/2014/main" id="{B301233A-B044-4C1E-5C44-85BAAD2B10C5}"/>
              </a:ext>
            </a:extLst>
          </p:cNvPr>
          <p:cNvPicPr>
            <a:picLocks noChangeAspect="1"/>
          </p:cNvPicPr>
          <p:nvPr/>
        </p:nvPicPr>
        <p:blipFill>
          <a:blip r:embed="rId10"/>
          <a:stretch>
            <a:fillRect/>
          </a:stretch>
        </p:blipFill>
        <p:spPr>
          <a:xfrm>
            <a:off x="19206255" y="3997878"/>
            <a:ext cx="3015883" cy="4978168"/>
          </a:xfrm>
          <a:prstGeom prst="rect">
            <a:avLst/>
          </a:prstGeom>
        </p:spPr>
      </p:pic>
      <p:sp>
        <p:nvSpPr>
          <p:cNvPr id="22" name="TextBox 21">
            <a:extLst>
              <a:ext uri="{FF2B5EF4-FFF2-40B4-BE49-F238E27FC236}">
                <a16:creationId xmlns:a16="http://schemas.microsoft.com/office/drawing/2014/main" id="{2A6E2F80-6DA0-B7E2-4367-13DF69809298}"/>
              </a:ext>
            </a:extLst>
          </p:cNvPr>
          <p:cNvSpPr txBox="1"/>
          <p:nvPr/>
        </p:nvSpPr>
        <p:spPr>
          <a:xfrm>
            <a:off x="11385030" y="9314681"/>
            <a:ext cx="10711963" cy="1466492"/>
          </a:xfrm>
          <a:prstGeom prst="rect">
            <a:avLst/>
          </a:prstGeom>
          <a:noFill/>
        </p:spPr>
        <p:txBody>
          <a:bodyPr wrap="square">
            <a:spAutoFit/>
          </a:bodyPr>
          <a:lstStyle/>
          <a:p>
            <a:pPr>
              <a:lnSpc>
                <a:spcPct val="114000"/>
              </a:lnSpc>
            </a:pPr>
            <a:r>
              <a:rPr lang="en-US" sz="2000" dirty="0">
                <a:solidFill>
                  <a:schemeClr val="dk1"/>
                </a:solidFill>
              </a:rPr>
              <a:t>fed into the corresponding model. Calculating the similarity to items in the database. The items with the highest probability are then selected from the database, outputting results to the user. This multi-filtering approach allows us to enhance the search capabilities for architects. </a:t>
            </a:r>
            <a:endParaRPr lang="en-US" sz="2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LabArchives xmlns:xsi="http://www.w3.org/2001/XMLSchema-instance" xmlns:xsd="http://www.w3.org/2001/XMLSchema">
  <BaseUri>https://mynotebook.labarchives.com</BaseUri>
  <eid>NTUzLjgwMDAwMDAwMDAwMDF8OTUzOTQ3LzQyNi9FbnRyeVBhcnQvMTgzNTY5NTE3MnwxNDA1Ljg=</eid>
  <version>1</version>
  <updated-at>2023-07-27T17:45:22Z</updated-at>
</LabArchives>
</file>

<file path=customXml/itemProps1.xml><?xml version="1.0" encoding="utf-8"?>
<ds:datastoreItem xmlns:ds="http://schemas.openxmlformats.org/officeDocument/2006/customXml" ds:itemID="{F41D99BA-DC15-40ED-A49A-8B5E741C2011}">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2342</TotalTime>
  <Words>1931</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Lato</vt:lpstr>
      <vt:lpstr>Simple Light</vt:lpstr>
      <vt:lpstr>Sustainable Construction through NLP: Advanced Multiparameter Search Optimization Endrit Berberi1,2,3, Cherubel Kefyalew1,2,4, Nicodemos Varanava2 (1) Station1 (Lawrence, MA), (2) 2050 Materials (London, UK), (3) University of Florida (Gainesville, Florida), (4) George Mason University (Fairfax, Virginia)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Learning-Assisted Platform for Online Public Discourse Doulos Htet1,2, Andrew Jensen1,2, Xiaorui Ma2 , Dr. George Whitfield2 (1) Station1 (Lawrence, Massachusetts), (2) FindOurView (Cambridge, Massachusetts)</dc:title>
  <dc:creator>Cherubel Kefyalew</dc:creator>
  <cp:lastModifiedBy>Cherubel Kefyalew</cp:lastModifiedBy>
  <cp:revision>25</cp:revision>
  <dcterms:modified xsi:type="dcterms:W3CDTF">2023-08-06T22:31:35Z</dcterms:modified>
</cp:coreProperties>
</file>