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0E97D5F-B521-4E20-9A0E-0259C90E01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dirty="0"/>
          </a:p>
        </p:txBody>
      </p:sp>
      <p:sp>
        <p:nvSpPr>
          <p:cNvPr id="3" name="Espace réservé de la date 2">
            <a:extLst>
              <a:ext uri="{FF2B5EF4-FFF2-40B4-BE49-F238E27FC236}">
                <a16:creationId xmlns:a16="http://schemas.microsoft.com/office/drawing/2014/main" id="{AEB20715-9931-4EF6-AFFF-8C877A6D31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D3104-D4F8-4487-8B69-ABB321B233C3}" type="datetimeFigureOut">
              <a:rPr lang="fr-CH" smtClean="0"/>
              <a:t>19.09.2020</a:t>
            </a:fld>
            <a:endParaRPr lang="fr-CH"/>
          </a:p>
        </p:txBody>
      </p:sp>
      <p:sp>
        <p:nvSpPr>
          <p:cNvPr id="4" name="Espace réservé du pied de page 3">
            <a:extLst>
              <a:ext uri="{FF2B5EF4-FFF2-40B4-BE49-F238E27FC236}">
                <a16:creationId xmlns:a16="http://schemas.microsoft.com/office/drawing/2014/main" id="{DF817C65-4209-41AC-857F-FBBA0334BF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a:extLst>
              <a:ext uri="{FF2B5EF4-FFF2-40B4-BE49-F238E27FC236}">
                <a16:creationId xmlns:a16="http://schemas.microsoft.com/office/drawing/2014/main" id="{677F6880-296C-4E0D-BF19-66D0A11342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70B96-5AA0-4A1C-82F1-FDC6EE994401}" type="slidenum">
              <a:rPr lang="fr-CH" smtClean="0"/>
              <a:t>‹N°›</a:t>
            </a:fld>
            <a:endParaRPr lang="fr-CH"/>
          </a:p>
        </p:txBody>
      </p:sp>
    </p:spTree>
    <p:extLst>
      <p:ext uri="{BB962C8B-B14F-4D97-AF65-F5344CB8AC3E}">
        <p14:creationId xmlns:p14="http://schemas.microsoft.com/office/powerpoint/2010/main" val="499931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0C388-FA61-4600-8F10-DFB19A1E3E9B}" type="datetimeFigureOut">
              <a:rPr lang="fr-CH" smtClean="0"/>
              <a:t>19.09.2020</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7D820-57D8-450B-BD3E-2ECF36C52576}" type="slidenum">
              <a:rPr lang="fr-CH" smtClean="0"/>
              <a:t>‹N°›</a:t>
            </a:fld>
            <a:endParaRPr lang="fr-CH"/>
          </a:p>
        </p:txBody>
      </p:sp>
    </p:spTree>
    <p:extLst>
      <p:ext uri="{BB962C8B-B14F-4D97-AF65-F5344CB8AC3E}">
        <p14:creationId xmlns:p14="http://schemas.microsoft.com/office/powerpoint/2010/main" val="296508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217D820-57D8-450B-BD3E-2ECF36C52576}" type="slidenum">
              <a:rPr lang="fr-CH" smtClean="0"/>
              <a:t>1</a:t>
            </a:fld>
            <a:endParaRPr lang="fr-CH"/>
          </a:p>
        </p:txBody>
      </p:sp>
    </p:spTree>
    <p:extLst>
      <p:ext uri="{BB962C8B-B14F-4D97-AF65-F5344CB8AC3E}">
        <p14:creationId xmlns:p14="http://schemas.microsoft.com/office/powerpoint/2010/main" val="227316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1735B-8F76-48E3-BD08-D2C5D59207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42C03A0C-3C2C-4C21-85DE-CB03C9235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C08B5035-D83B-4083-A256-6A9BF032DCB2}"/>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5" name="Espace réservé du pied de page 4">
            <a:extLst>
              <a:ext uri="{FF2B5EF4-FFF2-40B4-BE49-F238E27FC236}">
                <a16:creationId xmlns:a16="http://schemas.microsoft.com/office/drawing/2014/main" id="{1F03B194-33AA-4CB0-927C-27696D9BCF6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534DE600-6A24-4375-80E6-BAEF640D00E2}"/>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19165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BC094-9B12-4737-AE73-1B5038FA50B2}"/>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ACCB82F3-6FB5-4B0B-A310-F7522D3AD3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53730172-0B41-4C0F-AE31-8A636EAC86CE}"/>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5" name="Espace réservé du pied de page 4">
            <a:extLst>
              <a:ext uri="{FF2B5EF4-FFF2-40B4-BE49-F238E27FC236}">
                <a16:creationId xmlns:a16="http://schemas.microsoft.com/office/drawing/2014/main" id="{924CDBE9-2D8A-4958-B16B-28B2602AA53A}"/>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8C2BFEB4-E352-4613-B921-4C5EFC990989}"/>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4377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AA47BC5-3A0E-41DE-BBAE-0A3A9D3541D1}"/>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193586B2-B882-4AF0-AA49-81C268AF519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4C91175D-96D3-4EBA-807F-F32DA6D562E4}"/>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5" name="Espace réservé du pied de page 4">
            <a:extLst>
              <a:ext uri="{FF2B5EF4-FFF2-40B4-BE49-F238E27FC236}">
                <a16:creationId xmlns:a16="http://schemas.microsoft.com/office/drawing/2014/main" id="{C2291BA8-B752-4702-8425-34FCBE37BDD1}"/>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6D1F17EC-9BF8-4DC6-BA8F-9B16BE64CEA6}"/>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150757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F8A32-443C-4DCE-AD74-80644EF0B40D}"/>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34A283B2-039F-4C0E-8E1A-DE47BAF399C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FB12BE9E-7567-45FE-89BD-79735E223D3E}"/>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5" name="Espace réservé du pied de page 4">
            <a:extLst>
              <a:ext uri="{FF2B5EF4-FFF2-40B4-BE49-F238E27FC236}">
                <a16:creationId xmlns:a16="http://schemas.microsoft.com/office/drawing/2014/main" id="{4022AC5D-6735-443B-B48C-EF5E0E6E903E}"/>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57E4674D-4CD0-4D36-9B30-DCC88C019E3B}"/>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5186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806F2-A127-42E9-A70C-BB0153B404A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8FAEECE6-B0F8-48A3-BAD0-D1DD8737C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4D3A5A9-C931-4C4E-921A-5A90224937EA}"/>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5" name="Espace réservé du pied de page 4">
            <a:extLst>
              <a:ext uri="{FF2B5EF4-FFF2-40B4-BE49-F238E27FC236}">
                <a16:creationId xmlns:a16="http://schemas.microsoft.com/office/drawing/2014/main" id="{45466B38-9D03-45E4-9E00-AB71AB2956AA}"/>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4A4CF35D-066E-4790-A76E-62B571E43E3D}"/>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87378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EF365-FACE-4458-89AA-5A740AF0EE34}"/>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81594EB3-CEAB-4F7A-A948-2845C4BF55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99F1546E-CD7D-47B0-BB85-18A575EAC8F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053723A4-172A-4920-9E49-F419B16C9230}"/>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6" name="Espace réservé du pied de page 5">
            <a:extLst>
              <a:ext uri="{FF2B5EF4-FFF2-40B4-BE49-F238E27FC236}">
                <a16:creationId xmlns:a16="http://schemas.microsoft.com/office/drawing/2014/main" id="{9AF9C5B6-CA9E-45CE-8DC7-AB97CC4E69E2}"/>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4CBDEF39-6445-4DD0-9DDB-10B1879B9EB5}"/>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916499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E6CD5-15A9-426A-9C6C-82372E06D097}"/>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98C2642F-29FD-4B4A-AB96-A55F1073F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8176567-0727-4CE8-B739-9807CC8927B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0DD5DE63-8C7B-4D26-B764-CEC9F12E8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8A46A5C-3AA0-4A39-9CD0-A6EDEA119F9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48970EC3-A815-487A-9A0C-BE90037816CF}"/>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8" name="Espace réservé du pied de page 7">
            <a:extLst>
              <a:ext uri="{FF2B5EF4-FFF2-40B4-BE49-F238E27FC236}">
                <a16:creationId xmlns:a16="http://schemas.microsoft.com/office/drawing/2014/main" id="{046E13D0-C2DF-47B3-B298-DA4EFD24365A}"/>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8E4D34BB-5B48-4B41-8A1D-A356289F2025}"/>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19154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3D3C8-F451-4133-AB03-4F8B47F631D3}"/>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AB2F25E4-8EDE-4837-8AC0-B231B504A5D2}"/>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4" name="Espace réservé du pied de page 3">
            <a:extLst>
              <a:ext uri="{FF2B5EF4-FFF2-40B4-BE49-F238E27FC236}">
                <a16:creationId xmlns:a16="http://schemas.microsoft.com/office/drawing/2014/main" id="{0D5B7D82-585B-4512-94B8-5CBC000DBA4B}"/>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B5FD843A-AEAE-442A-B549-E32926C5B283}"/>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76051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C7C3B2E-0B09-4CD9-84C6-1360E104DE68}"/>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3" name="Espace réservé du pied de page 2">
            <a:extLst>
              <a:ext uri="{FF2B5EF4-FFF2-40B4-BE49-F238E27FC236}">
                <a16:creationId xmlns:a16="http://schemas.microsoft.com/office/drawing/2014/main" id="{86A9C063-2AF3-4250-AECB-685BC298AC41}"/>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B952161A-8DD7-49E5-A7E2-A365A0C0CA02}"/>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376990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0A7DA4-39DC-450E-A629-06395E7E7ED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922206A4-F8E1-49CB-99C2-197A02D87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6FE11B75-C32E-4092-BED0-CCEF9BECE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916ADB-7A82-4DE2-AC6E-F58F42DB5F70}"/>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6" name="Espace réservé du pied de page 5">
            <a:extLst>
              <a:ext uri="{FF2B5EF4-FFF2-40B4-BE49-F238E27FC236}">
                <a16:creationId xmlns:a16="http://schemas.microsoft.com/office/drawing/2014/main" id="{B5A180A6-6836-43A5-BE59-22B041D630EE}"/>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9F884B07-445D-4048-A253-AC399E17BA92}"/>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25185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08BD3-22F0-4628-971E-E952054A812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808FC7EE-DEC6-46B8-9D7F-B850767C6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AFD45FF1-DF6F-4263-9284-37CB352B2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BD9CC41-4A7C-43A6-BD73-F0BC4249B116}"/>
              </a:ext>
            </a:extLst>
          </p:cNvPr>
          <p:cNvSpPr>
            <a:spLocks noGrp="1"/>
          </p:cNvSpPr>
          <p:nvPr>
            <p:ph type="dt" sz="half" idx="10"/>
          </p:nvPr>
        </p:nvSpPr>
        <p:spPr/>
        <p:txBody>
          <a:bodyPr/>
          <a:lstStyle/>
          <a:p>
            <a:fld id="{8A00D3EF-0965-402A-B72E-7182F322F1EE}" type="datetimeFigureOut">
              <a:rPr lang="fr-CH" smtClean="0"/>
              <a:t>19.09.2020</a:t>
            </a:fld>
            <a:endParaRPr lang="fr-CH"/>
          </a:p>
        </p:txBody>
      </p:sp>
      <p:sp>
        <p:nvSpPr>
          <p:cNvPr id="6" name="Espace réservé du pied de page 5">
            <a:extLst>
              <a:ext uri="{FF2B5EF4-FFF2-40B4-BE49-F238E27FC236}">
                <a16:creationId xmlns:a16="http://schemas.microsoft.com/office/drawing/2014/main" id="{1DE60637-0861-4DD7-A89A-155258D78A0A}"/>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4EF07E29-B8B5-4BB9-BF02-1AE293E442CB}"/>
              </a:ext>
            </a:extLst>
          </p:cNvPr>
          <p:cNvSpPr>
            <a:spLocks noGrp="1"/>
          </p:cNvSpPr>
          <p:nvPr>
            <p:ph type="sldNum" sz="quarter" idx="12"/>
          </p:nvPr>
        </p:nvSpPr>
        <p:spPr/>
        <p:txBody>
          <a:bodyPr/>
          <a:lstStyle/>
          <a:p>
            <a:fld id="{F52CAE7C-6018-4F2C-A45F-0275DC0CA69C}" type="slidenum">
              <a:rPr lang="fr-CH" smtClean="0"/>
              <a:t>‹N°›</a:t>
            </a:fld>
            <a:endParaRPr lang="fr-CH"/>
          </a:p>
        </p:txBody>
      </p:sp>
    </p:spTree>
    <p:extLst>
      <p:ext uri="{BB962C8B-B14F-4D97-AF65-F5344CB8AC3E}">
        <p14:creationId xmlns:p14="http://schemas.microsoft.com/office/powerpoint/2010/main" val="396142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38F2074-FDBC-4E53-834B-E4657FF74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74FFAB63-EF9B-48CD-BD0B-BA1285FD3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7B8E9731-7D46-4CB4-B178-192175334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0D3EF-0965-402A-B72E-7182F322F1EE}" type="datetimeFigureOut">
              <a:rPr lang="fr-CH" smtClean="0"/>
              <a:t>19.09.2020</a:t>
            </a:fld>
            <a:endParaRPr lang="fr-CH"/>
          </a:p>
        </p:txBody>
      </p:sp>
      <p:sp>
        <p:nvSpPr>
          <p:cNvPr id="5" name="Espace réservé du pied de page 4">
            <a:extLst>
              <a:ext uri="{FF2B5EF4-FFF2-40B4-BE49-F238E27FC236}">
                <a16:creationId xmlns:a16="http://schemas.microsoft.com/office/drawing/2014/main" id="{F8E6E7EF-C4A8-480E-B408-8C13E1FED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49E87454-2CE8-4E60-93FD-3FB6BDBD8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CAE7C-6018-4F2C-A45F-0275DC0CA69C}" type="slidenum">
              <a:rPr lang="fr-CH" smtClean="0"/>
              <a:t>‹N°›</a:t>
            </a:fld>
            <a:endParaRPr lang="fr-CH"/>
          </a:p>
        </p:txBody>
      </p:sp>
    </p:spTree>
    <p:extLst>
      <p:ext uri="{BB962C8B-B14F-4D97-AF65-F5344CB8AC3E}">
        <p14:creationId xmlns:p14="http://schemas.microsoft.com/office/powerpoint/2010/main" val="3872652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A0E4B8C-D079-4A72-AB30-4F91F8E45482}"/>
              </a:ext>
            </a:extLst>
          </p:cNvPr>
          <p:cNvSpPr>
            <a:spLocks noGrp="1"/>
          </p:cNvSpPr>
          <p:nvPr>
            <p:ph type="title"/>
          </p:nvPr>
        </p:nvSpPr>
        <p:spPr>
          <a:xfrm>
            <a:off x="838200" y="365125"/>
            <a:ext cx="10515600" cy="1228005"/>
          </a:xfrm>
        </p:spPr>
        <p:txBody>
          <a:bodyPr>
            <a:normAutofit/>
          </a:bodyPr>
          <a:lstStyle/>
          <a:p>
            <a:pPr algn="ctr"/>
            <a:r>
              <a:rPr lang="en-US" sz="4000" dirty="0"/>
              <a:t>Ames Iowa: Alternative to the Boston Housing Data Set</a:t>
            </a:r>
            <a:endParaRPr lang="fr-CH" sz="4000" dirty="0"/>
          </a:p>
        </p:txBody>
      </p:sp>
      <p:sp>
        <p:nvSpPr>
          <p:cNvPr id="5" name="Espace réservé du contenu 4">
            <a:extLst>
              <a:ext uri="{FF2B5EF4-FFF2-40B4-BE49-F238E27FC236}">
                <a16:creationId xmlns:a16="http://schemas.microsoft.com/office/drawing/2014/main" id="{9F36CDF7-AB52-45C7-ADAF-AD1A294431AC}"/>
              </a:ext>
            </a:extLst>
          </p:cNvPr>
          <p:cNvSpPr>
            <a:spLocks noGrp="1"/>
          </p:cNvSpPr>
          <p:nvPr>
            <p:ph idx="1"/>
          </p:nvPr>
        </p:nvSpPr>
        <p:spPr>
          <a:xfrm>
            <a:off x="838200" y="1838225"/>
            <a:ext cx="10515600" cy="4270344"/>
          </a:xfrm>
        </p:spPr>
        <p:txBody>
          <a:bodyPr>
            <a:normAutofit/>
          </a:bodyPr>
          <a:lstStyle/>
          <a:p>
            <a:pPr marL="0" indent="0" algn="ctr">
              <a:buNone/>
            </a:pPr>
            <a:r>
              <a:rPr lang="en-US" sz="2000" dirty="0"/>
              <a:t>Predicting the house price is a well-known problem in the field of machine learning. The most famous dataset used for this task is the </a:t>
            </a:r>
            <a:r>
              <a:rPr lang="en-US" sz="2000" i="1" dirty="0"/>
              <a:t>Boston Housing Data Set</a:t>
            </a:r>
            <a:r>
              <a:rPr lang="en-US" sz="2000" dirty="0"/>
              <a:t>. In this project, an alternative database was selected. This database has been created for educational purpose only and it was presented in the </a:t>
            </a:r>
            <a:r>
              <a:rPr lang="en-US" sz="2000" i="1" dirty="0"/>
              <a:t>Journal of Statistics Education</a:t>
            </a:r>
            <a:r>
              <a:rPr lang="en-US" sz="2000" dirty="0"/>
              <a:t> in 2011.</a:t>
            </a:r>
          </a:p>
          <a:p>
            <a:pPr marL="0" indent="0">
              <a:buNone/>
            </a:pPr>
            <a:endParaRPr lang="en-US" sz="2000" dirty="0"/>
          </a:p>
          <a:p>
            <a:pPr marL="0" indent="0">
              <a:buNone/>
            </a:pPr>
            <a:r>
              <a:rPr lang="en-US" sz="2400" b="1" dirty="0"/>
              <a:t>Objective: </a:t>
            </a:r>
            <a:r>
              <a:rPr lang="en-US" sz="2400" dirty="0"/>
              <a:t>Predict the house prices using different parameters</a:t>
            </a:r>
          </a:p>
          <a:p>
            <a:pPr marL="0" indent="0">
              <a:buNone/>
            </a:pPr>
            <a:r>
              <a:rPr lang="en-US" sz="2400" b="1" dirty="0"/>
              <a:t>Database</a:t>
            </a:r>
          </a:p>
          <a:p>
            <a:r>
              <a:rPr lang="en-US" sz="2400" dirty="0"/>
              <a:t>2930 observations</a:t>
            </a:r>
          </a:p>
          <a:p>
            <a:r>
              <a:rPr lang="en-US" sz="2400" dirty="0"/>
              <a:t>80 features</a:t>
            </a:r>
          </a:p>
          <a:p>
            <a:pPr lvl="1"/>
            <a:r>
              <a:rPr lang="en-US" sz="1800" dirty="0"/>
              <a:t>46 categorical parameters</a:t>
            </a:r>
          </a:p>
          <a:p>
            <a:pPr lvl="1"/>
            <a:r>
              <a:rPr lang="en-US" sz="1800" dirty="0"/>
              <a:t>34 discrete/continuous parameters</a:t>
            </a:r>
          </a:p>
          <a:p>
            <a:endParaRPr lang="en-US" sz="2000" dirty="0"/>
          </a:p>
        </p:txBody>
      </p:sp>
    </p:spTree>
    <p:extLst>
      <p:ext uri="{BB962C8B-B14F-4D97-AF65-F5344CB8AC3E}">
        <p14:creationId xmlns:p14="http://schemas.microsoft.com/office/powerpoint/2010/main" val="181884463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1F30B-5126-4C07-8DF0-DFCBF682ADAD}"/>
              </a:ext>
            </a:extLst>
          </p:cNvPr>
          <p:cNvSpPr>
            <a:spLocks noGrp="1"/>
          </p:cNvSpPr>
          <p:nvPr>
            <p:ph type="title"/>
          </p:nvPr>
        </p:nvSpPr>
        <p:spPr>
          <a:xfrm>
            <a:off x="838200" y="346271"/>
            <a:ext cx="10515600" cy="1325563"/>
          </a:xfrm>
        </p:spPr>
        <p:txBody>
          <a:bodyPr vert="horz" lIns="91440" tIns="45720" rIns="91440" bIns="45720" rtlCol="0" anchor="ctr">
            <a:normAutofit/>
          </a:bodyPr>
          <a:lstStyle/>
          <a:p>
            <a:r>
              <a:rPr lang="en-US" dirty="0"/>
              <a:t>Hypotheses</a:t>
            </a:r>
            <a:endParaRPr lang="en-US" sz="5400" dirty="0"/>
          </a:p>
        </p:txBody>
      </p:sp>
      <p:sp>
        <p:nvSpPr>
          <p:cNvPr id="3" name="Espace réservé du contenu 2">
            <a:extLst>
              <a:ext uri="{FF2B5EF4-FFF2-40B4-BE49-F238E27FC236}">
                <a16:creationId xmlns:a16="http://schemas.microsoft.com/office/drawing/2014/main" id="{B4AA6A43-FB14-4252-8280-094535BF9870}"/>
              </a:ext>
            </a:extLst>
          </p:cNvPr>
          <p:cNvSpPr>
            <a:spLocks noGrp="1"/>
          </p:cNvSpPr>
          <p:nvPr>
            <p:ph idx="1"/>
          </p:nvPr>
        </p:nvSpPr>
        <p:spPr>
          <a:xfrm>
            <a:off x="838200" y="1671834"/>
            <a:ext cx="10515600" cy="4084981"/>
          </a:xfrm>
        </p:spPr>
        <p:txBody>
          <a:bodyPr>
            <a:normAutofit/>
          </a:bodyPr>
          <a:lstStyle/>
          <a:p>
            <a:pPr marL="514350" indent="-514350">
              <a:buFont typeface="+mj-lt"/>
              <a:buAutoNum type="arabicPeriod"/>
            </a:pPr>
            <a:r>
              <a:rPr lang="en-US" sz="2400" dirty="0"/>
              <a:t>If the intrinsic value of a property is defined by different parameters such as the number of rooms or the total surface for example, then it must possible to have an algorithm which can predict with good accuracy the price of a property</a:t>
            </a:r>
            <a:r>
              <a:rPr lang="en-US" sz="2400" dirty="0">
                <a:effectLst/>
                <a:ea typeface="Arial" panose="020B0604020202020204" pitchFamily="34" charset="0"/>
              </a:rPr>
              <a:t>.</a:t>
            </a:r>
          </a:p>
          <a:p>
            <a:pPr marL="914400" lvl="2" indent="0">
              <a:buNone/>
            </a:pPr>
            <a:r>
              <a:rPr lang="en-US" sz="2400" dirty="0">
                <a:ea typeface="Arial" panose="020B0604020202020204" pitchFamily="34" charset="0"/>
              </a:rPr>
              <a:t>→ use the 80 parameters</a:t>
            </a:r>
            <a:endParaRPr lang="en-US" sz="2400" dirty="0">
              <a:effectLst/>
              <a:ea typeface="Arial" panose="020B0604020202020204" pitchFamily="34" charset="0"/>
            </a:endParaRPr>
          </a:p>
          <a:p>
            <a:pPr marL="514350" indent="-514350">
              <a:buFont typeface="+mj-lt"/>
              <a:buAutoNum type="arabicPeriod"/>
            </a:pPr>
            <a:endParaRPr lang="en-US" sz="2400" dirty="0">
              <a:effectLst/>
              <a:ea typeface="Arial" panose="020B0604020202020204" pitchFamily="34" charset="0"/>
            </a:endParaRPr>
          </a:p>
          <a:p>
            <a:pPr marL="514350" indent="-514350">
              <a:buFont typeface="+mj-lt"/>
              <a:buAutoNum type="arabicPeriod"/>
            </a:pPr>
            <a:r>
              <a:rPr lang="en-US" sz="2400" dirty="0">
                <a:effectLst/>
                <a:ea typeface="Arial" panose="020B0604020202020204" pitchFamily="34" charset="0"/>
              </a:rPr>
              <a:t>If some parameters are more meaningful than others to explain the price of a house, then by taking into account only these parameters the price of a house should be still predictable.</a:t>
            </a:r>
          </a:p>
          <a:p>
            <a:pPr marL="457200" lvl="1" indent="0">
              <a:buNone/>
            </a:pPr>
            <a:r>
              <a:rPr lang="en-US" dirty="0">
                <a:ea typeface="Arial" panose="020B0604020202020204" pitchFamily="34" charset="0"/>
              </a:rPr>
              <a:t>	 → use only the most relevant parameters</a:t>
            </a:r>
            <a:endParaRPr lang="en-US" sz="2400" dirty="0">
              <a:effectLst/>
              <a:ea typeface="Arial" panose="020B0604020202020204" pitchFamily="34" charset="0"/>
            </a:endParaRPr>
          </a:p>
          <a:p>
            <a:pPr marL="0" indent="0">
              <a:buNone/>
            </a:pPr>
            <a:endParaRPr lang="en-US" sz="2400" dirty="0">
              <a:ea typeface="Arial" panose="020B0604020202020204" pitchFamily="34" charset="0"/>
            </a:endParaRPr>
          </a:p>
          <a:p>
            <a:pPr marL="0" indent="0">
              <a:buNone/>
            </a:pPr>
            <a:endParaRPr lang="fr-CH" dirty="0"/>
          </a:p>
        </p:txBody>
      </p:sp>
    </p:spTree>
    <p:extLst>
      <p:ext uri="{BB962C8B-B14F-4D97-AF65-F5344CB8AC3E}">
        <p14:creationId xmlns:p14="http://schemas.microsoft.com/office/powerpoint/2010/main" val="394931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80A01-0872-480C-A2CE-9FED6C630C31}"/>
              </a:ext>
            </a:extLst>
          </p:cNvPr>
          <p:cNvSpPr>
            <a:spLocks noGrp="1"/>
          </p:cNvSpPr>
          <p:nvPr>
            <p:ph type="title"/>
          </p:nvPr>
        </p:nvSpPr>
        <p:spPr/>
        <p:txBody>
          <a:bodyPr/>
          <a:lstStyle/>
          <a:p>
            <a:r>
              <a:rPr lang="en-US" dirty="0"/>
              <a:t>Relevant Parameters Selection</a:t>
            </a:r>
          </a:p>
        </p:txBody>
      </p:sp>
      <p:sp>
        <p:nvSpPr>
          <p:cNvPr id="3" name="Espace réservé du contenu 2">
            <a:extLst>
              <a:ext uri="{FF2B5EF4-FFF2-40B4-BE49-F238E27FC236}">
                <a16:creationId xmlns:a16="http://schemas.microsoft.com/office/drawing/2014/main" id="{5F6BE723-D848-4286-9E63-E847465E2286}"/>
              </a:ext>
            </a:extLst>
          </p:cNvPr>
          <p:cNvSpPr>
            <a:spLocks noGrp="1"/>
          </p:cNvSpPr>
          <p:nvPr>
            <p:ph sz="half" idx="1"/>
          </p:nvPr>
        </p:nvSpPr>
        <p:spPr>
          <a:xfrm>
            <a:off x="838200" y="2527614"/>
            <a:ext cx="5181600" cy="2623827"/>
          </a:xfrm>
        </p:spPr>
        <p:txBody>
          <a:bodyPr/>
          <a:lstStyle/>
          <a:p>
            <a:r>
              <a:rPr lang="en-US" dirty="0"/>
              <a:t>Keep only the discrete/continuous parameters</a:t>
            </a:r>
          </a:p>
          <a:p>
            <a:r>
              <a:rPr lang="en-US" dirty="0"/>
              <a:t>Compute the Pearson correlation factor between each continuous/discrete parameters and the sale price</a:t>
            </a:r>
          </a:p>
        </p:txBody>
      </p:sp>
      <p:graphicFrame>
        <p:nvGraphicFramePr>
          <p:cNvPr id="4" name="Tableau 4">
            <a:extLst>
              <a:ext uri="{FF2B5EF4-FFF2-40B4-BE49-F238E27FC236}">
                <a16:creationId xmlns:a16="http://schemas.microsoft.com/office/drawing/2014/main" id="{BC45A57F-2857-462B-B8E6-4061C24E3FED}"/>
              </a:ext>
            </a:extLst>
          </p:cNvPr>
          <p:cNvGraphicFramePr>
            <a:graphicFrameLocks noGrp="1"/>
          </p:cNvGraphicFramePr>
          <p:nvPr>
            <p:extLst>
              <p:ext uri="{D42A27DB-BD31-4B8C-83A1-F6EECF244321}">
                <p14:modId xmlns:p14="http://schemas.microsoft.com/office/powerpoint/2010/main" val="2454440197"/>
              </p:ext>
            </p:extLst>
          </p:nvPr>
        </p:nvGraphicFramePr>
        <p:xfrm>
          <a:off x="6403848" y="1879224"/>
          <a:ext cx="4949952" cy="4297680"/>
        </p:xfrm>
        <a:graphic>
          <a:graphicData uri="http://schemas.openxmlformats.org/drawingml/2006/table">
            <a:tbl>
              <a:tblPr firstRow="1" bandRow="1">
                <a:tableStyleId>{5C22544A-7EE6-4342-B048-85BDC9FD1C3A}</a:tableStyleId>
              </a:tblPr>
              <a:tblGrid>
                <a:gridCol w="2473452">
                  <a:extLst>
                    <a:ext uri="{9D8B030D-6E8A-4147-A177-3AD203B41FA5}">
                      <a16:colId xmlns:a16="http://schemas.microsoft.com/office/drawing/2014/main" val="1008175159"/>
                    </a:ext>
                  </a:extLst>
                </a:gridCol>
                <a:gridCol w="2476500">
                  <a:extLst>
                    <a:ext uri="{9D8B030D-6E8A-4147-A177-3AD203B41FA5}">
                      <a16:colId xmlns:a16="http://schemas.microsoft.com/office/drawing/2014/main" val="1882991865"/>
                    </a:ext>
                  </a:extLst>
                </a:gridCol>
              </a:tblGrid>
              <a:tr h="362612">
                <a:tc>
                  <a:txBody>
                    <a:bodyPr/>
                    <a:lstStyle/>
                    <a:p>
                      <a:r>
                        <a:rPr lang="en-US" noProof="0" dirty="0"/>
                        <a:t>Parameter</a:t>
                      </a:r>
                    </a:p>
                  </a:txBody>
                  <a:tcPr/>
                </a:tc>
                <a:tc>
                  <a:txBody>
                    <a:bodyPr/>
                    <a:lstStyle/>
                    <a:p>
                      <a:r>
                        <a:rPr lang="fr-CH" dirty="0"/>
                        <a:t>Pearson coefficient</a:t>
                      </a:r>
                    </a:p>
                  </a:txBody>
                  <a:tcPr/>
                </a:tc>
                <a:extLst>
                  <a:ext uri="{0D108BD9-81ED-4DB2-BD59-A6C34878D82A}">
                    <a16:rowId xmlns:a16="http://schemas.microsoft.com/office/drawing/2014/main" val="2282776920"/>
                  </a:ext>
                </a:extLst>
              </a:tr>
              <a:tr h="362612">
                <a:tc>
                  <a:txBody>
                    <a:bodyPr/>
                    <a:lstStyle/>
                    <a:p>
                      <a:pPr algn="ctr"/>
                      <a:r>
                        <a:rPr lang="en-US" noProof="0"/>
                        <a:t>Ground living area (square feet)</a:t>
                      </a:r>
                    </a:p>
                  </a:txBody>
                  <a:tcPr/>
                </a:tc>
                <a:tc>
                  <a:txBody>
                    <a:bodyPr/>
                    <a:lstStyle/>
                    <a:p>
                      <a:pPr algn="ctr"/>
                      <a:r>
                        <a:rPr lang="en-US" noProof="0"/>
                        <a:t>0,7</a:t>
                      </a:r>
                    </a:p>
                  </a:txBody>
                  <a:tcPr/>
                </a:tc>
                <a:extLst>
                  <a:ext uri="{0D108BD9-81ED-4DB2-BD59-A6C34878D82A}">
                    <a16:rowId xmlns:a16="http://schemas.microsoft.com/office/drawing/2014/main" val="3198475603"/>
                  </a:ext>
                </a:extLst>
              </a:tr>
              <a:tr h="362612">
                <a:tc>
                  <a:txBody>
                    <a:bodyPr/>
                    <a:lstStyle/>
                    <a:p>
                      <a:pPr algn="ctr"/>
                      <a:r>
                        <a:rPr lang="en-US" noProof="0"/>
                        <a:t>Basement area</a:t>
                      </a:r>
                    </a:p>
                  </a:txBody>
                  <a:tcPr/>
                </a:tc>
                <a:tc>
                  <a:txBody>
                    <a:bodyPr/>
                    <a:lstStyle/>
                    <a:p>
                      <a:pPr algn="ctr"/>
                      <a:r>
                        <a:rPr lang="en-US" noProof="0"/>
                        <a:t>0,635</a:t>
                      </a:r>
                    </a:p>
                  </a:txBody>
                  <a:tcPr/>
                </a:tc>
                <a:extLst>
                  <a:ext uri="{0D108BD9-81ED-4DB2-BD59-A6C34878D82A}">
                    <a16:rowId xmlns:a16="http://schemas.microsoft.com/office/drawing/2014/main" val="1091696829"/>
                  </a:ext>
                </a:extLst>
              </a:tr>
              <a:tr h="362612">
                <a:tc>
                  <a:txBody>
                    <a:bodyPr/>
                    <a:lstStyle/>
                    <a:p>
                      <a:pPr algn="ctr"/>
                      <a:r>
                        <a:rPr lang="en-US" noProof="0"/>
                        <a:t>Garage area</a:t>
                      </a:r>
                    </a:p>
                  </a:txBody>
                  <a:tcPr/>
                </a:tc>
                <a:tc>
                  <a:txBody>
                    <a:bodyPr/>
                    <a:lstStyle/>
                    <a:p>
                      <a:pPr algn="ctr"/>
                      <a:r>
                        <a:rPr lang="en-US" noProof="0"/>
                        <a:t>0,63</a:t>
                      </a:r>
                    </a:p>
                  </a:txBody>
                  <a:tcPr/>
                </a:tc>
                <a:extLst>
                  <a:ext uri="{0D108BD9-81ED-4DB2-BD59-A6C34878D82A}">
                    <a16:rowId xmlns:a16="http://schemas.microsoft.com/office/drawing/2014/main" val="56961239"/>
                  </a:ext>
                </a:extLst>
              </a:tr>
              <a:tr h="362612">
                <a:tc>
                  <a:txBody>
                    <a:bodyPr/>
                    <a:lstStyle/>
                    <a:p>
                      <a:pPr algn="ctr"/>
                      <a:r>
                        <a:rPr lang="en-US" noProof="0"/>
                        <a:t>1st floor living area</a:t>
                      </a:r>
                    </a:p>
                  </a:txBody>
                  <a:tcPr/>
                </a:tc>
                <a:tc>
                  <a:txBody>
                    <a:bodyPr/>
                    <a:lstStyle/>
                    <a:p>
                      <a:pPr algn="ctr"/>
                      <a:r>
                        <a:rPr lang="en-US" noProof="0"/>
                        <a:t>0,625</a:t>
                      </a:r>
                    </a:p>
                  </a:txBody>
                  <a:tcPr/>
                </a:tc>
                <a:extLst>
                  <a:ext uri="{0D108BD9-81ED-4DB2-BD59-A6C34878D82A}">
                    <a16:rowId xmlns:a16="http://schemas.microsoft.com/office/drawing/2014/main" val="3940499769"/>
                  </a:ext>
                </a:extLst>
              </a:tr>
              <a:tr h="362612">
                <a:tc>
                  <a:txBody>
                    <a:bodyPr/>
                    <a:lstStyle/>
                    <a:p>
                      <a:pPr algn="ctr"/>
                      <a:r>
                        <a:rPr lang="en-US" noProof="0"/>
                        <a:t>Year Built</a:t>
                      </a:r>
                    </a:p>
                  </a:txBody>
                  <a:tcPr/>
                </a:tc>
                <a:tc>
                  <a:txBody>
                    <a:bodyPr/>
                    <a:lstStyle/>
                    <a:p>
                      <a:pPr algn="ctr"/>
                      <a:r>
                        <a:rPr lang="en-US" noProof="0"/>
                        <a:t>0,56</a:t>
                      </a:r>
                    </a:p>
                  </a:txBody>
                  <a:tcPr/>
                </a:tc>
                <a:extLst>
                  <a:ext uri="{0D108BD9-81ED-4DB2-BD59-A6C34878D82A}">
                    <a16:rowId xmlns:a16="http://schemas.microsoft.com/office/drawing/2014/main" val="244446031"/>
                  </a:ext>
                </a:extLst>
              </a:tr>
              <a:tr h="362612">
                <a:tc>
                  <a:txBody>
                    <a:bodyPr/>
                    <a:lstStyle/>
                    <a:p>
                      <a:pPr algn="ctr"/>
                      <a:r>
                        <a:rPr lang="en-US" noProof="0"/>
                        <a:t>Full Bath</a:t>
                      </a:r>
                    </a:p>
                  </a:txBody>
                  <a:tcPr/>
                </a:tc>
                <a:tc>
                  <a:txBody>
                    <a:bodyPr/>
                    <a:lstStyle/>
                    <a:p>
                      <a:pPr algn="ctr"/>
                      <a:r>
                        <a:rPr lang="en-US" noProof="0"/>
                        <a:t>0,536</a:t>
                      </a:r>
                    </a:p>
                  </a:txBody>
                  <a:tcPr/>
                </a:tc>
                <a:extLst>
                  <a:ext uri="{0D108BD9-81ED-4DB2-BD59-A6C34878D82A}">
                    <a16:rowId xmlns:a16="http://schemas.microsoft.com/office/drawing/2014/main" val="99387082"/>
                  </a:ext>
                </a:extLst>
              </a:tr>
              <a:tr h="362612">
                <a:tc>
                  <a:txBody>
                    <a:bodyPr/>
                    <a:lstStyle/>
                    <a:p>
                      <a:pPr algn="ctr"/>
                      <a:r>
                        <a:rPr lang="en-US" noProof="0"/>
                        <a:t>Year Remodel</a:t>
                      </a:r>
                    </a:p>
                  </a:txBody>
                  <a:tcPr/>
                </a:tc>
                <a:tc>
                  <a:txBody>
                    <a:bodyPr/>
                    <a:lstStyle/>
                    <a:p>
                      <a:pPr algn="ctr"/>
                      <a:r>
                        <a:rPr lang="en-US" noProof="0"/>
                        <a:t>0,53</a:t>
                      </a:r>
                    </a:p>
                  </a:txBody>
                  <a:tcPr/>
                </a:tc>
                <a:extLst>
                  <a:ext uri="{0D108BD9-81ED-4DB2-BD59-A6C34878D82A}">
                    <a16:rowId xmlns:a16="http://schemas.microsoft.com/office/drawing/2014/main" val="2080019347"/>
                  </a:ext>
                </a:extLst>
              </a:tr>
              <a:tr h="362612">
                <a:tc>
                  <a:txBody>
                    <a:bodyPr/>
                    <a:lstStyle/>
                    <a:p>
                      <a:pPr algn="ctr"/>
                      <a:r>
                        <a:rPr lang="en-US" noProof="0"/>
                        <a:t>Masonry veneer area</a:t>
                      </a:r>
                    </a:p>
                  </a:txBody>
                  <a:tcPr/>
                </a:tc>
                <a:tc>
                  <a:txBody>
                    <a:bodyPr/>
                    <a:lstStyle/>
                    <a:p>
                      <a:pPr algn="ctr"/>
                      <a:r>
                        <a:rPr lang="en-US" noProof="0"/>
                        <a:t>0,5</a:t>
                      </a:r>
                    </a:p>
                  </a:txBody>
                  <a:tcPr/>
                </a:tc>
                <a:extLst>
                  <a:ext uri="{0D108BD9-81ED-4DB2-BD59-A6C34878D82A}">
                    <a16:rowId xmlns:a16="http://schemas.microsoft.com/office/drawing/2014/main" val="904731388"/>
                  </a:ext>
                </a:extLst>
              </a:tr>
              <a:tr h="362612">
                <a:tc>
                  <a:txBody>
                    <a:bodyPr/>
                    <a:lstStyle/>
                    <a:p>
                      <a:pPr algn="ctr"/>
                      <a:r>
                        <a:rPr lang="en-US" noProof="0"/>
                        <a:t>Fireplaces</a:t>
                      </a:r>
                    </a:p>
                  </a:txBody>
                  <a:tcPr/>
                </a:tc>
                <a:tc>
                  <a:txBody>
                    <a:bodyPr/>
                    <a:lstStyle/>
                    <a:p>
                      <a:pPr algn="ctr"/>
                      <a:r>
                        <a:rPr lang="en-US" noProof="0"/>
                        <a:t>0,49</a:t>
                      </a:r>
                    </a:p>
                  </a:txBody>
                  <a:tcPr/>
                </a:tc>
                <a:extLst>
                  <a:ext uri="{0D108BD9-81ED-4DB2-BD59-A6C34878D82A}">
                    <a16:rowId xmlns:a16="http://schemas.microsoft.com/office/drawing/2014/main" val="2225010645"/>
                  </a:ext>
                </a:extLst>
              </a:tr>
              <a:tr h="362612">
                <a:tc>
                  <a:txBody>
                    <a:bodyPr/>
                    <a:lstStyle/>
                    <a:p>
                      <a:pPr algn="ctr"/>
                      <a:r>
                        <a:rPr lang="en-US" noProof="0"/>
                        <a:t>Total Rooms Above Grd</a:t>
                      </a:r>
                    </a:p>
                  </a:txBody>
                  <a:tcPr/>
                </a:tc>
                <a:tc>
                  <a:txBody>
                    <a:bodyPr/>
                    <a:lstStyle/>
                    <a:p>
                      <a:pPr algn="ctr"/>
                      <a:r>
                        <a:rPr lang="en-US" noProof="0" dirty="0"/>
                        <a:t>0,48</a:t>
                      </a:r>
                    </a:p>
                  </a:txBody>
                  <a:tcPr/>
                </a:tc>
                <a:extLst>
                  <a:ext uri="{0D108BD9-81ED-4DB2-BD59-A6C34878D82A}">
                    <a16:rowId xmlns:a16="http://schemas.microsoft.com/office/drawing/2014/main" val="3947624056"/>
                  </a:ext>
                </a:extLst>
              </a:tr>
            </a:tbl>
          </a:graphicData>
        </a:graphic>
      </p:graphicFrame>
    </p:spTree>
    <p:extLst>
      <p:ext uri="{BB962C8B-B14F-4D97-AF65-F5344CB8AC3E}">
        <p14:creationId xmlns:p14="http://schemas.microsoft.com/office/powerpoint/2010/main" val="106794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30844-C197-4C58-B7B3-F2A95ED8975A}"/>
              </a:ext>
            </a:extLst>
          </p:cNvPr>
          <p:cNvSpPr>
            <a:spLocks noGrp="1"/>
          </p:cNvSpPr>
          <p:nvPr>
            <p:ph type="title"/>
          </p:nvPr>
        </p:nvSpPr>
        <p:spPr>
          <a:xfrm>
            <a:off x="838200" y="6906"/>
            <a:ext cx="10515600" cy="1325563"/>
          </a:xfrm>
        </p:spPr>
        <p:txBody>
          <a:bodyPr/>
          <a:lstStyle/>
          <a:p>
            <a:r>
              <a:rPr lang="fr-CH" dirty="0"/>
              <a:t>Code Structure</a:t>
            </a:r>
          </a:p>
        </p:txBody>
      </p:sp>
      <p:pic>
        <p:nvPicPr>
          <p:cNvPr id="5" name="Espace réservé du contenu 4" descr="Une image contenant capture d’écran&#10;&#10;Description générée automatiquement">
            <a:extLst>
              <a:ext uri="{FF2B5EF4-FFF2-40B4-BE49-F238E27FC236}">
                <a16:creationId xmlns:a16="http://schemas.microsoft.com/office/drawing/2014/main" id="{AE18889E-06B4-480A-9211-5A42D15B7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650" y="1426732"/>
            <a:ext cx="8684699" cy="2978589"/>
          </a:xfrm>
        </p:spPr>
      </p:pic>
      <p:sp>
        <p:nvSpPr>
          <p:cNvPr id="6" name="ZoneTexte 5">
            <a:extLst>
              <a:ext uri="{FF2B5EF4-FFF2-40B4-BE49-F238E27FC236}">
                <a16:creationId xmlns:a16="http://schemas.microsoft.com/office/drawing/2014/main" id="{A11BF9E4-AAEC-4C9B-896E-8644EF22A1D9}"/>
              </a:ext>
            </a:extLst>
          </p:cNvPr>
          <p:cNvSpPr txBox="1"/>
          <p:nvPr/>
        </p:nvSpPr>
        <p:spPr>
          <a:xfrm>
            <a:off x="1001949" y="4553883"/>
            <a:ext cx="1035185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whole toolchain is managed by a configuration file</a:t>
            </a:r>
          </a:p>
          <a:p>
            <a:pPr marL="342900" indent="-342900">
              <a:buFont typeface="Arial" panose="020B0604020202020204" pitchFamily="34" charset="0"/>
              <a:buChar char="•"/>
            </a:pPr>
            <a:r>
              <a:rPr lang="en-US" sz="2400" dirty="0"/>
              <a:t>Each experiment will have its own configuration file (reproducibility)</a:t>
            </a:r>
          </a:p>
          <a:p>
            <a:pPr marL="342900" indent="-342900">
              <a:buFont typeface="Arial" panose="020B0604020202020204" pitchFamily="34" charset="0"/>
              <a:buChar char="•"/>
            </a:pPr>
            <a:r>
              <a:rPr lang="en-US" sz="2400" dirty="0"/>
              <a:t>The algorithm block can be: random forest, decision tree, linear regression, …</a:t>
            </a:r>
          </a:p>
          <a:p>
            <a:pPr marL="342900" indent="-342900">
              <a:buFont typeface="Arial" panose="020B0604020202020204" pitchFamily="34" charset="0"/>
              <a:buChar char="•"/>
            </a:pPr>
            <a:r>
              <a:rPr lang="en-US" sz="2400" dirty="0"/>
              <a:t>The toolchain is generic and it can work with whatever parameters the user want to test</a:t>
            </a:r>
          </a:p>
        </p:txBody>
      </p:sp>
      <p:pic>
        <p:nvPicPr>
          <p:cNvPr id="8" name="Graphique 7" descr="Coche">
            <a:extLst>
              <a:ext uri="{FF2B5EF4-FFF2-40B4-BE49-F238E27FC236}">
                <a16:creationId xmlns:a16="http://schemas.microsoft.com/office/drawing/2014/main" id="{B7BF1F6B-618D-41CC-B150-4B3BA69ECF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199" y="1365365"/>
            <a:ext cx="987057" cy="987057"/>
          </a:xfrm>
          <a:prstGeom prst="rect">
            <a:avLst/>
          </a:prstGeom>
        </p:spPr>
      </p:pic>
      <p:pic>
        <p:nvPicPr>
          <p:cNvPr id="10" name="Graphique 9" descr="Coche">
            <a:extLst>
              <a:ext uri="{FF2B5EF4-FFF2-40B4-BE49-F238E27FC236}">
                <a16:creationId xmlns:a16="http://schemas.microsoft.com/office/drawing/2014/main" id="{EDAA1B62-66A4-43EE-A237-3272307034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0220" y="1350202"/>
            <a:ext cx="987057" cy="987057"/>
          </a:xfrm>
          <a:prstGeom prst="rect">
            <a:avLst/>
          </a:prstGeom>
        </p:spPr>
      </p:pic>
      <p:pic>
        <p:nvPicPr>
          <p:cNvPr id="12" name="Graphique 11" descr="Fermer">
            <a:extLst>
              <a:ext uri="{FF2B5EF4-FFF2-40B4-BE49-F238E27FC236}">
                <a16:creationId xmlns:a16="http://schemas.microsoft.com/office/drawing/2014/main" id="{5FB9E98B-8543-4A16-811C-0689AB77A2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92119" y="1386530"/>
            <a:ext cx="914400" cy="914400"/>
          </a:xfrm>
          <a:prstGeom prst="rect">
            <a:avLst/>
          </a:prstGeom>
        </p:spPr>
      </p:pic>
      <p:pic>
        <p:nvPicPr>
          <p:cNvPr id="14" name="Graphique 13" descr="Flèches de chevron">
            <a:extLst>
              <a:ext uri="{FF2B5EF4-FFF2-40B4-BE49-F238E27FC236}">
                <a16:creationId xmlns:a16="http://schemas.microsoft.com/office/drawing/2014/main" id="{7793A0B9-2D3D-43C1-8B0B-9EB5001B4E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6436468" y="430938"/>
            <a:ext cx="914400" cy="914400"/>
          </a:xfrm>
          <a:prstGeom prst="rect">
            <a:avLst/>
          </a:prstGeom>
        </p:spPr>
      </p:pic>
    </p:spTree>
    <p:extLst>
      <p:ext uri="{BB962C8B-B14F-4D97-AF65-F5344CB8AC3E}">
        <p14:creationId xmlns:p14="http://schemas.microsoft.com/office/powerpoint/2010/main" val="21549201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96</TotalTime>
  <Words>310</Words>
  <Application>Microsoft Office PowerPoint</Application>
  <PresentationFormat>Grand écran</PresentationFormat>
  <Paragraphs>46</Paragraphs>
  <Slides>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Ames Iowa: Alternative to the Boston Housing Data Set</vt:lpstr>
      <vt:lpstr>Hypotheses</vt:lpstr>
      <vt:lpstr>Relevant Parameters Selection</vt:lpstr>
      <vt:lpstr>Code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 Alternative to the Boston Housing Data Set</dc:title>
  <dc:creator>Arthur Cherubini</dc:creator>
  <cp:lastModifiedBy>Arthur Cherubini</cp:lastModifiedBy>
  <cp:revision>14</cp:revision>
  <dcterms:created xsi:type="dcterms:W3CDTF">2020-09-19T14:45:56Z</dcterms:created>
  <dcterms:modified xsi:type="dcterms:W3CDTF">2020-09-19T16:22:53Z</dcterms:modified>
</cp:coreProperties>
</file>