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6" r:id="rId1"/>
  </p:sldMasterIdLst>
  <p:notesMasterIdLst>
    <p:notesMasterId r:id="rId11"/>
  </p:notesMasterIdLst>
  <p:handoutMasterIdLst>
    <p:handoutMasterId r:id="rId12"/>
  </p:handoutMasterIdLst>
  <p:sldIdLst>
    <p:sldId id="260" r:id="rId2"/>
    <p:sldId id="262" r:id="rId3"/>
    <p:sldId id="261" r:id="rId4"/>
    <p:sldId id="263" r:id="rId5"/>
    <p:sldId id="259" r:id="rId6"/>
    <p:sldId id="264" r:id="rId7"/>
    <p:sldId id="257" r:id="rId8"/>
    <p:sldId id="256" r:id="rId9"/>
    <p:sldId id="258" r:id="rId1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108" y="426"/>
      </p:cViewPr>
      <p:guideLst/>
    </p:cSldViewPr>
  </p:slideViewPr>
  <p:notesTextViewPr>
    <p:cViewPr>
      <p:scale>
        <a:sx n="1" d="1"/>
        <a:sy n="1" d="1"/>
      </p:scale>
      <p:origin x="0" y="0"/>
    </p:cViewPr>
  </p:notesTextViewPr>
  <p:notesViewPr>
    <p:cSldViewPr snapToGrid="0">
      <p:cViewPr varScale="1">
        <p:scale>
          <a:sx n="65" d="100"/>
          <a:sy n="65" d="100"/>
        </p:scale>
        <p:origin x="3154"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xmlns="" id="{50E97D5F-B521-4E20-9A0E-0259C90E013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dirty="0"/>
          </a:p>
        </p:txBody>
      </p:sp>
      <p:sp>
        <p:nvSpPr>
          <p:cNvPr id="3" name="Espace réservé de la date 2">
            <a:extLst>
              <a:ext uri="{FF2B5EF4-FFF2-40B4-BE49-F238E27FC236}">
                <a16:creationId xmlns:a16="http://schemas.microsoft.com/office/drawing/2014/main" xmlns="" id="{AEB20715-9931-4EF6-AFFF-8C877A6D31C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2FD3104-D4F8-4487-8B69-ABB321B233C3}" type="datetimeFigureOut">
              <a:rPr lang="fr-CH" smtClean="0"/>
              <a:t>21.09.2020</a:t>
            </a:fld>
            <a:endParaRPr lang="fr-CH"/>
          </a:p>
        </p:txBody>
      </p:sp>
      <p:sp>
        <p:nvSpPr>
          <p:cNvPr id="4" name="Espace réservé du pied de page 3">
            <a:extLst>
              <a:ext uri="{FF2B5EF4-FFF2-40B4-BE49-F238E27FC236}">
                <a16:creationId xmlns:a16="http://schemas.microsoft.com/office/drawing/2014/main" xmlns="" id="{DF817C65-4209-41AC-857F-FBBA0334BFF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5" name="Espace réservé du numéro de diapositive 4">
            <a:extLst>
              <a:ext uri="{FF2B5EF4-FFF2-40B4-BE49-F238E27FC236}">
                <a16:creationId xmlns:a16="http://schemas.microsoft.com/office/drawing/2014/main" xmlns="" id="{677F6880-296C-4E0D-BF19-66D0A113422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170B96-5AA0-4A1C-82F1-FDC6EE994401}" type="slidenum">
              <a:rPr lang="fr-CH" smtClean="0"/>
              <a:t>‹N°›</a:t>
            </a:fld>
            <a:endParaRPr lang="fr-CH"/>
          </a:p>
        </p:txBody>
      </p:sp>
    </p:spTree>
    <p:extLst>
      <p:ext uri="{BB962C8B-B14F-4D97-AF65-F5344CB8AC3E}">
        <p14:creationId xmlns:p14="http://schemas.microsoft.com/office/powerpoint/2010/main" val="4999311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00C388-FA61-4600-8F10-DFB19A1E3E9B}" type="datetimeFigureOut">
              <a:rPr lang="fr-CH" smtClean="0"/>
              <a:t>21.09.2020</a:t>
            </a:fld>
            <a:endParaRPr lang="fr-CH"/>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H"/>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17D820-57D8-450B-BD3E-2ECF36C52576}" type="slidenum">
              <a:rPr lang="fr-CH" smtClean="0"/>
              <a:t>‹N°›</a:t>
            </a:fld>
            <a:endParaRPr lang="fr-CH"/>
          </a:p>
        </p:txBody>
      </p:sp>
    </p:spTree>
    <p:extLst>
      <p:ext uri="{BB962C8B-B14F-4D97-AF65-F5344CB8AC3E}">
        <p14:creationId xmlns:p14="http://schemas.microsoft.com/office/powerpoint/2010/main" val="2965084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5"/>
          </p:nvPr>
        </p:nvSpPr>
        <p:spPr/>
        <p:txBody>
          <a:bodyPr/>
          <a:lstStyle/>
          <a:p>
            <a:fld id="{F217D820-57D8-450B-BD3E-2ECF36C52576}" type="slidenum">
              <a:rPr lang="fr-CH" smtClean="0"/>
              <a:t>8</a:t>
            </a:fld>
            <a:endParaRPr lang="fr-CH"/>
          </a:p>
        </p:txBody>
      </p:sp>
    </p:spTree>
    <p:extLst>
      <p:ext uri="{BB962C8B-B14F-4D97-AF65-F5344CB8AC3E}">
        <p14:creationId xmlns:p14="http://schemas.microsoft.com/office/powerpoint/2010/main" val="2273163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fr-FR" smtClean="0"/>
              <a:t>Modifiez le style du titre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8A00D3EF-0965-402A-B72E-7182F322F1EE}" type="datetimeFigureOut">
              <a:rPr lang="fr-CH" smtClean="0"/>
              <a:t>21.09.2020</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F52CAE7C-6018-4F2C-A45F-0275DC0CA69C}" type="slidenum">
              <a:rPr lang="fr-CH" smtClean="0"/>
              <a:t>‹N°›</a:t>
            </a:fld>
            <a:endParaRPr lang="fr-CH"/>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43537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Date Placeholder 2"/>
          <p:cNvSpPr>
            <a:spLocks noGrp="1"/>
          </p:cNvSpPr>
          <p:nvPr>
            <p:ph type="dt" sz="half" idx="10"/>
          </p:nvPr>
        </p:nvSpPr>
        <p:spPr/>
        <p:txBody>
          <a:bodyPr/>
          <a:lstStyle/>
          <a:p>
            <a:fld id="{8A00D3EF-0965-402A-B72E-7182F322F1EE}" type="datetimeFigureOut">
              <a:rPr lang="fr-CH" smtClean="0"/>
              <a:t>21.09.2020</a:t>
            </a:fld>
            <a:endParaRPr lang="fr-CH"/>
          </a:p>
        </p:txBody>
      </p:sp>
      <p:sp>
        <p:nvSpPr>
          <p:cNvPr id="4" name="Footer Placeholder 3"/>
          <p:cNvSpPr>
            <a:spLocks noGrp="1"/>
          </p:cNvSpPr>
          <p:nvPr>
            <p:ph type="ftr" sz="quarter" idx="11"/>
          </p:nvPr>
        </p:nvSpPr>
        <p:spPr/>
        <p:txBody>
          <a:bodyPr/>
          <a:lstStyle/>
          <a:p>
            <a:endParaRPr lang="fr-CH"/>
          </a:p>
        </p:txBody>
      </p:sp>
      <p:sp>
        <p:nvSpPr>
          <p:cNvPr id="5" name="Slide Number Placeholder 4"/>
          <p:cNvSpPr>
            <a:spLocks noGrp="1"/>
          </p:cNvSpPr>
          <p:nvPr>
            <p:ph type="sldNum" sz="quarter" idx="12"/>
          </p:nvPr>
        </p:nvSpPr>
        <p:spPr/>
        <p:txBody>
          <a:bodyPr/>
          <a:lstStyle/>
          <a:p>
            <a:fld id="{F52CAE7C-6018-4F2C-A45F-0275DC0CA69C}" type="slidenum">
              <a:rPr lang="fr-CH" smtClean="0"/>
              <a:t>‹N°›</a:t>
            </a:fld>
            <a:endParaRPr lang="fr-CH"/>
          </a:p>
        </p:txBody>
      </p:sp>
    </p:spTree>
    <p:extLst>
      <p:ext uri="{BB962C8B-B14F-4D97-AF65-F5344CB8AC3E}">
        <p14:creationId xmlns:p14="http://schemas.microsoft.com/office/powerpoint/2010/main" val="1306846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fr-FR" smtClean="0"/>
              <a:t>Modifiez le style du titre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8A00D3EF-0965-402A-B72E-7182F322F1EE}" type="datetimeFigureOut">
              <a:rPr lang="fr-CH" smtClean="0"/>
              <a:t>21.09.2020</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F52CAE7C-6018-4F2C-A45F-0275DC0CA69C}" type="slidenum">
              <a:rPr lang="fr-CH" smtClean="0"/>
              <a:t>‹N°›</a:t>
            </a:fld>
            <a:endParaRPr lang="fr-CH"/>
          </a:p>
        </p:txBody>
      </p:sp>
    </p:spTree>
    <p:extLst>
      <p:ext uri="{BB962C8B-B14F-4D97-AF65-F5344CB8AC3E}">
        <p14:creationId xmlns:p14="http://schemas.microsoft.com/office/powerpoint/2010/main" val="10772757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fr-FR" smtClean="0"/>
              <a:t>Modifiez le style du titre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8A00D3EF-0965-402A-B72E-7182F322F1EE}" type="datetimeFigureOut">
              <a:rPr lang="fr-CH" smtClean="0"/>
              <a:t>21.09.2020</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F52CAE7C-6018-4F2C-A45F-0275DC0CA69C}" type="slidenum">
              <a:rPr lang="fr-CH" smtClean="0"/>
              <a:t>‹N°›</a:t>
            </a:fld>
            <a:endParaRPr lang="fr-CH"/>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9091801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fr-FR" smtClean="0"/>
              <a:t>Modifiez le style du titre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8A00D3EF-0965-402A-B72E-7182F322F1EE}" type="datetimeFigureOut">
              <a:rPr lang="fr-CH" smtClean="0"/>
              <a:t>21.09.2020</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F52CAE7C-6018-4F2C-A45F-0275DC0CA69C}" type="slidenum">
              <a:rPr lang="fr-CH" smtClean="0"/>
              <a:t>‹N°›</a:t>
            </a:fld>
            <a:endParaRPr lang="fr-CH"/>
          </a:p>
        </p:txBody>
      </p:sp>
    </p:spTree>
    <p:extLst>
      <p:ext uri="{BB962C8B-B14F-4D97-AF65-F5344CB8AC3E}">
        <p14:creationId xmlns:p14="http://schemas.microsoft.com/office/powerpoint/2010/main" val="1196055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fr-FR" smtClean="0"/>
              <a:t>Modifiez le style du titre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smtClean="0"/>
              <a:t>Modifiez les styles du texte du masque</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8A00D3EF-0965-402A-B72E-7182F322F1EE}" type="datetimeFigureOut">
              <a:rPr lang="fr-CH" smtClean="0"/>
              <a:t>21.09.2020</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F52CAE7C-6018-4F2C-A45F-0275DC0CA69C}" type="slidenum">
              <a:rPr lang="fr-CH" smtClean="0"/>
              <a:t>‹N°›</a:t>
            </a:fld>
            <a:endParaRPr lang="fr-CH"/>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9980746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fr-FR" smtClean="0"/>
              <a:t>Modifiez le style du titre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smtClean="0"/>
              <a:t>Modifiez les styles du texte du masque</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8A00D3EF-0965-402A-B72E-7182F322F1EE}" type="datetimeFigureOut">
              <a:rPr lang="fr-CH" smtClean="0"/>
              <a:t>21.09.2020</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F52CAE7C-6018-4F2C-A45F-0275DC0CA69C}" type="slidenum">
              <a:rPr lang="fr-CH" smtClean="0"/>
              <a:t>‹N°›</a:t>
            </a:fld>
            <a:endParaRPr lang="fr-CH"/>
          </a:p>
        </p:txBody>
      </p:sp>
    </p:spTree>
    <p:extLst>
      <p:ext uri="{BB962C8B-B14F-4D97-AF65-F5344CB8AC3E}">
        <p14:creationId xmlns:p14="http://schemas.microsoft.com/office/powerpoint/2010/main" val="29755571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8A00D3EF-0965-402A-B72E-7182F322F1EE}" type="datetimeFigureOut">
              <a:rPr lang="fr-CH" smtClean="0"/>
              <a:t>21.09.2020</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F52CAE7C-6018-4F2C-A45F-0275DC0CA69C}" type="slidenum">
              <a:rPr lang="fr-CH" smtClean="0"/>
              <a:t>‹N°›</a:t>
            </a:fld>
            <a:endParaRPr lang="fr-CH"/>
          </a:p>
        </p:txBody>
      </p:sp>
    </p:spTree>
    <p:extLst>
      <p:ext uri="{BB962C8B-B14F-4D97-AF65-F5344CB8AC3E}">
        <p14:creationId xmlns:p14="http://schemas.microsoft.com/office/powerpoint/2010/main" val="8694727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8A00D3EF-0965-402A-B72E-7182F322F1EE}" type="datetimeFigureOut">
              <a:rPr lang="fr-CH" smtClean="0"/>
              <a:t>21.09.2020</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F52CAE7C-6018-4F2C-A45F-0275DC0CA69C}" type="slidenum">
              <a:rPr lang="fr-CH" smtClean="0"/>
              <a:t>‹N°›</a:t>
            </a:fld>
            <a:endParaRPr lang="fr-CH"/>
          </a:p>
        </p:txBody>
      </p:sp>
    </p:spTree>
    <p:extLst>
      <p:ext uri="{BB962C8B-B14F-4D97-AF65-F5344CB8AC3E}">
        <p14:creationId xmlns:p14="http://schemas.microsoft.com/office/powerpoint/2010/main" val="778460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nchor="ct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8A00D3EF-0965-402A-B72E-7182F322F1EE}" type="datetimeFigureOut">
              <a:rPr lang="fr-CH" smtClean="0"/>
              <a:t>21.09.2020</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F52CAE7C-6018-4F2C-A45F-0275DC0CA69C}" type="slidenum">
              <a:rPr lang="fr-CH" smtClean="0"/>
              <a:t>‹N°›</a:t>
            </a:fld>
            <a:endParaRPr lang="fr-CH"/>
          </a:p>
        </p:txBody>
      </p:sp>
    </p:spTree>
    <p:extLst>
      <p:ext uri="{BB962C8B-B14F-4D97-AF65-F5344CB8AC3E}">
        <p14:creationId xmlns:p14="http://schemas.microsoft.com/office/powerpoint/2010/main" val="3688244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fr-FR" smtClean="0"/>
              <a:t>Modifiez le style du titre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8A00D3EF-0965-402A-B72E-7182F322F1EE}" type="datetimeFigureOut">
              <a:rPr lang="fr-CH" smtClean="0"/>
              <a:t>21.09.2020</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F52CAE7C-6018-4F2C-A45F-0275DC0CA69C}" type="slidenum">
              <a:rPr lang="fr-CH" smtClean="0"/>
              <a:t>‹N°›</a:t>
            </a:fld>
            <a:endParaRPr lang="fr-CH"/>
          </a:p>
        </p:txBody>
      </p:sp>
    </p:spTree>
    <p:extLst>
      <p:ext uri="{BB962C8B-B14F-4D97-AF65-F5344CB8AC3E}">
        <p14:creationId xmlns:p14="http://schemas.microsoft.com/office/powerpoint/2010/main" val="2548951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8A00D3EF-0965-402A-B72E-7182F322F1EE}" type="datetimeFigureOut">
              <a:rPr lang="fr-CH" smtClean="0"/>
              <a:t>21.09.2020</a:t>
            </a:fld>
            <a:endParaRPr lang="fr-CH"/>
          </a:p>
        </p:txBody>
      </p:sp>
      <p:sp>
        <p:nvSpPr>
          <p:cNvPr id="6" name="Footer Placeholder 5"/>
          <p:cNvSpPr>
            <a:spLocks noGrp="1"/>
          </p:cNvSpPr>
          <p:nvPr>
            <p:ph type="ftr" sz="quarter" idx="11"/>
          </p:nvPr>
        </p:nvSpPr>
        <p:spPr/>
        <p:txBody>
          <a:bodyPr/>
          <a:lstStyle/>
          <a:p>
            <a:endParaRPr lang="fr-CH"/>
          </a:p>
        </p:txBody>
      </p:sp>
      <p:sp>
        <p:nvSpPr>
          <p:cNvPr id="7" name="Slide Number Placeholder 6"/>
          <p:cNvSpPr>
            <a:spLocks noGrp="1"/>
          </p:cNvSpPr>
          <p:nvPr>
            <p:ph type="sldNum" sz="quarter" idx="12"/>
          </p:nvPr>
        </p:nvSpPr>
        <p:spPr/>
        <p:txBody>
          <a:bodyPr/>
          <a:lstStyle/>
          <a:p>
            <a:fld id="{F52CAE7C-6018-4F2C-A45F-0275DC0CA69C}" type="slidenum">
              <a:rPr lang="fr-CH" smtClean="0"/>
              <a:t>‹N°›</a:t>
            </a:fld>
            <a:endParaRPr lang="fr-CH"/>
          </a:p>
        </p:txBody>
      </p:sp>
    </p:spTree>
    <p:extLst>
      <p:ext uri="{BB962C8B-B14F-4D97-AF65-F5344CB8AC3E}">
        <p14:creationId xmlns:p14="http://schemas.microsoft.com/office/powerpoint/2010/main" val="1593138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8A00D3EF-0965-402A-B72E-7182F322F1EE}" type="datetimeFigureOut">
              <a:rPr lang="fr-CH" smtClean="0"/>
              <a:t>21.09.2020</a:t>
            </a:fld>
            <a:endParaRPr lang="fr-CH"/>
          </a:p>
        </p:txBody>
      </p:sp>
      <p:sp>
        <p:nvSpPr>
          <p:cNvPr id="8" name="Footer Placeholder 7"/>
          <p:cNvSpPr>
            <a:spLocks noGrp="1"/>
          </p:cNvSpPr>
          <p:nvPr>
            <p:ph type="ftr" sz="quarter" idx="11"/>
          </p:nvPr>
        </p:nvSpPr>
        <p:spPr/>
        <p:txBody>
          <a:bodyPr/>
          <a:lstStyle/>
          <a:p>
            <a:endParaRPr lang="fr-CH"/>
          </a:p>
        </p:txBody>
      </p:sp>
      <p:sp>
        <p:nvSpPr>
          <p:cNvPr id="9" name="Slide Number Placeholder 8"/>
          <p:cNvSpPr>
            <a:spLocks noGrp="1"/>
          </p:cNvSpPr>
          <p:nvPr>
            <p:ph type="sldNum" sz="quarter" idx="12"/>
          </p:nvPr>
        </p:nvSpPr>
        <p:spPr/>
        <p:txBody>
          <a:bodyPr/>
          <a:lstStyle/>
          <a:p>
            <a:fld id="{F52CAE7C-6018-4F2C-A45F-0275DC0CA69C}" type="slidenum">
              <a:rPr lang="fr-CH" smtClean="0"/>
              <a:t>‹N°›</a:t>
            </a:fld>
            <a:endParaRPr lang="fr-CH"/>
          </a:p>
        </p:txBody>
      </p:sp>
    </p:spTree>
    <p:extLst>
      <p:ext uri="{BB962C8B-B14F-4D97-AF65-F5344CB8AC3E}">
        <p14:creationId xmlns:p14="http://schemas.microsoft.com/office/powerpoint/2010/main" val="507020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8A00D3EF-0965-402A-B72E-7182F322F1EE}" type="datetimeFigureOut">
              <a:rPr lang="fr-CH" smtClean="0"/>
              <a:t>21.09.2020</a:t>
            </a:fld>
            <a:endParaRPr lang="fr-CH"/>
          </a:p>
        </p:txBody>
      </p:sp>
      <p:sp>
        <p:nvSpPr>
          <p:cNvPr id="4" name="Footer Placeholder 3"/>
          <p:cNvSpPr>
            <a:spLocks noGrp="1"/>
          </p:cNvSpPr>
          <p:nvPr>
            <p:ph type="ftr" sz="quarter" idx="11"/>
          </p:nvPr>
        </p:nvSpPr>
        <p:spPr/>
        <p:txBody>
          <a:bodyPr/>
          <a:lstStyle/>
          <a:p>
            <a:endParaRPr lang="fr-CH"/>
          </a:p>
        </p:txBody>
      </p:sp>
      <p:sp>
        <p:nvSpPr>
          <p:cNvPr id="5" name="Slide Number Placeholder 4"/>
          <p:cNvSpPr>
            <a:spLocks noGrp="1"/>
          </p:cNvSpPr>
          <p:nvPr>
            <p:ph type="sldNum" sz="quarter" idx="12"/>
          </p:nvPr>
        </p:nvSpPr>
        <p:spPr/>
        <p:txBody>
          <a:bodyPr/>
          <a:lstStyle/>
          <a:p>
            <a:fld id="{F52CAE7C-6018-4F2C-A45F-0275DC0CA69C}" type="slidenum">
              <a:rPr lang="fr-CH" smtClean="0"/>
              <a:t>‹N°›</a:t>
            </a:fld>
            <a:endParaRPr lang="fr-CH"/>
          </a:p>
        </p:txBody>
      </p:sp>
    </p:spTree>
    <p:extLst>
      <p:ext uri="{BB962C8B-B14F-4D97-AF65-F5344CB8AC3E}">
        <p14:creationId xmlns:p14="http://schemas.microsoft.com/office/powerpoint/2010/main" val="2704107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00D3EF-0965-402A-B72E-7182F322F1EE}" type="datetimeFigureOut">
              <a:rPr lang="fr-CH" smtClean="0"/>
              <a:t>21.09.2020</a:t>
            </a:fld>
            <a:endParaRPr lang="fr-CH"/>
          </a:p>
        </p:txBody>
      </p:sp>
      <p:sp>
        <p:nvSpPr>
          <p:cNvPr id="3" name="Footer Placeholder 2"/>
          <p:cNvSpPr>
            <a:spLocks noGrp="1"/>
          </p:cNvSpPr>
          <p:nvPr>
            <p:ph type="ftr" sz="quarter" idx="11"/>
          </p:nvPr>
        </p:nvSpPr>
        <p:spPr/>
        <p:txBody>
          <a:bodyPr/>
          <a:lstStyle/>
          <a:p>
            <a:endParaRPr lang="fr-CH"/>
          </a:p>
        </p:txBody>
      </p:sp>
      <p:sp>
        <p:nvSpPr>
          <p:cNvPr id="4" name="Slide Number Placeholder 3"/>
          <p:cNvSpPr>
            <a:spLocks noGrp="1"/>
          </p:cNvSpPr>
          <p:nvPr>
            <p:ph type="sldNum" sz="quarter" idx="12"/>
          </p:nvPr>
        </p:nvSpPr>
        <p:spPr/>
        <p:txBody>
          <a:bodyPr/>
          <a:lstStyle/>
          <a:p>
            <a:fld id="{F52CAE7C-6018-4F2C-A45F-0275DC0CA69C}" type="slidenum">
              <a:rPr lang="fr-CH" smtClean="0"/>
              <a:t>‹N°›</a:t>
            </a:fld>
            <a:endParaRPr lang="fr-CH"/>
          </a:p>
        </p:txBody>
      </p:sp>
    </p:spTree>
    <p:extLst>
      <p:ext uri="{BB962C8B-B14F-4D97-AF65-F5344CB8AC3E}">
        <p14:creationId xmlns:p14="http://schemas.microsoft.com/office/powerpoint/2010/main" val="696347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fr-FR" smtClean="0"/>
              <a:t>Modifiez le style du titre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8A00D3EF-0965-402A-B72E-7182F322F1EE}" type="datetimeFigureOut">
              <a:rPr lang="fr-CH" smtClean="0"/>
              <a:t>21.09.2020</a:t>
            </a:fld>
            <a:endParaRPr lang="fr-CH"/>
          </a:p>
        </p:txBody>
      </p:sp>
      <p:sp>
        <p:nvSpPr>
          <p:cNvPr id="6" name="Footer Placeholder 5"/>
          <p:cNvSpPr>
            <a:spLocks noGrp="1"/>
          </p:cNvSpPr>
          <p:nvPr>
            <p:ph type="ftr" sz="quarter" idx="11"/>
          </p:nvPr>
        </p:nvSpPr>
        <p:spPr/>
        <p:txBody>
          <a:bodyPr/>
          <a:lstStyle/>
          <a:p>
            <a:endParaRPr lang="fr-CH"/>
          </a:p>
        </p:txBody>
      </p:sp>
      <p:sp>
        <p:nvSpPr>
          <p:cNvPr id="7" name="Slide Number Placeholder 6"/>
          <p:cNvSpPr>
            <a:spLocks noGrp="1"/>
          </p:cNvSpPr>
          <p:nvPr>
            <p:ph type="sldNum" sz="quarter" idx="12"/>
          </p:nvPr>
        </p:nvSpPr>
        <p:spPr/>
        <p:txBody>
          <a:bodyPr/>
          <a:lstStyle/>
          <a:p>
            <a:fld id="{F52CAE7C-6018-4F2C-A45F-0275DC0CA69C}" type="slidenum">
              <a:rPr lang="fr-CH" smtClean="0"/>
              <a:t>‹N°›</a:t>
            </a:fld>
            <a:endParaRPr lang="fr-CH"/>
          </a:p>
        </p:txBody>
      </p:sp>
    </p:spTree>
    <p:extLst>
      <p:ext uri="{BB962C8B-B14F-4D97-AF65-F5344CB8AC3E}">
        <p14:creationId xmlns:p14="http://schemas.microsoft.com/office/powerpoint/2010/main" val="2564026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fr-FR" smtClean="0"/>
              <a:t>Modifiez le style du titre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8A00D3EF-0965-402A-B72E-7182F322F1EE}" type="datetimeFigureOut">
              <a:rPr lang="fr-CH" smtClean="0"/>
              <a:t>21.09.2020</a:t>
            </a:fld>
            <a:endParaRPr lang="fr-CH"/>
          </a:p>
        </p:txBody>
      </p:sp>
      <p:sp>
        <p:nvSpPr>
          <p:cNvPr id="6" name="Footer Placeholder 5"/>
          <p:cNvSpPr>
            <a:spLocks noGrp="1"/>
          </p:cNvSpPr>
          <p:nvPr>
            <p:ph type="ftr" sz="quarter" idx="11"/>
          </p:nvPr>
        </p:nvSpPr>
        <p:spPr/>
        <p:txBody>
          <a:bodyPr/>
          <a:lstStyle/>
          <a:p>
            <a:endParaRPr lang="fr-CH"/>
          </a:p>
        </p:txBody>
      </p:sp>
      <p:sp>
        <p:nvSpPr>
          <p:cNvPr id="7" name="Slide Number Placeholder 6"/>
          <p:cNvSpPr>
            <a:spLocks noGrp="1"/>
          </p:cNvSpPr>
          <p:nvPr>
            <p:ph type="sldNum" sz="quarter" idx="12"/>
          </p:nvPr>
        </p:nvSpPr>
        <p:spPr/>
        <p:txBody>
          <a:bodyPr/>
          <a:lstStyle/>
          <a:p>
            <a:fld id="{F52CAE7C-6018-4F2C-A45F-0275DC0CA69C}" type="slidenum">
              <a:rPr lang="fr-CH" smtClean="0"/>
              <a:t>‹N°›</a:t>
            </a:fld>
            <a:endParaRPr lang="fr-CH"/>
          </a:p>
        </p:txBody>
      </p:sp>
    </p:spTree>
    <p:extLst>
      <p:ext uri="{BB962C8B-B14F-4D97-AF65-F5344CB8AC3E}">
        <p14:creationId xmlns:p14="http://schemas.microsoft.com/office/powerpoint/2010/main" val="3127643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8A00D3EF-0965-402A-B72E-7182F322F1EE}" type="datetimeFigureOut">
              <a:rPr lang="fr-CH" smtClean="0"/>
              <a:t>21.09.2020</a:t>
            </a:fld>
            <a:endParaRPr lang="fr-CH"/>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fr-CH"/>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F52CAE7C-6018-4F2C-A45F-0275DC0CA69C}" type="slidenum">
              <a:rPr lang="fr-CH" smtClean="0"/>
              <a:t>‹N°›</a:t>
            </a:fld>
            <a:endParaRPr lang="fr-CH"/>
          </a:p>
        </p:txBody>
      </p:sp>
    </p:spTree>
    <p:extLst>
      <p:ext uri="{BB962C8B-B14F-4D97-AF65-F5344CB8AC3E}">
        <p14:creationId xmlns:p14="http://schemas.microsoft.com/office/powerpoint/2010/main" val="1110128254"/>
      </p:ext>
    </p:extLst>
  </p:cSld>
  <p:clrMap bg1="dk1" tx1="lt1" bg2="dk2" tx2="lt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 id="2147483808" r:id="rId12"/>
    <p:sldLayoutId id="2147483809" r:id="rId13"/>
    <p:sldLayoutId id="2147483810" r:id="rId14"/>
    <p:sldLayoutId id="2147483811" r:id="rId15"/>
    <p:sldLayoutId id="2147483812" r:id="rId16"/>
    <p:sldLayoutId id="214748381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8.png"/><Relationship Id="rId7" Type="http://schemas.openxmlformats.org/officeDocument/2006/relationships/image" Target="../media/image10.png"/><Relationship Id="rId2" Type="http://schemas.openxmlformats.org/officeDocument/2006/relationships/image" Target="../media/image7.jpg"/><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43000">
              <a:schemeClr val="accent1">
                <a:lumMod val="20000"/>
                <a:lumOff val="80000"/>
              </a:schemeClr>
            </a:gs>
            <a:gs pos="19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2" name="Titre 1"/>
          <p:cNvSpPr>
            <a:spLocks noGrp="1"/>
          </p:cNvSpPr>
          <p:nvPr>
            <p:ph type="title"/>
          </p:nvPr>
        </p:nvSpPr>
        <p:spPr>
          <a:xfrm>
            <a:off x="1035635" y="347240"/>
            <a:ext cx="10180233" cy="3548670"/>
          </a:xfrm>
          <a:ln>
            <a:noFill/>
          </a:ln>
          <a:effectLst>
            <a:reflection stA="45000" endPos="65000" dist="101600" dir="5400000" sy="-100000" algn="bl" rotWithShape="0"/>
          </a:effectLst>
        </p:spPr>
        <p:txBody>
          <a:bodyPr>
            <a:normAutofit/>
          </a:bodyPr>
          <a:lstStyle/>
          <a:p>
            <a:pPr algn="ctr"/>
            <a:r>
              <a:rPr lang="fr-FR" sz="3200" b="1" dirty="0" smtClean="0">
                <a:solidFill>
                  <a:srgbClr val="0070C0"/>
                </a:solidFill>
              </a:rPr>
              <a:t>INTELLIGENT </a:t>
            </a:r>
            <a:r>
              <a:rPr lang="fr-FR" sz="3200" b="1" dirty="0">
                <a:solidFill>
                  <a:srgbClr val="0070C0"/>
                </a:solidFill>
              </a:rPr>
              <a:t>ENGINE FOR HOUSES PRICES ESTIMATION</a:t>
            </a:r>
            <a:r>
              <a:rPr lang="fr-FR" dirty="0"/>
              <a:t/>
            </a:r>
            <a:br>
              <a:rPr lang="fr-FR" dirty="0"/>
            </a:br>
            <a:r>
              <a:rPr lang="fr-FR" dirty="0"/>
              <a:t/>
            </a:r>
            <a:br>
              <a:rPr lang="fr-FR" dirty="0"/>
            </a:br>
            <a:r>
              <a:rPr lang="fr-FR" dirty="0"/>
              <a:t/>
            </a:r>
            <a:br>
              <a:rPr lang="fr-FR" dirty="0"/>
            </a:br>
            <a:endParaRPr lang="fr-FR" dirty="0"/>
          </a:p>
        </p:txBody>
      </p:sp>
      <p:sp>
        <p:nvSpPr>
          <p:cNvPr id="3" name="Espace réservé du texte 2"/>
          <p:cNvSpPr>
            <a:spLocks noGrp="1"/>
          </p:cNvSpPr>
          <p:nvPr>
            <p:ph type="body" idx="1"/>
          </p:nvPr>
        </p:nvSpPr>
        <p:spPr>
          <a:xfrm>
            <a:off x="2390362" y="3396688"/>
            <a:ext cx="7597801" cy="1500187"/>
          </a:xfrm>
        </p:spPr>
        <p:txBody>
          <a:bodyPr>
            <a:normAutofit/>
          </a:bodyPr>
          <a:lstStyle/>
          <a:p>
            <a:pPr algn="ctr"/>
            <a:endParaRPr lang="fr-FR" dirty="0" smtClean="0">
              <a:solidFill>
                <a:schemeClr val="tx1">
                  <a:lumMod val="65000"/>
                  <a:lumOff val="35000"/>
                </a:schemeClr>
              </a:solidFill>
            </a:endParaRPr>
          </a:p>
          <a:p>
            <a:pPr algn="ctr"/>
            <a:endParaRPr lang="fr-FR" dirty="0">
              <a:solidFill>
                <a:schemeClr val="tx1">
                  <a:lumMod val="65000"/>
                  <a:lumOff val="35000"/>
                </a:schemeClr>
              </a:solidFill>
            </a:endParaRPr>
          </a:p>
          <a:p>
            <a:pPr algn="ctr"/>
            <a:r>
              <a:rPr lang="fr-FR" dirty="0" smtClean="0">
                <a:solidFill>
                  <a:schemeClr val="tx1">
                    <a:lumMod val="65000"/>
                    <a:lumOff val="35000"/>
                  </a:schemeClr>
                </a:solidFill>
              </a:rPr>
              <a:t>Master </a:t>
            </a:r>
            <a:r>
              <a:rPr lang="fr-FR" dirty="0">
                <a:solidFill>
                  <a:schemeClr val="tx1">
                    <a:lumMod val="65000"/>
                    <a:lumOff val="35000"/>
                  </a:schemeClr>
                </a:solidFill>
              </a:rPr>
              <a:t>in Artificial Intelligence</a:t>
            </a:r>
            <a:br>
              <a:rPr lang="fr-FR" dirty="0">
                <a:solidFill>
                  <a:schemeClr val="tx1">
                    <a:lumMod val="65000"/>
                    <a:lumOff val="35000"/>
                  </a:schemeClr>
                </a:solidFill>
              </a:rPr>
            </a:br>
            <a:r>
              <a:rPr lang="fr-FR" dirty="0">
                <a:solidFill>
                  <a:schemeClr val="tx1">
                    <a:lumMod val="65000"/>
                    <a:lumOff val="35000"/>
                  </a:schemeClr>
                </a:solidFill>
              </a:rPr>
              <a:t>M05 – Reproducibility and open science Mini project</a:t>
            </a:r>
          </a:p>
        </p:txBody>
      </p:sp>
      <p:pic>
        <p:nvPicPr>
          <p:cNvPr id="5" name="Picture 4" descr="Machine Learning Projects for Mobile Applica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7599" y="2676709"/>
            <a:ext cx="3743325" cy="1219201"/>
          </a:xfrm>
          <a:prstGeom prst="rect">
            <a:avLst/>
          </a:prstGeom>
          <a:noFill/>
          <a:extLst>
            <a:ext uri="{909E8E84-426E-40DD-AFC4-6F175D3DCCD1}">
              <a14:hiddenFill xmlns:a14="http://schemas.microsoft.com/office/drawing/2010/main">
                <a:solidFill>
                  <a:srgbClr val="FFFFFF"/>
                </a:solidFill>
              </a14:hiddenFill>
            </a:ext>
          </a:extLst>
        </p:spPr>
      </p:pic>
      <p:sp>
        <p:nvSpPr>
          <p:cNvPr id="6" name="ZoneTexte 5"/>
          <p:cNvSpPr txBox="1"/>
          <p:nvPr/>
        </p:nvSpPr>
        <p:spPr>
          <a:xfrm>
            <a:off x="919891" y="5650069"/>
            <a:ext cx="6603653" cy="646331"/>
          </a:xfrm>
          <a:prstGeom prst="rect">
            <a:avLst/>
          </a:prstGeom>
          <a:noFill/>
        </p:spPr>
        <p:txBody>
          <a:bodyPr wrap="square" rtlCol="0">
            <a:spAutoFit/>
          </a:bodyPr>
          <a:lstStyle/>
          <a:p>
            <a:r>
              <a:rPr lang="fr-CH" dirty="0" smtClean="0"/>
              <a:t>Authors: </a:t>
            </a:r>
            <a:r>
              <a:rPr lang="fr-FR" dirty="0"/>
              <a:t>Arthur CHERUBINI and Michelle Vanessa </a:t>
            </a:r>
            <a:r>
              <a:rPr lang="fr-FR" dirty="0" smtClean="0"/>
              <a:t>MEGUEP</a:t>
            </a:r>
            <a:endParaRPr lang="fr-FR" dirty="0"/>
          </a:p>
          <a:p>
            <a:endParaRPr lang="fr-FR" dirty="0"/>
          </a:p>
        </p:txBody>
      </p:sp>
    </p:spTree>
    <p:extLst>
      <p:ext uri="{BB962C8B-B14F-4D97-AF65-F5344CB8AC3E}">
        <p14:creationId xmlns:p14="http://schemas.microsoft.com/office/powerpoint/2010/main" val="33646152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30510" y="517216"/>
            <a:ext cx="8534400" cy="1507067"/>
          </a:xfrm>
        </p:spPr>
        <p:txBody>
          <a:bodyPr/>
          <a:lstStyle/>
          <a:p>
            <a:r>
              <a:rPr lang="fr-CH" b="1" dirty="0" smtClean="0">
                <a:solidFill>
                  <a:schemeClr val="bg1"/>
                </a:solidFill>
              </a:rPr>
              <a:t>Table of contents</a:t>
            </a:r>
            <a:endParaRPr lang="fr-FR" b="1" dirty="0">
              <a:solidFill>
                <a:schemeClr val="bg1"/>
              </a:solidFill>
            </a:endParaRPr>
          </a:p>
        </p:txBody>
      </p:sp>
      <p:sp>
        <p:nvSpPr>
          <p:cNvPr id="3" name="ZoneTexte 2"/>
          <p:cNvSpPr txBox="1"/>
          <p:nvPr/>
        </p:nvSpPr>
        <p:spPr>
          <a:xfrm>
            <a:off x="1435261" y="1920110"/>
            <a:ext cx="8125428" cy="3970318"/>
          </a:xfrm>
          <a:prstGeom prst="rect">
            <a:avLst/>
          </a:prstGeom>
          <a:noFill/>
        </p:spPr>
        <p:txBody>
          <a:bodyPr wrap="square" rtlCol="0">
            <a:spAutoFit/>
          </a:bodyPr>
          <a:lstStyle/>
          <a:p>
            <a:pPr marL="285750" indent="-285750">
              <a:buFont typeface="Wingdings" panose="05000000000000000000" pitchFamily="2" charset="2"/>
              <a:buChar char="q"/>
            </a:pPr>
            <a:r>
              <a:rPr lang="fr-CH" dirty="0" smtClean="0"/>
              <a:t>About the project: </a:t>
            </a:r>
          </a:p>
          <a:p>
            <a:pPr marL="742950" lvl="1" indent="-285750">
              <a:buFont typeface="Wingdings" panose="05000000000000000000" pitchFamily="2" charset="2"/>
              <a:buChar char="q"/>
            </a:pPr>
            <a:r>
              <a:rPr lang="fr-CH" dirty="0" smtClean="0"/>
              <a:t>Description, goals, hypotheses defined</a:t>
            </a:r>
          </a:p>
          <a:p>
            <a:pPr marL="742950" lvl="1" indent="-285750">
              <a:buFont typeface="Wingdings" panose="05000000000000000000" pitchFamily="2" charset="2"/>
              <a:buChar char="q"/>
            </a:pPr>
            <a:r>
              <a:rPr lang="fr-CH" dirty="0" smtClean="0"/>
              <a:t>The database used and the work on the data</a:t>
            </a:r>
          </a:p>
          <a:p>
            <a:pPr marL="742950" lvl="1" indent="-285750">
              <a:buFont typeface="Wingdings" panose="05000000000000000000" pitchFamily="2" charset="2"/>
              <a:buChar char="q"/>
            </a:pPr>
            <a:r>
              <a:rPr lang="fr-CH" dirty="0" smtClean="0"/>
              <a:t>The algorithms</a:t>
            </a:r>
          </a:p>
          <a:p>
            <a:pPr marL="742950" lvl="1" indent="-285750">
              <a:buFont typeface="Wingdings" panose="05000000000000000000" pitchFamily="2" charset="2"/>
              <a:buChar char="q"/>
            </a:pPr>
            <a:endParaRPr lang="fr-CH" dirty="0" smtClean="0"/>
          </a:p>
          <a:p>
            <a:pPr marL="285750" indent="-285750">
              <a:buFont typeface="Wingdings" panose="05000000000000000000" pitchFamily="2" charset="2"/>
              <a:buChar char="q"/>
            </a:pPr>
            <a:r>
              <a:rPr lang="fr-CH" dirty="0" smtClean="0"/>
              <a:t>The project organisation</a:t>
            </a:r>
          </a:p>
          <a:p>
            <a:pPr marL="742950" lvl="1" indent="-285750">
              <a:buFont typeface="Wingdings" panose="05000000000000000000" pitchFamily="2" charset="2"/>
              <a:buChar char="q"/>
            </a:pPr>
            <a:r>
              <a:rPr lang="fr-CH" dirty="0"/>
              <a:t>The work sharing and contribution</a:t>
            </a:r>
          </a:p>
          <a:p>
            <a:pPr marL="742950" lvl="1" indent="-285750">
              <a:buFont typeface="Wingdings" panose="05000000000000000000" pitchFamily="2" charset="2"/>
              <a:buChar char="q"/>
            </a:pPr>
            <a:r>
              <a:rPr lang="fr-CH" dirty="0" smtClean="0"/>
              <a:t>The collaboration between the team members</a:t>
            </a:r>
          </a:p>
          <a:p>
            <a:pPr lvl="1"/>
            <a:endParaRPr lang="fr-CH" dirty="0" smtClean="0"/>
          </a:p>
          <a:p>
            <a:pPr marL="285750" indent="-285750">
              <a:buFont typeface="Wingdings" panose="05000000000000000000" pitchFamily="2" charset="2"/>
              <a:buChar char="q"/>
            </a:pPr>
            <a:r>
              <a:rPr lang="fr-CH" dirty="0"/>
              <a:t>T</a:t>
            </a:r>
            <a:r>
              <a:rPr lang="fr-CH" dirty="0" smtClean="0"/>
              <a:t>he project reproducibility</a:t>
            </a:r>
          </a:p>
          <a:p>
            <a:pPr marL="742950" lvl="1" indent="-285750">
              <a:buFont typeface="Wingdings" panose="05000000000000000000" pitchFamily="2" charset="2"/>
              <a:buChar char="q"/>
            </a:pPr>
            <a:r>
              <a:rPr lang="fr-CH" dirty="0" smtClean="0"/>
              <a:t>What has been put in place or planned?</a:t>
            </a:r>
          </a:p>
          <a:p>
            <a:pPr lvl="1"/>
            <a:endParaRPr lang="fr-CH" dirty="0" smtClean="0"/>
          </a:p>
          <a:p>
            <a:pPr lvl="1"/>
            <a:endParaRPr lang="fr-CH" dirty="0" smtClean="0"/>
          </a:p>
          <a:p>
            <a:pPr marL="285750" indent="-285750">
              <a:buFont typeface="Wingdings" panose="05000000000000000000" pitchFamily="2" charset="2"/>
              <a:buChar char="q"/>
            </a:pPr>
            <a:r>
              <a:rPr lang="fr-CH" dirty="0" smtClean="0"/>
              <a:t>Project status(Demo) and next steps</a:t>
            </a:r>
            <a:endParaRPr lang="fr-FR" dirty="0"/>
          </a:p>
        </p:txBody>
      </p:sp>
    </p:spTree>
    <p:extLst>
      <p:ext uri="{BB962C8B-B14F-4D97-AF65-F5344CB8AC3E}">
        <p14:creationId xmlns:p14="http://schemas.microsoft.com/office/powerpoint/2010/main" val="21505713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568370" y="0"/>
            <a:ext cx="8534400" cy="1507067"/>
          </a:xfrm>
        </p:spPr>
        <p:txBody>
          <a:bodyPr/>
          <a:lstStyle/>
          <a:p>
            <a:pPr algn="ctr"/>
            <a:r>
              <a:rPr lang="fr-CH" b="1" dirty="0" smtClean="0">
                <a:solidFill>
                  <a:schemeClr val="accent1"/>
                </a:solidFill>
              </a:rPr>
              <a:t>About THE PROJECT</a:t>
            </a:r>
            <a:endParaRPr lang="fr-FR" b="1" dirty="0">
              <a:solidFill>
                <a:schemeClr val="accent1"/>
              </a:solidFill>
            </a:endParaRPr>
          </a:p>
        </p:txBody>
      </p:sp>
      <p:sp>
        <p:nvSpPr>
          <p:cNvPr id="5" name="Rectangle 4"/>
          <p:cNvSpPr/>
          <p:nvPr/>
        </p:nvSpPr>
        <p:spPr>
          <a:xfrm>
            <a:off x="976132" y="1507067"/>
            <a:ext cx="9718876" cy="5355312"/>
          </a:xfrm>
          <a:prstGeom prst="rect">
            <a:avLst/>
          </a:prstGeom>
        </p:spPr>
        <p:txBody>
          <a:bodyPr wrap="square">
            <a:spAutoFit/>
          </a:bodyPr>
          <a:lstStyle/>
          <a:p>
            <a:r>
              <a:rPr lang="en-US" dirty="0"/>
              <a:t>Predicting the house price is a well-known problem in the field of machine learning. one of the best-known projects on </a:t>
            </a:r>
            <a:r>
              <a:rPr lang="en-US" dirty="0" smtClean="0"/>
              <a:t>this is </a:t>
            </a:r>
            <a:r>
              <a:rPr lang="en-US" dirty="0"/>
              <a:t>the Boston House </a:t>
            </a:r>
            <a:r>
              <a:rPr lang="en-US" dirty="0" smtClean="0"/>
              <a:t>prices.</a:t>
            </a:r>
          </a:p>
          <a:p>
            <a:endParaRPr lang="en-US" dirty="0" smtClean="0"/>
          </a:p>
          <a:p>
            <a:r>
              <a:rPr lang="en-US" b="1" dirty="0" smtClean="0"/>
              <a:t>The objectives of this project:</a:t>
            </a:r>
          </a:p>
          <a:p>
            <a:pPr marL="285750" indent="-285750">
              <a:buFont typeface="Wingdings" panose="05000000000000000000" pitchFamily="2" charset="2"/>
              <a:buChar char="Ø"/>
            </a:pPr>
            <a:r>
              <a:rPr lang="en-US" dirty="0" smtClean="0"/>
              <a:t>Find the most relevant features which determine houses prices</a:t>
            </a:r>
          </a:p>
          <a:p>
            <a:pPr marL="285750" indent="-285750">
              <a:buFont typeface="Wingdings" panose="05000000000000000000" pitchFamily="2" charset="2"/>
              <a:buChar char="Ø"/>
            </a:pPr>
            <a:r>
              <a:rPr lang="en-US" dirty="0" smtClean="0"/>
              <a:t>Apply differents algorithms and find the one with the best prediction performance</a:t>
            </a:r>
          </a:p>
          <a:p>
            <a:endParaRPr lang="en-US" dirty="0" smtClean="0"/>
          </a:p>
          <a:p>
            <a:r>
              <a:rPr lang="en-US" b="1" dirty="0" smtClean="0"/>
              <a:t>Two hypothesis defined:</a:t>
            </a:r>
          </a:p>
          <a:p>
            <a:pPr marL="285750" indent="-285750">
              <a:buFont typeface="Wingdings" panose="05000000000000000000" pitchFamily="2" charset="2"/>
              <a:buChar char="Ø"/>
            </a:pPr>
            <a:r>
              <a:rPr lang="en-US" dirty="0" smtClean="0"/>
              <a:t>Between all the house features, only some are relevant in the price prediction</a:t>
            </a:r>
          </a:p>
          <a:p>
            <a:pPr marL="285750" indent="-285750">
              <a:buFont typeface="Wingdings" panose="05000000000000000000" pitchFamily="2" charset="2"/>
              <a:buChar char="Ø"/>
            </a:pPr>
            <a:r>
              <a:rPr lang="en-US" dirty="0" smtClean="0"/>
              <a:t>One algorithm between the linear regression, decision tree and random forest can predict with </a:t>
            </a:r>
            <a:r>
              <a:rPr lang="en-US" dirty="0"/>
              <a:t>good accuracy the price of a </a:t>
            </a:r>
            <a:r>
              <a:rPr lang="en-US" dirty="0" smtClean="0"/>
              <a:t>property</a:t>
            </a:r>
          </a:p>
          <a:p>
            <a:pPr marL="285750" indent="-285750">
              <a:buFont typeface="Wingdings" panose="05000000000000000000" pitchFamily="2" charset="2"/>
              <a:buChar char="Ø"/>
            </a:pPr>
            <a:endParaRPr lang="en-US" dirty="0"/>
          </a:p>
          <a:p>
            <a:r>
              <a:rPr lang="en-US" b="1" dirty="0"/>
              <a:t>Database</a:t>
            </a:r>
          </a:p>
          <a:p>
            <a:r>
              <a:rPr lang="en-US" dirty="0"/>
              <a:t>Ames Iowa: the database chosen instead of the Boston Housing Data Set. </a:t>
            </a:r>
          </a:p>
          <a:p>
            <a:r>
              <a:rPr lang="en-US" dirty="0" smtClean="0"/>
              <a:t>2930 </a:t>
            </a:r>
            <a:r>
              <a:rPr lang="en-US" dirty="0"/>
              <a:t>observations and 80 </a:t>
            </a:r>
            <a:r>
              <a:rPr lang="en-US" dirty="0" smtClean="0"/>
              <a:t>features of type categorical and discrete/continuous</a:t>
            </a:r>
            <a:endParaRPr lang="en-US" dirty="0"/>
          </a:p>
          <a:p>
            <a:endParaRPr lang="en-US" dirty="0"/>
          </a:p>
          <a:p>
            <a:endParaRPr lang="en-US" b="1" dirty="0" smtClean="0"/>
          </a:p>
          <a:p>
            <a:pPr marL="285750" indent="-285750">
              <a:buFont typeface="Wingdings" panose="05000000000000000000" pitchFamily="2" charset="2"/>
              <a:buChar char="Ø"/>
            </a:pPr>
            <a:endParaRPr lang="en-US" dirty="0"/>
          </a:p>
          <a:p>
            <a:endParaRPr lang="fr-FR" dirty="0"/>
          </a:p>
        </p:txBody>
      </p:sp>
      <p:pic>
        <p:nvPicPr>
          <p:cNvPr id="1030" name="Picture 6" descr="Database Drives Raid Db Storage Svg Png Icon Free Download (#477066) -  OnlineWebFonts.CO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0486" y="4442556"/>
            <a:ext cx="604495" cy="88683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ypothesis Png &amp; Free Hypothesis.png Transparent Images #118310 - PNGi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2710933"/>
            <a:ext cx="1085468" cy="1085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8267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223645" y="544009"/>
            <a:ext cx="8534401" cy="914401"/>
          </a:xfrm>
        </p:spPr>
        <p:txBody>
          <a:bodyPr>
            <a:normAutofit fontScale="90000"/>
          </a:bodyPr>
          <a:lstStyle/>
          <a:p>
            <a:pPr algn="ctr"/>
            <a:r>
              <a:rPr lang="fr-CH" b="1" dirty="0" smtClean="0">
                <a:solidFill>
                  <a:schemeClr val="accent1"/>
                </a:solidFill>
              </a:rPr>
              <a:t>THE PROJECT Organisation</a:t>
            </a:r>
            <a:r>
              <a:rPr lang="fr-CH" dirty="0">
                <a:solidFill>
                  <a:schemeClr val="bg1"/>
                </a:solidFill>
              </a:rPr>
              <a:t/>
            </a:r>
            <a:br>
              <a:rPr lang="fr-CH" dirty="0">
                <a:solidFill>
                  <a:schemeClr val="bg1"/>
                </a:solidFill>
              </a:rPr>
            </a:br>
            <a:endParaRPr lang="fr-FR" dirty="0">
              <a:solidFill>
                <a:schemeClr val="bg1"/>
              </a:solidFill>
            </a:endParaRPr>
          </a:p>
        </p:txBody>
      </p:sp>
      <p:pic>
        <p:nvPicPr>
          <p:cNvPr id="4098" name="Picture 2" descr="GitHub Project Management Tutorial - Setup GitHub Projects &amp; Automations -  YouTub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27147" y="4835417"/>
            <a:ext cx="2857500" cy="1600200"/>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p:cNvSpPr txBox="1"/>
          <p:nvPr/>
        </p:nvSpPr>
        <p:spPr>
          <a:xfrm>
            <a:off x="9027147" y="4466085"/>
            <a:ext cx="2857500" cy="369332"/>
          </a:xfrm>
          <a:prstGeom prst="rect">
            <a:avLst/>
          </a:prstGeom>
          <a:noFill/>
        </p:spPr>
        <p:txBody>
          <a:bodyPr wrap="square" rtlCol="0">
            <a:spAutoFit/>
          </a:bodyPr>
          <a:lstStyle/>
          <a:p>
            <a:r>
              <a:rPr lang="fr-CH" dirty="0" smtClean="0"/>
              <a:t>Collaboration</a:t>
            </a:r>
            <a:endParaRPr lang="fr-FR" dirty="0"/>
          </a:p>
        </p:txBody>
      </p:sp>
      <p:pic>
        <p:nvPicPr>
          <p:cNvPr id="5" name="Image 4"/>
          <p:cNvPicPr>
            <a:picLocks noChangeAspect="1"/>
          </p:cNvPicPr>
          <p:nvPr/>
        </p:nvPicPr>
        <p:blipFill>
          <a:blip r:embed="rId3"/>
          <a:stretch>
            <a:fillRect/>
          </a:stretch>
        </p:blipFill>
        <p:spPr>
          <a:xfrm>
            <a:off x="1427525" y="1372616"/>
            <a:ext cx="9191625" cy="3038475"/>
          </a:xfrm>
          <a:prstGeom prst="rect">
            <a:avLst/>
          </a:prstGeom>
        </p:spPr>
      </p:pic>
      <p:pic>
        <p:nvPicPr>
          <p:cNvPr id="4106" name="Picture 10" descr="Siks/cbs Datacamp Spark Tutorial Notebook - Jupyter Notebook Icon - Free  Transparent PNG Clipart Images Downloa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3645" y="4835417"/>
            <a:ext cx="3617772" cy="1946706"/>
          </a:xfrm>
          <a:prstGeom prst="rect">
            <a:avLst/>
          </a:prstGeom>
          <a:noFill/>
          <a:extLst>
            <a:ext uri="{909E8E84-426E-40DD-AFC4-6F175D3DCCD1}">
              <a14:hiddenFill xmlns:a14="http://schemas.microsoft.com/office/drawing/2010/main">
                <a:solidFill>
                  <a:srgbClr val="FFFFFF"/>
                </a:solidFill>
              </a14:hiddenFill>
            </a:ext>
          </a:extLst>
        </p:spPr>
      </p:pic>
      <p:sp>
        <p:nvSpPr>
          <p:cNvPr id="11" name="ZoneTexte 10"/>
          <p:cNvSpPr txBox="1"/>
          <p:nvPr/>
        </p:nvSpPr>
        <p:spPr>
          <a:xfrm>
            <a:off x="2133017" y="4466085"/>
            <a:ext cx="2857500" cy="646331"/>
          </a:xfrm>
          <a:prstGeom prst="rect">
            <a:avLst/>
          </a:prstGeom>
          <a:noFill/>
        </p:spPr>
        <p:txBody>
          <a:bodyPr wrap="square" rtlCol="0">
            <a:spAutoFit/>
          </a:bodyPr>
          <a:lstStyle/>
          <a:p>
            <a:r>
              <a:rPr lang="fr-CH" dirty="0"/>
              <a:t>coding</a:t>
            </a:r>
          </a:p>
          <a:p>
            <a:endParaRPr lang="fr-FR" dirty="0"/>
          </a:p>
        </p:txBody>
      </p:sp>
    </p:spTree>
    <p:extLst>
      <p:ext uri="{BB962C8B-B14F-4D97-AF65-F5344CB8AC3E}">
        <p14:creationId xmlns:p14="http://schemas.microsoft.com/office/powerpoint/2010/main" val="7730115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26D30844-C197-4C58-B7B3-F2A95ED8975A}"/>
              </a:ext>
            </a:extLst>
          </p:cNvPr>
          <p:cNvSpPr>
            <a:spLocks noGrp="1"/>
          </p:cNvSpPr>
          <p:nvPr>
            <p:ph type="title"/>
          </p:nvPr>
        </p:nvSpPr>
        <p:spPr>
          <a:xfrm>
            <a:off x="1327150" y="150471"/>
            <a:ext cx="10515600" cy="937549"/>
          </a:xfrm>
        </p:spPr>
        <p:txBody>
          <a:bodyPr>
            <a:normAutofit fontScale="90000"/>
          </a:bodyPr>
          <a:lstStyle/>
          <a:p>
            <a:pPr algn="ctr"/>
            <a:r>
              <a:rPr lang="fr-CH" b="1" dirty="0" smtClean="0">
                <a:solidFill>
                  <a:schemeClr val="accent1"/>
                </a:solidFill>
              </a:rPr>
              <a:t/>
            </a:r>
            <a:br>
              <a:rPr lang="fr-CH" b="1" dirty="0" smtClean="0">
                <a:solidFill>
                  <a:schemeClr val="accent1"/>
                </a:solidFill>
              </a:rPr>
            </a:br>
            <a:r>
              <a:rPr lang="fr-CH" b="1" dirty="0" smtClean="0">
                <a:solidFill>
                  <a:schemeClr val="accent1"/>
                </a:solidFill>
              </a:rPr>
              <a:t>THE REPRODUCIBILITY</a:t>
            </a:r>
            <a:r>
              <a:rPr lang="fr-CH" dirty="0">
                <a:solidFill>
                  <a:schemeClr val="bg1"/>
                </a:solidFill>
              </a:rPr>
              <a:t/>
            </a:r>
            <a:br>
              <a:rPr lang="fr-CH" dirty="0">
                <a:solidFill>
                  <a:schemeClr val="bg1"/>
                </a:solidFill>
              </a:rPr>
            </a:br>
            <a:endParaRPr lang="fr-CH" dirty="0"/>
          </a:p>
        </p:txBody>
      </p:sp>
      <p:pic>
        <p:nvPicPr>
          <p:cNvPr id="5" name="Espace réservé du contenu 4" descr="Une image contenant capture d’écran&#10;&#10;Description générée automatiquement">
            <a:extLst>
              <a:ext uri="{FF2B5EF4-FFF2-40B4-BE49-F238E27FC236}">
                <a16:creationId xmlns:a16="http://schemas.microsoft.com/office/drawing/2014/main" xmlns="" id="{AE18889E-06B4-480A-9211-5A42D15B76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8108" y="2088368"/>
            <a:ext cx="6851601" cy="2349892"/>
          </a:xfrm>
        </p:spPr>
      </p:pic>
      <p:sp>
        <p:nvSpPr>
          <p:cNvPr id="6" name="ZoneTexte 5">
            <a:extLst>
              <a:ext uri="{FF2B5EF4-FFF2-40B4-BE49-F238E27FC236}">
                <a16:creationId xmlns:a16="http://schemas.microsoft.com/office/drawing/2014/main" xmlns="" id="{A11BF9E4-AAEC-4C9B-896E-8644EF22A1D9}"/>
              </a:ext>
            </a:extLst>
          </p:cNvPr>
          <p:cNvSpPr txBox="1"/>
          <p:nvPr/>
        </p:nvSpPr>
        <p:spPr>
          <a:xfrm>
            <a:off x="113705" y="5022635"/>
            <a:ext cx="10351851" cy="954107"/>
          </a:xfrm>
          <a:prstGeom prst="rect">
            <a:avLst/>
          </a:prstGeom>
          <a:noFill/>
        </p:spPr>
        <p:txBody>
          <a:bodyPr wrap="square" rtlCol="0">
            <a:spAutoFit/>
          </a:bodyPr>
          <a:lstStyle/>
          <a:p>
            <a:pPr marL="342900" indent="-342900">
              <a:buFont typeface="Arial" panose="020B0604020202020204" pitchFamily="34" charset="0"/>
              <a:buChar char="•"/>
            </a:pPr>
            <a:r>
              <a:rPr lang="en-US" sz="1400" dirty="0"/>
              <a:t>The whole toolchain is managed by a configuration file</a:t>
            </a:r>
          </a:p>
          <a:p>
            <a:pPr marL="342900" indent="-342900">
              <a:buFont typeface="Arial" panose="020B0604020202020204" pitchFamily="34" charset="0"/>
              <a:buChar char="•"/>
            </a:pPr>
            <a:r>
              <a:rPr lang="en-US" sz="1400" dirty="0"/>
              <a:t>Each experiment will have its own configuration file (reproducibility)</a:t>
            </a:r>
          </a:p>
          <a:p>
            <a:pPr marL="342900" indent="-342900">
              <a:buFont typeface="Arial" panose="020B0604020202020204" pitchFamily="34" charset="0"/>
              <a:buChar char="•"/>
            </a:pPr>
            <a:r>
              <a:rPr lang="en-US" sz="1400" dirty="0"/>
              <a:t>The algorithm block can be: random forest, decision tree, linear regression, …</a:t>
            </a:r>
          </a:p>
          <a:p>
            <a:pPr marL="342900" indent="-342900">
              <a:buFont typeface="Arial" panose="020B0604020202020204" pitchFamily="34" charset="0"/>
              <a:buChar char="•"/>
            </a:pPr>
            <a:r>
              <a:rPr lang="en-US" sz="1400" dirty="0"/>
              <a:t>The toolchain is generic and it can work with whatever parameters the user want to test</a:t>
            </a:r>
          </a:p>
        </p:txBody>
      </p:sp>
      <p:pic>
        <p:nvPicPr>
          <p:cNvPr id="8" name="Graphique 7" descr="Coche">
            <a:extLst>
              <a:ext uri="{FF2B5EF4-FFF2-40B4-BE49-F238E27FC236}">
                <a16:creationId xmlns:a16="http://schemas.microsoft.com/office/drawing/2014/main" xmlns="" id="{B7BF1F6B-618D-41CC-B150-4B3BA69ECF7E}"/>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2204938" y="1260827"/>
            <a:ext cx="778155" cy="778155"/>
          </a:xfrm>
          <a:prstGeom prst="rect">
            <a:avLst/>
          </a:prstGeom>
        </p:spPr>
      </p:pic>
      <p:pic>
        <p:nvPicPr>
          <p:cNvPr id="10" name="Graphique 9" descr="Coche">
            <a:extLst>
              <a:ext uri="{FF2B5EF4-FFF2-40B4-BE49-F238E27FC236}">
                <a16:creationId xmlns:a16="http://schemas.microsoft.com/office/drawing/2014/main" xmlns="" id="{EDAA1B62-66A4-43EE-A237-327230703439}"/>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4511476" y="1243228"/>
            <a:ext cx="778155" cy="778155"/>
          </a:xfrm>
          <a:prstGeom prst="rect">
            <a:avLst/>
          </a:prstGeom>
        </p:spPr>
      </p:pic>
      <p:pic>
        <p:nvPicPr>
          <p:cNvPr id="12" name="Graphique 11" descr="Fermer">
            <a:extLst>
              <a:ext uri="{FF2B5EF4-FFF2-40B4-BE49-F238E27FC236}">
                <a16:creationId xmlns:a16="http://schemas.microsoft.com/office/drawing/2014/main" xmlns="" id="{5FB9E98B-8543-4A16-811C-0689AB77A2E3}"/>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8879709" y="2192451"/>
            <a:ext cx="671176" cy="671176"/>
          </a:xfrm>
          <a:prstGeom prst="rect">
            <a:avLst/>
          </a:prstGeom>
        </p:spPr>
      </p:pic>
      <p:pic>
        <p:nvPicPr>
          <p:cNvPr id="14" name="Graphique 13" descr="Flèches de chevron">
            <a:extLst>
              <a:ext uri="{FF2B5EF4-FFF2-40B4-BE49-F238E27FC236}">
                <a16:creationId xmlns:a16="http://schemas.microsoft.com/office/drawing/2014/main" xmlns="" id="{7793A0B9-2D3D-43C1-8B0B-9EB5001B4E95}"/>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p:blipFill>
        <p:spPr>
          <a:xfrm rot="16200000">
            <a:off x="6818014" y="1199313"/>
            <a:ext cx="788309" cy="788309"/>
          </a:xfrm>
          <a:prstGeom prst="rect">
            <a:avLst/>
          </a:prstGeom>
        </p:spPr>
      </p:pic>
      <p:sp>
        <p:nvSpPr>
          <p:cNvPr id="3" name="ZoneTexte 2"/>
          <p:cNvSpPr txBox="1"/>
          <p:nvPr/>
        </p:nvSpPr>
        <p:spPr>
          <a:xfrm>
            <a:off x="109921" y="3038454"/>
            <a:ext cx="2095017" cy="369332"/>
          </a:xfrm>
          <a:prstGeom prst="rect">
            <a:avLst/>
          </a:prstGeom>
          <a:noFill/>
        </p:spPr>
        <p:txBody>
          <a:bodyPr wrap="square" rtlCol="0">
            <a:spAutoFit/>
          </a:bodyPr>
          <a:lstStyle/>
          <a:p>
            <a:r>
              <a:rPr lang="fr-CH" dirty="0" smtClean="0"/>
              <a:t>Code structure</a:t>
            </a:r>
            <a:endParaRPr lang="fr-FR" dirty="0"/>
          </a:p>
        </p:txBody>
      </p:sp>
      <p:pic>
        <p:nvPicPr>
          <p:cNvPr id="4" name="Image 3"/>
          <p:cNvPicPr>
            <a:picLocks noChangeAspect="1"/>
          </p:cNvPicPr>
          <p:nvPr/>
        </p:nvPicPr>
        <p:blipFill>
          <a:blip r:embed="rId9"/>
          <a:stretch>
            <a:fillRect/>
          </a:stretch>
        </p:blipFill>
        <p:spPr>
          <a:xfrm>
            <a:off x="9046331" y="5318219"/>
            <a:ext cx="1419225" cy="1485900"/>
          </a:xfrm>
          <a:prstGeom prst="rect">
            <a:avLst/>
          </a:prstGeom>
        </p:spPr>
      </p:pic>
      <p:sp>
        <p:nvSpPr>
          <p:cNvPr id="13" name="ZoneTexte 12"/>
          <p:cNvSpPr txBox="1"/>
          <p:nvPr/>
        </p:nvSpPr>
        <p:spPr>
          <a:xfrm>
            <a:off x="8601678" y="4856244"/>
            <a:ext cx="3312291" cy="369332"/>
          </a:xfrm>
          <a:prstGeom prst="rect">
            <a:avLst/>
          </a:prstGeom>
          <a:noFill/>
        </p:spPr>
        <p:txBody>
          <a:bodyPr wrap="square" rtlCol="0">
            <a:spAutoFit/>
          </a:bodyPr>
          <a:lstStyle/>
          <a:p>
            <a:r>
              <a:rPr lang="fr-CH" dirty="0" smtClean="0"/>
              <a:t>Project full documented</a:t>
            </a:r>
            <a:endParaRPr lang="fr-FR" dirty="0"/>
          </a:p>
        </p:txBody>
      </p:sp>
    </p:spTree>
    <p:extLst>
      <p:ext uri="{BB962C8B-B14F-4D97-AF65-F5344CB8AC3E}">
        <p14:creationId xmlns:p14="http://schemas.microsoft.com/office/powerpoint/2010/main" val="21549201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0" name="Picture 6" descr="Business, demo, gear, operation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4289" y="1458410"/>
            <a:ext cx="5144565" cy="5144566"/>
          </a:xfrm>
          <a:prstGeom prst="rect">
            <a:avLst/>
          </a:prstGeom>
          <a:noFill/>
          <a:extLst>
            <a:ext uri="{909E8E84-426E-40DD-AFC4-6F175D3DCCD1}">
              <a14:hiddenFill xmlns:a14="http://schemas.microsoft.com/office/drawing/2010/main">
                <a:solidFill>
                  <a:srgbClr val="FFFFFF"/>
                </a:solidFill>
              </a14:hiddenFill>
            </a:ext>
          </a:extLst>
        </p:spPr>
      </p:pic>
      <p:sp>
        <p:nvSpPr>
          <p:cNvPr id="6" name="Titre 1">
            <a:extLst>
              <a:ext uri="{FF2B5EF4-FFF2-40B4-BE49-F238E27FC236}">
                <a16:creationId xmlns:a16="http://schemas.microsoft.com/office/drawing/2014/main" xmlns="" id="{26D30844-C197-4C58-B7B3-F2A95ED8975A}"/>
              </a:ext>
            </a:extLst>
          </p:cNvPr>
          <p:cNvSpPr txBox="1">
            <a:spLocks/>
          </p:cNvSpPr>
          <p:nvPr/>
        </p:nvSpPr>
        <p:spPr>
          <a:xfrm>
            <a:off x="1141955" y="324092"/>
            <a:ext cx="10515600" cy="1134318"/>
          </a:xfrm>
          <a:prstGeom prst="rect">
            <a:avLst/>
          </a:prstGeom>
        </p:spPr>
        <p:txBody>
          <a:bodyPr>
            <a:normAutofit fontScale="25000" lnSpcReduction="2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CH" b="1" dirty="0" smtClean="0">
                <a:solidFill>
                  <a:schemeClr val="accent1"/>
                </a:solidFill>
              </a:rPr>
              <a:t/>
            </a:r>
            <a:br>
              <a:rPr lang="fr-CH" b="1" dirty="0" smtClean="0">
                <a:solidFill>
                  <a:schemeClr val="accent1"/>
                </a:solidFill>
              </a:rPr>
            </a:br>
            <a:endParaRPr lang="fr-CH" b="1" dirty="0" smtClean="0">
              <a:solidFill>
                <a:schemeClr val="accent1"/>
              </a:solidFill>
            </a:endParaRPr>
          </a:p>
          <a:p>
            <a:pPr algn="ctr"/>
            <a:r>
              <a:rPr lang="fr-CH" sz="14400" b="1" dirty="0" smtClean="0">
                <a:solidFill>
                  <a:schemeClr val="accent1"/>
                </a:solidFill>
              </a:rPr>
              <a:t>Demo and next steps</a:t>
            </a:r>
            <a:r>
              <a:rPr lang="fr-CH" sz="14400" dirty="0" smtClean="0">
                <a:solidFill>
                  <a:schemeClr val="bg1"/>
                </a:solidFill>
              </a:rPr>
              <a:t/>
            </a:r>
            <a:br>
              <a:rPr lang="fr-CH" sz="14400" dirty="0" smtClean="0">
                <a:solidFill>
                  <a:schemeClr val="bg1"/>
                </a:solidFill>
              </a:rPr>
            </a:br>
            <a:endParaRPr lang="fr-CH" sz="14400" dirty="0"/>
          </a:p>
        </p:txBody>
      </p:sp>
    </p:spTree>
    <p:extLst>
      <p:ext uri="{BB962C8B-B14F-4D97-AF65-F5344CB8AC3E}">
        <p14:creationId xmlns:p14="http://schemas.microsoft.com/office/powerpoint/2010/main" val="16311275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BDA1F30B-5126-4C07-8DF0-DFCBF682ADAD}"/>
              </a:ext>
            </a:extLst>
          </p:cNvPr>
          <p:cNvSpPr>
            <a:spLocks noGrp="1"/>
          </p:cNvSpPr>
          <p:nvPr>
            <p:ph type="title"/>
          </p:nvPr>
        </p:nvSpPr>
        <p:spPr>
          <a:xfrm>
            <a:off x="838200" y="346271"/>
            <a:ext cx="10515600" cy="1325563"/>
          </a:xfrm>
        </p:spPr>
        <p:txBody>
          <a:bodyPr vert="horz" lIns="91440" tIns="45720" rIns="91440" bIns="45720" rtlCol="0" anchor="ctr">
            <a:normAutofit/>
          </a:bodyPr>
          <a:lstStyle/>
          <a:p>
            <a:r>
              <a:rPr lang="en-US" dirty="0"/>
              <a:t>Hypotheses</a:t>
            </a:r>
            <a:endParaRPr lang="en-US" sz="5400" dirty="0"/>
          </a:p>
        </p:txBody>
      </p:sp>
      <p:sp>
        <p:nvSpPr>
          <p:cNvPr id="3" name="Espace réservé du contenu 2">
            <a:extLst>
              <a:ext uri="{FF2B5EF4-FFF2-40B4-BE49-F238E27FC236}">
                <a16:creationId xmlns:a16="http://schemas.microsoft.com/office/drawing/2014/main" xmlns="" id="{B4AA6A43-FB14-4252-8280-094535BF9870}"/>
              </a:ext>
            </a:extLst>
          </p:cNvPr>
          <p:cNvSpPr>
            <a:spLocks noGrp="1"/>
          </p:cNvSpPr>
          <p:nvPr>
            <p:ph idx="1"/>
          </p:nvPr>
        </p:nvSpPr>
        <p:spPr>
          <a:xfrm>
            <a:off x="838200" y="1671834"/>
            <a:ext cx="10515600" cy="4084981"/>
          </a:xfrm>
        </p:spPr>
        <p:txBody>
          <a:bodyPr>
            <a:normAutofit lnSpcReduction="10000"/>
          </a:bodyPr>
          <a:lstStyle/>
          <a:p>
            <a:pPr marL="514350" indent="-514350">
              <a:buFont typeface="+mj-lt"/>
              <a:buAutoNum type="arabicPeriod"/>
            </a:pPr>
            <a:r>
              <a:rPr lang="en-US" sz="2400" dirty="0"/>
              <a:t>If the intrinsic value of a property is defined by different parameters such as the number of rooms or the total surface for example, then it must possible to have an algorithm which can predict with good accuracy the price of a property</a:t>
            </a:r>
            <a:r>
              <a:rPr lang="en-US" sz="2400" dirty="0">
                <a:effectLst/>
                <a:ea typeface="Arial" panose="020B0604020202020204" pitchFamily="34" charset="0"/>
              </a:rPr>
              <a:t>.</a:t>
            </a:r>
          </a:p>
          <a:p>
            <a:pPr marL="914400" lvl="2" indent="0">
              <a:buNone/>
            </a:pPr>
            <a:r>
              <a:rPr lang="en-US" sz="2400" dirty="0">
                <a:ea typeface="Arial" panose="020B0604020202020204" pitchFamily="34" charset="0"/>
              </a:rPr>
              <a:t>→ use the 80 parameters</a:t>
            </a:r>
            <a:endParaRPr lang="en-US" sz="2400" dirty="0">
              <a:effectLst/>
              <a:ea typeface="Arial" panose="020B0604020202020204" pitchFamily="34" charset="0"/>
            </a:endParaRPr>
          </a:p>
          <a:p>
            <a:pPr marL="514350" indent="-514350">
              <a:buFont typeface="+mj-lt"/>
              <a:buAutoNum type="arabicPeriod"/>
            </a:pPr>
            <a:endParaRPr lang="en-US" sz="2400" dirty="0">
              <a:effectLst/>
              <a:ea typeface="Arial" panose="020B0604020202020204" pitchFamily="34" charset="0"/>
            </a:endParaRPr>
          </a:p>
          <a:p>
            <a:pPr marL="514350" indent="-514350">
              <a:buFont typeface="+mj-lt"/>
              <a:buAutoNum type="arabicPeriod"/>
            </a:pPr>
            <a:r>
              <a:rPr lang="en-US" sz="2400" dirty="0">
                <a:effectLst/>
                <a:ea typeface="Arial" panose="020B0604020202020204" pitchFamily="34" charset="0"/>
              </a:rPr>
              <a:t>If some parameters are more meaningful than others to explain the price of a house, then by taking into account only these parameters the price of a house should be still predictable.</a:t>
            </a:r>
          </a:p>
          <a:p>
            <a:pPr marL="457200" lvl="1" indent="0">
              <a:buNone/>
            </a:pPr>
            <a:r>
              <a:rPr lang="en-US" dirty="0">
                <a:ea typeface="Arial" panose="020B0604020202020204" pitchFamily="34" charset="0"/>
              </a:rPr>
              <a:t>	 → use only the most relevant parameters</a:t>
            </a:r>
            <a:endParaRPr lang="en-US" sz="2400" dirty="0">
              <a:effectLst/>
              <a:ea typeface="Arial" panose="020B0604020202020204" pitchFamily="34" charset="0"/>
            </a:endParaRPr>
          </a:p>
          <a:p>
            <a:pPr marL="0" indent="0">
              <a:buNone/>
            </a:pPr>
            <a:endParaRPr lang="en-US" sz="2400" dirty="0">
              <a:ea typeface="Arial" panose="020B0604020202020204" pitchFamily="34" charset="0"/>
            </a:endParaRPr>
          </a:p>
          <a:p>
            <a:pPr marL="0" indent="0">
              <a:buNone/>
            </a:pPr>
            <a:endParaRPr lang="fr-CH" dirty="0"/>
          </a:p>
        </p:txBody>
      </p:sp>
    </p:spTree>
    <p:extLst>
      <p:ext uri="{BB962C8B-B14F-4D97-AF65-F5344CB8AC3E}">
        <p14:creationId xmlns:p14="http://schemas.microsoft.com/office/powerpoint/2010/main" val="39493114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xmlns="" id="{5A0E4B8C-D079-4A72-AB30-4F91F8E45482}"/>
              </a:ext>
            </a:extLst>
          </p:cNvPr>
          <p:cNvSpPr>
            <a:spLocks noGrp="1"/>
          </p:cNvSpPr>
          <p:nvPr>
            <p:ph type="title"/>
          </p:nvPr>
        </p:nvSpPr>
        <p:spPr>
          <a:xfrm>
            <a:off x="838200" y="365125"/>
            <a:ext cx="10515600" cy="1228005"/>
          </a:xfrm>
        </p:spPr>
        <p:txBody>
          <a:bodyPr>
            <a:normAutofit fontScale="90000"/>
          </a:bodyPr>
          <a:lstStyle/>
          <a:p>
            <a:pPr algn="ctr"/>
            <a:r>
              <a:rPr lang="en-US" sz="4000" dirty="0"/>
              <a:t>Ames Iowa: Alternative to the Boston Housing Data Set</a:t>
            </a:r>
            <a:endParaRPr lang="fr-CH" sz="4000" dirty="0"/>
          </a:p>
        </p:txBody>
      </p:sp>
      <p:sp>
        <p:nvSpPr>
          <p:cNvPr id="5" name="Espace réservé du contenu 4">
            <a:extLst>
              <a:ext uri="{FF2B5EF4-FFF2-40B4-BE49-F238E27FC236}">
                <a16:creationId xmlns:a16="http://schemas.microsoft.com/office/drawing/2014/main" xmlns="" id="{9F36CDF7-AB52-45C7-ADAF-AD1A294431AC}"/>
              </a:ext>
            </a:extLst>
          </p:cNvPr>
          <p:cNvSpPr>
            <a:spLocks noGrp="1"/>
          </p:cNvSpPr>
          <p:nvPr>
            <p:ph idx="1"/>
          </p:nvPr>
        </p:nvSpPr>
        <p:spPr>
          <a:xfrm>
            <a:off x="838200" y="1838225"/>
            <a:ext cx="10515600" cy="4270344"/>
          </a:xfrm>
        </p:spPr>
        <p:txBody>
          <a:bodyPr>
            <a:normAutofit fontScale="92500" lnSpcReduction="10000"/>
          </a:bodyPr>
          <a:lstStyle/>
          <a:p>
            <a:pPr marL="0" indent="0" algn="ctr">
              <a:buNone/>
            </a:pPr>
            <a:r>
              <a:rPr lang="en-US" sz="2000" dirty="0"/>
              <a:t>Predicting the house price is a well-known problem in the field of machine learning. The most famous dataset used for this task is the </a:t>
            </a:r>
            <a:r>
              <a:rPr lang="en-US" sz="2000" i="1" dirty="0"/>
              <a:t>Boston Housing Data Set</a:t>
            </a:r>
            <a:r>
              <a:rPr lang="en-US" sz="2000" dirty="0"/>
              <a:t>. In this project, an alternative database was selected. This database has been created for educational purpose only and it was presented in the </a:t>
            </a:r>
            <a:r>
              <a:rPr lang="en-US" sz="2000" i="1" dirty="0"/>
              <a:t>Journal of Statistics Education</a:t>
            </a:r>
            <a:r>
              <a:rPr lang="en-US" sz="2000" dirty="0"/>
              <a:t> in 2011.</a:t>
            </a:r>
          </a:p>
          <a:p>
            <a:pPr marL="0" indent="0">
              <a:buNone/>
            </a:pPr>
            <a:endParaRPr lang="en-US" sz="2000" dirty="0"/>
          </a:p>
          <a:p>
            <a:pPr marL="0" indent="0">
              <a:buNone/>
            </a:pPr>
            <a:r>
              <a:rPr lang="en-US" sz="2400" b="1" dirty="0"/>
              <a:t>Objective: </a:t>
            </a:r>
            <a:r>
              <a:rPr lang="en-US" sz="2400" dirty="0"/>
              <a:t>Predict the house prices using different parameters</a:t>
            </a:r>
          </a:p>
          <a:p>
            <a:pPr marL="0" indent="0">
              <a:buNone/>
            </a:pPr>
            <a:r>
              <a:rPr lang="en-US" sz="2400" b="1" dirty="0"/>
              <a:t>Database</a:t>
            </a:r>
          </a:p>
          <a:p>
            <a:r>
              <a:rPr lang="en-US" sz="2400" dirty="0"/>
              <a:t>2930 observations</a:t>
            </a:r>
          </a:p>
          <a:p>
            <a:r>
              <a:rPr lang="en-US" sz="2400" dirty="0"/>
              <a:t>80 features</a:t>
            </a:r>
          </a:p>
          <a:p>
            <a:pPr lvl="1"/>
            <a:r>
              <a:rPr lang="en-US" sz="1800" dirty="0"/>
              <a:t>46 categorical parameters</a:t>
            </a:r>
          </a:p>
          <a:p>
            <a:pPr lvl="1"/>
            <a:r>
              <a:rPr lang="en-US" sz="1800" dirty="0"/>
              <a:t>34 discrete/continuous parameters</a:t>
            </a:r>
          </a:p>
          <a:p>
            <a:endParaRPr lang="en-US" sz="2000" dirty="0"/>
          </a:p>
        </p:txBody>
      </p:sp>
    </p:spTree>
    <p:extLst>
      <p:ext uri="{BB962C8B-B14F-4D97-AF65-F5344CB8AC3E}">
        <p14:creationId xmlns:p14="http://schemas.microsoft.com/office/powerpoint/2010/main" val="181884463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FD780A01-0872-480C-A2CE-9FED6C630C31}"/>
              </a:ext>
            </a:extLst>
          </p:cNvPr>
          <p:cNvSpPr>
            <a:spLocks noGrp="1"/>
          </p:cNvSpPr>
          <p:nvPr>
            <p:ph type="title"/>
          </p:nvPr>
        </p:nvSpPr>
        <p:spPr>
          <a:xfrm>
            <a:off x="1089326" y="372157"/>
            <a:ext cx="8534400" cy="1507067"/>
          </a:xfrm>
        </p:spPr>
        <p:txBody>
          <a:bodyPr/>
          <a:lstStyle/>
          <a:p>
            <a:r>
              <a:rPr lang="en-US" dirty="0"/>
              <a:t>Relevant Parameters Selection</a:t>
            </a:r>
          </a:p>
        </p:txBody>
      </p:sp>
      <p:sp>
        <p:nvSpPr>
          <p:cNvPr id="3" name="Espace réservé du contenu 2">
            <a:extLst>
              <a:ext uri="{FF2B5EF4-FFF2-40B4-BE49-F238E27FC236}">
                <a16:creationId xmlns:a16="http://schemas.microsoft.com/office/drawing/2014/main" xmlns="" id="{5F6BE723-D848-4286-9E63-E847465E2286}"/>
              </a:ext>
            </a:extLst>
          </p:cNvPr>
          <p:cNvSpPr>
            <a:spLocks noGrp="1"/>
          </p:cNvSpPr>
          <p:nvPr>
            <p:ph sz="half" idx="1"/>
          </p:nvPr>
        </p:nvSpPr>
        <p:spPr>
          <a:xfrm>
            <a:off x="838200" y="2527614"/>
            <a:ext cx="5181600" cy="2623827"/>
          </a:xfrm>
        </p:spPr>
        <p:txBody>
          <a:bodyPr/>
          <a:lstStyle/>
          <a:p>
            <a:r>
              <a:rPr lang="en-US" dirty="0"/>
              <a:t>Keep only the discrete/continuous parameters</a:t>
            </a:r>
          </a:p>
          <a:p>
            <a:r>
              <a:rPr lang="en-US" dirty="0"/>
              <a:t>Compute the Pearson correlation factor between each continuous/discrete parameters and the sale price</a:t>
            </a:r>
          </a:p>
        </p:txBody>
      </p:sp>
      <p:graphicFrame>
        <p:nvGraphicFramePr>
          <p:cNvPr id="4" name="Tableau 4">
            <a:extLst>
              <a:ext uri="{FF2B5EF4-FFF2-40B4-BE49-F238E27FC236}">
                <a16:creationId xmlns:a16="http://schemas.microsoft.com/office/drawing/2014/main" xmlns="" id="{BC45A57F-2857-462B-B8E6-4061C24E3FED}"/>
              </a:ext>
            </a:extLst>
          </p:cNvPr>
          <p:cNvGraphicFramePr>
            <a:graphicFrameLocks noGrp="1"/>
          </p:cNvGraphicFramePr>
          <p:nvPr>
            <p:extLst>
              <p:ext uri="{D42A27DB-BD31-4B8C-83A1-F6EECF244321}">
                <p14:modId xmlns:p14="http://schemas.microsoft.com/office/powerpoint/2010/main" val="2454440197"/>
              </p:ext>
            </p:extLst>
          </p:nvPr>
        </p:nvGraphicFramePr>
        <p:xfrm>
          <a:off x="6403848" y="1879224"/>
          <a:ext cx="4949952" cy="4846320"/>
        </p:xfrm>
        <a:graphic>
          <a:graphicData uri="http://schemas.openxmlformats.org/drawingml/2006/table">
            <a:tbl>
              <a:tblPr firstRow="1" bandRow="1">
                <a:tableStyleId>{5C22544A-7EE6-4342-B048-85BDC9FD1C3A}</a:tableStyleId>
              </a:tblPr>
              <a:tblGrid>
                <a:gridCol w="2473452">
                  <a:extLst>
                    <a:ext uri="{9D8B030D-6E8A-4147-A177-3AD203B41FA5}">
                      <a16:colId xmlns:a16="http://schemas.microsoft.com/office/drawing/2014/main" xmlns="" val="1008175159"/>
                    </a:ext>
                  </a:extLst>
                </a:gridCol>
                <a:gridCol w="2476500">
                  <a:extLst>
                    <a:ext uri="{9D8B030D-6E8A-4147-A177-3AD203B41FA5}">
                      <a16:colId xmlns:a16="http://schemas.microsoft.com/office/drawing/2014/main" xmlns="" val="1882991865"/>
                    </a:ext>
                  </a:extLst>
                </a:gridCol>
              </a:tblGrid>
              <a:tr h="362612">
                <a:tc>
                  <a:txBody>
                    <a:bodyPr/>
                    <a:lstStyle/>
                    <a:p>
                      <a:r>
                        <a:rPr lang="en-US" noProof="0" dirty="0"/>
                        <a:t>Parameter</a:t>
                      </a:r>
                    </a:p>
                  </a:txBody>
                  <a:tcPr/>
                </a:tc>
                <a:tc>
                  <a:txBody>
                    <a:bodyPr/>
                    <a:lstStyle/>
                    <a:p>
                      <a:r>
                        <a:rPr lang="fr-CH" dirty="0"/>
                        <a:t>Pearson coefficient</a:t>
                      </a:r>
                    </a:p>
                  </a:txBody>
                  <a:tcPr/>
                </a:tc>
                <a:extLst>
                  <a:ext uri="{0D108BD9-81ED-4DB2-BD59-A6C34878D82A}">
                    <a16:rowId xmlns:a16="http://schemas.microsoft.com/office/drawing/2014/main" xmlns="" val="2282776920"/>
                  </a:ext>
                </a:extLst>
              </a:tr>
              <a:tr h="362612">
                <a:tc>
                  <a:txBody>
                    <a:bodyPr/>
                    <a:lstStyle/>
                    <a:p>
                      <a:pPr algn="ctr"/>
                      <a:r>
                        <a:rPr lang="en-US" noProof="0"/>
                        <a:t>Ground living area (square feet)</a:t>
                      </a:r>
                    </a:p>
                  </a:txBody>
                  <a:tcPr/>
                </a:tc>
                <a:tc>
                  <a:txBody>
                    <a:bodyPr/>
                    <a:lstStyle/>
                    <a:p>
                      <a:pPr algn="ctr"/>
                      <a:r>
                        <a:rPr lang="en-US" noProof="0"/>
                        <a:t>0,7</a:t>
                      </a:r>
                    </a:p>
                  </a:txBody>
                  <a:tcPr/>
                </a:tc>
                <a:extLst>
                  <a:ext uri="{0D108BD9-81ED-4DB2-BD59-A6C34878D82A}">
                    <a16:rowId xmlns:a16="http://schemas.microsoft.com/office/drawing/2014/main" xmlns="" val="3198475603"/>
                  </a:ext>
                </a:extLst>
              </a:tr>
              <a:tr h="362612">
                <a:tc>
                  <a:txBody>
                    <a:bodyPr/>
                    <a:lstStyle/>
                    <a:p>
                      <a:pPr algn="ctr"/>
                      <a:r>
                        <a:rPr lang="en-US" noProof="0"/>
                        <a:t>Basement area</a:t>
                      </a:r>
                    </a:p>
                  </a:txBody>
                  <a:tcPr/>
                </a:tc>
                <a:tc>
                  <a:txBody>
                    <a:bodyPr/>
                    <a:lstStyle/>
                    <a:p>
                      <a:pPr algn="ctr"/>
                      <a:r>
                        <a:rPr lang="en-US" noProof="0"/>
                        <a:t>0,635</a:t>
                      </a:r>
                    </a:p>
                  </a:txBody>
                  <a:tcPr/>
                </a:tc>
                <a:extLst>
                  <a:ext uri="{0D108BD9-81ED-4DB2-BD59-A6C34878D82A}">
                    <a16:rowId xmlns:a16="http://schemas.microsoft.com/office/drawing/2014/main" xmlns="" val="1091696829"/>
                  </a:ext>
                </a:extLst>
              </a:tr>
              <a:tr h="362612">
                <a:tc>
                  <a:txBody>
                    <a:bodyPr/>
                    <a:lstStyle/>
                    <a:p>
                      <a:pPr algn="ctr"/>
                      <a:r>
                        <a:rPr lang="en-US" noProof="0"/>
                        <a:t>Garage area</a:t>
                      </a:r>
                    </a:p>
                  </a:txBody>
                  <a:tcPr/>
                </a:tc>
                <a:tc>
                  <a:txBody>
                    <a:bodyPr/>
                    <a:lstStyle/>
                    <a:p>
                      <a:pPr algn="ctr"/>
                      <a:r>
                        <a:rPr lang="en-US" noProof="0"/>
                        <a:t>0,63</a:t>
                      </a:r>
                    </a:p>
                  </a:txBody>
                  <a:tcPr/>
                </a:tc>
                <a:extLst>
                  <a:ext uri="{0D108BD9-81ED-4DB2-BD59-A6C34878D82A}">
                    <a16:rowId xmlns:a16="http://schemas.microsoft.com/office/drawing/2014/main" xmlns="" val="56961239"/>
                  </a:ext>
                </a:extLst>
              </a:tr>
              <a:tr h="362612">
                <a:tc>
                  <a:txBody>
                    <a:bodyPr/>
                    <a:lstStyle/>
                    <a:p>
                      <a:pPr algn="ctr"/>
                      <a:r>
                        <a:rPr lang="en-US" noProof="0"/>
                        <a:t>1st floor living area</a:t>
                      </a:r>
                    </a:p>
                  </a:txBody>
                  <a:tcPr/>
                </a:tc>
                <a:tc>
                  <a:txBody>
                    <a:bodyPr/>
                    <a:lstStyle/>
                    <a:p>
                      <a:pPr algn="ctr"/>
                      <a:r>
                        <a:rPr lang="en-US" noProof="0"/>
                        <a:t>0,625</a:t>
                      </a:r>
                    </a:p>
                  </a:txBody>
                  <a:tcPr/>
                </a:tc>
                <a:extLst>
                  <a:ext uri="{0D108BD9-81ED-4DB2-BD59-A6C34878D82A}">
                    <a16:rowId xmlns:a16="http://schemas.microsoft.com/office/drawing/2014/main" xmlns="" val="3940499769"/>
                  </a:ext>
                </a:extLst>
              </a:tr>
              <a:tr h="362612">
                <a:tc>
                  <a:txBody>
                    <a:bodyPr/>
                    <a:lstStyle/>
                    <a:p>
                      <a:pPr algn="ctr"/>
                      <a:r>
                        <a:rPr lang="en-US" noProof="0"/>
                        <a:t>Year Built</a:t>
                      </a:r>
                    </a:p>
                  </a:txBody>
                  <a:tcPr/>
                </a:tc>
                <a:tc>
                  <a:txBody>
                    <a:bodyPr/>
                    <a:lstStyle/>
                    <a:p>
                      <a:pPr algn="ctr"/>
                      <a:r>
                        <a:rPr lang="en-US" noProof="0"/>
                        <a:t>0,56</a:t>
                      </a:r>
                    </a:p>
                  </a:txBody>
                  <a:tcPr/>
                </a:tc>
                <a:extLst>
                  <a:ext uri="{0D108BD9-81ED-4DB2-BD59-A6C34878D82A}">
                    <a16:rowId xmlns:a16="http://schemas.microsoft.com/office/drawing/2014/main" xmlns="" val="244446031"/>
                  </a:ext>
                </a:extLst>
              </a:tr>
              <a:tr h="362612">
                <a:tc>
                  <a:txBody>
                    <a:bodyPr/>
                    <a:lstStyle/>
                    <a:p>
                      <a:pPr algn="ctr"/>
                      <a:r>
                        <a:rPr lang="en-US" noProof="0"/>
                        <a:t>Full Bath</a:t>
                      </a:r>
                    </a:p>
                  </a:txBody>
                  <a:tcPr/>
                </a:tc>
                <a:tc>
                  <a:txBody>
                    <a:bodyPr/>
                    <a:lstStyle/>
                    <a:p>
                      <a:pPr algn="ctr"/>
                      <a:r>
                        <a:rPr lang="en-US" noProof="0"/>
                        <a:t>0,536</a:t>
                      </a:r>
                    </a:p>
                  </a:txBody>
                  <a:tcPr/>
                </a:tc>
                <a:extLst>
                  <a:ext uri="{0D108BD9-81ED-4DB2-BD59-A6C34878D82A}">
                    <a16:rowId xmlns:a16="http://schemas.microsoft.com/office/drawing/2014/main" xmlns="" val="99387082"/>
                  </a:ext>
                </a:extLst>
              </a:tr>
              <a:tr h="362612">
                <a:tc>
                  <a:txBody>
                    <a:bodyPr/>
                    <a:lstStyle/>
                    <a:p>
                      <a:pPr algn="ctr"/>
                      <a:r>
                        <a:rPr lang="en-US" noProof="0"/>
                        <a:t>Year Remodel</a:t>
                      </a:r>
                    </a:p>
                  </a:txBody>
                  <a:tcPr/>
                </a:tc>
                <a:tc>
                  <a:txBody>
                    <a:bodyPr/>
                    <a:lstStyle/>
                    <a:p>
                      <a:pPr algn="ctr"/>
                      <a:r>
                        <a:rPr lang="en-US" noProof="0"/>
                        <a:t>0,53</a:t>
                      </a:r>
                    </a:p>
                  </a:txBody>
                  <a:tcPr/>
                </a:tc>
                <a:extLst>
                  <a:ext uri="{0D108BD9-81ED-4DB2-BD59-A6C34878D82A}">
                    <a16:rowId xmlns:a16="http://schemas.microsoft.com/office/drawing/2014/main" xmlns="" val="2080019347"/>
                  </a:ext>
                </a:extLst>
              </a:tr>
              <a:tr h="362612">
                <a:tc>
                  <a:txBody>
                    <a:bodyPr/>
                    <a:lstStyle/>
                    <a:p>
                      <a:pPr algn="ctr"/>
                      <a:r>
                        <a:rPr lang="en-US" noProof="0"/>
                        <a:t>Masonry veneer area</a:t>
                      </a:r>
                    </a:p>
                  </a:txBody>
                  <a:tcPr/>
                </a:tc>
                <a:tc>
                  <a:txBody>
                    <a:bodyPr/>
                    <a:lstStyle/>
                    <a:p>
                      <a:pPr algn="ctr"/>
                      <a:r>
                        <a:rPr lang="en-US" noProof="0"/>
                        <a:t>0,5</a:t>
                      </a:r>
                    </a:p>
                  </a:txBody>
                  <a:tcPr/>
                </a:tc>
                <a:extLst>
                  <a:ext uri="{0D108BD9-81ED-4DB2-BD59-A6C34878D82A}">
                    <a16:rowId xmlns:a16="http://schemas.microsoft.com/office/drawing/2014/main" xmlns="" val="904731388"/>
                  </a:ext>
                </a:extLst>
              </a:tr>
              <a:tr h="362612">
                <a:tc>
                  <a:txBody>
                    <a:bodyPr/>
                    <a:lstStyle/>
                    <a:p>
                      <a:pPr algn="ctr"/>
                      <a:r>
                        <a:rPr lang="en-US" noProof="0"/>
                        <a:t>Fireplaces</a:t>
                      </a:r>
                    </a:p>
                  </a:txBody>
                  <a:tcPr/>
                </a:tc>
                <a:tc>
                  <a:txBody>
                    <a:bodyPr/>
                    <a:lstStyle/>
                    <a:p>
                      <a:pPr algn="ctr"/>
                      <a:r>
                        <a:rPr lang="en-US" noProof="0"/>
                        <a:t>0,49</a:t>
                      </a:r>
                    </a:p>
                  </a:txBody>
                  <a:tcPr/>
                </a:tc>
                <a:extLst>
                  <a:ext uri="{0D108BD9-81ED-4DB2-BD59-A6C34878D82A}">
                    <a16:rowId xmlns:a16="http://schemas.microsoft.com/office/drawing/2014/main" xmlns="" val="2225010645"/>
                  </a:ext>
                </a:extLst>
              </a:tr>
              <a:tr h="362612">
                <a:tc>
                  <a:txBody>
                    <a:bodyPr/>
                    <a:lstStyle/>
                    <a:p>
                      <a:pPr algn="ctr"/>
                      <a:r>
                        <a:rPr lang="en-US" noProof="0"/>
                        <a:t>Total Rooms Above Grd</a:t>
                      </a:r>
                    </a:p>
                  </a:txBody>
                  <a:tcPr/>
                </a:tc>
                <a:tc>
                  <a:txBody>
                    <a:bodyPr/>
                    <a:lstStyle/>
                    <a:p>
                      <a:pPr algn="ctr"/>
                      <a:r>
                        <a:rPr lang="en-US" noProof="0" dirty="0"/>
                        <a:t>0,48</a:t>
                      </a:r>
                    </a:p>
                  </a:txBody>
                  <a:tcPr/>
                </a:tc>
                <a:extLst>
                  <a:ext uri="{0D108BD9-81ED-4DB2-BD59-A6C34878D82A}">
                    <a16:rowId xmlns:a16="http://schemas.microsoft.com/office/drawing/2014/main" xmlns="" val="3947624056"/>
                  </a:ext>
                </a:extLst>
              </a:tr>
            </a:tbl>
          </a:graphicData>
        </a:graphic>
      </p:graphicFrame>
    </p:spTree>
    <p:extLst>
      <p:ext uri="{BB962C8B-B14F-4D97-AF65-F5344CB8AC3E}">
        <p14:creationId xmlns:p14="http://schemas.microsoft.com/office/powerpoint/2010/main" val="1067944545"/>
      </p:ext>
    </p:extLst>
  </p:cSld>
  <p:clrMapOvr>
    <a:masterClrMapping/>
  </p:clrMapOvr>
</p:sld>
</file>

<file path=ppt/theme/theme1.xml><?xml version="1.0" encoding="utf-8"?>
<a:theme xmlns:a="http://schemas.openxmlformats.org/drawingml/2006/main" name="Secteur">
  <a:themeElements>
    <a:clrScheme name="Secteur">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ecteur">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cteur">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222</TotalTime>
  <Words>500</Words>
  <Application>Microsoft Office PowerPoint</Application>
  <PresentationFormat>Grand écran</PresentationFormat>
  <Paragraphs>89</Paragraphs>
  <Slides>9</Slides>
  <Notes>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9</vt:i4>
      </vt:variant>
    </vt:vector>
  </HeadingPairs>
  <TitlesOfParts>
    <vt:vector size="15" baseType="lpstr">
      <vt:lpstr>Arial</vt:lpstr>
      <vt:lpstr>Calibri</vt:lpstr>
      <vt:lpstr>Century Gothic</vt:lpstr>
      <vt:lpstr>Wingdings</vt:lpstr>
      <vt:lpstr>Wingdings 3</vt:lpstr>
      <vt:lpstr>Secteur</vt:lpstr>
      <vt:lpstr>INTELLIGENT ENGINE FOR HOUSES PRICES ESTIMATION   </vt:lpstr>
      <vt:lpstr>Table of contents</vt:lpstr>
      <vt:lpstr>About THE PROJECT</vt:lpstr>
      <vt:lpstr>THE PROJECT Organisation </vt:lpstr>
      <vt:lpstr> THE REPRODUCIBILITY </vt:lpstr>
      <vt:lpstr>Présentation PowerPoint</vt:lpstr>
      <vt:lpstr>Hypotheses</vt:lpstr>
      <vt:lpstr>Ames Iowa: Alternative to the Boston Housing Data Set</vt:lpstr>
      <vt:lpstr>Relevant Parameters Selection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Ames Iowa: Alternative to the Boston Housing Data Set</dc:title>
  <dc:creator>Arthur Cherubini</dc:creator>
  <cp:lastModifiedBy>michelle</cp:lastModifiedBy>
  <cp:revision>28</cp:revision>
  <dcterms:created xsi:type="dcterms:W3CDTF">2020-09-19T14:45:56Z</dcterms:created>
  <dcterms:modified xsi:type="dcterms:W3CDTF">2020-09-21T04:10:46Z</dcterms:modified>
</cp:coreProperties>
</file>