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1" r:id="rId4"/>
    <p:sldId id="259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8428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>
                <a:latin typeface="Franklin Gothic" panose="020B0604020202020204" charset="0"/>
                <a:cs typeface="Times New Roman" panose="02020603050405020304" pitchFamily="18" charset="0"/>
              </a:rPr>
              <a:t>Basic Details of the Team and Problem Statement</a:t>
            </a:r>
            <a:endParaRPr dirty="0">
              <a:latin typeface="Franklin Gothic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Noto Sans Symbols"/>
                <a:ea typeface="Franklin Gothic"/>
                <a:cs typeface="Times New Roman" panose="02020603050405020304" pitchFamily="18" charset="0"/>
                <a:sym typeface="Franklin Gothic"/>
              </a:rPr>
              <a:t>Ministry/Organization Name/Student Innovation: </a:t>
            </a:r>
            <a:endParaRPr dirty="0">
              <a:latin typeface="Noto Sans Symbols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dirty="0">
                <a:latin typeface="Noto Sans Symbols"/>
                <a:ea typeface="Franklin Gothic"/>
                <a:cs typeface="Times New Roman" panose="02020603050405020304" pitchFamily="18" charset="0"/>
                <a:sym typeface="Franklin Gothic"/>
              </a:rPr>
              <a:t>	</a:t>
            </a:r>
            <a:r>
              <a:rPr lang="en-IN" dirty="0">
                <a:solidFill>
                  <a:schemeClr val="tx1"/>
                </a:solidFill>
                <a:latin typeface="Noto Sans Symbols"/>
                <a:ea typeface="Franklin Gothic"/>
                <a:cs typeface="Times New Roman" panose="02020603050405020304" pitchFamily="18" charset="0"/>
                <a:sym typeface="Franklin Gothic"/>
              </a:rPr>
              <a:t>GOVT OF HIMACHAL PRADESH</a:t>
            </a:r>
            <a:endParaRPr dirty="0">
              <a:solidFill>
                <a:schemeClr val="tx1"/>
              </a:solidFill>
              <a:latin typeface="Noto Sans Symbols"/>
              <a:ea typeface="Franklin Gothic"/>
              <a:cs typeface="Times New Roman" panose="02020603050405020304" pitchFamily="18" charset="0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Noto Sans Symbols"/>
                <a:ea typeface="Franklin Gothic"/>
                <a:cs typeface="Times New Roman" panose="02020603050405020304" pitchFamily="18" charset="0"/>
                <a:sym typeface="Franklin Gothic"/>
              </a:rPr>
              <a:t>PS Code</a:t>
            </a:r>
            <a:r>
              <a:rPr lang="en-US" b="1" dirty="0">
                <a:latin typeface="Noto Sans Symbols"/>
                <a:ea typeface="Franklin Gothic"/>
                <a:cs typeface="Times New Roman" panose="02020603050405020304" pitchFamily="18" charset="0"/>
                <a:sym typeface="Franklin Gothic"/>
              </a:rPr>
              <a:t>:	   </a:t>
            </a:r>
            <a:r>
              <a:rPr lang="en-IN" b="1" dirty="0">
                <a:solidFill>
                  <a:srgbClr val="212529"/>
                </a:solidFill>
                <a:latin typeface="Noto Sans Symbols"/>
                <a:ea typeface="Franklin Gothic"/>
                <a:cs typeface="Times New Roman" panose="02020603050405020304" pitchFamily="18" charset="0"/>
                <a:sym typeface="Franklin Gothic"/>
              </a:rPr>
              <a:t>SIH1382</a:t>
            </a:r>
            <a:endParaRPr lang="en-IN" b="1" dirty="0">
              <a:solidFill>
                <a:srgbClr val="212529"/>
              </a:solidFill>
              <a:latin typeface="Noto Sans Symbols"/>
              <a:ea typeface="Franklin Gothic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Noto Sans Symbols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dirty="0">
                <a:latin typeface="Noto Sans Symbols"/>
                <a:ea typeface="Franklin Gothic"/>
                <a:cs typeface="Times New Roman" panose="02020603050405020304" pitchFamily="18" charset="0"/>
                <a:sym typeface="Franklin Gothic"/>
              </a:rPr>
              <a:t>Problem Statement Title: </a:t>
            </a:r>
            <a:r>
              <a:rPr lang="en-US" b="1" i="0" dirty="0">
                <a:solidFill>
                  <a:srgbClr val="212529"/>
                </a:solidFill>
                <a:effectLst/>
                <a:latin typeface="Noto Sans Symbols"/>
                <a:cs typeface="Times New Roman" panose="02020603050405020304" pitchFamily="18" charset="0"/>
                <a:sym typeface="Franklin Gothic"/>
              </a:rPr>
              <a:t>Real-Time Vehicle Tracking System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Noto Sans Symbols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dirty="0">
                <a:latin typeface="Noto Sans Symbols"/>
                <a:ea typeface="Franklin Gothic"/>
                <a:cs typeface="Times New Roman" panose="02020603050405020304" pitchFamily="18" charset="0"/>
                <a:sym typeface="Franklin Gothic"/>
              </a:rPr>
              <a:t>Team Name: </a:t>
            </a:r>
            <a:r>
              <a:rPr lang="en-US" dirty="0">
                <a:solidFill>
                  <a:schemeClr val="tx1"/>
                </a:solidFill>
                <a:latin typeface="Noto Sans Symbols"/>
                <a:ea typeface="Franklin Gothic"/>
                <a:cs typeface="Times New Roman" panose="02020603050405020304" pitchFamily="18" charset="0"/>
                <a:sym typeface="Franklin Gothic"/>
              </a:rPr>
              <a:t>RAVEN CLAN</a:t>
            </a:r>
            <a:endParaRPr dirty="0">
              <a:solidFill>
                <a:schemeClr val="tx1"/>
              </a:solidFill>
              <a:latin typeface="Noto Sans Symbols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Noto Sans Symbols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dirty="0">
                <a:latin typeface="Noto Sans Symbols"/>
                <a:ea typeface="Franklin Gothic"/>
                <a:cs typeface="Times New Roman" panose="02020603050405020304" pitchFamily="18" charset="0"/>
                <a:sym typeface="Franklin Gothic"/>
              </a:rPr>
              <a:t>Team Leader Name:  </a:t>
            </a:r>
            <a:r>
              <a:rPr lang="en-US" dirty="0">
                <a:solidFill>
                  <a:schemeClr val="tx1"/>
                </a:solidFill>
                <a:latin typeface="Noto Sans Symbols"/>
                <a:ea typeface="Franklin Gothic"/>
                <a:cs typeface="Times New Roman" panose="02020603050405020304" pitchFamily="18" charset="0"/>
                <a:sym typeface="Franklin Gothic"/>
              </a:rPr>
              <a:t>GUNTI SATHYA PRIYA</a:t>
            </a:r>
            <a:endParaRPr dirty="0">
              <a:solidFill>
                <a:schemeClr val="tx1"/>
              </a:solidFill>
              <a:latin typeface="Noto Sans Symbols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Noto Sans Symbols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dirty="0">
                <a:latin typeface="Noto Sans Symbols"/>
                <a:ea typeface="Franklin Gothic"/>
                <a:cs typeface="Times New Roman" panose="02020603050405020304" pitchFamily="18" charset="0"/>
                <a:sym typeface="Franklin Gothic"/>
              </a:rPr>
              <a:t>Institute Code (AISHE):  </a:t>
            </a:r>
            <a:r>
              <a:rPr lang="en-US" dirty="0">
                <a:solidFill>
                  <a:schemeClr val="tx1"/>
                </a:solidFill>
                <a:latin typeface="Noto Sans Symbols"/>
                <a:ea typeface="Franklin Gothic"/>
                <a:cs typeface="Times New Roman" panose="02020603050405020304" pitchFamily="18" charset="0"/>
                <a:sym typeface="Franklin Gothic"/>
              </a:rPr>
              <a:t>C - 19607</a:t>
            </a:r>
            <a:endParaRPr b="1" dirty="0">
              <a:solidFill>
                <a:schemeClr val="tx1"/>
              </a:solidFill>
              <a:latin typeface="Noto Sans Symbols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Noto Sans Symbols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dirty="0">
                <a:latin typeface="Noto Sans Symbols"/>
                <a:ea typeface="Franklin Gothic"/>
                <a:cs typeface="Times New Roman" panose="02020603050405020304" pitchFamily="18" charset="0"/>
                <a:sym typeface="Franklin Gothic"/>
              </a:rPr>
              <a:t>Institute Name: </a:t>
            </a:r>
            <a:r>
              <a:rPr lang="en-US" dirty="0">
                <a:solidFill>
                  <a:schemeClr val="tx1"/>
                </a:solidFill>
                <a:latin typeface="Noto Sans Symbols"/>
                <a:ea typeface="Franklin Gothic"/>
                <a:cs typeface="Times New Roman" panose="02020603050405020304" pitchFamily="18" charset="0"/>
                <a:sym typeface="Franklin Gothic"/>
              </a:rPr>
              <a:t>CVR </a:t>
            </a:r>
            <a:r>
              <a:rPr lang="en-IN" dirty="0">
                <a:solidFill>
                  <a:schemeClr val="tx1"/>
                </a:solidFill>
                <a:latin typeface="Noto Sans Symbols"/>
                <a:ea typeface="Franklin Gothic"/>
                <a:cs typeface="Times New Roman" panose="02020603050405020304" pitchFamily="18" charset="0"/>
                <a:sym typeface="Franklin Gothic"/>
              </a:rPr>
              <a:t>COLLEGE OF ENGINEERING </a:t>
            </a:r>
            <a:endParaRPr dirty="0">
              <a:solidFill>
                <a:schemeClr val="tx1"/>
              </a:solidFill>
              <a:latin typeface="Noto Sans Symbols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Noto Sans Symbols"/>
              <a:ea typeface="Franklin Gothic"/>
              <a:cs typeface="Times New Roman" panose="02020603050405020304" pitchFamily="18" charset="0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Noto Sans Symbols"/>
                <a:ea typeface="Franklin Gothic"/>
                <a:cs typeface="Times New Roman" panose="02020603050405020304" pitchFamily="18" charset="0"/>
                <a:sym typeface="Franklin Gothic"/>
              </a:rPr>
              <a:t>Theme Name: </a:t>
            </a:r>
            <a:r>
              <a:rPr lang="en-US" dirty="0">
                <a:solidFill>
                  <a:schemeClr val="tx1"/>
                </a:solidFill>
                <a:latin typeface="Noto Sans Symbols"/>
                <a:ea typeface="Franklin Gothic"/>
                <a:cs typeface="Times New Roman" panose="02020603050405020304" pitchFamily="18" charset="0"/>
                <a:sym typeface="Franklin Gothic"/>
              </a:rPr>
              <a:t>Smart Vehicles</a:t>
            </a:r>
            <a:endParaRPr b="1" dirty="0">
              <a:solidFill>
                <a:schemeClr val="tx1"/>
              </a:solidFill>
              <a:latin typeface="Noto Sans Symbols"/>
              <a:cs typeface="Times New Roman" panose="02020603050405020304" pitchFamily="18" charset="0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808152" y="168267"/>
            <a:ext cx="5287848" cy="478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593234" y="864918"/>
            <a:ext cx="5880341" cy="373620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Noto Sans Symbols"/>
              <a:buChar char="⮚"/>
            </a:pPr>
            <a:r>
              <a:rPr lang="en-US" sz="1400" dirty="0"/>
              <a:t>An </a:t>
            </a:r>
            <a:r>
              <a:rPr lang="en-US" sz="1400" b="1" dirty="0">
                <a:solidFill>
                  <a:srgbClr val="252525"/>
                </a:solidFill>
                <a:effectLst/>
              </a:rPr>
              <a:t>Android</a:t>
            </a:r>
            <a:r>
              <a:rPr lang="en-US" sz="1400" dirty="0"/>
              <a:t> and </a:t>
            </a:r>
            <a:r>
              <a:rPr lang="en-US" sz="1400" b="1" dirty="0">
                <a:solidFill>
                  <a:srgbClr val="252525"/>
                </a:solidFill>
                <a:effectLst/>
              </a:rPr>
              <a:t>web-based application</a:t>
            </a:r>
            <a:r>
              <a:rPr lang="en-US" sz="1400" dirty="0"/>
              <a:t> which provide real-time information to the users regarding the availability of buses, their upcoming timings, seat availability, ticket pricing, desired bus location, and emission compliance.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Noto Sans Symbols"/>
              <a:buChar char="⮚"/>
            </a:pPr>
            <a:r>
              <a:rPr lang="en-US" sz="1400" dirty="0"/>
              <a:t>Provides real-time bus location, number of seats available, ticket fair, bus details, arrival time, and destination times with </a:t>
            </a:r>
            <a:r>
              <a:rPr lang="en-US" sz="1400" b="1" dirty="0">
                <a:solidFill>
                  <a:srgbClr val="252525"/>
                </a:solidFill>
                <a:effectLst/>
              </a:rPr>
              <a:t>VLT AIS-140</a:t>
            </a:r>
            <a:r>
              <a:rPr lang="en-US" sz="1400" dirty="0"/>
              <a:t>.</a:t>
            </a:r>
          </a:p>
          <a:p>
            <a:pPr marL="285750" indent="-285750">
              <a:buFont typeface="Noto Sans Symbols"/>
              <a:buChar char="⮚"/>
            </a:pPr>
            <a:r>
              <a:rPr lang="en-US" sz="1400" b="1" dirty="0">
                <a:solidFill>
                  <a:srgbClr val="252525"/>
                </a:solidFill>
                <a:effectLst/>
              </a:rPr>
              <a:t>AWS SNS, S3, and Route 53 </a:t>
            </a:r>
            <a:r>
              <a:rPr lang="en-US" sz="1400" dirty="0"/>
              <a:t>are used for notifications, storage, and DNS service, respectively.</a:t>
            </a:r>
          </a:p>
          <a:p>
            <a:pPr marL="285750" indent="-285750">
              <a:buFont typeface="Noto Sans Symbols"/>
              <a:buChar char="⮚"/>
            </a:pPr>
            <a:r>
              <a:rPr lang="en-US" sz="1400" dirty="0"/>
              <a:t>e-Ticket generation via </a:t>
            </a:r>
            <a:r>
              <a:rPr lang="en-US" sz="1400" b="1" dirty="0"/>
              <a:t>payment gateway</a:t>
            </a:r>
            <a:r>
              <a:rPr lang="en-US" sz="1400" dirty="0"/>
              <a:t>.</a:t>
            </a:r>
          </a:p>
          <a:p>
            <a:pPr marL="285750" indent="-285750">
              <a:buFont typeface="Noto Sans Symbols"/>
              <a:buChar char="⮚"/>
            </a:pPr>
            <a:r>
              <a:rPr lang="en-US" sz="1400" dirty="0"/>
              <a:t>Employee attendance through facial recognition using </a:t>
            </a:r>
            <a:r>
              <a:rPr lang="en-US" sz="1400" b="1" dirty="0">
                <a:solidFill>
                  <a:srgbClr val="252525"/>
                </a:solidFill>
              </a:rPr>
              <a:t>A</a:t>
            </a:r>
            <a:r>
              <a:rPr lang="en-US" sz="1400" b="1" dirty="0">
                <a:solidFill>
                  <a:srgbClr val="252525"/>
                </a:solidFill>
                <a:effectLst/>
              </a:rPr>
              <a:t>rtificial </a:t>
            </a:r>
            <a:r>
              <a:rPr lang="en-US" sz="1400" b="1" dirty="0">
                <a:solidFill>
                  <a:srgbClr val="252525"/>
                </a:solidFill>
              </a:rPr>
              <a:t>I</a:t>
            </a:r>
            <a:r>
              <a:rPr lang="en-US" sz="1400" b="1" dirty="0">
                <a:solidFill>
                  <a:srgbClr val="252525"/>
                </a:solidFill>
                <a:effectLst/>
              </a:rPr>
              <a:t>ntelligence (AI)</a:t>
            </a:r>
            <a:endParaRPr lang="en-US" sz="1400"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290805" y="647025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221" name="Google Shape;221;p2"/>
          <p:cNvSpPr txBox="1"/>
          <p:nvPr/>
        </p:nvSpPr>
        <p:spPr>
          <a:xfrm>
            <a:off x="7378575" y="2118476"/>
            <a:ext cx="46891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Add process flow chart or simulated image of prototype or any relevant image related to your idea</a:t>
            </a:r>
            <a:endParaRPr dirty="0"/>
          </a:p>
        </p:txBody>
      </p:sp>
      <p:sp>
        <p:nvSpPr>
          <p:cNvPr id="222" name="Google Shape;222;p2"/>
          <p:cNvSpPr txBox="1"/>
          <p:nvPr/>
        </p:nvSpPr>
        <p:spPr>
          <a:xfrm>
            <a:off x="7329194" y="3834988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Technology stack 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D0EFB-D992-3724-DB59-29F4D1337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3077" y="5006862"/>
            <a:ext cx="921864" cy="401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8B014D-FC62-3D4E-07E6-3253F2D24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2711" y="4154048"/>
            <a:ext cx="644635" cy="386781"/>
          </a:xfrm>
          <a:prstGeom prst="rect">
            <a:avLst/>
          </a:prstGeom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248CC65E-F3F7-8FE8-CC05-FB76DA62C0A1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5"/>
          <a:srcRect l="-3086" t="-5632" r="-11218" b="-8724"/>
          <a:stretch/>
        </p:blipFill>
        <p:spPr>
          <a:xfrm>
            <a:off x="9638889" y="4555708"/>
            <a:ext cx="983345" cy="339366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519EE6F-9360-567D-FC6C-CB3481420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7833" y="4176950"/>
            <a:ext cx="901823" cy="5531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0DB4D9E-9C38-5187-0E1F-0461468F0E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759" y="4499547"/>
            <a:ext cx="1130820" cy="5654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D777057-FE49-8741-73CA-51F6F1B3C3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8557" y="5115419"/>
            <a:ext cx="1189447" cy="48546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CDB0EDE-9AE5-7885-6FF6-D286BE5865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6741" y="3935118"/>
            <a:ext cx="576905" cy="43301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FBCB1BC-0549-C87A-2755-D7587C5C0F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30369" y="5292030"/>
            <a:ext cx="772073" cy="40701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E9E0E36-8CBC-DA75-FBB5-917A00EF48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85219" y="4499728"/>
            <a:ext cx="559871" cy="46189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0A976E7-692C-8ACF-B395-026682C3D19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68880" y="5502091"/>
            <a:ext cx="1462129" cy="32485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E5724BA-14B4-AFDB-5C5C-E5CF0C47A3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39408" y="5136911"/>
            <a:ext cx="646157" cy="48533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8266FB3-0B2E-7376-C84C-A57AAB92CBC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96869" y="5894836"/>
            <a:ext cx="849261" cy="46532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2A88E3F-DFD3-737D-B23F-FF119AEC708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92920" y="6034094"/>
            <a:ext cx="996683" cy="51793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B9804B8-141B-2ADB-6CC5-A5AC5E7D713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11822" y="5959897"/>
            <a:ext cx="425440" cy="438521"/>
          </a:xfrm>
          <a:prstGeom prst="rect">
            <a:avLst/>
          </a:prstGeom>
        </p:spPr>
      </p:pic>
      <p:pic>
        <p:nvPicPr>
          <p:cNvPr id="1028" name="Picture 4" descr="Artificial Intelligence Logo - Free Vectors &amp; PSDs to Download">
            <a:extLst>
              <a:ext uri="{FF2B5EF4-FFF2-40B4-BE49-F238E27FC236}">
                <a16:creationId xmlns:a16="http://schemas.microsoft.com/office/drawing/2014/main" id="{2EBD6085-9134-908B-550A-C3D1D5A327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8" t="11449" r="18738" b="17449"/>
          <a:stretch/>
        </p:blipFill>
        <p:spPr bwMode="auto">
          <a:xfrm>
            <a:off x="8040365" y="5826744"/>
            <a:ext cx="849261" cy="62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14F934E7-8DC9-3589-AE8C-BAAC72CED48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840161" y="5766767"/>
            <a:ext cx="928280" cy="60966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5159A91-9512-9988-02D5-FF4EE3D2C00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615195" y="5723167"/>
            <a:ext cx="1333432" cy="4043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CE3058-1FD2-C8C7-B656-89B15EB02FFC}"/>
              </a:ext>
            </a:extLst>
          </p:cNvPr>
          <p:cNvSpPr txBox="1"/>
          <p:nvPr/>
        </p:nvSpPr>
        <p:spPr>
          <a:xfrm>
            <a:off x="1745103" y="5813360"/>
            <a:ext cx="50795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00000"/>
              </a:lnSpc>
              <a:spcBef>
                <a:spcPts val="1000"/>
              </a:spcBef>
              <a:buSzPts val="1600"/>
              <a:buFont typeface="Noto Sans Symbols"/>
              <a:buChar char="⮚"/>
            </a:pPr>
            <a:r>
              <a:rPr lang="en-US" sz="1400" dirty="0"/>
              <a:t>Provide a chatbot facility using </a:t>
            </a:r>
            <a:r>
              <a:rPr lang="en-US" sz="1400" b="1" dirty="0"/>
              <a:t>Natural language processing (NLP)</a:t>
            </a:r>
            <a:r>
              <a:rPr lang="en-US" sz="1400" dirty="0"/>
              <a:t>.</a:t>
            </a:r>
            <a:endParaRPr lang="en-IN" sz="1400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AE93CB-FCA2-9658-A3ED-223D88BEB32E}"/>
              </a:ext>
            </a:extLst>
          </p:cNvPr>
          <p:cNvSpPr txBox="1"/>
          <p:nvPr/>
        </p:nvSpPr>
        <p:spPr>
          <a:xfrm>
            <a:off x="1206448" y="4607533"/>
            <a:ext cx="5224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Provide details about driver drowsiness to the conductor using </a:t>
            </a:r>
            <a:r>
              <a:rPr lang="en-US" b="1" dirty="0"/>
              <a:t>Deep</a:t>
            </a:r>
            <a:r>
              <a:rPr lang="en-US" sz="1400" b="1" dirty="0"/>
              <a:t> learning (DL)</a:t>
            </a:r>
            <a:r>
              <a:rPr lang="en-US" sz="1400" dirty="0"/>
              <a:t>.</a:t>
            </a:r>
            <a:endParaRPr lang="en-IN" sz="14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A6870-CD8A-11D0-9E02-F596CFACE8A6}"/>
              </a:ext>
            </a:extLst>
          </p:cNvPr>
          <p:cNvSpPr txBox="1"/>
          <p:nvPr/>
        </p:nvSpPr>
        <p:spPr>
          <a:xfrm>
            <a:off x="1806435" y="5195991"/>
            <a:ext cx="51534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Warns and suggests to passengers about accident-prone areas using real-time weather data using the </a:t>
            </a:r>
            <a:r>
              <a:rPr lang="en-US" sz="1400" b="1" dirty="0"/>
              <a:t>Weather API</a:t>
            </a:r>
            <a:r>
              <a:rPr lang="en-US" sz="1400" dirty="0"/>
              <a:t>.</a:t>
            </a:r>
          </a:p>
          <a:p>
            <a:endParaRPr lang="en-US" dirty="0"/>
          </a:p>
        </p:txBody>
      </p:sp>
      <p:pic>
        <p:nvPicPr>
          <p:cNvPr id="8" name="Picture 7" descr="A diagram of a diagram of a software company&#10;&#10;Description automatically generated with medium confidence">
            <a:extLst>
              <a:ext uri="{FF2B5EF4-FFF2-40B4-BE49-F238E27FC236}">
                <a16:creationId xmlns:a16="http://schemas.microsoft.com/office/drawing/2014/main" id="{98357FCA-D9D9-8112-5398-76771C01115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349343" y="295595"/>
            <a:ext cx="5672441" cy="34057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E9250D-5776-5A78-A6F2-69E1F5FE8B20}"/>
              </a:ext>
            </a:extLst>
          </p:cNvPr>
          <p:cNvSpPr txBox="1"/>
          <p:nvPr/>
        </p:nvSpPr>
        <p:spPr>
          <a:xfrm>
            <a:off x="82420" y="4191770"/>
            <a:ext cx="6476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00000"/>
              </a:lnSpc>
              <a:spcBef>
                <a:spcPts val="1000"/>
              </a:spcBef>
              <a:buSzPts val="1600"/>
              <a:buFont typeface="Noto Sans Symbols"/>
              <a:buChar char="⮚"/>
            </a:pPr>
            <a:r>
              <a:rPr lang="en-US" sz="1400" dirty="0"/>
              <a:t> </a:t>
            </a:r>
            <a:r>
              <a:rPr lang="en-US" sz="1400" dirty="0">
                <a:latin typeface="Libre Franklin" pitchFamily="2" charset="0"/>
              </a:rPr>
              <a:t>validating </a:t>
            </a:r>
            <a:r>
              <a:rPr lang="en-US" dirty="0">
                <a:latin typeface="Libre Franklin" pitchFamily="2" charset="0"/>
              </a:rPr>
              <a:t>the passenger’s QR code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16B1E9-D684-3D36-8AB8-0541D50F3B5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214905" y="3762232"/>
            <a:ext cx="738664" cy="7386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A81A84-01B8-5081-90F3-037C101D7C0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461546" y="3889824"/>
            <a:ext cx="672578" cy="3783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98D2F1F-1DE0-F879-7912-13E6ABD1E7B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663791" y="4377916"/>
            <a:ext cx="538315" cy="6152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E8DB502-A913-1728-DC27-A5754A5CDD3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817377" y="3794860"/>
            <a:ext cx="738664" cy="7386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A852AAD-1403-EC68-1DC6-D3B54AEBB9A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511826" y="4770196"/>
            <a:ext cx="546811" cy="4082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782817" y="834390"/>
            <a:ext cx="5674542" cy="518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782817" y="147058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258059" y="2092751"/>
            <a:ext cx="5674543" cy="4656840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Bus registration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Pts val="1600"/>
              <a:buNone/>
            </a:pPr>
            <a:r>
              <a:rPr lang="en-US" sz="1600" dirty="0"/>
              <a:t>   ➠  The administrator registers new buses and their 	details and updates the bus details.                           	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Noto Sans Symbols"/>
              <a:buChar char="⮚"/>
            </a:pPr>
            <a:r>
              <a:rPr lang="en-US" b="1" dirty="0"/>
              <a:t>Facial Attendance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</a:t>
            </a:r>
            <a:r>
              <a:rPr lang="en-US" sz="1600"/>
              <a:t>➠  Giving </a:t>
            </a:r>
            <a:r>
              <a:rPr lang="en-US" sz="1600" dirty="0"/>
              <a:t>the attendance of employees.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Pts val="1600"/>
              <a:buNone/>
            </a:pPr>
            <a:r>
              <a:rPr lang="en-US" sz="1600" dirty="0"/>
              <a:t>   ➠  Employees get access to the application after                                          	they are marked as present.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Bus Tracking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Pts val="1600"/>
              <a:buNone/>
            </a:pPr>
            <a:r>
              <a:rPr lang="en-US" sz="1600" dirty="0"/>
              <a:t>    ➠  A passenger tracks their desired bus and knows 	about related data like its arrival time, fare, fuel, 	consumption, route, bus number, and number of 	seats available.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Noto Sans Symbols"/>
              <a:buChar char="⮚"/>
            </a:pPr>
            <a:r>
              <a:rPr lang="en-US" b="1" dirty="0"/>
              <a:t>e-Ticket generation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➠  The passenger makes payment for an e-ticket 	after he steps into the bus.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➠ The application generates a QR with a ticket.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Passenger Authentication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Pts val="1600"/>
              <a:buNone/>
            </a:pPr>
            <a:r>
              <a:rPr lang="en-US" sz="1600" dirty="0"/>
              <a:t>   ➠  Conductors and Ticket checkers scan the QR 	code and verify the passenger's e-ticket.</a:t>
            </a: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4857" y="6610349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1473499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8B336E-32B1-7720-9B0A-F9E13B406AB0}"/>
              </a:ext>
            </a:extLst>
          </p:cNvPr>
          <p:cNvSpPr txBox="1"/>
          <p:nvPr/>
        </p:nvSpPr>
        <p:spPr>
          <a:xfrm>
            <a:off x="6096000" y="2083324"/>
            <a:ext cx="6096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latin typeface="Libre Franklin" pitchFamily="2" charset="0"/>
              </a:rPr>
              <a:t>Driver drowsiness detection</a:t>
            </a:r>
          </a:p>
          <a:p>
            <a:pPr>
              <a:buClr>
                <a:schemeClr val="dk1"/>
              </a:buClr>
              <a:buSzPts val="1600"/>
            </a:pPr>
            <a:r>
              <a:rPr lang="en-US" sz="1600" dirty="0">
                <a:latin typeface="Libre Franklin" pitchFamily="2" charset="0"/>
              </a:rPr>
              <a:t>	➠  The application detects the driver's mood and 	       warns the conductor if the driver feels sleepy.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latin typeface="Libre Franklin" pitchFamily="2" charset="0"/>
              </a:rPr>
              <a:t>Warnings</a:t>
            </a:r>
          </a:p>
          <a:p>
            <a:pPr lvl="1">
              <a:buClr>
                <a:schemeClr val="dk1"/>
              </a:buClr>
              <a:buSzPts val="1600"/>
            </a:pPr>
            <a:r>
              <a:rPr lang="en-US" sz="1600" dirty="0">
                <a:latin typeface="Libre Franklin" pitchFamily="2" charset="0"/>
              </a:rPr>
              <a:t>	➠  The application warns passengers about routes 	        based on the weather conditions.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latin typeface="Libre Franklin" pitchFamily="2" charset="0"/>
              </a:rPr>
              <a:t>Recommendations to passengers</a:t>
            </a:r>
          </a:p>
          <a:p>
            <a:pPr lvl="1">
              <a:buClr>
                <a:schemeClr val="dk1"/>
              </a:buClr>
              <a:buSzPts val="1600"/>
            </a:pPr>
            <a:r>
              <a:rPr lang="en-US" sz="1600" dirty="0">
                <a:latin typeface="Libre Franklin" pitchFamily="2" charset="0"/>
              </a:rPr>
              <a:t>	➠  The application suggests famous places, hotels, 	       restaurants, and tourist guides to the passengers.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latin typeface="Libre Franklin" pitchFamily="2" charset="0"/>
              </a:rPr>
              <a:t>Chat bot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dirty="0">
                <a:latin typeface="Libre Franklin" pitchFamily="2" charset="0"/>
              </a:rPr>
              <a:t>	➠  Chatbot facility is integrated in application to 	       solve user queries.</a:t>
            </a:r>
            <a:endParaRPr lang="en-IN" sz="1600" dirty="0">
              <a:latin typeface="Libre Franklin" pitchFamily="2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latin typeface="Libre Franklin" pitchFamily="2" charset="0"/>
              </a:rPr>
              <a:t>Offline availability</a:t>
            </a:r>
          </a:p>
          <a:p>
            <a:pPr lvl="1">
              <a:buClr>
                <a:schemeClr val="dk1"/>
              </a:buClr>
              <a:buSzPts val="1600"/>
            </a:pPr>
            <a:r>
              <a:rPr lang="en-US" sz="1600" dirty="0">
                <a:latin typeface="Libre Franklin" pitchFamily="2" charset="0"/>
              </a:rPr>
              <a:t> 	➠   Vehicle tracking is done using the VLT AIS API, 	        which doesn’t require any network connections.</a:t>
            </a:r>
          </a:p>
          <a:p>
            <a:pPr lvl="1">
              <a:buClr>
                <a:schemeClr val="dk1"/>
              </a:buClr>
              <a:buSzPts val="1600"/>
            </a:pPr>
            <a:r>
              <a:rPr lang="en-US" sz="1600" dirty="0">
                <a:latin typeface="Libre Franklin" pitchFamily="2" charset="0"/>
              </a:rPr>
              <a:t>	➠  Our website is a Progressive Web App that can 	       be accessed while offline.</a:t>
            </a:r>
          </a:p>
        </p:txBody>
      </p:sp>
    </p:spTree>
    <p:extLst>
      <p:ext uri="{BB962C8B-B14F-4D97-AF65-F5344CB8AC3E}">
        <p14:creationId xmlns:p14="http://schemas.microsoft.com/office/powerpoint/2010/main" val="3469670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146986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100" b="1" dirty="0">
                <a:solidFill>
                  <a:srgbClr val="5D7C3F"/>
                </a:solidFill>
              </a:rPr>
              <a:t>Team Leader Name: </a:t>
            </a:r>
            <a:r>
              <a:rPr lang="en-US" sz="1100" b="1" dirty="0" err="1">
                <a:solidFill>
                  <a:schemeClr val="tx1"/>
                </a:solidFill>
              </a:rPr>
              <a:t>Gunti</a:t>
            </a:r>
            <a:r>
              <a:rPr lang="en-US" sz="1100" b="1" dirty="0">
                <a:solidFill>
                  <a:schemeClr val="tx1"/>
                </a:solidFill>
              </a:rPr>
              <a:t> Sathya Priya</a:t>
            </a:r>
            <a:endParaRPr sz="11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100" b="1" dirty="0"/>
              <a:t>Branch : </a:t>
            </a:r>
            <a:r>
              <a:rPr lang="en-US" sz="1100" dirty="0" err="1"/>
              <a:t>B.Tech</a:t>
            </a:r>
            <a:r>
              <a:rPr lang="en-US" sz="1100" dirty="0"/>
              <a:t> 				</a:t>
            </a:r>
            <a:r>
              <a:rPr lang="en-US" sz="1100" b="1" dirty="0"/>
              <a:t>Stream : </a:t>
            </a:r>
            <a:r>
              <a:rPr lang="en-US" sz="1100" dirty="0"/>
              <a:t>IT			</a:t>
            </a:r>
            <a:r>
              <a:rPr lang="en-US" sz="1100" b="1" dirty="0"/>
              <a:t>Year :</a:t>
            </a:r>
            <a:r>
              <a:rPr lang="en-US" sz="1100" dirty="0"/>
              <a:t> III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100" b="1" dirty="0">
                <a:solidFill>
                  <a:srgbClr val="5D7C3F"/>
                </a:solidFill>
              </a:rPr>
              <a:t>Team Member 1 Name: </a:t>
            </a:r>
            <a:r>
              <a:rPr lang="en-US" sz="1100" b="1" dirty="0">
                <a:solidFill>
                  <a:schemeClr val="tx1"/>
                </a:solidFill>
              </a:rPr>
              <a:t>Pingili</a:t>
            </a:r>
            <a:r>
              <a:rPr lang="en-US" sz="1100" b="1" dirty="0">
                <a:solidFill>
                  <a:srgbClr val="5D7C3F"/>
                </a:solidFill>
              </a:rPr>
              <a:t> </a:t>
            </a:r>
            <a:r>
              <a:rPr lang="en-US" sz="1100" b="1" dirty="0">
                <a:solidFill>
                  <a:schemeClr val="tx1"/>
                </a:solidFill>
              </a:rPr>
              <a:t>Chandra Shekar Reddy</a:t>
            </a:r>
            <a:endParaRPr sz="11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100" b="1" dirty="0"/>
              <a:t>Branch :</a:t>
            </a:r>
            <a:r>
              <a:rPr lang="en-US" sz="1100" dirty="0"/>
              <a:t> </a:t>
            </a:r>
            <a:r>
              <a:rPr lang="en-US" sz="1100" dirty="0" err="1"/>
              <a:t>B.Tech</a:t>
            </a:r>
            <a:r>
              <a:rPr lang="en-US" sz="1100" dirty="0"/>
              <a:t> 				</a:t>
            </a:r>
            <a:r>
              <a:rPr lang="en-US" sz="1100" b="1" dirty="0"/>
              <a:t>Stream :  </a:t>
            </a:r>
            <a:r>
              <a:rPr lang="en-US" sz="1100" dirty="0"/>
              <a:t>IT 			</a:t>
            </a:r>
            <a:r>
              <a:rPr lang="en-US" sz="1100" b="1" dirty="0"/>
              <a:t>Year : </a:t>
            </a:r>
            <a:r>
              <a:rPr lang="en-US" sz="1100" dirty="0"/>
              <a:t>III 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100" b="1" dirty="0">
                <a:solidFill>
                  <a:srgbClr val="5D7C3F"/>
                </a:solidFill>
              </a:rPr>
              <a:t>Team Member 2 Name: </a:t>
            </a:r>
            <a:r>
              <a:rPr lang="en-US" sz="1100" b="1" dirty="0">
                <a:solidFill>
                  <a:schemeClr val="tx1"/>
                </a:solidFill>
              </a:rPr>
              <a:t>Cheruku</a:t>
            </a:r>
            <a:r>
              <a:rPr lang="en-US" sz="1100" b="1" dirty="0">
                <a:solidFill>
                  <a:srgbClr val="5D7C3F"/>
                </a:solidFill>
              </a:rPr>
              <a:t> </a:t>
            </a:r>
            <a:r>
              <a:rPr lang="en-US" sz="1100" b="1" dirty="0">
                <a:solidFill>
                  <a:schemeClr val="tx1"/>
                </a:solidFill>
              </a:rPr>
              <a:t>Chandana</a:t>
            </a:r>
            <a:endParaRPr sz="11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100" b="1" dirty="0"/>
              <a:t>Branch : </a:t>
            </a:r>
            <a:r>
              <a:rPr lang="en-US" sz="1100" dirty="0" err="1"/>
              <a:t>B.Tech</a:t>
            </a:r>
            <a:r>
              <a:rPr lang="en-US" sz="1100" dirty="0"/>
              <a:t> 				</a:t>
            </a:r>
            <a:r>
              <a:rPr lang="en-US" sz="1100" b="1" dirty="0"/>
              <a:t>Stream :  </a:t>
            </a:r>
            <a:r>
              <a:rPr lang="en-US" sz="1100" dirty="0"/>
              <a:t>IT 			</a:t>
            </a:r>
            <a:r>
              <a:rPr lang="en-US" sz="1100" b="1" dirty="0"/>
              <a:t>Year : </a:t>
            </a:r>
            <a:r>
              <a:rPr lang="en-US" sz="1100" dirty="0"/>
              <a:t>III 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100" b="1" dirty="0">
                <a:solidFill>
                  <a:srgbClr val="5D7C3F"/>
                </a:solidFill>
              </a:rPr>
              <a:t>Team Member 3 Name: </a:t>
            </a:r>
            <a:r>
              <a:rPr lang="en-US" sz="1100" b="1" dirty="0" err="1">
                <a:solidFill>
                  <a:schemeClr val="tx1"/>
                </a:solidFill>
              </a:rPr>
              <a:t>Sajja</a:t>
            </a:r>
            <a:r>
              <a:rPr lang="en-US" sz="1100" b="1" dirty="0">
                <a:solidFill>
                  <a:schemeClr val="tx1"/>
                </a:solidFill>
              </a:rPr>
              <a:t> Dileep</a:t>
            </a:r>
            <a:endParaRPr sz="11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100" b="1" dirty="0"/>
              <a:t>Branch : </a:t>
            </a:r>
            <a:r>
              <a:rPr lang="en-US" sz="1100" dirty="0" err="1"/>
              <a:t>B.Tech</a:t>
            </a:r>
            <a:r>
              <a:rPr lang="en-US" sz="1100" dirty="0"/>
              <a:t> 				</a:t>
            </a:r>
            <a:r>
              <a:rPr lang="en-US" sz="1100" b="1" dirty="0"/>
              <a:t>Stream :  </a:t>
            </a:r>
            <a:r>
              <a:rPr lang="en-US" sz="1100" dirty="0"/>
              <a:t>IT 			</a:t>
            </a:r>
            <a:r>
              <a:rPr lang="en-US" sz="1100" b="1" dirty="0"/>
              <a:t>Year : </a:t>
            </a:r>
            <a:r>
              <a:rPr lang="en-US" sz="1100" dirty="0"/>
              <a:t>III 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100" b="1" dirty="0">
                <a:solidFill>
                  <a:srgbClr val="5D7C3F"/>
                </a:solidFill>
              </a:rPr>
              <a:t>Team Member 4 Name:  </a:t>
            </a:r>
            <a:r>
              <a:rPr lang="en-US" sz="1100" b="1" dirty="0">
                <a:solidFill>
                  <a:schemeClr val="tx1"/>
                </a:solidFill>
              </a:rPr>
              <a:t>Meela Mani Teja </a:t>
            </a:r>
            <a:endParaRPr sz="11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100" b="1" dirty="0"/>
              <a:t>Branch :</a:t>
            </a:r>
            <a:r>
              <a:rPr lang="en-US" sz="1100" dirty="0"/>
              <a:t> </a:t>
            </a:r>
            <a:r>
              <a:rPr lang="en-US" sz="1100" dirty="0" err="1"/>
              <a:t>B.Tech</a:t>
            </a:r>
            <a:r>
              <a:rPr lang="en-US" sz="1100" dirty="0"/>
              <a:t> 				</a:t>
            </a:r>
            <a:r>
              <a:rPr lang="en-US" sz="1100" b="1" dirty="0"/>
              <a:t>Stream :</a:t>
            </a:r>
            <a:r>
              <a:rPr lang="en-US" sz="1100" dirty="0"/>
              <a:t>  IT 			</a:t>
            </a:r>
            <a:r>
              <a:rPr lang="en-US" sz="1100" b="1" dirty="0"/>
              <a:t>Year :</a:t>
            </a:r>
            <a:r>
              <a:rPr lang="en-US" sz="1100" dirty="0"/>
              <a:t> III 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100" b="1" dirty="0">
                <a:solidFill>
                  <a:srgbClr val="5D7C3F"/>
                </a:solidFill>
              </a:rPr>
              <a:t>Team Member 5 Name:  </a:t>
            </a:r>
            <a:r>
              <a:rPr lang="en-US" sz="1100" b="1" dirty="0" err="1">
                <a:solidFill>
                  <a:schemeClr val="tx1"/>
                </a:solidFill>
              </a:rPr>
              <a:t>Kadari</a:t>
            </a:r>
            <a:r>
              <a:rPr lang="en-US" sz="1100" b="1" dirty="0">
                <a:solidFill>
                  <a:schemeClr val="tx1"/>
                </a:solidFill>
              </a:rPr>
              <a:t> </a:t>
            </a:r>
            <a:r>
              <a:rPr lang="en-US" sz="1100" b="1" dirty="0" err="1">
                <a:solidFill>
                  <a:schemeClr val="tx1"/>
                </a:solidFill>
              </a:rPr>
              <a:t>Bhuvanesh</a:t>
            </a:r>
            <a:endParaRPr sz="11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100" b="1" dirty="0"/>
              <a:t>Branch</a:t>
            </a:r>
            <a:r>
              <a:rPr lang="en-US" sz="1100" dirty="0"/>
              <a:t> </a:t>
            </a:r>
            <a:r>
              <a:rPr lang="en-US" sz="1100" b="1" dirty="0"/>
              <a:t>:</a:t>
            </a:r>
            <a:r>
              <a:rPr lang="en-US" sz="1100" dirty="0"/>
              <a:t> </a:t>
            </a:r>
            <a:r>
              <a:rPr lang="en-US" sz="1100" dirty="0" err="1"/>
              <a:t>B.Tech</a:t>
            </a:r>
            <a:r>
              <a:rPr lang="en-US" sz="1100" dirty="0"/>
              <a:t> 				</a:t>
            </a:r>
            <a:r>
              <a:rPr lang="en-US" sz="1100" b="1" dirty="0"/>
              <a:t>Stream :  </a:t>
            </a:r>
            <a:r>
              <a:rPr lang="en-US" sz="1100" dirty="0"/>
              <a:t>IT 			</a:t>
            </a:r>
            <a:r>
              <a:rPr lang="en-US" sz="1100" b="1" dirty="0"/>
              <a:t>Year :</a:t>
            </a:r>
            <a:r>
              <a:rPr lang="en-US" sz="1100" dirty="0"/>
              <a:t> III 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100" b="1" dirty="0">
                <a:solidFill>
                  <a:srgbClr val="804160"/>
                </a:solidFill>
              </a:rPr>
              <a:t>Team Mentor 1 Name:  </a:t>
            </a:r>
            <a:r>
              <a:rPr lang="en-US" sz="1100" b="1" dirty="0" err="1">
                <a:solidFill>
                  <a:schemeClr val="tx1"/>
                </a:solidFill>
              </a:rPr>
              <a:t>SeethaRam</a:t>
            </a:r>
            <a:r>
              <a:rPr lang="en-US" sz="1100" b="1" dirty="0">
                <a:solidFill>
                  <a:schemeClr val="tx1"/>
                </a:solidFill>
              </a:rPr>
              <a:t> Nagesh</a:t>
            </a:r>
            <a:endParaRPr sz="11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100" b="1" dirty="0"/>
              <a:t>Category :</a:t>
            </a:r>
            <a:r>
              <a:rPr lang="en-US" sz="1100" dirty="0"/>
              <a:t> Academic				</a:t>
            </a:r>
            <a:r>
              <a:rPr lang="en-US" sz="1100" b="1" dirty="0"/>
              <a:t>Expertise :</a:t>
            </a:r>
            <a:r>
              <a:rPr lang="en-US" sz="1100" dirty="0"/>
              <a:t>  AI &amp; ML 		</a:t>
            </a:r>
            <a:r>
              <a:rPr lang="en-US" sz="1100" b="1" dirty="0"/>
              <a:t>Domain Experience :   </a:t>
            </a:r>
            <a:r>
              <a:rPr lang="en-US" sz="1100" dirty="0"/>
              <a:t>22 years 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100" b="1" dirty="0">
                <a:solidFill>
                  <a:srgbClr val="804160"/>
                </a:solidFill>
              </a:rPr>
              <a:t>Team Mentor 2 Name:  </a:t>
            </a:r>
            <a:r>
              <a:rPr lang="en-US" sz="1100" b="1" dirty="0" err="1">
                <a:solidFill>
                  <a:schemeClr val="tx1"/>
                </a:solidFill>
              </a:rPr>
              <a:t>B.Vikranth</a:t>
            </a:r>
            <a:endParaRPr sz="11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100" b="1" dirty="0"/>
              <a:t>Category :</a:t>
            </a:r>
            <a:r>
              <a:rPr lang="en-US" sz="1100" dirty="0"/>
              <a:t> </a:t>
            </a:r>
            <a:r>
              <a:rPr lang="en-IN" sz="1100" dirty="0"/>
              <a:t>Academic </a:t>
            </a:r>
            <a:r>
              <a:rPr lang="en-US" sz="1100" dirty="0"/>
              <a:t>		 		</a:t>
            </a:r>
            <a:r>
              <a:rPr lang="en-US" sz="1100" b="1" dirty="0"/>
              <a:t>Expertise :</a:t>
            </a:r>
            <a:r>
              <a:rPr lang="en-US" sz="1100" dirty="0"/>
              <a:t>  Linux		</a:t>
            </a:r>
            <a:r>
              <a:rPr lang="en-US" sz="1100" b="1" dirty="0"/>
              <a:t>Domain Experience :</a:t>
            </a:r>
            <a:r>
              <a:rPr lang="en-US" sz="1100" dirty="0"/>
              <a:t>  22 years</a:t>
            </a:r>
            <a:endParaRPr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728</Words>
  <Application>Microsoft Office PowerPoint</Application>
  <PresentationFormat>Widescreen</PresentationFormat>
  <Paragraphs>68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Franklin Gothic</vt:lpstr>
      <vt:lpstr>Libre Franklin</vt:lpstr>
      <vt:lpstr>Noto Sans Symbols</vt:lpstr>
      <vt:lpstr>Wingdings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SAJJA BALA NAGA BABJI</cp:lastModifiedBy>
  <cp:revision>39</cp:revision>
  <dcterms:created xsi:type="dcterms:W3CDTF">2022-02-11T07:14:46Z</dcterms:created>
  <dcterms:modified xsi:type="dcterms:W3CDTF">2023-09-28T06:03:05Z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