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4" r:id="rId5"/>
    <p:sldId id="262" r:id="rId6"/>
    <p:sldId id="263" r:id="rId7"/>
    <p:sldId id="271" r:id="rId8"/>
    <p:sldId id="258" r:id="rId9"/>
    <p:sldId id="269" r:id="rId10"/>
    <p:sldId id="266" r:id="rId11"/>
    <p:sldId id="270" r:id="rId12"/>
    <p:sldId id="267" r:id="rId13"/>
    <p:sldId id="273" r:id="rId14"/>
    <p:sldId id="268" r:id="rId15"/>
    <p:sldId id="272" r:id="rId16"/>
    <p:sldId id="276" r:id="rId17"/>
    <p:sldId id="277" r:id="rId18"/>
    <p:sldId id="274" r:id="rId19"/>
    <p:sldId id="260"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9CE2-818A-6413-5659-8FE1A67E7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7215C9-4B3D-6211-2CF9-574E3B4EB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617B62-D3FA-BF41-EC11-83158AFE6382}"/>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5" name="Footer Placeholder 4">
            <a:extLst>
              <a:ext uri="{FF2B5EF4-FFF2-40B4-BE49-F238E27FC236}">
                <a16:creationId xmlns:a16="http://schemas.microsoft.com/office/drawing/2014/main" id="{00A7DF54-2B74-6AD4-D4D6-591EEF3CD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F4445-FE3A-96AF-C74E-A41F90785133}"/>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80325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E8D2-93E0-5426-6C62-8055DB9423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FF51BA-55C7-4B68-0DF5-F42514067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42490E-3914-BA58-7262-75CD096258A4}"/>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5" name="Footer Placeholder 4">
            <a:extLst>
              <a:ext uri="{FF2B5EF4-FFF2-40B4-BE49-F238E27FC236}">
                <a16:creationId xmlns:a16="http://schemas.microsoft.com/office/drawing/2014/main" id="{4BABD662-D5D3-B321-7C34-B7F4AB969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F582E-8FB3-B743-D090-905D343AA0A3}"/>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20788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281BF-7374-14CC-5D9E-B55FD02F93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FCA1D-AFA0-612A-0F4F-4A5FF647A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9073C-4014-C4A7-7ABD-045D768009F3}"/>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5" name="Footer Placeholder 4">
            <a:extLst>
              <a:ext uri="{FF2B5EF4-FFF2-40B4-BE49-F238E27FC236}">
                <a16:creationId xmlns:a16="http://schemas.microsoft.com/office/drawing/2014/main" id="{68DFF37C-7888-B298-B1ED-4892C0F55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296D0-3C1F-2F43-9278-C2B6C414B406}"/>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373320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ADF7-8A04-CBDE-1DA8-A2D1B3879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4EB1D4-04ED-CABF-9460-DFA5AA38B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5E152-54BA-4FD1-F7DD-70A4D6C1DF0B}"/>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5" name="Footer Placeholder 4">
            <a:extLst>
              <a:ext uri="{FF2B5EF4-FFF2-40B4-BE49-F238E27FC236}">
                <a16:creationId xmlns:a16="http://schemas.microsoft.com/office/drawing/2014/main" id="{DC250EBC-C45A-8AB7-2FA8-9975EEB98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FB1E3-41FC-DFBF-4A3A-34C413D42258}"/>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238061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FC68-C7EA-2F8F-99F6-3ACB32D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11BFDF-687B-9B2B-119A-E3A6C718A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A12D4-F9FF-EEE9-3775-A84C16F86E5A}"/>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5" name="Footer Placeholder 4">
            <a:extLst>
              <a:ext uri="{FF2B5EF4-FFF2-40B4-BE49-F238E27FC236}">
                <a16:creationId xmlns:a16="http://schemas.microsoft.com/office/drawing/2014/main" id="{3B9EE119-64F5-B979-EAC5-A9C6FEB94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CFB44-B824-44F9-1A2D-BB0197E0EAD0}"/>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25643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8E82-4485-B736-5410-82B2171F3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064CA8-4386-22C0-8091-FB7BC382C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F4875F-82AF-7F53-B89D-DAE2BAFB8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4452E4-B6C1-E84A-3F1F-20BC6A9EB0DE}"/>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6" name="Footer Placeholder 5">
            <a:extLst>
              <a:ext uri="{FF2B5EF4-FFF2-40B4-BE49-F238E27FC236}">
                <a16:creationId xmlns:a16="http://schemas.microsoft.com/office/drawing/2014/main" id="{A0A9547B-1342-4CC0-BD15-7F61BE2CF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53CB47-F038-4872-D28B-7C09AC771E91}"/>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187240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643A-B9B0-2C1A-0B20-9AB1D8EF15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B9FE5-843A-F540-CB48-A0BB2CAA4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75FFD-59CA-CF98-31D4-D7A830D9A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65710F-AA79-EFE6-535A-12626A6F7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A4849-D0BA-A049-CEA6-25250EAD47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E0594F-8E49-EA9A-B230-D5393AC91762}"/>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8" name="Footer Placeholder 7">
            <a:extLst>
              <a:ext uri="{FF2B5EF4-FFF2-40B4-BE49-F238E27FC236}">
                <a16:creationId xmlns:a16="http://schemas.microsoft.com/office/drawing/2014/main" id="{5F203FC5-F917-EFFF-92F7-7CE07B9664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BAD6E0-0B66-0DA9-65EB-6733BD702551}"/>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376429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1DFB-4484-C1EC-97F2-C7872CDE2E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03045B-F8BB-A7A4-7A8F-3A81E41AD40D}"/>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4" name="Footer Placeholder 3">
            <a:extLst>
              <a:ext uri="{FF2B5EF4-FFF2-40B4-BE49-F238E27FC236}">
                <a16:creationId xmlns:a16="http://schemas.microsoft.com/office/drawing/2014/main" id="{E61346DA-2F5D-845D-3E7B-16A2BCFBD5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9AC258-D321-838E-3AB6-405A9D5FA3C1}"/>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251464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9C3AE-AAA8-79F7-31F5-CFE840172F84}"/>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3" name="Footer Placeholder 2">
            <a:extLst>
              <a:ext uri="{FF2B5EF4-FFF2-40B4-BE49-F238E27FC236}">
                <a16:creationId xmlns:a16="http://schemas.microsoft.com/office/drawing/2014/main" id="{D14D571E-95E8-C90E-BE30-7C4801220F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78DA47-7E1F-7716-A231-E0AC1FAB3E45}"/>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208286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476D-9DC9-DB87-9434-BF5DA3B80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635945-E94A-9F63-26D2-01979EE2C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8B33B2-AAC3-1641-DF5F-B9AAEFB78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37E25-1780-4355-1458-B9F14B5FB93F}"/>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6" name="Footer Placeholder 5">
            <a:extLst>
              <a:ext uri="{FF2B5EF4-FFF2-40B4-BE49-F238E27FC236}">
                <a16:creationId xmlns:a16="http://schemas.microsoft.com/office/drawing/2014/main" id="{427BCDB9-ABB6-4D33-056A-4FBA00B52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120F3-491F-8D35-7AF3-4AA8F49D5BBC}"/>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309395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3727-BC55-F5CB-6F8B-A6B44496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C3D93E-9868-F65F-2B7A-BAE9984C1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243BEC-840D-E6EC-8703-B0749E91B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6942B-8552-6FEF-681E-AE9B2A4C3B48}"/>
              </a:ext>
            </a:extLst>
          </p:cNvPr>
          <p:cNvSpPr>
            <a:spLocks noGrp="1"/>
          </p:cNvSpPr>
          <p:nvPr>
            <p:ph type="dt" sz="half" idx="10"/>
          </p:nvPr>
        </p:nvSpPr>
        <p:spPr/>
        <p:txBody>
          <a:bodyPr/>
          <a:lstStyle/>
          <a:p>
            <a:fld id="{B9873652-7B25-46AF-B72D-A974D03272DA}" type="datetimeFigureOut">
              <a:rPr lang="en-IN" smtClean="0"/>
              <a:t>20-07-2024</a:t>
            </a:fld>
            <a:endParaRPr lang="en-IN"/>
          </a:p>
        </p:txBody>
      </p:sp>
      <p:sp>
        <p:nvSpPr>
          <p:cNvPr id="6" name="Footer Placeholder 5">
            <a:extLst>
              <a:ext uri="{FF2B5EF4-FFF2-40B4-BE49-F238E27FC236}">
                <a16:creationId xmlns:a16="http://schemas.microsoft.com/office/drawing/2014/main" id="{9967E8AB-8AC9-1005-8ABC-B8CCC5223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AE1C95-B772-FD9A-5019-4247BF8A2E1E}"/>
              </a:ext>
            </a:extLst>
          </p:cNvPr>
          <p:cNvSpPr>
            <a:spLocks noGrp="1"/>
          </p:cNvSpPr>
          <p:nvPr>
            <p:ph type="sldNum" sz="quarter" idx="12"/>
          </p:nvPr>
        </p:nvSpPr>
        <p:spPr/>
        <p:txBody>
          <a:bodyPr/>
          <a:lstStyle/>
          <a:p>
            <a:fld id="{EAA6223B-C96E-4D60-B8E1-3DF3932F4500}" type="slidenum">
              <a:rPr lang="en-IN" smtClean="0"/>
              <a:t>‹#›</a:t>
            </a:fld>
            <a:endParaRPr lang="en-IN"/>
          </a:p>
        </p:txBody>
      </p:sp>
    </p:spTree>
    <p:extLst>
      <p:ext uri="{BB962C8B-B14F-4D97-AF65-F5344CB8AC3E}">
        <p14:creationId xmlns:p14="http://schemas.microsoft.com/office/powerpoint/2010/main" val="40535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9E802-D2E4-ED9D-E5AB-9768D7D9F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B61A5-BAAD-0D0D-9138-E5BA5F912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31418-77B2-7067-EF56-607C7AEB6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73652-7B25-46AF-B72D-A974D03272DA}" type="datetimeFigureOut">
              <a:rPr lang="en-IN" smtClean="0"/>
              <a:t>20-07-2024</a:t>
            </a:fld>
            <a:endParaRPr lang="en-IN"/>
          </a:p>
        </p:txBody>
      </p:sp>
      <p:sp>
        <p:nvSpPr>
          <p:cNvPr id="5" name="Footer Placeholder 4">
            <a:extLst>
              <a:ext uri="{FF2B5EF4-FFF2-40B4-BE49-F238E27FC236}">
                <a16:creationId xmlns:a16="http://schemas.microsoft.com/office/drawing/2014/main" id="{73D34DA0-7051-BFE9-7D06-2DE94B7B1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7BBBB7-D768-903B-330E-2136945DA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6223B-C96E-4D60-B8E1-3DF3932F4500}" type="slidenum">
              <a:rPr lang="en-IN" smtClean="0"/>
              <a:t>‹#›</a:t>
            </a:fld>
            <a:endParaRPr lang="en-IN"/>
          </a:p>
        </p:txBody>
      </p:sp>
    </p:spTree>
    <p:extLst>
      <p:ext uri="{BB962C8B-B14F-4D97-AF65-F5344CB8AC3E}">
        <p14:creationId xmlns:p14="http://schemas.microsoft.com/office/powerpoint/2010/main" val="185893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ashingtonpost.com/news/fact-checker/wp/2016/11/17/are"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statista.com/statistics/1127248/health-fitness-apps%20downloads-worldwid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994F9F-AB4F-8A48-0CC3-C8F54C732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7A759DC5-2FE9-2EA9-110E-A2181B2FF435}"/>
              </a:ext>
            </a:extLst>
          </p:cNvPr>
          <p:cNvSpPr txBox="1"/>
          <p:nvPr/>
        </p:nvSpPr>
        <p:spPr>
          <a:xfrm>
            <a:off x="157114" y="1828797"/>
            <a:ext cx="11880915" cy="1231106"/>
          </a:xfrm>
          <a:prstGeom prst="rect">
            <a:avLst/>
          </a:prstGeom>
          <a:noFill/>
        </p:spPr>
        <p:txBody>
          <a:bodyPr wrap="square" rtlCol="0">
            <a:spAutoFit/>
          </a:bodyPr>
          <a:lstStyle/>
          <a:p>
            <a:r>
              <a:rPr lang="en-US" sz="1600" dirty="0"/>
              <a:t> </a:t>
            </a:r>
            <a:r>
              <a:rPr lang="en-US" sz="3700" dirty="0">
                <a:latin typeface="Times New Roman" panose="02020603050405020304" pitchFamily="18" charset="0"/>
                <a:cs typeface="Times New Roman" panose="02020603050405020304" pitchFamily="18" charset="0"/>
              </a:rPr>
              <a:t>MedAi: A Smartwatch-Based Application Framework for the Prediction of Common Diseases Using Machine Learning</a:t>
            </a:r>
            <a:endParaRPr lang="en-IN" sz="3700" dirty="0"/>
          </a:p>
        </p:txBody>
      </p:sp>
      <p:sp>
        <p:nvSpPr>
          <p:cNvPr id="13" name="Freeform 7">
            <a:extLst>
              <a:ext uri="{FF2B5EF4-FFF2-40B4-BE49-F238E27FC236}">
                <a16:creationId xmlns:a16="http://schemas.microsoft.com/office/drawing/2014/main" id="{BD28ADF2-1B19-CF79-8164-CD7C326A3614}"/>
              </a:ext>
            </a:extLst>
          </p:cNvPr>
          <p:cNvSpPr/>
          <p:nvPr/>
        </p:nvSpPr>
        <p:spPr>
          <a:xfrm>
            <a:off x="3139125" y="183819"/>
            <a:ext cx="7004121" cy="777711"/>
          </a:xfrm>
          <a:custGeom>
            <a:avLst/>
            <a:gdLst/>
            <a:ahLst/>
            <a:cxnLst/>
            <a:rect l="l" t="t" r="r" b="b"/>
            <a:pathLst>
              <a:path w="12530617" h="1478221">
                <a:moveTo>
                  <a:pt x="0" y="0"/>
                </a:moveTo>
                <a:lnTo>
                  <a:pt x="12530616" y="0"/>
                </a:lnTo>
                <a:lnTo>
                  <a:pt x="12530616" y="1478221"/>
                </a:lnTo>
                <a:lnTo>
                  <a:pt x="0" y="1478221"/>
                </a:lnTo>
                <a:lnTo>
                  <a:pt x="0" y="0"/>
                </a:lnTo>
                <a:close/>
              </a:path>
            </a:pathLst>
          </a:custGeom>
          <a:blipFill>
            <a:blip r:embed="rId3"/>
            <a:stretch>
              <a:fillRect/>
            </a:stretch>
          </a:blipFill>
        </p:spPr>
      </p:sp>
      <p:sp>
        <p:nvSpPr>
          <p:cNvPr id="14" name="Freeform 5">
            <a:extLst>
              <a:ext uri="{FF2B5EF4-FFF2-40B4-BE49-F238E27FC236}">
                <a16:creationId xmlns:a16="http://schemas.microsoft.com/office/drawing/2014/main" id="{E7F4A098-98B7-954C-A59C-9F9A8087F641}"/>
              </a:ext>
            </a:extLst>
          </p:cNvPr>
          <p:cNvSpPr/>
          <p:nvPr/>
        </p:nvSpPr>
        <p:spPr>
          <a:xfrm>
            <a:off x="2067606" y="67143"/>
            <a:ext cx="1014962" cy="927019"/>
          </a:xfrm>
          <a:custGeom>
            <a:avLst/>
            <a:gdLst/>
            <a:ahLst/>
            <a:cxnLst/>
            <a:rect l="l" t="t" r="r" b="b"/>
            <a:pathLst>
              <a:path w="1906627" h="1853979">
                <a:moveTo>
                  <a:pt x="0" y="0"/>
                </a:moveTo>
                <a:lnTo>
                  <a:pt x="1906627" y="0"/>
                </a:lnTo>
                <a:lnTo>
                  <a:pt x="1906627" y="1853979"/>
                </a:lnTo>
                <a:lnTo>
                  <a:pt x="0" y="1853979"/>
                </a:lnTo>
                <a:lnTo>
                  <a:pt x="0" y="0"/>
                </a:lnTo>
                <a:close/>
              </a:path>
            </a:pathLst>
          </a:custGeom>
          <a:blipFill>
            <a:blip r:embed="rId4"/>
            <a:stretch>
              <a:fillRect/>
            </a:stretch>
          </a:blipFill>
        </p:spPr>
      </p:sp>
      <p:sp>
        <p:nvSpPr>
          <p:cNvPr id="15" name="TextBox 14">
            <a:extLst>
              <a:ext uri="{FF2B5EF4-FFF2-40B4-BE49-F238E27FC236}">
                <a16:creationId xmlns:a16="http://schemas.microsoft.com/office/drawing/2014/main" id="{EF6D525B-7488-5C0E-967E-E3C47B69372A}"/>
              </a:ext>
            </a:extLst>
          </p:cNvPr>
          <p:cNvSpPr txBox="1"/>
          <p:nvPr/>
        </p:nvSpPr>
        <p:spPr>
          <a:xfrm>
            <a:off x="3355940" y="1178346"/>
            <a:ext cx="5213024" cy="584775"/>
          </a:xfrm>
          <a:prstGeom prst="rect">
            <a:avLst/>
          </a:prstGeom>
          <a:noFill/>
        </p:spPr>
        <p:txBody>
          <a:bodyPr wrap="square" rtlCol="0">
            <a:spAutoFit/>
          </a:bodyPr>
          <a:lstStyle/>
          <a:p>
            <a:r>
              <a:rPr lang="en-US" sz="3200" b="1" u="sng" dirty="0">
                <a:solidFill>
                  <a:schemeClr val="accent1">
                    <a:lumMod val="50000"/>
                  </a:schemeClr>
                </a:solidFill>
                <a:latin typeface="Times New Roman" panose="02020603050405020304" pitchFamily="18" charset="0"/>
                <a:cs typeface="Times New Roman" panose="02020603050405020304" pitchFamily="18" charset="0"/>
              </a:rPr>
              <a:t>TECHNICAL SEMINAR - 1</a:t>
            </a:r>
            <a:endParaRPr lang="en-IN" sz="3200" b="1" u="sng"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223CC22-279B-CF0D-E7D3-C2CEF4CDF6C2}"/>
              </a:ext>
            </a:extLst>
          </p:cNvPr>
          <p:cNvSpPr txBox="1"/>
          <p:nvPr/>
        </p:nvSpPr>
        <p:spPr>
          <a:xfrm>
            <a:off x="8314441" y="4019186"/>
            <a:ext cx="3073140" cy="954107"/>
          </a:xfrm>
          <a:prstGeom prst="rect">
            <a:avLst/>
          </a:prstGeom>
          <a:noFill/>
        </p:spPr>
        <p:txBody>
          <a:bodyPr wrap="square" rtlCol="0">
            <a:spAutoFit/>
          </a:bodyPr>
          <a:lstStyle/>
          <a:p>
            <a:r>
              <a:rPr lang="en-US" sz="2800" dirty="0">
                <a:solidFill>
                  <a:schemeClr val="accent1">
                    <a:lumMod val="50000"/>
                  </a:schemeClr>
                </a:solidFill>
                <a:latin typeface="Times New Roman" panose="02020603050405020304" pitchFamily="18" charset="0"/>
                <a:cs typeface="Times New Roman" panose="02020603050405020304" pitchFamily="18" charset="0"/>
              </a:rPr>
              <a:t>CH. CHANDANA</a:t>
            </a:r>
          </a:p>
          <a:p>
            <a:r>
              <a:rPr lang="en-US" sz="2800" dirty="0">
                <a:solidFill>
                  <a:schemeClr val="accent1">
                    <a:lumMod val="50000"/>
                  </a:schemeClr>
                </a:solidFill>
                <a:latin typeface="Times New Roman" panose="02020603050405020304" pitchFamily="18" charset="0"/>
                <a:cs typeface="Times New Roman" panose="02020603050405020304" pitchFamily="18" charset="0"/>
              </a:rPr>
              <a:t>21B81A</a:t>
            </a:r>
            <a:r>
              <a:rPr lang="en-US" sz="2800" b="1" dirty="0">
                <a:solidFill>
                  <a:schemeClr val="accent1">
                    <a:lumMod val="50000"/>
                  </a:schemeClr>
                </a:solidFill>
                <a:latin typeface="Times New Roman" panose="02020603050405020304" pitchFamily="18" charset="0"/>
                <a:cs typeface="Times New Roman" panose="02020603050405020304" pitchFamily="18" charset="0"/>
              </a:rPr>
              <a:t>1207</a:t>
            </a:r>
            <a:endParaRPr lang="en-IN"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8879F1D-EB11-8CB9-D7BD-9792C54FE11D}"/>
              </a:ext>
            </a:extLst>
          </p:cNvPr>
          <p:cNvSpPr txBox="1"/>
          <p:nvPr/>
        </p:nvSpPr>
        <p:spPr>
          <a:xfrm>
            <a:off x="216816" y="3157975"/>
            <a:ext cx="5344998" cy="3631763"/>
          </a:xfrm>
          <a:prstGeom prst="rect">
            <a:avLst/>
          </a:prstGeom>
          <a:noFill/>
        </p:spPr>
        <p:txBody>
          <a:bodyPr wrap="square" rtlCol="0">
            <a:spAutoFit/>
          </a:bodyPr>
          <a:lstStyle/>
          <a:p>
            <a:r>
              <a:rPr lang="en-US" sz="2200" u="sng" dirty="0">
                <a:solidFill>
                  <a:schemeClr val="accent1">
                    <a:lumMod val="50000"/>
                  </a:schemeClr>
                </a:solidFill>
                <a:latin typeface="Times New Roman" panose="02020603050405020304" pitchFamily="18" charset="0"/>
                <a:cs typeface="Times New Roman" panose="02020603050405020304" pitchFamily="18" charset="0"/>
              </a:rPr>
              <a:t>Internal Guide</a:t>
            </a:r>
          </a:p>
          <a:p>
            <a:r>
              <a:rPr lang="en-US" sz="2000" b="1" dirty="0">
                <a:solidFill>
                  <a:schemeClr val="accent1">
                    <a:lumMod val="50000"/>
                  </a:schemeClr>
                </a:solidFill>
                <a:latin typeface="Times New Roman" panose="02020603050405020304" pitchFamily="18" charset="0"/>
                <a:cs typeface="Times New Roman" panose="02020603050405020304" pitchFamily="18" charset="0"/>
              </a:rPr>
              <a:t>S. Swetha</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Assistant Professor, IT Department</a:t>
            </a:r>
          </a:p>
          <a:p>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200" u="sng" dirty="0">
                <a:solidFill>
                  <a:schemeClr val="accent1">
                    <a:lumMod val="50000"/>
                  </a:schemeClr>
                </a:solidFill>
                <a:latin typeface="Times New Roman" panose="02020603050405020304" pitchFamily="18" charset="0"/>
                <a:cs typeface="Times New Roman" panose="02020603050405020304" pitchFamily="18" charset="0"/>
              </a:rPr>
              <a:t>Technical Seminar Coordinator</a:t>
            </a:r>
          </a:p>
          <a:p>
            <a:r>
              <a:rPr lang="en-US" sz="2000" b="1" dirty="0">
                <a:solidFill>
                  <a:schemeClr val="accent1">
                    <a:lumMod val="50000"/>
                  </a:schemeClr>
                </a:solidFill>
                <a:latin typeface="Times New Roman" panose="02020603050405020304" pitchFamily="18" charset="0"/>
                <a:cs typeface="Times New Roman" panose="02020603050405020304" pitchFamily="18" charset="0"/>
              </a:rPr>
              <a:t>Dr. Sarangam Kodati</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Associate Professor, IT Department</a:t>
            </a:r>
          </a:p>
          <a:p>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r>
              <a:rPr lang="en-US" sz="2200" u="sng" dirty="0">
                <a:solidFill>
                  <a:schemeClr val="accent1">
                    <a:lumMod val="50000"/>
                  </a:schemeClr>
                </a:solidFill>
                <a:latin typeface="Times New Roman" panose="02020603050405020304" pitchFamily="18" charset="0"/>
                <a:cs typeface="Times New Roman" panose="02020603050405020304" pitchFamily="18" charset="0"/>
              </a:rPr>
              <a:t>Head of the Department</a:t>
            </a:r>
          </a:p>
          <a:p>
            <a:r>
              <a:rPr lang="en-IN" sz="2000" b="1" dirty="0">
                <a:solidFill>
                  <a:schemeClr val="accent1">
                    <a:lumMod val="50000"/>
                  </a:schemeClr>
                </a:solidFill>
                <a:latin typeface="Times New Roman" panose="02020603050405020304" pitchFamily="18" charset="0"/>
                <a:cs typeface="Times New Roman" panose="02020603050405020304" pitchFamily="18" charset="0"/>
              </a:rPr>
              <a:t>Dr. Bipin Bihari Jayasingh</a:t>
            </a:r>
          </a:p>
          <a:p>
            <a:r>
              <a:rPr lang="en-IN" sz="2000" dirty="0">
                <a:solidFill>
                  <a:schemeClr val="accent1">
                    <a:lumMod val="50000"/>
                  </a:schemeClr>
                </a:solidFill>
                <a:latin typeface="Times New Roman" panose="02020603050405020304" pitchFamily="18" charset="0"/>
                <a:cs typeface="Times New Roman" panose="02020603050405020304" pitchFamily="18" charset="0"/>
              </a:rPr>
              <a:t>Professor, IT Department</a:t>
            </a:r>
          </a:p>
        </p:txBody>
      </p:sp>
    </p:spTree>
    <p:extLst>
      <p:ext uri="{BB962C8B-B14F-4D97-AF65-F5344CB8AC3E}">
        <p14:creationId xmlns:p14="http://schemas.microsoft.com/office/powerpoint/2010/main" val="296568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0D3DF5E-6DE3-9CBC-F4AF-5A01A21E9823}"/>
              </a:ext>
            </a:extLst>
          </p:cNvPr>
          <p:cNvSpPr txBox="1"/>
          <p:nvPr/>
        </p:nvSpPr>
        <p:spPr>
          <a:xfrm>
            <a:off x="18852" y="886120"/>
            <a:ext cx="4864231"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2. </a:t>
            </a:r>
            <a:r>
              <a:rPr lang="en-US" sz="2400" u="sng" dirty="0">
                <a:latin typeface="Times New Roman" panose="02020603050405020304" pitchFamily="18" charset="0"/>
                <a:cs typeface="Times New Roman" panose="02020603050405020304" pitchFamily="18" charset="0"/>
              </a:rPr>
              <a:t>Software Implementation phase</a:t>
            </a:r>
            <a:endParaRPr lang="en-IN" dirty="0"/>
          </a:p>
        </p:txBody>
      </p:sp>
      <p:sp>
        <p:nvSpPr>
          <p:cNvPr id="3" name="TextBox 2">
            <a:extLst>
              <a:ext uri="{FF2B5EF4-FFF2-40B4-BE49-F238E27FC236}">
                <a16:creationId xmlns:a16="http://schemas.microsoft.com/office/drawing/2014/main" id="{A771B89A-0A82-0270-0043-480F78E93759}"/>
              </a:ext>
            </a:extLst>
          </p:cNvPr>
          <p:cNvSpPr txBox="1"/>
          <p:nvPr/>
        </p:nvSpPr>
        <p:spPr>
          <a:xfrm>
            <a:off x="10368" y="2093899"/>
            <a:ext cx="3928992"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"Sense O'Clock" smartwatch, an IoT device, integrates hardware with software to collect sensor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Upon establishing a mobile connection, it uses the BLE component to send raw sensor data to the device.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"MedAi" application receives this data and processes it via an API.</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B6D547-ED09-85E8-070F-D19EAD9EC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738" y="1442720"/>
            <a:ext cx="8252640" cy="5100320"/>
          </a:xfrm>
          <a:prstGeom prst="rect">
            <a:avLst/>
          </a:prstGeom>
        </p:spPr>
      </p:pic>
    </p:spTree>
    <p:extLst>
      <p:ext uri="{BB962C8B-B14F-4D97-AF65-F5344CB8AC3E}">
        <p14:creationId xmlns:p14="http://schemas.microsoft.com/office/powerpoint/2010/main" val="311760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2A2EC34-8325-05CD-3193-F4D5E7FB310C}"/>
              </a:ext>
            </a:extLst>
          </p:cNvPr>
          <p:cNvSpPr txBox="1"/>
          <p:nvPr/>
        </p:nvSpPr>
        <p:spPr>
          <a:xfrm>
            <a:off x="147580" y="389644"/>
            <a:ext cx="3719818" cy="46166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3. </a:t>
            </a:r>
            <a:r>
              <a:rPr lang="en-US" sz="2400" u="sng" dirty="0">
                <a:latin typeface="Times New Roman" panose="02020603050405020304" pitchFamily="18" charset="0"/>
                <a:cs typeface="Times New Roman" panose="02020603050405020304" pitchFamily="18" charset="0"/>
              </a:rPr>
              <a:t>Communication phase</a:t>
            </a:r>
            <a:endParaRPr lang="en-IN" dirty="0"/>
          </a:p>
        </p:txBody>
      </p:sp>
      <p:sp>
        <p:nvSpPr>
          <p:cNvPr id="6" name="TextBox 5">
            <a:extLst>
              <a:ext uri="{FF2B5EF4-FFF2-40B4-BE49-F238E27FC236}">
                <a16:creationId xmlns:a16="http://schemas.microsoft.com/office/drawing/2014/main" id="{E2976668-895E-3072-CFFA-46B3557761B2}"/>
              </a:ext>
            </a:extLst>
          </p:cNvPr>
          <p:cNvSpPr txBox="1"/>
          <p:nvPr/>
        </p:nvSpPr>
        <p:spPr>
          <a:xfrm>
            <a:off x="101600" y="975360"/>
            <a:ext cx="5994400" cy="590931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ESP32 MCU integrates WiFi and BLE via SPI/SDIO or I2C/UART, known for robust design and power efficiency. "MedAi" opts for BLE for real-time data to the mobile app for its power efficiency, security, and availability. Unlike Bluetooth, BLE notifies on data changes, ideal for smartwatches. WiFi's cost and accessibility and third-party APIs' privacy concerns are avoided.</a:t>
            </a:r>
          </a:p>
          <a:p>
            <a:pPr algn="just"/>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WiFi</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WiFi is fast and efficient for data transfer but can be costly and lacks widespread availability, especially in less developed countries where internet access might be limited to homes and not public places.</a:t>
            </a:r>
          </a:p>
          <a:p>
            <a:pPr algn="just"/>
            <a:r>
              <a:rPr lang="en-US" b="1" u="sng" dirty="0">
                <a:latin typeface="Times New Roman" panose="02020603050405020304" pitchFamily="18" charset="0"/>
                <a:cs typeface="Times New Roman" panose="02020603050405020304" pitchFamily="18" charset="0"/>
              </a:rPr>
              <a:t>Third-Party API</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Free APIs from reputable companies offer data organization and storage but pose significant security risks, making them unsuitable for handling sensitive health information.</a:t>
            </a:r>
          </a:p>
          <a:p>
            <a:pPr algn="just"/>
            <a:r>
              <a:rPr lang="en-US" b="1" u="sng" dirty="0">
                <a:latin typeface="Times New Roman" panose="02020603050405020304" pitchFamily="18" charset="0"/>
                <a:cs typeface="Times New Roman" panose="02020603050405020304" pitchFamily="18" charset="0"/>
              </a:rPr>
              <a:t>BLE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BLE allows ESP to transmit data efficiently with low power consumption, ideal for smartwatches. It uses unique identifiers (UUIDs) for server-client connections, ensuring optimized power usage, enhanced security, and wide availability.</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5515FDE-3AAD-9F0B-B242-1AD05AB7A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318" y="1659088"/>
            <a:ext cx="5780372" cy="3837472"/>
          </a:xfrm>
          <a:prstGeom prst="rect">
            <a:avLst/>
          </a:prstGeom>
        </p:spPr>
      </p:pic>
    </p:spTree>
    <p:extLst>
      <p:ext uri="{BB962C8B-B14F-4D97-AF65-F5344CB8AC3E}">
        <p14:creationId xmlns:p14="http://schemas.microsoft.com/office/powerpoint/2010/main" val="79138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5EEAA9F-0444-9ED6-2FBE-5EABDA17ED86}"/>
              </a:ext>
            </a:extLst>
          </p:cNvPr>
          <p:cNvSpPr txBox="1"/>
          <p:nvPr/>
        </p:nvSpPr>
        <p:spPr>
          <a:xfrm>
            <a:off x="307837" y="488412"/>
            <a:ext cx="78557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 </a:t>
            </a:r>
            <a:r>
              <a:rPr lang="en-US" sz="2000" u="sng" dirty="0">
                <a:latin typeface="Times New Roman" panose="02020603050405020304" pitchFamily="18" charset="0"/>
                <a:cs typeface="Times New Roman" panose="02020603050405020304" pitchFamily="18" charset="0"/>
              </a:rPr>
              <a:t>MACHINE LEARNING MODEL IMPLEMENTATION</a:t>
            </a:r>
            <a:endParaRPr lang="en-IN" sz="20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5FBCF4-4185-7AE6-9EAA-D63785193FDE}"/>
              </a:ext>
            </a:extLst>
          </p:cNvPr>
          <p:cNvSpPr txBox="1"/>
          <p:nvPr/>
        </p:nvSpPr>
        <p:spPr>
          <a:xfrm>
            <a:off x="311083" y="1376313"/>
            <a:ext cx="11415861" cy="4401205"/>
          </a:xfrm>
          <a:prstGeom prst="rect">
            <a:avLst/>
          </a:prstGeom>
          <a:noFill/>
        </p:spPr>
        <p:txBody>
          <a:bodyPr wrap="square" rtlCol="0">
            <a:spAutoFit/>
          </a:bodyPr>
          <a:lstStyle/>
          <a:p>
            <a:pPr marL="342900" indent="-342900">
              <a:buFont typeface="+mj-lt"/>
              <a:buAutoNum type="arabicParenR"/>
            </a:pPr>
            <a:r>
              <a:rPr lang="en-US" sz="2000" dirty="0">
                <a:latin typeface="Times New Roman" panose="02020603050405020304" pitchFamily="18" charset="0"/>
                <a:cs typeface="Times New Roman" panose="02020603050405020304" pitchFamily="18" charset="0"/>
              </a:rPr>
              <a:t>Data Collection</a:t>
            </a:r>
          </a:p>
          <a:p>
            <a:pPr marL="342900" indent="-342900">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2000" dirty="0">
                <a:latin typeface="Times New Roman" panose="02020603050405020304" pitchFamily="18" charset="0"/>
                <a:cs typeface="Times New Roman" panose="02020603050405020304" pitchFamily="18" charset="0"/>
              </a:rPr>
              <a:t>Attribute Selection</a:t>
            </a:r>
          </a:p>
          <a:p>
            <a:pPr marL="342900" indent="-342900">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2000" dirty="0">
                <a:latin typeface="Times New Roman" panose="02020603050405020304" pitchFamily="18" charset="0"/>
                <a:cs typeface="Times New Roman" panose="02020603050405020304" pitchFamily="18" charset="0"/>
              </a:rPr>
              <a:t>Data Preprocessing </a:t>
            </a:r>
          </a:p>
          <a:p>
            <a:pPr lvl="1"/>
            <a:r>
              <a:rPr lang="en-US" sz="2000" dirty="0">
                <a:latin typeface="Times New Roman" panose="02020603050405020304" pitchFamily="18" charset="0"/>
                <a:cs typeface="Times New Roman" panose="02020603050405020304" pitchFamily="18" charset="0"/>
              </a:rPr>
              <a:t> • Data acquisition</a:t>
            </a:r>
          </a:p>
          <a:p>
            <a:pPr lvl="1"/>
            <a:r>
              <a:rPr lang="en-US" sz="2000" dirty="0">
                <a:latin typeface="Times New Roman" panose="02020603050405020304" pitchFamily="18" charset="0"/>
                <a:cs typeface="Times New Roman" panose="02020603050405020304" pitchFamily="18" charset="0"/>
              </a:rPr>
              <a:t> • Library import</a:t>
            </a:r>
          </a:p>
          <a:p>
            <a:pPr lvl="1"/>
            <a:r>
              <a:rPr lang="en-US" sz="2000" dirty="0">
                <a:latin typeface="Times New Roman" panose="02020603050405020304" pitchFamily="18" charset="0"/>
                <a:cs typeface="Times New Roman" panose="02020603050405020304" pitchFamily="18" charset="0"/>
              </a:rPr>
              <a:t> • Dataset import</a:t>
            </a:r>
          </a:p>
          <a:p>
            <a:pPr lvl="1"/>
            <a:r>
              <a:rPr lang="en-US" sz="2000" dirty="0">
                <a:latin typeface="Times New Roman" panose="02020603050405020304" pitchFamily="18" charset="0"/>
                <a:cs typeface="Times New Roman" panose="02020603050405020304" pitchFamily="18" charset="0"/>
              </a:rPr>
              <a:t> • Missing data handling</a:t>
            </a:r>
          </a:p>
          <a:p>
            <a:pPr lvl="1"/>
            <a:r>
              <a:rPr lang="en-US" sz="2000" dirty="0">
                <a:latin typeface="Times New Roman" panose="02020603050405020304" pitchFamily="18" charset="0"/>
                <a:cs typeface="Times New Roman" panose="02020603050405020304" pitchFamily="18" charset="0"/>
              </a:rPr>
              <a:t> • Data encoding</a:t>
            </a:r>
          </a:p>
          <a:p>
            <a:pPr lvl="1"/>
            <a:r>
              <a:rPr lang="en-US" sz="2000" dirty="0">
                <a:latin typeface="Times New Roman" panose="02020603050405020304" pitchFamily="18" charset="0"/>
                <a:cs typeface="Times New Roman" panose="02020603050405020304" pitchFamily="18" charset="0"/>
              </a:rPr>
              <a:t> • Dataset splitting</a:t>
            </a:r>
          </a:p>
          <a:p>
            <a:pPr lvl="1"/>
            <a:r>
              <a:rPr lang="en-US" sz="2000" dirty="0">
                <a:latin typeface="Times New Roman" panose="02020603050405020304" pitchFamily="18" charset="0"/>
                <a:cs typeface="Times New Roman" panose="02020603050405020304" pitchFamily="18" charset="0"/>
              </a:rPr>
              <a:t> • Feature scaling etc.</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9931A2-4C49-84F5-EBE8-A7DD01D37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769" y="1343600"/>
            <a:ext cx="5865527" cy="5462552"/>
          </a:xfrm>
          <a:prstGeom prst="rect">
            <a:avLst/>
          </a:prstGeom>
        </p:spPr>
      </p:pic>
      <p:sp>
        <p:nvSpPr>
          <p:cNvPr id="6" name="TextBox 5">
            <a:extLst>
              <a:ext uri="{FF2B5EF4-FFF2-40B4-BE49-F238E27FC236}">
                <a16:creationId xmlns:a16="http://schemas.microsoft.com/office/drawing/2014/main" id="{48F4ABE0-2048-3FEF-BD44-6FDD59B6BDC7}"/>
              </a:ext>
            </a:extLst>
          </p:cNvPr>
          <p:cNvSpPr txBox="1"/>
          <p:nvPr/>
        </p:nvSpPr>
        <p:spPr>
          <a:xfrm>
            <a:off x="4609707" y="999239"/>
            <a:ext cx="45437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Data Description Table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40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11D3534-1C67-8B5E-E8C5-C95A2DCB0658}"/>
              </a:ext>
            </a:extLst>
          </p:cNvPr>
          <p:cNvSpPr txBox="1"/>
          <p:nvPr/>
        </p:nvSpPr>
        <p:spPr>
          <a:xfrm>
            <a:off x="282800" y="1206627"/>
            <a:ext cx="11324740" cy="4093428"/>
          </a:xfrm>
          <a:prstGeom prst="rect">
            <a:avLst/>
          </a:prstGeom>
          <a:noFill/>
        </p:spPr>
        <p:txBody>
          <a:bodyPr wrap="square" rtlCol="0">
            <a:spAutoFit/>
          </a:bodyPr>
          <a:lstStyle/>
          <a:p>
            <a:pPr marL="342900" indent="-342900" algn="just">
              <a:buFont typeface="+mj-lt"/>
              <a:buAutoNum type="arabicParenR" startAt="4"/>
            </a:pPr>
            <a:r>
              <a:rPr lang="en-IN" sz="2000" dirty="0">
                <a:latin typeface="Times New Roman" panose="02020603050405020304" pitchFamily="18" charset="0"/>
                <a:cs typeface="Times New Roman" panose="02020603050405020304" pitchFamily="18" charset="0"/>
              </a:rPr>
              <a:t> Implementation of Learning Algorithms</a:t>
            </a:r>
          </a:p>
          <a:p>
            <a:pPr marL="914400" lvl="1" indent="-457200" algn="just">
              <a:buFont typeface="+mj-lt"/>
              <a:buAutoNum type="alphaLcPeriod"/>
            </a:pPr>
            <a:r>
              <a:rPr lang="en-IN" sz="2000" u="sng" dirty="0">
                <a:latin typeface="Times New Roman" panose="02020603050405020304" pitchFamily="18" charset="0"/>
                <a:cs typeface="Times New Roman" panose="02020603050405020304" pitchFamily="18" charset="0"/>
              </a:rPr>
              <a:t>Support Vector Regression:</a:t>
            </a:r>
            <a:r>
              <a:rPr lang="en-IN" sz="2000" dirty="0">
                <a:latin typeface="Times New Roman" panose="02020603050405020304" pitchFamily="18" charset="0"/>
                <a:cs typeface="Times New Roman" panose="02020603050405020304" pitchFamily="18" charset="0"/>
              </a:rPr>
              <a:t> SVR utilizes two kernel functions, namely ‘</a:t>
            </a:r>
            <a:r>
              <a:rPr lang="en-IN" sz="2000" dirty="0" err="1">
                <a:latin typeface="Times New Roman" panose="02020603050405020304" pitchFamily="18" charset="0"/>
                <a:cs typeface="Times New Roman" panose="02020603050405020304" pitchFamily="18" charset="0"/>
              </a:rPr>
              <a:t>rbf</a:t>
            </a:r>
            <a:r>
              <a:rPr lang="en-IN" sz="2000" dirty="0">
                <a:latin typeface="Times New Roman" panose="02020603050405020304" pitchFamily="18" charset="0"/>
                <a:cs typeface="Times New Roman" panose="02020603050405020304" pitchFamily="18" charset="0"/>
              </a:rPr>
              <a:t>' and 'linear', to predict continuous values based on a gamma parameter set at 0.1. It aims to minimize Mean Square Error (MSE) and maximize R-squared performance metrics on both training and test datasets.</a:t>
            </a:r>
          </a:p>
          <a:p>
            <a:pPr marL="914400" lvl="1" indent="-457200" algn="just">
              <a:buFont typeface="+mj-lt"/>
              <a:buAutoNum type="alphaLcPeriod"/>
            </a:pPr>
            <a:r>
              <a:rPr lang="en-IN" sz="2000" u="sng" dirty="0">
                <a:latin typeface="Times New Roman" panose="02020603050405020304" pitchFamily="18" charset="0"/>
                <a:cs typeface="Times New Roman" panose="02020603050405020304" pitchFamily="18" charset="0"/>
              </a:rPr>
              <a:t>Support Vector Machine: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SVM employs a 'linear' kernel for classifying datasets, focusing on accuracy, precision, and recall measures. It evaluates model performance using confusion matrices, emphasizing accuracy as the primary metric for testing.</a:t>
            </a:r>
            <a:endParaRPr lang="en-IN" sz="2000" dirty="0">
              <a:latin typeface="Times New Roman" panose="02020603050405020304" pitchFamily="18" charset="0"/>
              <a:cs typeface="Times New Roman" panose="02020603050405020304" pitchFamily="18" charset="0"/>
            </a:endParaRPr>
          </a:p>
          <a:p>
            <a:pPr marL="914400" lvl="1" indent="-457200" algn="just">
              <a:buFont typeface="+mj-lt"/>
              <a:buAutoNum type="alphaLcPeriod"/>
            </a:pPr>
            <a:r>
              <a:rPr lang="en-IN" sz="2000" u="sng" dirty="0">
                <a:latin typeface="Times New Roman" panose="02020603050405020304" pitchFamily="18" charset="0"/>
                <a:cs typeface="Times New Roman" panose="02020603050405020304" pitchFamily="18" charset="0"/>
              </a:rPr>
              <a:t>K-Nearest Neighbours:</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KNN involves selecting a parameter K (set at 3 in this study) to determine the number of nearest neighbors contributing to predictions. It measures performance using accuracy, precision, recall, and visualizes results with confusion matrices.</a:t>
            </a:r>
            <a:endParaRPr lang="en-IN" sz="2000" dirty="0">
              <a:latin typeface="Times New Roman" panose="02020603050405020304" pitchFamily="18" charset="0"/>
              <a:cs typeface="Times New Roman" panose="02020603050405020304" pitchFamily="18" charset="0"/>
            </a:endParaRPr>
          </a:p>
          <a:p>
            <a:pPr marL="914400" lvl="1" indent="-457200" algn="just">
              <a:buFont typeface="+mj-lt"/>
              <a:buAutoNum type="alphaLcPeriod"/>
            </a:pPr>
            <a:r>
              <a:rPr lang="en-IN" sz="2000" u="sng" dirty="0">
                <a:latin typeface="Times New Roman" panose="02020603050405020304" pitchFamily="18" charset="0"/>
                <a:cs typeface="Times New Roman" panose="02020603050405020304" pitchFamily="18" charset="0"/>
              </a:rPr>
              <a:t>Random Forest Classifier:</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classifier utilizes 100 decision trees (n_estimators) to classify data through majority voting. Performance is assessed using metrics like accuracy, precision, and recall, akin to other classification methods.</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2041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91478E2-E117-1DA7-9C6E-01276FFDE42F}"/>
              </a:ext>
            </a:extLst>
          </p:cNvPr>
          <p:cNvSpPr txBox="1"/>
          <p:nvPr/>
        </p:nvSpPr>
        <p:spPr>
          <a:xfrm>
            <a:off x="216814" y="801280"/>
            <a:ext cx="859724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 </a:t>
            </a:r>
            <a:r>
              <a:rPr lang="en-US" sz="2000" u="sng" dirty="0">
                <a:latin typeface="Times New Roman" panose="02020603050405020304" pitchFamily="18" charset="0"/>
                <a:cs typeface="Times New Roman" panose="02020603050405020304" pitchFamily="18" charset="0"/>
              </a:rPr>
              <a:t>DEPLOYMENT OF THE MODEL INTO MOBILE APPLICATION</a:t>
            </a:r>
            <a:endParaRPr lang="en-IN" sz="20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48E330-B72B-1009-B41F-4C4570C9E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3" y="1587887"/>
            <a:ext cx="6046420" cy="3332905"/>
          </a:xfrm>
          <a:prstGeom prst="rect">
            <a:avLst/>
          </a:prstGeom>
        </p:spPr>
      </p:pic>
      <p:pic>
        <p:nvPicPr>
          <p:cNvPr id="6" name="Picture 5">
            <a:extLst>
              <a:ext uri="{FF2B5EF4-FFF2-40B4-BE49-F238E27FC236}">
                <a16:creationId xmlns:a16="http://schemas.microsoft.com/office/drawing/2014/main" id="{695CF1AE-AA92-2A9C-E013-131B03EC2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829" y="1597312"/>
            <a:ext cx="5935837" cy="3271950"/>
          </a:xfrm>
          <a:prstGeom prst="rect">
            <a:avLst/>
          </a:prstGeom>
        </p:spPr>
      </p:pic>
    </p:spTree>
    <p:extLst>
      <p:ext uri="{BB962C8B-B14F-4D97-AF65-F5344CB8AC3E}">
        <p14:creationId xmlns:p14="http://schemas.microsoft.com/office/powerpoint/2010/main" val="296118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F244C12-35E4-B0B3-6633-A05305CE38E4}"/>
              </a:ext>
            </a:extLst>
          </p:cNvPr>
          <p:cNvSpPr txBox="1"/>
          <p:nvPr/>
        </p:nvSpPr>
        <p:spPr>
          <a:xfrm>
            <a:off x="133550" y="3630894"/>
            <a:ext cx="1113305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The ratio of the number of correctly predicted positives to the total number of actual positives.</a:t>
            </a:r>
          </a:p>
          <a:p>
            <a:r>
              <a:rPr lang="en-US" dirty="0">
                <a:latin typeface="Times New Roman" panose="02020603050405020304" pitchFamily="18" charset="0"/>
                <a:cs typeface="Times New Roman" panose="02020603050405020304" pitchFamily="18" charset="0"/>
              </a:rPr>
              <a:t>The recall is particularly useful in reducing the number of False Negatives.</a:t>
            </a:r>
          </a:p>
          <a:p>
            <a:r>
              <a:rPr lang="en-US" dirty="0">
                <a:latin typeface="Times New Roman" panose="02020603050405020304" pitchFamily="18" charset="0"/>
                <a:cs typeface="Times New Roman" panose="02020603050405020304" pitchFamily="18" charset="0"/>
              </a:rPr>
              <a:t>		 (TP)</a:t>
            </a:r>
          </a:p>
          <a:p>
            <a:r>
              <a:rPr lang="en-US" dirty="0">
                <a:latin typeface="Times New Roman" panose="02020603050405020304" pitchFamily="18" charset="0"/>
                <a:cs typeface="Times New Roman" panose="02020603050405020304" pitchFamily="18" charset="0"/>
              </a:rPr>
              <a:t>   	              (TP+FN)</a:t>
            </a:r>
          </a:p>
        </p:txBody>
      </p:sp>
      <p:cxnSp>
        <p:nvCxnSpPr>
          <p:cNvPr id="3" name="Straight Connector 2">
            <a:extLst>
              <a:ext uri="{FF2B5EF4-FFF2-40B4-BE49-F238E27FC236}">
                <a16:creationId xmlns:a16="http://schemas.microsoft.com/office/drawing/2014/main" id="{59A75B27-F1B7-91B7-F476-31789939E4A4}"/>
              </a:ext>
            </a:extLst>
          </p:cNvPr>
          <p:cNvCxnSpPr>
            <a:cxnSpLocks/>
          </p:cNvCxnSpPr>
          <p:nvPr/>
        </p:nvCxnSpPr>
        <p:spPr>
          <a:xfrm>
            <a:off x="1912487" y="4517011"/>
            <a:ext cx="877846"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719EC21-54E2-0DE0-CF85-D8345D790E46}"/>
              </a:ext>
            </a:extLst>
          </p:cNvPr>
          <p:cNvSpPr txBox="1"/>
          <p:nvPr/>
        </p:nvSpPr>
        <p:spPr>
          <a:xfrm>
            <a:off x="1000813" y="4309631"/>
            <a:ext cx="114849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Recall</a:t>
            </a:r>
            <a:r>
              <a:rPr lang="en-IN" dirty="0"/>
              <a:t> =   </a:t>
            </a:r>
          </a:p>
        </p:txBody>
      </p:sp>
      <p:sp>
        <p:nvSpPr>
          <p:cNvPr id="5" name="TextBox 4">
            <a:extLst>
              <a:ext uri="{FF2B5EF4-FFF2-40B4-BE49-F238E27FC236}">
                <a16:creationId xmlns:a16="http://schemas.microsoft.com/office/drawing/2014/main" id="{1B089520-E48F-9835-6CC3-B627FC677FB1}"/>
              </a:ext>
            </a:extLst>
          </p:cNvPr>
          <p:cNvSpPr txBox="1"/>
          <p:nvPr/>
        </p:nvSpPr>
        <p:spPr>
          <a:xfrm>
            <a:off x="125691" y="4999350"/>
            <a:ext cx="1113305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It is equivalent to the harmonic mean of both precision and recall.	</a:t>
            </a:r>
          </a:p>
          <a:p>
            <a:r>
              <a:rPr lang="en-US" dirty="0">
                <a:latin typeface="Times New Roman" panose="02020603050405020304" pitchFamily="18" charset="0"/>
                <a:cs typeface="Times New Roman" panose="02020603050405020304" pitchFamily="18" charset="0"/>
              </a:rPr>
              <a:t>		      Precision × Recall</a:t>
            </a:r>
          </a:p>
          <a:p>
            <a:r>
              <a:rPr lang="en-US" dirty="0">
                <a:latin typeface="Times New Roman" panose="02020603050405020304" pitchFamily="18" charset="0"/>
                <a:cs typeface="Times New Roman" panose="02020603050405020304" pitchFamily="18" charset="0"/>
              </a:rPr>
              <a:t>		      Precision + Recall</a:t>
            </a:r>
          </a:p>
        </p:txBody>
      </p:sp>
      <p:cxnSp>
        <p:nvCxnSpPr>
          <p:cNvPr id="6" name="Straight Connector 5">
            <a:extLst>
              <a:ext uri="{FF2B5EF4-FFF2-40B4-BE49-F238E27FC236}">
                <a16:creationId xmlns:a16="http://schemas.microsoft.com/office/drawing/2014/main" id="{AD4C1C70-7A67-966C-89E4-138002BD82FC}"/>
              </a:ext>
            </a:extLst>
          </p:cNvPr>
          <p:cNvCxnSpPr>
            <a:cxnSpLocks/>
          </p:cNvCxnSpPr>
          <p:nvPr/>
        </p:nvCxnSpPr>
        <p:spPr>
          <a:xfrm>
            <a:off x="2357117" y="5621520"/>
            <a:ext cx="1724689"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7CC4F424-552B-4439-3FC0-991FBD6B4CE2}"/>
              </a:ext>
            </a:extLst>
          </p:cNvPr>
          <p:cNvSpPr txBox="1"/>
          <p:nvPr/>
        </p:nvSpPr>
        <p:spPr>
          <a:xfrm>
            <a:off x="848412" y="5404713"/>
            <a:ext cx="192621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F1-Score </a:t>
            </a:r>
            <a:r>
              <a:rPr lang="en-IN" dirty="0"/>
              <a:t>=</a:t>
            </a:r>
            <a:r>
              <a:rPr lang="en-IN" dirty="0">
                <a:latin typeface="Times New Roman" panose="02020603050405020304" pitchFamily="18" charset="0"/>
                <a:cs typeface="Times New Roman" panose="02020603050405020304" pitchFamily="18" charset="0"/>
              </a:rPr>
              <a:t> 2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IN" dirty="0">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77A5EBC3-3D20-18B0-7C45-DD9C754CCC80}"/>
              </a:ext>
            </a:extLst>
          </p:cNvPr>
          <p:cNvSpPr txBox="1"/>
          <p:nvPr/>
        </p:nvSpPr>
        <p:spPr>
          <a:xfrm>
            <a:off x="103694" y="1150079"/>
            <a:ext cx="11133056"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The ratio of the number of correct predictions to the total number of predictions is known as accuracy.		  (TP+TN)</a:t>
            </a:r>
          </a:p>
          <a:p>
            <a:r>
              <a:rPr lang="en-US" dirty="0">
                <a:latin typeface="Times New Roman" panose="02020603050405020304" pitchFamily="18" charset="0"/>
                <a:cs typeface="Times New Roman" panose="02020603050405020304" pitchFamily="18" charset="0"/>
              </a:rPr>
              <a:t>	           (TP+FP+FN +TN)</a:t>
            </a:r>
          </a:p>
        </p:txBody>
      </p:sp>
      <p:cxnSp>
        <p:nvCxnSpPr>
          <p:cNvPr id="16" name="Straight Connector 15">
            <a:extLst>
              <a:ext uri="{FF2B5EF4-FFF2-40B4-BE49-F238E27FC236}">
                <a16:creationId xmlns:a16="http://schemas.microsoft.com/office/drawing/2014/main" id="{5F2C2980-E215-36CA-B23C-F5D593FEEE1A}"/>
              </a:ext>
            </a:extLst>
          </p:cNvPr>
          <p:cNvCxnSpPr>
            <a:cxnSpLocks/>
          </p:cNvCxnSpPr>
          <p:nvPr/>
        </p:nvCxnSpPr>
        <p:spPr>
          <a:xfrm>
            <a:off x="1734529" y="1762818"/>
            <a:ext cx="1715679"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B04B6F51-B8F1-8A9A-3E22-C3BD6F7BF31E}"/>
              </a:ext>
            </a:extLst>
          </p:cNvPr>
          <p:cNvSpPr txBox="1"/>
          <p:nvPr/>
        </p:nvSpPr>
        <p:spPr>
          <a:xfrm>
            <a:off x="565606" y="1555429"/>
            <a:ext cx="1318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Accuracy </a:t>
            </a:r>
            <a:r>
              <a:rPr lang="en-IN" dirty="0"/>
              <a:t>=</a:t>
            </a:r>
            <a:r>
              <a:rPr lang="en-IN" dirty="0">
                <a:latin typeface="Times New Roman" panose="02020603050405020304" pitchFamily="18" charset="0"/>
                <a:cs typeface="Times New Roman" panose="02020603050405020304" pitchFamily="18" charset="0"/>
              </a:rPr>
              <a:t> </a:t>
            </a:r>
          </a:p>
        </p:txBody>
      </p:sp>
      <p:sp>
        <p:nvSpPr>
          <p:cNvPr id="18" name="TextBox 17">
            <a:extLst>
              <a:ext uri="{FF2B5EF4-FFF2-40B4-BE49-F238E27FC236}">
                <a16:creationId xmlns:a16="http://schemas.microsoft.com/office/drawing/2014/main" id="{9920DF59-F634-5AB3-0FCB-D81D594391C2}"/>
              </a:ext>
            </a:extLst>
          </p:cNvPr>
          <p:cNvSpPr txBox="1"/>
          <p:nvPr/>
        </p:nvSpPr>
        <p:spPr>
          <a:xfrm>
            <a:off x="142973" y="2235723"/>
            <a:ext cx="1113305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The ratio of the number of correctly predicted positives to the total number of positive predictions. Precision is effective in lowering the number of False Positives.</a:t>
            </a:r>
          </a:p>
          <a:p>
            <a:r>
              <a:rPr lang="en-US" dirty="0">
                <a:latin typeface="Times New Roman" panose="02020603050405020304" pitchFamily="18" charset="0"/>
                <a:cs typeface="Times New Roman" panose="02020603050405020304" pitchFamily="18" charset="0"/>
              </a:rPr>
              <a:t>		(TP)</a:t>
            </a:r>
          </a:p>
          <a:p>
            <a:r>
              <a:rPr lang="en-US" dirty="0">
                <a:latin typeface="Times New Roman" panose="02020603050405020304" pitchFamily="18" charset="0"/>
                <a:cs typeface="Times New Roman" panose="02020603050405020304" pitchFamily="18" charset="0"/>
              </a:rPr>
              <a:t> 	             (TP+FP)</a:t>
            </a:r>
          </a:p>
        </p:txBody>
      </p:sp>
      <p:cxnSp>
        <p:nvCxnSpPr>
          <p:cNvPr id="19" name="Straight Connector 18">
            <a:extLst>
              <a:ext uri="{FF2B5EF4-FFF2-40B4-BE49-F238E27FC236}">
                <a16:creationId xmlns:a16="http://schemas.microsoft.com/office/drawing/2014/main" id="{87313BEF-CF31-CD6C-8671-1751C8B4FC62}"/>
              </a:ext>
            </a:extLst>
          </p:cNvPr>
          <p:cNvCxnSpPr>
            <a:cxnSpLocks/>
          </p:cNvCxnSpPr>
          <p:nvPr/>
        </p:nvCxnSpPr>
        <p:spPr>
          <a:xfrm>
            <a:off x="1855925" y="3121845"/>
            <a:ext cx="877846"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2A0EBD80-C53B-3AAE-07DF-356511814750}"/>
              </a:ext>
            </a:extLst>
          </p:cNvPr>
          <p:cNvSpPr txBox="1"/>
          <p:nvPr/>
        </p:nvSpPr>
        <p:spPr>
          <a:xfrm>
            <a:off x="708577" y="2914466"/>
            <a:ext cx="13453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Precision</a:t>
            </a:r>
            <a:r>
              <a:rPr lang="en-IN" dirty="0"/>
              <a:t> =</a:t>
            </a:r>
          </a:p>
        </p:txBody>
      </p:sp>
      <p:sp>
        <p:nvSpPr>
          <p:cNvPr id="21" name="TextBox 20">
            <a:extLst>
              <a:ext uri="{FF2B5EF4-FFF2-40B4-BE49-F238E27FC236}">
                <a16:creationId xmlns:a16="http://schemas.microsoft.com/office/drawing/2014/main" id="{1BE7928B-3DE7-1D7D-25BB-7363641BD1B4}"/>
              </a:ext>
            </a:extLst>
          </p:cNvPr>
          <p:cNvSpPr txBox="1"/>
          <p:nvPr/>
        </p:nvSpPr>
        <p:spPr>
          <a:xfrm>
            <a:off x="226239" y="428913"/>
            <a:ext cx="5637229" cy="369332"/>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PERFORMANCE EVALUATION METRICS</a:t>
            </a:r>
          </a:p>
        </p:txBody>
      </p:sp>
      <p:sp>
        <p:nvSpPr>
          <p:cNvPr id="22" name="TextBox 21">
            <a:extLst>
              <a:ext uri="{FF2B5EF4-FFF2-40B4-BE49-F238E27FC236}">
                <a16:creationId xmlns:a16="http://schemas.microsoft.com/office/drawing/2014/main" id="{5532B321-4AE3-9ECB-EB5B-B9D3C37F8C61}"/>
              </a:ext>
            </a:extLst>
          </p:cNvPr>
          <p:cNvSpPr txBox="1"/>
          <p:nvPr/>
        </p:nvSpPr>
        <p:spPr>
          <a:xfrm>
            <a:off x="197960" y="754147"/>
            <a:ext cx="73623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Classification performance metrics used in this study are as follows:</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1DB181D-5940-D126-82E1-7992090E6752}"/>
              </a:ext>
            </a:extLst>
          </p:cNvPr>
          <p:cNvSpPr txBox="1"/>
          <p:nvPr/>
        </p:nvSpPr>
        <p:spPr>
          <a:xfrm>
            <a:off x="7211505" y="4515441"/>
            <a:ext cx="4980495" cy="1138773"/>
          </a:xfrm>
          <a:prstGeom prst="rect">
            <a:avLst/>
          </a:prstGeom>
          <a:noFill/>
          <a:ln>
            <a:solidFill>
              <a:schemeClr val="accent1">
                <a:lumMod val="50000"/>
              </a:schemeClr>
            </a:solidFill>
          </a:ln>
        </p:spPr>
        <p:txBody>
          <a:bodyPr wrap="square" rtlCol="0">
            <a:spAutoFit/>
          </a:bodyPr>
          <a:lstStyle/>
          <a:p>
            <a:r>
              <a:rPr lang="en-US" sz="1700" dirty="0">
                <a:latin typeface="Times New Roman" panose="02020603050405020304" pitchFamily="18" charset="0"/>
                <a:cs typeface="Times New Roman" panose="02020603050405020304" pitchFamily="18" charset="0"/>
              </a:rPr>
              <a:t>TP </a:t>
            </a:r>
            <a:r>
              <a:rPr lang="en-IN" sz="1600" dirty="0"/>
              <a:t>= </a:t>
            </a:r>
            <a:r>
              <a:rPr lang="en-US" sz="1700" dirty="0">
                <a:latin typeface="Times New Roman" panose="02020603050405020304" pitchFamily="18" charset="0"/>
                <a:cs typeface="Times New Roman" panose="02020603050405020304" pitchFamily="18" charset="0"/>
              </a:rPr>
              <a:t>True Positive (Correctly predicted as positive)</a:t>
            </a:r>
          </a:p>
          <a:p>
            <a:r>
              <a:rPr lang="en-US" sz="1700" dirty="0">
                <a:latin typeface="Times New Roman" panose="02020603050405020304" pitchFamily="18" charset="0"/>
                <a:cs typeface="Times New Roman" panose="02020603050405020304" pitchFamily="18" charset="0"/>
              </a:rPr>
              <a:t>TN </a:t>
            </a:r>
            <a:r>
              <a:rPr lang="en-IN" sz="1600" dirty="0"/>
              <a:t>= </a:t>
            </a:r>
            <a:r>
              <a:rPr lang="en-US" sz="1700" dirty="0">
                <a:latin typeface="Times New Roman" panose="02020603050405020304" pitchFamily="18" charset="0"/>
                <a:cs typeface="Times New Roman" panose="02020603050405020304" pitchFamily="18" charset="0"/>
              </a:rPr>
              <a:t>True Negative (Correctly predicted as negative)</a:t>
            </a:r>
          </a:p>
          <a:p>
            <a:r>
              <a:rPr lang="en-US" sz="1700" dirty="0">
                <a:latin typeface="Times New Roman" panose="02020603050405020304" pitchFamily="18" charset="0"/>
                <a:cs typeface="Times New Roman" panose="02020603050405020304" pitchFamily="18" charset="0"/>
              </a:rPr>
              <a:t>FP </a:t>
            </a:r>
            <a:r>
              <a:rPr lang="en-IN" sz="1600" dirty="0"/>
              <a:t>= </a:t>
            </a:r>
            <a:r>
              <a:rPr lang="en-US" sz="1700" dirty="0">
                <a:latin typeface="Times New Roman" panose="02020603050405020304" pitchFamily="18" charset="0"/>
                <a:cs typeface="Times New Roman" panose="02020603050405020304" pitchFamily="18" charset="0"/>
              </a:rPr>
              <a:t>False Positive (Incorrectly predicted as positive)</a:t>
            </a:r>
          </a:p>
          <a:p>
            <a:r>
              <a:rPr lang="en-US" sz="1700" dirty="0">
                <a:latin typeface="Times New Roman" panose="02020603050405020304" pitchFamily="18" charset="0"/>
                <a:cs typeface="Times New Roman" panose="02020603050405020304" pitchFamily="18" charset="0"/>
              </a:rPr>
              <a:t>FN</a:t>
            </a:r>
            <a:r>
              <a:rPr lang="en-IN" sz="1600" dirty="0"/>
              <a:t> = </a:t>
            </a:r>
            <a:r>
              <a:rPr lang="en-US" sz="1700" dirty="0">
                <a:latin typeface="Times New Roman" panose="02020603050405020304" pitchFamily="18" charset="0"/>
                <a:cs typeface="Times New Roman" panose="02020603050405020304" pitchFamily="18" charset="0"/>
              </a:rPr>
              <a:t>False Negative (Incorrectly predicted as negative)</a:t>
            </a:r>
            <a:endParaRPr lang="en-IN" sz="17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9307B90-8BCF-9C97-07F7-95035A6E2C1C}"/>
              </a:ext>
            </a:extLst>
          </p:cNvPr>
          <p:cNvSpPr txBox="1"/>
          <p:nvPr/>
        </p:nvSpPr>
        <p:spPr>
          <a:xfrm>
            <a:off x="2966720" y="-10476"/>
            <a:ext cx="539496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RESULTS &amp; DISCUSSIONS</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13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9561990-33FB-F9EB-D98B-9FF561632B3A}"/>
              </a:ext>
            </a:extLst>
          </p:cNvPr>
          <p:cNvSpPr txBox="1"/>
          <p:nvPr/>
        </p:nvSpPr>
        <p:spPr>
          <a:xfrm>
            <a:off x="197960" y="669305"/>
            <a:ext cx="861610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Regression analysis performance measures employed in this study are as follows: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3F7134-5807-806F-1313-66BFD9600462}"/>
              </a:ext>
            </a:extLst>
          </p:cNvPr>
          <p:cNvSpPr txBox="1"/>
          <p:nvPr/>
        </p:nvSpPr>
        <p:spPr>
          <a:xfrm>
            <a:off x="103694" y="1150079"/>
            <a:ext cx="1113305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MSE</a:t>
            </a:r>
            <a:r>
              <a:rPr lang="en-US" dirty="0">
                <a:latin typeface="Times New Roman" panose="02020603050405020304" pitchFamily="18" charset="0"/>
                <a:cs typeface="Times New Roman" panose="02020603050405020304" pitchFamily="18" charset="0"/>
              </a:rPr>
              <a:t>: Mean Square Error defines how close the data points are to the fitted regression line.</a:t>
            </a:r>
          </a:p>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0202C8-93B0-C08F-6BA7-CBD9B5AA21A3}"/>
              </a:ext>
            </a:extLst>
          </p:cNvPr>
          <p:cNvSpPr txBox="1"/>
          <p:nvPr/>
        </p:nvSpPr>
        <p:spPr>
          <a:xfrm>
            <a:off x="1715679" y="1574271"/>
            <a:ext cx="359394" cy="477054"/>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sym typeface="Symbol" panose="05050102010706020507" pitchFamily="18" charset="2"/>
              </a:rPr>
              <a:t></a:t>
            </a:r>
          </a:p>
          <a:p>
            <a:r>
              <a:rPr lang="en-US" sz="1050" dirty="0" err="1">
                <a:ea typeface="Calibri" panose="020F0502020204030204" pitchFamily="34" charset="0"/>
                <a:cs typeface="Calibri" panose="020F0502020204030204" pitchFamily="34" charset="0"/>
                <a:sym typeface="Symbol" panose="05050102010706020507" pitchFamily="18" charset="2"/>
              </a:rPr>
              <a:t>i</a:t>
            </a:r>
            <a:r>
              <a:rPr lang="en-IN" sz="1050" dirty="0">
                <a:ea typeface="Calibri" panose="020F0502020204030204" pitchFamily="34" charset="0"/>
                <a:cs typeface="Calibri" panose="020F0502020204030204" pitchFamily="34" charset="0"/>
              </a:rPr>
              <a:t>=</a:t>
            </a:r>
            <a:r>
              <a:rPr lang="en-US" sz="1050" dirty="0">
                <a:ea typeface="Calibri" panose="020F0502020204030204" pitchFamily="34" charset="0"/>
                <a:cs typeface="Calibri" panose="020F0502020204030204" pitchFamily="34" charset="0"/>
                <a:sym typeface="Symbol" panose="05050102010706020507" pitchFamily="18" charset="2"/>
              </a:rPr>
              <a:t>1</a:t>
            </a:r>
            <a:endParaRPr lang="en-IN" sz="1050" dirty="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400C277-7A54-C42F-12A4-991091865F3F}"/>
              </a:ext>
            </a:extLst>
          </p:cNvPr>
          <p:cNvSpPr txBox="1"/>
          <p:nvPr/>
        </p:nvSpPr>
        <p:spPr>
          <a:xfrm>
            <a:off x="1734530" y="1451729"/>
            <a:ext cx="284052" cy="276999"/>
          </a:xfrm>
          <a:prstGeom prst="rect">
            <a:avLst/>
          </a:prstGeom>
          <a:noFill/>
        </p:spPr>
        <p:txBody>
          <a:bodyPr wrap="none" rtlCol="0">
            <a:spAutoFit/>
          </a:bodyPr>
          <a:lstStyle/>
          <a:p>
            <a:r>
              <a:rPr lang="en-IN" sz="1200" dirty="0"/>
              <a:t>N</a:t>
            </a:r>
          </a:p>
        </p:txBody>
      </p:sp>
      <p:cxnSp>
        <p:nvCxnSpPr>
          <p:cNvPr id="7" name="Straight Connector 6">
            <a:extLst>
              <a:ext uri="{FF2B5EF4-FFF2-40B4-BE49-F238E27FC236}">
                <a16:creationId xmlns:a16="http://schemas.microsoft.com/office/drawing/2014/main" id="{D417AFC1-E066-41A8-E5F0-0F1F16B46EDB}"/>
              </a:ext>
            </a:extLst>
          </p:cNvPr>
          <p:cNvCxnSpPr>
            <a:cxnSpLocks/>
          </p:cNvCxnSpPr>
          <p:nvPr/>
        </p:nvCxnSpPr>
        <p:spPr>
          <a:xfrm>
            <a:off x="1517715" y="1776428"/>
            <a:ext cx="197964"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DF7BC776-3A95-5C9B-7B0C-DC425DD13517}"/>
              </a:ext>
            </a:extLst>
          </p:cNvPr>
          <p:cNvSpPr txBox="1"/>
          <p:nvPr/>
        </p:nvSpPr>
        <p:spPr>
          <a:xfrm>
            <a:off x="1877183" y="1578700"/>
            <a:ext cx="903797" cy="338554"/>
          </a:xfrm>
          <a:prstGeom prst="rect">
            <a:avLst/>
          </a:prstGeom>
          <a:noFill/>
        </p:spPr>
        <p:txBody>
          <a:bodyPr wrap="square" rtlCol="0">
            <a:spAutoFit/>
          </a:bodyPr>
          <a:lstStyle/>
          <a:p>
            <a:r>
              <a:rPr lang="en-IN" sz="1600" dirty="0"/>
              <a:t>(yi – yi)</a:t>
            </a:r>
          </a:p>
        </p:txBody>
      </p:sp>
      <p:sp>
        <p:nvSpPr>
          <p:cNvPr id="14" name="TextBox 13">
            <a:extLst>
              <a:ext uri="{FF2B5EF4-FFF2-40B4-BE49-F238E27FC236}">
                <a16:creationId xmlns:a16="http://schemas.microsoft.com/office/drawing/2014/main" id="{3E66B91B-8E60-4490-A5A0-EED089627537}"/>
              </a:ext>
            </a:extLst>
          </p:cNvPr>
          <p:cNvSpPr txBox="1"/>
          <p:nvPr/>
        </p:nvSpPr>
        <p:spPr>
          <a:xfrm>
            <a:off x="2281289" y="1508291"/>
            <a:ext cx="269626" cy="261610"/>
          </a:xfrm>
          <a:prstGeom prst="rect">
            <a:avLst/>
          </a:prstGeom>
          <a:noFill/>
        </p:spPr>
        <p:txBody>
          <a:bodyPr wrap="none" rtlCol="0">
            <a:spAutoFit/>
          </a:bodyPr>
          <a:lstStyle/>
          <a:p>
            <a:r>
              <a:rPr lang="en-IN" sz="1050" dirty="0">
                <a:sym typeface="Symbol" panose="05050102010706020507" pitchFamily="18" charset="2"/>
              </a:rPr>
              <a:t></a:t>
            </a:r>
            <a:endParaRPr lang="en-IN" sz="1050" dirty="0"/>
          </a:p>
        </p:txBody>
      </p:sp>
      <p:sp>
        <p:nvSpPr>
          <p:cNvPr id="17" name="TextBox 16">
            <a:extLst>
              <a:ext uri="{FF2B5EF4-FFF2-40B4-BE49-F238E27FC236}">
                <a16:creationId xmlns:a16="http://schemas.microsoft.com/office/drawing/2014/main" id="{36D2F78A-7DD1-206B-7542-F5B856A726D4}"/>
              </a:ext>
            </a:extLst>
          </p:cNvPr>
          <p:cNvSpPr txBox="1"/>
          <p:nvPr/>
        </p:nvSpPr>
        <p:spPr>
          <a:xfrm>
            <a:off x="2469822" y="1536571"/>
            <a:ext cx="256802" cy="261610"/>
          </a:xfrm>
          <a:prstGeom prst="rect">
            <a:avLst/>
          </a:prstGeom>
          <a:noFill/>
        </p:spPr>
        <p:txBody>
          <a:bodyPr wrap="none" rtlCol="0">
            <a:spAutoFit/>
          </a:bodyPr>
          <a:lstStyle/>
          <a:p>
            <a:r>
              <a:rPr lang="en-IN" sz="1100" dirty="0"/>
              <a:t>2</a:t>
            </a:r>
          </a:p>
        </p:txBody>
      </p:sp>
      <p:sp>
        <p:nvSpPr>
          <p:cNvPr id="18" name="TextBox 17">
            <a:extLst>
              <a:ext uri="{FF2B5EF4-FFF2-40B4-BE49-F238E27FC236}">
                <a16:creationId xmlns:a16="http://schemas.microsoft.com/office/drawing/2014/main" id="{92F3BF02-F442-A914-E371-FC276909B895}"/>
              </a:ext>
            </a:extLst>
          </p:cNvPr>
          <p:cNvSpPr txBox="1"/>
          <p:nvPr/>
        </p:nvSpPr>
        <p:spPr>
          <a:xfrm>
            <a:off x="105266" y="2113182"/>
            <a:ext cx="1113305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RMSE</a:t>
            </a:r>
            <a:r>
              <a:rPr lang="en-US" dirty="0">
                <a:latin typeface="Times New Roman" panose="02020603050405020304" pitchFamily="18" charset="0"/>
                <a:cs typeface="Times New Roman" panose="02020603050405020304" pitchFamily="18" charset="0"/>
              </a:rPr>
              <a:t>: Root Mean Square Error is simply the square root of Mean Square Error.</a:t>
            </a:r>
          </a:p>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sym typeface="Symbol" panose="05050102010706020507" pitchFamily="18" charset="2"/>
              </a:rPr>
              <a:t> </a:t>
            </a:r>
            <a:endParaRPr lang="en-US"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91A5473B-C818-DBBB-4B0C-E6558A2A01FB}"/>
              </a:ext>
            </a:extLst>
          </p:cNvPr>
          <p:cNvCxnSpPr>
            <a:cxnSpLocks/>
          </p:cNvCxnSpPr>
          <p:nvPr/>
        </p:nvCxnSpPr>
        <p:spPr>
          <a:xfrm>
            <a:off x="1349600" y="2730108"/>
            <a:ext cx="197964" cy="0"/>
          </a:xfrm>
          <a:prstGeom prst="line">
            <a:avLst/>
          </a:prstGeom>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9553AF0C-AB00-EBEF-4A6A-F3577AF0B3F6}"/>
              </a:ext>
            </a:extLst>
          </p:cNvPr>
          <p:cNvSpPr txBox="1"/>
          <p:nvPr/>
        </p:nvSpPr>
        <p:spPr>
          <a:xfrm>
            <a:off x="1736103" y="2509097"/>
            <a:ext cx="359394" cy="477054"/>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sym typeface="Symbol" panose="05050102010706020507" pitchFamily="18" charset="2"/>
              </a:rPr>
              <a:t></a:t>
            </a:r>
          </a:p>
          <a:p>
            <a:r>
              <a:rPr lang="en-US" sz="1050" dirty="0" err="1">
                <a:ea typeface="Calibri" panose="020F0502020204030204" pitchFamily="34" charset="0"/>
                <a:cs typeface="Calibri" panose="020F0502020204030204" pitchFamily="34" charset="0"/>
                <a:sym typeface="Symbol" panose="05050102010706020507" pitchFamily="18" charset="2"/>
              </a:rPr>
              <a:t>i</a:t>
            </a:r>
            <a:r>
              <a:rPr lang="en-IN" sz="1050" dirty="0">
                <a:ea typeface="Calibri" panose="020F0502020204030204" pitchFamily="34" charset="0"/>
                <a:cs typeface="Calibri" panose="020F0502020204030204" pitchFamily="34" charset="0"/>
              </a:rPr>
              <a:t>=</a:t>
            </a:r>
            <a:r>
              <a:rPr lang="en-US" sz="1050" dirty="0">
                <a:ea typeface="Calibri" panose="020F0502020204030204" pitchFamily="34" charset="0"/>
                <a:cs typeface="Calibri" panose="020F0502020204030204" pitchFamily="34" charset="0"/>
                <a:sym typeface="Symbol" panose="05050102010706020507" pitchFamily="18" charset="2"/>
              </a:rPr>
              <a:t>1</a:t>
            </a:r>
            <a:endParaRPr lang="en-IN" sz="1050" dirty="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D58A628-7FC7-1C57-7112-13C26543D9D4}"/>
              </a:ext>
            </a:extLst>
          </p:cNvPr>
          <p:cNvSpPr txBox="1"/>
          <p:nvPr/>
        </p:nvSpPr>
        <p:spPr>
          <a:xfrm>
            <a:off x="1897607" y="2532380"/>
            <a:ext cx="903797" cy="338554"/>
          </a:xfrm>
          <a:prstGeom prst="rect">
            <a:avLst/>
          </a:prstGeom>
          <a:noFill/>
        </p:spPr>
        <p:txBody>
          <a:bodyPr wrap="square" rtlCol="0">
            <a:spAutoFit/>
          </a:bodyPr>
          <a:lstStyle/>
          <a:p>
            <a:r>
              <a:rPr lang="en-IN" sz="1600" dirty="0"/>
              <a:t>(yi – yi)</a:t>
            </a:r>
          </a:p>
        </p:txBody>
      </p:sp>
      <p:sp>
        <p:nvSpPr>
          <p:cNvPr id="23" name="TextBox 22">
            <a:extLst>
              <a:ext uri="{FF2B5EF4-FFF2-40B4-BE49-F238E27FC236}">
                <a16:creationId xmlns:a16="http://schemas.microsoft.com/office/drawing/2014/main" id="{DF849468-741F-440D-8B00-0A502098EA31}"/>
              </a:ext>
            </a:extLst>
          </p:cNvPr>
          <p:cNvSpPr txBox="1"/>
          <p:nvPr/>
        </p:nvSpPr>
        <p:spPr>
          <a:xfrm>
            <a:off x="2292286" y="2471399"/>
            <a:ext cx="269626" cy="261610"/>
          </a:xfrm>
          <a:prstGeom prst="rect">
            <a:avLst/>
          </a:prstGeom>
          <a:noFill/>
        </p:spPr>
        <p:txBody>
          <a:bodyPr wrap="none" rtlCol="0">
            <a:spAutoFit/>
          </a:bodyPr>
          <a:lstStyle/>
          <a:p>
            <a:r>
              <a:rPr lang="en-IN" sz="1050" dirty="0">
                <a:sym typeface="Symbol" panose="05050102010706020507" pitchFamily="18" charset="2"/>
              </a:rPr>
              <a:t></a:t>
            </a:r>
            <a:endParaRPr lang="en-IN" sz="1050" dirty="0"/>
          </a:p>
        </p:txBody>
      </p:sp>
      <p:sp>
        <p:nvSpPr>
          <p:cNvPr id="24" name="TextBox 23">
            <a:extLst>
              <a:ext uri="{FF2B5EF4-FFF2-40B4-BE49-F238E27FC236}">
                <a16:creationId xmlns:a16="http://schemas.microsoft.com/office/drawing/2014/main" id="{C0CEBBC0-9DB7-18EE-A386-EB464044AEDE}"/>
              </a:ext>
            </a:extLst>
          </p:cNvPr>
          <p:cNvSpPr txBox="1"/>
          <p:nvPr/>
        </p:nvSpPr>
        <p:spPr>
          <a:xfrm>
            <a:off x="2480817" y="2490249"/>
            <a:ext cx="256802" cy="261610"/>
          </a:xfrm>
          <a:prstGeom prst="rect">
            <a:avLst/>
          </a:prstGeom>
          <a:noFill/>
        </p:spPr>
        <p:txBody>
          <a:bodyPr wrap="none" rtlCol="0">
            <a:spAutoFit/>
          </a:bodyPr>
          <a:lstStyle/>
          <a:p>
            <a:r>
              <a:rPr lang="en-IN" sz="1100" dirty="0"/>
              <a:t>2</a:t>
            </a:r>
          </a:p>
        </p:txBody>
      </p:sp>
      <p:sp>
        <p:nvSpPr>
          <p:cNvPr id="25" name="TextBox 24">
            <a:extLst>
              <a:ext uri="{FF2B5EF4-FFF2-40B4-BE49-F238E27FC236}">
                <a16:creationId xmlns:a16="http://schemas.microsoft.com/office/drawing/2014/main" id="{004E5AEB-5A2D-D44D-AAA2-C8FD4EB55B17}"/>
              </a:ext>
            </a:extLst>
          </p:cNvPr>
          <p:cNvSpPr txBox="1"/>
          <p:nvPr/>
        </p:nvSpPr>
        <p:spPr>
          <a:xfrm>
            <a:off x="1451730" y="2507525"/>
            <a:ext cx="381836" cy="523220"/>
          </a:xfrm>
          <a:prstGeom prst="rect">
            <a:avLst/>
          </a:prstGeom>
          <a:noFill/>
        </p:spPr>
        <p:txBody>
          <a:bodyPr wrap="none" rtlCol="0">
            <a:spAutoFit/>
          </a:bodyPr>
          <a:lstStyle/>
          <a:p>
            <a:r>
              <a:rPr lang="en-IN" sz="2800" dirty="0">
                <a:sym typeface="Symbol" panose="05050102010706020507" pitchFamily="18" charset="2"/>
              </a:rPr>
              <a:t></a:t>
            </a:r>
            <a:endParaRPr lang="en-IN" sz="2800" dirty="0"/>
          </a:p>
        </p:txBody>
      </p:sp>
      <p:cxnSp>
        <p:nvCxnSpPr>
          <p:cNvPr id="27" name="Straight Connector 26">
            <a:extLst>
              <a:ext uri="{FF2B5EF4-FFF2-40B4-BE49-F238E27FC236}">
                <a16:creationId xmlns:a16="http://schemas.microsoft.com/office/drawing/2014/main" id="{9307757A-4596-6511-D9D6-8E6D054B2F1A}"/>
              </a:ext>
            </a:extLst>
          </p:cNvPr>
          <p:cNvCxnSpPr>
            <a:cxnSpLocks/>
          </p:cNvCxnSpPr>
          <p:nvPr/>
        </p:nvCxnSpPr>
        <p:spPr>
          <a:xfrm flipV="1">
            <a:off x="1735601" y="2549717"/>
            <a:ext cx="966570" cy="17276"/>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0926ACF3-21F1-8457-0F17-D5D96DD3D535}"/>
              </a:ext>
            </a:extLst>
          </p:cNvPr>
          <p:cNvSpPr txBox="1"/>
          <p:nvPr/>
        </p:nvSpPr>
        <p:spPr>
          <a:xfrm>
            <a:off x="106830" y="3377949"/>
            <a:ext cx="11667245"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R-Squared</a:t>
            </a:r>
            <a:r>
              <a:rPr lang="en-US" dirty="0">
                <a:latin typeface="Times New Roman" panose="02020603050405020304" pitchFamily="18" charset="0"/>
                <a:cs typeface="Times New Roman" panose="02020603050405020304" pitchFamily="18" charset="0"/>
              </a:rPr>
              <a:t>: R-squared indicates how much variance in the output / anticipated variable is explained by the input variables.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
        <p:nvSpPr>
          <p:cNvPr id="30" name="TextBox 29">
            <a:extLst>
              <a:ext uri="{FF2B5EF4-FFF2-40B4-BE49-F238E27FC236}">
                <a16:creationId xmlns:a16="http://schemas.microsoft.com/office/drawing/2014/main" id="{7A9004AC-2A02-F3D0-EFA7-8C1AF4627540}"/>
              </a:ext>
            </a:extLst>
          </p:cNvPr>
          <p:cNvSpPr txBox="1"/>
          <p:nvPr/>
        </p:nvSpPr>
        <p:spPr>
          <a:xfrm>
            <a:off x="1151635" y="3810004"/>
            <a:ext cx="256802" cy="261610"/>
          </a:xfrm>
          <a:prstGeom prst="rect">
            <a:avLst/>
          </a:prstGeom>
          <a:noFill/>
        </p:spPr>
        <p:txBody>
          <a:bodyPr wrap="none" rtlCol="0">
            <a:spAutoFit/>
          </a:bodyPr>
          <a:lstStyle/>
          <a:p>
            <a:r>
              <a:rPr lang="en-IN" sz="1100" dirty="0"/>
              <a:t>2</a:t>
            </a:r>
          </a:p>
        </p:txBody>
      </p:sp>
      <p:sp>
        <p:nvSpPr>
          <p:cNvPr id="32" name="TextBox 31">
            <a:extLst>
              <a:ext uri="{FF2B5EF4-FFF2-40B4-BE49-F238E27FC236}">
                <a16:creationId xmlns:a16="http://schemas.microsoft.com/office/drawing/2014/main" id="{5C2BAA38-5298-4899-6275-C11F8149F2D6}"/>
              </a:ext>
            </a:extLst>
          </p:cNvPr>
          <p:cNvSpPr txBox="1"/>
          <p:nvPr/>
        </p:nvSpPr>
        <p:spPr>
          <a:xfrm>
            <a:off x="1244338" y="3858718"/>
            <a:ext cx="669303" cy="369332"/>
          </a:xfrm>
          <a:prstGeom prst="rect">
            <a:avLst/>
          </a:prstGeom>
          <a:noFill/>
        </p:spPr>
        <p:txBody>
          <a:bodyPr wrap="square" rtlCol="0">
            <a:spAutoFit/>
          </a:bodyPr>
          <a:lstStyle/>
          <a:p>
            <a:r>
              <a:rPr lang="en-IN" dirty="0"/>
              <a:t>=</a:t>
            </a:r>
            <a:r>
              <a:rPr lang="en-IN" dirty="0">
                <a:latin typeface="Times New Roman" panose="02020603050405020304" pitchFamily="18" charset="0"/>
                <a:cs typeface="Times New Roman" panose="02020603050405020304" pitchFamily="18" charset="0"/>
              </a:rPr>
              <a:t> 1 -   </a:t>
            </a:r>
          </a:p>
        </p:txBody>
      </p:sp>
      <p:sp>
        <p:nvSpPr>
          <p:cNvPr id="34" name="TextBox 33">
            <a:extLst>
              <a:ext uri="{FF2B5EF4-FFF2-40B4-BE49-F238E27FC236}">
                <a16:creationId xmlns:a16="http://schemas.microsoft.com/office/drawing/2014/main" id="{9F35B6F6-97A3-F693-CAE1-33A7761D87A3}"/>
              </a:ext>
            </a:extLst>
          </p:cNvPr>
          <p:cNvSpPr txBox="1"/>
          <p:nvPr/>
        </p:nvSpPr>
        <p:spPr>
          <a:xfrm>
            <a:off x="1792663" y="3791143"/>
            <a:ext cx="29367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35" name="TextBox 34">
            <a:extLst>
              <a:ext uri="{FF2B5EF4-FFF2-40B4-BE49-F238E27FC236}">
                <a16:creationId xmlns:a16="http://schemas.microsoft.com/office/drawing/2014/main" id="{82160AC2-15EB-E8A4-3698-753B8D4910AA}"/>
              </a:ext>
            </a:extLst>
          </p:cNvPr>
          <p:cNvSpPr txBox="1"/>
          <p:nvPr/>
        </p:nvSpPr>
        <p:spPr>
          <a:xfrm>
            <a:off x="1925886" y="3786142"/>
            <a:ext cx="903797" cy="307777"/>
          </a:xfrm>
          <a:prstGeom prst="rect">
            <a:avLst/>
          </a:prstGeom>
          <a:noFill/>
        </p:spPr>
        <p:txBody>
          <a:bodyPr wrap="square" rtlCol="0">
            <a:spAutoFit/>
          </a:bodyPr>
          <a:lstStyle/>
          <a:p>
            <a:r>
              <a:rPr lang="en-IN" sz="1400" dirty="0"/>
              <a:t>(yi – yi)</a:t>
            </a:r>
          </a:p>
        </p:txBody>
      </p:sp>
      <p:sp>
        <p:nvSpPr>
          <p:cNvPr id="36" name="TextBox 35">
            <a:extLst>
              <a:ext uri="{FF2B5EF4-FFF2-40B4-BE49-F238E27FC236}">
                <a16:creationId xmlns:a16="http://schemas.microsoft.com/office/drawing/2014/main" id="{690A064E-B9E9-AFB9-D69C-17BE9A14634A}"/>
              </a:ext>
            </a:extLst>
          </p:cNvPr>
          <p:cNvSpPr txBox="1"/>
          <p:nvPr/>
        </p:nvSpPr>
        <p:spPr>
          <a:xfrm>
            <a:off x="2443111" y="3753445"/>
            <a:ext cx="256802" cy="261610"/>
          </a:xfrm>
          <a:prstGeom prst="rect">
            <a:avLst/>
          </a:prstGeom>
          <a:noFill/>
        </p:spPr>
        <p:txBody>
          <a:bodyPr wrap="none" rtlCol="0">
            <a:spAutoFit/>
          </a:bodyPr>
          <a:lstStyle/>
          <a:p>
            <a:r>
              <a:rPr lang="en-IN" sz="1100" dirty="0"/>
              <a:t>2</a:t>
            </a:r>
          </a:p>
        </p:txBody>
      </p:sp>
      <p:cxnSp>
        <p:nvCxnSpPr>
          <p:cNvPr id="40" name="Straight Connector 39">
            <a:extLst>
              <a:ext uri="{FF2B5EF4-FFF2-40B4-BE49-F238E27FC236}">
                <a16:creationId xmlns:a16="http://schemas.microsoft.com/office/drawing/2014/main" id="{F1DF64A0-8E71-2EAC-FB27-9D93C1204E71}"/>
              </a:ext>
            </a:extLst>
          </p:cNvPr>
          <p:cNvCxnSpPr>
            <a:cxnSpLocks/>
          </p:cNvCxnSpPr>
          <p:nvPr/>
        </p:nvCxnSpPr>
        <p:spPr>
          <a:xfrm>
            <a:off x="1858258" y="4061771"/>
            <a:ext cx="731935"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047BA202-8488-C52E-9253-F9201AAC9262}"/>
              </a:ext>
            </a:extLst>
          </p:cNvPr>
          <p:cNvSpPr txBox="1"/>
          <p:nvPr/>
        </p:nvSpPr>
        <p:spPr>
          <a:xfrm>
            <a:off x="1794233" y="4047246"/>
            <a:ext cx="293670"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44" name="TextBox 43">
            <a:extLst>
              <a:ext uri="{FF2B5EF4-FFF2-40B4-BE49-F238E27FC236}">
                <a16:creationId xmlns:a16="http://schemas.microsoft.com/office/drawing/2014/main" id="{C02D1F4E-7199-6CC3-5A23-5520DCA20ADA}"/>
              </a:ext>
            </a:extLst>
          </p:cNvPr>
          <p:cNvSpPr txBox="1"/>
          <p:nvPr/>
        </p:nvSpPr>
        <p:spPr>
          <a:xfrm>
            <a:off x="1918027" y="4042237"/>
            <a:ext cx="903797" cy="307777"/>
          </a:xfrm>
          <a:prstGeom prst="rect">
            <a:avLst/>
          </a:prstGeom>
          <a:noFill/>
        </p:spPr>
        <p:txBody>
          <a:bodyPr wrap="square" rtlCol="0">
            <a:spAutoFit/>
          </a:bodyPr>
          <a:lstStyle/>
          <a:p>
            <a:r>
              <a:rPr lang="en-IN" sz="1400" dirty="0"/>
              <a:t>(yi – yi)</a:t>
            </a:r>
          </a:p>
        </p:txBody>
      </p:sp>
      <p:sp>
        <p:nvSpPr>
          <p:cNvPr id="45" name="TextBox 44">
            <a:extLst>
              <a:ext uri="{FF2B5EF4-FFF2-40B4-BE49-F238E27FC236}">
                <a16:creationId xmlns:a16="http://schemas.microsoft.com/office/drawing/2014/main" id="{B199EBBB-0F2F-22F6-AF54-F3E86B237C96}"/>
              </a:ext>
            </a:extLst>
          </p:cNvPr>
          <p:cNvSpPr txBox="1"/>
          <p:nvPr/>
        </p:nvSpPr>
        <p:spPr>
          <a:xfrm>
            <a:off x="2435256" y="4000115"/>
            <a:ext cx="256802" cy="261610"/>
          </a:xfrm>
          <a:prstGeom prst="rect">
            <a:avLst/>
          </a:prstGeom>
          <a:noFill/>
        </p:spPr>
        <p:txBody>
          <a:bodyPr wrap="none" rtlCol="0">
            <a:spAutoFit/>
          </a:bodyPr>
          <a:lstStyle/>
          <a:p>
            <a:r>
              <a:rPr lang="en-IN" sz="1100" dirty="0"/>
              <a:t>2</a:t>
            </a:r>
          </a:p>
        </p:txBody>
      </p:sp>
      <p:sp>
        <p:nvSpPr>
          <p:cNvPr id="46" name="TextBox 45">
            <a:extLst>
              <a:ext uri="{FF2B5EF4-FFF2-40B4-BE49-F238E27FC236}">
                <a16:creationId xmlns:a16="http://schemas.microsoft.com/office/drawing/2014/main" id="{C5705722-8EFF-6FE6-5806-751B86F9128B}"/>
              </a:ext>
            </a:extLst>
          </p:cNvPr>
          <p:cNvSpPr txBox="1"/>
          <p:nvPr/>
        </p:nvSpPr>
        <p:spPr>
          <a:xfrm>
            <a:off x="1030148" y="3858718"/>
            <a:ext cx="309700" cy="369332"/>
          </a:xfrm>
          <a:prstGeom prst="rect">
            <a:avLst/>
          </a:prstGeom>
          <a:noFill/>
        </p:spPr>
        <p:txBody>
          <a:bodyPr wrap="none" rtlCol="0">
            <a:spAutoFit/>
          </a:bodyPr>
          <a:lstStyle/>
          <a:p>
            <a:r>
              <a:rPr lang="en-IN" dirty="0"/>
              <a:t>R</a:t>
            </a:r>
          </a:p>
        </p:txBody>
      </p:sp>
      <p:sp>
        <p:nvSpPr>
          <p:cNvPr id="47" name="TextBox 46">
            <a:extLst>
              <a:ext uri="{FF2B5EF4-FFF2-40B4-BE49-F238E27FC236}">
                <a16:creationId xmlns:a16="http://schemas.microsoft.com/office/drawing/2014/main" id="{637AAE5A-A921-61A2-FBAA-07B9FF734C60}"/>
              </a:ext>
            </a:extLst>
          </p:cNvPr>
          <p:cNvSpPr txBox="1"/>
          <p:nvPr/>
        </p:nvSpPr>
        <p:spPr>
          <a:xfrm>
            <a:off x="2270419" y="3716828"/>
            <a:ext cx="269626" cy="261610"/>
          </a:xfrm>
          <a:prstGeom prst="rect">
            <a:avLst/>
          </a:prstGeom>
          <a:noFill/>
        </p:spPr>
        <p:txBody>
          <a:bodyPr wrap="none" rtlCol="0">
            <a:spAutoFit/>
          </a:bodyPr>
          <a:lstStyle/>
          <a:p>
            <a:r>
              <a:rPr lang="en-IN" sz="1050" dirty="0">
                <a:sym typeface="Symbol" panose="05050102010706020507" pitchFamily="18" charset="2"/>
              </a:rPr>
              <a:t></a:t>
            </a:r>
            <a:endParaRPr lang="en-IN" sz="1050" dirty="0"/>
          </a:p>
        </p:txBody>
      </p:sp>
      <p:sp>
        <p:nvSpPr>
          <p:cNvPr id="48" name="TextBox 47">
            <a:extLst>
              <a:ext uri="{FF2B5EF4-FFF2-40B4-BE49-F238E27FC236}">
                <a16:creationId xmlns:a16="http://schemas.microsoft.com/office/drawing/2014/main" id="{015C854B-FF02-4FF0-80DE-AB30EC8DC5A1}"/>
              </a:ext>
            </a:extLst>
          </p:cNvPr>
          <p:cNvSpPr txBox="1"/>
          <p:nvPr/>
        </p:nvSpPr>
        <p:spPr>
          <a:xfrm>
            <a:off x="2272279" y="3931947"/>
            <a:ext cx="255198" cy="369332"/>
          </a:xfrm>
          <a:prstGeom prst="rect">
            <a:avLst/>
          </a:prstGeom>
          <a:noFill/>
        </p:spPr>
        <p:txBody>
          <a:bodyPr wrap="none" rtlCol="0">
            <a:spAutoFit/>
          </a:bodyPr>
          <a:lstStyle/>
          <a:p>
            <a:r>
              <a:rPr lang="en-IN" dirty="0"/>
              <a:t>-</a:t>
            </a:r>
          </a:p>
        </p:txBody>
      </p:sp>
    </p:spTree>
    <p:extLst>
      <p:ext uri="{BB962C8B-B14F-4D97-AF65-F5344CB8AC3E}">
        <p14:creationId xmlns:p14="http://schemas.microsoft.com/office/powerpoint/2010/main" val="242691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32D5197-A26A-3042-6086-914F482B9D16}"/>
              </a:ext>
            </a:extLst>
          </p:cNvPr>
          <p:cNvSpPr txBox="1"/>
          <p:nvPr/>
        </p:nvSpPr>
        <p:spPr>
          <a:xfrm>
            <a:off x="398283" y="536484"/>
            <a:ext cx="6169842" cy="369332"/>
          </a:xfrm>
          <a:prstGeom prst="rect">
            <a:avLst/>
          </a:prstGeom>
          <a:noFill/>
        </p:spPr>
        <p:txBody>
          <a:bodyPr wrap="square">
            <a:spAutoFit/>
          </a:bodyPr>
          <a:lstStyle/>
          <a:p>
            <a:r>
              <a:rPr lang="en-IN" sz="1800" u="sng" dirty="0">
                <a:latin typeface="Times New Roman" panose="02020603050405020304" pitchFamily="18" charset="0"/>
                <a:cs typeface="Times New Roman" panose="02020603050405020304" pitchFamily="18" charset="0"/>
              </a:rPr>
              <a:t>MODEL EVALUATION </a:t>
            </a:r>
          </a:p>
        </p:txBody>
      </p:sp>
      <p:sp>
        <p:nvSpPr>
          <p:cNvPr id="5" name="TextBox 4">
            <a:extLst>
              <a:ext uri="{FF2B5EF4-FFF2-40B4-BE49-F238E27FC236}">
                <a16:creationId xmlns:a16="http://schemas.microsoft.com/office/drawing/2014/main" id="{E7B1B665-D751-F39F-28A1-AF9DF1204AED}"/>
              </a:ext>
            </a:extLst>
          </p:cNvPr>
          <p:cNvSpPr txBox="1"/>
          <p:nvPr/>
        </p:nvSpPr>
        <p:spPr>
          <a:xfrm>
            <a:off x="471340" y="1046373"/>
            <a:ext cx="11180190" cy="2246769"/>
          </a:xfrm>
          <a:prstGeom prst="rect">
            <a:avLst/>
          </a:prstGeom>
          <a:noFill/>
        </p:spPr>
        <p:txBody>
          <a:bodyPr wrap="square" rtlCol="0">
            <a:spAutoFit/>
          </a:bodyPr>
          <a:lstStyle/>
          <a:p>
            <a:pPr marL="342900" indent="-342900">
              <a:buFont typeface="+mj-lt"/>
              <a:buAutoNum type="arabicPeriod"/>
            </a:pPr>
            <a:r>
              <a:rPr lang="en-IN" sz="2000" u="sng" dirty="0">
                <a:latin typeface="Times New Roman" panose="02020603050405020304" pitchFamily="18" charset="0"/>
                <a:cs typeface="Times New Roman" panose="02020603050405020304" pitchFamily="18" charset="0"/>
              </a:rPr>
              <a:t>Training Performance: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training process suffered no loss, as the datasets had been preprocessed to remove missing values and outliers.</a:t>
            </a:r>
          </a:p>
          <a:p>
            <a:pPr marL="342900" indent="-342900">
              <a:buFont typeface="+mj-lt"/>
              <a:buAutoNum type="arabicPeriod"/>
            </a:pPr>
            <a:endParaRPr lang="en-US" sz="2000"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u="sng" dirty="0">
                <a:latin typeface="Times New Roman" panose="02020603050405020304" pitchFamily="18" charset="0"/>
                <a:cs typeface="Times New Roman" panose="02020603050405020304" pitchFamily="18" charset="0"/>
              </a:rPr>
              <a:t>Testing Performance:</a:t>
            </a:r>
            <a:r>
              <a:rPr lang="en-US" sz="2000" dirty="0">
                <a:latin typeface="Times New Roman" panose="02020603050405020304" pitchFamily="18" charset="0"/>
                <a:cs typeface="Times New Roman" panose="02020603050405020304" pitchFamily="18" charset="0"/>
              </a:rPr>
              <a:t> The outcomes of some of the dataset’s testing on the application of each method will be presented.</a:t>
            </a:r>
          </a:p>
          <a:p>
            <a:pPr marL="342900" indent="-342900">
              <a:buFont typeface="+mj-lt"/>
              <a:buAutoNum type="arabicPeriod"/>
            </a:pPr>
            <a:endParaRPr lang="en-US" sz="2000"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u="sng" dirty="0">
                <a:latin typeface="Times New Roman" panose="02020603050405020304" pitchFamily="18" charset="0"/>
                <a:cs typeface="Times New Roman" panose="02020603050405020304" pitchFamily="18" charset="0"/>
              </a:rPr>
              <a:t>Performance evaluation of the entire dataset:</a:t>
            </a:r>
            <a:r>
              <a:rPr lang="en-US" sz="20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EE22D725-8A41-4D28-00E5-435F2046E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5" y="3737227"/>
            <a:ext cx="6821957" cy="2324208"/>
          </a:xfrm>
          <a:prstGeom prst="rect">
            <a:avLst/>
          </a:prstGeom>
        </p:spPr>
      </p:pic>
      <p:pic>
        <p:nvPicPr>
          <p:cNvPr id="7" name="Picture 6">
            <a:extLst>
              <a:ext uri="{FF2B5EF4-FFF2-40B4-BE49-F238E27FC236}">
                <a16:creationId xmlns:a16="http://schemas.microsoft.com/office/drawing/2014/main" id="{198B9488-79D1-6CE3-5A55-1A87C2B176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427" y="3738238"/>
            <a:ext cx="5104606" cy="2246769"/>
          </a:xfrm>
          <a:prstGeom prst="rect">
            <a:avLst/>
          </a:prstGeom>
        </p:spPr>
      </p:pic>
      <p:sp>
        <p:nvSpPr>
          <p:cNvPr id="9" name="TextBox 8">
            <a:extLst>
              <a:ext uri="{FF2B5EF4-FFF2-40B4-BE49-F238E27FC236}">
                <a16:creationId xmlns:a16="http://schemas.microsoft.com/office/drawing/2014/main" id="{AF707254-C512-EEB8-26EA-54D20A10AAFD}"/>
              </a:ext>
            </a:extLst>
          </p:cNvPr>
          <p:cNvSpPr txBox="1"/>
          <p:nvPr/>
        </p:nvSpPr>
        <p:spPr>
          <a:xfrm>
            <a:off x="1234915" y="3403083"/>
            <a:ext cx="431590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Classification algorithm’s performance</a:t>
            </a:r>
          </a:p>
        </p:txBody>
      </p:sp>
      <p:sp>
        <p:nvSpPr>
          <p:cNvPr id="10" name="TextBox 9">
            <a:extLst>
              <a:ext uri="{FF2B5EF4-FFF2-40B4-BE49-F238E27FC236}">
                <a16:creationId xmlns:a16="http://schemas.microsoft.com/office/drawing/2014/main" id="{C8224318-1640-712A-9966-1D0BFD90273A}"/>
              </a:ext>
            </a:extLst>
          </p:cNvPr>
          <p:cNvSpPr txBox="1"/>
          <p:nvPr/>
        </p:nvSpPr>
        <p:spPr>
          <a:xfrm>
            <a:off x="7420466" y="3385803"/>
            <a:ext cx="431590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Regression algorithm’s performance</a:t>
            </a:r>
          </a:p>
        </p:txBody>
      </p:sp>
      <p:sp>
        <p:nvSpPr>
          <p:cNvPr id="11" name="TextBox 10">
            <a:extLst>
              <a:ext uri="{FF2B5EF4-FFF2-40B4-BE49-F238E27FC236}">
                <a16:creationId xmlns:a16="http://schemas.microsoft.com/office/drawing/2014/main" id="{DC161C12-3E2A-E4B3-E17B-4BB14151046B}"/>
              </a:ext>
            </a:extLst>
          </p:cNvPr>
          <p:cNvSpPr txBox="1"/>
          <p:nvPr/>
        </p:nvSpPr>
        <p:spPr>
          <a:xfrm>
            <a:off x="886118" y="6198965"/>
            <a:ext cx="1079368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RF algorithm can be seen to outperform all the other algorithms providing 99.4% accuracy on test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535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0ECFE98-7D8A-165D-27F8-F3444D26D7FE}"/>
              </a:ext>
            </a:extLst>
          </p:cNvPr>
          <p:cNvSpPr txBox="1"/>
          <p:nvPr/>
        </p:nvSpPr>
        <p:spPr>
          <a:xfrm>
            <a:off x="2590800" y="477520"/>
            <a:ext cx="69596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a:t>
            </a:r>
            <a:r>
              <a:rPr lang="en-IN" sz="2400" b="1" u="sng" dirty="0">
                <a:latin typeface="Times New Roman" panose="02020603050405020304" pitchFamily="18" charset="0"/>
                <a:cs typeface="Times New Roman" panose="02020603050405020304" pitchFamily="18" charset="0"/>
              </a:rPr>
              <a:t>ONCLUSION &amp; FUTURE ENHANCEMENTS</a:t>
            </a:r>
            <a:endParaRPr lang="en-US" sz="24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7CEAC2-2D35-EE45-9165-95317C43A4C9}"/>
              </a:ext>
            </a:extLst>
          </p:cNvPr>
          <p:cNvSpPr txBox="1"/>
          <p:nvPr/>
        </p:nvSpPr>
        <p:spPr>
          <a:xfrm>
            <a:off x="863600" y="1300480"/>
            <a:ext cx="10403840"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this study, the "MedAi" system was developed, encompassing the design of a smartwatch equipped with numerous sensors, the construction of a machine learning model evaluated across eight algorithms, and the proposal of an Android health application capable of predicting twelve different diseases. This system serves as a valuable tool for individuals of all demographics, facilitating proactive health management by identifying early symptoms indicative of serious illnesses, thereby potentially reducing rates of sudden death and undiagnosed terminal diseases. Designed to be cost-effective, energy-efficient, and user-friendly, "MedAi" enables continuous health monitoring and alerts users to significant bodily changes that may signify underlying health issues. The predictive model, leveraging the RF algorithm with an accuracy of 99.4%, validated against real-life patient health datasets, underscores its robustness and reliability.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Future endeavors for "MedAi" include expanding the dataset to enhance predictive capabilities, advancing smartwatch production with the "Sense O'Clock" design, incorporating additional seasonal diseases into its predictive repertoire, and launching the mobile application for widespread accessibility.</a:t>
            </a:r>
          </a:p>
        </p:txBody>
      </p:sp>
    </p:spTree>
    <p:extLst>
      <p:ext uri="{BB962C8B-B14F-4D97-AF65-F5344CB8AC3E}">
        <p14:creationId xmlns:p14="http://schemas.microsoft.com/office/powerpoint/2010/main" val="140333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DAE4114-3C1D-74F4-A03F-BCF20B9FB2E3}"/>
              </a:ext>
            </a:extLst>
          </p:cNvPr>
          <p:cNvSpPr txBox="1"/>
          <p:nvPr/>
        </p:nvSpPr>
        <p:spPr>
          <a:xfrm>
            <a:off x="4104640" y="406400"/>
            <a:ext cx="334264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REFERENCES</a:t>
            </a: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5E0FE86-7984-6C54-C33F-245CB40D27E9}"/>
              </a:ext>
            </a:extLst>
          </p:cNvPr>
          <p:cNvSpPr txBox="1"/>
          <p:nvPr/>
        </p:nvSpPr>
        <p:spPr>
          <a:xfrm>
            <a:off x="575035" y="1045931"/>
            <a:ext cx="10963373"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 Kessler. (2016). </a:t>
            </a:r>
            <a:r>
              <a:rPr lang="en-US" sz="2000" i="1" dirty="0">
                <a:solidFill>
                  <a:schemeClr val="bg2">
                    <a:lumMod val="25000"/>
                  </a:schemeClr>
                </a:solidFill>
                <a:latin typeface="Times New Roman" panose="02020603050405020304" pitchFamily="18" charset="0"/>
                <a:cs typeface="Times New Roman" panose="02020603050405020304" pitchFamily="18" charset="0"/>
              </a:rPr>
              <a:t>Are There Really 10,000 Diseases and Just 500 ‘Cures’?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Accessed: Apr. 1, 2022. [Online]. Available: </a:t>
            </a:r>
            <a:r>
              <a:rPr lang="en-US" sz="2000" u="sng" dirty="0">
                <a:solidFill>
                  <a:schemeClr val="accent5">
                    <a:lumMod val="75000"/>
                  </a:schemeClr>
                </a:solidFill>
                <a:latin typeface="Times New Roman" panose="02020603050405020304" pitchFamily="18" charset="0"/>
                <a:cs typeface="Times New Roman" panose="02020603050405020304" pitchFamily="18" charset="0"/>
                <a:hlinkClick r:id="rId3"/>
              </a:rPr>
              <a:t>https://www.washingtonpost.com/news/fact-checker/wp/2016/11/17/are</a:t>
            </a:r>
            <a:r>
              <a:rPr lang="en-US" sz="2000" u="sng" dirty="0">
                <a:solidFill>
                  <a:schemeClr val="accent5">
                    <a:lumMod val="75000"/>
                  </a:schemeClr>
                </a:solidFill>
                <a:latin typeface="Times New Roman" panose="02020603050405020304" pitchFamily="18" charset="0"/>
                <a:cs typeface="Times New Roman" panose="02020603050405020304" pitchFamily="18" charset="0"/>
              </a:rPr>
              <a:t> there-really-10000-diseases-and-500-cures/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(2019). </a:t>
            </a:r>
            <a:r>
              <a:rPr lang="en-US" sz="2000" i="1" dirty="0">
                <a:solidFill>
                  <a:schemeClr val="bg2">
                    <a:lumMod val="25000"/>
                  </a:schemeClr>
                </a:solidFill>
                <a:latin typeface="Times New Roman" panose="02020603050405020304" pitchFamily="18" charset="0"/>
                <a:cs typeface="Times New Roman" panose="02020603050405020304" pitchFamily="18" charset="0"/>
              </a:rPr>
              <a:t>Global Burden of Disease (GBD 2019), Institute for Health Metrics and Evaluation</a:t>
            </a:r>
            <a:r>
              <a:rPr lang="en-US" sz="2000" dirty="0">
                <a:latin typeface="Times New Roman" panose="02020603050405020304" pitchFamily="18" charset="0"/>
                <a:cs typeface="Times New Roman" panose="02020603050405020304" pitchFamily="18" charset="0"/>
              </a:rPr>
              <a:t>. Accessed: Apr. 1, 2022. [Online]. Available: </a:t>
            </a:r>
            <a:r>
              <a:rPr lang="en-US" sz="2000" u="sng" dirty="0">
                <a:solidFill>
                  <a:schemeClr val="accent5">
                    <a:lumMod val="75000"/>
                  </a:schemeClr>
                </a:solidFill>
                <a:latin typeface="Times New Roman" panose="02020603050405020304" pitchFamily="18" charset="0"/>
                <a:cs typeface="Times New Roman" panose="02020603050405020304" pitchFamily="18" charset="0"/>
              </a:rPr>
              <a:t>https://www.healthdata.org/gbd/2019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(2022). </a:t>
            </a:r>
            <a:r>
              <a:rPr lang="en-US" sz="2000" i="1" dirty="0">
                <a:solidFill>
                  <a:schemeClr val="bg2">
                    <a:lumMod val="25000"/>
                  </a:schemeClr>
                </a:solidFill>
                <a:latin typeface="Times New Roman" panose="02020603050405020304" pitchFamily="18" charset="0"/>
                <a:cs typeface="Times New Roman" panose="02020603050405020304" pitchFamily="18" charset="0"/>
              </a:rPr>
              <a:t>Health Resources—Health Spending—OECD Data</a:t>
            </a:r>
            <a:r>
              <a:rPr lang="en-US" sz="2000" dirty="0">
                <a:latin typeface="Times New Roman" panose="02020603050405020304" pitchFamily="18" charset="0"/>
                <a:cs typeface="Times New Roman" panose="02020603050405020304" pitchFamily="18" charset="0"/>
              </a:rPr>
              <a:t>. Accessed: Apr. 1, 2022. [Online]. Available: </a:t>
            </a:r>
            <a:r>
              <a:rPr lang="en-US" sz="2000" u="sng" dirty="0">
                <a:solidFill>
                  <a:schemeClr val="accent5">
                    <a:lumMod val="75000"/>
                  </a:schemeClr>
                </a:solidFill>
                <a:latin typeface="Times New Roman" panose="02020603050405020304" pitchFamily="18" charset="0"/>
                <a:cs typeface="Times New Roman" panose="02020603050405020304" pitchFamily="18" charset="0"/>
              </a:rPr>
              <a:t>https://data.oecd.org/healthres/health spending.htm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(2022). </a:t>
            </a:r>
            <a:r>
              <a:rPr lang="en-US" sz="2000" i="1" dirty="0">
                <a:solidFill>
                  <a:schemeClr val="bg2">
                    <a:lumMod val="25000"/>
                  </a:schemeClr>
                </a:solidFill>
                <a:latin typeface="Times New Roman" panose="02020603050405020304" pitchFamily="18" charset="0"/>
                <a:cs typeface="Times New Roman" panose="02020603050405020304" pitchFamily="18" charset="0"/>
              </a:rPr>
              <a:t>Diseases Potentially Acquired by Travel to Southeast Asia</a:t>
            </a:r>
            <a:r>
              <a:rPr lang="en-US" sz="2000" dirty="0">
                <a:solidFill>
                  <a:schemeClr val="bg2">
                    <a:lumMod val="25000"/>
                  </a:schemeClr>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Accessed: Apr. 1, 2022. [Online]. Available: </a:t>
            </a:r>
            <a:r>
              <a:rPr lang="en-US" sz="2000" u="sng" dirty="0">
                <a:solidFill>
                  <a:schemeClr val="accent5">
                    <a:lumMod val="75000"/>
                  </a:schemeClr>
                </a:solidFill>
                <a:latin typeface="Times New Roman" panose="02020603050405020304" pitchFamily="18" charset="0"/>
                <a:cs typeface="Times New Roman" panose="02020603050405020304" pitchFamily="18" charset="0"/>
              </a:rPr>
              <a:t>https://www.uptodate.com/contents/diseases-potentially-acquired-by-travel-to-southeast-asia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(2022). </a:t>
            </a:r>
            <a:r>
              <a:rPr lang="en-US" sz="2000" i="1" dirty="0">
                <a:solidFill>
                  <a:schemeClr val="bg2">
                    <a:lumMod val="25000"/>
                  </a:schemeClr>
                </a:solidFill>
                <a:latin typeface="Times New Roman" panose="02020603050405020304" pitchFamily="18" charset="0"/>
                <a:cs typeface="Times New Roman" panose="02020603050405020304" pitchFamily="18" charset="0"/>
              </a:rPr>
              <a:t>Global Health and Fitness app Downloads 2020</a:t>
            </a:r>
            <a:r>
              <a:rPr lang="en-US" sz="2000" dirty="0">
                <a:solidFill>
                  <a:schemeClr val="bg2">
                    <a:lumMod val="25000"/>
                  </a:schemeClr>
                </a:solidFill>
                <a:latin typeface="Times New Roman" panose="02020603050405020304" pitchFamily="18" charset="0"/>
                <a:cs typeface="Times New Roman" panose="02020603050405020304" pitchFamily="18" charset="0"/>
              </a:rPr>
              <a:t> | </a:t>
            </a:r>
            <a:r>
              <a:rPr lang="en-US" sz="2000" i="1" dirty="0">
                <a:solidFill>
                  <a:schemeClr val="bg2">
                    <a:lumMod val="25000"/>
                  </a:schemeClr>
                </a:solidFill>
                <a:latin typeface="Times New Roman" panose="02020603050405020304" pitchFamily="18" charset="0"/>
                <a:cs typeface="Times New Roman" panose="02020603050405020304" pitchFamily="18" charset="0"/>
              </a:rPr>
              <a:t>Statista</a:t>
            </a:r>
            <a:r>
              <a:rPr lang="en-US" sz="2000" dirty="0">
                <a:latin typeface="Times New Roman" panose="02020603050405020304" pitchFamily="18" charset="0"/>
                <a:cs typeface="Times New Roman" panose="02020603050405020304" pitchFamily="18" charset="0"/>
              </a:rPr>
              <a:t>. Accessed: Apr. 1, 2022. [Online]. Available: </a:t>
            </a:r>
            <a:r>
              <a:rPr lang="en-US" sz="2000" dirty="0">
                <a:solidFill>
                  <a:schemeClr val="accent5">
                    <a:lumMod val="75000"/>
                  </a:schemeClr>
                </a:solidFill>
                <a:latin typeface="Times New Roman" panose="02020603050405020304" pitchFamily="18" charset="0"/>
                <a:cs typeface="Times New Roman" panose="02020603050405020304" pitchFamily="18" charset="0"/>
                <a:hlinkClick r:id="rId4"/>
              </a:rPr>
              <a:t>https://www.statista.com/statistics/1127248/health-fitness-apps downloads-worldwide/</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(2022) </a:t>
            </a:r>
            <a:r>
              <a:rPr lang="en-US" sz="2000" i="1" dirty="0">
                <a:solidFill>
                  <a:schemeClr val="bg2">
                    <a:lumMod val="25000"/>
                  </a:schemeClr>
                </a:solidFill>
                <a:latin typeface="Times New Roman" panose="02020603050405020304" pitchFamily="18" charset="0"/>
                <a:cs typeface="Times New Roman" panose="02020603050405020304" pitchFamily="18" charset="0"/>
              </a:rPr>
              <a:t>Digital Around the World—DataReportal—Global Digital Insights</a:t>
            </a:r>
            <a:r>
              <a:rPr lang="en-US" sz="2000" dirty="0">
                <a:latin typeface="Times New Roman" panose="02020603050405020304" pitchFamily="18" charset="0"/>
                <a:cs typeface="Times New Roman" panose="02020603050405020304" pitchFamily="18" charset="0"/>
              </a:rPr>
              <a:t>. DataReportal-Global Digital Insights. Accessed: Apr. 1, 2022. [Online]. Available: </a:t>
            </a:r>
            <a:r>
              <a:rPr lang="en-US" sz="2000" u="sng" dirty="0">
                <a:solidFill>
                  <a:schemeClr val="accent5">
                    <a:lumMod val="75000"/>
                  </a:schemeClr>
                </a:solidFill>
                <a:latin typeface="Times New Roman" panose="02020603050405020304" pitchFamily="18" charset="0"/>
                <a:cs typeface="Times New Roman" panose="02020603050405020304" pitchFamily="18" charset="0"/>
              </a:rPr>
              <a:t>https://datareportal.com/global-digital-overview</a:t>
            </a:r>
            <a:endParaRPr lang="en-IN" sz="2000" u="sng"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45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7"/>
            <a:ext cx="12192000" cy="6858000"/>
          </a:xfrm>
          <a:prstGeom prst="rect">
            <a:avLst/>
          </a:prstGeom>
        </p:spPr>
      </p:pic>
      <p:sp>
        <p:nvSpPr>
          <p:cNvPr id="9" name="TextBox 8">
            <a:extLst>
              <a:ext uri="{FF2B5EF4-FFF2-40B4-BE49-F238E27FC236}">
                <a16:creationId xmlns:a16="http://schemas.microsoft.com/office/drawing/2014/main" id="{BB39F984-FA7D-0006-3EAB-08B08842F709}"/>
              </a:ext>
            </a:extLst>
          </p:cNvPr>
          <p:cNvSpPr txBox="1"/>
          <p:nvPr/>
        </p:nvSpPr>
        <p:spPr>
          <a:xfrm>
            <a:off x="4402316" y="113120"/>
            <a:ext cx="2158738"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E08E9A-DE78-AF7D-638B-CAA7D3E65918}"/>
              </a:ext>
            </a:extLst>
          </p:cNvPr>
          <p:cNvSpPr txBox="1"/>
          <p:nvPr/>
        </p:nvSpPr>
        <p:spPr>
          <a:xfrm>
            <a:off x="282805" y="659871"/>
            <a:ext cx="11566689" cy="598602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Health information technology is one of today’s fastest-growing and most powerful technologies. This technology is used predominantly for predicting illness and obtaining medications quickly because visiting a doctor and performing pathological tests can be time-consuming and expensive. This has prompted many researchers to contribute by developing new disease prediction systems or improving existing ones. This paper presents a smartwatch-based prediction system named ‘</a:t>
            </a:r>
            <a:r>
              <a:rPr lang="en-US" sz="2000" dirty="0">
                <a:solidFill>
                  <a:schemeClr val="accent1">
                    <a:lumMod val="50000"/>
                  </a:schemeClr>
                </a:solidFill>
                <a:latin typeface="Times New Roman" panose="02020603050405020304" pitchFamily="18" charset="0"/>
                <a:cs typeface="Times New Roman" panose="02020603050405020304" pitchFamily="18" charset="0"/>
              </a:rPr>
              <a:t>MedAi</a:t>
            </a:r>
            <a:r>
              <a:rPr lang="en-US" sz="2000" dirty="0">
                <a:latin typeface="Times New Roman" panose="02020603050405020304" pitchFamily="18" charset="0"/>
                <a:cs typeface="Times New Roman" panose="02020603050405020304" pitchFamily="18" charset="0"/>
              </a:rPr>
              <a:t>’ for multiple diseases such as ischemic heart disease, hypertension, respiratory disease, hyperthyroidism, hypothyroidism, stroke, myocardial infarction, kidney failure, gallstones, diabetes, dyslipidemia using machine learning algorithms. It comprises three core modules: a prototype smartwatch ‘</a:t>
            </a:r>
            <a:r>
              <a:rPr lang="en-US" sz="2000" dirty="0">
                <a:solidFill>
                  <a:schemeClr val="accent1">
                    <a:lumMod val="50000"/>
                  </a:schemeClr>
                </a:solidFill>
                <a:latin typeface="Times New Roman" panose="02020603050405020304" pitchFamily="18" charset="0"/>
                <a:cs typeface="Times New Roman" panose="02020603050405020304" pitchFamily="18" charset="0"/>
              </a:rPr>
              <a:t>Sense O’Clock</a:t>
            </a:r>
            <a:r>
              <a:rPr lang="en-US" sz="2000" dirty="0">
                <a:latin typeface="Times New Roman" panose="02020603050405020304" pitchFamily="18" charset="0"/>
                <a:cs typeface="Times New Roman" panose="02020603050405020304" pitchFamily="18" charset="0"/>
              </a:rPr>
              <a:t>’ equipped with eleven sensors to collect bodily statistics, a machine learning model to analyze the data and make a prediction, and a mobile application to display the prediction result. A dataset consisting of patient bodily statistics was obtained from a local hospital according to ethical guidelines, such as obtaining the prior consent of both patients and doctors. We employ several machine learning algorithms, including Support Vector Machine (SVM), Support Vector Regression (SVR), K-Nearest Neighbor (KNN), Extreme Gradient Boosting (XGBoost), Long Short Term Memory (LSTM), and Random Forest (RF) to investigate the best performing algorithm. Experimentation using our dataset shows that the RF algorithm outperforms other machine learning algorithms such as SVM, KNN, XGBoost, etc., in predicting aforementioned diseases with an accuracy of 99.4%. The system provides full-time assistance to the user by reporting his or her body condition and suggesting requisite remedies. It is a notable addition to early disease prediction systems and can predict multiple disease vulnerabilities before they reach an irrecoverable stage. Finally, we compare our method with the related existing methods.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913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6F77D54F-1865-97A9-7543-D6E89D134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20" y="1513840"/>
            <a:ext cx="6197600" cy="3098800"/>
          </a:xfrm>
          <a:prstGeom prst="rect">
            <a:avLst/>
          </a:prstGeom>
        </p:spPr>
      </p:pic>
    </p:spTree>
    <p:extLst>
      <p:ext uri="{BB962C8B-B14F-4D97-AF65-F5344CB8AC3E}">
        <p14:creationId xmlns:p14="http://schemas.microsoft.com/office/powerpoint/2010/main" val="100853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7"/>
            <a:ext cx="12192000" cy="6858000"/>
          </a:xfrm>
          <a:prstGeom prst="rect">
            <a:avLst/>
          </a:prstGeom>
        </p:spPr>
      </p:pic>
      <p:sp>
        <p:nvSpPr>
          <p:cNvPr id="3" name="TextBox 2">
            <a:extLst>
              <a:ext uri="{FF2B5EF4-FFF2-40B4-BE49-F238E27FC236}">
                <a16:creationId xmlns:a16="http://schemas.microsoft.com/office/drawing/2014/main" id="{13B66AD9-3504-2158-4C90-C1A177C54BC1}"/>
              </a:ext>
            </a:extLst>
          </p:cNvPr>
          <p:cNvSpPr txBox="1"/>
          <p:nvPr/>
        </p:nvSpPr>
        <p:spPr>
          <a:xfrm>
            <a:off x="3987540" y="348795"/>
            <a:ext cx="2941163"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INTRODUCTION</a:t>
            </a: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EE4135-6683-C2BF-9126-35A1FD8CB9BD}"/>
              </a:ext>
            </a:extLst>
          </p:cNvPr>
          <p:cNvSpPr txBox="1"/>
          <p:nvPr/>
        </p:nvSpPr>
        <p:spPr>
          <a:xfrm>
            <a:off x="207390" y="1055797"/>
            <a:ext cx="11802358" cy="5016758"/>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paper focuses on the development of a smartwatch-based prediction system named 'MedAi' for multiple diseases using machine learning algorithms.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motivation behind this system is the need for quick and cost-effective disease prediction and medication, as visiting a doctor and performing pathological tests can be time-consuming and expensive.</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System comprises three core modules: a prototype smartwatch called '</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Sense O'Clock</a:t>
            </a:r>
            <a:r>
              <a:rPr lang="en-US" sz="2000" b="0" i="0" dirty="0">
                <a:solidFill>
                  <a:srgbClr val="000000"/>
                </a:solidFill>
                <a:effectLst/>
                <a:latin typeface="Times New Roman" panose="02020603050405020304" pitchFamily="18" charset="0"/>
                <a:cs typeface="Times New Roman" panose="02020603050405020304" pitchFamily="18" charset="0"/>
              </a:rPr>
              <a:t>' equipped with sensors to collect bodily statistics, a machine learning model for data analysis and prediction, and a mobile application to display the prediction results.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It employs various machine learning algorithms, including Support Vector Machine (SVM), Support Vector Regression (SVR), K-Nearest Neighbor (KNN), Extreme Gradient Boosting (XGBoost), Long Short Term Memory (LSTM), and Random Forest (RF), to investigate the best performing algorithm.</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MedAi</a:t>
            </a:r>
            <a:r>
              <a:rPr lang="en-US" sz="2000" b="0" i="0" dirty="0">
                <a:solidFill>
                  <a:srgbClr val="000000"/>
                </a:solidFill>
                <a:effectLst/>
                <a:latin typeface="Times New Roman" panose="02020603050405020304" pitchFamily="18" charset="0"/>
                <a:cs typeface="Times New Roman" panose="02020603050405020304" pitchFamily="18" charset="0"/>
              </a:rPr>
              <a:t>' not only predicts diseases accurately but also provides continuous assistance by monitoring body condition and suggesting remedies, aiding in early disease detection and prevention .</a:t>
            </a:r>
          </a:p>
        </p:txBody>
      </p:sp>
    </p:spTree>
    <p:extLst>
      <p:ext uri="{BB962C8B-B14F-4D97-AF65-F5344CB8AC3E}">
        <p14:creationId xmlns:p14="http://schemas.microsoft.com/office/powerpoint/2010/main" val="183288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B63705D-31E3-4DBE-DDCA-158A0E98B5B8}"/>
              </a:ext>
            </a:extLst>
          </p:cNvPr>
          <p:cNvSpPr txBox="1"/>
          <p:nvPr/>
        </p:nvSpPr>
        <p:spPr>
          <a:xfrm>
            <a:off x="518474" y="707012"/>
            <a:ext cx="11173906" cy="5262979"/>
          </a:xfrm>
          <a:prstGeom prst="rect">
            <a:avLst/>
          </a:prstGeom>
          <a:noFill/>
        </p:spPr>
        <p:txBody>
          <a:bodyPr wrap="square" rtlCol="0">
            <a:spAutoFit/>
          </a:bodyPr>
          <a:lstStyle/>
          <a:p>
            <a:pPr algn="just"/>
            <a:r>
              <a:rPr lang="en-US" sz="2400" u="sng" dirty="0">
                <a:latin typeface="Times New Roman" panose="02020603050405020304" pitchFamily="18" charset="0"/>
                <a:cs typeface="Times New Roman" panose="02020603050405020304" pitchFamily="18" charset="0"/>
              </a:rPr>
              <a:t>The major contributions of the proposed system are:</a:t>
            </a:r>
          </a:p>
          <a:p>
            <a:pPr algn="just"/>
            <a:endParaRPr lang="en-US" sz="24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complete package smartwatch "Sense O'Clock," equipped with eleven sensors for health monitoring with optimal power, is designed.</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optimum algorithm is selected from among several widely used machine learning approaches.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integrated application framework based on mobile applications and machine learning algorithms is proposed to notify the user of his or her health status.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machine learning model that provides noticeably higher accuracy (by at least 3-4%) compared to existing works on common disease prediction, which predict only a few common diseases, is presented.</a:t>
            </a:r>
          </a:p>
        </p:txBody>
      </p:sp>
    </p:spTree>
    <p:extLst>
      <p:ext uri="{BB962C8B-B14F-4D97-AF65-F5344CB8AC3E}">
        <p14:creationId xmlns:p14="http://schemas.microsoft.com/office/powerpoint/2010/main" val="221516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CD25F3E-73C5-393E-8F1F-C56C9FB60703}"/>
              </a:ext>
            </a:extLst>
          </p:cNvPr>
          <p:cNvSpPr txBox="1"/>
          <p:nvPr/>
        </p:nvSpPr>
        <p:spPr>
          <a:xfrm>
            <a:off x="3808429" y="216812"/>
            <a:ext cx="4279769"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LITERATURE REVIEW</a:t>
            </a:r>
            <a:endParaRPr lang="en-IN" sz="24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4D4DAB-75CF-B94A-AF9C-8ABF40D9324E}"/>
              </a:ext>
            </a:extLst>
          </p:cNvPr>
          <p:cNvSpPr txBox="1"/>
          <p:nvPr/>
        </p:nvSpPr>
        <p:spPr>
          <a:xfrm>
            <a:off x="546754" y="867261"/>
            <a:ext cx="11057641" cy="2031325"/>
          </a:xfrm>
          <a:prstGeom prst="rect">
            <a:avLst/>
          </a:prstGeom>
          <a:noFill/>
        </p:spPr>
        <p:txBody>
          <a:bodyPr wrap="square" rtlCol="0">
            <a:spAutoFit/>
          </a:bodyPr>
          <a:lstStyle/>
          <a:p>
            <a:pPr marL="342900" indent="-342900" algn="just">
              <a:buFont typeface="+mj-lt"/>
              <a:buAutoNum type="alphaUcPeriod"/>
            </a:pPr>
            <a:r>
              <a:rPr lang="en-US" u="sng" dirty="0">
                <a:latin typeface="Times New Roman" panose="02020603050405020304" pitchFamily="18" charset="0"/>
                <a:cs typeface="Times New Roman" panose="02020603050405020304" pitchFamily="18" charset="0"/>
              </a:rPr>
              <a:t>SMART WEARABLES WITH VARIOUS SENSORS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Sivaraj et al. introduced "Medibot," a smartwatch medical chatbot with four sensors and Firebase-based disease prediction. However, its limited sensors and reliance on the Internet were drawbacks. "Sense O'Clock" addresses this with eleven sensors for more accurate predictions.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Lutze et al. focused on smartwatches for elderly health assistance, using branded watches to notify family members of motion changes. The high cost and excessive features were issues. "Sense O'Clock" offers a cost-effective, minimal interface dedicated to disease prediction.	</a:t>
            </a:r>
          </a:p>
        </p:txBody>
      </p:sp>
      <p:sp>
        <p:nvSpPr>
          <p:cNvPr id="5" name="TextBox 4">
            <a:extLst>
              <a:ext uri="{FF2B5EF4-FFF2-40B4-BE49-F238E27FC236}">
                <a16:creationId xmlns:a16="http://schemas.microsoft.com/office/drawing/2014/main" id="{F09093D7-142B-46B2-5194-01E6C57C0A96}"/>
              </a:ext>
            </a:extLst>
          </p:cNvPr>
          <p:cNvSpPr txBox="1"/>
          <p:nvPr/>
        </p:nvSpPr>
        <p:spPr>
          <a:xfrm>
            <a:off x="548326" y="2923874"/>
            <a:ext cx="11057641" cy="2031325"/>
          </a:xfrm>
          <a:prstGeom prst="rect">
            <a:avLst/>
          </a:prstGeom>
          <a:noFill/>
        </p:spPr>
        <p:txBody>
          <a:bodyPr wrap="square" rtlCol="0">
            <a:spAutoFit/>
          </a:bodyPr>
          <a:lstStyle/>
          <a:p>
            <a:pPr marL="342900" indent="-342900" algn="just">
              <a:buFont typeface="+mj-lt"/>
              <a:buAutoNum type="alphaUcPeriod" startAt="2"/>
            </a:pPr>
            <a:r>
              <a:rPr lang="en-US" u="sng" dirty="0">
                <a:latin typeface="Times New Roman" panose="02020603050405020304" pitchFamily="18" charset="0"/>
                <a:cs typeface="Times New Roman" panose="02020603050405020304" pitchFamily="18" charset="0"/>
              </a:rPr>
              <a:t>DISEASE PREDICTION USING MACHINE LEARNING METHODS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Arumugam et al. developed a machine learning approach focused on heart disease in diabetic patients using decision tree, naive Bayes, and SVM. "MedAi" expands this by predicting twelve diseases using eight algorithms with higher accuracy.</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Alfifian et al. created a system for diabetic patients using BLE-based sensors and machine learning to predict diabetes and blood glucose levels. "MedAi" surpasses this by predicting multiple diseases with better performance</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47BA721-2A05-6390-2936-8B91CDDB5D30}"/>
              </a:ext>
            </a:extLst>
          </p:cNvPr>
          <p:cNvSpPr txBox="1"/>
          <p:nvPr/>
        </p:nvSpPr>
        <p:spPr>
          <a:xfrm>
            <a:off x="549895" y="4999339"/>
            <a:ext cx="11057641" cy="1477328"/>
          </a:xfrm>
          <a:prstGeom prst="rect">
            <a:avLst/>
          </a:prstGeom>
          <a:noFill/>
        </p:spPr>
        <p:txBody>
          <a:bodyPr wrap="square" rtlCol="0">
            <a:spAutoFit/>
          </a:bodyPr>
          <a:lstStyle/>
          <a:p>
            <a:pPr marL="342900" indent="-342900" algn="just">
              <a:buFont typeface="+mj-lt"/>
              <a:buAutoNum type="alphaUcPeriod" startAt="3"/>
            </a:pPr>
            <a:r>
              <a:rPr lang="en-US" u="sng" dirty="0">
                <a:latin typeface="Times New Roman" panose="02020603050405020304" pitchFamily="18" charset="0"/>
                <a:cs typeface="Times New Roman" panose="02020603050405020304" pitchFamily="18" charset="0"/>
              </a:rPr>
              <a:t>MOBILE APPLICATIONS FOR HEALTH CARE</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Sethi et al. developed a broad symptom-based disease prediction app needing good medical knowledge, unlike "MedAi" which is user-friendly and integrates smartwatch data seamlessly.</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Johari et al. proposed a self-checkup app predicting less prevalent diseases with manual user input. "MedAi" automates predictions using real-time smartwatch data.</a:t>
            </a:r>
          </a:p>
        </p:txBody>
      </p:sp>
    </p:spTree>
    <p:extLst>
      <p:ext uri="{BB962C8B-B14F-4D97-AF65-F5344CB8AC3E}">
        <p14:creationId xmlns:p14="http://schemas.microsoft.com/office/powerpoint/2010/main" val="224022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7163F2F-ADD5-D11E-AAF4-8C6D7323DFFE}"/>
              </a:ext>
            </a:extLst>
          </p:cNvPr>
          <p:cNvSpPr txBox="1"/>
          <p:nvPr/>
        </p:nvSpPr>
        <p:spPr>
          <a:xfrm>
            <a:off x="3902695" y="999246"/>
            <a:ext cx="3968685" cy="461665"/>
          </a:xfrm>
          <a:prstGeom prst="rect">
            <a:avLst/>
          </a:prstGeom>
          <a:noFill/>
        </p:spPr>
        <p:txBody>
          <a:bodyPr wrap="square" rtlCol="0">
            <a:spAutoFit/>
          </a:bodyPr>
          <a:lstStyle/>
          <a:p>
            <a:pPr algn="ctr"/>
            <a:r>
              <a:rPr lang="en-US" u="sng" dirty="0"/>
              <a:t> </a:t>
            </a:r>
            <a:r>
              <a:rPr lang="en-US" sz="2400" b="1" u="sng" dirty="0">
                <a:latin typeface="Times New Roman" panose="02020603050405020304" pitchFamily="18" charset="0"/>
                <a:cs typeface="Times New Roman" panose="02020603050405020304" pitchFamily="18" charset="0"/>
              </a:rPr>
              <a:t>PROBLEM STATEMENT</a:t>
            </a:r>
            <a:endParaRPr lang="en-IN" u="sng" dirty="0"/>
          </a:p>
        </p:txBody>
      </p:sp>
      <p:sp>
        <p:nvSpPr>
          <p:cNvPr id="3" name="TextBox 2">
            <a:extLst>
              <a:ext uri="{FF2B5EF4-FFF2-40B4-BE49-F238E27FC236}">
                <a16:creationId xmlns:a16="http://schemas.microsoft.com/office/drawing/2014/main" id="{C29B2F05-EAF9-DE34-A5CA-F6249214AD35}"/>
              </a:ext>
            </a:extLst>
          </p:cNvPr>
          <p:cNvSpPr txBox="1"/>
          <p:nvPr/>
        </p:nvSpPr>
        <p:spPr>
          <a:xfrm>
            <a:off x="1187779" y="2045623"/>
            <a:ext cx="9747316"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modern healthcare landscape faces significant challenges due to the lack of routine checkups, often hindered by time constraints, financial burdens, and accessibility issues. This leads to delayed diagnosis and treatment of diseases, resulting in increased mortality. There is a pressing need for a comprehensive solution that can facilitate early disease prediction and continuous health monitoring. </a:t>
            </a:r>
          </a:p>
        </p:txBody>
      </p:sp>
    </p:spTree>
    <p:extLst>
      <p:ext uri="{BB962C8B-B14F-4D97-AF65-F5344CB8AC3E}">
        <p14:creationId xmlns:p14="http://schemas.microsoft.com/office/powerpoint/2010/main" val="41677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30F0024-87B8-6CEA-2D8A-EE2F3F0860B1}"/>
              </a:ext>
            </a:extLst>
          </p:cNvPr>
          <p:cNvSpPr txBox="1"/>
          <p:nvPr/>
        </p:nvSpPr>
        <p:spPr>
          <a:xfrm>
            <a:off x="1923068" y="509045"/>
            <a:ext cx="7965649"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PROPOSED METHODOLOGY &amp; IMPLEMENTATION</a:t>
            </a:r>
            <a:endParaRPr lang="en-IN" sz="24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5A5455-9FA1-BCB7-4762-505F2B2F3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549" y="1683110"/>
            <a:ext cx="5945184" cy="3887713"/>
          </a:xfrm>
          <a:prstGeom prst="rect">
            <a:avLst/>
          </a:prstGeom>
        </p:spPr>
      </p:pic>
      <p:sp>
        <p:nvSpPr>
          <p:cNvPr id="6" name="TextBox 5">
            <a:extLst>
              <a:ext uri="{FF2B5EF4-FFF2-40B4-BE49-F238E27FC236}">
                <a16:creationId xmlns:a16="http://schemas.microsoft.com/office/drawing/2014/main" id="{4EC06663-21A8-2E04-FA4C-75D4F8FA0363}"/>
              </a:ext>
            </a:extLst>
          </p:cNvPr>
          <p:cNvSpPr txBox="1"/>
          <p:nvPr/>
        </p:nvSpPr>
        <p:spPr>
          <a:xfrm>
            <a:off x="311084" y="1315883"/>
            <a:ext cx="5728367"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a:t>
            </a:r>
            <a:r>
              <a:rPr lang="en-US" sz="2000" u="sng" dirty="0">
                <a:latin typeface="Times New Roman" panose="02020603050405020304" pitchFamily="18" charset="0"/>
                <a:cs typeface="Times New Roman" panose="02020603050405020304" pitchFamily="18" charset="0"/>
              </a:rPr>
              <a:t>SYSTEM ARCHITECTURE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system relies on developing a high-performing machine learning model for accurate disease prediction.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dataset with records of twelve diseases is partitioned for 5-fold cross-validation to train and test eight algorithms, including Random Forest, SVM, and KNN.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best model is embedded into a mobile application, which fetches smartwatch data, connects with an API for predictions, and notifies the user with results and suggestions.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approach ensures efficient and reliable disease 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83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91CD8AB-D329-60AF-88AF-2D0B7ABB44E3}"/>
              </a:ext>
            </a:extLst>
          </p:cNvPr>
          <p:cNvSpPr txBox="1"/>
          <p:nvPr/>
        </p:nvSpPr>
        <p:spPr>
          <a:xfrm>
            <a:off x="707012" y="584461"/>
            <a:ext cx="10803117"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 </a:t>
            </a:r>
            <a:r>
              <a:rPr lang="en-US" sz="2000" u="sng" dirty="0">
                <a:latin typeface="Times New Roman" panose="02020603050405020304" pitchFamily="18" charset="0"/>
                <a:cs typeface="Times New Roman" panose="02020603050405020304" pitchFamily="18" charset="0"/>
              </a:rPr>
              <a:t>‘‘SENSE O’CLOCK’’ PROTOTYPE WATCH FRAMEWORK</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includes 3 phases namely –</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Hardware Implementation phase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Software Implementation phase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Communication phase</a:t>
            </a:r>
          </a:p>
        </p:txBody>
      </p:sp>
      <p:pic>
        <p:nvPicPr>
          <p:cNvPr id="4" name="Picture 3">
            <a:extLst>
              <a:ext uri="{FF2B5EF4-FFF2-40B4-BE49-F238E27FC236}">
                <a16:creationId xmlns:a16="http://schemas.microsoft.com/office/drawing/2014/main" id="{0F4891FA-D11B-6F91-8F31-10BF4D9A6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24" y="3785017"/>
            <a:ext cx="10764752" cy="2248138"/>
          </a:xfrm>
          <a:prstGeom prst="rect">
            <a:avLst/>
          </a:prstGeom>
        </p:spPr>
      </p:pic>
      <p:sp>
        <p:nvSpPr>
          <p:cNvPr id="5" name="TextBox 4">
            <a:extLst>
              <a:ext uri="{FF2B5EF4-FFF2-40B4-BE49-F238E27FC236}">
                <a16:creationId xmlns:a16="http://schemas.microsoft.com/office/drawing/2014/main" id="{ECDCFE8C-15FF-78CC-97C1-A03CE6188BCE}"/>
              </a:ext>
            </a:extLst>
          </p:cNvPr>
          <p:cNvSpPr txBox="1"/>
          <p:nvPr/>
        </p:nvSpPr>
        <p:spPr>
          <a:xfrm>
            <a:off x="716432" y="3195688"/>
            <a:ext cx="45154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a:t>
            </a:r>
            <a:r>
              <a:rPr lang="en-US" sz="2400" u="sng" dirty="0">
                <a:latin typeface="Times New Roman" panose="02020603050405020304" pitchFamily="18" charset="0"/>
                <a:cs typeface="Times New Roman" panose="02020603050405020304" pitchFamily="18" charset="0"/>
              </a:rPr>
              <a:t>Hardware Implementation phase</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35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4B06CC-DA06-8F24-3B7F-AB1E225F9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9EF55066-0354-B057-6297-39E721435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431" y="846469"/>
            <a:ext cx="5887202" cy="5724013"/>
          </a:xfrm>
          <a:prstGeom prst="rect">
            <a:avLst/>
          </a:prstGeom>
        </p:spPr>
      </p:pic>
      <p:sp>
        <p:nvSpPr>
          <p:cNvPr id="4" name="TextBox 3">
            <a:extLst>
              <a:ext uri="{FF2B5EF4-FFF2-40B4-BE49-F238E27FC236}">
                <a16:creationId xmlns:a16="http://schemas.microsoft.com/office/drawing/2014/main" id="{BB415410-9891-017D-39A3-9B9FB759833E}"/>
              </a:ext>
            </a:extLst>
          </p:cNvPr>
          <p:cNvSpPr txBox="1"/>
          <p:nvPr/>
        </p:nvSpPr>
        <p:spPr>
          <a:xfrm>
            <a:off x="2667789" y="386501"/>
            <a:ext cx="6561055" cy="430887"/>
          </a:xfrm>
          <a:prstGeom prst="rect">
            <a:avLst/>
          </a:prstGeom>
          <a:noFill/>
        </p:spPr>
        <p:txBody>
          <a:bodyPr wrap="square" rtlCol="0">
            <a:spAutoFit/>
          </a:bodyPr>
          <a:lstStyle/>
          <a:p>
            <a:pPr algn="ctr"/>
            <a:r>
              <a:rPr lang="en-IN" sz="2200" u="sng" dirty="0">
                <a:latin typeface="Times New Roman" panose="02020603050405020304" pitchFamily="18" charset="0"/>
                <a:cs typeface="Times New Roman" panose="02020603050405020304" pitchFamily="18" charset="0"/>
              </a:rPr>
              <a:t>Smartwatch prototype component description (sensors)</a:t>
            </a:r>
          </a:p>
        </p:txBody>
      </p:sp>
    </p:spTree>
    <p:extLst>
      <p:ext uri="{BB962C8B-B14F-4D97-AF65-F5344CB8AC3E}">
        <p14:creationId xmlns:p14="http://schemas.microsoft.com/office/powerpoint/2010/main" val="125463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2453</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Cheruku Chandana</dc:creator>
  <cp:lastModifiedBy>Cheruku Chandana</cp:lastModifiedBy>
  <cp:revision>70</cp:revision>
  <dcterms:created xsi:type="dcterms:W3CDTF">2024-07-15T15:41:34Z</dcterms:created>
  <dcterms:modified xsi:type="dcterms:W3CDTF">2024-07-20T05:28:42Z</dcterms:modified>
</cp:coreProperties>
</file>