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86" r:id="rId4"/>
    <p:sldId id="288" r:id="rId5"/>
    <p:sldId id="287" r:id="rId6"/>
    <p:sldId id="290" r:id="rId7"/>
    <p:sldId id="289" r:id="rId8"/>
    <p:sldId id="291" r:id="rId9"/>
    <p:sldId id="280" r:id="rId10"/>
  </p:sldIdLst>
  <p:sldSz cx="18288000" cy="10287000"/>
  <p:notesSz cx="6858000" cy="9144000"/>
  <p:embeddedFontLst>
    <p:embeddedFont>
      <p:font typeface="Prata" panose="020B0604020202020204" charset="0"/>
      <p:regular r:id="rId12"/>
    </p:embeddedFont>
    <p:embeddedFont>
      <p:font typeface="Raleway" panose="020F05020202040302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52" d="100"/>
          <a:sy n="52" d="100"/>
        </p:scale>
        <p:origin x="629"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443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62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66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68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75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56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1D7"/>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t="7825" b="7824"/>
          <a:stretch/>
        </p:blipFill>
        <p:spPr>
          <a:xfrm>
            <a:off x="0" y="0"/>
            <a:ext cx="18288000" cy="10287000"/>
          </a:xfrm>
          <a:prstGeom prst="rect">
            <a:avLst/>
          </a:prstGeom>
          <a:noFill/>
          <a:ln>
            <a:noFill/>
          </a:ln>
        </p:spPr>
      </p:pic>
      <p:grpSp>
        <p:nvGrpSpPr>
          <p:cNvPr id="85" name="Google Shape;85;p13"/>
          <p:cNvGrpSpPr/>
          <p:nvPr/>
        </p:nvGrpSpPr>
        <p:grpSpPr>
          <a:xfrm>
            <a:off x="1260929" y="975924"/>
            <a:ext cx="15539858" cy="8118161"/>
            <a:chOff x="0" y="-57150"/>
            <a:chExt cx="4092802" cy="2138117"/>
          </a:xfrm>
        </p:grpSpPr>
        <p:sp>
          <p:nvSpPr>
            <p:cNvPr id="86" name="Google Shape;86;p13"/>
            <p:cNvSpPr/>
            <p:nvPr/>
          </p:nvSpPr>
          <p:spPr>
            <a:xfrm>
              <a:off x="0" y="0"/>
              <a:ext cx="4092802" cy="2080967"/>
            </a:xfrm>
            <a:custGeom>
              <a:avLst/>
              <a:gdLst/>
              <a:ahLst/>
              <a:cxnLst/>
              <a:rect l="l" t="t" r="r" b="b"/>
              <a:pathLst>
                <a:path w="4092802" h="2080967" extrusionOk="0">
                  <a:moveTo>
                    <a:pt x="0" y="0"/>
                  </a:moveTo>
                  <a:lnTo>
                    <a:pt x="4092802" y="0"/>
                  </a:lnTo>
                  <a:lnTo>
                    <a:pt x="4092802" y="2080967"/>
                  </a:lnTo>
                  <a:lnTo>
                    <a:pt x="0" y="2080967"/>
                  </a:lnTo>
                  <a:close/>
                </a:path>
              </a:pathLst>
            </a:custGeom>
            <a:solidFill>
              <a:srgbClr val="F4F1D7">
                <a:alpha val="89803"/>
              </a:srgbClr>
            </a:solidFill>
            <a:ln>
              <a:noFill/>
            </a:ln>
          </p:spPr>
        </p:sp>
        <p:sp>
          <p:nvSpPr>
            <p:cNvPr id="87" name="Google Shape;87;p13"/>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8" name="Google Shape;88;p13"/>
          <p:cNvSpPr txBox="1"/>
          <p:nvPr/>
        </p:nvSpPr>
        <p:spPr>
          <a:xfrm>
            <a:off x="1762620" y="2877412"/>
            <a:ext cx="14640716" cy="461664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2500" dirty="0">
                <a:solidFill>
                  <a:srgbClr val="424141"/>
                </a:solidFill>
                <a:latin typeface="Prata"/>
                <a:sym typeface="Prata"/>
              </a:rPr>
              <a:t>QUICK SERVE SYSTEM</a:t>
            </a:r>
            <a:endParaRPr dirty="0"/>
          </a:p>
        </p:txBody>
      </p:sp>
      <p:cxnSp>
        <p:nvCxnSpPr>
          <p:cNvPr id="93" name="Google Shape;93;p13"/>
          <p:cNvCxnSpPr/>
          <p:nvPr/>
        </p:nvCxnSpPr>
        <p:spPr>
          <a:xfrm>
            <a:off x="2203021" y="2035163"/>
            <a:ext cx="13881957" cy="0"/>
          </a:xfrm>
          <a:prstGeom prst="straightConnector1">
            <a:avLst/>
          </a:prstGeom>
          <a:noFill/>
          <a:ln w="38100" cap="flat" cmpd="sng">
            <a:solidFill>
              <a:srgbClr val="424141"/>
            </a:solidFill>
            <a:prstDash val="solid"/>
            <a:round/>
            <a:headEnd type="none" w="sm" len="sm"/>
            <a:tailEnd type="none" w="sm" len="sm"/>
          </a:ln>
        </p:spPr>
      </p:cxnSp>
      <p:cxnSp>
        <p:nvCxnSpPr>
          <p:cNvPr id="94" name="Google Shape;94;p13"/>
          <p:cNvCxnSpPr/>
          <p:nvPr/>
        </p:nvCxnSpPr>
        <p:spPr>
          <a:xfrm>
            <a:off x="2261971" y="8305560"/>
            <a:ext cx="13881957" cy="0"/>
          </a:xfrm>
          <a:prstGeom prst="straightConnector1">
            <a:avLst/>
          </a:prstGeom>
          <a:noFill/>
          <a:ln w="38100" cap="flat" cmpd="sng">
            <a:solidFill>
              <a:srgbClr val="42414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10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1000"/>
                                        <p:tgtEl>
                                          <p:spTgt spid="93"/>
                                        </p:tgtEl>
                                      </p:cBhvr>
                                    </p:animEffect>
                                  </p:childTnLst>
                                </p:cTn>
                              </p:par>
                              <p:par>
                                <p:cTn id="14" presetID="10"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grpSp>
        <p:nvGrpSpPr>
          <p:cNvPr id="106" name="Google Shape;106;p14"/>
          <p:cNvGrpSpPr/>
          <p:nvPr/>
        </p:nvGrpSpPr>
        <p:grpSpPr>
          <a:xfrm>
            <a:off x="1164027" y="2960911"/>
            <a:ext cx="9320094" cy="2673338"/>
            <a:chOff x="0" y="-57150"/>
            <a:chExt cx="3032919" cy="869950"/>
          </a:xfrm>
        </p:grpSpPr>
        <p:sp>
          <p:nvSpPr>
            <p:cNvPr id="107" name="Google Shape;107;p14"/>
            <p:cNvSpPr/>
            <p:nvPr/>
          </p:nvSpPr>
          <p:spPr>
            <a:xfrm>
              <a:off x="1764526" y="-43604"/>
              <a:ext cx="1268393" cy="302439"/>
            </a:xfrm>
            <a:custGeom>
              <a:avLst/>
              <a:gdLst/>
              <a:ahLst/>
              <a:cxnLst/>
              <a:rect l="l" t="t" r="r" b="b"/>
              <a:pathLst>
                <a:path w="1157156" h="263460" extrusionOk="0">
                  <a:moveTo>
                    <a:pt x="111037" y="0"/>
                  </a:moveTo>
                  <a:lnTo>
                    <a:pt x="1046119" y="0"/>
                  </a:lnTo>
                  <a:cubicBezTo>
                    <a:pt x="1107443" y="0"/>
                    <a:pt x="1157156" y="49713"/>
                    <a:pt x="1157156" y="111037"/>
                  </a:cubicBezTo>
                  <a:lnTo>
                    <a:pt x="1157156" y="152423"/>
                  </a:lnTo>
                  <a:cubicBezTo>
                    <a:pt x="1157156" y="181872"/>
                    <a:pt x="1145457" y="210115"/>
                    <a:pt x="1124634" y="230938"/>
                  </a:cubicBezTo>
                  <a:cubicBezTo>
                    <a:pt x="1103810" y="251761"/>
                    <a:pt x="1075567" y="263460"/>
                    <a:pt x="1046119" y="263460"/>
                  </a:cubicBezTo>
                  <a:lnTo>
                    <a:pt x="111037" y="263460"/>
                  </a:lnTo>
                  <a:cubicBezTo>
                    <a:pt x="81588" y="263460"/>
                    <a:pt x="53345" y="251761"/>
                    <a:pt x="32522" y="230938"/>
                  </a:cubicBezTo>
                  <a:cubicBezTo>
                    <a:pt x="11699" y="210115"/>
                    <a:pt x="0" y="181872"/>
                    <a:pt x="0" y="152423"/>
                  </a:cubicBezTo>
                  <a:lnTo>
                    <a:pt x="0" y="111037"/>
                  </a:lnTo>
                  <a:cubicBezTo>
                    <a:pt x="0" y="81588"/>
                    <a:pt x="11699" y="53345"/>
                    <a:pt x="32522" y="32522"/>
                  </a:cubicBezTo>
                  <a:cubicBezTo>
                    <a:pt x="53345" y="11699"/>
                    <a:pt x="81588" y="0"/>
                    <a:pt x="111037" y="0"/>
                  </a:cubicBezTo>
                  <a:close/>
                </a:path>
              </a:pathLst>
            </a:custGeom>
            <a:solidFill>
              <a:srgbClr val="000000">
                <a:alpha val="0"/>
              </a:srgbClr>
            </a:solidFill>
            <a:ln w="38100" cap="flat" cmpd="sng">
              <a:solidFill>
                <a:srgbClr val="EDAB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p:nvPr/>
        </p:nvCxnSpPr>
        <p:spPr>
          <a:xfrm>
            <a:off x="972481" y="8676323"/>
            <a:ext cx="16230600"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6106601" y="4662296"/>
            <a:ext cx="6650754" cy="249299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600" i="1" u="none" strike="noStrike" cap="none" dirty="0">
                <a:solidFill>
                  <a:srgbClr val="424141"/>
                </a:solidFill>
                <a:latin typeface="Raleway"/>
                <a:ea typeface="Raleway"/>
                <a:cs typeface="Raleway"/>
                <a:sym typeface="Raleway"/>
              </a:rPr>
              <a:t>Ch . Shiva Kumar (21R11A05B8)</a:t>
            </a:r>
          </a:p>
          <a:p>
            <a:pPr marL="0" marR="0" lvl="0" indent="0" algn="l" rtl="0">
              <a:lnSpc>
                <a:spcPct val="150000"/>
              </a:lnSpc>
              <a:spcBef>
                <a:spcPts val="0"/>
              </a:spcBef>
              <a:spcAft>
                <a:spcPts val="0"/>
              </a:spcAft>
              <a:buNone/>
            </a:pPr>
            <a:r>
              <a:rPr lang="en-US" sz="3600" i="1" dirty="0">
                <a:solidFill>
                  <a:srgbClr val="424141"/>
                </a:solidFill>
                <a:latin typeface="Raleway"/>
                <a:sym typeface="Raleway"/>
              </a:rPr>
              <a:t>B . </a:t>
            </a:r>
            <a:r>
              <a:rPr lang="en-US" sz="3600" i="1" dirty="0" err="1">
                <a:solidFill>
                  <a:srgbClr val="424141"/>
                </a:solidFill>
                <a:latin typeface="Raleway"/>
                <a:sym typeface="Raleway"/>
              </a:rPr>
              <a:t>Vignan</a:t>
            </a:r>
            <a:r>
              <a:rPr lang="en-US" sz="3600" i="1" dirty="0">
                <a:solidFill>
                  <a:srgbClr val="424141"/>
                </a:solidFill>
                <a:latin typeface="Raleway"/>
                <a:sym typeface="Raleway"/>
              </a:rPr>
              <a:t> (21R11A05B3)</a:t>
            </a:r>
          </a:p>
          <a:p>
            <a:pPr marL="0" marR="0" lvl="0" indent="0" algn="l" rtl="0">
              <a:lnSpc>
                <a:spcPct val="150000"/>
              </a:lnSpc>
              <a:spcBef>
                <a:spcPts val="0"/>
              </a:spcBef>
              <a:spcAft>
                <a:spcPts val="0"/>
              </a:spcAft>
              <a:buNone/>
            </a:pPr>
            <a:r>
              <a:rPr lang="en-US" sz="3600" i="1" dirty="0">
                <a:solidFill>
                  <a:srgbClr val="424141"/>
                </a:solidFill>
                <a:latin typeface="Raleway"/>
                <a:sym typeface="Raleway"/>
              </a:rPr>
              <a:t>B . Dinesh Reddy (21R11A05B6)</a:t>
            </a:r>
            <a:endParaRPr sz="3600" i="1" dirty="0"/>
          </a:p>
        </p:txBody>
      </p:sp>
      <p:sp>
        <p:nvSpPr>
          <p:cNvPr id="120" name="Google Shape;120;p14"/>
          <p:cNvSpPr txBox="1"/>
          <p:nvPr/>
        </p:nvSpPr>
        <p:spPr>
          <a:xfrm>
            <a:off x="7017256" y="3186977"/>
            <a:ext cx="3271960" cy="640175"/>
          </a:xfrm>
          <a:prstGeom prst="rect">
            <a:avLst/>
          </a:prstGeom>
          <a:noFill/>
          <a:ln>
            <a:noFill/>
          </a:ln>
        </p:spPr>
        <p:txBody>
          <a:bodyPr spcFirstLastPara="1" wrap="square" lIns="0" tIns="0" rIns="0" bIns="0" anchor="t" anchorCtr="0">
            <a:spAutoFit/>
          </a:bodyPr>
          <a:lstStyle/>
          <a:p>
            <a:pPr marL="0" marR="0" lvl="0" indent="0" algn="l" rtl="0">
              <a:lnSpc>
                <a:spcPct val="130010"/>
              </a:lnSpc>
              <a:spcBef>
                <a:spcPts val="0"/>
              </a:spcBef>
              <a:spcAft>
                <a:spcPts val="0"/>
              </a:spcAft>
              <a:buNone/>
            </a:pPr>
            <a:r>
              <a:rPr lang="en-US" sz="3200" b="1" dirty="0">
                <a:latin typeface="Prata" panose="020B0604020202020204" charset="0"/>
              </a:rPr>
              <a:t>Team Members</a:t>
            </a:r>
            <a:endParaRPr sz="3200" b="1" dirty="0">
              <a:latin typeface="Prata" panose="020B0604020202020204" charset="0"/>
            </a:endParaRPr>
          </a:p>
        </p:txBody>
      </p:sp>
      <p:sp>
        <p:nvSpPr>
          <p:cNvPr id="124" name="Google Shape;124;p14"/>
          <p:cNvSpPr txBox="1"/>
          <p:nvPr/>
        </p:nvSpPr>
        <p:spPr>
          <a:xfrm>
            <a:off x="2578626" y="987639"/>
            <a:ext cx="13130748" cy="861774"/>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000" dirty="0">
                <a:solidFill>
                  <a:srgbClr val="424141"/>
                </a:solidFill>
                <a:latin typeface="Prata"/>
                <a:sym typeface="Prata"/>
              </a:rPr>
              <a:t>UNDER THE GUIDANCE OF : </a:t>
            </a:r>
            <a:r>
              <a:rPr lang="en-US" sz="4000" dirty="0" err="1">
                <a:solidFill>
                  <a:srgbClr val="424141"/>
                </a:solidFill>
                <a:latin typeface="Prata"/>
                <a:sym typeface="Prata"/>
              </a:rPr>
              <a:t>Mrs</a:t>
            </a:r>
            <a:r>
              <a:rPr lang="en-US" sz="4000" dirty="0">
                <a:solidFill>
                  <a:srgbClr val="424141"/>
                </a:solidFill>
                <a:latin typeface="Prata"/>
                <a:sym typeface="Prata"/>
              </a:rPr>
              <a:t>  G Anusha Mam</a:t>
            </a: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1000"/>
                                        <p:tgtEl>
                                          <p:spTgt spid="106"/>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1000"/>
                                        <p:tgtEl>
                                          <p:spTgt spid="117"/>
                                        </p:tgtEl>
                                      </p:cBhvr>
                                    </p:animEffect>
                                  </p:childTnLst>
                                </p:cTn>
                              </p:par>
                              <p:par>
                                <p:cTn id="17" presetID="10"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fade">
                                      <p:cBhvr>
                                        <p:cTn id="19" dur="1000"/>
                                        <p:tgtEl>
                                          <p:spTgt spid="120"/>
                                        </p:tgtEl>
                                      </p:cBhvr>
                                    </p:animEffect>
                                  </p:childTnLst>
                                </p:cTn>
                              </p:par>
                              <p:par>
                                <p:cTn id="20" presetID="10" presetClass="entr" presetSubtype="0" fill="hold"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a:cxnSpLocks/>
          </p:cNvCxnSpPr>
          <p:nvPr/>
        </p:nvCxnSpPr>
        <p:spPr>
          <a:xfrm>
            <a:off x="884903" y="8967019"/>
            <a:ext cx="16547691"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2389238" y="2640704"/>
            <a:ext cx="13686504" cy="5909310"/>
          </a:xfrm>
          <a:prstGeom prst="rect">
            <a:avLst/>
          </a:prstGeom>
          <a:noFill/>
          <a:ln>
            <a:noFill/>
          </a:ln>
        </p:spPr>
        <p:txBody>
          <a:bodyPr spcFirstLastPara="1" wrap="square" lIns="0" tIns="0" rIns="0" bIns="0" anchor="t" anchorCtr="0">
            <a:spAutoFit/>
          </a:bodyPr>
          <a:lstStyle/>
          <a:p>
            <a:pPr lvl="0"/>
            <a:r>
              <a:rPr lang="en-US" sz="3200">
                <a:solidFill>
                  <a:srgbClr val="424141"/>
                </a:solidFill>
                <a:latin typeface="Raleway"/>
                <a:ea typeface="Raleway"/>
                <a:cs typeface="Raleway"/>
                <a:sym typeface="Raleway"/>
              </a:rPr>
              <a:t>The current dining experience requires customers to visit restaurants in person, wait for a table, browse the menu, and place their orders, which can be time-consuming and inefficient, especially during busy times. There's often limited information available about the restaurant’s menu, availability, and special deals, which hampers informed decision-making. Additionally, there is no way for customers to give real-time feedback or receive updates on their reservations or order status, leading to uncertainty and delays. Customers also lack the ability to pre-select specific dishes, causing inefficiencies in time management and potential delays at the restaurant. This can result in longer wait times during peak hours, causing frustration and dissatisfaction. As a result, restaurants without such conveniences may struggle to compete with those offering more seamless and user-friendly services.</a:t>
            </a:r>
            <a:endParaRPr sz="3200" dirty="0"/>
          </a:p>
        </p:txBody>
      </p:sp>
      <p:sp>
        <p:nvSpPr>
          <p:cNvPr id="124" name="Google Shape;124;p14"/>
          <p:cNvSpPr txBox="1"/>
          <p:nvPr/>
        </p:nvSpPr>
        <p:spPr>
          <a:xfrm>
            <a:off x="5973097" y="846376"/>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EXISTING SYSTEM </a:t>
            </a:r>
            <a:endParaRPr sz="4400" dirty="0"/>
          </a:p>
        </p:txBody>
      </p:sp>
    </p:spTree>
    <p:extLst>
      <p:ext uri="{BB962C8B-B14F-4D97-AF65-F5344CB8AC3E}">
        <p14:creationId xmlns:p14="http://schemas.microsoft.com/office/powerpoint/2010/main" val="259559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a:cxnSpLocks/>
          </p:cNvCxnSpPr>
          <p:nvPr/>
        </p:nvCxnSpPr>
        <p:spPr>
          <a:xfrm>
            <a:off x="884903" y="8967019"/>
            <a:ext cx="16547691"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2521973" y="2874733"/>
            <a:ext cx="13686504" cy="4924425"/>
          </a:xfrm>
          <a:prstGeom prst="rect">
            <a:avLst/>
          </a:prstGeom>
          <a:noFill/>
          <a:ln>
            <a:noFill/>
          </a:ln>
        </p:spPr>
        <p:txBody>
          <a:bodyPr spcFirstLastPara="1" wrap="square" lIns="0" tIns="0" rIns="0" bIns="0" anchor="t" anchorCtr="0">
            <a:spAutoFit/>
          </a:bodyPr>
          <a:lstStyle/>
          <a:p>
            <a:pPr lvl="0"/>
            <a:r>
              <a:rPr lang="en-US" sz="3200" dirty="0">
                <a:solidFill>
                  <a:srgbClr val="424141"/>
                </a:solidFill>
                <a:latin typeface="Raleway"/>
                <a:ea typeface="Raleway"/>
                <a:cs typeface="Raleway"/>
                <a:sym typeface="Raleway"/>
              </a:rPr>
              <a:t>The proposed system introduces a web-based platform that allows users to browse restaurants, view detailed profiles, make table reservations, and pre-order food from home. It provides real-time updates on availability, order status, and wait times, enhancing decision-making and reducing delays. The system also offers personalized ordering, allowing users to customize their meals based on preferences and dietary needs. This approach streamlines the dining process by enabling users to reserve tables and pre-order meals, ensuring a seamless experience upon arrival. Benefits include time savings, informed dining choices, reduced wait times, and increased efficiency for restaurants, leading to smoother operations.</a:t>
            </a:r>
            <a:endParaRPr sz="3200" dirty="0"/>
          </a:p>
        </p:txBody>
      </p:sp>
      <p:sp>
        <p:nvSpPr>
          <p:cNvPr id="124" name="Google Shape;124;p14"/>
          <p:cNvSpPr txBox="1"/>
          <p:nvPr/>
        </p:nvSpPr>
        <p:spPr>
          <a:xfrm>
            <a:off x="5973097" y="846376"/>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PROPOSED SYSTEM </a:t>
            </a:r>
            <a:endParaRPr sz="4400" dirty="0"/>
          </a:p>
        </p:txBody>
      </p:sp>
    </p:spTree>
    <p:extLst>
      <p:ext uri="{BB962C8B-B14F-4D97-AF65-F5344CB8AC3E}">
        <p14:creationId xmlns:p14="http://schemas.microsoft.com/office/powerpoint/2010/main" val="15641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p:nvPr/>
        </p:nvCxnSpPr>
        <p:spPr>
          <a:xfrm>
            <a:off x="972481" y="8676323"/>
            <a:ext cx="16230600"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2389238" y="2640704"/>
            <a:ext cx="12152671" cy="5909310"/>
          </a:xfrm>
          <a:prstGeom prst="rect">
            <a:avLst/>
          </a:prstGeom>
          <a:noFill/>
          <a:ln>
            <a:noFill/>
          </a:ln>
        </p:spPr>
        <p:txBody>
          <a:bodyPr spcFirstLastPara="1" wrap="square" lIns="0" tIns="0" rIns="0" bIns="0" anchor="t" anchorCtr="0">
            <a:spAutoFit/>
          </a:bodyPr>
          <a:lstStyle/>
          <a:p>
            <a:pPr lvl="0"/>
            <a:r>
              <a:rPr lang="en-US" sz="3200" b="1" dirty="0">
                <a:solidFill>
                  <a:srgbClr val="424141"/>
                </a:solidFill>
                <a:latin typeface="Raleway"/>
                <a:sym typeface="Raleway"/>
              </a:rPr>
              <a:t>1 . </a:t>
            </a:r>
            <a:r>
              <a:rPr lang="en-US" sz="3200" b="1" dirty="0"/>
              <a:t>User Registration and Authentication Module:</a:t>
            </a:r>
          </a:p>
          <a:p>
            <a:pPr lvl="0"/>
            <a:endParaRPr lang="en-US" sz="3200" b="1" dirty="0"/>
          </a:p>
          <a:p>
            <a:pPr lvl="0"/>
            <a:r>
              <a:rPr lang="en-US" sz="3200" dirty="0"/>
              <a:t>     Allows users to create accounts and log in securely. Manages     user authentication and authorization for accessing system features</a:t>
            </a:r>
          </a:p>
          <a:p>
            <a:pPr lvl="0"/>
            <a:endParaRPr lang="en-US" sz="3200" dirty="0"/>
          </a:p>
          <a:p>
            <a:pPr lvl="0"/>
            <a:r>
              <a:rPr lang="en-US" sz="3200" b="1" dirty="0"/>
              <a:t>2 . Restaurant Selection Module:</a:t>
            </a:r>
          </a:p>
          <a:p>
            <a:pPr lvl="0"/>
            <a:endParaRPr lang="en-US" sz="3200" dirty="0"/>
          </a:p>
          <a:p>
            <a:pPr marL="171450" lvl="0" indent="-171450" algn="just">
              <a:buFont typeface="Arial" panose="020B0604020202020204" pitchFamily="34" charset="0"/>
              <a:buChar char="•"/>
            </a:pPr>
            <a:r>
              <a:rPr lang="en-US" sz="3200" dirty="0"/>
              <a:t>     Enables users to search for restaurants based on criteria such   as location, cuisine, ratings, and reviews.</a:t>
            </a:r>
          </a:p>
          <a:p>
            <a:pPr marL="171450" indent="-171450" algn="just">
              <a:buFont typeface="Arial" panose="020B0604020202020204" pitchFamily="34" charset="0"/>
              <a:buChar char="•"/>
            </a:pPr>
            <a:r>
              <a:rPr lang="en-US" sz="3200" dirty="0"/>
              <a:t>     Provides a user-friendly interface for browsing through a curated list of restaurants.</a:t>
            </a:r>
          </a:p>
          <a:p>
            <a:pPr lvl="0"/>
            <a:endParaRPr lang="en-US" sz="3200" dirty="0"/>
          </a:p>
        </p:txBody>
      </p:sp>
      <p:sp>
        <p:nvSpPr>
          <p:cNvPr id="124" name="Google Shape;124;p14"/>
          <p:cNvSpPr txBox="1"/>
          <p:nvPr/>
        </p:nvSpPr>
        <p:spPr>
          <a:xfrm>
            <a:off x="5973097" y="846376"/>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MODULES </a:t>
            </a:r>
            <a:endParaRPr sz="4400" dirty="0"/>
          </a:p>
        </p:txBody>
      </p:sp>
    </p:spTree>
    <p:extLst>
      <p:ext uri="{BB962C8B-B14F-4D97-AF65-F5344CB8AC3E}">
        <p14:creationId xmlns:p14="http://schemas.microsoft.com/office/powerpoint/2010/main" val="363180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a:cxnSpLocks/>
          </p:cNvCxnSpPr>
          <p:nvPr/>
        </p:nvCxnSpPr>
        <p:spPr>
          <a:xfrm>
            <a:off x="1164027" y="2102336"/>
            <a:ext cx="16039054" cy="6683"/>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a:cxnSpLocks/>
          </p:cNvCxnSpPr>
          <p:nvPr/>
        </p:nvCxnSpPr>
        <p:spPr>
          <a:xfrm>
            <a:off x="958645" y="8818780"/>
            <a:ext cx="16244436"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2745975" y="2417027"/>
            <a:ext cx="12182167" cy="6401753"/>
          </a:xfrm>
          <a:prstGeom prst="rect">
            <a:avLst/>
          </a:prstGeom>
          <a:noFill/>
          <a:ln>
            <a:noFill/>
          </a:ln>
        </p:spPr>
        <p:txBody>
          <a:bodyPr spcFirstLastPara="1" wrap="square" lIns="0" tIns="0" rIns="0" bIns="0" anchor="t" anchorCtr="0">
            <a:spAutoFit/>
          </a:bodyPr>
          <a:lstStyle/>
          <a:p>
            <a:pPr lvl="0"/>
            <a:r>
              <a:rPr lang="en-US" sz="3200" b="1" dirty="0">
                <a:solidFill>
                  <a:srgbClr val="424141"/>
                </a:solidFill>
                <a:latin typeface="Raleway"/>
                <a:sym typeface="Raleway"/>
              </a:rPr>
              <a:t>3 . </a:t>
            </a:r>
            <a:r>
              <a:rPr lang="en-US" sz="3200" b="1" dirty="0"/>
              <a:t> Menu Exploration and Customization Module</a:t>
            </a:r>
            <a:r>
              <a:rPr lang="en-US" sz="3200" dirty="0"/>
              <a:t>:</a:t>
            </a:r>
          </a:p>
          <a:p>
            <a:pPr lvl="0"/>
            <a:endParaRPr lang="en-US" sz="3200" b="1" dirty="0"/>
          </a:p>
          <a:p>
            <a:pPr marL="285750" lvl="0" indent="-285750">
              <a:buFont typeface="Arial" panose="020B0604020202020204" pitchFamily="34" charset="0"/>
              <a:buChar char="•"/>
            </a:pPr>
            <a:r>
              <a:rPr lang="en-US" sz="3200" dirty="0"/>
              <a:t>     Allows users to explore restaurant menus, view dish descriptions, prices, and images.</a:t>
            </a:r>
          </a:p>
          <a:p>
            <a:pPr marL="285750" indent="-285750">
              <a:buFont typeface="Arial" panose="020B0604020202020204" pitchFamily="34" charset="0"/>
              <a:buChar char="•"/>
            </a:pPr>
            <a:r>
              <a:rPr lang="en-US" sz="3200" dirty="0"/>
              <a:t>Provides options for customizing food orders according to preferences, dietary restrictions, and portion sizes.</a:t>
            </a:r>
          </a:p>
          <a:p>
            <a:pPr lvl="0"/>
            <a:endParaRPr lang="en-US" sz="3200" dirty="0"/>
          </a:p>
          <a:p>
            <a:pPr lvl="0"/>
            <a:r>
              <a:rPr lang="en-US" sz="3200" b="1" dirty="0"/>
              <a:t>4 . </a:t>
            </a:r>
            <a:r>
              <a:rPr lang="en-IN" sz="3200" b="1" dirty="0"/>
              <a:t>User Feedback and Review Module:</a:t>
            </a:r>
          </a:p>
          <a:p>
            <a:pPr lvl="0"/>
            <a:endParaRPr lang="en-US" sz="3200" b="1" dirty="0"/>
          </a:p>
          <a:p>
            <a:pPr marL="171450" lvl="0" indent="-171450" algn="just">
              <a:buFont typeface="Arial" panose="020B0604020202020204" pitchFamily="34" charset="0"/>
              <a:buChar char="•"/>
            </a:pPr>
            <a:r>
              <a:rPr lang="en-US" sz="3200" dirty="0"/>
              <a:t>   Allows users to share their dining experiences, provide feedback on restaurants and dishes, and offer recommendations to others.</a:t>
            </a:r>
          </a:p>
          <a:p>
            <a:pPr marL="171450" indent="-171450" algn="just">
              <a:buFont typeface="Arial" panose="020B0604020202020204" pitchFamily="34" charset="0"/>
              <a:buChar char="•"/>
            </a:pPr>
            <a:r>
              <a:rPr lang="en-US" sz="3200" dirty="0"/>
              <a:t>   Manages user-generated reviews, ratings, and comments .</a:t>
            </a:r>
          </a:p>
          <a:p>
            <a:pPr lvl="0"/>
            <a:endParaRPr lang="en-US" sz="3200" dirty="0"/>
          </a:p>
        </p:txBody>
      </p:sp>
      <p:sp>
        <p:nvSpPr>
          <p:cNvPr id="124" name="Google Shape;124;p14"/>
          <p:cNvSpPr txBox="1"/>
          <p:nvPr/>
        </p:nvSpPr>
        <p:spPr>
          <a:xfrm>
            <a:off x="5973097" y="846376"/>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MODULES </a:t>
            </a:r>
            <a:endParaRPr sz="4400" dirty="0"/>
          </a:p>
        </p:txBody>
      </p:sp>
    </p:spTree>
    <p:extLst>
      <p:ext uri="{BB962C8B-B14F-4D97-AF65-F5344CB8AC3E}">
        <p14:creationId xmlns:p14="http://schemas.microsoft.com/office/powerpoint/2010/main" val="29591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p:nvPr/>
        </p:nvCxnSpPr>
        <p:spPr>
          <a:xfrm>
            <a:off x="972481" y="8676323"/>
            <a:ext cx="16230600"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2412885" y="2668171"/>
            <a:ext cx="12152671" cy="5416868"/>
          </a:xfrm>
          <a:prstGeom prst="rect">
            <a:avLst/>
          </a:prstGeom>
          <a:noFill/>
          <a:ln>
            <a:noFill/>
          </a:ln>
        </p:spPr>
        <p:txBody>
          <a:bodyPr spcFirstLastPara="1" wrap="square" lIns="0" tIns="0" rIns="0" bIns="0" anchor="t" anchorCtr="0">
            <a:spAutoFit/>
          </a:bodyPr>
          <a:lstStyle/>
          <a:p>
            <a:pPr lvl="0"/>
            <a:r>
              <a:rPr lang="en-US" sz="3200" dirty="0"/>
              <a:t>To ensure the platform remains relevant and continues to meet user expectations, several enhancements can be considered for future development: </a:t>
            </a:r>
          </a:p>
          <a:p>
            <a:pPr lvl="0"/>
            <a:endParaRPr lang="en-US" sz="3200" dirty="0"/>
          </a:p>
          <a:p>
            <a:pPr marL="457200" lvl="0" indent="-457200">
              <a:buFont typeface="Arial" panose="020B0604020202020204" pitchFamily="34" charset="0"/>
              <a:buChar char="•"/>
            </a:pPr>
            <a:r>
              <a:rPr lang="en-US" sz="3200" b="1" dirty="0"/>
              <a:t>Mobile Application Development: </a:t>
            </a:r>
            <a:r>
              <a:rPr lang="en-US" sz="3200" dirty="0"/>
              <a:t>Develop mobile applications for iOS and Android to reach a broader audience and provide users with a more convenient way to interact with the platform. </a:t>
            </a:r>
          </a:p>
          <a:p>
            <a:pPr marL="457200" lvl="0" indent="-457200">
              <a:buFont typeface="Arial" panose="020B0604020202020204" pitchFamily="34" charset="0"/>
              <a:buChar char="•"/>
            </a:pPr>
            <a:r>
              <a:rPr lang="en-US" sz="3200" dirty="0"/>
              <a:t> </a:t>
            </a:r>
            <a:r>
              <a:rPr lang="en-US" sz="3200" b="1" dirty="0"/>
              <a:t>AI-Powered Recommendations : </a:t>
            </a:r>
            <a:r>
              <a:rPr lang="en-US" sz="3200" dirty="0"/>
              <a:t>Integrate artificial intelligence and machine learning algorithms to offer personalized restaurant recommendations based on user preferences, past behavior, and contextual factors.</a:t>
            </a:r>
            <a:endParaRPr sz="3200" dirty="0"/>
          </a:p>
        </p:txBody>
      </p:sp>
      <p:sp>
        <p:nvSpPr>
          <p:cNvPr id="124" name="Google Shape;124;p14"/>
          <p:cNvSpPr txBox="1"/>
          <p:nvPr/>
        </p:nvSpPr>
        <p:spPr>
          <a:xfrm>
            <a:off x="5265174" y="890622"/>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FUTURE  ENHANCEMENT</a:t>
            </a:r>
            <a:endParaRPr sz="4400" dirty="0"/>
          </a:p>
        </p:txBody>
      </p:sp>
    </p:spTree>
    <p:extLst>
      <p:ext uri="{BB962C8B-B14F-4D97-AF65-F5344CB8AC3E}">
        <p14:creationId xmlns:p14="http://schemas.microsoft.com/office/powerpoint/2010/main" val="284417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4"/>
          <p:cNvPicPr preferRelativeResize="0"/>
          <p:nvPr/>
        </p:nvPicPr>
        <p:blipFill rotWithShape="1">
          <a:blip r:embed="rId3">
            <a:alphaModFix/>
          </a:blip>
          <a:srcRect b="15572"/>
          <a:stretch/>
        </p:blipFill>
        <p:spPr>
          <a:xfrm>
            <a:off x="0" y="0"/>
            <a:ext cx="18288000" cy="10287000"/>
          </a:xfrm>
          <a:prstGeom prst="rect">
            <a:avLst/>
          </a:prstGeom>
          <a:noFill/>
          <a:ln>
            <a:noFill/>
          </a:ln>
        </p:spPr>
      </p:pic>
      <p:sp>
        <p:nvSpPr>
          <p:cNvPr id="108" name="Google Shape;108;p14"/>
          <p:cNvSpPr txBox="1"/>
          <p:nvPr/>
        </p:nvSpPr>
        <p:spPr>
          <a:xfrm>
            <a:off x="1164027" y="2960911"/>
            <a:ext cx="2497717" cy="26733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15" name="Google Shape;115;p14"/>
          <p:cNvCxnSpPr/>
          <p:nvPr/>
        </p:nvCxnSpPr>
        <p:spPr>
          <a:xfrm>
            <a:off x="1028700" y="2334530"/>
            <a:ext cx="16230600" cy="0"/>
          </a:xfrm>
          <a:prstGeom prst="straightConnector1">
            <a:avLst/>
          </a:prstGeom>
          <a:noFill/>
          <a:ln w="38100" cap="flat" cmpd="sng">
            <a:solidFill>
              <a:srgbClr val="424141"/>
            </a:solidFill>
            <a:prstDash val="solid"/>
            <a:round/>
            <a:headEnd type="none" w="sm" len="sm"/>
            <a:tailEnd type="none" w="sm" len="sm"/>
          </a:ln>
        </p:spPr>
      </p:cxnSp>
      <p:cxnSp>
        <p:nvCxnSpPr>
          <p:cNvPr id="116" name="Google Shape;116;p14"/>
          <p:cNvCxnSpPr/>
          <p:nvPr/>
        </p:nvCxnSpPr>
        <p:spPr>
          <a:xfrm>
            <a:off x="972481" y="8676323"/>
            <a:ext cx="16230600" cy="0"/>
          </a:xfrm>
          <a:prstGeom prst="straightConnector1">
            <a:avLst/>
          </a:prstGeom>
          <a:noFill/>
          <a:ln w="38100" cap="flat" cmpd="sng">
            <a:solidFill>
              <a:srgbClr val="424141"/>
            </a:solidFill>
            <a:prstDash val="solid"/>
            <a:round/>
            <a:headEnd type="none" w="sm" len="sm"/>
            <a:tailEnd type="none" w="sm" len="sm"/>
          </a:ln>
        </p:spPr>
      </p:cxnSp>
      <p:sp>
        <p:nvSpPr>
          <p:cNvPr id="117" name="Google Shape;117;p14"/>
          <p:cNvSpPr txBox="1"/>
          <p:nvPr/>
        </p:nvSpPr>
        <p:spPr>
          <a:xfrm>
            <a:off x="1976284" y="3419951"/>
            <a:ext cx="15412064" cy="3447098"/>
          </a:xfrm>
          <a:prstGeom prst="rect">
            <a:avLst/>
          </a:prstGeom>
          <a:noFill/>
          <a:ln>
            <a:noFill/>
          </a:ln>
        </p:spPr>
        <p:txBody>
          <a:bodyPr spcFirstLastPara="1" wrap="square" lIns="0" tIns="0" rIns="0" bIns="0" anchor="t" anchorCtr="0">
            <a:spAutoFit/>
          </a:bodyPr>
          <a:lstStyle/>
          <a:p>
            <a:pPr lvl="0"/>
            <a:r>
              <a:rPr lang="en-US" sz="3200" dirty="0"/>
              <a:t>The web interface streamlines dining by enabling users to easily find restaurants, make reservations, and place orders online. This reduces wait times and enhances convenience. Restaurants benefit from improved management of reservations and orders, leading to smoother operations. Real-time updates on availability and order status increase reliability. Security measures safeguard user data and transactions. Overall, it improves the dining experience and restaurant efficiency while setting the stage for future upgrades.</a:t>
            </a:r>
            <a:endParaRPr sz="3200" dirty="0"/>
          </a:p>
        </p:txBody>
      </p:sp>
      <p:sp>
        <p:nvSpPr>
          <p:cNvPr id="124" name="Google Shape;124;p14"/>
          <p:cNvSpPr txBox="1"/>
          <p:nvPr/>
        </p:nvSpPr>
        <p:spPr>
          <a:xfrm>
            <a:off x="5265174" y="890622"/>
            <a:ext cx="13130748" cy="94795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4400" dirty="0">
                <a:solidFill>
                  <a:srgbClr val="424141"/>
                </a:solidFill>
                <a:latin typeface="Prata"/>
                <a:sym typeface="Prata"/>
              </a:rPr>
              <a:t>CONCLUSION</a:t>
            </a:r>
            <a:endParaRPr sz="4400" dirty="0"/>
          </a:p>
        </p:txBody>
      </p:sp>
    </p:spTree>
    <p:extLst>
      <p:ext uri="{BB962C8B-B14F-4D97-AF65-F5344CB8AC3E}">
        <p14:creationId xmlns:p14="http://schemas.microsoft.com/office/powerpoint/2010/main" val="13237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37"/>
          <p:cNvPicPr preferRelativeResize="0"/>
          <p:nvPr/>
        </p:nvPicPr>
        <p:blipFill rotWithShape="1">
          <a:blip r:embed="rId3">
            <a:alphaModFix/>
          </a:blip>
          <a:srcRect b="15625"/>
          <a:stretch/>
        </p:blipFill>
        <p:spPr>
          <a:xfrm>
            <a:off x="0" y="0"/>
            <a:ext cx="18288000" cy="10287000"/>
          </a:xfrm>
          <a:prstGeom prst="rect">
            <a:avLst/>
          </a:prstGeom>
          <a:noFill/>
          <a:ln>
            <a:noFill/>
          </a:ln>
        </p:spPr>
      </p:pic>
      <p:grpSp>
        <p:nvGrpSpPr>
          <p:cNvPr id="655" name="Google Shape;655;p37"/>
          <p:cNvGrpSpPr/>
          <p:nvPr/>
        </p:nvGrpSpPr>
        <p:grpSpPr>
          <a:xfrm>
            <a:off x="1260929" y="975924"/>
            <a:ext cx="15539858" cy="8118161"/>
            <a:chOff x="0" y="-57150"/>
            <a:chExt cx="4092802" cy="2138117"/>
          </a:xfrm>
        </p:grpSpPr>
        <p:sp>
          <p:nvSpPr>
            <p:cNvPr id="656" name="Google Shape;656;p37"/>
            <p:cNvSpPr/>
            <p:nvPr/>
          </p:nvSpPr>
          <p:spPr>
            <a:xfrm>
              <a:off x="0" y="0"/>
              <a:ext cx="4092802" cy="2080967"/>
            </a:xfrm>
            <a:custGeom>
              <a:avLst/>
              <a:gdLst/>
              <a:ahLst/>
              <a:cxnLst/>
              <a:rect l="l" t="t" r="r" b="b"/>
              <a:pathLst>
                <a:path w="4092802" h="2080967" extrusionOk="0">
                  <a:moveTo>
                    <a:pt x="0" y="0"/>
                  </a:moveTo>
                  <a:lnTo>
                    <a:pt x="4092802" y="0"/>
                  </a:lnTo>
                  <a:lnTo>
                    <a:pt x="4092802" y="2080967"/>
                  </a:lnTo>
                  <a:lnTo>
                    <a:pt x="0" y="2080967"/>
                  </a:lnTo>
                  <a:close/>
                </a:path>
              </a:pathLst>
            </a:custGeom>
            <a:solidFill>
              <a:srgbClr val="F4F1D7">
                <a:alpha val="64705"/>
              </a:srgbClr>
            </a:solidFill>
            <a:ln>
              <a:noFill/>
            </a:ln>
          </p:spPr>
        </p:sp>
        <p:sp>
          <p:nvSpPr>
            <p:cNvPr id="657" name="Google Shape;657;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58" name="Google Shape;658;p37"/>
          <p:cNvCxnSpPr/>
          <p:nvPr/>
        </p:nvCxnSpPr>
        <p:spPr>
          <a:xfrm>
            <a:off x="2203021" y="2035163"/>
            <a:ext cx="13881957" cy="0"/>
          </a:xfrm>
          <a:prstGeom prst="straightConnector1">
            <a:avLst/>
          </a:prstGeom>
          <a:noFill/>
          <a:ln w="38100" cap="flat" cmpd="sng">
            <a:solidFill>
              <a:srgbClr val="424141"/>
            </a:solidFill>
            <a:prstDash val="solid"/>
            <a:round/>
            <a:headEnd type="none" w="sm" len="sm"/>
            <a:tailEnd type="none" w="sm" len="sm"/>
          </a:ln>
        </p:spPr>
      </p:cxnSp>
      <p:cxnSp>
        <p:nvCxnSpPr>
          <p:cNvPr id="659" name="Google Shape;659;p37"/>
          <p:cNvCxnSpPr/>
          <p:nvPr/>
        </p:nvCxnSpPr>
        <p:spPr>
          <a:xfrm>
            <a:off x="2261971" y="8305560"/>
            <a:ext cx="13881957" cy="0"/>
          </a:xfrm>
          <a:prstGeom prst="straightConnector1">
            <a:avLst/>
          </a:prstGeom>
          <a:noFill/>
          <a:ln w="38100" cap="flat" cmpd="sng">
            <a:solidFill>
              <a:srgbClr val="424141"/>
            </a:solidFill>
            <a:prstDash val="solid"/>
            <a:round/>
            <a:headEnd type="none" w="sm" len="sm"/>
            <a:tailEnd type="none" w="sm" len="sm"/>
          </a:ln>
        </p:spPr>
      </p:cxnSp>
      <p:sp>
        <p:nvSpPr>
          <p:cNvPr id="663" name="Google Shape;663;p37"/>
          <p:cNvSpPr txBox="1"/>
          <p:nvPr/>
        </p:nvSpPr>
        <p:spPr>
          <a:xfrm>
            <a:off x="3144871" y="4073532"/>
            <a:ext cx="11771973" cy="125572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800" dirty="0">
                <a:solidFill>
                  <a:srgbClr val="424141"/>
                </a:solidFill>
                <a:latin typeface="Prata"/>
                <a:sym typeface="Prata"/>
              </a:rPr>
              <a:t>THANK YOU!!!</a:t>
            </a:r>
            <a:endParaRPr dirty="0"/>
          </a:p>
        </p:txBody>
      </p:sp>
      <p:sp>
        <p:nvSpPr>
          <p:cNvPr id="664" name="Google Shape;664;p37"/>
          <p:cNvSpPr txBox="1"/>
          <p:nvPr/>
        </p:nvSpPr>
        <p:spPr>
          <a:xfrm>
            <a:off x="4739630" y="5904489"/>
            <a:ext cx="12804764" cy="77559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b="0" i="0" u="none" strike="noStrike" cap="none" dirty="0">
                <a:solidFill>
                  <a:srgbClr val="424141"/>
                </a:solidFill>
                <a:latin typeface="Raleway"/>
                <a:ea typeface="Raleway"/>
                <a:cs typeface="Raleway"/>
                <a:sym typeface="Raleway"/>
              </a:rPr>
              <a:t>— </a:t>
            </a:r>
            <a:r>
              <a:rPr lang="en-US" sz="3600" dirty="0">
                <a:solidFill>
                  <a:srgbClr val="424141"/>
                </a:solidFill>
                <a:latin typeface="Raleway"/>
                <a:ea typeface="Raleway"/>
                <a:cs typeface="Raleway"/>
                <a:sym typeface="Raleway"/>
              </a:rPr>
              <a:t>Your Time is Valued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8"/>
                                        </p:tgtEl>
                                        <p:attrNameLst>
                                          <p:attrName>style.visibility</p:attrName>
                                        </p:attrNameLst>
                                      </p:cBhvr>
                                      <p:to>
                                        <p:strVal val="visible"/>
                                      </p:to>
                                    </p:set>
                                    <p:animEffect transition="in" filter="fade">
                                      <p:cBhvr>
                                        <p:cTn id="7" dur="1000"/>
                                        <p:tgtEl>
                                          <p:spTgt spid="658"/>
                                        </p:tgtEl>
                                      </p:cBhvr>
                                    </p:animEffect>
                                  </p:childTnLst>
                                </p:cTn>
                              </p:par>
                              <p:par>
                                <p:cTn id="8" presetID="10" presetClass="entr" presetSubtype="0" fill="hold" nodeType="withEffect">
                                  <p:stCondLst>
                                    <p:cond delay="0"/>
                                  </p:stCondLst>
                                  <p:childTnLst>
                                    <p:set>
                                      <p:cBhvr>
                                        <p:cTn id="9" dur="1" fill="hold">
                                          <p:stCondLst>
                                            <p:cond delay="0"/>
                                          </p:stCondLst>
                                        </p:cTn>
                                        <p:tgtEl>
                                          <p:spTgt spid="663"/>
                                        </p:tgtEl>
                                        <p:attrNameLst>
                                          <p:attrName>style.visibility</p:attrName>
                                        </p:attrNameLst>
                                      </p:cBhvr>
                                      <p:to>
                                        <p:strVal val="visible"/>
                                      </p:to>
                                    </p:set>
                                    <p:animEffect transition="in" filter="fade">
                                      <p:cBhvr>
                                        <p:cTn id="10" dur="1000"/>
                                        <p:tgtEl>
                                          <p:spTgt spid="663"/>
                                        </p:tgtEl>
                                      </p:cBhvr>
                                    </p:animEffect>
                                  </p:childTnLst>
                                </p:cTn>
                              </p:par>
                              <p:par>
                                <p:cTn id="11" presetID="10" presetClass="entr" presetSubtype="0" fill="hold" nodeType="withEffect">
                                  <p:stCondLst>
                                    <p:cond delay="0"/>
                                  </p:stCondLst>
                                  <p:childTnLst>
                                    <p:set>
                                      <p:cBhvr>
                                        <p:cTn id="12" dur="1" fill="hold">
                                          <p:stCondLst>
                                            <p:cond delay="0"/>
                                          </p:stCondLst>
                                        </p:cTn>
                                        <p:tgtEl>
                                          <p:spTgt spid="664"/>
                                        </p:tgtEl>
                                        <p:attrNameLst>
                                          <p:attrName>style.visibility</p:attrName>
                                        </p:attrNameLst>
                                      </p:cBhvr>
                                      <p:to>
                                        <p:strVal val="visible"/>
                                      </p:to>
                                    </p:set>
                                    <p:animEffect transition="in" filter="fade">
                                      <p:cBhvr>
                                        <p:cTn id="13" dur="1000"/>
                                        <p:tgtEl>
                                          <p:spTgt spid="664"/>
                                        </p:tgtEl>
                                      </p:cBhvr>
                                    </p:animEffect>
                                  </p:childTnLst>
                                </p:cTn>
                              </p:par>
                              <p:par>
                                <p:cTn id="14" presetID="10" presetClass="entr" presetSubtype="0" fill="hold" nodeType="withEffect">
                                  <p:stCondLst>
                                    <p:cond delay="0"/>
                                  </p:stCondLst>
                                  <p:childTnLst>
                                    <p:set>
                                      <p:cBhvr>
                                        <p:cTn id="15" dur="1" fill="hold">
                                          <p:stCondLst>
                                            <p:cond delay="0"/>
                                          </p:stCondLst>
                                        </p:cTn>
                                        <p:tgtEl>
                                          <p:spTgt spid="659"/>
                                        </p:tgtEl>
                                        <p:attrNameLst>
                                          <p:attrName>style.visibility</p:attrName>
                                        </p:attrNameLst>
                                      </p:cBhvr>
                                      <p:to>
                                        <p:strVal val="visible"/>
                                      </p:to>
                                    </p:set>
                                    <p:animEffect transition="in" filter="fade">
                                      <p:cBhvr>
                                        <p:cTn id="16" dur="1000"/>
                                        <p:tgtEl>
                                          <p:spTgt spid="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623</Words>
  <Application>Microsoft Office PowerPoint</Application>
  <PresentationFormat>Custom</PresentationFormat>
  <Paragraphs>38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Raleway</vt:lpstr>
      <vt:lpstr>Arial</vt:lpstr>
      <vt:lpstr>Calibri</vt:lpstr>
      <vt:lpstr>Prata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Chervirala shiva</dc:creator>
  <cp:lastModifiedBy>Abhinaya Boini</cp:lastModifiedBy>
  <cp:revision>2</cp:revision>
  <dcterms:modified xsi:type="dcterms:W3CDTF">2024-09-03T18:12:23Z</dcterms:modified>
</cp:coreProperties>
</file>